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3"/>
  </p:notesMasterIdLst>
  <p:sldIdLst>
    <p:sldId id="256" r:id="rId2"/>
    <p:sldId id="258" r:id="rId3"/>
    <p:sldId id="257"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325" r:id="rId18"/>
    <p:sldId id="327" r:id="rId19"/>
    <p:sldId id="328" r:id="rId20"/>
    <p:sldId id="330" r:id="rId21"/>
    <p:sldId id="329" r:id="rId22"/>
    <p:sldId id="272" r:id="rId23"/>
    <p:sldId id="274" r:id="rId24"/>
    <p:sldId id="275" r:id="rId25"/>
    <p:sldId id="326" r:id="rId26"/>
    <p:sldId id="276" r:id="rId27"/>
    <p:sldId id="277" r:id="rId28"/>
    <p:sldId id="278" r:id="rId29"/>
    <p:sldId id="322" r:id="rId30"/>
    <p:sldId id="279" r:id="rId31"/>
    <p:sldId id="287" r:id="rId32"/>
    <p:sldId id="288" r:id="rId33"/>
    <p:sldId id="289" r:id="rId34"/>
    <p:sldId id="290" r:id="rId35"/>
    <p:sldId id="323" r:id="rId36"/>
    <p:sldId id="291" r:id="rId37"/>
    <p:sldId id="324"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1CA01DA-7792-436A-8DF5-06D95581FE6C}" v="12" dt="2026-10-18T19:18:03.5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4" d="100"/>
          <a:sy n="74" d="100"/>
        </p:scale>
        <p:origin x="1714"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notesMaster" Target="notesMasters/notesMaster1.xml"/><Relationship Id="rId68"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69"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Βαγγέλης Καραμανωλάκης" userId="cd580341e85cb83f" providerId="LiveId" clId="{76A1196D-A7E1-43F1-BED0-0B13892760AE}"/>
    <pc:docChg chg="addSld delSld modSld">
      <pc:chgData name="Βαγγέλης Καραμανωλάκης" userId="cd580341e85cb83f" providerId="LiveId" clId="{76A1196D-A7E1-43F1-BED0-0B13892760AE}" dt="2026-10-18T19:18:22.592" v="130" actId="2711"/>
      <pc:docMkLst>
        <pc:docMk/>
      </pc:docMkLst>
      <pc:sldChg chg="add">
        <pc:chgData name="Βαγγέλης Καραμανωλάκης" userId="cd580341e85cb83f" providerId="LiveId" clId="{76A1196D-A7E1-43F1-BED0-0B13892760AE}" dt="2026-10-18T17:49:51.337" v="1"/>
        <pc:sldMkLst>
          <pc:docMk/>
          <pc:sldMk cId="295363262" sldId="257"/>
        </pc:sldMkLst>
      </pc:sldChg>
      <pc:sldChg chg="del">
        <pc:chgData name="Βαγγέλης Καραμανωλάκης" userId="cd580341e85cb83f" providerId="LiveId" clId="{76A1196D-A7E1-43F1-BED0-0B13892760AE}" dt="2026-10-18T17:49:44.328" v="0" actId="2696"/>
        <pc:sldMkLst>
          <pc:docMk/>
          <pc:sldMk cId="1095724733" sldId="257"/>
        </pc:sldMkLst>
      </pc:sldChg>
      <pc:sldChg chg="modSp mod">
        <pc:chgData name="Βαγγέλης Καραμανωλάκης" userId="cd580341e85cb83f" providerId="LiveId" clId="{76A1196D-A7E1-43F1-BED0-0B13892760AE}" dt="2026-10-18T17:52:58.341" v="2" actId="20577"/>
        <pc:sldMkLst>
          <pc:docMk/>
          <pc:sldMk cId="1052458312" sldId="270"/>
        </pc:sldMkLst>
        <pc:spChg chg="mod">
          <ac:chgData name="Βαγγέλης Καραμανωλάκης" userId="cd580341e85cb83f" providerId="LiveId" clId="{76A1196D-A7E1-43F1-BED0-0B13892760AE}" dt="2026-10-18T17:52:58.341" v="2" actId="20577"/>
          <ac:spMkLst>
            <pc:docMk/>
            <pc:sldMk cId="1052458312" sldId="270"/>
            <ac:spMk id="65" creationId="{3211B249-258F-4E34-BA8B-A0F44B2A3952}"/>
          </ac:spMkLst>
        </pc:spChg>
      </pc:sldChg>
      <pc:sldChg chg="modSp mod">
        <pc:chgData name="Βαγγέλης Καραμανωλάκης" userId="cd580341e85cb83f" providerId="LiveId" clId="{76A1196D-A7E1-43F1-BED0-0B13892760AE}" dt="2026-10-18T17:56:06.349" v="67"/>
        <pc:sldMkLst>
          <pc:docMk/>
          <pc:sldMk cId="645888228" sldId="272"/>
        </pc:sldMkLst>
        <pc:spChg chg="mod">
          <ac:chgData name="Βαγγέλης Καραμανωλάκης" userId="cd580341e85cb83f" providerId="LiveId" clId="{76A1196D-A7E1-43F1-BED0-0B13892760AE}" dt="2026-10-18T17:55:20.179" v="53" actId="122"/>
          <ac:spMkLst>
            <pc:docMk/>
            <pc:sldMk cId="645888228" sldId="272"/>
            <ac:spMk id="68" creationId="{95F4B27D-4A81-4C69-B4EB-A9A15D9818A8}"/>
          </ac:spMkLst>
        </pc:spChg>
        <pc:spChg chg="mod">
          <ac:chgData name="Βαγγέλης Καραμανωλάκης" userId="cd580341e85cb83f" providerId="LiveId" clId="{76A1196D-A7E1-43F1-BED0-0B13892760AE}" dt="2026-10-18T17:56:06.349" v="67"/>
          <ac:spMkLst>
            <pc:docMk/>
            <pc:sldMk cId="645888228" sldId="272"/>
            <ac:spMk id="69" creationId="{BDF29A1E-F48D-46DC-B1F7-478FF2DA2E5A}"/>
          </ac:spMkLst>
        </pc:spChg>
      </pc:sldChg>
      <pc:sldChg chg="modSp del mod">
        <pc:chgData name="Βαγγέλης Καραμανωλάκης" userId="cd580341e85cb83f" providerId="LiveId" clId="{76A1196D-A7E1-43F1-BED0-0B13892760AE}" dt="2026-10-18T17:56:09.191" v="68" actId="47"/>
        <pc:sldMkLst>
          <pc:docMk/>
          <pc:sldMk cId="1069301523" sldId="273"/>
        </pc:sldMkLst>
        <pc:spChg chg="mod">
          <ac:chgData name="Βαγγέλης Καραμανωλάκης" userId="cd580341e85cb83f" providerId="LiveId" clId="{76A1196D-A7E1-43F1-BED0-0B13892760AE}" dt="2026-10-18T17:55:59.824" v="65" actId="21"/>
          <ac:spMkLst>
            <pc:docMk/>
            <pc:sldMk cId="1069301523" sldId="273"/>
            <ac:spMk id="71" creationId="{CAB73482-7418-44C6-A387-8CE04986F47A}"/>
          </ac:spMkLst>
        </pc:spChg>
      </pc:sldChg>
      <pc:sldChg chg="del">
        <pc:chgData name="Βαγγέλης Καραμανωλάκης" userId="cd580341e85cb83f" providerId="LiveId" clId="{76A1196D-A7E1-43F1-BED0-0B13892760AE}" dt="2026-10-18T17:59:30.478" v="86" actId="47"/>
        <pc:sldMkLst>
          <pc:docMk/>
          <pc:sldMk cId="1095724733" sldId="280"/>
        </pc:sldMkLst>
      </pc:sldChg>
      <pc:sldChg chg="del">
        <pc:chgData name="Βαγγέλης Καραμανωλάκης" userId="cd580341e85cb83f" providerId="LiveId" clId="{76A1196D-A7E1-43F1-BED0-0B13892760AE}" dt="2026-10-18T17:59:32.506" v="87" actId="47"/>
        <pc:sldMkLst>
          <pc:docMk/>
          <pc:sldMk cId="1095724733" sldId="281"/>
        </pc:sldMkLst>
      </pc:sldChg>
      <pc:sldChg chg="del">
        <pc:chgData name="Βαγγέλης Καραμανωλάκης" userId="cd580341e85cb83f" providerId="LiveId" clId="{76A1196D-A7E1-43F1-BED0-0B13892760AE}" dt="2026-10-18T17:59:42.188" v="88" actId="47"/>
        <pc:sldMkLst>
          <pc:docMk/>
          <pc:sldMk cId="1095724733" sldId="282"/>
        </pc:sldMkLst>
      </pc:sldChg>
      <pc:sldChg chg="del">
        <pc:chgData name="Βαγγέλης Καραμανωλάκης" userId="cd580341e85cb83f" providerId="LiveId" clId="{76A1196D-A7E1-43F1-BED0-0B13892760AE}" dt="2026-10-18T17:59:43.091" v="89" actId="47"/>
        <pc:sldMkLst>
          <pc:docMk/>
          <pc:sldMk cId="1095724733" sldId="283"/>
        </pc:sldMkLst>
      </pc:sldChg>
      <pc:sldChg chg="del">
        <pc:chgData name="Βαγγέλης Καραμανωλάκης" userId="cd580341e85cb83f" providerId="LiveId" clId="{76A1196D-A7E1-43F1-BED0-0B13892760AE}" dt="2026-10-18T17:59:46.935" v="90" actId="47"/>
        <pc:sldMkLst>
          <pc:docMk/>
          <pc:sldMk cId="1095724733" sldId="284"/>
        </pc:sldMkLst>
      </pc:sldChg>
      <pc:sldChg chg="del">
        <pc:chgData name="Βαγγέλης Καραμανωλάκης" userId="cd580341e85cb83f" providerId="LiveId" clId="{76A1196D-A7E1-43F1-BED0-0B13892760AE}" dt="2026-10-18T18:00:06.431" v="91" actId="47"/>
        <pc:sldMkLst>
          <pc:docMk/>
          <pc:sldMk cId="1095724733" sldId="285"/>
        </pc:sldMkLst>
      </pc:sldChg>
      <pc:sldChg chg="del">
        <pc:chgData name="Βαγγέλης Καραμανωλάκης" userId="cd580341e85cb83f" providerId="LiveId" clId="{76A1196D-A7E1-43F1-BED0-0B13892760AE}" dt="2026-10-18T18:00:07.010" v="92" actId="47"/>
        <pc:sldMkLst>
          <pc:docMk/>
          <pc:sldMk cId="1095724733" sldId="286"/>
        </pc:sldMkLst>
      </pc:sldChg>
      <pc:sldChg chg="del">
        <pc:chgData name="Βαγγέλης Καραμανωλάκης" userId="cd580341e85cb83f" providerId="LiveId" clId="{76A1196D-A7E1-43F1-BED0-0B13892760AE}" dt="2026-10-18T18:00:57.816" v="94" actId="47"/>
        <pc:sldMkLst>
          <pc:docMk/>
          <pc:sldMk cId="1095724733" sldId="316"/>
        </pc:sldMkLst>
      </pc:sldChg>
      <pc:sldChg chg="del">
        <pc:chgData name="Βαγγέλης Καραμανωλάκης" userId="cd580341e85cb83f" providerId="LiveId" clId="{76A1196D-A7E1-43F1-BED0-0B13892760AE}" dt="2026-10-18T18:00:44.575" v="93" actId="47"/>
        <pc:sldMkLst>
          <pc:docMk/>
          <pc:sldMk cId="1095724733" sldId="317"/>
        </pc:sldMkLst>
      </pc:sldChg>
      <pc:sldChg chg="modSp new del mod">
        <pc:chgData name="Βαγγέλης Καραμανωλάκης" userId="cd580341e85cb83f" providerId="LiveId" clId="{76A1196D-A7E1-43F1-BED0-0B13892760AE}" dt="2026-10-18T18:33:51.249" v="103" actId="47"/>
        <pc:sldMkLst>
          <pc:docMk/>
          <pc:sldMk cId="2706005543" sldId="318"/>
        </pc:sldMkLst>
        <pc:spChg chg="mod">
          <ac:chgData name="Βαγγέλης Καραμανωλάκης" userId="cd580341e85cb83f" providerId="LiveId" clId="{76A1196D-A7E1-43F1-BED0-0B13892760AE}" dt="2026-10-18T17:53:51.181" v="16" actId="20577"/>
          <ac:spMkLst>
            <pc:docMk/>
            <pc:sldMk cId="2706005543" sldId="318"/>
            <ac:spMk id="2" creationId="{76BB80A5-E072-7740-0530-6C1B924B846A}"/>
          </ac:spMkLst>
        </pc:spChg>
        <pc:spChg chg="mod">
          <ac:chgData name="Βαγγέλης Καραμανωλάκης" userId="cd580341e85cb83f" providerId="LiveId" clId="{76A1196D-A7E1-43F1-BED0-0B13892760AE}" dt="2026-10-18T17:53:44.224" v="5" actId="123"/>
          <ac:spMkLst>
            <pc:docMk/>
            <pc:sldMk cId="2706005543" sldId="318"/>
            <ac:spMk id="3" creationId="{0C37AFEC-9EE8-CA16-BECD-814CAC3CFB26}"/>
          </ac:spMkLst>
        </pc:spChg>
      </pc:sldChg>
      <pc:sldChg chg="add del">
        <pc:chgData name="Βαγγέλης Καραμανωλάκης" userId="cd580341e85cb83f" providerId="LiveId" clId="{76A1196D-A7E1-43F1-BED0-0B13892760AE}" dt="2026-10-18T17:54:14.202" v="19" actId="47"/>
        <pc:sldMkLst>
          <pc:docMk/>
          <pc:sldMk cId="2087458205" sldId="319"/>
        </pc:sldMkLst>
      </pc:sldChg>
      <pc:sldChg chg="modSp new del mod">
        <pc:chgData name="Βαγγέλης Καραμανωλάκης" userId="cd580341e85cb83f" providerId="LiveId" clId="{76A1196D-A7E1-43F1-BED0-0B13892760AE}" dt="2026-10-18T18:33:53.197" v="104" actId="47"/>
        <pc:sldMkLst>
          <pc:docMk/>
          <pc:sldMk cId="627533270" sldId="320"/>
        </pc:sldMkLst>
        <pc:spChg chg="mod">
          <ac:chgData name="Βαγγέλης Καραμανωλάκης" userId="cd580341e85cb83f" providerId="LiveId" clId="{76A1196D-A7E1-43F1-BED0-0B13892760AE}" dt="2026-10-18T17:54:20.906" v="32" actId="20577"/>
          <ac:spMkLst>
            <pc:docMk/>
            <pc:sldMk cId="627533270" sldId="320"/>
            <ac:spMk id="2" creationId="{CFB14778-7617-8486-7DEA-4F3FD9499881}"/>
          </ac:spMkLst>
        </pc:spChg>
        <pc:spChg chg="mod">
          <ac:chgData name="Βαγγέλης Καραμανωλάκης" userId="cd580341e85cb83f" providerId="LiveId" clId="{76A1196D-A7E1-43F1-BED0-0B13892760AE}" dt="2026-10-18T17:54:58.529" v="42" actId="20577"/>
          <ac:spMkLst>
            <pc:docMk/>
            <pc:sldMk cId="627533270" sldId="320"/>
            <ac:spMk id="3" creationId="{ECC9A4AD-9B5A-ACD8-3BF2-704899FCB180}"/>
          </ac:spMkLst>
        </pc:spChg>
      </pc:sldChg>
      <pc:sldChg chg="modSp new del mod">
        <pc:chgData name="Βαγγέλης Καραμανωλάκης" userId="cd580341e85cb83f" providerId="LiveId" clId="{76A1196D-A7E1-43F1-BED0-0B13892760AE}" dt="2026-10-18T19:13:17.242" v="106" actId="47"/>
        <pc:sldMkLst>
          <pc:docMk/>
          <pc:sldMk cId="3608182418" sldId="321"/>
        </pc:sldMkLst>
        <pc:spChg chg="mod">
          <ac:chgData name="Βαγγέλης Καραμανωλάκης" userId="cd580341e85cb83f" providerId="LiveId" clId="{76A1196D-A7E1-43F1-BED0-0B13892760AE}" dt="2026-10-18T17:57:39.540" v="82" actId="20577"/>
          <ac:spMkLst>
            <pc:docMk/>
            <pc:sldMk cId="3608182418" sldId="321"/>
            <ac:spMk id="2" creationId="{8E367F08-80C9-D655-CFEC-65F9777805F5}"/>
          </ac:spMkLst>
        </pc:spChg>
        <pc:spChg chg="mod">
          <ac:chgData name="Βαγγέλης Καραμανωλάκης" userId="cd580341e85cb83f" providerId="LiveId" clId="{76A1196D-A7E1-43F1-BED0-0B13892760AE}" dt="2026-10-18T17:57:34.375" v="71" actId="123"/>
          <ac:spMkLst>
            <pc:docMk/>
            <pc:sldMk cId="3608182418" sldId="321"/>
            <ac:spMk id="3" creationId="{F54F8AF9-6D23-A3CF-CE7E-075FA5D906D3}"/>
          </ac:spMkLst>
        </pc:spChg>
      </pc:sldChg>
      <pc:sldChg chg="modSp add mod">
        <pc:chgData name="Βαγγέλης Καραμανωλάκης" userId="cd580341e85cb83f" providerId="LiveId" clId="{76A1196D-A7E1-43F1-BED0-0B13892760AE}" dt="2026-10-18T17:59:25.211" v="85" actId="123"/>
        <pc:sldMkLst>
          <pc:docMk/>
          <pc:sldMk cId="3475328944" sldId="322"/>
        </pc:sldMkLst>
        <pc:spChg chg="mod">
          <ac:chgData name="Βαγγέλης Καραμανωλάκης" userId="cd580341e85cb83f" providerId="LiveId" clId="{76A1196D-A7E1-43F1-BED0-0B13892760AE}" dt="2026-10-18T17:59:25.211" v="85" actId="123"/>
          <ac:spMkLst>
            <pc:docMk/>
            <pc:sldMk cId="3475328944" sldId="322"/>
            <ac:spMk id="81" creationId="{67BDCBBF-B20C-0FBD-9387-5449031FD9B6}"/>
          </ac:spMkLst>
        </pc:spChg>
      </pc:sldChg>
      <pc:sldChg chg="modSp add mod">
        <pc:chgData name="Βαγγέλης Καραμανωλάκης" userId="cd580341e85cb83f" providerId="LiveId" clId="{76A1196D-A7E1-43F1-BED0-0B13892760AE}" dt="2026-10-18T18:02:52.041" v="97" actId="123"/>
        <pc:sldMkLst>
          <pc:docMk/>
          <pc:sldMk cId="2797328984" sldId="323"/>
        </pc:sldMkLst>
        <pc:spChg chg="mod">
          <ac:chgData name="Βαγγέλης Καραμανωλάκης" userId="cd580341e85cb83f" providerId="LiveId" clId="{76A1196D-A7E1-43F1-BED0-0B13892760AE}" dt="2026-10-18T18:02:52.041" v="97" actId="123"/>
          <ac:spMkLst>
            <pc:docMk/>
            <pc:sldMk cId="2797328984" sldId="323"/>
            <ac:spMk id="39" creationId="{7CED7019-027F-E9AB-39CB-278202BD753F}"/>
          </ac:spMkLst>
        </pc:spChg>
      </pc:sldChg>
      <pc:sldChg chg="modSp add mod">
        <pc:chgData name="Βαγγέλης Καραμανωλάκης" userId="cd580341e85cb83f" providerId="LiveId" clId="{76A1196D-A7E1-43F1-BED0-0B13892760AE}" dt="2026-10-18T18:03:57.098" v="102" actId="123"/>
        <pc:sldMkLst>
          <pc:docMk/>
          <pc:sldMk cId="819673085" sldId="324"/>
        </pc:sldMkLst>
        <pc:spChg chg="mod">
          <ac:chgData name="Βαγγέλης Καραμανωλάκης" userId="cd580341e85cb83f" providerId="LiveId" clId="{76A1196D-A7E1-43F1-BED0-0B13892760AE}" dt="2026-10-18T18:03:57.098" v="102" actId="123"/>
          <ac:spMkLst>
            <pc:docMk/>
            <pc:sldMk cId="819673085" sldId="324"/>
            <ac:spMk id="39" creationId="{36CB13F1-03B0-7FEA-98F3-84382EE707B9}"/>
          </ac:spMkLst>
        </pc:spChg>
      </pc:sldChg>
      <pc:sldChg chg="add">
        <pc:chgData name="Βαγγέλης Καραμανωλάκης" userId="cd580341e85cb83f" providerId="LiveId" clId="{76A1196D-A7E1-43F1-BED0-0B13892760AE}" dt="2026-10-18T18:34:05.207" v="105" actId="2890"/>
        <pc:sldMkLst>
          <pc:docMk/>
          <pc:sldMk cId="3956062626" sldId="325"/>
        </pc:sldMkLst>
      </pc:sldChg>
      <pc:sldChg chg="modSp add mod">
        <pc:chgData name="Βαγγέλης Καραμανωλάκης" userId="cd580341e85cb83f" providerId="LiveId" clId="{76A1196D-A7E1-43F1-BED0-0B13892760AE}" dt="2026-10-18T19:13:51.168" v="112" actId="255"/>
        <pc:sldMkLst>
          <pc:docMk/>
          <pc:sldMk cId="4034254507" sldId="326"/>
        </pc:sldMkLst>
        <pc:spChg chg="mod">
          <ac:chgData name="Βαγγέλης Καραμανωλάκης" userId="cd580341e85cb83f" providerId="LiveId" clId="{76A1196D-A7E1-43F1-BED0-0B13892760AE}" dt="2026-10-18T19:13:51.168" v="112" actId="255"/>
          <ac:spMkLst>
            <pc:docMk/>
            <pc:sldMk cId="4034254507" sldId="326"/>
            <ac:spMk id="75" creationId="{9A8D4A71-6FC5-7601-AA6A-C2C6B9BF748B}"/>
          </ac:spMkLst>
        </pc:spChg>
      </pc:sldChg>
      <pc:sldChg chg="modSp add mod">
        <pc:chgData name="Βαγγέλης Καραμανωλάκης" userId="cd580341e85cb83f" providerId="LiveId" clId="{76A1196D-A7E1-43F1-BED0-0B13892760AE}" dt="2026-10-18T19:16:34.161" v="121" actId="20577"/>
        <pc:sldMkLst>
          <pc:docMk/>
          <pc:sldMk cId="2068783026" sldId="327"/>
        </pc:sldMkLst>
        <pc:spChg chg="mod">
          <ac:chgData name="Βαγγέλης Καραμανωλάκης" userId="cd580341e85cb83f" providerId="LiveId" clId="{76A1196D-A7E1-43F1-BED0-0B13892760AE}" dt="2026-10-18T19:16:34.161" v="121" actId="20577"/>
          <ac:spMkLst>
            <pc:docMk/>
            <pc:sldMk cId="2068783026" sldId="327"/>
            <ac:spMk id="67" creationId="{585BF0D5-4954-21B9-3366-B953F389E9A9}"/>
          </ac:spMkLst>
        </pc:spChg>
      </pc:sldChg>
      <pc:sldChg chg="modSp add mod">
        <pc:chgData name="Βαγγέλης Καραμανωλάκης" userId="cd580341e85cb83f" providerId="LiveId" clId="{76A1196D-A7E1-43F1-BED0-0B13892760AE}" dt="2026-10-18T19:17:25.269" v="124" actId="255"/>
        <pc:sldMkLst>
          <pc:docMk/>
          <pc:sldMk cId="4058154366" sldId="328"/>
        </pc:sldMkLst>
        <pc:spChg chg="mod">
          <ac:chgData name="Βαγγέλης Καραμανωλάκης" userId="cd580341e85cb83f" providerId="LiveId" clId="{76A1196D-A7E1-43F1-BED0-0B13892760AE}" dt="2026-10-18T19:17:25.269" v="124" actId="255"/>
          <ac:spMkLst>
            <pc:docMk/>
            <pc:sldMk cId="4058154366" sldId="328"/>
            <ac:spMk id="67" creationId="{B3F0A640-AB0E-462A-CEA5-4C6F98403CF0}"/>
          </ac:spMkLst>
        </pc:spChg>
      </pc:sldChg>
      <pc:sldChg chg="add">
        <pc:chgData name="Βαγγέλης Καραμανωλάκης" userId="cd580341e85cb83f" providerId="LiveId" clId="{76A1196D-A7E1-43F1-BED0-0B13892760AE}" dt="2026-10-18T19:17:33.582" v="125" actId="2890"/>
        <pc:sldMkLst>
          <pc:docMk/>
          <pc:sldMk cId="4121472624" sldId="329"/>
        </pc:sldMkLst>
      </pc:sldChg>
      <pc:sldChg chg="modSp add mod">
        <pc:chgData name="Βαγγέλης Καραμανωλάκης" userId="cd580341e85cb83f" providerId="LiveId" clId="{76A1196D-A7E1-43F1-BED0-0B13892760AE}" dt="2026-10-18T19:18:22.592" v="130" actId="2711"/>
        <pc:sldMkLst>
          <pc:docMk/>
          <pc:sldMk cId="1226632250" sldId="330"/>
        </pc:sldMkLst>
        <pc:spChg chg="mod">
          <ac:chgData name="Βαγγέλης Καραμανωλάκης" userId="cd580341e85cb83f" providerId="LiveId" clId="{76A1196D-A7E1-43F1-BED0-0B13892760AE}" dt="2026-10-18T19:18:22.592" v="130" actId="2711"/>
          <ac:spMkLst>
            <pc:docMk/>
            <pc:sldMk cId="1226632250" sldId="330"/>
            <ac:spMk id="67" creationId="{8056E8E0-8105-FC91-7F0E-FF10A7E7DFB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Η ιστοριογραφία του Διαφωτισμού. Διακρίνονται οι παρακαταθήκες του 17ου αιώνα, τα ιστορικά έργα του 18ου και οι προσλήψεις και συνέχειες του πρώιμου 19ου. Το εξώφυλλο διατηρείται από το αρχικό αρχείο.</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Το 1787 αφορά το Σύνταγμα και δεν χρονολογεί την έναρξη της Αμερικανικής Επανάστασης. Η φωτισμένη απολυταρχία αποτελεί μία πολιτική εκδοχή των μεταρρυθμίσεων, όχι κοινή επιλογή όλων των διαφωτιστών.</a:t>
            </a:r>
          </a:p>
          <a:p>
            <a:r>
              <a:t>Πηγές και τεκμηρίωση:</a:t>
            </a:r>
          </a:p>
          <a:p>
            <a:r>
              <a:t>https://www.archives.gov/milestone-documents/declaration-of-independence</a:t>
            </a:r>
          </a:p>
          <a:p>
            <a:r>
              <a:t>https://www.archives.gov/milestone-documents/constitution</a:t>
            </a:r>
          </a:p>
          <a:p>
            <a:r>
              <a:t>https://plato.stanford.edu/entries/enlightenment/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Η χρονολόγηση εξαρτάται από τη χώρα και το πρόβλημα που εξετάζεται. Ο λεγόμενος μακρός 18ος αιώνας βοηθά να συνδεθούν οι αφετηρίες του ύστερου 17ου με τις επαναστατικές και μεταεπαναστατικές εξελίξεις. Δεν αντιστοιχεί σε μία κοινή έναρξη ή λήξη.</a:t>
            </a:r>
          </a:p>
          <a:p>
            <a:r>
              <a:t>Πηγές και τεκμηρίωση:</a:t>
            </a:r>
          </a:p>
          <a:p>
            <a:r>
              <a:t>https://plato.stanford.edu/entries/enlightenment/</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15053940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Η ανάπτυξη της δημόσιας συζήτησης δεν σημαίνει καθολική συμμετοχή. Οι γυναίκες συμβάλλουν ως οικοδέσποινες σαλονιών, συγγραφείς και αναγνώστριες, αλλά οι θεσμικοί αποκλεισμοί παραμένουν.</a:t>
            </a:r>
          </a:p>
          <a:p>
            <a:r>
              <a:t>Πηγές και τεκμηρίωση:</a:t>
            </a:r>
          </a:p>
          <a:p>
            <a:r>
              <a:t>https://plato.stanford.edu/entries/enlightenment/</a:t>
            </a:r>
          </a:p>
          <a:p>
            <a:r>
              <a:t>https://www.voltaire.ox.ac.uk/essai-women/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Το έργο αξιοποιεί την ταξινόμηση των γνωστικών λειτουργιών του Μπέικον, συνδέοντας την ιστορία με τη μνήμη. Η Encyclopédie είναι συλλογικό και εσωτερικά διαφοροποιημένο εγχείρημα.</a:t>
            </a:r>
          </a:p>
          <a:p>
            <a:r>
              <a:t>Πηγές και τεκμηρίωση:</a:t>
            </a:r>
          </a:p>
          <a:p>
            <a:r>
              <a:t>https://plato.stanford.edu/entries/enlightenment/</a:t>
            </a:r>
          </a:p>
          <a:p>
            <a:r>
              <a:t>https://classes.bnf.fr/dossitsm/fabrency.htm</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Ο εμπειρισμός δεν ταυτίζεται με την αισθησιοκρατία και ο Διαφωτισμός δεν αποτελεί αποκλειστικά συνέχεια του καρτεσιανού ορθολογισμού. Η διαφορά τεκμηρίωσης και γενικής θεωρίας έχει άμεση σημασία για την ιστοριογραφία.</a:t>
            </a:r>
          </a:p>
          <a:p>
            <a:r>
              <a:t>Πηγές και τεκμηρίωση:</a:t>
            </a:r>
          </a:p>
          <a:p>
            <a:r>
              <a:t>https://plato.stanford.edu/entries/enlightenment/</a:t>
            </a:r>
          </a:p>
          <a:p>
            <a:r>
              <a:t>https://plato.stanford.edu/entries/hume/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0" algn="l">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t>Η φυσική φιλοσοφία δεν έχει παντού το ίδιο θρησκευτικό περιεχόμενο. Η μεταγενέστερη ανάγνωση του Νεύτωνα ως αποκλειστικά κοσμικού επιστήμονα αποκρύπτει τη δική του θεολογική εργασία. Η επιτυχία των μαθηματικών νόμων δεν αποδεικνύει ότι η ιστορία διέπεται από αντίστοιχους αμετάβλητους νόμους.</a:t>
            </a:r>
            <a:endParaRPr sz="1200" b="0" u="none" strike="noStrike">
              <a:solidFill>
                <a:srgbClr val="000000"/>
              </a:solidFill>
              <a:latin typeface="Calibri"/>
              <a:ea typeface="Calibri"/>
              <a:cs typeface="Calibri"/>
            </a:endParaRPr>
          </a:p>
          <a:p>
            <a:pPr indent="0" algn="l">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t>Πηγές και τεκμηρίωση:</a:t>
            </a:r>
            <a:endParaRPr sz="1200" b="0" u="none" strike="noStrike">
              <a:solidFill>
                <a:srgbClr val="000000"/>
              </a:solidFill>
              <a:latin typeface="Calibri"/>
              <a:ea typeface="Calibri"/>
              <a:cs typeface="Calibri"/>
            </a:endParaRPr>
          </a:p>
          <a:p>
            <a:pPr indent="0" algn="l">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t>https://newtonproject.ox.ac.uk/tour/newton-on-science-and-religion</a:t>
            </a:r>
            <a:endParaRPr sz="1200" b="0" u="none" strike="noStrike">
              <a:solidFill>
                <a:srgbClr val="000000"/>
              </a:solidFill>
              <a:latin typeface="Calibri"/>
              <a:ea typeface="Calibri"/>
              <a:cs typeface="Calibri"/>
            </a:endParaRPr>
          </a:p>
          <a:p>
            <a:pPr indent="0" algn="l">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t>https://plato.stanford.edu/entries/enlightenment/</a:t>
            </a:r>
            <a:endParaRPr sz="1200" b="0" u="none" strike="noStrike">
              <a:solidFill>
                <a:srgbClr val="000000"/>
              </a:solidFill>
              <a:latin typeface="Calibri"/>
              <a:ea typeface="Calibri"/>
              <a:cs typeface="Calibri"/>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0" algn="l">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t>Η διεύρυνση του κόσμου έχει ήδη μακρά προϊστορία. Στον Διαφωτισμό οι πληροφορίες αποκτούν ιδιαίτερη σημασία για τη συγκριτική ιστορία, αλλά ο έλεγχος της προέλευσης και των σκοπών τους παραμένει αναγκαίος.</a:t>
            </a:r>
            <a:endParaRPr sz="1200" b="0" u="none" strike="noStrike">
              <a:solidFill>
                <a:srgbClr val="000000"/>
              </a:solidFill>
              <a:latin typeface="Calibri"/>
              <a:ea typeface="Calibri"/>
              <a:cs typeface="Calibri"/>
            </a:endParaRPr>
          </a:p>
          <a:p>
            <a:pPr indent="0" algn="l">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t>Πηγές και τεκμηρίωση:</a:t>
            </a:r>
            <a:endParaRPr sz="1200" b="0" u="none" strike="noStrike">
              <a:solidFill>
                <a:srgbClr val="000000"/>
              </a:solidFill>
              <a:latin typeface="Calibri"/>
              <a:ea typeface="Calibri"/>
              <a:cs typeface="Calibri"/>
            </a:endParaRPr>
          </a:p>
          <a:p>
            <a:pPr indent="0" algn="l">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t>https://www.voltaire.ox.ac.uk/student-guide-essai/</a:t>
            </a:r>
            <a:endParaRPr sz="1200" b="0" u="none" strike="noStrike">
              <a:solidFill>
                <a:srgbClr val="000000"/>
              </a:solidFill>
              <a:latin typeface="Calibri"/>
              <a:ea typeface="Calibri"/>
              <a:cs typeface="Calibri"/>
            </a:endParaRPr>
          </a:p>
          <a:p>
            <a:pPr indent="0" algn="l">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t>https://exhibitions.ed.ac.uk/exhibitions/library-lives/william-robertson</a:t>
            </a:r>
            <a:endParaRPr sz="1200" b="0" u="none" strike="noStrike">
              <a:solidFill>
                <a:srgbClr val="000000"/>
              </a:solidFill>
              <a:latin typeface="Calibri"/>
              <a:ea typeface="Calibri"/>
              <a:cs typeface="Calibri"/>
            </a:endParaRPr>
          </a:p>
          <a:p>
            <a:pPr indent="0" algn="l">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t>https://plato.stanford.edu/entries/economics-early-modern/</a:t>
            </a:r>
            <a:endParaRPr sz="1200" b="0" u="none" strike="noStrike">
              <a:solidFill>
                <a:srgbClr val="000000"/>
              </a:solidFill>
              <a:latin typeface="Calibri"/>
              <a:ea typeface="Calibri"/>
              <a:cs typeface="Calibri"/>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Η ουμανιστική και η προγενέστερη ιστοριογραφία περιλάμβαναν ήδη θεσμούς, οικονομικές πρακτικές και πολιτισμικές παρατηρήσεις. Η καινοτομία αφορά την έκταση, τη συστηματική σύνδεση και την ερμηνευτική βαρύτητα αυτών των αντικειμένων.</a:t>
            </a:r>
          </a:p>
          <a:p>
            <a:r>
              <a:t>Πηγές και τεκμηρίωση:</a:t>
            </a:r>
          </a:p>
          <a:p>
            <a:r>
              <a:t>https://www.voltaire.ox.ac.uk/essai-what-voltaire-did/</a:t>
            </a:r>
          </a:p>
          <a:p>
            <a:r>
              <a:t>https://www.cambridge.org/core/books/abs/cambridge-companion-to-the-scottish-enlightenment/historiography/066BA3ED3693E6BEC58162554144056E</a:t>
            </a:r>
          </a:p>
          <a:p>
            <a:r>
              <a:t>https://doi.org/10.1017/S1479244321000068</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Η έκφραση στον Βολταίρο δεν έχει ακριβώς το νόημα που θα αποκτήσει στη μεταγενέστερη συστηματική φιλοσοφία της ιστορίας. Υποδηλώνει κριτική, συγκριτική και εξηγητική προσέγγιση του ανθρώπινου παρελθόντος.</a:t>
            </a:r>
          </a:p>
          <a:p>
            <a:r>
              <a:t>Πηγές και τεκμηρίωση:</a:t>
            </a:r>
          </a:p>
          <a:p>
            <a:r>
              <a:t>https://www.voltaire.ox.ac.uk/voltaires-histories/</a:t>
            </a:r>
          </a:p>
          <a:p>
            <a:r>
              <a:t>https://plato.stanford.edu/entries/progress/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Δεν υπήρξε καθολική κυριαρχία ενός μηχανιστικού μοντέλου. Στον Μοντεσκιέ και στον Γκίμπον οι γενικές εξηγήσεις συνδέονται με πολιτικές και ιστορικές συνθήκες. Η γενίκευση μπορεί να φωτίζει μία σχέση ή να ισοπεδώνει τις διαφορές.</a:t>
            </a:r>
          </a:p>
          <a:p>
            <a:r>
              <a:t>Πηγές και τεκμηρίωση:</a:t>
            </a:r>
          </a:p>
          <a:p>
            <a:r>
              <a:t>https://plato.stanford.edu/entries/montesquieu/</a:t>
            </a:r>
          </a:p>
          <a:p>
            <a:r>
              <a:t>https://www.cambridge.org/core/services/aop-cambridge-core/content/view/C5074AFD618B2B3E405E412227BE13F1/9781107035119c1_20-40.pdf/an_overview_of_the_decline_and_fall_of_the_roman_empire.pdf</a:t>
            </a:r>
          </a:p>
          <a:p>
            <a:r>
              <a:t>https://plato.stanford.edu/entries/hume/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Στον Χιουμ, η έμφαση στις επαναλαμβανόμενες ανθρώπινες διαθέσεις συνυπάρχει με τη μελέτη ιστορικών θεσμών και ηθών. Η γλώσσα της καθολικότητας δεν εξαλείφει τις φυλετικές και έμφυλες ιεραρχήσεις ορισμένων συγγραφέων.</a:t>
            </a:r>
          </a:p>
          <a:p>
            <a:r>
              <a:t>Πηγές και τεκμηρίωση:</a:t>
            </a:r>
          </a:p>
          <a:p>
            <a:r>
              <a:t>https://plato.stanford.edu/entries/hume/</a:t>
            </a:r>
          </a:p>
          <a:p>
            <a:r>
              <a:t>https://plato.stanford.edu/entries/herder/</a:t>
            </a:r>
          </a:p>
          <a:p>
            <a:r>
              <a:t>https://plato.stanford.edu/entries/histfem-condorcet/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Η ιδέα της προόδου αποτελεί σημαντικό διαφωτιστικό ορίζοντα, αλλά δεν είναι κοινό και αδιαμφισβήτητο δόγμα. Ακόμη και οι υποστηρικτές της αναγνωρίζουν εμπόδια και υποχωρήσεις.</a:t>
            </a:r>
          </a:p>
          <a:p>
            <a:r>
              <a:t>Πηγές και τεκμηρίωση:</a:t>
            </a:r>
          </a:p>
          <a:p>
            <a:r>
              <a:t>https://plato.stanford.edu/entries/progress/</a:t>
            </a:r>
          </a:p>
          <a:p>
            <a:r>
              <a:t>https://plato.stanford.edu/entries/rousseau/</a:t>
            </a:r>
          </a:p>
          <a:p>
            <a:r>
              <a:t>https://plato.stanford.edu/entries/economics-early-modern/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Η πρακτική χρησιμότητα της ιστορίας δεν συνεπάγεται ότι όλοι οι ιστορικοί γράφουν απλή πολιτική προπαγάνδα. Η επιλογή θεμάτων και η οργάνωση της αφήγησης αποτυπώνουν ωστόσο αξιακές και πολιτικές δεσμεύσεις.</a:t>
            </a:r>
          </a:p>
          <a:p>
            <a:r>
              <a:t>Πηγές και τεκμηρίωση:</a:t>
            </a:r>
          </a:p>
          <a:p>
            <a:r>
              <a:t>https://plato.stanford.edu/entries/enlightenment/</a:t>
            </a:r>
          </a:p>
          <a:p>
            <a:r>
              <a:t>https://plato.stanford.edu/entries/montesquieu/</a:t>
            </a:r>
          </a:p>
          <a:p>
            <a:r>
              <a:t>https://www.voltaire.ox.ac.uk/voltaires-histories/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Ο Βολταίρος είναι ένας από τους σημαντικότερους ιστορικούς του Διαφωτισμού. Οι φιλοσοφικές του θέσεις μεταβάλλονται και η θρησκευτική κριτική του δεν ισοδυναμεί με αθεΐα.</a:t>
            </a:r>
          </a:p>
          <a:p>
            <a:r>
              <a:t>Πηγές και τεκμηρίωση:</a:t>
            </a:r>
          </a:p>
          <a:p>
            <a:r>
              <a:t>https://plato.stanford.edu/entries/voltaire/</a:t>
            </a:r>
          </a:p>
          <a:p>
            <a:r>
              <a:t>https://www.voltaire.ox.ac.uk/voltaires-histories/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Τα έργα αναθεωρούνται και επανεκδίδονται. Η εξέλιξη δεν είναι απλή αντικατάσταση της πολιτικής ιστορίας από την πολιτισμική: τα αντικείμενα συνυπάρχουν.</a:t>
            </a:r>
          </a:p>
          <a:p>
            <a:r>
              <a:t>Πηγές και τεκμηρίωση:</a:t>
            </a:r>
          </a:p>
          <a:p>
            <a:r>
              <a:t>https://www.voltaire.ox.ac.uk/voltaires-histories/</a:t>
            </a:r>
          </a:p>
          <a:p>
            <a:r>
              <a:t>https://www.voltaire.ox.ac.uk/student-guide-essai/</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656DB1-513A-C852-0D5F-431AD74571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EA4B00-9678-F9B2-B64C-E4768F6BFE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F10562-BCF7-CE9E-78A6-77D47E4524C8}"/>
              </a:ext>
            </a:extLst>
          </p:cNvPr>
          <p:cNvSpPr>
            <a:spLocks noGrp="1"/>
          </p:cNvSpPr>
          <p:nvPr>
            <p:ph type="body" idx="1"/>
          </p:nvPr>
        </p:nvSpPr>
        <p:spPr/>
        <p:txBody>
          <a:bodyPr/>
          <a:lstStyle/>
          <a:p>
            <a:r>
              <a:t>Τα έργα αναθεωρούνται και επανεκδίδονται. Η εξέλιξη δεν είναι απλή αντικατάσταση της πολιτικής ιστορίας από την πολιτισμική: τα αντικείμενα συνυπάρχουν.</a:t>
            </a:r>
          </a:p>
          <a:p>
            <a:r>
              <a:t>Πηγές και τεκμηρίωση:</a:t>
            </a:r>
          </a:p>
          <a:p>
            <a:r>
              <a:t>https://www.voltaire.ox.ac.uk/voltaires-histories/</a:t>
            </a:r>
          </a:p>
          <a:p>
            <a:r>
              <a:t>https://www.voltaire.ox.ac.uk/student-guide-essai/</a:t>
            </a:r>
          </a:p>
        </p:txBody>
      </p:sp>
      <p:sp>
        <p:nvSpPr>
          <p:cNvPr id="4" name="Slide Number Placeholder 3">
            <a:extLst>
              <a:ext uri="{FF2B5EF4-FFF2-40B4-BE49-F238E27FC236}">
                <a16:creationId xmlns:a16="http://schemas.microsoft.com/office/drawing/2014/main" id="{9811126B-1BA7-D7CF-43BC-4474495BB511}"/>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7976146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ABFD92-1E59-C6E5-C8A1-15E90615FA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5C15FF-F0AD-C508-9549-C7AC4859AF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DBF694-3404-586F-EC45-C4CF30255E56}"/>
              </a:ext>
            </a:extLst>
          </p:cNvPr>
          <p:cNvSpPr>
            <a:spLocks noGrp="1"/>
          </p:cNvSpPr>
          <p:nvPr>
            <p:ph type="body" idx="1"/>
          </p:nvPr>
        </p:nvSpPr>
        <p:spPr/>
        <p:txBody>
          <a:bodyPr/>
          <a:lstStyle/>
          <a:p>
            <a:r>
              <a:t>Τα έργα αναθεωρούνται και επανεκδίδονται. Η εξέλιξη δεν είναι απλή αντικατάσταση της πολιτικής ιστορίας από την πολιτισμική: τα αντικείμενα συνυπάρχουν.</a:t>
            </a:r>
          </a:p>
          <a:p>
            <a:r>
              <a:t>Πηγές και τεκμηρίωση:</a:t>
            </a:r>
          </a:p>
          <a:p>
            <a:r>
              <a:t>https://www.voltaire.ox.ac.uk/voltaires-histories/</a:t>
            </a:r>
          </a:p>
          <a:p>
            <a:r>
              <a:t>https://www.voltaire.ox.ac.uk/student-guide-essai/</a:t>
            </a:r>
          </a:p>
        </p:txBody>
      </p:sp>
      <p:sp>
        <p:nvSpPr>
          <p:cNvPr id="4" name="Slide Number Placeholder 3">
            <a:extLst>
              <a:ext uri="{FF2B5EF4-FFF2-40B4-BE49-F238E27FC236}">
                <a16:creationId xmlns:a16="http://schemas.microsoft.com/office/drawing/2014/main" id="{CD92FADE-57E8-4B6F-7E02-0E8F94F557B1}"/>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28870225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93CE76-2F62-C924-9675-2DD5146F5C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77CA76-8464-28D7-81CD-FC944696BD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1409E2-9AD7-03B0-9533-15806BC2C682}"/>
              </a:ext>
            </a:extLst>
          </p:cNvPr>
          <p:cNvSpPr>
            <a:spLocks noGrp="1"/>
          </p:cNvSpPr>
          <p:nvPr>
            <p:ph type="body" idx="1"/>
          </p:nvPr>
        </p:nvSpPr>
        <p:spPr/>
        <p:txBody>
          <a:bodyPr/>
          <a:lstStyle/>
          <a:p>
            <a:r>
              <a:t>Τα έργα αναθεωρούνται και επανεκδίδονται. Η εξέλιξη δεν είναι απλή αντικατάσταση της πολιτικής ιστορίας από την πολιτισμική: τα αντικείμενα συνυπάρχουν.</a:t>
            </a:r>
          </a:p>
          <a:p>
            <a:r>
              <a:t>Πηγές και τεκμηρίωση:</a:t>
            </a:r>
          </a:p>
          <a:p>
            <a:r>
              <a:t>https://www.voltaire.ox.ac.uk/voltaires-histories/</a:t>
            </a:r>
          </a:p>
          <a:p>
            <a:r>
              <a:t>https://www.voltaire.ox.ac.uk/student-guide-essai/</a:t>
            </a:r>
          </a:p>
        </p:txBody>
      </p:sp>
      <p:sp>
        <p:nvSpPr>
          <p:cNvPr id="4" name="Slide Number Placeholder 3">
            <a:extLst>
              <a:ext uri="{FF2B5EF4-FFF2-40B4-BE49-F238E27FC236}">
                <a16:creationId xmlns:a16="http://schemas.microsoft.com/office/drawing/2014/main" id="{3561A06A-67CD-832C-403B-DF14DDB2BA8A}"/>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0332900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1E387F-E727-F03D-F40E-BF77F43DE0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BF5F45-06DA-901D-D83D-7F98E3D336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BC6DB4-DB1F-3CC9-E644-D708A225819B}"/>
              </a:ext>
            </a:extLst>
          </p:cNvPr>
          <p:cNvSpPr>
            <a:spLocks noGrp="1"/>
          </p:cNvSpPr>
          <p:nvPr>
            <p:ph type="body" idx="1"/>
          </p:nvPr>
        </p:nvSpPr>
        <p:spPr/>
        <p:txBody>
          <a:bodyPr/>
          <a:lstStyle/>
          <a:p>
            <a:r>
              <a:t>Τα έργα αναθεωρούνται και επανεκδίδονται. Η εξέλιξη δεν είναι απλή αντικατάσταση της πολιτικής ιστορίας από την πολιτισμική: τα αντικείμενα συνυπάρχουν.</a:t>
            </a:r>
          </a:p>
          <a:p>
            <a:r>
              <a:t>Πηγές και τεκμηρίωση:</a:t>
            </a:r>
          </a:p>
          <a:p>
            <a:r>
              <a:t>https://www.voltaire.ox.ac.uk/voltaires-histories/</a:t>
            </a:r>
          </a:p>
          <a:p>
            <a:r>
              <a:t>https://www.voltaire.ox.ac.uk/student-guide-essai/</a:t>
            </a:r>
          </a:p>
        </p:txBody>
      </p:sp>
      <p:sp>
        <p:nvSpPr>
          <p:cNvPr id="4" name="Slide Number Placeholder 3">
            <a:extLst>
              <a:ext uri="{FF2B5EF4-FFF2-40B4-BE49-F238E27FC236}">
                <a16:creationId xmlns:a16="http://schemas.microsoft.com/office/drawing/2014/main" id="{030B4001-C342-2E3C-91EA-B91E83462D0E}"/>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9255703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31811D-4CBD-C9AD-E127-7B641D7AD6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B60D3A-E5E7-B4EE-B635-45578AF684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BF1DEB-FEE1-CA72-5A19-67F72D44F814}"/>
              </a:ext>
            </a:extLst>
          </p:cNvPr>
          <p:cNvSpPr>
            <a:spLocks noGrp="1"/>
          </p:cNvSpPr>
          <p:nvPr>
            <p:ph type="body" idx="1"/>
          </p:nvPr>
        </p:nvSpPr>
        <p:spPr/>
        <p:txBody>
          <a:bodyPr/>
          <a:lstStyle/>
          <a:p>
            <a:r>
              <a:t>Τα έργα αναθεωρούνται και επανεκδίδονται. Η εξέλιξη δεν είναι απλή αντικατάσταση της πολιτικής ιστορίας από την πολιτισμική: τα αντικείμενα συνυπάρχουν.</a:t>
            </a:r>
          </a:p>
          <a:p>
            <a:r>
              <a:t>Πηγές και τεκμηρίωση:</a:t>
            </a:r>
          </a:p>
          <a:p>
            <a:r>
              <a:t>https://www.voltaire.ox.ac.uk/voltaires-histories/</a:t>
            </a:r>
          </a:p>
          <a:p>
            <a:r>
              <a:t>https://www.voltaire.ox.ac.uk/student-guide-essai/</a:t>
            </a:r>
          </a:p>
        </p:txBody>
      </p:sp>
      <p:sp>
        <p:nvSpPr>
          <p:cNvPr id="4" name="Slide Number Placeholder 3">
            <a:extLst>
              <a:ext uri="{FF2B5EF4-FFF2-40B4-BE49-F238E27FC236}">
                <a16:creationId xmlns:a16="http://schemas.microsoft.com/office/drawing/2014/main" id="{E87105A5-BD7B-8969-AD84-60D3FB7EFB01}"/>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671603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Το παράδειγμα επιτρέπει να συζητηθεί η διαφορά ανάμεσα στην ιστορία ενός ηγεμόνα και στην ιστορία μιας εποχής. Η διεύρυνση της οπτικής δεν οδηγεί αυτομάτως σε κοινωνική ιστορία όλων των ομάδων.</a:t>
            </a:r>
          </a:p>
          <a:p>
            <a:r>
              <a:t>Πηγές και τεκμηρίωση:</a:t>
            </a:r>
          </a:p>
          <a:p>
            <a:r>
              <a:t>https://www.voltaire.ox.ac.uk/voltaires-histories/</a:t>
            </a:r>
          </a:p>
          <a:p>
            <a:r>
              <a:t>https://www.voltaire.ox.ac.uk/essai-women/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Η κριτική του φανατισμού συνυπάρχει με προκαταλήψεις, μεταξύ άλλων για τους Εβραίους και τις γυναίκες. Το παράδειγμα δείχνει ότι η κριτική των αυθεντιών δεν εγγυάται απαλλαγή από κάθε προκατάληψη.</a:t>
            </a:r>
          </a:p>
          <a:p>
            <a:r>
              <a:t>Πηγές και τεκμηρίωση:</a:t>
            </a:r>
          </a:p>
          <a:p>
            <a:r>
              <a:t>https://www.voltaire.ox.ac.uk/essai-what-voltaire-did/</a:t>
            </a:r>
          </a:p>
          <a:p>
            <a:r>
              <a:t>https://www.voltaire.ox.ac.uk/essai-women/</a:t>
            </a:r>
          </a:p>
          <a:p>
            <a:r>
              <a:t>https://plato.stanford.edu/entries/voltaire/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Ο Μοντεσκιέ δεν εξηγεί όλους τους θεσμούς με έναν παράγοντα. Η συγκριτική προσέγγισή του συνδέει γεωγραφικές, κοινωνικές και πολιτικές συνθήκες.</a:t>
            </a:r>
          </a:p>
          <a:p>
            <a:r>
              <a:t>Πηγές και τεκμηρίωση:</a:t>
            </a:r>
          </a:p>
          <a:p>
            <a:r>
              <a:t>https://plato.stanford.edu/entries/montesquieu/</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565461-887F-4D4D-756B-AD274FC74A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7EE596-248F-16D4-199A-17BD0CEE34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A0904D-49D7-120B-7317-52B148FFA636}"/>
              </a:ext>
            </a:extLst>
          </p:cNvPr>
          <p:cNvSpPr>
            <a:spLocks noGrp="1"/>
          </p:cNvSpPr>
          <p:nvPr>
            <p:ph type="body" idx="1"/>
          </p:nvPr>
        </p:nvSpPr>
        <p:spPr/>
        <p:txBody>
          <a:bodyPr/>
          <a:lstStyle/>
          <a:p>
            <a:r>
              <a:t>Ο Μοντεσκιέ δεν εξηγεί όλους τους θεσμούς με έναν παράγοντα. Η συγκριτική προσέγγισή του συνδέει γεωγραφικές, κοινωνικές και πολιτικές συνθήκες.</a:t>
            </a:r>
          </a:p>
          <a:p>
            <a:r>
              <a:t>Πηγές και τεκμηρίωση:</a:t>
            </a:r>
          </a:p>
          <a:p>
            <a:r>
              <a:t>https://plato.stanford.edu/entries/montesquieu/</a:t>
            </a:r>
          </a:p>
        </p:txBody>
      </p:sp>
      <p:sp>
        <p:nvSpPr>
          <p:cNvPr id="4" name="Slide Number Placeholder 3">
            <a:extLst>
              <a:ext uri="{FF2B5EF4-FFF2-40B4-BE49-F238E27FC236}">
                <a16:creationId xmlns:a16="http://schemas.microsoft.com/office/drawing/2014/main" id="{5F41C9E9-F4FB-1CCC-D1F4-D0E82F6A2489}"/>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8823821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Ο Μοντεσκιέ διακρίνει γενικές αιτίες και επιμέρους περιστατικά. Η μελέτη της Ρώμης λειτουργεί παράλληλα ως προβληματισμός για την ελευθερία, την εξουσία και τη διατήρηση των πολιτευμάτων.</a:t>
            </a:r>
          </a:p>
          <a:p>
            <a:r>
              <a:t>Πηγές και τεκμηρίωση:</a:t>
            </a:r>
          </a:p>
          <a:p>
            <a:r>
              <a:t>https://plato.stanford.edu/entries/montesquieu/</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Η ιστορική σημασία της προσέγγισης βρίσκεται στη συσχέτιση θεσμών και συνθηκών. Πολλές εμπειρικές κρίσεις του Μοντεσκιέ παραμένουν προβληματικές. Δεν πρέπει να παρουσιαστεί ως σύγχρονη και επαληθευμένη κοινωνική επιστήμη.</a:t>
            </a:r>
          </a:p>
          <a:p>
            <a:r>
              <a:t>Πηγές και τεκμηρίωση:</a:t>
            </a:r>
          </a:p>
          <a:p>
            <a:r>
              <a:t>https://plato.stanford.edu/entries/montesquieu/</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Ως βιβλιοθηκάριος της Advocates Library από το 1752, ο Χιουμ απέκτησε πρόσβαση σε σημαντικό ιστορικό υλικό. Η επιτυχία της ιστορίας και των δοκιμίων του ήταν στην εποχή του μεγαλύτερη από εκείνη της πρώιμης φιλοσοφικής του πραγματείας.</a:t>
            </a:r>
          </a:p>
          <a:p>
            <a:r>
              <a:t>Πηγές και τεκμηρίωση:</a:t>
            </a:r>
          </a:p>
          <a:p>
            <a:r>
              <a:t>https://plato.stanford.edu/entries/hume/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B0B312-B805-6BD7-01BD-2B212FF71E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109C25-4BDC-01F5-BB5B-08F82B2F50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C3121B-9ECF-E064-0013-29759A72ED15}"/>
              </a:ext>
            </a:extLst>
          </p:cNvPr>
          <p:cNvSpPr>
            <a:spLocks noGrp="1"/>
          </p:cNvSpPr>
          <p:nvPr>
            <p:ph type="body" idx="1"/>
          </p:nvPr>
        </p:nvSpPr>
        <p:spPr/>
        <p:txBody>
          <a:bodyPr/>
          <a:lstStyle/>
          <a:p>
            <a:r>
              <a:t>Ως βιβλιοθηκάριος της Advocates Library από το 1752, ο Χιουμ απέκτησε πρόσβαση σε σημαντικό ιστορικό υλικό. Η επιτυχία της ιστορίας και των δοκιμίων του ήταν στην εποχή του μεγαλύτερη από εκείνη της πρώιμης φιλοσοφικής του πραγματείας.</a:t>
            </a:r>
          </a:p>
          <a:p>
            <a:r>
              <a:t>Πηγές και τεκμηρίωση:</a:t>
            </a:r>
          </a:p>
          <a:p>
            <a:r>
              <a:t>https://plato.stanford.edu/entries/hume/</a:t>
            </a:r>
          </a:p>
        </p:txBody>
      </p:sp>
      <p:sp>
        <p:nvSpPr>
          <p:cNvPr id="4" name="Slide Number Placeholder 3">
            <a:extLst>
              <a:ext uri="{FF2B5EF4-FFF2-40B4-BE49-F238E27FC236}">
                <a16:creationId xmlns:a16="http://schemas.microsoft.com/office/drawing/2014/main" id="{B2E38AA6-AC00-6909-F9BC-D80C38E697DD}"/>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29088891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Η αναγνώριση κοινών ανθρώπινων διαθέσεων δεν καταργεί την ιστορική μεταβολή. Το παράδειγμα του Χιουμ προσφέρεται για συζήτηση της διαφοράς μεταξύ επιδίωξης αμεροληψίας και πλήρους ουδετερότητας.</a:t>
            </a:r>
          </a:p>
          <a:p>
            <a:r>
              <a:t>Πηγές και τεκμηρίωση:</a:t>
            </a:r>
          </a:p>
          <a:p>
            <a:r>
              <a:t>https://plato.stanford.edu/entries/hume/</a:t>
            </a:r>
          </a:p>
          <a:p>
            <a:r>
              <a:t>https://www.cambridge.org/core/books/abs/cambridge-companion-to-the-scottish-enlightenment/historiography/066BA3ED3693E6BEC58162554144056E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Ο Ρουσσώ δεν υποστηρίζει απλώς μία επιστροφή στην πρωτόγονη κατάσταση. Εξετάζει την ιστορική συγκρότηση της ανισότητας και τους όρους μιας ελεύθερης πολιτικής κοινότητας. Το Κοινωνικό συμβόλαιο, 1762, αφορά το ζήτημα της νομιμότητας.</a:t>
            </a:r>
          </a:p>
          <a:p>
            <a:r>
              <a:t>Πηγές και τεκμηρίωση:</a:t>
            </a:r>
          </a:p>
          <a:p>
            <a:r>
              <a:t>https://plato.stanford.edu/entries/rousseau/</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Ο Τυργκό διακρίνει τις επαναλαμβανόμενες διαδικασίες της φύσης από τη συσσωρευτική ανθρώπινη ιστορία. Δεν υποστηρίζει ότι κάθε γεγονός ή κάθε κοινωνία βελτιώνεται συνεχώς.</a:t>
            </a:r>
          </a:p>
          <a:p>
            <a:r>
              <a:t>Πηγές και τεκμηρίωση:</a:t>
            </a:r>
          </a:p>
          <a:p>
            <a:r>
              <a:t>https://plato.stanford.edu/entries/progress/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Το έργο γράφτηκε κατά την απόκρυψή του το 1793–1794. Η αισιοδοξία για τις δυνατότητες του μέλλοντος συνυπάρχει με την προσωπική του δίωξη. Οι δέκα εποχές περιλαμβάνουν τις εννέα περιόδους του παρελθόντος και τις προοπτικές του μέλλοντος.</a:t>
            </a:r>
          </a:p>
          <a:p>
            <a:r>
              <a:t>Πηγές και τεκμηρίωση:</a:t>
            </a:r>
          </a:p>
          <a:p>
            <a:r>
              <a:t>https://plato.stanford.edu/entries/progress/</a:t>
            </a:r>
          </a:p>
          <a:p>
            <a:r>
              <a:t>https://plato.stanford.edu/entries/histfem-condorcet/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Ο Κοντορσέ αντιτάχθηκε στη δουλεία και υποστήριξε την εκπαίδευση ως προϋπόθεση χειραφέτησης. Οι ευρωπαϊκές κατηγορίες ανάπτυξης εξακολουθούν να επηρεάζουν την εικόνα που έχει για την παγκόσμια ιστορία.</a:t>
            </a:r>
          </a:p>
          <a:p>
            <a:r>
              <a:t>Πηγές και τεκμηρίωση:</a:t>
            </a:r>
          </a:p>
          <a:p>
            <a:r>
              <a:t>https://plato.stanford.edu/entries/histfem-condorcet/</a:t>
            </a:r>
          </a:p>
          <a:p>
            <a:r>
              <a:t>https://plato.stanford.edu/entries/progress/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449393-0F72-05E4-C376-CCF6E66974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796E53-C28A-1B78-7883-DCE1C7949C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FFE6BD-D72A-CA19-7610-DA6E32E9621D}"/>
              </a:ext>
            </a:extLst>
          </p:cNvPr>
          <p:cNvSpPr>
            <a:spLocks noGrp="1"/>
          </p:cNvSpPr>
          <p:nvPr>
            <p:ph type="body" idx="1"/>
          </p:nvPr>
        </p:nvSpPr>
        <p:spPr/>
        <p:txBody>
          <a:bodyPr/>
          <a:lstStyle/>
          <a:p>
            <a:r>
              <a:t>Ο Κοντορσέ αντιτάχθηκε στη δουλεία και υποστήριξε την εκπαίδευση ως προϋπόθεση χειραφέτησης. Οι ευρωπαϊκές κατηγορίες ανάπτυξης εξακολουθούν να επηρεάζουν την εικόνα που έχει για την παγκόσμια ιστορία.</a:t>
            </a:r>
          </a:p>
          <a:p>
            <a:r>
              <a:t>Πηγές και τεκμηρίωση:</a:t>
            </a:r>
          </a:p>
          <a:p>
            <a:r>
              <a:t>https://plato.stanford.edu/entries/histfem-condorcet/</a:t>
            </a:r>
          </a:p>
          <a:p>
            <a:r>
              <a:t>https://plato.stanford.edu/entries/progress/</a:t>
            </a:r>
          </a:p>
        </p:txBody>
      </p:sp>
      <p:sp>
        <p:nvSpPr>
          <p:cNvPr id="4" name="Slide Number Placeholder 3">
            <a:extLst>
              <a:ext uri="{FF2B5EF4-FFF2-40B4-BE49-F238E27FC236}">
                <a16:creationId xmlns:a16="http://schemas.microsoft.com/office/drawing/2014/main" id="{C547BDA2-A787-B7C0-FD1F-54334DCF9378}"/>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40024801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Ο ακριβής τίτλος αφορά την παρακμή και την πτώση, όχι την άνοδο και την πτώση. Οι ιστορίες της αρχαιότητας προϋπήρχαν και ο Γκίμπον δεν ήταν ο μόνος συγγραφέας που συνδύαζε στοχασμό και λογιοσύνη. Η πρώτη έκδοση των έξι τόμων ολοκληρώθηκε το 1788.</a:t>
            </a:r>
          </a:p>
          <a:p>
            <a:r>
              <a:t>Πηγές και τεκμηρίωση:</a:t>
            </a:r>
          </a:p>
          <a:p>
            <a:r>
              <a:t>https://www.themorgan.org/printed-books/79837</a:t>
            </a:r>
          </a:p>
          <a:p>
            <a:r>
              <a:t>https://www.cambridge.org/core/services/aop-cambridge-core/content/view/C5074AFD618B2B3E405E412227BE13F1/9781107035119c1_20-40.pdf/an_overview_of_the_decline_and_fall_of_the_roman_empire.pdf</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F9C76D-0A05-2590-6779-CFA5E6A5C6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B895F7-EA9D-1EB2-F476-7340038C82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7F0702-2535-3390-93BC-D057069EFC33}"/>
              </a:ext>
            </a:extLst>
          </p:cNvPr>
          <p:cNvSpPr>
            <a:spLocks noGrp="1"/>
          </p:cNvSpPr>
          <p:nvPr>
            <p:ph type="body" idx="1"/>
          </p:nvPr>
        </p:nvSpPr>
        <p:spPr/>
        <p:txBody>
          <a:bodyPr/>
          <a:lstStyle/>
          <a:p>
            <a:r>
              <a:t>Ο ακριβής τίτλος αφορά την παρακμή και την πτώση, όχι την άνοδο και την πτώση. Οι ιστορίες της αρχαιότητας προϋπήρχαν και ο Γκίμπον δεν ήταν ο μόνος συγγραφέας που συνδύαζε στοχασμό και λογιοσύνη. Η πρώτη έκδοση των έξι τόμων ολοκληρώθηκε το 1788.</a:t>
            </a:r>
          </a:p>
          <a:p>
            <a:r>
              <a:t>Πηγές και τεκμηρίωση:</a:t>
            </a:r>
          </a:p>
          <a:p>
            <a:r>
              <a:t>https://www.themorgan.org/printed-books/79837</a:t>
            </a:r>
          </a:p>
          <a:p>
            <a:r>
              <a:t>https://www.cambridge.org/core/services/aop-cambridge-core/content/view/C5074AFD618B2B3E405E412227BE13F1/9781107035119c1_20-40.pdf/an_overview_of_the_decline_and_fall_of_the_roman_empire.pdf</a:t>
            </a:r>
          </a:p>
        </p:txBody>
      </p:sp>
      <p:sp>
        <p:nvSpPr>
          <p:cNvPr id="4" name="Slide Number Placeholder 3">
            <a:extLst>
              <a:ext uri="{FF2B5EF4-FFF2-40B4-BE49-F238E27FC236}">
                <a16:creationId xmlns:a16="http://schemas.microsoft.com/office/drawing/2014/main" id="{A9AAA66F-E94D-D7ED-4D6B-C10A777364F9}"/>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236033240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Τα πρώτα κεφάλαια σκιαγραφούν το υπόβαθρο της αυτοκρατορίας. Το έργο δεν αφηγείται συστηματικά την άνοδο της Ρώμης από τον Αύγουστο. Τα τελικά κεφάλαια περιλαμβάνουν και μεταγενέστερες αναφορές στην πόλη της Ρώμης.</a:t>
            </a:r>
          </a:p>
          <a:p>
            <a:r>
              <a:t>Πηγές και τεκμηρίωση:</a:t>
            </a:r>
          </a:p>
          <a:p>
            <a:r>
              <a:t>https://www.cambridge.org/core/services/aop-cambridge-core/content/view/C5074AFD618B2B3E405E412227BE13F1/9781107035119c1_20-40.pdf/an_overview_of_the_decline_and_fall_of_the_roman_empire.pdf</a:t>
            </a:r>
          </a:p>
          <a:p>
            <a:r>
              <a:t>https://www.christies.com/lot/lot-1640162</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Τα κεφάλαια 15 και 16 εξετάζουν τη διάδοση του χριστιανισμού και τους διωγμούς με ιστορικούς, αντί θεολογικούς, όρους. Η ερμηνεία προκάλεσε έντονες αντιδράσεις. Η πολυπαραγοντική διάσταση πρέπει να διατηρηθεί χωρίς να εξουδετερώνεται η αντικληρικαλική κριτική του.</a:t>
            </a:r>
          </a:p>
          <a:p>
            <a:r>
              <a:t>Πηγές και τεκμηρίωση:</a:t>
            </a:r>
          </a:p>
          <a:p>
            <a:r>
              <a:t>https://www.cambridge.org/core/services/aop-cambridge-core/content/view/C5074AFD618B2B3E405E412227BE13F1/9781107035119c1_20-40.pdf/an_overview_of_the_decline_and_fall_of_the_roman_empire.pdf</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Η λογιοσύνη και η φιλοσοφική ιστορία δεν αποτελούν ασύμβατους κόσμους. Ο Γκίμπον αξιοποιεί μεταξύ άλλων προγενέστερη εκκλησιαστική λογιοσύνη. Η τεκμηρίωση δεν αναιρεί την ανάγκη κριτικής της ερμηνείας.</a:t>
            </a:r>
          </a:p>
          <a:p>
            <a:r>
              <a:t>Πηγές και τεκμηρίωση:</a:t>
            </a:r>
          </a:p>
          <a:p>
            <a:r>
              <a:t>https://www.cambridge.org/core/services/aop-cambridge-core/content/view/C5074AFD618B2B3E405E412227BE13F1/9781107035119c1_20-40.pdf/an_overview_of_the_decline_and_fall_of_the_roman_empire.pdf</a:t>
            </a:r>
          </a:p>
          <a:p>
            <a:r>
              <a:t>https://doi.org/10.1017/CBO9780511778438.013</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Η διδασκαλία χρειάζεται να διακρίνει την ιστορική σημασία του έργου από την αποδοχή των αξιολογικών του σχημάτων. Η μακρά επιβίωση της ανατολικής αυτοκρατορίας δημιουργεί ήδη προβλήματα σε μία απλή, ενιαία ερμηνεία πτώσης.</a:t>
            </a:r>
          </a:p>
          <a:p>
            <a:r>
              <a:t>Πηγές και τεκμηρίωση:</a:t>
            </a:r>
          </a:p>
          <a:p>
            <a:r>
              <a:t>https://www.cambridge.org/core/services/aop-cambridge-core/content/view/C5074AFD618B2B3E405E412227BE13F1/9781107035119c1_20-40.pdf/an_overview_of_the_decline_and_fall_of_the_roman_empire.pdf</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Η θεσμική ανάπτυξη του 18ου αιώνα συνιστά προϋπόθεση για τις εξελίξεις του 19ου, αλλά δεν ισοδυναμεί με ήδη ολοκληρωμένη συγκρότηση της ιστορικής επιστήμης.</a:t>
            </a:r>
          </a:p>
          <a:p>
            <a:r>
              <a:t>Πηγές και τεκμηρίωση:</a:t>
            </a:r>
          </a:p>
          <a:p>
            <a:r>
              <a:t>https://www.history.ox.ac.uk/node/3672951</a:t>
            </a:r>
          </a:p>
          <a:p>
            <a:r>
              <a:t>https://glossary.lib.cam.ac.uk/term/regius-professorships</a:t>
            </a:r>
          </a:p>
          <a:p>
            <a:r>
              <a:t>https://www.deutsche-biographie.de/pnd115367918.html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Δεν μπορούν να αποδοθούν οι ίδιες πολιτικές και μεθοδολογικές θέσεις σε όλους τους ιστορικούς του πανεπιστημίου. Χρειάζεται εξέταση συγκεκριμένων έργων και ερευνητικών πρακτικών.</a:t>
            </a:r>
          </a:p>
          <a:p>
            <a:r>
              <a:t>Πηγές και τεκμηρίωση:</a:t>
            </a:r>
          </a:p>
          <a:p>
            <a:r>
              <a:t>https://www.deutsche-biographie.de/pnd115367918.html</a:t>
            </a:r>
          </a:p>
          <a:p>
            <a:r>
              <a:t>https://www.deutsche-biographie.de/sfz78545.html</a:t>
            </a:r>
          </a:p>
          <a:p>
            <a:r>
              <a:t>https://www.deutsche-biographie.de/sfz68124.html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Η διπλωματική του Γκάτερερ αξιοποιεί προγενέστερες κατακτήσεις, όπως εκείνες του Μαμπιγιόν. Η ανανέωση αφορά τη συστηματική ένταξη της κριτικής στην πανεπιστημιακή εκπαίδευση και στην ιστορική σύνθεση.</a:t>
            </a:r>
          </a:p>
          <a:p>
            <a:r>
              <a:t>Πηγές και τεκμηρίωση:</a:t>
            </a:r>
          </a:p>
          <a:p>
            <a:r>
              <a:t>https://www.deutsche-biographie.de/pnd115367918.html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Η τελευταία έκδοση χρονολογείται ρητά στον 19ο αιώνα, ώστε να μη συγχέεται με τα έργα του 1770. Ο Σλέτσερ συνδέει ιστορία, δημοσιογραφική παρέμβαση και γνώση της πολιτικής ζωής.</a:t>
            </a:r>
          </a:p>
          <a:p>
            <a:r>
              <a:t>Πηγές και τεκμηρίωση:</a:t>
            </a:r>
          </a:p>
          <a:p>
            <a:r>
              <a:t>https://www.deutsche-biographie.de/sfz78545.html</a:t>
            </a:r>
          </a:p>
          <a:p>
            <a:r>
              <a:t>https://digital.lb-oldenburg.de/brandes/content/titleinfo/26478</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Πολλές από τις τεχνικές προϋπάρχουν. Η θεσμική ένταξη και ο συνδυασμός τους αποκτούν νέα σημασία στο Γκέτινγκεν. Η αυθεντικότητα ενός τεκμηρίου είναι διαφορετικό ερώτημα από την αξιοπιστία των πληροφοριών του.</a:t>
            </a:r>
          </a:p>
          <a:p>
            <a:r>
              <a:t>Πηγές και τεκμηρίωση:</a:t>
            </a:r>
          </a:p>
          <a:p>
            <a:r>
              <a:t>https://www.deutsche-biographie.de/pnd115367918.html</a:t>
            </a:r>
          </a:p>
          <a:p>
            <a:r>
              <a:t>https://www.deutsche-biographie.de/sfz78545.html</a:t>
            </a:r>
          </a:p>
          <a:p>
            <a:r>
              <a:t>https://doi.org/10.1017/S1479244321000068</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Η σύνθεση προϋποθέτει επιλογές. Δεν αποτελεί απλή μεταφορά των δεδομένων από τις πηγές σε μία αφήγηση. Η σχέση λογιοσύνης και φιλοσοφικής ιστορίας είναι σύνθετη και μεταβάλλεται κατά συγγραφέα.</a:t>
            </a:r>
          </a:p>
          <a:p>
            <a:r>
              <a:t>Πηγές και τεκμηρίωση:</a:t>
            </a:r>
          </a:p>
          <a:p>
            <a:r>
              <a:t>https://www.deutsche-biographie.de/pnd115367918.html</a:t>
            </a:r>
          </a:p>
          <a:p>
            <a:r>
              <a:t>https://www.deutsche-biographie.de/sfz78545.html</a:t>
            </a:r>
          </a:p>
          <a:p>
            <a:r>
              <a:t>https://doi.org/10.1017/S1479244321000068</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Ο Γιόχαν Μάρτιν Χλαντένιους (1710–1759) δεν ανήκει στη σχολή του Γκέτινγκεν. Παρουσιάζεται ως παράλληλη συμβολή στη γερμανόφωνη ιστορική μεθοδολογία. Η έννοια της σκοπιάς δεν πρέπει να εκληφθεί ως σύγχρονος απόλυτος σχετικισμός.</a:t>
            </a:r>
          </a:p>
          <a:p>
            <a:r>
              <a:t>Πηγές και τεκμηρίωση:</a:t>
            </a:r>
          </a:p>
          <a:p>
            <a:r>
              <a:t>https://www.deutsche-biographie.de/sfz8191.html?language=de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Η Statistik δεν ταυτίζεται με τη σημερινή μαθηματική στατιστική. Το εγχειρίδιο του Άχενβαλ εμφανίζεται το 1749. Η σύνδεση με την ιστορία και τη γνώση των κρατών αναπτύσσεται ήδη στα μέσα του 18ου αιώνα.</a:t>
            </a:r>
          </a:p>
          <a:p>
            <a:r>
              <a:t>Πηγές και τεκμηρίωση:</a:t>
            </a:r>
          </a:p>
          <a:p>
            <a:r>
              <a:t>https://www.deutsche-biographie.de/sfz68124.html</a:t>
            </a:r>
          </a:p>
          <a:p>
            <a:r>
              <a:t>https://www.uni-goettingen.de/de/103705.html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Η παγκόσμια ιστορία δεν αρχίζει στον Διαφωτισμό. Η ανανέωση αφορά το εύρος των πληροφοριών, τον συγκριτικό προσανατολισμό και την προσπάθεια ιστορικής σύνδεσης. Δεν πρέπει να ταυτίζεται χωρίς επιφύλαξη με τη σημερινή global history.</a:t>
            </a:r>
          </a:p>
          <a:p>
            <a:r>
              <a:t>Πηγές και τεκμηρίωση:</a:t>
            </a:r>
          </a:p>
          <a:p>
            <a:r>
              <a:t>https://digital.lb-oldenburg.de/brandes/content/titleinfo/26478</a:t>
            </a:r>
          </a:p>
          <a:p>
            <a:r>
              <a:t>https://www.voltaire.ox.ac.uk/student-guide-essai/</a:t>
            </a:r>
          </a:p>
          <a:p>
            <a:r>
              <a:t>https://plato.stanford.edu/entries/economics-early-modern/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Αυτά είναι ερμηνευτικά σχήματα των συγγραφέων και όχι αυτονόητα δεδομένα του κόσμου. Η αξιολόγηση πρέπει να διακρίνει συγκεκριμένες θέσεις και έργα, χωρίς να αποδίδει σε όλους την ίδια στάση.</a:t>
            </a:r>
          </a:p>
          <a:p>
            <a:r>
              <a:t>Πηγές και τεκμηρίωση:</a:t>
            </a:r>
          </a:p>
          <a:p>
            <a:r>
              <a:t>https://plato.stanford.edu/entries/economics-early-modern/</a:t>
            </a:r>
          </a:p>
          <a:p>
            <a:r>
              <a:t>https://exhibitions.ed.ac.uk/exhibitions/library-lives/william-robertson</a:t>
            </a:r>
          </a:p>
          <a:p>
            <a:r>
              <a:t>https://www.voltaire.ox.ac.uk/student-guide-essai/</a:t>
            </a:r>
          </a:p>
          <a:p>
            <a:r>
              <a:t>https://plato.stanford.edu/entries/histfem-condorcet/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Η κριτική των πηγών έχει απτά αποτελέσματα στην εργασία του Γκάτερερ και του Σλέτσερ. Απαιτείται διαφοροποίηση ανάμεσα στις τεχνικές μελέτες και στις εκτεταμένες συνθέσεις, που συχνά αξιοποιούν δευτερογενή υλικά.</a:t>
            </a:r>
          </a:p>
          <a:p>
            <a:r>
              <a:t>Πηγές και τεκμηρίωση:</a:t>
            </a:r>
          </a:p>
          <a:p>
            <a:r>
              <a:t>https://www.deutsche-biographie.de/pnd115367918.html</a:t>
            </a:r>
          </a:p>
          <a:p>
            <a:r>
              <a:t>https://www.deutsche-biographie.de/sfz78545.html</a:t>
            </a:r>
          </a:p>
          <a:p>
            <a:r>
              <a:t>https://digital.lb-oldenburg.de/brandes/content/titleinfo/26478</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Ο Χέρντερ συνδέεται με τον ύστερο Διαφωτισμό και επηρεάζει μεταγενέστερες ιστορικές και ρομαντικές προσεγγίσεις. Δεν πρέπει να παρουσιαστεί απλώς ως εκπρόσωπος του εθνικισμού του 19ου αιώνα.</a:t>
            </a:r>
          </a:p>
          <a:p>
            <a:r>
              <a:t>Πηγές και τεκμηρίωση:</a:t>
            </a:r>
          </a:p>
          <a:p>
            <a:r>
              <a:t>https://plato.stanford.edu/entries/herder/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Η αντικοινωνική κοινωνικότητα λειτουργεί ως έννοια για την ένταση ανάμεσα στη συνεργασία και στον ανταγωνισμό. Η ιστορική σημασία της προόδου δεν ταυτίζεται με την ηθική βελτίωση κάθε ατόμου.</a:t>
            </a:r>
          </a:p>
          <a:p>
            <a:r>
              <a:t>Πηγές και τεκμηρίωση:</a:t>
            </a:r>
          </a:p>
          <a:p>
            <a:r>
              <a:t>https://germanhistorydocs.org/en/the-holy-roman-empire-1648-1815/immanuel-kant-quot-idea-for-a-universal-history-from-a-cosmopolitan-point-of-view-quot-1784</a:t>
            </a:r>
          </a:p>
          <a:p>
            <a:r>
              <a:t>https://plato.stanford.edu/entries/kant-social-political/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Τα παραδείγματα του Μανούση και του Κούμα χρονολογούνται στον 19ο αιώνα και παρουσιάζονται ως πρόσληψη και συνέχεια. Δεν μεταφέρονται αναδρομικά στο κύριο σώμα της ιστοριογραφίας του 18ου αιώνα.</a:t>
            </a:r>
          </a:p>
          <a:p>
            <a:r>
              <a:t>Πηγές και τεκμηρίωση:</a:t>
            </a:r>
          </a:p>
          <a:p>
            <a:r>
              <a:t>https://library.onassis.org/el/tekmiria/km-koymas-istoriai-ton-anthropinon-praxeon-apo-ton-arhaiotaton-hronon-eos-ton-emeron-mas-0</a:t>
            </a:r>
          </a:p>
          <a:p>
            <a:r>
              <a:t>https://anemi.lib.uoc.gr/metadata/5/5/7/metadata-22-0000240.tkl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Το παράθεμα και η απόδοση στο 1813 προέρχονται από την αρχική παρουσίαση. Δεν παρέχεται εκεί πλήρης βιβλιογραφική αναφορά ή σελίδα. Διατηρείται το απόσπασμα, χωρίς επινόηση πρόσθετων εκδοτικών στοιχείων. Ο συγκριτικός σχολιασμός στηρίζεται στον ιστορικό χαρακτήρα της Statistik.</a:t>
            </a:r>
          </a:p>
          <a:p>
            <a:r>
              <a:t>Πηγές και τεκμηρίωση:</a:t>
            </a:r>
          </a:p>
          <a:p>
            <a:r>
              <a:t>https://www.deutsche-biographie.de/sfz68124.html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Θεόδωρος Μανούσης, 1813, σύμφωνα με το απόσπασμα του αρχικού αρχείου. Η πλήρης αναφορά δεν περιλαμβάνεται στην αρχική παρουσίαση. Η συντομευμένη παράθεση διατηρεί τη βασική διάκριση και επιτρέπει μεθοδολογική συζήτηση.</a:t>
            </a:r>
          </a:p>
          <a:p>
            <a:r>
              <a:t>Πηγές και τεκμηρίωση:</a:t>
            </a:r>
          </a:p>
          <a:p>
            <a:r>
              <a:t>https://digital.lb-oldenburg.de/brandes/content/titleinfo/26478</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Η έκδοση αρχίζει το 1830 και ολοκληρώνεται το 1832. Τόμοι Α΄–Ε΄: 1830, ΣΤ΄–ΙΑ΄: 1831, ΙΒ΄: 1832. Η ίδια η διατύπωση του τίτλου δηλώνει τη χρήση παλαιών πηγών και τη μετάφραση γερμανικών ιστοριογραφικών έργων.</a:t>
            </a:r>
          </a:p>
          <a:p>
            <a:r>
              <a:t>Πηγές και τεκμηρίωση:</a:t>
            </a:r>
          </a:p>
          <a:p>
            <a:r>
              <a:t>https://library.onassis.org/el/tekmiria/km-koymas-istoriai-ton-anthropinon-praxeon-apo-ton-arhaiotaton-hronon-eos-ton-emeron-mas-0</a:t>
            </a:r>
          </a:p>
          <a:p>
            <a:r>
              <a:t>https://anemi.lib.uoc.gr/metadata/5/5/7/metadata-22-0000240.tkl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Η συζήτηση χρειάζεται να διακρίνει την καθολική ιστορία ως εκδοτικό και εκπαιδευτικό είδος από τη μεταγενέστερη εθνική ιστοριογραφία. Η πρόσληψη των ευρωπαϊκών έργων περιλαμβάνει επιλογές και προσαρμογές για το ελληνόφωνο κοινό.</a:t>
            </a:r>
          </a:p>
          <a:p>
            <a:r>
              <a:t>Πηγές και τεκμηρίωση:</a:t>
            </a:r>
          </a:p>
          <a:p>
            <a:r>
              <a:t>https://library.onassis.org/el/tekmiria/km-koymas-istoriai-ton-anthropinon-praxeon-apo-ton-arhaiotaton-hronon-eos-ton-emeron-mas-0</a:t>
            </a:r>
          </a:p>
          <a:p>
            <a:r>
              <a:t>https://anemi.lib.uoc.gr/metadata/5/5/7/metadata-22-0000240.tkl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Η ιστοριογραφική αλλαγή δεν ακολουθεί μία απλή διαδοχή ουμανιστικής αφήγησης, φιλοσοφίας και επιστήμης. Οι πρακτικές διασταυρώνονται. Η συνέχεια με τη διπλωματική και την εκκλησιαστική λογιοσύνη είναι ουσιώδης.</a:t>
            </a:r>
          </a:p>
          <a:p>
            <a:r>
              <a:t>Πηγές και τεκμηρίωση:</a:t>
            </a:r>
          </a:p>
          <a:p>
            <a:r>
              <a:t>https://doi.org/10.1017/S1479244321000068</a:t>
            </a:r>
          </a:p>
          <a:p>
            <a:r>
              <a:t>https://www.deutsche-biographie.de/pnd115367918.html</a:t>
            </a:r>
          </a:p>
          <a:p>
            <a:r>
              <a:t>https://www.cambridge.org/core/services/aop-cambridge-core/content/view/C5074AFD618B2B3E405E412227BE13F1/9781107035119c1_20-40.pdf/an_overview_of_the_decline_and_fall_of_the_roman_empire.pdf</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Οι διακρίσεις λειτουργούν ως εργαλεία ανάγνωσης των έργων και δεν αποτελούν κλειστές κατηγορίες. Η ίδια ιστορία μπορεί να προσφέρει αξιόπιστες πληροφορίες, μία αμφισβητήσιμη γενίκευση και ένα ισχυρό πολιτικό επιχείρημα.</a:t>
            </a:r>
          </a:p>
          <a:p>
            <a:r>
              <a:t>Πηγές και τεκμηρίωση:</a:t>
            </a:r>
          </a:p>
          <a:p>
            <a:r>
              <a:t>https://www.cambridge.org/core/services/aop-cambridge-core/content/view/C5074AFD618B2B3E405E412227BE13F1/9781107035119c1_20-40.pdf/an_overview_of_the_decline_and_fall_of_the_roman_empire.pdf</a:t>
            </a:r>
          </a:p>
          <a:p>
            <a:r>
              <a:t>https://www.cambridge.org/core/books/abs/cambridge-companion-to-the-scottish-enlightenment/historiography/066BA3ED3693E6BEC58162554144056E</a:t>
            </a:r>
          </a:p>
          <a:p>
            <a:r>
              <a:t>https://plato.stanford.edu/entries/progress/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Default">
    <p:bg>
      <p:bgPr>
        <a:blipFill rotWithShape="0">
          <a:blip r:embed="rId2"/>
          <a:stretch/>
        </a:blipFill>
        <a:effectLst/>
      </p:bgPr>
    </p:bg>
    <p:spTree>
      <p:nvGrpSpPr>
        <p:cNvPr id="1" name=""/>
        <p:cNvGrpSpPr/>
        <p:nvPr/>
      </p:nvGrpSpPr>
      <p:grpSpPr>
        <a:xfrm>
          <a:off x="0" y="0"/>
          <a:ext cx="0" cy="0"/>
          <a:chOff x="0" y="0"/>
          <a:chExt cx="0" cy="0"/>
        </a:xfrm>
      </p:grpSpPr>
      <p:sp>
        <p:nvSpPr>
          <p:cNvPr id="2" name="6 - Ελεύθερη σχεδίαση">
            <a:extLst>
              <a:ext uri="{FF2B5EF4-FFF2-40B4-BE49-F238E27FC236}">
                <a16:creationId xmlns:a16="http://schemas.microsoft.com/office/drawing/2014/main" id="{C61B0236-CB9B-42AA-9AE6-F0C8EA239F0C}"/>
              </a:ext>
            </a:extLst>
          </p:cNvPr>
          <p:cNvSpPr>
            <a:spLocks noGrp="1"/>
          </p:cNvSpPr>
          <p:nvPr/>
        </p:nvSpPr>
        <p:spPr>
          <a:xfrm>
            <a:off x="-9360" y="-7920"/>
            <a:ext cx="9162720" cy="1041120"/>
          </a:xfrm>
          <a:custGeom>
            <a:avLst/>
            <a:gdLst>
              <a:gd name="textAreaLeft" fmla="*/ 0 w 9162720"/>
              <a:gd name="textAreaRight" fmla="*/ 9163080 w 9162720"/>
              <a:gd name="textAreaTop" fmla="*/ 0 h 1041120"/>
              <a:gd name="textAreaBottom" fmla="*/ 1041480 h 1041120"/>
              <a:gd name="GluePoint1X" fmla="*/ 6 w 5772"/>
              <a:gd name="GluePoint1Y" fmla="*/ 2 h 656"/>
              <a:gd name="GluePoint2X" fmla="*/ 2542 w 5772"/>
              <a:gd name="GluePoint2Y" fmla="*/ 0 h 656"/>
              <a:gd name="GluePoint3X" fmla="*/ 4374 w 5772"/>
              <a:gd name="GluePoint3Y" fmla="*/ 367 h 656"/>
              <a:gd name="GluePoint4X" fmla="*/ 5766 w 5772"/>
              <a:gd name="GluePoint4Y" fmla="*/ 55 h 656"/>
              <a:gd name="GluePoint5X" fmla="*/ 5772 w 5772"/>
              <a:gd name="GluePoint5Y" fmla="*/ 213 h 656"/>
              <a:gd name="GluePoint6X" fmla="*/ 4302 w 5772"/>
              <a:gd name="GluePoint6Y" fmla="*/ 439 h 656"/>
              <a:gd name="GluePoint7X" fmla="*/ 1488 w 5772"/>
              <a:gd name="GluePoint7Y" fmla="*/ 201 h 656"/>
              <a:gd name="GluePoint8X" fmla="*/ 0 w 5772"/>
              <a:gd name="GluePoint8Y" fmla="*/ 656 h 656"/>
              <a:gd name="GluePoint9X" fmla="*/ 6 w 5772"/>
              <a:gd name="GluePoint9Y" fmla="*/ 2 h 656"/>
            </a:gdLst>
            <a:ahLst/>
            <a:cxnLst/>
            <a:rect l="textAreaLeft" t="textAreaTop" r="textAreaRight" b="textAreaBottom"/>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rotWithShape="0">
            <a:gsLst>
              <a:gs pos="0">
                <a:srgbClr val="0079AF">
                  <a:alpha val="45098"/>
                </a:srgbClr>
              </a:gs>
              <a:gs pos="100000">
                <a:srgbClr val="00EBF8">
                  <a:alpha val="55294"/>
                </a:srgbClr>
              </a:gs>
            </a:gsLst>
            <a:lin ang="5400000"/>
          </a:gradFill>
          <a:ln w="38160">
            <a:noFill/>
          </a:ln>
        </p:spPr>
        <p:style>
          <a:lnRef idx="0">
            <a:scrgbClr r="0" g="0" b="0"/>
          </a:lnRef>
          <a:fillRef idx="0">
            <a:scrgbClr r="0" g="0" b="0"/>
          </a:fillRef>
          <a:effectRef idx="0">
            <a:scrgbClr r="0" g="0" b="0"/>
          </a:effectRef>
          <a:fontRef idx="minor"/>
        </p:style>
        <p:txBody>
          <a:bodyPr lIns="90000" tIns="46800" rIns="90000" bIns="46800" anchor="t">
            <a:noAutofit/>
          </a:bodyPr>
          <a:lstStyle/>
          <a:p>
            <a:endParaRPr sz="1800" b="0" u="none" strike="noStrike">
              <a:solidFill>
                <a:srgbClr val="000000"/>
              </a:solidFill>
              <a:latin typeface="Verdana"/>
              <a:ea typeface="Verdana"/>
              <a:cs typeface="Verdana"/>
            </a:endParaRPr>
          </a:p>
        </p:txBody>
      </p:sp>
      <p:sp>
        <p:nvSpPr>
          <p:cNvPr id="3" name="7 - Ελεύθερη σχεδίαση">
            <a:extLst>
              <a:ext uri="{FF2B5EF4-FFF2-40B4-BE49-F238E27FC236}">
                <a16:creationId xmlns:a16="http://schemas.microsoft.com/office/drawing/2014/main" id="{9CC7FE06-EE75-4549-B508-A8A55F323362}"/>
              </a:ext>
            </a:extLst>
          </p:cNvPr>
          <p:cNvSpPr>
            <a:spLocks noGrp="1"/>
          </p:cNvSpPr>
          <p:nvPr/>
        </p:nvSpPr>
        <p:spPr>
          <a:xfrm>
            <a:off x="4381200" y="-7920"/>
            <a:ext cx="4762800" cy="637920"/>
          </a:xfrm>
          <a:custGeom>
            <a:avLst/>
            <a:gdLst>
              <a:gd name="textAreaLeft" fmla="*/ 0 w 4762800"/>
              <a:gd name="textAreaRight" fmla="*/ 4762800 w 4762800"/>
              <a:gd name="textAreaTop" fmla="*/ 0 h 637920"/>
              <a:gd name="textAreaBottom" fmla="*/ 638280 h 637920"/>
              <a:gd name="GluePoint1X" fmla="*/ 0 w 3000"/>
              <a:gd name="GluePoint1Y" fmla="*/ 0 h 595"/>
              <a:gd name="GluePoint2X" fmla="*/ 1668 w 3000"/>
              <a:gd name="GluePoint2Y" fmla="*/ 564 h 595"/>
              <a:gd name="GluePoint3X" fmla="*/ 3000 w 3000"/>
              <a:gd name="GluePoint3Y" fmla="*/ 186 h 595"/>
              <a:gd name="GluePoint4X" fmla="*/ 3000 w 3000"/>
              <a:gd name="GluePoint4Y" fmla="*/ 6 h 595"/>
              <a:gd name="GluePoint5X" fmla="*/ 0 w 3000"/>
              <a:gd name="GluePoint5Y" fmla="*/ 0 h 595"/>
            </a:gdLst>
            <a:ahLst/>
            <a:cxnLst/>
            <a:rect l="textAreaLeft" t="textAreaTop" r="textAreaRight" b="textAreaBottom"/>
            <a:pathLst>
              <a:path w="3000" h="595">
                <a:moveTo>
                  <a:pt x="0" y="0"/>
                </a:moveTo>
                <a:cubicBezTo>
                  <a:pt x="174" y="102"/>
                  <a:pt x="1168" y="533"/>
                  <a:pt x="1668" y="564"/>
                </a:cubicBezTo>
                <a:cubicBezTo>
                  <a:pt x="2168" y="595"/>
                  <a:pt x="2778" y="279"/>
                  <a:pt x="3000" y="186"/>
                </a:cubicBezTo>
                <a:lnTo>
                  <a:pt x="3000" y="6"/>
                </a:lnTo>
                <a:lnTo>
                  <a:pt x="0" y="0"/>
                </a:lnTo>
                <a:close/>
              </a:path>
            </a:pathLst>
          </a:custGeom>
          <a:gradFill rotWithShape="0">
            <a:gsLst>
              <a:gs pos="0">
                <a:srgbClr val="00ADB6">
                  <a:alpha val="45098"/>
                </a:srgbClr>
              </a:gs>
              <a:gs pos="100000">
                <a:srgbClr val="009BE5">
                  <a:alpha val="30196"/>
                </a:srgbClr>
              </a:gs>
            </a:gsLst>
            <a:lin ang="5400000"/>
          </a:gradFill>
          <a:ln w="38160">
            <a:noFill/>
          </a:ln>
        </p:spPr>
        <p:style>
          <a:lnRef idx="0">
            <a:scrgbClr r="0" g="0" b="0"/>
          </a:lnRef>
          <a:fillRef idx="0">
            <a:scrgbClr r="0" g="0" b="0"/>
          </a:fillRef>
          <a:effectRef idx="0">
            <a:scrgbClr r="0" g="0" b="0"/>
          </a:effectRef>
          <a:fontRef idx="minor"/>
        </p:style>
        <p:txBody>
          <a:bodyPr lIns="90000" tIns="46800" rIns="90000" bIns="46800" anchor="t">
            <a:noAutofit/>
          </a:bodyPr>
          <a:lstStyle/>
          <a:p>
            <a:endParaRPr sz="1800" b="0" u="none" strike="noStrike">
              <a:solidFill>
                <a:srgbClr val="000000"/>
              </a:solidFill>
              <a:latin typeface="Verdana"/>
              <a:ea typeface="Verdana"/>
              <a:cs typeface="Verdana"/>
            </a:endParaRPr>
          </a:p>
        </p:txBody>
      </p:sp>
      <p:sp>
        <p:nvSpPr>
          <p:cNvPr id="4" name="PlaceHolder 1">
            <a:extLst>
              <a:ext uri="{FF2B5EF4-FFF2-40B4-BE49-F238E27FC236}">
                <a16:creationId xmlns:a16="http://schemas.microsoft.com/office/drawing/2014/main" id="{ED12F5D1-A293-4EE9-A542-32EBEA42D46B}"/>
              </a:ext>
            </a:extLst>
          </p:cNvPr>
          <p:cNvSpPr>
            <a:spLocks noGrp="1"/>
          </p:cNvSpPr>
          <p:nvPr>
            <p:ph type="title"/>
          </p:nvPr>
        </p:nvSpPr>
        <p:spPr>
          <a:xfrm>
            <a:off x="457200" y="704160"/>
            <a:ext cx="8229600" cy="1143000"/>
          </a:xfrm>
          <a:prstGeom prst="rect">
            <a:avLst/>
          </a:prstGeom>
          <a:noFill/>
          <a:ln w="0">
            <a:noFill/>
          </a:ln>
        </p:spPr>
        <p:txBody>
          <a:bodyPr lIns="0" tIns="46800" rIns="0" bIns="0" anchor="b">
            <a:noAutofit/>
          </a:bodyPr>
          <a:lstStyle>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5000" b="0" u="none" strike="noStrike">
                <a:solidFill>
                  <a:srgbClr val="04617B"/>
                </a:solidFill>
                <a:latin typeface="Calibri"/>
                <a:ea typeface="Calibri"/>
                <a:cs typeface="Calibri"/>
              </a:defRPr>
            </a:lvl1pPr>
          </a:lstStyle>
          <a:p>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5000" b="0" u="none" strike="noStrike">
                <a:solidFill>
                  <a:srgbClr val="04617B"/>
                </a:solidFill>
                <a:latin typeface="Calibri"/>
                <a:ea typeface="Calibri"/>
                <a:cs typeface="Calibri"/>
              </a:rPr>
              <a:t>Click to edit the title text format</a:t>
            </a:r>
          </a:p>
        </p:txBody>
      </p:sp>
      <p:sp>
        <p:nvSpPr>
          <p:cNvPr id="5" name="PlaceHolder 2">
            <a:extLst>
              <a:ext uri="{FF2B5EF4-FFF2-40B4-BE49-F238E27FC236}">
                <a16:creationId xmlns:a16="http://schemas.microsoft.com/office/drawing/2014/main" id="{55250C06-61F6-42C5-BD51-F344C6C73E90}"/>
              </a:ext>
            </a:extLst>
          </p:cNvPr>
          <p:cNvSpPr>
            <a:spLocks noGrp="1"/>
          </p:cNvSpPr>
          <p:nvPr>
            <p:ph type="body"/>
          </p:nvPr>
        </p:nvSpPr>
        <p:spPr>
          <a:xfrm>
            <a:off x="457200" y="1934640"/>
            <a:ext cx="8229600" cy="4389480"/>
          </a:xfrm>
          <a:prstGeom prst="rect">
            <a:avLst/>
          </a:prstGeom>
          <a:noFill/>
          <a:ln w="0">
            <a:noFill/>
          </a:ln>
        </p:spPr>
        <p:txBody>
          <a:bodyPr lIns="90000" tIns="46800" rIns="90000" bIns="46800" anchor="t">
            <a:normAutofit/>
          </a:bodyPr>
          <a:lstStyle>
            <a:lvl1pPr algn="l">
              <a:spcBef>
                <a:spcPts val="649"/>
              </a:spcBef>
              <a:buClr>
                <a:srgbClr val="0BD0D9"/>
              </a:buClr>
              <a:buSzPct val="95000"/>
              <a:buFont typeface="Wingdings 2"/>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sz="2600" b="0" u="none" strike="noStrike">
                <a:solidFill>
                  <a:srgbClr val="000000"/>
                </a:solidFill>
                <a:latin typeface="Constantia"/>
                <a:ea typeface="Constantia"/>
                <a:cs typeface="Constantia"/>
              </a:defRPr>
            </a:lvl1pPr>
            <a:lvl2pPr algn="l">
              <a:spcBef>
                <a:spcPts val="649"/>
              </a:spcBef>
              <a:buClr>
                <a:srgbClr val="0F6FC6"/>
              </a:buClr>
              <a:buSzPct val="85000"/>
              <a:buFont typeface="Wingdings 2"/>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sz="2600" b="0" u="none" strike="noStrike">
                <a:solidFill>
                  <a:srgbClr val="000000"/>
                </a:solidFill>
                <a:latin typeface="Constantia"/>
                <a:ea typeface="Constantia"/>
                <a:cs typeface="Constantia"/>
              </a:defRPr>
            </a:lvl2pPr>
            <a:lvl3pPr algn="l">
              <a:spcBef>
                <a:spcPts val="649"/>
              </a:spcBef>
              <a:buClr>
                <a:srgbClr val="009DD9"/>
              </a:buClr>
              <a:buSzPct val="70000"/>
              <a:buFont typeface="Wingdings 2"/>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sz="2600" b="0" u="none" strike="noStrike">
                <a:solidFill>
                  <a:srgbClr val="000000"/>
                </a:solidFill>
                <a:latin typeface="Constantia"/>
                <a:ea typeface="Constantia"/>
                <a:cs typeface="Constantia"/>
              </a:defRPr>
            </a:lvl3pPr>
            <a:lvl4pPr algn="l">
              <a:spcBef>
                <a:spcPts val="649"/>
              </a:spcBef>
              <a:buClr>
                <a:srgbClr val="0BD0D9"/>
              </a:buClr>
              <a:buSzPct val="65000"/>
              <a:buFont typeface="Wingdings 2"/>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sz="2600" b="0" u="none" strike="noStrike">
                <a:solidFill>
                  <a:srgbClr val="000000"/>
                </a:solidFill>
                <a:latin typeface="Constantia"/>
                <a:ea typeface="Constantia"/>
                <a:cs typeface="Constantia"/>
              </a:defRPr>
            </a:lvl4pPr>
            <a:lvl5pPr algn="l">
              <a:spcBef>
                <a:spcPts val="649"/>
              </a:spcBef>
              <a:buClr>
                <a:srgbClr val="10CF9B"/>
              </a:buClr>
              <a:buSzPct val="65000"/>
              <a:buFont typeface="Wingdings 2"/>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sz="2600" b="0" u="none" strike="noStrike">
                <a:solidFill>
                  <a:srgbClr val="000000"/>
                </a:solidFill>
                <a:latin typeface="Constantia"/>
                <a:ea typeface="Constantia"/>
                <a:cs typeface="Constantia"/>
              </a:defRPr>
            </a:lvl5pPr>
            <a:lvl6pPr algn="l">
              <a:spcBef>
                <a:spcPts val="649"/>
              </a:spcBef>
              <a:buClr>
                <a:srgbClr val="000000"/>
              </a:buClr>
              <a:buSzPct val="65000"/>
              <a:buFont typeface="Wingdings 2"/>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sz="2600" b="0" u="none" strike="noStrike">
                <a:solidFill>
                  <a:srgbClr val="000000"/>
                </a:solidFill>
                <a:latin typeface="Constantia"/>
                <a:ea typeface="Constantia"/>
                <a:cs typeface="Constantia"/>
              </a:defRPr>
            </a:lvl6pPr>
            <a:lvl7pPr algn="l">
              <a:spcBef>
                <a:spcPts val="649"/>
              </a:spcBef>
              <a:buClr>
                <a:srgbClr val="000000"/>
              </a:buClr>
              <a:buSzPct val="65000"/>
              <a:buFont typeface="Wingdings 2"/>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sz="2600" b="0" u="none" strike="noStrike">
                <a:solidFill>
                  <a:srgbClr val="000000"/>
                </a:solidFill>
                <a:latin typeface="Constantia"/>
                <a:ea typeface="Constantia"/>
                <a:cs typeface="Constantia"/>
              </a:defRPr>
            </a:lvl7pPr>
          </a:lstStyle>
          <a:p>
            <a:pPr marL="272880" indent="-272880" algn="l">
              <a:spcBef>
                <a:spcPts val="649"/>
              </a:spcBef>
              <a:buClr>
                <a:srgbClr val="0BD0D9"/>
              </a:buClr>
              <a:buSzPct val="95000"/>
              <a:buFont typeface="Wingdings 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sz="2600" b="0" u="none" strike="noStrike">
                <a:solidFill>
                  <a:srgbClr val="000000"/>
                </a:solidFill>
                <a:latin typeface="Constantia"/>
                <a:ea typeface="Constantia"/>
                <a:cs typeface="Constantia"/>
              </a:rPr>
              <a:t>Click to edit the outline text format</a:t>
            </a:r>
          </a:p>
          <a:p>
            <a:pPr marL="639720" lvl="1" indent="-245880" algn="l">
              <a:spcBef>
                <a:spcPts val="649"/>
              </a:spcBef>
              <a:buClr>
                <a:srgbClr val="0F6FC6"/>
              </a:buClr>
              <a:buSzPct val="85000"/>
              <a:buFont typeface="Wingdings 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sz="2600" b="0" u="none" strike="noStrike">
                <a:solidFill>
                  <a:srgbClr val="000000"/>
                </a:solidFill>
                <a:latin typeface="Constantia"/>
                <a:ea typeface="Constantia"/>
                <a:cs typeface="Constantia"/>
              </a:rPr>
              <a:t>Second Outline Level</a:t>
            </a:r>
          </a:p>
          <a:p>
            <a:pPr marL="914400" lvl="2" indent="-246240" algn="l">
              <a:spcBef>
                <a:spcPts val="649"/>
              </a:spcBef>
              <a:buClr>
                <a:srgbClr val="009DD9"/>
              </a:buClr>
              <a:buSzPct val="70000"/>
              <a:buFont typeface="Wingdings 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sz="2600" b="0" u="none" strike="noStrike">
                <a:solidFill>
                  <a:srgbClr val="000000"/>
                </a:solidFill>
                <a:latin typeface="Constantia"/>
                <a:ea typeface="Constantia"/>
                <a:cs typeface="Constantia"/>
              </a:rPr>
              <a:t>Third Outline Level</a:t>
            </a:r>
          </a:p>
          <a:p>
            <a:pPr marL="1187280" lvl="3" indent="-209520" algn="l">
              <a:spcBef>
                <a:spcPts val="649"/>
              </a:spcBef>
              <a:buClr>
                <a:srgbClr val="0BD0D9"/>
              </a:buClr>
              <a:buSzPct val="65000"/>
              <a:buFont typeface="Wingdings 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sz="2600" b="0" u="none" strike="noStrike">
                <a:solidFill>
                  <a:srgbClr val="000000"/>
                </a:solidFill>
                <a:latin typeface="Constantia"/>
                <a:ea typeface="Constantia"/>
                <a:cs typeface="Constantia"/>
              </a:rPr>
              <a:t>Fourth Outline Level</a:t>
            </a:r>
          </a:p>
          <a:p>
            <a:pPr marL="1461960" lvl="4" indent="-209520" algn="l">
              <a:spcBef>
                <a:spcPts val="649"/>
              </a:spcBef>
              <a:buClr>
                <a:srgbClr val="10CF9B"/>
              </a:buClr>
              <a:buSzPct val="65000"/>
              <a:buFont typeface="Wingdings 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sz="2600" b="0" u="none" strike="noStrike">
                <a:solidFill>
                  <a:srgbClr val="000000"/>
                </a:solidFill>
                <a:latin typeface="Constantia"/>
                <a:ea typeface="Constantia"/>
                <a:cs typeface="Constantia"/>
              </a:rPr>
              <a:t>Fifth Outline Level</a:t>
            </a:r>
          </a:p>
          <a:p>
            <a:pPr marL="1461960" lvl="5" indent="-209520" algn="l">
              <a:spcBef>
                <a:spcPts val="649"/>
              </a:spcBef>
              <a:buClr>
                <a:srgbClr val="000000"/>
              </a:buClr>
              <a:buSzPct val="65000"/>
              <a:buFont typeface="Wingdings 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sz="2600" b="0" u="none" strike="noStrike">
                <a:solidFill>
                  <a:srgbClr val="000000"/>
                </a:solidFill>
                <a:latin typeface="Constantia"/>
                <a:ea typeface="Constantia"/>
                <a:cs typeface="Constantia"/>
              </a:rPr>
              <a:t>Sixth Outline Level</a:t>
            </a:r>
          </a:p>
          <a:p>
            <a:pPr marL="1461960" lvl="6" indent="-209520" algn="l">
              <a:spcBef>
                <a:spcPts val="649"/>
              </a:spcBef>
              <a:buClr>
                <a:srgbClr val="000000"/>
              </a:buClr>
              <a:buSzPct val="65000"/>
              <a:buFont typeface="Wingdings 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sz="2600" b="0" u="none" strike="noStrike">
                <a:solidFill>
                  <a:srgbClr val="000000"/>
                </a:solidFill>
                <a:latin typeface="Constantia"/>
                <a:ea typeface="Constantia"/>
                <a:cs typeface="Constantia"/>
              </a:rPr>
              <a:t>Seventh Outline Level</a:t>
            </a:r>
          </a:p>
        </p:txBody>
      </p:sp>
      <p:sp>
        <p:nvSpPr>
          <p:cNvPr id="6" name="PlaceHolder 3">
            <a:extLst>
              <a:ext uri="{FF2B5EF4-FFF2-40B4-BE49-F238E27FC236}">
                <a16:creationId xmlns:a16="http://schemas.microsoft.com/office/drawing/2014/main" id="{DF4E15F3-2FD3-4C24-8E8C-2B7354006048}"/>
              </a:ext>
            </a:extLst>
          </p:cNvPr>
          <p:cNvSpPr>
            <a:spLocks noGrp="1"/>
          </p:cNvSpPr>
          <p:nvPr>
            <p:ph type="dt" idx="1"/>
          </p:nvPr>
        </p:nvSpPr>
        <p:spPr>
          <a:xfrm>
            <a:off x="457200" y="6356160"/>
            <a:ext cx="2133360" cy="365040"/>
          </a:xfrm>
          <a:prstGeom prst="rect">
            <a:avLst/>
          </a:prstGeom>
          <a:noFill/>
          <a:ln w="38160">
            <a:noFill/>
          </a:ln>
        </p:spPr>
        <p:txBody>
          <a:bodyPr lIns="0" tIns="0" rIns="0" bIns="0" anchor="b">
            <a:noAutofit/>
          </a:bodyPr>
          <a:lstStyle/>
          <a:p>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sz="1800" b="0" u="none" strike="noStrike">
              <a:solidFill>
                <a:srgbClr val="000000"/>
              </a:solidFill>
              <a:latin typeface="Verdana"/>
              <a:ea typeface="Verdana"/>
              <a:cs typeface="Verdana"/>
            </a:endParaRPr>
          </a:p>
        </p:txBody>
      </p:sp>
      <p:sp>
        <p:nvSpPr>
          <p:cNvPr id="7" name="PlaceHolder 4">
            <a:extLst>
              <a:ext uri="{FF2B5EF4-FFF2-40B4-BE49-F238E27FC236}">
                <a16:creationId xmlns:a16="http://schemas.microsoft.com/office/drawing/2014/main" id="{1B1B3693-E52E-452A-8149-07BA52BA67BC}"/>
              </a:ext>
            </a:extLst>
          </p:cNvPr>
          <p:cNvSpPr>
            <a:spLocks noGrp="1"/>
          </p:cNvSpPr>
          <p:nvPr>
            <p:ph type="ftr" idx="2"/>
          </p:nvPr>
        </p:nvSpPr>
        <p:spPr>
          <a:xfrm>
            <a:off x="2666520" y="6356160"/>
            <a:ext cx="3352680" cy="365040"/>
          </a:xfrm>
          <a:prstGeom prst="rect">
            <a:avLst/>
          </a:prstGeom>
          <a:noFill/>
          <a:ln w="38160">
            <a:noFill/>
          </a:ln>
        </p:spPr>
        <p:txBody>
          <a:bodyPr lIns="0" tIns="0" rIns="0" bIns="0" anchor="b">
            <a:noAutofit/>
          </a:bodyPr>
          <a:lstStyle/>
          <a:p>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sz="1800" b="0" u="none" strike="noStrike">
              <a:solidFill>
                <a:srgbClr val="000000"/>
              </a:solidFill>
              <a:latin typeface="Verdana"/>
              <a:ea typeface="Verdana"/>
              <a:cs typeface="Verdana"/>
            </a:endParaRPr>
          </a:p>
        </p:txBody>
      </p:sp>
      <p:sp>
        <p:nvSpPr>
          <p:cNvPr id="8" name="PlaceHolder 5">
            <a:extLst>
              <a:ext uri="{FF2B5EF4-FFF2-40B4-BE49-F238E27FC236}">
                <a16:creationId xmlns:a16="http://schemas.microsoft.com/office/drawing/2014/main" id="{429E2FEC-2135-4951-BB6A-B969959141DA}"/>
              </a:ext>
            </a:extLst>
          </p:cNvPr>
          <p:cNvSpPr>
            <a:spLocks noGrp="1"/>
          </p:cNvSpPr>
          <p:nvPr>
            <p:ph type="sldNum" idx="3"/>
          </p:nvPr>
        </p:nvSpPr>
        <p:spPr>
          <a:xfrm>
            <a:off x="7924320" y="6356160"/>
            <a:ext cx="762120" cy="365040"/>
          </a:xfrm>
          <a:prstGeom prst="rect">
            <a:avLst/>
          </a:prstGeom>
          <a:noFill/>
          <a:ln w="38160">
            <a:noFill/>
          </a:ln>
        </p:spPr>
        <p:txBody>
          <a:bodyPr lIns="0" tIns="0" rIns="0" bIns="0" anchor="b">
            <a:noAutofit/>
          </a:bodyPr>
          <a:lstStyle>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b="0" u="none" strike="noStrike">
                <a:solidFill>
                  <a:srgbClr val="045C75"/>
                </a:solidFill>
                <a:latin typeface="Times New Roman"/>
                <a:ea typeface="Times New Roman"/>
                <a:cs typeface="Times New Roman"/>
              </a:defRPr>
            </a:lvl1pPr>
          </a:lstStyle>
          <a:p>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5DA16C05-CC2E-415C-9461-22C1DAD7ADA7}" type="slidenum">
              <a:rPr sz="1200" b="0" u="none" strike="noStrike">
                <a:solidFill>
                  <a:srgbClr val="045C75"/>
                </a:solidFill>
                <a:latin typeface="Times New Roman"/>
                <a:ea typeface="Times New Roman"/>
                <a:cs typeface="Times New Roman"/>
              </a:rPr>
              <a:t>‹#›</a:t>
            </a:fld>
            <a:endParaRPr sz="1200" b="0" u="none" strike="noStrike">
              <a:solidFill>
                <a:srgbClr val="000000"/>
              </a:solidFill>
              <a:latin typeface="Times New Roman"/>
              <a:ea typeface="Times New Roman"/>
              <a:cs typeface="Times New Roman"/>
            </a:endParaRPr>
          </a:p>
        </p:txBody>
      </p:sp>
      <p:pic>
        <p:nvPicPr>
          <p:cNvPr id="11" name="11 - Ελεύθερη σχεδίαση">
            <a:extLst>
              <a:ext uri="{FF2B5EF4-FFF2-40B4-BE49-F238E27FC236}">
                <a16:creationId xmlns:a16="http://schemas.microsoft.com/office/drawing/2014/main" id="{7751893E-951C-4924-9087-1F32E1B163BC}"/>
              </a:ext>
            </a:extLst>
          </p:cNvPr>
          <p:cNvPicPr>
            <a:picLocks noChangeAspect="1"/>
          </p:cNvPicPr>
          <p:nvPr/>
        </p:nvPicPr>
        <p:blipFill>
          <a:blip r:embed="rId3"/>
          <a:stretch/>
        </p:blipFill>
        <p:spPr>
          <a:xfrm>
            <a:off x="4320" y="203040"/>
            <a:ext cx="9132840" cy="647640"/>
          </a:xfrm>
          <a:prstGeom prst="rect">
            <a:avLst/>
          </a:prstGeom>
          <a:ln w="38160">
            <a:noFill/>
          </a:ln>
        </p:spPr>
      </p:pic>
      <p:sp>
        <p:nvSpPr>
          <p:cNvPr id="12" name="Ορθογώνιο 11">
            <a:extLst>
              <a:ext uri="{FF2B5EF4-FFF2-40B4-BE49-F238E27FC236}">
                <a16:creationId xmlns:a16="http://schemas.microsoft.com/office/drawing/2014/main" id="{72CFA568-3F42-428B-8D08-D2D6DE4AD0E7}"/>
              </a:ext>
            </a:extLst>
          </p:cNvPr>
          <p:cNvSpPr>
            <a:spLocks noGrp="1"/>
          </p:cNvSpPr>
          <p:nvPr/>
        </p:nvSpPr>
        <p:spPr>
          <a:xfrm rot="21435600">
            <a:off x="-18360" y="478800"/>
            <a:ext cx="360" cy="360"/>
          </a:xfrm>
          <a:prstGeom prst="rect">
            <a:avLst/>
          </a:prstGeom>
          <a:noFill/>
          <a:ln w="38160">
            <a:noFill/>
          </a:ln>
        </p:spPr>
        <p:style>
          <a:lnRef idx="0">
            <a:scrgbClr r="0" g="0" b="0"/>
          </a:lnRef>
          <a:fillRef idx="0">
            <a:scrgbClr r="0" g="0" b="0"/>
          </a:fillRef>
          <a:effectRef idx="0">
            <a:scrgbClr r="0" g="0" b="0"/>
          </a:effectRef>
          <a:fontRef idx="minor"/>
        </p:style>
        <p:txBody>
          <a:bodyPr lIns="90000" tIns="-46440" rIns="90000" bIns="-46440" anchor="t">
            <a:noAutofit/>
          </a:bodyPr>
          <a:lstStyle/>
          <a:p>
            <a:pP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sz="1800" b="0" u="none" strike="noStrike">
              <a:solidFill>
                <a:srgbClr val="000000"/>
              </a:solidFill>
              <a:latin typeface="Verdana"/>
              <a:ea typeface="Verdana"/>
              <a:cs typeface="Verdana"/>
            </a:endParaRPr>
          </a:p>
        </p:txBody>
      </p:sp>
      <p:pic>
        <p:nvPicPr>
          <p:cNvPr id="14" name="12 - Ελεύθερη σχεδίαση">
            <a:extLst>
              <a:ext uri="{FF2B5EF4-FFF2-40B4-BE49-F238E27FC236}">
                <a16:creationId xmlns:a16="http://schemas.microsoft.com/office/drawing/2014/main" id="{8CD02091-0923-4604-B6B2-AEDBC0CD504C}"/>
              </a:ext>
            </a:extLst>
          </p:cNvPr>
          <p:cNvPicPr>
            <a:picLocks noChangeAspect="1"/>
          </p:cNvPicPr>
          <p:nvPr/>
        </p:nvPicPr>
        <p:blipFill>
          <a:blip r:embed="rId4"/>
          <a:stretch/>
        </p:blipFill>
        <p:spPr>
          <a:xfrm>
            <a:off x="-2880" y="248040"/>
            <a:ext cx="9164520" cy="561240"/>
          </a:xfrm>
          <a:prstGeom prst="rect">
            <a:avLst/>
          </a:prstGeom>
          <a:ln w="38160">
            <a:noFill/>
          </a:ln>
        </p:spPr>
      </p:pic>
      <p:sp>
        <p:nvSpPr>
          <p:cNvPr id="15" name="Ορθογώνιο 14">
            <a:extLst>
              <a:ext uri="{FF2B5EF4-FFF2-40B4-BE49-F238E27FC236}">
                <a16:creationId xmlns:a16="http://schemas.microsoft.com/office/drawing/2014/main" id="{0EFCD473-A124-48C6-8BC7-66DB8405CA61}"/>
              </a:ext>
            </a:extLst>
          </p:cNvPr>
          <p:cNvSpPr>
            <a:spLocks noGrp="1"/>
          </p:cNvSpPr>
          <p:nvPr/>
        </p:nvSpPr>
        <p:spPr>
          <a:xfrm rot="21435600">
            <a:off x="-18360" y="524160"/>
            <a:ext cx="360" cy="360"/>
          </a:xfrm>
          <a:prstGeom prst="rect">
            <a:avLst/>
          </a:prstGeom>
          <a:noFill/>
          <a:ln w="38160">
            <a:noFill/>
          </a:ln>
        </p:spPr>
        <p:style>
          <a:lnRef idx="0">
            <a:scrgbClr r="0" g="0" b="0"/>
          </a:lnRef>
          <a:fillRef idx="0">
            <a:scrgbClr r="0" g="0" b="0"/>
          </a:fillRef>
          <a:effectRef idx="0">
            <a:scrgbClr r="0" g="0" b="0"/>
          </a:effectRef>
          <a:fontRef idx="minor"/>
        </p:style>
        <p:txBody>
          <a:bodyPr lIns="90000" tIns="-46440" rIns="90000" bIns="-46440" anchor="t">
            <a:noAutofit/>
          </a:bodyPr>
          <a:lstStyle/>
          <a:p>
            <a:pP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sz="1800" b="0" u="none" strike="noStrike">
              <a:solidFill>
                <a:srgbClr val="000000"/>
              </a:solidFill>
              <a:latin typeface="Verdana"/>
              <a:ea typeface="Verdana"/>
              <a:cs typeface="Verdana"/>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Title1">
    <p:bg>
      <p:bgPr>
        <a:blipFill rotWithShape="0">
          <a:blip r:embed="rId2"/>
          <a:stretch/>
        </a:blipFill>
        <a:effectLst/>
      </p:bgPr>
    </p:bg>
    <p:spTree>
      <p:nvGrpSpPr>
        <p:cNvPr id="1" name=""/>
        <p:cNvGrpSpPr/>
        <p:nvPr/>
      </p:nvGrpSpPr>
      <p:grpSpPr>
        <a:xfrm>
          <a:off x="0" y="0"/>
          <a:ext cx="0" cy="0"/>
          <a:chOff x="0" y="0"/>
          <a:chExt cx="0" cy="0"/>
        </a:xfrm>
      </p:grpSpPr>
      <p:sp>
        <p:nvSpPr>
          <p:cNvPr id="16" name="6 - Ελεύθερη σχεδίαση">
            <a:extLst>
              <a:ext uri="{FF2B5EF4-FFF2-40B4-BE49-F238E27FC236}">
                <a16:creationId xmlns:a16="http://schemas.microsoft.com/office/drawing/2014/main" id="{3D4711CE-5B84-4A19-A8FF-5E4486585CE3}"/>
              </a:ext>
            </a:extLst>
          </p:cNvPr>
          <p:cNvSpPr>
            <a:spLocks noGrp="1"/>
          </p:cNvSpPr>
          <p:nvPr/>
        </p:nvSpPr>
        <p:spPr>
          <a:xfrm>
            <a:off x="-9360" y="-7920"/>
            <a:ext cx="9162720" cy="1041120"/>
          </a:xfrm>
          <a:custGeom>
            <a:avLst/>
            <a:gdLst>
              <a:gd name="textAreaLeft" fmla="*/ 0 w 9162720"/>
              <a:gd name="textAreaRight" fmla="*/ 9163080 w 9162720"/>
              <a:gd name="textAreaTop" fmla="*/ 0 h 1041120"/>
              <a:gd name="textAreaBottom" fmla="*/ 1041480 h 1041120"/>
              <a:gd name="GluePoint1X" fmla="*/ 6 w 5772"/>
              <a:gd name="GluePoint1Y" fmla="*/ 2 h 656"/>
              <a:gd name="GluePoint2X" fmla="*/ 2542 w 5772"/>
              <a:gd name="GluePoint2Y" fmla="*/ 0 h 656"/>
              <a:gd name="GluePoint3X" fmla="*/ 4374 w 5772"/>
              <a:gd name="GluePoint3Y" fmla="*/ 367 h 656"/>
              <a:gd name="GluePoint4X" fmla="*/ 5766 w 5772"/>
              <a:gd name="GluePoint4Y" fmla="*/ 55 h 656"/>
              <a:gd name="GluePoint5X" fmla="*/ 5772 w 5772"/>
              <a:gd name="GluePoint5Y" fmla="*/ 213 h 656"/>
              <a:gd name="GluePoint6X" fmla="*/ 4302 w 5772"/>
              <a:gd name="GluePoint6Y" fmla="*/ 439 h 656"/>
              <a:gd name="GluePoint7X" fmla="*/ 1488 w 5772"/>
              <a:gd name="GluePoint7Y" fmla="*/ 201 h 656"/>
              <a:gd name="GluePoint8X" fmla="*/ 0 w 5772"/>
              <a:gd name="GluePoint8Y" fmla="*/ 656 h 656"/>
              <a:gd name="GluePoint9X" fmla="*/ 6 w 5772"/>
              <a:gd name="GluePoint9Y" fmla="*/ 2 h 656"/>
            </a:gdLst>
            <a:ahLst/>
            <a:cxnLst/>
            <a:rect l="textAreaLeft" t="textAreaTop" r="textAreaRight" b="textAreaBottom"/>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rotWithShape="0">
            <a:gsLst>
              <a:gs pos="0">
                <a:srgbClr val="0079AF">
                  <a:alpha val="45098"/>
                </a:srgbClr>
              </a:gs>
              <a:gs pos="100000">
                <a:srgbClr val="00EBF8">
                  <a:alpha val="55294"/>
                </a:srgbClr>
              </a:gs>
            </a:gsLst>
            <a:lin ang="5400000"/>
          </a:gradFill>
          <a:ln w="38160">
            <a:noFill/>
          </a:ln>
        </p:spPr>
        <p:style>
          <a:lnRef idx="0">
            <a:scrgbClr r="0" g="0" b="0"/>
          </a:lnRef>
          <a:fillRef idx="0">
            <a:scrgbClr r="0" g="0" b="0"/>
          </a:fillRef>
          <a:effectRef idx="0">
            <a:scrgbClr r="0" g="0" b="0"/>
          </a:effectRef>
          <a:fontRef idx="minor"/>
        </p:style>
        <p:txBody>
          <a:bodyPr lIns="90000" tIns="46800" rIns="90000" bIns="46800" anchor="t">
            <a:noAutofit/>
          </a:bodyPr>
          <a:lstStyle/>
          <a:p>
            <a:endParaRPr sz="1800" b="0" u="none" strike="noStrike">
              <a:solidFill>
                <a:srgbClr val="000000"/>
              </a:solidFill>
              <a:latin typeface="Verdana"/>
              <a:ea typeface="Verdana"/>
              <a:cs typeface="Verdana"/>
            </a:endParaRPr>
          </a:p>
        </p:txBody>
      </p:sp>
      <p:sp>
        <p:nvSpPr>
          <p:cNvPr id="17" name="7 - Ελεύθερη σχεδίαση">
            <a:extLst>
              <a:ext uri="{FF2B5EF4-FFF2-40B4-BE49-F238E27FC236}">
                <a16:creationId xmlns:a16="http://schemas.microsoft.com/office/drawing/2014/main" id="{246501F7-F765-416B-AD43-3BA51D2953B0}"/>
              </a:ext>
            </a:extLst>
          </p:cNvPr>
          <p:cNvSpPr>
            <a:spLocks noGrp="1"/>
          </p:cNvSpPr>
          <p:nvPr/>
        </p:nvSpPr>
        <p:spPr>
          <a:xfrm>
            <a:off x="4381200" y="-7920"/>
            <a:ext cx="4762800" cy="637920"/>
          </a:xfrm>
          <a:custGeom>
            <a:avLst/>
            <a:gdLst>
              <a:gd name="textAreaLeft" fmla="*/ 0 w 4762800"/>
              <a:gd name="textAreaRight" fmla="*/ 4762800 w 4762800"/>
              <a:gd name="textAreaTop" fmla="*/ 0 h 637920"/>
              <a:gd name="textAreaBottom" fmla="*/ 638280 h 637920"/>
              <a:gd name="GluePoint1X" fmla="*/ 0 w 3000"/>
              <a:gd name="GluePoint1Y" fmla="*/ 0 h 595"/>
              <a:gd name="GluePoint2X" fmla="*/ 1668 w 3000"/>
              <a:gd name="GluePoint2Y" fmla="*/ 564 h 595"/>
              <a:gd name="GluePoint3X" fmla="*/ 3000 w 3000"/>
              <a:gd name="GluePoint3Y" fmla="*/ 186 h 595"/>
              <a:gd name="GluePoint4X" fmla="*/ 3000 w 3000"/>
              <a:gd name="GluePoint4Y" fmla="*/ 6 h 595"/>
              <a:gd name="GluePoint5X" fmla="*/ 0 w 3000"/>
              <a:gd name="GluePoint5Y" fmla="*/ 0 h 595"/>
            </a:gdLst>
            <a:ahLst/>
            <a:cxnLst/>
            <a:rect l="textAreaLeft" t="textAreaTop" r="textAreaRight" b="textAreaBottom"/>
            <a:pathLst>
              <a:path w="3000" h="595">
                <a:moveTo>
                  <a:pt x="0" y="0"/>
                </a:moveTo>
                <a:cubicBezTo>
                  <a:pt x="174" y="102"/>
                  <a:pt x="1168" y="533"/>
                  <a:pt x="1668" y="564"/>
                </a:cubicBezTo>
                <a:cubicBezTo>
                  <a:pt x="2168" y="595"/>
                  <a:pt x="2778" y="279"/>
                  <a:pt x="3000" y="186"/>
                </a:cubicBezTo>
                <a:lnTo>
                  <a:pt x="3000" y="6"/>
                </a:lnTo>
                <a:lnTo>
                  <a:pt x="0" y="0"/>
                </a:lnTo>
                <a:close/>
              </a:path>
            </a:pathLst>
          </a:custGeom>
          <a:gradFill rotWithShape="0">
            <a:gsLst>
              <a:gs pos="0">
                <a:srgbClr val="00ADB6">
                  <a:alpha val="45098"/>
                </a:srgbClr>
              </a:gs>
              <a:gs pos="100000">
                <a:srgbClr val="009BE5">
                  <a:alpha val="30196"/>
                </a:srgbClr>
              </a:gs>
            </a:gsLst>
            <a:lin ang="5400000"/>
          </a:gradFill>
          <a:ln w="38160">
            <a:noFill/>
          </a:ln>
        </p:spPr>
        <p:style>
          <a:lnRef idx="0">
            <a:scrgbClr r="0" g="0" b="0"/>
          </a:lnRef>
          <a:fillRef idx="0">
            <a:scrgbClr r="0" g="0" b="0"/>
          </a:fillRef>
          <a:effectRef idx="0">
            <a:scrgbClr r="0" g="0" b="0"/>
          </a:effectRef>
          <a:fontRef idx="minor"/>
        </p:style>
        <p:txBody>
          <a:bodyPr lIns="90000" tIns="46800" rIns="90000" bIns="46800" anchor="t">
            <a:noAutofit/>
          </a:bodyPr>
          <a:lstStyle/>
          <a:p>
            <a:endParaRPr sz="1800" b="0" u="none" strike="noStrike">
              <a:solidFill>
                <a:srgbClr val="000000"/>
              </a:solidFill>
              <a:latin typeface="Verdana"/>
              <a:ea typeface="Verdana"/>
              <a:cs typeface="Verdana"/>
            </a:endParaRPr>
          </a:p>
        </p:txBody>
      </p:sp>
      <p:pic>
        <p:nvPicPr>
          <p:cNvPr id="20" name="11 - Ελεύθερη σχεδίαση">
            <a:extLst>
              <a:ext uri="{FF2B5EF4-FFF2-40B4-BE49-F238E27FC236}">
                <a16:creationId xmlns:a16="http://schemas.microsoft.com/office/drawing/2014/main" id="{5E4D10C7-2584-4E1B-8301-E853F2CEAFA8}"/>
              </a:ext>
            </a:extLst>
          </p:cNvPr>
          <p:cNvPicPr>
            <a:picLocks noChangeAspect="1"/>
          </p:cNvPicPr>
          <p:nvPr/>
        </p:nvPicPr>
        <p:blipFill>
          <a:blip r:embed="rId3"/>
          <a:stretch/>
        </p:blipFill>
        <p:spPr>
          <a:xfrm>
            <a:off x="4320" y="203040"/>
            <a:ext cx="9132840" cy="647640"/>
          </a:xfrm>
          <a:prstGeom prst="rect">
            <a:avLst/>
          </a:prstGeom>
          <a:ln w="38160">
            <a:noFill/>
          </a:ln>
        </p:spPr>
      </p:pic>
      <p:sp>
        <p:nvSpPr>
          <p:cNvPr id="21" name="Ορθογώνιο 20">
            <a:extLst>
              <a:ext uri="{FF2B5EF4-FFF2-40B4-BE49-F238E27FC236}">
                <a16:creationId xmlns:a16="http://schemas.microsoft.com/office/drawing/2014/main" id="{455F5439-98ED-4BE3-A90B-A4D367F8AA48}"/>
              </a:ext>
            </a:extLst>
          </p:cNvPr>
          <p:cNvSpPr>
            <a:spLocks noGrp="1"/>
          </p:cNvSpPr>
          <p:nvPr/>
        </p:nvSpPr>
        <p:spPr>
          <a:xfrm rot="21435600">
            <a:off x="-18360" y="478800"/>
            <a:ext cx="360" cy="360"/>
          </a:xfrm>
          <a:prstGeom prst="rect">
            <a:avLst/>
          </a:prstGeom>
          <a:noFill/>
          <a:ln w="38160">
            <a:noFill/>
          </a:ln>
        </p:spPr>
        <p:style>
          <a:lnRef idx="0">
            <a:scrgbClr r="0" g="0" b="0"/>
          </a:lnRef>
          <a:fillRef idx="0">
            <a:scrgbClr r="0" g="0" b="0"/>
          </a:fillRef>
          <a:effectRef idx="0">
            <a:scrgbClr r="0" g="0" b="0"/>
          </a:effectRef>
          <a:fontRef idx="minor"/>
        </p:style>
        <p:txBody>
          <a:bodyPr lIns="90000" tIns="-46440" rIns="90000" bIns="-46440" anchor="t">
            <a:noAutofit/>
          </a:bodyPr>
          <a:lstStyle/>
          <a:p>
            <a:pP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sz="1800" b="0" u="none" strike="noStrike">
              <a:solidFill>
                <a:srgbClr val="000000"/>
              </a:solidFill>
              <a:latin typeface="Verdana"/>
              <a:ea typeface="Verdana"/>
              <a:cs typeface="Verdana"/>
            </a:endParaRPr>
          </a:p>
        </p:txBody>
      </p:sp>
      <p:pic>
        <p:nvPicPr>
          <p:cNvPr id="23" name="12 - Ελεύθερη σχεδίαση">
            <a:extLst>
              <a:ext uri="{FF2B5EF4-FFF2-40B4-BE49-F238E27FC236}">
                <a16:creationId xmlns:a16="http://schemas.microsoft.com/office/drawing/2014/main" id="{D5784CBC-76D4-4581-8C03-854683155AA3}"/>
              </a:ext>
            </a:extLst>
          </p:cNvPr>
          <p:cNvPicPr>
            <a:picLocks noChangeAspect="1"/>
          </p:cNvPicPr>
          <p:nvPr/>
        </p:nvPicPr>
        <p:blipFill>
          <a:blip r:embed="rId4"/>
          <a:stretch/>
        </p:blipFill>
        <p:spPr>
          <a:xfrm>
            <a:off x="-2880" y="248040"/>
            <a:ext cx="9164520" cy="561240"/>
          </a:xfrm>
          <a:prstGeom prst="rect">
            <a:avLst/>
          </a:prstGeom>
          <a:ln w="38160">
            <a:noFill/>
          </a:ln>
        </p:spPr>
      </p:pic>
      <p:sp>
        <p:nvSpPr>
          <p:cNvPr id="24" name="Ορθογώνιο 23">
            <a:extLst>
              <a:ext uri="{FF2B5EF4-FFF2-40B4-BE49-F238E27FC236}">
                <a16:creationId xmlns:a16="http://schemas.microsoft.com/office/drawing/2014/main" id="{5D4875FA-ACCD-4502-BFB0-FF9B4C79D260}"/>
              </a:ext>
            </a:extLst>
          </p:cNvPr>
          <p:cNvSpPr>
            <a:spLocks noGrp="1"/>
          </p:cNvSpPr>
          <p:nvPr/>
        </p:nvSpPr>
        <p:spPr>
          <a:xfrm rot="21435600">
            <a:off x="-18360" y="524160"/>
            <a:ext cx="360" cy="360"/>
          </a:xfrm>
          <a:prstGeom prst="rect">
            <a:avLst/>
          </a:prstGeom>
          <a:noFill/>
          <a:ln w="38160">
            <a:noFill/>
          </a:ln>
        </p:spPr>
        <p:style>
          <a:lnRef idx="0">
            <a:scrgbClr r="0" g="0" b="0"/>
          </a:lnRef>
          <a:fillRef idx="0">
            <a:scrgbClr r="0" g="0" b="0"/>
          </a:fillRef>
          <a:effectRef idx="0">
            <a:scrgbClr r="0" g="0" b="0"/>
          </a:effectRef>
          <a:fontRef idx="minor"/>
        </p:style>
        <p:txBody>
          <a:bodyPr lIns="90000" tIns="-46440" rIns="90000" bIns="-46440" anchor="t">
            <a:noAutofit/>
          </a:bodyPr>
          <a:lstStyle/>
          <a:p>
            <a:pP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sz="1800" b="0" u="none" strike="noStrike">
              <a:solidFill>
                <a:srgbClr val="000000"/>
              </a:solidFill>
              <a:latin typeface="Verdana"/>
              <a:ea typeface="Verdana"/>
              <a:cs typeface="Verdana"/>
            </a:endParaRPr>
          </a:p>
        </p:txBody>
      </p:sp>
      <p:sp>
        <p:nvSpPr>
          <p:cNvPr id="25" name="PlaceHolder 1">
            <a:extLst>
              <a:ext uri="{FF2B5EF4-FFF2-40B4-BE49-F238E27FC236}">
                <a16:creationId xmlns:a16="http://schemas.microsoft.com/office/drawing/2014/main" id="{D5654153-60B3-436B-83E9-6A213823E41C}"/>
              </a:ext>
            </a:extLst>
          </p:cNvPr>
          <p:cNvSpPr>
            <a:spLocks noGrp="1"/>
          </p:cNvSpPr>
          <p:nvPr>
            <p:ph type="title"/>
          </p:nvPr>
        </p:nvSpPr>
        <p:spPr>
          <a:xfrm>
            <a:off x="457200" y="704160"/>
            <a:ext cx="8229600" cy="1143000"/>
          </a:xfrm>
          <a:prstGeom prst="rect">
            <a:avLst/>
          </a:prstGeom>
          <a:noFill/>
          <a:ln w="0">
            <a:noFill/>
          </a:ln>
        </p:spPr>
        <p:txBody>
          <a:bodyPr lIns="0" tIns="46800" rIns="0" bIns="0" anchor="b">
            <a:noAutofit/>
          </a:bodyPr>
          <a:lstStyle>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5000" b="0" u="none" strike="noStrike">
                <a:solidFill>
                  <a:srgbClr val="DBF5F9"/>
                </a:solidFill>
                <a:latin typeface="Calibri"/>
                <a:ea typeface="Calibri"/>
                <a:cs typeface="Calibri"/>
              </a:defRPr>
            </a:lvl1pPr>
          </a:lstStyle>
          <a:p>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5000" b="0" u="none" strike="noStrike">
                <a:solidFill>
                  <a:srgbClr val="DBF5F9"/>
                </a:solidFill>
                <a:latin typeface="Calibri"/>
                <a:ea typeface="Calibri"/>
                <a:cs typeface="Calibri"/>
              </a:rPr>
              <a:t>Click to edit the title text format</a:t>
            </a:r>
          </a:p>
        </p:txBody>
      </p:sp>
      <p:sp>
        <p:nvSpPr>
          <p:cNvPr id="26" name="PlaceHolder 2">
            <a:extLst>
              <a:ext uri="{FF2B5EF4-FFF2-40B4-BE49-F238E27FC236}">
                <a16:creationId xmlns:a16="http://schemas.microsoft.com/office/drawing/2014/main" id="{EA26C09B-C840-4BBA-938D-74B035E7F4AF}"/>
              </a:ext>
            </a:extLst>
          </p:cNvPr>
          <p:cNvSpPr>
            <a:spLocks noGrp="1"/>
          </p:cNvSpPr>
          <p:nvPr>
            <p:ph type="body"/>
          </p:nvPr>
        </p:nvSpPr>
        <p:spPr>
          <a:xfrm>
            <a:off x="457200" y="1934640"/>
            <a:ext cx="8229600" cy="4389480"/>
          </a:xfrm>
          <a:prstGeom prst="rect">
            <a:avLst/>
          </a:prstGeom>
          <a:noFill/>
          <a:ln w="0">
            <a:noFill/>
          </a:ln>
        </p:spPr>
        <p:txBody>
          <a:bodyPr lIns="90000" tIns="46800" rIns="90000" bIns="46800" anchor="t">
            <a:normAutofit/>
          </a:bodyPr>
          <a:lstStyle>
            <a:lvl1pPr algn="l">
              <a:spcBef>
                <a:spcPts val="649"/>
              </a:spcBef>
              <a:buClr>
                <a:srgbClr val="0BD0D9"/>
              </a:buClr>
              <a:buSzPct val="95000"/>
              <a:buFont typeface="Wingdings 2"/>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sz="2600" b="0" u="none" strike="noStrike">
                <a:solidFill>
                  <a:srgbClr val="FFFFFF"/>
                </a:solidFill>
                <a:latin typeface="Constantia"/>
                <a:ea typeface="Constantia"/>
                <a:cs typeface="Constantia"/>
              </a:defRPr>
            </a:lvl1pPr>
            <a:lvl2pPr algn="l">
              <a:spcBef>
                <a:spcPts val="649"/>
              </a:spcBef>
              <a:buClr>
                <a:srgbClr val="0F6FC6"/>
              </a:buClr>
              <a:buSzPct val="85000"/>
              <a:buFont typeface="Wingdings 2"/>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sz="2600" b="0" u="none" strike="noStrike">
                <a:solidFill>
                  <a:srgbClr val="FFFFFF"/>
                </a:solidFill>
                <a:latin typeface="Constantia"/>
                <a:ea typeface="Constantia"/>
                <a:cs typeface="Constantia"/>
              </a:defRPr>
            </a:lvl2pPr>
            <a:lvl3pPr algn="l">
              <a:spcBef>
                <a:spcPts val="649"/>
              </a:spcBef>
              <a:buClr>
                <a:srgbClr val="009DD9"/>
              </a:buClr>
              <a:buSzPct val="70000"/>
              <a:buFont typeface="Wingdings 2"/>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sz="2600" b="0" u="none" strike="noStrike">
                <a:solidFill>
                  <a:srgbClr val="FFFFFF"/>
                </a:solidFill>
                <a:latin typeface="Constantia"/>
                <a:ea typeface="Constantia"/>
                <a:cs typeface="Constantia"/>
              </a:defRPr>
            </a:lvl3pPr>
            <a:lvl4pPr algn="l">
              <a:spcBef>
                <a:spcPts val="649"/>
              </a:spcBef>
              <a:buClr>
                <a:srgbClr val="0BD0D9"/>
              </a:buClr>
              <a:buSzPct val="65000"/>
              <a:buFont typeface="Wingdings 2"/>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sz="2600" b="0" u="none" strike="noStrike">
                <a:solidFill>
                  <a:srgbClr val="FFFFFF"/>
                </a:solidFill>
                <a:latin typeface="Constantia"/>
                <a:ea typeface="Constantia"/>
                <a:cs typeface="Constantia"/>
              </a:defRPr>
            </a:lvl4pPr>
            <a:lvl5pPr algn="l">
              <a:spcBef>
                <a:spcPts val="649"/>
              </a:spcBef>
              <a:buClr>
                <a:srgbClr val="10CF9B"/>
              </a:buClr>
              <a:buSzPct val="65000"/>
              <a:buFont typeface="Wingdings 2"/>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sz="2600" b="0" u="none" strike="noStrike">
                <a:solidFill>
                  <a:srgbClr val="FFFFFF"/>
                </a:solidFill>
                <a:latin typeface="Constantia"/>
                <a:ea typeface="Constantia"/>
                <a:cs typeface="Constantia"/>
              </a:defRPr>
            </a:lvl5pPr>
            <a:lvl6pPr algn="l">
              <a:spcBef>
                <a:spcPts val="649"/>
              </a:spcBef>
              <a:buClr>
                <a:srgbClr val="FFFFFF"/>
              </a:buClr>
              <a:buSzPct val="65000"/>
              <a:buFont typeface="Wingdings 2"/>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sz="2600" b="0" u="none" strike="noStrike">
                <a:solidFill>
                  <a:srgbClr val="FFFFFF"/>
                </a:solidFill>
                <a:latin typeface="Constantia"/>
                <a:ea typeface="Constantia"/>
                <a:cs typeface="Constantia"/>
              </a:defRPr>
            </a:lvl6pPr>
            <a:lvl7pPr algn="l">
              <a:spcBef>
                <a:spcPts val="649"/>
              </a:spcBef>
              <a:buClr>
                <a:srgbClr val="FFFFFF"/>
              </a:buClr>
              <a:buSzPct val="65000"/>
              <a:buFont typeface="Wingdings 2"/>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sz="2600" b="0" u="none" strike="noStrike">
                <a:solidFill>
                  <a:srgbClr val="FFFFFF"/>
                </a:solidFill>
                <a:latin typeface="Constantia"/>
                <a:ea typeface="Constantia"/>
                <a:cs typeface="Constantia"/>
              </a:defRPr>
            </a:lvl7pPr>
          </a:lstStyle>
          <a:p>
            <a:pPr marL="272880" indent="-272880" algn="l">
              <a:spcBef>
                <a:spcPts val="649"/>
              </a:spcBef>
              <a:buClr>
                <a:srgbClr val="0BD0D9"/>
              </a:buClr>
              <a:buSzPct val="95000"/>
              <a:buFont typeface="Wingdings 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sz="2600" b="0" u="none" strike="noStrike">
                <a:solidFill>
                  <a:srgbClr val="FFFFFF"/>
                </a:solidFill>
                <a:latin typeface="Constantia"/>
                <a:ea typeface="Constantia"/>
                <a:cs typeface="Constantia"/>
              </a:rPr>
              <a:t>Click to edit the outline text format</a:t>
            </a:r>
          </a:p>
          <a:p>
            <a:pPr marL="639720" lvl="1" indent="-245880" algn="l">
              <a:spcBef>
                <a:spcPts val="649"/>
              </a:spcBef>
              <a:buClr>
                <a:srgbClr val="0F6FC6"/>
              </a:buClr>
              <a:buSzPct val="85000"/>
              <a:buFont typeface="Wingdings 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sz="2600" b="0" u="none" strike="noStrike">
                <a:solidFill>
                  <a:srgbClr val="FFFFFF"/>
                </a:solidFill>
                <a:latin typeface="Constantia"/>
                <a:ea typeface="Constantia"/>
                <a:cs typeface="Constantia"/>
              </a:rPr>
              <a:t>Second Outline Level</a:t>
            </a:r>
          </a:p>
          <a:p>
            <a:pPr marL="914400" lvl="2" indent="-246240" algn="l">
              <a:spcBef>
                <a:spcPts val="649"/>
              </a:spcBef>
              <a:buClr>
                <a:srgbClr val="009DD9"/>
              </a:buClr>
              <a:buSzPct val="70000"/>
              <a:buFont typeface="Wingdings 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sz="2600" b="0" u="none" strike="noStrike">
                <a:solidFill>
                  <a:srgbClr val="FFFFFF"/>
                </a:solidFill>
                <a:latin typeface="Constantia"/>
                <a:ea typeface="Constantia"/>
                <a:cs typeface="Constantia"/>
              </a:rPr>
              <a:t>Third Outline Level</a:t>
            </a:r>
          </a:p>
          <a:p>
            <a:pPr marL="1187280" lvl="3" indent="-209520" algn="l">
              <a:spcBef>
                <a:spcPts val="649"/>
              </a:spcBef>
              <a:buClr>
                <a:srgbClr val="0BD0D9"/>
              </a:buClr>
              <a:buSzPct val="65000"/>
              <a:buFont typeface="Wingdings 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sz="2600" b="0" u="none" strike="noStrike">
                <a:solidFill>
                  <a:srgbClr val="FFFFFF"/>
                </a:solidFill>
                <a:latin typeface="Constantia"/>
                <a:ea typeface="Constantia"/>
                <a:cs typeface="Constantia"/>
              </a:rPr>
              <a:t>Fourth Outline Level</a:t>
            </a:r>
          </a:p>
          <a:p>
            <a:pPr marL="1461960" lvl="4" indent="-209520" algn="l">
              <a:spcBef>
                <a:spcPts val="649"/>
              </a:spcBef>
              <a:buClr>
                <a:srgbClr val="10CF9B"/>
              </a:buClr>
              <a:buSzPct val="65000"/>
              <a:buFont typeface="Wingdings 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sz="2600" b="0" u="none" strike="noStrike">
                <a:solidFill>
                  <a:srgbClr val="FFFFFF"/>
                </a:solidFill>
                <a:latin typeface="Constantia"/>
                <a:ea typeface="Constantia"/>
                <a:cs typeface="Constantia"/>
              </a:rPr>
              <a:t>Fifth Outline Level</a:t>
            </a:r>
          </a:p>
          <a:p>
            <a:pPr marL="1461960" lvl="5" indent="-209520" algn="l">
              <a:spcBef>
                <a:spcPts val="649"/>
              </a:spcBef>
              <a:buClr>
                <a:srgbClr val="FFFFFF"/>
              </a:buClr>
              <a:buSzPct val="65000"/>
              <a:buFont typeface="Wingdings 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sz="2600" b="0" u="none" strike="noStrike">
                <a:solidFill>
                  <a:srgbClr val="FFFFFF"/>
                </a:solidFill>
                <a:latin typeface="Constantia"/>
                <a:ea typeface="Constantia"/>
                <a:cs typeface="Constantia"/>
              </a:rPr>
              <a:t>Sixth Outline Level</a:t>
            </a:r>
          </a:p>
          <a:p>
            <a:pPr marL="1461960" lvl="6" indent="-209520" algn="l">
              <a:spcBef>
                <a:spcPts val="649"/>
              </a:spcBef>
              <a:buClr>
                <a:srgbClr val="FFFFFF"/>
              </a:buClr>
              <a:buSzPct val="65000"/>
              <a:buFont typeface="Wingdings 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sz="2600" b="0" u="none" strike="noStrike">
                <a:solidFill>
                  <a:srgbClr val="FFFFFF"/>
                </a:solidFill>
                <a:latin typeface="Constantia"/>
                <a:ea typeface="Constantia"/>
                <a:cs typeface="Constantia"/>
              </a:rPr>
              <a:t>Seventh Outline Level</a:t>
            </a:r>
          </a:p>
        </p:txBody>
      </p:sp>
      <p:sp>
        <p:nvSpPr>
          <p:cNvPr id="27" name="PlaceHolder 3">
            <a:extLst>
              <a:ext uri="{FF2B5EF4-FFF2-40B4-BE49-F238E27FC236}">
                <a16:creationId xmlns:a16="http://schemas.microsoft.com/office/drawing/2014/main" id="{5777E458-8128-4133-A9A0-DA1C981422A7}"/>
              </a:ext>
            </a:extLst>
          </p:cNvPr>
          <p:cNvSpPr>
            <a:spLocks noGrp="1"/>
          </p:cNvSpPr>
          <p:nvPr>
            <p:ph type="dt" idx="4"/>
          </p:nvPr>
        </p:nvSpPr>
        <p:spPr>
          <a:xfrm>
            <a:off x="457200" y="6356160"/>
            <a:ext cx="2133360" cy="365040"/>
          </a:xfrm>
          <a:prstGeom prst="rect">
            <a:avLst/>
          </a:prstGeom>
          <a:noFill/>
          <a:ln w="38160">
            <a:noFill/>
          </a:ln>
        </p:spPr>
        <p:txBody>
          <a:bodyPr lIns="0" tIns="0" rIns="0" bIns="0" anchor="b">
            <a:noAutofit/>
          </a:bodyPr>
          <a:lstStyle/>
          <a:p>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sz="1800" b="0" u="none" strike="noStrike">
              <a:solidFill>
                <a:srgbClr val="000000"/>
              </a:solidFill>
              <a:latin typeface="Verdana"/>
              <a:ea typeface="Verdana"/>
              <a:cs typeface="Verdana"/>
            </a:endParaRPr>
          </a:p>
        </p:txBody>
      </p:sp>
      <p:sp>
        <p:nvSpPr>
          <p:cNvPr id="28" name="PlaceHolder 4">
            <a:extLst>
              <a:ext uri="{FF2B5EF4-FFF2-40B4-BE49-F238E27FC236}">
                <a16:creationId xmlns:a16="http://schemas.microsoft.com/office/drawing/2014/main" id="{DEAAC8E3-EC21-4F01-AB16-1D2DAC1713E6}"/>
              </a:ext>
            </a:extLst>
          </p:cNvPr>
          <p:cNvSpPr>
            <a:spLocks noGrp="1"/>
          </p:cNvSpPr>
          <p:nvPr>
            <p:ph type="ftr" idx="5"/>
          </p:nvPr>
        </p:nvSpPr>
        <p:spPr>
          <a:xfrm>
            <a:off x="2666520" y="6356160"/>
            <a:ext cx="3352680" cy="365040"/>
          </a:xfrm>
          <a:prstGeom prst="rect">
            <a:avLst/>
          </a:prstGeom>
          <a:noFill/>
          <a:ln w="38160">
            <a:noFill/>
          </a:ln>
        </p:spPr>
        <p:txBody>
          <a:bodyPr lIns="0" tIns="0" rIns="0" bIns="0" anchor="b">
            <a:noAutofit/>
          </a:bodyPr>
          <a:lstStyle/>
          <a:p>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sz="1800" b="0" u="none" strike="noStrike">
              <a:solidFill>
                <a:srgbClr val="000000"/>
              </a:solidFill>
              <a:latin typeface="Verdana"/>
              <a:ea typeface="Verdana"/>
              <a:cs typeface="Verdana"/>
            </a:endParaRPr>
          </a:p>
        </p:txBody>
      </p:sp>
      <p:sp>
        <p:nvSpPr>
          <p:cNvPr id="29" name="PlaceHolder 5">
            <a:extLst>
              <a:ext uri="{FF2B5EF4-FFF2-40B4-BE49-F238E27FC236}">
                <a16:creationId xmlns:a16="http://schemas.microsoft.com/office/drawing/2014/main" id="{EFFC8653-57A6-4AED-ADE5-DDD646CB15DA}"/>
              </a:ext>
            </a:extLst>
          </p:cNvPr>
          <p:cNvSpPr>
            <a:spLocks noGrp="1"/>
          </p:cNvSpPr>
          <p:nvPr>
            <p:ph type="sldNum" idx="6"/>
          </p:nvPr>
        </p:nvSpPr>
        <p:spPr>
          <a:xfrm>
            <a:off x="7924320" y="6356160"/>
            <a:ext cx="762120" cy="365040"/>
          </a:xfrm>
          <a:prstGeom prst="rect">
            <a:avLst/>
          </a:prstGeom>
          <a:noFill/>
          <a:ln w="38160">
            <a:noFill/>
          </a:ln>
        </p:spPr>
        <p:txBody>
          <a:bodyPr lIns="0" tIns="0" rIns="0" bIns="0" anchor="b">
            <a:noAutofit/>
          </a:bodyPr>
          <a:lstStyle>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b="0" u="none" strike="noStrike">
                <a:solidFill>
                  <a:srgbClr val="D1EAEE"/>
                </a:solidFill>
                <a:latin typeface="Times New Roman"/>
                <a:ea typeface="Times New Roman"/>
                <a:cs typeface="Times New Roman"/>
              </a:defRPr>
            </a:lvl1pPr>
          </a:lstStyle>
          <a:p>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3E94EB80-AD0C-4167-8089-105977C6958E}" type="slidenum">
              <a:rPr sz="1200" b="0" u="none" strike="noStrike">
                <a:solidFill>
                  <a:srgbClr val="D1EAEE"/>
                </a:solidFill>
                <a:latin typeface="Times New Roman"/>
                <a:ea typeface="Times New Roman"/>
                <a:cs typeface="Times New Roman"/>
              </a:rPr>
              <a:t>‹#›</a:t>
            </a:fld>
            <a:endParaRPr sz="1200" b="0" u="none" strike="noStrike">
              <a:solidFill>
                <a:srgbClr val="FFFFFF"/>
              </a:solidFill>
              <a:latin typeface="Times New Roman"/>
              <a:ea typeface="Times New Roman"/>
              <a:cs typeface="Times New Roman"/>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1 - Τίτλος">
            <a:extLst>
              <a:ext uri="{FF2B5EF4-FFF2-40B4-BE49-F238E27FC236}">
                <a16:creationId xmlns:a16="http://schemas.microsoft.com/office/drawing/2014/main" id="{0E502AC4-AA5E-48E3-88CB-9B113E430C95}"/>
              </a:ext>
            </a:extLst>
          </p:cNvPr>
          <p:cNvPicPr>
            <a:picLocks noChangeAspect="1"/>
          </p:cNvPicPr>
          <p:nvPr/>
        </p:nvPicPr>
        <p:blipFill>
          <a:blip r:embed="rId3"/>
          <a:stretch/>
        </p:blipFill>
        <p:spPr>
          <a:xfrm>
            <a:off x="536400" y="1371600"/>
            <a:ext cx="7851600" cy="1834920"/>
          </a:xfrm>
          <a:prstGeom prst="rect">
            <a:avLst/>
          </a:prstGeom>
          <a:ln w="38160">
            <a:noFill/>
          </a:ln>
        </p:spPr>
      </p:pic>
    </p:spTree>
    <p:extLst>
      <p:ext uri="{BB962C8B-B14F-4D97-AF65-F5344CB8AC3E}">
        <p14:creationId xmlns:p14="http://schemas.microsoft.com/office/powerpoint/2010/main" val="15636742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PlaceHolder 1">
            <a:extLst>
              <a:ext uri="{FF2B5EF4-FFF2-40B4-BE49-F238E27FC236}">
                <a16:creationId xmlns:a16="http://schemas.microsoft.com/office/drawing/2014/main" id="{1066813F-F406-46DB-9756-DCCFDAC8C9C7}"/>
              </a:ext>
            </a:extLst>
          </p:cNvPr>
          <p:cNvSpPr>
            <a:spLocks noGrp="1"/>
          </p:cNvSpPr>
          <p:nvPr>
            <p:ph type="title"/>
          </p:nvPr>
        </p:nvSpPr>
        <p:spPr>
          <a:xfrm>
            <a:off x="361950" y="647700"/>
            <a:ext cx="8429625" cy="1038225"/>
          </a:xfrm>
          <a:prstGeom prst="rect">
            <a:avLst/>
          </a:prstGeom>
          <a:noFill/>
          <a:ln w="0">
            <a:noFill/>
          </a:ln>
        </p:spPr>
        <p:txBody>
          <a:bodyPr wrap="square" lIns="0" tIns="0" rIns="0" bIns="0" anchor="t">
            <a:noAutofit/>
          </a:bodyPr>
          <a:lstStyle>
            <a:defPPr algn="l">
              <a:defRPr sz="3150" b="0">
                <a:solidFill>
                  <a:srgbClr val="04617B"/>
                </a:solidFill>
                <a:latin typeface="Calibri"/>
                <a:ea typeface="Calibri"/>
                <a:cs typeface="Calibri"/>
              </a:defRPr>
            </a:defPPr>
          </a:lstStyle>
          <a:p>
            <a:pPr indent="0" algn="l">
              <a:lnSpc>
                <a:spcPct val="104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150" b="0">
                <a:solidFill>
                  <a:srgbClr val="04617B"/>
                </a:solidFill>
                <a:latin typeface="Calibri"/>
                <a:ea typeface="Calibri"/>
                <a:cs typeface="Calibri"/>
              </a:defRPr>
            </a:pPr>
            <a:r>
              <a:rPr sz="3150" b="0" u="none" strike="noStrike" dirty="0" err="1">
                <a:solidFill>
                  <a:srgbClr val="04617B"/>
                </a:solidFill>
                <a:latin typeface="Calibri"/>
                <a:ea typeface="Calibri"/>
                <a:cs typeface="Calibri"/>
              </a:rPr>
              <a:t>Πολιτικές</a:t>
            </a:r>
            <a:r>
              <a:rPr sz="3150" b="0" u="none" strike="noStrike" dirty="0">
                <a:solidFill>
                  <a:srgbClr val="04617B"/>
                </a:solidFill>
                <a:latin typeface="Calibri"/>
                <a:ea typeface="Calibri"/>
                <a:cs typeface="Calibri"/>
              </a:rPr>
              <a:t> και </a:t>
            </a:r>
            <a:r>
              <a:rPr sz="3150" b="0" u="none" strike="noStrike" dirty="0" err="1">
                <a:solidFill>
                  <a:srgbClr val="04617B"/>
                </a:solidFill>
                <a:latin typeface="Calibri"/>
                <a:ea typeface="Calibri"/>
                <a:cs typeface="Calibri"/>
              </a:rPr>
              <a:t>κοινωνικές</a:t>
            </a:r>
            <a:r>
              <a:rPr sz="3150" b="0" u="none" strike="noStrike" dirty="0">
                <a:solidFill>
                  <a:srgbClr val="04617B"/>
                </a:solidFill>
                <a:latin typeface="Calibri"/>
                <a:ea typeface="Calibri"/>
                <a:cs typeface="Calibri"/>
              </a:rPr>
              <a:t> </a:t>
            </a:r>
            <a:r>
              <a:rPr sz="3150" b="0" u="none" strike="noStrike" dirty="0" err="1">
                <a:solidFill>
                  <a:srgbClr val="04617B"/>
                </a:solidFill>
                <a:latin typeface="Calibri"/>
                <a:ea typeface="Calibri"/>
                <a:cs typeface="Calibri"/>
              </a:rPr>
              <a:t>μετ</a:t>
            </a:r>
            <a:r>
              <a:rPr sz="3150" b="0" u="none" strike="noStrike" dirty="0">
                <a:solidFill>
                  <a:srgbClr val="04617B"/>
                </a:solidFill>
                <a:latin typeface="Calibri"/>
                <a:ea typeface="Calibri"/>
                <a:cs typeface="Calibri"/>
              </a:rPr>
              <a:t>αβολές</a:t>
            </a:r>
            <a:endParaRPr sz="5000" b="0" u="none" strike="noStrike" dirty="0">
              <a:solidFill>
                <a:srgbClr val="04617B"/>
              </a:solidFill>
              <a:latin typeface="Calibri"/>
              <a:ea typeface="Calibri"/>
              <a:cs typeface="Calibri"/>
            </a:endParaRPr>
          </a:p>
        </p:txBody>
      </p:sp>
      <p:sp>
        <p:nvSpPr>
          <p:cNvPr id="41" name="Ορθογώνιο 40">
            <a:extLst>
              <a:ext uri="{FF2B5EF4-FFF2-40B4-BE49-F238E27FC236}">
                <a16:creationId xmlns:a16="http://schemas.microsoft.com/office/drawing/2014/main" id="{FB05CF17-4744-412A-803E-B094B45E2B36}"/>
              </a:ext>
            </a:extLst>
          </p:cNvPr>
          <p:cNvSpPr>
            <a:spLocks noGrp="1"/>
          </p:cNvSpPr>
          <p:nvPr/>
        </p:nvSpPr>
        <p:spPr>
          <a:xfrm>
            <a:off x="619125" y="1790700"/>
            <a:ext cx="7839075" cy="4533900"/>
          </a:xfrm>
          <a:prstGeom prst="rect">
            <a:avLst/>
          </a:prstGeom>
          <a:noFill/>
          <a:ln w="0">
            <a:noFill/>
          </a:ln>
        </p:spPr>
        <p:txBody>
          <a:bodyPr wrap="square" lIns="0" tIns="0" rIns="0" bIns="0" anchor="t">
            <a:noAutofit/>
          </a:bodyPr>
          <a:lstStyle>
            <a:defPPr algn="l">
              <a:defRPr sz="2175" b="0">
                <a:solidFill>
                  <a:srgbClr val="000000"/>
                </a:solidFill>
                <a:latin typeface="Constantia"/>
                <a:ea typeface="Constantia"/>
                <a:cs typeface="Constantia"/>
              </a:defRPr>
            </a:defPPr>
          </a:lstStyle>
          <a:p>
            <a:pPr marL="228600" indent="-127000" algn="l">
              <a:lnSpc>
                <a:spcPct val="110000"/>
              </a:lnSpc>
              <a:spcAft>
                <a:spcPts val="1400"/>
              </a:spcAft>
              <a:buNone/>
              <a:defRPr sz="2175" b="0">
                <a:solidFill>
                  <a:srgbClr val="000000"/>
                </a:solidFill>
                <a:latin typeface="Constantia"/>
                <a:ea typeface="Constantia"/>
                <a:cs typeface="Constantia"/>
              </a:defRPr>
            </a:pPr>
            <a:r>
              <a:rPr sz="2175" b="0" dirty="0">
                <a:solidFill>
                  <a:srgbClr val="000000"/>
                </a:solidFill>
                <a:latin typeface="Constantia"/>
                <a:ea typeface="Constantia"/>
                <a:cs typeface="Constantia"/>
              </a:rPr>
              <a:t>1688–1689: </a:t>
            </a:r>
            <a:r>
              <a:rPr sz="2175" b="0" dirty="0" err="1">
                <a:solidFill>
                  <a:srgbClr val="000000"/>
                </a:solidFill>
                <a:latin typeface="Constantia"/>
                <a:ea typeface="Constantia"/>
                <a:cs typeface="Constantia"/>
              </a:rPr>
              <a:t>Ένδοξη</a:t>
            </a:r>
            <a:r>
              <a:rPr sz="2175" b="0" dirty="0">
                <a:solidFill>
                  <a:srgbClr val="000000"/>
                </a:solidFill>
                <a:latin typeface="Constantia"/>
                <a:ea typeface="Constantia"/>
                <a:cs typeface="Constantia"/>
              </a:rPr>
              <a:t> Επα</a:t>
            </a:r>
            <a:r>
              <a:rPr sz="2175" b="0" dirty="0" err="1">
                <a:solidFill>
                  <a:srgbClr val="000000"/>
                </a:solidFill>
                <a:latin typeface="Constantia"/>
                <a:ea typeface="Constantia"/>
                <a:cs typeface="Constantia"/>
              </a:rPr>
              <a:t>νάστ</a:t>
            </a:r>
            <a:r>
              <a:rPr sz="2175" b="0" dirty="0">
                <a:solidFill>
                  <a:srgbClr val="000000"/>
                </a:solidFill>
                <a:latin typeface="Constantia"/>
                <a:ea typeface="Constantia"/>
                <a:cs typeface="Constantia"/>
              </a:rPr>
              <a:t>αση και νέα πολιτειακή διευθέτηση στην Αγγλία.</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dirty="0">
                <a:solidFill>
                  <a:srgbClr val="000000"/>
                </a:solidFill>
                <a:latin typeface="Constantia"/>
                <a:ea typeface="Constantia"/>
                <a:cs typeface="Constantia"/>
              </a:rPr>
              <a:t>1775–1783: </a:t>
            </a:r>
            <a:r>
              <a:rPr sz="2175" b="0" dirty="0" err="1">
                <a:solidFill>
                  <a:srgbClr val="000000"/>
                </a:solidFill>
                <a:latin typeface="Constantia"/>
                <a:ea typeface="Constantia"/>
                <a:cs typeface="Constantia"/>
              </a:rPr>
              <a:t>Αμερικ</a:t>
            </a:r>
            <a:r>
              <a:rPr sz="2175" b="0" dirty="0">
                <a:solidFill>
                  <a:srgbClr val="000000"/>
                </a:solidFill>
                <a:latin typeface="Constantia"/>
                <a:ea typeface="Constantia"/>
                <a:cs typeface="Constantia"/>
              </a:rPr>
              <a:t>ανική Επανάσταση. </a:t>
            </a:r>
            <a:r>
              <a:rPr sz="2175" b="0" dirty="0" err="1">
                <a:solidFill>
                  <a:srgbClr val="000000"/>
                </a:solidFill>
                <a:latin typeface="Constantia"/>
                <a:ea typeface="Constantia"/>
                <a:cs typeface="Constantia"/>
              </a:rPr>
              <a:t>Δι</a:t>
            </a:r>
            <a:r>
              <a:rPr sz="2175" b="0" dirty="0">
                <a:solidFill>
                  <a:srgbClr val="000000"/>
                </a:solidFill>
                <a:latin typeface="Constantia"/>
                <a:ea typeface="Constantia"/>
                <a:cs typeface="Constantia"/>
              </a:rPr>
              <a:t>ακήρυξη της Ανεξαρτησίας το 1776, Σύνταγμα των ΗΠΑ το 1787.</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dirty="0">
                <a:solidFill>
                  <a:srgbClr val="000000"/>
                </a:solidFill>
                <a:latin typeface="Constantia"/>
                <a:ea typeface="Constantia"/>
                <a:cs typeface="Constantia"/>
              </a:rPr>
              <a:t>1789: α</a:t>
            </a:r>
            <a:r>
              <a:rPr sz="2175" b="0" dirty="0" err="1">
                <a:solidFill>
                  <a:srgbClr val="000000"/>
                </a:solidFill>
                <a:latin typeface="Constantia"/>
                <a:ea typeface="Constantia"/>
                <a:cs typeface="Constantia"/>
              </a:rPr>
              <a:t>ρχή</a:t>
            </a:r>
            <a:r>
              <a:rPr sz="2175" b="0" dirty="0">
                <a:solidFill>
                  <a:srgbClr val="000000"/>
                </a:solidFill>
                <a:latin typeface="Constantia"/>
                <a:ea typeface="Constantia"/>
                <a:cs typeface="Constantia"/>
              </a:rPr>
              <a:t> </a:t>
            </a:r>
            <a:r>
              <a:rPr sz="2175" b="0" dirty="0" err="1">
                <a:solidFill>
                  <a:srgbClr val="000000"/>
                </a:solidFill>
                <a:latin typeface="Constantia"/>
                <a:ea typeface="Constantia"/>
                <a:cs typeface="Constantia"/>
              </a:rPr>
              <a:t>της</a:t>
            </a:r>
            <a:r>
              <a:rPr sz="2175" b="0" dirty="0">
                <a:solidFill>
                  <a:srgbClr val="000000"/>
                </a:solidFill>
                <a:latin typeface="Constantia"/>
                <a:ea typeface="Constantia"/>
                <a:cs typeface="Constantia"/>
              </a:rPr>
              <a:t> Γα</a:t>
            </a:r>
            <a:r>
              <a:rPr sz="2175" b="0" dirty="0" err="1">
                <a:solidFill>
                  <a:srgbClr val="000000"/>
                </a:solidFill>
                <a:latin typeface="Constantia"/>
                <a:ea typeface="Constantia"/>
                <a:cs typeface="Constantia"/>
              </a:rPr>
              <a:t>λλικής</a:t>
            </a:r>
            <a:r>
              <a:rPr sz="2175" b="0" dirty="0">
                <a:solidFill>
                  <a:srgbClr val="000000"/>
                </a:solidFill>
                <a:latin typeface="Constantia"/>
                <a:ea typeface="Constantia"/>
                <a:cs typeface="Constantia"/>
              </a:rPr>
              <a:t> Επα</a:t>
            </a:r>
            <a:r>
              <a:rPr sz="2175" b="0" dirty="0" err="1">
                <a:solidFill>
                  <a:srgbClr val="000000"/>
                </a:solidFill>
                <a:latin typeface="Constantia"/>
                <a:ea typeface="Constantia"/>
                <a:cs typeface="Constantia"/>
              </a:rPr>
              <a:t>νάστ</a:t>
            </a:r>
            <a:r>
              <a:rPr sz="2175" b="0" dirty="0">
                <a:solidFill>
                  <a:srgbClr val="000000"/>
                </a:solidFill>
                <a:latin typeface="Constantia"/>
                <a:ea typeface="Constantia"/>
                <a:cs typeface="Constantia"/>
              </a:rPr>
              <a:t>ασης. </a:t>
            </a:r>
            <a:r>
              <a:rPr sz="2175" b="0" dirty="0" err="1">
                <a:solidFill>
                  <a:srgbClr val="000000"/>
                </a:solidFill>
                <a:latin typeface="Constantia"/>
                <a:ea typeface="Constantia"/>
                <a:cs typeface="Constantia"/>
              </a:rPr>
              <a:t>Δικ</a:t>
            </a:r>
            <a:r>
              <a:rPr sz="2175" b="0" dirty="0">
                <a:solidFill>
                  <a:srgbClr val="000000"/>
                </a:solidFill>
                <a:latin typeface="Constantia"/>
                <a:ea typeface="Constantia"/>
                <a:cs typeface="Constantia"/>
              </a:rPr>
              <a:t>αιώματα και λαϊκή κυριαρχία αποκτούν νέα πολιτική σημασία.</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dirty="0" err="1">
                <a:solidFill>
                  <a:srgbClr val="000000"/>
                </a:solidFill>
                <a:latin typeface="Constantia"/>
                <a:ea typeface="Constantia"/>
                <a:cs typeface="Constantia"/>
              </a:rPr>
              <a:t>Ανά</a:t>
            </a:r>
            <a:r>
              <a:rPr sz="2175" b="0" dirty="0">
                <a:solidFill>
                  <a:srgbClr val="000000"/>
                </a:solidFill>
                <a:latin typeface="Constantia"/>
                <a:ea typeface="Constantia"/>
                <a:cs typeface="Constantia"/>
              </a:rPr>
              <a:t>πτυξη του εμπορίου, αποικιακή επέκταση και έναρξη της βρετανικής εκβιομηχάνισης στο δεύτερο μισό του 18ου αιώνα.</a:t>
            </a:r>
          </a:p>
        </p:txBody>
      </p:sp>
      <p:sp>
        <p:nvSpPr>
          <p:cNvPr id="42" name="Ορθογώνιο 41">
            <a:extLst>
              <a:ext uri="{FF2B5EF4-FFF2-40B4-BE49-F238E27FC236}">
                <a16:creationId xmlns:a16="http://schemas.microsoft.com/office/drawing/2014/main" id="{5E583C3E-0795-418B-8FC1-A3DE87ADF84B}"/>
              </a:ext>
            </a:extLst>
          </p:cNvPr>
          <p:cNvSpPr>
            <a:spLocks noGrp="1"/>
          </p:cNvSpPr>
          <p:nvPr/>
        </p:nvSpPr>
        <p:spPr>
          <a:xfrm>
            <a:off x="8382000" y="6496050"/>
            <a:ext cx="333375" cy="171450"/>
          </a:xfrm>
          <a:prstGeom prst="rect">
            <a:avLst/>
          </a:prstGeom>
          <a:noFill/>
          <a:ln w="0">
            <a:noFill/>
          </a:ln>
        </p:spPr>
        <p:txBody>
          <a:bodyPr lIns="0" tIns="0" rIns="0" bIns="0"/>
          <a:lstStyle>
            <a:defPPr algn="r">
              <a:defRPr sz="975">
                <a:solidFill>
                  <a:srgbClr val="04617B"/>
                </a:solidFill>
                <a:latin typeface="Calibri"/>
                <a:ea typeface="Calibri"/>
                <a:cs typeface="Calibri"/>
              </a:defRPr>
            </a:defPPr>
          </a:lstStyle>
          <a:p>
            <a:pPr algn="r">
              <a:buNone/>
              <a:defRPr sz="975">
                <a:solidFill>
                  <a:srgbClr val="04617B"/>
                </a:solidFill>
                <a:latin typeface="Calibri"/>
                <a:ea typeface="Calibri"/>
                <a:cs typeface="Calibri"/>
              </a:defRPr>
            </a:pPr>
            <a:r>
              <a:rPr sz="975">
                <a:solidFill>
                  <a:srgbClr val="04617B"/>
                </a:solidFill>
                <a:latin typeface="Calibri"/>
                <a:ea typeface="Calibri"/>
                <a:cs typeface="Calibri"/>
              </a:rPr>
              <a:t>3</a:t>
            </a:r>
          </a:p>
        </p:txBody>
      </p:sp>
    </p:spTree>
    <p:extLst>
      <p:ext uri="{BB962C8B-B14F-4D97-AF65-F5344CB8AC3E}">
        <p14:creationId xmlns:p14="http://schemas.microsoft.com/office/powerpoint/2010/main" val="850913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PlaceHolder 1">
            <a:extLst>
              <a:ext uri="{FF2B5EF4-FFF2-40B4-BE49-F238E27FC236}">
                <a16:creationId xmlns:a16="http://schemas.microsoft.com/office/drawing/2014/main" id="{7C2D8050-793B-400C-90F8-4F92909F4949}"/>
              </a:ext>
            </a:extLst>
          </p:cNvPr>
          <p:cNvSpPr>
            <a:spLocks noGrp="1"/>
          </p:cNvSpPr>
          <p:nvPr>
            <p:ph type="title"/>
          </p:nvPr>
        </p:nvSpPr>
        <p:spPr>
          <a:xfrm>
            <a:off x="361950" y="647700"/>
            <a:ext cx="8429625" cy="1038225"/>
          </a:xfrm>
          <a:prstGeom prst="rect">
            <a:avLst/>
          </a:prstGeom>
          <a:noFill/>
          <a:ln w="0">
            <a:noFill/>
          </a:ln>
        </p:spPr>
        <p:txBody>
          <a:bodyPr wrap="square" lIns="0" tIns="0" rIns="0" bIns="0" anchor="t">
            <a:noAutofit/>
          </a:bodyPr>
          <a:lstStyle>
            <a:defPPr algn="l">
              <a:defRPr sz="3150" b="0">
                <a:solidFill>
                  <a:srgbClr val="04617B"/>
                </a:solidFill>
                <a:latin typeface="Calibri"/>
                <a:ea typeface="Calibri"/>
                <a:cs typeface="Calibri"/>
              </a:defRPr>
            </a:defPPr>
          </a:lstStyle>
          <a:p>
            <a:pPr indent="0" algn="l">
              <a:lnSpc>
                <a:spcPct val="104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150" b="0">
                <a:solidFill>
                  <a:srgbClr val="04617B"/>
                </a:solidFill>
                <a:latin typeface="Calibri"/>
                <a:ea typeface="Calibri"/>
                <a:cs typeface="Calibri"/>
              </a:defRPr>
            </a:pPr>
            <a:r>
              <a:rPr sz="3150" b="0" u="none" strike="noStrike">
                <a:solidFill>
                  <a:srgbClr val="04617B"/>
                </a:solidFill>
                <a:latin typeface="Calibri"/>
                <a:ea typeface="Calibri"/>
                <a:cs typeface="Calibri"/>
              </a:rPr>
              <a:t>Ο Διαφωτισμός: χρόνος και γεωγραφία</a:t>
            </a:r>
            <a:endParaRPr sz="4000" b="0" u="none" strike="noStrike">
              <a:solidFill>
                <a:srgbClr val="04617B"/>
              </a:solidFill>
              <a:latin typeface="Calibri"/>
              <a:ea typeface="Calibri"/>
              <a:cs typeface="Calibri"/>
            </a:endParaRPr>
          </a:p>
        </p:txBody>
      </p:sp>
      <p:sp>
        <p:nvSpPr>
          <p:cNvPr id="39" name="Ορθογώνιο 38">
            <a:extLst>
              <a:ext uri="{FF2B5EF4-FFF2-40B4-BE49-F238E27FC236}">
                <a16:creationId xmlns:a16="http://schemas.microsoft.com/office/drawing/2014/main" id="{CF4AECE1-F784-4189-B012-0E81BF23279A}"/>
              </a:ext>
            </a:extLst>
          </p:cNvPr>
          <p:cNvSpPr>
            <a:spLocks noGrp="1"/>
          </p:cNvSpPr>
          <p:nvPr/>
        </p:nvSpPr>
        <p:spPr>
          <a:xfrm>
            <a:off x="619125" y="1790700"/>
            <a:ext cx="7839075" cy="4533900"/>
          </a:xfrm>
          <a:prstGeom prst="rect">
            <a:avLst/>
          </a:prstGeom>
          <a:noFill/>
          <a:ln w="0">
            <a:noFill/>
          </a:ln>
        </p:spPr>
        <p:txBody>
          <a:bodyPr wrap="square" lIns="0" tIns="0" rIns="0" bIns="0" anchor="t">
            <a:noAutofit/>
          </a:bodyPr>
          <a:lstStyle>
            <a:defPPr algn="l">
              <a:defRPr sz="2175" b="0">
                <a:solidFill>
                  <a:srgbClr val="000000"/>
                </a:solidFill>
                <a:latin typeface="Constantia"/>
                <a:ea typeface="Constantia"/>
                <a:cs typeface="Constantia"/>
              </a:defRPr>
            </a:defPPr>
          </a:lstStyle>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Πνευματικά και μεταρρυθμιστικά ρεύματα με αφετηρίες στον 17ο αιώνα και ιδιαίτερη ανάπτυξη στον 18ο.</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Διαφορετικά περιβάλλοντα: Γαλλία, Βρετανία και Σκωτία, γερμανόφωνος κόσμος, Ιταλία και ευρύτερα ευρωπαϊκά δίκτυα.</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Κοινός προσανατολισμός προς την κριτική των αυθεντιών, τη γνώση και τη δυνατότητα κοινωνικής βελτίωσης.</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Ποικιλία θρησκευτικών και πολιτικών θέσεων. Ο Διαφωτισμός περιλαμβάνει αντιπαραθέσεις και διαφορετικές ιστορικές οπτικές.</a:t>
            </a:r>
          </a:p>
        </p:txBody>
      </p:sp>
      <p:sp>
        <p:nvSpPr>
          <p:cNvPr id="40" name="Ορθογώνιο 39">
            <a:extLst>
              <a:ext uri="{FF2B5EF4-FFF2-40B4-BE49-F238E27FC236}">
                <a16:creationId xmlns:a16="http://schemas.microsoft.com/office/drawing/2014/main" id="{3AC21B3B-F77A-49BA-B8B7-96FAB77DFC83}"/>
              </a:ext>
            </a:extLst>
          </p:cNvPr>
          <p:cNvSpPr>
            <a:spLocks noGrp="1"/>
          </p:cNvSpPr>
          <p:nvPr/>
        </p:nvSpPr>
        <p:spPr>
          <a:xfrm>
            <a:off x="8382000" y="6496050"/>
            <a:ext cx="333375" cy="171450"/>
          </a:xfrm>
          <a:prstGeom prst="rect">
            <a:avLst/>
          </a:prstGeom>
          <a:noFill/>
          <a:ln w="0">
            <a:noFill/>
          </a:ln>
        </p:spPr>
        <p:txBody>
          <a:bodyPr lIns="0" tIns="0" rIns="0" bIns="0"/>
          <a:lstStyle>
            <a:defPPr algn="r">
              <a:defRPr sz="975">
                <a:solidFill>
                  <a:srgbClr val="04617B"/>
                </a:solidFill>
                <a:latin typeface="Calibri"/>
                <a:ea typeface="Calibri"/>
                <a:cs typeface="Calibri"/>
              </a:defRPr>
            </a:defPPr>
          </a:lstStyle>
          <a:p>
            <a:pPr algn="r">
              <a:buNone/>
              <a:defRPr sz="975">
                <a:solidFill>
                  <a:srgbClr val="04617B"/>
                </a:solidFill>
                <a:latin typeface="Calibri"/>
                <a:ea typeface="Calibri"/>
                <a:cs typeface="Calibri"/>
              </a:defRPr>
            </a:pPr>
            <a:r>
              <a:rPr sz="975">
                <a:solidFill>
                  <a:srgbClr val="04617B"/>
                </a:solidFill>
                <a:latin typeface="Calibri"/>
                <a:ea typeface="Calibri"/>
                <a:cs typeface="Calibri"/>
              </a:rPr>
              <a:t>2</a:t>
            </a:r>
          </a:p>
        </p:txBody>
      </p:sp>
    </p:spTree>
    <p:extLst>
      <p:ext uri="{BB962C8B-B14F-4D97-AF65-F5344CB8AC3E}">
        <p14:creationId xmlns:p14="http://schemas.microsoft.com/office/powerpoint/2010/main" val="2953632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PlaceHolder 1">
            <a:extLst>
              <a:ext uri="{FF2B5EF4-FFF2-40B4-BE49-F238E27FC236}">
                <a16:creationId xmlns:a16="http://schemas.microsoft.com/office/drawing/2014/main" id="{6FE8CA63-429B-437E-AB8C-5C0CEE1EF2E1}"/>
              </a:ext>
            </a:extLst>
          </p:cNvPr>
          <p:cNvSpPr>
            <a:spLocks noGrp="1"/>
          </p:cNvSpPr>
          <p:nvPr>
            <p:ph type="title"/>
          </p:nvPr>
        </p:nvSpPr>
        <p:spPr>
          <a:xfrm>
            <a:off x="361950" y="647700"/>
            <a:ext cx="8429625" cy="1038225"/>
          </a:xfrm>
          <a:prstGeom prst="rect">
            <a:avLst/>
          </a:prstGeom>
          <a:noFill/>
          <a:ln w="0">
            <a:noFill/>
          </a:ln>
        </p:spPr>
        <p:txBody>
          <a:bodyPr wrap="square" lIns="0" tIns="0" rIns="0" bIns="0" anchor="t">
            <a:noAutofit/>
          </a:bodyPr>
          <a:lstStyle>
            <a:defPPr algn="l">
              <a:defRPr sz="3150" b="0">
                <a:solidFill>
                  <a:srgbClr val="04617B"/>
                </a:solidFill>
                <a:latin typeface="Calibri"/>
                <a:ea typeface="Calibri"/>
                <a:cs typeface="Calibri"/>
              </a:defRPr>
            </a:defPPr>
          </a:lstStyle>
          <a:p>
            <a:pPr indent="0" algn="l">
              <a:lnSpc>
                <a:spcPct val="104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150" b="0">
                <a:solidFill>
                  <a:srgbClr val="04617B"/>
                </a:solidFill>
                <a:latin typeface="Calibri"/>
                <a:ea typeface="Calibri"/>
                <a:cs typeface="Calibri"/>
              </a:defRPr>
            </a:pPr>
            <a:r>
              <a:rPr sz="3150" b="0" u="none" strike="noStrike">
                <a:solidFill>
                  <a:srgbClr val="04617B"/>
                </a:solidFill>
                <a:latin typeface="Calibri"/>
                <a:ea typeface="Calibri"/>
                <a:cs typeface="Calibri"/>
              </a:rPr>
              <a:t>Η δημόσια κυκλοφορία της γνώσης</a:t>
            </a:r>
            <a:endParaRPr sz="4000" b="0" u="none" strike="noStrike">
              <a:solidFill>
                <a:srgbClr val="04617B"/>
              </a:solidFill>
              <a:latin typeface="Calibri"/>
              <a:ea typeface="Calibri"/>
              <a:cs typeface="Calibri"/>
            </a:endParaRPr>
          </a:p>
        </p:txBody>
      </p:sp>
      <p:sp>
        <p:nvSpPr>
          <p:cNvPr id="43" name="Ορθογώνιο 42">
            <a:extLst>
              <a:ext uri="{FF2B5EF4-FFF2-40B4-BE49-F238E27FC236}">
                <a16:creationId xmlns:a16="http://schemas.microsoft.com/office/drawing/2014/main" id="{C696CBBE-3DC4-42AB-91F1-78F219BC0BE9}"/>
              </a:ext>
            </a:extLst>
          </p:cNvPr>
          <p:cNvSpPr>
            <a:spLocks noGrp="1"/>
          </p:cNvSpPr>
          <p:nvPr/>
        </p:nvSpPr>
        <p:spPr>
          <a:xfrm>
            <a:off x="619125" y="1790700"/>
            <a:ext cx="7839075" cy="4533900"/>
          </a:xfrm>
          <a:prstGeom prst="rect">
            <a:avLst/>
          </a:prstGeom>
          <a:noFill/>
          <a:ln w="0">
            <a:noFill/>
          </a:ln>
        </p:spPr>
        <p:txBody>
          <a:bodyPr wrap="square" lIns="0" tIns="0" rIns="0" bIns="0" anchor="t">
            <a:noAutofit/>
          </a:bodyPr>
          <a:lstStyle>
            <a:defPPr algn="l">
              <a:defRPr sz="2175" b="0">
                <a:solidFill>
                  <a:srgbClr val="000000"/>
                </a:solidFill>
                <a:latin typeface="Constantia"/>
                <a:ea typeface="Constantia"/>
                <a:cs typeface="Constantia"/>
              </a:defRPr>
            </a:defPPr>
          </a:lstStyle>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Βιβλία, περιοδικά και αλληλογραφία συνδέουν λογίους πέρα από πολιτικά και ομολογιακά σύνορα.</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Σαλόνια, καφενεία, ακαδημίες και βιβλιοθήκες διευρύνουν τους χώρους συζήτησης.</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Οι ιστορίες απευθύνονται σε ευρύτερο μορφωμένο κοινό και συνδέονται με την πολιτική αγωγή.</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Λογοκρισία και κοινωνικές ανισότητες εξακολουθούν να περιορίζουν τη συμμετοχή και την πρόσβαση στη γνώση.</a:t>
            </a:r>
          </a:p>
        </p:txBody>
      </p:sp>
      <p:sp>
        <p:nvSpPr>
          <p:cNvPr id="44" name="Ορθογώνιο 43">
            <a:extLst>
              <a:ext uri="{FF2B5EF4-FFF2-40B4-BE49-F238E27FC236}">
                <a16:creationId xmlns:a16="http://schemas.microsoft.com/office/drawing/2014/main" id="{D9FBF7B1-5EB0-4D23-8388-D32B5E6D5875}"/>
              </a:ext>
            </a:extLst>
          </p:cNvPr>
          <p:cNvSpPr>
            <a:spLocks noGrp="1"/>
          </p:cNvSpPr>
          <p:nvPr/>
        </p:nvSpPr>
        <p:spPr>
          <a:xfrm>
            <a:off x="8382000" y="6496050"/>
            <a:ext cx="333375" cy="171450"/>
          </a:xfrm>
          <a:prstGeom prst="rect">
            <a:avLst/>
          </a:prstGeom>
          <a:noFill/>
          <a:ln w="0">
            <a:noFill/>
          </a:ln>
        </p:spPr>
        <p:txBody>
          <a:bodyPr lIns="0" tIns="0" rIns="0" bIns="0"/>
          <a:lstStyle>
            <a:defPPr algn="r">
              <a:defRPr sz="975">
                <a:solidFill>
                  <a:srgbClr val="04617B"/>
                </a:solidFill>
                <a:latin typeface="Calibri"/>
                <a:ea typeface="Calibri"/>
                <a:cs typeface="Calibri"/>
              </a:defRPr>
            </a:defPPr>
          </a:lstStyle>
          <a:p>
            <a:pPr algn="r">
              <a:buNone/>
              <a:defRPr sz="975">
                <a:solidFill>
                  <a:srgbClr val="04617B"/>
                </a:solidFill>
                <a:latin typeface="Calibri"/>
                <a:ea typeface="Calibri"/>
                <a:cs typeface="Calibri"/>
              </a:defRPr>
            </a:pPr>
            <a:r>
              <a:rPr sz="975">
                <a:solidFill>
                  <a:srgbClr val="04617B"/>
                </a:solidFill>
                <a:latin typeface="Calibri"/>
                <a:ea typeface="Calibri"/>
                <a:cs typeface="Calibri"/>
              </a:rPr>
              <a:t>4</a:t>
            </a:r>
          </a:p>
        </p:txBody>
      </p:sp>
    </p:spTree>
    <p:extLst>
      <p:ext uri="{BB962C8B-B14F-4D97-AF65-F5344CB8AC3E}">
        <p14:creationId xmlns:p14="http://schemas.microsoft.com/office/powerpoint/2010/main" val="16289063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PlaceHolder 1">
            <a:extLst>
              <a:ext uri="{FF2B5EF4-FFF2-40B4-BE49-F238E27FC236}">
                <a16:creationId xmlns:a16="http://schemas.microsoft.com/office/drawing/2014/main" id="{E653F579-B1C0-46D4-ADEC-086049EF30CB}"/>
              </a:ext>
            </a:extLst>
          </p:cNvPr>
          <p:cNvSpPr>
            <a:spLocks noGrp="1"/>
          </p:cNvSpPr>
          <p:nvPr>
            <p:ph type="title"/>
          </p:nvPr>
        </p:nvSpPr>
        <p:spPr>
          <a:xfrm>
            <a:off x="361950" y="647700"/>
            <a:ext cx="8429625" cy="1038225"/>
          </a:xfrm>
          <a:prstGeom prst="rect">
            <a:avLst/>
          </a:prstGeom>
          <a:noFill/>
          <a:ln w="0">
            <a:noFill/>
          </a:ln>
        </p:spPr>
        <p:txBody>
          <a:bodyPr wrap="square" lIns="0" tIns="0" rIns="0" bIns="0" anchor="t">
            <a:noAutofit/>
          </a:bodyPr>
          <a:lstStyle>
            <a:defPPr algn="l">
              <a:defRPr sz="3150" b="0">
                <a:solidFill>
                  <a:srgbClr val="04617B"/>
                </a:solidFill>
                <a:latin typeface="Calibri"/>
                <a:ea typeface="Calibri"/>
                <a:cs typeface="Calibri"/>
              </a:defRPr>
            </a:defPPr>
          </a:lstStyle>
          <a:p>
            <a:pPr indent="0" algn="l">
              <a:lnSpc>
                <a:spcPct val="104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150" b="0">
                <a:solidFill>
                  <a:srgbClr val="04617B"/>
                </a:solidFill>
                <a:latin typeface="Calibri"/>
                <a:ea typeface="Calibri"/>
                <a:cs typeface="Calibri"/>
              </a:defRPr>
            </a:pPr>
            <a:r>
              <a:rPr sz="3150" b="0" u="none" strike="noStrike">
                <a:solidFill>
                  <a:srgbClr val="04617B"/>
                </a:solidFill>
                <a:latin typeface="Calibri"/>
                <a:ea typeface="Calibri"/>
                <a:cs typeface="Calibri"/>
              </a:rPr>
              <a:t>Η Εγκυκλοπαίδεια και η οργάνωση της γνώσης</a:t>
            </a:r>
            <a:endParaRPr sz="4000" b="0" u="none" strike="noStrike">
              <a:solidFill>
                <a:srgbClr val="04617B"/>
              </a:solidFill>
              <a:latin typeface="Calibri"/>
              <a:ea typeface="Calibri"/>
              <a:cs typeface="Calibri"/>
            </a:endParaRPr>
          </a:p>
        </p:txBody>
      </p:sp>
      <p:sp>
        <p:nvSpPr>
          <p:cNvPr id="45" name="Ορθογώνιο 44">
            <a:extLst>
              <a:ext uri="{FF2B5EF4-FFF2-40B4-BE49-F238E27FC236}">
                <a16:creationId xmlns:a16="http://schemas.microsoft.com/office/drawing/2014/main" id="{D0A2CBBA-C5F9-40A7-97DB-55A9605F144C}"/>
              </a:ext>
            </a:extLst>
          </p:cNvPr>
          <p:cNvSpPr>
            <a:spLocks noGrp="1"/>
          </p:cNvSpPr>
          <p:nvPr/>
        </p:nvSpPr>
        <p:spPr>
          <a:xfrm>
            <a:off x="619125" y="1790700"/>
            <a:ext cx="7839075" cy="4533900"/>
          </a:xfrm>
          <a:prstGeom prst="rect">
            <a:avLst/>
          </a:prstGeom>
          <a:noFill/>
          <a:ln w="0">
            <a:noFill/>
          </a:ln>
        </p:spPr>
        <p:txBody>
          <a:bodyPr wrap="square" lIns="0" tIns="0" rIns="0" bIns="0" anchor="t">
            <a:noAutofit/>
          </a:bodyPr>
          <a:lstStyle>
            <a:defPPr algn="l">
              <a:defRPr sz="2175" b="0">
                <a:solidFill>
                  <a:srgbClr val="000000"/>
                </a:solidFill>
                <a:latin typeface="Constantia"/>
                <a:ea typeface="Constantia"/>
                <a:cs typeface="Constantia"/>
              </a:defRPr>
            </a:defPPr>
          </a:lstStyle>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Ντιντερό και ντ’ Αλαμπέρ: </a:t>
            </a:r>
            <a:r>
              <a:rPr sz="2175" b="0" i="1">
                <a:solidFill>
                  <a:srgbClr val="000000"/>
                </a:solidFill>
                <a:latin typeface="Constantia"/>
                <a:ea typeface="Constantia"/>
                <a:cs typeface="Constantia"/>
              </a:rPr>
              <a:t>Encyclopédie</a:t>
            </a:r>
            <a:r>
              <a:rPr sz="2175" b="0">
                <a:solidFill>
                  <a:srgbClr val="000000"/>
                </a:solidFill>
                <a:latin typeface="Constantia"/>
                <a:ea typeface="Constantia"/>
                <a:cs typeface="Constantia"/>
              </a:rPr>
              <a:t>, κείμενα 1751–1765 και τόμοι εικόνων 1762–1772.</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Σύνδεση της φιλοσοφίας με τις επιστήμες, τις τέχνες και τις τεχνικές γνώσεις.</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Η ταξινόμηση και οι παραπομπές επιτρέπουν τη σύγκριση εννοιών και την κριτική παραδομένων αντιλήψεων.</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Η ιστορία εντάσσεται σε ένα ευρύτερο πρόγραμμα κατανόησης των ανθρώπινων επιτευγμάτων.</a:t>
            </a:r>
          </a:p>
        </p:txBody>
      </p:sp>
      <p:sp>
        <p:nvSpPr>
          <p:cNvPr id="46" name="Ορθογώνιο 45">
            <a:extLst>
              <a:ext uri="{FF2B5EF4-FFF2-40B4-BE49-F238E27FC236}">
                <a16:creationId xmlns:a16="http://schemas.microsoft.com/office/drawing/2014/main" id="{DD637B94-D394-43AB-B478-16C740CDA440}"/>
              </a:ext>
            </a:extLst>
          </p:cNvPr>
          <p:cNvSpPr>
            <a:spLocks noGrp="1"/>
          </p:cNvSpPr>
          <p:nvPr/>
        </p:nvSpPr>
        <p:spPr>
          <a:xfrm>
            <a:off x="8382000" y="6496050"/>
            <a:ext cx="333375" cy="171450"/>
          </a:xfrm>
          <a:prstGeom prst="rect">
            <a:avLst/>
          </a:prstGeom>
          <a:noFill/>
          <a:ln w="0">
            <a:noFill/>
          </a:ln>
        </p:spPr>
        <p:txBody>
          <a:bodyPr lIns="0" tIns="0" rIns="0" bIns="0"/>
          <a:lstStyle>
            <a:defPPr algn="r">
              <a:defRPr sz="975">
                <a:solidFill>
                  <a:srgbClr val="04617B"/>
                </a:solidFill>
                <a:latin typeface="Calibri"/>
                <a:ea typeface="Calibri"/>
                <a:cs typeface="Calibri"/>
              </a:defRPr>
            </a:defPPr>
          </a:lstStyle>
          <a:p>
            <a:pPr algn="r">
              <a:buNone/>
              <a:defRPr sz="975">
                <a:solidFill>
                  <a:srgbClr val="04617B"/>
                </a:solidFill>
                <a:latin typeface="Calibri"/>
                <a:ea typeface="Calibri"/>
                <a:cs typeface="Calibri"/>
              </a:defRPr>
            </a:pPr>
            <a:r>
              <a:rPr sz="975">
                <a:solidFill>
                  <a:srgbClr val="04617B"/>
                </a:solidFill>
                <a:latin typeface="Calibri"/>
                <a:ea typeface="Calibri"/>
                <a:cs typeface="Calibri"/>
              </a:rPr>
              <a:t>5</a:t>
            </a:r>
          </a:p>
        </p:txBody>
      </p:sp>
    </p:spTree>
    <p:extLst>
      <p:ext uri="{BB962C8B-B14F-4D97-AF65-F5344CB8AC3E}">
        <p14:creationId xmlns:p14="http://schemas.microsoft.com/office/powerpoint/2010/main" val="7730546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PlaceHolder 1">
            <a:extLst>
              <a:ext uri="{FF2B5EF4-FFF2-40B4-BE49-F238E27FC236}">
                <a16:creationId xmlns:a16="http://schemas.microsoft.com/office/drawing/2014/main" id="{248A2C5B-2803-474A-B23D-69D57775AF73}"/>
              </a:ext>
            </a:extLst>
          </p:cNvPr>
          <p:cNvSpPr>
            <a:spLocks noGrp="1"/>
          </p:cNvSpPr>
          <p:nvPr>
            <p:ph type="title"/>
          </p:nvPr>
        </p:nvSpPr>
        <p:spPr>
          <a:xfrm>
            <a:off x="361950" y="647700"/>
            <a:ext cx="8429625" cy="1038225"/>
          </a:xfrm>
          <a:prstGeom prst="rect">
            <a:avLst/>
          </a:prstGeom>
          <a:noFill/>
          <a:ln w="0">
            <a:noFill/>
          </a:ln>
        </p:spPr>
        <p:txBody>
          <a:bodyPr wrap="square" lIns="0" tIns="0" rIns="0" bIns="0" anchor="t">
            <a:noAutofit/>
          </a:bodyPr>
          <a:lstStyle>
            <a:defPPr algn="l">
              <a:defRPr sz="3150" b="0">
                <a:solidFill>
                  <a:srgbClr val="04617B"/>
                </a:solidFill>
                <a:latin typeface="Calibri"/>
                <a:ea typeface="Calibri"/>
                <a:cs typeface="Calibri"/>
              </a:defRPr>
            </a:defPPr>
          </a:lstStyle>
          <a:p>
            <a:pPr indent="0" algn="l">
              <a:lnSpc>
                <a:spcPct val="104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150" b="0">
                <a:solidFill>
                  <a:srgbClr val="04617B"/>
                </a:solidFill>
                <a:latin typeface="Calibri"/>
                <a:ea typeface="Calibri"/>
                <a:cs typeface="Calibri"/>
              </a:defRPr>
            </a:pPr>
            <a:r>
              <a:rPr sz="3150" b="0" u="none" strike="noStrike">
                <a:solidFill>
                  <a:srgbClr val="04617B"/>
                </a:solidFill>
                <a:latin typeface="Calibri"/>
                <a:ea typeface="Calibri"/>
                <a:cs typeface="Calibri"/>
              </a:rPr>
              <a:t>Λόγος, εμπειρία και κριτική</a:t>
            </a:r>
            <a:endParaRPr sz="4000" b="0" u="none" strike="noStrike">
              <a:solidFill>
                <a:srgbClr val="04617B"/>
              </a:solidFill>
              <a:latin typeface="Calibri"/>
              <a:ea typeface="Calibri"/>
              <a:cs typeface="Calibri"/>
            </a:endParaRPr>
          </a:p>
        </p:txBody>
      </p:sp>
      <p:sp>
        <p:nvSpPr>
          <p:cNvPr id="47" name="Ορθογώνιο 46">
            <a:extLst>
              <a:ext uri="{FF2B5EF4-FFF2-40B4-BE49-F238E27FC236}">
                <a16:creationId xmlns:a16="http://schemas.microsoft.com/office/drawing/2014/main" id="{CCA6EC41-EA19-41A0-95AA-AB386852C718}"/>
              </a:ext>
            </a:extLst>
          </p:cNvPr>
          <p:cNvSpPr>
            <a:spLocks noGrp="1"/>
          </p:cNvSpPr>
          <p:nvPr/>
        </p:nvSpPr>
        <p:spPr>
          <a:xfrm>
            <a:off x="619125" y="1790700"/>
            <a:ext cx="7839075" cy="4533900"/>
          </a:xfrm>
          <a:prstGeom prst="rect">
            <a:avLst/>
          </a:prstGeom>
          <a:noFill/>
          <a:ln w="0">
            <a:noFill/>
          </a:ln>
        </p:spPr>
        <p:txBody>
          <a:bodyPr wrap="square" lIns="0" tIns="0" rIns="0" bIns="0" anchor="t">
            <a:noAutofit/>
          </a:bodyPr>
          <a:lstStyle>
            <a:defPPr algn="l">
              <a:defRPr sz="2175" b="0">
                <a:solidFill>
                  <a:srgbClr val="000000"/>
                </a:solidFill>
                <a:latin typeface="Constantia"/>
                <a:ea typeface="Constantia"/>
                <a:cs typeface="Constantia"/>
              </a:defRPr>
            </a:defPPr>
          </a:lstStyle>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Η αναζήτηση τεκμηρίων και η κριτική των αυθεντιών ενισχύουν την αξιοπιστία της γνώσης.</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Ο Καρτέσιος, ο Μπέικον και ο Λοκ προσφέρουν διαφορετικές παρακαταθήκες του 17ου αιώνα.</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Η έμφαση στον λόγο συνυπάρχει με την παρατήρηση, την εμπειρία και τον σκεπτικισμό.</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Η ιστορική γνώση απαιτεί έλεγχο μαρτυριών. Η απλή επίκληση της λογικής δεν αρκεί για την απόδειξη γεγονότων.</a:t>
            </a:r>
          </a:p>
        </p:txBody>
      </p:sp>
      <p:sp>
        <p:nvSpPr>
          <p:cNvPr id="48" name="Ορθογώνιο 47">
            <a:extLst>
              <a:ext uri="{FF2B5EF4-FFF2-40B4-BE49-F238E27FC236}">
                <a16:creationId xmlns:a16="http://schemas.microsoft.com/office/drawing/2014/main" id="{BA698C07-1D02-4981-AB97-8182E24B359E}"/>
              </a:ext>
            </a:extLst>
          </p:cNvPr>
          <p:cNvSpPr>
            <a:spLocks noGrp="1"/>
          </p:cNvSpPr>
          <p:nvPr/>
        </p:nvSpPr>
        <p:spPr>
          <a:xfrm>
            <a:off x="8382000" y="6496050"/>
            <a:ext cx="333375" cy="171450"/>
          </a:xfrm>
          <a:prstGeom prst="rect">
            <a:avLst/>
          </a:prstGeom>
          <a:noFill/>
          <a:ln w="0">
            <a:noFill/>
          </a:ln>
        </p:spPr>
        <p:txBody>
          <a:bodyPr lIns="0" tIns="0" rIns="0" bIns="0"/>
          <a:lstStyle>
            <a:defPPr algn="r">
              <a:defRPr sz="975">
                <a:solidFill>
                  <a:srgbClr val="04617B"/>
                </a:solidFill>
                <a:latin typeface="Calibri"/>
                <a:ea typeface="Calibri"/>
                <a:cs typeface="Calibri"/>
              </a:defRPr>
            </a:defPPr>
          </a:lstStyle>
          <a:p>
            <a:pPr algn="r">
              <a:buNone/>
              <a:defRPr sz="975">
                <a:solidFill>
                  <a:srgbClr val="04617B"/>
                </a:solidFill>
                <a:latin typeface="Calibri"/>
                <a:ea typeface="Calibri"/>
                <a:cs typeface="Calibri"/>
              </a:defRPr>
            </a:pPr>
            <a:r>
              <a:rPr sz="975">
                <a:solidFill>
                  <a:srgbClr val="04617B"/>
                </a:solidFill>
                <a:latin typeface="Calibri"/>
                <a:ea typeface="Calibri"/>
                <a:cs typeface="Calibri"/>
              </a:rPr>
              <a:t>6</a:t>
            </a:r>
          </a:p>
        </p:txBody>
      </p:sp>
    </p:spTree>
    <p:extLst>
      <p:ext uri="{BB962C8B-B14F-4D97-AF65-F5344CB8AC3E}">
        <p14:creationId xmlns:p14="http://schemas.microsoft.com/office/powerpoint/2010/main" val="1951957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PlaceHolder 1">
            <a:extLst>
              <a:ext uri="{FF2B5EF4-FFF2-40B4-BE49-F238E27FC236}">
                <a16:creationId xmlns:a16="http://schemas.microsoft.com/office/drawing/2014/main" id="{F08EAEB6-BFE5-4FD7-ADF0-3180B343DB81}"/>
              </a:ext>
            </a:extLst>
          </p:cNvPr>
          <p:cNvSpPr>
            <a:spLocks noGrp="1"/>
          </p:cNvSpPr>
          <p:nvPr>
            <p:ph type="title"/>
          </p:nvPr>
        </p:nvSpPr>
        <p:spPr>
          <a:xfrm>
            <a:off x="361950" y="647700"/>
            <a:ext cx="8429625" cy="1038225"/>
          </a:xfrm>
          <a:prstGeom prst="rect">
            <a:avLst/>
          </a:prstGeom>
          <a:noFill/>
          <a:ln w="0">
            <a:noFill/>
          </a:ln>
        </p:spPr>
        <p:txBody>
          <a:bodyPr wrap="square" lIns="0" tIns="0" rIns="0" bIns="0" anchor="t">
            <a:noAutofit/>
          </a:bodyPr>
          <a:lstStyle>
            <a:defPPr algn="l">
              <a:defRPr sz="3150" b="0">
                <a:solidFill>
                  <a:srgbClr val="04617B"/>
                </a:solidFill>
                <a:latin typeface="Calibri"/>
                <a:ea typeface="Calibri"/>
                <a:cs typeface="Calibri"/>
              </a:defRPr>
            </a:defPPr>
          </a:lstStyle>
          <a:p>
            <a:pPr indent="0" algn="l">
              <a:lnSpc>
                <a:spcPct val="104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150" b="0">
                <a:solidFill>
                  <a:srgbClr val="04617B"/>
                </a:solidFill>
                <a:latin typeface="Calibri"/>
                <a:ea typeface="Calibri"/>
                <a:cs typeface="Calibri"/>
              </a:defRPr>
            </a:pPr>
            <a:r>
              <a:rPr sz="3150" b="0" u="none" strike="noStrike">
                <a:solidFill>
                  <a:srgbClr val="04617B"/>
                </a:solidFill>
                <a:latin typeface="Calibri"/>
                <a:ea typeface="Calibri"/>
                <a:cs typeface="Calibri"/>
              </a:rPr>
              <a:t>Νεύτων: φυσική φιλοσοφία και θρησκεία</a:t>
            </a:r>
            <a:endParaRPr sz="4000" b="0" u="none" strike="noStrike">
              <a:solidFill>
                <a:srgbClr val="04617B"/>
              </a:solidFill>
              <a:latin typeface="Calibri"/>
              <a:ea typeface="Calibri"/>
              <a:cs typeface="Calibri"/>
            </a:endParaRPr>
          </a:p>
        </p:txBody>
      </p:sp>
      <p:sp>
        <p:nvSpPr>
          <p:cNvPr id="49" name="Ορθογώνιο 48">
            <a:extLst>
              <a:ext uri="{FF2B5EF4-FFF2-40B4-BE49-F238E27FC236}">
                <a16:creationId xmlns:a16="http://schemas.microsoft.com/office/drawing/2014/main" id="{65786031-35D8-4E50-AA42-BC431E74B7D8}"/>
              </a:ext>
            </a:extLst>
          </p:cNvPr>
          <p:cNvSpPr>
            <a:spLocks noGrp="1"/>
          </p:cNvSpPr>
          <p:nvPr/>
        </p:nvSpPr>
        <p:spPr>
          <a:xfrm>
            <a:off x="619125" y="1790700"/>
            <a:ext cx="7839075" cy="4533900"/>
          </a:xfrm>
          <a:prstGeom prst="rect">
            <a:avLst/>
          </a:prstGeom>
          <a:noFill/>
          <a:ln w="0">
            <a:noFill/>
          </a:ln>
        </p:spPr>
        <p:txBody>
          <a:bodyPr wrap="square" lIns="0" tIns="0" rIns="0" bIns="0" anchor="t">
            <a:noAutofit/>
          </a:bodyPr>
          <a:lstStyle>
            <a:defPPr algn="l">
              <a:defRPr sz="2175" b="0">
                <a:solidFill>
                  <a:srgbClr val="000000"/>
                </a:solidFill>
                <a:latin typeface="Constantia"/>
                <a:ea typeface="Constantia"/>
                <a:cs typeface="Constantia"/>
              </a:defRPr>
            </a:defPPr>
          </a:lstStyle>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Τα </a:t>
            </a:r>
            <a:r>
              <a:rPr sz="2175" b="0" i="1">
                <a:solidFill>
                  <a:srgbClr val="000000"/>
                </a:solidFill>
                <a:latin typeface="Constantia"/>
                <a:ea typeface="Constantia"/>
                <a:cs typeface="Constantia"/>
              </a:rPr>
              <a:t>Principia mathematica</a:t>
            </a:r>
            <a:r>
              <a:rPr sz="2175" b="0">
                <a:solidFill>
                  <a:srgbClr val="000000"/>
                </a:solidFill>
                <a:latin typeface="Constantia"/>
                <a:ea typeface="Constantia"/>
                <a:cs typeface="Constantia"/>
              </a:rPr>
              <a:t>, 1687, εξηγούν φυσικά φαινόμενα με μαθηματικούς νόμους.</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Το νευτώνειο έργο προσφέρει πρότυπο συστηματικής εξήγησης και ενισχύει την εμπιστοσύνη στην έρευνα.</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Ο Νεύτων διατηρεί έντονα θεολογικά, βιβλικά και χρονολογικά ενδιαφέροντα.</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Οι σχέσεις επιστήμης και θρησκείας μεταβάλλονται σταδιακά. Τα Principia δεν επιφέρουν οριστική ρήξη με τη θεολογία.</a:t>
            </a:r>
          </a:p>
        </p:txBody>
      </p:sp>
      <p:sp>
        <p:nvSpPr>
          <p:cNvPr id="50" name="Ορθογώνιο 49">
            <a:extLst>
              <a:ext uri="{FF2B5EF4-FFF2-40B4-BE49-F238E27FC236}">
                <a16:creationId xmlns:a16="http://schemas.microsoft.com/office/drawing/2014/main" id="{96CD1CF5-2463-4DE4-94DB-CE18EDAEF220}"/>
              </a:ext>
            </a:extLst>
          </p:cNvPr>
          <p:cNvSpPr>
            <a:spLocks noGrp="1"/>
          </p:cNvSpPr>
          <p:nvPr/>
        </p:nvSpPr>
        <p:spPr>
          <a:xfrm>
            <a:off x="8382000" y="6496050"/>
            <a:ext cx="333375" cy="171450"/>
          </a:xfrm>
          <a:prstGeom prst="rect">
            <a:avLst/>
          </a:prstGeom>
          <a:noFill/>
          <a:ln w="0">
            <a:noFill/>
          </a:ln>
        </p:spPr>
        <p:txBody>
          <a:bodyPr lIns="0" tIns="0" rIns="0" bIns="0"/>
          <a:lstStyle>
            <a:defPPr algn="r">
              <a:defRPr sz="975">
                <a:solidFill>
                  <a:srgbClr val="04617B"/>
                </a:solidFill>
                <a:latin typeface="Calibri"/>
                <a:ea typeface="Calibri"/>
                <a:cs typeface="Calibri"/>
              </a:defRPr>
            </a:defPPr>
          </a:lstStyle>
          <a:p>
            <a:pPr algn="r">
              <a:buNone/>
              <a:defRPr sz="975">
                <a:solidFill>
                  <a:srgbClr val="04617B"/>
                </a:solidFill>
                <a:latin typeface="Calibri"/>
                <a:ea typeface="Calibri"/>
                <a:cs typeface="Calibri"/>
              </a:defRPr>
            </a:pPr>
            <a:r>
              <a:rPr sz="975">
                <a:solidFill>
                  <a:srgbClr val="04617B"/>
                </a:solidFill>
                <a:latin typeface="Calibri"/>
                <a:ea typeface="Calibri"/>
                <a:cs typeface="Calibri"/>
              </a:rPr>
              <a:t>7</a:t>
            </a:r>
          </a:p>
        </p:txBody>
      </p:sp>
    </p:spTree>
    <p:extLst>
      <p:ext uri="{BB962C8B-B14F-4D97-AF65-F5344CB8AC3E}">
        <p14:creationId xmlns:p14="http://schemas.microsoft.com/office/powerpoint/2010/main" val="630856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PlaceHolder 1">
            <a:extLst>
              <a:ext uri="{FF2B5EF4-FFF2-40B4-BE49-F238E27FC236}">
                <a16:creationId xmlns:a16="http://schemas.microsoft.com/office/drawing/2014/main" id="{0774DD96-89E6-4B5C-A0DC-D7809F41D4A4}"/>
              </a:ext>
            </a:extLst>
          </p:cNvPr>
          <p:cNvSpPr>
            <a:spLocks noGrp="1"/>
          </p:cNvSpPr>
          <p:nvPr>
            <p:ph type="title"/>
          </p:nvPr>
        </p:nvSpPr>
        <p:spPr>
          <a:xfrm>
            <a:off x="361950" y="647700"/>
            <a:ext cx="8429625" cy="1038225"/>
          </a:xfrm>
          <a:prstGeom prst="rect">
            <a:avLst/>
          </a:prstGeom>
          <a:noFill/>
          <a:ln w="0">
            <a:noFill/>
          </a:ln>
        </p:spPr>
        <p:txBody>
          <a:bodyPr wrap="square" lIns="0" tIns="0" rIns="0" bIns="0" anchor="t">
            <a:noAutofit/>
          </a:bodyPr>
          <a:lstStyle>
            <a:defPPr algn="l">
              <a:defRPr sz="3150" b="0">
                <a:solidFill>
                  <a:srgbClr val="04617B"/>
                </a:solidFill>
                <a:latin typeface="Calibri"/>
                <a:ea typeface="Calibri"/>
                <a:cs typeface="Calibri"/>
              </a:defRPr>
            </a:defPPr>
          </a:lstStyle>
          <a:p>
            <a:pPr indent="0" algn="l">
              <a:lnSpc>
                <a:spcPct val="104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150" b="0">
                <a:solidFill>
                  <a:srgbClr val="04617B"/>
                </a:solidFill>
                <a:latin typeface="Calibri"/>
                <a:ea typeface="Calibri"/>
                <a:cs typeface="Calibri"/>
              </a:defRPr>
            </a:pPr>
            <a:r>
              <a:rPr sz="3150" b="0" u="none" strike="noStrike">
                <a:solidFill>
                  <a:srgbClr val="04617B"/>
                </a:solidFill>
                <a:latin typeface="Calibri"/>
                <a:ea typeface="Calibri"/>
                <a:cs typeface="Calibri"/>
              </a:rPr>
              <a:t>Ταξίδια και σύγκριση πολιτισμών</a:t>
            </a:r>
            <a:endParaRPr sz="5000" b="0" u="none" strike="noStrike">
              <a:solidFill>
                <a:srgbClr val="04617B"/>
              </a:solidFill>
              <a:latin typeface="Calibri"/>
              <a:ea typeface="Calibri"/>
              <a:cs typeface="Calibri"/>
            </a:endParaRPr>
          </a:p>
        </p:txBody>
      </p:sp>
      <p:sp>
        <p:nvSpPr>
          <p:cNvPr id="51" name="Ορθογώνιο 50">
            <a:extLst>
              <a:ext uri="{FF2B5EF4-FFF2-40B4-BE49-F238E27FC236}">
                <a16:creationId xmlns:a16="http://schemas.microsoft.com/office/drawing/2014/main" id="{1DB3D28B-8B18-4B12-B604-A567464B1F3B}"/>
              </a:ext>
            </a:extLst>
          </p:cNvPr>
          <p:cNvSpPr>
            <a:spLocks noGrp="1"/>
          </p:cNvSpPr>
          <p:nvPr/>
        </p:nvSpPr>
        <p:spPr>
          <a:xfrm>
            <a:off x="619125" y="1790700"/>
            <a:ext cx="7839075" cy="4533900"/>
          </a:xfrm>
          <a:prstGeom prst="rect">
            <a:avLst/>
          </a:prstGeom>
          <a:noFill/>
          <a:ln w="0">
            <a:noFill/>
          </a:ln>
        </p:spPr>
        <p:txBody>
          <a:bodyPr wrap="square" lIns="0" tIns="0" rIns="0" bIns="0" anchor="t">
            <a:noAutofit/>
          </a:bodyPr>
          <a:lstStyle>
            <a:defPPr algn="l">
              <a:defRPr sz="2175" b="0">
                <a:solidFill>
                  <a:srgbClr val="000000"/>
                </a:solidFill>
                <a:latin typeface="Constantia"/>
                <a:ea typeface="Constantia"/>
                <a:cs typeface="Constantia"/>
              </a:defRPr>
            </a:defPPr>
          </a:lstStyle>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Ταξιδιωτικές περιγραφές και ιεραποστολικές αναφορές διευρύνουν τις ευρωπαϊκές γνώσεις για άλλες κοινωνίες.</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Οι διαφορές στα ήθη, στη θρησκεία και στους θεσμούς τροφοδοτούν τη σύγκριση και την κριτική της Ευρώπης.</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Η Κίνα, η Ινδία και η Αμερική εντάσσονται σε ευρύτερες ιστορικές αφηγήσεις.</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Η πληροφόρηση περνά συχνά από αποικιακά φίλτρα και δεν αποδίδει ισότιμα τις φωνές των περιγραφόμενων κοινωνιών.</a:t>
            </a:r>
          </a:p>
        </p:txBody>
      </p:sp>
      <p:sp>
        <p:nvSpPr>
          <p:cNvPr id="52" name="Ορθογώνιο 51">
            <a:extLst>
              <a:ext uri="{FF2B5EF4-FFF2-40B4-BE49-F238E27FC236}">
                <a16:creationId xmlns:a16="http://schemas.microsoft.com/office/drawing/2014/main" id="{60BBC8A9-76B6-4A40-B3E9-0E601C201662}"/>
              </a:ext>
            </a:extLst>
          </p:cNvPr>
          <p:cNvSpPr>
            <a:spLocks noGrp="1"/>
          </p:cNvSpPr>
          <p:nvPr/>
        </p:nvSpPr>
        <p:spPr>
          <a:xfrm>
            <a:off x="8382000" y="6496050"/>
            <a:ext cx="333375" cy="171450"/>
          </a:xfrm>
          <a:prstGeom prst="rect">
            <a:avLst/>
          </a:prstGeom>
          <a:noFill/>
          <a:ln w="0">
            <a:noFill/>
          </a:ln>
        </p:spPr>
        <p:txBody>
          <a:bodyPr lIns="0" tIns="0" rIns="0" bIns="0"/>
          <a:lstStyle>
            <a:defPPr algn="r">
              <a:defRPr sz="975">
                <a:solidFill>
                  <a:srgbClr val="04617B"/>
                </a:solidFill>
                <a:latin typeface="Calibri"/>
                <a:ea typeface="Calibri"/>
                <a:cs typeface="Calibri"/>
              </a:defRPr>
            </a:defPPr>
          </a:lstStyle>
          <a:p>
            <a:pPr algn="r">
              <a:buNone/>
              <a:defRPr sz="975">
                <a:solidFill>
                  <a:srgbClr val="04617B"/>
                </a:solidFill>
                <a:latin typeface="Calibri"/>
                <a:ea typeface="Calibri"/>
                <a:cs typeface="Calibri"/>
              </a:defRPr>
            </a:pPr>
            <a:r>
              <a:rPr sz="975">
                <a:solidFill>
                  <a:srgbClr val="04617B"/>
                </a:solidFill>
                <a:latin typeface="Calibri"/>
                <a:ea typeface="Calibri"/>
                <a:cs typeface="Calibri"/>
              </a:rPr>
              <a:t>8</a:t>
            </a:r>
          </a:p>
        </p:txBody>
      </p:sp>
    </p:spTree>
    <p:extLst>
      <p:ext uri="{BB962C8B-B14F-4D97-AF65-F5344CB8AC3E}">
        <p14:creationId xmlns:p14="http://schemas.microsoft.com/office/powerpoint/2010/main" val="9588447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PlaceHolder 1">
            <a:extLst>
              <a:ext uri="{FF2B5EF4-FFF2-40B4-BE49-F238E27FC236}">
                <a16:creationId xmlns:a16="http://schemas.microsoft.com/office/drawing/2014/main" id="{D76C64DF-FDE4-4214-97BA-1C75EF34589F}"/>
              </a:ext>
            </a:extLst>
          </p:cNvPr>
          <p:cNvSpPr>
            <a:spLocks noGrp="1"/>
          </p:cNvSpPr>
          <p:nvPr>
            <p:ph type="title"/>
          </p:nvPr>
        </p:nvSpPr>
        <p:spPr>
          <a:xfrm>
            <a:off x="361950" y="647700"/>
            <a:ext cx="8429625" cy="1038225"/>
          </a:xfrm>
          <a:prstGeom prst="rect">
            <a:avLst/>
          </a:prstGeom>
          <a:noFill/>
          <a:ln w="0">
            <a:noFill/>
          </a:ln>
        </p:spPr>
        <p:txBody>
          <a:bodyPr wrap="square" lIns="0" tIns="0" rIns="0" bIns="0" anchor="t">
            <a:noAutofit/>
          </a:bodyPr>
          <a:lstStyle>
            <a:defPPr algn="l">
              <a:defRPr sz="3150" b="0">
                <a:solidFill>
                  <a:srgbClr val="04617B"/>
                </a:solidFill>
                <a:latin typeface="Calibri"/>
                <a:ea typeface="Calibri"/>
                <a:cs typeface="Calibri"/>
              </a:defRPr>
            </a:defPPr>
          </a:lstStyle>
          <a:p>
            <a:pPr indent="0" algn="l">
              <a:lnSpc>
                <a:spcPct val="104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150" b="0">
                <a:solidFill>
                  <a:srgbClr val="04617B"/>
                </a:solidFill>
                <a:latin typeface="Calibri"/>
                <a:ea typeface="Calibri"/>
                <a:cs typeface="Calibri"/>
              </a:defRPr>
            </a:pPr>
            <a:r>
              <a:rPr sz="3150" b="0" u="none" strike="noStrike">
                <a:solidFill>
                  <a:srgbClr val="04617B"/>
                </a:solidFill>
                <a:latin typeface="Calibri"/>
                <a:ea typeface="Calibri"/>
                <a:cs typeface="Calibri"/>
              </a:rPr>
              <a:t>Η διεύρυνση του ιστορικού αντικειμένου</a:t>
            </a:r>
            <a:endParaRPr sz="5000" b="0" u="none" strike="noStrike">
              <a:solidFill>
                <a:srgbClr val="04617B"/>
              </a:solidFill>
              <a:latin typeface="Calibri"/>
              <a:ea typeface="Calibri"/>
              <a:cs typeface="Calibri"/>
            </a:endParaRPr>
          </a:p>
        </p:txBody>
      </p:sp>
      <p:sp>
        <p:nvSpPr>
          <p:cNvPr id="53" name="Ορθογώνιο 52">
            <a:extLst>
              <a:ext uri="{FF2B5EF4-FFF2-40B4-BE49-F238E27FC236}">
                <a16:creationId xmlns:a16="http://schemas.microsoft.com/office/drawing/2014/main" id="{08CF727F-EDD7-46AA-BE77-DB09CCFF2535}"/>
              </a:ext>
            </a:extLst>
          </p:cNvPr>
          <p:cNvSpPr>
            <a:spLocks noGrp="1"/>
          </p:cNvSpPr>
          <p:nvPr/>
        </p:nvSpPr>
        <p:spPr>
          <a:xfrm>
            <a:off x="619125" y="1790700"/>
            <a:ext cx="7839075" cy="4533900"/>
          </a:xfrm>
          <a:prstGeom prst="rect">
            <a:avLst/>
          </a:prstGeom>
          <a:noFill/>
          <a:ln w="0">
            <a:noFill/>
          </a:ln>
        </p:spPr>
        <p:txBody>
          <a:bodyPr wrap="square" lIns="0" tIns="0" rIns="0" bIns="0" anchor="t">
            <a:noAutofit/>
          </a:bodyPr>
          <a:lstStyle>
            <a:defPPr algn="l">
              <a:defRPr sz="2175" b="0">
                <a:solidFill>
                  <a:srgbClr val="000000"/>
                </a:solidFill>
                <a:latin typeface="Constantia"/>
                <a:ea typeface="Constantia"/>
                <a:cs typeface="Constantia"/>
              </a:defRPr>
            </a:defPPr>
          </a:lstStyle>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Μεγαλύτερη έμφαση στα ήθη, στις τέχνες, στη θρησκεία και στην πνευματική ζωή.</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Το εμπόριο, η ιδιοκτησία και οι κοινωνικοί θεσμοί γίνονται αντικείμενα ιστορικής εξήγησης.</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Οι αφηγήσεις εξετάζουν συλλογικές μεταβολές και τις συνθήκες της πολιτικής δράσης.</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Πολιτική, πόλεμοι και ηγεμόνες παραμένουν κεντρικά θέματα. Η διεύρυνση δεν καταργεί τις παλαιότερες ιστοριογραφικές μορφές.</a:t>
            </a:r>
          </a:p>
        </p:txBody>
      </p:sp>
      <p:sp>
        <p:nvSpPr>
          <p:cNvPr id="54" name="Ορθογώνιο 53">
            <a:extLst>
              <a:ext uri="{FF2B5EF4-FFF2-40B4-BE49-F238E27FC236}">
                <a16:creationId xmlns:a16="http://schemas.microsoft.com/office/drawing/2014/main" id="{D83311FC-C8EC-48DF-9F11-E054172D2C85}"/>
              </a:ext>
            </a:extLst>
          </p:cNvPr>
          <p:cNvSpPr>
            <a:spLocks noGrp="1"/>
          </p:cNvSpPr>
          <p:nvPr/>
        </p:nvSpPr>
        <p:spPr>
          <a:xfrm>
            <a:off x="8382000" y="6496050"/>
            <a:ext cx="333375" cy="171450"/>
          </a:xfrm>
          <a:prstGeom prst="rect">
            <a:avLst/>
          </a:prstGeom>
          <a:noFill/>
          <a:ln w="0">
            <a:noFill/>
          </a:ln>
        </p:spPr>
        <p:txBody>
          <a:bodyPr lIns="0" tIns="0" rIns="0" bIns="0"/>
          <a:lstStyle>
            <a:defPPr algn="r">
              <a:defRPr sz="975">
                <a:solidFill>
                  <a:srgbClr val="04617B"/>
                </a:solidFill>
                <a:latin typeface="Calibri"/>
                <a:ea typeface="Calibri"/>
                <a:cs typeface="Calibri"/>
              </a:defRPr>
            </a:defPPr>
          </a:lstStyle>
          <a:p>
            <a:pPr algn="r">
              <a:buNone/>
              <a:defRPr sz="975">
                <a:solidFill>
                  <a:srgbClr val="04617B"/>
                </a:solidFill>
                <a:latin typeface="Calibri"/>
                <a:ea typeface="Calibri"/>
                <a:cs typeface="Calibri"/>
              </a:defRPr>
            </a:pPr>
            <a:r>
              <a:rPr sz="975">
                <a:solidFill>
                  <a:srgbClr val="04617B"/>
                </a:solidFill>
                <a:latin typeface="Calibri"/>
                <a:ea typeface="Calibri"/>
                <a:cs typeface="Calibri"/>
              </a:rPr>
              <a:t>9</a:t>
            </a:r>
          </a:p>
        </p:txBody>
      </p:sp>
    </p:spTree>
    <p:extLst>
      <p:ext uri="{BB962C8B-B14F-4D97-AF65-F5344CB8AC3E}">
        <p14:creationId xmlns:p14="http://schemas.microsoft.com/office/powerpoint/2010/main" val="7270466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PlaceHolder 1">
            <a:extLst>
              <a:ext uri="{FF2B5EF4-FFF2-40B4-BE49-F238E27FC236}">
                <a16:creationId xmlns:a16="http://schemas.microsoft.com/office/drawing/2014/main" id="{BB17FF57-03A5-41FE-8A41-5744690D705B}"/>
              </a:ext>
            </a:extLst>
          </p:cNvPr>
          <p:cNvSpPr>
            <a:spLocks noGrp="1"/>
          </p:cNvSpPr>
          <p:nvPr>
            <p:ph type="title"/>
          </p:nvPr>
        </p:nvSpPr>
        <p:spPr>
          <a:xfrm>
            <a:off x="361950" y="647700"/>
            <a:ext cx="8429625" cy="1038225"/>
          </a:xfrm>
          <a:prstGeom prst="rect">
            <a:avLst/>
          </a:prstGeom>
          <a:noFill/>
          <a:ln w="0">
            <a:noFill/>
          </a:ln>
        </p:spPr>
        <p:txBody>
          <a:bodyPr wrap="square" lIns="0" tIns="0" rIns="0" bIns="0" anchor="t">
            <a:noAutofit/>
          </a:bodyPr>
          <a:lstStyle>
            <a:defPPr algn="l">
              <a:defRPr sz="3150" b="0">
                <a:solidFill>
                  <a:srgbClr val="04617B"/>
                </a:solidFill>
                <a:latin typeface="Calibri"/>
                <a:ea typeface="Calibri"/>
                <a:cs typeface="Calibri"/>
              </a:defRPr>
            </a:defPPr>
          </a:lstStyle>
          <a:p>
            <a:pPr indent="0" algn="l">
              <a:lnSpc>
                <a:spcPct val="104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150" b="0">
                <a:solidFill>
                  <a:srgbClr val="04617B"/>
                </a:solidFill>
                <a:latin typeface="Calibri"/>
                <a:ea typeface="Calibri"/>
                <a:cs typeface="Calibri"/>
              </a:defRPr>
            </a:pPr>
            <a:r>
              <a:rPr sz="3150" b="0" u="none" strike="noStrike">
                <a:solidFill>
                  <a:srgbClr val="04617B"/>
                </a:solidFill>
                <a:latin typeface="Calibri"/>
                <a:ea typeface="Calibri"/>
                <a:cs typeface="Calibri"/>
              </a:rPr>
              <a:t>Φιλοσοφική ιστορία</a:t>
            </a:r>
            <a:endParaRPr sz="5000" b="0" u="none" strike="noStrike">
              <a:solidFill>
                <a:srgbClr val="04617B"/>
              </a:solidFill>
              <a:latin typeface="Calibri"/>
              <a:ea typeface="Calibri"/>
              <a:cs typeface="Calibri"/>
            </a:endParaRPr>
          </a:p>
        </p:txBody>
      </p:sp>
      <p:sp>
        <p:nvSpPr>
          <p:cNvPr id="55" name="Ορθογώνιο 54">
            <a:extLst>
              <a:ext uri="{FF2B5EF4-FFF2-40B4-BE49-F238E27FC236}">
                <a16:creationId xmlns:a16="http://schemas.microsoft.com/office/drawing/2014/main" id="{275E554B-EC5B-436D-9085-CF46BFF36761}"/>
              </a:ext>
            </a:extLst>
          </p:cNvPr>
          <p:cNvSpPr>
            <a:spLocks noGrp="1"/>
          </p:cNvSpPr>
          <p:nvPr/>
        </p:nvSpPr>
        <p:spPr>
          <a:xfrm>
            <a:off x="619125" y="1790700"/>
            <a:ext cx="7839075" cy="4533900"/>
          </a:xfrm>
          <a:prstGeom prst="rect">
            <a:avLst/>
          </a:prstGeom>
          <a:noFill/>
          <a:ln w="0">
            <a:noFill/>
          </a:ln>
        </p:spPr>
        <p:txBody>
          <a:bodyPr wrap="square" lIns="0" tIns="0" rIns="0" bIns="0" anchor="t">
            <a:noAutofit/>
          </a:bodyPr>
          <a:lstStyle>
            <a:defPPr algn="l">
              <a:defRPr sz="2175" b="0">
                <a:solidFill>
                  <a:srgbClr val="000000"/>
                </a:solidFill>
                <a:latin typeface="Constantia"/>
                <a:ea typeface="Constantia"/>
                <a:cs typeface="Constantia"/>
              </a:defRPr>
            </a:defPPr>
          </a:lstStyle>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Σύνδεση της ιστορικής αφήγησης με ερωτήματα για τα αίτια των μεταβολών και τη λειτουργία των κοινωνιών.</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Αναζήτηση σχέσεων ανάμεσα στους θεσμούς, στα ήθη και στις ανθρώπινες πράξεις.</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Ο Βολταίρος χρησιμοποιεί το 1765 τον τίτλο </a:t>
            </a:r>
            <a:r>
              <a:rPr sz="2175" b="0" i="1">
                <a:solidFill>
                  <a:srgbClr val="000000"/>
                </a:solidFill>
                <a:latin typeface="Constantia"/>
                <a:ea typeface="Constantia"/>
                <a:cs typeface="Constantia"/>
              </a:rPr>
              <a:t>La Philosophie de l’histoire</a:t>
            </a:r>
            <a:r>
              <a:rPr sz="2175" b="0">
                <a:solidFill>
                  <a:srgbClr val="000000"/>
                </a:solidFill>
                <a:latin typeface="Constantia"/>
                <a:ea typeface="Constantia"/>
                <a:cs typeface="Constantia"/>
              </a:rPr>
              <a:t>.</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Η φιλοσοφική ιστορία περιλαμβάνει διαφορετικά σχήματα. Δεν ταυτίζεται με μία θεωρία αναπόφευκτης προόδου.</a:t>
            </a:r>
          </a:p>
        </p:txBody>
      </p:sp>
      <p:sp>
        <p:nvSpPr>
          <p:cNvPr id="56" name="Ορθογώνιο 55">
            <a:extLst>
              <a:ext uri="{FF2B5EF4-FFF2-40B4-BE49-F238E27FC236}">
                <a16:creationId xmlns:a16="http://schemas.microsoft.com/office/drawing/2014/main" id="{88E818E8-1293-4D7C-A66A-8DA3C0D77C3C}"/>
              </a:ext>
            </a:extLst>
          </p:cNvPr>
          <p:cNvSpPr>
            <a:spLocks noGrp="1"/>
          </p:cNvSpPr>
          <p:nvPr/>
        </p:nvSpPr>
        <p:spPr>
          <a:xfrm>
            <a:off x="8382000" y="6496050"/>
            <a:ext cx="333375" cy="171450"/>
          </a:xfrm>
          <a:prstGeom prst="rect">
            <a:avLst/>
          </a:prstGeom>
          <a:noFill/>
          <a:ln w="0">
            <a:noFill/>
          </a:ln>
        </p:spPr>
        <p:txBody>
          <a:bodyPr lIns="0" tIns="0" rIns="0" bIns="0"/>
          <a:lstStyle>
            <a:defPPr algn="r">
              <a:defRPr sz="975">
                <a:solidFill>
                  <a:srgbClr val="04617B"/>
                </a:solidFill>
                <a:latin typeface="Calibri"/>
                <a:ea typeface="Calibri"/>
                <a:cs typeface="Calibri"/>
              </a:defRPr>
            </a:defPPr>
          </a:lstStyle>
          <a:p>
            <a:pPr algn="r">
              <a:buNone/>
              <a:defRPr sz="975">
                <a:solidFill>
                  <a:srgbClr val="04617B"/>
                </a:solidFill>
                <a:latin typeface="Calibri"/>
                <a:ea typeface="Calibri"/>
                <a:cs typeface="Calibri"/>
              </a:defRPr>
            </a:pPr>
            <a:r>
              <a:rPr sz="975">
                <a:solidFill>
                  <a:srgbClr val="04617B"/>
                </a:solidFill>
                <a:latin typeface="Calibri"/>
                <a:ea typeface="Calibri"/>
                <a:cs typeface="Calibri"/>
              </a:rPr>
              <a:t>10</a:t>
            </a:r>
          </a:p>
        </p:txBody>
      </p:sp>
    </p:spTree>
    <p:extLst>
      <p:ext uri="{BB962C8B-B14F-4D97-AF65-F5344CB8AC3E}">
        <p14:creationId xmlns:p14="http://schemas.microsoft.com/office/powerpoint/2010/main" val="7544533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PlaceHolder 1">
            <a:extLst>
              <a:ext uri="{FF2B5EF4-FFF2-40B4-BE49-F238E27FC236}">
                <a16:creationId xmlns:a16="http://schemas.microsoft.com/office/drawing/2014/main" id="{0FDD506B-7B0D-4A36-9135-DC9F86672B39}"/>
              </a:ext>
            </a:extLst>
          </p:cNvPr>
          <p:cNvSpPr>
            <a:spLocks noGrp="1"/>
          </p:cNvSpPr>
          <p:nvPr>
            <p:ph type="title"/>
          </p:nvPr>
        </p:nvSpPr>
        <p:spPr>
          <a:xfrm>
            <a:off x="361950" y="647700"/>
            <a:ext cx="8429625" cy="1038225"/>
          </a:xfrm>
          <a:prstGeom prst="rect">
            <a:avLst/>
          </a:prstGeom>
          <a:noFill/>
          <a:ln w="0">
            <a:noFill/>
          </a:ln>
        </p:spPr>
        <p:txBody>
          <a:bodyPr wrap="square" lIns="0" tIns="0" rIns="0" bIns="0" anchor="t">
            <a:noAutofit/>
          </a:bodyPr>
          <a:lstStyle>
            <a:defPPr algn="l">
              <a:defRPr sz="3150" b="0">
                <a:solidFill>
                  <a:srgbClr val="04617B"/>
                </a:solidFill>
                <a:latin typeface="Calibri"/>
                <a:ea typeface="Calibri"/>
                <a:cs typeface="Calibri"/>
              </a:defRPr>
            </a:defPPr>
          </a:lstStyle>
          <a:p>
            <a:pPr indent="0" algn="l">
              <a:lnSpc>
                <a:spcPct val="104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150" b="0">
                <a:solidFill>
                  <a:srgbClr val="04617B"/>
                </a:solidFill>
                <a:latin typeface="Calibri"/>
                <a:ea typeface="Calibri"/>
                <a:cs typeface="Calibri"/>
              </a:defRPr>
            </a:pPr>
            <a:r>
              <a:rPr sz="3150" b="0" u="none" strike="noStrike">
                <a:solidFill>
                  <a:srgbClr val="04617B"/>
                </a:solidFill>
                <a:latin typeface="Calibri"/>
                <a:ea typeface="Calibri"/>
                <a:cs typeface="Calibri"/>
              </a:rPr>
              <a:t>Αίτια, συγκρίσεις και γενικεύσεις</a:t>
            </a:r>
            <a:endParaRPr sz="4000" b="0" u="none" strike="noStrike">
              <a:solidFill>
                <a:srgbClr val="04617B"/>
              </a:solidFill>
              <a:latin typeface="Calibri"/>
              <a:ea typeface="Calibri"/>
              <a:cs typeface="Calibri"/>
            </a:endParaRPr>
          </a:p>
        </p:txBody>
      </p:sp>
      <p:sp>
        <p:nvSpPr>
          <p:cNvPr id="57" name="Ορθογώνιο 56">
            <a:extLst>
              <a:ext uri="{FF2B5EF4-FFF2-40B4-BE49-F238E27FC236}">
                <a16:creationId xmlns:a16="http://schemas.microsoft.com/office/drawing/2014/main" id="{5F6BDA25-AA47-47AA-89A1-16FB603F88E6}"/>
              </a:ext>
            </a:extLst>
          </p:cNvPr>
          <p:cNvSpPr>
            <a:spLocks noGrp="1"/>
          </p:cNvSpPr>
          <p:nvPr/>
        </p:nvSpPr>
        <p:spPr>
          <a:xfrm>
            <a:off x="619125" y="1790700"/>
            <a:ext cx="7839075" cy="4533900"/>
          </a:xfrm>
          <a:prstGeom prst="rect">
            <a:avLst/>
          </a:prstGeom>
          <a:noFill/>
          <a:ln w="0">
            <a:noFill/>
          </a:ln>
        </p:spPr>
        <p:txBody>
          <a:bodyPr wrap="square" lIns="0" tIns="0" rIns="0" bIns="0" anchor="t">
            <a:noAutofit/>
          </a:bodyPr>
          <a:lstStyle>
            <a:defPPr algn="l">
              <a:defRPr sz="2175" b="0">
                <a:solidFill>
                  <a:srgbClr val="000000"/>
                </a:solidFill>
                <a:latin typeface="Constantia"/>
                <a:ea typeface="Constantia"/>
                <a:cs typeface="Constantia"/>
              </a:defRPr>
            </a:defPPr>
          </a:lstStyle>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Οι ιστορικοί αναζητούν εξηγήσεις πέρα από την απλή ακολουθία συμβάντων.</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Πολιτικοί θεσμοί, κοινωνικές σχέσεις, θρησκεία και οικονομικές πρακτικές αποκτούν αιτιώδη σημασία.</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Η σύγκριση επιτρέπει τη διατύπωση υποθέσεων, αλλά απαιτεί προσοχή στις διαφορετικές περιστάσεις.</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Η παρακμή της Ρώμης αποτελεί χαρακτηριστικό πεδίο διαφορετικών, πολυπαραγοντικών ερμηνειών.</a:t>
            </a:r>
          </a:p>
        </p:txBody>
      </p:sp>
      <p:sp>
        <p:nvSpPr>
          <p:cNvPr id="58" name="Ορθογώνιο 57">
            <a:extLst>
              <a:ext uri="{FF2B5EF4-FFF2-40B4-BE49-F238E27FC236}">
                <a16:creationId xmlns:a16="http://schemas.microsoft.com/office/drawing/2014/main" id="{B60B8AA0-43A3-494D-A908-254A2524A699}"/>
              </a:ext>
            </a:extLst>
          </p:cNvPr>
          <p:cNvSpPr>
            <a:spLocks noGrp="1"/>
          </p:cNvSpPr>
          <p:nvPr/>
        </p:nvSpPr>
        <p:spPr>
          <a:xfrm>
            <a:off x="8382000" y="6496050"/>
            <a:ext cx="333375" cy="171450"/>
          </a:xfrm>
          <a:prstGeom prst="rect">
            <a:avLst/>
          </a:prstGeom>
          <a:noFill/>
          <a:ln w="0">
            <a:noFill/>
          </a:ln>
        </p:spPr>
        <p:txBody>
          <a:bodyPr lIns="0" tIns="0" rIns="0" bIns="0"/>
          <a:lstStyle>
            <a:defPPr algn="r">
              <a:defRPr sz="975">
                <a:solidFill>
                  <a:srgbClr val="04617B"/>
                </a:solidFill>
                <a:latin typeface="Calibri"/>
                <a:ea typeface="Calibri"/>
                <a:cs typeface="Calibri"/>
              </a:defRPr>
            </a:defPPr>
          </a:lstStyle>
          <a:p>
            <a:pPr algn="r">
              <a:buNone/>
              <a:defRPr sz="975">
                <a:solidFill>
                  <a:srgbClr val="04617B"/>
                </a:solidFill>
                <a:latin typeface="Calibri"/>
                <a:ea typeface="Calibri"/>
                <a:cs typeface="Calibri"/>
              </a:defRPr>
            </a:pPr>
            <a:r>
              <a:rPr sz="975">
                <a:solidFill>
                  <a:srgbClr val="04617B"/>
                </a:solidFill>
                <a:latin typeface="Calibri"/>
                <a:ea typeface="Calibri"/>
                <a:cs typeface="Calibri"/>
              </a:rPr>
              <a:t>11</a:t>
            </a:r>
          </a:p>
        </p:txBody>
      </p:sp>
    </p:spTree>
    <p:extLst>
      <p:ext uri="{BB962C8B-B14F-4D97-AF65-F5344CB8AC3E}">
        <p14:creationId xmlns:p14="http://schemas.microsoft.com/office/powerpoint/2010/main" val="9819792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PlaceHolder 1">
            <a:extLst>
              <a:ext uri="{FF2B5EF4-FFF2-40B4-BE49-F238E27FC236}">
                <a16:creationId xmlns:a16="http://schemas.microsoft.com/office/drawing/2014/main" id="{F099A7E9-2A71-4CFC-9027-CF0D5D8344A2}"/>
              </a:ext>
            </a:extLst>
          </p:cNvPr>
          <p:cNvSpPr>
            <a:spLocks noGrp="1"/>
          </p:cNvSpPr>
          <p:nvPr>
            <p:ph type="title"/>
          </p:nvPr>
        </p:nvSpPr>
        <p:spPr>
          <a:xfrm>
            <a:off x="361950" y="647700"/>
            <a:ext cx="8429625" cy="1038225"/>
          </a:xfrm>
          <a:prstGeom prst="rect">
            <a:avLst/>
          </a:prstGeom>
          <a:noFill/>
          <a:ln w="0">
            <a:noFill/>
          </a:ln>
        </p:spPr>
        <p:txBody>
          <a:bodyPr wrap="square" lIns="0" tIns="0" rIns="0" bIns="0" anchor="t">
            <a:noAutofit/>
          </a:bodyPr>
          <a:lstStyle>
            <a:defPPr algn="l">
              <a:defRPr sz="3150" b="0">
                <a:solidFill>
                  <a:srgbClr val="04617B"/>
                </a:solidFill>
                <a:latin typeface="Calibri"/>
                <a:ea typeface="Calibri"/>
                <a:cs typeface="Calibri"/>
              </a:defRPr>
            </a:defPPr>
          </a:lstStyle>
          <a:p>
            <a:pPr indent="0" algn="l">
              <a:lnSpc>
                <a:spcPct val="104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150" b="0">
                <a:solidFill>
                  <a:srgbClr val="04617B"/>
                </a:solidFill>
                <a:latin typeface="Calibri"/>
                <a:ea typeface="Calibri"/>
                <a:cs typeface="Calibri"/>
              </a:defRPr>
            </a:pPr>
            <a:r>
              <a:rPr sz="3150" b="0" u="none" strike="noStrike">
                <a:solidFill>
                  <a:srgbClr val="04617B"/>
                </a:solidFill>
                <a:latin typeface="Calibri"/>
                <a:ea typeface="Calibri"/>
                <a:cs typeface="Calibri"/>
              </a:rPr>
              <a:t>Κοινή ανθρώπινη φύση και ιστορικές διαφορές</a:t>
            </a:r>
            <a:endParaRPr sz="4000" b="0" u="none" strike="noStrike">
              <a:solidFill>
                <a:srgbClr val="04617B"/>
              </a:solidFill>
              <a:latin typeface="Calibri"/>
              <a:ea typeface="Calibri"/>
              <a:cs typeface="Calibri"/>
            </a:endParaRPr>
          </a:p>
        </p:txBody>
      </p:sp>
      <p:sp>
        <p:nvSpPr>
          <p:cNvPr id="59" name="Ορθογώνιο 58">
            <a:extLst>
              <a:ext uri="{FF2B5EF4-FFF2-40B4-BE49-F238E27FC236}">
                <a16:creationId xmlns:a16="http://schemas.microsoft.com/office/drawing/2014/main" id="{60EB6A5A-38CC-4D8A-9139-68A592359C75}"/>
              </a:ext>
            </a:extLst>
          </p:cNvPr>
          <p:cNvSpPr>
            <a:spLocks noGrp="1"/>
          </p:cNvSpPr>
          <p:nvPr/>
        </p:nvSpPr>
        <p:spPr>
          <a:xfrm>
            <a:off x="619125" y="1790700"/>
            <a:ext cx="7839075" cy="4533900"/>
          </a:xfrm>
          <a:prstGeom prst="rect">
            <a:avLst/>
          </a:prstGeom>
          <a:noFill/>
          <a:ln w="0">
            <a:noFill/>
          </a:ln>
        </p:spPr>
        <p:txBody>
          <a:bodyPr wrap="square" lIns="0" tIns="0" rIns="0" bIns="0" anchor="t">
            <a:noAutofit/>
          </a:bodyPr>
          <a:lstStyle>
            <a:defPPr algn="l">
              <a:defRPr sz="2175" b="0">
                <a:solidFill>
                  <a:srgbClr val="000000"/>
                </a:solidFill>
                <a:latin typeface="Constantia"/>
                <a:ea typeface="Constantia"/>
                <a:cs typeface="Constantia"/>
              </a:defRPr>
            </a:defPPr>
          </a:lstStyle>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Πολλοί διαφωτιστές θεωρούν ότι οι άνθρωποι μοιράζονται βασικές ανάγκες, πάθη και γνωστικές δυνατότητες.</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Οι διαφορές μεταξύ κοινωνιών εξηγούνται μέσω της αγωγής, των θεσμών και των συνθηκών ζωής.</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Η υπόθεση της κοινής φύσης στηρίζει τη σύγκριση και την κριτική των προνομίων.</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Η ίδια υπόθεση μπορεί να υποβαθμίσει την ιδιαιτερότητα των ιστορικών εμπειριών.</a:t>
            </a:r>
          </a:p>
        </p:txBody>
      </p:sp>
      <p:sp>
        <p:nvSpPr>
          <p:cNvPr id="60" name="Ορθογώνιο 59">
            <a:extLst>
              <a:ext uri="{FF2B5EF4-FFF2-40B4-BE49-F238E27FC236}">
                <a16:creationId xmlns:a16="http://schemas.microsoft.com/office/drawing/2014/main" id="{6BAA186F-AF67-498C-9D44-67875F01B0EE}"/>
              </a:ext>
            </a:extLst>
          </p:cNvPr>
          <p:cNvSpPr>
            <a:spLocks noGrp="1"/>
          </p:cNvSpPr>
          <p:nvPr/>
        </p:nvSpPr>
        <p:spPr>
          <a:xfrm>
            <a:off x="8382000" y="6496050"/>
            <a:ext cx="333375" cy="171450"/>
          </a:xfrm>
          <a:prstGeom prst="rect">
            <a:avLst/>
          </a:prstGeom>
          <a:noFill/>
          <a:ln w="0">
            <a:noFill/>
          </a:ln>
        </p:spPr>
        <p:txBody>
          <a:bodyPr lIns="0" tIns="0" rIns="0" bIns="0"/>
          <a:lstStyle>
            <a:defPPr algn="r">
              <a:defRPr sz="975">
                <a:solidFill>
                  <a:srgbClr val="04617B"/>
                </a:solidFill>
                <a:latin typeface="Calibri"/>
                <a:ea typeface="Calibri"/>
                <a:cs typeface="Calibri"/>
              </a:defRPr>
            </a:defPPr>
          </a:lstStyle>
          <a:p>
            <a:pPr algn="r">
              <a:buNone/>
              <a:defRPr sz="975">
                <a:solidFill>
                  <a:srgbClr val="04617B"/>
                </a:solidFill>
                <a:latin typeface="Calibri"/>
                <a:ea typeface="Calibri"/>
                <a:cs typeface="Calibri"/>
              </a:defRPr>
            </a:pPr>
            <a:r>
              <a:rPr sz="975">
                <a:solidFill>
                  <a:srgbClr val="04617B"/>
                </a:solidFill>
                <a:latin typeface="Calibri"/>
                <a:ea typeface="Calibri"/>
                <a:cs typeface="Calibri"/>
              </a:rPr>
              <a:t>12</a:t>
            </a:r>
          </a:p>
        </p:txBody>
      </p:sp>
    </p:spTree>
    <p:extLst>
      <p:ext uri="{BB962C8B-B14F-4D97-AF65-F5344CB8AC3E}">
        <p14:creationId xmlns:p14="http://schemas.microsoft.com/office/powerpoint/2010/main" val="8146007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PlaceHolder 1">
            <a:extLst>
              <a:ext uri="{FF2B5EF4-FFF2-40B4-BE49-F238E27FC236}">
                <a16:creationId xmlns:a16="http://schemas.microsoft.com/office/drawing/2014/main" id="{37BA5C99-FE0C-4E05-9A1A-9442A46BB118}"/>
              </a:ext>
            </a:extLst>
          </p:cNvPr>
          <p:cNvSpPr>
            <a:spLocks noGrp="1"/>
          </p:cNvSpPr>
          <p:nvPr>
            <p:ph type="title"/>
          </p:nvPr>
        </p:nvSpPr>
        <p:spPr>
          <a:xfrm>
            <a:off x="361950" y="647700"/>
            <a:ext cx="8429625" cy="1038225"/>
          </a:xfrm>
          <a:prstGeom prst="rect">
            <a:avLst/>
          </a:prstGeom>
          <a:noFill/>
          <a:ln w="0">
            <a:noFill/>
          </a:ln>
        </p:spPr>
        <p:txBody>
          <a:bodyPr wrap="square" lIns="0" tIns="0" rIns="0" bIns="0" anchor="t">
            <a:noAutofit/>
          </a:bodyPr>
          <a:lstStyle>
            <a:defPPr algn="l">
              <a:defRPr sz="3150" b="0">
                <a:solidFill>
                  <a:srgbClr val="04617B"/>
                </a:solidFill>
                <a:latin typeface="Calibri"/>
                <a:ea typeface="Calibri"/>
                <a:cs typeface="Calibri"/>
              </a:defRPr>
            </a:defPPr>
          </a:lstStyle>
          <a:p>
            <a:pPr indent="0" algn="l">
              <a:lnSpc>
                <a:spcPct val="104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150" b="0">
                <a:solidFill>
                  <a:srgbClr val="04617B"/>
                </a:solidFill>
                <a:latin typeface="Calibri"/>
                <a:ea typeface="Calibri"/>
                <a:cs typeface="Calibri"/>
              </a:defRPr>
            </a:pPr>
            <a:r>
              <a:rPr sz="3150" b="0" u="none" strike="noStrike">
                <a:solidFill>
                  <a:srgbClr val="04617B"/>
                </a:solidFill>
                <a:latin typeface="Calibri"/>
                <a:ea typeface="Calibri"/>
                <a:cs typeface="Calibri"/>
              </a:rPr>
              <a:t>Η πρόοδος ως ιστορικό πρόβλημα</a:t>
            </a:r>
            <a:endParaRPr sz="4000" b="0" u="none" strike="noStrike">
              <a:solidFill>
                <a:srgbClr val="04617B"/>
              </a:solidFill>
              <a:latin typeface="Calibri"/>
              <a:ea typeface="Calibri"/>
              <a:cs typeface="Calibri"/>
            </a:endParaRPr>
          </a:p>
        </p:txBody>
      </p:sp>
      <p:sp>
        <p:nvSpPr>
          <p:cNvPr id="61" name="Ορθογώνιο 60">
            <a:extLst>
              <a:ext uri="{FF2B5EF4-FFF2-40B4-BE49-F238E27FC236}">
                <a16:creationId xmlns:a16="http://schemas.microsoft.com/office/drawing/2014/main" id="{B3460ED6-EEE4-4132-80A5-73F63A618586}"/>
              </a:ext>
            </a:extLst>
          </p:cNvPr>
          <p:cNvSpPr>
            <a:spLocks noGrp="1"/>
          </p:cNvSpPr>
          <p:nvPr/>
        </p:nvSpPr>
        <p:spPr>
          <a:xfrm>
            <a:off x="619125" y="1790700"/>
            <a:ext cx="7839075" cy="4533900"/>
          </a:xfrm>
          <a:prstGeom prst="rect">
            <a:avLst/>
          </a:prstGeom>
          <a:noFill/>
          <a:ln w="0">
            <a:noFill/>
          </a:ln>
        </p:spPr>
        <p:txBody>
          <a:bodyPr wrap="square" lIns="0" tIns="0" rIns="0" bIns="0" anchor="t">
            <a:noAutofit/>
          </a:bodyPr>
          <a:lstStyle>
            <a:defPPr algn="l">
              <a:defRPr sz="2175" b="0">
                <a:solidFill>
                  <a:srgbClr val="000000"/>
                </a:solidFill>
                <a:latin typeface="Constantia"/>
                <a:ea typeface="Constantia"/>
                <a:cs typeface="Constantia"/>
              </a:defRPr>
            </a:defPPr>
          </a:lstStyle>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Η συσσώρευση γνώσεων ενισχύει την ιδέα ότι οι κοινωνίες μπορούν να βελτιώσουν τη ζωή τους.</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Τυργκό και Κοντορσέ συνδέουν την ιστορία με τη μακρά ανάπτυξη των ανθρώπινων δυνατοτήτων.</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Ρουσσώ και Φέργκιουσον θέτουν ερωτήματα για την ανισότητα, την εξάρτηση και την απώλεια πολιτικής ελευθερίας.</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Πρόοδος της γνώσης, υλική ανάπτυξη και ηθική βελτίωση δεν θεωρούνται πάντοτε ταυτόσημες.</a:t>
            </a:r>
          </a:p>
        </p:txBody>
      </p:sp>
      <p:sp>
        <p:nvSpPr>
          <p:cNvPr id="62" name="Ορθογώνιο 61">
            <a:extLst>
              <a:ext uri="{FF2B5EF4-FFF2-40B4-BE49-F238E27FC236}">
                <a16:creationId xmlns:a16="http://schemas.microsoft.com/office/drawing/2014/main" id="{5DB2E165-6357-44D3-B48E-BC1A62B2DBC6}"/>
              </a:ext>
            </a:extLst>
          </p:cNvPr>
          <p:cNvSpPr>
            <a:spLocks noGrp="1"/>
          </p:cNvSpPr>
          <p:nvPr/>
        </p:nvSpPr>
        <p:spPr>
          <a:xfrm>
            <a:off x="8382000" y="6496050"/>
            <a:ext cx="333375" cy="171450"/>
          </a:xfrm>
          <a:prstGeom prst="rect">
            <a:avLst/>
          </a:prstGeom>
          <a:noFill/>
          <a:ln w="0">
            <a:noFill/>
          </a:ln>
        </p:spPr>
        <p:txBody>
          <a:bodyPr lIns="0" tIns="0" rIns="0" bIns="0"/>
          <a:lstStyle>
            <a:defPPr algn="r">
              <a:defRPr sz="975">
                <a:solidFill>
                  <a:srgbClr val="04617B"/>
                </a:solidFill>
                <a:latin typeface="Calibri"/>
                <a:ea typeface="Calibri"/>
                <a:cs typeface="Calibri"/>
              </a:defRPr>
            </a:defPPr>
          </a:lstStyle>
          <a:p>
            <a:pPr algn="r">
              <a:buNone/>
              <a:defRPr sz="975">
                <a:solidFill>
                  <a:srgbClr val="04617B"/>
                </a:solidFill>
                <a:latin typeface="Calibri"/>
                <a:ea typeface="Calibri"/>
                <a:cs typeface="Calibri"/>
              </a:defRPr>
            </a:pPr>
            <a:r>
              <a:rPr sz="975">
                <a:solidFill>
                  <a:srgbClr val="04617B"/>
                </a:solidFill>
                <a:latin typeface="Calibri"/>
                <a:ea typeface="Calibri"/>
                <a:cs typeface="Calibri"/>
              </a:rPr>
              <a:t>13</a:t>
            </a:r>
          </a:p>
        </p:txBody>
      </p:sp>
    </p:spTree>
    <p:extLst>
      <p:ext uri="{BB962C8B-B14F-4D97-AF65-F5344CB8AC3E}">
        <p14:creationId xmlns:p14="http://schemas.microsoft.com/office/powerpoint/2010/main" val="5797115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PlaceHolder 1">
            <a:extLst>
              <a:ext uri="{FF2B5EF4-FFF2-40B4-BE49-F238E27FC236}">
                <a16:creationId xmlns:a16="http://schemas.microsoft.com/office/drawing/2014/main" id="{8A0C2698-DA15-4B1F-AC42-B36AE38D7E5F}"/>
              </a:ext>
            </a:extLst>
          </p:cNvPr>
          <p:cNvSpPr>
            <a:spLocks noGrp="1"/>
          </p:cNvSpPr>
          <p:nvPr>
            <p:ph type="title"/>
          </p:nvPr>
        </p:nvSpPr>
        <p:spPr>
          <a:xfrm>
            <a:off x="361950" y="647700"/>
            <a:ext cx="8429625" cy="1038225"/>
          </a:xfrm>
          <a:prstGeom prst="rect">
            <a:avLst/>
          </a:prstGeom>
          <a:noFill/>
          <a:ln w="0">
            <a:noFill/>
          </a:ln>
        </p:spPr>
        <p:txBody>
          <a:bodyPr wrap="square" lIns="0" tIns="0" rIns="0" bIns="0" anchor="t">
            <a:noAutofit/>
          </a:bodyPr>
          <a:lstStyle>
            <a:defPPr algn="l">
              <a:defRPr sz="3150" b="0">
                <a:solidFill>
                  <a:srgbClr val="04617B"/>
                </a:solidFill>
                <a:latin typeface="Calibri"/>
                <a:ea typeface="Calibri"/>
                <a:cs typeface="Calibri"/>
              </a:defRPr>
            </a:defPPr>
          </a:lstStyle>
          <a:p>
            <a:pPr indent="0" algn="l">
              <a:lnSpc>
                <a:spcPct val="104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150" b="0">
                <a:solidFill>
                  <a:srgbClr val="04617B"/>
                </a:solidFill>
                <a:latin typeface="Calibri"/>
                <a:ea typeface="Calibri"/>
                <a:cs typeface="Calibri"/>
              </a:defRPr>
            </a:pPr>
            <a:r>
              <a:rPr sz="3150" b="0" u="none" strike="noStrike">
                <a:solidFill>
                  <a:srgbClr val="04617B"/>
                </a:solidFill>
                <a:latin typeface="Calibri"/>
                <a:ea typeface="Calibri"/>
                <a:cs typeface="Calibri"/>
              </a:rPr>
              <a:t>Ιστορική γνώση και πολιτική αγωγή</a:t>
            </a:r>
            <a:endParaRPr sz="4000" b="0" u="none" strike="noStrike">
              <a:solidFill>
                <a:srgbClr val="04617B"/>
              </a:solidFill>
              <a:latin typeface="Calibri"/>
              <a:ea typeface="Calibri"/>
              <a:cs typeface="Calibri"/>
            </a:endParaRPr>
          </a:p>
        </p:txBody>
      </p:sp>
      <p:sp>
        <p:nvSpPr>
          <p:cNvPr id="63" name="Ορθογώνιο 62">
            <a:extLst>
              <a:ext uri="{FF2B5EF4-FFF2-40B4-BE49-F238E27FC236}">
                <a16:creationId xmlns:a16="http://schemas.microsoft.com/office/drawing/2014/main" id="{7FCCAB1A-B987-4425-905F-439A0577EBEA}"/>
              </a:ext>
            </a:extLst>
          </p:cNvPr>
          <p:cNvSpPr>
            <a:spLocks noGrp="1"/>
          </p:cNvSpPr>
          <p:nvPr/>
        </p:nvSpPr>
        <p:spPr>
          <a:xfrm>
            <a:off x="619125" y="1790700"/>
            <a:ext cx="7839075" cy="4533900"/>
          </a:xfrm>
          <a:prstGeom prst="rect">
            <a:avLst/>
          </a:prstGeom>
          <a:noFill/>
          <a:ln w="0">
            <a:noFill/>
          </a:ln>
        </p:spPr>
        <p:txBody>
          <a:bodyPr wrap="square" lIns="0" tIns="0" rIns="0" bIns="0" anchor="t">
            <a:noAutofit/>
          </a:bodyPr>
          <a:lstStyle>
            <a:defPPr algn="l">
              <a:defRPr sz="2175" b="0">
                <a:solidFill>
                  <a:srgbClr val="000000"/>
                </a:solidFill>
                <a:latin typeface="Constantia"/>
                <a:ea typeface="Constantia"/>
                <a:cs typeface="Constantia"/>
              </a:defRPr>
            </a:defPPr>
          </a:lstStyle>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Η ιστορία προσφέρει υλικό για την κριτική του φανατισμού, της αυθαιρεσίας και των παραδοσιακών προνομίων.</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Η μελέτη των θεσμών στηρίζει προτάσεις μεταρρύθμισης και συζητήσεις για την ελευθερία.</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Οι πολιτικές επιλογές ποικίλλουν: συνταγματική μοναρχία, φωτισμένη απολυταρχία ή δημοκρατικότερες λύσεις.</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Η ιστορική έρευνα και οι χρήσεις της ιστορίας αλληλεπιδρούν. Χρειάζεται έλεγχος και των τεκμηρίων και της ερμηνείας.</a:t>
            </a:r>
          </a:p>
        </p:txBody>
      </p:sp>
      <p:sp>
        <p:nvSpPr>
          <p:cNvPr id="64" name="Ορθογώνιο 63">
            <a:extLst>
              <a:ext uri="{FF2B5EF4-FFF2-40B4-BE49-F238E27FC236}">
                <a16:creationId xmlns:a16="http://schemas.microsoft.com/office/drawing/2014/main" id="{57ACBB5B-595D-4759-954B-4FA2A36BA15B}"/>
              </a:ext>
            </a:extLst>
          </p:cNvPr>
          <p:cNvSpPr>
            <a:spLocks noGrp="1"/>
          </p:cNvSpPr>
          <p:nvPr/>
        </p:nvSpPr>
        <p:spPr>
          <a:xfrm>
            <a:off x="8382000" y="6496050"/>
            <a:ext cx="333375" cy="171450"/>
          </a:xfrm>
          <a:prstGeom prst="rect">
            <a:avLst/>
          </a:prstGeom>
          <a:noFill/>
          <a:ln w="0">
            <a:noFill/>
          </a:ln>
        </p:spPr>
        <p:txBody>
          <a:bodyPr lIns="0" tIns="0" rIns="0" bIns="0"/>
          <a:lstStyle>
            <a:defPPr algn="r">
              <a:defRPr sz="975">
                <a:solidFill>
                  <a:srgbClr val="04617B"/>
                </a:solidFill>
                <a:latin typeface="Calibri"/>
                <a:ea typeface="Calibri"/>
                <a:cs typeface="Calibri"/>
              </a:defRPr>
            </a:defPPr>
          </a:lstStyle>
          <a:p>
            <a:pPr algn="r">
              <a:buNone/>
              <a:defRPr sz="975">
                <a:solidFill>
                  <a:srgbClr val="04617B"/>
                </a:solidFill>
                <a:latin typeface="Calibri"/>
                <a:ea typeface="Calibri"/>
                <a:cs typeface="Calibri"/>
              </a:defRPr>
            </a:pPr>
            <a:r>
              <a:rPr sz="975">
                <a:solidFill>
                  <a:srgbClr val="04617B"/>
                </a:solidFill>
                <a:latin typeface="Calibri"/>
                <a:ea typeface="Calibri"/>
                <a:cs typeface="Calibri"/>
              </a:rPr>
              <a:t>14</a:t>
            </a:r>
          </a:p>
        </p:txBody>
      </p:sp>
    </p:spTree>
    <p:extLst>
      <p:ext uri="{BB962C8B-B14F-4D97-AF65-F5344CB8AC3E}">
        <p14:creationId xmlns:p14="http://schemas.microsoft.com/office/powerpoint/2010/main" val="9484322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PlaceHolder 1">
            <a:extLst>
              <a:ext uri="{FF2B5EF4-FFF2-40B4-BE49-F238E27FC236}">
                <a16:creationId xmlns:a16="http://schemas.microsoft.com/office/drawing/2014/main" id="{8D2157A6-E344-4BC4-8321-A9D32AE17983}"/>
              </a:ext>
            </a:extLst>
          </p:cNvPr>
          <p:cNvSpPr>
            <a:spLocks noGrp="1"/>
          </p:cNvSpPr>
          <p:nvPr>
            <p:ph type="title"/>
          </p:nvPr>
        </p:nvSpPr>
        <p:spPr>
          <a:xfrm>
            <a:off x="361950" y="647700"/>
            <a:ext cx="8429625" cy="1038225"/>
          </a:xfrm>
          <a:prstGeom prst="rect">
            <a:avLst/>
          </a:prstGeom>
          <a:noFill/>
          <a:ln w="0">
            <a:noFill/>
          </a:ln>
        </p:spPr>
        <p:txBody>
          <a:bodyPr wrap="square" lIns="0" tIns="0" rIns="0" bIns="0" anchor="t">
            <a:noAutofit/>
          </a:bodyPr>
          <a:lstStyle>
            <a:defPPr algn="l">
              <a:defRPr sz="3150" b="0">
                <a:solidFill>
                  <a:srgbClr val="04617B"/>
                </a:solidFill>
                <a:latin typeface="Calibri"/>
                <a:ea typeface="Calibri"/>
                <a:cs typeface="Calibri"/>
              </a:defRPr>
            </a:defPPr>
          </a:lstStyle>
          <a:p>
            <a:pPr indent="0" algn="l">
              <a:lnSpc>
                <a:spcPct val="104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150" b="0">
                <a:solidFill>
                  <a:srgbClr val="04617B"/>
                </a:solidFill>
                <a:latin typeface="Calibri"/>
                <a:ea typeface="Calibri"/>
                <a:cs typeface="Calibri"/>
              </a:defRPr>
            </a:pPr>
            <a:r>
              <a:rPr sz="3150" b="0" u="none" strike="noStrike">
                <a:solidFill>
                  <a:srgbClr val="04617B"/>
                </a:solidFill>
                <a:latin typeface="Calibri"/>
                <a:ea typeface="Calibri"/>
                <a:cs typeface="Calibri"/>
              </a:rPr>
              <a:t>Βολταίρος (1694–1778)</a:t>
            </a:r>
            <a:endParaRPr sz="3600" b="0" u="none" strike="noStrike">
              <a:solidFill>
                <a:srgbClr val="04617B"/>
              </a:solidFill>
              <a:latin typeface="Calibri"/>
              <a:ea typeface="Calibri"/>
              <a:cs typeface="Calibri"/>
            </a:endParaRPr>
          </a:p>
        </p:txBody>
      </p:sp>
      <p:sp>
        <p:nvSpPr>
          <p:cNvPr id="65" name="Ορθογώνιο 64">
            <a:extLst>
              <a:ext uri="{FF2B5EF4-FFF2-40B4-BE49-F238E27FC236}">
                <a16:creationId xmlns:a16="http://schemas.microsoft.com/office/drawing/2014/main" id="{3211B249-258F-4E34-BA8B-A0F44B2A3952}"/>
              </a:ext>
            </a:extLst>
          </p:cNvPr>
          <p:cNvSpPr>
            <a:spLocks noGrp="1"/>
          </p:cNvSpPr>
          <p:nvPr/>
        </p:nvSpPr>
        <p:spPr>
          <a:xfrm>
            <a:off x="619125" y="1790700"/>
            <a:ext cx="7839075" cy="4533900"/>
          </a:xfrm>
          <a:prstGeom prst="rect">
            <a:avLst/>
          </a:prstGeom>
          <a:noFill/>
          <a:ln w="0">
            <a:noFill/>
          </a:ln>
        </p:spPr>
        <p:txBody>
          <a:bodyPr wrap="square" lIns="0" tIns="0" rIns="0" bIns="0" anchor="t">
            <a:noAutofit/>
          </a:bodyPr>
          <a:lstStyle>
            <a:defPPr algn="l">
              <a:defRPr sz="2175" b="0">
                <a:solidFill>
                  <a:srgbClr val="000000"/>
                </a:solidFill>
                <a:latin typeface="Constantia"/>
                <a:ea typeface="Constantia"/>
                <a:cs typeface="Constantia"/>
              </a:defRPr>
            </a:defPPr>
          </a:lstStyle>
          <a:p>
            <a:pPr marL="228600" indent="-127000" algn="l">
              <a:lnSpc>
                <a:spcPct val="110000"/>
              </a:lnSpc>
              <a:spcAft>
                <a:spcPts val="1400"/>
              </a:spcAft>
              <a:buNone/>
              <a:defRPr sz="2175" b="0">
                <a:solidFill>
                  <a:srgbClr val="000000"/>
                </a:solidFill>
                <a:latin typeface="Constantia"/>
                <a:ea typeface="Constantia"/>
                <a:cs typeface="Constantia"/>
              </a:defRPr>
            </a:pPr>
            <a:r>
              <a:rPr sz="2175" b="0" dirty="0" err="1">
                <a:solidFill>
                  <a:srgbClr val="000000"/>
                </a:solidFill>
                <a:latin typeface="Constantia"/>
                <a:ea typeface="Constantia"/>
                <a:cs typeface="Constantia"/>
              </a:rPr>
              <a:t>Φρ</a:t>
            </a:r>
            <a:r>
              <a:rPr sz="2175" b="0" dirty="0">
                <a:solidFill>
                  <a:srgbClr val="000000"/>
                </a:solidFill>
                <a:latin typeface="Constantia"/>
                <a:ea typeface="Constantia"/>
                <a:cs typeface="Constantia"/>
              </a:rPr>
              <a:t>ανσουά-Μαρί Αρουέ: συγγραφέας, ιστορικός και δημόσιος παρεμβατικός διανοούμενος.</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dirty="0">
                <a:solidFill>
                  <a:srgbClr val="000000"/>
                </a:solidFill>
                <a:latin typeface="Constantia"/>
                <a:ea typeface="Constantia"/>
                <a:cs typeface="Constantia"/>
              </a:rPr>
              <a:t>Η παρα</a:t>
            </a:r>
            <a:r>
              <a:rPr sz="2175" b="0" dirty="0" err="1">
                <a:solidFill>
                  <a:srgbClr val="000000"/>
                </a:solidFill>
                <a:latin typeface="Constantia"/>
                <a:ea typeface="Constantia"/>
                <a:cs typeface="Constantia"/>
              </a:rPr>
              <a:t>μονή</a:t>
            </a:r>
            <a:r>
              <a:rPr sz="2175" b="0" dirty="0">
                <a:solidFill>
                  <a:srgbClr val="000000"/>
                </a:solidFill>
                <a:latin typeface="Constantia"/>
                <a:ea typeface="Constantia"/>
                <a:cs typeface="Constantia"/>
              </a:rPr>
              <a:t> </a:t>
            </a:r>
            <a:r>
              <a:rPr sz="2175" b="0" dirty="0" err="1">
                <a:solidFill>
                  <a:srgbClr val="000000"/>
                </a:solidFill>
                <a:latin typeface="Constantia"/>
                <a:ea typeface="Constantia"/>
                <a:cs typeface="Constantia"/>
              </a:rPr>
              <a:t>του</a:t>
            </a:r>
            <a:r>
              <a:rPr sz="2175" b="0" dirty="0">
                <a:solidFill>
                  <a:srgbClr val="000000"/>
                </a:solidFill>
                <a:latin typeface="Constantia"/>
                <a:ea typeface="Constantia"/>
                <a:cs typeface="Constantia"/>
              </a:rPr>
              <a:t> </a:t>
            </a:r>
            <a:r>
              <a:rPr sz="2175" b="0" dirty="0" err="1">
                <a:solidFill>
                  <a:srgbClr val="000000"/>
                </a:solidFill>
                <a:latin typeface="Constantia"/>
                <a:ea typeface="Constantia"/>
                <a:cs typeface="Constantia"/>
              </a:rPr>
              <a:t>στην</a:t>
            </a:r>
            <a:r>
              <a:rPr sz="2175" b="0" dirty="0">
                <a:solidFill>
                  <a:srgbClr val="000000"/>
                </a:solidFill>
                <a:latin typeface="Constantia"/>
                <a:ea typeface="Constantia"/>
                <a:cs typeface="Constantia"/>
              </a:rPr>
              <a:t> </a:t>
            </a:r>
            <a:r>
              <a:rPr sz="2175" b="0" dirty="0" err="1">
                <a:solidFill>
                  <a:srgbClr val="000000"/>
                </a:solidFill>
                <a:latin typeface="Constantia"/>
                <a:ea typeface="Constantia"/>
                <a:cs typeface="Constantia"/>
              </a:rPr>
              <a:t>Αγγλί</a:t>
            </a:r>
            <a:r>
              <a:rPr sz="2175" b="0" dirty="0">
                <a:solidFill>
                  <a:srgbClr val="000000"/>
                </a:solidFill>
                <a:latin typeface="Constantia"/>
                <a:ea typeface="Constantia"/>
                <a:cs typeface="Constantia"/>
              </a:rPr>
              <a:t>α, 1726–1729, ενισχύει το ενδιαφέρον του για τον Λοκ, τον Νεύτωνα και την ανεκτικότητα.</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dirty="0" err="1">
                <a:solidFill>
                  <a:srgbClr val="000000"/>
                </a:solidFill>
                <a:latin typeface="Constantia"/>
                <a:ea typeface="Constantia"/>
                <a:cs typeface="Constantia"/>
              </a:rPr>
              <a:t>Εξετάζει</a:t>
            </a:r>
            <a:r>
              <a:rPr sz="2175" b="0" dirty="0">
                <a:solidFill>
                  <a:srgbClr val="000000"/>
                </a:solidFill>
                <a:latin typeface="Constantia"/>
                <a:ea typeface="Constantia"/>
                <a:cs typeface="Constantia"/>
              </a:rPr>
              <a:t> τα </a:t>
            </a:r>
            <a:r>
              <a:rPr sz="2175" b="0" dirty="0" err="1">
                <a:solidFill>
                  <a:srgbClr val="000000"/>
                </a:solidFill>
                <a:latin typeface="Constantia"/>
                <a:ea typeface="Constantia"/>
                <a:cs typeface="Constantia"/>
              </a:rPr>
              <a:t>ήθη</a:t>
            </a:r>
            <a:r>
              <a:rPr sz="2175" b="0" dirty="0">
                <a:solidFill>
                  <a:srgbClr val="000000"/>
                </a:solidFill>
                <a:latin typeface="Constantia"/>
                <a:ea typeface="Constantia"/>
                <a:cs typeface="Constantia"/>
              </a:rPr>
              <a:t> και τα π</a:t>
            </a:r>
            <a:r>
              <a:rPr sz="2175" b="0" dirty="0" err="1">
                <a:solidFill>
                  <a:srgbClr val="000000"/>
                </a:solidFill>
                <a:latin typeface="Constantia"/>
                <a:ea typeface="Constantia"/>
                <a:cs typeface="Constantia"/>
              </a:rPr>
              <a:t>ολιτισμικά</a:t>
            </a:r>
            <a:r>
              <a:rPr sz="2175" b="0" dirty="0">
                <a:solidFill>
                  <a:srgbClr val="000000"/>
                </a:solidFill>
                <a:latin typeface="Constantia"/>
                <a:ea typeface="Constantia"/>
                <a:cs typeface="Constantia"/>
              </a:rPr>
              <a:t> επ</a:t>
            </a:r>
            <a:r>
              <a:rPr sz="2175" b="0" dirty="0" err="1">
                <a:solidFill>
                  <a:srgbClr val="000000"/>
                </a:solidFill>
                <a:latin typeface="Constantia"/>
                <a:ea typeface="Constantia"/>
                <a:cs typeface="Constantia"/>
              </a:rPr>
              <a:t>ιτεύγμ</a:t>
            </a:r>
            <a:r>
              <a:rPr sz="2175" b="0" dirty="0">
                <a:solidFill>
                  <a:srgbClr val="000000"/>
                </a:solidFill>
                <a:latin typeface="Constantia"/>
                <a:ea typeface="Constantia"/>
                <a:cs typeface="Constantia"/>
              </a:rPr>
              <a:t>ατα παράλληλα με τις πολιτικές και στρατιωτικές εξελίξεις.</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dirty="0">
                <a:solidFill>
                  <a:srgbClr val="000000"/>
                </a:solidFill>
                <a:latin typeface="Constantia"/>
                <a:ea typeface="Constantia"/>
                <a:cs typeface="Constantia"/>
              </a:rPr>
              <a:t>Η </a:t>
            </a:r>
            <a:r>
              <a:rPr sz="2175" b="0" dirty="0" err="1">
                <a:solidFill>
                  <a:srgbClr val="000000"/>
                </a:solidFill>
                <a:latin typeface="Constantia"/>
                <a:ea typeface="Constantia"/>
                <a:cs typeface="Constantia"/>
              </a:rPr>
              <a:t>ιστοριογρ</a:t>
            </a:r>
            <a:r>
              <a:rPr sz="2175" b="0" dirty="0">
                <a:solidFill>
                  <a:srgbClr val="000000"/>
                </a:solidFill>
                <a:latin typeface="Constantia"/>
                <a:ea typeface="Constantia"/>
                <a:cs typeface="Constantia"/>
              </a:rPr>
              <a:t>αφία του συνδέεται με την κριτική του φανατισμού και της εκκλησιαστικής εξουσίας..</a:t>
            </a:r>
          </a:p>
        </p:txBody>
      </p:sp>
      <p:sp>
        <p:nvSpPr>
          <p:cNvPr id="66" name="Ορθογώνιο 65">
            <a:extLst>
              <a:ext uri="{FF2B5EF4-FFF2-40B4-BE49-F238E27FC236}">
                <a16:creationId xmlns:a16="http://schemas.microsoft.com/office/drawing/2014/main" id="{E69BDC0E-E40A-4684-B214-CA5523C0BD59}"/>
              </a:ext>
            </a:extLst>
          </p:cNvPr>
          <p:cNvSpPr>
            <a:spLocks noGrp="1"/>
          </p:cNvSpPr>
          <p:nvPr/>
        </p:nvSpPr>
        <p:spPr>
          <a:xfrm>
            <a:off x="8382000" y="6496050"/>
            <a:ext cx="333375" cy="171450"/>
          </a:xfrm>
          <a:prstGeom prst="rect">
            <a:avLst/>
          </a:prstGeom>
          <a:noFill/>
          <a:ln w="0">
            <a:noFill/>
          </a:ln>
        </p:spPr>
        <p:txBody>
          <a:bodyPr lIns="0" tIns="0" rIns="0" bIns="0"/>
          <a:lstStyle>
            <a:defPPr algn="r">
              <a:defRPr sz="975">
                <a:solidFill>
                  <a:srgbClr val="04617B"/>
                </a:solidFill>
                <a:latin typeface="Calibri"/>
                <a:ea typeface="Calibri"/>
                <a:cs typeface="Calibri"/>
              </a:defRPr>
            </a:defPPr>
          </a:lstStyle>
          <a:p>
            <a:pPr algn="r">
              <a:buNone/>
              <a:defRPr sz="975">
                <a:solidFill>
                  <a:srgbClr val="04617B"/>
                </a:solidFill>
                <a:latin typeface="Calibri"/>
                <a:ea typeface="Calibri"/>
                <a:cs typeface="Calibri"/>
              </a:defRPr>
            </a:pPr>
            <a:r>
              <a:rPr sz="975">
                <a:solidFill>
                  <a:srgbClr val="04617B"/>
                </a:solidFill>
                <a:latin typeface="Calibri"/>
                <a:ea typeface="Calibri"/>
                <a:cs typeface="Calibri"/>
              </a:rPr>
              <a:t>15</a:t>
            </a:r>
          </a:p>
        </p:txBody>
      </p:sp>
    </p:spTree>
    <p:extLst>
      <p:ext uri="{BB962C8B-B14F-4D97-AF65-F5344CB8AC3E}">
        <p14:creationId xmlns:p14="http://schemas.microsoft.com/office/powerpoint/2010/main" val="10524583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PlaceHolder 1">
            <a:extLst>
              <a:ext uri="{FF2B5EF4-FFF2-40B4-BE49-F238E27FC236}">
                <a16:creationId xmlns:a16="http://schemas.microsoft.com/office/drawing/2014/main" id="{D1AF048F-7129-431F-9448-011D90FAF5D4}"/>
              </a:ext>
            </a:extLst>
          </p:cNvPr>
          <p:cNvSpPr>
            <a:spLocks noGrp="1"/>
          </p:cNvSpPr>
          <p:nvPr>
            <p:ph type="title"/>
          </p:nvPr>
        </p:nvSpPr>
        <p:spPr>
          <a:xfrm>
            <a:off x="361950" y="647700"/>
            <a:ext cx="8429625" cy="1038225"/>
          </a:xfrm>
          <a:prstGeom prst="rect">
            <a:avLst/>
          </a:prstGeom>
          <a:noFill/>
          <a:ln w="0">
            <a:noFill/>
          </a:ln>
        </p:spPr>
        <p:txBody>
          <a:bodyPr wrap="square" lIns="0" tIns="0" rIns="0" bIns="0" anchor="t">
            <a:noAutofit/>
          </a:bodyPr>
          <a:lstStyle>
            <a:defPPr algn="l">
              <a:defRPr sz="3150" b="0">
                <a:solidFill>
                  <a:srgbClr val="04617B"/>
                </a:solidFill>
                <a:latin typeface="Calibri"/>
                <a:ea typeface="Calibri"/>
                <a:cs typeface="Calibri"/>
              </a:defRPr>
            </a:defPPr>
          </a:lstStyle>
          <a:p>
            <a:pPr indent="0" algn="l">
              <a:lnSpc>
                <a:spcPct val="104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150" b="0">
                <a:solidFill>
                  <a:srgbClr val="04617B"/>
                </a:solidFill>
                <a:latin typeface="Calibri"/>
                <a:ea typeface="Calibri"/>
                <a:cs typeface="Calibri"/>
              </a:defRPr>
            </a:pPr>
            <a:r>
              <a:rPr sz="3150" b="0" u="none" strike="noStrike">
                <a:solidFill>
                  <a:srgbClr val="04617B"/>
                </a:solidFill>
                <a:latin typeface="Calibri"/>
                <a:ea typeface="Calibri"/>
                <a:cs typeface="Calibri"/>
              </a:rPr>
              <a:t>Βολταίρος: βασικά ιστορικά έργα</a:t>
            </a:r>
            <a:endParaRPr sz="2800" b="0" u="none" strike="noStrike">
              <a:solidFill>
                <a:srgbClr val="04617B"/>
              </a:solidFill>
              <a:latin typeface="Calibri"/>
              <a:ea typeface="Calibri"/>
              <a:cs typeface="Calibri"/>
            </a:endParaRPr>
          </a:p>
        </p:txBody>
      </p:sp>
      <p:sp>
        <p:nvSpPr>
          <p:cNvPr id="67" name="Ορθογώνιο 66">
            <a:extLst>
              <a:ext uri="{FF2B5EF4-FFF2-40B4-BE49-F238E27FC236}">
                <a16:creationId xmlns:a16="http://schemas.microsoft.com/office/drawing/2014/main" id="{57A434AD-B6E8-40D4-B309-4D0F44B24982}"/>
              </a:ext>
            </a:extLst>
          </p:cNvPr>
          <p:cNvSpPr>
            <a:spLocks noGrp="1"/>
          </p:cNvSpPr>
          <p:nvPr/>
        </p:nvSpPr>
        <p:spPr>
          <a:xfrm>
            <a:off x="619125" y="1790700"/>
            <a:ext cx="7839075" cy="4533900"/>
          </a:xfrm>
          <a:prstGeom prst="rect">
            <a:avLst/>
          </a:prstGeom>
          <a:noFill/>
          <a:ln w="0">
            <a:noFill/>
          </a:ln>
        </p:spPr>
        <p:txBody>
          <a:bodyPr wrap="square" lIns="0" tIns="0" rIns="0" bIns="0" anchor="t">
            <a:noAutofit/>
          </a:bodyPr>
          <a:lstStyle>
            <a:defPPr algn="l">
              <a:defRPr sz="2175" b="0">
                <a:solidFill>
                  <a:srgbClr val="000000"/>
                </a:solidFill>
                <a:latin typeface="Constantia"/>
                <a:ea typeface="Constantia"/>
                <a:cs typeface="Constantia"/>
              </a:defRPr>
            </a:defPPr>
          </a:lstStyle>
          <a:p>
            <a:pPr marL="228600" indent="-127000" algn="l">
              <a:lnSpc>
                <a:spcPct val="110000"/>
              </a:lnSpc>
              <a:spcAft>
                <a:spcPts val="1400"/>
              </a:spcAft>
              <a:buNone/>
              <a:defRPr sz="2175" b="0">
                <a:solidFill>
                  <a:srgbClr val="000000"/>
                </a:solidFill>
                <a:latin typeface="Constantia"/>
                <a:ea typeface="Constantia"/>
                <a:cs typeface="Constantia"/>
              </a:defRPr>
            </a:pPr>
            <a:r>
              <a:rPr sz="2175" b="0" i="1">
                <a:solidFill>
                  <a:srgbClr val="000000"/>
                </a:solidFill>
                <a:latin typeface="Constantia"/>
                <a:ea typeface="Constantia"/>
                <a:cs typeface="Constantia"/>
              </a:rPr>
              <a:t>Histoire de Charles XII</a:t>
            </a:r>
            <a:r>
              <a:rPr sz="2175" b="0">
                <a:solidFill>
                  <a:srgbClr val="000000"/>
                </a:solidFill>
                <a:latin typeface="Constantia"/>
                <a:ea typeface="Constantia"/>
                <a:cs typeface="Constantia"/>
              </a:rPr>
              <a:t>, 1731: πολιτική και στρατιωτική ιστορία με κεντρική μορφή τον Σουηδό βασιλιά.</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i="1">
                <a:solidFill>
                  <a:srgbClr val="000000"/>
                </a:solidFill>
                <a:latin typeface="Constantia"/>
                <a:ea typeface="Constantia"/>
                <a:cs typeface="Constantia"/>
              </a:rPr>
              <a:t>Le Siècle de Louis XIV</a:t>
            </a:r>
            <a:r>
              <a:rPr sz="2175" b="0">
                <a:solidFill>
                  <a:srgbClr val="000000"/>
                </a:solidFill>
                <a:latin typeface="Constantia"/>
                <a:ea typeface="Constantia"/>
                <a:cs typeface="Constantia"/>
              </a:rPr>
              <a:t>, 1751: πολιτική ισχύς, κοινωνία και πολιτισμός της εποχής του Λουδοβίκου ΙΔ΄.</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i="1">
                <a:solidFill>
                  <a:srgbClr val="000000"/>
                </a:solidFill>
                <a:latin typeface="Constantia"/>
                <a:ea typeface="Constantia"/>
                <a:cs typeface="Constantia"/>
              </a:rPr>
              <a:t>Essai sur les mœurs et l’esprit des nations</a:t>
            </a:r>
            <a:r>
              <a:rPr sz="2175" b="0">
                <a:solidFill>
                  <a:srgbClr val="000000"/>
                </a:solidFill>
                <a:latin typeface="Constantia"/>
                <a:ea typeface="Constantia"/>
                <a:cs typeface="Constantia"/>
              </a:rPr>
              <a:t>, 1756: ευρεία συγκριτική ιστορία κοινωνιών και πολιτισμών.</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i="1">
                <a:solidFill>
                  <a:srgbClr val="000000"/>
                </a:solidFill>
                <a:latin typeface="Constantia"/>
                <a:ea typeface="Constantia"/>
                <a:cs typeface="Constantia"/>
              </a:rPr>
              <a:t>La Philosophie de l’histoire</a:t>
            </a:r>
            <a:r>
              <a:rPr sz="2175" b="0">
                <a:solidFill>
                  <a:srgbClr val="000000"/>
                </a:solidFill>
                <a:latin typeface="Constantia"/>
                <a:ea typeface="Constantia"/>
                <a:cs typeface="Constantia"/>
              </a:rPr>
              <a:t>, 1765: κριτική των παραδόσεων για το αρχαίο ανθρώπινο παρελθόν.</a:t>
            </a:r>
          </a:p>
        </p:txBody>
      </p:sp>
      <p:sp>
        <p:nvSpPr>
          <p:cNvPr id="68" name="Ορθογώνιο 67">
            <a:extLst>
              <a:ext uri="{FF2B5EF4-FFF2-40B4-BE49-F238E27FC236}">
                <a16:creationId xmlns:a16="http://schemas.microsoft.com/office/drawing/2014/main" id="{F70D25A1-B353-483E-984C-552A22346D0F}"/>
              </a:ext>
            </a:extLst>
          </p:cNvPr>
          <p:cNvSpPr>
            <a:spLocks noGrp="1"/>
          </p:cNvSpPr>
          <p:nvPr/>
        </p:nvSpPr>
        <p:spPr>
          <a:xfrm>
            <a:off x="8382000" y="6496050"/>
            <a:ext cx="333375" cy="171450"/>
          </a:xfrm>
          <a:prstGeom prst="rect">
            <a:avLst/>
          </a:prstGeom>
          <a:noFill/>
          <a:ln w="0">
            <a:noFill/>
          </a:ln>
        </p:spPr>
        <p:txBody>
          <a:bodyPr lIns="0" tIns="0" rIns="0" bIns="0"/>
          <a:lstStyle>
            <a:defPPr algn="r">
              <a:defRPr sz="975">
                <a:solidFill>
                  <a:srgbClr val="04617B"/>
                </a:solidFill>
                <a:latin typeface="Calibri"/>
                <a:ea typeface="Calibri"/>
                <a:cs typeface="Calibri"/>
              </a:defRPr>
            </a:defPPr>
          </a:lstStyle>
          <a:p>
            <a:pPr algn="r">
              <a:buNone/>
              <a:defRPr sz="975">
                <a:solidFill>
                  <a:srgbClr val="04617B"/>
                </a:solidFill>
                <a:latin typeface="Calibri"/>
                <a:ea typeface="Calibri"/>
                <a:cs typeface="Calibri"/>
              </a:defRPr>
            </a:pPr>
            <a:r>
              <a:rPr sz="975">
                <a:solidFill>
                  <a:srgbClr val="04617B"/>
                </a:solidFill>
                <a:latin typeface="Calibri"/>
                <a:ea typeface="Calibri"/>
                <a:cs typeface="Calibri"/>
              </a:rPr>
              <a:t>16</a:t>
            </a:r>
          </a:p>
        </p:txBody>
      </p:sp>
    </p:spTree>
    <p:extLst>
      <p:ext uri="{BB962C8B-B14F-4D97-AF65-F5344CB8AC3E}">
        <p14:creationId xmlns:p14="http://schemas.microsoft.com/office/powerpoint/2010/main" val="2704889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64CC79-01DD-707E-87E9-9070138315A9}"/>
            </a:ext>
          </a:extLst>
        </p:cNvPr>
        <p:cNvGrpSpPr/>
        <p:nvPr/>
      </p:nvGrpSpPr>
      <p:grpSpPr>
        <a:xfrm>
          <a:off x="0" y="0"/>
          <a:ext cx="0" cy="0"/>
          <a:chOff x="0" y="0"/>
          <a:chExt cx="0" cy="0"/>
        </a:xfrm>
      </p:grpSpPr>
      <p:sp>
        <p:nvSpPr>
          <p:cNvPr id="66" name="PlaceHolder 1">
            <a:extLst>
              <a:ext uri="{FF2B5EF4-FFF2-40B4-BE49-F238E27FC236}">
                <a16:creationId xmlns:a16="http://schemas.microsoft.com/office/drawing/2014/main" id="{BC663EA9-22F2-2428-6DD0-19140A63C5CC}"/>
              </a:ext>
            </a:extLst>
          </p:cNvPr>
          <p:cNvSpPr>
            <a:spLocks noGrp="1"/>
          </p:cNvSpPr>
          <p:nvPr>
            <p:ph type="title"/>
          </p:nvPr>
        </p:nvSpPr>
        <p:spPr>
          <a:xfrm>
            <a:off x="361950" y="647700"/>
            <a:ext cx="8429625" cy="1038225"/>
          </a:xfrm>
          <a:prstGeom prst="rect">
            <a:avLst/>
          </a:prstGeom>
          <a:noFill/>
          <a:ln w="0">
            <a:noFill/>
          </a:ln>
        </p:spPr>
        <p:txBody>
          <a:bodyPr wrap="square" lIns="0" tIns="0" rIns="0" bIns="0" anchor="t">
            <a:noAutofit/>
          </a:bodyPr>
          <a:lstStyle>
            <a:defPPr algn="l">
              <a:defRPr sz="3150" b="0">
                <a:solidFill>
                  <a:srgbClr val="04617B"/>
                </a:solidFill>
                <a:latin typeface="Calibri"/>
                <a:ea typeface="Calibri"/>
                <a:cs typeface="Calibri"/>
              </a:defRPr>
            </a:defPPr>
          </a:lstStyle>
          <a:p>
            <a:pPr indent="0" algn="l">
              <a:lnSpc>
                <a:spcPct val="104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150" b="0">
                <a:solidFill>
                  <a:srgbClr val="04617B"/>
                </a:solidFill>
                <a:latin typeface="Calibri"/>
                <a:ea typeface="Calibri"/>
                <a:cs typeface="Calibri"/>
              </a:defRPr>
            </a:pPr>
            <a:r>
              <a:rPr sz="3150" b="0" u="none" strike="noStrike">
                <a:solidFill>
                  <a:srgbClr val="04617B"/>
                </a:solidFill>
                <a:latin typeface="Calibri"/>
                <a:ea typeface="Calibri"/>
                <a:cs typeface="Calibri"/>
              </a:rPr>
              <a:t>Βολταίρος: βασικά ιστορικά έργα</a:t>
            </a:r>
            <a:endParaRPr sz="2800" b="0" u="none" strike="noStrike">
              <a:solidFill>
                <a:srgbClr val="04617B"/>
              </a:solidFill>
              <a:latin typeface="Calibri"/>
              <a:ea typeface="Calibri"/>
              <a:cs typeface="Calibri"/>
            </a:endParaRPr>
          </a:p>
        </p:txBody>
      </p:sp>
      <p:sp>
        <p:nvSpPr>
          <p:cNvPr id="67" name="Ορθογώνιο 66">
            <a:extLst>
              <a:ext uri="{FF2B5EF4-FFF2-40B4-BE49-F238E27FC236}">
                <a16:creationId xmlns:a16="http://schemas.microsoft.com/office/drawing/2014/main" id="{FD41EBFC-2C70-2874-8E2C-65F5797AC628}"/>
              </a:ext>
            </a:extLst>
          </p:cNvPr>
          <p:cNvSpPr>
            <a:spLocks noGrp="1"/>
          </p:cNvSpPr>
          <p:nvPr/>
        </p:nvSpPr>
        <p:spPr>
          <a:xfrm>
            <a:off x="619125" y="1790700"/>
            <a:ext cx="7839075" cy="4533900"/>
          </a:xfrm>
          <a:prstGeom prst="rect">
            <a:avLst/>
          </a:prstGeom>
          <a:noFill/>
          <a:ln w="0">
            <a:noFill/>
          </a:ln>
        </p:spPr>
        <p:txBody>
          <a:bodyPr wrap="square" lIns="0" tIns="0" rIns="0" bIns="0" anchor="t">
            <a:noAutofit/>
          </a:bodyPr>
          <a:lstStyle>
            <a:defPPr algn="l">
              <a:defRPr sz="2175" b="0">
                <a:solidFill>
                  <a:srgbClr val="000000"/>
                </a:solidFill>
                <a:latin typeface="Constantia"/>
                <a:ea typeface="Constantia"/>
                <a:cs typeface="Constantia"/>
              </a:defRPr>
            </a:defPPr>
          </a:lstStyle>
          <a:p>
            <a:pPr marL="228600" indent="-127000" algn="l">
              <a:lnSpc>
                <a:spcPct val="110000"/>
              </a:lnSpc>
              <a:spcAft>
                <a:spcPts val="1400"/>
              </a:spcAft>
              <a:buNone/>
              <a:defRPr sz="2175" b="0">
                <a:solidFill>
                  <a:srgbClr val="000000"/>
                </a:solidFill>
                <a:latin typeface="Constantia"/>
                <a:ea typeface="Constantia"/>
                <a:cs typeface="Constantia"/>
              </a:defRPr>
            </a:pPr>
            <a:r>
              <a:rPr sz="2175" b="0" i="1">
                <a:solidFill>
                  <a:srgbClr val="000000"/>
                </a:solidFill>
                <a:latin typeface="Constantia"/>
                <a:ea typeface="Constantia"/>
                <a:cs typeface="Constantia"/>
              </a:rPr>
              <a:t>Histoire de Charles XII</a:t>
            </a:r>
            <a:r>
              <a:rPr sz="2175" b="0">
                <a:solidFill>
                  <a:srgbClr val="000000"/>
                </a:solidFill>
                <a:latin typeface="Constantia"/>
                <a:ea typeface="Constantia"/>
                <a:cs typeface="Constantia"/>
              </a:rPr>
              <a:t>, 1731: πολιτική και στρατιωτική ιστορία με κεντρική μορφή τον Σουηδό βασιλιά.</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i="1">
                <a:solidFill>
                  <a:srgbClr val="000000"/>
                </a:solidFill>
                <a:latin typeface="Constantia"/>
                <a:ea typeface="Constantia"/>
                <a:cs typeface="Constantia"/>
              </a:rPr>
              <a:t>Le Siècle de Louis XIV</a:t>
            </a:r>
            <a:r>
              <a:rPr sz="2175" b="0">
                <a:solidFill>
                  <a:srgbClr val="000000"/>
                </a:solidFill>
                <a:latin typeface="Constantia"/>
                <a:ea typeface="Constantia"/>
                <a:cs typeface="Constantia"/>
              </a:rPr>
              <a:t>, 1751: πολιτική ισχύς, κοινωνία και πολιτισμός της εποχής του Λουδοβίκου ΙΔ΄.</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i="1">
                <a:solidFill>
                  <a:srgbClr val="000000"/>
                </a:solidFill>
                <a:latin typeface="Constantia"/>
                <a:ea typeface="Constantia"/>
                <a:cs typeface="Constantia"/>
              </a:rPr>
              <a:t>Essai sur les mœurs et l’esprit des nations</a:t>
            </a:r>
            <a:r>
              <a:rPr sz="2175" b="0">
                <a:solidFill>
                  <a:srgbClr val="000000"/>
                </a:solidFill>
                <a:latin typeface="Constantia"/>
                <a:ea typeface="Constantia"/>
                <a:cs typeface="Constantia"/>
              </a:rPr>
              <a:t>, 1756: ευρεία συγκριτική ιστορία κοινωνιών και πολιτισμών.</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i="1">
                <a:solidFill>
                  <a:srgbClr val="000000"/>
                </a:solidFill>
                <a:latin typeface="Constantia"/>
                <a:ea typeface="Constantia"/>
                <a:cs typeface="Constantia"/>
              </a:rPr>
              <a:t>La Philosophie de l’histoire</a:t>
            </a:r>
            <a:r>
              <a:rPr sz="2175" b="0">
                <a:solidFill>
                  <a:srgbClr val="000000"/>
                </a:solidFill>
                <a:latin typeface="Constantia"/>
                <a:ea typeface="Constantia"/>
                <a:cs typeface="Constantia"/>
              </a:rPr>
              <a:t>, 1765: κριτική των παραδόσεων για το αρχαίο ανθρώπινο παρελθόν.</a:t>
            </a:r>
          </a:p>
        </p:txBody>
      </p:sp>
      <p:sp>
        <p:nvSpPr>
          <p:cNvPr id="68" name="Ορθογώνιο 67">
            <a:extLst>
              <a:ext uri="{FF2B5EF4-FFF2-40B4-BE49-F238E27FC236}">
                <a16:creationId xmlns:a16="http://schemas.microsoft.com/office/drawing/2014/main" id="{FDB9480E-E875-650B-E0F1-CFE75D673FA1}"/>
              </a:ext>
            </a:extLst>
          </p:cNvPr>
          <p:cNvSpPr>
            <a:spLocks noGrp="1"/>
          </p:cNvSpPr>
          <p:nvPr/>
        </p:nvSpPr>
        <p:spPr>
          <a:xfrm>
            <a:off x="8382000" y="6496050"/>
            <a:ext cx="333375" cy="171450"/>
          </a:xfrm>
          <a:prstGeom prst="rect">
            <a:avLst/>
          </a:prstGeom>
          <a:noFill/>
          <a:ln w="0">
            <a:noFill/>
          </a:ln>
        </p:spPr>
        <p:txBody>
          <a:bodyPr lIns="0" tIns="0" rIns="0" bIns="0"/>
          <a:lstStyle>
            <a:defPPr algn="r">
              <a:defRPr sz="975">
                <a:solidFill>
                  <a:srgbClr val="04617B"/>
                </a:solidFill>
                <a:latin typeface="Calibri"/>
                <a:ea typeface="Calibri"/>
                <a:cs typeface="Calibri"/>
              </a:defRPr>
            </a:defPPr>
          </a:lstStyle>
          <a:p>
            <a:pPr algn="r">
              <a:buNone/>
              <a:defRPr sz="975">
                <a:solidFill>
                  <a:srgbClr val="04617B"/>
                </a:solidFill>
                <a:latin typeface="Calibri"/>
                <a:ea typeface="Calibri"/>
                <a:cs typeface="Calibri"/>
              </a:defRPr>
            </a:pPr>
            <a:r>
              <a:rPr sz="975">
                <a:solidFill>
                  <a:srgbClr val="04617B"/>
                </a:solidFill>
                <a:latin typeface="Calibri"/>
                <a:ea typeface="Calibri"/>
                <a:cs typeface="Calibri"/>
              </a:rPr>
              <a:t>16</a:t>
            </a:r>
          </a:p>
        </p:txBody>
      </p:sp>
    </p:spTree>
    <p:extLst>
      <p:ext uri="{BB962C8B-B14F-4D97-AF65-F5344CB8AC3E}">
        <p14:creationId xmlns:p14="http://schemas.microsoft.com/office/powerpoint/2010/main" val="39560626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861DFF-5BA5-A20C-0C6D-06C9F8F54386}"/>
            </a:ext>
          </a:extLst>
        </p:cNvPr>
        <p:cNvGrpSpPr/>
        <p:nvPr/>
      </p:nvGrpSpPr>
      <p:grpSpPr>
        <a:xfrm>
          <a:off x="0" y="0"/>
          <a:ext cx="0" cy="0"/>
          <a:chOff x="0" y="0"/>
          <a:chExt cx="0" cy="0"/>
        </a:xfrm>
      </p:grpSpPr>
      <p:sp>
        <p:nvSpPr>
          <p:cNvPr id="66" name="PlaceHolder 1">
            <a:extLst>
              <a:ext uri="{FF2B5EF4-FFF2-40B4-BE49-F238E27FC236}">
                <a16:creationId xmlns:a16="http://schemas.microsoft.com/office/drawing/2014/main" id="{AB42FD7C-BB69-21B7-5ADD-5CA502ACF3EB}"/>
              </a:ext>
            </a:extLst>
          </p:cNvPr>
          <p:cNvSpPr>
            <a:spLocks noGrp="1"/>
          </p:cNvSpPr>
          <p:nvPr>
            <p:ph type="title"/>
          </p:nvPr>
        </p:nvSpPr>
        <p:spPr>
          <a:xfrm>
            <a:off x="361950" y="647700"/>
            <a:ext cx="8429625" cy="1038225"/>
          </a:xfrm>
          <a:prstGeom prst="rect">
            <a:avLst/>
          </a:prstGeom>
          <a:noFill/>
          <a:ln w="0">
            <a:noFill/>
          </a:ln>
        </p:spPr>
        <p:txBody>
          <a:bodyPr wrap="square" lIns="0" tIns="0" rIns="0" bIns="0" anchor="t">
            <a:noAutofit/>
          </a:bodyPr>
          <a:lstStyle>
            <a:defPPr algn="l">
              <a:defRPr sz="3150" b="0">
                <a:solidFill>
                  <a:srgbClr val="04617B"/>
                </a:solidFill>
                <a:latin typeface="Calibri"/>
                <a:ea typeface="Calibri"/>
                <a:cs typeface="Calibri"/>
              </a:defRPr>
            </a:defPPr>
          </a:lstStyle>
          <a:p>
            <a:pPr indent="0" algn="l">
              <a:lnSpc>
                <a:spcPct val="104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150" b="0">
                <a:solidFill>
                  <a:srgbClr val="04617B"/>
                </a:solidFill>
                <a:latin typeface="Calibri"/>
                <a:ea typeface="Calibri"/>
                <a:cs typeface="Calibri"/>
              </a:defRPr>
            </a:pPr>
            <a:r>
              <a:rPr sz="3150" b="0" u="none" strike="noStrike">
                <a:solidFill>
                  <a:srgbClr val="04617B"/>
                </a:solidFill>
                <a:latin typeface="Calibri"/>
                <a:ea typeface="Calibri"/>
                <a:cs typeface="Calibri"/>
              </a:rPr>
              <a:t>Βολταίρος: βασικά ιστορικά έργα</a:t>
            </a:r>
            <a:endParaRPr sz="2800" b="0" u="none" strike="noStrike">
              <a:solidFill>
                <a:srgbClr val="04617B"/>
              </a:solidFill>
              <a:latin typeface="Calibri"/>
              <a:ea typeface="Calibri"/>
              <a:cs typeface="Calibri"/>
            </a:endParaRPr>
          </a:p>
        </p:txBody>
      </p:sp>
      <p:sp>
        <p:nvSpPr>
          <p:cNvPr id="67" name="Ορθογώνιο 66">
            <a:extLst>
              <a:ext uri="{FF2B5EF4-FFF2-40B4-BE49-F238E27FC236}">
                <a16:creationId xmlns:a16="http://schemas.microsoft.com/office/drawing/2014/main" id="{585BF0D5-4954-21B9-3366-B953F389E9A9}"/>
              </a:ext>
            </a:extLst>
          </p:cNvPr>
          <p:cNvSpPr>
            <a:spLocks noGrp="1"/>
          </p:cNvSpPr>
          <p:nvPr/>
        </p:nvSpPr>
        <p:spPr>
          <a:xfrm>
            <a:off x="619125" y="1790700"/>
            <a:ext cx="7839075" cy="4533900"/>
          </a:xfrm>
          <a:prstGeom prst="rect">
            <a:avLst/>
          </a:prstGeom>
          <a:noFill/>
          <a:ln w="0">
            <a:noFill/>
          </a:ln>
        </p:spPr>
        <p:txBody>
          <a:bodyPr wrap="square" lIns="0" tIns="0" rIns="0" bIns="0" anchor="t">
            <a:noAutofit/>
          </a:bodyPr>
          <a:lstStyle>
            <a:defPPr algn="l">
              <a:defRPr sz="2175" b="0">
                <a:solidFill>
                  <a:srgbClr val="000000"/>
                </a:solidFill>
                <a:latin typeface="Constantia"/>
                <a:ea typeface="Constantia"/>
                <a:cs typeface="Constantia"/>
              </a:defRPr>
            </a:defPPr>
          </a:lstStyle>
          <a:p>
            <a:pPr marL="228600" indent="-127000" algn="just">
              <a:lnSpc>
                <a:spcPct val="100000"/>
              </a:lnSpc>
              <a:spcAft>
                <a:spcPts val="1400"/>
              </a:spcAft>
              <a:defRPr sz="2175" b="0">
                <a:solidFill>
                  <a:srgbClr val="000000"/>
                </a:solidFill>
                <a:latin typeface="Constantia"/>
                <a:ea typeface="Constantia"/>
                <a:cs typeface="Constantia"/>
              </a:defRPr>
            </a:pPr>
            <a:r>
              <a:rPr lang="el-GR" sz="2800" dirty="0">
                <a:solidFill>
                  <a:srgbClr val="000000"/>
                </a:solidFill>
                <a:latin typeface="Constantia"/>
              </a:rPr>
              <a:t>«Αν θέλετε η ιστορία να σας φανεί χρήσιμη, μην κοιτάτε μόνο τις ημερομηνίες των μαχών και τα ονόματα των ηγεμόνων. </a:t>
            </a:r>
            <a:r>
              <a:rPr lang="el-GR" sz="2800" b="1" dirty="0">
                <a:solidFill>
                  <a:srgbClr val="000000"/>
                </a:solidFill>
                <a:latin typeface="Constantia"/>
              </a:rPr>
              <a:t>Η ιστορία πρέπει να γράφεται ως φιλόσοφος. Πρέπει να αναζητάτε πώς οι τέχνες, οι επιστήμες και οι νόμοι εξελίχθηκαν</a:t>
            </a:r>
            <a:r>
              <a:rPr lang="el-GR" sz="2800" dirty="0">
                <a:solidFill>
                  <a:srgbClr val="000000"/>
                </a:solidFill>
                <a:latin typeface="Constantia"/>
              </a:rPr>
              <a:t>, πώς άλλαξαν τα ήθη των ανθρώπων και πώς το ανθρώπινο πνεύμα κατάφερε σιγά-σιγά να απελευθερωθεί από τις προκαταλήψεις και τη δεισιδαιμονία. Αυτή είναι η μόνη ιστορία που αξίζει να μελετάται.» </a:t>
            </a:r>
          </a:p>
          <a:p>
            <a:pPr marL="228600" indent="-127000" algn="l">
              <a:lnSpc>
                <a:spcPct val="110000"/>
              </a:lnSpc>
              <a:spcAft>
                <a:spcPts val="1400"/>
              </a:spcAft>
              <a:buNone/>
              <a:defRPr sz="2175" b="0">
                <a:solidFill>
                  <a:srgbClr val="000000"/>
                </a:solidFill>
                <a:latin typeface="Constantia"/>
                <a:ea typeface="Constantia"/>
                <a:cs typeface="Constantia"/>
              </a:defRPr>
            </a:pPr>
            <a:endParaRPr sz="2175" b="0" dirty="0">
              <a:solidFill>
                <a:srgbClr val="000000"/>
              </a:solidFill>
              <a:latin typeface="Constantia"/>
              <a:ea typeface="Constantia"/>
              <a:cs typeface="Constantia"/>
            </a:endParaRPr>
          </a:p>
        </p:txBody>
      </p:sp>
      <p:sp>
        <p:nvSpPr>
          <p:cNvPr id="68" name="Ορθογώνιο 67">
            <a:extLst>
              <a:ext uri="{FF2B5EF4-FFF2-40B4-BE49-F238E27FC236}">
                <a16:creationId xmlns:a16="http://schemas.microsoft.com/office/drawing/2014/main" id="{524EC43D-52BE-4D3E-438A-A78834C35652}"/>
              </a:ext>
            </a:extLst>
          </p:cNvPr>
          <p:cNvSpPr>
            <a:spLocks noGrp="1"/>
          </p:cNvSpPr>
          <p:nvPr/>
        </p:nvSpPr>
        <p:spPr>
          <a:xfrm>
            <a:off x="8382000" y="6496050"/>
            <a:ext cx="333375" cy="171450"/>
          </a:xfrm>
          <a:prstGeom prst="rect">
            <a:avLst/>
          </a:prstGeom>
          <a:noFill/>
          <a:ln w="0">
            <a:noFill/>
          </a:ln>
        </p:spPr>
        <p:txBody>
          <a:bodyPr lIns="0" tIns="0" rIns="0" bIns="0"/>
          <a:lstStyle>
            <a:defPPr algn="r">
              <a:defRPr sz="975">
                <a:solidFill>
                  <a:srgbClr val="04617B"/>
                </a:solidFill>
                <a:latin typeface="Calibri"/>
                <a:ea typeface="Calibri"/>
                <a:cs typeface="Calibri"/>
              </a:defRPr>
            </a:defPPr>
          </a:lstStyle>
          <a:p>
            <a:pPr algn="r">
              <a:buNone/>
              <a:defRPr sz="975">
                <a:solidFill>
                  <a:srgbClr val="04617B"/>
                </a:solidFill>
                <a:latin typeface="Calibri"/>
                <a:ea typeface="Calibri"/>
                <a:cs typeface="Calibri"/>
              </a:defRPr>
            </a:pPr>
            <a:r>
              <a:rPr sz="975">
                <a:solidFill>
                  <a:srgbClr val="04617B"/>
                </a:solidFill>
                <a:latin typeface="Calibri"/>
                <a:ea typeface="Calibri"/>
                <a:cs typeface="Calibri"/>
              </a:rPr>
              <a:t>16</a:t>
            </a:r>
          </a:p>
        </p:txBody>
      </p:sp>
    </p:spTree>
    <p:extLst>
      <p:ext uri="{BB962C8B-B14F-4D97-AF65-F5344CB8AC3E}">
        <p14:creationId xmlns:p14="http://schemas.microsoft.com/office/powerpoint/2010/main" val="20687830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FC9BCB-A7BE-1B20-22EF-9B9210009284}"/>
            </a:ext>
          </a:extLst>
        </p:cNvPr>
        <p:cNvGrpSpPr/>
        <p:nvPr/>
      </p:nvGrpSpPr>
      <p:grpSpPr>
        <a:xfrm>
          <a:off x="0" y="0"/>
          <a:ext cx="0" cy="0"/>
          <a:chOff x="0" y="0"/>
          <a:chExt cx="0" cy="0"/>
        </a:xfrm>
      </p:grpSpPr>
      <p:sp>
        <p:nvSpPr>
          <p:cNvPr id="66" name="PlaceHolder 1">
            <a:extLst>
              <a:ext uri="{FF2B5EF4-FFF2-40B4-BE49-F238E27FC236}">
                <a16:creationId xmlns:a16="http://schemas.microsoft.com/office/drawing/2014/main" id="{B52588E3-B620-94C9-DE2C-E55935AF142D}"/>
              </a:ext>
            </a:extLst>
          </p:cNvPr>
          <p:cNvSpPr>
            <a:spLocks noGrp="1"/>
          </p:cNvSpPr>
          <p:nvPr>
            <p:ph type="title"/>
          </p:nvPr>
        </p:nvSpPr>
        <p:spPr>
          <a:xfrm>
            <a:off x="361950" y="647700"/>
            <a:ext cx="8429625" cy="1038225"/>
          </a:xfrm>
          <a:prstGeom prst="rect">
            <a:avLst/>
          </a:prstGeom>
          <a:noFill/>
          <a:ln w="0">
            <a:noFill/>
          </a:ln>
        </p:spPr>
        <p:txBody>
          <a:bodyPr wrap="square" lIns="0" tIns="0" rIns="0" bIns="0" anchor="t">
            <a:noAutofit/>
          </a:bodyPr>
          <a:lstStyle>
            <a:defPPr algn="l">
              <a:defRPr sz="3150" b="0">
                <a:solidFill>
                  <a:srgbClr val="04617B"/>
                </a:solidFill>
                <a:latin typeface="Calibri"/>
                <a:ea typeface="Calibri"/>
                <a:cs typeface="Calibri"/>
              </a:defRPr>
            </a:defPPr>
          </a:lstStyle>
          <a:p>
            <a:pPr indent="0" algn="l">
              <a:lnSpc>
                <a:spcPct val="104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150" b="0">
                <a:solidFill>
                  <a:srgbClr val="04617B"/>
                </a:solidFill>
                <a:latin typeface="Calibri"/>
                <a:ea typeface="Calibri"/>
                <a:cs typeface="Calibri"/>
              </a:defRPr>
            </a:pPr>
            <a:r>
              <a:rPr sz="3150" b="0" u="none" strike="noStrike">
                <a:solidFill>
                  <a:srgbClr val="04617B"/>
                </a:solidFill>
                <a:latin typeface="Calibri"/>
                <a:ea typeface="Calibri"/>
                <a:cs typeface="Calibri"/>
              </a:rPr>
              <a:t>Βολταίρος: βασικά ιστορικά έργα</a:t>
            </a:r>
            <a:endParaRPr sz="2800" b="0" u="none" strike="noStrike">
              <a:solidFill>
                <a:srgbClr val="04617B"/>
              </a:solidFill>
              <a:latin typeface="Calibri"/>
              <a:ea typeface="Calibri"/>
              <a:cs typeface="Calibri"/>
            </a:endParaRPr>
          </a:p>
        </p:txBody>
      </p:sp>
      <p:sp>
        <p:nvSpPr>
          <p:cNvPr id="67" name="Ορθογώνιο 66">
            <a:extLst>
              <a:ext uri="{FF2B5EF4-FFF2-40B4-BE49-F238E27FC236}">
                <a16:creationId xmlns:a16="http://schemas.microsoft.com/office/drawing/2014/main" id="{B3F0A640-AB0E-462A-CEA5-4C6F98403CF0}"/>
              </a:ext>
            </a:extLst>
          </p:cNvPr>
          <p:cNvSpPr>
            <a:spLocks noGrp="1"/>
          </p:cNvSpPr>
          <p:nvPr/>
        </p:nvSpPr>
        <p:spPr>
          <a:xfrm>
            <a:off x="619125" y="1790700"/>
            <a:ext cx="7839075" cy="4533900"/>
          </a:xfrm>
          <a:prstGeom prst="rect">
            <a:avLst/>
          </a:prstGeom>
          <a:noFill/>
          <a:ln w="0">
            <a:noFill/>
          </a:ln>
        </p:spPr>
        <p:txBody>
          <a:bodyPr wrap="square" lIns="0" tIns="0" rIns="0" bIns="0" anchor="t">
            <a:noAutofit/>
          </a:bodyPr>
          <a:lstStyle>
            <a:defPPr algn="l">
              <a:defRPr sz="2175" b="0">
                <a:solidFill>
                  <a:srgbClr val="000000"/>
                </a:solidFill>
                <a:latin typeface="Constantia"/>
                <a:ea typeface="Constantia"/>
                <a:cs typeface="Constantia"/>
              </a:defRPr>
            </a:defPPr>
          </a:lstStyle>
          <a:p>
            <a:pPr marL="228600" indent="-127000" algn="just">
              <a:lnSpc>
                <a:spcPct val="100000"/>
              </a:lnSpc>
              <a:spcAft>
                <a:spcPts val="1400"/>
              </a:spcAft>
              <a:defRPr sz="2175" b="0">
                <a:solidFill>
                  <a:srgbClr val="000000"/>
                </a:solidFill>
                <a:latin typeface="Constantia"/>
                <a:ea typeface="Constantia"/>
                <a:cs typeface="Constantia"/>
              </a:defRPr>
            </a:pPr>
            <a:r>
              <a:rPr lang="el-GR" sz="2800" b="1" dirty="0">
                <a:solidFill>
                  <a:srgbClr val="000000"/>
                </a:solidFill>
                <a:latin typeface="Constantia"/>
              </a:rPr>
              <a:t>Η ιστορία δεν επαναλαμβάνεται ποτέ. Ο άνθρωπος όμως επαναλαμβάνεται πάντα</a:t>
            </a:r>
            <a:r>
              <a:rPr lang="el-GR" sz="2800" dirty="0">
                <a:solidFill>
                  <a:srgbClr val="000000"/>
                </a:solidFill>
                <a:latin typeface="Constantia"/>
              </a:rPr>
              <a:t>. Τα ίδια πάθη, η ίδια απληστία, η ίδια φιλοδοξία και η ίδια τυφλή μισαλλοδοξία που κατέστρεψαν τις αρχαίες αυτοκρατορίες, συνεχίζουν να κινούν τα νήματα των σύγχρονων εθνών. Τα σκηνικά αλλάζουν, αλλά οι πρωταγωνιστές παραμένουν τρομακτικά ίδιοι.</a:t>
            </a:r>
            <a:endParaRPr sz="2800" b="0" dirty="0">
              <a:solidFill>
                <a:srgbClr val="000000"/>
              </a:solidFill>
              <a:latin typeface="Constantia"/>
              <a:ea typeface="Constantia"/>
              <a:cs typeface="Constantia"/>
            </a:endParaRPr>
          </a:p>
        </p:txBody>
      </p:sp>
      <p:sp>
        <p:nvSpPr>
          <p:cNvPr id="68" name="Ορθογώνιο 67">
            <a:extLst>
              <a:ext uri="{FF2B5EF4-FFF2-40B4-BE49-F238E27FC236}">
                <a16:creationId xmlns:a16="http://schemas.microsoft.com/office/drawing/2014/main" id="{B5B73A4D-89F1-3D58-DF9C-BA309D0715C5}"/>
              </a:ext>
            </a:extLst>
          </p:cNvPr>
          <p:cNvSpPr>
            <a:spLocks noGrp="1"/>
          </p:cNvSpPr>
          <p:nvPr/>
        </p:nvSpPr>
        <p:spPr>
          <a:xfrm>
            <a:off x="8382000" y="6496050"/>
            <a:ext cx="333375" cy="171450"/>
          </a:xfrm>
          <a:prstGeom prst="rect">
            <a:avLst/>
          </a:prstGeom>
          <a:noFill/>
          <a:ln w="0">
            <a:noFill/>
          </a:ln>
        </p:spPr>
        <p:txBody>
          <a:bodyPr lIns="0" tIns="0" rIns="0" bIns="0"/>
          <a:lstStyle>
            <a:defPPr algn="r">
              <a:defRPr sz="975">
                <a:solidFill>
                  <a:srgbClr val="04617B"/>
                </a:solidFill>
                <a:latin typeface="Calibri"/>
                <a:ea typeface="Calibri"/>
                <a:cs typeface="Calibri"/>
              </a:defRPr>
            </a:defPPr>
          </a:lstStyle>
          <a:p>
            <a:pPr algn="r">
              <a:buNone/>
              <a:defRPr sz="975">
                <a:solidFill>
                  <a:srgbClr val="04617B"/>
                </a:solidFill>
                <a:latin typeface="Calibri"/>
                <a:ea typeface="Calibri"/>
                <a:cs typeface="Calibri"/>
              </a:defRPr>
            </a:pPr>
            <a:r>
              <a:rPr sz="975">
                <a:solidFill>
                  <a:srgbClr val="04617B"/>
                </a:solidFill>
                <a:latin typeface="Calibri"/>
                <a:ea typeface="Calibri"/>
                <a:cs typeface="Calibri"/>
              </a:rPr>
              <a:t>16</a:t>
            </a:r>
          </a:p>
        </p:txBody>
      </p:sp>
    </p:spTree>
    <p:extLst>
      <p:ext uri="{BB962C8B-B14F-4D97-AF65-F5344CB8AC3E}">
        <p14:creationId xmlns:p14="http://schemas.microsoft.com/office/powerpoint/2010/main" val="40581543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9F0913-C83C-36B5-7A0E-59813267AEE5}"/>
            </a:ext>
          </a:extLst>
        </p:cNvPr>
        <p:cNvGrpSpPr/>
        <p:nvPr/>
      </p:nvGrpSpPr>
      <p:grpSpPr>
        <a:xfrm>
          <a:off x="0" y="0"/>
          <a:ext cx="0" cy="0"/>
          <a:chOff x="0" y="0"/>
          <a:chExt cx="0" cy="0"/>
        </a:xfrm>
      </p:grpSpPr>
      <p:sp>
        <p:nvSpPr>
          <p:cNvPr id="66" name="PlaceHolder 1">
            <a:extLst>
              <a:ext uri="{FF2B5EF4-FFF2-40B4-BE49-F238E27FC236}">
                <a16:creationId xmlns:a16="http://schemas.microsoft.com/office/drawing/2014/main" id="{376DD699-21A2-1DA0-B774-EEFD0DF30A79}"/>
              </a:ext>
            </a:extLst>
          </p:cNvPr>
          <p:cNvSpPr>
            <a:spLocks noGrp="1"/>
          </p:cNvSpPr>
          <p:nvPr>
            <p:ph type="title"/>
          </p:nvPr>
        </p:nvSpPr>
        <p:spPr>
          <a:xfrm>
            <a:off x="361950" y="647700"/>
            <a:ext cx="8429625" cy="1038225"/>
          </a:xfrm>
          <a:prstGeom prst="rect">
            <a:avLst/>
          </a:prstGeom>
          <a:noFill/>
          <a:ln w="0">
            <a:noFill/>
          </a:ln>
        </p:spPr>
        <p:txBody>
          <a:bodyPr wrap="square" lIns="0" tIns="0" rIns="0" bIns="0" anchor="t">
            <a:noAutofit/>
          </a:bodyPr>
          <a:lstStyle>
            <a:defPPr algn="l">
              <a:defRPr sz="3150" b="0">
                <a:solidFill>
                  <a:srgbClr val="04617B"/>
                </a:solidFill>
                <a:latin typeface="Calibri"/>
                <a:ea typeface="Calibri"/>
                <a:cs typeface="Calibri"/>
              </a:defRPr>
            </a:defPPr>
          </a:lstStyle>
          <a:p>
            <a:pPr indent="0" algn="l">
              <a:lnSpc>
                <a:spcPct val="104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150" b="0">
                <a:solidFill>
                  <a:srgbClr val="04617B"/>
                </a:solidFill>
                <a:latin typeface="Calibri"/>
                <a:ea typeface="Calibri"/>
                <a:cs typeface="Calibri"/>
              </a:defRPr>
            </a:pPr>
            <a:r>
              <a:rPr sz="3150" b="0" u="none" strike="noStrike">
                <a:solidFill>
                  <a:srgbClr val="04617B"/>
                </a:solidFill>
                <a:latin typeface="Calibri"/>
                <a:ea typeface="Calibri"/>
                <a:cs typeface="Calibri"/>
              </a:rPr>
              <a:t>Βολταίρος: βασικά ιστορικά έργα</a:t>
            </a:r>
            <a:endParaRPr sz="2800" b="0" u="none" strike="noStrike">
              <a:solidFill>
                <a:srgbClr val="04617B"/>
              </a:solidFill>
              <a:latin typeface="Calibri"/>
              <a:ea typeface="Calibri"/>
              <a:cs typeface="Calibri"/>
            </a:endParaRPr>
          </a:p>
        </p:txBody>
      </p:sp>
      <p:sp>
        <p:nvSpPr>
          <p:cNvPr id="67" name="Ορθογώνιο 66">
            <a:extLst>
              <a:ext uri="{FF2B5EF4-FFF2-40B4-BE49-F238E27FC236}">
                <a16:creationId xmlns:a16="http://schemas.microsoft.com/office/drawing/2014/main" id="{8056E8E0-8105-FC91-7F0E-FF10A7E7DFB0}"/>
              </a:ext>
            </a:extLst>
          </p:cNvPr>
          <p:cNvSpPr>
            <a:spLocks noGrp="1"/>
          </p:cNvSpPr>
          <p:nvPr/>
        </p:nvSpPr>
        <p:spPr>
          <a:xfrm>
            <a:off x="619125" y="1790700"/>
            <a:ext cx="7839075" cy="4533900"/>
          </a:xfrm>
          <a:prstGeom prst="rect">
            <a:avLst/>
          </a:prstGeom>
          <a:noFill/>
          <a:ln w="0">
            <a:noFill/>
          </a:ln>
        </p:spPr>
        <p:txBody>
          <a:bodyPr wrap="square" lIns="0" tIns="0" rIns="0" bIns="0" anchor="t">
            <a:noAutofit/>
          </a:bodyPr>
          <a:lstStyle>
            <a:defPPr algn="l">
              <a:defRPr sz="2175" b="0">
                <a:solidFill>
                  <a:srgbClr val="000000"/>
                </a:solidFill>
                <a:latin typeface="Constantia"/>
                <a:ea typeface="Constantia"/>
                <a:cs typeface="Constantia"/>
              </a:defRPr>
            </a:defPPr>
          </a:lstStyle>
          <a:p>
            <a:pPr algn="just"/>
            <a:r>
              <a:rPr lang="el-GR" sz="3200" dirty="0">
                <a:latin typeface="+mj-lt"/>
              </a:rPr>
              <a:t>«</a:t>
            </a:r>
            <a:r>
              <a:rPr lang="el-GR" sz="3200" b="1" dirty="0">
                <a:latin typeface="+mj-lt"/>
              </a:rPr>
              <a:t>Η ιστορία μπορεί να γραφτεί σωστά μόνο σε μια ελεύθερη χώρα</a:t>
            </a:r>
            <a:r>
              <a:rPr lang="el-GR" sz="3200" dirty="0">
                <a:latin typeface="+mj-lt"/>
              </a:rPr>
              <a:t>. Εκεί όπου ο ιστορικός φοβάται την εξουσία, το μόνο που μπορεί να κάνει είναι να κρύψει την αλήθεια ή να την παραμορφώσει προς όφελος των ισχυρών. Ο σκλάβος κολακεύει, ο φανατικός διαστρεβλώνει, μόνο ο ελεύθερος άνθρωπος μπορεί να γίνει αληθινός μάρτυρας των γεγονότων.»</a:t>
            </a:r>
          </a:p>
        </p:txBody>
      </p:sp>
      <p:sp>
        <p:nvSpPr>
          <p:cNvPr id="68" name="Ορθογώνιο 67">
            <a:extLst>
              <a:ext uri="{FF2B5EF4-FFF2-40B4-BE49-F238E27FC236}">
                <a16:creationId xmlns:a16="http://schemas.microsoft.com/office/drawing/2014/main" id="{83DA54D3-2F64-3464-A6ED-840FCCE70525}"/>
              </a:ext>
            </a:extLst>
          </p:cNvPr>
          <p:cNvSpPr>
            <a:spLocks noGrp="1"/>
          </p:cNvSpPr>
          <p:nvPr/>
        </p:nvSpPr>
        <p:spPr>
          <a:xfrm>
            <a:off x="8382000" y="6496050"/>
            <a:ext cx="333375" cy="171450"/>
          </a:xfrm>
          <a:prstGeom prst="rect">
            <a:avLst/>
          </a:prstGeom>
          <a:noFill/>
          <a:ln w="0">
            <a:noFill/>
          </a:ln>
        </p:spPr>
        <p:txBody>
          <a:bodyPr lIns="0" tIns="0" rIns="0" bIns="0"/>
          <a:lstStyle>
            <a:defPPr algn="r">
              <a:defRPr sz="975">
                <a:solidFill>
                  <a:srgbClr val="04617B"/>
                </a:solidFill>
                <a:latin typeface="Calibri"/>
                <a:ea typeface="Calibri"/>
                <a:cs typeface="Calibri"/>
              </a:defRPr>
            </a:defPPr>
          </a:lstStyle>
          <a:p>
            <a:pPr algn="r">
              <a:buNone/>
              <a:defRPr sz="975">
                <a:solidFill>
                  <a:srgbClr val="04617B"/>
                </a:solidFill>
                <a:latin typeface="Calibri"/>
                <a:ea typeface="Calibri"/>
                <a:cs typeface="Calibri"/>
              </a:defRPr>
            </a:pPr>
            <a:r>
              <a:rPr sz="975">
                <a:solidFill>
                  <a:srgbClr val="04617B"/>
                </a:solidFill>
                <a:latin typeface="Calibri"/>
                <a:ea typeface="Calibri"/>
                <a:cs typeface="Calibri"/>
              </a:rPr>
              <a:t>16</a:t>
            </a:r>
          </a:p>
        </p:txBody>
      </p:sp>
    </p:spTree>
    <p:extLst>
      <p:ext uri="{BB962C8B-B14F-4D97-AF65-F5344CB8AC3E}">
        <p14:creationId xmlns:p14="http://schemas.microsoft.com/office/powerpoint/2010/main" val="12266322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7872D1-7638-438F-AC39-AE2E88208249}"/>
            </a:ext>
          </a:extLst>
        </p:cNvPr>
        <p:cNvGrpSpPr/>
        <p:nvPr/>
      </p:nvGrpSpPr>
      <p:grpSpPr>
        <a:xfrm>
          <a:off x="0" y="0"/>
          <a:ext cx="0" cy="0"/>
          <a:chOff x="0" y="0"/>
          <a:chExt cx="0" cy="0"/>
        </a:xfrm>
      </p:grpSpPr>
      <p:sp>
        <p:nvSpPr>
          <p:cNvPr id="66" name="PlaceHolder 1">
            <a:extLst>
              <a:ext uri="{FF2B5EF4-FFF2-40B4-BE49-F238E27FC236}">
                <a16:creationId xmlns:a16="http://schemas.microsoft.com/office/drawing/2014/main" id="{EBE2ED80-5707-9611-D8A7-7D72EC19BA8A}"/>
              </a:ext>
            </a:extLst>
          </p:cNvPr>
          <p:cNvSpPr>
            <a:spLocks noGrp="1"/>
          </p:cNvSpPr>
          <p:nvPr>
            <p:ph type="title"/>
          </p:nvPr>
        </p:nvSpPr>
        <p:spPr>
          <a:xfrm>
            <a:off x="361950" y="647700"/>
            <a:ext cx="8429625" cy="1038225"/>
          </a:xfrm>
          <a:prstGeom prst="rect">
            <a:avLst/>
          </a:prstGeom>
          <a:noFill/>
          <a:ln w="0">
            <a:noFill/>
          </a:ln>
        </p:spPr>
        <p:txBody>
          <a:bodyPr wrap="square" lIns="0" tIns="0" rIns="0" bIns="0" anchor="t">
            <a:noAutofit/>
          </a:bodyPr>
          <a:lstStyle>
            <a:defPPr algn="l">
              <a:defRPr sz="3150" b="0">
                <a:solidFill>
                  <a:srgbClr val="04617B"/>
                </a:solidFill>
                <a:latin typeface="Calibri"/>
                <a:ea typeface="Calibri"/>
                <a:cs typeface="Calibri"/>
              </a:defRPr>
            </a:defPPr>
          </a:lstStyle>
          <a:p>
            <a:pPr indent="0" algn="l">
              <a:lnSpc>
                <a:spcPct val="104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150" b="0">
                <a:solidFill>
                  <a:srgbClr val="04617B"/>
                </a:solidFill>
                <a:latin typeface="Calibri"/>
                <a:ea typeface="Calibri"/>
                <a:cs typeface="Calibri"/>
              </a:defRPr>
            </a:pPr>
            <a:r>
              <a:rPr sz="3150" b="0" u="none" strike="noStrike">
                <a:solidFill>
                  <a:srgbClr val="04617B"/>
                </a:solidFill>
                <a:latin typeface="Calibri"/>
                <a:ea typeface="Calibri"/>
                <a:cs typeface="Calibri"/>
              </a:rPr>
              <a:t>Βολταίρος: βασικά ιστορικά έργα</a:t>
            </a:r>
            <a:endParaRPr sz="2800" b="0" u="none" strike="noStrike">
              <a:solidFill>
                <a:srgbClr val="04617B"/>
              </a:solidFill>
              <a:latin typeface="Calibri"/>
              <a:ea typeface="Calibri"/>
              <a:cs typeface="Calibri"/>
            </a:endParaRPr>
          </a:p>
        </p:txBody>
      </p:sp>
      <p:sp>
        <p:nvSpPr>
          <p:cNvPr id="67" name="Ορθογώνιο 66">
            <a:extLst>
              <a:ext uri="{FF2B5EF4-FFF2-40B4-BE49-F238E27FC236}">
                <a16:creationId xmlns:a16="http://schemas.microsoft.com/office/drawing/2014/main" id="{3A8147EC-734E-0125-5899-F2C6C28CC29F}"/>
              </a:ext>
            </a:extLst>
          </p:cNvPr>
          <p:cNvSpPr>
            <a:spLocks noGrp="1"/>
          </p:cNvSpPr>
          <p:nvPr/>
        </p:nvSpPr>
        <p:spPr>
          <a:xfrm>
            <a:off x="619125" y="1790700"/>
            <a:ext cx="7839075" cy="4533900"/>
          </a:xfrm>
          <a:prstGeom prst="rect">
            <a:avLst/>
          </a:prstGeom>
          <a:noFill/>
          <a:ln w="0">
            <a:noFill/>
          </a:ln>
        </p:spPr>
        <p:txBody>
          <a:bodyPr wrap="square" lIns="0" tIns="0" rIns="0" bIns="0" anchor="t">
            <a:noAutofit/>
          </a:bodyPr>
          <a:lstStyle>
            <a:defPPr algn="l">
              <a:defRPr sz="2175" b="0">
                <a:solidFill>
                  <a:srgbClr val="000000"/>
                </a:solidFill>
                <a:latin typeface="Constantia"/>
                <a:ea typeface="Constantia"/>
                <a:cs typeface="Constantia"/>
              </a:defRPr>
            </a:defPPr>
          </a:lstStyle>
          <a:p>
            <a:pPr marL="228600" indent="-127000" algn="just">
              <a:lnSpc>
                <a:spcPct val="100000"/>
              </a:lnSpc>
              <a:spcAft>
                <a:spcPts val="1400"/>
              </a:spcAft>
              <a:defRPr sz="2175" b="0">
                <a:solidFill>
                  <a:srgbClr val="000000"/>
                </a:solidFill>
                <a:latin typeface="Constantia"/>
                <a:ea typeface="Constantia"/>
                <a:cs typeface="Constantia"/>
              </a:defRPr>
            </a:pPr>
            <a:r>
              <a:rPr lang="el-GR" sz="2800" b="1" dirty="0">
                <a:solidFill>
                  <a:srgbClr val="000000"/>
                </a:solidFill>
                <a:latin typeface="Constantia"/>
              </a:rPr>
              <a:t>Η ιστορία δεν επαναλαμβάνεται ποτέ. Ο άνθρωπος όμως επαναλαμβάνεται πάντα</a:t>
            </a:r>
            <a:r>
              <a:rPr lang="el-GR" sz="2800" dirty="0">
                <a:solidFill>
                  <a:srgbClr val="000000"/>
                </a:solidFill>
                <a:latin typeface="Constantia"/>
              </a:rPr>
              <a:t>. Τα ίδια πάθη, η ίδια απληστία, η ίδια φιλοδοξία και η ίδια τυφλή μισαλλοδοξία που κατέστρεψαν τις αρχαίες αυτοκρατορίες, συνεχίζουν να κινούν τα νήματα των σύγχρονων εθνών. Τα σκηνικά αλλάζουν, αλλά οι πρωταγωνιστές παραμένουν τρομακτικά ίδιοι.</a:t>
            </a:r>
            <a:endParaRPr sz="2800" b="0" dirty="0">
              <a:solidFill>
                <a:srgbClr val="000000"/>
              </a:solidFill>
              <a:latin typeface="Constantia"/>
              <a:ea typeface="Constantia"/>
              <a:cs typeface="Constantia"/>
            </a:endParaRPr>
          </a:p>
        </p:txBody>
      </p:sp>
      <p:sp>
        <p:nvSpPr>
          <p:cNvPr id="68" name="Ορθογώνιο 67">
            <a:extLst>
              <a:ext uri="{FF2B5EF4-FFF2-40B4-BE49-F238E27FC236}">
                <a16:creationId xmlns:a16="http://schemas.microsoft.com/office/drawing/2014/main" id="{A1EF7BDB-E6ED-DF2C-A74D-D893F344720B}"/>
              </a:ext>
            </a:extLst>
          </p:cNvPr>
          <p:cNvSpPr>
            <a:spLocks noGrp="1"/>
          </p:cNvSpPr>
          <p:nvPr/>
        </p:nvSpPr>
        <p:spPr>
          <a:xfrm>
            <a:off x="8382000" y="6496050"/>
            <a:ext cx="333375" cy="171450"/>
          </a:xfrm>
          <a:prstGeom prst="rect">
            <a:avLst/>
          </a:prstGeom>
          <a:noFill/>
          <a:ln w="0">
            <a:noFill/>
          </a:ln>
        </p:spPr>
        <p:txBody>
          <a:bodyPr lIns="0" tIns="0" rIns="0" bIns="0"/>
          <a:lstStyle>
            <a:defPPr algn="r">
              <a:defRPr sz="975">
                <a:solidFill>
                  <a:srgbClr val="04617B"/>
                </a:solidFill>
                <a:latin typeface="Calibri"/>
                <a:ea typeface="Calibri"/>
                <a:cs typeface="Calibri"/>
              </a:defRPr>
            </a:defPPr>
          </a:lstStyle>
          <a:p>
            <a:pPr algn="r">
              <a:buNone/>
              <a:defRPr sz="975">
                <a:solidFill>
                  <a:srgbClr val="04617B"/>
                </a:solidFill>
                <a:latin typeface="Calibri"/>
                <a:ea typeface="Calibri"/>
                <a:cs typeface="Calibri"/>
              </a:defRPr>
            </a:pPr>
            <a:r>
              <a:rPr sz="975">
                <a:solidFill>
                  <a:srgbClr val="04617B"/>
                </a:solidFill>
                <a:latin typeface="Calibri"/>
                <a:ea typeface="Calibri"/>
                <a:cs typeface="Calibri"/>
              </a:rPr>
              <a:t>16</a:t>
            </a:r>
          </a:p>
        </p:txBody>
      </p:sp>
    </p:spTree>
    <p:extLst>
      <p:ext uri="{BB962C8B-B14F-4D97-AF65-F5344CB8AC3E}">
        <p14:creationId xmlns:p14="http://schemas.microsoft.com/office/powerpoint/2010/main" val="41214726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PlaceHolder 1">
            <a:extLst>
              <a:ext uri="{FF2B5EF4-FFF2-40B4-BE49-F238E27FC236}">
                <a16:creationId xmlns:a16="http://schemas.microsoft.com/office/drawing/2014/main" id="{95F4B27D-4A81-4C69-B4EB-A9A15D9818A8}"/>
              </a:ext>
            </a:extLst>
          </p:cNvPr>
          <p:cNvSpPr>
            <a:spLocks noGrp="1"/>
          </p:cNvSpPr>
          <p:nvPr>
            <p:ph type="title"/>
          </p:nvPr>
        </p:nvSpPr>
        <p:spPr>
          <a:xfrm>
            <a:off x="361950" y="647700"/>
            <a:ext cx="8429625" cy="1038225"/>
          </a:xfrm>
          <a:prstGeom prst="rect">
            <a:avLst/>
          </a:prstGeom>
          <a:noFill/>
          <a:ln w="0">
            <a:noFill/>
          </a:ln>
        </p:spPr>
        <p:txBody>
          <a:bodyPr wrap="square" lIns="0" tIns="0" rIns="0" bIns="0" anchor="t">
            <a:noAutofit/>
          </a:bodyPr>
          <a:lstStyle>
            <a:defPPr algn="l">
              <a:defRPr sz="3150" b="0">
                <a:solidFill>
                  <a:srgbClr val="04617B"/>
                </a:solidFill>
                <a:latin typeface="Calibri"/>
                <a:ea typeface="Calibri"/>
                <a:cs typeface="Calibri"/>
              </a:defRPr>
            </a:defPPr>
          </a:lstStyle>
          <a:p>
            <a:pPr indent="0" algn="ctr">
              <a:lnSpc>
                <a:spcPct val="104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150" b="0">
                <a:solidFill>
                  <a:srgbClr val="04617B"/>
                </a:solidFill>
                <a:latin typeface="Calibri"/>
                <a:ea typeface="Calibri"/>
                <a:cs typeface="Calibri"/>
              </a:defRPr>
            </a:pPr>
            <a:r>
              <a:rPr lang="el-GR" sz="3150" b="0" u="none" strike="noStrike" dirty="0" err="1">
                <a:solidFill>
                  <a:srgbClr val="04617B"/>
                </a:solidFill>
                <a:latin typeface="Calibri"/>
                <a:ea typeface="Calibri"/>
                <a:cs typeface="Calibri"/>
              </a:rPr>
              <a:t>Βολταίρος</a:t>
            </a:r>
            <a:r>
              <a:rPr sz="3150" b="0" u="none" strike="noStrike" dirty="0">
                <a:solidFill>
                  <a:srgbClr val="04617B"/>
                </a:solidFill>
                <a:latin typeface="Calibri"/>
                <a:ea typeface="Calibri"/>
                <a:cs typeface="Calibri"/>
              </a:rPr>
              <a:t>΄</a:t>
            </a:r>
            <a:endParaRPr sz="2800" b="0" u="none" strike="noStrike" dirty="0">
              <a:solidFill>
                <a:srgbClr val="04617B"/>
              </a:solidFill>
              <a:latin typeface="Calibri"/>
              <a:ea typeface="Calibri"/>
              <a:cs typeface="Calibri"/>
            </a:endParaRPr>
          </a:p>
        </p:txBody>
      </p:sp>
      <p:sp>
        <p:nvSpPr>
          <p:cNvPr id="69" name="Ορθογώνιο 68">
            <a:extLst>
              <a:ext uri="{FF2B5EF4-FFF2-40B4-BE49-F238E27FC236}">
                <a16:creationId xmlns:a16="http://schemas.microsoft.com/office/drawing/2014/main" id="{BDF29A1E-F48D-46DC-B1F7-478FF2DA2E5A}"/>
              </a:ext>
            </a:extLst>
          </p:cNvPr>
          <p:cNvSpPr>
            <a:spLocks noGrp="1"/>
          </p:cNvSpPr>
          <p:nvPr/>
        </p:nvSpPr>
        <p:spPr>
          <a:xfrm>
            <a:off x="619125" y="1790700"/>
            <a:ext cx="7839075" cy="4533900"/>
          </a:xfrm>
          <a:prstGeom prst="rect">
            <a:avLst/>
          </a:prstGeom>
          <a:noFill/>
          <a:ln w="0">
            <a:noFill/>
          </a:ln>
        </p:spPr>
        <p:txBody>
          <a:bodyPr wrap="square" lIns="0" tIns="0" rIns="0" bIns="0" anchor="t">
            <a:noAutofit/>
          </a:bodyPr>
          <a:lstStyle>
            <a:defPPr algn="l">
              <a:defRPr sz="2175" b="0">
                <a:solidFill>
                  <a:srgbClr val="000000"/>
                </a:solidFill>
                <a:latin typeface="Constantia"/>
                <a:ea typeface="Constantia"/>
                <a:cs typeface="Constantia"/>
              </a:defRPr>
            </a:defPPr>
          </a:lstStyle>
          <a:p>
            <a:pPr marL="228600" indent="-127000" algn="just">
              <a:lnSpc>
                <a:spcPct val="110000"/>
              </a:lnSpc>
              <a:spcAft>
                <a:spcPts val="1400"/>
              </a:spcAft>
              <a:buNone/>
              <a:defRPr sz="2175" b="0">
                <a:solidFill>
                  <a:srgbClr val="000000"/>
                </a:solidFill>
                <a:latin typeface="Constantia"/>
                <a:ea typeface="Constantia"/>
                <a:cs typeface="Constantia"/>
              </a:defRPr>
            </a:pPr>
            <a:r>
              <a:rPr sz="2175" b="0" dirty="0" err="1">
                <a:solidFill>
                  <a:srgbClr val="000000"/>
                </a:solidFill>
                <a:latin typeface="Constantia"/>
                <a:ea typeface="Constantia"/>
                <a:cs typeface="Constantia"/>
              </a:rPr>
              <a:t>Το</a:t>
            </a:r>
            <a:r>
              <a:rPr sz="2175" b="0" dirty="0">
                <a:solidFill>
                  <a:srgbClr val="000000"/>
                </a:solidFill>
                <a:latin typeface="Constantia"/>
                <a:ea typeface="Constantia"/>
                <a:cs typeface="Constantia"/>
              </a:rPr>
              <a:t> </a:t>
            </a:r>
            <a:r>
              <a:rPr sz="2175" b="0" dirty="0" err="1">
                <a:solidFill>
                  <a:srgbClr val="000000"/>
                </a:solidFill>
                <a:latin typeface="Constantia"/>
                <a:ea typeface="Constantia"/>
                <a:cs typeface="Constantia"/>
              </a:rPr>
              <a:t>ιστορικό</a:t>
            </a:r>
            <a:r>
              <a:rPr sz="2175" b="0" dirty="0">
                <a:solidFill>
                  <a:srgbClr val="000000"/>
                </a:solidFill>
                <a:latin typeface="Constantia"/>
                <a:ea typeface="Constantia"/>
                <a:cs typeface="Constantia"/>
              </a:rPr>
              <a:t> α</a:t>
            </a:r>
            <a:r>
              <a:rPr sz="2175" b="0" dirty="0" err="1">
                <a:solidFill>
                  <a:srgbClr val="000000"/>
                </a:solidFill>
                <a:latin typeface="Constantia"/>
                <a:ea typeface="Constantia"/>
                <a:cs typeface="Constantia"/>
              </a:rPr>
              <a:t>ντικείμενο</a:t>
            </a:r>
            <a:r>
              <a:rPr sz="2175" b="0" dirty="0">
                <a:solidFill>
                  <a:srgbClr val="000000"/>
                </a:solidFill>
                <a:latin typeface="Constantia"/>
                <a:ea typeface="Constantia"/>
                <a:cs typeface="Constantia"/>
              </a:rPr>
              <a:t> </a:t>
            </a:r>
            <a:r>
              <a:rPr sz="2175" b="0" dirty="0" err="1">
                <a:solidFill>
                  <a:srgbClr val="000000"/>
                </a:solidFill>
                <a:latin typeface="Constantia"/>
                <a:ea typeface="Constantia"/>
                <a:cs typeface="Constantia"/>
              </a:rPr>
              <a:t>διευρύνετ</a:t>
            </a:r>
            <a:r>
              <a:rPr sz="2175" b="0" dirty="0">
                <a:solidFill>
                  <a:srgbClr val="000000"/>
                </a:solidFill>
                <a:latin typeface="Constantia"/>
                <a:ea typeface="Constantia"/>
                <a:cs typeface="Constantia"/>
              </a:rPr>
              <a:t>αι από τη βιογραφία του βασιλιά στην εποχή του.</a:t>
            </a:r>
            <a:r>
              <a:rPr lang="el-GR" sz="2175" b="0" dirty="0">
                <a:solidFill>
                  <a:srgbClr val="000000"/>
                </a:solidFill>
                <a:latin typeface="Constantia"/>
                <a:ea typeface="Constantia"/>
                <a:cs typeface="Constantia"/>
              </a:rPr>
              <a:t> </a:t>
            </a:r>
            <a:r>
              <a:rPr sz="2175" b="0" dirty="0">
                <a:solidFill>
                  <a:srgbClr val="000000"/>
                </a:solidFill>
                <a:latin typeface="Constantia"/>
                <a:ea typeface="Constantia"/>
                <a:cs typeface="Constantia"/>
              </a:rPr>
              <a:t>Η π</a:t>
            </a:r>
            <a:r>
              <a:rPr sz="2175" b="0" dirty="0" err="1">
                <a:solidFill>
                  <a:srgbClr val="000000"/>
                </a:solidFill>
                <a:latin typeface="Constantia"/>
                <a:ea typeface="Constantia"/>
                <a:cs typeface="Constantia"/>
              </a:rPr>
              <a:t>ολιτική</a:t>
            </a:r>
            <a:r>
              <a:rPr sz="2175" b="0" dirty="0">
                <a:solidFill>
                  <a:srgbClr val="000000"/>
                </a:solidFill>
                <a:latin typeface="Constantia"/>
                <a:ea typeface="Constantia"/>
                <a:cs typeface="Constantia"/>
              </a:rPr>
              <a:t> και </a:t>
            </a:r>
            <a:r>
              <a:rPr sz="2175" b="0" dirty="0" err="1">
                <a:solidFill>
                  <a:srgbClr val="000000"/>
                </a:solidFill>
                <a:latin typeface="Constantia"/>
                <a:ea typeface="Constantia"/>
                <a:cs typeface="Constantia"/>
              </a:rPr>
              <a:t>οι</a:t>
            </a:r>
            <a:r>
              <a:rPr sz="2175" b="0" dirty="0">
                <a:solidFill>
                  <a:srgbClr val="000000"/>
                </a:solidFill>
                <a:latin typeface="Constantia"/>
                <a:ea typeface="Constantia"/>
                <a:cs typeface="Constantia"/>
              </a:rPr>
              <a:t> π</a:t>
            </a:r>
            <a:r>
              <a:rPr sz="2175" b="0" dirty="0" err="1">
                <a:solidFill>
                  <a:srgbClr val="000000"/>
                </a:solidFill>
                <a:latin typeface="Constantia"/>
                <a:ea typeface="Constantia"/>
                <a:cs typeface="Constantia"/>
              </a:rPr>
              <a:t>όλεμοι</a:t>
            </a:r>
            <a:r>
              <a:rPr sz="2175" b="0" dirty="0">
                <a:solidFill>
                  <a:srgbClr val="000000"/>
                </a:solidFill>
                <a:latin typeface="Constantia"/>
                <a:ea typeface="Constantia"/>
                <a:cs typeface="Constantia"/>
              </a:rPr>
              <a:t> </a:t>
            </a:r>
            <a:r>
              <a:rPr sz="2175" b="0" dirty="0" err="1">
                <a:solidFill>
                  <a:srgbClr val="000000"/>
                </a:solidFill>
                <a:latin typeface="Constantia"/>
                <a:ea typeface="Constantia"/>
                <a:cs typeface="Constantia"/>
              </a:rPr>
              <a:t>συνδέοντ</a:t>
            </a:r>
            <a:r>
              <a:rPr sz="2175" b="0" dirty="0">
                <a:solidFill>
                  <a:srgbClr val="000000"/>
                </a:solidFill>
                <a:latin typeface="Constantia"/>
                <a:ea typeface="Constantia"/>
                <a:cs typeface="Constantia"/>
              </a:rPr>
              <a:t>αι με τις τέχνες, τα γράμματα και τους θεσμούς.</a:t>
            </a:r>
            <a:r>
              <a:rPr lang="el-GR" sz="2175" b="0" dirty="0">
                <a:solidFill>
                  <a:srgbClr val="000000"/>
                </a:solidFill>
                <a:latin typeface="Constantia"/>
                <a:ea typeface="Constantia"/>
                <a:cs typeface="Constantia"/>
              </a:rPr>
              <a:t> </a:t>
            </a:r>
            <a:r>
              <a:rPr sz="2175" b="0" dirty="0">
                <a:solidFill>
                  <a:srgbClr val="000000"/>
                </a:solidFill>
                <a:latin typeface="Constantia"/>
                <a:ea typeface="Constantia"/>
                <a:cs typeface="Constantia"/>
              </a:rPr>
              <a:t>Ο </a:t>
            </a:r>
            <a:r>
              <a:rPr sz="2175" b="0" dirty="0" err="1">
                <a:solidFill>
                  <a:srgbClr val="000000"/>
                </a:solidFill>
                <a:latin typeface="Constantia"/>
                <a:ea typeface="Constantia"/>
                <a:cs typeface="Constantia"/>
              </a:rPr>
              <a:t>Βολτ</a:t>
            </a:r>
            <a:r>
              <a:rPr sz="2175" b="0" dirty="0">
                <a:solidFill>
                  <a:srgbClr val="000000"/>
                </a:solidFill>
                <a:latin typeface="Constantia"/>
                <a:ea typeface="Constantia"/>
                <a:cs typeface="Constantia"/>
              </a:rPr>
              <a:t>αίρος συνδυάζει τεκμήρια, πληροφορίες από συγχρόνους και ιστορική σύνθεση.</a:t>
            </a:r>
            <a:r>
              <a:rPr lang="el-GR" sz="2175" b="0" dirty="0">
                <a:solidFill>
                  <a:srgbClr val="000000"/>
                </a:solidFill>
                <a:latin typeface="Constantia"/>
                <a:ea typeface="Constantia"/>
                <a:cs typeface="Constantia"/>
              </a:rPr>
              <a:t> </a:t>
            </a:r>
            <a:r>
              <a:rPr sz="2175" b="0" dirty="0">
                <a:solidFill>
                  <a:srgbClr val="000000"/>
                </a:solidFill>
                <a:latin typeface="Constantia"/>
                <a:ea typeface="Constantia"/>
                <a:cs typeface="Constantia"/>
              </a:rPr>
              <a:t>Η α</a:t>
            </a:r>
            <a:r>
              <a:rPr sz="2175" b="0" dirty="0" err="1">
                <a:solidFill>
                  <a:srgbClr val="000000"/>
                </a:solidFill>
                <a:latin typeface="Constantia"/>
                <a:ea typeface="Constantia"/>
                <a:cs typeface="Constantia"/>
              </a:rPr>
              <a:t>ξιολόγηση</a:t>
            </a:r>
            <a:r>
              <a:rPr sz="2175" b="0" dirty="0">
                <a:solidFill>
                  <a:srgbClr val="000000"/>
                </a:solidFill>
                <a:latin typeface="Constantia"/>
                <a:ea typeface="Constantia"/>
                <a:cs typeface="Constantia"/>
              </a:rPr>
              <a:t> </a:t>
            </a:r>
            <a:r>
              <a:rPr sz="2175" b="0" dirty="0" err="1">
                <a:solidFill>
                  <a:srgbClr val="000000"/>
                </a:solidFill>
                <a:latin typeface="Constantia"/>
                <a:ea typeface="Constantia"/>
                <a:cs typeface="Constantia"/>
              </a:rPr>
              <a:t>ενός</a:t>
            </a:r>
            <a:r>
              <a:rPr sz="2175" b="0" dirty="0">
                <a:solidFill>
                  <a:srgbClr val="000000"/>
                </a:solidFill>
                <a:latin typeface="Constantia"/>
                <a:ea typeface="Constantia"/>
                <a:cs typeface="Constantia"/>
              </a:rPr>
              <a:t> α</a:t>
            </a:r>
            <a:r>
              <a:rPr sz="2175" b="0" dirty="0" err="1">
                <a:solidFill>
                  <a:srgbClr val="000000"/>
                </a:solidFill>
                <a:latin typeface="Constantia"/>
                <a:ea typeface="Constantia"/>
                <a:cs typeface="Constantia"/>
              </a:rPr>
              <a:t>ιών</a:t>
            </a:r>
            <a:r>
              <a:rPr sz="2175" b="0" dirty="0">
                <a:solidFill>
                  <a:srgbClr val="000000"/>
                </a:solidFill>
                <a:latin typeface="Constantia"/>
                <a:ea typeface="Constantia"/>
                <a:cs typeface="Constantia"/>
              </a:rPr>
              <a:t>α στηρίζεται και στα πολιτισμικά του επιτεύγματα, διατηρώντας έντονη έμφαση στις ελίτ.</a:t>
            </a:r>
            <a:endParaRPr lang="el-GR" sz="2175" b="0" dirty="0">
              <a:solidFill>
                <a:srgbClr val="000000"/>
              </a:solidFill>
              <a:latin typeface="Constantia"/>
              <a:ea typeface="Constantia"/>
              <a:cs typeface="Constantia"/>
            </a:endParaRPr>
          </a:p>
          <a:p>
            <a:pPr marL="228600" indent="-127000" algn="just">
              <a:lnSpc>
                <a:spcPct val="110000"/>
              </a:lnSpc>
              <a:spcAft>
                <a:spcPts val="1400"/>
              </a:spcAft>
              <a:defRPr sz="2175" b="0">
                <a:solidFill>
                  <a:srgbClr val="000000"/>
                </a:solidFill>
                <a:latin typeface="Constantia"/>
                <a:ea typeface="Constantia"/>
                <a:cs typeface="Constantia"/>
              </a:defRPr>
            </a:pPr>
            <a:r>
              <a:rPr lang="el-GR" sz="2175" dirty="0">
                <a:solidFill>
                  <a:srgbClr val="000000"/>
                </a:solidFill>
                <a:latin typeface="Constantia"/>
                <a:ea typeface="Constantia"/>
                <a:cs typeface="Constantia"/>
              </a:rPr>
              <a:t>Η Κίνα και η Ινδία αποκτούν θέση στην αφήγηση της ανθρώπινης πολιτισμικής εμπειρίας. Ήθη, θρησκείες και εμπορικές πρακτικές επιτρέπουν τη σύγκριση διαφορετικών κοινωνιών. Οι ευρωπαϊκές κρίσεις και τα διαθέσιμα ταξιδιωτικά τεκμήρια εξακολουθούν να καθορίζουν την παρουσίαση.</a:t>
            </a:r>
          </a:p>
          <a:p>
            <a:pPr marL="228600" indent="-127000" algn="just">
              <a:lnSpc>
                <a:spcPct val="110000"/>
              </a:lnSpc>
              <a:spcAft>
                <a:spcPts val="1400"/>
              </a:spcAft>
              <a:buNone/>
              <a:defRPr sz="2175" b="0">
                <a:solidFill>
                  <a:srgbClr val="000000"/>
                </a:solidFill>
                <a:latin typeface="Constantia"/>
                <a:ea typeface="Constantia"/>
                <a:cs typeface="Constantia"/>
              </a:defRPr>
            </a:pPr>
            <a:endParaRPr sz="2175" b="0" dirty="0">
              <a:solidFill>
                <a:srgbClr val="000000"/>
              </a:solidFill>
              <a:latin typeface="Constantia"/>
              <a:ea typeface="Constantia"/>
              <a:cs typeface="Constantia"/>
            </a:endParaRPr>
          </a:p>
        </p:txBody>
      </p:sp>
      <p:sp>
        <p:nvSpPr>
          <p:cNvPr id="70" name="Ορθογώνιο 69">
            <a:extLst>
              <a:ext uri="{FF2B5EF4-FFF2-40B4-BE49-F238E27FC236}">
                <a16:creationId xmlns:a16="http://schemas.microsoft.com/office/drawing/2014/main" id="{820F0556-0682-415E-9CC3-66B271CBEC2C}"/>
              </a:ext>
            </a:extLst>
          </p:cNvPr>
          <p:cNvSpPr>
            <a:spLocks noGrp="1"/>
          </p:cNvSpPr>
          <p:nvPr/>
        </p:nvSpPr>
        <p:spPr>
          <a:xfrm>
            <a:off x="8382000" y="6496050"/>
            <a:ext cx="333375" cy="171450"/>
          </a:xfrm>
          <a:prstGeom prst="rect">
            <a:avLst/>
          </a:prstGeom>
          <a:noFill/>
          <a:ln w="0">
            <a:noFill/>
          </a:ln>
        </p:spPr>
        <p:txBody>
          <a:bodyPr lIns="0" tIns="0" rIns="0" bIns="0"/>
          <a:lstStyle>
            <a:defPPr algn="r">
              <a:defRPr sz="975">
                <a:solidFill>
                  <a:srgbClr val="04617B"/>
                </a:solidFill>
                <a:latin typeface="Calibri"/>
                <a:ea typeface="Calibri"/>
                <a:cs typeface="Calibri"/>
              </a:defRPr>
            </a:defPPr>
          </a:lstStyle>
          <a:p>
            <a:pPr algn="r">
              <a:buNone/>
              <a:defRPr sz="975">
                <a:solidFill>
                  <a:srgbClr val="04617B"/>
                </a:solidFill>
                <a:latin typeface="Calibri"/>
                <a:ea typeface="Calibri"/>
                <a:cs typeface="Calibri"/>
              </a:defRPr>
            </a:pPr>
            <a:r>
              <a:rPr sz="975">
                <a:solidFill>
                  <a:srgbClr val="04617B"/>
                </a:solidFill>
                <a:latin typeface="Calibri"/>
                <a:ea typeface="Calibri"/>
                <a:cs typeface="Calibri"/>
              </a:rPr>
              <a:t>17</a:t>
            </a:r>
          </a:p>
        </p:txBody>
      </p:sp>
    </p:spTree>
    <p:extLst>
      <p:ext uri="{BB962C8B-B14F-4D97-AF65-F5344CB8AC3E}">
        <p14:creationId xmlns:p14="http://schemas.microsoft.com/office/powerpoint/2010/main" val="6458882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PlaceHolder 1">
            <a:extLst>
              <a:ext uri="{FF2B5EF4-FFF2-40B4-BE49-F238E27FC236}">
                <a16:creationId xmlns:a16="http://schemas.microsoft.com/office/drawing/2014/main" id="{973B2717-9789-47D6-AFB1-79B7B0150B67}"/>
              </a:ext>
            </a:extLst>
          </p:cNvPr>
          <p:cNvSpPr>
            <a:spLocks noGrp="1"/>
          </p:cNvSpPr>
          <p:nvPr>
            <p:ph type="title"/>
          </p:nvPr>
        </p:nvSpPr>
        <p:spPr>
          <a:xfrm>
            <a:off x="361950" y="647700"/>
            <a:ext cx="8429625" cy="1038225"/>
          </a:xfrm>
          <a:prstGeom prst="rect">
            <a:avLst/>
          </a:prstGeom>
          <a:noFill/>
          <a:ln w="0">
            <a:noFill/>
          </a:ln>
        </p:spPr>
        <p:txBody>
          <a:bodyPr wrap="square" lIns="0" tIns="0" rIns="0" bIns="0" anchor="t">
            <a:noAutofit/>
          </a:bodyPr>
          <a:lstStyle>
            <a:defPPr algn="l">
              <a:defRPr sz="3150" b="0">
                <a:solidFill>
                  <a:srgbClr val="04617B"/>
                </a:solidFill>
                <a:latin typeface="Calibri"/>
                <a:ea typeface="Calibri"/>
                <a:cs typeface="Calibri"/>
              </a:defRPr>
            </a:defPPr>
          </a:lstStyle>
          <a:p>
            <a:pPr indent="0" algn="l">
              <a:lnSpc>
                <a:spcPct val="104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150" b="0">
                <a:solidFill>
                  <a:srgbClr val="04617B"/>
                </a:solidFill>
                <a:latin typeface="Calibri"/>
                <a:ea typeface="Calibri"/>
                <a:cs typeface="Calibri"/>
              </a:defRPr>
            </a:pPr>
            <a:r>
              <a:rPr sz="3150" b="0" u="none" strike="noStrike">
                <a:solidFill>
                  <a:srgbClr val="04617B"/>
                </a:solidFill>
                <a:latin typeface="Calibri"/>
                <a:ea typeface="Calibri"/>
                <a:cs typeface="Calibri"/>
              </a:rPr>
              <a:t>Βολταίρος: μέθοδος και όρια</a:t>
            </a:r>
            <a:endParaRPr sz="5000" b="0" u="none" strike="noStrike">
              <a:solidFill>
                <a:srgbClr val="04617B"/>
              </a:solidFill>
              <a:latin typeface="Calibri"/>
              <a:ea typeface="Calibri"/>
              <a:cs typeface="Calibri"/>
            </a:endParaRPr>
          </a:p>
        </p:txBody>
      </p:sp>
      <p:sp>
        <p:nvSpPr>
          <p:cNvPr id="73" name="Ορθογώνιο 72">
            <a:extLst>
              <a:ext uri="{FF2B5EF4-FFF2-40B4-BE49-F238E27FC236}">
                <a16:creationId xmlns:a16="http://schemas.microsoft.com/office/drawing/2014/main" id="{C719BA3A-8DDD-4A26-BCDB-DC09731D0B5B}"/>
              </a:ext>
            </a:extLst>
          </p:cNvPr>
          <p:cNvSpPr>
            <a:spLocks noGrp="1"/>
          </p:cNvSpPr>
          <p:nvPr/>
        </p:nvSpPr>
        <p:spPr>
          <a:xfrm>
            <a:off x="619125" y="1790700"/>
            <a:ext cx="7839075" cy="4533900"/>
          </a:xfrm>
          <a:prstGeom prst="rect">
            <a:avLst/>
          </a:prstGeom>
          <a:noFill/>
          <a:ln w="0">
            <a:noFill/>
          </a:ln>
        </p:spPr>
        <p:txBody>
          <a:bodyPr wrap="square" lIns="0" tIns="0" rIns="0" bIns="0" anchor="t">
            <a:noAutofit/>
          </a:bodyPr>
          <a:lstStyle>
            <a:defPPr algn="l">
              <a:defRPr sz="2175" b="0">
                <a:solidFill>
                  <a:srgbClr val="000000"/>
                </a:solidFill>
                <a:latin typeface="Constantia"/>
                <a:ea typeface="Constantia"/>
                <a:cs typeface="Constantia"/>
              </a:defRPr>
            </a:defPPr>
          </a:lstStyle>
          <a:p>
            <a:pPr marL="228600" indent="-127000" algn="l">
              <a:lnSpc>
                <a:spcPct val="110000"/>
              </a:lnSpc>
              <a:spcAft>
                <a:spcPts val="1400"/>
              </a:spcAft>
              <a:buNone/>
              <a:defRPr sz="2175" b="0">
                <a:solidFill>
                  <a:srgbClr val="000000"/>
                </a:solidFill>
                <a:latin typeface="Constantia"/>
                <a:ea typeface="Constantia"/>
                <a:cs typeface="Constantia"/>
              </a:defRPr>
            </a:pPr>
            <a:r>
              <a:rPr sz="2175" b="0" dirty="0" err="1">
                <a:solidFill>
                  <a:srgbClr val="000000"/>
                </a:solidFill>
                <a:latin typeface="Constantia"/>
                <a:ea typeface="Constantia"/>
                <a:cs typeface="Constantia"/>
              </a:rPr>
              <a:t>Κριτική</a:t>
            </a:r>
            <a:r>
              <a:rPr sz="2175" b="0" dirty="0">
                <a:solidFill>
                  <a:srgbClr val="000000"/>
                </a:solidFill>
                <a:latin typeface="Constantia"/>
                <a:ea typeface="Constantia"/>
                <a:cs typeface="Constantia"/>
              </a:rPr>
              <a:t> </a:t>
            </a:r>
            <a:r>
              <a:rPr sz="2175" b="0" dirty="0" err="1">
                <a:solidFill>
                  <a:srgbClr val="000000"/>
                </a:solidFill>
                <a:latin typeface="Constantia"/>
                <a:ea typeface="Constantia"/>
                <a:cs typeface="Constantia"/>
              </a:rPr>
              <a:t>των</a:t>
            </a:r>
            <a:r>
              <a:rPr sz="2175" b="0" dirty="0">
                <a:solidFill>
                  <a:srgbClr val="000000"/>
                </a:solidFill>
                <a:latin typeface="Constantia"/>
                <a:ea typeface="Constantia"/>
                <a:cs typeface="Constantia"/>
              </a:rPr>
              <a:t> θα</a:t>
            </a:r>
            <a:r>
              <a:rPr sz="2175" b="0" dirty="0" err="1">
                <a:solidFill>
                  <a:srgbClr val="000000"/>
                </a:solidFill>
                <a:latin typeface="Constantia"/>
                <a:ea typeface="Constantia"/>
                <a:cs typeface="Constantia"/>
              </a:rPr>
              <a:t>υμάτων</a:t>
            </a:r>
            <a:r>
              <a:rPr sz="2175" b="0" dirty="0">
                <a:solidFill>
                  <a:srgbClr val="000000"/>
                </a:solidFill>
                <a:latin typeface="Constantia"/>
                <a:ea typeface="Constantia"/>
                <a:cs typeface="Constantia"/>
              </a:rPr>
              <a:t>, </a:t>
            </a:r>
            <a:r>
              <a:rPr sz="2175" b="0" dirty="0" err="1">
                <a:solidFill>
                  <a:srgbClr val="000000"/>
                </a:solidFill>
                <a:latin typeface="Constantia"/>
                <a:ea typeface="Constantia"/>
                <a:cs typeface="Constantia"/>
              </a:rPr>
              <a:t>των</a:t>
            </a:r>
            <a:r>
              <a:rPr sz="2175" b="0" dirty="0">
                <a:solidFill>
                  <a:srgbClr val="000000"/>
                </a:solidFill>
                <a:latin typeface="Constantia"/>
                <a:ea typeface="Constantia"/>
                <a:cs typeface="Constantia"/>
              </a:rPr>
              <a:t> α</a:t>
            </a:r>
            <a:r>
              <a:rPr sz="2175" b="0" dirty="0" err="1">
                <a:solidFill>
                  <a:srgbClr val="000000"/>
                </a:solidFill>
                <a:latin typeface="Constantia"/>
                <a:ea typeface="Constantia"/>
                <a:cs typeface="Constantia"/>
              </a:rPr>
              <a:t>νεξέλεγκτων</a:t>
            </a:r>
            <a:r>
              <a:rPr sz="2175" b="0" dirty="0">
                <a:solidFill>
                  <a:srgbClr val="000000"/>
                </a:solidFill>
                <a:latin typeface="Constantia"/>
                <a:ea typeface="Constantia"/>
                <a:cs typeface="Constantia"/>
              </a:rPr>
              <a:t> παρα</a:t>
            </a:r>
            <a:r>
              <a:rPr sz="2175" b="0" dirty="0" err="1">
                <a:solidFill>
                  <a:srgbClr val="000000"/>
                </a:solidFill>
                <a:latin typeface="Constantia"/>
                <a:ea typeface="Constantia"/>
                <a:cs typeface="Constantia"/>
              </a:rPr>
              <a:t>δόσεων</a:t>
            </a:r>
            <a:r>
              <a:rPr sz="2175" b="0" dirty="0">
                <a:solidFill>
                  <a:srgbClr val="000000"/>
                </a:solidFill>
                <a:latin typeface="Constantia"/>
                <a:ea typeface="Constantia"/>
                <a:cs typeface="Constantia"/>
              </a:rPr>
              <a:t> και </a:t>
            </a:r>
            <a:r>
              <a:rPr sz="2175" b="0" dirty="0" err="1">
                <a:solidFill>
                  <a:srgbClr val="000000"/>
                </a:solidFill>
                <a:latin typeface="Constantia"/>
                <a:ea typeface="Constantia"/>
                <a:cs typeface="Constantia"/>
              </a:rPr>
              <a:t>των</a:t>
            </a:r>
            <a:r>
              <a:rPr sz="2175" b="0" dirty="0">
                <a:solidFill>
                  <a:srgbClr val="000000"/>
                </a:solidFill>
                <a:latin typeface="Constantia"/>
                <a:ea typeface="Constantia"/>
                <a:cs typeface="Constantia"/>
              </a:rPr>
              <a:t> </a:t>
            </a:r>
            <a:r>
              <a:rPr sz="2175" b="0" dirty="0" err="1">
                <a:solidFill>
                  <a:srgbClr val="000000"/>
                </a:solidFill>
                <a:latin typeface="Constantia"/>
                <a:ea typeface="Constantia"/>
                <a:cs typeface="Constantia"/>
              </a:rPr>
              <a:t>ομολογι</a:t>
            </a:r>
            <a:r>
              <a:rPr sz="2175" b="0" dirty="0">
                <a:solidFill>
                  <a:srgbClr val="000000"/>
                </a:solidFill>
                <a:latin typeface="Constantia"/>
                <a:ea typeface="Constantia"/>
                <a:cs typeface="Constantia"/>
              </a:rPr>
              <a:t>ακών αφηγήσεων.</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dirty="0">
                <a:solidFill>
                  <a:srgbClr val="000000"/>
                </a:solidFill>
                <a:latin typeface="Constantia"/>
                <a:ea typeface="Constantia"/>
                <a:cs typeface="Constantia"/>
              </a:rPr>
              <a:t>Επ</a:t>
            </a:r>
            <a:r>
              <a:rPr sz="2175" b="0" dirty="0" err="1">
                <a:solidFill>
                  <a:srgbClr val="000000"/>
                </a:solidFill>
                <a:latin typeface="Constantia"/>
                <a:ea typeface="Constantia"/>
                <a:cs typeface="Constantia"/>
              </a:rPr>
              <a:t>ιλογή</a:t>
            </a:r>
            <a:r>
              <a:rPr sz="2175" b="0" dirty="0">
                <a:solidFill>
                  <a:srgbClr val="000000"/>
                </a:solidFill>
                <a:latin typeface="Constantia"/>
                <a:ea typeface="Constantia"/>
                <a:cs typeface="Constantia"/>
              </a:rPr>
              <a:t> </a:t>
            </a:r>
            <a:r>
              <a:rPr sz="2175" b="0" dirty="0" err="1">
                <a:solidFill>
                  <a:srgbClr val="000000"/>
                </a:solidFill>
                <a:latin typeface="Constantia"/>
                <a:ea typeface="Constantia"/>
                <a:cs typeface="Constantia"/>
              </a:rPr>
              <a:t>ουσιωδών</a:t>
            </a:r>
            <a:r>
              <a:rPr sz="2175" b="0" dirty="0">
                <a:solidFill>
                  <a:srgbClr val="000000"/>
                </a:solidFill>
                <a:latin typeface="Constantia"/>
                <a:ea typeface="Constantia"/>
                <a:cs typeface="Constantia"/>
              </a:rPr>
              <a:t> </a:t>
            </a:r>
            <a:r>
              <a:rPr sz="2175" b="0" dirty="0" err="1">
                <a:solidFill>
                  <a:srgbClr val="000000"/>
                </a:solidFill>
                <a:latin typeface="Constantia"/>
                <a:ea typeface="Constantia"/>
                <a:cs typeface="Constantia"/>
              </a:rPr>
              <a:t>μετ</a:t>
            </a:r>
            <a:r>
              <a:rPr sz="2175" b="0" dirty="0">
                <a:solidFill>
                  <a:srgbClr val="000000"/>
                </a:solidFill>
                <a:latin typeface="Constantia"/>
                <a:ea typeface="Constantia"/>
                <a:cs typeface="Constantia"/>
              </a:rPr>
              <a:t>αβολών και συγκριτική σύνθεση αντί εξαντλητικής απαρίθμησης γεγονότων.</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dirty="0">
                <a:solidFill>
                  <a:srgbClr val="000000"/>
                </a:solidFill>
                <a:latin typeface="Constantia"/>
                <a:ea typeface="Constantia"/>
                <a:cs typeface="Constantia"/>
              </a:rPr>
              <a:t>Η </a:t>
            </a:r>
            <a:r>
              <a:rPr sz="2175" b="0" dirty="0" err="1">
                <a:solidFill>
                  <a:srgbClr val="000000"/>
                </a:solidFill>
                <a:latin typeface="Constantia"/>
                <a:ea typeface="Constantia"/>
                <a:cs typeface="Constantia"/>
              </a:rPr>
              <a:t>ειρωνεί</a:t>
            </a:r>
            <a:r>
              <a:rPr sz="2175" b="0" dirty="0">
                <a:solidFill>
                  <a:srgbClr val="000000"/>
                </a:solidFill>
                <a:latin typeface="Constantia"/>
                <a:ea typeface="Constantia"/>
                <a:cs typeface="Constantia"/>
              </a:rPr>
              <a:t>α και η ευανάγνωστη αφήγηση συνδέουν την ιστορική γνώση με τη δημόσια διαμάχη.</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dirty="0" err="1">
                <a:solidFill>
                  <a:srgbClr val="000000"/>
                </a:solidFill>
                <a:latin typeface="Constantia"/>
                <a:ea typeface="Constantia"/>
                <a:cs typeface="Constantia"/>
              </a:rPr>
              <a:t>Οι</a:t>
            </a:r>
            <a:r>
              <a:rPr sz="2175" b="0" dirty="0">
                <a:solidFill>
                  <a:srgbClr val="000000"/>
                </a:solidFill>
                <a:latin typeface="Constantia"/>
                <a:ea typeface="Constantia"/>
                <a:cs typeface="Constantia"/>
              </a:rPr>
              <a:t> π</a:t>
            </a:r>
            <a:r>
              <a:rPr sz="2175" b="0" dirty="0" err="1">
                <a:solidFill>
                  <a:srgbClr val="000000"/>
                </a:solidFill>
                <a:latin typeface="Constantia"/>
                <a:ea typeface="Constantia"/>
                <a:cs typeface="Constantia"/>
              </a:rPr>
              <a:t>ολεμικοί</a:t>
            </a:r>
            <a:r>
              <a:rPr sz="2175" b="0" dirty="0">
                <a:solidFill>
                  <a:srgbClr val="000000"/>
                </a:solidFill>
                <a:latin typeface="Constantia"/>
                <a:ea typeface="Constantia"/>
                <a:cs typeface="Constantia"/>
              </a:rPr>
              <a:t> </a:t>
            </a:r>
            <a:r>
              <a:rPr sz="2175" b="0" dirty="0" err="1">
                <a:solidFill>
                  <a:srgbClr val="000000"/>
                </a:solidFill>
                <a:latin typeface="Constantia"/>
                <a:ea typeface="Constantia"/>
                <a:cs typeface="Constantia"/>
              </a:rPr>
              <a:t>στόχοι</a:t>
            </a:r>
            <a:r>
              <a:rPr sz="2175" b="0" dirty="0">
                <a:solidFill>
                  <a:srgbClr val="000000"/>
                </a:solidFill>
                <a:latin typeface="Constantia"/>
                <a:ea typeface="Constantia"/>
                <a:cs typeface="Constantia"/>
              </a:rPr>
              <a:t>, τα </a:t>
            </a:r>
            <a:r>
              <a:rPr sz="2175" b="0" dirty="0" err="1">
                <a:solidFill>
                  <a:srgbClr val="000000"/>
                </a:solidFill>
                <a:latin typeface="Constantia"/>
                <a:ea typeface="Constantia"/>
                <a:cs typeface="Constantia"/>
              </a:rPr>
              <a:t>στερεότυ</a:t>
            </a:r>
            <a:r>
              <a:rPr sz="2175" b="0" dirty="0">
                <a:solidFill>
                  <a:srgbClr val="000000"/>
                </a:solidFill>
                <a:latin typeface="Constantia"/>
                <a:ea typeface="Constantia"/>
                <a:cs typeface="Constantia"/>
              </a:rPr>
              <a:t>πα και η άνιση τεκμηρίωση επηρεάζουν την ιστορική του κρίση.</a:t>
            </a:r>
          </a:p>
        </p:txBody>
      </p:sp>
      <p:sp>
        <p:nvSpPr>
          <p:cNvPr id="74" name="Ορθογώνιο 73">
            <a:extLst>
              <a:ext uri="{FF2B5EF4-FFF2-40B4-BE49-F238E27FC236}">
                <a16:creationId xmlns:a16="http://schemas.microsoft.com/office/drawing/2014/main" id="{54603032-FC06-48A8-96C8-09425FD39398}"/>
              </a:ext>
            </a:extLst>
          </p:cNvPr>
          <p:cNvSpPr>
            <a:spLocks noGrp="1"/>
          </p:cNvSpPr>
          <p:nvPr/>
        </p:nvSpPr>
        <p:spPr>
          <a:xfrm>
            <a:off x="8382000" y="6496050"/>
            <a:ext cx="333375" cy="171450"/>
          </a:xfrm>
          <a:prstGeom prst="rect">
            <a:avLst/>
          </a:prstGeom>
          <a:noFill/>
          <a:ln w="0">
            <a:noFill/>
          </a:ln>
        </p:spPr>
        <p:txBody>
          <a:bodyPr lIns="0" tIns="0" rIns="0" bIns="0"/>
          <a:lstStyle>
            <a:defPPr algn="r">
              <a:defRPr sz="975">
                <a:solidFill>
                  <a:srgbClr val="04617B"/>
                </a:solidFill>
                <a:latin typeface="Calibri"/>
                <a:ea typeface="Calibri"/>
                <a:cs typeface="Calibri"/>
              </a:defRPr>
            </a:defPPr>
          </a:lstStyle>
          <a:p>
            <a:pPr algn="r">
              <a:buNone/>
              <a:defRPr sz="975">
                <a:solidFill>
                  <a:srgbClr val="04617B"/>
                </a:solidFill>
                <a:latin typeface="Calibri"/>
                <a:ea typeface="Calibri"/>
                <a:cs typeface="Calibri"/>
              </a:defRPr>
            </a:pPr>
            <a:r>
              <a:rPr sz="975">
                <a:solidFill>
                  <a:srgbClr val="04617B"/>
                </a:solidFill>
                <a:latin typeface="Calibri"/>
                <a:ea typeface="Calibri"/>
                <a:cs typeface="Calibri"/>
              </a:rPr>
              <a:t>19</a:t>
            </a:r>
          </a:p>
        </p:txBody>
      </p:sp>
    </p:spTree>
    <p:extLst>
      <p:ext uri="{BB962C8B-B14F-4D97-AF65-F5344CB8AC3E}">
        <p14:creationId xmlns:p14="http://schemas.microsoft.com/office/powerpoint/2010/main" val="14509362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PlaceHolder 1">
            <a:extLst>
              <a:ext uri="{FF2B5EF4-FFF2-40B4-BE49-F238E27FC236}">
                <a16:creationId xmlns:a16="http://schemas.microsoft.com/office/drawing/2014/main" id="{5A4B8EA7-64BB-48BB-8C11-950223054FB8}"/>
              </a:ext>
            </a:extLst>
          </p:cNvPr>
          <p:cNvSpPr>
            <a:spLocks noGrp="1"/>
          </p:cNvSpPr>
          <p:nvPr>
            <p:ph type="title"/>
          </p:nvPr>
        </p:nvSpPr>
        <p:spPr>
          <a:xfrm>
            <a:off x="361950" y="647700"/>
            <a:ext cx="8429625" cy="1038225"/>
          </a:xfrm>
          <a:prstGeom prst="rect">
            <a:avLst/>
          </a:prstGeom>
          <a:noFill/>
          <a:ln w="0">
            <a:noFill/>
          </a:ln>
        </p:spPr>
        <p:txBody>
          <a:bodyPr wrap="square" lIns="0" tIns="0" rIns="0" bIns="0" anchor="t">
            <a:noAutofit/>
          </a:bodyPr>
          <a:lstStyle>
            <a:defPPr algn="l">
              <a:defRPr sz="3150" b="0">
                <a:solidFill>
                  <a:srgbClr val="04617B"/>
                </a:solidFill>
                <a:latin typeface="Calibri"/>
                <a:ea typeface="Calibri"/>
                <a:cs typeface="Calibri"/>
              </a:defRPr>
            </a:defPPr>
          </a:lstStyle>
          <a:p>
            <a:pPr indent="0" algn="l">
              <a:lnSpc>
                <a:spcPct val="104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150" b="0">
                <a:solidFill>
                  <a:srgbClr val="04617B"/>
                </a:solidFill>
                <a:latin typeface="Calibri"/>
                <a:ea typeface="Calibri"/>
                <a:cs typeface="Calibri"/>
              </a:defRPr>
            </a:pPr>
            <a:r>
              <a:rPr sz="3150" b="0" u="none" strike="noStrike">
                <a:solidFill>
                  <a:srgbClr val="04617B"/>
                </a:solidFill>
                <a:latin typeface="Calibri"/>
                <a:ea typeface="Calibri"/>
                <a:cs typeface="Calibri"/>
              </a:rPr>
              <a:t>Μοντεσκιέ (1689–1755)</a:t>
            </a:r>
            <a:endParaRPr sz="5000" b="0" u="none" strike="noStrike">
              <a:solidFill>
                <a:srgbClr val="04617B"/>
              </a:solidFill>
              <a:latin typeface="Calibri"/>
              <a:ea typeface="Calibri"/>
              <a:cs typeface="Calibri"/>
            </a:endParaRPr>
          </a:p>
        </p:txBody>
      </p:sp>
      <p:sp>
        <p:nvSpPr>
          <p:cNvPr id="75" name="Ορθογώνιο 74">
            <a:extLst>
              <a:ext uri="{FF2B5EF4-FFF2-40B4-BE49-F238E27FC236}">
                <a16:creationId xmlns:a16="http://schemas.microsoft.com/office/drawing/2014/main" id="{A1EC10F8-7B73-42BD-A1E7-A5F5425E2274}"/>
              </a:ext>
            </a:extLst>
          </p:cNvPr>
          <p:cNvSpPr>
            <a:spLocks noGrp="1"/>
          </p:cNvSpPr>
          <p:nvPr/>
        </p:nvSpPr>
        <p:spPr>
          <a:xfrm>
            <a:off x="619125" y="1790700"/>
            <a:ext cx="7839075" cy="4533900"/>
          </a:xfrm>
          <a:prstGeom prst="rect">
            <a:avLst/>
          </a:prstGeom>
          <a:noFill/>
          <a:ln w="0">
            <a:noFill/>
          </a:ln>
        </p:spPr>
        <p:txBody>
          <a:bodyPr wrap="square" lIns="0" tIns="0" rIns="0" bIns="0" anchor="t">
            <a:noAutofit/>
          </a:bodyPr>
          <a:lstStyle>
            <a:defPPr algn="l">
              <a:defRPr sz="2175" b="0">
                <a:solidFill>
                  <a:srgbClr val="000000"/>
                </a:solidFill>
                <a:latin typeface="Constantia"/>
                <a:ea typeface="Constantia"/>
                <a:cs typeface="Constantia"/>
              </a:defRPr>
            </a:defPPr>
          </a:lstStyle>
          <a:p>
            <a:pPr marL="228600" indent="-127000" algn="l">
              <a:lnSpc>
                <a:spcPct val="110000"/>
              </a:lnSpc>
              <a:spcAft>
                <a:spcPts val="1400"/>
              </a:spcAft>
              <a:buNone/>
              <a:defRPr sz="2175" b="0">
                <a:solidFill>
                  <a:srgbClr val="000000"/>
                </a:solidFill>
                <a:latin typeface="Constantia"/>
                <a:ea typeface="Constantia"/>
                <a:cs typeface="Constantia"/>
              </a:defRPr>
            </a:pPr>
            <a:r>
              <a:rPr sz="2175" b="0" dirty="0">
                <a:solidFill>
                  <a:srgbClr val="000000"/>
                </a:solidFill>
                <a:latin typeface="Constantia"/>
                <a:ea typeface="Constantia"/>
                <a:cs typeface="Constantia"/>
              </a:rPr>
              <a:t>Σα</a:t>
            </a:r>
            <a:r>
              <a:rPr sz="2175" b="0" dirty="0" err="1">
                <a:solidFill>
                  <a:srgbClr val="000000"/>
                </a:solidFill>
                <a:latin typeface="Constantia"/>
                <a:ea typeface="Constantia"/>
                <a:cs typeface="Constantia"/>
              </a:rPr>
              <a:t>ρλ-Λουί</a:t>
            </a:r>
            <a:r>
              <a:rPr sz="2175" b="0" dirty="0">
                <a:solidFill>
                  <a:srgbClr val="000000"/>
                </a:solidFill>
                <a:latin typeface="Constantia"/>
                <a:ea typeface="Constantia"/>
                <a:cs typeface="Constantia"/>
              </a:rPr>
              <a:t> </a:t>
            </a:r>
            <a:r>
              <a:rPr sz="2175" b="0" dirty="0" err="1">
                <a:solidFill>
                  <a:srgbClr val="000000"/>
                </a:solidFill>
                <a:latin typeface="Constantia"/>
                <a:ea typeface="Constantia"/>
                <a:cs typeface="Constantia"/>
              </a:rPr>
              <a:t>ντε</a:t>
            </a:r>
            <a:r>
              <a:rPr sz="2175" b="0" dirty="0">
                <a:solidFill>
                  <a:srgbClr val="000000"/>
                </a:solidFill>
                <a:latin typeface="Constantia"/>
                <a:ea typeface="Constantia"/>
                <a:cs typeface="Constantia"/>
              </a:rPr>
              <a:t> </a:t>
            </a:r>
            <a:r>
              <a:rPr sz="2175" b="0" dirty="0" err="1">
                <a:solidFill>
                  <a:srgbClr val="000000"/>
                </a:solidFill>
                <a:latin typeface="Constantia"/>
                <a:ea typeface="Constantia"/>
                <a:cs typeface="Constantia"/>
              </a:rPr>
              <a:t>Σεκοντά</a:t>
            </a:r>
            <a:r>
              <a:rPr sz="2175" b="0" dirty="0">
                <a:solidFill>
                  <a:srgbClr val="000000"/>
                </a:solidFill>
                <a:latin typeface="Constantia"/>
                <a:ea typeface="Constantia"/>
                <a:cs typeface="Constantia"/>
              </a:rPr>
              <a:t>: </a:t>
            </a:r>
            <a:r>
              <a:rPr sz="2175" b="0" dirty="0" err="1">
                <a:solidFill>
                  <a:srgbClr val="000000"/>
                </a:solidFill>
                <a:latin typeface="Constantia"/>
                <a:ea typeface="Constantia"/>
                <a:cs typeface="Constantia"/>
              </a:rPr>
              <a:t>νομικός</a:t>
            </a:r>
            <a:r>
              <a:rPr sz="2175" b="0" dirty="0">
                <a:solidFill>
                  <a:srgbClr val="000000"/>
                </a:solidFill>
                <a:latin typeface="Constantia"/>
                <a:ea typeface="Constantia"/>
                <a:cs typeface="Constantia"/>
              </a:rPr>
              <a:t> και π</a:t>
            </a:r>
            <a:r>
              <a:rPr sz="2175" b="0" dirty="0" err="1">
                <a:solidFill>
                  <a:srgbClr val="000000"/>
                </a:solidFill>
                <a:latin typeface="Constantia"/>
                <a:ea typeface="Constantia"/>
                <a:cs typeface="Constantia"/>
              </a:rPr>
              <a:t>ολιτικός</a:t>
            </a:r>
            <a:r>
              <a:rPr sz="2175" b="0" dirty="0">
                <a:solidFill>
                  <a:srgbClr val="000000"/>
                </a:solidFill>
                <a:latin typeface="Constantia"/>
                <a:ea typeface="Constantia"/>
                <a:cs typeface="Constantia"/>
              </a:rPr>
              <a:t> </a:t>
            </a:r>
            <a:r>
              <a:rPr sz="2175" b="0" dirty="0" err="1">
                <a:solidFill>
                  <a:srgbClr val="000000"/>
                </a:solidFill>
                <a:latin typeface="Constantia"/>
                <a:ea typeface="Constantia"/>
                <a:cs typeface="Constantia"/>
              </a:rPr>
              <a:t>στοχ</a:t>
            </a:r>
            <a:r>
              <a:rPr sz="2175" b="0" dirty="0">
                <a:solidFill>
                  <a:srgbClr val="000000"/>
                </a:solidFill>
                <a:latin typeface="Constantia"/>
                <a:ea typeface="Constantia"/>
                <a:cs typeface="Constantia"/>
              </a:rPr>
              <a:t>αστής με ισχυρό ιστορικό και συγκριτικό ενδιαφέρον.</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i="1" dirty="0" err="1">
                <a:solidFill>
                  <a:srgbClr val="000000"/>
                </a:solidFill>
                <a:latin typeface="Constantia"/>
                <a:ea typeface="Constantia"/>
                <a:cs typeface="Constantia"/>
              </a:rPr>
              <a:t>Περσικές</a:t>
            </a:r>
            <a:r>
              <a:rPr sz="2175" b="0" i="1" dirty="0">
                <a:solidFill>
                  <a:srgbClr val="000000"/>
                </a:solidFill>
                <a:latin typeface="Constantia"/>
                <a:ea typeface="Constantia"/>
                <a:cs typeface="Constantia"/>
              </a:rPr>
              <a:t> επ</a:t>
            </a:r>
            <a:r>
              <a:rPr sz="2175" b="0" i="1" dirty="0" err="1">
                <a:solidFill>
                  <a:srgbClr val="000000"/>
                </a:solidFill>
                <a:latin typeface="Constantia"/>
                <a:ea typeface="Constantia"/>
                <a:cs typeface="Constantia"/>
              </a:rPr>
              <a:t>ιστολές</a:t>
            </a:r>
            <a:r>
              <a:rPr sz="2175" b="0" dirty="0">
                <a:solidFill>
                  <a:srgbClr val="000000"/>
                </a:solidFill>
                <a:latin typeface="Constantia"/>
                <a:ea typeface="Constantia"/>
                <a:cs typeface="Constantia"/>
              </a:rPr>
              <a:t>, 1721: η </a:t>
            </a:r>
            <a:r>
              <a:rPr sz="2175" b="0" dirty="0" err="1">
                <a:solidFill>
                  <a:srgbClr val="000000"/>
                </a:solidFill>
                <a:latin typeface="Constantia"/>
                <a:ea typeface="Constantia"/>
                <a:cs typeface="Constantia"/>
              </a:rPr>
              <a:t>εξωτερική</a:t>
            </a:r>
            <a:r>
              <a:rPr sz="2175" b="0" dirty="0">
                <a:solidFill>
                  <a:srgbClr val="000000"/>
                </a:solidFill>
                <a:latin typeface="Constantia"/>
                <a:ea typeface="Constantia"/>
                <a:cs typeface="Constantia"/>
              </a:rPr>
              <a:t> μα</a:t>
            </a:r>
            <a:r>
              <a:rPr sz="2175" b="0" dirty="0" err="1">
                <a:solidFill>
                  <a:srgbClr val="000000"/>
                </a:solidFill>
                <a:latin typeface="Constantia"/>
                <a:ea typeface="Constantia"/>
                <a:cs typeface="Constantia"/>
              </a:rPr>
              <a:t>τιά</a:t>
            </a:r>
            <a:r>
              <a:rPr sz="2175" b="0" dirty="0">
                <a:solidFill>
                  <a:srgbClr val="000000"/>
                </a:solidFill>
                <a:latin typeface="Constantia"/>
                <a:ea typeface="Constantia"/>
                <a:cs typeface="Constantia"/>
              </a:rPr>
              <a:t> </a:t>
            </a:r>
            <a:r>
              <a:rPr sz="2175" b="0" dirty="0" err="1">
                <a:solidFill>
                  <a:srgbClr val="000000"/>
                </a:solidFill>
                <a:latin typeface="Constantia"/>
                <a:ea typeface="Constantia"/>
                <a:cs typeface="Constantia"/>
              </a:rPr>
              <a:t>λειτουργεί</a:t>
            </a:r>
            <a:r>
              <a:rPr sz="2175" b="0" dirty="0">
                <a:solidFill>
                  <a:srgbClr val="000000"/>
                </a:solidFill>
                <a:latin typeface="Constantia"/>
                <a:ea typeface="Constantia"/>
                <a:cs typeface="Constantia"/>
              </a:rPr>
              <a:t> </a:t>
            </a:r>
            <a:r>
              <a:rPr sz="2175" b="0" dirty="0" err="1">
                <a:solidFill>
                  <a:srgbClr val="000000"/>
                </a:solidFill>
                <a:latin typeface="Constantia"/>
                <a:ea typeface="Constantia"/>
                <a:cs typeface="Constantia"/>
              </a:rPr>
              <a:t>ως</a:t>
            </a:r>
            <a:r>
              <a:rPr sz="2175" b="0" dirty="0">
                <a:solidFill>
                  <a:srgbClr val="000000"/>
                </a:solidFill>
                <a:latin typeface="Constantia"/>
                <a:ea typeface="Constantia"/>
                <a:cs typeface="Constantia"/>
              </a:rPr>
              <a:t> </a:t>
            </a:r>
            <a:r>
              <a:rPr sz="2175" b="0" dirty="0" err="1">
                <a:solidFill>
                  <a:srgbClr val="000000"/>
                </a:solidFill>
                <a:latin typeface="Constantia"/>
                <a:ea typeface="Constantia"/>
                <a:cs typeface="Constantia"/>
              </a:rPr>
              <a:t>μέσο</a:t>
            </a:r>
            <a:r>
              <a:rPr sz="2175" b="0" dirty="0">
                <a:solidFill>
                  <a:srgbClr val="000000"/>
                </a:solidFill>
                <a:latin typeface="Constantia"/>
                <a:ea typeface="Constantia"/>
                <a:cs typeface="Constantia"/>
              </a:rPr>
              <a:t> </a:t>
            </a:r>
            <a:r>
              <a:rPr sz="2175" b="0" dirty="0" err="1">
                <a:solidFill>
                  <a:srgbClr val="000000"/>
                </a:solidFill>
                <a:latin typeface="Constantia"/>
                <a:ea typeface="Constantia"/>
                <a:cs typeface="Constantia"/>
              </a:rPr>
              <a:t>κριτικής</a:t>
            </a:r>
            <a:r>
              <a:rPr sz="2175" b="0" dirty="0">
                <a:solidFill>
                  <a:srgbClr val="000000"/>
                </a:solidFill>
                <a:latin typeface="Constantia"/>
                <a:ea typeface="Constantia"/>
                <a:cs typeface="Constantia"/>
              </a:rPr>
              <a:t> </a:t>
            </a:r>
            <a:r>
              <a:rPr sz="2175" b="0" dirty="0" err="1">
                <a:solidFill>
                  <a:srgbClr val="000000"/>
                </a:solidFill>
                <a:latin typeface="Constantia"/>
                <a:ea typeface="Constantia"/>
                <a:cs typeface="Constantia"/>
              </a:rPr>
              <a:t>της</a:t>
            </a:r>
            <a:r>
              <a:rPr sz="2175" b="0" dirty="0">
                <a:solidFill>
                  <a:srgbClr val="000000"/>
                </a:solidFill>
                <a:latin typeface="Constantia"/>
                <a:ea typeface="Constantia"/>
                <a:cs typeface="Constantia"/>
              </a:rPr>
              <a:t> γα</a:t>
            </a:r>
            <a:r>
              <a:rPr sz="2175" b="0" dirty="0" err="1">
                <a:solidFill>
                  <a:srgbClr val="000000"/>
                </a:solidFill>
                <a:latin typeface="Constantia"/>
                <a:ea typeface="Constantia"/>
                <a:cs typeface="Constantia"/>
              </a:rPr>
              <a:t>λλικής</a:t>
            </a:r>
            <a:r>
              <a:rPr sz="2175" b="0" dirty="0">
                <a:solidFill>
                  <a:srgbClr val="000000"/>
                </a:solidFill>
                <a:latin typeface="Constantia"/>
                <a:ea typeface="Constantia"/>
                <a:cs typeface="Constantia"/>
              </a:rPr>
              <a:t> </a:t>
            </a:r>
            <a:r>
              <a:rPr sz="2175" b="0" dirty="0" err="1">
                <a:solidFill>
                  <a:srgbClr val="000000"/>
                </a:solidFill>
                <a:latin typeface="Constantia"/>
                <a:ea typeface="Constantia"/>
                <a:cs typeface="Constantia"/>
              </a:rPr>
              <a:t>κοινωνί</a:t>
            </a:r>
            <a:r>
              <a:rPr sz="2175" b="0" dirty="0">
                <a:solidFill>
                  <a:srgbClr val="000000"/>
                </a:solidFill>
                <a:latin typeface="Constantia"/>
                <a:ea typeface="Constantia"/>
                <a:cs typeface="Constantia"/>
              </a:rPr>
              <a:t>ας.</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i="1" dirty="0" err="1">
                <a:solidFill>
                  <a:srgbClr val="000000"/>
                </a:solidFill>
                <a:latin typeface="Constantia"/>
                <a:ea typeface="Constantia"/>
                <a:cs typeface="Constantia"/>
              </a:rPr>
              <a:t>Σκέψεις</a:t>
            </a:r>
            <a:r>
              <a:rPr sz="2175" b="0" i="1" dirty="0">
                <a:solidFill>
                  <a:srgbClr val="000000"/>
                </a:solidFill>
                <a:latin typeface="Constantia"/>
                <a:ea typeface="Constantia"/>
                <a:cs typeface="Constantia"/>
              </a:rPr>
              <a:t> </a:t>
            </a:r>
            <a:r>
              <a:rPr sz="2175" b="0" i="1" dirty="0" err="1">
                <a:solidFill>
                  <a:srgbClr val="000000"/>
                </a:solidFill>
                <a:latin typeface="Constantia"/>
                <a:ea typeface="Constantia"/>
                <a:cs typeface="Constantia"/>
              </a:rPr>
              <a:t>γι</a:t>
            </a:r>
            <a:r>
              <a:rPr sz="2175" b="0" i="1" dirty="0">
                <a:solidFill>
                  <a:srgbClr val="000000"/>
                </a:solidFill>
                <a:latin typeface="Constantia"/>
                <a:ea typeface="Constantia"/>
                <a:cs typeface="Constantia"/>
              </a:rPr>
              <a:t>α τα αίτια του μεγαλείου και της παρακμής των Ρωμαίων</a:t>
            </a:r>
            <a:r>
              <a:rPr sz="2175" b="0" dirty="0">
                <a:solidFill>
                  <a:srgbClr val="000000"/>
                </a:solidFill>
                <a:latin typeface="Constantia"/>
                <a:ea typeface="Constantia"/>
                <a:cs typeface="Constantia"/>
              </a:rPr>
              <a:t>, 1734.</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i="1" dirty="0" err="1">
                <a:solidFill>
                  <a:srgbClr val="000000"/>
                </a:solidFill>
                <a:latin typeface="Constantia"/>
                <a:ea typeface="Constantia"/>
                <a:cs typeface="Constantia"/>
              </a:rPr>
              <a:t>Το</a:t>
            </a:r>
            <a:r>
              <a:rPr sz="2175" b="0" i="1" dirty="0">
                <a:solidFill>
                  <a:srgbClr val="000000"/>
                </a:solidFill>
                <a:latin typeface="Constantia"/>
                <a:ea typeface="Constantia"/>
                <a:cs typeface="Constantia"/>
              </a:rPr>
              <a:t> π</a:t>
            </a:r>
            <a:r>
              <a:rPr sz="2175" b="0" i="1" dirty="0" err="1">
                <a:solidFill>
                  <a:srgbClr val="000000"/>
                </a:solidFill>
                <a:latin typeface="Constantia"/>
                <a:ea typeface="Constantia"/>
                <a:cs typeface="Constantia"/>
              </a:rPr>
              <a:t>νεύμ</a:t>
            </a:r>
            <a:r>
              <a:rPr sz="2175" b="0" i="1" dirty="0">
                <a:solidFill>
                  <a:srgbClr val="000000"/>
                </a:solidFill>
                <a:latin typeface="Constantia"/>
                <a:ea typeface="Constantia"/>
                <a:cs typeface="Constantia"/>
              </a:rPr>
              <a:t>α των νόμων</a:t>
            </a:r>
            <a:r>
              <a:rPr sz="2175" b="0" dirty="0">
                <a:solidFill>
                  <a:srgbClr val="000000"/>
                </a:solidFill>
                <a:latin typeface="Constantia"/>
                <a:ea typeface="Constantia"/>
                <a:cs typeface="Constantia"/>
              </a:rPr>
              <a:t>, 1748: συγκριτική εξέταση νόμων, πολιτευμάτων και κοινωνικών συνθηκών.</a:t>
            </a:r>
          </a:p>
        </p:txBody>
      </p:sp>
      <p:sp>
        <p:nvSpPr>
          <p:cNvPr id="76" name="Ορθογώνιο 75">
            <a:extLst>
              <a:ext uri="{FF2B5EF4-FFF2-40B4-BE49-F238E27FC236}">
                <a16:creationId xmlns:a16="http://schemas.microsoft.com/office/drawing/2014/main" id="{D76FCB86-5A68-455E-8B6A-2CB177DC2922}"/>
              </a:ext>
            </a:extLst>
          </p:cNvPr>
          <p:cNvSpPr>
            <a:spLocks noGrp="1"/>
          </p:cNvSpPr>
          <p:nvPr/>
        </p:nvSpPr>
        <p:spPr>
          <a:xfrm>
            <a:off x="8382000" y="6496050"/>
            <a:ext cx="333375" cy="171450"/>
          </a:xfrm>
          <a:prstGeom prst="rect">
            <a:avLst/>
          </a:prstGeom>
          <a:noFill/>
          <a:ln w="0">
            <a:noFill/>
          </a:ln>
        </p:spPr>
        <p:txBody>
          <a:bodyPr lIns="0" tIns="0" rIns="0" bIns="0"/>
          <a:lstStyle>
            <a:defPPr algn="r">
              <a:defRPr sz="975">
                <a:solidFill>
                  <a:srgbClr val="04617B"/>
                </a:solidFill>
                <a:latin typeface="Calibri"/>
                <a:ea typeface="Calibri"/>
                <a:cs typeface="Calibri"/>
              </a:defRPr>
            </a:defPPr>
          </a:lstStyle>
          <a:p>
            <a:pPr algn="r">
              <a:buNone/>
              <a:defRPr sz="975">
                <a:solidFill>
                  <a:srgbClr val="04617B"/>
                </a:solidFill>
                <a:latin typeface="Calibri"/>
                <a:ea typeface="Calibri"/>
                <a:cs typeface="Calibri"/>
              </a:defRPr>
            </a:pPr>
            <a:r>
              <a:rPr sz="975">
                <a:solidFill>
                  <a:srgbClr val="04617B"/>
                </a:solidFill>
                <a:latin typeface="Calibri"/>
                <a:ea typeface="Calibri"/>
                <a:cs typeface="Calibri"/>
              </a:rPr>
              <a:t>20</a:t>
            </a:r>
          </a:p>
        </p:txBody>
      </p:sp>
    </p:spTree>
    <p:extLst>
      <p:ext uri="{BB962C8B-B14F-4D97-AF65-F5344CB8AC3E}">
        <p14:creationId xmlns:p14="http://schemas.microsoft.com/office/powerpoint/2010/main" val="5034495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610D14-081D-63B9-F1C0-BCDEE5F2134E}"/>
            </a:ext>
          </a:extLst>
        </p:cNvPr>
        <p:cNvGrpSpPr/>
        <p:nvPr/>
      </p:nvGrpSpPr>
      <p:grpSpPr>
        <a:xfrm>
          <a:off x="0" y="0"/>
          <a:ext cx="0" cy="0"/>
          <a:chOff x="0" y="0"/>
          <a:chExt cx="0" cy="0"/>
        </a:xfrm>
      </p:grpSpPr>
      <p:sp>
        <p:nvSpPr>
          <p:cNvPr id="74" name="PlaceHolder 1">
            <a:extLst>
              <a:ext uri="{FF2B5EF4-FFF2-40B4-BE49-F238E27FC236}">
                <a16:creationId xmlns:a16="http://schemas.microsoft.com/office/drawing/2014/main" id="{98EB5848-BE3C-EA33-BE16-B5AE1E822B3C}"/>
              </a:ext>
            </a:extLst>
          </p:cNvPr>
          <p:cNvSpPr>
            <a:spLocks noGrp="1"/>
          </p:cNvSpPr>
          <p:nvPr>
            <p:ph type="title"/>
          </p:nvPr>
        </p:nvSpPr>
        <p:spPr>
          <a:xfrm>
            <a:off x="361950" y="647700"/>
            <a:ext cx="8429625" cy="1038225"/>
          </a:xfrm>
          <a:prstGeom prst="rect">
            <a:avLst/>
          </a:prstGeom>
          <a:noFill/>
          <a:ln w="0">
            <a:noFill/>
          </a:ln>
        </p:spPr>
        <p:txBody>
          <a:bodyPr wrap="square" lIns="0" tIns="0" rIns="0" bIns="0" anchor="t">
            <a:noAutofit/>
          </a:bodyPr>
          <a:lstStyle>
            <a:defPPr algn="l">
              <a:defRPr sz="3150" b="0">
                <a:solidFill>
                  <a:srgbClr val="04617B"/>
                </a:solidFill>
                <a:latin typeface="Calibri"/>
                <a:ea typeface="Calibri"/>
                <a:cs typeface="Calibri"/>
              </a:defRPr>
            </a:defPPr>
          </a:lstStyle>
          <a:p>
            <a:pPr indent="0" algn="l">
              <a:lnSpc>
                <a:spcPct val="104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150" b="0">
                <a:solidFill>
                  <a:srgbClr val="04617B"/>
                </a:solidFill>
                <a:latin typeface="Calibri"/>
                <a:ea typeface="Calibri"/>
                <a:cs typeface="Calibri"/>
              </a:defRPr>
            </a:pPr>
            <a:r>
              <a:rPr sz="3150" b="0" u="none" strike="noStrike">
                <a:solidFill>
                  <a:srgbClr val="04617B"/>
                </a:solidFill>
                <a:latin typeface="Calibri"/>
                <a:ea typeface="Calibri"/>
                <a:cs typeface="Calibri"/>
              </a:rPr>
              <a:t>Μοντεσκιέ (1689–1755)</a:t>
            </a:r>
            <a:endParaRPr sz="5000" b="0" u="none" strike="noStrike">
              <a:solidFill>
                <a:srgbClr val="04617B"/>
              </a:solidFill>
              <a:latin typeface="Calibri"/>
              <a:ea typeface="Calibri"/>
              <a:cs typeface="Calibri"/>
            </a:endParaRPr>
          </a:p>
        </p:txBody>
      </p:sp>
      <p:sp>
        <p:nvSpPr>
          <p:cNvPr id="75" name="Ορθογώνιο 74">
            <a:extLst>
              <a:ext uri="{FF2B5EF4-FFF2-40B4-BE49-F238E27FC236}">
                <a16:creationId xmlns:a16="http://schemas.microsoft.com/office/drawing/2014/main" id="{9A8D4A71-6FC5-7601-AA6A-C2C6B9BF748B}"/>
              </a:ext>
            </a:extLst>
          </p:cNvPr>
          <p:cNvSpPr>
            <a:spLocks noGrp="1"/>
          </p:cNvSpPr>
          <p:nvPr/>
        </p:nvSpPr>
        <p:spPr>
          <a:xfrm>
            <a:off x="709612" y="1824037"/>
            <a:ext cx="7839075" cy="4533900"/>
          </a:xfrm>
          <a:prstGeom prst="rect">
            <a:avLst/>
          </a:prstGeom>
          <a:noFill/>
          <a:ln w="0">
            <a:noFill/>
          </a:ln>
        </p:spPr>
        <p:txBody>
          <a:bodyPr wrap="square" lIns="0" tIns="0" rIns="0" bIns="0" anchor="t">
            <a:noAutofit/>
          </a:bodyPr>
          <a:lstStyle>
            <a:defPPr algn="l">
              <a:defRPr sz="2175" b="0">
                <a:solidFill>
                  <a:srgbClr val="000000"/>
                </a:solidFill>
                <a:latin typeface="Constantia"/>
                <a:ea typeface="Constantia"/>
                <a:cs typeface="Constantia"/>
              </a:defRPr>
            </a:defPPr>
          </a:lstStyle>
          <a:p>
            <a:pPr marL="228600" indent="-127000" algn="just">
              <a:spcAft>
                <a:spcPts val="1400"/>
              </a:spcAft>
              <a:defRPr sz="2175" b="0">
                <a:solidFill>
                  <a:srgbClr val="000000"/>
                </a:solidFill>
                <a:latin typeface="Constantia"/>
                <a:ea typeface="Constantia"/>
                <a:cs typeface="Constantia"/>
              </a:defRPr>
            </a:pPr>
            <a:r>
              <a:rPr lang="el-GR" sz="2800" dirty="0">
                <a:solidFill>
                  <a:srgbClr val="000000"/>
                </a:solidFill>
                <a:latin typeface="Constantia"/>
              </a:rPr>
              <a:t>«Υπάρχουν γενικές αιτίες, είτε ηθικές είτε φυσικές, που δρουν σε κάθε μοναρχία, την ανυψώνουν, τη διατηρούν ή την κατακρημνίζουν. Όλα τα επιμέρους συμβάντα υπόκεινται σ’ αυτές τις αιτίες. Και αν η τύχη μιας μάχης, δηλαδή μια επιμέρους αιτία, κατέστρεψε ένα κράτος, υπήρχε μια γενική αιτία που έκανε αυτό το κράτος να πρέπει να χαθεί από μία και μόνη μάχη. Με μια λέξη, η γενική πορεία συμπαρασύρει όλα τα επιμέρους συμβάντα.»</a:t>
            </a:r>
            <a:endParaRPr sz="2800" b="0" dirty="0">
              <a:solidFill>
                <a:srgbClr val="000000"/>
              </a:solidFill>
              <a:latin typeface="Constantia"/>
              <a:ea typeface="Constantia"/>
              <a:cs typeface="Constantia"/>
            </a:endParaRPr>
          </a:p>
        </p:txBody>
      </p:sp>
      <p:sp>
        <p:nvSpPr>
          <p:cNvPr id="76" name="Ορθογώνιο 75">
            <a:extLst>
              <a:ext uri="{FF2B5EF4-FFF2-40B4-BE49-F238E27FC236}">
                <a16:creationId xmlns:a16="http://schemas.microsoft.com/office/drawing/2014/main" id="{30790408-DC7F-2DA6-E090-4D8056EB7632}"/>
              </a:ext>
            </a:extLst>
          </p:cNvPr>
          <p:cNvSpPr>
            <a:spLocks noGrp="1"/>
          </p:cNvSpPr>
          <p:nvPr/>
        </p:nvSpPr>
        <p:spPr>
          <a:xfrm>
            <a:off x="8382000" y="6496050"/>
            <a:ext cx="333375" cy="171450"/>
          </a:xfrm>
          <a:prstGeom prst="rect">
            <a:avLst/>
          </a:prstGeom>
          <a:noFill/>
          <a:ln w="0">
            <a:noFill/>
          </a:ln>
        </p:spPr>
        <p:txBody>
          <a:bodyPr lIns="0" tIns="0" rIns="0" bIns="0"/>
          <a:lstStyle>
            <a:defPPr algn="r">
              <a:defRPr sz="975">
                <a:solidFill>
                  <a:srgbClr val="04617B"/>
                </a:solidFill>
                <a:latin typeface="Calibri"/>
                <a:ea typeface="Calibri"/>
                <a:cs typeface="Calibri"/>
              </a:defRPr>
            </a:defPPr>
          </a:lstStyle>
          <a:p>
            <a:pPr algn="r">
              <a:buNone/>
              <a:defRPr sz="975">
                <a:solidFill>
                  <a:srgbClr val="04617B"/>
                </a:solidFill>
                <a:latin typeface="Calibri"/>
                <a:ea typeface="Calibri"/>
                <a:cs typeface="Calibri"/>
              </a:defRPr>
            </a:pPr>
            <a:r>
              <a:rPr sz="975">
                <a:solidFill>
                  <a:srgbClr val="04617B"/>
                </a:solidFill>
                <a:latin typeface="Calibri"/>
                <a:ea typeface="Calibri"/>
                <a:cs typeface="Calibri"/>
              </a:rPr>
              <a:t>20</a:t>
            </a:r>
          </a:p>
        </p:txBody>
      </p:sp>
    </p:spTree>
    <p:extLst>
      <p:ext uri="{BB962C8B-B14F-4D97-AF65-F5344CB8AC3E}">
        <p14:creationId xmlns:p14="http://schemas.microsoft.com/office/powerpoint/2010/main" val="40342545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PlaceHolder 1">
            <a:extLst>
              <a:ext uri="{FF2B5EF4-FFF2-40B4-BE49-F238E27FC236}">
                <a16:creationId xmlns:a16="http://schemas.microsoft.com/office/drawing/2014/main" id="{6DDE51C0-E66C-4D53-8B45-F184A64366D0}"/>
              </a:ext>
            </a:extLst>
          </p:cNvPr>
          <p:cNvSpPr>
            <a:spLocks noGrp="1"/>
          </p:cNvSpPr>
          <p:nvPr>
            <p:ph type="title"/>
          </p:nvPr>
        </p:nvSpPr>
        <p:spPr>
          <a:xfrm>
            <a:off x="361950" y="647700"/>
            <a:ext cx="8429625" cy="1038225"/>
          </a:xfrm>
          <a:prstGeom prst="rect">
            <a:avLst/>
          </a:prstGeom>
          <a:noFill/>
          <a:ln w="0">
            <a:noFill/>
          </a:ln>
        </p:spPr>
        <p:txBody>
          <a:bodyPr wrap="square" lIns="0" tIns="0" rIns="0" bIns="0" anchor="t">
            <a:noAutofit/>
          </a:bodyPr>
          <a:lstStyle>
            <a:defPPr algn="l">
              <a:defRPr sz="3150" b="0">
                <a:solidFill>
                  <a:srgbClr val="04617B"/>
                </a:solidFill>
                <a:latin typeface="Calibri"/>
                <a:ea typeface="Calibri"/>
                <a:cs typeface="Calibri"/>
              </a:defRPr>
            </a:defPPr>
          </a:lstStyle>
          <a:p>
            <a:pPr indent="0" algn="l">
              <a:lnSpc>
                <a:spcPct val="104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150" b="0">
                <a:solidFill>
                  <a:srgbClr val="04617B"/>
                </a:solidFill>
                <a:latin typeface="Calibri"/>
                <a:ea typeface="Calibri"/>
                <a:cs typeface="Calibri"/>
              </a:defRPr>
            </a:pPr>
            <a:r>
              <a:rPr sz="3150" b="0" u="none" strike="noStrike">
                <a:solidFill>
                  <a:srgbClr val="04617B"/>
                </a:solidFill>
                <a:latin typeface="Calibri"/>
                <a:ea typeface="Calibri"/>
                <a:cs typeface="Calibri"/>
              </a:rPr>
              <a:t>Μοντεσκιέ: μεγαλείο και παρακμή της Ρώμης</a:t>
            </a:r>
            <a:endParaRPr sz="3600" b="0" u="none" strike="noStrike">
              <a:solidFill>
                <a:srgbClr val="04617B"/>
              </a:solidFill>
              <a:latin typeface="Calibri"/>
              <a:ea typeface="Calibri"/>
              <a:cs typeface="Calibri"/>
            </a:endParaRPr>
          </a:p>
        </p:txBody>
      </p:sp>
      <p:sp>
        <p:nvSpPr>
          <p:cNvPr id="77" name="Ορθογώνιο 76">
            <a:extLst>
              <a:ext uri="{FF2B5EF4-FFF2-40B4-BE49-F238E27FC236}">
                <a16:creationId xmlns:a16="http://schemas.microsoft.com/office/drawing/2014/main" id="{0507655E-90EC-4FE1-973F-210AC4AA1D63}"/>
              </a:ext>
            </a:extLst>
          </p:cNvPr>
          <p:cNvSpPr>
            <a:spLocks noGrp="1"/>
          </p:cNvSpPr>
          <p:nvPr/>
        </p:nvSpPr>
        <p:spPr>
          <a:xfrm>
            <a:off x="619125" y="1790700"/>
            <a:ext cx="7839075" cy="4533900"/>
          </a:xfrm>
          <a:prstGeom prst="rect">
            <a:avLst/>
          </a:prstGeom>
          <a:noFill/>
          <a:ln w="0">
            <a:noFill/>
          </a:ln>
        </p:spPr>
        <p:txBody>
          <a:bodyPr wrap="square" lIns="0" tIns="0" rIns="0" bIns="0" anchor="t">
            <a:noAutofit/>
          </a:bodyPr>
          <a:lstStyle>
            <a:defPPr algn="l">
              <a:defRPr sz="2175" b="0">
                <a:solidFill>
                  <a:srgbClr val="000000"/>
                </a:solidFill>
                <a:latin typeface="Constantia"/>
                <a:ea typeface="Constantia"/>
                <a:cs typeface="Constantia"/>
              </a:defRPr>
            </a:defPPr>
          </a:lstStyle>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Η ιστορική εξήγηση εξετάζει τις γενικές συνθήκες που ευνοούν την ισχύ και επιταχύνουν την αποδυνάμωση.</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Στρατιωτική οργάνωση, πολιτική ελευθερία και θεσμικές ισορροπίες έχουν κεντρική σημασία.</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Η εδαφική επέκταση μεταβάλλει την πολιτική συγκρότηση και τις σχέσεις στρατού και εξουσίας.</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Η έκταση της αυτοκρατορίας εντάσσεται σε μία σύνθετη ερμηνεία και δεν αποτελεί τη μοναδική αιτία της παρακμής.</a:t>
            </a:r>
          </a:p>
        </p:txBody>
      </p:sp>
      <p:sp>
        <p:nvSpPr>
          <p:cNvPr id="78" name="Ορθογώνιο 77">
            <a:extLst>
              <a:ext uri="{FF2B5EF4-FFF2-40B4-BE49-F238E27FC236}">
                <a16:creationId xmlns:a16="http://schemas.microsoft.com/office/drawing/2014/main" id="{017A741E-481F-42D3-B0FA-D1F2E967E887}"/>
              </a:ext>
            </a:extLst>
          </p:cNvPr>
          <p:cNvSpPr>
            <a:spLocks noGrp="1"/>
          </p:cNvSpPr>
          <p:nvPr/>
        </p:nvSpPr>
        <p:spPr>
          <a:xfrm>
            <a:off x="8382000" y="6496050"/>
            <a:ext cx="333375" cy="171450"/>
          </a:xfrm>
          <a:prstGeom prst="rect">
            <a:avLst/>
          </a:prstGeom>
          <a:noFill/>
          <a:ln w="0">
            <a:noFill/>
          </a:ln>
        </p:spPr>
        <p:txBody>
          <a:bodyPr lIns="0" tIns="0" rIns="0" bIns="0"/>
          <a:lstStyle>
            <a:defPPr algn="r">
              <a:defRPr sz="975">
                <a:solidFill>
                  <a:srgbClr val="04617B"/>
                </a:solidFill>
                <a:latin typeface="Calibri"/>
                <a:ea typeface="Calibri"/>
                <a:cs typeface="Calibri"/>
              </a:defRPr>
            </a:defPPr>
          </a:lstStyle>
          <a:p>
            <a:pPr algn="r">
              <a:buNone/>
              <a:defRPr sz="975">
                <a:solidFill>
                  <a:srgbClr val="04617B"/>
                </a:solidFill>
                <a:latin typeface="Calibri"/>
                <a:ea typeface="Calibri"/>
                <a:cs typeface="Calibri"/>
              </a:defRPr>
            </a:pPr>
            <a:r>
              <a:rPr sz="975">
                <a:solidFill>
                  <a:srgbClr val="04617B"/>
                </a:solidFill>
                <a:latin typeface="Calibri"/>
                <a:ea typeface="Calibri"/>
                <a:cs typeface="Calibri"/>
              </a:rPr>
              <a:t>21</a:t>
            </a:r>
          </a:p>
        </p:txBody>
      </p:sp>
    </p:spTree>
    <p:extLst>
      <p:ext uri="{BB962C8B-B14F-4D97-AF65-F5344CB8AC3E}">
        <p14:creationId xmlns:p14="http://schemas.microsoft.com/office/powerpoint/2010/main" val="18639219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PlaceHolder 1">
            <a:extLst>
              <a:ext uri="{FF2B5EF4-FFF2-40B4-BE49-F238E27FC236}">
                <a16:creationId xmlns:a16="http://schemas.microsoft.com/office/drawing/2014/main" id="{9D8BD6E5-0CC0-4D6B-B45D-944470C80CCA}"/>
              </a:ext>
            </a:extLst>
          </p:cNvPr>
          <p:cNvSpPr>
            <a:spLocks noGrp="1"/>
          </p:cNvSpPr>
          <p:nvPr>
            <p:ph type="title"/>
          </p:nvPr>
        </p:nvSpPr>
        <p:spPr>
          <a:xfrm>
            <a:off x="361950" y="647700"/>
            <a:ext cx="8429625" cy="1038225"/>
          </a:xfrm>
          <a:prstGeom prst="rect">
            <a:avLst/>
          </a:prstGeom>
          <a:noFill/>
          <a:ln w="0">
            <a:noFill/>
          </a:ln>
        </p:spPr>
        <p:txBody>
          <a:bodyPr wrap="square" lIns="0" tIns="0" rIns="0" bIns="0" anchor="t">
            <a:noAutofit/>
          </a:bodyPr>
          <a:lstStyle>
            <a:defPPr algn="l">
              <a:defRPr sz="3150" b="0">
                <a:solidFill>
                  <a:srgbClr val="04617B"/>
                </a:solidFill>
                <a:latin typeface="Calibri"/>
                <a:ea typeface="Calibri"/>
                <a:cs typeface="Calibri"/>
              </a:defRPr>
            </a:defPPr>
          </a:lstStyle>
          <a:p>
            <a:pPr indent="0" algn="l">
              <a:lnSpc>
                <a:spcPct val="104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150" b="0">
                <a:solidFill>
                  <a:srgbClr val="04617B"/>
                </a:solidFill>
                <a:latin typeface="Calibri"/>
                <a:ea typeface="Calibri"/>
                <a:cs typeface="Calibri"/>
              </a:defRPr>
            </a:pPr>
            <a:r>
              <a:rPr sz="3150" b="0" u="none" strike="noStrike">
                <a:solidFill>
                  <a:srgbClr val="04617B"/>
                </a:solidFill>
                <a:latin typeface="Calibri"/>
                <a:ea typeface="Calibri"/>
                <a:cs typeface="Calibri"/>
              </a:rPr>
              <a:t>Το πνεύμα των νόμων: θεσμοί και συνθήκες</a:t>
            </a:r>
            <a:endParaRPr sz="2800" b="0" u="none" strike="noStrike">
              <a:solidFill>
                <a:srgbClr val="04617B"/>
              </a:solidFill>
              <a:latin typeface="Calibri"/>
              <a:ea typeface="Calibri"/>
              <a:cs typeface="Calibri"/>
            </a:endParaRPr>
          </a:p>
        </p:txBody>
      </p:sp>
      <p:sp>
        <p:nvSpPr>
          <p:cNvPr id="79" name="Ορθογώνιο 78">
            <a:extLst>
              <a:ext uri="{FF2B5EF4-FFF2-40B4-BE49-F238E27FC236}">
                <a16:creationId xmlns:a16="http://schemas.microsoft.com/office/drawing/2014/main" id="{94FCF2AE-6392-46CD-92B5-425741A174FD}"/>
              </a:ext>
            </a:extLst>
          </p:cNvPr>
          <p:cNvSpPr>
            <a:spLocks noGrp="1"/>
          </p:cNvSpPr>
          <p:nvPr/>
        </p:nvSpPr>
        <p:spPr>
          <a:xfrm>
            <a:off x="619125" y="1790700"/>
            <a:ext cx="7839075" cy="4533900"/>
          </a:xfrm>
          <a:prstGeom prst="rect">
            <a:avLst/>
          </a:prstGeom>
          <a:noFill/>
          <a:ln w="0">
            <a:noFill/>
          </a:ln>
        </p:spPr>
        <p:txBody>
          <a:bodyPr wrap="square" lIns="0" tIns="0" rIns="0" bIns="0" anchor="t">
            <a:noAutofit/>
          </a:bodyPr>
          <a:lstStyle>
            <a:defPPr algn="l">
              <a:defRPr sz="2175" b="0">
                <a:solidFill>
                  <a:srgbClr val="000000"/>
                </a:solidFill>
                <a:latin typeface="Constantia"/>
                <a:ea typeface="Constantia"/>
                <a:cs typeface="Constantia"/>
              </a:defRPr>
            </a:defPPr>
          </a:lstStyle>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Οι νόμοι συσχετίζονται με το πολίτευμα, τα ήθη, τη θρησκεία, το εμπόριο και τη γεωγραφία.</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Η σύγκριση εξετάζει γιατί ένας θεσμός λειτουργεί διαφορετικά σε διαφορετικά κοινωνικά περιβάλλοντα.</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Το κλίμα και η έκταση της επικράτειας αποτελούν μέρος της ερμηνείας, όχι αποκλειστικούς καθορισμούς.</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Η ελευθερία συνδέεται με τον περιορισμό της αυθαιρεσίας και την ισορροπία των εξουσιών.</a:t>
            </a:r>
          </a:p>
        </p:txBody>
      </p:sp>
      <p:sp>
        <p:nvSpPr>
          <p:cNvPr id="80" name="Ορθογώνιο 79">
            <a:extLst>
              <a:ext uri="{FF2B5EF4-FFF2-40B4-BE49-F238E27FC236}">
                <a16:creationId xmlns:a16="http://schemas.microsoft.com/office/drawing/2014/main" id="{A28BE71C-C57A-4C55-B39F-72BA50F0B39B}"/>
              </a:ext>
            </a:extLst>
          </p:cNvPr>
          <p:cNvSpPr>
            <a:spLocks noGrp="1"/>
          </p:cNvSpPr>
          <p:nvPr/>
        </p:nvSpPr>
        <p:spPr>
          <a:xfrm>
            <a:off x="8382000" y="6496050"/>
            <a:ext cx="333375" cy="171450"/>
          </a:xfrm>
          <a:prstGeom prst="rect">
            <a:avLst/>
          </a:prstGeom>
          <a:noFill/>
          <a:ln w="0">
            <a:noFill/>
          </a:ln>
        </p:spPr>
        <p:txBody>
          <a:bodyPr lIns="0" tIns="0" rIns="0" bIns="0"/>
          <a:lstStyle>
            <a:defPPr algn="r">
              <a:defRPr sz="975">
                <a:solidFill>
                  <a:srgbClr val="04617B"/>
                </a:solidFill>
                <a:latin typeface="Calibri"/>
                <a:ea typeface="Calibri"/>
                <a:cs typeface="Calibri"/>
              </a:defRPr>
            </a:defPPr>
          </a:lstStyle>
          <a:p>
            <a:pPr algn="r">
              <a:buNone/>
              <a:defRPr sz="975">
                <a:solidFill>
                  <a:srgbClr val="04617B"/>
                </a:solidFill>
                <a:latin typeface="Calibri"/>
                <a:ea typeface="Calibri"/>
                <a:cs typeface="Calibri"/>
              </a:defRPr>
            </a:pPr>
            <a:r>
              <a:rPr sz="975">
                <a:solidFill>
                  <a:srgbClr val="04617B"/>
                </a:solidFill>
                <a:latin typeface="Calibri"/>
                <a:ea typeface="Calibri"/>
                <a:cs typeface="Calibri"/>
              </a:rPr>
              <a:t>22</a:t>
            </a:r>
          </a:p>
        </p:txBody>
      </p:sp>
    </p:spTree>
    <p:extLst>
      <p:ext uri="{BB962C8B-B14F-4D97-AF65-F5344CB8AC3E}">
        <p14:creationId xmlns:p14="http://schemas.microsoft.com/office/powerpoint/2010/main" val="14621315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PlaceHolder 1">
            <a:extLst>
              <a:ext uri="{FF2B5EF4-FFF2-40B4-BE49-F238E27FC236}">
                <a16:creationId xmlns:a16="http://schemas.microsoft.com/office/drawing/2014/main" id="{C7201443-6198-4B2F-932B-68E97D7212A1}"/>
              </a:ext>
            </a:extLst>
          </p:cNvPr>
          <p:cNvSpPr>
            <a:spLocks noGrp="1"/>
          </p:cNvSpPr>
          <p:nvPr>
            <p:ph type="title"/>
          </p:nvPr>
        </p:nvSpPr>
        <p:spPr>
          <a:xfrm>
            <a:off x="361950" y="647700"/>
            <a:ext cx="8429625" cy="1038225"/>
          </a:xfrm>
          <a:prstGeom prst="rect">
            <a:avLst/>
          </a:prstGeom>
          <a:noFill/>
          <a:ln w="0">
            <a:noFill/>
          </a:ln>
        </p:spPr>
        <p:txBody>
          <a:bodyPr wrap="square" lIns="0" tIns="0" rIns="0" bIns="0" anchor="t">
            <a:noAutofit/>
          </a:bodyPr>
          <a:lstStyle>
            <a:defPPr algn="l">
              <a:defRPr sz="3150" b="0">
                <a:solidFill>
                  <a:srgbClr val="04617B"/>
                </a:solidFill>
                <a:latin typeface="Calibri"/>
                <a:ea typeface="Calibri"/>
                <a:cs typeface="Calibri"/>
              </a:defRPr>
            </a:defPPr>
          </a:lstStyle>
          <a:p>
            <a:pPr indent="0" algn="l">
              <a:lnSpc>
                <a:spcPct val="104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150" b="0">
                <a:solidFill>
                  <a:srgbClr val="04617B"/>
                </a:solidFill>
                <a:latin typeface="Calibri"/>
                <a:ea typeface="Calibri"/>
                <a:cs typeface="Calibri"/>
              </a:defRPr>
            </a:pPr>
            <a:r>
              <a:rPr sz="3150" b="0" u="none" strike="noStrike">
                <a:solidFill>
                  <a:srgbClr val="04617B"/>
                </a:solidFill>
                <a:latin typeface="Calibri"/>
                <a:ea typeface="Calibri"/>
                <a:cs typeface="Calibri"/>
              </a:rPr>
              <a:t>Ντέιβιντ Χιουμ (1711–1776)</a:t>
            </a:r>
            <a:endParaRPr sz="5000" b="0" u="none" strike="noStrike">
              <a:solidFill>
                <a:srgbClr val="04617B"/>
              </a:solidFill>
              <a:latin typeface="Calibri"/>
              <a:ea typeface="Calibri"/>
              <a:cs typeface="Calibri"/>
            </a:endParaRPr>
          </a:p>
        </p:txBody>
      </p:sp>
      <p:sp>
        <p:nvSpPr>
          <p:cNvPr id="81" name="Ορθογώνιο 80">
            <a:extLst>
              <a:ext uri="{FF2B5EF4-FFF2-40B4-BE49-F238E27FC236}">
                <a16:creationId xmlns:a16="http://schemas.microsoft.com/office/drawing/2014/main" id="{FA5F5851-9C1D-4CC9-B827-901846782122}"/>
              </a:ext>
            </a:extLst>
          </p:cNvPr>
          <p:cNvSpPr>
            <a:spLocks noGrp="1"/>
          </p:cNvSpPr>
          <p:nvPr/>
        </p:nvSpPr>
        <p:spPr>
          <a:xfrm>
            <a:off x="619125" y="1790700"/>
            <a:ext cx="7839075" cy="4533900"/>
          </a:xfrm>
          <a:prstGeom prst="rect">
            <a:avLst/>
          </a:prstGeom>
          <a:noFill/>
          <a:ln w="0">
            <a:noFill/>
          </a:ln>
        </p:spPr>
        <p:txBody>
          <a:bodyPr wrap="square" lIns="0" tIns="0" rIns="0" bIns="0" anchor="t">
            <a:noAutofit/>
          </a:bodyPr>
          <a:lstStyle>
            <a:defPPr algn="l">
              <a:defRPr sz="2175" b="0">
                <a:solidFill>
                  <a:srgbClr val="000000"/>
                </a:solidFill>
                <a:latin typeface="Constantia"/>
                <a:ea typeface="Constantia"/>
                <a:cs typeface="Constantia"/>
              </a:defRPr>
            </a:defPPr>
          </a:lstStyle>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Σκωτσέζος φιλόσοφος και ιστορικός, με ενδιαφέρον για την ανθρώπινη φύση και την πολιτική ζωή.</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i="1">
                <a:solidFill>
                  <a:srgbClr val="000000"/>
                </a:solidFill>
                <a:latin typeface="Constantia"/>
                <a:ea typeface="Constantia"/>
                <a:cs typeface="Constantia"/>
              </a:rPr>
              <a:t>A Treatise of Human Nature</a:t>
            </a:r>
            <a:r>
              <a:rPr sz="2175" b="0">
                <a:solidFill>
                  <a:srgbClr val="000000"/>
                </a:solidFill>
                <a:latin typeface="Constantia"/>
                <a:ea typeface="Constantia"/>
                <a:cs typeface="Constantia"/>
              </a:rPr>
              <a:t>, 1739–1740: πρόγραμμα εμπειρικής μελέτης του ανθρώπου.</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i="1">
                <a:solidFill>
                  <a:srgbClr val="000000"/>
                </a:solidFill>
                <a:latin typeface="Constantia"/>
                <a:ea typeface="Constantia"/>
                <a:cs typeface="Constantia"/>
              </a:rPr>
              <a:t>The History of England</a:t>
            </a:r>
            <a:r>
              <a:rPr sz="2175" b="0">
                <a:solidFill>
                  <a:srgbClr val="000000"/>
                </a:solidFill>
                <a:latin typeface="Constantia"/>
                <a:ea typeface="Constantia"/>
                <a:cs typeface="Constantia"/>
              </a:rPr>
              <a:t>, 1754–1762, σε έξι τόμους: ένα από τα μεγάλα ιστορικά έργα του αιώνα.</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Ο σκεπτικισμός του περιορίζει τη βεβαιότητα των γενικεύσεων και αναδεικνύει τη σημασία της εμπειρίας.</a:t>
            </a:r>
          </a:p>
        </p:txBody>
      </p:sp>
      <p:sp>
        <p:nvSpPr>
          <p:cNvPr id="82" name="Ορθογώνιο 81">
            <a:extLst>
              <a:ext uri="{FF2B5EF4-FFF2-40B4-BE49-F238E27FC236}">
                <a16:creationId xmlns:a16="http://schemas.microsoft.com/office/drawing/2014/main" id="{4810380C-04D3-4CA4-8CE1-C4400381FF23}"/>
              </a:ext>
            </a:extLst>
          </p:cNvPr>
          <p:cNvSpPr>
            <a:spLocks noGrp="1"/>
          </p:cNvSpPr>
          <p:nvPr/>
        </p:nvSpPr>
        <p:spPr>
          <a:xfrm>
            <a:off x="8382000" y="6496050"/>
            <a:ext cx="333375" cy="171450"/>
          </a:xfrm>
          <a:prstGeom prst="rect">
            <a:avLst/>
          </a:prstGeom>
          <a:noFill/>
          <a:ln w="0">
            <a:noFill/>
          </a:ln>
        </p:spPr>
        <p:txBody>
          <a:bodyPr lIns="0" tIns="0" rIns="0" bIns="0"/>
          <a:lstStyle>
            <a:defPPr algn="r">
              <a:defRPr sz="975">
                <a:solidFill>
                  <a:srgbClr val="04617B"/>
                </a:solidFill>
                <a:latin typeface="Calibri"/>
                <a:ea typeface="Calibri"/>
                <a:cs typeface="Calibri"/>
              </a:defRPr>
            </a:defPPr>
          </a:lstStyle>
          <a:p>
            <a:pPr algn="r">
              <a:buNone/>
              <a:defRPr sz="975">
                <a:solidFill>
                  <a:srgbClr val="04617B"/>
                </a:solidFill>
                <a:latin typeface="Calibri"/>
                <a:ea typeface="Calibri"/>
                <a:cs typeface="Calibri"/>
              </a:defRPr>
            </a:pPr>
            <a:r>
              <a:rPr sz="975">
                <a:solidFill>
                  <a:srgbClr val="04617B"/>
                </a:solidFill>
                <a:latin typeface="Calibri"/>
                <a:ea typeface="Calibri"/>
                <a:cs typeface="Calibri"/>
              </a:rPr>
              <a:t>23</a:t>
            </a:r>
          </a:p>
        </p:txBody>
      </p:sp>
    </p:spTree>
    <p:extLst>
      <p:ext uri="{BB962C8B-B14F-4D97-AF65-F5344CB8AC3E}">
        <p14:creationId xmlns:p14="http://schemas.microsoft.com/office/powerpoint/2010/main" val="7834499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F9A4F5-88CB-1E58-6321-7FD78B9308A9}"/>
            </a:ext>
          </a:extLst>
        </p:cNvPr>
        <p:cNvGrpSpPr/>
        <p:nvPr/>
      </p:nvGrpSpPr>
      <p:grpSpPr>
        <a:xfrm>
          <a:off x="0" y="0"/>
          <a:ext cx="0" cy="0"/>
          <a:chOff x="0" y="0"/>
          <a:chExt cx="0" cy="0"/>
        </a:xfrm>
      </p:grpSpPr>
      <p:sp>
        <p:nvSpPr>
          <p:cNvPr id="80" name="PlaceHolder 1">
            <a:extLst>
              <a:ext uri="{FF2B5EF4-FFF2-40B4-BE49-F238E27FC236}">
                <a16:creationId xmlns:a16="http://schemas.microsoft.com/office/drawing/2014/main" id="{D8618A73-2FF0-6EDA-FD1A-5D05F37CE174}"/>
              </a:ext>
            </a:extLst>
          </p:cNvPr>
          <p:cNvSpPr>
            <a:spLocks noGrp="1"/>
          </p:cNvSpPr>
          <p:nvPr>
            <p:ph type="title"/>
          </p:nvPr>
        </p:nvSpPr>
        <p:spPr>
          <a:xfrm>
            <a:off x="361950" y="647700"/>
            <a:ext cx="8429625" cy="1038225"/>
          </a:xfrm>
          <a:prstGeom prst="rect">
            <a:avLst/>
          </a:prstGeom>
          <a:noFill/>
          <a:ln w="0">
            <a:noFill/>
          </a:ln>
        </p:spPr>
        <p:txBody>
          <a:bodyPr wrap="square" lIns="0" tIns="0" rIns="0" bIns="0" anchor="t">
            <a:noAutofit/>
          </a:bodyPr>
          <a:lstStyle>
            <a:defPPr algn="l">
              <a:defRPr sz="3150" b="0">
                <a:solidFill>
                  <a:srgbClr val="04617B"/>
                </a:solidFill>
                <a:latin typeface="Calibri"/>
                <a:ea typeface="Calibri"/>
                <a:cs typeface="Calibri"/>
              </a:defRPr>
            </a:defPPr>
          </a:lstStyle>
          <a:p>
            <a:pPr indent="0" algn="l">
              <a:lnSpc>
                <a:spcPct val="104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150" b="0">
                <a:solidFill>
                  <a:srgbClr val="04617B"/>
                </a:solidFill>
                <a:latin typeface="Calibri"/>
                <a:ea typeface="Calibri"/>
                <a:cs typeface="Calibri"/>
              </a:defRPr>
            </a:pPr>
            <a:r>
              <a:rPr sz="3150" b="0" u="none" strike="noStrike">
                <a:solidFill>
                  <a:srgbClr val="04617B"/>
                </a:solidFill>
                <a:latin typeface="Calibri"/>
                <a:ea typeface="Calibri"/>
                <a:cs typeface="Calibri"/>
              </a:rPr>
              <a:t>Ντέιβιντ Χιουμ (1711–1776)</a:t>
            </a:r>
            <a:endParaRPr sz="5000" b="0" u="none" strike="noStrike">
              <a:solidFill>
                <a:srgbClr val="04617B"/>
              </a:solidFill>
              <a:latin typeface="Calibri"/>
              <a:ea typeface="Calibri"/>
              <a:cs typeface="Calibri"/>
            </a:endParaRPr>
          </a:p>
        </p:txBody>
      </p:sp>
      <p:sp>
        <p:nvSpPr>
          <p:cNvPr id="81" name="Ορθογώνιο 80">
            <a:extLst>
              <a:ext uri="{FF2B5EF4-FFF2-40B4-BE49-F238E27FC236}">
                <a16:creationId xmlns:a16="http://schemas.microsoft.com/office/drawing/2014/main" id="{67BDCBBF-B20C-0FBD-9387-5449031FD9B6}"/>
              </a:ext>
            </a:extLst>
          </p:cNvPr>
          <p:cNvSpPr>
            <a:spLocks noGrp="1"/>
          </p:cNvSpPr>
          <p:nvPr/>
        </p:nvSpPr>
        <p:spPr>
          <a:xfrm>
            <a:off x="619125" y="1790700"/>
            <a:ext cx="7839075" cy="4533900"/>
          </a:xfrm>
          <a:prstGeom prst="rect">
            <a:avLst/>
          </a:prstGeom>
          <a:noFill/>
          <a:ln w="0">
            <a:noFill/>
          </a:ln>
        </p:spPr>
        <p:txBody>
          <a:bodyPr wrap="square" lIns="0" tIns="0" rIns="0" bIns="0" anchor="t">
            <a:noAutofit/>
          </a:bodyPr>
          <a:lstStyle>
            <a:defPPr algn="l">
              <a:defRPr sz="2175" b="0">
                <a:solidFill>
                  <a:srgbClr val="000000"/>
                </a:solidFill>
                <a:latin typeface="Constantia"/>
                <a:ea typeface="Constantia"/>
                <a:cs typeface="Constantia"/>
              </a:defRPr>
            </a:defPPr>
          </a:lstStyle>
          <a:p>
            <a:pPr marL="228600" indent="-127000" algn="just">
              <a:spcAft>
                <a:spcPts val="1400"/>
              </a:spcAft>
              <a:defRPr sz="2175" b="0">
                <a:solidFill>
                  <a:srgbClr val="000000"/>
                </a:solidFill>
                <a:latin typeface="Constantia"/>
                <a:ea typeface="Constantia"/>
                <a:cs typeface="Constantia"/>
              </a:defRPr>
            </a:pPr>
            <a:r>
              <a:rPr lang="el-GR" sz="2175" dirty="0">
                <a:solidFill>
                  <a:srgbClr val="000000"/>
                </a:solidFill>
                <a:latin typeface="Constantia"/>
              </a:rPr>
              <a:t>Οι άνθρωποι είναι τόσο όμοιοι σε όλες τις εποχές και σε όλους τους τόπους, ώστε η ιστορία δεν μας πληροφορεί για τίποτε καινούργιο ή παράξενο ως προς αυτό. Η κύρια χρησιμότητά της είναι να ανακαλύπτει τις σταθερές και καθολικές αρχές της ανθρώπινης φύσης, παρουσιάζοντας τους ανθρώπους σε κάθε ποικιλία περιστάσεων και καταστάσεων και παρέχοντάς μας υλικό για να διαμορφώσουμε τις παρατηρήσεις μας και να γνωρίσουμε τους σταθερούς μηχανισμούς της ανθρώπινης δράσης και συμπεριφοράς.»</a:t>
            </a:r>
            <a:endParaRPr sz="2175" b="0" dirty="0">
              <a:solidFill>
                <a:srgbClr val="000000"/>
              </a:solidFill>
              <a:latin typeface="Constantia"/>
              <a:ea typeface="Constantia"/>
              <a:cs typeface="Constantia"/>
            </a:endParaRPr>
          </a:p>
        </p:txBody>
      </p:sp>
      <p:sp>
        <p:nvSpPr>
          <p:cNvPr id="82" name="Ορθογώνιο 81">
            <a:extLst>
              <a:ext uri="{FF2B5EF4-FFF2-40B4-BE49-F238E27FC236}">
                <a16:creationId xmlns:a16="http://schemas.microsoft.com/office/drawing/2014/main" id="{A5B25A1C-3483-8DB4-572F-96318EF04DDE}"/>
              </a:ext>
            </a:extLst>
          </p:cNvPr>
          <p:cNvSpPr>
            <a:spLocks noGrp="1"/>
          </p:cNvSpPr>
          <p:nvPr/>
        </p:nvSpPr>
        <p:spPr>
          <a:xfrm>
            <a:off x="8382000" y="6496050"/>
            <a:ext cx="333375" cy="171450"/>
          </a:xfrm>
          <a:prstGeom prst="rect">
            <a:avLst/>
          </a:prstGeom>
          <a:noFill/>
          <a:ln w="0">
            <a:noFill/>
          </a:ln>
        </p:spPr>
        <p:txBody>
          <a:bodyPr lIns="0" tIns="0" rIns="0" bIns="0"/>
          <a:lstStyle>
            <a:defPPr algn="r">
              <a:defRPr sz="975">
                <a:solidFill>
                  <a:srgbClr val="04617B"/>
                </a:solidFill>
                <a:latin typeface="Calibri"/>
                <a:ea typeface="Calibri"/>
                <a:cs typeface="Calibri"/>
              </a:defRPr>
            </a:defPPr>
          </a:lstStyle>
          <a:p>
            <a:pPr algn="r">
              <a:buNone/>
              <a:defRPr sz="975">
                <a:solidFill>
                  <a:srgbClr val="04617B"/>
                </a:solidFill>
                <a:latin typeface="Calibri"/>
                <a:ea typeface="Calibri"/>
                <a:cs typeface="Calibri"/>
              </a:defRPr>
            </a:pPr>
            <a:r>
              <a:rPr sz="975">
                <a:solidFill>
                  <a:srgbClr val="04617B"/>
                </a:solidFill>
                <a:latin typeface="Calibri"/>
                <a:ea typeface="Calibri"/>
                <a:cs typeface="Calibri"/>
              </a:rPr>
              <a:t>23</a:t>
            </a:r>
          </a:p>
        </p:txBody>
      </p:sp>
    </p:spTree>
    <p:extLst>
      <p:ext uri="{BB962C8B-B14F-4D97-AF65-F5344CB8AC3E}">
        <p14:creationId xmlns:p14="http://schemas.microsoft.com/office/powerpoint/2010/main" val="34753289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PlaceHolder 1">
            <a:extLst>
              <a:ext uri="{FF2B5EF4-FFF2-40B4-BE49-F238E27FC236}">
                <a16:creationId xmlns:a16="http://schemas.microsoft.com/office/drawing/2014/main" id="{D9D19BF2-3CAB-4338-8A88-0F66AC60D314}"/>
              </a:ext>
            </a:extLst>
          </p:cNvPr>
          <p:cNvSpPr>
            <a:spLocks noGrp="1"/>
          </p:cNvSpPr>
          <p:nvPr>
            <p:ph type="title"/>
          </p:nvPr>
        </p:nvSpPr>
        <p:spPr>
          <a:xfrm>
            <a:off x="361950" y="647700"/>
            <a:ext cx="8429625" cy="1038225"/>
          </a:xfrm>
          <a:prstGeom prst="rect">
            <a:avLst/>
          </a:prstGeom>
          <a:noFill/>
          <a:ln w="0">
            <a:noFill/>
          </a:ln>
        </p:spPr>
        <p:txBody>
          <a:bodyPr wrap="square" lIns="0" tIns="0" rIns="0" bIns="0" anchor="t">
            <a:noAutofit/>
          </a:bodyPr>
          <a:lstStyle>
            <a:defPPr algn="l">
              <a:defRPr sz="3150" b="0">
                <a:solidFill>
                  <a:srgbClr val="04617B"/>
                </a:solidFill>
                <a:latin typeface="Calibri"/>
                <a:ea typeface="Calibri"/>
                <a:cs typeface="Calibri"/>
              </a:defRPr>
            </a:defPPr>
          </a:lstStyle>
          <a:p>
            <a:pPr indent="0" algn="l">
              <a:lnSpc>
                <a:spcPct val="104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150" b="0">
                <a:solidFill>
                  <a:srgbClr val="04617B"/>
                </a:solidFill>
                <a:latin typeface="Calibri"/>
                <a:ea typeface="Calibri"/>
                <a:cs typeface="Calibri"/>
              </a:defRPr>
            </a:pPr>
            <a:r>
              <a:rPr sz="3150" b="0" u="none" strike="noStrike">
                <a:solidFill>
                  <a:srgbClr val="04617B"/>
                </a:solidFill>
                <a:latin typeface="Calibri"/>
                <a:ea typeface="Calibri"/>
                <a:cs typeface="Calibri"/>
              </a:rPr>
              <a:t>Χιουμ: αφήγηση, πολιτική και ήθη</a:t>
            </a:r>
            <a:endParaRPr sz="4000" b="0" u="none" strike="noStrike">
              <a:solidFill>
                <a:srgbClr val="04617B"/>
              </a:solidFill>
              <a:latin typeface="Calibri"/>
              <a:ea typeface="Calibri"/>
              <a:cs typeface="Calibri"/>
            </a:endParaRPr>
          </a:p>
        </p:txBody>
      </p:sp>
      <p:sp>
        <p:nvSpPr>
          <p:cNvPr id="83" name="Ορθογώνιο 82">
            <a:extLst>
              <a:ext uri="{FF2B5EF4-FFF2-40B4-BE49-F238E27FC236}">
                <a16:creationId xmlns:a16="http://schemas.microsoft.com/office/drawing/2014/main" id="{30AEC77D-A789-4FB6-B011-EA7B1DC0B917}"/>
              </a:ext>
            </a:extLst>
          </p:cNvPr>
          <p:cNvSpPr>
            <a:spLocks noGrp="1"/>
          </p:cNvSpPr>
          <p:nvPr/>
        </p:nvSpPr>
        <p:spPr>
          <a:xfrm>
            <a:off x="619125" y="1790700"/>
            <a:ext cx="7839075" cy="4533900"/>
          </a:xfrm>
          <a:prstGeom prst="rect">
            <a:avLst/>
          </a:prstGeom>
          <a:noFill/>
          <a:ln w="0">
            <a:noFill/>
          </a:ln>
        </p:spPr>
        <p:txBody>
          <a:bodyPr wrap="square" lIns="0" tIns="0" rIns="0" bIns="0" anchor="t">
            <a:noAutofit/>
          </a:bodyPr>
          <a:lstStyle>
            <a:defPPr algn="l">
              <a:defRPr sz="2175" b="0">
                <a:solidFill>
                  <a:srgbClr val="000000"/>
                </a:solidFill>
                <a:latin typeface="Constantia"/>
                <a:ea typeface="Constantia"/>
                <a:cs typeface="Constantia"/>
              </a:defRPr>
            </a:defPPr>
          </a:lstStyle>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Η Ιστορία της Αγγλίας συνδέει τις πολιτικές συγκρούσεις με τη μεταβολή των θεσμών και των ηθών.</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Οι πράξεις εξηγούνται μέσω παθών, συμφερόντων και περιστάσεων.</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Ο ιστορικός επιδιώκει απόσταση από τις κομματικές και ομολογιακές αφηγήσεις της αγγλικής ιστορίας.</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Η αξίωση αμεροληψίας συνυπάρχει με πολιτικές προτιμήσεις και αξιολογήσεις που προκαλούν αντιπαραθέσεις.</a:t>
            </a:r>
          </a:p>
        </p:txBody>
      </p:sp>
      <p:sp>
        <p:nvSpPr>
          <p:cNvPr id="84" name="Ορθογώνιο 83">
            <a:extLst>
              <a:ext uri="{FF2B5EF4-FFF2-40B4-BE49-F238E27FC236}">
                <a16:creationId xmlns:a16="http://schemas.microsoft.com/office/drawing/2014/main" id="{C697B34D-E118-4F87-A435-9A62AEC5B650}"/>
              </a:ext>
            </a:extLst>
          </p:cNvPr>
          <p:cNvSpPr>
            <a:spLocks noGrp="1"/>
          </p:cNvSpPr>
          <p:nvPr/>
        </p:nvSpPr>
        <p:spPr>
          <a:xfrm>
            <a:off x="8382000" y="6496050"/>
            <a:ext cx="333375" cy="171450"/>
          </a:xfrm>
          <a:prstGeom prst="rect">
            <a:avLst/>
          </a:prstGeom>
          <a:noFill/>
          <a:ln w="0">
            <a:noFill/>
          </a:ln>
        </p:spPr>
        <p:txBody>
          <a:bodyPr lIns="0" tIns="0" rIns="0" bIns="0"/>
          <a:lstStyle>
            <a:defPPr algn="r">
              <a:defRPr sz="975">
                <a:solidFill>
                  <a:srgbClr val="04617B"/>
                </a:solidFill>
                <a:latin typeface="Calibri"/>
                <a:ea typeface="Calibri"/>
                <a:cs typeface="Calibri"/>
              </a:defRPr>
            </a:defPPr>
          </a:lstStyle>
          <a:p>
            <a:pPr algn="r">
              <a:buNone/>
              <a:defRPr sz="975">
                <a:solidFill>
                  <a:srgbClr val="04617B"/>
                </a:solidFill>
                <a:latin typeface="Calibri"/>
                <a:ea typeface="Calibri"/>
                <a:cs typeface="Calibri"/>
              </a:defRPr>
            </a:pPr>
            <a:r>
              <a:rPr sz="975">
                <a:solidFill>
                  <a:srgbClr val="04617B"/>
                </a:solidFill>
                <a:latin typeface="Calibri"/>
                <a:ea typeface="Calibri"/>
                <a:cs typeface="Calibri"/>
              </a:rPr>
              <a:t>24</a:t>
            </a:r>
          </a:p>
        </p:txBody>
      </p:sp>
    </p:spTree>
    <p:extLst>
      <p:ext uri="{BB962C8B-B14F-4D97-AF65-F5344CB8AC3E}">
        <p14:creationId xmlns:p14="http://schemas.microsoft.com/office/powerpoint/2010/main" val="18199355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PlaceHolder 1">
            <a:extLst>
              <a:ext uri="{FF2B5EF4-FFF2-40B4-BE49-F238E27FC236}">
                <a16:creationId xmlns:a16="http://schemas.microsoft.com/office/drawing/2014/main" id="{7C2D8050-793B-400C-90F8-4F92909F4949}"/>
              </a:ext>
            </a:extLst>
          </p:cNvPr>
          <p:cNvSpPr>
            <a:spLocks noGrp="1"/>
          </p:cNvSpPr>
          <p:nvPr>
            <p:ph type="title"/>
          </p:nvPr>
        </p:nvSpPr>
        <p:spPr>
          <a:xfrm>
            <a:off x="361950" y="647700"/>
            <a:ext cx="8429625" cy="1038225"/>
          </a:xfrm>
          <a:prstGeom prst="rect">
            <a:avLst/>
          </a:prstGeom>
          <a:noFill/>
          <a:ln w="0">
            <a:noFill/>
          </a:ln>
        </p:spPr>
        <p:txBody>
          <a:bodyPr wrap="square" lIns="0" tIns="0" rIns="0" bIns="0" anchor="t">
            <a:noAutofit/>
          </a:bodyPr>
          <a:lstStyle>
            <a:defPPr algn="l">
              <a:defRPr sz="3150" b="0">
                <a:solidFill>
                  <a:srgbClr val="04617B"/>
                </a:solidFill>
                <a:latin typeface="Calibri"/>
                <a:ea typeface="Calibri"/>
                <a:cs typeface="Calibri"/>
              </a:defRPr>
            </a:defPPr>
          </a:lstStyle>
          <a:p>
            <a:pPr indent="0" algn="l">
              <a:lnSpc>
                <a:spcPct val="104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150" b="0">
                <a:solidFill>
                  <a:srgbClr val="04617B"/>
                </a:solidFill>
                <a:latin typeface="Calibri"/>
                <a:ea typeface="Calibri"/>
                <a:cs typeface="Calibri"/>
              </a:defRPr>
            </a:pPr>
            <a:r>
              <a:rPr sz="3150" b="0" u="none" strike="noStrike">
                <a:solidFill>
                  <a:srgbClr val="04617B"/>
                </a:solidFill>
                <a:latin typeface="Calibri"/>
                <a:ea typeface="Calibri"/>
                <a:cs typeface="Calibri"/>
              </a:rPr>
              <a:t>Ζαν-Ζακ Ρουσσώ (1712–1778)</a:t>
            </a:r>
            <a:endParaRPr sz="4000" b="0" u="none" strike="noStrike">
              <a:solidFill>
                <a:srgbClr val="04617B"/>
              </a:solidFill>
              <a:latin typeface="Calibri"/>
              <a:ea typeface="Calibri"/>
              <a:cs typeface="Calibri"/>
            </a:endParaRPr>
          </a:p>
        </p:txBody>
      </p:sp>
      <p:sp>
        <p:nvSpPr>
          <p:cNvPr id="39" name="Ορθογώνιο 38">
            <a:extLst>
              <a:ext uri="{FF2B5EF4-FFF2-40B4-BE49-F238E27FC236}">
                <a16:creationId xmlns:a16="http://schemas.microsoft.com/office/drawing/2014/main" id="{CF4AECE1-F784-4189-B012-0E81BF23279A}"/>
              </a:ext>
            </a:extLst>
          </p:cNvPr>
          <p:cNvSpPr>
            <a:spLocks noGrp="1"/>
          </p:cNvSpPr>
          <p:nvPr/>
        </p:nvSpPr>
        <p:spPr>
          <a:xfrm>
            <a:off x="619125" y="1790700"/>
            <a:ext cx="7839075" cy="4533900"/>
          </a:xfrm>
          <a:prstGeom prst="rect">
            <a:avLst/>
          </a:prstGeom>
          <a:noFill/>
          <a:ln w="0">
            <a:noFill/>
          </a:ln>
        </p:spPr>
        <p:txBody>
          <a:bodyPr wrap="square" lIns="0" tIns="0" rIns="0" bIns="0" anchor="t">
            <a:noAutofit/>
          </a:bodyPr>
          <a:lstStyle>
            <a:defPPr algn="l">
              <a:defRPr sz="2175" b="0">
                <a:solidFill>
                  <a:srgbClr val="000000"/>
                </a:solidFill>
                <a:latin typeface="Constantia"/>
                <a:ea typeface="Constantia"/>
                <a:cs typeface="Constantia"/>
              </a:defRPr>
            </a:defPPr>
          </a:lstStyle>
          <a:p>
            <a:pPr marL="228600" indent="-127000" algn="l">
              <a:lnSpc>
                <a:spcPct val="110000"/>
              </a:lnSpc>
              <a:spcAft>
                <a:spcPts val="1400"/>
              </a:spcAft>
              <a:buNone/>
              <a:defRPr sz="2175" b="0">
                <a:solidFill>
                  <a:srgbClr val="000000"/>
                </a:solidFill>
                <a:latin typeface="Constantia"/>
                <a:ea typeface="Constantia"/>
                <a:cs typeface="Constantia"/>
              </a:defRPr>
            </a:pPr>
            <a:r>
              <a:rPr sz="2175" b="0" i="1">
                <a:solidFill>
                  <a:srgbClr val="000000"/>
                </a:solidFill>
                <a:latin typeface="Constantia"/>
                <a:ea typeface="Constantia"/>
                <a:cs typeface="Constantia"/>
              </a:rPr>
              <a:t>Λόγος περί επιστημών και τεχνών</a:t>
            </a:r>
            <a:r>
              <a:rPr sz="2175" b="0">
                <a:solidFill>
                  <a:srgbClr val="000000"/>
                </a:solidFill>
                <a:latin typeface="Constantia"/>
                <a:ea typeface="Constantia"/>
                <a:cs typeface="Constantia"/>
              </a:rPr>
              <a:t>, 1750: αμφισβήτηση της ταύτισης πολιτισμικής και ηθικής προόδου.</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i="1">
                <a:solidFill>
                  <a:srgbClr val="000000"/>
                </a:solidFill>
                <a:latin typeface="Constantia"/>
                <a:ea typeface="Constantia"/>
                <a:cs typeface="Constantia"/>
              </a:rPr>
              <a:t>Λόγος για την καταγωγή και τα θεμέλια της ανισότητας</a:t>
            </a:r>
            <a:r>
              <a:rPr sz="2175" b="0">
                <a:solidFill>
                  <a:srgbClr val="000000"/>
                </a:solidFill>
                <a:latin typeface="Constantia"/>
                <a:ea typeface="Constantia"/>
                <a:cs typeface="Constantia"/>
              </a:rPr>
              <a:t>, 1755.</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Η ιδιοκτησία, η κοινωνική σύγκριση και η εξάρτηση προσφέρουν ερμηνείες για την ανάπτυξη ανισοτήτων.</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Η αφήγηση των καταβολών είναι υποθετική φιλοσοφική ανασύνθεση, όχι τεκμηριωμένο χρονικό της ανθρωπότητας.</a:t>
            </a:r>
          </a:p>
        </p:txBody>
      </p:sp>
      <p:sp>
        <p:nvSpPr>
          <p:cNvPr id="40" name="Ορθογώνιο 39">
            <a:extLst>
              <a:ext uri="{FF2B5EF4-FFF2-40B4-BE49-F238E27FC236}">
                <a16:creationId xmlns:a16="http://schemas.microsoft.com/office/drawing/2014/main" id="{551588C1-7D18-4D5B-B4CD-CDDCA562855A}"/>
              </a:ext>
            </a:extLst>
          </p:cNvPr>
          <p:cNvSpPr>
            <a:spLocks noGrp="1"/>
          </p:cNvSpPr>
          <p:nvPr/>
        </p:nvSpPr>
        <p:spPr>
          <a:xfrm>
            <a:off x="8382000" y="6496050"/>
            <a:ext cx="333375" cy="171450"/>
          </a:xfrm>
          <a:prstGeom prst="rect">
            <a:avLst/>
          </a:prstGeom>
          <a:noFill/>
          <a:ln w="0">
            <a:noFill/>
          </a:ln>
        </p:spPr>
        <p:txBody>
          <a:bodyPr lIns="0" tIns="0" rIns="0" bIns="0"/>
          <a:lstStyle>
            <a:defPPr algn="r">
              <a:defRPr sz="975">
                <a:solidFill>
                  <a:srgbClr val="04617B"/>
                </a:solidFill>
                <a:latin typeface="Calibri"/>
                <a:ea typeface="Calibri"/>
                <a:cs typeface="Calibri"/>
              </a:defRPr>
            </a:defPPr>
          </a:lstStyle>
          <a:p>
            <a:pPr algn="r">
              <a:buNone/>
              <a:defRPr sz="975">
                <a:solidFill>
                  <a:srgbClr val="04617B"/>
                </a:solidFill>
                <a:latin typeface="Calibri"/>
                <a:ea typeface="Calibri"/>
                <a:cs typeface="Calibri"/>
              </a:defRPr>
            </a:pPr>
            <a:r>
              <a:rPr sz="975">
                <a:solidFill>
                  <a:srgbClr val="04617B"/>
                </a:solidFill>
                <a:latin typeface="Calibri"/>
                <a:ea typeface="Calibri"/>
                <a:cs typeface="Calibri"/>
              </a:rPr>
              <a:t>32</a:t>
            </a:r>
          </a:p>
        </p:txBody>
      </p:sp>
    </p:spTree>
    <p:extLst>
      <p:ext uri="{BB962C8B-B14F-4D97-AF65-F5344CB8AC3E}">
        <p14:creationId xmlns:p14="http://schemas.microsoft.com/office/powerpoint/2010/main" val="10957247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PlaceHolder 1">
            <a:extLst>
              <a:ext uri="{FF2B5EF4-FFF2-40B4-BE49-F238E27FC236}">
                <a16:creationId xmlns:a16="http://schemas.microsoft.com/office/drawing/2014/main" id="{7C2D8050-793B-400C-90F8-4F92909F4949}"/>
              </a:ext>
            </a:extLst>
          </p:cNvPr>
          <p:cNvSpPr>
            <a:spLocks noGrp="1"/>
          </p:cNvSpPr>
          <p:nvPr>
            <p:ph type="title"/>
          </p:nvPr>
        </p:nvSpPr>
        <p:spPr>
          <a:xfrm>
            <a:off x="361950" y="647700"/>
            <a:ext cx="8429625" cy="1038225"/>
          </a:xfrm>
          <a:prstGeom prst="rect">
            <a:avLst/>
          </a:prstGeom>
          <a:noFill/>
          <a:ln w="0">
            <a:noFill/>
          </a:ln>
        </p:spPr>
        <p:txBody>
          <a:bodyPr wrap="square" lIns="0" tIns="0" rIns="0" bIns="0" anchor="t">
            <a:noAutofit/>
          </a:bodyPr>
          <a:lstStyle>
            <a:defPPr algn="l">
              <a:defRPr sz="3150" b="0">
                <a:solidFill>
                  <a:srgbClr val="04617B"/>
                </a:solidFill>
                <a:latin typeface="Calibri"/>
                <a:ea typeface="Calibri"/>
                <a:cs typeface="Calibri"/>
              </a:defRPr>
            </a:defPPr>
          </a:lstStyle>
          <a:p>
            <a:pPr indent="0" algn="l">
              <a:lnSpc>
                <a:spcPct val="104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150" b="0">
                <a:solidFill>
                  <a:srgbClr val="04617B"/>
                </a:solidFill>
                <a:latin typeface="Calibri"/>
                <a:ea typeface="Calibri"/>
                <a:cs typeface="Calibri"/>
              </a:defRPr>
            </a:pPr>
            <a:r>
              <a:rPr sz="3150" b="0" u="none" strike="noStrike">
                <a:solidFill>
                  <a:srgbClr val="04617B"/>
                </a:solidFill>
                <a:latin typeface="Calibri"/>
                <a:ea typeface="Calibri"/>
                <a:cs typeface="Calibri"/>
              </a:rPr>
              <a:t>Τυργκό: γνώση και ανθρώπινη ανάπτυξη</a:t>
            </a:r>
            <a:endParaRPr sz="4000" b="0" u="none" strike="noStrike">
              <a:solidFill>
                <a:srgbClr val="04617B"/>
              </a:solidFill>
              <a:latin typeface="Calibri"/>
              <a:ea typeface="Calibri"/>
              <a:cs typeface="Calibri"/>
            </a:endParaRPr>
          </a:p>
        </p:txBody>
      </p:sp>
      <p:sp>
        <p:nvSpPr>
          <p:cNvPr id="39" name="Ορθογώνιο 38">
            <a:extLst>
              <a:ext uri="{FF2B5EF4-FFF2-40B4-BE49-F238E27FC236}">
                <a16:creationId xmlns:a16="http://schemas.microsoft.com/office/drawing/2014/main" id="{CF4AECE1-F784-4189-B012-0E81BF23279A}"/>
              </a:ext>
            </a:extLst>
          </p:cNvPr>
          <p:cNvSpPr>
            <a:spLocks noGrp="1"/>
          </p:cNvSpPr>
          <p:nvPr/>
        </p:nvSpPr>
        <p:spPr>
          <a:xfrm>
            <a:off x="619125" y="1790700"/>
            <a:ext cx="7839075" cy="4533900"/>
          </a:xfrm>
          <a:prstGeom prst="rect">
            <a:avLst/>
          </a:prstGeom>
          <a:noFill/>
          <a:ln w="0">
            <a:noFill/>
          </a:ln>
        </p:spPr>
        <p:txBody>
          <a:bodyPr wrap="square" lIns="0" tIns="0" rIns="0" bIns="0" anchor="t">
            <a:noAutofit/>
          </a:bodyPr>
          <a:lstStyle>
            <a:defPPr algn="l">
              <a:defRPr sz="2175" b="0">
                <a:solidFill>
                  <a:srgbClr val="000000"/>
                </a:solidFill>
                <a:latin typeface="Constantia"/>
                <a:ea typeface="Constantia"/>
                <a:cs typeface="Constantia"/>
              </a:defRPr>
            </a:defPPr>
          </a:lstStyle>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Αν-Ρομπέρ-Ζακ Τυργκό (1727–1781), στοχαστής και μεταρρυθμιστής.</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Η ομιλία του 1750 για τις προόδους του ανθρώπινου πνεύματος δίνει ιστορικό βάθος στη συσσώρευση γνώσεων.</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Η επικοινωνία μεταξύ γενεών επιτρέπει τη διατήρηση και επέκταση των επιτευγμάτων.</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Η πρόοδος της ανθρωπότητας μπορεί να συνυπάρχει με άνισες εξελίξεις και καταστροφές επιμέρους κοινωνιών.</a:t>
            </a:r>
          </a:p>
        </p:txBody>
      </p:sp>
      <p:sp>
        <p:nvSpPr>
          <p:cNvPr id="40" name="Ορθογώνιο 39">
            <a:extLst>
              <a:ext uri="{FF2B5EF4-FFF2-40B4-BE49-F238E27FC236}">
                <a16:creationId xmlns:a16="http://schemas.microsoft.com/office/drawing/2014/main" id="{2FD623C3-D548-4CF1-80FA-D15600EE3016}"/>
              </a:ext>
            </a:extLst>
          </p:cNvPr>
          <p:cNvSpPr>
            <a:spLocks noGrp="1"/>
          </p:cNvSpPr>
          <p:nvPr/>
        </p:nvSpPr>
        <p:spPr>
          <a:xfrm>
            <a:off x="8382000" y="6496050"/>
            <a:ext cx="333375" cy="171450"/>
          </a:xfrm>
          <a:prstGeom prst="rect">
            <a:avLst/>
          </a:prstGeom>
          <a:noFill/>
          <a:ln w="0">
            <a:noFill/>
          </a:ln>
        </p:spPr>
        <p:txBody>
          <a:bodyPr lIns="0" tIns="0" rIns="0" bIns="0"/>
          <a:lstStyle>
            <a:defPPr algn="r">
              <a:defRPr sz="975">
                <a:solidFill>
                  <a:srgbClr val="04617B"/>
                </a:solidFill>
                <a:latin typeface="Calibri"/>
                <a:ea typeface="Calibri"/>
                <a:cs typeface="Calibri"/>
              </a:defRPr>
            </a:defPPr>
          </a:lstStyle>
          <a:p>
            <a:pPr algn="r">
              <a:buNone/>
              <a:defRPr sz="975">
                <a:solidFill>
                  <a:srgbClr val="04617B"/>
                </a:solidFill>
                <a:latin typeface="Calibri"/>
                <a:ea typeface="Calibri"/>
                <a:cs typeface="Calibri"/>
              </a:defRPr>
            </a:pPr>
            <a:r>
              <a:rPr sz="975">
                <a:solidFill>
                  <a:srgbClr val="04617B"/>
                </a:solidFill>
                <a:latin typeface="Calibri"/>
                <a:ea typeface="Calibri"/>
                <a:cs typeface="Calibri"/>
              </a:rPr>
              <a:t>33</a:t>
            </a:r>
          </a:p>
        </p:txBody>
      </p:sp>
    </p:spTree>
    <p:extLst>
      <p:ext uri="{BB962C8B-B14F-4D97-AF65-F5344CB8AC3E}">
        <p14:creationId xmlns:p14="http://schemas.microsoft.com/office/powerpoint/2010/main" val="10957247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PlaceHolder 1">
            <a:extLst>
              <a:ext uri="{FF2B5EF4-FFF2-40B4-BE49-F238E27FC236}">
                <a16:creationId xmlns:a16="http://schemas.microsoft.com/office/drawing/2014/main" id="{7C2D8050-793B-400C-90F8-4F92909F4949}"/>
              </a:ext>
            </a:extLst>
          </p:cNvPr>
          <p:cNvSpPr>
            <a:spLocks noGrp="1"/>
          </p:cNvSpPr>
          <p:nvPr>
            <p:ph type="title"/>
          </p:nvPr>
        </p:nvSpPr>
        <p:spPr>
          <a:xfrm>
            <a:off x="361950" y="647700"/>
            <a:ext cx="8429625" cy="1038225"/>
          </a:xfrm>
          <a:prstGeom prst="rect">
            <a:avLst/>
          </a:prstGeom>
          <a:noFill/>
          <a:ln w="0">
            <a:noFill/>
          </a:ln>
        </p:spPr>
        <p:txBody>
          <a:bodyPr wrap="square" lIns="0" tIns="0" rIns="0" bIns="0" anchor="t">
            <a:noAutofit/>
          </a:bodyPr>
          <a:lstStyle>
            <a:defPPr algn="l">
              <a:defRPr sz="3150" b="0">
                <a:solidFill>
                  <a:srgbClr val="04617B"/>
                </a:solidFill>
                <a:latin typeface="Calibri"/>
                <a:ea typeface="Calibri"/>
                <a:cs typeface="Calibri"/>
              </a:defRPr>
            </a:defPPr>
          </a:lstStyle>
          <a:p>
            <a:pPr indent="0" algn="l">
              <a:lnSpc>
                <a:spcPct val="104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150" b="0">
                <a:solidFill>
                  <a:srgbClr val="04617B"/>
                </a:solidFill>
                <a:latin typeface="Calibri"/>
                <a:ea typeface="Calibri"/>
                <a:cs typeface="Calibri"/>
              </a:defRPr>
            </a:pPr>
            <a:r>
              <a:rPr sz="3150" b="0" u="none" strike="noStrike">
                <a:solidFill>
                  <a:srgbClr val="04617B"/>
                </a:solidFill>
                <a:latin typeface="Calibri"/>
                <a:ea typeface="Calibri"/>
                <a:cs typeface="Calibri"/>
              </a:rPr>
              <a:t>Κοντορσέ (1743–1794): η ιστορία της προόδου</a:t>
            </a:r>
            <a:endParaRPr sz="4000" b="0" u="none" strike="noStrike">
              <a:solidFill>
                <a:srgbClr val="04617B"/>
              </a:solidFill>
              <a:latin typeface="Calibri"/>
              <a:ea typeface="Calibri"/>
              <a:cs typeface="Calibri"/>
            </a:endParaRPr>
          </a:p>
        </p:txBody>
      </p:sp>
      <p:sp>
        <p:nvSpPr>
          <p:cNvPr id="39" name="Ορθογώνιο 38">
            <a:extLst>
              <a:ext uri="{FF2B5EF4-FFF2-40B4-BE49-F238E27FC236}">
                <a16:creationId xmlns:a16="http://schemas.microsoft.com/office/drawing/2014/main" id="{CF4AECE1-F784-4189-B012-0E81BF23279A}"/>
              </a:ext>
            </a:extLst>
          </p:cNvPr>
          <p:cNvSpPr>
            <a:spLocks noGrp="1"/>
          </p:cNvSpPr>
          <p:nvPr/>
        </p:nvSpPr>
        <p:spPr>
          <a:xfrm>
            <a:off x="619125" y="1790700"/>
            <a:ext cx="7839075" cy="4533900"/>
          </a:xfrm>
          <a:prstGeom prst="rect">
            <a:avLst/>
          </a:prstGeom>
          <a:noFill/>
          <a:ln w="0">
            <a:noFill/>
          </a:ln>
        </p:spPr>
        <p:txBody>
          <a:bodyPr wrap="square" lIns="0" tIns="0" rIns="0" bIns="0" anchor="t">
            <a:noAutofit/>
          </a:bodyPr>
          <a:lstStyle>
            <a:defPPr algn="l">
              <a:defRPr sz="2175" b="0">
                <a:solidFill>
                  <a:srgbClr val="000000"/>
                </a:solidFill>
                <a:latin typeface="Constantia"/>
                <a:ea typeface="Constantia"/>
                <a:cs typeface="Constantia"/>
              </a:defRPr>
            </a:defPPr>
          </a:lstStyle>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Μαθηματικός και πολιτικός στοχαστής, ενεργός στη Γαλλική Επανάσταση.</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i="1">
                <a:solidFill>
                  <a:srgbClr val="000000"/>
                </a:solidFill>
                <a:latin typeface="Constantia"/>
                <a:ea typeface="Constantia"/>
                <a:cs typeface="Constantia"/>
              </a:rPr>
              <a:t>Σχεδίασμα ιστορικού πίνακα των προόδων του ανθρώπινου πνεύματος</a:t>
            </a:r>
            <a:r>
              <a:rPr sz="2175" b="0">
                <a:solidFill>
                  <a:srgbClr val="000000"/>
                </a:solidFill>
                <a:latin typeface="Constantia"/>
                <a:ea typeface="Constantia"/>
                <a:cs typeface="Constantia"/>
              </a:rPr>
              <a:t>, μεταθανάτια έκδοση το 1795.</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Οργανώνει την ανάπτυξη σε δέκα εποχές: οι εννέα αφορούν το παρελθόν και η δέκατη το μέλλον.</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Εκπαίδευση και διάδοση της γνώσης συνδέονται με τη μείωση των ανισοτήτων και τη διεύρυνση της ελευθερίας.</a:t>
            </a:r>
          </a:p>
        </p:txBody>
      </p:sp>
      <p:sp>
        <p:nvSpPr>
          <p:cNvPr id="40" name="Ορθογώνιο 39">
            <a:extLst>
              <a:ext uri="{FF2B5EF4-FFF2-40B4-BE49-F238E27FC236}">
                <a16:creationId xmlns:a16="http://schemas.microsoft.com/office/drawing/2014/main" id="{A8299B16-E80B-4524-82E2-9A9C0F0ADC7B}"/>
              </a:ext>
            </a:extLst>
          </p:cNvPr>
          <p:cNvSpPr>
            <a:spLocks noGrp="1"/>
          </p:cNvSpPr>
          <p:nvPr/>
        </p:nvSpPr>
        <p:spPr>
          <a:xfrm>
            <a:off x="8382000" y="6496050"/>
            <a:ext cx="333375" cy="171450"/>
          </a:xfrm>
          <a:prstGeom prst="rect">
            <a:avLst/>
          </a:prstGeom>
          <a:noFill/>
          <a:ln w="0">
            <a:noFill/>
          </a:ln>
        </p:spPr>
        <p:txBody>
          <a:bodyPr lIns="0" tIns="0" rIns="0" bIns="0"/>
          <a:lstStyle>
            <a:defPPr algn="r">
              <a:defRPr sz="975">
                <a:solidFill>
                  <a:srgbClr val="04617B"/>
                </a:solidFill>
                <a:latin typeface="Calibri"/>
                <a:ea typeface="Calibri"/>
                <a:cs typeface="Calibri"/>
              </a:defRPr>
            </a:defPPr>
          </a:lstStyle>
          <a:p>
            <a:pPr algn="r">
              <a:buNone/>
              <a:defRPr sz="975">
                <a:solidFill>
                  <a:srgbClr val="04617B"/>
                </a:solidFill>
                <a:latin typeface="Calibri"/>
                <a:ea typeface="Calibri"/>
                <a:cs typeface="Calibri"/>
              </a:defRPr>
            </a:pPr>
            <a:r>
              <a:rPr sz="975">
                <a:solidFill>
                  <a:srgbClr val="04617B"/>
                </a:solidFill>
                <a:latin typeface="Calibri"/>
                <a:ea typeface="Calibri"/>
                <a:cs typeface="Calibri"/>
              </a:rPr>
              <a:t>34</a:t>
            </a:r>
          </a:p>
        </p:txBody>
      </p:sp>
    </p:spTree>
    <p:extLst>
      <p:ext uri="{BB962C8B-B14F-4D97-AF65-F5344CB8AC3E}">
        <p14:creationId xmlns:p14="http://schemas.microsoft.com/office/powerpoint/2010/main" val="10957247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PlaceHolder 1">
            <a:extLst>
              <a:ext uri="{FF2B5EF4-FFF2-40B4-BE49-F238E27FC236}">
                <a16:creationId xmlns:a16="http://schemas.microsoft.com/office/drawing/2014/main" id="{7C2D8050-793B-400C-90F8-4F92909F4949}"/>
              </a:ext>
            </a:extLst>
          </p:cNvPr>
          <p:cNvSpPr>
            <a:spLocks noGrp="1"/>
          </p:cNvSpPr>
          <p:nvPr>
            <p:ph type="title"/>
          </p:nvPr>
        </p:nvSpPr>
        <p:spPr>
          <a:xfrm>
            <a:off x="361950" y="647700"/>
            <a:ext cx="8429625" cy="1038225"/>
          </a:xfrm>
          <a:prstGeom prst="rect">
            <a:avLst/>
          </a:prstGeom>
          <a:noFill/>
          <a:ln w="0">
            <a:noFill/>
          </a:ln>
        </p:spPr>
        <p:txBody>
          <a:bodyPr wrap="square" lIns="0" tIns="0" rIns="0" bIns="0" anchor="t">
            <a:noAutofit/>
          </a:bodyPr>
          <a:lstStyle>
            <a:defPPr algn="l">
              <a:defRPr sz="3150" b="0">
                <a:solidFill>
                  <a:srgbClr val="04617B"/>
                </a:solidFill>
                <a:latin typeface="Calibri"/>
                <a:ea typeface="Calibri"/>
                <a:cs typeface="Calibri"/>
              </a:defRPr>
            </a:defPPr>
          </a:lstStyle>
          <a:p>
            <a:pPr indent="0" algn="l">
              <a:lnSpc>
                <a:spcPct val="104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150" b="0">
                <a:solidFill>
                  <a:srgbClr val="04617B"/>
                </a:solidFill>
                <a:latin typeface="Calibri"/>
                <a:ea typeface="Calibri"/>
                <a:cs typeface="Calibri"/>
              </a:defRPr>
            </a:pPr>
            <a:r>
              <a:rPr sz="3150" b="0" u="none" strike="noStrike">
                <a:solidFill>
                  <a:srgbClr val="04617B"/>
                </a:solidFill>
                <a:latin typeface="Calibri"/>
                <a:ea typeface="Calibri"/>
                <a:cs typeface="Calibri"/>
              </a:rPr>
              <a:t>Κοντορσέ: ισότητα και μελλοντικός ορίζοντας</a:t>
            </a:r>
            <a:endParaRPr sz="4000" b="0" u="none" strike="noStrike">
              <a:solidFill>
                <a:srgbClr val="04617B"/>
              </a:solidFill>
              <a:latin typeface="Calibri"/>
              <a:ea typeface="Calibri"/>
              <a:cs typeface="Calibri"/>
            </a:endParaRPr>
          </a:p>
        </p:txBody>
      </p:sp>
      <p:sp>
        <p:nvSpPr>
          <p:cNvPr id="39" name="Ορθογώνιο 38">
            <a:extLst>
              <a:ext uri="{FF2B5EF4-FFF2-40B4-BE49-F238E27FC236}">
                <a16:creationId xmlns:a16="http://schemas.microsoft.com/office/drawing/2014/main" id="{CF4AECE1-F784-4189-B012-0E81BF23279A}"/>
              </a:ext>
            </a:extLst>
          </p:cNvPr>
          <p:cNvSpPr>
            <a:spLocks noGrp="1"/>
          </p:cNvSpPr>
          <p:nvPr/>
        </p:nvSpPr>
        <p:spPr>
          <a:xfrm>
            <a:off x="619125" y="1790700"/>
            <a:ext cx="7839075" cy="4533900"/>
          </a:xfrm>
          <a:prstGeom prst="rect">
            <a:avLst/>
          </a:prstGeom>
          <a:noFill/>
          <a:ln w="0">
            <a:noFill/>
          </a:ln>
        </p:spPr>
        <p:txBody>
          <a:bodyPr wrap="square" lIns="0" tIns="0" rIns="0" bIns="0" anchor="t">
            <a:noAutofit/>
          </a:bodyPr>
          <a:lstStyle>
            <a:defPPr algn="l">
              <a:defRPr sz="2175" b="0">
                <a:solidFill>
                  <a:srgbClr val="000000"/>
                </a:solidFill>
                <a:latin typeface="Constantia"/>
                <a:ea typeface="Constantia"/>
                <a:cs typeface="Constantia"/>
              </a:defRPr>
            </a:defPPr>
          </a:lstStyle>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Η πρόοδος αφορά τη γνώση, την πολιτική ελευθερία και τη δυνατότητα κοινωνικής βελτίωσης.</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Η υπεράσπιση δικαιωμάτων των γυναικών διευρύνει την έννοια της πολιτικής ισότητας.</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Η μείωση των ανισοτήτων μεταξύ λαών και στο εσωτερικό τους αποτελεί κεντρικό μελλοντικό στόχο.</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Η απεριόριστη βελτιωσιμότητα είναι φιλοσοφική προσδοκία και πολιτικό πρόγραμμα, όχι εμπειρικά αποδεδειγμένος νόμος.</a:t>
            </a:r>
          </a:p>
        </p:txBody>
      </p:sp>
      <p:sp>
        <p:nvSpPr>
          <p:cNvPr id="40" name="Ορθογώνιο 39">
            <a:extLst>
              <a:ext uri="{FF2B5EF4-FFF2-40B4-BE49-F238E27FC236}">
                <a16:creationId xmlns:a16="http://schemas.microsoft.com/office/drawing/2014/main" id="{58BE4774-9AB6-4560-A276-019E96755246}"/>
              </a:ext>
            </a:extLst>
          </p:cNvPr>
          <p:cNvSpPr>
            <a:spLocks noGrp="1"/>
          </p:cNvSpPr>
          <p:nvPr/>
        </p:nvSpPr>
        <p:spPr>
          <a:xfrm>
            <a:off x="8382000" y="6496050"/>
            <a:ext cx="333375" cy="171450"/>
          </a:xfrm>
          <a:prstGeom prst="rect">
            <a:avLst/>
          </a:prstGeom>
          <a:noFill/>
          <a:ln w="0">
            <a:noFill/>
          </a:ln>
        </p:spPr>
        <p:txBody>
          <a:bodyPr lIns="0" tIns="0" rIns="0" bIns="0"/>
          <a:lstStyle>
            <a:defPPr algn="r">
              <a:defRPr sz="975">
                <a:solidFill>
                  <a:srgbClr val="04617B"/>
                </a:solidFill>
                <a:latin typeface="Calibri"/>
                <a:ea typeface="Calibri"/>
                <a:cs typeface="Calibri"/>
              </a:defRPr>
            </a:defPPr>
          </a:lstStyle>
          <a:p>
            <a:pPr algn="r">
              <a:buNone/>
              <a:defRPr sz="975">
                <a:solidFill>
                  <a:srgbClr val="04617B"/>
                </a:solidFill>
                <a:latin typeface="Calibri"/>
                <a:ea typeface="Calibri"/>
                <a:cs typeface="Calibri"/>
              </a:defRPr>
            </a:pPr>
            <a:r>
              <a:rPr sz="975">
                <a:solidFill>
                  <a:srgbClr val="04617B"/>
                </a:solidFill>
                <a:latin typeface="Calibri"/>
                <a:ea typeface="Calibri"/>
                <a:cs typeface="Calibri"/>
              </a:rPr>
              <a:t>35</a:t>
            </a:r>
          </a:p>
        </p:txBody>
      </p:sp>
    </p:spTree>
    <p:extLst>
      <p:ext uri="{BB962C8B-B14F-4D97-AF65-F5344CB8AC3E}">
        <p14:creationId xmlns:p14="http://schemas.microsoft.com/office/powerpoint/2010/main" val="10957247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7E80E4-DC8B-53FB-BF9C-A25732FBDED7}"/>
            </a:ext>
          </a:extLst>
        </p:cNvPr>
        <p:cNvGrpSpPr/>
        <p:nvPr/>
      </p:nvGrpSpPr>
      <p:grpSpPr>
        <a:xfrm>
          <a:off x="0" y="0"/>
          <a:ext cx="0" cy="0"/>
          <a:chOff x="0" y="0"/>
          <a:chExt cx="0" cy="0"/>
        </a:xfrm>
      </p:grpSpPr>
      <p:sp>
        <p:nvSpPr>
          <p:cNvPr id="38" name="PlaceHolder 1">
            <a:extLst>
              <a:ext uri="{FF2B5EF4-FFF2-40B4-BE49-F238E27FC236}">
                <a16:creationId xmlns:a16="http://schemas.microsoft.com/office/drawing/2014/main" id="{10BA90E4-DAB4-FF83-FA20-B39632EE8B93}"/>
              </a:ext>
            </a:extLst>
          </p:cNvPr>
          <p:cNvSpPr>
            <a:spLocks noGrp="1"/>
          </p:cNvSpPr>
          <p:nvPr>
            <p:ph type="title"/>
          </p:nvPr>
        </p:nvSpPr>
        <p:spPr>
          <a:xfrm>
            <a:off x="361950" y="647700"/>
            <a:ext cx="8429625" cy="1038225"/>
          </a:xfrm>
          <a:prstGeom prst="rect">
            <a:avLst/>
          </a:prstGeom>
          <a:noFill/>
          <a:ln w="0">
            <a:noFill/>
          </a:ln>
        </p:spPr>
        <p:txBody>
          <a:bodyPr wrap="square" lIns="0" tIns="0" rIns="0" bIns="0" anchor="t">
            <a:noAutofit/>
          </a:bodyPr>
          <a:lstStyle>
            <a:defPPr algn="l">
              <a:defRPr sz="3150" b="0">
                <a:solidFill>
                  <a:srgbClr val="04617B"/>
                </a:solidFill>
                <a:latin typeface="Calibri"/>
                <a:ea typeface="Calibri"/>
                <a:cs typeface="Calibri"/>
              </a:defRPr>
            </a:defPPr>
          </a:lstStyle>
          <a:p>
            <a:pPr indent="0" algn="l">
              <a:lnSpc>
                <a:spcPct val="104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150" b="0">
                <a:solidFill>
                  <a:srgbClr val="04617B"/>
                </a:solidFill>
                <a:latin typeface="Calibri"/>
                <a:ea typeface="Calibri"/>
                <a:cs typeface="Calibri"/>
              </a:defRPr>
            </a:pPr>
            <a:r>
              <a:rPr sz="3150" b="0" u="none" strike="noStrike">
                <a:solidFill>
                  <a:srgbClr val="04617B"/>
                </a:solidFill>
                <a:latin typeface="Calibri"/>
                <a:ea typeface="Calibri"/>
                <a:cs typeface="Calibri"/>
              </a:rPr>
              <a:t>Κοντορσέ: ισότητα και μελλοντικός ορίζοντας</a:t>
            </a:r>
            <a:endParaRPr sz="4000" b="0" u="none" strike="noStrike">
              <a:solidFill>
                <a:srgbClr val="04617B"/>
              </a:solidFill>
              <a:latin typeface="Calibri"/>
              <a:ea typeface="Calibri"/>
              <a:cs typeface="Calibri"/>
            </a:endParaRPr>
          </a:p>
        </p:txBody>
      </p:sp>
      <p:sp>
        <p:nvSpPr>
          <p:cNvPr id="39" name="Ορθογώνιο 38">
            <a:extLst>
              <a:ext uri="{FF2B5EF4-FFF2-40B4-BE49-F238E27FC236}">
                <a16:creationId xmlns:a16="http://schemas.microsoft.com/office/drawing/2014/main" id="{7CED7019-027F-E9AB-39CB-278202BD753F}"/>
              </a:ext>
            </a:extLst>
          </p:cNvPr>
          <p:cNvSpPr>
            <a:spLocks noGrp="1"/>
          </p:cNvSpPr>
          <p:nvPr/>
        </p:nvSpPr>
        <p:spPr>
          <a:xfrm>
            <a:off x="619125" y="1790700"/>
            <a:ext cx="7839075" cy="4533900"/>
          </a:xfrm>
          <a:prstGeom prst="rect">
            <a:avLst/>
          </a:prstGeom>
          <a:noFill/>
          <a:ln w="0">
            <a:noFill/>
          </a:ln>
        </p:spPr>
        <p:txBody>
          <a:bodyPr wrap="square" lIns="0" tIns="0" rIns="0" bIns="0" anchor="t">
            <a:noAutofit/>
          </a:bodyPr>
          <a:lstStyle>
            <a:defPPr algn="l">
              <a:defRPr sz="2175" b="0">
                <a:solidFill>
                  <a:srgbClr val="000000"/>
                </a:solidFill>
                <a:latin typeface="Constantia"/>
                <a:ea typeface="Constantia"/>
                <a:cs typeface="Constantia"/>
              </a:defRPr>
            </a:defPPr>
          </a:lstStyle>
          <a:p>
            <a:pPr marL="228600" indent="-127000" algn="just">
              <a:spcAft>
                <a:spcPts val="1400"/>
              </a:spcAft>
              <a:defRPr sz="2175" b="0">
                <a:solidFill>
                  <a:srgbClr val="000000"/>
                </a:solidFill>
                <a:latin typeface="Constantia"/>
                <a:ea typeface="Constantia"/>
                <a:cs typeface="Constantia"/>
              </a:defRPr>
            </a:pPr>
            <a:r>
              <a:rPr lang="el-GR" sz="2175" dirty="0">
                <a:solidFill>
                  <a:srgbClr val="000000"/>
                </a:solidFill>
                <a:latin typeface="Constantia"/>
              </a:rPr>
              <a:t>Οι άνθρωποι είναι τόσο όμοιοι σε όλες τις εποχές και σε όλους τους τόπους, ώστε η ιστορία δεν μας πληροφορεί για τίποτε καινούργιο ή παράξενο ως προς αυτό. Η κύρια χρησιμότητά της είναι να ανακαλύπτει τις σταθερές και καθολικές αρχές της ανθρώπινης φύσης, παρουσιάζοντας τους ανθρώπους σε κάθε ποικιλία περιστάσεων και καταστάσεων και παρέχοντάς μας υλικό για να διαμορφώσουμε τις παρατηρήσεις μας και να γνωρίσουμε τους σταθερούς μηχανισμούς της ανθρώπινης δράσης και συμπεριφοράς.»</a:t>
            </a:r>
            <a:endParaRPr sz="2175" b="0" dirty="0">
              <a:solidFill>
                <a:srgbClr val="000000"/>
              </a:solidFill>
              <a:latin typeface="Constantia"/>
              <a:ea typeface="Constantia"/>
              <a:cs typeface="Constantia"/>
            </a:endParaRPr>
          </a:p>
        </p:txBody>
      </p:sp>
      <p:sp>
        <p:nvSpPr>
          <p:cNvPr id="40" name="Ορθογώνιο 39">
            <a:extLst>
              <a:ext uri="{FF2B5EF4-FFF2-40B4-BE49-F238E27FC236}">
                <a16:creationId xmlns:a16="http://schemas.microsoft.com/office/drawing/2014/main" id="{003F9459-E6CA-BA5D-BDE0-EA3C58E9483F}"/>
              </a:ext>
            </a:extLst>
          </p:cNvPr>
          <p:cNvSpPr>
            <a:spLocks noGrp="1"/>
          </p:cNvSpPr>
          <p:nvPr/>
        </p:nvSpPr>
        <p:spPr>
          <a:xfrm>
            <a:off x="8382000" y="6496050"/>
            <a:ext cx="333375" cy="171450"/>
          </a:xfrm>
          <a:prstGeom prst="rect">
            <a:avLst/>
          </a:prstGeom>
          <a:noFill/>
          <a:ln w="0">
            <a:noFill/>
          </a:ln>
        </p:spPr>
        <p:txBody>
          <a:bodyPr lIns="0" tIns="0" rIns="0" bIns="0"/>
          <a:lstStyle>
            <a:defPPr algn="r">
              <a:defRPr sz="975">
                <a:solidFill>
                  <a:srgbClr val="04617B"/>
                </a:solidFill>
                <a:latin typeface="Calibri"/>
                <a:ea typeface="Calibri"/>
                <a:cs typeface="Calibri"/>
              </a:defRPr>
            </a:defPPr>
          </a:lstStyle>
          <a:p>
            <a:pPr algn="r">
              <a:buNone/>
              <a:defRPr sz="975">
                <a:solidFill>
                  <a:srgbClr val="04617B"/>
                </a:solidFill>
                <a:latin typeface="Calibri"/>
                <a:ea typeface="Calibri"/>
                <a:cs typeface="Calibri"/>
              </a:defRPr>
            </a:pPr>
            <a:r>
              <a:rPr sz="975">
                <a:solidFill>
                  <a:srgbClr val="04617B"/>
                </a:solidFill>
                <a:latin typeface="Calibri"/>
                <a:ea typeface="Calibri"/>
                <a:cs typeface="Calibri"/>
              </a:rPr>
              <a:t>35</a:t>
            </a:r>
          </a:p>
        </p:txBody>
      </p:sp>
    </p:spTree>
    <p:extLst>
      <p:ext uri="{BB962C8B-B14F-4D97-AF65-F5344CB8AC3E}">
        <p14:creationId xmlns:p14="http://schemas.microsoft.com/office/powerpoint/2010/main" val="27973289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PlaceHolder 1">
            <a:extLst>
              <a:ext uri="{FF2B5EF4-FFF2-40B4-BE49-F238E27FC236}">
                <a16:creationId xmlns:a16="http://schemas.microsoft.com/office/drawing/2014/main" id="{7C2D8050-793B-400C-90F8-4F92909F4949}"/>
              </a:ext>
            </a:extLst>
          </p:cNvPr>
          <p:cNvSpPr>
            <a:spLocks noGrp="1"/>
          </p:cNvSpPr>
          <p:nvPr>
            <p:ph type="title"/>
          </p:nvPr>
        </p:nvSpPr>
        <p:spPr>
          <a:xfrm>
            <a:off x="361950" y="647700"/>
            <a:ext cx="8429625" cy="1038225"/>
          </a:xfrm>
          <a:prstGeom prst="rect">
            <a:avLst/>
          </a:prstGeom>
          <a:noFill/>
          <a:ln w="0">
            <a:noFill/>
          </a:ln>
        </p:spPr>
        <p:txBody>
          <a:bodyPr wrap="square" lIns="0" tIns="0" rIns="0" bIns="0" anchor="t">
            <a:noAutofit/>
          </a:bodyPr>
          <a:lstStyle>
            <a:defPPr algn="l">
              <a:defRPr sz="3150" b="0">
                <a:solidFill>
                  <a:srgbClr val="04617B"/>
                </a:solidFill>
                <a:latin typeface="Calibri"/>
                <a:ea typeface="Calibri"/>
                <a:cs typeface="Calibri"/>
              </a:defRPr>
            </a:defPPr>
          </a:lstStyle>
          <a:p>
            <a:pPr indent="0" algn="l">
              <a:lnSpc>
                <a:spcPct val="104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150" b="0">
                <a:solidFill>
                  <a:srgbClr val="04617B"/>
                </a:solidFill>
                <a:latin typeface="Calibri"/>
                <a:ea typeface="Calibri"/>
                <a:cs typeface="Calibri"/>
              </a:defRPr>
            </a:pPr>
            <a:r>
              <a:rPr sz="3150" b="0" u="none" strike="noStrike">
                <a:solidFill>
                  <a:srgbClr val="04617B"/>
                </a:solidFill>
                <a:latin typeface="Calibri"/>
                <a:ea typeface="Calibri"/>
                <a:cs typeface="Calibri"/>
              </a:rPr>
              <a:t>Έντουαρντ Γκίμπον (1737–1794)</a:t>
            </a:r>
            <a:endParaRPr sz="4000" b="0" u="none" strike="noStrike">
              <a:solidFill>
                <a:srgbClr val="04617B"/>
              </a:solidFill>
              <a:latin typeface="Calibri"/>
              <a:ea typeface="Calibri"/>
              <a:cs typeface="Calibri"/>
            </a:endParaRPr>
          </a:p>
        </p:txBody>
      </p:sp>
      <p:sp>
        <p:nvSpPr>
          <p:cNvPr id="39" name="Ορθογώνιο 38">
            <a:extLst>
              <a:ext uri="{FF2B5EF4-FFF2-40B4-BE49-F238E27FC236}">
                <a16:creationId xmlns:a16="http://schemas.microsoft.com/office/drawing/2014/main" id="{CF4AECE1-F784-4189-B012-0E81BF23279A}"/>
              </a:ext>
            </a:extLst>
          </p:cNvPr>
          <p:cNvSpPr>
            <a:spLocks noGrp="1"/>
          </p:cNvSpPr>
          <p:nvPr/>
        </p:nvSpPr>
        <p:spPr>
          <a:xfrm>
            <a:off x="619125" y="1790700"/>
            <a:ext cx="7839075" cy="4533900"/>
          </a:xfrm>
          <a:prstGeom prst="rect">
            <a:avLst/>
          </a:prstGeom>
          <a:noFill/>
          <a:ln w="0">
            <a:noFill/>
          </a:ln>
        </p:spPr>
        <p:txBody>
          <a:bodyPr wrap="square" lIns="0" tIns="0" rIns="0" bIns="0" anchor="t">
            <a:noAutofit/>
          </a:bodyPr>
          <a:lstStyle>
            <a:defPPr algn="l">
              <a:defRPr sz="2175" b="0">
                <a:solidFill>
                  <a:srgbClr val="000000"/>
                </a:solidFill>
                <a:latin typeface="Constantia"/>
                <a:ea typeface="Constantia"/>
                <a:cs typeface="Constantia"/>
              </a:defRPr>
            </a:defPPr>
          </a:lstStyle>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Βρετανός ιστορικός με εκτεταμένη ελληνολατινική παιδεία και ευρωπαϊκές διανοητικές επαφές.</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i="1">
                <a:solidFill>
                  <a:srgbClr val="000000"/>
                </a:solidFill>
                <a:latin typeface="Constantia"/>
                <a:ea typeface="Constantia"/>
                <a:cs typeface="Constantia"/>
              </a:rPr>
              <a:t>The History of the Decline and Fall of the Roman Empire</a:t>
            </a:r>
            <a:r>
              <a:rPr sz="2175" b="0">
                <a:solidFill>
                  <a:srgbClr val="000000"/>
                </a:solidFill>
                <a:latin typeface="Constantia"/>
                <a:ea typeface="Constantia"/>
                <a:cs typeface="Constantia"/>
              </a:rPr>
              <a:t>, έξι τόμοι, 1776–1788.</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Συνδυάζει μεγάλη ιστορική σύνθεση, φιλοσοφική ερμηνεία και ευρεία χρήση πηγών.</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Η συμβολή του αφορά τη μέθοδο και την ερμηνεία, σε συνέχεια προγενέστερων μελετών της αρχαιότητας.</a:t>
            </a:r>
          </a:p>
        </p:txBody>
      </p:sp>
      <p:sp>
        <p:nvSpPr>
          <p:cNvPr id="40" name="Ορθογώνιο 39">
            <a:extLst>
              <a:ext uri="{FF2B5EF4-FFF2-40B4-BE49-F238E27FC236}">
                <a16:creationId xmlns:a16="http://schemas.microsoft.com/office/drawing/2014/main" id="{069A7DB6-714F-4C3A-89FA-AA846545CAC3}"/>
              </a:ext>
            </a:extLst>
          </p:cNvPr>
          <p:cNvSpPr>
            <a:spLocks noGrp="1"/>
          </p:cNvSpPr>
          <p:nvPr/>
        </p:nvSpPr>
        <p:spPr>
          <a:xfrm>
            <a:off x="8382000" y="6496050"/>
            <a:ext cx="333375" cy="171450"/>
          </a:xfrm>
          <a:prstGeom prst="rect">
            <a:avLst/>
          </a:prstGeom>
          <a:noFill/>
          <a:ln w="0">
            <a:noFill/>
          </a:ln>
        </p:spPr>
        <p:txBody>
          <a:bodyPr lIns="0" tIns="0" rIns="0" bIns="0"/>
          <a:lstStyle>
            <a:defPPr algn="r">
              <a:defRPr sz="975">
                <a:solidFill>
                  <a:srgbClr val="04617B"/>
                </a:solidFill>
                <a:latin typeface="Calibri"/>
                <a:ea typeface="Calibri"/>
                <a:cs typeface="Calibri"/>
              </a:defRPr>
            </a:defPPr>
          </a:lstStyle>
          <a:p>
            <a:pPr algn="r">
              <a:buNone/>
              <a:defRPr sz="975">
                <a:solidFill>
                  <a:srgbClr val="04617B"/>
                </a:solidFill>
                <a:latin typeface="Calibri"/>
                <a:ea typeface="Calibri"/>
                <a:cs typeface="Calibri"/>
              </a:defRPr>
            </a:pPr>
            <a:r>
              <a:rPr sz="975">
                <a:solidFill>
                  <a:srgbClr val="04617B"/>
                </a:solidFill>
                <a:latin typeface="Calibri"/>
                <a:ea typeface="Calibri"/>
                <a:cs typeface="Calibri"/>
              </a:rPr>
              <a:t>36</a:t>
            </a:r>
          </a:p>
        </p:txBody>
      </p:sp>
    </p:spTree>
    <p:extLst>
      <p:ext uri="{BB962C8B-B14F-4D97-AF65-F5344CB8AC3E}">
        <p14:creationId xmlns:p14="http://schemas.microsoft.com/office/powerpoint/2010/main" val="10957247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F92732-21C9-B770-4E86-A32BC5E726F7}"/>
            </a:ext>
          </a:extLst>
        </p:cNvPr>
        <p:cNvGrpSpPr/>
        <p:nvPr/>
      </p:nvGrpSpPr>
      <p:grpSpPr>
        <a:xfrm>
          <a:off x="0" y="0"/>
          <a:ext cx="0" cy="0"/>
          <a:chOff x="0" y="0"/>
          <a:chExt cx="0" cy="0"/>
        </a:xfrm>
      </p:grpSpPr>
      <p:sp>
        <p:nvSpPr>
          <p:cNvPr id="38" name="PlaceHolder 1">
            <a:extLst>
              <a:ext uri="{FF2B5EF4-FFF2-40B4-BE49-F238E27FC236}">
                <a16:creationId xmlns:a16="http://schemas.microsoft.com/office/drawing/2014/main" id="{4CF52D5D-BC0A-7705-6CB9-79028E0F965A}"/>
              </a:ext>
            </a:extLst>
          </p:cNvPr>
          <p:cNvSpPr>
            <a:spLocks noGrp="1"/>
          </p:cNvSpPr>
          <p:nvPr>
            <p:ph type="title"/>
          </p:nvPr>
        </p:nvSpPr>
        <p:spPr>
          <a:xfrm>
            <a:off x="361950" y="647700"/>
            <a:ext cx="8429625" cy="1038225"/>
          </a:xfrm>
          <a:prstGeom prst="rect">
            <a:avLst/>
          </a:prstGeom>
          <a:noFill/>
          <a:ln w="0">
            <a:noFill/>
          </a:ln>
        </p:spPr>
        <p:txBody>
          <a:bodyPr wrap="square" lIns="0" tIns="0" rIns="0" bIns="0" anchor="t">
            <a:noAutofit/>
          </a:bodyPr>
          <a:lstStyle>
            <a:defPPr algn="l">
              <a:defRPr sz="3150" b="0">
                <a:solidFill>
                  <a:srgbClr val="04617B"/>
                </a:solidFill>
                <a:latin typeface="Calibri"/>
                <a:ea typeface="Calibri"/>
                <a:cs typeface="Calibri"/>
              </a:defRPr>
            </a:defPPr>
          </a:lstStyle>
          <a:p>
            <a:pPr indent="0" algn="l">
              <a:lnSpc>
                <a:spcPct val="104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150" b="0">
                <a:solidFill>
                  <a:srgbClr val="04617B"/>
                </a:solidFill>
                <a:latin typeface="Calibri"/>
                <a:ea typeface="Calibri"/>
                <a:cs typeface="Calibri"/>
              </a:defRPr>
            </a:pPr>
            <a:r>
              <a:rPr sz="3150" b="0" u="none" strike="noStrike">
                <a:solidFill>
                  <a:srgbClr val="04617B"/>
                </a:solidFill>
                <a:latin typeface="Calibri"/>
                <a:ea typeface="Calibri"/>
                <a:cs typeface="Calibri"/>
              </a:rPr>
              <a:t>Έντουαρντ Γκίμπον (1737–1794)</a:t>
            </a:r>
            <a:endParaRPr sz="4000" b="0" u="none" strike="noStrike">
              <a:solidFill>
                <a:srgbClr val="04617B"/>
              </a:solidFill>
              <a:latin typeface="Calibri"/>
              <a:ea typeface="Calibri"/>
              <a:cs typeface="Calibri"/>
            </a:endParaRPr>
          </a:p>
        </p:txBody>
      </p:sp>
      <p:sp>
        <p:nvSpPr>
          <p:cNvPr id="39" name="Ορθογώνιο 38">
            <a:extLst>
              <a:ext uri="{FF2B5EF4-FFF2-40B4-BE49-F238E27FC236}">
                <a16:creationId xmlns:a16="http://schemas.microsoft.com/office/drawing/2014/main" id="{36CB13F1-03B0-7FEA-98F3-84382EE707B9}"/>
              </a:ext>
            </a:extLst>
          </p:cNvPr>
          <p:cNvSpPr>
            <a:spLocks noGrp="1"/>
          </p:cNvSpPr>
          <p:nvPr/>
        </p:nvSpPr>
        <p:spPr>
          <a:xfrm>
            <a:off x="619125" y="1790700"/>
            <a:ext cx="7839075" cy="4533900"/>
          </a:xfrm>
          <a:prstGeom prst="rect">
            <a:avLst/>
          </a:prstGeom>
          <a:noFill/>
          <a:ln w="0">
            <a:noFill/>
          </a:ln>
        </p:spPr>
        <p:txBody>
          <a:bodyPr wrap="square" lIns="0" tIns="0" rIns="0" bIns="0" anchor="t">
            <a:noAutofit/>
          </a:bodyPr>
          <a:lstStyle>
            <a:defPPr algn="l">
              <a:defRPr sz="2175" b="0">
                <a:solidFill>
                  <a:srgbClr val="000000"/>
                </a:solidFill>
                <a:latin typeface="Constantia"/>
                <a:ea typeface="Constantia"/>
                <a:cs typeface="Constantia"/>
              </a:defRPr>
            </a:defPPr>
          </a:lstStyle>
          <a:p>
            <a:pPr algn="just"/>
            <a:r>
              <a:rPr lang="el-GR" sz="2400" dirty="0">
                <a:latin typeface="+mj-lt"/>
              </a:rPr>
              <a:t>«Καθώς η ευτυχία μιας μελλοντικής ζωής αποτελεί τον μεγάλο σκοπό της θρησκείας, μπορούμε να ακούσουμε χωρίς έκπληξη ή σκανδαλισμό ότι η εισαγωγή, ή τουλάχιστον η κατάχρηση, του χριστιανισμού άσκησε κάποια επίδραση στην παρακμή και στην πτώση της Ρωμαϊκής Αυτοκρατορίας. […]</a:t>
            </a:r>
          </a:p>
          <a:p>
            <a:pPr algn="just"/>
            <a:r>
              <a:rPr lang="el-GR" sz="2400" dirty="0">
                <a:latin typeface="+mj-lt"/>
              </a:rPr>
              <a:t>Αν η παρακμή της Ρωμαϊκής Αυτοκρατορίας επιταχύνθηκε από τη μεταστροφή του Κωνσταντίνου, η θρησκεία του που επικράτησε άμβλυνε τη βία της πτώσης και μετρίασε την αγριότητα των κατακτητών.»</a:t>
            </a:r>
          </a:p>
        </p:txBody>
      </p:sp>
      <p:sp>
        <p:nvSpPr>
          <p:cNvPr id="40" name="Ορθογώνιο 39">
            <a:extLst>
              <a:ext uri="{FF2B5EF4-FFF2-40B4-BE49-F238E27FC236}">
                <a16:creationId xmlns:a16="http://schemas.microsoft.com/office/drawing/2014/main" id="{9FFE714D-7901-1ABF-11CD-25143A55E5A4}"/>
              </a:ext>
            </a:extLst>
          </p:cNvPr>
          <p:cNvSpPr>
            <a:spLocks noGrp="1"/>
          </p:cNvSpPr>
          <p:nvPr/>
        </p:nvSpPr>
        <p:spPr>
          <a:xfrm>
            <a:off x="8382000" y="6496050"/>
            <a:ext cx="333375" cy="171450"/>
          </a:xfrm>
          <a:prstGeom prst="rect">
            <a:avLst/>
          </a:prstGeom>
          <a:noFill/>
          <a:ln w="0">
            <a:noFill/>
          </a:ln>
        </p:spPr>
        <p:txBody>
          <a:bodyPr lIns="0" tIns="0" rIns="0" bIns="0"/>
          <a:lstStyle>
            <a:defPPr algn="r">
              <a:defRPr sz="975">
                <a:solidFill>
                  <a:srgbClr val="04617B"/>
                </a:solidFill>
                <a:latin typeface="Calibri"/>
                <a:ea typeface="Calibri"/>
                <a:cs typeface="Calibri"/>
              </a:defRPr>
            </a:defPPr>
          </a:lstStyle>
          <a:p>
            <a:pPr algn="r">
              <a:buNone/>
              <a:defRPr sz="975">
                <a:solidFill>
                  <a:srgbClr val="04617B"/>
                </a:solidFill>
                <a:latin typeface="Calibri"/>
                <a:ea typeface="Calibri"/>
                <a:cs typeface="Calibri"/>
              </a:defRPr>
            </a:pPr>
            <a:r>
              <a:rPr sz="975">
                <a:solidFill>
                  <a:srgbClr val="04617B"/>
                </a:solidFill>
                <a:latin typeface="Calibri"/>
                <a:ea typeface="Calibri"/>
                <a:cs typeface="Calibri"/>
              </a:rPr>
              <a:t>36</a:t>
            </a:r>
          </a:p>
        </p:txBody>
      </p:sp>
    </p:spTree>
    <p:extLst>
      <p:ext uri="{BB962C8B-B14F-4D97-AF65-F5344CB8AC3E}">
        <p14:creationId xmlns:p14="http://schemas.microsoft.com/office/powerpoint/2010/main" val="8196730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PlaceHolder 1">
            <a:extLst>
              <a:ext uri="{FF2B5EF4-FFF2-40B4-BE49-F238E27FC236}">
                <a16:creationId xmlns:a16="http://schemas.microsoft.com/office/drawing/2014/main" id="{7C2D8050-793B-400C-90F8-4F92909F4949}"/>
              </a:ext>
            </a:extLst>
          </p:cNvPr>
          <p:cNvSpPr>
            <a:spLocks noGrp="1"/>
          </p:cNvSpPr>
          <p:nvPr>
            <p:ph type="title"/>
          </p:nvPr>
        </p:nvSpPr>
        <p:spPr>
          <a:xfrm>
            <a:off x="361950" y="647700"/>
            <a:ext cx="8429625" cy="1038225"/>
          </a:xfrm>
          <a:prstGeom prst="rect">
            <a:avLst/>
          </a:prstGeom>
          <a:noFill/>
          <a:ln w="0">
            <a:noFill/>
          </a:ln>
        </p:spPr>
        <p:txBody>
          <a:bodyPr wrap="square" lIns="0" tIns="0" rIns="0" bIns="0" anchor="t">
            <a:noAutofit/>
          </a:bodyPr>
          <a:lstStyle>
            <a:defPPr algn="l">
              <a:defRPr sz="3150" b="0">
                <a:solidFill>
                  <a:srgbClr val="04617B"/>
                </a:solidFill>
                <a:latin typeface="Calibri"/>
                <a:ea typeface="Calibri"/>
                <a:cs typeface="Calibri"/>
              </a:defRPr>
            </a:defPPr>
          </a:lstStyle>
          <a:p>
            <a:pPr indent="0" algn="l">
              <a:lnSpc>
                <a:spcPct val="104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150" b="0">
                <a:solidFill>
                  <a:srgbClr val="04617B"/>
                </a:solidFill>
                <a:latin typeface="Calibri"/>
                <a:ea typeface="Calibri"/>
                <a:cs typeface="Calibri"/>
              </a:defRPr>
            </a:pPr>
            <a:r>
              <a:rPr sz="3150" b="0" u="none" strike="noStrike">
                <a:solidFill>
                  <a:srgbClr val="04617B"/>
                </a:solidFill>
                <a:latin typeface="Calibri"/>
                <a:ea typeface="Calibri"/>
                <a:cs typeface="Calibri"/>
              </a:rPr>
              <a:t>Γκίμπον: έκταση και δομή του έργου</a:t>
            </a:r>
            <a:endParaRPr sz="4000" b="0" u="none" strike="noStrike">
              <a:solidFill>
                <a:srgbClr val="04617B"/>
              </a:solidFill>
              <a:latin typeface="Calibri"/>
              <a:ea typeface="Calibri"/>
              <a:cs typeface="Calibri"/>
            </a:endParaRPr>
          </a:p>
        </p:txBody>
      </p:sp>
      <p:sp>
        <p:nvSpPr>
          <p:cNvPr id="39" name="Ορθογώνιο 38">
            <a:extLst>
              <a:ext uri="{FF2B5EF4-FFF2-40B4-BE49-F238E27FC236}">
                <a16:creationId xmlns:a16="http://schemas.microsoft.com/office/drawing/2014/main" id="{CF4AECE1-F784-4189-B012-0E81BF23279A}"/>
              </a:ext>
            </a:extLst>
          </p:cNvPr>
          <p:cNvSpPr>
            <a:spLocks noGrp="1"/>
          </p:cNvSpPr>
          <p:nvPr/>
        </p:nvSpPr>
        <p:spPr>
          <a:xfrm>
            <a:off x="619125" y="1790700"/>
            <a:ext cx="7839075" cy="4533900"/>
          </a:xfrm>
          <a:prstGeom prst="rect">
            <a:avLst/>
          </a:prstGeom>
          <a:noFill/>
          <a:ln w="0">
            <a:noFill/>
          </a:ln>
        </p:spPr>
        <p:txBody>
          <a:bodyPr wrap="square" lIns="0" tIns="0" rIns="0" bIns="0" anchor="t">
            <a:noAutofit/>
          </a:bodyPr>
          <a:lstStyle>
            <a:defPPr algn="l">
              <a:defRPr sz="2175" b="0">
                <a:solidFill>
                  <a:srgbClr val="000000"/>
                </a:solidFill>
                <a:latin typeface="Constantia"/>
                <a:ea typeface="Constantia"/>
                <a:cs typeface="Constantia"/>
              </a:defRPr>
            </a:defPPr>
          </a:lstStyle>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Η κύρια αφήγηση εκκινεί από το ύστερο 2ο αιώνα μ.Χ., με αναδρομή στην ευημερία της εποχής των Αντωνίνων.</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Εξετάζει την αποδυνάμωση της δυτικής αυτοκρατορίας και την εξέλιξη της ανατολικής.</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Περιλαμβάνει τον χριστιανισμό, το Ισλάμ, τις σταυροφορίες και την πτώση της Κωνσταντινούπολης το 1453.</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Η έκταση της αφήγησης επιτρέπει συνδέσεις πολλών αιώνων, αλλά συνοδεύεται από άνιση κάλυψη περιόδων και κοινωνιών.</a:t>
            </a:r>
          </a:p>
        </p:txBody>
      </p:sp>
      <p:sp>
        <p:nvSpPr>
          <p:cNvPr id="40" name="Ορθογώνιο 39">
            <a:extLst>
              <a:ext uri="{FF2B5EF4-FFF2-40B4-BE49-F238E27FC236}">
                <a16:creationId xmlns:a16="http://schemas.microsoft.com/office/drawing/2014/main" id="{78F9A0CE-F9E7-427F-98EC-4A42D927D7B3}"/>
              </a:ext>
            </a:extLst>
          </p:cNvPr>
          <p:cNvSpPr>
            <a:spLocks noGrp="1"/>
          </p:cNvSpPr>
          <p:nvPr/>
        </p:nvSpPr>
        <p:spPr>
          <a:xfrm>
            <a:off x="8382000" y="6496050"/>
            <a:ext cx="333375" cy="171450"/>
          </a:xfrm>
          <a:prstGeom prst="rect">
            <a:avLst/>
          </a:prstGeom>
          <a:noFill/>
          <a:ln w="0">
            <a:noFill/>
          </a:ln>
        </p:spPr>
        <p:txBody>
          <a:bodyPr lIns="0" tIns="0" rIns="0" bIns="0"/>
          <a:lstStyle>
            <a:defPPr algn="r">
              <a:defRPr sz="975">
                <a:solidFill>
                  <a:srgbClr val="04617B"/>
                </a:solidFill>
                <a:latin typeface="Calibri"/>
                <a:ea typeface="Calibri"/>
                <a:cs typeface="Calibri"/>
              </a:defRPr>
            </a:defPPr>
          </a:lstStyle>
          <a:p>
            <a:pPr algn="r">
              <a:buNone/>
              <a:defRPr sz="975">
                <a:solidFill>
                  <a:srgbClr val="04617B"/>
                </a:solidFill>
                <a:latin typeface="Calibri"/>
                <a:ea typeface="Calibri"/>
                <a:cs typeface="Calibri"/>
              </a:defRPr>
            </a:pPr>
            <a:r>
              <a:rPr sz="975">
                <a:solidFill>
                  <a:srgbClr val="04617B"/>
                </a:solidFill>
                <a:latin typeface="Calibri"/>
                <a:ea typeface="Calibri"/>
                <a:cs typeface="Calibri"/>
              </a:rPr>
              <a:t>37</a:t>
            </a:r>
          </a:p>
        </p:txBody>
      </p:sp>
    </p:spTree>
    <p:extLst>
      <p:ext uri="{BB962C8B-B14F-4D97-AF65-F5344CB8AC3E}">
        <p14:creationId xmlns:p14="http://schemas.microsoft.com/office/powerpoint/2010/main" val="10957247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PlaceHolder 1">
            <a:extLst>
              <a:ext uri="{FF2B5EF4-FFF2-40B4-BE49-F238E27FC236}">
                <a16:creationId xmlns:a16="http://schemas.microsoft.com/office/drawing/2014/main" id="{7C2D8050-793B-400C-90F8-4F92909F4949}"/>
              </a:ext>
            </a:extLst>
          </p:cNvPr>
          <p:cNvSpPr>
            <a:spLocks noGrp="1"/>
          </p:cNvSpPr>
          <p:nvPr>
            <p:ph type="title"/>
          </p:nvPr>
        </p:nvSpPr>
        <p:spPr>
          <a:xfrm>
            <a:off x="361950" y="647700"/>
            <a:ext cx="8429625" cy="1038225"/>
          </a:xfrm>
          <a:prstGeom prst="rect">
            <a:avLst/>
          </a:prstGeom>
          <a:noFill/>
          <a:ln w="0">
            <a:noFill/>
          </a:ln>
        </p:spPr>
        <p:txBody>
          <a:bodyPr wrap="square" lIns="0" tIns="0" rIns="0" bIns="0" anchor="t">
            <a:noAutofit/>
          </a:bodyPr>
          <a:lstStyle>
            <a:defPPr algn="l">
              <a:defRPr sz="3150" b="0">
                <a:solidFill>
                  <a:srgbClr val="04617B"/>
                </a:solidFill>
                <a:latin typeface="Calibri"/>
                <a:ea typeface="Calibri"/>
                <a:cs typeface="Calibri"/>
              </a:defRPr>
            </a:defPPr>
          </a:lstStyle>
          <a:p>
            <a:pPr indent="0" algn="l">
              <a:lnSpc>
                <a:spcPct val="104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150" b="0">
                <a:solidFill>
                  <a:srgbClr val="04617B"/>
                </a:solidFill>
                <a:latin typeface="Calibri"/>
                <a:ea typeface="Calibri"/>
                <a:cs typeface="Calibri"/>
              </a:defRPr>
            </a:pPr>
            <a:r>
              <a:rPr sz="3150" b="0" u="none" strike="noStrike">
                <a:solidFill>
                  <a:srgbClr val="04617B"/>
                </a:solidFill>
                <a:latin typeface="Calibri"/>
                <a:ea typeface="Calibri"/>
                <a:cs typeface="Calibri"/>
              </a:rPr>
              <a:t>Γκίμπον: τα αίτια της παρακμής</a:t>
            </a:r>
            <a:endParaRPr sz="4000" b="0" u="none" strike="noStrike">
              <a:solidFill>
                <a:srgbClr val="04617B"/>
              </a:solidFill>
              <a:latin typeface="Calibri"/>
              <a:ea typeface="Calibri"/>
              <a:cs typeface="Calibri"/>
            </a:endParaRPr>
          </a:p>
        </p:txBody>
      </p:sp>
      <p:sp>
        <p:nvSpPr>
          <p:cNvPr id="39" name="Ορθογώνιο 38">
            <a:extLst>
              <a:ext uri="{FF2B5EF4-FFF2-40B4-BE49-F238E27FC236}">
                <a16:creationId xmlns:a16="http://schemas.microsoft.com/office/drawing/2014/main" id="{CF4AECE1-F784-4189-B012-0E81BF23279A}"/>
              </a:ext>
            </a:extLst>
          </p:cNvPr>
          <p:cNvSpPr>
            <a:spLocks noGrp="1"/>
          </p:cNvSpPr>
          <p:nvPr/>
        </p:nvSpPr>
        <p:spPr>
          <a:xfrm>
            <a:off x="619125" y="1790700"/>
            <a:ext cx="7839075" cy="4533900"/>
          </a:xfrm>
          <a:prstGeom prst="rect">
            <a:avLst/>
          </a:prstGeom>
          <a:noFill/>
          <a:ln w="0">
            <a:noFill/>
          </a:ln>
        </p:spPr>
        <p:txBody>
          <a:bodyPr wrap="square" lIns="0" tIns="0" rIns="0" bIns="0" anchor="t">
            <a:noAutofit/>
          </a:bodyPr>
          <a:lstStyle>
            <a:defPPr algn="l">
              <a:defRPr sz="2175" b="0">
                <a:solidFill>
                  <a:srgbClr val="000000"/>
                </a:solidFill>
                <a:latin typeface="Constantia"/>
                <a:ea typeface="Constantia"/>
                <a:cs typeface="Constantia"/>
              </a:defRPr>
            </a:defPPr>
          </a:lstStyle>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Στρατιωτικές πιέσεις, πολιτικές συγκρούσεις και διοικητικές μεταβολές συνθέτουν την εξήγηση.</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Ο χριστιανισμός εξετάζεται ως ιστορική δύναμη που μεταβάλλει αξίες, θεσμούς και κοινωνικές σχέσεις.</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Η σχέση θρησκείας και αυτοκρατορικής εξουσίας έχει ιδιαίτερη σημασία στην ερμηνεία.</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Η θέση του δεν συνοψίζεται στη μοναδική αιτία «ο χριστιανισμός κατέστρεψε την αυτοκρατορία».</a:t>
            </a:r>
          </a:p>
        </p:txBody>
      </p:sp>
      <p:sp>
        <p:nvSpPr>
          <p:cNvPr id="40" name="Ορθογώνιο 39">
            <a:extLst>
              <a:ext uri="{FF2B5EF4-FFF2-40B4-BE49-F238E27FC236}">
                <a16:creationId xmlns:a16="http://schemas.microsoft.com/office/drawing/2014/main" id="{5E7E6A47-080B-4249-9145-AC39C1CE99BE}"/>
              </a:ext>
            </a:extLst>
          </p:cNvPr>
          <p:cNvSpPr>
            <a:spLocks noGrp="1"/>
          </p:cNvSpPr>
          <p:nvPr/>
        </p:nvSpPr>
        <p:spPr>
          <a:xfrm>
            <a:off x="8382000" y="6496050"/>
            <a:ext cx="333375" cy="171450"/>
          </a:xfrm>
          <a:prstGeom prst="rect">
            <a:avLst/>
          </a:prstGeom>
          <a:noFill/>
          <a:ln w="0">
            <a:noFill/>
          </a:ln>
        </p:spPr>
        <p:txBody>
          <a:bodyPr lIns="0" tIns="0" rIns="0" bIns="0"/>
          <a:lstStyle>
            <a:defPPr algn="r">
              <a:defRPr sz="975">
                <a:solidFill>
                  <a:srgbClr val="04617B"/>
                </a:solidFill>
                <a:latin typeface="Calibri"/>
                <a:ea typeface="Calibri"/>
                <a:cs typeface="Calibri"/>
              </a:defRPr>
            </a:defPPr>
          </a:lstStyle>
          <a:p>
            <a:pPr algn="r">
              <a:buNone/>
              <a:defRPr sz="975">
                <a:solidFill>
                  <a:srgbClr val="04617B"/>
                </a:solidFill>
                <a:latin typeface="Calibri"/>
                <a:ea typeface="Calibri"/>
                <a:cs typeface="Calibri"/>
              </a:defRPr>
            </a:pPr>
            <a:r>
              <a:rPr sz="975">
                <a:solidFill>
                  <a:srgbClr val="04617B"/>
                </a:solidFill>
                <a:latin typeface="Calibri"/>
                <a:ea typeface="Calibri"/>
                <a:cs typeface="Calibri"/>
              </a:rPr>
              <a:t>38</a:t>
            </a:r>
          </a:p>
        </p:txBody>
      </p:sp>
    </p:spTree>
    <p:extLst>
      <p:ext uri="{BB962C8B-B14F-4D97-AF65-F5344CB8AC3E}">
        <p14:creationId xmlns:p14="http://schemas.microsoft.com/office/powerpoint/2010/main" val="10957247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PlaceHolder 1">
            <a:extLst>
              <a:ext uri="{FF2B5EF4-FFF2-40B4-BE49-F238E27FC236}">
                <a16:creationId xmlns:a16="http://schemas.microsoft.com/office/drawing/2014/main" id="{7C2D8050-793B-400C-90F8-4F92909F4949}"/>
              </a:ext>
            </a:extLst>
          </p:cNvPr>
          <p:cNvSpPr>
            <a:spLocks noGrp="1"/>
          </p:cNvSpPr>
          <p:nvPr>
            <p:ph type="title"/>
          </p:nvPr>
        </p:nvSpPr>
        <p:spPr>
          <a:xfrm>
            <a:off x="361950" y="647700"/>
            <a:ext cx="8429625" cy="1038225"/>
          </a:xfrm>
          <a:prstGeom prst="rect">
            <a:avLst/>
          </a:prstGeom>
          <a:noFill/>
          <a:ln w="0">
            <a:noFill/>
          </a:ln>
        </p:spPr>
        <p:txBody>
          <a:bodyPr wrap="square" lIns="0" tIns="0" rIns="0" bIns="0" anchor="t">
            <a:noAutofit/>
          </a:bodyPr>
          <a:lstStyle>
            <a:defPPr algn="l">
              <a:defRPr sz="3150" b="0">
                <a:solidFill>
                  <a:srgbClr val="04617B"/>
                </a:solidFill>
                <a:latin typeface="Calibri"/>
                <a:ea typeface="Calibri"/>
                <a:cs typeface="Calibri"/>
              </a:defRPr>
            </a:defPPr>
          </a:lstStyle>
          <a:p>
            <a:pPr indent="0" algn="l">
              <a:lnSpc>
                <a:spcPct val="104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150" b="0">
                <a:solidFill>
                  <a:srgbClr val="04617B"/>
                </a:solidFill>
                <a:latin typeface="Calibri"/>
                <a:ea typeface="Calibri"/>
                <a:cs typeface="Calibri"/>
              </a:defRPr>
            </a:pPr>
            <a:r>
              <a:rPr sz="3150" b="0" u="none" strike="noStrike">
                <a:solidFill>
                  <a:srgbClr val="04617B"/>
                </a:solidFill>
                <a:latin typeface="Calibri"/>
                <a:ea typeface="Calibri"/>
                <a:cs typeface="Calibri"/>
              </a:rPr>
              <a:t>Γκίμπον: τεκμηρίωση και ιστορική σύνθεση</a:t>
            </a:r>
            <a:endParaRPr sz="4000" b="0" u="none" strike="noStrike">
              <a:solidFill>
                <a:srgbClr val="04617B"/>
              </a:solidFill>
              <a:latin typeface="Calibri"/>
              <a:ea typeface="Calibri"/>
              <a:cs typeface="Calibri"/>
            </a:endParaRPr>
          </a:p>
        </p:txBody>
      </p:sp>
      <p:sp>
        <p:nvSpPr>
          <p:cNvPr id="39" name="Ορθογώνιο 38">
            <a:extLst>
              <a:ext uri="{FF2B5EF4-FFF2-40B4-BE49-F238E27FC236}">
                <a16:creationId xmlns:a16="http://schemas.microsoft.com/office/drawing/2014/main" id="{CF4AECE1-F784-4189-B012-0E81BF23279A}"/>
              </a:ext>
            </a:extLst>
          </p:cNvPr>
          <p:cNvSpPr>
            <a:spLocks noGrp="1"/>
          </p:cNvSpPr>
          <p:nvPr/>
        </p:nvSpPr>
        <p:spPr>
          <a:xfrm>
            <a:off x="619125" y="1790700"/>
            <a:ext cx="7839075" cy="4533900"/>
          </a:xfrm>
          <a:prstGeom prst="rect">
            <a:avLst/>
          </a:prstGeom>
          <a:noFill/>
          <a:ln w="0">
            <a:noFill/>
          </a:ln>
        </p:spPr>
        <p:txBody>
          <a:bodyPr wrap="square" lIns="0" tIns="0" rIns="0" bIns="0" anchor="t">
            <a:noAutofit/>
          </a:bodyPr>
          <a:lstStyle>
            <a:defPPr algn="l">
              <a:defRPr sz="2175" b="0">
                <a:solidFill>
                  <a:srgbClr val="000000"/>
                </a:solidFill>
                <a:latin typeface="Constantia"/>
                <a:ea typeface="Constantia"/>
                <a:cs typeface="Constantia"/>
              </a:defRPr>
            </a:defPPr>
          </a:lstStyle>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Αξιοποίηση αρχαίων και μεσαιωνικών κειμένων μαζί με την εργασία προηγούμενων λογίων.</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Οι υποσημειώσεις δείχνουν πηγές, διαφωνίες και εναλλακτικές ερμηνείες.</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Ο έλεγχος μαρτυριών συνδέεται με την οργάνωση μίας ευρείας και αναγνώσιμης αφήγησης.</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Η ειρωνεία και οι αξιολογήσεις του ιστορικού παραμένουν ενεργά στοιχεία του τεκμηριωμένου έργου.</a:t>
            </a:r>
          </a:p>
        </p:txBody>
      </p:sp>
      <p:sp>
        <p:nvSpPr>
          <p:cNvPr id="40" name="Ορθογώνιο 39">
            <a:extLst>
              <a:ext uri="{FF2B5EF4-FFF2-40B4-BE49-F238E27FC236}">
                <a16:creationId xmlns:a16="http://schemas.microsoft.com/office/drawing/2014/main" id="{1F9761CE-A3EE-4773-BEFD-6E8E3B355E5B}"/>
              </a:ext>
            </a:extLst>
          </p:cNvPr>
          <p:cNvSpPr>
            <a:spLocks noGrp="1"/>
          </p:cNvSpPr>
          <p:nvPr/>
        </p:nvSpPr>
        <p:spPr>
          <a:xfrm>
            <a:off x="8382000" y="6496050"/>
            <a:ext cx="333375" cy="171450"/>
          </a:xfrm>
          <a:prstGeom prst="rect">
            <a:avLst/>
          </a:prstGeom>
          <a:noFill/>
          <a:ln w="0">
            <a:noFill/>
          </a:ln>
        </p:spPr>
        <p:txBody>
          <a:bodyPr lIns="0" tIns="0" rIns="0" bIns="0"/>
          <a:lstStyle>
            <a:defPPr algn="r">
              <a:defRPr sz="975">
                <a:solidFill>
                  <a:srgbClr val="04617B"/>
                </a:solidFill>
                <a:latin typeface="Calibri"/>
                <a:ea typeface="Calibri"/>
                <a:cs typeface="Calibri"/>
              </a:defRPr>
            </a:defPPr>
          </a:lstStyle>
          <a:p>
            <a:pPr algn="r">
              <a:buNone/>
              <a:defRPr sz="975">
                <a:solidFill>
                  <a:srgbClr val="04617B"/>
                </a:solidFill>
                <a:latin typeface="Calibri"/>
                <a:ea typeface="Calibri"/>
                <a:cs typeface="Calibri"/>
              </a:defRPr>
            </a:pPr>
            <a:r>
              <a:rPr sz="975">
                <a:solidFill>
                  <a:srgbClr val="04617B"/>
                </a:solidFill>
                <a:latin typeface="Calibri"/>
                <a:ea typeface="Calibri"/>
                <a:cs typeface="Calibri"/>
              </a:rPr>
              <a:t>39</a:t>
            </a:r>
          </a:p>
        </p:txBody>
      </p:sp>
    </p:spTree>
    <p:extLst>
      <p:ext uri="{BB962C8B-B14F-4D97-AF65-F5344CB8AC3E}">
        <p14:creationId xmlns:p14="http://schemas.microsoft.com/office/powerpoint/2010/main" val="10957247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PlaceHolder 1">
            <a:extLst>
              <a:ext uri="{FF2B5EF4-FFF2-40B4-BE49-F238E27FC236}">
                <a16:creationId xmlns:a16="http://schemas.microsoft.com/office/drawing/2014/main" id="{7C2D8050-793B-400C-90F8-4F92909F4949}"/>
              </a:ext>
            </a:extLst>
          </p:cNvPr>
          <p:cNvSpPr>
            <a:spLocks noGrp="1"/>
          </p:cNvSpPr>
          <p:nvPr>
            <p:ph type="title"/>
          </p:nvPr>
        </p:nvSpPr>
        <p:spPr>
          <a:xfrm>
            <a:off x="361950" y="647700"/>
            <a:ext cx="8429625" cy="1038225"/>
          </a:xfrm>
          <a:prstGeom prst="rect">
            <a:avLst/>
          </a:prstGeom>
          <a:noFill/>
          <a:ln w="0">
            <a:noFill/>
          </a:ln>
        </p:spPr>
        <p:txBody>
          <a:bodyPr wrap="square" lIns="0" tIns="0" rIns="0" bIns="0" anchor="t">
            <a:noAutofit/>
          </a:bodyPr>
          <a:lstStyle>
            <a:defPPr algn="l">
              <a:defRPr sz="3150" b="0">
                <a:solidFill>
                  <a:srgbClr val="04617B"/>
                </a:solidFill>
                <a:latin typeface="Calibri"/>
                <a:ea typeface="Calibri"/>
                <a:cs typeface="Calibri"/>
              </a:defRPr>
            </a:defPPr>
          </a:lstStyle>
          <a:p>
            <a:pPr indent="0" algn="l">
              <a:lnSpc>
                <a:spcPct val="104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150" b="0">
                <a:solidFill>
                  <a:srgbClr val="04617B"/>
                </a:solidFill>
                <a:latin typeface="Calibri"/>
                <a:ea typeface="Calibri"/>
                <a:cs typeface="Calibri"/>
              </a:defRPr>
            </a:pPr>
            <a:r>
              <a:rPr sz="3150" b="0" u="none" strike="noStrike">
                <a:solidFill>
                  <a:srgbClr val="04617B"/>
                </a:solidFill>
                <a:latin typeface="Calibri"/>
                <a:ea typeface="Calibri"/>
                <a:cs typeface="Calibri"/>
              </a:rPr>
              <a:t>Γκίμπον: Βυζάντιο και Μεσαίωνας</a:t>
            </a:r>
            <a:endParaRPr sz="4000" b="0" u="none" strike="noStrike">
              <a:solidFill>
                <a:srgbClr val="04617B"/>
              </a:solidFill>
              <a:latin typeface="Calibri"/>
              <a:ea typeface="Calibri"/>
              <a:cs typeface="Calibri"/>
            </a:endParaRPr>
          </a:p>
        </p:txBody>
      </p:sp>
      <p:sp>
        <p:nvSpPr>
          <p:cNvPr id="39" name="Ορθογώνιο 38">
            <a:extLst>
              <a:ext uri="{FF2B5EF4-FFF2-40B4-BE49-F238E27FC236}">
                <a16:creationId xmlns:a16="http://schemas.microsoft.com/office/drawing/2014/main" id="{CF4AECE1-F784-4189-B012-0E81BF23279A}"/>
              </a:ext>
            </a:extLst>
          </p:cNvPr>
          <p:cNvSpPr>
            <a:spLocks noGrp="1"/>
          </p:cNvSpPr>
          <p:nvPr/>
        </p:nvSpPr>
        <p:spPr>
          <a:xfrm>
            <a:off x="619125" y="1790700"/>
            <a:ext cx="7839075" cy="4533900"/>
          </a:xfrm>
          <a:prstGeom prst="rect">
            <a:avLst/>
          </a:prstGeom>
          <a:noFill/>
          <a:ln w="0">
            <a:noFill/>
          </a:ln>
        </p:spPr>
        <p:txBody>
          <a:bodyPr wrap="square" lIns="0" tIns="0" rIns="0" bIns="0" anchor="t">
            <a:noAutofit/>
          </a:bodyPr>
          <a:lstStyle>
            <a:defPPr algn="l">
              <a:defRPr sz="2175" b="0">
                <a:solidFill>
                  <a:srgbClr val="000000"/>
                </a:solidFill>
                <a:latin typeface="Constantia"/>
                <a:ea typeface="Constantia"/>
                <a:cs typeface="Constantia"/>
              </a:defRPr>
            </a:defPPr>
          </a:lstStyle>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Η βυζαντινή ιστορία αποκτά εκτεταμένη θέση στο συνολικό έργο.</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Ο Γκίμπον την αξιολογεί συχνά μέσα από σχήματα παρακμής, δεσποτισμού και θρησκευτικής διαμάχης.</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Οι κρίσεις του επηρεάζουν μακροχρόνια δυτικές αναπαραστάσεις του Βυζαντίου.</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Η μεταγενέστερη έρευνα επανεξετάζει αυτές τις κατηγορίες και αναδεικνύει μεταβολές, προσαρμογές και κοινωνική πολυπλοκότητα.</a:t>
            </a:r>
          </a:p>
        </p:txBody>
      </p:sp>
      <p:sp>
        <p:nvSpPr>
          <p:cNvPr id="40" name="Ορθογώνιο 39">
            <a:extLst>
              <a:ext uri="{FF2B5EF4-FFF2-40B4-BE49-F238E27FC236}">
                <a16:creationId xmlns:a16="http://schemas.microsoft.com/office/drawing/2014/main" id="{049CFF4F-93D5-4D95-8226-CF43C4688E3A}"/>
              </a:ext>
            </a:extLst>
          </p:cNvPr>
          <p:cNvSpPr>
            <a:spLocks noGrp="1"/>
          </p:cNvSpPr>
          <p:nvPr/>
        </p:nvSpPr>
        <p:spPr>
          <a:xfrm>
            <a:off x="8382000" y="6496050"/>
            <a:ext cx="333375" cy="171450"/>
          </a:xfrm>
          <a:prstGeom prst="rect">
            <a:avLst/>
          </a:prstGeom>
          <a:noFill/>
          <a:ln w="0">
            <a:noFill/>
          </a:ln>
        </p:spPr>
        <p:txBody>
          <a:bodyPr lIns="0" tIns="0" rIns="0" bIns="0"/>
          <a:lstStyle>
            <a:defPPr algn="r">
              <a:defRPr sz="975">
                <a:solidFill>
                  <a:srgbClr val="04617B"/>
                </a:solidFill>
                <a:latin typeface="Calibri"/>
                <a:ea typeface="Calibri"/>
                <a:cs typeface="Calibri"/>
              </a:defRPr>
            </a:defPPr>
          </a:lstStyle>
          <a:p>
            <a:pPr algn="r">
              <a:buNone/>
              <a:defRPr sz="975">
                <a:solidFill>
                  <a:srgbClr val="04617B"/>
                </a:solidFill>
                <a:latin typeface="Calibri"/>
                <a:ea typeface="Calibri"/>
                <a:cs typeface="Calibri"/>
              </a:defRPr>
            </a:pPr>
            <a:r>
              <a:rPr sz="975">
                <a:solidFill>
                  <a:srgbClr val="04617B"/>
                </a:solidFill>
                <a:latin typeface="Calibri"/>
                <a:ea typeface="Calibri"/>
                <a:cs typeface="Calibri"/>
              </a:rPr>
              <a:t>40</a:t>
            </a:r>
          </a:p>
        </p:txBody>
      </p:sp>
    </p:spTree>
    <p:extLst>
      <p:ext uri="{BB962C8B-B14F-4D97-AF65-F5344CB8AC3E}">
        <p14:creationId xmlns:p14="http://schemas.microsoft.com/office/powerpoint/2010/main" val="10957247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PlaceHolder 1">
            <a:extLst>
              <a:ext uri="{FF2B5EF4-FFF2-40B4-BE49-F238E27FC236}">
                <a16:creationId xmlns:a16="http://schemas.microsoft.com/office/drawing/2014/main" id="{7C2D8050-793B-400C-90F8-4F92909F4949}"/>
              </a:ext>
            </a:extLst>
          </p:cNvPr>
          <p:cNvSpPr>
            <a:spLocks noGrp="1"/>
          </p:cNvSpPr>
          <p:nvPr>
            <p:ph type="title"/>
          </p:nvPr>
        </p:nvSpPr>
        <p:spPr>
          <a:xfrm>
            <a:off x="361950" y="647700"/>
            <a:ext cx="8429625" cy="1038225"/>
          </a:xfrm>
          <a:prstGeom prst="rect">
            <a:avLst/>
          </a:prstGeom>
          <a:noFill/>
          <a:ln w="0">
            <a:noFill/>
          </a:ln>
        </p:spPr>
        <p:txBody>
          <a:bodyPr wrap="square" lIns="0" tIns="0" rIns="0" bIns="0" anchor="t">
            <a:noAutofit/>
          </a:bodyPr>
          <a:lstStyle>
            <a:defPPr algn="l">
              <a:defRPr sz="3150" b="0">
                <a:solidFill>
                  <a:srgbClr val="04617B"/>
                </a:solidFill>
                <a:latin typeface="Calibri"/>
                <a:ea typeface="Calibri"/>
                <a:cs typeface="Calibri"/>
              </a:defRPr>
            </a:defPPr>
          </a:lstStyle>
          <a:p>
            <a:pPr indent="0" algn="l">
              <a:lnSpc>
                <a:spcPct val="104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150" b="0">
                <a:solidFill>
                  <a:srgbClr val="04617B"/>
                </a:solidFill>
                <a:latin typeface="Calibri"/>
                <a:ea typeface="Calibri"/>
                <a:cs typeface="Calibri"/>
              </a:defRPr>
            </a:pPr>
            <a:r>
              <a:rPr sz="3150" b="0" u="none" strike="noStrike">
                <a:solidFill>
                  <a:srgbClr val="04617B"/>
                </a:solidFill>
                <a:latin typeface="Calibri"/>
                <a:ea typeface="Calibri"/>
                <a:cs typeface="Calibri"/>
              </a:rPr>
              <a:t>Η ιστορία στο πανεπιστήμιο</a:t>
            </a:r>
            <a:endParaRPr sz="4000" b="0" u="none" strike="noStrike">
              <a:solidFill>
                <a:srgbClr val="04617B"/>
              </a:solidFill>
              <a:latin typeface="Calibri"/>
              <a:ea typeface="Calibri"/>
              <a:cs typeface="Calibri"/>
            </a:endParaRPr>
          </a:p>
        </p:txBody>
      </p:sp>
      <p:sp>
        <p:nvSpPr>
          <p:cNvPr id="39" name="Ορθογώνιο 38">
            <a:extLst>
              <a:ext uri="{FF2B5EF4-FFF2-40B4-BE49-F238E27FC236}">
                <a16:creationId xmlns:a16="http://schemas.microsoft.com/office/drawing/2014/main" id="{CF4AECE1-F784-4189-B012-0E81BF23279A}"/>
              </a:ext>
            </a:extLst>
          </p:cNvPr>
          <p:cNvSpPr>
            <a:spLocks noGrp="1"/>
          </p:cNvSpPr>
          <p:nvPr/>
        </p:nvSpPr>
        <p:spPr>
          <a:xfrm>
            <a:off x="619125" y="1790700"/>
            <a:ext cx="7839075" cy="4533900"/>
          </a:xfrm>
          <a:prstGeom prst="rect">
            <a:avLst/>
          </a:prstGeom>
          <a:noFill/>
          <a:ln w="0">
            <a:noFill/>
          </a:ln>
        </p:spPr>
        <p:txBody>
          <a:bodyPr wrap="square" lIns="0" tIns="0" rIns="0" bIns="0" anchor="t">
            <a:noAutofit/>
          </a:bodyPr>
          <a:lstStyle>
            <a:defPPr algn="l">
              <a:defRPr sz="2175" b="0">
                <a:solidFill>
                  <a:srgbClr val="000000"/>
                </a:solidFill>
                <a:latin typeface="Constantia"/>
                <a:ea typeface="Constantia"/>
                <a:cs typeface="Constantia"/>
              </a:defRPr>
            </a:defPPr>
          </a:lstStyle>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Η ιστορική διδασκαλία έχει προγενέστερες συνδέσεις με τη φιλολογία, το δίκαιο και τη θεολογία.</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Το 1724 ιδρύονται βασιλικές έδρες νεότερης ιστορίας στην Οξφόρδη και στο Κέιμπριτζ.</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Το Πανεπιστήμιο του Γκέτινγκεν εγκαινιάζεται το 1737 και εξελίσσεται σε σημαντικό ιστορικό κέντρο.</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Η σύνδεση διδασκαλίας, βιβλιοθήκης και έρευνας ενισχύεται χωρίς να ολοκληρώνεται ακόμη η επαγγελματοποίηση της ιστορίας.</a:t>
            </a:r>
          </a:p>
        </p:txBody>
      </p:sp>
      <p:sp>
        <p:nvSpPr>
          <p:cNvPr id="40" name="Ορθογώνιο 39">
            <a:extLst>
              <a:ext uri="{FF2B5EF4-FFF2-40B4-BE49-F238E27FC236}">
                <a16:creationId xmlns:a16="http://schemas.microsoft.com/office/drawing/2014/main" id="{58E7B2C7-5876-42A7-8DD5-F8362D3B9E88}"/>
              </a:ext>
            </a:extLst>
          </p:cNvPr>
          <p:cNvSpPr>
            <a:spLocks noGrp="1"/>
          </p:cNvSpPr>
          <p:nvPr/>
        </p:nvSpPr>
        <p:spPr>
          <a:xfrm>
            <a:off x="8382000" y="6496050"/>
            <a:ext cx="333375" cy="171450"/>
          </a:xfrm>
          <a:prstGeom prst="rect">
            <a:avLst/>
          </a:prstGeom>
          <a:noFill/>
          <a:ln w="0">
            <a:noFill/>
          </a:ln>
        </p:spPr>
        <p:txBody>
          <a:bodyPr lIns="0" tIns="0" rIns="0" bIns="0"/>
          <a:lstStyle>
            <a:defPPr algn="r">
              <a:defRPr sz="975">
                <a:solidFill>
                  <a:srgbClr val="04617B"/>
                </a:solidFill>
                <a:latin typeface="Calibri"/>
                <a:ea typeface="Calibri"/>
                <a:cs typeface="Calibri"/>
              </a:defRPr>
            </a:defPPr>
          </a:lstStyle>
          <a:p>
            <a:pPr algn="r">
              <a:buNone/>
              <a:defRPr sz="975">
                <a:solidFill>
                  <a:srgbClr val="04617B"/>
                </a:solidFill>
                <a:latin typeface="Calibri"/>
                <a:ea typeface="Calibri"/>
                <a:cs typeface="Calibri"/>
              </a:defRPr>
            </a:pPr>
            <a:r>
              <a:rPr sz="975">
                <a:solidFill>
                  <a:srgbClr val="04617B"/>
                </a:solidFill>
                <a:latin typeface="Calibri"/>
                <a:ea typeface="Calibri"/>
                <a:cs typeface="Calibri"/>
              </a:rPr>
              <a:t>41</a:t>
            </a:r>
          </a:p>
        </p:txBody>
      </p:sp>
    </p:spTree>
    <p:extLst>
      <p:ext uri="{BB962C8B-B14F-4D97-AF65-F5344CB8AC3E}">
        <p14:creationId xmlns:p14="http://schemas.microsoft.com/office/powerpoint/2010/main" val="10957247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PlaceHolder 1">
            <a:extLst>
              <a:ext uri="{FF2B5EF4-FFF2-40B4-BE49-F238E27FC236}">
                <a16:creationId xmlns:a16="http://schemas.microsoft.com/office/drawing/2014/main" id="{7C2D8050-793B-400C-90F8-4F92909F4949}"/>
              </a:ext>
            </a:extLst>
          </p:cNvPr>
          <p:cNvSpPr>
            <a:spLocks noGrp="1"/>
          </p:cNvSpPr>
          <p:nvPr>
            <p:ph type="title"/>
          </p:nvPr>
        </p:nvSpPr>
        <p:spPr>
          <a:xfrm>
            <a:off x="361950" y="647700"/>
            <a:ext cx="8429625" cy="1038225"/>
          </a:xfrm>
          <a:prstGeom prst="rect">
            <a:avLst/>
          </a:prstGeom>
          <a:noFill/>
          <a:ln w="0">
            <a:noFill/>
          </a:ln>
        </p:spPr>
        <p:txBody>
          <a:bodyPr wrap="square" lIns="0" tIns="0" rIns="0" bIns="0" anchor="t">
            <a:noAutofit/>
          </a:bodyPr>
          <a:lstStyle>
            <a:defPPr algn="l">
              <a:defRPr sz="3150" b="0">
                <a:solidFill>
                  <a:srgbClr val="04617B"/>
                </a:solidFill>
                <a:latin typeface="Calibri"/>
                <a:ea typeface="Calibri"/>
                <a:cs typeface="Calibri"/>
              </a:defRPr>
            </a:defPPr>
          </a:lstStyle>
          <a:p>
            <a:pPr indent="0" algn="l">
              <a:lnSpc>
                <a:spcPct val="104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150" b="0">
                <a:solidFill>
                  <a:srgbClr val="04617B"/>
                </a:solidFill>
                <a:latin typeface="Calibri"/>
                <a:ea typeface="Calibri"/>
                <a:cs typeface="Calibri"/>
              </a:defRPr>
            </a:pPr>
            <a:r>
              <a:rPr sz="3150" b="0" u="none" strike="noStrike">
                <a:solidFill>
                  <a:srgbClr val="04617B"/>
                </a:solidFill>
                <a:latin typeface="Calibri"/>
                <a:ea typeface="Calibri"/>
                <a:cs typeface="Calibri"/>
              </a:rPr>
              <a:t>Το Γκέτινγκεν ως ιστοριογραφικό περιβάλλον</a:t>
            </a:r>
            <a:endParaRPr sz="4000" b="0" u="none" strike="noStrike">
              <a:solidFill>
                <a:srgbClr val="04617B"/>
              </a:solidFill>
              <a:latin typeface="Calibri"/>
              <a:ea typeface="Calibri"/>
              <a:cs typeface="Calibri"/>
            </a:endParaRPr>
          </a:p>
        </p:txBody>
      </p:sp>
      <p:sp>
        <p:nvSpPr>
          <p:cNvPr id="39" name="Ορθογώνιο 38">
            <a:extLst>
              <a:ext uri="{FF2B5EF4-FFF2-40B4-BE49-F238E27FC236}">
                <a16:creationId xmlns:a16="http://schemas.microsoft.com/office/drawing/2014/main" id="{CF4AECE1-F784-4189-B012-0E81BF23279A}"/>
              </a:ext>
            </a:extLst>
          </p:cNvPr>
          <p:cNvSpPr>
            <a:spLocks noGrp="1"/>
          </p:cNvSpPr>
          <p:nvPr/>
        </p:nvSpPr>
        <p:spPr>
          <a:xfrm>
            <a:off x="619125" y="1790700"/>
            <a:ext cx="7839075" cy="4533900"/>
          </a:xfrm>
          <a:prstGeom prst="rect">
            <a:avLst/>
          </a:prstGeom>
          <a:noFill/>
          <a:ln w="0">
            <a:noFill/>
          </a:ln>
        </p:spPr>
        <p:txBody>
          <a:bodyPr wrap="square" lIns="0" tIns="0" rIns="0" bIns="0" anchor="t">
            <a:noAutofit/>
          </a:bodyPr>
          <a:lstStyle>
            <a:defPPr algn="l">
              <a:defRPr sz="2175" b="0">
                <a:solidFill>
                  <a:srgbClr val="000000"/>
                </a:solidFill>
                <a:latin typeface="Constantia"/>
                <a:ea typeface="Constantia"/>
                <a:cs typeface="Constantia"/>
              </a:defRPr>
            </a:defPPr>
          </a:lstStyle>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Γιόχαν Κρίστοφ Γκάτερερ (1727–1799) και Άουγκουστ Λούντβιχ Σλέτσερ (1735–1809): σημαντικοί εκπρόσωποι.</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Σύνδεση ιστορικής διδασκαλίας με συλλογές πηγών, βιβλιοθήκες και δημοσιεύσεις.</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Παγκόσμια ιστορία, γεωγραφία και γνώση των κρατών αναπτύσσονται σε στενή σχέση.</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Η «σχολή» αποτελεί διαφοροποιημένο περιβάλλον έρευνας και όχι ενιαίο σύστημα απόψεων.</a:t>
            </a:r>
          </a:p>
        </p:txBody>
      </p:sp>
      <p:sp>
        <p:nvSpPr>
          <p:cNvPr id="40" name="Ορθογώνιο 39">
            <a:extLst>
              <a:ext uri="{FF2B5EF4-FFF2-40B4-BE49-F238E27FC236}">
                <a16:creationId xmlns:a16="http://schemas.microsoft.com/office/drawing/2014/main" id="{5FF15D72-E0CB-4866-98F9-273E05160BDD}"/>
              </a:ext>
            </a:extLst>
          </p:cNvPr>
          <p:cNvSpPr>
            <a:spLocks noGrp="1"/>
          </p:cNvSpPr>
          <p:nvPr/>
        </p:nvSpPr>
        <p:spPr>
          <a:xfrm>
            <a:off x="8382000" y="6496050"/>
            <a:ext cx="333375" cy="171450"/>
          </a:xfrm>
          <a:prstGeom prst="rect">
            <a:avLst/>
          </a:prstGeom>
          <a:noFill/>
          <a:ln w="0">
            <a:noFill/>
          </a:ln>
        </p:spPr>
        <p:txBody>
          <a:bodyPr lIns="0" tIns="0" rIns="0" bIns="0"/>
          <a:lstStyle>
            <a:defPPr algn="r">
              <a:defRPr sz="975">
                <a:solidFill>
                  <a:srgbClr val="04617B"/>
                </a:solidFill>
                <a:latin typeface="Calibri"/>
                <a:ea typeface="Calibri"/>
                <a:cs typeface="Calibri"/>
              </a:defRPr>
            </a:defPPr>
          </a:lstStyle>
          <a:p>
            <a:pPr algn="r">
              <a:buNone/>
              <a:defRPr sz="975">
                <a:solidFill>
                  <a:srgbClr val="04617B"/>
                </a:solidFill>
                <a:latin typeface="Calibri"/>
                <a:ea typeface="Calibri"/>
                <a:cs typeface="Calibri"/>
              </a:defRPr>
            </a:pPr>
            <a:r>
              <a:rPr sz="975">
                <a:solidFill>
                  <a:srgbClr val="04617B"/>
                </a:solidFill>
                <a:latin typeface="Calibri"/>
                <a:ea typeface="Calibri"/>
                <a:cs typeface="Calibri"/>
              </a:rPr>
              <a:t>42</a:t>
            </a:r>
          </a:p>
        </p:txBody>
      </p:sp>
    </p:spTree>
    <p:extLst>
      <p:ext uri="{BB962C8B-B14F-4D97-AF65-F5344CB8AC3E}">
        <p14:creationId xmlns:p14="http://schemas.microsoft.com/office/powerpoint/2010/main" val="10957247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PlaceHolder 1">
            <a:extLst>
              <a:ext uri="{FF2B5EF4-FFF2-40B4-BE49-F238E27FC236}">
                <a16:creationId xmlns:a16="http://schemas.microsoft.com/office/drawing/2014/main" id="{7C2D8050-793B-400C-90F8-4F92909F4949}"/>
              </a:ext>
            </a:extLst>
          </p:cNvPr>
          <p:cNvSpPr>
            <a:spLocks noGrp="1"/>
          </p:cNvSpPr>
          <p:nvPr>
            <p:ph type="title"/>
          </p:nvPr>
        </p:nvSpPr>
        <p:spPr>
          <a:xfrm>
            <a:off x="361950" y="647700"/>
            <a:ext cx="8429625" cy="1038225"/>
          </a:xfrm>
          <a:prstGeom prst="rect">
            <a:avLst/>
          </a:prstGeom>
          <a:noFill/>
          <a:ln w="0">
            <a:noFill/>
          </a:ln>
        </p:spPr>
        <p:txBody>
          <a:bodyPr wrap="square" lIns="0" tIns="0" rIns="0" bIns="0" anchor="t">
            <a:noAutofit/>
          </a:bodyPr>
          <a:lstStyle>
            <a:defPPr algn="l">
              <a:defRPr sz="3150" b="0">
                <a:solidFill>
                  <a:srgbClr val="04617B"/>
                </a:solidFill>
                <a:latin typeface="Calibri"/>
                <a:ea typeface="Calibri"/>
                <a:cs typeface="Calibri"/>
              </a:defRPr>
            </a:defPPr>
          </a:lstStyle>
          <a:p>
            <a:pPr indent="0" algn="l">
              <a:lnSpc>
                <a:spcPct val="104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150" b="0">
                <a:solidFill>
                  <a:srgbClr val="04617B"/>
                </a:solidFill>
                <a:latin typeface="Calibri"/>
                <a:ea typeface="Calibri"/>
                <a:cs typeface="Calibri"/>
              </a:defRPr>
            </a:pPr>
            <a:r>
              <a:rPr sz="3150" b="0" u="none" strike="noStrike">
                <a:solidFill>
                  <a:srgbClr val="04617B"/>
                </a:solidFill>
                <a:latin typeface="Calibri"/>
                <a:ea typeface="Calibri"/>
                <a:cs typeface="Calibri"/>
              </a:rPr>
              <a:t>Γκάτερερ: συλλογές και ιστορική εκπαίδευση</a:t>
            </a:r>
            <a:endParaRPr sz="4000" b="0" u="none" strike="noStrike">
              <a:solidFill>
                <a:srgbClr val="04617B"/>
              </a:solidFill>
              <a:latin typeface="Calibri"/>
              <a:ea typeface="Calibri"/>
              <a:cs typeface="Calibri"/>
            </a:endParaRPr>
          </a:p>
        </p:txBody>
      </p:sp>
      <p:sp>
        <p:nvSpPr>
          <p:cNvPr id="39" name="Ορθογώνιο 38">
            <a:extLst>
              <a:ext uri="{FF2B5EF4-FFF2-40B4-BE49-F238E27FC236}">
                <a16:creationId xmlns:a16="http://schemas.microsoft.com/office/drawing/2014/main" id="{CF4AECE1-F784-4189-B012-0E81BF23279A}"/>
              </a:ext>
            </a:extLst>
          </p:cNvPr>
          <p:cNvSpPr>
            <a:spLocks noGrp="1"/>
          </p:cNvSpPr>
          <p:nvPr/>
        </p:nvSpPr>
        <p:spPr>
          <a:xfrm>
            <a:off x="619125" y="1790700"/>
            <a:ext cx="7839075" cy="4533900"/>
          </a:xfrm>
          <a:prstGeom prst="rect">
            <a:avLst/>
          </a:prstGeom>
          <a:noFill/>
          <a:ln w="0">
            <a:noFill/>
          </a:ln>
        </p:spPr>
        <p:txBody>
          <a:bodyPr wrap="square" lIns="0" tIns="0" rIns="0" bIns="0" anchor="t">
            <a:noAutofit/>
          </a:bodyPr>
          <a:lstStyle>
            <a:defPPr algn="l">
              <a:defRPr sz="2175" b="0">
                <a:solidFill>
                  <a:srgbClr val="000000"/>
                </a:solidFill>
                <a:latin typeface="Constantia"/>
                <a:ea typeface="Constantia"/>
                <a:cs typeface="Constantia"/>
              </a:defRPr>
            </a:defPPr>
          </a:lstStyle>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Καθηγητής στο Γκέτινγκεν από το 1759, με ενδιαφέρον για την παγκόσμια ιστορία και τις βοηθητικές επιστήμες.</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Ιδρύει ιστορική ακαδημία το 1764, η οποία αναγνωρίζεται ως Βασιλικό Ιστορικό Ινστιτούτο το 1766.</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Έγγραφα, νομίσματα και εραλδικό υλικό υπηρετούν την έρευνα και τη διδασκαλία.</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Οι φοιτητές εξασκούνται στην εξέταση τεκμηρίων και στην οργανωμένη παρουσίαση ιστορικής γνώσης.</a:t>
            </a:r>
          </a:p>
        </p:txBody>
      </p:sp>
      <p:sp>
        <p:nvSpPr>
          <p:cNvPr id="40" name="Ορθογώνιο 39">
            <a:extLst>
              <a:ext uri="{FF2B5EF4-FFF2-40B4-BE49-F238E27FC236}">
                <a16:creationId xmlns:a16="http://schemas.microsoft.com/office/drawing/2014/main" id="{3EB0AB07-9932-4D96-8F23-A05270AD5452}"/>
              </a:ext>
            </a:extLst>
          </p:cNvPr>
          <p:cNvSpPr>
            <a:spLocks noGrp="1"/>
          </p:cNvSpPr>
          <p:nvPr/>
        </p:nvSpPr>
        <p:spPr>
          <a:xfrm>
            <a:off x="8382000" y="6496050"/>
            <a:ext cx="333375" cy="171450"/>
          </a:xfrm>
          <a:prstGeom prst="rect">
            <a:avLst/>
          </a:prstGeom>
          <a:noFill/>
          <a:ln w="0">
            <a:noFill/>
          </a:ln>
        </p:spPr>
        <p:txBody>
          <a:bodyPr lIns="0" tIns="0" rIns="0" bIns="0"/>
          <a:lstStyle>
            <a:defPPr algn="r">
              <a:defRPr sz="975">
                <a:solidFill>
                  <a:srgbClr val="04617B"/>
                </a:solidFill>
                <a:latin typeface="Calibri"/>
                <a:ea typeface="Calibri"/>
                <a:cs typeface="Calibri"/>
              </a:defRPr>
            </a:defPPr>
          </a:lstStyle>
          <a:p>
            <a:pPr algn="r">
              <a:buNone/>
              <a:defRPr sz="975">
                <a:solidFill>
                  <a:srgbClr val="04617B"/>
                </a:solidFill>
                <a:latin typeface="Calibri"/>
                <a:ea typeface="Calibri"/>
                <a:cs typeface="Calibri"/>
              </a:defRPr>
            </a:pPr>
            <a:r>
              <a:rPr sz="975">
                <a:solidFill>
                  <a:srgbClr val="04617B"/>
                </a:solidFill>
                <a:latin typeface="Calibri"/>
                <a:ea typeface="Calibri"/>
                <a:cs typeface="Calibri"/>
              </a:rPr>
              <a:t>43</a:t>
            </a:r>
          </a:p>
        </p:txBody>
      </p:sp>
    </p:spTree>
    <p:extLst>
      <p:ext uri="{BB962C8B-B14F-4D97-AF65-F5344CB8AC3E}">
        <p14:creationId xmlns:p14="http://schemas.microsoft.com/office/powerpoint/2010/main" val="109572473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PlaceHolder 1">
            <a:extLst>
              <a:ext uri="{FF2B5EF4-FFF2-40B4-BE49-F238E27FC236}">
                <a16:creationId xmlns:a16="http://schemas.microsoft.com/office/drawing/2014/main" id="{7C2D8050-793B-400C-90F8-4F92909F4949}"/>
              </a:ext>
            </a:extLst>
          </p:cNvPr>
          <p:cNvSpPr>
            <a:spLocks noGrp="1"/>
          </p:cNvSpPr>
          <p:nvPr>
            <p:ph type="title"/>
          </p:nvPr>
        </p:nvSpPr>
        <p:spPr>
          <a:xfrm>
            <a:off x="361950" y="647700"/>
            <a:ext cx="8429625" cy="1038225"/>
          </a:xfrm>
          <a:prstGeom prst="rect">
            <a:avLst/>
          </a:prstGeom>
          <a:noFill/>
          <a:ln w="0">
            <a:noFill/>
          </a:ln>
        </p:spPr>
        <p:txBody>
          <a:bodyPr wrap="square" lIns="0" tIns="0" rIns="0" bIns="0" anchor="t">
            <a:noAutofit/>
          </a:bodyPr>
          <a:lstStyle>
            <a:defPPr algn="l">
              <a:defRPr sz="3150" b="0">
                <a:solidFill>
                  <a:srgbClr val="04617B"/>
                </a:solidFill>
                <a:latin typeface="Calibri"/>
                <a:ea typeface="Calibri"/>
                <a:cs typeface="Calibri"/>
              </a:defRPr>
            </a:defPPr>
          </a:lstStyle>
          <a:p>
            <a:pPr indent="0" algn="l">
              <a:lnSpc>
                <a:spcPct val="104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150" b="0">
                <a:solidFill>
                  <a:srgbClr val="04617B"/>
                </a:solidFill>
                <a:latin typeface="Calibri"/>
                <a:ea typeface="Calibri"/>
                <a:cs typeface="Calibri"/>
              </a:defRPr>
            </a:pPr>
            <a:r>
              <a:rPr sz="3150" b="0" u="none" strike="noStrike">
                <a:solidFill>
                  <a:srgbClr val="04617B"/>
                </a:solidFill>
                <a:latin typeface="Calibri"/>
                <a:ea typeface="Calibri"/>
                <a:cs typeface="Calibri"/>
              </a:rPr>
              <a:t>Σλέτσερ: παγκόσμια ιστορία και κριτική πηγών</a:t>
            </a:r>
            <a:endParaRPr sz="4000" b="0" u="none" strike="noStrike">
              <a:solidFill>
                <a:srgbClr val="04617B"/>
              </a:solidFill>
              <a:latin typeface="Calibri"/>
              <a:ea typeface="Calibri"/>
              <a:cs typeface="Calibri"/>
            </a:endParaRPr>
          </a:p>
        </p:txBody>
      </p:sp>
      <p:sp>
        <p:nvSpPr>
          <p:cNvPr id="39" name="Ορθογώνιο 38">
            <a:extLst>
              <a:ext uri="{FF2B5EF4-FFF2-40B4-BE49-F238E27FC236}">
                <a16:creationId xmlns:a16="http://schemas.microsoft.com/office/drawing/2014/main" id="{CF4AECE1-F784-4189-B012-0E81BF23279A}"/>
              </a:ext>
            </a:extLst>
          </p:cNvPr>
          <p:cNvSpPr>
            <a:spLocks noGrp="1"/>
          </p:cNvSpPr>
          <p:nvPr/>
        </p:nvSpPr>
        <p:spPr>
          <a:xfrm>
            <a:off x="619125" y="1790700"/>
            <a:ext cx="7839075" cy="4533900"/>
          </a:xfrm>
          <a:prstGeom prst="rect">
            <a:avLst/>
          </a:prstGeom>
          <a:noFill/>
          <a:ln w="0">
            <a:noFill/>
          </a:ln>
        </p:spPr>
        <p:txBody>
          <a:bodyPr wrap="square" lIns="0" tIns="0" rIns="0" bIns="0" anchor="t">
            <a:noAutofit/>
          </a:bodyPr>
          <a:lstStyle>
            <a:defPPr algn="l">
              <a:defRPr sz="2175" b="0">
                <a:solidFill>
                  <a:srgbClr val="000000"/>
                </a:solidFill>
                <a:latin typeface="Constantia"/>
                <a:ea typeface="Constantia"/>
                <a:cs typeface="Constantia"/>
              </a:defRPr>
            </a:defPPr>
          </a:lstStyle>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Η εργασία του στη Ρωσία ενισχύει το ενδιαφέρον του για τα σλαβικά χρονικά και τη συγκριτική ιστορία.</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i="1">
                <a:solidFill>
                  <a:srgbClr val="000000"/>
                </a:solidFill>
                <a:latin typeface="Constantia"/>
                <a:ea typeface="Constantia"/>
                <a:cs typeface="Constantia"/>
              </a:rPr>
              <a:t>Vorstellung seiner Universal-Historie</a:t>
            </a:r>
            <a:r>
              <a:rPr sz="2175" b="0">
                <a:solidFill>
                  <a:srgbClr val="000000"/>
                </a:solidFill>
                <a:latin typeface="Constantia"/>
                <a:ea typeface="Constantia"/>
                <a:cs typeface="Constantia"/>
              </a:rPr>
              <a:t>, 1772–1773: πρόγραμμα και δοκιμή σύνθεσης παγκόσμιας ιστορίας.</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Η κριτική μελέτη των χρονικών απαιτεί γλωσσική γνώση, σύγκριση κειμένων και έλεγχο χρονολογιών.</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Η έκδοση </a:t>
            </a:r>
            <a:r>
              <a:rPr sz="2175" b="0" i="1">
                <a:solidFill>
                  <a:srgbClr val="000000"/>
                </a:solidFill>
                <a:latin typeface="Constantia"/>
                <a:ea typeface="Constantia"/>
                <a:cs typeface="Constantia"/>
              </a:rPr>
              <a:t>Nestor</a:t>
            </a:r>
            <a:r>
              <a:rPr sz="2175" b="0">
                <a:solidFill>
                  <a:srgbClr val="000000"/>
                </a:solidFill>
                <a:latin typeface="Constantia"/>
                <a:ea typeface="Constantia"/>
                <a:cs typeface="Constantia"/>
              </a:rPr>
              <a:t>, 1802–1809, δείχνει τη συνέχεια της διαφωτιστικής λογιοσύνης στις αρχές του 19ου αιώνα.</a:t>
            </a:r>
          </a:p>
        </p:txBody>
      </p:sp>
      <p:sp>
        <p:nvSpPr>
          <p:cNvPr id="40" name="Ορθογώνιο 39">
            <a:extLst>
              <a:ext uri="{FF2B5EF4-FFF2-40B4-BE49-F238E27FC236}">
                <a16:creationId xmlns:a16="http://schemas.microsoft.com/office/drawing/2014/main" id="{5C879559-EBE7-440C-8BB7-223B3BCA8AC4}"/>
              </a:ext>
            </a:extLst>
          </p:cNvPr>
          <p:cNvSpPr>
            <a:spLocks noGrp="1"/>
          </p:cNvSpPr>
          <p:nvPr/>
        </p:nvSpPr>
        <p:spPr>
          <a:xfrm>
            <a:off x="8382000" y="6496050"/>
            <a:ext cx="333375" cy="171450"/>
          </a:xfrm>
          <a:prstGeom prst="rect">
            <a:avLst/>
          </a:prstGeom>
          <a:noFill/>
          <a:ln w="0">
            <a:noFill/>
          </a:ln>
        </p:spPr>
        <p:txBody>
          <a:bodyPr lIns="0" tIns="0" rIns="0" bIns="0"/>
          <a:lstStyle>
            <a:defPPr algn="r">
              <a:defRPr sz="975">
                <a:solidFill>
                  <a:srgbClr val="04617B"/>
                </a:solidFill>
                <a:latin typeface="Calibri"/>
                <a:ea typeface="Calibri"/>
                <a:cs typeface="Calibri"/>
              </a:defRPr>
            </a:defPPr>
          </a:lstStyle>
          <a:p>
            <a:pPr algn="r">
              <a:buNone/>
              <a:defRPr sz="975">
                <a:solidFill>
                  <a:srgbClr val="04617B"/>
                </a:solidFill>
                <a:latin typeface="Calibri"/>
                <a:ea typeface="Calibri"/>
                <a:cs typeface="Calibri"/>
              </a:defRPr>
            </a:pPr>
            <a:r>
              <a:rPr sz="975">
                <a:solidFill>
                  <a:srgbClr val="04617B"/>
                </a:solidFill>
                <a:latin typeface="Calibri"/>
                <a:ea typeface="Calibri"/>
                <a:cs typeface="Calibri"/>
              </a:rPr>
              <a:t>44</a:t>
            </a:r>
          </a:p>
        </p:txBody>
      </p:sp>
    </p:spTree>
    <p:extLst>
      <p:ext uri="{BB962C8B-B14F-4D97-AF65-F5344CB8AC3E}">
        <p14:creationId xmlns:p14="http://schemas.microsoft.com/office/powerpoint/2010/main" val="109572473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PlaceHolder 1">
            <a:extLst>
              <a:ext uri="{FF2B5EF4-FFF2-40B4-BE49-F238E27FC236}">
                <a16:creationId xmlns:a16="http://schemas.microsoft.com/office/drawing/2014/main" id="{7C2D8050-793B-400C-90F8-4F92909F4949}"/>
              </a:ext>
            </a:extLst>
          </p:cNvPr>
          <p:cNvSpPr>
            <a:spLocks noGrp="1"/>
          </p:cNvSpPr>
          <p:nvPr>
            <p:ph type="title"/>
          </p:nvPr>
        </p:nvSpPr>
        <p:spPr>
          <a:xfrm>
            <a:off x="361950" y="647700"/>
            <a:ext cx="8429625" cy="1038225"/>
          </a:xfrm>
          <a:prstGeom prst="rect">
            <a:avLst/>
          </a:prstGeom>
          <a:noFill/>
          <a:ln w="0">
            <a:noFill/>
          </a:ln>
        </p:spPr>
        <p:txBody>
          <a:bodyPr wrap="square" lIns="0" tIns="0" rIns="0" bIns="0" anchor="t">
            <a:noAutofit/>
          </a:bodyPr>
          <a:lstStyle>
            <a:defPPr algn="l">
              <a:defRPr sz="3150" b="0">
                <a:solidFill>
                  <a:srgbClr val="04617B"/>
                </a:solidFill>
                <a:latin typeface="Calibri"/>
                <a:ea typeface="Calibri"/>
                <a:cs typeface="Calibri"/>
              </a:defRPr>
            </a:defPPr>
          </a:lstStyle>
          <a:p>
            <a:pPr indent="0" algn="l">
              <a:lnSpc>
                <a:spcPct val="104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150" b="0">
                <a:solidFill>
                  <a:srgbClr val="04617B"/>
                </a:solidFill>
                <a:latin typeface="Calibri"/>
                <a:ea typeface="Calibri"/>
                <a:cs typeface="Calibri"/>
              </a:defRPr>
            </a:pPr>
            <a:r>
              <a:rPr sz="3150" b="0" u="none" strike="noStrike">
                <a:solidFill>
                  <a:srgbClr val="04617B"/>
                </a:solidFill>
                <a:latin typeface="Calibri"/>
                <a:ea typeface="Calibri"/>
                <a:cs typeface="Calibri"/>
              </a:rPr>
              <a:t>Οι βοηθητικές επιστήμες της ιστορίας</a:t>
            </a:r>
            <a:endParaRPr sz="4000" b="0" u="none" strike="noStrike">
              <a:solidFill>
                <a:srgbClr val="04617B"/>
              </a:solidFill>
              <a:latin typeface="Calibri"/>
              <a:ea typeface="Calibri"/>
              <a:cs typeface="Calibri"/>
            </a:endParaRPr>
          </a:p>
        </p:txBody>
      </p:sp>
      <p:sp>
        <p:nvSpPr>
          <p:cNvPr id="39" name="Ορθογώνιο 38">
            <a:extLst>
              <a:ext uri="{FF2B5EF4-FFF2-40B4-BE49-F238E27FC236}">
                <a16:creationId xmlns:a16="http://schemas.microsoft.com/office/drawing/2014/main" id="{CF4AECE1-F784-4189-B012-0E81BF23279A}"/>
              </a:ext>
            </a:extLst>
          </p:cNvPr>
          <p:cNvSpPr>
            <a:spLocks noGrp="1"/>
          </p:cNvSpPr>
          <p:nvPr/>
        </p:nvSpPr>
        <p:spPr>
          <a:xfrm>
            <a:off x="619125" y="1790700"/>
            <a:ext cx="7839075" cy="4533900"/>
          </a:xfrm>
          <a:prstGeom prst="rect">
            <a:avLst/>
          </a:prstGeom>
          <a:noFill/>
          <a:ln w="0">
            <a:noFill/>
          </a:ln>
        </p:spPr>
        <p:txBody>
          <a:bodyPr wrap="square" lIns="0" tIns="0" rIns="0" bIns="0" anchor="t">
            <a:noAutofit/>
          </a:bodyPr>
          <a:lstStyle>
            <a:defPPr algn="l">
              <a:defRPr sz="2175" b="0">
                <a:solidFill>
                  <a:srgbClr val="000000"/>
                </a:solidFill>
                <a:latin typeface="Constantia"/>
                <a:ea typeface="Constantia"/>
                <a:cs typeface="Constantia"/>
              </a:defRPr>
            </a:defPPr>
          </a:lstStyle>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Διπλωματική: έλεγχος της αυθεντικότητας και των τύπων των εγγράφων.</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Παλαιογραφία και χρονολογία: ανάγνωση γραφών και προσδιορισμός ιστορικών χρόνων.</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Γενεαλογία, εραλδική, νομισματική και γεωγραφία διευρύνουν τη δυνατότητα ταυτοποίησης και συσχέτισης μαρτυριών.</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Οι τεχνικές αυτές υποστηρίζουν την ιστορική αφήγηση, αλλά δεν υποκαθιστούν την ερμηνεία.</a:t>
            </a:r>
          </a:p>
        </p:txBody>
      </p:sp>
      <p:sp>
        <p:nvSpPr>
          <p:cNvPr id="40" name="Ορθογώνιο 39">
            <a:extLst>
              <a:ext uri="{FF2B5EF4-FFF2-40B4-BE49-F238E27FC236}">
                <a16:creationId xmlns:a16="http://schemas.microsoft.com/office/drawing/2014/main" id="{1A17409C-7FE6-4EBF-A2E2-E8B153F22CF5}"/>
              </a:ext>
            </a:extLst>
          </p:cNvPr>
          <p:cNvSpPr>
            <a:spLocks noGrp="1"/>
          </p:cNvSpPr>
          <p:nvPr/>
        </p:nvSpPr>
        <p:spPr>
          <a:xfrm>
            <a:off x="8382000" y="6496050"/>
            <a:ext cx="333375" cy="171450"/>
          </a:xfrm>
          <a:prstGeom prst="rect">
            <a:avLst/>
          </a:prstGeom>
          <a:noFill/>
          <a:ln w="0">
            <a:noFill/>
          </a:ln>
        </p:spPr>
        <p:txBody>
          <a:bodyPr lIns="0" tIns="0" rIns="0" bIns="0"/>
          <a:lstStyle>
            <a:defPPr algn="r">
              <a:defRPr sz="975">
                <a:solidFill>
                  <a:srgbClr val="04617B"/>
                </a:solidFill>
                <a:latin typeface="Calibri"/>
                <a:ea typeface="Calibri"/>
                <a:cs typeface="Calibri"/>
              </a:defRPr>
            </a:defPPr>
          </a:lstStyle>
          <a:p>
            <a:pPr algn="r">
              <a:buNone/>
              <a:defRPr sz="975">
                <a:solidFill>
                  <a:srgbClr val="04617B"/>
                </a:solidFill>
                <a:latin typeface="Calibri"/>
                <a:ea typeface="Calibri"/>
                <a:cs typeface="Calibri"/>
              </a:defRPr>
            </a:pPr>
            <a:r>
              <a:rPr sz="975">
                <a:solidFill>
                  <a:srgbClr val="04617B"/>
                </a:solidFill>
                <a:latin typeface="Calibri"/>
                <a:ea typeface="Calibri"/>
                <a:cs typeface="Calibri"/>
              </a:rPr>
              <a:t>45</a:t>
            </a:r>
          </a:p>
        </p:txBody>
      </p:sp>
    </p:spTree>
    <p:extLst>
      <p:ext uri="{BB962C8B-B14F-4D97-AF65-F5344CB8AC3E}">
        <p14:creationId xmlns:p14="http://schemas.microsoft.com/office/powerpoint/2010/main" val="109572473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PlaceHolder 1">
            <a:extLst>
              <a:ext uri="{FF2B5EF4-FFF2-40B4-BE49-F238E27FC236}">
                <a16:creationId xmlns:a16="http://schemas.microsoft.com/office/drawing/2014/main" id="{7C2D8050-793B-400C-90F8-4F92909F4949}"/>
              </a:ext>
            </a:extLst>
          </p:cNvPr>
          <p:cNvSpPr>
            <a:spLocks noGrp="1"/>
          </p:cNvSpPr>
          <p:nvPr>
            <p:ph type="title"/>
          </p:nvPr>
        </p:nvSpPr>
        <p:spPr>
          <a:xfrm>
            <a:off x="361950" y="647700"/>
            <a:ext cx="8429625" cy="1038225"/>
          </a:xfrm>
          <a:prstGeom prst="rect">
            <a:avLst/>
          </a:prstGeom>
          <a:noFill/>
          <a:ln w="0">
            <a:noFill/>
          </a:ln>
        </p:spPr>
        <p:txBody>
          <a:bodyPr wrap="square" lIns="0" tIns="0" rIns="0" bIns="0" anchor="t">
            <a:noAutofit/>
          </a:bodyPr>
          <a:lstStyle>
            <a:defPPr algn="l">
              <a:defRPr sz="3150" b="0">
                <a:solidFill>
                  <a:srgbClr val="04617B"/>
                </a:solidFill>
                <a:latin typeface="Calibri"/>
                <a:ea typeface="Calibri"/>
                <a:cs typeface="Calibri"/>
              </a:defRPr>
            </a:defPPr>
          </a:lstStyle>
          <a:p>
            <a:pPr indent="0" algn="l">
              <a:lnSpc>
                <a:spcPct val="104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150" b="0">
                <a:solidFill>
                  <a:srgbClr val="04617B"/>
                </a:solidFill>
                <a:latin typeface="Calibri"/>
                <a:ea typeface="Calibri"/>
                <a:cs typeface="Calibri"/>
              </a:defRPr>
            </a:pPr>
            <a:r>
              <a:rPr sz="3150" b="0" u="none" strike="noStrike">
                <a:solidFill>
                  <a:srgbClr val="04617B"/>
                </a:solidFill>
                <a:latin typeface="Calibri"/>
                <a:ea typeface="Calibri"/>
                <a:cs typeface="Calibri"/>
              </a:rPr>
              <a:t>Η συνοχή της ιστορικής αφήγησης</a:t>
            </a:r>
            <a:endParaRPr sz="4000" b="0" u="none" strike="noStrike">
              <a:solidFill>
                <a:srgbClr val="04617B"/>
              </a:solidFill>
              <a:latin typeface="Calibri"/>
              <a:ea typeface="Calibri"/>
              <a:cs typeface="Calibri"/>
            </a:endParaRPr>
          </a:p>
        </p:txBody>
      </p:sp>
      <p:sp>
        <p:nvSpPr>
          <p:cNvPr id="39" name="Ορθογώνιο 38">
            <a:extLst>
              <a:ext uri="{FF2B5EF4-FFF2-40B4-BE49-F238E27FC236}">
                <a16:creationId xmlns:a16="http://schemas.microsoft.com/office/drawing/2014/main" id="{CF4AECE1-F784-4189-B012-0E81BF23279A}"/>
              </a:ext>
            </a:extLst>
          </p:cNvPr>
          <p:cNvSpPr>
            <a:spLocks noGrp="1"/>
          </p:cNvSpPr>
          <p:nvPr/>
        </p:nvSpPr>
        <p:spPr>
          <a:xfrm>
            <a:off x="619125" y="1790700"/>
            <a:ext cx="7839075" cy="4533900"/>
          </a:xfrm>
          <a:prstGeom prst="rect">
            <a:avLst/>
          </a:prstGeom>
          <a:noFill/>
          <a:ln w="0">
            <a:noFill/>
          </a:ln>
        </p:spPr>
        <p:txBody>
          <a:bodyPr wrap="square" lIns="0" tIns="0" rIns="0" bIns="0" anchor="t">
            <a:noAutofit/>
          </a:bodyPr>
          <a:lstStyle>
            <a:defPPr algn="l">
              <a:defRPr sz="2175" b="0">
                <a:solidFill>
                  <a:srgbClr val="000000"/>
                </a:solidFill>
                <a:latin typeface="Constantia"/>
                <a:ea typeface="Constantia"/>
                <a:cs typeface="Constantia"/>
              </a:defRPr>
            </a:defPPr>
          </a:lstStyle>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Τα γεγονότα εξετάζονται στις μεταξύ τους σχέσεις και στις συνθήκες που τα συνδέουν.</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Η χρονολογική διάταξη χρειάζεται να συνοδεύεται από αιτιώδη εξήγηση.</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Η ιδέα της καθολικής σύνδεσης, nexus rerum universalis, υποστηρίζει την οργάνωση της παγκόσμιας ιστορίας.</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Ο έλεγχος των μαρτυριών και η ιστορική σύνθεση αντιμετωπίζονται ως συμπληρωματικές εργασίες.</a:t>
            </a:r>
          </a:p>
        </p:txBody>
      </p:sp>
      <p:sp>
        <p:nvSpPr>
          <p:cNvPr id="40" name="Ορθογώνιο 39">
            <a:extLst>
              <a:ext uri="{FF2B5EF4-FFF2-40B4-BE49-F238E27FC236}">
                <a16:creationId xmlns:a16="http://schemas.microsoft.com/office/drawing/2014/main" id="{984BE2FB-87C1-4DAD-B522-C256BA193301}"/>
              </a:ext>
            </a:extLst>
          </p:cNvPr>
          <p:cNvSpPr>
            <a:spLocks noGrp="1"/>
          </p:cNvSpPr>
          <p:nvPr/>
        </p:nvSpPr>
        <p:spPr>
          <a:xfrm>
            <a:off x="8382000" y="6496050"/>
            <a:ext cx="333375" cy="171450"/>
          </a:xfrm>
          <a:prstGeom prst="rect">
            <a:avLst/>
          </a:prstGeom>
          <a:noFill/>
          <a:ln w="0">
            <a:noFill/>
          </a:ln>
        </p:spPr>
        <p:txBody>
          <a:bodyPr lIns="0" tIns="0" rIns="0" bIns="0"/>
          <a:lstStyle>
            <a:defPPr algn="r">
              <a:defRPr sz="975">
                <a:solidFill>
                  <a:srgbClr val="04617B"/>
                </a:solidFill>
                <a:latin typeface="Calibri"/>
                <a:ea typeface="Calibri"/>
                <a:cs typeface="Calibri"/>
              </a:defRPr>
            </a:defPPr>
          </a:lstStyle>
          <a:p>
            <a:pPr algn="r">
              <a:buNone/>
              <a:defRPr sz="975">
                <a:solidFill>
                  <a:srgbClr val="04617B"/>
                </a:solidFill>
                <a:latin typeface="Calibri"/>
                <a:ea typeface="Calibri"/>
                <a:cs typeface="Calibri"/>
              </a:defRPr>
            </a:pPr>
            <a:r>
              <a:rPr sz="975">
                <a:solidFill>
                  <a:srgbClr val="04617B"/>
                </a:solidFill>
                <a:latin typeface="Calibri"/>
                <a:ea typeface="Calibri"/>
                <a:cs typeface="Calibri"/>
              </a:rPr>
              <a:t>46</a:t>
            </a:r>
          </a:p>
        </p:txBody>
      </p:sp>
    </p:spTree>
    <p:extLst>
      <p:ext uri="{BB962C8B-B14F-4D97-AF65-F5344CB8AC3E}">
        <p14:creationId xmlns:p14="http://schemas.microsoft.com/office/powerpoint/2010/main" val="109572473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PlaceHolder 1">
            <a:extLst>
              <a:ext uri="{FF2B5EF4-FFF2-40B4-BE49-F238E27FC236}">
                <a16:creationId xmlns:a16="http://schemas.microsoft.com/office/drawing/2014/main" id="{7C2D8050-793B-400C-90F8-4F92909F4949}"/>
              </a:ext>
            </a:extLst>
          </p:cNvPr>
          <p:cNvSpPr>
            <a:spLocks noGrp="1"/>
          </p:cNvSpPr>
          <p:nvPr>
            <p:ph type="title"/>
          </p:nvPr>
        </p:nvSpPr>
        <p:spPr>
          <a:xfrm>
            <a:off x="361950" y="647700"/>
            <a:ext cx="8429625" cy="1038225"/>
          </a:xfrm>
          <a:prstGeom prst="rect">
            <a:avLst/>
          </a:prstGeom>
          <a:noFill/>
          <a:ln w="0">
            <a:noFill/>
          </a:ln>
        </p:spPr>
        <p:txBody>
          <a:bodyPr wrap="square" lIns="0" tIns="0" rIns="0" bIns="0" anchor="t">
            <a:noAutofit/>
          </a:bodyPr>
          <a:lstStyle>
            <a:defPPr algn="l">
              <a:defRPr sz="3150" b="0">
                <a:solidFill>
                  <a:srgbClr val="04617B"/>
                </a:solidFill>
                <a:latin typeface="Calibri"/>
                <a:ea typeface="Calibri"/>
                <a:cs typeface="Calibri"/>
              </a:defRPr>
            </a:defPPr>
          </a:lstStyle>
          <a:p>
            <a:pPr indent="0" algn="l">
              <a:lnSpc>
                <a:spcPct val="104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150" b="0">
                <a:solidFill>
                  <a:srgbClr val="04617B"/>
                </a:solidFill>
                <a:latin typeface="Calibri"/>
                <a:ea typeface="Calibri"/>
                <a:cs typeface="Calibri"/>
              </a:defRPr>
            </a:pPr>
            <a:r>
              <a:rPr sz="3150" b="0" u="none" strike="noStrike">
                <a:solidFill>
                  <a:srgbClr val="04617B"/>
                </a:solidFill>
                <a:latin typeface="Calibri"/>
                <a:ea typeface="Calibri"/>
                <a:cs typeface="Calibri"/>
              </a:rPr>
              <a:t>Ο ιστορικός και η σκοπιά του</a:t>
            </a:r>
            <a:endParaRPr sz="4000" b="0" u="none" strike="noStrike">
              <a:solidFill>
                <a:srgbClr val="04617B"/>
              </a:solidFill>
              <a:latin typeface="Calibri"/>
              <a:ea typeface="Calibri"/>
              <a:cs typeface="Calibri"/>
            </a:endParaRPr>
          </a:p>
        </p:txBody>
      </p:sp>
      <p:sp>
        <p:nvSpPr>
          <p:cNvPr id="39" name="Ορθογώνιο 38">
            <a:extLst>
              <a:ext uri="{FF2B5EF4-FFF2-40B4-BE49-F238E27FC236}">
                <a16:creationId xmlns:a16="http://schemas.microsoft.com/office/drawing/2014/main" id="{CF4AECE1-F784-4189-B012-0E81BF23279A}"/>
              </a:ext>
            </a:extLst>
          </p:cNvPr>
          <p:cNvSpPr>
            <a:spLocks noGrp="1"/>
          </p:cNvSpPr>
          <p:nvPr/>
        </p:nvSpPr>
        <p:spPr>
          <a:xfrm>
            <a:off x="619125" y="1790700"/>
            <a:ext cx="7839075" cy="4533900"/>
          </a:xfrm>
          <a:prstGeom prst="rect">
            <a:avLst/>
          </a:prstGeom>
          <a:noFill/>
          <a:ln w="0">
            <a:noFill/>
          </a:ln>
        </p:spPr>
        <p:txBody>
          <a:bodyPr wrap="square" lIns="0" tIns="0" rIns="0" bIns="0" anchor="t">
            <a:noAutofit/>
          </a:bodyPr>
          <a:lstStyle>
            <a:defPPr algn="l">
              <a:defRPr sz="2175" b="0">
                <a:solidFill>
                  <a:srgbClr val="000000"/>
                </a:solidFill>
                <a:latin typeface="Constantia"/>
                <a:ea typeface="Constantia"/>
                <a:cs typeface="Constantia"/>
              </a:defRPr>
            </a:defPPr>
          </a:lstStyle>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Η επιλογή γεγονότων και η οργάνωση της αφήγησης εξαρτώνται από τα ερωτήματα του ιστορικού.</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Ο Χλαντένιους αναλύει το 1752 τη σημασία της σκοπιάς, Sehepunkt, για την ιστορική γνώση.</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Διαφορετικές οπτικές μπορεί να αποδίδουν διαφορετικές όψεις του ίδιου συμβάντος.</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Η αναγνώριση της σκοπιάς δεν καταργεί τον έλεγχο των πηγών ή τη δυνατότητα τεκμηριωμένης κρίσης.</a:t>
            </a:r>
          </a:p>
        </p:txBody>
      </p:sp>
      <p:sp>
        <p:nvSpPr>
          <p:cNvPr id="40" name="Ορθογώνιο 39">
            <a:extLst>
              <a:ext uri="{FF2B5EF4-FFF2-40B4-BE49-F238E27FC236}">
                <a16:creationId xmlns:a16="http://schemas.microsoft.com/office/drawing/2014/main" id="{781364EE-A24A-4AAD-96A9-FD30B2B59581}"/>
              </a:ext>
            </a:extLst>
          </p:cNvPr>
          <p:cNvSpPr>
            <a:spLocks noGrp="1"/>
          </p:cNvSpPr>
          <p:nvPr/>
        </p:nvSpPr>
        <p:spPr>
          <a:xfrm>
            <a:off x="8382000" y="6496050"/>
            <a:ext cx="333375" cy="171450"/>
          </a:xfrm>
          <a:prstGeom prst="rect">
            <a:avLst/>
          </a:prstGeom>
          <a:noFill/>
          <a:ln w="0">
            <a:noFill/>
          </a:ln>
        </p:spPr>
        <p:txBody>
          <a:bodyPr lIns="0" tIns="0" rIns="0" bIns="0"/>
          <a:lstStyle>
            <a:defPPr algn="r">
              <a:defRPr sz="975">
                <a:solidFill>
                  <a:srgbClr val="04617B"/>
                </a:solidFill>
                <a:latin typeface="Calibri"/>
                <a:ea typeface="Calibri"/>
                <a:cs typeface="Calibri"/>
              </a:defRPr>
            </a:defPPr>
          </a:lstStyle>
          <a:p>
            <a:pPr algn="r">
              <a:buNone/>
              <a:defRPr sz="975">
                <a:solidFill>
                  <a:srgbClr val="04617B"/>
                </a:solidFill>
                <a:latin typeface="Calibri"/>
                <a:ea typeface="Calibri"/>
                <a:cs typeface="Calibri"/>
              </a:defRPr>
            </a:pPr>
            <a:r>
              <a:rPr sz="975">
                <a:solidFill>
                  <a:srgbClr val="04617B"/>
                </a:solidFill>
                <a:latin typeface="Calibri"/>
                <a:ea typeface="Calibri"/>
                <a:cs typeface="Calibri"/>
              </a:rPr>
              <a:t>47</a:t>
            </a:r>
          </a:p>
        </p:txBody>
      </p:sp>
    </p:spTree>
    <p:extLst>
      <p:ext uri="{BB962C8B-B14F-4D97-AF65-F5344CB8AC3E}">
        <p14:creationId xmlns:p14="http://schemas.microsoft.com/office/powerpoint/2010/main" val="109572473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PlaceHolder 1">
            <a:extLst>
              <a:ext uri="{FF2B5EF4-FFF2-40B4-BE49-F238E27FC236}">
                <a16:creationId xmlns:a16="http://schemas.microsoft.com/office/drawing/2014/main" id="{7C2D8050-793B-400C-90F8-4F92909F4949}"/>
              </a:ext>
            </a:extLst>
          </p:cNvPr>
          <p:cNvSpPr>
            <a:spLocks noGrp="1"/>
          </p:cNvSpPr>
          <p:nvPr>
            <p:ph type="title"/>
          </p:nvPr>
        </p:nvSpPr>
        <p:spPr>
          <a:xfrm>
            <a:off x="361950" y="647700"/>
            <a:ext cx="8429625" cy="1038225"/>
          </a:xfrm>
          <a:prstGeom prst="rect">
            <a:avLst/>
          </a:prstGeom>
          <a:noFill/>
          <a:ln w="0">
            <a:noFill/>
          </a:ln>
        </p:spPr>
        <p:txBody>
          <a:bodyPr wrap="square" lIns="0" tIns="0" rIns="0" bIns="0" anchor="t">
            <a:noAutofit/>
          </a:bodyPr>
          <a:lstStyle>
            <a:defPPr algn="l">
              <a:defRPr sz="3150" b="0">
                <a:solidFill>
                  <a:srgbClr val="04617B"/>
                </a:solidFill>
                <a:latin typeface="Calibri"/>
                <a:ea typeface="Calibri"/>
                <a:cs typeface="Calibri"/>
              </a:defRPr>
            </a:defPPr>
          </a:lstStyle>
          <a:p>
            <a:pPr indent="0" algn="l">
              <a:lnSpc>
                <a:spcPct val="104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150" b="0">
                <a:solidFill>
                  <a:srgbClr val="04617B"/>
                </a:solidFill>
                <a:latin typeface="Calibri"/>
                <a:ea typeface="Calibri"/>
                <a:cs typeface="Calibri"/>
              </a:defRPr>
            </a:pPr>
            <a:r>
              <a:rPr sz="3150" b="0" u="none" strike="noStrike">
                <a:solidFill>
                  <a:srgbClr val="04617B"/>
                </a:solidFill>
                <a:latin typeface="Calibri"/>
                <a:ea typeface="Calibri"/>
                <a:cs typeface="Calibri"/>
              </a:rPr>
              <a:t>Statistik: η περιγραφική γνώση των κρατών</a:t>
            </a:r>
            <a:endParaRPr sz="4000" b="0" u="none" strike="noStrike">
              <a:solidFill>
                <a:srgbClr val="04617B"/>
              </a:solidFill>
              <a:latin typeface="Calibri"/>
              <a:ea typeface="Calibri"/>
              <a:cs typeface="Calibri"/>
            </a:endParaRPr>
          </a:p>
        </p:txBody>
      </p:sp>
      <p:sp>
        <p:nvSpPr>
          <p:cNvPr id="39" name="Ορθογώνιο 38">
            <a:extLst>
              <a:ext uri="{FF2B5EF4-FFF2-40B4-BE49-F238E27FC236}">
                <a16:creationId xmlns:a16="http://schemas.microsoft.com/office/drawing/2014/main" id="{CF4AECE1-F784-4189-B012-0E81BF23279A}"/>
              </a:ext>
            </a:extLst>
          </p:cNvPr>
          <p:cNvSpPr>
            <a:spLocks noGrp="1"/>
          </p:cNvSpPr>
          <p:nvPr/>
        </p:nvSpPr>
        <p:spPr>
          <a:xfrm>
            <a:off x="619125" y="1790700"/>
            <a:ext cx="7839075" cy="4533900"/>
          </a:xfrm>
          <a:prstGeom prst="rect">
            <a:avLst/>
          </a:prstGeom>
          <a:noFill/>
          <a:ln w="0">
            <a:noFill/>
          </a:ln>
        </p:spPr>
        <p:txBody>
          <a:bodyPr wrap="square" lIns="0" tIns="0" rIns="0" bIns="0" anchor="t">
            <a:noAutofit/>
          </a:bodyPr>
          <a:lstStyle>
            <a:defPPr algn="l">
              <a:defRPr sz="2175" b="0">
                <a:solidFill>
                  <a:srgbClr val="000000"/>
                </a:solidFill>
                <a:latin typeface="Constantia"/>
                <a:ea typeface="Constantia"/>
                <a:cs typeface="Constantia"/>
              </a:defRPr>
            </a:defPPr>
          </a:lstStyle>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Η Statistik του 18ου αιώνα εξετάζει την κατάσταση και την οργάνωση των κρατών.</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Πολίτευμα, διοίκηση, πληθυσμός, οικονομικοί πόροι και στρατιωτική ισχύς αποτελούν βασικά αντικείμενα.</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Ο Γκότφριντ Άχενβαλ (1719–1772) συμβάλλει στην ανάπτυξή της στο Γκέτινγκεν ήδη από τα μέσα του αιώνα.</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Η ιστορία των μεταβολών και η περιγραφή της σύγχρονης κρατικής κατάστασης λειτουργούν συμπληρωματικά.</a:t>
            </a:r>
          </a:p>
        </p:txBody>
      </p:sp>
      <p:sp>
        <p:nvSpPr>
          <p:cNvPr id="40" name="Ορθογώνιο 39">
            <a:extLst>
              <a:ext uri="{FF2B5EF4-FFF2-40B4-BE49-F238E27FC236}">
                <a16:creationId xmlns:a16="http://schemas.microsoft.com/office/drawing/2014/main" id="{E6F26F42-FA38-49AC-866D-18502FCCB35D}"/>
              </a:ext>
            </a:extLst>
          </p:cNvPr>
          <p:cNvSpPr>
            <a:spLocks noGrp="1"/>
          </p:cNvSpPr>
          <p:nvPr/>
        </p:nvSpPr>
        <p:spPr>
          <a:xfrm>
            <a:off x="8382000" y="6496050"/>
            <a:ext cx="333375" cy="171450"/>
          </a:xfrm>
          <a:prstGeom prst="rect">
            <a:avLst/>
          </a:prstGeom>
          <a:noFill/>
          <a:ln w="0">
            <a:noFill/>
          </a:ln>
        </p:spPr>
        <p:txBody>
          <a:bodyPr lIns="0" tIns="0" rIns="0" bIns="0"/>
          <a:lstStyle>
            <a:defPPr algn="r">
              <a:defRPr sz="975">
                <a:solidFill>
                  <a:srgbClr val="04617B"/>
                </a:solidFill>
                <a:latin typeface="Calibri"/>
                <a:ea typeface="Calibri"/>
                <a:cs typeface="Calibri"/>
              </a:defRPr>
            </a:defPPr>
          </a:lstStyle>
          <a:p>
            <a:pPr algn="r">
              <a:buNone/>
              <a:defRPr sz="975">
                <a:solidFill>
                  <a:srgbClr val="04617B"/>
                </a:solidFill>
                <a:latin typeface="Calibri"/>
                <a:ea typeface="Calibri"/>
                <a:cs typeface="Calibri"/>
              </a:defRPr>
            </a:pPr>
            <a:r>
              <a:rPr sz="975">
                <a:solidFill>
                  <a:srgbClr val="04617B"/>
                </a:solidFill>
                <a:latin typeface="Calibri"/>
                <a:ea typeface="Calibri"/>
                <a:cs typeface="Calibri"/>
              </a:rPr>
              <a:t>48</a:t>
            </a:r>
          </a:p>
        </p:txBody>
      </p:sp>
    </p:spTree>
    <p:extLst>
      <p:ext uri="{BB962C8B-B14F-4D97-AF65-F5344CB8AC3E}">
        <p14:creationId xmlns:p14="http://schemas.microsoft.com/office/powerpoint/2010/main" val="109572473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PlaceHolder 1">
            <a:extLst>
              <a:ext uri="{FF2B5EF4-FFF2-40B4-BE49-F238E27FC236}">
                <a16:creationId xmlns:a16="http://schemas.microsoft.com/office/drawing/2014/main" id="{7C2D8050-793B-400C-90F8-4F92909F4949}"/>
              </a:ext>
            </a:extLst>
          </p:cNvPr>
          <p:cNvSpPr>
            <a:spLocks noGrp="1"/>
          </p:cNvSpPr>
          <p:nvPr>
            <p:ph type="title"/>
          </p:nvPr>
        </p:nvSpPr>
        <p:spPr>
          <a:xfrm>
            <a:off x="361950" y="647700"/>
            <a:ext cx="8429625" cy="1038225"/>
          </a:xfrm>
          <a:prstGeom prst="rect">
            <a:avLst/>
          </a:prstGeom>
          <a:noFill/>
          <a:ln w="0">
            <a:noFill/>
          </a:ln>
        </p:spPr>
        <p:txBody>
          <a:bodyPr wrap="square" lIns="0" tIns="0" rIns="0" bIns="0" anchor="t">
            <a:noAutofit/>
          </a:bodyPr>
          <a:lstStyle>
            <a:defPPr algn="l">
              <a:defRPr sz="3150" b="0">
                <a:solidFill>
                  <a:srgbClr val="04617B"/>
                </a:solidFill>
                <a:latin typeface="Calibri"/>
                <a:ea typeface="Calibri"/>
                <a:cs typeface="Calibri"/>
              </a:defRPr>
            </a:defPPr>
          </a:lstStyle>
          <a:p>
            <a:pPr indent="0" algn="l">
              <a:lnSpc>
                <a:spcPct val="104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150" b="0">
                <a:solidFill>
                  <a:srgbClr val="04617B"/>
                </a:solidFill>
                <a:latin typeface="Calibri"/>
                <a:ea typeface="Calibri"/>
                <a:cs typeface="Calibri"/>
              </a:defRPr>
            </a:pPr>
            <a:r>
              <a:rPr sz="3150" b="0" u="none" strike="noStrike">
                <a:solidFill>
                  <a:srgbClr val="04617B"/>
                </a:solidFill>
                <a:latin typeface="Calibri"/>
                <a:ea typeface="Calibri"/>
                <a:cs typeface="Calibri"/>
              </a:rPr>
              <a:t>Παγκόσμια ιστορία: σύνδεση και περιοδολόγηση</a:t>
            </a:r>
            <a:endParaRPr sz="4000" b="0" u="none" strike="noStrike">
              <a:solidFill>
                <a:srgbClr val="04617B"/>
              </a:solidFill>
              <a:latin typeface="Calibri"/>
              <a:ea typeface="Calibri"/>
              <a:cs typeface="Calibri"/>
            </a:endParaRPr>
          </a:p>
        </p:txBody>
      </p:sp>
      <p:sp>
        <p:nvSpPr>
          <p:cNvPr id="39" name="Ορθογώνιο 38">
            <a:extLst>
              <a:ext uri="{FF2B5EF4-FFF2-40B4-BE49-F238E27FC236}">
                <a16:creationId xmlns:a16="http://schemas.microsoft.com/office/drawing/2014/main" id="{CF4AECE1-F784-4189-B012-0E81BF23279A}"/>
              </a:ext>
            </a:extLst>
          </p:cNvPr>
          <p:cNvSpPr>
            <a:spLocks noGrp="1"/>
          </p:cNvSpPr>
          <p:nvPr/>
        </p:nvSpPr>
        <p:spPr>
          <a:xfrm>
            <a:off x="619125" y="1790700"/>
            <a:ext cx="7839075" cy="4533900"/>
          </a:xfrm>
          <a:prstGeom prst="rect">
            <a:avLst/>
          </a:prstGeom>
          <a:noFill/>
          <a:ln w="0">
            <a:noFill/>
          </a:ln>
        </p:spPr>
        <p:txBody>
          <a:bodyPr wrap="square" lIns="0" tIns="0" rIns="0" bIns="0" anchor="t">
            <a:noAutofit/>
          </a:bodyPr>
          <a:lstStyle>
            <a:defPPr algn="l">
              <a:defRPr sz="2175" b="0">
                <a:solidFill>
                  <a:srgbClr val="000000"/>
                </a:solidFill>
                <a:latin typeface="Constantia"/>
                <a:ea typeface="Constantia"/>
                <a:cs typeface="Constantia"/>
              </a:defRPr>
            </a:defPPr>
          </a:lstStyle>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Επιδίωξη μίας ιστορίας που συσχετίζει λαούς, αυτοκρατορίες και πολιτισμούς.</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Χρονολογίες και συγχρονισμοί επιτρέπουν την παράλληλη εξέταση διαφορετικών περιοχών.</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Το εμπόριο, οι μετακινήσεις και οι κατακτήσεις προσφέρουν νήματα ιστορικής σύνδεσης.</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Η οργάνωση σε περιόδους και στάδια επηρεάζει τον τρόπο με τον οποίο παρουσιάζονται οι κοινωνίες.</a:t>
            </a:r>
          </a:p>
        </p:txBody>
      </p:sp>
      <p:sp>
        <p:nvSpPr>
          <p:cNvPr id="40" name="Ορθογώνιο 39">
            <a:extLst>
              <a:ext uri="{FF2B5EF4-FFF2-40B4-BE49-F238E27FC236}">
                <a16:creationId xmlns:a16="http://schemas.microsoft.com/office/drawing/2014/main" id="{8A3B905D-4C45-4AA3-87F9-00A640CD8053}"/>
              </a:ext>
            </a:extLst>
          </p:cNvPr>
          <p:cNvSpPr>
            <a:spLocks noGrp="1"/>
          </p:cNvSpPr>
          <p:nvPr/>
        </p:nvSpPr>
        <p:spPr>
          <a:xfrm>
            <a:off x="8382000" y="6496050"/>
            <a:ext cx="333375" cy="171450"/>
          </a:xfrm>
          <a:prstGeom prst="rect">
            <a:avLst/>
          </a:prstGeom>
          <a:noFill/>
          <a:ln w="0">
            <a:noFill/>
          </a:ln>
        </p:spPr>
        <p:txBody>
          <a:bodyPr lIns="0" tIns="0" rIns="0" bIns="0"/>
          <a:lstStyle>
            <a:defPPr algn="r">
              <a:defRPr sz="975">
                <a:solidFill>
                  <a:srgbClr val="04617B"/>
                </a:solidFill>
                <a:latin typeface="Calibri"/>
                <a:ea typeface="Calibri"/>
                <a:cs typeface="Calibri"/>
              </a:defRPr>
            </a:defPPr>
          </a:lstStyle>
          <a:p>
            <a:pPr algn="r">
              <a:buNone/>
              <a:defRPr sz="975">
                <a:solidFill>
                  <a:srgbClr val="04617B"/>
                </a:solidFill>
                <a:latin typeface="Calibri"/>
                <a:ea typeface="Calibri"/>
                <a:cs typeface="Calibri"/>
              </a:defRPr>
            </a:pPr>
            <a:r>
              <a:rPr sz="975">
                <a:solidFill>
                  <a:srgbClr val="04617B"/>
                </a:solidFill>
                <a:latin typeface="Calibri"/>
                <a:ea typeface="Calibri"/>
                <a:cs typeface="Calibri"/>
              </a:rPr>
              <a:t>49</a:t>
            </a:r>
          </a:p>
        </p:txBody>
      </p:sp>
    </p:spTree>
    <p:extLst>
      <p:ext uri="{BB962C8B-B14F-4D97-AF65-F5344CB8AC3E}">
        <p14:creationId xmlns:p14="http://schemas.microsoft.com/office/powerpoint/2010/main" val="109572473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PlaceHolder 1">
            <a:extLst>
              <a:ext uri="{FF2B5EF4-FFF2-40B4-BE49-F238E27FC236}">
                <a16:creationId xmlns:a16="http://schemas.microsoft.com/office/drawing/2014/main" id="{7C2D8050-793B-400C-90F8-4F92909F4949}"/>
              </a:ext>
            </a:extLst>
          </p:cNvPr>
          <p:cNvSpPr>
            <a:spLocks noGrp="1"/>
          </p:cNvSpPr>
          <p:nvPr>
            <p:ph type="title"/>
          </p:nvPr>
        </p:nvSpPr>
        <p:spPr>
          <a:xfrm>
            <a:off x="361950" y="647700"/>
            <a:ext cx="8429625" cy="1038225"/>
          </a:xfrm>
          <a:prstGeom prst="rect">
            <a:avLst/>
          </a:prstGeom>
          <a:noFill/>
          <a:ln w="0">
            <a:noFill/>
          </a:ln>
        </p:spPr>
        <p:txBody>
          <a:bodyPr wrap="square" lIns="0" tIns="0" rIns="0" bIns="0" anchor="t">
            <a:noAutofit/>
          </a:bodyPr>
          <a:lstStyle>
            <a:defPPr algn="l">
              <a:defRPr sz="3150" b="0">
                <a:solidFill>
                  <a:srgbClr val="04617B"/>
                </a:solidFill>
                <a:latin typeface="Calibri"/>
                <a:ea typeface="Calibri"/>
                <a:cs typeface="Calibri"/>
              </a:defRPr>
            </a:defPPr>
          </a:lstStyle>
          <a:p>
            <a:pPr indent="0" algn="l">
              <a:lnSpc>
                <a:spcPct val="104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150" b="0">
                <a:solidFill>
                  <a:srgbClr val="04617B"/>
                </a:solidFill>
                <a:latin typeface="Calibri"/>
                <a:ea typeface="Calibri"/>
                <a:cs typeface="Calibri"/>
              </a:defRPr>
            </a:pPr>
            <a:r>
              <a:rPr sz="3150" b="0" u="none" strike="noStrike">
                <a:solidFill>
                  <a:srgbClr val="04617B"/>
                </a:solidFill>
                <a:latin typeface="Calibri"/>
                <a:ea typeface="Calibri"/>
                <a:cs typeface="Calibri"/>
              </a:rPr>
              <a:t>Ευρωκεντρισμός και ιστορικές ιεραρχήσεις</a:t>
            </a:r>
            <a:endParaRPr sz="4000" b="0" u="none" strike="noStrike">
              <a:solidFill>
                <a:srgbClr val="04617B"/>
              </a:solidFill>
              <a:latin typeface="Calibri"/>
              <a:ea typeface="Calibri"/>
              <a:cs typeface="Calibri"/>
            </a:endParaRPr>
          </a:p>
        </p:txBody>
      </p:sp>
      <p:sp>
        <p:nvSpPr>
          <p:cNvPr id="39" name="Ορθογώνιο 38">
            <a:extLst>
              <a:ext uri="{FF2B5EF4-FFF2-40B4-BE49-F238E27FC236}">
                <a16:creationId xmlns:a16="http://schemas.microsoft.com/office/drawing/2014/main" id="{CF4AECE1-F784-4189-B012-0E81BF23279A}"/>
              </a:ext>
            </a:extLst>
          </p:cNvPr>
          <p:cNvSpPr>
            <a:spLocks noGrp="1"/>
          </p:cNvSpPr>
          <p:nvPr/>
        </p:nvSpPr>
        <p:spPr>
          <a:xfrm>
            <a:off x="619125" y="1790700"/>
            <a:ext cx="7839075" cy="4533900"/>
          </a:xfrm>
          <a:prstGeom prst="rect">
            <a:avLst/>
          </a:prstGeom>
          <a:noFill/>
          <a:ln w="0">
            <a:noFill/>
          </a:ln>
        </p:spPr>
        <p:txBody>
          <a:bodyPr wrap="square" lIns="0" tIns="0" rIns="0" bIns="0" anchor="t">
            <a:noAutofit/>
          </a:bodyPr>
          <a:lstStyle>
            <a:defPPr algn="l">
              <a:defRPr sz="2175" b="0">
                <a:solidFill>
                  <a:srgbClr val="000000"/>
                </a:solidFill>
                <a:latin typeface="Constantia"/>
                <a:ea typeface="Constantia"/>
                <a:cs typeface="Constantia"/>
              </a:defRPr>
            </a:defPPr>
          </a:lstStyle>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Σχήματα προόδου τοποθετούν συχνά την Ευρώπη ως πρότυπο και προορισμό της ανθρώπινης ανάπτυξης.</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Η διάκριση «Ανατολή–Δύση» μπορεί να οργανώνει την ιστορία ως διαδοχή πολιτισμικών βαθμίδων.</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Οι διαφορετικές κοινωνίες παρουσιάζονται άλλοτε ως συνομιλητές και άλλοτε ως κατάλοιπα ενός ευρωπαϊκού παρελθόντος.</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Η διεύρυνση της ιστορικής οπτικής συνυπάρχει με αποικιακές σχέσεις εξουσίας και αντιφατικές κριτικές της κατάκτησης.</a:t>
            </a:r>
          </a:p>
        </p:txBody>
      </p:sp>
      <p:sp>
        <p:nvSpPr>
          <p:cNvPr id="40" name="Ορθογώνιο 39">
            <a:extLst>
              <a:ext uri="{FF2B5EF4-FFF2-40B4-BE49-F238E27FC236}">
                <a16:creationId xmlns:a16="http://schemas.microsoft.com/office/drawing/2014/main" id="{336DA5C0-F9C3-4337-AA18-3536BFC44BA6}"/>
              </a:ext>
            </a:extLst>
          </p:cNvPr>
          <p:cNvSpPr>
            <a:spLocks noGrp="1"/>
          </p:cNvSpPr>
          <p:nvPr/>
        </p:nvSpPr>
        <p:spPr>
          <a:xfrm>
            <a:off x="8382000" y="6496050"/>
            <a:ext cx="333375" cy="171450"/>
          </a:xfrm>
          <a:prstGeom prst="rect">
            <a:avLst/>
          </a:prstGeom>
          <a:noFill/>
          <a:ln w="0">
            <a:noFill/>
          </a:ln>
        </p:spPr>
        <p:txBody>
          <a:bodyPr lIns="0" tIns="0" rIns="0" bIns="0"/>
          <a:lstStyle>
            <a:defPPr algn="r">
              <a:defRPr sz="975">
                <a:solidFill>
                  <a:srgbClr val="04617B"/>
                </a:solidFill>
                <a:latin typeface="Calibri"/>
                <a:ea typeface="Calibri"/>
                <a:cs typeface="Calibri"/>
              </a:defRPr>
            </a:defPPr>
          </a:lstStyle>
          <a:p>
            <a:pPr algn="r">
              <a:buNone/>
              <a:defRPr sz="975">
                <a:solidFill>
                  <a:srgbClr val="04617B"/>
                </a:solidFill>
                <a:latin typeface="Calibri"/>
                <a:ea typeface="Calibri"/>
                <a:cs typeface="Calibri"/>
              </a:defRPr>
            </a:pPr>
            <a:r>
              <a:rPr sz="975">
                <a:solidFill>
                  <a:srgbClr val="04617B"/>
                </a:solidFill>
                <a:latin typeface="Calibri"/>
                <a:ea typeface="Calibri"/>
                <a:cs typeface="Calibri"/>
              </a:rPr>
              <a:t>50</a:t>
            </a:r>
          </a:p>
        </p:txBody>
      </p:sp>
    </p:spTree>
    <p:extLst>
      <p:ext uri="{BB962C8B-B14F-4D97-AF65-F5344CB8AC3E}">
        <p14:creationId xmlns:p14="http://schemas.microsoft.com/office/powerpoint/2010/main" val="109572473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PlaceHolder 1">
            <a:extLst>
              <a:ext uri="{FF2B5EF4-FFF2-40B4-BE49-F238E27FC236}">
                <a16:creationId xmlns:a16="http://schemas.microsoft.com/office/drawing/2014/main" id="{7C2D8050-793B-400C-90F8-4F92909F4949}"/>
              </a:ext>
            </a:extLst>
          </p:cNvPr>
          <p:cNvSpPr>
            <a:spLocks noGrp="1"/>
          </p:cNvSpPr>
          <p:nvPr>
            <p:ph type="title"/>
          </p:nvPr>
        </p:nvSpPr>
        <p:spPr>
          <a:xfrm>
            <a:off x="361950" y="647700"/>
            <a:ext cx="8429625" cy="1038225"/>
          </a:xfrm>
          <a:prstGeom prst="rect">
            <a:avLst/>
          </a:prstGeom>
          <a:noFill/>
          <a:ln w="0">
            <a:noFill/>
          </a:ln>
        </p:spPr>
        <p:txBody>
          <a:bodyPr wrap="square" lIns="0" tIns="0" rIns="0" bIns="0" anchor="t">
            <a:noAutofit/>
          </a:bodyPr>
          <a:lstStyle>
            <a:defPPr algn="l">
              <a:defRPr sz="3150" b="0">
                <a:solidFill>
                  <a:srgbClr val="04617B"/>
                </a:solidFill>
                <a:latin typeface="Calibri"/>
                <a:ea typeface="Calibri"/>
                <a:cs typeface="Calibri"/>
              </a:defRPr>
            </a:defPPr>
          </a:lstStyle>
          <a:p>
            <a:pPr indent="0" algn="l">
              <a:lnSpc>
                <a:spcPct val="104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150" b="0">
                <a:solidFill>
                  <a:srgbClr val="04617B"/>
                </a:solidFill>
                <a:latin typeface="Calibri"/>
                <a:ea typeface="Calibri"/>
                <a:cs typeface="Calibri"/>
              </a:defRPr>
            </a:pPr>
            <a:r>
              <a:rPr sz="3150" b="0" u="none" strike="noStrike">
                <a:solidFill>
                  <a:srgbClr val="04617B"/>
                </a:solidFill>
                <a:latin typeface="Calibri"/>
                <a:ea typeface="Calibri"/>
                <a:cs typeface="Calibri"/>
              </a:rPr>
              <a:t>Το Γκέτινγκεν: κατακτήσεις και περιορισμοί</a:t>
            </a:r>
            <a:endParaRPr sz="4000" b="0" u="none" strike="noStrike">
              <a:solidFill>
                <a:srgbClr val="04617B"/>
              </a:solidFill>
              <a:latin typeface="Calibri"/>
              <a:ea typeface="Calibri"/>
              <a:cs typeface="Calibri"/>
            </a:endParaRPr>
          </a:p>
        </p:txBody>
      </p:sp>
      <p:sp>
        <p:nvSpPr>
          <p:cNvPr id="39" name="Ορθογώνιο 38">
            <a:extLst>
              <a:ext uri="{FF2B5EF4-FFF2-40B4-BE49-F238E27FC236}">
                <a16:creationId xmlns:a16="http://schemas.microsoft.com/office/drawing/2014/main" id="{CF4AECE1-F784-4189-B012-0E81BF23279A}"/>
              </a:ext>
            </a:extLst>
          </p:cNvPr>
          <p:cNvSpPr>
            <a:spLocks noGrp="1"/>
          </p:cNvSpPr>
          <p:nvPr/>
        </p:nvSpPr>
        <p:spPr>
          <a:xfrm>
            <a:off x="619125" y="1790700"/>
            <a:ext cx="7839075" cy="4533900"/>
          </a:xfrm>
          <a:prstGeom prst="rect">
            <a:avLst/>
          </a:prstGeom>
          <a:noFill/>
          <a:ln w="0">
            <a:noFill/>
          </a:ln>
        </p:spPr>
        <p:txBody>
          <a:bodyPr wrap="square" lIns="0" tIns="0" rIns="0" bIns="0" anchor="t">
            <a:noAutofit/>
          </a:bodyPr>
          <a:lstStyle>
            <a:defPPr algn="l">
              <a:defRPr sz="2175" b="0">
                <a:solidFill>
                  <a:srgbClr val="000000"/>
                </a:solidFill>
                <a:latin typeface="Constantia"/>
                <a:ea typeface="Constantia"/>
                <a:cs typeface="Constantia"/>
              </a:defRPr>
            </a:defPPr>
          </a:lstStyle>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Συστηματικότερη εκπαίδευση στη χρήση πηγών και σύνδεση των βοηθητικών επιστημών με την ιστορική σύνθεση.</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Οι μεγάλες παγκόσμιες αφηγήσεις βασίζονται αναγκαστικά και σε προγενέστερες συλλογές και μελέτες.</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Η βιβλική χρονολογία και οι καθιερωμένες ιστορικές κατηγορίες εξακολουθούν να επηρεάζουν ορισμένα εγχειρήματα.</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Η απόσταση ανάμεσα στο μεθοδολογικό πρόγραμμα και στην εφαρμογή του διαφέρει κατά έργο και αντικείμενο.</a:t>
            </a:r>
          </a:p>
        </p:txBody>
      </p:sp>
      <p:sp>
        <p:nvSpPr>
          <p:cNvPr id="40" name="Ορθογώνιο 39">
            <a:extLst>
              <a:ext uri="{FF2B5EF4-FFF2-40B4-BE49-F238E27FC236}">
                <a16:creationId xmlns:a16="http://schemas.microsoft.com/office/drawing/2014/main" id="{99C4F0DC-719E-4E0E-8CAA-7E464BFAE35D}"/>
              </a:ext>
            </a:extLst>
          </p:cNvPr>
          <p:cNvSpPr>
            <a:spLocks noGrp="1"/>
          </p:cNvSpPr>
          <p:nvPr/>
        </p:nvSpPr>
        <p:spPr>
          <a:xfrm>
            <a:off x="8382000" y="6496050"/>
            <a:ext cx="333375" cy="171450"/>
          </a:xfrm>
          <a:prstGeom prst="rect">
            <a:avLst/>
          </a:prstGeom>
          <a:noFill/>
          <a:ln w="0">
            <a:noFill/>
          </a:ln>
        </p:spPr>
        <p:txBody>
          <a:bodyPr lIns="0" tIns="0" rIns="0" bIns="0"/>
          <a:lstStyle>
            <a:defPPr algn="r">
              <a:defRPr sz="975">
                <a:solidFill>
                  <a:srgbClr val="04617B"/>
                </a:solidFill>
                <a:latin typeface="Calibri"/>
                <a:ea typeface="Calibri"/>
                <a:cs typeface="Calibri"/>
              </a:defRPr>
            </a:defPPr>
          </a:lstStyle>
          <a:p>
            <a:pPr algn="r">
              <a:buNone/>
              <a:defRPr sz="975">
                <a:solidFill>
                  <a:srgbClr val="04617B"/>
                </a:solidFill>
                <a:latin typeface="Calibri"/>
                <a:ea typeface="Calibri"/>
                <a:cs typeface="Calibri"/>
              </a:defRPr>
            </a:pPr>
            <a:r>
              <a:rPr sz="975">
                <a:solidFill>
                  <a:srgbClr val="04617B"/>
                </a:solidFill>
                <a:latin typeface="Calibri"/>
                <a:ea typeface="Calibri"/>
                <a:cs typeface="Calibri"/>
              </a:rPr>
              <a:t>51</a:t>
            </a:r>
          </a:p>
        </p:txBody>
      </p:sp>
    </p:spTree>
    <p:extLst>
      <p:ext uri="{BB962C8B-B14F-4D97-AF65-F5344CB8AC3E}">
        <p14:creationId xmlns:p14="http://schemas.microsoft.com/office/powerpoint/2010/main" val="109572473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PlaceHolder 1">
            <a:extLst>
              <a:ext uri="{FF2B5EF4-FFF2-40B4-BE49-F238E27FC236}">
                <a16:creationId xmlns:a16="http://schemas.microsoft.com/office/drawing/2014/main" id="{7C2D8050-793B-400C-90F8-4F92909F4949}"/>
              </a:ext>
            </a:extLst>
          </p:cNvPr>
          <p:cNvSpPr>
            <a:spLocks noGrp="1"/>
          </p:cNvSpPr>
          <p:nvPr>
            <p:ph type="title"/>
          </p:nvPr>
        </p:nvSpPr>
        <p:spPr>
          <a:xfrm>
            <a:off x="361950" y="647700"/>
            <a:ext cx="8429625" cy="1038225"/>
          </a:xfrm>
          <a:prstGeom prst="rect">
            <a:avLst/>
          </a:prstGeom>
          <a:noFill/>
          <a:ln w="0">
            <a:noFill/>
          </a:ln>
        </p:spPr>
        <p:txBody>
          <a:bodyPr wrap="square" lIns="0" tIns="0" rIns="0" bIns="0" anchor="t">
            <a:noAutofit/>
          </a:bodyPr>
          <a:lstStyle>
            <a:defPPr algn="l">
              <a:defRPr sz="3150" b="0">
                <a:solidFill>
                  <a:srgbClr val="04617B"/>
                </a:solidFill>
                <a:latin typeface="Calibri"/>
                <a:ea typeface="Calibri"/>
                <a:cs typeface="Calibri"/>
              </a:defRPr>
            </a:defPPr>
          </a:lstStyle>
          <a:p>
            <a:pPr indent="0" algn="l">
              <a:lnSpc>
                <a:spcPct val="104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150" b="0">
                <a:solidFill>
                  <a:srgbClr val="04617B"/>
                </a:solidFill>
                <a:latin typeface="Calibri"/>
                <a:ea typeface="Calibri"/>
                <a:cs typeface="Calibri"/>
              </a:defRPr>
            </a:pPr>
            <a:r>
              <a:rPr sz="3150" b="0" u="none" strike="noStrike">
                <a:solidFill>
                  <a:srgbClr val="04617B"/>
                </a:solidFill>
                <a:latin typeface="Calibri"/>
                <a:ea typeface="Calibri"/>
                <a:cs typeface="Calibri"/>
              </a:rPr>
              <a:t>Χέρντερ (1744–1803): ιστορική ιδιαιτερότητα</a:t>
            </a:r>
            <a:endParaRPr sz="4000" b="0" u="none" strike="noStrike">
              <a:solidFill>
                <a:srgbClr val="04617B"/>
              </a:solidFill>
              <a:latin typeface="Calibri"/>
              <a:ea typeface="Calibri"/>
              <a:cs typeface="Calibri"/>
            </a:endParaRPr>
          </a:p>
        </p:txBody>
      </p:sp>
      <p:sp>
        <p:nvSpPr>
          <p:cNvPr id="39" name="Ορθογώνιο 38">
            <a:extLst>
              <a:ext uri="{FF2B5EF4-FFF2-40B4-BE49-F238E27FC236}">
                <a16:creationId xmlns:a16="http://schemas.microsoft.com/office/drawing/2014/main" id="{CF4AECE1-F784-4189-B012-0E81BF23279A}"/>
              </a:ext>
            </a:extLst>
          </p:cNvPr>
          <p:cNvSpPr>
            <a:spLocks noGrp="1"/>
          </p:cNvSpPr>
          <p:nvPr/>
        </p:nvSpPr>
        <p:spPr>
          <a:xfrm>
            <a:off x="619125" y="1790700"/>
            <a:ext cx="7839075" cy="4533900"/>
          </a:xfrm>
          <a:prstGeom prst="rect">
            <a:avLst/>
          </a:prstGeom>
          <a:noFill/>
          <a:ln w="0">
            <a:noFill/>
          </a:ln>
        </p:spPr>
        <p:txBody>
          <a:bodyPr wrap="square" lIns="0" tIns="0" rIns="0" bIns="0" anchor="t">
            <a:noAutofit/>
          </a:bodyPr>
          <a:lstStyle>
            <a:defPPr algn="l">
              <a:defRPr sz="2175" b="0">
                <a:solidFill>
                  <a:srgbClr val="000000"/>
                </a:solidFill>
                <a:latin typeface="Constantia"/>
                <a:ea typeface="Constantia"/>
                <a:cs typeface="Constantia"/>
              </a:defRPr>
            </a:defPPr>
          </a:lstStyle>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Γιόχαν Γκότφριντ Χέρντερ: έμφαση στη γλώσσα και στις ιδιαίτερες ιστορικές εμπειρίες των λαών.</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i="1">
                <a:solidFill>
                  <a:srgbClr val="000000"/>
                </a:solidFill>
                <a:latin typeface="Constantia"/>
                <a:ea typeface="Constantia"/>
                <a:cs typeface="Constantia"/>
              </a:rPr>
              <a:t>Ιδέες για τη φιλοσοφία της ιστορίας της ανθρωπότητας</a:t>
            </a:r>
            <a:r>
              <a:rPr sz="2175" b="0">
                <a:solidFill>
                  <a:srgbClr val="000000"/>
                </a:solidFill>
                <a:latin typeface="Constantia"/>
                <a:ea typeface="Constantia"/>
                <a:cs typeface="Constantia"/>
              </a:rPr>
              <a:t>, 1784–1791.</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Η κατανόηση μίας κοινωνίας απαιτεί εξέταση των δικών της συνθηκών και τρόπων έκφρασης.</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Η κριτική της ενιαίας πολιτισμικής κλίμακας αναδεικνύει την ποικιλία χωρίς να εξαλείφει κάθε ιδέα ανθρώπινης ανάπτυξης.</a:t>
            </a:r>
          </a:p>
        </p:txBody>
      </p:sp>
      <p:sp>
        <p:nvSpPr>
          <p:cNvPr id="40" name="Ορθογώνιο 39">
            <a:extLst>
              <a:ext uri="{FF2B5EF4-FFF2-40B4-BE49-F238E27FC236}">
                <a16:creationId xmlns:a16="http://schemas.microsoft.com/office/drawing/2014/main" id="{73E40CBA-B5CC-44FC-B007-B4F676DA68DB}"/>
              </a:ext>
            </a:extLst>
          </p:cNvPr>
          <p:cNvSpPr>
            <a:spLocks noGrp="1"/>
          </p:cNvSpPr>
          <p:nvPr/>
        </p:nvSpPr>
        <p:spPr>
          <a:xfrm>
            <a:off x="8382000" y="6496050"/>
            <a:ext cx="333375" cy="171450"/>
          </a:xfrm>
          <a:prstGeom prst="rect">
            <a:avLst/>
          </a:prstGeom>
          <a:noFill/>
          <a:ln w="0">
            <a:noFill/>
          </a:ln>
        </p:spPr>
        <p:txBody>
          <a:bodyPr lIns="0" tIns="0" rIns="0" bIns="0"/>
          <a:lstStyle>
            <a:defPPr algn="r">
              <a:defRPr sz="975">
                <a:solidFill>
                  <a:srgbClr val="04617B"/>
                </a:solidFill>
                <a:latin typeface="Calibri"/>
                <a:ea typeface="Calibri"/>
                <a:cs typeface="Calibri"/>
              </a:defRPr>
            </a:defPPr>
          </a:lstStyle>
          <a:p>
            <a:pPr algn="r">
              <a:buNone/>
              <a:defRPr sz="975">
                <a:solidFill>
                  <a:srgbClr val="04617B"/>
                </a:solidFill>
                <a:latin typeface="Calibri"/>
                <a:ea typeface="Calibri"/>
                <a:cs typeface="Calibri"/>
              </a:defRPr>
            </a:pPr>
            <a:r>
              <a:rPr sz="975">
                <a:solidFill>
                  <a:srgbClr val="04617B"/>
                </a:solidFill>
                <a:latin typeface="Calibri"/>
                <a:ea typeface="Calibri"/>
                <a:cs typeface="Calibri"/>
              </a:rPr>
              <a:t>52</a:t>
            </a:r>
          </a:p>
        </p:txBody>
      </p:sp>
    </p:spTree>
    <p:extLst>
      <p:ext uri="{BB962C8B-B14F-4D97-AF65-F5344CB8AC3E}">
        <p14:creationId xmlns:p14="http://schemas.microsoft.com/office/powerpoint/2010/main" val="109572473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PlaceHolder 1">
            <a:extLst>
              <a:ext uri="{FF2B5EF4-FFF2-40B4-BE49-F238E27FC236}">
                <a16:creationId xmlns:a16="http://schemas.microsoft.com/office/drawing/2014/main" id="{7C2D8050-793B-400C-90F8-4F92909F4949}"/>
              </a:ext>
            </a:extLst>
          </p:cNvPr>
          <p:cNvSpPr>
            <a:spLocks noGrp="1"/>
          </p:cNvSpPr>
          <p:nvPr>
            <p:ph type="title"/>
          </p:nvPr>
        </p:nvSpPr>
        <p:spPr>
          <a:xfrm>
            <a:off x="361950" y="647700"/>
            <a:ext cx="8429625" cy="1038225"/>
          </a:xfrm>
          <a:prstGeom prst="rect">
            <a:avLst/>
          </a:prstGeom>
          <a:noFill/>
          <a:ln w="0">
            <a:noFill/>
          </a:ln>
        </p:spPr>
        <p:txBody>
          <a:bodyPr wrap="square" lIns="0" tIns="0" rIns="0" bIns="0" anchor="t">
            <a:noAutofit/>
          </a:bodyPr>
          <a:lstStyle>
            <a:defPPr algn="l">
              <a:defRPr sz="3150" b="0">
                <a:solidFill>
                  <a:srgbClr val="04617B"/>
                </a:solidFill>
                <a:latin typeface="Calibri"/>
                <a:ea typeface="Calibri"/>
                <a:cs typeface="Calibri"/>
              </a:defRPr>
            </a:defPPr>
          </a:lstStyle>
          <a:p>
            <a:pPr indent="0" algn="l">
              <a:lnSpc>
                <a:spcPct val="104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150" b="0">
                <a:solidFill>
                  <a:srgbClr val="04617B"/>
                </a:solidFill>
                <a:latin typeface="Calibri"/>
                <a:ea typeface="Calibri"/>
                <a:cs typeface="Calibri"/>
              </a:defRPr>
            </a:pPr>
            <a:r>
              <a:rPr sz="3150" b="0" u="none" strike="noStrike">
                <a:solidFill>
                  <a:srgbClr val="04617B"/>
                </a:solidFill>
                <a:latin typeface="Calibri"/>
                <a:ea typeface="Calibri"/>
                <a:cs typeface="Calibri"/>
              </a:rPr>
              <a:t>Καντ (1724–1804): ιστορία και κοσμοπολιτισμός</a:t>
            </a:r>
            <a:endParaRPr sz="4000" b="0" u="none" strike="noStrike">
              <a:solidFill>
                <a:srgbClr val="04617B"/>
              </a:solidFill>
              <a:latin typeface="Calibri"/>
              <a:ea typeface="Calibri"/>
              <a:cs typeface="Calibri"/>
            </a:endParaRPr>
          </a:p>
        </p:txBody>
      </p:sp>
      <p:sp>
        <p:nvSpPr>
          <p:cNvPr id="39" name="Ορθογώνιο 38">
            <a:extLst>
              <a:ext uri="{FF2B5EF4-FFF2-40B4-BE49-F238E27FC236}">
                <a16:creationId xmlns:a16="http://schemas.microsoft.com/office/drawing/2014/main" id="{CF4AECE1-F784-4189-B012-0E81BF23279A}"/>
              </a:ext>
            </a:extLst>
          </p:cNvPr>
          <p:cNvSpPr>
            <a:spLocks noGrp="1"/>
          </p:cNvSpPr>
          <p:nvPr/>
        </p:nvSpPr>
        <p:spPr>
          <a:xfrm>
            <a:off x="619125" y="1790700"/>
            <a:ext cx="7839075" cy="4533900"/>
          </a:xfrm>
          <a:prstGeom prst="rect">
            <a:avLst/>
          </a:prstGeom>
          <a:noFill/>
          <a:ln w="0">
            <a:noFill/>
          </a:ln>
        </p:spPr>
        <p:txBody>
          <a:bodyPr wrap="square" lIns="0" tIns="0" rIns="0" bIns="0" anchor="t">
            <a:noAutofit/>
          </a:bodyPr>
          <a:lstStyle>
            <a:defPPr algn="l">
              <a:defRPr sz="2175" b="0">
                <a:solidFill>
                  <a:srgbClr val="000000"/>
                </a:solidFill>
                <a:latin typeface="Constantia"/>
                <a:ea typeface="Constantia"/>
                <a:cs typeface="Constantia"/>
              </a:defRPr>
            </a:defPPr>
          </a:lstStyle>
          <a:p>
            <a:pPr marL="228600" indent="-127000" algn="l">
              <a:lnSpc>
                <a:spcPct val="110000"/>
              </a:lnSpc>
              <a:spcAft>
                <a:spcPts val="1400"/>
              </a:spcAft>
              <a:buNone/>
              <a:defRPr sz="2175" b="0">
                <a:solidFill>
                  <a:srgbClr val="000000"/>
                </a:solidFill>
                <a:latin typeface="Constantia"/>
                <a:ea typeface="Constantia"/>
                <a:cs typeface="Constantia"/>
              </a:defRPr>
            </a:pPr>
            <a:r>
              <a:rPr sz="2175" b="0" i="1">
                <a:solidFill>
                  <a:srgbClr val="000000"/>
                </a:solidFill>
                <a:latin typeface="Constantia"/>
                <a:ea typeface="Constantia"/>
                <a:cs typeface="Constantia"/>
              </a:rPr>
              <a:t>Ιδέα μιας καθολικής ιστορίας με κοσμοπολιτικό σκοπό</a:t>
            </a:r>
            <a:r>
              <a:rPr sz="2175" b="0">
                <a:solidFill>
                  <a:srgbClr val="000000"/>
                </a:solidFill>
                <a:latin typeface="Constantia"/>
                <a:ea typeface="Constantia"/>
                <a:cs typeface="Constantia"/>
              </a:rPr>
              <a:t>, 1784.</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Η ανθρώπινη ανάπτυξη εξετάζεται στο επίπεδο του είδους και των μακρών ιστορικών διαδοχών.</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Η κοινωνική σύγκρουση μπορεί να συμβάλει στη δημιουργία θεσμών που περιορίζουν την αυθαιρεσία.</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Το φιλοσοφικό σχήμα προσφέρει προσανατολισμό στην έρευνα και δεν αντικαθιστά την εμπειρική ιστορία.</a:t>
            </a:r>
          </a:p>
        </p:txBody>
      </p:sp>
      <p:sp>
        <p:nvSpPr>
          <p:cNvPr id="40" name="Ορθογώνιο 39">
            <a:extLst>
              <a:ext uri="{FF2B5EF4-FFF2-40B4-BE49-F238E27FC236}">
                <a16:creationId xmlns:a16="http://schemas.microsoft.com/office/drawing/2014/main" id="{51B0961E-FD43-4DB6-BB7E-2BB449D266AF}"/>
              </a:ext>
            </a:extLst>
          </p:cNvPr>
          <p:cNvSpPr>
            <a:spLocks noGrp="1"/>
          </p:cNvSpPr>
          <p:nvPr/>
        </p:nvSpPr>
        <p:spPr>
          <a:xfrm>
            <a:off x="8382000" y="6496050"/>
            <a:ext cx="333375" cy="171450"/>
          </a:xfrm>
          <a:prstGeom prst="rect">
            <a:avLst/>
          </a:prstGeom>
          <a:noFill/>
          <a:ln w="0">
            <a:noFill/>
          </a:ln>
        </p:spPr>
        <p:txBody>
          <a:bodyPr lIns="0" tIns="0" rIns="0" bIns="0"/>
          <a:lstStyle>
            <a:defPPr algn="r">
              <a:defRPr sz="975">
                <a:solidFill>
                  <a:srgbClr val="04617B"/>
                </a:solidFill>
                <a:latin typeface="Calibri"/>
                <a:ea typeface="Calibri"/>
                <a:cs typeface="Calibri"/>
              </a:defRPr>
            </a:defPPr>
          </a:lstStyle>
          <a:p>
            <a:pPr algn="r">
              <a:buNone/>
              <a:defRPr sz="975">
                <a:solidFill>
                  <a:srgbClr val="04617B"/>
                </a:solidFill>
                <a:latin typeface="Calibri"/>
                <a:ea typeface="Calibri"/>
                <a:cs typeface="Calibri"/>
              </a:defRPr>
            </a:pPr>
            <a:r>
              <a:rPr sz="975">
                <a:solidFill>
                  <a:srgbClr val="04617B"/>
                </a:solidFill>
                <a:latin typeface="Calibri"/>
                <a:ea typeface="Calibri"/>
                <a:cs typeface="Calibri"/>
              </a:rPr>
              <a:t>53</a:t>
            </a:r>
          </a:p>
        </p:txBody>
      </p:sp>
    </p:spTree>
    <p:extLst>
      <p:ext uri="{BB962C8B-B14F-4D97-AF65-F5344CB8AC3E}">
        <p14:creationId xmlns:p14="http://schemas.microsoft.com/office/powerpoint/2010/main" val="109572473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PlaceHolder 1">
            <a:extLst>
              <a:ext uri="{FF2B5EF4-FFF2-40B4-BE49-F238E27FC236}">
                <a16:creationId xmlns:a16="http://schemas.microsoft.com/office/drawing/2014/main" id="{7C2D8050-793B-400C-90F8-4F92909F4949}"/>
              </a:ext>
            </a:extLst>
          </p:cNvPr>
          <p:cNvSpPr>
            <a:spLocks noGrp="1"/>
          </p:cNvSpPr>
          <p:nvPr>
            <p:ph type="title"/>
          </p:nvPr>
        </p:nvSpPr>
        <p:spPr>
          <a:xfrm>
            <a:off x="361950" y="647700"/>
            <a:ext cx="8429625" cy="1038225"/>
          </a:xfrm>
          <a:prstGeom prst="rect">
            <a:avLst/>
          </a:prstGeom>
          <a:noFill/>
          <a:ln w="0">
            <a:noFill/>
          </a:ln>
        </p:spPr>
        <p:txBody>
          <a:bodyPr wrap="square" lIns="0" tIns="0" rIns="0" bIns="0" anchor="t">
            <a:noAutofit/>
          </a:bodyPr>
          <a:lstStyle>
            <a:defPPr algn="l">
              <a:defRPr sz="3150" b="0">
                <a:solidFill>
                  <a:srgbClr val="04617B"/>
                </a:solidFill>
                <a:latin typeface="Calibri"/>
                <a:ea typeface="Calibri"/>
                <a:cs typeface="Calibri"/>
              </a:defRPr>
            </a:defPPr>
          </a:lstStyle>
          <a:p>
            <a:pPr indent="0" algn="l">
              <a:lnSpc>
                <a:spcPct val="104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150" b="0">
                <a:solidFill>
                  <a:srgbClr val="04617B"/>
                </a:solidFill>
                <a:latin typeface="Calibri"/>
                <a:ea typeface="Calibri"/>
                <a:cs typeface="Calibri"/>
              </a:defRPr>
            </a:pPr>
            <a:r>
              <a:rPr sz="3150" b="0" u="none" strike="noStrike">
                <a:solidFill>
                  <a:srgbClr val="04617B"/>
                </a:solidFill>
                <a:latin typeface="Calibri"/>
                <a:ea typeface="Calibri"/>
                <a:cs typeface="Calibri"/>
              </a:rPr>
              <a:t>Η ελληνική πρόσληψη</a:t>
            </a:r>
            <a:endParaRPr sz="4000" b="0" u="none" strike="noStrike">
              <a:solidFill>
                <a:srgbClr val="04617B"/>
              </a:solidFill>
              <a:latin typeface="Calibri"/>
              <a:ea typeface="Calibri"/>
              <a:cs typeface="Calibri"/>
            </a:endParaRPr>
          </a:p>
        </p:txBody>
      </p:sp>
      <p:sp>
        <p:nvSpPr>
          <p:cNvPr id="39" name="Ορθογώνιο 38">
            <a:extLst>
              <a:ext uri="{FF2B5EF4-FFF2-40B4-BE49-F238E27FC236}">
                <a16:creationId xmlns:a16="http://schemas.microsoft.com/office/drawing/2014/main" id="{CF4AECE1-F784-4189-B012-0E81BF23279A}"/>
              </a:ext>
            </a:extLst>
          </p:cNvPr>
          <p:cNvSpPr>
            <a:spLocks noGrp="1"/>
          </p:cNvSpPr>
          <p:nvPr/>
        </p:nvSpPr>
        <p:spPr>
          <a:xfrm>
            <a:off x="619125" y="1790700"/>
            <a:ext cx="7839075" cy="4533900"/>
          </a:xfrm>
          <a:prstGeom prst="rect">
            <a:avLst/>
          </a:prstGeom>
          <a:noFill/>
          <a:ln w="0">
            <a:noFill/>
          </a:ln>
        </p:spPr>
        <p:txBody>
          <a:bodyPr wrap="square" lIns="0" tIns="0" rIns="0" bIns="0" anchor="t">
            <a:noAutofit/>
          </a:bodyPr>
          <a:lstStyle>
            <a:defPPr algn="l">
              <a:defRPr sz="2175" b="0">
                <a:solidFill>
                  <a:srgbClr val="000000"/>
                </a:solidFill>
                <a:latin typeface="Constantia"/>
                <a:ea typeface="Constantia"/>
                <a:cs typeface="Constantia"/>
              </a:defRPr>
            </a:defPPr>
          </a:lstStyle>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Μεταφράσεις, εκπαιδευτικά εγχειρίδια και δίκτυα λογίων μεταφέρουν ευρωπαϊκά ιστορικά σχήματα στον ελληνόφωνο κόσμο.</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Η ιστορία συνδέεται με την παιδεία, την πολιτική αγωγή και τη γνώση των σύγχρονων κοινωνιών.</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Η καθολική ιστορία και η περιγραφή των κρατών προσφέρουν διαφορετικούς τρόπους ένταξης του ελληνικού κόσμου.</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Οι προσλήψεις προσαρμόζονται σε τοπικές ανάγκες και συνεχίζονται στις πρώτες δεκαετίες του 19ου αιώνα.</a:t>
            </a:r>
          </a:p>
        </p:txBody>
      </p:sp>
      <p:sp>
        <p:nvSpPr>
          <p:cNvPr id="40" name="Ορθογώνιο 39">
            <a:extLst>
              <a:ext uri="{FF2B5EF4-FFF2-40B4-BE49-F238E27FC236}">
                <a16:creationId xmlns:a16="http://schemas.microsoft.com/office/drawing/2014/main" id="{3283BB3B-539E-4080-8D00-B30D457C46DB}"/>
              </a:ext>
            </a:extLst>
          </p:cNvPr>
          <p:cNvSpPr>
            <a:spLocks noGrp="1"/>
          </p:cNvSpPr>
          <p:nvPr/>
        </p:nvSpPr>
        <p:spPr>
          <a:xfrm>
            <a:off x="8382000" y="6496050"/>
            <a:ext cx="333375" cy="171450"/>
          </a:xfrm>
          <a:prstGeom prst="rect">
            <a:avLst/>
          </a:prstGeom>
          <a:noFill/>
          <a:ln w="0">
            <a:noFill/>
          </a:ln>
        </p:spPr>
        <p:txBody>
          <a:bodyPr lIns="0" tIns="0" rIns="0" bIns="0"/>
          <a:lstStyle>
            <a:defPPr algn="r">
              <a:defRPr sz="975">
                <a:solidFill>
                  <a:srgbClr val="04617B"/>
                </a:solidFill>
                <a:latin typeface="Calibri"/>
                <a:ea typeface="Calibri"/>
                <a:cs typeface="Calibri"/>
              </a:defRPr>
            </a:defPPr>
          </a:lstStyle>
          <a:p>
            <a:pPr algn="r">
              <a:buNone/>
              <a:defRPr sz="975">
                <a:solidFill>
                  <a:srgbClr val="04617B"/>
                </a:solidFill>
                <a:latin typeface="Calibri"/>
                <a:ea typeface="Calibri"/>
                <a:cs typeface="Calibri"/>
              </a:defRPr>
            </a:pPr>
            <a:r>
              <a:rPr sz="975">
                <a:solidFill>
                  <a:srgbClr val="04617B"/>
                </a:solidFill>
                <a:latin typeface="Calibri"/>
                <a:ea typeface="Calibri"/>
                <a:cs typeface="Calibri"/>
              </a:rPr>
              <a:t>54</a:t>
            </a:r>
          </a:p>
        </p:txBody>
      </p:sp>
    </p:spTree>
    <p:extLst>
      <p:ext uri="{BB962C8B-B14F-4D97-AF65-F5344CB8AC3E}">
        <p14:creationId xmlns:p14="http://schemas.microsoft.com/office/powerpoint/2010/main" val="109572473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PlaceHolder 1">
            <a:extLst>
              <a:ext uri="{FF2B5EF4-FFF2-40B4-BE49-F238E27FC236}">
                <a16:creationId xmlns:a16="http://schemas.microsoft.com/office/drawing/2014/main" id="{7C2D8050-793B-400C-90F8-4F92909F4949}"/>
              </a:ext>
            </a:extLst>
          </p:cNvPr>
          <p:cNvSpPr>
            <a:spLocks noGrp="1"/>
          </p:cNvSpPr>
          <p:nvPr>
            <p:ph type="title"/>
          </p:nvPr>
        </p:nvSpPr>
        <p:spPr>
          <a:xfrm>
            <a:off x="361950" y="647700"/>
            <a:ext cx="8429625" cy="1038225"/>
          </a:xfrm>
          <a:prstGeom prst="rect">
            <a:avLst/>
          </a:prstGeom>
          <a:noFill/>
          <a:ln w="0">
            <a:noFill/>
          </a:ln>
        </p:spPr>
        <p:txBody>
          <a:bodyPr wrap="square" lIns="0" tIns="0" rIns="0" bIns="0" anchor="t">
            <a:noAutofit/>
          </a:bodyPr>
          <a:lstStyle>
            <a:defPPr algn="l">
              <a:defRPr sz="3150" b="0">
                <a:solidFill>
                  <a:srgbClr val="04617B"/>
                </a:solidFill>
                <a:latin typeface="Calibri"/>
                <a:ea typeface="Calibri"/>
                <a:cs typeface="Calibri"/>
              </a:defRPr>
            </a:defPPr>
          </a:lstStyle>
          <a:p>
            <a:pPr indent="0" algn="l">
              <a:lnSpc>
                <a:spcPct val="104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150" b="0">
                <a:solidFill>
                  <a:srgbClr val="04617B"/>
                </a:solidFill>
                <a:latin typeface="Calibri"/>
                <a:ea typeface="Calibri"/>
                <a:cs typeface="Calibri"/>
              </a:defRPr>
            </a:pPr>
            <a:r>
              <a:rPr sz="3150" b="0" u="none" strike="noStrike">
                <a:solidFill>
                  <a:srgbClr val="04617B"/>
                </a:solidFill>
                <a:latin typeface="Calibri"/>
                <a:ea typeface="Calibri"/>
                <a:cs typeface="Calibri"/>
              </a:rPr>
              <a:t>Θεόδωρος Μανούσης: η έννοια της στατιστικής</a:t>
            </a:r>
            <a:endParaRPr sz="4000" b="0" u="none" strike="noStrike">
              <a:solidFill>
                <a:srgbClr val="04617B"/>
              </a:solidFill>
              <a:latin typeface="Calibri"/>
              <a:ea typeface="Calibri"/>
              <a:cs typeface="Calibri"/>
            </a:endParaRPr>
          </a:p>
        </p:txBody>
      </p:sp>
      <p:sp>
        <p:nvSpPr>
          <p:cNvPr id="39" name="Ορθογώνιο 38">
            <a:extLst>
              <a:ext uri="{FF2B5EF4-FFF2-40B4-BE49-F238E27FC236}">
                <a16:creationId xmlns:a16="http://schemas.microsoft.com/office/drawing/2014/main" id="{CF4AECE1-F784-4189-B012-0E81BF23279A}"/>
              </a:ext>
            </a:extLst>
          </p:cNvPr>
          <p:cNvSpPr>
            <a:spLocks noGrp="1"/>
          </p:cNvSpPr>
          <p:nvPr/>
        </p:nvSpPr>
        <p:spPr>
          <a:xfrm>
            <a:off x="619125" y="1790700"/>
            <a:ext cx="7839075" cy="4533900"/>
          </a:xfrm>
          <a:prstGeom prst="rect">
            <a:avLst/>
          </a:prstGeom>
          <a:noFill/>
          <a:ln w="0">
            <a:noFill/>
          </a:ln>
        </p:spPr>
        <p:txBody>
          <a:bodyPr wrap="square" lIns="0" tIns="0" rIns="0" bIns="0" anchor="t">
            <a:noAutofit/>
          </a:bodyPr>
          <a:lstStyle>
            <a:defPPr algn="l">
              <a:defRPr sz="2175" b="0">
                <a:solidFill>
                  <a:srgbClr val="000000"/>
                </a:solidFill>
                <a:latin typeface="Constantia"/>
                <a:ea typeface="Constantia"/>
                <a:cs typeface="Constantia"/>
              </a:defRPr>
            </a:defPPr>
          </a:lstStyle>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«Στατιστική εστίν η επιστήμη περί την εσωτερικήν πολιτικήν κατάστασιν ενός οποιουδήποτε βασιλείου ή απλώς πολιτείας ασχολουμένη».</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Ο ορισμός συνδέει τη στατιστική με το πολίτευμα, τη διοίκηση, τους πόρους και τη στρατιωτική δύναμη.</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Αφορά την περιγραφική γνώση των κρατών και όχι αποκλειστικά αριθμητικούς υπολογισμούς.</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Θεόδωρος Μανούσης, 1813: παράδειγμα ελληνικής πρόσληψης της ευρωπαϊκής κρατογνωσίας.</a:t>
            </a:r>
          </a:p>
        </p:txBody>
      </p:sp>
      <p:sp>
        <p:nvSpPr>
          <p:cNvPr id="40" name="Ορθογώνιο 39">
            <a:extLst>
              <a:ext uri="{FF2B5EF4-FFF2-40B4-BE49-F238E27FC236}">
                <a16:creationId xmlns:a16="http://schemas.microsoft.com/office/drawing/2014/main" id="{1971840C-4CC5-438C-A8BA-774EAB701DCD}"/>
              </a:ext>
            </a:extLst>
          </p:cNvPr>
          <p:cNvSpPr>
            <a:spLocks noGrp="1"/>
          </p:cNvSpPr>
          <p:nvPr/>
        </p:nvSpPr>
        <p:spPr>
          <a:xfrm>
            <a:off x="8382000" y="6496050"/>
            <a:ext cx="333375" cy="171450"/>
          </a:xfrm>
          <a:prstGeom prst="rect">
            <a:avLst/>
          </a:prstGeom>
          <a:noFill/>
          <a:ln w="0">
            <a:noFill/>
          </a:ln>
        </p:spPr>
        <p:txBody>
          <a:bodyPr lIns="0" tIns="0" rIns="0" bIns="0"/>
          <a:lstStyle>
            <a:defPPr algn="r">
              <a:defRPr sz="975">
                <a:solidFill>
                  <a:srgbClr val="04617B"/>
                </a:solidFill>
                <a:latin typeface="Calibri"/>
                <a:ea typeface="Calibri"/>
                <a:cs typeface="Calibri"/>
              </a:defRPr>
            </a:defPPr>
          </a:lstStyle>
          <a:p>
            <a:pPr algn="r">
              <a:buNone/>
              <a:defRPr sz="975">
                <a:solidFill>
                  <a:srgbClr val="04617B"/>
                </a:solidFill>
                <a:latin typeface="Calibri"/>
                <a:ea typeface="Calibri"/>
                <a:cs typeface="Calibri"/>
              </a:defRPr>
            </a:pPr>
            <a:r>
              <a:rPr sz="975">
                <a:solidFill>
                  <a:srgbClr val="04617B"/>
                </a:solidFill>
                <a:latin typeface="Calibri"/>
                <a:ea typeface="Calibri"/>
                <a:cs typeface="Calibri"/>
              </a:rPr>
              <a:t>55</a:t>
            </a:r>
          </a:p>
        </p:txBody>
      </p:sp>
    </p:spTree>
    <p:extLst>
      <p:ext uri="{BB962C8B-B14F-4D97-AF65-F5344CB8AC3E}">
        <p14:creationId xmlns:p14="http://schemas.microsoft.com/office/powerpoint/2010/main" val="109572473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PlaceHolder 1">
            <a:extLst>
              <a:ext uri="{FF2B5EF4-FFF2-40B4-BE49-F238E27FC236}">
                <a16:creationId xmlns:a16="http://schemas.microsoft.com/office/drawing/2014/main" id="{7C2D8050-793B-400C-90F8-4F92909F4949}"/>
              </a:ext>
            </a:extLst>
          </p:cNvPr>
          <p:cNvSpPr>
            <a:spLocks noGrp="1"/>
          </p:cNvSpPr>
          <p:nvPr>
            <p:ph type="title"/>
          </p:nvPr>
        </p:nvSpPr>
        <p:spPr>
          <a:xfrm>
            <a:off x="361950" y="647700"/>
            <a:ext cx="8429625" cy="1038225"/>
          </a:xfrm>
          <a:prstGeom prst="rect">
            <a:avLst/>
          </a:prstGeom>
          <a:noFill/>
          <a:ln w="0">
            <a:noFill/>
          </a:ln>
        </p:spPr>
        <p:txBody>
          <a:bodyPr wrap="square" lIns="0" tIns="0" rIns="0" bIns="0" anchor="t">
            <a:noAutofit/>
          </a:bodyPr>
          <a:lstStyle>
            <a:defPPr algn="l">
              <a:defRPr sz="3150" b="0">
                <a:solidFill>
                  <a:srgbClr val="04617B"/>
                </a:solidFill>
                <a:latin typeface="Calibri"/>
                <a:ea typeface="Calibri"/>
                <a:cs typeface="Calibri"/>
              </a:defRPr>
            </a:defPPr>
          </a:lstStyle>
          <a:p>
            <a:pPr indent="0" algn="l">
              <a:lnSpc>
                <a:spcPct val="104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150" b="0">
                <a:solidFill>
                  <a:srgbClr val="04617B"/>
                </a:solidFill>
                <a:latin typeface="Calibri"/>
                <a:ea typeface="Calibri"/>
                <a:cs typeface="Calibri"/>
              </a:defRPr>
            </a:pPr>
            <a:r>
              <a:rPr sz="3150" b="0" u="none" strike="noStrike">
                <a:solidFill>
                  <a:srgbClr val="04617B"/>
                </a:solidFill>
                <a:latin typeface="Calibri"/>
                <a:ea typeface="Calibri"/>
                <a:cs typeface="Calibri"/>
              </a:rPr>
              <a:t>Μανούσης: καθολική και παγκόσμια ιστορία</a:t>
            </a:r>
            <a:endParaRPr sz="4000" b="0" u="none" strike="noStrike">
              <a:solidFill>
                <a:srgbClr val="04617B"/>
              </a:solidFill>
              <a:latin typeface="Calibri"/>
              <a:ea typeface="Calibri"/>
              <a:cs typeface="Calibri"/>
            </a:endParaRPr>
          </a:p>
        </p:txBody>
      </p:sp>
      <p:sp>
        <p:nvSpPr>
          <p:cNvPr id="39" name="Ορθογώνιο 38">
            <a:extLst>
              <a:ext uri="{FF2B5EF4-FFF2-40B4-BE49-F238E27FC236}">
                <a16:creationId xmlns:a16="http://schemas.microsoft.com/office/drawing/2014/main" id="{CF4AECE1-F784-4189-B012-0E81BF23279A}"/>
              </a:ext>
            </a:extLst>
          </p:cNvPr>
          <p:cNvSpPr>
            <a:spLocks noGrp="1"/>
          </p:cNvSpPr>
          <p:nvPr/>
        </p:nvSpPr>
        <p:spPr>
          <a:xfrm>
            <a:off x="619125" y="1790700"/>
            <a:ext cx="7839075" cy="4533900"/>
          </a:xfrm>
          <a:prstGeom prst="rect">
            <a:avLst/>
          </a:prstGeom>
          <a:noFill/>
          <a:ln w="0">
            <a:noFill/>
          </a:ln>
        </p:spPr>
        <p:txBody>
          <a:bodyPr wrap="square" lIns="0" tIns="0" rIns="0" bIns="0" anchor="t">
            <a:noAutofit/>
          </a:bodyPr>
          <a:lstStyle>
            <a:defPPr algn="l">
              <a:defRPr sz="2175" b="0">
                <a:solidFill>
                  <a:srgbClr val="000000"/>
                </a:solidFill>
                <a:latin typeface="Constantia"/>
                <a:ea typeface="Constantia"/>
                <a:cs typeface="Constantia"/>
              </a:defRPr>
            </a:defPPr>
          </a:lstStyle>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«Όταν τις ιστορία περιλαμβάνει εν αυτή όλα τα αξιόλογα συμβεβηκότα, ονομάζεται καθολική».</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Η παγκόσμια ιστορία αφορά, στον ίδιο ορισμό, τα σημαντικότερα συμβάντα του κόσμου και των κατοίκων του.</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Ο ορισμός θέτει το ζήτημα της επιλογής: ποια γεγονότα θεωρούνται άξια ιστορικής μνείας;</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Η καθολικότητα της αφήγησης εξαρτάται από τα κριτήρια σημασίας, την περιοδολόγηση και τις διαθέσιμες πηγές.</a:t>
            </a:r>
          </a:p>
        </p:txBody>
      </p:sp>
      <p:sp>
        <p:nvSpPr>
          <p:cNvPr id="40" name="Ορθογώνιο 39">
            <a:extLst>
              <a:ext uri="{FF2B5EF4-FFF2-40B4-BE49-F238E27FC236}">
                <a16:creationId xmlns:a16="http://schemas.microsoft.com/office/drawing/2014/main" id="{82E236D6-2F75-4F0F-9895-8C0F862279B4}"/>
              </a:ext>
            </a:extLst>
          </p:cNvPr>
          <p:cNvSpPr>
            <a:spLocks noGrp="1"/>
          </p:cNvSpPr>
          <p:nvPr/>
        </p:nvSpPr>
        <p:spPr>
          <a:xfrm>
            <a:off x="8382000" y="6496050"/>
            <a:ext cx="333375" cy="171450"/>
          </a:xfrm>
          <a:prstGeom prst="rect">
            <a:avLst/>
          </a:prstGeom>
          <a:noFill/>
          <a:ln w="0">
            <a:noFill/>
          </a:ln>
        </p:spPr>
        <p:txBody>
          <a:bodyPr lIns="0" tIns="0" rIns="0" bIns="0"/>
          <a:lstStyle>
            <a:defPPr algn="r">
              <a:defRPr sz="975">
                <a:solidFill>
                  <a:srgbClr val="04617B"/>
                </a:solidFill>
                <a:latin typeface="Calibri"/>
                <a:ea typeface="Calibri"/>
                <a:cs typeface="Calibri"/>
              </a:defRPr>
            </a:defPPr>
          </a:lstStyle>
          <a:p>
            <a:pPr algn="r">
              <a:buNone/>
              <a:defRPr sz="975">
                <a:solidFill>
                  <a:srgbClr val="04617B"/>
                </a:solidFill>
                <a:latin typeface="Calibri"/>
                <a:ea typeface="Calibri"/>
                <a:cs typeface="Calibri"/>
              </a:defRPr>
            </a:pPr>
            <a:r>
              <a:rPr sz="975">
                <a:solidFill>
                  <a:srgbClr val="04617B"/>
                </a:solidFill>
                <a:latin typeface="Calibri"/>
                <a:ea typeface="Calibri"/>
                <a:cs typeface="Calibri"/>
              </a:rPr>
              <a:t>56</a:t>
            </a:r>
          </a:p>
        </p:txBody>
      </p:sp>
    </p:spTree>
    <p:extLst>
      <p:ext uri="{BB962C8B-B14F-4D97-AF65-F5344CB8AC3E}">
        <p14:creationId xmlns:p14="http://schemas.microsoft.com/office/powerpoint/2010/main" val="109572473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PlaceHolder 1">
            <a:extLst>
              <a:ext uri="{FF2B5EF4-FFF2-40B4-BE49-F238E27FC236}">
                <a16:creationId xmlns:a16="http://schemas.microsoft.com/office/drawing/2014/main" id="{7C2D8050-793B-400C-90F8-4F92909F4949}"/>
              </a:ext>
            </a:extLst>
          </p:cNvPr>
          <p:cNvSpPr>
            <a:spLocks noGrp="1"/>
          </p:cNvSpPr>
          <p:nvPr>
            <p:ph type="title"/>
          </p:nvPr>
        </p:nvSpPr>
        <p:spPr>
          <a:xfrm>
            <a:off x="361950" y="647700"/>
            <a:ext cx="8429625" cy="1038225"/>
          </a:xfrm>
          <a:prstGeom prst="rect">
            <a:avLst/>
          </a:prstGeom>
          <a:noFill/>
          <a:ln w="0">
            <a:noFill/>
          </a:ln>
        </p:spPr>
        <p:txBody>
          <a:bodyPr wrap="square" lIns="0" tIns="0" rIns="0" bIns="0" anchor="t">
            <a:noAutofit/>
          </a:bodyPr>
          <a:lstStyle>
            <a:defPPr algn="l">
              <a:defRPr sz="3150" b="0">
                <a:solidFill>
                  <a:srgbClr val="04617B"/>
                </a:solidFill>
                <a:latin typeface="Calibri"/>
                <a:ea typeface="Calibri"/>
                <a:cs typeface="Calibri"/>
              </a:defRPr>
            </a:defPPr>
          </a:lstStyle>
          <a:p>
            <a:pPr indent="0" algn="l">
              <a:lnSpc>
                <a:spcPct val="104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150" b="0">
                <a:solidFill>
                  <a:srgbClr val="04617B"/>
                </a:solidFill>
                <a:latin typeface="Calibri"/>
                <a:ea typeface="Calibri"/>
                <a:cs typeface="Calibri"/>
              </a:defRPr>
            </a:pPr>
            <a:r>
              <a:rPr sz="3150" b="0" u="none" strike="noStrike">
                <a:solidFill>
                  <a:srgbClr val="04617B"/>
                </a:solidFill>
                <a:latin typeface="Calibri"/>
                <a:ea typeface="Calibri"/>
                <a:cs typeface="Calibri"/>
              </a:rPr>
              <a:t>Κωνσταντίνος Κούμας (1777–1836)</a:t>
            </a:r>
            <a:endParaRPr sz="4000" b="0" u="none" strike="noStrike">
              <a:solidFill>
                <a:srgbClr val="04617B"/>
              </a:solidFill>
              <a:latin typeface="Calibri"/>
              <a:ea typeface="Calibri"/>
              <a:cs typeface="Calibri"/>
            </a:endParaRPr>
          </a:p>
        </p:txBody>
      </p:sp>
      <p:sp>
        <p:nvSpPr>
          <p:cNvPr id="39" name="Ορθογώνιο 38">
            <a:extLst>
              <a:ext uri="{FF2B5EF4-FFF2-40B4-BE49-F238E27FC236}">
                <a16:creationId xmlns:a16="http://schemas.microsoft.com/office/drawing/2014/main" id="{CF4AECE1-F784-4189-B012-0E81BF23279A}"/>
              </a:ext>
            </a:extLst>
          </p:cNvPr>
          <p:cNvSpPr>
            <a:spLocks noGrp="1"/>
          </p:cNvSpPr>
          <p:nvPr/>
        </p:nvSpPr>
        <p:spPr>
          <a:xfrm>
            <a:off x="619125" y="1790700"/>
            <a:ext cx="7839075" cy="4533900"/>
          </a:xfrm>
          <a:prstGeom prst="rect">
            <a:avLst/>
          </a:prstGeom>
          <a:noFill/>
          <a:ln w="0">
            <a:noFill/>
          </a:ln>
        </p:spPr>
        <p:txBody>
          <a:bodyPr wrap="square" lIns="0" tIns="0" rIns="0" bIns="0" anchor="t">
            <a:noAutofit/>
          </a:bodyPr>
          <a:lstStyle>
            <a:defPPr algn="l">
              <a:defRPr sz="2175" b="0">
                <a:solidFill>
                  <a:srgbClr val="000000"/>
                </a:solidFill>
                <a:latin typeface="Constantia"/>
                <a:ea typeface="Constantia"/>
                <a:cs typeface="Constantia"/>
              </a:defRPr>
            </a:defPPr>
          </a:lstStyle>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Εκπαιδευτικός, λόγιος και μεταφραστής με σημαντική συμβολή στη διάδοση ιστορικής γνώσης.</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i="1">
                <a:solidFill>
                  <a:srgbClr val="000000"/>
                </a:solidFill>
                <a:latin typeface="Constantia"/>
                <a:ea typeface="Constantia"/>
                <a:cs typeface="Constantia"/>
              </a:rPr>
              <a:t>Ιστορίαι των ανθρωπίνων πράξεων</a:t>
            </a:r>
            <a:r>
              <a:rPr sz="2175" b="0">
                <a:solidFill>
                  <a:srgbClr val="000000"/>
                </a:solidFill>
                <a:latin typeface="Constantia"/>
                <a:ea typeface="Constantia"/>
                <a:cs typeface="Constantia"/>
              </a:rPr>
              <a:t>, Βιέννη, 1830–1832, δώδεκα τόμοι.</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Συνθέτει παλαιότερο υλικό και μεταφράζει ελεύθερα νεότερους Γερμανούς ιστοριογράφους.</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Το έργο εντάσσει την ανθρώπινη ιστορία σε μία ευρεία αφήγηση πολιτικής και πνευματικής ανάπτυξης.</a:t>
            </a:r>
          </a:p>
        </p:txBody>
      </p:sp>
      <p:sp>
        <p:nvSpPr>
          <p:cNvPr id="40" name="Ορθογώνιο 39">
            <a:extLst>
              <a:ext uri="{FF2B5EF4-FFF2-40B4-BE49-F238E27FC236}">
                <a16:creationId xmlns:a16="http://schemas.microsoft.com/office/drawing/2014/main" id="{B1791777-3136-4288-BF31-B698EA4C8F92}"/>
              </a:ext>
            </a:extLst>
          </p:cNvPr>
          <p:cNvSpPr>
            <a:spLocks noGrp="1"/>
          </p:cNvSpPr>
          <p:nvPr/>
        </p:nvSpPr>
        <p:spPr>
          <a:xfrm>
            <a:off x="8382000" y="6496050"/>
            <a:ext cx="333375" cy="171450"/>
          </a:xfrm>
          <a:prstGeom prst="rect">
            <a:avLst/>
          </a:prstGeom>
          <a:noFill/>
          <a:ln w="0">
            <a:noFill/>
          </a:ln>
        </p:spPr>
        <p:txBody>
          <a:bodyPr lIns="0" tIns="0" rIns="0" bIns="0"/>
          <a:lstStyle>
            <a:defPPr algn="r">
              <a:defRPr sz="975">
                <a:solidFill>
                  <a:srgbClr val="04617B"/>
                </a:solidFill>
                <a:latin typeface="Calibri"/>
                <a:ea typeface="Calibri"/>
                <a:cs typeface="Calibri"/>
              </a:defRPr>
            </a:defPPr>
          </a:lstStyle>
          <a:p>
            <a:pPr algn="r">
              <a:buNone/>
              <a:defRPr sz="975">
                <a:solidFill>
                  <a:srgbClr val="04617B"/>
                </a:solidFill>
                <a:latin typeface="Calibri"/>
                <a:ea typeface="Calibri"/>
                <a:cs typeface="Calibri"/>
              </a:defRPr>
            </a:pPr>
            <a:r>
              <a:rPr sz="975">
                <a:solidFill>
                  <a:srgbClr val="04617B"/>
                </a:solidFill>
                <a:latin typeface="Calibri"/>
                <a:ea typeface="Calibri"/>
                <a:cs typeface="Calibri"/>
              </a:rPr>
              <a:t>57</a:t>
            </a:r>
          </a:p>
        </p:txBody>
      </p:sp>
    </p:spTree>
    <p:extLst>
      <p:ext uri="{BB962C8B-B14F-4D97-AF65-F5344CB8AC3E}">
        <p14:creationId xmlns:p14="http://schemas.microsoft.com/office/powerpoint/2010/main" val="109572473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PlaceHolder 1">
            <a:extLst>
              <a:ext uri="{FF2B5EF4-FFF2-40B4-BE49-F238E27FC236}">
                <a16:creationId xmlns:a16="http://schemas.microsoft.com/office/drawing/2014/main" id="{7C2D8050-793B-400C-90F8-4F92909F4949}"/>
              </a:ext>
            </a:extLst>
          </p:cNvPr>
          <p:cNvSpPr>
            <a:spLocks noGrp="1"/>
          </p:cNvSpPr>
          <p:nvPr>
            <p:ph type="title"/>
          </p:nvPr>
        </p:nvSpPr>
        <p:spPr>
          <a:xfrm>
            <a:off x="361950" y="647700"/>
            <a:ext cx="8429625" cy="1038225"/>
          </a:xfrm>
          <a:prstGeom prst="rect">
            <a:avLst/>
          </a:prstGeom>
          <a:noFill/>
          <a:ln w="0">
            <a:noFill/>
          </a:ln>
        </p:spPr>
        <p:txBody>
          <a:bodyPr wrap="square" lIns="0" tIns="0" rIns="0" bIns="0" anchor="t">
            <a:noAutofit/>
          </a:bodyPr>
          <a:lstStyle>
            <a:defPPr algn="l">
              <a:defRPr sz="3150" b="0">
                <a:solidFill>
                  <a:srgbClr val="04617B"/>
                </a:solidFill>
                <a:latin typeface="Calibri"/>
                <a:ea typeface="Calibri"/>
                <a:cs typeface="Calibri"/>
              </a:defRPr>
            </a:defPPr>
          </a:lstStyle>
          <a:p>
            <a:pPr indent="0" algn="l">
              <a:lnSpc>
                <a:spcPct val="104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150" b="0">
                <a:solidFill>
                  <a:srgbClr val="04617B"/>
                </a:solidFill>
                <a:latin typeface="Calibri"/>
                <a:ea typeface="Calibri"/>
                <a:cs typeface="Calibri"/>
              </a:defRPr>
            </a:pPr>
            <a:r>
              <a:rPr sz="3150" b="0" u="none" strike="noStrike">
                <a:solidFill>
                  <a:srgbClr val="04617B"/>
                </a:solidFill>
                <a:latin typeface="Calibri"/>
                <a:ea typeface="Calibri"/>
                <a:cs typeface="Calibri"/>
              </a:rPr>
              <a:t>Κούμας: παγκόσμια αφήγηση και ελληνική ιστορία</a:t>
            </a:r>
            <a:endParaRPr sz="4000" b="0" u="none" strike="noStrike">
              <a:solidFill>
                <a:srgbClr val="04617B"/>
              </a:solidFill>
              <a:latin typeface="Calibri"/>
              <a:ea typeface="Calibri"/>
              <a:cs typeface="Calibri"/>
            </a:endParaRPr>
          </a:p>
        </p:txBody>
      </p:sp>
      <p:sp>
        <p:nvSpPr>
          <p:cNvPr id="39" name="Ορθογώνιο 38">
            <a:extLst>
              <a:ext uri="{FF2B5EF4-FFF2-40B4-BE49-F238E27FC236}">
                <a16:creationId xmlns:a16="http://schemas.microsoft.com/office/drawing/2014/main" id="{CF4AECE1-F784-4189-B012-0E81BF23279A}"/>
              </a:ext>
            </a:extLst>
          </p:cNvPr>
          <p:cNvSpPr>
            <a:spLocks noGrp="1"/>
          </p:cNvSpPr>
          <p:nvPr/>
        </p:nvSpPr>
        <p:spPr>
          <a:xfrm>
            <a:off x="619125" y="1790700"/>
            <a:ext cx="7839075" cy="4533900"/>
          </a:xfrm>
          <a:prstGeom prst="rect">
            <a:avLst/>
          </a:prstGeom>
          <a:noFill/>
          <a:ln w="0">
            <a:noFill/>
          </a:ln>
        </p:spPr>
        <p:txBody>
          <a:bodyPr wrap="square" lIns="0" tIns="0" rIns="0" bIns="0" anchor="t">
            <a:noAutofit/>
          </a:bodyPr>
          <a:lstStyle>
            <a:defPPr algn="l">
              <a:defRPr sz="2175" b="0">
                <a:solidFill>
                  <a:srgbClr val="000000"/>
                </a:solidFill>
                <a:latin typeface="Constantia"/>
                <a:ea typeface="Constantia"/>
                <a:cs typeface="Constantia"/>
              </a:defRPr>
            </a:defPPr>
          </a:lstStyle>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Η καθολική ιστορία συνδέει την πολιτική διαδρομή των κοινωνιών με την παιδεία και την ανάπτυξη των ανθρώπινων δυνατοτήτων.</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Η ιστορία του ελληνικού κόσμου εντάσσεται στο ευρύτερο ανθρώπινο παρελθόν.</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Η αφήγηση φθάνει σε νεότερες εξελίξεις και αποκτά ιδιαίτερη σημασία στο περιβάλλον του νέου ελληνικού κράτους.</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Το έργο δείχνει τη συνέχεια του Διαφωτισμού και τη συνάντησή του με νέα εθνικά ιστορικά ενδιαφέροντα.</a:t>
            </a:r>
          </a:p>
        </p:txBody>
      </p:sp>
      <p:sp>
        <p:nvSpPr>
          <p:cNvPr id="40" name="Ορθογώνιο 39">
            <a:extLst>
              <a:ext uri="{FF2B5EF4-FFF2-40B4-BE49-F238E27FC236}">
                <a16:creationId xmlns:a16="http://schemas.microsoft.com/office/drawing/2014/main" id="{5318BE51-34C8-408B-A9D5-C9D68B1E2B07}"/>
              </a:ext>
            </a:extLst>
          </p:cNvPr>
          <p:cNvSpPr>
            <a:spLocks noGrp="1"/>
          </p:cNvSpPr>
          <p:nvPr/>
        </p:nvSpPr>
        <p:spPr>
          <a:xfrm>
            <a:off x="8382000" y="6496050"/>
            <a:ext cx="333375" cy="171450"/>
          </a:xfrm>
          <a:prstGeom prst="rect">
            <a:avLst/>
          </a:prstGeom>
          <a:noFill/>
          <a:ln w="0">
            <a:noFill/>
          </a:ln>
        </p:spPr>
        <p:txBody>
          <a:bodyPr lIns="0" tIns="0" rIns="0" bIns="0"/>
          <a:lstStyle>
            <a:defPPr algn="r">
              <a:defRPr sz="975">
                <a:solidFill>
                  <a:srgbClr val="04617B"/>
                </a:solidFill>
                <a:latin typeface="Calibri"/>
                <a:ea typeface="Calibri"/>
                <a:cs typeface="Calibri"/>
              </a:defRPr>
            </a:defPPr>
          </a:lstStyle>
          <a:p>
            <a:pPr algn="r">
              <a:buNone/>
              <a:defRPr sz="975">
                <a:solidFill>
                  <a:srgbClr val="04617B"/>
                </a:solidFill>
                <a:latin typeface="Calibri"/>
                <a:ea typeface="Calibri"/>
                <a:cs typeface="Calibri"/>
              </a:defRPr>
            </a:pPr>
            <a:r>
              <a:rPr sz="975">
                <a:solidFill>
                  <a:srgbClr val="04617B"/>
                </a:solidFill>
                <a:latin typeface="Calibri"/>
                <a:ea typeface="Calibri"/>
                <a:cs typeface="Calibri"/>
              </a:rPr>
              <a:t>58</a:t>
            </a:r>
          </a:p>
        </p:txBody>
      </p:sp>
    </p:spTree>
    <p:extLst>
      <p:ext uri="{BB962C8B-B14F-4D97-AF65-F5344CB8AC3E}">
        <p14:creationId xmlns:p14="http://schemas.microsoft.com/office/powerpoint/2010/main" val="109572473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PlaceHolder 1">
            <a:extLst>
              <a:ext uri="{FF2B5EF4-FFF2-40B4-BE49-F238E27FC236}">
                <a16:creationId xmlns:a16="http://schemas.microsoft.com/office/drawing/2014/main" id="{7C2D8050-793B-400C-90F8-4F92909F4949}"/>
              </a:ext>
            </a:extLst>
          </p:cNvPr>
          <p:cNvSpPr>
            <a:spLocks noGrp="1"/>
          </p:cNvSpPr>
          <p:nvPr>
            <p:ph type="title"/>
          </p:nvPr>
        </p:nvSpPr>
        <p:spPr>
          <a:xfrm>
            <a:off x="361950" y="647700"/>
            <a:ext cx="8429625" cy="1038225"/>
          </a:xfrm>
          <a:prstGeom prst="rect">
            <a:avLst/>
          </a:prstGeom>
          <a:noFill/>
          <a:ln w="0">
            <a:noFill/>
          </a:ln>
        </p:spPr>
        <p:txBody>
          <a:bodyPr wrap="square" lIns="0" tIns="0" rIns="0" bIns="0" anchor="t">
            <a:noAutofit/>
          </a:bodyPr>
          <a:lstStyle>
            <a:defPPr algn="l">
              <a:defRPr sz="3150" b="0">
                <a:solidFill>
                  <a:srgbClr val="04617B"/>
                </a:solidFill>
                <a:latin typeface="Calibri"/>
                <a:ea typeface="Calibri"/>
                <a:cs typeface="Calibri"/>
              </a:defRPr>
            </a:defPPr>
          </a:lstStyle>
          <a:p>
            <a:pPr indent="0" algn="l">
              <a:lnSpc>
                <a:spcPct val="104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150" b="0">
                <a:solidFill>
                  <a:srgbClr val="04617B"/>
                </a:solidFill>
                <a:latin typeface="Calibri"/>
                <a:ea typeface="Calibri"/>
                <a:cs typeface="Calibri"/>
              </a:defRPr>
            </a:pPr>
            <a:r>
              <a:rPr sz="3150" b="0" u="none" strike="noStrike">
                <a:solidFill>
                  <a:srgbClr val="04617B"/>
                </a:solidFill>
                <a:latin typeface="Calibri"/>
                <a:ea typeface="Calibri"/>
                <a:cs typeface="Calibri"/>
              </a:rPr>
              <a:t>Συνέχειες και αλλαγές από την Αναγέννηση</a:t>
            </a:r>
            <a:endParaRPr sz="4000" b="0" u="none" strike="noStrike">
              <a:solidFill>
                <a:srgbClr val="04617B"/>
              </a:solidFill>
              <a:latin typeface="Calibri"/>
              <a:ea typeface="Calibri"/>
              <a:cs typeface="Calibri"/>
            </a:endParaRPr>
          </a:p>
        </p:txBody>
      </p:sp>
      <p:sp>
        <p:nvSpPr>
          <p:cNvPr id="39" name="Ορθογώνιο 38">
            <a:extLst>
              <a:ext uri="{FF2B5EF4-FFF2-40B4-BE49-F238E27FC236}">
                <a16:creationId xmlns:a16="http://schemas.microsoft.com/office/drawing/2014/main" id="{CF4AECE1-F784-4189-B012-0E81BF23279A}"/>
              </a:ext>
            </a:extLst>
          </p:cNvPr>
          <p:cNvSpPr>
            <a:spLocks noGrp="1"/>
          </p:cNvSpPr>
          <p:nvPr/>
        </p:nvSpPr>
        <p:spPr>
          <a:xfrm>
            <a:off x="619125" y="1790700"/>
            <a:ext cx="7839075" cy="4533900"/>
          </a:xfrm>
          <a:prstGeom prst="rect">
            <a:avLst/>
          </a:prstGeom>
          <a:noFill/>
          <a:ln w="0">
            <a:noFill/>
          </a:ln>
        </p:spPr>
        <p:txBody>
          <a:bodyPr wrap="square" lIns="0" tIns="0" rIns="0" bIns="0" anchor="t">
            <a:noAutofit/>
          </a:bodyPr>
          <a:lstStyle>
            <a:defPPr algn="l">
              <a:defRPr sz="2175" b="0">
                <a:solidFill>
                  <a:srgbClr val="000000"/>
                </a:solidFill>
                <a:latin typeface="Constantia"/>
                <a:ea typeface="Constantia"/>
                <a:cs typeface="Constantia"/>
              </a:defRPr>
            </a:defPPr>
          </a:lstStyle>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Η φιλολογική κριτική και η εξέταση τεκμηρίων συνεχίζουν κατακτήσεις προηγούμενων αιώνων.</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Ο Διαφωτισμός διευρύνει τη σύγκριση κοινωνιών και την ερμηνεία θεσμών, οικονομίας και πολιτισμού.</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Η λογιοσύνη, η φιλοσοφική ιστορία και η πολιτική αφήγηση συνυπάρχουν και αλληλοτροφοδοτούνται.</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Η συγκρότηση της ιστορίας ως πανεπιστημιακού επαγγέλματος συνεχίζεται στον 19ο αιώνα.</a:t>
            </a:r>
          </a:p>
        </p:txBody>
      </p:sp>
      <p:sp>
        <p:nvSpPr>
          <p:cNvPr id="40" name="Ορθογώνιο 39">
            <a:extLst>
              <a:ext uri="{FF2B5EF4-FFF2-40B4-BE49-F238E27FC236}">
                <a16:creationId xmlns:a16="http://schemas.microsoft.com/office/drawing/2014/main" id="{6F939C5C-D83A-4B2F-B8C8-52A6C1E1411F}"/>
              </a:ext>
            </a:extLst>
          </p:cNvPr>
          <p:cNvSpPr>
            <a:spLocks noGrp="1"/>
          </p:cNvSpPr>
          <p:nvPr/>
        </p:nvSpPr>
        <p:spPr>
          <a:xfrm>
            <a:off x="8382000" y="6496050"/>
            <a:ext cx="333375" cy="171450"/>
          </a:xfrm>
          <a:prstGeom prst="rect">
            <a:avLst/>
          </a:prstGeom>
          <a:noFill/>
          <a:ln w="0">
            <a:noFill/>
          </a:ln>
        </p:spPr>
        <p:txBody>
          <a:bodyPr lIns="0" tIns="0" rIns="0" bIns="0"/>
          <a:lstStyle>
            <a:defPPr algn="r">
              <a:defRPr sz="975">
                <a:solidFill>
                  <a:srgbClr val="04617B"/>
                </a:solidFill>
                <a:latin typeface="Calibri"/>
                <a:ea typeface="Calibri"/>
                <a:cs typeface="Calibri"/>
              </a:defRPr>
            </a:defPPr>
          </a:lstStyle>
          <a:p>
            <a:pPr algn="r">
              <a:buNone/>
              <a:defRPr sz="975">
                <a:solidFill>
                  <a:srgbClr val="04617B"/>
                </a:solidFill>
                <a:latin typeface="Calibri"/>
                <a:ea typeface="Calibri"/>
                <a:cs typeface="Calibri"/>
              </a:defRPr>
            </a:pPr>
            <a:r>
              <a:rPr sz="975">
                <a:solidFill>
                  <a:srgbClr val="04617B"/>
                </a:solidFill>
                <a:latin typeface="Calibri"/>
                <a:ea typeface="Calibri"/>
                <a:cs typeface="Calibri"/>
              </a:rPr>
              <a:t>59</a:t>
            </a:r>
          </a:p>
        </p:txBody>
      </p:sp>
    </p:spTree>
    <p:extLst>
      <p:ext uri="{BB962C8B-B14F-4D97-AF65-F5344CB8AC3E}">
        <p14:creationId xmlns:p14="http://schemas.microsoft.com/office/powerpoint/2010/main" val="109572473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PlaceHolder 1">
            <a:extLst>
              <a:ext uri="{FF2B5EF4-FFF2-40B4-BE49-F238E27FC236}">
                <a16:creationId xmlns:a16="http://schemas.microsoft.com/office/drawing/2014/main" id="{7C2D8050-793B-400C-90F8-4F92909F4949}"/>
              </a:ext>
            </a:extLst>
          </p:cNvPr>
          <p:cNvSpPr>
            <a:spLocks noGrp="1"/>
          </p:cNvSpPr>
          <p:nvPr>
            <p:ph type="title"/>
          </p:nvPr>
        </p:nvSpPr>
        <p:spPr>
          <a:xfrm>
            <a:off x="361950" y="647700"/>
            <a:ext cx="8429625" cy="1038225"/>
          </a:xfrm>
          <a:prstGeom prst="rect">
            <a:avLst/>
          </a:prstGeom>
          <a:noFill/>
          <a:ln w="0">
            <a:noFill/>
          </a:ln>
        </p:spPr>
        <p:txBody>
          <a:bodyPr wrap="square" lIns="0" tIns="0" rIns="0" bIns="0" anchor="t">
            <a:noAutofit/>
          </a:bodyPr>
          <a:lstStyle>
            <a:defPPr algn="l">
              <a:defRPr sz="3150" b="0">
                <a:solidFill>
                  <a:srgbClr val="04617B"/>
                </a:solidFill>
                <a:latin typeface="Calibri"/>
                <a:ea typeface="Calibri"/>
                <a:cs typeface="Calibri"/>
              </a:defRPr>
            </a:defPPr>
          </a:lstStyle>
          <a:p>
            <a:pPr indent="0" algn="l">
              <a:lnSpc>
                <a:spcPct val="104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150" b="0">
                <a:solidFill>
                  <a:srgbClr val="04617B"/>
                </a:solidFill>
                <a:latin typeface="Calibri"/>
                <a:ea typeface="Calibri"/>
                <a:cs typeface="Calibri"/>
              </a:defRPr>
            </a:pPr>
            <a:r>
              <a:rPr sz="3150" b="0" u="none" strike="noStrike">
                <a:solidFill>
                  <a:srgbClr val="04617B"/>
                </a:solidFill>
                <a:latin typeface="Calibri"/>
                <a:ea typeface="Calibri"/>
                <a:cs typeface="Calibri"/>
              </a:rPr>
              <a:t>Βασικές μεθοδολογικές διακρίσεις</a:t>
            </a:r>
            <a:endParaRPr sz="4000" b="0" u="none" strike="noStrike">
              <a:solidFill>
                <a:srgbClr val="04617B"/>
              </a:solidFill>
              <a:latin typeface="Calibri"/>
              <a:ea typeface="Calibri"/>
              <a:cs typeface="Calibri"/>
            </a:endParaRPr>
          </a:p>
        </p:txBody>
      </p:sp>
      <p:sp>
        <p:nvSpPr>
          <p:cNvPr id="39" name="Ορθογώνιο 38">
            <a:extLst>
              <a:ext uri="{FF2B5EF4-FFF2-40B4-BE49-F238E27FC236}">
                <a16:creationId xmlns:a16="http://schemas.microsoft.com/office/drawing/2014/main" id="{CF4AECE1-F784-4189-B012-0E81BF23279A}"/>
              </a:ext>
            </a:extLst>
          </p:cNvPr>
          <p:cNvSpPr>
            <a:spLocks noGrp="1"/>
          </p:cNvSpPr>
          <p:nvPr/>
        </p:nvSpPr>
        <p:spPr>
          <a:xfrm>
            <a:off x="619125" y="1790700"/>
            <a:ext cx="7839075" cy="4533900"/>
          </a:xfrm>
          <a:prstGeom prst="rect">
            <a:avLst/>
          </a:prstGeom>
          <a:noFill/>
          <a:ln w="0">
            <a:noFill/>
          </a:ln>
        </p:spPr>
        <p:txBody>
          <a:bodyPr wrap="square" lIns="0" tIns="0" rIns="0" bIns="0" anchor="t">
            <a:noAutofit/>
          </a:bodyPr>
          <a:lstStyle>
            <a:defPPr algn="l">
              <a:defRPr sz="2175" b="0">
                <a:solidFill>
                  <a:srgbClr val="000000"/>
                </a:solidFill>
                <a:latin typeface="Constantia"/>
                <a:ea typeface="Constantia"/>
                <a:cs typeface="Constantia"/>
              </a:defRPr>
            </a:defPPr>
          </a:lstStyle>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Τεκμηρίωση: σε ποιες μαρτυρίες στηρίζεται ένας ισχυρισμός και πώς ελέγχονται;</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Εξήγηση: ποιες σχέσεις προτείνονται για να κατανοηθεί μία ιστορική μεταβολή;</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Περιοδολόγηση: με ποια κριτήρια οργανώνεται ο ιστορικός χρόνος σε εποχές ή στάδια;</a:t>
            </a:r>
          </a:p>
          <a:p>
            <a:pPr marL="228600" indent="-127000" algn="l">
              <a:lnSpc>
                <a:spcPct val="110000"/>
              </a:lnSpc>
              <a:spcAft>
                <a:spcPts val="1400"/>
              </a:spcAft>
              <a:buNone/>
              <a:defRPr sz="2175" b="0">
                <a:solidFill>
                  <a:srgbClr val="000000"/>
                </a:solidFill>
                <a:latin typeface="Constantia"/>
                <a:ea typeface="Constantia"/>
                <a:cs typeface="Constantia"/>
              </a:defRPr>
            </a:pPr>
            <a:r>
              <a:rPr sz="2175" b="0">
                <a:solidFill>
                  <a:srgbClr val="000000"/>
                </a:solidFill>
                <a:latin typeface="Constantia"/>
                <a:ea typeface="Constantia"/>
                <a:cs typeface="Constantia"/>
              </a:rPr>
              <a:t>Χρήση της ιστορίας: ποιο πολιτικό, παιδευτικό ή ηθικό επιχείρημα στηρίζει η αφήγηση;</a:t>
            </a:r>
          </a:p>
        </p:txBody>
      </p:sp>
      <p:sp>
        <p:nvSpPr>
          <p:cNvPr id="40" name="Ορθογώνιο 39">
            <a:extLst>
              <a:ext uri="{FF2B5EF4-FFF2-40B4-BE49-F238E27FC236}">
                <a16:creationId xmlns:a16="http://schemas.microsoft.com/office/drawing/2014/main" id="{038D1690-3278-4B60-A0BA-56F9C361FDD4}"/>
              </a:ext>
            </a:extLst>
          </p:cNvPr>
          <p:cNvSpPr>
            <a:spLocks noGrp="1"/>
          </p:cNvSpPr>
          <p:nvPr/>
        </p:nvSpPr>
        <p:spPr>
          <a:xfrm>
            <a:off x="8382000" y="6496050"/>
            <a:ext cx="333375" cy="171450"/>
          </a:xfrm>
          <a:prstGeom prst="rect">
            <a:avLst/>
          </a:prstGeom>
          <a:noFill/>
          <a:ln w="0">
            <a:noFill/>
          </a:ln>
        </p:spPr>
        <p:txBody>
          <a:bodyPr lIns="0" tIns="0" rIns="0" bIns="0"/>
          <a:lstStyle>
            <a:defPPr algn="r">
              <a:defRPr sz="975">
                <a:solidFill>
                  <a:srgbClr val="04617B"/>
                </a:solidFill>
                <a:latin typeface="Calibri"/>
                <a:ea typeface="Calibri"/>
                <a:cs typeface="Calibri"/>
              </a:defRPr>
            </a:defPPr>
          </a:lstStyle>
          <a:p>
            <a:pPr algn="r">
              <a:buNone/>
              <a:defRPr sz="975">
                <a:solidFill>
                  <a:srgbClr val="04617B"/>
                </a:solidFill>
                <a:latin typeface="Calibri"/>
                <a:ea typeface="Calibri"/>
                <a:cs typeface="Calibri"/>
              </a:defRPr>
            </a:pPr>
            <a:r>
              <a:rPr sz="975">
                <a:solidFill>
                  <a:srgbClr val="04617B"/>
                </a:solidFill>
                <a:latin typeface="Calibri"/>
                <a:ea typeface="Calibri"/>
                <a:cs typeface="Calibri"/>
              </a:rPr>
              <a:t>60</a:t>
            </a:r>
          </a:p>
        </p:txBody>
      </p:sp>
    </p:spTree>
    <p:extLst>
      <p:ext uri="{BB962C8B-B14F-4D97-AF65-F5344CB8AC3E}">
        <p14:creationId xmlns:p14="http://schemas.microsoft.com/office/powerpoint/2010/main" val="1095724733"/>
      </p:ext>
    </p:extLst>
  </p:cSld>
  <p:clrMapOvr>
    <a:masterClrMapping/>
  </p:clrMapOvr>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ppt/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TotalTime>
  <Words>8057</Words>
  <Application>Microsoft Office PowerPoint</Application>
  <DocSecurity>0</DocSecurity>
  <PresentationFormat>Προβολή στην οθόνη (4:3)</PresentationFormat>
  <Paragraphs>578</Paragraphs>
  <Slides>61</Slides>
  <Notes>61</Notes>
  <HiddenSlides>0</HiddenSlides>
  <MMClips>0</MMClips>
  <ScaleCrop>false</ScaleCrop>
  <HeadingPairs>
    <vt:vector size="6" baseType="variant">
      <vt:variant>
        <vt:lpstr>Γραμματοσειρές που χρησιμοποιούνται</vt:lpstr>
      </vt:variant>
      <vt:variant>
        <vt:i4>6</vt:i4>
      </vt:variant>
      <vt:variant>
        <vt:lpstr>Θέμα</vt:lpstr>
      </vt:variant>
      <vt:variant>
        <vt:i4>1</vt:i4>
      </vt:variant>
      <vt:variant>
        <vt:lpstr>Τίτλοι διαφανειών</vt:lpstr>
      </vt:variant>
      <vt:variant>
        <vt:i4>61</vt:i4>
      </vt:variant>
    </vt:vector>
  </HeadingPairs>
  <TitlesOfParts>
    <vt:vector size="68" baseType="lpstr">
      <vt:lpstr>Arial</vt:lpstr>
      <vt:lpstr>Calibri</vt:lpstr>
      <vt:lpstr>Constantia</vt:lpstr>
      <vt:lpstr>Times New Roman</vt:lpstr>
      <vt:lpstr>Verdana</vt:lpstr>
      <vt:lpstr>Wingdings 2</vt:lpstr>
      <vt:lpstr>Office</vt:lpstr>
      <vt:lpstr>Παρουσίαση του PowerPoint</vt:lpstr>
      <vt:lpstr>Πολιτικές και κοινωνικές μεταβολές</vt:lpstr>
      <vt:lpstr>Ο Διαφωτισμός: χρόνος και γεωγραφία</vt:lpstr>
      <vt:lpstr>Η δημόσια κυκλοφορία της γνώσης</vt:lpstr>
      <vt:lpstr>Η Εγκυκλοπαίδεια και η οργάνωση της γνώσης</vt:lpstr>
      <vt:lpstr>Λόγος, εμπειρία και κριτική</vt:lpstr>
      <vt:lpstr>Νεύτων: φυσική φιλοσοφία και θρησκεία</vt:lpstr>
      <vt:lpstr>Ταξίδια και σύγκριση πολιτισμών</vt:lpstr>
      <vt:lpstr>Η διεύρυνση του ιστορικού αντικειμένου</vt:lpstr>
      <vt:lpstr>Φιλοσοφική ιστορία</vt:lpstr>
      <vt:lpstr>Αίτια, συγκρίσεις και γενικεύσεις</vt:lpstr>
      <vt:lpstr>Κοινή ανθρώπινη φύση και ιστορικές διαφορές</vt:lpstr>
      <vt:lpstr>Η πρόοδος ως ιστορικό πρόβλημα</vt:lpstr>
      <vt:lpstr>Ιστορική γνώση και πολιτική αγωγή</vt:lpstr>
      <vt:lpstr>Βολταίρος (1694–1778)</vt:lpstr>
      <vt:lpstr>Βολταίρος: βασικά ιστορικά έργα</vt:lpstr>
      <vt:lpstr>Βολταίρος: βασικά ιστορικά έργα</vt:lpstr>
      <vt:lpstr>Βολταίρος: βασικά ιστορικά έργα</vt:lpstr>
      <vt:lpstr>Βολταίρος: βασικά ιστορικά έργα</vt:lpstr>
      <vt:lpstr>Βολταίρος: βασικά ιστορικά έργα</vt:lpstr>
      <vt:lpstr>Βολταίρος: βασικά ιστορικά έργα</vt:lpstr>
      <vt:lpstr>Βολταίρος΄</vt:lpstr>
      <vt:lpstr>Βολταίρος: μέθοδος και όρια</vt:lpstr>
      <vt:lpstr>Μοντεσκιέ (1689–1755)</vt:lpstr>
      <vt:lpstr>Μοντεσκιέ (1689–1755)</vt:lpstr>
      <vt:lpstr>Μοντεσκιέ: μεγαλείο και παρακμή της Ρώμης</vt:lpstr>
      <vt:lpstr>Το πνεύμα των νόμων: θεσμοί και συνθήκες</vt:lpstr>
      <vt:lpstr>Ντέιβιντ Χιουμ (1711–1776)</vt:lpstr>
      <vt:lpstr>Ντέιβιντ Χιουμ (1711–1776)</vt:lpstr>
      <vt:lpstr>Χιουμ: αφήγηση, πολιτική και ήθη</vt:lpstr>
      <vt:lpstr>Ζαν-Ζακ Ρουσσώ (1712–1778)</vt:lpstr>
      <vt:lpstr>Τυργκό: γνώση και ανθρώπινη ανάπτυξη</vt:lpstr>
      <vt:lpstr>Κοντορσέ (1743–1794): η ιστορία της προόδου</vt:lpstr>
      <vt:lpstr>Κοντορσέ: ισότητα και μελλοντικός ορίζοντας</vt:lpstr>
      <vt:lpstr>Κοντορσέ: ισότητα και μελλοντικός ορίζοντας</vt:lpstr>
      <vt:lpstr>Έντουαρντ Γκίμπον (1737–1794)</vt:lpstr>
      <vt:lpstr>Έντουαρντ Γκίμπον (1737–1794)</vt:lpstr>
      <vt:lpstr>Γκίμπον: έκταση και δομή του έργου</vt:lpstr>
      <vt:lpstr>Γκίμπον: τα αίτια της παρακμής</vt:lpstr>
      <vt:lpstr>Γκίμπον: τεκμηρίωση και ιστορική σύνθεση</vt:lpstr>
      <vt:lpstr>Γκίμπον: Βυζάντιο και Μεσαίωνας</vt:lpstr>
      <vt:lpstr>Η ιστορία στο πανεπιστήμιο</vt:lpstr>
      <vt:lpstr>Το Γκέτινγκεν ως ιστοριογραφικό περιβάλλον</vt:lpstr>
      <vt:lpstr>Γκάτερερ: συλλογές και ιστορική εκπαίδευση</vt:lpstr>
      <vt:lpstr>Σλέτσερ: παγκόσμια ιστορία και κριτική πηγών</vt:lpstr>
      <vt:lpstr>Οι βοηθητικές επιστήμες της ιστορίας</vt:lpstr>
      <vt:lpstr>Η συνοχή της ιστορικής αφήγησης</vt:lpstr>
      <vt:lpstr>Ο ιστορικός και η σκοπιά του</vt:lpstr>
      <vt:lpstr>Statistik: η περιγραφική γνώση των κρατών</vt:lpstr>
      <vt:lpstr>Παγκόσμια ιστορία: σύνδεση και περιοδολόγηση</vt:lpstr>
      <vt:lpstr>Ευρωκεντρισμός και ιστορικές ιεραρχήσεις</vt:lpstr>
      <vt:lpstr>Το Γκέτινγκεν: κατακτήσεις και περιορισμοί</vt:lpstr>
      <vt:lpstr>Χέρντερ (1744–1803): ιστορική ιδιαιτερότητα</vt:lpstr>
      <vt:lpstr>Καντ (1724–1804): ιστορία και κοσμοπολιτισμός</vt:lpstr>
      <vt:lpstr>Η ελληνική πρόσληψη</vt:lpstr>
      <vt:lpstr>Θεόδωρος Μανούσης: η έννοια της στατιστικής</vt:lpstr>
      <vt:lpstr>Μανούσης: καθολική και παγκόσμια ιστορία</vt:lpstr>
      <vt:lpstr>Κωνσταντίνος Κούμας (1777–1836)</vt:lpstr>
      <vt:lpstr>Κούμας: παγκόσμια αφήγηση και ελληνική ιστορία</vt:lpstr>
      <vt:lpstr>Συνέχειες και αλλαγές από την Αναγέννηση</vt:lpstr>
      <vt:lpstr>Βασικές μεθοδολογικές διακρίσεις</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Βαγγέλης Καραμανωλάκης</cp:lastModifiedBy>
  <cp:revision>1</cp:revision>
  <dcterms:created xsi:type="dcterms:W3CDTF">2026-10-14T19:25:43Z</dcterms:created>
  <dcterms:modified xsi:type="dcterms:W3CDTF">2026-10-18T19:18:24Z</dcterms:modified>
</cp:coreProperties>
</file>