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171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Βαγγέλης Καραμανωλάκης" userId="cd580341e85cb83f" providerId="LiveId" clId="{76A1196D-A7E1-43F1-BED0-0B13892760AE}"/>
    <pc:docChg chg="delSld">
      <pc:chgData name="Βαγγέλης Καραμανωλάκης" userId="cd580341e85cb83f" providerId="LiveId" clId="{76A1196D-A7E1-43F1-BED0-0B13892760AE}" dt="2026-10-14T19:09:33.150" v="1" actId="47"/>
      <pc:docMkLst>
        <pc:docMk/>
      </pc:docMkLst>
      <pc:sldChg chg="del">
        <pc:chgData name="Βαγγέλης Καραμανωλάκης" userId="cd580341e85cb83f" providerId="LiveId" clId="{76A1196D-A7E1-43F1-BED0-0B13892760AE}" dt="2026-10-14T19:09:33.150" v="1" actId="47"/>
        <pc:sldMkLst>
          <pc:docMk/>
          <pc:sldMk cId="570621724" sldId="312"/>
        </pc:sldMkLst>
      </pc:sldChg>
      <pc:sldChg chg="del">
        <pc:chgData name="Βαγγέλης Καραμανωλάκης" userId="cd580341e85cb83f" providerId="LiveId" clId="{76A1196D-A7E1-43F1-BED0-0B13892760AE}" dt="2026-10-14T19:09:31.037" v="0" actId="47"/>
        <pc:sldMkLst>
          <pc:docMk/>
          <pc:sldMk cId="570621724" sldId="31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Μεθοδολογικά προβλήματα της ιστορίας. Αναγέννηση και ιστοριογραφία. Οι αναγεννησιακές αφετηρίες διακρίνονται από τις μεθοδολογικές εξελίξεις του 17ου αιώνα.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Η περιοδολόγηση είναι εργαλείο ερμηνείας. Μια «μακρά Αναγέννηση» μπορεί να περιλαμβάνει και τις αρχές του 17ου αιώνα. Εδώ διακρίνουμε τις αναγεννησιακές αφετηρίες από τη μεταγενέστερη συστηματοποίηση των μεθόδων.</a:t>
            </a:r>
          </a:p>
          <a:p>
            <a:r>
              <a:t>Πηγές:</a:t>
            </a:r>
          </a:p>
          <a:p>
            <a:r>
              <a:t>https://www.cambridge.org/core/books/abs/italian-renaissance/what-when-where-whose/7822AEB343BA5CFD72C2218A75624774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Οι πόλεις δεν εμφανίζονται για πρώτη φορά τον 10ο–12ο αιώνα. Πρόκειται για ανάπτυξη και μετασχηματισμό της αστικής ζωής. Η Αναγέννηση δεν προκύπτει από μία μοναδική αιτία.</a:t>
            </a:r>
          </a:p>
          <a:p>
            <a:r>
              <a:t>Πηγές:</a:t>
            </a:r>
          </a:p>
          <a:p>
            <a:r>
              <a:t>https://www.cambridge.org/core/books/abs/italian-renaissance/what-when-where-whose/7822AEB343BA5CFD72C2218A75624774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Η πολιτική λειτουργία της ιστορίας δεν αρχίζει στην Αναγέννηση. Αλλά η ουμανιστική παιδεία προσφέρει νέο ύφος και αρχαία πρότυπα στους θεσμούς της πόλης. Ο Μπρούνι και ο Μακιαβέλλι είναι διαφορετικά παραδείγματα αυτής της σχέσης.</a:t>
            </a:r>
          </a:p>
          <a:p>
            <a:r>
              <a:t>Πηγές:</a:t>
            </a:r>
          </a:p>
          <a:p>
            <a:r>
              <a:t>https://www.cambridge.org/core/books/abs/italian-renaissance/what-when-where-whose/7822AEB343BA5CFD72C2218A75624774</a:t>
            </a:r>
          </a:p>
          <a:p>
            <a:r>
              <a:t>https://plato.stanford.edu/entries/machiavelli/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Ο ανθρωποκεντρισμός δεν ισοδυναμεί με αθεΐα ή πλήρη εκκοσμίκευση. Οι μεταβολές αφορούν κυρίως συγκεκριμένα κοινωνικά περιβάλλοντα και δεν βιώνονται ομοιόμορφα από όλους.</a:t>
            </a:r>
          </a:p>
          <a:p>
            <a:r>
              <a:t>Πηγές:</a:t>
            </a:r>
          </a:p>
          <a:p>
            <a:r>
              <a:t>https://www.cambridge.org/core/books/abs/italian-renaissance/what-when-where-whose/7822AEB343BA5CFD72C2218A75624774</a:t>
            </a:r>
          </a:p>
          <a:p>
            <a:r>
              <a:t>https://www.metmuseum.org/fr/-/media/files/learn/for-educators/publications-for-educators/renaissance.pdf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Η ανάδειξη της ατομικότητας δεν σημαίνει ότι το άτομο «ανακαλύπτεται» για πρώτη φορά. Πρόκειται για αλλαγές στις μορφές αναπαράστασης, στην κοινωνική προβολή και στην αυτοπαρουσίαση.</a:t>
            </a:r>
          </a:p>
          <a:p>
            <a:r>
              <a:t>Πηγές:</a:t>
            </a:r>
          </a:p>
          <a:p>
            <a:r>
              <a:t>https://www.metmuseum.org/en/exhibitions/listings/2011/the-renaissance-portrait-from-donatello-to-bellini</a:t>
            </a:r>
          </a:p>
          <a:p>
            <a:r>
              <a:t>https://www.metmuseum.org/fr/-/media/files/learn/for-educators/publications-for-educators/renaissance.pdf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Η εικόνα μιας απόλυτης ρήξης έγινε ισχυρή σε μεταγενέστερες ιστοριογραφικές ερμηνείες. Η σύγκριση απαιτεί διάκριση μεταξύ των δηλώσεων των ουμανιστών και των πραγματικών πρακτικών τους.</a:t>
            </a:r>
          </a:p>
          <a:p>
            <a:r>
              <a:t>Πηγές:</a:t>
            </a:r>
          </a:p>
          <a:p>
            <a:r>
              <a:t>https://assets.cambridge.org/97805214/01920/excerpt/9780521401920_excerpt.pdf</a:t>
            </a:r>
          </a:p>
          <a:p>
            <a:r>
              <a:t>https://plato.stanford.edu/entries/lorenzo-valla/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Ο ουμανισμός δεν ταυτίζεται με το σύνολο της αναγεννησιακής φιλοσοφίας ή επιστήμης. Η ιστορία εντάσσεται στο εκπαιδευτικό πρόγραμμα και στη ρητορική κουλτούρα των ουμανιστών.</a:t>
            </a:r>
          </a:p>
          <a:p>
            <a:r>
              <a:t>Πηγές:</a:t>
            </a:r>
          </a:p>
          <a:p>
            <a:r>
              <a:t>https://plato.stanford.edu/entries/lorenzo-valla/</a:t>
            </a:r>
          </a:p>
          <a:p>
            <a:r>
              <a:t>https://www.lib.uchicago.edu/collex/exhibits/extbc/renaissance-humanism/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Η επεξεργασία του ύφους δεν θεωρείται απλώς διακόσμηση. Η ιστορική γνώση προορίζεται να διαμορφώσει κρίση και συμπεριφορά. Αργότερα η σχέση ιστορίας και ρητορικής θα τεθεί σε διαφορετικούς όρους.</a:t>
            </a:r>
          </a:p>
          <a:p>
            <a:r>
              <a:t>Πηγές:</a:t>
            </a:r>
          </a:p>
          <a:p>
            <a:r>
              <a:t>https://www.lib.uchicago.edu/collex/exhibits/extbc/renaissance-humanism/</a:t>
            </a:r>
          </a:p>
          <a:p>
            <a:r>
              <a:t>https://www.jameshankins.org/books/history-of-the-florentine-people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Αποφεύγουμε την ερμηνεία ότι η Αναγέννηση άρχισε λόγω της Άλωσης. Οι ελληνοϊταλικές πνευματικές επαφές έχουν προγενέστερη ιστορία.</a:t>
            </a:r>
          </a:p>
          <a:p>
            <a:r>
              <a:t>Πηγές:</a:t>
            </a:r>
          </a:p>
          <a:p>
            <a:r>
              <a:t>https://academic.oup.com/reference/62416/reference-article-abstract/555950658</a:t>
            </a:r>
          </a:p>
          <a:p>
            <a:r>
              <a:t>https://assets.cambridge.org/052183/7170/excerpt/0521837170_excerpt.htm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Ο Χρυσολωράς είχε ως μαθητή τον Μπρούνι. Η μεταφραστική δραστηριότητα συνιστά δημιουργική επιλογή και ερμηνεία των αρχαίων κειμένων, όχι απλή μεταφορά ενός ήδη σταθερού νοήματος.</a:t>
            </a:r>
          </a:p>
          <a:p>
            <a:r>
              <a:t>Πηγές:</a:t>
            </a:r>
          </a:p>
          <a:p>
            <a:r>
              <a:t>https://academic.oup.com/reference/62416/reference-article-abstract/555950658</a:t>
            </a:r>
          </a:p>
          <a:p>
            <a:r>
              <a:t>https://assets.cambridge.org/052183/7170/excerpt/0521837170_excerpt.htm</a:t>
            </a:r>
          </a:p>
          <a:p>
            <a:r>
              <a:t>https://bibliotecanazionalemarciana.cultura.gov.it/en/bequests-and-collections/bessarion-bequest/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Η χρονολογία 1440 δεν αποτελεί ασφαλές ενιαίο ορόσημο για την «ανακάλυψη της τυπογραφίας». Η ευρωπαϊκή καινοτομία του Γουτεμβέργιου διακρίνεται από προγενέστερες μορφές εκτύπωσης στην Ασία.</a:t>
            </a:r>
          </a:p>
          <a:p>
            <a:r>
              <a:t>Πηγές:</a:t>
            </a:r>
          </a:p>
          <a:p>
            <a:r>
              <a:t>https://www.loc.gov/exhibits/bibles/the-gutenberg-bible.html</a:t>
            </a:r>
          </a:p>
          <a:p>
            <a:r>
              <a:t>https://www.cambridge.org/core/books/abs/italian-renaissance/what-when-where-whose/7822AEB343BA5CFD72C2218A75624774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Η τυπογραφία δεν αντικαθιστά αμέσως το χειρόγραφο. Η έντυπη έκδοση και η χειρόγραφη επικοινωνία συνυπάρχουν. Η δημοσίευση παλαιότερων έργων μπορεί να τους προσδώσει νέο πολιτικό νόημα.</a:t>
            </a:r>
          </a:p>
          <a:p>
            <a:r>
              <a:t>Πηγές:</a:t>
            </a:r>
          </a:p>
          <a:p>
            <a:r>
              <a:t>https://www.cambridge.org/core/books/abs/italian-renaissance/what-when-where-whose/7822AEB343BA5CFD72C2218A75624774</a:t>
            </a:r>
          </a:p>
          <a:p>
            <a:r>
              <a:t>https://www.loc.gov/exhibits/bibles/the-gutenberg-bible.html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Ο Μεσαίωνας δεν υπήρξε συνολικά περίοδος στασιμότητας. Η σύγχρονη ιστοριογραφία εξετάζει τόσο τις καινοτομίες όσο και τις συνέχειες. Ο όρος «Αναγέννηση» ως γενική περιοδολόγηση εδραιώθηκε πολύ αργότερα.</a:t>
            </a:r>
          </a:p>
          <a:p>
            <a:r>
              <a:t>Πηγές:</a:t>
            </a:r>
          </a:p>
          <a:p>
            <a:r>
              <a:t>https://www.cambridge.org/core/books/abs/barbarism-and-religion/flavio-biondo-and-the-decades-of-decline/373BEDD635A3ED4FEE2BCD756D45D47A</a:t>
            </a:r>
          </a:p>
          <a:p>
            <a:r>
              <a:t>https://www.cambridge.org/core/books/abs/italian-renaissance/what-when-where-whose/7822AEB343BA5CFD72C2218A75624774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Η ιστορία του 14ου αιώνα δεν περιορίζεται στις βιογραφίες. Η συνύπαρξη χρονικών και ουμανιστικών μορφών εμποδίζει ένα απλοϊκό σχήμα αντικατάστασης του «παλιού» από το «νέο».</a:t>
            </a:r>
          </a:p>
          <a:p>
            <a:r>
              <a:t>Πηγές:</a:t>
            </a:r>
          </a:p>
          <a:p>
            <a:r>
              <a:t>https://www.cambridge.org/core/books/abs/italian-renaissance/what-when-where-whose/7822AEB343BA5CFD72C2218A75624774</a:t>
            </a:r>
          </a:p>
          <a:p>
            <a:r>
              <a:t>https://www.dukeupress.edu/humanism-and-secularization/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Τα έργα αυτά έμειναν ανολοκλήρωτα. Η βιογραφική επιλογή έχει ηθικό χαρακτήρα και δεν συγκροτεί συνολική ιστορία του 14ου αιώνα. Η αρχαία παραδειγματικότητα συνυπάρχει με τη χριστιανική ταυτότητα του Πετράρχη.</a:t>
            </a:r>
          </a:p>
          <a:p>
            <a:r>
              <a:t>Πηγές:</a:t>
            </a:r>
          </a:p>
          <a:p>
            <a:r>
              <a:t>https://www.treccani.it/enciclopedia/francesco-petrarca/</a:t>
            </a:r>
          </a:p>
          <a:p>
            <a:r>
              <a:t>https://www.treccani.it/enciclopedia/francesco-petrarca_%28Dizionario-Biografico%29/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Ο Βιλάνι πέθανε στην επιδημία του 1348. Το έργο συνεχίστηκε από τον αδελφό του Ματτέο και κατόπιν από τον Φίλιππο Βιλάνι. Η χρονικογραφία δεν είναι ενιαίο και αδιαφοροποίητο είδος.</a:t>
            </a:r>
          </a:p>
          <a:p>
            <a:r>
              <a:t>Πηγές:</a:t>
            </a:r>
          </a:p>
          <a:p>
            <a:r>
              <a:t>https://www.treccani.it/enciclopedia/giovanni-villani/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Το «πολιτικό» ή «πολιτειακό» ουμανιστικό πρότυπο έχει συνδεθεί ιδιαίτερα με τη Φλωρεντία. Η γενίκευσή του για ολόκληρο τον ουμανισμό παραμένει αντικείμενο συζήτησης.</a:t>
            </a:r>
          </a:p>
          <a:p>
            <a:r>
              <a:t>Πηγές:</a:t>
            </a:r>
          </a:p>
          <a:p>
            <a:r>
              <a:t>https://www.cambridge.org/core/journals/austrian-history-yearbook/article/political-obligation-and-selfsufficiency-in-leonardo-brunis-history-of-the-florentine-people/4D8C06E434ECD639E2632C0860377695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Η Ιστορία και το Εγκώμιο είναι διαφορετικά είδη έργων. Το Εγκώμιο επιτρέπει την εξέταση της πολιτικής αυτοπαρουσίασης της πόλης. Οι μεταφράσεις συνδέουν την ιστορική γραφή του Μπρούνι με τα ελληνικά πρότυπα.</a:t>
            </a:r>
          </a:p>
          <a:p>
            <a:r>
              <a:t>Πηγές:</a:t>
            </a:r>
          </a:p>
          <a:p>
            <a:r>
              <a:t>https://www.jameshankins.org/books/history-of-the-florentine-people</a:t>
            </a:r>
          </a:p>
          <a:p>
            <a:r>
              <a:t>https://assets.cambridge.org/052183/7170/excerpt/0521837170_excerpt.htm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Η ελευθερία αναφέρεται μεταξύ άλλων στην αυτοδιοίκηση και στην ανεξαρτησία της πόλης. Η κοινωνική σύνθεση του πολιτικού σώματος και οι αποκλεισμοί πρέπει να εξετάζονται ιστορικά.</a:t>
            </a:r>
          </a:p>
          <a:p>
            <a:r>
              <a:t>Πηγές:</a:t>
            </a:r>
          </a:p>
          <a:p>
            <a:r>
              <a:t>https://www.cambridge.org/core/journals/austrian-history-yearbook/article/political-obligation-and-selfsufficiency-in-leonardo-brunis-history-of-the-florentine-people/4D8C06E434ECD639E2632C0860377695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Το κείμενο υποστήριζε ότι ο Κωνσταντίνος είχε παραχωρήσει στον πάπα εξουσία στη Δύση. Ο Βάλλα δεν υπήρξε ο πρώτος που το αμφισβήτησε. Η σημασία του έγκειται στην εκτεταμένη γλωσσική και ιστορική επιχειρηματολογία του.</a:t>
            </a:r>
          </a:p>
          <a:p>
            <a:r>
              <a:t>Πηγές:</a:t>
            </a:r>
          </a:p>
          <a:p>
            <a:r>
              <a:t>https://plato.stanford.edu/entries/lorenzo-valla/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Η σημασία του παραδείγματος έγκειται στην εφαρμογή της γλωσσικής κριτικής σε ένα τεκμήριο με θεσμικό κύρος. Η Δωρεά δεν αποτελεί αυθεντική πηγή για πράξεις του Κωνσταντίνου, αλλά είναι πηγή για τις μεσαιωνικές πολιτικές αξιώσεις.</a:t>
            </a:r>
          </a:p>
          <a:p>
            <a:r>
              <a:t>Πηγές:</a:t>
            </a:r>
          </a:p>
          <a:p>
            <a:r>
              <a:t>https://plato.stanford.edu/entries/lorenzo-valla/</a:t>
            </a:r>
          </a:p>
          <a:p>
            <a:r>
              <a:t>https://sourcebooks.web.fordham.edu/source/donatconst.asp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Η γλωσσική ιδιαιτερότητα πρέπει να συνδυάζεται με την ιστορία της παράδοσης του κειμένου. Ένα μεταγενέστερο αντίγραφο μπορεί να περιέχει αλλαγές. Γι’ αυτό η ιστορική κριτική στηρίζεται σε σύνολο ενδείξεων.</a:t>
            </a:r>
          </a:p>
          <a:p>
            <a:r>
              <a:t>Πηγές:</a:t>
            </a:r>
          </a:p>
          <a:p>
            <a:r>
              <a:t>https://plato.stanford.edu/entries/lorenzo-valla/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Η πολιτική σκοπιμότητα δεν ακυρώνει αυτομάτως την εγκυρότητα της απόδειξης. Το παράδειγμα δείχνει ότι η προέλευση μιας έρευνας και η αποδεικτική ισχύς των επιχειρημάτων της είναι διαφορετικά ζητήματα.</a:t>
            </a:r>
          </a:p>
          <a:p>
            <a:r>
              <a:t>Πηγές:</a:t>
            </a:r>
          </a:p>
          <a:p>
            <a:r>
              <a:t>https://plato.stanford.edu/entries/lorenzo-valla/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Ο Μπιόντο αποτελεί σημαντικό παράδειγμα της σχέσης ιστορικής αφήγησης και αρχαιοδιφίας. Το ιστορικό του έργο δεν περιορίζεται στην κλασική αρχαιότητα και δεν αποκόπτεται πλήρως από χριστιανικές ερμηνείες.</a:t>
            </a:r>
          </a:p>
          <a:p>
            <a:r>
              <a:t>Πηγές:</a:t>
            </a:r>
          </a:p>
          <a:p>
            <a:r>
              <a:t>https://www.treccani.it/enciclopedia/umanesimo-e-rinascimento_%28altro%29/</a:t>
            </a:r>
          </a:p>
          <a:p>
            <a:r>
              <a:t>https://www.cambridge.org/core/books/abs/barbarism-and-religion/flavio-biondo-and-the-decades-of-decline/373BEDD635A3ED4FEE2BCD756D45D47A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Οι ελληνικές αποδόσεις των τίτλων είναι περιγραφικές και δεν δηλώνουν συγκεκριμένες ελληνικές εκδόσεις. Η Italia illustrata συνδυάζει την αρχαιότητα με τη σύγχρονη γεωγραφία και την τοπική μνήμη.</a:t>
            </a:r>
          </a:p>
          <a:p>
            <a:r>
              <a:t>Πηγές:</a:t>
            </a:r>
          </a:p>
          <a:p>
            <a:r>
              <a:t>https://www.treccani.it/enciclopedia/biondo-flavio_%28Dizionario-Biografico%29/</a:t>
            </a:r>
          </a:p>
          <a:p>
            <a:r>
              <a:t>https://www.treccani.it/enciclopedia/biondo-flavio/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Πρόκειται για λόγια μελέτη των υλικών καταλοίπων, όχι για αρχαιολογία με τη σημερινή ανασκαφική μεθοδολογία. Η ανάγνωση του χώρου συνδυάζεται με τη γραπτή παράδοση και τις θεσμικές μνήμες.</a:t>
            </a:r>
          </a:p>
          <a:p>
            <a:r>
              <a:t>Πηγές:</a:t>
            </a:r>
          </a:p>
          <a:p>
            <a:r>
              <a:t>https://www.treccani.it/enciclopedia/biondo-flavio_%28Dizionario-Biografico%29/</a:t>
            </a:r>
          </a:p>
          <a:p>
            <a:r>
              <a:t>https://www.treccani.it/enciclopedia/flavio-biondo_%28Enciclopedia-dell%27-Arte-Antica%29/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Οι όροι περιγράφουν προσανατολισμούς, όχι απολύτως διακριτές σχολές. Αποφεύγουμε τον ορισμό της ιστορικής αφήγησης ως απλώς «ευχάριστης» και κατ’ ανάγκην ατεκμηρίωτης.</a:t>
            </a:r>
          </a:p>
          <a:p>
            <a:r>
              <a:t>Πηγές:</a:t>
            </a:r>
          </a:p>
          <a:p>
            <a:r>
              <a:t>https://www.treccani.it/enciclopedia/umanesimo-e-rinascimento_%28altro%29/</a:t>
            </a:r>
          </a:p>
          <a:p>
            <a:r>
              <a:t>https://www.cambridge.org/core/books/abs/italian-renaissance/what-when-where-whose/7822AEB343BA5CFD72C2218A75624774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Η διάκριση αυτή αποτελεί εργαλείο ανάγνωσης, όχι συνολική απόρριψη των ουμανιστικών ιστοριών ως αναξιόπιστων. Η ιστορική γραφή της εποχής δεν χρησιμοποιεί παντού τις σημερινές συμβάσεις παραπομπών.</a:t>
            </a:r>
          </a:p>
          <a:p>
            <a:r>
              <a:t>Πηγές:</a:t>
            </a:r>
          </a:p>
          <a:p>
            <a:r>
              <a:t>https://plato.stanford.edu/entries/machiavelli/</a:t>
            </a:r>
          </a:p>
          <a:p>
            <a:r>
              <a:t>https://www.jameshankins.org/books/history-of-the-florentine-people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Δεν ήταν απλώς «αξιωματούχος στην αυλή της Φλωρεντίας». Η δημοκρατική υπηρεσία του και η μεταγενέστερη παραγγελία των Μεδίκων αποτελούν διαφορετικές φάσεις. Το ιστορικό έργο του δεν περιορίζεται στη συμβουλή προς έναν ηγεμόνα.</a:t>
            </a:r>
          </a:p>
          <a:p>
            <a:r>
              <a:t>Πηγές:</a:t>
            </a:r>
          </a:p>
          <a:p>
            <a:r>
              <a:t>https://plato.stanford.edu/entries/machiavelli/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Η ολοκλήρωση το 1525 διακρίνεται από την πρώτη έκδοση το 1532. Η εξάρτηση από την παραγγελία των Μεδίκων δημιουργεί εντάσεις μεταξύ αφηγηματικής κρίσης και προστασίας του συγγραφέα.</a:t>
            </a:r>
          </a:p>
          <a:p>
            <a:r>
              <a:t>Πηγές:</a:t>
            </a:r>
          </a:p>
          <a:p>
            <a:r>
              <a:t>https://plato.stanford.edu/entries/machiavelli/</a:t>
            </a:r>
          </a:p>
          <a:p>
            <a:r>
              <a:t>https://www.cambridge.org/core/books/abs/cambridge-companion-to-machiavelli/machiavellis-florentine-histories/1B7130F1569BE7C84313065AB0E8FAF5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Οι έννοιες virtù και fortuna φωτίζουν τη σχέση ικανότητας, πρωτοβουλίας και συγκυρίας. Η πολιτική σημασία της σύγκρουσης στη δημοκρατία είναι ιδιαίτερα εμφανής στις Διατριβές. Η κλασική μίμηση και η ιστορική διαφορά παραμένουν σε ένταση.</a:t>
            </a:r>
          </a:p>
          <a:p>
            <a:r>
              <a:t>Πηγές:</a:t>
            </a:r>
          </a:p>
          <a:p>
            <a:r>
              <a:t>https://plato.stanford.edu/entries/machiavelli/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Η θέση αυτή δεν σημαίνει αποδοχή κάθε μορφής βίας ή στάσης. Η σύγκριση με τη Φλωρεντία επιτρέπει να συζητηθεί πότε η σύγκρουση ενισχύει και πότε αποδιοργανώνει μια πολιτεία.</a:t>
            </a:r>
          </a:p>
          <a:p>
            <a:r>
              <a:t>Πηγές:</a:t>
            </a:r>
          </a:p>
          <a:p>
            <a:r>
              <a:t>https://plato.stanford.edu/entries/machiavelli/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Η Ιστορία της Ιταλίας καλύπτει κυρίως τα γεγονότα του 1494–1534, με εισαγωγική αναδρομή στα προηγούμενα χρόνια. Δεν εκδίδεται κατά τη συγγραφή της, αλλά μετά τον θάνατο του συγγραφέα.</a:t>
            </a:r>
          </a:p>
          <a:p>
            <a:r>
              <a:t>Πηγές:</a:t>
            </a:r>
          </a:p>
          <a:p>
            <a:r>
              <a:t>https://www.treccani.it/enciclopedia/francesco-guicciardini_%28Dizionario-di-Storia%29/</a:t>
            </a:r>
          </a:p>
          <a:p>
            <a:r>
              <a:t>https://www.treccani.it/enciclopedia/francesco-guicciardini_%28altro%29/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Η τελική μορφή των Ricordi διαμορφώνεται το 1530. Η πολιτική διαδρομή του Γκουιτσαρντίνι περιλαμβάνει υπηρεσία στη Φλωρεντία και σε παπικές διοικήσεις.</a:t>
            </a:r>
          </a:p>
          <a:p>
            <a:r>
              <a:t>Πηγές:</a:t>
            </a:r>
          </a:p>
          <a:p>
            <a:r>
              <a:t>https://www.treccani.it/enciclopedia/francesco-guicciardini_%28Dizionario-di-Storia%29/</a:t>
            </a:r>
          </a:p>
          <a:p>
            <a:r>
              <a:t>https://www.treccani.it/enciclopedia/francesco-guicciardini_%28altro%29/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Ο γεωγραφικός ορίζοντας είναι η Ιταλία, αλλά η ερμηνεία αναδεικνύει ένα ευρύτερο σύστημα διακρατικών σχέσεων. Η ιστορία των πρόσφατων γεγονότων συνδέεται με την προσωπική εμπειρία χωρίς να εξαντλείται σε απομνημονεύματα.</a:t>
            </a:r>
          </a:p>
          <a:p>
            <a:r>
              <a:t>Πηγές:</a:t>
            </a:r>
          </a:p>
          <a:p>
            <a:r>
              <a:t>https://www.treccani.it/enciclopedia/francesco-guicciardini_%28altro%29/</a:t>
            </a:r>
          </a:p>
          <a:p>
            <a:r>
              <a:t>https://www.treccani.it/enciclopedia/francesco-guicciardini_%28Dizionario-Biografico%29/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Η διάκριση δεν είναι απόλυτη: ο Μακιαβέλλι γνωρίζει τη σημασία της συγκυρίας και ο Γκουιτσαρντίνι διατυπώνει ευρύτερες παρατηρήσεις. Η διαφορά αφορά τον βαθμό εμπιστοσύνης στη γενίκευση και στην ιστορική αναλογία.</a:t>
            </a:r>
          </a:p>
          <a:p>
            <a:r>
              <a:t>Πηγές:</a:t>
            </a:r>
          </a:p>
          <a:p>
            <a:r>
              <a:t>https://www.treccani.it/enciclopedia/francesco-guicciardini_%28Il-Contributo-italiano-alla-storia-del-Pensiero%3A-Filosofia%29/</a:t>
            </a:r>
          </a:p>
          <a:p>
            <a:r>
              <a:t>https://plato.stanford.edu/entries/machiavelli/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Αποφεύγουμε τη διατύπωση ότι η ιστορία γράφεται πλέον στις σύγχρονες γλώσσες «και όχι στα λατινικά». Η μεταβολή δεν είναι καθολική ούτε αρχίζει για πρώτη φορά τον 16ο αιώνα.</a:t>
            </a:r>
          </a:p>
          <a:p>
            <a:r>
              <a:t>Πηγές:</a:t>
            </a:r>
          </a:p>
          <a:p>
            <a:r>
              <a:t>https://assets.cambridge.org/052183/7170/excerpt/0521837170_excerpt.htm</a:t>
            </a:r>
          </a:p>
          <a:p>
            <a:r>
              <a:t>https://plato.stanford.edu/entries/machiavelli/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Η ανάπτυξη ιστορικών μεθόδων δεν συνεπάγεται ήδη συγκρότηση της ιστορίας ως αυτόνομου επαγγελματικού κλάδου. Η ιστορική κατανόηση του δικαίου περιλαμβάνει τη μεταβολή των θεσμών, πέρα από τη διόρθωση λέξεων.</a:t>
            </a:r>
          </a:p>
          <a:p>
            <a:r>
              <a:t>Πηγές:</a:t>
            </a:r>
          </a:p>
          <a:p>
            <a:r>
              <a:t>https://plato.stanford.edu/entries/bodin/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Η ιστορία συνδέεται με την πολιτική και τη νομική γνώση. Η Methodus ανήκει στην παράδοση της ars historica και δεν είναι εγχειρίδιο της νεότερης ιστορικής επιστήμης.</a:t>
            </a:r>
          </a:p>
          <a:p>
            <a:r>
              <a:t>Πηγές:</a:t>
            </a:r>
          </a:p>
          <a:p>
            <a:r>
              <a:t>https://plato.stanford.edu/entries/bodin/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Τα διοικητικά αρχεία έχουν προγενέστερη ιστορία. Η οργάνωση της Βατικανής Βιβλιοθήκης διακρίνεται από την ανάπτυξη των συλλογών επί Νικολάου Ε΄.</a:t>
            </a:r>
          </a:p>
          <a:p>
            <a:r>
              <a:t>Πηγές:</a:t>
            </a:r>
          </a:p>
          <a:p>
            <a:r>
              <a:t>https://bav.vatican.va/en/the-library/history-of-BAV.html</a:t>
            </a:r>
          </a:p>
          <a:p>
            <a:r>
              <a:t>https://www.cambridge.org/core/books/abs/italian-renaissance/what-when-where-whose/7822AEB343BA5CFD72C2218A75624774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Το 1583 ανήκει στον 16ο αιώνα. Ο Σκάλιγκερ παραμένει στην ενότητα της ύστερης Αναγέννησης, με επισήμανση της συνέχειας. Ο τίτλος αποδίδεται περιγραφικά ως «Περί διορθώσεως της χρονολογίας».</a:t>
            </a:r>
          </a:p>
          <a:p>
            <a:r>
              <a:t>Πηγές:</a:t>
            </a:r>
          </a:p>
          <a:p>
            <a:r>
              <a:t>https://warburg.sas.ac.uk/research-fellowships/research-projects/archived-research-projects/joseph-justus-scaliger/scaligers-works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Ως διδακτικό παράδειγμα, μια πληροφορία «στο πέμπτο έτος της βασιλείας» δεν μετατρέπεται σε απόλυτη χρονολογία χωρίς ασφαλή γνώση της αφετηρίας και του συστήματος υπολογισμού.</a:t>
            </a:r>
          </a:p>
          <a:p>
            <a:r>
              <a:t>Πηγές:</a:t>
            </a:r>
          </a:p>
          <a:p>
            <a:r>
              <a:t>https://warburg.sas.ac.uk/research-fellowships/research-projects/archived-research-projects/joseph-justus-scaliger/scaligers-works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Η χρονολογία της Μεταρρύθμισης διορθώνεται από τον 17ο στον 16ο αιώνα. Η βιβλική κριτική έχει προγενέστερες αφετηρίες, μεταξύ άλλων στον Βάλλα. Δεν αποδίδεται αποκλειστικά στον Λούθηρο.</a:t>
            </a:r>
          </a:p>
          <a:p>
            <a:r>
              <a:t>Πηγές:</a:t>
            </a:r>
          </a:p>
          <a:p>
            <a:r>
              <a:t>https://plato.stanford.edu/entries/erasmus/</a:t>
            </a:r>
          </a:p>
          <a:p>
            <a:r>
              <a:t>https://plato.stanford.edu/entries/lorenzo-valla/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Το έτος γέννησης του Εράσμου δεν είναι απολύτως βέβαιο. Η έκδοση του 1516 δεν ήταν άψογη και αναθεωρήθηκε. Η κριτική των κειμένων εντάσσεται σε θρησκευτικό πρόγραμμα.</a:t>
            </a:r>
          </a:p>
          <a:p>
            <a:r>
              <a:t>Πηγές:</a:t>
            </a:r>
          </a:p>
          <a:p>
            <a:r>
              <a:t>https://plato.stanford.edu/entries/erasmus/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Η πολεμική δεν οδηγεί αυτομάτως σε διαχωρισμό γνώσης και πίστης. Οι αντίπαλοι χρησιμοποιούν ιστορικά επιχειρήματα για την ενίσχυση θρησκευτικών βεβαιοτήτων. Η σχέση πίστης και τεκμηρίωσης παραμένει σύνθετη.</a:t>
            </a:r>
          </a:p>
          <a:p>
            <a:r>
              <a:t>Πηγές:</a:t>
            </a:r>
          </a:p>
          <a:p>
            <a:r>
              <a:t>https://www.cambridge.org/core/journals/church-history/article/abs/paolo-sarpi-caesar-baronius-and-the-political-possibilities-of-ecclesiastical-history/629E4BF50B99B76C56AD5592C1EB2848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Η συλλογή πηγών, τα ερευνητικά ταξίδια και οι συνεργασίες ενισχύουν τη λογιοσύνη. Οι θρησκευτικές δεσμεύσεις λειτουργούν ως κίνητρο έρευνας και ως πλαίσιο επιλογής και ερμηνείας.</a:t>
            </a:r>
          </a:p>
          <a:p>
            <a:r>
              <a:t>Πηγές:</a:t>
            </a:r>
          </a:p>
          <a:p>
            <a:r>
              <a:t>https://www.ccel.org/ccel/schaff/encyc07/htm/ii.vii.lxxxviii.htm</a:t>
            </a:r>
          </a:p>
          <a:p>
            <a:r>
              <a:t>https://www.cambridge.org/core/journals/church-history/article/abs/paolo-sarpi-caesar-baronius-and-the-political-possibilities-of-ecclesiastical-history/629E4BF50B99B76C56AD5592C1EB2848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Η συμβολή του Μπέικον τοποθετείται σε χωριστή ενότητα για τη συνέχεια στον 17ο αιώνα. Αποφεύγεται η απόδοση σε αυτόν ενός ενιαίου κανόνα ότι η ιστορία υπηρετεί αποκλειστικά τη διακυβέρνηση ή αποκλείει την ηθική αγωγή.</a:t>
            </a:r>
          </a:p>
          <a:p>
            <a:r>
              <a:t>Πηγές:</a:t>
            </a:r>
          </a:p>
          <a:p>
            <a:r>
              <a:t>https://plato.stanford.edu/entries/francis-bacon/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Η «φυσική ιστορία» περιλαμβάνει γνώση της φύσης και δεν έχει τη σημερινή έννοια της κοινωνικής ιστορικής έρευνας. Ο Μπέικον δεν ταυτίζει την έγκυρη γνώση με την άκριτη συσσώρευση λεπτομερειών.</a:t>
            </a:r>
          </a:p>
          <a:p>
            <a:r>
              <a:t>Πηγές:</a:t>
            </a:r>
          </a:p>
          <a:p>
            <a:r>
              <a:t>https://plato.stanford.edu/entries/francis-bacon/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Η διπλωματική διακρίνεται από τη διπλωματία. Η συστηματοποίησή της δεν τοποθετείται στον 16ο αιώνα. Η εκκλησιαστική λογιοσύνη είναι σημαντικό περιβάλλον ανάπτυξης κριτικών μεθόδων.</a:t>
            </a:r>
          </a:p>
          <a:p>
            <a:r>
              <a:t>Πηγές:</a:t>
            </a:r>
          </a:p>
          <a:p>
            <a:r>
              <a:t>https://wellcomecollection.org/works/by7n5up6</a:t>
            </a:r>
          </a:p>
          <a:p>
            <a:r>
              <a:t>https://www.newadvent.org/cathen/09479b.htm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Η διαμάχη με τον Ντάνιελ φαν Πάπενμπρουκ είναι σημαντικό περιβάλλον σύνταξης του έργου. Η ανάγκη υπεράσπισης θεσμικών τεκμηρίων οδηγεί σε μεθοδολογική συστηματοποίηση.</a:t>
            </a:r>
          </a:p>
          <a:p>
            <a:r>
              <a:t>Πηγές:</a:t>
            </a:r>
          </a:p>
          <a:p>
            <a:r>
              <a:t>https://www.newadvent.org/cathen/09479b.htm</a:t>
            </a:r>
          </a:p>
          <a:p>
            <a:r>
              <a:t>https://wellcomecollection.org/works/by7n5up6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Οι ημερομηνίες δηλώνουν διαφορετικού τύπου γεγονότα: συγγραφή, ολοκλήρωση, έκδοση και συμβατική αφετηρία. Η πρώτη έκδοση των Φλωρεντινών ιστοριών είναι το 1532.</a:t>
            </a:r>
          </a:p>
          <a:p>
            <a:r>
              <a:t>Πηγές:</a:t>
            </a:r>
          </a:p>
          <a:p>
            <a:r>
              <a:t>https://plato.stanford.edu/entries/lorenzo-valla/</a:t>
            </a:r>
          </a:p>
          <a:p>
            <a:r>
              <a:t>https://plato.stanford.edu/entries/erasmus/</a:t>
            </a:r>
          </a:p>
          <a:p>
            <a:r>
              <a:t>https://plato.stanford.edu/entries/machiavelli/</a:t>
            </a:r>
          </a:p>
          <a:p>
            <a:r>
              <a:t>https://plato.stanford.edu/entries/bodin/</a:t>
            </a:r>
          </a:p>
          <a:p>
            <a:r>
              <a:t>https://www.loc.gov/exhibits/bibles/the-gutenberg-bible.html</a:t>
            </a:r>
          </a:p>
          <a:p>
            <a:r>
              <a:t>https://warburg.sas.ac.uk/research-fellowships/research-projects/archived-research-projects/joseph-justus-scaliger/scaligers-works</a:t>
            </a:r>
          </a:p>
          <a:p>
            <a:r>
              <a:t>https://wellcomecollection.org/works/by7n5up6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Η «εκκοσμίκευση» περιγράφει επιμέρους τάσεις, κυρίως στην πολιτική ιστοριογραφία. Δεν είναι ενιαία πορεία προς τη σύγχρονη ιστορική επιστήμη, ούτε εξαφανίζει τη θεολογία από κάθε ιστορικό έργο.</a:t>
            </a:r>
          </a:p>
          <a:p>
            <a:r>
              <a:t>Πηγές:</a:t>
            </a:r>
          </a:p>
          <a:p>
            <a:r>
              <a:t>https://plato.stanford.edu/entries/lorenzo-valla/</a:t>
            </a:r>
          </a:p>
          <a:p>
            <a:r>
              <a:t>https://plato.stanford.edu/entries/machiavelli/</a:t>
            </a:r>
          </a:p>
          <a:p>
            <a:r>
              <a:t>https://www.cambridge.org/core/books/abs/italian-renaissance/what-when-where-whose/7822AEB343BA5CFD72C2218A75624774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Η αποτίμηση αναζητεί τις ιστορικές δυνατότητες και δεσμεύσεις της εποχής. Οι άνθρωποι της Αναγέννησης δεν πρέπει να παρουσιάζονται αποκλειστικά ως πρόδρομοι της ιστορικής επιστήμης του 19ου αιώνα.</a:t>
            </a:r>
          </a:p>
          <a:p>
            <a:r>
              <a:t>Πηγές:</a:t>
            </a:r>
          </a:p>
          <a:p>
            <a:r>
              <a:t>https://www.cambridge.org/core/books/abs/italian-renaissance/what-when-where-whose/7822AEB343BA5CFD72C2218A75624774</a:t>
            </a:r>
          </a:p>
          <a:p>
            <a:r>
              <a:t>https://www.cambridge.org/core/books/abs/barbarism-and-religion/flavio-biondo-and-the-decades-of-decline/373BEDD635A3ED4FEE2BCD756D45D47A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Οι ορισμοί χρησιμεύουν ως σύγχρονα αναλυτικά εργαλεία. Δεν προβάλλουμε αναδρομικά συγκροτημένους κλάδους του 18ου ή 19ου αιώνα στην Αναγέννηση. Η ars historica αφορά επίσης την ανάγνωση και τη συγγραφή ιστορίας.</a:t>
            </a:r>
          </a:p>
          <a:p>
            <a:r>
              <a:t>Πηγές:</a:t>
            </a:r>
          </a:p>
          <a:p>
            <a:r>
              <a:t>https://plato.stanford.edu/entries/bodin/</a:t>
            </a:r>
          </a:p>
          <a:p>
            <a:r>
              <a:t>https://www.cambridge.org/core/books/abs/italian-renaissance/what-when-where-whose/7822AEB343BA5CFD72C2218A75624774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Τα ερωτήματα μπορούν να συνδεθούν με σύντομα αποσπάσματα από τον Βάλλα, τον Μπρούνι και τον Μακιαβέλλι.</a:t>
            </a:r>
          </a:p>
          <a:p>
            <a:r>
              <a:t>Πηγές: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6 - Ελεύθερη σχεδίαση">
            <a:extLst>
              <a:ext uri="{FF2B5EF4-FFF2-40B4-BE49-F238E27FC236}">
                <a16:creationId xmlns:a16="http://schemas.microsoft.com/office/drawing/2014/main" id="{D30BDCB4-7C55-4143-A02A-A48FA51130DA}"/>
              </a:ext>
            </a:extLst>
          </p:cNvPr>
          <p:cNvSpPr>
            <a:spLocks noGrp="1"/>
          </p:cNvSpPr>
          <p:nvPr/>
        </p:nvSpPr>
        <p:spPr>
          <a:xfrm>
            <a:off x="-9360" y="-7920"/>
            <a:ext cx="9162720" cy="1041120"/>
          </a:xfrm>
          <a:custGeom>
            <a:avLst/>
            <a:gdLst>
              <a:gd name="textAreaLeft" fmla="*/ 0 w 9162720"/>
              <a:gd name="textAreaRight" fmla="*/ 9163080 w 9162720"/>
              <a:gd name="textAreaTop" fmla="*/ 0 h 1041120"/>
              <a:gd name="textAreaBottom" fmla="*/ 1041480 h 1041120"/>
              <a:gd name="GluePoint1X" fmla="*/ 6 w 5772"/>
              <a:gd name="GluePoint1Y" fmla="*/ 2 h 656"/>
              <a:gd name="GluePoint2X" fmla="*/ 2542 w 5772"/>
              <a:gd name="GluePoint2Y" fmla="*/ 0 h 656"/>
              <a:gd name="GluePoint3X" fmla="*/ 4374 w 5772"/>
              <a:gd name="GluePoint3Y" fmla="*/ 367 h 656"/>
              <a:gd name="GluePoint4X" fmla="*/ 5766 w 5772"/>
              <a:gd name="GluePoint4Y" fmla="*/ 55 h 656"/>
              <a:gd name="GluePoint5X" fmla="*/ 5772 w 5772"/>
              <a:gd name="GluePoint5Y" fmla="*/ 213 h 656"/>
              <a:gd name="GluePoint6X" fmla="*/ 4302 w 5772"/>
              <a:gd name="GluePoint6Y" fmla="*/ 439 h 656"/>
              <a:gd name="GluePoint7X" fmla="*/ 1488 w 5772"/>
              <a:gd name="GluePoint7Y" fmla="*/ 201 h 656"/>
              <a:gd name="GluePoint8X" fmla="*/ 0 w 5772"/>
              <a:gd name="GluePoint8Y" fmla="*/ 656 h 656"/>
              <a:gd name="GluePoint9X" fmla="*/ 6 w 5772"/>
              <a:gd name="GluePoint9Y" fmla="*/ 2 h 656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9AF">
                  <a:alpha val="45098"/>
                </a:srgbClr>
              </a:gs>
              <a:gs pos="100000">
                <a:srgbClr val="00EBF8">
                  <a:alpha val="55294"/>
                </a:srgbClr>
              </a:gs>
            </a:gsLst>
            <a:lin ang="5400000"/>
          </a:gradFill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sz="1800" b="0" u="none" strike="noStrike">
              <a:solidFill>
                <a:srgbClr val="000000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3" name="7 - Ελεύθερη σχεδίαση">
            <a:extLst>
              <a:ext uri="{FF2B5EF4-FFF2-40B4-BE49-F238E27FC236}">
                <a16:creationId xmlns:a16="http://schemas.microsoft.com/office/drawing/2014/main" id="{CEECB0C6-D5BD-468B-A802-2B5F9B5A65B3}"/>
              </a:ext>
            </a:extLst>
          </p:cNvPr>
          <p:cNvSpPr>
            <a:spLocks noGrp="1"/>
          </p:cNvSpPr>
          <p:nvPr/>
        </p:nvSpPr>
        <p:spPr>
          <a:xfrm>
            <a:off x="4381200" y="-7920"/>
            <a:ext cx="4762800" cy="637920"/>
          </a:xfrm>
          <a:custGeom>
            <a:avLst/>
            <a:gdLst>
              <a:gd name="textAreaLeft" fmla="*/ 0 w 4762800"/>
              <a:gd name="textAreaRight" fmla="*/ 4762800 w 4762800"/>
              <a:gd name="textAreaTop" fmla="*/ 0 h 637920"/>
              <a:gd name="textAreaBottom" fmla="*/ 638280 h 637920"/>
              <a:gd name="GluePoint1X" fmla="*/ 0 w 3000"/>
              <a:gd name="GluePoint1Y" fmla="*/ 0 h 595"/>
              <a:gd name="GluePoint2X" fmla="*/ 1668 w 3000"/>
              <a:gd name="GluePoint2Y" fmla="*/ 564 h 595"/>
              <a:gd name="GluePoint3X" fmla="*/ 3000 w 3000"/>
              <a:gd name="GluePoint3Y" fmla="*/ 186 h 595"/>
              <a:gd name="GluePoint4X" fmla="*/ 3000 w 3000"/>
              <a:gd name="GluePoint4Y" fmla="*/ 6 h 595"/>
              <a:gd name="GluePoint5X" fmla="*/ 0 w 3000"/>
              <a:gd name="GluePoint5Y" fmla="*/ 0 h 595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DB6">
                  <a:alpha val="45098"/>
                </a:srgbClr>
              </a:gs>
              <a:gs pos="100000">
                <a:srgbClr val="009BE5">
                  <a:alpha val="30196"/>
                </a:srgbClr>
              </a:gs>
            </a:gsLst>
            <a:lin ang="5400000"/>
          </a:gradFill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sz="1800" b="0" u="none" strike="noStrike">
              <a:solidFill>
                <a:srgbClr val="000000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4" name="PlaceHolder 1">
            <a:extLst>
              <a:ext uri="{FF2B5EF4-FFF2-40B4-BE49-F238E27FC236}">
                <a16:creationId xmlns:a16="http://schemas.microsoft.com/office/drawing/2014/main" id="{1B68B2A5-9F02-43DE-8C6E-68E019E3B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0" tIns="46800" rIns="0" bIns="0" anchor="b">
            <a:noAutofit/>
          </a:bodyPr>
          <a:lstStyle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50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lvl1pPr>
          </a:lstStyle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50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Click to edit the title text format</a:t>
            </a:r>
          </a:p>
        </p:txBody>
      </p:sp>
      <p:sp>
        <p:nvSpPr>
          <p:cNvPr id="5" name="PlaceHolder 2">
            <a:extLst>
              <a:ext uri="{FF2B5EF4-FFF2-40B4-BE49-F238E27FC236}">
                <a16:creationId xmlns:a16="http://schemas.microsoft.com/office/drawing/2014/main" id="{D10DEEFA-DDA6-46DC-8A71-39AA73BA04F6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457200" y="1934640"/>
            <a:ext cx="8229600" cy="43894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>
            <a:lvl1pPr algn="l">
              <a:spcBef>
                <a:spcPts val="649"/>
              </a:spcBef>
              <a:buClr>
                <a:srgbClr val="0BD0D9"/>
              </a:buClr>
              <a:buSzPct val="95000"/>
              <a:buFont typeface="Wingdings 2"/>
              <a:buChar char="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 b="0" u="none" strike="noStrike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lvl1pPr>
            <a:lvl2pPr algn="l">
              <a:spcBef>
                <a:spcPts val="649"/>
              </a:spcBef>
              <a:buClr>
                <a:srgbClr val="0F6FC6"/>
              </a:buClr>
              <a:buSzPct val="85000"/>
              <a:buFont typeface="Wingdings 2"/>
              <a:buChar char="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 b="0" u="none" strike="noStrike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lvl2pPr>
            <a:lvl3pPr algn="l">
              <a:spcBef>
                <a:spcPts val="649"/>
              </a:spcBef>
              <a:buClr>
                <a:srgbClr val="009DD9"/>
              </a:buClr>
              <a:buSzPct val="70000"/>
              <a:buFont typeface="Wingdings 2"/>
              <a:buChar char="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 b="0" u="none" strike="noStrike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lvl3pPr>
            <a:lvl4pPr algn="l">
              <a:spcBef>
                <a:spcPts val="649"/>
              </a:spcBef>
              <a:buClr>
                <a:srgbClr val="0BD0D9"/>
              </a:buClr>
              <a:buSzPct val="65000"/>
              <a:buFont typeface="Wingdings 2"/>
              <a:buChar char="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 b="0" u="none" strike="noStrike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lvl4pPr>
            <a:lvl5pPr algn="l">
              <a:spcBef>
                <a:spcPts val="649"/>
              </a:spcBef>
              <a:buClr>
                <a:srgbClr val="10CF9B"/>
              </a:buClr>
              <a:buSzPct val="65000"/>
              <a:buFont typeface="Wingdings 2"/>
              <a:buChar char="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 b="0" u="none" strike="noStrike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lvl5pPr>
            <a:lvl6pPr algn="l">
              <a:spcBef>
                <a:spcPts val="649"/>
              </a:spcBef>
              <a:buClr>
                <a:srgbClr val="000000"/>
              </a:buClr>
              <a:buSzPct val="65000"/>
              <a:buFont typeface="Wingdings 2"/>
              <a:buChar char="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 b="0" u="none" strike="noStrike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lvl6pPr>
            <a:lvl7pPr algn="l">
              <a:spcBef>
                <a:spcPts val="649"/>
              </a:spcBef>
              <a:buClr>
                <a:srgbClr val="000000"/>
              </a:buClr>
              <a:buSzPct val="65000"/>
              <a:buFont typeface="Wingdings 2"/>
              <a:buChar char="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 b="0" u="none" strike="noStrike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lvl7pPr>
          </a:lstStyle>
          <a:p>
            <a:pPr marL="272880" indent="-272880" algn="l">
              <a:spcBef>
                <a:spcPts val="649"/>
              </a:spcBef>
              <a:buClr>
                <a:srgbClr val="0BD0D9"/>
              </a:buClr>
              <a:buSzPct val="95000"/>
              <a:buFont typeface="Wingdings 2"/>
              <a:buChar char="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600" b="0" u="none" strike="noStrike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Click to edit the outline text format</a:t>
            </a:r>
          </a:p>
          <a:p>
            <a:pPr marL="639720" lvl="1" indent="-245880" algn="l">
              <a:spcBef>
                <a:spcPts val="649"/>
              </a:spcBef>
              <a:buClr>
                <a:srgbClr val="0F6FC6"/>
              </a:buClr>
              <a:buSzPct val="85000"/>
              <a:buFont typeface="Wingdings 2"/>
              <a:buChar char="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600" b="0" u="none" strike="noStrike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Second Outline Level</a:t>
            </a:r>
          </a:p>
          <a:p>
            <a:pPr marL="914400" lvl="2" indent="-246240" algn="l">
              <a:spcBef>
                <a:spcPts val="649"/>
              </a:spcBef>
              <a:buClr>
                <a:srgbClr val="009DD9"/>
              </a:buClr>
              <a:buSzPct val="70000"/>
              <a:buFont typeface="Wingdings 2"/>
              <a:buChar char="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600" b="0" u="none" strike="noStrike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Third Outline Level</a:t>
            </a:r>
          </a:p>
          <a:p>
            <a:pPr marL="1187280" lvl="3" indent="-209520" algn="l">
              <a:spcBef>
                <a:spcPts val="649"/>
              </a:spcBef>
              <a:buClr>
                <a:srgbClr val="0BD0D9"/>
              </a:buClr>
              <a:buSzPct val="65000"/>
              <a:buFont typeface="Wingdings 2"/>
              <a:buChar char="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600" b="0" u="none" strike="noStrike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Fourth Outline Level</a:t>
            </a:r>
          </a:p>
          <a:p>
            <a:pPr marL="1461960" lvl="4" indent="-209520" algn="l">
              <a:spcBef>
                <a:spcPts val="649"/>
              </a:spcBef>
              <a:buClr>
                <a:srgbClr val="10CF9B"/>
              </a:buClr>
              <a:buSzPct val="65000"/>
              <a:buFont typeface="Wingdings 2"/>
              <a:buChar char="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600" b="0" u="none" strike="noStrike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Fifth Outline Level</a:t>
            </a:r>
          </a:p>
          <a:p>
            <a:pPr marL="1461960" lvl="5" indent="-209520" algn="l">
              <a:spcBef>
                <a:spcPts val="649"/>
              </a:spcBef>
              <a:buClr>
                <a:srgbClr val="000000"/>
              </a:buClr>
              <a:buSzPct val="65000"/>
              <a:buFont typeface="Wingdings 2"/>
              <a:buChar char="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600" b="0" u="none" strike="noStrike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Sixth Outline Level</a:t>
            </a:r>
          </a:p>
          <a:p>
            <a:pPr marL="1461960" lvl="6" indent="-209520" algn="l">
              <a:spcBef>
                <a:spcPts val="649"/>
              </a:spcBef>
              <a:buClr>
                <a:srgbClr val="000000"/>
              </a:buClr>
              <a:buSzPct val="65000"/>
              <a:buFont typeface="Wingdings 2"/>
              <a:buChar char="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600" b="0" u="none" strike="noStrike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Seventh Outline Level</a:t>
            </a:r>
          </a:p>
        </p:txBody>
      </p:sp>
      <p:sp>
        <p:nvSpPr>
          <p:cNvPr id="6" name="PlaceHolder 3">
            <a:extLst>
              <a:ext uri="{FF2B5EF4-FFF2-40B4-BE49-F238E27FC236}">
                <a16:creationId xmlns:a16="http://schemas.microsoft.com/office/drawing/2014/main" id="{EB32FCEF-1AA1-44A5-871B-448099524A3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57200" y="6356160"/>
            <a:ext cx="2133360" cy="3650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1800" b="0" u="none" strike="noStrike">
              <a:solidFill>
                <a:srgbClr val="000000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7" name="PlaceHolder 4">
            <a:extLst>
              <a:ext uri="{FF2B5EF4-FFF2-40B4-BE49-F238E27FC236}">
                <a16:creationId xmlns:a16="http://schemas.microsoft.com/office/drawing/2014/main" id="{031299D0-4554-4C67-9343-2178B09D9FA3}"/>
              </a:ext>
            </a:extLst>
          </p:cNvPr>
          <p:cNvSpPr>
            <a:spLocks noGrp="1"/>
          </p:cNvSpPr>
          <p:nvPr>
            <p:ph type="ftr" idx="2"/>
          </p:nvPr>
        </p:nvSpPr>
        <p:spPr>
          <a:xfrm>
            <a:off x="2666520" y="6356160"/>
            <a:ext cx="3352680" cy="3650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1800" b="0" u="none" strike="noStrike">
              <a:solidFill>
                <a:srgbClr val="000000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8" name="PlaceHolder 5">
            <a:extLst>
              <a:ext uri="{FF2B5EF4-FFF2-40B4-BE49-F238E27FC236}">
                <a16:creationId xmlns:a16="http://schemas.microsoft.com/office/drawing/2014/main" id="{5A77EDD7-5243-4A05-8858-3AA106E49B8E}"/>
              </a:ext>
            </a:extLst>
          </p:cNvPr>
          <p:cNvSpPr>
            <a:spLocks noGrp="1"/>
          </p:cNvSpPr>
          <p:nvPr>
            <p:ph type="sldNum" idx="3"/>
          </p:nvPr>
        </p:nvSpPr>
        <p:spPr>
          <a:xfrm>
            <a:off x="7924320" y="6356160"/>
            <a:ext cx="762120" cy="3650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 b="0" u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3F0965DA-93B3-4328-87EF-EDAF35B91966}" type="slidenum">
              <a:rPr sz="1200" b="0" u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</a:rPr>
              <a:t>‹#›</a:t>
            </a:fld>
            <a:endParaRPr sz="1200" b="0" u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1" name="11 - Ελεύθερη σχεδίαση">
            <a:extLst>
              <a:ext uri="{FF2B5EF4-FFF2-40B4-BE49-F238E27FC236}">
                <a16:creationId xmlns:a16="http://schemas.microsoft.com/office/drawing/2014/main" id="{818B3AFB-C026-43CD-BDF2-EF01EFAF1D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320" y="203040"/>
            <a:ext cx="9132840" cy="647640"/>
          </a:xfrm>
          <a:prstGeom prst="rect">
            <a:avLst/>
          </a:prstGeom>
          <a:ln w="38160">
            <a:noFill/>
          </a:ln>
        </p:spPr>
      </p:pic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5843907F-2D04-4E5C-9244-9DD378BFD49D}"/>
              </a:ext>
            </a:extLst>
          </p:cNvPr>
          <p:cNvSpPr>
            <a:spLocks noGrp="1"/>
          </p:cNvSpPr>
          <p:nvPr/>
        </p:nvSpPr>
        <p:spPr>
          <a:xfrm rot="21435600">
            <a:off x="-18360" y="478800"/>
            <a:ext cx="36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440" rIns="90000" bIns="-46440" anchor="t">
            <a:noAutofit/>
          </a:bodyPr>
          <a:lstStyle/>
          <a:p>
            <a:pPr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1800" b="0" u="none" strike="noStrike">
              <a:solidFill>
                <a:srgbClr val="000000"/>
              </a:solidFill>
              <a:latin typeface="Verdana"/>
              <a:ea typeface="Verdana"/>
              <a:cs typeface="Verdana"/>
            </a:endParaRPr>
          </a:p>
        </p:txBody>
      </p:sp>
      <p:pic>
        <p:nvPicPr>
          <p:cNvPr id="14" name="12 - Ελεύθερη σχεδίαση">
            <a:extLst>
              <a:ext uri="{FF2B5EF4-FFF2-40B4-BE49-F238E27FC236}">
                <a16:creationId xmlns:a16="http://schemas.microsoft.com/office/drawing/2014/main" id="{547BCD3F-46DE-4350-A6D0-B81FFC759E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-2880" y="248040"/>
            <a:ext cx="9164520" cy="561240"/>
          </a:xfrm>
          <a:prstGeom prst="rect">
            <a:avLst/>
          </a:prstGeom>
          <a:ln w="38160">
            <a:noFill/>
          </a:ln>
        </p:spPr>
      </p:pic>
      <p:sp>
        <p:nvSpPr>
          <p:cNvPr id="15" name="Ορθογώνιο 14">
            <a:extLst>
              <a:ext uri="{FF2B5EF4-FFF2-40B4-BE49-F238E27FC236}">
                <a16:creationId xmlns:a16="http://schemas.microsoft.com/office/drawing/2014/main" id="{8630A6B0-5D11-4133-8E6B-A24576FFC252}"/>
              </a:ext>
            </a:extLst>
          </p:cNvPr>
          <p:cNvSpPr>
            <a:spLocks noGrp="1"/>
          </p:cNvSpPr>
          <p:nvPr/>
        </p:nvSpPr>
        <p:spPr>
          <a:xfrm rot="21435600">
            <a:off x="-18360" y="524160"/>
            <a:ext cx="36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440" rIns="90000" bIns="-46440" anchor="t">
            <a:noAutofit/>
          </a:bodyPr>
          <a:lstStyle/>
          <a:p>
            <a:pPr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1800" b="0" u="none" strike="noStrike">
              <a:solidFill>
                <a:srgbClr val="000000"/>
              </a:solidFill>
              <a:latin typeface="Verdana"/>
              <a:ea typeface="Verdana"/>
              <a:cs typeface="Verdana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1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6 - Ελεύθερη σχεδίαση">
            <a:extLst>
              <a:ext uri="{FF2B5EF4-FFF2-40B4-BE49-F238E27FC236}">
                <a16:creationId xmlns:a16="http://schemas.microsoft.com/office/drawing/2014/main" id="{8E28F88F-CA0D-4C56-A24F-D5EA812D3C54}"/>
              </a:ext>
            </a:extLst>
          </p:cNvPr>
          <p:cNvSpPr>
            <a:spLocks noGrp="1"/>
          </p:cNvSpPr>
          <p:nvPr/>
        </p:nvSpPr>
        <p:spPr>
          <a:xfrm>
            <a:off x="-9360" y="-7920"/>
            <a:ext cx="9162720" cy="1041120"/>
          </a:xfrm>
          <a:custGeom>
            <a:avLst/>
            <a:gdLst>
              <a:gd name="textAreaLeft" fmla="*/ 0 w 9162720"/>
              <a:gd name="textAreaRight" fmla="*/ 9163080 w 9162720"/>
              <a:gd name="textAreaTop" fmla="*/ 0 h 1041120"/>
              <a:gd name="textAreaBottom" fmla="*/ 1041480 h 1041120"/>
              <a:gd name="GluePoint1X" fmla="*/ 6 w 5772"/>
              <a:gd name="GluePoint1Y" fmla="*/ 2 h 656"/>
              <a:gd name="GluePoint2X" fmla="*/ 2542 w 5772"/>
              <a:gd name="GluePoint2Y" fmla="*/ 0 h 656"/>
              <a:gd name="GluePoint3X" fmla="*/ 4374 w 5772"/>
              <a:gd name="GluePoint3Y" fmla="*/ 367 h 656"/>
              <a:gd name="GluePoint4X" fmla="*/ 5766 w 5772"/>
              <a:gd name="GluePoint4Y" fmla="*/ 55 h 656"/>
              <a:gd name="GluePoint5X" fmla="*/ 5772 w 5772"/>
              <a:gd name="GluePoint5Y" fmla="*/ 213 h 656"/>
              <a:gd name="GluePoint6X" fmla="*/ 4302 w 5772"/>
              <a:gd name="GluePoint6Y" fmla="*/ 439 h 656"/>
              <a:gd name="GluePoint7X" fmla="*/ 1488 w 5772"/>
              <a:gd name="GluePoint7Y" fmla="*/ 201 h 656"/>
              <a:gd name="GluePoint8X" fmla="*/ 0 w 5772"/>
              <a:gd name="GluePoint8Y" fmla="*/ 656 h 656"/>
              <a:gd name="GluePoint9X" fmla="*/ 6 w 5772"/>
              <a:gd name="GluePoint9Y" fmla="*/ 2 h 656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9AF">
                  <a:alpha val="45098"/>
                </a:srgbClr>
              </a:gs>
              <a:gs pos="100000">
                <a:srgbClr val="00EBF8">
                  <a:alpha val="55294"/>
                </a:srgbClr>
              </a:gs>
            </a:gsLst>
            <a:lin ang="5400000"/>
          </a:gradFill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sz="1800" b="0" u="none" strike="noStrike">
              <a:solidFill>
                <a:srgbClr val="000000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17" name="7 - Ελεύθερη σχεδίαση">
            <a:extLst>
              <a:ext uri="{FF2B5EF4-FFF2-40B4-BE49-F238E27FC236}">
                <a16:creationId xmlns:a16="http://schemas.microsoft.com/office/drawing/2014/main" id="{65ADA2DE-05D3-4DE0-8368-14A42CF55E8C}"/>
              </a:ext>
            </a:extLst>
          </p:cNvPr>
          <p:cNvSpPr>
            <a:spLocks noGrp="1"/>
          </p:cNvSpPr>
          <p:nvPr/>
        </p:nvSpPr>
        <p:spPr>
          <a:xfrm>
            <a:off x="4381200" y="-7920"/>
            <a:ext cx="4762800" cy="637920"/>
          </a:xfrm>
          <a:custGeom>
            <a:avLst/>
            <a:gdLst>
              <a:gd name="textAreaLeft" fmla="*/ 0 w 4762800"/>
              <a:gd name="textAreaRight" fmla="*/ 4762800 w 4762800"/>
              <a:gd name="textAreaTop" fmla="*/ 0 h 637920"/>
              <a:gd name="textAreaBottom" fmla="*/ 638280 h 637920"/>
              <a:gd name="GluePoint1X" fmla="*/ 0 w 3000"/>
              <a:gd name="GluePoint1Y" fmla="*/ 0 h 595"/>
              <a:gd name="GluePoint2X" fmla="*/ 1668 w 3000"/>
              <a:gd name="GluePoint2Y" fmla="*/ 564 h 595"/>
              <a:gd name="GluePoint3X" fmla="*/ 3000 w 3000"/>
              <a:gd name="GluePoint3Y" fmla="*/ 186 h 595"/>
              <a:gd name="GluePoint4X" fmla="*/ 3000 w 3000"/>
              <a:gd name="GluePoint4Y" fmla="*/ 6 h 595"/>
              <a:gd name="GluePoint5X" fmla="*/ 0 w 3000"/>
              <a:gd name="GluePoint5Y" fmla="*/ 0 h 595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ADB6">
                  <a:alpha val="45098"/>
                </a:srgbClr>
              </a:gs>
              <a:gs pos="100000">
                <a:srgbClr val="009BE5">
                  <a:alpha val="30196"/>
                </a:srgbClr>
              </a:gs>
            </a:gsLst>
            <a:lin ang="5400000"/>
          </a:gradFill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sz="1800" b="0" u="none" strike="noStrike">
              <a:solidFill>
                <a:srgbClr val="000000"/>
              </a:solidFill>
              <a:latin typeface="Verdana"/>
              <a:ea typeface="Verdana"/>
              <a:cs typeface="Verdana"/>
            </a:endParaRPr>
          </a:p>
        </p:txBody>
      </p:sp>
      <p:pic>
        <p:nvPicPr>
          <p:cNvPr id="20" name="11 - Ελεύθερη σχεδίαση">
            <a:extLst>
              <a:ext uri="{FF2B5EF4-FFF2-40B4-BE49-F238E27FC236}">
                <a16:creationId xmlns:a16="http://schemas.microsoft.com/office/drawing/2014/main" id="{7BB8DBD2-8E1D-4A5E-A082-48E95B8C9F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320" y="203040"/>
            <a:ext cx="9132840" cy="647640"/>
          </a:xfrm>
          <a:prstGeom prst="rect">
            <a:avLst/>
          </a:prstGeom>
          <a:ln w="38160">
            <a:noFill/>
          </a:ln>
        </p:spPr>
      </p:pic>
      <p:sp>
        <p:nvSpPr>
          <p:cNvPr id="21" name="Ορθογώνιο 20">
            <a:extLst>
              <a:ext uri="{FF2B5EF4-FFF2-40B4-BE49-F238E27FC236}">
                <a16:creationId xmlns:a16="http://schemas.microsoft.com/office/drawing/2014/main" id="{233225FD-1B36-4798-9FEB-FEF3AD84E6D9}"/>
              </a:ext>
            </a:extLst>
          </p:cNvPr>
          <p:cNvSpPr>
            <a:spLocks noGrp="1"/>
          </p:cNvSpPr>
          <p:nvPr/>
        </p:nvSpPr>
        <p:spPr>
          <a:xfrm rot="21435600">
            <a:off x="-18360" y="478800"/>
            <a:ext cx="36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440" rIns="90000" bIns="-46440" anchor="t">
            <a:noAutofit/>
          </a:bodyPr>
          <a:lstStyle/>
          <a:p>
            <a:pPr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1800" b="0" u="none" strike="noStrike">
              <a:solidFill>
                <a:srgbClr val="000000"/>
              </a:solidFill>
              <a:latin typeface="Verdana"/>
              <a:ea typeface="Verdana"/>
              <a:cs typeface="Verdana"/>
            </a:endParaRPr>
          </a:p>
        </p:txBody>
      </p:sp>
      <p:pic>
        <p:nvPicPr>
          <p:cNvPr id="23" name="12 - Ελεύθερη σχεδίαση">
            <a:extLst>
              <a:ext uri="{FF2B5EF4-FFF2-40B4-BE49-F238E27FC236}">
                <a16:creationId xmlns:a16="http://schemas.microsoft.com/office/drawing/2014/main" id="{78D4D71B-0196-4487-AA26-526EB1B19E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-2880" y="248040"/>
            <a:ext cx="9164520" cy="561240"/>
          </a:xfrm>
          <a:prstGeom prst="rect">
            <a:avLst/>
          </a:prstGeom>
          <a:ln w="38160">
            <a:noFill/>
          </a:ln>
        </p:spPr>
      </p:pic>
      <p:sp>
        <p:nvSpPr>
          <p:cNvPr id="24" name="Ορθογώνιο 23">
            <a:extLst>
              <a:ext uri="{FF2B5EF4-FFF2-40B4-BE49-F238E27FC236}">
                <a16:creationId xmlns:a16="http://schemas.microsoft.com/office/drawing/2014/main" id="{BA53BE32-F3EF-4F1D-B001-F58F1ECD75B0}"/>
              </a:ext>
            </a:extLst>
          </p:cNvPr>
          <p:cNvSpPr>
            <a:spLocks noGrp="1"/>
          </p:cNvSpPr>
          <p:nvPr/>
        </p:nvSpPr>
        <p:spPr>
          <a:xfrm rot="21435600">
            <a:off x="-18360" y="524160"/>
            <a:ext cx="360" cy="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440" rIns="90000" bIns="-46440" anchor="t">
            <a:noAutofit/>
          </a:bodyPr>
          <a:lstStyle/>
          <a:p>
            <a:pPr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1800" b="0" u="none" strike="noStrike">
              <a:solidFill>
                <a:srgbClr val="000000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25" name="PlaceHolder 1">
            <a:extLst>
              <a:ext uri="{FF2B5EF4-FFF2-40B4-BE49-F238E27FC236}">
                <a16:creationId xmlns:a16="http://schemas.microsoft.com/office/drawing/2014/main" id="{41BFA128-9429-4BCF-80CD-0A62A4CEF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0416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0" tIns="46800" rIns="0" bIns="0" anchor="b">
            <a:noAutofit/>
          </a:bodyPr>
          <a:lstStyle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5000" b="0" u="none" strike="noStrike">
                <a:solidFill>
                  <a:srgbClr val="DBF5F9"/>
                </a:solidFill>
                <a:latin typeface="Calibri"/>
                <a:ea typeface="Calibri"/>
                <a:cs typeface="Calibri"/>
              </a:defRPr>
            </a:lvl1pPr>
          </a:lstStyle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5000" b="0" u="none" strike="noStrike">
                <a:solidFill>
                  <a:srgbClr val="DBF5F9"/>
                </a:solidFill>
                <a:latin typeface="Calibri"/>
                <a:ea typeface="Calibri"/>
                <a:cs typeface="Calibri"/>
              </a:rPr>
              <a:t>Click to edit the title text format</a:t>
            </a:r>
          </a:p>
        </p:txBody>
      </p:sp>
      <p:sp>
        <p:nvSpPr>
          <p:cNvPr id="26" name="PlaceHolder 2">
            <a:extLst>
              <a:ext uri="{FF2B5EF4-FFF2-40B4-BE49-F238E27FC236}">
                <a16:creationId xmlns:a16="http://schemas.microsoft.com/office/drawing/2014/main" id="{1B28F635-8CAF-4840-AE1B-109DEBA6E561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457200" y="1934640"/>
            <a:ext cx="8229600" cy="43894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>
            <a:lvl1pPr algn="l">
              <a:spcBef>
                <a:spcPts val="649"/>
              </a:spcBef>
              <a:buClr>
                <a:srgbClr val="0BD0D9"/>
              </a:buClr>
              <a:buSzPct val="95000"/>
              <a:buFont typeface="Wingdings 2"/>
              <a:buChar char="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 b="0" u="none" strike="noStrike">
                <a:solidFill>
                  <a:srgbClr val="FFFFFF"/>
                </a:solidFill>
                <a:latin typeface="Constantia"/>
                <a:ea typeface="Constantia"/>
                <a:cs typeface="Constantia"/>
              </a:defRPr>
            </a:lvl1pPr>
            <a:lvl2pPr algn="l">
              <a:spcBef>
                <a:spcPts val="649"/>
              </a:spcBef>
              <a:buClr>
                <a:srgbClr val="0F6FC6"/>
              </a:buClr>
              <a:buSzPct val="85000"/>
              <a:buFont typeface="Wingdings 2"/>
              <a:buChar char="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 b="0" u="none" strike="noStrike">
                <a:solidFill>
                  <a:srgbClr val="FFFFFF"/>
                </a:solidFill>
                <a:latin typeface="Constantia"/>
                <a:ea typeface="Constantia"/>
                <a:cs typeface="Constantia"/>
              </a:defRPr>
            </a:lvl2pPr>
            <a:lvl3pPr algn="l">
              <a:spcBef>
                <a:spcPts val="649"/>
              </a:spcBef>
              <a:buClr>
                <a:srgbClr val="009DD9"/>
              </a:buClr>
              <a:buSzPct val="70000"/>
              <a:buFont typeface="Wingdings 2"/>
              <a:buChar char="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 b="0" u="none" strike="noStrike">
                <a:solidFill>
                  <a:srgbClr val="FFFFFF"/>
                </a:solidFill>
                <a:latin typeface="Constantia"/>
                <a:ea typeface="Constantia"/>
                <a:cs typeface="Constantia"/>
              </a:defRPr>
            </a:lvl3pPr>
            <a:lvl4pPr algn="l">
              <a:spcBef>
                <a:spcPts val="649"/>
              </a:spcBef>
              <a:buClr>
                <a:srgbClr val="0BD0D9"/>
              </a:buClr>
              <a:buSzPct val="65000"/>
              <a:buFont typeface="Wingdings 2"/>
              <a:buChar char="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 b="0" u="none" strike="noStrike">
                <a:solidFill>
                  <a:srgbClr val="FFFFFF"/>
                </a:solidFill>
                <a:latin typeface="Constantia"/>
                <a:ea typeface="Constantia"/>
                <a:cs typeface="Constantia"/>
              </a:defRPr>
            </a:lvl4pPr>
            <a:lvl5pPr algn="l">
              <a:spcBef>
                <a:spcPts val="649"/>
              </a:spcBef>
              <a:buClr>
                <a:srgbClr val="10CF9B"/>
              </a:buClr>
              <a:buSzPct val="65000"/>
              <a:buFont typeface="Wingdings 2"/>
              <a:buChar char="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 b="0" u="none" strike="noStrike">
                <a:solidFill>
                  <a:srgbClr val="FFFFFF"/>
                </a:solidFill>
                <a:latin typeface="Constantia"/>
                <a:ea typeface="Constantia"/>
                <a:cs typeface="Constantia"/>
              </a:defRPr>
            </a:lvl5pPr>
            <a:lvl6pPr algn="l">
              <a:spcBef>
                <a:spcPts val="649"/>
              </a:spcBef>
              <a:buClr>
                <a:srgbClr val="FFFFFF"/>
              </a:buClr>
              <a:buSzPct val="65000"/>
              <a:buFont typeface="Wingdings 2"/>
              <a:buChar char="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 b="0" u="none" strike="noStrike">
                <a:solidFill>
                  <a:srgbClr val="FFFFFF"/>
                </a:solidFill>
                <a:latin typeface="Constantia"/>
                <a:ea typeface="Constantia"/>
                <a:cs typeface="Constantia"/>
              </a:defRPr>
            </a:lvl6pPr>
            <a:lvl7pPr algn="l">
              <a:spcBef>
                <a:spcPts val="649"/>
              </a:spcBef>
              <a:buClr>
                <a:srgbClr val="FFFFFF"/>
              </a:buClr>
              <a:buSzPct val="65000"/>
              <a:buFont typeface="Wingdings 2"/>
              <a:buChar char="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600" b="0" u="none" strike="noStrike">
                <a:solidFill>
                  <a:srgbClr val="FFFFFF"/>
                </a:solidFill>
                <a:latin typeface="Constantia"/>
                <a:ea typeface="Constantia"/>
                <a:cs typeface="Constantia"/>
              </a:defRPr>
            </a:lvl7pPr>
          </a:lstStyle>
          <a:p>
            <a:pPr marL="272880" indent="-272880" algn="l">
              <a:spcBef>
                <a:spcPts val="649"/>
              </a:spcBef>
              <a:buClr>
                <a:srgbClr val="0BD0D9"/>
              </a:buClr>
              <a:buSzPct val="95000"/>
              <a:buFont typeface="Wingdings 2"/>
              <a:buChar char="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600" b="0" u="none" strike="noStrike">
                <a:solidFill>
                  <a:srgbClr val="FFFFFF"/>
                </a:solidFill>
                <a:latin typeface="Constantia"/>
                <a:ea typeface="Constantia"/>
                <a:cs typeface="Constantia"/>
              </a:rPr>
              <a:t>Click to edit the outline text format</a:t>
            </a:r>
          </a:p>
          <a:p>
            <a:pPr marL="639720" lvl="1" indent="-245880" algn="l">
              <a:spcBef>
                <a:spcPts val="649"/>
              </a:spcBef>
              <a:buClr>
                <a:srgbClr val="0F6FC6"/>
              </a:buClr>
              <a:buSzPct val="85000"/>
              <a:buFont typeface="Wingdings 2"/>
              <a:buChar char="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600" b="0" u="none" strike="noStrike">
                <a:solidFill>
                  <a:srgbClr val="FFFFFF"/>
                </a:solidFill>
                <a:latin typeface="Constantia"/>
                <a:ea typeface="Constantia"/>
                <a:cs typeface="Constantia"/>
              </a:rPr>
              <a:t>Second Outline Level</a:t>
            </a:r>
          </a:p>
          <a:p>
            <a:pPr marL="914400" lvl="2" indent="-246240" algn="l">
              <a:spcBef>
                <a:spcPts val="649"/>
              </a:spcBef>
              <a:buClr>
                <a:srgbClr val="009DD9"/>
              </a:buClr>
              <a:buSzPct val="70000"/>
              <a:buFont typeface="Wingdings 2"/>
              <a:buChar char="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600" b="0" u="none" strike="noStrike">
                <a:solidFill>
                  <a:srgbClr val="FFFFFF"/>
                </a:solidFill>
                <a:latin typeface="Constantia"/>
                <a:ea typeface="Constantia"/>
                <a:cs typeface="Constantia"/>
              </a:rPr>
              <a:t>Third Outline Level</a:t>
            </a:r>
          </a:p>
          <a:p>
            <a:pPr marL="1187280" lvl="3" indent="-209520" algn="l">
              <a:spcBef>
                <a:spcPts val="649"/>
              </a:spcBef>
              <a:buClr>
                <a:srgbClr val="0BD0D9"/>
              </a:buClr>
              <a:buSzPct val="65000"/>
              <a:buFont typeface="Wingdings 2"/>
              <a:buChar char="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600" b="0" u="none" strike="noStrike">
                <a:solidFill>
                  <a:srgbClr val="FFFFFF"/>
                </a:solidFill>
                <a:latin typeface="Constantia"/>
                <a:ea typeface="Constantia"/>
                <a:cs typeface="Constantia"/>
              </a:rPr>
              <a:t>Fourth Outline Level</a:t>
            </a:r>
          </a:p>
          <a:p>
            <a:pPr marL="1461960" lvl="4" indent="-209520" algn="l">
              <a:spcBef>
                <a:spcPts val="649"/>
              </a:spcBef>
              <a:buClr>
                <a:srgbClr val="10CF9B"/>
              </a:buClr>
              <a:buSzPct val="65000"/>
              <a:buFont typeface="Wingdings 2"/>
              <a:buChar char="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600" b="0" u="none" strike="noStrike">
                <a:solidFill>
                  <a:srgbClr val="FFFFFF"/>
                </a:solidFill>
                <a:latin typeface="Constantia"/>
                <a:ea typeface="Constantia"/>
                <a:cs typeface="Constantia"/>
              </a:rPr>
              <a:t>Fifth Outline Level</a:t>
            </a:r>
          </a:p>
          <a:p>
            <a:pPr marL="1461960" lvl="5" indent="-209520" algn="l">
              <a:spcBef>
                <a:spcPts val="649"/>
              </a:spcBef>
              <a:buClr>
                <a:srgbClr val="FFFFFF"/>
              </a:buClr>
              <a:buSzPct val="65000"/>
              <a:buFont typeface="Wingdings 2"/>
              <a:buChar char="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600" b="0" u="none" strike="noStrike">
                <a:solidFill>
                  <a:srgbClr val="FFFFFF"/>
                </a:solidFill>
                <a:latin typeface="Constantia"/>
                <a:ea typeface="Constantia"/>
                <a:cs typeface="Constantia"/>
              </a:rPr>
              <a:t>Sixth Outline Level</a:t>
            </a:r>
          </a:p>
          <a:p>
            <a:pPr marL="1461960" lvl="6" indent="-209520" algn="l">
              <a:spcBef>
                <a:spcPts val="649"/>
              </a:spcBef>
              <a:buClr>
                <a:srgbClr val="FFFFFF"/>
              </a:buClr>
              <a:buSzPct val="65000"/>
              <a:buFont typeface="Wingdings 2"/>
              <a:buChar char="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600" b="0" u="none" strike="noStrike">
                <a:solidFill>
                  <a:srgbClr val="FFFFFF"/>
                </a:solidFill>
                <a:latin typeface="Constantia"/>
                <a:ea typeface="Constantia"/>
                <a:cs typeface="Constantia"/>
              </a:rPr>
              <a:t>Seventh Outline Level</a:t>
            </a:r>
          </a:p>
        </p:txBody>
      </p:sp>
      <p:sp>
        <p:nvSpPr>
          <p:cNvPr id="27" name="PlaceHolder 3">
            <a:extLst>
              <a:ext uri="{FF2B5EF4-FFF2-40B4-BE49-F238E27FC236}">
                <a16:creationId xmlns:a16="http://schemas.microsoft.com/office/drawing/2014/main" id="{F0F5DBEC-4815-4A9F-B9A0-D21C4186E4B5}"/>
              </a:ext>
            </a:extLst>
          </p:cNvPr>
          <p:cNvSpPr>
            <a:spLocks noGrp="1"/>
          </p:cNvSpPr>
          <p:nvPr>
            <p:ph type="dt" idx="4"/>
          </p:nvPr>
        </p:nvSpPr>
        <p:spPr>
          <a:xfrm>
            <a:off x="457200" y="6356160"/>
            <a:ext cx="2133360" cy="3650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1800" b="0" u="none" strike="noStrike">
              <a:solidFill>
                <a:srgbClr val="000000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28" name="PlaceHolder 4">
            <a:extLst>
              <a:ext uri="{FF2B5EF4-FFF2-40B4-BE49-F238E27FC236}">
                <a16:creationId xmlns:a16="http://schemas.microsoft.com/office/drawing/2014/main" id="{4B21B998-6C20-4CF2-BEF0-17D2A43E439C}"/>
              </a:ext>
            </a:extLst>
          </p:cNvPr>
          <p:cNvSpPr>
            <a:spLocks noGrp="1"/>
          </p:cNvSpPr>
          <p:nvPr>
            <p:ph type="ftr" idx="5"/>
          </p:nvPr>
        </p:nvSpPr>
        <p:spPr>
          <a:xfrm>
            <a:off x="2666520" y="6356160"/>
            <a:ext cx="3352680" cy="3650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sz="1800" b="0" u="none" strike="noStrike">
              <a:solidFill>
                <a:srgbClr val="000000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29" name="PlaceHolder 5">
            <a:extLst>
              <a:ext uri="{FF2B5EF4-FFF2-40B4-BE49-F238E27FC236}">
                <a16:creationId xmlns:a16="http://schemas.microsoft.com/office/drawing/2014/main" id="{3F249223-2E85-46D0-A969-4711C15645CA}"/>
              </a:ext>
            </a:extLst>
          </p:cNvPr>
          <p:cNvSpPr>
            <a:spLocks noGrp="1"/>
          </p:cNvSpPr>
          <p:nvPr>
            <p:ph type="sldNum" idx="6"/>
          </p:nvPr>
        </p:nvSpPr>
        <p:spPr>
          <a:xfrm>
            <a:off x="7924320" y="6356160"/>
            <a:ext cx="762120" cy="3650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 b="0" u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4E1C670E-2BDB-4455-84E7-99A728EBE850}" type="slidenum">
              <a:rPr sz="1200" b="0" u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</a:rPr>
              <a:t>‹#›</a:t>
            </a:fld>
            <a:endParaRPr sz="1200" b="0" u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1 - Τίτλος">
            <a:extLst>
              <a:ext uri="{FF2B5EF4-FFF2-40B4-BE49-F238E27FC236}">
                <a16:creationId xmlns:a16="http://schemas.microsoft.com/office/drawing/2014/main" id="{BF90FDB4-16FE-471C-A81F-8C1A20BA1C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36400" y="1371600"/>
            <a:ext cx="7858080" cy="1834920"/>
          </a:xfrm>
          <a:prstGeom prst="rect">
            <a:avLst/>
          </a:prstGeom>
          <a:ln w="38160">
            <a:noFill/>
          </a:ln>
        </p:spPr>
      </p:pic>
    </p:spTree>
    <p:extLst>
      <p:ext uri="{BB962C8B-B14F-4D97-AF65-F5344CB8AC3E}">
        <p14:creationId xmlns:p14="http://schemas.microsoft.com/office/powerpoint/2010/main" val="1721847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>
            <a:extLst>
              <a:ext uri="{FF2B5EF4-FFF2-40B4-BE49-F238E27FC236}">
                <a16:creationId xmlns:a16="http://schemas.microsoft.com/office/drawing/2014/main" id="{D41969A5-AD7F-4E32-80CE-80F76F5E3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Η Αναγέννηση: χρόνος και χώρος</a:t>
            </a:r>
            <a:endParaRPr sz="50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" name="Ορθογώνιο 31">
            <a:extLst>
              <a:ext uri="{FF2B5EF4-FFF2-40B4-BE49-F238E27FC236}">
                <a16:creationId xmlns:a16="http://schemas.microsoft.com/office/drawing/2014/main" id="{F32680D6-ACCB-4C0A-A0E8-9DB1587E18D0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Πολιτισμικές μεταβολές στην ιταλική χερσόνησο από τον 14ο αιώνα, με ιδιαίτερη άνθηση στον 15ο και τον 16ο.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Διάδοση σε άλλες ευρωπαϊκές περιοχές με διαφορετικούς ρυθμούς και τοπικά χαρακτηριστικά.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Τα χρονικά όρια ποικίλλουν ανάλογα με την περιοχή και το πεδίο που μελετάμε.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Μεταρρύθμιση και η επιστημονική επανάσταση έχουν διακριτές, αλλά αλληλεπικαλυπτόμενες διαδρομές.</a:t>
            </a:r>
          </a:p>
        </p:txBody>
      </p:sp>
      <p:sp>
        <p:nvSpPr>
          <p:cNvPr id="33" name="slide-number">
            <a:extLst>
              <a:ext uri="{FF2B5EF4-FFF2-40B4-BE49-F238E27FC236}">
                <a16:creationId xmlns:a16="http://schemas.microsoft.com/office/drawing/2014/main" id="{9D9195E5-7226-4CF4-A550-049746FDFD37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570621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>
            <a:extLst>
              <a:ext uri="{FF2B5EF4-FFF2-40B4-BE49-F238E27FC236}">
                <a16:creationId xmlns:a16="http://schemas.microsoft.com/office/drawing/2014/main" id="{62BA329E-3BED-42E9-B1D4-7BA843E3D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Το ιστορικό περιβάλλον</a:t>
            </a:r>
            <a:endParaRPr sz="50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4" name="Ορθογώνιο 33">
            <a:extLst>
              <a:ext uri="{FF2B5EF4-FFF2-40B4-BE49-F238E27FC236}">
                <a16:creationId xmlns:a16="http://schemas.microsoft.com/office/drawing/2014/main" id="{A07E24BD-4075-4CB0-A9CC-E74E2AAA4B48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Μεσαιωνική ανάπτυξη των ιταλικών πόλεων, του εμπορίου και των χρηματοπιστωτικών δραστηριοτήτων.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Πόλεις-κράτη, ηγεμονίες και ανταγωνισμοί που συνδέουν την ιστορία με την πολιτική νομιμοποίηση.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Προστασία γραμμάτων και τεχνών από αστικές ελίτ, ηγεμόνες και εκκλησιαστικούς θεσμούς.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Δίκτυα λογίων, κυκλοφορία χειρογράφων και επαφές με τον βυζαντινό και τον ευρύτερο μεσογειακό κόσμο.</a:t>
            </a:r>
          </a:p>
        </p:txBody>
      </p:sp>
      <p:sp>
        <p:nvSpPr>
          <p:cNvPr id="35" name="slide-number">
            <a:extLst>
              <a:ext uri="{FF2B5EF4-FFF2-40B4-BE49-F238E27FC236}">
                <a16:creationId xmlns:a16="http://schemas.microsoft.com/office/drawing/2014/main" id="{63CEC611-37F8-4309-9BAC-657264BFCD08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132417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>
            <a:extLst>
              <a:ext uri="{FF2B5EF4-FFF2-40B4-BE49-F238E27FC236}">
                <a16:creationId xmlns:a16="http://schemas.microsoft.com/office/drawing/2014/main" id="{26047CBB-ED10-40CE-8C89-B3C4678B0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Πόλεις, πολιτική και ιστορική μνήμη</a:t>
            </a:r>
            <a:endParaRPr sz="50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6" name="Ορθογώνιο 35">
            <a:extLst>
              <a:ext uri="{FF2B5EF4-FFF2-40B4-BE49-F238E27FC236}">
                <a16:creationId xmlns:a16="http://schemas.microsoft.com/office/drawing/2014/main" id="{B6173E89-9080-49AA-A08C-4864BAA4A150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Οι ιταλικές πόλεις συγκροτούν ιδιαίτερες πολιτικές παραδόσεις και ανταγωνίζονται για εδάφη, κύρος και αυτονομία.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ιστορία της πόλης νομιμοποιεί θεσμούς, προβάλλει καταγωγές και διατηρεί τη μνήμη πολέμων και συγκρούσεων.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Καγκελάριοι, διπλωμάτες και γραμματείς συνδυάζουν την παραγωγή ιστορικών έργων με τη διοικητική εμπειρία.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σχέση του ιστορικού με την εξουσία επηρεάζει την επιλογή γεγονότων, την αξιολόγηση προσώπων και το κοινό του.</a:t>
            </a:r>
          </a:p>
        </p:txBody>
      </p:sp>
      <p:sp>
        <p:nvSpPr>
          <p:cNvPr id="37" name="slide-number">
            <a:extLst>
              <a:ext uri="{FF2B5EF4-FFF2-40B4-BE49-F238E27FC236}">
                <a16:creationId xmlns:a16="http://schemas.microsoft.com/office/drawing/2014/main" id="{A6355363-E603-4752-B3D1-63E03910CB76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922157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>
            <a:extLst>
              <a:ext uri="{FF2B5EF4-FFF2-40B4-BE49-F238E27FC236}">
                <a16:creationId xmlns:a16="http://schemas.microsoft.com/office/drawing/2014/main" id="{4C939C3A-2DD3-491E-A0E2-E750740AF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Γενικά χαρακτηριστικά της Αναγέννησης</a:t>
            </a:r>
            <a:endParaRPr sz="32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8" name="Ορθογώνιο 37">
            <a:extLst>
              <a:ext uri="{FF2B5EF4-FFF2-40B4-BE49-F238E27FC236}">
                <a16:creationId xmlns:a16="http://schemas.microsoft.com/office/drawing/2014/main" id="{75B34E37-C2F1-4387-A7BB-41858310DCCE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Ανανεωμένη μελέτη της ελληνορωμαϊκής αρχαιότητας και δημιουργική αξιοποίηση των προτύπων της.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Έμφαση στην παιδεία, στην ανθρώπινη δράση και στην αξία της επίγειας ζωής.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Ανανέωση των τεχνών: προοπτική, μελέτη του σώματος και παρατήρηση της φύσης.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Συνύπαρξη νέων αναζητήσεων με τη χριστιανική πίστη και μεσαιωνικές παραδόσεις.</a:t>
            </a:r>
          </a:p>
        </p:txBody>
      </p:sp>
      <p:sp>
        <p:nvSpPr>
          <p:cNvPr id="39" name="slide-number">
            <a:extLst>
              <a:ext uri="{FF2B5EF4-FFF2-40B4-BE49-F238E27FC236}">
                <a16:creationId xmlns:a16="http://schemas.microsoft.com/office/drawing/2014/main" id="{5E74BED4-879B-48CA-AD27-A1D1E9B89C69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7648113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>
            <a:extLst>
              <a:ext uri="{FF2B5EF4-FFF2-40B4-BE49-F238E27FC236}">
                <a16:creationId xmlns:a16="http://schemas.microsoft.com/office/drawing/2014/main" id="{247533E4-9220-4745-B492-C89C59370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Τέχνη, παρατήρηση και ατομικότητα</a:t>
            </a:r>
            <a:endParaRPr sz="32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0" name="Ορθογώνιο 39">
            <a:extLst>
              <a:ext uri="{FF2B5EF4-FFF2-40B4-BE49-F238E27FC236}">
                <a16:creationId xmlns:a16="http://schemas.microsoft.com/office/drawing/2014/main" id="{6DBD819F-8AA9-4D22-B49B-84444D4959E7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γραμμική προοπτική οργανώνει την απεικόνιση του χώρου. Η ανατομία και η παρατήρηση ενισχύουν τη μελέτη του ανθρώπινου σώματος.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προσωπογραφία και η βιογραφία καλλιεργούν το ενδιαφέρον για τα χαρακτηριστικά και τη φήμη του ατόμου.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Αρχαία θέματα και μορφές συνυπάρχουν με θρησκευτικές παραγγελίες και χριστιανικές αναπαραστάσεις.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Οι χορηγοί προβάλλουν την οικογένεια, την πόλη ή τη δυναστεία τους μέσα από την καλλιτεχνική δημιουργία.</a:t>
            </a:r>
          </a:p>
        </p:txBody>
      </p:sp>
      <p:sp>
        <p:nvSpPr>
          <p:cNvPr id="41" name="slide-number">
            <a:extLst>
              <a:ext uri="{FF2B5EF4-FFF2-40B4-BE49-F238E27FC236}">
                <a16:creationId xmlns:a16="http://schemas.microsoft.com/office/drawing/2014/main" id="{720E5239-0F42-4473-A314-5E9DD170B293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845138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>
            <a:extLst>
              <a:ext uri="{FF2B5EF4-FFF2-40B4-BE49-F238E27FC236}">
                <a16:creationId xmlns:a16="http://schemas.microsoft.com/office/drawing/2014/main" id="{0F76E2FE-3C99-42BD-BD0B-8CFA3679C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Αναγέννηση και μεσαιωνικές συνέχειες</a:t>
            </a:r>
            <a:endParaRPr sz="50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2" name="Ορθογώνιο 41">
            <a:extLst>
              <a:ext uri="{FF2B5EF4-FFF2-40B4-BE49-F238E27FC236}">
                <a16:creationId xmlns:a16="http://schemas.microsoft.com/office/drawing/2014/main" id="{EE50B1C5-657B-42D2-9A8F-8C0CE6090F6A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Τα μεσαιωνικά σχολεία, τα πανεπιστήμια και οι βιβλιοθήκες έχουν ήδη διατηρήσει και μελετήσει μεγάλο μέρος της αρχαίας γραμματείας.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Οι ουμανιστές ανανεώνουν τη γλωσσική προσέγγιση και προβάλλουν διαφορετικά εκπαιδευτικά ιδανικά.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αντίθεση προς τη σχολαστική παιδεία αποτελεί συχνά λόγια πολεμική, με ποικίλους στόχους και εντάσεις.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Αναγέννηση ερμηνεύεται ως μετασχηματισμός συγκεκριμένων παραδόσεων, με καινοτομίες αλλά και επιβιώσεις.</a:t>
            </a:r>
          </a:p>
        </p:txBody>
      </p:sp>
      <p:sp>
        <p:nvSpPr>
          <p:cNvPr id="43" name="slide-number">
            <a:extLst>
              <a:ext uri="{FF2B5EF4-FFF2-40B4-BE49-F238E27FC236}">
                <a16:creationId xmlns:a16="http://schemas.microsoft.com/office/drawing/2014/main" id="{8BCA5736-E749-4953-AC9E-EC7F4A0F4FFF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588919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>
            <a:extLst>
              <a:ext uri="{FF2B5EF4-FFF2-40B4-BE49-F238E27FC236}">
                <a16:creationId xmlns:a16="http://schemas.microsoft.com/office/drawing/2014/main" id="{A693DA05-A08A-4DEF-A500-41CC7DB70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Ουμανισμός και παιδεία</a:t>
            </a:r>
            <a:endParaRPr sz="45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4" name="Ορθογώνιο 43">
            <a:extLst>
              <a:ext uri="{FF2B5EF4-FFF2-40B4-BE49-F238E27FC236}">
                <a16:creationId xmlns:a16="http://schemas.microsoft.com/office/drawing/2014/main" id="{8049B71C-0608-4959-B712-AAE4B31DA1D9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Ουμανισμός: λόγιο και εκπαιδευτικό κίνημα με επίκεντρο τη μελέτη των κλασικών κειμένων.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Studia humanitatis: γραμματική, ρητορική, ποίηση, ιστορία και ηθική φιλοσοφία.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Επιστροφή στις πηγές, γνώση των πρωτότυπων γλωσσών και σύγκριση χειρογράφων.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ιστορία προσφέρει παραδείγματα για την ηθική αγωγή και την πολιτική πράξη.</a:t>
            </a:r>
          </a:p>
        </p:txBody>
      </p:sp>
      <p:sp>
        <p:nvSpPr>
          <p:cNvPr id="45" name="slide-number">
            <a:extLst>
              <a:ext uri="{FF2B5EF4-FFF2-40B4-BE49-F238E27FC236}">
                <a16:creationId xmlns:a16="http://schemas.microsoft.com/office/drawing/2014/main" id="{A818BADE-0EFC-494A-9764-61B1348D7456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111031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>
            <a:extLst>
              <a:ext uri="{FF2B5EF4-FFF2-40B4-BE49-F238E27FC236}">
                <a16:creationId xmlns:a16="http://schemas.microsoft.com/office/drawing/2014/main" id="{FFA1C04F-7DAF-44A0-B45D-E66070250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Η ιστορία μέσα στα studia humanitatis</a:t>
            </a:r>
            <a:endParaRPr sz="45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6" name="Ορθογώνιο 45">
            <a:extLst>
              <a:ext uri="{FF2B5EF4-FFF2-40B4-BE49-F238E27FC236}">
                <a16:creationId xmlns:a16="http://schemas.microsoft.com/office/drawing/2014/main" id="{F7D228F4-2923-47C1-8BA7-8C4560EE109F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γραμματική επιτρέπει την κατανόηση των κειμένων. Η ρητορική καλλιεργεί την πειστική έκθεση και τον δημόσιο λόγο.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ιστορία προσφέρει παραδείγματα ανθρώπινης συμπεριφοράς, πολιτικής σύνεσης και δημόσιας αρετής.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Λατίνοι και Έλληνες ιστορικοί διαβάζονται ως πηγές γνώσης και ως πρότυπα σύνθεσης.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αλήθεια της αφήγησης, η χρησιμότητα των παραδειγμάτων και η ποιότητα του ύφους συνδέονται στενά.</a:t>
            </a:r>
          </a:p>
        </p:txBody>
      </p:sp>
      <p:sp>
        <p:nvSpPr>
          <p:cNvPr id="47" name="slide-number">
            <a:extLst>
              <a:ext uri="{FF2B5EF4-FFF2-40B4-BE49-F238E27FC236}">
                <a16:creationId xmlns:a16="http://schemas.microsoft.com/office/drawing/2014/main" id="{7B8EF919-F1EA-4905-9285-AE4668325BB3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2028646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>
            <a:extLst>
              <a:ext uri="{FF2B5EF4-FFF2-40B4-BE49-F238E27FC236}">
                <a16:creationId xmlns:a16="http://schemas.microsoft.com/office/drawing/2014/main" id="{DB7C88E2-6583-4556-AC05-B3A8E4997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Ελληνικά κείμενα και λόγιοι</a:t>
            </a:r>
            <a:endParaRPr sz="45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8" name="Ορθογώνιο 47">
            <a:extLst>
              <a:ext uri="{FF2B5EF4-FFF2-40B4-BE49-F238E27FC236}">
                <a16:creationId xmlns:a16="http://schemas.microsoft.com/office/drawing/2014/main" id="{FF3928D9-4215-43BD-9729-7AF0DF4FB7FB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διδασκαλία της ελληνικής διευρύνει την πρόσβαση στα αρχαία κείμενα και ενισχύει τις μεταφράσεις.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Ο Μανουήλ Χρυσολωράς και άλλοι βυζαντινοί λόγιοι συμβάλλουν στην ανάπτυξη των ελληνικών σπουδών.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μετακίνηση λογίων και χειρογράφων αρχίζει πριν από την Άλωση του 1453 και συνεχίζεται μετά.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μετάδοση της γνώσης στηρίζεται σε επαφές και συνεργασίες μεταξύ διαφορετικών πνευματικών παραδόσεων.</a:t>
            </a:r>
          </a:p>
        </p:txBody>
      </p:sp>
      <p:sp>
        <p:nvSpPr>
          <p:cNvPr id="49" name="slide-number">
            <a:extLst>
              <a:ext uri="{FF2B5EF4-FFF2-40B4-BE49-F238E27FC236}">
                <a16:creationId xmlns:a16="http://schemas.microsoft.com/office/drawing/2014/main" id="{FDF5671A-1B95-4F27-81D9-D149CAEF2824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792164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>
            <a:extLst>
              <a:ext uri="{FF2B5EF4-FFF2-40B4-BE49-F238E27FC236}">
                <a16:creationId xmlns:a16="http://schemas.microsoft.com/office/drawing/2014/main" id="{8A748E65-95DA-4172-8CF0-FE6FE60D0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Βυζαντινοί λόγιοι και μεταφράσεις</a:t>
            </a:r>
            <a:endParaRPr sz="45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0" name="Ορθογώνιο 49">
            <a:extLst>
              <a:ext uri="{FF2B5EF4-FFF2-40B4-BE49-F238E27FC236}">
                <a16:creationId xmlns:a16="http://schemas.microsoft.com/office/drawing/2014/main" id="{94632D83-D263-4DC5-A6B6-E196F7D492F1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Ο Μανουήλ Χρυσολωράς διδάσκει ελληνικά στη Φλωρεντία από το 1397 και συμβάλλει στη συγκρότηση μιας νέας γενιάς ελληνιστών.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διδασκαλία και οι μεταφράσεις διευρύνουν τη γνώση της ελληνικής ιστοριογραφίας και φιλοσοφίας.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Ο Βησσαρίων συνδέει τη βυζαντινή παιδεία με την ιταλική λογιοσύνη και συγκεντρώνει σημαντική συλλογή χειρογράφων.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Οι επαφές συνδέονται επίσης με διπλωματικές αποστολές και με τις συζητήσεις για την ένωση των Εκκλησιών.</a:t>
            </a:r>
          </a:p>
        </p:txBody>
      </p:sp>
      <p:sp>
        <p:nvSpPr>
          <p:cNvPr id="51" name="slide-number">
            <a:extLst>
              <a:ext uri="{FF2B5EF4-FFF2-40B4-BE49-F238E27FC236}">
                <a16:creationId xmlns:a16="http://schemas.microsoft.com/office/drawing/2014/main" id="{AF609805-FF25-41B5-AE3C-C4FDFA8B052A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9795598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>
            <a:extLst>
              <a:ext uri="{FF2B5EF4-FFF2-40B4-BE49-F238E27FC236}">
                <a16:creationId xmlns:a16="http://schemas.microsoft.com/office/drawing/2014/main" id="{E1B24909-D2C3-49F2-AE80-54F1FAE1F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Τυπογραφία και διεύρυνση της γνώσης</a:t>
            </a:r>
            <a:endParaRPr sz="45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2" name="Ορθογώνιο 51">
            <a:extLst>
              <a:ext uri="{FF2B5EF4-FFF2-40B4-BE49-F238E27FC236}">
                <a16:creationId xmlns:a16="http://schemas.microsoft.com/office/drawing/2014/main" id="{1F0F0165-73B3-4787-B2A8-695541DBAFFE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Μέσα του 15ου αιώνα: τυπογραφία με κινητά μεταλλικά στοιχεία στην Ευρώπη. Βίβλος του Γουτεμβέργιου, περ. 1455.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Πολλαπλασιασμός αντιτύπων και ευρύτερη κυκλοφορία κλασικών και σύγχρονων έργων.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Εκδότες και φιλόλογοι συγκρίνουν κείμενα και διαδίδουν διορθωμένες εκδόσεις.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Εξερευνήσεις και αποικιακή επέκταση, από τα τέλη του 15ου αιώνα, διευρύνουν και αναδιαμορφώνουν τον γεωγραφικό ορίζοντα.</a:t>
            </a:r>
          </a:p>
        </p:txBody>
      </p:sp>
      <p:sp>
        <p:nvSpPr>
          <p:cNvPr id="53" name="slide-number">
            <a:extLst>
              <a:ext uri="{FF2B5EF4-FFF2-40B4-BE49-F238E27FC236}">
                <a16:creationId xmlns:a16="http://schemas.microsoft.com/office/drawing/2014/main" id="{8162631E-1DF0-486C-9A0E-B385C28E65E1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360642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>
            <a:extLst>
              <a:ext uri="{FF2B5EF4-FFF2-40B4-BE49-F238E27FC236}">
                <a16:creationId xmlns:a16="http://schemas.microsoft.com/office/drawing/2014/main" id="{387129A9-52D9-4FDB-BF44-87E354252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Το έντυπο βιβλίο και η ιστοριογραφία</a:t>
            </a:r>
            <a:endParaRPr sz="45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4" name="Ορθογώνιο 53">
            <a:extLst>
              <a:ext uri="{FF2B5EF4-FFF2-40B4-BE49-F238E27FC236}">
                <a16:creationId xmlns:a16="http://schemas.microsoft.com/office/drawing/2014/main" id="{843ED9C5-B2A0-4C05-BA12-0F3F7C5769AA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Το τυπωμένο βιβλίο διευκολύνει τη διάδοση ιστοριών και την παράλληλη ανάγνωση διαφορετικών συγγραφέων.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Πρόλογοι, σχόλια και ευρετήρια οργανώνουν την πρόσβαση στην ιστορική γνώση.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έκδοση ενός κειμένου προϋποθέτει επιλογή χειρογράφων και αποφάσεις για διαφορετικές γραφές.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τυπογραφία διευρύνει την κυκλοφορία της γνώσης, αλλά διαδίδει επίσης λάθη, πολεμικές και πλαστά κείμενα.</a:t>
            </a:r>
          </a:p>
        </p:txBody>
      </p:sp>
      <p:sp>
        <p:nvSpPr>
          <p:cNvPr id="55" name="slide-number">
            <a:extLst>
              <a:ext uri="{FF2B5EF4-FFF2-40B4-BE49-F238E27FC236}">
                <a16:creationId xmlns:a16="http://schemas.microsoft.com/office/drawing/2014/main" id="{63567DF8-07FA-4268-A0DD-E570E1C1A4A8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7607535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>
            <a:extLst>
              <a:ext uri="{FF2B5EF4-FFF2-40B4-BE49-F238E27FC236}">
                <a16:creationId xmlns:a16="http://schemas.microsoft.com/office/drawing/2014/main" id="{891AED3F-0F45-40A1-948B-E61CB0D70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Μια νέα σχέση με το παρελθόν</a:t>
            </a:r>
            <a:endParaRPr sz="45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6" name="Ορθογώνιο 55">
            <a:extLst>
              <a:ext uri="{FF2B5EF4-FFF2-40B4-BE49-F238E27FC236}">
                <a16:creationId xmlns:a16="http://schemas.microsoft.com/office/drawing/2014/main" id="{3C65D017-EB6F-4DCA-AA19-6E458CEC5A95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Οι ουμανιστές αντιλαμβάνονται την αρχαιότητα ως πρότυπο, αλλά και ως κόσμο ιστορικά διαφορετικό από τον δικό τους.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Διαμορφώνουν σχήματα ακμής, παρακμής και αναβίωσης των γραμμάτων.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γλώσσα, οι θεσμοί και τα έθιμα αποκτούν ιστορικό βάθος.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αρνητική εικόνα του Μεσαίωνα εκφράζει συχνά τη δική τους πολεμική και αυτοπαρουσίαση.</a:t>
            </a:r>
          </a:p>
        </p:txBody>
      </p:sp>
      <p:sp>
        <p:nvSpPr>
          <p:cNvPr id="57" name="slide-number">
            <a:extLst>
              <a:ext uri="{FF2B5EF4-FFF2-40B4-BE49-F238E27FC236}">
                <a16:creationId xmlns:a16="http://schemas.microsoft.com/office/drawing/2014/main" id="{E5DBA127-6B83-410D-A3C7-B04902AB775E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20846832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>
            <a:extLst>
              <a:ext uri="{FF2B5EF4-FFF2-40B4-BE49-F238E27FC236}">
                <a16:creationId xmlns:a16="http://schemas.microsoft.com/office/drawing/2014/main" id="{05A897A1-1427-4387-A7E9-DE56CDDA0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Ο 14ος αιώνας: πολλαπλές αφετηρίες</a:t>
            </a:r>
            <a:endParaRPr sz="45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8" name="Ορθογώνιο 57">
            <a:extLst>
              <a:ext uri="{FF2B5EF4-FFF2-40B4-BE49-F238E27FC236}">
                <a16:creationId xmlns:a16="http://schemas.microsoft.com/office/drawing/2014/main" id="{1238C863-A9AF-4919-BF26-A65C35A24792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Ο Φραντσέσκο Πετράρχης (1304–1374) αναζητά αρχαία χειρόγραφα και γράφει βιογραφίες επιφανών ανδρών.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βιογραφία συνδέει την αρχαιότητα με την ηθική αγωγή και την ατομική δόξα.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Παράλληλα συνεχίζονται τα χρονικά και οι ιστορίες πόλεων, όπως το έργο του Τζοβάννι Βιλάνι.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ιστορική γραφή παραμένει ποικιλόμορφη, με θρησκευτικές και κοσμικές οπτικές.</a:t>
            </a:r>
          </a:p>
        </p:txBody>
      </p:sp>
      <p:sp>
        <p:nvSpPr>
          <p:cNvPr id="59" name="slide-number">
            <a:extLst>
              <a:ext uri="{FF2B5EF4-FFF2-40B4-BE49-F238E27FC236}">
                <a16:creationId xmlns:a16="http://schemas.microsoft.com/office/drawing/2014/main" id="{2BA5A12C-6F33-4822-AFD6-4E074AF41EEC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9217362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>
            <a:extLst>
              <a:ext uri="{FF2B5EF4-FFF2-40B4-BE49-F238E27FC236}">
                <a16:creationId xmlns:a16="http://schemas.microsoft.com/office/drawing/2014/main" id="{93D8830D-D323-41D5-8509-732029231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Πετράρχης: αρχαιότητα και βιογραφία</a:t>
            </a:r>
            <a:endParaRPr sz="40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0" name="Ορθογώνιο 59">
            <a:extLst>
              <a:ext uri="{FF2B5EF4-FFF2-40B4-BE49-F238E27FC236}">
                <a16:creationId xmlns:a16="http://schemas.microsoft.com/office/drawing/2014/main" id="{D04915C0-500A-40C0-83C0-F9FDB60129CC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Φραντσέσκο Πετράρχης (1304–1374): ποιητής, λόγιος και ερευνητής χειρογράφων, με ισχυρό ενδιαφέρον για τη ρωμαϊκή αρχαιότητα.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 i="1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De viris illustribus</a:t>
            </a: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, «Περί επιφανών ανδρών»: βιογραφίες που αναδεικνύουν παραδείγματα ανδρείας και δημόσιας δράσης.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 i="1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Rerum memorandarum libri</a:t>
            </a: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, «Βιβλία αξιομνημόνευτων πραγμάτων»: ιστορικά παραδείγματα οργανωμένα γύρω από ηθικά ζητήματα.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αναβίωση της αρχαιότητας συνδέεται με την αυτογνωσία και την ηθική διαμόρφωση του ανθρώπου.</a:t>
            </a:r>
          </a:p>
        </p:txBody>
      </p:sp>
      <p:sp>
        <p:nvSpPr>
          <p:cNvPr id="61" name="slide-number">
            <a:extLst>
              <a:ext uri="{FF2B5EF4-FFF2-40B4-BE49-F238E27FC236}">
                <a16:creationId xmlns:a16="http://schemas.microsoft.com/office/drawing/2014/main" id="{AC2235D1-13C6-4621-B42F-A6CF46BBB80F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2082750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>
            <a:extLst>
              <a:ext uri="{FF2B5EF4-FFF2-40B4-BE49-F238E27FC236}">
                <a16:creationId xmlns:a16="http://schemas.microsoft.com/office/drawing/2014/main" id="{35ACBD0F-5BDB-4298-840C-46541C957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Βιλάνι: η πόλη μέσα στο χρονικό</a:t>
            </a:r>
            <a:endParaRPr sz="40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2" name="Ορθογώνιο 61">
            <a:extLst>
              <a:ext uri="{FF2B5EF4-FFF2-40B4-BE49-F238E27FC236}">
                <a16:creationId xmlns:a16="http://schemas.microsoft.com/office/drawing/2014/main" id="{A1D30A7C-29F2-402D-A5C4-72EBD0F97AFD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Τζοβάννι Βιλάνι (περ. 1280–1348): έμπορος και δημόσιος αξιωματούχος της Φλωρεντίας.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</a:t>
            </a:r>
            <a:r>
              <a:rPr sz="2175" b="0" i="1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Nuova cronica</a:t>
            </a: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, «Νέο χρονικό», αφηγείται την ιστορία της πόλης μέσα σε ένα ευρύτερο ιστορικό πλαίσιο.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Καταγράφει πολιτικές εξελίξεις, αστική ζωή και οικονομικές πληροφορίες. Η θεία πρόνοια παραμένει ερμηνευτικός ορίζοντας.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συνύπαρξη εμπορικής εμπειρίας, πολιτικής μνήμης και θρησκευτικής αντίληψης δείχνει την ποικιλία των ιστορικών γραφών.</a:t>
            </a:r>
          </a:p>
        </p:txBody>
      </p:sp>
      <p:sp>
        <p:nvSpPr>
          <p:cNvPr id="63" name="slide-number">
            <a:extLst>
              <a:ext uri="{FF2B5EF4-FFF2-40B4-BE49-F238E27FC236}">
                <a16:creationId xmlns:a16="http://schemas.microsoft.com/office/drawing/2014/main" id="{9A58472C-9A64-4389-8708-34A45C8FD0CF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9396193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>
            <a:extLst>
              <a:ext uri="{FF2B5EF4-FFF2-40B4-BE49-F238E27FC236}">
                <a16:creationId xmlns:a16="http://schemas.microsoft.com/office/drawing/2014/main" id="{08237F45-5CAF-4B07-A5FA-4F849A61B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Λεονάρντο Μπρούνι (περ. 1370–1444)</a:t>
            </a:r>
            <a:endParaRPr sz="40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4" name="Ορθογώνιο 63">
            <a:extLst>
              <a:ext uri="{FF2B5EF4-FFF2-40B4-BE49-F238E27FC236}">
                <a16:creationId xmlns:a16="http://schemas.microsoft.com/office/drawing/2014/main" id="{88C03E67-5E52-4877-9A57-346AAFA66AC1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Καγκελάριος της Φλωρεντίας και ουμανιστής με ενεργό συμμετοχή στη δημόσια ζωή.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Στην Ιστορία του φλωρεντινού λαού συνδέει την πορεία της πόλης με την πολιτική ελευθερία.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Αξιοποιεί αρχαία αφηγηματικά πρότυπα και εξετάζει ανθρώπινες πράξεις και πολιτικές συγκρούσεις.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ιστορία υπηρετεί την αυτοεικόνα της πόλης. Η κριτική των πηγών συνυπάρχει με πολιτικές επιλογές.</a:t>
            </a:r>
          </a:p>
        </p:txBody>
      </p:sp>
      <p:sp>
        <p:nvSpPr>
          <p:cNvPr id="65" name="slide-number">
            <a:extLst>
              <a:ext uri="{FF2B5EF4-FFF2-40B4-BE49-F238E27FC236}">
                <a16:creationId xmlns:a16="http://schemas.microsoft.com/office/drawing/2014/main" id="{4161A44A-2008-48B4-9F28-5FF3B0AB155A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25996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>
            <a:extLst>
              <a:ext uri="{FF2B5EF4-FFF2-40B4-BE49-F238E27FC236}">
                <a16:creationId xmlns:a16="http://schemas.microsoft.com/office/drawing/2014/main" id="{A23881BA-BC37-43FF-AF49-377FBD7B3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Μπρούνι: διαδρομή και έργα</a:t>
            </a:r>
            <a:endParaRPr sz="40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6" name="Ορθογώνιο 65">
            <a:extLst>
              <a:ext uri="{FF2B5EF4-FFF2-40B4-BE49-F238E27FC236}">
                <a16:creationId xmlns:a16="http://schemas.microsoft.com/office/drawing/2014/main" id="{4D61018C-BE12-48B4-A11D-CFD7F689450A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Σπουδάζει ελληνικά κοντά στον Χρυσολωρά και μεταφράζει έργα της ελληνικής γραμματείας στα λατινικά.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Υπηρετεί ως παπικός γραμματέας και αργότερα ως καγκελάριος της Φλωρεντίας.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 i="1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Historiarum Florentini populi libri XII</a:t>
            </a: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, «Ιστορία του φλωρεντινού λαού»: δώδεκα βιβλία για την πορεία της πόλης.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</a:t>
            </a:r>
            <a:r>
              <a:rPr sz="2175" b="0" i="1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Laudatio Florentinae urbis</a:t>
            </a: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, «Εγκώμιο της Φλωρεντίας», προβάλλει τη δημόσια ζωή και το πολιτικό κύρος της.</a:t>
            </a:r>
          </a:p>
        </p:txBody>
      </p:sp>
      <p:sp>
        <p:nvSpPr>
          <p:cNvPr id="67" name="slide-number">
            <a:extLst>
              <a:ext uri="{FF2B5EF4-FFF2-40B4-BE49-F238E27FC236}">
                <a16:creationId xmlns:a16="http://schemas.microsoft.com/office/drawing/2014/main" id="{C55403E0-D63A-4446-9ADF-18CCE951ADFA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2167916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>
            <a:extLst>
              <a:ext uri="{FF2B5EF4-FFF2-40B4-BE49-F238E27FC236}">
                <a16:creationId xmlns:a16="http://schemas.microsoft.com/office/drawing/2014/main" id="{D41969A5-AD7F-4E32-80CE-80F76F5E3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Μπρούνι: μέθοδος και πολιτική οπτική</a:t>
            </a:r>
            <a:endParaRPr sz="50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" name="Ορθογώνιο 31">
            <a:extLst>
              <a:ext uri="{FF2B5EF4-FFF2-40B4-BE49-F238E27FC236}">
                <a16:creationId xmlns:a16="http://schemas.microsoft.com/office/drawing/2014/main" id="{F32680D6-ACCB-4C0A-A0E8-9DB1587E18D0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Συνθέτει την ιστορία της πόλης με προσανατολισμό στις πολιτικές αιτίες, στις δημόσιες πράξεις και στους θεσμούς.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έννοια της ελευθερίας οργανώνει την αφήγηση της ανεξαρτησίας της Φλωρεντίας.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αναφορά στον «λαό» δεν έχει τη σημερινή δημοκρατική σημασία. Συνδέεται με συγκεκριμένες πολιτικές ομάδες.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ιστορική έρευνα και η πολιτική νομιμοποίηση συνυπάρχουν. Η επιλογή πλευράς επηρεάζει την παρουσίαση των συγκρούσεων.</a:t>
            </a:r>
          </a:p>
        </p:txBody>
      </p:sp>
      <p:sp>
        <p:nvSpPr>
          <p:cNvPr id="33" name="slide-number">
            <a:extLst>
              <a:ext uri="{FF2B5EF4-FFF2-40B4-BE49-F238E27FC236}">
                <a16:creationId xmlns:a16="http://schemas.microsoft.com/office/drawing/2014/main" id="{DC4A5595-9945-4512-8652-48DB468D0057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5706217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>
            <a:extLst>
              <a:ext uri="{FF2B5EF4-FFF2-40B4-BE49-F238E27FC236}">
                <a16:creationId xmlns:a16="http://schemas.microsoft.com/office/drawing/2014/main" id="{D41969A5-AD7F-4E32-80CE-80F76F5E3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Λορέντσο Βάλλα (περ. 1406–1457)</a:t>
            </a:r>
            <a:endParaRPr sz="50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" name="Ορθογώνιο 31">
            <a:extLst>
              <a:ext uri="{FF2B5EF4-FFF2-40B4-BE49-F238E27FC236}">
                <a16:creationId xmlns:a16="http://schemas.microsoft.com/office/drawing/2014/main" id="{F32680D6-ACCB-4C0A-A0E8-9DB1587E18D0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Το 1440 αμφισβητεί την αυθεντικότητα της λεγόμενης Δωρεάς του Κωνσταντίνου.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Εντοπίζει γλωσσικούς και ιστορικούς αναχρονισμούς σε ένα κείμενο που αποδιδόταν στον 4ο αιώνα.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γλώσσα και οι θεσμικές αναφορές λειτουργούν ως τεκμήρια για τη χρονολόγηση.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φιλολογική κριτική μπορεί να ελέγξει έγγραφα που στηρίζουν ισχυρές πολιτικές και εκκλησιαστικές αξιώσεις.</a:t>
            </a:r>
          </a:p>
        </p:txBody>
      </p:sp>
      <p:sp>
        <p:nvSpPr>
          <p:cNvPr id="33" name="slide-number">
            <a:extLst>
              <a:ext uri="{FF2B5EF4-FFF2-40B4-BE49-F238E27FC236}">
                <a16:creationId xmlns:a16="http://schemas.microsoft.com/office/drawing/2014/main" id="{812ADFE4-AB0D-4CB5-B1C9-85D9DFD320A9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5706217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>
            <a:extLst>
              <a:ext uri="{FF2B5EF4-FFF2-40B4-BE49-F238E27FC236}">
                <a16:creationId xmlns:a16="http://schemas.microsoft.com/office/drawing/2014/main" id="{D41969A5-AD7F-4E32-80CE-80F76F5E3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Η «Δωρεά του Κωνσταντίνου»</a:t>
            </a:r>
            <a:endParaRPr sz="50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" name="Ορθογώνιο 31">
            <a:extLst>
              <a:ext uri="{FF2B5EF4-FFF2-40B4-BE49-F238E27FC236}">
                <a16:creationId xmlns:a16="http://schemas.microsoft.com/office/drawing/2014/main" id="{F32680D6-ACCB-4C0A-A0E8-9DB1587E18D0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Πλαστό μεσαιωνικό έγγραφο, πιθανότατα του 8ου αιώνα, που παρουσιαζόταν ως αυτοκρατορική πράξη του 4ου.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Ισχυριζόταν ότι ο Κωνσταντίνος είχε παραχωρήσει στον πάπα Σίλβεστρο και στους διαδόχους του κοσμική εξουσία στη Δύση.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Χρησιμοποιήθηκε για να στηρίξει παπικές αξιώσεις. Η αυθεντικότητά του είχε ήδη αμφισβητηθεί πριν από τον Βάλλα.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Το 1440 ο Βάλλα ανέπτυξε εκτεταμένο έλεγχο της γλώσσας και του ιστορικού περιεχομένου του.</a:t>
            </a:r>
          </a:p>
        </p:txBody>
      </p:sp>
      <p:sp>
        <p:nvSpPr>
          <p:cNvPr id="33" name="slide-number">
            <a:extLst>
              <a:ext uri="{FF2B5EF4-FFF2-40B4-BE49-F238E27FC236}">
                <a16:creationId xmlns:a16="http://schemas.microsoft.com/office/drawing/2014/main" id="{DBAD827C-1737-486C-A3BE-D05A8CFC1A02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5706217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>
            <a:extLst>
              <a:ext uri="{FF2B5EF4-FFF2-40B4-BE49-F238E27FC236}">
                <a16:creationId xmlns:a16="http://schemas.microsoft.com/office/drawing/2014/main" id="{D41969A5-AD7F-4E32-80CE-80F76F5E3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Βάλλα: ο αναχρονισμός ως τεκμήριο</a:t>
            </a:r>
            <a:endParaRPr sz="50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" name="Ορθογώνιο 31">
            <a:extLst>
              <a:ext uri="{FF2B5EF4-FFF2-40B4-BE49-F238E27FC236}">
                <a16:creationId xmlns:a16="http://schemas.microsoft.com/office/drawing/2014/main" id="{F32680D6-ACCB-4C0A-A0E8-9DB1587E18D0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Εξετάζει αν οι λέξεις και οι σημασίες τους αντιστοιχούν στη λατινική γλώσσα της υποτιθέμενης εποχής.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Ελέγχει κατά πόσο τα πρόσωπα, οι θεσμοί και οι εξουσίες του κειμένου ταιριάζουν στο ιστορικό πλαίσιο.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Συνδυάζει γλωσσικές ενδείξεις με επιχειρήματα για την ιστορική πιθανότητα των αφηγούμενων πράξεων.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διαπίστωση αναχρονισμών μετατρέπει τη φιλολογική γνώση σε μέσο ελέγχου της αυθεντικότητας.</a:t>
            </a:r>
          </a:p>
        </p:txBody>
      </p:sp>
      <p:sp>
        <p:nvSpPr>
          <p:cNvPr id="33" name="slide-number">
            <a:extLst>
              <a:ext uri="{FF2B5EF4-FFF2-40B4-BE49-F238E27FC236}">
                <a16:creationId xmlns:a16="http://schemas.microsoft.com/office/drawing/2014/main" id="{B1C4ECF5-36FA-4E73-96C3-2144DF33421D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5706217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>
            <a:extLst>
              <a:ext uri="{FF2B5EF4-FFF2-40B4-BE49-F238E27FC236}">
                <a16:creationId xmlns:a16="http://schemas.microsoft.com/office/drawing/2014/main" id="{D41969A5-AD7F-4E32-80CE-80F76F5E3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Βάλλα: φιλολογία και εξουσία</a:t>
            </a:r>
            <a:endParaRPr sz="50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" name="Ορθογώνιο 31">
            <a:extLst>
              <a:ext uri="{FF2B5EF4-FFF2-40B4-BE49-F238E27FC236}">
                <a16:creationId xmlns:a16="http://schemas.microsoft.com/office/drawing/2014/main" id="{F32680D6-ACCB-4C0A-A0E8-9DB1587E18D0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Υπηρετεί τον Αλφόνσο της Αραγονίας σε περιβάλλον αντιπαράθεσης με την παποσύνη.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Οι </a:t>
            </a:r>
            <a:r>
              <a:rPr sz="2175" b="0" i="1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Elegantiae linguae Latinae</a:t>
            </a: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 αναδεικνύουν την ιστορική γνώση της λατινικής γλώσσας.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Συγκρίνει τη λατινική Βίβλο με το ελληνικό κείμενο της Καινής Διαθήκης και αναπτύσσει κριτικό σχολιασμό.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Αργότερα εργάζεται στην παπική διοίκηση. Η κριτική θεσμικών αξιώσεων συνυπάρχει με τη χριστιανική του ταυτότητα.</a:t>
            </a:r>
          </a:p>
        </p:txBody>
      </p:sp>
      <p:sp>
        <p:nvSpPr>
          <p:cNvPr id="33" name="slide-number">
            <a:extLst>
              <a:ext uri="{FF2B5EF4-FFF2-40B4-BE49-F238E27FC236}">
                <a16:creationId xmlns:a16="http://schemas.microsoft.com/office/drawing/2014/main" id="{07CF2322-0B95-486B-877E-75665A3063AA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5706217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>
            <a:extLst>
              <a:ext uri="{FF2B5EF4-FFF2-40B4-BE49-F238E27FC236}">
                <a16:creationId xmlns:a16="http://schemas.microsoft.com/office/drawing/2014/main" id="{D41969A5-AD7F-4E32-80CE-80F76F5E3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Φλάβιο Μπιόντο (1392–1463)</a:t>
            </a:r>
            <a:endParaRPr sz="50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" name="Ορθογώνιο 31">
            <a:extLst>
              <a:ext uri="{FF2B5EF4-FFF2-40B4-BE49-F238E27FC236}">
                <a16:creationId xmlns:a16="http://schemas.microsoft.com/office/drawing/2014/main" id="{F32680D6-ACCB-4C0A-A0E8-9DB1587E18D0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Μελετά τη Ρώμη και την Ιταλία συνδυάζοντας κείμενα, τοπογραφία και υλικά κατάλοιπα.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 i="1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Roma instaurata</a:t>
            </a: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 και </a:t>
            </a:r>
            <a:r>
              <a:rPr sz="2175" b="0" i="1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Italia illustrata</a:t>
            </a: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: ανασύσταση τόπων, μνημείων και ιστορικών μεταβολών.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Οι Ιστορικές δεκάδες εξετάζουν την πορεία μετά την παρακμή της ρωμαϊκής εξουσίας.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μελέτη της αρχαιότητας συνδέεται με ενδιαφέρον για τη μεταρωμαϊκή και μεσαιωνική ιστορία.</a:t>
            </a:r>
          </a:p>
        </p:txBody>
      </p:sp>
      <p:sp>
        <p:nvSpPr>
          <p:cNvPr id="33" name="slide-number">
            <a:extLst>
              <a:ext uri="{FF2B5EF4-FFF2-40B4-BE49-F238E27FC236}">
                <a16:creationId xmlns:a16="http://schemas.microsoft.com/office/drawing/2014/main" id="{60F0A78D-7C94-4662-A12D-1AC0265EE1CE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5706217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>
            <a:extLst>
              <a:ext uri="{FF2B5EF4-FFF2-40B4-BE49-F238E27FC236}">
                <a16:creationId xmlns:a16="http://schemas.microsoft.com/office/drawing/2014/main" id="{D41969A5-AD7F-4E32-80CE-80F76F5E3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Μπιόντο: τα βασικά έργα</a:t>
            </a:r>
            <a:endParaRPr sz="50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" name="Ορθογώνιο 31">
            <a:extLst>
              <a:ext uri="{FF2B5EF4-FFF2-40B4-BE49-F238E27FC236}">
                <a16:creationId xmlns:a16="http://schemas.microsoft.com/office/drawing/2014/main" id="{F32680D6-ACCB-4C0A-A0E8-9DB1587E18D0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 i="1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Roma instaurata</a:t>
            </a: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, «Ανασυγκροτημένη Ρώμη»: ανασύσταση της αρχαίας τοπογραφίας με κείμενα και σωζόμενα μνημεία.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 i="1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Italia illustrata</a:t>
            </a: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, «Περιγραφή της Ιταλίας»: γεωγραφική οργάνωση της γνώσης για τόπους, ιστορία και πρόσωπα.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 i="1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Roma triumphans</a:t>
            </a: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: μελέτη των θεσμών, των εθίμων και της δημόσιας ζωής των Ρωμαίων.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Οι Ιστορικές δεκάδες συνθέτουν μια μακρά ιστορία της Ιταλίας και της Ευρώπης μετά τη ρωμαϊκή ακμή.</a:t>
            </a:r>
          </a:p>
        </p:txBody>
      </p:sp>
      <p:sp>
        <p:nvSpPr>
          <p:cNvPr id="33" name="slide-number">
            <a:extLst>
              <a:ext uri="{FF2B5EF4-FFF2-40B4-BE49-F238E27FC236}">
                <a16:creationId xmlns:a16="http://schemas.microsoft.com/office/drawing/2014/main" id="{981BB435-F73A-42C3-8952-4FF5F8DBD054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5706217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>
            <a:extLst>
              <a:ext uri="{FF2B5EF4-FFF2-40B4-BE49-F238E27FC236}">
                <a16:creationId xmlns:a16="http://schemas.microsoft.com/office/drawing/2014/main" id="{D41969A5-AD7F-4E32-80CE-80F76F5E3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Μπιόντο: τόπος, μνημείο και χρόνος</a:t>
            </a:r>
            <a:endParaRPr sz="50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" name="Ορθογώνιο 31">
            <a:extLst>
              <a:ext uri="{FF2B5EF4-FFF2-40B4-BE49-F238E27FC236}">
                <a16:creationId xmlns:a16="http://schemas.microsoft.com/office/drawing/2014/main" id="{F32680D6-ACCB-4C0A-A0E8-9DB1587E18D0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Συσχετίζει τις αναφορές των αρχαίων συγγραφέων με την επιτόπια παρατήρηση και την αναγνώριση μνημείων.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αλλαγή ονομάτων, χρήσεων και οικισμών αποτελεί ιστορικό πρόβλημα προς διερεύνηση.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Εξετάζει τη μεταρωμαϊκή εποχή ως εκτεταμένη ιστορική διαδρομή, πέρα από μια αδιαφοροποίητη εικόνα «σκοταδιού».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αρχαιοδιφική έρευνα διευρύνει το σώμα των πηγών και συνδέει την ιστορία με τον χώρο.</a:t>
            </a:r>
          </a:p>
        </p:txBody>
      </p:sp>
      <p:sp>
        <p:nvSpPr>
          <p:cNvPr id="33" name="slide-number">
            <a:extLst>
              <a:ext uri="{FF2B5EF4-FFF2-40B4-BE49-F238E27FC236}">
                <a16:creationId xmlns:a16="http://schemas.microsoft.com/office/drawing/2014/main" id="{1A6995D5-31AC-481E-AD5C-711BF1473CC9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5706217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>
            <a:extLst>
              <a:ext uri="{FF2B5EF4-FFF2-40B4-BE49-F238E27FC236}">
                <a16:creationId xmlns:a16="http://schemas.microsoft.com/office/drawing/2014/main" id="{D41969A5-AD7F-4E32-80CE-80F76F5E3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Αφήγηση και έρευνα των τεκμηρίων</a:t>
            </a:r>
            <a:endParaRPr sz="50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" name="Ορθογώνιο 31">
            <a:extLst>
              <a:ext uri="{FF2B5EF4-FFF2-40B4-BE49-F238E27FC236}">
                <a16:creationId xmlns:a16="http://schemas.microsoft.com/office/drawing/2014/main" id="{F32680D6-ACCB-4C0A-A0E8-9DB1587E18D0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ουμανιστική ιστορία επιδιώκει εύγλωττη αφήγηση, πολιτική εξήγηση και παραδειγματική λειτουργία.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αρχαιοδιφική έρευνα συγκεντρώνει και εξετάζει κείμενα, επιγραφές, νομίσματα και μνημεία.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Οι δύο κατευθύνσεις διασταυρώνονται, αλλά δίνουν διαφορετικό βάρος στην αφήγηση και στην τεκμηρίωση.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ρητορική επεξεργασία δεν αποκλείει την έρευνα. Η συλλογή τεκμηρίων περιλαμβάνει ερμηνευτικές επιλογές.</a:t>
            </a:r>
          </a:p>
        </p:txBody>
      </p:sp>
      <p:sp>
        <p:nvSpPr>
          <p:cNvPr id="33" name="slide-number">
            <a:extLst>
              <a:ext uri="{FF2B5EF4-FFF2-40B4-BE49-F238E27FC236}">
                <a16:creationId xmlns:a16="http://schemas.microsoft.com/office/drawing/2014/main" id="{4043F979-6479-40D4-8FCE-D3A14F97B8E8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5706217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>
            <a:extLst>
              <a:ext uri="{FF2B5EF4-FFF2-40B4-BE49-F238E27FC236}">
                <a16:creationId xmlns:a16="http://schemas.microsoft.com/office/drawing/2014/main" id="{D41969A5-AD7F-4E32-80CE-80F76F5E3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Ρητορική και αλήθεια στην αφήγηση</a:t>
            </a:r>
            <a:endParaRPr sz="50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" name="Ορθογώνιο 31">
            <a:extLst>
              <a:ext uri="{FF2B5EF4-FFF2-40B4-BE49-F238E27FC236}">
                <a16:creationId xmlns:a16="http://schemas.microsoft.com/office/drawing/2014/main" id="{F32680D6-ACCB-4C0A-A0E8-9DB1587E18D0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Τα αρχαία πρότυπα προσφέρουν τρόπους οργάνωσης της αφήγησης και παρουσίασης των πολιτικών κινήτρων.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Οι δημηγορίες μπορούν να αποδίδουν τη λογική μιας απόφασης χωρίς να αποτελούν ακριβή καταγραφή λόγων.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συνοχή και η παραδειγματικότητα της αφήγησης ενδέχεται να περιορίζουν την παρουσίαση αβεβαιοτήτων.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Ο αναγνώστης εξετάζει χωριστά την ιστορική πληροφορία, τη λογοτεχνική κατασκευή και την πολιτική λειτουργία.</a:t>
            </a:r>
          </a:p>
        </p:txBody>
      </p:sp>
      <p:sp>
        <p:nvSpPr>
          <p:cNvPr id="33" name="slide-number">
            <a:extLst>
              <a:ext uri="{FF2B5EF4-FFF2-40B4-BE49-F238E27FC236}">
                <a16:creationId xmlns:a16="http://schemas.microsoft.com/office/drawing/2014/main" id="{E6BCFE10-7012-4D2D-ABD5-EA50760C41C4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5706217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>
            <a:extLst>
              <a:ext uri="{FF2B5EF4-FFF2-40B4-BE49-F238E27FC236}">
                <a16:creationId xmlns:a16="http://schemas.microsoft.com/office/drawing/2014/main" id="{D41969A5-AD7F-4E32-80CE-80F76F5E3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Νικολό Μακιαβέλλι (1469–1527)</a:t>
            </a:r>
            <a:endParaRPr sz="50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" name="Ορθογώνιο 31">
            <a:extLst>
              <a:ext uri="{FF2B5EF4-FFF2-40B4-BE49-F238E27FC236}">
                <a16:creationId xmlns:a16="http://schemas.microsoft.com/office/drawing/2014/main" id="{F32680D6-ACCB-4C0A-A0E8-9DB1587E18D0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Γραμματέας και διπλωμάτης της φλωρεντινής δημοκρατίας από το 1498 έως το 1512.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Διατριβές πάνω στον Τίτο Λίβιο: η ρωμαϊκή ιστορία ως πεδίο πολιτικού προβληματισμού.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Φλωρεντινές ιστορίες: ολοκλήρωση το 1525, πρώτη έκδοση το 1532.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Πολιτικές συγκρούσεις, θεσμοί, ανθρώπινα κίνητρα και τύχη εξηγούν τη μεταβολή.</a:t>
            </a:r>
          </a:p>
        </p:txBody>
      </p:sp>
      <p:sp>
        <p:nvSpPr>
          <p:cNvPr id="33" name="slide-number">
            <a:extLst>
              <a:ext uri="{FF2B5EF4-FFF2-40B4-BE49-F238E27FC236}">
                <a16:creationId xmlns:a16="http://schemas.microsoft.com/office/drawing/2014/main" id="{60E9D22F-813D-438C-AEA8-2810928DEB5E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5706217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>
            <a:extLst>
              <a:ext uri="{FF2B5EF4-FFF2-40B4-BE49-F238E27FC236}">
                <a16:creationId xmlns:a16="http://schemas.microsoft.com/office/drawing/2014/main" id="{D41969A5-AD7F-4E32-80CE-80F76F5E3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Μακιαβέλλι: η ιστορία της Φλωρεντίας</a:t>
            </a:r>
            <a:endParaRPr sz="50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" name="Ορθογώνιο 31">
            <a:extLst>
              <a:ext uri="{FF2B5EF4-FFF2-40B4-BE49-F238E27FC236}">
                <a16:creationId xmlns:a16="http://schemas.microsoft.com/office/drawing/2014/main" id="{F32680D6-ACCB-4C0A-A0E8-9DB1587E18D0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παραγγελία των Μεδίκων το 1520 τον οδηγεί στη συγγραφή των Φλωρεντινών ιστοριών.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Αφηγείται την πορεία της πόλης με έμφαση στις εσωτερικές διαιρέσεις και στις μεταβολές της εξουσίας.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Εξετάζει τη σχέση συγκρούσεων, δημόσιου συμφέροντος και πολιτικής συνοχής.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ιστορία της Φλωρεντίας προσφέρει διαφορετικό πεδίο προβληματισμού από τα ρωμαϊκά παραδείγματα των Διατριβών.</a:t>
            </a:r>
          </a:p>
        </p:txBody>
      </p:sp>
      <p:sp>
        <p:nvSpPr>
          <p:cNvPr id="33" name="slide-number">
            <a:extLst>
              <a:ext uri="{FF2B5EF4-FFF2-40B4-BE49-F238E27FC236}">
                <a16:creationId xmlns:a16="http://schemas.microsoft.com/office/drawing/2014/main" id="{9D9195E5-7226-4CF4-A550-049746FDFD37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5706217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>
            <a:extLst>
              <a:ext uri="{FF2B5EF4-FFF2-40B4-BE49-F238E27FC236}">
                <a16:creationId xmlns:a16="http://schemas.microsoft.com/office/drawing/2014/main" id="{D41969A5-AD7F-4E32-80CE-80F76F5E3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Μακιαβέλλι: ιστορία και πολιτική</a:t>
            </a:r>
            <a:endParaRPr sz="50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" name="Ορθογώνιο 31">
            <a:extLst>
              <a:ext uri="{FF2B5EF4-FFF2-40B4-BE49-F238E27FC236}">
                <a16:creationId xmlns:a16="http://schemas.microsoft.com/office/drawing/2014/main" id="{F32680D6-ACCB-4C0A-A0E8-9DB1587E18D0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μελέτη της αρχαιότητας συνδυάζεται με την εμπειρία των σύγχρονων πολιτικών υποθέσεων.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Οι επαναλαμβανόμενες ανθρώπινες επιθυμίες επιτρέπουν τη σύγκριση διαφορετικών εποχών.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ανθρώπινη δράση διαμορφώνεται μέσα σε συγκεκριμένες περιστάσεις και στην αβεβαιότητα της τύχης.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ιστορία προσφέρει υλικό για κρίση και δράση, χωρίς να αποτελεί ουδέτερη αποθήκη έτοιμων συνταγών.</a:t>
            </a:r>
          </a:p>
        </p:txBody>
      </p:sp>
      <p:sp>
        <p:nvSpPr>
          <p:cNvPr id="33" name="slide-number">
            <a:extLst>
              <a:ext uri="{FF2B5EF4-FFF2-40B4-BE49-F238E27FC236}">
                <a16:creationId xmlns:a16="http://schemas.microsoft.com/office/drawing/2014/main" id="{9D9195E5-7226-4CF4-A550-049746FDFD37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32</a:t>
            </a:r>
          </a:p>
        </p:txBody>
      </p:sp>
    </p:spTree>
    <p:extLst>
      <p:ext uri="{BB962C8B-B14F-4D97-AF65-F5344CB8AC3E}">
        <p14:creationId xmlns:p14="http://schemas.microsoft.com/office/powerpoint/2010/main" val="5706217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>
            <a:extLst>
              <a:ext uri="{FF2B5EF4-FFF2-40B4-BE49-F238E27FC236}">
                <a16:creationId xmlns:a16="http://schemas.microsoft.com/office/drawing/2014/main" id="{D41969A5-AD7F-4E32-80CE-80F76F5E3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Μακιαβέλλι: σύγκρουση και ελευθερία</a:t>
            </a:r>
            <a:endParaRPr sz="50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" name="Ορθογώνιο 31">
            <a:extLst>
              <a:ext uri="{FF2B5EF4-FFF2-40B4-BE49-F238E27FC236}">
                <a16:creationId xmlns:a16="http://schemas.microsoft.com/office/drawing/2014/main" id="{F32680D6-ACCB-4C0A-A0E8-9DB1587E18D0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Στις Διατριβές εξετάζει τη ρωμαϊκή δημοκρατία ως πεδίο πολιτικών συγκρούσεων και θεσμικών μεταβολών.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Οι αντιθέσεις μεταξύ πληβείων και συγκλήτου μπορούν να παράγουν νόμους που προστατεύουν την ελευθερία.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σύγκρουση αποκτά ιστορική λειτουργία και δεν ερμηνεύεται απλώς ως ηθική αποτυχία.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πολιτική αντοχή εξαρτάται από το πώς οι θεσμοί οργανώνουν διαφορετικά κοινωνικά συμφέροντα.</a:t>
            </a:r>
          </a:p>
        </p:txBody>
      </p:sp>
      <p:sp>
        <p:nvSpPr>
          <p:cNvPr id="33" name="slide-number">
            <a:extLst>
              <a:ext uri="{FF2B5EF4-FFF2-40B4-BE49-F238E27FC236}">
                <a16:creationId xmlns:a16="http://schemas.microsoft.com/office/drawing/2014/main" id="{9D9195E5-7226-4CF4-A550-049746FDFD37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33</a:t>
            </a:r>
          </a:p>
        </p:txBody>
      </p:sp>
    </p:spTree>
    <p:extLst>
      <p:ext uri="{BB962C8B-B14F-4D97-AF65-F5344CB8AC3E}">
        <p14:creationId xmlns:p14="http://schemas.microsoft.com/office/powerpoint/2010/main" val="5706217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>
            <a:extLst>
              <a:ext uri="{FF2B5EF4-FFF2-40B4-BE49-F238E27FC236}">
                <a16:creationId xmlns:a16="http://schemas.microsoft.com/office/drawing/2014/main" id="{D41969A5-AD7F-4E32-80CE-80F76F5E3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Φραντσέσκο Γκουιτσαρντίνι (1483–1540)</a:t>
            </a:r>
            <a:endParaRPr sz="50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" name="Ορθογώνιο 31">
            <a:extLst>
              <a:ext uri="{FF2B5EF4-FFF2-40B4-BE49-F238E27FC236}">
                <a16:creationId xmlns:a16="http://schemas.microsoft.com/office/drawing/2014/main" id="{F32680D6-ACCB-4C0A-A0E8-9DB1587E18D0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Διπλωμάτης και πολιτικός με άμεση γνώση των ιταλικών υποθέσεων.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Ιστορία της Ιταλίας: συγγραφή το 1537–1540, με επίκεντρο τις κρίσεις και τους πολέμους της εποχής του.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Εξετάζει την αλληλεξάρτηση των κρατών, τις αποφάσεις των ηγετών και τις απρόβλεπτες συνέπειές τους.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Επιμένει στην ιδιαιτερότητα των περιστάσεων και αντιμετωπίζει με επιφύλαξη την εύκολη γενίκευση από αρχαία παραδείγματα.</a:t>
            </a:r>
          </a:p>
        </p:txBody>
      </p:sp>
      <p:sp>
        <p:nvSpPr>
          <p:cNvPr id="33" name="slide-number">
            <a:extLst>
              <a:ext uri="{FF2B5EF4-FFF2-40B4-BE49-F238E27FC236}">
                <a16:creationId xmlns:a16="http://schemas.microsoft.com/office/drawing/2014/main" id="{9D9195E5-7226-4CF4-A550-049746FDFD37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34</a:t>
            </a:r>
          </a:p>
        </p:txBody>
      </p:sp>
    </p:spTree>
    <p:extLst>
      <p:ext uri="{BB962C8B-B14F-4D97-AF65-F5344CB8AC3E}">
        <p14:creationId xmlns:p14="http://schemas.microsoft.com/office/powerpoint/2010/main" val="5706217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>
            <a:extLst>
              <a:ext uri="{FF2B5EF4-FFF2-40B4-BE49-F238E27FC236}">
                <a16:creationId xmlns:a16="http://schemas.microsoft.com/office/drawing/2014/main" id="{D41969A5-AD7F-4E32-80CE-80F76F5E3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Γκουιτσαρντίνι: έργα και εμπειρία</a:t>
            </a:r>
            <a:endParaRPr sz="50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" name="Ορθογώνιο 31">
            <a:extLst>
              <a:ext uri="{FF2B5EF4-FFF2-40B4-BE49-F238E27FC236}">
                <a16:creationId xmlns:a16="http://schemas.microsoft.com/office/drawing/2014/main" id="{F32680D6-ACCB-4C0A-A0E8-9DB1587E18D0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διπλωματική υπηρεσία και οι διοικητικές θέσεις τού προσφέρουν γνώση των πολιτικών δικτύων και των αποφάσεων.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Οι Ricordi, «Στοχασμοί», συγκεντρώνουν παρατηρήσεις για την ανθρώπινη συμπεριφορά και την πολιτική κρίση.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Οι Considerazioni πάνω στις Διατριβές του Μακιαβέλλι εξετάζουν κριτικά τη χρήση ρωμαϊκών παραδειγμάτων.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Ιστορία της Ιταλίας συνθέτει την εμπειρία των πολέμων και της ανατροπής των ιταλικών ισορροπιών.</a:t>
            </a:r>
          </a:p>
        </p:txBody>
      </p:sp>
      <p:sp>
        <p:nvSpPr>
          <p:cNvPr id="33" name="slide-number">
            <a:extLst>
              <a:ext uri="{FF2B5EF4-FFF2-40B4-BE49-F238E27FC236}">
                <a16:creationId xmlns:a16="http://schemas.microsoft.com/office/drawing/2014/main" id="{9D9195E5-7226-4CF4-A550-049746FDFD37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35</a:t>
            </a:r>
          </a:p>
        </p:txBody>
      </p:sp>
    </p:spTree>
    <p:extLst>
      <p:ext uri="{BB962C8B-B14F-4D97-AF65-F5344CB8AC3E}">
        <p14:creationId xmlns:p14="http://schemas.microsoft.com/office/powerpoint/2010/main" val="5706217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>
            <a:extLst>
              <a:ext uri="{FF2B5EF4-FFF2-40B4-BE49-F238E27FC236}">
                <a16:creationId xmlns:a16="http://schemas.microsoft.com/office/drawing/2014/main" id="{D41969A5-AD7F-4E32-80CE-80F76F5E3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Γκουιτσαρντίνι: η Ιστορία της Ιταλίας</a:t>
            </a:r>
            <a:endParaRPr sz="50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" name="Ορθογώνιο 31">
            <a:extLst>
              <a:ext uri="{FF2B5EF4-FFF2-40B4-BE49-F238E27FC236}">
                <a16:creationId xmlns:a16="http://schemas.microsoft.com/office/drawing/2014/main" id="{F32680D6-ACCB-4C0A-A0E8-9DB1587E18D0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Κεντρικός άξονας είναι τα γεγονότα του 1494–1534, με εισαγωγική αναδρομή στα προηγούμενα χρόνια.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Οι αποφάσεις των ιταλικών κρατών συνδέονται με τις παρεμβάσεις της Γαλλίας, της Ισπανίας και της αυτοκρατορίας.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Ο ιστορικός συσχετίζει μαρτυρίες και πολιτικές πληροφορίες για να εξηγήσει διαδοχές αιτίων και συνεπειών.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έκβαση μιας πράξης συχνά διαφέρει από την πρόθεση του δρώντος. Η ιστορία αποκαλύπτει τα όρια της πολιτικής πρόβλεψης.</a:t>
            </a:r>
          </a:p>
        </p:txBody>
      </p:sp>
      <p:sp>
        <p:nvSpPr>
          <p:cNvPr id="33" name="slide-number">
            <a:extLst>
              <a:ext uri="{FF2B5EF4-FFF2-40B4-BE49-F238E27FC236}">
                <a16:creationId xmlns:a16="http://schemas.microsoft.com/office/drawing/2014/main" id="{9D9195E5-7226-4CF4-A550-049746FDFD37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36</a:t>
            </a:r>
          </a:p>
        </p:txBody>
      </p:sp>
    </p:spTree>
    <p:extLst>
      <p:ext uri="{BB962C8B-B14F-4D97-AF65-F5344CB8AC3E}">
        <p14:creationId xmlns:p14="http://schemas.microsoft.com/office/powerpoint/2010/main" val="5706217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>
            <a:extLst>
              <a:ext uri="{FF2B5EF4-FFF2-40B4-BE49-F238E27FC236}">
                <a16:creationId xmlns:a16="http://schemas.microsoft.com/office/drawing/2014/main" id="{D41969A5-AD7F-4E32-80CE-80F76F5E3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Η ιδιαιτερότητα των περιστάσεων</a:t>
            </a:r>
            <a:endParaRPr sz="50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" name="Ορθογώνιο 31">
            <a:extLst>
              <a:ext uri="{FF2B5EF4-FFF2-40B4-BE49-F238E27FC236}">
                <a16:creationId xmlns:a16="http://schemas.microsoft.com/office/drawing/2014/main" id="{F32680D6-ACCB-4C0A-A0E8-9DB1587E18D0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discrezione σημαίνει ικανότητα διάκρισης και κρίσης των ιδιαίτερων συνθηκών κάθε υπόθεσης.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ομοιότητα δύο περιστατικών δεν αρκεί για να δικαιολογήσει την εφαρμογή της ίδιας πολιτικής.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Ο Γκουιτσαρντίνι αμφισβητεί την εύκολη μεταφορά αρχαίων παραδειγμάτων στο παρόν.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σύγκριση με τον Μακιαβέλλι αναδεικνύει μια ένταση ανάμεσα στην αναζήτηση επαναλήψεων και στην προσοχή στη μοναδικότητα.</a:t>
            </a:r>
          </a:p>
        </p:txBody>
      </p:sp>
      <p:sp>
        <p:nvSpPr>
          <p:cNvPr id="33" name="slide-number">
            <a:extLst>
              <a:ext uri="{FF2B5EF4-FFF2-40B4-BE49-F238E27FC236}">
                <a16:creationId xmlns:a16="http://schemas.microsoft.com/office/drawing/2014/main" id="{9D9195E5-7226-4CF4-A550-049746FDFD37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37</a:t>
            </a:r>
          </a:p>
        </p:txBody>
      </p:sp>
    </p:spTree>
    <p:extLst>
      <p:ext uri="{BB962C8B-B14F-4D97-AF65-F5344CB8AC3E}">
        <p14:creationId xmlns:p14="http://schemas.microsoft.com/office/powerpoint/2010/main" val="5706217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>
            <a:extLst>
              <a:ext uri="{FF2B5EF4-FFF2-40B4-BE49-F238E27FC236}">
                <a16:creationId xmlns:a16="http://schemas.microsoft.com/office/drawing/2014/main" id="{D41969A5-AD7F-4E32-80CE-80F76F5E3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Λατινικά και δημώδεις γλώσσες</a:t>
            </a:r>
            <a:endParaRPr sz="50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" name="Ορθογώνιο 31">
            <a:extLst>
              <a:ext uri="{FF2B5EF4-FFF2-40B4-BE49-F238E27FC236}">
                <a16:creationId xmlns:a16="http://schemas.microsoft.com/office/drawing/2014/main" id="{F32680D6-ACCB-4C0A-A0E8-9DB1587E18D0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Τα λατινικά διατηρούν κεντρική θέση στη λόγια ιστοριογραφία και στη διεθνή επικοινωνία.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ιστορική γραφή σε δημώδεις γλώσσες έχει ήδη μεσαιωνικές καταβολές.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Τον 16ο αιώνα σημαντικά ιστορικά έργα γράφονται στα ιταλικά, όπως του Μακιαβέλλι και του Γκουιτσαρντίνι.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διεύρυνση του αναγνωστικού κοινού ενισχύει τη συνύπαρξη γλωσσών και μορφών γραφής.</a:t>
            </a:r>
          </a:p>
        </p:txBody>
      </p:sp>
      <p:sp>
        <p:nvSpPr>
          <p:cNvPr id="33" name="slide-number">
            <a:extLst>
              <a:ext uri="{FF2B5EF4-FFF2-40B4-BE49-F238E27FC236}">
                <a16:creationId xmlns:a16="http://schemas.microsoft.com/office/drawing/2014/main" id="{9D9195E5-7226-4CF4-A550-049746FDFD37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38</a:t>
            </a:r>
          </a:p>
        </p:txBody>
      </p:sp>
    </p:spTree>
    <p:extLst>
      <p:ext uri="{BB962C8B-B14F-4D97-AF65-F5344CB8AC3E}">
        <p14:creationId xmlns:p14="http://schemas.microsoft.com/office/powerpoint/2010/main" val="5706217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>
            <a:extLst>
              <a:ext uri="{FF2B5EF4-FFF2-40B4-BE49-F238E27FC236}">
                <a16:creationId xmlns:a16="http://schemas.microsoft.com/office/drawing/2014/main" id="{D41969A5-AD7F-4E32-80CE-80F76F5E3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Νομικός ουμανισμός και ιστορική μέθοδος</a:t>
            </a:r>
            <a:endParaRPr sz="50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" name="Ορθογώνιο 31">
            <a:extLst>
              <a:ext uri="{FF2B5EF4-FFF2-40B4-BE49-F238E27FC236}">
                <a16:creationId xmlns:a16="http://schemas.microsoft.com/office/drawing/2014/main" id="{F32680D6-ACCB-4C0A-A0E8-9DB1587E18D0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φιλολογική κριτική εφαρμόζεται στα κείμενα του ρωμαϊκού δικαίου.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ερμηνεία τους απαιτεί γνώση των θεσμών και των ιστορικών συνθηκών παραγωγής τους.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Ζαν Μποντέν (περ. 1530–1596): </a:t>
            </a:r>
            <a:r>
              <a:rPr sz="2175" b="0" i="1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Methodus ad facilem historiarum cognitionem</a:t>
            </a: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, 1566.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ars historica συζητά την αξιολόγηση ιστορικών συγγραφέων, τη σύγκριση και την οργάνωση της ιστορικής γνώσης.</a:t>
            </a:r>
          </a:p>
        </p:txBody>
      </p:sp>
      <p:sp>
        <p:nvSpPr>
          <p:cNvPr id="33" name="slide-number">
            <a:extLst>
              <a:ext uri="{FF2B5EF4-FFF2-40B4-BE49-F238E27FC236}">
                <a16:creationId xmlns:a16="http://schemas.microsoft.com/office/drawing/2014/main" id="{9D9195E5-7226-4CF4-A550-049746FDFD37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39</a:t>
            </a:r>
          </a:p>
        </p:txBody>
      </p:sp>
    </p:spTree>
    <p:extLst>
      <p:ext uri="{BB962C8B-B14F-4D97-AF65-F5344CB8AC3E}">
        <p14:creationId xmlns:p14="http://schemas.microsoft.com/office/powerpoint/2010/main" val="5706217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>
            <a:extLst>
              <a:ext uri="{FF2B5EF4-FFF2-40B4-BE49-F238E27FC236}">
                <a16:creationId xmlns:a16="http://schemas.microsoft.com/office/drawing/2014/main" id="{D41969A5-AD7F-4E32-80CE-80F76F5E3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Μποντέν: η ανάγνωση της ιστορίας</a:t>
            </a:r>
            <a:endParaRPr sz="50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" name="Ορθογώνιο 31">
            <a:extLst>
              <a:ext uri="{FF2B5EF4-FFF2-40B4-BE49-F238E27FC236}">
                <a16:creationId xmlns:a16="http://schemas.microsoft.com/office/drawing/2014/main" id="{F32680D6-ACCB-4C0A-A0E8-9DB1587E18D0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Ο Ζαν Μποντέν είναι νομικός και πολιτικός στοχαστής του γαλλικού 16ου αιώνα.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Methodus του 1566 οργανώνει τον τρόπο μελέτης και κατανόησης των ιστορικών έργων.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αξιολόγηση ενός ιστορικού απαιτεί εξέταση της γνώσης του, της εγγύτητάς του στα γεγονότα και των δεσμεύσεών του.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σύγκριση διαφορετικών λαών, θεσμών και ιστορικών παραδόσεων διευρύνει τον ορίζοντα πέρα από την τοπική ιστορία.</a:t>
            </a:r>
          </a:p>
        </p:txBody>
      </p:sp>
      <p:sp>
        <p:nvSpPr>
          <p:cNvPr id="33" name="slide-number">
            <a:extLst>
              <a:ext uri="{FF2B5EF4-FFF2-40B4-BE49-F238E27FC236}">
                <a16:creationId xmlns:a16="http://schemas.microsoft.com/office/drawing/2014/main" id="{9D9195E5-7226-4CF4-A550-049746FDFD37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5706217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>
            <a:extLst>
              <a:ext uri="{FF2B5EF4-FFF2-40B4-BE49-F238E27FC236}">
                <a16:creationId xmlns:a16="http://schemas.microsoft.com/office/drawing/2014/main" id="{D41969A5-AD7F-4E32-80CE-80F76F5E3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Συλλογές, βιβλιοθήκες και αρχεία</a:t>
            </a:r>
            <a:endParaRPr sz="50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" name="Ορθογώνιο 31">
            <a:extLst>
              <a:ext uri="{FF2B5EF4-FFF2-40B4-BE49-F238E27FC236}">
                <a16:creationId xmlns:a16="http://schemas.microsoft.com/office/drawing/2014/main" id="{F32680D6-ACCB-4C0A-A0E8-9DB1587E18D0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Λόγιοι συγκεντρώνουν χειρόγραφα, επιγραφές, νομίσματα και νομικά τεκμήρια.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Βατικανή Βιβλιοθήκη αναπτύσσεται επί Νικολάου Ε΄ και οργανώνεται θεσμικά το 1475 επί Σίξτου Δ΄.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Τα διοικητικά αρχεία έχουν μεσαιωνικές καταβολές. Οι ανάγκες των κρατών ενισχύουν τη διατήρηση εγγράφων.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πρόσβαση παραμένει επιλεκτική. Οι συλλογές υπηρετούν επίσης διοίκηση, εξουσία και κύρος.</a:t>
            </a:r>
          </a:p>
        </p:txBody>
      </p:sp>
      <p:sp>
        <p:nvSpPr>
          <p:cNvPr id="33" name="slide-number">
            <a:extLst>
              <a:ext uri="{FF2B5EF4-FFF2-40B4-BE49-F238E27FC236}">
                <a16:creationId xmlns:a16="http://schemas.microsoft.com/office/drawing/2014/main" id="{9D9195E5-7226-4CF4-A550-049746FDFD37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41</a:t>
            </a:r>
          </a:p>
        </p:txBody>
      </p:sp>
    </p:spTree>
    <p:extLst>
      <p:ext uri="{BB962C8B-B14F-4D97-AF65-F5344CB8AC3E}">
        <p14:creationId xmlns:p14="http://schemas.microsoft.com/office/powerpoint/2010/main" val="5706217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>
            <a:extLst>
              <a:ext uri="{FF2B5EF4-FFF2-40B4-BE49-F238E27FC236}">
                <a16:creationId xmlns:a16="http://schemas.microsoft.com/office/drawing/2014/main" id="{D41969A5-AD7F-4E32-80CE-80F76F5E3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Σκάλιγκερ: συγκριτική χρονολογία</a:t>
            </a:r>
            <a:endParaRPr sz="50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" name="Ορθογώνιο 31">
            <a:extLst>
              <a:ext uri="{FF2B5EF4-FFF2-40B4-BE49-F238E27FC236}">
                <a16:creationId xmlns:a16="http://schemas.microsoft.com/office/drawing/2014/main" id="{F32680D6-ACCB-4C0A-A0E8-9DB1587E18D0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Ζοζέφ Ζυστ Σκάλιγκερ (1540–1609), φιλόλογος και μελετητής της αρχαίας χρονολογίας.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 i="1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De emendatione temporum</a:t>
            </a: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, 1583: σύγκριση ημερολογίων και συστημάτων χρονολόγησης.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Συσχετισμός διαφορετικών ιστορικών παραδόσεων με φιλολογική και αστρονομική γνώση.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Παράδειγμα της ύστερης αναγεννησιακής λογιοσύνης που συνεχίζεται στις αρχές του 17ου αιώνα.</a:t>
            </a:r>
          </a:p>
        </p:txBody>
      </p:sp>
      <p:sp>
        <p:nvSpPr>
          <p:cNvPr id="33" name="slide-number">
            <a:extLst>
              <a:ext uri="{FF2B5EF4-FFF2-40B4-BE49-F238E27FC236}">
                <a16:creationId xmlns:a16="http://schemas.microsoft.com/office/drawing/2014/main" id="{9D9195E5-7226-4CF4-A550-049746FDFD37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42</a:t>
            </a:r>
          </a:p>
        </p:txBody>
      </p:sp>
    </p:spTree>
    <p:extLst>
      <p:ext uri="{BB962C8B-B14F-4D97-AF65-F5344CB8AC3E}">
        <p14:creationId xmlns:p14="http://schemas.microsoft.com/office/powerpoint/2010/main" val="5706217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>
            <a:extLst>
              <a:ext uri="{FF2B5EF4-FFF2-40B4-BE49-F238E27FC236}">
                <a16:creationId xmlns:a16="http://schemas.microsoft.com/office/drawing/2014/main" id="{D41969A5-AD7F-4E32-80CE-80F76F5E3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Σκάλιγκερ: πώς συγκρίνονται οι χρόνοι;</a:t>
            </a:r>
            <a:endParaRPr sz="50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" name="Ορθογώνιο 31">
            <a:extLst>
              <a:ext uri="{FF2B5EF4-FFF2-40B4-BE49-F238E27FC236}">
                <a16:creationId xmlns:a16="http://schemas.microsoft.com/office/drawing/2014/main" id="{F32680D6-ACCB-4C0A-A0E8-9DB1587E18D0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Διαφορετικοί λαοί χρησιμοποιούν διαφορετικές αφετηρίες, ημερολόγια και τρόπους αρίθμησης των ετών.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χρονολογική σύγκριση απαιτεί να συσχετιστούν οι πληροφορίες χωρίς να εξισωθούν αυθαίρετα.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Ο Σκάλιγκερ συνδυάζει φιλολογικές μαρτυρίες, ημερολογιακούς υπολογισμούς και αστρονομικές γνώσεις.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Ο </a:t>
            </a:r>
            <a:r>
              <a:rPr sz="2175" b="0" i="1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Thesaurus temporum</a:t>
            </a: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, 1606, συνεχίζει τη χρονολογική έρευνα και δείχνει τη σύνδεση του ύστερου 16ου με τον 17ο αιώνα.</a:t>
            </a:r>
          </a:p>
        </p:txBody>
      </p:sp>
      <p:sp>
        <p:nvSpPr>
          <p:cNvPr id="33" name="slide-number">
            <a:extLst>
              <a:ext uri="{FF2B5EF4-FFF2-40B4-BE49-F238E27FC236}">
                <a16:creationId xmlns:a16="http://schemas.microsoft.com/office/drawing/2014/main" id="{9D9195E5-7226-4CF4-A550-049746FDFD37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43</a:t>
            </a:r>
          </a:p>
        </p:txBody>
      </p:sp>
    </p:spTree>
    <p:extLst>
      <p:ext uri="{BB962C8B-B14F-4D97-AF65-F5344CB8AC3E}">
        <p14:creationId xmlns:p14="http://schemas.microsoft.com/office/powerpoint/2010/main" val="5706217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>
            <a:extLst>
              <a:ext uri="{FF2B5EF4-FFF2-40B4-BE49-F238E27FC236}">
                <a16:creationId xmlns:a16="http://schemas.microsoft.com/office/drawing/2014/main" id="{D41969A5-AD7F-4E32-80CE-80F76F5E3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Έρασμος και Μεταρρύθμιση: 16ος αιώνας</a:t>
            </a:r>
            <a:endParaRPr sz="50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" name="Ορθογώνιο 31">
            <a:extLst>
              <a:ext uri="{FF2B5EF4-FFF2-40B4-BE49-F238E27FC236}">
                <a16:creationId xmlns:a16="http://schemas.microsoft.com/office/drawing/2014/main" id="{F32680D6-ACCB-4C0A-A0E8-9DB1587E18D0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Έρασμος: έκδοση του ελληνικού κειμένου της Καινής Διαθήκης με λατινική απόδοση και σχολιασμό, 1516.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ουμανιστική φιλολογία ενισχύει τη μελέτη των βιβλικών και πατερικών κειμένων.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λουθηρανική Μεταρρύθμιση αρχίζει συμβατικά το 1517 και επικαλείται την επιστροφή στις χριστιανικές απαρχές.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Ο Έρασμος παραμένει καθολικός. Ο ουμανισμός και η Μεταρρύθμιση συνδέονται χωρίς να ταυτίζονται.</a:t>
            </a:r>
          </a:p>
        </p:txBody>
      </p:sp>
      <p:sp>
        <p:nvSpPr>
          <p:cNvPr id="33" name="slide-number">
            <a:extLst>
              <a:ext uri="{FF2B5EF4-FFF2-40B4-BE49-F238E27FC236}">
                <a16:creationId xmlns:a16="http://schemas.microsoft.com/office/drawing/2014/main" id="{9D9195E5-7226-4CF4-A550-049746FDFD37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44</a:t>
            </a:r>
          </a:p>
        </p:txBody>
      </p:sp>
    </p:spTree>
    <p:extLst>
      <p:ext uri="{BB962C8B-B14F-4D97-AF65-F5344CB8AC3E}">
        <p14:creationId xmlns:p14="http://schemas.microsoft.com/office/powerpoint/2010/main" val="57062172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>
            <a:extLst>
              <a:ext uri="{FF2B5EF4-FFF2-40B4-BE49-F238E27FC236}">
                <a16:creationId xmlns:a16="http://schemas.microsoft.com/office/drawing/2014/main" id="{D41969A5-AD7F-4E32-80CE-80F76F5E3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Έρασμος: κείμενο και θρησκευτική ανανέωση</a:t>
            </a:r>
            <a:endParaRPr sz="50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" name="Ορθογώνιο 31">
            <a:extLst>
              <a:ext uri="{FF2B5EF4-FFF2-40B4-BE49-F238E27FC236}">
                <a16:creationId xmlns:a16="http://schemas.microsoft.com/office/drawing/2014/main" id="{F32680D6-ACCB-4C0A-A0E8-9DB1587E18D0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Ο Δεσιδέριος Έρασμος (περ. 1466–1536) συνδέει τη χριστιανική παιδεία με τη μελέτη των πρωτότυπων γλωσσών.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έκδοση του 1516 περιλαμβάνει ελληνικό κείμενο, λατινική απόδοση και παρατηρήσεις για επιμέρους χωρία.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σύγκριση χειρογράφων και μεταφράσεων επιτρέπει τον έλεγχο διατυπώσεων με θεολογική σημασία.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φιλολογική εργασία αποβλέπει στην ανανέωση της χριστιανικής ζωής και προκαλεί συζητήσεις για το κύρος της παράδοσης.</a:t>
            </a:r>
          </a:p>
        </p:txBody>
      </p:sp>
      <p:sp>
        <p:nvSpPr>
          <p:cNvPr id="33" name="slide-number">
            <a:extLst>
              <a:ext uri="{FF2B5EF4-FFF2-40B4-BE49-F238E27FC236}">
                <a16:creationId xmlns:a16="http://schemas.microsoft.com/office/drawing/2014/main" id="{9D9195E5-7226-4CF4-A550-049746FDFD37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45</a:t>
            </a:r>
          </a:p>
        </p:txBody>
      </p:sp>
    </p:spTree>
    <p:extLst>
      <p:ext uri="{BB962C8B-B14F-4D97-AF65-F5344CB8AC3E}">
        <p14:creationId xmlns:p14="http://schemas.microsoft.com/office/powerpoint/2010/main" val="57062172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>
            <a:extLst>
              <a:ext uri="{FF2B5EF4-FFF2-40B4-BE49-F238E27FC236}">
                <a16:creationId xmlns:a16="http://schemas.microsoft.com/office/drawing/2014/main" id="{D41969A5-AD7F-4E32-80CE-80F76F5E3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Θρησκευτικές αντιπαραθέσεις και ιστορία</a:t>
            </a:r>
            <a:endParaRPr sz="50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" name="Ορθογώνιο 31">
            <a:extLst>
              <a:ext uri="{FF2B5EF4-FFF2-40B4-BE49-F238E27FC236}">
                <a16:creationId xmlns:a16="http://schemas.microsoft.com/office/drawing/2014/main" id="{F32680D6-ACCB-4C0A-A0E8-9DB1587E18D0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Προτεστάντες και καθολικοί αναζητούν τεκμήρια για την αυθεντικότητα της δικής τους παράδοσης.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ιστορία της πρώιμης Εκκλησίας γίνεται πεδίο θεολογικής και πολιτικής αντιπαράθεσης.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Οι Αιώνες του Μαγδεμβούργου και τα Εκκλησιαστικά χρονικά του Καίσαρα Μπαρόνιου εκφράζουν διαφορετικές ομολογιακές οπτικές.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συγκέντρωση και κριτική των πηγών προχωρεί μέσα σε θρησκευτικά πλαίσια και συνεχίζεται τον 17ο αιώνα.</a:t>
            </a:r>
          </a:p>
        </p:txBody>
      </p:sp>
      <p:sp>
        <p:nvSpPr>
          <p:cNvPr id="33" name="slide-number">
            <a:extLst>
              <a:ext uri="{FF2B5EF4-FFF2-40B4-BE49-F238E27FC236}">
                <a16:creationId xmlns:a16="http://schemas.microsoft.com/office/drawing/2014/main" id="{9D9195E5-7226-4CF4-A550-049746FDFD37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46</a:t>
            </a:r>
          </a:p>
        </p:txBody>
      </p:sp>
    </p:spTree>
    <p:extLst>
      <p:ext uri="{BB962C8B-B14F-4D97-AF65-F5344CB8AC3E}">
        <p14:creationId xmlns:p14="http://schemas.microsoft.com/office/powerpoint/2010/main" val="5706217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>
            <a:extLst>
              <a:ext uri="{FF2B5EF4-FFF2-40B4-BE49-F238E27FC236}">
                <a16:creationId xmlns:a16="http://schemas.microsoft.com/office/drawing/2014/main" id="{D41969A5-AD7F-4E32-80CE-80F76F5E3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Ομολογιακή ιστοριογραφία: έργα και στόχοι</a:t>
            </a:r>
            <a:endParaRPr sz="50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" name="Ορθογώνιο 31">
            <a:extLst>
              <a:ext uri="{FF2B5EF4-FFF2-40B4-BE49-F238E27FC236}">
                <a16:creationId xmlns:a16="http://schemas.microsoft.com/office/drawing/2014/main" id="{F32680D6-ACCB-4C0A-A0E8-9DB1587E18D0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Οι Αιώνες του Μαγδεμβούργου δημοσιεύονται το 1559–1574 ως συλλογική προτεσταντική εκκλησιαστική ιστορία.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Ο Καίσαρας Μπαρόνιος εκδίδει τα </a:t>
            </a:r>
            <a:r>
              <a:rPr sz="2175" b="0" i="1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Annales ecclesiastici</a:t>
            </a: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 από το 1588, υποστηρίζοντας τη συνέχεια της καθολικής Εκκλησίας.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Οι διαφωνίες αφορούν την αυθεντική παράδοση, τις εκκλησιαστικές εξουσίες και την ερμηνεία των πρώτων χριστιανικών αιώνων.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ίδια πηγή μπορεί να ενταχθεί σε αντίπαλες αφηγήσεις. Η τεκμηρίωση χρειάζεται και έλεγχο της χρήσης της.</a:t>
            </a:r>
          </a:p>
        </p:txBody>
      </p:sp>
      <p:sp>
        <p:nvSpPr>
          <p:cNvPr id="33" name="slide-number">
            <a:extLst>
              <a:ext uri="{FF2B5EF4-FFF2-40B4-BE49-F238E27FC236}">
                <a16:creationId xmlns:a16="http://schemas.microsoft.com/office/drawing/2014/main" id="{9D9195E5-7226-4CF4-A550-049746FDFD37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47</a:t>
            </a:r>
          </a:p>
        </p:txBody>
      </p:sp>
    </p:spTree>
    <p:extLst>
      <p:ext uri="{BB962C8B-B14F-4D97-AF65-F5344CB8AC3E}">
        <p14:creationId xmlns:p14="http://schemas.microsoft.com/office/powerpoint/2010/main" val="57062172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>
            <a:extLst>
              <a:ext uri="{FF2B5EF4-FFF2-40B4-BE49-F238E27FC236}">
                <a16:creationId xmlns:a16="http://schemas.microsoft.com/office/drawing/2014/main" id="{D41969A5-AD7F-4E32-80CE-80F76F5E3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Η συνέχεια στον 17ο αιώνα: Μπέικον</a:t>
            </a:r>
            <a:endParaRPr sz="50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" name="Ορθογώνιο 31">
            <a:extLst>
              <a:ext uri="{FF2B5EF4-FFF2-40B4-BE49-F238E27FC236}">
                <a16:creationId xmlns:a16="http://schemas.microsoft.com/office/drawing/2014/main" id="{F32680D6-ACCB-4C0A-A0E8-9DB1587E18D0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Φράνσις Μπέικον (1561–1626): σημαντικά έργα στις αρχές του 17ου αιώνα.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 i="1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The Advancement of Learning</a:t>
            </a: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, 1605. </a:t>
            </a:r>
            <a:r>
              <a:rPr sz="2175" b="0" i="1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Novum Organum</a:t>
            </a: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, 1620.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Σύνδεση της ιστορίας με τη μνήμη και έμφαση στη συλλογή, την οργάνωση και τον έλεγχο της εμπειρικής γνώσης.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ιστορία περιλαμβάνει τόσο την ανθρώπινη ιστορία όσο και τη φυσική ιστορία στο δικό του σχήμα των γνώσεων.</a:t>
            </a:r>
          </a:p>
        </p:txBody>
      </p:sp>
      <p:sp>
        <p:nvSpPr>
          <p:cNvPr id="33" name="slide-number">
            <a:extLst>
              <a:ext uri="{FF2B5EF4-FFF2-40B4-BE49-F238E27FC236}">
                <a16:creationId xmlns:a16="http://schemas.microsoft.com/office/drawing/2014/main" id="{9D9195E5-7226-4CF4-A550-049746FDFD37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48</a:t>
            </a:r>
          </a:p>
        </p:txBody>
      </p:sp>
    </p:spTree>
    <p:extLst>
      <p:ext uri="{BB962C8B-B14F-4D97-AF65-F5344CB8AC3E}">
        <p14:creationId xmlns:p14="http://schemas.microsoft.com/office/powerpoint/2010/main" val="57062172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>
            <a:extLst>
              <a:ext uri="{FF2B5EF4-FFF2-40B4-BE49-F238E27FC236}">
                <a16:creationId xmlns:a16="http://schemas.microsoft.com/office/drawing/2014/main" id="{D41969A5-AD7F-4E32-80CE-80F76F5E3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Μπέικον: η ιστορία στο σύστημα της γνώσης</a:t>
            </a:r>
            <a:endParaRPr sz="50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" name="Ορθογώνιο 31">
            <a:extLst>
              <a:ext uri="{FF2B5EF4-FFF2-40B4-BE49-F238E27FC236}">
                <a16:creationId xmlns:a16="http://schemas.microsoft.com/office/drawing/2014/main" id="{F32680D6-ACCB-4C0A-A0E8-9DB1587E18D0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Διακρίνει τις γνωστικές λειτουργίες της μνήμης, της φαντασίας και του λόγου.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Συνδέει με αυτές την ιστορία, την ποίηση και τη φιλοσοφία αντίστοιχα.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συλλογή και η ταξινόμηση επιμέρους δεδομένων προσφέρουν βάση για την έρευνα, αλλά απαιτούν μεθοδική επεξεργασία.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συμβολή του αφορά ένα ευρύτερο πρόγραμμα αναμόρφωσης της γνώσης, με κορύφωση στις αρχές του 17ου αιώνα.</a:t>
            </a:r>
          </a:p>
        </p:txBody>
      </p:sp>
      <p:sp>
        <p:nvSpPr>
          <p:cNvPr id="33" name="slide-number">
            <a:extLst>
              <a:ext uri="{FF2B5EF4-FFF2-40B4-BE49-F238E27FC236}">
                <a16:creationId xmlns:a16="http://schemas.microsoft.com/office/drawing/2014/main" id="{9D9195E5-7226-4CF4-A550-049746FDFD37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49</a:t>
            </a:r>
          </a:p>
        </p:txBody>
      </p:sp>
    </p:spTree>
    <p:extLst>
      <p:ext uri="{BB962C8B-B14F-4D97-AF65-F5344CB8AC3E}">
        <p14:creationId xmlns:p14="http://schemas.microsoft.com/office/powerpoint/2010/main" val="5706217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>
            <a:extLst>
              <a:ext uri="{FF2B5EF4-FFF2-40B4-BE49-F238E27FC236}">
                <a16:creationId xmlns:a16="http://schemas.microsoft.com/office/drawing/2014/main" id="{D41969A5-AD7F-4E32-80CE-80F76F5E3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Η συνέχεια στον 17ο αιώνα: διπλωματική</a:t>
            </a:r>
            <a:endParaRPr sz="50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" name="Ορθογώνιο 31">
            <a:extLst>
              <a:ext uri="{FF2B5EF4-FFF2-40B4-BE49-F238E27FC236}">
                <a16:creationId xmlns:a16="http://schemas.microsoft.com/office/drawing/2014/main" id="{F32680D6-ACCB-4C0A-A0E8-9DB1587E18D0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Ζαν Μαμπιγιόν (1632–1707): </a:t>
            </a:r>
            <a:r>
              <a:rPr sz="2175" b="0" i="1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De re diplomatica</a:t>
            </a: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, 1681.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Συστηματική εξέταση της αυθεντικότητας και της χρονολόγησης γραπτών πράξεων.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Έλεγχος γραφής, υλικού, τύπων, σφραγίδων και προέλευσης των εγγράφων.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αναγεννησιακή κριτική των πηγών αποτελεί προϊστορία της μεθόδου. Η διπλωματική συστηματοποιείται τον 17ο αιώνα.</a:t>
            </a:r>
          </a:p>
        </p:txBody>
      </p:sp>
      <p:sp>
        <p:nvSpPr>
          <p:cNvPr id="33" name="slide-number">
            <a:extLst>
              <a:ext uri="{FF2B5EF4-FFF2-40B4-BE49-F238E27FC236}">
                <a16:creationId xmlns:a16="http://schemas.microsoft.com/office/drawing/2014/main" id="{9D9195E5-7226-4CF4-A550-049746FDFD37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50</a:t>
            </a:r>
          </a:p>
        </p:txBody>
      </p:sp>
    </p:spTree>
    <p:extLst>
      <p:ext uri="{BB962C8B-B14F-4D97-AF65-F5344CB8AC3E}">
        <p14:creationId xmlns:p14="http://schemas.microsoft.com/office/powerpoint/2010/main" val="5706217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>
            <a:extLst>
              <a:ext uri="{FF2B5EF4-FFF2-40B4-BE49-F238E27FC236}">
                <a16:creationId xmlns:a16="http://schemas.microsoft.com/office/drawing/2014/main" id="{D41969A5-AD7F-4E32-80CE-80F76F5E3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Μαμπιγιόν: η αυθεντικότητα των πράξεων</a:t>
            </a:r>
            <a:endParaRPr sz="50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" name="Ορθογώνιο 31">
            <a:extLst>
              <a:ext uri="{FF2B5EF4-FFF2-40B4-BE49-F238E27FC236}">
                <a16:creationId xmlns:a16="http://schemas.microsoft.com/office/drawing/2014/main" id="{F32680D6-ACCB-4C0A-A0E8-9DB1587E18D0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Βενεδικτίνος λόγιος που εργάζεται σε περιβάλλον συστηματικής εκκλησιαστικής έρευνας.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Το </a:t>
            </a:r>
            <a:r>
              <a:rPr sz="2175" b="0" i="1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De re diplomatica</a:t>
            </a: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, 1681, απαντά σε αμφισβητήσεις της αυθεντικότητας παλαιών μοναστηριακών εγγράφων.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Συγκρίνει γραφές, διατυπώσεις, σφραγίδες και χρονολογικά στοιχεία σε ευρύ σώμα τεκμηρίων.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εξέταση ενός εγγράφου στηρίζεται στην αντιπαραβολή με άλλα και στη συμφωνία πολλών ενδείξεων.</a:t>
            </a:r>
          </a:p>
        </p:txBody>
      </p:sp>
      <p:sp>
        <p:nvSpPr>
          <p:cNvPr id="33" name="slide-number">
            <a:extLst>
              <a:ext uri="{FF2B5EF4-FFF2-40B4-BE49-F238E27FC236}">
                <a16:creationId xmlns:a16="http://schemas.microsoft.com/office/drawing/2014/main" id="{9D9195E5-7226-4CF4-A550-049746FDFD37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51</a:t>
            </a:r>
          </a:p>
        </p:txBody>
      </p:sp>
    </p:spTree>
    <p:extLst>
      <p:ext uri="{BB962C8B-B14F-4D97-AF65-F5344CB8AC3E}">
        <p14:creationId xmlns:p14="http://schemas.microsoft.com/office/powerpoint/2010/main" val="5706217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>
            <a:extLst>
              <a:ext uri="{FF2B5EF4-FFF2-40B4-BE49-F238E27FC236}">
                <a16:creationId xmlns:a16="http://schemas.microsoft.com/office/drawing/2014/main" id="{D41969A5-AD7F-4E32-80CE-80F76F5E3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Χρονολογικά ορόσημα</a:t>
            </a:r>
            <a:endParaRPr sz="50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" name="Ορθογώνιο 31">
            <a:extLst>
              <a:ext uri="{FF2B5EF4-FFF2-40B4-BE49-F238E27FC236}">
                <a16:creationId xmlns:a16="http://schemas.microsoft.com/office/drawing/2014/main" id="{F32680D6-ACCB-4C0A-A0E8-9DB1587E18D0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1440: Βάλλα, κριτική της Δωρεάς του Κωνσταντίνου. Περ. 1455: Βίβλος του Γουτεμβέργιου.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1516: Καινή Διαθήκη του Εράσμου. 1517: συμβατική αφετηρία της λουθηρανικής Μεταρρύθμισης.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1525: ολοκλήρωση των Φλωρεντινών ιστοριών. 1566: Methodus του Μποντέν. 1583: Σκάλιγκερ.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17ος αιώνας: Μπέικον, 1605 και 1620. Μαμπιγιόν, </a:t>
            </a:r>
            <a:r>
              <a:rPr sz="2175" b="0" i="1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De re diplomatica</a:t>
            </a: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, 1681.</a:t>
            </a:r>
          </a:p>
        </p:txBody>
      </p:sp>
      <p:sp>
        <p:nvSpPr>
          <p:cNvPr id="33" name="slide-number">
            <a:extLst>
              <a:ext uri="{FF2B5EF4-FFF2-40B4-BE49-F238E27FC236}">
                <a16:creationId xmlns:a16="http://schemas.microsoft.com/office/drawing/2014/main" id="{9D9195E5-7226-4CF4-A550-049746FDFD37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52</a:t>
            </a:r>
          </a:p>
        </p:txBody>
      </p:sp>
    </p:spTree>
    <p:extLst>
      <p:ext uri="{BB962C8B-B14F-4D97-AF65-F5344CB8AC3E}">
        <p14:creationId xmlns:p14="http://schemas.microsoft.com/office/powerpoint/2010/main" val="57062172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>
            <a:extLst>
              <a:ext uri="{FF2B5EF4-FFF2-40B4-BE49-F238E27FC236}">
                <a16:creationId xmlns:a16="http://schemas.microsoft.com/office/drawing/2014/main" id="{D41969A5-AD7F-4E32-80CE-80F76F5E3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Τι αλλάζει στην ιστορική γνώση;</a:t>
            </a:r>
            <a:endParaRPr sz="50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" name="Ορθογώνιο 31">
            <a:extLst>
              <a:ext uri="{FF2B5EF4-FFF2-40B4-BE49-F238E27FC236}">
                <a16:creationId xmlns:a16="http://schemas.microsoft.com/office/drawing/2014/main" id="{F32680D6-ACCB-4C0A-A0E8-9DB1587E18D0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Ενισχύεται η ιστορική αίσθηση της μεταβολής στη γλώσσα, στους θεσμούς και στον πολιτισμό.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κριτική των πηγών συνδέεται με την αναγνώριση αναχρονισμών και με την αξιολόγηση μαρτυριών.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πολιτική ιστορία δίνει μεγαλύτερο βάρος στα ανθρώπινα κίνητρα και στις περιστάσεις.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ανανέωση συνυπάρχει με ρητορικές συμβάσεις, πολιτικές δεσμεύσεις και θρησκευτικές ερμηνείες.</a:t>
            </a:r>
          </a:p>
        </p:txBody>
      </p:sp>
      <p:sp>
        <p:nvSpPr>
          <p:cNvPr id="33" name="slide-number">
            <a:extLst>
              <a:ext uri="{FF2B5EF4-FFF2-40B4-BE49-F238E27FC236}">
                <a16:creationId xmlns:a16="http://schemas.microsoft.com/office/drawing/2014/main" id="{9D9195E5-7226-4CF4-A550-049746FDFD37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53</a:t>
            </a:r>
          </a:p>
        </p:txBody>
      </p:sp>
    </p:spTree>
    <p:extLst>
      <p:ext uri="{BB962C8B-B14F-4D97-AF65-F5344CB8AC3E}">
        <p14:creationId xmlns:p14="http://schemas.microsoft.com/office/powerpoint/2010/main" val="57062172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>
            <a:extLst>
              <a:ext uri="{FF2B5EF4-FFF2-40B4-BE49-F238E27FC236}">
                <a16:creationId xmlns:a16="http://schemas.microsoft.com/office/drawing/2014/main" id="{D41969A5-AD7F-4E32-80CE-80F76F5E3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Τα όρια της ιστοριογραφικής ανανέωσης</a:t>
            </a:r>
            <a:endParaRPr sz="50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" name="Ορθογώνιο 31">
            <a:extLst>
              <a:ext uri="{FF2B5EF4-FFF2-40B4-BE49-F238E27FC236}">
                <a16:creationId xmlns:a16="http://schemas.microsoft.com/office/drawing/2014/main" id="{F32680D6-ACCB-4C0A-A0E8-9DB1587E18D0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ανάπτυξη της κριτικής δεν εξαφανίζει τις πλαστογραφίες, τις ανεξέλεγκτες παραδόσεις ή τις πολιτικές προκαταλήψεις.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πρόσβαση στις πηγές και η εκπαίδευση παραμένουν κοινωνικά άνισες.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Οι αφηγήσεις δίνουν συχνά προτεραιότητα στην πολιτική ζωή, στους άνδρες των ελίτ και στις στρατιωτικές συγκρούσεις.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Η ιστορία δεν διαθέτει ακόμη ενιαία επαγγελματική οργάνωση και κοινά πρότυπα τεκμηρίωσης όπως στους νεότερους αιώνες.</a:t>
            </a:r>
          </a:p>
        </p:txBody>
      </p:sp>
      <p:sp>
        <p:nvSpPr>
          <p:cNvPr id="33" name="slide-number">
            <a:extLst>
              <a:ext uri="{FF2B5EF4-FFF2-40B4-BE49-F238E27FC236}">
                <a16:creationId xmlns:a16="http://schemas.microsoft.com/office/drawing/2014/main" id="{9D9195E5-7226-4CF4-A550-049746FDFD37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54</a:t>
            </a:r>
          </a:p>
        </p:txBody>
      </p:sp>
    </p:spTree>
    <p:extLst>
      <p:ext uri="{BB962C8B-B14F-4D97-AF65-F5344CB8AC3E}">
        <p14:creationId xmlns:p14="http://schemas.microsoft.com/office/powerpoint/2010/main" val="57062172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>
            <a:extLst>
              <a:ext uri="{FF2B5EF4-FFF2-40B4-BE49-F238E27FC236}">
                <a16:creationId xmlns:a16="http://schemas.microsoft.com/office/drawing/2014/main" id="{D41969A5-AD7F-4E32-80CE-80F76F5E3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Έννοιες για τη μελέτη της ιστοριογραφίας</a:t>
            </a:r>
            <a:endParaRPr sz="50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" name="Ορθογώνιο 31">
            <a:extLst>
              <a:ext uri="{FF2B5EF4-FFF2-40B4-BE49-F238E27FC236}">
                <a16:creationId xmlns:a16="http://schemas.microsoft.com/office/drawing/2014/main" id="{F32680D6-ACCB-4C0A-A0E8-9DB1587E18D0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Ιστορική αφήγηση: οργάνωση και ερμηνεία γεγονότων μέσα σε μια χρονική ακολουθία.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Ιστοριοδιφία και αρχαιοδιφία: αναζήτηση και εξέταση γραπτών ή υλικών τεκμηρίων του παρελθόντος.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Κριτική των πηγών: έλεγχος προέλευσης, αυθεντικότητας, χρονολόγησης και αξιοπιστίας.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Στοχασμός για την ιστορία: προβληματισμός για την εξήγηση και τη χρήση του παρελθόντος. Η «φιλοσοφία της ιστορίας» ως ιδιαίτερη ονομασία είναι μεταγενέστερη.</a:t>
            </a:r>
          </a:p>
        </p:txBody>
      </p:sp>
      <p:sp>
        <p:nvSpPr>
          <p:cNvPr id="33" name="slide-number">
            <a:extLst>
              <a:ext uri="{FF2B5EF4-FFF2-40B4-BE49-F238E27FC236}">
                <a16:creationId xmlns:a16="http://schemas.microsoft.com/office/drawing/2014/main" id="{9D9195E5-7226-4CF4-A550-049746FDFD37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55</a:t>
            </a:r>
          </a:p>
        </p:txBody>
      </p:sp>
    </p:spTree>
    <p:extLst>
      <p:ext uri="{BB962C8B-B14F-4D97-AF65-F5344CB8AC3E}">
        <p14:creationId xmlns:p14="http://schemas.microsoft.com/office/powerpoint/2010/main" val="57062172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>
            <a:extLst>
              <a:ext uri="{FF2B5EF4-FFF2-40B4-BE49-F238E27FC236}">
                <a16:creationId xmlns:a16="http://schemas.microsoft.com/office/drawing/2014/main" id="{D41969A5-AD7F-4E32-80CE-80F76F5E3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619125"/>
            <a:ext cx="8410575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indent="0" algn="l">
              <a:lnSpc>
                <a:spcPct val="105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300" b="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3300" b="0" u="none" strike="noStrike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Ερωτήματα για συζήτηση</a:t>
            </a:r>
            <a:endParaRPr sz="5000" b="0" u="none" strike="noStrike">
              <a:solidFill>
                <a:srgbClr val="04617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" name="Ορθογώνιο 31">
            <a:extLst>
              <a:ext uri="{FF2B5EF4-FFF2-40B4-BE49-F238E27FC236}">
                <a16:creationId xmlns:a16="http://schemas.microsoft.com/office/drawing/2014/main" id="{F32680D6-ACCB-4C0A-A0E8-9DB1587E18D0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7839075" cy="452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defPPr>
          </a:lstStyle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Πώς συνδυάζονται η μίμηση της αρχαιότητας και η αναγνώριση της ιστορικής διαφοράς;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Μπορεί ένας ιστορικός να ελέγχει κριτικά τις πηγές του και συγχρόνως να υπηρετεί μια πολιτική επιδίωξη;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Τι δείχνει το παράδειγμα του Βάλλα για τη σχέση γλώσσας, εξουσίας και ιστορικού τεκμηρίου;</a:t>
            </a:r>
          </a:p>
          <a:p>
            <a:pPr marL="228600" indent="-127000" algn="l">
              <a:lnSpc>
                <a:spcPct val="110000"/>
              </a:lnSpc>
              <a:spcAft>
                <a:spcPts val="1300"/>
              </a:spcAft>
              <a:buNone/>
              <a:def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defRPr>
            </a:pPr>
            <a:r>
              <a:rPr sz="2175" b="0">
                <a:solidFill>
                  <a:srgbClr val="000000"/>
                </a:solidFill>
                <a:latin typeface="Constantia"/>
                <a:ea typeface="Constantia"/>
                <a:cs typeface="Constantia"/>
              </a:rPr>
              <a:t>Γιατί η ανάπτυξη της ιστορικής κριτικής δεν συνεπάγεται πάντοτε απομάκρυνση από τη θρησκεία;</a:t>
            </a:r>
          </a:p>
        </p:txBody>
      </p:sp>
      <p:sp>
        <p:nvSpPr>
          <p:cNvPr id="33" name="slide-number">
            <a:extLst>
              <a:ext uri="{FF2B5EF4-FFF2-40B4-BE49-F238E27FC236}">
                <a16:creationId xmlns:a16="http://schemas.microsoft.com/office/drawing/2014/main" id="{9D9195E5-7226-4CF4-A550-049746FDFD37}"/>
              </a:ext>
            </a:extLst>
          </p:cNvPr>
          <p:cNvSpPr>
            <a:spLocks noGrp="1"/>
          </p:cNvSpPr>
          <p:nvPr/>
        </p:nvSpPr>
        <p:spPr>
          <a:xfrm>
            <a:off x="8324850" y="6457950"/>
            <a:ext cx="381000" cy="209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 algn="r"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r">
              <a:buNone/>
              <a:defRPr sz="1200">
                <a:solidFill>
                  <a:srgbClr val="04617B"/>
                </a:solidFill>
                <a:latin typeface="Calibri"/>
                <a:ea typeface="Calibri"/>
                <a:cs typeface="Calibri"/>
              </a:defRPr>
            </a:pPr>
            <a:r>
              <a:rPr sz="1200">
                <a:solidFill>
                  <a:srgbClr val="04617B"/>
                </a:solidFill>
                <a:latin typeface="Calibri"/>
                <a:ea typeface="Calibri"/>
                <a:cs typeface="Calibri"/>
              </a:rPr>
              <a:t>56</a:t>
            </a:r>
          </a:p>
        </p:txBody>
      </p:sp>
    </p:spTree>
    <p:extLst>
      <p:ext uri="{BB962C8B-B14F-4D97-AF65-F5344CB8AC3E}">
        <p14:creationId xmlns:p14="http://schemas.microsoft.com/office/powerpoint/2010/main" val="5706217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6897</Words>
  <Application>Microsoft Office PowerPoint</Application>
  <DocSecurity>0</DocSecurity>
  <PresentationFormat>Προβολή στην οθόνη (4:3)</PresentationFormat>
  <Paragraphs>537</Paragraphs>
  <Slides>56</Slides>
  <Notes>56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56</vt:i4>
      </vt:variant>
    </vt:vector>
  </HeadingPairs>
  <TitlesOfParts>
    <vt:vector size="63" baseType="lpstr">
      <vt:lpstr>Arial</vt:lpstr>
      <vt:lpstr>Calibri</vt:lpstr>
      <vt:lpstr>Constantia</vt:lpstr>
      <vt:lpstr>Times New Roman</vt:lpstr>
      <vt:lpstr>Verdana</vt:lpstr>
      <vt:lpstr>Wingdings 2</vt:lpstr>
      <vt:lpstr>Office</vt:lpstr>
      <vt:lpstr>Παρουσίαση του PowerPoint</vt:lpstr>
      <vt:lpstr>Η Αναγέννηση: χρόνος και χώρος</vt:lpstr>
      <vt:lpstr>Το ιστορικό περιβάλλον</vt:lpstr>
      <vt:lpstr>Πόλεις, πολιτική και ιστορική μνήμη</vt:lpstr>
      <vt:lpstr>Γενικά χαρακτηριστικά της Αναγέννησης</vt:lpstr>
      <vt:lpstr>Τέχνη, παρατήρηση και ατομικότητα</vt:lpstr>
      <vt:lpstr>Αναγέννηση και μεσαιωνικές συνέχειες</vt:lpstr>
      <vt:lpstr>Ουμανισμός και παιδεία</vt:lpstr>
      <vt:lpstr>Η ιστορία μέσα στα studia humanitatis</vt:lpstr>
      <vt:lpstr>Ελληνικά κείμενα και λόγιοι</vt:lpstr>
      <vt:lpstr>Βυζαντινοί λόγιοι και μεταφράσεις</vt:lpstr>
      <vt:lpstr>Τυπογραφία και διεύρυνση της γνώσης</vt:lpstr>
      <vt:lpstr>Το έντυπο βιβλίο και η ιστοριογραφία</vt:lpstr>
      <vt:lpstr>Μια νέα σχέση με το παρελθόν</vt:lpstr>
      <vt:lpstr>Ο 14ος αιώνας: πολλαπλές αφετηρίες</vt:lpstr>
      <vt:lpstr>Πετράρχης: αρχαιότητα και βιογραφία</vt:lpstr>
      <vt:lpstr>Βιλάνι: η πόλη μέσα στο χρονικό</vt:lpstr>
      <vt:lpstr>Λεονάρντο Μπρούνι (περ. 1370–1444)</vt:lpstr>
      <vt:lpstr>Μπρούνι: διαδρομή και έργα</vt:lpstr>
      <vt:lpstr>Μπρούνι: μέθοδος και πολιτική οπτική</vt:lpstr>
      <vt:lpstr>Λορέντσο Βάλλα (περ. 1406–1457)</vt:lpstr>
      <vt:lpstr>Η «Δωρεά του Κωνσταντίνου»</vt:lpstr>
      <vt:lpstr>Βάλλα: ο αναχρονισμός ως τεκμήριο</vt:lpstr>
      <vt:lpstr>Βάλλα: φιλολογία και εξουσία</vt:lpstr>
      <vt:lpstr>Φλάβιο Μπιόντο (1392–1463)</vt:lpstr>
      <vt:lpstr>Μπιόντο: τα βασικά έργα</vt:lpstr>
      <vt:lpstr>Μπιόντο: τόπος, μνημείο και χρόνος</vt:lpstr>
      <vt:lpstr>Αφήγηση και έρευνα των τεκμηρίων</vt:lpstr>
      <vt:lpstr>Ρητορική και αλήθεια στην αφήγηση</vt:lpstr>
      <vt:lpstr>Νικολό Μακιαβέλλι (1469–1527)</vt:lpstr>
      <vt:lpstr>Μακιαβέλλι: η ιστορία της Φλωρεντίας</vt:lpstr>
      <vt:lpstr>Μακιαβέλλι: ιστορία και πολιτική</vt:lpstr>
      <vt:lpstr>Μακιαβέλλι: σύγκρουση και ελευθερία</vt:lpstr>
      <vt:lpstr>Φραντσέσκο Γκουιτσαρντίνι (1483–1540)</vt:lpstr>
      <vt:lpstr>Γκουιτσαρντίνι: έργα και εμπειρία</vt:lpstr>
      <vt:lpstr>Γκουιτσαρντίνι: η Ιστορία της Ιταλίας</vt:lpstr>
      <vt:lpstr>Η ιδιαιτερότητα των περιστάσεων</vt:lpstr>
      <vt:lpstr>Λατινικά και δημώδεις γλώσσες</vt:lpstr>
      <vt:lpstr>Νομικός ουμανισμός και ιστορική μέθοδος</vt:lpstr>
      <vt:lpstr>Μποντέν: η ανάγνωση της ιστορίας</vt:lpstr>
      <vt:lpstr>Συλλογές, βιβλιοθήκες και αρχεία</vt:lpstr>
      <vt:lpstr>Σκάλιγκερ: συγκριτική χρονολογία</vt:lpstr>
      <vt:lpstr>Σκάλιγκερ: πώς συγκρίνονται οι χρόνοι;</vt:lpstr>
      <vt:lpstr>Έρασμος και Μεταρρύθμιση: 16ος αιώνας</vt:lpstr>
      <vt:lpstr>Έρασμος: κείμενο και θρησκευτική ανανέωση</vt:lpstr>
      <vt:lpstr>Θρησκευτικές αντιπαραθέσεις και ιστορία</vt:lpstr>
      <vt:lpstr>Ομολογιακή ιστοριογραφία: έργα και στόχοι</vt:lpstr>
      <vt:lpstr>Η συνέχεια στον 17ο αιώνα: Μπέικον</vt:lpstr>
      <vt:lpstr>Μπέικον: η ιστορία στο σύστημα της γνώσης</vt:lpstr>
      <vt:lpstr>Η συνέχεια στον 17ο αιώνα: διπλωματική</vt:lpstr>
      <vt:lpstr>Μαμπιγιόν: η αυθεντικότητα των πράξεων</vt:lpstr>
      <vt:lpstr>Χρονολογικά ορόσημα</vt:lpstr>
      <vt:lpstr>Τι αλλάζει στην ιστορική γνώση;</vt:lpstr>
      <vt:lpstr>Τα όρια της ιστοριογραφικής ανανέωσης</vt:lpstr>
      <vt:lpstr>Έννοιες για τη μελέτη της ιστοριογραφίας</vt:lpstr>
      <vt:lpstr>Ερωτήματα για συζήτηση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Βαγγέλης Καραμανωλάκης</cp:lastModifiedBy>
  <cp:revision>1</cp:revision>
  <dcterms:created xsi:type="dcterms:W3CDTF">2026-10-11T18:43:22Z</dcterms:created>
  <dcterms:modified xsi:type="dcterms:W3CDTF">2026-10-14T19:09:36Z</dcterms:modified>
</cp:coreProperties>
</file>