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8" r:id="rId2"/>
    <p:sldId id="326" r:id="rId3"/>
    <p:sldId id="330" r:id="rId4"/>
    <p:sldId id="331" r:id="rId5"/>
    <p:sldId id="332" r:id="rId6"/>
    <p:sldId id="333" r:id="rId7"/>
    <p:sldId id="301" r:id="rId8"/>
    <p:sldId id="303" r:id="rId9"/>
    <p:sldId id="310" r:id="rId10"/>
    <p:sldId id="304" r:id="rId11"/>
    <p:sldId id="307" r:id="rId12"/>
    <p:sldId id="308" r:id="rId13"/>
    <p:sldId id="309" r:id="rId14"/>
    <p:sldId id="313" r:id="rId15"/>
    <p:sldId id="314" r:id="rId16"/>
    <p:sldId id="315" r:id="rId17"/>
    <p:sldId id="316" r:id="rId18"/>
    <p:sldId id="317" r:id="rId19"/>
    <p:sldId id="318" r:id="rId20"/>
    <p:sldId id="320" r:id="rId21"/>
    <p:sldId id="321" r:id="rId22"/>
    <p:sldId id="322" r:id="rId23"/>
    <p:sldId id="325" r:id="rId24"/>
    <p:sldId id="324"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3ECABFB-5818-463B-A839-9B67595F195B}" type="datetimeFigureOut">
              <a:rPr lang="el-GR" smtClean="0"/>
              <a:pPr/>
              <a:t>20/1/2015</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83F9ED9C-B16A-4243-B5F5-C340167A981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ECABFB-5818-463B-A839-9B67595F195B}" type="datetimeFigureOut">
              <a:rPr lang="el-GR" smtClean="0"/>
              <a:pPr/>
              <a:t>20/1/2015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3F9ED9C-B16A-4243-B5F5-C340167A981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ECABFB-5818-463B-A839-9B67595F195B}" type="datetimeFigureOut">
              <a:rPr lang="el-GR" smtClean="0"/>
              <a:pPr/>
              <a:t>20/1/2015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3F9ED9C-B16A-4243-B5F5-C340167A981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ECABFB-5818-463B-A839-9B67595F195B}" type="datetimeFigureOut">
              <a:rPr lang="el-GR" smtClean="0"/>
              <a:pPr/>
              <a:t>20/1/2015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3F9ED9C-B16A-4243-B5F5-C340167A981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ECABFB-5818-463B-A839-9B67595F195B}" type="datetimeFigureOut">
              <a:rPr lang="el-GR" smtClean="0"/>
              <a:pPr/>
              <a:t>20/1/2015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3F9ED9C-B16A-4243-B5F5-C340167A981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ECABFB-5818-463B-A839-9B67595F195B}" type="datetimeFigureOut">
              <a:rPr lang="el-GR" smtClean="0"/>
              <a:pPr/>
              <a:t>20/1/2015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3F9ED9C-B16A-4243-B5F5-C340167A981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ECABFB-5818-463B-A839-9B67595F195B}" type="datetimeFigureOut">
              <a:rPr lang="el-GR" smtClean="0"/>
              <a:pPr/>
              <a:t>20/1/2015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3F9ED9C-B16A-4243-B5F5-C340167A981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ECABFB-5818-463B-A839-9B67595F195B}" type="datetimeFigureOut">
              <a:rPr lang="el-GR" smtClean="0"/>
              <a:pPr/>
              <a:t>20/1/2015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3F9ED9C-B16A-4243-B5F5-C340167A981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ECABFB-5818-463B-A839-9B67595F195B}" type="datetimeFigureOut">
              <a:rPr lang="el-GR" smtClean="0"/>
              <a:pPr/>
              <a:t>20/1/2015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3F9ED9C-B16A-4243-B5F5-C340167A981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ECABFB-5818-463B-A839-9B67595F195B}" type="datetimeFigureOut">
              <a:rPr lang="el-GR" smtClean="0"/>
              <a:pPr/>
              <a:t>20/1/2015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3F9ED9C-B16A-4243-B5F5-C340167A981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ECABFB-5818-463B-A839-9B67595F195B}" type="datetimeFigureOut">
              <a:rPr lang="el-GR" smtClean="0"/>
              <a:pPr/>
              <a:t>20/1/2015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83F9ED9C-B16A-4243-B5F5-C340167A9812}"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ECABFB-5818-463B-A839-9B67595F195B}" type="datetimeFigureOut">
              <a:rPr lang="el-GR" smtClean="0"/>
              <a:pPr/>
              <a:t>20/1/2015</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3F9ED9C-B16A-4243-B5F5-C340167A9812}"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pPr>
              <a:defRPr/>
            </a:pPr>
            <a:r>
              <a:rPr lang="fr-FR" sz="6000" i="1" dirty="0" smtClean="0"/>
              <a:t>Annales d’ histoire économique et sociale</a:t>
            </a:r>
            <a:endParaRPr lang="el-GR" i="1"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4000" i="1" dirty="0" err="1" smtClean="0"/>
              <a:t>Annales</a:t>
            </a:r>
            <a:endParaRPr lang="el-GR" sz="4000" dirty="0"/>
          </a:p>
        </p:txBody>
      </p:sp>
      <p:sp>
        <p:nvSpPr>
          <p:cNvPr id="3" name="2 - Θέση περιεχομένου"/>
          <p:cNvSpPr>
            <a:spLocks noGrp="1"/>
          </p:cNvSpPr>
          <p:nvPr>
            <p:ph idx="1"/>
          </p:nvPr>
        </p:nvSpPr>
        <p:spPr/>
        <p:txBody>
          <a:bodyPr>
            <a:normAutofit fontScale="92500"/>
          </a:bodyPr>
          <a:lstStyle/>
          <a:p>
            <a:pPr algn="just"/>
            <a:r>
              <a:rPr lang="el-GR" dirty="0" smtClean="0"/>
              <a:t>1908-1909: Σπουδές </a:t>
            </a:r>
            <a:r>
              <a:rPr lang="el-GR" dirty="0" err="1" smtClean="0"/>
              <a:t>Φεβρ</a:t>
            </a:r>
            <a:r>
              <a:rPr lang="el-GR" dirty="0" smtClean="0"/>
              <a:t> και </a:t>
            </a:r>
            <a:r>
              <a:rPr lang="el-GR" dirty="0" err="1" smtClean="0"/>
              <a:t>Μπλοχ</a:t>
            </a:r>
            <a:r>
              <a:rPr lang="el-GR" dirty="0" smtClean="0"/>
              <a:t> σε Λειψία, Βερολίνο → επαφή με οικονομική και κοινωνική ιστορία στη Γερμανία</a:t>
            </a:r>
          </a:p>
          <a:p>
            <a:pPr algn="just"/>
            <a:r>
              <a:rPr lang="el-GR" dirty="0" err="1" smtClean="0"/>
              <a:t>Λυσιέν</a:t>
            </a:r>
            <a:r>
              <a:rPr lang="el-GR" dirty="0" smtClean="0"/>
              <a:t> </a:t>
            </a:r>
            <a:r>
              <a:rPr lang="el-GR" dirty="0" err="1" smtClean="0"/>
              <a:t>Φεβρ</a:t>
            </a:r>
            <a:r>
              <a:rPr lang="el-GR" dirty="0" smtClean="0"/>
              <a:t>: «ανάδειξη ενοποιητικού και συνολικού χαρακτήρα της </a:t>
            </a:r>
            <a:r>
              <a:rPr lang="el-GR" u="sng" dirty="0" smtClean="0"/>
              <a:t>κουλτούρας </a:t>
            </a:r>
            <a:r>
              <a:rPr lang="el-GR" dirty="0" smtClean="0"/>
              <a:t>που ενσωματώνει διακριτές και πρωτεύουσες μέχρι τότε οντότητες όπως το κράτος, η οικονομία, η θρησκεία, η νομοθεσία, η λογοτεχνία και οι τέχνες. Μια νέα έννοια της </a:t>
            </a:r>
            <a:r>
              <a:rPr lang="el-GR" u="sng" dirty="0" smtClean="0"/>
              <a:t>κουλτούρας</a:t>
            </a:r>
            <a:r>
              <a:rPr lang="el-GR" dirty="0" smtClean="0"/>
              <a:t>, η οποία δε νοείται πλέον ως  ο προνομιακός πνευματικός και αισθητικός χώρος μιας ελίτ, αλλά ως ο τρόπος με τον οποίο το σύνολο του πληθυσμού ζει και βιώνει τη ζωή του.»</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4000" i="1" dirty="0" err="1" smtClean="0"/>
              <a:t>Annales</a:t>
            </a:r>
            <a:endParaRPr lang="el-GR" sz="4000" dirty="0"/>
          </a:p>
        </p:txBody>
      </p:sp>
      <p:sp>
        <p:nvSpPr>
          <p:cNvPr id="3" name="2 - Θέση περιεχομένου"/>
          <p:cNvSpPr>
            <a:spLocks noGrp="1"/>
          </p:cNvSpPr>
          <p:nvPr>
            <p:ph idx="1"/>
          </p:nvPr>
        </p:nvSpPr>
        <p:spPr/>
        <p:txBody>
          <a:bodyPr>
            <a:normAutofit fontScale="92500"/>
          </a:bodyPr>
          <a:lstStyle/>
          <a:p>
            <a:pPr>
              <a:buNone/>
            </a:pPr>
            <a:r>
              <a:rPr lang="el-GR" dirty="0" smtClean="0"/>
              <a:t>1929-1945: Η πρώτη περίοδος – </a:t>
            </a:r>
            <a:r>
              <a:rPr lang="el-GR" dirty="0" err="1" smtClean="0"/>
              <a:t>Μπλοχ</a:t>
            </a:r>
            <a:r>
              <a:rPr lang="el-GR" dirty="0" smtClean="0"/>
              <a:t> και </a:t>
            </a:r>
            <a:r>
              <a:rPr lang="el-GR" dirty="0" err="1" smtClean="0"/>
              <a:t>Φεβρ</a:t>
            </a:r>
            <a:r>
              <a:rPr lang="el-GR" dirty="0" smtClean="0"/>
              <a:t> </a:t>
            </a:r>
          </a:p>
          <a:p>
            <a:r>
              <a:rPr lang="el-GR" dirty="0" smtClean="0"/>
              <a:t>Πρώτη περίοδος του κινήματος → σταυροφορία για σύγκλιση όλων των ανθρωπιστικών επιστημών και τον </a:t>
            </a:r>
            <a:r>
              <a:rPr lang="el-GR" dirty="0" err="1" smtClean="0"/>
              <a:t>επαναπροσανατολισμό</a:t>
            </a:r>
            <a:r>
              <a:rPr lang="el-GR" dirty="0" smtClean="0"/>
              <a:t> της ιστορίας.</a:t>
            </a:r>
          </a:p>
          <a:p>
            <a:r>
              <a:rPr lang="el-GR" dirty="0" smtClean="0"/>
              <a:t>Από το πρώτο τεύχος του </a:t>
            </a:r>
            <a:r>
              <a:rPr lang="el-GR" dirty="0" err="1" smtClean="0"/>
              <a:t>περιοδιοκού</a:t>
            </a:r>
            <a:r>
              <a:rPr lang="el-GR" dirty="0" smtClean="0"/>
              <a:t> → έκκληση για μια «ευρύτερη και πιο ανθρώπινη ιστορία», μια ιστορία των μαζών με σαφή έμφαση στις </a:t>
            </a:r>
            <a:r>
              <a:rPr lang="el-GR" dirty="0" err="1" smtClean="0"/>
              <a:t>κοινωνικο</a:t>
            </a:r>
            <a:r>
              <a:rPr lang="el-GR" dirty="0" smtClean="0"/>
              <a:t>-οικονομικές συνθήκες, ενάντια στη </a:t>
            </a:r>
            <a:r>
              <a:rPr lang="el-GR" dirty="0" err="1" smtClean="0"/>
              <a:t>γεγονοτογραφική</a:t>
            </a:r>
            <a:r>
              <a:rPr lang="el-GR" dirty="0" smtClean="0"/>
              <a:t> ιστορία.</a:t>
            </a:r>
          </a:p>
          <a:p>
            <a:r>
              <a:rPr lang="el-GR" dirty="0" smtClean="0"/>
              <a:t>Η «ιστορία-</a:t>
            </a:r>
            <a:r>
              <a:rPr lang="el-GR" dirty="0" err="1" smtClean="0"/>
              <a:t>πρόβλημ</a:t>
            </a:r>
            <a:r>
              <a:rPr lang="el-GR" dirty="0" smtClean="0"/>
              <a:t>α» → πρόταση στον ιστορικό να ξεκινήσει από ένα σύγχρονό του πρόβλημα και, βασιζόμενος σε αυτό, να διερευνήσει το παρελθόν</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4000" i="1" dirty="0" err="1" smtClean="0"/>
              <a:t>Annales</a:t>
            </a:r>
            <a:endParaRPr lang="el-GR" sz="4000" dirty="0"/>
          </a:p>
        </p:txBody>
      </p:sp>
      <p:sp>
        <p:nvSpPr>
          <p:cNvPr id="3" name="2 - Θέση περιεχομένου"/>
          <p:cNvSpPr>
            <a:spLocks noGrp="1"/>
          </p:cNvSpPr>
          <p:nvPr>
            <p:ph idx="1"/>
          </p:nvPr>
        </p:nvSpPr>
        <p:spPr/>
        <p:txBody>
          <a:bodyPr>
            <a:normAutofit/>
          </a:bodyPr>
          <a:lstStyle/>
          <a:p>
            <a:r>
              <a:rPr lang="el-GR" dirty="0" smtClean="0"/>
              <a:t>Πρόταση </a:t>
            </a:r>
            <a:r>
              <a:rPr lang="el-GR" dirty="0" err="1" smtClean="0"/>
              <a:t>αλληλοσυσχέτισης</a:t>
            </a:r>
            <a:r>
              <a:rPr lang="el-GR" dirty="0" smtClean="0"/>
              <a:t> παρελθόντος-παρόντος</a:t>
            </a:r>
          </a:p>
          <a:p>
            <a:r>
              <a:rPr lang="el-GR" dirty="0" smtClean="0"/>
              <a:t> Νέα διάσταση χρόνου (δομές και μακροπρόθεσμες τάσεις)</a:t>
            </a:r>
          </a:p>
          <a:p>
            <a:r>
              <a:rPr lang="el-GR" dirty="0" smtClean="0"/>
              <a:t> Μετάβαση από ποιοτική σε ποσοτική ιστορική σκέψη / εργασία με στοιχεία και στατιστικές </a:t>
            </a:r>
          </a:p>
          <a:p>
            <a:r>
              <a:rPr lang="el-GR" dirty="0" smtClean="0"/>
              <a:t> Αντιπάθεια για την πολιτική ιστορία που μπορεί να οδηγήσει τον ιστορικό σε ιδεολογικές παγίδες.</a:t>
            </a:r>
          </a:p>
          <a:p>
            <a:r>
              <a:rPr lang="el-GR" dirty="0" smtClean="0"/>
              <a:t> Ο ιστορικός πρέπει να ερευνά όχι το «γιατί» αλλά το «πώς».</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692696"/>
            <a:ext cx="8229600" cy="1143000"/>
          </a:xfrm>
        </p:spPr>
        <p:txBody>
          <a:bodyPr>
            <a:normAutofit/>
          </a:bodyPr>
          <a:lstStyle/>
          <a:p>
            <a:r>
              <a:rPr lang="en-US" sz="4000" i="1" dirty="0" err="1" smtClean="0"/>
              <a:t>Annales</a:t>
            </a:r>
            <a:endParaRPr lang="el-GR" sz="4000"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t>Κατασκευή η εικόνα μιας ηρωικής «ομάδας αιρετικών» που κατάφερε να εδραιώσει μια νέα σχολή και αντίληψη της ιστορίας ενάντια στο ακαδημαϊκό κατεστημένο της </a:t>
            </a:r>
            <a:r>
              <a:rPr lang="el-GR" smtClean="0"/>
              <a:t>χώρας. </a:t>
            </a:r>
            <a:r>
              <a:rPr lang="el-GR" dirty="0" smtClean="0"/>
              <a:t>Η κυρίαρχη εικόνα του περιοδικού προέρχεται από τη δεκαετία του 1970. </a:t>
            </a:r>
          </a:p>
          <a:p>
            <a:pPr algn="just"/>
            <a:r>
              <a:rPr lang="el-GR" dirty="0" smtClean="0"/>
              <a:t>Τον καιρό της ίδρυσης του περιοδικού και </a:t>
            </a:r>
            <a:r>
              <a:rPr lang="el-GR" dirty="0" err="1" smtClean="0"/>
              <a:t>Μπλοχ</a:t>
            </a:r>
            <a:r>
              <a:rPr lang="el-GR" dirty="0" smtClean="0"/>
              <a:t> και ο </a:t>
            </a:r>
            <a:r>
              <a:rPr lang="el-GR" dirty="0" err="1" smtClean="0"/>
              <a:t>Φεβρ</a:t>
            </a:r>
            <a:r>
              <a:rPr lang="el-GR" dirty="0" smtClean="0"/>
              <a:t> συνεργάζονταν ακόμη με συντηρητικά και παραδοσιακά ιστορικά έντυπα (π.χ. </a:t>
            </a:r>
            <a:r>
              <a:rPr lang="en-US" dirty="0" smtClean="0"/>
              <a:t>Revue </a:t>
            </a:r>
            <a:r>
              <a:rPr lang="en-US" dirty="0" err="1" smtClean="0"/>
              <a:t>Historique</a:t>
            </a:r>
            <a:r>
              <a:rPr lang="el-GR" dirty="0" smtClean="0"/>
              <a:t>), ενώ και οι δύο υπηρέτησαν στο καλύτερο μετά τη Σορβόννη γαλλικό πανεπιστήμιο τη δεκαετία του 1930, εκείνο του Στρασβούργου.</a:t>
            </a:r>
          </a:p>
          <a:p>
            <a:pPr algn="just"/>
            <a:r>
              <a:rPr lang="el-GR" dirty="0" smtClean="0"/>
              <a:t>Η εχθρότητα που αντιμετώπισαν οι ιδρυτές ήταν αποτέλεσμα και της δικής τους επιθετικής βιβλιοκριτικής πρακτικής, στην προσπάθειά τους να διαφοροποιηθούν και να καταγραφούν ως ομάδα. </a:t>
            </a:r>
          </a:p>
          <a:p>
            <a:pPr algn="just"/>
            <a:r>
              <a:rPr lang="el-GR" dirty="0" smtClean="0"/>
              <a:t>Ευνοήθηκαν τα </a:t>
            </a:r>
            <a:r>
              <a:rPr lang="en-US" dirty="0" err="1" smtClean="0"/>
              <a:t>Annales</a:t>
            </a:r>
            <a:r>
              <a:rPr lang="el-GR" dirty="0" smtClean="0"/>
              <a:t> από την ιστορική συγκυρία (διάσπαση </a:t>
            </a:r>
            <a:r>
              <a:rPr lang="el-GR" dirty="0" err="1" smtClean="0"/>
              <a:t>ντυρκεμιανών</a:t>
            </a:r>
            <a:r>
              <a:rPr lang="el-GR" dirty="0" smtClean="0"/>
              <a:t>, πρωτοκαθεδρία ιστορίας, βίαιη ανακοπή της διαδικασίας αναγέννησης της γερμανικής ιστορικής και κοινωνικής επιστήμης λόγω της επικράτησης του ναζισμού.</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r>
              <a:rPr lang="en-US" sz="3600" i="1" dirty="0" err="1" smtClean="0"/>
              <a:t>Annales</a:t>
            </a:r>
            <a:r>
              <a:rPr lang="el-GR" sz="3600" i="1" dirty="0" smtClean="0"/>
              <a:t> </a:t>
            </a:r>
            <a:r>
              <a:rPr lang="el-GR" sz="3600" dirty="0" smtClean="0"/>
              <a:t>2</a:t>
            </a:r>
            <a:r>
              <a:rPr lang="el-GR" sz="3600" baseline="30000" dirty="0" smtClean="0"/>
              <a:t>η</a:t>
            </a:r>
            <a:r>
              <a:rPr lang="el-GR" sz="3600" dirty="0" smtClean="0"/>
              <a:t> περίοδος, </a:t>
            </a:r>
            <a:r>
              <a:rPr lang="el-GR" sz="3600" dirty="0" err="1" smtClean="0"/>
              <a:t>Φερνάν</a:t>
            </a:r>
            <a:r>
              <a:rPr lang="el-GR" sz="3600" dirty="0" smtClean="0"/>
              <a:t> </a:t>
            </a:r>
            <a:r>
              <a:rPr lang="el-GR" sz="3600" dirty="0" err="1" smtClean="0"/>
              <a:t>Μπρωντέλ</a:t>
            </a:r>
            <a:r>
              <a:rPr lang="en-US" sz="3600" dirty="0" smtClean="0"/>
              <a:t> (1945-1969)</a:t>
            </a:r>
            <a:r>
              <a:rPr lang="el-GR" sz="2800" dirty="0" smtClean="0">
                <a:solidFill>
                  <a:schemeClr val="tx1"/>
                </a:solidFill>
                <a:latin typeface="Times New Roman" pitchFamily="18" charset="0"/>
                <a:cs typeface="Times New Roman" pitchFamily="18" charset="0"/>
              </a:rPr>
              <a:t/>
            </a:r>
            <a:br>
              <a:rPr lang="el-GR" sz="2800" dirty="0" smtClean="0">
                <a:solidFill>
                  <a:schemeClr val="tx1"/>
                </a:solidFill>
                <a:latin typeface="Times New Roman" pitchFamily="18" charset="0"/>
                <a:cs typeface="Times New Roman" pitchFamily="18" charset="0"/>
              </a:rPr>
            </a:br>
            <a:endParaRPr lang="el-GR" sz="2800" dirty="0" smtClean="0"/>
          </a:p>
        </p:txBody>
      </p:sp>
      <p:sp>
        <p:nvSpPr>
          <p:cNvPr id="3075" name="Rectangle 3"/>
          <p:cNvSpPr>
            <a:spLocks noGrp="1" noChangeArrowheads="1"/>
          </p:cNvSpPr>
          <p:nvPr>
            <p:ph type="body" idx="1"/>
          </p:nvPr>
        </p:nvSpPr>
        <p:spPr>
          <a:xfrm>
            <a:off x="395536" y="1700808"/>
            <a:ext cx="8229600" cy="4381947"/>
          </a:xfrm>
        </p:spPr>
        <p:txBody>
          <a:bodyPr/>
          <a:lstStyle/>
          <a:p>
            <a:pPr algn="just" eaLnBrk="1" hangingPunct="1">
              <a:buFontTx/>
              <a:buNone/>
            </a:pPr>
            <a:r>
              <a:rPr lang="en-US" sz="2400" dirty="0" smtClean="0">
                <a:latin typeface="Times New Roman" pitchFamily="18" charset="0"/>
                <a:cs typeface="Times New Roman" pitchFamily="18" charset="0"/>
              </a:rPr>
              <a:t> </a:t>
            </a:r>
            <a:r>
              <a:rPr lang="el-GR" sz="2400" u="sng" dirty="0" smtClean="0">
                <a:latin typeface="Times New Roman" pitchFamily="18" charset="0"/>
                <a:cs typeface="Times New Roman" pitchFamily="18" charset="0"/>
              </a:rPr>
              <a:t>Η </a:t>
            </a:r>
            <a:r>
              <a:rPr lang="el-GR" sz="2400" u="sng" dirty="0" err="1" smtClean="0">
                <a:latin typeface="Times New Roman" pitchFamily="18" charset="0"/>
                <a:cs typeface="Times New Roman" pitchFamily="18" charset="0"/>
              </a:rPr>
              <a:t>μπρωντελιανή</a:t>
            </a:r>
            <a:r>
              <a:rPr lang="el-GR" sz="2400" u="sng" dirty="0" smtClean="0">
                <a:latin typeface="Times New Roman" pitchFamily="18" charset="0"/>
                <a:cs typeface="Times New Roman" pitchFamily="18" charset="0"/>
              </a:rPr>
              <a:t> περίοδος,</a:t>
            </a:r>
            <a:endParaRPr lang="el-GR" sz="2400" dirty="0" smtClean="0">
              <a:latin typeface="Times New Roman" pitchFamily="18" charset="0"/>
              <a:cs typeface="Times New Roman" pitchFamily="18" charset="0"/>
            </a:endParaRPr>
          </a:p>
          <a:p>
            <a:pPr algn="just" eaLnBrk="1" hangingPunct="1">
              <a:buFontTx/>
              <a:buNone/>
            </a:pPr>
            <a:r>
              <a:rPr lang="el-GR" sz="2400" dirty="0" smtClean="0">
                <a:latin typeface="Times New Roman" pitchFamily="18" charset="0"/>
                <a:cs typeface="Times New Roman" pitchFamily="18" charset="0"/>
              </a:rPr>
              <a:t>Πρωταγωνιστής της μεγάλης σταυροφορίας για τη νέα ιστορία ο </a:t>
            </a:r>
            <a:r>
              <a:rPr lang="el-GR" sz="2400" b="1" dirty="0" err="1" smtClean="0">
                <a:latin typeface="Times New Roman" pitchFamily="18" charset="0"/>
                <a:cs typeface="Times New Roman" pitchFamily="18" charset="0"/>
              </a:rPr>
              <a:t>Φερνάν</a:t>
            </a:r>
            <a:r>
              <a:rPr lang="el-GR" sz="2400" b="1" dirty="0" smtClean="0">
                <a:latin typeface="Times New Roman" pitchFamily="18" charset="0"/>
                <a:cs typeface="Times New Roman" pitchFamily="18" charset="0"/>
              </a:rPr>
              <a:t> </a:t>
            </a:r>
            <a:r>
              <a:rPr lang="el-GR" sz="2400" b="1" dirty="0" err="1" smtClean="0">
                <a:latin typeface="Times New Roman" pitchFamily="18" charset="0"/>
                <a:cs typeface="Times New Roman" pitchFamily="18" charset="0"/>
              </a:rPr>
              <a:t>Μπρωντέλ</a:t>
            </a:r>
            <a:r>
              <a:rPr lang="el-GR" sz="2400" dirty="0" smtClean="0">
                <a:latin typeface="Times New Roman" pitchFamily="18" charset="0"/>
                <a:cs typeface="Times New Roman" pitchFamily="18" charset="0"/>
              </a:rPr>
              <a:t>., διάδοχος του </a:t>
            </a:r>
            <a:r>
              <a:rPr lang="el-GR" sz="2400" dirty="0" err="1" smtClean="0">
                <a:latin typeface="Times New Roman" pitchFamily="18" charset="0"/>
                <a:cs typeface="Times New Roman" pitchFamily="18" charset="0"/>
              </a:rPr>
              <a:t>Μαρκ</a:t>
            </a:r>
            <a:r>
              <a:rPr lang="el-GR" sz="2400" dirty="0" smtClean="0">
                <a:latin typeface="Times New Roman" pitchFamily="18" charset="0"/>
                <a:cs typeface="Times New Roman" pitchFamily="18" charset="0"/>
              </a:rPr>
              <a:t> </a:t>
            </a:r>
            <a:r>
              <a:rPr lang="el-GR" sz="2400" dirty="0" err="1" smtClean="0">
                <a:latin typeface="Times New Roman" pitchFamily="18" charset="0"/>
                <a:cs typeface="Times New Roman" pitchFamily="18" charset="0"/>
              </a:rPr>
              <a:t>Μπλοχ</a:t>
            </a:r>
            <a:r>
              <a:rPr lang="el-GR" sz="2400" dirty="0" smtClean="0">
                <a:latin typeface="Times New Roman" pitchFamily="18" charset="0"/>
                <a:cs typeface="Times New Roman" pitchFamily="18" charset="0"/>
              </a:rPr>
              <a:t> στη σύνταξη του περιοδικού.</a:t>
            </a:r>
          </a:p>
          <a:p>
            <a:pPr algn="just" eaLnBrk="1" hangingPunct="1">
              <a:buFontTx/>
              <a:buNone/>
            </a:pPr>
            <a:r>
              <a:rPr lang="el-GR" sz="2400" dirty="0" smtClean="0">
                <a:latin typeface="Times New Roman" pitchFamily="18" charset="0"/>
                <a:cs typeface="Times New Roman" pitchFamily="18" charset="0"/>
              </a:rPr>
              <a:t>Ίδρυση του 6</a:t>
            </a:r>
            <a:r>
              <a:rPr lang="el-GR" sz="2400" baseline="30000" dirty="0" smtClean="0">
                <a:latin typeface="Times New Roman" pitchFamily="18" charset="0"/>
                <a:cs typeface="Times New Roman" pitchFamily="18" charset="0"/>
              </a:rPr>
              <a:t>ου</a:t>
            </a:r>
            <a:r>
              <a:rPr lang="el-GR" sz="2400" dirty="0" smtClean="0">
                <a:latin typeface="Times New Roman" pitchFamily="18" charset="0"/>
                <a:cs typeface="Times New Roman" pitchFamily="18" charset="0"/>
              </a:rPr>
              <a:t> Τμήματος  της  Έ</a:t>
            </a:r>
            <a:r>
              <a:rPr lang="en-US" sz="2400" dirty="0" err="1" smtClean="0">
                <a:latin typeface="Times New Roman" pitchFamily="18" charset="0"/>
                <a:cs typeface="Times New Roman" pitchFamily="18" charset="0"/>
              </a:rPr>
              <a:t>cole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Pratique</a:t>
            </a:r>
            <a:r>
              <a:rPr lang="en-US" sz="2400" dirty="0" smtClean="0">
                <a:latin typeface="Times New Roman" pitchFamily="18" charset="0"/>
                <a:cs typeface="Times New Roman" pitchFamily="18" charset="0"/>
              </a:rPr>
              <a:t> des </a:t>
            </a:r>
            <a:r>
              <a:rPr lang="en-US" sz="2400" dirty="0" err="1" smtClean="0">
                <a:latin typeface="Times New Roman" pitchFamily="18" charset="0"/>
                <a:cs typeface="Times New Roman" pitchFamily="18" charset="0"/>
              </a:rPr>
              <a:t>Hautes</a:t>
            </a:r>
            <a:r>
              <a:rPr lang="el-GR" sz="2400" dirty="0" smtClean="0">
                <a:latin typeface="Times New Roman" pitchFamily="18" charset="0"/>
                <a:cs typeface="Times New Roman" pitchFamily="18" charset="0"/>
              </a:rPr>
              <a:t> Έ</a:t>
            </a:r>
            <a:r>
              <a:rPr lang="en-US" sz="2400" dirty="0" err="1" smtClean="0">
                <a:latin typeface="Times New Roman" pitchFamily="18" charset="0"/>
                <a:cs typeface="Times New Roman" pitchFamily="18" charset="0"/>
              </a:rPr>
              <a:t>tudes</a:t>
            </a:r>
            <a:r>
              <a:rPr lang="el-GR" sz="2400" dirty="0" smtClean="0">
                <a:latin typeface="Times New Roman" pitchFamily="18" charset="0"/>
                <a:cs typeface="Times New Roman" pitchFamily="18" charset="0"/>
              </a:rPr>
              <a:t> από </a:t>
            </a:r>
            <a:r>
              <a:rPr lang="el-GR" sz="2400" dirty="0" err="1" smtClean="0">
                <a:latin typeface="Times New Roman" pitchFamily="18" charset="0"/>
                <a:cs typeface="Times New Roman" pitchFamily="18" charset="0"/>
              </a:rPr>
              <a:t>Λυσιέν</a:t>
            </a:r>
            <a:r>
              <a:rPr lang="el-GR" sz="2400" dirty="0" smtClean="0">
                <a:latin typeface="Times New Roman" pitchFamily="18" charset="0"/>
                <a:cs typeface="Times New Roman" pitchFamily="18" charset="0"/>
              </a:rPr>
              <a:t> </a:t>
            </a:r>
            <a:r>
              <a:rPr lang="el-GR" sz="2400" dirty="0" err="1" smtClean="0">
                <a:latin typeface="Times New Roman" pitchFamily="18" charset="0"/>
                <a:cs typeface="Times New Roman" pitchFamily="18" charset="0"/>
              </a:rPr>
              <a:t>Φεβρ</a:t>
            </a:r>
            <a:r>
              <a:rPr lang="el-GR" sz="2400" dirty="0" smtClean="0">
                <a:latin typeface="Times New Roman" pitchFamily="18" charset="0"/>
                <a:cs typeface="Times New Roman" pitchFamily="18" charset="0"/>
              </a:rPr>
              <a:t> και </a:t>
            </a:r>
            <a:r>
              <a:rPr lang="en-US" sz="2400" dirty="0" smtClean="0">
                <a:latin typeface="Times New Roman" pitchFamily="18" charset="0"/>
                <a:cs typeface="Times New Roman" pitchFamily="18" charset="0"/>
              </a:rPr>
              <a:t>Charles </a:t>
            </a:r>
            <a:r>
              <a:rPr lang="en-US" sz="2400" dirty="0" err="1" smtClean="0">
                <a:latin typeface="Times New Roman" pitchFamily="18" charset="0"/>
                <a:cs typeface="Times New Roman" pitchFamily="18" charset="0"/>
              </a:rPr>
              <a:t>Moraze</a:t>
            </a:r>
            <a:r>
              <a:rPr lang="el-GR" sz="2400" dirty="0" smtClean="0">
                <a:latin typeface="Times New Roman" pitchFamily="18" charset="0"/>
                <a:cs typeface="Times New Roman" pitchFamily="18" charset="0"/>
              </a:rPr>
              <a:t> το 1947 →  θεσμική παρέμβαση των </a:t>
            </a:r>
            <a:r>
              <a:rPr lang="en-US" sz="2400" dirty="0" err="1" smtClean="0">
                <a:latin typeface="Times New Roman" pitchFamily="18" charset="0"/>
                <a:cs typeface="Times New Roman" pitchFamily="18" charset="0"/>
              </a:rPr>
              <a:t>Annales</a:t>
            </a:r>
            <a:r>
              <a:rPr lang="el-GR" sz="2400" dirty="0" smtClean="0">
                <a:latin typeface="Times New Roman" pitchFamily="18" charset="0"/>
                <a:cs typeface="Times New Roman" pitchFamily="18" charset="0"/>
              </a:rPr>
              <a:t> στο χώρο των ιστορικών και κοινωνικών επιστημών.</a:t>
            </a:r>
          </a:p>
          <a:p>
            <a:pPr eaLnBrk="1" hangingPunct="1"/>
            <a:r>
              <a:rPr lang="el-GR" sz="2400" dirty="0" smtClean="0">
                <a:latin typeface="Times New Roman" pitchFamily="18" charset="0"/>
                <a:cs typeface="Times New Roman" pitchFamily="18" charset="0"/>
              </a:rPr>
              <a:t>Κορυφαίο έργο την πρώτη μεταπολεμική περίοδο </a:t>
            </a:r>
            <a:r>
              <a:rPr lang="el-GR" sz="2400" b="1" i="1" dirty="0" smtClean="0">
                <a:latin typeface="Times New Roman" pitchFamily="18" charset="0"/>
                <a:cs typeface="Times New Roman" pitchFamily="18" charset="0"/>
              </a:rPr>
              <a:t>Η Μεσόγειος και ο μεσογειακός κόσμος την εποχή του Φιλίππου Β΄</a:t>
            </a:r>
            <a:r>
              <a:rPr lang="el-GR" sz="2400" dirty="0" smtClean="0">
                <a:latin typeface="Times New Roman" pitchFamily="18" charset="0"/>
                <a:cs typeface="Times New Roman" pitchFamily="18" charset="0"/>
              </a:rPr>
              <a:t>– 1</a:t>
            </a:r>
            <a:r>
              <a:rPr lang="el-GR" sz="2400" baseline="30000" dirty="0" smtClean="0">
                <a:latin typeface="Times New Roman" pitchFamily="18" charset="0"/>
                <a:cs typeface="Times New Roman" pitchFamily="18" charset="0"/>
              </a:rPr>
              <a:t>η</a:t>
            </a:r>
            <a:r>
              <a:rPr lang="el-GR" sz="2400" dirty="0" smtClean="0">
                <a:latin typeface="Times New Roman" pitchFamily="18" charset="0"/>
                <a:cs typeface="Times New Roman" pitchFamily="18" charset="0"/>
              </a:rPr>
              <a:t> </a:t>
            </a:r>
            <a:r>
              <a:rPr lang="el-GR" sz="2400" dirty="0" err="1" smtClean="0">
                <a:latin typeface="Times New Roman" pitchFamily="18" charset="0"/>
                <a:cs typeface="Times New Roman" pitchFamily="18" charset="0"/>
              </a:rPr>
              <a:t>έκδ</a:t>
            </a:r>
            <a:r>
              <a:rPr lang="el-GR" sz="2400"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1949/ </a:t>
            </a:r>
            <a:r>
              <a:rPr lang="el-GR" sz="2400" dirty="0" smtClean="0">
                <a:latin typeface="Times New Roman" pitchFamily="18" charset="0"/>
                <a:cs typeface="Times New Roman" pitchFamily="18" charset="0"/>
              </a:rPr>
              <a:t>3 μέρη/τόμοι του έργου</a:t>
            </a:r>
          </a:p>
          <a:p>
            <a:pPr eaLnBrk="1" hangingPunct="1">
              <a:lnSpc>
                <a:spcPct val="90000"/>
              </a:lnSpc>
              <a:buFontTx/>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r>
              <a:rPr lang="el-GR" sz="4000" dirty="0" smtClean="0"/>
              <a:t>Οι διάρκειες</a:t>
            </a:r>
            <a:endParaRPr lang="en-US" sz="4000" dirty="0" smtClean="0"/>
          </a:p>
        </p:txBody>
      </p:sp>
      <p:sp>
        <p:nvSpPr>
          <p:cNvPr id="4099" name="Rectangle 3"/>
          <p:cNvSpPr>
            <a:spLocks noGrp="1" noChangeArrowheads="1"/>
          </p:cNvSpPr>
          <p:nvPr>
            <p:ph type="body" idx="1"/>
          </p:nvPr>
        </p:nvSpPr>
        <p:spPr/>
        <p:txBody>
          <a:bodyPr/>
          <a:lstStyle/>
          <a:p>
            <a:pPr eaLnBrk="1" hangingPunct="1"/>
            <a:r>
              <a:rPr lang="el-GR" sz="2400" smtClean="0">
                <a:latin typeface="Times New Roman" pitchFamily="18" charset="0"/>
                <a:cs typeface="Times New Roman" pitchFamily="18" charset="0"/>
              </a:rPr>
              <a:t>Α. Πρώτο μέρος σύμφωνα με τον ίδιο τον Μπρωνταίλ αφιερωμένο στη σχέση του ανθρώπου με το περιβάλλον, μια ιστορία με βραδεία ροή, συνεχείς επαναλήψεις,</a:t>
            </a:r>
          </a:p>
          <a:p>
            <a:pPr eaLnBrk="1" hangingPunct="1"/>
            <a:r>
              <a:rPr lang="el-GR" sz="2400" smtClean="0">
                <a:latin typeface="Times New Roman" pitchFamily="18" charset="0"/>
                <a:cs typeface="Times New Roman" pitchFamily="18" charset="0"/>
              </a:rPr>
              <a:t>Β. Μια ιστορία με αργούς αλλά πιο καταληπτούς ρυθμούς – κοινωνική ιστορία, ιστορία των κοινωνικών ομάδων</a:t>
            </a:r>
          </a:p>
          <a:p>
            <a:pPr eaLnBrk="1" hangingPunct="1"/>
            <a:r>
              <a:rPr lang="el-GR" sz="2400" smtClean="0">
                <a:latin typeface="Times New Roman" pitchFamily="18" charset="0"/>
                <a:cs typeface="Times New Roman" pitchFamily="18" charset="0"/>
              </a:rPr>
              <a:t>Γ. Το τρίτο μέρος αφιερωμένο στην πολιτική, τη γεγονοτολογική ιστορία</a:t>
            </a:r>
          </a:p>
          <a:p>
            <a:pPr eaLnBrk="1" hangingPunct="1"/>
            <a:r>
              <a:rPr lang="el-GR" sz="2400" smtClean="0">
                <a:latin typeface="Times New Roman" pitchFamily="18" charset="0"/>
                <a:cs typeface="Times New Roman" pitchFamily="18" charset="0"/>
              </a:rPr>
              <a:t>Αποτέλεσμα  → διάσπαση της ιστορίας σε πολλαπλά επίπεδα – η διαίρεση του ιστορικού χρόνου σε γεωγραφικό, κοινωνικό και ατομικό χρόνο</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 Τίτλος"/>
          <p:cNvSpPr>
            <a:spLocks noGrp="1"/>
          </p:cNvSpPr>
          <p:nvPr>
            <p:ph type="title"/>
          </p:nvPr>
        </p:nvSpPr>
        <p:spPr/>
        <p:txBody>
          <a:bodyPr>
            <a:normAutofit/>
          </a:bodyPr>
          <a:lstStyle/>
          <a:p>
            <a:pPr eaLnBrk="1" hangingPunct="1"/>
            <a:r>
              <a:rPr lang="el-GR" sz="4000" dirty="0" smtClean="0"/>
              <a:t>Ο δομισμός</a:t>
            </a:r>
          </a:p>
        </p:txBody>
      </p:sp>
      <p:sp>
        <p:nvSpPr>
          <p:cNvPr id="5123" name="2 - Θέση περιεχομένου"/>
          <p:cNvSpPr>
            <a:spLocks noGrp="1"/>
          </p:cNvSpPr>
          <p:nvPr>
            <p:ph idx="1"/>
          </p:nvPr>
        </p:nvSpPr>
        <p:spPr/>
        <p:txBody>
          <a:bodyPr/>
          <a:lstStyle/>
          <a:p>
            <a:pPr eaLnBrk="1" hangingPunct="1"/>
            <a:r>
              <a:rPr lang="el-GR" sz="1800" b="1" smtClean="0"/>
              <a:t>Μακρά διάρκεια </a:t>
            </a:r>
            <a:r>
              <a:rPr lang="el-GR" sz="1800" smtClean="0"/>
              <a:t>→ βαθύτερο υπόστρωμα ιστορικής πραγματικότητας / κύριος χώρος αναφοράς του Μπρωντέλ και το σπουδαιότερο εννοιολογικό εργαλείο που πρόσφερε. </a:t>
            </a:r>
          </a:p>
          <a:p>
            <a:pPr eaLnBrk="1" hangingPunct="1"/>
            <a:r>
              <a:rPr lang="el-GR" sz="1800" i="1" smtClean="0"/>
              <a:t>Δομή </a:t>
            </a:r>
            <a:r>
              <a:rPr lang="el-GR" sz="1800" smtClean="0"/>
              <a:t>και </a:t>
            </a:r>
            <a:r>
              <a:rPr lang="en-US" sz="1800" i="1" smtClean="0"/>
              <a:t>conjoncture </a:t>
            </a:r>
            <a:r>
              <a:rPr lang="el-GR" sz="1800" smtClean="0"/>
              <a:t>(μεσαία κύματα, κυκλικές αλλαγές μέσης διάρκειας), κεντρικές έννοιες στον Μπρωντέλ.</a:t>
            </a:r>
          </a:p>
          <a:p>
            <a:pPr eaLnBrk="1" hangingPunct="1"/>
            <a:r>
              <a:rPr lang="el-GR" sz="1800" smtClean="0"/>
              <a:t> Αντοχή των δομών στον χρόνο.</a:t>
            </a:r>
          </a:p>
          <a:p>
            <a:pPr eaLnBrk="1" hangingPunct="1"/>
            <a:r>
              <a:rPr lang="el-GR" sz="1800" smtClean="0"/>
              <a:t>Μπρωντελιανή ιστορία → απόπειρα ανάλυσης του συνολικού ανθρώπινου φαινομένου σε στενή συνεργασία με τις άλλες κοινωνικές επιστήμες</a:t>
            </a:r>
          </a:p>
          <a:p>
            <a:pPr eaLnBrk="1" hangingPunct="1"/>
            <a:r>
              <a:rPr lang="el-GR" sz="1800" smtClean="0"/>
              <a:t>Χρήση νέων μοντέλων, εργαλείων ιστορικής έρευνας, τα οποία βαπτίζονται διαρκώς στην εξεταζόμενη πραγματικότητα.</a:t>
            </a:r>
          </a:p>
          <a:p>
            <a:pPr eaLnBrk="1" hangingPunct="1"/>
            <a:r>
              <a:rPr lang="el-GR" sz="2000" smtClean="0"/>
              <a:t>Κριτική ενάντια στον γεωγραφικό, κοινωνικό και τεχνολογικό ντετερμινισμό του Μπρωντέλ</a:t>
            </a:r>
          </a:p>
          <a:p>
            <a:pPr eaLnBrk="1" hangingPunct="1"/>
            <a:r>
              <a:rPr lang="el-GR" smtClean="0"/>
              <a:t> </a:t>
            </a:r>
          </a:p>
          <a:p>
            <a:pPr eaLnBrk="1" hangingPunct="1"/>
            <a:endParaRPr lang="el-GR"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el-GR" sz="4000" dirty="0" smtClean="0"/>
              <a:t>Ποσοτικές ιστορίες</a:t>
            </a:r>
            <a:endParaRPr lang="en-US" sz="4000" dirty="0" smtClean="0"/>
          </a:p>
        </p:txBody>
      </p:sp>
      <p:sp>
        <p:nvSpPr>
          <p:cNvPr id="6147" name="Rectangle 3"/>
          <p:cNvSpPr>
            <a:spLocks noGrp="1" noChangeArrowheads="1"/>
          </p:cNvSpPr>
          <p:nvPr>
            <p:ph type="body" idx="1"/>
          </p:nvPr>
        </p:nvSpPr>
        <p:spPr/>
        <p:txBody>
          <a:bodyPr/>
          <a:lstStyle/>
          <a:p>
            <a:pPr algn="just" eaLnBrk="1" hangingPunct="1"/>
            <a:r>
              <a:rPr lang="el-GR" sz="2000" dirty="0" smtClean="0"/>
              <a:t>Εργασία των ιστορικών του 6</a:t>
            </a:r>
            <a:r>
              <a:rPr lang="el-GR" sz="2000" baseline="30000" dirty="0" smtClean="0"/>
              <a:t>ου</a:t>
            </a:r>
            <a:r>
              <a:rPr lang="el-GR" sz="2000" dirty="0" smtClean="0"/>
              <a:t> τμήματος της  </a:t>
            </a:r>
            <a:r>
              <a:rPr lang="en-US" sz="2000" dirty="0" err="1" smtClean="0"/>
              <a:t>Ecole</a:t>
            </a:r>
            <a:r>
              <a:rPr lang="el-GR" sz="2000" dirty="0" smtClean="0"/>
              <a:t>  με πραγματικά ποσοτικές μεθόδους  κατά τη δεκαετία του 1950, στις παραδόσεις του </a:t>
            </a:r>
            <a:r>
              <a:rPr lang="en-US" sz="2000" dirty="0" err="1" smtClean="0"/>
              <a:t>Simiand</a:t>
            </a:r>
            <a:r>
              <a:rPr lang="en-US" sz="2000" dirty="0" smtClean="0"/>
              <a:t> </a:t>
            </a:r>
            <a:r>
              <a:rPr lang="en-US" sz="2000" dirty="0" err="1" smtClean="0"/>
              <a:t>kai</a:t>
            </a:r>
            <a:r>
              <a:rPr lang="en-US" sz="2000" dirty="0" smtClean="0"/>
              <a:t> Earl Hamilton</a:t>
            </a:r>
            <a:r>
              <a:rPr lang="el-GR" sz="2000" dirty="0" smtClean="0"/>
              <a:t>, και με τη συνεργασία του </a:t>
            </a:r>
            <a:r>
              <a:rPr lang="en-US" sz="2000" dirty="0" smtClean="0"/>
              <a:t>Ernest </a:t>
            </a:r>
            <a:r>
              <a:rPr lang="en-US" sz="2000" dirty="0" err="1" smtClean="0"/>
              <a:t>Labrousse</a:t>
            </a:r>
            <a:r>
              <a:rPr lang="el-GR" sz="2000" dirty="0" smtClean="0"/>
              <a:t> (διακύμανση τιμών πριν από την </a:t>
            </a:r>
            <a:r>
              <a:rPr lang="el-GR" sz="2000" dirty="0" err="1" smtClean="0"/>
              <a:t>Επ</a:t>
            </a:r>
            <a:r>
              <a:rPr lang="el-GR" sz="2000" dirty="0" smtClean="0"/>
              <a:t>/ση)</a:t>
            </a:r>
          </a:p>
          <a:p>
            <a:pPr algn="just" eaLnBrk="1" hangingPunct="1"/>
            <a:r>
              <a:rPr lang="el-GR" sz="2000" dirty="0" smtClean="0"/>
              <a:t>Προσπάθειες ανασύνθεσης της ποσοτικής ιστορίας, των τιμών, των εισοδημάτων, της παραγωγής και του εμπορίου σημαντικών πόλεων και επαρχιών της  Γαλλίας, της Ισπανίας και της Ιταλίας κατά το Παλαιό Καθεστώς.</a:t>
            </a:r>
          </a:p>
          <a:p>
            <a:pPr algn="just" eaLnBrk="1" hangingPunct="1"/>
            <a:r>
              <a:rPr lang="el-GR" sz="2000" dirty="0" smtClean="0"/>
              <a:t>Μεγάλη σειρά δημοσιευμάτων τη δεκαετία του 1950 από το 6</a:t>
            </a:r>
            <a:r>
              <a:rPr lang="el-GR" sz="2000" baseline="30000" dirty="0" smtClean="0"/>
              <a:t>ο</a:t>
            </a:r>
            <a:r>
              <a:rPr lang="el-GR" sz="2000" dirty="0" smtClean="0"/>
              <a:t> τμήμα</a:t>
            </a:r>
          </a:p>
          <a:p>
            <a:pPr algn="just" eaLnBrk="1" hangingPunct="1"/>
            <a:r>
              <a:rPr lang="el-GR" sz="2000" dirty="0" smtClean="0"/>
              <a:t>(</a:t>
            </a:r>
            <a:r>
              <a:rPr lang="el-GR" sz="2000" i="1" dirty="0" smtClean="0"/>
              <a:t>Λιμάνια,</a:t>
            </a:r>
            <a:r>
              <a:rPr lang="el-GR" sz="2000" dirty="0" smtClean="0"/>
              <a:t> </a:t>
            </a:r>
            <a:r>
              <a:rPr lang="el-GR" sz="2000" i="1" dirty="0" smtClean="0"/>
              <a:t>δρόμοι, συγκοινωνίες- χρήμα, τιμές, συγκυρίες – επιχειρήσεις και επιχειρηματίες – άνθρωποι και γαίες – κοινωνίες και πολιτισμοί</a:t>
            </a:r>
            <a:r>
              <a:rPr lang="el-GR" sz="2000" dirty="0" smtClean="0"/>
              <a:t>) </a:t>
            </a:r>
          </a:p>
          <a:p>
            <a:pPr algn="just" eaLnBrk="1" hangingPunct="1"/>
            <a:r>
              <a:rPr lang="el-GR" sz="2000" dirty="0" smtClean="0"/>
              <a:t>Μεγάλη ανάπτυξη και της δημογραφικής ιστορίας </a:t>
            </a:r>
          </a:p>
          <a:p>
            <a:pPr eaLnBrk="1" hangingPunct="1">
              <a:buFontTx/>
              <a:buNone/>
            </a:pPr>
            <a:endParaRPr lang="el-GR"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el-GR" sz="4000" dirty="0" smtClean="0"/>
              <a:t>Ποσοτικές ιστορίες</a:t>
            </a:r>
            <a:endParaRPr lang="en-US" sz="4000" dirty="0" smtClean="0"/>
          </a:p>
        </p:txBody>
      </p:sp>
      <p:sp>
        <p:nvSpPr>
          <p:cNvPr id="7171" name="Rectangle 3"/>
          <p:cNvSpPr>
            <a:spLocks noGrp="1" noChangeArrowheads="1"/>
          </p:cNvSpPr>
          <p:nvPr>
            <p:ph type="body" idx="1"/>
          </p:nvPr>
        </p:nvSpPr>
        <p:spPr/>
        <p:txBody>
          <a:bodyPr/>
          <a:lstStyle/>
          <a:p>
            <a:pPr algn="just" eaLnBrk="1" hangingPunct="1">
              <a:lnSpc>
                <a:spcPct val="80000"/>
              </a:lnSpc>
            </a:pPr>
            <a:r>
              <a:rPr lang="el-GR" sz="2400" smtClean="0"/>
              <a:t>Η ποσοτικοποίηση των δεδομένων. (Ιστορική δημογραφία και Οικονομική ιστορία ) </a:t>
            </a:r>
          </a:p>
          <a:p>
            <a:pPr algn="just" eaLnBrk="1" hangingPunct="1">
              <a:lnSpc>
                <a:spcPct val="80000"/>
              </a:lnSpc>
            </a:pPr>
            <a:r>
              <a:rPr lang="el-GR" sz="2400" smtClean="0"/>
              <a:t>Η ποσοτικοποίηση στην πολιτισμική ιστορία. Π.χ. η   ιστορία του βιβλίου.  </a:t>
            </a:r>
          </a:p>
          <a:p>
            <a:pPr algn="just" eaLnBrk="1" hangingPunct="1">
              <a:lnSpc>
                <a:spcPct val="80000"/>
              </a:lnSpc>
            </a:pPr>
            <a:r>
              <a:rPr lang="el-GR" sz="2400" smtClean="0"/>
              <a:t>Τα ομοιογενή χαρακτηριστικά μετατρέπονται σε μετρήσιμα. </a:t>
            </a:r>
          </a:p>
          <a:p>
            <a:pPr algn="just" eaLnBrk="1" hangingPunct="1">
              <a:lnSpc>
                <a:spcPct val="80000"/>
              </a:lnSpc>
            </a:pPr>
            <a:r>
              <a:rPr lang="el-GR" sz="2400" smtClean="0"/>
              <a:t>Π.χ. η θρησκευτική πίστη δεν είναι μετρήσιμο μέγεθος. Μπορούμε όμως να παρακολουθήσουμε τις διακυμάνσεις της σε έναν ομοιογενή χώρο, μέσα από μετρήσεις εξωτερικών εκδηλώσεων.   </a:t>
            </a:r>
          </a:p>
          <a:p>
            <a:pPr algn="just" eaLnBrk="1" hangingPunct="1">
              <a:lnSpc>
                <a:spcPct val="80000"/>
              </a:lnSpc>
            </a:pPr>
            <a:r>
              <a:rPr lang="el-GR" sz="2400" smtClean="0"/>
              <a:t>Στην ποσοτικοποίηση των γεγονότων μας ενδιαφέρουν κυρίως οι τάσεις και οι ροπές. Εξω από τις τάσεις, οι αριθμοί αυτοί καθεαυτοί δεν μας αποκαλύπτουν τα μυστικά τους.</a:t>
            </a:r>
            <a:endParaRPr lang="en-US" sz="2400" smtClean="0"/>
          </a:p>
          <a:p>
            <a:pPr eaLnBrk="1" hangingPunct="1">
              <a:buFontTx/>
              <a:buNone/>
            </a:pPr>
            <a:endParaRPr lang="el-GR" sz="24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692696"/>
            <a:ext cx="8229600" cy="504056"/>
          </a:xfrm>
        </p:spPr>
        <p:txBody>
          <a:bodyPr>
            <a:normAutofit fontScale="90000"/>
          </a:bodyPr>
          <a:lstStyle/>
          <a:p>
            <a:r>
              <a:rPr lang="el-GR" sz="4400" dirty="0" smtClean="0">
                <a:solidFill>
                  <a:schemeClr val="accent2">
                    <a:lumMod val="75000"/>
                  </a:schemeClr>
                </a:solidFill>
              </a:rPr>
              <a:t>Προς μια «ολική» ιστορία </a:t>
            </a:r>
            <a:r>
              <a:rPr lang="el-GR" sz="4400" dirty="0" smtClean="0">
                <a:solidFill>
                  <a:schemeClr val="tx1"/>
                </a:solidFill>
              </a:rPr>
              <a:t/>
            </a:r>
            <a:br>
              <a:rPr lang="el-GR" sz="4400" dirty="0" smtClean="0">
                <a:solidFill>
                  <a:schemeClr val="tx1"/>
                </a:solidFill>
              </a:rPr>
            </a:br>
            <a:endParaRPr lang="en-US" sz="2800" dirty="0" smtClean="0"/>
          </a:p>
        </p:txBody>
      </p:sp>
      <p:sp>
        <p:nvSpPr>
          <p:cNvPr id="8195" name="Rectangle 3"/>
          <p:cNvSpPr>
            <a:spLocks noGrp="1" noChangeArrowheads="1"/>
          </p:cNvSpPr>
          <p:nvPr>
            <p:ph type="body" idx="1"/>
          </p:nvPr>
        </p:nvSpPr>
        <p:spPr>
          <a:xfrm>
            <a:off x="457200" y="1219200"/>
            <a:ext cx="8229600" cy="5410200"/>
          </a:xfrm>
        </p:spPr>
        <p:txBody>
          <a:bodyPr/>
          <a:lstStyle/>
          <a:p>
            <a:pPr eaLnBrk="1" hangingPunct="1"/>
            <a:r>
              <a:rPr lang="fr-FR" sz="2000" dirty="0" smtClean="0"/>
              <a:t>Emmanuel Le Roy </a:t>
            </a:r>
            <a:r>
              <a:rPr lang="fr-FR" sz="2000" dirty="0" err="1" smtClean="0"/>
              <a:t>Ladurie</a:t>
            </a:r>
            <a:r>
              <a:rPr lang="fr-FR" sz="2000" dirty="0" smtClean="0"/>
              <a:t>, </a:t>
            </a:r>
            <a:r>
              <a:rPr lang="fr-FR" sz="2000" i="1" dirty="0" smtClean="0"/>
              <a:t>Les Paysans du Languedoc </a:t>
            </a:r>
            <a:r>
              <a:rPr lang="fr-FR" sz="2000" dirty="0" smtClean="0"/>
              <a:t>(1966), [</a:t>
            </a:r>
            <a:r>
              <a:rPr lang="el-GR" sz="2000" dirty="0" smtClean="0"/>
              <a:t>Οι χωρικοί του </a:t>
            </a:r>
            <a:r>
              <a:rPr lang="el-GR" sz="2000" dirty="0" err="1" smtClean="0"/>
              <a:t>Λανγκεντόκ</a:t>
            </a:r>
            <a:r>
              <a:rPr lang="fr-FR" sz="2000" dirty="0" smtClean="0"/>
              <a:t>)</a:t>
            </a:r>
            <a:endParaRPr lang="el-GR" sz="2000" dirty="0" smtClean="0"/>
          </a:p>
          <a:p>
            <a:pPr eaLnBrk="1" hangingPunct="1"/>
            <a:r>
              <a:rPr lang="el-GR" sz="2000" dirty="0" smtClean="0"/>
              <a:t>Δημογραφική δομή – καθοριστικοί οι βιολογικοί παράγοντες / παραγωγικές δυνατότητες περιορισμένες → διακυμάνσεις τιμών + αύξηση πληθυσμού → πτώχευση πληθυσμιακών ομάδων και ταξικές συγκρούσεις.</a:t>
            </a:r>
          </a:p>
          <a:p>
            <a:pPr eaLnBrk="1" hangingPunct="1"/>
            <a:r>
              <a:rPr lang="el-GR" sz="2000" dirty="0" smtClean="0"/>
              <a:t>«Ιστορία του υλικού πολιτισμού εμπειρική και ποσοτική, που λαμβάνει υπόψη της τον βιολογικό, τον γεωγραφικό και τον κλιματολογικό παράγοντα. Ιστορία που μελετά τις σοδειές, τις επιδημίες, τη διατροφή, την ενδυματολογία και τη μόδα, τα μέσα παραγωγής και την κατανομή οικονομικών πλεονεκτημάτων και πλούτου»</a:t>
            </a:r>
          </a:p>
          <a:p>
            <a:pPr eaLnBrk="1" hangingPunct="1"/>
            <a:r>
              <a:rPr lang="el-GR" sz="2000" dirty="0" smtClean="0"/>
              <a:t>→ καθαρή εικόνα των οικογενειακών δομών, διανομής κτηματικών περιουσιών, κλπ.</a:t>
            </a:r>
          </a:p>
          <a:p>
            <a:pPr eaLnBrk="1" hangingPunct="1"/>
            <a:r>
              <a:rPr lang="el-GR" sz="2000" dirty="0" smtClean="0"/>
              <a:t>Πηγές: εκκλησιαστικά αρχεία, φορολογικά κατάστιχα, κτηματολόγια</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4000" i="1" dirty="0" err="1" smtClean="0"/>
              <a:t>Annales</a:t>
            </a:r>
            <a:endParaRPr lang="el-GR" sz="4000" dirty="0"/>
          </a:p>
        </p:txBody>
      </p:sp>
      <p:sp>
        <p:nvSpPr>
          <p:cNvPr id="3" name="2 - Θέση περιεχομένου"/>
          <p:cNvSpPr>
            <a:spLocks noGrp="1"/>
          </p:cNvSpPr>
          <p:nvPr>
            <p:ph idx="1"/>
          </p:nvPr>
        </p:nvSpPr>
        <p:spPr/>
        <p:txBody>
          <a:bodyPr>
            <a:normAutofit/>
          </a:bodyPr>
          <a:lstStyle/>
          <a:p>
            <a:r>
              <a:rPr lang="fr-FR" sz="2800" dirty="0" smtClean="0"/>
              <a:t>1929: </a:t>
            </a:r>
            <a:r>
              <a:rPr lang="el-GR" sz="2800" dirty="0" smtClean="0"/>
              <a:t>ίδρυση περιοδικού </a:t>
            </a:r>
            <a:r>
              <a:rPr lang="fr-FR" sz="2800" i="1" dirty="0" smtClean="0"/>
              <a:t>Annales d’ histoire économique et sociale</a:t>
            </a:r>
            <a:endParaRPr lang="el-GR" sz="2800" dirty="0" smtClean="0"/>
          </a:p>
          <a:p>
            <a:r>
              <a:rPr lang="el-GR" sz="2800" dirty="0" smtClean="0"/>
              <a:t>1946: αλλαγή τίτλου   </a:t>
            </a:r>
            <a:r>
              <a:rPr lang="fr-FR" sz="2800" i="1" dirty="0" smtClean="0"/>
              <a:t>Annales</a:t>
            </a:r>
            <a:r>
              <a:rPr lang="el-GR" sz="2800" i="1" dirty="0" smtClean="0"/>
              <a:t>. </a:t>
            </a:r>
            <a:r>
              <a:rPr lang="fr-FR" sz="2800" i="1" dirty="0" smtClean="0"/>
              <a:t>Economies</a:t>
            </a:r>
            <a:r>
              <a:rPr lang="el-GR" sz="2800" i="1" dirty="0" smtClean="0"/>
              <a:t>. </a:t>
            </a:r>
            <a:r>
              <a:rPr lang="fr-FR" sz="2800" i="1" dirty="0" err="1" smtClean="0"/>
              <a:t>Soci</a:t>
            </a:r>
            <a:r>
              <a:rPr lang="el-GR" sz="2800" i="1" dirty="0" smtClean="0"/>
              <a:t>é</a:t>
            </a:r>
            <a:r>
              <a:rPr lang="fr-FR" sz="2800" i="1" dirty="0" smtClean="0"/>
              <a:t>t</a:t>
            </a:r>
            <a:r>
              <a:rPr lang="el-GR" sz="2800" i="1" dirty="0" smtClean="0"/>
              <a:t>é</a:t>
            </a:r>
            <a:r>
              <a:rPr lang="fr-FR" sz="2800" i="1" dirty="0" smtClean="0"/>
              <a:t>s</a:t>
            </a:r>
            <a:r>
              <a:rPr lang="el-GR" sz="2800" i="1" dirty="0" smtClean="0"/>
              <a:t>. </a:t>
            </a:r>
            <a:r>
              <a:rPr lang="fr-FR" sz="2800" i="1" dirty="0" err="1" smtClean="0"/>
              <a:t>Civilizations</a:t>
            </a:r>
            <a:r>
              <a:rPr lang="fr-FR" sz="2800" i="1" dirty="0" smtClean="0"/>
              <a:t> </a:t>
            </a:r>
            <a:r>
              <a:rPr lang="el-GR" sz="2800" dirty="0" smtClean="0"/>
              <a:t>(για να δοθεί μεγαλύτερη έμφαση στο διεπιστημονικό του χαρακτήρα)</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smtClean="0"/>
              <a:t>3η περίοδος των </a:t>
            </a:r>
            <a:r>
              <a:rPr lang="el-GR" sz="4000" dirty="0" err="1" smtClean="0"/>
              <a:t>Annales</a:t>
            </a:r>
            <a:r>
              <a:rPr lang="en-US" sz="4000" dirty="0" smtClean="0"/>
              <a:t> 1969-1994</a:t>
            </a:r>
            <a:endParaRPr lang="el-GR" sz="4000" dirty="0" smtClean="0"/>
          </a:p>
        </p:txBody>
      </p:sp>
      <p:sp>
        <p:nvSpPr>
          <p:cNvPr id="3" name="2 - Θέση περιεχομένου"/>
          <p:cNvSpPr>
            <a:spLocks noGrp="1"/>
          </p:cNvSpPr>
          <p:nvPr>
            <p:ph idx="1"/>
          </p:nvPr>
        </p:nvSpPr>
        <p:spPr/>
        <p:txBody>
          <a:bodyPr>
            <a:noAutofit/>
          </a:bodyPr>
          <a:lstStyle/>
          <a:p>
            <a:pPr>
              <a:buNone/>
            </a:pPr>
            <a:r>
              <a:rPr lang="el-GR" sz="2000" dirty="0" smtClean="0"/>
              <a:t>- 1969: Νέα διεύθυνση του περιοδικού: Ζακ Λε </a:t>
            </a:r>
            <a:r>
              <a:rPr lang="el-GR" sz="2000" dirty="0" err="1" smtClean="0"/>
              <a:t>Γκοφ</a:t>
            </a:r>
            <a:r>
              <a:rPr lang="el-GR" sz="2000" dirty="0" smtClean="0"/>
              <a:t>, </a:t>
            </a:r>
            <a:r>
              <a:rPr lang="el-GR" sz="2000" dirty="0" err="1" smtClean="0"/>
              <a:t>Εμανουέλ</a:t>
            </a:r>
            <a:r>
              <a:rPr lang="el-GR" sz="2000" dirty="0" smtClean="0"/>
              <a:t> Λε </a:t>
            </a:r>
            <a:r>
              <a:rPr lang="el-GR" sz="2000" dirty="0" err="1" smtClean="0"/>
              <a:t>Ρουά</a:t>
            </a:r>
            <a:r>
              <a:rPr lang="el-GR" sz="2000" dirty="0" smtClean="0"/>
              <a:t> </a:t>
            </a:r>
            <a:r>
              <a:rPr lang="el-GR" sz="2000" dirty="0" err="1" smtClean="0"/>
              <a:t>Λαντιρί</a:t>
            </a:r>
            <a:r>
              <a:rPr lang="el-GR" sz="2000" dirty="0" smtClean="0"/>
              <a:t>, </a:t>
            </a:r>
            <a:r>
              <a:rPr lang="el-GR" sz="2000" dirty="0" err="1" smtClean="0"/>
              <a:t>Μαρκ</a:t>
            </a:r>
            <a:r>
              <a:rPr lang="en-US" sz="2000" dirty="0" smtClean="0"/>
              <a:t> </a:t>
            </a:r>
            <a:r>
              <a:rPr lang="el-GR" sz="2000" dirty="0" err="1" smtClean="0"/>
              <a:t>Φερρό</a:t>
            </a:r>
            <a:endParaRPr lang="el-GR" sz="2000" dirty="0" smtClean="0"/>
          </a:p>
          <a:p>
            <a:pPr>
              <a:buNone/>
            </a:pPr>
            <a:r>
              <a:rPr lang="el-GR" sz="2000" dirty="0" smtClean="0"/>
              <a:t>- 1970: ο Ζακ Λε </a:t>
            </a:r>
            <a:r>
              <a:rPr lang="el-GR" sz="2000" dirty="0" err="1" smtClean="0"/>
              <a:t>Γκοφ</a:t>
            </a:r>
            <a:r>
              <a:rPr lang="el-GR" sz="2000" dirty="0" smtClean="0"/>
              <a:t> διευθυντής του 6ου τμήματος της Πρακτικής Σχολής Ανώτατων</a:t>
            </a:r>
            <a:r>
              <a:rPr lang="en-US" sz="2000" dirty="0" smtClean="0"/>
              <a:t> </a:t>
            </a:r>
            <a:r>
              <a:rPr lang="el-GR" sz="2000" dirty="0" smtClean="0"/>
              <a:t>Σπουδών και μετατροπή της το 1975 σε αυτόνομο</a:t>
            </a:r>
            <a:r>
              <a:rPr lang="en-US" sz="2000" dirty="0" smtClean="0"/>
              <a:t> </a:t>
            </a:r>
            <a:r>
              <a:rPr lang="el-GR" sz="2000" dirty="0" smtClean="0"/>
              <a:t>ίδρυμα: Σχολή Ανωτάτων Σπουδών στις Κοινωνικές επιστήμες (</a:t>
            </a:r>
            <a:r>
              <a:rPr lang="el-GR" sz="2000" dirty="0" err="1" smtClean="0"/>
              <a:t>l’École</a:t>
            </a:r>
            <a:r>
              <a:rPr lang="el-GR" sz="2000" dirty="0" smtClean="0"/>
              <a:t> </a:t>
            </a:r>
            <a:r>
              <a:rPr lang="el-GR" sz="2000" dirty="0" err="1" smtClean="0"/>
              <a:t>des</a:t>
            </a:r>
            <a:r>
              <a:rPr lang="el-GR" sz="2000" dirty="0" smtClean="0"/>
              <a:t> </a:t>
            </a:r>
            <a:r>
              <a:rPr lang="el-GR" sz="2000" dirty="0" err="1" smtClean="0"/>
              <a:t>hautes</a:t>
            </a:r>
            <a:r>
              <a:rPr lang="el-GR" sz="2000" dirty="0" smtClean="0"/>
              <a:t> </a:t>
            </a:r>
            <a:r>
              <a:rPr lang="el-GR" sz="2000" dirty="0" err="1" smtClean="0"/>
              <a:t>études</a:t>
            </a:r>
            <a:r>
              <a:rPr lang="en-US" sz="2000" dirty="0" smtClean="0"/>
              <a:t> </a:t>
            </a:r>
            <a:r>
              <a:rPr lang="el-GR" sz="2000" dirty="0" err="1" smtClean="0"/>
              <a:t>en</a:t>
            </a:r>
            <a:r>
              <a:rPr lang="el-GR" sz="2000" dirty="0" smtClean="0"/>
              <a:t> </a:t>
            </a:r>
            <a:r>
              <a:rPr lang="el-GR" sz="2000" dirty="0" err="1" smtClean="0"/>
              <a:t>sciences</a:t>
            </a:r>
            <a:r>
              <a:rPr lang="el-GR" sz="2000" dirty="0" smtClean="0"/>
              <a:t> </a:t>
            </a:r>
            <a:r>
              <a:rPr lang="el-GR" sz="2000" dirty="0" err="1" smtClean="0"/>
              <a:t>sociales</a:t>
            </a:r>
            <a:r>
              <a:rPr lang="el-GR" sz="2000" dirty="0" smtClean="0"/>
              <a:t>).</a:t>
            </a:r>
          </a:p>
          <a:p>
            <a:r>
              <a:rPr lang="el-GR" sz="2000" dirty="0" smtClean="0"/>
              <a:t>- Ζακ Λε </a:t>
            </a:r>
            <a:r>
              <a:rPr lang="el-GR" sz="2000" dirty="0" err="1" smtClean="0"/>
              <a:t>Γκοφ</a:t>
            </a:r>
            <a:r>
              <a:rPr lang="el-GR" sz="2000" dirty="0" smtClean="0"/>
              <a:t> και Πιερ </a:t>
            </a:r>
            <a:r>
              <a:rPr lang="el-GR" sz="2000" dirty="0" err="1" smtClean="0"/>
              <a:t>Νορά</a:t>
            </a:r>
            <a:r>
              <a:rPr lang="el-GR" sz="2000" dirty="0" smtClean="0"/>
              <a:t> (</a:t>
            </a:r>
            <a:r>
              <a:rPr lang="el-GR" sz="2000" dirty="0" err="1" smtClean="0"/>
              <a:t>επιμ</a:t>
            </a:r>
            <a:r>
              <a:rPr lang="el-GR" sz="2000" dirty="0" smtClean="0"/>
              <a:t>.), </a:t>
            </a:r>
            <a:r>
              <a:rPr lang="el-GR" sz="2000" i="1" dirty="0" smtClean="0"/>
              <a:t>Το έργο της ιστορίας</a:t>
            </a:r>
            <a:r>
              <a:rPr lang="el-GR" sz="2000" dirty="0" smtClean="0"/>
              <a:t>, 3 </a:t>
            </a:r>
            <a:r>
              <a:rPr lang="el-GR" sz="2000" dirty="0" err="1" smtClean="0"/>
              <a:t>τόμ</a:t>
            </a:r>
            <a:r>
              <a:rPr lang="el-GR" sz="2000" dirty="0" smtClean="0"/>
              <a:t>. (1974): το μανιφέστο της</a:t>
            </a:r>
            <a:r>
              <a:rPr lang="en-US" sz="2000" dirty="0" smtClean="0"/>
              <a:t> </a:t>
            </a:r>
            <a:r>
              <a:rPr lang="el-GR" sz="2000" dirty="0" smtClean="0"/>
              <a:t>νέας ιστορίας.</a:t>
            </a:r>
          </a:p>
          <a:p>
            <a:r>
              <a:rPr lang="el-GR" sz="2000" dirty="0" smtClean="0"/>
              <a:t>- Ιστορία των νοοτροπιών. Σειριακή ιστορία</a:t>
            </a:r>
            <a:endParaRPr lang="en-US" sz="2000" dirty="0" smtClean="0"/>
          </a:p>
          <a:p>
            <a:r>
              <a:rPr lang="el-GR" sz="2000" dirty="0" smtClean="0"/>
              <a:t>Έρευνες </a:t>
            </a:r>
            <a:r>
              <a:rPr lang="fr-FR" sz="2000" dirty="0" smtClean="0"/>
              <a:t>Jacques Le Goff</a:t>
            </a:r>
            <a:r>
              <a:rPr lang="el-GR" sz="2000" dirty="0" smtClean="0"/>
              <a:t> για το ρόλο των διανοουμένων, των τραπεζιτών, των εμπόρων, των επαιτών και των αιρετικών στο Μεσαίωνα</a:t>
            </a:r>
            <a:endParaRPr lang="en-US" sz="2000" dirty="0" smtClean="0"/>
          </a:p>
          <a:p>
            <a:r>
              <a:rPr lang="fr-FR" sz="2000" dirty="0" err="1" smtClean="0"/>
              <a:t>Ladurie</a:t>
            </a:r>
            <a:r>
              <a:rPr lang="fr-FR" sz="2000" dirty="0" smtClean="0"/>
              <a:t>, </a:t>
            </a:r>
            <a:r>
              <a:rPr lang="fr-FR" sz="2000" i="1" dirty="0" err="1" smtClean="0"/>
              <a:t>Montaillou</a:t>
            </a:r>
            <a:r>
              <a:rPr lang="fr-FR" sz="2000" i="1" dirty="0" smtClean="0"/>
              <a:t>, </a:t>
            </a:r>
            <a:r>
              <a:rPr lang="fr-FR" sz="2000" dirty="0" smtClean="0"/>
              <a:t>(1975) </a:t>
            </a:r>
            <a:r>
              <a:rPr lang="el-GR" sz="2000" dirty="0" smtClean="0"/>
              <a:t>Έργο σταθμός</a:t>
            </a:r>
            <a:r>
              <a:rPr lang="en-US" sz="2000" dirty="0" smtClean="0"/>
              <a:t>. O</a:t>
            </a:r>
            <a:r>
              <a:rPr lang="el-GR" sz="2000" dirty="0" err="1" smtClean="0"/>
              <a:t>λική</a:t>
            </a:r>
            <a:r>
              <a:rPr lang="el-GR" sz="2000" dirty="0" smtClean="0"/>
              <a:t> ιστορία βασισμένη στις λεπτομερείς πληροφορίες ενός ιεροεξεταστή ανθρωπολόγου.</a:t>
            </a:r>
          </a:p>
          <a:p>
            <a:endParaRPr lang="el-GR" sz="2000" dirty="0" smtClean="0"/>
          </a:p>
          <a:p>
            <a:endParaRPr lang="en-US" sz="2000" dirty="0" smtClean="0"/>
          </a:p>
          <a:p>
            <a:endParaRPr lang="en-US" sz="2000" dirty="0" smtClean="0"/>
          </a:p>
          <a:p>
            <a:endParaRPr lang="en-US" sz="2000" dirty="0" smtClean="0"/>
          </a:p>
          <a:p>
            <a:endParaRPr lang="el-GR" sz="20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t/>
            </a:r>
            <a:br>
              <a:rPr lang="el-GR" sz="2800" dirty="0" smtClean="0"/>
            </a:br>
            <a:r>
              <a:rPr lang="el-GR" sz="2800" dirty="0" smtClean="0"/>
              <a:t/>
            </a:r>
            <a:br>
              <a:rPr lang="el-GR" sz="2800" dirty="0" smtClean="0"/>
            </a:br>
            <a:r>
              <a:rPr lang="el-GR" sz="2800" dirty="0" smtClean="0"/>
              <a:t/>
            </a:r>
            <a:br>
              <a:rPr lang="el-GR" sz="2800" dirty="0" smtClean="0"/>
            </a:br>
            <a:r>
              <a:rPr lang="el-GR" sz="2800" dirty="0" smtClean="0"/>
              <a:t>4η περίοδος των </a:t>
            </a:r>
            <a:r>
              <a:rPr lang="el-GR" sz="2800" dirty="0" err="1" smtClean="0"/>
              <a:t>Annales</a:t>
            </a:r>
            <a:r>
              <a:rPr lang="en-US" sz="2800" dirty="0" smtClean="0"/>
              <a:t> </a:t>
            </a:r>
            <a:r>
              <a:rPr lang="el-GR" sz="2800" dirty="0" smtClean="0"/>
              <a:t>(1994 έως σήμερα)</a:t>
            </a:r>
            <a:br>
              <a:rPr lang="el-GR" sz="2800" dirty="0" smtClean="0"/>
            </a:br>
            <a:endParaRPr lang="el-GR" sz="2800" dirty="0"/>
          </a:p>
        </p:txBody>
      </p:sp>
      <p:sp>
        <p:nvSpPr>
          <p:cNvPr id="3" name="2 - Θέση περιεχομένου"/>
          <p:cNvSpPr>
            <a:spLocks noGrp="1"/>
          </p:cNvSpPr>
          <p:nvPr>
            <p:ph idx="1"/>
          </p:nvPr>
        </p:nvSpPr>
        <p:spPr/>
        <p:txBody>
          <a:bodyPr>
            <a:normAutofit fontScale="92500" lnSpcReduction="20000"/>
          </a:bodyPr>
          <a:lstStyle/>
          <a:p>
            <a:r>
              <a:rPr lang="el-GR" sz="2800" dirty="0" smtClean="0"/>
              <a:t>- Ζακ </a:t>
            </a:r>
            <a:r>
              <a:rPr lang="el-GR" sz="2800" dirty="0" err="1" smtClean="0"/>
              <a:t>Ρεβέλ</a:t>
            </a:r>
            <a:r>
              <a:rPr lang="el-GR" sz="2800" dirty="0" smtClean="0"/>
              <a:t>, Αντρέ </a:t>
            </a:r>
            <a:r>
              <a:rPr lang="el-GR" sz="2800" dirty="0" err="1" smtClean="0"/>
              <a:t>Μπιργκέρ</a:t>
            </a:r>
            <a:r>
              <a:rPr lang="el-GR" sz="2800" dirty="0" smtClean="0"/>
              <a:t>, Μπερνάρ Λε </a:t>
            </a:r>
            <a:r>
              <a:rPr lang="el-GR" sz="2800" dirty="0" err="1" smtClean="0"/>
              <a:t>Πετί</a:t>
            </a:r>
            <a:r>
              <a:rPr lang="el-GR" sz="2800" dirty="0" smtClean="0"/>
              <a:t>.</a:t>
            </a:r>
          </a:p>
          <a:p>
            <a:r>
              <a:rPr lang="el-GR" sz="2800" dirty="0" smtClean="0"/>
              <a:t>- Ποικιλία κατευθύνσεων. Κριτική για θρυμματισμό και αποσπασματικότητα.</a:t>
            </a:r>
          </a:p>
          <a:p>
            <a:r>
              <a:rPr lang="el-GR" sz="2800" dirty="0" smtClean="0"/>
              <a:t>- Δυσκολία να παρακολουθήσουν τους μετασχηματισμούς της ιστοριογραφίας.</a:t>
            </a:r>
          </a:p>
          <a:p>
            <a:r>
              <a:rPr lang="el-GR" sz="2800" dirty="0" smtClean="0"/>
              <a:t>- Στροφή στις βιομηχανικές κοινωνίες.</a:t>
            </a:r>
          </a:p>
          <a:p>
            <a:r>
              <a:rPr lang="el-GR" sz="2800" dirty="0" smtClean="0"/>
              <a:t>- Προσοχή στον πολιτισμό και τα σύμβολά του και τις συνδέσεις τους με τις </a:t>
            </a:r>
            <a:r>
              <a:rPr lang="el-GR" sz="2800" dirty="0" err="1" smtClean="0"/>
              <a:t>σύγχρονεςπολιτικές</a:t>
            </a:r>
            <a:r>
              <a:rPr lang="el-GR" sz="2800" dirty="0" smtClean="0"/>
              <a:t> παραδόσεις («τόποι της μνήμης»).</a:t>
            </a:r>
          </a:p>
          <a:p>
            <a:r>
              <a:rPr lang="el-GR" sz="2800" dirty="0" smtClean="0"/>
              <a:t>- Απώλεια της ηγεμονίας: μια ιστορία ανάμεσα στις άλλες.</a:t>
            </a:r>
          </a:p>
          <a:p>
            <a:pPr>
              <a:lnSpc>
                <a:spcPct val="90000"/>
              </a:lnSpc>
            </a:pPr>
            <a:endParaRPr lang="en-US" sz="2000" dirty="0" smtClean="0"/>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80696"/>
          </a:xfrm>
        </p:spPr>
        <p:txBody>
          <a:bodyPr>
            <a:normAutofit/>
          </a:bodyPr>
          <a:lstStyle/>
          <a:p>
            <a:r>
              <a:rPr lang="en-US" sz="4000" i="1" dirty="0" err="1" smtClean="0"/>
              <a:t>Annales</a:t>
            </a:r>
            <a:r>
              <a:rPr lang="en-US" sz="4000" i="1" dirty="0" smtClean="0"/>
              <a:t>. </a:t>
            </a:r>
            <a:r>
              <a:rPr lang="el-GR" sz="4000" dirty="0" smtClean="0"/>
              <a:t>Μια συνόψιση</a:t>
            </a:r>
            <a:endParaRPr lang="el-GR" sz="4000" i="1" dirty="0"/>
          </a:p>
        </p:txBody>
      </p:sp>
      <p:sp>
        <p:nvSpPr>
          <p:cNvPr id="3" name="2 - Θέση περιεχομένου"/>
          <p:cNvSpPr>
            <a:spLocks noGrp="1"/>
          </p:cNvSpPr>
          <p:nvPr>
            <p:ph idx="1"/>
          </p:nvPr>
        </p:nvSpPr>
        <p:spPr>
          <a:xfrm>
            <a:off x="457200" y="1700808"/>
            <a:ext cx="8229600" cy="4623792"/>
          </a:xfrm>
        </p:spPr>
        <p:txBody>
          <a:bodyPr>
            <a:normAutofit fontScale="32500" lnSpcReduction="20000"/>
          </a:bodyPr>
          <a:lstStyle/>
          <a:p>
            <a:pPr algn="just"/>
            <a:r>
              <a:rPr lang="el-GR" sz="6200" dirty="0" smtClean="0"/>
              <a:t>Η ιστορία ως καθολική επιστήμη, διεπιστημονικό διανοητικό εγχείρημα. </a:t>
            </a:r>
          </a:p>
          <a:p>
            <a:pPr algn="just"/>
            <a:r>
              <a:rPr lang="el-GR" sz="6200" dirty="0" smtClean="0"/>
              <a:t>Ανίχνευση, ανάλυση και εξήγηση των δομών που συνέχουν τα ιστορικά φαινόμενα.</a:t>
            </a:r>
          </a:p>
          <a:p>
            <a:pPr algn="just"/>
            <a:r>
              <a:rPr lang="el-GR" sz="6200" dirty="0" smtClean="0"/>
              <a:t>Η συνολική ιστορία: </a:t>
            </a:r>
            <a:r>
              <a:rPr lang="el-GR" sz="6200" dirty="0" err="1" smtClean="0"/>
              <a:t>πολυαιτιακά</a:t>
            </a:r>
            <a:r>
              <a:rPr lang="el-GR" sz="6200" dirty="0" smtClean="0"/>
              <a:t> εξηγητικά μοντέλα, τα οποία επέμεναν στη </a:t>
            </a:r>
            <a:r>
              <a:rPr lang="el-GR" sz="6200" dirty="0" err="1" smtClean="0"/>
              <a:t>διαντίδραση</a:t>
            </a:r>
            <a:r>
              <a:rPr lang="el-GR" sz="6200" dirty="0" smtClean="0"/>
              <a:t> οικονομικού-κοινωνικού και συσχέτιζαν το ιδεολογικό-πολιτικό με το οικονομικό, περιθωριοποιώντας τα ιστορικά υποκείμενα χάριν των συμπαγών δομών (Κόκκινος)</a:t>
            </a:r>
          </a:p>
          <a:p>
            <a:pPr algn="just"/>
            <a:r>
              <a:rPr lang="el-GR" sz="6200" b="1" dirty="0" smtClean="0"/>
              <a:t>Κουλτούρα </a:t>
            </a:r>
            <a:r>
              <a:rPr lang="el-GR" sz="6200" dirty="0" smtClean="0"/>
              <a:t>: σύστημα νοημάτων που εκφράζεται μέσω της γλώσσας και των συμβόλων. Η σημασία της κουλτούρας: δεν νοείται πλέον ως ο προνομιακός πνευματικός και αισθητικός χώρος μιας ελίτ, αλλά ως ο τρόπος με τον οποίο το σύνολο του πληθυσμού ζει και βιώνει τη ζωή του.</a:t>
            </a:r>
          </a:p>
          <a:p>
            <a:pPr algn="just"/>
            <a:r>
              <a:rPr lang="el-GR" sz="6200" dirty="0" smtClean="0"/>
              <a:t>Η σημασία της </a:t>
            </a:r>
            <a:r>
              <a:rPr lang="el-GR" sz="6200" b="1" dirty="0" smtClean="0"/>
              <a:t>ιστορίας των συνειδήσεων</a:t>
            </a:r>
            <a:r>
              <a:rPr lang="el-GR" sz="6200" dirty="0" smtClean="0"/>
              <a:t>: το κοινωνικό σύστημα αναλύεται με βάση τους τρόπους που εκφραζόταν στις νοοτροπίες και στις αντιλήψεις. Μελέτη των λαϊκών συμπεριφορών μέσα σε κοινωνικά και οικονομικά πλαίσια.</a:t>
            </a:r>
          </a:p>
          <a:p>
            <a:endParaRPr lang="el-GR" sz="8000" dirty="0" smtClean="0"/>
          </a:p>
          <a:p>
            <a:endParaRPr lang="el-GR" sz="2800" dirty="0" smtClean="0"/>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80696"/>
          </a:xfrm>
        </p:spPr>
        <p:txBody>
          <a:bodyPr>
            <a:normAutofit/>
          </a:bodyPr>
          <a:lstStyle/>
          <a:p>
            <a:r>
              <a:rPr lang="en-US" sz="4000" i="1" dirty="0" err="1" smtClean="0"/>
              <a:t>Annales</a:t>
            </a:r>
            <a:r>
              <a:rPr lang="en-US" sz="4000" i="1" dirty="0" smtClean="0"/>
              <a:t>. </a:t>
            </a:r>
            <a:r>
              <a:rPr lang="el-GR" sz="4000" dirty="0" smtClean="0"/>
              <a:t>Μια συνόψιση</a:t>
            </a:r>
            <a:endParaRPr lang="el-GR" sz="4000" i="1" dirty="0"/>
          </a:p>
        </p:txBody>
      </p:sp>
      <p:sp>
        <p:nvSpPr>
          <p:cNvPr id="3" name="2 - Θέση περιεχομένου"/>
          <p:cNvSpPr>
            <a:spLocks noGrp="1"/>
          </p:cNvSpPr>
          <p:nvPr>
            <p:ph idx="1"/>
          </p:nvPr>
        </p:nvSpPr>
        <p:spPr>
          <a:xfrm>
            <a:off x="457200" y="1700808"/>
            <a:ext cx="8229600" cy="4623792"/>
          </a:xfrm>
        </p:spPr>
        <p:txBody>
          <a:bodyPr>
            <a:normAutofit fontScale="32500" lnSpcReduction="20000"/>
          </a:bodyPr>
          <a:lstStyle/>
          <a:p>
            <a:pPr algn="just"/>
            <a:r>
              <a:rPr lang="el-GR" sz="8000" b="1" dirty="0" smtClean="0"/>
              <a:t>Νοοτροπίες </a:t>
            </a:r>
            <a:r>
              <a:rPr lang="el-GR" sz="8000" dirty="0" smtClean="0"/>
              <a:t>(</a:t>
            </a:r>
            <a:r>
              <a:rPr lang="el-GR" sz="8000" b="1" dirty="0" err="1" smtClean="0"/>
              <a:t>mentalités</a:t>
            </a:r>
            <a:r>
              <a:rPr lang="el-GR" sz="8000" b="1" dirty="0" smtClean="0"/>
              <a:t> </a:t>
            </a:r>
            <a:r>
              <a:rPr lang="el-GR" sz="8000" dirty="0" smtClean="0"/>
              <a:t>): οι τρόποι με τους οποίους συγκεκριμένες κοινωνίες σε συγκεκριμένες εποχές δομούν και αναπαριστούν τις απόψεις για τον κόσμο και τη ζωή. Περιλαμβάνουν δομημένες θεωρίες, αλλά κυρίως ασυνείδητες παραδοχές που εξωτερικεύονται σε διαδεδομένα σύμβολα, μεταφορές και κατηγορικές διακρίσεις που εκφράζονται τελετουργικά. </a:t>
            </a:r>
            <a:r>
              <a:rPr lang="el-GR" sz="8000" b="1" dirty="0" smtClean="0"/>
              <a:t>Αναπαραστάσεις</a:t>
            </a:r>
            <a:r>
              <a:rPr lang="el-GR" sz="8000" dirty="0" smtClean="0"/>
              <a:t>: οι εικόνες μέσα από τις οποίες οι άνθρωποι συγκροτούν την αντίληψή τους για τον κόσμο και την κοινωνία τους, καθώς και τις εικόνες του εαυτού και τις πεποιθήσεις που συμμερίζονται ως μέρος μιας κοινής πολιτισμικής παρακαταθήκης.</a:t>
            </a:r>
          </a:p>
          <a:p>
            <a:pPr algn="just"/>
            <a:r>
              <a:rPr lang="el-GR" sz="8000" dirty="0" smtClean="0"/>
              <a:t>Εγκατάλειψη γραμμικού χρόνου. </a:t>
            </a:r>
          </a:p>
          <a:p>
            <a:endParaRPr lang="el-GR" sz="8000" dirty="0" smtClean="0"/>
          </a:p>
          <a:p>
            <a:endParaRPr lang="el-GR" sz="2800" dirty="0" smtClean="0"/>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80696"/>
          </a:xfrm>
        </p:spPr>
        <p:txBody>
          <a:bodyPr>
            <a:normAutofit/>
          </a:bodyPr>
          <a:lstStyle/>
          <a:p>
            <a:r>
              <a:rPr lang="el-GR" sz="4000" dirty="0" smtClean="0"/>
              <a:t>Κριτικές στην ιστορία των </a:t>
            </a:r>
            <a:r>
              <a:rPr lang="el-GR" sz="4000" i="1" dirty="0" err="1" smtClean="0"/>
              <a:t>Annales</a:t>
            </a:r>
            <a:endParaRPr lang="el-GR" sz="4000" i="1" dirty="0" smtClean="0"/>
          </a:p>
        </p:txBody>
      </p:sp>
      <p:sp>
        <p:nvSpPr>
          <p:cNvPr id="3" name="2 - Θέση περιεχομένου"/>
          <p:cNvSpPr>
            <a:spLocks noGrp="1"/>
          </p:cNvSpPr>
          <p:nvPr>
            <p:ph idx="1"/>
          </p:nvPr>
        </p:nvSpPr>
        <p:spPr/>
        <p:txBody>
          <a:bodyPr>
            <a:normAutofit fontScale="92500" lnSpcReduction="10000"/>
          </a:bodyPr>
          <a:lstStyle/>
          <a:p>
            <a:r>
              <a:rPr lang="el-GR" sz="2000" dirty="0" smtClean="0"/>
              <a:t>• Αδυναμία ανάλυσης και εξήγησης της ιστορικής αλλαγής.</a:t>
            </a:r>
          </a:p>
          <a:p>
            <a:r>
              <a:rPr lang="el-GR" sz="2000" dirty="0" smtClean="0"/>
              <a:t>• Υπερβολική ποικιλία και διαμελισμός των θεματικών και των μεθόδων.</a:t>
            </a:r>
          </a:p>
          <a:p>
            <a:r>
              <a:rPr lang="el-GR" sz="2000" dirty="0" smtClean="0"/>
              <a:t>• Όρια της ποσοτικής μεθόδου.</a:t>
            </a:r>
          </a:p>
          <a:p>
            <a:r>
              <a:rPr lang="el-GR" sz="2000" dirty="0" smtClean="0"/>
              <a:t>• Ανάγκη για στροφή στην ιστορία των βιομηχανικών κοινωνιών .</a:t>
            </a:r>
          </a:p>
          <a:p>
            <a:r>
              <a:rPr lang="el-GR" sz="2000" dirty="0" smtClean="0"/>
              <a:t>• Υποβαθμίστηκε ο πολιτικός παράγοντας.</a:t>
            </a:r>
          </a:p>
          <a:p>
            <a:r>
              <a:rPr lang="el-GR" sz="2000" dirty="0" smtClean="0"/>
              <a:t>• Ντετερμινισμός της ιστορικής εξήγησης και υποβάθμιση της συνειδητής ανθρώπινης παρέμβασης: «ιστορία χωρίς τον άνθρωπο».</a:t>
            </a:r>
          </a:p>
          <a:p>
            <a:r>
              <a:rPr lang="el-GR" sz="2000" dirty="0" smtClean="0"/>
              <a:t>• Εσωτερικές αντιθέσεις και ηγεμονικές συμπεριφορές έναντι των άλλων ιστοριογραφικών σχολών</a:t>
            </a:r>
          </a:p>
          <a:p>
            <a:r>
              <a:rPr lang="el-GR" sz="2000" dirty="0" smtClean="0"/>
              <a:t>Ωστόσο κοινά αποδεκτό ότι:</a:t>
            </a:r>
          </a:p>
          <a:p>
            <a:r>
              <a:rPr lang="el-GR" sz="2000" dirty="0" smtClean="0"/>
              <a:t>• Διεύρυναν την οπτική γωνία των ιστορικών ως προς το χώρο μελέτης, τις θεματικές</a:t>
            </a:r>
          </a:p>
          <a:p>
            <a:r>
              <a:rPr lang="el-GR" sz="2000" dirty="0" smtClean="0"/>
              <a:t>και τις μεθόδους, τις σχέσεις με τις επιστήμες του ανθρώπου.</a:t>
            </a:r>
          </a:p>
          <a:p>
            <a:r>
              <a:rPr lang="el-GR" sz="2000" dirty="0" smtClean="0"/>
              <a:t>Τεράστια η διεθνής απήχησή τους, και στις πάλαι ποτέ σοσιαλιστικές χώρες</a:t>
            </a:r>
          </a:p>
          <a:p>
            <a:endParaRPr lang="el-GR" sz="800" dirty="0" smtClean="0"/>
          </a:p>
          <a:p>
            <a:endParaRPr lang="el-GR" sz="2000" dirty="0" smtClean="0"/>
          </a:p>
          <a:p>
            <a:pPr>
              <a:buNone/>
            </a:pPr>
            <a:endParaRPr lang="el-GR"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Κριτική στον ιστορισμό</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dirty="0" smtClean="0"/>
              <a:t>Τέλη </a:t>
            </a:r>
            <a:r>
              <a:rPr lang="el-GR" dirty="0"/>
              <a:t>19</a:t>
            </a:r>
            <a:r>
              <a:rPr lang="el-GR" baseline="30000" dirty="0"/>
              <a:t>ου</a:t>
            </a:r>
            <a:r>
              <a:rPr lang="el-GR" dirty="0"/>
              <a:t> αι. → διάχυτο πνεύμα ανησυχίας για την πορεία των ιστορικών σπουδών στην Ευρώπη και τις Ηνωμένες Πολιτείες</a:t>
            </a:r>
          </a:p>
          <a:p>
            <a:pPr>
              <a:buNone/>
            </a:pPr>
            <a:r>
              <a:rPr lang="en-US" dirty="0" smtClean="0"/>
              <a:t>	</a:t>
            </a:r>
            <a:r>
              <a:rPr lang="en-US" dirty="0"/>
              <a:t>	</a:t>
            </a:r>
            <a:r>
              <a:rPr lang="el-GR" dirty="0" smtClean="0"/>
              <a:t>Βασικές παραδοχές: </a:t>
            </a:r>
            <a:endParaRPr lang="el-GR" dirty="0"/>
          </a:p>
          <a:p>
            <a:pPr>
              <a:buNone/>
            </a:pPr>
            <a:r>
              <a:rPr lang="el-GR" dirty="0" smtClean="0"/>
              <a:t>α</a:t>
            </a:r>
            <a:r>
              <a:rPr lang="el-GR" dirty="0"/>
              <a:t>) η ιστορία </a:t>
            </a:r>
            <a:r>
              <a:rPr lang="el-GR" dirty="0" smtClean="0"/>
              <a:t>είναι </a:t>
            </a:r>
            <a:r>
              <a:rPr lang="el-GR" dirty="0"/>
              <a:t>επαγγελματικός γνωστικός </a:t>
            </a:r>
            <a:r>
              <a:rPr lang="el-GR" dirty="0" smtClean="0"/>
              <a:t>κλάδος</a:t>
            </a:r>
          </a:p>
          <a:p>
            <a:pPr>
              <a:buNone/>
            </a:pPr>
            <a:r>
              <a:rPr lang="el-GR" dirty="0" smtClean="0"/>
              <a:t>β</a:t>
            </a:r>
            <a:r>
              <a:rPr lang="el-GR" dirty="0"/>
              <a:t>) η ιστορία πρέπει να νοεί τον εαυτό της ως </a:t>
            </a:r>
            <a:r>
              <a:rPr lang="el-GR" dirty="0" smtClean="0"/>
              <a:t>επιστήμη</a:t>
            </a:r>
            <a:endParaRPr lang="en-US" dirty="0" smtClean="0"/>
          </a:p>
          <a:p>
            <a:pPr>
              <a:buNone/>
            </a:pPr>
            <a:r>
              <a:rPr lang="el-GR" dirty="0" smtClean="0"/>
              <a:t>Ανάγκη διεύρυνσης του αντικειμένου μελέτης της ιστορίας στα πεδία της οικονομίας, της κοινωνίας και της κουλτούρας και αμφισβήτηση της επικέντρωσης σε μια πολιτική ιστορία με έμφαση στα γεγονότα και σε μεγάλες προσωπικότητες.</a:t>
            </a:r>
          </a:p>
          <a:p>
            <a:pPr>
              <a:buNone/>
            </a:pPr>
            <a:endParaRPr lang="el-GR" dirty="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Κριτική στον ιστορισμό</a:t>
            </a:r>
            <a:endParaRPr lang="el-GR" dirty="0"/>
          </a:p>
        </p:txBody>
      </p:sp>
      <p:sp>
        <p:nvSpPr>
          <p:cNvPr id="3" name="2 - Θέση περιεχομένου"/>
          <p:cNvSpPr>
            <a:spLocks noGrp="1"/>
          </p:cNvSpPr>
          <p:nvPr>
            <p:ph idx="1"/>
          </p:nvPr>
        </p:nvSpPr>
        <p:spPr/>
        <p:txBody>
          <a:bodyPr>
            <a:normAutofit fontScale="55000" lnSpcReduction="20000"/>
          </a:bodyPr>
          <a:lstStyle/>
          <a:p>
            <a:pPr algn="just"/>
            <a:r>
              <a:rPr lang="el-GR" sz="3800" dirty="0">
                <a:latin typeface="Times New Roman" pitchFamily="18" charset="0"/>
                <a:cs typeface="Times New Roman" pitchFamily="18" charset="0"/>
              </a:rPr>
              <a:t>Κυκλοφορία πρώτου τόμου της 12τομης </a:t>
            </a:r>
            <a:r>
              <a:rPr lang="el-GR" sz="3800" i="1" dirty="0">
                <a:latin typeface="Times New Roman" pitchFamily="18" charset="0"/>
                <a:cs typeface="Times New Roman" pitchFamily="18" charset="0"/>
              </a:rPr>
              <a:t>Γερμανικής Ιστορίας </a:t>
            </a:r>
            <a:r>
              <a:rPr lang="el-GR" sz="3800" dirty="0">
                <a:latin typeface="Times New Roman" pitchFamily="18" charset="0"/>
                <a:cs typeface="Times New Roman" pitchFamily="18" charset="0"/>
              </a:rPr>
              <a:t> του </a:t>
            </a:r>
            <a:r>
              <a:rPr lang="el-GR" sz="3800" dirty="0" err="1">
                <a:latin typeface="Times New Roman" pitchFamily="18" charset="0"/>
                <a:cs typeface="Times New Roman" pitchFamily="18" charset="0"/>
              </a:rPr>
              <a:t>Κάρλ</a:t>
            </a:r>
            <a:r>
              <a:rPr lang="el-GR" sz="3800" dirty="0">
                <a:latin typeface="Times New Roman" pitchFamily="18" charset="0"/>
                <a:cs typeface="Times New Roman" pitchFamily="18" charset="0"/>
              </a:rPr>
              <a:t> </a:t>
            </a:r>
            <a:r>
              <a:rPr lang="el-GR" sz="3800" dirty="0" err="1">
                <a:latin typeface="Times New Roman" pitchFamily="18" charset="0"/>
                <a:cs typeface="Times New Roman" pitchFamily="18" charset="0"/>
              </a:rPr>
              <a:t>Λάμπρεχτ</a:t>
            </a:r>
            <a:r>
              <a:rPr lang="el-GR" sz="3800" dirty="0">
                <a:latin typeface="Times New Roman" pitchFamily="18" charset="0"/>
                <a:cs typeface="Times New Roman" pitchFamily="18" charset="0"/>
              </a:rPr>
              <a:t> (1891) όξυνε τη συζήτηση και δημιούργησε αντιπαραθέσεις</a:t>
            </a:r>
          </a:p>
          <a:p>
            <a:pPr algn="just"/>
            <a:r>
              <a:rPr lang="el-GR" sz="3800" dirty="0">
                <a:latin typeface="Times New Roman" pitchFamily="18" charset="0"/>
                <a:cs typeface="Times New Roman" pitchFamily="18" charset="0"/>
              </a:rPr>
              <a:t>Αμφισβήτηση δύο βασικών αρχών της συμβατικής ιστορικής επιστήμης: α) κεντρικού ρόλου που αποδιδόταν στο κράτος και β) </a:t>
            </a:r>
            <a:r>
              <a:rPr lang="el-GR" sz="3800" dirty="0" smtClean="0">
                <a:latin typeface="Times New Roman" pitchFamily="18" charset="0"/>
                <a:cs typeface="Times New Roman" pitchFamily="18" charset="0"/>
              </a:rPr>
              <a:t>επικέντρωση </a:t>
            </a:r>
            <a:r>
              <a:rPr lang="el-GR" sz="3800" dirty="0">
                <a:latin typeface="Times New Roman" pitchFamily="18" charset="0"/>
                <a:cs typeface="Times New Roman" pitchFamily="18" charset="0"/>
              </a:rPr>
              <a:t>σε πρόσωπα και γεγονότα</a:t>
            </a:r>
          </a:p>
          <a:p>
            <a:pPr algn="just"/>
            <a:r>
              <a:rPr lang="el-GR" sz="3800" dirty="0" err="1" smtClean="0">
                <a:latin typeface="Times New Roman" pitchFamily="18" charset="0"/>
                <a:cs typeface="Times New Roman" pitchFamily="18" charset="0"/>
              </a:rPr>
              <a:t>Λάμπρεχτ</a:t>
            </a:r>
            <a:r>
              <a:rPr lang="el-GR" sz="3800" dirty="0" smtClean="0">
                <a:latin typeface="Times New Roman" pitchFamily="18" charset="0"/>
                <a:cs typeface="Times New Roman" pitchFamily="18" charset="0"/>
              </a:rPr>
              <a:t> </a:t>
            </a:r>
            <a:r>
              <a:rPr lang="el-GR" sz="3800" dirty="0">
                <a:latin typeface="Times New Roman" pitchFamily="18" charset="0"/>
                <a:cs typeface="Times New Roman" pitchFamily="18" charset="0"/>
              </a:rPr>
              <a:t>υπέρ εφαρμογής αρχών των φυσικών επιστημών στην ιστορία, όπως πχ. τη συνειδητή προσέγγιση ενός ερευνητικού αντικειμένου μέσα από θεωρητικά ερωτήματα και μεθοδολογικές </a:t>
            </a:r>
            <a:r>
              <a:rPr lang="el-GR" sz="3800" dirty="0" smtClean="0">
                <a:latin typeface="Times New Roman" pitchFamily="18" charset="0"/>
                <a:cs typeface="Times New Roman" pitchFamily="18" charset="0"/>
              </a:rPr>
              <a:t>αρχές</a:t>
            </a:r>
          </a:p>
          <a:p>
            <a:pPr algn="just"/>
            <a:r>
              <a:rPr lang="el-GR" sz="3800" dirty="0" smtClean="0">
                <a:latin typeface="Times New Roman" pitchFamily="18" charset="0"/>
                <a:cs typeface="Times New Roman" pitchFamily="18" charset="0"/>
              </a:rPr>
              <a:t>Κριτική </a:t>
            </a:r>
            <a:r>
              <a:rPr lang="el-GR" sz="3800" dirty="0">
                <a:latin typeface="Times New Roman" pitchFamily="18" charset="0"/>
                <a:cs typeface="Times New Roman" pitchFamily="18" charset="0"/>
              </a:rPr>
              <a:t>από Βέμπερ για ανούσια θεωρητικολογία του </a:t>
            </a:r>
            <a:r>
              <a:rPr lang="el-GR" sz="3800" dirty="0" err="1">
                <a:latin typeface="Times New Roman" pitchFamily="18" charset="0"/>
                <a:cs typeface="Times New Roman" pitchFamily="18" charset="0"/>
              </a:rPr>
              <a:t>Λάμπρεχτ</a:t>
            </a:r>
            <a:r>
              <a:rPr lang="el-GR" sz="3800" dirty="0">
                <a:latin typeface="Times New Roman" pitchFamily="18" charset="0"/>
                <a:cs typeface="Times New Roman" pitchFamily="18" charset="0"/>
              </a:rPr>
              <a:t>.</a:t>
            </a:r>
          </a:p>
          <a:p>
            <a:pPr algn="just"/>
            <a:r>
              <a:rPr lang="el-GR" sz="3800" dirty="0" smtClean="0">
                <a:latin typeface="Times New Roman" pitchFamily="18" charset="0"/>
                <a:cs typeface="Times New Roman" pitchFamily="18" charset="0"/>
              </a:rPr>
              <a:t>Καθολική </a:t>
            </a:r>
            <a:r>
              <a:rPr lang="el-GR" sz="3800" dirty="0">
                <a:latin typeface="Times New Roman" pitchFamily="18" charset="0"/>
                <a:cs typeface="Times New Roman" pitchFamily="18" charset="0"/>
              </a:rPr>
              <a:t>απόρριψη </a:t>
            </a:r>
            <a:r>
              <a:rPr lang="el-GR" sz="3800" dirty="0" err="1">
                <a:latin typeface="Times New Roman" pitchFamily="18" charset="0"/>
                <a:cs typeface="Times New Roman" pitchFamily="18" charset="0"/>
              </a:rPr>
              <a:t>Λάμπρεχτ</a:t>
            </a:r>
            <a:r>
              <a:rPr lang="el-GR" sz="3800" dirty="0">
                <a:latin typeface="Times New Roman" pitchFamily="18" charset="0"/>
                <a:cs typeface="Times New Roman" pitchFamily="18" charset="0"/>
              </a:rPr>
              <a:t> και εξοβελισμός πολιτισμικής και κοινωνικής ιστορίας λόγω της ομοιογένειας του κλάδου των ιστορικών και των αυστηρών μηχανισμών στρατολόγησης στα πανεπιστήμια (</a:t>
            </a:r>
            <a:r>
              <a:rPr lang="en-US" sz="3800" dirty="0">
                <a:latin typeface="Times New Roman" pitchFamily="18" charset="0"/>
                <a:cs typeface="Times New Roman" pitchFamily="18" charset="0"/>
              </a:rPr>
              <a:t>Habilitation</a:t>
            </a:r>
            <a:r>
              <a:rPr lang="el-GR" sz="3800" dirty="0">
                <a:latin typeface="Times New Roman" pitchFamily="18" charset="0"/>
                <a:cs typeface="Times New Roman" pitchFamily="18" charset="0"/>
              </a:rPr>
              <a:t>)</a:t>
            </a:r>
          </a:p>
          <a:p>
            <a:pPr algn="just"/>
            <a:r>
              <a:rPr lang="en-US" sz="3800" dirty="0">
                <a:latin typeface="Times New Roman" pitchFamily="18" charset="0"/>
                <a:cs typeface="Times New Roman" pitchFamily="18" charset="0"/>
              </a:rPr>
              <a:t> </a:t>
            </a:r>
            <a:endParaRPr lang="el-GR" sz="3800" dirty="0">
              <a:latin typeface="Times New Roman" pitchFamily="18" charset="0"/>
              <a:cs typeface="Times New Roman" pitchFamily="18" charset="0"/>
            </a:endParaRPr>
          </a:p>
          <a:p>
            <a:pPr>
              <a:buNone/>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νέες κοινωνικές επιστήμες</a:t>
            </a:r>
            <a:endParaRPr lang="el-GR" dirty="0"/>
          </a:p>
        </p:txBody>
      </p:sp>
      <p:sp>
        <p:nvSpPr>
          <p:cNvPr id="3" name="2 - Θέση περιεχομένου"/>
          <p:cNvSpPr>
            <a:spLocks noGrp="1"/>
          </p:cNvSpPr>
          <p:nvPr>
            <p:ph idx="1"/>
          </p:nvPr>
        </p:nvSpPr>
        <p:spPr/>
        <p:txBody>
          <a:bodyPr>
            <a:normAutofit fontScale="25000" lnSpcReduction="20000"/>
          </a:bodyPr>
          <a:lstStyle/>
          <a:p>
            <a:r>
              <a:rPr lang="el-GR" sz="6400" dirty="0" smtClean="0"/>
              <a:t> Από τα τέλη του 19ου αιώνα αναπτύσσονται στην Ευρώπη οι κοινωνικές επιστήμες:, κοινωνική ανθρωπολογία, ψυχολογία, κοινωνιολογία, στο πλαίσιο του  Πρώτου Παγκόσμιου Πολέμου και της Οκτωβριανής Επανάστασης.</a:t>
            </a:r>
          </a:p>
          <a:p>
            <a:r>
              <a:rPr lang="el-GR" sz="6400" dirty="0" smtClean="0"/>
              <a:t>- Ανακοπή της πίστης στην πρόοδο και της αναγκαστικά θετικής εξέλιξης των ανθρώπινων</a:t>
            </a:r>
          </a:p>
          <a:p>
            <a:r>
              <a:rPr lang="el-GR" sz="6400" dirty="0" smtClean="0"/>
              <a:t>πραγμάτων.</a:t>
            </a:r>
          </a:p>
          <a:p>
            <a:r>
              <a:rPr lang="el-GR" sz="6400" dirty="0" smtClean="0"/>
              <a:t>- Κριτικές στην καθιερωμένη ιστορία:</a:t>
            </a:r>
          </a:p>
          <a:p>
            <a:r>
              <a:rPr lang="el-GR" sz="6400" dirty="0" smtClean="0"/>
              <a:t>- από τους κοινωνικούς επιστήμονες</a:t>
            </a:r>
          </a:p>
          <a:p>
            <a:r>
              <a:rPr lang="el-GR" sz="6400" dirty="0" smtClean="0"/>
              <a:t>- από τον μαρξισμό και</a:t>
            </a:r>
          </a:p>
          <a:p>
            <a:r>
              <a:rPr lang="el-GR" sz="6400" dirty="0" smtClean="0"/>
              <a:t>- Οι νέες μορφές ιστορικής διερεύνησης άργησαν να καθιερωθούν ακαδημαϊκά.</a:t>
            </a:r>
          </a:p>
          <a:p>
            <a:r>
              <a:rPr lang="el-GR" sz="6400" dirty="0" smtClean="0"/>
              <a:t>- Κατεύθυνση: </a:t>
            </a:r>
            <a:r>
              <a:rPr lang="el-GR" sz="6400" b="1" dirty="0" smtClean="0"/>
              <a:t>κοινωνική ιστορία </a:t>
            </a:r>
            <a:r>
              <a:rPr lang="el-GR" sz="6400" dirty="0" smtClean="0"/>
              <a:t>που προκύπτει από τη συνάντηση ιστορικών με</a:t>
            </a:r>
          </a:p>
          <a:p>
            <a:r>
              <a:rPr lang="el-GR" sz="6400" dirty="0" smtClean="0"/>
              <a:t>κοινωνικούς επιστήμονες.</a:t>
            </a:r>
          </a:p>
          <a:p>
            <a:r>
              <a:rPr lang="el-GR" sz="6400" dirty="0" smtClean="0"/>
              <a:t>- Η </a:t>
            </a:r>
            <a:r>
              <a:rPr lang="el-GR" sz="6400" i="1" dirty="0" err="1" smtClean="0"/>
              <a:t>Revue</a:t>
            </a:r>
            <a:r>
              <a:rPr lang="el-GR" sz="6400" i="1" dirty="0" smtClean="0"/>
              <a:t> </a:t>
            </a:r>
            <a:r>
              <a:rPr lang="el-GR" sz="6400" i="1" dirty="0" err="1" smtClean="0"/>
              <a:t>de</a:t>
            </a:r>
            <a:r>
              <a:rPr lang="el-GR" sz="6400" i="1" dirty="0" smtClean="0"/>
              <a:t> </a:t>
            </a:r>
            <a:r>
              <a:rPr lang="el-GR" sz="6400" i="1" dirty="0" err="1" smtClean="0"/>
              <a:t>synthèse</a:t>
            </a:r>
            <a:r>
              <a:rPr lang="el-GR" sz="6400" i="1" dirty="0" smtClean="0"/>
              <a:t> </a:t>
            </a:r>
            <a:r>
              <a:rPr lang="el-GR" sz="6400" i="1" dirty="0" err="1" smtClean="0"/>
              <a:t>historique</a:t>
            </a:r>
            <a:r>
              <a:rPr lang="el-GR" sz="6400" i="1" dirty="0" smtClean="0"/>
              <a:t> </a:t>
            </a:r>
            <a:r>
              <a:rPr lang="el-GR" sz="6400" dirty="0" smtClean="0"/>
              <a:t>(1900) του </a:t>
            </a:r>
            <a:r>
              <a:rPr lang="el-GR" sz="6400" dirty="0" err="1" smtClean="0"/>
              <a:t>Henri</a:t>
            </a:r>
            <a:r>
              <a:rPr lang="el-GR" sz="6400" dirty="0" smtClean="0"/>
              <a:t> </a:t>
            </a:r>
            <a:r>
              <a:rPr lang="el-GR" sz="6400" dirty="0" err="1" smtClean="0"/>
              <a:t>Berr</a:t>
            </a:r>
            <a:r>
              <a:rPr lang="el-GR" sz="6400" dirty="0" smtClean="0"/>
              <a:t>: η πρώτη προγραμματική σύνθεση των κοινωνικών επιστημών με την ιστορία.</a:t>
            </a:r>
          </a:p>
          <a:p>
            <a:r>
              <a:rPr lang="en-US" sz="6400" dirty="0" smtClean="0"/>
              <a:t>- </a:t>
            </a:r>
            <a:r>
              <a:rPr lang="el-GR" sz="6400" dirty="0" smtClean="0"/>
              <a:t>Τα</a:t>
            </a:r>
            <a:r>
              <a:rPr lang="en-US" sz="6400" dirty="0" smtClean="0"/>
              <a:t> </a:t>
            </a:r>
            <a:r>
              <a:rPr lang="en-US" sz="6400" i="1" dirty="0" err="1" smtClean="0"/>
              <a:t>Annales</a:t>
            </a:r>
            <a:r>
              <a:rPr lang="en-US" sz="6400" i="1" dirty="0" smtClean="0"/>
              <a:t> </a:t>
            </a:r>
            <a:r>
              <a:rPr lang="en-US" sz="6400" i="1" dirty="0" err="1" smtClean="0"/>
              <a:t>d’histoire</a:t>
            </a:r>
            <a:r>
              <a:rPr lang="en-US" sz="6400" i="1" dirty="0" smtClean="0"/>
              <a:t> </a:t>
            </a:r>
            <a:r>
              <a:rPr lang="en-US" sz="6400" i="1" dirty="0" err="1" smtClean="0"/>
              <a:t>économique</a:t>
            </a:r>
            <a:r>
              <a:rPr lang="en-US" sz="6400" i="1" dirty="0" smtClean="0"/>
              <a:t> et </a:t>
            </a:r>
            <a:r>
              <a:rPr lang="en-US" sz="6400" i="1" dirty="0" err="1" smtClean="0"/>
              <a:t>sociale</a:t>
            </a:r>
            <a:r>
              <a:rPr lang="en-US" sz="6400" i="1" dirty="0" smtClean="0"/>
              <a:t> </a:t>
            </a:r>
            <a:r>
              <a:rPr lang="en-US" sz="6400" dirty="0" smtClean="0"/>
              <a:t>(1929) </a:t>
            </a:r>
            <a:r>
              <a:rPr lang="el-GR" sz="6400" dirty="0" smtClean="0"/>
              <a:t>των</a:t>
            </a:r>
            <a:r>
              <a:rPr lang="en-US" sz="6400" dirty="0" smtClean="0"/>
              <a:t> Lucien </a:t>
            </a:r>
            <a:r>
              <a:rPr lang="en-US" sz="6400" dirty="0" err="1" smtClean="0"/>
              <a:t>Febvre</a:t>
            </a:r>
            <a:r>
              <a:rPr lang="en-US" sz="6400" dirty="0" smtClean="0"/>
              <a:t> </a:t>
            </a:r>
            <a:r>
              <a:rPr lang="el-GR" sz="6400" dirty="0" smtClean="0"/>
              <a:t>και</a:t>
            </a:r>
            <a:r>
              <a:rPr lang="en-US" sz="6400" dirty="0" smtClean="0"/>
              <a:t> Marc Bloch: </a:t>
            </a:r>
            <a:r>
              <a:rPr lang="el-GR" sz="6400" dirty="0" smtClean="0"/>
              <a:t>η</a:t>
            </a:r>
          </a:p>
          <a:p>
            <a:r>
              <a:rPr lang="el-GR" sz="6400" dirty="0" smtClean="0"/>
              <a:t>ιδρυτική περίοδος.</a:t>
            </a:r>
          </a:p>
          <a:p>
            <a:r>
              <a:rPr lang="el-GR" sz="6400" dirty="0" smtClean="0"/>
              <a:t>- Η </a:t>
            </a:r>
            <a:r>
              <a:rPr lang="el-GR" sz="6400" i="1" dirty="0" err="1" smtClean="0"/>
              <a:t>Economic</a:t>
            </a:r>
            <a:r>
              <a:rPr lang="el-GR" sz="6400" i="1" dirty="0" smtClean="0"/>
              <a:t> </a:t>
            </a:r>
            <a:r>
              <a:rPr lang="el-GR" sz="6400" i="1" dirty="0" err="1" smtClean="0"/>
              <a:t>History</a:t>
            </a:r>
            <a:r>
              <a:rPr lang="el-GR" sz="6400" i="1" dirty="0" smtClean="0"/>
              <a:t> </a:t>
            </a:r>
            <a:r>
              <a:rPr lang="el-GR" sz="6400" i="1" dirty="0" err="1" smtClean="0"/>
              <a:t>Review</a:t>
            </a:r>
            <a:r>
              <a:rPr lang="el-GR" sz="6400" i="1" dirty="0" smtClean="0"/>
              <a:t> </a:t>
            </a:r>
            <a:r>
              <a:rPr lang="el-GR" sz="6400" dirty="0" smtClean="0"/>
              <a:t>(1926-7) στη Βρετανία και η συγκρότηση της οικονομικής</a:t>
            </a:r>
          </a:p>
          <a:p>
            <a:r>
              <a:rPr lang="el-GR" sz="6400" dirty="0" smtClean="0"/>
              <a:t>ιστορίας.</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836712"/>
            <a:ext cx="8229600" cy="564672"/>
          </a:xfrm>
        </p:spPr>
        <p:txBody>
          <a:bodyPr>
            <a:normAutofit fontScale="90000"/>
          </a:bodyPr>
          <a:lstStyle/>
          <a:p>
            <a:r>
              <a:rPr lang="el-GR" sz="4000" dirty="0" smtClean="0"/>
              <a:t>Η εμφάνιση της κοινωνιολογίας</a:t>
            </a:r>
            <a:endParaRPr lang="el-GR" sz="4000" dirty="0"/>
          </a:p>
        </p:txBody>
      </p:sp>
      <p:sp>
        <p:nvSpPr>
          <p:cNvPr id="3" name="2 - Θέση περιεχομένου"/>
          <p:cNvSpPr>
            <a:spLocks noGrp="1"/>
          </p:cNvSpPr>
          <p:nvPr>
            <p:ph idx="1"/>
          </p:nvPr>
        </p:nvSpPr>
        <p:spPr>
          <a:xfrm>
            <a:off x="457200" y="1340768"/>
            <a:ext cx="7931224" cy="4983832"/>
          </a:xfrm>
        </p:spPr>
        <p:txBody>
          <a:bodyPr>
            <a:noAutofit/>
          </a:bodyPr>
          <a:lstStyle/>
          <a:p>
            <a:pPr algn="just"/>
            <a:r>
              <a:rPr lang="el-GR" sz="1500" b="1" dirty="0" err="1" smtClean="0"/>
              <a:t>Émile</a:t>
            </a:r>
            <a:r>
              <a:rPr lang="el-GR" sz="1500" b="1" dirty="0" smtClean="0"/>
              <a:t> </a:t>
            </a:r>
            <a:r>
              <a:rPr lang="el-GR" sz="1500" b="1" dirty="0" err="1" smtClean="0"/>
              <a:t>Durkheim</a:t>
            </a:r>
            <a:r>
              <a:rPr lang="el-GR" sz="1500" b="1" dirty="0" smtClean="0"/>
              <a:t> </a:t>
            </a:r>
            <a:r>
              <a:rPr lang="el-GR" sz="1500" dirty="0" smtClean="0"/>
              <a:t>(1858-1917):</a:t>
            </a:r>
            <a:r>
              <a:rPr lang="en-US" sz="1500" dirty="0" smtClean="0"/>
              <a:t> </a:t>
            </a:r>
            <a:r>
              <a:rPr lang="el-GR" sz="1500" dirty="0" smtClean="0"/>
              <a:t>Θεμελιωτής της κοινωνιολογίας ως αυτόνομου ακαδημαϊκού πεδίου. Όλα τα κοινωνικά φαινόμενα μπορούν να μελετηθούν επιστημονικά με την κατάλληλη μέθοδο.</a:t>
            </a:r>
          </a:p>
          <a:p>
            <a:pPr algn="just"/>
            <a:r>
              <a:rPr lang="el-GR" sz="1500" dirty="0" smtClean="0"/>
              <a:t> 1895: το πρώτο Τμήμα Κοινωνιολογίας στο Πανεπιστήμιο του Μπορντό. Κύρια έργα: </a:t>
            </a:r>
          </a:p>
          <a:p>
            <a:pPr algn="just"/>
            <a:r>
              <a:rPr lang="el-GR" sz="1500" dirty="0" smtClean="0"/>
              <a:t>1893: </a:t>
            </a:r>
            <a:r>
              <a:rPr lang="el-GR" sz="1500" i="1" dirty="0" smtClean="0"/>
              <a:t>Ο καταμερισμός της εργασίας στην κοινωνία</a:t>
            </a:r>
          </a:p>
          <a:p>
            <a:pPr algn="just"/>
            <a:r>
              <a:rPr lang="el-GR" sz="1500" dirty="0" smtClean="0"/>
              <a:t>1895: </a:t>
            </a:r>
            <a:r>
              <a:rPr lang="el-GR" sz="1500" i="1" dirty="0" smtClean="0"/>
              <a:t>Κανόνες κοινωνιολογικής μεθόδου.</a:t>
            </a:r>
          </a:p>
          <a:p>
            <a:pPr algn="just"/>
            <a:r>
              <a:rPr lang="el-GR" sz="1500" dirty="0" smtClean="0"/>
              <a:t>1897: Η </a:t>
            </a:r>
            <a:r>
              <a:rPr lang="el-GR" sz="1500" i="1" dirty="0" smtClean="0"/>
              <a:t>αυτοκτονία: κοινωνιολογική ανάλυση των ποσοστών αυτοκτονίας μεταξύ καθολικών και προτεσταντικών πληθυσμών. </a:t>
            </a:r>
            <a:r>
              <a:rPr lang="el-GR" sz="1500" dirty="0" smtClean="0"/>
              <a:t>Βασική θέση: ο ισχυρότερος κοινωνικός έλεγχος μεταξύ των Καθολικών συνεπάγεται χαμηλότερα ποσοστά αυτοκτονιών.</a:t>
            </a:r>
          </a:p>
          <a:p>
            <a:pPr algn="just"/>
            <a:r>
              <a:rPr lang="el-GR" sz="1500" dirty="0" smtClean="0"/>
              <a:t>1896: Περιοδικό </a:t>
            </a:r>
            <a:r>
              <a:rPr lang="el-GR" sz="1500" i="1" dirty="0" smtClean="0"/>
              <a:t>L’ </a:t>
            </a:r>
            <a:r>
              <a:rPr lang="el-GR" sz="1500" i="1" dirty="0" err="1" smtClean="0"/>
              <a:t>Année</a:t>
            </a:r>
            <a:r>
              <a:rPr lang="el-GR" sz="1500" i="1" dirty="0" smtClean="0"/>
              <a:t> </a:t>
            </a:r>
            <a:r>
              <a:rPr lang="el-GR" sz="1500" i="1" dirty="0" err="1" smtClean="0"/>
              <a:t>Sociologique</a:t>
            </a:r>
            <a:endParaRPr lang="el-GR" sz="1500" i="1" dirty="0" smtClean="0"/>
          </a:p>
          <a:p>
            <a:pPr algn="just"/>
            <a:r>
              <a:rPr lang="el-GR" sz="1500" b="1" dirty="0" err="1" smtClean="0"/>
              <a:t>Max</a:t>
            </a:r>
            <a:r>
              <a:rPr lang="el-GR" sz="1500" b="1" dirty="0" smtClean="0"/>
              <a:t> </a:t>
            </a:r>
            <a:r>
              <a:rPr lang="el-GR" sz="1500" b="1" dirty="0" err="1" smtClean="0"/>
              <a:t>Weber</a:t>
            </a:r>
            <a:r>
              <a:rPr lang="el-GR" sz="1500" b="1" dirty="0" smtClean="0"/>
              <a:t> </a:t>
            </a:r>
            <a:r>
              <a:rPr lang="el-GR" sz="1500" dirty="0" smtClean="0"/>
              <a:t>(1864-1920): Έμφαση στην κατανόηση της κοινωνικής δράσης.  Πώς εξελίχθηκαν οι διαδικασίες της </a:t>
            </a:r>
            <a:r>
              <a:rPr lang="el-GR" sz="1500" dirty="0" err="1" smtClean="0"/>
              <a:t>εκκοσμίκευσης</a:t>
            </a:r>
            <a:r>
              <a:rPr lang="el-GR" sz="1500" dirty="0" smtClean="0"/>
              <a:t>, της </a:t>
            </a:r>
            <a:r>
              <a:rPr lang="el-GR" sz="1500" dirty="0" err="1" smtClean="0"/>
              <a:t>ορθολογικοποίησης</a:t>
            </a:r>
            <a:r>
              <a:rPr lang="el-GR" sz="1500" dirty="0" smtClean="0"/>
              <a:t> και της «</a:t>
            </a:r>
            <a:r>
              <a:rPr lang="el-GR" sz="1500" dirty="0" err="1" smtClean="0"/>
              <a:t>απομάγευσης</a:t>
            </a:r>
            <a:r>
              <a:rPr lang="el-GR" sz="1500" dirty="0" smtClean="0"/>
              <a:t>» του κόσμου, που οδήγησαν στον καπιταλισμό και τη </a:t>
            </a:r>
            <a:r>
              <a:rPr lang="el-GR" sz="1500" dirty="0" err="1" smtClean="0"/>
              <a:t>νεωτερικότητα</a:t>
            </a:r>
            <a:r>
              <a:rPr lang="el-GR" sz="1500" dirty="0" smtClean="0"/>
              <a:t>.</a:t>
            </a:r>
          </a:p>
          <a:p>
            <a:pPr algn="just"/>
            <a:r>
              <a:rPr lang="el-GR" sz="1500" dirty="0" smtClean="0"/>
              <a:t>- 1904-5: Η προτεσταντική ηθική και το πνεύμα του καπιταλισμού: η εξάπλωση του προτεσταντισμού στη βόρεια Ευρώπη ώθησε μαζικά στην ανάπτυξη της επιχειρηματικής δραστηριότητας και του εμπορίου και οδήγησε στην ανάπτυξη του καπιταλισμού.</a:t>
            </a:r>
          </a:p>
          <a:p>
            <a:pPr algn="just"/>
            <a:r>
              <a:rPr lang="el-GR" sz="1500" dirty="0" smtClean="0"/>
              <a:t>Κατανόηση και ερμηνεία του καπιταλισμού με βάση τις πολιτισμικές επιδράσεις της θρησκείας.</a:t>
            </a:r>
          </a:p>
          <a:p>
            <a:pPr algn="just"/>
            <a:r>
              <a:rPr lang="el-GR" sz="1500" dirty="0" smtClean="0"/>
              <a:t>- Βασικές έννοιες: «ιδεότυποι», το κράτος και το «μονοπώλιο στη βία», η «χαρισματική ηγεσία», η γραφειοκρατία, η σύνδεση οικονομίας και κοινωνίας.</a:t>
            </a:r>
          </a:p>
          <a:p>
            <a:pPr algn="just">
              <a:buNone/>
            </a:pPr>
            <a:r>
              <a:rPr lang="el-GR" sz="1600" dirty="0" smtClean="0"/>
              <a:t>	</a:t>
            </a:r>
            <a:endParaRPr lang="el-GR"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smtClean="0"/>
              <a:t>Κριτική ιστορισμού στη Γαλλία</a:t>
            </a:r>
            <a:endParaRPr lang="el-GR" sz="4000" dirty="0"/>
          </a:p>
        </p:txBody>
      </p:sp>
      <p:sp>
        <p:nvSpPr>
          <p:cNvPr id="3" name="2 - Θέση περιεχομένου"/>
          <p:cNvSpPr>
            <a:spLocks noGrp="1"/>
          </p:cNvSpPr>
          <p:nvPr>
            <p:ph idx="1"/>
          </p:nvPr>
        </p:nvSpPr>
        <p:spPr/>
        <p:txBody>
          <a:bodyPr>
            <a:normAutofit fontScale="25000" lnSpcReduction="20000"/>
          </a:bodyPr>
          <a:lstStyle/>
          <a:p>
            <a:pPr algn="just"/>
            <a:r>
              <a:rPr lang="el-GR" sz="8000" dirty="0" smtClean="0">
                <a:latin typeface="Times New Roman" pitchFamily="18" charset="0"/>
                <a:cs typeface="Times New Roman" pitchFamily="18" charset="0"/>
              </a:rPr>
              <a:t>Στη Γαλλία η εθνική καταστροφή του 1870 → απαρχή σταδιακής απαγκίστρωσης  της ιστορικής επιστήμης από θετικισμό του </a:t>
            </a:r>
            <a:r>
              <a:rPr lang="el-GR" sz="8000" dirty="0" err="1" smtClean="0">
                <a:latin typeface="Times New Roman" pitchFamily="18" charset="0"/>
                <a:cs typeface="Times New Roman" pitchFamily="18" charset="0"/>
              </a:rPr>
              <a:t>Ράνκε</a:t>
            </a:r>
            <a:r>
              <a:rPr lang="el-GR" sz="8000" dirty="0" smtClean="0">
                <a:latin typeface="Times New Roman" pitchFamily="18" charset="0"/>
                <a:cs typeface="Times New Roman" pitchFamily="18" charset="0"/>
              </a:rPr>
              <a:t>. </a:t>
            </a:r>
          </a:p>
          <a:p>
            <a:pPr algn="just"/>
            <a:r>
              <a:rPr lang="el-GR" sz="8000" dirty="0" smtClean="0">
                <a:latin typeface="Times New Roman" pitchFamily="18" charset="0"/>
                <a:cs typeface="Times New Roman" pitchFamily="18" charset="0"/>
              </a:rPr>
              <a:t>Ισχυρότερη αντίδραση στον ιστορικισμό των γάλλων ιστορικών από το χώρο των ανερχόμενων κοινωνικών επιστημών</a:t>
            </a:r>
          </a:p>
          <a:p>
            <a:pPr algn="just"/>
            <a:r>
              <a:rPr lang="el-GR" sz="8000" dirty="0" smtClean="0">
                <a:latin typeface="Times New Roman" pitchFamily="18" charset="0"/>
                <a:cs typeface="Times New Roman" pitchFamily="18" charset="0"/>
              </a:rPr>
              <a:t>2 βασικές αρχές του </a:t>
            </a:r>
            <a:r>
              <a:rPr lang="el-GR" sz="8000" dirty="0" err="1" smtClean="0">
                <a:latin typeface="Times New Roman" pitchFamily="18" charset="0"/>
                <a:cs typeface="Times New Roman" pitchFamily="18" charset="0"/>
              </a:rPr>
              <a:t>Εμίλ</a:t>
            </a:r>
            <a:r>
              <a:rPr lang="el-GR" sz="8000" dirty="0" smtClean="0">
                <a:latin typeface="Times New Roman" pitchFamily="18" charset="0"/>
                <a:cs typeface="Times New Roman" pitchFamily="18" charset="0"/>
              </a:rPr>
              <a:t> </a:t>
            </a:r>
            <a:r>
              <a:rPr lang="el-GR" sz="8000" dirty="0" err="1" smtClean="0">
                <a:latin typeface="Times New Roman" pitchFamily="18" charset="0"/>
                <a:cs typeface="Times New Roman" pitchFamily="18" charset="0"/>
              </a:rPr>
              <a:t>Ντυρκέμ</a:t>
            </a:r>
            <a:r>
              <a:rPr lang="el-GR" sz="8000" dirty="0" smtClean="0">
                <a:latin typeface="Times New Roman" pitchFamily="18" charset="0"/>
                <a:cs typeface="Times New Roman" pitchFamily="18" charset="0"/>
              </a:rPr>
              <a:t>: α) «η ιστορία είναι επιστήμη μόνο όταν εξηγεί και συγκρίνει», β) «κατάργηση των μελετών όπου ο ρόλος του ιστορικού υποκειμένου είναι το κυρίαρχο ή αποκλειστικό αντικείμενο της έρευνας.</a:t>
            </a:r>
          </a:p>
          <a:p>
            <a:pPr algn="just"/>
            <a:r>
              <a:rPr lang="el-GR" sz="8000" dirty="0" smtClean="0">
                <a:latin typeface="Times New Roman" pitchFamily="18" charset="0"/>
                <a:cs typeface="Times New Roman" pitchFamily="18" charset="0"/>
              </a:rPr>
              <a:t>Ο φιλόσοφος  </a:t>
            </a:r>
            <a:r>
              <a:rPr lang="en-US" sz="8000" dirty="0" smtClean="0">
                <a:latin typeface="Times New Roman" pitchFamily="18" charset="0"/>
                <a:cs typeface="Times New Roman" pitchFamily="18" charset="0"/>
              </a:rPr>
              <a:t>Henri </a:t>
            </a:r>
            <a:r>
              <a:rPr lang="en-US" sz="8000" dirty="0" err="1" smtClean="0">
                <a:latin typeface="Times New Roman" pitchFamily="18" charset="0"/>
                <a:cs typeface="Times New Roman" pitchFamily="18" charset="0"/>
              </a:rPr>
              <a:t>Berr</a:t>
            </a:r>
            <a:r>
              <a:rPr lang="el-GR" sz="8000" dirty="0" smtClean="0">
                <a:latin typeface="Times New Roman" pitchFamily="18" charset="0"/>
                <a:cs typeface="Times New Roman" pitchFamily="18" charset="0"/>
              </a:rPr>
              <a:t> προπαγάνδιζε την ανάγκη στροφής της ιστορικής επιστήμης στη συλλογική κοινωνική και πολιτισμική ιστορία, καθώς και την ανάγκη χρήσης γενικεύσεων και υποθέσεων από την ιστορία.</a:t>
            </a:r>
          </a:p>
          <a:p>
            <a:pPr algn="just"/>
            <a:r>
              <a:rPr lang="en-US" sz="8000" dirty="0" smtClean="0">
                <a:latin typeface="Times New Roman" pitchFamily="18" charset="0"/>
                <a:cs typeface="Times New Roman" pitchFamily="18" charset="0"/>
              </a:rPr>
              <a:t>Francois </a:t>
            </a:r>
            <a:r>
              <a:rPr lang="en-US" sz="8000" dirty="0" err="1" smtClean="0">
                <a:latin typeface="Times New Roman" pitchFamily="18" charset="0"/>
                <a:cs typeface="Times New Roman" pitchFamily="18" charset="0"/>
              </a:rPr>
              <a:t>Simiand</a:t>
            </a:r>
            <a:r>
              <a:rPr lang="el-GR" sz="8000" dirty="0" smtClean="0">
                <a:latin typeface="Times New Roman" pitchFamily="18" charset="0"/>
                <a:cs typeface="Times New Roman" pitchFamily="18" charset="0"/>
              </a:rPr>
              <a:t> επιτέθηκε στα τρία «είδωλα της φυλής των ιστορικών»: το είδωλο της πολιτικής, του ατόμου και της καταγωγής.</a:t>
            </a:r>
          </a:p>
          <a:p>
            <a:pPr algn="just"/>
            <a:r>
              <a:rPr lang="en-US" sz="8000" dirty="0" smtClean="0">
                <a:latin typeface="Times New Roman" pitchFamily="18" charset="0"/>
                <a:cs typeface="Times New Roman" pitchFamily="18" charset="0"/>
              </a:rPr>
              <a:t>Vidal de la </a:t>
            </a:r>
            <a:r>
              <a:rPr lang="en-US" sz="8000" dirty="0" err="1" smtClean="0">
                <a:latin typeface="Times New Roman" pitchFamily="18" charset="0"/>
                <a:cs typeface="Times New Roman" pitchFamily="18" charset="0"/>
              </a:rPr>
              <a:t>Blache</a:t>
            </a:r>
            <a:r>
              <a:rPr lang="el-GR" sz="8000" dirty="0" smtClean="0">
                <a:latin typeface="Times New Roman" pitchFamily="18" charset="0"/>
                <a:cs typeface="Times New Roman" pitchFamily="18" charset="0"/>
              </a:rPr>
              <a:t> μια «νέα σύλληψη της σχέσης ανθρώπου-γης» → </a:t>
            </a:r>
            <a:r>
              <a:rPr lang="el-GR" sz="8000" dirty="0" err="1" smtClean="0">
                <a:latin typeface="Times New Roman" pitchFamily="18" charset="0"/>
                <a:cs typeface="Times New Roman" pitchFamily="18" charset="0"/>
              </a:rPr>
              <a:t>γεωγραφικοποίηση</a:t>
            </a:r>
            <a:r>
              <a:rPr lang="el-GR" sz="8000" dirty="0" smtClean="0">
                <a:latin typeface="Times New Roman" pitchFamily="18" charset="0"/>
                <a:cs typeface="Times New Roman" pitchFamily="18" charset="0"/>
              </a:rPr>
              <a:t> της ιστορίας</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4000" i="1" dirty="0" err="1" smtClean="0"/>
              <a:t>Annales</a:t>
            </a:r>
            <a:endParaRPr lang="el-GR" sz="4000" dirty="0"/>
          </a:p>
        </p:txBody>
      </p:sp>
      <p:sp>
        <p:nvSpPr>
          <p:cNvPr id="3" name="2 - Θέση περιεχομένου"/>
          <p:cNvSpPr>
            <a:spLocks noGrp="1"/>
          </p:cNvSpPr>
          <p:nvPr>
            <p:ph idx="1"/>
          </p:nvPr>
        </p:nvSpPr>
        <p:spPr/>
        <p:txBody>
          <a:bodyPr>
            <a:normAutofit fontScale="70000" lnSpcReduction="20000"/>
          </a:bodyPr>
          <a:lstStyle/>
          <a:p>
            <a:pPr algn="just"/>
            <a:r>
              <a:rPr lang="el-GR" sz="3400" dirty="0" smtClean="0"/>
              <a:t>Εξέχουσα θέση της γαλλικής Σχολής των </a:t>
            </a:r>
            <a:r>
              <a:rPr lang="en-US" sz="3400" i="1" dirty="0" err="1" smtClean="0"/>
              <a:t>Annales</a:t>
            </a:r>
            <a:r>
              <a:rPr lang="el-GR" sz="3400" dirty="0" smtClean="0"/>
              <a:t> στην ιστοριογραφία του 20ού αιώνα.</a:t>
            </a:r>
          </a:p>
          <a:p>
            <a:pPr algn="just"/>
            <a:r>
              <a:rPr lang="el-GR" sz="3400" dirty="0" smtClean="0"/>
              <a:t>Πίστη των συγγραφέων στη δυνατότητα επιστημονικών προσεγγίσεων στην ιστορία (</a:t>
            </a:r>
            <a:r>
              <a:rPr lang="el-GR" sz="3400" dirty="0" err="1" smtClean="0"/>
              <a:t>κοινωνικο</a:t>
            </a:r>
            <a:r>
              <a:rPr lang="el-GR" sz="3400" dirty="0" smtClean="0"/>
              <a:t>-επιστημονική κατεύθυνση)</a:t>
            </a:r>
          </a:p>
          <a:p>
            <a:pPr algn="just"/>
            <a:r>
              <a:rPr lang="el-GR" sz="3400" dirty="0" smtClean="0"/>
              <a:t>Αλλαγή αντιλήψεων για το αντικείμενο της ιστορίας στην ιστορία τους. – Διαφορετική σύλληψη του ιστορικού χρόνου</a:t>
            </a:r>
          </a:p>
          <a:p>
            <a:pPr algn="just"/>
            <a:r>
              <a:rPr lang="el-GR" sz="3400" dirty="0" smtClean="0"/>
              <a:t>Επιμονή ιστορικών κύκλου </a:t>
            </a:r>
            <a:r>
              <a:rPr lang="en-US" sz="3400" i="1" dirty="0" err="1" smtClean="0"/>
              <a:t>Annales</a:t>
            </a:r>
            <a:r>
              <a:rPr lang="en-US" sz="3400" i="1" dirty="0" smtClean="0"/>
              <a:t> </a:t>
            </a:r>
            <a:r>
              <a:rPr lang="el-GR" sz="3400" dirty="0" smtClean="0"/>
              <a:t>ότι δεν αποτελούν «σχολή» αλλά ένα πνεύμα ανοικτό σε νέες μεθόδους και προσεγγίσεις ιστορικής έρευνας.</a:t>
            </a:r>
          </a:p>
          <a:p>
            <a:pPr algn="just"/>
            <a:r>
              <a:rPr lang="el-GR" sz="3400" dirty="0" smtClean="0"/>
              <a:t>Δε διατύπωσαν ρητή θεωρία ή φιλοσοφία της ιστορίας // η έρευνα προείχε της θεωρητικής σκέψης</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4000" i="1" dirty="0" err="1" smtClean="0"/>
              <a:t>Annales</a:t>
            </a:r>
            <a:endParaRPr lang="el-GR" sz="4000" dirty="0"/>
          </a:p>
        </p:txBody>
      </p:sp>
      <p:sp>
        <p:nvSpPr>
          <p:cNvPr id="3" name="2 - Θέση περιεχομένου"/>
          <p:cNvSpPr>
            <a:spLocks noGrp="1"/>
          </p:cNvSpPr>
          <p:nvPr>
            <p:ph idx="1"/>
          </p:nvPr>
        </p:nvSpPr>
        <p:spPr/>
        <p:txBody>
          <a:bodyPr>
            <a:normAutofit fontScale="92500"/>
          </a:bodyPr>
          <a:lstStyle/>
          <a:p>
            <a:pPr algn="just"/>
            <a:r>
              <a:rPr lang="el-GR" sz="2400" dirty="0" smtClean="0"/>
              <a:t>Μεγαλύτερη σημασία της γεωγραφίας στη Γαλλία (απαραίτητη για τις εξετάσεις που οδηγούσαν σε ακαδημαϊκή καριέρα), σε σύγκριση με τους προσανατολισμένους στην κλασική φιλολογία, φιλοσοφία και θεολογία (ως δεύτερο κλάδο) καθηγητές ιστορίας στη Γερμανία</a:t>
            </a:r>
          </a:p>
          <a:p>
            <a:pPr algn="just"/>
            <a:r>
              <a:rPr lang="el-GR" sz="2400" dirty="0" smtClean="0"/>
              <a:t>Ακόμη, στενοί δεσμοί γαλλικής ιστοριογραφίας με οικονομία, κοινωνιολογία και ανθρωπολογία των </a:t>
            </a:r>
            <a:r>
              <a:rPr lang="el-GR" sz="2400" dirty="0" err="1" smtClean="0"/>
              <a:t>Ντυρκέμ</a:t>
            </a:r>
            <a:r>
              <a:rPr lang="el-GR" sz="2400" dirty="0" smtClean="0"/>
              <a:t> και </a:t>
            </a:r>
            <a:r>
              <a:rPr lang="el-GR" sz="2400" dirty="0" err="1" smtClean="0"/>
              <a:t>Σιμιάν</a:t>
            </a:r>
            <a:r>
              <a:rPr lang="el-GR" sz="2400" dirty="0" smtClean="0"/>
              <a:t> (ποσοτικές μέθοδοι, αλλά και κεντρική σημασία συλλογικής συνείδησης ως αντικειμένου της επιστήμης της κοινωνίας με βασικές συνιστώσες τα έθιμα, τη θρησκεία και τους κανόνες συμπεριφοράς) ≠ γερμανική παράδοση με έμφαση στο κράτος τη διοίκηση και τη δικαιοσύνη</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146</TotalTime>
  <Words>2281</Words>
  <Application>Microsoft Office PowerPoint</Application>
  <PresentationFormat>Προβολή στην οθόνη (4:3)</PresentationFormat>
  <Paragraphs>156</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Ροή</vt:lpstr>
      <vt:lpstr>Annales d’ histoire économique et sociale</vt:lpstr>
      <vt:lpstr>Annales</vt:lpstr>
      <vt:lpstr>Κριτική στον ιστορισμό</vt:lpstr>
      <vt:lpstr>Κριτική στον ιστορισμό</vt:lpstr>
      <vt:lpstr>Οι νέες κοινωνικές επιστήμες</vt:lpstr>
      <vt:lpstr>Η εμφάνιση της κοινωνιολογίας</vt:lpstr>
      <vt:lpstr>Κριτική ιστορισμού στη Γαλλία</vt:lpstr>
      <vt:lpstr>Annales</vt:lpstr>
      <vt:lpstr>Annales</vt:lpstr>
      <vt:lpstr>Annales</vt:lpstr>
      <vt:lpstr>Annales</vt:lpstr>
      <vt:lpstr>Annales</vt:lpstr>
      <vt:lpstr>Annales</vt:lpstr>
      <vt:lpstr>Annales 2η περίοδος, Φερνάν Μπρωντέλ (1945-1969) </vt:lpstr>
      <vt:lpstr>Οι διάρκειες</vt:lpstr>
      <vt:lpstr>Ο δομισμός</vt:lpstr>
      <vt:lpstr>Ποσοτικές ιστορίες</vt:lpstr>
      <vt:lpstr>Ποσοτικές ιστορίες</vt:lpstr>
      <vt:lpstr>Προς μια «ολική» ιστορία  </vt:lpstr>
      <vt:lpstr>3η περίοδος των Annales 1969-1994</vt:lpstr>
      <vt:lpstr>   4η περίοδος των Annales (1994 έως σήμερα) </vt:lpstr>
      <vt:lpstr>Annales. Μια συνόψιση</vt:lpstr>
      <vt:lpstr>Annales. Μια συνόψιση</vt:lpstr>
      <vt:lpstr>Κριτικές στην ιστορία των Annales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Karamanolakis</dc:creator>
  <cp:lastModifiedBy>Karamanolakis</cp:lastModifiedBy>
  <cp:revision>27</cp:revision>
  <dcterms:created xsi:type="dcterms:W3CDTF">2014-11-04T21:45:56Z</dcterms:created>
  <dcterms:modified xsi:type="dcterms:W3CDTF">2015-01-20T06:02:36Z</dcterms:modified>
</cp:coreProperties>
</file>