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4" r:id="rId2"/>
    <p:sldId id="276" r:id="rId3"/>
    <p:sldId id="277" r:id="rId4"/>
    <p:sldId id="279" r:id="rId5"/>
    <p:sldId id="256" r:id="rId6"/>
    <p:sldId id="278" r:id="rId7"/>
    <p:sldId id="265" r:id="rId8"/>
    <p:sldId id="266" r:id="rId9"/>
    <p:sldId id="267" r:id="rId10"/>
    <p:sldId id="268" r:id="rId11"/>
    <p:sldId id="270" r:id="rId12"/>
    <p:sldId id="271" r:id="rId13"/>
    <p:sldId id="283" r:id="rId14"/>
    <p:sldId id="272" r:id="rId15"/>
    <p:sldId id="282" r:id="rId16"/>
    <p:sldId id="280" r:id="rId17"/>
    <p:sldId id="281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97546-1DA7-45A1-AB6B-26E81191DE03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C31FA-C941-41D5-904E-EA484D7106D1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C31FA-C941-41D5-904E-EA484D7106D1}" type="slidenum">
              <a:rPr lang="el-GR" smtClean="0"/>
              <a:pPr/>
              <a:t>12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D8A2C-675D-432C-BD85-9B6F0517925E}" type="datetimeFigureOut">
              <a:rPr lang="el-GR" smtClean="0"/>
              <a:pPr/>
              <a:t>17/11/2011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78E61-CE20-4152-B04F-14B3D13AB61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467544" y="5949280"/>
            <a:ext cx="3888432" cy="648072"/>
          </a:xfrm>
        </p:spPr>
        <p:txBody>
          <a:bodyPr>
            <a:no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Χειρόγραφη σελίδα από τη </a:t>
            </a:r>
            <a:r>
              <a:rPr lang="el-GR" sz="1400" i="1" dirty="0" smtClean="0">
                <a:latin typeface="Palatino Linotype" pitchFamily="18" charset="0"/>
              </a:rPr>
              <a:t>Γιγάντια Βίβλο</a:t>
            </a:r>
            <a:r>
              <a:rPr lang="el-GR" sz="1400" dirty="0" smtClean="0">
                <a:latin typeface="Palatino Linotype" pitchFamily="18" charset="0"/>
              </a:rPr>
              <a:t>, </a:t>
            </a:r>
            <a:r>
              <a:rPr lang="el-GR" sz="1400" i="1" dirty="0" smtClean="0">
                <a:latin typeface="Palatino Linotype" pitchFamily="18" charset="0"/>
              </a:rPr>
              <a:t/>
            </a:r>
            <a:br>
              <a:rPr lang="el-GR" sz="1400" i="1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π. 1452, Ουάσινγκτον,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Βιβλιοθήκη Κογκρέσου</a:t>
            </a:r>
            <a:r>
              <a:rPr lang="en-US" sz="1400" dirty="0" smtClean="0">
                <a:latin typeface="Palatino Linotype" pitchFamily="18" charset="0"/>
              </a:rPr>
              <a:t>. </a:t>
            </a:r>
            <a:r>
              <a:rPr lang="el-GR" sz="1400" dirty="0" smtClean="0">
                <a:latin typeface="Palatino Linotype" pitchFamily="18" charset="0"/>
              </a:rPr>
              <a:t> 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5" name="4 - Εικόνα" descr="x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32656"/>
            <a:ext cx="3960440" cy="5400600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4716016" y="5877272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latin typeface="Palatino Linotype" pitchFamily="18" charset="0"/>
              </a:rPr>
              <a:t>Σελίδα από τη </a:t>
            </a:r>
            <a:r>
              <a:rPr lang="el-GR" sz="1400" i="1" dirty="0" smtClean="0">
                <a:latin typeface="Palatino Linotype" pitchFamily="18" charset="0"/>
              </a:rPr>
              <a:t>Βίβλο του Γουτεμβέργιου</a:t>
            </a:r>
            <a:r>
              <a:rPr lang="el-GR" sz="1400" dirty="0" smtClean="0">
                <a:latin typeface="Palatino Linotype" pitchFamily="18" charset="0"/>
              </a:rPr>
              <a:t>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π. 145</a:t>
            </a:r>
            <a:r>
              <a:rPr lang="en-US" sz="1400" dirty="0" smtClean="0">
                <a:latin typeface="Palatino Linotype" pitchFamily="18" charset="0"/>
              </a:rPr>
              <a:t>6</a:t>
            </a:r>
            <a:r>
              <a:rPr lang="el-GR" sz="1400" dirty="0" smtClean="0">
                <a:latin typeface="Palatino Linotype" pitchFamily="18" charset="0"/>
              </a:rPr>
              <a:t>, Γκέτινγκεν,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Κρατική και Πανεπιστημιακή Βιβλιοθήκη. </a:t>
            </a:r>
            <a:endParaRPr lang="el-GR" sz="1400" dirty="0"/>
          </a:p>
        </p:txBody>
      </p:sp>
      <p:pic>
        <p:nvPicPr>
          <p:cNvPr id="9" name="8 - Εικόνα" descr="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3888432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 rot="10800000" flipV="1">
            <a:off x="685800" y="5877272"/>
            <a:ext cx="7772400" cy="576064"/>
          </a:xfrm>
        </p:spPr>
        <p:txBody>
          <a:bodyPr>
            <a:noAutofit/>
          </a:bodyPr>
          <a:lstStyle/>
          <a:p>
            <a:r>
              <a:rPr lang="el-GR" sz="1400" i="1" dirty="0" smtClean="0">
                <a:latin typeface="Palatino Linotype" pitchFamily="18" charset="0"/>
              </a:rPr>
              <a:t>Μάθημα ανατομίας</a:t>
            </a:r>
            <a:r>
              <a:rPr lang="el-GR" sz="1400" dirty="0" smtClean="0">
                <a:latin typeface="Palatino Linotype" pitchFamily="18" charset="0"/>
              </a:rPr>
              <a:t>, 1493-94, </a:t>
            </a:r>
            <a:r>
              <a:rPr lang="en-US" sz="1400" dirty="0" smtClean="0">
                <a:latin typeface="Palatino Linotype" pitchFamily="18" charset="0"/>
              </a:rPr>
              <a:t/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επιχρωματισμένη ξυλογραφία σε πλάγιο ξύλο, </a:t>
            </a:r>
            <a:r>
              <a:rPr lang="en-US" sz="1400" dirty="0" smtClean="0">
                <a:latin typeface="Palatino Linotype" pitchFamily="18" charset="0"/>
              </a:rPr>
              <a:t/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Ιδιωτική συλλογή.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Μάθημα ανατομίας, 1493-94, επιχρωματισμένη ξυλογραφία σε πλάγιο ξύλο, Ιδιωτική συλλογή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0"/>
            <a:ext cx="3600400" cy="55892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4004" y="6093295"/>
            <a:ext cx="7772400" cy="432001"/>
          </a:xfrm>
        </p:spPr>
        <p:txBody>
          <a:bodyPr>
            <a:noAutofit/>
          </a:bodyPr>
          <a:lstStyle/>
          <a:p>
            <a:r>
              <a:rPr lang="el-GR" sz="1400" i="1" dirty="0" smtClean="0">
                <a:latin typeface="Palatino Linotype" pitchFamily="18" charset="0"/>
              </a:rPr>
              <a:t>Ο Πολύφιλος στο δάσος</a:t>
            </a:r>
            <a:r>
              <a:rPr lang="el-GR" sz="1400" dirty="0" smtClean="0">
                <a:latin typeface="Palatino Linotype" pitchFamily="18" charset="0"/>
              </a:rPr>
              <a:t>, 1499, </a:t>
            </a:r>
            <a:r>
              <a:rPr lang="en-US" sz="1400" dirty="0" smtClean="0">
                <a:latin typeface="Palatino Linotype" pitchFamily="18" charset="0"/>
              </a:rPr>
              <a:t/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ξυλογραφία σε πλάγιο ξύλο, Λονδίνο, Βρετανικό Μουσείο.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Ο Πολύφιλος στο δάσος, 1499, ξυλόγραφία σε πλάγιο ξύλο, Λονδίνο, Βρετανικό Μουσείο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344816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5445224"/>
            <a:ext cx="7772400" cy="864096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Palatino Linotype" pitchFamily="18" charset="0"/>
              </a:rPr>
              <a:t>Israhel van Meckenem, </a:t>
            </a:r>
            <a:r>
              <a:rPr lang="el-GR" sz="1400" i="1" dirty="0" smtClean="0">
                <a:latin typeface="Palatino Linotype" pitchFamily="18" charset="0"/>
              </a:rPr>
              <a:t>Αυτοπροσωπογραφία με τη σύζυγό του </a:t>
            </a:r>
            <a:r>
              <a:rPr lang="en-US" sz="1400" i="1" dirty="0" smtClean="0">
                <a:latin typeface="Palatino Linotype" pitchFamily="18" charset="0"/>
              </a:rPr>
              <a:t>Ida</a:t>
            </a:r>
            <a:r>
              <a:rPr lang="el-GR" sz="1400" dirty="0" smtClean="0">
                <a:latin typeface="Palatino Linotype" pitchFamily="18" charset="0"/>
              </a:rPr>
              <a:t>, 15ος αι.,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γραμμική χαλκογραφία, Λονδίνο, Βρετανικό Μουσείο.  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548680"/>
            <a:ext cx="5498592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 rot="10800000" flipV="1">
            <a:off x="685800" y="5949280"/>
            <a:ext cx="7772400" cy="648072"/>
          </a:xfrm>
        </p:spPr>
        <p:txBody>
          <a:bodyPr>
            <a:noAutofit/>
          </a:bodyPr>
          <a:lstStyle/>
          <a:p>
            <a:r>
              <a:rPr lang="en-US" sz="1400" dirty="0" smtClean="0">
                <a:latin typeface="Palatino Linotype" pitchFamily="18" charset="0"/>
              </a:rPr>
              <a:t>Albrecht D</a:t>
            </a:r>
            <a:r>
              <a:rPr lang="el-GR" sz="1400" dirty="0" smtClean="0">
                <a:latin typeface="Palatino Linotype" pitchFamily="18" charset="0"/>
              </a:rPr>
              <a:t>ϋ</a:t>
            </a:r>
            <a:r>
              <a:rPr lang="en-US" sz="1400" dirty="0" smtClean="0">
                <a:latin typeface="Palatino Linotype" pitchFamily="18" charset="0"/>
              </a:rPr>
              <a:t>rer, </a:t>
            </a:r>
            <a:r>
              <a:rPr lang="el-GR" sz="1400" i="1" dirty="0" smtClean="0">
                <a:latin typeface="Palatino Linotype" pitchFamily="18" charset="0"/>
              </a:rPr>
              <a:t>Αυτοπροσωπογραφία με δερμάτινη γούνα</a:t>
            </a:r>
            <a:r>
              <a:rPr lang="el-GR" sz="1400" dirty="0" smtClean="0">
                <a:latin typeface="Palatino Linotype" pitchFamily="18" charset="0"/>
              </a:rPr>
              <a:t>, 1500,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ξύλο,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Μόναχο, Βαυαρικές Κρατικές Συλλογές.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Αυτοπροσωπογραφία, 1500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4248472" cy="57332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043608" y="5301208"/>
            <a:ext cx="6984776" cy="720080"/>
          </a:xfrm>
        </p:spPr>
        <p:txBody>
          <a:bodyPr>
            <a:normAutofit fontScale="90000"/>
          </a:bodyPr>
          <a:lstStyle/>
          <a:p>
            <a:r>
              <a:rPr lang="en-US" sz="1400" dirty="0" smtClean="0">
                <a:latin typeface="Palatino Linotype" pitchFamily="18" charset="0"/>
              </a:rPr>
              <a:t>Albrecht D</a:t>
            </a:r>
            <a:r>
              <a:rPr lang="el-GR" sz="1400" dirty="0" smtClean="0">
                <a:latin typeface="Palatino Linotype" pitchFamily="18" charset="0"/>
              </a:rPr>
              <a:t>ϋ</a:t>
            </a:r>
            <a:r>
              <a:rPr lang="en-US" sz="1400" dirty="0" smtClean="0">
                <a:latin typeface="Palatino Linotype" pitchFamily="18" charset="0"/>
              </a:rPr>
              <a:t>rer, </a:t>
            </a:r>
            <a:r>
              <a:rPr lang="el-GR" sz="1400" i="1" dirty="0" smtClean="0">
                <a:latin typeface="Palatino Linotype" pitchFamily="18" charset="0"/>
              </a:rPr>
              <a:t>Φρειδερίκος ο Σοφός της Σαξονίας</a:t>
            </a:r>
            <a:r>
              <a:rPr lang="el-GR" sz="1400" dirty="0" smtClean="0">
                <a:latin typeface="Palatino Linotype" pitchFamily="18" charset="0"/>
              </a:rPr>
              <a:t>, 1524,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σχέδιο και γραμμική χαλκογραφία,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Παρίσι, Ανωτάτη Σχολή Καλών Τεχνών – Βοστώνη, Μουσείο Καλών Τεχνών.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7" name="6 - Εικόνα" descr="IMG_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6998208" cy="46664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5949280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en-US" sz="1600" dirty="0" smtClean="0">
                <a:latin typeface="Palatino Linotype" pitchFamily="18" charset="0"/>
              </a:rPr>
              <a:t>Albrecht D</a:t>
            </a:r>
            <a:r>
              <a:rPr lang="el-GR" sz="1600" dirty="0" smtClean="0">
                <a:latin typeface="Palatino Linotype" pitchFamily="18" charset="0"/>
              </a:rPr>
              <a:t>ϋ</a:t>
            </a:r>
            <a:r>
              <a:rPr lang="en-US" sz="1600" dirty="0" smtClean="0">
                <a:latin typeface="Palatino Linotype" pitchFamily="18" charset="0"/>
              </a:rPr>
              <a:t>rer, </a:t>
            </a:r>
            <a:r>
              <a:rPr lang="el-GR" sz="1600" i="1" dirty="0" smtClean="0">
                <a:latin typeface="Palatino Linotype" pitchFamily="18" charset="0"/>
              </a:rPr>
              <a:t>Ο ιππότης, ο θάνατος και ο διάβολος</a:t>
            </a:r>
            <a:r>
              <a:rPr lang="el-GR" sz="1600" dirty="0" smtClean="0">
                <a:latin typeface="Palatino Linotype" pitchFamily="18" charset="0"/>
              </a:rPr>
              <a:t>, 1513, </a:t>
            </a:r>
            <a:br>
              <a:rPr lang="el-GR" sz="1600" dirty="0" smtClean="0">
                <a:latin typeface="Palatino Linotype" pitchFamily="18" charset="0"/>
              </a:rPr>
            </a:br>
            <a:r>
              <a:rPr lang="el-GR" sz="1600" dirty="0" smtClean="0">
                <a:latin typeface="Palatino Linotype" pitchFamily="18" charset="0"/>
              </a:rPr>
              <a:t>σχέδιο με μελάνη και μολύβι, </a:t>
            </a:r>
            <a:br>
              <a:rPr lang="el-GR" sz="1600" dirty="0" smtClean="0">
                <a:latin typeface="Palatino Linotype" pitchFamily="18" charset="0"/>
              </a:rPr>
            </a:br>
            <a:r>
              <a:rPr lang="el-GR" sz="1600" dirty="0" smtClean="0">
                <a:latin typeface="Palatino Linotype" pitchFamily="18" charset="0"/>
              </a:rPr>
              <a:t>Μιλάνο, Αμβροσιανή Βιβλιοθήκη.</a:t>
            </a:r>
            <a:r>
              <a:rPr lang="el-GR" dirty="0" smtClean="0">
                <a:latin typeface="Palatino Linotype" pitchFamily="18" charset="0"/>
              </a:rPr>
              <a:t/>
            </a:r>
            <a:br>
              <a:rPr lang="el-GR" dirty="0" smtClean="0">
                <a:latin typeface="Palatino Linotype" pitchFamily="18" charset="0"/>
              </a:rPr>
            </a:br>
            <a:r>
              <a:rPr lang="el-GR" dirty="0" smtClean="0">
                <a:latin typeface="Palatino Linotype" pitchFamily="18" charset="0"/>
              </a:rPr>
              <a:t> </a:t>
            </a:r>
            <a:endParaRPr lang="el-GR" dirty="0"/>
          </a:p>
        </p:txBody>
      </p:sp>
      <p:pic>
        <p:nvPicPr>
          <p:cNvPr id="5" name="4 - Εικόνα" descr="IMG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392488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5589240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en-US" sz="1400" dirty="0" smtClean="0">
                <a:latin typeface="Palatino Linotype" pitchFamily="18" charset="0"/>
              </a:rPr>
              <a:t>Albrecht D</a:t>
            </a:r>
            <a:r>
              <a:rPr lang="el-GR" sz="1400" dirty="0" smtClean="0">
                <a:latin typeface="Palatino Linotype" pitchFamily="18" charset="0"/>
              </a:rPr>
              <a:t>ϋ</a:t>
            </a:r>
            <a:r>
              <a:rPr lang="en-US" sz="1400" dirty="0" smtClean="0">
                <a:latin typeface="Palatino Linotype" pitchFamily="18" charset="0"/>
              </a:rPr>
              <a:t>rer, </a:t>
            </a:r>
            <a:r>
              <a:rPr lang="el-GR" sz="1400" i="1" dirty="0" smtClean="0">
                <a:latin typeface="Palatino Linotype" pitchFamily="18" charset="0"/>
              </a:rPr>
              <a:t>Ο ιππότης, ο θάνατος και ο διάβολος</a:t>
            </a:r>
            <a:r>
              <a:rPr lang="el-GR" sz="1400" dirty="0" smtClean="0">
                <a:latin typeface="Palatino Linotype" pitchFamily="18" charset="0"/>
              </a:rPr>
              <a:t>, 1513,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σχέδιο με μελάνη και μολύβι,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Μιλάνο, Αμβροσιανή Βιβλιοθήκη.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1" y="0"/>
            <a:ext cx="4392489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 rot="10800000" flipV="1">
            <a:off x="685800" y="6093296"/>
            <a:ext cx="7772400" cy="288032"/>
          </a:xfrm>
        </p:spPr>
        <p:txBody>
          <a:bodyPr>
            <a:normAutofit fontScale="90000"/>
          </a:bodyPr>
          <a:lstStyle/>
          <a:p>
            <a:r>
              <a:rPr lang="en-US" sz="1400" dirty="0" smtClean="0">
                <a:latin typeface="Palatino Linotype" pitchFamily="18" charset="0"/>
              </a:rPr>
              <a:t>Albrecht D</a:t>
            </a:r>
            <a:r>
              <a:rPr lang="el-GR" sz="1400" dirty="0" smtClean="0">
                <a:latin typeface="Palatino Linotype" pitchFamily="18" charset="0"/>
              </a:rPr>
              <a:t>ϋ</a:t>
            </a:r>
            <a:r>
              <a:rPr lang="en-US" sz="1400" dirty="0" smtClean="0">
                <a:latin typeface="Palatino Linotype" pitchFamily="18" charset="0"/>
              </a:rPr>
              <a:t>rer, </a:t>
            </a:r>
            <a:r>
              <a:rPr lang="el-GR" sz="1400" i="1" dirty="0" smtClean="0">
                <a:latin typeface="Palatino Linotype" pitchFamily="18" charset="0"/>
              </a:rPr>
              <a:t>Ο ιππότης, ο θάνατος και ο διάβολος</a:t>
            </a:r>
            <a:r>
              <a:rPr lang="el-GR" sz="1400" dirty="0" smtClean="0">
                <a:latin typeface="Palatino Linotype" pitchFamily="18" charset="0"/>
              </a:rPr>
              <a:t>, 1513,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γραμμική χαλκογραφία,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Σβάινφουρτ, Ιδιωτική συλλογή.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5" name="4 - Εικόνα" descr="IMG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1" y="0"/>
            <a:ext cx="4320479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645" y="0"/>
            <a:ext cx="4570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8940" y="0"/>
            <a:ext cx="4946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645" y="0"/>
            <a:ext cx="4570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 rot="10800000" flipV="1">
            <a:off x="611560" y="6165303"/>
            <a:ext cx="7772400" cy="45719"/>
          </a:xfrm>
        </p:spPr>
        <p:txBody>
          <a:bodyPr>
            <a:no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Jost Amman, </a:t>
            </a:r>
            <a:r>
              <a:rPr lang="el-GR" sz="1400" i="1" dirty="0" smtClean="0">
                <a:latin typeface="Palatino Linotype" pitchFamily="18" charset="0"/>
              </a:rPr>
              <a:t>Ο χαρτοποιός</a:t>
            </a:r>
            <a:r>
              <a:rPr lang="el-GR" sz="1400" dirty="0" smtClean="0">
                <a:latin typeface="Palatino Linotype" pitchFamily="18" charset="0"/>
              </a:rPr>
              <a:t>, 1568, </a:t>
            </a:r>
            <a:r>
              <a:rPr lang="en-US" sz="1400" dirty="0" smtClean="0">
                <a:latin typeface="Palatino Linotype" pitchFamily="18" charset="0"/>
              </a:rPr>
              <a:t/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ξυλογραφία σε πλάγιο ξύλο, Λονδίνο, Βρετανικό Μουσείο.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Jost Amman, Ο χαρτοποιός, 1568, ξυλογραφία σε πλάγιο ξύλο, Λονδίνο, Βρετανικό Μουσείο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608512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645" y="0"/>
            <a:ext cx="4570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55576" y="5877272"/>
            <a:ext cx="7772400" cy="504056"/>
          </a:xfrm>
        </p:spPr>
        <p:txBody>
          <a:bodyPr>
            <a:no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Δασκάλου ES, </a:t>
            </a:r>
            <a:r>
              <a:rPr lang="el-GR" sz="1400" i="1" dirty="0" smtClean="0">
                <a:latin typeface="Palatino Linotype" pitchFamily="18" charset="0"/>
              </a:rPr>
              <a:t>Γέννηση</a:t>
            </a:r>
            <a:r>
              <a:rPr lang="el-GR" sz="1400" dirty="0" smtClean="0">
                <a:latin typeface="Palatino Linotype" pitchFamily="18" charset="0"/>
              </a:rPr>
              <a:t>, 1466, </a:t>
            </a:r>
            <a:r>
              <a:rPr lang="en-US" sz="1400" dirty="0" smtClean="0">
                <a:latin typeface="Palatino Linotype" pitchFamily="18" charset="0"/>
              </a:rPr>
              <a:t/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γραμμική χαλκογραφία,</a:t>
            </a:r>
            <a:r>
              <a:rPr lang="en-US" sz="1400" dirty="0" smtClean="0">
                <a:latin typeface="Palatino Linotype" pitchFamily="18" charset="0"/>
              </a:rPr>
              <a:t> </a:t>
            </a:r>
            <a:r>
              <a:rPr lang="el-GR" sz="1400" dirty="0" smtClean="0">
                <a:latin typeface="Palatino Linotype" pitchFamily="18" charset="0"/>
              </a:rPr>
              <a:t>Σινσινάτι, Μουσείο Τέχνης.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Δασκάλου ES, Γέννηση, 1466, γραμμική χαλκογραφία, Σινσινάτι, Μουσείο Τέχνης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464496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55576" y="5301208"/>
            <a:ext cx="7772400" cy="504056"/>
          </a:xfrm>
        </p:spPr>
        <p:txBody>
          <a:bodyPr>
            <a:no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Δασκάλου του Βαλαάμ, </a:t>
            </a:r>
            <a:r>
              <a:rPr lang="el-GR" sz="1400" i="1" dirty="0" smtClean="0">
                <a:latin typeface="Palatino Linotype" pitchFamily="18" charset="0"/>
              </a:rPr>
              <a:t>Ο άγιος Ελίγιος στο εργαστήριό του</a:t>
            </a:r>
            <a:r>
              <a:rPr lang="el-GR" sz="1400" dirty="0" smtClean="0">
                <a:latin typeface="Palatino Linotype" pitchFamily="18" charset="0"/>
              </a:rPr>
              <a:t>, 15ος αι., </a:t>
            </a:r>
            <a:r>
              <a:rPr lang="en-US" sz="1400" dirty="0" smtClean="0">
                <a:latin typeface="Palatino Linotype" pitchFamily="18" charset="0"/>
              </a:rPr>
              <a:t/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γραμμική χαλκογραφία.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Δασκάλου του Βαλαάμ, Ο άγιος Ελίγιος στο εργαστήριό του, 15ος αι.., γραμμική χαλκογραφία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76672"/>
            <a:ext cx="6876288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5877272"/>
            <a:ext cx="7772400" cy="648072"/>
          </a:xfrm>
        </p:spPr>
        <p:txBody>
          <a:bodyPr>
            <a:normAutofit/>
          </a:bodyPr>
          <a:lstStyle/>
          <a:p>
            <a:r>
              <a:rPr lang="el-GR" sz="1400" i="1" dirty="0" smtClean="0">
                <a:latin typeface="Palatino Linotype" pitchFamily="18" charset="0"/>
              </a:rPr>
              <a:t>Οι πρόγονοι του Αδάμ</a:t>
            </a:r>
            <a:r>
              <a:rPr lang="el-GR" sz="1400" dirty="0" smtClean="0">
                <a:latin typeface="Palatino Linotype" pitchFamily="18" charset="0"/>
              </a:rPr>
              <a:t>, 1493, </a:t>
            </a:r>
            <a:r>
              <a:rPr lang="en-US" sz="1400" dirty="0" smtClean="0">
                <a:latin typeface="Palatino Linotype" pitchFamily="18" charset="0"/>
              </a:rPr>
              <a:t/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ξυλογραφία σε πλάγιο ξύλο, Ιδιωτική συλλογή.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Οι πρόγονοι του Αδάμ, 1493, ξυλογραφία σε πλάγιο ξύλο, Ιδιωτική συλλογή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0"/>
            <a:ext cx="3816424" cy="58772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150</Words>
  <Application>Microsoft Office PowerPoint</Application>
  <PresentationFormat>Προβολή στην οθόνη (4:3)</PresentationFormat>
  <Paragraphs>15</Paragraphs>
  <Slides>17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Θέμα του Office</vt:lpstr>
      <vt:lpstr>Χειρόγραφη σελίδα από τη Γιγάντια Βίβλο,  π. 1452, Ουάσινγκτον,  Βιβλιοθήκη Κογκρέσου.   </vt:lpstr>
      <vt:lpstr>Διαφάνεια 2</vt:lpstr>
      <vt:lpstr>Διαφάνεια 3</vt:lpstr>
      <vt:lpstr>Διαφάνεια 4</vt:lpstr>
      <vt:lpstr>Jost Amman, Ο χαρτοποιός, 1568,  ξυλογραφία σε πλάγιο ξύλο, Λονδίνο, Βρετανικό Μουσείο.</vt:lpstr>
      <vt:lpstr>Διαφάνεια 6</vt:lpstr>
      <vt:lpstr>Δασκάλου ES, Γέννηση, 1466,  γραμμική χαλκογραφία, Σινσινάτι, Μουσείο Τέχνης.</vt:lpstr>
      <vt:lpstr>Δασκάλου του Βαλαάμ, Ο άγιος Ελίγιος στο εργαστήριό του, 15ος αι.,  γραμμική χαλκογραφία.</vt:lpstr>
      <vt:lpstr>Οι πρόγονοι του Αδάμ, 1493,  ξυλογραφία σε πλάγιο ξύλο, Ιδιωτική συλλογή.</vt:lpstr>
      <vt:lpstr>Μάθημα ανατομίας, 1493-94,  επιχρωματισμένη ξυλογραφία σε πλάγιο ξύλο,  Ιδιωτική συλλογή.</vt:lpstr>
      <vt:lpstr>Ο Πολύφιλος στο δάσος, 1499,  ξυλογραφία σε πλάγιο ξύλο, Λονδίνο, Βρετανικό Μουσείο.</vt:lpstr>
      <vt:lpstr>Israhel van Meckenem, Αυτοπροσωπογραφία με τη σύζυγό του Ida, 15ος αι., γραμμική χαλκογραφία, Λονδίνο, Βρετανικό Μουσείο.   </vt:lpstr>
      <vt:lpstr>Albrecht Dϋrer, Αυτοπροσωπογραφία με δερμάτινη γούνα, 1500,  ελαιογραφία σε ξύλο,  Μόναχο, Βαυαρικές Κρατικές Συλλογές.  </vt:lpstr>
      <vt:lpstr>Albrecht Dϋrer, Φρειδερίκος ο Σοφός της Σαξονίας, 1524,  σχέδιο και γραμμική χαλκογραφία,  Παρίσι, Ανωτάτη Σχολή Καλών Τεχνών – Βοστώνη, Μουσείο Καλών Τεχνών.  </vt:lpstr>
      <vt:lpstr>Albrecht Dϋrer, Ο ιππότης, ο θάνατος και ο διάβολος, 1513,  σχέδιο με μελάνη και μολύβι,  Μιλάνο, Αμβροσιανή Βιβλιοθήκη.  </vt:lpstr>
      <vt:lpstr>Albrecht Dϋrer, Ο ιππότης, ο θάνατος και ο διάβολος, 1513,  σχέδιο με μελάνη και μολύβι,  Μιλάνο, Αμβροσιανή Βιβλιοθήκη.  </vt:lpstr>
      <vt:lpstr>Albrecht Dϋrer, Ο ιππότης, ο θάνατος και ο διάβολος, 1513,  γραμμική χαλκογραφία,  Σβάινφουρτ, Ιδιωτική συλλογή.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Δημήτρης Παυλόπουλος</cp:lastModifiedBy>
  <cp:revision>25</cp:revision>
  <dcterms:created xsi:type="dcterms:W3CDTF">2011-10-23T08:54:23Z</dcterms:created>
  <dcterms:modified xsi:type="dcterms:W3CDTF">2011-11-17T14:02:59Z</dcterms:modified>
</cp:coreProperties>
</file>