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57" r:id="rId3"/>
    <p:sldId id="260" r:id="rId4"/>
    <p:sldId id="258" r:id="rId5"/>
    <p:sldId id="259" r:id="rId6"/>
    <p:sldId id="256" r:id="rId7"/>
    <p:sldId id="261" r:id="rId8"/>
    <p:sldId id="262" r:id="rId9"/>
    <p:sldId id="264" r:id="rId10"/>
    <p:sldId id="265" r:id="rId11"/>
    <p:sldId id="266" r:id="rId12"/>
    <p:sldId id="281" r:id="rId13"/>
    <p:sldId id="276" r:id="rId14"/>
    <p:sldId id="268" r:id="rId15"/>
    <p:sldId id="269" r:id="rId16"/>
    <p:sldId id="267" r:id="rId17"/>
    <p:sldId id="272" r:id="rId18"/>
    <p:sldId id="270" r:id="rId19"/>
    <p:sldId id="271" r:id="rId20"/>
    <p:sldId id="273" r:id="rId21"/>
    <p:sldId id="274" r:id="rId22"/>
    <p:sldId id="277" r:id="rId23"/>
    <p:sldId id="280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E576-616E-49C2-BB13-DEEDDAE4A8E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B410-FFED-4BAF-8885-5585D59615D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B410-FFED-4BAF-8885-5585D59615D1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B4F-4078-4E6A-87E9-D9D234DC5D28}" type="datetimeFigureOut">
              <a:rPr lang="el-GR" smtClean="0"/>
              <a:pPr/>
              <a:t>1/6/2021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xpression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0648"/>
            <a:ext cx="5872441" cy="5149679"/>
          </a:xfrm>
          <a:prstGeom prst="rect">
            <a:avLst/>
          </a:prstGeom>
        </p:spPr>
      </p:pic>
      <p:sp>
        <p:nvSpPr>
          <p:cNvPr id="5" name="2 - Υπότιτλος"/>
          <p:cNvSpPr>
            <a:spLocks noGrp="1"/>
          </p:cNvSpPr>
          <p:nvPr>
            <p:ph type="ctrTitle"/>
          </p:nvPr>
        </p:nvSpPr>
        <p:spPr>
          <a:xfrm>
            <a:off x="0" y="544522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“T</a:t>
            </a:r>
            <a:br>
              <a:rPr lang="el-GR" sz="1400" dirty="0"/>
            </a:br>
            <a:br>
              <a:rPr lang="el-GR" sz="1400" dirty="0"/>
            </a:br>
            <a:br>
              <a:rPr lang="el-GR" sz="1400" dirty="0"/>
            </a:br>
            <a:br>
              <a:rPr lang="el-GR" sz="1400" dirty="0"/>
            </a:br>
            <a:br>
              <a:rPr lang="el-GR" sz="1400" dirty="0"/>
            </a:br>
            <a:r>
              <a:rPr lang="el-GR" sz="1400" i="1" dirty="0"/>
              <a:t> </a:t>
            </a:r>
            <a:r>
              <a:rPr lang="el-GR" sz="1600" i="1" dirty="0">
                <a:latin typeface="Palatino Linotype" pitchFamily="18" charset="0"/>
              </a:rPr>
              <a:t>Οι οξύθυμοι</a:t>
            </a:r>
            <a:r>
              <a:rPr lang="el-GR" sz="1600" dirty="0">
                <a:latin typeface="Palatino Linotype" pitchFamily="18" charset="0"/>
              </a:rPr>
              <a:t>, </a:t>
            </a:r>
            <a:r>
              <a:rPr lang="en-US" sz="1600" dirty="0">
                <a:latin typeface="Palatino Linotype" pitchFamily="18" charset="0"/>
              </a:rPr>
              <a:t>1950.</a:t>
            </a:r>
            <a:r>
              <a:rPr lang="el-GR" sz="1600" dirty="0">
                <a:latin typeface="Palatino Linotype" pitchFamily="18" charset="0"/>
              </a:rPr>
              <a:t> Πρώτη σειρά: Θόδωρος Στάμος (1922-1997), </a:t>
            </a:r>
            <a:r>
              <a:rPr lang="en-US" sz="1600" dirty="0">
                <a:latin typeface="Palatino Linotype" pitchFamily="18" charset="0"/>
              </a:rPr>
              <a:t>Jimmy Ernst</a:t>
            </a:r>
            <a:r>
              <a:rPr lang="el-GR" sz="1600" dirty="0">
                <a:latin typeface="Palatino Linotype" pitchFamily="18" charset="0"/>
              </a:rPr>
              <a:t> (1920-1984)</a:t>
            </a:r>
            <a:r>
              <a:rPr lang="en-US" sz="1600" dirty="0">
                <a:latin typeface="Palatino Linotype" pitchFamily="18" charset="0"/>
              </a:rPr>
              <a:t>, Barnett Newman</a:t>
            </a:r>
            <a:r>
              <a:rPr lang="el-GR" sz="1600" dirty="0">
                <a:latin typeface="Palatino Linotype" pitchFamily="18" charset="0"/>
              </a:rPr>
              <a:t> (1905-1970)</a:t>
            </a:r>
            <a:r>
              <a:rPr lang="en-US" sz="1600" dirty="0">
                <a:latin typeface="Palatino Linotype" pitchFamily="18" charset="0"/>
              </a:rPr>
              <a:t>, James Brooks</a:t>
            </a:r>
            <a:r>
              <a:rPr lang="el-GR" sz="1600" dirty="0">
                <a:latin typeface="Palatino Linotype" pitchFamily="18" charset="0"/>
              </a:rPr>
              <a:t> (1906-1992)</a:t>
            </a:r>
            <a:r>
              <a:rPr lang="en-US" sz="1600" dirty="0">
                <a:latin typeface="Palatino Linotype" pitchFamily="18" charset="0"/>
              </a:rPr>
              <a:t>, Mark Rothko</a:t>
            </a:r>
            <a:r>
              <a:rPr lang="el-GR" sz="1600" dirty="0">
                <a:latin typeface="Palatino Linotype" pitchFamily="18" charset="0"/>
              </a:rPr>
              <a:t> (1903-1970)</a:t>
            </a:r>
            <a:r>
              <a:rPr lang="en-US" sz="1600" dirty="0">
                <a:latin typeface="Palatino Linotype" pitchFamily="18" charset="0"/>
              </a:rPr>
              <a:t>. </a:t>
            </a:r>
            <a:r>
              <a:rPr lang="el-GR" sz="1600" dirty="0">
                <a:latin typeface="Palatino Linotype" pitchFamily="18" charset="0"/>
              </a:rPr>
              <a:t>Δεύτερη σειρά: </a:t>
            </a:r>
            <a:r>
              <a:rPr lang="en-US" sz="1600" dirty="0">
                <a:latin typeface="Palatino Linotype" pitchFamily="18" charset="0"/>
              </a:rPr>
              <a:t>Richard Pousette-Dart</a:t>
            </a:r>
            <a:r>
              <a:rPr lang="el-GR" sz="1600" dirty="0">
                <a:latin typeface="Palatino Linotype" pitchFamily="18" charset="0"/>
              </a:rPr>
              <a:t> (1916-1992)</a:t>
            </a:r>
            <a:r>
              <a:rPr lang="en-US" sz="1600" dirty="0">
                <a:latin typeface="Palatino Linotype" pitchFamily="18" charset="0"/>
              </a:rPr>
              <a:t>, William Baziotes</a:t>
            </a:r>
            <a:r>
              <a:rPr lang="el-GR" sz="1600" dirty="0">
                <a:latin typeface="Palatino Linotype" pitchFamily="18" charset="0"/>
              </a:rPr>
              <a:t> (1912-1963)</a:t>
            </a:r>
            <a:r>
              <a:rPr lang="en-US" sz="1600" dirty="0">
                <a:latin typeface="Palatino Linotype" pitchFamily="18" charset="0"/>
              </a:rPr>
              <a:t>, Jackson Pollock</a:t>
            </a:r>
            <a:r>
              <a:rPr lang="el-GR" sz="1600" dirty="0">
                <a:latin typeface="Palatino Linotype" pitchFamily="18" charset="0"/>
              </a:rPr>
              <a:t> (1912-1956)</a:t>
            </a:r>
            <a:r>
              <a:rPr lang="en-US" sz="1600" dirty="0">
                <a:latin typeface="Palatino Linotype" pitchFamily="18" charset="0"/>
              </a:rPr>
              <a:t>, Clyfford Still</a:t>
            </a:r>
            <a:r>
              <a:rPr lang="el-GR" sz="1600" dirty="0">
                <a:latin typeface="Palatino Linotype" pitchFamily="18" charset="0"/>
              </a:rPr>
              <a:t> (1904-1980)</a:t>
            </a:r>
            <a:r>
              <a:rPr lang="en-US" sz="1600" dirty="0">
                <a:latin typeface="Palatino Linotype" pitchFamily="18" charset="0"/>
              </a:rPr>
              <a:t>, Robert Motherwell</a:t>
            </a:r>
            <a:r>
              <a:rPr lang="el-GR" sz="1600" dirty="0">
                <a:latin typeface="Palatino Linotype" pitchFamily="18" charset="0"/>
              </a:rPr>
              <a:t> (1915-1991)</a:t>
            </a:r>
            <a:r>
              <a:rPr lang="en-US" sz="1600" dirty="0">
                <a:latin typeface="Palatino Linotype" pitchFamily="18" charset="0"/>
              </a:rPr>
              <a:t>, Bradley Walker Tomlin</a:t>
            </a:r>
            <a:r>
              <a:rPr lang="el-GR" sz="1600" dirty="0">
                <a:latin typeface="Palatino Linotype" pitchFamily="18" charset="0"/>
              </a:rPr>
              <a:t> (1899-1955). Τρίτη σειρά:</a:t>
            </a:r>
            <a:r>
              <a:rPr lang="en-US" sz="1600" dirty="0">
                <a:latin typeface="Palatino Linotype" pitchFamily="18" charset="0"/>
              </a:rPr>
              <a:t> Willem de Kooning</a:t>
            </a:r>
            <a:r>
              <a:rPr lang="el-GR" sz="1600" dirty="0">
                <a:latin typeface="Palatino Linotype" pitchFamily="18" charset="0"/>
              </a:rPr>
              <a:t> (1904-1997)</a:t>
            </a:r>
            <a:r>
              <a:rPr lang="en-US" sz="1600" dirty="0">
                <a:latin typeface="Palatino Linotype" pitchFamily="18" charset="0"/>
              </a:rPr>
              <a:t>, Adolph Gottlieb</a:t>
            </a:r>
            <a:r>
              <a:rPr lang="el-GR" sz="1600" dirty="0">
                <a:latin typeface="Palatino Linotype" pitchFamily="18" charset="0"/>
              </a:rPr>
              <a:t> (1903-1974)</a:t>
            </a:r>
            <a:r>
              <a:rPr lang="en-US" sz="1600" dirty="0">
                <a:latin typeface="Palatino Linotype" pitchFamily="18" charset="0"/>
              </a:rPr>
              <a:t>, Ad Reinhardt</a:t>
            </a:r>
            <a:r>
              <a:rPr lang="el-GR" sz="1600" dirty="0">
                <a:latin typeface="Palatino Linotype" pitchFamily="18" charset="0"/>
              </a:rPr>
              <a:t> (1913-1967)</a:t>
            </a:r>
            <a:r>
              <a:rPr lang="en-US" sz="1600" dirty="0">
                <a:latin typeface="Palatino Linotype" pitchFamily="18" charset="0"/>
              </a:rPr>
              <a:t>, Hedda Sterne</a:t>
            </a:r>
            <a:r>
              <a:rPr lang="el-GR" sz="1600" dirty="0">
                <a:latin typeface="Palatino Linotype" pitchFamily="18" charset="0"/>
              </a:rPr>
              <a:t> (1910-2011). </a:t>
            </a:r>
            <a:r>
              <a:rPr lang="en-US" sz="1600" dirty="0">
                <a:latin typeface="Palatino Linotype" pitchFamily="18" charset="0"/>
              </a:rPr>
              <a:t>—</a:t>
            </a:r>
            <a:r>
              <a:rPr lang="el-GR" sz="1600" dirty="0">
                <a:latin typeface="Palatino Linotype" pitchFamily="18" charset="0"/>
              </a:rPr>
              <a:t> Φωτ.: </a:t>
            </a:r>
            <a:r>
              <a:rPr lang="en-US" sz="1600" dirty="0">
                <a:latin typeface="Palatino Linotype" pitchFamily="18" charset="0"/>
              </a:rPr>
              <a:t>Nina Leen (1914-1995)</a:t>
            </a:r>
            <a:r>
              <a:rPr lang="el-GR" sz="1600" dirty="0">
                <a:latin typeface="Palatino Linotype" pitchFamily="18" charset="0"/>
              </a:rPr>
              <a:t>, © περ. </a:t>
            </a:r>
            <a:r>
              <a:rPr lang="en-US" sz="1600" i="1" dirty="0">
                <a:latin typeface="Palatino Linotype" pitchFamily="18" charset="0"/>
              </a:rPr>
              <a:t>Life</a:t>
            </a:r>
            <a:r>
              <a:rPr lang="el-GR" sz="1600" dirty="0">
                <a:latin typeface="Palatino Linotype" pitchFamily="18" charset="0"/>
              </a:rPr>
              <a:t>.</a:t>
            </a:r>
            <a:r>
              <a:rPr lang="en-US" sz="1600" dirty="0">
                <a:latin typeface="Palatino Linotype" pitchFamily="18" charset="0"/>
              </a:rPr>
              <a:t> </a:t>
            </a:r>
            <a:br>
              <a:rPr lang="el-GR" sz="1400" dirty="0"/>
            </a:br>
            <a:br>
              <a:rPr lang="el-GR" sz="1400" dirty="0"/>
            </a:br>
            <a:br>
              <a:rPr lang="el-GR" sz="1400" dirty="0"/>
            </a:br>
            <a:endParaRPr lang="el-GR" sz="1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Willem de Kooning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04-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 </a:t>
            </a:r>
            <a:r>
              <a:rPr lang="el-GR" sz="1400" i="1" dirty="0">
                <a:latin typeface="Palatino Linotype" pitchFamily="18" charset="0"/>
              </a:rPr>
              <a:t>Γυναίκα 5</a:t>
            </a:r>
            <a:r>
              <a:rPr lang="el-GR" sz="1400" dirty="0">
                <a:latin typeface="Palatino Linotype" pitchFamily="18" charset="0"/>
              </a:rPr>
              <a:t>, 1952-53,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Καμπέρα, Εθνική Πινακοθήκη Αυστραλίας.</a:t>
            </a:r>
          </a:p>
        </p:txBody>
      </p:sp>
      <p:pic>
        <p:nvPicPr>
          <p:cNvPr id="4" name="3 - Εικόνα" descr="Kooning_woman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4032448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Willem de Kooning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04-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 </a:t>
            </a:r>
            <a:r>
              <a:rPr lang="el-GR" sz="1400" i="1" dirty="0">
                <a:latin typeface="Palatino Linotype" pitchFamily="18" charset="0"/>
              </a:rPr>
              <a:t>Γυναίκα καθισμένη σε παγκάκι</a:t>
            </a:r>
            <a:r>
              <a:rPr lang="el-GR" sz="1400" dirty="0">
                <a:latin typeface="Palatino Linotype" pitchFamily="18" charset="0"/>
              </a:rPr>
              <a:t>, 1972,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ορείχαλκος, Ουάσιγκτον, Μουσείο και Κήπος Γλυπτικής </a:t>
            </a:r>
            <a:r>
              <a:rPr lang="en-US" sz="1400" dirty="0">
                <a:latin typeface="Palatino Linotype" pitchFamily="18" charset="0"/>
              </a:rPr>
              <a:t>Hirshhorn</a:t>
            </a:r>
            <a:r>
              <a:rPr lang="el-GR" sz="1400" dirty="0">
                <a:latin typeface="Palatino Linotype" pitchFamily="18" charset="0"/>
              </a:rPr>
              <a:t>.</a:t>
            </a:r>
          </a:p>
        </p:txBody>
      </p:sp>
      <p:pic>
        <p:nvPicPr>
          <p:cNvPr id="4" name="3 - Εικόνα" descr="220px-De_Kooning_scul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392488" cy="5616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Mark Rothko (19</a:t>
            </a:r>
            <a:r>
              <a:rPr lang="el-GR" sz="1400" dirty="0">
                <a:latin typeface="Palatino Linotype" pitchFamily="18" charset="0"/>
              </a:rPr>
              <a:t>03</a:t>
            </a:r>
            <a:r>
              <a:rPr lang="en-US" sz="1400" dirty="0">
                <a:latin typeface="Palatino Linotype" pitchFamily="18" charset="0"/>
              </a:rPr>
              <a:t>-19</a:t>
            </a:r>
            <a:r>
              <a:rPr lang="el-GR" sz="1400" dirty="0">
                <a:latin typeface="Palatino Linotype" pitchFamily="18" charset="0"/>
              </a:rPr>
              <a:t>70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Αρ</a:t>
            </a:r>
            <a:r>
              <a:rPr lang="en-US" sz="1400" i="1" dirty="0">
                <a:latin typeface="Palatino Linotype" pitchFamily="18" charset="0"/>
              </a:rPr>
              <a:t>. 3/</a:t>
            </a:r>
            <a:r>
              <a:rPr lang="el-GR" sz="1400" i="1" dirty="0">
                <a:latin typeface="Palatino Linotype" pitchFamily="18" charset="0"/>
              </a:rPr>
              <a:t>Αρ</a:t>
            </a:r>
            <a:r>
              <a:rPr lang="en-US" sz="1400" i="1" dirty="0">
                <a:latin typeface="Palatino Linotype" pitchFamily="18" charset="0"/>
              </a:rPr>
              <a:t>. 13 </a:t>
            </a:r>
            <a:r>
              <a:rPr lang="en-US" sz="1400" dirty="0">
                <a:latin typeface="Palatino Linotype" pitchFamily="18" charset="0"/>
              </a:rPr>
              <a:t>(</a:t>
            </a:r>
            <a:r>
              <a:rPr lang="el-GR" sz="1400" i="1" dirty="0">
                <a:latin typeface="Palatino Linotype" pitchFamily="18" charset="0"/>
              </a:rPr>
              <a:t>Κόκκινο</a:t>
            </a:r>
            <a:r>
              <a:rPr lang="en-US" sz="1400" i="1" dirty="0">
                <a:latin typeface="Palatino Linotype" pitchFamily="18" charset="0"/>
              </a:rPr>
              <a:t>, </a:t>
            </a:r>
            <a:r>
              <a:rPr lang="el-GR" sz="1400" i="1" dirty="0">
                <a:latin typeface="Palatino Linotype" pitchFamily="18" charset="0"/>
              </a:rPr>
              <a:t>μαύρο</a:t>
            </a:r>
            <a:r>
              <a:rPr lang="en-US" sz="1400" i="1" dirty="0">
                <a:latin typeface="Palatino Linotype" pitchFamily="18" charset="0"/>
              </a:rPr>
              <a:t>, </a:t>
            </a:r>
            <a:r>
              <a:rPr lang="el-GR" sz="1400" i="1" dirty="0">
                <a:latin typeface="Palatino Linotype" pitchFamily="18" charset="0"/>
              </a:rPr>
              <a:t>πράσινο</a:t>
            </a:r>
            <a:r>
              <a:rPr lang="en-US" sz="1400" i="1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σε πορτοκαλί</a:t>
            </a:r>
            <a:r>
              <a:rPr lang="el-GR" sz="1400" dirty="0">
                <a:latin typeface="Palatino Linotype" pitchFamily="18" charset="0"/>
              </a:rPr>
              <a:t>)</a:t>
            </a:r>
            <a:r>
              <a:rPr lang="en-US" sz="1400" i="1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1949,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</a:t>
            </a:r>
            <a:r>
              <a:rPr lang="en-US" sz="1400" dirty="0">
                <a:latin typeface="Palatino Linotype" pitchFamily="18" charset="0"/>
              </a:rPr>
              <a:t>216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5 x 16</a:t>
            </a:r>
            <a:r>
              <a:rPr lang="el-GR" sz="1400" dirty="0">
                <a:latin typeface="Palatino Linotype" pitchFamily="18" charset="0"/>
              </a:rPr>
              <a:t>5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εκ., Νέα Υόρκη, Μουσείο Μοντέρνας Τέχνης.</a:t>
            </a:r>
          </a:p>
        </p:txBody>
      </p:sp>
      <p:pic>
        <p:nvPicPr>
          <p:cNvPr id="4" name="3 - Εικόνα" descr="220px-RothkoBlack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257" y="476672"/>
            <a:ext cx="423547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Yves Klein (1928-1962), </a:t>
            </a:r>
            <a:r>
              <a:rPr lang="el-GR" sz="1400" i="1" dirty="0">
                <a:latin typeface="Palatino Linotype" pitchFamily="18" charset="0"/>
              </a:rPr>
              <a:t>Μονόχρωμο</a:t>
            </a:r>
            <a:r>
              <a:rPr lang="en-US" sz="1400" dirty="0">
                <a:latin typeface="Palatino Linotype" pitchFamily="18" charset="0"/>
              </a:rPr>
              <a:t>,</a:t>
            </a:r>
            <a:r>
              <a:rPr lang="el-GR" sz="1400" dirty="0">
                <a:latin typeface="Palatino Linotype" pitchFamily="18" charset="0"/>
              </a:rPr>
              <a:t> 1961,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ακρυλικά σε ξύλο, </a:t>
            </a:r>
            <a:r>
              <a:rPr lang="en-US" sz="1400" dirty="0">
                <a:latin typeface="Palatino Linotype" pitchFamily="18" charset="0"/>
              </a:rPr>
              <a:t>195 × 140 </a:t>
            </a:r>
            <a:r>
              <a:rPr lang="el-GR" sz="1400" dirty="0">
                <a:latin typeface="Palatino Linotype" pitchFamily="18" charset="0"/>
              </a:rPr>
              <a:t>εκ., Νέα Υόρκη, Μουσείο Μοντέρνας Τέχνης. 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CRI_8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24847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Roy Lichtenstein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23-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 </a:t>
            </a:r>
            <a:r>
              <a:rPr lang="el-GR" sz="1400" i="1" dirty="0">
                <a:latin typeface="Palatino Linotype" pitchFamily="18" charset="0"/>
              </a:rPr>
              <a:t>Γυναίκα που πνίγεται, </a:t>
            </a:r>
            <a:br>
              <a:rPr lang="el-GR" sz="1400" i="1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ακρυλικά σε μουσαμά. </a:t>
            </a:r>
          </a:p>
        </p:txBody>
      </p:sp>
      <p:pic>
        <p:nvPicPr>
          <p:cNvPr id="4" name="3 - Εικόνα" descr="Roy_Lichtenstein_Drowning_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0" y="723900"/>
            <a:ext cx="5384800" cy="5513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720080"/>
          </a:xfrm>
        </p:spPr>
        <p:txBody>
          <a:bodyPr>
            <a:noAutofit/>
          </a:bodyPr>
          <a:lstStyle/>
          <a:p>
            <a:r>
              <a:rPr lang="el-GR" sz="1400" dirty="0">
                <a:latin typeface="Palatino Linotype" pitchFamily="18" charset="0"/>
              </a:rPr>
              <a:t>Πάνω: </a:t>
            </a:r>
            <a:r>
              <a:rPr lang="en-US" sz="1400" dirty="0">
                <a:latin typeface="Palatino Linotype" pitchFamily="18" charset="0"/>
              </a:rPr>
              <a:t>Roy Lichtenstein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23-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</a:t>
            </a:r>
            <a:r>
              <a:rPr lang="en-US" sz="1400" i="1" dirty="0">
                <a:latin typeface="Palatino Linotype" pitchFamily="18" charset="0"/>
              </a:rPr>
              <a:t> Whaam!</a:t>
            </a:r>
            <a:r>
              <a:rPr lang="en-US" sz="1400" dirty="0">
                <a:latin typeface="Palatino Linotype" pitchFamily="18" charset="0"/>
              </a:rPr>
              <a:t>, 1963, </a:t>
            </a:r>
            <a:br>
              <a:rPr lang="el-GR" sz="1400" i="1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ακρυλικά σε μουσαμά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Λονδίνο, Πινακοθήκη</a:t>
            </a:r>
            <a:r>
              <a:rPr lang="en-US" sz="1400" dirty="0">
                <a:latin typeface="Palatino Linotype" pitchFamily="18" charset="0"/>
              </a:rPr>
              <a:t> Tate</a:t>
            </a:r>
            <a:r>
              <a:rPr lang="el-GR" sz="1400" dirty="0">
                <a:latin typeface="Palatino Linotype" pitchFamily="18" charset="0"/>
              </a:rPr>
              <a:t>.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Κάτω: Το πρότυπο του έργου. </a:t>
            </a:r>
          </a:p>
        </p:txBody>
      </p:sp>
      <p:pic>
        <p:nvPicPr>
          <p:cNvPr id="4" name="3 - Εικόνα" descr="300px-Roy_Lichtenstein_Wh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687" y="692696"/>
            <a:ext cx="5632625" cy="2376264"/>
          </a:xfrm>
          <a:prstGeom prst="rect">
            <a:avLst/>
          </a:prstGeom>
        </p:spPr>
      </p:pic>
      <p:pic>
        <p:nvPicPr>
          <p:cNvPr id="5" name="4 - Εικόνα" descr="Roy_Lichtenstein_Whamm_Original_and_Lichtenstein_Derivati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356992"/>
            <a:ext cx="530542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Roy Lichtenstein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23-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 </a:t>
            </a:r>
            <a:r>
              <a:rPr lang="el-GR" sz="1400" i="1" dirty="0">
                <a:latin typeface="Palatino Linotype" pitchFamily="18" charset="0"/>
              </a:rPr>
              <a:t>Κεφάλι</a:t>
            </a:r>
            <a:r>
              <a:rPr lang="el-GR" sz="1400" dirty="0">
                <a:latin typeface="Palatino Linotype" pitchFamily="18" charset="0"/>
              </a:rPr>
              <a:t>, 19</a:t>
            </a:r>
            <a:r>
              <a:rPr lang="en-US" sz="1400" dirty="0">
                <a:latin typeface="Palatino Linotype" pitchFamily="18" charset="0"/>
              </a:rPr>
              <a:t>9</a:t>
            </a:r>
            <a:r>
              <a:rPr lang="el-GR" sz="1400" dirty="0">
                <a:latin typeface="Palatino Linotype" pitchFamily="18" charset="0"/>
              </a:rPr>
              <a:t>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κεραμικό και οπλισμένο σκυρόδεμα, </a:t>
            </a:r>
            <a:r>
              <a:rPr lang="en-US" sz="1400" dirty="0">
                <a:latin typeface="Palatino Linotype" pitchFamily="18" charset="0"/>
              </a:rPr>
              <a:t>19,5 x 14 x </a:t>
            </a:r>
            <a:r>
              <a:rPr lang="el-GR" sz="1400" dirty="0">
                <a:latin typeface="Palatino Linotype" pitchFamily="18" charset="0"/>
              </a:rPr>
              <a:t>0,</a:t>
            </a:r>
            <a:r>
              <a:rPr lang="en-US" sz="1400" dirty="0">
                <a:latin typeface="Palatino Linotype" pitchFamily="18" charset="0"/>
              </a:rPr>
              <a:t>18 </a:t>
            </a:r>
            <a:r>
              <a:rPr lang="el-GR" sz="1400" dirty="0">
                <a:latin typeface="Palatino Linotype" pitchFamily="18" charset="0"/>
              </a:rPr>
              <a:t>μ., Βαρκελώνη.</a:t>
            </a:r>
            <a:r>
              <a:rPr lang="en-US" sz="1400" dirty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220px-La_Cara_de_Barcelona_-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374441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648072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 Linotype" pitchFamily="18" charset="0"/>
              </a:rPr>
              <a:t>Richard Hamilton</a:t>
            </a:r>
            <a:r>
              <a:rPr lang="el-GR" sz="1400" dirty="0">
                <a:latin typeface="Palatino Linotype" pitchFamily="18" charset="0"/>
              </a:rPr>
              <a:t> (1922-2011)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i="1" dirty="0">
                <a:latin typeface="Palatino Linotype" pitchFamily="18" charset="0"/>
              </a:rPr>
              <a:t>Τι κάνει τα σημερινά σπίτια τόσο διαφορετικά, τόσο ελκυστικά;</a:t>
            </a:r>
            <a:r>
              <a:rPr lang="el-GR" sz="1400" dirty="0">
                <a:latin typeface="Palatino Linotype" pitchFamily="18" charset="0"/>
              </a:rPr>
              <a:t>, 1956,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κολάζ, </a:t>
            </a:r>
            <a:r>
              <a:rPr lang="en-US" sz="1400" dirty="0">
                <a:latin typeface="Palatino Linotype" pitchFamily="18" charset="0"/>
              </a:rPr>
              <a:t>26 × 24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8 </a:t>
            </a:r>
            <a:r>
              <a:rPr lang="el-GR" sz="1400" dirty="0">
                <a:latin typeface="Palatino Linotype" pitchFamily="18" charset="0"/>
              </a:rPr>
              <a:t>εκ., Τυβίγγη, Αίθουσα Τέχνης. </a:t>
            </a:r>
          </a:p>
        </p:txBody>
      </p:sp>
      <p:pic>
        <p:nvPicPr>
          <p:cNvPr id="4" name="3 - Εικόνα" descr="Hamilton-appeal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94" y="620688"/>
            <a:ext cx="4728603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Andy Warhol (1928-19</a:t>
            </a:r>
            <a:r>
              <a:rPr lang="el-GR" sz="1400" dirty="0">
                <a:latin typeface="Palatino Linotype" pitchFamily="18" charset="0"/>
              </a:rPr>
              <a:t>8</a:t>
            </a:r>
            <a:r>
              <a:rPr lang="en-US" sz="1400" dirty="0">
                <a:latin typeface="Palatino Linotype" pitchFamily="18" charset="0"/>
              </a:rPr>
              <a:t>7), </a:t>
            </a:r>
            <a:r>
              <a:rPr lang="el-GR" sz="1400" i="1" dirty="0">
                <a:latin typeface="Palatino Linotype" pitchFamily="18" charset="0"/>
              </a:rPr>
              <a:t>Ντοματόσουπα </a:t>
            </a:r>
            <a:r>
              <a:rPr lang="en-US" sz="1400" i="1" dirty="0">
                <a:latin typeface="Palatino Linotype" pitchFamily="18" charset="0"/>
              </a:rPr>
              <a:t>Campbell</a:t>
            </a:r>
            <a:r>
              <a:rPr lang="en-US" sz="1400" dirty="0">
                <a:latin typeface="Palatino Linotype" pitchFamily="18" charset="0"/>
              </a:rPr>
              <a:t>, 1968,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μεταξοτυπία.</a:t>
            </a:r>
          </a:p>
        </p:txBody>
      </p:sp>
      <p:pic>
        <p:nvPicPr>
          <p:cNvPr id="4" name="3 - Εικόνα" descr="Warhol-Campbell_Soup-1-screenprint-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381000"/>
            <a:ext cx="4038600" cy="5784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l-GR" sz="1400" dirty="0">
                <a:latin typeface="Palatino Linotype" pitchFamily="18" charset="0"/>
              </a:rPr>
              <a:t>Αριστερά: </a:t>
            </a:r>
            <a:r>
              <a:rPr lang="en-US" sz="1400" dirty="0">
                <a:latin typeface="Palatino Linotype" pitchFamily="18" charset="0"/>
              </a:rPr>
              <a:t>Andy Warhol (1928-19</a:t>
            </a:r>
            <a:r>
              <a:rPr lang="el-GR" sz="1400" dirty="0">
                <a:latin typeface="Palatino Linotype" pitchFamily="18" charset="0"/>
              </a:rPr>
              <a:t>8</a:t>
            </a:r>
            <a:r>
              <a:rPr lang="en-US" sz="1400" dirty="0">
                <a:latin typeface="Palatino Linotype" pitchFamily="18" charset="0"/>
              </a:rPr>
              <a:t>7), </a:t>
            </a:r>
            <a:r>
              <a:rPr lang="en-US" sz="1400" i="1" dirty="0">
                <a:latin typeface="Palatino Linotype" pitchFamily="18" charset="0"/>
              </a:rPr>
              <a:t>Marilyn Monroe</a:t>
            </a:r>
            <a:r>
              <a:rPr lang="en-US" sz="1400" dirty="0">
                <a:latin typeface="Palatino Linotype" pitchFamily="18" charset="0"/>
              </a:rPr>
              <a:t>, 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μεταξοτυπία.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Δεξιά: </a:t>
            </a:r>
            <a:r>
              <a:rPr lang="en-US" sz="1400" dirty="0">
                <a:latin typeface="Palatino Linotype" pitchFamily="18" charset="0"/>
              </a:rPr>
              <a:t>Andy Warhol (1928-19</a:t>
            </a:r>
            <a:r>
              <a:rPr lang="el-GR" sz="1400" dirty="0">
                <a:latin typeface="Palatino Linotype" pitchFamily="18" charset="0"/>
              </a:rPr>
              <a:t>8</a:t>
            </a:r>
            <a:r>
              <a:rPr lang="en-US" sz="1400" dirty="0">
                <a:latin typeface="Palatino Linotype" pitchFamily="18" charset="0"/>
              </a:rPr>
              <a:t>7), </a:t>
            </a:r>
            <a:r>
              <a:rPr lang="en-US" sz="1400" i="1" dirty="0">
                <a:latin typeface="Palatino Linotype" pitchFamily="18" charset="0"/>
              </a:rPr>
              <a:t>Michael Jackson</a:t>
            </a:r>
            <a:r>
              <a:rPr lang="en-US" sz="1400" dirty="0">
                <a:latin typeface="Palatino Linotype" pitchFamily="18" charset="0"/>
              </a:rPr>
              <a:t>, 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μεταξοτυπία.</a:t>
            </a:r>
          </a:p>
        </p:txBody>
      </p:sp>
      <p:pic>
        <p:nvPicPr>
          <p:cNvPr id="4" name="3 - Εικόνα" descr="warhol-maril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960440" cy="4104456"/>
          </a:xfrm>
          <a:prstGeom prst="rect">
            <a:avLst/>
          </a:prstGeom>
        </p:spPr>
      </p:pic>
      <p:pic>
        <p:nvPicPr>
          <p:cNvPr id="5" name="4 - Εικόνα" descr="κατάλογ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67240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O Jackson Pollock </a:t>
            </a:r>
            <a:r>
              <a:rPr lang="el-GR" sz="1400" dirty="0">
                <a:latin typeface="Palatino Linotype" pitchFamily="18" charset="0"/>
              </a:rPr>
              <a:t>(1912-1956) επί το έργον.</a:t>
            </a:r>
            <a:r>
              <a:rPr lang="en-US" sz="1400" dirty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JacksonPollocksplattering-21z6k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788024" cy="5400600"/>
          </a:xfrm>
          <a:prstGeom prst="rect">
            <a:avLst/>
          </a:prstGeom>
        </p:spPr>
      </p:pic>
      <p:pic>
        <p:nvPicPr>
          <p:cNvPr id="5" name="4 - Εικόνα" descr="image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35597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Victor Vasarely (1906-1997),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en-US" sz="1400" i="1" dirty="0">
                <a:latin typeface="Palatino Linotype" pitchFamily="18" charset="0"/>
              </a:rPr>
              <a:t>Vega</a:t>
            </a:r>
            <a:r>
              <a:rPr lang="el-GR" sz="1400" i="1" dirty="0">
                <a:latin typeface="Palatino Linotype" pitchFamily="18" charset="0"/>
              </a:rPr>
              <a:t>-</a:t>
            </a:r>
            <a:r>
              <a:rPr lang="en-US" sz="1400" i="1" dirty="0">
                <a:latin typeface="Palatino Linotype" pitchFamily="18" charset="0"/>
              </a:rPr>
              <a:t>or</a:t>
            </a:r>
            <a:r>
              <a:rPr lang="el-GR" sz="1400" i="1" dirty="0">
                <a:latin typeface="Palatino Linotype" pitchFamily="18" charset="0"/>
              </a:rPr>
              <a:t>-</a:t>
            </a:r>
            <a:r>
              <a:rPr lang="en-US" sz="1400" i="1" dirty="0">
                <a:latin typeface="Palatino Linotype" pitchFamily="18" charset="0"/>
              </a:rPr>
              <a:t>va</a:t>
            </a:r>
            <a:r>
              <a:rPr lang="en-US" sz="1400" dirty="0">
                <a:latin typeface="Palatino Linotype" pitchFamily="18" charset="0"/>
              </a:rPr>
              <a:t>, 1969,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τέμπερα σε μουσαμά, </a:t>
            </a:r>
            <a:r>
              <a:rPr lang="en-US" sz="1400" dirty="0">
                <a:latin typeface="Palatino Linotype" pitchFamily="18" charset="0"/>
              </a:rPr>
              <a:t>70 ×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en-US" sz="1400" dirty="0">
                <a:latin typeface="Palatino Linotype" pitchFamily="18" charset="0"/>
              </a:rPr>
              <a:t>70 </a:t>
            </a:r>
            <a:r>
              <a:rPr lang="el-GR" sz="1400" dirty="0">
                <a:latin typeface="Palatino Linotype" pitchFamily="18" charset="0"/>
              </a:rPr>
              <a:t>εκ</a:t>
            </a:r>
            <a:r>
              <a:rPr lang="en-US" sz="1400" dirty="0">
                <a:latin typeface="Palatino Linotype" pitchFamily="18" charset="0"/>
              </a:rPr>
              <a:t>.</a:t>
            </a:r>
            <a:endParaRPr lang="el-GR" sz="1400" dirty="0"/>
          </a:p>
        </p:txBody>
      </p:sp>
      <p:pic>
        <p:nvPicPr>
          <p:cNvPr id="4" name="3 - Εικόνα" descr="picture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87" y="1052736"/>
            <a:ext cx="484822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Joseph Beuys (192</a:t>
            </a:r>
            <a:r>
              <a:rPr lang="el-GR" sz="1400" dirty="0">
                <a:latin typeface="Palatino Linotype" pitchFamily="18" charset="0"/>
              </a:rPr>
              <a:t>1</a:t>
            </a:r>
            <a:r>
              <a:rPr lang="en-US" sz="1400" dirty="0">
                <a:latin typeface="Palatino Linotype" pitchFamily="18" charset="0"/>
              </a:rPr>
              <a:t>-19</a:t>
            </a:r>
            <a:r>
              <a:rPr lang="el-GR" sz="1400" dirty="0">
                <a:latin typeface="Palatino Linotype" pitchFamily="18" charset="0"/>
              </a:rPr>
              <a:t>86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Μου αρέσει η Αμερική και της αρέσω κι εκείνης</a:t>
            </a:r>
            <a:r>
              <a:rPr lang="en-US" sz="1400" dirty="0">
                <a:latin typeface="Palatino Linotype" pitchFamily="18" charset="0"/>
              </a:rPr>
              <a:t>, 19</a:t>
            </a:r>
            <a:r>
              <a:rPr lang="el-GR" sz="1400" dirty="0">
                <a:latin typeface="Palatino Linotype" pitchFamily="18" charset="0"/>
              </a:rPr>
              <a:t>74</a:t>
            </a:r>
            <a:r>
              <a:rPr lang="en-US" sz="1400" dirty="0">
                <a:latin typeface="Palatino Linotype" pitchFamily="18" charset="0"/>
              </a:rPr>
              <a:t>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εγκατάσταση.</a:t>
            </a:r>
          </a:p>
        </p:txBody>
      </p:sp>
      <p:pic>
        <p:nvPicPr>
          <p:cNvPr id="4" name="3 - Εικόνα" descr="Beuys_I_like_America_and_America_likes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7043"/>
            <a:ext cx="9144000" cy="55239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Rudolf Schwarzkogler (1940-1969), </a:t>
            </a:r>
            <a:r>
              <a:rPr lang="el-GR" sz="1400" i="1" dirty="0">
                <a:latin typeface="Palatino Linotype" pitchFamily="18" charset="0"/>
              </a:rPr>
              <a:t>3η</a:t>
            </a:r>
            <a:r>
              <a:rPr lang="el-GR" sz="1400" dirty="0">
                <a:latin typeface="Palatino Linotype" pitchFamily="18" charset="0"/>
              </a:rPr>
              <a:t> π</a:t>
            </a:r>
            <a:r>
              <a:rPr lang="el-GR" sz="1400" i="1" dirty="0">
                <a:latin typeface="Palatino Linotype" pitchFamily="18" charset="0"/>
              </a:rPr>
              <a:t>ράξη, </a:t>
            </a:r>
            <a:r>
              <a:rPr lang="el-GR" sz="1400" dirty="0">
                <a:latin typeface="Palatino Linotype" pitchFamily="18" charset="0"/>
              </a:rPr>
              <a:t>1969,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παράσταση τυπωμένη σε χαρτί, Λονδίνο, Πινακοθήκη </a:t>
            </a:r>
            <a:r>
              <a:rPr lang="en-US" sz="1400" dirty="0">
                <a:latin typeface="Palatino Linotype" pitchFamily="18" charset="0"/>
              </a:rPr>
              <a:t>Tate</a:t>
            </a:r>
            <a:r>
              <a:rPr lang="el-GR" sz="1400" dirty="0">
                <a:latin typeface="Palatino Linotype" pitchFamily="18" charset="0"/>
              </a:rPr>
              <a:t>. </a:t>
            </a:r>
          </a:p>
        </p:txBody>
      </p:sp>
      <p:pic>
        <p:nvPicPr>
          <p:cNvPr id="4" name="3 - Εικόνα" descr="T11848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8317"/>
            <a:ext cx="4752528" cy="57469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648072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 Linotype" pitchFamily="18" charset="0"/>
              </a:rPr>
              <a:t>Edward Kienholz (</a:t>
            </a:r>
            <a:r>
              <a:rPr lang="el-GR" sz="1400" dirty="0">
                <a:latin typeface="Palatino Linotype" pitchFamily="18" charset="0"/>
              </a:rPr>
              <a:t>1927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1994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Τα γενέθλια</a:t>
            </a:r>
            <a:r>
              <a:rPr lang="el-GR" sz="1400" dirty="0">
                <a:latin typeface="Palatino Linotype" pitchFamily="18" charset="0"/>
              </a:rPr>
              <a:t>, 1964, εγκατάσταση (φωτιζόμενο ανθρώπινο ομοίωμα, τραπέζι γυναικολογικής εξέτασης, βαλίτσα, ρούχα, χαρτί, μαλλί, υαλόνημα, χρώμα και πολυεστερική ρητίνη),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213 × 305 × 152 εκ., Στουγκάρδη, Μουσείο Τέχνης. </a:t>
            </a:r>
          </a:p>
        </p:txBody>
      </p:sp>
      <p:pic>
        <p:nvPicPr>
          <p:cNvPr id="4" name="3 - Εικόνα" descr="birth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12068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805264"/>
            <a:ext cx="9144000" cy="1052736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 Linotype" pitchFamily="18" charset="0"/>
              </a:rPr>
              <a:t>Edward Kienholz (</a:t>
            </a:r>
            <a:r>
              <a:rPr lang="el-GR" sz="1400" dirty="0">
                <a:latin typeface="Palatino Linotype" pitchFamily="18" charset="0"/>
              </a:rPr>
              <a:t>1927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1994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Φορητό ηρώο</a:t>
            </a:r>
            <a:r>
              <a:rPr lang="el-GR" sz="1400" dirty="0">
                <a:latin typeface="Palatino Linotype" pitchFamily="18" charset="0"/>
              </a:rPr>
              <a:t>, 1968, εγκατάσταση (γύψινα προπλάσματα, ταφόπλακα,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μαυροπίνακας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σημαία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αφίσα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έπιπλα εστιατορίου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φωτογραφίες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μηχανή κόκα-κόλας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ταριχευμένος σκύλος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ξύλο</a:t>
            </a:r>
            <a:r>
              <a:rPr lang="en-US" sz="1400" dirty="0">
                <a:latin typeface="Palatino Linotype" pitchFamily="18" charset="0"/>
              </a:rPr>
              <a:t>, </a:t>
            </a:r>
            <a:r>
              <a:rPr lang="el-GR" sz="1400" dirty="0">
                <a:latin typeface="Palatino Linotype" pitchFamily="18" charset="0"/>
              </a:rPr>
              <a:t>μέταλλο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και υαλόνημα), </a:t>
            </a:r>
            <a:r>
              <a:rPr lang="en-US" sz="1400" dirty="0">
                <a:latin typeface="Palatino Linotype" pitchFamily="18" charset="0"/>
              </a:rPr>
              <a:t>29</a:t>
            </a:r>
            <a:r>
              <a:rPr lang="el-GR" sz="1400" dirty="0">
                <a:latin typeface="Palatino Linotype" pitchFamily="18" charset="0"/>
              </a:rPr>
              <a:t>0</a:t>
            </a:r>
            <a:r>
              <a:rPr lang="en-US" sz="1400" dirty="0">
                <a:latin typeface="Palatino Linotype" pitchFamily="18" charset="0"/>
              </a:rPr>
              <a:t> × 97</a:t>
            </a:r>
            <a:r>
              <a:rPr lang="el-GR" sz="1400" dirty="0">
                <a:latin typeface="Palatino Linotype" pitchFamily="18" charset="0"/>
              </a:rPr>
              <a:t>6</a:t>
            </a:r>
            <a:r>
              <a:rPr lang="en-US" sz="1400" dirty="0">
                <a:latin typeface="Palatino Linotype" pitchFamily="18" charset="0"/>
              </a:rPr>
              <a:t> × 24</a:t>
            </a:r>
            <a:r>
              <a:rPr lang="el-GR" sz="1400" dirty="0">
                <a:latin typeface="Palatino Linotype" pitchFamily="18" charset="0"/>
              </a:rPr>
              <a:t>4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εκ., Κολωνία, Μουσείο </a:t>
            </a:r>
            <a:r>
              <a:rPr lang="en-US" sz="1400" dirty="0">
                <a:latin typeface="Palatino Linotype" pitchFamily="18" charset="0"/>
              </a:rPr>
              <a:t>Ludwig</a:t>
            </a:r>
            <a:r>
              <a:rPr lang="el-GR" sz="1400" dirty="0">
                <a:latin typeface="Palatino Linotype" pitchFamily="18" charset="0"/>
              </a:rPr>
              <a:t>.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the_portable_war_memorial_p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Αρσενικό - Θηλυκό</a:t>
            </a:r>
            <a:r>
              <a:rPr lang="el-GR" sz="1400" dirty="0">
                <a:latin typeface="Palatino Linotype" pitchFamily="18" charset="0"/>
              </a:rPr>
              <a:t>, 1942,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Φιλαδέλφεια, Μουσείο Τέχνης. </a:t>
            </a:r>
          </a:p>
        </p:txBody>
      </p:sp>
      <p:pic>
        <p:nvPicPr>
          <p:cNvPr id="4" name="3 - Εικόνα" descr="pollock.male-fe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176464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Μπλε (</a:t>
            </a:r>
            <a:r>
              <a:rPr lang="en-US" sz="1400" i="1" dirty="0">
                <a:latin typeface="Palatino Linotype" pitchFamily="18" charset="0"/>
              </a:rPr>
              <a:t>Moby</a:t>
            </a:r>
            <a:r>
              <a:rPr lang="el-GR" sz="1400" i="1" dirty="0">
                <a:latin typeface="Palatino Linotype" pitchFamily="18" charset="0"/>
              </a:rPr>
              <a:t> </a:t>
            </a:r>
            <a:r>
              <a:rPr lang="en-US" sz="1400" i="1" dirty="0">
                <a:latin typeface="Palatino Linotype" pitchFamily="18" charset="0"/>
              </a:rPr>
              <a:t>Dick)</a:t>
            </a:r>
            <a:r>
              <a:rPr lang="el-GR" sz="1400" dirty="0">
                <a:latin typeface="Palatino Linotype" pitchFamily="18" charset="0"/>
              </a:rPr>
              <a:t>, π.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1943,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υδροκομμιογραφία και μελάνη σε ξύλο, Οχάρα, Μουσείο </a:t>
            </a:r>
            <a:r>
              <a:rPr lang="en-US" sz="1400" dirty="0">
                <a:latin typeface="Palatino Linotype" pitchFamily="18" charset="0"/>
              </a:rPr>
              <a:t>Kurashiki</a:t>
            </a:r>
            <a:r>
              <a:rPr lang="el-GR" sz="1400" dirty="0">
                <a:latin typeface="Palatino Linotype" pitchFamily="18" charset="0"/>
              </a:rPr>
              <a:t>. </a:t>
            </a:r>
          </a:p>
        </p:txBody>
      </p:sp>
      <p:pic>
        <p:nvPicPr>
          <p:cNvPr id="7" name="6 - Εικόνα" descr="pollock.moby-d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98477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Λύκαινα</a:t>
            </a:r>
            <a:r>
              <a:rPr lang="el-GR" sz="1400" dirty="0">
                <a:latin typeface="Palatino Linotype" pitchFamily="18" charset="0"/>
              </a:rPr>
              <a:t>, 1943,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ελαιογραφία, υδροκομμιογραφία και γύψος σε μουσαμά, Νέα Υόρκη, Μουσείο Μοντέρνας Τέχνης. </a:t>
            </a:r>
            <a:endParaRPr lang="el-GR" sz="1400" dirty="0"/>
          </a:p>
        </p:txBody>
      </p:sp>
      <p:pic>
        <p:nvPicPr>
          <p:cNvPr id="4" name="3 - Εικόνα" descr="pollock.she-wo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Το κλειδί</a:t>
            </a:r>
            <a:r>
              <a:rPr lang="el-GR" sz="1400" dirty="0">
                <a:latin typeface="Palatino Linotype" pitchFamily="18" charset="0"/>
              </a:rPr>
              <a:t>, 1946,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Σικάγο, Ινστιτούτο Τέχνης. </a:t>
            </a:r>
          </a:p>
        </p:txBody>
      </p:sp>
      <p:pic>
        <p:nvPicPr>
          <p:cNvPr id="4" name="3 - Εικόνα" descr="pollock.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34481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036496" cy="76470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Αριθμός 1</a:t>
            </a:r>
            <a:r>
              <a:rPr lang="el-GR" sz="1400" dirty="0">
                <a:latin typeface="Palatino Linotype" pitchFamily="18" charset="0"/>
              </a:rPr>
              <a:t>, 1949,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μουσαμά.  </a:t>
            </a:r>
          </a:p>
        </p:txBody>
      </p:sp>
      <p:pic>
        <p:nvPicPr>
          <p:cNvPr id="5" name="4 - Εικόνα" descr="im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3448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latin typeface="Palatino Linotype" pitchFamily="18" charset="0"/>
              </a:rPr>
              <a:t>Jackson Pollock (</a:t>
            </a:r>
            <a:r>
              <a:rPr lang="el-GR" sz="1400" dirty="0">
                <a:latin typeface="Palatino Linotype" pitchFamily="18" charset="0"/>
              </a:rPr>
              <a:t>1912</a:t>
            </a:r>
            <a:r>
              <a:rPr lang="en-US" sz="1400" dirty="0">
                <a:latin typeface="Palatino Linotype" pitchFamily="18" charset="0"/>
              </a:rPr>
              <a:t>-</a:t>
            </a:r>
            <a:r>
              <a:rPr lang="el-GR" sz="1400" dirty="0">
                <a:latin typeface="Palatino Linotype" pitchFamily="18" charset="0"/>
              </a:rPr>
              <a:t>1956</a:t>
            </a:r>
            <a:r>
              <a:rPr lang="en-US" sz="1400" dirty="0">
                <a:latin typeface="Palatino Linotype" pitchFamily="18" charset="0"/>
              </a:rPr>
              <a:t>), </a:t>
            </a:r>
            <a:r>
              <a:rPr lang="el-GR" sz="1400" i="1" dirty="0">
                <a:latin typeface="Palatino Linotype" pitchFamily="18" charset="0"/>
              </a:rPr>
              <a:t>Μπλε πάσσαλοι: Αριθμός 11</a:t>
            </a:r>
            <a:r>
              <a:rPr lang="el-GR" sz="1400" dirty="0">
                <a:latin typeface="Palatino Linotype" pitchFamily="18" charset="0"/>
              </a:rPr>
              <a:t>, 1952,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χρώματα σμάλτου και αλουμινίου με γυαλί σε μουσαμά, 212 × 489 εκ., Καμπέρα, Εθνική Πινακοθήκη Αυστραλίας.</a:t>
            </a:r>
            <a:endParaRPr lang="el-GR" sz="1400" dirty="0"/>
          </a:p>
        </p:txBody>
      </p:sp>
      <p:pic>
        <p:nvPicPr>
          <p:cNvPr id="4" name="3 - Εικόνα" descr="imag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2080"/>
            <a:ext cx="9144000" cy="3965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8964488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Willem de Kooning (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04-</a:t>
            </a:r>
            <a:r>
              <a:rPr lang="el-GR" sz="1400" dirty="0">
                <a:latin typeface="Palatino Linotype" pitchFamily="18" charset="0"/>
              </a:rPr>
              <a:t>19</a:t>
            </a:r>
            <a:r>
              <a:rPr lang="en-US" sz="1400" dirty="0">
                <a:latin typeface="Palatino Linotype" pitchFamily="18" charset="0"/>
              </a:rPr>
              <a:t>97), </a:t>
            </a:r>
            <a:r>
              <a:rPr lang="el-GR" sz="1400" i="1" dirty="0">
                <a:latin typeface="Palatino Linotype" pitchFamily="18" charset="0"/>
              </a:rPr>
              <a:t>Γυναίκα 3</a:t>
            </a:r>
            <a:r>
              <a:rPr lang="el-GR" sz="1400" dirty="0">
                <a:latin typeface="Palatino Linotype" pitchFamily="18" charset="0"/>
              </a:rPr>
              <a:t>, 1953,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Ιδιωτική συλλογή.</a:t>
            </a:r>
          </a:p>
        </p:txBody>
      </p:sp>
      <p:pic>
        <p:nvPicPr>
          <p:cNvPr id="4" name="3 - Εικόνα" descr="220px-Woma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3960440" cy="5616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774</Words>
  <Application>Microsoft Office PowerPoint</Application>
  <PresentationFormat>Προβολή στην οθόνη (4:3)</PresentationFormat>
  <Paragraphs>25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Palatino Linotype</vt:lpstr>
      <vt:lpstr>Θέμα του Office</vt:lpstr>
      <vt:lpstr>“T      Οι οξύθυμοι, 1950. Πρώτη σειρά: Θόδωρος Στάμος (1922-1997), Jimmy Ernst (1920-1984), Barnett Newman (1905-1970), James Brooks (1906-1992), Mark Rothko (1903-1970). Δεύτερη σειρά: Richard Pousette-Dart (1916-1992), William Baziotes (1912-1963), Jackson Pollock (1912-1956), Clyfford Still (1904-1980), Robert Motherwell (1915-1991), Bradley Walker Tomlin (1899-1955). Τρίτη σειρά: Willem de Kooning (1904-1997), Adolph Gottlieb (1903-1974), Ad Reinhardt (1913-1967), Hedda Sterne (1910-2011). — Φωτ.: Nina Leen (1914-1995), © περ. Life.    </vt:lpstr>
      <vt:lpstr>O Jackson Pollock (1912-1956) επί το έργον. </vt:lpstr>
      <vt:lpstr>Jackson Pollock (1912-1956), Αρσενικό - Θηλυκό, 1942,  ελαιογραφία σε μουσαμά, Φιλαδέλφεια, Μουσείο Τέχνης. </vt:lpstr>
      <vt:lpstr>Jackson Pollock (1912-1956), Μπλε (Moby Dick), π. 1943,  υδροκομμιογραφία και μελάνη σε ξύλο, Οχάρα, Μουσείο Kurashiki. </vt:lpstr>
      <vt:lpstr>Jackson Pollock (1912-1956), Λύκαινα, 1943,  ελαιογραφία, υδροκομμιογραφία και γύψος σε μουσαμά, Νέα Υόρκη, Μουσείο Μοντέρνας Τέχνης. </vt:lpstr>
      <vt:lpstr>Jackson Pollock (1912-1956), Το κλειδί, 1946,  ελαιογραφία σε μουσαμά, Σικάγο, Ινστιτούτο Τέχνης. </vt:lpstr>
      <vt:lpstr>Jackson Pollock (1912-1956), Αριθμός 1, 1949,  ελαιογραφία σε μουσαμά.  </vt:lpstr>
      <vt:lpstr>Jackson Pollock (1912-1956), Μπλε πάσσαλοι: Αριθμός 11, 1952,  χρώματα σμάλτου και αλουμινίου με γυαλί σε μουσαμά, 212 × 489 εκ., Καμπέρα, Εθνική Πινακοθήκη Αυστραλίας.</vt:lpstr>
      <vt:lpstr>Willem de Kooning (1904-1997), Γυναίκα 3, 1953,  ελαιογραφία σε μουσαμά, Ιδιωτική συλλογή.</vt:lpstr>
      <vt:lpstr>Willem de Kooning (1904-1997), Γυναίκα 5, 1952-53,  ελαιογραφία σε μουσαμά, Καμπέρα, Εθνική Πινακοθήκη Αυστραλίας.</vt:lpstr>
      <vt:lpstr>Willem de Kooning (1904-1997), Γυναίκα καθισμένη σε παγκάκι, 1972,  ορείχαλκος, Ουάσιγκτον, Μουσείο και Κήπος Γλυπτικής Hirshhorn.</vt:lpstr>
      <vt:lpstr>Mark Rothko (1903-1970), Αρ. 3/Αρ. 13 (Κόκκινο, μαύρο, πράσινο σε πορτοκαλί), 1949,  ελαιογραφία σε μουσαμά, 216,5 x 165 εκ., Νέα Υόρκη, Μουσείο Μοντέρνας Τέχνης.</vt:lpstr>
      <vt:lpstr>Yves Klein (1928-1962), Μονόχρωμο, 1961,  ακρυλικά σε ξύλο, 195 × 140 εκ., Νέα Υόρκη, Μουσείο Μοντέρνας Τέχνης.   </vt:lpstr>
      <vt:lpstr>Roy Lichtenstein (1923-1997), Γυναίκα που πνίγεται,  ακρυλικά σε μουσαμά. </vt:lpstr>
      <vt:lpstr>Πάνω: Roy Lichtenstein (1923-1997), Whaam!, 1963,  ακρυλικά σε μουσαμά, Λονδίνο, Πινακοθήκη Tate.  Κάτω: Το πρότυπο του έργου. </vt:lpstr>
      <vt:lpstr>Roy Lichtenstein (1923-1997), Κεφάλι, 1992,  κεραμικό και οπλισμένο σκυρόδεμα, 19,5 x 14 x 0,18 μ., Βαρκελώνη. </vt:lpstr>
      <vt:lpstr>Richard Hamilton (1922-2011), Τι κάνει τα σημερινά σπίτια τόσο διαφορετικά, τόσο ελκυστικά;, 1956, κολάζ, 26 × 24,8 εκ., Τυβίγγη, Αίθουσα Τέχνης. </vt:lpstr>
      <vt:lpstr>Andy Warhol (1928-1987), Ντοματόσουπα Campbell, 1968, μεταξοτυπία.</vt:lpstr>
      <vt:lpstr>Αριστερά: Andy Warhol (1928-1987), Marilyn Monroe,  μεταξοτυπία. Δεξιά: Andy Warhol (1928-1987), Michael Jackson,  μεταξοτυπία.</vt:lpstr>
      <vt:lpstr>Victor Vasarely (1906-1997), Vega-or-va, 1969,  τέμπερα σε μουσαμά, 70 × 70 εκ.</vt:lpstr>
      <vt:lpstr>Joseph Beuys (1921-1986), Μου αρέσει η Αμερική και της αρέσω κι εκείνης, 1974, εγκατάσταση.</vt:lpstr>
      <vt:lpstr>Rudolf Schwarzkogler (1940-1969), 3η πράξη, 1969,  παράσταση τυπωμένη σε χαρτί, Λονδίνο, Πινακοθήκη Tate. </vt:lpstr>
      <vt:lpstr>Edward Kienholz (1927-1994), Τα γενέθλια, 1964, εγκατάσταση (φωτιζόμενο ανθρώπινο ομοίωμα, τραπέζι γυναικολογικής εξέτασης, βαλίτσα, ρούχα, χαρτί, μαλλί, υαλόνημα, χρώμα και πολυεστερική ρητίνη),  213 × 305 × 152 εκ., Στουγκάρδη, Μουσείο Τέχνης. </vt:lpstr>
      <vt:lpstr>Edward Kienholz (1927-1994), Φορητό ηρώο, 1968, εγκατάσταση (γύψινα προπλάσματα, ταφόπλακα, μαυροπίνακας, σημαία, αφίσα, έπιπλα εστιατορίου, φωτογραφίες, μηχανή κόκα-κόλας, ταριχευμένος σκύλος, ξύλο, μέταλλο και υαλόνημα), 290 × 976 × 244 εκ., Κολωνία, Μουσείο Ludwig.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Jackson Pollock επί το έργον.</dc:title>
  <dc:creator>Δημήτρης Παυλόπουλος</dc:creator>
  <cp:lastModifiedBy>ΔΗΜΗΤΡΗΣ ΠΑΥΛΟΠΟΥΛΟΣ</cp:lastModifiedBy>
  <cp:revision>33</cp:revision>
  <dcterms:created xsi:type="dcterms:W3CDTF">2012-01-14T19:00:13Z</dcterms:created>
  <dcterms:modified xsi:type="dcterms:W3CDTF">2021-06-01T19:23:35Z</dcterms:modified>
</cp:coreProperties>
</file>