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9" r:id="rId5"/>
    <p:sldId id="260" r:id="rId6"/>
    <p:sldId id="258" r:id="rId7"/>
    <p:sldId id="268" r:id="rId8"/>
    <p:sldId id="284" r:id="rId9"/>
    <p:sldId id="282" r:id="rId10"/>
    <p:sldId id="283" r:id="rId11"/>
    <p:sldId id="261" r:id="rId12"/>
    <p:sldId id="281" r:id="rId13"/>
    <p:sldId id="262" r:id="rId14"/>
    <p:sldId id="263" r:id="rId15"/>
    <p:sldId id="265" r:id="rId16"/>
    <p:sldId id="264" r:id="rId17"/>
    <p:sldId id="267" r:id="rId18"/>
    <p:sldId id="277" r:id="rId19"/>
    <p:sldId id="278" r:id="rId20"/>
    <p:sldId id="275" r:id="rId21"/>
    <p:sldId id="269" r:id="rId22"/>
    <p:sldId id="276" r:id="rId23"/>
    <p:sldId id="271" r:id="rId24"/>
    <p:sldId id="266" r:id="rId25"/>
    <p:sldId id="273" r:id="rId26"/>
    <p:sldId id="280" r:id="rId27"/>
    <p:sldId id="279" r:id="rId28"/>
    <p:sldId id="270" r:id="rId29"/>
    <p:sldId id="286" r:id="rId30"/>
    <p:sldId id="285" r:id="rId31"/>
    <p:sldId id="293" r:id="rId32"/>
    <p:sldId id="288" r:id="rId33"/>
    <p:sldId id="287" r:id="rId34"/>
    <p:sldId id="292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3B50-77C6-436F-9122-8EBAE2812E9E}" type="datetimeFigureOut">
              <a:rPr lang="el-GR" smtClean="0"/>
              <a:pPr/>
              <a:t>17/5/2017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CCB3-4A87-475A-971E-5035F3F25D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373014"/>
          </a:xfrm>
        </p:spPr>
        <p:txBody>
          <a:bodyPr>
            <a:normAutofit fontScale="90000"/>
          </a:bodyPr>
          <a:lstStyle/>
          <a:p>
            <a:r>
              <a:rPr lang="el-GR" sz="5300" dirty="0">
                <a:latin typeface="Palatino Linotype" panose="02040502050505030304" pitchFamily="18" charset="0"/>
              </a:rPr>
              <a:t>Η ΤΕΧΝΗ ΤΟΥ ΙΗ’ ΑΙΩΝΑ</a:t>
            </a:r>
            <a:br>
              <a:rPr lang="el-GR" sz="5300" dirty="0">
                <a:latin typeface="Palatino Linotype" panose="02040502050505030304" pitchFamily="18" charset="0"/>
              </a:rPr>
            </a:br>
            <a:r>
              <a:rPr lang="el-GR" sz="4900" dirty="0">
                <a:latin typeface="Palatino Linotype" panose="02040502050505030304" pitchFamily="18" charset="0"/>
              </a:rPr>
              <a:t>(ΡΟΚΟΚΟ)</a:t>
            </a:r>
          </a:p>
        </p:txBody>
      </p:sp>
    </p:spTree>
    <p:extLst>
      <p:ext uri="{BB962C8B-B14F-4D97-AF65-F5344CB8AC3E}">
        <p14:creationId xmlns:p14="http://schemas.microsoft.com/office/powerpoint/2010/main" val="53446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François Boucher (1703-1770), </a:t>
            </a:r>
            <a:r>
              <a:rPr lang="el-GR" sz="1400" i="1" dirty="0">
                <a:solidFill>
                  <a:schemeClr val="tx1"/>
                </a:solidFill>
                <a:latin typeface="Palatino Linotype" pitchFamily="18" charset="0"/>
              </a:rPr>
              <a:t>Το πρόγευμα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, 1739, </a:t>
            </a:r>
            <a:b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ελαιογραφία σε μουσαμά, 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81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5 × 61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5 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εκ., Παρίσι, Λούβρο.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4" name="3 - Εικόνα" descr="486px-François_Boucher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"/>
            <a:ext cx="4629150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Αυτοπροσωπογραφία</a:t>
            </a:r>
            <a:r>
              <a:rPr lang="el-GR" sz="1400" dirty="0">
                <a:latin typeface="Palatino Linotype" pitchFamily="18" charset="0"/>
              </a:rPr>
              <a:t>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π. 1760, ελαιογραφία σε μουσαμά. </a:t>
            </a:r>
          </a:p>
        </p:txBody>
      </p:sp>
      <p:pic>
        <p:nvPicPr>
          <p:cNvPr id="4" name="3 - Εικόνα" descr="Joshua_Reynolds_Self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824536" cy="6209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n-US" sz="1400" i="1" dirty="0">
                <a:latin typeface="Palatino Linotype" pitchFamily="18" charset="0"/>
              </a:rPr>
              <a:t>Charles Lennox, </a:t>
            </a:r>
            <a:r>
              <a:rPr lang="el-GR" sz="1400" i="1" dirty="0">
                <a:latin typeface="Palatino Linotype" pitchFamily="18" charset="0"/>
              </a:rPr>
              <a:t>τρίτος</a:t>
            </a:r>
            <a:r>
              <a:rPr lang="en-US" sz="1400" i="1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δούκας</a:t>
            </a:r>
            <a:r>
              <a:rPr lang="en-US" sz="1400" i="1" dirty="0">
                <a:latin typeface="Palatino Linotype" pitchFamily="18" charset="0"/>
              </a:rPr>
              <a:t> Richmond</a:t>
            </a:r>
            <a:r>
              <a:rPr lang="el-GR" sz="1400" dirty="0">
                <a:latin typeface="Palatino Linotype" pitchFamily="18" charset="0"/>
              </a:rPr>
              <a:t>, 1758,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Σάσεξ, Οικία </a:t>
            </a:r>
            <a:r>
              <a:rPr lang="en-US" sz="1400" dirty="0">
                <a:latin typeface="Palatino Linotype" pitchFamily="18" charset="0"/>
              </a:rPr>
              <a:t>Goodwood.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2453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l-GR" sz="1400" i="1" dirty="0">
                <a:latin typeface="Palatino Linotype" pitchFamily="18" charset="0"/>
              </a:rPr>
              <a:t>Προσωπογραφία της οικογένειας του </a:t>
            </a:r>
            <a:r>
              <a:rPr lang="en-US" sz="1400" i="1" dirty="0">
                <a:latin typeface="Palatino Linotype" pitchFamily="18" charset="0"/>
              </a:rPr>
              <a:t>George Clive</a:t>
            </a:r>
            <a:r>
              <a:rPr lang="el-GR" sz="1400" i="1" dirty="0">
                <a:latin typeface="Palatino Linotype" pitchFamily="18" charset="0"/>
              </a:rPr>
              <a:t> με Ινδή υπηρέτρια</a:t>
            </a:r>
            <a:r>
              <a:rPr lang="el-GR" sz="1400" dirty="0">
                <a:latin typeface="Palatino Linotype" pitchFamily="18" charset="0"/>
              </a:rPr>
              <a:t>, 1765,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</a:t>
            </a:r>
            <a:r>
              <a:rPr lang="en-US" sz="1600" dirty="0">
                <a:latin typeface="Palatino Linotype" pitchFamily="18" charset="0"/>
              </a:rPr>
              <a:t>140 × 171</a:t>
            </a:r>
            <a:r>
              <a:rPr lang="en-US" sz="1200" dirty="0"/>
              <a:t>  </a:t>
            </a:r>
            <a:r>
              <a:rPr lang="el-GR" sz="1400" dirty="0">
                <a:latin typeface="Palatino Linotype" pitchFamily="18" charset="0"/>
              </a:rPr>
              <a:t>εκ., Μόναχο, Κρατικά Μουσεία.</a:t>
            </a:r>
            <a:r>
              <a:rPr lang="el-GR" sz="1200" dirty="0"/>
              <a:t>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 </a:t>
            </a:r>
          </a:p>
        </p:txBody>
      </p:sp>
      <p:pic>
        <p:nvPicPr>
          <p:cNvPr id="4" name="3 - Εικόνα" descr="Reynolds.clive.750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n-US" sz="1400" i="1" dirty="0">
                <a:latin typeface="Palatino Linotype" pitchFamily="18" charset="0"/>
              </a:rPr>
              <a:t>Elizabeth</a:t>
            </a:r>
            <a:r>
              <a:rPr lang="el-GR" sz="1400" i="1" dirty="0">
                <a:latin typeface="Palatino Linotype" pitchFamily="18" charset="0"/>
              </a:rPr>
              <a:t>, λαίδη</a:t>
            </a:r>
            <a:r>
              <a:rPr lang="en-US" sz="1400" i="1" dirty="0">
                <a:latin typeface="Palatino Linotype" pitchFamily="18" charset="0"/>
              </a:rPr>
              <a:t> Amherst</a:t>
            </a:r>
            <a:r>
              <a:rPr lang="el-GR" sz="1400" dirty="0">
                <a:latin typeface="Palatino Linotype" pitchFamily="18" charset="0"/>
              </a:rPr>
              <a:t>, 1767,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75 × 62 εκ. </a:t>
            </a:r>
          </a:p>
        </p:txBody>
      </p:sp>
      <p:pic>
        <p:nvPicPr>
          <p:cNvPr id="4" name="3 - Εικόνα" descr="499px-Elizabeth,_Lady_Amherst_(1740-1830)_by_Joshua_Reyn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96544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453336"/>
            <a:ext cx="9144000" cy="404664"/>
          </a:xfrm>
        </p:spPr>
        <p:txBody>
          <a:bodyPr>
            <a:no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l-GR" sz="1400" i="1" dirty="0">
                <a:latin typeface="Palatino Linotype" pitchFamily="18" charset="0"/>
              </a:rPr>
              <a:t>Ναύαρχος </a:t>
            </a:r>
            <a:r>
              <a:rPr lang="en-US" sz="1400" i="1" dirty="0">
                <a:latin typeface="Palatino Linotype" pitchFamily="18" charset="0"/>
              </a:rPr>
              <a:t>Augustus Kappel</a:t>
            </a:r>
            <a:r>
              <a:rPr lang="el-GR" sz="1400" dirty="0">
                <a:latin typeface="Palatino Linotype" pitchFamily="18" charset="0"/>
              </a:rPr>
              <a:t>, </a:t>
            </a:r>
            <a:r>
              <a:rPr lang="en-US" sz="1400" dirty="0">
                <a:latin typeface="Palatino Linotype" pitchFamily="18" charset="0"/>
              </a:rPr>
              <a:t>1779,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123,2 × 100,3 εκ.,</a:t>
            </a:r>
            <a:r>
              <a:rPr lang="el-GR" sz="1400" dirty="0"/>
              <a:t> </a:t>
            </a:r>
            <a:r>
              <a:rPr lang="el-GR" sz="1400" dirty="0">
                <a:latin typeface="Palatino Linotype" pitchFamily="18" charset="0"/>
              </a:rPr>
              <a:t>Λονδίνο, Εθνική Πινακοθήκη.</a:t>
            </a:r>
            <a:br>
              <a:rPr lang="en-US" sz="1400" dirty="0">
                <a:latin typeface="Palatino Linotype" pitchFamily="18" charset="0"/>
              </a:rPr>
            </a:br>
            <a:br>
              <a:rPr lang="en-US" sz="1400" dirty="0">
                <a:latin typeface="Palatino Linotype" pitchFamily="18" charset="0"/>
              </a:rPr>
            </a:b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480px-Augustus_Keppel,_Viscount_Keppel_by_Sir_Joshua_Reyn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752528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Autofit/>
          </a:bodyPr>
          <a:lstStyle/>
          <a:p>
            <a:br>
              <a:rPr lang="el-GR" sz="1400" dirty="0">
                <a:latin typeface="Palatino Linotype" pitchFamily="18" charset="0"/>
              </a:rPr>
            </a:br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l-GR" sz="1400" dirty="0">
                <a:latin typeface="Palatino Linotype" pitchFamily="18" charset="0"/>
              </a:rPr>
              <a:t>Σ</a:t>
            </a:r>
            <a:r>
              <a:rPr lang="el-GR" sz="1400" i="1" dirty="0">
                <a:latin typeface="Palatino Linotype" pitchFamily="18" charset="0"/>
              </a:rPr>
              <a:t>υνταγματάρχης </a:t>
            </a:r>
            <a:r>
              <a:rPr lang="en-US" sz="1400" i="1" dirty="0">
                <a:latin typeface="Palatino Linotype" pitchFamily="18" charset="0"/>
              </a:rPr>
              <a:t>George K. H. Coussmaker</a:t>
            </a:r>
            <a:r>
              <a:rPr lang="en-US" sz="1400" i="1" dirty="0"/>
              <a:t>, </a:t>
            </a:r>
            <a:r>
              <a:rPr lang="el-GR" sz="1400" dirty="0">
                <a:latin typeface="Palatino Linotype" pitchFamily="18" charset="0"/>
              </a:rPr>
              <a:t>1782,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2</a:t>
            </a:r>
            <a:r>
              <a:rPr lang="de-DE" sz="1400" dirty="0">
                <a:latin typeface="Palatino Linotype" pitchFamily="18" charset="0"/>
              </a:rPr>
              <a:t>38</a:t>
            </a:r>
            <a:r>
              <a:rPr lang="el-GR" sz="1400" dirty="0">
                <a:latin typeface="Palatino Linotype" pitchFamily="18" charset="0"/>
              </a:rPr>
              <a:t>,1</a:t>
            </a:r>
            <a:r>
              <a:rPr lang="de-DE" sz="1400" dirty="0">
                <a:latin typeface="Palatino Linotype" pitchFamily="18" charset="0"/>
              </a:rPr>
              <a:t> ×</a:t>
            </a:r>
            <a:r>
              <a:rPr lang="el-GR" sz="1400" dirty="0">
                <a:latin typeface="Palatino Linotype" pitchFamily="18" charset="0"/>
              </a:rPr>
              <a:t> </a:t>
            </a:r>
            <a:r>
              <a:rPr lang="de-DE" sz="1400" dirty="0">
                <a:latin typeface="Palatino Linotype" pitchFamily="18" charset="0"/>
              </a:rPr>
              <a:t>145</a:t>
            </a:r>
            <a:r>
              <a:rPr lang="el-GR" sz="1400" dirty="0">
                <a:latin typeface="Palatino Linotype" pitchFamily="18" charset="0"/>
              </a:rPr>
              <a:t>,4 εκ.,</a:t>
            </a:r>
            <a:r>
              <a:rPr lang="de-DE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Νέα Υόρκη, Μητροπολιτικό Μουσείο.</a:t>
            </a:r>
            <a:br>
              <a:rPr lang="el-GR" sz="1400" dirty="0">
                <a:latin typeface="Palatino Linotype" pitchFamily="18" charset="0"/>
              </a:rPr>
            </a:br>
            <a:br>
              <a:rPr lang="el-GR" sz="1400" dirty="0">
                <a:latin typeface="Palatino Linotype" pitchFamily="18" charset="0"/>
              </a:rPr>
            </a:b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364px-Colonel_George_K._H._Coussmaker,_Grenadier_Guards_by_Joshua_Reynolds_17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396044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81328"/>
            <a:ext cx="9036496" cy="476672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latin typeface="Palatino Linotype" pitchFamily="18" charset="0"/>
              </a:rPr>
              <a:t>Sir Joshua Reynolds (1723-1792), </a:t>
            </a:r>
            <a:r>
              <a:rPr lang="el-GR" sz="1600" i="1" dirty="0">
                <a:latin typeface="Palatino Linotype" pitchFamily="18" charset="0"/>
              </a:rPr>
              <a:t>Λαίδη</a:t>
            </a:r>
            <a:r>
              <a:rPr lang="en-US" sz="1600" i="1" dirty="0"/>
              <a:t> </a:t>
            </a:r>
            <a:r>
              <a:rPr lang="en-US" sz="1600" i="1" dirty="0">
                <a:latin typeface="Palatino Linotype" pitchFamily="18" charset="0"/>
              </a:rPr>
              <a:t>Elizabeth Delmé </a:t>
            </a:r>
            <a:r>
              <a:rPr lang="el-GR" sz="1600" i="1" dirty="0">
                <a:latin typeface="Palatino Linotype" pitchFamily="18" charset="0"/>
              </a:rPr>
              <a:t>και τα παιδιά της</a:t>
            </a:r>
            <a:r>
              <a:rPr lang="el-GR" sz="1600" dirty="0">
                <a:latin typeface="Palatino Linotype" pitchFamily="18" charset="0"/>
              </a:rPr>
              <a:t>, 1777-80,</a:t>
            </a:r>
            <a:br>
              <a:rPr lang="el-GR" sz="1600" dirty="0">
                <a:latin typeface="Palatino Linotype" pitchFamily="18" charset="0"/>
              </a:rPr>
            </a:br>
            <a:r>
              <a:rPr lang="el-GR" sz="1600" dirty="0">
                <a:latin typeface="Palatino Linotype" pitchFamily="18" charset="0"/>
              </a:rPr>
              <a:t>ελαιογραφία σε μουσαμά, 239 × 147 εκ., Ουάσιγκτον, Εθνική Πινακοθήκη. </a:t>
            </a:r>
            <a:br>
              <a:rPr lang="el-GR" sz="16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 </a:t>
            </a:r>
          </a:p>
        </p:txBody>
      </p:sp>
      <p:pic>
        <p:nvPicPr>
          <p:cNvPr id="4" name="3 - Εικόνα" descr="409px-Joshua_Reynolds_-_Lady_Elizabeth_Delmé_and_her_Children_-_WGA19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104456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n-US" sz="1400" i="1" dirty="0">
                <a:latin typeface="Palatino Linotype" pitchFamily="18" charset="0"/>
              </a:rPr>
              <a:t>Jane Fleming</a:t>
            </a:r>
            <a:r>
              <a:rPr lang="el-GR" sz="1400" i="1" dirty="0">
                <a:latin typeface="Palatino Linotype" pitchFamily="18" charset="0"/>
              </a:rPr>
              <a:t>,</a:t>
            </a:r>
            <a:r>
              <a:rPr lang="en-US" sz="1400" i="1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κόμισσα του</a:t>
            </a:r>
            <a:r>
              <a:rPr lang="en-US" sz="1400" i="1" dirty="0">
                <a:latin typeface="Palatino Linotype" pitchFamily="18" charset="0"/>
              </a:rPr>
              <a:t> Harrington</a:t>
            </a:r>
            <a:r>
              <a:rPr lang="el-GR" sz="1400" dirty="0">
                <a:latin typeface="Palatino Linotype" pitchFamily="18" charset="0"/>
              </a:rPr>
              <a:t>, 1778,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/>
              <a:t> </a:t>
            </a:r>
            <a:r>
              <a:rPr lang="el-GR" sz="1400" dirty="0">
                <a:latin typeface="Palatino Linotype" pitchFamily="18" charset="0"/>
              </a:rPr>
              <a:t>ελαιογραφία σε μουσαμά, 235,6 × 145 εκ., Άγιος Μαρίνος Καλιφόρνιας, Αίθουσα Τέχνης </a:t>
            </a:r>
            <a:r>
              <a:rPr lang="en-US" sz="1400" dirty="0">
                <a:latin typeface="Palatino Linotype" pitchFamily="18" charset="0"/>
              </a:rPr>
              <a:t>Huntington.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1026" name="Picture 2" descr="File:Jane, Countess of Harr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032448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>
            <a:spLocks noGrp="1"/>
          </p:cNvSpPr>
          <p:nvPr>
            <p:ph type="ctrTitle"/>
          </p:nvPr>
        </p:nvSpPr>
        <p:spPr>
          <a:xfrm>
            <a:off x="0" y="6092825"/>
            <a:ext cx="9144000" cy="76517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l-GR" sz="1400" i="1" dirty="0">
                <a:latin typeface="Palatino Linotype" pitchFamily="18" charset="0"/>
              </a:rPr>
              <a:t>Ναύαρχος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n-US" sz="1400" i="1" dirty="0">
                <a:latin typeface="Palatino Linotype" pitchFamily="18" charset="0"/>
              </a:rPr>
              <a:t>Sir Samuel Hood, </a:t>
            </a:r>
            <a:r>
              <a:rPr lang="el-GR" sz="1400" i="1" dirty="0">
                <a:latin typeface="Palatino Linotype" pitchFamily="18" charset="0"/>
              </a:rPr>
              <a:t>λόρδος </a:t>
            </a:r>
            <a:r>
              <a:rPr lang="en-US" sz="1400" i="1" dirty="0">
                <a:latin typeface="Palatino Linotype" pitchFamily="18" charset="0"/>
              </a:rPr>
              <a:t>Hood</a:t>
            </a:r>
            <a:r>
              <a:rPr lang="en-US" sz="1400" dirty="0">
                <a:latin typeface="Palatino Linotype" pitchFamily="18" charset="0"/>
              </a:rPr>
              <a:t>, 1783,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Rosalba Carriera (16</a:t>
            </a:r>
            <a:r>
              <a:rPr lang="el-GR" sz="1400" dirty="0">
                <a:latin typeface="Palatino Linotype" pitchFamily="18" charset="0"/>
              </a:rPr>
              <a:t>75</a:t>
            </a:r>
            <a:r>
              <a:rPr lang="en-US" sz="1400" dirty="0">
                <a:latin typeface="Palatino Linotype" pitchFamily="18" charset="0"/>
              </a:rPr>
              <a:t>-17</a:t>
            </a:r>
            <a:r>
              <a:rPr lang="el-GR" sz="1400" dirty="0">
                <a:latin typeface="Palatino Linotype" pitchFamily="18" charset="0"/>
              </a:rPr>
              <a:t>57</a:t>
            </a:r>
            <a:r>
              <a:rPr lang="en-US" sz="1400" dirty="0">
                <a:latin typeface="Palatino Linotype" pitchFamily="18" charset="0"/>
              </a:rPr>
              <a:t>),</a:t>
            </a:r>
            <a:r>
              <a:rPr lang="el-GR" sz="1400" dirty="0">
                <a:latin typeface="Palatino Linotype" pitchFamily="18" charset="0"/>
              </a:rPr>
              <a:t> </a:t>
            </a:r>
            <a:r>
              <a:rPr lang="en-US" sz="1400" i="1" dirty="0">
                <a:latin typeface="Palatino Linotype" pitchFamily="18" charset="0"/>
              </a:rPr>
              <a:t>Antoine Watteau</a:t>
            </a:r>
            <a:r>
              <a:rPr lang="el-GR" sz="1400" dirty="0">
                <a:latin typeface="Palatino Linotype" pitchFamily="18" charset="0"/>
              </a:rPr>
              <a:t>, 1721,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παστέλ σε χαρτί, 55 × 43 εκ., Τρεβίζο, </a:t>
            </a:r>
            <a:r>
              <a:rPr lang="it-IT" sz="1400" dirty="0">
                <a:latin typeface="Palatino Linotype" pitchFamily="18" charset="0"/>
              </a:rPr>
              <a:t>Museo Civico Luigi Bailo</a:t>
            </a:r>
            <a:r>
              <a:rPr lang="el-GR" sz="1400" dirty="0">
                <a:latin typeface="Palatino Linotype" pitchFamily="18" charset="0"/>
              </a:rPr>
              <a:t>.</a:t>
            </a:r>
          </a:p>
        </p:txBody>
      </p:sp>
      <p:pic>
        <p:nvPicPr>
          <p:cNvPr id="4" name="3 - Εικόνα" descr="Rosalba_Carriera_Portrait_Antoine_Watt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36504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Sir Joshua Reynolds (1723-1792), </a:t>
            </a:r>
            <a:r>
              <a:rPr lang="el-GR" sz="1400" i="1" dirty="0">
                <a:latin typeface="Palatino Linotype" pitchFamily="18" charset="0"/>
              </a:rPr>
              <a:t>Λόρδος </a:t>
            </a:r>
            <a:r>
              <a:rPr lang="en-US" sz="1400" i="1" dirty="0">
                <a:latin typeface="Palatino Linotype" pitchFamily="18" charset="0"/>
              </a:rPr>
              <a:t>Heathfield </a:t>
            </a:r>
            <a:r>
              <a:rPr lang="el-GR" sz="1400" i="1" dirty="0">
                <a:latin typeface="Palatino Linotype" pitchFamily="18" charset="0"/>
              </a:rPr>
              <a:t>του Γιβραλτάρ</a:t>
            </a:r>
            <a:r>
              <a:rPr lang="el-GR" sz="1400" dirty="0">
                <a:latin typeface="Palatino Linotype" pitchFamily="18" charset="0"/>
              </a:rPr>
              <a:t>, 1787,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/>
              <a:t> </a:t>
            </a:r>
            <a:r>
              <a:rPr lang="el-GR" sz="1400" dirty="0">
                <a:latin typeface="Palatino Linotype" pitchFamily="18" charset="0"/>
              </a:rPr>
              <a:t>ελαιογραφία σε μουσαμά, 142 × 113,5 εκ., Λονδίνο, Εθνική Πινακοθήκη.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l-GR" sz="1400" i="1" dirty="0">
                <a:latin typeface="Palatino Linotype" pitchFamily="18" charset="0"/>
              </a:rPr>
              <a:t>Αυτοπροσωπογραφία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1787,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/>
              <a:t> </a:t>
            </a:r>
            <a:r>
              <a:rPr lang="el-GR" sz="1400" dirty="0">
                <a:latin typeface="Palatino Linotype" pitchFamily="18" charset="0"/>
              </a:rPr>
              <a:t>ελαιογραφία σε μουσαμά, 73,5 × 58,5 εκ., Λονδίνο, Βασιλική Ακαδημία των Τεχνών.</a:t>
            </a:r>
          </a:p>
        </p:txBody>
      </p:sp>
      <p:pic>
        <p:nvPicPr>
          <p:cNvPr id="4" name="3 - Εικόνα" descr="494px-Thomas_Gainsborough_by_Thomas_Gainsborou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7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l-GR" sz="1400" i="1" dirty="0">
                <a:latin typeface="Palatino Linotype" pitchFamily="18" charset="0"/>
              </a:rPr>
              <a:t>Οι κόρες του ζωγράφου κυνηγούν πεταλούδα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1756,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μουσαμά.</a:t>
            </a:r>
          </a:p>
        </p:txBody>
      </p:sp>
      <p:pic>
        <p:nvPicPr>
          <p:cNvPr id="5122" name="Picture 2" descr="File:Gainsborough - The Painters Daughters Chasing a 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48672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l-GR" sz="1400" i="1" dirty="0">
                <a:latin typeface="Palatino Linotype" pitchFamily="18" charset="0"/>
              </a:rPr>
              <a:t>Τοπίο με ποτάμι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1768-70,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119 × 168 εκ., Φιλαδέλφεια, Μουσείο Τέχνης.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de-DE" sz="1400" i="1" dirty="0">
                <a:latin typeface="Palatino Linotype" pitchFamily="18" charset="0"/>
              </a:rPr>
              <a:t>Jonathan Buttall</a:t>
            </a:r>
            <a:r>
              <a:rPr lang="el-GR" sz="1400" i="1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(</a:t>
            </a:r>
            <a:r>
              <a:rPr lang="el-GR" sz="1400" i="1" dirty="0">
                <a:latin typeface="Palatino Linotype" pitchFamily="18" charset="0"/>
              </a:rPr>
              <a:t>Αγόρι στα μπλε</a:t>
            </a:r>
            <a:r>
              <a:rPr lang="el-GR" sz="1400" dirty="0">
                <a:latin typeface="Palatino Linotype" pitchFamily="18" charset="0"/>
              </a:rPr>
              <a:t>)</a:t>
            </a:r>
            <a:r>
              <a:rPr lang="el-GR" sz="1400" i="1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1770,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178 × 122 εκ., Άγιος Μαρίνος Καλιφόρνιας, Αίθουσα Τέχνης </a:t>
            </a:r>
            <a:r>
              <a:rPr lang="en-US" sz="1400" dirty="0">
                <a:latin typeface="Palatino Linotype" pitchFamily="18" charset="0"/>
              </a:rPr>
              <a:t>Huntington.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398px-Thomas_Gainsborough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32048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036496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n-US" sz="1400" i="1" dirty="0">
                <a:latin typeface="Palatino Linotype" pitchFamily="18" charset="0"/>
              </a:rPr>
              <a:t>Johann Christian</a:t>
            </a:r>
            <a:r>
              <a:rPr lang="el-GR" sz="1400" i="1" dirty="0">
                <a:latin typeface="Palatino Linotype" pitchFamily="18" charset="0"/>
              </a:rPr>
              <a:t> </a:t>
            </a:r>
            <a:r>
              <a:rPr lang="en-US" sz="1400" i="1" dirty="0">
                <a:latin typeface="Palatino Linotype" pitchFamily="18" charset="0"/>
              </a:rPr>
              <a:t>Bach,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</a:t>
            </a:r>
            <a:r>
              <a:rPr lang="en-US" sz="1400" dirty="0">
                <a:latin typeface="Palatino Linotype" pitchFamily="18" charset="0"/>
              </a:rPr>
              <a:t>76</a:t>
            </a:r>
            <a:r>
              <a:rPr lang="el-GR" sz="1400" dirty="0">
                <a:latin typeface="Palatino Linotype" pitchFamily="18" charset="0"/>
              </a:rPr>
              <a:t>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75</a:t>
            </a:r>
            <a:r>
              <a:rPr lang="en-US" sz="1400" dirty="0">
                <a:latin typeface="Palatino Linotype" pitchFamily="18" charset="0"/>
              </a:rPr>
              <a:t>,</a:t>
            </a:r>
            <a:r>
              <a:rPr lang="el-GR" sz="1400" dirty="0">
                <a:latin typeface="Palatino Linotype" pitchFamily="18" charset="0"/>
              </a:rPr>
              <a:t>5 × 62 εκ., Λονδίνο, Εθνική Πινακοθήκη.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9654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n-US" sz="1400" i="1" dirty="0">
                <a:latin typeface="Palatino Linotype" pitchFamily="18" charset="0"/>
              </a:rPr>
              <a:t>Georgianna Cavendish</a:t>
            </a:r>
            <a:r>
              <a:rPr lang="el-GR" sz="1400" i="1" dirty="0">
                <a:latin typeface="Palatino Linotype" pitchFamily="18" charset="0"/>
              </a:rPr>
              <a:t>, δούκισσας</a:t>
            </a:r>
            <a:r>
              <a:rPr lang="en-US" sz="1400" i="1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του Ντεβονσάιρ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178</a:t>
            </a:r>
            <a:r>
              <a:rPr lang="en-US" sz="1400" dirty="0">
                <a:latin typeface="Palatino Linotype" pitchFamily="18" charset="0"/>
              </a:rPr>
              <a:t>3</a:t>
            </a:r>
            <a:r>
              <a:rPr lang="el-GR" sz="1400" dirty="0">
                <a:latin typeface="Palatino Linotype" pitchFamily="18" charset="0"/>
              </a:rPr>
              <a:t>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</a:t>
            </a:r>
            <a:r>
              <a:rPr lang="en-US" sz="1400" dirty="0">
                <a:latin typeface="Palatino Linotype" pitchFamily="18" charset="0"/>
              </a:rPr>
              <a:t>146,5 × 235,6 </a:t>
            </a:r>
            <a:r>
              <a:rPr lang="el-GR" sz="1400" dirty="0">
                <a:latin typeface="Palatino Linotype" pitchFamily="18" charset="0"/>
              </a:rPr>
              <a:t>εκ</a:t>
            </a:r>
            <a:r>
              <a:rPr lang="en-US" sz="1400" dirty="0">
                <a:latin typeface="Palatino Linotype" pitchFamily="18" charset="0"/>
              </a:rPr>
              <a:t>., </a:t>
            </a:r>
            <a:r>
              <a:rPr lang="el-GR" sz="1400" dirty="0">
                <a:latin typeface="Palatino Linotype" pitchFamily="18" charset="0"/>
              </a:rPr>
              <a:t>Ουάσιγκτον, Εθνική Πινακοθήκη.</a:t>
            </a:r>
          </a:p>
        </p:txBody>
      </p:sp>
      <p:pic>
        <p:nvPicPr>
          <p:cNvPr id="1026" name="Picture 2" descr="File:Colonel John Bulloc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0"/>
            <a:ext cx="3744416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l-GR" sz="1400" i="1" dirty="0">
                <a:latin typeface="Palatino Linotype" pitchFamily="18" charset="0"/>
              </a:rPr>
              <a:t>Κυρία </a:t>
            </a:r>
            <a:r>
              <a:rPr lang="en-US" sz="1400" i="1" dirty="0">
                <a:latin typeface="Palatino Linotype" pitchFamily="18" charset="0"/>
              </a:rPr>
              <a:t>Sarah Siddons</a:t>
            </a:r>
            <a:r>
              <a:rPr lang="en-US" sz="1400" dirty="0">
                <a:latin typeface="Palatino Linotype" pitchFamily="18" charset="0"/>
              </a:rPr>
              <a:t>, 178</a:t>
            </a:r>
            <a:r>
              <a:rPr lang="el-GR" sz="1400" dirty="0">
                <a:latin typeface="Palatino Linotype" pitchFamily="18" charset="0"/>
              </a:rPr>
              <a:t>5</a:t>
            </a:r>
            <a:r>
              <a:rPr lang="en-US" sz="1400" dirty="0">
                <a:latin typeface="Palatino Linotype" pitchFamily="18" charset="0"/>
              </a:rPr>
              <a:t>,</a:t>
            </a:r>
            <a:br>
              <a:rPr lang="en-US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126 × 100 εκ., Λονδίνο, Εθνική Πινακοθήκη.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6855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889248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Thomas Gainsborough (1727-1788), </a:t>
            </a:r>
            <a:r>
              <a:rPr lang="en-US" sz="1400" i="1" dirty="0">
                <a:latin typeface="Palatino Linotype" pitchFamily="18" charset="0"/>
              </a:rPr>
              <a:t>Georgianna Cavendish</a:t>
            </a:r>
            <a:r>
              <a:rPr lang="el-GR" sz="1400" i="1" dirty="0">
                <a:latin typeface="Palatino Linotype" pitchFamily="18" charset="0"/>
              </a:rPr>
              <a:t>, δούκισσα</a:t>
            </a:r>
            <a:r>
              <a:rPr lang="en-US" sz="1400" i="1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του Ντεβονσάιρ</a:t>
            </a:r>
            <a:r>
              <a:rPr lang="el-GR" sz="1400" dirty="0">
                <a:latin typeface="Palatino Linotype" pitchFamily="18" charset="0"/>
              </a:rPr>
              <a:t>,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1787,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Σάτσγουορθ, Συλλογή Ντεβονσάιρ.</a:t>
            </a:r>
          </a:p>
        </p:txBody>
      </p:sp>
      <p:pic>
        <p:nvPicPr>
          <p:cNvPr id="4" name="3 - Εικόνα" descr="384px-Thomas_Gainsborough_Lady_Georgiana_Caven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176464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Palatino Linotype" pitchFamily="18" charset="0"/>
              </a:rPr>
              <a:t>Jean-Honoré Fragonard</a:t>
            </a:r>
            <a:r>
              <a:rPr lang="el-GR" sz="1400" dirty="0">
                <a:latin typeface="Palatino Linotype" pitchFamily="18" charset="0"/>
              </a:rPr>
              <a:t> (1732-1806), </a:t>
            </a:r>
            <a:r>
              <a:rPr lang="el-GR" sz="1400" i="1" dirty="0">
                <a:latin typeface="Palatino Linotype" pitchFamily="18" charset="0"/>
              </a:rPr>
              <a:t>Αυτοπροσωπογραφία</a:t>
            </a:r>
            <a:r>
              <a:rPr lang="el-GR" sz="1400" dirty="0">
                <a:latin typeface="Palatino Linotype" pitchFamily="18" charset="0"/>
              </a:rPr>
              <a:t>, 1760-70,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 ελαιογραφία σε μουσαμά, Μουσείο </a:t>
            </a:r>
            <a:r>
              <a:rPr lang="en-US" sz="1400" dirty="0">
                <a:latin typeface="Palatino Linotype" pitchFamily="18" charset="0"/>
              </a:rPr>
              <a:t>Fragonard.</a:t>
            </a:r>
            <a:br>
              <a:rPr lang="el-GR" sz="1400" dirty="0">
                <a:latin typeface="Palatino Linotype" pitchFamily="18" charset="0"/>
              </a:rPr>
            </a:br>
            <a:br>
              <a:rPr lang="el-GR" sz="1400" dirty="0">
                <a:latin typeface="Palatino Linotype" pitchFamily="18" charset="0"/>
              </a:rPr>
            </a:b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452px-Jean-Honoré_Fragonard_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350" y="0"/>
            <a:ext cx="4305300" cy="6021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Antoine Watteau (1684-1721), </a:t>
            </a:r>
            <a:r>
              <a:rPr lang="el-GR" sz="1400" i="1" dirty="0">
                <a:latin typeface="Palatino Linotype" pitchFamily="18" charset="0"/>
              </a:rPr>
              <a:t>Ταξίδι στα Κύθηρα</a:t>
            </a:r>
            <a:r>
              <a:rPr lang="el-GR" sz="1400" dirty="0">
                <a:latin typeface="Palatino Linotype" pitchFamily="18" charset="0"/>
              </a:rPr>
              <a:t>, 1717,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129 × 194 εκ., Παρίσι, Λούβρο.</a:t>
            </a:r>
          </a:p>
        </p:txBody>
      </p:sp>
      <p:pic>
        <p:nvPicPr>
          <p:cNvPr id="4" name="3 - Εικόνα" descr="800px-L'Embarquement_pour_Cythere,_by_Antoine_Watteau,_from_C2RMF_retouc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Jean-Honoré Fragonard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 (1732-1806), </a:t>
            </a:r>
            <a:r>
              <a:rPr lang="en-US" sz="1400" i="1" dirty="0">
                <a:solidFill>
                  <a:schemeClr val="tx1"/>
                </a:solidFill>
                <a:latin typeface="Palatino Linotype" pitchFamily="18" charset="0"/>
              </a:rPr>
              <a:t>Denis Diderot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, π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. 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1769,</a:t>
            </a:r>
            <a:b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 ελαιογραφία σε μουσαμά, 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81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5 × 65 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εκ., Παρίσι, Λούβρο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.</a:t>
            </a:r>
            <a:b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</a:br>
            <a:endParaRPr lang="el-GR" sz="1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3 - Εικόνα" descr="466px-Denisdide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36504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Jean-Honoré Fragonard</a:t>
            </a:r>
            <a:r>
              <a:rPr lang="el-GR" sz="1400" dirty="0">
                <a:latin typeface="Palatino Linotype" pitchFamily="18" charset="0"/>
              </a:rPr>
              <a:t> (1732-1806), </a:t>
            </a:r>
            <a:r>
              <a:rPr lang="el-GR" sz="1400" i="1" dirty="0">
                <a:latin typeface="Palatino Linotype" pitchFamily="18" charset="0"/>
              </a:rPr>
              <a:t>Η αναγνώστρια</a:t>
            </a:r>
            <a:r>
              <a:rPr lang="el-GR" sz="1400" dirty="0">
                <a:latin typeface="Palatino Linotype" pitchFamily="18" charset="0"/>
              </a:rPr>
              <a:t>, 1770-75,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 ελαιογραφία σε μουσαμά, 82 × 65 εκ., Ουάσιγκτον, Εθνική Πινακοθήκη.</a:t>
            </a:r>
          </a:p>
        </p:txBody>
      </p:sp>
      <p:pic>
        <p:nvPicPr>
          <p:cNvPr id="4" name="3 - Εικόνα" descr="479px-Fragonard,_The_R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68552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90000"/>
          </a:bodyPr>
          <a:lstStyle/>
          <a:p>
            <a:br>
              <a:rPr lang="en-US" sz="1400" dirty="0">
                <a:latin typeface="Palatino Linotype" pitchFamily="18" charset="0"/>
              </a:rPr>
            </a:br>
            <a:r>
              <a:rPr lang="en-US" sz="1400" dirty="0">
                <a:latin typeface="Palatino Linotype" pitchFamily="18" charset="0"/>
              </a:rPr>
              <a:t>Jean-Honoré Fragonard</a:t>
            </a:r>
            <a:r>
              <a:rPr lang="el-GR" sz="1400" dirty="0">
                <a:latin typeface="Palatino Linotype" pitchFamily="18" charset="0"/>
              </a:rPr>
              <a:t> (1732-1806), </a:t>
            </a:r>
            <a:r>
              <a:rPr lang="el-GR" sz="1400" i="1" dirty="0">
                <a:latin typeface="Palatino Linotype" pitchFamily="18" charset="0"/>
              </a:rPr>
              <a:t>Η καλή μητέρα</a:t>
            </a:r>
            <a:r>
              <a:rPr lang="el-GR" sz="1400" dirty="0">
                <a:latin typeface="Palatino Linotype" pitchFamily="18" charset="0"/>
              </a:rPr>
              <a:t>, π. 1770,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 ελαιογραφία σε μουσαμά, Βοστώνη, Μουσείο Καλών Τεχνών.</a:t>
            </a:r>
            <a:br>
              <a:rPr lang="el-GR" sz="1400" dirty="0">
                <a:latin typeface="Palatino Linotype" pitchFamily="18" charset="0"/>
              </a:rPr>
            </a:br>
            <a:br>
              <a:rPr lang="el-GR" sz="1400" dirty="0">
                <a:latin typeface="Palatino Linotype" pitchFamily="18" charset="0"/>
              </a:rPr>
            </a:b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5" name="4 - Εικόνα" descr="501px-Fragonard_good_m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96544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453336"/>
            <a:ext cx="9144000" cy="404664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latin typeface="Palatino Linotype" pitchFamily="18" charset="0"/>
              </a:rPr>
              <a:t>Jean-Honoré Fragonard</a:t>
            </a:r>
            <a:r>
              <a:rPr lang="el-GR" sz="1600" dirty="0">
                <a:latin typeface="Palatino Linotype" pitchFamily="18" charset="0"/>
              </a:rPr>
              <a:t> (1732-1806), </a:t>
            </a:r>
            <a:r>
              <a:rPr lang="el-GR" sz="1600" i="1" dirty="0">
                <a:latin typeface="Palatino Linotype" pitchFamily="18" charset="0"/>
              </a:rPr>
              <a:t>Κορίτσι με σκύλο</a:t>
            </a:r>
            <a:r>
              <a:rPr lang="el-GR" sz="1600" dirty="0">
                <a:latin typeface="Palatino Linotype" pitchFamily="18" charset="0"/>
              </a:rPr>
              <a:t>, 1770-75,</a:t>
            </a:r>
            <a:br>
              <a:rPr lang="el-GR" sz="1600" dirty="0">
                <a:latin typeface="Palatino Linotype" pitchFamily="18" charset="0"/>
              </a:rPr>
            </a:br>
            <a:r>
              <a:rPr lang="el-GR" sz="1600" dirty="0">
                <a:latin typeface="Palatino Linotype" pitchFamily="18" charset="0"/>
              </a:rPr>
              <a:t> ελαιογραφία σε μουσαμά, Μόναχο, Παλαιά Πινακοθήκη.</a:t>
            </a:r>
            <a:br>
              <a:rPr lang="el-GR" sz="1600" dirty="0">
                <a:latin typeface="Palatino Linotype" pitchFamily="18" charset="0"/>
              </a:rPr>
            </a:br>
            <a:br>
              <a:rPr lang="el-GR" sz="1400" dirty="0">
                <a:latin typeface="Palatino Linotype" pitchFamily="18" charset="0"/>
              </a:rPr>
            </a:b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466px-1770_Fragonard_Maedchen_mit_Hund_anago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608512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Jean-Honoré Fragonard</a:t>
            </a:r>
            <a:r>
              <a:rPr lang="el-GR" sz="1400" dirty="0">
                <a:latin typeface="Palatino Linotype" pitchFamily="18" charset="0"/>
              </a:rPr>
              <a:t> (1732-1806), </a:t>
            </a:r>
            <a:r>
              <a:rPr lang="el-GR" sz="1400" i="1" dirty="0">
                <a:latin typeface="Palatino Linotype" pitchFamily="18" charset="0"/>
              </a:rPr>
              <a:t>Ο σύρτης</a:t>
            </a:r>
            <a:r>
              <a:rPr lang="el-GR" sz="1400" dirty="0">
                <a:latin typeface="Palatino Linotype" pitchFamily="18" charset="0"/>
              </a:rPr>
              <a:t>, 1776-79,  ελαιογραφία σε μουσαμά, </a:t>
            </a:r>
            <a:r>
              <a:rPr lang="en-US" sz="1400" dirty="0">
                <a:latin typeface="Palatino Linotype" pitchFamily="18" charset="0"/>
              </a:rPr>
              <a:t>71 × 92 </a:t>
            </a:r>
            <a:r>
              <a:rPr lang="el-GR" sz="1400" dirty="0">
                <a:latin typeface="Palatino Linotype" pitchFamily="18" charset="0"/>
              </a:rPr>
              <a:t>εκ., Παρίσι, Λούβρο.</a:t>
            </a:r>
            <a:endParaRPr lang="el-GR" sz="1400" dirty="0"/>
          </a:p>
        </p:txBody>
      </p:sp>
      <p:pic>
        <p:nvPicPr>
          <p:cNvPr id="4" name="3 - Εικόνα" descr="765px-Jean-Honoré_Fragonard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Antoine Watteau (1684-1721),</a:t>
            </a:r>
            <a:r>
              <a:rPr lang="el-GR" sz="1400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Πιερότος </a:t>
            </a:r>
            <a:r>
              <a:rPr lang="el-GR" sz="1400" dirty="0">
                <a:latin typeface="Palatino Linotype" pitchFamily="18" charset="0"/>
              </a:rPr>
              <a:t>(</a:t>
            </a:r>
            <a:r>
              <a:rPr lang="en-US" sz="1400" i="1" dirty="0">
                <a:latin typeface="Palatino Linotype" pitchFamily="18" charset="0"/>
              </a:rPr>
              <a:t>Gilles</a:t>
            </a:r>
            <a:r>
              <a:rPr lang="en-US" sz="1400" dirty="0">
                <a:latin typeface="Palatino Linotype" pitchFamily="18" charset="0"/>
              </a:rPr>
              <a:t>)</a:t>
            </a:r>
            <a:r>
              <a:rPr lang="el-GR" sz="1400" dirty="0">
                <a:latin typeface="Palatino Linotype" pitchFamily="18" charset="0"/>
              </a:rPr>
              <a:t>, 1717-19,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184 × 149 εκ., Παρίσι, Λούβρο. </a:t>
            </a:r>
            <a:r>
              <a:rPr lang="en-US" sz="1400" dirty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463px-WatteauPier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608512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Antoine Watteau (1684-1721), </a:t>
            </a:r>
            <a:r>
              <a:rPr lang="el-GR" sz="1400" i="1" dirty="0">
                <a:latin typeface="Palatino Linotype" pitchFamily="18" charset="0"/>
              </a:rPr>
              <a:t>Η έκπληξη</a:t>
            </a:r>
            <a:r>
              <a:rPr lang="el-GR" sz="1400" dirty="0">
                <a:latin typeface="Palatino Linotype" pitchFamily="18" charset="0"/>
              </a:rPr>
              <a:t>, π. 1718, ελαιογραφία σε ξύλο.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 </a:t>
            </a:r>
          </a:p>
        </p:txBody>
      </p:sp>
      <p:pic>
        <p:nvPicPr>
          <p:cNvPr id="4" name="3 - Εικόνα" descr="470px-Jean-Antoine_Watteau_La_Surprise,_oil_on_pa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6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Antoine Watteau (1684-1721),</a:t>
            </a:r>
            <a:r>
              <a:rPr lang="el-GR" sz="1400" i="1" dirty="0">
                <a:latin typeface="Palatino Linotype" pitchFamily="18" charset="0"/>
              </a:rPr>
              <a:t> Ταξίδι στα Κύθηρα</a:t>
            </a:r>
            <a:r>
              <a:rPr lang="el-GR" sz="1400" dirty="0">
                <a:latin typeface="Palatino Linotype" pitchFamily="18" charset="0"/>
              </a:rPr>
              <a:t>, 1721, ελαιογραφία σε μουσαμά, Βερολίνο, </a:t>
            </a:r>
            <a:r>
              <a:rPr lang="en-US" sz="1400" dirty="0">
                <a:latin typeface="Palatino Linotype" pitchFamily="18" charset="0"/>
              </a:rPr>
              <a:t>Charlottenburg</a:t>
            </a:r>
            <a:r>
              <a:rPr lang="el-GR" sz="1400" dirty="0">
                <a:latin typeface="Palatino Linotype" pitchFamily="18" charset="0"/>
              </a:rPr>
              <a:t>.</a:t>
            </a:r>
            <a:r>
              <a:rPr lang="en-US" sz="1400" dirty="0">
                <a:latin typeface="Palatino Linotype" pitchFamily="18" charset="0"/>
              </a:rPr>
              <a:t> </a:t>
            </a:r>
            <a:r>
              <a:rPr lang="el-GR" sz="1400" dirty="0">
                <a:latin typeface="Palatino Linotype" pitchFamily="18" charset="0"/>
              </a:rPr>
              <a:t> </a:t>
            </a:r>
          </a:p>
        </p:txBody>
      </p:sp>
      <p:pic>
        <p:nvPicPr>
          <p:cNvPr id="4" name="3 - Εικόνα" descr="800px-Antoine_Watteau_-_L'imbarco_per_Cit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Antoine Watteau (1684-1721),</a:t>
            </a:r>
            <a:r>
              <a:rPr lang="el-GR" sz="1400" dirty="0">
                <a:latin typeface="Palatino Linotype" pitchFamily="18" charset="0"/>
              </a:rPr>
              <a:t> </a:t>
            </a:r>
            <a:r>
              <a:rPr lang="el-GR" sz="1400" i="1" dirty="0">
                <a:latin typeface="Palatino Linotype" pitchFamily="18" charset="0"/>
              </a:rPr>
              <a:t>Η καπριτσιόζα</a:t>
            </a:r>
            <a:r>
              <a:rPr lang="el-GR" sz="1400" dirty="0">
                <a:latin typeface="Palatino Linotype" pitchFamily="18" charset="0"/>
              </a:rPr>
              <a:t>, π. 1728,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134 × 42 εκ., Αγία Πετρούπολη, Ερμιτάζ.</a:t>
            </a:r>
          </a:p>
        </p:txBody>
      </p:sp>
      <p:pic>
        <p:nvPicPr>
          <p:cNvPr id="4" name="3 - Εικόνα" descr="479px-Antoine_Watteau_030.jpg"/>
          <p:cNvPicPr>
            <a:picLocks noChangeAspect="1"/>
          </p:cNvPicPr>
          <p:nvPr/>
        </p:nvPicPr>
        <p:blipFill>
          <a:blip r:embed="rId2" cstate="print"/>
          <a:srcRect l="1493" r="1493"/>
          <a:stretch>
            <a:fillRect/>
          </a:stretch>
        </p:blipFill>
        <p:spPr>
          <a:xfrm>
            <a:off x="2267744" y="0"/>
            <a:ext cx="4680520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Gustaf Lundberg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 (1695-1786), </a:t>
            </a:r>
            <a:r>
              <a:rPr lang="en-US" sz="1400" i="1" dirty="0">
                <a:solidFill>
                  <a:schemeClr val="tx1"/>
                </a:solidFill>
                <a:latin typeface="Palatino Linotype" pitchFamily="18" charset="0"/>
              </a:rPr>
              <a:t>François Boucher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, 1741,</a:t>
            </a:r>
            <a:b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en-US" sz="1400" dirty="0"/>
              <a:t> </a:t>
            </a:r>
            <a:r>
              <a:rPr lang="el-GR" sz="1400" dirty="0">
                <a:solidFill>
                  <a:schemeClr val="tx1"/>
                </a:solidFill>
              </a:rPr>
              <a:t>ε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λαιογραφία σε μουσαμά, 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65 × 50 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εκ.,</a:t>
            </a:r>
            <a:r>
              <a:rPr lang="en-US" sz="14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Palatino Linotype" pitchFamily="18" charset="0"/>
              </a:rPr>
              <a:t>Παρίσι, Λούβρο. </a:t>
            </a:r>
          </a:p>
        </p:txBody>
      </p:sp>
      <p:pic>
        <p:nvPicPr>
          <p:cNvPr id="4" name="3 - Εικόνα" descr="220px-Boucher_par_Gustav_Lundberg_1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36504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 Linotype" pitchFamily="18" charset="0"/>
              </a:rPr>
              <a:t>François Boucher (1703-1770), </a:t>
            </a:r>
            <a:r>
              <a:rPr lang="el-GR" sz="1400" i="1" dirty="0">
                <a:latin typeface="Palatino Linotype" pitchFamily="18" charset="0"/>
              </a:rPr>
              <a:t>Άρτεμις λουομένη</a:t>
            </a:r>
            <a:r>
              <a:rPr lang="el-GR" sz="1400" dirty="0">
                <a:latin typeface="Palatino Linotype" pitchFamily="18" charset="0"/>
              </a:rPr>
              <a:t>, 1742, </a:t>
            </a:r>
            <a:br>
              <a:rPr lang="el-GR" sz="1400" dirty="0">
                <a:latin typeface="Palatino Linotype" pitchFamily="18" charset="0"/>
              </a:rPr>
            </a:br>
            <a:r>
              <a:rPr lang="el-GR" sz="1400" dirty="0">
                <a:latin typeface="Palatino Linotype" pitchFamily="18" charset="0"/>
              </a:rPr>
              <a:t>ελαιογραφία σε μουσαμά, 57 × 73 εκ., Παρίσι, Λούβρο.</a:t>
            </a:r>
          </a:p>
        </p:txBody>
      </p:sp>
      <p:pic>
        <p:nvPicPr>
          <p:cNvPr id="4" name="3 - Εικόνα" descr="739px-Boucher_Diane_sortant_du_bain_Louvre_2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412</Words>
  <Application>Microsoft Office PowerPoint</Application>
  <PresentationFormat>Προβολή στην οθόνη (4:3)</PresentationFormat>
  <Paragraphs>34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Calibri</vt:lpstr>
      <vt:lpstr>Palatino Linotype</vt:lpstr>
      <vt:lpstr>Θέμα του Office</vt:lpstr>
      <vt:lpstr>Η ΤΕΧΝΗ ΤΟΥ ΙΗ’ ΑΙΩΝΑ (ΡΟΚΟΚΟ)</vt:lpstr>
      <vt:lpstr>Rosalba Carriera (1675-1757), Antoine Watteau, 1721, παστέλ σε χαρτί, 55 × 43 εκ., Τρεβίζο, Museo Civico Luigi Bailo.</vt:lpstr>
      <vt:lpstr>Antoine Watteau (1684-1721), Ταξίδι στα Κύθηρα, 1717,  ελαιογραφία σε μουσαμά, 129 × 194 εκ., Παρίσι, Λούβρο.</vt:lpstr>
      <vt:lpstr>Antoine Watteau (1684-1721), Πιερότος (Gilles), 1717-19,  ελαιογραφία σε μουσαμά, 184 × 149 εκ., Παρίσι, Λούβρο.  </vt:lpstr>
      <vt:lpstr>Antoine Watteau (1684-1721), Η έκπληξη, π. 1718, ελαιογραφία σε ξύλο.  </vt:lpstr>
      <vt:lpstr>Antoine Watteau (1684-1721), Ταξίδι στα Κύθηρα, 1721, ελαιογραφία σε μουσαμά, Βερολίνο, Charlottenburg.  </vt:lpstr>
      <vt:lpstr>Antoine Watteau (1684-1721), Η καπριτσιόζα, π. 1728,  ελαιογραφία σε μουσαμά, 134 × 42 εκ., Αγία Πετρούπολη, Ερμιτάζ.</vt:lpstr>
      <vt:lpstr>Παρουσίαση του PowerPoint</vt:lpstr>
      <vt:lpstr>François Boucher (1703-1770), Άρτεμις λουομένη, 1742,  ελαιογραφία σε μουσαμά, 57 × 73 εκ., Παρίσι, Λούβρο.</vt:lpstr>
      <vt:lpstr>Παρουσίαση του PowerPoint</vt:lpstr>
      <vt:lpstr>Sir Joshua Reynolds (1723-1792), Αυτοπροσωπογραφία,  π. 1760, ελαιογραφία σε μουσαμά. </vt:lpstr>
      <vt:lpstr>Sir Joshua Reynolds (1723-1792), Charles Lennox, τρίτος δούκας Richmond, 1758, ελαιογραφία σε μουσαμά, Σάσεξ, Οικία Goodwood.</vt:lpstr>
      <vt:lpstr>Sir Joshua Reynolds (1723-1792), Προσωπογραφία της οικογένειας του George Clive με Ινδή υπηρέτρια, 1765, ελαιογραφία σε μουσαμά, 140 × 171  εκ., Μόναχο, Κρατικά Μουσεία.   </vt:lpstr>
      <vt:lpstr>Sir Joshua Reynolds (1723-1792), Elizabeth, λαίδη Amherst, 1767,  ελαιογραφία σε μουσαμά, 75 × 62 εκ. </vt:lpstr>
      <vt:lpstr>Sir Joshua Reynolds (1723-1792), Ναύαρχος Augustus Kappel, 1779, ελαιογραφία σε μουσαμά, 123,2 × 100,3 εκ., Λονδίνο, Εθνική Πινακοθήκη.  </vt:lpstr>
      <vt:lpstr> Sir Joshua Reynolds (1723-1792), Συνταγματάρχης George K. H. Coussmaker, 1782,  ελαιογραφία σε μουσαμά, 238,1 × 145,4 εκ., Νέα Υόρκη, Μητροπολιτικό Μουσείο.  </vt:lpstr>
      <vt:lpstr>Sir Joshua Reynolds (1723-1792), Λαίδη Elizabeth Delmé και τα παιδιά της, 1777-80, ελαιογραφία σε μουσαμά, 239 × 147 εκ., Ουάσιγκτον, Εθνική Πινακοθήκη.   </vt:lpstr>
      <vt:lpstr>Sir Joshua Reynolds (1723-1792), Jane Fleming, κόμισσα του Harrington, 1778,  ελαιογραφία σε μουσαμά, 235,6 × 145 εκ., Άγιος Μαρίνος Καλιφόρνιας, Αίθουσα Τέχνης Huntington.</vt:lpstr>
      <vt:lpstr>Sir Joshua Reynolds (1723-1792), Ναύαρχος Sir Samuel Hood, λόρδος Hood, 1783, ελαιογραφία σε μουσαμά.</vt:lpstr>
      <vt:lpstr>Sir Joshua Reynolds (1723-1792), Λόρδος Heathfield του Γιβραλτάρ, 1787,  ελαιογραφία σε μουσαμά, 142 × 113,5 εκ., Λονδίνο, Εθνική Πινακοθήκη.</vt:lpstr>
      <vt:lpstr>Thomas Gainsborough (1727-1788), Αυτοπροσωπογραφία, 1787,  ελαιογραφία σε μουσαμά, 73,5 × 58,5 εκ., Λονδίνο, Βασιλική Ακαδημία των Τεχνών.</vt:lpstr>
      <vt:lpstr>Thomas Gainsborough (1727-1788), Οι κόρες του ζωγράφου κυνηγούν πεταλούδα, 1756,  ελαιογραφία σε μουσαμά.</vt:lpstr>
      <vt:lpstr>Thomas Gainsborough (1727-1788), Τοπίο με ποτάμι, 1768-70, ελαιογραφία σε μουσαμά, 119 × 168 εκ., Φιλαδέλφεια, Μουσείο Τέχνης.</vt:lpstr>
      <vt:lpstr>Thomas Gainsborough (1727-1788), Jonathan Buttall (Αγόρι στα μπλε), 1770, ελαιογραφία σε μουσαμά, 178 × 122 εκ., Άγιος Μαρίνος Καλιφόρνιας, Αίθουσα Τέχνης Huntington.</vt:lpstr>
      <vt:lpstr>Thomas Gainsborough (1727-1788), Johann Christian Bach, 1776, ελαιογραφία σε μουσαμά, 75,5 × 62 εκ., Λονδίνο, Εθνική Πινακοθήκη.</vt:lpstr>
      <vt:lpstr>Thomas Gainsborough (1727-1788), Georgianna Cavendish, δούκισσας του Ντεβονσάιρ, 1783, ελαιογραφία σε μουσαμά, 146,5 × 235,6 εκ., Ουάσιγκτον, Εθνική Πινακοθήκη.</vt:lpstr>
      <vt:lpstr>Thomas Gainsborough (1727-1788), Κυρία Sarah Siddons, 1785, ελαιογραφία σε μουσαμά, 126 × 100 εκ., Λονδίνο, Εθνική Πινακοθήκη.</vt:lpstr>
      <vt:lpstr>Thomas Gainsborough (1727-1788), Georgianna Cavendish, δούκισσα του Ντεβονσάιρ, 1787, ελαιογραφία σε μουσαμά, Σάτσγουορθ, Συλλογή Ντεβονσάιρ.</vt:lpstr>
      <vt:lpstr>Jean-Honoré Fragonard (1732-1806), Αυτοπροσωπογραφία, 1760-70,  ελαιογραφία σε μουσαμά, Μουσείο Fragonard.  </vt:lpstr>
      <vt:lpstr>Παρουσίαση του PowerPoint</vt:lpstr>
      <vt:lpstr>Jean-Honoré Fragonard (1732-1806), Η αναγνώστρια, 1770-75,  ελαιογραφία σε μουσαμά, 82 × 65 εκ., Ουάσιγκτον, Εθνική Πινακοθήκη.</vt:lpstr>
      <vt:lpstr> Jean-Honoré Fragonard (1732-1806), Η καλή μητέρα, π. 1770,  ελαιογραφία σε μουσαμά, Βοστώνη, Μουσείο Καλών Τεχνών.  </vt:lpstr>
      <vt:lpstr>Jean-Honoré Fragonard (1732-1806), Κορίτσι με σκύλο, 1770-75,  ελαιογραφία σε μουσαμά, Μόναχο, Παλαιά Πινακοθήκη.  </vt:lpstr>
      <vt:lpstr>Jean-Honoré Fragonard (1732-1806), Ο σύρτης, 1776-79,  ελαιογραφία σε μουσαμά, 71 × 92 εκ., Παρίσι, Λούβρο.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 Παυλόπουλος</dc:creator>
  <cp:lastModifiedBy>Δημήτρης Παυλόπουλος</cp:lastModifiedBy>
  <cp:revision>29</cp:revision>
  <dcterms:created xsi:type="dcterms:W3CDTF">2012-05-27T09:48:32Z</dcterms:created>
  <dcterms:modified xsi:type="dcterms:W3CDTF">2017-05-17T14:53:11Z</dcterms:modified>
</cp:coreProperties>
</file>