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122"/>
  </p:notesMasterIdLst>
  <p:sldIdLst>
    <p:sldId id="256" r:id="rId2"/>
    <p:sldId id="499" r:id="rId3"/>
    <p:sldId id="498" r:id="rId4"/>
    <p:sldId id="500" r:id="rId5"/>
    <p:sldId id="501" r:id="rId6"/>
    <p:sldId id="698" r:id="rId7"/>
    <p:sldId id="502" r:id="rId8"/>
    <p:sldId id="503" r:id="rId9"/>
    <p:sldId id="511" r:id="rId10"/>
    <p:sldId id="504" r:id="rId11"/>
    <p:sldId id="512" r:id="rId12"/>
    <p:sldId id="679" r:id="rId13"/>
    <p:sldId id="515" r:id="rId14"/>
    <p:sldId id="517" r:id="rId15"/>
    <p:sldId id="696" r:id="rId16"/>
    <p:sldId id="518" r:id="rId17"/>
    <p:sldId id="523" r:id="rId18"/>
    <p:sldId id="548" r:id="rId19"/>
    <p:sldId id="541" r:id="rId20"/>
    <p:sldId id="545" r:id="rId21"/>
    <p:sldId id="686" r:id="rId22"/>
    <p:sldId id="687" r:id="rId23"/>
    <p:sldId id="550" r:id="rId24"/>
    <p:sldId id="551" r:id="rId25"/>
    <p:sldId id="552" r:id="rId26"/>
    <p:sldId id="553" r:id="rId27"/>
    <p:sldId id="554" r:id="rId28"/>
    <p:sldId id="557" r:id="rId29"/>
    <p:sldId id="559" r:id="rId30"/>
    <p:sldId id="574" r:id="rId31"/>
    <p:sldId id="575" r:id="rId32"/>
    <p:sldId id="576" r:id="rId33"/>
    <p:sldId id="560" r:id="rId34"/>
    <p:sldId id="579" r:id="rId35"/>
    <p:sldId id="580" r:id="rId36"/>
    <p:sldId id="581" r:id="rId37"/>
    <p:sldId id="561" r:id="rId38"/>
    <p:sldId id="562" r:id="rId39"/>
    <p:sldId id="582" r:id="rId40"/>
    <p:sldId id="563" r:id="rId41"/>
    <p:sldId id="583" r:id="rId42"/>
    <p:sldId id="589" r:id="rId43"/>
    <p:sldId id="586" r:id="rId44"/>
    <p:sldId id="564" r:id="rId45"/>
    <p:sldId id="700" r:id="rId46"/>
    <p:sldId id="565" r:id="rId47"/>
    <p:sldId id="590" r:id="rId48"/>
    <p:sldId id="566" r:id="rId49"/>
    <p:sldId id="567" r:id="rId50"/>
    <p:sldId id="591" r:id="rId51"/>
    <p:sldId id="569" r:id="rId52"/>
    <p:sldId id="592" r:id="rId53"/>
    <p:sldId id="593" r:id="rId54"/>
    <p:sldId id="594" r:id="rId55"/>
    <p:sldId id="570" r:id="rId56"/>
    <p:sldId id="595" r:id="rId57"/>
    <p:sldId id="526" r:id="rId58"/>
    <p:sldId id="528" r:id="rId59"/>
    <p:sldId id="597" r:id="rId60"/>
    <p:sldId id="688" r:id="rId61"/>
    <p:sldId id="573" r:id="rId62"/>
    <p:sldId id="599" r:id="rId63"/>
    <p:sldId id="606" r:id="rId64"/>
    <p:sldId id="609" r:id="rId65"/>
    <p:sldId id="596" r:id="rId66"/>
    <p:sldId id="610" r:id="rId67"/>
    <p:sldId id="604" r:id="rId68"/>
    <p:sldId id="611" r:id="rId69"/>
    <p:sldId id="613" r:id="rId70"/>
    <p:sldId id="605" r:id="rId71"/>
    <p:sldId id="689" r:id="rId72"/>
    <p:sldId id="691" r:id="rId73"/>
    <p:sldId id="521" r:id="rId74"/>
    <p:sldId id="522" r:id="rId75"/>
    <p:sldId id="505" r:id="rId76"/>
    <p:sldId id="506" r:id="rId77"/>
    <p:sldId id="507" r:id="rId78"/>
    <p:sldId id="508" r:id="rId79"/>
    <p:sldId id="480" r:id="rId80"/>
    <p:sldId id="617" r:id="rId81"/>
    <p:sldId id="510" r:id="rId82"/>
    <p:sldId id="618" r:id="rId83"/>
    <p:sldId id="486" r:id="rId84"/>
    <p:sldId id="487" r:id="rId85"/>
    <p:sldId id="488" r:id="rId86"/>
    <p:sldId id="638" r:id="rId87"/>
    <p:sldId id="639" r:id="rId88"/>
    <p:sldId id="637" r:id="rId89"/>
    <p:sldId id="558" r:id="rId90"/>
    <p:sldId id="640" r:id="rId91"/>
    <p:sldId id="621" r:id="rId92"/>
    <p:sldId id="624" r:id="rId93"/>
    <p:sldId id="626" r:id="rId94"/>
    <p:sldId id="627" r:id="rId95"/>
    <p:sldId id="628" r:id="rId96"/>
    <p:sldId id="629" r:id="rId97"/>
    <p:sldId id="641" r:id="rId98"/>
    <p:sldId id="642" r:id="rId99"/>
    <p:sldId id="643" r:id="rId100"/>
    <p:sldId id="644" r:id="rId101"/>
    <p:sldId id="645" r:id="rId102"/>
    <p:sldId id="649" r:id="rId103"/>
    <p:sldId id="630" r:id="rId104"/>
    <p:sldId id="632" r:id="rId105"/>
    <p:sldId id="651" r:id="rId106"/>
    <p:sldId id="492" r:id="rId107"/>
    <p:sldId id="652" r:id="rId108"/>
    <p:sldId id="655" r:id="rId109"/>
    <p:sldId id="660" r:id="rId110"/>
    <p:sldId id="701" r:id="rId111"/>
    <p:sldId id="665" r:id="rId112"/>
    <p:sldId id="667" r:id="rId113"/>
    <p:sldId id="668" r:id="rId114"/>
    <p:sldId id="669" r:id="rId115"/>
    <p:sldId id="671" r:id="rId116"/>
    <p:sldId id="672" r:id="rId117"/>
    <p:sldId id="674" r:id="rId118"/>
    <p:sldId id="429" r:id="rId119"/>
    <p:sldId id="344" r:id="rId120"/>
    <p:sldId id="677" r:id="rId1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sagogi" id="{DAB422E1-676D-E34F-B791-6EE31D4ECA4F}">
          <p14:sldIdLst>
            <p14:sldId id="256"/>
            <p14:sldId id="499"/>
            <p14:sldId id="498"/>
            <p14:sldId id="500"/>
            <p14:sldId id="501"/>
            <p14:sldId id="698"/>
            <p14:sldId id="502"/>
            <p14:sldId id="503"/>
            <p14:sldId id="511"/>
            <p14:sldId id="504"/>
            <p14:sldId id="512"/>
            <p14:sldId id="679"/>
            <p14:sldId id="515"/>
            <p14:sldId id="517"/>
            <p14:sldId id="696"/>
            <p14:sldId id="518"/>
            <p14:sldId id="523"/>
            <p14:sldId id="548"/>
            <p14:sldId id="541"/>
            <p14:sldId id="545"/>
            <p14:sldId id="686"/>
            <p14:sldId id="687"/>
            <p14:sldId id="550"/>
            <p14:sldId id="551"/>
            <p14:sldId id="552"/>
            <p14:sldId id="553"/>
            <p14:sldId id="554"/>
            <p14:sldId id="557"/>
            <p14:sldId id="559"/>
            <p14:sldId id="574"/>
            <p14:sldId id="575"/>
            <p14:sldId id="576"/>
            <p14:sldId id="560"/>
            <p14:sldId id="579"/>
            <p14:sldId id="580"/>
            <p14:sldId id="581"/>
            <p14:sldId id="561"/>
            <p14:sldId id="562"/>
            <p14:sldId id="582"/>
            <p14:sldId id="563"/>
            <p14:sldId id="583"/>
            <p14:sldId id="589"/>
            <p14:sldId id="586"/>
            <p14:sldId id="564"/>
            <p14:sldId id="700"/>
            <p14:sldId id="565"/>
            <p14:sldId id="590"/>
            <p14:sldId id="566"/>
            <p14:sldId id="567"/>
            <p14:sldId id="591"/>
            <p14:sldId id="569"/>
            <p14:sldId id="592"/>
            <p14:sldId id="593"/>
            <p14:sldId id="594"/>
            <p14:sldId id="570"/>
            <p14:sldId id="595"/>
            <p14:sldId id="526"/>
            <p14:sldId id="528"/>
            <p14:sldId id="597"/>
            <p14:sldId id="688"/>
            <p14:sldId id="573"/>
            <p14:sldId id="599"/>
            <p14:sldId id="606"/>
            <p14:sldId id="609"/>
            <p14:sldId id="596"/>
            <p14:sldId id="610"/>
            <p14:sldId id="604"/>
            <p14:sldId id="611"/>
            <p14:sldId id="613"/>
            <p14:sldId id="605"/>
            <p14:sldId id="689"/>
            <p14:sldId id="691"/>
            <p14:sldId id="521"/>
            <p14:sldId id="522"/>
            <p14:sldId id="505"/>
            <p14:sldId id="506"/>
            <p14:sldId id="507"/>
            <p14:sldId id="508"/>
            <p14:sldId id="480"/>
            <p14:sldId id="617"/>
            <p14:sldId id="510"/>
            <p14:sldId id="618"/>
            <p14:sldId id="486"/>
            <p14:sldId id="487"/>
            <p14:sldId id="488"/>
            <p14:sldId id="638"/>
            <p14:sldId id="639"/>
            <p14:sldId id="637"/>
            <p14:sldId id="558"/>
            <p14:sldId id="640"/>
            <p14:sldId id="621"/>
            <p14:sldId id="624"/>
            <p14:sldId id="626"/>
            <p14:sldId id="627"/>
            <p14:sldId id="628"/>
            <p14:sldId id="629"/>
            <p14:sldId id="641"/>
            <p14:sldId id="642"/>
            <p14:sldId id="643"/>
            <p14:sldId id="644"/>
            <p14:sldId id="645"/>
            <p14:sldId id="649"/>
            <p14:sldId id="630"/>
            <p14:sldId id="632"/>
            <p14:sldId id="651"/>
            <p14:sldId id="492"/>
            <p14:sldId id="652"/>
            <p14:sldId id="655"/>
            <p14:sldId id="660"/>
            <p14:sldId id="701"/>
            <p14:sldId id="665"/>
            <p14:sldId id="667"/>
            <p14:sldId id="668"/>
            <p14:sldId id="669"/>
            <p14:sldId id="671"/>
            <p14:sldId id="672"/>
            <p14:sldId id="674"/>
            <p14:sldId id="429"/>
            <p14:sldId id="344"/>
            <p14:sldId id="677"/>
          </p14:sldIdLst>
        </p14:section>
      </p14:sectionLst>
    </p:ext>
    <p:ext uri="{EFAFB233-063F-42B5-8137-9DF3F51BA10A}">
      <p15:sldGuideLst xmlns:p15="http://schemas.microsoft.com/office/powerpoint/2012/main">
        <p15:guide id="2" pos="2903" userDrawn="1">
          <p15:clr>
            <a:srgbClr val="A4A3A4"/>
          </p15:clr>
        </p15:guide>
        <p15:guide id="3" orient="horz" pos="17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3"/>
    <p:restoredTop sz="95099" autoAdjust="0"/>
  </p:normalViewPr>
  <p:slideViewPr>
    <p:cSldViewPr snapToGrid="0" snapToObjects="1" showGuides="1">
      <p:cViewPr varScale="1">
        <p:scale>
          <a:sx n="169" d="100"/>
          <a:sy n="169" d="100"/>
        </p:scale>
        <p:origin x="208" y="632"/>
      </p:cViewPr>
      <p:guideLst>
        <p:guide pos="2903"/>
        <p:guide orient="horz" pos="17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notesMaster" Target="notesMasters/notesMaster1.xml"/><Relationship Id="rId123" Type="http://schemas.openxmlformats.org/officeDocument/2006/relationships/presProps" Target="presProps.xml"/><Relationship Id="rId124" Type="http://schemas.openxmlformats.org/officeDocument/2006/relationships/viewProps" Target="viewProps.xml"/><Relationship Id="rId125" Type="http://schemas.openxmlformats.org/officeDocument/2006/relationships/theme" Target="theme/theme1.xml"/><Relationship Id="rId12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5FD86-62DC-D444-9589-F439500B95DE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65EEC6-BB8D-0C42-9284-E650170A4F65}">
      <dgm:prSet phldrT="[Text]"/>
      <dgm:spPr/>
      <dgm:t>
        <a:bodyPr/>
        <a:lstStyle/>
        <a:p>
          <a:r>
            <a:rPr lang="en-US" dirty="0" err="1" smtClean="0"/>
            <a:t>Trivium</a:t>
          </a:r>
          <a:endParaRPr lang="el-GR" dirty="0" smtClean="0"/>
        </a:p>
        <a:p>
          <a:r>
            <a:rPr lang="el-GR" dirty="0" smtClean="0"/>
            <a:t>Τριάδα</a:t>
          </a:r>
          <a:endParaRPr lang="en-US" dirty="0"/>
        </a:p>
      </dgm:t>
    </dgm:pt>
    <dgm:pt modelId="{829B53DE-5BD8-0643-9485-ADA8E51FDF4E}" type="parTrans" cxnId="{C3C78F6B-83B8-5944-B96C-1D12F56989AD}">
      <dgm:prSet/>
      <dgm:spPr/>
      <dgm:t>
        <a:bodyPr/>
        <a:lstStyle/>
        <a:p>
          <a:endParaRPr lang="en-US"/>
        </a:p>
      </dgm:t>
    </dgm:pt>
    <dgm:pt modelId="{67F24DC8-EF56-5E49-B6FF-C651889D266D}" type="sibTrans" cxnId="{C3C78F6B-83B8-5944-B96C-1D12F56989AD}">
      <dgm:prSet/>
      <dgm:spPr/>
      <dgm:t>
        <a:bodyPr/>
        <a:lstStyle/>
        <a:p>
          <a:endParaRPr lang="en-US"/>
        </a:p>
      </dgm:t>
    </dgm:pt>
    <dgm:pt modelId="{FCE2296C-378A-F14A-99A2-CBF952D07955}">
      <dgm:prSet phldrT="[Text]"/>
      <dgm:spPr/>
      <dgm:t>
        <a:bodyPr/>
        <a:lstStyle/>
        <a:p>
          <a:r>
            <a:rPr lang="el-GR" dirty="0" smtClean="0"/>
            <a:t>Διαλεκτική</a:t>
          </a:r>
          <a:endParaRPr lang="en-US" dirty="0"/>
        </a:p>
      </dgm:t>
    </dgm:pt>
    <dgm:pt modelId="{C3476747-3A34-A445-A921-594CABFE9FF7}" type="parTrans" cxnId="{0D2FDE53-278B-3048-A128-D12C5DCE7865}">
      <dgm:prSet/>
      <dgm:spPr/>
      <dgm:t>
        <a:bodyPr/>
        <a:lstStyle/>
        <a:p>
          <a:endParaRPr lang="en-US"/>
        </a:p>
      </dgm:t>
    </dgm:pt>
    <dgm:pt modelId="{C07AE028-BD9A-4249-A2D4-E4CDE2D551B3}" type="sibTrans" cxnId="{0D2FDE53-278B-3048-A128-D12C5DCE7865}">
      <dgm:prSet/>
      <dgm:spPr/>
      <dgm:t>
        <a:bodyPr/>
        <a:lstStyle/>
        <a:p>
          <a:endParaRPr lang="en-US"/>
        </a:p>
      </dgm:t>
    </dgm:pt>
    <dgm:pt modelId="{9521C420-1A42-D94A-B3BB-61B4FCC81234}">
      <dgm:prSet phldrT="[Text]"/>
      <dgm:spPr/>
      <dgm:t>
        <a:bodyPr/>
        <a:lstStyle/>
        <a:p>
          <a:r>
            <a:rPr lang="el-GR" dirty="0" smtClean="0"/>
            <a:t>Γραμματική</a:t>
          </a:r>
          <a:endParaRPr lang="en-US" dirty="0"/>
        </a:p>
      </dgm:t>
    </dgm:pt>
    <dgm:pt modelId="{A43FCC73-3DD5-E341-8879-570E82B20CDB}" type="parTrans" cxnId="{59E94955-24C2-1C4C-A693-4C85F16A10C5}">
      <dgm:prSet/>
      <dgm:spPr/>
      <dgm:t>
        <a:bodyPr/>
        <a:lstStyle/>
        <a:p>
          <a:endParaRPr lang="en-US"/>
        </a:p>
      </dgm:t>
    </dgm:pt>
    <dgm:pt modelId="{35857EF3-3C47-5441-BFAB-77C943DD574F}" type="sibTrans" cxnId="{59E94955-24C2-1C4C-A693-4C85F16A10C5}">
      <dgm:prSet/>
      <dgm:spPr/>
      <dgm:t>
        <a:bodyPr/>
        <a:lstStyle/>
        <a:p>
          <a:endParaRPr lang="en-US"/>
        </a:p>
      </dgm:t>
    </dgm:pt>
    <dgm:pt modelId="{E2F9D3C9-3085-E146-8578-85EF5CED1A95}">
      <dgm:prSet phldrT="[Text]"/>
      <dgm:spPr/>
      <dgm:t>
        <a:bodyPr/>
        <a:lstStyle/>
        <a:p>
          <a:r>
            <a:rPr lang="el-GR" dirty="0" smtClean="0"/>
            <a:t>Ρητορική</a:t>
          </a:r>
          <a:endParaRPr lang="en-US" dirty="0"/>
        </a:p>
      </dgm:t>
    </dgm:pt>
    <dgm:pt modelId="{8291FBC7-060A-3645-AE3C-0BA54446E03C}" type="parTrans" cxnId="{6B1A0340-EA97-8746-A545-C195C9818E72}">
      <dgm:prSet/>
      <dgm:spPr/>
      <dgm:t>
        <a:bodyPr/>
        <a:lstStyle/>
        <a:p>
          <a:endParaRPr lang="en-US"/>
        </a:p>
      </dgm:t>
    </dgm:pt>
    <dgm:pt modelId="{0D2E3300-C3C9-6C4E-8A5B-CCFF8AE8A553}" type="sibTrans" cxnId="{6B1A0340-EA97-8746-A545-C195C9818E72}">
      <dgm:prSet/>
      <dgm:spPr/>
      <dgm:t>
        <a:bodyPr/>
        <a:lstStyle/>
        <a:p>
          <a:endParaRPr lang="en-US"/>
        </a:p>
      </dgm:t>
    </dgm:pt>
    <dgm:pt modelId="{A3BF7D67-8DE8-294D-8F4E-251161E60A3F}" type="pres">
      <dgm:prSet presAssocID="{D335FD86-62DC-D444-9589-F439500B95D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6AFC7E-3741-0C47-82B0-ED280377933F}" type="pres">
      <dgm:prSet presAssocID="{1465EEC6-BB8D-0C42-9284-E650170A4F65}" presName="root1" presStyleCnt="0"/>
      <dgm:spPr/>
    </dgm:pt>
    <dgm:pt modelId="{C79464DE-E692-604D-BA21-4DEC8548B763}" type="pres">
      <dgm:prSet presAssocID="{1465EEC6-BB8D-0C42-9284-E650170A4F6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A3C674-AD99-E146-B338-C31F7FB155E6}" type="pres">
      <dgm:prSet presAssocID="{1465EEC6-BB8D-0C42-9284-E650170A4F65}" presName="level2hierChild" presStyleCnt="0"/>
      <dgm:spPr/>
    </dgm:pt>
    <dgm:pt modelId="{E2F86069-81D7-594F-8BE2-840F1133C998}" type="pres">
      <dgm:prSet presAssocID="{C3476747-3A34-A445-A921-594CABFE9FF7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F99B960A-BFCE-1444-AD87-D08BF19A3253}" type="pres">
      <dgm:prSet presAssocID="{C3476747-3A34-A445-A921-594CABFE9FF7}" presName="connTx" presStyleLbl="parChTrans1D2" presStyleIdx="0" presStyleCnt="3"/>
      <dgm:spPr/>
      <dgm:t>
        <a:bodyPr/>
        <a:lstStyle/>
        <a:p>
          <a:endParaRPr lang="en-US"/>
        </a:p>
      </dgm:t>
    </dgm:pt>
    <dgm:pt modelId="{2BD5B6C3-7203-5246-BFDB-26C2604AE8D9}" type="pres">
      <dgm:prSet presAssocID="{FCE2296C-378A-F14A-99A2-CBF952D07955}" presName="root2" presStyleCnt="0"/>
      <dgm:spPr/>
    </dgm:pt>
    <dgm:pt modelId="{0DD3F3A8-94EB-EC4B-8FDA-027C892B0947}" type="pres">
      <dgm:prSet presAssocID="{FCE2296C-378A-F14A-99A2-CBF952D07955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4CDBB9-262E-0C47-B4B4-8701EA494703}" type="pres">
      <dgm:prSet presAssocID="{FCE2296C-378A-F14A-99A2-CBF952D07955}" presName="level3hierChild" presStyleCnt="0"/>
      <dgm:spPr/>
    </dgm:pt>
    <dgm:pt modelId="{BADFC75D-67E8-0541-8D52-4173757EACE7}" type="pres">
      <dgm:prSet presAssocID="{A43FCC73-3DD5-E341-8879-570E82B20CDB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573F127D-3CC3-EC42-AE34-AA76331871CC}" type="pres">
      <dgm:prSet presAssocID="{A43FCC73-3DD5-E341-8879-570E82B20CDB}" presName="connTx" presStyleLbl="parChTrans1D2" presStyleIdx="1" presStyleCnt="3"/>
      <dgm:spPr/>
      <dgm:t>
        <a:bodyPr/>
        <a:lstStyle/>
        <a:p>
          <a:endParaRPr lang="en-US"/>
        </a:p>
      </dgm:t>
    </dgm:pt>
    <dgm:pt modelId="{1544CC77-F7DF-EA4A-88E9-371533D92855}" type="pres">
      <dgm:prSet presAssocID="{9521C420-1A42-D94A-B3BB-61B4FCC81234}" presName="root2" presStyleCnt="0"/>
      <dgm:spPr/>
    </dgm:pt>
    <dgm:pt modelId="{7901A2B7-132C-0048-B953-642FF446EFDB}" type="pres">
      <dgm:prSet presAssocID="{9521C420-1A42-D94A-B3BB-61B4FCC8123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F60DEB-81C5-B54B-A0DB-574B2C6627B3}" type="pres">
      <dgm:prSet presAssocID="{9521C420-1A42-D94A-B3BB-61B4FCC81234}" presName="level3hierChild" presStyleCnt="0"/>
      <dgm:spPr/>
    </dgm:pt>
    <dgm:pt modelId="{E70A6441-40B4-8643-811C-0434173E557E}" type="pres">
      <dgm:prSet presAssocID="{8291FBC7-060A-3645-AE3C-0BA54446E03C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B60828A8-8A05-AC45-A77A-4947A8299514}" type="pres">
      <dgm:prSet presAssocID="{8291FBC7-060A-3645-AE3C-0BA54446E03C}" presName="connTx" presStyleLbl="parChTrans1D2" presStyleIdx="2" presStyleCnt="3"/>
      <dgm:spPr/>
      <dgm:t>
        <a:bodyPr/>
        <a:lstStyle/>
        <a:p>
          <a:endParaRPr lang="en-US"/>
        </a:p>
      </dgm:t>
    </dgm:pt>
    <dgm:pt modelId="{B1E75D75-F402-0247-B6B0-664D47E99687}" type="pres">
      <dgm:prSet presAssocID="{E2F9D3C9-3085-E146-8578-85EF5CED1A95}" presName="root2" presStyleCnt="0"/>
      <dgm:spPr/>
    </dgm:pt>
    <dgm:pt modelId="{5AAF23A8-80D0-164A-8B8C-A9FD4B241083}" type="pres">
      <dgm:prSet presAssocID="{E2F9D3C9-3085-E146-8578-85EF5CED1A95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163B56-8720-B64E-BC38-92EBFD36D308}" type="pres">
      <dgm:prSet presAssocID="{E2F9D3C9-3085-E146-8578-85EF5CED1A95}" presName="level3hierChild" presStyleCnt="0"/>
      <dgm:spPr/>
    </dgm:pt>
  </dgm:ptLst>
  <dgm:cxnLst>
    <dgm:cxn modelId="{BAF11DC5-D8F7-B64E-9EB8-47A18A676BC9}" type="presOf" srcId="{8291FBC7-060A-3645-AE3C-0BA54446E03C}" destId="{B60828A8-8A05-AC45-A77A-4947A8299514}" srcOrd="1" destOrd="0" presId="urn:microsoft.com/office/officeart/2005/8/layout/hierarchy2"/>
    <dgm:cxn modelId="{C3C78F6B-83B8-5944-B96C-1D12F56989AD}" srcId="{D335FD86-62DC-D444-9589-F439500B95DE}" destId="{1465EEC6-BB8D-0C42-9284-E650170A4F65}" srcOrd="0" destOrd="0" parTransId="{829B53DE-5BD8-0643-9485-ADA8E51FDF4E}" sibTransId="{67F24DC8-EF56-5E49-B6FF-C651889D266D}"/>
    <dgm:cxn modelId="{7400770D-9156-CD41-B5B6-0E41A0528F4A}" type="presOf" srcId="{1465EEC6-BB8D-0C42-9284-E650170A4F65}" destId="{C79464DE-E692-604D-BA21-4DEC8548B763}" srcOrd="0" destOrd="0" presId="urn:microsoft.com/office/officeart/2005/8/layout/hierarchy2"/>
    <dgm:cxn modelId="{11149BFB-D144-A34D-8452-860F2881542C}" type="presOf" srcId="{A43FCC73-3DD5-E341-8879-570E82B20CDB}" destId="{BADFC75D-67E8-0541-8D52-4173757EACE7}" srcOrd="0" destOrd="0" presId="urn:microsoft.com/office/officeart/2005/8/layout/hierarchy2"/>
    <dgm:cxn modelId="{1E741D9B-63E8-FD41-A5C0-3528697D2F86}" type="presOf" srcId="{C3476747-3A34-A445-A921-594CABFE9FF7}" destId="{E2F86069-81D7-594F-8BE2-840F1133C998}" srcOrd="0" destOrd="0" presId="urn:microsoft.com/office/officeart/2005/8/layout/hierarchy2"/>
    <dgm:cxn modelId="{9FD58468-5B74-364D-97DA-ADBD23C28126}" type="presOf" srcId="{8291FBC7-060A-3645-AE3C-0BA54446E03C}" destId="{E70A6441-40B4-8643-811C-0434173E557E}" srcOrd="0" destOrd="0" presId="urn:microsoft.com/office/officeart/2005/8/layout/hierarchy2"/>
    <dgm:cxn modelId="{0D2FDE53-278B-3048-A128-D12C5DCE7865}" srcId="{1465EEC6-BB8D-0C42-9284-E650170A4F65}" destId="{FCE2296C-378A-F14A-99A2-CBF952D07955}" srcOrd="0" destOrd="0" parTransId="{C3476747-3A34-A445-A921-594CABFE9FF7}" sibTransId="{C07AE028-BD9A-4249-A2D4-E4CDE2D551B3}"/>
    <dgm:cxn modelId="{55E56018-9ADB-8E4E-9E9B-C349A27EC376}" type="presOf" srcId="{A43FCC73-3DD5-E341-8879-570E82B20CDB}" destId="{573F127D-3CC3-EC42-AE34-AA76331871CC}" srcOrd="1" destOrd="0" presId="urn:microsoft.com/office/officeart/2005/8/layout/hierarchy2"/>
    <dgm:cxn modelId="{7331EF98-590E-C94F-82B0-982A03ED0481}" type="presOf" srcId="{9521C420-1A42-D94A-B3BB-61B4FCC81234}" destId="{7901A2B7-132C-0048-B953-642FF446EFDB}" srcOrd="0" destOrd="0" presId="urn:microsoft.com/office/officeart/2005/8/layout/hierarchy2"/>
    <dgm:cxn modelId="{DC7F2CF9-069A-0945-BD6F-C019640B2E07}" type="presOf" srcId="{D335FD86-62DC-D444-9589-F439500B95DE}" destId="{A3BF7D67-8DE8-294D-8F4E-251161E60A3F}" srcOrd="0" destOrd="0" presId="urn:microsoft.com/office/officeart/2005/8/layout/hierarchy2"/>
    <dgm:cxn modelId="{59E94955-24C2-1C4C-A693-4C85F16A10C5}" srcId="{1465EEC6-BB8D-0C42-9284-E650170A4F65}" destId="{9521C420-1A42-D94A-B3BB-61B4FCC81234}" srcOrd="1" destOrd="0" parTransId="{A43FCC73-3DD5-E341-8879-570E82B20CDB}" sibTransId="{35857EF3-3C47-5441-BFAB-77C943DD574F}"/>
    <dgm:cxn modelId="{6B1A0340-EA97-8746-A545-C195C9818E72}" srcId="{1465EEC6-BB8D-0C42-9284-E650170A4F65}" destId="{E2F9D3C9-3085-E146-8578-85EF5CED1A95}" srcOrd="2" destOrd="0" parTransId="{8291FBC7-060A-3645-AE3C-0BA54446E03C}" sibTransId="{0D2E3300-C3C9-6C4E-8A5B-CCFF8AE8A553}"/>
    <dgm:cxn modelId="{EC68B570-1174-EB48-BB23-19D9A875FA55}" type="presOf" srcId="{FCE2296C-378A-F14A-99A2-CBF952D07955}" destId="{0DD3F3A8-94EB-EC4B-8FDA-027C892B0947}" srcOrd="0" destOrd="0" presId="urn:microsoft.com/office/officeart/2005/8/layout/hierarchy2"/>
    <dgm:cxn modelId="{5BE4663D-32BD-3D4B-A415-87217D55AB65}" type="presOf" srcId="{E2F9D3C9-3085-E146-8578-85EF5CED1A95}" destId="{5AAF23A8-80D0-164A-8B8C-A9FD4B241083}" srcOrd="0" destOrd="0" presId="urn:microsoft.com/office/officeart/2005/8/layout/hierarchy2"/>
    <dgm:cxn modelId="{D4168E54-4C10-BA4A-B5B9-9301D44DF2C2}" type="presOf" srcId="{C3476747-3A34-A445-A921-594CABFE9FF7}" destId="{F99B960A-BFCE-1444-AD87-D08BF19A3253}" srcOrd="1" destOrd="0" presId="urn:microsoft.com/office/officeart/2005/8/layout/hierarchy2"/>
    <dgm:cxn modelId="{25B443CD-4D91-9446-9F51-BEE95A6358DC}" type="presParOf" srcId="{A3BF7D67-8DE8-294D-8F4E-251161E60A3F}" destId="{E16AFC7E-3741-0C47-82B0-ED280377933F}" srcOrd="0" destOrd="0" presId="urn:microsoft.com/office/officeart/2005/8/layout/hierarchy2"/>
    <dgm:cxn modelId="{6914E309-220E-FC42-856E-E33180123694}" type="presParOf" srcId="{E16AFC7E-3741-0C47-82B0-ED280377933F}" destId="{C79464DE-E692-604D-BA21-4DEC8548B763}" srcOrd="0" destOrd="0" presId="urn:microsoft.com/office/officeart/2005/8/layout/hierarchy2"/>
    <dgm:cxn modelId="{E43143F2-D262-824F-B2D7-3971679B1869}" type="presParOf" srcId="{E16AFC7E-3741-0C47-82B0-ED280377933F}" destId="{68A3C674-AD99-E146-B338-C31F7FB155E6}" srcOrd="1" destOrd="0" presId="urn:microsoft.com/office/officeart/2005/8/layout/hierarchy2"/>
    <dgm:cxn modelId="{1DE226B5-8761-A54A-B5FB-B33054E97BE5}" type="presParOf" srcId="{68A3C674-AD99-E146-B338-C31F7FB155E6}" destId="{E2F86069-81D7-594F-8BE2-840F1133C998}" srcOrd="0" destOrd="0" presId="urn:microsoft.com/office/officeart/2005/8/layout/hierarchy2"/>
    <dgm:cxn modelId="{94F86E0A-51B4-A345-BB02-689987AC789A}" type="presParOf" srcId="{E2F86069-81D7-594F-8BE2-840F1133C998}" destId="{F99B960A-BFCE-1444-AD87-D08BF19A3253}" srcOrd="0" destOrd="0" presId="urn:microsoft.com/office/officeart/2005/8/layout/hierarchy2"/>
    <dgm:cxn modelId="{362BE308-795F-4F4E-8495-02817A4DD39A}" type="presParOf" srcId="{68A3C674-AD99-E146-B338-C31F7FB155E6}" destId="{2BD5B6C3-7203-5246-BFDB-26C2604AE8D9}" srcOrd="1" destOrd="0" presId="urn:microsoft.com/office/officeart/2005/8/layout/hierarchy2"/>
    <dgm:cxn modelId="{CB95D67B-796D-A540-BAFD-95A45A29E4AA}" type="presParOf" srcId="{2BD5B6C3-7203-5246-BFDB-26C2604AE8D9}" destId="{0DD3F3A8-94EB-EC4B-8FDA-027C892B0947}" srcOrd="0" destOrd="0" presId="urn:microsoft.com/office/officeart/2005/8/layout/hierarchy2"/>
    <dgm:cxn modelId="{F9448DD5-7AFA-6141-9705-AE37F3406362}" type="presParOf" srcId="{2BD5B6C3-7203-5246-BFDB-26C2604AE8D9}" destId="{674CDBB9-262E-0C47-B4B4-8701EA494703}" srcOrd="1" destOrd="0" presId="urn:microsoft.com/office/officeart/2005/8/layout/hierarchy2"/>
    <dgm:cxn modelId="{CED65370-A18C-324D-9A2B-24C7A8B3E8C0}" type="presParOf" srcId="{68A3C674-AD99-E146-B338-C31F7FB155E6}" destId="{BADFC75D-67E8-0541-8D52-4173757EACE7}" srcOrd="2" destOrd="0" presId="urn:microsoft.com/office/officeart/2005/8/layout/hierarchy2"/>
    <dgm:cxn modelId="{A0736C48-5263-0B4B-8B3A-C284C888924A}" type="presParOf" srcId="{BADFC75D-67E8-0541-8D52-4173757EACE7}" destId="{573F127D-3CC3-EC42-AE34-AA76331871CC}" srcOrd="0" destOrd="0" presId="urn:microsoft.com/office/officeart/2005/8/layout/hierarchy2"/>
    <dgm:cxn modelId="{849F9E48-EDC2-BC4F-8E45-CAFEB101D95A}" type="presParOf" srcId="{68A3C674-AD99-E146-B338-C31F7FB155E6}" destId="{1544CC77-F7DF-EA4A-88E9-371533D92855}" srcOrd="3" destOrd="0" presId="urn:microsoft.com/office/officeart/2005/8/layout/hierarchy2"/>
    <dgm:cxn modelId="{7AB1CDD6-024A-5244-BE09-4DC31E699DB6}" type="presParOf" srcId="{1544CC77-F7DF-EA4A-88E9-371533D92855}" destId="{7901A2B7-132C-0048-B953-642FF446EFDB}" srcOrd="0" destOrd="0" presId="urn:microsoft.com/office/officeart/2005/8/layout/hierarchy2"/>
    <dgm:cxn modelId="{FBAE7F68-ACAE-E24C-9982-C68C1634B31B}" type="presParOf" srcId="{1544CC77-F7DF-EA4A-88E9-371533D92855}" destId="{05F60DEB-81C5-B54B-A0DB-574B2C6627B3}" srcOrd="1" destOrd="0" presId="urn:microsoft.com/office/officeart/2005/8/layout/hierarchy2"/>
    <dgm:cxn modelId="{6900AE04-E50F-154D-8E79-971EB672DB94}" type="presParOf" srcId="{68A3C674-AD99-E146-B338-C31F7FB155E6}" destId="{E70A6441-40B4-8643-811C-0434173E557E}" srcOrd="4" destOrd="0" presId="urn:microsoft.com/office/officeart/2005/8/layout/hierarchy2"/>
    <dgm:cxn modelId="{AA42208A-B6A7-8C40-AC02-691100848FD1}" type="presParOf" srcId="{E70A6441-40B4-8643-811C-0434173E557E}" destId="{B60828A8-8A05-AC45-A77A-4947A8299514}" srcOrd="0" destOrd="0" presId="urn:microsoft.com/office/officeart/2005/8/layout/hierarchy2"/>
    <dgm:cxn modelId="{1CD82D4D-9605-AF48-99C0-C1653D9D665F}" type="presParOf" srcId="{68A3C674-AD99-E146-B338-C31F7FB155E6}" destId="{B1E75D75-F402-0247-B6B0-664D47E99687}" srcOrd="5" destOrd="0" presId="urn:microsoft.com/office/officeart/2005/8/layout/hierarchy2"/>
    <dgm:cxn modelId="{E96ED02F-76C5-0243-A329-98624781C2EA}" type="presParOf" srcId="{B1E75D75-F402-0247-B6B0-664D47E99687}" destId="{5AAF23A8-80D0-164A-8B8C-A9FD4B241083}" srcOrd="0" destOrd="0" presId="urn:microsoft.com/office/officeart/2005/8/layout/hierarchy2"/>
    <dgm:cxn modelId="{2E306FDE-0008-D546-90AC-EAF9B8594EA5}" type="presParOf" srcId="{B1E75D75-F402-0247-B6B0-664D47E99687}" destId="{6F163B56-8720-B64E-BC38-92EBFD36D30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35FD86-62DC-D444-9589-F439500B95DE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65EEC6-BB8D-0C42-9284-E650170A4F65}">
      <dgm:prSet phldrT="[Text]"/>
      <dgm:spPr/>
      <dgm:t>
        <a:bodyPr/>
        <a:lstStyle/>
        <a:p>
          <a:r>
            <a:rPr lang="en-GB" dirty="0" smtClean="0"/>
            <a:t>Q</a:t>
          </a:r>
          <a:r>
            <a:rPr lang="el-GR" dirty="0" err="1" smtClean="0"/>
            <a:t>uadrivium</a:t>
          </a:r>
          <a:endParaRPr lang="el-GR" dirty="0" smtClean="0"/>
        </a:p>
        <a:p>
          <a:r>
            <a:rPr lang="el-GR" dirty="0" smtClean="0"/>
            <a:t>Τετράδα</a:t>
          </a:r>
          <a:endParaRPr lang="en-US" dirty="0"/>
        </a:p>
      </dgm:t>
    </dgm:pt>
    <dgm:pt modelId="{829B53DE-5BD8-0643-9485-ADA8E51FDF4E}" type="parTrans" cxnId="{C3C78F6B-83B8-5944-B96C-1D12F56989AD}">
      <dgm:prSet/>
      <dgm:spPr/>
      <dgm:t>
        <a:bodyPr/>
        <a:lstStyle/>
        <a:p>
          <a:endParaRPr lang="en-US"/>
        </a:p>
      </dgm:t>
    </dgm:pt>
    <dgm:pt modelId="{67F24DC8-EF56-5E49-B6FF-C651889D266D}" type="sibTrans" cxnId="{C3C78F6B-83B8-5944-B96C-1D12F56989AD}">
      <dgm:prSet/>
      <dgm:spPr/>
      <dgm:t>
        <a:bodyPr/>
        <a:lstStyle/>
        <a:p>
          <a:endParaRPr lang="en-US"/>
        </a:p>
      </dgm:t>
    </dgm:pt>
    <dgm:pt modelId="{09D85970-6A01-024E-A61A-068BD40149F0}">
      <dgm:prSet phldrT="[Text]"/>
      <dgm:spPr/>
      <dgm:t>
        <a:bodyPr/>
        <a:lstStyle/>
        <a:p>
          <a:r>
            <a:rPr lang="el-GR" dirty="0" smtClean="0"/>
            <a:t>Αστρονομία</a:t>
          </a:r>
          <a:endParaRPr lang="en-US" dirty="0"/>
        </a:p>
      </dgm:t>
    </dgm:pt>
    <dgm:pt modelId="{BE0B5895-0399-FF4E-9533-F7D37C528F9B}" type="sibTrans" cxnId="{F52736CE-F7B2-1A48-8B54-E566468756C3}">
      <dgm:prSet/>
      <dgm:spPr/>
      <dgm:t>
        <a:bodyPr/>
        <a:lstStyle/>
        <a:p>
          <a:endParaRPr lang="en-US"/>
        </a:p>
      </dgm:t>
    </dgm:pt>
    <dgm:pt modelId="{120DF671-9A2B-D347-9238-DF6EDDE894FE}" type="parTrans" cxnId="{F52736CE-F7B2-1A48-8B54-E566468756C3}">
      <dgm:prSet/>
      <dgm:spPr/>
      <dgm:t>
        <a:bodyPr/>
        <a:lstStyle/>
        <a:p>
          <a:endParaRPr lang="en-US"/>
        </a:p>
      </dgm:t>
    </dgm:pt>
    <dgm:pt modelId="{E2F9D3C9-3085-E146-8578-85EF5CED1A95}">
      <dgm:prSet phldrT="[Text]"/>
      <dgm:spPr/>
      <dgm:t>
        <a:bodyPr/>
        <a:lstStyle/>
        <a:p>
          <a:r>
            <a:rPr lang="el-GR" dirty="0" smtClean="0"/>
            <a:t>Μουσική</a:t>
          </a:r>
          <a:endParaRPr lang="en-US" dirty="0"/>
        </a:p>
      </dgm:t>
    </dgm:pt>
    <dgm:pt modelId="{0D2E3300-C3C9-6C4E-8A5B-CCFF8AE8A553}" type="sibTrans" cxnId="{6B1A0340-EA97-8746-A545-C195C9818E72}">
      <dgm:prSet/>
      <dgm:spPr/>
      <dgm:t>
        <a:bodyPr/>
        <a:lstStyle/>
        <a:p>
          <a:endParaRPr lang="en-US"/>
        </a:p>
      </dgm:t>
    </dgm:pt>
    <dgm:pt modelId="{8291FBC7-060A-3645-AE3C-0BA54446E03C}" type="parTrans" cxnId="{6B1A0340-EA97-8746-A545-C195C9818E72}">
      <dgm:prSet/>
      <dgm:spPr/>
      <dgm:t>
        <a:bodyPr/>
        <a:lstStyle/>
        <a:p>
          <a:endParaRPr lang="en-US"/>
        </a:p>
      </dgm:t>
    </dgm:pt>
    <dgm:pt modelId="{9521C420-1A42-D94A-B3BB-61B4FCC81234}">
      <dgm:prSet phldrT="[Text]"/>
      <dgm:spPr/>
      <dgm:t>
        <a:bodyPr/>
        <a:lstStyle/>
        <a:p>
          <a:r>
            <a:rPr lang="el-GR" dirty="0" smtClean="0"/>
            <a:t>Αριθμητική</a:t>
          </a:r>
          <a:endParaRPr lang="en-US" dirty="0"/>
        </a:p>
      </dgm:t>
    </dgm:pt>
    <dgm:pt modelId="{35857EF3-3C47-5441-BFAB-77C943DD574F}" type="sibTrans" cxnId="{59E94955-24C2-1C4C-A693-4C85F16A10C5}">
      <dgm:prSet/>
      <dgm:spPr/>
      <dgm:t>
        <a:bodyPr/>
        <a:lstStyle/>
        <a:p>
          <a:endParaRPr lang="en-US"/>
        </a:p>
      </dgm:t>
    </dgm:pt>
    <dgm:pt modelId="{A43FCC73-3DD5-E341-8879-570E82B20CDB}" type="parTrans" cxnId="{59E94955-24C2-1C4C-A693-4C85F16A10C5}">
      <dgm:prSet/>
      <dgm:spPr/>
      <dgm:t>
        <a:bodyPr/>
        <a:lstStyle/>
        <a:p>
          <a:endParaRPr lang="en-US"/>
        </a:p>
      </dgm:t>
    </dgm:pt>
    <dgm:pt modelId="{FCE2296C-378A-F14A-99A2-CBF952D07955}">
      <dgm:prSet phldrT="[Text]"/>
      <dgm:spPr/>
      <dgm:t>
        <a:bodyPr/>
        <a:lstStyle/>
        <a:p>
          <a:r>
            <a:rPr lang="el-GR" dirty="0" smtClean="0"/>
            <a:t>Γεωμετρία</a:t>
          </a:r>
          <a:endParaRPr lang="en-US" dirty="0"/>
        </a:p>
      </dgm:t>
    </dgm:pt>
    <dgm:pt modelId="{C07AE028-BD9A-4249-A2D4-E4CDE2D551B3}" type="sibTrans" cxnId="{0D2FDE53-278B-3048-A128-D12C5DCE7865}">
      <dgm:prSet/>
      <dgm:spPr/>
      <dgm:t>
        <a:bodyPr/>
        <a:lstStyle/>
        <a:p>
          <a:endParaRPr lang="en-US"/>
        </a:p>
      </dgm:t>
    </dgm:pt>
    <dgm:pt modelId="{C3476747-3A34-A445-A921-594CABFE9FF7}" type="parTrans" cxnId="{0D2FDE53-278B-3048-A128-D12C5DCE7865}">
      <dgm:prSet/>
      <dgm:spPr/>
      <dgm:t>
        <a:bodyPr/>
        <a:lstStyle/>
        <a:p>
          <a:endParaRPr lang="en-US"/>
        </a:p>
      </dgm:t>
    </dgm:pt>
    <dgm:pt modelId="{A3BF7D67-8DE8-294D-8F4E-251161E60A3F}" type="pres">
      <dgm:prSet presAssocID="{D335FD86-62DC-D444-9589-F439500B95D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6AFC7E-3741-0C47-82B0-ED280377933F}" type="pres">
      <dgm:prSet presAssocID="{1465EEC6-BB8D-0C42-9284-E650170A4F65}" presName="root1" presStyleCnt="0"/>
      <dgm:spPr/>
    </dgm:pt>
    <dgm:pt modelId="{C79464DE-E692-604D-BA21-4DEC8548B763}" type="pres">
      <dgm:prSet presAssocID="{1465EEC6-BB8D-0C42-9284-E650170A4F65}" presName="LevelOneTextNode" presStyleLbl="node0" presStyleIdx="0" presStyleCnt="1" custLinFactNeighborX="4766" custLinFactNeighborY="-21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A3C674-AD99-E146-B338-C31F7FB155E6}" type="pres">
      <dgm:prSet presAssocID="{1465EEC6-BB8D-0C42-9284-E650170A4F65}" presName="level2hierChild" presStyleCnt="0"/>
      <dgm:spPr/>
    </dgm:pt>
    <dgm:pt modelId="{E2F86069-81D7-594F-8BE2-840F1133C998}" type="pres">
      <dgm:prSet presAssocID="{C3476747-3A34-A445-A921-594CABFE9FF7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F99B960A-BFCE-1444-AD87-D08BF19A3253}" type="pres">
      <dgm:prSet presAssocID="{C3476747-3A34-A445-A921-594CABFE9FF7}" presName="connTx" presStyleLbl="parChTrans1D2" presStyleIdx="0" presStyleCnt="4"/>
      <dgm:spPr/>
      <dgm:t>
        <a:bodyPr/>
        <a:lstStyle/>
        <a:p>
          <a:endParaRPr lang="en-US"/>
        </a:p>
      </dgm:t>
    </dgm:pt>
    <dgm:pt modelId="{2BD5B6C3-7203-5246-BFDB-26C2604AE8D9}" type="pres">
      <dgm:prSet presAssocID="{FCE2296C-378A-F14A-99A2-CBF952D07955}" presName="root2" presStyleCnt="0"/>
      <dgm:spPr/>
    </dgm:pt>
    <dgm:pt modelId="{0DD3F3A8-94EB-EC4B-8FDA-027C892B0947}" type="pres">
      <dgm:prSet presAssocID="{FCE2296C-378A-F14A-99A2-CBF952D07955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4CDBB9-262E-0C47-B4B4-8701EA494703}" type="pres">
      <dgm:prSet presAssocID="{FCE2296C-378A-F14A-99A2-CBF952D07955}" presName="level3hierChild" presStyleCnt="0"/>
      <dgm:spPr/>
    </dgm:pt>
    <dgm:pt modelId="{BADFC75D-67E8-0541-8D52-4173757EACE7}" type="pres">
      <dgm:prSet presAssocID="{A43FCC73-3DD5-E341-8879-570E82B20CDB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573F127D-3CC3-EC42-AE34-AA76331871CC}" type="pres">
      <dgm:prSet presAssocID="{A43FCC73-3DD5-E341-8879-570E82B20CDB}" presName="connTx" presStyleLbl="parChTrans1D2" presStyleIdx="1" presStyleCnt="4"/>
      <dgm:spPr/>
      <dgm:t>
        <a:bodyPr/>
        <a:lstStyle/>
        <a:p>
          <a:endParaRPr lang="en-US"/>
        </a:p>
      </dgm:t>
    </dgm:pt>
    <dgm:pt modelId="{1544CC77-F7DF-EA4A-88E9-371533D92855}" type="pres">
      <dgm:prSet presAssocID="{9521C420-1A42-D94A-B3BB-61B4FCC81234}" presName="root2" presStyleCnt="0"/>
      <dgm:spPr/>
    </dgm:pt>
    <dgm:pt modelId="{7901A2B7-132C-0048-B953-642FF446EFDB}" type="pres">
      <dgm:prSet presAssocID="{9521C420-1A42-D94A-B3BB-61B4FCC81234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F60DEB-81C5-B54B-A0DB-574B2C6627B3}" type="pres">
      <dgm:prSet presAssocID="{9521C420-1A42-D94A-B3BB-61B4FCC81234}" presName="level3hierChild" presStyleCnt="0"/>
      <dgm:spPr/>
    </dgm:pt>
    <dgm:pt modelId="{E70A6441-40B4-8643-811C-0434173E557E}" type="pres">
      <dgm:prSet presAssocID="{8291FBC7-060A-3645-AE3C-0BA54446E03C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B60828A8-8A05-AC45-A77A-4947A8299514}" type="pres">
      <dgm:prSet presAssocID="{8291FBC7-060A-3645-AE3C-0BA54446E03C}" presName="connTx" presStyleLbl="parChTrans1D2" presStyleIdx="2" presStyleCnt="4"/>
      <dgm:spPr/>
      <dgm:t>
        <a:bodyPr/>
        <a:lstStyle/>
        <a:p>
          <a:endParaRPr lang="en-US"/>
        </a:p>
      </dgm:t>
    </dgm:pt>
    <dgm:pt modelId="{B1E75D75-F402-0247-B6B0-664D47E99687}" type="pres">
      <dgm:prSet presAssocID="{E2F9D3C9-3085-E146-8578-85EF5CED1A95}" presName="root2" presStyleCnt="0"/>
      <dgm:spPr/>
    </dgm:pt>
    <dgm:pt modelId="{5AAF23A8-80D0-164A-8B8C-A9FD4B241083}" type="pres">
      <dgm:prSet presAssocID="{E2F9D3C9-3085-E146-8578-85EF5CED1A95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163B56-8720-B64E-BC38-92EBFD36D308}" type="pres">
      <dgm:prSet presAssocID="{E2F9D3C9-3085-E146-8578-85EF5CED1A95}" presName="level3hierChild" presStyleCnt="0"/>
      <dgm:spPr/>
    </dgm:pt>
    <dgm:pt modelId="{227C7C7C-5464-8449-ABB0-67AF8965F386}" type="pres">
      <dgm:prSet presAssocID="{120DF671-9A2B-D347-9238-DF6EDDE894FE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A05C224C-D868-9C45-B8AB-CEDED3F66D6E}" type="pres">
      <dgm:prSet presAssocID="{120DF671-9A2B-D347-9238-DF6EDDE894FE}" presName="connTx" presStyleLbl="parChTrans1D2" presStyleIdx="3" presStyleCnt="4"/>
      <dgm:spPr/>
      <dgm:t>
        <a:bodyPr/>
        <a:lstStyle/>
        <a:p>
          <a:endParaRPr lang="en-US"/>
        </a:p>
      </dgm:t>
    </dgm:pt>
    <dgm:pt modelId="{C5A0B5D8-852A-384A-A22E-C3F9355AC321}" type="pres">
      <dgm:prSet presAssocID="{09D85970-6A01-024E-A61A-068BD40149F0}" presName="root2" presStyleCnt="0"/>
      <dgm:spPr/>
    </dgm:pt>
    <dgm:pt modelId="{3295C4BF-1603-8F46-B694-C8FE3B558CCA}" type="pres">
      <dgm:prSet presAssocID="{09D85970-6A01-024E-A61A-068BD40149F0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20A4BD-CAAA-4049-9D38-476067948EF5}" type="pres">
      <dgm:prSet presAssocID="{09D85970-6A01-024E-A61A-068BD40149F0}" presName="level3hierChild" presStyleCnt="0"/>
      <dgm:spPr/>
    </dgm:pt>
  </dgm:ptLst>
  <dgm:cxnLst>
    <dgm:cxn modelId="{D49D5CFC-2E52-1745-B896-21BBF69C36DB}" type="presOf" srcId="{8291FBC7-060A-3645-AE3C-0BA54446E03C}" destId="{B60828A8-8A05-AC45-A77A-4947A8299514}" srcOrd="1" destOrd="0" presId="urn:microsoft.com/office/officeart/2005/8/layout/hierarchy2"/>
    <dgm:cxn modelId="{84FF5055-22C1-FA43-8BBA-8BC9D863EBF2}" type="presOf" srcId="{C3476747-3A34-A445-A921-594CABFE9FF7}" destId="{E2F86069-81D7-594F-8BE2-840F1133C998}" srcOrd="0" destOrd="0" presId="urn:microsoft.com/office/officeart/2005/8/layout/hierarchy2"/>
    <dgm:cxn modelId="{59E94955-24C2-1C4C-A693-4C85F16A10C5}" srcId="{1465EEC6-BB8D-0C42-9284-E650170A4F65}" destId="{9521C420-1A42-D94A-B3BB-61B4FCC81234}" srcOrd="1" destOrd="0" parTransId="{A43FCC73-3DD5-E341-8879-570E82B20CDB}" sibTransId="{35857EF3-3C47-5441-BFAB-77C943DD574F}"/>
    <dgm:cxn modelId="{5736A791-85EF-B34B-B59D-8ADE5B35EF44}" type="presOf" srcId="{9521C420-1A42-D94A-B3BB-61B4FCC81234}" destId="{7901A2B7-132C-0048-B953-642FF446EFDB}" srcOrd="0" destOrd="0" presId="urn:microsoft.com/office/officeart/2005/8/layout/hierarchy2"/>
    <dgm:cxn modelId="{F52736CE-F7B2-1A48-8B54-E566468756C3}" srcId="{1465EEC6-BB8D-0C42-9284-E650170A4F65}" destId="{09D85970-6A01-024E-A61A-068BD40149F0}" srcOrd="3" destOrd="0" parTransId="{120DF671-9A2B-D347-9238-DF6EDDE894FE}" sibTransId="{BE0B5895-0399-FF4E-9533-F7D37C528F9B}"/>
    <dgm:cxn modelId="{09DC9B18-A4C2-574F-9583-0D67DA711DEC}" type="presOf" srcId="{E2F9D3C9-3085-E146-8578-85EF5CED1A95}" destId="{5AAF23A8-80D0-164A-8B8C-A9FD4B241083}" srcOrd="0" destOrd="0" presId="urn:microsoft.com/office/officeart/2005/8/layout/hierarchy2"/>
    <dgm:cxn modelId="{CB996571-E5DF-A442-AEDB-4A354F262C63}" type="presOf" srcId="{09D85970-6A01-024E-A61A-068BD40149F0}" destId="{3295C4BF-1603-8F46-B694-C8FE3B558CCA}" srcOrd="0" destOrd="0" presId="urn:microsoft.com/office/officeart/2005/8/layout/hierarchy2"/>
    <dgm:cxn modelId="{6A00478E-D099-194F-9E0B-8E7EB35092A1}" type="presOf" srcId="{8291FBC7-060A-3645-AE3C-0BA54446E03C}" destId="{E70A6441-40B4-8643-811C-0434173E557E}" srcOrd="0" destOrd="0" presId="urn:microsoft.com/office/officeart/2005/8/layout/hierarchy2"/>
    <dgm:cxn modelId="{E1C63951-3F43-0744-A825-39E2407D4EC9}" type="presOf" srcId="{120DF671-9A2B-D347-9238-DF6EDDE894FE}" destId="{227C7C7C-5464-8449-ABB0-67AF8965F386}" srcOrd="0" destOrd="0" presId="urn:microsoft.com/office/officeart/2005/8/layout/hierarchy2"/>
    <dgm:cxn modelId="{6B1A0340-EA97-8746-A545-C195C9818E72}" srcId="{1465EEC6-BB8D-0C42-9284-E650170A4F65}" destId="{E2F9D3C9-3085-E146-8578-85EF5CED1A95}" srcOrd="2" destOrd="0" parTransId="{8291FBC7-060A-3645-AE3C-0BA54446E03C}" sibTransId="{0D2E3300-C3C9-6C4E-8A5B-CCFF8AE8A553}"/>
    <dgm:cxn modelId="{C3C78F6B-83B8-5944-B96C-1D12F56989AD}" srcId="{D335FD86-62DC-D444-9589-F439500B95DE}" destId="{1465EEC6-BB8D-0C42-9284-E650170A4F65}" srcOrd="0" destOrd="0" parTransId="{829B53DE-5BD8-0643-9485-ADA8E51FDF4E}" sibTransId="{67F24DC8-EF56-5E49-B6FF-C651889D266D}"/>
    <dgm:cxn modelId="{B9BD9CA0-2FE4-D848-94BA-768D17E45F97}" type="presOf" srcId="{C3476747-3A34-A445-A921-594CABFE9FF7}" destId="{F99B960A-BFCE-1444-AD87-D08BF19A3253}" srcOrd="1" destOrd="0" presId="urn:microsoft.com/office/officeart/2005/8/layout/hierarchy2"/>
    <dgm:cxn modelId="{C907F57E-1B4F-E749-B322-5A5B878465AD}" type="presOf" srcId="{FCE2296C-378A-F14A-99A2-CBF952D07955}" destId="{0DD3F3A8-94EB-EC4B-8FDA-027C892B0947}" srcOrd="0" destOrd="0" presId="urn:microsoft.com/office/officeart/2005/8/layout/hierarchy2"/>
    <dgm:cxn modelId="{B6F45BC6-6D03-DB4F-9BB6-ABAD82BF3A4E}" type="presOf" srcId="{D335FD86-62DC-D444-9589-F439500B95DE}" destId="{A3BF7D67-8DE8-294D-8F4E-251161E60A3F}" srcOrd="0" destOrd="0" presId="urn:microsoft.com/office/officeart/2005/8/layout/hierarchy2"/>
    <dgm:cxn modelId="{EFDD9D06-C3D5-A840-8B47-79B3CCF46AD9}" type="presOf" srcId="{120DF671-9A2B-D347-9238-DF6EDDE894FE}" destId="{A05C224C-D868-9C45-B8AB-CEDED3F66D6E}" srcOrd="1" destOrd="0" presId="urn:microsoft.com/office/officeart/2005/8/layout/hierarchy2"/>
    <dgm:cxn modelId="{0D2FDE53-278B-3048-A128-D12C5DCE7865}" srcId="{1465EEC6-BB8D-0C42-9284-E650170A4F65}" destId="{FCE2296C-378A-F14A-99A2-CBF952D07955}" srcOrd="0" destOrd="0" parTransId="{C3476747-3A34-A445-A921-594CABFE9FF7}" sibTransId="{C07AE028-BD9A-4249-A2D4-E4CDE2D551B3}"/>
    <dgm:cxn modelId="{77B5E9FA-3FBE-1C42-A21C-DAFE88F8AE61}" type="presOf" srcId="{1465EEC6-BB8D-0C42-9284-E650170A4F65}" destId="{C79464DE-E692-604D-BA21-4DEC8548B763}" srcOrd="0" destOrd="0" presId="urn:microsoft.com/office/officeart/2005/8/layout/hierarchy2"/>
    <dgm:cxn modelId="{9F06C50E-7BE3-5040-96A4-8E1C9E29B8BC}" type="presOf" srcId="{A43FCC73-3DD5-E341-8879-570E82B20CDB}" destId="{BADFC75D-67E8-0541-8D52-4173757EACE7}" srcOrd="0" destOrd="0" presId="urn:microsoft.com/office/officeart/2005/8/layout/hierarchy2"/>
    <dgm:cxn modelId="{50664AA1-91BB-7747-8AE1-45D035D7F044}" type="presOf" srcId="{A43FCC73-3DD5-E341-8879-570E82B20CDB}" destId="{573F127D-3CC3-EC42-AE34-AA76331871CC}" srcOrd="1" destOrd="0" presId="urn:microsoft.com/office/officeart/2005/8/layout/hierarchy2"/>
    <dgm:cxn modelId="{6B27A761-E179-014B-B7C3-18D2D0BE912F}" type="presParOf" srcId="{A3BF7D67-8DE8-294D-8F4E-251161E60A3F}" destId="{E16AFC7E-3741-0C47-82B0-ED280377933F}" srcOrd="0" destOrd="0" presId="urn:microsoft.com/office/officeart/2005/8/layout/hierarchy2"/>
    <dgm:cxn modelId="{964A9554-E64D-1842-926E-8B3DD958F781}" type="presParOf" srcId="{E16AFC7E-3741-0C47-82B0-ED280377933F}" destId="{C79464DE-E692-604D-BA21-4DEC8548B763}" srcOrd="0" destOrd="0" presId="urn:microsoft.com/office/officeart/2005/8/layout/hierarchy2"/>
    <dgm:cxn modelId="{5D34866A-B9AB-9646-BB0D-E1DC714BADE8}" type="presParOf" srcId="{E16AFC7E-3741-0C47-82B0-ED280377933F}" destId="{68A3C674-AD99-E146-B338-C31F7FB155E6}" srcOrd="1" destOrd="0" presId="urn:microsoft.com/office/officeart/2005/8/layout/hierarchy2"/>
    <dgm:cxn modelId="{D547C209-CE7F-3342-8F13-D609ABB6B9AE}" type="presParOf" srcId="{68A3C674-AD99-E146-B338-C31F7FB155E6}" destId="{E2F86069-81D7-594F-8BE2-840F1133C998}" srcOrd="0" destOrd="0" presId="urn:microsoft.com/office/officeart/2005/8/layout/hierarchy2"/>
    <dgm:cxn modelId="{EAD22F4C-52A0-9A49-841C-F721B9B1756C}" type="presParOf" srcId="{E2F86069-81D7-594F-8BE2-840F1133C998}" destId="{F99B960A-BFCE-1444-AD87-D08BF19A3253}" srcOrd="0" destOrd="0" presId="urn:microsoft.com/office/officeart/2005/8/layout/hierarchy2"/>
    <dgm:cxn modelId="{6FCEA266-1243-8C4B-AE2F-156995F23FF0}" type="presParOf" srcId="{68A3C674-AD99-E146-B338-C31F7FB155E6}" destId="{2BD5B6C3-7203-5246-BFDB-26C2604AE8D9}" srcOrd="1" destOrd="0" presId="urn:microsoft.com/office/officeart/2005/8/layout/hierarchy2"/>
    <dgm:cxn modelId="{8C0598ED-7FF9-954C-A71F-3B7845EB0240}" type="presParOf" srcId="{2BD5B6C3-7203-5246-BFDB-26C2604AE8D9}" destId="{0DD3F3A8-94EB-EC4B-8FDA-027C892B0947}" srcOrd="0" destOrd="0" presId="urn:microsoft.com/office/officeart/2005/8/layout/hierarchy2"/>
    <dgm:cxn modelId="{8D06B9F6-2695-1045-BD2F-96B0CFE5A2B6}" type="presParOf" srcId="{2BD5B6C3-7203-5246-BFDB-26C2604AE8D9}" destId="{674CDBB9-262E-0C47-B4B4-8701EA494703}" srcOrd="1" destOrd="0" presId="urn:microsoft.com/office/officeart/2005/8/layout/hierarchy2"/>
    <dgm:cxn modelId="{1A619F80-202C-0D43-A1D8-BBA0D8EF7613}" type="presParOf" srcId="{68A3C674-AD99-E146-B338-C31F7FB155E6}" destId="{BADFC75D-67E8-0541-8D52-4173757EACE7}" srcOrd="2" destOrd="0" presId="urn:microsoft.com/office/officeart/2005/8/layout/hierarchy2"/>
    <dgm:cxn modelId="{C372BDB1-EFAD-D749-9DA1-923562F88A8C}" type="presParOf" srcId="{BADFC75D-67E8-0541-8D52-4173757EACE7}" destId="{573F127D-3CC3-EC42-AE34-AA76331871CC}" srcOrd="0" destOrd="0" presId="urn:microsoft.com/office/officeart/2005/8/layout/hierarchy2"/>
    <dgm:cxn modelId="{DA35A332-A92A-DD4B-966C-2DEDFD82E013}" type="presParOf" srcId="{68A3C674-AD99-E146-B338-C31F7FB155E6}" destId="{1544CC77-F7DF-EA4A-88E9-371533D92855}" srcOrd="3" destOrd="0" presId="urn:microsoft.com/office/officeart/2005/8/layout/hierarchy2"/>
    <dgm:cxn modelId="{7CBCFA6E-83FF-B848-B263-2EB14C91D9F1}" type="presParOf" srcId="{1544CC77-F7DF-EA4A-88E9-371533D92855}" destId="{7901A2B7-132C-0048-B953-642FF446EFDB}" srcOrd="0" destOrd="0" presId="urn:microsoft.com/office/officeart/2005/8/layout/hierarchy2"/>
    <dgm:cxn modelId="{64F6BFDE-BFDB-8D4D-9B1E-EF8E86042476}" type="presParOf" srcId="{1544CC77-F7DF-EA4A-88E9-371533D92855}" destId="{05F60DEB-81C5-B54B-A0DB-574B2C6627B3}" srcOrd="1" destOrd="0" presId="urn:microsoft.com/office/officeart/2005/8/layout/hierarchy2"/>
    <dgm:cxn modelId="{E6599A83-F4C9-C14D-AC5E-5D82A2198408}" type="presParOf" srcId="{68A3C674-AD99-E146-B338-C31F7FB155E6}" destId="{E70A6441-40B4-8643-811C-0434173E557E}" srcOrd="4" destOrd="0" presId="urn:microsoft.com/office/officeart/2005/8/layout/hierarchy2"/>
    <dgm:cxn modelId="{E85651F9-9F35-0E4F-9F57-837C29268EA2}" type="presParOf" srcId="{E70A6441-40B4-8643-811C-0434173E557E}" destId="{B60828A8-8A05-AC45-A77A-4947A8299514}" srcOrd="0" destOrd="0" presId="urn:microsoft.com/office/officeart/2005/8/layout/hierarchy2"/>
    <dgm:cxn modelId="{FA0055E3-6536-8E4C-B9F1-CCE0E398AEEC}" type="presParOf" srcId="{68A3C674-AD99-E146-B338-C31F7FB155E6}" destId="{B1E75D75-F402-0247-B6B0-664D47E99687}" srcOrd="5" destOrd="0" presId="urn:microsoft.com/office/officeart/2005/8/layout/hierarchy2"/>
    <dgm:cxn modelId="{B8FE2F28-D1D5-E34D-90F5-54E531941268}" type="presParOf" srcId="{B1E75D75-F402-0247-B6B0-664D47E99687}" destId="{5AAF23A8-80D0-164A-8B8C-A9FD4B241083}" srcOrd="0" destOrd="0" presId="urn:microsoft.com/office/officeart/2005/8/layout/hierarchy2"/>
    <dgm:cxn modelId="{9882ED26-96BA-DF4A-BF53-99265F9F0886}" type="presParOf" srcId="{B1E75D75-F402-0247-B6B0-664D47E99687}" destId="{6F163B56-8720-B64E-BC38-92EBFD36D308}" srcOrd="1" destOrd="0" presId="urn:microsoft.com/office/officeart/2005/8/layout/hierarchy2"/>
    <dgm:cxn modelId="{D1DCB87B-EA88-284B-A056-E8C6D6D73876}" type="presParOf" srcId="{68A3C674-AD99-E146-B338-C31F7FB155E6}" destId="{227C7C7C-5464-8449-ABB0-67AF8965F386}" srcOrd="6" destOrd="0" presId="urn:microsoft.com/office/officeart/2005/8/layout/hierarchy2"/>
    <dgm:cxn modelId="{EE6550CF-A018-F644-93E3-F764F7902C8D}" type="presParOf" srcId="{227C7C7C-5464-8449-ABB0-67AF8965F386}" destId="{A05C224C-D868-9C45-B8AB-CEDED3F66D6E}" srcOrd="0" destOrd="0" presId="urn:microsoft.com/office/officeart/2005/8/layout/hierarchy2"/>
    <dgm:cxn modelId="{99ACDA19-E12F-EB4B-988B-714E66D48E5A}" type="presParOf" srcId="{68A3C674-AD99-E146-B338-C31F7FB155E6}" destId="{C5A0B5D8-852A-384A-A22E-C3F9355AC321}" srcOrd="7" destOrd="0" presId="urn:microsoft.com/office/officeart/2005/8/layout/hierarchy2"/>
    <dgm:cxn modelId="{2DB87261-EE09-1B45-849C-185580B9572E}" type="presParOf" srcId="{C5A0B5D8-852A-384A-A22E-C3F9355AC321}" destId="{3295C4BF-1603-8F46-B694-C8FE3B558CCA}" srcOrd="0" destOrd="0" presId="urn:microsoft.com/office/officeart/2005/8/layout/hierarchy2"/>
    <dgm:cxn modelId="{EEA061F4-698A-4F40-B56F-7F16D90F808B}" type="presParOf" srcId="{C5A0B5D8-852A-384A-A22E-C3F9355AC321}" destId="{BD20A4BD-CAAA-4049-9D38-476067948EF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464DE-E692-604D-BA21-4DEC8548B763}">
      <dsp:nvSpPr>
        <dsp:cNvPr id="0" name=""/>
        <dsp:cNvSpPr/>
      </dsp:nvSpPr>
      <dsp:spPr>
        <a:xfrm>
          <a:off x="177202" y="663871"/>
          <a:ext cx="1152942" cy="576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Trivium</a:t>
          </a:r>
          <a:endParaRPr lang="el-G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Τριάδα</a:t>
          </a:r>
          <a:endParaRPr lang="en-US" sz="1600" kern="1200" dirty="0"/>
        </a:p>
      </dsp:txBody>
      <dsp:txXfrm>
        <a:off x="194086" y="680755"/>
        <a:ext cx="1119174" cy="542703"/>
      </dsp:txXfrm>
    </dsp:sp>
    <dsp:sp modelId="{E2F86069-81D7-594F-8BE2-840F1133C998}">
      <dsp:nvSpPr>
        <dsp:cNvPr id="0" name=""/>
        <dsp:cNvSpPr/>
      </dsp:nvSpPr>
      <dsp:spPr>
        <a:xfrm rot="18289469">
          <a:off x="1156946" y="593390"/>
          <a:ext cx="80757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07573" y="272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40543" y="600446"/>
        <a:ext cx="40378" cy="40378"/>
      </dsp:txXfrm>
    </dsp:sp>
    <dsp:sp modelId="{0DD3F3A8-94EB-EC4B-8FDA-027C892B0947}">
      <dsp:nvSpPr>
        <dsp:cNvPr id="0" name=""/>
        <dsp:cNvSpPr/>
      </dsp:nvSpPr>
      <dsp:spPr>
        <a:xfrm>
          <a:off x="1791321" y="929"/>
          <a:ext cx="1152942" cy="576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Διαλεκτική</a:t>
          </a:r>
          <a:endParaRPr lang="en-US" sz="1600" kern="1200" dirty="0"/>
        </a:p>
      </dsp:txBody>
      <dsp:txXfrm>
        <a:off x="1808205" y="17813"/>
        <a:ext cx="1119174" cy="542703"/>
      </dsp:txXfrm>
    </dsp:sp>
    <dsp:sp modelId="{BADFC75D-67E8-0541-8D52-4173757EACE7}">
      <dsp:nvSpPr>
        <dsp:cNvPr id="0" name=""/>
        <dsp:cNvSpPr/>
      </dsp:nvSpPr>
      <dsp:spPr>
        <a:xfrm>
          <a:off x="1330144" y="924860"/>
          <a:ext cx="46117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461176" y="272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49203" y="940577"/>
        <a:ext cx="23058" cy="23058"/>
      </dsp:txXfrm>
    </dsp:sp>
    <dsp:sp modelId="{7901A2B7-132C-0048-B953-642FF446EFDB}">
      <dsp:nvSpPr>
        <dsp:cNvPr id="0" name=""/>
        <dsp:cNvSpPr/>
      </dsp:nvSpPr>
      <dsp:spPr>
        <a:xfrm>
          <a:off x="1791321" y="663871"/>
          <a:ext cx="1152942" cy="576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Γραμματική</a:t>
          </a:r>
          <a:endParaRPr lang="en-US" sz="1600" kern="1200" dirty="0"/>
        </a:p>
      </dsp:txBody>
      <dsp:txXfrm>
        <a:off x="1808205" y="680755"/>
        <a:ext cx="1119174" cy="542703"/>
      </dsp:txXfrm>
    </dsp:sp>
    <dsp:sp modelId="{E70A6441-40B4-8643-811C-0434173E557E}">
      <dsp:nvSpPr>
        <dsp:cNvPr id="0" name=""/>
        <dsp:cNvSpPr/>
      </dsp:nvSpPr>
      <dsp:spPr>
        <a:xfrm rot="3310531">
          <a:off x="1156946" y="1256331"/>
          <a:ext cx="80757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07573" y="272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40543" y="1263388"/>
        <a:ext cx="40378" cy="40378"/>
      </dsp:txXfrm>
    </dsp:sp>
    <dsp:sp modelId="{5AAF23A8-80D0-164A-8B8C-A9FD4B241083}">
      <dsp:nvSpPr>
        <dsp:cNvPr id="0" name=""/>
        <dsp:cNvSpPr/>
      </dsp:nvSpPr>
      <dsp:spPr>
        <a:xfrm>
          <a:off x="1791321" y="1326813"/>
          <a:ext cx="1152942" cy="576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Ρητορική</a:t>
          </a:r>
          <a:endParaRPr lang="en-US" sz="1600" kern="1200" dirty="0"/>
        </a:p>
      </dsp:txBody>
      <dsp:txXfrm>
        <a:off x="1808205" y="1343697"/>
        <a:ext cx="1119174" cy="542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464DE-E692-604D-BA21-4DEC8548B763}">
      <dsp:nvSpPr>
        <dsp:cNvPr id="0" name=""/>
        <dsp:cNvSpPr/>
      </dsp:nvSpPr>
      <dsp:spPr>
        <a:xfrm>
          <a:off x="614192" y="1020678"/>
          <a:ext cx="1197714" cy="598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Q</a:t>
          </a:r>
          <a:r>
            <a:rPr lang="el-GR" sz="1600" kern="1200" dirty="0" err="1" smtClean="0"/>
            <a:t>uadrivium</a:t>
          </a:r>
          <a:endParaRPr lang="el-G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Τετράδα</a:t>
          </a:r>
          <a:endParaRPr lang="en-US" sz="1600" kern="1200" dirty="0"/>
        </a:p>
      </dsp:txBody>
      <dsp:txXfrm>
        <a:off x="631732" y="1038218"/>
        <a:ext cx="1162634" cy="563777"/>
      </dsp:txXfrm>
    </dsp:sp>
    <dsp:sp modelId="{E2F86069-81D7-594F-8BE2-840F1133C998}">
      <dsp:nvSpPr>
        <dsp:cNvPr id="0" name=""/>
        <dsp:cNvSpPr/>
      </dsp:nvSpPr>
      <dsp:spPr>
        <a:xfrm rot="17548543">
          <a:off x="1470970" y="789878"/>
          <a:ext cx="110387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03875" y="2021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95311" y="782496"/>
        <a:ext cx="55193" cy="55193"/>
      </dsp:txXfrm>
    </dsp:sp>
    <dsp:sp modelId="{0DD3F3A8-94EB-EC4B-8FDA-027C892B0947}">
      <dsp:nvSpPr>
        <dsp:cNvPr id="0" name=""/>
        <dsp:cNvSpPr/>
      </dsp:nvSpPr>
      <dsp:spPr>
        <a:xfrm>
          <a:off x="2233909" y="650"/>
          <a:ext cx="1197714" cy="598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Γεωμετρία</a:t>
          </a:r>
          <a:endParaRPr lang="en-US" sz="1600" kern="1200" dirty="0"/>
        </a:p>
      </dsp:txBody>
      <dsp:txXfrm>
        <a:off x="2251449" y="18190"/>
        <a:ext cx="1162634" cy="563777"/>
      </dsp:txXfrm>
    </dsp:sp>
    <dsp:sp modelId="{BADFC75D-67E8-0541-8D52-4173757EACE7}">
      <dsp:nvSpPr>
        <dsp:cNvPr id="0" name=""/>
        <dsp:cNvSpPr/>
      </dsp:nvSpPr>
      <dsp:spPr>
        <a:xfrm rot="19311734">
          <a:off x="1754638" y="1134221"/>
          <a:ext cx="53653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6538" y="2021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09494" y="1141022"/>
        <a:ext cx="26826" cy="26826"/>
      </dsp:txXfrm>
    </dsp:sp>
    <dsp:sp modelId="{7901A2B7-132C-0048-B953-642FF446EFDB}">
      <dsp:nvSpPr>
        <dsp:cNvPr id="0" name=""/>
        <dsp:cNvSpPr/>
      </dsp:nvSpPr>
      <dsp:spPr>
        <a:xfrm>
          <a:off x="2233909" y="689336"/>
          <a:ext cx="1197714" cy="598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Αριθμητική</a:t>
          </a:r>
          <a:endParaRPr lang="en-US" sz="1600" kern="1200" dirty="0"/>
        </a:p>
      </dsp:txBody>
      <dsp:txXfrm>
        <a:off x="2251449" y="706876"/>
        <a:ext cx="1162634" cy="563777"/>
      </dsp:txXfrm>
    </dsp:sp>
    <dsp:sp modelId="{E70A6441-40B4-8643-811C-0434173E557E}">
      <dsp:nvSpPr>
        <dsp:cNvPr id="0" name=""/>
        <dsp:cNvSpPr/>
      </dsp:nvSpPr>
      <dsp:spPr>
        <a:xfrm rot="2415439">
          <a:off x="1746420" y="1478563"/>
          <a:ext cx="55297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2974" y="2021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09083" y="1484954"/>
        <a:ext cx="27648" cy="27648"/>
      </dsp:txXfrm>
    </dsp:sp>
    <dsp:sp modelId="{5AAF23A8-80D0-164A-8B8C-A9FD4B241083}">
      <dsp:nvSpPr>
        <dsp:cNvPr id="0" name=""/>
        <dsp:cNvSpPr/>
      </dsp:nvSpPr>
      <dsp:spPr>
        <a:xfrm>
          <a:off x="2233909" y="1378022"/>
          <a:ext cx="1197714" cy="598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Μουσική</a:t>
          </a:r>
          <a:endParaRPr lang="en-US" sz="1600" kern="1200" dirty="0"/>
        </a:p>
      </dsp:txBody>
      <dsp:txXfrm>
        <a:off x="2251449" y="1395562"/>
        <a:ext cx="1162634" cy="563777"/>
      </dsp:txXfrm>
    </dsp:sp>
    <dsp:sp modelId="{227C7C7C-5464-8449-ABB0-67AF8965F386}">
      <dsp:nvSpPr>
        <dsp:cNvPr id="0" name=""/>
        <dsp:cNvSpPr/>
      </dsp:nvSpPr>
      <dsp:spPr>
        <a:xfrm rot="4081754">
          <a:off x="1458934" y="1822906"/>
          <a:ext cx="112794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27946" y="2021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94709" y="1814922"/>
        <a:ext cx="56397" cy="56397"/>
      </dsp:txXfrm>
    </dsp:sp>
    <dsp:sp modelId="{3295C4BF-1603-8F46-B694-C8FE3B558CCA}">
      <dsp:nvSpPr>
        <dsp:cNvPr id="0" name=""/>
        <dsp:cNvSpPr/>
      </dsp:nvSpPr>
      <dsp:spPr>
        <a:xfrm>
          <a:off x="2233909" y="2066707"/>
          <a:ext cx="1197714" cy="598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Αστρονομία</a:t>
          </a:r>
          <a:endParaRPr lang="en-US" sz="1600" kern="1200" dirty="0"/>
        </a:p>
      </dsp:txBody>
      <dsp:txXfrm>
        <a:off x="2251449" y="2084247"/>
        <a:ext cx="1162634" cy="563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49A10-FD44-7A42-BBE4-0446C8BA7404}" type="datetimeFigureOut">
              <a:rPr lang="el-GR" smtClean="0"/>
              <a:t>17/4/18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E05C0-36BC-5840-AE9F-8F318FB17A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1851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E05C0-36BC-5840-AE9F-8F318FB17AFC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E05C0-36BC-5840-AE9F-8F318FB17AFC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E05C0-36BC-5840-AE9F-8F318FB17AFC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E05C0-36BC-5840-AE9F-8F318FB17AFC}" type="slidenum">
              <a:rPr lang="el-GR" smtClean="0"/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www.italian</a:t>
            </a:r>
            <a:r>
              <a:rPr lang="en-US" dirty="0" smtClean="0"/>
              <a:t>-renaissance-</a:t>
            </a:r>
            <a:r>
              <a:rPr lang="en-US" dirty="0" err="1" smtClean="0"/>
              <a:t>art.com</a:t>
            </a:r>
            <a:r>
              <a:rPr lang="en-US" dirty="0" smtClean="0"/>
              <a:t>/Virgin-of-the-</a:t>
            </a:r>
            <a:r>
              <a:rPr lang="en-US" dirty="0" err="1" smtClean="0"/>
              <a:t>Rocks.html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E05C0-36BC-5840-AE9F-8F318FB17AFC}" type="slidenum">
              <a:rPr lang="el-GR" smtClean="0"/>
              <a:t>106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5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4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4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1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01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12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6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7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0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3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9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0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3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564921"/>
            <a:ext cx="865613" cy="818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05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tif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tiff"/><Relationship Id="rId3" Type="http://schemas.openxmlformats.org/officeDocument/2006/relationships/image" Target="../media/image135.tif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tif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tif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9.tif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eg"/><Relationship Id="rId3" Type="http://schemas.openxmlformats.org/officeDocument/2006/relationships/image" Target="../media/image141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tif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tif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jpeg"/><Relationship Id="rId3" Type="http://schemas.openxmlformats.org/officeDocument/2006/relationships/image" Target="../media/image146.tif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jpeg"/><Relationship Id="rId3" Type="http://schemas.openxmlformats.org/officeDocument/2006/relationships/image" Target="../media/image149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Relationship Id="rId3" Type="http://schemas.microsoft.com/office/2007/relationships/hdphoto" Target="../media/hdphoto10.wdp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tif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2.xml"/><Relationship Id="rId1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microsoft.com/office/2007/relationships/hdphoto" Target="../media/hdphoto1.wdp"/><Relationship Id="rId7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Relationship Id="rId3" Type="http://schemas.openxmlformats.org/officeDocument/2006/relationships/image" Target="../media/image58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tiff"/><Relationship Id="rId3" Type="http://schemas.openxmlformats.org/officeDocument/2006/relationships/image" Target="../media/image67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Relationship Id="rId3" Type="http://schemas.openxmlformats.org/officeDocument/2006/relationships/image" Target="../media/image71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tiff"/><Relationship Id="rId3" Type="http://schemas.openxmlformats.org/officeDocument/2006/relationships/image" Target="../media/image76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Relationship Id="rId3" Type="http://schemas.openxmlformats.org/officeDocument/2006/relationships/image" Target="../media/image84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tiff"/><Relationship Id="rId3" Type="http://schemas.openxmlformats.org/officeDocument/2006/relationships/image" Target="../media/image9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tiff"/><Relationship Id="rId3" Type="http://schemas.openxmlformats.org/officeDocument/2006/relationships/image" Target="../media/image99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tif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tif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tif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tiff"/><Relationship Id="rId3" Type="http://schemas.openxmlformats.org/officeDocument/2006/relationships/image" Target="../media/image113.tif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tif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tiff"/><Relationship Id="rId3" Type="http://schemas.openxmlformats.org/officeDocument/2006/relationships/image" Target="../media/image118.tif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Relationship Id="rId3" Type="http://schemas.openxmlformats.org/officeDocument/2006/relationships/image" Target="../media/image120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tif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tif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tif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tif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Relationship Id="rId3" Type="http://schemas.microsoft.com/office/2007/relationships/hdphoto" Target="../media/hdphoto7.wdp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Relationship Id="rId3" Type="http://schemas.microsoft.com/office/2007/relationships/hdphoto" Target="../media/hdphoto8.wdp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tif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13" y="1625169"/>
            <a:ext cx="9144000" cy="1579169"/>
          </a:xfrm>
        </p:spPr>
        <p:txBody>
          <a:bodyPr/>
          <a:lstStyle/>
          <a:p>
            <a:pPr algn="ctr"/>
            <a:r>
              <a:rPr lang="el-GR" sz="3600" dirty="0" smtClean="0"/>
              <a:t>Επισκόπηση </a:t>
            </a:r>
            <a:br>
              <a:rPr lang="el-GR" sz="3600" dirty="0" smtClean="0"/>
            </a:br>
            <a:r>
              <a:rPr lang="el-GR" sz="3600" dirty="0" smtClean="0"/>
              <a:t>της Αναγεννησιακής </a:t>
            </a:r>
            <a:r>
              <a:rPr lang="en-GB" sz="3600" dirty="0" smtClean="0"/>
              <a:t>T</a:t>
            </a:r>
            <a:r>
              <a:rPr lang="el-GR" sz="3600" dirty="0" err="1" smtClean="0"/>
              <a:t>έχνης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7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ΙΑ 17 </a:t>
            </a:r>
            <a:r>
              <a:rPr lang="el-GR" sz="2400" dirty="0" err="1"/>
              <a:t>Εισαγωγη</a:t>
            </a:r>
            <a:r>
              <a:rPr lang="el-GR" sz="2400" dirty="0"/>
              <a:t>́ στην </a:t>
            </a:r>
            <a:r>
              <a:rPr lang="el-GR" sz="2400" dirty="0" err="1"/>
              <a:t>Επιστήμη</a:t>
            </a:r>
            <a:r>
              <a:rPr lang="el-GR" sz="2400" dirty="0"/>
              <a:t> της </a:t>
            </a:r>
            <a:r>
              <a:rPr lang="el-GR" sz="2400" dirty="0" err="1"/>
              <a:t>Ιστορίας</a:t>
            </a:r>
            <a:r>
              <a:rPr lang="el-GR" sz="2400" dirty="0"/>
              <a:t> της </a:t>
            </a:r>
            <a:r>
              <a:rPr lang="el-GR" sz="2400" dirty="0" err="1" smtClean="0"/>
              <a:t>Τέχνης</a:t>
            </a:r>
            <a:endParaRPr lang="el-G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8331" y="4716351"/>
            <a:ext cx="1941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Δρ. Ιάνθη Ασημακοπούλου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406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047" y="0"/>
            <a:ext cx="3236798" cy="5147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8898" y="462666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Donatello, </a:t>
            </a:r>
            <a:r>
              <a:rPr lang="el-GR" sz="1200" dirty="0"/>
              <a:t> </a:t>
            </a:r>
            <a:r>
              <a:rPr lang="el-GR" sz="1200" i="1" dirty="0" err="1" smtClean="0"/>
              <a:t>Ιουδήθ</a:t>
            </a:r>
            <a:r>
              <a:rPr lang="el-GR" sz="1200" i="1" dirty="0" smtClean="0"/>
              <a:t>  και </a:t>
            </a:r>
            <a:r>
              <a:rPr lang="el-GR" sz="1200" i="1" dirty="0" err="1" smtClean="0"/>
              <a:t>Ολοφέρνης</a:t>
            </a:r>
            <a:r>
              <a:rPr lang="el-GR" sz="1200" dirty="0" smtClean="0"/>
              <a:t>, </a:t>
            </a:r>
            <a:r>
              <a:rPr lang="en-US" sz="1200" dirty="0" smtClean="0"/>
              <a:t>1455-60</a:t>
            </a:r>
            <a:r>
              <a:rPr lang="el-GR" sz="1200" dirty="0" smtClean="0"/>
              <a:t>, </a:t>
            </a:r>
          </a:p>
          <a:p>
            <a:pPr algn="ctr"/>
            <a:r>
              <a:rPr lang="el-GR" sz="1200" dirty="0" err="1" smtClean="0"/>
              <a:t>ύψ</a:t>
            </a:r>
            <a:r>
              <a:rPr lang="el-GR" sz="1200" dirty="0" smtClean="0"/>
              <a:t>. </a:t>
            </a:r>
            <a:r>
              <a:rPr lang="en-US" sz="1200" dirty="0" smtClean="0"/>
              <a:t>236 </a:t>
            </a:r>
            <a:r>
              <a:rPr lang="el-GR" sz="1200" dirty="0" smtClean="0"/>
              <a:t>εκ., Φλωρεντία, </a:t>
            </a:r>
            <a:r>
              <a:rPr lang="en-US" sz="1200" dirty="0" smtClean="0"/>
              <a:t>Palazzo </a:t>
            </a:r>
            <a:r>
              <a:rPr lang="en-US" sz="1200" dirty="0" err="1" smtClean="0"/>
              <a:t>Vecchio</a:t>
            </a:r>
            <a:r>
              <a:rPr lang="el-GR" sz="1200" dirty="0"/>
              <a:t>.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659681" y="557408"/>
            <a:ext cx="3244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 </a:t>
            </a:r>
            <a:r>
              <a:rPr lang="el-GR" dirty="0" smtClean="0"/>
              <a:t>δημοκρατία κατατροπώνει την τυραννία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56" y="0"/>
            <a:ext cx="3857625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4435" y="459601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200" dirty="0" smtClean="0">
                <a:ea typeface="ＭＳ ゴシック" charset="-128"/>
                <a:cs typeface="Times New Roman" charset="0"/>
              </a:rPr>
              <a:t>Φλωρεντία</a:t>
            </a:r>
            <a:r>
              <a:rPr lang="en-GB" sz="1200" dirty="0" smtClean="0">
                <a:ea typeface="ＭＳ ゴシック" charset="-128"/>
                <a:cs typeface="Times New Roman" charset="0"/>
              </a:rPr>
              <a:t>, </a:t>
            </a:r>
            <a:r>
              <a:rPr lang="el-GR" sz="1200" dirty="0" err="1" smtClean="0">
                <a:ea typeface="ＭＳ ゴシック" charset="-128"/>
                <a:cs typeface="Times New Roman" charset="0"/>
              </a:rPr>
              <a:t>Santa</a:t>
            </a:r>
            <a:r>
              <a:rPr lang="el-GR" sz="1200" dirty="0" smtClean="0">
                <a:ea typeface="ＭＳ ゴシック" charset="-128"/>
                <a:cs typeface="Times New Roman" charset="0"/>
              </a:rPr>
              <a:t> </a:t>
            </a:r>
            <a:r>
              <a:rPr lang="el-GR" sz="1200" dirty="0" err="1">
                <a:ea typeface="ＭＳ ゴシック" charset="-128"/>
                <a:cs typeface="Times New Roman" charset="0"/>
              </a:rPr>
              <a:t>Maria</a:t>
            </a:r>
            <a:r>
              <a:rPr lang="el-GR" sz="1200" dirty="0">
                <a:ea typeface="ＭＳ ゴシック" charset="-128"/>
                <a:cs typeface="Times New Roman" charset="0"/>
              </a:rPr>
              <a:t> </a:t>
            </a:r>
            <a:r>
              <a:rPr lang="el-GR" sz="1200" dirty="0" err="1">
                <a:ea typeface="ＭＳ ゴシック" charset="-128"/>
                <a:cs typeface="Times New Roman" charset="0"/>
              </a:rPr>
              <a:t>del</a:t>
            </a:r>
            <a:r>
              <a:rPr lang="el-GR" sz="1200" dirty="0">
                <a:ea typeface="ＭＳ ゴシック" charset="-128"/>
                <a:cs typeface="Times New Roman" charset="0"/>
              </a:rPr>
              <a:t> </a:t>
            </a:r>
            <a:r>
              <a:rPr lang="el-GR" sz="1200" dirty="0" err="1" smtClean="0">
                <a:ea typeface="ＭＳ ゴシック" charset="-128"/>
                <a:cs typeface="Times New Roman" charset="0"/>
              </a:rPr>
              <a:t>Carmine</a:t>
            </a:r>
            <a:r>
              <a:rPr lang="en-GB" sz="1200" dirty="0" smtClean="0">
                <a:ea typeface="ＭＳ ゴシック" charset="-128"/>
                <a:cs typeface="Times New Roman" charset="0"/>
              </a:rPr>
              <a:t>, </a:t>
            </a:r>
          </a:p>
          <a:p>
            <a:pPr algn="ctr"/>
            <a:r>
              <a:rPr lang="el-GR" sz="1200" dirty="0" smtClean="0">
                <a:ea typeface="ＭＳ ゴシック" charset="-128"/>
                <a:cs typeface="Times New Roman" charset="0"/>
              </a:rPr>
              <a:t>Παρεκκλήσιο </a:t>
            </a:r>
            <a:r>
              <a:rPr lang="el-GR" sz="1200" dirty="0" err="1" smtClean="0">
                <a:ea typeface="ＭＳ ゴシック" charset="-128"/>
                <a:cs typeface="Times New Roman" charset="0"/>
              </a:rPr>
              <a:t>Brancacci</a:t>
            </a:r>
            <a:r>
              <a:rPr lang="en-GB" sz="1200" dirty="0" smtClean="0">
                <a:ea typeface="ＭＳ ゴシック" charset="-128"/>
                <a:cs typeface="Times New Roman" charset="0"/>
              </a:rPr>
              <a:t>, 1424-28.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29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37"/>
            <a:ext cx="9144000" cy="4526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55119" y="4766929"/>
            <a:ext cx="91991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Masaccio, </a:t>
            </a:r>
            <a:r>
              <a:rPr lang="en-GB" sz="1200" i="1" dirty="0" smtClean="0"/>
              <a:t>H</a:t>
            </a:r>
            <a:r>
              <a:rPr lang="el-GR" sz="1200" i="1" dirty="0" smtClean="0"/>
              <a:t> πληρωμή του φόρου, </a:t>
            </a:r>
            <a:r>
              <a:rPr lang="el-GR" sz="1200" dirty="0" smtClean="0"/>
              <a:t>1426-27</a:t>
            </a:r>
            <a:r>
              <a:rPr lang="en-GB" sz="1200" dirty="0"/>
              <a:t>,</a:t>
            </a:r>
            <a:r>
              <a:rPr lang="el-GR" sz="1200" dirty="0" smtClean="0"/>
              <a:t> Φλωρεντία, </a:t>
            </a:r>
            <a:r>
              <a:rPr lang="en-GB" sz="1200" dirty="0" smtClean="0"/>
              <a:t>Santa</a:t>
            </a:r>
            <a:r>
              <a:rPr lang="en-US" sz="1200" dirty="0" smtClean="0"/>
              <a:t> </a:t>
            </a:r>
            <a:r>
              <a:rPr lang="en-US" sz="1200" dirty="0"/>
              <a:t>Maria del </a:t>
            </a:r>
            <a:r>
              <a:rPr lang="en-US" sz="1200" dirty="0" smtClean="0"/>
              <a:t>Carmine,</a:t>
            </a:r>
            <a:r>
              <a:rPr lang="en-GB" sz="1200" dirty="0"/>
              <a:t> </a:t>
            </a:r>
            <a:r>
              <a:rPr lang="el-GR" sz="1200" dirty="0" smtClean="0"/>
              <a:t>παρεκκλήσιο</a:t>
            </a:r>
            <a:r>
              <a:rPr lang="en-US" sz="1200" dirty="0" smtClean="0"/>
              <a:t> </a:t>
            </a:r>
            <a:r>
              <a:rPr lang="en-US" sz="1200" dirty="0" err="1" smtClean="0"/>
              <a:t>Brancacci</a:t>
            </a:r>
            <a:r>
              <a:rPr lang="el-GR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64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18" y="138952"/>
            <a:ext cx="3118386" cy="3991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467" y="0"/>
            <a:ext cx="254538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31286" y="4644320"/>
            <a:ext cx="4915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Masaccio, </a:t>
            </a:r>
            <a:r>
              <a:rPr lang="en-GB" sz="1200" i="1" dirty="0" smtClean="0"/>
              <a:t>H </a:t>
            </a:r>
            <a:r>
              <a:rPr lang="el-GR" sz="1200" i="1" dirty="0" smtClean="0"/>
              <a:t>Αγία Τριάδα</a:t>
            </a:r>
            <a:r>
              <a:rPr lang="el-GR" sz="1200" dirty="0" smtClean="0"/>
              <a:t>, 142</a:t>
            </a:r>
            <a:r>
              <a:rPr lang="en-GB" sz="1200" dirty="0" smtClean="0"/>
              <a:t>5, </a:t>
            </a:r>
            <a:r>
              <a:rPr lang="el-GR" sz="1200" dirty="0" smtClean="0"/>
              <a:t>νωπογραφία, </a:t>
            </a:r>
          </a:p>
          <a:p>
            <a:pPr algn="ctr"/>
            <a:r>
              <a:rPr lang="el-GR" sz="1200" dirty="0" smtClean="0"/>
              <a:t>Φλωρεντία, </a:t>
            </a:r>
            <a:r>
              <a:rPr lang="en-US" sz="1200" dirty="0"/>
              <a:t>Santa Maria </a:t>
            </a:r>
            <a:r>
              <a:rPr lang="en-US" sz="1200" dirty="0" smtClean="0"/>
              <a:t>Novella</a:t>
            </a:r>
            <a:r>
              <a:rPr lang="el-GR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31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0" y="0"/>
            <a:ext cx="3278103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5845" y="4544566"/>
            <a:ext cx="2903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Leonardo da Vi</a:t>
            </a:r>
            <a:r>
              <a:rPr lang="en-GB" sz="1200" dirty="0"/>
              <a:t>n</a:t>
            </a:r>
            <a:r>
              <a:rPr lang="en-US" sz="1200" dirty="0" smtClean="0"/>
              <a:t>ci, </a:t>
            </a:r>
            <a:r>
              <a:rPr lang="el-GR" sz="1200" i="1" dirty="0" smtClean="0"/>
              <a:t>Αυτοπροσωπογραφία</a:t>
            </a:r>
            <a:r>
              <a:rPr lang="el-GR" sz="1200" dirty="0" smtClean="0"/>
              <a:t>, </a:t>
            </a:r>
            <a:endParaRPr lang="en-GB" sz="1200" dirty="0" smtClean="0"/>
          </a:p>
          <a:p>
            <a:pPr algn="ctr"/>
            <a:r>
              <a:rPr lang="el-GR" sz="1200" dirty="0" smtClean="0"/>
              <a:t>1525</a:t>
            </a:r>
            <a:r>
              <a:rPr lang="en-GB" sz="1200" dirty="0" smtClean="0"/>
              <a:t>, </a:t>
            </a:r>
            <a:r>
              <a:rPr lang="el-GR" sz="1200" dirty="0" smtClean="0"/>
              <a:t>Τορίνο,</a:t>
            </a:r>
            <a:r>
              <a:rPr lang="en-GB" sz="1200" dirty="0" smtClean="0"/>
              <a:t> </a:t>
            </a:r>
            <a:r>
              <a:rPr lang="en-US" sz="1200" dirty="0" err="1" smtClean="0"/>
              <a:t>Biblioteca</a:t>
            </a:r>
            <a:r>
              <a:rPr lang="en-US" sz="1200" dirty="0" smtClean="0"/>
              <a:t> Rea</a:t>
            </a:r>
            <a:r>
              <a:rPr lang="en-GB" sz="1200" dirty="0" smtClean="0"/>
              <a:t>l.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4734696" y="987654"/>
            <a:ext cx="1376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Leonardo da </a:t>
            </a:r>
            <a:r>
              <a:rPr lang="en-US" sz="1200" dirty="0" smtClean="0"/>
              <a:t>Vi</a:t>
            </a:r>
            <a:r>
              <a:rPr lang="en-GB" sz="1200" dirty="0"/>
              <a:t>n</a:t>
            </a:r>
            <a:r>
              <a:rPr lang="en-US" sz="1200" dirty="0" smtClean="0"/>
              <a:t>ci</a:t>
            </a:r>
          </a:p>
          <a:p>
            <a:r>
              <a:rPr lang="en-US" sz="1200" dirty="0" smtClean="0"/>
              <a:t>(1452-1519)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68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89" y="0"/>
            <a:ext cx="4256336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70930" y="4438010"/>
            <a:ext cx="4136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Andrea </a:t>
            </a:r>
            <a:r>
              <a:rPr lang="en-US" sz="1200" dirty="0"/>
              <a:t>del </a:t>
            </a:r>
            <a:r>
              <a:rPr lang="en-US" sz="1200" dirty="0" smtClean="0"/>
              <a:t>Verrocchio, </a:t>
            </a:r>
            <a:r>
              <a:rPr lang="en-US" sz="1200" i="1" dirty="0" smtClean="0"/>
              <a:t>H </a:t>
            </a:r>
            <a:r>
              <a:rPr lang="el-GR" sz="1200" i="1" dirty="0" smtClean="0"/>
              <a:t>βάπτιση του Χριστού</a:t>
            </a:r>
            <a:r>
              <a:rPr lang="el-GR" sz="1200" dirty="0" smtClean="0"/>
              <a:t>, </a:t>
            </a:r>
          </a:p>
          <a:p>
            <a:pPr algn="ctr"/>
            <a:r>
              <a:rPr lang="en-US" sz="1200" dirty="0" smtClean="0"/>
              <a:t>1472-75, </a:t>
            </a:r>
            <a:r>
              <a:rPr lang="el-GR" sz="1200" dirty="0" smtClean="0"/>
              <a:t>λάδι σε ξύλο, </a:t>
            </a:r>
            <a:r>
              <a:rPr lang="en-US" sz="1200" dirty="0" smtClean="0"/>
              <a:t>177 </a:t>
            </a:r>
            <a:r>
              <a:rPr lang="it-IT" sz="1200" dirty="0"/>
              <a:t>×</a:t>
            </a:r>
            <a:r>
              <a:rPr lang="en-US" sz="1200" dirty="0" smtClean="0"/>
              <a:t> </a:t>
            </a:r>
            <a:r>
              <a:rPr lang="en-US" sz="1200" dirty="0"/>
              <a:t>151 </a:t>
            </a:r>
            <a:r>
              <a:rPr lang="el-GR" sz="1200" dirty="0" smtClean="0"/>
              <a:t>εκ.</a:t>
            </a:r>
            <a:r>
              <a:rPr lang="en-GB" sz="1200" dirty="0" smtClean="0"/>
              <a:t>,</a:t>
            </a:r>
            <a:r>
              <a:rPr lang="el-GR" sz="1200" dirty="0" smtClean="0"/>
              <a:t> </a:t>
            </a:r>
          </a:p>
          <a:p>
            <a:pPr algn="ctr"/>
            <a:r>
              <a:rPr lang="el-GR" sz="1200" dirty="0" smtClean="0"/>
              <a:t>Φλωρεντία, </a:t>
            </a:r>
            <a:r>
              <a:rPr lang="en-US" sz="1200" dirty="0" smtClean="0"/>
              <a:t>Galleria </a:t>
            </a:r>
            <a:r>
              <a:rPr lang="en-US" sz="1200" dirty="0" err="1"/>
              <a:t>degli</a:t>
            </a:r>
            <a:r>
              <a:rPr lang="en-US" sz="1200" dirty="0"/>
              <a:t> </a:t>
            </a:r>
            <a:r>
              <a:rPr lang="en-US" sz="1200" dirty="0" smtClean="0"/>
              <a:t>Uffizi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7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392" y="43841"/>
            <a:ext cx="3387183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6789" y="4396897"/>
            <a:ext cx="5239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Ambrogio</a:t>
            </a:r>
            <a:r>
              <a:rPr lang="en-US" sz="1200" dirty="0" smtClean="0"/>
              <a:t> </a:t>
            </a:r>
            <a:r>
              <a:rPr lang="en-GB" sz="1200" dirty="0"/>
              <a:t>d</a:t>
            </a:r>
            <a:r>
              <a:rPr lang="en-US" sz="1200" dirty="0" smtClean="0"/>
              <a:t>e </a:t>
            </a:r>
            <a:r>
              <a:rPr lang="en-US" sz="1200" dirty="0" err="1" smtClean="0"/>
              <a:t>Pretis</a:t>
            </a:r>
            <a:r>
              <a:rPr lang="en-US" sz="1200" dirty="0" smtClean="0"/>
              <a:t>, </a:t>
            </a:r>
            <a:r>
              <a:rPr lang="en-US" sz="1200" i="1" dirty="0" smtClean="0"/>
              <a:t>Ludovico </a:t>
            </a:r>
            <a:r>
              <a:rPr lang="en-US" sz="1200" i="1" dirty="0"/>
              <a:t>Sforza, </a:t>
            </a:r>
            <a:r>
              <a:rPr lang="en-US" sz="1200" i="1" dirty="0" smtClean="0"/>
              <a:t>Il  Mo</a:t>
            </a:r>
            <a:r>
              <a:rPr lang="en-GB" sz="1200" i="1" dirty="0"/>
              <a:t>r</a:t>
            </a:r>
            <a:r>
              <a:rPr lang="en-US" sz="1200" i="1" dirty="0" smtClean="0"/>
              <a:t>o</a:t>
            </a:r>
            <a:r>
              <a:rPr lang="el-GR" sz="1200" dirty="0"/>
              <a:t>,</a:t>
            </a:r>
            <a:r>
              <a:rPr lang="en-US" sz="1200" dirty="0" smtClean="0"/>
              <a:t> </a:t>
            </a:r>
          </a:p>
          <a:p>
            <a:pPr algn="ctr"/>
            <a:r>
              <a:rPr lang="el-GR" sz="1200" dirty="0" smtClean="0"/>
              <a:t>(</a:t>
            </a:r>
            <a:r>
              <a:rPr lang="en-US" sz="1200" dirty="0" err="1" smtClean="0"/>
              <a:t>Aelius</a:t>
            </a:r>
            <a:r>
              <a:rPr lang="en-US" sz="1200" dirty="0" smtClean="0"/>
              <a:t> </a:t>
            </a:r>
            <a:r>
              <a:rPr lang="en-US" sz="1200" dirty="0" err="1" smtClean="0"/>
              <a:t>Donatus</a:t>
            </a:r>
            <a:r>
              <a:rPr lang="en-US" sz="1200" dirty="0" smtClean="0"/>
              <a:t>, </a:t>
            </a:r>
            <a:r>
              <a:rPr lang="en-GB" sz="1200" i="1" dirty="0" err="1"/>
              <a:t>Ars</a:t>
            </a:r>
            <a:r>
              <a:rPr lang="en-GB" sz="1200" i="1" dirty="0"/>
              <a:t> </a:t>
            </a:r>
            <a:r>
              <a:rPr lang="en-GB" sz="1200" i="1" dirty="0" err="1" smtClean="0"/>
              <a:t>grammatica</a:t>
            </a:r>
            <a:r>
              <a:rPr lang="en-GB" sz="1200" dirty="0" smtClean="0"/>
              <a:t>, 16</a:t>
            </a:r>
            <a:r>
              <a:rPr lang="el-GR" sz="1200" dirty="0" err="1" smtClean="0"/>
              <a:t>ος</a:t>
            </a:r>
            <a:r>
              <a:rPr lang="el-GR" sz="1200" dirty="0" smtClean="0"/>
              <a:t> αι.</a:t>
            </a:r>
            <a:r>
              <a:rPr lang="en-GB" sz="1200" dirty="0" smtClean="0"/>
              <a:t> </a:t>
            </a:r>
            <a:r>
              <a:rPr lang="el-GR" sz="1200" dirty="0" smtClean="0"/>
              <a:t>Μιλάνο</a:t>
            </a:r>
            <a:r>
              <a:rPr lang="en-US" sz="1200" dirty="0" smtClean="0"/>
              <a:t>, </a:t>
            </a:r>
          </a:p>
          <a:p>
            <a:pPr algn="ctr"/>
            <a:r>
              <a:rPr lang="en-US" sz="1200" dirty="0" err="1" smtClean="0"/>
              <a:t>Archivio</a:t>
            </a:r>
            <a:r>
              <a:rPr lang="en-US" sz="1200" dirty="0" smtClean="0"/>
              <a:t> </a:t>
            </a:r>
            <a:r>
              <a:rPr lang="en-US" sz="1200" dirty="0" err="1"/>
              <a:t>Storico</a:t>
            </a:r>
            <a:r>
              <a:rPr lang="en-US" sz="1200" dirty="0"/>
              <a:t> </a:t>
            </a:r>
            <a:r>
              <a:rPr lang="en-US" sz="1200" dirty="0" smtClean="0"/>
              <a:t>Civico</a:t>
            </a:r>
            <a:r>
              <a:rPr lang="el-GR" sz="1200" dirty="0" smtClean="0"/>
              <a:t>, </a:t>
            </a:r>
            <a:r>
              <a:rPr lang="en-US" sz="1200" dirty="0" err="1" smtClean="0"/>
              <a:t>Biblioteca</a:t>
            </a:r>
            <a:r>
              <a:rPr lang="en-US" sz="1200" dirty="0" smtClean="0"/>
              <a:t> </a:t>
            </a:r>
            <a:r>
              <a:rPr lang="en-US" sz="1200" dirty="0" err="1" smtClean="0"/>
              <a:t>Trivulziana</a:t>
            </a:r>
            <a:r>
              <a:rPr lang="el-GR" sz="1200" dirty="0" smtClean="0"/>
              <a:t>)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0"/>
            <a:ext cx="6350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87234" y="4635540"/>
            <a:ext cx="5220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Leonardo </a:t>
            </a:r>
            <a:r>
              <a:rPr lang="en-US" sz="1200" dirty="0"/>
              <a:t>da </a:t>
            </a:r>
            <a:r>
              <a:rPr lang="en-US" sz="1200" dirty="0" smtClean="0"/>
              <a:t>Vinci, </a:t>
            </a:r>
            <a:r>
              <a:rPr lang="el-GR" sz="1200" i="1" dirty="0" smtClean="0"/>
              <a:t>Η Παναγία των βράχων</a:t>
            </a:r>
            <a:r>
              <a:rPr lang="el-GR" sz="1200" dirty="0" smtClean="0"/>
              <a:t>,</a:t>
            </a:r>
            <a:r>
              <a:rPr lang="en-US" sz="1200" dirty="0" smtClean="0"/>
              <a:t> </a:t>
            </a:r>
          </a:p>
          <a:p>
            <a:pPr algn="ctr"/>
            <a:r>
              <a:rPr lang="en-US" sz="1200" dirty="0" smtClean="0"/>
              <a:t> 1483-86, </a:t>
            </a:r>
            <a:r>
              <a:rPr lang="el-GR" sz="1200" dirty="0" smtClean="0"/>
              <a:t>λάδι σε ξύλο, </a:t>
            </a:r>
            <a:r>
              <a:rPr lang="en-US" sz="1200" dirty="0" smtClean="0"/>
              <a:t>199 </a:t>
            </a:r>
            <a:r>
              <a:rPr lang="it-IT" sz="1200" dirty="0"/>
              <a:t>×</a:t>
            </a:r>
            <a:r>
              <a:rPr lang="en-US" sz="1200" dirty="0" smtClean="0"/>
              <a:t> </a:t>
            </a:r>
            <a:r>
              <a:rPr lang="en-US" sz="1200" dirty="0"/>
              <a:t>122 </a:t>
            </a:r>
            <a:r>
              <a:rPr lang="el-GR" sz="1200" dirty="0" smtClean="0"/>
              <a:t>εκ.,  Παρίσι, Λούβρο.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20" y="0"/>
            <a:ext cx="2863068" cy="4581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894" y="0"/>
            <a:ext cx="3096875" cy="46498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54071" y="4635539"/>
            <a:ext cx="4674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Leonardo </a:t>
            </a:r>
            <a:r>
              <a:rPr lang="en-US" sz="1200" dirty="0"/>
              <a:t>da </a:t>
            </a:r>
            <a:r>
              <a:rPr lang="en-US" sz="1200" dirty="0" smtClean="0"/>
              <a:t>Vinci, </a:t>
            </a:r>
            <a:r>
              <a:rPr lang="el-GR" sz="1200" i="1" dirty="0" smtClean="0"/>
              <a:t>Η Παναγία των βράχων</a:t>
            </a:r>
            <a:r>
              <a:rPr lang="el-GR" sz="1200" dirty="0" smtClean="0"/>
              <a:t>,</a:t>
            </a:r>
            <a:r>
              <a:rPr lang="en-US" sz="1200" dirty="0" smtClean="0"/>
              <a:t> </a:t>
            </a:r>
          </a:p>
          <a:p>
            <a:pPr algn="ctr"/>
            <a:r>
              <a:rPr lang="en-US" sz="1200" dirty="0" smtClean="0"/>
              <a:t> 1499</a:t>
            </a:r>
            <a:r>
              <a:rPr lang="el-GR" sz="1200" dirty="0" smtClean="0"/>
              <a:t>-</a:t>
            </a:r>
            <a:r>
              <a:rPr lang="en-US" sz="1200" dirty="0" smtClean="0"/>
              <a:t>1508</a:t>
            </a:r>
            <a:r>
              <a:rPr lang="el-GR" sz="1200" dirty="0" smtClean="0"/>
              <a:t>, λάδι σε ξύλο, </a:t>
            </a:r>
            <a:r>
              <a:rPr lang="en-US" sz="1200" dirty="0" smtClean="0"/>
              <a:t>189</a:t>
            </a:r>
            <a:r>
              <a:rPr lang="el-GR" sz="1200" dirty="0" smtClean="0"/>
              <a:t>,</a:t>
            </a:r>
            <a:r>
              <a:rPr lang="en-US" sz="1200" dirty="0" smtClean="0"/>
              <a:t>5 </a:t>
            </a:r>
            <a:r>
              <a:rPr lang="en-US" sz="1200" dirty="0"/>
              <a:t>× 120 </a:t>
            </a:r>
            <a:r>
              <a:rPr lang="el-GR" sz="1200" dirty="0" smtClean="0"/>
              <a:t>εκ. Λονδίνο,</a:t>
            </a:r>
            <a:r>
              <a:rPr lang="el-GR" sz="1200" dirty="0"/>
              <a:t> </a:t>
            </a:r>
            <a:r>
              <a:rPr lang="en-US" sz="1200" dirty="0" smtClean="0"/>
              <a:t>National Gallery</a:t>
            </a:r>
            <a:r>
              <a:rPr lang="el-GR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928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439" y="0"/>
            <a:ext cx="3435697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5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422"/>
            <a:ext cx="2556328" cy="2556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9345" y="453803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Leonardo </a:t>
            </a:r>
            <a:r>
              <a:rPr lang="en-US" sz="1200" dirty="0"/>
              <a:t>da </a:t>
            </a:r>
            <a:r>
              <a:rPr lang="en-US" sz="1200" dirty="0" smtClean="0"/>
              <a:t>Vinci</a:t>
            </a:r>
            <a:r>
              <a:rPr lang="el-GR" sz="1200" dirty="0" smtClean="0"/>
              <a:t>,</a:t>
            </a:r>
            <a:r>
              <a:rPr lang="en-US" sz="1200" dirty="0" smtClean="0"/>
              <a:t> </a:t>
            </a:r>
            <a:r>
              <a:rPr lang="en-US" sz="1200" i="1" dirty="0" smtClean="0"/>
              <a:t>Mona Lisa</a:t>
            </a:r>
            <a:r>
              <a:rPr lang="en-US" sz="1200" dirty="0" smtClean="0"/>
              <a:t>,</a:t>
            </a:r>
            <a:r>
              <a:rPr lang="el-GR" sz="1200" dirty="0" smtClean="0"/>
              <a:t> </a:t>
            </a:r>
            <a:r>
              <a:rPr lang="en-US" sz="1200" dirty="0" smtClean="0"/>
              <a:t>1503-06</a:t>
            </a:r>
            <a:r>
              <a:rPr lang="el-GR" sz="1200" dirty="0" smtClean="0"/>
              <a:t>, λάδι σε ξύλο, </a:t>
            </a:r>
          </a:p>
          <a:p>
            <a:pPr algn="ctr"/>
            <a:r>
              <a:rPr lang="pl-PL" sz="1200" dirty="0" smtClean="0"/>
              <a:t>77 </a:t>
            </a:r>
            <a:r>
              <a:rPr lang="pl-PL" sz="1200" dirty="0"/>
              <a:t>× 53 </a:t>
            </a:r>
            <a:r>
              <a:rPr lang="el-GR" sz="1200" dirty="0" smtClean="0"/>
              <a:t>εκ. Παρίσι,</a:t>
            </a:r>
            <a:r>
              <a:rPr lang="en-US" sz="1200" dirty="0"/>
              <a:t> </a:t>
            </a:r>
            <a:r>
              <a:rPr lang="el-GR" sz="1200" dirty="0" smtClean="0"/>
              <a:t>Λούβρο.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68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671" y="0"/>
            <a:ext cx="3721322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9805" y="4396640"/>
            <a:ext cx="3802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Sandro </a:t>
            </a:r>
            <a:r>
              <a:rPr lang="en-US" sz="1200" dirty="0" smtClean="0"/>
              <a:t>Botticelli, </a:t>
            </a:r>
            <a:r>
              <a:rPr lang="el-GR" sz="1200" i="1" dirty="0" smtClean="0"/>
              <a:t>Προσωπογραφία άνδρα με μετάλλιο</a:t>
            </a:r>
            <a:r>
              <a:rPr lang="en-US" sz="1200" dirty="0" smtClean="0"/>
              <a:t>, 1474, </a:t>
            </a:r>
            <a:r>
              <a:rPr lang="en-GB" sz="1200" dirty="0" smtClean="0"/>
              <a:t> </a:t>
            </a:r>
            <a:r>
              <a:rPr lang="el-GR" sz="1200" dirty="0" smtClean="0"/>
              <a:t>τέμπερα σε ξύλο, </a:t>
            </a:r>
            <a:r>
              <a:rPr lang="en-US" sz="1200" dirty="0" smtClean="0"/>
              <a:t>58 </a:t>
            </a:r>
            <a:r>
              <a:rPr lang="en-US" sz="1200" dirty="0"/>
              <a:t>× 45 </a:t>
            </a:r>
            <a:r>
              <a:rPr lang="el-GR" sz="1200" dirty="0" smtClean="0"/>
              <a:t>εκ., </a:t>
            </a:r>
          </a:p>
          <a:p>
            <a:pPr algn="ctr"/>
            <a:r>
              <a:rPr lang="el-GR" sz="1200" dirty="0" smtClean="0"/>
              <a:t>Φλωρεντία,</a:t>
            </a:r>
            <a:r>
              <a:rPr lang="en-US" sz="1200" dirty="0" smtClean="0"/>
              <a:t> </a:t>
            </a:r>
            <a:r>
              <a:rPr lang="en-GB" sz="1200" dirty="0" smtClean="0"/>
              <a:t>Galleria </a:t>
            </a:r>
            <a:r>
              <a:rPr lang="en-GB" sz="1200" dirty="0" err="1" smtClean="0"/>
              <a:t>degli</a:t>
            </a:r>
            <a:r>
              <a:rPr lang="en-US" sz="1200" dirty="0"/>
              <a:t> </a:t>
            </a:r>
            <a:r>
              <a:rPr lang="en-US" sz="1200" dirty="0" smtClean="0"/>
              <a:t>Uffizi.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828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Νέες τεχνικές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dirty="0" smtClean="0"/>
              <a:t>ελαιογραφία </a:t>
            </a:r>
            <a:r>
              <a:rPr lang="el-GR" dirty="0"/>
              <a:t>σε </a:t>
            </a:r>
            <a:r>
              <a:rPr lang="el-GR" dirty="0" smtClean="0"/>
              <a:t>καμβά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σχέδιο </a:t>
            </a:r>
            <a:r>
              <a:rPr lang="el-GR" dirty="0"/>
              <a:t>με </a:t>
            </a:r>
            <a:r>
              <a:rPr lang="el-GR" dirty="0" smtClean="0"/>
              <a:t>μελάνι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κιμωλία </a:t>
            </a:r>
            <a:r>
              <a:rPr lang="el-GR" dirty="0"/>
              <a:t>σε </a:t>
            </a:r>
            <a:r>
              <a:rPr lang="el-GR" dirty="0" smtClean="0"/>
              <a:t>χαρτί 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μετάλλιο  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l-GR" dirty="0"/>
              <a:t>χ</a:t>
            </a:r>
            <a:r>
              <a:rPr lang="el-GR" dirty="0" smtClean="0"/>
              <a:t>αρακτική (ξυλογραφία, χαλκογραφία)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439" y="0"/>
            <a:ext cx="3435697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5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422"/>
            <a:ext cx="2556328" cy="2556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9345" y="453803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Leonardo </a:t>
            </a:r>
            <a:r>
              <a:rPr lang="en-US" sz="1200" dirty="0"/>
              <a:t>da </a:t>
            </a:r>
            <a:r>
              <a:rPr lang="en-US" sz="1200" dirty="0" smtClean="0"/>
              <a:t>Vinci</a:t>
            </a:r>
            <a:r>
              <a:rPr lang="el-GR" sz="1200" dirty="0" smtClean="0"/>
              <a:t>,</a:t>
            </a:r>
            <a:r>
              <a:rPr lang="en-US" sz="1200" dirty="0" smtClean="0"/>
              <a:t> </a:t>
            </a:r>
            <a:r>
              <a:rPr lang="en-US" sz="1200" i="1" dirty="0" smtClean="0"/>
              <a:t>Mona Lisa</a:t>
            </a:r>
            <a:r>
              <a:rPr lang="en-US" sz="1200" dirty="0" smtClean="0"/>
              <a:t>,</a:t>
            </a:r>
            <a:r>
              <a:rPr lang="el-GR" sz="1200" dirty="0" smtClean="0"/>
              <a:t> </a:t>
            </a:r>
            <a:r>
              <a:rPr lang="en-US" sz="1200" dirty="0" smtClean="0"/>
              <a:t>1503-06</a:t>
            </a:r>
            <a:r>
              <a:rPr lang="el-GR" sz="1200" dirty="0" smtClean="0"/>
              <a:t>, λάδι σε ξύλο, </a:t>
            </a:r>
          </a:p>
          <a:p>
            <a:pPr algn="ctr"/>
            <a:r>
              <a:rPr lang="pl-PL" sz="1200" dirty="0" smtClean="0"/>
              <a:t>77 </a:t>
            </a:r>
            <a:r>
              <a:rPr lang="pl-PL" sz="1200" dirty="0"/>
              <a:t>× 53 </a:t>
            </a:r>
            <a:r>
              <a:rPr lang="el-GR" sz="1200" dirty="0" smtClean="0"/>
              <a:t>εκ. Παρίσι,</a:t>
            </a:r>
            <a:r>
              <a:rPr lang="en-US" sz="1200" dirty="0"/>
              <a:t> </a:t>
            </a:r>
            <a:r>
              <a:rPr lang="el-GR" sz="1200" dirty="0" smtClean="0"/>
              <a:t>Λούβρο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621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1212783"/>
            <a:ext cx="4184396" cy="3041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770" y="4414128"/>
            <a:ext cx="4094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/>
              <a:t>Σχέδιο του </a:t>
            </a:r>
            <a:r>
              <a:rPr lang="en-GB" sz="1200" dirty="0" smtClean="0"/>
              <a:t>Rubens </a:t>
            </a:r>
            <a:r>
              <a:rPr lang="el-GR" sz="1200" dirty="0" smtClean="0"/>
              <a:t>πάνω χαμένη μελέτη του </a:t>
            </a:r>
            <a:r>
              <a:rPr lang="en-GB" sz="1200" dirty="0" smtClean="0"/>
              <a:t>Leonardo, </a:t>
            </a:r>
            <a:r>
              <a:rPr lang="el-GR" sz="1200" i="1" dirty="0" smtClean="0"/>
              <a:t>Μάχη του </a:t>
            </a:r>
            <a:r>
              <a:rPr lang="en-US" sz="1200" i="1" dirty="0" err="1" smtClean="0"/>
              <a:t>Anghiari</a:t>
            </a:r>
            <a:r>
              <a:rPr lang="el-GR" sz="1200" dirty="0" smtClean="0"/>
              <a:t>, 1604, Παρίσι, Λούβρο. 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4449513" y="44141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err="1"/>
              <a:t>Bastiano</a:t>
            </a:r>
            <a:r>
              <a:rPr lang="en-US" sz="1200" dirty="0"/>
              <a:t> da </a:t>
            </a:r>
            <a:r>
              <a:rPr lang="en-US" sz="1200" dirty="0" smtClean="0"/>
              <a:t>Sangallo </a:t>
            </a:r>
            <a:r>
              <a:rPr lang="el-GR" sz="1200" dirty="0" smtClean="0"/>
              <a:t>πάνω σε χαμένο σχέδιο του Μιχαήλ Αγγέλου, </a:t>
            </a:r>
            <a:r>
              <a:rPr lang="el-GR" sz="1200" i="1" dirty="0" smtClean="0"/>
              <a:t>Μάχη της </a:t>
            </a:r>
            <a:r>
              <a:rPr lang="en-GB" sz="1200" i="1" dirty="0" smtClean="0"/>
              <a:t>Cascina</a:t>
            </a:r>
            <a:r>
              <a:rPr lang="el-GR" sz="1200" dirty="0" smtClean="0"/>
              <a:t>, 1542, </a:t>
            </a:r>
            <a:r>
              <a:rPr lang="en-US" sz="1200" dirty="0" smtClean="0"/>
              <a:t>Norfolk</a:t>
            </a:r>
            <a:r>
              <a:rPr lang="el-GR" sz="1200" dirty="0" smtClean="0"/>
              <a:t>, </a:t>
            </a:r>
            <a:r>
              <a:rPr lang="en-US" sz="1200" dirty="0" err="1" smtClean="0"/>
              <a:t>Holkham</a:t>
            </a:r>
            <a:r>
              <a:rPr lang="en-US" sz="1200" dirty="0" smtClean="0"/>
              <a:t> Hall</a:t>
            </a:r>
            <a:r>
              <a:rPr lang="el-GR" sz="1200" dirty="0"/>
              <a:t>.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513" y="1584457"/>
            <a:ext cx="4572000" cy="266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40" y="0"/>
            <a:ext cx="3803498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86445" y="45479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200" dirty="0" smtClean="0"/>
              <a:t>Ραφαήλ</a:t>
            </a:r>
            <a:r>
              <a:rPr lang="en-US" sz="1200" dirty="0" smtClean="0"/>
              <a:t>, </a:t>
            </a:r>
            <a:r>
              <a:rPr lang="el-GR" sz="1200" i="1" dirty="0" smtClean="0"/>
              <a:t>Αυτοπροσωπογραφία</a:t>
            </a:r>
            <a:r>
              <a:rPr lang="el-GR" sz="1200" dirty="0" smtClean="0"/>
              <a:t>,</a:t>
            </a:r>
            <a:r>
              <a:rPr lang="en-US" sz="1200" dirty="0"/>
              <a:t> </a:t>
            </a:r>
            <a:r>
              <a:rPr lang="en-US" sz="1200" dirty="0" smtClean="0"/>
              <a:t>150</a:t>
            </a:r>
            <a:r>
              <a:rPr lang="el-GR" sz="1200" dirty="0" smtClean="0"/>
              <a:t>6, λάδι σε καμβά,</a:t>
            </a:r>
          </a:p>
          <a:p>
            <a:pPr algn="ctr"/>
            <a:r>
              <a:rPr lang="en-US" sz="1200" dirty="0" smtClean="0"/>
              <a:t>45 </a:t>
            </a:r>
            <a:r>
              <a:rPr lang="it-IT" sz="1200" dirty="0"/>
              <a:t>×</a:t>
            </a:r>
            <a:r>
              <a:rPr lang="en-GB" sz="1200" dirty="0" smtClean="0"/>
              <a:t> </a:t>
            </a:r>
            <a:r>
              <a:rPr lang="en-US" sz="1200" dirty="0" smtClean="0"/>
              <a:t>33 </a:t>
            </a:r>
            <a:r>
              <a:rPr lang="el-GR" sz="1200" dirty="0" smtClean="0"/>
              <a:t>εκ., Φλωρεντία, </a:t>
            </a:r>
            <a:r>
              <a:rPr lang="en-GB" sz="1200" dirty="0" smtClean="0"/>
              <a:t>Galleria </a:t>
            </a:r>
            <a:r>
              <a:rPr lang="en-GB" sz="1200" dirty="0" err="1" smtClean="0"/>
              <a:t>degli</a:t>
            </a:r>
            <a:r>
              <a:rPr lang="en-US" sz="1200" dirty="0" smtClean="0"/>
              <a:t> Uffizi.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74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021" y="214137"/>
            <a:ext cx="2998922" cy="43424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07482" y="461874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200" dirty="0" smtClean="0"/>
              <a:t>Ραφαήλ</a:t>
            </a:r>
            <a:r>
              <a:rPr lang="en-US" sz="1200" dirty="0" smtClean="0"/>
              <a:t>, </a:t>
            </a:r>
            <a:r>
              <a:rPr lang="en-US" sz="1200" i="1" dirty="0" err="1" smtClean="0"/>
              <a:t>Sposalizio</a:t>
            </a:r>
            <a:r>
              <a:rPr lang="en-US" sz="1200" dirty="0" smtClean="0"/>
              <a:t>, 1504,  </a:t>
            </a:r>
            <a:r>
              <a:rPr lang="el-GR" sz="1200" dirty="0" smtClean="0"/>
              <a:t>λάδι σε ξύλο, </a:t>
            </a:r>
            <a:r>
              <a:rPr lang="en-US" sz="1200" dirty="0" smtClean="0"/>
              <a:t>170 </a:t>
            </a:r>
            <a:r>
              <a:rPr lang="it-IT" sz="1200" dirty="0"/>
              <a:t>× </a:t>
            </a:r>
            <a:r>
              <a:rPr lang="en-US" sz="1200" dirty="0" smtClean="0"/>
              <a:t>117 </a:t>
            </a:r>
            <a:r>
              <a:rPr lang="el-GR" sz="1200" dirty="0" smtClean="0"/>
              <a:t>εκ., </a:t>
            </a:r>
          </a:p>
          <a:p>
            <a:pPr algn="ctr"/>
            <a:r>
              <a:rPr lang="el-GR" sz="1200" dirty="0" smtClean="0"/>
              <a:t>Μιλάνο, </a:t>
            </a:r>
            <a:r>
              <a:rPr lang="en-US" sz="1200" dirty="0" smtClean="0"/>
              <a:t>Pinacoteca </a:t>
            </a:r>
            <a:r>
              <a:rPr lang="en-US" sz="1200" dirty="0"/>
              <a:t>di </a:t>
            </a:r>
            <a:r>
              <a:rPr lang="en-US" sz="1200" dirty="0" smtClean="0"/>
              <a:t>Brera</a:t>
            </a:r>
            <a:r>
              <a:rPr lang="el-GR" sz="1200" dirty="0"/>
              <a:t>.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82" y="182360"/>
            <a:ext cx="3399261" cy="43742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7788" y="462517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200" dirty="0" smtClean="0"/>
              <a:t>Perugino</a:t>
            </a:r>
            <a:r>
              <a:rPr lang="en-US" sz="1200" dirty="0" smtClean="0"/>
              <a:t>, </a:t>
            </a:r>
            <a:r>
              <a:rPr lang="el-GR" sz="1200" i="1" dirty="0" smtClean="0"/>
              <a:t>Ο γάμος της Παρθένου</a:t>
            </a:r>
            <a:r>
              <a:rPr lang="en-US" sz="1200" dirty="0" smtClean="0"/>
              <a:t>, 1500-04,</a:t>
            </a:r>
            <a:r>
              <a:rPr lang="en-GB" sz="1200" dirty="0" smtClean="0"/>
              <a:t> </a:t>
            </a:r>
            <a:r>
              <a:rPr lang="el-GR" sz="1200" dirty="0" smtClean="0"/>
              <a:t>λάδι σε ξύλο,</a:t>
            </a:r>
          </a:p>
          <a:p>
            <a:pPr algn="ctr"/>
            <a:r>
              <a:rPr lang="it-IT" sz="1200" dirty="0"/>
              <a:t>234 × 185 </a:t>
            </a:r>
            <a:r>
              <a:rPr lang="el-GR" sz="1200" dirty="0" smtClean="0"/>
              <a:t>εκ. </a:t>
            </a:r>
            <a:r>
              <a:rPr lang="en-US" sz="1200" dirty="0" smtClean="0"/>
              <a:t>Caen, </a:t>
            </a:r>
            <a:r>
              <a:rPr lang="en-US" sz="1200" dirty="0" err="1" smtClean="0"/>
              <a:t>Musée</a:t>
            </a:r>
            <a:r>
              <a:rPr lang="en-US" sz="1200" dirty="0" smtClean="0"/>
              <a:t> </a:t>
            </a:r>
            <a:r>
              <a:rPr lang="en-US" sz="1200" dirty="0"/>
              <a:t>des </a:t>
            </a:r>
            <a:r>
              <a:rPr lang="en-US" sz="1200" dirty="0" smtClean="0"/>
              <a:t>Beaux-Arts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13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ffaello,_pala_baglioni,_deposizio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170"/>
            <a:ext cx="4933191" cy="5114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905448" y="4615507"/>
            <a:ext cx="423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Ρ</a:t>
            </a:r>
            <a:r>
              <a:rPr lang="en-US" sz="1200" dirty="0" smtClean="0"/>
              <a:t>α</a:t>
            </a:r>
            <a:r>
              <a:rPr lang="en-US" sz="1200" dirty="0" err="1" smtClean="0"/>
              <a:t>φ</a:t>
            </a:r>
            <a:r>
              <a:rPr lang="en-US" sz="1200" dirty="0" smtClean="0"/>
              <a:t>α</a:t>
            </a:r>
            <a:r>
              <a:rPr lang="en-US" sz="1200" dirty="0" err="1" smtClean="0"/>
              <a:t>ήλ</a:t>
            </a:r>
            <a:r>
              <a:rPr lang="en-US" sz="1200" dirty="0" smtClean="0"/>
              <a:t>, </a:t>
            </a:r>
            <a:r>
              <a:rPr lang="el-GR" sz="1200" i="1" dirty="0" smtClean="0"/>
              <a:t>Ο </a:t>
            </a:r>
            <a:r>
              <a:rPr lang="en-US" sz="1200" i="1" dirty="0" err="1" smtClean="0"/>
              <a:t>Εντ</a:t>
            </a:r>
            <a:r>
              <a:rPr lang="en-US" sz="1200" i="1" dirty="0" smtClean="0"/>
              <a:t>α</a:t>
            </a:r>
            <a:r>
              <a:rPr lang="en-US" sz="1200" i="1" dirty="0" err="1" smtClean="0"/>
              <a:t>φι</a:t>
            </a:r>
            <a:r>
              <a:rPr lang="en-US" sz="1200" i="1" dirty="0" smtClean="0"/>
              <a:t>α</a:t>
            </a:r>
            <a:r>
              <a:rPr lang="en-US" sz="1200" i="1" dirty="0" err="1" smtClean="0"/>
              <a:t>σμός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του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Χριστού</a:t>
            </a:r>
            <a:r>
              <a:rPr lang="en-US" sz="1200" i="1" dirty="0" smtClean="0"/>
              <a:t> </a:t>
            </a:r>
          </a:p>
          <a:p>
            <a:pPr algn="ctr"/>
            <a:r>
              <a:rPr lang="en-US" sz="1200" i="1" dirty="0" smtClean="0"/>
              <a:t>(Pala </a:t>
            </a:r>
            <a:r>
              <a:rPr lang="en-US" sz="1200" i="1" dirty="0" err="1" smtClean="0"/>
              <a:t>Baglione</a:t>
            </a:r>
            <a:r>
              <a:rPr lang="en-US" sz="1200" dirty="0" smtClean="0"/>
              <a:t>), 1507</a:t>
            </a:r>
            <a:r>
              <a:rPr lang="el-GR" sz="1200" dirty="0" smtClean="0"/>
              <a:t>, λάδι σε ξύλο,</a:t>
            </a:r>
            <a:r>
              <a:rPr lang="en-US" sz="1200" dirty="0" smtClean="0"/>
              <a:t> </a:t>
            </a:r>
            <a:r>
              <a:rPr lang="en-US" sz="1200" dirty="0" err="1" smtClean="0"/>
              <a:t>Ρώμη</a:t>
            </a:r>
            <a:r>
              <a:rPr lang="en-US" sz="1200" dirty="0" smtClean="0"/>
              <a:t>, Galleria Borghese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84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00" y="4738469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i="1" dirty="0" smtClean="0"/>
              <a:t>Ο </a:t>
            </a:r>
            <a:r>
              <a:rPr lang="en-US" sz="1200" i="1" dirty="0" err="1" smtClean="0"/>
              <a:t>Θάν</a:t>
            </a:r>
            <a:r>
              <a:rPr lang="en-US" sz="1200" i="1" dirty="0" smtClean="0"/>
              <a:t>α</a:t>
            </a:r>
            <a:r>
              <a:rPr lang="en-US" sz="1200" i="1" dirty="0" err="1" smtClean="0"/>
              <a:t>τος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του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Μελέ</a:t>
            </a:r>
            <a:r>
              <a:rPr lang="en-US" sz="1200" i="1" dirty="0" smtClean="0"/>
              <a:t>α</a:t>
            </a:r>
            <a:r>
              <a:rPr lang="en-US" sz="1200" i="1" dirty="0" err="1" smtClean="0"/>
              <a:t>γρου</a:t>
            </a:r>
            <a:r>
              <a:rPr lang="en-US" sz="1200" dirty="0" smtClean="0"/>
              <a:t>, </a:t>
            </a:r>
            <a:r>
              <a:rPr lang="en-US" sz="1200" dirty="0" err="1" smtClean="0"/>
              <a:t>ρωμ</a:t>
            </a:r>
            <a:r>
              <a:rPr lang="en-US" sz="1200" dirty="0" smtClean="0"/>
              <a:t>α</a:t>
            </a:r>
            <a:r>
              <a:rPr lang="en-US" sz="1200" dirty="0" err="1" smtClean="0"/>
              <a:t>ϊκή</a:t>
            </a:r>
            <a:r>
              <a:rPr lang="en-US" sz="1200" dirty="0" smtClean="0"/>
              <a:t> </a:t>
            </a:r>
            <a:r>
              <a:rPr lang="en-US" sz="1200" dirty="0" err="1" smtClean="0"/>
              <a:t>σ</a:t>
            </a:r>
            <a:r>
              <a:rPr lang="en-US" sz="1200" dirty="0" smtClean="0"/>
              <a:t>α</a:t>
            </a:r>
            <a:r>
              <a:rPr lang="en-US" sz="1200" dirty="0" err="1" smtClean="0"/>
              <a:t>ρκοφάγος</a:t>
            </a:r>
            <a:r>
              <a:rPr lang="en-US" sz="1200" dirty="0" smtClean="0"/>
              <a:t> 2ος α</a:t>
            </a:r>
            <a:r>
              <a:rPr lang="en-US" sz="1200" dirty="0" err="1" smtClean="0"/>
              <a:t>ι</a:t>
            </a:r>
            <a:r>
              <a:rPr lang="el-GR" sz="1200" dirty="0" smtClean="0"/>
              <a:t>., μάρμαρο, </a:t>
            </a:r>
            <a:r>
              <a:rPr lang="en-US" sz="1200" dirty="0" err="1" smtClean="0"/>
              <a:t>Νέ</a:t>
            </a:r>
            <a:r>
              <a:rPr lang="en-US" sz="1200" dirty="0" smtClean="0"/>
              <a:t>α </a:t>
            </a:r>
            <a:r>
              <a:rPr lang="en-US" sz="1200" dirty="0" err="1" smtClean="0"/>
              <a:t>Υόρκη</a:t>
            </a:r>
            <a:r>
              <a:rPr lang="en-US" sz="1200" dirty="0" smtClean="0"/>
              <a:t>,</a:t>
            </a:r>
            <a:r>
              <a:rPr lang="fi-FI" sz="1200" dirty="0"/>
              <a:t> Metropolitan </a:t>
            </a:r>
            <a:r>
              <a:rPr lang="fi-FI" sz="1200" dirty="0" err="1"/>
              <a:t>Museum</a:t>
            </a:r>
            <a:r>
              <a:rPr lang="fi-FI" sz="1200" dirty="0"/>
              <a:t> of </a:t>
            </a:r>
            <a:r>
              <a:rPr lang="fi-FI" sz="1200" dirty="0" err="1" smtClean="0"/>
              <a:t>Art</a:t>
            </a:r>
            <a:r>
              <a:rPr lang="en-US" sz="1200" dirty="0"/>
              <a:t>.</a:t>
            </a:r>
          </a:p>
        </p:txBody>
      </p:sp>
      <p:pic>
        <p:nvPicPr>
          <p:cNvPr id="4" name="Picture 3" descr="Met Meleage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00" y="0"/>
            <a:ext cx="6273800" cy="49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785174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31322" y="4463360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/>
              <a:t>Ραφαήλ, </a:t>
            </a:r>
            <a:r>
              <a:rPr lang="el-GR" sz="1200" i="1" dirty="0" smtClean="0"/>
              <a:t>Προσωπογραφία του πάπα Ιουλίου Β΄</a:t>
            </a:r>
            <a:r>
              <a:rPr lang="en-GB" sz="1200" dirty="0" smtClean="0"/>
              <a:t>, </a:t>
            </a:r>
            <a:r>
              <a:rPr lang="en-US" sz="1200" dirty="0" smtClean="0"/>
              <a:t>1511</a:t>
            </a:r>
            <a:r>
              <a:rPr lang="el-GR" sz="1200" dirty="0" smtClean="0"/>
              <a:t>, λάδι σε ξύλο,</a:t>
            </a:r>
          </a:p>
          <a:p>
            <a:pPr algn="ctr"/>
            <a:r>
              <a:rPr lang="en-US" sz="1200" dirty="0" smtClean="0"/>
              <a:t>108</a:t>
            </a:r>
            <a:r>
              <a:rPr lang="el-GR" sz="1200" dirty="0" smtClean="0"/>
              <a:t>,</a:t>
            </a:r>
            <a:r>
              <a:rPr lang="en-US" sz="1200" dirty="0" smtClean="0"/>
              <a:t>7 </a:t>
            </a:r>
            <a:r>
              <a:rPr lang="en-US" sz="1200" dirty="0"/>
              <a:t>× 81 </a:t>
            </a:r>
            <a:r>
              <a:rPr lang="el-GR" sz="1200" dirty="0" smtClean="0"/>
              <a:t>εκ.,</a:t>
            </a:r>
            <a:r>
              <a:rPr lang="en-US" sz="1200" dirty="0" smtClean="0"/>
              <a:t> </a:t>
            </a:r>
            <a:r>
              <a:rPr lang="el-GR" sz="1200" dirty="0" smtClean="0"/>
              <a:t>Λονδίνο, </a:t>
            </a:r>
            <a:r>
              <a:rPr lang="en-US" sz="1200" dirty="0" smtClean="0"/>
              <a:t>National Gallery</a:t>
            </a:r>
            <a:r>
              <a:rPr lang="el-GR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7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624" y="230241"/>
            <a:ext cx="4737287" cy="40033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3423" y="4648825"/>
            <a:ext cx="8450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/>
              <a:t>Ραφαήλ, Οροφή της Αίθουσας </a:t>
            </a:r>
            <a:r>
              <a:rPr lang="el-GR" sz="1200" dirty="0"/>
              <a:t>της Υπογραφής</a:t>
            </a:r>
            <a:r>
              <a:rPr lang="el-GR" sz="1200" dirty="0" smtClean="0"/>
              <a:t> </a:t>
            </a:r>
            <a:r>
              <a:rPr lang="el-GR" sz="1200" i="1" dirty="0" smtClean="0"/>
              <a:t>(Προσωποποιήσεις της Φιλοσοφίας, Θεολογίας, Ποίησης, Δικαιοσύνης)</a:t>
            </a:r>
            <a:r>
              <a:rPr lang="el-GR" sz="1200" dirty="0" smtClean="0"/>
              <a:t>, </a:t>
            </a:r>
            <a:r>
              <a:rPr lang="en-US" sz="1200" dirty="0" smtClean="0"/>
              <a:t>1509</a:t>
            </a:r>
            <a:r>
              <a:rPr lang="el-GR" sz="1200" dirty="0" smtClean="0"/>
              <a:t>, Βατικανό, Παπικά Διαμερίσματα.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9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669" y="106143"/>
            <a:ext cx="7105432" cy="4470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8" y="4693648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/>
              <a:t>Ραφαήλ, </a:t>
            </a:r>
            <a:r>
              <a:rPr lang="el-GR" sz="1200" i="1" dirty="0" smtClean="0"/>
              <a:t>Η Σχολή των Αθηνών</a:t>
            </a:r>
            <a:r>
              <a:rPr lang="el-GR" sz="1200" dirty="0" smtClean="0"/>
              <a:t>, </a:t>
            </a:r>
            <a:r>
              <a:rPr lang="en-US" sz="1200" dirty="0" smtClean="0"/>
              <a:t>1509</a:t>
            </a:r>
            <a:r>
              <a:rPr lang="el-GR" sz="1200" dirty="0" smtClean="0"/>
              <a:t>, νωπογραφία, Βατικανό, Παπικά Διαμερίσματα,</a:t>
            </a:r>
            <a:r>
              <a:rPr lang="en-US" sz="1200" dirty="0" smtClean="0"/>
              <a:t> </a:t>
            </a:r>
            <a:r>
              <a:rPr lang="el-GR" sz="1200" dirty="0" smtClean="0"/>
              <a:t>Αίθουσα της Υπογραφής.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508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65" y="118128"/>
            <a:ext cx="7179912" cy="4612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79754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/>
              <a:t>Ραφαήλ,</a:t>
            </a:r>
            <a:r>
              <a:rPr lang="el-GR" sz="1200" dirty="0"/>
              <a:t> </a:t>
            </a:r>
            <a:r>
              <a:rPr lang="el-GR" sz="1200" i="1" dirty="0" smtClean="0"/>
              <a:t>Ο διάλογος για τα άχραντα μυστήρια</a:t>
            </a:r>
            <a:r>
              <a:rPr lang="el-GR" sz="1200" dirty="0" smtClean="0"/>
              <a:t>,  </a:t>
            </a:r>
            <a:r>
              <a:rPr lang="en-US" sz="1200" dirty="0" smtClean="0"/>
              <a:t>1510-11</a:t>
            </a:r>
            <a:r>
              <a:rPr lang="el-GR" sz="1200" dirty="0" smtClean="0"/>
              <a:t>, </a:t>
            </a:r>
            <a:r>
              <a:rPr lang="el-GR" sz="1200" dirty="0"/>
              <a:t>Βατικανό, Παπικά Διαμερίσματα,</a:t>
            </a:r>
            <a:r>
              <a:rPr lang="en-US" sz="1200" dirty="0"/>
              <a:t> </a:t>
            </a:r>
            <a:r>
              <a:rPr lang="el-GR" sz="1200" dirty="0"/>
              <a:t>Αίθουσα της Υπογραφής</a:t>
            </a:r>
            <a:r>
              <a:rPr lang="el-GR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55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483" y="2210930"/>
            <a:ext cx="3241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Masaccio</a:t>
            </a:r>
            <a:r>
              <a:rPr lang="el-GR" sz="1200" dirty="0"/>
              <a:t> </a:t>
            </a:r>
            <a:r>
              <a:rPr lang="el-GR" sz="1200" dirty="0" smtClean="0"/>
              <a:t>και </a:t>
            </a:r>
            <a:r>
              <a:rPr lang="en-US" sz="1200" dirty="0" err="1"/>
              <a:t>Masolino</a:t>
            </a:r>
            <a:r>
              <a:rPr lang="el-GR" sz="1200" dirty="0"/>
              <a:t>, </a:t>
            </a:r>
            <a:r>
              <a:rPr lang="en-GB" sz="1200" i="1" dirty="0" err="1"/>
              <a:t>Palla</a:t>
            </a:r>
            <a:r>
              <a:rPr lang="en-GB" sz="1200" i="1" dirty="0"/>
              <a:t> </a:t>
            </a:r>
            <a:r>
              <a:rPr lang="en-US" sz="1200" i="1" dirty="0" err="1"/>
              <a:t>Sant'Anna</a:t>
            </a:r>
            <a:r>
              <a:rPr lang="en-US" sz="1200" i="1" dirty="0"/>
              <a:t> </a:t>
            </a:r>
            <a:r>
              <a:rPr lang="en-US" sz="1200" i="1" dirty="0" err="1"/>
              <a:t>Metterza</a:t>
            </a:r>
            <a:r>
              <a:rPr lang="el-GR" sz="1200" i="1" dirty="0"/>
              <a:t> </a:t>
            </a:r>
            <a:r>
              <a:rPr lang="el-GR" sz="1200" dirty="0"/>
              <a:t>(λεπτομέρεια),</a:t>
            </a:r>
            <a:r>
              <a:rPr lang="en-US" sz="1200" dirty="0"/>
              <a:t> </a:t>
            </a:r>
            <a:r>
              <a:rPr lang="en-GB" sz="1200" dirty="0"/>
              <a:t> </a:t>
            </a:r>
            <a:r>
              <a:rPr lang="en-US" sz="1200" dirty="0"/>
              <a:t>1424-25</a:t>
            </a:r>
            <a:r>
              <a:rPr lang="en-US" sz="1200" dirty="0" smtClean="0"/>
              <a:t>,</a:t>
            </a:r>
            <a:r>
              <a:rPr lang="el-GR" sz="1200" dirty="0" smtClean="0"/>
              <a:t> αβγοτέμπερα, </a:t>
            </a:r>
            <a:r>
              <a:rPr lang="el-GR" sz="1200" dirty="0"/>
              <a:t>Φλωρεντία, </a:t>
            </a:r>
            <a:r>
              <a:rPr lang="en-US" sz="1200" dirty="0"/>
              <a:t>Galleria </a:t>
            </a:r>
            <a:r>
              <a:rPr lang="en-US" sz="1200" dirty="0" err="1"/>
              <a:t>degli</a:t>
            </a:r>
            <a:r>
              <a:rPr lang="en-US" sz="1200" dirty="0"/>
              <a:t> Uffizi</a:t>
            </a:r>
            <a:r>
              <a:rPr lang="el-GR" sz="1200" dirty="0"/>
              <a:t>.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19" y="144811"/>
            <a:ext cx="2092795" cy="2047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373" y="144811"/>
            <a:ext cx="3734113" cy="19235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3200" y="2233793"/>
            <a:ext cx="351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Sandro Botticelli</a:t>
            </a:r>
            <a:r>
              <a:rPr lang="el-GR" sz="1200" dirty="0"/>
              <a:t>, </a:t>
            </a:r>
            <a:r>
              <a:rPr lang="el-GR" sz="1200" i="1" dirty="0" smtClean="0"/>
              <a:t>Προσωπογραφία </a:t>
            </a:r>
            <a:r>
              <a:rPr lang="el-GR" sz="1200" i="1" dirty="0"/>
              <a:t>νεαρού άνδρα</a:t>
            </a:r>
            <a:r>
              <a:rPr lang="el-GR" sz="1200" dirty="0"/>
              <a:t>, </a:t>
            </a:r>
          </a:p>
          <a:p>
            <a:pPr algn="ctr"/>
            <a:r>
              <a:rPr lang="el-GR" sz="1200" dirty="0"/>
              <a:t>  (λεπτομέρεια), </a:t>
            </a:r>
            <a:r>
              <a:rPr lang="en-US" sz="1200" dirty="0" smtClean="0"/>
              <a:t>1480-5</a:t>
            </a:r>
            <a:r>
              <a:rPr lang="en-GB" sz="1200" dirty="0" smtClean="0"/>
              <a:t>, </a:t>
            </a:r>
            <a:r>
              <a:rPr lang="el-GR" sz="1200" dirty="0" smtClean="0"/>
              <a:t>λάδι σε ξύλο,</a:t>
            </a:r>
          </a:p>
          <a:p>
            <a:pPr algn="ctr"/>
            <a:r>
              <a:rPr lang="el-GR" sz="1200" dirty="0" smtClean="0"/>
              <a:t>Λονδίνο</a:t>
            </a:r>
            <a:r>
              <a:rPr lang="el-GR" sz="1200" dirty="0"/>
              <a:t>, </a:t>
            </a:r>
            <a:r>
              <a:rPr lang="en-GB" sz="1200" dirty="0"/>
              <a:t>National Gallery.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342" y="1062759"/>
            <a:ext cx="1767340" cy="30751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7577" y="4338251"/>
            <a:ext cx="2490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Andrea del Verrocchio, </a:t>
            </a:r>
            <a:endParaRPr lang="el-GR" sz="1200" dirty="0"/>
          </a:p>
          <a:p>
            <a:pPr algn="ctr"/>
            <a:r>
              <a:rPr lang="el-GR" sz="1200" i="1" dirty="0" err="1" smtClean="0"/>
              <a:t>Ερωτιδέας</a:t>
            </a:r>
            <a:r>
              <a:rPr lang="en-US" sz="1200" i="1" dirty="0" smtClean="0"/>
              <a:t> </a:t>
            </a:r>
            <a:r>
              <a:rPr lang="el-GR" sz="1200" i="1" dirty="0"/>
              <a:t>με δελφίνι,</a:t>
            </a:r>
            <a:r>
              <a:rPr lang="el-GR" sz="1200" dirty="0"/>
              <a:t> </a:t>
            </a:r>
            <a:r>
              <a:rPr lang="en-US" sz="1200" dirty="0" smtClean="0"/>
              <a:t>1470</a:t>
            </a:r>
            <a:r>
              <a:rPr lang="el-GR" sz="1200" dirty="0"/>
              <a:t>,</a:t>
            </a:r>
          </a:p>
          <a:p>
            <a:pPr algn="ctr"/>
            <a:r>
              <a:rPr lang="el-GR" sz="1200" dirty="0"/>
              <a:t>Φλωρεντία, </a:t>
            </a:r>
            <a:r>
              <a:rPr lang="en-US" sz="1200" dirty="0"/>
              <a:t>Palazzo </a:t>
            </a:r>
            <a:r>
              <a:rPr lang="en-US" sz="1200" dirty="0" err="1"/>
              <a:t>Vecchio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94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18" y="195981"/>
            <a:ext cx="6731802" cy="4437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13" y="4796288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/>
              <a:t>Ραφαήλ,</a:t>
            </a:r>
            <a:r>
              <a:rPr lang="el-GR" sz="1200" dirty="0"/>
              <a:t> </a:t>
            </a:r>
            <a:r>
              <a:rPr lang="el-GR" sz="1200" i="1" dirty="0" smtClean="0"/>
              <a:t>Ο Παρνασσός</a:t>
            </a:r>
            <a:r>
              <a:rPr lang="el-GR" sz="1200" dirty="0" smtClean="0"/>
              <a:t>,  </a:t>
            </a:r>
            <a:r>
              <a:rPr lang="en-US" sz="1200" dirty="0" smtClean="0"/>
              <a:t>1510-11</a:t>
            </a:r>
            <a:r>
              <a:rPr lang="el-GR" sz="1200" dirty="0" smtClean="0"/>
              <a:t>, νωπογραφία, Βατικανό</a:t>
            </a:r>
            <a:r>
              <a:rPr lang="el-GR" sz="1200" dirty="0"/>
              <a:t>, Παπικά Διαμερίσματα,</a:t>
            </a:r>
            <a:r>
              <a:rPr lang="en-US" sz="1200" dirty="0"/>
              <a:t> </a:t>
            </a:r>
            <a:r>
              <a:rPr lang="el-GR" sz="1200" dirty="0"/>
              <a:t>Αίθουσα της Υπογραφής.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2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49" y="166269"/>
            <a:ext cx="3415980" cy="4291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52817" y="4626162"/>
            <a:ext cx="5164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René </a:t>
            </a:r>
            <a:r>
              <a:rPr lang="en-US" sz="1200" dirty="0"/>
              <a:t>Magritte, </a:t>
            </a:r>
            <a:r>
              <a:rPr lang="el-GR" sz="1200" i="1" dirty="0"/>
              <a:t>Η </a:t>
            </a:r>
            <a:r>
              <a:rPr lang="el-GR" sz="1200" i="1" dirty="0" smtClean="0"/>
              <a:t>ανθρώπινη κατάσταση Ι</a:t>
            </a:r>
            <a:r>
              <a:rPr lang="el-GR" sz="1200" dirty="0" smtClean="0"/>
              <a:t>, </a:t>
            </a:r>
            <a:r>
              <a:rPr lang="en-US" sz="1200" dirty="0" smtClean="0"/>
              <a:t>1933</a:t>
            </a:r>
            <a:r>
              <a:rPr lang="el-GR" sz="1200" dirty="0" smtClean="0"/>
              <a:t>,</a:t>
            </a:r>
            <a:r>
              <a:rPr lang="en-GB" sz="1200" dirty="0" smtClean="0"/>
              <a:t> </a:t>
            </a:r>
            <a:r>
              <a:rPr lang="el-GR" sz="1200" dirty="0" smtClean="0"/>
              <a:t>λάδι σε καμβά,</a:t>
            </a:r>
          </a:p>
          <a:p>
            <a:pPr algn="ctr"/>
            <a:r>
              <a:rPr lang="pl-PL" sz="1200" dirty="0" smtClean="0"/>
              <a:t>100 </a:t>
            </a:r>
            <a:r>
              <a:rPr lang="pl-PL" sz="1200" dirty="0"/>
              <a:t>× 81 </a:t>
            </a:r>
            <a:r>
              <a:rPr lang="el-GR" sz="1200" dirty="0" smtClean="0"/>
              <a:t>εκ.,</a:t>
            </a:r>
            <a:r>
              <a:rPr lang="en-US" sz="1200" dirty="0" smtClean="0"/>
              <a:t> </a:t>
            </a:r>
            <a:r>
              <a:rPr lang="el-GR" sz="1200" dirty="0" smtClean="0"/>
              <a:t>Ουάσιγκτον</a:t>
            </a:r>
            <a:r>
              <a:rPr lang="en-US" sz="1200" dirty="0" smtClean="0"/>
              <a:t>, </a:t>
            </a:r>
            <a:r>
              <a:rPr lang="en-US" sz="1200" dirty="0"/>
              <a:t>National Gallery of Art.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014" y="255495"/>
            <a:ext cx="4601624" cy="38478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38918" y="4626161"/>
            <a:ext cx="4805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Pablo </a:t>
            </a:r>
            <a:r>
              <a:rPr lang="en-US" sz="1200" dirty="0"/>
              <a:t>Picasso,</a:t>
            </a:r>
            <a:r>
              <a:rPr lang="el-GR" sz="1200" i="1" dirty="0"/>
              <a:t> Εργοστάσιο τούβλων στην </a:t>
            </a:r>
            <a:r>
              <a:rPr lang="el-GR" sz="1200" i="1" dirty="0" err="1"/>
              <a:t>Tortosa</a:t>
            </a:r>
            <a:r>
              <a:rPr lang="el-GR" sz="1200" dirty="0"/>
              <a:t>, </a:t>
            </a:r>
            <a:r>
              <a:rPr lang="en-US" sz="1200" dirty="0"/>
              <a:t>1909, </a:t>
            </a:r>
            <a:r>
              <a:rPr lang="en-US" sz="1200" dirty="0" smtClean="0"/>
              <a:t>50</a:t>
            </a:r>
            <a:r>
              <a:rPr lang="el-GR" sz="1200" dirty="0" smtClean="0"/>
              <a:t>,</a:t>
            </a:r>
            <a:r>
              <a:rPr lang="en-US" sz="1200" dirty="0" smtClean="0"/>
              <a:t>7 </a:t>
            </a:r>
            <a:r>
              <a:rPr lang="en-US" sz="1200" dirty="0"/>
              <a:t>× </a:t>
            </a:r>
            <a:r>
              <a:rPr lang="en-US" sz="1200" dirty="0" smtClean="0"/>
              <a:t>60</a:t>
            </a:r>
            <a:r>
              <a:rPr lang="el-GR" sz="1200" dirty="0" smtClean="0"/>
              <a:t>,</a:t>
            </a:r>
            <a:r>
              <a:rPr lang="en-US" sz="1200" dirty="0" smtClean="0"/>
              <a:t>2 </a:t>
            </a:r>
            <a:r>
              <a:rPr lang="el-GR" sz="1200" dirty="0" smtClean="0"/>
              <a:t>εκ., λάδι σε καμβά, Αγία </a:t>
            </a:r>
            <a:r>
              <a:rPr lang="el-GR" sz="1200" dirty="0"/>
              <a:t>Πετρούπολη</a:t>
            </a:r>
            <a:r>
              <a:rPr lang="el-GR" sz="1200" dirty="0" smtClean="0"/>
              <a:t>,</a:t>
            </a:r>
            <a:r>
              <a:rPr lang="en-US" sz="1200" dirty="0" smtClean="0"/>
              <a:t> Hermitage</a:t>
            </a:r>
            <a:r>
              <a:rPr lang="el-GR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5388" y="450131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200" dirty="0" smtClean="0"/>
              <a:t>Η Φιλοσοφία κυβερνάει τις Ελευθέριες </a:t>
            </a:r>
            <a:r>
              <a:rPr lang="el-GR" sz="1200" smtClean="0"/>
              <a:t>Τέχνες </a:t>
            </a:r>
          </a:p>
          <a:p>
            <a:pPr algn="ctr"/>
            <a:r>
              <a:rPr lang="en-US" sz="1200" dirty="0" err="1" smtClean="0"/>
              <a:t>Herrade</a:t>
            </a:r>
            <a:r>
              <a:rPr lang="en-US" sz="1200" dirty="0" smtClean="0"/>
              <a:t> </a:t>
            </a:r>
            <a:r>
              <a:rPr lang="en-US" sz="1200" dirty="0"/>
              <a:t>von </a:t>
            </a:r>
            <a:r>
              <a:rPr lang="en-US" sz="1200" dirty="0" err="1" smtClean="0"/>
              <a:t>Landsberg</a:t>
            </a:r>
            <a:r>
              <a:rPr lang="el-GR" sz="1200" dirty="0" smtClean="0"/>
              <a:t>, </a:t>
            </a:r>
            <a:r>
              <a:rPr lang="en-US" sz="1200" i="1" dirty="0" err="1"/>
              <a:t>Hortus</a:t>
            </a:r>
            <a:r>
              <a:rPr lang="en-US" sz="1200" i="1" dirty="0"/>
              <a:t> </a:t>
            </a:r>
            <a:r>
              <a:rPr lang="en-US" sz="1200" i="1" dirty="0" err="1" smtClean="0"/>
              <a:t>Deliciarum</a:t>
            </a:r>
            <a:r>
              <a:rPr lang="el-GR" sz="1200" i="1" dirty="0" smtClean="0"/>
              <a:t>,</a:t>
            </a:r>
            <a:r>
              <a:rPr lang="en-US" sz="1200" dirty="0" smtClean="0"/>
              <a:t> 1180</a:t>
            </a:r>
            <a:r>
              <a:rPr lang="el-GR" sz="1200" dirty="0" smtClean="0"/>
              <a:t>.</a:t>
            </a:r>
            <a:endParaRPr lang="en-US" sz="1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19506357"/>
              </p:ext>
            </p:extLst>
          </p:nvPr>
        </p:nvGraphicFramePr>
        <p:xfrm>
          <a:off x="4608514" y="94268"/>
          <a:ext cx="3121466" cy="1904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50360995"/>
              </p:ext>
            </p:extLst>
          </p:nvPr>
        </p:nvGraphicFramePr>
        <p:xfrm>
          <a:off x="4165452" y="2348382"/>
          <a:ext cx="3988733" cy="266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87" y="287618"/>
            <a:ext cx="3286450" cy="41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56181"/>
              </p:ext>
            </p:extLst>
          </p:nvPr>
        </p:nvGraphicFramePr>
        <p:xfrm>
          <a:off x="2530928" y="6091"/>
          <a:ext cx="5437414" cy="5151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8707"/>
                <a:gridCol w="2718707"/>
              </a:tblGrid>
              <a:tr h="3154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Συντεχνίες της Φλωρεντίας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l-GR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701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Maggiori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Minori</a:t>
                      </a:r>
                      <a:endParaRPr lang="el-GR" sz="9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>
                    <a:solidFill>
                      <a:schemeClr val="accent1"/>
                    </a:solidFill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</a:t>
                      </a: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Calimala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(Έμποροι </a:t>
                      </a:r>
                      <a:r>
                        <a:rPr lang="el-GR" sz="9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πολυτελών υφασμάτων)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117" marR="4611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 de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’ </a:t>
                      </a:r>
                      <a:r>
                        <a:rPr lang="en-US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Beccai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(Βοσκοί)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61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 dei Giudici e Notai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(Δικαστές, Νομικοί, Συμβολαιογράφοι)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 </a:t>
                      </a:r>
                      <a:r>
                        <a:rPr lang="en-US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Calzolai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(Τσαγκάρηδες)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 del </a:t>
                      </a:r>
                      <a:r>
                        <a:rPr lang="en-US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Cambio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Τραπεζίτες, Χρηματιστές)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Fabbri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(Σιδηρουργοί)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61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 </a:t>
                      </a:r>
                      <a:r>
                        <a:rPr lang="en-US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della</a:t>
                      </a: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Lana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(Έμποροι μαλλιού)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Maestri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Pietra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Legname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l-GR" sz="9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Λιθοξόοι, </a:t>
                      </a:r>
                      <a:r>
                        <a:rPr lang="el-GR" sz="9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Ξυλοθέτες</a:t>
                      </a:r>
                      <a:r>
                        <a:rPr lang="el-GR" sz="9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Γλύπτες)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473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</a:t>
                      </a: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della</a:t>
                      </a: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Seta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(Έμποροι μεταξωτών, Χρυσοχόοι)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Linaioli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Rigattieri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(Εργάτες Λιναριού, Ράπτες)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</a:t>
                      </a: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Medici</a:t>
                      </a: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Speziali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(Γιατροί, Φαρμακοποιοί, Ζωγράφοι)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Vinattieri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(Οινοποιοί)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</a:t>
                      </a: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Vaiai</a:t>
                      </a: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 </a:t>
                      </a:r>
                      <a:r>
                        <a:rPr lang="el-GR" sz="9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Pellicciai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l-GR" sz="9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Γουνοποιοί)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degli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Albergatori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Πανδοχείς)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15468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l-GR" sz="9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Oliandoli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 </a:t>
                      </a:r>
                      <a:r>
                        <a:rPr lang="el-GR" sz="9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Pizzicagnoli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(Μυλωνάδες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l-GR" sz="9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1546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489" marR="6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Cuoiai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Galigai</a:t>
                      </a:r>
                      <a:endParaRPr lang="el-GR" sz="9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(Βυρσοδέψες)</a:t>
                      </a:r>
                      <a:endParaRPr lang="el-GR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1546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489" marR="6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Corazzai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Spadai</a:t>
                      </a:r>
                      <a:endParaRPr lang="el-GR" sz="9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Οπλοτεχνίτες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l-GR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1546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489" marR="6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Correggiai</a:t>
                      </a:r>
                      <a:endParaRPr lang="el-GR" sz="9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Βυρσοδέψες για στρατιωτικά είδη)</a:t>
                      </a:r>
                      <a:endParaRPr lang="el-GR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1546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489" marR="6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Legnaioli</a:t>
                      </a:r>
                      <a:endParaRPr lang="el-GR" sz="9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(Ξυλουργοί)</a:t>
                      </a:r>
                      <a:endParaRPr lang="el-GR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1546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489" marR="6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Chiavaioli</a:t>
                      </a:r>
                      <a:endParaRPr lang="el-GR" sz="9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(Κλειδαράδες)</a:t>
                      </a:r>
                      <a:endParaRPr lang="el-GR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  <a:tr h="31546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1489" marR="6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dei</a:t>
                      </a: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l-GR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Fornai</a:t>
                      </a:r>
                      <a:endParaRPr lang="el-GR" sz="9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(Αρτοποιοί)</a:t>
                      </a:r>
                      <a:endParaRPr lang="el-GR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17" marR="46117" marT="0" marB="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118782"/>
            <a:ext cx="1359353" cy="1359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8" y="1641021"/>
            <a:ext cx="1476956" cy="110217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flipH="1">
            <a:off x="2321169" y="2516809"/>
            <a:ext cx="622225" cy="1298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7580322" y="1700538"/>
            <a:ext cx="597779" cy="101209"/>
          </a:xfrm>
          <a:prstGeom prst="leftArrow">
            <a:avLst>
              <a:gd name="adj1" fmla="val 5833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8168" y="4529310"/>
            <a:ext cx="5179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/>
              <a:t> </a:t>
            </a:r>
            <a:r>
              <a:rPr lang="en-US" sz="1200" dirty="0" err="1" smtClean="0"/>
              <a:t>Baccio</a:t>
            </a:r>
            <a:r>
              <a:rPr lang="el-GR" sz="1200" dirty="0" smtClean="0"/>
              <a:t> </a:t>
            </a:r>
            <a:r>
              <a:rPr lang="en-GB" sz="1200" dirty="0" err="1" smtClean="0"/>
              <a:t>Baldini</a:t>
            </a:r>
            <a:r>
              <a:rPr lang="el-GR" sz="1200" dirty="0" smtClean="0"/>
              <a:t>,</a:t>
            </a:r>
            <a:r>
              <a:rPr lang="en-GB" sz="1200" dirty="0" smtClean="0"/>
              <a:t> </a:t>
            </a:r>
            <a:r>
              <a:rPr lang="el-GR" sz="1200" i="1" dirty="0" smtClean="0"/>
              <a:t>Τα Παιδιά του Ερμή</a:t>
            </a:r>
            <a:r>
              <a:rPr lang="el-GR" sz="1200" dirty="0" smtClean="0"/>
              <a:t>,</a:t>
            </a:r>
            <a:r>
              <a:rPr lang="en-US" sz="1200" dirty="0" smtClean="0"/>
              <a:t> 1460</a:t>
            </a:r>
            <a:r>
              <a:rPr lang="el-GR" sz="1200" dirty="0" smtClean="0"/>
              <a:t>, χαλκογραφία</a:t>
            </a:r>
            <a:r>
              <a:rPr lang="en-US" sz="1200" dirty="0" smtClean="0"/>
              <a:t>, 32</a:t>
            </a:r>
            <a:r>
              <a:rPr lang="el-GR" sz="1200" dirty="0"/>
              <a:t>,</a:t>
            </a:r>
            <a:r>
              <a:rPr lang="en-US" sz="1200" dirty="0" smtClean="0"/>
              <a:t>4 </a:t>
            </a:r>
            <a:r>
              <a:rPr lang="it-IT" sz="1200" dirty="0"/>
              <a:t>×</a:t>
            </a:r>
            <a:r>
              <a:rPr lang="en-US" sz="1200" dirty="0" smtClean="0"/>
              <a:t> 22</a:t>
            </a:r>
            <a:r>
              <a:rPr lang="el-GR" sz="1200" dirty="0" smtClean="0"/>
              <a:t> εκ., Λονδίνο, </a:t>
            </a:r>
            <a:r>
              <a:rPr lang="en-US" sz="1200" dirty="0" smtClean="0"/>
              <a:t>British Museum</a:t>
            </a:r>
            <a:r>
              <a:rPr lang="el-GR" sz="1200" dirty="0"/>
              <a:t>.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24651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157" y="371982"/>
            <a:ext cx="3868458" cy="37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43" y="564921"/>
            <a:ext cx="7210396" cy="81070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Το εργαστήριο ως μέσο </a:t>
            </a:r>
            <a:br>
              <a:rPr lang="el-GR" dirty="0" smtClean="0"/>
            </a:br>
            <a:r>
              <a:rPr lang="el-GR" dirty="0" smtClean="0"/>
              <a:t>μετάδοσης καλλιτεχνικής παράδοσης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4290" y="116681"/>
            <a:ext cx="3321201" cy="4923959"/>
          </a:xfrm>
        </p:spPr>
      </p:pic>
      <p:sp>
        <p:nvSpPr>
          <p:cNvPr id="6" name="Rectangle 5"/>
          <p:cNvSpPr/>
          <p:nvPr/>
        </p:nvSpPr>
        <p:spPr>
          <a:xfrm>
            <a:off x="510241" y="182170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Cennino</a:t>
            </a:r>
            <a:r>
              <a:rPr lang="en-US" dirty="0"/>
              <a:t> </a:t>
            </a:r>
            <a:r>
              <a:rPr lang="en-US" dirty="0" err="1"/>
              <a:t>Cennini</a:t>
            </a:r>
            <a:r>
              <a:rPr lang="en-US" dirty="0"/>
              <a:t> (1370 –1427)</a:t>
            </a:r>
            <a:endParaRPr lang="el-GR" dirty="0"/>
          </a:p>
          <a:p>
            <a:r>
              <a:rPr lang="en-US" dirty="0"/>
              <a:t>Il </a:t>
            </a:r>
            <a:r>
              <a:rPr lang="en-US" i="1" dirty="0" err="1"/>
              <a:t>Libro</a:t>
            </a:r>
            <a:r>
              <a:rPr lang="en-US" i="1" dirty="0"/>
              <a:t> </a:t>
            </a:r>
            <a:r>
              <a:rPr lang="en-US" i="1" dirty="0" err="1"/>
              <a:t>dell'Arte</a:t>
            </a:r>
            <a:r>
              <a:rPr lang="el-GR" dirty="0"/>
              <a:t>, 1390</a:t>
            </a:r>
            <a:endParaRPr lang="en-US" dirty="0"/>
          </a:p>
          <a:p>
            <a:endParaRPr lang="el-GR" dirty="0"/>
          </a:p>
          <a:p>
            <a:endParaRPr lang="en-GB" dirty="0" smtClean="0"/>
          </a:p>
          <a:p>
            <a:endParaRPr lang="en-GB" dirty="0"/>
          </a:p>
          <a:p>
            <a:endParaRPr lang="el-GR" dirty="0"/>
          </a:p>
          <a:p>
            <a:r>
              <a:rPr lang="el-GR" dirty="0" err="1"/>
              <a:t>Agnolo</a:t>
            </a:r>
            <a:r>
              <a:rPr lang="el-GR" dirty="0"/>
              <a:t>  </a:t>
            </a:r>
            <a:r>
              <a:rPr lang="el-GR" dirty="0" err="1"/>
              <a:t>Gaddi</a:t>
            </a:r>
            <a:r>
              <a:rPr lang="el-GR" dirty="0"/>
              <a:t> (1333-96</a:t>
            </a:r>
            <a:r>
              <a:rPr lang="el-GR" dirty="0" smtClean="0"/>
              <a:t>) </a:t>
            </a:r>
          </a:p>
          <a:p>
            <a:r>
              <a:rPr lang="el-GR" dirty="0" err="1"/>
              <a:t>Taddeo</a:t>
            </a:r>
            <a:r>
              <a:rPr lang="el-GR" dirty="0"/>
              <a:t> </a:t>
            </a:r>
            <a:r>
              <a:rPr lang="el-GR" dirty="0" err="1"/>
              <a:t>Gaddi</a:t>
            </a:r>
            <a:r>
              <a:rPr lang="el-GR" dirty="0"/>
              <a:t> (ενεργός 1332-63</a:t>
            </a:r>
            <a:r>
              <a:rPr lang="el-GR" dirty="0" smtClean="0"/>
              <a:t>)</a:t>
            </a:r>
          </a:p>
          <a:p>
            <a:r>
              <a:rPr lang="el-GR" dirty="0" err="1"/>
              <a:t>Giotto</a:t>
            </a:r>
            <a:r>
              <a:rPr lang="en-GB" dirty="0"/>
              <a:t> </a:t>
            </a:r>
            <a:r>
              <a:rPr lang="el-GR" dirty="0" smtClean="0"/>
              <a:t> </a:t>
            </a:r>
            <a:r>
              <a:rPr lang="en-GB" dirty="0" smtClean="0"/>
              <a:t>(1266-1337)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868" y="3012244"/>
            <a:ext cx="1573199" cy="1733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738" y="3050143"/>
            <a:ext cx="1550127" cy="1736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4682" y="4786981"/>
            <a:ext cx="18075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 </a:t>
            </a:r>
            <a:r>
              <a:rPr lang="el-GR" sz="1350" dirty="0"/>
              <a:t>Μουσική</a:t>
            </a:r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79" y="501507"/>
            <a:ext cx="1645919" cy="1963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166" y="2520369"/>
            <a:ext cx="1080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/>
              <a:t>Γραμματική</a:t>
            </a:r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1990351" y="4789386"/>
            <a:ext cx="10958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Αστρονομία</a:t>
            </a:r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" b="95795" l="0" r="98944">
                        <a14:backgroundMark x1="9583" y1="46440" x2="9583" y2="4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402" y="376274"/>
            <a:ext cx="1698299" cy="22327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16446" y="2536017"/>
            <a:ext cx="23675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350" dirty="0"/>
              <a:t>Λογική και Ρητορική</a:t>
            </a:r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727" y="508878"/>
            <a:ext cx="1590535" cy="19396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5566" y="2539121"/>
            <a:ext cx="23675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Αριθμητική και Γεωμετρία</a:t>
            </a:r>
            <a:endParaRPr lang="en-US" sz="1350" dirty="0"/>
          </a:p>
        </p:txBody>
      </p:sp>
      <p:sp>
        <p:nvSpPr>
          <p:cNvPr id="2" name="Rectangle 1"/>
          <p:cNvSpPr/>
          <p:nvPr/>
        </p:nvSpPr>
        <p:spPr>
          <a:xfrm>
            <a:off x="1300038" y="-5466"/>
            <a:ext cx="6614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Andrea </a:t>
            </a:r>
            <a:r>
              <a:rPr lang="en-US" dirty="0" smtClean="0"/>
              <a:t>Pisano </a:t>
            </a:r>
            <a:r>
              <a:rPr lang="el-GR" dirty="0" smtClean="0"/>
              <a:t>και εργαστήριο,  </a:t>
            </a:r>
            <a:r>
              <a:rPr lang="en-GB" dirty="0" smtClean="0"/>
              <a:t>Campanile Santa Maria del Fiore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70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3" y="1026558"/>
            <a:ext cx="2426910" cy="2794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429" y="1677340"/>
            <a:ext cx="2732197" cy="3046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167" y="1117966"/>
            <a:ext cx="2522538" cy="26113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9043" y="44824"/>
            <a:ext cx="7158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Andrea </a:t>
            </a:r>
            <a:r>
              <a:rPr lang="en-US" dirty="0" smtClean="0"/>
              <a:t>Pisano </a:t>
            </a:r>
            <a:r>
              <a:rPr lang="el-GR" dirty="0" smtClean="0"/>
              <a:t>και εργαστήριο, </a:t>
            </a:r>
            <a:r>
              <a:rPr lang="en-GB" dirty="0" smtClean="0"/>
              <a:t>Campanile Santa Maria del Fiore</a:t>
            </a:r>
            <a:r>
              <a:rPr lang="el-GR" dirty="0" smtClean="0"/>
              <a:t>, 1336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2993" y="4007264"/>
            <a:ext cx="1080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smtClean="0"/>
              <a:t>Z</a:t>
            </a:r>
            <a:r>
              <a:rPr lang="el-GR" sz="1350" dirty="0" err="1" smtClean="0"/>
              <a:t>ωγραφική</a:t>
            </a:r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4012850" y="4740978"/>
            <a:ext cx="1080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 smtClean="0"/>
              <a:t>Γλυπτική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7282604" y="4007264"/>
            <a:ext cx="12965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smtClean="0"/>
              <a:t>Αρχιτεκτονική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41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12" y="145143"/>
            <a:ext cx="3165751" cy="41378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52382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200" dirty="0" err="1" smtClean="0"/>
              <a:t>Τισιανός</a:t>
            </a:r>
            <a:r>
              <a:rPr lang="el-GR" sz="1200" dirty="0" smtClean="0"/>
              <a:t>, </a:t>
            </a:r>
            <a:r>
              <a:rPr lang="el-GR" sz="1200" i="1" dirty="0" smtClean="0"/>
              <a:t>Αυτοπροσωπογραφία, </a:t>
            </a:r>
            <a:r>
              <a:rPr lang="en-US" sz="1200" dirty="0" smtClean="0"/>
              <a:t>1562-64</a:t>
            </a:r>
            <a:r>
              <a:rPr lang="el-GR" sz="1200" dirty="0" smtClean="0"/>
              <a:t>, </a:t>
            </a:r>
          </a:p>
          <a:p>
            <a:pPr algn="ctr"/>
            <a:r>
              <a:rPr lang="el-GR" sz="1200" dirty="0" smtClean="0"/>
              <a:t>λάδι σε καμβά, </a:t>
            </a:r>
            <a:r>
              <a:rPr lang="en-US" sz="1200" dirty="0" smtClean="0"/>
              <a:t>96 </a:t>
            </a:r>
            <a:r>
              <a:rPr lang="it-IT" sz="1200" dirty="0"/>
              <a:t>×</a:t>
            </a:r>
            <a:r>
              <a:rPr lang="en-US" sz="1200" dirty="0" smtClean="0"/>
              <a:t> </a:t>
            </a:r>
            <a:r>
              <a:rPr lang="en-US" sz="1200" dirty="0"/>
              <a:t>75 </a:t>
            </a:r>
            <a:r>
              <a:rPr lang="el-GR" sz="1200" dirty="0" smtClean="0"/>
              <a:t>εκ, Βερολίνο, </a:t>
            </a:r>
            <a:r>
              <a:rPr lang="en-US" sz="1200" dirty="0" smtClean="0"/>
              <a:t>Staatliche </a:t>
            </a:r>
            <a:r>
              <a:rPr lang="en-US" sz="1200" dirty="0" err="1" smtClean="0"/>
              <a:t>Museen</a:t>
            </a:r>
            <a:r>
              <a:rPr lang="el-GR" sz="1200" dirty="0"/>
              <a:t>.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604" y="145143"/>
            <a:ext cx="2978165" cy="413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03686" y="452382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200" dirty="0"/>
              <a:t>Daniele da </a:t>
            </a:r>
            <a:r>
              <a:rPr lang="en-GB" sz="1200" dirty="0" err="1" smtClean="0"/>
              <a:t>Volterra</a:t>
            </a:r>
            <a:r>
              <a:rPr lang="en-US" sz="1200" dirty="0" smtClean="0"/>
              <a:t>, </a:t>
            </a:r>
            <a:r>
              <a:rPr lang="el-GR" sz="1200" i="1" dirty="0" smtClean="0"/>
              <a:t>Μιχαήλ Άγγελος</a:t>
            </a:r>
            <a:r>
              <a:rPr lang="el-GR" sz="1200" dirty="0" smtClean="0"/>
              <a:t>,  </a:t>
            </a:r>
            <a:r>
              <a:rPr lang="en-US" sz="1200" dirty="0" smtClean="0"/>
              <a:t>1</a:t>
            </a:r>
            <a:r>
              <a:rPr lang="el-GR" sz="1200" dirty="0" smtClean="0"/>
              <a:t>544, λάδι σε ξύλο,</a:t>
            </a:r>
            <a:r>
              <a:rPr lang="sk-SK" sz="1200" dirty="0"/>
              <a:t> </a:t>
            </a:r>
            <a:endParaRPr lang="el-GR" sz="1200" dirty="0" smtClean="0"/>
          </a:p>
          <a:p>
            <a:pPr algn="ctr"/>
            <a:r>
              <a:rPr lang="sk-SK" sz="1200" dirty="0" smtClean="0"/>
              <a:t>88</a:t>
            </a:r>
            <a:r>
              <a:rPr lang="el-GR" sz="1200" dirty="0" smtClean="0"/>
              <a:t>,</a:t>
            </a:r>
            <a:r>
              <a:rPr lang="sk-SK" sz="1200" dirty="0" smtClean="0"/>
              <a:t>3 </a:t>
            </a:r>
            <a:r>
              <a:rPr lang="it-IT" sz="1200" dirty="0"/>
              <a:t>× </a:t>
            </a:r>
            <a:r>
              <a:rPr lang="sk-SK" sz="1200" dirty="0" smtClean="0"/>
              <a:t>64</a:t>
            </a:r>
            <a:r>
              <a:rPr lang="el-GR" sz="1200" dirty="0" smtClean="0"/>
              <a:t>,</a:t>
            </a:r>
            <a:r>
              <a:rPr lang="sk-SK" sz="1200" dirty="0" smtClean="0"/>
              <a:t>1</a:t>
            </a:r>
            <a:r>
              <a:rPr lang="el-GR" sz="1200" dirty="0" smtClean="0"/>
              <a:t> εκ., Νέα Υόρκη, </a:t>
            </a:r>
            <a:r>
              <a:rPr lang="en-GB" sz="1200" dirty="0" smtClean="0"/>
              <a:t>Metropolitan Museum of Art.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920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7458" y="4515017"/>
            <a:ext cx="5365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Bandinelli</a:t>
            </a:r>
            <a:r>
              <a:rPr lang="en-US" sz="1200" dirty="0"/>
              <a:t>, </a:t>
            </a:r>
            <a:r>
              <a:rPr lang="el-GR" sz="1200" i="1" dirty="0"/>
              <a:t>Αυτοπροσωπογραφία</a:t>
            </a:r>
            <a:r>
              <a:rPr lang="el-GR" sz="1200" dirty="0"/>
              <a:t>, </a:t>
            </a:r>
            <a:r>
              <a:rPr lang="en-US" sz="1200" dirty="0" smtClean="0"/>
              <a:t>1545-50, </a:t>
            </a:r>
            <a:r>
              <a:rPr lang="el-GR" sz="1200" dirty="0" smtClean="0"/>
              <a:t>λάδι σε καμβά,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l-GR" sz="1200" dirty="0"/>
              <a:t> </a:t>
            </a:r>
            <a:r>
              <a:rPr lang="en-US" sz="1200" dirty="0"/>
              <a:t>147 </a:t>
            </a:r>
            <a:r>
              <a:rPr lang="it-IT" sz="1200" dirty="0"/>
              <a:t>×</a:t>
            </a:r>
            <a:r>
              <a:rPr lang="en-US" sz="1200" dirty="0" smtClean="0"/>
              <a:t> </a:t>
            </a:r>
            <a:r>
              <a:rPr lang="en-US" sz="1200" dirty="0"/>
              <a:t>112 </a:t>
            </a:r>
            <a:r>
              <a:rPr lang="el-GR" sz="1200" dirty="0"/>
              <a:t>εκ</a:t>
            </a:r>
            <a:r>
              <a:rPr lang="el-GR" sz="1200" dirty="0" smtClean="0"/>
              <a:t>., </a:t>
            </a:r>
            <a:r>
              <a:rPr lang="el-GR" sz="1200" dirty="0"/>
              <a:t>Βοστώνη, </a:t>
            </a:r>
            <a:r>
              <a:rPr lang="en-US" sz="1200" dirty="0"/>
              <a:t>Isabella Stewart Gardner Museum</a:t>
            </a:r>
            <a:r>
              <a:rPr lang="el-GR" sz="1200" dirty="0"/>
              <a:t>.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969" y="116541"/>
            <a:ext cx="3328688" cy="4373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5" y="1686600"/>
            <a:ext cx="4767943" cy="18313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743" y="4490436"/>
            <a:ext cx="3751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Nanni</a:t>
            </a:r>
            <a:r>
              <a:rPr lang="en-US" sz="1200" dirty="0"/>
              <a:t> di Banco, </a:t>
            </a:r>
            <a:r>
              <a:rPr lang="el-GR" sz="1200" i="1" dirty="0"/>
              <a:t>Εργαστήριο γλυπτικής, </a:t>
            </a:r>
            <a:r>
              <a:rPr lang="en-US" sz="1200" dirty="0" smtClean="0"/>
              <a:t>1408-13</a:t>
            </a:r>
            <a:r>
              <a:rPr lang="el-GR" sz="1200" dirty="0"/>
              <a:t>,</a:t>
            </a:r>
            <a:endParaRPr lang="el-GR" sz="1200" dirty="0" smtClean="0"/>
          </a:p>
          <a:p>
            <a:pPr algn="ctr"/>
            <a:r>
              <a:rPr lang="el-GR" sz="1200" dirty="0" smtClean="0"/>
              <a:t> μάρμαρο</a:t>
            </a:r>
            <a:r>
              <a:rPr lang="en-GB" sz="1200" dirty="0" smtClean="0"/>
              <a:t>,</a:t>
            </a:r>
            <a:r>
              <a:rPr lang="el-GR" sz="1200" dirty="0" smtClean="0"/>
              <a:t> Φλωρεντία</a:t>
            </a:r>
            <a:r>
              <a:rPr lang="el-GR" sz="1200" dirty="0"/>
              <a:t>, Ο</a:t>
            </a:r>
            <a:r>
              <a:rPr lang="en-US" sz="1200" dirty="0" err="1"/>
              <a:t>rsanmichele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01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</a:t>
            </a:r>
            <a:r>
              <a:rPr lang="el-GR" dirty="0" smtClean="0"/>
              <a:t>αλλιτεχνική δημιουργία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1" y="1752655"/>
            <a:ext cx="7471386" cy="2699487"/>
          </a:xfrm>
        </p:spPr>
        <p:txBody>
          <a:bodyPr/>
          <a:lstStyle/>
          <a:p>
            <a:r>
              <a:rPr lang="el-GR" dirty="0"/>
              <a:t>Οι καλλιτέχνες της Αναγέννησης </a:t>
            </a:r>
            <a:r>
              <a:rPr lang="el-GR" dirty="0" smtClean="0"/>
              <a:t>υποστήριξαν ότι </a:t>
            </a:r>
            <a:r>
              <a:rPr lang="el-GR" dirty="0"/>
              <a:t>το έργο τους δεν ήταν χειρωνακτικό, αλλά </a:t>
            </a:r>
            <a:r>
              <a:rPr lang="el-GR" dirty="0" smtClean="0"/>
              <a:t>διανοητικό</a:t>
            </a:r>
          </a:p>
          <a:p>
            <a:endParaRPr lang="el-GR" dirty="0"/>
          </a:p>
          <a:p>
            <a:r>
              <a:rPr lang="el-GR" dirty="0"/>
              <a:t>Ο</a:t>
            </a:r>
            <a:r>
              <a:rPr lang="el-GR" dirty="0" smtClean="0"/>
              <a:t> </a:t>
            </a:r>
            <a:r>
              <a:rPr lang="el-GR" dirty="0"/>
              <a:t>Μιχαήλ Άγγελος περιγράφει </a:t>
            </a:r>
            <a:r>
              <a:rPr lang="el-GR" dirty="0" smtClean="0"/>
              <a:t>τον </a:t>
            </a:r>
            <a:r>
              <a:rPr lang="el-GR" dirty="0"/>
              <a:t>γλύπτη να αναζητάει τη μορφή </a:t>
            </a:r>
            <a:r>
              <a:rPr lang="el-GR" dirty="0" smtClean="0"/>
              <a:t>             που </a:t>
            </a:r>
            <a:r>
              <a:rPr lang="el-GR" dirty="0"/>
              <a:t>ενυπάρχει στο μάρμαρο «με χέρι που οδηγεί ο νους</a:t>
            </a:r>
            <a:r>
              <a:rPr lang="el-GR" dirty="0" smtClean="0"/>
              <a:t>»</a:t>
            </a:r>
          </a:p>
          <a:p>
            <a:endParaRPr lang="el-GR" dirty="0" smtClean="0"/>
          </a:p>
          <a:p>
            <a:r>
              <a:rPr lang="el-GR" dirty="0" smtClean="0"/>
              <a:t>Ο </a:t>
            </a:r>
            <a:r>
              <a:rPr lang="el-GR" dirty="0" err="1" smtClean="0"/>
              <a:t>Leonardo</a:t>
            </a:r>
            <a:r>
              <a:rPr lang="el-GR" dirty="0" smtClean="0"/>
              <a:t> </a:t>
            </a:r>
            <a:r>
              <a:rPr lang="el-GR" dirty="0"/>
              <a:t>όρισε τη </a:t>
            </a:r>
            <a:r>
              <a:rPr lang="el-GR" dirty="0" smtClean="0"/>
              <a:t>ζωγραφική ως </a:t>
            </a:r>
            <a:r>
              <a:rPr lang="el-GR" i="1" dirty="0" err="1"/>
              <a:t>cosa</a:t>
            </a:r>
            <a:r>
              <a:rPr lang="el-GR" i="1" dirty="0"/>
              <a:t> </a:t>
            </a:r>
            <a:r>
              <a:rPr lang="el-GR" i="1" dirty="0" err="1" smtClean="0"/>
              <a:t>mentale</a:t>
            </a:r>
            <a:r>
              <a:rPr lang="el-GR" i="1" dirty="0" smtClean="0"/>
              <a:t>, </a:t>
            </a:r>
            <a:r>
              <a:rPr lang="el-GR" dirty="0" smtClean="0"/>
              <a:t>υπόθεση διανοητική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14" y="0"/>
            <a:ext cx="378625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7897" y="4472218"/>
            <a:ext cx="3278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1400" dirty="0" smtClean="0"/>
              <a:t> </a:t>
            </a:r>
            <a:r>
              <a:rPr lang="en-GB" sz="1400" dirty="0" smtClean="0"/>
              <a:t>Leonardo da Vinci, </a:t>
            </a:r>
            <a:r>
              <a:rPr lang="en-US" sz="1400" i="1" dirty="0" smtClean="0"/>
              <a:t>Isabella </a:t>
            </a:r>
            <a:r>
              <a:rPr lang="en-US" sz="1400" i="1" dirty="0" err="1" smtClean="0"/>
              <a:t>d'Este</a:t>
            </a:r>
            <a:r>
              <a:rPr lang="en-US" sz="1400" dirty="0" smtClean="0"/>
              <a:t>, 1500</a:t>
            </a:r>
            <a:r>
              <a:rPr lang="el-GR" sz="1400" dirty="0" smtClean="0"/>
              <a:t>,</a:t>
            </a:r>
            <a:endParaRPr lang="en-US" sz="1400" dirty="0" smtClean="0"/>
          </a:p>
          <a:p>
            <a:pPr algn="ctr"/>
            <a:r>
              <a:rPr lang="el-GR" sz="1400" dirty="0" smtClean="0"/>
              <a:t>Παρίσι,</a:t>
            </a:r>
            <a:r>
              <a:rPr lang="en-US" sz="1400" dirty="0" smtClean="0"/>
              <a:t> </a:t>
            </a:r>
            <a:r>
              <a:rPr lang="el-GR" sz="1400" dirty="0" smtClean="0"/>
              <a:t>Λούβρο.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4291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0"/>
            <a:ext cx="51662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9717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74588" y="4575875"/>
            <a:ext cx="3908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Andrea del Castagno, </a:t>
            </a:r>
            <a:r>
              <a:rPr lang="en-US" sz="1200" i="1" dirty="0" err="1" smtClean="0"/>
              <a:t>Niccolò</a:t>
            </a:r>
            <a:r>
              <a:rPr lang="en-US" sz="1200" i="1" dirty="0" smtClean="0"/>
              <a:t> da Tolentino</a:t>
            </a:r>
            <a:r>
              <a:rPr lang="el-GR" sz="1200" dirty="0" smtClean="0"/>
              <a:t>, </a:t>
            </a:r>
            <a:r>
              <a:rPr lang="en-US" sz="1200" dirty="0"/>
              <a:t>1456</a:t>
            </a:r>
            <a:r>
              <a:rPr lang="el-GR" sz="1200" dirty="0"/>
              <a:t>, </a:t>
            </a:r>
            <a:endParaRPr lang="el-GR" sz="1200" dirty="0" smtClean="0"/>
          </a:p>
          <a:p>
            <a:pPr algn="ctr"/>
            <a:r>
              <a:rPr lang="el-GR" sz="1200" dirty="0" smtClean="0"/>
              <a:t>νωπογραφία, Φλωρεντία, </a:t>
            </a:r>
            <a:r>
              <a:rPr lang="en-GB" sz="1200" dirty="0" smtClean="0"/>
              <a:t>Santa Maria del Fiore</a:t>
            </a:r>
            <a:r>
              <a:rPr lang="el-GR" sz="1200" dirty="0" smtClean="0"/>
              <a:t>.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924674" y="1749287"/>
            <a:ext cx="2805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Condottieri</a:t>
            </a:r>
            <a:endParaRPr lang="el-GR" dirty="0" smtClean="0"/>
          </a:p>
          <a:p>
            <a:r>
              <a:rPr lang="el-GR" dirty="0" smtClean="0"/>
              <a:t>Μισθοφόροι στρατιωτικοί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25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16" y="0"/>
            <a:ext cx="73973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0"/>
            <a:ext cx="740779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8081" y="4597400"/>
            <a:ext cx="7407797" cy="5461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Domenico Ghirlandaio, </a:t>
            </a:r>
            <a:r>
              <a:rPr lang="en-US" sz="1200" dirty="0"/>
              <a:t> </a:t>
            </a:r>
            <a:r>
              <a:rPr lang="el-GR" sz="1200" i="1" dirty="0" smtClean="0"/>
              <a:t>Αναγνώριση του τάγματος των Φραγκισκα</a:t>
            </a:r>
            <a:r>
              <a:rPr lang="el-GR" sz="1200" dirty="0" smtClean="0"/>
              <a:t>νών,</a:t>
            </a:r>
            <a:r>
              <a:rPr lang="en-GB" sz="1200" dirty="0" smtClean="0"/>
              <a:t> 1485,</a:t>
            </a:r>
            <a:r>
              <a:rPr lang="el-GR" sz="1200" dirty="0" smtClean="0"/>
              <a:t> νωπογραφία, </a:t>
            </a:r>
            <a:endParaRPr lang="en-GB" sz="1200" dirty="0" smtClean="0"/>
          </a:p>
          <a:p>
            <a:pPr algn="ctr"/>
            <a:r>
              <a:rPr lang="el-GR" sz="1200" dirty="0" smtClean="0"/>
              <a:t>Φλωρεντία,</a:t>
            </a:r>
            <a:r>
              <a:rPr lang="en-US" sz="1200" dirty="0" smtClean="0"/>
              <a:t> </a:t>
            </a:r>
            <a:r>
              <a:rPr lang="en-US" sz="1200" dirty="0"/>
              <a:t>Santa </a:t>
            </a:r>
            <a:r>
              <a:rPr lang="en-US" sz="1200" dirty="0" err="1" smtClean="0"/>
              <a:t>Trinit</a:t>
            </a:r>
            <a:r>
              <a:rPr lang="en-GB" sz="1200" dirty="0" err="1"/>
              <a:t>a</a:t>
            </a:r>
            <a:r>
              <a:rPr lang="el-GR" sz="1200" dirty="0" smtClean="0"/>
              <a:t>, παρεκκλήσιο</a:t>
            </a:r>
            <a:r>
              <a:rPr lang="en-GB" sz="1200" dirty="0" smtClean="0"/>
              <a:t> </a:t>
            </a:r>
            <a:r>
              <a:rPr lang="en-US" sz="1200" dirty="0" err="1" smtClean="0"/>
              <a:t>Sassetti</a:t>
            </a:r>
            <a:r>
              <a:rPr lang="en-US" sz="1200" dirty="0"/>
              <a:t>.</a:t>
            </a:r>
            <a:r>
              <a:rPr lang="en-US" sz="1200" dirty="0" smtClean="0"/>
              <a:t> </a:t>
            </a:r>
            <a:r>
              <a:rPr lang="el-GR" sz="1200" dirty="0" smtClean="0"/>
              <a:t> </a:t>
            </a:r>
            <a:endParaRPr lang="en-US" sz="1200" dirty="0"/>
          </a:p>
        </p:txBody>
      </p:sp>
      <p:sp>
        <p:nvSpPr>
          <p:cNvPr id="4" name="Right Arrow 3"/>
          <p:cNvSpPr/>
          <p:nvPr/>
        </p:nvSpPr>
        <p:spPr>
          <a:xfrm rot="2700001">
            <a:off x="1866900" y="546100"/>
            <a:ext cx="1524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91" y="1586565"/>
            <a:ext cx="3290234" cy="32902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591" y="570420"/>
            <a:ext cx="9372571" cy="810704"/>
          </a:xfrm>
        </p:spPr>
        <p:txBody>
          <a:bodyPr>
            <a:normAutofit/>
          </a:bodyPr>
          <a:lstStyle/>
          <a:p>
            <a:r>
              <a:rPr lang="en-GB" dirty="0"/>
              <a:t>Erwin </a:t>
            </a:r>
            <a:r>
              <a:rPr lang="el-GR" dirty="0" err="1"/>
              <a:t>Panofsky</a:t>
            </a:r>
            <a:r>
              <a:rPr lang="en-GB" dirty="0"/>
              <a:t> </a:t>
            </a:r>
            <a:r>
              <a:rPr lang="en-GB" dirty="0" smtClean="0"/>
              <a:t> (1892-1968)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2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Panofsky: Renaissance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841" y="1226695"/>
            <a:ext cx="2561767" cy="363770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115438" y="1226695"/>
            <a:ext cx="3776661" cy="617934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Ορισμοί</a:t>
            </a:r>
            <a:endParaRPr lang="el-GR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075234" y="1793742"/>
            <a:ext cx="4802066" cy="326469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GB" sz="2000" dirty="0"/>
              <a:t>Αναβίωση της </a:t>
            </a:r>
            <a:r>
              <a:rPr lang="en-GB" sz="2000" dirty="0" err="1"/>
              <a:t>Αρχ</a:t>
            </a:r>
            <a:r>
              <a:rPr lang="en-GB" sz="2000" dirty="0"/>
              <a:t>α</a:t>
            </a:r>
            <a:r>
              <a:rPr lang="en-GB" sz="2000" dirty="0" err="1"/>
              <a:t>ιότητ</a:t>
            </a:r>
            <a:r>
              <a:rPr lang="en-GB" sz="2000" dirty="0"/>
              <a:t>ας (Rebirth) </a:t>
            </a:r>
            <a:r>
              <a:rPr lang="en-GB" sz="2000" dirty="0" err="1"/>
              <a:t>μετά</a:t>
            </a:r>
            <a:r>
              <a:rPr lang="en-GB" sz="2000" dirty="0"/>
              <a:t> </a:t>
            </a:r>
            <a:r>
              <a:rPr lang="en-GB" sz="2000" dirty="0" smtClean="0"/>
              <a:t>απ</a:t>
            </a:r>
            <a:r>
              <a:rPr lang="en-GB" sz="2000" dirty="0" err="1" smtClean="0"/>
              <a:t>ό</a:t>
            </a:r>
            <a:r>
              <a:rPr lang="en-GB" sz="2000" dirty="0" smtClean="0"/>
              <a:t> </a:t>
            </a:r>
            <a:r>
              <a:rPr lang="en-GB" sz="2000" dirty="0"/>
              <a:t>σχεδόν π</a:t>
            </a:r>
            <a:r>
              <a:rPr lang="en-GB" sz="2000" dirty="0" err="1"/>
              <a:t>λήρη</a:t>
            </a:r>
            <a:r>
              <a:rPr lang="en-GB" sz="2000" dirty="0"/>
              <a:t> </a:t>
            </a:r>
            <a:r>
              <a:rPr lang="en-GB" sz="2000" dirty="0" err="1"/>
              <a:t>δι</a:t>
            </a:r>
            <a:r>
              <a:rPr lang="en-GB" sz="2000" dirty="0"/>
              <a:t>α</a:t>
            </a:r>
            <a:r>
              <a:rPr lang="en-GB" sz="2000" dirty="0" err="1"/>
              <a:t>κο</a:t>
            </a:r>
            <a:r>
              <a:rPr lang="en-GB" sz="2000" dirty="0"/>
              <a:t>π</a:t>
            </a:r>
            <a:r>
              <a:rPr lang="en-GB" sz="2000" dirty="0" err="1"/>
              <a:t>ή</a:t>
            </a:r>
            <a:r>
              <a:rPr lang="en-GB" sz="2000" dirty="0"/>
              <a:t>  </a:t>
            </a:r>
            <a:r>
              <a:rPr lang="en-GB" sz="2000" dirty="0" smtClean="0"/>
              <a:t>     </a:t>
            </a:r>
            <a:r>
              <a:rPr lang="en-GB" sz="2000" dirty="0" err="1" smtClean="0"/>
              <a:t>των</a:t>
            </a:r>
            <a:r>
              <a:rPr lang="en-GB" sz="2000" dirty="0" smtClean="0"/>
              <a:t> </a:t>
            </a:r>
            <a:r>
              <a:rPr lang="en-GB" sz="2000" dirty="0" err="1"/>
              <a:t>κλ</a:t>
            </a:r>
            <a:r>
              <a:rPr lang="en-GB" sz="2000" dirty="0"/>
              <a:t>α</a:t>
            </a:r>
            <a:r>
              <a:rPr lang="en-GB" sz="2000" dirty="0" err="1"/>
              <a:t>σικών</a:t>
            </a:r>
            <a:r>
              <a:rPr lang="en-GB" sz="2000" dirty="0"/>
              <a:t> πα</a:t>
            </a:r>
            <a:r>
              <a:rPr lang="en-GB" sz="2000" dirty="0" err="1"/>
              <a:t>ρ</a:t>
            </a:r>
            <a:r>
              <a:rPr lang="en-GB" sz="2000" dirty="0"/>
              <a:t>αδόσεων</a:t>
            </a:r>
          </a:p>
          <a:p>
            <a:pPr marL="385763" indent="-385763">
              <a:buFont typeface="+mj-lt"/>
              <a:buAutoNum type="arabicPeriod"/>
            </a:pPr>
            <a:r>
              <a:rPr lang="el-GR" sz="2000" dirty="0" smtClean="0"/>
              <a:t>Καθολική</a:t>
            </a:r>
            <a:r>
              <a:rPr lang="en-GB" sz="2000" dirty="0" smtClean="0"/>
              <a:t> </a:t>
            </a:r>
            <a:r>
              <a:rPr lang="en-GB" sz="2000" dirty="0" err="1"/>
              <a:t>Ανθοφορί</a:t>
            </a:r>
            <a:r>
              <a:rPr lang="en-GB" sz="2000" dirty="0"/>
              <a:t>α </a:t>
            </a:r>
            <a:r>
              <a:rPr lang="en-GB" sz="2000" dirty="0" err="1" smtClean="0"/>
              <a:t>του</a:t>
            </a:r>
            <a:r>
              <a:rPr lang="en-GB" sz="2000" dirty="0" smtClean="0"/>
              <a:t> </a:t>
            </a:r>
            <a:r>
              <a:rPr lang="en-GB" sz="2000" dirty="0"/>
              <a:t>π</a:t>
            </a:r>
            <a:r>
              <a:rPr lang="en-GB" sz="2000" dirty="0" err="1"/>
              <a:t>ολιτισμού</a:t>
            </a:r>
            <a:r>
              <a:rPr lang="en-GB" sz="2000" dirty="0"/>
              <a:t> (</a:t>
            </a:r>
            <a:r>
              <a:rPr lang="en-GB" sz="2000" dirty="0" err="1"/>
              <a:t>Efflorescene</a:t>
            </a:r>
            <a:r>
              <a:rPr lang="en-GB" sz="2000" dirty="0" smtClean="0"/>
              <a:t>)                                            </a:t>
            </a:r>
            <a:r>
              <a:rPr lang="en-GB" sz="2000" dirty="0" err="1" smtClean="0"/>
              <a:t>μετά</a:t>
            </a:r>
            <a:r>
              <a:rPr lang="en-GB" sz="2000" dirty="0" smtClean="0"/>
              <a:t> απ</a:t>
            </a:r>
            <a:r>
              <a:rPr lang="en-GB" sz="2000" dirty="0" err="1" smtClean="0"/>
              <a:t>ό</a:t>
            </a:r>
            <a:r>
              <a:rPr lang="en-GB" sz="2000" dirty="0"/>
              <a:t> </a:t>
            </a:r>
            <a:r>
              <a:rPr lang="el-GR" sz="2000" dirty="0" smtClean="0"/>
              <a:t>παρατεταμένη </a:t>
            </a:r>
            <a:r>
              <a:rPr lang="en-GB" sz="2000" dirty="0" smtClean="0"/>
              <a:t>πα</a:t>
            </a:r>
            <a:r>
              <a:rPr lang="en-GB" sz="2000" dirty="0" err="1" smtClean="0"/>
              <a:t>ρ</a:t>
            </a:r>
            <a:r>
              <a:rPr lang="en-GB" sz="2000" dirty="0" smtClean="0"/>
              <a:t>α</a:t>
            </a:r>
            <a:r>
              <a:rPr lang="en-GB" sz="2000" dirty="0" err="1" smtClean="0"/>
              <a:t>κμή</a:t>
            </a:r>
            <a:endParaRPr lang="en-GB" sz="2000" dirty="0"/>
          </a:p>
          <a:p>
            <a:pPr marL="385763" indent="-385763">
              <a:buFont typeface="+mj-lt"/>
              <a:buAutoNum type="arabicPeriod"/>
            </a:pPr>
            <a:r>
              <a:rPr lang="en-GB" sz="2000" dirty="0" err="1"/>
              <a:t>Περίοδος</a:t>
            </a:r>
            <a:r>
              <a:rPr lang="en-GB" sz="2000" dirty="0"/>
              <a:t> </a:t>
            </a:r>
            <a:r>
              <a:rPr lang="en-GB" sz="2000" dirty="0" smtClean="0"/>
              <a:t>15ο</a:t>
            </a:r>
            <a:r>
              <a:rPr lang="el-GR" sz="2000" dirty="0" smtClean="0"/>
              <a:t>υ</a:t>
            </a:r>
            <a:r>
              <a:rPr lang="en-GB" sz="2000" dirty="0" smtClean="0"/>
              <a:t>-16ο</a:t>
            </a:r>
            <a:r>
              <a:rPr lang="el-GR" sz="2000" dirty="0" smtClean="0"/>
              <a:t>υ</a:t>
            </a:r>
            <a:r>
              <a:rPr lang="en-GB" sz="2000" dirty="0" smtClean="0"/>
              <a:t> α</a:t>
            </a:r>
            <a:r>
              <a:rPr lang="en-GB" sz="2000" dirty="0" err="1" smtClean="0"/>
              <a:t>ι</a:t>
            </a:r>
            <a:r>
              <a:rPr lang="el-GR" sz="2000" dirty="0" err="1" smtClean="0"/>
              <a:t>ώνα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8683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56" y="354127"/>
            <a:ext cx="2908544" cy="4208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1" y="354126"/>
            <a:ext cx="3035680" cy="4208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8483" y="2539047"/>
            <a:ext cx="7886700" cy="2200593"/>
          </a:xfrm>
        </p:spPr>
        <p:txBody>
          <a:bodyPr>
            <a:noAutofit/>
          </a:bodyPr>
          <a:lstStyle/>
          <a:p>
            <a:pPr algn="ctr"/>
            <a:r>
              <a:rPr lang="en-GB" i="1" dirty="0"/>
              <a:t>H </a:t>
            </a:r>
            <a:r>
              <a:rPr lang="en-GB" i="1" dirty="0" err="1"/>
              <a:t>Ars</a:t>
            </a:r>
            <a:r>
              <a:rPr lang="en-GB" i="1" dirty="0"/>
              <a:t> Nova του </a:t>
            </a:r>
            <a:r>
              <a:rPr lang="en-GB" i="1" dirty="0" err="1"/>
              <a:t>Βορρά</a:t>
            </a:r>
            <a:r>
              <a:rPr lang="en-GB" i="1" dirty="0"/>
              <a:t> </a:t>
            </a:r>
            <a:r>
              <a:rPr lang="en-GB" i="1" dirty="0" smtClean="0"/>
              <a:t>μπ</a:t>
            </a:r>
            <a:r>
              <a:rPr lang="en-GB" i="1" dirty="0" err="1" smtClean="0"/>
              <a:t>ορεί</a:t>
            </a:r>
            <a:r>
              <a:rPr lang="en-GB" i="1" dirty="0" smtClean="0"/>
              <a:t> </a:t>
            </a:r>
            <a:r>
              <a:rPr lang="en-GB" i="1" dirty="0" err="1"/>
              <a:t>ν</a:t>
            </a:r>
            <a:r>
              <a:rPr lang="en-GB" i="1" dirty="0"/>
              <a:t>α </a:t>
            </a:r>
            <a:r>
              <a:rPr lang="el-GR" i="1" dirty="0" smtClean="0"/>
              <a:t>οριστεί</a:t>
            </a:r>
            <a:r>
              <a:rPr lang="en-GB" i="1" dirty="0" smtClean="0"/>
              <a:t> </a:t>
            </a:r>
            <a:r>
              <a:rPr lang="el-GR" i="1" dirty="0" smtClean="0"/>
              <a:t/>
            </a:r>
            <a:br>
              <a:rPr lang="el-GR" i="1" dirty="0" smtClean="0"/>
            </a:br>
            <a:r>
              <a:rPr lang="en-GB" i="1" dirty="0" err="1" smtClean="0"/>
              <a:t>ως</a:t>
            </a:r>
            <a:r>
              <a:rPr lang="en-GB" i="1" dirty="0" smtClean="0"/>
              <a:t> </a:t>
            </a:r>
            <a:r>
              <a:rPr lang="en-GB" i="1" dirty="0"/>
              <a:t>α</a:t>
            </a:r>
            <a:r>
              <a:rPr lang="en-GB" i="1" dirty="0" err="1"/>
              <a:t>νθοφορί</a:t>
            </a:r>
            <a:r>
              <a:rPr lang="en-GB" i="1" dirty="0"/>
              <a:t>α χωρίς α</a:t>
            </a:r>
            <a:r>
              <a:rPr lang="en-GB" i="1" dirty="0" err="1"/>
              <a:t>ρχ</a:t>
            </a:r>
            <a:r>
              <a:rPr lang="en-GB" i="1" dirty="0"/>
              <a:t>α</a:t>
            </a:r>
            <a:r>
              <a:rPr lang="en-GB" i="1" dirty="0" err="1"/>
              <a:t>ιότητ</a:t>
            </a:r>
            <a:r>
              <a:rPr lang="en-GB" i="1" dirty="0"/>
              <a:t>α </a:t>
            </a:r>
            <a:r>
              <a:rPr lang="el-GR" i="1" dirty="0" smtClean="0"/>
              <a:t/>
            </a:r>
            <a:br>
              <a:rPr lang="el-GR" i="1" dirty="0" smtClean="0"/>
            </a:br>
            <a:r>
              <a:rPr lang="en-GB" i="1" dirty="0" err="1" smtClean="0"/>
              <a:t>ή</a:t>
            </a:r>
            <a:r>
              <a:rPr lang="en-GB" i="1" dirty="0" smtClean="0"/>
              <a:t> </a:t>
            </a:r>
            <a:r>
              <a:rPr lang="en-GB" i="1" dirty="0"/>
              <a:t>α</a:t>
            </a:r>
            <a:r>
              <a:rPr lang="en-GB" i="1" dirty="0" err="1"/>
              <a:t>νθοφορί</a:t>
            </a:r>
            <a:r>
              <a:rPr lang="en-GB" i="1" dirty="0"/>
              <a:t>α σε α</a:t>
            </a:r>
            <a:r>
              <a:rPr lang="en-GB" i="1" dirty="0" err="1"/>
              <a:t>ντίθεση</a:t>
            </a:r>
            <a:r>
              <a:rPr lang="en-GB" i="1" dirty="0"/>
              <a:t> με την α</a:t>
            </a:r>
            <a:r>
              <a:rPr lang="en-GB" i="1" dirty="0" err="1"/>
              <a:t>ρχ</a:t>
            </a:r>
            <a:r>
              <a:rPr lang="en-GB" i="1" dirty="0"/>
              <a:t>α</a:t>
            </a:r>
            <a:r>
              <a:rPr lang="en-GB" i="1" dirty="0" err="1"/>
              <a:t>ιότητ</a:t>
            </a:r>
            <a:r>
              <a:rPr lang="en-GB" i="1" dirty="0"/>
              <a:t>α</a:t>
            </a:r>
            <a:r>
              <a:rPr lang="en-GB" dirty="0"/>
              <a:t>.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n-GB" dirty="0" smtClean="0"/>
              <a:t>Panofsky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716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Cambria" charset="0"/>
                <a:ea typeface="Times New Roman" charset="0"/>
                <a:cs typeface="Times New Roman" charset="0"/>
              </a:rPr>
              <a:t>Η πρώιμη τέχνη των Κάτω Χωρών </a:t>
            </a:r>
            <a:r>
              <a:rPr lang="el-GR" dirty="0" smtClean="0">
                <a:latin typeface="Cambria" charset="0"/>
                <a:ea typeface="Times New Roman" charset="0"/>
                <a:cs typeface="Times New Roman" charset="0"/>
              </a:rPr>
              <a:t>και </a:t>
            </a:r>
            <a:r>
              <a:rPr lang="el-GR" dirty="0">
                <a:latin typeface="Cambria" charset="0"/>
                <a:ea typeface="Times New Roman" charset="0"/>
                <a:cs typeface="Times New Roman" charset="0"/>
              </a:rPr>
              <a:t>η Ιταλική </a:t>
            </a:r>
            <a:r>
              <a:rPr lang="el-GR" dirty="0" smtClean="0">
                <a:latin typeface="Cambria" charset="0"/>
                <a:ea typeface="Times New Roman" charset="0"/>
                <a:cs typeface="Times New Roman" charset="0"/>
              </a:rPr>
              <a:t>Αναγέννηση</a:t>
            </a:r>
            <a:r>
              <a:rPr lang="en-GB" dirty="0" smtClean="0">
                <a:latin typeface="Cambria" charset="0"/>
                <a:ea typeface="Times New Roman" charset="0"/>
                <a:cs typeface="Times New Roman" charset="0"/>
              </a:rPr>
              <a:t> </a:t>
            </a:r>
            <a:r>
              <a:rPr lang="el-GR" dirty="0" smtClean="0">
                <a:latin typeface="Cambria" charset="0"/>
                <a:ea typeface="Times New Roman" charset="0"/>
                <a:cs typeface="Times New Roman" charset="0"/>
              </a:rPr>
              <a:t>συγκλίνουν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0241" y="1752655"/>
            <a:ext cx="8195348" cy="2699487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l-GR" sz="2400" dirty="0">
                <a:latin typeface="Cambria" charset="0"/>
                <a:ea typeface="Times New Roman" charset="0"/>
                <a:cs typeface="Times New Roman" charset="0"/>
              </a:rPr>
              <a:t>σ</a:t>
            </a:r>
            <a:r>
              <a:rPr lang="el-GR" sz="2400" dirty="0" smtClean="0">
                <a:latin typeface="Cambria" charset="0"/>
                <a:ea typeface="Times New Roman" charset="0"/>
                <a:cs typeface="Times New Roman" charset="0"/>
              </a:rPr>
              <a:t>την </a:t>
            </a:r>
            <a:r>
              <a:rPr lang="el-GR" sz="2400" dirty="0">
                <a:latin typeface="Cambria" charset="0"/>
                <a:ea typeface="Times New Roman" charset="0"/>
                <a:cs typeface="Times New Roman" charset="0"/>
              </a:rPr>
              <a:t>επιδίωξη της αληθοφάνειας της εικόνας</a:t>
            </a:r>
            <a:endParaRPr lang="en-GB" sz="2000" dirty="0">
              <a:latin typeface="Calibri" charset="0"/>
              <a:ea typeface="Times New Roman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l-GR" sz="2400" dirty="0">
                <a:latin typeface="Cambria" charset="0"/>
                <a:ea typeface="Times New Roman" charset="0"/>
                <a:cs typeface="Times New Roman" charset="0"/>
              </a:rPr>
              <a:t>σ</a:t>
            </a:r>
            <a:r>
              <a:rPr lang="el-GR" sz="2400" dirty="0" smtClean="0">
                <a:latin typeface="Cambria" charset="0"/>
                <a:ea typeface="Times New Roman" charset="0"/>
                <a:cs typeface="Times New Roman" charset="0"/>
              </a:rPr>
              <a:t>την </a:t>
            </a:r>
            <a:r>
              <a:rPr lang="el-GR" sz="2400" dirty="0"/>
              <a:t>προσπάθεια </a:t>
            </a:r>
            <a:r>
              <a:rPr lang="el-GR" sz="2400" dirty="0" smtClean="0"/>
              <a:t>απόδοσης </a:t>
            </a:r>
            <a:r>
              <a:rPr lang="el-GR" sz="2400" dirty="0" err="1" smtClean="0"/>
              <a:t>τριδιάστατου</a:t>
            </a:r>
            <a:r>
              <a:rPr lang="el-GR" sz="2400" dirty="0" smtClean="0"/>
              <a:t> </a:t>
            </a:r>
            <a:r>
              <a:rPr lang="el-GR" sz="2400" dirty="0"/>
              <a:t>χώρου</a:t>
            </a:r>
            <a:r>
              <a:rPr lang="en-GB" sz="2400" dirty="0"/>
              <a:t> </a:t>
            </a:r>
            <a:endParaRPr lang="en-GB" sz="2000" dirty="0">
              <a:latin typeface="Calibri" charset="0"/>
              <a:ea typeface="Times New Roman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l-GR" sz="2400" dirty="0" smtClean="0">
                <a:latin typeface="Cambria" charset="0"/>
                <a:ea typeface="Times New Roman" charset="0"/>
                <a:cs typeface="Times New Roman" charset="0"/>
              </a:rPr>
              <a:t>στον </a:t>
            </a:r>
            <a:r>
              <a:rPr lang="el-GR" sz="2400" dirty="0">
                <a:latin typeface="Cambria" charset="0"/>
                <a:ea typeface="Times New Roman" charset="0"/>
                <a:cs typeface="Times New Roman" charset="0"/>
              </a:rPr>
              <a:t>διάλογο </a:t>
            </a:r>
            <a:r>
              <a:rPr lang="el-GR" sz="2400" dirty="0" smtClean="0">
                <a:latin typeface="Cambria" charset="0"/>
                <a:ea typeface="Times New Roman" charset="0"/>
                <a:cs typeface="Times New Roman" charset="0"/>
              </a:rPr>
              <a:t>Βορρά-Νότου </a:t>
            </a:r>
            <a:r>
              <a:rPr lang="el-GR" sz="2400" dirty="0">
                <a:latin typeface="Cambria" charset="0"/>
                <a:ea typeface="Times New Roman" charset="0"/>
                <a:cs typeface="Times New Roman" charset="0"/>
              </a:rPr>
              <a:t>(</a:t>
            </a:r>
            <a:r>
              <a:rPr lang="el-GR" sz="2400" dirty="0" smtClean="0">
                <a:latin typeface="Cambria" charset="0"/>
                <a:ea typeface="Times New Roman" charset="0"/>
                <a:cs typeface="Times New Roman" charset="0"/>
              </a:rPr>
              <a:t>Ιταλία-Φλάνδρα)</a:t>
            </a:r>
            <a:endParaRPr lang="en-GB" sz="2000" dirty="0">
              <a:latin typeface="Calibri" charset="0"/>
              <a:ea typeface="Times New Roman" charset="0"/>
              <a:cs typeface="Times New Roman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l-GR" sz="2400" dirty="0">
                <a:latin typeface="Cambria" charset="0"/>
                <a:ea typeface="Times New Roman" charset="0"/>
                <a:cs typeface="Times New Roman" charset="0"/>
              </a:rPr>
              <a:t>σ</a:t>
            </a:r>
            <a:r>
              <a:rPr lang="el-GR" sz="2400" dirty="0" smtClean="0">
                <a:latin typeface="Cambria" charset="0"/>
                <a:ea typeface="Times New Roman" charset="0"/>
                <a:cs typeface="Times New Roman" charset="0"/>
              </a:rPr>
              <a:t>την επιστροφή </a:t>
            </a:r>
            <a:r>
              <a:rPr lang="el-GR" sz="2400" dirty="0">
                <a:latin typeface="Cambria" charset="0"/>
                <a:ea typeface="Times New Roman" charset="0"/>
                <a:cs typeface="Times New Roman" charset="0"/>
              </a:rPr>
              <a:t>στις πηγές (Οι </a:t>
            </a:r>
            <a:r>
              <a:rPr lang="el-GR" sz="2400" dirty="0" smtClean="0">
                <a:latin typeface="Cambria" charset="0"/>
                <a:ea typeface="Times New Roman" charset="0"/>
                <a:cs typeface="Times New Roman" charset="0"/>
              </a:rPr>
              <a:t>Ιταλοί φθάνουν              στην </a:t>
            </a:r>
            <a:r>
              <a:rPr lang="el-GR" sz="2400" dirty="0">
                <a:latin typeface="Cambria" charset="0"/>
                <a:ea typeface="Times New Roman" charset="0"/>
                <a:cs typeface="Times New Roman" charset="0"/>
              </a:rPr>
              <a:t>κλασική αρχαιότητα και οι Κάτω Χώρες </a:t>
            </a:r>
            <a:r>
              <a:rPr lang="el-GR" sz="2400" dirty="0" smtClean="0">
                <a:latin typeface="Cambria" charset="0"/>
                <a:ea typeface="Times New Roman" charset="0"/>
                <a:cs typeface="Times New Roman" charset="0"/>
              </a:rPr>
              <a:t>                   στη ρομανική </a:t>
            </a:r>
            <a:r>
              <a:rPr lang="el-GR" sz="2400" dirty="0">
                <a:latin typeface="Cambria" charset="0"/>
                <a:ea typeface="Times New Roman" charset="0"/>
                <a:cs typeface="Times New Roman" charset="0"/>
              </a:rPr>
              <a:t>τέχνη</a:t>
            </a:r>
            <a:r>
              <a:rPr lang="el-GR" sz="2400" dirty="0" smtClean="0">
                <a:latin typeface="Cambria" charset="0"/>
                <a:ea typeface="Times New Roman" charset="0"/>
                <a:cs typeface="Times New Roman" charset="0"/>
              </a:rPr>
              <a:t>)</a:t>
            </a:r>
            <a:endParaRPr lang="en-GB" sz="2000" dirty="0"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Cambria" charset="0"/>
                <a:ea typeface="Times New Roman" charset="0"/>
                <a:cs typeface="Times New Roman" charset="0"/>
              </a:rPr>
              <a:t>Η πρώιμη τέχνη των Κάτω Χωρών </a:t>
            </a:r>
            <a:r>
              <a:rPr lang="el-GR" dirty="0" smtClean="0">
                <a:latin typeface="Cambria" charset="0"/>
                <a:ea typeface="Times New Roman" charset="0"/>
                <a:cs typeface="Times New Roman" charset="0"/>
              </a:rPr>
              <a:t>και </a:t>
            </a:r>
            <a:r>
              <a:rPr lang="el-GR" dirty="0">
                <a:latin typeface="Cambria" charset="0"/>
                <a:ea typeface="Times New Roman" charset="0"/>
                <a:cs typeface="Times New Roman" charset="0"/>
              </a:rPr>
              <a:t>η Ιταλική </a:t>
            </a:r>
            <a:r>
              <a:rPr lang="el-GR" dirty="0" smtClean="0">
                <a:latin typeface="Cambria" charset="0"/>
                <a:ea typeface="Times New Roman" charset="0"/>
                <a:cs typeface="Times New Roman" charset="0"/>
              </a:rPr>
              <a:t>Αναγέννηση</a:t>
            </a:r>
            <a:r>
              <a:rPr lang="en-GB" dirty="0" smtClean="0">
                <a:latin typeface="Cambria" charset="0"/>
                <a:ea typeface="Times New Roman" charset="0"/>
                <a:cs typeface="Times New Roman" charset="0"/>
              </a:rPr>
              <a:t> </a:t>
            </a:r>
            <a:r>
              <a:rPr lang="el-GR" dirty="0" smtClean="0">
                <a:latin typeface="Cambria" charset="0"/>
                <a:ea typeface="Times New Roman" charset="0"/>
                <a:cs typeface="Times New Roman" charset="0"/>
              </a:rPr>
              <a:t>διαφέρουν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0240" y="1638355"/>
            <a:ext cx="8201959" cy="2699487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l-GR" sz="2400" dirty="0" smtClean="0">
                <a:latin typeface="Cambria" charset="0"/>
                <a:ea typeface="Times New Roman" charset="0"/>
                <a:cs typeface="Times New Roman" charset="0"/>
              </a:rPr>
              <a:t> </a:t>
            </a:r>
            <a:r>
              <a:rPr lang="el-GR" sz="2000" dirty="0"/>
              <a:t>1</a:t>
            </a:r>
            <a:r>
              <a:rPr lang="el-GR" sz="2000" dirty="0" smtClean="0"/>
              <a:t>. </a:t>
            </a:r>
            <a:r>
              <a:rPr lang="el-GR" sz="2000" b="1" dirty="0"/>
              <a:t>Σ</a:t>
            </a:r>
            <a:r>
              <a:rPr lang="el-GR" sz="2000" b="1" dirty="0" smtClean="0"/>
              <a:t>τις </a:t>
            </a:r>
            <a:r>
              <a:rPr lang="el-GR" sz="2000" b="1" dirty="0"/>
              <a:t>Κάτω Χώρες</a:t>
            </a:r>
            <a:r>
              <a:rPr lang="el-GR" sz="2000" dirty="0"/>
              <a:t>, η </a:t>
            </a:r>
            <a:r>
              <a:rPr lang="el-GR" sz="2000" dirty="0" smtClean="0"/>
              <a:t>απομάκρυνση </a:t>
            </a:r>
            <a:r>
              <a:rPr lang="el-GR" sz="2000" dirty="0"/>
              <a:t>από το κοντινό παρελθόν </a:t>
            </a:r>
            <a:r>
              <a:rPr lang="el-GR" sz="2000" dirty="0" smtClean="0"/>
              <a:t>εμφανίζεται πρώτα </a:t>
            </a:r>
            <a:r>
              <a:rPr lang="el-GR" sz="2000" dirty="0"/>
              <a:t>στη ζωγραφική και στη μουσική</a:t>
            </a:r>
            <a:r>
              <a:rPr lang="el-GR" sz="2000" dirty="0" smtClean="0"/>
              <a:t>.</a:t>
            </a:r>
            <a:r>
              <a:rPr lang="en-GB" sz="2000" i="1" dirty="0"/>
              <a:t> </a:t>
            </a:r>
            <a:endParaRPr lang="el-GR" sz="2000" i="1" dirty="0" smtClean="0"/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l-GR" sz="2000" dirty="0"/>
              <a:t>Σ</a:t>
            </a:r>
            <a:r>
              <a:rPr lang="el-GR" sz="2000" dirty="0" smtClean="0"/>
              <a:t>την</a:t>
            </a:r>
            <a:r>
              <a:rPr lang="el-GR" sz="2000" b="1" dirty="0" smtClean="0"/>
              <a:t> Ιταλία </a:t>
            </a:r>
            <a:r>
              <a:rPr lang="el-GR" sz="2000" dirty="0" smtClean="0"/>
              <a:t>πρώτοι </a:t>
            </a:r>
            <a:r>
              <a:rPr lang="el-GR" sz="2000" dirty="0"/>
              <a:t>οι αρχιτέκτονες και οι γλύπτες εγκαταλείπουν την τρέχουσα παράδοση και </a:t>
            </a:r>
            <a:r>
              <a:rPr lang="el-GR" sz="2000" dirty="0" smtClean="0"/>
              <a:t>στρέφονται </a:t>
            </a:r>
            <a:r>
              <a:rPr lang="el-GR" sz="2000" dirty="0"/>
              <a:t>στην αρχαιότητα.  Το νέο στυλ της Αναγέννησης θα εμφανιστεί στη ζωγραφική μόνο αργότερα (με τον </a:t>
            </a:r>
            <a:r>
              <a:rPr lang="en-GB" sz="2000" dirty="0"/>
              <a:t>Masaccio</a:t>
            </a:r>
            <a:r>
              <a:rPr lang="en-GB" sz="2000" dirty="0" smtClean="0"/>
              <a:t>).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32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Cambria" charset="0"/>
                <a:ea typeface="Times New Roman" charset="0"/>
                <a:cs typeface="Times New Roman" charset="0"/>
              </a:rPr>
              <a:t>Η πρώιμη τέχνη των Κάτω Χωρών  και η Ιταλική Αναγέννηση</a:t>
            </a:r>
            <a:r>
              <a:rPr lang="en-GB" dirty="0">
                <a:latin typeface="Cambria" charset="0"/>
                <a:ea typeface="Times New Roman" charset="0"/>
                <a:cs typeface="Times New Roman" charset="0"/>
              </a:rPr>
              <a:t> </a:t>
            </a:r>
            <a:r>
              <a:rPr lang="el-GR" dirty="0" smtClean="0">
                <a:latin typeface="Cambria" charset="0"/>
                <a:ea typeface="Times New Roman" charset="0"/>
                <a:cs typeface="Times New Roman" charset="0"/>
              </a:rPr>
              <a:t>διαφέρουν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l-GR" sz="2000" dirty="0" smtClean="0"/>
              <a:t>2. Στην </a:t>
            </a:r>
            <a:r>
              <a:rPr lang="el-GR" sz="2000" dirty="0"/>
              <a:t>αναδρομική πορεία. Για </a:t>
            </a:r>
            <a:r>
              <a:rPr lang="el-GR" sz="2000" dirty="0" smtClean="0"/>
              <a:t>τους καλλιτέχνες του Βορρά το </a:t>
            </a:r>
            <a:r>
              <a:rPr lang="el-GR" sz="2000" dirty="0"/>
              <a:t>ρομανικό στυλ ήταν το τέλος της επιστροφής </a:t>
            </a:r>
            <a:r>
              <a:rPr lang="el-GR" sz="2000" dirty="0" smtClean="0"/>
              <a:t>                   στο </a:t>
            </a:r>
            <a:r>
              <a:rPr lang="el-GR" sz="2000" dirty="0"/>
              <a:t>παρελθόν. </a:t>
            </a:r>
            <a:endParaRPr lang="el-GR" sz="2000" dirty="0" smtClean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endParaRPr lang="el-GR" sz="2000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l-GR" sz="2000" dirty="0"/>
              <a:t>Γ</a:t>
            </a:r>
            <a:r>
              <a:rPr lang="el-GR" sz="2000" dirty="0" smtClean="0"/>
              <a:t>ια </a:t>
            </a:r>
            <a:r>
              <a:rPr lang="el-GR" sz="2000" dirty="0"/>
              <a:t>τους Ιταλούς το </a:t>
            </a:r>
            <a:r>
              <a:rPr lang="el-GR" sz="2000" dirty="0" smtClean="0"/>
              <a:t>ρομανικό </a:t>
            </a:r>
            <a:r>
              <a:rPr lang="el-GR" sz="2000" dirty="0"/>
              <a:t>στυλ ήταν μόνο ένας σταθμός στην πορεία επιστροφής στην κλασική </a:t>
            </a:r>
            <a:r>
              <a:rPr lang="el-GR" sz="2000" dirty="0" smtClean="0"/>
              <a:t>τέχνη.</a:t>
            </a:r>
            <a:r>
              <a:rPr lang="en-GB" sz="2000" dirty="0" smtClean="0"/>
              <a:t> </a:t>
            </a:r>
            <a:endParaRPr lang="en-GB" sz="2000" dirty="0">
              <a:latin typeface="Calibri" charset="0"/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85659"/>
            <a:ext cx="7896225" cy="473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0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93334" y="1490877"/>
            <a:ext cx="4875865" cy="2082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68999" y="1300356"/>
            <a:ext cx="3370248" cy="2492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7141" y="4336842"/>
            <a:ext cx="27769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Lorenzo Ghiberti, </a:t>
            </a:r>
            <a:r>
              <a:rPr lang="el-GR" sz="1400" i="1" dirty="0" smtClean="0"/>
              <a:t>Ταφικό μνημείο </a:t>
            </a:r>
            <a:endParaRPr lang="en-GB" sz="1400" i="1" dirty="0" smtClean="0"/>
          </a:p>
          <a:p>
            <a:pPr algn="ctr"/>
            <a:r>
              <a:rPr lang="el-GR" sz="1400" i="1" dirty="0" smtClean="0"/>
              <a:t>του </a:t>
            </a:r>
            <a:r>
              <a:rPr lang="en-GB" sz="1400" i="1" dirty="0" smtClean="0"/>
              <a:t>Bartolomeo </a:t>
            </a:r>
            <a:r>
              <a:rPr lang="en-GB" sz="1400" i="1" dirty="0" err="1" smtClean="0"/>
              <a:t>Valori</a:t>
            </a:r>
            <a:r>
              <a:rPr lang="en-GB" sz="1400" dirty="0" smtClean="0"/>
              <a:t>, 1427</a:t>
            </a:r>
            <a:r>
              <a:rPr lang="el-GR" sz="1400" dirty="0" smtClean="0"/>
              <a:t>,</a:t>
            </a:r>
            <a:endParaRPr lang="en-GB" sz="1400" dirty="0" smtClean="0"/>
          </a:p>
          <a:p>
            <a:pPr algn="ctr"/>
            <a:r>
              <a:rPr lang="el-GR" sz="1400" dirty="0" smtClean="0"/>
              <a:t>Φλωρεντία, </a:t>
            </a:r>
            <a:r>
              <a:rPr lang="en-GB" sz="1400" dirty="0" smtClean="0"/>
              <a:t>Santa Croce.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95180" y="1477526"/>
            <a:ext cx="1544839" cy="3963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3753" y="4336842"/>
            <a:ext cx="4477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</a:t>
            </a:r>
            <a:r>
              <a:rPr lang="el-GR" sz="1400" i="1" dirty="0" smtClean="0"/>
              <a:t>Ταφικό μνημείο των </a:t>
            </a:r>
            <a:r>
              <a:rPr lang="en-GB" sz="1400" i="1" dirty="0" err="1" smtClean="0"/>
              <a:t>Serristori</a:t>
            </a:r>
            <a:r>
              <a:rPr lang="en-GB" sz="1400" dirty="0" smtClean="0"/>
              <a:t>, 1427</a:t>
            </a:r>
            <a:r>
              <a:rPr lang="el-GR" sz="1400" dirty="0" smtClean="0"/>
              <a:t>,</a:t>
            </a:r>
            <a:endParaRPr lang="en-GB" sz="1400" dirty="0" smtClean="0"/>
          </a:p>
          <a:p>
            <a:pPr algn="ctr"/>
            <a:r>
              <a:rPr lang="el-GR" sz="1400" dirty="0" smtClean="0"/>
              <a:t>Φλωρεντία, </a:t>
            </a:r>
            <a:r>
              <a:rPr lang="en-GB" sz="1400" dirty="0" smtClean="0"/>
              <a:t>Santa Croce.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1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 15ος αιώνας στην Ιταλία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0" y="1752655"/>
            <a:ext cx="7607599" cy="30631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 smtClean="0"/>
              <a:t>Επιστροφή στις αρχαίες πηγές</a:t>
            </a:r>
          </a:p>
          <a:p>
            <a:pPr>
              <a:lnSpc>
                <a:spcPct val="150000"/>
              </a:lnSpc>
            </a:pPr>
            <a:r>
              <a:rPr lang="el-GR" dirty="0" err="1"/>
              <a:t>Brunel</a:t>
            </a:r>
            <a:r>
              <a:rPr lang="en-GB" dirty="0"/>
              <a:t>l</a:t>
            </a:r>
            <a:r>
              <a:rPr lang="el-GR" dirty="0" err="1" smtClean="0"/>
              <a:t>eschi</a:t>
            </a:r>
            <a:r>
              <a:rPr lang="el-GR" dirty="0" smtClean="0"/>
              <a:t> (αρχιτέκτονας), </a:t>
            </a:r>
            <a:r>
              <a:rPr lang="el-GR" dirty="0" err="1" smtClean="0"/>
              <a:t>Donatello</a:t>
            </a:r>
            <a:r>
              <a:rPr lang="el-GR" dirty="0" smtClean="0"/>
              <a:t> (γλύπτης), </a:t>
            </a:r>
            <a:r>
              <a:rPr lang="el-GR" dirty="0" err="1" smtClean="0"/>
              <a:t>Massaccio</a:t>
            </a:r>
            <a:r>
              <a:rPr lang="el-GR" dirty="0" smtClean="0"/>
              <a:t> (ζωγράφος) </a:t>
            </a:r>
          </a:p>
          <a:p>
            <a:pPr lvl="0">
              <a:lnSpc>
                <a:spcPct val="150000"/>
              </a:lnSpc>
            </a:pPr>
            <a:r>
              <a:rPr lang="el-GR" dirty="0"/>
              <a:t>Σ</a:t>
            </a:r>
            <a:r>
              <a:rPr lang="el-GR" dirty="0" smtClean="0"/>
              <a:t>την </a:t>
            </a:r>
            <a:r>
              <a:rPr lang="el-GR" dirty="0"/>
              <a:t>αρχιτεκτονική παίζει </a:t>
            </a:r>
            <a:r>
              <a:rPr lang="el-GR" dirty="0" smtClean="0"/>
              <a:t>κύριο </a:t>
            </a:r>
            <a:r>
              <a:rPr lang="el-GR" dirty="0"/>
              <a:t>ρόλο η επιστροφή στην κλασική τέχνη </a:t>
            </a:r>
            <a:endParaRPr lang="en-GB" dirty="0"/>
          </a:p>
          <a:p>
            <a:pPr lvl="0">
              <a:lnSpc>
                <a:spcPct val="150000"/>
              </a:lnSpc>
            </a:pPr>
            <a:r>
              <a:rPr lang="el-GR" dirty="0"/>
              <a:t>Σ</a:t>
            </a:r>
            <a:r>
              <a:rPr lang="el-GR" dirty="0" smtClean="0"/>
              <a:t>τη </a:t>
            </a:r>
            <a:r>
              <a:rPr lang="el-GR" dirty="0"/>
              <a:t>ζωγραφική παρατηρείται επιστροφή </a:t>
            </a:r>
            <a:r>
              <a:rPr lang="el-GR" dirty="0" smtClean="0"/>
              <a:t>στη</a:t>
            </a:r>
            <a:r>
              <a:rPr lang="en-GB" dirty="0" smtClean="0"/>
              <a:t> </a:t>
            </a:r>
            <a:r>
              <a:rPr lang="el-GR" dirty="0" smtClean="0"/>
              <a:t>πιστή μίμηση της φύσης </a:t>
            </a:r>
            <a:endParaRPr lang="en-GB" dirty="0"/>
          </a:p>
          <a:p>
            <a:pPr lvl="0">
              <a:lnSpc>
                <a:spcPct val="150000"/>
              </a:lnSpc>
            </a:pPr>
            <a:r>
              <a:rPr lang="el-GR" dirty="0"/>
              <a:t>Η</a:t>
            </a:r>
            <a:r>
              <a:rPr lang="el-GR" dirty="0" smtClean="0"/>
              <a:t> </a:t>
            </a:r>
            <a:r>
              <a:rPr lang="el-GR" dirty="0"/>
              <a:t>γλυπτική χαρακτηρίζεται </a:t>
            </a:r>
            <a:r>
              <a:rPr lang="el-GR" dirty="0" smtClean="0"/>
              <a:t>από </a:t>
            </a:r>
            <a:r>
              <a:rPr lang="el-GR" dirty="0"/>
              <a:t>ισορροπία ανάμεσα στην επιστροφή </a:t>
            </a:r>
            <a:r>
              <a:rPr lang="el-GR" dirty="0" smtClean="0"/>
              <a:t>  στη </a:t>
            </a:r>
            <a:r>
              <a:rPr lang="el-GR" dirty="0"/>
              <a:t>φ</a:t>
            </a:r>
            <a:r>
              <a:rPr lang="el-GR" dirty="0" smtClean="0"/>
              <a:t>ύση </a:t>
            </a:r>
            <a:r>
              <a:rPr lang="el-GR" dirty="0"/>
              <a:t>και την επιστροφή στην α</a:t>
            </a:r>
            <a:r>
              <a:rPr lang="el-GR" dirty="0" smtClean="0"/>
              <a:t>ρχαιότητα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5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44" y="184541"/>
            <a:ext cx="6138138" cy="434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0563" y="4632716"/>
            <a:ext cx="5155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Hieronymus </a:t>
            </a:r>
            <a:r>
              <a:rPr lang="en-US" sz="1600" dirty="0" smtClean="0"/>
              <a:t>Cock, </a:t>
            </a:r>
            <a:r>
              <a:rPr lang="en-US" sz="1600" i="1" dirty="0" smtClean="0"/>
              <a:t>Forum</a:t>
            </a:r>
            <a:r>
              <a:rPr lang="el-GR" sz="1600" i="1" dirty="0" smtClean="0"/>
              <a:t> </a:t>
            </a:r>
            <a:r>
              <a:rPr lang="en-US" sz="1600" i="1" dirty="0" err="1" smtClean="0"/>
              <a:t>Romanum</a:t>
            </a:r>
            <a:r>
              <a:rPr lang="en-US" sz="1600" dirty="0" smtClean="0"/>
              <a:t>, 1551</a:t>
            </a:r>
            <a:r>
              <a:rPr lang="el-GR" sz="1600" dirty="0" smtClean="0"/>
              <a:t>, χαλκογραφία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46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954822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8644" y="461670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Andrea del Verrocchio</a:t>
            </a:r>
            <a:r>
              <a:rPr lang="en-US" sz="1200" i="1" dirty="0" smtClean="0"/>
              <a:t>, </a:t>
            </a:r>
            <a:r>
              <a:rPr lang="el-GR" sz="1200" i="1" dirty="0" smtClean="0"/>
              <a:t>Δαβίδ</a:t>
            </a:r>
            <a:r>
              <a:rPr lang="el-GR" sz="1200" dirty="0" smtClean="0"/>
              <a:t>, </a:t>
            </a:r>
            <a:r>
              <a:rPr lang="en-US" sz="1200" dirty="0" smtClean="0"/>
              <a:t>1473-75</a:t>
            </a:r>
            <a:r>
              <a:rPr lang="el-GR" sz="1200" dirty="0"/>
              <a:t>,</a:t>
            </a:r>
            <a:r>
              <a:rPr lang="el-GR" sz="1200" dirty="0" smtClean="0"/>
              <a:t> </a:t>
            </a:r>
          </a:p>
          <a:p>
            <a:pPr algn="ctr"/>
            <a:r>
              <a:rPr lang="el-GR" sz="1200" dirty="0" smtClean="0"/>
              <a:t>Φλωρεντία, </a:t>
            </a:r>
            <a:r>
              <a:rPr lang="en-US" sz="1200" dirty="0" err="1" smtClean="0"/>
              <a:t>Museo</a:t>
            </a:r>
            <a:r>
              <a:rPr lang="en-US" sz="1200" dirty="0" smtClean="0"/>
              <a:t> </a:t>
            </a:r>
            <a:r>
              <a:rPr lang="en-US" sz="1200" dirty="0" err="1"/>
              <a:t>Nazionale</a:t>
            </a:r>
            <a:r>
              <a:rPr lang="en-US" sz="1200" dirty="0"/>
              <a:t> del </a:t>
            </a:r>
            <a:r>
              <a:rPr lang="en-US" sz="1200" dirty="0" smtClean="0"/>
              <a:t>Bargello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61" y="0"/>
            <a:ext cx="4255222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450272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Giuliano da </a:t>
            </a:r>
            <a:r>
              <a:rPr lang="en-US" sz="1400" dirty="0" err="1" smtClean="0"/>
              <a:t>Sangalo</a:t>
            </a:r>
            <a:r>
              <a:rPr lang="en-US" sz="1400" dirty="0" smtClean="0"/>
              <a:t>, </a:t>
            </a:r>
            <a:r>
              <a:rPr lang="el-GR" sz="1400" i="1" dirty="0" smtClean="0"/>
              <a:t>Θέατρο του Μαρκέλλου</a:t>
            </a:r>
            <a:r>
              <a:rPr lang="el-GR" sz="1400" dirty="0" smtClean="0"/>
              <a:t>, </a:t>
            </a:r>
          </a:p>
          <a:p>
            <a:pPr algn="ctr"/>
            <a:r>
              <a:rPr lang="en-US" sz="1400" dirty="0" smtClean="0"/>
              <a:t>1480, 46 </a:t>
            </a:r>
            <a:r>
              <a:rPr lang="it-IT" sz="1400" dirty="0"/>
              <a:t>×</a:t>
            </a:r>
            <a:r>
              <a:rPr lang="en-US" sz="1400" dirty="0" smtClean="0"/>
              <a:t> 37</a:t>
            </a:r>
            <a:r>
              <a:rPr lang="el-GR" sz="1400" dirty="0" smtClean="0"/>
              <a:t>,</a:t>
            </a:r>
            <a:r>
              <a:rPr lang="en-US" sz="1400" dirty="0" smtClean="0"/>
              <a:t>8 </a:t>
            </a:r>
            <a:r>
              <a:rPr lang="el-GR" sz="1400" dirty="0" smtClean="0"/>
              <a:t>εκ., Βατικανό,</a:t>
            </a:r>
            <a:r>
              <a:rPr lang="el-GR" sz="1400" dirty="0"/>
              <a:t> </a:t>
            </a:r>
            <a:r>
              <a:rPr lang="el-GR" sz="1400" dirty="0" smtClean="0"/>
              <a:t>Αποστολική Βιβλιοθήκη.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44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Λαοκόων</a:t>
            </a:r>
            <a:r>
              <a:rPr lang="en-GB" dirty="0" smtClean="0"/>
              <a:t>,</a:t>
            </a:r>
            <a:r>
              <a:rPr lang="el-GR" dirty="0" smtClean="0"/>
              <a:t>  1506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266" y="152400"/>
            <a:ext cx="476879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Παλάτι του Νέρωνα, δεκαετία 1480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856" y="1336291"/>
            <a:ext cx="3360050" cy="3668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05" y="1336291"/>
            <a:ext cx="5009145" cy="36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40" y="538878"/>
            <a:ext cx="7210396" cy="810704"/>
          </a:xfrm>
        </p:spPr>
        <p:txBody>
          <a:bodyPr/>
          <a:lstStyle/>
          <a:p>
            <a:r>
              <a:rPr lang="en-US" dirty="0" smtClean="0"/>
              <a:t>Torso Belvedere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026" y="108514"/>
            <a:ext cx="5419846" cy="49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53" y="0"/>
            <a:ext cx="3122434" cy="5143500"/>
          </a:xfrm>
          <a:prstGeom prst="rect">
            <a:avLst/>
          </a:prstGeom>
        </p:spPr>
      </p:pic>
      <p:pic>
        <p:nvPicPr>
          <p:cNvPr id="3" name="Picture 2" descr="Screen Shot 2015-02-19 at 13.57.0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3199" y="1516925"/>
            <a:ext cx="4869543" cy="19929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13199" y="4300410"/>
            <a:ext cx="4660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Maarten van </a:t>
            </a:r>
            <a:r>
              <a:rPr lang="en-US" sz="1400" dirty="0" err="1"/>
              <a:t>Heemskerck</a:t>
            </a:r>
            <a:r>
              <a:rPr lang="en-US" sz="1400" dirty="0"/>
              <a:t>, </a:t>
            </a:r>
            <a:r>
              <a:rPr lang="el-GR" sz="1400" i="1" dirty="0" smtClean="0"/>
              <a:t>Ο Άγιος Ιωάννης στο</a:t>
            </a:r>
            <a:r>
              <a:rPr lang="en-US" sz="1400" i="1" dirty="0" smtClean="0"/>
              <a:t> </a:t>
            </a:r>
            <a:r>
              <a:rPr lang="el-GR" sz="1400" i="1" dirty="0" err="1" smtClean="0"/>
              <a:t>Λατερανό</a:t>
            </a:r>
            <a:r>
              <a:rPr lang="el-GR" sz="1400" i="1" dirty="0" smtClean="0"/>
              <a:t> με τον έφιππο Μάρκο Αυρήλιο</a:t>
            </a:r>
            <a:r>
              <a:rPr lang="en-US" sz="1400" dirty="0" smtClean="0"/>
              <a:t>, </a:t>
            </a:r>
            <a:r>
              <a:rPr lang="en-US" sz="1400" dirty="0"/>
              <a:t>1535.  </a:t>
            </a:r>
          </a:p>
        </p:txBody>
      </p:sp>
    </p:spTree>
    <p:extLst>
      <p:ext uri="{BB962C8B-B14F-4D97-AF65-F5344CB8AC3E}">
        <p14:creationId xmlns:p14="http://schemas.microsoft.com/office/powerpoint/2010/main" val="54019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889" y="246037"/>
            <a:ext cx="3476866" cy="43742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2322" y="4620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Andrea del </a:t>
            </a:r>
            <a:r>
              <a:rPr lang="en-US" sz="1200" dirty="0" smtClean="0"/>
              <a:t>Verrocchio, </a:t>
            </a:r>
            <a:r>
              <a:rPr lang="en-US" sz="1200" i="1" dirty="0" smtClean="0"/>
              <a:t>Bartolomeo</a:t>
            </a:r>
            <a:r>
              <a:rPr lang="en-US" sz="1200" i="1" dirty="0"/>
              <a:t> </a:t>
            </a:r>
            <a:r>
              <a:rPr lang="en-US" sz="1200" i="1" dirty="0" smtClean="0"/>
              <a:t>Colleoni</a:t>
            </a:r>
            <a:r>
              <a:rPr lang="en-US" sz="1200" dirty="0" smtClean="0"/>
              <a:t>,</a:t>
            </a:r>
            <a:r>
              <a:rPr lang="el-GR" sz="1200" dirty="0" smtClean="0"/>
              <a:t> </a:t>
            </a:r>
            <a:r>
              <a:rPr lang="en-US" sz="1200" dirty="0" smtClean="0"/>
              <a:t>1481-1495</a:t>
            </a:r>
            <a:r>
              <a:rPr lang="el-GR" sz="1200" dirty="0" smtClean="0"/>
              <a:t>, </a:t>
            </a:r>
          </a:p>
          <a:p>
            <a:pPr algn="ctr"/>
            <a:r>
              <a:rPr lang="el-GR" sz="1200" dirty="0" smtClean="0"/>
              <a:t>Βενετία,</a:t>
            </a:r>
            <a:r>
              <a:rPr lang="el-GR" sz="1200" dirty="0"/>
              <a:t> </a:t>
            </a:r>
            <a:r>
              <a:rPr lang="en-US" sz="1200" dirty="0" smtClean="0"/>
              <a:t>Campo di Santi Giovanni e Paolo</a:t>
            </a:r>
            <a:r>
              <a:rPr lang="el-GR" sz="1200" dirty="0" smtClean="0"/>
              <a:t>.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65" y="934708"/>
            <a:ext cx="4680857" cy="35106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7478" y="4620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Donatello, </a:t>
            </a:r>
            <a:r>
              <a:rPr lang="en-US" sz="1200" i="1" dirty="0" err="1" smtClean="0"/>
              <a:t>Gattamelata</a:t>
            </a:r>
            <a:r>
              <a:rPr lang="en-US" sz="1200" dirty="0" smtClean="0"/>
              <a:t>, 1447-50.  </a:t>
            </a:r>
            <a:endParaRPr lang="el-GR" sz="1200" dirty="0" smtClean="0"/>
          </a:p>
          <a:p>
            <a:pPr algn="ctr"/>
            <a:r>
              <a:rPr lang="el-GR" sz="1200" dirty="0" err="1" smtClean="0"/>
              <a:t>Πάδουα</a:t>
            </a:r>
            <a:r>
              <a:rPr lang="el-GR" sz="1200" dirty="0" smtClean="0"/>
              <a:t>, </a:t>
            </a:r>
            <a:r>
              <a:rPr lang="en-US" sz="1200" dirty="0" smtClean="0"/>
              <a:t>Piazza </a:t>
            </a:r>
            <a:r>
              <a:rPr lang="en-US" sz="1200" dirty="0"/>
              <a:t>del </a:t>
            </a:r>
            <a:r>
              <a:rPr lang="en-US" sz="1200" dirty="0" smtClean="0"/>
              <a:t>Santo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85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58δ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067" y="122870"/>
            <a:ext cx="5009242" cy="441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- Ορθογώνιο"/>
          <p:cNvSpPr/>
          <p:nvPr/>
        </p:nvSpPr>
        <p:spPr>
          <a:xfrm>
            <a:off x="129988" y="4628650"/>
            <a:ext cx="8628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Domenico Ghirlandaio, </a:t>
            </a:r>
            <a:r>
              <a:rPr lang="el-GR" sz="1200" i="1" dirty="0" smtClean="0"/>
              <a:t>Άγγελος εμφανίζεται στον Ζαχαρία </a:t>
            </a:r>
            <a:r>
              <a:rPr lang="el-GR" sz="1200" dirty="0" smtClean="0"/>
              <a:t>(λεπτομέρεια: </a:t>
            </a:r>
            <a:r>
              <a:rPr lang="en-US" sz="1200" dirty="0" err="1" smtClean="0"/>
              <a:t>Marsilio</a:t>
            </a:r>
            <a:r>
              <a:rPr lang="en-US" sz="1200" dirty="0" smtClean="0"/>
              <a:t> </a:t>
            </a:r>
            <a:r>
              <a:rPr lang="en-US" sz="1200" dirty="0"/>
              <a:t>Ficino, Cristoforo Landino, Angelo Poliziano, </a:t>
            </a:r>
            <a:r>
              <a:rPr lang="el-GR" sz="1200" dirty="0" smtClean="0"/>
              <a:t>Δημήτριος Χαλκοκονδύλης), 1486-90</a:t>
            </a:r>
            <a:r>
              <a:rPr lang="el-GR" sz="1200" dirty="0"/>
              <a:t>,</a:t>
            </a:r>
            <a:r>
              <a:rPr lang="en-US" sz="1200" dirty="0" smtClean="0"/>
              <a:t> </a:t>
            </a:r>
            <a:r>
              <a:rPr lang="el-GR" sz="1200" dirty="0" smtClean="0"/>
              <a:t>νωπογραφία, Φλωρεντία</a:t>
            </a:r>
            <a:r>
              <a:rPr lang="el-GR" sz="1200" dirty="0"/>
              <a:t>, </a:t>
            </a:r>
            <a:r>
              <a:rPr lang="en-US" sz="1200" dirty="0"/>
              <a:t>Santa Maria Novella</a:t>
            </a:r>
            <a:r>
              <a:rPr lang="en-US" sz="1200" dirty="0" smtClean="0"/>
              <a:t>,</a:t>
            </a:r>
            <a:r>
              <a:rPr lang="el-GR" sz="1200" dirty="0" smtClean="0"/>
              <a:t> παρεκκλήσιο</a:t>
            </a:r>
            <a:r>
              <a:rPr lang="en-GB" sz="1200" dirty="0" smtClean="0"/>
              <a:t> </a:t>
            </a:r>
            <a:r>
              <a:rPr lang="en-US" sz="1200" dirty="0" err="1" smtClean="0"/>
              <a:t>Tornabuoni</a:t>
            </a:r>
            <a:r>
              <a:rPr lang="en-US" sz="1200" dirty="0"/>
              <a:t>.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613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5"/>
          <p:cNvSpPr/>
          <p:nvPr/>
        </p:nvSpPr>
        <p:spPr>
          <a:xfrm>
            <a:off x="770907" y="4516929"/>
            <a:ext cx="25203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Leonardo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Bruni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(1370-1444)</a:t>
            </a:r>
            <a:endParaRPr lang="el-G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9029" y="4409208"/>
            <a:ext cx="4757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O Leonardo </a:t>
            </a:r>
            <a:r>
              <a:rPr lang="en-GB" sz="1200" dirty="0" err="1" smtClean="0"/>
              <a:t>Bruni</a:t>
            </a:r>
            <a:r>
              <a:rPr lang="en-GB" sz="1200" dirty="0" smtClean="0"/>
              <a:t> </a:t>
            </a:r>
            <a:r>
              <a:rPr lang="el-GR" sz="1200" dirty="0" smtClean="0"/>
              <a:t>φωτίζει την πόλη της Φλωρεντίας </a:t>
            </a:r>
          </a:p>
          <a:p>
            <a:pPr algn="ctr"/>
            <a:r>
              <a:rPr lang="el-GR" sz="1200" dirty="0" smtClean="0"/>
              <a:t>με το </a:t>
            </a:r>
            <a:r>
              <a:rPr lang="el-GR" sz="1200" dirty="0"/>
              <a:t>β</a:t>
            </a:r>
            <a:r>
              <a:rPr lang="el-GR" sz="1200" dirty="0" smtClean="0"/>
              <a:t>ιβλίο του </a:t>
            </a:r>
            <a:r>
              <a:rPr lang="el-GR" sz="1200" i="1" dirty="0" smtClean="0"/>
              <a:t>Ιστορία του Φλωρεντινού Λαού</a:t>
            </a:r>
            <a:r>
              <a:rPr lang="el-GR" sz="1200" dirty="0" smtClean="0"/>
              <a:t>.</a:t>
            </a:r>
            <a:r>
              <a:rPr lang="en-GB" sz="1200" dirty="0"/>
              <a:t> 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21" y="219281"/>
            <a:ext cx="3229215" cy="4219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22" y="193703"/>
            <a:ext cx="4458130" cy="42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3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117" y="4227979"/>
            <a:ext cx="19370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 smtClean="0"/>
              <a:t>Ο δούκας του Μιλάνου</a:t>
            </a:r>
          </a:p>
          <a:p>
            <a:r>
              <a:rPr lang="en-US" sz="1400" dirty="0" err="1" smtClean="0"/>
              <a:t>Gian</a:t>
            </a:r>
            <a:r>
              <a:rPr lang="en-US" sz="1400" dirty="0" smtClean="0"/>
              <a:t> </a:t>
            </a:r>
            <a:r>
              <a:rPr lang="en-US" sz="1400" dirty="0" err="1" smtClean="0"/>
              <a:t>Galeazzo</a:t>
            </a:r>
            <a:r>
              <a:rPr lang="en-US" sz="1400" dirty="0" smtClean="0"/>
              <a:t> Visconti</a:t>
            </a:r>
          </a:p>
          <a:p>
            <a:r>
              <a:rPr lang="is-IS" sz="1400" dirty="0" smtClean="0"/>
              <a:t>(1351–1402)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98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166" y="0"/>
            <a:ext cx="4384834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4144"/>
            <a:ext cx="4846948" cy="36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Giorgio Vasari, </a:t>
            </a:r>
            <a:r>
              <a:rPr lang="el-GR" i="1" dirty="0" smtClean="0"/>
              <a:t>Βίοι</a:t>
            </a:r>
            <a:r>
              <a:rPr lang="en-GB" i="1" dirty="0" smtClean="0"/>
              <a:t>, </a:t>
            </a:r>
            <a:r>
              <a:rPr lang="en-GB" dirty="0" smtClean="0"/>
              <a:t>1550/68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701340"/>
            <a:ext cx="3330483" cy="4172620"/>
          </a:xfrm>
        </p:spPr>
      </p:pic>
      <p:sp>
        <p:nvSpPr>
          <p:cNvPr id="4" name="TextBox 3"/>
          <p:cNvSpPr txBox="1"/>
          <p:nvPr/>
        </p:nvSpPr>
        <p:spPr>
          <a:xfrm>
            <a:off x="414669" y="1924493"/>
            <a:ext cx="47421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err="1"/>
              <a:t>Βίοι</a:t>
            </a:r>
            <a:r>
              <a:rPr lang="it-IT" sz="2000" i="1" dirty="0"/>
              <a:t> </a:t>
            </a:r>
            <a:r>
              <a:rPr lang="it-IT" sz="2000" i="1" dirty="0" err="1"/>
              <a:t>των</a:t>
            </a:r>
            <a:r>
              <a:rPr lang="it-IT" sz="2000" i="1" dirty="0"/>
              <a:t> </a:t>
            </a:r>
            <a:r>
              <a:rPr lang="it-IT" sz="2000" i="1" dirty="0" err="1" smtClean="0"/>
              <a:t>σημ</a:t>
            </a:r>
            <a:r>
              <a:rPr lang="it-IT" sz="2000" i="1" dirty="0" smtClean="0"/>
              <a:t>α</a:t>
            </a:r>
            <a:r>
              <a:rPr lang="it-IT" sz="2000" i="1" dirty="0" err="1" smtClean="0"/>
              <a:t>ντικότερων</a:t>
            </a:r>
            <a:r>
              <a:rPr lang="el-GR" sz="2000" i="1" dirty="0" smtClean="0"/>
              <a:t> Ιταλών </a:t>
            </a:r>
            <a:r>
              <a:rPr lang="it-IT" sz="2000" i="1" dirty="0" err="1" smtClean="0"/>
              <a:t>ζωγράφων</a:t>
            </a:r>
            <a:r>
              <a:rPr lang="it-IT" sz="2000" i="1" dirty="0"/>
              <a:t>, </a:t>
            </a:r>
            <a:r>
              <a:rPr lang="it-IT" sz="2000" i="1" dirty="0" err="1"/>
              <a:t>γλυ</a:t>
            </a:r>
            <a:r>
              <a:rPr lang="it-IT" sz="2000" i="1" dirty="0"/>
              <a:t>π</a:t>
            </a:r>
            <a:r>
              <a:rPr lang="it-IT" sz="2000" i="1" dirty="0" err="1"/>
              <a:t>τών</a:t>
            </a:r>
            <a:r>
              <a:rPr lang="it-IT" sz="2000" i="1" dirty="0"/>
              <a:t> </a:t>
            </a:r>
            <a:r>
              <a:rPr lang="it-IT" sz="2000" i="1" dirty="0" err="1"/>
              <a:t>κ</a:t>
            </a:r>
            <a:r>
              <a:rPr lang="it-IT" sz="2000" i="1" dirty="0"/>
              <a:t>α</a:t>
            </a:r>
            <a:r>
              <a:rPr lang="it-IT" sz="2000" i="1" dirty="0" err="1"/>
              <a:t>ι</a:t>
            </a:r>
            <a:r>
              <a:rPr lang="it-IT" sz="2000" i="1" dirty="0"/>
              <a:t> </a:t>
            </a:r>
            <a:r>
              <a:rPr lang="it-IT" sz="2000" i="1" dirty="0" smtClean="0"/>
              <a:t>α</a:t>
            </a:r>
            <a:r>
              <a:rPr lang="it-IT" sz="2000" i="1" dirty="0" err="1" smtClean="0"/>
              <a:t>ρχιτεκτόνων</a:t>
            </a:r>
            <a:r>
              <a:rPr lang="el-GR" sz="2000" i="1" dirty="0" smtClean="0"/>
              <a:t>,</a:t>
            </a:r>
            <a:r>
              <a:rPr lang="it-IT" sz="2000" i="1" dirty="0" smtClean="0"/>
              <a:t>                    </a:t>
            </a:r>
            <a:r>
              <a:rPr lang="el-GR" sz="2000" i="1" dirty="0" smtClean="0"/>
              <a:t>    </a:t>
            </a:r>
            <a:r>
              <a:rPr lang="it-IT" sz="2000" i="1" dirty="0" smtClean="0"/>
              <a:t> </a:t>
            </a:r>
            <a:r>
              <a:rPr lang="it-IT" sz="2000" i="1" dirty="0"/>
              <a:t>απ</a:t>
            </a:r>
            <a:r>
              <a:rPr lang="it-IT" sz="2000" i="1" dirty="0" err="1"/>
              <a:t>ό</a:t>
            </a:r>
            <a:r>
              <a:rPr lang="it-IT" sz="2000" i="1" dirty="0"/>
              <a:t> </a:t>
            </a:r>
            <a:r>
              <a:rPr lang="it-IT" sz="2000" i="1" dirty="0" err="1"/>
              <a:t>τον</a:t>
            </a:r>
            <a:r>
              <a:rPr lang="it-IT" sz="2000" i="1" dirty="0"/>
              <a:t> Cimabue </a:t>
            </a:r>
            <a:r>
              <a:rPr lang="it-IT" sz="2000" i="1" dirty="0" err="1"/>
              <a:t>μέχρι</a:t>
            </a:r>
            <a:r>
              <a:rPr lang="it-IT" sz="2000" i="1" dirty="0"/>
              <a:t> </a:t>
            </a:r>
            <a:r>
              <a:rPr lang="it-IT" sz="2000" i="1" dirty="0" err="1"/>
              <a:t>την</a:t>
            </a:r>
            <a:r>
              <a:rPr lang="it-IT" sz="2000" i="1" dirty="0"/>
              <a:t> </a:t>
            </a:r>
            <a:r>
              <a:rPr lang="it-IT" sz="2000" i="1" dirty="0" err="1"/>
              <a:t>ε</a:t>
            </a:r>
            <a:r>
              <a:rPr lang="it-IT" sz="2000" i="1" dirty="0"/>
              <a:t>π</a:t>
            </a:r>
            <a:r>
              <a:rPr lang="it-IT" sz="2000" i="1" dirty="0" err="1"/>
              <a:t>οχή</a:t>
            </a:r>
            <a:r>
              <a:rPr lang="it-IT" sz="2000" i="1" dirty="0"/>
              <a:t> </a:t>
            </a:r>
            <a:r>
              <a:rPr lang="it-IT" sz="2000" i="1" dirty="0" err="1" smtClean="0"/>
              <a:t>μ</a:t>
            </a:r>
            <a:r>
              <a:rPr lang="it-IT" sz="2000" i="1" dirty="0" smtClean="0"/>
              <a:t>α</a:t>
            </a:r>
            <a:r>
              <a:rPr lang="it-IT" sz="2000" i="1" dirty="0" err="1" smtClean="0"/>
              <a:t>ς</a:t>
            </a:r>
            <a:endParaRPr lang="el-GR" sz="2000" i="1" dirty="0" smtClean="0"/>
          </a:p>
          <a:p>
            <a:endParaRPr lang="it-IT" sz="2000" i="1" dirty="0"/>
          </a:p>
          <a:p>
            <a:r>
              <a:rPr lang="it-IT" sz="2000" i="1" dirty="0"/>
              <a:t>Vite de’ più eccellenti pittori, scultori </a:t>
            </a:r>
            <a:r>
              <a:rPr lang="el-GR" sz="2000" i="1" dirty="0" smtClean="0"/>
              <a:t>          </a:t>
            </a:r>
            <a:r>
              <a:rPr lang="it-IT" sz="2000" i="1" dirty="0" smtClean="0"/>
              <a:t>e </a:t>
            </a:r>
            <a:r>
              <a:rPr lang="it-IT" sz="2000" i="1" dirty="0"/>
              <a:t>architettori italiani, </a:t>
            </a:r>
            <a:endParaRPr lang="el-GR" sz="2000" i="1" dirty="0" smtClean="0"/>
          </a:p>
          <a:p>
            <a:r>
              <a:rPr lang="it-IT" sz="2000" i="1" dirty="0" smtClean="0"/>
              <a:t>da </a:t>
            </a:r>
            <a:r>
              <a:rPr lang="it-IT" sz="2000" i="1" dirty="0"/>
              <a:t>Cimabue insino </a:t>
            </a:r>
            <a:r>
              <a:rPr lang="it-IT" sz="2000" i="1" dirty="0" smtClean="0"/>
              <a:t>a </a:t>
            </a:r>
            <a:r>
              <a:rPr lang="it-IT" sz="2000" i="1" dirty="0"/>
              <a:t>tempi nostri</a:t>
            </a:r>
          </a:p>
        </p:txBody>
      </p:sp>
    </p:spTree>
    <p:extLst>
      <p:ext uri="{BB962C8B-B14F-4D97-AF65-F5344CB8AC3E}">
        <p14:creationId xmlns:p14="http://schemas.microsoft.com/office/powerpoint/2010/main" val="1321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00" y="0"/>
            <a:ext cx="688093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13" y="91726"/>
            <a:ext cx="3277376" cy="496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Giorgio Vasari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Οι </a:t>
            </a:r>
            <a:r>
              <a:rPr lang="el-GR" dirty="0"/>
              <a:t>τ</a:t>
            </a:r>
            <a:r>
              <a:rPr lang="el-GR" dirty="0" smtClean="0"/>
              <a:t>ρεις εποχές</a:t>
            </a:r>
            <a:endParaRPr lang="en-GB" i="1" dirty="0" err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1" y="1752655"/>
            <a:ext cx="4214761" cy="2699487"/>
          </a:xfrm>
        </p:spPr>
        <p:txBody>
          <a:bodyPr>
            <a:normAutofit/>
          </a:bodyPr>
          <a:lstStyle/>
          <a:p>
            <a:r>
              <a:rPr lang="el-GR" dirty="0" smtClean="0"/>
              <a:t>Πρώτη εποχή αναβίωσης των τεχνών</a:t>
            </a:r>
          </a:p>
          <a:p>
            <a:r>
              <a:rPr lang="en-GB" dirty="0" smtClean="0"/>
              <a:t>Cimabue, Giotto </a:t>
            </a:r>
            <a:r>
              <a:rPr lang="el-GR" dirty="0"/>
              <a:t>στη ζωγραφική, </a:t>
            </a:r>
            <a:endParaRPr lang="el-GR" dirty="0" smtClean="0"/>
          </a:p>
          <a:p>
            <a:r>
              <a:rPr lang="el-GR" dirty="0" smtClean="0"/>
              <a:t> </a:t>
            </a:r>
            <a:r>
              <a:rPr lang="en-GB" dirty="0" err="1"/>
              <a:t>Arnolfo</a:t>
            </a:r>
            <a:r>
              <a:rPr lang="en-GB" dirty="0"/>
              <a:t> di </a:t>
            </a:r>
            <a:r>
              <a:rPr lang="en-GB" dirty="0" err="1" smtClean="0"/>
              <a:t>Cambio</a:t>
            </a:r>
            <a:r>
              <a:rPr lang="el-GR" dirty="0" smtClean="0"/>
              <a:t> </a:t>
            </a:r>
            <a:r>
              <a:rPr lang="en-GB" dirty="0" err="1" smtClean="0"/>
              <a:t>στην</a:t>
            </a:r>
            <a:r>
              <a:rPr lang="en-GB" dirty="0" smtClean="0"/>
              <a:t> </a:t>
            </a:r>
            <a:r>
              <a:rPr lang="el-GR" dirty="0" smtClean="0"/>
              <a:t>α</a:t>
            </a:r>
            <a:r>
              <a:rPr lang="en-GB" dirty="0" err="1" smtClean="0"/>
              <a:t>ρχιτεκτονική</a:t>
            </a:r>
            <a:endParaRPr lang="el-GR" dirty="0" smtClean="0"/>
          </a:p>
          <a:p>
            <a:r>
              <a:rPr lang="en-GB" dirty="0" smtClean="0"/>
              <a:t>Nicol</a:t>
            </a:r>
            <a:r>
              <a:rPr lang="en-GB" dirty="0"/>
              <a:t>a</a:t>
            </a:r>
            <a:r>
              <a:rPr lang="en-GB" dirty="0" smtClean="0"/>
              <a:t> Pisano </a:t>
            </a:r>
            <a:r>
              <a:rPr lang="el-GR" dirty="0"/>
              <a:t>στη </a:t>
            </a:r>
            <a:r>
              <a:rPr lang="el-GR" dirty="0" smtClean="0"/>
              <a:t>γλυπτική</a:t>
            </a:r>
          </a:p>
          <a:p>
            <a:endParaRPr lang="el-GR" dirty="0"/>
          </a:p>
          <a:p>
            <a:r>
              <a:rPr lang="el-GR" dirty="0" smtClean="0"/>
              <a:t>Απομάκρυνση από τη </a:t>
            </a:r>
            <a:r>
              <a:rPr lang="en-GB" dirty="0" err="1" smtClean="0"/>
              <a:t>Maniera</a:t>
            </a:r>
            <a:r>
              <a:rPr lang="en-GB" dirty="0" smtClean="0"/>
              <a:t> </a:t>
            </a:r>
            <a:r>
              <a:rPr lang="en-GB" dirty="0" err="1" smtClean="0"/>
              <a:t>Greca</a:t>
            </a:r>
            <a:endParaRPr lang="el-GR" dirty="0" smtClean="0"/>
          </a:p>
          <a:p>
            <a:r>
              <a:rPr lang="en-GB" dirty="0" err="1" smtClean="0"/>
              <a:t>Maniera</a:t>
            </a:r>
            <a:r>
              <a:rPr lang="en-GB" dirty="0" smtClean="0"/>
              <a:t> di Giotto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3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Giorgio Vasari</a:t>
            </a:r>
            <a:br>
              <a:rPr lang="en-US" dirty="0" smtClean="0"/>
            </a:br>
            <a:r>
              <a:rPr lang="el-GR" dirty="0" smtClean="0"/>
              <a:t>Δεύτερη εποχή: </a:t>
            </a:r>
            <a:r>
              <a:rPr lang="en-GB" dirty="0" smtClean="0"/>
              <a:t>“</a:t>
            </a:r>
            <a:r>
              <a:rPr lang="el-GR" dirty="0" err="1"/>
              <a:t>Β</a:t>
            </a:r>
            <a:r>
              <a:rPr lang="en-GB" dirty="0" err="1" smtClean="0"/>
              <a:t>ella</a:t>
            </a:r>
            <a:r>
              <a:rPr lang="en-GB" dirty="0" smtClean="0"/>
              <a:t> </a:t>
            </a:r>
            <a:r>
              <a:rPr lang="el-GR" dirty="0" err="1"/>
              <a:t>Μ</a:t>
            </a:r>
            <a:r>
              <a:rPr lang="en-GB" dirty="0" err="1" smtClean="0"/>
              <a:t>aniera</a:t>
            </a:r>
            <a:r>
              <a:rPr lang="en-GB" dirty="0" smtClean="0"/>
              <a:t>”</a:t>
            </a:r>
            <a:endParaRPr lang="en-GB" i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3056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εγκαινιάστηκε </a:t>
            </a:r>
            <a:r>
              <a:rPr lang="el-GR" dirty="0" smtClean="0"/>
              <a:t>από τους</a:t>
            </a:r>
            <a:endParaRPr lang="el-GR" dirty="0"/>
          </a:p>
          <a:p>
            <a:pPr marL="0" indent="0">
              <a:buNone/>
            </a:pPr>
            <a:r>
              <a:rPr lang="el-GR" dirty="0" err="1" smtClean="0"/>
              <a:t>Brunelleschi</a:t>
            </a:r>
            <a:endParaRPr lang="el-GR" dirty="0" smtClean="0"/>
          </a:p>
          <a:p>
            <a:pPr marL="0" indent="0">
              <a:buNone/>
            </a:pPr>
            <a:r>
              <a:rPr lang="el-GR" dirty="0" err="1" smtClean="0"/>
              <a:t>Masaccio</a:t>
            </a:r>
            <a:r>
              <a:rPr lang="el-GR" dirty="0" smtClean="0"/>
              <a:t>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Ghiberti, Donatello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4"/>
            <a:ext cx="3525044" cy="3169480"/>
          </a:xfrm>
        </p:spPr>
        <p:txBody>
          <a:bodyPr>
            <a:normAutofit/>
          </a:bodyPr>
          <a:lstStyle/>
          <a:p>
            <a:r>
              <a:rPr lang="el-GR" b="1" dirty="0" smtClean="0"/>
              <a:t>Πέντε</a:t>
            </a:r>
            <a:r>
              <a:rPr lang="en-GB" b="1" dirty="0" smtClean="0"/>
              <a:t> </a:t>
            </a:r>
            <a:r>
              <a:rPr lang="el-GR" b="1" dirty="0" smtClean="0"/>
              <a:t>συνεισφορές                στην τέχνη</a:t>
            </a:r>
            <a:endParaRPr lang="en-GB" b="1" dirty="0" smtClean="0"/>
          </a:p>
          <a:p>
            <a:endParaRPr lang="el-GR" b="1" dirty="0"/>
          </a:p>
          <a:p>
            <a:r>
              <a:rPr lang="el-GR" dirty="0"/>
              <a:t>τον κανόνα (</a:t>
            </a:r>
            <a:r>
              <a:rPr lang="el-GR" dirty="0" err="1"/>
              <a:t>regola</a:t>
            </a:r>
            <a:r>
              <a:rPr lang="el-GR" dirty="0" smtClean="0"/>
              <a:t>) </a:t>
            </a:r>
          </a:p>
          <a:p>
            <a:r>
              <a:rPr lang="el-GR" dirty="0" smtClean="0"/>
              <a:t>τον </a:t>
            </a:r>
            <a:r>
              <a:rPr lang="el-GR" dirty="0"/>
              <a:t>ρυθμό (</a:t>
            </a:r>
            <a:r>
              <a:rPr lang="el-GR" dirty="0" err="1"/>
              <a:t>ordine</a:t>
            </a:r>
            <a:r>
              <a:rPr lang="el-GR" dirty="0" smtClean="0"/>
              <a:t>)</a:t>
            </a:r>
          </a:p>
          <a:p>
            <a:r>
              <a:rPr lang="el-GR" dirty="0" smtClean="0"/>
              <a:t>την </a:t>
            </a:r>
            <a:r>
              <a:rPr lang="el-GR" dirty="0"/>
              <a:t>αναλογία (</a:t>
            </a:r>
            <a:r>
              <a:rPr lang="el-GR" dirty="0" err="1"/>
              <a:t>mesura</a:t>
            </a:r>
            <a:r>
              <a:rPr lang="el-GR" dirty="0" smtClean="0"/>
              <a:t>)</a:t>
            </a:r>
          </a:p>
          <a:p>
            <a:r>
              <a:rPr lang="el-GR" dirty="0" smtClean="0"/>
              <a:t>το </a:t>
            </a:r>
            <a:r>
              <a:rPr lang="el-GR" dirty="0"/>
              <a:t>σχέδιο (</a:t>
            </a:r>
            <a:r>
              <a:rPr lang="el-GR" dirty="0" err="1"/>
              <a:t>disegno</a:t>
            </a:r>
            <a:r>
              <a:rPr lang="el-GR" dirty="0"/>
              <a:t>) </a:t>
            </a:r>
            <a:endParaRPr lang="el-GR" dirty="0" smtClean="0"/>
          </a:p>
          <a:p>
            <a:r>
              <a:rPr lang="el-GR" dirty="0" smtClean="0"/>
              <a:t>και την τεχνοτροπία (</a:t>
            </a:r>
            <a:r>
              <a:rPr lang="el-GR" dirty="0" err="1" smtClean="0"/>
              <a:t>maniera</a:t>
            </a:r>
            <a:r>
              <a:rPr lang="el-GR" dirty="0" smtClean="0"/>
              <a:t>) </a:t>
            </a:r>
            <a:r>
              <a:rPr lang="en-GB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Giorgio Vasari</a:t>
            </a:r>
            <a:br>
              <a:rPr lang="en-US" dirty="0" smtClean="0"/>
            </a:br>
            <a:r>
              <a:rPr lang="el-GR" dirty="0" smtClean="0"/>
              <a:t>Τρίτη εποχή: </a:t>
            </a:r>
            <a:r>
              <a:rPr lang="en-GB" dirty="0" smtClean="0"/>
              <a:t>“</a:t>
            </a:r>
            <a:r>
              <a:rPr lang="el-GR" dirty="0" err="1"/>
              <a:t>Μ</a:t>
            </a:r>
            <a:r>
              <a:rPr lang="en-GB" dirty="0" err="1" smtClean="0"/>
              <a:t>aniera</a:t>
            </a:r>
            <a:r>
              <a:rPr lang="en-GB" dirty="0" smtClean="0"/>
              <a:t> </a:t>
            </a:r>
            <a:r>
              <a:rPr lang="el-GR" dirty="0" err="1"/>
              <a:t>Μ</a:t>
            </a:r>
            <a:r>
              <a:rPr lang="en-GB" dirty="0" err="1" smtClean="0"/>
              <a:t>oderna</a:t>
            </a:r>
            <a:r>
              <a:rPr lang="en-GB" dirty="0" smtClean="0"/>
              <a:t>”</a:t>
            </a:r>
            <a:endParaRPr lang="en-GB" i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618560" y="1752601"/>
            <a:ext cx="3525440" cy="2699147"/>
          </a:xfrm>
        </p:spPr>
        <p:txBody>
          <a:bodyPr/>
          <a:lstStyle/>
          <a:p>
            <a:r>
              <a:rPr lang="en-GB" b="1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644" y="1375624"/>
            <a:ext cx="5283589" cy="376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Ώριμη Αναγέννηση (1480-1520)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0" y="1752655"/>
            <a:ext cx="7612679" cy="2699487"/>
          </a:xfrm>
        </p:spPr>
        <p:txBody>
          <a:bodyPr>
            <a:normAutofit/>
          </a:bodyPr>
          <a:lstStyle/>
          <a:p>
            <a:r>
              <a:rPr lang="el-GR" dirty="0"/>
              <a:t>Σ</a:t>
            </a:r>
            <a:r>
              <a:rPr lang="el-GR" dirty="0" smtClean="0"/>
              <a:t>τιγμή </a:t>
            </a:r>
            <a:r>
              <a:rPr lang="el-GR" dirty="0"/>
              <a:t>ισορροπίας </a:t>
            </a:r>
            <a:r>
              <a:rPr lang="el-GR" dirty="0" smtClean="0"/>
              <a:t>ανάμεσα</a:t>
            </a:r>
          </a:p>
          <a:p>
            <a:pPr lvl="1">
              <a:lnSpc>
                <a:spcPct val="200000"/>
              </a:lnSpc>
            </a:pPr>
            <a:r>
              <a:rPr lang="el-GR" sz="1800" dirty="0" smtClean="0"/>
              <a:t>στην </a:t>
            </a:r>
            <a:r>
              <a:rPr lang="el-GR" sz="1800" b="1" dirty="0" smtClean="0"/>
              <a:t>ενότητα μορφής και περιεχομένου</a:t>
            </a:r>
            <a:r>
              <a:rPr lang="el-GR" sz="1800" dirty="0" smtClean="0"/>
              <a:t> </a:t>
            </a:r>
            <a:r>
              <a:rPr lang="en-GB" sz="1800" dirty="0" smtClean="0"/>
              <a:t> </a:t>
            </a:r>
            <a:endParaRPr lang="el-GR" sz="1800" dirty="0" smtClean="0"/>
          </a:p>
          <a:p>
            <a:pPr lvl="1">
              <a:lnSpc>
                <a:spcPct val="200000"/>
              </a:lnSpc>
            </a:pPr>
            <a:r>
              <a:rPr lang="el-GR" sz="1800" dirty="0" smtClean="0"/>
              <a:t>και στην </a:t>
            </a:r>
            <a:r>
              <a:rPr lang="el-GR" sz="1800" b="1" dirty="0"/>
              <a:t>κομψότητα </a:t>
            </a:r>
            <a:r>
              <a:rPr lang="el-GR" sz="1800" b="1" dirty="0" smtClean="0"/>
              <a:t>και στις </a:t>
            </a:r>
            <a:r>
              <a:rPr lang="el-GR" sz="1800" b="1" dirty="0"/>
              <a:t>χάρες του </a:t>
            </a:r>
            <a:r>
              <a:rPr lang="el-GR" sz="1800" b="1" dirty="0" smtClean="0"/>
              <a:t>στολισμού</a:t>
            </a:r>
            <a:r>
              <a:rPr lang="el-GR" sz="1800" dirty="0" smtClean="0"/>
              <a:t>, </a:t>
            </a:r>
            <a:r>
              <a:rPr lang="el-GR" sz="1800" dirty="0"/>
              <a:t> </a:t>
            </a:r>
            <a:r>
              <a:rPr lang="el-GR" sz="1800" dirty="0" smtClean="0"/>
              <a:t>                         που συνδέονταν πάντα  με το θέμα.</a:t>
            </a:r>
            <a:r>
              <a:rPr lang="en-GB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377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692" y="4310440"/>
            <a:ext cx="3501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 err="1">
                <a:latin typeface="Cambria" charset="0"/>
                <a:ea typeface="ＭＳ ゴシック" charset="-128"/>
                <a:cs typeface="Times New Roman" charset="0"/>
              </a:rPr>
              <a:t>Arte</a:t>
            </a:r>
            <a:r>
              <a:rPr lang="el-GR" sz="1400" dirty="0">
                <a:latin typeface="Cambria" charset="0"/>
                <a:ea typeface="ＭＳ ゴシック" charset="-128"/>
                <a:cs typeface="Times New Roman" charset="0"/>
              </a:rPr>
              <a:t> </a:t>
            </a:r>
            <a:r>
              <a:rPr lang="el-GR" sz="1400" dirty="0" err="1">
                <a:latin typeface="Cambria" charset="0"/>
                <a:ea typeface="ＭＳ ゴシック" charset="-128"/>
                <a:cs typeface="Times New Roman" charset="0"/>
              </a:rPr>
              <a:t>di</a:t>
            </a:r>
            <a:r>
              <a:rPr lang="el-GR" sz="1400" dirty="0">
                <a:latin typeface="Cambria" charset="0"/>
                <a:ea typeface="ＭＳ ゴシック" charset="-128"/>
                <a:cs typeface="Times New Roman" charset="0"/>
              </a:rPr>
              <a:t> </a:t>
            </a:r>
            <a:r>
              <a:rPr lang="el-GR" sz="1400" dirty="0" err="1" smtClean="0">
                <a:latin typeface="Cambria" charset="0"/>
                <a:ea typeface="ＭＳ ゴシック" charset="-128"/>
                <a:cs typeface="Times New Roman" charset="0"/>
              </a:rPr>
              <a:t>Calimala</a:t>
            </a:r>
            <a:endParaRPr lang="el-GR" sz="1400" dirty="0" smtClean="0">
              <a:latin typeface="Cambria" charset="0"/>
              <a:ea typeface="ＭＳ ゴシック" charset="-128"/>
              <a:cs typeface="Times New Roman" charset="0"/>
            </a:endParaRPr>
          </a:p>
          <a:p>
            <a:r>
              <a:rPr lang="el-GR" sz="1400" dirty="0" smtClean="0">
                <a:latin typeface="Cambria" charset="0"/>
                <a:ea typeface="ＭＳ ゴシック" charset="-128"/>
                <a:cs typeface="Times New Roman" charset="0"/>
              </a:rPr>
              <a:t>Συντεχνία εμπόρων μάλλινων υφασμάτων</a:t>
            </a:r>
            <a:r>
              <a:rPr lang="en-GB" sz="1400" dirty="0" smtClean="0"/>
              <a:t>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6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0" y="1728000"/>
            <a:ext cx="3681193" cy="2383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939" y="564921"/>
            <a:ext cx="8123396" cy="8107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1401</a:t>
            </a:r>
            <a:r>
              <a:rPr lang="el-GR" dirty="0" smtClean="0"/>
              <a:t>: Διαγωνισμός για τη </a:t>
            </a:r>
            <a:r>
              <a:rPr lang="el-GR" dirty="0"/>
              <a:t>β</a:t>
            </a:r>
            <a:r>
              <a:rPr lang="el-GR" dirty="0" smtClean="0"/>
              <a:t>όρεια πύλη του </a:t>
            </a:r>
            <a:r>
              <a:rPr lang="el-GR" dirty="0" err="1" smtClean="0"/>
              <a:t>Βαπτιστηρίου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101" y="1267624"/>
            <a:ext cx="3839582" cy="376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10526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05806" y="4569964"/>
            <a:ext cx="24227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Andrea Pisano, </a:t>
            </a:r>
            <a:r>
              <a:rPr lang="el-GR" sz="1350" dirty="0"/>
              <a:t>Η</a:t>
            </a:r>
            <a:r>
              <a:rPr lang="el-GR" sz="1350" dirty="0" smtClean="0"/>
              <a:t> νότια πύλη, </a:t>
            </a:r>
            <a:r>
              <a:rPr lang="en-US" sz="1350" dirty="0" smtClean="0"/>
              <a:t> </a:t>
            </a:r>
            <a:endParaRPr lang="en-US" sz="1350" dirty="0"/>
          </a:p>
          <a:p>
            <a:r>
              <a:rPr lang="en-US" sz="1350" dirty="0" smtClean="0"/>
              <a:t>1330-36</a:t>
            </a:r>
            <a:r>
              <a:rPr lang="el-GR" sz="1350" dirty="0" smtClean="0"/>
              <a:t>.</a:t>
            </a:r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253" y="760072"/>
            <a:ext cx="4123256" cy="35460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0495159">
            <a:off x="1804061" y="2785082"/>
            <a:ext cx="392412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601" y="113741"/>
            <a:ext cx="3086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>
                <a:latin typeface="Cambria" charset="0"/>
                <a:ea typeface="Times New Roman" charset="0"/>
                <a:cs typeface="Times New Roman" charset="0"/>
              </a:rPr>
              <a:t>Σ</a:t>
            </a:r>
            <a:r>
              <a:rPr lang="el-GR" sz="1400" dirty="0" smtClean="0">
                <a:latin typeface="Cambria" charset="0"/>
                <a:ea typeface="Times New Roman" charset="0"/>
                <a:cs typeface="Times New Roman" charset="0"/>
              </a:rPr>
              <a:t>κηνές  </a:t>
            </a:r>
            <a:endParaRPr lang="en-GB" sz="1400" dirty="0" smtClean="0">
              <a:latin typeface="Cambria" charset="0"/>
              <a:ea typeface="Times New Roman" charset="0"/>
              <a:cs typeface="Times New Roman" charset="0"/>
            </a:endParaRPr>
          </a:p>
          <a:p>
            <a:r>
              <a:rPr lang="el-GR" sz="1400" dirty="0" smtClean="0">
                <a:latin typeface="Cambria" charset="0"/>
                <a:ea typeface="Times New Roman" charset="0"/>
                <a:cs typeface="Times New Roman" charset="0"/>
              </a:rPr>
              <a:t>από τη ζωή του Ιωάννη του Βαπτιστή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073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0052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19742" y="4539540"/>
            <a:ext cx="3453702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Andrea Pisano, </a:t>
            </a:r>
            <a:r>
              <a:rPr lang="el-GR" sz="1350" i="1" dirty="0" smtClean="0"/>
              <a:t>Ελπίδα, </a:t>
            </a:r>
            <a:r>
              <a:rPr lang="en-US" sz="1350" dirty="0" smtClean="0"/>
              <a:t>1330-36</a:t>
            </a:r>
            <a:r>
              <a:rPr lang="el-GR" sz="1350" dirty="0" smtClean="0"/>
              <a:t>, </a:t>
            </a:r>
          </a:p>
          <a:p>
            <a:r>
              <a:rPr lang="el-GR" sz="1350" dirty="0" smtClean="0"/>
              <a:t>Φλωρεντία, </a:t>
            </a:r>
            <a:r>
              <a:rPr lang="el-GR" sz="1350" dirty="0"/>
              <a:t>ν</a:t>
            </a:r>
            <a:r>
              <a:rPr lang="el-GR" sz="1350" dirty="0" smtClean="0"/>
              <a:t>ότια πύλη του </a:t>
            </a:r>
            <a:r>
              <a:rPr lang="el-GR" sz="1400" dirty="0" err="1" smtClean="0"/>
              <a:t>Βαπτιστηρίου</a:t>
            </a:r>
            <a:r>
              <a:rPr lang="el-GR" sz="1350" dirty="0"/>
              <a:t>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785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1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48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454" y="4132613"/>
            <a:ext cx="2850078" cy="805157"/>
          </a:xfrm>
        </p:spPr>
        <p:txBody>
          <a:bodyPr>
            <a:normAutofit/>
          </a:bodyPr>
          <a:lstStyle/>
          <a:p>
            <a:r>
              <a:rPr lang="en-US" sz="1350" dirty="0"/>
              <a:t>Lorenzo Ghiberti (1378-1455)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71" y="126533"/>
            <a:ext cx="2829447" cy="4189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9372" y="4396692"/>
            <a:ext cx="26677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Filippo Brunelleschi </a:t>
            </a:r>
            <a:r>
              <a:rPr lang="el-GR" sz="1350" dirty="0"/>
              <a:t>(1377-1446)</a:t>
            </a:r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93" y="122816"/>
            <a:ext cx="3317022" cy="419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2981" y="201613"/>
            <a:ext cx="3883179" cy="4174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58" y="205721"/>
            <a:ext cx="3703048" cy="39935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47318" y="438744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Lorenzo </a:t>
            </a:r>
            <a:r>
              <a:rPr lang="en-US" sz="1200" dirty="0" smtClean="0"/>
              <a:t>Ghiberti</a:t>
            </a:r>
            <a:r>
              <a:rPr lang="el-GR" sz="1200" dirty="0" smtClean="0"/>
              <a:t>, </a:t>
            </a:r>
            <a:r>
              <a:rPr lang="el-GR" sz="1200" i="1" dirty="0" smtClean="0"/>
              <a:t>Θυσία του Ισαάκ</a:t>
            </a:r>
            <a:r>
              <a:rPr lang="el-GR" sz="1200" dirty="0" smtClean="0"/>
              <a:t>, </a:t>
            </a:r>
            <a:r>
              <a:rPr lang="en-GB" sz="1200" dirty="0" smtClean="0"/>
              <a:t> 140</a:t>
            </a:r>
            <a:r>
              <a:rPr lang="el-GR" sz="1200" dirty="0" smtClean="0"/>
              <a:t>1</a:t>
            </a:r>
            <a:r>
              <a:rPr lang="en-GB" sz="1200" dirty="0"/>
              <a:t>,</a:t>
            </a:r>
            <a:r>
              <a:rPr lang="en-GB" sz="1200" dirty="0" smtClean="0"/>
              <a:t> </a:t>
            </a:r>
            <a:endParaRPr lang="el-GR" sz="1200" dirty="0" smtClean="0"/>
          </a:p>
          <a:p>
            <a:pPr algn="ctr"/>
            <a:r>
              <a:rPr lang="el-GR" sz="1200" dirty="0" smtClean="0"/>
              <a:t>Φλωρεντία, </a:t>
            </a:r>
            <a:r>
              <a:rPr lang="en-GB" sz="1200" dirty="0" err="1" smtClean="0"/>
              <a:t>Museo</a:t>
            </a:r>
            <a:r>
              <a:rPr lang="en-GB" sz="1200" dirty="0" smtClean="0"/>
              <a:t> </a:t>
            </a:r>
            <a:r>
              <a:rPr lang="en-GB" sz="1200" dirty="0" err="1" smtClean="0"/>
              <a:t>dell’Opera</a:t>
            </a:r>
            <a:r>
              <a:rPr lang="en-GB" sz="1200" dirty="0" smtClean="0"/>
              <a:t> del Duomo.</a:t>
            </a:r>
            <a:endParaRPr lang="el-GR" sz="1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72000" y="438744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Brunelleschi</a:t>
            </a:r>
            <a:r>
              <a:rPr lang="el-GR" sz="1200" dirty="0" smtClean="0"/>
              <a:t>, </a:t>
            </a:r>
            <a:r>
              <a:rPr lang="el-GR" sz="1200" i="1" dirty="0" smtClean="0"/>
              <a:t>Θυσία του Ισαάκ</a:t>
            </a:r>
            <a:r>
              <a:rPr lang="el-GR" sz="1200" dirty="0" smtClean="0"/>
              <a:t>, </a:t>
            </a:r>
            <a:r>
              <a:rPr lang="en-GB" sz="1200" dirty="0" smtClean="0"/>
              <a:t> 140</a:t>
            </a:r>
            <a:r>
              <a:rPr lang="el-GR" sz="1200" dirty="0" smtClean="0"/>
              <a:t>1</a:t>
            </a:r>
            <a:r>
              <a:rPr lang="en-GB" sz="1200" dirty="0"/>
              <a:t>,</a:t>
            </a:r>
            <a:endParaRPr lang="en-GB" sz="1200" dirty="0" smtClean="0"/>
          </a:p>
          <a:p>
            <a:pPr algn="ctr"/>
            <a:r>
              <a:rPr lang="en-GB" sz="1200" dirty="0" smtClean="0"/>
              <a:t> </a:t>
            </a:r>
            <a:r>
              <a:rPr lang="el-GR" sz="1200" dirty="0" smtClean="0"/>
              <a:t>Φλωρεντία, </a:t>
            </a:r>
            <a:r>
              <a:rPr lang="en-US" sz="1200" dirty="0" err="1"/>
              <a:t>Museo</a:t>
            </a:r>
            <a:r>
              <a:rPr lang="en-US" sz="1200" dirty="0"/>
              <a:t> </a:t>
            </a:r>
            <a:r>
              <a:rPr lang="en-US" sz="1200" dirty="0" err="1"/>
              <a:t>dell'Opera</a:t>
            </a:r>
            <a:r>
              <a:rPr lang="en-US" sz="1200" dirty="0"/>
              <a:t> del </a:t>
            </a:r>
            <a:r>
              <a:rPr lang="en-US" sz="1200" dirty="0" smtClean="0"/>
              <a:t>Duomo.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63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0" y="192870"/>
            <a:ext cx="4449600" cy="47835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0400" y="2744894"/>
            <a:ext cx="4449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877258" y="451470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Brunelleschi</a:t>
            </a:r>
            <a:r>
              <a:rPr lang="el-GR" sz="1200" dirty="0" smtClean="0"/>
              <a:t>, </a:t>
            </a:r>
            <a:r>
              <a:rPr lang="el-GR" sz="1200" i="1" dirty="0" smtClean="0"/>
              <a:t>Θυσία του Ισαάκ</a:t>
            </a:r>
            <a:r>
              <a:rPr lang="el-GR" sz="1200" dirty="0" smtClean="0"/>
              <a:t>, </a:t>
            </a:r>
            <a:r>
              <a:rPr lang="en-GB" sz="1200" dirty="0" smtClean="0"/>
              <a:t> 140</a:t>
            </a:r>
            <a:r>
              <a:rPr lang="el-GR" sz="1200" dirty="0" smtClean="0"/>
              <a:t>1</a:t>
            </a:r>
            <a:r>
              <a:rPr lang="en-GB" sz="1200" dirty="0"/>
              <a:t>,</a:t>
            </a:r>
            <a:endParaRPr lang="en-GB" sz="1200" dirty="0" smtClean="0"/>
          </a:p>
          <a:p>
            <a:pPr algn="ctr"/>
            <a:r>
              <a:rPr lang="en-GB" sz="1200" dirty="0" smtClean="0"/>
              <a:t> </a:t>
            </a:r>
            <a:r>
              <a:rPr lang="el-GR" sz="1200" dirty="0" smtClean="0"/>
              <a:t>Φλωρεντία, </a:t>
            </a:r>
            <a:r>
              <a:rPr lang="en-US" sz="1200" dirty="0" err="1"/>
              <a:t>Museo</a:t>
            </a:r>
            <a:r>
              <a:rPr lang="en-US" sz="1200" dirty="0"/>
              <a:t> </a:t>
            </a:r>
            <a:r>
              <a:rPr lang="en-US" sz="1200" dirty="0" err="1"/>
              <a:t>dell'Opera</a:t>
            </a:r>
            <a:r>
              <a:rPr lang="en-US" sz="1200" dirty="0"/>
              <a:t> del </a:t>
            </a:r>
            <a:r>
              <a:rPr lang="en-US" sz="1200" dirty="0" smtClean="0"/>
              <a:t>Duomo.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11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5119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149" y="0"/>
            <a:ext cx="34238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46" y="93599"/>
            <a:ext cx="4989154" cy="48823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0534" y="45480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Lorenzo </a:t>
            </a:r>
            <a:r>
              <a:rPr lang="en-US" sz="1200" dirty="0" smtClean="0"/>
              <a:t>Ghiberti</a:t>
            </a:r>
            <a:r>
              <a:rPr lang="el-GR" sz="1200" dirty="0" smtClean="0"/>
              <a:t>, </a:t>
            </a:r>
            <a:r>
              <a:rPr lang="el-GR" sz="1200" i="1" dirty="0" smtClean="0"/>
              <a:t>Θυσία του Ισαάκ</a:t>
            </a:r>
            <a:r>
              <a:rPr lang="el-GR" sz="1200" dirty="0" smtClean="0"/>
              <a:t>, </a:t>
            </a:r>
            <a:r>
              <a:rPr lang="en-GB" sz="1200" dirty="0" smtClean="0"/>
              <a:t> 140</a:t>
            </a:r>
            <a:r>
              <a:rPr lang="el-GR" sz="1200" dirty="0" smtClean="0"/>
              <a:t>1,</a:t>
            </a:r>
          </a:p>
          <a:p>
            <a:pPr algn="ctr"/>
            <a:r>
              <a:rPr lang="el-GR" sz="1200" dirty="0" smtClean="0"/>
              <a:t>Φλωρεντία, </a:t>
            </a:r>
            <a:r>
              <a:rPr lang="en-GB" sz="1200" dirty="0" err="1" smtClean="0"/>
              <a:t>Museo</a:t>
            </a:r>
            <a:r>
              <a:rPr lang="en-GB" sz="1200" dirty="0" smtClean="0"/>
              <a:t> del Opera del Duomo.</a:t>
            </a:r>
            <a:endParaRPr lang="el-GR" sz="1200" dirty="0" smtClean="0"/>
          </a:p>
        </p:txBody>
      </p:sp>
    </p:spTree>
    <p:extLst>
      <p:ext uri="{BB962C8B-B14F-4D97-AF65-F5344CB8AC3E}">
        <p14:creationId xmlns:p14="http://schemas.microsoft.com/office/powerpoint/2010/main" val="16067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677" y="0"/>
            <a:ext cx="4028298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624" y="44024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400" dirty="0" smtClean="0">
                <a:latin typeface="Cambria" charset="0"/>
                <a:ea typeface="Times New Roman" charset="0"/>
                <a:cs typeface="Times New Roman" charset="0"/>
              </a:rPr>
              <a:t>Τέσσ</a:t>
            </a:r>
            <a:r>
              <a:rPr lang="el-GR" sz="1400" dirty="0">
                <a:latin typeface="Cambria" charset="0"/>
                <a:ea typeface="Times New Roman" charset="0"/>
                <a:cs typeface="Times New Roman" charset="0"/>
              </a:rPr>
              <a:t>ε</a:t>
            </a:r>
            <a:r>
              <a:rPr lang="el-GR" sz="1400" dirty="0" smtClean="0">
                <a:latin typeface="Cambria" charset="0"/>
                <a:ea typeface="Times New Roman" charset="0"/>
                <a:cs typeface="Times New Roman" charset="0"/>
              </a:rPr>
              <a:t>ρεις </a:t>
            </a:r>
            <a:r>
              <a:rPr lang="el-GR" sz="1400" dirty="0">
                <a:latin typeface="Cambria" charset="0"/>
                <a:ea typeface="Times New Roman" charset="0"/>
                <a:cs typeface="Times New Roman" charset="0"/>
              </a:rPr>
              <a:t>Πατέρες </a:t>
            </a:r>
            <a:endParaRPr lang="en-GB" sz="1400" dirty="0" smtClean="0">
              <a:latin typeface="Cambria" charset="0"/>
              <a:ea typeface="Times New Roman" charset="0"/>
              <a:cs typeface="Times New Roman" charset="0"/>
            </a:endParaRPr>
          </a:p>
          <a:p>
            <a:r>
              <a:rPr lang="el-GR" sz="1400" dirty="0" smtClean="0">
                <a:latin typeface="Cambria" charset="0"/>
                <a:ea typeface="Times New Roman" charset="0"/>
                <a:cs typeface="Times New Roman" charset="0"/>
              </a:rPr>
              <a:t>Τέσσερεις Ευαγγελιστές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120624" y="997484"/>
            <a:ext cx="2017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>
                <a:latin typeface="Cambria" charset="0"/>
                <a:ea typeface="Times New Roman" charset="0"/>
                <a:cs typeface="Times New Roman" charset="0"/>
              </a:rPr>
              <a:t>Σ</a:t>
            </a:r>
            <a:r>
              <a:rPr lang="el-GR" sz="1400" dirty="0" smtClean="0">
                <a:latin typeface="Cambria" charset="0"/>
                <a:ea typeface="Times New Roman" charset="0"/>
                <a:cs typeface="Times New Roman" charset="0"/>
              </a:rPr>
              <a:t>κηνές  </a:t>
            </a:r>
            <a:endParaRPr lang="en-GB" sz="1400" dirty="0" smtClean="0">
              <a:latin typeface="Cambria" charset="0"/>
              <a:ea typeface="Times New Roman" charset="0"/>
              <a:cs typeface="Times New Roman" charset="0"/>
            </a:endParaRPr>
          </a:p>
          <a:p>
            <a:r>
              <a:rPr lang="el-GR" sz="1400" dirty="0" smtClean="0">
                <a:latin typeface="Cambria" charset="0"/>
                <a:ea typeface="Times New Roman" charset="0"/>
                <a:cs typeface="Times New Roman" charset="0"/>
              </a:rPr>
              <a:t>από τη</a:t>
            </a:r>
            <a:r>
              <a:rPr lang="el-GR" sz="1400" dirty="0">
                <a:latin typeface="Cambria" charset="0"/>
                <a:ea typeface="Times New Roman" charset="0"/>
                <a:cs typeface="Times New Roman" charset="0"/>
              </a:rPr>
              <a:t>ν</a:t>
            </a:r>
            <a:r>
              <a:rPr lang="el-GR" sz="1400" dirty="0" smtClean="0">
                <a:latin typeface="Cambria" charset="0"/>
                <a:ea typeface="Times New Roman" charset="0"/>
                <a:cs typeface="Times New Roman" charset="0"/>
              </a:rPr>
              <a:t> </a:t>
            </a:r>
            <a:r>
              <a:rPr lang="el-GR" sz="1400" dirty="0">
                <a:latin typeface="Cambria" charset="0"/>
                <a:ea typeface="Times New Roman" charset="0"/>
                <a:cs typeface="Times New Roman" charset="0"/>
              </a:rPr>
              <a:t>Καινή Διαθήκη</a:t>
            </a:r>
            <a:r>
              <a:rPr lang="en-GB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88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1399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22164" y="461826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Lorenzo </a:t>
            </a:r>
            <a:r>
              <a:rPr lang="en-US" sz="1200" dirty="0" smtClean="0"/>
              <a:t>Ghiberti</a:t>
            </a:r>
            <a:r>
              <a:rPr lang="el-GR" sz="1200" dirty="0" smtClean="0"/>
              <a:t>, </a:t>
            </a:r>
            <a:r>
              <a:rPr lang="el-GR" sz="1200" i="1" dirty="0" smtClean="0"/>
              <a:t>Ευαγγελισμός</a:t>
            </a:r>
            <a:r>
              <a:rPr lang="el-GR" sz="1200" dirty="0" smtClean="0"/>
              <a:t>,</a:t>
            </a:r>
            <a:r>
              <a:rPr lang="en-GB" sz="1200" dirty="0" smtClean="0"/>
              <a:t> 1404-24</a:t>
            </a:r>
            <a:r>
              <a:rPr lang="el-GR" sz="1200" dirty="0"/>
              <a:t>,</a:t>
            </a:r>
            <a:endParaRPr lang="el-GR" sz="1200" dirty="0" smtClean="0"/>
          </a:p>
          <a:p>
            <a:pPr algn="ctr"/>
            <a:r>
              <a:rPr lang="el-GR" sz="1200" dirty="0" smtClean="0"/>
              <a:t>Φλωρεντία, </a:t>
            </a:r>
            <a:r>
              <a:rPr lang="el-GR" sz="1200" dirty="0" err="1" smtClean="0"/>
              <a:t>Βαπτιστήριο</a:t>
            </a:r>
            <a:r>
              <a:rPr lang="el-GR" sz="1200" dirty="0" smtClean="0"/>
              <a:t> Αγίου Ιωάννη, βόρεια </a:t>
            </a:r>
            <a:r>
              <a:rPr lang="el-GR" sz="1200" dirty="0"/>
              <a:t>π</a:t>
            </a:r>
            <a:r>
              <a:rPr lang="el-GR" sz="1200" dirty="0" smtClean="0"/>
              <a:t>ύλη.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98204" y="1317356"/>
            <a:ext cx="2655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Επιρροή από το Διεθνές Γοτθικό Στυλ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31" y="52577"/>
            <a:ext cx="4629283" cy="50205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62505" y="461149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Lorenzo </a:t>
            </a:r>
            <a:r>
              <a:rPr lang="en-US" sz="1200" dirty="0" smtClean="0"/>
              <a:t>Ghiberti</a:t>
            </a:r>
            <a:r>
              <a:rPr lang="el-GR" sz="1200" dirty="0" smtClean="0"/>
              <a:t>, </a:t>
            </a:r>
            <a:r>
              <a:rPr lang="el-GR" sz="1200" i="1" dirty="0" smtClean="0"/>
              <a:t>Η Μαστίγωση του Χριστού</a:t>
            </a:r>
            <a:r>
              <a:rPr lang="el-GR" sz="1200" dirty="0" smtClean="0"/>
              <a:t>, </a:t>
            </a:r>
            <a:r>
              <a:rPr lang="en-GB" sz="1200" dirty="0" smtClean="0"/>
              <a:t>1404-24</a:t>
            </a:r>
            <a:r>
              <a:rPr lang="el-GR" sz="1200" dirty="0"/>
              <a:t>,</a:t>
            </a:r>
            <a:r>
              <a:rPr lang="en-GB" sz="1200" dirty="0" smtClean="0"/>
              <a:t> </a:t>
            </a:r>
            <a:endParaRPr lang="el-GR" sz="1200" dirty="0" smtClean="0"/>
          </a:p>
          <a:p>
            <a:pPr algn="ctr"/>
            <a:r>
              <a:rPr lang="el-GR" sz="1200" dirty="0" smtClean="0"/>
              <a:t>Φλωρεντία, </a:t>
            </a:r>
            <a:r>
              <a:rPr lang="el-GR" sz="1200" dirty="0" err="1" smtClean="0"/>
              <a:t>Βαπτιστήριο</a:t>
            </a:r>
            <a:r>
              <a:rPr lang="el-GR" sz="1200" dirty="0" smtClean="0"/>
              <a:t> Αγίου Ιωάννη, βόρεια </a:t>
            </a:r>
            <a:r>
              <a:rPr lang="el-GR" sz="1200" dirty="0"/>
              <a:t>π</a:t>
            </a:r>
            <a:r>
              <a:rPr lang="el-GR" sz="1200" dirty="0" smtClean="0"/>
              <a:t>ύλη.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1" y="1301858"/>
            <a:ext cx="2587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Έμφαση στη στερεότητα του όγκου </a:t>
            </a:r>
          </a:p>
          <a:p>
            <a:r>
              <a:rPr lang="el-GR" sz="1200" dirty="0"/>
              <a:t>κ</a:t>
            </a:r>
            <a:r>
              <a:rPr lang="el-GR" sz="1200" dirty="0" smtClean="0"/>
              <a:t>αι στην ευκρίνεια του χώρου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763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74" y="0"/>
            <a:ext cx="3688986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7599" y="4589600"/>
            <a:ext cx="3217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Lorenzo Ghiberti, </a:t>
            </a:r>
            <a:r>
              <a:rPr lang="el-GR" sz="1200" i="1" dirty="0" smtClean="0"/>
              <a:t>Η ανατολική </a:t>
            </a:r>
            <a:r>
              <a:rPr lang="el-GR" sz="1200" i="1" dirty="0"/>
              <a:t>π</a:t>
            </a:r>
            <a:r>
              <a:rPr lang="el-GR" sz="1200" i="1" dirty="0" smtClean="0"/>
              <a:t>ύλη</a:t>
            </a:r>
            <a:r>
              <a:rPr lang="el-GR" sz="1200" dirty="0" smtClean="0"/>
              <a:t>, 1425-52</a:t>
            </a:r>
            <a:r>
              <a:rPr lang="el-GR" sz="1200" dirty="0"/>
              <a:t>,</a:t>
            </a:r>
            <a:r>
              <a:rPr lang="el-GR" sz="1200" dirty="0" smtClean="0"/>
              <a:t> </a:t>
            </a:r>
          </a:p>
          <a:p>
            <a:pPr algn="ctr"/>
            <a:r>
              <a:rPr lang="el-GR" sz="1200" dirty="0" smtClean="0"/>
              <a:t>Φλωρεντία, </a:t>
            </a:r>
            <a:r>
              <a:rPr lang="en-US" sz="1200" dirty="0" err="1" smtClean="0"/>
              <a:t>Museo</a:t>
            </a:r>
            <a:r>
              <a:rPr lang="en-US" sz="1200" dirty="0" smtClean="0"/>
              <a:t> </a:t>
            </a:r>
            <a:r>
              <a:rPr lang="en-US" sz="1200" dirty="0" err="1"/>
              <a:t>dell'Opera</a:t>
            </a:r>
            <a:r>
              <a:rPr lang="en-US" sz="1200" dirty="0"/>
              <a:t> del </a:t>
            </a:r>
            <a:r>
              <a:rPr lang="en-US" sz="1200" dirty="0" smtClean="0"/>
              <a:t>Duomo</a:t>
            </a:r>
            <a:r>
              <a:rPr lang="el-GR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3093" y="677008"/>
            <a:ext cx="4506196" cy="3807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50" y="0"/>
            <a:ext cx="40049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15" y="92528"/>
            <a:ext cx="3058287" cy="295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377" y="92528"/>
            <a:ext cx="2517993" cy="3712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838" y="3293410"/>
            <a:ext cx="7638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Σ</a:t>
            </a:r>
            <a:r>
              <a:rPr lang="el-GR" sz="1600" dirty="0" smtClean="0"/>
              <a:t>την </a:t>
            </a:r>
            <a:r>
              <a:rPr lang="el-GR" sz="1600" dirty="0"/>
              <a:t>εποχή του </a:t>
            </a:r>
            <a:r>
              <a:rPr lang="en-GB" sz="1600" dirty="0" smtClean="0"/>
              <a:t>Lorenzo </a:t>
            </a:r>
            <a:r>
              <a:rPr lang="el-GR" sz="1600" dirty="0" err="1" smtClean="0"/>
              <a:t>Ghiberti</a:t>
            </a:r>
            <a:r>
              <a:rPr lang="en-GB" sz="1600" dirty="0" smtClean="0"/>
              <a:t> (</a:t>
            </a:r>
            <a:r>
              <a:rPr lang="en-US" sz="1600" dirty="0" smtClean="0"/>
              <a:t>1378–1455)</a:t>
            </a:r>
            <a:endParaRPr lang="en-GB" sz="1600" dirty="0" smtClean="0"/>
          </a:p>
          <a:p>
            <a:r>
              <a:rPr lang="el-GR" sz="1600" dirty="0" smtClean="0"/>
              <a:t>γίνεται </a:t>
            </a:r>
            <a:r>
              <a:rPr lang="el-GR" sz="1600" dirty="0"/>
              <a:t>προσπάθεια αναβίωσης των </a:t>
            </a:r>
            <a:r>
              <a:rPr lang="el-GR" sz="1600" dirty="0" smtClean="0"/>
              <a:t>τεχνών</a:t>
            </a:r>
            <a:endParaRPr lang="en-GB" sz="1600" dirty="0" smtClean="0"/>
          </a:p>
          <a:p>
            <a:endParaRPr lang="en-GB" sz="1600" dirty="0"/>
          </a:p>
          <a:p>
            <a:r>
              <a:rPr lang="en-GB" sz="1600" dirty="0" smtClean="0"/>
              <a:t>H </a:t>
            </a:r>
            <a:r>
              <a:rPr lang="el-GR" sz="1600" dirty="0" smtClean="0"/>
              <a:t>αφήγηση του </a:t>
            </a:r>
            <a:r>
              <a:rPr lang="en-GB" sz="1600" dirty="0" smtClean="0"/>
              <a:t>Ghiberti </a:t>
            </a:r>
            <a:r>
              <a:rPr lang="el-GR" sz="1600" dirty="0"/>
              <a:t>-</a:t>
            </a:r>
            <a:r>
              <a:rPr lang="el-GR" sz="1600" dirty="0" smtClean="0"/>
              <a:t>για την παρακμή και την αναβίωση των τεχνών </a:t>
            </a:r>
          </a:p>
          <a:p>
            <a:r>
              <a:rPr lang="el-GR" sz="1600" dirty="0" smtClean="0"/>
              <a:t>και τους βίους των καλλιτεχνών- άσκησε μεγάλη επιρροή  </a:t>
            </a:r>
          </a:p>
          <a:p>
            <a:r>
              <a:rPr lang="el-GR" sz="1600" dirty="0" smtClean="0"/>
              <a:t> σε μεταγενέστερους συγγραφείς, όπως στον </a:t>
            </a:r>
            <a:r>
              <a:rPr lang="en-GB" sz="1600" dirty="0" smtClean="0"/>
              <a:t>Vasari.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0358" y="4457726"/>
            <a:ext cx="349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Ανωνύμου</a:t>
            </a:r>
            <a:r>
              <a:rPr lang="el-GR" sz="1200" b="1" dirty="0" smtClean="0"/>
              <a:t>, </a:t>
            </a:r>
            <a:r>
              <a:rPr lang="en-US" sz="1200" i="1" dirty="0" smtClean="0"/>
              <a:t>Donatello</a:t>
            </a:r>
            <a:r>
              <a:rPr lang="el-GR" sz="1200" dirty="0" smtClean="0"/>
              <a:t>, 17ος αιώνας, </a:t>
            </a:r>
            <a:r>
              <a:rPr lang="el-GR" sz="1200" dirty="0"/>
              <a:t>λάδι σε καμβά,</a:t>
            </a:r>
            <a:endParaRPr lang="en-GB" sz="1200" dirty="0"/>
          </a:p>
          <a:p>
            <a:r>
              <a:rPr lang="it-IT" sz="1200" dirty="0" smtClean="0"/>
              <a:t>60 </a:t>
            </a:r>
            <a:r>
              <a:rPr lang="it-IT" sz="1200" dirty="0"/>
              <a:t>× 47 </a:t>
            </a:r>
            <a:r>
              <a:rPr lang="el-GR" sz="1200" dirty="0" smtClean="0"/>
              <a:t>εκ., Φλωρεντία,</a:t>
            </a:r>
            <a:r>
              <a:rPr lang="en-US" sz="1200" dirty="0"/>
              <a:t> </a:t>
            </a:r>
            <a:r>
              <a:rPr lang="en-US" sz="1200" dirty="0" smtClean="0"/>
              <a:t>Galleria </a:t>
            </a:r>
            <a:r>
              <a:rPr lang="en-US" sz="1200" dirty="0" err="1"/>
              <a:t>degli</a:t>
            </a:r>
            <a:r>
              <a:rPr lang="en-US" sz="1200" dirty="0"/>
              <a:t> </a:t>
            </a:r>
            <a:r>
              <a:rPr lang="en-US" sz="1200" dirty="0" smtClean="0"/>
              <a:t>Uffizi</a:t>
            </a:r>
            <a:r>
              <a:rPr lang="el-GR" sz="1200" dirty="0" smtClean="0"/>
              <a:t>.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4380358" y="1075118"/>
            <a:ext cx="2287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Donato di </a:t>
            </a:r>
            <a:r>
              <a:rPr lang="en-US" sz="1200" dirty="0" err="1"/>
              <a:t>Niccolò</a:t>
            </a:r>
            <a:r>
              <a:rPr lang="en-US" sz="1200" dirty="0"/>
              <a:t> di </a:t>
            </a:r>
            <a:r>
              <a:rPr lang="en-US" sz="1200" dirty="0" err="1"/>
              <a:t>Betto</a:t>
            </a:r>
            <a:r>
              <a:rPr lang="en-US" sz="1200" dirty="0"/>
              <a:t> </a:t>
            </a:r>
            <a:r>
              <a:rPr lang="en-US" sz="1200" dirty="0" err="1" smtClean="0"/>
              <a:t>Bardi</a:t>
            </a:r>
            <a:endParaRPr lang="en-US" sz="1200" dirty="0" smtClean="0"/>
          </a:p>
          <a:p>
            <a:r>
              <a:rPr lang="en-US" sz="1200" dirty="0"/>
              <a:t>(1386 -1466)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78" y="0"/>
            <a:ext cx="39152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889" y="-22145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427" y="79606"/>
            <a:ext cx="1779214" cy="2190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04" y="79607"/>
            <a:ext cx="1570279" cy="2532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762" y="2269925"/>
            <a:ext cx="1475521" cy="2830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242" y="82262"/>
            <a:ext cx="1470237" cy="2598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374" y="2119256"/>
            <a:ext cx="2291692" cy="29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646" y="425451"/>
            <a:ext cx="4761411" cy="39678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1351" y="450427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200" i="1" dirty="0"/>
              <a:t>Χάρτης της Φλωρεντίας </a:t>
            </a:r>
            <a:r>
              <a:rPr lang="en-US" sz="1200" dirty="0" smtClean="0"/>
              <a:t>(</a:t>
            </a:r>
            <a:r>
              <a:rPr lang="el-GR" sz="1200" dirty="0"/>
              <a:t>λεπτομέρεια</a:t>
            </a:r>
            <a:r>
              <a:rPr lang="en-US" sz="1200" dirty="0"/>
              <a:t>)</a:t>
            </a:r>
            <a:r>
              <a:rPr lang="el-GR" sz="1200" dirty="0"/>
              <a:t>, </a:t>
            </a:r>
            <a:r>
              <a:rPr lang="el-GR" sz="1200" dirty="0" smtClean="0"/>
              <a:t>1470,</a:t>
            </a:r>
            <a:endParaRPr lang="el-GR" sz="1200" dirty="0"/>
          </a:p>
          <a:p>
            <a:pPr algn="ctr"/>
            <a:r>
              <a:rPr lang="el-GR" sz="1200" dirty="0"/>
              <a:t> Φλωρεντία, </a:t>
            </a:r>
            <a:r>
              <a:rPr lang="en-US" sz="1200" dirty="0" err="1"/>
              <a:t>Museo</a:t>
            </a:r>
            <a:r>
              <a:rPr lang="en-US" sz="1200" dirty="0"/>
              <a:t> </a:t>
            </a:r>
            <a:r>
              <a:rPr lang="en-US" sz="1200" dirty="0" err="1"/>
              <a:t>Storico</a:t>
            </a:r>
            <a:r>
              <a:rPr lang="en-US" sz="1200" dirty="0"/>
              <a:t> </a:t>
            </a:r>
            <a:r>
              <a:rPr lang="en-US" sz="1200" dirty="0" err="1"/>
              <a:t>Topografico</a:t>
            </a:r>
            <a:r>
              <a:rPr lang="el-GR" sz="1200" dirty="0"/>
              <a:t>, </a:t>
            </a:r>
            <a:r>
              <a:rPr lang="en-US" sz="1200" dirty="0"/>
              <a:t>Firenze </a:t>
            </a:r>
            <a:r>
              <a:rPr lang="en-US" sz="1200" dirty="0" smtClean="0"/>
              <a:t>com</a:t>
            </a:r>
            <a:r>
              <a:rPr lang="el-GR" sz="1200" dirty="0" smtClean="0"/>
              <a:t>’</a:t>
            </a:r>
            <a:r>
              <a:rPr lang="en-US" sz="1200" dirty="0" smtClean="0"/>
              <a:t>era</a:t>
            </a:r>
            <a:r>
              <a:rPr lang="el-GR" sz="1200" dirty="0"/>
              <a:t>.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9277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305" y="0"/>
            <a:ext cx="3857625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33" y="445903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200" dirty="0" smtClean="0"/>
              <a:t>Donatello, </a:t>
            </a:r>
            <a:r>
              <a:rPr lang="el-GR" sz="1200" i="1" dirty="0" smtClean="0"/>
              <a:t>Άγιος Γεώργιος</a:t>
            </a:r>
            <a:r>
              <a:rPr lang="el-GR" sz="1200" dirty="0" smtClean="0"/>
              <a:t>, </a:t>
            </a:r>
            <a:r>
              <a:rPr lang="en-US" sz="1200" dirty="0" smtClean="0"/>
              <a:t>1416,</a:t>
            </a:r>
            <a:r>
              <a:rPr lang="el-GR" sz="1200" dirty="0" smtClean="0"/>
              <a:t> </a:t>
            </a:r>
          </a:p>
          <a:p>
            <a:pPr algn="ctr"/>
            <a:r>
              <a:rPr lang="el-GR" sz="1200" dirty="0" smtClean="0"/>
              <a:t>μάρμαρο,</a:t>
            </a:r>
            <a:r>
              <a:rPr lang="en-US" sz="1200" dirty="0" smtClean="0"/>
              <a:t> </a:t>
            </a:r>
            <a:r>
              <a:rPr lang="el-GR" sz="1200" dirty="0" err="1" smtClean="0"/>
              <a:t>ύψ</a:t>
            </a:r>
            <a:r>
              <a:rPr lang="el-GR" sz="1200" dirty="0" smtClean="0"/>
              <a:t>. </a:t>
            </a:r>
            <a:r>
              <a:rPr lang="en-US" sz="1200" dirty="0" smtClean="0"/>
              <a:t>214 </a:t>
            </a:r>
            <a:r>
              <a:rPr lang="el-GR" sz="1200" dirty="0" smtClean="0"/>
              <a:t>εκ., Φλωρεντία, </a:t>
            </a:r>
            <a:r>
              <a:rPr lang="en-US" sz="1200" dirty="0" err="1" smtClean="0"/>
              <a:t>Bargello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5486"/>
            <a:ext cx="9144000" cy="3392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0113" y="4368715"/>
            <a:ext cx="63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Donatello,</a:t>
            </a:r>
            <a:r>
              <a:rPr lang="el-GR" sz="1200" dirty="0" smtClean="0"/>
              <a:t> </a:t>
            </a:r>
            <a:r>
              <a:rPr lang="el-GR" sz="1200" i="1" dirty="0" smtClean="0"/>
              <a:t>Ο</a:t>
            </a:r>
            <a:r>
              <a:rPr lang="en-GB" sz="1200" i="1" dirty="0" smtClean="0"/>
              <a:t> </a:t>
            </a:r>
            <a:r>
              <a:rPr lang="el-GR" sz="1200" i="1" dirty="0" smtClean="0"/>
              <a:t>Άγιος Γεώργιος</a:t>
            </a:r>
            <a:r>
              <a:rPr lang="en-GB" sz="1200" i="1" dirty="0" smtClean="0"/>
              <a:t> </a:t>
            </a:r>
            <a:r>
              <a:rPr lang="el-GR" sz="1200" i="1" dirty="0" smtClean="0"/>
              <a:t>σκοτώνει τον δράκο</a:t>
            </a:r>
            <a:r>
              <a:rPr lang="el-GR" sz="1200" dirty="0" smtClean="0"/>
              <a:t>, </a:t>
            </a:r>
            <a:r>
              <a:rPr lang="en-US" sz="1200" dirty="0" smtClean="0"/>
              <a:t>1416</a:t>
            </a:r>
            <a:r>
              <a:rPr lang="el-GR" sz="1200" dirty="0"/>
              <a:t>,</a:t>
            </a:r>
            <a:r>
              <a:rPr lang="el-GR" sz="1200" dirty="0" smtClean="0"/>
              <a:t> μάρμαρο, Φλωρεντία, </a:t>
            </a:r>
            <a:r>
              <a:rPr lang="en-US" sz="1200" dirty="0" err="1" smtClean="0"/>
              <a:t>Bargello</a:t>
            </a:r>
            <a:r>
              <a:rPr lang="el-GR" sz="1200" dirty="0"/>
              <a:t>.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2194338" y="186051"/>
            <a:ext cx="28033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schiacciato</a:t>
            </a:r>
            <a:r>
              <a:rPr lang="en-US" sz="1400" dirty="0" smtClean="0"/>
              <a:t>, </a:t>
            </a:r>
            <a:r>
              <a:rPr lang="en-US" sz="1400" dirty="0" err="1" smtClean="0"/>
              <a:t>εγχάρ</a:t>
            </a:r>
            <a:r>
              <a:rPr lang="en-US" sz="1400" dirty="0" smtClean="0"/>
              <a:t>α</a:t>
            </a:r>
            <a:r>
              <a:rPr lang="en-US" sz="1400" dirty="0" err="1" smtClean="0"/>
              <a:t>κτο</a:t>
            </a:r>
            <a:r>
              <a:rPr lang="en-US" sz="1400" dirty="0" smtClean="0"/>
              <a:t> </a:t>
            </a:r>
            <a:r>
              <a:rPr lang="en-US" sz="1400" dirty="0"/>
              <a:t>α</a:t>
            </a:r>
            <a:r>
              <a:rPr lang="en-US" sz="1400" dirty="0" err="1"/>
              <a:t>νάγλυφο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893" y="720969"/>
            <a:ext cx="7107108" cy="3021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" b="100000" l="9865" r="899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0969" y="0"/>
            <a:ext cx="3323987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4995" y="4557745"/>
            <a:ext cx="3255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Donatello, </a:t>
            </a:r>
            <a:r>
              <a:rPr lang="el-GR" sz="1200" i="1" dirty="0" smtClean="0"/>
              <a:t>Δαβίδ</a:t>
            </a:r>
            <a:r>
              <a:rPr lang="el-GR" sz="1200" dirty="0" smtClean="0"/>
              <a:t>, π. 1440, </a:t>
            </a:r>
            <a:r>
              <a:rPr lang="el-GR" sz="1200" dirty="0" err="1" smtClean="0"/>
              <a:t>χαλκοκασσίτερος</a:t>
            </a:r>
            <a:r>
              <a:rPr lang="el-GR" sz="1200" dirty="0" smtClean="0"/>
              <a:t>,</a:t>
            </a:r>
            <a:r>
              <a:rPr lang="en-US" sz="1200" dirty="0" smtClean="0"/>
              <a:t> </a:t>
            </a:r>
            <a:r>
              <a:rPr lang="el-GR" sz="1200" dirty="0" err="1" smtClean="0"/>
              <a:t>ύψ</a:t>
            </a:r>
            <a:r>
              <a:rPr lang="el-GR" sz="1200" dirty="0" smtClean="0"/>
              <a:t>. </a:t>
            </a:r>
            <a:r>
              <a:rPr lang="en-US" sz="1200" dirty="0" smtClean="0"/>
              <a:t>158</a:t>
            </a:r>
            <a:r>
              <a:rPr lang="el-GR" sz="1200" dirty="0" smtClean="0"/>
              <a:t> εκ.,</a:t>
            </a:r>
            <a:r>
              <a:rPr lang="en-GB" sz="1200" dirty="0" smtClean="0"/>
              <a:t> </a:t>
            </a:r>
            <a:r>
              <a:rPr lang="el-GR" sz="1200" dirty="0" smtClean="0"/>
              <a:t>Φλωρεντία,</a:t>
            </a:r>
            <a:r>
              <a:rPr lang="en-US" sz="1200" dirty="0" smtClean="0"/>
              <a:t> Bargello</a:t>
            </a:r>
            <a:r>
              <a:rPr lang="el-GR" sz="1200" dirty="0"/>
              <a:t>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096435" y="3780863"/>
            <a:ext cx="1157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Palazzo Medici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336" y="171449"/>
            <a:ext cx="6768123" cy="3807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1" b="100000" l="9797" r="89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499" y="-245492"/>
            <a:ext cx="3789484" cy="53889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5336" y="4191677"/>
            <a:ext cx="3258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Donatello, </a:t>
            </a:r>
            <a:r>
              <a:rPr lang="el-GR" sz="1200" i="1" dirty="0" err="1" smtClean="0"/>
              <a:t>Ιουδήθ</a:t>
            </a:r>
            <a:r>
              <a:rPr lang="el-GR" sz="1200" i="1" dirty="0" smtClean="0"/>
              <a:t> και </a:t>
            </a:r>
            <a:r>
              <a:rPr lang="el-GR" sz="1200" i="1" dirty="0" err="1" smtClean="0"/>
              <a:t>Ολοφέρνης</a:t>
            </a:r>
            <a:r>
              <a:rPr lang="el-GR" sz="1200" dirty="0" smtClean="0"/>
              <a:t>, π. 1460, </a:t>
            </a:r>
            <a:r>
              <a:rPr lang="en-US" sz="1200" dirty="0" smtClean="0"/>
              <a:t> </a:t>
            </a:r>
            <a:r>
              <a:rPr lang="el-GR" sz="1200" dirty="0" err="1" smtClean="0"/>
              <a:t>χαλκοκασσίτερος</a:t>
            </a:r>
            <a:r>
              <a:rPr lang="el-GR" sz="1200" dirty="0" smtClean="0"/>
              <a:t>, </a:t>
            </a:r>
            <a:r>
              <a:rPr lang="el-GR" sz="1200" dirty="0" err="1" smtClean="0"/>
              <a:t>ύψ</a:t>
            </a:r>
            <a:r>
              <a:rPr lang="el-GR" sz="1200" dirty="0" smtClean="0"/>
              <a:t>. </a:t>
            </a:r>
            <a:r>
              <a:rPr lang="en-US" sz="1200" dirty="0" smtClean="0"/>
              <a:t>158</a:t>
            </a:r>
            <a:r>
              <a:rPr lang="el-GR" sz="1200" dirty="0" smtClean="0"/>
              <a:t> εκ.,</a:t>
            </a:r>
            <a:r>
              <a:rPr lang="en-GB" sz="1200" dirty="0" smtClean="0"/>
              <a:t> </a:t>
            </a:r>
            <a:r>
              <a:rPr lang="el-GR" sz="1200" dirty="0" smtClean="0"/>
              <a:t>Φλωρεντία, </a:t>
            </a:r>
            <a:r>
              <a:rPr lang="en-GB" sz="1200" dirty="0" smtClean="0"/>
              <a:t>Palazzo </a:t>
            </a:r>
            <a:r>
              <a:rPr lang="en-GB" sz="1200" dirty="0" err="1" smtClean="0"/>
              <a:t>Vecchio</a:t>
            </a:r>
            <a:r>
              <a:rPr lang="en-GB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792" y="149611"/>
            <a:ext cx="6253441" cy="42025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366" y="4432874"/>
            <a:ext cx="873610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Aft>
                <a:spcPts val="0"/>
              </a:spcAft>
            </a:pPr>
            <a:r>
              <a:rPr lang="el-GR" sz="1400" i="1" dirty="0" smtClean="0">
                <a:latin typeface="Cambria" charset="0"/>
                <a:ea typeface="ＭＳ ゴシック" charset="-128"/>
                <a:cs typeface="Times New Roman" charset="0"/>
              </a:rPr>
              <a:t>«Ο </a:t>
            </a:r>
            <a:r>
              <a:rPr lang="el-GR" sz="1400" i="1" dirty="0" err="1">
                <a:latin typeface="Cambria" charset="0"/>
                <a:ea typeface="ＭＳ ゴシック" charset="-128"/>
                <a:cs typeface="Times New Roman" charset="0"/>
              </a:rPr>
              <a:t>Piero</a:t>
            </a:r>
            <a:r>
              <a:rPr lang="el-GR" sz="1400" i="1" dirty="0">
                <a:latin typeface="Cambria" charset="0"/>
                <a:ea typeface="ＭＳ ゴシック" charset="-128"/>
                <a:cs typeface="Times New Roman" charset="0"/>
              </a:rPr>
              <a:t>, γιος του </a:t>
            </a:r>
            <a:r>
              <a:rPr lang="el-GR" sz="1400" i="1" dirty="0" err="1">
                <a:latin typeface="Cambria" charset="0"/>
                <a:ea typeface="ＭＳ ゴシック" charset="-128"/>
                <a:cs typeface="Times New Roman" charset="0"/>
              </a:rPr>
              <a:t>Cosimo</a:t>
            </a:r>
            <a:r>
              <a:rPr lang="el-GR" sz="1400" i="1" dirty="0">
                <a:latin typeface="Cambria" charset="0"/>
                <a:ea typeface="ＭＳ ゴシック" charset="-128"/>
                <a:cs typeface="Times New Roman" charset="0"/>
              </a:rPr>
              <a:t>, αφιερώνει το </a:t>
            </a:r>
            <a:r>
              <a:rPr lang="el-GR" sz="1400" i="1" dirty="0" smtClean="0">
                <a:latin typeface="Cambria" charset="0"/>
                <a:ea typeface="ＭＳ ゴシック" charset="-128"/>
                <a:cs typeface="Times New Roman" charset="0"/>
              </a:rPr>
              <a:t>άγαλμα </a:t>
            </a:r>
            <a:r>
              <a:rPr lang="el-GR" sz="1400" i="1" dirty="0">
                <a:latin typeface="Cambria" charset="0"/>
                <a:ea typeface="ＭＳ ゴシック" charset="-128"/>
                <a:cs typeface="Times New Roman" charset="0"/>
              </a:rPr>
              <a:t>της γυναίκας </a:t>
            </a:r>
            <a:r>
              <a:rPr lang="el-GR" sz="1400" i="1" dirty="0" smtClean="0">
                <a:latin typeface="Cambria" charset="0"/>
                <a:ea typeface="ＭＳ ゴシック" charset="-128"/>
                <a:cs typeface="Times New Roman" charset="0"/>
              </a:rPr>
              <a:t>αυτής στην </a:t>
            </a:r>
            <a:r>
              <a:rPr lang="el-GR" sz="1400" i="1" dirty="0">
                <a:latin typeface="Cambria" charset="0"/>
                <a:ea typeface="ＭＳ ゴシック" charset="-128"/>
                <a:cs typeface="Times New Roman" charset="0"/>
              </a:rPr>
              <a:t>ε</a:t>
            </a:r>
            <a:r>
              <a:rPr lang="el-GR" sz="1400" i="1" dirty="0" smtClean="0">
                <a:latin typeface="Cambria" charset="0"/>
                <a:ea typeface="ＭＳ ゴシック" charset="-128"/>
                <a:cs typeface="Times New Roman" charset="0"/>
              </a:rPr>
              <a:t>λευθερία </a:t>
            </a:r>
            <a:r>
              <a:rPr lang="el-GR" sz="1400" i="1" dirty="0">
                <a:latin typeface="Cambria" charset="0"/>
                <a:ea typeface="ＭＳ ゴシック" charset="-128"/>
                <a:cs typeface="Times New Roman" charset="0"/>
              </a:rPr>
              <a:t>και το σθεναρό </a:t>
            </a:r>
            <a:r>
              <a:rPr lang="el-GR" sz="1400" i="1" dirty="0" smtClean="0">
                <a:latin typeface="Cambria" charset="0"/>
                <a:ea typeface="ＭＳ ゴシック" charset="-128"/>
                <a:cs typeface="Times New Roman" charset="0"/>
              </a:rPr>
              <a:t>φρόνημα </a:t>
            </a:r>
            <a:r>
              <a:rPr lang="el-GR" sz="1400" i="1" dirty="0">
                <a:latin typeface="Cambria" charset="0"/>
                <a:ea typeface="ＭＳ ゴシック" charset="-128"/>
                <a:cs typeface="Times New Roman" charset="0"/>
              </a:rPr>
              <a:t>που έχει προσδώσει στη δημοκρατία το αήττητο </a:t>
            </a:r>
            <a:r>
              <a:rPr lang="el-GR" sz="1400" i="1" dirty="0" smtClean="0">
                <a:latin typeface="Cambria" charset="0"/>
                <a:ea typeface="ＭＳ ゴシック" charset="-128"/>
                <a:cs typeface="Times New Roman" charset="0"/>
              </a:rPr>
              <a:t>πνεύμα </a:t>
            </a:r>
            <a:r>
              <a:rPr lang="el-GR" sz="1400" i="1" dirty="0">
                <a:latin typeface="Cambria" charset="0"/>
                <a:ea typeface="ＭＳ ゴシック" charset="-128"/>
                <a:cs typeface="Times New Roman" charset="0"/>
              </a:rPr>
              <a:t>των πολιτών».</a:t>
            </a:r>
            <a:endParaRPr lang="en-GB" sz="1200" i="1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361" y="4514823"/>
            <a:ext cx="2583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 err="1">
                <a:latin typeface="Cambria" charset="0"/>
                <a:ea typeface="ＭＳ ゴシック" charset="-128"/>
                <a:cs typeface="Times New Roman" charset="0"/>
              </a:rPr>
              <a:t>Ospedale</a:t>
            </a:r>
            <a:r>
              <a:rPr lang="el-GR" i="1" dirty="0">
                <a:latin typeface="Cambria" charset="0"/>
                <a:ea typeface="ＭＳ ゴシック" charset="-128"/>
                <a:cs typeface="Times New Roman" charset="0"/>
              </a:rPr>
              <a:t> </a:t>
            </a:r>
            <a:r>
              <a:rPr lang="el-GR" i="1" dirty="0" err="1">
                <a:latin typeface="Cambria" charset="0"/>
                <a:ea typeface="ＭＳ ゴシック" charset="-128"/>
                <a:cs typeface="Times New Roman" charset="0"/>
              </a:rPr>
              <a:t>degli</a:t>
            </a:r>
            <a:r>
              <a:rPr lang="el-GR" i="1" dirty="0">
                <a:latin typeface="Cambria" charset="0"/>
                <a:ea typeface="ＭＳ ゴシック" charset="-128"/>
                <a:cs typeface="Times New Roman" charset="0"/>
              </a:rPr>
              <a:t> </a:t>
            </a:r>
            <a:r>
              <a:rPr lang="el-GR" i="1" dirty="0" err="1">
                <a:latin typeface="Cambria" charset="0"/>
                <a:ea typeface="ＭＳ ゴシック" charset="-128"/>
                <a:cs typeface="Times New Roman" charset="0"/>
              </a:rPr>
              <a:t>Innocenti</a:t>
            </a:r>
            <a:r>
              <a:rPr lang="el-GR" dirty="0">
                <a:latin typeface="Cambria" charset="0"/>
                <a:ea typeface="ＭＳ ゴシック" charset="-128"/>
                <a:cs typeface="Times New Roman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152400"/>
            <a:ext cx="85725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692" y="240780"/>
            <a:ext cx="6651641" cy="4367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5777" y="4751610"/>
            <a:ext cx="80454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Sandro Botticelli, </a:t>
            </a:r>
            <a:r>
              <a:rPr lang="en-US" sz="1200" i="1" dirty="0" smtClean="0"/>
              <a:t>Primavera</a:t>
            </a:r>
            <a:r>
              <a:rPr lang="en-US" sz="1200" dirty="0" smtClean="0"/>
              <a:t>, 1482, </a:t>
            </a:r>
            <a:r>
              <a:rPr lang="el-GR" sz="1200" dirty="0" smtClean="0"/>
              <a:t>τέμπερα, </a:t>
            </a:r>
            <a:r>
              <a:rPr lang="en-US" sz="1200" dirty="0" smtClean="0"/>
              <a:t>203 </a:t>
            </a:r>
            <a:r>
              <a:rPr lang="it-IT" sz="1200" dirty="0"/>
              <a:t>×</a:t>
            </a:r>
            <a:r>
              <a:rPr lang="en-US" sz="1200" dirty="0" smtClean="0"/>
              <a:t> </a:t>
            </a:r>
            <a:r>
              <a:rPr lang="en-US" sz="1200" dirty="0"/>
              <a:t>314 </a:t>
            </a:r>
            <a:r>
              <a:rPr lang="el-GR" sz="1200" dirty="0" smtClean="0"/>
              <a:t>εκ., Φλωρεντία, </a:t>
            </a:r>
            <a:r>
              <a:rPr lang="en-US" sz="1200" dirty="0" smtClean="0"/>
              <a:t>Galleria </a:t>
            </a:r>
            <a:r>
              <a:rPr lang="en-US" sz="1200" dirty="0" err="1"/>
              <a:t>degli</a:t>
            </a:r>
            <a:r>
              <a:rPr lang="en-US" sz="1200" dirty="0"/>
              <a:t> </a:t>
            </a:r>
            <a:r>
              <a:rPr lang="en-US" sz="1200" dirty="0" smtClean="0"/>
              <a:t>Uffizi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55640"/>
            <a:ext cx="95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err="1" smtClean="0"/>
              <a:t>Πάνθεον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91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272" y="0"/>
            <a:ext cx="7161728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316" y="1316199"/>
            <a:ext cx="1233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Arte di </a:t>
            </a:r>
            <a:r>
              <a:rPr lang="en-US" sz="1200" dirty="0" err="1" smtClean="0"/>
              <a:t>Calimala</a:t>
            </a:r>
            <a:endParaRPr lang="el-GR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107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0"/>
            <a:ext cx="70944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199" y="42834"/>
            <a:ext cx="8140569" cy="510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10"/>
            <a:ext cx="9144000" cy="4020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5178" y="6229697"/>
            <a:ext cx="6898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Rome, Illustration </a:t>
            </a:r>
            <a:r>
              <a:rPr lang="en-US" dirty="0"/>
              <a:t>from the </a:t>
            </a:r>
            <a:r>
              <a:rPr lang="en-US" i="1" dirty="0"/>
              <a:t>Nuremberg </a:t>
            </a:r>
            <a:r>
              <a:rPr lang="en-US" i="1" dirty="0" smtClean="0"/>
              <a:t>Chronicle</a:t>
            </a:r>
            <a:r>
              <a:rPr lang="en-US" dirty="0" smtClean="0"/>
              <a:t>, 1493,  f.  57v/58r.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27578" y="6382097"/>
            <a:ext cx="6898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Rome, Illustration </a:t>
            </a:r>
            <a:r>
              <a:rPr lang="en-US" dirty="0"/>
              <a:t>from the </a:t>
            </a:r>
            <a:r>
              <a:rPr lang="en-US" i="1" dirty="0"/>
              <a:t>Nuremberg </a:t>
            </a:r>
            <a:r>
              <a:rPr lang="en-US" i="1" dirty="0" smtClean="0"/>
              <a:t>Chronicle</a:t>
            </a:r>
            <a:r>
              <a:rPr lang="en-US" dirty="0" smtClean="0"/>
              <a:t>, 1493,  f.  57v/58r.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9978" y="6534497"/>
            <a:ext cx="6898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Rome, Illustration </a:t>
            </a:r>
            <a:r>
              <a:rPr lang="en-US" dirty="0"/>
              <a:t>from the </a:t>
            </a:r>
            <a:r>
              <a:rPr lang="en-US" i="1" dirty="0"/>
              <a:t>Nuremberg </a:t>
            </a:r>
            <a:r>
              <a:rPr lang="en-US" i="1" dirty="0" smtClean="0"/>
              <a:t>Chronicle</a:t>
            </a:r>
            <a:r>
              <a:rPr lang="en-US" dirty="0" smtClean="0"/>
              <a:t>, 1493,  f.  57v/58r.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37451" y="4734389"/>
            <a:ext cx="6069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i="1" dirty="0" smtClean="0"/>
              <a:t>Άποψη της Ρώμης</a:t>
            </a:r>
            <a:r>
              <a:rPr lang="en-US" sz="1200" dirty="0" smtClean="0"/>
              <a:t>, 1493</a:t>
            </a:r>
            <a:r>
              <a:rPr lang="el-GR" sz="1200" dirty="0" smtClean="0"/>
              <a:t>,</a:t>
            </a:r>
            <a:r>
              <a:rPr lang="en-US" sz="1200" dirty="0" smtClean="0"/>
              <a:t> </a:t>
            </a:r>
            <a:r>
              <a:rPr lang="el-GR" sz="1200" dirty="0" err="1" smtClean="0"/>
              <a:t>επιχρωματισμένη</a:t>
            </a:r>
            <a:r>
              <a:rPr lang="el-GR" sz="1200" dirty="0" smtClean="0"/>
              <a:t> ξυλογραφία από το </a:t>
            </a:r>
            <a:r>
              <a:rPr lang="el-GR" sz="1200" i="1" dirty="0" smtClean="0"/>
              <a:t>Χρονικό της Νυρεμβέργης</a:t>
            </a:r>
            <a:r>
              <a:rPr lang="el-GR" sz="1200" dirty="0"/>
              <a:t>.</a:t>
            </a:r>
            <a:r>
              <a:rPr lang="en-US" sz="1200" dirty="0" smtClean="0"/>
              <a:t>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73" y="0"/>
            <a:ext cx="4410727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77" y="73708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0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3280"/>
            <a:ext cx="4838245" cy="32399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43754" y="4323936"/>
            <a:ext cx="4076700" cy="63582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/>
              <a:t>Maarten</a:t>
            </a:r>
            <a:r>
              <a:rPr lang="en-US" sz="1200" dirty="0"/>
              <a:t> van </a:t>
            </a:r>
            <a:r>
              <a:rPr lang="en-US" sz="1200" dirty="0" err="1"/>
              <a:t>Heemskerck</a:t>
            </a:r>
            <a:r>
              <a:rPr lang="en-US" sz="1200" dirty="0" smtClean="0"/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i="1" dirty="0" smtClean="0"/>
              <a:t>Ανοικοδόμηση του Αγίου Πέτρου, </a:t>
            </a:r>
            <a:r>
              <a:rPr lang="el-GR" sz="1200" dirty="0" smtClean="0"/>
              <a:t>1535.</a:t>
            </a:r>
            <a:endParaRPr lang="en-US" sz="1200" dirty="0"/>
          </a:p>
        </p:txBody>
      </p:sp>
      <p:pic>
        <p:nvPicPr>
          <p:cNvPr id="6" name="Picture 4" descr="26.Heemskerck_St.Peters.jpg"/>
          <p:cNvPicPr>
            <a:picLocks noRot="1" noMove="1" noResize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1873250"/>
            <a:ext cx="41148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5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753" y="81271"/>
            <a:ext cx="495824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7913" y="44212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200" dirty="0" smtClean="0"/>
              <a:t>Χαλκογραφία από σχέδιο </a:t>
            </a:r>
          </a:p>
          <a:p>
            <a:pPr algn="ctr"/>
            <a:r>
              <a:rPr lang="el-GR" sz="1200" dirty="0" smtClean="0"/>
              <a:t>του Μιχαήλ Αγγέλου για τον Άγιο Πέτρο, </a:t>
            </a:r>
            <a:r>
              <a:rPr lang="en-US" sz="1200" dirty="0" smtClean="0"/>
              <a:t>1547</a:t>
            </a:r>
            <a:r>
              <a:rPr lang="el-GR" sz="1200" dirty="0" smtClean="0"/>
              <a:t>,</a:t>
            </a:r>
          </a:p>
          <a:p>
            <a:pPr algn="ctr"/>
            <a:r>
              <a:rPr lang="el-GR" sz="1200" dirty="0" smtClean="0"/>
              <a:t>Λονδίνο, </a:t>
            </a:r>
            <a:r>
              <a:rPr lang="en-US" sz="1200" dirty="0" smtClean="0"/>
              <a:t>British Museum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58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013"/>
            <a:ext cx="882071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841715"/>
            <a:ext cx="9144000" cy="276999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dirty="0" smtClean="0"/>
              <a:t>Ραφαήλ, </a:t>
            </a:r>
            <a:r>
              <a:rPr lang="el-GR" sz="1200" i="1" dirty="0" smtClean="0"/>
              <a:t>Μάχη της </a:t>
            </a:r>
            <a:r>
              <a:rPr lang="el-GR" sz="1200" i="1" dirty="0" err="1"/>
              <a:t>Μιλβίας</a:t>
            </a:r>
            <a:r>
              <a:rPr lang="el-GR" sz="1200" i="1" dirty="0"/>
              <a:t> </a:t>
            </a:r>
            <a:r>
              <a:rPr lang="el-GR" sz="1200" i="1" dirty="0" smtClean="0"/>
              <a:t>γέφυρας</a:t>
            </a:r>
            <a:r>
              <a:rPr lang="el-GR" sz="1200" dirty="0" smtClean="0"/>
              <a:t>, </a:t>
            </a:r>
            <a:r>
              <a:rPr lang="en-US" sz="1200" dirty="0" smtClean="0"/>
              <a:t>1520-24</a:t>
            </a:r>
            <a:r>
              <a:rPr lang="el-GR" sz="1200" dirty="0"/>
              <a:t>,</a:t>
            </a:r>
            <a:r>
              <a:rPr lang="el-GR" sz="1200" dirty="0" smtClean="0"/>
              <a:t> </a:t>
            </a:r>
            <a:r>
              <a:rPr lang="el-GR" sz="1200" dirty="0" err="1" smtClean="0"/>
              <a:t>Βατικάνο</a:t>
            </a:r>
            <a:r>
              <a:rPr lang="el-GR" sz="1200" dirty="0" smtClean="0"/>
              <a:t>, Παπικά Διαμερίσματα, </a:t>
            </a:r>
            <a:r>
              <a:rPr lang="en-US" sz="1200" dirty="0"/>
              <a:t>Sala di </a:t>
            </a:r>
            <a:r>
              <a:rPr lang="en-US" sz="1200" dirty="0" err="1" smtClean="0"/>
              <a:t>Constantino</a:t>
            </a:r>
            <a:r>
              <a:rPr lang="el-GR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79" y="0"/>
            <a:ext cx="6850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"/>
            <a:ext cx="9144000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42" y="49865"/>
            <a:ext cx="7233911" cy="4804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3911" y="4858870"/>
            <a:ext cx="3649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Καθεδρικός της Ρώμης, Άγιος Ιωάννης στο </a:t>
            </a:r>
            <a:r>
              <a:rPr lang="el-GR" sz="1200" dirty="0" err="1" smtClean="0"/>
              <a:t>Λατερανό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09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13" y="0"/>
            <a:ext cx="4808873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21897" y="4439767"/>
            <a:ext cx="3346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Gentile </a:t>
            </a:r>
            <a:r>
              <a:rPr lang="en-US" sz="1200" dirty="0"/>
              <a:t>da </a:t>
            </a:r>
            <a:r>
              <a:rPr lang="en-US" sz="1200" dirty="0" err="1" smtClean="0"/>
              <a:t>Fabriano</a:t>
            </a:r>
            <a:r>
              <a:rPr lang="el-GR" sz="1200" dirty="0" smtClean="0"/>
              <a:t>, </a:t>
            </a:r>
          </a:p>
          <a:p>
            <a:pPr algn="ctr"/>
            <a:r>
              <a:rPr lang="el-GR" sz="1200" i="1" dirty="0" smtClean="0">
                <a:latin typeface="Cambria" charset="0"/>
                <a:ea typeface="ＭＳ ゴシック" charset="-128"/>
                <a:cs typeface="Times New Roman" charset="0"/>
              </a:rPr>
              <a:t>Η Προσκύνηση </a:t>
            </a:r>
            <a:r>
              <a:rPr lang="el-GR" sz="1200" i="1" dirty="0">
                <a:latin typeface="Cambria" charset="0"/>
                <a:ea typeface="ＭＳ ゴシック" charset="-128"/>
                <a:cs typeface="Times New Roman" charset="0"/>
              </a:rPr>
              <a:t>των  </a:t>
            </a:r>
            <a:r>
              <a:rPr lang="el-GR" sz="1200" i="1" dirty="0" smtClean="0">
                <a:latin typeface="Cambria" charset="0"/>
                <a:ea typeface="ＭＳ ゴシック" charset="-128"/>
                <a:cs typeface="Times New Roman" charset="0"/>
              </a:rPr>
              <a:t>Ποιμένων,</a:t>
            </a:r>
            <a:r>
              <a:rPr lang="el-GR" sz="1200" dirty="0" smtClean="0"/>
              <a:t> </a:t>
            </a:r>
            <a:r>
              <a:rPr lang="en-US" sz="1200" dirty="0" smtClean="0"/>
              <a:t>1423</a:t>
            </a:r>
            <a:r>
              <a:rPr lang="el-GR" sz="1200" dirty="0" smtClean="0"/>
              <a:t>, τέμπερα, </a:t>
            </a:r>
            <a:r>
              <a:rPr lang="en-US" sz="1200" dirty="0" smtClean="0"/>
              <a:t>203 × </a:t>
            </a:r>
            <a:r>
              <a:rPr lang="en-US" sz="1200" dirty="0"/>
              <a:t>282 </a:t>
            </a:r>
            <a:r>
              <a:rPr lang="el-GR" sz="1200" dirty="0" smtClean="0"/>
              <a:t>εκ., Φλωρεντία, </a:t>
            </a:r>
            <a:r>
              <a:rPr lang="en-US" sz="1200" dirty="0" smtClean="0"/>
              <a:t>Uffizi Gallery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5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688" y="94631"/>
            <a:ext cx="5917649" cy="4486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6633" y="4628653"/>
            <a:ext cx="9590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err="1" smtClean="0"/>
              <a:t>Pisanello</a:t>
            </a:r>
            <a:r>
              <a:rPr lang="en-GB" sz="1200" dirty="0" smtClean="0"/>
              <a:t>, </a:t>
            </a:r>
            <a:r>
              <a:rPr lang="el-GR" sz="1200" i="1" dirty="0" smtClean="0"/>
              <a:t>Ο Άγιος Γεώργιος και η Πριγκίπισσα της Τραπεζούντας Θεοδώρα Μεγάλη </a:t>
            </a:r>
            <a:r>
              <a:rPr lang="el-GR" sz="1200" i="1" dirty="0" err="1" smtClean="0"/>
              <a:t>Κομνηνή</a:t>
            </a:r>
            <a:r>
              <a:rPr lang="el-GR" sz="1200" dirty="0" smtClean="0"/>
              <a:t>, </a:t>
            </a:r>
            <a:r>
              <a:rPr lang="en-US" sz="1200" dirty="0" smtClean="0"/>
              <a:t>1436-38, </a:t>
            </a:r>
            <a:endParaRPr lang="el-GR" sz="1200" dirty="0" smtClean="0"/>
          </a:p>
          <a:p>
            <a:pPr algn="ctr"/>
            <a:r>
              <a:rPr lang="el-GR" sz="1200" dirty="0" smtClean="0"/>
              <a:t>νωπογραφία, </a:t>
            </a:r>
            <a:r>
              <a:rPr lang="en-US" sz="1200" dirty="0" smtClean="0"/>
              <a:t>223 </a:t>
            </a:r>
            <a:r>
              <a:rPr lang="it-IT" sz="1200" dirty="0"/>
              <a:t>× </a:t>
            </a:r>
            <a:r>
              <a:rPr lang="en-US" sz="1200" dirty="0" smtClean="0"/>
              <a:t>620 </a:t>
            </a:r>
            <a:r>
              <a:rPr lang="el-GR" sz="1200" dirty="0" smtClean="0"/>
              <a:t>εκ.,</a:t>
            </a:r>
            <a:r>
              <a:rPr lang="en-GB" sz="1200" dirty="0" smtClean="0"/>
              <a:t> </a:t>
            </a:r>
            <a:r>
              <a:rPr lang="el-GR" sz="1200" dirty="0" smtClean="0"/>
              <a:t>Βερόνα,</a:t>
            </a:r>
            <a:r>
              <a:rPr lang="el-GR" sz="1200" dirty="0"/>
              <a:t> </a:t>
            </a:r>
            <a:r>
              <a:rPr lang="en-US" sz="1200" dirty="0" err="1" smtClean="0"/>
              <a:t>Sant'Anastasia</a:t>
            </a:r>
            <a:r>
              <a:rPr lang="en-US" sz="1200" dirty="0"/>
              <a:t>, </a:t>
            </a:r>
            <a:r>
              <a:rPr lang="el-GR" sz="1200" dirty="0" smtClean="0"/>
              <a:t>παρεκκλήσιο</a:t>
            </a:r>
            <a:r>
              <a:rPr lang="en-US" sz="1200" dirty="0" smtClean="0"/>
              <a:t> Pellegrini.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19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396" y1="52500" x2="62396" y2="52500"/>
                        <a14:foregroundMark x1="64057" y1="52250" x2="64057" y2="52250"/>
                        <a14:foregroundMark x1="66904" y1="45750" x2="66904" y2="45750"/>
                        <a14:foregroundMark x1="65955" y1="29500" x2="65955" y2="29500"/>
                        <a14:foregroundMark x1="75563" y1="31750" x2="75563" y2="31750"/>
                        <a14:foregroundMark x1="78410" y1="56750" x2="78410" y2="56750"/>
                        <a14:foregroundMark x1="71649" y1="57750" x2="71649" y2="57750"/>
                        <a14:foregroundMark x1="71649" y1="57750" x2="71649" y2="57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666" y="104082"/>
            <a:ext cx="8771694" cy="4162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0624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Pisanello</a:t>
            </a:r>
            <a:r>
              <a:rPr lang="en-US" sz="1200" dirty="0" smtClean="0"/>
              <a:t>, </a:t>
            </a:r>
            <a:r>
              <a:rPr lang="el-GR" sz="1200" i="1" dirty="0" smtClean="0"/>
              <a:t>Μετάλλιο του αυτοκράτορα Ιωάννη Η΄ Παλαιολόγου</a:t>
            </a:r>
            <a:r>
              <a:rPr lang="el-GR" sz="1200" dirty="0" smtClean="0"/>
              <a:t>, </a:t>
            </a:r>
            <a:r>
              <a:rPr lang="en-US" sz="1200" dirty="0" smtClean="0"/>
              <a:t>1438</a:t>
            </a:r>
            <a:r>
              <a:rPr lang="el-GR" sz="1200" dirty="0" smtClean="0"/>
              <a:t>, μπρούντζος, </a:t>
            </a:r>
          </a:p>
          <a:p>
            <a:pPr algn="ctr"/>
            <a:r>
              <a:rPr lang="el-GR" sz="1200" dirty="0" smtClean="0"/>
              <a:t>Βερολίνο, </a:t>
            </a:r>
            <a:r>
              <a:rPr lang="en-US" sz="1200" dirty="0"/>
              <a:t>Staatliche </a:t>
            </a:r>
            <a:r>
              <a:rPr lang="en-US" sz="1200" dirty="0" err="1" smtClean="0"/>
              <a:t>Museen</a:t>
            </a:r>
            <a:r>
              <a:rPr lang="el-GR" sz="1200" dirty="0" smtClean="0"/>
              <a:t>, </a:t>
            </a:r>
            <a:r>
              <a:rPr lang="en-US" sz="1200" dirty="0" err="1" smtClean="0"/>
              <a:t>Münzkabinett</a:t>
            </a:r>
            <a:r>
              <a:rPr lang="el-GR" sz="1200" dirty="0" smtClean="0"/>
              <a:t>.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100000" l="0" r="100000">
                        <a14:foregroundMark x1="9654" y1="45750" x2="9654" y2="45750"/>
                        <a14:foregroundMark x1="11800" y1="54750" x2="11800" y2="54750"/>
                        <a14:foregroundMark x1="12515" y1="49500" x2="12515" y2="49500"/>
                        <a14:foregroundMark x1="12515" y1="49500" x2="12515" y2="4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576" y="188091"/>
            <a:ext cx="9144000" cy="4359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6576" y="45475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Pisanello</a:t>
            </a:r>
            <a:r>
              <a:rPr lang="en-US" sz="1200" dirty="0" smtClean="0"/>
              <a:t>, </a:t>
            </a:r>
            <a:r>
              <a:rPr lang="el-GR" sz="1200" i="1" dirty="0" smtClean="0"/>
              <a:t>Μετάλλιο του </a:t>
            </a:r>
            <a:r>
              <a:rPr lang="en-US" sz="1200" dirty="0" err="1"/>
              <a:t>Leonello</a:t>
            </a:r>
            <a:r>
              <a:rPr lang="en-US" sz="1200" dirty="0"/>
              <a:t> </a:t>
            </a:r>
            <a:r>
              <a:rPr lang="en-US" sz="1200" dirty="0" err="1" smtClean="0"/>
              <a:t>d'Este</a:t>
            </a:r>
            <a:r>
              <a:rPr lang="el-GR" sz="1200" dirty="0" smtClean="0"/>
              <a:t>, </a:t>
            </a:r>
            <a:r>
              <a:rPr lang="en-US" sz="1200" dirty="0" smtClean="0"/>
              <a:t>14</a:t>
            </a:r>
            <a:r>
              <a:rPr lang="el-GR" sz="1200" dirty="0"/>
              <a:t>41, μπρούντζος, </a:t>
            </a:r>
          </a:p>
          <a:p>
            <a:pPr algn="ctr"/>
            <a:r>
              <a:rPr lang="el-GR" sz="1200" dirty="0"/>
              <a:t>Βερολίνο, </a:t>
            </a:r>
            <a:r>
              <a:rPr lang="en-US" sz="1200" dirty="0"/>
              <a:t>Staatliche </a:t>
            </a:r>
            <a:r>
              <a:rPr lang="en-US" sz="1200" dirty="0" err="1"/>
              <a:t>Museen</a:t>
            </a:r>
            <a:r>
              <a:rPr lang="el-GR" sz="1200" dirty="0"/>
              <a:t>, </a:t>
            </a:r>
            <a:r>
              <a:rPr lang="en-US" sz="1200" dirty="0" err="1"/>
              <a:t>Münzkabinett</a:t>
            </a:r>
            <a:r>
              <a:rPr lang="el-GR" sz="1200" dirty="0" smtClean="0"/>
              <a:t>.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67" y="0"/>
            <a:ext cx="3621881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11890" y="4540441"/>
            <a:ext cx="4915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Masaccio, </a:t>
            </a:r>
            <a:r>
              <a:rPr lang="el-GR" sz="1200" i="1" dirty="0" smtClean="0"/>
              <a:t>Αυτοπροσωπογραφία</a:t>
            </a:r>
            <a:r>
              <a:rPr lang="el-GR" sz="1200" dirty="0" smtClean="0"/>
              <a:t>, </a:t>
            </a:r>
            <a:r>
              <a:rPr lang="en-GB" sz="1200" dirty="0" smtClean="0"/>
              <a:t>1427, </a:t>
            </a:r>
            <a:r>
              <a:rPr lang="el-GR" sz="1200" dirty="0" smtClean="0"/>
              <a:t>νωπογραφία, Φλωρεντία, </a:t>
            </a:r>
          </a:p>
          <a:p>
            <a:pPr algn="ctr"/>
            <a:r>
              <a:rPr lang="en-US" sz="1200" dirty="0" smtClean="0"/>
              <a:t>S</a:t>
            </a:r>
            <a:r>
              <a:rPr lang="en-GB" sz="1200" dirty="0" smtClean="0"/>
              <a:t>anta</a:t>
            </a:r>
            <a:r>
              <a:rPr lang="en-US" sz="1200" dirty="0" smtClean="0"/>
              <a:t> </a:t>
            </a:r>
            <a:r>
              <a:rPr lang="en-US" sz="1200" dirty="0"/>
              <a:t>Maria del </a:t>
            </a:r>
            <a:r>
              <a:rPr lang="en-US" sz="1200" dirty="0" smtClean="0"/>
              <a:t>Carmine,</a:t>
            </a:r>
            <a:r>
              <a:rPr lang="en-GB" sz="1200" dirty="0"/>
              <a:t> </a:t>
            </a:r>
            <a:r>
              <a:rPr lang="el-GR" sz="1200" dirty="0" smtClean="0"/>
              <a:t>παρεκκλήσιο</a:t>
            </a:r>
            <a:r>
              <a:rPr lang="en-US" sz="1200" dirty="0" smtClean="0"/>
              <a:t> </a:t>
            </a:r>
            <a:r>
              <a:rPr lang="en-US" sz="1200" dirty="0" err="1" smtClean="0"/>
              <a:t>Brancacci</a:t>
            </a:r>
            <a:r>
              <a:rPr lang="el-GR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6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36" y="314553"/>
            <a:ext cx="7324176" cy="39628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8524" y="4497662"/>
            <a:ext cx="397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Masaccio, </a:t>
            </a:r>
            <a:r>
              <a:rPr lang="en-US" sz="1200" i="1" dirty="0" smtClean="0"/>
              <a:t>H </a:t>
            </a:r>
            <a:r>
              <a:rPr lang="el-GR" sz="1200" i="1" dirty="0" smtClean="0"/>
              <a:t>Παναγία </a:t>
            </a:r>
            <a:r>
              <a:rPr lang="el-GR" sz="1200" dirty="0" smtClean="0"/>
              <a:t>(λεπτομέρεια) </a:t>
            </a:r>
            <a:r>
              <a:rPr lang="en-US" sz="1200" dirty="0" smtClean="0"/>
              <a:t>1426</a:t>
            </a:r>
            <a:r>
              <a:rPr lang="en-GB" sz="1200" dirty="0"/>
              <a:t>,</a:t>
            </a:r>
            <a:r>
              <a:rPr lang="el-GR" sz="1200" dirty="0" smtClean="0"/>
              <a:t> </a:t>
            </a:r>
          </a:p>
          <a:p>
            <a:pPr algn="ctr"/>
            <a:r>
              <a:rPr lang="el-GR" sz="1200" dirty="0" smtClean="0"/>
              <a:t>Λονδίνο, </a:t>
            </a:r>
            <a:r>
              <a:rPr lang="en-US" sz="1200" dirty="0" smtClean="0"/>
              <a:t> National Gallery</a:t>
            </a:r>
            <a:r>
              <a:rPr lang="el-GR" sz="1200" dirty="0"/>
              <a:t>.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0" y="449766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200" dirty="0" smtClean="0"/>
              <a:t>Donatello, </a:t>
            </a:r>
            <a:r>
              <a:rPr lang="en-GB" sz="1200" i="1" dirty="0" smtClean="0"/>
              <a:t>O </a:t>
            </a:r>
            <a:r>
              <a:rPr lang="el-GR" sz="1200" i="1" dirty="0" smtClean="0"/>
              <a:t>Άγιος Γεώργιος </a:t>
            </a:r>
            <a:r>
              <a:rPr lang="el-GR" sz="1200" dirty="0" smtClean="0"/>
              <a:t>(λεπτομέρεια), </a:t>
            </a:r>
            <a:r>
              <a:rPr lang="en-US" sz="1200" dirty="0" smtClean="0"/>
              <a:t>1416, </a:t>
            </a:r>
            <a:r>
              <a:rPr lang="el-GR" sz="1200" dirty="0" smtClean="0"/>
              <a:t> </a:t>
            </a:r>
          </a:p>
          <a:p>
            <a:pPr algn="ctr"/>
            <a:r>
              <a:rPr lang="el-GR" sz="1200" dirty="0" smtClean="0"/>
              <a:t>Φλωρεντία, </a:t>
            </a:r>
            <a:r>
              <a:rPr lang="en-US" sz="1200" dirty="0" err="1" smtClean="0"/>
              <a:t>Museo</a:t>
            </a:r>
            <a:r>
              <a:rPr lang="en-US" sz="1200" dirty="0" smtClean="0"/>
              <a:t> </a:t>
            </a:r>
            <a:r>
              <a:rPr lang="en-US" sz="1200" dirty="0" err="1"/>
              <a:t>Nazionale</a:t>
            </a:r>
            <a:r>
              <a:rPr lang="en-US" sz="1200" dirty="0"/>
              <a:t> del </a:t>
            </a:r>
            <a:r>
              <a:rPr lang="en-US" sz="1200" dirty="0" smtClean="0"/>
              <a:t>Bargello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77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06" y="0"/>
            <a:ext cx="2855336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72568" y="4600074"/>
            <a:ext cx="4339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Masaccio, </a:t>
            </a:r>
            <a:r>
              <a:rPr lang="en-US" sz="1200" i="1" dirty="0" smtClean="0"/>
              <a:t>H </a:t>
            </a:r>
            <a:r>
              <a:rPr lang="el-GR" sz="1200" i="1" dirty="0" smtClean="0"/>
              <a:t>Παναγία με το </a:t>
            </a:r>
            <a:r>
              <a:rPr lang="el-GR" sz="1200" i="1" dirty="0"/>
              <a:t>Θ</a:t>
            </a:r>
            <a:r>
              <a:rPr lang="el-GR" sz="1200" i="1" dirty="0" smtClean="0"/>
              <a:t>είο Βρέφος  και αγγέλους</a:t>
            </a:r>
            <a:r>
              <a:rPr lang="el-GR" sz="1200" dirty="0" smtClean="0"/>
              <a:t>, </a:t>
            </a:r>
            <a:r>
              <a:rPr lang="en-US" sz="1200" dirty="0" smtClean="0"/>
              <a:t>1426</a:t>
            </a:r>
            <a:r>
              <a:rPr lang="el-GR" sz="1200" dirty="0"/>
              <a:t>,</a:t>
            </a:r>
            <a:r>
              <a:rPr lang="el-GR" sz="1200" dirty="0" smtClean="0"/>
              <a:t> αβγοτέμπερα σε ξύλο, </a:t>
            </a:r>
            <a:r>
              <a:rPr lang="en-US" sz="1200" dirty="0" smtClean="0"/>
              <a:t>135 × </a:t>
            </a:r>
            <a:r>
              <a:rPr lang="en-US" sz="1200" dirty="0"/>
              <a:t>75 </a:t>
            </a:r>
            <a:r>
              <a:rPr lang="el-GR" sz="1200" dirty="0" smtClean="0"/>
              <a:t>εκ.</a:t>
            </a:r>
            <a:r>
              <a:rPr lang="en-GB" sz="1200" dirty="0" smtClean="0"/>
              <a:t>,</a:t>
            </a:r>
            <a:r>
              <a:rPr lang="el-GR" sz="1200" dirty="0" smtClean="0"/>
              <a:t> Λονδίνο, </a:t>
            </a:r>
            <a:r>
              <a:rPr lang="en-US" sz="1200" dirty="0" smtClean="0"/>
              <a:t>National Gallery</a:t>
            </a:r>
            <a:r>
              <a:rPr lang="el-GR" sz="1200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74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9091</TotalTime>
  <Words>2496</Words>
  <Application>Microsoft Macintosh PowerPoint</Application>
  <PresentationFormat>On-screen Show (16:9)</PresentationFormat>
  <Paragraphs>344</Paragraphs>
  <Slides>120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8" baseType="lpstr">
      <vt:lpstr>Calibri</vt:lpstr>
      <vt:lpstr>Cambria</vt:lpstr>
      <vt:lpstr>Mangal</vt:lpstr>
      <vt:lpstr>ＭＳ ゴシック</vt:lpstr>
      <vt:lpstr>Symbol</vt:lpstr>
      <vt:lpstr>Times New Roman</vt:lpstr>
      <vt:lpstr>Arial</vt:lpstr>
      <vt:lpstr>Berlin</vt:lpstr>
      <vt:lpstr>Επισκόπηση  της Αναγεννησιακής Tέχνης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Νέες τεχνικές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Το εργαστήριο ως μέσο  μετάδοσης καλλιτεχνικής παράδοσης</vt:lpstr>
      <vt:lpstr>PowerPoint Presentation</vt:lpstr>
      <vt:lpstr>PowerPoint Presentation</vt:lpstr>
      <vt:lpstr>PowerPoint Presentation</vt:lpstr>
      <vt:lpstr>PowerPoint Presentation</vt:lpstr>
      <vt:lpstr>Καλλιτεχνική δημιουργία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Erwin Panofsky  (1892-1968)</vt:lpstr>
      <vt:lpstr>Panofsky: Renaissance</vt:lpstr>
      <vt:lpstr>PowerPoint Presentation</vt:lpstr>
      <vt:lpstr>H Ars Nova του Βορρά μπορεί να οριστεί  ως ανθοφορία χωρίς αρχαιότητα  ή ανθοφορία σε αντίθεση με την αρχαιότητα.   Panofsky     </vt:lpstr>
      <vt:lpstr>Η πρώιμη τέχνη των Κάτω Χωρών και η Ιταλική Αναγέννηση συγκλίνουν</vt:lpstr>
      <vt:lpstr>Η πρώιμη τέχνη των Κάτω Χωρών και η Ιταλική Αναγέννηση διαφέρουν</vt:lpstr>
      <vt:lpstr>Η πρώιμη τέχνη των Κάτω Χωρών  και η Ιταλική Αναγέννηση διαφέρουν</vt:lpstr>
      <vt:lpstr>PowerPoint Presentation</vt:lpstr>
      <vt:lpstr>PowerPoint Presentation</vt:lpstr>
      <vt:lpstr>Ο 15ος αιώνας στην Ιταλία</vt:lpstr>
      <vt:lpstr>PowerPoint Presentation</vt:lpstr>
      <vt:lpstr>PowerPoint Presentation</vt:lpstr>
      <vt:lpstr>Λαοκόων,  1506</vt:lpstr>
      <vt:lpstr>Παλάτι του Νέρωνα, δεκαετία 1480</vt:lpstr>
      <vt:lpstr>Torso Belvedere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Giorgio Vasari, Βίοι, 1550/68</vt:lpstr>
      <vt:lpstr>PowerPoint Presentation</vt:lpstr>
      <vt:lpstr>Giorgio Vasari – Οι τρεις εποχές</vt:lpstr>
      <vt:lpstr>Giorgio Vasari Δεύτερη εποχή: “Βella Μaniera”</vt:lpstr>
      <vt:lpstr>Giorgio Vasari Τρίτη εποχή: “Μaniera Μoderna”</vt:lpstr>
      <vt:lpstr>Ώριμη Αναγέννηση (1480-1520)</vt:lpstr>
      <vt:lpstr>1401: Διαγωνισμός για τη βόρεια πύλη του Βαπτιστηρίου</vt:lpstr>
      <vt:lpstr>PowerPoint Presentation</vt:lpstr>
      <vt:lpstr>PowerPoint Presentation</vt:lpstr>
      <vt:lpstr>PowerPoint Presentation</vt:lpstr>
      <vt:lpstr>Lorenzo Ghiberti (1378-1455)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MacBookAir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MacBookAir</dc:creator>
  <cp:lastModifiedBy>Σχόλιο</cp:lastModifiedBy>
  <cp:revision>1108</cp:revision>
  <dcterms:created xsi:type="dcterms:W3CDTF">2015-04-08T21:45:16Z</dcterms:created>
  <dcterms:modified xsi:type="dcterms:W3CDTF">2018-04-17T11:25:07Z</dcterms:modified>
</cp:coreProperties>
</file>