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notesMasterIdLst>
    <p:notesMasterId r:id="rId120"/>
  </p:notesMasterIdLst>
  <p:sldIdLst>
    <p:sldId id="270" r:id="rId2"/>
    <p:sldId id="269" r:id="rId3"/>
    <p:sldId id="271" r:id="rId4"/>
    <p:sldId id="272" r:id="rId5"/>
    <p:sldId id="273" r:id="rId6"/>
    <p:sldId id="453" r:id="rId7"/>
    <p:sldId id="279" r:id="rId8"/>
    <p:sldId id="287" r:id="rId9"/>
    <p:sldId id="288" r:id="rId10"/>
    <p:sldId id="280" r:id="rId11"/>
    <p:sldId id="285" r:id="rId12"/>
    <p:sldId id="284" r:id="rId13"/>
    <p:sldId id="286" r:id="rId14"/>
    <p:sldId id="289" r:id="rId15"/>
    <p:sldId id="281" r:id="rId16"/>
    <p:sldId id="282" r:id="rId17"/>
    <p:sldId id="283" r:id="rId18"/>
    <p:sldId id="309" r:id="rId19"/>
    <p:sldId id="310" r:id="rId20"/>
    <p:sldId id="290" r:id="rId21"/>
    <p:sldId id="291" r:id="rId22"/>
    <p:sldId id="311" r:id="rId23"/>
    <p:sldId id="325" r:id="rId24"/>
    <p:sldId id="519" r:id="rId25"/>
    <p:sldId id="326" r:id="rId26"/>
    <p:sldId id="342" r:id="rId27"/>
    <p:sldId id="343" r:id="rId28"/>
    <p:sldId id="348" r:id="rId29"/>
    <p:sldId id="349" r:id="rId30"/>
    <p:sldId id="356" r:id="rId31"/>
    <p:sldId id="416" r:id="rId32"/>
    <p:sldId id="352" r:id="rId33"/>
    <p:sldId id="353" r:id="rId34"/>
    <p:sldId id="413" r:id="rId35"/>
    <p:sldId id="357" r:id="rId36"/>
    <p:sldId id="375" r:id="rId37"/>
    <p:sldId id="376" r:id="rId38"/>
    <p:sldId id="378" r:id="rId39"/>
    <p:sldId id="431" r:id="rId40"/>
    <p:sldId id="432" r:id="rId41"/>
    <p:sldId id="433" r:id="rId42"/>
    <p:sldId id="434" r:id="rId43"/>
    <p:sldId id="454" r:id="rId44"/>
    <p:sldId id="427" r:id="rId45"/>
    <p:sldId id="428" r:id="rId46"/>
    <p:sldId id="429" r:id="rId47"/>
    <p:sldId id="455" r:id="rId48"/>
    <p:sldId id="456" r:id="rId49"/>
    <p:sldId id="457" r:id="rId50"/>
    <p:sldId id="458" r:id="rId51"/>
    <p:sldId id="459" r:id="rId52"/>
    <p:sldId id="460" r:id="rId53"/>
    <p:sldId id="461" r:id="rId54"/>
    <p:sldId id="462" r:id="rId55"/>
    <p:sldId id="463" r:id="rId56"/>
    <p:sldId id="464" r:id="rId57"/>
    <p:sldId id="465" r:id="rId58"/>
    <p:sldId id="466" r:id="rId59"/>
    <p:sldId id="467" r:id="rId60"/>
    <p:sldId id="468" r:id="rId61"/>
    <p:sldId id="470" r:id="rId62"/>
    <p:sldId id="471" r:id="rId63"/>
    <p:sldId id="472" r:id="rId64"/>
    <p:sldId id="473" r:id="rId65"/>
    <p:sldId id="474" r:id="rId66"/>
    <p:sldId id="475" r:id="rId67"/>
    <p:sldId id="476" r:id="rId68"/>
    <p:sldId id="477" r:id="rId69"/>
    <p:sldId id="478" r:id="rId70"/>
    <p:sldId id="479" r:id="rId71"/>
    <p:sldId id="480" r:id="rId72"/>
    <p:sldId id="481" r:id="rId73"/>
    <p:sldId id="482" r:id="rId74"/>
    <p:sldId id="483" r:id="rId75"/>
    <p:sldId id="484" r:id="rId76"/>
    <p:sldId id="485" r:id="rId77"/>
    <p:sldId id="486" r:id="rId78"/>
    <p:sldId id="487" r:id="rId79"/>
    <p:sldId id="488" r:id="rId80"/>
    <p:sldId id="518" r:id="rId81"/>
    <p:sldId id="436" r:id="rId82"/>
    <p:sldId id="437" r:id="rId83"/>
    <p:sldId id="438" r:id="rId84"/>
    <p:sldId id="439" r:id="rId85"/>
    <p:sldId id="440" r:id="rId86"/>
    <p:sldId id="441" r:id="rId87"/>
    <p:sldId id="442" r:id="rId88"/>
    <p:sldId id="445" r:id="rId89"/>
    <p:sldId id="446" r:id="rId90"/>
    <p:sldId id="447" r:id="rId91"/>
    <p:sldId id="451" r:id="rId92"/>
    <p:sldId id="489" r:id="rId93"/>
    <p:sldId id="490" r:id="rId94"/>
    <p:sldId id="491" r:id="rId95"/>
    <p:sldId id="492" r:id="rId96"/>
    <p:sldId id="493" r:id="rId97"/>
    <p:sldId id="496" r:id="rId98"/>
    <p:sldId id="497" r:id="rId99"/>
    <p:sldId id="498" r:id="rId100"/>
    <p:sldId id="499" r:id="rId101"/>
    <p:sldId id="500" r:id="rId102"/>
    <p:sldId id="501" r:id="rId103"/>
    <p:sldId id="502" r:id="rId104"/>
    <p:sldId id="517" r:id="rId105"/>
    <p:sldId id="503" r:id="rId106"/>
    <p:sldId id="504" r:id="rId107"/>
    <p:sldId id="505" r:id="rId108"/>
    <p:sldId id="506" r:id="rId109"/>
    <p:sldId id="507" r:id="rId110"/>
    <p:sldId id="508" r:id="rId111"/>
    <p:sldId id="509" r:id="rId112"/>
    <p:sldId id="510" r:id="rId113"/>
    <p:sldId id="511" r:id="rId114"/>
    <p:sldId id="512" r:id="rId115"/>
    <p:sldId id="516" r:id="rId116"/>
    <p:sldId id="513" r:id="rId117"/>
    <p:sldId id="514" r:id="rId118"/>
    <p:sldId id="515" r:id="rId119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Eisagogi" id="{DAB422E1-676D-E34F-B791-6EE31D4ECA4F}">
          <p14:sldIdLst>
            <p14:sldId id="270"/>
            <p14:sldId id="269"/>
            <p14:sldId id="271"/>
            <p14:sldId id="272"/>
            <p14:sldId id="273"/>
            <p14:sldId id="453"/>
            <p14:sldId id="279"/>
            <p14:sldId id="287"/>
            <p14:sldId id="288"/>
            <p14:sldId id="280"/>
            <p14:sldId id="285"/>
            <p14:sldId id="284"/>
            <p14:sldId id="286"/>
            <p14:sldId id="289"/>
            <p14:sldId id="281"/>
            <p14:sldId id="282"/>
            <p14:sldId id="283"/>
            <p14:sldId id="309"/>
            <p14:sldId id="310"/>
            <p14:sldId id="290"/>
            <p14:sldId id="291"/>
            <p14:sldId id="311"/>
            <p14:sldId id="325"/>
            <p14:sldId id="519"/>
            <p14:sldId id="326"/>
            <p14:sldId id="342"/>
            <p14:sldId id="343"/>
            <p14:sldId id="348"/>
            <p14:sldId id="349"/>
            <p14:sldId id="356"/>
            <p14:sldId id="416"/>
            <p14:sldId id="352"/>
            <p14:sldId id="353"/>
            <p14:sldId id="413"/>
            <p14:sldId id="357"/>
            <p14:sldId id="375"/>
            <p14:sldId id="376"/>
            <p14:sldId id="378"/>
            <p14:sldId id="431"/>
            <p14:sldId id="432"/>
            <p14:sldId id="433"/>
            <p14:sldId id="434"/>
            <p14:sldId id="454"/>
            <p14:sldId id="427"/>
            <p14:sldId id="428"/>
            <p14:sldId id="429"/>
            <p14:sldId id="455"/>
            <p14:sldId id="456"/>
            <p14:sldId id="457"/>
            <p14:sldId id="458"/>
            <p14:sldId id="459"/>
            <p14:sldId id="460"/>
            <p14:sldId id="461"/>
            <p14:sldId id="462"/>
            <p14:sldId id="463"/>
            <p14:sldId id="464"/>
            <p14:sldId id="465"/>
            <p14:sldId id="466"/>
            <p14:sldId id="467"/>
            <p14:sldId id="468"/>
            <p14:sldId id="470"/>
            <p14:sldId id="471"/>
            <p14:sldId id="472"/>
            <p14:sldId id="473"/>
            <p14:sldId id="474"/>
            <p14:sldId id="475"/>
            <p14:sldId id="476"/>
            <p14:sldId id="477"/>
            <p14:sldId id="478"/>
            <p14:sldId id="479"/>
            <p14:sldId id="480"/>
            <p14:sldId id="481"/>
            <p14:sldId id="482"/>
            <p14:sldId id="483"/>
            <p14:sldId id="484"/>
            <p14:sldId id="485"/>
            <p14:sldId id="486"/>
            <p14:sldId id="487"/>
            <p14:sldId id="488"/>
            <p14:sldId id="518"/>
            <p14:sldId id="436"/>
            <p14:sldId id="437"/>
            <p14:sldId id="438"/>
            <p14:sldId id="439"/>
            <p14:sldId id="440"/>
            <p14:sldId id="441"/>
            <p14:sldId id="442"/>
            <p14:sldId id="445"/>
            <p14:sldId id="446"/>
            <p14:sldId id="447"/>
            <p14:sldId id="451"/>
            <p14:sldId id="489"/>
            <p14:sldId id="490"/>
            <p14:sldId id="491"/>
            <p14:sldId id="492"/>
            <p14:sldId id="493"/>
            <p14:sldId id="496"/>
            <p14:sldId id="497"/>
            <p14:sldId id="498"/>
            <p14:sldId id="499"/>
            <p14:sldId id="500"/>
            <p14:sldId id="501"/>
            <p14:sldId id="502"/>
            <p14:sldId id="517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1"/>
            <p14:sldId id="512"/>
            <p14:sldId id="516"/>
            <p14:sldId id="513"/>
            <p14:sldId id="514"/>
            <p14:sldId id="515"/>
          </p14:sldIdLst>
        </p14:section>
      </p14:sectionLst>
    </p:ext>
    <p:ext uri="{EFAFB233-063F-42B5-8137-9DF3F51BA10A}">
      <p15:sldGuideLst xmlns:p15="http://schemas.microsoft.com/office/powerpoint/2012/main">
        <p15:guide id="2" pos="2903" userDrawn="1">
          <p15:clr>
            <a:srgbClr val="A4A3A4"/>
          </p15:clr>
        </p15:guide>
        <p15:guide id="3" orient="horz" pos="17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00"/>
    <p:restoredTop sz="95099" autoAdjust="0"/>
  </p:normalViewPr>
  <p:slideViewPr>
    <p:cSldViewPr snapToGrid="0" snapToObjects="1" showGuides="1">
      <p:cViewPr varScale="1">
        <p:scale>
          <a:sx n="90" d="100"/>
          <a:sy n="90" d="100"/>
        </p:scale>
        <p:origin x="1098" y="84"/>
      </p:cViewPr>
      <p:guideLst>
        <p:guide pos="2903"/>
        <p:guide orient="horz" pos="175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l-G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E49A10-FD44-7A42-BBE4-0446C8BA7404}" type="datetimeFigureOut">
              <a:rPr lang="el-GR" smtClean="0"/>
              <a:t>7/4/2021</a:t>
            </a:fld>
            <a:endParaRPr lang="el-G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l-G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l-G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l-G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E05C0-36BC-5840-AE9F-8F318FB17AFC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61851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DE05C0-36BC-5840-AE9F-8F318FB17AFC}" type="slidenum">
              <a:rPr lang="el-GR" smtClean="0"/>
              <a:t>27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80374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DE05C0-36BC-5840-AE9F-8F318FB17AFC}" type="slidenum">
              <a:rPr lang="el-GR" smtClean="0"/>
              <a:t>72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566734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DE05C0-36BC-5840-AE9F-8F318FB17AFC}" type="slidenum">
              <a:rPr lang="el-GR" smtClean="0"/>
              <a:t>90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827710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DE05C0-36BC-5840-AE9F-8F318FB17AFC}" type="slidenum">
              <a:rPr lang="el-GR" smtClean="0"/>
              <a:t>98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95261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l-G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DE05C0-36BC-5840-AE9F-8F318FB17AFC}" type="slidenum">
              <a:rPr lang="el-GR" smtClean="0"/>
              <a:t>99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961795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3182138"/>
            <a:ext cx="6726063" cy="206957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3787" y="3182884"/>
            <a:ext cx="2307831" cy="20770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1942559"/>
            <a:ext cx="6726064" cy="12452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1942559"/>
            <a:ext cx="2307832" cy="1245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1" y="2050282"/>
            <a:ext cx="6108101" cy="1029803"/>
          </a:xfrm>
        </p:spPr>
        <p:txBody>
          <a:bodyPr anchor="b">
            <a:noAutofit/>
          </a:bodyPr>
          <a:lstStyle>
            <a:lvl1pPr algn="r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3295530"/>
            <a:ext cx="6108101" cy="838265"/>
          </a:xfrm>
        </p:spPr>
        <p:txBody>
          <a:bodyPr>
            <a:normAutofit/>
          </a:bodyPr>
          <a:lstStyle>
            <a:lvl1pPr marL="0" indent="0" algn="r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41510" y="2062753"/>
            <a:ext cx="878916" cy="1017332"/>
          </a:xfr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8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774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3065180"/>
            <a:ext cx="7828359" cy="240873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68" y="3065926"/>
            <a:ext cx="1202248" cy="10820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0447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939369" y="20447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2152421"/>
            <a:ext cx="7210395" cy="818091"/>
          </a:xfrm>
        </p:spPr>
        <p:txBody>
          <a:bodyPr anchor="ctr">
            <a:normAutofit/>
          </a:bodyPr>
          <a:lstStyle>
            <a:lvl1pPr algn="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0242" y="3174129"/>
            <a:ext cx="7210395" cy="1278013"/>
          </a:xfrm>
        </p:spPr>
        <p:txBody>
          <a:bodyPr>
            <a:normAutofit/>
          </a:bodyPr>
          <a:lstStyle>
            <a:lvl1pPr marL="0" indent="0" algn="r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7092" y="2152422"/>
            <a:ext cx="865613" cy="818092"/>
          </a:xfrm>
        </p:spPr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408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240" y="1752655"/>
            <a:ext cx="3523769" cy="2699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5592" y="1752655"/>
            <a:ext cx="3525044" cy="2699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832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0" y="564922"/>
            <a:ext cx="7210397" cy="81070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9763" y="1752655"/>
            <a:ext cx="3354245" cy="519851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42" y="2272507"/>
            <a:ext cx="3523766" cy="21796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5116" y="1752655"/>
            <a:ext cx="3355521" cy="51905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95593" y="2272507"/>
            <a:ext cx="3525044" cy="21796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099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86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10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1" y="564920"/>
            <a:ext cx="7210394" cy="810705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1752655"/>
            <a:ext cx="4206252" cy="26994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1" y="1752654"/>
            <a:ext cx="2842559" cy="2699488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33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3" y="564921"/>
            <a:ext cx="7210393" cy="810704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651250" y="1752656"/>
            <a:ext cx="4069387" cy="2699484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1752655"/>
            <a:ext cx="2907192" cy="269948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9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6471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4447216"/>
            <a:ext cx="1202248" cy="10820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3425991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3425991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3533713"/>
            <a:ext cx="7210394" cy="339788"/>
          </a:xfrm>
        </p:spPr>
        <p:txBody>
          <a:bodyPr anchor="b"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0242" y="457198"/>
            <a:ext cx="7210394" cy="2692181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39" y="3877188"/>
            <a:ext cx="7210397" cy="46722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3533482"/>
            <a:ext cx="865613" cy="818092"/>
          </a:xfrm>
        </p:spPr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8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6471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4447216"/>
            <a:ext cx="1202248" cy="10820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3425991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3425991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1" y="457198"/>
            <a:ext cx="7210394" cy="2694563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3533712"/>
            <a:ext cx="7210394" cy="818092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3533712"/>
            <a:ext cx="865613" cy="818092"/>
          </a:xfrm>
        </p:spPr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0251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6471"/>
            <a:ext cx="7828359" cy="240873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4447216"/>
            <a:ext cx="1202248" cy="108203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3425991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7939371" y="3425991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92" y="457199"/>
            <a:ext cx="6539158" cy="2277046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51717" y="2740034"/>
            <a:ext cx="6117434" cy="411726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3533712"/>
            <a:ext cx="7210394" cy="818092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3532444"/>
            <a:ext cx="865613" cy="818092"/>
          </a:xfrm>
        </p:spPr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437679" y="56108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47107" y="227514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9591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446471"/>
            <a:ext cx="7828359" cy="240873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4447216"/>
            <a:ext cx="1202248" cy="10820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3425991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7939371" y="3425991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39" y="3533712"/>
            <a:ext cx="7210397" cy="441401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0" y="3975112"/>
            <a:ext cx="7210397" cy="376691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3532444"/>
            <a:ext cx="865613" cy="818092"/>
          </a:xfrm>
        </p:spPr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991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01917" y="564921"/>
            <a:ext cx="7218720" cy="8107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495709" y="1752655"/>
            <a:ext cx="2302526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0241" y="2267005"/>
            <a:ext cx="2287277" cy="2185135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67019" y="1752655"/>
            <a:ext cx="229743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59103" y="2267005"/>
            <a:ext cx="2297430" cy="2185135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18117" y="1752655"/>
            <a:ext cx="230251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418117" y="2267005"/>
            <a:ext cx="2302519" cy="2185135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17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0242" y="564921"/>
            <a:ext cx="7210395" cy="8107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0239" y="3223127"/>
            <a:ext cx="228727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0239" y="1752655"/>
            <a:ext cx="2287279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0239" y="3655324"/>
            <a:ext cx="2287279" cy="796817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59103" y="3223127"/>
            <a:ext cx="229743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59103" y="1752655"/>
            <a:ext cx="2297430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58088" y="3655323"/>
            <a:ext cx="2300473" cy="796817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23009" y="3223127"/>
            <a:ext cx="229762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423008" y="1752655"/>
            <a:ext cx="2297629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422915" y="3655321"/>
            <a:ext cx="2300672" cy="796817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2017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457200"/>
            <a:ext cx="7828359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939371" y="457200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712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6087155" y="1402046"/>
            <a:ext cx="3830241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7401152" y="4029302"/>
            <a:ext cx="1202248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96923" y="457198"/>
            <a:ext cx="805352" cy="32653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457198"/>
            <a:ext cx="6652503" cy="39949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05344" y="4452141"/>
            <a:ext cx="2057400" cy="273844"/>
          </a:xfrm>
        </p:spPr>
        <p:txBody>
          <a:bodyPr/>
          <a:lstStyle/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4452141"/>
            <a:ext cx="4595104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573163" y="4048975"/>
            <a:ext cx="865613" cy="818092"/>
          </a:xfrm>
        </p:spPr>
        <p:txBody>
          <a:bodyPr anchor="t"/>
          <a:lstStyle>
            <a:lvl1pPr algn="ctr">
              <a:defRPr/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867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0241" y="564921"/>
            <a:ext cx="7210396" cy="810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0241" y="1752655"/>
            <a:ext cx="7210396" cy="26994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3236" y="4452141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4/7/2021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0241" y="4452141"/>
            <a:ext cx="515299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47092" y="564921"/>
            <a:ext cx="865613" cy="8180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105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tiff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tiff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tiff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tiff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tiff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tiff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f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tiff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tiff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tiff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tiff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tiff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tiff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tiff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tiff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tiff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tiff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tiff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tiff"/><Relationship Id="rId1" Type="http://schemas.openxmlformats.org/officeDocument/2006/relationships/slideLayout" Target="../slideLayouts/slideLayout4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tiff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3.tiff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tiff"/><Relationship Id="rId2" Type="http://schemas.openxmlformats.org/officeDocument/2006/relationships/image" Target="../media/image104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6.tif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tiff"/><Relationship Id="rId4" Type="http://schemas.openxmlformats.org/officeDocument/2006/relationships/image" Target="../media/image107.tiff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tiff"/><Relationship Id="rId4" Type="http://schemas.openxmlformats.org/officeDocument/2006/relationships/image" Target="../media/image109.tiff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tiff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2.tiff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tiff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tiff"/><Relationship Id="rId1" Type="http://schemas.openxmlformats.org/officeDocument/2006/relationships/slideLayout" Target="../slideLayouts/slideLayout6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tiff"/><Relationship Id="rId1" Type="http://schemas.openxmlformats.org/officeDocument/2006/relationships/slideLayout" Target="../slideLayouts/slideLayout6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tiff"/><Relationship Id="rId2" Type="http://schemas.openxmlformats.org/officeDocument/2006/relationships/image" Target="../media/image11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1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21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2.tiff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tiff"/><Relationship Id="rId2" Type="http://schemas.openxmlformats.org/officeDocument/2006/relationships/image" Target="../media/image12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5" Type="http://schemas.openxmlformats.org/officeDocument/2006/relationships/image" Target="../media/image126.tiff"/><Relationship Id="rId4" Type="http://schemas.openxmlformats.org/officeDocument/2006/relationships/image" Target="../media/image125.tiff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tiff"/><Relationship Id="rId2" Type="http://schemas.openxmlformats.org/officeDocument/2006/relationships/image" Target="../media/image127.tiff"/><Relationship Id="rId1" Type="http://schemas.openxmlformats.org/officeDocument/2006/relationships/slideLayout" Target="../slideLayouts/slideLayout6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tiff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tiff"/><Relationship Id="rId2" Type="http://schemas.openxmlformats.org/officeDocument/2006/relationships/image" Target="../media/image130.tiff"/><Relationship Id="rId1" Type="http://schemas.openxmlformats.org/officeDocument/2006/relationships/slideLayout" Target="../slideLayouts/slideLayout6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33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5.jpe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tiff"/><Relationship Id="rId2" Type="http://schemas.openxmlformats.org/officeDocument/2006/relationships/image" Target="../media/image136.tiff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tiff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tiff"/><Relationship Id="rId2" Type="http://schemas.openxmlformats.org/officeDocument/2006/relationships/image" Target="../media/image139.tiff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tiff"/><Relationship Id="rId1" Type="http://schemas.openxmlformats.org/officeDocument/2006/relationships/slideLayout" Target="../slideLayouts/slideLayout6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42.tiff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9663" y="731760"/>
            <a:ext cx="2344759" cy="3873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7802" y="139701"/>
            <a:ext cx="2705099" cy="2471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321" y="1309355"/>
            <a:ext cx="3330057" cy="271831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256250" y="4649567"/>
            <a:ext cx="30446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n-GB" sz="1200" i="1" dirty="0"/>
              <a:t>Bruges </a:t>
            </a:r>
            <a:r>
              <a:rPr lang="en-US" sz="1200" i="1" dirty="0"/>
              <a:t>Madonna</a:t>
            </a:r>
            <a:r>
              <a:rPr lang="en-US" sz="1200" dirty="0"/>
              <a:t>, 1505, </a:t>
            </a:r>
            <a:r>
              <a:rPr lang="el-GR" sz="1200" dirty="0" err="1"/>
              <a:t>ύψ</a:t>
            </a:r>
            <a:r>
              <a:rPr lang="el-GR" sz="1200" dirty="0"/>
              <a:t>.</a:t>
            </a:r>
            <a:r>
              <a:rPr lang="en-US" sz="1200" dirty="0"/>
              <a:t> 128 </a:t>
            </a:r>
            <a:r>
              <a:rPr lang="el-GR" sz="1200" dirty="0"/>
              <a:t>εκ. </a:t>
            </a:r>
            <a:r>
              <a:rPr lang="en-GB" sz="1200" dirty="0"/>
              <a:t>Bruges, </a:t>
            </a:r>
            <a:r>
              <a:rPr lang="en-US" sz="1200" dirty="0"/>
              <a:t>O.L. </a:t>
            </a:r>
            <a:r>
              <a:rPr lang="en-US" sz="1200" dirty="0" err="1"/>
              <a:t>Vrouwekerk</a:t>
            </a:r>
            <a:r>
              <a:rPr lang="en-US" sz="1200" dirty="0"/>
              <a:t>.</a:t>
            </a:r>
          </a:p>
        </p:txBody>
      </p:sp>
      <p:sp>
        <p:nvSpPr>
          <p:cNvPr id="8" name="Rectangle 7"/>
          <p:cNvSpPr/>
          <p:nvPr/>
        </p:nvSpPr>
        <p:spPr>
          <a:xfrm>
            <a:off x="-143618" y="2593087"/>
            <a:ext cx="34426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Δημιουργία του Αδάμ </a:t>
            </a:r>
            <a:r>
              <a:rPr lang="el-GR" sz="1200" dirty="0"/>
              <a:t>(λεπτομέρεια), </a:t>
            </a:r>
            <a:r>
              <a:rPr lang="en-US" sz="1200" dirty="0"/>
              <a:t>1510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  <p:sp>
        <p:nvSpPr>
          <p:cNvPr id="9" name="Rectangle 8"/>
          <p:cNvSpPr/>
          <p:nvPr/>
        </p:nvSpPr>
        <p:spPr>
          <a:xfrm>
            <a:off x="3204321" y="4052457"/>
            <a:ext cx="30197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 err="1"/>
              <a:t>Λαυρεντιανή</a:t>
            </a:r>
            <a:r>
              <a:rPr lang="el-GR" sz="1200" i="1" dirty="0"/>
              <a:t> βιβλιοθήκη</a:t>
            </a:r>
            <a:r>
              <a:rPr lang="en-US" sz="1200" dirty="0"/>
              <a:t> 15</a:t>
            </a:r>
            <a:r>
              <a:rPr lang="el-GR" sz="1200" dirty="0"/>
              <a:t>30</a:t>
            </a:r>
            <a:r>
              <a:rPr lang="en-GB" sz="1200" dirty="0"/>
              <a:t>, </a:t>
            </a:r>
            <a:r>
              <a:rPr lang="el-GR" sz="1200" dirty="0"/>
              <a:t>Φλωρεντία, </a:t>
            </a:r>
            <a:r>
              <a:rPr lang="en-GB" sz="1200" dirty="0"/>
              <a:t>San Lorenzo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13815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82253" y="603371"/>
            <a:ext cx="7210396" cy="810704"/>
          </a:xfrm>
        </p:spPr>
        <p:txBody>
          <a:bodyPr>
            <a:normAutofit/>
          </a:bodyPr>
          <a:lstStyle/>
          <a:p>
            <a:r>
              <a:rPr lang="el-GR" sz="1600" dirty="0"/>
              <a:t>Επιρροή του Μιχαήλ Αγγέλου</a:t>
            </a:r>
            <a:br>
              <a:rPr lang="el-GR" sz="1600" dirty="0"/>
            </a:br>
            <a:r>
              <a:rPr lang="el-GR" sz="1600" dirty="0"/>
              <a:t>σε διαφορετικές γενιές καλλιτεχνών</a:t>
            </a:r>
            <a:endParaRPr lang="en-US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441" y="1857425"/>
            <a:ext cx="1990725" cy="2305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4474" y="105507"/>
            <a:ext cx="1276350" cy="16277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4474" y="3555779"/>
            <a:ext cx="1325115" cy="14485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4474" y="1901587"/>
            <a:ext cx="1276350" cy="14859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718924" y="780901"/>
            <a:ext cx="249164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Jacopo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Pontormo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(1494-1557)</a:t>
            </a:r>
            <a:r>
              <a:rPr lang="en-GB" sz="1350" dirty="0"/>
              <a:t> </a:t>
            </a:r>
            <a:endParaRPr lang="en-US" sz="1350" dirty="0"/>
          </a:p>
        </p:txBody>
      </p:sp>
      <p:sp>
        <p:nvSpPr>
          <p:cNvPr id="8" name="Rectangle 7"/>
          <p:cNvSpPr/>
          <p:nvPr/>
        </p:nvSpPr>
        <p:spPr>
          <a:xfrm>
            <a:off x="3754077" y="2536581"/>
            <a:ext cx="245368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Agnolo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Bronzino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(1503-1572) </a:t>
            </a:r>
            <a:endParaRPr lang="en-US" sz="1350" dirty="0"/>
          </a:p>
        </p:txBody>
      </p:sp>
      <p:sp>
        <p:nvSpPr>
          <p:cNvPr id="9" name="Rectangle 8"/>
          <p:cNvSpPr/>
          <p:nvPr/>
        </p:nvSpPr>
        <p:spPr>
          <a:xfrm>
            <a:off x="3788212" y="4318267"/>
            <a:ext cx="2495363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Alessandro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350" dirty="0" err="1">
                <a:latin typeface="Cambria" charset="0"/>
                <a:ea typeface="Times New Roman" charset="0"/>
                <a:cs typeface="Times New Roman" charset="0"/>
              </a:rPr>
              <a:t>Allori</a:t>
            </a: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 (1535-1607)</a:t>
            </a:r>
            <a:r>
              <a:rPr lang="en-GB" sz="1350" dirty="0"/>
              <a:t> </a:t>
            </a:r>
            <a:endParaRPr lang="en-US" sz="1350" dirty="0"/>
          </a:p>
        </p:txBody>
      </p:sp>
      <p:sp>
        <p:nvSpPr>
          <p:cNvPr id="10" name="Rectangle 9"/>
          <p:cNvSpPr/>
          <p:nvPr/>
        </p:nvSpPr>
        <p:spPr>
          <a:xfrm>
            <a:off x="-104716" y="4280045"/>
            <a:ext cx="32470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Daniele da </a:t>
            </a:r>
            <a:r>
              <a:rPr lang="en-US" sz="1200" dirty="0" err="1"/>
              <a:t>Volterra</a:t>
            </a:r>
            <a:r>
              <a:rPr lang="en-US" sz="1200" dirty="0"/>
              <a:t>, </a:t>
            </a:r>
            <a:r>
              <a:rPr lang="en-US" sz="1200" i="1" dirty="0" err="1"/>
              <a:t>Μιχ</a:t>
            </a:r>
            <a:r>
              <a:rPr lang="en-US" sz="1200" i="1" dirty="0"/>
              <a:t>α</a:t>
            </a:r>
            <a:r>
              <a:rPr lang="en-US" sz="1200" i="1" dirty="0" err="1"/>
              <a:t>ήλ</a:t>
            </a:r>
            <a:r>
              <a:rPr lang="en-US" sz="1200" i="1" dirty="0"/>
              <a:t> </a:t>
            </a:r>
            <a:r>
              <a:rPr lang="en-US" sz="1200" i="1" dirty="0" err="1"/>
              <a:t>Άγγελος</a:t>
            </a:r>
            <a:r>
              <a:rPr lang="en-US" sz="1200" i="1" dirty="0"/>
              <a:t> </a:t>
            </a:r>
            <a:r>
              <a:rPr lang="en-US" sz="1200" dirty="0"/>
              <a:t>(</a:t>
            </a:r>
            <a:r>
              <a:rPr lang="el-GR" sz="1200" dirty="0"/>
              <a:t>λεπτομέρεια)</a:t>
            </a:r>
            <a:r>
              <a:rPr lang="en-US" sz="1200" dirty="0"/>
              <a:t>, 1544</a:t>
            </a:r>
            <a:r>
              <a:rPr lang="el-GR" sz="1200" dirty="0"/>
              <a:t>,</a:t>
            </a:r>
            <a:endParaRPr lang="en-US" sz="1200" dirty="0"/>
          </a:p>
          <a:p>
            <a:pPr algn="ctr"/>
            <a:r>
              <a:rPr lang="en-US" sz="1200" dirty="0"/>
              <a:t> </a:t>
            </a:r>
            <a:r>
              <a:rPr lang="en-US" sz="1200" dirty="0" err="1"/>
              <a:t>Νέ</a:t>
            </a:r>
            <a:r>
              <a:rPr lang="en-US" sz="1200" dirty="0"/>
              <a:t>α </a:t>
            </a:r>
            <a:r>
              <a:rPr lang="en-US" sz="1200" dirty="0" err="1"/>
              <a:t>Υόρκη</a:t>
            </a:r>
            <a:r>
              <a:rPr lang="en-US" sz="1200" dirty="0"/>
              <a:t>, The Metropolitan Museum of Art. 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2571366" y="1198553"/>
            <a:ext cx="1066443" cy="15446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2592363" y="2732803"/>
            <a:ext cx="1009314" cy="103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2571366" y="2732803"/>
            <a:ext cx="970288" cy="15472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30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8484" y="107596"/>
            <a:ext cx="2182789" cy="42680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131" y="175112"/>
            <a:ext cx="3080731" cy="415187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15107" y="4512685"/>
            <a:ext cx="37568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n-GB" sz="1200" i="1" dirty="0"/>
              <a:t>Manchester Madonna</a:t>
            </a:r>
            <a:r>
              <a:rPr lang="en-GB" sz="1200" dirty="0"/>
              <a:t>, </a:t>
            </a:r>
            <a:r>
              <a:rPr lang="en-US" sz="1200" dirty="0"/>
              <a:t> 1497</a:t>
            </a:r>
            <a:r>
              <a:rPr lang="el-GR" sz="1200" dirty="0"/>
              <a:t>, τέμπερα σε ξύλο, </a:t>
            </a:r>
            <a:r>
              <a:rPr lang="is-IS" sz="1200" dirty="0"/>
              <a:t>105 x 76 </a:t>
            </a:r>
            <a:r>
              <a:rPr lang="el-GR" sz="1200" dirty="0"/>
              <a:t>εκ., Λονδίνο, </a:t>
            </a:r>
            <a:r>
              <a:rPr lang="en-US" sz="1200" dirty="0"/>
              <a:t>National Gallery</a:t>
            </a:r>
            <a:r>
              <a:rPr lang="el-GR" sz="1200" dirty="0"/>
              <a:t>.</a:t>
            </a:r>
            <a:endParaRPr lang="en-US" sz="1200" dirty="0"/>
          </a:p>
        </p:txBody>
      </p:sp>
      <p:sp>
        <p:nvSpPr>
          <p:cNvPr id="7" name="Rectangle 6"/>
          <p:cNvSpPr/>
          <p:nvPr/>
        </p:nvSpPr>
        <p:spPr>
          <a:xfrm>
            <a:off x="5183878" y="4524807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Σκλάβος</a:t>
            </a:r>
            <a:r>
              <a:rPr lang="en-GB" sz="1200" dirty="0"/>
              <a:t>, </a:t>
            </a:r>
            <a:r>
              <a:rPr lang="en-US" sz="1200" dirty="0"/>
              <a:t> </a:t>
            </a:r>
            <a:r>
              <a:rPr lang="el-GR" sz="1200" dirty="0"/>
              <a:t>1519-1536, </a:t>
            </a:r>
          </a:p>
          <a:p>
            <a:pPr algn="ctr"/>
            <a:r>
              <a:rPr lang="el-GR" sz="1200" dirty="0"/>
              <a:t>μάρμαρο, Φλωρεντία, </a:t>
            </a:r>
            <a:r>
              <a:rPr lang="en-US" sz="1200" dirty="0"/>
              <a:t>Galleria </a:t>
            </a:r>
            <a:r>
              <a:rPr lang="en-US" sz="1200" dirty="0" err="1"/>
              <a:t>dell'Accademia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62628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615" y="0"/>
            <a:ext cx="4015539" cy="51435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979894" y="4542225"/>
            <a:ext cx="41641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Δευτέρα Παρουσία </a:t>
            </a:r>
            <a:r>
              <a:rPr lang="el-GR" sz="1200" dirty="0"/>
              <a:t>(λεπτομέρεια), </a:t>
            </a:r>
            <a:r>
              <a:rPr lang="en-US" sz="1200" dirty="0"/>
              <a:t>1537-41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8127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8532" y="78878"/>
            <a:ext cx="6149187" cy="464731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6403" y="4790903"/>
            <a:ext cx="90642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Ο χωρισμός της γης από το νερό</a:t>
            </a:r>
            <a:r>
              <a:rPr lang="el-GR" sz="1200" dirty="0"/>
              <a:t>, </a:t>
            </a:r>
            <a:r>
              <a:rPr lang="en-US" sz="1200" dirty="0"/>
              <a:t>15</a:t>
            </a:r>
            <a:r>
              <a:rPr lang="el-GR" sz="1200" dirty="0"/>
              <a:t>1</a:t>
            </a:r>
            <a:r>
              <a:rPr lang="en-US" sz="1200" dirty="0"/>
              <a:t>1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645732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785174" cy="51435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822358" y="4638172"/>
            <a:ext cx="4953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Ραφαήλ, </a:t>
            </a:r>
            <a:r>
              <a:rPr lang="el-GR" sz="1200" i="1" dirty="0"/>
              <a:t>Προσωπογραφία του πάπα Ιουλίου Β΄</a:t>
            </a:r>
            <a:r>
              <a:rPr lang="en-GB" sz="1200" dirty="0"/>
              <a:t>, </a:t>
            </a:r>
            <a:r>
              <a:rPr lang="en-US" sz="1200" dirty="0"/>
              <a:t>1511</a:t>
            </a:r>
            <a:r>
              <a:rPr lang="el-GR" sz="1200" dirty="0"/>
              <a:t>, λάδι σε ξύλο,</a:t>
            </a:r>
          </a:p>
          <a:p>
            <a:pPr algn="ctr"/>
            <a:r>
              <a:rPr lang="en-US" sz="1200" dirty="0"/>
              <a:t>108</a:t>
            </a:r>
            <a:r>
              <a:rPr lang="el-GR" sz="1200" dirty="0"/>
              <a:t>,</a:t>
            </a:r>
            <a:r>
              <a:rPr lang="en-US" sz="1200" dirty="0"/>
              <a:t>7 × 81 </a:t>
            </a:r>
            <a:r>
              <a:rPr lang="el-GR" sz="1200" dirty="0"/>
              <a:t>εκ.,</a:t>
            </a:r>
            <a:r>
              <a:rPr lang="en-US" sz="1200" dirty="0"/>
              <a:t> </a:t>
            </a:r>
            <a:r>
              <a:rPr lang="el-GR" sz="1200" dirty="0"/>
              <a:t>Λονδίνο, </a:t>
            </a:r>
            <a:r>
              <a:rPr lang="en-US" sz="1200" dirty="0"/>
              <a:t>National Gallery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66973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737387" y="-1829983"/>
            <a:ext cx="5576630" cy="923659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-215799" y="5143500"/>
            <a:ext cx="90642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Οροφή</a:t>
            </a:r>
            <a:r>
              <a:rPr lang="en-US" sz="1400" dirty="0"/>
              <a:t> Cappella </a:t>
            </a:r>
            <a:r>
              <a:rPr lang="en-US" sz="1400" dirty="0" err="1"/>
              <a:t>Sistina</a:t>
            </a:r>
            <a:r>
              <a:rPr lang="el-GR" sz="1400" dirty="0"/>
              <a:t>, </a:t>
            </a:r>
            <a:r>
              <a:rPr lang="en-US" sz="1400" dirty="0"/>
              <a:t>1508-12</a:t>
            </a:r>
            <a:r>
              <a:rPr lang="el-GR" sz="1400" dirty="0"/>
              <a:t>, νωπογραφία, Βατικανό.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65450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374" y="74836"/>
            <a:ext cx="7100161" cy="471606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6403" y="4790903"/>
            <a:ext cx="90642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Ο Θεός χωρίζει το Φως από το Σκότος</a:t>
            </a:r>
            <a:r>
              <a:rPr lang="el-GR" sz="1200" dirty="0"/>
              <a:t>, </a:t>
            </a:r>
            <a:r>
              <a:rPr lang="en-US" sz="1200" dirty="0"/>
              <a:t>15</a:t>
            </a:r>
            <a:r>
              <a:rPr lang="el-GR" sz="1200" dirty="0"/>
              <a:t>1</a:t>
            </a:r>
            <a:r>
              <a:rPr lang="en-US" sz="1200" dirty="0"/>
              <a:t>1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90789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330"/>
            <a:ext cx="9144000" cy="464479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6403" y="4790902"/>
            <a:ext cx="90642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Δημιουργία του ήλιου και της σελήνης</a:t>
            </a:r>
            <a:r>
              <a:rPr lang="el-GR" sz="1200" dirty="0"/>
              <a:t>, </a:t>
            </a:r>
            <a:r>
              <a:rPr lang="en-US" sz="1200" dirty="0"/>
              <a:t>15</a:t>
            </a:r>
            <a:r>
              <a:rPr lang="el-GR" sz="1200" dirty="0"/>
              <a:t>1</a:t>
            </a:r>
            <a:r>
              <a:rPr lang="en-US" sz="1200" dirty="0"/>
              <a:t>1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176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400" y="0"/>
            <a:ext cx="7188711" cy="473507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9781" y="4805191"/>
            <a:ext cx="90642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Ο Θεός χωρίζει τη Γη από τα Ύδατα</a:t>
            </a:r>
            <a:r>
              <a:rPr lang="el-GR" sz="1200" dirty="0"/>
              <a:t>, </a:t>
            </a:r>
            <a:r>
              <a:rPr lang="en-US" sz="1200" dirty="0"/>
              <a:t>15</a:t>
            </a:r>
            <a:r>
              <a:rPr lang="el-GR" sz="1200" dirty="0"/>
              <a:t>1</a:t>
            </a:r>
            <a:r>
              <a:rPr lang="en-US" sz="1200" dirty="0"/>
              <a:t>1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03202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6918" y="196382"/>
            <a:ext cx="6649778" cy="444203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93893" y="4739189"/>
            <a:ext cx="67577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Δημιουργία του Αδάμ, </a:t>
            </a:r>
            <a:r>
              <a:rPr lang="en-US" sz="1200" dirty="0"/>
              <a:t>1510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16588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750" y="177971"/>
            <a:ext cx="6119525" cy="450210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29645" y="4772893"/>
            <a:ext cx="67577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Δημιουργία της Εύας, </a:t>
            </a:r>
            <a:r>
              <a:rPr lang="en-US" sz="1200" dirty="0"/>
              <a:t>1510</a:t>
            </a:r>
            <a:r>
              <a:rPr lang="el-GR" sz="1200" dirty="0"/>
              <a:t>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36975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931" y="151410"/>
            <a:ext cx="6585163" cy="440265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1101" y="4715649"/>
            <a:ext cx="87948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Πειρασμός και εκδίωξη από τον παράδεισο, </a:t>
            </a:r>
            <a:r>
              <a:rPr lang="en-US" sz="1200" dirty="0"/>
              <a:t>15</a:t>
            </a:r>
            <a:r>
              <a:rPr lang="el-GR" sz="1200" dirty="0"/>
              <a:t>09-10,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620195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892" y="57308"/>
            <a:ext cx="6947241" cy="465567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1101" y="4720131"/>
            <a:ext cx="87948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Θυσία του Νώε, </a:t>
            </a:r>
            <a:r>
              <a:rPr lang="en-US" sz="1200" dirty="0"/>
              <a:t>15</a:t>
            </a:r>
            <a:r>
              <a:rPr lang="el-GR" sz="1200" dirty="0"/>
              <a:t>09,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07053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5631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4588" y="4722793"/>
            <a:ext cx="87948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Κατακλυσμός, </a:t>
            </a:r>
            <a:r>
              <a:rPr lang="en-US" sz="1200" dirty="0"/>
              <a:t>15</a:t>
            </a:r>
            <a:r>
              <a:rPr lang="el-GR" sz="1200" dirty="0"/>
              <a:t>08-09,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9479240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799" y="55233"/>
            <a:ext cx="6735427" cy="468551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11100" y="4740748"/>
            <a:ext cx="87948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Μιχαήλ Άγγελος, </a:t>
            </a:r>
            <a:r>
              <a:rPr lang="el-GR" sz="1200" i="1" dirty="0"/>
              <a:t>Μέθη του Νώε, </a:t>
            </a:r>
            <a:r>
              <a:rPr lang="en-US" sz="1200" dirty="0"/>
              <a:t>15</a:t>
            </a:r>
            <a:r>
              <a:rPr lang="el-GR" sz="1200" dirty="0"/>
              <a:t>09, Βατικανό, </a:t>
            </a:r>
            <a:r>
              <a:rPr lang="en-US" sz="1200" dirty="0"/>
              <a:t>Cappella </a:t>
            </a:r>
            <a:r>
              <a:rPr lang="en-US" sz="1200" dirty="0" err="1"/>
              <a:t>Sistina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26419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028" y="114624"/>
            <a:ext cx="4289918" cy="44328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4006" y="114624"/>
            <a:ext cx="4481999" cy="44328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19605" y="4671744"/>
            <a:ext cx="1558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1400" dirty="0"/>
              <a:t>Προφήτης Δανιήλ</a:t>
            </a:r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6108087" y="4671744"/>
            <a:ext cx="16879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1400" dirty="0"/>
              <a:t>Σίβυλλα</a:t>
            </a:r>
            <a:r>
              <a:rPr lang="en-GB" sz="1400" dirty="0"/>
              <a:t> </a:t>
            </a:r>
            <a:r>
              <a:rPr lang="el-GR" sz="1400" dirty="0"/>
              <a:t>της Λιβύης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288645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7909" y="85647"/>
            <a:ext cx="3037218" cy="46861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06846" y="135011"/>
            <a:ext cx="3003348" cy="45727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43713" y="4771809"/>
            <a:ext cx="59528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cs typeface="Times New Roman" pitchFamily="18" charset="0"/>
              </a:rPr>
              <a:t> </a:t>
            </a:r>
            <a:r>
              <a:rPr lang="el-GR" sz="1400" dirty="0">
                <a:cs typeface="Times New Roman" pitchFamily="18" charset="0"/>
              </a:rPr>
              <a:t>Μιχαήλ </a:t>
            </a:r>
            <a:r>
              <a:rPr lang="el-GR" sz="1400" dirty="0" err="1">
                <a:cs typeface="Times New Roman" pitchFamily="18" charset="0"/>
              </a:rPr>
              <a:t>Αγγέλος</a:t>
            </a:r>
            <a:r>
              <a:rPr lang="el-GR" sz="1400" dirty="0">
                <a:cs typeface="Times New Roman" pitchFamily="18" charset="0"/>
              </a:rPr>
              <a:t>, </a:t>
            </a:r>
            <a:r>
              <a:rPr lang="en-US" sz="1400" i="1" dirty="0" err="1">
                <a:cs typeface="Times New Roman" pitchFamily="18" charset="0"/>
              </a:rPr>
              <a:t>Ignudi</a:t>
            </a:r>
            <a:r>
              <a:rPr lang="el-GR" sz="1400" dirty="0">
                <a:cs typeface="Times New Roman" pitchFamily="18" charset="0"/>
              </a:rPr>
              <a:t>, </a:t>
            </a:r>
            <a:r>
              <a:rPr lang="en-US" sz="1400" dirty="0">
                <a:cs typeface="Times New Roman" pitchFamily="18" charset="0"/>
              </a:rPr>
              <a:t>1511</a:t>
            </a:r>
            <a:r>
              <a:rPr lang="el-GR" sz="1400" dirty="0">
                <a:cs typeface="Times New Roman" pitchFamily="18" charset="0"/>
              </a:rPr>
              <a:t>, Βατικανό</a:t>
            </a:r>
            <a:r>
              <a:rPr lang="en-US" sz="1400" dirty="0">
                <a:cs typeface="Times New Roman" pitchFamily="18" charset="0"/>
              </a:rPr>
              <a:t>, Cappella </a:t>
            </a:r>
            <a:r>
              <a:rPr lang="en-US" sz="1400" dirty="0" err="1">
                <a:cs typeface="Times New Roman" pitchFamily="18" charset="0"/>
              </a:rPr>
              <a:t>Sistina</a:t>
            </a:r>
            <a:r>
              <a:rPr lang="en-US" sz="1400" dirty="0">
                <a:cs typeface="Times New Roman" pitchFamily="18" charset="0"/>
              </a:rPr>
              <a:t>.                             </a:t>
            </a:r>
            <a:r>
              <a:rPr lang="el-GR" sz="1400" dirty="0">
                <a:cs typeface="Times New Roman" pitchFamily="18" charset="0"/>
              </a:rPr>
              <a:t> </a:t>
            </a:r>
            <a:endParaRPr lang="el-GR" sz="20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9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3" y="4482"/>
            <a:ext cx="8340064" cy="47194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80435" y="4788400"/>
            <a:ext cx="79480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</a:t>
            </a:r>
            <a:r>
              <a:rPr lang="el-GR" sz="1400" i="1" dirty="0"/>
              <a:t>Η λατρεία του ορειχάλκινου </a:t>
            </a:r>
            <a:r>
              <a:rPr lang="el-GR" sz="1400" i="1" dirty="0" err="1"/>
              <a:t>όφεως</a:t>
            </a:r>
            <a:r>
              <a:rPr lang="el-GR" sz="1400" dirty="0"/>
              <a:t>, 1511, Βατικανό, </a:t>
            </a:r>
            <a:r>
              <a:rPr lang="en-GB" sz="1400" dirty="0"/>
              <a:t>Cappella </a:t>
            </a:r>
            <a:r>
              <a:rPr lang="en-GB" sz="1400" dirty="0" err="1"/>
              <a:t>Sistina</a:t>
            </a:r>
            <a:r>
              <a:rPr lang="en-GB" sz="1400" dirty="0"/>
              <a:t>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871127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3874" y="147286"/>
            <a:ext cx="4026579" cy="464111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80435" y="4788400"/>
            <a:ext cx="79480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</a:t>
            </a:r>
            <a:r>
              <a:rPr lang="el-GR" sz="1400" i="1" dirty="0"/>
              <a:t>Η λατρεία του ορειχάλκινου </a:t>
            </a:r>
            <a:r>
              <a:rPr lang="el-GR" sz="1400" i="1" dirty="0" err="1"/>
              <a:t>όφεως</a:t>
            </a:r>
            <a:r>
              <a:rPr lang="el-GR" sz="1400" i="1" dirty="0"/>
              <a:t>  </a:t>
            </a:r>
            <a:r>
              <a:rPr lang="el-GR" sz="1400" dirty="0"/>
              <a:t>(λεπτομέρεια), 1511, Βατικανό, </a:t>
            </a:r>
            <a:r>
              <a:rPr lang="en-GB" sz="1400" dirty="0"/>
              <a:t>Cappella </a:t>
            </a:r>
            <a:r>
              <a:rPr lang="en-GB" sz="1400" dirty="0" err="1"/>
              <a:t>Sistina</a:t>
            </a:r>
            <a:r>
              <a:rPr lang="en-GB" sz="1400" dirty="0"/>
              <a:t>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570221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04376" y="59636"/>
            <a:ext cx="3008274" cy="47287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80435" y="4788400"/>
            <a:ext cx="79480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</a:t>
            </a:r>
            <a:r>
              <a:rPr lang="el-GR" sz="1400" i="1" dirty="0"/>
              <a:t>Η λατρεία του ορειχάλκινου </a:t>
            </a:r>
            <a:r>
              <a:rPr lang="el-GR" sz="1400" i="1" dirty="0" err="1"/>
              <a:t>όφεως</a:t>
            </a:r>
            <a:r>
              <a:rPr lang="el-GR" sz="1400" i="1" dirty="0"/>
              <a:t>  </a:t>
            </a:r>
            <a:r>
              <a:rPr lang="el-GR" sz="1400" dirty="0"/>
              <a:t>(λεπτομέρεια), 1511, Βατικανό, </a:t>
            </a:r>
            <a:r>
              <a:rPr lang="en-GB" sz="1400" dirty="0"/>
              <a:t>Cappella </a:t>
            </a:r>
            <a:r>
              <a:rPr lang="en-GB" sz="1400" dirty="0" err="1"/>
              <a:t>Sistina</a:t>
            </a:r>
            <a:r>
              <a:rPr lang="en-GB" sz="1400" dirty="0"/>
              <a:t>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25462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06" y="139147"/>
            <a:ext cx="7767355" cy="439532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8506" y="4748643"/>
            <a:ext cx="79480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</a:t>
            </a:r>
            <a:r>
              <a:rPr lang="el-GR" sz="1400" i="1" dirty="0"/>
              <a:t>Η λατρεία του ορειχάλκινου </a:t>
            </a:r>
            <a:r>
              <a:rPr lang="el-GR" sz="1400" i="1" dirty="0" err="1"/>
              <a:t>όφεως</a:t>
            </a:r>
            <a:r>
              <a:rPr lang="el-GR" sz="1400" dirty="0"/>
              <a:t>, 1511, Βατικανό, </a:t>
            </a:r>
            <a:r>
              <a:rPr lang="en-GB" sz="1400" dirty="0"/>
              <a:t>Cappella </a:t>
            </a:r>
            <a:r>
              <a:rPr lang="en-GB" sz="1400" dirty="0" err="1"/>
              <a:t>Sistina</a:t>
            </a:r>
            <a:r>
              <a:rPr lang="en-GB" sz="1400" dirty="0"/>
              <a:t>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976669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954" y="66261"/>
            <a:ext cx="7249117" cy="470226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16486" y="4768522"/>
            <a:ext cx="71165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l-GR" sz="1350" dirty="0"/>
              <a:t>Μιχαήλ Άγγελος, </a:t>
            </a:r>
            <a:r>
              <a:rPr lang="el-GR" sz="1350" i="1" dirty="0"/>
              <a:t>Δευτέρα Παρουσία</a:t>
            </a:r>
            <a:r>
              <a:rPr lang="el-GR" sz="1350" dirty="0"/>
              <a:t>, </a:t>
            </a:r>
            <a:r>
              <a:rPr lang="en-US" sz="1350" dirty="0"/>
              <a:t>1537-41</a:t>
            </a:r>
            <a:r>
              <a:rPr lang="el-GR" sz="1350" dirty="0"/>
              <a:t>, </a:t>
            </a:r>
            <a:r>
              <a:rPr lang="en-US" sz="1350" dirty="0"/>
              <a:t>1370 </a:t>
            </a:r>
            <a:r>
              <a:rPr lang="en-US" sz="1400" dirty="0"/>
              <a:t>× </a:t>
            </a:r>
            <a:r>
              <a:rPr lang="en-US" sz="1350" dirty="0"/>
              <a:t>1220 </a:t>
            </a:r>
            <a:r>
              <a:rPr lang="el-GR" sz="1350" dirty="0"/>
              <a:t>εκ., Βατικανό, </a:t>
            </a:r>
            <a:r>
              <a:rPr lang="en-US" sz="1350" dirty="0"/>
              <a:t>Cappella </a:t>
            </a:r>
            <a:r>
              <a:rPr lang="en-US" sz="1350" dirty="0" err="1"/>
              <a:t>Sistina</a:t>
            </a:r>
            <a:r>
              <a:rPr lang="el-GR" sz="1350" dirty="0"/>
              <a:t>.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481515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35200" y="0"/>
            <a:ext cx="467093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3672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3615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Maniera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Mano = </a:t>
            </a:r>
            <a:r>
              <a:rPr lang="el-GR" dirty="0"/>
              <a:t>χέρι</a:t>
            </a:r>
          </a:p>
          <a:p>
            <a:pPr>
              <a:lnSpc>
                <a:spcPct val="200000"/>
              </a:lnSpc>
            </a:pPr>
            <a:r>
              <a:rPr lang="el-GR" dirty="0"/>
              <a:t>Υπεροχή της δεξιοτεχνίας</a:t>
            </a:r>
            <a:r>
              <a:rPr lang="en-GB" dirty="0"/>
              <a:t> - </a:t>
            </a:r>
            <a:r>
              <a:rPr lang="el-GR" dirty="0"/>
              <a:t>έναντι αρχών Ώριμης Αναγέννησης:</a:t>
            </a:r>
          </a:p>
          <a:p>
            <a:pPr lvl="8">
              <a:lnSpc>
                <a:spcPct val="200000"/>
              </a:lnSpc>
            </a:pPr>
            <a:r>
              <a:rPr lang="el-GR" sz="1800" dirty="0"/>
              <a:t>Μίμηση της Φύσης </a:t>
            </a:r>
          </a:p>
          <a:p>
            <a:pPr lvl="8">
              <a:lnSpc>
                <a:spcPct val="200000"/>
              </a:lnSpc>
            </a:pPr>
            <a:r>
              <a:rPr lang="el-GR" sz="1800" dirty="0"/>
              <a:t>Ευκρίνεια μορφών και χώρου</a:t>
            </a:r>
          </a:p>
        </p:txBody>
      </p:sp>
    </p:spTree>
    <p:extLst>
      <p:ext uri="{BB962C8B-B14F-4D97-AF65-F5344CB8AC3E}">
        <p14:creationId xmlns:p14="http://schemas.microsoft.com/office/powerpoint/2010/main" val="4118971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Giorgio Vasari, </a:t>
            </a:r>
            <a:r>
              <a:rPr lang="en-GB" i="1" dirty="0" err="1"/>
              <a:t>Vite</a:t>
            </a:r>
            <a:r>
              <a:rPr lang="en-GB" i="1" dirty="0"/>
              <a:t>, </a:t>
            </a:r>
            <a:r>
              <a:rPr lang="en-GB" dirty="0"/>
              <a:t>1550 / 1568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240" y="1752655"/>
            <a:ext cx="3273195" cy="269948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err="1"/>
              <a:t>Maniera</a:t>
            </a:r>
            <a:r>
              <a:rPr lang="en-US" dirty="0"/>
              <a:t>: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dirty="0"/>
              <a:t>το στυλ γεωγραφικών ζωνών</a:t>
            </a:r>
            <a:r>
              <a:rPr lang="en-GB" dirty="0"/>
              <a:t>    (</a:t>
            </a:r>
            <a:r>
              <a:rPr lang="en-GB" dirty="0" err="1"/>
              <a:t>maniera</a:t>
            </a:r>
            <a:r>
              <a:rPr lang="en-GB" dirty="0"/>
              <a:t> </a:t>
            </a:r>
            <a:r>
              <a:rPr lang="en-GB" dirty="0" err="1"/>
              <a:t>greca</a:t>
            </a:r>
            <a:r>
              <a:rPr lang="en-GB" dirty="0"/>
              <a:t>)</a:t>
            </a:r>
            <a:r>
              <a:rPr lang="el-GR" dirty="0"/>
              <a:t> </a:t>
            </a:r>
            <a:endParaRPr lang="en-GB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dirty="0"/>
              <a:t>τις τρείς εποχές </a:t>
            </a:r>
            <a:r>
              <a:rPr lang="en-GB" dirty="0"/>
              <a:t>                      (</a:t>
            </a:r>
            <a:r>
              <a:rPr lang="en-GB" dirty="0" err="1"/>
              <a:t>maniera</a:t>
            </a:r>
            <a:r>
              <a:rPr lang="en-GB" dirty="0"/>
              <a:t> </a:t>
            </a:r>
            <a:r>
              <a:rPr lang="en-GB" dirty="0" err="1"/>
              <a:t>moderna</a:t>
            </a:r>
            <a:r>
              <a:rPr lang="en-GB" dirty="0"/>
              <a:t>)</a:t>
            </a:r>
            <a:r>
              <a:rPr lang="el-GR" dirty="0"/>
              <a:t> </a:t>
            </a:r>
            <a:endParaRPr lang="en-GB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dirty="0"/>
              <a:t>το προσωπικό στυλ κάθε καλλιτέχνη</a:t>
            </a:r>
            <a:r>
              <a:rPr lang="en-GB" dirty="0"/>
              <a:t>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94315" y="1593210"/>
            <a:ext cx="2685583" cy="3364652"/>
          </a:xfrm>
        </p:spPr>
      </p:pic>
    </p:spTree>
    <p:extLst>
      <p:ext uri="{BB962C8B-B14F-4D97-AF65-F5344CB8AC3E}">
        <p14:creationId xmlns:p14="http://schemas.microsoft.com/office/powerpoint/2010/main" val="14156729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l-GR" dirty="0"/>
              <a:t>Μανιερισμός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l-GR" dirty="0"/>
              <a:t>1</a:t>
            </a:r>
            <a:r>
              <a:rPr lang="el-GR" baseline="30000" dirty="0"/>
              <a:t>η</a:t>
            </a:r>
            <a:r>
              <a:rPr lang="el-GR" dirty="0"/>
              <a:t> φάση </a:t>
            </a:r>
            <a:r>
              <a:rPr lang="el-GR" dirty="0">
                <a:sym typeface="Wingdings"/>
              </a:rPr>
              <a:t> </a:t>
            </a:r>
            <a:r>
              <a:rPr lang="el-GR" dirty="0" err="1"/>
              <a:t>αντικλασσικού</a:t>
            </a:r>
            <a:r>
              <a:rPr lang="el-GR" dirty="0"/>
              <a:t> πειραματισμού, 1515</a:t>
            </a:r>
            <a:r>
              <a:rPr lang="en-GB" dirty="0"/>
              <a:t> </a:t>
            </a:r>
            <a:r>
              <a:rPr lang="mr-IN" dirty="0"/>
              <a:t>–</a:t>
            </a:r>
            <a:r>
              <a:rPr lang="en-GB" dirty="0"/>
              <a:t> 15</a:t>
            </a:r>
            <a:r>
              <a:rPr lang="el-GR" dirty="0"/>
              <a:t>27, επίκεντρο Φλωρεντία</a:t>
            </a:r>
          </a:p>
          <a:p>
            <a:pPr>
              <a:lnSpc>
                <a:spcPct val="200000"/>
              </a:lnSpc>
            </a:pPr>
            <a:r>
              <a:rPr lang="el-GR" dirty="0"/>
              <a:t>2</a:t>
            </a:r>
            <a:r>
              <a:rPr lang="el-GR" baseline="30000" dirty="0"/>
              <a:t>η</a:t>
            </a:r>
            <a:r>
              <a:rPr lang="el-GR" dirty="0"/>
              <a:t> φάση </a:t>
            </a:r>
            <a:r>
              <a:rPr lang="el-GR" dirty="0">
                <a:sym typeface="Wingdings"/>
              </a:rPr>
              <a:t> </a:t>
            </a:r>
            <a:r>
              <a:rPr lang="el-GR" dirty="0"/>
              <a:t>στυλ επιτηδευμένο και αριστοκρατικό, επίκεντρο Ρώμη,               1520- 1570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268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65" y="111049"/>
            <a:ext cx="3061335" cy="450196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42901" y="4613013"/>
            <a:ext cx="38433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Ραφαήλ, </a:t>
            </a:r>
            <a:r>
              <a:rPr lang="el-GR" sz="1200" i="1" dirty="0"/>
              <a:t>Πίνακας βωμού </a:t>
            </a:r>
            <a:r>
              <a:rPr lang="en-US" sz="1200" i="1" dirty="0" err="1"/>
              <a:t>Ansidei</a:t>
            </a:r>
            <a:r>
              <a:rPr lang="el-GR" sz="1200" dirty="0"/>
              <a:t>, </a:t>
            </a:r>
            <a:r>
              <a:rPr lang="en-US" sz="1200" dirty="0"/>
              <a:t>1505</a:t>
            </a:r>
            <a:r>
              <a:rPr lang="el-GR" sz="1200" dirty="0"/>
              <a:t>, λάδι σε ξύλο, </a:t>
            </a:r>
            <a:r>
              <a:rPr lang="sk-SK" sz="1200" dirty="0"/>
              <a:t>216</a:t>
            </a:r>
            <a:r>
              <a:rPr lang="el-GR" sz="1200" dirty="0"/>
              <a:t>,</a:t>
            </a:r>
            <a:r>
              <a:rPr lang="sk-SK" sz="1200" dirty="0"/>
              <a:t>8 × 147</a:t>
            </a:r>
            <a:r>
              <a:rPr lang="el-GR" sz="1200" dirty="0"/>
              <a:t>,</a:t>
            </a:r>
            <a:r>
              <a:rPr lang="sk-SK" sz="1200" dirty="0"/>
              <a:t>6 </a:t>
            </a:r>
            <a:r>
              <a:rPr lang="el-GR" sz="1200" dirty="0"/>
              <a:t>εκ.,</a:t>
            </a:r>
            <a:r>
              <a:rPr lang="sk-SK" sz="1200" dirty="0"/>
              <a:t> </a:t>
            </a:r>
            <a:r>
              <a:rPr lang="el-GR" sz="1200" dirty="0"/>
              <a:t> Λονδίνο, </a:t>
            </a:r>
            <a:r>
              <a:rPr lang="en-US" sz="1200" dirty="0"/>
              <a:t>National Gallery</a:t>
            </a:r>
            <a:r>
              <a:rPr lang="el-GR" sz="1200" dirty="0"/>
              <a:t>.</a:t>
            </a:r>
            <a:endParaRPr lang="en-US" sz="12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7168" y="106012"/>
            <a:ext cx="3120725" cy="447756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708683" y="4613013"/>
            <a:ext cx="45281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Jacopo </a:t>
            </a:r>
            <a:r>
              <a:rPr lang="en-US" sz="1200" dirty="0" err="1"/>
              <a:t>Pontormo</a:t>
            </a:r>
            <a:r>
              <a:rPr lang="en-US" sz="1200" dirty="0"/>
              <a:t>, </a:t>
            </a:r>
            <a:r>
              <a:rPr lang="el-GR" sz="1200" i="1" dirty="0"/>
              <a:t>Αποκαθήλωση, </a:t>
            </a:r>
            <a:r>
              <a:rPr lang="en-US" sz="1200" dirty="0"/>
              <a:t>1525-28, </a:t>
            </a:r>
            <a:r>
              <a:rPr lang="el-GR" sz="1200" dirty="0"/>
              <a:t>λάδι σε ξύλο,                  </a:t>
            </a:r>
            <a:r>
              <a:rPr lang="sk-SK" sz="1200" dirty="0"/>
              <a:t>313  × 192 </a:t>
            </a:r>
            <a:r>
              <a:rPr lang="el-GR" sz="1200" dirty="0"/>
              <a:t>εκ.,</a:t>
            </a:r>
            <a:r>
              <a:rPr lang="en-US" sz="1200" dirty="0"/>
              <a:t> </a:t>
            </a:r>
            <a:r>
              <a:rPr lang="el-GR" sz="1200" dirty="0"/>
              <a:t>Φλωρεντία, </a:t>
            </a:r>
            <a:r>
              <a:rPr lang="en-US" sz="1200" dirty="0"/>
              <a:t>Santa </a:t>
            </a:r>
            <a:r>
              <a:rPr lang="en-US" sz="1200" dirty="0" err="1"/>
              <a:t>Felicita</a:t>
            </a:r>
            <a:r>
              <a:rPr lang="el-GR" sz="1200" dirty="0"/>
              <a:t>, παρεκκλήσιο </a:t>
            </a:r>
            <a:r>
              <a:rPr lang="en-GB" sz="1200" dirty="0" err="1"/>
              <a:t>Capponi</a:t>
            </a:r>
            <a:r>
              <a:rPr lang="en-GB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30974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l-GR" dirty="0"/>
              <a:t>Αυθαίρετη επιμήκυνση </a:t>
            </a:r>
            <a:br>
              <a:rPr lang="el-GR" dirty="0"/>
            </a:br>
            <a:r>
              <a:rPr lang="el-GR" dirty="0"/>
              <a:t>των μορφών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1158516" y="4540432"/>
            <a:ext cx="338490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err="1"/>
              <a:t>Pontormo</a:t>
            </a:r>
            <a:r>
              <a:rPr lang="el-GR" sz="1200" dirty="0"/>
              <a:t>,</a:t>
            </a:r>
            <a:r>
              <a:rPr lang="en-US" sz="1200" dirty="0"/>
              <a:t>  </a:t>
            </a:r>
            <a:r>
              <a:rPr lang="en-US" sz="1200" i="1" dirty="0"/>
              <a:t>Pala </a:t>
            </a:r>
            <a:r>
              <a:rPr lang="en-US" sz="1200" i="1" dirty="0" err="1"/>
              <a:t>Pucci</a:t>
            </a:r>
            <a:r>
              <a:rPr lang="en-US" sz="1200" dirty="0"/>
              <a:t>, 1518</a:t>
            </a:r>
            <a:r>
              <a:rPr lang="el-GR" sz="1200" dirty="0"/>
              <a:t>,</a:t>
            </a:r>
            <a:r>
              <a:rPr lang="en-US" sz="1200" dirty="0"/>
              <a:t> 221.5 × 189.5 </a:t>
            </a:r>
            <a:r>
              <a:rPr lang="el-GR" sz="1200" dirty="0"/>
              <a:t>εκ</a:t>
            </a:r>
            <a:r>
              <a:rPr lang="en-US" sz="1200" dirty="0"/>
              <a:t>., </a:t>
            </a:r>
            <a:r>
              <a:rPr lang="el-GR" sz="1200" dirty="0"/>
              <a:t>λάδι σε ξύλο,</a:t>
            </a:r>
            <a:r>
              <a:rPr lang="en-US" sz="1200" dirty="0"/>
              <a:t> </a:t>
            </a:r>
            <a:r>
              <a:rPr lang="el-GR" sz="1200" dirty="0"/>
              <a:t>Φλωρεντία, </a:t>
            </a:r>
            <a:r>
              <a:rPr lang="en-US" sz="1200" dirty="0"/>
              <a:t>S. Michele </a:t>
            </a:r>
            <a:r>
              <a:rPr lang="en-US" sz="1200" dirty="0" err="1"/>
              <a:t>Visdomini</a:t>
            </a:r>
            <a:r>
              <a:rPr lang="el-GR" sz="1200" dirty="0"/>
              <a:t>.</a:t>
            </a:r>
            <a:endParaRPr lang="en-US" sz="12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107" y="0"/>
            <a:ext cx="4380011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0591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Συγκινησιακή ένταση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22629" y="12892"/>
            <a:ext cx="3221372" cy="513392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675003" y="4498081"/>
            <a:ext cx="42476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Rosso </a:t>
            </a:r>
            <a:r>
              <a:rPr lang="en-US" sz="1200" dirty="0" err="1"/>
              <a:t>Fiorentino</a:t>
            </a:r>
            <a:r>
              <a:rPr lang="el-GR" sz="1200" dirty="0"/>
              <a:t>, </a:t>
            </a:r>
            <a:r>
              <a:rPr lang="el-GR" sz="1200" i="1" dirty="0"/>
              <a:t>Αποκαθήλωση</a:t>
            </a:r>
            <a:r>
              <a:rPr lang="el-GR" sz="1200" dirty="0"/>
              <a:t>, </a:t>
            </a:r>
            <a:r>
              <a:rPr lang="en-US" sz="1200" dirty="0"/>
              <a:t>1521</a:t>
            </a:r>
            <a:r>
              <a:rPr lang="el-GR" sz="1200" dirty="0"/>
              <a:t>, λάδι σε ξύλο,</a:t>
            </a:r>
            <a:endParaRPr lang="en-GB" sz="1200" dirty="0"/>
          </a:p>
          <a:p>
            <a:pPr algn="ctr"/>
            <a:r>
              <a:rPr lang="en-US" sz="1200" dirty="0"/>
              <a:t>341 × 201 </a:t>
            </a:r>
            <a:r>
              <a:rPr lang="el-GR" sz="1200" dirty="0"/>
              <a:t>εκ., </a:t>
            </a:r>
            <a:r>
              <a:rPr lang="en-US" sz="1200" dirty="0" err="1"/>
              <a:t>Volterra</a:t>
            </a:r>
            <a:r>
              <a:rPr lang="el-GR" sz="1200" dirty="0"/>
              <a:t>, </a:t>
            </a:r>
            <a:r>
              <a:rPr lang="en-US" sz="1200" dirty="0"/>
              <a:t>Pinacoteca e </a:t>
            </a:r>
            <a:r>
              <a:rPr lang="en-US" sz="1200" dirty="0" err="1"/>
              <a:t>museo</a:t>
            </a:r>
            <a:r>
              <a:rPr lang="en-US" sz="1200" dirty="0"/>
              <a:t> </a:t>
            </a:r>
            <a:r>
              <a:rPr lang="en-US" sz="1200" dirty="0" err="1"/>
              <a:t>civico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3728017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564922"/>
            <a:ext cx="4053595" cy="810704"/>
          </a:xfrm>
        </p:spPr>
        <p:txBody>
          <a:bodyPr>
            <a:normAutofit fontScale="90000"/>
          </a:bodyPr>
          <a:lstStyle/>
          <a:p>
            <a:r>
              <a:rPr lang="el-GR" dirty="0"/>
              <a:t>Θέμα εσκεμμένα δυσανάγνωστο και σκοτεινό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127" y="865415"/>
            <a:ext cx="4540976" cy="39722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6089" y="4375975"/>
            <a:ext cx="42850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Jacopo </a:t>
            </a:r>
            <a:r>
              <a:rPr lang="en-US" sz="1200" dirty="0" err="1"/>
              <a:t>Pontormo</a:t>
            </a:r>
            <a:r>
              <a:rPr lang="en-US" sz="1200" dirty="0"/>
              <a:t>, </a:t>
            </a:r>
            <a:r>
              <a:rPr lang="en-US" sz="1200" i="1" dirty="0"/>
              <a:t>O </a:t>
            </a:r>
            <a:r>
              <a:rPr lang="el-GR" sz="1200" i="1" dirty="0"/>
              <a:t>Ιωσήφ με τον Ιακώβ στην Αίγυπτο</a:t>
            </a:r>
            <a:r>
              <a:rPr lang="en-GB" sz="1200" dirty="0"/>
              <a:t>,</a:t>
            </a:r>
            <a:r>
              <a:rPr lang="en-US" sz="1200" dirty="0"/>
              <a:t> 1518,</a:t>
            </a:r>
          </a:p>
          <a:p>
            <a:pPr algn="ctr"/>
            <a:r>
              <a:rPr lang="pl-PL" sz="1200" dirty="0"/>
              <a:t>96 </a:t>
            </a:r>
            <a:r>
              <a:rPr lang="en-US" sz="1200" dirty="0"/>
              <a:t>× </a:t>
            </a:r>
            <a:r>
              <a:rPr lang="pl-PL" sz="1200" dirty="0"/>
              <a:t>109 </a:t>
            </a:r>
            <a:r>
              <a:rPr lang="el-GR" sz="1200" dirty="0"/>
              <a:t>εκ</a:t>
            </a:r>
            <a:r>
              <a:rPr lang="en-US" sz="1200" dirty="0"/>
              <a:t>.</a:t>
            </a:r>
            <a:r>
              <a:rPr lang="el-GR" sz="1200" dirty="0"/>
              <a:t>, λάδι σε ξύλο, Λονδίνο, </a:t>
            </a:r>
            <a:r>
              <a:rPr lang="en-GB" sz="1200" dirty="0"/>
              <a:t>National Gallery.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363420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564922"/>
            <a:ext cx="4615431" cy="810704"/>
          </a:xfrm>
        </p:spPr>
        <p:txBody>
          <a:bodyPr>
            <a:normAutofit/>
          </a:bodyPr>
          <a:lstStyle/>
          <a:p>
            <a:r>
              <a:rPr lang="el-GR" sz="2100" dirty="0"/>
              <a:t>Στενοί χώροι, </a:t>
            </a:r>
            <a:r>
              <a:rPr lang="el-GR" sz="2100"/>
              <a:t>εντύπωση διάσπασης </a:t>
            </a:r>
            <a:r>
              <a:rPr lang="el-GR" sz="2100" dirty="0"/>
              <a:t>των ορίων της σύνθεσης </a:t>
            </a:r>
            <a:endParaRPr lang="en-US" sz="21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388203" y="4575380"/>
            <a:ext cx="372397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Rosso </a:t>
            </a:r>
            <a:r>
              <a:rPr lang="en-US" sz="1200" dirty="0" err="1"/>
              <a:t>Fiorentino</a:t>
            </a:r>
            <a:r>
              <a:rPr lang="en-US" sz="1200" dirty="0"/>
              <a:t>, </a:t>
            </a:r>
            <a:r>
              <a:rPr lang="el-GR" sz="1200" i="1" dirty="0"/>
              <a:t>Θρήνος</a:t>
            </a:r>
            <a:r>
              <a:rPr lang="en-US" sz="1200" dirty="0"/>
              <a:t>, 1527-28, </a:t>
            </a:r>
            <a:r>
              <a:rPr lang="el-GR" sz="1200" dirty="0"/>
              <a:t>λάδι σε καμβά,</a:t>
            </a:r>
            <a:r>
              <a:rPr lang="pl-PL" sz="1200" dirty="0"/>
              <a:t> 270 </a:t>
            </a:r>
            <a:r>
              <a:rPr lang="en-US" sz="1200" dirty="0"/>
              <a:t>× </a:t>
            </a:r>
            <a:r>
              <a:rPr lang="pl-PL" sz="1200" dirty="0"/>
              <a:t>201 </a:t>
            </a:r>
            <a:r>
              <a:rPr lang="el-GR" sz="1200" dirty="0"/>
              <a:t>εκ</a:t>
            </a:r>
            <a:r>
              <a:rPr lang="en-US" sz="1200" dirty="0"/>
              <a:t>.</a:t>
            </a:r>
            <a:r>
              <a:rPr lang="el-GR" sz="1200" dirty="0"/>
              <a:t>, </a:t>
            </a:r>
            <a:r>
              <a:rPr lang="en-US" sz="1200" dirty="0" err="1"/>
              <a:t>Borgo</a:t>
            </a:r>
            <a:r>
              <a:rPr lang="en-US" sz="1200" dirty="0"/>
              <a:t> San </a:t>
            </a:r>
            <a:r>
              <a:rPr lang="en-US" sz="1200" dirty="0" err="1"/>
              <a:t>Sepolcro</a:t>
            </a:r>
            <a:r>
              <a:rPr lang="en-US" sz="1200" dirty="0"/>
              <a:t>, San Lorenzo</a:t>
            </a:r>
            <a:r>
              <a:rPr lang="el-GR" sz="1200" dirty="0"/>
              <a:t>.</a:t>
            </a:r>
            <a:r>
              <a:rPr lang="en-US" sz="1200" dirty="0"/>
              <a:t> 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0591" y="86139"/>
            <a:ext cx="3852287" cy="5057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945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224" y="4530824"/>
            <a:ext cx="54595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Jacopo </a:t>
            </a:r>
            <a:r>
              <a:rPr lang="en-US" sz="1200" dirty="0" err="1"/>
              <a:t>Pontormo</a:t>
            </a:r>
            <a:r>
              <a:rPr lang="en-US" sz="1200" dirty="0"/>
              <a:t>, </a:t>
            </a:r>
            <a:r>
              <a:rPr lang="el-GR" sz="1200" i="1" dirty="0"/>
              <a:t>Αποκαθήλωση, </a:t>
            </a:r>
            <a:r>
              <a:rPr lang="en-US" sz="1200" dirty="0"/>
              <a:t>1525-28, </a:t>
            </a:r>
            <a:r>
              <a:rPr lang="el-GR" sz="1200" dirty="0"/>
              <a:t>λάδι σε ξύλο, </a:t>
            </a:r>
            <a:r>
              <a:rPr lang="sk-SK" sz="1200" dirty="0"/>
              <a:t>313  × 192 </a:t>
            </a:r>
            <a:r>
              <a:rPr lang="el-GR" sz="1200" dirty="0"/>
              <a:t>εκ.,</a:t>
            </a:r>
            <a:r>
              <a:rPr lang="en-US" sz="1200" dirty="0"/>
              <a:t> </a:t>
            </a:r>
            <a:r>
              <a:rPr lang="el-GR" sz="1200" dirty="0"/>
              <a:t>Φλωρεντία, </a:t>
            </a:r>
            <a:r>
              <a:rPr lang="en-US" sz="1200" dirty="0"/>
              <a:t>Santa </a:t>
            </a:r>
            <a:r>
              <a:rPr lang="en-US" sz="1200" dirty="0" err="1"/>
              <a:t>Felicita</a:t>
            </a:r>
            <a:r>
              <a:rPr lang="el-GR" sz="1200" dirty="0"/>
              <a:t>, παρεκκλήσιο </a:t>
            </a:r>
            <a:r>
              <a:rPr lang="en-GB" sz="1200" dirty="0" err="1"/>
              <a:t>Capponi</a:t>
            </a:r>
            <a:r>
              <a:rPr lang="en-GB" sz="1200" dirty="0"/>
              <a:t>.</a:t>
            </a:r>
            <a:endParaRPr lang="en-US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5914" y="112638"/>
            <a:ext cx="3433284" cy="4926017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Έντονα χρώματα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5114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294" y="100573"/>
            <a:ext cx="2946866" cy="427622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887" y="4482850"/>
            <a:ext cx="4480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err="1"/>
              <a:t>Pontormo</a:t>
            </a:r>
            <a:r>
              <a:rPr lang="en-US" sz="1200" dirty="0"/>
              <a:t>, </a:t>
            </a:r>
            <a:r>
              <a:rPr lang="en-US" sz="1200" i="1" dirty="0"/>
              <a:t>A</a:t>
            </a:r>
            <a:r>
              <a:rPr lang="el-GR" sz="1200" i="1" dirty="0" err="1"/>
              <a:t>υτοπροσωπογραφία</a:t>
            </a:r>
            <a:r>
              <a:rPr lang="en-GB" sz="1200" dirty="0"/>
              <a:t>, 1526-28</a:t>
            </a:r>
            <a:r>
              <a:rPr lang="el-GR" sz="1200" dirty="0"/>
              <a:t>, Φλωρεντία, </a:t>
            </a:r>
            <a:endParaRPr lang="en-GB" sz="1200" dirty="0"/>
          </a:p>
          <a:p>
            <a:pPr algn="ctr"/>
            <a:r>
              <a:rPr lang="en-GB" sz="1200" dirty="0"/>
              <a:t>Galleria </a:t>
            </a:r>
            <a:r>
              <a:rPr lang="en-GB" sz="1200" dirty="0" err="1"/>
              <a:t>degli</a:t>
            </a:r>
            <a:r>
              <a:rPr lang="en-GB" sz="1200" dirty="0"/>
              <a:t> </a:t>
            </a:r>
            <a:r>
              <a:rPr lang="en-US" sz="1200" dirty="0"/>
              <a:t>Uffizi, </a:t>
            </a:r>
            <a:r>
              <a:rPr lang="en-US" sz="1200" dirty="0" err="1"/>
              <a:t>Gabinetto</a:t>
            </a:r>
            <a:r>
              <a:rPr lang="en-US" sz="1200" dirty="0"/>
              <a:t> </a:t>
            </a:r>
            <a:r>
              <a:rPr lang="en-US" sz="1200" dirty="0" err="1"/>
              <a:t>dei</a:t>
            </a:r>
            <a:r>
              <a:rPr lang="en-US" sz="1200" dirty="0"/>
              <a:t> </a:t>
            </a:r>
            <a:r>
              <a:rPr lang="en-US" sz="1200" dirty="0" err="1"/>
              <a:t>Disegni</a:t>
            </a:r>
            <a:r>
              <a:rPr lang="en-US" sz="1200" dirty="0"/>
              <a:t> e </a:t>
            </a:r>
            <a:r>
              <a:rPr lang="en-US" sz="1200" dirty="0" err="1"/>
              <a:t>Stampe</a:t>
            </a:r>
            <a:r>
              <a:rPr lang="en-US" sz="1200" dirty="0"/>
              <a:t>.</a:t>
            </a:r>
          </a:p>
        </p:txBody>
      </p:sp>
      <p:sp>
        <p:nvSpPr>
          <p:cNvPr id="8" name="Rectangle 7"/>
          <p:cNvSpPr/>
          <p:nvPr/>
        </p:nvSpPr>
        <p:spPr>
          <a:xfrm>
            <a:off x="5030318" y="4482850"/>
            <a:ext cx="36957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Rosso </a:t>
            </a:r>
            <a:r>
              <a:rPr lang="en-GB" sz="1200" dirty="0" err="1"/>
              <a:t>Fiorentino</a:t>
            </a:r>
            <a:r>
              <a:rPr lang="en-GB" sz="1200" dirty="0"/>
              <a:t>, </a:t>
            </a:r>
            <a:r>
              <a:rPr lang="el-GR" sz="1200" i="1" dirty="0"/>
              <a:t>Πορτραίτο νέου άνδρα</a:t>
            </a:r>
            <a:r>
              <a:rPr lang="el-GR" sz="1200" dirty="0"/>
              <a:t>, 1</a:t>
            </a:r>
            <a:r>
              <a:rPr lang="en-GB" sz="1200" dirty="0"/>
              <a:t>5</a:t>
            </a:r>
            <a:r>
              <a:rPr lang="el-GR" sz="1200" dirty="0"/>
              <a:t>16-</a:t>
            </a:r>
            <a:r>
              <a:rPr lang="en-GB" sz="1200" dirty="0"/>
              <a:t>1</a:t>
            </a:r>
            <a:r>
              <a:rPr lang="el-GR" sz="1200" dirty="0"/>
              <a:t>8</a:t>
            </a:r>
            <a:r>
              <a:rPr lang="en-GB" sz="1200" dirty="0"/>
              <a:t>, </a:t>
            </a:r>
            <a:r>
              <a:rPr lang="el-GR" sz="1200" dirty="0"/>
              <a:t>λάδι σε ξύλο, 82 </a:t>
            </a:r>
            <a:r>
              <a:rPr lang="en-US" sz="1200" dirty="0"/>
              <a:t>×</a:t>
            </a:r>
            <a:r>
              <a:rPr lang="el-GR" sz="1200" dirty="0"/>
              <a:t> 60 εκ., Βερολίνο, </a:t>
            </a:r>
            <a:r>
              <a:rPr lang="en-GB" sz="1200" dirty="0" err="1"/>
              <a:t>Gemäldegallerie</a:t>
            </a:r>
            <a:r>
              <a:rPr lang="en-GB" sz="1200" dirty="0"/>
              <a:t>.</a:t>
            </a:r>
            <a:r>
              <a:rPr lang="el-GR" sz="1200" dirty="0"/>
              <a:t> </a:t>
            </a:r>
            <a:endParaRPr lang="en-US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9287" y="100573"/>
            <a:ext cx="2977835" cy="427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2586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389" y="3412240"/>
            <a:ext cx="7210396" cy="810704"/>
          </a:xfrm>
        </p:spPr>
        <p:txBody>
          <a:bodyPr/>
          <a:lstStyle/>
          <a:p>
            <a:r>
              <a:rPr lang="el-GR" dirty="0"/>
              <a:t>«</a:t>
            </a:r>
            <a:r>
              <a:rPr lang="el-GR" dirty="0" err="1"/>
              <a:t>Στυλάτο</a:t>
            </a:r>
            <a:r>
              <a:rPr lang="el-GR" dirty="0"/>
              <a:t> στυλ»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91250" y="26050"/>
            <a:ext cx="3452751" cy="5161064"/>
          </a:xfrm>
        </p:spPr>
      </p:pic>
      <p:sp>
        <p:nvSpPr>
          <p:cNvPr id="8" name="Rectangle 7"/>
          <p:cNvSpPr/>
          <p:nvPr/>
        </p:nvSpPr>
        <p:spPr>
          <a:xfrm>
            <a:off x="510241" y="4219883"/>
            <a:ext cx="4209146" cy="809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342900" algn="ctr">
              <a:lnSpc>
                <a:spcPct val="115000"/>
              </a:lnSpc>
            </a:pPr>
            <a:r>
              <a:rPr lang="el-GR" sz="1350" dirty="0">
                <a:latin typeface="Cambria" charset="0"/>
                <a:ea typeface="Times New Roman" charset="0"/>
                <a:cs typeface="Times New Roman" charset="0"/>
              </a:rPr>
              <a:t>ένα στυλ χωρίς ένταση ή εκδηλώσεις άμετρου πάθους που έτεινε στο παράδοξο, στη φαντασία,        στην ποικιλότητα, στο καπρίτσιο. </a:t>
            </a:r>
            <a:endParaRPr lang="en-GB" sz="1200" dirty="0">
              <a:latin typeface="Calibri" charset="0"/>
              <a:ea typeface="Times New Roman" charset="0"/>
              <a:cs typeface="Times New Roman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714" y="220303"/>
            <a:ext cx="3109630" cy="299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4783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5445" y="0"/>
            <a:ext cx="3856319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06348" y="4473635"/>
            <a:ext cx="4234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cs typeface="Times New Roman" pitchFamily="18" charset="0"/>
              </a:rPr>
              <a:t> </a:t>
            </a:r>
            <a:r>
              <a:rPr lang="el-GR" sz="1600" dirty="0">
                <a:cs typeface="Times New Roman" pitchFamily="18" charset="0"/>
              </a:rPr>
              <a:t>Μιχαήλ </a:t>
            </a:r>
            <a:r>
              <a:rPr lang="el-GR" sz="1600" dirty="0" err="1">
                <a:cs typeface="Times New Roman" pitchFamily="18" charset="0"/>
              </a:rPr>
              <a:t>Αγγέλος</a:t>
            </a:r>
            <a:r>
              <a:rPr lang="el-GR" sz="1600" dirty="0">
                <a:cs typeface="Times New Roman" pitchFamily="18" charset="0"/>
              </a:rPr>
              <a:t>, </a:t>
            </a:r>
            <a:r>
              <a:rPr lang="en-US" sz="1600" i="1" dirty="0" err="1">
                <a:cs typeface="Times New Roman" pitchFamily="18" charset="0"/>
              </a:rPr>
              <a:t>Ignudi</a:t>
            </a:r>
            <a:r>
              <a:rPr lang="el-GR" sz="1600" dirty="0">
                <a:cs typeface="Times New Roman" pitchFamily="18" charset="0"/>
              </a:rPr>
              <a:t>, </a:t>
            </a:r>
            <a:r>
              <a:rPr lang="en-US" sz="1600" dirty="0">
                <a:cs typeface="Times New Roman" pitchFamily="18" charset="0"/>
              </a:rPr>
              <a:t>1511</a:t>
            </a:r>
            <a:r>
              <a:rPr lang="el-GR" sz="1600" dirty="0">
                <a:cs typeface="Times New Roman" pitchFamily="18" charset="0"/>
              </a:rPr>
              <a:t>, </a:t>
            </a:r>
            <a:endParaRPr lang="en-GB" sz="1600" dirty="0">
              <a:cs typeface="Times New Roman" pitchFamily="18" charset="0"/>
            </a:endParaRPr>
          </a:p>
          <a:p>
            <a:pPr algn="ctr"/>
            <a:r>
              <a:rPr lang="el-GR" sz="1600" dirty="0">
                <a:cs typeface="Times New Roman" pitchFamily="18" charset="0"/>
              </a:rPr>
              <a:t>Βατικανό</a:t>
            </a:r>
            <a:r>
              <a:rPr lang="en-US" sz="1600" dirty="0">
                <a:cs typeface="Times New Roman" pitchFamily="18" charset="0"/>
              </a:rPr>
              <a:t>, Cappella </a:t>
            </a:r>
            <a:r>
              <a:rPr lang="en-US" sz="1600" dirty="0" err="1">
                <a:cs typeface="Times New Roman" pitchFamily="18" charset="0"/>
              </a:rPr>
              <a:t>Sistina</a:t>
            </a:r>
            <a:r>
              <a:rPr lang="en-US" sz="1600" dirty="0">
                <a:cs typeface="Times New Roman" pitchFamily="18" charset="0"/>
              </a:rPr>
              <a:t>.                             </a:t>
            </a:r>
            <a:r>
              <a:rPr lang="el-GR" sz="1600" dirty="0">
                <a:cs typeface="Times New Roman" pitchFamily="18" charset="0"/>
              </a:rPr>
              <a:t> </a:t>
            </a:r>
            <a:endParaRPr lang="el-GR" sz="2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0163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1118" y="0"/>
            <a:ext cx="4062883" cy="51435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18064" y="4456767"/>
            <a:ext cx="459606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 err="1"/>
              <a:t>Agnolo</a:t>
            </a:r>
            <a:r>
              <a:rPr lang="en-US" sz="1350" dirty="0"/>
              <a:t> </a:t>
            </a:r>
            <a:r>
              <a:rPr lang="en-US" sz="1350" dirty="0" err="1"/>
              <a:t>Bronzino</a:t>
            </a:r>
            <a:r>
              <a:rPr lang="en-US" sz="1350" dirty="0"/>
              <a:t>, </a:t>
            </a:r>
            <a:r>
              <a:rPr lang="en-US" sz="1350" i="1" dirty="0"/>
              <a:t>H </a:t>
            </a:r>
            <a:r>
              <a:rPr lang="el-GR" sz="1350" i="1" dirty="0"/>
              <a:t>συλλογή του Μάνα</a:t>
            </a:r>
            <a:r>
              <a:rPr lang="en-GB" sz="1350" i="1" dirty="0"/>
              <a:t> </a:t>
            </a:r>
            <a:r>
              <a:rPr lang="en-GB" sz="1350" dirty="0"/>
              <a:t>(</a:t>
            </a:r>
            <a:r>
              <a:rPr lang="el-GR" sz="1350" dirty="0"/>
              <a:t>λεπτομέρεια), 1543,</a:t>
            </a:r>
          </a:p>
          <a:p>
            <a:r>
              <a:rPr lang="el-GR" sz="1350" dirty="0"/>
              <a:t>Φλωρεντία, </a:t>
            </a:r>
            <a:r>
              <a:rPr lang="en-GB" sz="1350" dirty="0"/>
              <a:t>Palazzo </a:t>
            </a:r>
            <a:r>
              <a:rPr lang="en-GB" sz="1350" dirty="0" err="1"/>
              <a:t>Vecchio</a:t>
            </a:r>
            <a:r>
              <a:rPr lang="en-GB" sz="1350" dirty="0"/>
              <a:t>, </a:t>
            </a:r>
            <a:r>
              <a:rPr lang="el-GR" sz="1350" dirty="0"/>
              <a:t>παρεκκλήσιο της</a:t>
            </a:r>
            <a:r>
              <a:rPr lang="en-GB" sz="1350" dirty="0"/>
              <a:t> Eleonora</a:t>
            </a:r>
            <a:r>
              <a:rPr lang="el-GR" sz="1350" dirty="0"/>
              <a:t>.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9365775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Baroque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 Baroque</a:t>
            </a:r>
            <a:r>
              <a:rPr lang="el-GR" dirty="0"/>
              <a:t> δεν ταυτίζεται με μια εποχή</a:t>
            </a:r>
          </a:p>
          <a:p>
            <a:r>
              <a:rPr lang="el-GR" dirty="0"/>
              <a:t>Ο όρος χρησιμοποιείται στην ιστορία της τέχνης για να δηλώσει το κυρίαρχο στυλ του 17ου αιώνα και, στις μεταμορφώσεις του, το στυλ μεγάλου μέρους του 18ου αι. </a:t>
            </a:r>
          </a:p>
          <a:p>
            <a:r>
              <a:rPr lang="el-GR" dirty="0"/>
              <a:t>Ορισμένοι  ιστορικοί τέχνης, ωστόσο, θεωρούν ότι  «</a:t>
            </a:r>
            <a:r>
              <a:rPr lang="en-GB" dirty="0"/>
              <a:t>Baroque</a:t>
            </a:r>
            <a:r>
              <a:rPr lang="el-GR" dirty="0"/>
              <a:t>»</a:t>
            </a:r>
            <a:r>
              <a:rPr lang="en-GB" dirty="0"/>
              <a:t> </a:t>
            </a:r>
            <a:r>
              <a:rPr lang="el-GR" dirty="0"/>
              <a:t>είναι ένα ιδιάζον στυλ το οποίο ενσωματώνει άλλα ρεύματα της εποχής:</a:t>
            </a:r>
          </a:p>
          <a:p>
            <a:pPr lvl="1"/>
            <a:r>
              <a:rPr lang="el-GR" dirty="0"/>
              <a:t>Τη διεθνή φάση του όψιμου μανιερισμού</a:t>
            </a:r>
          </a:p>
          <a:p>
            <a:pPr lvl="1"/>
            <a:r>
              <a:rPr lang="el-GR" dirty="0"/>
              <a:t>Τον </a:t>
            </a:r>
            <a:r>
              <a:rPr lang="el-GR" dirty="0" err="1"/>
              <a:t>κλασσικισμό</a:t>
            </a:r>
            <a:r>
              <a:rPr lang="el-GR" dirty="0"/>
              <a:t>  των </a:t>
            </a:r>
            <a:r>
              <a:rPr lang="en-GB" dirty="0"/>
              <a:t>Carracci</a:t>
            </a:r>
            <a:r>
              <a:rPr lang="el-GR" dirty="0"/>
              <a:t> και αργότερα του </a:t>
            </a:r>
            <a:r>
              <a:rPr lang="en-GB" dirty="0" err="1"/>
              <a:t>Poussin</a:t>
            </a:r>
            <a:endParaRPr lang="el-GR" dirty="0"/>
          </a:p>
          <a:p>
            <a:pPr lvl="1"/>
            <a:r>
              <a:rPr lang="el-GR" dirty="0"/>
              <a:t>Τον νατουραλισμό του </a:t>
            </a:r>
            <a:r>
              <a:rPr lang="en-GB" dirty="0"/>
              <a:t>Caravaggio </a:t>
            </a:r>
            <a:r>
              <a:rPr lang="el-GR" dirty="0"/>
              <a:t>και των </a:t>
            </a:r>
            <a:r>
              <a:rPr lang="en-GB" dirty="0" err="1"/>
              <a:t>Caravaggisti</a:t>
            </a:r>
            <a:endParaRPr lang="en-GB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740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Baroque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41" y="1658019"/>
            <a:ext cx="7210396" cy="2699487"/>
          </a:xfrm>
        </p:spPr>
        <p:txBody>
          <a:bodyPr/>
          <a:lstStyle/>
          <a:p>
            <a:r>
              <a:rPr lang="el-GR" dirty="0"/>
              <a:t>Πιστεύεται ότι η λέξη προέρχεται από την ισπανική λέξη </a:t>
            </a:r>
            <a:r>
              <a:rPr lang="en-GB" dirty="0"/>
              <a:t>“</a:t>
            </a:r>
            <a:r>
              <a:rPr lang="en-GB" dirty="0" err="1"/>
              <a:t>barrueco</a:t>
            </a:r>
            <a:r>
              <a:rPr lang="en-GB" dirty="0"/>
              <a:t>”</a:t>
            </a:r>
            <a:r>
              <a:rPr lang="el-GR" dirty="0"/>
              <a:t> και την πορτογαλική λέξη </a:t>
            </a:r>
            <a:r>
              <a:rPr lang="en-GB" dirty="0"/>
              <a:t>”</a:t>
            </a:r>
            <a:r>
              <a:rPr lang="en-GB" dirty="0" err="1"/>
              <a:t>barroco</a:t>
            </a:r>
            <a:r>
              <a:rPr lang="en-GB" dirty="0"/>
              <a:t>” </a:t>
            </a:r>
            <a:r>
              <a:rPr lang="el-GR" dirty="0"/>
              <a:t>που δήλωναν τις ατελείς πέρλες οι οποίες δεν έχουν διαμορφωθεί πλήρως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18" y="2787650"/>
            <a:ext cx="2521935" cy="23493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513" y="2762818"/>
            <a:ext cx="3021021" cy="239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0941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Baroque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l-GR" sz="2000" dirty="0"/>
              <a:t>Είναι το </a:t>
            </a:r>
            <a:r>
              <a:rPr lang="el-GR" sz="2000" b="1" dirty="0"/>
              <a:t>ατελές</a:t>
            </a:r>
            <a:r>
              <a:rPr lang="el-GR" sz="2000" dirty="0"/>
              <a:t>, το </a:t>
            </a:r>
            <a:r>
              <a:rPr lang="el-GR" sz="2000" b="1" dirty="0"/>
              <a:t>μη ομοιογενές</a:t>
            </a:r>
            <a:r>
              <a:rPr lang="el-GR" sz="2000" dirty="0"/>
              <a:t>, το </a:t>
            </a:r>
            <a:r>
              <a:rPr lang="el-GR" sz="2000" b="1" dirty="0"/>
              <a:t>παράξενο</a:t>
            </a:r>
          </a:p>
          <a:p>
            <a:pPr>
              <a:lnSpc>
                <a:spcPct val="150000"/>
              </a:lnSpc>
            </a:pPr>
            <a:endParaRPr lang="el-GR" sz="2000" dirty="0"/>
          </a:p>
          <a:p>
            <a:pPr>
              <a:lnSpc>
                <a:spcPct val="150000"/>
              </a:lnSpc>
            </a:pPr>
            <a:r>
              <a:rPr lang="el-GR" sz="2000" dirty="0"/>
              <a:t>Η αρχική του σημασία είναι </a:t>
            </a:r>
            <a:r>
              <a:rPr lang="el-GR" sz="2000" b="1" dirty="0"/>
              <a:t>αρνητικ</a:t>
            </a:r>
            <a:r>
              <a:rPr lang="el-GR" sz="2000" dirty="0"/>
              <a:t>ή: θεωρείται και σε αυτήν την περίπτωση (όπως έγινε και με τον μανιερισμό) ότι πρόκειται για τέχνη </a:t>
            </a:r>
            <a:r>
              <a:rPr lang="el-GR" sz="2000" b="1" dirty="0"/>
              <a:t>παρακμής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0624404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Baroque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874" y="1521919"/>
            <a:ext cx="7736451" cy="269948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l-GR" sz="2000" dirty="0"/>
              <a:t>±</a:t>
            </a:r>
            <a:r>
              <a:rPr lang="en-GB" sz="2000" dirty="0"/>
              <a:t> 1530: </a:t>
            </a:r>
            <a:r>
              <a:rPr lang="el-GR" sz="2000" dirty="0"/>
              <a:t>Από τα πορτογαλικά και τα ισπανικά, η λέξη περνάει στα γαλλικά. Με το επίθετο </a:t>
            </a:r>
            <a:r>
              <a:rPr lang="en-GB" sz="2000" dirty="0"/>
              <a:t>baroque </a:t>
            </a:r>
            <a:r>
              <a:rPr lang="el-GR" sz="2000" dirty="0"/>
              <a:t>δηλώνεται κάτι το παράξενο.</a:t>
            </a:r>
          </a:p>
          <a:p>
            <a:pPr>
              <a:lnSpc>
                <a:spcPct val="150000"/>
              </a:lnSpc>
            </a:pPr>
            <a:endParaRPr lang="el-GR" sz="2000" dirty="0"/>
          </a:p>
          <a:p>
            <a:pPr>
              <a:lnSpc>
                <a:spcPct val="150000"/>
              </a:lnSpc>
            </a:pPr>
            <a:r>
              <a:rPr lang="el-GR" sz="2000" dirty="0"/>
              <a:t>1771: «Στη ζωγραφική, ένας πίνακας, μια μορφή χαρακτηρίζεται «</a:t>
            </a:r>
            <a:r>
              <a:rPr lang="en-GB" sz="2000" dirty="0"/>
              <a:t>baroque</a:t>
            </a:r>
            <a:r>
              <a:rPr lang="el-GR" sz="2000" dirty="0"/>
              <a:t>»</a:t>
            </a:r>
            <a:r>
              <a:rPr lang="en-GB" sz="2000" dirty="0"/>
              <a:t> </a:t>
            </a:r>
            <a:r>
              <a:rPr lang="el-GR" sz="2000" dirty="0"/>
              <a:t>όταν δεν γίνονται σεβαστοί οι κανόνες των αναλογιών, όταν όλα αναπαριστάνονται σύμφωνα με το καπρίτσιο                      του καλλιτέχνη»</a:t>
            </a:r>
            <a:r>
              <a:rPr lang="en-GB" sz="2000" dirty="0"/>
              <a:t> (</a:t>
            </a:r>
            <a:r>
              <a:rPr lang="en-GB" sz="2000" i="1" dirty="0" err="1"/>
              <a:t>Dictionnaire</a:t>
            </a:r>
            <a:r>
              <a:rPr lang="en-GB" sz="2000" i="1" dirty="0"/>
              <a:t> de </a:t>
            </a:r>
            <a:r>
              <a:rPr lang="en-GB" sz="2000" i="1" dirty="0" err="1"/>
              <a:t>Trévoux</a:t>
            </a:r>
            <a:r>
              <a:rPr lang="en-GB" sz="2000" dirty="0"/>
              <a:t>)</a:t>
            </a:r>
            <a:endParaRPr lang="el-GR" sz="2000" dirty="0"/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031641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385" y="0"/>
            <a:ext cx="4058543" cy="51435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73525" y="4370647"/>
            <a:ext cx="37581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1200" dirty="0"/>
              <a:t>Ραφαήλ, </a:t>
            </a:r>
            <a:r>
              <a:rPr lang="el-GR" sz="1200" i="1" dirty="0"/>
              <a:t>Ο πάπας Λέοντας Ι΄ με τους καρδινάλιους  </a:t>
            </a:r>
            <a:r>
              <a:rPr lang="en-US" sz="1200" i="1" dirty="0"/>
              <a:t>Giulio de' Medici </a:t>
            </a:r>
            <a:r>
              <a:rPr lang="el-GR" sz="1200" i="1" dirty="0"/>
              <a:t>και </a:t>
            </a:r>
            <a:r>
              <a:rPr lang="en-US" sz="1200" i="1" dirty="0"/>
              <a:t>Luigi de' Rossi</a:t>
            </a:r>
            <a:r>
              <a:rPr lang="en-US" sz="1200" dirty="0"/>
              <a:t>, 1517</a:t>
            </a:r>
            <a:r>
              <a:rPr lang="el-GR" sz="1200" dirty="0"/>
              <a:t>, λάδι                σε ξύλο, </a:t>
            </a:r>
            <a:r>
              <a:rPr lang="en-US" sz="1200" dirty="0"/>
              <a:t>154 × 119 </a:t>
            </a:r>
            <a:r>
              <a:rPr lang="el-GR" sz="1200" dirty="0"/>
              <a:t>εκ., Φλωρεντία, </a:t>
            </a:r>
            <a:r>
              <a:rPr lang="en-US" sz="1200" dirty="0"/>
              <a:t>Galleria </a:t>
            </a:r>
            <a:r>
              <a:rPr lang="en-US" sz="1200" dirty="0" err="1"/>
              <a:t>degli</a:t>
            </a:r>
            <a:r>
              <a:rPr lang="en-US" sz="1200" dirty="0"/>
              <a:t> Uffizi</a:t>
            </a:r>
            <a:r>
              <a:rPr lang="el-GR" sz="12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518502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239802" cy="51435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47357" y="4585437"/>
            <a:ext cx="4572000" cy="41549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050" dirty="0"/>
              <a:t>Lucas Cranach </a:t>
            </a:r>
            <a:r>
              <a:rPr lang="el-GR" sz="1050" dirty="0"/>
              <a:t>ο πρεσβύτερος,  </a:t>
            </a:r>
            <a:r>
              <a:rPr lang="el-GR" sz="1050" i="1" dirty="0"/>
              <a:t>Μαρτίνος Λούθηρος</a:t>
            </a:r>
            <a:r>
              <a:rPr lang="el-GR" sz="1050" dirty="0"/>
              <a:t>,  </a:t>
            </a:r>
          </a:p>
          <a:p>
            <a:r>
              <a:rPr lang="en-US" sz="1050" dirty="0"/>
              <a:t>1529</a:t>
            </a:r>
            <a:r>
              <a:rPr lang="el-GR" sz="1050" dirty="0"/>
              <a:t>, λάδι σε ξύλο, </a:t>
            </a:r>
            <a:r>
              <a:rPr lang="en-US" sz="1050" dirty="0"/>
              <a:t>37 x 27 </a:t>
            </a:r>
            <a:r>
              <a:rPr lang="el-GR" sz="1050" dirty="0"/>
              <a:t>εκ., Φλωρεντία, </a:t>
            </a:r>
            <a:r>
              <a:rPr lang="en-US" sz="1050" dirty="0"/>
              <a:t>Galleria </a:t>
            </a:r>
            <a:r>
              <a:rPr lang="en-US" sz="1050" dirty="0" err="1"/>
              <a:t>degli</a:t>
            </a:r>
            <a:r>
              <a:rPr lang="en-US" sz="1050" dirty="0"/>
              <a:t> Uffizi</a:t>
            </a:r>
            <a:r>
              <a:rPr lang="el-GR" sz="1050" dirty="0"/>
              <a:t>.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7568789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725" y="0"/>
            <a:ext cx="5149986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6651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" y="0"/>
            <a:ext cx="789646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618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l-GR" dirty="0"/>
              <a:t>Σύνοδος του </a:t>
            </a:r>
            <a:r>
              <a:rPr lang="el-GR" dirty="0" err="1"/>
              <a:t>Τριδέντου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075" y="1666431"/>
            <a:ext cx="4994986" cy="3268826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l-GR" sz="2000" dirty="0"/>
              <a:t>Η καθολική εκκλησία συσπειρώνεται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l-GR" sz="2000" dirty="0"/>
              <a:t>1545: Έναρξη της Συνόδου του </a:t>
            </a:r>
            <a:r>
              <a:rPr lang="el-GR" sz="2000" dirty="0" err="1"/>
              <a:t>Τριδέντου</a:t>
            </a:r>
            <a:r>
              <a:rPr lang="el-GR" sz="2000" dirty="0"/>
              <a:t>                    με στόχο τη μεταρρύθμιση της Ρωμαιοκαθολικής Εκκλησίας.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l-GR" sz="2000" dirty="0"/>
              <a:t>Η καλούμενη  Αντιμεταρρύθμιση λαμβάνει μέτρα κατά του Προτεσταντισμού (Μεταρρύθμιση).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l-GR" sz="2000" dirty="0"/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l-GR" sz="2000" dirty="0"/>
              <a:t>Ολοκλήρωση της συνόδου το 1563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061" y="1750818"/>
            <a:ext cx="3465813" cy="247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52417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Αποφάσεις της συνόδου του </a:t>
            </a:r>
            <a:r>
              <a:rPr lang="el-GR" dirty="0" err="1"/>
              <a:t>Τριδέντου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41" y="1752655"/>
            <a:ext cx="4477395" cy="2699487"/>
          </a:xfrm>
        </p:spPr>
        <p:txBody>
          <a:bodyPr>
            <a:normAutofit/>
          </a:bodyPr>
          <a:lstStyle/>
          <a:p>
            <a:r>
              <a:rPr lang="el-GR" sz="2000" dirty="0"/>
              <a:t>Εκδίδεται απόφαση                                 για τις «αγίες εικόνες» η οποία              θα καθορίσει την πορεία                         της θρησκευτικής τέχνης                       στις Καθολικές χώρες                               τον επόμενο αιώνα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0885" y="0"/>
            <a:ext cx="263311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0094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Η σύνοδος του  </a:t>
            </a:r>
            <a:r>
              <a:rPr lang="el-GR" dirty="0" err="1"/>
              <a:t>Τριδέντο</a:t>
            </a:r>
            <a:r>
              <a:rPr lang="el-GR" dirty="0"/>
              <a:t> επιβεβαιώνει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0420" y="1607377"/>
            <a:ext cx="7210396" cy="2699487"/>
          </a:xfrm>
        </p:spPr>
        <p:txBody>
          <a:bodyPr>
            <a:noAutofit/>
          </a:bodyPr>
          <a:lstStyle/>
          <a:p>
            <a:r>
              <a:rPr lang="el-GR" dirty="0"/>
              <a:t>το σημαντικό</a:t>
            </a:r>
            <a:r>
              <a:rPr lang="en-GB" dirty="0"/>
              <a:t> </a:t>
            </a:r>
            <a:r>
              <a:rPr lang="el-GR" dirty="0"/>
              <a:t>ρόλο των εικόνων καθώς ο σεβασμός προς αυτές αναφέρεται στα ιερά πρόσωπα που απεικονίζονται</a:t>
            </a:r>
          </a:p>
          <a:p>
            <a:r>
              <a:rPr lang="el-GR" dirty="0"/>
              <a:t>Οι εικόνες έχουν διδακτικό ρόλο</a:t>
            </a:r>
          </a:p>
          <a:p>
            <a:r>
              <a:rPr lang="el-GR" dirty="0"/>
              <a:t>Η εικονογραφία πρέπει να είναι ευκρινής </a:t>
            </a:r>
          </a:p>
          <a:p>
            <a:r>
              <a:rPr lang="el-GR" dirty="0"/>
              <a:t>Το μήνυμα που εκπέμπεται να είναι ξεκάθαρο</a:t>
            </a:r>
          </a:p>
          <a:p>
            <a:endParaRPr lang="el-GR" dirty="0"/>
          </a:p>
          <a:p>
            <a:r>
              <a:rPr lang="el-GR" dirty="0"/>
              <a:t>το μεσολαβητικό ρόλο των αγίων</a:t>
            </a:r>
          </a:p>
          <a:p>
            <a:r>
              <a:rPr lang="el-GR" dirty="0"/>
              <a:t>Ενθαρρύνουν τους πιστούς να μιμούνται τους αγίους</a:t>
            </a:r>
          </a:p>
          <a:p>
            <a:r>
              <a:rPr lang="el-GR" dirty="0"/>
              <a:t>το σεβασμό των ιερών λειψάνων </a:t>
            </a:r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7935369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871" y="0"/>
            <a:ext cx="712971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27246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Οι καλλιτέχνες εξέφρασαν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/>
              <a:t>μια  πιο δυναμική και πολύπλοκη αισθητική</a:t>
            </a:r>
            <a:endParaRPr lang="en-GB" dirty="0"/>
          </a:p>
          <a:p>
            <a:r>
              <a:rPr lang="el-GR" dirty="0"/>
              <a:t>δραματική θεατρικότητα, </a:t>
            </a:r>
            <a:endParaRPr lang="en-GB" dirty="0"/>
          </a:p>
          <a:p>
            <a:r>
              <a:rPr lang="el-GR" dirty="0"/>
              <a:t>μεγαλεπήβολη κλίμακα και </a:t>
            </a:r>
            <a:endParaRPr lang="en-GB" dirty="0"/>
          </a:p>
          <a:p>
            <a:r>
              <a:rPr lang="el-GR" dirty="0"/>
              <a:t>περίτεχνη διακοσμητικότητα 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36342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l-GR" altLang="el-GR" dirty="0"/>
              <a:t>Ιταλία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049" y="1395167"/>
            <a:ext cx="6172200" cy="3748333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l-GR" altLang="el-GR" sz="1400" u="sng" dirty="0"/>
          </a:p>
          <a:p>
            <a:pPr eaLnBrk="1" hangingPunct="1">
              <a:lnSpc>
                <a:spcPct val="80000"/>
              </a:lnSpc>
            </a:pPr>
            <a:r>
              <a:rPr lang="el-GR" altLang="el-GR" sz="1400" b="1" u="sng" dirty="0"/>
              <a:t>Ζωγραφική</a:t>
            </a:r>
            <a:r>
              <a:rPr lang="el-GR" altLang="el-GR" sz="1400" dirty="0"/>
              <a:t>  </a:t>
            </a:r>
            <a:r>
              <a:rPr lang="el-GR" altLang="el-GR" sz="1400" dirty="0">
                <a:sym typeface="Wingdings"/>
              </a:rPr>
              <a:t></a:t>
            </a:r>
            <a:r>
              <a:rPr lang="el-GR" altLang="el-GR" sz="1400" dirty="0"/>
              <a:t> δύο τάσεις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l-GR" altLang="el-GR" sz="1400" dirty="0"/>
              <a:t>	α) </a:t>
            </a:r>
            <a:r>
              <a:rPr lang="en-GB" altLang="el-GR" sz="1400" dirty="0"/>
              <a:t>N</a:t>
            </a:r>
            <a:r>
              <a:rPr lang="el-GR" altLang="el-GR" sz="1400" dirty="0" err="1"/>
              <a:t>ατουραλισμός</a:t>
            </a:r>
            <a:endParaRPr lang="el-GR" altLang="el-GR" sz="14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l-GR" altLang="el-GR" sz="1400" dirty="0"/>
              <a:t>		</a:t>
            </a:r>
            <a:r>
              <a:rPr lang="en-GB" altLang="el-GR" sz="1400" dirty="0"/>
              <a:t>Caravaggio </a:t>
            </a:r>
            <a:r>
              <a:rPr lang="el-GR" altLang="el-GR" sz="1400" dirty="0"/>
              <a:t>(1571-1610)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altLang="el-GR" sz="1400" dirty="0"/>
              <a:t>Bartolomeo </a:t>
            </a:r>
            <a:r>
              <a:rPr lang="en-US" altLang="el-GR" sz="1400" dirty="0" err="1"/>
              <a:t>Manfredi</a:t>
            </a:r>
            <a:r>
              <a:rPr lang="en-US" altLang="el-GR" sz="1400" dirty="0"/>
              <a:t> </a:t>
            </a:r>
            <a:r>
              <a:rPr lang="el-GR" altLang="el-GR" sz="1400" dirty="0"/>
              <a:t> (1582-1622)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/>
              <a:t>Carlo </a:t>
            </a:r>
            <a:r>
              <a:rPr lang="en-US" sz="1400" dirty="0" err="1"/>
              <a:t>Saraceni</a:t>
            </a:r>
            <a:r>
              <a:rPr lang="en-US" sz="1400" dirty="0"/>
              <a:t> </a:t>
            </a:r>
            <a:r>
              <a:rPr lang="el-GR" altLang="el-GR" sz="1400" dirty="0"/>
              <a:t> (1579-1620)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/>
              <a:t>Artemisia Gentileschi </a:t>
            </a:r>
            <a:r>
              <a:rPr lang="el-GR" altLang="el-GR" sz="1400" dirty="0"/>
              <a:t>(1593-1653)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l-GR" altLang="el-GR" sz="1400" dirty="0"/>
              <a:t>	β) </a:t>
            </a:r>
            <a:r>
              <a:rPr lang="el-GR" altLang="el-GR" sz="1400" dirty="0" err="1"/>
              <a:t>κλασσικισμός</a:t>
            </a:r>
            <a:r>
              <a:rPr lang="el-GR" altLang="el-GR" sz="1400" dirty="0"/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 err="1"/>
              <a:t>Annibale</a:t>
            </a:r>
            <a:r>
              <a:rPr lang="en-US" sz="1400" dirty="0"/>
              <a:t> Carracci </a:t>
            </a:r>
            <a:r>
              <a:rPr lang="el-GR" altLang="el-GR" sz="1400" dirty="0"/>
              <a:t>(1560-1609) 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/>
              <a:t>Guido Reni </a:t>
            </a:r>
            <a:r>
              <a:rPr lang="el-GR" altLang="el-GR" sz="1400" dirty="0"/>
              <a:t>(1575-1642) 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/>
              <a:t>Nicolas </a:t>
            </a:r>
            <a:r>
              <a:rPr lang="en-US" sz="1400" dirty="0" err="1"/>
              <a:t>Poussin</a:t>
            </a:r>
            <a:r>
              <a:rPr lang="en-US" sz="1400" dirty="0"/>
              <a:t> </a:t>
            </a:r>
            <a:r>
              <a:rPr lang="el-GR" altLang="el-GR" sz="1400" dirty="0"/>
              <a:t>(1594-1665) </a:t>
            </a:r>
          </a:p>
          <a:p>
            <a:pPr>
              <a:lnSpc>
                <a:spcPct val="80000"/>
              </a:lnSpc>
              <a:buNone/>
            </a:pPr>
            <a:r>
              <a:rPr lang="el-GR" altLang="el-GR" sz="1400" dirty="0"/>
              <a:t>		</a:t>
            </a:r>
            <a:r>
              <a:rPr lang="en-US" sz="1400" dirty="0"/>
              <a:t>Claude Lorrain </a:t>
            </a:r>
            <a:r>
              <a:rPr lang="el-GR" altLang="el-GR" sz="1400" dirty="0"/>
              <a:t>(1600-1682) </a:t>
            </a:r>
          </a:p>
        </p:txBody>
      </p:sp>
      <p:sp>
        <p:nvSpPr>
          <p:cNvPr id="2" name="Rectangle 1"/>
          <p:cNvSpPr/>
          <p:nvPr/>
        </p:nvSpPr>
        <p:spPr>
          <a:xfrm>
            <a:off x="4463591" y="2030520"/>
            <a:ext cx="4572000" cy="9787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endParaRPr lang="el-GR" altLang="el-GR" dirty="0"/>
          </a:p>
          <a:p>
            <a:pPr>
              <a:lnSpc>
                <a:spcPct val="80000"/>
              </a:lnSpc>
            </a:pPr>
            <a:r>
              <a:rPr lang="el-GR" altLang="el-GR" u="sng" dirty="0"/>
              <a:t>Γλυπτική</a:t>
            </a:r>
            <a:endParaRPr lang="en-GB" altLang="el-GR" u="sng" dirty="0"/>
          </a:p>
          <a:p>
            <a:pPr>
              <a:lnSpc>
                <a:spcPct val="80000"/>
              </a:lnSpc>
            </a:pPr>
            <a:endParaRPr lang="el-GR" altLang="el-GR" u="sng" dirty="0"/>
          </a:p>
          <a:p>
            <a:pPr>
              <a:lnSpc>
                <a:spcPct val="80000"/>
              </a:lnSpc>
            </a:pPr>
            <a:r>
              <a:rPr lang="en-GB" altLang="el-GR" dirty="0" err="1"/>
              <a:t>Gian</a:t>
            </a:r>
            <a:r>
              <a:rPr lang="en-GB" altLang="el-GR" dirty="0"/>
              <a:t> Lorenzo Bernini</a:t>
            </a:r>
            <a:r>
              <a:rPr lang="el-GR" altLang="el-GR" dirty="0"/>
              <a:t> (1598-1680)</a:t>
            </a:r>
          </a:p>
        </p:txBody>
      </p:sp>
    </p:spTree>
    <p:extLst>
      <p:ext uri="{BB962C8B-B14F-4D97-AF65-F5344CB8AC3E}">
        <p14:creationId xmlns:p14="http://schemas.microsoft.com/office/powerpoint/2010/main" val="18160793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 - Εικόνα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5326" y="77552"/>
            <a:ext cx="4161874" cy="5028931"/>
          </a:xfrm>
          <a:prstGeom prst="rect">
            <a:avLst/>
          </a:prstGeom>
        </p:spPr>
      </p:pic>
      <p:sp>
        <p:nvSpPr>
          <p:cNvPr id="5" name="4 - TextBox"/>
          <p:cNvSpPr txBox="1"/>
          <p:nvPr/>
        </p:nvSpPr>
        <p:spPr>
          <a:xfrm>
            <a:off x="5274078" y="519522"/>
            <a:ext cx="23762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350" b="1" dirty="0">
                <a:latin typeface="Times New Roman" pitchFamily="18" charset="0"/>
                <a:cs typeface="Times New Roman" pitchFamily="18" charset="0"/>
              </a:rPr>
              <a:t>Μ</a:t>
            </a:r>
            <a:r>
              <a:rPr lang="en-US" sz="1350" b="1" dirty="0" err="1">
                <a:latin typeface="Times New Roman" pitchFamily="18" charset="0"/>
                <a:cs typeface="Times New Roman" pitchFamily="18" charset="0"/>
              </a:rPr>
              <a:t>ichelangelo</a:t>
            </a:r>
            <a:r>
              <a:rPr lang="en-US" sz="135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50" b="1" dirty="0" err="1">
                <a:latin typeface="Times New Roman" pitchFamily="18" charset="0"/>
                <a:cs typeface="Times New Roman" pitchFamily="18" charset="0"/>
              </a:rPr>
              <a:t>Merisi</a:t>
            </a:r>
            <a:r>
              <a:rPr lang="en-US" sz="135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50" b="1" dirty="0" err="1">
                <a:latin typeface="Times New Roman" pitchFamily="18" charset="0"/>
                <a:cs typeface="Times New Roman" pitchFamily="18" charset="0"/>
              </a:rPr>
              <a:t>da</a:t>
            </a:r>
            <a:r>
              <a:rPr lang="en-US" sz="1350" b="1" dirty="0">
                <a:latin typeface="Times New Roman" pitchFamily="18" charset="0"/>
                <a:cs typeface="Times New Roman" pitchFamily="18" charset="0"/>
              </a:rPr>
              <a:t> Caravaggio</a:t>
            </a:r>
            <a:endParaRPr lang="el-GR" sz="135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6 - TextBox"/>
          <p:cNvSpPr txBox="1"/>
          <p:nvPr/>
        </p:nvSpPr>
        <p:spPr>
          <a:xfrm>
            <a:off x="6084169" y="1059582"/>
            <a:ext cx="93487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b="1" dirty="0">
                <a:latin typeface="Times New Roman" pitchFamily="18" charset="0"/>
                <a:cs typeface="Times New Roman" pitchFamily="18" charset="0"/>
              </a:rPr>
              <a:t>1571-1610</a:t>
            </a:r>
            <a:endParaRPr lang="el-GR" sz="135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7 - TextBox"/>
          <p:cNvSpPr txBox="1"/>
          <p:nvPr/>
        </p:nvSpPr>
        <p:spPr>
          <a:xfrm>
            <a:off x="4532318" y="4292829"/>
            <a:ext cx="27809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cs typeface="Times New Roman" pitchFamily="18" charset="0"/>
              </a:rPr>
              <a:t>Ottavio</a:t>
            </a:r>
            <a:r>
              <a:rPr lang="en-US" sz="1400" dirty="0"/>
              <a:t> </a:t>
            </a:r>
            <a:r>
              <a:rPr lang="en-US" sz="1400" dirty="0">
                <a:cs typeface="Times New Roman" pitchFamily="18" charset="0"/>
              </a:rPr>
              <a:t>Leoni, </a:t>
            </a:r>
            <a:r>
              <a:rPr lang="el-GR" sz="1400" i="1" dirty="0">
                <a:cs typeface="Times New Roman" pitchFamily="18" charset="0"/>
              </a:rPr>
              <a:t>Προσωπογραφία </a:t>
            </a:r>
            <a:r>
              <a:rPr lang="en-US" sz="1400" i="1" dirty="0">
                <a:cs typeface="Times New Roman" pitchFamily="18" charset="0"/>
              </a:rPr>
              <a:t>Caravaggio</a:t>
            </a:r>
            <a:r>
              <a:rPr lang="el-GR" sz="1400" dirty="0">
                <a:cs typeface="Times New Roman" pitchFamily="18" charset="0"/>
              </a:rPr>
              <a:t>,</a:t>
            </a:r>
            <a:r>
              <a:rPr lang="en-US" sz="1400" dirty="0">
                <a:cs typeface="Times New Roman" pitchFamily="18" charset="0"/>
              </a:rPr>
              <a:t> </a:t>
            </a:r>
            <a:r>
              <a:rPr lang="el-GR" sz="1400" dirty="0">
                <a:cs typeface="Times New Roman" pitchFamily="18" charset="0"/>
              </a:rPr>
              <a:t>Φλωρεντία, Βιβλιοθήκη Μ</a:t>
            </a:r>
            <a:r>
              <a:rPr lang="en-US" sz="1400" dirty="0" err="1">
                <a:cs typeface="Times New Roman" pitchFamily="18" charset="0"/>
              </a:rPr>
              <a:t>arcelliana</a:t>
            </a:r>
            <a:r>
              <a:rPr lang="en-US" sz="1400" dirty="0">
                <a:cs typeface="Times New Roman" pitchFamily="18" charset="0"/>
              </a:rPr>
              <a:t>.</a:t>
            </a:r>
            <a:endParaRPr lang="el-GR" sz="1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5120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Χαρακτηριστικά νατουραλισμού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FontTx/>
              <a:buNone/>
              <a:defRPr/>
            </a:pPr>
            <a:endParaRPr lang="el-GR" dirty="0"/>
          </a:p>
          <a:p>
            <a:pPr>
              <a:lnSpc>
                <a:spcPct val="150000"/>
              </a:lnSpc>
              <a:defRPr/>
            </a:pPr>
            <a:r>
              <a:rPr lang="el-GR" dirty="0"/>
              <a:t>προβολή αλήθειας και απουσία ωραιοποίησης</a:t>
            </a:r>
          </a:p>
          <a:p>
            <a:pPr>
              <a:lnSpc>
                <a:spcPct val="150000"/>
              </a:lnSpc>
              <a:defRPr/>
            </a:pPr>
            <a:r>
              <a:rPr lang="el-GR" dirty="0"/>
              <a:t>προσεκτική μελέτη </a:t>
            </a:r>
            <a:r>
              <a:rPr lang="el-GR" dirty="0" err="1"/>
              <a:t>απεικονιζομένων</a:t>
            </a:r>
            <a:r>
              <a:rPr lang="el-GR" dirty="0"/>
              <a:t> μορφών και αμεσότητα</a:t>
            </a:r>
          </a:p>
          <a:p>
            <a:pPr>
              <a:lnSpc>
                <a:spcPct val="150000"/>
              </a:lnSpc>
              <a:defRPr/>
            </a:pPr>
            <a:r>
              <a:rPr lang="el-GR" dirty="0"/>
              <a:t>ιδιαίτερη χρήση φωτισμού και έντονες αντιθέσεις φωτός-σκιάς με δραματικά αποτελέσματα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90798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83" y="593201"/>
            <a:ext cx="7210396" cy="810704"/>
          </a:xfrm>
        </p:spPr>
        <p:txBody>
          <a:bodyPr>
            <a:normAutofit/>
          </a:bodyPr>
          <a:lstStyle/>
          <a:p>
            <a:r>
              <a:rPr lang="en-GB" sz="2000" b="1" dirty="0"/>
              <a:t>Cappella </a:t>
            </a:r>
            <a:r>
              <a:rPr lang="el-GR" sz="2000" b="1" dirty="0" err="1"/>
              <a:t>Cesari</a:t>
            </a:r>
            <a:r>
              <a:rPr lang="el-GR" sz="2000" b="1" dirty="0"/>
              <a:t>, </a:t>
            </a:r>
            <a:r>
              <a:rPr lang="el-GR" sz="2000" b="1" dirty="0" err="1"/>
              <a:t>Santa</a:t>
            </a:r>
            <a:r>
              <a:rPr lang="el-GR" sz="2000" b="1" dirty="0"/>
              <a:t> </a:t>
            </a:r>
            <a:r>
              <a:rPr lang="el-GR" sz="2000" b="1" dirty="0" err="1"/>
              <a:t>Maria</a:t>
            </a:r>
            <a:r>
              <a:rPr lang="el-GR" sz="2000" b="1" dirty="0"/>
              <a:t> </a:t>
            </a:r>
            <a:r>
              <a:rPr lang="el-GR" sz="2000" b="1" dirty="0" err="1"/>
              <a:t>del</a:t>
            </a:r>
            <a:r>
              <a:rPr lang="el-GR" sz="2000" b="1" dirty="0"/>
              <a:t> </a:t>
            </a:r>
            <a:r>
              <a:rPr lang="el-GR" sz="2000" b="1" dirty="0" err="1"/>
              <a:t>Popolo</a:t>
            </a:r>
            <a:endParaRPr lang="en-US" sz="2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5931" y="1331862"/>
            <a:ext cx="5593556" cy="3690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19317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- TextBox"/>
          <p:cNvSpPr txBox="1"/>
          <p:nvPr/>
        </p:nvSpPr>
        <p:spPr>
          <a:xfrm>
            <a:off x="731376" y="4643889"/>
            <a:ext cx="4453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Caravaggio, </a:t>
            </a:r>
            <a:r>
              <a:rPr lang="el-GR" sz="1200" i="1" dirty="0">
                <a:cs typeface="Times New Roman" pitchFamily="18" charset="0"/>
              </a:rPr>
              <a:t>Η μεταστροφή του Σαούλ</a:t>
            </a:r>
            <a:r>
              <a:rPr lang="el-GR" sz="1200" dirty="0">
                <a:cs typeface="Times New Roman" pitchFamily="18" charset="0"/>
              </a:rPr>
              <a:t>, 1600-01</a:t>
            </a:r>
            <a:r>
              <a:rPr lang="en-GB" sz="1200" dirty="0">
                <a:cs typeface="Times New Roman" pitchFamily="18" charset="0"/>
              </a:rPr>
              <a:t>, </a:t>
            </a:r>
            <a:r>
              <a:rPr lang="el-GR" sz="1200" dirty="0">
                <a:cs typeface="Times New Roman" pitchFamily="18" charset="0"/>
              </a:rPr>
              <a:t>λάδι σε καμβά, </a:t>
            </a:r>
          </a:p>
          <a:p>
            <a:r>
              <a:rPr lang="sk-SK" sz="1200" dirty="0"/>
              <a:t>230 × 175 </a:t>
            </a:r>
            <a:r>
              <a:rPr lang="el-GR" sz="1200" dirty="0"/>
              <a:t>εκ.,</a:t>
            </a:r>
            <a:r>
              <a:rPr lang="el-GR" sz="1200" dirty="0">
                <a:cs typeface="Times New Roman" pitchFamily="18" charset="0"/>
              </a:rPr>
              <a:t> Ρώμη, </a:t>
            </a:r>
            <a:r>
              <a:rPr lang="en-US" sz="1200" dirty="0">
                <a:cs typeface="Times New Roman" pitchFamily="18" charset="0"/>
              </a:rPr>
              <a:t>Santa Maria del Popolo, </a:t>
            </a:r>
            <a:r>
              <a:rPr lang="el-GR" sz="1200" dirty="0">
                <a:cs typeface="Times New Roman" pitchFamily="18" charset="0"/>
              </a:rPr>
              <a:t>παρεκκλήσιο </a:t>
            </a:r>
            <a:r>
              <a:rPr lang="en-US" sz="1200" dirty="0" err="1">
                <a:cs typeface="Times New Roman" pitchFamily="18" charset="0"/>
              </a:rPr>
              <a:t>Cerasi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0113" y="0"/>
            <a:ext cx="391388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10584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113" y="0"/>
            <a:ext cx="664177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63864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0"/>
            <a:ext cx="577110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54473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3 - TextBox"/>
          <p:cNvSpPr txBox="1"/>
          <p:nvPr/>
        </p:nvSpPr>
        <p:spPr>
          <a:xfrm>
            <a:off x="3822847" y="4404836"/>
            <a:ext cx="45952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cs typeface="Times New Roman" pitchFamily="18" charset="0"/>
              </a:rPr>
              <a:t>Gian Lorenzo Bernini</a:t>
            </a:r>
            <a:r>
              <a:rPr lang="en-US" sz="1400" i="1" dirty="0">
                <a:cs typeface="Times New Roman" pitchFamily="18" charset="0"/>
              </a:rPr>
              <a:t>, </a:t>
            </a:r>
            <a:r>
              <a:rPr lang="el-GR" sz="1400" i="1" dirty="0">
                <a:cs typeface="Times New Roman" pitchFamily="18" charset="0"/>
              </a:rPr>
              <a:t>Η έκσταση της Αγ. Τερέζας</a:t>
            </a:r>
          </a:p>
          <a:p>
            <a:r>
              <a:rPr lang="el-GR" sz="1400" dirty="0">
                <a:cs typeface="Times New Roman" pitchFamily="18" charset="0"/>
              </a:rPr>
              <a:t>1647-52, Ρώμη, </a:t>
            </a:r>
            <a:r>
              <a:rPr lang="en-US" sz="1400" dirty="0">
                <a:cs typeface="Times New Roman" pitchFamily="18" charset="0"/>
              </a:rPr>
              <a:t>Santa Maria </a:t>
            </a:r>
            <a:r>
              <a:rPr lang="en-US" sz="1400" dirty="0" err="1">
                <a:cs typeface="Times New Roman" pitchFamily="18" charset="0"/>
              </a:rPr>
              <a:t>della</a:t>
            </a:r>
            <a:r>
              <a:rPr lang="en-US" sz="1400" dirty="0">
                <a:cs typeface="Times New Roman" pitchFamily="18" charset="0"/>
              </a:rPr>
              <a:t> Vittoria,</a:t>
            </a:r>
            <a:endParaRPr lang="el-GR" sz="1400" dirty="0">
              <a:cs typeface="Times New Roman" pitchFamily="18" charset="0"/>
            </a:endParaRPr>
          </a:p>
          <a:p>
            <a:r>
              <a:rPr lang="el-GR" sz="1400" dirty="0">
                <a:cs typeface="Times New Roman" pitchFamily="18" charset="0"/>
              </a:rPr>
              <a:t>παρεκκλήσιο</a:t>
            </a:r>
            <a:r>
              <a:rPr lang="en-US" sz="1400" dirty="0">
                <a:cs typeface="Times New Roman" pitchFamily="18" charset="0"/>
              </a:rPr>
              <a:t> </a:t>
            </a:r>
            <a:r>
              <a:rPr lang="en-US" sz="1400" dirty="0" err="1">
                <a:cs typeface="Times New Roman" pitchFamily="18" charset="0"/>
              </a:rPr>
              <a:t>Cornaro</a:t>
            </a:r>
            <a:r>
              <a:rPr lang="el-GR" sz="1400" dirty="0">
                <a:cs typeface="Times New Roman" pitchFamily="18" charset="0"/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60647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54018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0113" y="0"/>
            <a:ext cx="3913887" cy="51435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800520" y="490194"/>
            <a:ext cx="1314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tenebrismo</a:t>
            </a:r>
            <a:endParaRPr lang="en-US" dirty="0"/>
          </a:p>
        </p:txBody>
      </p:sp>
      <p:sp>
        <p:nvSpPr>
          <p:cNvPr id="5" name="3 - TextBox"/>
          <p:cNvSpPr txBox="1"/>
          <p:nvPr/>
        </p:nvSpPr>
        <p:spPr>
          <a:xfrm>
            <a:off x="731376" y="4643889"/>
            <a:ext cx="4453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Caravaggio, </a:t>
            </a:r>
            <a:r>
              <a:rPr lang="el-GR" sz="1200" i="1" dirty="0">
                <a:cs typeface="Times New Roman" pitchFamily="18" charset="0"/>
              </a:rPr>
              <a:t>Η μεταστροφή του Παύλου</a:t>
            </a:r>
            <a:r>
              <a:rPr lang="el-GR" sz="1200" dirty="0">
                <a:cs typeface="Times New Roman" pitchFamily="18" charset="0"/>
              </a:rPr>
              <a:t>, 1600-01</a:t>
            </a:r>
            <a:r>
              <a:rPr lang="en-GB" sz="1200" dirty="0">
                <a:cs typeface="Times New Roman" pitchFamily="18" charset="0"/>
              </a:rPr>
              <a:t>, </a:t>
            </a:r>
            <a:r>
              <a:rPr lang="el-GR" sz="1200" dirty="0">
                <a:cs typeface="Times New Roman" pitchFamily="18" charset="0"/>
              </a:rPr>
              <a:t>λάδι σε καμβά, </a:t>
            </a:r>
          </a:p>
          <a:p>
            <a:r>
              <a:rPr lang="sk-SK" sz="1200" dirty="0"/>
              <a:t>230 × 175 </a:t>
            </a:r>
            <a:r>
              <a:rPr lang="el-GR" sz="1200" dirty="0"/>
              <a:t>εκ.,</a:t>
            </a:r>
            <a:r>
              <a:rPr lang="el-GR" sz="1200" dirty="0">
                <a:cs typeface="Times New Roman" pitchFamily="18" charset="0"/>
              </a:rPr>
              <a:t> Ρώμη, </a:t>
            </a:r>
            <a:r>
              <a:rPr lang="en-US" sz="1200" dirty="0">
                <a:cs typeface="Times New Roman" pitchFamily="18" charset="0"/>
              </a:rPr>
              <a:t>Santa Maria del Popolo, </a:t>
            </a:r>
            <a:r>
              <a:rPr lang="el-GR" sz="1200" dirty="0">
                <a:cs typeface="Times New Roman" pitchFamily="18" charset="0"/>
              </a:rPr>
              <a:t>παρεκκλήσιο </a:t>
            </a:r>
            <a:r>
              <a:rPr lang="en-US" sz="1200" dirty="0" err="1">
                <a:cs typeface="Times New Roman" pitchFamily="18" charset="0"/>
              </a:rPr>
              <a:t>Cerasi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9796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8010" y="583775"/>
            <a:ext cx="7210396" cy="810704"/>
          </a:xfrm>
        </p:spPr>
        <p:txBody>
          <a:bodyPr>
            <a:normAutofit/>
          </a:bodyPr>
          <a:lstStyle/>
          <a:p>
            <a:r>
              <a:rPr lang="el-GR" sz="2000" b="1" dirty="0"/>
              <a:t>Παρεκκλήσιο</a:t>
            </a:r>
            <a:r>
              <a:rPr lang="en-GB" sz="2000" b="1" dirty="0"/>
              <a:t> </a:t>
            </a:r>
            <a:r>
              <a:rPr lang="en-US" sz="2000" b="1" dirty="0" err="1"/>
              <a:t>Contarelli</a:t>
            </a:r>
            <a:r>
              <a:rPr lang="en-US" sz="2000" b="1" dirty="0"/>
              <a:t>, San Luigi</a:t>
            </a:r>
            <a:r>
              <a:rPr lang="el-GR" sz="2000" b="1" dirty="0"/>
              <a:t> </a:t>
            </a:r>
            <a:r>
              <a:rPr lang="en-US" sz="2000" b="1" dirty="0" err="1"/>
              <a:t>dei</a:t>
            </a:r>
            <a:r>
              <a:rPr lang="en-US" sz="2000" b="1" dirty="0"/>
              <a:t> </a:t>
            </a:r>
            <a:r>
              <a:rPr lang="en-US" sz="2000" b="1" dirty="0" err="1"/>
              <a:t>Francesi</a:t>
            </a:r>
            <a:r>
              <a:rPr lang="en-US" sz="2000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650" y="1550193"/>
            <a:ext cx="5283018" cy="346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04446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- TextBox"/>
          <p:cNvSpPr txBox="1"/>
          <p:nvPr/>
        </p:nvSpPr>
        <p:spPr>
          <a:xfrm>
            <a:off x="5513437" y="4417993"/>
            <a:ext cx="3410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Caravaggio, </a:t>
            </a:r>
            <a:r>
              <a:rPr lang="el-GR" sz="1200" i="1" dirty="0">
                <a:cs typeface="Times New Roman" pitchFamily="18" charset="0"/>
              </a:rPr>
              <a:t>Η κλήση του Αγ. Ματθαίου</a:t>
            </a:r>
            <a:r>
              <a:rPr lang="el-GR" sz="1200" dirty="0">
                <a:cs typeface="Times New Roman" pitchFamily="18" charset="0"/>
              </a:rPr>
              <a:t>, 1599-1601, λάδι σε καμβά, </a:t>
            </a:r>
            <a:r>
              <a:rPr lang="cs-CZ" sz="1200" dirty="0"/>
              <a:t>322 ×</a:t>
            </a:r>
            <a:r>
              <a:rPr lang="el-GR" sz="1200" dirty="0"/>
              <a:t> </a:t>
            </a:r>
            <a:r>
              <a:rPr lang="cs-CZ" sz="1200" dirty="0"/>
              <a:t>340</a:t>
            </a:r>
            <a:r>
              <a:rPr lang="el-GR" sz="1200" dirty="0"/>
              <a:t> εκ.,</a:t>
            </a:r>
            <a:r>
              <a:rPr lang="cs-CZ" sz="1200" dirty="0"/>
              <a:t> </a:t>
            </a:r>
            <a:r>
              <a:rPr lang="el-GR" sz="1200" dirty="0">
                <a:cs typeface="Times New Roman" pitchFamily="18" charset="0"/>
              </a:rPr>
              <a:t>Ρώμη,            </a:t>
            </a:r>
            <a:r>
              <a:rPr lang="en-US" sz="1200" dirty="0">
                <a:cs typeface="Times New Roman" pitchFamily="18" charset="0"/>
              </a:rPr>
              <a:t>San Luigi </a:t>
            </a:r>
            <a:r>
              <a:rPr lang="en-US" sz="1200" dirty="0" err="1">
                <a:cs typeface="Times New Roman" pitchFamily="18" charset="0"/>
              </a:rPr>
              <a:t>dei</a:t>
            </a:r>
            <a:r>
              <a:rPr lang="en-US" sz="1200" dirty="0">
                <a:cs typeface="Times New Roman" pitchFamily="18" charset="0"/>
              </a:rPr>
              <a:t> </a:t>
            </a:r>
            <a:r>
              <a:rPr lang="en-US" sz="1200" dirty="0" err="1">
                <a:cs typeface="Times New Roman" pitchFamily="18" charset="0"/>
              </a:rPr>
              <a:t>Francesi</a:t>
            </a:r>
            <a:r>
              <a:rPr lang="en-US" sz="1200" dirty="0">
                <a:cs typeface="Times New Roman" pitchFamily="18" charset="0"/>
              </a:rPr>
              <a:t>,</a:t>
            </a:r>
            <a:r>
              <a:rPr lang="en-GB" sz="1200" dirty="0">
                <a:cs typeface="Times New Roman" pitchFamily="18" charset="0"/>
              </a:rPr>
              <a:t> </a:t>
            </a:r>
            <a:r>
              <a:rPr lang="el-GR" sz="1200" dirty="0">
                <a:cs typeface="Times New Roman" pitchFamily="18" charset="0"/>
              </a:rPr>
              <a:t>παρεκκλήσιο</a:t>
            </a:r>
            <a:r>
              <a:rPr lang="en-GB" sz="1200" dirty="0">
                <a:cs typeface="Times New Roman" pitchFamily="18" charset="0"/>
              </a:rPr>
              <a:t> </a:t>
            </a:r>
            <a:r>
              <a:rPr lang="en-US" sz="1200" dirty="0" err="1">
                <a:cs typeface="Times New Roman" pitchFamily="18" charset="0"/>
              </a:rPr>
              <a:t>Contarelli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3544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9998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176" y="0"/>
            <a:ext cx="611364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82666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86583" y="609207"/>
            <a:ext cx="4457417" cy="349329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09208"/>
            <a:ext cx="4608513" cy="349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251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5325"/>
            <a:ext cx="9144000" cy="37528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93893" y="4739189"/>
            <a:ext cx="67577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l-GR" sz="1400" dirty="0"/>
              <a:t>Μιχαήλ Άγγελος, </a:t>
            </a:r>
            <a:r>
              <a:rPr lang="el-GR" sz="1400" i="1" dirty="0"/>
              <a:t>Δημιουργία του Αδάμ, </a:t>
            </a:r>
            <a:r>
              <a:rPr lang="en-US" sz="1400" dirty="0"/>
              <a:t>1510</a:t>
            </a:r>
            <a:r>
              <a:rPr lang="el-GR" sz="1400" dirty="0"/>
              <a:t>, Βατικανό, </a:t>
            </a:r>
            <a:r>
              <a:rPr lang="en-US" sz="1400" dirty="0"/>
              <a:t>Cappella </a:t>
            </a:r>
            <a:r>
              <a:rPr lang="en-US" sz="1400" dirty="0" err="1"/>
              <a:t>Sistina</a:t>
            </a:r>
            <a:r>
              <a:rPr lang="el-GR" sz="1400" dirty="0"/>
              <a:t>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171790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- TextBox"/>
          <p:cNvSpPr txBox="1"/>
          <p:nvPr/>
        </p:nvSpPr>
        <p:spPr>
          <a:xfrm>
            <a:off x="5501811" y="4577261"/>
            <a:ext cx="3770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Caravaggio, </a:t>
            </a:r>
            <a:r>
              <a:rPr lang="el-GR" sz="1200" i="1" dirty="0">
                <a:cs typeface="Times New Roman" pitchFamily="18" charset="0"/>
              </a:rPr>
              <a:t>Η κλήση του Αγ. Ματθαίου</a:t>
            </a:r>
            <a:r>
              <a:rPr lang="el-GR" sz="1200" dirty="0">
                <a:cs typeface="Times New Roman" pitchFamily="18" charset="0"/>
              </a:rPr>
              <a:t>, 1599-1601.</a:t>
            </a:r>
          </a:p>
          <a:p>
            <a:r>
              <a:rPr lang="el-GR" sz="1200" dirty="0">
                <a:cs typeface="Times New Roman" pitchFamily="18" charset="0"/>
              </a:rPr>
              <a:t>Ρώμη, </a:t>
            </a:r>
            <a:r>
              <a:rPr lang="en-US" sz="1200" dirty="0">
                <a:cs typeface="Times New Roman" pitchFamily="18" charset="0"/>
              </a:rPr>
              <a:t>San Luigi </a:t>
            </a:r>
            <a:r>
              <a:rPr lang="en-US" sz="1200" dirty="0" err="1">
                <a:cs typeface="Times New Roman" pitchFamily="18" charset="0"/>
              </a:rPr>
              <a:t>dei</a:t>
            </a:r>
            <a:r>
              <a:rPr lang="en-US" sz="1200" dirty="0">
                <a:cs typeface="Times New Roman" pitchFamily="18" charset="0"/>
              </a:rPr>
              <a:t> </a:t>
            </a:r>
            <a:r>
              <a:rPr lang="en-US" sz="1200" dirty="0" err="1">
                <a:cs typeface="Times New Roman" pitchFamily="18" charset="0"/>
              </a:rPr>
              <a:t>Francesi</a:t>
            </a:r>
            <a:r>
              <a:rPr lang="en-US" sz="1200" dirty="0">
                <a:cs typeface="Times New Roman" pitchFamily="18" charset="0"/>
              </a:rPr>
              <a:t>,</a:t>
            </a:r>
            <a:r>
              <a:rPr lang="en-GB" sz="1200" dirty="0">
                <a:cs typeface="Times New Roman" pitchFamily="18" charset="0"/>
              </a:rPr>
              <a:t> cappella </a:t>
            </a:r>
            <a:r>
              <a:rPr lang="en-US" sz="1200" dirty="0" err="1">
                <a:cs typeface="Times New Roman" pitchFamily="18" charset="0"/>
              </a:rPr>
              <a:t>Contarelli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3544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32687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176" y="0"/>
            <a:ext cx="611364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1991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- TextBox"/>
          <p:cNvSpPr txBox="1"/>
          <p:nvPr/>
        </p:nvSpPr>
        <p:spPr>
          <a:xfrm>
            <a:off x="4287599" y="4580989"/>
            <a:ext cx="428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cs typeface="Times New Roman" pitchFamily="18" charset="0"/>
              </a:rPr>
              <a:t>Annibale</a:t>
            </a:r>
            <a:r>
              <a:rPr lang="en-US" sz="1200" dirty="0">
                <a:cs typeface="Times New Roman" pitchFamily="18" charset="0"/>
              </a:rPr>
              <a:t> Carracci, </a:t>
            </a:r>
            <a:r>
              <a:rPr lang="el-GR" sz="1200" i="1" dirty="0">
                <a:cs typeface="Times New Roman" pitchFamily="18" charset="0"/>
              </a:rPr>
              <a:t>Αυτοπροσωπογραφία</a:t>
            </a:r>
            <a:r>
              <a:rPr lang="el-GR" sz="1200" dirty="0">
                <a:cs typeface="Times New Roman" pitchFamily="18" charset="0"/>
              </a:rPr>
              <a:t>, 1609</a:t>
            </a:r>
            <a:r>
              <a:rPr lang="en-GB" sz="1200" dirty="0">
                <a:cs typeface="Times New Roman" pitchFamily="18" charset="0"/>
              </a:rPr>
              <a:t>, </a:t>
            </a:r>
            <a:r>
              <a:rPr lang="el-GR" sz="1200" dirty="0"/>
              <a:t>λάδι σε ξύλο,</a:t>
            </a:r>
            <a:r>
              <a:rPr lang="pl-PL" sz="1200" dirty="0"/>
              <a:t> </a:t>
            </a:r>
            <a:endParaRPr lang="el-GR" sz="1200" dirty="0">
              <a:cs typeface="Times New Roman" pitchFamily="18" charset="0"/>
            </a:endParaRPr>
          </a:p>
          <a:p>
            <a:r>
              <a:rPr lang="el-GR" sz="1200" dirty="0">
                <a:cs typeface="Times New Roman" pitchFamily="18" charset="0"/>
              </a:rPr>
              <a:t>Φλωρεντία, </a:t>
            </a:r>
            <a:r>
              <a:rPr lang="en-GB" sz="1200" dirty="0">
                <a:cs typeface="Times New Roman" pitchFamily="18" charset="0"/>
              </a:rPr>
              <a:t>Galleria </a:t>
            </a:r>
            <a:r>
              <a:rPr lang="en-GB" sz="1200" dirty="0" err="1">
                <a:cs typeface="Times New Roman" pitchFamily="18" charset="0"/>
              </a:rPr>
              <a:t>degli</a:t>
            </a:r>
            <a:r>
              <a:rPr lang="el-GR" sz="1200" dirty="0">
                <a:cs typeface="Times New Roman" pitchFamily="18" charset="0"/>
              </a:rPr>
              <a:t> </a:t>
            </a:r>
            <a:r>
              <a:rPr lang="en-US" sz="1200" dirty="0">
                <a:cs typeface="Times New Roman" pitchFamily="18" charset="0"/>
              </a:rPr>
              <a:t>Uffizi.</a:t>
            </a:r>
            <a:endParaRPr lang="el-GR" sz="1200" dirty="0">
              <a:cs typeface="Times New Roman" pitchFamily="18" charset="0"/>
            </a:endParaRPr>
          </a:p>
        </p:txBody>
      </p:sp>
      <p:sp>
        <p:nvSpPr>
          <p:cNvPr id="4" name="3 - TextBox"/>
          <p:cNvSpPr txBox="1"/>
          <p:nvPr/>
        </p:nvSpPr>
        <p:spPr>
          <a:xfrm>
            <a:off x="4629246" y="612391"/>
            <a:ext cx="249004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350" dirty="0" err="1">
                <a:cs typeface="Times New Roman" pitchFamily="18" charset="0"/>
              </a:rPr>
              <a:t>Annibale</a:t>
            </a:r>
            <a:r>
              <a:rPr lang="en-US" sz="1350" dirty="0">
                <a:cs typeface="Times New Roman" pitchFamily="18" charset="0"/>
              </a:rPr>
              <a:t> Carracci</a:t>
            </a:r>
            <a:r>
              <a:rPr lang="el-GR" sz="1350" dirty="0">
                <a:cs typeface="Times New Roman" pitchFamily="18" charset="0"/>
              </a:rPr>
              <a:t> (</a:t>
            </a:r>
            <a:r>
              <a:rPr lang="en-US" sz="1350" dirty="0">
                <a:cs typeface="Times New Roman" pitchFamily="18" charset="0"/>
              </a:rPr>
              <a:t>1560-1609</a:t>
            </a:r>
            <a:r>
              <a:rPr lang="el-GR" sz="1350" dirty="0">
                <a:cs typeface="Times New Roman" pitchFamily="18" charset="0"/>
              </a:rPr>
              <a:t>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0350" y="0"/>
            <a:ext cx="393296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04380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 - Εικόνα" descr="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49" y="249492"/>
            <a:ext cx="3618402" cy="4698522"/>
          </a:xfrm>
          <a:prstGeom prst="rect">
            <a:avLst/>
          </a:prstGeom>
        </p:spPr>
      </p:pic>
      <p:pic>
        <p:nvPicPr>
          <p:cNvPr id="5" name="4 - Εικόνα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06889" y="845237"/>
            <a:ext cx="4119271" cy="3089453"/>
          </a:xfrm>
          <a:prstGeom prst="rect">
            <a:avLst/>
          </a:prstGeom>
        </p:spPr>
      </p:pic>
      <p:sp>
        <p:nvSpPr>
          <p:cNvPr id="6" name="5 - TextBox"/>
          <p:cNvSpPr txBox="1"/>
          <p:nvPr/>
        </p:nvSpPr>
        <p:spPr>
          <a:xfrm>
            <a:off x="4239225" y="4440183"/>
            <a:ext cx="2483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Annibale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 Carracci, Galleria Farnese, </a:t>
            </a:r>
          </a:p>
          <a:p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1598-1602. </a:t>
            </a:r>
            <a:r>
              <a:rPr lang="el-GR" sz="1200" dirty="0">
                <a:latin typeface="Times New Roman" pitchFamily="18" charset="0"/>
                <a:cs typeface="Times New Roman" pitchFamily="18" charset="0"/>
              </a:rPr>
              <a:t>Ρώμη, 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Palazzo Farnese.</a:t>
            </a:r>
            <a:endParaRPr lang="el-GR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20650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5793" y="0"/>
            <a:ext cx="4188207" cy="51435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78632" y="4423500"/>
            <a:ext cx="44771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1200" dirty="0"/>
              <a:t>Ανωνύμου, </a:t>
            </a:r>
            <a:r>
              <a:rPr lang="el-GR" sz="1200" i="1" dirty="0"/>
              <a:t>Διπλή προσωπογραφία των καρδιναλίων </a:t>
            </a:r>
            <a:r>
              <a:rPr lang="en-US" sz="1200" i="1" dirty="0"/>
              <a:t>Alessandro </a:t>
            </a:r>
            <a:r>
              <a:rPr lang="el-GR" sz="1200" i="1" dirty="0"/>
              <a:t>και</a:t>
            </a:r>
            <a:r>
              <a:rPr lang="en-US" sz="1200" i="1" dirty="0"/>
              <a:t> </a:t>
            </a:r>
            <a:r>
              <a:rPr lang="en-US" sz="1200" i="1" dirty="0" err="1"/>
              <a:t>Odoardo</a:t>
            </a:r>
            <a:r>
              <a:rPr lang="en-US" sz="1200" i="1" dirty="0"/>
              <a:t> Farnese </a:t>
            </a:r>
            <a:r>
              <a:rPr lang="el-GR" sz="1200" dirty="0"/>
              <a:t>(λεπτομέρεια:</a:t>
            </a:r>
            <a:r>
              <a:rPr lang="en-US" sz="1200" dirty="0"/>
              <a:t> </a:t>
            </a:r>
            <a:r>
              <a:rPr lang="en-US" sz="1200" dirty="0" err="1"/>
              <a:t>Odoardo</a:t>
            </a:r>
            <a:r>
              <a:rPr lang="en-US" sz="1200" dirty="0"/>
              <a:t> Farnese, 1622</a:t>
            </a:r>
            <a:r>
              <a:rPr lang="el-GR" sz="1200" dirty="0"/>
              <a:t>-</a:t>
            </a:r>
            <a:r>
              <a:rPr lang="en-US" sz="1200" dirty="0"/>
              <a:t>24, </a:t>
            </a:r>
            <a:r>
              <a:rPr lang="el-GR" sz="1200" dirty="0"/>
              <a:t>λάδι σε καμβά, Ρώμη, </a:t>
            </a:r>
            <a:r>
              <a:rPr lang="en-GB" sz="1200" dirty="0"/>
              <a:t>Il </a:t>
            </a:r>
            <a:r>
              <a:rPr lang="en-GB" sz="1200" dirty="0" err="1"/>
              <a:t>Gesú</a:t>
            </a:r>
            <a:r>
              <a:rPr lang="en-GB" sz="1200" dirty="0"/>
              <a:t>. 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57358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- TextBox"/>
          <p:cNvSpPr txBox="1"/>
          <p:nvPr/>
        </p:nvSpPr>
        <p:spPr>
          <a:xfrm>
            <a:off x="798513" y="4718107"/>
            <a:ext cx="76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400" dirty="0">
                <a:cs typeface="Times New Roman" pitchFamily="18" charset="0"/>
              </a:rPr>
              <a:t>Α</a:t>
            </a:r>
            <a:r>
              <a:rPr lang="en-US" sz="1400" dirty="0" err="1">
                <a:cs typeface="Times New Roman" pitchFamily="18" charset="0"/>
              </a:rPr>
              <a:t>nnibale</a:t>
            </a:r>
            <a:r>
              <a:rPr lang="en-US" sz="1400" dirty="0">
                <a:cs typeface="Times New Roman" pitchFamily="18" charset="0"/>
              </a:rPr>
              <a:t> Carracci,</a:t>
            </a:r>
            <a:r>
              <a:rPr lang="el-GR" sz="1400" dirty="0">
                <a:cs typeface="Times New Roman" pitchFamily="18" charset="0"/>
              </a:rPr>
              <a:t> </a:t>
            </a:r>
            <a:r>
              <a:rPr lang="el-GR" sz="1400" i="1" dirty="0">
                <a:cs typeface="Times New Roman" pitchFamily="18" charset="0"/>
              </a:rPr>
              <a:t>Οι έρωτες των θεών</a:t>
            </a:r>
            <a:r>
              <a:rPr lang="el-GR" sz="1400" dirty="0">
                <a:cs typeface="Times New Roman" pitchFamily="18" charset="0"/>
              </a:rPr>
              <a:t>, </a:t>
            </a:r>
            <a:r>
              <a:rPr lang="en-GB" sz="1400" dirty="0">
                <a:cs typeface="Times New Roman" pitchFamily="18" charset="0"/>
              </a:rPr>
              <a:t>1597-1607, </a:t>
            </a:r>
            <a:r>
              <a:rPr lang="el-GR" sz="1400" dirty="0">
                <a:cs typeface="Times New Roman" pitchFamily="18" charset="0"/>
              </a:rPr>
              <a:t>νωπογραφία, Ρώμη,</a:t>
            </a:r>
            <a:r>
              <a:rPr lang="en-US" sz="1400" dirty="0">
                <a:cs typeface="Times New Roman" pitchFamily="18" charset="0"/>
              </a:rPr>
              <a:t> Galleria Farnese</a:t>
            </a:r>
            <a:r>
              <a:rPr lang="el-GR" sz="1400" dirty="0">
                <a:cs typeface="Times New Roman" pitchFamily="18" charset="0"/>
              </a:rPr>
              <a:t>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886" y="94841"/>
            <a:ext cx="7095253" cy="452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2496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0"/>
            <a:ext cx="8150751" cy="51435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95299" y="4866501"/>
            <a:ext cx="8150751" cy="276999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algn="ctr"/>
            <a:r>
              <a:rPr lang="el-GR" sz="1200" dirty="0"/>
              <a:t>Ραφαήλ, </a:t>
            </a:r>
            <a:r>
              <a:rPr lang="el-GR" sz="1200" i="1" dirty="0"/>
              <a:t>Έρωτας και Ψυχή, </a:t>
            </a:r>
            <a:r>
              <a:rPr lang="en-US" sz="1200" dirty="0"/>
              <a:t>1517-18</a:t>
            </a:r>
            <a:r>
              <a:rPr lang="el-GR" sz="1200" dirty="0"/>
              <a:t>,</a:t>
            </a:r>
            <a:r>
              <a:rPr lang="en-GB" sz="1200" dirty="0"/>
              <a:t> </a:t>
            </a:r>
            <a:r>
              <a:rPr lang="el-GR" sz="1200" dirty="0"/>
              <a:t>νωπογραφία, Ρώμη, </a:t>
            </a:r>
            <a:r>
              <a:rPr lang="en-GB" sz="1200" dirty="0"/>
              <a:t>Villa </a:t>
            </a:r>
            <a:r>
              <a:rPr lang="en-GB" sz="1200" dirty="0" err="1"/>
              <a:t>Farnesina</a:t>
            </a:r>
            <a:r>
              <a:rPr lang="el-GR" sz="1200" dirty="0"/>
              <a:t>, </a:t>
            </a:r>
            <a:r>
              <a:rPr lang="en-GB" sz="1200" dirty="0"/>
              <a:t>Loggia di </a:t>
            </a:r>
            <a:r>
              <a:rPr lang="en-GB" sz="1200" dirty="0" err="1"/>
              <a:t>Psiche</a:t>
            </a:r>
            <a:r>
              <a:rPr lang="en-GB" sz="1200" dirty="0"/>
              <a:t>.</a:t>
            </a:r>
            <a:r>
              <a:rPr lang="el-GR" sz="1200" dirty="0"/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1950425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036" y="0"/>
            <a:ext cx="8634953" cy="5138897"/>
          </a:xfrm>
          <a:prstGeom prst="rect">
            <a:avLst/>
          </a:prstGeom>
        </p:spPr>
      </p:pic>
      <p:sp>
        <p:nvSpPr>
          <p:cNvPr id="3" name="3 - TextBox"/>
          <p:cNvSpPr txBox="1"/>
          <p:nvPr/>
        </p:nvSpPr>
        <p:spPr>
          <a:xfrm>
            <a:off x="798513" y="4718107"/>
            <a:ext cx="76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400" dirty="0">
                <a:cs typeface="Times New Roman" pitchFamily="18" charset="0"/>
              </a:rPr>
              <a:t>Α</a:t>
            </a:r>
            <a:r>
              <a:rPr lang="en-US" sz="1400" dirty="0" err="1">
                <a:cs typeface="Times New Roman" pitchFamily="18" charset="0"/>
              </a:rPr>
              <a:t>nnibale</a:t>
            </a:r>
            <a:r>
              <a:rPr lang="en-US" sz="1400" dirty="0">
                <a:cs typeface="Times New Roman" pitchFamily="18" charset="0"/>
              </a:rPr>
              <a:t> Carracci,</a:t>
            </a:r>
            <a:r>
              <a:rPr lang="el-GR" sz="1400" dirty="0">
                <a:cs typeface="Times New Roman" pitchFamily="18" charset="0"/>
              </a:rPr>
              <a:t> </a:t>
            </a:r>
            <a:r>
              <a:rPr lang="el-GR" sz="1400" i="1" dirty="0">
                <a:cs typeface="Times New Roman" pitchFamily="18" charset="0"/>
              </a:rPr>
              <a:t>Οι έρωτες των θεών</a:t>
            </a:r>
            <a:r>
              <a:rPr lang="el-GR" sz="1400" dirty="0">
                <a:cs typeface="Times New Roman" pitchFamily="18" charset="0"/>
              </a:rPr>
              <a:t>, </a:t>
            </a:r>
            <a:r>
              <a:rPr lang="en-GB" sz="1400" dirty="0">
                <a:cs typeface="Times New Roman" pitchFamily="18" charset="0"/>
              </a:rPr>
              <a:t>1597-1607, </a:t>
            </a:r>
            <a:r>
              <a:rPr lang="el-GR" sz="1400" dirty="0">
                <a:cs typeface="Times New Roman" pitchFamily="18" charset="0"/>
              </a:rPr>
              <a:t>νωπογραφία, Ρώμη,</a:t>
            </a:r>
            <a:r>
              <a:rPr lang="en-US" sz="1400" dirty="0">
                <a:cs typeface="Times New Roman" pitchFamily="18" charset="0"/>
              </a:rPr>
              <a:t> Galleria Farnese</a:t>
            </a:r>
            <a:r>
              <a:rPr lang="el-GR" sz="1400" dirty="0"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2902337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89466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197" y="0"/>
            <a:ext cx="553560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35307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- TextBox"/>
          <p:cNvSpPr txBox="1"/>
          <p:nvPr/>
        </p:nvSpPr>
        <p:spPr>
          <a:xfrm>
            <a:off x="2169704" y="4569117"/>
            <a:ext cx="4877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cs typeface="Times New Roman" pitchFamily="18" charset="0"/>
              </a:rPr>
              <a:t>Annibale</a:t>
            </a:r>
            <a:r>
              <a:rPr lang="en-US" sz="1200" dirty="0">
                <a:cs typeface="Times New Roman" pitchFamily="18" charset="0"/>
              </a:rPr>
              <a:t> Carracci</a:t>
            </a:r>
            <a:r>
              <a:rPr lang="en-US" sz="1200" i="1" dirty="0">
                <a:cs typeface="Times New Roman" pitchFamily="18" charset="0"/>
              </a:rPr>
              <a:t>, </a:t>
            </a:r>
            <a:r>
              <a:rPr lang="el-GR" sz="1200" i="1" dirty="0">
                <a:cs typeface="Times New Roman" pitchFamily="18" charset="0"/>
              </a:rPr>
              <a:t>Ο θρίαμβος του Βάκχου και της Αριάδνης</a:t>
            </a:r>
            <a:r>
              <a:rPr lang="el-GR" sz="1200" dirty="0">
                <a:cs typeface="Times New Roman" pitchFamily="18" charset="0"/>
              </a:rPr>
              <a:t>, 1598-1600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  <a:p>
            <a:r>
              <a:rPr lang="el-GR" sz="1200" dirty="0">
                <a:cs typeface="Times New Roman" pitchFamily="18" charset="0"/>
              </a:rPr>
              <a:t>Ρώμη, </a:t>
            </a:r>
            <a:r>
              <a:rPr lang="en-US" sz="1200" dirty="0">
                <a:cs typeface="Times New Roman" pitchFamily="18" charset="0"/>
              </a:rPr>
              <a:t>Palazzo Farnese, Galleria Farnese,</a:t>
            </a:r>
            <a:r>
              <a:rPr lang="el-GR" sz="1200" dirty="0">
                <a:cs typeface="Times New Roman" pitchFamily="18" charset="0"/>
              </a:rPr>
              <a:t> κεντρική παράσταση οροφής.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988" y="104274"/>
            <a:ext cx="7447049" cy="43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20034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0400" y="0"/>
            <a:ext cx="272405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86145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22400" y="0"/>
            <a:ext cx="627626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6035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 - Εικόνα" descr="15γ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757" y="631336"/>
            <a:ext cx="4356756" cy="3410321"/>
          </a:xfrm>
          <a:prstGeom prst="rect">
            <a:avLst/>
          </a:prstGeom>
        </p:spPr>
      </p:pic>
      <p:sp>
        <p:nvSpPr>
          <p:cNvPr id="4" name="2 - TextBox"/>
          <p:cNvSpPr txBox="1"/>
          <p:nvPr/>
        </p:nvSpPr>
        <p:spPr>
          <a:xfrm>
            <a:off x="696436" y="4415049"/>
            <a:ext cx="3612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cs typeface="Times New Roman" pitchFamily="18" charset="0"/>
              </a:rPr>
              <a:t>Caravaggio, </a:t>
            </a:r>
            <a:r>
              <a:rPr lang="el-GR" sz="1200" i="1" dirty="0">
                <a:cs typeface="Times New Roman" pitchFamily="18" charset="0"/>
              </a:rPr>
              <a:t>Η απιστία του Θωμά</a:t>
            </a:r>
            <a:r>
              <a:rPr lang="el-GR" sz="1200" dirty="0">
                <a:cs typeface="Times New Roman" pitchFamily="18" charset="0"/>
              </a:rPr>
              <a:t>, 1600</a:t>
            </a:r>
            <a:r>
              <a:rPr lang="en-GB" sz="1200" dirty="0">
                <a:cs typeface="Times New Roman" pitchFamily="18" charset="0"/>
              </a:rPr>
              <a:t>, </a:t>
            </a:r>
            <a:r>
              <a:rPr lang="el-GR" sz="1200" dirty="0">
                <a:cs typeface="Times New Roman" pitchFamily="18" charset="0"/>
              </a:rPr>
              <a:t>λάδι σε καμβά, </a:t>
            </a:r>
            <a:r>
              <a:rPr lang="sk-SK" sz="1200" dirty="0"/>
              <a:t>107  × 146 </a:t>
            </a:r>
            <a:r>
              <a:rPr lang="el-GR" sz="1200" dirty="0"/>
              <a:t>εκ., </a:t>
            </a:r>
            <a:r>
              <a:rPr lang="en-US" sz="1200" dirty="0">
                <a:cs typeface="Times New Roman" pitchFamily="18" charset="0"/>
              </a:rPr>
              <a:t>Potsdam, </a:t>
            </a:r>
            <a:r>
              <a:rPr lang="en-US" sz="1200" dirty="0" err="1">
                <a:cs typeface="Times New Roman" pitchFamily="18" charset="0"/>
              </a:rPr>
              <a:t>Sanssouci</a:t>
            </a:r>
            <a:r>
              <a:rPr lang="en-US" sz="1200" dirty="0">
                <a:cs typeface="Times New Roman" pitchFamily="18" charset="0"/>
              </a:rPr>
              <a:t>.</a:t>
            </a:r>
            <a:endParaRPr lang="el-GR" sz="1200" dirty="0">
              <a:cs typeface="Times New Roman" pitchFamily="18" charset="0"/>
            </a:endParaRPr>
          </a:p>
        </p:txBody>
      </p:sp>
      <p:pic>
        <p:nvPicPr>
          <p:cNvPr id="5" name="1 - Εικόνα" descr="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27729" y="46602"/>
            <a:ext cx="2686712" cy="4052837"/>
          </a:xfrm>
          <a:prstGeom prst="rect">
            <a:avLst/>
          </a:prstGeom>
        </p:spPr>
      </p:pic>
      <p:sp>
        <p:nvSpPr>
          <p:cNvPr id="6" name="2 - TextBox"/>
          <p:cNvSpPr txBox="1"/>
          <p:nvPr/>
        </p:nvSpPr>
        <p:spPr>
          <a:xfrm>
            <a:off x="4702781" y="4415049"/>
            <a:ext cx="4224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200" dirty="0">
                <a:cs typeface="Times New Roman" pitchFamily="18" charset="0"/>
              </a:rPr>
              <a:t>Α</a:t>
            </a:r>
            <a:r>
              <a:rPr lang="en-US" sz="1200" dirty="0" err="1">
                <a:cs typeface="Times New Roman" pitchFamily="18" charset="0"/>
              </a:rPr>
              <a:t>nnibale</a:t>
            </a:r>
            <a:r>
              <a:rPr lang="en-US" sz="1200" dirty="0">
                <a:cs typeface="Times New Roman" pitchFamily="18" charset="0"/>
              </a:rPr>
              <a:t> Carracci, </a:t>
            </a:r>
            <a:r>
              <a:rPr lang="el-GR" sz="1200" i="1" dirty="0">
                <a:cs typeface="Times New Roman" pitchFamily="18" charset="0"/>
              </a:rPr>
              <a:t>Πάρις και Ερμής, </a:t>
            </a:r>
            <a:r>
              <a:rPr lang="el-GR" sz="1200" dirty="0">
                <a:cs typeface="Times New Roman" pitchFamily="18" charset="0"/>
              </a:rPr>
              <a:t>1598-1602, </a:t>
            </a:r>
          </a:p>
          <a:p>
            <a:pPr algn="ctr"/>
            <a:r>
              <a:rPr lang="el-GR" sz="1200" dirty="0">
                <a:cs typeface="Times New Roman" pitchFamily="18" charset="0"/>
              </a:rPr>
              <a:t>Ρώμη, </a:t>
            </a:r>
            <a:r>
              <a:rPr lang="en-US" sz="1200" dirty="0">
                <a:cs typeface="Times New Roman" pitchFamily="18" charset="0"/>
              </a:rPr>
              <a:t>Palazzo Farnese, Galleria Farnese, </a:t>
            </a:r>
            <a:r>
              <a:rPr lang="el-GR" sz="1200" dirty="0">
                <a:cs typeface="Times New Roman" pitchFamily="18" charset="0"/>
              </a:rPr>
              <a:t>οροφή.</a:t>
            </a:r>
          </a:p>
        </p:txBody>
      </p:sp>
    </p:spTree>
    <p:extLst>
      <p:ext uri="{BB962C8B-B14F-4D97-AF65-F5344CB8AC3E}">
        <p14:creationId xmlns:p14="http://schemas.microsoft.com/office/powerpoint/2010/main" val="163451545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Gian</a:t>
            </a:r>
            <a:r>
              <a:rPr lang="en-US" dirty="0"/>
              <a:t> Lorenzo Bernini</a:t>
            </a:r>
            <a:br>
              <a:rPr lang="en-US" dirty="0"/>
            </a:br>
            <a:r>
              <a:rPr lang="en-US" dirty="0"/>
              <a:t>(1598-1680)</a:t>
            </a:r>
            <a:endParaRPr lang="el-GR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7079" y="107244"/>
            <a:ext cx="3734493" cy="485644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08195" y="4530903"/>
            <a:ext cx="45035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/>
              <a:t>Gian</a:t>
            </a:r>
            <a:r>
              <a:rPr lang="en-US" sz="1400" dirty="0"/>
              <a:t> Lorenzo Bernini, </a:t>
            </a:r>
            <a:r>
              <a:rPr lang="el-GR" sz="1400" i="1" dirty="0"/>
              <a:t>Αυτοπροσωπογραφία,</a:t>
            </a:r>
            <a:r>
              <a:rPr lang="el-GR" sz="1400" dirty="0"/>
              <a:t>1623. </a:t>
            </a:r>
            <a:endParaRPr lang="en-US" sz="1400" dirty="0"/>
          </a:p>
          <a:p>
            <a:pPr algn="ctr"/>
            <a:r>
              <a:rPr lang="el-GR" sz="1400" dirty="0"/>
              <a:t>Ρώμη, </a:t>
            </a:r>
            <a:r>
              <a:rPr lang="en-US" sz="1400" dirty="0"/>
              <a:t>Galleria Borghese. </a:t>
            </a:r>
            <a:endParaRPr lang="el-GR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41" y="2094296"/>
            <a:ext cx="4524978" cy="2150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62118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- TextBox"/>
          <p:cNvSpPr txBox="1"/>
          <p:nvPr/>
        </p:nvSpPr>
        <p:spPr>
          <a:xfrm>
            <a:off x="5004048" y="4245936"/>
            <a:ext cx="2996952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cs typeface="Times New Roman" pitchFamily="18" charset="0"/>
              </a:rPr>
              <a:t>Gian Lorenzo Bernini, </a:t>
            </a:r>
            <a:r>
              <a:rPr lang="el-GR" sz="1350" i="1" dirty="0">
                <a:cs typeface="Times New Roman" pitchFamily="18" charset="0"/>
              </a:rPr>
              <a:t>προτομή καρδιναλίου </a:t>
            </a:r>
            <a:r>
              <a:rPr lang="en-US" sz="1350" i="1" dirty="0" err="1">
                <a:cs typeface="Times New Roman" pitchFamily="18" charset="0"/>
              </a:rPr>
              <a:t>Scipione</a:t>
            </a:r>
            <a:r>
              <a:rPr lang="en-US" sz="1350" i="1" dirty="0">
                <a:cs typeface="Times New Roman" pitchFamily="18" charset="0"/>
              </a:rPr>
              <a:t> Borghese, </a:t>
            </a:r>
            <a:r>
              <a:rPr lang="en-US" sz="1350" dirty="0">
                <a:cs typeface="Times New Roman" pitchFamily="18" charset="0"/>
              </a:rPr>
              <a:t>1632.</a:t>
            </a:r>
          </a:p>
          <a:p>
            <a:r>
              <a:rPr lang="el-GR" sz="1350" dirty="0">
                <a:cs typeface="Times New Roman" pitchFamily="18" charset="0"/>
              </a:rPr>
              <a:t>Ρώμη, </a:t>
            </a:r>
            <a:r>
              <a:rPr lang="en-US" sz="1350" dirty="0">
                <a:cs typeface="Times New Roman" pitchFamily="18" charset="0"/>
              </a:rPr>
              <a:t>Galleria Borghese.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262" y="7815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96450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7231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87" y="0"/>
            <a:ext cx="3086100" cy="5143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39083" y="4371976"/>
            <a:ext cx="3104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1200" i="1" dirty="0"/>
              <a:t>Άρης </a:t>
            </a:r>
            <a:r>
              <a:rPr lang="en-US" sz="1200" i="1" dirty="0" err="1"/>
              <a:t>Ludovisi</a:t>
            </a:r>
            <a:r>
              <a:rPr lang="el-GR" sz="1200" dirty="0"/>
              <a:t>, ρωμαϊκό αντίγραφο ελληνικού πρωτοτύπου του 320 π.Χ.,            </a:t>
            </a:r>
            <a:r>
              <a:rPr lang="el-GR" sz="1200" dirty="0" err="1"/>
              <a:t>ύψ</a:t>
            </a:r>
            <a:r>
              <a:rPr lang="el-GR" sz="1200" dirty="0"/>
              <a:t>. 156 εκ., Ρώμη, </a:t>
            </a:r>
            <a:r>
              <a:rPr lang="en-US" sz="1200" dirty="0"/>
              <a:t>Palazzo </a:t>
            </a:r>
            <a:r>
              <a:rPr lang="en-US" sz="1200" dirty="0" err="1"/>
              <a:t>Altemps</a:t>
            </a:r>
            <a:r>
              <a:rPr lang="el-GR" sz="1200" dirty="0"/>
              <a:t>.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204200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43500" cy="5143500"/>
          </a:xfrm>
          <a:prstGeom prst="rect">
            <a:avLst/>
          </a:prstGeom>
        </p:spPr>
      </p:pic>
      <p:sp>
        <p:nvSpPr>
          <p:cNvPr id="3" name="5 - TextBox"/>
          <p:cNvSpPr txBox="1"/>
          <p:nvPr/>
        </p:nvSpPr>
        <p:spPr>
          <a:xfrm>
            <a:off x="5222871" y="4598661"/>
            <a:ext cx="3927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Gian Lorenzo Bernini, </a:t>
            </a:r>
            <a:r>
              <a:rPr lang="en-US" sz="1200" i="1" dirty="0">
                <a:cs typeface="Times New Roman" pitchFamily="18" charset="0"/>
              </a:rPr>
              <a:t>H </a:t>
            </a:r>
            <a:r>
              <a:rPr lang="el-GR" sz="1200" i="1" dirty="0">
                <a:cs typeface="Times New Roman" pitchFamily="18" charset="0"/>
              </a:rPr>
              <a:t>αρπαγή της Περσεφόνης</a:t>
            </a:r>
            <a:r>
              <a:rPr lang="el-GR" sz="1200" dirty="0">
                <a:cs typeface="Times New Roman" pitchFamily="18" charset="0"/>
              </a:rPr>
              <a:t>,</a:t>
            </a:r>
          </a:p>
          <a:p>
            <a:r>
              <a:rPr lang="el-GR" sz="1200" dirty="0">
                <a:cs typeface="Times New Roman" pitchFamily="18" charset="0"/>
              </a:rPr>
              <a:t>1621-22</a:t>
            </a:r>
            <a:r>
              <a:rPr lang="en-GB" sz="1200" dirty="0">
                <a:cs typeface="Times New Roman" pitchFamily="18" charset="0"/>
              </a:rPr>
              <a:t>, </a:t>
            </a:r>
            <a:r>
              <a:rPr lang="el-GR" sz="1200" dirty="0">
                <a:cs typeface="Times New Roman" pitchFamily="18" charset="0"/>
              </a:rPr>
              <a:t>μάρμαρο, </a:t>
            </a:r>
            <a:r>
              <a:rPr lang="el-GR" sz="1200" dirty="0" err="1">
                <a:cs typeface="Times New Roman" pitchFamily="18" charset="0"/>
              </a:rPr>
              <a:t>ύψ</a:t>
            </a:r>
            <a:r>
              <a:rPr lang="el-GR" sz="1200" dirty="0">
                <a:cs typeface="Times New Roman" pitchFamily="18" charset="0"/>
              </a:rPr>
              <a:t>. </a:t>
            </a:r>
            <a:r>
              <a:rPr lang="en-US" sz="1200" dirty="0">
                <a:cs typeface="Times New Roman" pitchFamily="18" charset="0"/>
              </a:rPr>
              <a:t>225</a:t>
            </a:r>
            <a:r>
              <a:rPr lang="el-GR" sz="1200" dirty="0">
                <a:cs typeface="Times New Roman" pitchFamily="18" charset="0"/>
              </a:rPr>
              <a:t> εκ., Ρώμη, </a:t>
            </a:r>
            <a:r>
              <a:rPr lang="en-US" sz="1200" dirty="0">
                <a:cs typeface="Times New Roman" pitchFamily="18" charset="0"/>
              </a:rPr>
              <a:t>Galleria Borghese. </a:t>
            </a:r>
            <a:endParaRPr lang="el-GR" sz="1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38306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8794" y="0"/>
            <a:ext cx="3350623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88419" y="4379117"/>
            <a:ext cx="3000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1200" dirty="0"/>
              <a:t>Γαλάτης </a:t>
            </a:r>
            <a:r>
              <a:rPr lang="en-US" sz="1200" dirty="0" err="1"/>
              <a:t>Ludovisi</a:t>
            </a:r>
            <a:r>
              <a:rPr lang="el-GR" sz="1200" dirty="0"/>
              <a:t>, ρωμαϊκό αντίγραφο ελληνιστικού πρωτοτύπου του 220 π.Χ., </a:t>
            </a:r>
            <a:r>
              <a:rPr lang="el-GR" sz="1200" dirty="0" err="1"/>
              <a:t>ύψ</a:t>
            </a:r>
            <a:r>
              <a:rPr lang="el-GR" sz="1200" dirty="0"/>
              <a:t>. 211 εκ.,  Ρώμη, </a:t>
            </a:r>
            <a:r>
              <a:rPr lang="en-US" sz="1200" dirty="0"/>
              <a:t>Palazzo </a:t>
            </a:r>
            <a:r>
              <a:rPr lang="en-US" sz="1200" dirty="0" err="1"/>
              <a:t>Altemps</a:t>
            </a:r>
            <a:r>
              <a:rPr lang="el-GR" sz="1200" dirty="0"/>
              <a:t>.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136051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8577" y="0"/>
            <a:ext cx="368684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4522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358" y="0"/>
            <a:ext cx="487728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55122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5212" y="0"/>
            <a:ext cx="6453576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07130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358" y="0"/>
            <a:ext cx="487728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9243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38" y="0"/>
            <a:ext cx="3679979" cy="5143500"/>
          </a:xfrm>
          <a:prstGeom prst="rect">
            <a:avLst/>
          </a:prstGeom>
        </p:spPr>
      </p:pic>
      <p:sp>
        <p:nvSpPr>
          <p:cNvPr id="3" name="3 - TextBox"/>
          <p:cNvSpPr txBox="1"/>
          <p:nvPr/>
        </p:nvSpPr>
        <p:spPr>
          <a:xfrm>
            <a:off x="4081428" y="4536509"/>
            <a:ext cx="4776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cs typeface="Times New Roman" pitchFamily="18" charset="0"/>
              </a:rPr>
              <a:t>Gian Lorenzo Bernini, </a:t>
            </a:r>
            <a:r>
              <a:rPr lang="el-GR" sz="1200" i="1" dirty="0">
                <a:cs typeface="Times New Roman" pitchFamily="18" charset="0"/>
              </a:rPr>
              <a:t>Απόλλων και Δάφνη</a:t>
            </a:r>
            <a:r>
              <a:rPr lang="el-GR" sz="1200" dirty="0">
                <a:cs typeface="Times New Roman" pitchFamily="18" charset="0"/>
              </a:rPr>
              <a:t>, 1622-25, μάρμαρο, </a:t>
            </a:r>
            <a:r>
              <a:rPr lang="en-US" sz="1200" dirty="0">
                <a:cs typeface="Times New Roman" pitchFamily="18" charset="0"/>
              </a:rPr>
              <a:t>243</a:t>
            </a:r>
            <a:r>
              <a:rPr lang="el-GR" sz="1200" dirty="0">
                <a:cs typeface="Times New Roman" pitchFamily="18" charset="0"/>
              </a:rPr>
              <a:t> εκ.</a:t>
            </a:r>
          </a:p>
          <a:p>
            <a:r>
              <a:rPr lang="el-GR" sz="1200" dirty="0">
                <a:cs typeface="Times New Roman" pitchFamily="18" charset="0"/>
              </a:rPr>
              <a:t>Ρώμη, </a:t>
            </a:r>
            <a:r>
              <a:rPr lang="en-US" sz="1200" dirty="0">
                <a:cs typeface="Times New Roman" pitchFamily="18" charset="0"/>
              </a:rPr>
              <a:t>Galleria Borghese. </a:t>
            </a:r>
            <a:endParaRPr lang="el-GR" sz="1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2945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700" y="0"/>
            <a:ext cx="580699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67776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93842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Όροι</a:t>
            </a:r>
            <a:r>
              <a:rPr lang="en-US" dirty="0"/>
              <a:t> Baroque </a:t>
            </a:r>
            <a:r>
              <a:rPr lang="en-US" dirty="0" err="1"/>
              <a:t>Αρχιτεκτονικής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err="1"/>
              <a:t>Συστημ</a:t>
            </a:r>
            <a:r>
              <a:rPr lang="en-US" sz="2800" dirty="0"/>
              <a:t>α</a:t>
            </a:r>
            <a:r>
              <a:rPr lang="en-US" sz="2800" dirty="0" err="1"/>
              <a:t>το</a:t>
            </a:r>
            <a:r>
              <a:rPr lang="en-US" sz="2800" dirty="0"/>
              <a:t>π</a:t>
            </a:r>
            <a:r>
              <a:rPr lang="en-US" sz="2800" dirty="0" err="1"/>
              <a:t>οίηση</a:t>
            </a:r>
            <a:endParaRPr lang="en-US" sz="2800" dirty="0"/>
          </a:p>
          <a:p>
            <a:r>
              <a:rPr lang="en-US" sz="2800" dirty="0"/>
              <a:t>Περίκεντρη </a:t>
            </a:r>
            <a:r>
              <a:rPr lang="en-US" sz="2800" dirty="0" err="1"/>
              <a:t>οργάνωση</a:t>
            </a:r>
            <a:r>
              <a:rPr lang="en-US" sz="2800" dirty="0"/>
              <a:t> </a:t>
            </a:r>
          </a:p>
          <a:p>
            <a:r>
              <a:rPr lang="en-US" sz="2800" dirty="0" err="1"/>
              <a:t>Ε</a:t>
            </a:r>
            <a:r>
              <a:rPr lang="en-US" sz="2800" dirty="0"/>
              <a:t>π</a:t>
            </a:r>
            <a:r>
              <a:rPr lang="en-US" sz="2800" dirty="0" err="1"/>
              <a:t>έκτ</a:t>
            </a:r>
            <a:r>
              <a:rPr lang="en-US" sz="2800" dirty="0"/>
              <a:t>α</a:t>
            </a:r>
            <a:r>
              <a:rPr lang="en-US" sz="2800" dirty="0" err="1"/>
              <a:t>ση</a:t>
            </a:r>
            <a:endParaRPr lang="en-US" sz="2800" dirty="0"/>
          </a:p>
          <a:p>
            <a:r>
              <a:rPr lang="en-US" sz="2800" dirty="0" err="1"/>
              <a:t>Κίνηση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45347711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1. </a:t>
            </a:r>
            <a:r>
              <a:rPr lang="en-US" dirty="0" err="1"/>
              <a:t>Συστημ</a:t>
            </a:r>
            <a:r>
              <a:rPr lang="en-US" dirty="0"/>
              <a:t>α</a:t>
            </a:r>
            <a:r>
              <a:rPr lang="en-US" dirty="0" err="1"/>
              <a:t>το</a:t>
            </a:r>
            <a:r>
              <a:rPr lang="en-US" dirty="0"/>
              <a:t>π</a:t>
            </a:r>
            <a:r>
              <a:rPr lang="en-US" dirty="0" err="1"/>
              <a:t>οίηση</a:t>
            </a:r>
            <a:r>
              <a:rPr lang="en-US" dirty="0"/>
              <a:t>, </a:t>
            </a:r>
            <a:r>
              <a:rPr lang="en-US" dirty="0" err="1"/>
              <a:t>Πολεοδομικός</a:t>
            </a:r>
            <a:r>
              <a:rPr lang="en-US" dirty="0"/>
              <a:t> </a:t>
            </a:r>
            <a:r>
              <a:rPr lang="en-US" dirty="0" err="1"/>
              <a:t>σχεδι</a:t>
            </a:r>
            <a:r>
              <a:rPr lang="en-US" dirty="0"/>
              <a:t>α</a:t>
            </a:r>
            <a:r>
              <a:rPr lang="en-US" dirty="0" err="1"/>
              <a:t>σμός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195592" y="1752655"/>
            <a:ext cx="4732508" cy="2699487"/>
          </a:xfrm>
        </p:spPr>
        <p:txBody>
          <a:bodyPr>
            <a:normAutofit/>
          </a:bodyPr>
          <a:lstStyle/>
          <a:p>
            <a:r>
              <a:rPr lang="el-GR" dirty="0"/>
              <a:t>Ενσωμάτωση </a:t>
            </a:r>
            <a:r>
              <a:rPr lang="el-GR" dirty="0" err="1"/>
              <a:t>προσκυνηματικών</a:t>
            </a:r>
            <a:r>
              <a:rPr lang="el-GR" dirty="0"/>
              <a:t> </a:t>
            </a:r>
            <a:r>
              <a:rPr lang="el-GR" dirty="0" err="1"/>
              <a:t>εκκλησ</a:t>
            </a:r>
            <a:r>
              <a:rPr lang="en-US" dirty="0" err="1"/>
              <a:t>ιών</a:t>
            </a:r>
            <a:r>
              <a:rPr lang="en-US" dirty="0"/>
              <a:t>  </a:t>
            </a:r>
            <a:r>
              <a:rPr lang="el-GR" dirty="0"/>
              <a:t>σ</a:t>
            </a:r>
            <a:r>
              <a:rPr lang="en-US" dirty="0" err="1"/>
              <a:t>ε</a:t>
            </a:r>
            <a:r>
              <a:rPr lang="el-GR" dirty="0"/>
              <a:t> </a:t>
            </a:r>
            <a:r>
              <a:rPr lang="en-US" dirty="0" err="1"/>
              <a:t>οδικό</a:t>
            </a:r>
            <a:r>
              <a:rPr lang="en-US" dirty="0"/>
              <a:t> </a:t>
            </a:r>
            <a:r>
              <a:rPr lang="en-US" dirty="0" err="1"/>
              <a:t>δίκτυο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Ε</a:t>
            </a:r>
            <a:r>
              <a:rPr lang="en-US" dirty="0"/>
              <a:t>πα</a:t>
            </a:r>
            <a:r>
              <a:rPr lang="en-US" dirty="0" err="1"/>
              <a:t>ν</a:t>
            </a:r>
            <a:r>
              <a:rPr lang="en-US" dirty="0"/>
              <a:t>α</a:t>
            </a:r>
            <a:r>
              <a:rPr lang="en-US" dirty="0" err="1"/>
              <a:t>κ</a:t>
            </a:r>
            <a:r>
              <a:rPr lang="en-US" dirty="0"/>
              <a:t>α</a:t>
            </a:r>
            <a:r>
              <a:rPr lang="en-US" dirty="0" err="1"/>
              <a:t>τοίκηση</a:t>
            </a:r>
            <a:r>
              <a:rPr lang="en-US" dirty="0"/>
              <a:t> </a:t>
            </a:r>
            <a:r>
              <a:rPr lang="en-US" dirty="0" err="1"/>
              <a:t>των</a:t>
            </a:r>
            <a:r>
              <a:rPr lang="en-US" dirty="0"/>
              <a:t> </a:t>
            </a:r>
            <a:r>
              <a:rPr lang="en-US" dirty="0" err="1"/>
              <a:t>λόφων</a:t>
            </a:r>
            <a:r>
              <a:rPr lang="en-US" dirty="0"/>
              <a:t> </a:t>
            </a:r>
            <a:r>
              <a:rPr lang="en-US" dirty="0" err="1"/>
              <a:t>της</a:t>
            </a:r>
            <a:r>
              <a:rPr lang="en-US" dirty="0"/>
              <a:t> </a:t>
            </a:r>
            <a:r>
              <a:rPr lang="en-US" dirty="0" err="1"/>
              <a:t>Ρώμης</a:t>
            </a:r>
            <a:r>
              <a:rPr lang="en-US" dirty="0"/>
              <a:t>. </a:t>
            </a:r>
            <a:r>
              <a:rPr lang="en-US" dirty="0" err="1"/>
              <a:t>Π</a:t>
            </a:r>
            <a:r>
              <a:rPr lang="en-US" dirty="0"/>
              <a:t>α</a:t>
            </a:r>
            <a:r>
              <a:rPr lang="en-US" dirty="0" err="1"/>
              <a:t>ροχή</a:t>
            </a:r>
            <a:r>
              <a:rPr lang="en-US" dirty="0"/>
              <a:t> </a:t>
            </a:r>
            <a:r>
              <a:rPr lang="en-US" dirty="0" err="1"/>
              <a:t>τρεχούμενου</a:t>
            </a:r>
            <a:r>
              <a:rPr lang="en-US" dirty="0"/>
              <a:t> </a:t>
            </a:r>
            <a:r>
              <a:rPr lang="en-US" dirty="0" err="1"/>
              <a:t>νερού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Εξωρ</a:t>
            </a:r>
            <a:r>
              <a:rPr lang="en-US" dirty="0"/>
              <a:t>α</a:t>
            </a:r>
            <a:r>
              <a:rPr lang="en-US" dirty="0" err="1"/>
              <a:t>ϊσμός</a:t>
            </a:r>
            <a:r>
              <a:rPr lang="en-US" dirty="0"/>
              <a:t> </a:t>
            </a:r>
            <a:r>
              <a:rPr lang="en-US" dirty="0" err="1"/>
              <a:t>δρόμων</a:t>
            </a:r>
            <a:r>
              <a:rPr lang="en-US" dirty="0"/>
              <a:t> </a:t>
            </a:r>
            <a:r>
              <a:rPr lang="en-US" dirty="0" err="1"/>
              <a:t>κ</a:t>
            </a:r>
            <a:r>
              <a:rPr lang="en-US" dirty="0"/>
              <a:t>α</a:t>
            </a:r>
            <a:r>
              <a:rPr lang="en-US" dirty="0" err="1"/>
              <a:t>ι</a:t>
            </a:r>
            <a:r>
              <a:rPr lang="en-US" dirty="0"/>
              <a:t> </a:t>
            </a:r>
            <a:r>
              <a:rPr lang="en-US" dirty="0" err="1"/>
              <a:t>δημοσίων</a:t>
            </a:r>
            <a:r>
              <a:rPr lang="en-US" dirty="0"/>
              <a:t> </a:t>
            </a:r>
            <a:r>
              <a:rPr lang="en-US" dirty="0" err="1"/>
              <a:t>χώρων</a:t>
            </a:r>
            <a:r>
              <a:rPr lang="en-US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2371" y="1287473"/>
            <a:ext cx="2699133" cy="37128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29638" y="4697051"/>
            <a:ext cx="3051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Πά</a:t>
            </a:r>
            <a:r>
              <a:rPr lang="en-US" sz="1400" dirty="0"/>
              <a:t>πα</a:t>
            </a:r>
            <a:r>
              <a:rPr lang="en-US" sz="1400" dirty="0" err="1"/>
              <a:t>ς</a:t>
            </a:r>
            <a:r>
              <a:rPr lang="en-US" sz="1400" dirty="0"/>
              <a:t> </a:t>
            </a:r>
            <a:r>
              <a:rPr lang="en-US" sz="1400" dirty="0" err="1"/>
              <a:t>Σίξτος</a:t>
            </a:r>
            <a:r>
              <a:rPr lang="en-US" sz="1400" dirty="0"/>
              <a:t> </a:t>
            </a:r>
            <a:r>
              <a:rPr lang="en-US" sz="1400" dirty="0" err="1"/>
              <a:t>Ε</a:t>
            </a:r>
            <a:r>
              <a:rPr lang="en-US" sz="1400" dirty="0"/>
              <a:t>΄ (1585-90)</a:t>
            </a:r>
          </a:p>
        </p:txBody>
      </p:sp>
    </p:spTree>
    <p:extLst>
      <p:ext uri="{BB962C8B-B14F-4D97-AF65-F5344CB8AC3E}">
        <p14:creationId xmlns:p14="http://schemas.microsoft.com/office/powerpoint/2010/main" val="118335511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1. </a:t>
            </a:r>
            <a:r>
              <a:rPr lang="en-US" sz="2000" dirty="0" err="1"/>
              <a:t>Συστημ</a:t>
            </a:r>
            <a:r>
              <a:rPr lang="en-US" sz="2000" dirty="0"/>
              <a:t>α</a:t>
            </a:r>
            <a:r>
              <a:rPr lang="en-US" sz="2000" dirty="0" err="1"/>
              <a:t>το</a:t>
            </a:r>
            <a:r>
              <a:rPr lang="en-US" sz="2000" dirty="0"/>
              <a:t>π</a:t>
            </a:r>
            <a:r>
              <a:rPr lang="en-US" sz="2000" dirty="0" err="1"/>
              <a:t>οίηση</a:t>
            </a:r>
            <a:r>
              <a:rPr lang="en-US" sz="2000" dirty="0"/>
              <a:t>, </a:t>
            </a:r>
            <a:r>
              <a:rPr lang="en-US" sz="2000" dirty="0" err="1"/>
              <a:t>Πολεοδομικός</a:t>
            </a:r>
            <a:r>
              <a:rPr lang="en-US" sz="2000" dirty="0"/>
              <a:t> </a:t>
            </a:r>
            <a:r>
              <a:rPr lang="en-US" sz="2000" dirty="0" err="1"/>
              <a:t>Σχεδι</a:t>
            </a:r>
            <a:r>
              <a:rPr lang="en-US" sz="2000" dirty="0"/>
              <a:t>α</a:t>
            </a:r>
            <a:r>
              <a:rPr lang="en-US" sz="2000" dirty="0" err="1"/>
              <a:t>σμός</a:t>
            </a:r>
            <a:endParaRPr lang="en-US" sz="2000" dirty="0"/>
          </a:p>
        </p:txBody>
      </p:sp>
      <p:sp>
        <p:nvSpPr>
          <p:cNvPr id="7" name="Rectangle 6"/>
          <p:cNvSpPr/>
          <p:nvPr/>
        </p:nvSpPr>
        <p:spPr>
          <a:xfrm>
            <a:off x="6142530" y="4584155"/>
            <a:ext cx="3001470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Giacomo </a:t>
            </a:r>
            <a:r>
              <a:rPr lang="en-US" sz="1050" dirty="0" err="1"/>
              <a:t>Lauro</a:t>
            </a:r>
            <a:r>
              <a:rPr lang="en-US" sz="1050" dirty="0"/>
              <a:t>, Antonio </a:t>
            </a:r>
            <a:r>
              <a:rPr lang="en-US" sz="1050" dirty="0" err="1"/>
              <a:t>Tempesta</a:t>
            </a:r>
            <a:r>
              <a:rPr lang="en-US" sz="1050" dirty="0"/>
              <a:t>, </a:t>
            </a:r>
          </a:p>
          <a:p>
            <a:r>
              <a:rPr lang="el-GR" sz="1050" i="1" dirty="0"/>
              <a:t>Οι επτά ιεροί τόποι  προσκυνήματος</a:t>
            </a:r>
            <a:r>
              <a:rPr lang="el-GR" sz="1050" dirty="0"/>
              <a:t>, </a:t>
            </a:r>
            <a:r>
              <a:rPr lang="en-US" sz="1050" dirty="0"/>
              <a:t>1600</a:t>
            </a:r>
            <a:r>
              <a:rPr lang="el-GR" sz="1050" dirty="0"/>
              <a:t>, χαλκογραφία</a:t>
            </a:r>
            <a:r>
              <a:rPr lang="en-US" sz="1050" dirty="0"/>
              <a:t>.</a:t>
            </a:r>
            <a:endParaRPr lang="el-GR" sz="1050" dirty="0"/>
          </a:p>
        </p:txBody>
      </p:sp>
      <p:sp>
        <p:nvSpPr>
          <p:cNvPr id="8" name="TextBox 7"/>
          <p:cNvSpPr txBox="1"/>
          <p:nvPr/>
        </p:nvSpPr>
        <p:spPr>
          <a:xfrm>
            <a:off x="6142530" y="1641110"/>
            <a:ext cx="2993127" cy="19620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 err="1"/>
              <a:t>Εκκλησίες</a:t>
            </a:r>
            <a:r>
              <a:rPr lang="en-US" sz="1350" dirty="0"/>
              <a:t> – </a:t>
            </a:r>
            <a:r>
              <a:rPr lang="en-US" sz="1350" dirty="0" err="1"/>
              <a:t>Τό</a:t>
            </a:r>
            <a:r>
              <a:rPr lang="en-US" sz="1350" dirty="0"/>
              <a:t>π</a:t>
            </a:r>
            <a:r>
              <a:rPr lang="en-US" sz="1350" dirty="0" err="1"/>
              <a:t>οι</a:t>
            </a:r>
            <a:r>
              <a:rPr lang="en-US" sz="1350" dirty="0"/>
              <a:t> π</a:t>
            </a:r>
            <a:r>
              <a:rPr lang="en-US" sz="1350" dirty="0" err="1"/>
              <a:t>ροσκυνήμ</a:t>
            </a:r>
            <a:r>
              <a:rPr lang="en-US" sz="1350" dirty="0"/>
              <a:t>α</a:t>
            </a:r>
            <a:r>
              <a:rPr lang="en-US" sz="1350" dirty="0" err="1"/>
              <a:t>τος</a:t>
            </a:r>
            <a:r>
              <a:rPr lang="en-US" sz="1350" dirty="0"/>
              <a:t>:</a:t>
            </a:r>
          </a:p>
          <a:p>
            <a:endParaRPr lang="en-US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 Pietro</a:t>
            </a:r>
            <a:endParaRPr lang="el-GR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 Giovanni in </a:t>
            </a:r>
            <a:r>
              <a:rPr lang="en-US" sz="1350" dirty="0" err="1"/>
              <a:t>Laterano</a:t>
            </a:r>
            <a:endParaRPr lang="en-US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Santa Maria Maggiore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 Paolo </a:t>
            </a:r>
            <a:r>
              <a:rPr lang="en-US" sz="1350" dirty="0" err="1"/>
              <a:t>fuori</a:t>
            </a:r>
            <a:r>
              <a:rPr lang="en-US" sz="1350" dirty="0"/>
              <a:t> le </a:t>
            </a:r>
            <a:r>
              <a:rPr lang="en-US" sz="1350" dirty="0" err="1"/>
              <a:t>mure</a:t>
            </a:r>
            <a:endParaRPr lang="en-US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 Lorenzo </a:t>
            </a:r>
            <a:r>
              <a:rPr lang="en-US" sz="1350" dirty="0" err="1"/>
              <a:t>fuori</a:t>
            </a:r>
            <a:r>
              <a:rPr lang="en-US" sz="1350" dirty="0"/>
              <a:t> le </a:t>
            </a:r>
            <a:r>
              <a:rPr lang="en-US" sz="1350" dirty="0" err="1"/>
              <a:t>mure</a:t>
            </a:r>
            <a:endParaRPr lang="en-US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 </a:t>
            </a:r>
            <a:r>
              <a:rPr lang="en-US" sz="1350" dirty="0" err="1"/>
              <a:t>Sebastiano</a:t>
            </a:r>
            <a:endParaRPr lang="en-US" sz="1350" dirty="0"/>
          </a:p>
          <a:p>
            <a:pPr marL="285750" indent="-285750">
              <a:buFont typeface="Arial" charset="0"/>
              <a:buChar char="•"/>
            </a:pPr>
            <a:r>
              <a:rPr lang="en-US" sz="1350" dirty="0"/>
              <a:t>Santa Croce in </a:t>
            </a:r>
            <a:r>
              <a:rPr lang="en-US" sz="1350" dirty="0" err="1"/>
              <a:t>Gerusaleme</a:t>
            </a:r>
            <a:endParaRPr lang="el-GR" sz="135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709" y="506966"/>
            <a:ext cx="6018191" cy="460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6293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468630"/>
            <a:ext cx="9144000" cy="4674870"/>
          </a:xfrm>
          <a:prstGeom prst="rect">
            <a:avLst/>
          </a:prstGeom>
        </p:spPr>
      </p:pic>
      <p:pic>
        <p:nvPicPr>
          <p:cNvPr id="4" name="Picture 3" descr="Screen Shot 2015-04-17 at 21.45.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1. </a:t>
            </a:r>
            <a:r>
              <a:rPr lang="en-US" sz="2000" dirty="0" err="1"/>
              <a:t>Συστημ</a:t>
            </a:r>
            <a:r>
              <a:rPr lang="en-US" sz="2000" dirty="0"/>
              <a:t>α</a:t>
            </a:r>
            <a:r>
              <a:rPr lang="en-US" sz="2000" dirty="0" err="1"/>
              <a:t>το</a:t>
            </a:r>
            <a:r>
              <a:rPr lang="en-US" sz="2000" dirty="0"/>
              <a:t>π</a:t>
            </a:r>
            <a:r>
              <a:rPr lang="en-US" sz="2000" dirty="0" err="1"/>
              <a:t>οίηση</a:t>
            </a:r>
            <a:r>
              <a:rPr lang="en-US" sz="2000" dirty="0"/>
              <a:t>, </a:t>
            </a:r>
            <a:r>
              <a:rPr lang="en-US" sz="2000" dirty="0" err="1"/>
              <a:t>Πολεοδομικός</a:t>
            </a:r>
            <a:r>
              <a:rPr lang="en-US" sz="2000" dirty="0"/>
              <a:t> </a:t>
            </a:r>
            <a:r>
              <a:rPr lang="en-US" sz="2000" dirty="0" err="1"/>
              <a:t>σχεδι</a:t>
            </a:r>
            <a:r>
              <a:rPr lang="en-US" sz="2000" dirty="0"/>
              <a:t>α</a:t>
            </a:r>
            <a:r>
              <a:rPr lang="en-US" sz="2000" dirty="0" err="1"/>
              <a:t>σμός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9121027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</a:t>
            </a:r>
            <a:r>
              <a:rPr lang="en-GB" dirty="0" err="1"/>
              <a:t>Περ</a:t>
            </a:r>
            <a:r>
              <a:rPr lang="en-US" dirty="0" err="1"/>
              <a:t>ίκεντρη</a:t>
            </a:r>
            <a:r>
              <a:rPr lang="en-US" dirty="0"/>
              <a:t> </a:t>
            </a:r>
            <a:r>
              <a:rPr lang="en-US" dirty="0" err="1"/>
              <a:t>οργάνωση</a:t>
            </a:r>
            <a:endParaRPr lang="el-GR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27192" y="1375625"/>
            <a:ext cx="1786890" cy="3555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2205" y="1730054"/>
            <a:ext cx="2860417" cy="2810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678" y="1730054"/>
            <a:ext cx="2723957" cy="2810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5387705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2. Περίκεντρη </a:t>
            </a:r>
            <a:r>
              <a:rPr lang="en-US" sz="2000" dirty="0" err="1"/>
              <a:t>οργάνωση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94986" y="989464"/>
            <a:ext cx="4735016" cy="31645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989465"/>
            <a:ext cx="4319752" cy="316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0924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2. Περίκεντρη </a:t>
            </a:r>
            <a:r>
              <a:rPr lang="en-US" sz="2000" dirty="0" err="1"/>
              <a:t>οργάνωση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97" y="637016"/>
            <a:ext cx="3942493" cy="394249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68345" y="4588911"/>
            <a:ext cx="42036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err="1"/>
              <a:t>Σχ</a:t>
            </a:r>
            <a:r>
              <a:rPr lang="en-US" sz="1400" dirty="0" err="1"/>
              <a:t>έδιο</a:t>
            </a:r>
            <a:r>
              <a:rPr lang="en-US" sz="1400" dirty="0"/>
              <a:t> </a:t>
            </a:r>
            <a:r>
              <a:rPr lang="en-US" sz="1400" dirty="0" err="1"/>
              <a:t>του</a:t>
            </a:r>
            <a:r>
              <a:rPr lang="en-US" sz="1400" dirty="0"/>
              <a:t>  </a:t>
            </a:r>
            <a:r>
              <a:rPr lang="en-US" sz="1400" dirty="0" err="1"/>
              <a:t>Βramante</a:t>
            </a:r>
            <a:r>
              <a:rPr lang="en-US" sz="1400" dirty="0"/>
              <a:t>  </a:t>
            </a:r>
            <a:r>
              <a:rPr lang="en-US" sz="1400" dirty="0" err="1"/>
              <a:t>γι</a:t>
            </a:r>
            <a:r>
              <a:rPr lang="en-US" sz="1400" dirty="0"/>
              <a:t>α </a:t>
            </a:r>
            <a:r>
              <a:rPr lang="en-US" sz="1400" dirty="0" err="1"/>
              <a:t>τον</a:t>
            </a:r>
            <a:r>
              <a:rPr lang="en-US" sz="1400" dirty="0"/>
              <a:t> </a:t>
            </a:r>
            <a:r>
              <a:rPr lang="en-US" sz="1400" dirty="0" err="1"/>
              <a:t>Άγιο</a:t>
            </a:r>
            <a:r>
              <a:rPr lang="en-US" sz="1400" dirty="0"/>
              <a:t> </a:t>
            </a:r>
            <a:r>
              <a:rPr lang="en-US" sz="1400" dirty="0" err="1"/>
              <a:t>Πέτρο</a:t>
            </a:r>
            <a:endParaRPr lang="el-GR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857"/>
          <a:stretch/>
        </p:blipFill>
        <p:spPr>
          <a:xfrm>
            <a:off x="5058987" y="637015"/>
            <a:ext cx="3877633" cy="394249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834566" y="4579508"/>
            <a:ext cx="42036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err="1"/>
              <a:t>Σχ</a:t>
            </a:r>
            <a:r>
              <a:rPr lang="en-US" sz="1400" dirty="0" err="1"/>
              <a:t>έδιο</a:t>
            </a:r>
            <a:r>
              <a:rPr lang="en-US" sz="1400" dirty="0"/>
              <a:t> </a:t>
            </a:r>
            <a:r>
              <a:rPr lang="en-US" sz="1400" dirty="0" err="1"/>
              <a:t>του</a:t>
            </a:r>
            <a:r>
              <a:rPr lang="en-US" sz="1400" dirty="0"/>
              <a:t> Vignola </a:t>
            </a:r>
            <a:r>
              <a:rPr lang="en-US" sz="1400" dirty="0" err="1"/>
              <a:t>γι</a:t>
            </a:r>
            <a:r>
              <a:rPr lang="en-US" sz="1400" dirty="0"/>
              <a:t>α </a:t>
            </a:r>
            <a:r>
              <a:rPr lang="en-US" sz="1400" dirty="0" err="1"/>
              <a:t>τον</a:t>
            </a:r>
            <a:r>
              <a:rPr lang="en-US" sz="1400" dirty="0"/>
              <a:t> Il </a:t>
            </a:r>
            <a:r>
              <a:rPr lang="en-US" sz="1400" dirty="0" err="1"/>
              <a:t>Gesu</a:t>
            </a:r>
            <a:endParaRPr lang="el-GR" sz="1400" dirty="0"/>
          </a:p>
        </p:txBody>
      </p:sp>
    </p:spTree>
    <p:extLst>
      <p:ext uri="{BB962C8B-B14F-4D97-AF65-F5344CB8AC3E}">
        <p14:creationId xmlns:p14="http://schemas.microsoft.com/office/powerpoint/2010/main" val="21292732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2. Περίκεντρη </a:t>
            </a:r>
            <a:r>
              <a:rPr lang="en-US" sz="2000" dirty="0" err="1"/>
              <a:t>οργάνωση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" y="947450"/>
            <a:ext cx="4213341" cy="34317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600" y="580538"/>
            <a:ext cx="3429000" cy="4165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9380" y="473725"/>
            <a:ext cx="348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Ε</a:t>
            </a:r>
            <a:r>
              <a:rPr lang="en-US" dirty="0" err="1"/>
              <a:t>κκλησίες</a:t>
            </a:r>
            <a:r>
              <a:rPr lang="en-US" dirty="0"/>
              <a:t> </a:t>
            </a:r>
            <a:r>
              <a:rPr lang="en-US" dirty="0" err="1"/>
              <a:t>μικρού</a:t>
            </a:r>
            <a:r>
              <a:rPr lang="en-US" dirty="0"/>
              <a:t> </a:t>
            </a:r>
            <a:r>
              <a:rPr lang="en-US" dirty="0" err="1"/>
              <a:t>μεγέθους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785423042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2. Περίκεντρη </a:t>
            </a:r>
            <a:r>
              <a:rPr lang="en-US" sz="2000" dirty="0" err="1"/>
              <a:t>οργάνωση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969"/>
          <a:stretch/>
        </p:blipFill>
        <p:spPr>
          <a:xfrm rot="16200000">
            <a:off x="4145443" y="872007"/>
            <a:ext cx="5095379" cy="34881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9380" y="473725"/>
            <a:ext cx="348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Ε</a:t>
            </a:r>
            <a:r>
              <a:rPr lang="en-US" dirty="0" err="1"/>
              <a:t>κκλησίες</a:t>
            </a:r>
            <a:r>
              <a:rPr lang="en-US" dirty="0"/>
              <a:t> </a:t>
            </a:r>
            <a:r>
              <a:rPr lang="en-US" dirty="0" err="1"/>
              <a:t>μεγάλου</a:t>
            </a:r>
            <a:r>
              <a:rPr lang="en-US" dirty="0"/>
              <a:t> </a:t>
            </a:r>
            <a:r>
              <a:rPr lang="en-US" dirty="0" err="1"/>
              <a:t>μεγέθους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23088785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</a:t>
            </a:r>
            <a:r>
              <a:rPr lang="en-GB" dirty="0" err="1"/>
              <a:t>Κλ</a:t>
            </a:r>
            <a:r>
              <a:rPr lang="en-GB" dirty="0"/>
              <a:t>α</a:t>
            </a:r>
            <a:r>
              <a:rPr lang="en-GB" dirty="0" err="1"/>
              <a:t>σικ</a:t>
            </a:r>
            <a:r>
              <a:rPr lang="en-US" dirty="0" err="1"/>
              <a:t>ή</a:t>
            </a:r>
            <a:r>
              <a:rPr lang="en-US" dirty="0"/>
              <a:t> </a:t>
            </a:r>
            <a:r>
              <a:rPr lang="en-US" dirty="0" err="1"/>
              <a:t>κ</a:t>
            </a:r>
            <a:r>
              <a:rPr lang="en-US" dirty="0"/>
              <a:t>α</a:t>
            </a:r>
            <a:r>
              <a:rPr lang="en-US" dirty="0" err="1"/>
              <a:t>ι</a:t>
            </a:r>
            <a:r>
              <a:rPr lang="en-US" dirty="0"/>
              <a:t> </a:t>
            </a:r>
            <a:r>
              <a:rPr lang="en-US" dirty="0" err="1"/>
              <a:t>Αν</a:t>
            </a:r>
            <a:r>
              <a:rPr lang="en-US" dirty="0"/>
              <a:t>α</a:t>
            </a:r>
            <a:r>
              <a:rPr lang="en-US" dirty="0" err="1"/>
              <a:t>γεννησι</a:t>
            </a:r>
            <a:r>
              <a:rPr lang="en-US" dirty="0"/>
              <a:t>α</a:t>
            </a:r>
            <a:r>
              <a:rPr lang="en-US" dirty="0" err="1"/>
              <a:t>κή</a:t>
            </a:r>
            <a:r>
              <a:rPr lang="en-US" dirty="0"/>
              <a:t> πα</a:t>
            </a:r>
            <a:r>
              <a:rPr lang="en-US" dirty="0" err="1"/>
              <a:t>ράδοση</a:t>
            </a:r>
            <a:endParaRPr lang="el-GR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26" y="1375624"/>
            <a:ext cx="7529264" cy="359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15303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3. </a:t>
            </a:r>
            <a:r>
              <a:rPr lang="en-GB" sz="2000" dirty="0" err="1"/>
              <a:t>Κλ</a:t>
            </a:r>
            <a:r>
              <a:rPr lang="en-GB" sz="2000" dirty="0"/>
              <a:t>α</a:t>
            </a:r>
            <a:r>
              <a:rPr lang="en-GB" sz="2000" dirty="0" err="1"/>
              <a:t>σικ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κ</a:t>
            </a:r>
            <a:r>
              <a:rPr lang="en-US" sz="2000" dirty="0"/>
              <a:t>α</a:t>
            </a:r>
            <a:r>
              <a:rPr lang="en-US" sz="2000" dirty="0" err="1"/>
              <a:t>ι</a:t>
            </a:r>
            <a:r>
              <a:rPr lang="en-US" sz="2000" dirty="0"/>
              <a:t> </a:t>
            </a:r>
            <a:r>
              <a:rPr lang="en-US" sz="2000" dirty="0" err="1"/>
              <a:t>Αν</a:t>
            </a:r>
            <a:r>
              <a:rPr lang="en-US" sz="2000" dirty="0"/>
              <a:t>α</a:t>
            </a:r>
            <a:r>
              <a:rPr lang="en-US" sz="2000" dirty="0" err="1"/>
              <a:t>γεννησι</a:t>
            </a:r>
            <a:r>
              <a:rPr lang="en-US" sz="2000" dirty="0"/>
              <a:t>α</a:t>
            </a:r>
            <a:r>
              <a:rPr lang="en-US" sz="2000" dirty="0" err="1"/>
              <a:t>κή</a:t>
            </a:r>
            <a:r>
              <a:rPr lang="en-US" sz="2000" dirty="0"/>
              <a:t> πα</a:t>
            </a:r>
            <a:r>
              <a:rPr lang="en-US" sz="2000" dirty="0" err="1"/>
              <a:t>ράδοση</a:t>
            </a:r>
            <a:endParaRPr lang="en-US" sz="2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2022" y="695192"/>
            <a:ext cx="2316544" cy="20115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4051" y="697230"/>
            <a:ext cx="5228730" cy="408447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534724" y="4769403"/>
            <a:ext cx="408924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Μιχ</a:t>
            </a:r>
            <a:r>
              <a:rPr lang="en-US" sz="1400" dirty="0"/>
              <a:t>α</a:t>
            </a:r>
            <a:r>
              <a:rPr lang="en-US" sz="1400" dirty="0" err="1"/>
              <a:t>ήλ</a:t>
            </a:r>
            <a:r>
              <a:rPr lang="en-US" sz="1400" dirty="0"/>
              <a:t> </a:t>
            </a:r>
            <a:r>
              <a:rPr lang="en-US" sz="1400" dirty="0" err="1"/>
              <a:t>Άγγελος</a:t>
            </a:r>
            <a:r>
              <a:rPr lang="en-US" sz="1400" dirty="0"/>
              <a:t>, </a:t>
            </a:r>
            <a:r>
              <a:rPr lang="en-US" sz="1400" i="1" dirty="0"/>
              <a:t>Palazzo </a:t>
            </a:r>
            <a:r>
              <a:rPr lang="en-US" sz="1400" i="1" dirty="0" err="1"/>
              <a:t>dei</a:t>
            </a:r>
            <a:r>
              <a:rPr lang="en-US" sz="1400" i="1" dirty="0"/>
              <a:t> </a:t>
            </a:r>
            <a:r>
              <a:rPr lang="en-US" sz="1400" i="1" dirty="0" err="1"/>
              <a:t>Conservatori</a:t>
            </a:r>
            <a:r>
              <a:rPr lang="en-US" sz="1400" dirty="0"/>
              <a:t>, 1561.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4038" y="2947295"/>
            <a:ext cx="2324528" cy="1822108"/>
          </a:xfrm>
          <a:prstGeom prst="rect">
            <a:avLst/>
          </a:prstGeom>
        </p:spPr>
      </p:pic>
      <p:cxnSp>
        <p:nvCxnSpPr>
          <p:cNvPr id="11" name="Straight Arrow Connector 10"/>
          <p:cNvCxnSpPr/>
          <p:nvPr/>
        </p:nvCxnSpPr>
        <p:spPr>
          <a:xfrm>
            <a:off x="4539575" y="1761742"/>
            <a:ext cx="2012447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701751" y="3548906"/>
            <a:ext cx="2279620" cy="1592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7983843" y="3247696"/>
            <a:ext cx="402489" cy="644554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524312056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Francesco Borromini  (1599-1667)</a:t>
            </a:r>
            <a:endParaRPr lang="el-GR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805" y="1342714"/>
            <a:ext cx="2818765" cy="3800786"/>
          </a:xfrm>
          <a:prstGeom prst="rect">
            <a:avLst/>
          </a:prstGeom>
        </p:spPr>
      </p:pic>
      <p:sp>
        <p:nvSpPr>
          <p:cNvPr id="5" name="Content Placeholder 10"/>
          <p:cNvSpPr txBox="1">
            <a:spLocks/>
          </p:cNvSpPr>
          <p:nvPr/>
        </p:nvSpPr>
        <p:spPr>
          <a:xfrm>
            <a:off x="3506134" y="4206007"/>
            <a:ext cx="4982084" cy="93749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Francesco </a:t>
            </a:r>
            <a:r>
              <a:rPr lang="en-GB" dirty="0" err="1"/>
              <a:t>Castello</a:t>
            </a:r>
            <a:endParaRPr lang="en-GB" dirty="0"/>
          </a:p>
          <a:p>
            <a:r>
              <a:rPr lang="en-GB" dirty="0" err="1"/>
              <a:t>Γενν</a:t>
            </a:r>
            <a:r>
              <a:rPr lang="en-US" dirty="0" err="1"/>
              <a:t>ήθηκε</a:t>
            </a:r>
            <a:r>
              <a:rPr lang="en-US" dirty="0"/>
              <a:t> </a:t>
            </a:r>
            <a:r>
              <a:rPr lang="en-US" dirty="0" err="1"/>
              <a:t>στο</a:t>
            </a:r>
            <a:r>
              <a:rPr lang="en-US" dirty="0"/>
              <a:t> </a:t>
            </a:r>
            <a:r>
              <a:rPr lang="en-US" dirty="0" err="1"/>
              <a:t>Bissone</a:t>
            </a:r>
            <a:r>
              <a:rPr lang="en-US" dirty="0"/>
              <a:t> </a:t>
            </a:r>
            <a:r>
              <a:rPr lang="en-US" dirty="0" err="1"/>
              <a:t>στη</a:t>
            </a:r>
            <a:r>
              <a:rPr lang="en-US" dirty="0"/>
              <a:t> </a:t>
            </a:r>
            <a:r>
              <a:rPr lang="en-US" dirty="0" err="1"/>
              <a:t>λίμνη</a:t>
            </a:r>
            <a:r>
              <a:rPr lang="en-US" dirty="0"/>
              <a:t> </a:t>
            </a:r>
            <a:r>
              <a:rPr lang="en-US" dirty="0" err="1"/>
              <a:t>Lugano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65234080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3264" y="3116744"/>
            <a:ext cx="2475675" cy="18567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3265" y="728982"/>
            <a:ext cx="8197467" cy="2382807"/>
          </a:xfrm>
          <a:prstGeom prst="rect">
            <a:avLst/>
          </a:prstGeom>
        </p:spPr>
      </p:pic>
      <p:pic>
        <p:nvPicPr>
          <p:cNvPr id="4" name="Picture 3" descr="Screen Shot 2015-04-17 at 21.45.1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3. </a:t>
            </a:r>
            <a:r>
              <a:rPr lang="en-GB" sz="2000" dirty="0" err="1"/>
              <a:t>Κλ</a:t>
            </a:r>
            <a:r>
              <a:rPr lang="en-GB" sz="2000" dirty="0"/>
              <a:t>α</a:t>
            </a:r>
            <a:r>
              <a:rPr lang="en-GB" sz="2000" dirty="0" err="1"/>
              <a:t>σικ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κ</a:t>
            </a:r>
            <a:r>
              <a:rPr lang="en-US" sz="2000" dirty="0"/>
              <a:t>α</a:t>
            </a:r>
            <a:r>
              <a:rPr lang="en-US" sz="2000" dirty="0" err="1"/>
              <a:t>ι</a:t>
            </a:r>
            <a:r>
              <a:rPr lang="en-US" sz="2000" dirty="0"/>
              <a:t> </a:t>
            </a:r>
            <a:r>
              <a:rPr lang="en-US" sz="2000" dirty="0" err="1"/>
              <a:t>Αν</a:t>
            </a:r>
            <a:r>
              <a:rPr lang="en-US" sz="2000" dirty="0"/>
              <a:t>α</a:t>
            </a:r>
            <a:r>
              <a:rPr lang="en-US" sz="2000" dirty="0" err="1"/>
              <a:t>γεννησι</a:t>
            </a:r>
            <a:r>
              <a:rPr lang="en-US" sz="2000" dirty="0"/>
              <a:t>α</a:t>
            </a:r>
            <a:r>
              <a:rPr lang="en-US" sz="2000" dirty="0" err="1"/>
              <a:t>κή</a:t>
            </a:r>
            <a:r>
              <a:rPr lang="en-US" sz="2000" dirty="0"/>
              <a:t> πα</a:t>
            </a:r>
            <a:r>
              <a:rPr lang="en-US" sz="2000" dirty="0" err="1"/>
              <a:t>ράδοση</a:t>
            </a:r>
            <a:endParaRPr lang="en-US" sz="2000" dirty="0"/>
          </a:p>
        </p:txBody>
      </p:sp>
      <p:sp>
        <p:nvSpPr>
          <p:cNvPr id="15" name="Rectangle 14"/>
          <p:cNvSpPr/>
          <p:nvPr/>
        </p:nvSpPr>
        <p:spPr>
          <a:xfrm>
            <a:off x="1711101" y="4665723"/>
            <a:ext cx="408924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Borromini</a:t>
            </a:r>
          </a:p>
        </p:txBody>
      </p:sp>
    </p:spTree>
    <p:extLst>
      <p:ext uri="{BB962C8B-B14F-4D97-AF65-F5344CB8AC3E}">
        <p14:creationId xmlns:p14="http://schemas.microsoft.com/office/powerpoint/2010/main" val="178030012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2980" y="542098"/>
            <a:ext cx="4092209" cy="4431402"/>
          </a:xfrm>
          <a:prstGeom prst="rect">
            <a:avLst/>
          </a:prstGeom>
        </p:spPr>
      </p:pic>
      <p:pic>
        <p:nvPicPr>
          <p:cNvPr id="4" name="Picture 3" descr="Screen Shot 2015-04-17 at 21.45.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3. </a:t>
            </a:r>
            <a:r>
              <a:rPr lang="en-GB" sz="2000" dirty="0" err="1"/>
              <a:t>Κλ</a:t>
            </a:r>
            <a:r>
              <a:rPr lang="en-GB" sz="2000" dirty="0"/>
              <a:t>α</a:t>
            </a:r>
            <a:r>
              <a:rPr lang="en-GB" sz="2000" dirty="0" err="1"/>
              <a:t>σικ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κ</a:t>
            </a:r>
            <a:r>
              <a:rPr lang="en-US" sz="2000" dirty="0"/>
              <a:t>α</a:t>
            </a:r>
            <a:r>
              <a:rPr lang="en-US" sz="2000" dirty="0" err="1"/>
              <a:t>ι</a:t>
            </a:r>
            <a:r>
              <a:rPr lang="en-US" sz="2000" dirty="0"/>
              <a:t> </a:t>
            </a:r>
            <a:r>
              <a:rPr lang="en-US" sz="2000" dirty="0" err="1"/>
              <a:t>Αν</a:t>
            </a:r>
            <a:r>
              <a:rPr lang="en-US" sz="2000" dirty="0"/>
              <a:t>α</a:t>
            </a:r>
            <a:r>
              <a:rPr lang="en-US" sz="2000" dirty="0" err="1"/>
              <a:t>γεννησι</a:t>
            </a:r>
            <a:r>
              <a:rPr lang="en-US" sz="2000" dirty="0"/>
              <a:t>α</a:t>
            </a:r>
            <a:r>
              <a:rPr lang="en-US" sz="2000" dirty="0" err="1"/>
              <a:t>κή</a:t>
            </a:r>
            <a:r>
              <a:rPr lang="en-US" sz="2000" dirty="0"/>
              <a:t> πα</a:t>
            </a:r>
            <a:r>
              <a:rPr lang="en-US" sz="2000" dirty="0" err="1"/>
              <a:t>ράδοση</a:t>
            </a:r>
            <a:endParaRPr lang="en-US" sz="2000" dirty="0"/>
          </a:p>
        </p:txBody>
      </p:sp>
      <p:sp>
        <p:nvSpPr>
          <p:cNvPr id="15" name="Rectangle 14"/>
          <p:cNvSpPr/>
          <p:nvPr/>
        </p:nvSpPr>
        <p:spPr>
          <a:xfrm>
            <a:off x="1345343" y="4665723"/>
            <a:ext cx="408924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 err="1"/>
              <a:t>Μιχ</a:t>
            </a:r>
            <a:r>
              <a:rPr lang="en-US" sz="1400" dirty="0"/>
              <a:t>α</a:t>
            </a:r>
            <a:r>
              <a:rPr lang="en-US" sz="1400" dirty="0" err="1"/>
              <a:t>ήλ</a:t>
            </a:r>
            <a:r>
              <a:rPr lang="en-US" sz="1400" dirty="0"/>
              <a:t> </a:t>
            </a:r>
            <a:r>
              <a:rPr lang="en-US" sz="1400" dirty="0" err="1"/>
              <a:t>Άγγελος</a:t>
            </a:r>
            <a:r>
              <a:rPr lang="en-US" sz="1400" dirty="0"/>
              <a:t>, </a:t>
            </a:r>
            <a:r>
              <a:rPr lang="en-US" sz="1400" i="1" dirty="0"/>
              <a:t>Porta Pia</a:t>
            </a:r>
            <a:r>
              <a:rPr lang="en-US" sz="1400" dirty="0"/>
              <a:t>, 1562.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490" y="947450"/>
            <a:ext cx="4240372" cy="2474480"/>
          </a:xfrm>
          <a:prstGeom prst="rect">
            <a:avLst/>
          </a:prstGeom>
        </p:spPr>
      </p:pic>
      <p:sp>
        <p:nvSpPr>
          <p:cNvPr id="9" name="Left Arrow 8"/>
          <p:cNvSpPr/>
          <p:nvPr/>
        </p:nvSpPr>
        <p:spPr>
          <a:xfrm rot="1346712">
            <a:off x="4589510" y="2659497"/>
            <a:ext cx="1079568" cy="305928"/>
          </a:xfrm>
          <a:prstGeom prst="leftArrow">
            <a:avLst>
              <a:gd name="adj1" fmla="val 25999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614614452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555" y="2338407"/>
            <a:ext cx="3247682" cy="24357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9319" y="654888"/>
            <a:ext cx="3247682" cy="145033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0819" y="2846260"/>
            <a:ext cx="3403599" cy="20514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966" y="654888"/>
            <a:ext cx="3397452" cy="1988300"/>
          </a:xfrm>
          <a:prstGeom prst="rect">
            <a:avLst/>
          </a:prstGeom>
        </p:spPr>
      </p:pic>
      <p:pic>
        <p:nvPicPr>
          <p:cNvPr id="6" name="Picture 5" descr="Screen Shot 2015-04-17 at 21.45.12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3. </a:t>
            </a:r>
            <a:r>
              <a:rPr lang="en-GB" sz="2000" dirty="0" err="1"/>
              <a:t>Κλ</a:t>
            </a:r>
            <a:r>
              <a:rPr lang="en-GB" sz="2000" dirty="0"/>
              <a:t>α</a:t>
            </a:r>
            <a:r>
              <a:rPr lang="en-GB" sz="2000" dirty="0" err="1"/>
              <a:t>σικ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κ</a:t>
            </a:r>
            <a:r>
              <a:rPr lang="en-US" sz="2000" dirty="0"/>
              <a:t>α</a:t>
            </a:r>
            <a:r>
              <a:rPr lang="en-US" sz="2000" dirty="0" err="1"/>
              <a:t>ι</a:t>
            </a:r>
            <a:r>
              <a:rPr lang="en-US" sz="2000" dirty="0"/>
              <a:t> </a:t>
            </a:r>
            <a:r>
              <a:rPr lang="en-US" sz="2000" dirty="0" err="1"/>
              <a:t>Αν</a:t>
            </a:r>
            <a:r>
              <a:rPr lang="en-US" sz="2000" dirty="0"/>
              <a:t>α</a:t>
            </a:r>
            <a:r>
              <a:rPr lang="en-US" sz="2000" dirty="0" err="1"/>
              <a:t>γεννησι</a:t>
            </a:r>
            <a:r>
              <a:rPr lang="en-US" sz="2000" dirty="0"/>
              <a:t>α</a:t>
            </a:r>
            <a:r>
              <a:rPr lang="en-US" sz="2000" dirty="0" err="1"/>
              <a:t>κή</a:t>
            </a:r>
            <a:r>
              <a:rPr lang="en-US" sz="2000" dirty="0"/>
              <a:t> πα</a:t>
            </a:r>
            <a:r>
              <a:rPr lang="en-US" sz="2000" dirty="0" err="1"/>
              <a:t>ράδοση</a:t>
            </a:r>
            <a:endParaRPr lang="en-US" sz="2000" dirty="0"/>
          </a:p>
        </p:txBody>
      </p:sp>
      <p:sp>
        <p:nvSpPr>
          <p:cNvPr id="2" name="Rectangle 1"/>
          <p:cNvSpPr/>
          <p:nvPr/>
        </p:nvSpPr>
        <p:spPr>
          <a:xfrm>
            <a:off x="0" y="4817554"/>
            <a:ext cx="51975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Cambria" charset="0"/>
                <a:ea typeface="Times New Roman" charset="0"/>
                <a:cs typeface="Times New Roman" charset="0"/>
              </a:rPr>
              <a:t>Borromini,</a:t>
            </a:r>
            <a:r>
              <a:rPr lang="el-GR" sz="1400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400" i="1" dirty="0">
                <a:latin typeface="Cambria" charset="0"/>
                <a:ea typeface="Times New Roman" charset="0"/>
                <a:cs typeface="Times New Roman" charset="0"/>
              </a:rPr>
              <a:t>Ορατόριο του </a:t>
            </a:r>
            <a:r>
              <a:rPr lang="el-GR" sz="1400" i="1" dirty="0" err="1">
                <a:latin typeface="Cambria" charset="0"/>
                <a:ea typeface="Times New Roman" charset="0"/>
                <a:cs typeface="Times New Roman" charset="0"/>
              </a:rPr>
              <a:t>San</a:t>
            </a:r>
            <a:r>
              <a:rPr lang="el-GR" sz="1400" i="1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400" i="1" dirty="0" err="1">
                <a:latin typeface="Cambria" charset="0"/>
                <a:ea typeface="Times New Roman" charset="0"/>
                <a:cs typeface="Times New Roman" charset="0"/>
              </a:rPr>
              <a:t>Filippo</a:t>
            </a:r>
            <a:r>
              <a:rPr lang="el-GR" sz="1400" i="1" dirty="0">
                <a:latin typeface="Cambria" charset="0"/>
                <a:ea typeface="Times New Roman" charset="0"/>
                <a:cs typeface="Times New Roman" charset="0"/>
              </a:rPr>
              <a:t> </a:t>
            </a:r>
            <a:r>
              <a:rPr lang="el-GR" sz="1400" i="1" dirty="0" err="1">
                <a:latin typeface="Cambria" charset="0"/>
                <a:ea typeface="Times New Roman" charset="0"/>
                <a:cs typeface="Times New Roman" charset="0"/>
              </a:rPr>
              <a:t>Neri</a:t>
            </a:r>
            <a:r>
              <a:rPr lang="en-GB" sz="1400" i="1" dirty="0"/>
              <a:t>  </a:t>
            </a:r>
            <a:r>
              <a:rPr lang="en-GB" sz="1400" dirty="0"/>
              <a:t>(</a:t>
            </a:r>
            <a:r>
              <a:rPr lang="el-GR" sz="1400" dirty="0"/>
              <a:t>λεπτομέρεια: αέτωμα)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2875269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4. </a:t>
            </a:r>
            <a:r>
              <a:rPr lang="en-GB" dirty="0" err="1">
                <a:latin typeface="+mn-lt"/>
              </a:rPr>
              <a:t>Ε</a:t>
            </a:r>
            <a:r>
              <a:rPr lang="en-GB" dirty="0">
                <a:latin typeface="+mn-lt"/>
              </a:rPr>
              <a:t>π</a:t>
            </a:r>
            <a:r>
              <a:rPr lang="en-US" dirty="0" err="1">
                <a:latin typeface="+mn-lt"/>
              </a:rPr>
              <a:t>έκτ</a:t>
            </a:r>
            <a:r>
              <a:rPr lang="en-US" dirty="0">
                <a:latin typeface="+mn-lt"/>
              </a:rPr>
              <a:t>α</a:t>
            </a:r>
            <a:r>
              <a:rPr lang="en-US" dirty="0" err="1">
                <a:latin typeface="+mn-lt"/>
              </a:rPr>
              <a:t>ση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κ</a:t>
            </a:r>
            <a:r>
              <a:rPr lang="en-US" dirty="0">
                <a:latin typeface="+mn-lt"/>
              </a:rPr>
              <a:t>α</a:t>
            </a:r>
            <a:r>
              <a:rPr lang="en-US" dirty="0" err="1">
                <a:latin typeface="+mn-lt"/>
              </a:rPr>
              <a:t>ι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Κυμ</a:t>
            </a:r>
            <a:r>
              <a:rPr lang="en-US" dirty="0">
                <a:latin typeface="+mn-lt"/>
              </a:rPr>
              <a:t>α</a:t>
            </a:r>
            <a:r>
              <a:rPr lang="en-US" dirty="0" err="1">
                <a:latin typeface="+mn-lt"/>
              </a:rPr>
              <a:t>τοειδής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κίνηση</a:t>
            </a:r>
            <a:endParaRPr lang="el-GR" dirty="0">
              <a:latin typeface="+mn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326714"/>
            <a:ext cx="2870199" cy="38269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4089" y="280111"/>
            <a:ext cx="2473095" cy="382693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148635" y="4505627"/>
            <a:ext cx="914400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Borromini, </a:t>
            </a:r>
            <a:r>
              <a:rPr lang="en-US" sz="1400" i="1" dirty="0"/>
              <a:t>San Andrea </a:t>
            </a:r>
            <a:r>
              <a:rPr lang="en-US" sz="1400" i="1" dirty="0" err="1"/>
              <a:t>della</a:t>
            </a:r>
            <a:r>
              <a:rPr lang="en-US" sz="1400" i="1" dirty="0"/>
              <a:t> Valle</a:t>
            </a:r>
            <a:r>
              <a:rPr lang="el-GR" sz="1400" i="1" dirty="0"/>
              <a:t> </a:t>
            </a:r>
          </a:p>
          <a:p>
            <a:pPr algn="ctr"/>
            <a:r>
              <a:rPr lang="el-GR" sz="1400" dirty="0"/>
              <a:t>(λεπτομέρεια: φανός)</a:t>
            </a:r>
            <a:r>
              <a:rPr lang="en-US" sz="1400" dirty="0"/>
              <a:t>, 1623.</a:t>
            </a:r>
          </a:p>
        </p:txBody>
      </p:sp>
    </p:spTree>
    <p:extLst>
      <p:ext uri="{BB962C8B-B14F-4D97-AF65-F5344CB8AC3E}">
        <p14:creationId xmlns:p14="http://schemas.microsoft.com/office/powerpoint/2010/main" val="123889237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4. </a:t>
            </a:r>
            <a:r>
              <a:rPr lang="en-GB" sz="2000" dirty="0" err="1"/>
              <a:t>Ε</a:t>
            </a:r>
            <a:r>
              <a:rPr lang="en-GB" sz="2000" dirty="0"/>
              <a:t>π</a:t>
            </a:r>
            <a:r>
              <a:rPr lang="en-US" sz="2000" dirty="0" err="1"/>
              <a:t>έκτ</a:t>
            </a:r>
            <a:r>
              <a:rPr lang="en-US" sz="2000" dirty="0"/>
              <a:t>α</a:t>
            </a:r>
            <a:r>
              <a:rPr lang="en-US" sz="2000" dirty="0" err="1"/>
              <a:t>ση</a:t>
            </a:r>
            <a:r>
              <a:rPr lang="en-US" sz="2000" dirty="0"/>
              <a:t> </a:t>
            </a:r>
            <a:r>
              <a:rPr lang="en-US" sz="2000" dirty="0" err="1"/>
              <a:t>κ</a:t>
            </a:r>
            <a:r>
              <a:rPr lang="en-US" sz="2000" dirty="0"/>
              <a:t>α</a:t>
            </a:r>
            <a:r>
              <a:rPr lang="en-US" sz="2000" dirty="0" err="1"/>
              <a:t>ι</a:t>
            </a:r>
            <a:r>
              <a:rPr lang="en-US" sz="2000" dirty="0"/>
              <a:t> </a:t>
            </a:r>
            <a:r>
              <a:rPr lang="en-US" sz="2000" dirty="0" err="1"/>
              <a:t>Κυμ</a:t>
            </a:r>
            <a:r>
              <a:rPr lang="en-US" sz="2000" dirty="0"/>
              <a:t>α</a:t>
            </a:r>
            <a:r>
              <a:rPr lang="en-US" sz="2000" dirty="0" err="1"/>
              <a:t>τοειδής</a:t>
            </a:r>
            <a:r>
              <a:rPr lang="en-US" sz="2000" dirty="0"/>
              <a:t> </a:t>
            </a:r>
            <a:r>
              <a:rPr lang="en-US" sz="2000" dirty="0" err="1"/>
              <a:t>κίνηση</a:t>
            </a:r>
            <a:endParaRPr lang="en-US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7878" y="26440"/>
            <a:ext cx="3566122" cy="50536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51547" y="4651143"/>
            <a:ext cx="3926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Borromini, </a:t>
            </a:r>
            <a:r>
              <a:rPr lang="en-US" sz="1400" i="1" dirty="0"/>
              <a:t>San Carlo </a:t>
            </a:r>
            <a:r>
              <a:rPr lang="en-US" sz="1400" i="1" dirty="0" err="1"/>
              <a:t>alle</a:t>
            </a:r>
            <a:r>
              <a:rPr lang="en-US" sz="1400" i="1" dirty="0"/>
              <a:t> </a:t>
            </a:r>
            <a:r>
              <a:rPr lang="en-US" sz="1400" i="1" dirty="0" err="1"/>
              <a:t>Quatro</a:t>
            </a:r>
            <a:r>
              <a:rPr lang="en-US" sz="1400" i="1" dirty="0"/>
              <a:t> </a:t>
            </a:r>
            <a:r>
              <a:rPr lang="en-US" sz="1400" i="1" dirty="0" err="1"/>
              <a:t>Fontane</a:t>
            </a:r>
            <a:r>
              <a:rPr lang="en-US" sz="1400" dirty="0"/>
              <a:t>, 1646.</a:t>
            </a:r>
          </a:p>
        </p:txBody>
      </p:sp>
    </p:spTree>
    <p:extLst>
      <p:ext uri="{BB962C8B-B14F-4D97-AF65-F5344CB8AC3E}">
        <p14:creationId xmlns:p14="http://schemas.microsoft.com/office/powerpoint/2010/main" val="62671699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</a:t>
            </a:r>
            <a:r>
              <a:rPr lang="en-GB" dirty="0" err="1"/>
              <a:t>Αρχιτεκτονικ</a:t>
            </a:r>
            <a:r>
              <a:rPr lang="en-US" dirty="0" err="1"/>
              <a:t>ή</a:t>
            </a:r>
            <a:r>
              <a:rPr lang="en-US" dirty="0"/>
              <a:t> </a:t>
            </a:r>
            <a:r>
              <a:rPr lang="en-US" dirty="0" err="1"/>
              <a:t>χρήση</a:t>
            </a:r>
            <a:r>
              <a:rPr lang="en-US" dirty="0"/>
              <a:t> </a:t>
            </a:r>
            <a:r>
              <a:rPr lang="en-US" dirty="0" err="1"/>
              <a:t>του</a:t>
            </a:r>
            <a:r>
              <a:rPr lang="en-US" dirty="0"/>
              <a:t> </a:t>
            </a:r>
            <a:r>
              <a:rPr lang="en-US" dirty="0" err="1"/>
              <a:t>φωτός</a:t>
            </a:r>
            <a:endParaRPr lang="el-GR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241" y="1375625"/>
            <a:ext cx="2788315" cy="37177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1493" y="1605617"/>
            <a:ext cx="4149725" cy="31122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98555" y="4702178"/>
            <a:ext cx="4083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Ε</a:t>
            </a:r>
            <a:r>
              <a:rPr lang="en-US" dirty="0" err="1"/>
              <a:t>στίες</a:t>
            </a:r>
            <a:r>
              <a:rPr lang="en-US" dirty="0"/>
              <a:t> </a:t>
            </a:r>
            <a:r>
              <a:rPr lang="en-US" dirty="0" err="1"/>
              <a:t>φωτός</a:t>
            </a:r>
            <a:r>
              <a:rPr lang="en-US" dirty="0"/>
              <a:t> – </a:t>
            </a:r>
            <a:r>
              <a:rPr lang="en-US" dirty="0" err="1"/>
              <a:t>σκιάς</a:t>
            </a:r>
            <a:r>
              <a:rPr lang="en-US" dirty="0"/>
              <a:t>, chiaroscuro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056258063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5. </a:t>
            </a:r>
            <a:r>
              <a:rPr lang="en-GB" sz="2000" dirty="0" err="1"/>
              <a:t>Αρχιτεκτονικ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χρήση</a:t>
            </a:r>
            <a:r>
              <a:rPr lang="en-US" sz="2000" dirty="0"/>
              <a:t> </a:t>
            </a:r>
            <a:r>
              <a:rPr lang="en-US" sz="2000" dirty="0" err="1"/>
              <a:t>του</a:t>
            </a:r>
            <a:r>
              <a:rPr lang="en-US" sz="2000" dirty="0"/>
              <a:t> </a:t>
            </a:r>
            <a:r>
              <a:rPr lang="en-US" sz="2000" dirty="0" err="1"/>
              <a:t>φωτός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371" y="699175"/>
            <a:ext cx="3039471" cy="37993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13381"/>
          <a:stretch/>
        </p:blipFill>
        <p:spPr>
          <a:xfrm>
            <a:off x="4081516" y="1149606"/>
            <a:ext cx="4829020" cy="33489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96026" y="0"/>
            <a:ext cx="348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Π</a:t>
            </a:r>
            <a:r>
              <a:rPr lang="en-US" dirty="0"/>
              <a:t>α</a:t>
            </a:r>
            <a:r>
              <a:rPr lang="en-US" dirty="0" err="1"/>
              <a:t>ράθυρ</a:t>
            </a:r>
            <a:r>
              <a:rPr lang="en-US" dirty="0"/>
              <a:t>α </a:t>
            </a:r>
            <a:r>
              <a:rPr lang="en-US" dirty="0" err="1"/>
              <a:t>κ</a:t>
            </a:r>
            <a:r>
              <a:rPr lang="en-US" dirty="0"/>
              <a:t>α</a:t>
            </a:r>
            <a:r>
              <a:rPr lang="en-US" dirty="0" err="1"/>
              <a:t>ι</a:t>
            </a:r>
            <a:r>
              <a:rPr lang="en-US" dirty="0"/>
              <a:t> </a:t>
            </a:r>
            <a:r>
              <a:rPr lang="en-US" dirty="0" err="1"/>
              <a:t>Φ</a:t>
            </a:r>
            <a:r>
              <a:rPr lang="en-US" dirty="0"/>
              <a:t>α</a:t>
            </a:r>
            <a:r>
              <a:rPr lang="en-US" dirty="0" err="1"/>
              <a:t>νοί</a:t>
            </a:r>
            <a:endParaRPr lang="el-GR" dirty="0"/>
          </a:p>
        </p:txBody>
      </p:sp>
      <p:sp>
        <p:nvSpPr>
          <p:cNvPr id="8" name="Rectangle 7"/>
          <p:cNvSpPr/>
          <p:nvPr/>
        </p:nvSpPr>
        <p:spPr>
          <a:xfrm>
            <a:off x="1465928" y="4615154"/>
            <a:ext cx="579575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400" dirty="0"/>
              <a:t>Bernini, </a:t>
            </a:r>
            <a:r>
              <a:rPr lang="en-US" sz="1400" i="1" dirty="0" err="1"/>
              <a:t>Sant'Andrea</a:t>
            </a:r>
            <a:r>
              <a:rPr lang="en-US" sz="1400" i="1" dirty="0"/>
              <a:t> al Qui</a:t>
            </a:r>
            <a:r>
              <a:rPr lang="en-US" sz="1400" dirty="0"/>
              <a:t>rinale (</a:t>
            </a:r>
            <a:r>
              <a:rPr lang="el-GR" sz="1400" dirty="0"/>
              <a:t>λεπτομέρειες εσωτερικού), 1658-1670.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2943873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5. </a:t>
            </a:r>
            <a:r>
              <a:rPr lang="en-GB" sz="2000" dirty="0" err="1"/>
              <a:t>Αρχιτεκτονικ</a:t>
            </a:r>
            <a:r>
              <a:rPr lang="en-US" sz="2000" dirty="0" err="1"/>
              <a:t>ή</a:t>
            </a:r>
            <a:r>
              <a:rPr lang="en-US" sz="2000" dirty="0"/>
              <a:t> </a:t>
            </a:r>
            <a:r>
              <a:rPr lang="en-US" sz="2000" dirty="0" err="1"/>
              <a:t>χρήση</a:t>
            </a:r>
            <a:r>
              <a:rPr lang="en-US" sz="2000" dirty="0"/>
              <a:t> </a:t>
            </a:r>
            <a:r>
              <a:rPr lang="en-US" sz="2000" dirty="0" err="1"/>
              <a:t>του</a:t>
            </a:r>
            <a:r>
              <a:rPr lang="en-US" sz="2000" dirty="0"/>
              <a:t> </a:t>
            </a:r>
            <a:r>
              <a:rPr lang="en-US" sz="2000" dirty="0" err="1"/>
              <a:t>φωτός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1396" y="929700"/>
            <a:ext cx="2270605" cy="36047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0891" y="879077"/>
            <a:ext cx="5048125" cy="365541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45227" y="473725"/>
            <a:ext cx="348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Θε</a:t>
            </a:r>
            <a:r>
              <a:rPr lang="en-US" dirty="0"/>
              <a:t>α</a:t>
            </a:r>
            <a:r>
              <a:rPr lang="en-US" dirty="0" err="1"/>
              <a:t>τρική</a:t>
            </a:r>
            <a:r>
              <a:rPr lang="en-US" dirty="0"/>
              <a:t> α</a:t>
            </a:r>
            <a:r>
              <a:rPr lang="en-US" dirty="0" err="1"/>
              <a:t>τμόσφ</a:t>
            </a:r>
            <a:r>
              <a:rPr lang="en-US" dirty="0"/>
              <a:t>α</a:t>
            </a:r>
            <a:r>
              <a:rPr lang="en-US" dirty="0" err="1"/>
              <a:t>ιρ</a:t>
            </a:r>
            <a:r>
              <a:rPr lang="en-US" dirty="0"/>
              <a:t>α </a:t>
            </a:r>
            <a:endParaRPr lang="el-GR" dirty="0"/>
          </a:p>
        </p:txBody>
      </p:sp>
      <p:sp>
        <p:nvSpPr>
          <p:cNvPr id="8" name="Rectangle 7"/>
          <p:cNvSpPr/>
          <p:nvPr/>
        </p:nvSpPr>
        <p:spPr>
          <a:xfrm>
            <a:off x="0" y="4585111"/>
            <a:ext cx="44312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400" dirty="0"/>
              <a:t>Bernini</a:t>
            </a:r>
            <a:r>
              <a:rPr lang="en-US" sz="1400" i="1" dirty="0"/>
              <a:t>,</a:t>
            </a:r>
            <a:r>
              <a:rPr lang="el-GR" sz="1400" dirty="0"/>
              <a:t> </a:t>
            </a:r>
            <a:r>
              <a:rPr lang="el-GR" sz="1400" i="1" dirty="0"/>
              <a:t>Έκσταση Αγίας Θηρεσίας</a:t>
            </a:r>
            <a:r>
              <a:rPr lang="el-GR" sz="1400" dirty="0"/>
              <a:t>, 1647-52, </a:t>
            </a:r>
          </a:p>
          <a:p>
            <a:pPr algn="ctr"/>
            <a:r>
              <a:rPr lang="el-GR" sz="1400" dirty="0"/>
              <a:t>Ρώμη, </a:t>
            </a:r>
            <a:r>
              <a:rPr lang="en-GB" sz="1400" dirty="0"/>
              <a:t>Santa Maria </a:t>
            </a:r>
            <a:r>
              <a:rPr lang="en-GB" sz="1400" dirty="0" err="1"/>
              <a:t>della</a:t>
            </a:r>
            <a:r>
              <a:rPr lang="en-GB" sz="1400" dirty="0"/>
              <a:t> Vittoria</a:t>
            </a:r>
            <a:r>
              <a:rPr lang="el-GR" sz="1400" dirty="0"/>
              <a:t>, παρεκκλήσιο</a:t>
            </a:r>
            <a:r>
              <a:rPr lang="en-US" sz="1400" dirty="0"/>
              <a:t> </a:t>
            </a:r>
            <a:r>
              <a:rPr lang="en-US" sz="1400" dirty="0" err="1"/>
              <a:t>Cornaro</a:t>
            </a:r>
            <a:r>
              <a:rPr lang="en-GB" sz="1400" dirty="0"/>
              <a:t>.</a:t>
            </a:r>
            <a:endParaRPr 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4893178" y="4585111"/>
            <a:ext cx="3346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/>
              <a:t>Borromini, </a:t>
            </a:r>
            <a:r>
              <a:rPr lang="en-US" sz="1400" i="1" dirty="0"/>
              <a:t>San Carlo </a:t>
            </a:r>
            <a:r>
              <a:rPr lang="en-US" sz="1400" i="1" dirty="0" err="1"/>
              <a:t>alle</a:t>
            </a:r>
            <a:r>
              <a:rPr lang="en-US" sz="1400" i="1" dirty="0"/>
              <a:t> </a:t>
            </a:r>
            <a:r>
              <a:rPr lang="en-US" sz="1400" i="1" dirty="0" err="1"/>
              <a:t>Quatro</a:t>
            </a:r>
            <a:r>
              <a:rPr lang="en-US" sz="1400" i="1" dirty="0"/>
              <a:t> </a:t>
            </a:r>
            <a:r>
              <a:rPr lang="en-US" sz="1400" i="1" dirty="0" err="1"/>
              <a:t>Fontane</a:t>
            </a:r>
            <a:r>
              <a:rPr lang="en-US" sz="1400" i="1" dirty="0"/>
              <a:t> </a:t>
            </a:r>
            <a:endParaRPr lang="el-GR" sz="1400" i="1" dirty="0"/>
          </a:p>
          <a:p>
            <a:pPr algn="ctr"/>
            <a:r>
              <a:rPr lang="en-US" sz="1400" dirty="0"/>
              <a:t>(</a:t>
            </a:r>
            <a:r>
              <a:rPr lang="el-GR" sz="1400" dirty="0" err="1"/>
              <a:t>λεποτμέρεια</a:t>
            </a:r>
            <a:r>
              <a:rPr lang="el-GR" sz="1400" dirty="0"/>
              <a:t>: θόλος)</a:t>
            </a:r>
            <a:r>
              <a:rPr lang="en-US" sz="1400" dirty="0"/>
              <a:t>, 1646.</a:t>
            </a:r>
          </a:p>
        </p:txBody>
      </p:sp>
    </p:spTree>
    <p:extLst>
      <p:ext uri="{BB962C8B-B14F-4D97-AF65-F5344CB8AC3E}">
        <p14:creationId xmlns:p14="http://schemas.microsoft.com/office/powerpoint/2010/main" val="677327384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13" y="564921"/>
            <a:ext cx="7894457" cy="810704"/>
          </a:xfrm>
        </p:spPr>
        <p:txBody>
          <a:bodyPr>
            <a:normAutofit/>
          </a:bodyPr>
          <a:lstStyle/>
          <a:p>
            <a:r>
              <a:rPr lang="en-GB" sz="2400" dirty="0"/>
              <a:t>6. </a:t>
            </a:r>
            <a:r>
              <a:rPr lang="en-GB" sz="2400" dirty="0" err="1"/>
              <a:t>Συνεργ</a:t>
            </a:r>
            <a:r>
              <a:rPr lang="en-GB" sz="2400" dirty="0"/>
              <a:t>α</a:t>
            </a:r>
            <a:r>
              <a:rPr lang="en-GB" sz="2400" dirty="0" err="1"/>
              <a:t>σ</a:t>
            </a:r>
            <a:r>
              <a:rPr lang="en-US" sz="2400" dirty="0" err="1"/>
              <a:t>ί</a:t>
            </a:r>
            <a:r>
              <a:rPr lang="en-US" sz="2400" dirty="0"/>
              <a:t>α </a:t>
            </a:r>
            <a:r>
              <a:rPr lang="en-US" sz="2400" dirty="0" err="1"/>
              <a:t>Αρχιτεκτονικής-Γλυ</a:t>
            </a:r>
            <a:r>
              <a:rPr lang="en-US" sz="2400" dirty="0"/>
              <a:t>π</a:t>
            </a:r>
            <a:r>
              <a:rPr lang="en-US" sz="2400" dirty="0" err="1"/>
              <a:t>τικής-Ζωγρ</a:t>
            </a:r>
            <a:r>
              <a:rPr lang="en-US" sz="2400" dirty="0"/>
              <a:t>α</a:t>
            </a:r>
            <a:r>
              <a:rPr lang="en-US" sz="2400" dirty="0" err="1"/>
              <a:t>φικής</a:t>
            </a:r>
            <a:endParaRPr lang="el-GR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226" y="1671638"/>
            <a:ext cx="4614982" cy="31006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5971" y="1375626"/>
            <a:ext cx="2547528" cy="339670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2716" y="4772329"/>
            <a:ext cx="49602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Borromini, </a:t>
            </a:r>
            <a:r>
              <a:rPr lang="en-US" sz="1400" i="1" dirty="0"/>
              <a:t>San Carlo </a:t>
            </a:r>
            <a:r>
              <a:rPr lang="en-US" sz="1400" i="1" dirty="0" err="1"/>
              <a:t>alle</a:t>
            </a:r>
            <a:r>
              <a:rPr lang="en-US" sz="1400" i="1" dirty="0"/>
              <a:t> </a:t>
            </a:r>
            <a:r>
              <a:rPr lang="en-US" sz="1400" i="1" dirty="0" err="1"/>
              <a:t>Quatro</a:t>
            </a:r>
            <a:r>
              <a:rPr lang="en-US" sz="1400" i="1" dirty="0"/>
              <a:t> </a:t>
            </a:r>
            <a:r>
              <a:rPr lang="en-US" sz="1400" i="1" dirty="0" err="1"/>
              <a:t>Fontane</a:t>
            </a:r>
            <a:r>
              <a:rPr lang="en-US" sz="1400" i="1" dirty="0"/>
              <a:t> </a:t>
            </a:r>
            <a:r>
              <a:rPr lang="en-US" sz="1400" dirty="0"/>
              <a:t>(</a:t>
            </a:r>
            <a:r>
              <a:rPr lang="el-GR" sz="1400" dirty="0" err="1"/>
              <a:t>λεποτμέρεια</a:t>
            </a:r>
            <a:r>
              <a:rPr lang="el-GR" sz="1400" dirty="0"/>
              <a:t>)</a:t>
            </a:r>
            <a:r>
              <a:rPr lang="en-US" sz="1400" dirty="0"/>
              <a:t>, 1646.</a:t>
            </a:r>
          </a:p>
        </p:txBody>
      </p:sp>
    </p:spTree>
    <p:extLst>
      <p:ext uri="{BB962C8B-B14F-4D97-AF65-F5344CB8AC3E}">
        <p14:creationId xmlns:p14="http://schemas.microsoft.com/office/powerpoint/2010/main" val="30530141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4-17 at 21.45.1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6. </a:t>
            </a:r>
            <a:r>
              <a:rPr lang="en-GB" sz="2000" dirty="0" err="1"/>
              <a:t>Συνεργ</a:t>
            </a:r>
            <a:r>
              <a:rPr lang="en-GB" sz="2000" dirty="0"/>
              <a:t>α</a:t>
            </a:r>
            <a:r>
              <a:rPr lang="en-GB" sz="2000" dirty="0" err="1"/>
              <a:t>σ</a:t>
            </a:r>
            <a:r>
              <a:rPr lang="en-US" sz="2000" dirty="0" err="1"/>
              <a:t>ί</a:t>
            </a:r>
            <a:r>
              <a:rPr lang="en-US" sz="2000" dirty="0"/>
              <a:t>α </a:t>
            </a:r>
            <a:r>
              <a:rPr lang="en-US" sz="2000" dirty="0" err="1"/>
              <a:t>Αρχιτεκτονικής-Γλυ</a:t>
            </a:r>
            <a:r>
              <a:rPr lang="en-US" sz="2000" dirty="0"/>
              <a:t>π</a:t>
            </a:r>
            <a:r>
              <a:rPr lang="en-US" sz="2000" dirty="0" err="1"/>
              <a:t>τικής-Ζωγρ</a:t>
            </a:r>
            <a:r>
              <a:rPr lang="en-US" sz="2000" dirty="0"/>
              <a:t>α</a:t>
            </a:r>
            <a:r>
              <a:rPr lang="en-US" sz="2000" dirty="0" err="1"/>
              <a:t>φικής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65" y="542098"/>
            <a:ext cx="3163480" cy="445641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865188" y="4475292"/>
            <a:ext cx="34072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Bernini</a:t>
            </a:r>
            <a:r>
              <a:rPr lang="en-US" sz="1400" i="1" dirty="0"/>
              <a:t>, </a:t>
            </a:r>
            <a:r>
              <a:rPr lang="el-GR" sz="1400" i="1" dirty="0"/>
              <a:t>παρεκκλήσιο</a:t>
            </a:r>
            <a:r>
              <a:rPr lang="en-US" sz="1400" i="1" dirty="0"/>
              <a:t> </a:t>
            </a:r>
            <a:r>
              <a:rPr lang="en-US" sz="1400" i="1" dirty="0" err="1"/>
              <a:t>Cornaro</a:t>
            </a:r>
            <a:r>
              <a:rPr lang="el-GR" sz="1400" dirty="0"/>
              <a:t>, </a:t>
            </a:r>
          </a:p>
          <a:p>
            <a:r>
              <a:rPr lang="el-GR" sz="1400" dirty="0"/>
              <a:t>1647-52, Ρώμη, </a:t>
            </a:r>
            <a:r>
              <a:rPr lang="en-GB" sz="1400" dirty="0"/>
              <a:t>Santa Maria </a:t>
            </a:r>
            <a:r>
              <a:rPr lang="en-GB" sz="1400" dirty="0" err="1"/>
              <a:t>della</a:t>
            </a:r>
            <a:r>
              <a:rPr lang="en-GB" sz="1400" dirty="0"/>
              <a:t> Vittoria.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18971801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52231" y="378814"/>
            <a:ext cx="3245006" cy="43134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5924" y="290520"/>
            <a:ext cx="3432136" cy="440172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632597" y="4692240"/>
            <a:ext cx="579024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Bernini, </a:t>
            </a:r>
            <a:r>
              <a:rPr lang="el-GR" sz="1400" i="1" dirty="0"/>
              <a:t>Κιβώριο</a:t>
            </a:r>
            <a:r>
              <a:rPr lang="el-GR" sz="1400" dirty="0"/>
              <a:t> (</a:t>
            </a:r>
            <a:r>
              <a:rPr lang="en-GB" sz="1400" i="1" dirty="0" err="1"/>
              <a:t>Baldacchino</a:t>
            </a:r>
            <a:r>
              <a:rPr lang="el-GR" sz="1400" dirty="0"/>
              <a:t>), 1623-34, Βατικανό, Άγιος Πέτρος.</a:t>
            </a:r>
            <a:r>
              <a:rPr lang="en-GB" sz="1400" dirty="0"/>
              <a:t>                                               </a:t>
            </a:r>
            <a:r>
              <a:rPr lang="el-GR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48943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</a:t>
            </a:r>
            <a:r>
              <a:rPr lang="en-GB" dirty="0" err="1"/>
              <a:t>Ιλουζιονισμ</a:t>
            </a:r>
            <a:r>
              <a:rPr lang="en-US" dirty="0" err="1"/>
              <a:t>ός</a:t>
            </a:r>
            <a:endParaRPr lang="el-GR" dirty="0"/>
          </a:p>
        </p:txBody>
      </p:sp>
      <p:sp>
        <p:nvSpPr>
          <p:cNvPr id="3" name="Rectangle 2"/>
          <p:cNvSpPr/>
          <p:nvPr/>
        </p:nvSpPr>
        <p:spPr>
          <a:xfrm>
            <a:off x="5620870" y="4144621"/>
            <a:ext cx="368449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Andrea </a:t>
            </a:r>
            <a:r>
              <a:rPr lang="en-US" sz="1400" dirty="0" err="1"/>
              <a:t>Pozzo</a:t>
            </a:r>
            <a:r>
              <a:rPr lang="en-US" sz="1400" i="1" dirty="0"/>
              <a:t>, </a:t>
            </a:r>
            <a:r>
              <a:rPr lang="en-US" sz="1400" i="1" dirty="0" err="1"/>
              <a:t>Ο</a:t>
            </a:r>
            <a:r>
              <a:rPr lang="en-US" sz="1400" i="1" dirty="0"/>
              <a:t> </a:t>
            </a:r>
            <a:r>
              <a:rPr lang="en-US" sz="1400" i="1" dirty="0" err="1"/>
              <a:t>θρί</a:t>
            </a:r>
            <a:r>
              <a:rPr lang="en-US" sz="1400" i="1" dirty="0"/>
              <a:t>αμβ</a:t>
            </a:r>
            <a:r>
              <a:rPr lang="en-US" sz="1400" i="1" dirty="0" err="1"/>
              <a:t>ος</a:t>
            </a:r>
            <a:r>
              <a:rPr lang="en-US" sz="1400" i="1" dirty="0"/>
              <a:t> </a:t>
            </a:r>
            <a:r>
              <a:rPr lang="en-US" sz="1400" i="1" dirty="0" err="1"/>
              <a:t>του</a:t>
            </a:r>
            <a:r>
              <a:rPr lang="en-US" sz="1400" i="1" dirty="0"/>
              <a:t> </a:t>
            </a:r>
            <a:r>
              <a:rPr lang="en-US" sz="1400" i="1" dirty="0" err="1"/>
              <a:t>Αγίου</a:t>
            </a:r>
            <a:r>
              <a:rPr lang="en-US" sz="1400" i="1" dirty="0"/>
              <a:t> </a:t>
            </a:r>
            <a:r>
              <a:rPr lang="en-US" sz="1400" i="1" dirty="0" err="1"/>
              <a:t>Ιγν</a:t>
            </a:r>
            <a:r>
              <a:rPr lang="en-US" sz="1400" i="1" dirty="0"/>
              <a:t>α</a:t>
            </a:r>
            <a:r>
              <a:rPr lang="en-US" sz="1400" i="1" dirty="0" err="1"/>
              <a:t>τίου</a:t>
            </a:r>
            <a:r>
              <a:rPr lang="en-US" sz="1400" i="1" dirty="0"/>
              <a:t> Loyola, </a:t>
            </a:r>
            <a:r>
              <a:rPr lang="en-US" sz="1400" dirty="0"/>
              <a:t>1691-94</a:t>
            </a:r>
            <a:r>
              <a:rPr lang="en-US" sz="1400" i="1" dirty="0"/>
              <a:t>.</a:t>
            </a:r>
            <a:endParaRPr lang="en-US" sz="1400" dirty="0"/>
          </a:p>
          <a:p>
            <a:r>
              <a:rPr lang="en-US" sz="1400" dirty="0" err="1"/>
              <a:t>Ρώμη</a:t>
            </a:r>
            <a:r>
              <a:rPr lang="en-US" sz="1400" dirty="0"/>
              <a:t>, </a:t>
            </a:r>
            <a:r>
              <a:rPr lang="en-US" sz="1400" dirty="0" err="1"/>
              <a:t>Sant</a:t>
            </a:r>
            <a:r>
              <a:rPr lang="en-US" sz="1400" dirty="0"/>
              <a:t>' </a:t>
            </a:r>
            <a:r>
              <a:rPr lang="en-US" sz="1400" dirty="0" err="1"/>
              <a:t>Ignazio</a:t>
            </a:r>
            <a:r>
              <a:rPr lang="en-US" sz="1400" dirty="0"/>
              <a:t>.</a:t>
            </a:r>
            <a:endParaRPr lang="el-GR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56" y="1375625"/>
            <a:ext cx="5345006" cy="3507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543962" y="3775289"/>
            <a:ext cx="1758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</a:t>
            </a:r>
            <a:r>
              <a:rPr lang="en-US" dirty="0" err="1"/>
              <a:t>Quadratura</a:t>
            </a:r>
            <a:r>
              <a:rPr lang="en-US" dirty="0"/>
              <a:t>”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46995316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6" y="667872"/>
            <a:ext cx="7762384" cy="3816709"/>
          </a:xfrm>
          <a:prstGeom prst="rect">
            <a:avLst/>
          </a:prstGeom>
        </p:spPr>
      </p:pic>
      <p:pic>
        <p:nvPicPr>
          <p:cNvPr id="3" name="Picture 2" descr="Screen Shot 2015-04-17 at 21.45.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47372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0" y="68373"/>
            <a:ext cx="7730376" cy="8107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7.  </a:t>
            </a:r>
            <a:r>
              <a:rPr lang="en-GB" sz="2000" dirty="0" err="1"/>
              <a:t>Ιλουζιονισμ</a:t>
            </a:r>
            <a:r>
              <a:rPr lang="en-US" sz="2000" dirty="0" err="1"/>
              <a:t>ός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732038" y="4678728"/>
            <a:ext cx="507290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Borromini, </a:t>
            </a:r>
            <a:r>
              <a:rPr lang="el-GR" sz="1350" i="1" dirty="0"/>
              <a:t>Κιονοστοιχία </a:t>
            </a:r>
            <a:r>
              <a:rPr lang="en-US" sz="1350" i="1" dirty="0" err="1"/>
              <a:t>Spada</a:t>
            </a:r>
            <a:r>
              <a:rPr lang="en-US" sz="1350" dirty="0"/>
              <a:t>, 1653. </a:t>
            </a:r>
            <a:r>
              <a:rPr lang="el-GR" sz="1350" dirty="0"/>
              <a:t>Ρώμη, </a:t>
            </a:r>
            <a:r>
              <a:rPr lang="en-US" sz="1350" dirty="0"/>
              <a:t>Palazzo </a:t>
            </a:r>
            <a:r>
              <a:rPr lang="en-US" sz="1350" dirty="0" err="1"/>
              <a:t>Spada</a:t>
            </a:r>
            <a:r>
              <a:rPr lang="en-US" sz="1350" dirty="0"/>
              <a:t>.</a:t>
            </a:r>
            <a:endParaRPr lang="el-GR" sz="1350" dirty="0"/>
          </a:p>
        </p:txBody>
      </p:sp>
    </p:spTree>
    <p:extLst>
      <p:ext uri="{BB962C8B-B14F-4D97-AF65-F5344CB8AC3E}">
        <p14:creationId xmlns:p14="http://schemas.microsoft.com/office/powerpoint/2010/main" val="5790645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82600"/>
            <a:ext cx="9144000" cy="417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8028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">
      <a:maj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7937</TotalTime>
  <Words>2289</Words>
  <Application>Microsoft Office PowerPoint</Application>
  <PresentationFormat>Προβολή στην οθόνη (16:9)</PresentationFormat>
  <Paragraphs>263</Paragraphs>
  <Slides>118</Slides>
  <Notes>5</Notes>
  <HiddenSlides>0</HiddenSlides>
  <MMClips>0</MMClips>
  <ScaleCrop>false</ScaleCrop>
  <HeadingPairs>
    <vt:vector size="6" baseType="variant">
      <vt:variant>
        <vt:lpstr>Γραμματοσειρές που χρησιμοποιούνται</vt:lpstr>
      </vt:variant>
      <vt:variant>
        <vt:i4>4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118</vt:i4>
      </vt:variant>
    </vt:vector>
  </HeadingPairs>
  <TitlesOfParts>
    <vt:vector size="123" baseType="lpstr">
      <vt:lpstr>Arial</vt:lpstr>
      <vt:lpstr>Calibri</vt:lpstr>
      <vt:lpstr>Cambria</vt:lpstr>
      <vt:lpstr>Times New Roman</vt:lpstr>
      <vt:lpstr>Berlin</vt:lpstr>
      <vt:lpstr>Παρουσίαση του PowerPoint</vt:lpstr>
      <vt:lpstr>Επιρροή του Μιχαήλ Αγγέλου σε διαφορετικές γενιές καλλιτεχνών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Maniera</vt:lpstr>
      <vt:lpstr>Giorgio Vasari, Vite, 1550 / 1568</vt:lpstr>
      <vt:lpstr>Μανιερισμός</vt:lpstr>
      <vt:lpstr>Παρουσίαση του PowerPoint</vt:lpstr>
      <vt:lpstr>Αυθαίρετη επιμήκυνση  των μορφών</vt:lpstr>
      <vt:lpstr>Συγκινησιακή ένταση</vt:lpstr>
      <vt:lpstr>Θέμα εσκεμμένα δυσανάγνωστο και σκοτεινό</vt:lpstr>
      <vt:lpstr>Στενοί χώροι, εντύπωση διάσπασης των ορίων της σύνθεσης </vt:lpstr>
      <vt:lpstr>Έντονα χρώματα</vt:lpstr>
      <vt:lpstr>Παρουσίαση του PowerPoint</vt:lpstr>
      <vt:lpstr>«Στυλάτο στυλ» </vt:lpstr>
      <vt:lpstr>Παρουσίαση του PowerPoint</vt:lpstr>
      <vt:lpstr>Παρουσίαση του PowerPoint</vt:lpstr>
      <vt:lpstr>Baroque </vt:lpstr>
      <vt:lpstr>Baroque</vt:lpstr>
      <vt:lpstr>Baroque</vt:lpstr>
      <vt:lpstr>Baroque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Σύνοδος του Τριδέντου</vt:lpstr>
      <vt:lpstr>Αποφάσεις της συνόδου του Τριδέντου</vt:lpstr>
      <vt:lpstr>Η σύνοδος του  Τριδέντο επιβεβαιώνει</vt:lpstr>
      <vt:lpstr>Παρουσίαση του PowerPoint</vt:lpstr>
      <vt:lpstr>Οι καλλιτέχνες εξέφρασαν</vt:lpstr>
      <vt:lpstr>Ιταλία</vt:lpstr>
      <vt:lpstr>Παρουσίαση του PowerPoint</vt:lpstr>
      <vt:lpstr>Χαρακτηριστικά νατουραλισμού</vt:lpstr>
      <vt:lpstr>Cappella Cesari, Santa Maria del Popolo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Παρεκκλήσιο Contarelli, San Luigi dei Francesi 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Gian Lorenzo Bernini (1598-1680)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Όροι Baroque Αρχιτεκτονικής:</vt:lpstr>
      <vt:lpstr>1. Συστηματοποίηση, Πολεοδομικός σχεδιασμός</vt:lpstr>
      <vt:lpstr>Παρουσίαση του PowerPoint</vt:lpstr>
      <vt:lpstr>Παρουσίαση του PowerPoint</vt:lpstr>
      <vt:lpstr>2. Περίκεντρη οργάνωση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3. Κλασική και Αναγεννησιακή παράδοση</vt:lpstr>
      <vt:lpstr>Παρουσίαση του PowerPoint</vt:lpstr>
      <vt:lpstr>Francesco Borromini  (1599-1667)</vt:lpstr>
      <vt:lpstr>Παρουσίαση του PowerPoint</vt:lpstr>
      <vt:lpstr>Παρουσίαση του PowerPoint</vt:lpstr>
      <vt:lpstr>Παρουσίαση του PowerPoint</vt:lpstr>
      <vt:lpstr>4. Επέκταση και Κυματοειδής κίνηση</vt:lpstr>
      <vt:lpstr>Παρουσίαση του PowerPoint</vt:lpstr>
      <vt:lpstr>5. Αρχιτεκτονική χρήση του φωτός</vt:lpstr>
      <vt:lpstr>Παρουσίαση του PowerPoint</vt:lpstr>
      <vt:lpstr>Παρουσίαση του PowerPoint</vt:lpstr>
      <vt:lpstr>6. Συνεργασία Αρχιτεκτονικής-Γλυπτικής-Ζωγραφικής</vt:lpstr>
      <vt:lpstr>Παρουσίαση του PowerPoint</vt:lpstr>
      <vt:lpstr>Παρουσίαση του PowerPoint</vt:lpstr>
      <vt:lpstr>7. Ιλουζιονισμός</vt:lpstr>
      <vt:lpstr>Παρουσίαση του PowerPoint</vt:lpstr>
      <vt:lpstr>Παρουσίαση του PowerPoint</vt:lpstr>
    </vt:vector>
  </TitlesOfParts>
  <Company>MacBookAir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MacBookAir</dc:creator>
  <cp:lastModifiedBy>ΔΗΜΗΤΡΗΣ ΠΑΥΛΟΠΟΥΛΟΣ</cp:lastModifiedBy>
  <cp:revision>996</cp:revision>
  <dcterms:created xsi:type="dcterms:W3CDTF">2015-04-08T21:45:16Z</dcterms:created>
  <dcterms:modified xsi:type="dcterms:W3CDTF">2021-04-07T05:08:34Z</dcterms:modified>
</cp:coreProperties>
</file>