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8" r:id="rId2"/>
    <p:sldId id="258" r:id="rId3"/>
    <p:sldId id="293" r:id="rId4"/>
    <p:sldId id="275" r:id="rId5"/>
    <p:sldId id="299" r:id="rId6"/>
    <p:sldId id="272" r:id="rId7"/>
    <p:sldId id="345" r:id="rId8"/>
    <p:sldId id="346" r:id="rId9"/>
    <p:sldId id="296" r:id="rId10"/>
    <p:sldId id="279" r:id="rId11"/>
    <p:sldId id="297" r:id="rId12"/>
    <p:sldId id="257" r:id="rId13"/>
    <p:sldId id="309" r:id="rId14"/>
    <p:sldId id="282" r:id="rId15"/>
    <p:sldId id="328" r:id="rId16"/>
    <p:sldId id="300" r:id="rId17"/>
    <p:sldId id="280" r:id="rId18"/>
    <p:sldId id="301" r:id="rId19"/>
    <p:sldId id="288" r:id="rId20"/>
    <p:sldId id="307" r:id="rId21"/>
    <p:sldId id="259" r:id="rId22"/>
    <p:sldId id="319" r:id="rId23"/>
    <p:sldId id="260" r:id="rId24"/>
    <p:sldId id="302" r:id="rId25"/>
    <p:sldId id="283" r:id="rId26"/>
    <p:sldId id="308" r:id="rId27"/>
    <p:sldId id="270" r:id="rId28"/>
    <p:sldId id="317" r:id="rId29"/>
    <p:sldId id="261" r:id="rId30"/>
    <p:sldId id="329" r:id="rId31"/>
    <p:sldId id="333" r:id="rId32"/>
    <p:sldId id="334" r:id="rId33"/>
    <p:sldId id="335" r:id="rId34"/>
    <p:sldId id="316" r:id="rId35"/>
    <p:sldId id="312" r:id="rId36"/>
    <p:sldId id="284" r:id="rId37"/>
    <p:sldId id="340" r:id="rId38"/>
    <p:sldId id="310" r:id="rId39"/>
    <p:sldId id="285" r:id="rId40"/>
    <p:sldId id="342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2271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408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159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06633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392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945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330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0473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4534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6409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858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CBAAE-720B-444D-AB75-7BC1D574A266}" type="datetimeFigureOut">
              <a:rPr lang="el-GR" smtClean="0"/>
              <a:t>7/3/2017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04DBC-735B-4365-97E1-30FF0BF19A1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87283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5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77975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Gottfried Semper (1803-1879)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13732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19" b="17024"/>
          <a:stretch/>
        </p:blipFill>
        <p:spPr>
          <a:xfrm>
            <a:off x="3012622" y="0"/>
            <a:ext cx="60334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46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Heinrich </a:t>
            </a:r>
            <a:r>
              <a:rPr lang="en-US" dirty="0" err="1">
                <a:latin typeface="Palatino Linotype" panose="02040502050505030304" pitchFamily="18" charset="0"/>
              </a:rPr>
              <a:t>Wölfflin</a:t>
            </a:r>
            <a:r>
              <a:rPr lang="en-US" dirty="0">
                <a:latin typeface="Palatino Linotype" panose="02040502050505030304" pitchFamily="18" charset="0"/>
              </a:rPr>
              <a:t> (1864-1945)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73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28" y="0"/>
            <a:ext cx="9439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19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4141" y="365125"/>
            <a:ext cx="12117859" cy="1496626"/>
          </a:xfrm>
        </p:spPr>
        <p:txBody>
          <a:bodyPr/>
          <a:lstStyle/>
          <a:p>
            <a:pPr algn="ctr"/>
            <a:r>
              <a:rPr lang="de-DE" dirty="0">
                <a:latin typeface="Palatino Linotype" panose="02040502050505030304" pitchFamily="18" charset="0"/>
              </a:rPr>
              <a:t>Aby Warburg (1866-1929)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3193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0"/>
            <a:ext cx="5298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0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8" y="0"/>
            <a:ext cx="101476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0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529578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Max </a:t>
            </a:r>
            <a:r>
              <a:rPr lang="en-US" dirty="0" err="1">
                <a:latin typeface="Palatino Linotype" panose="02040502050505030304" pitchFamily="18" charset="0"/>
              </a:rPr>
              <a:t>Dvořák</a:t>
            </a:r>
            <a:r>
              <a:rPr lang="en-US" dirty="0">
                <a:latin typeface="Palatino Linotype" panose="02040502050505030304" pitchFamily="18" charset="0"/>
              </a:rPr>
              <a:t> (1874-1921)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16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"/>
          <a:stretch/>
        </p:blipFill>
        <p:spPr>
          <a:xfrm>
            <a:off x="3265714" y="0"/>
            <a:ext cx="5502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5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Wilhelm </a:t>
            </a:r>
            <a:r>
              <a:rPr lang="en-US" dirty="0" err="1">
                <a:latin typeface="Palatino Linotype" panose="02040502050505030304" pitchFamily="18" charset="0"/>
              </a:rPr>
              <a:t>Pinder</a:t>
            </a:r>
            <a:r>
              <a:rPr lang="en-US" dirty="0">
                <a:latin typeface="Palatino Linotype" panose="02040502050505030304" pitchFamily="18" charset="0"/>
              </a:rPr>
              <a:t> (1878-1947)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7252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1" r="7760" b="11429"/>
          <a:stretch/>
        </p:blipFill>
        <p:spPr>
          <a:xfrm>
            <a:off x="3550234" y="0"/>
            <a:ext cx="4882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6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7" y="0"/>
            <a:ext cx="5320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192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479441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Kurt </a:t>
            </a:r>
            <a:r>
              <a:rPr lang="en-US" dirty="0" err="1">
                <a:latin typeface="Palatino Linotype" panose="02040502050505030304" pitchFamily="18" charset="0"/>
              </a:rPr>
              <a:t>Badt</a:t>
            </a:r>
            <a:r>
              <a:rPr lang="en-US" dirty="0">
                <a:latin typeface="Palatino Linotype" panose="02040502050505030304" pitchFamily="18" charset="0"/>
              </a:rPr>
              <a:t> (1890-1973)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375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403" y="0"/>
            <a:ext cx="6112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4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99703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Erwin Panofsky (1892-1969)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106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67" t="31996" r="28803" b="24734"/>
          <a:stretch/>
        </p:blipFill>
        <p:spPr>
          <a:xfrm>
            <a:off x="1" y="0"/>
            <a:ext cx="7834964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6" t="2401" r="1660" b="3589"/>
          <a:stretch/>
        </p:blipFill>
        <p:spPr>
          <a:xfrm>
            <a:off x="7834966" y="0"/>
            <a:ext cx="4357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29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Arnold Hauser (1892-1978)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15071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797"/>
          <a:stretch/>
        </p:blipFill>
        <p:spPr>
          <a:xfrm>
            <a:off x="2620735" y="0"/>
            <a:ext cx="6776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705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810516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Hans </a:t>
            </a:r>
            <a:r>
              <a:rPr lang="en-US" dirty="0" err="1">
                <a:latin typeface="Palatino Linotype" panose="02040502050505030304" pitchFamily="18" charset="0"/>
              </a:rPr>
              <a:t>Sedlmayr</a:t>
            </a:r>
            <a:r>
              <a:rPr lang="en-US" dirty="0">
                <a:latin typeface="Palatino Linotype" panose="02040502050505030304" pitchFamily="18" charset="0"/>
              </a:rPr>
              <a:t> (1896-1984)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305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3" t="8932" r="4560" b="8138"/>
          <a:stretch/>
        </p:blipFill>
        <p:spPr>
          <a:xfrm>
            <a:off x="3917650" y="0"/>
            <a:ext cx="4412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34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Ernst</a:t>
            </a:r>
            <a:r>
              <a:rPr lang="el-GR" dirty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H</a:t>
            </a:r>
            <a:r>
              <a:rPr lang="el-GR" dirty="0">
                <a:latin typeface="Palatino Linotype" panose="02040502050505030304" pitchFamily="18" charset="0"/>
              </a:rPr>
              <a:t>. </a:t>
            </a:r>
            <a:r>
              <a:rPr lang="en-US" dirty="0" err="1">
                <a:latin typeface="Palatino Linotype" panose="02040502050505030304" pitchFamily="18" charset="0"/>
              </a:rPr>
              <a:t>Gombrich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l-GR" dirty="0">
                <a:latin typeface="Palatino Linotype" panose="02040502050505030304" pitchFamily="18" charset="0"/>
              </a:rPr>
              <a:t>(190</a:t>
            </a:r>
            <a:r>
              <a:rPr lang="en-US" dirty="0">
                <a:latin typeface="Palatino Linotype" panose="02040502050505030304" pitchFamily="18" charset="0"/>
              </a:rPr>
              <a:t>9-2001</a:t>
            </a:r>
            <a:r>
              <a:rPr lang="el-GR" dirty="0">
                <a:latin typeface="Palatino Linotype" panose="02040502050505030304" pitchFamily="18" charset="0"/>
              </a:rPr>
              <a:t>)</a:t>
            </a:r>
            <a:br>
              <a:rPr lang="el-GR" dirty="0">
                <a:latin typeface="Palatino Linotype" panose="02040502050505030304" pitchFamily="18" charset="0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07860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875" y="0"/>
            <a:ext cx="5197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8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84392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Giovanni Morelli (1816-1891)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437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"/>
          <a:stretch/>
        </p:blipFill>
        <p:spPr>
          <a:xfrm>
            <a:off x="813755" y="0"/>
            <a:ext cx="4952731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58" r="21139"/>
          <a:stretch/>
        </p:blipFill>
        <p:spPr>
          <a:xfrm>
            <a:off x="6450227" y="0"/>
            <a:ext cx="491798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794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61383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Kenneth Clark (1903-1973)</a:t>
            </a:r>
            <a:br>
              <a:rPr lang="en-US" dirty="0">
                <a:latin typeface="Palatino Linotype" panose="02040502050505030304" pitchFamily="18" charset="0"/>
              </a:rPr>
            </a:br>
            <a:r>
              <a:rPr lang="en-US" dirty="0">
                <a:latin typeface="Palatino Linotype" panose="02040502050505030304" pitchFamily="18" charset="0"/>
              </a:rPr>
              <a:t>Simon </a:t>
            </a:r>
            <a:r>
              <a:rPr lang="en-US" dirty="0" err="1">
                <a:latin typeface="Palatino Linotype" panose="02040502050505030304" pitchFamily="18" charset="0"/>
              </a:rPr>
              <a:t>Schama</a:t>
            </a:r>
            <a:r>
              <a:rPr lang="en-US" dirty="0">
                <a:latin typeface="Palatino Linotype" panose="02040502050505030304" pitchFamily="18" charset="0"/>
              </a:rPr>
              <a:t> (1945)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28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10" y="0"/>
            <a:ext cx="6951189" cy="379764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62" y="3797643"/>
            <a:ext cx="2241464" cy="306035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40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53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93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764088"/>
            <a:ext cx="12192000" cy="1640909"/>
          </a:xfrm>
        </p:spPr>
        <p:txBody>
          <a:bodyPr>
            <a:normAutofit fontScale="90000"/>
          </a:bodyPr>
          <a:lstStyle/>
          <a:p>
            <a:pPr algn="ctr"/>
            <a:r>
              <a:rPr lang="el-GR" spc="300" dirty="0">
                <a:solidFill>
                  <a:srgbClr val="C00000"/>
                </a:solidFill>
                <a:latin typeface="Palatino Linotype" panose="02040502050505030304" pitchFamily="18" charset="0"/>
              </a:rPr>
              <a:t>ΑΙΣΘΗΤΙΚΗ</a:t>
            </a:r>
            <a:br>
              <a:rPr lang="el-GR" dirty="0">
                <a:latin typeface="Palatino Linotype" panose="02040502050505030304" pitchFamily="18" charset="0"/>
              </a:rPr>
            </a:br>
            <a:br>
              <a:rPr lang="el-GR" dirty="0">
                <a:latin typeface="Palatino Linotype" panose="02040502050505030304" pitchFamily="18" charset="0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5149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83945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Georg Friedrich Wilhelm</a:t>
            </a:r>
            <a:r>
              <a:rPr lang="el-GR" dirty="0">
                <a:latin typeface="Palatino Linotype" panose="02040502050505030304" pitchFamily="18" charset="0"/>
              </a:rPr>
              <a:t> </a:t>
            </a:r>
            <a:r>
              <a:rPr lang="en-US" dirty="0">
                <a:latin typeface="Palatino Linotype" panose="02040502050505030304" pitchFamily="18" charset="0"/>
              </a:rPr>
              <a:t>Hegel </a:t>
            </a:r>
            <a:r>
              <a:rPr lang="el-GR" dirty="0">
                <a:latin typeface="Palatino Linotype" panose="02040502050505030304" pitchFamily="18" charset="0"/>
              </a:rPr>
              <a:t>(1</a:t>
            </a:r>
            <a:r>
              <a:rPr lang="en-US" dirty="0">
                <a:latin typeface="Palatino Linotype" panose="02040502050505030304" pitchFamily="18" charset="0"/>
              </a:rPr>
              <a:t>770-1831</a:t>
            </a:r>
            <a:r>
              <a:rPr lang="el-GR" dirty="0">
                <a:latin typeface="Palatino Linotype" panose="02040502050505030304" pitchFamily="18" charset="0"/>
              </a:rPr>
              <a:t>)</a:t>
            </a:r>
            <a:br>
              <a:rPr lang="el-GR" dirty="0">
                <a:latin typeface="Palatino Linotype" panose="02040502050505030304" pitchFamily="18" charset="0"/>
              </a:rPr>
            </a:br>
            <a:r>
              <a:rPr lang="en-US" dirty="0">
                <a:latin typeface="Palatino Linotype" panose="02040502050505030304" pitchFamily="18" charset="0"/>
              </a:rPr>
              <a:t>Theodor W. </a:t>
            </a:r>
            <a:r>
              <a:rPr lang="en-US" dirty="0" err="1">
                <a:latin typeface="Palatino Linotype" panose="02040502050505030304" pitchFamily="18" charset="0"/>
              </a:rPr>
              <a:t>Antorno</a:t>
            </a:r>
            <a:r>
              <a:rPr lang="en-US" dirty="0">
                <a:latin typeface="Palatino Linotype" panose="02040502050505030304" pitchFamily="18" charset="0"/>
              </a:rPr>
              <a:t> </a:t>
            </a:r>
            <a:r>
              <a:rPr lang="el-GR" dirty="0">
                <a:latin typeface="Palatino Linotype" panose="02040502050505030304" pitchFamily="18" charset="0"/>
              </a:rPr>
              <a:t>(1</a:t>
            </a:r>
            <a:r>
              <a:rPr lang="en-US" dirty="0">
                <a:latin typeface="Palatino Linotype" panose="02040502050505030304" pitchFamily="18" charset="0"/>
              </a:rPr>
              <a:t>903-1969</a:t>
            </a:r>
            <a:r>
              <a:rPr lang="el-GR" dirty="0">
                <a:latin typeface="Palatino Linotype" panose="02040502050505030304" pitchFamily="18" charset="0"/>
              </a:rPr>
              <a:t>)</a:t>
            </a:r>
            <a:br>
              <a:rPr lang="el-GR" dirty="0">
                <a:latin typeface="Palatino Linotype" panose="02040502050505030304" pitchFamily="18" charset="0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983790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16" y="0"/>
            <a:ext cx="5308827" cy="685799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416381" y="-1"/>
            <a:ext cx="58537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35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28" y="0"/>
            <a:ext cx="4774883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40" y="0"/>
            <a:ext cx="4650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7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9204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>
                <a:latin typeface="Palatino Linotype" panose="02040502050505030304" pitchFamily="18" charset="0"/>
              </a:rPr>
              <a:t>Ευάγγελος Π. Παπανούτσος (1900</a:t>
            </a:r>
            <a:r>
              <a:rPr lang="en-US" dirty="0">
                <a:latin typeface="Palatino Linotype" panose="02040502050505030304" pitchFamily="18" charset="0"/>
              </a:rPr>
              <a:t>-1</a:t>
            </a:r>
            <a:r>
              <a:rPr lang="el-GR" dirty="0">
                <a:latin typeface="Palatino Linotype" panose="02040502050505030304" pitchFamily="18" charset="0"/>
              </a:rPr>
              <a:t>982)</a:t>
            </a:r>
            <a:br>
              <a:rPr lang="el-GR" dirty="0">
                <a:latin typeface="Palatino Linotype" panose="02040502050505030304" pitchFamily="18" charset="0"/>
              </a:rPr>
            </a:br>
            <a:r>
              <a:rPr lang="el-GR" dirty="0">
                <a:latin typeface="Palatino Linotype" panose="02040502050505030304" pitchFamily="18" charset="0"/>
              </a:rPr>
              <a:t>Γιώργος </a:t>
            </a:r>
            <a:r>
              <a:rPr lang="el-GR" dirty="0" err="1">
                <a:latin typeface="Palatino Linotype" panose="02040502050505030304" pitchFamily="18" charset="0"/>
              </a:rPr>
              <a:t>Μουρέλος</a:t>
            </a:r>
            <a:r>
              <a:rPr lang="el-GR" dirty="0">
                <a:latin typeface="Palatino Linotype" panose="02040502050505030304" pitchFamily="18" charset="0"/>
              </a:rPr>
              <a:t> (1912-1994)</a:t>
            </a:r>
            <a:br>
              <a:rPr lang="el-GR" dirty="0">
                <a:latin typeface="Palatino Linotype" panose="02040502050505030304" pitchFamily="18" charset="0"/>
              </a:rPr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5991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91" t="29500" r="46986" b="23553"/>
          <a:stretch/>
        </p:blipFill>
        <p:spPr>
          <a:xfrm>
            <a:off x="1232808" y="0"/>
            <a:ext cx="3290208" cy="6858000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136" y="0"/>
            <a:ext cx="5111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18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643" y="0"/>
            <a:ext cx="5086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84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6"/>
          <a:stretch/>
        </p:blipFill>
        <p:spPr>
          <a:xfrm>
            <a:off x="3435177" y="0"/>
            <a:ext cx="50580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94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065000" cy="1628775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Jakob Burckhardt (1818-1897)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3997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05" y="0"/>
            <a:ext cx="4990420" cy="68580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51" y="0"/>
            <a:ext cx="4646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21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29515"/>
            <a:ext cx="12192000" cy="1657736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August </a:t>
            </a:r>
            <a:r>
              <a:rPr lang="en-US" dirty="0" err="1">
                <a:latin typeface="Palatino Linotype" panose="02040502050505030304" pitchFamily="18" charset="0"/>
              </a:rPr>
              <a:t>Schmarsow</a:t>
            </a:r>
            <a:r>
              <a:rPr lang="en-US" dirty="0">
                <a:latin typeface="Palatino Linotype" panose="02040502050505030304" pitchFamily="18" charset="0"/>
              </a:rPr>
              <a:t> (1853-1936)</a:t>
            </a:r>
            <a:endParaRPr lang="el-G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79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73" y="0"/>
            <a:ext cx="5123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0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03718"/>
          </a:xfrm>
        </p:spPr>
        <p:txBody>
          <a:bodyPr/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Alois </a:t>
            </a:r>
            <a:r>
              <a:rPr lang="en-US" dirty="0" err="1">
                <a:latin typeface="Palatino Linotype" panose="02040502050505030304" pitchFamily="18" charset="0"/>
              </a:rPr>
              <a:t>Riegl</a:t>
            </a:r>
            <a:r>
              <a:rPr lang="en-US" dirty="0">
                <a:latin typeface="Palatino Linotype" panose="02040502050505030304" pitchFamily="18" charset="0"/>
              </a:rPr>
              <a:t> (1858-1905)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53727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824</TotalTime>
  <Words>96</Words>
  <Application>Microsoft Office PowerPoint</Application>
  <PresentationFormat>Ευρεία οθόνη</PresentationFormat>
  <Paragraphs>18</Paragraphs>
  <Slides>40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Palatino Linotype</vt:lpstr>
      <vt:lpstr>Office Theme</vt:lpstr>
      <vt:lpstr>Gottfried Semper (1803-1879)</vt:lpstr>
      <vt:lpstr>Παρουσίαση του PowerPoint</vt:lpstr>
      <vt:lpstr>Giovanni Morelli (1816-1891)</vt:lpstr>
      <vt:lpstr>Παρουσίαση του PowerPoint</vt:lpstr>
      <vt:lpstr>Jakob Burckhardt (1818-1897)</vt:lpstr>
      <vt:lpstr>Παρουσίαση του PowerPoint</vt:lpstr>
      <vt:lpstr>August Schmarsow (1853-1936)</vt:lpstr>
      <vt:lpstr>Παρουσίαση του PowerPoint</vt:lpstr>
      <vt:lpstr>Alois Riegl (1858-1905)</vt:lpstr>
      <vt:lpstr>Παρουσίαση του PowerPoint</vt:lpstr>
      <vt:lpstr>Heinrich Wölfflin (1864-1945)</vt:lpstr>
      <vt:lpstr>Παρουσίαση του PowerPoint</vt:lpstr>
      <vt:lpstr>Aby Warburg (1866-1929)</vt:lpstr>
      <vt:lpstr>Παρουσίαση του PowerPoint</vt:lpstr>
      <vt:lpstr>Παρουσίαση του PowerPoint</vt:lpstr>
      <vt:lpstr>Max Dvořák (1874-1921)</vt:lpstr>
      <vt:lpstr>Παρουσίαση του PowerPoint</vt:lpstr>
      <vt:lpstr>Wilhelm Pinder (1878-1947)</vt:lpstr>
      <vt:lpstr>Παρουσίαση του PowerPoint</vt:lpstr>
      <vt:lpstr>Kurt Badt (1890-1973)</vt:lpstr>
      <vt:lpstr>Παρουσίαση του PowerPoint</vt:lpstr>
      <vt:lpstr>Erwin Panofsky (1892-1969)</vt:lpstr>
      <vt:lpstr>Παρουσίαση του PowerPoint</vt:lpstr>
      <vt:lpstr>Arnold Hauser (1892-1978)</vt:lpstr>
      <vt:lpstr>Παρουσίαση του PowerPoint</vt:lpstr>
      <vt:lpstr>Hans Sedlmayr (1896-1984)</vt:lpstr>
      <vt:lpstr>Παρουσίαση του PowerPoint</vt:lpstr>
      <vt:lpstr>Ernst H. Gombrich (1909-2001) </vt:lpstr>
      <vt:lpstr>Παρουσίαση του PowerPoint</vt:lpstr>
      <vt:lpstr>Παρουσίαση του PowerPoint</vt:lpstr>
      <vt:lpstr>Kenneth Clark (1903-1973) Simon Schama (1945)</vt:lpstr>
      <vt:lpstr>Παρουσίαση του PowerPoint</vt:lpstr>
      <vt:lpstr>Παρουσίαση του PowerPoint</vt:lpstr>
      <vt:lpstr>ΑΙΣΘΗΤΙΚΗ  </vt:lpstr>
      <vt:lpstr>Georg Friedrich Wilhelm Hegel (1770-1831) Theodor W. Antorno (1903-1969) </vt:lpstr>
      <vt:lpstr>Παρουσίαση του PowerPoint</vt:lpstr>
      <vt:lpstr>Παρουσίαση του PowerPoint</vt:lpstr>
      <vt:lpstr>Ευάγγελος Π. Παπανούτσος (1900-1982) Γιώργος Μουρέλος (1912-1994) 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Δημήτρης Παυλόπουλος</dc:creator>
  <cp:lastModifiedBy>Δημήτρης Παυλόπουλος</cp:lastModifiedBy>
  <cp:revision>75</cp:revision>
  <dcterms:created xsi:type="dcterms:W3CDTF">2017-02-15T10:05:39Z</dcterms:created>
  <dcterms:modified xsi:type="dcterms:W3CDTF">2017-03-07T19:26:56Z</dcterms:modified>
</cp:coreProperties>
</file>