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99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99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99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99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99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99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99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99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666699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6666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2FF"/>
          </a:solidFill>
        </a:fill>
      </a:tcStyle>
    </a:wholeTbl>
    <a:band2H>
      <a:tcTxStyle/>
      <a:tcStyle>
        <a:tcBdr/>
        <a:fill>
          <a:solidFill>
            <a:srgbClr val="EAEA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6666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6666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6666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AE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6666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66699"/>
              </a:solidFill>
              <a:prstDash val="solid"/>
              <a:round/>
            </a:ln>
          </a:top>
          <a:bottom>
            <a:ln w="25400" cap="flat">
              <a:solidFill>
                <a:srgbClr val="6666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66699"/>
              </a:solidFill>
              <a:prstDash val="solid"/>
              <a:round/>
            </a:ln>
          </a:top>
          <a:bottom>
            <a:ln w="25400" cap="flat">
              <a:solidFill>
                <a:srgbClr val="6666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6666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2DD"/>
          </a:solidFill>
        </a:fill>
      </a:tcStyle>
    </a:wholeTbl>
    <a:band2H>
      <a:tcTxStyle/>
      <a:tcStyle>
        <a:tcBdr/>
        <a:fill>
          <a:solidFill>
            <a:srgbClr val="EAEA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66699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66699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6669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7" name="Shape 4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gradFill flip="none" rotWithShape="1">
          <a:gsLst>
            <a:gs pos="0">
              <a:srgbClr val="32324A"/>
            </a:gs>
            <a:gs pos="100000">
              <a:srgbClr val="666699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Ομαδοποίηση"/>
          <p:cNvGrpSpPr/>
          <p:nvPr/>
        </p:nvGrpSpPr>
        <p:grpSpPr>
          <a:xfrm>
            <a:off x="-104775" y="1311274"/>
            <a:ext cx="9350375" cy="5634323"/>
            <a:chOff x="0" y="0"/>
            <a:chExt cx="9350375" cy="5634321"/>
          </a:xfrm>
        </p:grpSpPr>
        <p:sp>
          <p:nvSpPr>
            <p:cNvPr id="234" name="Ορθογώνιο"/>
            <p:cNvSpPr/>
            <p:nvPr/>
          </p:nvSpPr>
          <p:spPr>
            <a:xfrm rot="9998144" flipH="1">
              <a:off x="80962" y="330200"/>
              <a:ext cx="2768601" cy="12700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5" name="Ορθογώνιο"/>
            <p:cNvSpPr/>
            <p:nvPr/>
          </p:nvSpPr>
          <p:spPr>
            <a:xfrm rot="9974366" flipH="1">
              <a:off x="65087" y="479425"/>
              <a:ext cx="3227388" cy="12700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6" name="Ορθογώνιο"/>
            <p:cNvSpPr/>
            <p:nvPr/>
          </p:nvSpPr>
          <p:spPr>
            <a:xfrm rot="9957421" flipH="1">
              <a:off x="60325" y="592137"/>
              <a:ext cx="3565525" cy="12701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7" name="Ορθογώνιο"/>
            <p:cNvSpPr/>
            <p:nvPr/>
          </p:nvSpPr>
          <p:spPr>
            <a:xfrm rot="9884206" flipH="1">
              <a:off x="34925" y="727075"/>
              <a:ext cx="3930650" cy="12700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8" name="Ορθογώνιο"/>
            <p:cNvSpPr/>
            <p:nvPr/>
          </p:nvSpPr>
          <p:spPr>
            <a:xfrm rot="9831226" flipH="1">
              <a:off x="22225" y="908050"/>
              <a:ext cx="4397375" cy="12700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9" name="Ορθογώνιο"/>
            <p:cNvSpPr/>
            <p:nvPr/>
          </p:nvSpPr>
          <p:spPr>
            <a:xfrm rot="9754235" flipH="1">
              <a:off x="0" y="1108075"/>
              <a:ext cx="4854575" cy="12700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0" name="Ορθογώνιο"/>
            <p:cNvSpPr/>
            <p:nvPr/>
          </p:nvSpPr>
          <p:spPr>
            <a:xfrm rot="9666593" flipH="1">
              <a:off x="-44450" y="1379537"/>
              <a:ext cx="5402263" cy="12701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1" name="Ορθογώνιο"/>
            <p:cNvSpPr/>
            <p:nvPr/>
          </p:nvSpPr>
          <p:spPr>
            <a:xfrm rot="9543219" flipH="1">
              <a:off x="-53976" y="1647825"/>
              <a:ext cx="5951539" cy="12700"/>
            </a:xfrm>
            <a:prstGeom prst="rect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2" name="Ορθογώνιο"/>
            <p:cNvSpPr/>
            <p:nvPr/>
          </p:nvSpPr>
          <p:spPr>
            <a:xfrm rot="9411065" flipH="1">
              <a:off x="-158750" y="1949450"/>
              <a:ext cx="6681788" cy="12700"/>
            </a:xfrm>
            <a:prstGeom prst="rect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3" name="Ορθογώνιο"/>
            <p:cNvSpPr/>
            <p:nvPr/>
          </p:nvSpPr>
          <p:spPr>
            <a:xfrm rot="9302912" flipH="1">
              <a:off x="-236538" y="2324100"/>
              <a:ext cx="7321551" cy="12700"/>
            </a:xfrm>
            <a:prstGeom prst="rect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4" name="Ορθογώνιο"/>
            <p:cNvSpPr/>
            <p:nvPr/>
          </p:nvSpPr>
          <p:spPr>
            <a:xfrm rot="9123405" flipH="1">
              <a:off x="-393700" y="2844800"/>
              <a:ext cx="8255000" cy="12700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5" name="Ορθογώνιο"/>
            <p:cNvSpPr/>
            <p:nvPr/>
          </p:nvSpPr>
          <p:spPr>
            <a:xfrm rot="8886284" flipH="1">
              <a:off x="117475" y="3263900"/>
              <a:ext cx="8574088" cy="12700"/>
            </a:xfrm>
            <a:prstGeom prst="rect">
              <a:avLst/>
            </a:prstGeom>
            <a:gradFill flip="none" rotWithShape="1">
              <a:gsLst>
                <a:gs pos="0">
                  <a:srgbClr val="2F2F47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6" name="Ορθογώνιο"/>
            <p:cNvSpPr/>
            <p:nvPr/>
          </p:nvSpPr>
          <p:spPr>
            <a:xfrm rot="8583534" flipH="1">
              <a:off x="2197100" y="3338512"/>
              <a:ext cx="7321550" cy="12701"/>
            </a:xfrm>
            <a:prstGeom prst="rect">
              <a:avLst/>
            </a:prstGeom>
            <a:gradFill flip="none" rotWithShape="1">
              <a:gsLst>
                <a:gs pos="0">
                  <a:srgbClr val="1F1F2E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" name="Ορθογώνιο"/>
            <p:cNvSpPr/>
            <p:nvPr/>
          </p:nvSpPr>
          <p:spPr>
            <a:xfrm rot="8194182" flipH="1">
              <a:off x="4359275" y="3565525"/>
              <a:ext cx="5676900" cy="12700"/>
            </a:xfrm>
            <a:prstGeom prst="rect">
              <a:avLst/>
            </a:prstGeom>
            <a:gradFill flip="none" rotWithShape="1">
              <a:gsLst>
                <a:gs pos="0">
                  <a:srgbClr val="030305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8" name="Ορθογώνιο"/>
            <p:cNvSpPr/>
            <p:nvPr/>
          </p:nvSpPr>
          <p:spPr>
            <a:xfrm rot="7803245" flipH="1">
              <a:off x="6539706" y="4250531"/>
              <a:ext cx="3300413" cy="12701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9" name="Ορθογώνιο"/>
            <p:cNvSpPr/>
            <p:nvPr/>
          </p:nvSpPr>
          <p:spPr>
            <a:xfrm rot="7591575">
              <a:off x="8628856" y="5304631"/>
              <a:ext cx="795338" cy="12701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0" name="Ορθογώνιο"/>
            <p:cNvSpPr/>
            <p:nvPr/>
          </p:nvSpPr>
          <p:spPr>
            <a:xfrm rot="1058639">
              <a:off x="-128588" y="2436812"/>
              <a:ext cx="9598026" cy="12701"/>
            </a:xfrm>
            <a:prstGeom prst="rect">
              <a:avLst/>
            </a:pr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1" name="Ορθογώνιο"/>
            <p:cNvSpPr/>
            <p:nvPr/>
          </p:nvSpPr>
          <p:spPr>
            <a:xfrm rot="1563794">
              <a:off x="-211138" y="4081462"/>
              <a:ext cx="6575426" cy="12701"/>
            </a:xfrm>
            <a:prstGeom prst="rect">
              <a:avLst/>
            </a:prstGeom>
            <a:gradFill flip="none" rotWithShape="1">
              <a:gsLst>
                <a:gs pos="0">
                  <a:srgbClr val="414161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2" name="Ορθογώνιο"/>
            <p:cNvSpPr/>
            <p:nvPr/>
          </p:nvSpPr>
          <p:spPr>
            <a:xfrm rot="1732980">
              <a:off x="-158750" y="4443412"/>
              <a:ext cx="4451350" cy="12701"/>
            </a:xfrm>
            <a:prstGeom prst="rect">
              <a:avLst/>
            </a:prstGeom>
            <a:gradFill flip="none" rotWithShape="1">
              <a:gsLst>
                <a:gs pos="0">
                  <a:srgbClr val="414161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3" name="Ορθογώνιο"/>
            <p:cNvSpPr/>
            <p:nvPr/>
          </p:nvSpPr>
          <p:spPr>
            <a:xfrm rot="1969083">
              <a:off x="-71438" y="4916487"/>
              <a:ext cx="2222501" cy="12701"/>
            </a:xfrm>
            <a:prstGeom prst="rect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4" name="Ορθογώνιο"/>
            <p:cNvSpPr/>
            <p:nvPr/>
          </p:nvSpPr>
          <p:spPr>
            <a:xfrm rot="1386174">
              <a:off x="-239713" y="3803650"/>
              <a:ext cx="8694738" cy="12700"/>
            </a:xfrm>
            <a:prstGeom prst="rect">
              <a:avLst/>
            </a:prstGeom>
            <a:gradFill flip="none" rotWithShape="1">
              <a:gsLst>
                <a:gs pos="0">
                  <a:srgbClr val="32324A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5" name="Ορθογώνιο"/>
            <p:cNvSpPr/>
            <p:nvPr/>
          </p:nvSpPr>
          <p:spPr>
            <a:xfrm rot="983969">
              <a:off x="-79375" y="2070100"/>
              <a:ext cx="9550400" cy="12700"/>
            </a:xfrm>
            <a:prstGeom prst="rect">
              <a:avLst/>
            </a:prstGeom>
            <a:gradFill flip="none" rotWithShape="1">
              <a:gsLst>
                <a:gs pos="0">
                  <a:srgbClr val="3B3B58"/>
                </a:gs>
                <a:gs pos="100000">
                  <a:srgbClr val="666699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6" name="Ορθογώνιο"/>
            <p:cNvSpPr/>
            <p:nvPr/>
          </p:nvSpPr>
          <p:spPr>
            <a:xfrm rot="11730109" flipH="1">
              <a:off x="230187" y="1779587"/>
              <a:ext cx="9137651" cy="12701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7" name="Ορθογώνιο"/>
            <p:cNvSpPr/>
            <p:nvPr/>
          </p:nvSpPr>
          <p:spPr>
            <a:xfrm rot="868013">
              <a:off x="696912" y="1550987"/>
              <a:ext cx="8691563" cy="12701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8" name="Ορθογώνιο"/>
            <p:cNvSpPr/>
            <p:nvPr/>
          </p:nvSpPr>
          <p:spPr>
            <a:xfrm rot="775598">
              <a:off x="1449387" y="1201737"/>
              <a:ext cx="7899401" cy="12701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9" name="Ορθογώνιο"/>
            <p:cNvSpPr/>
            <p:nvPr/>
          </p:nvSpPr>
          <p:spPr>
            <a:xfrm rot="735388">
              <a:off x="1774825" y="1033462"/>
              <a:ext cx="7554913" cy="12701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0" name="Ορθογώνιο"/>
            <p:cNvSpPr/>
            <p:nvPr/>
          </p:nvSpPr>
          <p:spPr>
            <a:xfrm rot="692664">
              <a:off x="2078037" y="876300"/>
              <a:ext cx="7234238" cy="12700"/>
            </a:xfrm>
            <a:prstGeom prst="rect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1" name="Ορθογώνιο"/>
            <p:cNvSpPr/>
            <p:nvPr/>
          </p:nvSpPr>
          <p:spPr>
            <a:xfrm rot="11455690" flipH="1">
              <a:off x="2463800" y="762000"/>
              <a:ext cx="6848475" cy="12700"/>
            </a:xfrm>
            <a:prstGeom prst="rect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2" name="Ορθογώνιο"/>
            <p:cNvSpPr/>
            <p:nvPr/>
          </p:nvSpPr>
          <p:spPr>
            <a:xfrm rot="11436921" flipH="1">
              <a:off x="2722562" y="623887"/>
              <a:ext cx="6594476" cy="12701"/>
            </a:xfrm>
            <a:prstGeom prst="rect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3" name="Ορθογώνιο"/>
            <p:cNvSpPr/>
            <p:nvPr/>
          </p:nvSpPr>
          <p:spPr>
            <a:xfrm rot="11603987" flipH="1">
              <a:off x="1073150" y="1363662"/>
              <a:ext cx="8261350" cy="12701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4" name="Ορθογώνιο"/>
            <p:cNvSpPr/>
            <p:nvPr/>
          </p:nvSpPr>
          <p:spPr>
            <a:xfrm rot="12073217" flipH="1">
              <a:off x="-220663" y="3414712"/>
              <a:ext cx="9763126" cy="12701"/>
            </a:xfrm>
            <a:prstGeom prst="rect">
              <a:avLst/>
            </a:pr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5" name="Ορθογώνιο"/>
            <p:cNvSpPr/>
            <p:nvPr/>
          </p:nvSpPr>
          <p:spPr>
            <a:xfrm rot="11969729" flipH="1">
              <a:off x="-173038" y="2917825"/>
              <a:ext cx="9690101" cy="12700"/>
            </a:xfrm>
            <a:prstGeom prst="rect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6" name="Οβάλ"/>
            <p:cNvSpPr/>
            <p:nvPr/>
          </p:nvSpPr>
          <p:spPr>
            <a:xfrm>
              <a:off x="1277937" y="4024312"/>
              <a:ext cx="266701" cy="152401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7" name="Οβάλ"/>
            <p:cNvSpPr/>
            <p:nvPr/>
          </p:nvSpPr>
          <p:spPr>
            <a:xfrm>
              <a:off x="477837" y="3571875"/>
              <a:ext cx="266701" cy="150813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8" name="Οβάλ"/>
            <p:cNvSpPr/>
            <p:nvPr/>
          </p:nvSpPr>
          <p:spPr>
            <a:xfrm>
              <a:off x="355600" y="4489450"/>
              <a:ext cx="311150" cy="168275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9" name="Οβάλ"/>
            <p:cNvSpPr/>
            <p:nvPr/>
          </p:nvSpPr>
          <p:spPr>
            <a:xfrm>
              <a:off x="3400425" y="2916237"/>
              <a:ext cx="247650" cy="133351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0" name="Οβάλ"/>
            <p:cNvSpPr/>
            <p:nvPr/>
          </p:nvSpPr>
          <p:spPr>
            <a:xfrm>
              <a:off x="2044700" y="3575050"/>
              <a:ext cx="266700" cy="150813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1" name="Οβάλ"/>
            <p:cNvSpPr/>
            <p:nvPr/>
          </p:nvSpPr>
          <p:spPr>
            <a:xfrm>
              <a:off x="2779712" y="3227387"/>
              <a:ext cx="247651" cy="142876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2" name="Οβάλ"/>
            <p:cNvSpPr/>
            <p:nvPr/>
          </p:nvSpPr>
          <p:spPr>
            <a:xfrm>
              <a:off x="1293812" y="3198812"/>
              <a:ext cx="239713" cy="141288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3" name="Οβάλ"/>
            <p:cNvSpPr/>
            <p:nvPr/>
          </p:nvSpPr>
          <p:spPr>
            <a:xfrm>
              <a:off x="685800" y="2908300"/>
              <a:ext cx="238125" cy="133350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4" name="Οβάλ"/>
            <p:cNvSpPr/>
            <p:nvPr/>
          </p:nvSpPr>
          <p:spPr>
            <a:xfrm>
              <a:off x="1963737" y="2886075"/>
              <a:ext cx="247651" cy="131763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5" name="Οβάλ"/>
            <p:cNvSpPr/>
            <p:nvPr/>
          </p:nvSpPr>
          <p:spPr>
            <a:xfrm>
              <a:off x="3914775" y="2636837"/>
              <a:ext cx="247650" cy="131763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6" name="Οβάλ"/>
            <p:cNvSpPr/>
            <p:nvPr/>
          </p:nvSpPr>
          <p:spPr>
            <a:xfrm>
              <a:off x="3135312" y="2365375"/>
              <a:ext cx="212726" cy="115888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" name="Οβάλ"/>
            <p:cNvSpPr/>
            <p:nvPr/>
          </p:nvSpPr>
          <p:spPr>
            <a:xfrm>
              <a:off x="3681412" y="2111375"/>
              <a:ext cx="212726" cy="96838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8" name="Οβάλ"/>
            <p:cNvSpPr/>
            <p:nvPr/>
          </p:nvSpPr>
          <p:spPr>
            <a:xfrm>
              <a:off x="4456112" y="2351087"/>
              <a:ext cx="222251" cy="114301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9" name="Οβάλ"/>
            <p:cNvSpPr/>
            <p:nvPr/>
          </p:nvSpPr>
          <p:spPr>
            <a:xfrm>
              <a:off x="4567237" y="1704975"/>
              <a:ext cx="204788" cy="96838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0" name="Οβάλ"/>
            <p:cNvSpPr/>
            <p:nvPr/>
          </p:nvSpPr>
          <p:spPr>
            <a:xfrm>
              <a:off x="6010275" y="1536700"/>
              <a:ext cx="203200" cy="96838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1" name="Οβάλ"/>
            <p:cNvSpPr/>
            <p:nvPr/>
          </p:nvSpPr>
          <p:spPr>
            <a:xfrm>
              <a:off x="5703887" y="1701800"/>
              <a:ext cx="203201" cy="96838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2" name="Οβάλ"/>
            <p:cNvSpPr/>
            <p:nvPr/>
          </p:nvSpPr>
          <p:spPr>
            <a:xfrm>
              <a:off x="4967287" y="1514475"/>
              <a:ext cx="203201" cy="98425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3" name="Οβάλ"/>
            <p:cNvSpPr/>
            <p:nvPr/>
          </p:nvSpPr>
          <p:spPr>
            <a:xfrm>
              <a:off x="5305425" y="1905000"/>
              <a:ext cx="212725" cy="115888"/>
            </a:xfrm>
            <a:prstGeom prst="ellipse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4" name="Οβάλ"/>
            <p:cNvSpPr/>
            <p:nvPr/>
          </p:nvSpPr>
          <p:spPr>
            <a:xfrm>
              <a:off x="4908550" y="2120900"/>
              <a:ext cx="211138" cy="96838"/>
            </a:xfrm>
            <a:prstGeom prst="ellipse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5" name="Οβάλ"/>
            <p:cNvSpPr/>
            <p:nvPr/>
          </p:nvSpPr>
          <p:spPr>
            <a:xfrm>
              <a:off x="2593975" y="2586037"/>
              <a:ext cx="238125" cy="142876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6" name="Οβάλ"/>
            <p:cNvSpPr/>
            <p:nvPr/>
          </p:nvSpPr>
          <p:spPr>
            <a:xfrm>
              <a:off x="3060700" y="1911350"/>
              <a:ext cx="220663" cy="96838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7" name="Οβάλ"/>
            <p:cNvSpPr/>
            <p:nvPr/>
          </p:nvSpPr>
          <p:spPr>
            <a:xfrm>
              <a:off x="2505075" y="2144712"/>
              <a:ext cx="220663" cy="96838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8" name="Οβάλ"/>
            <p:cNvSpPr/>
            <p:nvPr/>
          </p:nvSpPr>
          <p:spPr>
            <a:xfrm>
              <a:off x="1993900" y="2360612"/>
              <a:ext cx="212725" cy="114301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9" name="Οβάλ"/>
            <p:cNvSpPr/>
            <p:nvPr/>
          </p:nvSpPr>
          <p:spPr>
            <a:xfrm>
              <a:off x="1935162" y="1941512"/>
              <a:ext cx="212726" cy="96838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0" name="Οβάλ"/>
            <p:cNvSpPr/>
            <p:nvPr/>
          </p:nvSpPr>
          <p:spPr>
            <a:xfrm>
              <a:off x="1916112" y="1554162"/>
              <a:ext cx="203201" cy="96838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1" name="Οβάλ"/>
            <p:cNvSpPr/>
            <p:nvPr/>
          </p:nvSpPr>
          <p:spPr>
            <a:xfrm>
              <a:off x="2484437" y="1727200"/>
              <a:ext cx="203201" cy="96838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2" name="Οβάλ"/>
            <p:cNvSpPr/>
            <p:nvPr/>
          </p:nvSpPr>
          <p:spPr>
            <a:xfrm>
              <a:off x="2967037" y="1550987"/>
              <a:ext cx="203201" cy="96838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3" name="Οβάλ"/>
            <p:cNvSpPr/>
            <p:nvPr/>
          </p:nvSpPr>
          <p:spPr>
            <a:xfrm>
              <a:off x="3530600" y="1716087"/>
              <a:ext cx="203200" cy="96838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4" name="Οβάλ"/>
            <p:cNvSpPr/>
            <p:nvPr/>
          </p:nvSpPr>
          <p:spPr>
            <a:xfrm>
              <a:off x="3963987" y="1528762"/>
              <a:ext cx="203201" cy="96838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5" name="Οβάλ"/>
            <p:cNvSpPr/>
            <p:nvPr/>
          </p:nvSpPr>
          <p:spPr>
            <a:xfrm>
              <a:off x="849312" y="1917700"/>
              <a:ext cx="212726" cy="115888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6" name="Οβάλ"/>
            <p:cNvSpPr/>
            <p:nvPr/>
          </p:nvSpPr>
          <p:spPr>
            <a:xfrm>
              <a:off x="211137" y="2130425"/>
              <a:ext cx="212726" cy="115888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7" name="Οβάλ"/>
            <p:cNvSpPr/>
            <p:nvPr/>
          </p:nvSpPr>
          <p:spPr>
            <a:xfrm>
              <a:off x="1370012" y="1733550"/>
              <a:ext cx="203201" cy="96838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8" name="Οβάλ"/>
            <p:cNvSpPr/>
            <p:nvPr/>
          </p:nvSpPr>
          <p:spPr>
            <a:xfrm>
              <a:off x="825500" y="1544637"/>
              <a:ext cx="203200" cy="96838"/>
            </a:xfrm>
            <a:prstGeom prst="ellipse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9" name="Οβάλ"/>
            <p:cNvSpPr/>
            <p:nvPr/>
          </p:nvSpPr>
          <p:spPr>
            <a:xfrm>
              <a:off x="282575" y="1709737"/>
              <a:ext cx="203200" cy="96838"/>
            </a:xfrm>
            <a:prstGeom prst="ellipse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0" name="Οβάλ"/>
            <p:cNvSpPr/>
            <p:nvPr/>
          </p:nvSpPr>
          <p:spPr>
            <a:xfrm>
              <a:off x="788987" y="2379662"/>
              <a:ext cx="220663" cy="96838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1" name="Οβάλ"/>
            <p:cNvSpPr/>
            <p:nvPr/>
          </p:nvSpPr>
          <p:spPr>
            <a:xfrm>
              <a:off x="1395412" y="2149475"/>
              <a:ext cx="212726" cy="96838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2" name="Οβάλ"/>
            <p:cNvSpPr/>
            <p:nvPr/>
          </p:nvSpPr>
          <p:spPr>
            <a:xfrm>
              <a:off x="1355725" y="2616200"/>
              <a:ext cx="247650" cy="141288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3" name="Οβάλ"/>
            <p:cNvSpPr/>
            <p:nvPr/>
          </p:nvSpPr>
          <p:spPr>
            <a:xfrm>
              <a:off x="4141787" y="1890712"/>
              <a:ext cx="222251" cy="114301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4" name="Οβάλ"/>
            <p:cNvSpPr/>
            <p:nvPr/>
          </p:nvSpPr>
          <p:spPr>
            <a:xfrm>
              <a:off x="2416175" y="1390650"/>
              <a:ext cx="195263" cy="80963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5" name="Οβάλ"/>
            <p:cNvSpPr/>
            <p:nvPr/>
          </p:nvSpPr>
          <p:spPr>
            <a:xfrm>
              <a:off x="2876550" y="1230312"/>
              <a:ext cx="195263" cy="79376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6" name="Οβάλ"/>
            <p:cNvSpPr/>
            <p:nvPr/>
          </p:nvSpPr>
          <p:spPr>
            <a:xfrm>
              <a:off x="2301875" y="1082675"/>
              <a:ext cx="195263" cy="79375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7" name="Οβάλ"/>
            <p:cNvSpPr/>
            <p:nvPr/>
          </p:nvSpPr>
          <p:spPr>
            <a:xfrm>
              <a:off x="1838325" y="1223962"/>
              <a:ext cx="195263" cy="80963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8" name="Οβάλ"/>
            <p:cNvSpPr/>
            <p:nvPr/>
          </p:nvSpPr>
          <p:spPr>
            <a:xfrm>
              <a:off x="1360487" y="1374775"/>
              <a:ext cx="196851" cy="80963"/>
            </a:xfrm>
            <a:prstGeom prst="ellipse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9" name="Οβάλ"/>
            <p:cNvSpPr/>
            <p:nvPr/>
          </p:nvSpPr>
          <p:spPr>
            <a:xfrm>
              <a:off x="3295650" y="1092200"/>
              <a:ext cx="195263" cy="79375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0" name="Οβάλ"/>
            <p:cNvSpPr/>
            <p:nvPr/>
          </p:nvSpPr>
          <p:spPr>
            <a:xfrm>
              <a:off x="3416300" y="1384300"/>
              <a:ext cx="195263" cy="79375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1" name="Οβάλ"/>
            <p:cNvSpPr/>
            <p:nvPr/>
          </p:nvSpPr>
          <p:spPr>
            <a:xfrm>
              <a:off x="3825875" y="1233487"/>
              <a:ext cx="195263" cy="79376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2" name="Οβάλ"/>
            <p:cNvSpPr/>
            <p:nvPr/>
          </p:nvSpPr>
          <p:spPr>
            <a:xfrm>
              <a:off x="4364037" y="1368425"/>
              <a:ext cx="195263" cy="80963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3" name="Οβάλ"/>
            <p:cNvSpPr/>
            <p:nvPr/>
          </p:nvSpPr>
          <p:spPr>
            <a:xfrm>
              <a:off x="1382712" y="1092200"/>
              <a:ext cx="195263" cy="79375"/>
            </a:xfrm>
            <a:prstGeom prst="ellipse">
              <a:avLst/>
            </a:pr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4" name="Οβάλ"/>
            <p:cNvSpPr/>
            <p:nvPr/>
          </p:nvSpPr>
          <p:spPr>
            <a:xfrm>
              <a:off x="889000" y="1227137"/>
              <a:ext cx="195263" cy="79376"/>
            </a:xfrm>
            <a:prstGeom prst="ellipse">
              <a:avLst/>
            </a:pr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5" name="Οβάλ"/>
            <p:cNvSpPr/>
            <p:nvPr/>
          </p:nvSpPr>
          <p:spPr>
            <a:xfrm>
              <a:off x="465137" y="1085850"/>
              <a:ext cx="195263" cy="79375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6" name="Οβάλ"/>
            <p:cNvSpPr/>
            <p:nvPr/>
          </p:nvSpPr>
          <p:spPr>
            <a:xfrm>
              <a:off x="352425" y="1387475"/>
              <a:ext cx="195263" cy="79375"/>
            </a:xfrm>
            <a:prstGeom prst="ellipse">
              <a:avLst/>
            </a:pr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7" name="Οβάλ"/>
            <p:cNvSpPr/>
            <p:nvPr/>
          </p:nvSpPr>
          <p:spPr>
            <a:xfrm>
              <a:off x="4686300" y="1223962"/>
              <a:ext cx="196850" cy="79376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8" name="Οβάλ"/>
            <p:cNvSpPr/>
            <p:nvPr/>
          </p:nvSpPr>
          <p:spPr>
            <a:xfrm>
              <a:off x="4991100" y="1090612"/>
              <a:ext cx="196850" cy="80963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9" name="Οβάλ"/>
            <p:cNvSpPr/>
            <p:nvPr/>
          </p:nvSpPr>
          <p:spPr>
            <a:xfrm>
              <a:off x="5294312" y="1371600"/>
              <a:ext cx="196851" cy="80963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0" name="Οβάλ"/>
            <p:cNvSpPr/>
            <p:nvPr/>
          </p:nvSpPr>
          <p:spPr>
            <a:xfrm>
              <a:off x="5584825" y="1230312"/>
              <a:ext cx="195263" cy="79376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1" name="Οβάλ"/>
            <p:cNvSpPr/>
            <p:nvPr/>
          </p:nvSpPr>
          <p:spPr>
            <a:xfrm>
              <a:off x="5899150" y="1082675"/>
              <a:ext cx="195263" cy="79375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2" name="Οβάλ"/>
            <p:cNvSpPr/>
            <p:nvPr/>
          </p:nvSpPr>
          <p:spPr>
            <a:xfrm>
              <a:off x="6851650" y="1093787"/>
              <a:ext cx="196850" cy="80963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3" name="Οβάλ"/>
            <p:cNvSpPr/>
            <p:nvPr/>
          </p:nvSpPr>
          <p:spPr>
            <a:xfrm>
              <a:off x="6296025" y="1392237"/>
              <a:ext cx="203200" cy="79376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4" name="Οβάλ"/>
            <p:cNvSpPr/>
            <p:nvPr/>
          </p:nvSpPr>
          <p:spPr>
            <a:xfrm>
              <a:off x="6589712" y="1244600"/>
              <a:ext cx="203201" cy="79375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5" name="Οβάλ"/>
            <p:cNvSpPr/>
            <p:nvPr/>
          </p:nvSpPr>
          <p:spPr>
            <a:xfrm>
              <a:off x="2138362" y="4491037"/>
              <a:ext cx="311151" cy="176213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6" name="Οβάλ"/>
            <p:cNvSpPr/>
            <p:nvPr/>
          </p:nvSpPr>
          <p:spPr>
            <a:xfrm>
              <a:off x="1225550" y="5064125"/>
              <a:ext cx="303213" cy="177800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7" name="Οβάλ"/>
            <p:cNvSpPr/>
            <p:nvPr/>
          </p:nvSpPr>
          <p:spPr>
            <a:xfrm>
              <a:off x="3641725" y="3597275"/>
              <a:ext cx="266700" cy="150813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8" name="Οβάλ"/>
            <p:cNvSpPr/>
            <p:nvPr/>
          </p:nvSpPr>
          <p:spPr>
            <a:xfrm>
              <a:off x="4237037" y="3243262"/>
              <a:ext cx="247651" cy="141288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9" name="Οβάλ"/>
            <p:cNvSpPr/>
            <p:nvPr/>
          </p:nvSpPr>
          <p:spPr>
            <a:xfrm>
              <a:off x="4718050" y="2927350"/>
              <a:ext cx="247650" cy="133350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0" name="Οβάλ"/>
            <p:cNvSpPr/>
            <p:nvPr/>
          </p:nvSpPr>
          <p:spPr>
            <a:xfrm>
              <a:off x="5259387" y="2587625"/>
              <a:ext cx="238126" cy="142876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1" name="Οβάλ"/>
            <p:cNvSpPr/>
            <p:nvPr/>
          </p:nvSpPr>
          <p:spPr>
            <a:xfrm>
              <a:off x="2962275" y="4025900"/>
              <a:ext cx="266700" cy="150813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2" name="Οβάλ"/>
            <p:cNvSpPr/>
            <p:nvPr/>
          </p:nvSpPr>
          <p:spPr>
            <a:xfrm>
              <a:off x="5678487" y="2346325"/>
              <a:ext cx="212726" cy="115888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3" name="Οβάλ"/>
            <p:cNvSpPr/>
            <p:nvPr/>
          </p:nvSpPr>
          <p:spPr>
            <a:xfrm>
              <a:off x="6421437" y="1889125"/>
              <a:ext cx="212726" cy="114300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4" name="Οβάλ"/>
            <p:cNvSpPr/>
            <p:nvPr/>
          </p:nvSpPr>
          <p:spPr>
            <a:xfrm>
              <a:off x="6061075" y="2117725"/>
              <a:ext cx="212725" cy="96838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5" name="Οβάλ"/>
            <p:cNvSpPr/>
            <p:nvPr/>
          </p:nvSpPr>
          <p:spPr>
            <a:xfrm>
              <a:off x="6732587" y="1704975"/>
              <a:ext cx="203201" cy="96838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6" name="Οβάλ"/>
            <p:cNvSpPr/>
            <p:nvPr/>
          </p:nvSpPr>
          <p:spPr>
            <a:xfrm>
              <a:off x="6989762" y="1544637"/>
              <a:ext cx="204788" cy="96838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7" name="Οβάλ"/>
            <p:cNvSpPr/>
            <p:nvPr/>
          </p:nvSpPr>
          <p:spPr>
            <a:xfrm>
              <a:off x="7254875" y="1390650"/>
              <a:ext cx="196850" cy="80963"/>
            </a:xfrm>
            <a:prstGeom prst="ellipse">
              <a:avLst/>
            </a:prstGeom>
            <a:gradFill flip="none" rotWithShape="1">
              <a:gsLst>
                <a:gs pos="0">
                  <a:srgbClr val="4B4B70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8" name="Οβάλ"/>
            <p:cNvSpPr/>
            <p:nvPr/>
          </p:nvSpPr>
          <p:spPr>
            <a:xfrm>
              <a:off x="7502525" y="1236662"/>
              <a:ext cx="195263" cy="79376"/>
            </a:xfrm>
            <a:prstGeom prst="ellipse">
              <a:avLst/>
            </a:prstGeom>
            <a:gradFill flip="none" rotWithShape="1">
              <a:gsLst>
                <a:gs pos="0">
                  <a:srgbClr val="4B4B70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9" name="Οβάλ"/>
            <p:cNvSpPr/>
            <p:nvPr/>
          </p:nvSpPr>
          <p:spPr>
            <a:xfrm>
              <a:off x="7727950" y="1092200"/>
              <a:ext cx="203200" cy="80963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0" name="Οβάλ"/>
            <p:cNvSpPr/>
            <p:nvPr/>
          </p:nvSpPr>
          <p:spPr>
            <a:xfrm>
              <a:off x="7929562" y="963612"/>
              <a:ext cx="176213" cy="79376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1" name="Οβάλ"/>
            <p:cNvSpPr/>
            <p:nvPr/>
          </p:nvSpPr>
          <p:spPr>
            <a:xfrm>
              <a:off x="6191250" y="962025"/>
              <a:ext cx="177800" cy="79375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2" name="Οβάλ"/>
            <p:cNvSpPr/>
            <p:nvPr/>
          </p:nvSpPr>
          <p:spPr>
            <a:xfrm>
              <a:off x="5319712" y="962025"/>
              <a:ext cx="177801" cy="79375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3" name="Οβάλ"/>
            <p:cNvSpPr/>
            <p:nvPr/>
          </p:nvSpPr>
          <p:spPr>
            <a:xfrm>
              <a:off x="4821237" y="860425"/>
              <a:ext cx="176213" cy="80963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4" name="Οβάλ"/>
            <p:cNvSpPr/>
            <p:nvPr/>
          </p:nvSpPr>
          <p:spPr>
            <a:xfrm>
              <a:off x="5106987" y="742950"/>
              <a:ext cx="177801" cy="79375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5" name="Οβάλ"/>
            <p:cNvSpPr/>
            <p:nvPr/>
          </p:nvSpPr>
          <p:spPr>
            <a:xfrm>
              <a:off x="4897437" y="549275"/>
              <a:ext cx="177801" cy="79375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6" name="Οβάλ"/>
            <p:cNvSpPr/>
            <p:nvPr/>
          </p:nvSpPr>
          <p:spPr>
            <a:xfrm>
              <a:off x="3981450" y="863600"/>
              <a:ext cx="177800" cy="80963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7" name="Οβάλ"/>
            <p:cNvSpPr/>
            <p:nvPr/>
          </p:nvSpPr>
          <p:spPr>
            <a:xfrm>
              <a:off x="3756025" y="628650"/>
              <a:ext cx="177800" cy="80963"/>
            </a:xfrm>
            <a:prstGeom prst="ellipse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8" name="Οβάλ"/>
            <p:cNvSpPr/>
            <p:nvPr/>
          </p:nvSpPr>
          <p:spPr>
            <a:xfrm>
              <a:off x="3429000" y="730250"/>
              <a:ext cx="177800" cy="80963"/>
            </a:xfrm>
            <a:prstGeom prst="ellipse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9" name="Οβάλ"/>
            <p:cNvSpPr/>
            <p:nvPr/>
          </p:nvSpPr>
          <p:spPr>
            <a:xfrm>
              <a:off x="3640137" y="981075"/>
              <a:ext cx="176213" cy="79375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0" name="Οβάλ"/>
            <p:cNvSpPr/>
            <p:nvPr/>
          </p:nvSpPr>
          <p:spPr>
            <a:xfrm>
              <a:off x="1863725" y="952500"/>
              <a:ext cx="177800" cy="79375"/>
            </a:xfrm>
            <a:prstGeom prst="ellipse">
              <a:avLst/>
            </a:pr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1" name="Οβάλ"/>
            <p:cNvSpPr/>
            <p:nvPr/>
          </p:nvSpPr>
          <p:spPr>
            <a:xfrm>
              <a:off x="1073150" y="730250"/>
              <a:ext cx="176213" cy="80963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2" name="Οβάλ"/>
            <p:cNvSpPr/>
            <p:nvPr/>
          </p:nvSpPr>
          <p:spPr>
            <a:xfrm>
              <a:off x="587375" y="847725"/>
              <a:ext cx="176213" cy="80963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3" name="Οβάλ"/>
            <p:cNvSpPr/>
            <p:nvPr/>
          </p:nvSpPr>
          <p:spPr>
            <a:xfrm>
              <a:off x="350837" y="523875"/>
              <a:ext cx="177801" cy="79375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4" name="Οβάλ"/>
            <p:cNvSpPr/>
            <p:nvPr/>
          </p:nvSpPr>
          <p:spPr>
            <a:xfrm>
              <a:off x="7307262" y="858837"/>
              <a:ext cx="168276" cy="71439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5" name="Οβάλ"/>
            <p:cNvSpPr/>
            <p:nvPr/>
          </p:nvSpPr>
          <p:spPr>
            <a:xfrm>
              <a:off x="7099300" y="977900"/>
              <a:ext cx="166688" cy="69850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6" name="Οβάλ"/>
            <p:cNvSpPr/>
            <p:nvPr/>
          </p:nvSpPr>
          <p:spPr>
            <a:xfrm>
              <a:off x="6440487" y="844550"/>
              <a:ext cx="168276" cy="71438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7" name="Οβάλ"/>
            <p:cNvSpPr/>
            <p:nvPr/>
          </p:nvSpPr>
          <p:spPr>
            <a:xfrm>
              <a:off x="5605462" y="844550"/>
              <a:ext cx="168276" cy="71438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8" name="Οβάλ"/>
            <p:cNvSpPr/>
            <p:nvPr/>
          </p:nvSpPr>
          <p:spPr>
            <a:xfrm>
              <a:off x="4630737" y="641350"/>
              <a:ext cx="168276" cy="69850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9" name="Οβάλ"/>
            <p:cNvSpPr/>
            <p:nvPr/>
          </p:nvSpPr>
          <p:spPr>
            <a:xfrm>
              <a:off x="4354512" y="452437"/>
              <a:ext cx="168276" cy="69851"/>
            </a:xfrm>
            <a:prstGeom prst="ellipse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0" name="Οβάλ"/>
            <p:cNvSpPr/>
            <p:nvPr/>
          </p:nvSpPr>
          <p:spPr>
            <a:xfrm>
              <a:off x="4641850" y="350837"/>
              <a:ext cx="168275" cy="71439"/>
            </a:xfrm>
            <a:prstGeom prst="ellipse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1" name="Οβάλ"/>
            <p:cNvSpPr/>
            <p:nvPr/>
          </p:nvSpPr>
          <p:spPr>
            <a:xfrm>
              <a:off x="3186112" y="342900"/>
              <a:ext cx="168276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2" name="Οβάλ"/>
            <p:cNvSpPr/>
            <p:nvPr/>
          </p:nvSpPr>
          <p:spPr>
            <a:xfrm>
              <a:off x="1830387" y="719137"/>
              <a:ext cx="168276" cy="69851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3" name="Οβάλ"/>
            <p:cNvSpPr/>
            <p:nvPr/>
          </p:nvSpPr>
          <p:spPr>
            <a:xfrm>
              <a:off x="1416050" y="835025"/>
              <a:ext cx="168275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4" name="Οβάλ"/>
            <p:cNvSpPr/>
            <p:nvPr/>
          </p:nvSpPr>
          <p:spPr>
            <a:xfrm>
              <a:off x="955675" y="958850"/>
              <a:ext cx="168275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5" name="Οβάλ"/>
            <p:cNvSpPr/>
            <p:nvPr/>
          </p:nvSpPr>
          <p:spPr>
            <a:xfrm>
              <a:off x="1111250" y="374650"/>
              <a:ext cx="168275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6" name="Οβάλ"/>
            <p:cNvSpPr/>
            <p:nvPr/>
          </p:nvSpPr>
          <p:spPr>
            <a:xfrm>
              <a:off x="2547937" y="358775"/>
              <a:ext cx="168276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7" name="Οβάλ"/>
            <p:cNvSpPr/>
            <p:nvPr/>
          </p:nvSpPr>
          <p:spPr>
            <a:xfrm>
              <a:off x="1881187" y="379412"/>
              <a:ext cx="166688" cy="71439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8" name="Οβάλ"/>
            <p:cNvSpPr/>
            <p:nvPr/>
          </p:nvSpPr>
          <p:spPr>
            <a:xfrm>
              <a:off x="6661150" y="730250"/>
              <a:ext cx="176213" cy="71438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9" name="Οβάλ"/>
            <p:cNvSpPr/>
            <p:nvPr/>
          </p:nvSpPr>
          <p:spPr>
            <a:xfrm>
              <a:off x="5622925" y="538162"/>
              <a:ext cx="177800" cy="71439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0" name="Οβάλ"/>
            <p:cNvSpPr/>
            <p:nvPr/>
          </p:nvSpPr>
          <p:spPr>
            <a:xfrm>
              <a:off x="5365750" y="642937"/>
              <a:ext cx="177800" cy="71439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1" name="Οβάλ"/>
            <p:cNvSpPr/>
            <p:nvPr/>
          </p:nvSpPr>
          <p:spPr>
            <a:xfrm>
              <a:off x="5141912" y="457200"/>
              <a:ext cx="177801" cy="69850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2" name="Οβάλ"/>
            <p:cNvSpPr/>
            <p:nvPr/>
          </p:nvSpPr>
          <p:spPr>
            <a:xfrm>
              <a:off x="3906837" y="360362"/>
              <a:ext cx="177801" cy="71439"/>
            </a:xfrm>
            <a:prstGeom prst="ellipse">
              <a:avLst/>
            </a:pr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3" name="Οβάλ"/>
            <p:cNvSpPr/>
            <p:nvPr/>
          </p:nvSpPr>
          <p:spPr>
            <a:xfrm>
              <a:off x="4498975" y="987425"/>
              <a:ext cx="176213" cy="69850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4" name="Οβάλ"/>
            <p:cNvSpPr/>
            <p:nvPr/>
          </p:nvSpPr>
          <p:spPr>
            <a:xfrm>
              <a:off x="4319587" y="746125"/>
              <a:ext cx="177801" cy="71438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5" name="Οβάλ"/>
            <p:cNvSpPr/>
            <p:nvPr/>
          </p:nvSpPr>
          <p:spPr>
            <a:xfrm>
              <a:off x="4073525" y="531812"/>
              <a:ext cx="176213" cy="71439"/>
            </a:xfrm>
            <a:prstGeom prst="ellipse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6" name="Οβάλ"/>
            <p:cNvSpPr/>
            <p:nvPr/>
          </p:nvSpPr>
          <p:spPr>
            <a:xfrm>
              <a:off x="3630612" y="439737"/>
              <a:ext cx="177801" cy="69851"/>
            </a:xfrm>
            <a:prstGeom prst="ellipse">
              <a:avLst/>
            </a:pr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7" name="Οβάλ"/>
            <p:cNvSpPr/>
            <p:nvPr/>
          </p:nvSpPr>
          <p:spPr>
            <a:xfrm>
              <a:off x="3324225" y="536575"/>
              <a:ext cx="176213" cy="71438"/>
            </a:xfrm>
            <a:prstGeom prst="ellipse">
              <a:avLst/>
            </a:pr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8" name="Οβάλ"/>
            <p:cNvSpPr/>
            <p:nvPr/>
          </p:nvSpPr>
          <p:spPr>
            <a:xfrm>
              <a:off x="3079750" y="844550"/>
              <a:ext cx="177800" cy="71438"/>
            </a:xfrm>
            <a:prstGeom prst="ellipse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9" name="Οβάλ"/>
            <p:cNvSpPr/>
            <p:nvPr/>
          </p:nvSpPr>
          <p:spPr>
            <a:xfrm>
              <a:off x="2974975" y="633412"/>
              <a:ext cx="176213" cy="71439"/>
            </a:xfrm>
            <a:prstGeom prst="ellipse">
              <a:avLst/>
            </a:pr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0" name="Οβάλ"/>
            <p:cNvSpPr/>
            <p:nvPr/>
          </p:nvSpPr>
          <p:spPr>
            <a:xfrm>
              <a:off x="2862262" y="434975"/>
              <a:ext cx="177801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1" name="Οβάλ"/>
            <p:cNvSpPr/>
            <p:nvPr/>
          </p:nvSpPr>
          <p:spPr>
            <a:xfrm>
              <a:off x="2616200" y="738187"/>
              <a:ext cx="177800" cy="71439"/>
            </a:xfrm>
            <a:prstGeom prst="ellipse">
              <a:avLst/>
            </a:pr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2" name="Οβάλ"/>
            <p:cNvSpPr/>
            <p:nvPr/>
          </p:nvSpPr>
          <p:spPr>
            <a:xfrm>
              <a:off x="2292350" y="823912"/>
              <a:ext cx="177800" cy="71439"/>
            </a:xfrm>
            <a:prstGeom prst="ellipse">
              <a:avLst/>
            </a:pr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3" name="Οβάλ"/>
            <p:cNvSpPr/>
            <p:nvPr/>
          </p:nvSpPr>
          <p:spPr>
            <a:xfrm>
              <a:off x="2530475" y="527050"/>
              <a:ext cx="177800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4" name="Οβάλ"/>
            <p:cNvSpPr/>
            <p:nvPr/>
          </p:nvSpPr>
          <p:spPr>
            <a:xfrm>
              <a:off x="2157412" y="631825"/>
              <a:ext cx="177801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5" name="Οβάλ"/>
            <p:cNvSpPr/>
            <p:nvPr/>
          </p:nvSpPr>
          <p:spPr>
            <a:xfrm>
              <a:off x="2189162" y="457200"/>
              <a:ext cx="177801" cy="69850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6" name="Οβάλ"/>
            <p:cNvSpPr/>
            <p:nvPr/>
          </p:nvSpPr>
          <p:spPr>
            <a:xfrm>
              <a:off x="1820862" y="542925"/>
              <a:ext cx="176213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7" name="Οβάλ"/>
            <p:cNvSpPr/>
            <p:nvPr/>
          </p:nvSpPr>
          <p:spPr>
            <a:xfrm>
              <a:off x="1495425" y="471487"/>
              <a:ext cx="177800" cy="71439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8" name="Οβάλ"/>
            <p:cNvSpPr/>
            <p:nvPr/>
          </p:nvSpPr>
          <p:spPr>
            <a:xfrm>
              <a:off x="1492250" y="622300"/>
              <a:ext cx="176213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9" name="Οβάλ"/>
            <p:cNvSpPr/>
            <p:nvPr/>
          </p:nvSpPr>
          <p:spPr>
            <a:xfrm>
              <a:off x="1182687" y="549275"/>
              <a:ext cx="177801" cy="69850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0" name="Οβάλ"/>
            <p:cNvSpPr/>
            <p:nvPr/>
          </p:nvSpPr>
          <p:spPr>
            <a:xfrm>
              <a:off x="755650" y="647700"/>
              <a:ext cx="176213" cy="69850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1" name="Οβάλ"/>
            <p:cNvSpPr/>
            <p:nvPr/>
          </p:nvSpPr>
          <p:spPr>
            <a:xfrm>
              <a:off x="792162" y="438150"/>
              <a:ext cx="177801" cy="69850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2" name="Οβάλ"/>
            <p:cNvSpPr/>
            <p:nvPr/>
          </p:nvSpPr>
          <p:spPr>
            <a:xfrm>
              <a:off x="292100" y="774700"/>
              <a:ext cx="176213" cy="69850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3" name="Οβάλ"/>
            <p:cNvSpPr/>
            <p:nvPr/>
          </p:nvSpPr>
          <p:spPr>
            <a:xfrm>
              <a:off x="1465262" y="280987"/>
              <a:ext cx="160338" cy="60326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4" name="Οβάλ"/>
            <p:cNvSpPr/>
            <p:nvPr/>
          </p:nvSpPr>
          <p:spPr>
            <a:xfrm>
              <a:off x="2232025" y="300037"/>
              <a:ext cx="160338" cy="61913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5" name="Οβάλ"/>
            <p:cNvSpPr/>
            <p:nvPr/>
          </p:nvSpPr>
          <p:spPr>
            <a:xfrm>
              <a:off x="2863850" y="292100"/>
              <a:ext cx="160338" cy="60325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6" name="Οβάλ"/>
            <p:cNvSpPr/>
            <p:nvPr/>
          </p:nvSpPr>
          <p:spPr>
            <a:xfrm>
              <a:off x="3462337" y="280987"/>
              <a:ext cx="158751" cy="61913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7" name="Οβάλ"/>
            <p:cNvSpPr/>
            <p:nvPr/>
          </p:nvSpPr>
          <p:spPr>
            <a:xfrm>
              <a:off x="3786187" y="185737"/>
              <a:ext cx="160338" cy="61913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8" name="Οβάλ"/>
            <p:cNvSpPr/>
            <p:nvPr/>
          </p:nvSpPr>
          <p:spPr>
            <a:xfrm>
              <a:off x="4232275" y="271462"/>
              <a:ext cx="160338" cy="61913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9" name="Οβάλ"/>
            <p:cNvSpPr/>
            <p:nvPr/>
          </p:nvSpPr>
          <p:spPr>
            <a:xfrm>
              <a:off x="2749550" y="946150"/>
              <a:ext cx="168275" cy="80963"/>
            </a:xfrm>
            <a:prstGeom prst="ellipse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0" name="Οβάλ"/>
            <p:cNvSpPr/>
            <p:nvPr/>
          </p:nvSpPr>
          <p:spPr>
            <a:xfrm>
              <a:off x="4162425" y="1098550"/>
              <a:ext cx="195263" cy="80963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1" name="Οβάλ"/>
            <p:cNvSpPr/>
            <p:nvPr/>
          </p:nvSpPr>
          <p:spPr>
            <a:xfrm>
              <a:off x="5848350" y="735012"/>
              <a:ext cx="177800" cy="80963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2" name="Οβάλ"/>
            <p:cNvSpPr/>
            <p:nvPr/>
          </p:nvSpPr>
          <p:spPr>
            <a:xfrm>
              <a:off x="6121400" y="615950"/>
              <a:ext cx="176213" cy="80963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3" name="Οβάλ"/>
            <p:cNvSpPr/>
            <p:nvPr/>
          </p:nvSpPr>
          <p:spPr>
            <a:xfrm>
              <a:off x="3490912" y="133350"/>
              <a:ext cx="125413" cy="53975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4" name="Οβάλ"/>
            <p:cNvSpPr/>
            <p:nvPr/>
          </p:nvSpPr>
          <p:spPr>
            <a:xfrm>
              <a:off x="2109787" y="133350"/>
              <a:ext cx="125413" cy="53975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5" name="Οβάλ"/>
            <p:cNvSpPr/>
            <p:nvPr/>
          </p:nvSpPr>
          <p:spPr>
            <a:xfrm>
              <a:off x="2438400" y="71437"/>
              <a:ext cx="125413" cy="53976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6" name="Οβάλ"/>
            <p:cNvSpPr/>
            <p:nvPr/>
          </p:nvSpPr>
          <p:spPr>
            <a:xfrm>
              <a:off x="2722562" y="0"/>
              <a:ext cx="131763" cy="53975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7" name="Οβάλ"/>
            <p:cNvSpPr/>
            <p:nvPr/>
          </p:nvSpPr>
          <p:spPr>
            <a:xfrm>
              <a:off x="3148012" y="71437"/>
              <a:ext cx="133351" cy="53976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8" name="Οβάλ"/>
            <p:cNvSpPr/>
            <p:nvPr/>
          </p:nvSpPr>
          <p:spPr>
            <a:xfrm>
              <a:off x="2833687" y="157162"/>
              <a:ext cx="131763" cy="53976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9" name="Οβάλ"/>
            <p:cNvSpPr/>
            <p:nvPr/>
          </p:nvSpPr>
          <p:spPr>
            <a:xfrm>
              <a:off x="3140075" y="211137"/>
              <a:ext cx="150813" cy="71439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0" name="Οβάλ"/>
            <p:cNvSpPr/>
            <p:nvPr/>
          </p:nvSpPr>
          <p:spPr>
            <a:xfrm>
              <a:off x="2549525" y="219075"/>
              <a:ext cx="141288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1" name="Οβάλ"/>
            <p:cNvSpPr/>
            <p:nvPr/>
          </p:nvSpPr>
          <p:spPr>
            <a:xfrm>
              <a:off x="1811337" y="204787"/>
              <a:ext cx="160338" cy="71439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2" name="Οβάλ"/>
            <p:cNvSpPr/>
            <p:nvPr/>
          </p:nvSpPr>
          <p:spPr>
            <a:xfrm>
              <a:off x="3251200" y="5084762"/>
              <a:ext cx="309563" cy="166688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3" name="Οβάλ"/>
            <p:cNvSpPr/>
            <p:nvPr/>
          </p:nvSpPr>
          <p:spPr>
            <a:xfrm>
              <a:off x="4008437" y="4519612"/>
              <a:ext cx="311151" cy="177801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4" name="Οβάλ"/>
            <p:cNvSpPr/>
            <p:nvPr/>
          </p:nvSpPr>
          <p:spPr>
            <a:xfrm>
              <a:off x="5243512" y="3646487"/>
              <a:ext cx="266701" cy="150813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5" name="Οβάλ"/>
            <p:cNvSpPr/>
            <p:nvPr/>
          </p:nvSpPr>
          <p:spPr>
            <a:xfrm>
              <a:off x="5738812" y="3263900"/>
              <a:ext cx="249238" cy="141288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6" name="Οβάλ"/>
            <p:cNvSpPr/>
            <p:nvPr/>
          </p:nvSpPr>
          <p:spPr>
            <a:xfrm>
              <a:off x="4694237" y="4052887"/>
              <a:ext cx="266701" cy="150813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7" name="Οβάλ"/>
            <p:cNvSpPr/>
            <p:nvPr/>
          </p:nvSpPr>
          <p:spPr>
            <a:xfrm>
              <a:off x="6245225" y="2909887"/>
              <a:ext cx="239713" cy="133351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8" name="Οβάλ"/>
            <p:cNvSpPr/>
            <p:nvPr/>
          </p:nvSpPr>
          <p:spPr>
            <a:xfrm>
              <a:off x="6596062" y="2620962"/>
              <a:ext cx="247651" cy="141288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9" name="Οβάλ"/>
            <p:cNvSpPr/>
            <p:nvPr/>
          </p:nvSpPr>
          <p:spPr>
            <a:xfrm>
              <a:off x="6972300" y="2365375"/>
              <a:ext cx="212725" cy="114300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0" name="Οβάλ"/>
            <p:cNvSpPr/>
            <p:nvPr/>
          </p:nvSpPr>
          <p:spPr>
            <a:xfrm>
              <a:off x="7583487" y="1901825"/>
              <a:ext cx="212726" cy="115888"/>
            </a:xfrm>
            <a:prstGeom prst="ellipse">
              <a:avLst/>
            </a:prstGeom>
            <a:gradFill flip="none" rotWithShape="1">
              <a:gsLst>
                <a:gs pos="0">
                  <a:srgbClr val="32324B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1" name="Οβάλ"/>
            <p:cNvSpPr/>
            <p:nvPr/>
          </p:nvSpPr>
          <p:spPr>
            <a:xfrm>
              <a:off x="7299325" y="2124075"/>
              <a:ext cx="220663" cy="96838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2" name="Οβάλ"/>
            <p:cNvSpPr/>
            <p:nvPr/>
          </p:nvSpPr>
          <p:spPr>
            <a:xfrm>
              <a:off x="7823200" y="1739900"/>
              <a:ext cx="203200" cy="96838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3" name="Οβάλ"/>
            <p:cNvSpPr/>
            <p:nvPr/>
          </p:nvSpPr>
          <p:spPr>
            <a:xfrm>
              <a:off x="8054975" y="1560512"/>
              <a:ext cx="203200" cy="96838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4" name="Οβάλ"/>
            <p:cNvSpPr/>
            <p:nvPr/>
          </p:nvSpPr>
          <p:spPr>
            <a:xfrm>
              <a:off x="8296275" y="1393825"/>
              <a:ext cx="195263" cy="79375"/>
            </a:xfrm>
            <a:prstGeom prst="ellipse">
              <a:avLst/>
            </a:prstGeom>
            <a:gradFill flip="none" rotWithShape="1">
              <a:gsLst>
                <a:gs pos="0">
                  <a:srgbClr val="4B4B70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5" name="Οβάλ"/>
            <p:cNvSpPr/>
            <p:nvPr/>
          </p:nvSpPr>
          <p:spPr>
            <a:xfrm>
              <a:off x="8480425" y="1254125"/>
              <a:ext cx="196850" cy="80963"/>
            </a:xfrm>
            <a:prstGeom prst="ellipse">
              <a:avLst/>
            </a:prstGeom>
            <a:gradFill flip="none" rotWithShape="1">
              <a:gsLst>
                <a:gs pos="0">
                  <a:srgbClr val="4B4B70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6" name="Οβάλ"/>
            <p:cNvSpPr/>
            <p:nvPr/>
          </p:nvSpPr>
          <p:spPr>
            <a:xfrm>
              <a:off x="8672512" y="1106487"/>
              <a:ext cx="195263" cy="80963"/>
            </a:xfrm>
            <a:prstGeom prst="ellipse">
              <a:avLst/>
            </a:prstGeom>
            <a:gradFill flip="none" rotWithShape="1">
              <a:gsLst>
                <a:gs pos="0">
                  <a:srgbClr val="4B4B70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7" name="Οβάλ"/>
            <p:cNvSpPr/>
            <p:nvPr/>
          </p:nvSpPr>
          <p:spPr>
            <a:xfrm>
              <a:off x="5270500" y="5154612"/>
              <a:ext cx="311150" cy="168276"/>
            </a:xfrm>
            <a:prstGeom prst="ellipse">
              <a:avLst/>
            </a:pr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8" name="Οβάλ"/>
            <p:cNvSpPr/>
            <p:nvPr/>
          </p:nvSpPr>
          <p:spPr>
            <a:xfrm>
              <a:off x="5899150" y="4554537"/>
              <a:ext cx="311150" cy="176213"/>
            </a:xfrm>
            <a:prstGeom prst="ellipse">
              <a:avLst/>
            </a:pr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9" name="Οβάλ"/>
            <p:cNvSpPr/>
            <p:nvPr/>
          </p:nvSpPr>
          <p:spPr>
            <a:xfrm>
              <a:off x="7680325" y="4573587"/>
              <a:ext cx="319088" cy="168276"/>
            </a:xfrm>
            <a:prstGeom prst="ellipse">
              <a:avLst/>
            </a:prstGeom>
            <a:gradFill flip="none" rotWithShape="1">
              <a:gsLst>
                <a:gs pos="0">
                  <a:srgbClr val="28283C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0" name="Οβάλ"/>
            <p:cNvSpPr/>
            <p:nvPr/>
          </p:nvSpPr>
          <p:spPr>
            <a:xfrm>
              <a:off x="7232650" y="5119687"/>
              <a:ext cx="311150" cy="166688"/>
            </a:xfrm>
            <a:prstGeom prst="ellipse">
              <a:avLst/>
            </a:prstGeom>
            <a:gradFill flip="none" rotWithShape="1">
              <a:gsLst>
                <a:gs pos="0">
                  <a:srgbClr val="28283C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1" name="Οβάλ"/>
            <p:cNvSpPr/>
            <p:nvPr/>
          </p:nvSpPr>
          <p:spPr>
            <a:xfrm>
              <a:off x="6435725" y="4083050"/>
              <a:ext cx="266700" cy="152400"/>
            </a:xfrm>
            <a:prstGeom prst="ellipse">
              <a:avLst/>
            </a:pr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2" name="Οβάλ"/>
            <p:cNvSpPr/>
            <p:nvPr/>
          </p:nvSpPr>
          <p:spPr>
            <a:xfrm>
              <a:off x="6870700" y="3678237"/>
              <a:ext cx="265113" cy="150813"/>
            </a:xfrm>
            <a:prstGeom prst="ellipse">
              <a:avLst/>
            </a:pr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3" name="Οβάλ"/>
            <p:cNvSpPr/>
            <p:nvPr/>
          </p:nvSpPr>
          <p:spPr>
            <a:xfrm>
              <a:off x="8110537" y="4117975"/>
              <a:ext cx="265113" cy="150813"/>
            </a:xfrm>
            <a:prstGeom prst="ellipse">
              <a:avLst/>
            </a:prstGeom>
            <a:gradFill flip="none" rotWithShape="1">
              <a:gsLst>
                <a:gs pos="0">
                  <a:srgbClr val="28283C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4" name="Οβάλ"/>
            <p:cNvSpPr/>
            <p:nvPr/>
          </p:nvSpPr>
          <p:spPr>
            <a:xfrm>
              <a:off x="7331075" y="3252787"/>
              <a:ext cx="247650" cy="131763"/>
            </a:xfrm>
            <a:prstGeom prst="ellipse">
              <a:avLst/>
            </a:pr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5" name="Οβάλ"/>
            <p:cNvSpPr/>
            <p:nvPr/>
          </p:nvSpPr>
          <p:spPr>
            <a:xfrm>
              <a:off x="8505825" y="3638550"/>
              <a:ext cx="266700" cy="150813"/>
            </a:xfrm>
            <a:prstGeom prst="ellipse">
              <a:avLst/>
            </a:pr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6" name="Οβάλ"/>
            <p:cNvSpPr/>
            <p:nvPr/>
          </p:nvSpPr>
          <p:spPr>
            <a:xfrm>
              <a:off x="8829675" y="3262312"/>
              <a:ext cx="247650" cy="141288"/>
            </a:xfrm>
            <a:prstGeom prst="ellipse">
              <a:avLst/>
            </a:prstGeom>
            <a:gradFill flip="none" rotWithShape="1">
              <a:gsLst>
                <a:gs pos="0">
                  <a:srgbClr val="28283C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7" name="Οβάλ"/>
            <p:cNvSpPr/>
            <p:nvPr/>
          </p:nvSpPr>
          <p:spPr>
            <a:xfrm>
              <a:off x="7678737" y="2935287"/>
              <a:ext cx="247651" cy="131763"/>
            </a:xfrm>
            <a:prstGeom prst="ellipse">
              <a:avLst/>
            </a:pr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8" name="Οβάλ"/>
            <p:cNvSpPr/>
            <p:nvPr/>
          </p:nvSpPr>
          <p:spPr>
            <a:xfrm>
              <a:off x="7986712" y="2641600"/>
              <a:ext cx="247651" cy="133350"/>
            </a:xfrm>
            <a:prstGeom prst="ellipse">
              <a:avLst/>
            </a:pr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9" name="Οβάλ"/>
            <p:cNvSpPr/>
            <p:nvPr/>
          </p:nvSpPr>
          <p:spPr>
            <a:xfrm>
              <a:off x="8745537" y="1949450"/>
              <a:ext cx="212726" cy="115888"/>
            </a:xfrm>
            <a:prstGeom prst="ellipse">
              <a:avLst/>
            </a:pr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0" name="Οβάλ"/>
            <p:cNvSpPr/>
            <p:nvPr/>
          </p:nvSpPr>
          <p:spPr>
            <a:xfrm>
              <a:off x="8296275" y="2365375"/>
              <a:ext cx="222250" cy="115888"/>
            </a:xfrm>
            <a:prstGeom prst="ellipse">
              <a:avLst/>
            </a:pr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1" name="Οβάλ"/>
            <p:cNvSpPr/>
            <p:nvPr/>
          </p:nvSpPr>
          <p:spPr>
            <a:xfrm>
              <a:off x="8545512" y="2146300"/>
              <a:ext cx="212726" cy="96838"/>
            </a:xfrm>
            <a:prstGeom prst="ellipse">
              <a:avLst/>
            </a:pr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2" name="Οβάλ"/>
            <p:cNvSpPr/>
            <p:nvPr/>
          </p:nvSpPr>
          <p:spPr>
            <a:xfrm>
              <a:off x="8963025" y="1760537"/>
              <a:ext cx="203200" cy="96838"/>
            </a:xfrm>
            <a:prstGeom prst="ellipse">
              <a:avLst/>
            </a:prstGeom>
            <a:gradFill flip="none" rotWithShape="1">
              <a:gsLst>
                <a:gs pos="0">
                  <a:srgbClr val="3B3B58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3" name="Οβάλ"/>
            <p:cNvSpPr/>
            <p:nvPr/>
          </p:nvSpPr>
          <p:spPr>
            <a:xfrm>
              <a:off x="9134475" y="1566862"/>
              <a:ext cx="203200" cy="96838"/>
            </a:xfrm>
            <a:prstGeom prst="ellipse">
              <a:avLst/>
            </a:prstGeom>
            <a:gradFill flip="none" rotWithShape="1">
              <a:gsLst>
                <a:gs pos="0">
                  <a:srgbClr val="3B3B58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4" name="Οβάλ"/>
            <p:cNvSpPr/>
            <p:nvPr/>
          </p:nvSpPr>
          <p:spPr>
            <a:xfrm>
              <a:off x="9093200" y="2946400"/>
              <a:ext cx="247650" cy="131763"/>
            </a:xfrm>
            <a:prstGeom prst="ellipse">
              <a:avLst/>
            </a:pr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5" name="Οβάλ"/>
            <p:cNvSpPr/>
            <p:nvPr/>
          </p:nvSpPr>
          <p:spPr>
            <a:xfrm>
              <a:off x="0" y="3240087"/>
              <a:ext cx="238125" cy="141288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6" name="Οβάλ"/>
            <p:cNvSpPr/>
            <p:nvPr/>
          </p:nvSpPr>
          <p:spPr>
            <a:xfrm>
              <a:off x="106362" y="2624137"/>
              <a:ext cx="247651" cy="141288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7" name="Οβάλ"/>
            <p:cNvSpPr/>
            <p:nvPr/>
          </p:nvSpPr>
          <p:spPr>
            <a:xfrm>
              <a:off x="88900" y="971550"/>
              <a:ext cx="168275" cy="69850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8" name="Οβάλ"/>
            <p:cNvSpPr/>
            <p:nvPr/>
          </p:nvSpPr>
          <p:spPr>
            <a:xfrm>
              <a:off x="9031287" y="5057775"/>
              <a:ext cx="319088" cy="168275"/>
            </a:xfrm>
            <a:prstGeom prst="ellipse">
              <a:avLst/>
            </a:prstGeom>
            <a:gradFill flip="none" rotWithShape="1">
              <a:gsLst>
                <a:gs pos="0">
                  <a:srgbClr val="28283C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50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2F47"/>
            </a:gs>
            <a:gs pos="100000">
              <a:srgbClr val="666699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Ομαδοποίηση"/>
          <p:cNvGrpSpPr/>
          <p:nvPr/>
        </p:nvGrpSpPr>
        <p:grpSpPr>
          <a:xfrm>
            <a:off x="-103188" y="1308099"/>
            <a:ext cx="9350376" cy="5634323"/>
            <a:chOff x="0" y="0"/>
            <a:chExt cx="9350375" cy="5634321"/>
          </a:xfrm>
        </p:grpSpPr>
        <p:sp>
          <p:nvSpPr>
            <p:cNvPr id="2" name="Ορθογώνιο"/>
            <p:cNvSpPr/>
            <p:nvPr/>
          </p:nvSpPr>
          <p:spPr>
            <a:xfrm rot="9998144" flipH="1">
              <a:off x="80962" y="330200"/>
              <a:ext cx="2768601" cy="12700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3" name="Ορθογώνιο"/>
            <p:cNvSpPr/>
            <p:nvPr/>
          </p:nvSpPr>
          <p:spPr>
            <a:xfrm rot="9974366" flipH="1">
              <a:off x="65087" y="479425"/>
              <a:ext cx="3227388" cy="12700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4" name="Ορθογώνιο"/>
            <p:cNvSpPr/>
            <p:nvPr/>
          </p:nvSpPr>
          <p:spPr>
            <a:xfrm rot="9957421" flipH="1">
              <a:off x="60325" y="592137"/>
              <a:ext cx="3565525" cy="12701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5" name="Ορθογώνιο"/>
            <p:cNvSpPr/>
            <p:nvPr/>
          </p:nvSpPr>
          <p:spPr>
            <a:xfrm rot="9884206" flipH="1">
              <a:off x="34925" y="727075"/>
              <a:ext cx="3930650" cy="12700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6" name="Ορθογώνιο"/>
            <p:cNvSpPr/>
            <p:nvPr/>
          </p:nvSpPr>
          <p:spPr>
            <a:xfrm rot="9831226" flipH="1">
              <a:off x="22225" y="908050"/>
              <a:ext cx="4397375" cy="12700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7" name="Ορθογώνιο"/>
            <p:cNvSpPr/>
            <p:nvPr/>
          </p:nvSpPr>
          <p:spPr>
            <a:xfrm rot="9754235" flipH="1">
              <a:off x="0" y="1108075"/>
              <a:ext cx="4854575" cy="12700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8" name="Ορθογώνιο"/>
            <p:cNvSpPr/>
            <p:nvPr/>
          </p:nvSpPr>
          <p:spPr>
            <a:xfrm rot="9666593" flipH="1">
              <a:off x="-44450" y="1379537"/>
              <a:ext cx="5402263" cy="12701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9" name="Ορθογώνιο"/>
            <p:cNvSpPr/>
            <p:nvPr/>
          </p:nvSpPr>
          <p:spPr>
            <a:xfrm rot="9543219" flipH="1">
              <a:off x="-53976" y="1647825"/>
              <a:ext cx="5951539" cy="12700"/>
            </a:xfrm>
            <a:prstGeom prst="rect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10" name="Ορθογώνιο"/>
            <p:cNvSpPr/>
            <p:nvPr/>
          </p:nvSpPr>
          <p:spPr>
            <a:xfrm rot="9411065" flipH="1">
              <a:off x="-158750" y="1949450"/>
              <a:ext cx="6681788" cy="12700"/>
            </a:xfrm>
            <a:prstGeom prst="rect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11" name="Ορθογώνιο"/>
            <p:cNvSpPr/>
            <p:nvPr/>
          </p:nvSpPr>
          <p:spPr>
            <a:xfrm rot="9302912" flipH="1">
              <a:off x="-236538" y="2324100"/>
              <a:ext cx="7321551" cy="12700"/>
            </a:xfrm>
            <a:prstGeom prst="rect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12" name="Ορθογώνιο"/>
            <p:cNvSpPr/>
            <p:nvPr/>
          </p:nvSpPr>
          <p:spPr>
            <a:xfrm rot="9123405" flipH="1">
              <a:off x="-393700" y="2844800"/>
              <a:ext cx="8255000" cy="12700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13" name="Ορθογώνιο"/>
            <p:cNvSpPr/>
            <p:nvPr/>
          </p:nvSpPr>
          <p:spPr>
            <a:xfrm rot="8886284" flipH="1">
              <a:off x="117475" y="3263900"/>
              <a:ext cx="8574088" cy="12700"/>
            </a:xfrm>
            <a:prstGeom prst="rect">
              <a:avLst/>
            </a:prstGeom>
            <a:gradFill flip="none" rotWithShape="1">
              <a:gsLst>
                <a:gs pos="0">
                  <a:srgbClr val="2F2F47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14" name="Ορθογώνιο"/>
            <p:cNvSpPr/>
            <p:nvPr/>
          </p:nvSpPr>
          <p:spPr>
            <a:xfrm rot="8583534" flipH="1">
              <a:off x="2197100" y="3338512"/>
              <a:ext cx="7321550" cy="12701"/>
            </a:xfrm>
            <a:prstGeom prst="rect">
              <a:avLst/>
            </a:prstGeom>
            <a:gradFill flip="none" rotWithShape="1">
              <a:gsLst>
                <a:gs pos="0">
                  <a:srgbClr val="1F1F2E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15" name="Ορθογώνιο"/>
            <p:cNvSpPr/>
            <p:nvPr/>
          </p:nvSpPr>
          <p:spPr>
            <a:xfrm rot="8194182" flipH="1">
              <a:off x="4359275" y="3565525"/>
              <a:ext cx="5676900" cy="12700"/>
            </a:xfrm>
            <a:prstGeom prst="rect">
              <a:avLst/>
            </a:prstGeom>
            <a:gradFill flip="none" rotWithShape="1">
              <a:gsLst>
                <a:gs pos="0">
                  <a:srgbClr val="030305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5B5B89"/>
                    </a:outerShdw>
                  </a:effectLst>
                </a:defRPr>
              </a:pPr>
              <a:endParaRPr/>
            </a:p>
          </p:txBody>
        </p:sp>
        <p:sp>
          <p:nvSpPr>
            <p:cNvPr id="16" name="Ορθογώνιο"/>
            <p:cNvSpPr/>
            <p:nvPr/>
          </p:nvSpPr>
          <p:spPr>
            <a:xfrm rot="7803245" flipH="1">
              <a:off x="6538118" y="4250531"/>
              <a:ext cx="3300414" cy="12701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5B5B89"/>
                    </a:outerShdw>
                  </a:effectLst>
                </a:defRPr>
              </a:pPr>
              <a:endParaRPr/>
            </a:p>
          </p:txBody>
        </p:sp>
        <p:sp>
          <p:nvSpPr>
            <p:cNvPr id="17" name="Ορθογώνιο"/>
            <p:cNvSpPr/>
            <p:nvPr/>
          </p:nvSpPr>
          <p:spPr>
            <a:xfrm rot="7591575">
              <a:off x="8625681" y="5304631"/>
              <a:ext cx="795338" cy="12701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5B5B89"/>
                    </a:outerShdw>
                  </a:effectLst>
                </a:defRPr>
              </a:pPr>
              <a:endParaRPr/>
            </a:p>
          </p:txBody>
        </p:sp>
        <p:sp>
          <p:nvSpPr>
            <p:cNvPr id="18" name="Ορθογώνιο"/>
            <p:cNvSpPr/>
            <p:nvPr/>
          </p:nvSpPr>
          <p:spPr>
            <a:xfrm rot="1058639">
              <a:off x="-128588" y="2436812"/>
              <a:ext cx="9598026" cy="12701"/>
            </a:xfrm>
            <a:prstGeom prst="rect">
              <a:avLst/>
            </a:pr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19" name="Ορθογώνιο"/>
            <p:cNvSpPr/>
            <p:nvPr/>
          </p:nvSpPr>
          <p:spPr>
            <a:xfrm rot="1563794">
              <a:off x="-211138" y="4081462"/>
              <a:ext cx="6575426" cy="12701"/>
            </a:xfrm>
            <a:prstGeom prst="rect">
              <a:avLst/>
            </a:prstGeom>
            <a:gradFill flip="none" rotWithShape="1">
              <a:gsLst>
                <a:gs pos="0">
                  <a:srgbClr val="414161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20" name="Ορθογώνιο"/>
            <p:cNvSpPr/>
            <p:nvPr/>
          </p:nvSpPr>
          <p:spPr>
            <a:xfrm rot="1732980">
              <a:off x="-158750" y="4443412"/>
              <a:ext cx="4451350" cy="12701"/>
            </a:xfrm>
            <a:prstGeom prst="rect">
              <a:avLst/>
            </a:prstGeom>
            <a:gradFill flip="none" rotWithShape="1">
              <a:gsLst>
                <a:gs pos="0">
                  <a:srgbClr val="414161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21" name="Ορθογώνιο"/>
            <p:cNvSpPr/>
            <p:nvPr/>
          </p:nvSpPr>
          <p:spPr>
            <a:xfrm rot="1969083">
              <a:off x="-71438" y="4916487"/>
              <a:ext cx="2222501" cy="12701"/>
            </a:xfrm>
            <a:prstGeom prst="rect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22" name="Ορθογώνιο"/>
            <p:cNvSpPr/>
            <p:nvPr/>
          </p:nvSpPr>
          <p:spPr>
            <a:xfrm rot="1386174">
              <a:off x="-239713" y="3803650"/>
              <a:ext cx="8694738" cy="12700"/>
            </a:xfrm>
            <a:prstGeom prst="rect">
              <a:avLst/>
            </a:prstGeom>
            <a:gradFill flip="none" rotWithShape="1">
              <a:gsLst>
                <a:gs pos="0">
                  <a:srgbClr val="32324A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23" name="Ορθογώνιο"/>
            <p:cNvSpPr/>
            <p:nvPr/>
          </p:nvSpPr>
          <p:spPr>
            <a:xfrm rot="983969">
              <a:off x="-79375" y="2070100"/>
              <a:ext cx="9550400" cy="12700"/>
            </a:xfrm>
            <a:prstGeom prst="rect">
              <a:avLst/>
            </a:prstGeom>
            <a:gradFill flip="none" rotWithShape="1">
              <a:gsLst>
                <a:gs pos="0">
                  <a:srgbClr val="3B3B58"/>
                </a:gs>
                <a:gs pos="100000">
                  <a:srgbClr val="666699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24" name="Ορθογώνιο"/>
            <p:cNvSpPr/>
            <p:nvPr/>
          </p:nvSpPr>
          <p:spPr>
            <a:xfrm rot="11730109" flipH="1">
              <a:off x="230187" y="1779587"/>
              <a:ext cx="9137651" cy="12701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25" name="Ορθογώνιο"/>
            <p:cNvSpPr/>
            <p:nvPr/>
          </p:nvSpPr>
          <p:spPr>
            <a:xfrm rot="868013">
              <a:off x="696912" y="1550987"/>
              <a:ext cx="8691563" cy="12701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26" name="Ορθογώνιο"/>
            <p:cNvSpPr/>
            <p:nvPr/>
          </p:nvSpPr>
          <p:spPr>
            <a:xfrm rot="775598">
              <a:off x="1449387" y="1201737"/>
              <a:ext cx="7899401" cy="12701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27" name="Ορθογώνιο"/>
            <p:cNvSpPr/>
            <p:nvPr/>
          </p:nvSpPr>
          <p:spPr>
            <a:xfrm rot="735388">
              <a:off x="1774825" y="1033462"/>
              <a:ext cx="7554913" cy="12701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28" name="Ορθογώνιο"/>
            <p:cNvSpPr/>
            <p:nvPr/>
          </p:nvSpPr>
          <p:spPr>
            <a:xfrm rot="692664">
              <a:off x="2078037" y="876300"/>
              <a:ext cx="7234238" cy="12700"/>
            </a:xfrm>
            <a:prstGeom prst="rect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29" name="Ορθογώνιο"/>
            <p:cNvSpPr/>
            <p:nvPr/>
          </p:nvSpPr>
          <p:spPr>
            <a:xfrm rot="11455690" flipH="1">
              <a:off x="2463800" y="762000"/>
              <a:ext cx="6848475" cy="12700"/>
            </a:xfrm>
            <a:prstGeom prst="rect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30" name="Ορθογώνιο"/>
            <p:cNvSpPr/>
            <p:nvPr/>
          </p:nvSpPr>
          <p:spPr>
            <a:xfrm rot="11436921" flipH="1">
              <a:off x="2722562" y="623887"/>
              <a:ext cx="6594476" cy="12701"/>
            </a:xfrm>
            <a:prstGeom prst="rect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31" name="Ορθογώνιο"/>
            <p:cNvSpPr/>
            <p:nvPr/>
          </p:nvSpPr>
          <p:spPr>
            <a:xfrm rot="11603987" flipH="1">
              <a:off x="1073150" y="1363662"/>
              <a:ext cx="8261350" cy="12701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32" name="Ορθογώνιο"/>
            <p:cNvSpPr/>
            <p:nvPr/>
          </p:nvSpPr>
          <p:spPr>
            <a:xfrm rot="12073217" flipH="1">
              <a:off x="-220663" y="3414712"/>
              <a:ext cx="9763126" cy="12701"/>
            </a:xfrm>
            <a:prstGeom prst="rect">
              <a:avLst/>
            </a:pr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33" name="Ορθογώνιο"/>
            <p:cNvSpPr/>
            <p:nvPr/>
          </p:nvSpPr>
          <p:spPr>
            <a:xfrm rot="11969729" flipH="1">
              <a:off x="-173038" y="2917825"/>
              <a:ext cx="9690101" cy="12700"/>
            </a:xfrm>
            <a:prstGeom prst="rect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34" name="Οβάλ"/>
            <p:cNvSpPr/>
            <p:nvPr/>
          </p:nvSpPr>
          <p:spPr>
            <a:xfrm>
              <a:off x="1277937" y="4024312"/>
              <a:ext cx="266701" cy="152401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Οβάλ"/>
            <p:cNvSpPr/>
            <p:nvPr/>
          </p:nvSpPr>
          <p:spPr>
            <a:xfrm>
              <a:off x="477837" y="3571875"/>
              <a:ext cx="266701" cy="150813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" name="Οβάλ"/>
            <p:cNvSpPr/>
            <p:nvPr/>
          </p:nvSpPr>
          <p:spPr>
            <a:xfrm>
              <a:off x="355600" y="4489450"/>
              <a:ext cx="311150" cy="168275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Οβάλ"/>
            <p:cNvSpPr/>
            <p:nvPr/>
          </p:nvSpPr>
          <p:spPr>
            <a:xfrm>
              <a:off x="3400425" y="2916237"/>
              <a:ext cx="247650" cy="133351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" name="Οβάλ"/>
            <p:cNvSpPr/>
            <p:nvPr/>
          </p:nvSpPr>
          <p:spPr>
            <a:xfrm>
              <a:off x="2044700" y="3575050"/>
              <a:ext cx="266700" cy="150813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" name="Οβάλ"/>
            <p:cNvSpPr/>
            <p:nvPr/>
          </p:nvSpPr>
          <p:spPr>
            <a:xfrm>
              <a:off x="2779712" y="3227387"/>
              <a:ext cx="247651" cy="142876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" name="Οβάλ"/>
            <p:cNvSpPr/>
            <p:nvPr/>
          </p:nvSpPr>
          <p:spPr>
            <a:xfrm>
              <a:off x="1293812" y="3198812"/>
              <a:ext cx="239713" cy="141288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" name="Οβάλ"/>
            <p:cNvSpPr/>
            <p:nvPr/>
          </p:nvSpPr>
          <p:spPr>
            <a:xfrm>
              <a:off x="685800" y="2908300"/>
              <a:ext cx="238125" cy="133350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" name="Οβάλ"/>
            <p:cNvSpPr/>
            <p:nvPr/>
          </p:nvSpPr>
          <p:spPr>
            <a:xfrm>
              <a:off x="1963737" y="2886075"/>
              <a:ext cx="247651" cy="131763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Οβάλ"/>
            <p:cNvSpPr/>
            <p:nvPr/>
          </p:nvSpPr>
          <p:spPr>
            <a:xfrm>
              <a:off x="3914775" y="2636837"/>
              <a:ext cx="247650" cy="131763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Οβάλ"/>
            <p:cNvSpPr/>
            <p:nvPr/>
          </p:nvSpPr>
          <p:spPr>
            <a:xfrm>
              <a:off x="3135312" y="2365375"/>
              <a:ext cx="212726" cy="115888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" name="Οβάλ"/>
            <p:cNvSpPr/>
            <p:nvPr/>
          </p:nvSpPr>
          <p:spPr>
            <a:xfrm>
              <a:off x="3681412" y="2111375"/>
              <a:ext cx="212726" cy="96838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" name="Οβάλ"/>
            <p:cNvSpPr/>
            <p:nvPr/>
          </p:nvSpPr>
          <p:spPr>
            <a:xfrm>
              <a:off x="4456112" y="2351087"/>
              <a:ext cx="222251" cy="114301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" name="Οβάλ"/>
            <p:cNvSpPr/>
            <p:nvPr/>
          </p:nvSpPr>
          <p:spPr>
            <a:xfrm>
              <a:off x="4567237" y="1704975"/>
              <a:ext cx="204788" cy="96838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" name="Οβάλ"/>
            <p:cNvSpPr/>
            <p:nvPr/>
          </p:nvSpPr>
          <p:spPr>
            <a:xfrm>
              <a:off x="6010275" y="1536700"/>
              <a:ext cx="203200" cy="96838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" name="Οβάλ"/>
            <p:cNvSpPr/>
            <p:nvPr/>
          </p:nvSpPr>
          <p:spPr>
            <a:xfrm>
              <a:off x="5703887" y="1701800"/>
              <a:ext cx="203201" cy="96838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" name="Οβάλ"/>
            <p:cNvSpPr/>
            <p:nvPr/>
          </p:nvSpPr>
          <p:spPr>
            <a:xfrm>
              <a:off x="4967287" y="1514475"/>
              <a:ext cx="203201" cy="98425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" name="Οβάλ"/>
            <p:cNvSpPr/>
            <p:nvPr/>
          </p:nvSpPr>
          <p:spPr>
            <a:xfrm>
              <a:off x="5305425" y="1905000"/>
              <a:ext cx="212725" cy="115888"/>
            </a:xfrm>
            <a:prstGeom prst="ellipse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" name="Οβάλ"/>
            <p:cNvSpPr/>
            <p:nvPr/>
          </p:nvSpPr>
          <p:spPr>
            <a:xfrm>
              <a:off x="4908550" y="2120900"/>
              <a:ext cx="211138" cy="96838"/>
            </a:xfrm>
            <a:prstGeom prst="ellipse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" name="Οβάλ"/>
            <p:cNvSpPr/>
            <p:nvPr/>
          </p:nvSpPr>
          <p:spPr>
            <a:xfrm>
              <a:off x="2593975" y="2586037"/>
              <a:ext cx="238125" cy="142876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" name="Οβάλ"/>
            <p:cNvSpPr/>
            <p:nvPr/>
          </p:nvSpPr>
          <p:spPr>
            <a:xfrm>
              <a:off x="3060700" y="1911350"/>
              <a:ext cx="220663" cy="96838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" name="Οβάλ"/>
            <p:cNvSpPr/>
            <p:nvPr/>
          </p:nvSpPr>
          <p:spPr>
            <a:xfrm>
              <a:off x="2505075" y="2144712"/>
              <a:ext cx="220663" cy="96838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" name="Οβάλ"/>
            <p:cNvSpPr/>
            <p:nvPr/>
          </p:nvSpPr>
          <p:spPr>
            <a:xfrm>
              <a:off x="1993900" y="2360612"/>
              <a:ext cx="212725" cy="114301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Οβάλ"/>
            <p:cNvSpPr/>
            <p:nvPr/>
          </p:nvSpPr>
          <p:spPr>
            <a:xfrm>
              <a:off x="1935162" y="1941512"/>
              <a:ext cx="212726" cy="96838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" name="Οβάλ"/>
            <p:cNvSpPr/>
            <p:nvPr/>
          </p:nvSpPr>
          <p:spPr>
            <a:xfrm>
              <a:off x="1916112" y="1554162"/>
              <a:ext cx="203201" cy="96838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Οβάλ"/>
            <p:cNvSpPr/>
            <p:nvPr/>
          </p:nvSpPr>
          <p:spPr>
            <a:xfrm>
              <a:off x="2484437" y="1727200"/>
              <a:ext cx="203201" cy="96838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Οβάλ"/>
            <p:cNvSpPr/>
            <p:nvPr/>
          </p:nvSpPr>
          <p:spPr>
            <a:xfrm>
              <a:off x="2967037" y="1550987"/>
              <a:ext cx="203201" cy="96838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" name="Οβάλ"/>
            <p:cNvSpPr/>
            <p:nvPr/>
          </p:nvSpPr>
          <p:spPr>
            <a:xfrm>
              <a:off x="3530600" y="1716087"/>
              <a:ext cx="203200" cy="96838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" name="Οβάλ"/>
            <p:cNvSpPr/>
            <p:nvPr/>
          </p:nvSpPr>
          <p:spPr>
            <a:xfrm>
              <a:off x="3963987" y="1528762"/>
              <a:ext cx="203201" cy="96838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" name="Οβάλ"/>
            <p:cNvSpPr/>
            <p:nvPr/>
          </p:nvSpPr>
          <p:spPr>
            <a:xfrm>
              <a:off x="849312" y="1917700"/>
              <a:ext cx="212726" cy="115888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" name="Οβάλ"/>
            <p:cNvSpPr/>
            <p:nvPr/>
          </p:nvSpPr>
          <p:spPr>
            <a:xfrm>
              <a:off x="211137" y="2130425"/>
              <a:ext cx="212726" cy="115888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" name="Οβάλ"/>
            <p:cNvSpPr/>
            <p:nvPr/>
          </p:nvSpPr>
          <p:spPr>
            <a:xfrm>
              <a:off x="1370012" y="1733550"/>
              <a:ext cx="203201" cy="96838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" name="Οβάλ"/>
            <p:cNvSpPr/>
            <p:nvPr/>
          </p:nvSpPr>
          <p:spPr>
            <a:xfrm>
              <a:off x="825500" y="1544637"/>
              <a:ext cx="203200" cy="96838"/>
            </a:xfrm>
            <a:prstGeom prst="ellipse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" name="Οβάλ"/>
            <p:cNvSpPr/>
            <p:nvPr/>
          </p:nvSpPr>
          <p:spPr>
            <a:xfrm>
              <a:off x="282575" y="1709737"/>
              <a:ext cx="203200" cy="96838"/>
            </a:xfrm>
            <a:prstGeom prst="ellipse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" name="Οβάλ"/>
            <p:cNvSpPr/>
            <p:nvPr/>
          </p:nvSpPr>
          <p:spPr>
            <a:xfrm>
              <a:off x="788987" y="2379662"/>
              <a:ext cx="220663" cy="96838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" name="Οβάλ"/>
            <p:cNvSpPr/>
            <p:nvPr/>
          </p:nvSpPr>
          <p:spPr>
            <a:xfrm>
              <a:off x="1395412" y="2149475"/>
              <a:ext cx="212726" cy="96838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" name="Οβάλ"/>
            <p:cNvSpPr/>
            <p:nvPr/>
          </p:nvSpPr>
          <p:spPr>
            <a:xfrm>
              <a:off x="1355725" y="2616200"/>
              <a:ext cx="247650" cy="141288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" name="Οβάλ"/>
            <p:cNvSpPr/>
            <p:nvPr/>
          </p:nvSpPr>
          <p:spPr>
            <a:xfrm>
              <a:off x="4141787" y="1890712"/>
              <a:ext cx="222251" cy="114301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" name="Οβάλ"/>
            <p:cNvSpPr/>
            <p:nvPr/>
          </p:nvSpPr>
          <p:spPr>
            <a:xfrm>
              <a:off x="2416175" y="1390650"/>
              <a:ext cx="195263" cy="80963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" name="Οβάλ"/>
            <p:cNvSpPr/>
            <p:nvPr/>
          </p:nvSpPr>
          <p:spPr>
            <a:xfrm>
              <a:off x="2876550" y="1230312"/>
              <a:ext cx="195263" cy="79376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" name="Οβάλ"/>
            <p:cNvSpPr/>
            <p:nvPr/>
          </p:nvSpPr>
          <p:spPr>
            <a:xfrm>
              <a:off x="2301875" y="1082675"/>
              <a:ext cx="195263" cy="79375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" name="Οβάλ"/>
            <p:cNvSpPr/>
            <p:nvPr/>
          </p:nvSpPr>
          <p:spPr>
            <a:xfrm>
              <a:off x="1838325" y="1223962"/>
              <a:ext cx="195263" cy="80963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Οβάλ"/>
            <p:cNvSpPr/>
            <p:nvPr/>
          </p:nvSpPr>
          <p:spPr>
            <a:xfrm>
              <a:off x="1360487" y="1374775"/>
              <a:ext cx="196851" cy="80963"/>
            </a:xfrm>
            <a:prstGeom prst="ellipse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" name="Οβάλ"/>
            <p:cNvSpPr/>
            <p:nvPr/>
          </p:nvSpPr>
          <p:spPr>
            <a:xfrm>
              <a:off x="3295650" y="1092200"/>
              <a:ext cx="195263" cy="79375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" name="Οβάλ"/>
            <p:cNvSpPr/>
            <p:nvPr/>
          </p:nvSpPr>
          <p:spPr>
            <a:xfrm>
              <a:off x="3416300" y="1384300"/>
              <a:ext cx="195263" cy="79375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" name="Οβάλ"/>
            <p:cNvSpPr/>
            <p:nvPr/>
          </p:nvSpPr>
          <p:spPr>
            <a:xfrm>
              <a:off x="3825875" y="1233487"/>
              <a:ext cx="195263" cy="79376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" name="Οβάλ"/>
            <p:cNvSpPr/>
            <p:nvPr/>
          </p:nvSpPr>
          <p:spPr>
            <a:xfrm>
              <a:off x="4364037" y="1368425"/>
              <a:ext cx="195263" cy="80963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" name="Οβάλ"/>
            <p:cNvSpPr/>
            <p:nvPr/>
          </p:nvSpPr>
          <p:spPr>
            <a:xfrm>
              <a:off x="1382712" y="1092200"/>
              <a:ext cx="195263" cy="79375"/>
            </a:xfrm>
            <a:prstGeom prst="ellipse">
              <a:avLst/>
            </a:pr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" name="Οβάλ"/>
            <p:cNvSpPr/>
            <p:nvPr/>
          </p:nvSpPr>
          <p:spPr>
            <a:xfrm>
              <a:off x="889000" y="1227137"/>
              <a:ext cx="195263" cy="79376"/>
            </a:xfrm>
            <a:prstGeom prst="ellipse">
              <a:avLst/>
            </a:pr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" name="Οβάλ"/>
            <p:cNvSpPr/>
            <p:nvPr/>
          </p:nvSpPr>
          <p:spPr>
            <a:xfrm>
              <a:off x="465137" y="1085850"/>
              <a:ext cx="195263" cy="79375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" name="Οβάλ"/>
            <p:cNvSpPr/>
            <p:nvPr/>
          </p:nvSpPr>
          <p:spPr>
            <a:xfrm>
              <a:off x="352425" y="1387475"/>
              <a:ext cx="195263" cy="79375"/>
            </a:xfrm>
            <a:prstGeom prst="ellipse">
              <a:avLst/>
            </a:pr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" name="Οβάλ"/>
            <p:cNvSpPr/>
            <p:nvPr/>
          </p:nvSpPr>
          <p:spPr>
            <a:xfrm>
              <a:off x="4686300" y="1223962"/>
              <a:ext cx="196850" cy="79376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" name="Οβάλ"/>
            <p:cNvSpPr/>
            <p:nvPr/>
          </p:nvSpPr>
          <p:spPr>
            <a:xfrm>
              <a:off x="4991100" y="1090612"/>
              <a:ext cx="196850" cy="80963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7" name="Οβάλ"/>
            <p:cNvSpPr/>
            <p:nvPr/>
          </p:nvSpPr>
          <p:spPr>
            <a:xfrm>
              <a:off x="5294312" y="1371600"/>
              <a:ext cx="196851" cy="80963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" name="Οβάλ"/>
            <p:cNvSpPr/>
            <p:nvPr/>
          </p:nvSpPr>
          <p:spPr>
            <a:xfrm>
              <a:off x="5584825" y="1230312"/>
              <a:ext cx="195263" cy="79376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" name="Οβάλ"/>
            <p:cNvSpPr/>
            <p:nvPr/>
          </p:nvSpPr>
          <p:spPr>
            <a:xfrm>
              <a:off x="5899150" y="1082675"/>
              <a:ext cx="195263" cy="79375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" name="Οβάλ"/>
            <p:cNvSpPr/>
            <p:nvPr/>
          </p:nvSpPr>
          <p:spPr>
            <a:xfrm>
              <a:off x="6851650" y="1093787"/>
              <a:ext cx="196850" cy="80963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" name="Οβάλ"/>
            <p:cNvSpPr/>
            <p:nvPr/>
          </p:nvSpPr>
          <p:spPr>
            <a:xfrm>
              <a:off x="6296025" y="1392237"/>
              <a:ext cx="203200" cy="79376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" name="Οβάλ"/>
            <p:cNvSpPr/>
            <p:nvPr/>
          </p:nvSpPr>
          <p:spPr>
            <a:xfrm>
              <a:off x="6589712" y="1244600"/>
              <a:ext cx="203201" cy="79375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" name="Οβάλ"/>
            <p:cNvSpPr/>
            <p:nvPr/>
          </p:nvSpPr>
          <p:spPr>
            <a:xfrm>
              <a:off x="2138362" y="4491037"/>
              <a:ext cx="311151" cy="176213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" name="Οβάλ"/>
            <p:cNvSpPr/>
            <p:nvPr/>
          </p:nvSpPr>
          <p:spPr>
            <a:xfrm>
              <a:off x="1225550" y="5064125"/>
              <a:ext cx="303213" cy="177800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" name="Οβάλ"/>
            <p:cNvSpPr/>
            <p:nvPr/>
          </p:nvSpPr>
          <p:spPr>
            <a:xfrm>
              <a:off x="3641725" y="3597275"/>
              <a:ext cx="266700" cy="150813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" name="Οβάλ"/>
            <p:cNvSpPr/>
            <p:nvPr/>
          </p:nvSpPr>
          <p:spPr>
            <a:xfrm>
              <a:off x="4237037" y="3243262"/>
              <a:ext cx="247651" cy="141288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" name="Οβάλ"/>
            <p:cNvSpPr/>
            <p:nvPr/>
          </p:nvSpPr>
          <p:spPr>
            <a:xfrm>
              <a:off x="4718050" y="2927350"/>
              <a:ext cx="247650" cy="133350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" name="Οβάλ"/>
            <p:cNvSpPr/>
            <p:nvPr/>
          </p:nvSpPr>
          <p:spPr>
            <a:xfrm>
              <a:off x="5259387" y="2587625"/>
              <a:ext cx="238126" cy="142876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Οβάλ"/>
            <p:cNvSpPr/>
            <p:nvPr/>
          </p:nvSpPr>
          <p:spPr>
            <a:xfrm>
              <a:off x="2962275" y="4025900"/>
              <a:ext cx="266700" cy="150813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" name="Οβάλ"/>
            <p:cNvSpPr/>
            <p:nvPr/>
          </p:nvSpPr>
          <p:spPr>
            <a:xfrm>
              <a:off x="5678487" y="2346325"/>
              <a:ext cx="212726" cy="115888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" name="Οβάλ"/>
            <p:cNvSpPr/>
            <p:nvPr/>
          </p:nvSpPr>
          <p:spPr>
            <a:xfrm>
              <a:off x="6421437" y="1889125"/>
              <a:ext cx="212726" cy="114300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" name="Οβάλ"/>
            <p:cNvSpPr/>
            <p:nvPr/>
          </p:nvSpPr>
          <p:spPr>
            <a:xfrm>
              <a:off x="6061075" y="2117725"/>
              <a:ext cx="212725" cy="96838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" name="Οβάλ"/>
            <p:cNvSpPr/>
            <p:nvPr/>
          </p:nvSpPr>
          <p:spPr>
            <a:xfrm>
              <a:off x="6732587" y="1704975"/>
              <a:ext cx="203201" cy="96838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" name="Οβάλ"/>
            <p:cNvSpPr/>
            <p:nvPr/>
          </p:nvSpPr>
          <p:spPr>
            <a:xfrm>
              <a:off x="6989762" y="1544637"/>
              <a:ext cx="204788" cy="96838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" name="Οβάλ"/>
            <p:cNvSpPr/>
            <p:nvPr/>
          </p:nvSpPr>
          <p:spPr>
            <a:xfrm>
              <a:off x="7254875" y="1390650"/>
              <a:ext cx="196850" cy="80963"/>
            </a:xfrm>
            <a:prstGeom prst="ellipse">
              <a:avLst/>
            </a:prstGeom>
            <a:gradFill flip="none" rotWithShape="1">
              <a:gsLst>
                <a:gs pos="0">
                  <a:srgbClr val="4B4B70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" name="Οβάλ"/>
            <p:cNvSpPr/>
            <p:nvPr/>
          </p:nvSpPr>
          <p:spPr>
            <a:xfrm>
              <a:off x="7502525" y="1236662"/>
              <a:ext cx="195263" cy="79376"/>
            </a:xfrm>
            <a:prstGeom prst="ellipse">
              <a:avLst/>
            </a:prstGeom>
            <a:gradFill flip="none" rotWithShape="1">
              <a:gsLst>
                <a:gs pos="0">
                  <a:srgbClr val="4B4B70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" name="Οβάλ"/>
            <p:cNvSpPr/>
            <p:nvPr/>
          </p:nvSpPr>
          <p:spPr>
            <a:xfrm>
              <a:off x="7727950" y="1092200"/>
              <a:ext cx="203200" cy="80963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" name="Οβάλ"/>
            <p:cNvSpPr/>
            <p:nvPr/>
          </p:nvSpPr>
          <p:spPr>
            <a:xfrm>
              <a:off x="7929562" y="963612"/>
              <a:ext cx="176213" cy="79376"/>
            </a:xfrm>
            <a:prstGeom prst="ellipse">
              <a:avLst/>
            </a:pr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" name="Οβάλ"/>
            <p:cNvSpPr/>
            <p:nvPr/>
          </p:nvSpPr>
          <p:spPr>
            <a:xfrm>
              <a:off x="6191250" y="962025"/>
              <a:ext cx="177800" cy="79375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" name="Οβάλ"/>
            <p:cNvSpPr/>
            <p:nvPr/>
          </p:nvSpPr>
          <p:spPr>
            <a:xfrm>
              <a:off x="5319712" y="962025"/>
              <a:ext cx="177801" cy="79375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" name="Οβάλ"/>
            <p:cNvSpPr/>
            <p:nvPr/>
          </p:nvSpPr>
          <p:spPr>
            <a:xfrm>
              <a:off x="4821237" y="860425"/>
              <a:ext cx="176213" cy="80963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" name="Οβάλ"/>
            <p:cNvSpPr/>
            <p:nvPr/>
          </p:nvSpPr>
          <p:spPr>
            <a:xfrm>
              <a:off x="5106987" y="742950"/>
              <a:ext cx="177801" cy="79375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" name="Οβάλ"/>
            <p:cNvSpPr/>
            <p:nvPr/>
          </p:nvSpPr>
          <p:spPr>
            <a:xfrm>
              <a:off x="4897437" y="549275"/>
              <a:ext cx="177801" cy="79375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" name="Οβάλ"/>
            <p:cNvSpPr/>
            <p:nvPr/>
          </p:nvSpPr>
          <p:spPr>
            <a:xfrm>
              <a:off x="3981450" y="863600"/>
              <a:ext cx="177800" cy="80963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" name="Οβάλ"/>
            <p:cNvSpPr/>
            <p:nvPr/>
          </p:nvSpPr>
          <p:spPr>
            <a:xfrm>
              <a:off x="3756025" y="628650"/>
              <a:ext cx="177800" cy="80963"/>
            </a:xfrm>
            <a:prstGeom prst="ellipse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" name="Οβάλ"/>
            <p:cNvSpPr/>
            <p:nvPr/>
          </p:nvSpPr>
          <p:spPr>
            <a:xfrm>
              <a:off x="3429000" y="730250"/>
              <a:ext cx="177800" cy="80963"/>
            </a:xfrm>
            <a:prstGeom prst="ellipse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" name="Οβάλ"/>
            <p:cNvSpPr/>
            <p:nvPr/>
          </p:nvSpPr>
          <p:spPr>
            <a:xfrm>
              <a:off x="3640137" y="981075"/>
              <a:ext cx="176213" cy="79375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" name="Οβάλ"/>
            <p:cNvSpPr/>
            <p:nvPr/>
          </p:nvSpPr>
          <p:spPr>
            <a:xfrm>
              <a:off x="1863725" y="952500"/>
              <a:ext cx="177800" cy="79375"/>
            </a:xfrm>
            <a:prstGeom prst="ellipse">
              <a:avLst/>
            </a:pr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" name="Οβάλ"/>
            <p:cNvSpPr/>
            <p:nvPr/>
          </p:nvSpPr>
          <p:spPr>
            <a:xfrm>
              <a:off x="1073150" y="730250"/>
              <a:ext cx="176213" cy="80963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" name="Οβάλ"/>
            <p:cNvSpPr/>
            <p:nvPr/>
          </p:nvSpPr>
          <p:spPr>
            <a:xfrm>
              <a:off x="587375" y="847725"/>
              <a:ext cx="176213" cy="80963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" name="Οβάλ"/>
            <p:cNvSpPr/>
            <p:nvPr/>
          </p:nvSpPr>
          <p:spPr>
            <a:xfrm>
              <a:off x="350837" y="523875"/>
              <a:ext cx="177801" cy="79375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" name="Οβάλ"/>
            <p:cNvSpPr/>
            <p:nvPr/>
          </p:nvSpPr>
          <p:spPr>
            <a:xfrm>
              <a:off x="7307262" y="858837"/>
              <a:ext cx="168276" cy="71439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" name="Οβάλ"/>
            <p:cNvSpPr/>
            <p:nvPr/>
          </p:nvSpPr>
          <p:spPr>
            <a:xfrm>
              <a:off x="7099300" y="977900"/>
              <a:ext cx="166688" cy="69850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" name="Οβάλ"/>
            <p:cNvSpPr/>
            <p:nvPr/>
          </p:nvSpPr>
          <p:spPr>
            <a:xfrm>
              <a:off x="6440487" y="844550"/>
              <a:ext cx="168276" cy="71438"/>
            </a:xfrm>
            <a:prstGeom prst="ellipse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" name="Οβάλ"/>
            <p:cNvSpPr/>
            <p:nvPr/>
          </p:nvSpPr>
          <p:spPr>
            <a:xfrm>
              <a:off x="5605462" y="844550"/>
              <a:ext cx="168276" cy="71438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" name="Οβάλ"/>
            <p:cNvSpPr/>
            <p:nvPr/>
          </p:nvSpPr>
          <p:spPr>
            <a:xfrm>
              <a:off x="4630737" y="641350"/>
              <a:ext cx="168276" cy="69850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" name="Οβάλ"/>
            <p:cNvSpPr/>
            <p:nvPr/>
          </p:nvSpPr>
          <p:spPr>
            <a:xfrm>
              <a:off x="4354512" y="452437"/>
              <a:ext cx="168276" cy="69851"/>
            </a:xfrm>
            <a:prstGeom prst="ellipse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" name="Οβάλ"/>
            <p:cNvSpPr/>
            <p:nvPr/>
          </p:nvSpPr>
          <p:spPr>
            <a:xfrm>
              <a:off x="4641850" y="350837"/>
              <a:ext cx="168275" cy="71439"/>
            </a:xfrm>
            <a:prstGeom prst="ellipse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" name="Οβάλ"/>
            <p:cNvSpPr/>
            <p:nvPr/>
          </p:nvSpPr>
          <p:spPr>
            <a:xfrm>
              <a:off x="3186112" y="342900"/>
              <a:ext cx="168276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" name="Οβάλ"/>
            <p:cNvSpPr/>
            <p:nvPr/>
          </p:nvSpPr>
          <p:spPr>
            <a:xfrm>
              <a:off x="1830387" y="719137"/>
              <a:ext cx="168276" cy="69851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" name="Οβάλ"/>
            <p:cNvSpPr/>
            <p:nvPr/>
          </p:nvSpPr>
          <p:spPr>
            <a:xfrm>
              <a:off x="1416050" y="835025"/>
              <a:ext cx="168275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" name="Οβάλ"/>
            <p:cNvSpPr/>
            <p:nvPr/>
          </p:nvSpPr>
          <p:spPr>
            <a:xfrm>
              <a:off x="955675" y="958850"/>
              <a:ext cx="168275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Οβάλ"/>
            <p:cNvSpPr/>
            <p:nvPr/>
          </p:nvSpPr>
          <p:spPr>
            <a:xfrm>
              <a:off x="1111250" y="374650"/>
              <a:ext cx="168275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Οβάλ"/>
            <p:cNvSpPr/>
            <p:nvPr/>
          </p:nvSpPr>
          <p:spPr>
            <a:xfrm>
              <a:off x="2547937" y="358775"/>
              <a:ext cx="168276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" name="Οβάλ"/>
            <p:cNvSpPr/>
            <p:nvPr/>
          </p:nvSpPr>
          <p:spPr>
            <a:xfrm>
              <a:off x="1881187" y="379412"/>
              <a:ext cx="166688" cy="71439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" name="Οβάλ"/>
            <p:cNvSpPr/>
            <p:nvPr/>
          </p:nvSpPr>
          <p:spPr>
            <a:xfrm>
              <a:off x="6661150" y="730250"/>
              <a:ext cx="176213" cy="71438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" name="Οβάλ"/>
            <p:cNvSpPr/>
            <p:nvPr/>
          </p:nvSpPr>
          <p:spPr>
            <a:xfrm>
              <a:off x="5622925" y="538162"/>
              <a:ext cx="177800" cy="71439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" name="Οβάλ"/>
            <p:cNvSpPr/>
            <p:nvPr/>
          </p:nvSpPr>
          <p:spPr>
            <a:xfrm>
              <a:off x="5365750" y="642937"/>
              <a:ext cx="177800" cy="71439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" name="Οβάλ"/>
            <p:cNvSpPr/>
            <p:nvPr/>
          </p:nvSpPr>
          <p:spPr>
            <a:xfrm>
              <a:off x="5141912" y="457200"/>
              <a:ext cx="177801" cy="69850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" name="Οβάλ"/>
            <p:cNvSpPr/>
            <p:nvPr/>
          </p:nvSpPr>
          <p:spPr>
            <a:xfrm>
              <a:off x="3906837" y="360362"/>
              <a:ext cx="177801" cy="71439"/>
            </a:xfrm>
            <a:prstGeom prst="ellipse">
              <a:avLst/>
            </a:pr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" name="Οβάλ"/>
            <p:cNvSpPr/>
            <p:nvPr/>
          </p:nvSpPr>
          <p:spPr>
            <a:xfrm>
              <a:off x="4498975" y="987425"/>
              <a:ext cx="176213" cy="69850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" name="Οβάλ"/>
            <p:cNvSpPr/>
            <p:nvPr/>
          </p:nvSpPr>
          <p:spPr>
            <a:xfrm>
              <a:off x="4319587" y="746125"/>
              <a:ext cx="177801" cy="71438"/>
            </a:xfrm>
            <a:prstGeom prst="ellipse">
              <a:avLst/>
            </a:pr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" name="Οβάλ"/>
            <p:cNvSpPr/>
            <p:nvPr/>
          </p:nvSpPr>
          <p:spPr>
            <a:xfrm>
              <a:off x="4073525" y="531812"/>
              <a:ext cx="176213" cy="71439"/>
            </a:xfrm>
            <a:prstGeom prst="ellipse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" name="Οβάλ"/>
            <p:cNvSpPr/>
            <p:nvPr/>
          </p:nvSpPr>
          <p:spPr>
            <a:xfrm>
              <a:off x="3630612" y="439737"/>
              <a:ext cx="177801" cy="69851"/>
            </a:xfrm>
            <a:prstGeom prst="ellipse">
              <a:avLst/>
            </a:pr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" name="Οβάλ"/>
            <p:cNvSpPr/>
            <p:nvPr/>
          </p:nvSpPr>
          <p:spPr>
            <a:xfrm>
              <a:off x="3324225" y="536575"/>
              <a:ext cx="176213" cy="71438"/>
            </a:xfrm>
            <a:prstGeom prst="ellipse">
              <a:avLst/>
            </a:pr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" name="Οβάλ"/>
            <p:cNvSpPr/>
            <p:nvPr/>
          </p:nvSpPr>
          <p:spPr>
            <a:xfrm>
              <a:off x="3079750" y="844550"/>
              <a:ext cx="177800" cy="71438"/>
            </a:xfrm>
            <a:prstGeom prst="ellipse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" name="Οβάλ"/>
            <p:cNvSpPr/>
            <p:nvPr/>
          </p:nvSpPr>
          <p:spPr>
            <a:xfrm>
              <a:off x="2974975" y="633412"/>
              <a:ext cx="176213" cy="71439"/>
            </a:xfrm>
            <a:prstGeom prst="ellipse">
              <a:avLst/>
            </a:pr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" name="Οβάλ"/>
            <p:cNvSpPr/>
            <p:nvPr/>
          </p:nvSpPr>
          <p:spPr>
            <a:xfrm>
              <a:off x="2862262" y="434975"/>
              <a:ext cx="177801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" name="Οβάλ"/>
            <p:cNvSpPr/>
            <p:nvPr/>
          </p:nvSpPr>
          <p:spPr>
            <a:xfrm>
              <a:off x="2616200" y="738187"/>
              <a:ext cx="177800" cy="71439"/>
            </a:xfrm>
            <a:prstGeom prst="ellipse">
              <a:avLst/>
            </a:pr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" name="Οβάλ"/>
            <p:cNvSpPr/>
            <p:nvPr/>
          </p:nvSpPr>
          <p:spPr>
            <a:xfrm>
              <a:off x="2292350" y="823912"/>
              <a:ext cx="177800" cy="71439"/>
            </a:xfrm>
            <a:prstGeom prst="ellipse">
              <a:avLst/>
            </a:pr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" name="Οβάλ"/>
            <p:cNvSpPr/>
            <p:nvPr/>
          </p:nvSpPr>
          <p:spPr>
            <a:xfrm>
              <a:off x="2530475" y="527050"/>
              <a:ext cx="177800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Οβάλ"/>
            <p:cNvSpPr/>
            <p:nvPr/>
          </p:nvSpPr>
          <p:spPr>
            <a:xfrm>
              <a:off x="2157412" y="631825"/>
              <a:ext cx="177801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" name="Οβάλ"/>
            <p:cNvSpPr/>
            <p:nvPr/>
          </p:nvSpPr>
          <p:spPr>
            <a:xfrm>
              <a:off x="2189162" y="457200"/>
              <a:ext cx="177801" cy="69850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" name="Οβάλ"/>
            <p:cNvSpPr/>
            <p:nvPr/>
          </p:nvSpPr>
          <p:spPr>
            <a:xfrm>
              <a:off x="1820862" y="542925"/>
              <a:ext cx="176213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" name="Οβάλ"/>
            <p:cNvSpPr/>
            <p:nvPr/>
          </p:nvSpPr>
          <p:spPr>
            <a:xfrm>
              <a:off x="1495425" y="471487"/>
              <a:ext cx="177800" cy="71439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Οβάλ"/>
            <p:cNvSpPr/>
            <p:nvPr/>
          </p:nvSpPr>
          <p:spPr>
            <a:xfrm>
              <a:off x="1492250" y="622300"/>
              <a:ext cx="176213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" name="Οβάλ"/>
            <p:cNvSpPr/>
            <p:nvPr/>
          </p:nvSpPr>
          <p:spPr>
            <a:xfrm>
              <a:off x="1182687" y="549275"/>
              <a:ext cx="177801" cy="69850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" name="Οβάλ"/>
            <p:cNvSpPr/>
            <p:nvPr/>
          </p:nvSpPr>
          <p:spPr>
            <a:xfrm>
              <a:off x="755650" y="647700"/>
              <a:ext cx="176213" cy="69850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" name="Οβάλ"/>
            <p:cNvSpPr/>
            <p:nvPr/>
          </p:nvSpPr>
          <p:spPr>
            <a:xfrm>
              <a:off x="792162" y="438150"/>
              <a:ext cx="177801" cy="69850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" name="Οβάλ"/>
            <p:cNvSpPr/>
            <p:nvPr/>
          </p:nvSpPr>
          <p:spPr>
            <a:xfrm>
              <a:off x="292100" y="774700"/>
              <a:ext cx="176213" cy="69850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" name="Οβάλ"/>
            <p:cNvSpPr/>
            <p:nvPr/>
          </p:nvSpPr>
          <p:spPr>
            <a:xfrm>
              <a:off x="1465262" y="280987"/>
              <a:ext cx="160338" cy="60326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" name="Οβάλ"/>
            <p:cNvSpPr/>
            <p:nvPr/>
          </p:nvSpPr>
          <p:spPr>
            <a:xfrm>
              <a:off x="2232025" y="300037"/>
              <a:ext cx="160338" cy="61913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" name="Οβάλ"/>
            <p:cNvSpPr/>
            <p:nvPr/>
          </p:nvSpPr>
          <p:spPr>
            <a:xfrm>
              <a:off x="2863850" y="292100"/>
              <a:ext cx="160338" cy="60325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" name="Οβάλ"/>
            <p:cNvSpPr/>
            <p:nvPr/>
          </p:nvSpPr>
          <p:spPr>
            <a:xfrm>
              <a:off x="3462337" y="280987"/>
              <a:ext cx="158751" cy="61913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" name="Οβάλ"/>
            <p:cNvSpPr/>
            <p:nvPr/>
          </p:nvSpPr>
          <p:spPr>
            <a:xfrm>
              <a:off x="3786187" y="185737"/>
              <a:ext cx="160338" cy="61913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" name="Οβάλ"/>
            <p:cNvSpPr/>
            <p:nvPr/>
          </p:nvSpPr>
          <p:spPr>
            <a:xfrm>
              <a:off x="4232275" y="271462"/>
              <a:ext cx="160338" cy="61913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" name="Οβάλ"/>
            <p:cNvSpPr/>
            <p:nvPr/>
          </p:nvSpPr>
          <p:spPr>
            <a:xfrm>
              <a:off x="2749550" y="946150"/>
              <a:ext cx="168275" cy="80963"/>
            </a:xfrm>
            <a:prstGeom prst="ellipse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" name="Οβάλ"/>
            <p:cNvSpPr/>
            <p:nvPr/>
          </p:nvSpPr>
          <p:spPr>
            <a:xfrm>
              <a:off x="4162425" y="1098550"/>
              <a:ext cx="195263" cy="80963"/>
            </a:xfrm>
            <a:prstGeom prst="ellipse">
              <a:avLst/>
            </a:pr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9" name="Οβάλ"/>
            <p:cNvSpPr/>
            <p:nvPr/>
          </p:nvSpPr>
          <p:spPr>
            <a:xfrm>
              <a:off x="5848350" y="735012"/>
              <a:ext cx="177800" cy="80963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" name="Οβάλ"/>
            <p:cNvSpPr/>
            <p:nvPr/>
          </p:nvSpPr>
          <p:spPr>
            <a:xfrm>
              <a:off x="6121400" y="615950"/>
              <a:ext cx="176213" cy="80963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" name="Οβάλ"/>
            <p:cNvSpPr/>
            <p:nvPr/>
          </p:nvSpPr>
          <p:spPr>
            <a:xfrm>
              <a:off x="3490912" y="133350"/>
              <a:ext cx="125413" cy="53975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" name="Οβάλ"/>
            <p:cNvSpPr/>
            <p:nvPr/>
          </p:nvSpPr>
          <p:spPr>
            <a:xfrm>
              <a:off x="2109787" y="133350"/>
              <a:ext cx="125413" cy="53975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" name="Οβάλ"/>
            <p:cNvSpPr/>
            <p:nvPr/>
          </p:nvSpPr>
          <p:spPr>
            <a:xfrm>
              <a:off x="2438400" y="71437"/>
              <a:ext cx="125413" cy="53976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4" name="Οβάλ"/>
            <p:cNvSpPr/>
            <p:nvPr/>
          </p:nvSpPr>
          <p:spPr>
            <a:xfrm>
              <a:off x="2722562" y="0"/>
              <a:ext cx="131763" cy="53975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5" name="Οβάλ"/>
            <p:cNvSpPr/>
            <p:nvPr/>
          </p:nvSpPr>
          <p:spPr>
            <a:xfrm>
              <a:off x="3148012" y="71437"/>
              <a:ext cx="133351" cy="53976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6" name="Οβάλ"/>
            <p:cNvSpPr/>
            <p:nvPr/>
          </p:nvSpPr>
          <p:spPr>
            <a:xfrm>
              <a:off x="2833687" y="157162"/>
              <a:ext cx="131763" cy="53976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7" name="Οβάλ"/>
            <p:cNvSpPr/>
            <p:nvPr/>
          </p:nvSpPr>
          <p:spPr>
            <a:xfrm>
              <a:off x="3140075" y="211137"/>
              <a:ext cx="150813" cy="71439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8" name="Οβάλ"/>
            <p:cNvSpPr/>
            <p:nvPr/>
          </p:nvSpPr>
          <p:spPr>
            <a:xfrm>
              <a:off x="2549525" y="219075"/>
              <a:ext cx="141288" cy="71438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9" name="Οβάλ"/>
            <p:cNvSpPr/>
            <p:nvPr/>
          </p:nvSpPr>
          <p:spPr>
            <a:xfrm>
              <a:off x="1811337" y="204787"/>
              <a:ext cx="160338" cy="71439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0" name="Οβάλ"/>
            <p:cNvSpPr/>
            <p:nvPr/>
          </p:nvSpPr>
          <p:spPr>
            <a:xfrm>
              <a:off x="3251200" y="5084762"/>
              <a:ext cx="309563" cy="166688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1" name="Οβάλ"/>
            <p:cNvSpPr/>
            <p:nvPr/>
          </p:nvSpPr>
          <p:spPr>
            <a:xfrm>
              <a:off x="4008437" y="4519612"/>
              <a:ext cx="311151" cy="177801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2" name="Οβάλ"/>
            <p:cNvSpPr/>
            <p:nvPr/>
          </p:nvSpPr>
          <p:spPr>
            <a:xfrm>
              <a:off x="5243512" y="3646487"/>
              <a:ext cx="266701" cy="150813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3" name="Οβάλ"/>
            <p:cNvSpPr/>
            <p:nvPr/>
          </p:nvSpPr>
          <p:spPr>
            <a:xfrm>
              <a:off x="5738812" y="3263900"/>
              <a:ext cx="249238" cy="141288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" name="Οβάλ"/>
            <p:cNvSpPr/>
            <p:nvPr/>
          </p:nvSpPr>
          <p:spPr>
            <a:xfrm>
              <a:off x="4694237" y="4052887"/>
              <a:ext cx="266701" cy="150813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5" name="Οβάλ"/>
            <p:cNvSpPr/>
            <p:nvPr/>
          </p:nvSpPr>
          <p:spPr>
            <a:xfrm>
              <a:off x="6245225" y="2909887"/>
              <a:ext cx="239713" cy="133351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6" name="Οβάλ"/>
            <p:cNvSpPr/>
            <p:nvPr/>
          </p:nvSpPr>
          <p:spPr>
            <a:xfrm>
              <a:off x="6596062" y="2620962"/>
              <a:ext cx="247651" cy="141288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7" name="Οβάλ"/>
            <p:cNvSpPr/>
            <p:nvPr/>
          </p:nvSpPr>
          <p:spPr>
            <a:xfrm>
              <a:off x="6972300" y="2365375"/>
              <a:ext cx="212725" cy="114300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8" name="Οβάλ"/>
            <p:cNvSpPr/>
            <p:nvPr/>
          </p:nvSpPr>
          <p:spPr>
            <a:xfrm>
              <a:off x="7583487" y="1901825"/>
              <a:ext cx="212726" cy="115888"/>
            </a:xfrm>
            <a:prstGeom prst="ellipse">
              <a:avLst/>
            </a:prstGeom>
            <a:gradFill flip="none" rotWithShape="1">
              <a:gsLst>
                <a:gs pos="0">
                  <a:srgbClr val="32324B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9" name="Οβάλ"/>
            <p:cNvSpPr/>
            <p:nvPr/>
          </p:nvSpPr>
          <p:spPr>
            <a:xfrm>
              <a:off x="7299325" y="2124075"/>
              <a:ext cx="220663" cy="96838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0" name="Οβάλ"/>
            <p:cNvSpPr/>
            <p:nvPr/>
          </p:nvSpPr>
          <p:spPr>
            <a:xfrm>
              <a:off x="7823200" y="1739900"/>
              <a:ext cx="203200" cy="96838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" name="Οβάλ"/>
            <p:cNvSpPr/>
            <p:nvPr/>
          </p:nvSpPr>
          <p:spPr>
            <a:xfrm>
              <a:off x="8054975" y="1560512"/>
              <a:ext cx="203200" cy="96838"/>
            </a:xfrm>
            <a:prstGeom prst="ellipse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2" name="Οβάλ"/>
            <p:cNvSpPr/>
            <p:nvPr/>
          </p:nvSpPr>
          <p:spPr>
            <a:xfrm>
              <a:off x="8296275" y="1393825"/>
              <a:ext cx="195263" cy="79375"/>
            </a:xfrm>
            <a:prstGeom prst="ellipse">
              <a:avLst/>
            </a:prstGeom>
            <a:gradFill flip="none" rotWithShape="1">
              <a:gsLst>
                <a:gs pos="0">
                  <a:srgbClr val="4B4B70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" name="Οβάλ"/>
            <p:cNvSpPr/>
            <p:nvPr/>
          </p:nvSpPr>
          <p:spPr>
            <a:xfrm>
              <a:off x="8480425" y="1254125"/>
              <a:ext cx="196850" cy="80963"/>
            </a:xfrm>
            <a:prstGeom prst="ellipse">
              <a:avLst/>
            </a:prstGeom>
            <a:gradFill flip="none" rotWithShape="1">
              <a:gsLst>
                <a:gs pos="0">
                  <a:srgbClr val="4B4B70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4" name="Οβάλ"/>
            <p:cNvSpPr/>
            <p:nvPr/>
          </p:nvSpPr>
          <p:spPr>
            <a:xfrm>
              <a:off x="8672512" y="1106487"/>
              <a:ext cx="195263" cy="80963"/>
            </a:xfrm>
            <a:prstGeom prst="ellipse">
              <a:avLst/>
            </a:prstGeom>
            <a:gradFill flip="none" rotWithShape="1">
              <a:gsLst>
                <a:gs pos="0">
                  <a:srgbClr val="4B4B70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" name="Οβάλ"/>
            <p:cNvSpPr/>
            <p:nvPr/>
          </p:nvSpPr>
          <p:spPr>
            <a:xfrm>
              <a:off x="5270500" y="5154612"/>
              <a:ext cx="311150" cy="168276"/>
            </a:xfrm>
            <a:prstGeom prst="ellipse">
              <a:avLst/>
            </a:prstGeom>
            <a:gradFill flip="none" rotWithShape="1">
              <a:gsLst>
                <a:gs pos="0">
                  <a:srgbClr val="2D2D44"/>
                </a:gs>
                <a:gs pos="100000">
                  <a:schemeClr val="accent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6" name="Οβάλ"/>
            <p:cNvSpPr/>
            <p:nvPr/>
          </p:nvSpPr>
          <p:spPr>
            <a:xfrm>
              <a:off x="5899150" y="4554537"/>
              <a:ext cx="311150" cy="176213"/>
            </a:xfrm>
            <a:prstGeom prst="ellipse">
              <a:avLst/>
            </a:prstGeom>
            <a:gradFill flip="none" rotWithShape="1">
              <a:gsLst>
                <a:gs pos="0">
                  <a:srgbClr val="2D2D44"/>
                </a:gs>
                <a:gs pos="100000">
                  <a:schemeClr val="accent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7" name="Οβάλ"/>
            <p:cNvSpPr/>
            <p:nvPr/>
          </p:nvSpPr>
          <p:spPr>
            <a:xfrm>
              <a:off x="7680325" y="4573587"/>
              <a:ext cx="319088" cy="168276"/>
            </a:xfrm>
            <a:prstGeom prst="ellipse">
              <a:avLst/>
            </a:prstGeom>
            <a:gradFill flip="none" rotWithShape="1">
              <a:gsLst>
                <a:gs pos="0">
                  <a:srgbClr val="202031"/>
                </a:gs>
                <a:gs pos="100000">
                  <a:schemeClr val="accent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" name="Οβάλ"/>
            <p:cNvSpPr/>
            <p:nvPr/>
          </p:nvSpPr>
          <p:spPr>
            <a:xfrm>
              <a:off x="7232650" y="5119687"/>
              <a:ext cx="311150" cy="166688"/>
            </a:xfrm>
            <a:prstGeom prst="ellipse">
              <a:avLst/>
            </a:prstGeom>
            <a:gradFill flip="none" rotWithShape="1">
              <a:gsLst>
                <a:gs pos="0">
                  <a:srgbClr val="202031"/>
                </a:gs>
                <a:gs pos="100000">
                  <a:schemeClr val="accent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9" name="Οβάλ"/>
            <p:cNvSpPr/>
            <p:nvPr/>
          </p:nvSpPr>
          <p:spPr>
            <a:xfrm>
              <a:off x="6435725" y="4083050"/>
              <a:ext cx="266700" cy="152400"/>
            </a:xfrm>
            <a:prstGeom prst="ellipse">
              <a:avLst/>
            </a:prstGeom>
            <a:gradFill flip="none" rotWithShape="1">
              <a:gsLst>
                <a:gs pos="0">
                  <a:srgbClr val="2D2D44"/>
                </a:gs>
                <a:gs pos="100000">
                  <a:schemeClr val="accent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0" name="Οβάλ"/>
            <p:cNvSpPr/>
            <p:nvPr/>
          </p:nvSpPr>
          <p:spPr>
            <a:xfrm>
              <a:off x="6870700" y="3678237"/>
              <a:ext cx="265113" cy="150813"/>
            </a:xfrm>
            <a:prstGeom prst="ellipse">
              <a:avLst/>
            </a:prstGeom>
            <a:gradFill flip="none" rotWithShape="1">
              <a:gsLst>
                <a:gs pos="0">
                  <a:srgbClr val="2D2D44"/>
                </a:gs>
                <a:gs pos="100000">
                  <a:schemeClr val="accent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1" name="Οβάλ"/>
            <p:cNvSpPr/>
            <p:nvPr/>
          </p:nvSpPr>
          <p:spPr>
            <a:xfrm>
              <a:off x="8110537" y="4117975"/>
              <a:ext cx="265113" cy="150813"/>
            </a:xfrm>
            <a:prstGeom prst="ellipse">
              <a:avLst/>
            </a:prstGeom>
            <a:gradFill flip="none" rotWithShape="1">
              <a:gsLst>
                <a:gs pos="0">
                  <a:srgbClr val="202031"/>
                </a:gs>
                <a:gs pos="100000">
                  <a:schemeClr val="accent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2" name="Οβάλ"/>
            <p:cNvSpPr/>
            <p:nvPr/>
          </p:nvSpPr>
          <p:spPr>
            <a:xfrm>
              <a:off x="7331075" y="3252787"/>
              <a:ext cx="247650" cy="131763"/>
            </a:xfrm>
            <a:prstGeom prst="ellipse">
              <a:avLst/>
            </a:prstGeom>
            <a:gradFill flip="none" rotWithShape="1">
              <a:gsLst>
                <a:gs pos="0">
                  <a:srgbClr val="2D2D44"/>
                </a:gs>
                <a:gs pos="100000">
                  <a:schemeClr val="accent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3" name="Οβάλ"/>
            <p:cNvSpPr/>
            <p:nvPr/>
          </p:nvSpPr>
          <p:spPr>
            <a:xfrm>
              <a:off x="8505825" y="3638550"/>
              <a:ext cx="266700" cy="150813"/>
            </a:xfrm>
            <a:prstGeom prst="ellipse">
              <a:avLst/>
            </a:prstGeom>
            <a:gradFill flip="none" rotWithShape="1">
              <a:gsLst>
                <a:gs pos="0">
                  <a:srgbClr val="2D2D44"/>
                </a:gs>
                <a:gs pos="100000">
                  <a:schemeClr val="accent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4" name="Οβάλ"/>
            <p:cNvSpPr/>
            <p:nvPr/>
          </p:nvSpPr>
          <p:spPr>
            <a:xfrm>
              <a:off x="8829675" y="3262312"/>
              <a:ext cx="247650" cy="141288"/>
            </a:xfrm>
            <a:prstGeom prst="ellipse">
              <a:avLst/>
            </a:prstGeom>
            <a:gradFill flip="none" rotWithShape="1">
              <a:gsLst>
                <a:gs pos="0">
                  <a:srgbClr val="202031"/>
                </a:gs>
                <a:gs pos="100000">
                  <a:schemeClr val="accent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5" name="Οβάλ"/>
            <p:cNvSpPr/>
            <p:nvPr/>
          </p:nvSpPr>
          <p:spPr>
            <a:xfrm>
              <a:off x="7678737" y="2935287"/>
              <a:ext cx="247651" cy="131763"/>
            </a:xfrm>
            <a:prstGeom prst="ellipse">
              <a:avLst/>
            </a:prstGeom>
            <a:gradFill flip="none" rotWithShape="1">
              <a:gsLst>
                <a:gs pos="0">
                  <a:srgbClr val="2D2D44"/>
                </a:gs>
                <a:gs pos="100000">
                  <a:schemeClr val="accent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6" name="Οβάλ"/>
            <p:cNvSpPr/>
            <p:nvPr/>
          </p:nvSpPr>
          <p:spPr>
            <a:xfrm>
              <a:off x="7986712" y="2641600"/>
              <a:ext cx="247651" cy="133350"/>
            </a:xfrm>
            <a:prstGeom prst="ellipse">
              <a:avLst/>
            </a:prstGeom>
            <a:gradFill flip="none" rotWithShape="1">
              <a:gsLst>
                <a:gs pos="0">
                  <a:srgbClr val="2D2D44"/>
                </a:gs>
                <a:gs pos="100000">
                  <a:schemeClr val="accent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7" name="Οβάλ"/>
            <p:cNvSpPr/>
            <p:nvPr/>
          </p:nvSpPr>
          <p:spPr>
            <a:xfrm>
              <a:off x="8745537" y="1949450"/>
              <a:ext cx="212726" cy="115888"/>
            </a:xfrm>
            <a:prstGeom prst="ellipse">
              <a:avLst/>
            </a:prstGeom>
            <a:gradFill flip="none" rotWithShape="1">
              <a:gsLst>
                <a:gs pos="0">
                  <a:srgbClr val="2D2D44"/>
                </a:gs>
                <a:gs pos="100000">
                  <a:schemeClr val="accent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Οβάλ"/>
            <p:cNvSpPr/>
            <p:nvPr/>
          </p:nvSpPr>
          <p:spPr>
            <a:xfrm>
              <a:off x="8296275" y="2365375"/>
              <a:ext cx="222250" cy="115888"/>
            </a:xfrm>
            <a:prstGeom prst="ellipse">
              <a:avLst/>
            </a:prstGeom>
            <a:gradFill flip="none" rotWithShape="1">
              <a:gsLst>
                <a:gs pos="0">
                  <a:srgbClr val="2D2D44"/>
                </a:gs>
                <a:gs pos="100000">
                  <a:schemeClr val="accent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9" name="Οβάλ"/>
            <p:cNvSpPr/>
            <p:nvPr/>
          </p:nvSpPr>
          <p:spPr>
            <a:xfrm>
              <a:off x="8545512" y="2146300"/>
              <a:ext cx="212726" cy="96838"/>
            </a:xfrm>
            <a:prstGeom prst="ellipse">
              <a:avLst/>
            </a:prstGeom>
            <a:gradFill flip="none" rotWithShape="1">
              <a:gsLst>
                <a:gs pos="0">
                  <a:srgbClr val="2D2D44"/>
                </a:gs>
                <a:gs pos="100000">
                  <a:schemeClr val="accent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0" name="Οβάλ"/>
            <p:cNvSpPr/>
            <p:nvPr/>
          </p:nvSpPr>
          <p:spPr>
            <a:xfrm>
              <a:off x="8963025" y="1760537"/>
              <a:ext cx="203200" cy="96838"/>
            </a:xfrm>
            <a:prstGeom prst="ellipse">
              <a:avLst/>
            </a:prstGeom>
            <a:gradFill flip="none" rotWithShape="1">
              <a:gsLst>
                <a:gs pos="0">
                  <a:srgbClr val="2F2F47"/>
                </a:gs>
                <a:gs pos="100000">
                  <a:schemeClr val="accent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" name="Οβάλ"/>
            <p:cNvSpPr/>
            <p:nvPr/>
          </p:nvSpPr>
          <p:spPr>
            <a:xfrm>
              <a:off x="9134475" y="1566862"/>
              <a:ext cx="203200" cy="96838"/>
            </a:xfrm>
            <a:prstGeom prst="ellipse">
              <a:avLst/>
            </a:prstGeom>
            <a:gradFill flip="none" rotWithShape="1">
              <a:gsLst>
                <a:gs pos="0">
                  <a:srgbClr val="2F2F47"/>
                </a:gs>
                <a:gs pos="100000">
                  <a:schemeClr val="accent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2" name="Οβάλ"/>
            <p:cNvSpPr/>
            <p:nvPr/>
          </p:nvSpPr>
          <p:spPr>
            <a:xfrm>
              <a:off x="9093200" y="2946400"/>
              <a:ext cx="247650" cy="131763"/>
            </a:xfrm>
            <a:prstGeom prst="ellipse">
              <a:avLst/>
            </a:prstGeom>
            <a:gradFill flip="none" rotWithShape="1">
              <a:gsLst>
                <a:gs pos="0">
                  <a:srgbClr val="2D2D44"/>
                </a:gs>
                <a:gs pos="100000">
                  <a:schemeClr val="accent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3" name="Οβάλ"/>
            <p:cNvSpPr/>
            <p:nvPr/>
          </p:nvSpPr>
          <p:spPr>
            <a:xfrm>
              <a:off x="0" y="3240087"/>
              <a:ext cx="238125" cy="141288"/>
            </a:xfrm>
            <a:prstGeom prst="ellipse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4" name="Οβάλ"/>
            <p:cNvSpPr/>
            <p:nvPr/>
          </p:nvSpPr>
          <p:spPr>
            <a:xfrm>
              <a:off x="106362" y="2624137"/>
              <a:ext cx="247651" cy="141288"/>
            </a:xfrm>
            <a:prstGeom prst="ellipse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5" name="Οβάλ"/>
            <p:cNvSpPr/>
            <p:nvPr/>
          </p:nvSpPr>
          <p:spPr>
            <a:xfrm>
              <a:off x="88900" y="971550"/>
              <a:ext cx="168275" cy="69850"/>
            </a:xfrm>
            <a:prstGeom prst="ellipse">
              <a:avLst/>
            </a:pr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6" name="Οβάλ"/>
            <p:cNvSpPr/>
            <p:nvPr/>
          </p:nvSpPr>
          <p:spPr>
            <a:xfrm>
              <a:off x="9031287" y="5057775"/>
              <a:ext cx="319088" cy="168275"/>
            </a:xfrm>
            <a:prstGeom prst="ellipse">
              <a:avLst/>
            </a:prstGeom>
            <a:gradFill flip="none" rotWithShape="1">
              <a:gsLst>
                <a:gs pos="0">
                  <a:srgbClr val="202031"/>
                </a:gs>
                <a:gs pos="100000">
                  <a:schemeClr val="accent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18" name="Κείμενο τίτλου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Κείμενο τίτλου</a:t>
            </a:r>
          </a:p>
        </p:txBody>
      </p:sp>
      <p:sp>
        <p:nvSpPr>
          <p:cNvPr id="219" name="Επίπεδο κύριου τμήματος ένα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buBlip>
                <a:blip r:embed="rId4"/>
              </a:buBlip>
            </a:lvl1pPr>
            <a:lvl3pPr>
              <a:buBlip>
                <a:blip r:embed="rId4"/>
              </a:buBlip>
            </a:lvl3pPr>
            <a:lvl5pPr>
              <a:buBlip>
                <a:blip r:embed="rId4"/>
              </a:buBlip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20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36583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FDEF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FDEF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FDEF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FDEF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FDEF6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FDEF6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FDEF6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FDEF6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FDEF6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Blip>
          <a:blip r:embed="rId4"/>
        </a:buBlip>
        <a:tabLst/>
        <a:defRPr sz="32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50000"/>
        <a:buFontTx/>
        <a:buChar char="■"/>
        <a:tabLst/>
        <a:defRPr sz="32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Blip>
          <a:blip r:embed="rId4"/>
        </a:buBlip>
        <a:tabLst/>
        <a:defRPr sz="32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50000"/>
        <a:buFontTx/>
        <a:buChar char="■"/>
        <a:tabLst/>
        <a:defRPr sz="32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Blip>
          <a:blip r:embed="rId4"/>
        </a:buBlip>
        <a:tabLst/>
        <a:defRPr sz="32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Γιάννης Γκλαβίνας…"/>
          <p:cNvSpPr txBox="1">
            <a:spLocks noGrp="1"/>
          </p:cNvSpPr>
          <p:nvPr>
            <p:ph type="title" idx="4294967295"/>
          </p:nvPr>
        </p:nvSpPr>
        <p:spPr>
          <a:xfrm>
            <a:off x="539012" y="385452"/>
            <a:ext cx="7772401" cy="25669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731520">
              <a:defRPr sz="3200" b="1">
                <a:effectLst>
                  <a:outerShdw blurRad="10160" dist="20320" dir="2700000" rotWithShape="0">
                    <a:srgbClr val="000000"/>
                  </a:outerShdw>
                </a:effectLst>
              </a:defRPr>
            </a:pPr>
            <a:r>
              <a:rPr sz="1920"/>
              <a:t>Γιάννης Γκλαβίνας</a:t>
            </a:r>
          </a:p>
          <a:p>
            <a:pPr defTabSz="731520">
              <a:defRPr sz="3200" b="1">
                <a:effectLst>
                  <a:outerShdw blurRad="10160" dist="20320" dir="2700000" rotWithShape="0">
                    <a:srgbClr val="000000"/>
                  </a:outerShdw>
                </a:effectLst>
              </a:defRPr>
            </a:pPr>
            <a:r>
              <a:rPr sz="1920"/>
              <a:t>(Δρ. Ιστορίας, αρχειονόμος Κεντρική Υπηρεσία Γενικών Αρχείων του Κράτους</a:t>
            </a:r>
          </a:p>
          <a:p>
            <a:pPr defTabSz="731520">
              <a:defRPr sz="3200" b="1">
                <a:effectLst>
                  <a:outerShdw blurRad="10160" dist="20320" dir="2700000" rotWithShape="0">
                    <a:srgbClr val="000000"/>
                  </a:outerShdw>
                </a:effectLst>
              </a:defRPr>
            </a:pPr>
            <a:r>
              <a:rPr sz="1920"/>
              <a:t/>
            </a:r>
            <a:br>
              <a:rPr sz="1920"/>
            </a:br>
            <a:r>
              <a:rPr sz="2320"/>
              <a:t/>
            </a:r>
            <a:br>
              <a:rPr sz="2320"/>
            </a:br>
            <a:r>
              <a:rPr sz="2320"/>
              <a:t>Οι μουσουλμανικοί πληθυσμοί στην Ελλάδα (1912-1923)</a:t>
            </a:r>
            <a:br>
              <a:rPr sz="2320"/>
            </a:br>
            <a:endParaRPr sz="2320"/>
          </a:p>
        </p:txBody>
      </p:sp>
      <p:pic>
        <p:nvPicPr>
          <p:cNvPr id="460" name="CPTHES 3" descr="CPTHES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2723" y="2887872"/>
            <a:ext cx="5458554" cy="344370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ΜΟΥΣΟΥΛΜΑΝΟΙ ΑΝΑΤΟΛΙΚΟΥ ΑΙΓΑΙΟΥ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ΜΟΥΣΟΥΛΜΑΝΟΙ ΑΝΑΤΟΛΙΚΟΥ ΑΙΓΑΙΟΥ</a:t>
            </a:r>
          </a:p>
        </p:txBody>
      </p:sp>
      <p:sp>
        <p:nvSpPr>
          <p:cNvPr id="487" name="ΛΕΣΒΟΣ: 7.165 (ΜΥΤΙΛΗΝΗ, ΜΟΛΥΒΟ, ΣΙΓΡΙΟ, ΣΚΑΛΟΧΩΡΙ)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ΛΕΣΒΟΣ</a:t>
            </a:r>
            <a:r>
              <a:rPr b="0"/>
              <a:t>: 7.165 (ΜΥΤΙΛΗΝΗ, ΜΟΛΥΒΟ, ΣΙΓΡΙΟ, ΣΚΑΛΟΧΩΡΙ)</a:t>
            </a:r>
          </a:p>
          <a:p>
            <a:pPr>
              <a:buSzTx/>
              <a:buNone/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 b="0"/>
          </a:p>
          <a:p>
            <a:pPr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ΛΗΜΝΟΣ</a:t>
            </a:r>
            <a:r>
              <a:rPr b="0"/>
              <a:t>: 1.615 (ΜΥΡΙΝΑ, ΠΕΡΑ)</a:t>
            </a:r>
          </a:p>
          <a:p>
            <a:pPr>
              <a:buSzTx/>
              <a:buNone/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 b="0"/>
          </a:p>
          <a:p>
            <a:pPr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ΧΙΟΣ: 54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1021a" descr="1021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262" y="1677335"/>
            <a:ext cx="8753476" cy="4895851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Χάρτης εθνολογικής σύνθεσης βιλαετίων Ιωαννίνων, Μοναστηρίου, Θεσσαλονίκης &amp; Αδριανούπολης (Amadori - Virgilj, 1908)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t>Χάρτης εθνολογικής σύνθεσης βιλαετίων Ιωαννίνων, Μοναστηρίου, Θεσσαλονίκης &amp; Αδριανούπολης (Amadori - Virgilj, 1908)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balkan_bulgarian_1914" descr="balkan_bulgarian_19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9401" y="1331575"/>
            <a:ext cx="6565198" cy="5587372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Χάρτης εθνολογικής σύνθεσης βιλαετίων Θεσσαλονίκης και Μοναστηρίου (Kancov 1900)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r>
              <a:t>Χάρτης εθνολογικής σύνθεσης βιλαετίων Θεσσαλονίκης και Μοναστηρίου (Kancov 1900)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makedonia2" descr="makedonia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248" y="1497520"/>
            <a:ext cx="7129504" cy="5255481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Εθνογραφικός χάρτης της ελληνικής Μακεδονίας πριν και μετά την εγκατάσταση προσφύγων (ΕΑΠ 1926)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r>
              <a:t>Εθνογραφικός χάρτης της ελληνικής Μακεδονίας πριν και μετά την εγκατάσταση προσφύγων (ΕΑΠ 1926)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DSC_8123" descr="DSC_81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9997" y="1230422"/>
            <a:ext cx="5732931" cy="5367228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Εθνογραφικός χάρτης Ελλάδας, Θράκης και Μικράς Ασίας του Έλληνα καθηγητή Σωτηριάδη (1918)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Εθνογραφικός χάρτης Ελλάδας, Θράκης και Μικράς Ασίας του Έλληνα καθηγητή Σωτηριάδη (1918)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ΜΕΤΑΝΑΣΤΕΥΤΙΚΑ ΡΕΥΜΑΤΑ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ΜΕΤΑΝΑΣΤΕΥΤΙΚΑ ΡΕΥΜΑΤΑ</a:t>
            </a:r>
          </a:p>
        </p:txBody>
      </p:sp>
      <p:sp>
        <p:nvSpPr>
          <p:cNvPr id="502" name="ΒΑΛΚΑΝΙΚΟΙ ΠΟΛΕΜΟΙ: 15.000 (ΜΑΚΕΔΟΝΙΑ)…"/>
          <p:cNvSpPr txBox="1">
            <a:spLocks noGrp="1"/>
          </p:cNvSpPr>
          <p:nvPr>
            <p:ph type="body" idx="4294967295"/>
          </p:nvPr>
        </p:nvSpPr>
        <p:spPr>
          <a:xfrm>
            <a:off x="457200" y="1268412"/>
            <a:ext cx="8229600" cy="486568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ΒΑΛΚΑΝΙΚΟΙ ΠΟΛΕΜΟΙ: 15.000 (ΜΑΚΕΔΟΝΙΑ)</a:t>
            </a:r>
          </a:p>
          <a:p>
            <a:pPr>
              <a:lnSpc>
                <a:spcPct val="80000"/>
              </a:lnSpc>
              <a:buSzTx/>
              <a:buNone/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1913-1915: 110.000 (ΜΑΚΕΔΟΝΙΑ) – ΠΛΑΙΣΙΟ ΣΥΜΦΩΝΙΑΣ ΕΘΕΛΟΥΣΙΑΣ ΑΝΤΑΛΛΑΓΗΣ ΠΛΗΘΥΣΜΩΝ</a:t>
            </a:r>
          </a:p>
          <a:p>
            <a:pPr>
              <a:lnSpc>
                <a:spcPct val="80000"/>
              </a:lnSpc>
              <a:buSzTx/>
              <a:buNone/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ΜΕΤΑΝΑΣΤΕΥΣΗ ΒΑΣΕΙ ΤΩΝ ΟΡΩΝ ΤΗΣ ΣΥΜΒΑΣΗΣ ΤΩΝ ΑΘΗΝΩΝ</a:t>
            </a:r>
          </a:p>
          <a:p>
            <a:pPr>
              <a:lnSpc>
                <a:spcPct val="80000"/>
              </a:lnSpc>
              <a:buSzTx/>
              <a:buNone/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ΜΕΤΑΝΑΣΤΕΥΣΗ ΜΟΥΣΟΥΛΜΑΝΩΝ ΑΝΑΤΟΛΙΚΗΣ ΜΑΚΕΔΟΝΙΑΣ ΚΑΙ ΠΕΡΙΟΧΗΣ ΦΛΩΡΙΝΑΣ ΜΕΤΑ ΤΗΝ ΑΝΑΚΑΤΑΛΗΨΗ ΑΠΟ ΣΥΜΜΑΧΙΚΕΣ ΔΥΝΑΜΕΙΣ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</a:t>
            </a:r>
          </a:p>
          <a:p>
            <a:pPr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ΠΑΛΙΝΝΟΣΤΗΣΗ 1919-1922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ΕΠΙΣΤΟΛΙΚΟ ΔΕΛΤΑΡΙΟ: ΜΟΥΣΟΥΛΜΑΝΟΙ ΠΡΟΣΦΥΓΕΣ ΣΤΗΝ ΘΕΣΣΑΛΟΝΙΚΗ  (ΕΛΙΑ ΦΩΤΟΓΡΑΦΙΚΟ ΑΡΧΕΙΟ)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ΕΠΙΣΤΟΛΙΚΟ ΔΕΛΤΑΡΙΟ: ΜΟΥΣΟΥΛΜΑΝΟΙ ΠΡΟΣΦΥΓΕΣ ΣΤΗΝ ΘΕΣΣΑΛΟΝΙΚΗ</a:t>
            </a:r>
            <a:r>
              <a:rPr sz="2000" b="0"/>
              <a:t> </a:t>
            </a:r>
            <a:br>
              <a:rPr sz="2000" b="0"/>
            </a:br>
            <a:r>
              <a:rPr sz="1600" b="0"/>
              <a:t>(ΕΛΙΑ ΦΩΤΟΓΡΑΦΙΚΟ ΑΡΧΕΙΟ)</a:t>
            </a:r>
          </a:p>
        </p:txBody>
      </p:sp>
      <p:pic>
        <p:nvPicPr>
          <p:cNvPr id="505" name="CPTHES 3" descr="CPTHES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650" y="1700212"/>
            <a:ext cx="7561263" cy="4681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ΘΕΣΣΑΛΟΝΙΚΗ 1912-1913: ΜΟΥΣΟΥΛΜΑΝΟΙ ΠΡΟΣΦΥΓΕΣ ΚΟΝΤΑ ΣΤΗΝ ΓΕΩΡΓΙΚΗ ΣΧΟΛΗ  (ΕΛΙΑ ΦΩΤΟΓΡΑΦΙΚΟ ΑΡΧΕΙΟ)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ΘΕΣΣΑΛΟΝΙΚΗ 1912-1913: ΜΟΥΣΟΥΛΜΑΝΟΙ ΠΡΟΣΦΥΓΕΣ ΚΟΝΤΑ ΣΤΗΝ ΓΕΩΡΓΙΚΗ ΣΧΟΛΗ</a:t>
            </a:r>
            <a:r>
              <a:rPr b="0"/>
              <a:t> </a:t>
            </a:r>
            <a:br>
              <a:rPr b="0"/>
            </a:br>
            <a:r>
              <a:rPr sz="1600" b="0"/>
              <a:t>(ΕΛΙΑ ΦΩΤΟΓΡΑΦΙΚΟ ΑΡΧΕΙΟ)</a:t>
            </a:r>
          </a:p>
        </p:txBody>
      </p:sp>
      <p:pic>
        <p:nvPicPr>
          <p:cNvPr id="508" name="L205" descr="L20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8262" y="1600200"/>
            <a:ext cx="6465888" cy="453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ΑΝΤΑΛΛΑΓΗ ΠΛΗΘΥΣΜΩΝ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ΑΝΤΑΛΛΑΓΗ ΠΛΗΘΥΣΜΩΝ</a:t>
            </a:r>
          </a:p>
        </p:txBody>
      </p:sp>
      <p:sp>
        <p:nvSpPr>
          <p:cNvPr id="511" name="ΑΝΤΑΛΛΑΧΘΗΚΑΝ ΠΕΡΙΠΟΥ 380.000.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ΑΝΤΑΛΛΑΧΘΗΚΑΝ ΠΕΡΙΠΟΥ 380.000.</a:t>
            </a:r>
          </a:p>
          <a:p>
            <a:pPr>
              <a:buSzTx/>
              <a:buNone/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ΠΑΡΕΜΕΙΝΑΝ: 2.000 ΣΤΗ ΜΑΚΕΔΟΝΙΑ, 19.250 ΣΤΗΝ ΗΠΕΙΡΟ, 100.000 ΣΤΗ ΔΥΤΙΚΗ ΘΡΑΚΗ, ΜΕΡΙΚΕΣ ΕΚΑΤΟΝΤΑΔΕΣ ΣΕ ΚΡΗΤΗ ΚΑΙ ΛΕΣΒΟ.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ΟΙ ΜΟΥΣΟΥΛΜΑΝΟΙ ΤΗΣ ΛΗΜΝΟΥ ΕΤΟΙΜΑΖΟΝΤΑΙ ΝΑ ΑΝΑΧΩΡΗΣΟΥΝ ΓΙΑ ΤΗΝ ΤΟΥΡΚΙΑ  (LOZAN MUBADILLERI VAKFI)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ΟΙ ΜΟΥΣΟΥΛΜΑΝΟΙ ΤΗΣ ΛΗΜΝΟΥ ΕΤΟΙΜΑΖΟΝΤΑΙ ΝΑ ΑΝΑΧΩΡΗΣΟΥΝ ΓΙΑ ΤΗΝ ΤΟΥΡΚΙΑ </a:t>
            </a:r>
            <a:br/>
            <a:r>
              <a:rPr b="0"/>
              <a:t>(</a:t>
            </a:r>
            <a:r>
              <a:rPr sz="1800" b="0"/>
              <a:t>LOZAN MUBADILLERI VAKFI)</a:t>
            </a:r>
          </a:p>
        </p:txBody>
      </p:sp>
      <p:pic>
        <p:nvPicPr>
          <p:cNvPr id="514" name="F:\ΔΙΔΑΚΤΟΡΙΚΟ\ΔΙΔΑΚΤΟΡΙΚΟ\telikiepilogi\mirina%20dan%20focaya%20goc.jpg" descr="F:\ΔΙΔΑΚΤΟΡΙΚΟ\ΔΙΔΑΚΤΟΡΙΚΟ\telikiepilogi\mirina%20dan%20focaya%20go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2050" y="1600200"/>
            <a:ext cx="6819900" cy="453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ΜΟΥΣΟΥΛΜΑΝΟΙ ΣΤΗΝ ΕΛΛΑΔΑ ΠΡΙΝ ΑΠΟ ΤΟ 191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ΜΟΥΣΟΥΛΜΑΝΟΙ ΣΤΗΝ ΕΛΛΑΔΑ ΠΡΙΝ ΑΠΟ ΤΟ 1912</a:t>
            </a:r>
          </a:p>
        </p:txBody>
      </p:sp>
      <p:sp>
        <p:nvSpPr>
          <p:cNvPr id="463" name="90.000 ΜΟΥΣΟΥΛΜΑΝΟΙ ΚΑΤΟΙΚΟΥΣΑΝ ΣΤΙΣ ΠΕΡΙΟΧΕΣ ΠΟΥ ΣΥΓΚΡΟΤΗΣΑΝ ΤΟ ΠΡΩΤΟ ΕΛΛΗΝΙΚΟ ΚΡΑΤΟΣ (ΕΥΒΟΙΑ, ΑΤΤΙΚΗ, ΚΥΠΑΡΙΣΣΙΑ)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Blip>
                <a:blip r:embed="rId2"/>
              </a:buBlip>
              <a:defRPr sz="25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90.000 ΜΟΥΣΟΥΛΜΑΝΟΙ ΚΑΤΟΙΚΟΥΣΑΝ ΣΤΙΣ ΠΕΡΙΟΧΕΣ ΠΟΥ ΣΥΓΚΡΟΤΗΣΑΝ ΤΟ ΠΡΩΤΟ ΕΛΛΗΝΙΚΟ ΚΡΑΤΟΣ (ΕΥΒΟΙΑ, ΑΤΤΙΚΗ, ΚΥΠΑΡΙΣΣΙΑ)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Blip>
                <a:blip r:embed="rId2"/>
              </a:buBlip>
              <a:defRPr sz="25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ΜΕΧΡΙ ΤΟ 1833 ΕΙΧΑΝ ΜΕΤΑΝΑΣΤΕΥΣΕΙ Η΄ ΕΞΟΝΤΩΘΕΙ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Blip>
                <a:blip r:embed="rId2"/>
              </a:buBlip>
              <a:defRPr sz="25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ΜΕΤΑ ΤΟ 1833 ΠΑΡΕΜΕΙΝΑΝ ΠΕΡΙΠΟΥ 400 ΣΤΗ ΧΑΛΚΙΔΑ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Blip>
                <a:blip r:embed="rId2"/>
              </a:buBlip>
              <a:defRPr sz="25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1881 ΠΡΟΣΑΡΤΗΣΗ ΘΕΣΣΑΛΙΑΣ: 40.000 ΜΟΥΣΟΥΛΜΑΝΟΙ. ΤΟ 1911 ΠΑΡΑΜΕΝΟΥΝ ΠΕΡΙΠΟΥ 3.000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ΟΙ ΜΟΥΣΟΥΛΜΑΝΟΙ ΤΗΣ ΛΗΜΝΟΥ ΕΤΟΙΜΑΖΟΝΤΑΙ ΝΑ ΑΝΑΧΩΡΗΣΟΥΝ ΓΙΑ ΤΗΝ ΤΟΥΡΚΙΑ  (LOZAN MUBADILLERI VAKFI)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ΟΙ ΜΟΥΣΟΥΛΜΑΝΟΙ ΤΗΣ ΛΗΜΝΟΥ ΕΤΟΙΜΑΖΟΝΤΑΙ ΝΑ ΑΝΑΧΩΡΗΣΟΥΝ ΓΙΑ ΤΗΝ ΤΟΥΡΚΙΑ </a:t>
            </a:r>
            <a:br/>
            <a:r>
              <a:rPr b="0"/>
              <a:t>(</a:t>
            </a:r>
            <a:r>
              <a:rPr sz="1800" b="0"/>
              <a:t>LOZAN MUBADILLERI VAKFI)</a:t>
            </a:r>
          </a:p>
        </p:txBody>
      </p:sp>
      <p:pic>
        <p:nvPicPr>
          <p:cNvPr id="517" name="mirina%2013%20mays%201924%20ackta%20bekleyen%20krzade%20gemisine%20hocann%20dogalar%20ile%20ugurlans" descr="mirina%2013%20mays%201924%20ackta%20bekleyen%20krzade%20gemisine%20hocann%20dogalar%20ile%20ugurlan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462" y="1600200"/>
            <a:ext cx="6821488" cy="453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ΝΟΜΙΚΟ ΚΑΘΕΣΤΩΣ ΜΟΥΣΟΥΛΜΑΝΩΝ ΕΛΛΑΔΑΣ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9953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ΝΟΜΙΚΟ ΚΑΘΕΣΤΩΣ ΜΟΥΣΟΥΛΜΑΝΩΝ ΕΛΛΑΔΑΣ</a:t>
            </a:r>
          </a:p>
        </p:txBody>
      </p:sp>
      <p:sp>
        <p:nvSpPr>
          <p:cNvPr id="520" name="ΣΥΜΒΑΣΗ ΚΩΝ/ΠΟΛΗΣ 1881…"/>
          <p:cNvSpPr txBox="1">
            <a:spLocks noGrp="1"/>
          </p:cNvSpPr>
          <p:nvPr>
            <p:ph type="body" idx="4294967295"/>
          </p:nvPr>
        </p:nvSpPr>
        <p:spPr>
          <a:xfrm>
            <a:off x="457200" y="1341437"/>
            <a:ext cx="8229600" cy="47847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500"/>
              </a:spcBef>
              <a:buSzTx/>
              <a:buNone/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ΣΥΜΒΑΣΗ ΚΩΝ/ΠΟΛΗΣ 1881</a:t>
            </a:r>
          </a:p>
          <a:p>
            <a:pPr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ΘΕΣΠΙΖΕΤΑΙ ΓΙΑ ΠΡΩΤΗ ΦΟΡΑ ΕΙΔΙΚΟ ΚΑΘΕΣΤΩΣ ΜΕΙΟΝΟΤΙΚΗΣ ΠΡΟΣΤΑΣΙΑΣ</a:t>
            </a:r>
          </a:p>
          <a:p>
            <a:pPr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ΑΝΑΓΝΩΡΙΖΕΤΑΙ ΑΥΤΟΝΟΜΙΑ ΜΟΥΣΟΥΛΜΑΝΙΚΩΝ ΚΟΙΝΟΤΗΤΩΝ ΚΑΙ Η ΔΙΟΙΚΗΣΗ ΤΩΝ ΚΤΗΜΑΤΩΝ ΤΟΥΣ</a:t>
            </a:r>
          </a:p>
          <a:p>
            <a:pPr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ΑΝΑΓΝΩΡΙΖΟΝΤΑΙ ΜΟΥΦΤΗΔΕΣ ΜΕ ΔΙΚΑΣΤΙΚΗ ΔΙΚΑΙΟΔΟΣΙΑ ΣΕ ΘΡΗΣΚΕΥΤΙΚΑ ΖΗΤΗΜΑΤΑ</a:t>
            </a:r>
          </a:p>
          <a:p>
            <a:pPr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ΑΝΑΓΝΩΡΙΖΟΝΤΑΙ ΤΑ ΔΙΚΑΙΩΜΑΤΑ ΙΔΙΟΚΤΗΣΙΑΣ ΣΕ ΓΑΙΕΣ ΚΑΙ ΑΚΙΝΗΤΑ-ΣΕΒΑΣΜΟΣ ΚΑΘΕΣΤΩΤΟΣ ΒΑΚΟΥΦΙΩΝ</a:t>
            </a:r>
          </a:p>
          <a:p>
            <a:pPr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ΑΠΑΓΟΡΕΥΕΤΑΙ Η ΤΡΟΠΟΠΟΙΗΣΗ ΣΧΕΣΕΩΝ ΙΔΙΟΚΤΗΤΩΝ-ΚΑΛΛΙΕΡΓΗΤΩΝ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ΣΥΜΒΑΣΗ ΤΩΝ ΑΘΗΝΩΝ ΝΟΕΜΒΡΙΟΣ 191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9207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8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ΣΥΜΒΑΣΗ ΤΩΝ ΑΘΗΝΩΝ</a:t>
            </a:r>
            <a:br/>
            <a:r>
              <a:t>ΝΟΕΜΒΡΙΟΣ 1913</a:t>
            </a:r>
          </a:p>
        </p:txBody>
      </p:sp>
      <p:sp>
        <p:nvSpPr>
          <p:cNvPr id="523" name="ΧΟΡΗΓΟΥΣΕ ΔΙΚΑΙΩΜΑ ΕΠΙΛΟΓΗΣ ΟΘΩΜΑΝΙΚΗΣ ΥΠΗΚΟΟΤΗΤΑΣ – ΠΡΟΥΠΕΘΕΤΕ ΤΗ ΜΕΤΑΝΑΣΤΕΥΣΗ ΑΠΟ ΤΗΝ ΕΛΛΑΔΑ. ΔΙΑΤΗΡΟΥΣΑΝ ΤΗΝ ΑΚΙΝΗΤΗ ΠΕΡΙΟΥΣΙΑ ΤΟΥΣ…"/>
          <p:cNvSpPr txBox="1">
            <a:spLocks noGrp="1"/>
          </p:cNvSpPr>
          <p:nvPr>
            <p:ph type="body" idx="4294967295"/>
          </p:nvPr>
        </p:nvSpPr>
        <p:spPr>
          <a:xfrm>
            <a:off x="457200" y="1341437"/>
            <a:ext cx="8229600" cy="47847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2613" indent="-332613" defTabSz="886968">
              <a:spcBef>
                <a:spcPts val="500"/>
              </a:spcBef>
              <a:buBlip>
                <a:blip r:embed="rId2"/>
              </a:buBlip>
              <a:defRPr sz="2134">
                <a:effectLst>
                  <a:outerShdw blurRad="12319" dist="24638" dir="2700000" rotWithShape="0">
                    <a:srgbClr val="000000"/>
                  </a:outerShdw>
                </a:effectLst>
              </a:defRPr>
            </a:pPr>
            <a:r>
              <a:t>ΧΟΡΗΓΟΥΣΕ ΔΙΚΑΙΩΜΑ ΕΠΙΛΟΓΗΣ ΟΘΩΜΑΝΙΚΗΣ ΥΠΗΚΟΟΤΗΤΑΣ – ΠΡΟΥΠΕΘΕΤΕ ΤΗ ΜΕΤΑΝΑΣΤΕΥΣΗ ΑΠΟ ΤΗΝ ΕΛΛΑΔΑ. ΔΙΑΤΗΡΟΥΣΑΝ ΤΗΝ ΑΚΙΝΗΤΗ ΠΕΡΙΟΥΣΙΑ ΤΟΥΣ</a:t>
            </a:r>
          </a:p>
          <a:p>
            <a:pPr marL="332613" indent="-332613" defTabSz="886968">
              <a:spcBef>
                <a:spcPts val="500"/>
              </a:spcBef>
              <a:buBlip>
                <a:blip r:embed="rId2"/>
              </a:buBlip>
              <a:defRPr sz="2134">
                <a:effectLst>
                  <a:outerShdw blurRad="12319" dist="24638" dir="2700000" rotWithShape="0">
                    <a:srgbClr val="000000"/>
                  </a:outerShdw>
                </a:effectLst>
              </a:defRPr>
            </a:pPr>
            <a:r>
              <a:t>ΑΝΑΓΝΩΡΙΖΟΝΤΑΝ ΤΑ ΚΕΚΤΗΜΕΝΑ ΓΑΙΟΚΤΗΤΙΚΑ ΔΙΚΑΙΩΜΑΤΑ ΚΑΙ ΤΑ ΔΙΚΑΙΩΜΑΤΑ ΙΔΙΟΚΤΗΣΙΑΣ ΒΑΣΕΙ ΔΙΚΑΣΤΙΚΩΝ ΠΡΑΞΕΩΝ ΚΑΙ ΤΙΤΛΩΝ ΠΡΟΓΕΝΕΣΤΕΡΩΝ ΤΗΣ ΚΑΤΑΛΗΨΗΣ</a:t>
            </a:r>
          </a:p>
          <a:p>
            <a:pPr marL="332613" indent="-332613" defTabSz="886968">
              <a:spcBef>
                <a:spcPts val="500"/>
              </a:spcBef>
              <a:buBlip>
                <a:blip r:embed="rId2"/>
              </a:buBlip>
              <a:defRPr sz="2134">
                <a:effectLst>
                  <a:outerShdw blurRad="12319" dist="24638" dir="2700000" rotWithShape="0">
                    <a:srgbClr val="000000"/>
                  </a:outerShdw>
                </a:effectLst>
              </a:defRPr>
            </a:pPr>
            <a:r>
              <a:t>ΑΝΑΓΝΩΡΙΣΗ ΜΟΥΣΟΥΛΜΑΝΙΚΩΝ ΚΟΙΝΟΤΗΤΩΝ ΩΣ ΝΟΜΙΚΩΝ ΠΡΟΣΩΠΩΝ ΚΑΙ ΠΕΡΙΟΥΣΙΑΣ ΤΟΥΣ</a:t>
            </a:r>
          </a:p>
          <a:p>
            <a:pPr marL="332613" indent="-332613" defTabSz="886968">
              <a:spcBef>
                <a:spcPts val="500"/>
              </a:spcBef>
              <a:buBlip>
                <a:blip r:embed="rId2"/>
              </a:buBlip>
              <a:defRPr sz="2134">
                <a:effectLst>
                  <a:outerShdw blurRad="12319" dist="24638" dir="2700000" rotWithShape="0">
                    <a:srgbClr val="000000"/>
                  </a:outerShdw>
                </a:effectLst>
              </a:defRPr>
            </a:pPr>
            <a:r>
              <a:t>ΜΟΥΦΤΗΔΕΣ ΕΚΛΕΓΟΝΤΑΙ ΑΠΟ ΜΟΥΣΟΥΛΜΑΝΟΥΣ ΕΚΛΟΓΕΙΣ, ΑΡΧΙΜΟΥΦΤΗΣ ΔΙΟΡΙΖΕΤΑΙ ΑΠΟ ΒΑΣΙΛΙΑ ΜΕΤΑΞΥ ΤΡΙΩΝ ΥΠΟΨΗΦΙΩΝ ΠΟΥ ΠΡΟΤΕΙΝΟΝΤΑΙ ΑΠΌ ΜΟΥΦΤΗΔΕΣ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ΣΥΜΒΑΣΗ ΤΩΝ ΑΘΗΝΩΝ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7810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ΣΥΜΒΑΣΗ ΤΩΝ ΑΘΗΝΩΝ</a:t>
            </a:r>
          </a:p>
        </p:txBody>
      </p:sp>
      <p:sp>
        <p:nvSpPr>
          <p:cNvPr id="526" name="ΧΟΡΗΓΕΙΤΑΙ ΑΜΝΗΣΤΙΑ ΓΙΑ ΤΑ ΠΟΛΙΤΙΚΑ ΑΔΙΚΗΜΑΤΑ…"/>
          <p:cNvSpPr txBox="1">
            <a:spLocks noGrp="1"/>
          </p:cNvSpPr>
          <p:nvPr>
            <p:ph type="body" idx="4294967295"/>
          </p:nvPr>
        </p:nvSpPr>
        <p:spPr>
          <a:xfrm>
            <a:off x="457200" y="1196975"/>
            <a:ext cx="8229600" cy="49291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ΧΟΡΗΓΕΙΤΑΙ ΑΜΝΗΣΤΙΑ ΓΙΑ ΤΑ ΠΟΛΙΤΙΚΑ ΑΔΙΚΗΜΑΤΑ</a:t>
            </a:r>
          </a:p>
          <a:p>
            <a:pPr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ΑΝΑΓΝΩΡΙΖΕΤΑΙ ΔΙΚΑΣΤΙΚΗ ΔΙΚΑΙΟΔΟΣΙΑ ΜΟΥΦΤΗΔΩΝ</a:t>
            </a:r>
          </a:p>
          <a:p>
            <a:pPr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ΑΝΑΓΝΩΡΙΖΕΤΑΙ ΤΟ ΚΑΘΕΣΤΩΣ ΤΩΝ ΒΑΚΟΥΦΙΩΝ</a:t>
            </a:r>
          </a:p>
          <a:p>
            <a:pPr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Η ΕΛΛΑΔΑ ΑΝΑΛΑΜΒΑΝΕΙ ΤΗΝ ΑΝΕΓΕΡΣΗ ΤΖΑΜΙΟΥ ΣΤΗΝ ΑΘΗΝΑ</a:t>
            </a:r>
          </a:p>
          <a:p>
            <a:pPr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ΤΑ ΤΟΥΡΚΙΚΑ Η ΓΛΩΣΣΑ ΔΙΔΑΣΚΑΛΙΑΣ ΣΤΑ ΜΟΥΣΟΥΛΜΑΝΙΚΑ ΣΧΟΛΕΙΑ – Η ΔΙΔΑΣΚΑΛΙΑ ΤΗΣ ΕΛΛΗΝΙΚΗΣ ΥΠΟΧΡΕΩΤΙΚΗ</a:t>
            </a:r>
          </a:p>
          <a:p>
            <a:pPr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ΓΙΑ ΕΝΑ ΔΙΑΣΤΗΜΑ ΟΙ ΜΟΥΣΟΥΛΜΑΝΟΙ ΔΕΝ ΗΤΑΝ ΥΠΟΧΡΕΟΙ ΣΤΡΑΤΕΥΣΗΣ</a:t>
            </a:r>
          </a:p>
          <a:p>
            <a:pPr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ΤΖΑΜΙΑ ΠΟΥ ΗΤΑΝ ΣΤΟ ΠΑΡΕΛΘΟΝ ΕΚΚΛΗΣΙΕΣ ΜΠΟΡΟΥΣΑΝ ΝΑ ΑΠΟΔΟΘΟΥΝ ΣΤΗΝ ΑΡΧΙΚΗ ΤΟΥΣ ΛΑΤΡΕΙΑ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ΕΦΑΡΜΟΓΗ ΣΥΜΒΑΣΗΣ ΑΘΗΝΩΝ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920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ΕΦΑΡΜΟΓΗ ΣΥΜΒΑΣΗΣ ΑΘΗΝΩΝ</a:t>
            </a:r>
          </a:p>
        </p:txBody>
      </p:sp>
      <p:sp>
        <p:nvSpPr>
          <p:cNvPr id="529" name="ΕΦΑΡΜΟΣΤΗΚΑΝ ΤΑ ΑΡΘΡΑ ΠΕΡΙ ΑΜΝΗΣΤΙΑΣ, ΑΠΑΛΛΑΓΗΣ ΣΤΡΑΤΕΥΣΗΣ, ΘΡΗΣΚΕΥΤΙΚΗΣ ΕΛΕΥΘΕΡΙΑΣ ΚΑΙ ΔΙΔΑΣΚΑΛΙΑΣ ΤΗΣ ΤΟΥΡΚΙΚΗΣ…"/>
          <p:cNvSpPr txBox="1">
            <a:spLocks noGrp="1"/>
          </p:cNvSpPr>
          <p:nvPr>
            <p:ph type="body" idx="4294967295"/>
          </p:nvPr>
        </p:nvSpPr>
        <p:spPr>
          <a:xfrm>
            <a:off x="457200" y="1268412"/>
            <a:ext cx="8229600" cy="48577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2613" indent="-332613" defTabSz="886968">
              <a:spcBef>
                <a:spcPts val="500"/>
              </a:spcBef>
              <a:buBlip>
                <a:blip r:embed="rId2"/>
              </a:buBlip>
              <a:defRPr sz="2134">
                <a:effectLst>
                  <a:outerShdw blurRad="12319" dist="24638" dir="2700000" rotWithShape="0">
                    <a:srgbClr val="000000"/>
                  </a:outerShdw>
                </a:effectLst>
              </a:defRPr>
            </a:pPr>
            <a:r>
              <a:t>ΕΦΑΡΜΟΣΤΗΚΑΝ ΤΑ ΑΡΘΡΑ ΠΕΡΙ ΑΜΝΗΣΤΙΑΣ, ΑΠΑΛΛΑΓΗΣ ΣΤΡΑΤΕΥΣΗΣ, ΘΡΗΣΚΕΥΤΙΚΗΣ ΕΛΕΥΘΕΡΙΑΣ ΚΑΙ ΔΙΔΑΣΚΑΛΙΑΣ ΤΗΣ ΤΟΥΡΚΙΚΗΣ</a:t>
            </a:r>
          </a:p>
          <a:p>
            <a:pPr marL="332613" indent="-332613" defTabSz="886968">
              <a:spcBef>
                <a:spcPts val="500"/>
              </a:spcBef>
              <a:buBlip>
                <a:blip r:embed="rId2"/>
              </a:buBlip>
              <a:defRPr sz="2134">
                <a:effectLst>
                  <a:outerShdw blurRad="12319" dist="24638" dir="2700000" rotWithShape="0">
                    <a:srgbClr val="000000"/>
                  </a:outerShdw>
                </a:effectLst>
              </a:defRPr>
            </a:pPr>
            <a:r>
              <a:t>ΤΕΘΗΚΑΝ ΕΜΠΟΔΙΑ ΣΤΗΝ ΕΠΙΛΟΓΗ ΤΗΣ ΟΘΩΜΑΝΙΚΗΣ ΥΠΗΚΟΟΤΗΤΑΣ</a:t>
            </a:r>
          </a:p>
          <a:p>
            <a:pPr marL="332613" indent="-332613" defTabSz="886968">
              <a:spcBef>
                <a:spcPts val="500"/>
              </a:spcBef>
              <a:buBlip>
                <a:blip r:embed="rId2"/>
              </a:buBlip>
              <a:defRPr sz="2134">
                <a:effectLst>
                  <a:outerShdw blurRad="12319" dist="24638" dir="2700000" rotWithShape="0">
                    <a:srgbClr val="000000"/>
                  </a:outerShdw>
                </a:effectLst>
              </a:defRPr>
            </a:pPr>
            <a:r>
              <a:t>ΔΕΝ ΑΝΕΓΕΡΘΗΚΕ ΤΖΑΜΙ ΣΤΗΝ ΑΘΗΝΑ</a:t>
            </a:r>
          </a:p>
          <a:p>
            <a:pPr marL="332613" indent="-332613" defTabSz="886968">
              <a:spcBef>
                <a:spcPts val="500"/>
              </a:spcBef>
              <a:buBlip>
                <a:blip r:embed="rId2"/>
              </a:buBlip>
              <a:defRPr sz="2134">
                <a:effectLst>
                  <a:outerShdw blurRad="12319" dist="24638" dir="2700000" rotWithShape="0">
                    <a:srgbClr val="000000"/>
                  </a:outerShdw>
                </a:effectLst>
              </a:defRPr>
            </a:pPr>
            <a:r>
              <a:t>ΔΕΝ ΕΦΑΡΜΟΣΤΗΚΕ ΤΟ ΑΡΘΡΟ ΠΟΥ ΠΡΟΕΒΛΕΠΕ ΔΙΑΤΗΡΗΣΗ ΠΕΡΙΟΥΣΙΑΣ ΟΣΩΝ ΜΕΤΑΝΑΣΤΕΥΣΑΝ – ΤΑ ΚΤΗΜΑΤΑ ΤΟΥΣ ΠΕΡΙΗΛΘΑΝ ΥΠΟ ΤΗ ΜΕΣΕΓΓΥΗΣΗ ΤΟΥ ΕΛΛΗΝΙΚΟΥ ΚΡΑΤΟΥΣ(ΝΟΜΟΙ 262/1914, 687/1915, 1073/1917)</a:t>
            </a:r>
          </a:p>
          <a:p>
            <a:pPr marL="332613" indent="-332613" defTabSz="886968">
              <a:spcBef>
                <a:spcPts val="500"/>
              </a:spcBef>
              <a:buBlip>
                <a:blip r:embed="rId2"/>
              </a:buBlip>
              <a:defRPr sz="2134">
                <a:effectLst>
                  <a:outerShdw blurRad="12319" dist="24638" dir="2700000" rotWithShape="0">
                    <a:srgbClr val="000000"/>
                  </a:outerShdw>
                </a:effectLst>
              </a:defRPr>
            </a:pPr>
            <a:r>
              <a:t>ΔΕΝ ΕΚΛΕΧΘΗΚΕ ΑΡΧΙΜΟΥΦΤΗΣ, ΟΥΤΕ ΕΦΑΡΜΟΣΤΗΚΕ Η ΔΙΑΤΑΞΗ ΠΕΡΙ ΕΚΛΟΓΗΣ ΤΩΝ ΜΟΥΦΤΗΔΩΝ ΑΠΟ ΤΟΥΣ ΜΟΥΣΟΥΛΜΑΝΟΥΣ ΠΑΡΑ ΤΟΝ ΝΟΜΟ 2345/1920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Ο ΒΕΝΙΖΕΛΟΣ ΩΣ «Α…ΤΖΑΜΗΣ»: ΓΕΛΟΙΟΓΡΑΦΙΑ ΣΧΕΤΙΚΑ ΜΕ ΤΟΝ ΟΡΟ ΤΗΣ ΣΥΜΒΑΣΗΣ ΤΩΝ ΑΘΗΝΩΝ ΓΙΑ ΑΝΕΓΕΡΣΗ ΤΖΑΜΙΟΥ ΣΤΗΝ ΑΘΗΝΑ (ΑΘΗΝΑΙ 3.11.1913)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Ο ΒΕΝΙΖΕΛΟΣ ΩΣ «Α…ΤΖΑΜΗΣ»: ΓΕΛΟΙΟΓΡΑΦΙΑ ΣΧΕΤΙΚΑ ΜΕ ΤΟΝ ΟΡΟ ΤΗΣ ΣΥΜΒΑΣΗΣ ΤΩΝ ΑΘΗΝΩΝ ΓΙΑ ΑΝΕΓΕΡΣΗ ΤΖΑΜΙΟΥ ΣΤΗΝ ΑΘΗΝΑ</a:t>
            </a:r>
            <a:r>
              <a:rPr sz="2000" b="0"/>
              <a:t> (</a:t>
            </a:r>
            <a:r>
              <a:rPr sz="1600" b="0"/>
              <a:t>ΑΘΗΝΑΙ 3.11.1913</a:t>
            </a:r>
            <a:r>
              <a:rPr sz="2000" b="0"/>
              <a:t>)  </a:t>
            </a:r>
          </a:p>
        </p:txBody>
      </p:sp>
      <p:pic>
        <p:nvPicPr>
          <p:cNvPr id="532" name="γελοιογραφία" descr="γελοιογραφία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9112" y="1773237"/>
            <a:ext cx="2808288" cy="4824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ΣΥΝΘΗΚΗ ΣΕΒΡΩΝ ΠΕΡΙ ΠΡΟΣΤΑΣΙΑΣ ΜΕΙΟΝΟΤΗΤΩΝ ( ΙΟΥΛΙΟΣ 1920)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ΣΥΝΘΗΚΗ ΣΕΒΡΩΝ ΠΕΡΙ ΠΡΟΣΤΑΣΙΑΣ ΜΕΙΟΝΟΤΗΤΩΝ ( ΙΟΥΛΙΟΣ 1920)</a:t>
            </a:r>
          </a:p>
        </p:txBody>
      </p:sp>
      <p:sp>
        <p:nvSpPr>
          <p:cNvPr id="535" name="ΧΟΡΗΓΕΙΤΑΙ ΔΙΚΑΙΩΜΑ ΕΠΙΛΟΓΗΣ ΥΠΗΚΟΟΤΗΤΑΣ ΜΕ ΠΡΟΥΠΟΘΕΣΗ ΤΗ ΜΕΤΑΝΑΣΤΕΥΣΗ – ΔΙΑΤΗΡΗΣΗ ΠΕΡΙΟΥΣΙΑΣ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2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ΧΟΡΗΓΕΙΤΑΙ ΔΙΚΑΙΩΜΑ ΕΠΙΛΟΓΗΣ ΥΠΗΚΟΟΤΗΤΑΣ ΜΕ ΠΡΟΥΠΟΘΕΣΗ ΤΗ ΜΕΤΑΝΑΣΤΕΥΣΗ – ΔΙΑΤΗΡΗΣΗ ΠΕΡΙΟΥΣΙΑΣ</a:t>
            </a:r>
          </a:p>
          <a:p>
            <a:pPr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2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ΕΚΛΟΓΙΚΟ ΣΥΣΤΗΜΑ ΠΟΥ ΘΑ ΕΓΓΥΑΤΑΙ ΕΚΠΡΟΣΩΠΗΣΗ ΜΕΙΟΝΟΤΗΤΩΝ</a:t>
            </a:r>
          </a:p>
          <a:p>
            <a:pPr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2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ΕΛΕΥΘΕΡΙΑ ΧΡΗΣΗΣ ΟΠΟΙΑΣΔΗΠΟΤΕ ΓΛΩΣΣΑΣ ΣΕ ΙΔΙΩΤΙΚΕΣ ΣΧΕΣΕΙΣ, ΕΜΠΟΡΙΟ, ΘΡΗΣΚΕΙΑ, ΣΥΝΑΘΡΟΙΣΕΙΣ, ΔΗΜΟΣΙΕΥΣΕΙΣ</a:t>
            </a:r>
          </a:p>
          <a:p>
            <a:pPr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2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ΔΙΕΥΚΟΛΥΝΣΗ ΓΙΑ ΤΗ ΧΡΗΣΗ ΤΗΣ ΜΗΤΡΙΚΗΣ ΓΛΩΣΣΑΣ ΤΩΝ ΜΕΙΟΝΟΤΗΤΩΝ ΕΝΩΠΙΟΝ ΔΙΚΑΣΤΗΡΙΩΝ</a:t>
            </a:r>
          </a:p>
          <a:p>
            <a:pPr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2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ΔΙΚΑΙΩΜΑ ΣΕ ΓΛΩΣΣΙΚΕΣ, ΘΡΗΣΚΕΥΤΙΚΕΣ, ΕΘΝΙΚΕΣ ΜΕΙΟΝΟΤΗΤΕΣ ΙΔΡΥΣΗΣ ΚΟΙΝΩΦΕΛΩΝ ΙΔΡΥΜΑΤΩΝ ΚΑΙ ΣΧΟΛΕΙΩΝ</a:t>
            </a:r>
          </a:p>
          <a:p>
            <a:pPr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2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ΕΞΑΣΦΑΛΙΣΗ ΔΙΔΑΣΚΑΛΙΑΣ ΜΕΙΟΝΟΤΙΚΗΣ ΓΛΩΣΣΑΣ ΣΤΑ ΣΧΟΛΕΙΑ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ΟΙ ΜΟΥΣΟΥΛΜΑΝΟΙ ΚΑΙ ΟΙ ΕΚΛΟΓΙΚΕΣ ΑΝΑΜΕΤΡΗΣΕΙΣ ΤΟΥ ΕΘΝΙΚΟΥ ΔΙΧΑΣΜΟΥ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ΟΙ ΜΟΥΣΟΥΛΜΑΝΟΙ ΚΑΙ ΟΙ ΕΚΛΟΓΙΚΕΣ ΑΝΑΜΕΤΡΗΣΕΙΣ ΤΟΥ ΕΘΝΙΚΟΥ ΔΙΧΑΣΜΟΥ</a:t>
            </a:r>
          </a:p>
        </p:txBody>
      </p:sp>
      <p:sp>
        <p:nvSpPr>
          <p:cNvPr id="538" name="εκλογές Μαΐου 1915: εκλέγονται 16 μουσουλμάνοι αντιβενιζελικοί βουλευτές ( 3 Κοζάνη, 1 Φλώρινα, 7 Θεσσαλονίκη, 5 Δράμα)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buBlip>
                <a:blip r:embed="rId2"/>
              </a:buBlip>
              <a:defRPr sz="22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εκλογές Μαΐου 1915</a:t>
            </a:r>
            <a:r>
              <a:rPr b="0"/>
              <a:t>: εκλέγονται 16 μουσουλμάνοι αντιβενιζελικοί βουλευτές ( 3 Κοζάνη, 1 Φλώρινα, 7 Θεσσαλονίκη, 5 Δράμα)</a:t>
            </a:r>
          </a:p>
          <a:p>
            <a:pPr>
              <a:lnSpc>
                <a:spcPct val="115000"/>
              </a:lnSpc>
              <a:spcBef>
                <a:spcPts val="500"/>
              </a:spcBef>
              <a:buBlip>
                <a:blip r:embed="rId2"/>
              </a:buBlip>
              <a:defRPr sz="22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εκλογές Δεκεμβρίου 1915</a:t>
            </a:r>
            <a:r>
              <a:rPr b="0"/>
              <a:t>: εκλέγονται 19 μουσουλμάνοι αντιβενιζελικοί βουλευτές (3 Κοζάνη, 2 Φλώρινα, 6 Θεσσαλονίκη, 6 Δράμα, 2 Πρέβεζα)</a:t>
            </a:r>
          </a:p>
          <a:p>
            <a:pPr>
              <a:lnSpc>
                <a:spcPct val="115000"/>
              </a:lnSpc>
              <a:spcBef>
                <a:spcPts val="500"/>
              </a:spcBef>
              <a:buBlip>
                <a:blip r:embed="rId2"/>
              </a:buBlip>
              <a:defRPr sz="22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εκλογές Νοεμβρίου 1920: </a:t>
            </a:r>
            <a:r>
              <a:rPr b="0"/>
              <a:t>εκλέγονται 36 μουσουλμάνοι βουλευτές – 20 βενιζελικοί &amp; 16 αντιβενιζελικοί (3 Κοζάνη, 1 Φλώρινα, 4 Θεσσαλονίκη, 3 Πέλλα, 5 Δράμα, 3 Έβρου, 5 Ραιδεστού, 4 Ροδόπης, 4 Αδριανούπολης, 4  Σαράντα Εκκλησιών)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ΥΠΟΓΡΑΦΕΣ ΜΟΥΣΟΥΛΜΑΝΩΝ ΒΟΥΛΕΥΤΩΝ ΕΛΛΗΝΙΚΟΥ ΚΟΙΝΟΒΟΥΛΙΟΥ ΓΑΚ, Κ.Υ., ΑΡΧΕΙΟ ΠΟΛΙΤΙΚΟΥ ΓΡΑΦΕΙΟΥ ΠΡΩΘΥΠΟΥΡΓΟΥ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ΥΠΟΓΡΑΦΕΣ ΜΟΥΣΟΥΛΜΑΝΩΝ ΒΟΥΛΕΥΤΩΝ ΕΛΛΗΝΙΚΟΥ ΚΟΙΝΟΒΟΥΛΙΟΥ</a:t>
            </a:r>
            <a:br/>
            <a:r>
              <a:rPr sz="1600" b="0"/>
              <a:t>ΓΑΚ, Κ.Υ., ΑΡΧΕΙΟ ΠΟΛΙΤΙΚΟΥ ΓΡΑΦΕΙΟΥ ΠΡΩΘΥΠΟΥΡΓΟΥ</a:t>
            </a:r>
          </a:p>
        </p:txBody>
      </p:sp>
      <p:pic>
        <p:nvPicPr>
          <p:cNvPr id="541" name="σάρωση0001ypomnimaboul5.jpg" descr="σάρωση0001ypomnimaboul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1643062"/>
            <a:ext cx="4714875" cy="4857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ΑΠΟΔΕΙΚΤΙΚΟ ΤΑΥΤΟΤΗΤΑΣ ΒΟΥΛΕΥΤΗ ΔΡΑΜΑΣ ΣΕΡΑΦΕΝΤΙΝ ΑΛΙΣΑΝ (ΣΥΛΛΟΓΗ ΕΥΣΤΡΑΤΙΟΥ ΚΑΣΜΕΡΙΔΗ)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ΑΠΟΔΕΙΚΤΙΚΟ ΤΑΥΤΟΤΗΤΑΣ ΒΟΥΛΕΥΤΗ ΔΡΑΜΑΣ ΣΕΡΑΦΕΝΤΙΝ ΑΛΙΣΑΝ</a:t>
            </a:r>
            <a:r>
              <a:rPr b="0"/>
              <a:t> </a:t>
            </a:r>
            <a:r>
              <a:rPr sz="1600" b="0"/>
              <a:t>(ΣΥΛΛΟΓΗ ΕΥΣΤΡΑΤΙΟΥ ΚΑΣΜΕΡΙΔΗ)</a:t>
            </a:r>
          </a:p>
        </p:txBody>
      </p:sp>
      <p:pic>
        <p:nvPicPr>
          <p:cNvPr id="544" name="P1080864" descr="P108086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987" y="1557337"/>
            <a:ext cx="7110413" cy="4533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ΜΟΥΣΟΥΛΜΑΝΟΙ ΚΡΗΤΗΣ ΠΡΙΝ ΑΠΟ ΤΟ 191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ΜΟΥΣΟΥΛΜΑΝΟΙ ΚΡΗΤΗΣ ΠΡΙΝ ΑΠΟ ΤΟ 1912</a:t>
            </a:r>
          </a:p>
        </p:txBody>
      </p:sp>
      <p:sp>
        <p:nvSpPr>
          <p:cNvPr id="466" name="ΤΟ 1881 ΑΝΕΡΧΟΝΤΑΝ ΣΕ 73.000 (26% ΠΛΗΘΥΣΜΟΥ)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ΤΟ 1881 ΑΝΕΡΧΟΝΤΑΝ ΣΕ 73.000 (26% ΠΛΗΘΥΣΜΟΥ)</a:t>
            </a:r>
          </a:p>
          <a:p>
            <a:pPr>
              <a:buSzTx/>
              <a:buNone/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ΚΑΤΟΙΚΟΥΣΑΝ ΚΥΡΙΩΣ ΣΤΙΣ ΠΟΛΕΙΣ: ΧΑΝΙΑ, ΗΡΑΚΛΕΙΟ, ΡΕΘΥΜΝΟ, ΙΕΡΑΠΕΤΡΑ ΚΑΙ ΣΗΤΕΙΑ</a:t>
            </a:r>
          </a:p>
          <a:p>
            <a:pPr>
              <a:buSzTx/>
              <a:buNone/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500"/>
              </a:spcBef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ΣΥΝΕΧΗΣ ΜΕΙΩΣΗ ΠΛΗΘΥΣΜΟΥ: ΤΟ 1900 ΑΝΕΡΧΟΝΤΑΝ ΣΕ 33.500 (11%) ΚΑΙ ΤΟ 1911 ΣΕ 28.000 (8,5%).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ΣΥΝΔΥΑΣΜΟΣ ΚΟΜΜΑΤΟΣ ΦΙΛΕΛΕΥΘΕΡΩΝ ΝΟΜΟΥ ΔΡΑΜΑΣ ΣΤΙΣ ΕΚΛΟΓΕΣ ΤΟΥ 1920 ΜΕ ΜΟΥΣΟΥΛΜΑΝΟΥΣ ΥΠΟΨΗΦΙΟΥΣ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ΣΥΝΔΥΑΣΜΟΣ ΚΟΜΜΑΤΟΣ ΦΙΛΕΛΕΥΘΕΡΩΝ ΝΟΜΟΥ ΔΡΑΜΑΣ ΣΤΙΣ ΕΚΛΟΓΕΣ ΤΟΥ 1920 ΜΕ ΜΟΥΣΟΥΛΜΑΝΟΥΣ ΥΠΟΨΗΦΙΟΥΣ</a:t>
            </a:r>
          </a:p>
        </p:txBody>
      </p:sp>
      <p:pic>
        <p:nvPicPr>
          <p:cNvPr id="547" name="19a" descr="19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5512" y="1557337"/>
            <a:ext cx="4606926" cy="5068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ΣΥΝΔΥΑΣΜΟΣ ΚΟΜΜΑΤΟΣ ΦΙΛΕΛΕΥΘΕΡΩΝ ΝΟΜΟΥ ΚΟΖΑΝΗΣ ΣΤΙΣ ΕΚΛΟΓΕΣ ΤΟΥ 1920 ΜΕ ΜΟΥΣΟΥΛΜΑΝΟΥΣ ΥΠΟΨΗΦΙΟΥΣ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ΣΥΝΔΥΑΣΜΟΣ ΚΟΜΜΑΤΟΣ ΦΙΛΕΛΕΥΘΕΡΩΝ ΝΟΜΟΥ ΚΟΖΑΝΗΣ ΣΤΙΣ ΕΚΛΟΓΕΣ ΤΟΥ 1920 ΜΕ ΜΟΥΣΟΥΛΜΑΝΟΥΣ ΥΠΟΨΗΦΙΟΥΣ</a:t>
            </a:r>
          </a:p>
        </p:txBody>
      </p:sp>
      <p:pic>
        <p:nvPicPr>
          <p:cNvPr id="550" name="100_2361a" descr="100_2361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5512" y="1484312"/>
            <a:ext cx="4464051" cy="5113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ΣΦΡΑΓΙΔΑ ΜΟΥΦΤΗ ΛΑΡΙΣΑΣ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ΣΦΡΑΓΙΔΑ ΜΟΥΦΤΗ ΛΑΡΙΣΑΣ</a:t>
            </a:r>
            <a:r>
              <a:rPr b="0"/>
              <a:t> </a:t>
            </a:r>
          </a:p>
        </p:txBody>
      </p:sp>
      <p:pic>
        <p:nvPicPr>
          <p:cNvPr id="553" name="MOUFTIS LARISA" descr="MOUFTIS LARIS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4187" y="1600200"/>
            <a:ext cx="5635626" cy="453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ΜΟΥΣΟΥΛΜΑΝΟΙ ΠΡΟΣΚΟΠΟΙ ΤΗΣ ΦΛΩΡΙΝΑΣ (1919) (Ι. Ηλιάκης, Η ιστορία εξήντα χρόνων, τ. Α΄, Χανιά 1940)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ΜΟΥΣΟΥΛΜΑΝΟΙ ΠΡΟΣΚΟΠΟΙ ΤΗΣ ΦΛΩΡΙΝΑΣ</a:t>
            </a:r>
            <a:r>
              <a:rPr sz="2800" b="0"/>
              <a:t> </a:t>
            </a:r>
            <a:r>
              <a:t>(1919)</a:t>
            </a:r>
            <a:br/>
            <a:r>
              <a:rPr sz="1600" b="0"/>
              <a:t>(Ι. Ηλιάκης, Η ιστορία εξήντα χρόνων, τ. Α΄, Χανιά 1940)</a:t>
            </a:r>
          </a:p>
        </p:txBody>
      </p:sp>
      <p:pic>
        <p:nvPicPr>
          <p:cNvPr id="556" name="100_4894para" descr="100_4894par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800" y="1600200"/>
            <a:ext cx="7518400" cy="453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ΤΑΦΗ ΜΟΥΣΟΥΛΜΑΝΟΥ ΣΤΗ ΦΛΩΡΙΝΑ (1918)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ΤΑΦΗ ΜΟΥΣΟΥΛΜΑΝΟΥ ΣΤΗ ΦΛΩΡΙΝΑ (1918)</a:t>
            </a:r>
          </a:p>
        </p:txBody>
      </p:sp>
      <p:pic>
        <p:nvPicPr>
          <p:cNvPr id="559" name="fl%2048224" descr="fl%20482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4437" y="1557337"/>
            <a:ext cx="4175126" cy="5040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ΟΙΚΟΓΕΝΕΙΑ ΤΟΥΡΚΟΚΡΗΤΙΚΩΝ ΑΠΟ ΤΑ ΧΑΝΙΑ  (LOZAN MUBADILLERI VAKFI)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ΟΙΚΟΓΕΝΕΙΑ ΤΟΥΡΚΟΚΡΗΤΙΚΩΝ ΑΠΟ ΤΑ ΧΑΝΙΑ</a:t>
            </a:r>
            <a:br/>
            <a:r>
              <a:rPr sz="3200" b="0"/>
              <a:t> </a:t>
            </a:r>
            <a:r>
              <a:rPr sz="2000" b="0"/>
              <a:t>(LOZAN MUBADILLERI VAKFI)</a:t>
            </a:r>
          </a:p>
        </p:txBody>
      </p:sp>
      <p:pic>
        <p:nvPicPr>
          <p:cNvPr id="562" name="foto_etem kutsigil ailesi girit Kandiye.jpg" descr="foto_etem kutsigil ailesi girit Kandiy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0187" y="1681162"/>
            <a:ext cx="6143626" cy="4676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ΛΟΓΟΤΥΠΟ ΕΓΓΡΑΦΟΥ ΜΟΥΦΤΕΙΑΣ ΘΕΣΣΑΛΟΝΙΚΗΣ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ΛΟΓΟΤΥΠΟ ΕΓΓΡΑΦΟΥ ΜΟΥΦΤΕΙΑΣ ΘΕΣΣΑΛΟΝΙΚΗΣ</a:t>
            </a:r>
          </a:p>
        </p:txBody>
      </p:sp>
      <p:pic>
        <p:nvPicPr>
          <p:cNvPr id="565" name="P1030060ps1" descr="P1030060ps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206625"/>
            <a:ext cx="8229600" cy="3319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1922-1923 ΜΠΕΚΤΑΣΗΣ ΙΕΡΩΜΕΝΟΣ ΣΤΗΝ ΒΟΥΔOYΡΙΝΑ (Ν. ΣΠΑΡΤΗ) ΒΟΪΟΥ ΚΟΖΑΝΗΣ  (Margaret Masson Hasluck Archive, UCL Library, Digital Collections, http://digitool-b.lib.ucl.ac.uk:8881/R)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22555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77240">
              <a:defRPr sz="2040" b="1">
                <a:effectLst>
                  <a:outerShdw blurRad="10795" dist="21590" dir="2700000" rotWithShape="0">
                    <a:srgbClr val="000000"/>
                  </a:outerShdw>
                </a:effectLst>
              </a:defRPr>
            </a:pPr>
            <a:r>
              <a:t>1922-1923 ΜΠΕΚΤΑΣΗΣ ΙΕΡΩΜΕΝΟΣ ΣΤΗΝ ΒΟΥΔOYΡΙΝΑ (Ν. ΣΠΑΡΤΗ) ΒΟΪΟΥ ΚΟΖΑΝΗΣ</a:t>
            </a:r>
            <a:r>
              <a:rPr sz="1700" b="0"/>
              <a:t> </a:t>
            </a:r>
            <a:br>
              <a:rPr sz="1700" b="0"/>
            </a:br>
            <a:r>
              <a:rPr sz="1700" b="0"/>
              <a:t>(Margaret Masson Hasluck Archive, UCL Library, Digital Collections, </a:t>
            </a:r>
            <a:r>
              <a:rPr sz="1530" b="0"/>
              <a:t>http://digitool-b.lib.ucl.ac.uk:8881/R)</a:t>
            </a:r>
            <a:r>
              <a:rPr sz="1700" b="0"/>
              <a:t> </a:t>
            </a:r>
          </a:p>
        </p:txBody>
      </p:sp>
      <p:pic>
        <p:nvPicPr>
          <p:cNvPr id="568" name="βοχωρίνα μπεκτασής ιερωμένος 1" descr="βοχωρίνα μπεκτασής ιερωμένος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1412" y="1557337"/>
            <a:ext cx="4248151" cy="5111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1922-1923 ΚΙΡΚΑΣΙΟΙ ΤΗΣ ΒΕΡΟΙΑΣ  (Margaret Masson Hasluck Archive, UCL Library, Digital Collections, http://digitool-b.lib.ucl.ac.uk:8881/R)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1922-1923 ΚΙΡΚΑΣΙΟΙ ΤΗΣ ΒΕΡΟΙΑΣ</a:t>
            </a:r>
            <a:r>
              <a:rPr b="0"/>
              <a:t> </a:t>
            </a:r>
            <a:br>
              <a:rPr b="0"/>
            </a:br>
            <a:r>
              <a:rPr sz="1800" b="0"/>
              <a:t>(Margaret Masson Hasluck Archive, UCL Library, Digital Collections, http://digitool-b.lib.ucl.ac.uk:8881/R)</a:t>
            </a:r>
            <a:r>
              <a:rPr sz="2000" b="0"/>
              <a:t> </a:t>
            </a:r>
          </a:p>
        </p:txBody>
      </p:sp>
      <p:pic>
        <p:nvPicPr>
          <p:cNvPr id="571" name="Κιρκάσιοι Βέροια" descr="Κιρκάσιοι Βέροια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975" y="1628775"/>
            <a:ext cx="4319588" cy="4968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1917 ΜΟΥΣΟΥΛΜΑΝΕΣ ΣΤΗΝ ΑΓΟΡΑ ΤΗΣ ΦΛΩΡΙΝΑΣ  (Ministère de la Culture (France), Médiathèque de l'Architecture et du Patrimoine, Diffusio RMN, http://collections.culture.fr/)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1917 ΜΟΥΣΟΥΛΜΑΝΕΣ ΣΤΗΝ ΑΓΟΡΑ ΤΗΣ ΦΛΩΡΙΝΑΣ</a:t>
            </a:r>
            <a:r>
              <a:rPr sz="2000" b="0"/>
              <a:t> </a:t>
            </a:r>
            <a:br>
              <a:rPr sz="2000" b="0"/>
            </a:br>
            <a:r>
              <a:rPr sz="1800" b="0"/>
              <a:t>(Ministère de la Culture (France), Médiathèque de l'Architecture et du Patrimoine, Diffusio RMN, http://collections.culture.fr</a:t>
            </a:r>
            <a:r>
              <a:rPr sz="2000" b="0"/>
              <a:t>/)</a:t>
            </a:r>
          </a:p>
        </p:txBody>
      </p:sp>
      <p:pic>
        <p:nvPicPr>
          <p:cNvPr id="574" name="μουσουλμάνες στην αγορά της Φλώρινας" descr="μουσουλμάνες στην αγορά της Φλώρινας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4300" y="1600200"/>
            <a:ext cx="6375400" cy="453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ΠΛΗΘΥΣΜΙΑΚΑ ΔΕΔΟΜΕΝΑ ΑΠΟΓΡΑΦΗ 1920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8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ΠΛΗΘΥΣΜΙΑΚΑ ΔΕΔΟΜΕΝΑ</a:t>
            </a:r>
            <a:br/>
            <a:r>
              <a:t>ΑΠΟΓΡΑΦΗ 1920</a:t>
            </a:r>
          </a:p>
        </p:txBody>
      </p:sp>
      <p:sp>
        <p:nvSpPr>
          <p:cNvPr id="469" name="ΣΥΝΟΛΟ ΜΟΥΣΟΥΛΜΑΝΩΝ ΕΛΛΗΝΙΚΟΥ ΚΡΑΤΟΥΣ: 479.700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ΣΥΝΟΛΟ ΜΟΥΣΟΥΛΜΑΝΩΝ ΕΛΛΗΝΙΚΟΥ ΚΡΑΤΟΥΣ</a:t>
            </a:r>
            <a:r>
              <a:rPr b="0"/>
              <a:t>: 479.700</a:t>
            </a:r>
          </a:p>
          <a:p>
            <a:pPr>
              <a:buSzTx/>
              <a:buNone/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 b="0"/>
          </a:p>
          <a:p>
            <a:pPr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ΜΑΚΕΔΟΝΙΑ</a:t>
            </a:r>
            <a:r>
              <a:rPr b="0"/>
              <a:t>: 316.300</a:t>
            </a:r>
          </a:p>
          <a:p>
            <a:pPr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ΗΠΕΙΡΟΣ</a:t>
            </a:r>
            <a:r>
              <a:rPr b="0"/>
              <a:t>: 26.100</a:t>
            </a:r>
          </a:p>
          <a:p>
            <a:pPr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ΔΥΤΙΚΗ ΘΡΑΚΗ</a:t>
            </a:r>
            <a:r>
              <a:rPr b="0"/>
              <a:t>: 105.000</a:t>
            </a:r>
          </a:p>
          <a:p>
            <a:pPr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ΚΡΗΤΗ</a:t>
            </a:r>
            <a:r>
              <a:rPr b="0"/>
              <a:t>: 20.000</a:t>
            </a:r>
          </a:p>
          <a:p>
            <a:pPr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ΑΝΑΤΟΛΙΚΟ ΑΙΓΑΙΟ</a:t>
            </a:r>
            <a:r>
              <a:rPr b="0"/>
              <a:t>: 8.800</a:t>
            </a:r>
          </a:p>
          <a:p>
            <a:pPr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ΘΕΣΣΑΛΙΑ</a:t>
            </a:r>
            <a:r>
              <a:rPr b="0"/>
              <a:t>: 3.500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1920: ΕΠΙΣΤΟΛΗ ΤΗΣ ΜΟΥΣΟΥΛΜΑΝΙΚΗΣ ΚΟΙΝΟΤΗΤΑΣ ΧΑΝΙΩΝ ΠΡΟΣ ΤΟΝ Ε. ΒΕΝΙΖΕΛΟ ΓΑΚ, Κ.Υ., ΑΡΧΕΙΟ ΠΟΛΙΤΙΚΟΥ ΓΡΑΦΕΙΟΥ ΠΡΩΘΥΠΟΥΡΓΟΥ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1920: ΕΠΙΣΤΟΛΗ ΤΗΣ ΜΟΥΣΟΥΛΜΑΝΙΚΗΣ ΚΟΙΝΟΤΗΤΑΣ ΧΑΝΙΩΝ ΠΡΟΣ ΤΟΝ Ε. ΒΕΝΙΖΕΛΟ</a:t>
            </a:r>
            <a:br/>
            <a:r>
              <a:rPr sz="1600"/>
              <a:t>ΓΑΚ, Κ.Υ., ΑΡΧΕΙΟ ΠΟΛΙΤΙΚΟΥ ΓΡΑΦΕΙΟΥ ΠΡΩΘΥΠΟΥΡΓΟΥ</a:t>
            </a:r>
          </a:p>
        </p:txBody>
      </p:sp>
      <p:pic>
        <p:nvPicPr>
          <p:cNvPr id="577" name="img001xania.jpg" descr="img001xani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3125" y="1643062"/>
            <a:ext cx="4786313" cy="4857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ΠΡΩΤΗ ΣΕΛΙΔΑ ΦΥΛΛΟΥ ΤΗΣ ΜΟΥΣΟΥΛΜΑΝΙΚΗΣ ΕΦΗΜΕΡΙΔΑΣ ΤΗΣ ΘΕΣΣΑΛΟΝΙΚΗΣ ΓΕΝΙ ΑΣΙΡ (13.3.1924)"/>
          <p:cNvSpPr txBox="1">
            <a:spLocks noGrp="1"/>
          </p:cNvSpPr>
          <p:nvPr>
            <p:ph type="title" idx="4294967295"/>
          </p:nvPr>
        </p:nvSpPr>
        <p:spPr>
          <a:xfrm>
            <a:off x="468312" y="188912"/>
            <a:ext cx="8229601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ΠΡΩΤΗ ΣΕΛΙΔΑ ΦΥΛΛΟΥ ΤΗΣ ΜΟΥΣΟΥΛΜΑΝΙΚΗΣ ΕΦΗΜΕΡΙΔΑΣ ΤΗΣ ΘΕΣΣΑΛΟΝΙΚΗΣ ΓΕΝΙ ΑΣΙΡ (13.3.1924)</a:t>
            </a:r>
          </a:p>
        </p:txBody>
      </p:sp>
      <p:pic>
        <p:nvPicPr>
          <p:cNvPr id="580" name="1052" descr="105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5512" y="1628775"/>
            <a:ext cx="4681538" cy="4997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ΜΟΥΣΟΥΛΜΑΝΟΙ ΜΑΚΕΔΟΝΙΑΣ ΓΕΩΓΡΑΦΙΚΗ ΚΑΤΑΝΟΜΗ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8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ΜΟΥΣΟΥΛΜΑΝΟΙ ΜΑΚΕΔΟΝΙΑΣ</a:t>
            </a:r>
            <a:br/>
            <a:r>
              <a:t>ΓΕΩΓΡΑΦΙΚΗ ΚΑΤΑΝΟΜΗ</a:t>
            </a:r>
          </a:p>
        </p:txBody>
      </p:sp>
      <p:sp>
        <p:nvSpPr>
          <p:cNvPr id="472" name="ΝΟΜΟΣ ΔΡΑΜΑΣ: 102.100 (56% ΤΟΥ ΠΛΗΘΥΣΜΟΥ)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ΝΟΜΟΣ ΔΡΑΜΑΣ</a:t>
            </a:r>
            <a:r>
              <a:rPr b="0"/>
              <a:t>: 102.100 (56% ΤΟΥ ΠΛΗΘΥΣΜΟΥ)</a:t>
            </a:r>
          </a:p>
          <a:p>
            <a:pPr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ΝΟΜΟΣ ΣΕΡΡΩΝ</a:t>
            </a:r>
            <a:r>
              <a:rPr b="0"/>
              <a:t>: 15.900 (14%)</a:t>
            </a:r>
          </a:p>
          <a:p>
            <a:pPr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ΝΟΜΟΣ ΘΕΣΣΑΛΟΝΙΚΗΣ</a:t>
            </a:r>
            <a:r>
              <a:rPr b="0"/>
              <a:t>: 66.200 (16%)</a:t>
            </a:r>
          </a:p>
          <a:p>
            <a:pPr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ΝΟΜΟΣ ΠΕΛΛΑΣ</a:t>
            </a:r>
            <a:r>
              <a:rPr b="0"/>
              <a:t>: 36.300 (37%)</a:t>
            </a:r>
          </a:p>
          <a:p>
            <a:pPr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ΝΟΜΟΣ ΚΟΖΑΝΗΣ</a:t>
            </a:r>
            <a:r>
              <a:rPr b="0"/>
              <a:t>: 66.600 (41%)</a:t>
            </a:r>
          </a:p>
          <a:p>
            <a:pPr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ΝΟΜΟΣ ΦΛΩΡΙΝΑΣ</a:t>
            </a:r>
            <a:r>
              <a:rPr b="0"/>
              <a:t>: 29.200 (23%)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ΜΗΤΡΙΚΗ ΓΛΩΣΣΑ ΜΟΥΣΟΥΛΜΑΝΩΝ ΜΑΚΕΔΟΝΙΑΣ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ΜΗΤΡΙΚΗ ΓΛΩΣΣΑ ΜΟΥΣΟΥΛΜΑΝΩΝ ΜΑΚΕΔΟΝΙΑΣ</a:t>
            </a:r>
          </a:p>
        </p:txBody>
      </p:sp>
      <p:sp>
        <p:nvSpPr>
          <p:cNvPr id="475" name="ΤΟΥΡΚΟΦΩΝΟΙ Η ΠΛΕΙΟΝΟΤΗΤΑ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ΤΟΥΡΚΟΦΩΝΟΙ</a:t>
            </a:r>
            <a:r>
              <a:rPr b="0"/>
              <a:t> Η ΠΛΕΙΟΝΟΤΗΤΑ</a:t>
            </a:r>
          </a:p>
          <a:p>
            <a:pPr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ΕΛΛΗΝΟΦΩΝΟΙ</a:t>
            </a:r>
            <a:r>
              <a:rPr b="0"/>
              <a:t>: 11.700 (ΒΑΛΑΑΔΕΣ ΚΟΖΑΝΗΣ-ΓΡΕΒΕΝΩΝ)</a:t>
            </a:r>
          </a:p>
          <a:p>
            <a:pPr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ΒΟΥΛΓΑΡΟΦΩΝΟΙ</a:t>
            </a:r>
            <a:r>
              <a:rPr b="0"/>
              <a:t>: 7.800 (ΔΡΑΜΑ, ΠΕΛΛΑ, ΦΛΩΡΙΝΑ)</a:t>
            </a:r>
          </a:p>
          <a:p>
            <a:pPr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ΑΛΒΑΝΟΦΩΝΟΙ</a:t>
            </a:r>
            <a:r>
              <a:rPr b="0"/>
              <a:t>: 12.800 (ΦΛΩΡΙΝΑ, ΘΕΣΣΑΛΟΝΙΚΗ)</a:t>
            </a:r>
          </a:p>
          <a:p>
            <a:pPr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«ΜΑΚΕΔΟΝΙΚΗΣ»</a:t>
            </a:r>
            <a:r>
              <a:rPr b="0"/>
              <a:t>: 13.000 (ΠΕΛΛΑ, ΦΛΩΡΙΝΑ)</a:t>
            </a:r>
          </a:p>
          <a:p>
            <a:pPr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ΒΛΑΧΟΦΩΝΟΙ</a:t>
            </a:r>
            <a:r>
              <a:rPr b="0"/>
              <a:t>: 1.200 (ΠΕΛΛΑ)</a:t>
            </a:r>
          </a:p>
          <a:p>
            <a:pPr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ΑΘΙΓΓΑΝΟΙ</a:t>
            </a:r>
            <a:r>
              <a:rPr b="0"/>
              <a:t>: 5.400 (ΘΕΣΣΑΛΟΝΙΚΗ, ΔΡΑΜΑ, ΠΕΛΛΑ)</a:t>
            </a:r>
          </a:p>
          <a:p>
            <a:pPr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ΝΤΟΝΜΕΔΕΣ</a:t>
            </a:r>
            <a:r>
              <a:rPr b="0"/>
              <a:t>: 15.000 (ΘΕΣΣΑΛΟΝΙΚΗ)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ΜΟΥΣΟΥΛΜΑΝΟΙ ΗΠΕΙΡΟΥ ΓΕΩΓΡΑΦΙΚΗ ΚΑΤΑΝΟΜΗ-ΜΗΤΡΙΚΗ ΓΛΩΣΣΑ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8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ΜΟΥΣΟΥΛΜΑΝΟΙ ΗΠΕΙΡΟΥ</a:t>
            </a:r>
            <a:br/>
            <a:r>
              <a:t>ΓΕΩΓΡΑΦΙΚΗ ΚΑΤΑΝΟΜΗ-ΜΗΤΡΙΚΗ ΓΛΩΣΣΑ</a:t>
            </a:r>
          </a:p>
        </p:txBody>
      </p:sp>
      <p:sp>
        <p:nvSpPr>
          <p:cNvPr id="478" name="ΝΟΜΟΣ ΙΩΑΝΝΙΝΩΝ: 19.500 (11% ΤΟΥ ΠΛΗΘΥΣΜΟΥ)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9470" indent="-339470" defTabSz="905255"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376" b="1">
                <a:effectLst>
                  <a:outerShdw blurRad="12573" dist="25146" dir="2700000" rotWithShape="0">
                    <a:srgbClr val="000000"/>
                  </a:outerShdw>
                </a:effectLst>
              </a:defRPr>
            </a:pPr>
            <a:r>
              <a:t>ΝΟΜΟΣ ΙΩΑΝΝΙΝΩΝ</a:t>
            </a:r>
            <a:r>
              <a:rPr b="0"/>
              <a:t>: 19.500 (11% </a:t>
            </a:r>
            <a:r>
              <a:rPr sz="2178" b="0"/>
              <a:t>ΤΟΥ ΠΛΗΘΥΣΜΟΥ</a:t>
            </a:r>
            <a:r>
              <a:rPr b="0"/>
              <a:t>)</a:t>
            </a:r>
          </a:p>
          <a:p>
            <a:pPr marL="339470" indent="-339470" defTabSz="905255">
              <a:lnSpc>
                <a:spcPct val="80000"/>
              </a:lnSpc>
              <a:buSzTx/>
              <a:buNone/>
              <a:defRPr sz="2376">
                <a:effectLst>
                  <a:outerShdw blurRad="12573" dist="25146" dir="2700000" rotWithShape="0">
                    <a:srgbClr val="000000"/>
                  </a:outerShdw>
                </a:effectLst>
              </a:defRPr>
            </a:pPr>
            <a:endParaRPr b="0"/>
          </a:p>
          <a:p>
            <a:pPr marL="339470" indent="-339470" defTabSz="905255"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376" b="1">
                <a:effectLst>
                  <a:outerShdw blurRad="12573" dist="25146" dir="2700000" rotWithShape="0">
                    <a:srgbClr val="000000"/>
                  </a:outerShdw>
                </a:effectLst>
              </a:defRPr>
            </a:pPr>
            <a:r>
              <a:t>ΝΟΜΟΣ ΠΡΕΒΕΖΑΣ</a:t>
            </a:r>
            <a:r>
              <a:rPr b="0"/>
              <a:t>: 6.600 (14%)</a:t>
            </a:r>
          </a:p>
          <a:p>
            <a:pPr marL="339470" indent="-339470" defTabSz="905255">
              <a:lnSpc>
                <a:spcPct val="80000"/>
              </a:lnSpc>
              <a:buBlip>
                <a:blip r:embed="rId2"/>
              </a:buBlip>
              <a:defRPr sz="2376">
                <a:effectLst>
                  <a:outerShdw blurRad="12573" dist="25146" dir="2700000" rotWithShape="0">
                    <a:srgbClr val="000000"/>
                  </a:outerShdw>
                </a:effectLst>
              </a:defRPr>
            </a:pPr>
            <a:endParaRPr b="0"/>
          </a:p>
          <a:p>
            <a:pPr marL="339470" indent="-339470" defTabSz="905255"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376" b="1">
                <a:effectLst>
                  <a:outerShdw blurRad="12573" dist="25146" dir="2700000" rotWithShape="0">
                    <a:srgbClr val="000000"/>
                  </a:outerShdw>
                </a:effectLst>
              </a:defRPr>
            </a:pPr>
            <a:r>
              <a:t>ΑΛΒΑΝΟΦΩΝΟΙ</a:t>
            </a:r>
            <a:r>
              <a:rPr b="0"/>
              <a:t>: 21.800 (ΥΠΟΔΙΟΙΚΗΣΕΙΣ ΜΑΡΓΑΡΙΤΙΟΥ, ΦΙΛΙΑΤΩΝ, ΠΑΡΑΜΥΘΙΑΣ)</a:t>
            </a:r>
          </a:p>
          <a:p>
            <a:pPr marL="339470" indent="-339470" defTabSz="905255">
              <a:lnSpc>
                <a:spcPct val="80000"/>
              </a:lnSpc>
              <a:buSzTx/>
              <a:buNone/>
              <a:defRPr sz="2376">
                <a:effectLst>
                  <a:outerShdw blurRad="12573" dist="25146" dir="2700000" rotWithShape="0">
                    <a:srgbClr val="000000"/>
                  </a:outerShdw>
                </a:effectLst>
              </a:defRPr>
            </a:pPr>
            <a:endParaRPr b="0"/>
          </a:p>
          <a:p>
            <a:pPr marL="339470" indent="-339470" defTabSz="905255"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376" b="1">
                <a:effectLst>
                  <a:outerShdw blurRad="12573" dist="25146" dir="2700000" rotWithShape="0">
                    <a:srgbClr val="000000"/>
                  </a:outerShdw>
                </a:effectLst>
              </a:defRPr>
            </a:pPr>
            <a:r>
              <a:t>ΕΛΛΗΝΟΦΩΝΟΙ</a:t>
            </a:r>
            <a:r>
              <a:rPr b="0"/>
              <a:t>: 3.200 (ΙΩΑΝΝΙΝΑ, ΠΡΕΒΕΖΑ, ΛΟΥΡΟ, ΚΟΝΙΤΣΑ, ΒΟΣΤΙΝΗ, ΧΡΥΣΟΔΟΥΛΗ) ΓΡΑΠΤΟΣ ΛΟΓΟΣ ΕΛΛΗΝΙΚΑ ΜΕ ΑΡΑΒΙΚΟΥΣ ΧΑΡΑΚΤΗΡΕΣ</a:t>
            </a:r>
          </a:p>
          <a:p>
            <a:pPr marL="339470" indent="-339470" defTabSz="905255">
              <a:lnSpc>
                <a:spcPct val="80000"/>
              </a:lnSpc>
              <a:buSzTx/>
              <a:buNone/>
              <a:defRPr sz="2376">
                <a:effectLst>
                  <a:outerShdw blurRad="12573" dist="25146" dir="2700000" rotWithShape="0">
                    <a:srgbClr val="000000"/>
                  </a:outerShdw>
                </a:effectLst>
              </a:defRPr>
            </a:pPr>
            <a:endParaRPr b="0"/>
          </a:p>
          <a:p>
            <a:pPr marL="339470" indent="-339470" defTabSz="905255"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2376" b="1">
                <a:effectLst>
                  <a:outerShdw blurRad="12573" dist="25146" dir="2700000" rotWithShape="0">
                    <a:srgbClr val="000000"/>
                  </a:outerShdw>
                </a:effectLst>
              </a:defRPr>
            </a:pPr>
            <a:r>
              <a:t>ΤΟΥΡΚΟΦΩΝΟΙ</a:t>
            </a:r>
            <a:r>
              <a:rPr b="0"/>
              <a:t>: 1.000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ΜΟΥΣΟΥΛΜΑΝΟΙ ΔΥΤΙΚΗΣ ΘΡΑΚΗΣ ΓΕΩΓΡΑΦΙΚΗ ΚΑΤΑΝΟΜΗ-ΜΗΤΡΙΚΗ ΓΛΩΣΣΑ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8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ΜΟΥΣΟΥΛΜΑΝΟΙ ΔΥΤΙΚΗΣ ΘΡΑΚΗΣ</a:t>
            </a:r>
            <a:br/>
            <a:r>
              <a:t>ΓΕΩΓΡΑΦΙΚΗ ΚΑΤΑΝΟΜΗ-ΜΗΤΡΙΚΗ ΓΛΩΣΣΑ</a:t>
            </a:r>
          </a:p>
        </p:txBody>
      </p:sp>
      <p:sp>
        <p:nvSpPr>
          <p:cNvPr id="481" name="ΝΟΜΟΣ ΡΟΔΟΠΗΣ: 74.400 (66% ΤΟΥ ΠΛΗΘΥΣΜΟΥ)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ΝΟΜΟΣ ΡΟΔΟΠΗΣ</a:t>
            </a:r>
            <a:r>
              <a:rPr b="0"/>
              <a:t>: 74.400 (66% ΤΟΥ ΠΛΗΘΥΣΜΟΥ)</a:t>
            </a:r>
          </a:p>
          <a:p>
            <a:pPr>
              <a:buSzTx/>
              <a:buNone/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 b="0"/>
          </a:p>
          <a:p>
            <a:pPr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ΝΟΜΟΣ ΕΒΡΟΥ</a:t>
            </a:r>
            <a:r>
              <a:rPr b="0"/>
              <a:t>: 28.200 (34%)</a:t>
            </a:r>
          </a:p>
          <a:p>
            <a:pPr>
              <a:buBlip>
                <a:blip r:embed="rId2"/>
              </a:buBlip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 b="0"/>
          </a:p>
          <a:p>
            <a:pPr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ΤΟΥΡΚΟΦΩΝΟΙ</a:t>
            </a:r>
            <a:r>
              <a:rPr b="0"/>
              <a:t>: 97.200</a:t>
            </a:r>
          </a:p>
          <a:p>
            <a:pPr>
              <a:buSzTx/>
              <a:buNone/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 b="0"/>
          </a:p>
          <a:p>
            <a:pPr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ΒΟΥΛΓΑΡΟΦΩΝΟΙ</a:t>
            </a:r>
            <a:r>
              <a:rPr b="0"/>
              <a:t>: 7.100 (ΠΟΜΑΚΟΙ)</a:t>
            </a:r>
          </a:p>
          <a:p>
            <a:pPr>
              <a:buSzTx/>
              <a:buNone/>
              <a:defRPr sz="24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 b="0"/>
          </a:p>
          <a:p>
            <a:pPr>
              <a:spcBef>
                <a:spcPts val="500"/>
              </a:spcBef>
              <a:buBlip>
                <a:blip r:embed="rId2"/>
              </a:buBlip>
              <a:defRPr sz="24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ΑΘΙΓΓΑΝΟΙ</a:t>
            </a:r>
            <a:r>
              <a:rPr b="0"/>
              <a:t>: 1.300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ΜΟΥΣΟΥΛΜΑΝΟΙ ΚΡΗΤΗΣ ΓΕΩΓΡΑΦΙΚΗ ΚΑΤΑΝΟΜΗ-ΜΗΤΡΙΚΗ ΓΛΩΣΣΑ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800" b="1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ΜΟΥΣΟΥΛΜΑΝΟΙ ΚΡΗΤΗΣ</a:t>
            </a:r>
            <a:br/>
            <a:r>
              <a:t>ΓΕΩΓΡΑΦΙΚΗ ΚΑΤΑΝΟΜΗ-ΜΗΤΡΙΚΗ ΓΛΩΣΣΑ</a:t>
            </a:r>
          </a:p>
        </p:txBody>
      </p:sp>
      <p:sp>
        <p:nvSpPr>
          <p:cNvPr id="484" name="ΝΟΜΟΣ ΗΡΑΚΛΕΙΟΥ: 9.500…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2325" indent="-322325" defTabSz="859536">
              <a:spcBef>
                <a:spcPts val="500"/>
              </a:spcBef>
              <a:buBlip>
                <a:blip r:embed="rId2"/>
              </a:buBlip>
              <a:defRPr sz="2256" b="1">
                <a:effectLst>
                  <a:outerShdw blurRad="11938" dist="23876" dir="2700000" rotWithShape="0">
                    <a:srgbClr val="000000"/>
                  </a:outerShdw>
                </a:effectLst>
              </a:defRPr>
            </a:pPr>
            <a:r>
              <a:t>ΝΟΜΟΣ ΗΡΑΚΛΕΙΟΥ</a:t>
            </a:r>
            <a:r>
              <a:rPr b="0"/>
              <a:t>: 9.500</a:t>
            </a:r>
          </a:p>
          <a:p>
            <a:pPr marL="322325" indent="-322325" defTabSz="859536">
              <a:buSzTx/>
              <a:buNone/>
              <a:defRPr sz="2256">
                <a:effectLst>
                  <a:outerShdw blurRad="11938" dist="23876" dir="2700000" rotWithShape="0">
                    <a:srgbClr val="000000"/>
                  </a:outerShdw>
                </a:effectLst>
              </a:defRPr>
            </a:pPr>
            <a:endParaRPr b="0"/>
          </a:p>
          <a:p>
            <a:pPr marL="322325" indent="-322325" defTabSz="859536">
              <a:spcBef>
                <a:spcPts val="500"/>
              </a:spcBef>
              <a:buBlip>
                <a:blip r:embed="rId2"/>
              </a:buBlip>
              <a:defRPr sz="2256" b="1">
                <a:effectLst>
                  <a:outerShdw blurRad="11938" dist="23876" dir="2700000" rotWithShape="0">
                    <a:srgbClr val="000000"/>
                  </a:outerShdw>
                </a:effectLst>
              </a:defRPr>
            </a:pPr>
            <a:r>
              <a:t>ΝΟΜΟΣ ΛΑΣΙΘΙΟΥ</a:t>
            </a:r>
            <a:r>
              <a:rPr b="0"/>
              <a:t>: 1.130</a:t>
            </a:r>
          </a:p>
          <a:p>
            <a:pPr marL="322325" indent="-322325" defTabSz="859536">
              <a:buSzTx/>
              <a:buNone/>
              <a:defRPr sz="2256">
                <a:effectLst>
                  <a:outerShdw blurRad="11938" dist="23876" dir="2700000" rotWithShape="0">
                    <a:srgbClr val="000000"/>
                  </a:outerShdw>
                </a:effectLst>
              </a:defRPr>
            </a:pPr>
            <a:endParaRPr b="0"/>
          </a:p>
          <a:p>
            <a:pPr marL="322325" indent="-322325" defTabSz="859536">
              <a:spcBef>
                <a:spcPts val="500"/>
              </a:spcBef>
              <a:buBlip>
                <a:blip r:embed="rId2"/>
              </a:buBlip>
              <a:defRPr sz="2256" b="1">
                <a:effectLst>
                  <a:outerShdw blurRad="11938" dist="23876" dir="2700000" rotWithShape="0">
                    <a:srgbClr val="000000"/>
                  </a:outerShdw>
                </a:effectLst>
              </a:defRPr>
            </a:pPr>
            <a:r>
              <a:t>ΝΟΜΟΣ ΡΕΘΥΜΝΟΥ</a:t>
            </a:r>
            <a:r>
              <a:rPr b="0"/>
              <a:t>: 2.900</a:t>
            </a:r>
          </a:p>
          <a:p>
            <a:pPr marL="322325" indent="-322325" defTabSz="859536">
              <a:buSzTx/>
              <a:buNone/>
              <a:defRPr sz="2256">
                <a:effectLst>
                  <a:outerShdw blurRad="11938" dist="23876" dir="2700000" rotWithShape="0">
                    <a:srgbClr val="000000"/>
                  </a:outerShdw>
                </a:effectLst>
              </a:defRPr>
            </a:pPr>
            <a:endParaRPr b="0"/>
          </a:p>
          <a:p>
            <a:pPr marL="322325" indent="-322325" defTabSz="859536">
              <a:spcBef>
                <a:spcPts val="500"/>
              </a:spcBef>
              <a:buBlip>
                <a:blip r:embed="rId2"/>
              </a:buBlip>
              <a:defRPr sz="2256" b="1">
                <a:effectLst>
                  <a:outerShdw blurRad="11938" dist="23876" dir="2700000" rotWithShape="0">
                    <a:srgbClr val="000000"/>
                  </a:outerShdw>
                </a:effectLst>
              </a:defRPr>
            </a:pPr>
            <a:r>
              <a:t>ΝΟΜΟΣ ΧΑΝΙΩΝ</a:t>
            </a:r>
            <a:r>
              <a:rPr b="0"/>
              <a:t>: 5.720</a:t>
            </a:r>
          </a:p>
          <a:p>
            <a:pPr marL="322325" indent="-322325" defTabSz="859536">
              <a:buSzTx/>
              <a:buNone/>
              <a:defRPr sz="2256">
                <a:effectLst>
                  <a:outerShdw blurRad="11938" dist="23876" dir="2700000" rotWithShape="0">
                    <a:srgbClr val="000000"/>
                  </a:outerShdw>
                </a:effectLst>
              </a:defRPr>
            </a:pPr>
            <a:endParaRPr b="0"/>
          </a:p>
          <a:p>
            <a:pPr marL="322325" indent="-322325" defTabSz="859536">
              <a:spcBef>
                <a:spcPts val="500"/>
              </a:spcBef>
              <a:buBlip>
                <a:blip r:embed="rId2"/>
              </a:buBlip>
              <a:defRPr sz="2256" b="1">
                <a:effectLst>
                  <a:outerShdw blurRad="11938" dist="23876" dir="2700000" rotWithShape="0">
                    <a:srgbClr val="000000"/>
                  </a:outerShdw>
                </a:effectLst>
              </a:defRPr>
            </a:pPr>
            <a:r>
              <a:t>ΤΟΥΡΚΟΚΡΗΤΙΚΟΙ</a:t>
            </a:r>
            <a:r>
              <a:rPr b="0"/>
              <a:t>: ΕΛΛΗΝΟΦΩΝΟΙ, ΣΤΟ ΓΡΑΠΤΟ ΛΟΓΟ ΕΛΛΗΝΙΚΑ ΜΕ ΑΡΑΒΙΚΟΥΣ ΧΑΡΑΚΤΗΡΕΣ</a:t>
            </a:r>
          </a:p>
          <a:p>
            <a:pPr marL="322325" indent="-322325" defTabSz="859536">
              <a:spcBef>
                <a:spcPts val="500"/>
              </a:spcBef>
              <a:buBlip>
                <a:blip r:embed="rId2"/>
              </a:buBlip>
              <a:defRPr sz="2256">
                <a:effectLst>
                  <a:outerShdw blurRad="11938" dist="23876" dir="2700000" rotWithShape="0">
                    <a:srgbClr val="000000"/>
                  </a:outerShdw>
                </a:effectLst>
              </a:defRPr>
            </a:pPr>
            <a:r>
              <a:t>ΑΣΤΙΚΟΣ ΠΛΗΘΥΣΜΟΣ (75%)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Ψηφιακές κουκκίδες">
  <a:themeElements>
    <a:clrScheme name="Ψηφιακές κουκκίδες">
      <a:dk1>
        <a:srgbClr val="999933"/>
      </a:dk1>
      <a:lt1>
        <a:srgbClr val="666699"/>
      </a:lt1>
      <a:dk2>
        <a:srgbClr val="A7A7A7"/>
      </a:dk2>
      <a:lt2>
        <a:srgbClr val="535353"/>
      </a:lt2>
      <a:accent1>
        <a:srgbClr val="6666FF"/>
      </a:accent1>
      <a:accent2>
        <a:srgbClr val="52527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Ψηφιακές κουκκίδες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Ψηφιακές κουκκίδε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6669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6669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Ψηφιακές κουκκίδες">
  <a:themeElements>
    <a:clrScheme name="Ψηφιακές κουκκίδες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66FF"/>
      </a:accent1>
      <a:accent2>
        <a:srgbClr val="52527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Ψηφιακές κουκκίδες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Ψηφιακές κουκκίδε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6669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66669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1131</Words>
  <Application>Microsoft Office PowerPoint</Application>
  <PresentationFormat>Προβολή στην οθόνη (4:3)</PresentationFormat>
  <Paragraphs>151</Paragraphs>
  <Slides>41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5" baseType="lpstr">
      <vt:lpstr>Arial</vt:lpstr>
      <vt:lpstr>Helvetica Neue</vt:lpstr>
      <vt:lpstr>Times New Roman</vt:lpstr>
      <vt:lpstr>Ψηφιακές κουκκίδες</vt:lpstr>
      <vt:lpstr>Γιάννης Γκλαβίνας (Δρ. Ιστορίας, αρχειονόμος Κεντρική Υπηρεσία Γενικών Αρχείων του Κράτους   Οι μουσουλμανικοί πληθυσμοί στην Ελλάδα (1912-1923) </vt:lpstr>
      <vt:lpstr>ΜΟΥΣΟΥΛΜΑΝΟΙ ΣΤΗΝ ΕΛΛΑΔΑ ΠΡΙΝ ΑΠΟ ΤΟ 1912</vt:lpstr>
      <vt:lpstr>ΜΟΥΣΟΥΛΜΑΝΟΙ ΚΡΗΤΗΣ ΠΡΙΝ ΑΠΟ ΤΟ 1912</vt:lpstr>
      <vt:lpstr>ΠΛΗΘΥΣΜΙΑΚΑ ΔΕΔΟΜΕΝΑ ΑΠΟΓΡΑΦΗ 1920</vt:lpstr>
      <vt:lpstr>ΜΟΥΣΟΥΛΜΑΝΟΙ ΜΑΚΕΔΟΝΙΑΣ ΓΕΩΓΡΑΦΙΚΗ ΚΑΤΑΝΟΜΗ</vt:lpstr>
      <vt:lpstr>ΜΗΤΡΙΚΗ ΓΛΩΣΣΑ ΜΟΥΣΟΥΛΜΑΝΩΝ ΜΑΚΕΔΟΝΙΑΣ</vt:lpstr>
      <vt:lpstr>ΜΟΥΣΟΥΛΜΑΝΟΙ ΗΠΕΙΡΟΥ ΓΕΩΓΡΑΦΙΚΗ ΚΑΤΑΝΟΜΗ-ΜΗΤΡΙΚΗ ΓΛΩΣΣΑ</vt:lpstr>
      <vt:lpstr>ΜΟΥΣΟΥΛΜΑΝΟΙ ΔΥΤΙΚΗΣ ΘΡΑΚΗΣ ΓΕΩΓΡΑΦΙΚΗ ΚΑΤΑΝΟΜΗ-ΜΗΤΡΙΚΗ ΓΛΩΣΣΑ</vt:lpstr>
      <vt:lpstr>ΜΟΥΣΟΥΛΜΑΝΟΙ ΚΡΗΤΗΣ ΓΕΩΓΡΑΦΙΚΗ ΚΑΤΑΝΟΜΗ-ΜΗΤΡΙΚΗ ΓΛΩΣΣΑ</vt:lpstr>
      <vt:lpstr>ΜΟΥΣΟΥΛΜΑΝΟΙ ΑΝΑΤΟΛΙΚΟΥ ΑΙΓΑΙΟΥ</vt:lpstr>
      <vt:lpstr>Χάρτης εθνολογικής σύνθεσης βιλαετίων Ιωαννίνων, Μοναστηρίου, Θεσσαλονίκης &amp; Αδριανούπολης (Amadori - Virgilj, 1908) </vt:lpstr>
      <vt:lpstr>Χάρτης εθνολογικής σύνθεσης βιλαετίων Θεσσαλονίκης και Μοναστηρίου (Kancov 1900)</vt:lpstr>
      <vt:lpstr>Εθνογραφικός χάρτης της ελληνικής Μακεδονίας πριν και μετά την εγκατάσταση προσφύγων (ΕΑΠ 1926)</vt:lpstr>
      <vt:lpstr>Εθνογραφικός χάρτης Ελλάδας, Θράκης και Μικράς Ασίας του Έλληνα καθηγητή Σωτηριάδη (1918)</vt:lpstr>
      <vt:lpstr>ΜΕΤΑΝΑΣΤΕΥΤΙΚΑ ΡΕΥΜΑΤΑ</vt:lpstr>
      <vt:lpstr>ΕΠΙΣΤΟΛΙΚΟ ΔΕΛΤΑΡΙΟ: ΜΟΥΣΟΥΛΜΑΝΟΙ ΠΡΟΣΦΥΓΕΣ ΣΤΗΝ ΘΕΣΣΑΛΟΝΙΚΗ  (ΕΛΙΑ ΦΩΤΟΓΡΑΦΙΚΟ ΑΡΧΕΙΟ)</vt:lpstr>
      <vt:lpstr>ΘΕΣΣΑΛΟΝΙΚΗ 1912-1913: ΜΟΥΣΟΥΛΜΑΝΟΙ ΠΡΟΣΦΥΓΕΣ ΚΟΝΤΑ ΣΤΗΝ ΓΕΩΡΓΙΚΗ ΣΧΟΛΗ  (ΕΛΙΑ ΦΩΤΟΓΡΑΦΙΚΟ ΑΡΧΕΙΟ)</vt:lpstr>
      <vt:lpstr>ΑΝΤΑΛΛΑΓΗ ΠΛΗΘΥΣΜΩΝ</vt:lpstr>
      <vt:lpstr>ΟΙ ΜΟΥΣΟΥΛΜΑΝΟΙ ΤΗΣ ΛΗΜΝΟΥ ΕΤΟΙΜΑΖΟΝΤΑΙ ΝΑ ΑΝΑΧΩΡΗΣΟΥΝ ΓΙΑ ΤΗΝ ΤΟΥΡΚΙΑ  (LOZAN MUBADILLERI VAKFI)</vt:lpstr>
      <vt:lpstr>ΟΙ ΜΟΥΣΟΥΛΜΑΝΟΙ ΤΗΣ ΛΗΜΝΟΥ ΕΤΟΙΜΑΖΟΝΤΑΙ ΝΑ ΑΝΑΧΩΡΗΣΟΥΝ ΓΙΑ ΤΗΝ ΤΟΥΡΚΙΑ  (LOZAN MUBADILLERI VAKFI)</vt:lpstr>
      <vt:lpstr>ΝΟΜΙΚΟ ΚΑΘΕΣΤΩΣ ΜΟΥΣΟΥΛΜΑΝΩΝ ΕΛΛΑΔΑΣ</vt:lpstr>
      <vt:lpstr>ΣΥΜΒΑΣΗ ΤΩΝ ΑΘΗΝΩΝ ΝΟΕΜΒΡΙΟΣ 1913</vt:lpstr>
      <vt:lpstr>ΣΥΜΒΑΣΗ ΤΩΝ ΑΘΗΝΩΝ</vt:lpstr>
      <vt:lpstr>ΕΦΑΡΜΟΓΗ ΣΥΜΒΑΣΗΣ ΑΘΗΝΩΝ</vt:lpstr>
      <vt:lpstr>Ο ΒΕΝΙΖΕΛΟΣ ΩΣ «Α…ΤΖΑΜΗΣ»: ΓΕΛΟΙΟΓΡΑΦΙΑ ΣΧΕΤΙΚΑ ΜΕ ΤΟΝ ΟΡΟ ΤΗΣ ΣΥΜΒΑΣΗΣ ΤΩΝ ΑΘΗΝΩΝ ΓΙΑ ΑΝΕΓΕΡΣΗ ΤΖΑΜΙΟΥ ΣΤΗΝ ΑΘΗΝΑ (ΑΘΗΝΑΙ 3.11.1913)  </vt:lpstr>
      <vt:lpstr>ΣΥΝΘΗΚΗ ΣΕΒΡΩΝ ΠΕΡΙ ΠΡΟΣΤΑΣΙΑΣ ΜΕΙΟΝΟΤΗΤΩΝ ( ΙΟΥΛΙΟΣ 1920)</vt:lpstr>
      <vt:lpstr>ΟΙ ΜΟΥΣΟΥΛΜΑΝΟΙ ΚΑΙ ΟΙ ΕΚΛΟΓΙΚΕΣ ΑΝΑΜΕΤΡΗΣΕΙΣ ΤΟΥ ΕΘΝΙΚΟΥ ΔΙΧΑΣΜΟΥ</vt:lpstr>
      <vt:lpstr>ΥΠΟΓΡΑΦΕΣ ΜΟΥΣΟΥΛΜΑΝΩΝ ΒΟΥΛΕΥΤΩΝ ΕΛΛΗΝΙΚΟΥ ΚΟΙΝΟΒΟΥΛΙΟΥ ΓΑΚ, Κ.Υ., ΑΡΧΕΙΟ ΠΟΛΙΤΙΚΟΥ ΓΡΑΦΕΙΟΥ ΠΡΩΘΥΠΟΥΡΓΟΥ</vt:lpstr>
      <vt:lpstr>ΑΠΟΔΕΙΚΤΙΚΟ ΤΑΥΤΟΤΗΤΑΣ ΒΟΥΛΕΥΤΗ ΔΡΑΜΑΣ ΣΕΡΑΦΕΝΤΙΝ ΑΛΙΣΑΝ (ΣΥΛΛΟΓΗ ΕΥΣΤΡΑΤΙΟΥ ΚΑΣΜΕΡΙΔΗ)</vt:lpstr>
      <vt:lpstr>ΣΥΝΔΥΑΣΜΟΣ ΚΟΜΜΑΤΟΣ ΦΙΛΕΛΕΥΘΕΡΩΝ ΝΟΜΟΥ ΔΡΑΜΑΣ ΣΤΙΣ ΕΚΛΟΓΕΣ ΤΟΥ 1920 ΜΕ ΜΟΥΣΟΥΛΜΑΝΟΥΣ ΥΠΟΨΗΦΙΟΥΣ</vt:lpstr>
      <vt:lpstr>ΣΥΝΔΥΑΣΜΟΣ ΚΟΜΜΑΤΟΣ ΦΙΛΕΛΕΥΘΕΡΩΝ ΝΟΜΟΥ ΚΟΖΑΝΗΣ ΣΤΙΣ ΕΚΛΟΓΕΣ ΤΟΥ 1920 ΜΕ ΜΟΥΣΟΥΛΜΑΝΟΥΣ ΥΠΟΨΗΦΙΟΥΣ</vt:lpstr>
      <vt:lpstr>ΣΦΡΑΓΙΔΑ ΜΟΥΦΤΗ ΛΑΡΙΣΑΣ </vt:lpstr>
      <vt:lpstr>ΜΟΥΣΟΥΛΜΑΝΟΙ ΠΡΟΣΚΟΠΟΙ ΤΗΣ ΦΛΩΡΙΝΑΣ (1919) (Ι. Ηλιάκης, Η ιστορία εξήντα χρόνων, τ. Α΄, Χανιά 1940)</vt:lpstr>
      <vt:lpstr>ΤΑΦΗ ΜΟΥΣΟΥΛΜΑΝΟΥ ΣΤΗ ΦΛΩΡΙΝΑ (1918)</vt:lpstr>
      <vt:lpstr>ΟΙΚΟΓΕΝΕΙΑ ΤΟΥΡΚΟΚΡΗΤΙΚΩΝ ΑΠΟ ΤΑ ΧΑΝΙΑ  (LOZAN MUBADILLERI VAKFI)</vt:lpstr>
      <vt:lpstr>ΛΟΓΟΤΥΠΟ ΕΓΓΡΑΦΟΥ ΜΟΥΦΤΕΙΑΣ ΘΕΣΣΑΛΟΝΙΚΗΣ</vt:lpstr>
      <vt:lpstr>1922-1923 ΜΠΕΚΤΑΣΗΣ ΙΕΡΩΜΕΝΟΣ ΣΤΗΝ ΒΟΥΔOYΡΙΝΑ (Ν. ΣΠΑΡΤΗ) ΒΟΪΟΥ ΚΟΖΑΝΗΣ  (Margaret Masson Hasluck Archive, UCL Library, Digital Collections, http://digitool-b.lib.ucl.ac.uk:8881/R) </vt:lpstr>
      <vt:lpstr>1922-1923 ΚΙΡΚΑΣΙΟΙ ΤΗΣ ΒΕΡΟΙΑΣ  (Margaret Masson Hasluck Archive, UCL Library, Digital Collections, http://digitool-b.lib.ucl.ac.uk:8881/R) </vt:lpstr>
      <vt:lpstr>1917 ΜΟΥΣΟΥΛΜΑΝΕΣ ΣΤΗΝ ΑΓΟΡΑ ΤΗΣ ΦΛΩΡΙΝΑΣ  (Ministère de la Culture (France), Médiathèque de l'Architecture et du Patrimoine, Diffusio RMN, http://collections.culture.fr/)</vt:lpstr>
      <vt:lpstr>1920: ΕΠΙΣΤΟΛΗ ΤΗΣ ΜΟΥΣΟΥΛΜΑΝΙΚΗΣ ΚΟΙΝΟΤΗΤΑΣ ΧΑΝΙΩΝ ΠΡΟΣ ΤΟΝ Ε. ΒΕΝΙΖΕΛΟ ΓΑΚ, Κ.Υ., ΑΡΧΕΙΟ ΠΟΛΙΤΙΚΟΥ ΓΡΑΦΕΙΟΥ ΠΡΩΘΥΠΟΥΡΓΟΥ</vt:lpstr>
      <vt:lpstr>ΠΡΩΤΗ ΣΕΛΙΔΑ ΦΥΛΛΟΥ ΤΗΣ ΜΟΥΣΟΥΛΜΑΝΙΚΗΣ ΕΦΗΜΕΡΙΔΑΣ ΤΗΣ ΘΕΣΣΑΛΟΝΙΚΗΣ ΓΕΝΙ ΑΣΙΡ (13.3.1924)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Γιάννης Γκλαβίνας (Δρ. Ιστορίας, αρχειονόμος Κεντρική Υπηρεσία Γενικών Αρχείων του Κράτους   Οι μουσουλμανικοί πληθυσμοί στην Ελλάδα (1912-1923) </dc:title>
  <dc:creator>User</dc:creator>
  <cp:lastModifiedBy>User</cp:lastModifiedBy>
  <cp:revision>1</cp:revision>
  <dcterms:modified xsi:type="dcterms:W3CDTF">2024-05-26T15:09:53Z</dcterms:modified>
</cp:coreProperties>
</file>