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84" r:id="rId1"/>
  </p:sldMasterIdLst>
  <p:notesMasterIdLst>
    <p:notesMasterId r:id="rId16"/>
  </p:notesMasterIdLst>
  <p:sldIdLst>
    <p:sldId id="410" r:id="rId2"/>
    <p:sldId id="411" r:id="rId3"/>
    <p:sldId id="412" r:id="rId4"/>
    <p:sldId id="413" r:id="rId5"/>
    <p:sldId id="414" r:id="rId6"/>
    <p:sldId id="415" r:id="rId7"/>
    <p:sldId id="418" r:id="rId8"/>
    <p:sldId id="417" r:id="rId9"/>
    <p:sldId id="419" r:id="rId10"/>
    <p:sldId id="420" r:id="rId11"/>
    <p:sldId id="421" r:id="rId12"/>
    <p:sldId id="422" r:id="rId13"/>
    <p:sldId id="423" r:id="rId14"/>
    <p:sldId id="425" r:id="rId1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18" autoAdjust="0"/>
    <p:restoredTop sz="94624" autoAdjust="0"/>
  </p:normalViewPr>
  <p:slideViewPr>
    <p:cSldViewPr>
      <p:cViewPr varScale="1">
        <p:scale>
          <a:sx n="68" d="100"/>
          <a:sy n="68" d="100"/>
        </p:scale>
        <p:origin x="1464"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BC090D-0D07-48B8-BD81-674983CADC6E}" type="datetimeFigureOut">
              <a:rPr lang="el-GR" smtClean="0"/>
              <a:pPr/>
              <a:t>7/4/2021</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829960E-D14D-41ED-940E-A3C94B84736B}" type="slidenum">
              <a:rPr lang="el-GR" smtClean="0"/>
              <a:pPr/>
              <a:t>‹#›</a:t>
            </a:fld>
            <a:endParaRPr lang="el-GR"/>
          </a:p>
        </p:txBody>
      </p:sp>
    </p:spTree>
    <p:extLst>
      <p:ext uri="{BB962C8B-B14F-4D97-AF65-F5344CB8AC3E}">
        <p14:creationId xmlns:p14="http://schemas.microsoft.com/office/powerpoint/2010/main" val="41108094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8" name="7 - Τίτλος"/>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l-GR"/>
              <a:t>Kλικ για επεξεργασία του τίτλου</a:t>
            </a:r>
            <a:endParaRPr kumimoji="0" lang="en-US"/>
          </a:p>
        </p:txBody>
      </p:sp>
      <p:sp>
        <p:nvSpPr>
          <p:cNvPr id="9" name="8 - Υπότιτλος"/>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6400800" y="6355080"/>
            <a:ext cx="2286000" cy="365760"/>
          </a:xfrm>
        </p:spPr>
        <p:txBody>
          <a:bodyPr/>
          <a:lstStyle>
            <a:lvl1pPr>
              <a:defRPr sz="1400"/>
            </a:lvl1pPr>
          </a:lstStyle>
          <a:p>
            <a:fld id="{2342CEA3-3058-4D43-AE35-B3DA76CB4003}" type="datetimeFigureOut">
              <a:rPr lang="el-GR" smtClean="0"/>
              <a:pPr/>
              <a:t>7/4/2021</a:t>
            </a:fld>
            <a:endParaRPr lang="el-GR"/>
          </a:p>
        </p:txBody>
      </p:sp>
      <p:sp>
        <p:nvSpPr>
          <p:cNvPr id="17" name="16 - Θέση υποσέλιδου"/>
          <p:cNvSpPr>
            <a:spLocks noGrp="1"/>
          </p:cNvSpPr>
          <p:nvPr>
            <p:ph type="ftr" sz="quarter" idx="11"/>
          </p:nvPr>
        </p:nvSpPr>
        <p:spPr>
          <a:xfrm>
            <a:off x="2898648" y="6355080"/>
            <a:ext cx="3474720" cy="365760"/>
          </a:xfrm>
        </p:spPr>
        <p:txBody>
          <a:bodyPr/>
          <a:lstStyle/>
          <a:p>
            <a:endParaRPr lang="el-GR"/>
          </a:p>
        </p:txBody>
      </p:sp>
      <p:sp>
        <p:nvSpPr>
          <p:cNvPr id="29" name="28 - Θέση αριθμού διαφάνειας"/>
          <p:cNvSpPr>
            <a:spLocks noGrp="1"/>
          </p:cNvSpPr>
          <p:nvPr>
            <p:ph type="sldNum" sz="quarter" idx="12"/>
          </p:nvPr>
        </p:nvSpPr>
        <p:spPr>
          <a:xfrm>
            <a:off x="1216152" y="6355080"/>
            <a:ext cx="1219200" cy="365760"/>
          </a:xfrm>
        </p:spPr>
        <p:txBody>
          <a:bodyPr/>
          <a:lstStyle/>
          <a:p>
            <a:fld id="{D3F1D1C4-C2D9-4231-9FB2-B2D9D97AA41D}" type="slidenum">
              <a:rPr lang="el-GR" smtClean="0"/>
              <a:pPr/>
              <a:t>‹#›</a:t>
            </a:fld>
            <a:endParaRPr lang="el-GR"/>
          </a:p>
        </p:txBody>
      </p:sp>
      <p:sp>
        <p:nvSpPr>
          <p:cNvPr id="21" name="20 - Ορθογώνιο"/>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 Ορθογώνιο"/>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 Ορθογώνιο"/>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 Ορθογώνιο"/>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7/4/2021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7/4/2021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7" name="6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 Ισοσκελές τρίγωνο"/>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Ευθεία γραμμή σύνδεσης"/>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7/4/2021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8" name="7 - Θέση περιεχομένου"/>
          <p:cNvSpPr>
            <a:spLocks noGrp="1"/>
          </p:cNvSpPr>
          <p:nvPr>
            <p:ph sz="quarter" idx="1"/>
          </p:nvPr>
        </p:nvSpPr>
        <p:spPr>
          <a:xfrm>
            <a:off x="457200" y="1219200"/>
            <a:ext cx="8229600" cy="4937760"/>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Kλικ για επεξεργασία των στυλ του υποδείγματος</a:t>
            </a:r>
          </a:p>
        </p:txBody>
      </p:sp>
      <p:sp>
        <p:nvSpPr>
          <p:cNvPr id="4" name="3 - Θέση ημερομηνίας"/>
          <p:cNvSpPr>
            <a:spLocks noGrp="1"/>
          </p:cNvSpPr>
          <p:nvPr>
            <p:ph type="dt" sz="half" idx="10"/>
          </p:nvPr>
        </p:nvSpPr>
        <p:spPr>
          <a:xfrm>
            <a:off x="6400800" y="6355080"/>
            <a:ext cx="2286000" cy="365760"/>
          </a:xfrm>
        </p:spPr>
        <p:txBody>
          <a:bodyPr/>
          <a:lstStyle/>
          <a:p>
            <a:fld id="{2342CEA3-3058-4D43-AE35-B3DA76CB4003}" type="datetimeFigureOut">
              <a:rPr lang="el-GR" smtClean="0"/>
              <a:pPr/>
              <a:t>7/4/2021</a:t>
            </a:fld>
            <a:endParaRPr lang="el-GR"/>
          </a:p>
        </p:txBody>
      </p:sp>
      <p:sp>
        <p:nvSpPr>
          <p:cNvPr id="5" name="4 - Θέση υποσέλιδου"/>
          <p:cNvSpPr>
            <a:spLocks noGrp="1"/>
          </p:cNvSpPr>
          <p:nvPr>
            <p:ph type="ftr" sz="quarter" idx="11"/>
          </p:nvPr>
        </p:nvSpPr>
        <p:spPr>
          <a:xfrm>
            <a:off x="2898648" y="6355080"/>
            <a:ext cx="3474720" cy="365760"/>
          </a:xfrm>
        </p:spPr>
        <p:txBody>
          <a:bodyPr/>
          <a:lstStyle/>
          <a:p>
            <a:endParaRPr lang="el-GR"/>
          </a:p>
        </p:txBody>
      </p:sp>
      <p:sp>
        <p:nvSpPr>
          <p:cNvPr id="6" name="5 - Θέση αριθμού διαφάνειας"/>
          <p:cNvSpPr>
            <a:spLocks noGrp="1"/>
          </p:cNvSpPr>
          <p:nvPr>
            <p:ph type="sldNum" sz="quarter" idx="12"/>
          </p:nvPr>
        </p:nvSpPr>
        <p:spPr>
          <a:xfrm>
            <a:off x="1069848" y="6355080"/>
            <a:ext cx="1520952" cy="365760"/>
          </a:xfrm>
        </p:spPr>
        <p:txBody>
          <a:bodyPr/>
          <a:lstStyle/>
          <a:p>
            <a:fld id="{D3F1D1C4-C2D9-4231-9FB2-B2D9D97AA41D}" type="slidenum">
              <a:rPr lang="el-GR" smtClean="0"/>
              <a:pPr/>
              <a:t>‹#›</a:t>
            </a:fld>
            <a:endParaRPr lang="el-GR"/>
          </a:p>
        </p:txBody>
      </p:sp>
      <p:sp>
        <p:nvSpPr>
          <p:cNvPr id="7" name="6 - Ορθογώνιο"/>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28600"/>
            <a:ext cx="8229600" cy="914400"/>
          </a:xfrm>
        </p:spPr>
        <p:txBody>
          <a:bodyPr/>
          <a:lstStyle/>
          <a:p>
            <a:r>
              <a:rPr kumimoji="0" lang="el-GR"/>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7/4/2021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9" name="8 - Θέση περιεχομένου"/>
          <p:cNvSpPr>
            <a:spLocks noGrp="1"/>
          </p:cNvSpPr>
          <p:nvPr>
            <p:ph sz="quarter" idx="1"/>
          </p:nvPr>
        </p:nvSpPr>
        <p:spPr>
          <a:xfrm>
            <a:off x="457200" y="1219200"/>
            <a:ext cx="4041648" cy="4937760"/>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11" name="10 - Θέση περιεχομένου"/>
          <p:cNvSpPr>
            <a:spLocks noGrp="1"/>
          </p:cNvSpPr>
          <p:nvPr>
            <p:ph sz="quarter" idx="2"/>
          </p:nvPr>
        </p:nvSpPr>
        <p:spPr>
          <a:xfrm>
            <a:off x="4632198" y="1216152"/>
            <a:ext cx="4041648" cy="4937760"/>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28600"/>
            <a:ext cx="8229600" cy="914400"/>
          </a:xfrm>
        </p:spPr>
        <p:txBody>
          <a:bodyPr anchor="ctr"/>
          <a:lstStyle>
            <a:lvl1pPr>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4" name="3 - Θέση κειμένου"/>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7/4/2021</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11" name="10 - Θέση περιεχομένου"/>
          <p:cNvSpPr>
            <a:spLocks noGrp="1"/>
          </p:cNvSpPr>
          <p:nvPr>
            <p:ph sz="quarter" idx="2"/>
          </p:nvPr>
        </p:nvSpPr>
        <p:spPr>
          <a:xfrm>
            <a:off x="457200" y="2133600"/>
            <a:ext cx="4038600" cy="4038600"/>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13" name="12 - Θέση περιεχομένου"/>
          <p:cNvSpPr>
            <a:spLocks noGrp="1"/>
          </p:cNvSpPr>
          <p:nvPr>
            <p:ph sz="quarter" idx="4"/>
          </p:nvPr>
        </p:nvSpPr>
        <p:spPr>
          <a:xfrm>
            <a:off x="4648200" y="2133600"/>
            <a:ext cx="4038600" cy="4038600"/>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28600"/>
            <a:ext cx="8229600" cy="914400"/>
          </a:xfrm>
        </p:spPr>
        <p:txBody>
          <a:bodyPr/>
          <a:lstStyle/>
          <a:p>
            <a:r>
              <a:rPr kumimoji="0" lang="el-GR"/>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7/4/2021</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6" name="5 - Ισοσκελές τρίγωνο"/>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7/4/2021</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5" name="4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 Ισοσκελές τρίγωνο"/>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7/4/2021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8" name="7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 Ευθεία γραμμή σύνδεσης"/>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 Ισοσκελές τρίγωνο"/>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Θέση περιεχομένου"/>
          <p:cNvSpPr>
            <a:spLocks noGrp="1"/>
          </p:cNvSpPr>
          <p:nvPr>
            <p:ph sz="quarter" idx="1"/>
          </p:nvPr>
        </p:nvSpPr>
        <p:spPr>
          <a:xfrm>
            <a:off x="304800" y="304800"/>
            <a:ext cx="5715000" cy="5715000"/>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l-GR"/>
              <a:t>Kλικ για επεξεργασία του τίτλου</a:t>
            </a:r>
            <a:endParaRPr kumimoji="0" lang="en-US"/>
          </a:p>
        </p:txBody>
      </p:sp>
      <p:sp>
        <p:nvSpPr>
          <p:cNvPr id="3" name="2 - Θέση εικόνας"/>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l-GR"/>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7/4/2021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8" name="7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 Ισοσκελές τρίγωνο"/>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457200" y="152400"/>
            <a:ext cx="8229600" cy="990600"/>
          </a:xfrm>
          <a:prstGeom prst="rect">
            <a:avLst/>
          </a:prstGeom>
        </p:spPr>
        <p:txBody>
          <a:bodyPr vert="horz" anchor="b" anchorCtr="0">
            <a:normAutofit/>
          </a:bodyPr>
          <a:lstStyle/>
          <a:p>
            <a:r>
              <a:rPr kumimoji="0" lang="el-GR"/>
              <a:t>Kλικ για επεξεργασία του τίτλου</a:t>
            </a:r>
            <a:endParaRPr kumimoji="0" lang="en-US"/>
          </a:p>
        </p:txBody>
      </p:sp>
      <p:sp>
        <p:nvSpPr>
          <p:cNvPr id="13" name="12 - Θέση κειμένου"/>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4" name="13 - Θέση ημερομηνίας"/>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2342CEA3-3058-4D43-AE35-B3DA76CB4003}" type="datetimeFigureOut">
              <a:rPr lang="el-GR" smtClean="0"/>
              <a:pPr/>
              <a:t>7/4/2021</a:t>
            </a:fld>
            <a:endParaRPr lang="el-GR"/>
          </a:p>
        </p:txBody>
      </p:sp>
      <p:sp>
        <p:nvSpPr>
          <p:cNvPr id="3" name="2 - Θέση υποσέλιδου"/>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l-GR"/>
          </a:p>
        </p:txBody>
      </p:sp>
      <p:sp>
        <p:nvSpPr>
          <p:cNvPr id="23" name="22 - Θέση αριθμού διαφάνειας"/>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D3F1D1C4-C2D9-4231-9FB2-B2D9D97AA41D}" type="slidenum">
              <a:rPr lang="el-GR" smtClean="0"/>
              <a:pPr/>
              <a:t>‹#›</a:t>
            </a:fld>
            <a:endParaRPr lang="el-GR"/>
          </a:p>
        </p:txBody>
      </p:sp>
      <p:sp>
        <p:nvSpPr>
          <p:cNvPr id="28" name="27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 Ευθεία γραμμή σύνδεσης"/>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 Ισοσκελές τρίγωνο"/>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219200" y="3886200"/>
            <a:ext cx="7025208" cy="990600"/>
          </a:xfrm>
        </p:spPr>
        <p:txBody>
          <a:bodyPr>
            <a:noAutofit/>
          </a:bodyPr>
          <a:lstStyle/>
          <a:p>
            <a:r>
              <a:rPr lang="el-GR" dirty="0">
                <a:latin typeface="+mn-lt"/>
              </a:rPr>
              <a:t>Το τέλος του Πρώτου Παγκοσμίου Πολέμου</a:t>
            </a:r>
          </a:p>
        </p:txBody>
      </p:sp>
      <p:sp>
        <p:nvSpPr>
          <p:cNvPr id="3" name="2 - Υπότιτλος"/>
          <p:cNvSpPr>
            <a:spLocks noGrp="1"/>
          </p:cNvSpPr>
          <p:nvPr>
            <p:ph type="subTitle" idx="1"/>
          </p:nvPr>
        </p:nvSpPr>
        <p:spPr/>
        <p:txBody>
          <a:bodyPr>
            <a:normAutofit/>
          </a:bodyPr>
          <a:lstStyle/>
          <a:p>
            <a:r>
              <a:rPr lang="el-GR" sz="2200" dirty="0">
                <a:latin typeface="+mn-lt"/>
              </a:rPr>
              <a:t>1918-1920</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50BDB3DD-9725-4134-A530-CE3F860E7E03}"/>
              </a:ext>
            </a:extLst>
          </p:cNvPr>
          <p:cNvSpPr>
            <a:spLocks noGrp="1"/>
          </p:cNvSpPr>
          <p:nvPr>
            <p:ph type="title"/>
          </p:nvPr>
        </p:nvSpPr>
        <p:spPr/>
        <p:txBody>
          <a:bodyPr/>
          <a:lstStyle/>
          <a:p>
            <a:pPr algn="ctr"/>
            <a:r>
              <a:rPr lang="el-GR" dirty="0">
                <a:latin typeface="+mn-lt"/>
              </a:rPr>
              <a:t>Εδαφικές μεταβολές</a:t>
            </a:r>
          </a:p>
        </p:txBody>
      </p:sp>
      <p:sp>
        <p:nvSpPr>
          <p:cNvPr id="3" name="Θέση περιεχομένου 2">
            <a:extLst>
              <a:ext uri="{FF2B5EF4-FFF2-40B4-BE49-F238E27FC236}">
                <a16:creationId xmlns:a16="http://schemas.microsoft.com/office/drawing/2014/main" id="{2ED12C6C-FA83-4946-B075-C040F2B962A0}"/>
              </a:ext>
            </a:extLst>
          </p:cNvPr>
          <p:cNvSpPr>
            <a:spLocks noGrp="1"/>
          </p:cNvSpPr>
          <p:nvPr>
            <p:ph sz="quarter" idx="1"/>
          </p:nvPr>
        </p:nvSpPr>
        <p:spPr>
          <a:xfrm>
            <a:off x="457200" y="1219200"/>
            <a:ext cx="8229600" cy="5090120"/>
          </a:xfrm>
        </p:spPr>
        <p:txBody>
          <a:bodyPr>
            <a:normAutofit fontScale="92500" lnSpcReduction="10000"/>
          </a:bodyPr>
          <a:lstStyle/>
          <a:p>
            <a:pPr algn="just">
              <a:lnSpc>
                <a:spcPct val="110000"/>
              </a:lnSpc>
              <a:buFont typeface="Wingdings" panose="05000000000000000000" pitchFamily="2" charset="2"/>
              <a:buChar char="q"/>
            </a:pPr>
            <a:r>
              <a:rPr lang="el-GR" altLang="el-GR" sz="2000" b="1" dirty="0">
                <a:cs typeface="Times New Roman" panose="02020603050405020304" pitchFamily="18" charset="0"/>
              </a:rPr>
              <a:t>Συνθήκη Νεϊγύ:</a:t>
            </a:r>
            <a:r>
              <a:rPr lang="el-GR" altLang="el-GR" sz="2000" dirty="0">
                <a:cs typeface="Times New Roman" panose="02020603050405020304" pitchFamily="18" charset="0"/>
              </a:rPr>
              <a:t> η Βουλγαρία παραχωρούσε ορισμένες λωρίδες γης στη Σερβία και παραιτείτο από τα κυριαρχικά της δικαιώματα στη Δυτική Θράκη, ενώ κατοχυρωνόταν η κατοχή της Δοβρουτσάς από τη Ρουμανία.</a:t>
            </a:r>
          </a:p>
          <a:p>
            <a:pPr algn="just">
              <a:lnSpc>
                <a:spcPct val="110000"/>
              </a:lnSpc>
              <a:buFont typeface="Wingdings" panose="05000000000000000000" pitchFamily="2" charset="2"/>
              <a:buChar char="q"/>
            </a:pPr>
            <a:endParaRPr lang="el-GR" altLang="el-GR" sz="2000" dirty="0">
              <a:cs typeface="Times New Roman" panose="02020603050405020304" pitchFamily="18" charset="0"/>
            </a:endParaRPr>
          </a:p>
          <a:p>
            <a:pPr algn="just">
              <a:lnSpc>
                <a:spcPct val="110000"/>
              </a:lnSpc>
              <a:buFont typeface="Wingdings" panose="05000000000000000000" pitchFamily="2" charset="2"/>
              <a:buChar char="q"/>
            </a:pPr>
            <a:r>
              <a:rPr lang="el-GR" altLang="el-GR" sz="2000" b="1" dirty="0">
                <a:cs typeface="Times New Roman" panose="02020603050405020304" pitchFamily="18" charset="0"/>
              </a:rPr>
              <a:t>Συνθήκη Σεβρών:</a:t>
            </a:r>
            <a:r>
              <a:rPr lang="el-GR" altLang="el-GR" sz="2000" dirty="0">
                <a:cs typeface="Times New Roman" panose="02020603050405020304" pitchFamily="18" charset="0"/>
              </a:rPr>
              <a:t> η Ελλάδα αποκτούσε το μεγαλύτερο μέρος της Ανατολικής Θράκης. Η πόλη της Σμύρνης και η ενδοχώρα παρέμεναν υπό οθωμανική κυριαρχία, αλλά υπό ελληνική διοίκηση. Ύστερα από 5 χρόνια, η τοπική Βουλή θα μπορούσε να ζητήσει από την ΚτΕ την ενσωμάτωσή της στην Ελλάδα. Η Αρμενία αναγνωριζόταν ως ανεξάρτητο κράτος, η Συρία, η Παλαιστίνη, το Ιράκ και η Υπεριορδανία θα αποτελούσαν εδάφη υπό εντολή (</a:t>
            </a:r>
            <a:r>
              <a:rPr lang="en-US" altLang="el-GR" sz="2000" dirty="0">
                <a:cs typeface="Times New Roman" panose="02020603050405020304" pitchFamily="18" charset="0"/>
              </a:rPr>
              <a:t>mandate)</a:t>
            </a:r>
            <a:r>
              <a:rPr lang="el-GR" altLang="el-GR" sz="2000" dirty="0">
                <a:cs typeface="Times New Roman" panose="02020603050405020304" pitchFamily="18" charset="0"/>
              </a:rPr>
              <a:t>, η Αραβία θα αποτελούσε ανεξάρτητο κράτος, και τα Στενά θα παρέμεναν ανοχύρωτα και ανοιχτά στα εμπορικά και πολεμικά πλοία, τόσο σε περίοδο ειρήνης όσο και σε περίοδο πολέμου.</a:t>
            </a:r>
          </a:p>
          <a:p>
            <a:pPr algn="just">
              <a:lnSpc>
                <a:spcPct val="110000"/>
              </a:lnSpc>
              <a:buFont typeface="Wingdings" panose="05000000000000000000" pitchFamily="2" charset="2"/>
              <a:buChar char="q"/>
            </a:pPr>
            <a:endParaRPr lang="el-GR" altLang="el-GR" sz="2000" dirty="0">
              <a:cs typeface="Times New Roman" panose="02020603050405020304" pitchFamily="18" charset="0"/>
            </a:endParaRPr>
          </a:p>
          <a:p>
            <a:pPr algn="just">
              <a:lnSpc>
                <a:spcPct val="110000"/>
              </a:lnSpc>
              <a:buFont typeface="Wingdings" panose="05000000000000000000" pitchFamily="2" charset="2"/>
              <a:buChar char="q"/>
            </a:pPr>
            <a:r>
              <a:rPr lang="el-GR" altLang="el-GR" sz="2000" b="1" dirty="0">
                <a:cs typeface="Times New Roman" panose="02020603050405020304" pitchFamily="18" charset="0"/>
              </a:rPr>
              <a:t>Συνθήκη Λωζάννης:</a:t>
            </a:r>
            <a:r>
              <a:rPr lang="el-GR" altLang="el-GR" sz="2000" dirty="0">
                <a:cs typeface="Times New Roman" panose="02020603050405020304" pitchFamily="18" charset="0"/>
              </a:rPr>
              <a:t> η Ελλάδα έχανε την Ανατολική Θράκη και τα νησιά Ίμβρο και Τένεδο</a:t>
            </a:r>
            <a:r>
              <a:rPr lang="en-US" altLang="el-GR" sz="2000" dirty="0">
                <a:cs typeface="Times New Roman" panose="02020603050405020304" pitchFamily="18" charset="0"/>
              </a:rPr>
              <a:t>,</a:t>
            </a:r>
            <a:r>
              <a:rPr lang="el-GR" altLang="el-GR" sz="2000" dirty="0">
                <a:cs typeface="Times New Roman" panose="02020603050405020304" pitchFamily="18" charset="0"/>
              </a:rPr>
              <a:t> καθώς και την Σμύρνη.</a:t>
            </a:r>
            <a:endParaRPr lang="en-US" altLang="el-GR" sz="2000" dirty="0">
              <a:cs typeface="Times New Roman" panose="02020603050405020304" pitchFamily="18" charset="0"/>
            </a:endParaRPr>
          </a:p>
        </p:txBody>
      </p:sp>
    </p:spTree>
    <p:extLst>
      <p:ext uri="{BB962C8B-B14F-4D97-AF65-F5344CB8AC3E}">
        <p14:creationId xmlns:p14="http://schemas.microsoft.com/office/powerpoint/2010/main" val="2916421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50BDB3DD-9725-4134-A530-CE3F860E7E03}"/>
              </a:ext>
            </a:extLst>
          </p:cNvPr>
          <p:cNvSpPr>
            <a:spLocks noGrp="1"/>
          </p:cNvSpPr>
          <p:nvPr>
            <p:ph type="title"/>
          </p:nvPr>
        </p:nvSpPr>
        <p:spPr/>
        <p:txBody>
          <a:bodyPr/>
          <a:lstStyle/>
          <a:p>
            <a:pPr algn="ctr"/>
            <a:r>
              <a:rPr lang="el-GR" dirty="0">
                <a:latin typeface="+mn-lt"/>
              </a:rPr>
              <a:t>Αφοπλισμός</a:t>
            </a:r>
          </a:p>
        </p:txBody>
      </p:sp>
      <p:sp>
        <p:nvSpPr>
          <p:cNvPr id="3" name="Θέση περιεχομένου 2">
            <a:extLst>
              <a:ext uri="{FF2B5EF4-FFF2-40B4-BE49-F238E27FC236}">
                <a16:creationId xmlns:a16="http://schemas.microsoft.com/office/drawing/2014/main" id="{2ED12C6C-FA83-4946-B075-C040F2B962A0}"/>
              </a:ext>
            </a:extLst>
          </p:cNvPr>
          <p:cNvSpPr>
            <a:spLocks noGrp="1"/>
          </p:cNvSpPr>
          <p:nvPr>
            <p:ph sz="quarter" idx="1"/>
          </p:nvPr>
        </p:nvSpPr>
        <p:spPr>
          <a:xfrm>
            <a:off x="457200" y="1219200"/>
            <a:ext cx="8229600" cy="5090120"/>
          </a:xfrm>
        </p:spPr>
        <p:txBody>
          <a:bodyPr>
            <a:normAutofit/>
          </a:bodyPr>
          <a:lstStyle/>
          <a:p>
            <a:pPr marL="0" indent="0" algn="ctr">
              <a:lnSpc>
                <a:spcPct val="110000"/>
              </a:lnSpc>
              <a:buNone/>
            </a:pPr>
            <a:r>
              <a:rPr lang="el-GR" altLang="el-GR" sz="2000" b="1" dirty="0">
                <a:cs typeface="Times New Roman" panose="02020603050405020304" pitchFamily="18" charset="0"/>
              </a:rPr>
              <a:t>Αφοπλισμός ηττημένων</a:t>
            </a:r>
          </a:p>
          <a:p>
            <a:pPr algn="just">
              <a:lnSpc>
                <a:spcPct val="110000"/>
              </a:lnSpc>
              <a:buFont typeface="Wingdings" panose="05000000000000000000" pitchFamily="2" charset="2"/>
              <a:buChar char="q"/>
            </a:pPr>
            <a:r>
              <a:rPr lang="el-GR" altLang="el-GR" sz="2000" dirty="0">
                <a:cs typeface="Times New Roman" panose="02020603050405020304" pitchFamily="18" charset="0"/>
              </a:rPr>
              <a:t>Γερμανία: «αποστρατικοποίηση» της Ρηνανίας, περιορισμός στρατού σε 100.000 άνδρες, χωρίς βαρύ πυροβολικό, απαγόρευση διατήρησης πολεμικής αεροπορίας και υποβρυχίων, μείωση αριθμού πολεμικών πλοίων. Παρόμοιοι περιορισμοί στους εξοπλισμούς επεβλήθησαν και στις υπόλοιπες ηττημένες χώρες. </a:t>
            </a:r>
          </a:p>
          <a:p>
            <a:pPr marL="0" indent="0" algn="ctr">
              <a:lnSpc>
                <a:spcPct val="110000"/>
              </a:lnSpc>
              <a:buNone/>
            </a:pPr>
            <a:r>
              <a:rPr lang="el-GR" altLang="el-GR" sz="2000" b="1" dirty="0">
                <a:cs typeface="Times New Roman" panose="02020603050405020304" pitchFamily="18" charset="0"/>
              </a:rPr>
              <a:t>Αφοπλισμός νικητών</a:t>
            </a:r>
          </a:p>
          <a:p>
            <a:pPr algn="just">
              <a:lnSpc>
                <a:spcPct val="110000"/>
              </a:lnSpc>
              <a:buFont typeface="Wingdings" panose="05000000000000000000" pitchFamily="2" charset="2"/>
              <a:buChar char="q"/>
            </a:pPr>
            <a:r>
              <a:rPr lang="el-GR" altLang="el-GR" sz="2000" dirty="0">
                <a:cs typeface="Times New Roman" panose="02020603050405020304" pitchFamily="18" charset="0"/>
              </a:rPr>
              <a:t>Άρθρο 8 του Καταστατικού της ΚτΕ: τα κράτη-μέλη «αναγνωρίζουσιν ότι η διατήρησις της ειρήνης αξιοί τον περιορισμόν των εθνικών εξοπλισμών εις το ελάχιστον όριον όπερ συμβιβάζεται προς την εθνικήν ασφάλειαν και την εκτέλεσιν κοινή ενεργεία των επιβαλλομένων διεθνών υποχρεώσεων».</a:t>
            </a:r>
          </a:p>
          <a:p>
            <a:pPr algn="just">
              <a:lnSpc>
                <a:spcPct val="110000"/>
              </a:lnSpc>
              <a:buFont typeface="Wingdings" panose="05000000000000000000" pitchFamily="2" charset="2"/>
              <a:buChar char="q"/>
            </a:pPr>
            <a:r>
              <a:rPr lang="el-GR" altLang="el-GR" sz="2000" dirty="0">
                <a:cs typeface="Times New Roman" panose="02020603050405020304" pitchFamily="18" charset="0"/>
              </a:rPr>
              <a:t>Προοίμιο 5ου μέρους της συνθήκης των Βερσαλλιών: ο αφοπλισμός της Γερμανίας αποτελούσε το πρώτο βήμα ώστε να καταστεί δυνατή η έναρξη ενός γενικού περιορισμού των εξοπλισμών όλων των εθνών</a:t>
            </a:r>
            <a:r>
              <a:rPr lang="en-US" altLang="el-GR" sz="2000" dirty="0">
                <a:cs typeface="Times New Roman" panose="02020603050405020304" pitchFamily="18" charset="0"/>
              </a:rPr>
              <a:t> </a:t>
            </a:r>
          </a:p>
        </p:txBody>
      </p:sp>
    </p:spTree>
    <p:extLst>
      <p:ext uri="{BB962C8B-B14F-4D97-AF65-F5344CB8AC3E}">
        <p14:creationId xmlns:p14="http://schemas.microsoft.com/office/powerpoint/2010/main" val="15366013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50BDB3DD-9725-4134-A530-CE3F860E7E03}"/>
              </a:ext>
            </a:extLst>
          </p:cNvPr>
          <p:cNvSpPr>
            <a:spLocks noGrp="1"/>
          </p:cNvSpPr>
          <p:nvPr>
            <p:ph type="title"/>
          </p:nvPr>
        </p:nvSpPr>
        <p:spPr/>
        <p:txBody>
          <a:bodyPr/>
          <a:lstStyle/>
          <a:p>
            <a:pPr algn="ctr"/>
            <a:r>
              <a:rPr lang="el-GR" dirty="0">
                <a:latin typeface="+mn-lt"/>
              </a:rPr>
              <a:t>Πολεμικές επανορθώσεις</a:t>
            </a:r>
          </a:p>
        </p:txBody>
      </p:sp>
      <p:sp>
        <p:nvSpPr>
          <p:cNvPr id="3" name="Θέση περιεχομένου 2">
            <a:extLst>
              <a:ext uri="{FF2B5EF4-FFF2-40B4-BE49-F238E27FC236}">
                <a16:creationId xmlns:a16="http://schemas.microsoft.com/office/drawing/2014/main" id="{2ED12C6C-FA83-4946-B075-C040F2B962A0}"/>
              </a:ext>
            </a:extLst>
          </p:cNvPr>
          <p:cNvSpPr>
            <a:spLocks noGrp="1"/>
          </p:cNvSpPr>
          <p:nvPr>
            <p:ph sz="quarter" idx="1"/>
          </p:nvPr>
        </p:nvSpPr>
        <p:spPr>
          <a:xfrm>
            <a:off x="457200" y="1219200"/>
            <a:ext cx="8229600" cy="5018112"/>
          </a:xfrm>
        </p:spPr>
        <p:txBody>
          <a:bodyPr>
            <a:normAutofit/>
          </a:bodyPr>
          <a:lstStyle/>
          <a:p>
            <a:pPr algn="just">
              <a:buFont typeface="Wingdings" panose="05000000000000000000" pitchFamily="2" charset="2"/>
              <a:buChar char="q"/>
            </a:pPr>
            <a:r>
              <a:rPr lang="el-GR" altLang="el-GR" sz="2000" dirty="0">
                <a:cs typeface="Times New Roman" panose="02020603050405020304" pitchFamily="18" charset="0"/>
              </a:rPr>
              <a:t>Οι ηττημένες δυνάμεις ανέλαβαν την υποχρέωση να καταβάλουν μεγάλα ποσά ως πολεμικές επανορθώσεις στις νικήτριες χώρες. Την εκτίμηση και είσπραξη των επανορθώσεων ανέλαβε η Επιτροπή Επανορθώσεων.</a:t>
            </a:r>
          </a:p>
          <a:p>
            <a:pPr algn="just">
              <a:buFont typeface="Wingdings" panose="05000000000000000000" pitchFamily="2" charset="2"/>
              <a:buChar char="q"/>
            </a:pPr>
            <a:endParaRPr lang="el-GR" altLang="el-GR" sz="2000" dirty="0">
              <a:cs typeface="Times New Roman" panose="02020603050405020304" pitchFamily="18" charset="0"/>
            </a:endParaRPr>
          </a:p>
          <a:p>
            <a:pPr algn="just">
              <a:buFont typeface="Wingdings" panose="05000000000000000000" pitchFamily="2" charset="2"/>
              <a:buChar char="q"/>
            </a:pPr>
            <a:r>
              <a:rPr lang="el-GR" altLang="el-GR" sz="2000" dirty="0">
                <a:cs typeface="Times New Roman" panose="02020603050405020304" pitchFamily="18" charset="0"/>
              </a:rPr>
              <a:t>Η Γερμανία υποχρεώθηκε να παραδώσει το μεγαλύτερο μέρος του εμπορικού της στόλου, να παραδίδει για 10 χρόνια δωρεάν γαιάνθρακα στη Γαλλία, το Βέλγιο και την Ιταλία και να αποζημιώσει τους Συμμάχους για τις υλικές καταστροφές που είχαν υποστεί κατά τη διάρκεια του Α΄ Παγκοσμίου Πολέμου.</a:t>
            </a:r>
          </a:p>
          <a:p>
            <a:pPr algn="just">
              <a:buFont typeface="Wingdings" panose="05000000000000000000" pitchFamily="2" charset="2"/>
              <a:buChar char="q"/>
            </a:pPr>
            <a:endParaRPr lang="el-GR" altLang="el-GR" sz="2000" dirty="0">
              <a:cs typeface="Times New Roman" panose="02020603050405020304" pitchFamily="18" charset="0"/>
            </a:endParaRPr>
          </a:p>
          <a:p>
            <a:pPr algn="just">
              <a:buFont typeface="Wingdings" panose="05000000000000000000" pitchFamily="2" charset="2"/>
              <a:buChar char="q"/>
            </a:pPr>
            <a:r>
              <a:rPr lang="el-GR" altLang="el-GR" sz="2000" dirty="0">
                <a:cs typeface="Times New Roman" panose="02020603050405020304" pitchFamily="18" charset="0"/>
              </a:rPr>
              <a:t>Η Αυστρία, η Ουγγαρία και η Βουλγαρία υποχρεώθηκαν επίσης να καταβάλουν επανορθώσεις για τις ζημιές που είχαν προκαλέσει στους πληθυσμούς των συμμάχων δυνάμεων.</a:t>
            </a:r>
            <a:endParaRPr lang="en-US" altLang="el-GR" sz="2000" dirty="0">
              <a:cs typeface="Times New Roman" panose="02020603050405020304" pitchFamily="18" charset="0"/>
            </a:endParaRPr>
          </a:p>
        </p:txBody>
      </p:sp>
    </p:spTree>
    <p:extLst>
      <p:ext uri="{BB962C8B-B14F-4D97-AF65-F5344CB8AC3E}">
        <p14:creationId xmlns:p14="http://schemas.microsoft.com/office/powerpoint/2010/main" val="14178636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CA6CC8E3-F02D-4170-8CF9-C3371636E002}"/>
              </a:ext>
            </a:extLst>
          </p:cNvPr>
          <p:cNvSpPr>
            <a:spLocks noGrp="1"/>
          </p:cNvSpPr>
          <p:nvPr>
            <p:ph type="title"/>
          </p:nvPr>
        </p:nvSpPr>
        <p:spPr/>
        <p:txBody>
          <a:bodyPr/>
          <a:lstStyle/>
          <a:p>
            <a:pPr algn="ctr"/>
            <a:r>
              <a:rPr lang="el-GR" dirty="0"/>
              <a:t>Αναθεωρητικές και συντηρητικές δυνάμεις</a:t>
            </a:r>
          </a:p>
        </p:txBody>
      </p:sp>
      <p:sp>
        <p:nvSpPr>
          <p:cNvPr id="5" name="Θέση κειμένου 4">
            <a:extLst>
              <a:ext uri="{FF2B5EF4-FFF2-40B4-BE49-F238E27FC236}">
                <a16:creationId xmlns:a16="http://schemas.microsoft.com/office/drawing/2014/main" id="{FB339F3A-1180-49D6-97D4-BB2663029051}"/>
              </a:ext>
            </a:extLst>
          </p:cNvPr>
          <p:cNvSpPr>
            <a:spLocks noGrp="1"/>
          </p:cNvSpPr>
          <p:nvPr>
            <p:ph type="body" idx="1"/>
          </p:nvPr>
        </p:nvSpPr>
        <p:spPr/>
        <p:txBody>
          <a:bodyPr/>
          <a:lstStyle/>
          <a:p>
            <a:pPr algn="ctr"/>
            <a:r>
              <a:rPr lang="el-GR" dirty="0"/>
              <a:t>Αναθεωρητικές</a:t>
            </a:r>
          </a:p>
        </p:txBody>
      </p:sp>
      <p:sp>
        <p:nvSpPr>
          <p:cNvPr id="7" name="Θέση κειμένου 6">
            <a:extLst>
              <a:ext uri="{FF2B5EF4-FFF2-40B4-BE49-F238E27FC236}">
                <a16:creationId xmlns:a16="http://schemas.microsoft.com/office/drawing/2014/main" id="{117F8FA3-D148-42BF-875A-612631EC08A4}"/>
              </a:ext>
            </a:extLst>
          </p:cNvPr>
          <p:cNvSpPr>
            <a:spLocks noGrp="1"/>
          </p:cNvSpPr>
          <p:nvPr>
            <p:ph type="body" sz="half" idx="3"/>
          </p:nvPr>
        </p:nvSpPr>
        <p:spPr/>
        <p:txBody>
          <a:bodyPr/>
          <a:lstStyle/>
          <a:p>
            <a:pPr algn="ctr"/>
            <a:r>
              <a:rPr lang="el-GR" dirty="0"/>
              <a:t>Συντηρητικές</a:t>
            </a:r>
          </a:p>
        </p:txBody>
      </p:sp>
      <p:sp>
        <p:nvSpPr>
          <p:cNvPr id="6" name="Θέση περιεχομένου 5">
            <a:extLst>
              <a:ext uri="{FF2B5EF4-FFF2-40B4-BE49-F238E27FC236}">
                <a16:creationId xmlns:a16="http://schemas.microsoft.com/office/drawing/2014/main" id="{248189FD-987E-4CD6-B847-983D55F57933}"/>
              </a:ext>
            </a:extLst>
          </p:cNvPr>
          <p:cNvSpPr>
            <a:spLocks noGrp="1"/>
          </p:cNvSpPr>
          <p:nvPr>
            <p:ph sz="quarter" idx="2"/>
          </p:nvPr>
        </p:nvSpPr>
        <p:spPr/>
        <p:txBody>
          <a:bodyPr/>
          <a:lstStyle/>
          <a:p>
            <a:r>
              <a:rPr lang="el-GR" dirty="0"/>
              <a:t>Γερμανία</a:t>
            </a:r>
          </a:p>
          <a:p>
            <a:r>
              <a:rPr lang="el-GR" dirty="0"/>
              <a:t>Ιαπωνία</a:t>
            </a:r>
          </a:p>
          <a:p>
            <a:r>
              <a:rPr lang="el-GR" dirty="0"/>
              <a:t>Ουγγαρία</a:t>
            </a:r>
          </a:p>
          <a:p>
            <a:r>
              <a:rPr lang="el-GR" dirty="0"/>
              <a:t>Αυστρία</a:t>
            </a:r>
          </a:p>
          <a:p>
            <a:r>
              <a:rPr lang="el-GR" dirty="0"/>
              <a:t>Βουλγαρία</a:t>
            </a:r>
          </a:p>
          <a:p>
            <a:r>
              <a:rPr lang="el-GR" dirty="0"/>
              <a:t>Σοβιετική Ένωση*</a:t>
            </a:r>
          </a:p>
          <a:p>
            <a:r>
              <a:rPr lang="el-GR" dirty="0"/>
              <a:t>Τουρκία*</a:t>
            </a:r>
          </a:p>
        </p:txBody>
      </p:sp>
      <p:sp>
        <p:nvSpPr>
          <p:cNvPr id="8" name="Θέση περιεχομένου 7">
            <a:extLst>
              <a:ext uri="{FF2B5EF4-FFF2-40B4-BE49-F238E27FC236}">
                <a16:creationId xmlns:a16="http://schemas.microsoft.com/office/drawing/2014/main" id="{DDAFA034-B70A-4E8E-A72A-718855A69F0F}"/>
              </a:ext>
            </a:extLst>
          </p:cNvPr>
          <p:cNvSpPr>
            <a:spLocks noGrp="1"/>
          </p:cNvSpPr>
          <p:nvPr>
            <p:ph sz="quarter" idx="4"/>
          </p:nvPr>
        </p:nvSpPr>
        <p:spPr/>
        <p:txBody>
          <a:bodyPr/>
          <a:lstStyle/>
          <a:p>
            <a:r>
              <a:rPr lang="el-GR" dirty="0"/>
              <a:t>Βρετανία</a:t>
            </a:r>
          </a:p>
          <a:p>
            <a:r>
              <a:rPr lang="el-GR" dirty="0"/>
              <a:t>Γαλλία</a:t>
            </a:r>
          </a:p>
          <a:p>
            <a:r>
              <a:rPr lang="el-GR" dirty="0"/>
              <a:t>Ελλάδα</a:t>
            </a:r>
          </a:p>
          <a:p>
            <a:r>
              <a:rPr lang="el-GR" dirty="0"/>
              <a:t>Γιουγκοσλαβία</a:t>
            </a:r>
          </a:p>
          <a:p>
            <a:r>
              <a:rPr lang="el-GR" dirty="0"/>
              <a:t>Ρουμανία</a:t>
            </a:r>
          </a:p>
          <a:p>
            <a:r>
              <a:rPr lang="el-GR" dirty="0"/>
              <a:t>Πολωνία</a:t>
            </a:r>
          </a:p>
          <a:p>
            <a:r>
              <a:rPr lang="el-GR" dirty="0"/>
              <a:t>Τσεχοσλοβακία</a:t>
            </a:r>
          </a:p>
        </p:txBody>
      </p:sp>
    </p:spTree>
    <p:extLst>
      <p:ext uri="{BB962C8B-B14F-4D97-AF65-F5344CB8AC3E}">
        <p14:creationId xmlns:p14="http://schemas.microsoft.com/office/powerpoint/2010/main" val="2159331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50BDB3DD-9725-4134-A530-CE3F860E7E03}"/>
              </a:ext>
            </a:extLst>
          </p:cNvPr>
          <p:cNvSpPr>
            <a:spLocks noGrp="1"/>
          </p:cNvSpPr>
          <p:nvPr>
            <p:ph type="title"/>
          </p:nvPr>
        </p:nvSpPr>
        <p:spPr/>
        <p:txBody>
          <a:bodyPr/>
          <a:lstStyle/>
          <a:p>
            <a:pPr algn="ctr"/>
            <a:r>
              <a:rPr lang="el-GR" dirty="0">
                <a:latin typeface="+mn-lt"/>
              </a:rPr>
              <a:t>Στόχοι Μεγάλων Δυνάμεων</a:t>
            </a:r>
          </a:p>
        </p:txBody>
      </p:sp>
      <p:sp>
        <p:nvSpPr>
          <p:cNvPr id="3" name="Θέση περιεχομένου 2">
            <a:extLst>
              <a:ext uri="{FF2B5EF4-FFF2-40B4-BE49-F238E27FC236}">
                <a16:creationId xmlns:a16="http://schemas.microsoft.com/office/drawing/2014/main" id="{2ED12C6C-FA83-4946-B075-C040F2B962A0}"/>
              </a:ext>
            </a:extLst>
          </p:cNvPr>
          <p:cNvSpPr>
            <a:spLocks noGrp="1"/>
          </p:cNvSpPr>
          <p:nvPr>
            <p:ph sz="quarter" idx="1"/>
          </p:nvPr>
        </p:nvSpPr>
        <p:spPr>
          <a:xfrm>
            <a:off x="457200" y="1219200"/>
            <a:ext cx="8229600" cy="5018112"/>
          </a:xfrm>
        </p:spPr>
        <p:txBody>
          <a:bodyPr>
            <a:noAutofit/>
          </a:bodyPr>
          <a:lstStyle/>
          <a:p>
            <a:pPr algn="just">
              <a:buFont typeface="Wingdings" panose="05000000000000000000" pitchFamily="2" charset="2"/>
              <a:buChar char="q"/>
            </a:pPr>
            <a:r>
              <a:rPr lang="el-GR" altLang="el-GR" sz="2000" b="1" dirty="0"/>
              <a:t>Βρετανία:</a:t>
            </a:r>
            <a:r>
              <a:rPr lang="el-GR" altLang="el-GR" sz="2000" dirty="0"/>
              <a:t> «ένδοξη απομόνωση» και προστασία της αυτοκρατορίας</a:t>
            </a:r>
          </a:p>
          <a:p>
            <a:pPr algn="just">
              <a:buFont typeface="Wingdings" panose="05000000000000000000" pitchFamily="2" charset="2"/>
              <a:buChar char="q"/>
            </a:pPr>
            <a:r>
              <a:rPr lang="el-GR" altLang="el-GR" sz="2000" b="1" dirty="0"/>
              <a:t>ΗΠΑ:</a:t>
            </a:r>
            <a:r>
              <a:rPr lang="el-GR" altLang="el-GR" sz="2000" dirty="0"/>
              <a:t> επάνοδος στην πολιτική του «απομονωτισμού»</a:t>
            </a:r>
          </a:p>
          <a:p>
            <a:pPr algn="just">
              <a:buFont typeface="Wingdings" panose="05000000000000000000" pitchFamily="2" charset="2"/>
              <a:buChar char="q"/>
            </a:pPr>
            <a:r>
              <a:rPr lang="el-GR" altLang="el-GR" sz="2000" b="1" dirty="0"/>
              <a:t>Γαλλία:</a:t>
            </a:r>
            <a:r>
              <a:rPr lang="el-GR" altLang="el-GR" sz="2000" dirty="0"/>
              <a:t> προστασία από τον γερμανικό αναθεωρητισμό</a:t>
            </a:r>
          </a:p>
          <a:p>
            <a:pPr algn="just">
              <a:buFont typeface="Wingdings" panose="05000000000000000000" pitchFamily="2" charset="2"/>
              <a:buChar char="q"/>
            </a:pPr>
            <a:r>
              <a:rPr lang="el-GR" altLang="el-GR" sz="2000" b="1" dirty="0"/>
              <a:t>Ιταλία:</a:t>
            </a:r>
            <a:r>
              <a:rPr lang="el-GR" altLang="el-GR" sz="2000" dirty="0"/>
              <a:t> αναθεώρηση των Συνθηκών Ειρήνης και μετά την άνοδο του Μουσολίνι στην εξουσία (1922) ανάληψη ηγεμονικού ρόλου στη Μεσόγειο, την Κεντρική Ευρώπη (Αυστρία-Ουγγαρία) και τα Βαλκάνια. Επέκταση της ιταλικής αυτοκρατορίας.</a:t>
            </a:r>
          </a:p>
          <a:p>
            <a:pPr algn="just">
              <a:buFont typeface="Wingdings" panose="05000000000000000000" pitchFamily="2" charset="2"/>
              <a:buChar char="q"/>
            </a:pPr>
            <a:r>
              <a:rPr lang="el-GR" altLang="el-GR" sz="2000" b="1" dirty="0"/>
              <a:t>Ρωσία/Σοβιετική Ένωση:</a:t>
            </a:r>
            <a:r>
              <a:rPr lang="el-GR" altLang="el-GR" sz="2000" dirty="0"/>
              <a:t> «σοσιαλισμός σε μια χώρα» ή παραδοσιακός ρωσικός επεκτατισμός;</a:t>
            </a:r>
          </a:p>
          <a:p>
            <a:pPr algn="just">
              <a:buFont typeface="Wingdings" panose="05000000000000000000" pitchFamily="2" charset="2"/>
              <a:buChar char="q"/>
            </a:pPr>
            <a:r>
              <a:rPr lang="el-GR" altLang="el-GR" sz="2000" b="1" dirty="0"/>
              <a:t>Ιαπωνία:</a:t>
            </a:r>
            <a:r>
              <a:rPr lang="el-GR" altLang="el-GR" sz="2000" dirty="0"/>
              <a:t> αναθεώρηση Συνθηκών Ειρήνης και εδαφική επέκταση (κυρίως μετά το 1929)</a:t>
            </a:r>
          </a:p>
          <a:p>
            <a:pPr algn="just">
              <a:buFont typeface="Wingdings" panose="05000000000000000000" pitchFamily="2" charset="2"/>
              <a:buChar char="q"/>
            </a:pPr>
            <a:r>
              <a:rPr lang="el-GR" altLang="el-GR" sz="2000" b="1" dirty="0"/>
              <a:t>Γερμανία:</a:t>
            </a:r>
            <a:r>
              <a:rPr lang="el-GR" altLang="el-GR" sz="2000" dirty="0"/>
              <a:t> αναθεώρηση Συνθηκών Ειρήνης (ακόμα και πριν την άνοδο του Χίτλερ στην εξουσία)</a:t>
            </a:r>
          </a:p>
          <a:p>
            <a:pPr algn="just">
              <a:buFont typeface="Wingdings" panose="05000000000000000000" pitchFamily="2" charset="2"/>
              <a:buChar char="q"/>
            </a:pPr>
            <a:endParaRPr lang="el-GR" altLang="el-GR" sz="2000" dirty="0"/>
          </a:p>
          <a:p>
            <a:pPr algn="just">
              <a:buFont typeface="Wingdings" panose="05000000000000000000" pitchFamily="2" charset="2"/>
              <a:buChar char="q"/>
            </a:pPr>
            <a:endParaRPr lang="el-GR" altLang="el-GR" sz="2000" dirty="0"/>
          </a:p>
        </p:txBody>
      </p:sp>
    </p:spTree>
    <p:extLst>
      <p:ext uri="{BB962C8B-B14F-4D97-AF65-F5344CB8AC3E}">
        <p14:creationId xmlns:p14="http://schemas.microsoft.com/office/powerpoint/2010/main" val="35543086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50BDB3DD-9725-4134-A530-CE3F860E7E03}"/>
              </a:ext>
            </a:extLst>
          </p:cNvPr>
          <p:cNvSpPr>
            <a:spLocks noGrp="1"/>
          </p:cNvSpPr>
          <p:nvPr>
            <p:ph type="title"/>
          </p:nvPr>
        </p:nvSpPr>
        <p:spPr/>
        <p:txBody>
          <a:bodyPr/>
          <a:lstStyle/>
          <a:p>
            <a:pPr algn="ctr"/>
            <a:r>
              <a:rPr lang="el-GR" dirty="0">
                <a:latin typeface="+mn-lt"/>
              </a:rPr>
              <a:t>Α΄ Παγκόσμιος Πόλεμος</a:t>
            </a:r>
          </a:p>
        </p:txBody>
      </p:sp>
      <p:sp>
        <p:nvSpPr>
          <p:cNvPr id="2" name="Θέση κειμένου 1">
            <a:extLst>
              <a:ext uri="{FF2B5EF4-FFF2-40B4-BE49-F238E27FC236}">
                <a16:creationId xmlns:a16="http://schemas.microsoft.com/office/drawing/2014/main" id="{00D08B0C-10E7-4001-95AD-047561ABC152}"/>
              </a:ext>
            </a:extLst>
          </p:cNvPr>
          <p:cNvSpPr>
            <a:spLocks noGrp="1"/>
          </p:cNvSpPr>
          <p:nvPr>
            <p:ph type="body" idx="1"/>
          </p:nvPr>
        </p:nvSpPr>
        <p:spPr/>
        <p:txBody>
          <a:bodyPr/>
          <a:lstStyle/>
          <a:p>
            <a:pPr algn="ctr"/>
            <a:r>
              <a:rPr lang="el-GR" dirty="0"/>
              <a:t>Αντάντ		</a:t>
            </a:r>
          </a:p>
        </p:txBody>
      </p:sp>
      <p:sp>
        <p:nvSpPr>
          <p:cNvPr id="4" name="Θέση κειμένου 3">
            <a:extLst>
              <a:ext uri="{FF2B5EF4-FFF2-40B4-BE49-F238E27FC236}">
                <a16:creationId xmlns:a16="http://schemas.microsoft.com/office/drawing/2014/main" id="{D0869304-BF23-44FF-B0CD-4FC4E74FD292}"/>
              </a:ext>
            </a:extLst>
          </p:cNvPr>
          <p:cNvSpPr>
            <a:spLocks noGrp="1"/>
          </p:cNvSpPr>
          <p:nvPr>
            <p:ph type="body" sz="half" idx="3"/>
          </p:nvPr>
        </p:nvSpPr>
        <p:spPr/>
        <p:txBody>
          <a:bodyPr/>
          <a:lstStyle/>
          <a:p>
            <a:pPr algn="ctr"/>
            <a:r>
              <a:rPr lang="el-GR" dirty="0"/>
              <a:t>Κεντρικές Αυτοκρατορίες</a:t>
            </a:r>
          </a:p>
        </p:txBody>
      </p:sp>
      <p:sp>
        <p:nvSpPr>
          <p:cNvPr id="3" name="Θέση περιεχομένου 2">
            <a:extLst>
              <a:ext uri="{FF2B5EF4-FFF2-40B4-BE49-F238E27FC236}">
                <a16:creationId xmlns:a16="http://schemas.microsoft.com/office/drawing/2014/main" id="{2ED12C6C-FA83-4946-B075-C040F2B962A0}"/>
              </a:ext>
            </a:extLst>
          </p:cNvPr>
          <p:cNvSpPr>
            <a:spLocks noGrp="1"/>
          </p:cNvSpPr>
          <p:nvPr>
            <p:ph sz="quarter" idx="2"/>
          </p:nvPr>
        </p:nvSpPr>
        <p:spPr/>
        <p:txBody>
          <a:bodyPr>
            <a:normAutofit fontScale="92500" lnSpcReduction="20000"/>
          </a:bodyPr>
          <a:lstStyle/>
          <a:p>
            <a:r>
              <a:rPr lang="el-GR" dirty="0"/>
              <a:t>Βρετανία</a:t>
            </a:r>
          </a:p>
          <a:p>
            <a:r>
              <a:rPr lang="el-GR" dirty="0"/>
              <a:t>Γαλλία</a:t>
            </a:r>
          </a:p>
          <a:p>
            <a:r>
              <a:rPr lang="el-GR" dirty="0"/>
              <a:t>Ρωσία (1914-1917)</a:t>
            </a:r>
          </a:p>
          <a:p>
            <a:r>
              <a:rPr lang="el-GR" dirty="0"/>
              <a:t>Ιαπωνία</a:t>
            </a:r>
          </a:p>
          <a:p>
            <a:r>
              <a:rPr lang="el-GR" dirty="0"/>
              <a:t>Ιταλία (1915-1918)</a:t>
            </a:r>
          </a:p>
          <a:p>
            <a:r>
              <a:rPr lang="el-GR" dirty="0"/>
              <a:t>Ελλάδα (1917-1918)</a:t>
            </a:r>
          </a:p>
          <a:p>
            <a:r>
              <a:rPr lang="el-GR" dirty="0"/>
              <a:t>Σερβία</a:t>
            </a:r>
          </a:p>
          <a:p>
            <a:r>
              <a:rPr lang="el-GR" dirty="0"/>
              <a:t>ΗΠΑ (1917-1918)</a:t>
            </a:r>
            <a:endParaRPr lang="en-US" dirty="0"/>
          </a:p>
          <a:p>
            <a:r>
              <a:rPr lang="el-GR" dirty="0"/>
              <a:t>Ρουμανία (1916-1918)</a:t>
            </a:r>
          </a:p>
          <a:p>
            <a:r>
              <a:rPr lang="el-GR" dirty="0"/>
              <a:t>Κίνα</a:t>
            </a:r>
          </a:p>
        </p:txBody>
      </p:sp>
      <p:sp>
        <p:nvSpPr>
          <p:cNvPr id="7" name="Θέση περιεχομένου 6">
            <a:extLst>
              <a:ext uri="{FF2B5EF4-FFF2-40B4-BE49-F238E27FC236}">
                <a16:creationId xmlns:a16="http://schemas.microsoft.com/office/drawing/2014/main" id="{9F6EE2A5-5C65-4C58-B501-B659BF56A286}"/>
              </a:ext>
            </a:extLst>
          </p:cNvPr>
          <p:cNvSpPr>
            <a:spLocks noGrp="1"/>
          </p:cNvSpPr>
          <p:nvPr>
            <p:ph sz="quarter" idx="4"/>
          </p:nvPr>
        </p:nvSpPr>
        <p:spPr/>
        <p:txBody>
          <a:bodyPr>
            <a:normAutofit fontScale="92500" lnSpcReduction="20000"/>
          </a:bodyPr>
          <a:lstStyle/>
          <a:p>
            <a:r>
              <a:rPr lang="el-GR" dirty="0"/>
              <a:t>Γερμανία</a:t>
            </a:r>
          </a:p>
          <a:p>
            <a:r>
              <a:rPr lang="el-GR" dirty="0"/>
              <a:t>Αυστροουγγαρία</a:t>
            </a:r>
          </a:p>
          <a:p>
            <a:r>
              <a:rPr lang="el-GR" dirty="0"/>
              <a:t>Οθωμανική Αυτοκρατορία</a:t>
            </a:r>
          </a:p>
          <a:p>
            <a:r>
              <a:rPr lang="el-GR" dirty="0"/>
              <a:t>Βουλγαρία (1915-1918)</a:t>
            </a:r>
          </a:p>
        </p:txBody>
      </p:sp>
    </p:spTree>
    <p:extLst>
      <p:ext uri="{BB962C8B-B14F-4D97-AF65-F5344CB8AC3E}">
        <p14:creationId xmlns:p14="http://schemas.microsoft.com/office/powerpoint/2010/main" val="27518436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50BDB3DD-9725-4134-A530-CE3F860E7E03}"/>
              </a:ext>
            </a:extLst>
          </p:cNvPr>
          <p:cNvSpPr>
            <a:spLocks noGrp="1"/>
          </p:cNvSpPr>
          <p:nvPr>
            <p:ph type="title"/>
          </p:nvPr>
        </p:nvSpPr>
        <p:spPr/>
        <p:txBody>
          <a:bodyPr/>
          <a:lstStyle/>
          <a:p>
            <a:pPr algn="ctr"/>
            <a:r>
              <a:rPr lang="el-GR" dirty="0">
                <a:latin typeface="+mn-lt"/>
              </a:rPr>
              <a:t>Η Συνθήκη του </a:t>
            </a:r>
            <a:r>
              <a:rPr lang="en-US" dirty="0">
                <a:latin typeface="+mn-lt"/>
              </a:rPr>
              <a:t>Brest-Litovsk (</a:t>
            </a:r>
            <a:r>
              <a:rPr lang="el-GR" dirty="0">
                <a:latin typeface="+mn-lt"/>
              </a:rPr>
              <a:t>Μάρτιος 1918)</a:t>
            </a:r>
          </a:p>
        </p:txBody>
      </p:sp>
      <p:sp>
        <p:nvSpPr>
          <p:cNvPr id="3" name="Θέση περιεχομένου 2">
            <a:extLst>
              <a:ext uri="{FF2B5EF4-FFF2-40B4-BE49-F238E27FC236}">
                <a16:creationId xmlns:a16="http://schemas.microsoft.com/office/drawing/2014/main" id="{2ED12C6C-FA83-4946-B075-C040F2B962A0}"/>
              </a:ext>
            </a:extLst>
          </p:cNvPr>
          <p:cNvSpPr>
            <a:spLocks noGrp="1"/>
          </p:cNvSpPr>
          <p:nvPr>
            <p:ph sz="quarter" idx="1"/>
          </p:nvPr>
        </p:nvSpPr>
        <p:spPr/>
        <p:txBody>
          <a:bodyPr>
            <a:normAutofit/>
          </a:bodyPr>
          <a:lstStyle/>
          <a:p>
            <a:pPr algn="just">
              <a:buFont typeface="Wingdings" panose="05000000000000000000" pitchFamily="2" charset="2"/>
              <a:buChar char="q"/>
            </a:pPr>
            <a:r>
              <a:rPr lang="el-GR" altLang="el-GR" sz="2000" dirty="0">
                <a:cs typeface="Times New Roman" panose="02020603050405020304" pitchFamily="18" charset="0"/>
              </a:rPr>
              <a:t>Δεκέμβριος 1917: η Ρωσία αποχωρεί από τον πόλεμο, αφού η ηγεσία των Μπολσεβίκων συμφωνεί με τις Κεντρικές Αυτοκρατορίες για ανακωχή.</a:t>
            </a:r>
          </a:p>
          <a:p>
            <a:pPr algn="just">
              <a:buFont typeface="Wingdings" panose="05000000000000000000" pitchFamily="2" charset="2"/>
              <a:buChar char="q"/>
            </a:pPr>
            <a:endParaRPr lang="el-GR" altLang="el-GR" sz="2000" dirty="0">
              <a:cs typeface="Times New Roman" panose="02020603050405020304" pitchFamily="18" charset="0"/>
            </a:endParaRPr>
          </a:p>
          <a:p>
            <a:pPr algn="just">
              <a:buFont typeface="Wingdings" panose="05000000000000000000" pitchFamily="2" charset="2"/>
              <a:buChar char="q"/>
            </a:pPr>
            <a:r>
              <a:rPr lang="el-GR" altLang="el-GR" sz="2000" dirty="0">
                <a:cs typeface="Times New Roman" panose="02020603050405020304" pitchFamily="18" charset="0"/>
              </a:rPr>
              <a:t>3 Μαρτίου 1918: υπογραφή της συνθήκης του </a:t>
            </a:r>
            <a:r>
              <a:rPr lang="en-US" altLang="el-GR" sz="2000" dirty="0">
                <a:cs typeface="Times New Roman" panose="02020603050405020304" pitchFamily="18" charset="0"/>
              </a:rPr>
              <a:t>Brest-Litovsk</a:t>
            </a:r>
            <a:endParaRPr lang="el-GR" altLang="el-GR" sz="2000" dirty="0">
              <a:cs typeface="Times New Roman" panose="02020603050405020304" pitchFamily="18" charset="0"/>
            </a:endParaRPr>
          </a:p>
          <a:p>
            <a:pPr lvl="1" algn="just">
              <a:buFont typeface="Wingdings" panose="05000000000000000000" pitchFamily="2" charset="2"/>
              <a:buChar char="q"/>
            </a:pPr>
            <a:r>
              <a:rPr lang="el-GR" altLang="el-GR" sz="2000" dirty="0">
                <a:cs typeface="Times New Roman" panose="02020603050405020304" pitchFamily="18" charset="0"/>
              </a:rPr>
              <a:t>Η Ρωσία έχανε τα πολωνικά της εδάφη, τη Φινλανδία, την Εσθονία, τη Λιθουανία και τη Λετονία.</a:t>
            </a:r>
          </a:p>
          <a:p>
            <a:pPr lvl="1" algn="just">
              <a:buFont typeface="Wingdings" panose="05000000000000000000" pitchFamily="2" charset="2"/>
              <a:buChar char="q"/>
            </a:pPr>
            <a:r>
              <a:rPr lang="el-GR" altLang="el-GR" sz="2000" dirty="0">
                <a:cs typeface="Times New Roman" panose="02020603050405020304" pitchFamily="18" charset="0"/>
              </a:rPr>
              <a:t>Η Γεωργία, η Ουκρανία και η Φινλανδία επρόκειτο να γίνουν ανεξάρτητα κράτη.</a:t>
            </a:r>
          </a:p>
          <a:p>
            <a:pPr lvl="1" algn="just">
              <a:buFont typeface="Wingdings" panose="05000000000000000000" pitchFamily="2" charset="2"/>
              <a:buChar char="q"/>
            </a:pPr>
            <a:r>
              <a:rPr lang="el-GR" altLang="el-GR" sz="2000" dirty="0">
                <a:cs typeface="Times New Roman" panose="02020603050405020304" pitchFamily="18" charset="0"/>
              </a:rPr>
              <a:t>Η Πολωνία, η Λετονία, η Εσθονία, η Λιθουανία και ένα τμήμα της σημερινής Λευκορωσίας περιέχονταν στον έλεγχο της Γερμανίας.</a:t>
            </a:r>
          </a:p>
          <a:p>
            <a:pPr lvl="1" algn="just">
              <a:buFont typeface="Wingdings" panose="05000000000000000000" pitchFamily="2" charset="2"/>
              <a:buChar char="q"/>
            </a:pPr>
            <a:r>
              <a:rPr lang="el-GR" altLang="el-GR" sz="2000" dirty="0">
                <a:cs typeface="Times New Roman" panose="02020603050405020304" pitchFamily="18" charset="0"/>
              </a:rPr>
              <a:t>Το Καρς και το Βατούμ εκχωρούνταν στην Οθωμανική Αυτοκρατορία.</a:t>
            </a:r>
          </a:p>
          <a:p>
            <a:pPr algn="just">
              <a:buFont typeface="Wingdings" panose="05000000000000000000" pitchFamily="2" charset="2"/>
              <a:buChar char="q"/>
            </a:pPr>
            <a:endParaRPr lang="el-GR" altLang="el-GR" sz="2000" dirty="0">
              <a:cs typeface="Times New Roman" panose="02020603050405020304" pitchFamily="18" charset="0"/>
            </a:endParaRPr>
          </a:p>
          <a:p>
            <a:pPr algn="just">
              <a:buFont typeface="Wingdings" panose="05000000000000000000" pitchFamily="2" charset="2"/>
              <a:buChar char="q"/>
            </a:pPr>
            <a:r>
              <a:rPr lang="el-GR" altLang="el-GR" sz="2000" dirty="0">
                <a:cs typeface="Times New Roman" panose="02020603050405020304" pitchFamily="18" charset="0"/>
              </a:rPr>
              <a:t>Με τη συνθήκη, η Ρωσία χάνει το 1/3 των καλλιεργήσιμων εδαφών, 62.000.000 κατοίκους και το 75% των ορυχείων άνθρακα και σιδήρου.</a:t>
            </a:r>
            <a:endParaRPr lang="en-US" altLang="el-GR" sz="2000" dirty="0">
              <a:cs typeface="Times New Roman" panose="02020603050405020304" pitchFamily="18" charset="0"/>
            </a:endParaRPr>
          </a:p>
        </p:txBody>
      </p:sp>
    </p:spTree>
    <p:extLst>
      <p:ext uri="{BB962C8B-B14F-4D97-AF65-F5344CB8AC3E}">
        <p14:creationId xmlns:p14="http://schemas.microsoft.com/office/powerpoint/2010/main" val="22594778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50BDB3DD-9725-4134-A530-CE3F860E7E03}"/>
              </a:ext>
            </a:extLst>
          </p:cNvPr>
          <p:cNvSpPr>
            <a:spLocks noGrp="1"/>
          </p:cNvSpPr>
          <p:nvPr>
            <p:ph type="title"/>
          </p:nvPr>
        </p:nvSpPr>
        <p:spPr/>
        <p:txBody>
          <a:bodyPr/>
          <a:lstStyle/>
          <a:p>
            <a:pPr algn="ctr"/>
            <a:r>
              <a:rPr lang="el-GR" dirty="0">
                <a:latin typeface="+mn-lt"/>
              </a:rPr>
              <a:t>Τα 14 Σημεία του </a:t>
            </a:r>
            <a:r>
              <a:rPr lang="en-US" dirty="0">
                <a:latin typeface="+mn-lt"/>
              </a:rPr>
              <a:t>Wilson</a:t>
            </a:r>
            <a:endParaRPr lang="el-GR" dirty="0">
              <a:latin typeface="+mn-lt"/>
            </a:endParaRPr>
          </a:p>
        </p:txBody>
      </p:sp>
      <p:sp>
        <p:nvSpPr>
          <p:cNvPr id="3" name="Θέση περιεχομένου 2">
            <a:extLst>
              <a:ext uri="{FF2B5EF4-FFF2-40B4-BE49-F238E27FC236}">
                <a16:creationId xmlns:a16="http://schemas.microsoft.com/office/drawing/2014/main" id="{2ED12C6C-FA83-4946-B075-C040F2B962A0}"/>
              </a:ext>
            </a:extLst>
          </p:cNvPr>
          <p:cNvSpPr>
            <a:spLocks noGrp="1"/>
          </p:cNvSpPr>
          <p:nvPr>
            <p:ph sz="quarter" idx="1"/>
          </p:nvPr>
        </p:nvSpPr>
        <p:spPr/>
        <p:txBody>
          <a:bodyPr>
            <a:normAutofit lnSpcReduction="10000"/>
          </a:bodyPr>
          <a:lstStyle/>
          <a:p>
            <a:pPr marL="280988" indent="-280988" algn="just">
              <a:buFont typeface="Wingdings" panose="05000000000000000000" pitchFamily="2" charset="2"/>
              <a:buAutoNum type="arabicPeriod"/>
              <a:tabLst>
                <a:tab pos="280988" algn="l"/>
              </a:tabLst>
            </a:pPr>
            <a:r>
              <a:rPr lang="el-GR" altLang="el-GR" sz="2000" dirty="0">
                <a:cs typeface="Times New Roman" panose="02020603050405020304" pitchFamily="18" charset="0"/>
              </a:rPr>
              <a:t>Κατάργηση μυστικής διπλωματίας.</a:t>
            </a:r>
          </a:p>
          <a:p>
            <a:pPr marL="280988" indent="-280988" algn="just">
              <a:buFont typeface="Wingdings" panose="05000000000000000000" pitchFamily="2" charset="2"/>
              <a:buAutoNum type="arabicPeriod"/>
              <a:tabLst>
                <a:tab pos="280988" algn="l"/>
              </a:tabLst>
            </a:pPr>
            <a:endParaRPr lang="el-GR" altLang="el-GR" sz="2000" dirty="0">
              <a:cs typeface="Times New Roman" panose="02020603050405020304" pitchFamily="18" charset="0"/>
            </a:endParaRPr>
          </a:p>
          <a:p>
            <a:pPr marL="280988" indent="-280988" algn="just">
              <a:buFont typeface="Wingdings" panose="05000000000000000000" pitchFamily="2" charset="2"/>
              <a:buAutoNum type="arabicPeriod"/>
              <a:tabLst>
                <a:tab pos="280988" algn="l"/>
              </a:tabLst>
            </a:pPr>
            <a:r>
              <a:rPr lang="el-GR" altLang="el-GR" sz="2000" dirty="0">
                <a:cs typeface="Times New Roman" panose="02020603050405020304" pitchFamily="18" charset="0"/>
              </a:rPr>
              <a:t>Ελευθερία ναυσιπλοΐας στην ανοιχτή θάλασσα.</a:t>
            </a:r>
          </a:p>
          <a:p>
            <a:pPr marL="280988" indent="-280988" algn="just">
              <a:buFont typeface="Wingdings" panose="05000000000000000000" pitchFamily="2" charset="2"/>
              <a:buAutoNum type="arabicPeriod"/>
              <a:tabLst>
                <a:tab pos="280988" algn="l"/>
              </a:tabLst>
            </a:pPr>
            <a:endParaRPr lang="el-GR" altLang="el-GR" sz="2000" dirty="0">
              <a:cs typeface="Times New Roman" panose="02020603050405020304" pitchFamily="18" charset="0"/>
            </a:endParaRPr>
          </a:p>
          <a:p>
            <a:pPr marL="280988" indent="-280988" algn="just">
              <a:buFont typeface="Wingdings" panose="05000000000000000000" pitchFamily="2" charset="2"/>
              <a:buAutoNum type="arabicPeriod"/>
              <a:tabLst>
                <a:tab pos="280988" algn="l"/>
              </a:tabLst>
            </a:pPr>
            <a:r>
              <a:rPr lang="el-GR" altLang="el-GR" sz="2000" dirty="0">
                <a:cs typeface="Times New Roman" panose="02020603050405020304" pitchFamily="18" charset="0"/>
              </a:rPr>
              <a:t>Απάλειψη των οικονομικών φραγμών μεταξύ των κρατών</a:t>
            </a:r>
          </a:p>
          <a:p>
            <a:pPr marL="280988" indent="-280988" algn="just">
              <a:buFont typeface="Wingdings" panose="05000000000000000000" pitchFamily="2" charset="2"/>
              <a:buAutoNum type="arabicPeriod"/>
              <a:tabLst>
                <a:tab pos="280988" algn="l"/>
              </a:tabLst>
            </a:pPr>
            <a:endParaRPr lang="el-GR" altLang="el-GR" sz="2000" dirty="0">
              <a:cs typeface="Times New Roman" panose="02020603050405020304" pitchFamily="18" charset="0"/>
            </a:endParaRPr>
          </a:p>
          <a:p>
            <a:pPr marL="280988" indent="-280988" algn="just">
              <a:buFont typeface="Wingdings" panose="05000000000000000000" pitchFamily="2" charset="2"/>
              <a:buAutoNum type="arabicPeriod"/>
              <a:tabLst>
                <a:tab pos="280988" algn="l"/>
              </a:tabLst>
            </a:pPr>
            <a:r>
              <a:rPr lang="el-GR" altLang="el-GR" sz="2000" dirty="0">
                <a:cs typeface="Times New Roman" panose="02020603050405020304" pitchFamily="18" charset="0"/>
              </a:rPr>
              <a:t>Μείωση των εξοπλισμών.</a:t>
            </a:r>
          </a:p>
          <a:p>
            <a:pPr marL="280988" indent="-280988" algn="just">
              <a:buFont typeface="Wingdings" panose="05000000000000000000" pitchFamily="2" charset="2"/>
              <a:buAutoNum type="arabicPeriod"/>
              <a:tabLst>
                <a:tab pos="280988" algn="l"/>
              </a:tabLst>
            </a:pPr>
            <a:endParaRPr lang="el-GR" altLang="el-GR" sz="2000" dirty="0">
              <a:cs typeface="Times New Roman" panose="02020603050405020304" pitchFamily="18" charset="0"/>
            </a:endParaRPr>
          </a:p>
          <a:p>
            <a:pPr marL="280988" indent="-280988" algn="just">
              <a:buFont typeface="Wingdings" panose="05000000000000000000" pitchFamily="2" charset="2"/>
              <a:buAutoNum type="arabicPeriod"/>
              <a:tabLst>
                <a:tab pos="280988" algn="l"/>
              </a:tabLst>
            </a:pPr>
            <a:r>
              <a:rPr lang="el-GR" altLang="el-GR" sz="2000" dirty="0">
                <a:cs typeface="Times New Roman" panose="02020603050405020304" pitchFamily="18" charset="0"/>
              </a:rPr>
              <a:t>Ρύθμιση των αποικιακών διεκδικήσεων των ευρωπαϊκών κρατών, που θα λάμβανε υπόψη και τα συμφέροντα των ενδιαφερόμενων πληθυσμών.</a:t>
            </a:r>
          </a:p>
          <a:p>
            <a:pPr marL="280988" indent="-280988" algn="just">
              <a:buFont typeface="Wingdings" panose="05000000000000000000" pitchFamily="2" charset="2"/>
              <a:buAutoNum type="arabicPeriod"/>
              <a:tabLst>
                <a:tab pos="280988" algn="l"/>
              </a:tabLst>
            </a:pPr>
            <a:endParaRPr lang="el-GR" altLang="el-GR" sz="2000" dirty="0">
              <a:cs typeface="Times New Roman" panose="02020603050405020304" pitchFamily="18" charset="0"/>
            </a:endParaRPr>
          </a:p>
          <a:p>
            <a:pPr marL="280988" indent="-280988" algn="just">
              <a:buFont typeface="Wingdings" panose="05000000000000000000" pitchFamily="2" charset="2"/>
              <a:buAutoNum type="arabicPeriod"/>
              <a:tabLst>
                <a:tab pos="280988" algn="l"/>
              </a:tabLst>
            </a:pPr>
            <a:r>
              <a:rPr lang="el-GR" altLang="el-GR" sz="2000" dirty="0">
                <a:cs typeface="Times New Roman" panose="02020603050405020304" pitchFamily="18" charset="0"/>
              </a:rPr>
              <a:t>Εκκένωση όλων των ρωσικών εδαφών.</a:t>
            </a:r>
          </a:p>
          <a:p>
            <a:pPr marL="280988" indent="-280988" algn="just">
              <a:buFont typeface="Wingdings" panose="05000000000000000000" pitchFamily="2" charset="2"/>
              <a:buAutoNum type="arabicPeriod"/>
              <a:tabLst>
                <a:tab pos="280988" algn="l"/>
              </a:tabLst>
            </a:pPr>
            <a:endParaRPr lang="el-GR" altLang="el-GR" sz="2000" dirty="0">
              <a:cs typeface="Times New Roman" panose="02020603050405020304" pitchFamily="18" charset="0"/>
            </a:endParaRPr>
          </a:p>
          <a:p>
            <a:pPr marL="280988" indent="-280988" algn="just">
              <a:buFont typeface="Wingdings" panose="05000000000000000000" pitchFamily="2" charset="2"/>
              <a:buAutoNum type="arabicPeriod"/>
              <a:tabLst>
                <a:tab pos="280988" algn="l"/>
              </a:tabLst>
            </a:pPr>
            <a:r>
              <a:rPr lang="el-GR" altLang="el-GR" sz="2000" dirty="0">
                <a:cs typeface="Times New Roman" panose="02020603050405020304" pitchFamily="18" charset="0"/>
              </a:rPr>
              <a:t>Αποκατάσταση της κυριαρχίας του Βελγίου</a:t>
            </a:r>
            <a:endParaRPr lang="en-US" altLang="el-GR" sz="2000" dirty="0">
              <a:cs typeface="Times New Roman" panose="02020603050405020304" pitchFamily="18" charset="0"/>
            </a:endParaRPr>
          </a:p>
        </p:txBody>
      </p:sp>
    </p:spTree>
    <p:extLst>
      <p:ext uri="{BB962C8B-B14F-4D97-AF65-F5344CB8AC3E}">
        <p14:creationId xmlns:p14="http://schemas.microsoft.com/office/powerpoint/2010/main" val="28629002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50BDB3DD-9725-4134-A530-CE3F860E7E03}"/>
              </a:ext>
            </a:extLst>
          </p:cNvPr>
          <p:cNvSpPr>
            <a:spLocks noGrp="1"/>
          </p:cNvSpPr>
          <p:nvPr>
            <p:ph type="title"/>
          </p:nvPr>
        </p:nvSpPr>
        <p:spPr/>
        <p:txBody>
          <a:bodyPr/>
          <a:lstStyle/>
          <a:p>
            <a:pPr algn="ctr"/>
            <a:r>
              <a:rPr lang="el-GR" dirty="0">
                <a:latin typeface="+mn-lt"/>
              </a:rPr>
              <a:t>Τα 14 Σημεία του </a:t>
            </a:r>
            <a:r>
              <a:rPr lang="en-US" dirty="0">
                <a:latin typeface="+mn-lt"/>
              </a:rPr>
              <a:t>Wilson</a:t>
            </a:r>
            <a:endParaRPr lang="el-GR" dirty="0">
              <a:latin typeface="+mn-lt"/>
            </a:endParaRPr>
          </a:p>
        </p:txBody>
      </p:sp>
      <p:sp>
        <p:nvSpPr>
          <p:cNvPr id="3" name="Θέση περιεχομένου 2">
            <a:extLst>
              <a:ext uri="{FF2B5EF4-FFF2-40B4-BE49-F238E27FC236}">
                <a16:creationId xmlns:a16="http://schemas.microsoft.com/office/drawing/2014/main" id="{2ED12C6C-FA83-4946-B075-C040F2B962A0}"/>
              </a:ext>
            </a:extLst>
          </p:cNvPr>
          <p:cNvSpPr>
            <a:spLocks noGrp="1"/>
          </p:cNvSpPr>
          <p:nvPr>
            <p:ph sz="quarter" idx="1"/>
          </p:nvPr>
        </p:nvSpPr>
        <p:spPr/>
        <p:txBody>
          <a:bodyPr>
            <a:normAutofit/>
          </a:bodyPr>
          <a:lstStyle/>
          <a:p>
            <a:pPr marL="393700" indent="-393700" algn="just">
              <a:lnSpc>
                <a:spcPct val="90000"/>
              </a:lnSpc>
              <a:buFont typeface="Wingdings" panose="05000000000000000000" pitchFamily="2" charset="2"/>
              <a:buAutoNum type="arabicPeriod" startAt="8"/>
              <a:tabLst>
                <a:tab pos="338138" algn="l"/>
              </a:tabLst>
            </a:pPr>
            <a:r>
              <a:rPr lang="el-GR" altLang="el-GR" sz="2000" dirty="0">
                <a:cs typeface="Times New Roman" panose="02020603050405020304" pitchFamily="18" charset="0"/>
              </a:rPr>
              <a:t>Απόδοση της Αλσατίας και της Λωραίνης στη Γαλλία</a:t>
            </a:r>
          </a:p>
          <a:p>
            <a:pPr marL="393700" indent="-393700" algn="just">
              <a:lnSpc>
                <a:spcPct val="90000"/>
              </a:lnSpc>
              <a:buFont typeface="Wingdings" panose="05000000000000000000" pitchFamily="2" charset="2"/>
              <a:buAutoNum type="arabicPeriod" startAt="8"/>
              <a:tabLst>
                <a:tab pos="338138" algn="l"/>
              </a:tabLst>
            </a:pPr>
            <a:endParaRPr lang="el-GR" altLang="el-GR" sz="2000" dirty="0">
              <a:cs typeface="Times New Roman" panose="02020603050405020304" pitchFamily="18" charset="0"/>
            </a:endParaRPr>
          </a:p>
          <a:p>
            <a:pPr marL="393700" indent="-393700" algn="just">
              <a:lnSpc>
                <a:spcPct val="90000"/>
              </a:lnSpc>
              <a:buFont typeface="Wingdings" panose="05000000000000000000" pitchFamily="2" charset="2"/>
              <a:buAutoNum type="arabicPeriod" startAt="8"/>
              <a:tabLst>
                <a:tab pos="338138" algn="l"/>
              </a:tabLst>
            </a:pPr>
            <a:r>
              <a:rPr lang="el-GR" altLang="el-GR" sz="2000" dirty="0">
                <a:cs typeface="Times New Roman" panose="02020603050405020304" pitchFamily="18" charset="0"/>
              </a:rPr>
              <a:t>Αναδιάταξη των ιταλικών συνόρων σύμφωνα με την αρχή των εθνοτήτων.</a:t>
            </a:r>
          </a:p>
          <a:p>
            <a:pPr marL="393700" indent="-393700" algn="just">
              <a:lnSpc>
                <a:spcPct val="90000"/>
              </a:lnSpc>
              <a:buFont typeface="Wingdings" panose="05000000000000000000" pitchFamily="2" charset="2"/>
              <a:buAutoNum type="arabicPeriod" startAt="8"/>
              <a:tabLst>
                <a:tab pos="338138" algn="l"/>
              </a:tabLst>
            </a:pPr>
            <a:endParaRPr lang="el-GR" altLang="el-GR" sz="2000" dirty="0">
              <a:cs typeface="Times New Roman" panose="02020603050405020304" pitchFamily="18" charset="0"/>
            </a:endParaRPr>
          </a:p>
          <a:p>
            <a:pPr marL="393700" indent="-393700" algn="just">
              <a:lnSpc>
                <a:spcPct val="90000"/>
              </a:lnSpc>
              <a:buFont typeface="Wingdings" panose="05000000000000000000" pitchFamily="2" charset="2"/>
              <a:buAutoNum type="arabicPeriod" startAt="8"/>
              <a:tabLst>
                <a:tab pos="338138" algn="l"/>
              </a:tabLst>
            </a:pPr>
            <a:r>
              <a:rPr lang="el-GR" altLang="el-GR" sz="2000" dirty="0">
                <a:cs typeface="Times New Roman" panose="02020603050405020304" pitchFamily="18" charset="0"/>
              </a:rPr>
              <a:t>Αυτονομία για τους λαούς της Αυστροουγγαρίας.</a:t>
            </a:r>
          </a:p>
          <a:p>
            <a:pPr marL="393700" indent="-393700" algn="just">
              <a:lnSpc>
                <a:spcPct val="90000"/>
              </a:lnSpc>
              <a:buFont typeface="Wingdings" panose="05000000000000000000" pitchFamily="2" charset="2"/>
              <a:buAutoNum type="arabicPeriod" startAt="8"/>
              <a:tabLst>
                <a:tab pos="338138" algn="l"/>
              </a:tabLst>
            </a:pPr>
            <a:endParaRPr lang="el-GR" altLang="el-GR" sz="2000" dirty="0">
              <a:cs typeface="Times New Roman" panose="02020603050405020304" pitchFamily="18" charset="0"/>
            </a:endParaRPr>
          </a:p>
          <a:p>
            <a:pPr marL="393700" indent="-393700" algn="just">
              <a:lnSpc>
                <a:spcPct val="90000"/>
              </a:lnSpc>
              <a:buFont typeface="Wingdings" panose="05000000000000000000" pitchFamily="2" charset="2"/>
              <a:buAutoNum type="arabicPeriod" startAt="8"/>
              <a:tabLst>
                <a:tab pos="338138" algn="l"/>
              </a:tabLst>
            </a:pPr>
            <a:r>
              <a:rPr lang="el-GR" altLang="el-GR" sz="2000" dirty="0">
                <a:cs typeface="Times New Roman" panose="02020603050405020304" pitchFamily="18" charset="0"/>
              </a:rPr>
              <a:t>Εκκένωση της Ρουμανίας, της Σερβίας και του Μαυροβούνιου.</a:t>
            </a:r>
          </a:p>
          <a:p>
            <a:pPr marL="393700" indent="-393700" algn="just">
              <a:lnSpc>
                <a:spcPct val="90000"/>
              </a:lnSpc>
              <a:buFont typeface="Wingdings" panose="05000000000000000000" pitchFamily="2" charset="2"/>
              <a:buAutoNum type="arabicPeriod" startAt="8"/>
              <a:tabLst>
                <a:tab pos="338138" algn="l"/>
              </a:tabLst>
            </a:pPr>
            <a:endParaRPr lang="el-GR" altLang="el-GR" sz="2000" dirty="0">
              <a:cs typeface="Times New Roman" panose="02020603050405020304" pitchFamily="18" charset="0"/>
            </a:endParaRPr>
          </a:p>
          <a:p>
            <a:pPr marL="393700" indent="-393700" algn="just">
              <a:lnSpc>
                <a:spcPct val="90000"/>
              </a:lnSpc>
              <a:buFont typeface="Wingdings" panose="05000000000000000000" pitchFamily="2" charset="2"/>
              <a:buAutoNum type="arabicPeriod" startAt="8"/>
              <a:tabLst>
                <a:tab pos="338138" algn="l"/>
              </a:tabLst>
            </a:pPr>
            <a:r>
              <a:rPr lang="el-GR" altLang="el-GR" sz="2000" dirty="0">
                <a:cs typeface="Times New Roman" panose="02020603050405020304" pitchFamily="18" charset="0"/>
              </a:rPr>
              <a:t>Αυτοδιοίκηση των μη τουρκικών εθνοτήτων της οθωμανικής αυτοκρατορίας και μόνιμο άνοιγμα των Στενών των Δαρδανελίων.</a:t>
            </a:r>
          </a:p>
          <a:p>
            <a:pPr marL="393700" indent="-393700" algn="just">
              <a:lnSpc>
                <a:spcPct val="90000"/>
              </a:lnSpc>
              <a:buFont typeface="Wingdings" panose="05000000000000000000" pitchFamily="2" charset="2"/>
              <a:buAutoNum type="arabicPeriod" startAt="8"/>
              <a:tabLst>
                <a:tab pos="338138" algn="l"/>
              </a:tabLst>
            </a:pPr>
            <a:endParaRPr lang="el-GR" altLang="el-GR" sz="2000" dirty="0">
              <a:cs typeface="Times New Roman" panose="02020603050405020304" pitchFamily="18" charset="0"/>
            </a:endParaRPr>
          </a:p>
          <a:p>
            <a:pPr marL="393700" indent="-393700" algn="just">
              <a:lnSpc>
                <a:spcPct val="90000"/>
              </a:lnSpc>
              <a:buFont typeface="Wingdings" panose="05000000000000000000" pitchFamily="2" charset="2"/>
              <a:buAutoNum type="arabicPeriod" startAt="8"/>
              <a:tabLst>
                <a:tab pos="338138" algn="l"/>
              </a:tabLst>
            </a:pPr>
            <a:r>
              <a:rPr lang="el-GR" altLang="el-GR" sz="2000" dirty="0">
                <a:cs typeface="Times New Roman" panose="02020603050405020304" pitchFamily="18" charset="0"/>
              </a:rPr>
              <a:t>Ίδρυση ανεξάρτητου πολωνικού κράτους.</a:t>
            </a:r>
          </a:p>
          <a:p>
            <a:pPr marL="393700" indent="-393700" algn="just">
              <a:lnSpc>
                <a:spcPct val="90000"/>
              </a:lnSpc>
              <a:buFont typeface="Wingdings" panose="05000000000000000000" pitchFamily="2" charset="2"/>
              <a:buAutoNum type="arabicPeriod" startAt="8"/>
              <a:tabLst>
                <a:tab pos="338138" algn="l"/>
              </a:tabLst>
            </a:pPr>
            <a:endParaRPr lang="el-GR" altLang="el-GR" sz="2000" dirty="0">
              <a:cs typeface="Times New Roman" panose="02020603050405020304" pitchFamily="18" charset="0"/>
            </a:endParaRPr>
          </a:p>
          <a:p>
            <a:pPr marL="393700" indent="-393700" algn="just">
              <a:lnSpc>
                <a:spcPct val="90000"/>
              </a:lnSpc>
              <a:buFont typeface="Wingdings" panose="05000000000000000000" pitchFamily="2" charset="2"/>
              <a:buAutoNum type="arabicPeriod" startAt="8"/>
              <a:tabLst>
                <a:tab pos="338138" algn="l"/>
              </a:tabLst>
            </a:pPr>
            <a:r>
              <a:rPr lang="el-GR" altLang="el-GR" sz="2000" dirty="0">
                <a:cs typeface="Times New Roman" panose="02020603050405020304" pitchFamily="18" charset="0"/>
              </a:rPr>
              <a:t>Δημιουργία μιας κοινωνίας των εθνών.</a:t>
            </a:r>
            <a:endParaRPr lang="en-US" altLang="el-GR" sz="2000" dirty="0">
              <a:cs typeface="Times New Roman" panose="02020603050405020304" pitchFamily="18" charset="0"/>
            </a:endParaRPr>
          </a:p>
          <a:p>
            <a:pPr marL="280988" indent="-280988" algn="just">
              <a:buFont typeface="Wingdings" panose="05000000000000000000" pitchFamily="2" charset="2"/>
              <a:buAutoNum type="arabicPeriod"/>
              <a:tabLst>
                <a:tab pos="280988" algn="l"/>
              </a:tabLst>
            </a:pPr>
            <a:endParaRPr lang="en-US" altLang="el-GR" sz="2000" dirty="0">
              <a:cs typeface="Times New Roman" panose="02020603050405020304" pitchFamily="18" charset="0"/>
            </a:endParaRPr>
          </a:p>
        </p:txBody>
      </p:sp>
    </p:spTree>
    <p:extLst>
      <p:ext uri="{BB962C8B-B14F-4D97-AF65-F5344CB8AC3E}">
        <p14:creationId xmlns:p14="http://schemas.microsoft.com/office/powerpoint/2010/main" val="2323408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50BDB3DD-9725-4134-A530-CE3F860E7E03}"/>
              </a:ext>
            </a:extLst>
          </p:cNvPr>
          <p:cNvSpPr>
            <a:spLocks noGrp="1"/>
          </p:cNvSpPr>
          <p:nvPr>
            <p:ph type="title"/>
          </p:nvPr>
        </p:nvSpPr>
        <p:spPr/>
        <p:txBody>
          <a:bodyPr/>
          <a:lstStyle/>
          <a:p>
            <a:pPr algn="ctr"/>
            <a:r>
              <a:rPr lang="el-GR" dirty="0">
                <a:latin typeface="+mn-lt"/>
              </a:rPr>
              <a:t>Οι όροι της ανακωχής (11 Νοεμβρίου 1918)</a:t>
            </a:r>
          </a:p>
        </p:txBody>
      </p:sp>
      <p:sp>
        <p:nvSpPr>
          <p:cNvPr id="3" name="Θέση περιεχομένου 2">
            <a:extLst>
              <a:ext uri="{FF2B5EF4-FFF2-40B4-BE49-F238E27FC236}">
                <a16:creationId xmlns:a16="http://schemas.microsoft.com/office/drawing/2014/main" id="{2ED12C6C-FA83-4946-B075-C040F2B962A0}"/>
              </a:ext>
            </a:extLst>
          </p:cNvPr>
          <p:cNvSpPr>
            <a:spLocks noGrp="1"/>
          </p:cNvSpPr>
          <p:nvPr>
            <p:ph sz="quarter" idx="1"/>
          </p:nvPr>
        </p:nvSpPr>
        <p:spPr/>
        <p:txBody>
          <a:bodyPr>
            <a:normAutofit/>
          </a:bodyPr>
          <a:lstStyle/>
          <a:p>
            <a:pPr algn="just">
              <a:buFont typeface="Wingdings" panose="05000000000000000000" pitchFamily="2" charset="2"/>
              <a:buChar char="q"/>
              <a:tabLst>
                <a:tab pos="280988" algn="l"/>
              </a:tabLst>
            </a:pPr>
            <a:r>
              <a:rPr lang="el-GR" altLang="el-GR" sz="2000" dirty="0">
                <a:cs typeface="Times New Roman" panose="02020603050405020304" pitchFamily="18" charset="0"/>
              </a:rPr>
              <a:t>Εκκένωση Βελγίου, Λουξεμβούργου, Γαλλίας (συμπεριλαμβανομένης και της Αλσατίας και Λωραίνης) και των εδαφών που κατείχαν οι Γερμανοί στα ανατολικά μετά το Μπρεστ-Λιτόφσκ.</a:t>
            </a:r>
          </a:p>
          <a:p>
            <a:pPr marL="0" indent="0" algn="just">
              <a:buNone/>
              <a:tabLst>
                <a:tab pos="280988" algn="l"/>
              </a:tabLst>
            </a:pPr>
            <a:endParaRPr lang="el-GR" altLang="el-GR" sz="2000" dirty="0">
              <a:cs typeface="Times New Roman" panose="02020603050405020304" pitchFamily="18" charset="0"/>
            </a:endParaRPr>
          </a:p>
          <a:p>
            <a:pPr algn="just">
              <a:buFont typeface="Wingdings" panose="05000000000000000000" pitchFamily="2" charset="2"/>
              <a:buChar char="q"/>
              <a:tabLst>
                <a:tab pos="280988" algn="l"/>
              </a:tabLst>
            </a:pPr>
            <a:r>
              <a:rPr lang="el-GR" altLang="el-GR" sz="2000" dirty="0">
                <a:cs typeface="Times New Roman" panose="02020603050405020304" pitchFamily="18" charset="0"/>
              </a:rPr>
              <a:t>Παράδοση του μεγαλύτερου μέρους του στρατιωτικού υλικού της Γερμανίας και ολόκληρου σχεδόν του στόλου της στους συμμάχους.</a:t>
            </a:r>
          </a:p>
          <a:p>
            <a:pPr algn="just">
              <a:buFont typeface="Wingdings" panose="05000000000000000000" pitchFamily="2" charset="2"/>
              <a:buChar char="q"/>
              <a:tabLst>
                <a:tab pos="280988" algn="l"/>
              </a:tabLst>
            </a:pPr>
            <a:endParaRPr lang="el-GR" altLang="el-GR" sz="2000" dirty="0">
              <a:cs typeface="Times New Roman" panose="02020603050405020304" pitchFamily="18" charset="0"/>
            </a:endParaRPr>
          </a:p>
          <a:p>
            <a:pPr algn="just">
              <a:buFont typeface="Wingdings" panose="05000000000000000000" pitchFamily="2" charset="2"/>
              <a:buChar char="q"/>
              <a:tabLst>
                <a:tab pos="280988" algn="l"/>
              </a:tabLst>
            </a:pPr>
            <a:r>
              <a:rPr lang="el-GR" altLang="el-GR" sz="2000" dirty="0">
                <a:cs typeface="Times New Roman" panose="02020603050405020304" pitchFamily="18" charset="0"/>
              </a:rPr>
              <a:t>Εκκένωση της αριστερής όχθης του Ρήνου από τα γερμανικά στρατεύματα. Τα εδάφη αυτά θα περιέρχονταν στον έλεγχο του συμμαχικού και αμερικανικού στρατού κατοχής.</a:t>
            </a:r>
          </a:p>
          <a:p>
            <a:pPr algn="just">
              <a:buFont typeface="Wingdings" panose="05000000000000000000" pitchFamily="2" charset="2"/>
              <a:buChar char="q"/>
              <a:tabLst>
                <a:tab pos="280988" algn="l"/>
              </a:tabLst>
            </a:pPr>
            <a:endParaRPr lang="el-GR" altLang="el-GR" sz="2000" dirty="0">
              <a:cs typeface="Times New Roman" panose="02020603050405020304" pitchFamily="18" charset="0"/>
            </a:endParaRPr>
          </a:p>
          <a:p>
            <a:pPr algn="just">
              <a:buFont typeface="Wingdings" panose="05000000000000000000" pitchFamily="2" charset="2"/>
              <a:buChar char="q"/>
              <a:tabLst>
                <a:tab pos="280988" algn="l"/>
              </a:tabLst>
            </a:pPr>
            <a:r>
              <a:rPr lang="el-GR" altLang="el-GR" sz="2000" dirty="0">
                <a:cs typeface="Times New Roman" panose="02020603050405020304" pitchFamily="18" charset="0"/>
              </a:rPr>
              <a:t>Επανόρθωση των ζημιών που είχε προκαλέσει.</a:t>
            </a:r>
            <a:endParaRPr lang="en-US" altLang="el-GR" sz="2000" dirty="0">
              <a:cs typeface="Times New Roman" panose="02020603050405020304" pitchFamily="18" charset="0"/>
            </a:endParaRPr>
          </a:p>
        </p:txBody>
      </p:sp>
    </p:spTree>
    <p:extLst>
      <p:ext uri="{BB962C8B-B14F-4D97-AF65-F5344CB8AC3E}">
        <p14:creationId xmlns:p14="http://schemas.microsoft.com/office/powerpoint/2010/main" val="15249369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B27242E6-3BC5-4D26-B394-06A89121174E}"/>
              </a:ext>
            </a:extLst>
          </p:cNvPr>
          <p:cNvSpPr>
            <a:spLocks noGrp="1"/>
          </p:cNvSpPr>
          <p:nvPr>
            <p:ph type="title"/>
          </p:nvPr>
        </p:nvSpPr>
        <p:spPr/>
        <p:txBody>
          <a:bodyPr/>
          <a:lstStyle/>
          <a:p>
            <a:r>
              <a:rPr lang="el-GR" dirty="0"/>
              <a:t>Οι Συνθήκες Ειρήνης</a:t>
            </a:r>
          </a:p>
        </p:txBody>
      </p:sp>
      <p:sp>
        <p:nvSpPr>
          <p:cNvPr id="5" name="Θέση κειμένου 4">
            <a:extLst>
              <a:ext uri="{FF2B5EF4-FFF2-40B4-BE49-F238E27FC236}">
                <a16:creationId xmlns:a16="http://schemas.microsoft.com/office/drawing/2014/main" id="{982A3E6D-8BBB-4913-A86F-06405812B689}"/>
              </a:ext>
            </a:extLst>
          </p:cNvPr>
          <p:cNvSpPr>
            <a:spLocks noGrp="1"/>
          </p:cNvSpPr>
          <p:nvPr>
            <p:ph type="body" idx="1"/>
          </p:nvPr>
        </p:nvSpPr>
        <p:spPr/>
        <p:txBody>
          <a:bodyPr/>
          <a:lstStyle/>
          <a:p>
            <a:r>
              <a:rPr lang="el-GR" dirty="0"/>
              <a:t>1919-1920</a:t>
            </a:r>
          </a:p>
        </p:txBody>
      </p:sp>
    </p:spTree>
    <p:extLst>
      <p:ext uri="{BB962C8B-B14F-4D97-AF65-F5344CB8AC3E}">
        <p14:creationId xmlns:p14="http://schemas.microsoft.com/office/powerpoint/2010/main" val="18712191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50BDB3DD-9725-4134-A530-CE3F860E7E03}"/>
              </a:ext>
            </a:extLst>
          </p:cNvPr>
          <p:cNvSpPr>
            <a:spLocks noGrp="1"/>
          </p:cNvSpPr>
          <p:nvPr>
            <p:ph type="title"/>
          </p:nvPr>
        </p:nvSpPr>
        <p:spPr/>
        <p:txBody>
          <a:bodyPr/>
          <a:lstStyle/>
          <a:p>
            <a:pPr algn="ctr"/>
            <a:r>
              <a:rPr lang="el-GR">
                <a:latin typeface="+mn-lt"/>
              </a:rPr>
              <a:t>Οι Συνθήκες Ειρήνης (1919-1920)</a:t>
            </a:r>
            <a:endParaRPr lang="el-GR" dirty="0">
              <a:latin typeface="+mn-lt"/>
            </a:endParaRPr>
          </a:p>
        </p:txBody>
      </p:sp>
      <p:sp>
        <p:nvSpPr>
          <p:cNvPr id="3" name="Θέση περιεχομένου 2">
            <a:extLst>
              <a:ext uri="{FF2B5EF4-FFF2-40B4-BE49-F238E27FC236}">
                <a16:creationId xmlns:a16="http://schemas.microsoft.com/office/drawing/2014/main" id="{2ED12C6C-FA83-4946-B075-C040F2B962A0}"/>
              </a:ext>
            </a:extLst>
          </p:cNvPr>
          <p:cNvSpPr>
            <a:spLocks noGrp="1"/>
          </p:cNvSpPr>
          <p:nvPr>
            <p:ph sz="quarter" idx="1"/>
          </p:nvPr>
        </p:nvSpPr>
        <p:spPr/>
        <p:txBody>
          <a:bodyPr>
            <a:normAutofit/>
          </a:bodyPr>
          <a:lstStyle/>
          <a:p>
            <a:pPr>
              <a:buFont typeface="Wingdings" panose="05000000000000000000" pitchFamily="2" charset="2"/>
              <a:buChar char="q"/>
            </a:pPr>
            <a:r>
              <a:rPr lang="el-GR" altLang="el-GR" sz="2000" dirty="0">
                <a:cs typeface="Times New Roman" panose="02020603050405020304" pitchFamily="18" charset="0"/>
              </a:rPr>
              <a:t>Συνθήκη Βερσαλλιών με τη Γερμανία (28 Ιουνίου 1919)</a:t>
            </a:r>
          </a:p>
          <a:p>
            <a:pPr>
              <a:buFont typeface="Wingdings" panose="05000000000000000000" pitchFamily="2" charset="2"/>
              <a:buChar char="q"/>
            </a:pPr>
            <a:endParaRPr lang="el-GR" altLang="el-GR" sz="2000" dirty="0">
              <a:cs typeface="Times New Roman" panose="02020603050405020304" pitchFamily="18" charset="0"/>
            </a:endParaRPr>
          </a:p>
          <a:p>
            <a:pPr>
              <a:buFont typeface="Wingdings" panose="05000000000000000000" pitchFamily="2" charset="2"/>
              <a:buChar char="q"/>
            </a:pPr>
            <a:r>
              <a:rPr lang="el-GR" altLang="el-GR" sz="2000" dirty="0">
                <a:cs typeface="Times New Roman" panose="02020603050405020304" pitchFamily="18" charset="0"/>
              </a:rPr>
              <a:t>Συνθήκη Αγίου Γερμανού με την Αυστρία (10 Σεπτεμβρίου 1919)</a:t>
            </a:r>
          </a:p>
          <a:p>
            <a:pPr>
              <a:buFont typeface="Wingdings" panose="05000000000000000000" pitchFamily="2" charset="2"/>
              <a:buChar char="q"/>
            </a:pPr>
            <a:endParaRPr lang="el-GR" altLang="el-GR" sz="2000" dirty="0">
              <a:cs typeface="Times New Roman" panose="02020603050405020304" pitchFamily="18" charset="0"/>
            </a:endParaRPr>
          </a:p>
          <a:p>
            <a:pPr>
              <a:buFont typeface="Wingdings" panose="05000000000000000000" pitchFamily="2" charset="2"/>
              <a:buChar char="q"/>
            </a:pPr>
            <a:r>
              <a:rPr lang="el-GR" altLang="el-GR" sz="2000" dirty="0">
                <a:cs typeface="Times New Roman" panose="02020603050405020304" pitchFamily="18" charset="0"/>
              </a:rPr>
              <a:t>Συνθήκη Νεϊγύ με τη Βουλγαρία (27 Νοεμβρίου 1919)</a:t>
            </a:r>
          </a:p>
          <a:p>
            <a:pPr>
              <a:buFont typeface="Wingdings" panose="05000000000000000000" pitchFamily="2" charset="2"/>
              <a:buChar char="q"/>
            </a:pPr>
            <a:endParaRPr lang="el-GR" altLang="el-GR" sz="2000" dirty="0">
              <a:cs typeface="Times New Roman" panose="02020603050405020304" pitchFamily="18" charset="0"/>
            </a:endParaRPr>
          </a:p>
          <a:p>
            <a:pPr>
              <a:buFont typeface="Wingdings" panose="05000000000000000000" pitchFamily="2" charset="2"/>
              <a:buChar char="q"/>
            </a:pPr>
            <a:r>
              <a:rPr lang="el-GR" altLang="el-GR" sz="2000" dirty="0">
                <a:cs typeface="Times New Roman" panose="02020603050405020304" pitchFamily="18" charset="0"/>
              </a:rPr>
              <a:t>Συνθήκη Τριανόν με την Ουγγαρία (4 Ιουλίου 1920)</a:t>
            </a:r>
          </a:p>
          <a:p>
            <a:pPr>
              <a:buFont typeface="Wingdings" panose="05000000000000000000" pitchFamily="2" charset="2"/>
              <a:buChar char="q"/>
            </a:pPr>
            <a:endParaRPr lang="el-GR" altLang="el-GR" sz="2000" dirty="0">
              <a:cs typeface="Times New Roman" panose="02020603050405020304" pitchFamily="18" charset="0"/>
            </a:endParaRPr>
          </a:p>
          <a:p>
            <a:pPr algn="just">
              <a:buFont typeface="Wingdings" panose="05000000000000000000" pitchFamily="2" charset="2"/>
              <a:buChar char="q"/>
            </a:pPr>
            <a:r>
              <a:rPr lang="el-GR" altLang="el-GR" sz="2000" dirty="0">
                <a:cs typeface="Times New Roman" panose="02020603050405020304" pitchFamily="18" charset="0"/>
              </a:rPr>
              <a:t>Συνθήκη Σεβρών με την Οθωμανική αυτοκρατορία (10 Αυγούστου 1920): η συνθήκη αυτή αντικαταστάθηκε από τη συνθήκη της Λωζάννης (24 Ιουλίου 1923)</a:t>
            </a:r>
            <a:endParaRPr lang="en-US" altLang="el-GR" sz="2000" dirty="0">
              <a:cs typeface="Times New Roman" panose="02020603050405020304" pitchFamily="18" charset="0"/>
            </a:endParaRPr>
          </a:p>
        </p:txBody>
      </p:sp>
    </p:spTree>
    <p:extLst>
      <p:ext uri="{BB962C8B-B14F-4D97-AF65-F5344CB8AC3E}">
        <p14:creationId xmlns:p14="http://schemas.microsoft.com/office/powerpoint/2010/main" val="4280715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50BDB3DD-9725-4134-A530-CE3F860E7E03}"/>
              </a:ext>
            </a:extLst>
          </p:cNvPr>
          <p:cNvSpPr>
            <a:spLocks noGrp="1"/>
          </p:cNvSpPr>
          <p:nvPr>
            <p:ph type="title"/>
          </p:nvPr>
        </p:nvSpPr>
        <p:spPr/>
        <p:txBody>
          <a:bodyPr/>
          <a:lstStyle/>
          <a:p>
            <a:pPr algn="ctr"/>
            <a:r>
              <a:rPr lang="el-GR" dirty="0">
                <a:latin typeface="+mn-lt"/>
              </a:rPr>
              <a:t>Εδαφικές μεταβολές</a:t>
            </a:r>
          </a:p>
        </p:txBody>
      </p:sp>
      <p:sp>
        <p:nvSpPr>
          <p:cNvPr id="3" name="Θέση περιεχομένου 2">
            <a:extLst>
              <a:ext uri="{FF2B5EF4-FFF2-40B4-BE49-F238E27FC236}">
                <a16:creationId xmlns:a16="http://schemas.microsoft.com/office/drawing/2014/main" id="{2ED12C6C-FA83-4946-B075-C040F2B962A0}"/>
              </a:ext>
            </a:extLst>
          </p:cNvPr>
          <p:cNvSpPr>
            <a:spLocks noGrp="1"/>
          </p:cNvSpPr>
          <p:nvPr>
            <p:ph sz="quarter" idx="1"/>
          </p:nvPr>
        </p:nvSpPr>
        <p:spPr/>
        <p:txBody>
          <a:bodyPr>
            <a:noAutofit/>
          </a:bodyPr>
          <a:lstStyle/>
          <a:p>
            <a:pPr algn="just">
              <a:buFont typeface="Wingdings" panose="05000000000000000000" pitchFamily="2" charset="2"/>
              <a:buChar char="q"/>
            </a:pPr>
            <a:r>
              <a:rPr lang="el-GR" altLang="el-GR" sz="1900" b="1" dirty="0">
                <a:cs typeface="Times New Roman" panose="02020603050405020304" pitchFamily="18" charset="0"/>
              </a:rPr>
              <a:t>Συνθήκη Βερσαλλιών:</a:t>
            </a:r>
            <a:r>
              <a:rPr lang="el-GR" altLang="el-GR" sz="1900" dirty="0">
                <a:cs typeface="Times New Roman" panose="02020603050405020304" pitchFamily="18" charset="0"/>
              </a:rPr>
              <a:t> η Γερμανία έχανε τις αποικίες της, μεταβίβαζε την Αλσατία, τη Λωραίνη και (έως τη διεξαγωγή δημοψηφίσματος) τα ανθρακωρυχεία του Σάαρ στη Γαλλία, το Μαρεσνέ και το Μαλμεντύ στο Βέλγιο και το </a:t>
            </a:r>
            <a:r>
              <a:rPr lang="en-US" altLang="el-GR" sz="1900" dirty="0">
                <a:cs typeface="Times New Roman" panose="02020603050405020304" pitchFamily="18" charset="0"/>
              </a:rPr>
              <a:t>Posen </a:t>
            </a:r>
            <a:r>
              <a:rPr lang="el-GR" altLang="el-GR" sz="1900" dirty="0">
                <a:cs typeface="Times New Roman" panose="02020603050405020304" pitchFamily="18" charset="0"/>
              </a:rPr>
              <a:t>και η Δυτική Πρωσία στην Πολωνία. Το Ντάνσιγκ και το Σάαρ ανακηρύσσονταν «ελεύθερες» πόλεις υπό τον έλεγχο της ΚτΕ.</a:t>
            </a:r>
          </a:p>
          <a:p>
            <a:pPr algn="just">
              <a:buFont typeface="Wingdings" panose="05000000000000000000" pitchFamily="2" charset="2"/>
              <a:buChar char="q"/>
            </a:pPr>
            <a:endParaRPr lang="el-GR" altLang="el-GR" sz="1900" dirty="0">
              <a:cs typeface="Times New Roman" panose="02020603050405020304" pitchFamily="18" charset="0"/>
            </a:endParaRPr>
          </a:p>
          <a:p>
            <a:pPr algn="just">
              <a:buFont typeface="Wingdings" panose="05000000000000000000" pitchFamily="2" charset="2"/>
              <a:buChar char="q"/>
            </a:pPr>
            <a:r>
              <a:rPr lang="el-GR" altLang="el-GR" sz="1900" b="1" dirty="0">
                <a:cs typeface="Times New Roman" panose="02020603050405020304" pitchFamily="18" charset="0"/>
              </a:rPr>
              <a:t>Συνθήκη Αγίου Γερμανού:</a:t>
            </a:r>
            <a:r>
              <a:rPr lang="el-GR" altLang="el-GR" sz="1900" dirty="0">
                <a:cs typeface="Times New Roman" panose="02020603050405020304" pitchFamily="18" charset="0"/>
              </a:rPr>
              <a:t> η Αυστρία έχανε όλα τα μη-γερμανικά εδάφη της, αναγνωριζόταν η απόσχιση της Ουγγαρίας, και ιδρύθηκε η Τσεχοσλοβακία. Η Σλοβενία, η Κροατία, η Βοσνία-Ερζεγοβίνη και η Σερβία απετέλεσαν τη Γιουγκοσλαβία. Η Ιταλία απέκτησε το Ν. Τυρόλο, το Τρεντίνο και την Ίστρια και η Ρουμανία την Μπουκοβίνα.</a:t>
            </a:r>
          </a:p>
          <a:p>
            <a:pPr algn="just">
              <a:buFont typeface="Wingdings" panose="05000000000000000000" pitchFamily="2" charset="2"/>
              <a:buChar char="q"/>
            </a:pPr>
            <a:endParaRPr lang="el-GR" altLang="el-GR" sz="1900" dirty="0">
              <a:cs typeface="Times New Roman" panose="02020603050405020304" pitchFamily="18" charset="0"/>
            </a:endParaRPr>
          </a:p>
          <a:p>
            <a:pPr algn="just">
              <a:buFont typeface="Wingdings" panose="05000000000000000000" pitchFamily="2" charset="2"/>
              <a:buChar char="q"/>
            </a:pPr>
            <a:r>
              <a:rPr lang="el-GR" altLang="el-GR" sz="1900" b="1" dirty="0">
                <a:cs typeface="Times New Roman" panose="02020603050405020304" pitchFamily="18" charset="0"/>
              </a:rPr>
              <a:t>Συνθήκη Τριανόν:</a:t>
            </a:r>
            <a:r>
              <a:rPr lang="el-GR" altLang="el-GR" sz="1900" dirty="0">
                <a:cs typeface="Times New Roman" panose="02020603050405020304" pitchFamily="18" charset="0"/>
              </a:rPr>
              <a:t> η Ουγγαρία μεταβίβασε την Τρανσυλβανία στη Ρουμανία, μια μικρή περιοχή της βόρειας Σλοβακίας στην Πολωνία και τη Βοϊβοντίνα στη Γιουγκοσλαβία.</a:t>
            </a:r>
          </a:p>
        </p:txBody>
      </p:sp>
    </p:spTree>
    <p:extLst>
      <p:ext uri="{BB962C8B-B14F-4D97-AF65-F5344CB8AC3E}">
        <p14:creationId xmlns:p14="http://schemas.microsoft.com/office/powerpoint/2010/main" val="23362900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ίζες">
  <a:themeElements>
    <a:clrScheme name="Ρίζες">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Ρίζες">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Ρίζες">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21366</TotalTime>
  <Words>1137</Words>
  <Application>Microsoft Office PowerPoint</Application>
  <PresentationFormat>Προβολή στην οθόνη (4:3)</PresentationFormat>
  <Paragraphs>126</Paragraphs>
  <Slides>14</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14</vt:i4>
      </vt:variant>
    </vt:vector>
  </HeadingPairs>
  <TitlesOfParts>
    <vt:vector size="21" baseType="lpstr">
      <vt:lpstr>Bookman Old Style</vt:lpstr>
      <vt:lpstr>Calibri</vt:lpstr>
      <vt:lpstr>Cambria</vt:lpstr>
      <vt:lpstr>Gill Sans MT</vt:lpstr>
      <vt:lpstr>Wingdings</vt:lpstr>
      <vt:lpstr>Wingdings 3</vt:lpstr>
      <vt:lpstr>Ρίζες</vt:lpstr>
      <vt:lpstr>Το τέλος του Πρώτου Παγκοσμίου Πολέμου</vt:lpstr>
      <vt:lpstr>Α΄ Παγκόσμιος Πόλεμος</vt:lpstr>
      <vt:lpstr>Η Συνθήκη του Brest-Litovsk (Μάρτιος 1918)</vt:lpstr>
      <vt:lpstr>Τα 14 Σημεία του Wilson</vt:lpstr>
      <vt:lpstr>Τα 14 Σημεία του Wilson</vt:lpstr>
      <vt:lpstr>Οι όροι της ανακωχής (11 Νοεμβρίου 1918)</vt:lpstr>
      <vt:lpstr>Οι Συνθήκες Ειρήνης</vt:lpstr>
      <vt:lpstr>Οι Συνθήκες Ειρήνης (1919-1920)</vt:lpstr>
      <vt:lpstr>Εδαφικές μεταβολές</vt:lpstr>
      <vt:lpstr>Εδαφικές μεταβολές</vt:lpstr>
      <vt:lpstr>Αφοπλισμός</vt:lpstr>
      <vt:lpstr>Πολεμικές επανορθώσεις</vt:lpstr>
      <vt:lpstr>Αναθεωρητικές και συντηρητικές δυνάμεις</vt:lpstr>
      <vt:lpstr>Στόχοι Μεγάλων Δυνάμεων</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Psychico College – IB Program</dc:title>
  <dc:creator>Manolis</dc:creator>
  <cp:lastModifiedBy>MANOLIS KOUMAS</cp:lastModifiedBy>
  <cp:revision>1849</cp:revision>
  <dcterms:created xsi:type="dcterms:W3CDTF">2014-09-10T14:51:40Z</dcterms:created>
  <dcterms:modified xsi:type="dcterms:W3CDTF">2021-04-07T15:40:20Z</dcterms:modified>
</cp:coreProperties>
</file>