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63" r:id="rId3"/>
    <p:sldId id="352" r:id="rId4"/>
    <p:sldId id="367" r:id="rId5"/>
    <p:sldId id="369" r:id="rId6"/>
    <p:sldId id="396" r:id="rId7"/>
    <p:sldId id="398" r:id="rId8"/>
    <p:sldId id="370" r:id="rId9"/>
    <p:sldId id="373" r:id="rId10"/>
    <p:sldId id="397" r:id="rId11"/>
    <p:sldId id="372" r:id="rId12"/>
    <p:sldId id="374" r:id="rId13"/>
    <p:sldId id="375" r:id="rId14"/>
    <p:sldId id="376" r:id="rId15"/>
    <p:sldId id="377" r:id="rId16"/>
    <p:sldId id="379" r:id="rId17"/>
    <p:sldId id="380" r:id="rId18"/>
    <p:sldId id="382" r:id="rId19"/>
    <p:sldId id="381" r:id="rId20"/>
    <p:sldId id="384" r:id="rId21"/>
    <p:sldId id="385" r:id="rId22"/>
    <p:sldId id="386" r:id="rId23"/>
    <p:sldId id="389" r:id="rId24"/>
    <p:sldId id="390" r:id="rId25"/>
    <p:sldId id="391" r:id="rId26"/>
    <p:sldId id="383"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660"/>
  </p:normalViewPr>
  <p:slideViewPr>
    <p:cSldViewPr>
      <p:cViewPr varScale="1">
        <p:scale>
          <a:sx n="68" d="100"/>
          <a:sy n="68" d="100"/>
        </p:scale>
        <p:origin x="150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2342CEA3-3058-4D43-AE35-B3DA76CB4003}" type="datetimeFigureOut">
              <a:rPr lang="el-GR" smtClean="0"/>
              <a:pPr/>
              <a:t>7/4/2021</a:t>
            </a:fld>
            <a:endParaRPr lang="el-GR"/>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a:xfrm>
            <a:off x="2898648" y="6355080"/>
            <a:ext cx="3474720" cy="365760"/>
          </a:xfrm>
        </p:spPr>
        <p:txBody>
          <a:bodyPr/>
          <a:lstStyle/>
          <a:p>
            <a:endParaRPr lang="el-GR"/>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342CEA3-3058-4D43-AE35-B3DA76CB4003}" type="datetimeFigureOut">
              <a:rPr lang="el-GR" smtClean="0"/>
              <a:pPr/>
              <a:t>7/4/2021</a:t>
            </a:fld>
            <a:endParaRPr lang="el-GR"/>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digital.library.northwestern.edu/league/background.html" TargetMode="External"/><Relationship Id="rId2" Type="http://schemas.openxmlformats.org/officeDocument/2006/relationships/hyperlink" Target="http://libraryresources.unog.ch/c.php?g=462663&amp;p=3163203" TargetMode="External"/><Relationship Id="rId1" Type="http://schemas.openxmlformats.org/officeDocument/2006/relationships/slideLayout" Target="../slideLayouts/slideLayout2.xml"/><Relationship Id="rId6" Type="http://schemas.openxmlformats.org/officeDocument/2006/relationships/hyperlink" Target="https://lontad-project.unog.ch/" TargetMode="External"/><Relationship Id="rId5" Type="http://schemas.openxmlformats.org/officeDocument/2006/relationships/hyperlink" Target="https://www.nls.uk/collections/official-publications/intergovernmental/league-of-nations" TargetMode="External"/><Relationship Id="rId4" Type="http://schemas.openxmlformats.org/officeDocument/2006/relationships/hyperlink" Target="https://treaties.un.org/Pages/Content.aspx?path=DB/LoNOnline/pageIntro_en.x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42976" y="3886200"/>
            <a:ext cx="7000924" cy="990600"/>
          </a:xfrm>
        </p:spPr>
        <p:txBody>
          <a:bodyPr>
            <a:noAutofit/>
          </a:bodyPr>
          <a:lstStyle/>
          <a:p>
            <a:pPr algn="ctr"/>
            <a:r>
              <a:rPr lang="el-GR" dirty="0"/>
              <a:t>Η Κοινωνία των Εθνών</a:t>
            </a:r>
          </a:p>
        </p:txBody>
      </p:sp>
      <p:sp>
        <p:nvSpPr>
          <p:cNvPr id="3" name="2 - Υπότιτλος"/>
          <p:cNvSpPr>
            <a:spLocks noGrp="1"/>
          </p:cNvSpPr>
          <p:nvPr>
            <p:ph type="subTitle" idx="1"/>
          </p:nvPr>
        </p:nvSpPr>
        <p:spPr/>
        <p:txBody>
          <a:bodyPr>
            <a:normAutofit/>
          </a:bodyPr>
          <a:lstStyle/>
          <a:p>
            <a:pPr algn="ctr"/>
            <a:r>
              <a:rPr lang="en-US" sz="2400" dirty="0">
                <a:latin typeface="Calisto MT" panose="02040603050505030304" pitchFamily="18" charset="0"/>
                <a:ea typeface="Cambria" panose="02040503050406030204" pitchFamily="18" charset="0"/>
              </a:rPr>
              <a:t>1920-1946</a:t>
            </a:r>
            <a:endParaRPr lang="el-GR" sz="2400" dirty="0">
              <a:latin typeface="Cambria" panose="02040503050406030204" pitchFamily="18" charset="0"/>
              <a:ea typeface="Cambria" panose="02040503050406030204" pitchFamily="18" charset="0"/>
            </a:endParaRPr>
          </a:p>
        </p:txBody>
      </p:sp>
      <p:pic>
        <p:nvPicPr>
          <p:cNvPr id="1026" name="Picture 2" descr="C:\Users\Manolis\Desktop\Flag_of_the_League_of_Nations_(1939–1941).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60648"/>
            <a:ext cx="3505572" cy="23370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latin typeface="Garamond" panose="02020404030301010803" pitchFamily="18" charset="0"/>
              </a:rPr>
              <a:t>Τα ιδρυτικά μέλη της ΚτΕ</a:t>
            </a:r>
            <a:endParaRPr lang="en-US" dirty="0">
              <a:latin typeface="Garamond" panose="02020404030301010803" pitchFamily="18" charset="0"/>
            </a:endParaRPr>
          </a:p>
        </p:txBody>
      </p:sp>
      <p:pic>
        <p:nvPicPr>
          <p:cNvPr id="2" name="Content Placeholder 1"/>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57200" y="1923507"/>
            <a:ext cx="8229600" cy="3609473"/>
          </a:xfrm>
          <a:prstGeom prst="rect">
            <a:avLst/>
          </a:prstGeom>
          <a:ln>
            <a:noFill/>
          </a:ln>
          <a:effectLst>
            <a:softEdge rad="112500"/>
          </a:effectLst>
        </p:spPr>
      </p:pic>
    </p:spTree>
    <p:extLst>
      <p:ext uri="{BB962C8B-B14F-4D97-AF65-F5344CB8AC3E}">
        <p14:creationId xmlns:p14="http://schemas.microsoft.com/office/powerpoint/2010/main" val="394263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Οι αδυναμίες του συστήματος συλλογικής ασφάλειας</a:t>
            </a:r>
            <a:endParaRPr lang="en-US" dirty="0"/>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dirty="0">
                <a:latin typeface="+mj-lt"/>
              </a:rPr>
              <a:t>Απουσία των δύο εξωευρωπαϊκών Μεγάλων Δυνάμεων από την Κοινωνία των Εθνών: ΗΠΑ και Σοβιετική Ένωση.</a:t>
            </a:r>
          </a:p>
          <a:p>
            <a:pPr algn="just"/>
            <a:endParaRPr lang="el-GR" sz="2200" dirty="0">
              <a:latin typeface="+mj-lt"/>
            </a:endParaRPr>
          </a:p>
          <a:p>
            <a:pPr algn="just"/>
            <a:r>
              <a:rPr lang="el-GR" sz="2200" dirty="0">
                <a:latin typeface="+mj-lt"/>
              </a:rPr>
              <a:t>Η πρόβλεψη ομοφωνίας στη λήψη των αποφάσεων τόσο στο Συμβούλιο όσο και στη Συνέλευση της ΚτΕ.</a:t>
            </a:r>
          </a:p>
          <a:p>
            <a:pPr algn="just"/>
            <a:endParaRPr lang="el-GR" sz="2200" dirty="0">
              <a:latin typeface="+mj-lt"/>
            </a:endParaRPr>
          </a:p>
          <a:p>
            <a:pPr algn="just"/>
            <a:r>
              <a:rPr lang="el-GR" sz="2200" dirty="0">
                <a:latin typeface="+mj-lt"/>
              </a:rPr>
              <a:t>Τα αντικρουόμενα συμφέροντα των Μεγάλων Δυνάμεων.</a:t>
            </a:r>
          </a:p>
          <a:p>
            <a:pPr algn="just"/>
            <a:endParaRPr lang="el-GR" sz="2200" dirty="0">
              <a:latin typeface="+mj-lt"/>
            </a:endParaRPr>
          </a:p>
          <a:p>
            <a:pPr algn="just"/>
            <a:r>
              <a:rPr lang="el-GR" sz="2200" dirty="0">
                <a:latin typeface="+mj-lt"/>
              </a:rPr>
              <a:t>Η μη υποχρεωτική συμμετοχή των κρατών-μελών της ΚτΕ στην εφαρμογή των κυρώσεων.</a:t>
            </a:r>
          </a:p>
          <a:p>
            <a:pPr algn="just"/>
            <a:endParaRPr lang="el-GR" sz="2200" dirty="0">
              <a:latin typeface="+mj-lt"/>
            </a:endParaRPr>
          </a:p>
          <a:p>
            <a:pPr algn="just"/>
            <a:r>
              <a:rPr lang="el-GR" sz="2200" dirty="0">
                <a:latin typeface="+mj-lt"/>
              </a:rPr>
              <a:t>Η απουσία ορισμού για τον «επιτιθέμενο»</a:t>
            </a:r>
            <a:endParaRPr lang="en-US" sz="2200" dirty="0">
              <a:latin typeface="+mj-lt"/>
            </a:endParaRPr>
          </a:p>
        </p:txBody>
      </p:sp>
    </p:spTree>
    <p:extLst>
      <p:ext uri="{BB962C8B-B14F-4D97-AF65-F5344CB8AC3E}">
        <p14:creationId xmlns:p14="http://schemas.microsoft.com/office/powerpoint/2010/main" val="3690515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Η δεκαετία του 1920</a:t>
            </a:r>
            <a:endParaRPr lang="en-US" dirty="0"/>
          </a:p>
        </p:txBody>
      </p:sp>
      <p:sp>
        <p:nvSpPr>
          <p:cNvPr id="2" name="Text Placeholder 1"/>
          <p:cNvSpPr>
            <a:spLocks noGrp="1"/>
          </p:cNvSpPr>
          <p:nvPr>
            <p:ph type="body" idx="1"/>
          </p:nvPr>
        </p:nvSpPr>
        <p:spPr/>
        <p:txBody>
          <a:bodyPr>
            <a:normAutofit/>
          </a:bodyPr>
          <a:lstStyle/>
          <a:p>
            <a:r>
              <a:rPr lang="el-GR" sz="2400" dirty="0">
                <a:latin typeface="+mj-lt"/>
              </a:rPr>
              <a:t>Τα πρώτα δείγματα</a:t>
            </a:r>
            <a:endParaRPr lang="en-US" sz="2400" dirty="0">
              <a:latin typeface="+mj-lt"/>
            </a:endParaRPr>
          </a:p>
        </p:txBody>
      </p:sp>
    </p:spTree>
    <p:extLst>
      <p:ext uri="{BB962C8B-B14F-4D97-AF65-F5344CB8AC3E}">
        <p14:creationId xmlns:p14="http://schemas.microsoft.com/office/powerpoint/2010/main" val="734923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Οι παρεμβάσεις της ΚτΕ</a:t>
            </a:r>
            <a:endParaRPr lang="en-US" dirty="0"/>
          </a:p>
        </p:txBody>
      </p:sp>
      <p:pic>
        <p:nvPicPr>
          <p:cNvPr id="2" name="Content Placeholder 1"/>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57200" y="1405186"/>
            <a:ext cx="8229600" cy="4717553"/>
          </a:xfrm>
          <a:prstGeom prst="rect">
            <a:avLst/>
          </a:prstGeom>
          <a:ln>
            <a:noFill/>
          </a:ln>
          <a:effectLst>
            <a:softEdge rad="112500"/>
          </a:effectLst>
        </p:spPr>
      </p:pic>
    </p:spTree>
    <p:extLst>
      <p:ext uri="{BB962C8B-B14F-4D97-AF65-F5344CB8AC3E}">
        <p14:creationId xmlns:p14="http://schemas.microsoft.com/office/powerpoint/2010/main" val="234097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Επίλυση εδαφικών διαφορών:</a:t>
            </a:r>
            <a:br>
              <a:rPr lang="el-GR" dirty="0"/>
            </a:br>
            <a:r>
              <a:rPr lang="el-GR" dirty="0"/>
              <a:t>Βίλνα – Άνω Σιλεσία – Μέμελ</a:t>
            </a:r>
            <a:endParaRPr lang="en-US" dirty="0"/>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dirty="0">
                <a:latin typeface="+mj-lt"/>
              </a:rPr>
              <a:t>Μετα τον πόλεμο, η </a:t>
            </a:r>
            <a:r>
              <a:rPr lang="el-GR" sz="2200" b="1" dirty="0">
                <a:latin typeface="+mj-lt"/>
              </a:rPr>
              <a:t>Βίλνα</a:t>
            </a:r>
            <a:r>
              <a:rPr lang="el-GR" sz="2200" dirty="0">
                <a:latin typeface="+mj-lt"/>
              </a:rPr>
              <a:t> αποδόθηκε στη Λιθουανία. Ωστόσο, η Πολωνία εισέβαλε και κατέκτησε την πόλη. Τελικά, το 1923 η ΚτΕ αναγνώρισε την ενσωμάτωση της πόλης στην Πολωνία.</a:t>
            </a:r>
          </a:p>
          <a:p>
            <a:pPr algn="just"/>
            <a:endParaRPr lang="el-GR" sz="2200" dirty="0">
              <a:latin typeface="+mj-lt"/>
            </a:endParaRPr>
          </a:p>
          <a:p>
            <a:pPr algn="just"/>
            <a:r>
              <a:rPr lang="el-GR" sz="2200" dirty="0">
                <a:latin typeface="+mj-lt"/>
              </a:rPr>
              <a:t>Το 1921 διενεργήθηκε δημοψήφισμα για το μέλλον της </a:t>
            </a:r>
            <a:r>
              <a:rPr lang="el-GR" sz="2200" b="1" dirty="0">
                <a:latin typeface="+mj-lt"/>
              </a:rPr>
              <a:t>Άνω Σιλεσίας</a:t>
            </a:r>
            <a:r>
              <a:rPr lang="el-GR" sz="2200" dirty="0">
                <a:latin typeface="+mj-lt"/>
              </a:rPr>
              <a:t>. Η πλειοψηφία τάχθηκε υπέρ της Γερμανίας. Ωστόσο, το 1922, ύστερα από παρέμβαση της Γαλλίας, μέρος της περιοχής δόθηκε στην Πολωνία. </a:t>
            </a:r>
          </a:p>
          <a:p>
            <a:pPr algn="just"/>
            <a:endParaRPr lang="el-GR" sz="2200" dirty="0">
              <a:latin typeface="+mj-lt"/>
            </a:endParaRPr>
          </a:p>
          <a:p>
            <a:pPr algn="just"/>
            <a:r>
              <a:rPr lang="el-GR" sz="2200" dirty="0">
                <a:latin typeface="+mj-lt"/>
              </a:rPr>
              <a:t>Το 1923 η Λιθουανία ενσωμάτωσε το λιμάνι του </a:t>
            </a:r>
            <a:r>
              <a:rPr lang="el-GR" sz="2200" b="1" dirty="0">
                <a:latin typeface="+mj-lt"/>
              </a:rPr>
              <a:t>Μέμελ</a:t>
            </a:r>
            <a:r>
              <a:rPr lang="el-GR" sz="2200" dirty="0">
                <a:latin typeface="+mj-lt"/>
              </a:rPr>
              <a:t>, το οποίο όμως επρόκειτο να γίνει διεθνής λιμένας. Τελικά, η ΚτΕ αναγνώρισε τη λιθουανική κυριαρχία στο Μέμελ, το οποίο πάντως επρόκειτο να περάσει στη Γερμανία το 1939.</a:t>
            </a:r>
          </a:p>
        </p:txBody>
      </p:sp>
    </p:spTree>
    <p:extLst>
      <p:ext uri="{BB962C8B-B14F-4D97-AF65-F5344CB8AC3E}">
        <p14:creationId xmlns:p14="http://schemas.microsoft.com/office/powerpoint/2010/main" val="1045286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Επίλυση εδαφικών διαφορών:</a:t>
            </a:r>
            <a:br>
              <a:rPr lang="el-GR" dirty="0"/>
            </a:br>
            <a:r>
              <a:rPr lang="el-GR" dirty="0"/>
              <a:t>Μοσούλη – Νησιά Άλαντ</a:t>
            </a:r>
            <a:endParaRPr lang="en-US" dirty="0"/>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dirty="0">
                <a:latin typeface="+mj-lt"/>
              </a:rPr>
              <a:t>Τα </a:t>
            </a:r>
            <a:r>
              <a:rPr lang="el-GR" sz="2200" b="1" dirty="0">
                <a:latin typeface="+mj-lt"/>
              </a:rPr>
              <a:t>νησιά Άλαντ</a:t>
            </a:r>
            <a:r>
              <a:rPr lang="el-GR" sz="2200" dirty="0">
                <a:latin typeface="+mj-lt"/>
              </a:rPr>
              <a:t> ανήκαν στη Φιλανδία, η πλειοψηφία όμως των κατοίκων ήταν Σουηδοί. Όταν η Σουηδία απείλησε με πόλεμο, η ΚτΕ παρενέβη το 1921 και αποφάσισε να παραμείνουν στη Φιλανδία.</a:t>
            </a:r>
            <a:endParaRPr lang="en-US" sz="2200" dirty="0">
              <a:latin typeface="+mj-lt"/>
            </a:endParaRPr>
          </a:p>
          <a:p>
            <a:pPr algn="just"/>
            <a:endParaRPr lang="en-US" sz="2200" dirty="0">
              <a:latin typeface="+mj-lt"/>
            </a:endParaRPr>
          </a:p>
          <a:p>
            <a:pPr algn="just"/>
            <a:r>
              <a:rPr lang="el-GR" sz="2200" dirty="0">
                <a:latin typeface="+mj-lt"/>
              </a:rPr>
              <a:t>Σύμφωνα με τη συνθήκη της Λωζάννης, το μέλλον της </a:t>
            </a:r>
            <a:r>
              <a:rPr lang="el-GR" sz="2200" b="1" dirty="0">
                <a:latin typeface="+mj-lt"/>
              </a:rPr>
              <a:t>Μοσούλης</a:t>
            </a:r>
            <a:r>
              <a:rPr lang="el-GR" sz="2200" dirty="0">
                <a:latin typeface="+mj-lt"/>
              </a:rPr>
              <a:t> θα αποφασιζόταν από τους Βρετανούς και τους Τούρκους. Ωστόσο, οι διαπραγματεύσεις διεκόπησαν το 1924 και οι Βρετανοί έστειλαν τελεσίγραφο στους Τούρκους να εγκαταλείψουν τη Μοσούλη σε 48 ώρες. Μετά από παρέμβαση της ΚτΕ, η Μοσούλη πέρασε στο Ιράκ.</a:t>
            </a:r>
          </a:p>
        </p:txBody>
      </p:sp>
    </p:spTree>
    <p:extLst>
      <p:ext uri="{BB962C8B-B14F-4D97-AF65-F5344CB8AC3E}">
        <p14:creationId xmlns:p14="http://schemas.microsoft.com/office/powerpoint/2010/main" val="3867640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Η δεκαετία του 19</a:t>
            </a:r>
            <a:r>
              <a:rPr lang="en-US" dirty="0"/>
              <a:t>3</a:t>
            </a:r>
            <a:r>
              <a:rPr lang="el-GR" dirty="0"/>
              <a:t>0</a:t>
            </a:r>
            <a:endParaRPr lang="en-US" dirty="0"/>
          </a:p>
        </p:txBody>
      </p:sp>
      <p:sp>
        <p:nvSpPr>
          <p:cNvPr id="2" name="Text Placeholder 1"/>
          <p:cNvSpPr>
            <a:spLocks noGrp="1"/>
          </p:cNvSpPr>
          <p:nvPr>
            <p:ph type="body" idx="1"/>
          </p:nvPr>
        </p:nvSpPr>
        <p:spPr/>
        <p:txBody>
          <a:bodyPr>
            <a:normAutofit/>
          </a:bodyPr>
          <a:lstStyle/>
          <a:p>
            <a:r>
              <a:rPr lang="el-GR" sz="2400" dirty="0">
                <a:latin typeface="+mj-lt"/>
              </a:rPr>
              <a:t>Η πορεία προς τον Δεύτερο Παγκόσμιο Πόλεμο</a:t>
            </a:r>
            <a:endParaRPr lang="en-US" sz="2400" dirty="0">
              <a:latin typeface="+mj-lt"/>
            </a:endParaRPr>
          </a:p>
        </p:txBody>
      </p:sp>
    </p:spTree>
    <p:extLst>
      <p:ext uri="{BB962C8B-B14F-4D97-AF65-F5344CB8AC3E}">
        <p14:creationId xmlns:p14="http://schemas.microsoft.com/office/powerpoint/2010/main" val="240117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Η κρίση της Μαντζουρίας (1931-1933)</a:t>
            </a:r>
            <a:endParaRPr lang="en-US" dirty="0"/>
          </a:p>
        </p:txBody>
      </p:sp>
      <p:sp>
        <p:nvSpPr>
          <p:cNvPr id="6" name="Content Placeholder 5"/>
          <p:cNvSpPr>
            <a:spLocks noGrp="1"/>
          </p:cNvSpPr>
          <p:nvPr>
            <p:ph sz="quarter" idx="1"/>
          </p:nvPr>
        </p:nvSpPr>
        <p:spPr>
          <a:xfrm>
            <a:off x="457200" y="1219200"/>
            <a:ext cx="8229600" cy="5090120"/>
          </a:xfrm>
        </p:spPr>
        <p:txBody>
          <a:bodyPr>
            <a:normAutofit fontScale="92500" lnSpcReduction="10000"/>
          </a:bodyPr>
          <a:lstStyle/>
          <a:p>
            <a:pPr algn="just"/>
            <a:r>
              <a:rPr lang="el-GR" sz="2400" dirty="0">
                <a:latin typeface="+mj-lt"/>
              </a:rPr>
              <a:t>Τον Σεπτέμβριο του 1931, τμήμα της σιδηροδρομικής γραμμής στην Μαντζουρία καταστράφηκε. Η Ιαπωνία ισχυρίστηκε ότι υπεύθυνοι ήταν Κινέζοι στρατιώτες και εισέβαλε στην Μαντζουρία. Έως τον Μάρτιο του 1932 ο ιαπωνικός στρατός είχε καταλάβει την περιοχή, την οποία μετονόμασε σε Μαντσουκουό.</a:t>
            </a:r>
          </a:p>
          <a:p>
            <a:pPr algn="just"/>
            <a:endParaRPr lang="el-GR" sz="2400" dirty="0">
              <a:latin typeface="+mj-lt"/>
            </a:endParaRPr>
          </a:p>
          <a:p>
            <a:pPr algn="just"/>
            <a:r>
              <a:rPr lang="el-GR" sz="2400" dirty="0">
                <a:latin typeface="+mj-lt"/>
              </a:rPr>
              <a:t>Η αντίδραση της ΚτΕ δεν ήταν αποφασιστική. Τον Δεκέμβριο του 1931 συγκρότησε ειδική επιτροπή, η οποία υπέβαλε έκθεση τον Οκτώβριο του 1932 με την οποία κατέληγε ότι η Ιαπωνία ήταν υπεύθυνη για τον σινοϊαπωνικό πόλεμο.</a:t>
            </a:r>
          </a:p>
          <a:p>
            <a:pPr algn="just"/>
            <a:endParaRPr lang="el-GR" sz="2400" dirty="0">
              <a:latin typeface="+mj-lt"/>
            </a:endParaRPr>
          </a:p>
          <a:p>
            <a:pPr algn="just"/>
            <a:r>
              <a:rPr lang="el-GR" sz="2400" dirty="0">
                <a:latin typeface="+mj-lt"/>
              </a:rPr>
              <a:t>Ούτε η Βρετανία ούτε η Γαλλία ήταν διατεθειμένες να επιβάλουν κυρώσεις στην Ιαπωνία. </a:t>
            </a:r>
          </a:p>
          <a:p>
            <a:pPr algn="just"/>
            <a:endParaRPr lang="el-GR" sz="2400" dirty="0">
              <a:latin typeface="+mj-lt"/>
            </a:endParaRPr>
          </a:p>
        </p:txBody>
      </p:sp>
    </p:spTree>
    <p:extLst>
      <p:ext uri="{BB962C8B-B14F-4D97-AF65-F5344CB8AC3E}">
        <p14:creationId xmlns:p14="http://schemas.microsoft.com/office/powerpoint/2010/main" val="51117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Η ιαπωνική επίθεση στην Μαντζουρία</a:t>
            </a:r>
          </a:p>
        </p:txBody>
      </p:sp>
      <p:pic>
        <p:nvPicPr>
          <p:cNvPr id="4" name="3 - Θέση περιεχομένου" descr="596857455.gif"/>
          <p:cNvPicPr>
            <a:picLocks noGrp="1" noChangeAspect="1"/>
          </p:cNvPicPr>
          <p:nvPr>
            <p:ph sz="quarter" idx="1"/>
          </p:nvPr>
        </p:nvPicPr>
        <p:blipFill>
          <a:blip r:embed="rId2"/>
          <a:stretch>
            <a:fillRect/>
          </a:stretch>
        </p:blipFill>
        <p:spPr>
          <a:xfrm>
            <a:off x="1216216" y="1233000"/>
            <a:ext cx="6711568" cy="5040000"/>
          </a:xfrm>
          <a:prstGeom prst="rect">
            <a:avLst/>
          </a:prstGeom>
          <a:ln>
            <a:noFill/>
          </a:ln>
          <a:effectLst>
            <a:softEdge rad="112500"/>
          </a:effectLst>
        </p:spPr>
      </p:pic>
    </p:spTree>
    <p:extLst>
      <p:ext uri="{BB962C8B-B14F-4D97-AF65-F5344CB8AC3E}">
        <p14:creationId xmlns:p14="http://schemas.microsoft.com/office/powerpoint/2010/main" val="3093878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latin typeface="Garamond" panose="02020404030301010803" pitchFamily="18" charset="0"/>
              </a:rPr>
              <a:t>Η συνδιάσκεψη του Αφοπλισμού (1932-1933)</a:t>
            </a:r>
            <a:endParaRPr lang="en-US" dirty="0">
              <a:latin typeface="Garamond" panose="02020404030301010803" pitchFamily="18" charset="0"/>
            </a:endParaRPr>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dirty="0">
                <a:latin typeface="+mj-lt"/>
              </a:rPr>
              <a:t>Στα τέλη του 1932 ξεκίνησε τις εργασίες της η Συνδιάσκεψη του Αφοπλισμού, με τη συμμετοχή των κρατών-μελών της ΚτΕ, των ΗΠΑ και της Σοβιετικής Ένωσης με σκοπό τον γενικό αφοπλισμό.</a:t>
            </a:r>
          </a:p>
          <a:p>
            <a:pPr algn="just"/>
            <a:endParaRPr lang="el-GR" sz="2200" dirty="0">
              <a:latin typeface="+mj-lt"/>
            </a:endParaRPr>
          </a:p>
          <a:p>
            <a:pPr algn="just"/>
            <a:r>
              <a:rPr lang="el-GR" sz="2200" dirty="0">
                <a:latin typeface="+mj-lt"/>
              </a:rPr>
              <a:t>Ωστόσο, τα αντικρουόμενα συμφέροντα των Μεγάλων Δυνάμεων, η επιδείνωση του διεθνούς κλίματος στις αρχές της δεκαετίας του 1930 (κρίση Μαντζουρίας, οικονομική κρίση, άνοδος Χίτλερ στην εξουσία) οδήγησαν στην κατάρρευση της Συνδιάσκεψης, ένα χρόνο αργότερα.</a:t>
            </a:r>
          </a:p>
          <a:p>
            <a:pPr algn="just"/>
            <a:endParaRPr lang="el-GR" sz="2200" dirty="0">
              <a:latin typeface="+mj-lt"/>
            </a:endParaRPr>
          </a:p>
          <a:p>
            <a:pPr algn="just"/>
            <a:r>
              <a:rPr lang="el-GR" sz="2200" dirty="0">
                <a:latin typeface="+mj-lt"/>
              </a:rPr>
              <a:t>Τον Οκτώβριο του 1933 ο Χίτλερ ανακοίνωσε την απόσυρση της Γερμανίας από τη Συνδιάσκεψη (και αργότερα από την ΚτΕ).</a:t>
            </a:r>
          </a:p>
        </p:txBody>
      </p:sp>
    </p:spTree>
    <p:extLst>
      <p:ext uri="{BB962C8B-B14F-4D97-AF65-F5344CB8AC3E}">
        <p14:creationId xmlns:p14="http://schemas.microsoft.com/office/powerpoint/2010/main" val="3724573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Η ίδρυση της Κοινωνίας των Εθνών</a:t>
            </a:r>
            <a:endParaRPr lang="en-US" dirty="0"/>
          </a:p>
        </p:txBody>
      </p:sp>
      <p:sp>
        <p:nvSpPr>
          <p:cNvPr id="5" name="Text Placeholder 4"/>
          <p:cNvSpPr>
            <a:spLocks noGrp="1"/>
          </p:cNvSpPr>
          <p:nvPr>
            <p:ph type="body" idx="1"/>
          </p:nvPr>
        </p:nvSpPr>
        <p:spPr/>
        <p:txBody>
          <a:bodyPr>
            <a:normAutofit/>
          </a:bodyPr>
          <a:lstStyle/>
          <a:p>
            <a:r>
              <a:rPr lang="el-GR" sz="2400" dirty="0">
                <a:latin typeface="+mj-lt"/>
              </a:rPr>
              <a:t>1919-1920</a:t>
            </a:r>
            <a:endParaRPr lang="en-US" sz="2400" dirty="0">
              <a:latin typeface="+mj-lt"/>
            </a:endParaRPr>
          </a:p>
        </p:txBody>
      </p:sp>
    </p:spTree>
    <p:extLst>
      <p:ext uri="{BB962C8B-B14F-4D97-AF65-F5344CB8AC3E}">
        <p14:creationId xmlns:p14="http://schemas.microsoft.com/office/powerpoint/2010/main" val="866665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Η συνδιάσκεψη του Αφοπλισμού (Γενεύη)</a:t>
            </a:r>
            <a:endParaRPr lang="en-US" dirty="0"/>
          </a:p>
        </p:txBody>
      </p:sp>
      <p:pic>
        <p:nvPicPr>
          <p:cNvPr id="2" name="Content Placeholder 1"/>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0033" y="1219200"/>
            <a:ext cx="7003933" cy="5089525"/>
          </a:xfrm>
          <a:prstGeom prst="rect">
            <a:avLst/>
          </a:prstGeom>
          <a:ln>
            <a:noFill/>
          </a:ln>
          <a:effectLst>
            <a:softEdge rad="112500"/>
          </a:effectLst>
        </p:spPr>
      </p:pic>
    </p:spTree>
    <p:extLst>
      <p:ext uri="{BB962C8B-B14F-4D97-AF65-F5344CB8AC3E}">
        <p14:creationId xmlns:p14="http://schemas.microsoft.com/office/powerpoint/2010/main" val="892273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Η κρίση της Αιθιοπίας (1935-1936)</a:t>
            </a:r>
            <a:endParaRPr lang="en-US" dirty="0"/>
          </a:p>
        </p:txBody>
      </p:sp>
      <p:sp>
        <p:nvSpPr>
          <p:cNvPr id="6" name="Content Placeholder 5"/>
          <p:cNvSpPr>
            <a:spLocks noGrp="1"/>
          </p:cNvSpPr>
          <p:nvPr>
            <p:ph sz="quarter" idx="1"/>
          </p:nvPr>
        </p:nvSpPr>
        <p:spPr>
          <a:xfrm>
            <a:off x="457200" y="1219200"/>
            <a:ext cx="8229600" cy="5090120"/>
          </a:xfrm>
        </p:spPr>
        <p:txBody>
          <a:bodyPr>
            <a:normAutofit lnSpcReduction="10000"/>
          </a:bodyPr>
          <a:lstStyle/>
          <a:p>
            <a:pPr algn="just"/>
            <a:r>
              <a:rPr lang="el-GR" sz="2200" dirty="0">
                <a:latin typeface="+mj-lt"/>
              </a:rPr>
              <a:t>Τον Οκτώβριο του 1935 ιταλικά στρατεύματα εισέβαλαν στην Αιθιοπία, η οποία και προσέφυγε στην ΚτΕ.</a:t>
            </a:r>
          </a:p>
          <a:p>
            <a:pPr algn="just"/>
            <a:endParaRPr lang="el-GR" sz="2200" dirty="0">
              <a:latin typeface="+mj-lt"/>
            </a:endParaRPr>
          </a:p>
          <a:p>
            <a:pPr algn="just"/>
            <a:r>
              <a:rPr lang="el-GR" sz="2200" dirty="0">
                <a:latin typeface="+mj-lt"/>
              </a:rPr>
              <a:t>Καθώς η Ιταλία θεωρήθηκε η «επιτιθέμενη» δύναμη, επιβλήθησαν οικονομικές (όχι σε όλα τά είδη), αλλά όχι στρατιωτικές κυρώσεις. </a:t>
            </a:r>
          </a:p>
          <a:p>
            <a:pPr algn="just"/>
            <a:endParaRPr lang="el-GR" sz="2200" dirty="0">
              <a:latin typeface="+mj-lt"/>
            </a:endParaRPr>
          </a:p>
          <a:p>
            <a:pPr algn="just"/>
            <a:r>
              <a:rPr lang="el-GR" sz="2200" dirty="0">
                <a:latin typeface="+mj-lt"/>
              </a:rPr>
              <a:t>Η Βρετανία και η Γαλλία ακολούθησαν υποκριτική στάση: δημοσίως καταδίκασαν την ιταλική επιθετικότητα, αλλά στο παρασκήνιο διαπραγματεύονταν με την Ιταλία τον ακρωτηριασμό της Αιθιοπίας</a:t>
            </a:r>
            <a:r>
              <a:rPr lang="en-US" sz="2200" dirty="0">
                <a:latin typeface="+mj-lt"/>
              </a:rPr>
              <a:t>.</a:t>
            </a:r>
          </a:p>
          <a:p>
            <a:pPr algn="just"/>
            <a:endParaRPr lang="en-US" sz="2200" dirty="0">
              <a:latin typeface="+mj-lt"/>
            </a:endParaRPr>
          </a:p>
          <a:p>
            <a:pPr algn="just"/>
            <a:r>
              <a:rPr lang="el-GR" sz="2200" dirty="0">
                <a:latin typeface="+mj-lt"/>
              </a:rPr>
              <a:t>Τον Μάιο του 1936 η Ιταλία κατέλαβε την Αιθιοπία, οδηγώντας στην πλήρη κατάρρευση της Κοινωνίας των Εθνών.</a:t>
            </a:r>
          </a:p>
        </p:txBody>
      </p:sp>
    </p:spTree>
    <p:extLst>
      <p:ext uri="{BB962C8B-B14F-4D97-AF65-F5344CB8AC3E}">
        <p14:creationId xmlns:p14="http://schemas.microsoft.com/office/powerpoint/2010/main" val="3639380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8291264" cy="990600"/>
          </a:xfrm>
        </p:spPr>
        <p:txBody>
          <a:bodyPr>
            <a:noAutofit/>
          </a:bodyPr>
          <a:lstStyle/>
          <a:p>
            <a:pPr algn="ctr"/>
            <a:r>
              <a:rPr lang="el-GR" dirty="0"/>
              <a:t>Ο Μουσολίνι και η αιθιοπική κρίση</a:t>
            </a:r>
            <a:endParaRPr lang="en-US" dirty="0"/>
          </a:p>
        </p:txBody>
      </p:sp>
      <p:pic>
        <p:nvPicPr>
          <p:cNvPr id="2" name="Content Placeholder 1"/>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475656" y="1556792"/>
            <a:ext cx="6142301" cy="4320000"/>
          </a:xfrm>
          <a:prstGeom prst="rect">
            <a:avLst/>
          </a:prstGeom>
          <a:ln>
            <a:noFill/>
          </a:ln>
          <a:effectLst>
            <a:softEdge rad="112500"/>
          </a:effectLst>
        </p:spPr>
      </p:pic>
    </p:spTree>
    <p:extLst>
      <p:ext uri="{BB962C8B-B14F-4D97-AF65-F5344CB8AC3E}">
        <p14:creationId xmlns:p14="http://schemas.microsoft.com/office/powerpoint/2010/main" val="1346585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Βιβλιογραφία</a:t>
            </a:r>
            <a:endParaRPr lang="en-US" dirty="0"/>
          </a:p>
        </p:txBody>
      </p:sp>
    </p:spTree>
    <p:extLst>
      <p:ext uri="{BB962C8B-B14F-4D97-AF65-F5344CB8AC3E}">
        <p14:creationId xmlns:p14="http://schemas.microsoft.com/office/powerpoint/2010/main" val="1818205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Ιστορία της Κοινωνίας των Εθνών</a:t>
            </a:r>
            <a:endParaRPr lang="en-US" dirty="0"/>
          </a:p>
        </p:txBody>
      </p:sp>
      <p:sp>
        <p:nvSpPr>
          <p:cNvPr id="3" name="Content Placeholder 2"/>
          <p:cNvSpPr>
            <a:spLocks noGrp="1"/>
          </p:cNvSpPr>
          <p:nvPr>
            <p:ph sz="quarter" idx="1"/>
          </p:nvPr>
        </p:nvSpPr>
        <p:spPr>
          <a:xfrm>
            <a:off x="457200" y="1219200"/>
            <a:ext cx="8229600" cy="5090120"/>
          </a:xfrm>
        </p:spPr>
        <p:txBody>
          <a:bodyPr>
            <a:normAutofit/>
          </a:bodyPr>
          <a:lstStyle/>
          <a:p>
            <a:pPr algn="just"/>
            <a:r>
              <a:rPr lang="en-US" sz="2000" dirty="0">
                <a:latin typeface="Cambria" panose="02040503050406030204" pitchFamily="18" charset="0"/>
                <a:ea typeface="Cambria" panose="02040503050406030204" pitchFamily="18" charset="0"/>
              </a:rPr>
              <a:t>Henig Ruth, </a:t>
            </a:r>
            <a:r>
              <a:rPr lang="en-US" sz="2000" i="1" dirty="0">
                <a:latin typeface="Cambria" panose="02040503050406030204" pitchFamily="18" charset="0"/>
                <a:ea typeface="Cambria" panose="02040503050406030204" pitchFamily="18" charset="0"/>
              </a:rPr>
              <a:t>The League of Nations</a:t>
            </a:r>
            <a:r>
              <a:rPr lang="en-US" sz="2000" dirty="0">
                <a:latin typeface="Cambria" panose="02040503050406030204" pitchFamily="18" charset="0"/>
                <a:ea typeface="Cambria" panose="02040503050406030204" pitchFamily="18" charset="0"/>
              </a:rPr>
              <a:t>, London: </a:t>
            </a:r>
            <a:r>
              <a:rPr lang="en-US" sz="2000" dirty="0" err="1">
                <a:latin typeface="Cambria" panose="02040503050406030204" pitchFamily="18" charset="0"/>
                <a:ea typeface="Cambria" panose="02040503050406030204" pitchFamily="18" charset="0"/>
              </a:rPr>
              <a:t>Haus</a:t>
            </a:r>
            <a:r>
              <a:rPr lang="en-US" sz="2000" dirty="0">
                <a:latin typeface="Cambria" panose="02040503050406030204" pitchFamily="18" charset="0"/>
                <a:ea typeface="Cambria" panose="02040503050406030204" pitchFamily="18" charset="0"/>
              </a:rPr>
              <a:t> Publishing, 2010.</a:t>
            </a:r>
            <a:endParaRPr lang="el-GR" sz="2000" dirty="0">
              <a:latin typeface="Cambria" panose="02040503050406030204" pitchFamily="18" charset="0"/>
              <a:ea typeface="Cambria" panose="02040503050406030204" pitchFamily="18" charset="0"/>
            </a:endParaRPr>
          </a:p>
          <a:p>
            <a:pPr algn="just"/>
            <a:r>
              <a:rPr lang="en-US" sz="2000" dirty="0">
                <a:latin typeface="Cambria" panose="02040503050406030204" pitchFamily="18" charset="0"/>
                <a:ea typeface="Cambria" panose="02040503050406030204" pitchFamily="18" charset="0"/>
              </a:rPr>
              <a:t>Northedge Frederick, </a:t>
            </a:r>
            <a:r>
              <a:rPr lang="en-US" sz="2000" i="1" dirty="0">
                <a:latin typeface="Cambria" panose="02040503050406030204" pitchFamily="18" charset="0"/>
                <a:ea typeface="Cambria" panose="02040503050406030204" pitchFamily="18" charset="0"/>
              </a:rPr>
              <a:t>The League of Nations: Its Life and Times, 1920-1946</a:t>
            </a:r>
            <a:r>
              <a:rPr lang="en-US" sz="2000" dirty="0">
                <a:latin typeface="Cambria" panose="02040503050406030204" pitchFamily="18" charset="0"/>
                <a:ea typeface="Cambria" panose="02040503050406030204" pitchFamily="18" charset="0"/>
              </a:rPr>
              <a:t>, Leicester: Leicester University Press, 1986.</a:t>
            </a:r>
            <a:endParaRPr lang="en-US" sz="2000" i="1" dirty="0">
              <a:latin typeface="Cambria" panose="02040503050406030204" pitchFamily="18" charset="0"/>
              <a:ea typeface="Cambria" panose="02040503050406030204" pitchFamily="18" charset="0"/>
            </a:endParaRPr>
          </a:p>
          <a:p>
            <a:pPr algn="just"/>
            <a:r>
              <a:rPr lang="el-GR" sz="2000" dirty="0">
                <a:latin typeface="Cambria" panose="02040503050406030204" pitchFamily="18" charset="0"/>
                <a:ea typeface="Cambria" panose="02040503050406030204" pitchFamily="18" charset="0"/>
              </a:rPr>
              <a:t>Σβολόπουλος Κωνσταντίνος, </a:t>
            </a:r>
            <a:r>
              <a:rPr lang="el-GR" sz="2000" i="1" dirty="0">
                <a:latin typeface="Cambria" panose="02040503050406030204" pitchFamily="18" charset="0"/>
                <a:ea typeface="Cambria" panose="02040503050406030204" pitchFamily="18" charset="0"/>
              </a:rPr>
              <a:t>Η οργάνωση της διεθνούς κοινωνίας: ιστορική επισκόπηση</a:t>
            </a:r>
            <a:r>
              <a:rPr lang="el-GR" sz="2000" dirty="0">
                <a:latin typeface="Cambria" panose="02040503050406030204" pitchFamily="18" charset="0"/>
                <a:ea typeface="Cambria" panose="02040503050406030204" pitchFamily="18" charset="0"/>
              </a:rPr>
              <a:t>, Αθήνα και Θεσσαλονίκη: Σάκκουλας, 1996.</a:t>
            </a:r>
            <a:endParaRPr lang="en-US" sz="2000" dirty="0">
              <a:latin typeface="Cambria" panose="02040503050406030204" pitchFamily="18" charset="0"/>
              <a:ea typeface="Cambria" panose="02040503050406030204" pitchFamily="18" charset="0"/>
            </a:endParaRPr>
          </a:p>
          <a:p>
            <a:pPr algn="just"/>
            <a:r>
              <a:rPr lang="en-US" sz="2000" dirty="0">
                <a:latin typeface="Cambria" panose="02040503050406030204" pitchFamily="18" charset="0"/>
                <a:ea typeface="Cambria" panose="02040503050406030204" pitchFamily="18" charset="0"/>
              </a:rPr>
              <a:t>Steiner Zara, </a:t>
            </a:r>
            <a:r>
              <a:rPr lang="en-US" sz="2000" i="1" dirty="0">
                <a:latin typeface="Cambria" panose="02040503050406030204" pitchFamily="18" charset="0"/>
                <a:ea typeface="Cambria" panose="02040503050406030204" pitchFamily="18" charset="0"/>
              </a:rPr>
              <a:t>The Lights that Failed: European International History 1919-1933</a:t>
            </a:r>
            <a:r>
              <a:rPr lang="en-US" sz="2000" dirty="0">
                <a:latin typeface="Cambria" panose="02040503050406030204" pitchFamily="18" charset="0"/>
                <a:ea typeface="Cambria" panose="02040503050406030204" pitchFamily="18" charset="0"/>
              </a:rPr>
              <a:t>, Oxford: Oxford University Press, 2005.</a:t>
            </a:r>
          </a:p>
          <a:p>
            <a:pPr algn="just"/>
            <a:r>
              <a:rPr lang="en-US" sz="2000" dirty="0">
                <a:latin typeface="Cambria" panose="02040503050406030204" pitchFamily="18" charset="0"/>
                <a:ea typeface="Cambria" panose="02040503050406030204" pitchFamily="18" charset="0"/>
              </a:rPr>
              <a:t>Steiner Zara, </a:t>
            </a:r>
            <a:r>
              <a:rPr lang="en-US" sz="2000" i="1" dirty="0">
                <a:latin typeface="Cambria" panose="02040503050406030204" pitchFamily="18" charset="0"/>
                <a:ea typeface="Cambria" panose="02040503050406030204" pitchFamily="18" charset="0"/>
              </a:rPr>
              <a:t>The Triumph of the Dark: European International History 1933-1939</a:t>
            </a:r>
            <a:r>
              <a:rPr lang="en-US" sz="2000" dirty="0">
                <a:latin typeface="Cambria" panose="02040503050406030204" pitchFamily="18" charset="0"/>
                <a:ea typeface="Cambria" panose="02040503050406030204" pitchFamily="18" charset="0"/>
              </a:rPr>
              <a:t>, Oxford: Oxford University Press, 2010.</a:t>
            </a:r>
            <a:r>
              <a:rPr lang="en-US" sz="2000" i="1" dirty="0">
                <a:latin typeface="Cambria" panose="02040503050406030204" pitchFamily="18" charset="0"/>
                <a:ea typeface="Cambria" panose="02040503050406030204" pitchFamily="18" charset="0"/>
              </a:rPr>
              <a:t> </a:t>
            </a:r>
            <a:endParaRPr lang="el-GR" sz="2000" dirty="0">
              <a:latin typeface="Cambria" panose="02040503050406030204" pitchFamily="18" charset="0"/>
              <a:ea typeface="Cambria" panose="02040503050406030204" pitchFamily="18" charset="0"/>
            </a:endParaRPr>
          </a:p>
          <a:p>
            <a:pPr algn="just"/>
            <a:r>
              <a:rPr lang="en-GB" sz="2000" dirty="0">
                <a:latin typeface="Cambria" panose="02040503050406030204" pitchFamily="18" charset="0"/>
                <a:ea typeface="Cambria" panose="02040503050406030204" pitchFamily="18" charset="0"/>
              </a:rPr>
              <a:t>Walters Francis Paul,</a:t>
            </a:r>
            <a:r>
              <a:rPr lang="en-GB" sz="2000" i="1" dirty="0">
                <a:latin typeface="Cambria" panose="02040503050406030204" pitchFamily="18" charset="0"/>
                <a:ea typeface="Cambria" panose="02040503050406030204" pitchFamily="18" charset="0"/>
              </a:rPr>
              <a:t> A History of the League of Nations</a:t>
            </a:r>
            <a:r>
              <a:rPr lang="el-GR" sz="2000" dirty="0">
                <a:latin typeface="Cambria" panose="02040503050406030204" pitchFamily="18" charset="0"/>
                <a:ea typeface="Cambria" panose="02040503050406030204" pitchFamily="18" charset="0"/>
              </a:rPr>
              <a:t>, </a:t>
            </a:r>
            <a:r>
              <a:rPr lang="en-GB" sz="2000" dirty="0">
                <a:latin typeface="Cambria" panose="02040503050406030204" pitchFamily="18" charset="0"/>
                <a:ea typeface="Cambria" panose="02040503050406030204" pitchFamily="18" charset="0"/>
              </a:rPr>
              <a:t>London: Oxford University Press, 1969.</a:t>
            </a:r>
          </a:p>
        </p:txBody>
      </p:sp>
    </p:spTree>
    <p:extLst>
      <p:ext uri="{BB962C8B-B14F-4D97-AF65-F5344CB8AC3E}">
        <p14:creationId xmlns:p14="http://schemas.microsoft.com/office/powerpoint/2010/main" val="1083933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Η Ελλάδα και η Κοινωνία των Εθνών</a:t>
            </a:r>
            <a:endParaRPr lang="en-US" dirty="0"/>
          </a:p>
        </p:txBody>
      </p:sp>
      <p:sp>
        <p:nvSpPr>
          <p:cNvPr id="3" name="Content Placeholder 2"/>
          <p:cNvSpPr>
            <a:spLocks noGrp="1"/>
          </p:cNvSpPr>
          <p:nvPr>
            <p:ph sz="quarter" idx="1"/>
          </p:nvPr>
        </p:nvSpPr>
        <p:spPr>
          <a:xfrm>
            <a:off x="457200" y="1219200"/>
            <a:ext cx="8229600" cy="5018112"/>
          </a:xfrm>
        </p:spPr>
        <p:txBody>
          <a:bodyPr>
            <a:noAutofit/>
          </a:bodyPr>
          <a:lstStyle/>
          <a:p>
            <a:pPr algn="just"/>
            <a:r>
              <a:rPr lang="el-GR" sz="2000" dirty="0">
                <a:latin typeface="+mj-lt"/>
              </a:rPr>
              <a:t>Διβάνη Λένα, </a:t>
            </a:r>
            <a:r>
              <a:rPr lang="el-GR" sz="2000" i="1" dirty="0">
                <a:latin typeface="+mj-lt"/>
              </a:rPr>
              <a:t>Ελλάδα και μειονότητες: το σύστημα διεθνούς προστασίας της Κοινωνίας των Εθνών</a:t>
            </a:r>
            <a:r>
              <a:rPr lang="el-GR" sz="2000" dirty="0">
                <a:latin typeface="+mj-lt"/>
              </a:rPr>
              <a:t>, Αθήνα: Εκδόσεις Νεφέλη, 1995.</a:t>
            </a:r>
            <a:endParaRPr lang="en-US" sz="2000" dirty="0">
              <a:latin typeface="+mj-lt"/>
            </a:endParaRPr>
          </a:p>
          <a:p>
            <a:pPr algn="just"/>
            <a:r>
              <a:rPr lang="el-GR" sz="2000" dirty="0">
                <a:latin typeface="+mj-lt"/>
              </a:rPr>
              <a:t>Κλάψης Αντώνης, </a:t>
            </a:r>
            <a:r>
              <a:rPr lang="el-GR" sz="2000" i="1" dirty="0">
                <a:latin typeface="+mj-lt"/>
              </a:rPr>
              <a:t>Η ένταξη της Τουρκίας στην Κοινωνία των Εθνών και η ελληνική εξωτερική πολιτική, 1924-1932</a:t>
            </a:r>
            <a:r>
              <a:rPr lang="el-GR" sz="2000" dirty="0">
                <a:latin typeface="+mj-lt"/>
              </a:rPr>
              <a:t>, Αθήνα: Ηρόδοτος, 2015.</a:t>
            </a:r>
          </a:p>
          <a:p>
            <a:pPr algn="just"/>
            <a:r>
              <a:rPr lang="el-GR" sz="2000" dirty="0">
                <a:latin typeface="+mj-lt"/>
              </a:rPr>
              <a:t>Κούμας Μανόλης, </a:t>
            </a:r>
            <a:r>
              <a:rPr lang="el-GR" sz="2000" i="1" dirty="0">
                <a:latin typeface="+mj-lt"/>
              </a:rPr>
              <a:t>Μικρά κράτη, συλλογική ασφάλεια, Κοινωνία των Εθνών: η Ελλάδα και το ζήτημα του αφοπλισμού, 1919-1934</a:t>
            </a:r>
            <a:r>
              <a:rPr lang="el-GR" sz="2000" dirty="0">
                <a:latin typeface="+mj-lt"/>
              </a:rPr>
              <a:t>, Λευκωσία: Πανεπιστημιακές Εκδόσεις Κύπρου, 2012.</a:t>
            </a:r>
            <a:endParaRPr lang="en-US" sz="2000" dirty="0">
              <a:latin typeface="+mj-lt"/>
            </a:endParaRPr>
          </a:p>
          <a:p>
            <a:pPr algn="just"/>
            <a:r>
              <a:rPr lang="el-GR" sz="2000" dirty="0">
                <a:latin typeface="+mj-lt"/>
              </a:rPr>
              <a:t>Παπαφλωράτος Ιωάννης </a:t>
            </a:r>
            <a:r>
              <a:rPr lang="el-GR" sz="2000" i="1" dirty="0">
                <a:latin typeface="+mj-lt"/>
              </a:rPr>
              <a:t>Η ελληνοϊταλική κρίση του 1923: το επεισόδιο </a:t>
            </a:r>
            <a:r>
              <a:rPr lang="en-US" sz="2000" i="1" dirty="0" err="1">
                <a:latin typeface="+mj-lt"/>
              </a:rPr>
              <a:t>Tellini</a:t>
            </a:r>
            <a:r>
              <a:rPr lang="el-GR" sz="2000" i="1" dirty="0">
                <a:latin typeface="+mj-lt"/>
              </a:rPr>
              <a:t>/Κέρκυρας</a:t>
            </a:r>
            <a:r>
              <a:rPr lang="en-US" sz="2000" i="1" dirty="0">
                <a:latin typeface="+mj-lt"/>
              </a:rPr>
              <a:t>,</a:t>
            </a:r>
            <a:r>
              <a:rPr lang="el-GR" sz="2000" dirty="0">
                <a:latin typeface="+mj-lt"/>
              </a:rPr>
              <a:t> Αθήνα και Θεσσαλονίκη: Σάκκουλας</a:t>
            </a:r>
            <a:r>
              <a:rPr lang="en-US" sz="2000" dirty="0">
                <a:latin typeface="+mj-lt"/>
              </a:rPr>
              <a:t>,</a:t>
            </a:r>
            <a:r>
              <a:rPr lang="el-GR" sz="2000" dirty="0">
                <a:latin typeface="+mj-lt"/>
              </a:rPr>
              <a:t> 2009.</a:t>
            </a:r>
            <a:endParaRPr lang="en-US" sz="2000" dirty="0">
              <a:latin typeface="+mj-lt"/>
            </a:endParaRPr>
          </a:p>
          <a:p>
            <a:pPr algn="just"/>
            <a:r>
              <a:rPr lang="el-GR" sz="2000" dirty="0">
                <a:latin typeface="+mj-lt"/>
              </a:rPr>
              <a:t>Πλουμίδης Σπυρίδων, </a:t>
            </a:r>
            <a:r>
              <a:rPr lang="el-GR" sz="2000" i="1" dirty="0">
                <a:latin typeface="+mj-lt"/>
              </a:rPr>
              <a:t>Η ελληνοβουλγαρική κρίση του 1924-25: ο πόλεμος της ζωοκλοπής</a:t>
            </a:r>
            <a:r>
              <a:rPr lang="en-US" sz="2000" i="1" dirty="0">
                <a:latin typeface="+mj-lt"/>
              </a:rPr>
              <a:t>, </a:t>
            </a:r>
            <a:r>
              <a:rPr lang="el-GR" sz="2000" dirty="0">
                <a:latin typeface="+mj-lt"/>
              </a:rPr>
              <a:t>Αθήνα: Γόρδιος, 2006.</a:t>
            </a:r>
          </a:p>
          <a:p>
            <a:pPr algn="just"/>
            <a:r>
              <a:rPr lang="el-GR" sz="2000" dirty="0">
                <a:latin typeface="+mj-lt"/>
              </a:rPr>
              <a:t>Τούντα-Φεργάδη Αρετή, </a:t>
            </a:r>
            <a:r>
              <a:rPr lang="el-GR" sz="2000" i="1" dirty="0">
                <a:latin typeface="+mj-lt"/>
              </a:rPr>
              <a:t>Το προσφυγικό δάνειο του 1924</a:t>
            </a:r>
            <a:r>
              <a:rPr lang="el-GR" sz="2000" dirty="0">
                <a:latin typeface="+mj-lt"/>
              </a:rPr>
              <a:t>, Θεσσαλονίκη: Παρατηρητής, 1985.</a:t>
            </a:r>
            <a:endParaRPr lang="en-US" sz="2000" dirty="0">
              <a:latin typeface="+mj-lt"/>
            </a:endParaRPr>
          </a:p>
        </p:txBody>
      </p:sp>
    </p:spTree>
    <p:extLst>
      <p:ext uri="{BB962C8B-B14F-4D97-AF65-F5344CB8AC3E}">
        <p14:creationId xmlns:p14="http://schemas.microsoft.com/office/powerpoint/2010/main" val="3009251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Ιστοσελίδες για την ΚτΕ</a:t>
            </a:r>
            <a:endParaRPr lang="en-US" dirty="0"/>
          </a:p>
        </p:txBody>
      </p:sp>
      <p:sp>
        <p:nvSpPr>
          <p:cNvPr id="3" name="Content Placeholder 2"/>
          <p:cNvSpPr>
            <a:spLocks noGrp="1"/>
          </p:cNvSpPr>
          <p:nvPr>
            <p:ph sz="quarter" idx="1"/>
          </p:nvPr>
        </p:nvSpPr>
        <p:spPr>
          <a:xfrm>
            <a:off x="457200" y="1219200"/>
            <a:ext cx="8229600" cy="5090120"/>
          </a:xfrm>
        </p:spPr>
        <p:txBody>
          <a:bodyPr>
            <a:normAutofit lnSpcReduction="10000"/>
          </a:bodyPr>
          <a:lstStyle/>
          <a:p>
            <a:pPr algn="just"/>
            <a:r>
              <a:rPr lang="en-US" sz="2400" dirty="0">
                <a:latin typeface="Cambria" panose="02040503050406030204" pitchFamily="18" charset="0"/>
                <a:ea typeface="Cambria" panose="02040503050406030204" pitchFamily="18" charset="0"/>
                <a:hlinkClick r:id="rId2"/>
              </a:rPr>
              <a:t>http://libraryresources.unog.ch/c.php?g=462663&amp;p=3163203</a:t>
            </a:r>
            <a:r>
              <a:rPr lang="en-US" sz="2400" dirty="0">
                <a:latin typeface="Cambria" panose="02040503050406030204" pitchFamily="18" charset="0"/>
                <a:ea typeface="Cambria" panose="02040503050406030204" pitchFamily="18" charset="0"/>
              </a:rPr>
              <a:t> </a:t>
            </a:r>
          </a:p>
          <a:p>
            <a:pPr algn="just"/>
            <a:endParaRPr lang="en-US" sz="2400" dirty="0">
              <a:latin typeface="Cambria" panose="02040503050406030204" pitchFamily="18" charset="0"/>
              <a:ea typeface="Cambria" panose="02040503050406030204" pitchFamily="18" charset="0"/>
            </a:endParaRPr>
          </a:p>
          <a:p>
            <a:pPr algn="just"/>
            <a:r>
              <a:rPr lang="en-US" sz="2400" dirty="0">
                <a:latin typeface="Cambria" panose="02040503050406030204" pitchFamily="18" charset="0"/>
                <a:ea typeface="Cambria" panose="02040503050406030204" pitchFamily="18" charset="0"/>
                <a:hlinkClick r:id="rId3"/>
              </a:rPr>
              <a:t>http://digital.library.northwestern.edu/league/background.html</a:t>
            </a:r>
            <a:endParaRPr lang="en-US" sz="2400" dirty="0">
              <a:latin typeface="Cambria" panose="02040503050406030204" pitchFamily="18" charset="0"/>
              <a:ea typeface="Cambria" panose="02040503050406030204" pitchFamily="18" charset="0"/>
            </a:endParaRPr>
          </a:p>
          <a:p>
            <a:pPr algn="just"/>
            <a:endParaRPr lang="en-US" sz="2400" dirty="0">
              <a:latin typeface="Cambria" panose="02040503050406030204" pitchFamily="18" charset="0"/>
              <a:ea typeface="Cambria" panose="02040503050406030204" pitchFamily="18" charset="0"/>
            </a:endParaRPr>
          </a:p>
          <a:p>
            <a:pPr algn="just"/>
            <a:r>
              <a:rPr lang="en-US" sz="2400" dirty="0">
                <a:latin typeface="Cambria" panose="02040503050406030204" pitchFamily="18" charset="0"/>
                <a:ea typeface="Cambria" panose="02040503050406030204" pitchFamily="18" charset="0"/>
                <a:hlinkClick r:id="rId4"/>
              </a:rPr>
              <a:t>https://treaties.un.org/Pages/Content.aspx?path=DB/LoNOnline/pageIntro_en.xml</a:t>
            </a:r>
            <a:endParaRPr lang="en-US" sz="2400" dirty="0">
              <a:latin typeface="Cambria" panose="02040503050406030204" pitchFamily="18" charset="0"/>
              <a:ea typeface="Cambria" panose="02040503050406030204" pitchFamily="18" charset="0"/>
            </a:endParaRPr>
          </a:p>
          <a:p>
            <a:pPr algn="just"/>
            <a:endParaRPr lang="en-US" sz="2400" dirty="0">
              <a:latin typeface="Cambria" panose="02040503050406030204" pitchFamily="18" charset="0"/>
              <a:ea typeface="Cambria" panose="02040503050406030204" pitchFamily="18" charset="0"/>
            </a:endParaRPr>
          </a:p>
          <a:p>
            <a:pPr algn="just"/>
            <a:r>
              <a:rPr lang="en-US" sz="2400" dirty="0">
                <a:latin typeface="Cambria" panose="02040503050406030204" pitchFamily="18" charset="0"/>
                <a:ea typeface="Cambria" panose="02040503050406030204" pitchFamily="18" charset="0"/>
                <a:hlinkClick r:id="rId5"/>
              </a:rPr>
              <a:t>https://www.nls.uk/collections/official-publications/intergovernmental/league-of-nations</a:t>
            </a:r>
            <a:endParaRPr lang="en-US" sz="2400" dirty="0">
              <a:latin typeface="Cambria" panose="02040503050406030204" pitchFamily="18" charset="0"/>
              <a:ea typeface="Cambria" panose="02040503050406030204" pitchFamily="18" charset="0"/>
            </a:endParaRPr>
          </a:p>
          <a:p>
            <a:pPr algn="just"/>
            <a:endParaRPr lang="en-US" sz="2400" dirty="0">
              <a:latin typeface="Cambria" panose="02040503050406030204" pitchFamily="18" charset="0"/>
              <a:ea typeface="Cambria" panose="02040503050406030204" pitchFamily="18" charset="0"/>
            </a:endParaRPr>
          </a:p>
          <a:p>
            <a:pPr algn="just"/>
            <a:r>
              <a:rPr lang="en-US" sz="2400" dirty="0">
                <a:latin typeface="Cambria" panose="02040503050406030204" pitchFamily="18" charset="0"/>
                <a:ea typeface="Cambria" panose="02040503050406030204" pitchFamily="18" charset="0"/>
                <a:hlinkClick r:id="rId6"/>
              </a:rPr>
              <a:t>https://lontad-project.unog.ch/</a:t>
            </a:r>
            <a:r>
              <a:rPr lang="en-US" sz="24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1224310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Γούντροου Γουίλσον (1856-1924)</a:t>
            </a:r>
            <a:endParaRPr lang="en-US" dirty="0"/>
          </a:p>
        </p:txBody>
      </p:sp>
      <p:sp>
        <p:nvSpPr>
          <p:cNvPr id="4" name="Content Placeholder 3"/>
          <p:cNvSpPr>
            <a:spLocks noGrp="1"/>
          </p:cNvSpPr>
          <p:nvPr>
            <p:ph sz="quarter" idx="1"/>
          </p:nvPr>
        </p:nvSpPr>
        <p:spPr>
          <a:xfrm>
            <a:off x="457200" y="1219200"/>
            <a:ext cx="4474840" cy="5162128"/>
          </a:xfrm>
        </p:spPr>
        <p:txBody>
          <a:bodyPr>
            <a:noAutofit/>
          </a:bodyPr>
          <a:lstStyle/>
          <a:p>
            <a:pPr algn="just"/>
            <a:r>
              <a:rPr lang="el-GR" sz="2200" dirty="0">
                <a:latin typeface="+mj-lt"/>
              </a:rPr>
              <a:t>Το 1910 εξελέγη κυβερνήτης του Νιου Τζέρσεϋ με το Κόμμα των Δημοκρατικών.</a:t>
            </a:r>
          </a:p>
          <a:p>
            <a:pPr algn="just"/>
            <a:endParaRPr lang="el-GR" sz="2200" dirty="0">
              <a:latin typeface="+mj-lt"/>
            </a:endParaRPr>
          </a:p>
          <a:p>
            <a:pPr algn="just"/>
            <a:r>
              <a:rPr lang="el-GR" sz="2200" dirty="0">
                <a:latin typeface="+mj-lt"/>
              </a:rPr>
              <a:t>Το 1912 εξελέγη πρόεδρος των ΗΠΑ.</a:t>
            </a:r>
            <a:r>
              <a:rPr lang="en-US" sz="2200" dirty="0">
                <a:latin typeface="+mj-lt"/>
              </a:rPr>
              <a:t> </a:t>
            </a:r>
            <a:r>
              <a:rPr lang="el-GR" sz="2200" dirty="0">
                <a:latin typeface="+mj-lt"/>
              </a:rPr>
              <a:t>Επανεξελέγη το 1916.</a:t>
            </a:r>
          </a:p>
          <a:p>
            <a:pPr algn="just"/>
            <a:endParaRPr lang="el-GR" sz="2200" dirty="0">
              <a:latin typeface="+mj-lt"/>
            </a:endParaRPr>
          </a:p>
          <a:p>
            <a:pPr algn="just"/>
            <a:r>
              <a:rPr lang="el-GR" sz="2200" dirty="0">
                <a:latin typeface="+mj-lt"/>
              </a:rPr>
              <a:t>Το 1917 οι ΗΠΑ εισήλθαν στον πόλεμο στο πλευρό της Αντάντ.</a:t>
            </a:r>
          </a:p>
          <a:p>
            <a:pPr algn="just"/>
            <a:endParaRPr lang="el-GR" sz="2200" dirty="0">
              <a:latin typeface="+mj-lt"/>
            </a:endParaRPr>
          </a:p>
          <a:p>
            <a:pPr algn="just"/>
            <a:r>
              <a:rPr lang="el-GR" sz="2200" dirty="0">
                <a:latin typeface="+mj-lt"/>
              </a:rPr>
              <a:t>Δεν έλαβε μέρος στις εκλογές του 1920.</a:t>
            </a:r>
          </a:p>
        </p:txBody>
      </p:sp>
      <p:pic>
        <p:nvPicPr>
          <p:cNvPr id="7" name="Content Placeholder 6"/>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5180328" y="1484784"/>
            <a:ext cx="3356805" cy="4104456"/>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Το Συνέδριο Ειρήνης των Παρισίων και η ΚτΕ</a:t>
            </a:r>
            <a:endParaRPr lang="en-US" dirty="0"/>
          </a:p>
        </p:txBody>
      </p:sp>
      <p:sp>
        <p:nvSpPr>
          <p:cNvPr id="6" name="Content Placeholder 5"/>
          <p:cNvSpPr>
            <a:spLocks noGrp="1"/>
          </p:cNvSpPr>
          <p:nvPr>
            <p:ph sz="quarter" idx="1"/>
          </p:nvPr>
        </p:nvSpPr>
        <p:spPr>
          <a:xfrm>
            <a:off x="457200" y="1219200"/>
            <a:ext cx="8229600" cy="5018112"/>
          </a:xfrm>
        </p:spPr>
        <p:txBody>
          <a:bodyPr>
            <a:normAutofit/>
          </a:bodyPr>
          <a:lstStyle/>
          <a:p>
            <a:pPr algn="just"/>
            <a:r>
              <a:rPr lang="el-GR" sz="2200" dirty="0">
                <a:latin typeface="+mj-lt"/>
              </a:rPr>
              <a:t>Κατά τη διάρκεια του Συνδερίου Ειρήνης στο Παρίσι (1919-1920) υπογράφτηκαν πέντε Συνθήκες Ειρήνης:</a:t>
            </a:r>
          </a:p>
          <a:p>
            <a:pPr lvl="1" algn="just"/>
            <a:r>
              <a:rPr lang="el-GR" sz="2200" dirty="0">
                <a:latin typeface="+mj-lt"/>
              </a:rPr>
              <a:t>Συνθήκη Βερσαλλιών</a:t>
            </a:r>
          </a:p>
          <a:p>
            <a:pPr lvl="1" algn="just"/>
            <a:r>
              <a:rPr lang="el-GR" sz="2200" dirty="0">
                <a:latin typeface="+mj-lt"/>
              </a:rPr>
              <a:t>Συνθήκη Αγίου Γερμανού</a:t>
            </a:r>
          </a:p>
          <a:p>
            <a:pPr lvl="1" algn="just"/>
            <a:r>
              <a:rPr lang="el-GR" sz="2200" dirty="0">
                <a:latin typeface="+mj-lt"/>
              </a:rPr>
              <a:t>Συνθήκη Νεϊγύ</a:t>
            </a:r>
          </a:p>
          <a:p>
            <a:pPr lvl="1" algn="just"/>
            <a:r>
              <a:rPr lang="el-GR" sz="2200" dirty="0">
                <a:latin typeface="+mj-lt"/>
              </a:rPr>
              <a:t>Συνθήκη Τριανόν</a:t>
            </a:r>
          </a:p>
          <a:p>
            <a:pPr lvl="1" algn="just"/>
            <a:r>
              <a:rPr lang="el-GR" sz="2200" dirty="0">
                <a:latin typeface="+mj-lt"/>
              </a:rPr>
              <a:t>Συνθήκη Σεβρών</a:t>
            </a:r>
          </a:p>
          <a:p>
            <a:pPr algn="just"/>
            <a:endParaRPr lang="el-GR" sz="2200" dirty="0">
              <a:latin typeface="+mj-lt"/>
            </a:endParaRPr>
          </a:p>
          <a:p>
            <a:pPr algn="just"/>
            <a:r>
              <a:rPr lang="en-US" sz="2200" dirty="0">
                <a:latin typeface="+mj-lt"/>
              </a:rPr>
              <a:t>O</a:t>
            </a:r>
            <a:r>
              <a:rPr lang="el-GR" sz="2200" dirty="0">
                <a:latin typeface="+mj-lt"/>
              </a:rPr>
              <a:t> Καταστατικός Χάρτης της ΚτΕ αποτελούσε αναπόσπαστο τμήμα όλων των Συνθηκών Ειρήνης, θέτοντας το πλαίσιο δράσης και λειτουργίας του νέου διεθνούς οργανισμού. </a:t>
            </a:r>
            <a:endParaRPr lang="en-US" sz="2200" dirty="0">
              <a:latin typeface="+mj-lt"/>
            </a:endParaRPr>
          </a:p>
        </p:txBody>
      </p:sp>
    </p:spTree>
    <p:extLst>
      <p:ext uri="{BB962C8B-B14F-4D97-AF65-F5344CB8AC3E}">
        <p14:creationId xmlns:p14="http://schemas.microsoft.com/office/powerpoint/2010/main" val="2685248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Δομή και λειτουργία της ΚτΕ</a:t>
            </a:r>
            <a:endParaRPr lang="en-US" dirty="0"/>
          </a:p>
        </p:txBody>
      </p:sp>
      <p:sp>
        <p:nvSpPr>
          <p:cNvPr id="6" name="Content Placeholder 5"/>
          <p:cNvSpPr>
            <a:spLocks noGrp="1"/>
          </p:cNvSpPr>
          <p:nvPr>
            <p:ph sz="quarter" idx="1"/>
          </p:nvPr>
        </p:nvSpPr>
        <p:spPr>
          <a:xfrm>
            <a:off x="457200" y="1219200"/>
            <a:ext cx="8229600" cy="5090120"/>
          </a:xfrm>
        </p:spPr>
        <p:txBody>
          <a:bodyPr>
            <a:normAutofit fontScale="92500" lnSpcReduction="10000"/>
          </a:bodyPr>
          <a:lstStyle/>
          <a:p>
            <a:pPr algn="just"/>
            <a:r>
              <a:rPr lang="el-GR" sz="2400" b="1" dirty="0">
                <a:latin typeface="+mj-lt"/>
              </a:rPr>
              <a:t>Συνέλευση:</a:t>
            </a:r>
            <a:r>
              <a:rPr lang="el-GR" sz="2400" dirty="0">
                <a:latin typeface="+mj-lt"/>
              </a:rPr>
              <a:t> αποτελείτο από εκπροσώπους όλων των κρατών-μελών της ΚτΕ, τα οποία συνέρχονταν σε ετήσια τακτική σύνοδο.</a:t>
            </a:r>
          </a:p>
          <a:p>
            <a:pPr algn="just"/>
            <a:endParaRPr lang="el-GR" sz="2400" dirty="0">
              <a:latin typeface="+mj-lt"/>
            </a:endParaRPr>
          </a:p>
          <a:p>
            <a:pPr algn="just"/>
            <a:r>
              <a:rPr lang="el-GR" sz="2400" b="1" dirty="0">
                <a:latin typeface="+mj-lt"/>
              </a:rPr>
              <a:t>Συμβούλιο:</a:t>
            </a:r>
            <a:r>
              <a:rPr lang="el-GR" sz="2400" dirty="0">
                <a:latin typeface="+mj-lt"/>
              </a:rPr>
              <a:t> επρόκειτο ουσιαστικά για το εκτελεστικό όργανο των αποφάσεων της Συνέλευσης. Αποτελείτο από μόνιμα (αρχικά πέντε σε σύνολο εννέα μελών) και μη μόνιμα μέλη (που υποδεικνύονταν από τη Συνέλευση). Μετά από την απόφαση των ΗΠΑ να μην επικυρώσουν τη Συνθήκη των Βερσαλλιών, τα μόνιμα μέλη ήταν τέσσερα (Βρετανία, Γαλλία, Ιταλία και Ιαπωνία). Το 1926 η Γερμανία εισήλθε στην ΚτΕ και έγινε το πέμπτο μέλος του Συμβουλίου. </a:t>
            </a:r>
          </a:p>
          <a:p>
            <a:pPr algn="just"/>
            <a:endParaRPr lang="el-GR" sz="2400" dirty="0">
              <a:latin typeface="+mj-lt"/>
            </a:endParaRPr>
          </a:p>
          <a:p>
            <a:pPr algn="just"/>
            <a:r>
              <a:rPr lang="el-GR" sz="2400" b="1" dirty="0">
                <a:latin typeface="+mj-lt"/>
              </a:rPr>
              <a:t>Γραμματεία:</a:t>
            </a:r>
            <a:r>
              <a:rPr lang="el-GR" sz="2400" dirty="0">
                <a:latin typeface="+mj-lt"/>
              </a:rPr>
              <a:t> ήταν επιφορτισμένη με διοικητικά καθήκοντα.</a:t>
            </a:r>
            <a:endParaRPr lang="en-US" sz="2400" dirty="0">
              <a:latin typeface="+mj-lt"/>
            </a:endParaRPr>
          </a:p>
        </p:txBody>
      </p:sp>
    </p:spTree>
    <p:extLst>
      <p:ext uri="{BB962C8B-B14F-4D97-AF65-F5344CB8AC3E}">
        <p14:creationId xmlns:p14="http://schemas.microsoft.com/office/powerpoint/2010/main" val="4104506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Οι στόχοι της ΚτΕ</a:t>
            </a:r>
            <a:endParaRPr lang="en-US" dirty="0"/>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dirty="0">
                <a:latin typeface="+mj-lt"/>
              </a:rPr>
              <a:t>Πρωταρχικός στόχος της ΚτΕ ήταν η παγίωση της παγκόσμιας ειρήνης με βάση το σύστημα της </a:t>
            </a:r>
            <a:r>
              <a:rPr lang="el-GR" sz="2200" b="1" dirty="0">
                <a:latin typeface="+mj-lt"/>
              </a:rPr>
              <a:t>συλλογικής ασφάλειας</a:t>
            </a:r>
            <a:r>
              <a:rPr lang="el-GR" sz="2200" dirty="0">
                <a:latin typeface="+mj-lt"/>
              </a:rPr>
              <a:t>.</a:t>
            </a:r>
          </a:p>
          <a:p>
            <a:pPr algn="just"/>
            <a:endParaRPr lang="el-GR" sz="2200" dirty="0">
              <a:latin typeface="+mj-lt"/>
            </a:endParaRPr>
          </a:p>
          <a:p>
            <a:pPr algn="just"/>
            <a:r>
              <a:rPr lang="el-GR" sz="2200" dirty="0">
                <a:latin typeface="+mj-lt"/>
              </a:rPr>
              <a:t>Μείζων στόχος της ΚτΕ ήταν η κατάρτιση σχεδίου προς την κατεύθυνση του γενικού </a:t>
            </a:r>
            <a:r>
              <a:rPr lang="el-GR" sz="2200" b="1" dirty="0">
                <a:latin typeface="+mj-lt"/>
              </a:rPr>
              <a:t>αφοπλισμού</a:t>
            </a:r>
            <a:r>
              <a:rPr lang="el-GR" sz="2200" dirty="0">
                <a:latin typeface="+mj-lt"/>
              </a:rPr>
              <a:t> όλων των κρατών (τόσο των νικητών όσο και των ηττημένων).</a:t>
            </a:r>
          </a:p>
          <a:p>
            <a:pPr algn="just"/>
            <a:endParaRPr lang="el-GR" sz="2200" dirty="0">
              <a:latin typeface="+mj-lt"/>
            </a:endParaRPr>
          </a:p>
          <a:p>
            <a:pPr algn="just"/>
            <a:r>
              <a:rPr lang="el-GR" sz="2200" dirty="0">
                <a:latin typeface="+mj-lt"/>
              </a:rPr>
              <a:t>Παράλληλα, η ΚτΕ ανέλαβε σημαντικές πρωτοβουλίες στο </a:t>
            </a:r>
            <a:r>
              <a:rPr lang="el-GR" sz="2200" b="1" dirty="0">
                <a:latin typeface="+mj-lt"/>
              </a:rPr>
              <a:t>οικονομικό</a:t>
            </a:r>
            <a:r>
              <a:rPr lang="el-GR" sz="2200" dirty="0">
                <a:latin typeface="+mj-lt"/>
              </a:rPr>
              <a:t> και στο </a:t>
            </a:r>
            <a:r>
              <a:rPr lang="el-GR" sz="2200" b="1" dirty="0">
                <a:latin typeface="+mj-lt"/>
              </a:rPr>
              <a:t>κοινωνικό</a:t>
            </a:r>
            <a:r>
              <a:rPr lang="el-GR" sz="2200" dirty="0">
                <a:latin typeface="+mj-lt"/>
              </a:rPr>
              <a:t> πεδίο.  </a:t>
            </a:r>
            <a:endParaRPr lang="en-US" sz="2200" dirty="0">
              <a:latin typeface="+mj-lt"/>
            </a:endParaRPr>
          </a:p>
        </p:txBody>
      </p:sp>
    </p:spTree>
    <p:extLst>
      <p:ext uri="{BB962C8B-B14F-4D97-AF65-F5344CB8AC3E}">
        <p14:creationId xmlns:p14="http://schemas.microsoft.com/office/powerpoint/2010/main" val="4054582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Οργανισμοί και Επιτροπές υπό την ΚτΕ</a:t>
            </a:r>
            <a:endParaRPr lang="en-US" dirty="0"/>
          </a:p>
        </p:txBody>
      </p:sp>
      <p:sp>
        <p:nvSpPr>
          <p:cNvPr id="6" name="Content Placeholder 5"/>
          <p:cNvSpPr>
            <a:spLocks noGrp="1"/>
          </p:cNvSpPr>
          <p:nvPr>
            <p:ph sz="quarter" idx="1"/>
          </p:nvPr>
        </p:nvSpPr>
        <p:spPr>
          <a:xfrm>
            <a:off x="457200" y="1219200"/>
            <a:ext cx="8229600" cy="5090120"/>
          </a:xfrm>
        </p:spPr>
        <p:txBody>
          <a:bodyPr>
            <a:normAutofit/>
          </a:bodyPr>
          <a:lstStyle/>
          <a:p>
            <a:pPr algn="just"/>
            <a:r>
              <a:rPr lang="el-GR" sz="2200" b="0" i="0" dirty="0">
                <a:solidFill>
                  <a:srgbClr val="202122"/>
                </a:solidFill>
                <a:effectLst/>
                <a:latin typeface="+mj-lt"/>
              </a:rPr>
              <a:t>Διαρκές Δικαστήριο Διεθνούς Δικα</a:t>
            </a:r>
            <a:r>
              <a:rPr lang="el-GR" sz="2200" dirty="0">
                <a:solidFill>
                  <a:srgbClr val="202122"/>
                </a:solidFill>
                <a:latin typeface="+mj-lt"/>
              </a:rPr>
              <a:t>ιοσύνης</a:t>
            </a:r>
          </a:p>
          <a:p>
            <a:pPr algn="just"/>
            <a:r>
              <a:rPr lang="el-GR" sz="2200" b="0" i="0" dirty="0">
                <a:solidFill>
                  <a:srgbClr val="202122"/>
                </a:solidFill>
                <a:effectLst/>
                <a:latin typeface="+mj-lt"/>
              </a:rPr>
              <a:t>Διεθνής Οργανισμός Εργασίας</a:t>
            </a:r>
          </a:p>
          <a:p>
            <a:pPr algn="just"/>
            <a:r>
              <a:rPr lang="el-GR" sz="2200" dirty="0">
                <a:solidFill>
                  <a:srgbClr val="202122"/>
                </a:solidFill>
                <a:latin typeface="+mj-lt"/>
              </a:rPr>
              <a:t>Επιτροπή Αφοπλισμού</a:t>
            </a:r>
          </a:p>
          <a:p>
            <a:pPr algn="just"/>
            <a:r>
              <a:rPr lang="el-GR" sz="2200" b="0" i="0" dirty="0">
                <a:solidFill>
                  <a:srgbClr val="202122"/>
                </a:solidFill>
                <a:effectLst/>
                <a:latin typeface="+mj-lt"/>
              </a:rPr>
              <a:t>Οργανισμός Υγείας</a:t>
            </a:r>
          </a:p>
          <a:p>
            <a:pPr algn="just"/>
            <a:r>
              <a:rPr lang="el-GR" sz="2200" b="0" i="0" dirty="0">
                <a:solidFill>
                  <a:srgbClr val="202122"/>
                </a:solidFill>
                <a:effectLst/>
                <a:latin typeface="+mj-lt"/>
              </a:rPr>
              <a:t>Επιτροπή Εντολών</a:t>
            </a:r>
          </a:p>
          <a:p>
            <a:pPr algn="just"/>
            <a:r>
              <a:rPr lang="el-GR" sz="2200" b="0" i="0" dirty="0">
                <a:solidFill>
                  <a:srgbClr val="202122"/>
                </a:solidFill>
                <a:effectLst/>
                <a:latin typeface="+mj-lt"/>
              </a:rPr>
              <a:t>Διεθνής Επιτροπή για την Πνευματική Συνεργασία</a:t>
            </a:r>
          </a:p>
          <a:p>
            <a:pPr algn="just"/>
            <a:r>
              <a:rPr lang="el-GR" sz="2200" b="0" i="0" dirty="0">
                <a:solidFill>
                  <a:srgbClr val="202122"/>
                </a:solidFill>
                <a:effectLst/>
                <a:latin typeface="+mj-lt"/>
              </a:rPr>
              <a:t>Μόνιμο Κεντρικό Συμβούλιο Οπίου</a:t>
            </a:r>
          </a:p>
          <a:p>
            <a:pPr algn="just"/>
            <a:r>
              <a:rPr lang="el-GR" sz="2200" b="0" i="0" dirty="0">
                <a:solidFill>
                  <a:srgbClr val="202122"/>
                </a:solidFill>
                <a:effectLst/>
                <a:latin typeface="+mj-lt"/>
              </a:rPr>
              <a:t>Επιτροπή Προσφύγων</a:t>
            </a:r>
          </a:p>
          <a:p>
            <a:pPr algn="just"/>
            <a:r>
              <a:rPr lang="el-GR" sz="2200" b="0" i="0" dirty="0">
                <a:solidFill>
                  <a:srgbClr val="202122"/>
                </a:solidFill>
                <a:effectLst/>
                <a:latin typeface="+mj-lt"/>
              </a:rPr>
              <a:t>Επιτροπή Δουλείας</a:t>
            </a:r>
          </a:p>
          <a:p>
            <a:pPr algn="just"/>
            <a:r>
              <a:rPr lang="el-GR" sz="2200" dirty="0">
                <a:solidFill>
                  <a:srgbClr val="202122"/>
                </a:solidFill>
                <a:latin typeface="+mj-lt"/>
              </a:rPr>
              <a:t>Συμβουλευτική Επιτροπή με σκοπό την εξάλειψη της Σωματεμπορίας Γυναικών και Παιδιών</a:t>
            </a:r>
          </a:p>
          <a:p>
            <a:pPr algn="just"/>
            <a:r>
              <a:rPr lang="el-GR" sz="2200" dirty="0">
                <a:solidFill>
                  <a:srgbClr val="202122"/>
                </a:solidFill>
                <a:latin typeface="+mj-lt"/>
              </a:rPr>
              <a:t>Επιτροπή Μελέτης του Νομικού Καθεστώτος των Γυναικών</a:t>
            </a:r>
            <a:endParaRPr lang="en-US" sz="2200" dirty="0">
              <a:latin typeface="+mj-lt"/>
            </a:endParaRPr>
          </a:p>
        </p:txBody>
      </p:sp>
    </p:spTree>
    <p:extLst>
      <p:ext uri="{BB962C8B-B14F-4D97-AF65-F5344CB8AC3E}">
        <p14:creationId xmlns:p14="http://schemas.microsoft.com/office/powerpoint/2010/main" val="3605738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Η έδρα της ΚτΕ στη Γενεύη</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320800" y="1254442"/>
            <a:ext cx="6502400" cy="4866640"/>
          </a:xfrm>
          <a:prstGeom prst="rect">
            <a:avLst/>
          </a:prstGeom>
          <a:ln>
            <a:noFill/>
          </a:ln>
          <a:effectLst>
            <a:softEdge rad="112500"/>
          </a:effectLst>
        </p:spPr>
      </p:pic>
    </p:spTree>
    <p:extLst>
      <p:ext uri="{BB962C8B-B14F-4D97-AF65-F5344CB8AC3E}">
        <p14:creationId xmlns:p14="http://schemas.microsoft.com/office/powerpoint/2010/main" val="536942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a:t>Το σύστημα των «εντολών»</a:t>
            </a:r>
            <a:endParaRPr lang="en-US" dirty="0"/>
          </a:p>
        </p:txBody>
      </p:sp>
      <p:sp>
        <p:nvSpPr>
          <p:cNvPr id="6" name="Content Placeholder 5"/>
          <p:cNvSpPr>
            <a:spLocks noGrp="1"/>
          </p:cNvSpPr>
          <p:nvPr>
            <p:ph sz="quarter" idx="1"/>
          </p:nvPr>
        </p:nvSpPr>
        <p:spPr>
          <a:xfrm>
            <a:off x="457200" y="1219200"/>
            <a:ext cx="8229600" cy="5090120"/>
          </a:xfrm>
        </p:spPr>
        <p:txBody>
          <a:bodyPr>
            <a:normAutofit fontScale="92500"/>
          </a:bodyPr>
          <a:lstStyle/>
          <a:p>
            <a:pPr algn="just"/>
            <a:r>
              <a:rPr lang="el-GR" sz="2400" dirty="0">
                <a:latin typeface="+mj-lt"/>
              </a:rPr>
              <a:t>Το άρθρο 22 του Καταστατικού της ΚτΕ εισήγαγε για πρώτη φορά το σύστημα των «εντολών». Επρόκειτο για ένα νέο νομικό καθεστώς σύμφωνα με το οποίο οι πρώην αποικίες της Γερμανίας και της Οθωμανικής Αυτοκρατορίας θα περνούσαν υπό την προσωρινή διοίκηση κρατών-μελών της ΚτΕ.</a:t>
            </a:r>
          </a:p>
          <a:p>
            <a:pPr algn="just"/>
            <a:endParaRPr lang="el-GR" sz="2400" dirty="0">
              <a:latin typeface="+mj-lt"/>
            </a:endParaRPr>
          </a:p>
          <a:p>
            <a:pPr algn="just"/>
            <a:r>
              <a:rPr lang="el-GR" sz="2400" dirty="0">
                <a:latin typeface="+mj-lt"/>
              </a:rPr>
              <a:t>Στη </a:t>
            </a:r>
            <a:r>
              <a:rPr lang="el-GR" sz="2400" b="1" dirty="0">
                <a:latin typeface="+mj-lt"/>
              </a:rPr>
              <a:t>Μέση Ανατολή</a:t>
            </a:r>
            <a:r>
              <a:rPr lang="el-GR" sz="2400" dirty="0">
                <a:latin typeface="+mj-lt"/>
              </a:rPr>
              <a:t> το Ιράκ, η Παλαιστίνη και η Υπεριορρανία πέρασαν στον έλεγχο της Βρετανίας, ενώ η Συρία και ο Λίβανος πέρασαν στον έλεγχο της Γαλλίας.</a:t>
            </a:r>
          </a:p>
          <a:p>
            <a:pPr algn="just"/>
            <a:endParaRPr lang="el-GR" sz="2400" dirty="0">
              <a:latin typeface="+mj-lt"/>
            </a:endParaRPr>
          </a:p>
          <a:p>
            <a:pPr algn="just"/>
            <a:r>
              <a:rPr lang="el-GR" sz="2400" dirty="0">
                <a:latin typeface="+mj-lt"/>
              </a:rPr>
              <a:t>Οι πρώην γερμανικές αποικίες στην </a:t>
            </a:r>
            <a:r>
              <a:rPr lang="el-GR" sz="2400" b="1" dirty="0">
                <a:latin typeface="+mj-lt"/>
              </a:rPr>
              <a:t>Αφρική</a:t>
            </a:r>
            <a:r>
              <a:rPr lang="el-GR" sz="2400" dirty="0">
                <a:latin typeface="+mj-lt"/>
              </a:rPr>
              <a:t> και στον </a:t>
            </a:r>
            <a:r>
              <a:rPr lang="el-GR" sz="2400" b="1" dirty="0">
                <a:latin typeface="+mj-lt"/>
              </a:rPr>
              <a:t>Ειρηνικό</a:t>
            </a:r>
            <a:r>
              <a:rPr lang="el-GR" sz="2400" dirty="0">
                <a:latin typeface="+mj-lt"/>
              </a:rPr>
              <a:t> πέρασαν υπό τη διοίκηση της Βρετανίας, της Γαλλίας, του Βελγίου, της Νοτίου Αφρικής, της Αυστραλίας και της Ιαπωνίας.</a:t>
            </a:r>
            <a:endParaRPr lang="en-US" sz="2400" dirty="0">
              <a:latin typeface="+mj-lt"/>
            </a:endParaRPr>
          </a:p>
        </p:txBody>
      </p:sp>
    </p:spTree>
    <p:extLst>
      <p:ext uri="{BB962C8B-B14F-4D97-AF65-F5344CB8AC3E}">
        <p14:creationId xmlns:p14="http://schemas.microsoft.com/office/powerpoint/2010/main" val="42016875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19066</TotalTime>
  <Words>1453</Words>
  <Application>Microsoft Office PowerPoint</Application>
  <PresentationFormat>Προβολή στην οθόνη (4:3)</PresentationFormat>
  <Paragraphs>126</Paragraphs>
  <Slides>26</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26</vt:i4>
      </vt:variant>
    </vt:vector>
  </HeadingPairs>
  <TitlesOfParts>
    <vt:vector size="35" baseType="lpstr">
      <vt:lpstr>Bookman Old Style</vt:lpstr>
      <vt:lpstr>Calibri</vt:lpstr>
      <vt:lpstr>Calisto MT</vt:lpstr>
      <vt:lpstr>Cambria</vt:lpstr>
      <vt:lpstr>Garamond</vt:lpstr>
      <vt:lpstr>Gill Sans MT</vt:lpstr>
      <vt:lpstr>Wingdings</vt:lpstr>
      <vt:lpstr>Wingdings 3</vt:lpstr>
      <vt:lpstr>Ρίζες</vt:lpstr>
      <vt:lpstr>Η Κοινωνία των Εθνών</vt:lpstr>
      <vt:lpstr>Η ίδρυση της Κοινωνίας των Εθνών</vt:lpstr>
      <vt:lpstr>Γούντροου Γουίλσον (1856-1924)</vt:lpstr>
      <vt:lpstr>Το Συνέδριο Ειρήνης των Παρισίων και η ΚτΕ</vt:lpstr>
      <vt:lpstr>Δομή και λειτουργία της ΚτΕ</vt:lpstr>
      <vt:lpstr>Οι στόχοι της ΚτΕ</vt:lpstr>
      <vt:lpstr>Οργανισμοί και Επιτροπές υπό την ΚτΕ</vt:lpstr>
      <vt:lpstr>Η έδρα της ΚτΕ στη Γενεύη</vt:lpstr>
      <vt:lpstr>Το σύστημα των «εντολών»</vt:lpstr>
      <vt:lpstr>Τα ιδρυτικά μέλη της ΚτΕ</vt:lpstr>
      <vt:lpstr>Οι αδυναμίες του συστήματος συλλογικής ασφάλειας</vt:lpstr>
      <vt:lpstr>Η δεκαετία του 1920</vt:lpstr>
      <vt:lpstr>Οι παρεμβάσεις της ΚτΕ</vt:lpstr>
      <vt:lpstr>Επίλυση εδαφικών διαφορών: Βίλνα – Άνω Σιλεσία – Μέμελ</vt:lpstr>
      <vt:lpstr>Επίλυση εδαφικών διαφορών: Μοσούλη – Νησιά Άλαντ</vt:lpstr>
      <vt:lpstr>Η δεκαετία του 1930</vt:lpstr>
      <vt:lpstr>Η κρίση της Μαντζουρίας (1931-1933)</vt:lpstr>
      <vt:lpstr>Η ιαπωνική επίθεση στην Μαντζουρία</vt:lpstr>
      <vt:lpstr>Η συνδιάσκεψη του Αφοπλισμού (1932-1933)</vt:lpstr>
      <vt:lpstr>Η συνδιάσκεψη του Αφοπλισμού (Γενεύη)</vt:lpstr>
      <vt:lpstr>Η κρίση της Αιθιοπίας (1935-1936)</vt:lpstr>
      <vt:lpstr>Ο Μουσολίνι και η αιθιοπική κρίση</vt:lpstr>
      <vt:lpstr>Βιβλιογραφία</vt:lpstr>
      <vt:lpstr>Ιστορία της Κοινωνίας των Εθνών</vt:lpstr>
      <vt:lpstr>Η Ελλάδα και η Κοινωνία των Εθνών</vt:lpstr>
      <vt:lpstr>Ιστοσελίδες για την ΚτΕ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Psychico College – IB Program</dc:title>
  <dc:creator>Manolis</dc:creator>
  <cp:lastModifiedBy>MANOLIS KOUMAS</cp:lastModifiedBy>
  <cp:revision>2099</cp:revision>
  <dcterms:created xsi:type="dcterms:W3CDTF">2014-09-10T14:51:40Z</dcterms:created>
  <dcterms:modified xsi:type="dcterms:W3CDTF">2021-04-07T15:23:39Z</dcterms:modified>
</cp:coreProperties>
</file>