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44"/>
  </p:notesMasterIdLst>
  <p:sldIdLst>
    <p:sldId id="256" r:id="rId2"/>
    <p:sldId id="405" r:id="rId3"/>
    <p:sldId id="257" r:id="rId4"/>
    <p:sldId id="371" r:id="rId5"/>
    <p:sldId id="258" r:id="rId6"/>
    <p:sldId id="372" r:id="rId7"/>
    <p:sldId id="336" r:id="rId8"/>
    <p:sldId id="373" r:id="rId9"/>
    <p:sldId id="374" r:id="rId10"/>
    <p:sldId id="375" r:id="rId11"/>
    <p:sldId id="417" r:id="rId12"/>
    <p:sldId id="273" r:id="rId13"/>
    <p:sldId id="418" r:id="rId14"/>
    <p:sldId id="377" r:id="rId15"/>
    <p:sldId id="376" r:id="rId16"/>
    <p:sldId id="379" r:id="rId17"/>
    <p:sldId id="378" r:id="rId18"/>
    <p:sldId id="380" r:id="rId19"/>
    <p:sldId id="381" r:id="rId20"/>
    <p:sldId id="382" r:id="rId21"/>
    <p:sldId id="383" r:id="rId22"/>
    <p:sldId id="384" r:id="rId23"/>
    <p:sldId id="385" r:id="rId24"/>
    <p:sldId id="386" r:id="rId25"/>
    <p:sldId id="387" r:id="rId26"/>
    <p:sldId id="388" r:id="rId27"/>
    <p:sldId id="389" r:id="rId28"/>
    <p:sldId id="390" r:id="rId29"/>
    <p:sldId id="391" r:id="rId30"/>
    <p:sldId id="392" r:id="rId31"/>
    <p:sldId id="393" r:id="rId32"/>
    <p:sldId id="394" r:id="rId33"/>
    <p:sldId id="395" r:id="rId34"/>
    <p:sldId id="396" r:id="rId35"/>
    <p:sldId id="404" r:id="rId36"/>
    <p:sldId id="397" r:id="rId37"/>
    <p:sldId id="398" r:id="rId38"/>
    <p:sldId id="399" r:id="rId39"/>
    <p:sldId id="400" r:id="rId40"/>
    <p:sldId id="401" r:id="rId41"/>
    <p:sldId id="402" r:id="rId42"/>
    <p:sldId id="403" r:id="rId43"/>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Μεσαίο στυλ 2 - Έμφαση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1198" autoAdjust="0"/>
    <p:restoredTop sz="94660"/>
  </p:normalViewPr>
  <p:slideViewPr>
    <p:cSldViewPr>
      <p:cViewPr varScale="1">
        <p:scale>
          <a:sx n="70" d="100"/>
          <a:sy n="70" d="100"/>
        </p:scale>
        <p:origin x="1341" y="4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microsoft.com/office/2016/11/relationships/changesInfo" Target="changesInfos/changesInfo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ableStyles" Target="tableStyle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viewProps" Target="viewProps.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ANOLIS" userId="12793953ad0ea499" providerId="LiveId" clId="{26D22952-936F-4188-BB60-EE7FFE7FBB46}"/>
    <pc:docChg chg="modSld">
      <pc:chgData name="MANOLIS" userId="12793953ad0ea499" providerId="LiveId" clId="{26D22952-936F-4188-BB60-EE7FFE7FBB46}" dt="2021-06-03T09:12:49.521" v="0" actId="20577"/>
      <pc:docMkLst>
        <pc:docMk/>
      </pc:docMkLst>
      <pc:sldChg chg="modSp mod">
        <pc:chgData name="MANOLIS" userId="12793953ad0ea499" providerId="LiveId" clId="{26D22952-936F-4188-BB60-EE7FFE7FBB46}" dt="2021-06-03T09:12:49.521" v="0" actId="20577"/>
        <pc:sldMkLst>
          <pc:docMk/>
          <pc:sldMk cId="148928944" sldId="385"/>
        </pc:sldMkLst>
        <pc:spChg chg="mod">
          <ac:chgData name="MANOLIS" userId="12793953ad0ea499" providerId="LiveId" clId="{26D22952-936F-4188-BB60-EE7FFE7FBB46}" dt="2021-06-03T09:12:49.521" v="0" actId="20577"/>
          <ac:spMkLst>
            <pc:docMk/>
            <pc:sldMk cId="148928944" sldId="385"/>
            <ac:spMk id="9219" creationId="{2DCAB426-8B35-4F56-AABA-BE3F77200EC0}"/>
          </ac:spMkLst>
        </pc:spChg>
      </pc:sldChg>
    </pc:docChg>
  </pc:docChgLst>
</pc:chgInfo>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0912E25-DA53-47F8-9400-58760FD383D0}" type="doc">
      <dgm:prSet loTypeId="urn:microsoft.com/office/officeart/2005/8/layout/cycle5" loCatId="cycle" qsTypeId="urn:microsoft.com/office/officeart/2005/8/quickstyle/simple3" qsCatId="simple" csTypeId="urn:microsoft.com/office/officeart/2005/8/colors/colorful2" csCatId="colorful" phldr="1"/>
      <dgm:spPr/>
      <dgm:t>
        <a:bodyPr/>
        <a:lstStyle/>
        <a:p>
          <a:endParaRPr lang="el-GR"/>
        </a:p>
      </dgm:t>
    </dgm:pt>
    <dgm:pt modelId="{5C450728-FAAD-48C3-98EC-1D26268F933C}">
      <dgm:prSet phldrT="[Κείμενο]" custT="1"/>
      <dgm:spPr/>
      <dgm:t>
        <a:bodyPr/>
        <a:lstStyle/>
        <a:p>
          <a:r>
            <a:rPr lang="el-GR" sz="2000" dirty="0"/>
            <a:t>Η γερμανική οικονομία καταρρέει (επανορθώσεις)</a:t>
          </a:r>
        </a:p>
      </dgm:t>
    </dgm:pt>
    <dgm:pt modelId="{058CE774-327F-456E-A856-CD6A0F39D409}" type="parTrans" cxnId="{BE8E627F-FEC6-40A2-9B79-E11E278B6417}">
      <dgm:prSet/>
      <dgm:spPr/>
      <dgm:t>
        <a:bodyPr/>
        <a:lstStyle/>
        <a:p>
          <a:endParaRPr lang="el-GR"/>
        </a:p>
      </dgm:t>
    </dgm:pt>
    <dgm:pt modelId="{28412D77-50C6-4758-A5E7-B2F4BBABCAAD}" type="sibTrans" cxnId="{BE8E627F-FEC6-40A2-9B79-E11E278B6417}">
      <dgm:prSet/>
      <dgm:spPr/>
      <dgm:t>
        <a:bodyPr/>
        <a:lstStyle/>
        <a:p>
          <a:endParaRPr lang="el-GR"/>
        </a:p>
      </dgm:t>
    </dgm:pt>
    <dgm:pt modelId="{F27BBAEC-8479-4498-9F02-8ECD56F94093}">
      <dgm:prSet phldrT="[Κείμενο]" custT="1"/>
      <dgm:spPr/>
      <dgm:t>
        <a:bodyPr/>
        <a:lstStyle/>
        <a:p>
          <a:r>
            <a:rPr lang="el-GR" sz="2000" dirty="0"/>
            <a:t>Η Βρετανία και η Γαλλία δεν μπορούν να πληρώσουν τα πολεμικά χρέη</a:t>
          </a:r>
        </a:p>
      </dgm:t>
    </dgm:pt>
    <dgm:pt modelId="{25054AE7-4F6A-42FE-8BEB-5245D523CC6A}" type="parTrans" cxnId="{18ABAD45-5AC5-43F2-8C56-32DA75D61999}">
      <dgm:prSet/>
      <dgm:spPr/>
      <dgm:t>
        <a:bodyPr/>
        <a:lstStyle/>
        <a:p>
          <a:endParaRPr lang="el-GR"/>
        </a:p>
      </dgm:t>
    </dgm:pt>
    <dgm:pt modelId="{D2E8765F-2EA4-4C96-A314-388C6C3B083D}" type="sibTrans" cxnId="{18ABAD45-5AC5-43F2-8C56-32DA75D61999}">
      <dgm:prSet/>
      <dgm:spPr/>
      <dgm:t>
        <a:bodyPr/>
        <a:lstStyle/>
        <a:p>
          <a:endParaRPr lang="el-GR"/>
        </a:p>
      </dgm:t>
    </dgm:pt>
    <dgm:pt modelId="{73395D54-B527-4A16-9B46-75EF9B0EA241}">
      <dgm:prSet phldrT="[Κείμενο]" custT="1"/>
      <dgm:spPr/>
      <dgm:t>
        <a:bodyPr/>
        <a:lstStyle/>
        <a:p>
          <a:r>
            <a:rPr lang="el-GR" sz="2000" dirty="0"/>
            <a:t>Οι ΗΠΑ περιορίζουν δραματικά τη ροή κεφαλαίων στην Ευρώπη </a:t>
          </a:r>
        </a:p>
      </dgm:t>
    </dgm:pt>
    <dgm:pt modelId="{C17AF471-465E-446E-9611-33DF8255B12D}" type="parTrans" cxnId="{2C3D386E-50A3-4C2E-BB17-91E732186D3D}">
      <dgm:prSet/>
      <dgm:spPr/>
      <dgm:t>
        <a:bodyPr/>
        <a:lstStyle/>
        <a:p>
          <a:endParaRPr lang="el-GR"/>
        </a:p>
      </dgm:t>
    </dgm:pt>
    <dgm:pt modelId="{0B4237E9-4B1A-43EA-84D2-608E5A02B5B2}" type="sibTrans" cxnId="{2C3D386E-50A3-4C2E-BB17-91E732186D3D}">
      <dgm:prSet/>
      <dgm:spPr/>
      <dgm:t>
        <a:bodyPr/>
        <a:lstStyle/>
        <a:p>
          <a:endParaRPr lang="el-GR"/>
        </a:p>
      </dgm:t>
    </dgm:pt>
    <dgm:pt modelId="{C33166BF-F823-4430-9F01-42698594C858}" type="pres">
      <dgm:prSet presAssocID="{B0912E25-DA53-47F8-9400-58760FD383D0}" presName="cycle" presStyleCnt="0">
        <dgm:presLayoutVars>
          <dgm:dir/>
          <dgm:resizeHandles val="exact"/>
        </dgm:presLayoutVars>
      </dgm:prSet>
      <dgm:spPr/>
    </dgm:pt>
    <dgm:pt modelId="{A5ABA137-5DE5-41B2-8A15-7CCF196FF3E2}" type="pres">
      <dgm:prSet presAssocID="{5C450728-FAAD-48C3-98EC-1D26268F933C}" presName="node" presStyleLbl="node1" presStyleIdx="0" presStyleCnt="3">
        <dgm:presLayoutVars>
          <dgm:bulletEnabled val="1"/>
        </dgm:presLayoutVars>
      </dgm:prSet>
      <dgm:spPr/>
    </dgm:pt>
    <dgm:pt modelId="{F235830D-5770-4F45-800E-B6C1E1AAD723}" type="pres">
      <dgm:prSet presAssocID="{5C450728-FAAD-48C3-98EC-1D26268F933C}" presName="spNode" presStyleCnt="0"/>
      <dgm:spPr/>
    </dgm:pt>
    <dgm:pt modelId="{098E69E0-9592-4BF0-BCC5-A157368AC36E}" type="pres">
      <dgm:prSet presAssocID="{28412D77-50C6-4758-A5E7-B2F4BBABCAAD}" presName="sibTrans" presStyleLbl="sibTrans1D1" presStyleIdx="0" presStyleCnt="3"/>
      <dgm:spPr/>
    </dgm:pt>
    <dgm:pt modelId="{561ACA7D-9773-4DCC-A1EC-02D98E499401}" type="pres">
      <dgm:prSet presAssocID="{F27BBAEC-8479-4498-9F02-8ECD56F94093}" presName="node" presStyleLbl="node1" presStyleIdx="1" presStyleCnt="3">
        <dgm:presLayoutVars>
          <dgm:bulletEnabled val="1"/>
        </dgm:presLayoutVars>
      </dgm:prSet>
      <dgm:spPr/>
    </dgm:pt>
    <dgm:pt modelId="{53585130-4EB6-4B24-A018-0A9319CBDF09}" type="pres">
      <dgm:prSet presAssocID="{F27BBAEC-8479-4498-9F02-8ECD56F94093}" presName="spNode" presStyleCnt="0"/>
      <dgm:spPr/>
    </dgm:pt>
    <dgm:pt modelId="{3F6FA61F-1B1D-440D-80FD-78577D7001E1}" type="pres">
      <dgm:prSet presAssocID="{D2E8765F-2EA4-4C96-A314-388C6C3B083D}" presName="sibTrans" presStyleLbl="sibTrans1D1" presStyleIdx="1" presStyleCnt="3"/>
      <dgm:spPr/>
    </dgm:pt>
    <dgm:pt modelId="{09A4155B-C01A-4769-B433-530EAA2F976A}" type="pres">
      <dgm:prSet presAssocID="{73395D54-B527-4A16-9B46-75EF9B0EA241}" presName="node" presStyleLbl="node1" presStyleIdx="2" presStyleCnt="3">
        <dgm:presLayoutVars>
          <dgm:bulletEnabled val="1"/>
        </dgm:presLayoutVars>
      </dgm:prSet>
      <dgm:spPr/>
    </dgm:pt>
    <dgm:pt modelId="{063C26C5-8941-42DD-839A-3F98BD0DE65E}" type="pres">
      <dgm:prSet presAssocID="{73395D54-B527-4A16-9B46-75EF9B0EA241}" presName="spNode" presStyleCnt="0"/>
      <dgm:spPr/>
    </dgm:pt>
    <dgm:pt modelId="{29DEF300-334D-4E17-9439-379A02DAB803}" type="pres">
      <dgm:prSet presAssocID="{0B4237E9-4B1A-43EA-84D2-608E5A02B5B2}" presName="sibTrans" presStyleLbl="sibTrans1D1" presStyleIdx="2" presStyleCnt="3"/>
      <dgm:spPr/>
    </dgm:pt>
  </dgm:ptLst>
  <dgm:cxnLst>
    <dgm:cxn modelId="{24F2641B-2539-4B4C-8521-0EDE10B31E7B}" type="presOf" srcId="{5C450728-FAAD-48C3-98EC-1D26268F933C}" destId="{A5ABA137-5DE5-41B2-8A15-7CCF196FF3E2}" srcOrd="0" destOrd="0" presId="urn:microsoft.com/office/officeart/2005/8/layout/cycle5"/>
    <dgm:cxn modelId="{8A4E8D31-3B89-4C9D-B5A3-13FE7E455C86}" type="presOf" srcId="{D2E8765F-2EA4-4C96-A314-388C6C3B083D}" destId="{3F6FA61F-1B1D-440D-80FD-78577D7001E1}" srcOrd="0" destOrd="0" presId="urn:microsoft.com/office/officeart/2005/8/layout/cycle5"/>
    <dgm:cxn modelId="{310AFD38-5557-4258-BD93-ED2777AF43DC}" type="presOf" srcId="{B0912E25-DA53-47F8-9400-58760FD383D0}" destId="{C33166BF-F823-4430-9F01-42698594C858}" srcOrd="0" destOrd="0" presId="urn:microsoft.com/office/officeart/2005/8/layout/cycle5"/>
    <dgm:cxn modelId="{CF55823E-15F4-4A8B-B6DA-2CF10D4A4467}" type="presOf" srcId="{73395D54-B527-4A16-9B46-75EF9B0EA241}" destId="{09A4155B-C01A-4769-B433-530EAA2F976A}" srcOrd="0" destOrd="0" presId="urn:microsoft.com/office/officeart/2005/8/layout/cycle5"/>
    <dgm:cxn modelId="{18ABAD45-5AC5-43F2-8C56-32DA75D61999}" srcId="{B0912E25-DA53-47F8-9400-58760FD383D0}" destId="{F27BBAEC-8479-4498-9F02-8ECD56F94093}" srcOrd="1" destOrd="0" parTransId="{25054AE7-4F6A-42FE-8BEB-5245D523CC6A}" sibTransId="{D2E8765F-2EA4-4C96-A314-388C6C3B083D}"/>
    <dgm:cxn modelId="{2C3D386E-50A3-4C2E-BB17-91E732186D3D}" srcId="{B0912E25-DA53-47F8-9400-58760FD383D0}" destId="{73395D54-B527-4A16-9B46-75EF9B0EA241}" srcOrd="2" destOrd="0" parTransId="{C17AF471-465E-446E-9611-33DF8255B12D}" sibTransId="{0B4237E9-4B1A-43EA-84D2-608E5A02B5B2}"/>
    <dgm:cxn modelId="{DAE2507B-2928-4B24-AB4E-F356E0512AA8}" type="presOf" srcId="{F27BBAEC-8479-4498-9F02-8ECD56F94093}" destId="{561ACA7D-9773-4DCC-A1EC-02D98E499401}" srcOrd="0" destOrd="0" presId="urn:microsoft.com/office/officeart/2005/8/layout/cycle5"/>
    <dgm:cxn modelId="{BE8E627F-FEC6-40A2-9B79-E11E278B6417}" srcId="{B0912E25-DA53-47F8-9400-58760FD383D0}" destId="{5C450728-FAAD-48C3-98EC-1D26268F933C}" srcOrd="0" destOrd="0" parTransId="{058CE774-327F-456E-A856-CD6A0F39D409}" sibTransId="{28412D77-50C6-4758-A5E7-B2F4BBABCAAD}"/>
    <dgm:cxn modelId="{804EC394-EC85-4887-9AB0-E5F435229AFF}" type="presOf" srcId="{28412D77-50C6-4758-A5E7-B2F4BBABCAAD}" destId="{098E69E0-9592-4BF0-BCC5-A157368AC36E}" srcOrd="0" destOrd="0" presId="urn:microsoft.com/office/officeart/2005/8/layout/cycle5"/>
    <dgm:cxn modelId="{7B413FDC-F936-4739-8003-D5C1BD05788C}" type="presOf" srcId="{0B4237E9-4B1A-43EA-84D2-608E5A02B5B2}" destId="{29DEF300-334D-4E17-9439-379A02DAB803}" srcOrd="0" destOrd="0" presId="urn:microsoft.com/office/officeart/2005/8/layout/cycle5"/>
    <dgm:cxn modelId="{4DA8204F-A545-429A-AD02-F28BED09A619}" type="presParOf" srcId="{C33166BF-F823-4430-9F01-42698594C858}" destId="{A5ABA137-5DE5-41B2-8A15-7CCF196FF3E2}" srcOrd="0" destOrd="0" presId="urn:microsoft.com/office/officeart/2005/8/layout/cycle5"/>
    <dgm:cxn modelId="{0898190C-C776-4E72-8EC3-ABA84089394B}" type="presParOf" srcId="{C33166BF-F823-4430-9F01-42698594C858}" destId="{F235830D-5770-4F45-800E-B6C1E1AAD723}" srcOrd="1" destOrd="0" presId="urn:microsoft.com/office/officeart/2005/8/layout/cycle5"/>
    <dgm:cxn modelId="{0D97CAC7-5F8F-4F23-A744-C716CDA90FFF}" type="presParOf" srcId="{C33166BF-F823-4430-9F01-42698594C858}" destId="{098E69E0-9592-4BF0-BCC5-A157368AC36E}" srcOrd="2" destOrd="0" presId="urn:microsoft.com/office/officeart/2005/8/layout/cycle5"/>
    <dgm:cxn modelId="{40F71CC4-EBE7-46F7-A6F5-6A5985AAB6E4}" type="presParOf" srcId="{C33166BF-F823-4430-9F01-42698594C858}" destId="{561ACA7D-9773-4DCC-A1EC-02D98E499401}" srcOrd="3" destOrd="0" presId="urn:microsoft.com/office/officeart/2005/8/layout/cycle5"/>
    <dgm:cxn modelId="{7442C426-08B7-4D31-A42E-1BDF935F7EAA}" type="presParOf" srcId="{C33166BF-F823-4430-9F01-42698594C858}" destId="{53585130-4EB6-4B24-A018-0A9319CBDF09}" srcOrd="4" destOrd="0" presId="urn:microsoft.com/office/officeart/2005/8/layout/cycle5"/>
    <dgm:cxn modelId="{0CB81EB2-C69A-4922-87F9-6609DADBE41C}" type="presParOf" srcId="{C33166BF-F823-4430-9F01-42698594C858}" destId="{3F6FA61F-1B1D-440D-80FD-78577D7001E1}" srcOrd="5" destOrd="0" presId="urn:microsoft.com/office/officeart/2005/8/layout/cycle5"/>
    <dgm:cxn modelId="{99E26CD2-45C1-41DE-8E50-B318BED59EC9}" type="presParOf" srcId="{C33166BF-F823-4430-9F01-42698594C858}" destId="{09A4155B-C01A-4769-B433-530EAA2F976A}" srcOrd="6" destOrd="0" presId="urn:microsoft.com/office/officeart/2005/8/layout/cycle5"/>
    <dgm:cxn modelId="{D7FD701F-AC0D-4E57-AF6B-A2B03BE3ECBA}" type="presParOf" srcId="{C33166BF-F823-4430-9F01-42698594C858}" destId="{063C26C5-8941-42DD-839A-3F98BD0DE65E}" srcOrd="7" destOrd="0" presId="urn:microsoft.com/office/officeart/2005/8/layout/cycle5"/>
    <dgm:cxn modelId="{0AADC38B-4BE7-4ED5-AD12-EA78E436AC38}" type="presParOf" srcId="{C33166BF-F823-4430-9F01-42698594C858}" destId="{29DEF300-334D-4E17-9439-379A02DAB803}" srcOrd="8" destOrd="0" presId="urn:microsoft.com/office/officeart/2005/8/layout/cycle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5ABA137-5DE5-41B2-8A15-7CCF196FF3E2}">
      <dsp:nvSpPr>
        <dsp:cNvPr id="0" name=""/>
        <dsp:cNvSpPr/>
      </dsp:nvSpPr>
      <dsp:spPr>
        <a:xfrm>
          <a:off x="2967558" y="1891"/>
          <a:ext cx="2294483" cy="1491414"/>
        </a:xfrm>
        <a:prstGeom prst="roundRect">
          <a:avLst/>
        </a:prstGeom>
        <a:gradFill rotWithShape="0">
          <a:gsLst>
            <a:gs pos="0">
              <a:schemeClr val="accent2">
                <a:hueOff val="0"/>
                <a:satOff val="0"/>
                <a:lumOff val="0"/>
                <a:alphaOff val="0"/>
                <a:tint val="45000"/>
                <a:satMod val="200000"/>
              </a:schemeClr>
            </a:gs>
            <a:gs pos="30000">
              <a:schemeClr val="accent2">
                <a:hueOff val="0"/>
                <a:satOff val="0"/>
                <a:lumOff val="0"/>
                <a:alphaOff val="0"/>
                <a:tint val="61000"/>
                <a:satMod val="200000"/>
              </a:schemeClr>
            </a:gs>
            <a:gs pos="45000">
              <a:schemeClr val="accent2">
                <a:hueOff val="0"/>
                <a:satOff val="0"/>
                <a:lumOff val="0"/>
                <a:alphaOff val="0"/>
                <a:tint val="66000"/>
                <a:satMod val="200000"/>
              </a:schemeClr>
            </a:gs>
            <a:gs pos="55000">
              <a:schemeClr val="accent2">
                <a:hueOff val="0"/>
                <a:satOff val="0"/>
                <a:lumOff val="0"/>
                <a:alphaOff val="0"/>
                <a:tint val="66000"/>
                <a:satMod val="200000"/>
              </a:schemeClr>
            </a:gs>
            <a:gs pos="73000">
              <a:schemeClr val="accent2">
                <a:hueOff val="0"/>
                <a:satOff val="0"/>
                <a:lumOff val="0"/>
                <a:alphaOff val="0"/>
                <a:tint val="61000"/>
                <a:satMod val="200000"/>
              </a:schemeClr>
            </a:gs>
            <a:gs pos="100000">
              <a:schemeClr val="accent2">
                <a:hueOff val="0"/>
                <a:satOff val="0"/>
                <a:lumOff val="0"/>
                <a:alphaOff val="0"/>
                <a:tint val="45000"/>
                <a:satMod val="200000"/>
              </a:schemeClr>
            </a:gs>
          </a:gsLst>
          <a:lin ang="950000" scaled="1"/>
        </a:gradFill>
        <a:ln>
          <a:noFill/>
        </a:ln>
        <a:effectLst>
          <a:outerShdw blurRad="38100" dist="25400" dir="5400000" rotWithShape="0">
            <a:srgbClr val="000000">
              <a:alpha val="40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l-GR" sz="2000" kern="1200" dirty="0"/>
            <a:t>Η γερμανική οικονομία καταρρέει (επανορθώσεις)</a:t>
          </a:r>
        </a:p>
      </dsp:txBody>
      <dsp:txXfrm>
        <a:off x="3040363" y="74696"/>
        <a:ext cx="2148873" cy="1345804"/>
      </dsp:txXfrm>
    </dsp:sp>
    <dsp:sp modelId="{098E69E0-9592-4BF0-BCC5-A157368AC36E}">
      <dsp:nvSpPr>
        <dsp:cNvPr id="0" name=""/>
        <dsp:cNvSpPr/>
      </dsp:nvSpPr>
      <dsp:spPr>
        <a:xfrm>
          <a:off x="2126893" y="747598"/>
          <a:ext cx="3975812" cy="3975812"/>
        </a:xfrm>
        <a:custGeom>
          <a:avLst/>
          <a:gdLst/>
          <a:ahLst/>
          <a:cxnLst/>
          <a:rect l="0" t="0" r="0" b="0"/>
          <a:pathLst>
            <a:path>
              <a:moveTo>
                <a:pt x="3442684" y="633139"/>
              </a:moveTo>
              <a:arcTo wR="1987906" hR="1987906" stAng="19022322" swAng="2300632"/>
            </a:path>
          </a:pathLst>
        </a:custGeom>
        <a:noFill/>
        <a:ln w="9525" cap="flat" cmpd="sng" algn="ctr">
          <a:solidFill>
            <a:schemeClr val="accent2">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sp>
    <dsp:sp modelId="{561ACA7D-9773-4DCC-A1EC-02D98E499401}">
      <dsp:nvSpPr>
        <dsp:cNvPr id="0" name=""/>
        <dsp:cNvSpPr/>
      </dsp:nvSpPr>
      <dsp:spPr>
        <a:xfrm>
          <a:off x="4689135" y="2983750"/>
          <a:ext cx="2294483" cy="1491414"/>
        </a:xfrm>
        <a:prstGeom prst="roundRect">
          <a:avLst/>
        </a:prstGeom>
        <a:gradFill rotWithShape="0">
          <a:gsLst>
            <a:gs pos="0">
              <a:schemeClr val="accent2">
                <a:hueOff val="-4271745"/>
                <a:satOff val="12481"/>
                <a:lumOff val="-2353"/>
                <a:alphaOff val="0"/>
                <a:tint val="45000"/>
                <a:satMod val="200000"/>
              </a:schemeClr>
            </a:gs>
            <a:gs pos="30000">
              <a:schemeClr val="accent2">
                <a:hueOff val="-4271745"/>
                <a:satOff val="12481"/>
                <a:lumOff val="-2353"/>
                <a:alphaOff val="0"/>
                <a:tint val="61000"/>
                <a:satMod val="200000"/>
              </a:schemeClr>
            </a:gs>
            <a:gs pos="45000">
              <a:schemeClr val="accent2">
                <a:hueOff val="-4271745"/>
                <a:satOff val="12481"/>
                <a:lumOff val="-2353"/>
                <a:alphaOff val="0"/>
                <a:tint val="66000"/>
                <a:satMod val="200000"/>
              </a:schemeClr>
            </a:gs>
            <a:gs pos="55000">
              <a:schemeClr val="accent2">
                <a:hueOff val="-4271745"/>
                <a:satOff val="12481"/>
                <a:lumOff val="-2353"/>
                <a:alphaOff val="0"/>
                <a:tint val="66000"/>
                <a:satMod val="200000"/>
              </a:schemeClr>
            </a:gs>
            <a:gs pos="73000">
              <a:schemeClr val="accent2">
                <a:hueOff val="-4271745"/>
                <a:satOff val="12481"/>
                <a:lumOff val="-2353"/>
                <a:alphaOff val="0"/>
                <a:tint val="61000"/>
                <a:satMod val="200000"/>
              </a:schemeClr>
            </a:gs>
            <a:gs pos="100000">
              <a:schemeClr val="accent2">
                <a:hueOff val="-4271745"/>
                <a:satOff val="12481"/>
                <a:lumOff val="-2353"/>
                <a:alphaOff val="0"/>
                <a:tint val="45000"/>
                <a:satMod val="200000"/>
              </a:schemeClr>
            </a:gs>
          </a:gsLst>
          <a:lin ang="950000" scaled="1"/>
        </a:gradFill>
        <a:ln>
          <a:noFill/>
        </a:ln>
        <a:effectLst>
          <a:outerShdw blurRad="38100" dist="25400" dir="5400000" rotWithShape="0">
            <a:srgbClr val="000000">
              <a:alpha val="40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l-GR" sz="2000" kern="1200" dirty="0"/>
            <a:t>Η Βρετανία και η Γαλλία δεν μπορούν να πληρώσουν τα πολεμικά χρέη</a:t>
          </a:r>
        </a:p>
      </dsp:txBody>
      <dsp:txXfrm>
        <a:off x="4761940" y="3056555"/>
        <a:ext cx="2148873" cy="1345804"/>
      </dsp:txXfrm>
    </dsp:sp>
    <dsp:sp modelId="{3F6FA61F-1B1D-440D-80FD-78577D7001E1}">
      <dsp:nvSpPr>
        <dsp:cNvPr id="0" name=""/>
        <dsp:cNvSpPr/>
      </dsp:nvSpPr>
      <dsp:spPr>
        <a:xfrm>
          <a:off x="2126893" y="747598"/>
          <a:ext cx="3975812" cy="3975812"/>
        </a:xfrm>
        <a:custGeom>
          <a:avLst/>
          <a:gdLst/>
          <a:ahLst/>
          <a:cxnLst/>
          <a:rect l="0" t="0" r="0" b="0"/>
          <a:pathLst>
            <a:path>
              <a:moveTo>
                <a:pt x="2597263" y="3880115"/>
              </a:moveTo>
              <a:arcTo wR="1987906" hR="1987906" stAng="4328978" swAng="2142044"/>
            </a:path>
          </a:pathLst>
        </a:custGeom>
        <a:noFill/>
        <a:ln w="9525" cap="flat" cmpd="sng" algn="ctr">
          <a:solidFill>
            <a:schemeClr val="accent2">
              <a:hueOff val="-4271745"/>
              <a:satOff val="12481"/>
              <a:lumOff val="-2353"/>
              <a:alphaOff val="0"/>
            </a:schemeClr>
          </a:solidFill>
          <a:prstDash val="solid"/>
          <a:tailEnd type="arrow"/>
        </a:ln>
        <a:effectLst/>
      </dsp:spPr>
      <dsp:style>
        <a:lnRef idx="1">
          <a:scrgbClr r="0" g="0" b="0"/>
        </a:lnRef>
        <a:fillRef idx="0">
          <a:scrgbClr r="0" g="0" b="0"/>
        </a:fillRef>
        <a:effectRef idx="0">
          <a:scrgbClr r="0" g="0" b="0"/>
        </a:effectRef>
        <a:fontRef idx="minor"/>
      </dsp:style>
    </dsp:sp>
    <dsp:sp modelId="{09A4155B-C01A-4769-B433-530EAA2F976A}">
      <dsp:nvSpPr>
        <dsp:cNvPr id="0" name=""/>
        <dsp:cNvSpPr/>
      </dsp:nvSpPr>
      <dsp:spPr>
        <a:xfrm>
          <a:off x="1245981" y="2983750"/>
          <a:ext cx="2294483" cy="1491414"/>
        </a:xfrm>
        <a:prstGeom prst="roundRect">
          <a:avLst/>
        </a:prstGeom>
        <a:gradFill rotWithShape="0">
          <a:gsLst>
            <a:gs pos="0">
              <a:schemeClr val="accent2">
                <a:hueOff val="-8543491"/>
                <a:satOff val="24962"/>
                <a:lumOff val="-4706"/>
                <a:alphaOff val="0"/>
                <a:tint val="45000"/>
                <a:satMod val="200000"/>
              </a:schemeClr>
            </a:gs>
            <a:gs pos="30000">
              <a:schemeClr val="accent2">
                <a:hueOff val="-8543491"/>
                <a:satOff val="24962"/>
                <a:lumOff val="-4706"/>
                <a:alphaOff val="0"/>
                <a:tint val="61000"/>
                <a:satMod val="200000"/>
              </a:schemeClr>
            </a:gs>
            <a:gs pos="45000">
              <a:schemeClr val="accent2">
                <a:hueOff val="-8543491"/>
                <a:satOff val="24962"/>
                <a:lumOff val="-4706"/>
                <a:alphaOff val="0"/>
                <a:tint val="66000"/>
                <a:satMod val="200000"/>
              </a:schemeClr>
            </a:gs>
            <a:gs pos="55000">
              <a:schemeClr val="accent2">
                <a:hueOff val="-8543491"/>
                <a:satOff val="24962"/>
                <a:lumOff val="-4706"/>
                <a:alphaOff val="0"/>
                <a:tint val="66000"/>
                <a:satMod val="200000"/>
              </a:schemeClr>
            </a:gs>
            <a:gs pos="73000">
              <a:schemeClr val="accent2">
                <a:hueOff val="-8543491"/>
                <a:satOff val="24962"/>
                <a:lumOff val="-4706"/>
                <a:alphaOff val="0"/>
                <a:tint val="61000"/>
                <a:satMod val="200000"/>
              </a:schemeClr>
            </a:gs>
            <a:gs pos="100000">
              <a:schemeClr val="accent2">
                <a:hueOff val="-8543491"/>
                <a:satOff val="24962"/>
                <a:lumOff val="-4706"/>
                <a:alphaOff val="0"/>
                <a:tint val="45000"/>
                <a:satMod val="200000"/>
              </a:schemeClr>
            </a:gs>
          </a:gsLst>
          <a:lin ang="950000" scaled="1"/>
        </a:gradFill>
        <a:ln>
          <a:noFill/>
        </a:ln>
        <a:effectLst>
          <a:outerShdw blurRad="38100" dist="25400" dir="5400000" rotWithShape="0">
            <a:srgbClr val="000000">
              <a:alpha val="40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l-GR" sz="2000" kern="1200" dirty="0"/>
            <a:t>Οι ΗΠΑ περιορίζουν δραματικά τη ροή κεφαλαίων στην Ευρώπη </a:t>
          </a:r>
        </a:p>
      </dsp:txBody>
      <dsp:txXfrm>
        <a:off x="1318786" y="3056555"/>
        <a:ext cx="2148873" cy="1345804"/>
      </dsp:txXfrm>
    </dsp:sp>
    <dsp:sp modelId="{29DEF300-334D-4E17-9439-379A02DAB803}">
      <dsp:nvSpPr>
        <dsp:cNvPr id="0" name=""/>
        <dsp:cNvSpPr/>
      </dsp:nvSpPr>
      <dsp:spPr>
        <a:xfrm>
          <a:off x="2126893" y="747598"/>
          <a:ext cx="3975812" cy="3975812"/>
        </a:xfrm>
        <a:custGeom>
          <a:avLst/>
          <a:gdLst/>
          <a:ahLst/>
          <a:cxnLst/>
          <a:rect l="0" t="0" r="0" b="0"/>
          <a:pathLst>
            <a:path>
              <a:moveTo>
                <a:pt x="6451" y="1827875"/>
              </a:moveTo>
              <a:arcTo wR="1987906" hR="1987906" stAng="11077045" swAng="2300632"/>
            </a:path>
          </a:pathLst>
        </a:custGeom>
        <a:noFill/>
        <a:ln w="9525" cap="flat" cmpd="sng" algn="ctr">
          <a:solidFill>
            <a:schemeClr val="accent2">
              <a:hueOff val="-8543491"/>
              <a:satOff val="24962"/>
              <a:lumOff val="-4706"/>
              <a:alphaOff val="0"/>
            </a:schemeClr>
          </a:solidFill>
          <a:prstDash val="solid"/>
          <a:tailEnd type="arrow"/>
        </a:ln>
        <a:effectLst/>
      </dsp:spPr>
      <dsp:style>
        <a:lnRef idx="1">
          <a:scrgbClr r="0" g="0" b="0"/>
        </a:lnRef>
        <a:fillRef idx="0">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5/8/layout/cycle5">
  <dgm:title val=""/>
  <dgm:desc val=""/>
  <dgm:catLst>
    <dgm:cat type="cycle" pri="3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hoose name="Name9">
      <dgm:if name="Name10" func="var" arg="dir" op="equ" val="norm">
        <dgm:constrLst>
          <dgm:constr type="w" for="ch" forName="node" refType="w"/>
          <dgm:constr type="w" for="ch" ptType="sibTrans" refType="w" refFor="ch" refForName="node" op="equ" fact="0.3"/>
          <dgm:constr type="diam" for="ch" ptType="sibTrans" refType="diam" op="equ"/>
          <dgm:constr type="sibSp" refType="w" refFor="ch" refForName="node" op="equ" fact="0.15"/>
          <dgm:constr type="w" for="ch" forName="spNode" refType="sibSp" fact="1.6"/>
          <dgm:constr type="primFontSz" for="ch" forName="node" op="equ" val="65"/>
        </dgm:constrLst>
      </dgm:if>
      <dgm:else name="Name11">
        <dgm:constrLst>
          <dgm:constr type="w" for="ch" forName="node" refType="w"/>
          <dgm:constr type="w" for="ch" ptType="sibTrans" refType="w" refFor="ch" refForName="node" op="equ" fact="0.3"/>
          <dgm:constr type="diam" for="ch" ptType="sibTrans" refType="diam" fact="-1"/>
          <dgm:constr type="diam" for="ch" refType="diam" op="equ" fact="-1"/>
          <dgm:constr type="sibSp" refType="w" refFor="ch" refForName="node" op="equ" fact="0.15"/>
          <dgm:constr type="w" for="ch" forName="spNode" refType="sibSp" fact="1.6"/>
          <dgm:constr type="primFontSz" for="ch" forName="node" op="equ" val="65"/>
        </dgm:constrLst>
      </dgm:else>
    </dgm:choose>
    <dgm:ruleLst/>
    <dgm:forEach name="Name12" axis="ch" ptType="node">
      <dgm:layoutNode name="node">
        <dgm:varLst>
          <dgm:bulletEnabled val="1"/>
        </dgm:varLst>
        <dgm:alg type="tx"/>
        <dgm:shape xmlns:r="http://schemas.openxmlformats.org/officeDocument/2006/relationships" type="roundRect" r:blip="">
          <dgm:adjLst/>
        </dgm:shape>
        <dgm:presOf axis="desOrSelf" ptType="node"/>
        <dgm:constrLst>
          <dgm:constr type="h" refType="w" fact="0.65"/>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3">
        <dgm:if name="Name14" axis="par ch" ptType="doc node" func="cnt" op="gt" val="1">
          <dgm:layoutNode name="spNode">
            <dgm:alg type="sp"/>
            <dgm:shape xmlns:r="http://schemas.openxmlformats.org/officeDocument/2006/relationships" r:blip="">
              <dgm:adjLst/>
            </dgm:shape>
            <dgm:presOf/>
            <dgm:constrLst>
              <dgm:constr type="h" refType="w"/>
            </dgm:constrLst>
            <dgm:ruleLst/>
          </dgm:layoutNode>
          <dgm:forEach name="Name15" axis="followSib" ptType="sibTrans" hideLastTrans="0" cnt="1">
            <dgm:layoutNode name="sibTrans">
              <dgm:alg type="conn">
                <dgm:param type="dim" val="1D"/>
                <dgm:param type="connRout" val="curve"/>
                <dgm:param type="begPts" val="radial"/>
                <dgm:param type="endPts" val="radial"/>
              </dgm:alg>
              <dgm:shape xmlns:r="http://schemas.openxmlformats.org/officeDocument/2006/relationships" type="conn" r:blip="">
                <dgm:adjLst/>
              </dgm:shape>
              <dgm:presOf axis="self"/>
              <dgm:constrLst>
                <dgm:constr type="h" refType="w" fact="0.65"/>
                <dgm:constr type="connDist"/>
                <dgm:constr type="begPad" refType="connDist" fact="0.2"/>
                <dgm:constr type="endPad" refType="connDist" fact="0.2"/>
              </dgm:constrLst>
              <dgm:ruleLst/>
            </dgm:layoutNode>
          </dgm:forEach>
        </dgm:if>
        <dgm:else name="Name16"/>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l-GR"/>
          </a:p>
        </p:txBody>
      </p:sp>
      <p:sp>
        <p:nvSpPr>
          <p:cNvPr id="3" name="Θέση ημερομηνίας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88E6110-0535-4AD8-8508-13AEA71A1B5C}" type="datetimeFigureOut">
              <a:rPr lang="el-GR" smtClean="0"/>
              <a:t>7/10/2025</a:t>
            </a:fld>
            <a:endParaRPr lang="el-GR"/>
          </a:p>
        </p:txBody>
      </p:sp>
      <p:sp>
        <p:nvSpPr>
          <p:cNvPr id="4" name="Θέση εικόνας διαφάνειας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l-GR"/>
          </a:p>
        </p:txBody>
      </p:sp>
      <p:sp>
        <p:nvSpPr>
          <p:cNvPr id="5" name="Θέση σημειώσεων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6" name="Θέση υποσέλιδου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l-GR"/>
          </a:p>
        </p:txBody>
      </p:sp>
      <p:sp>
        <p:nvSpPr>
          <p:cNvPr id="7" name="Θέση αριθμού διαφάνειας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B2C9FD1-FEF3-4A47-8C56-41465EBB38BA}" type="slidenum">
              <a:rPr lang="el-GR" smtClean="0"/>
              <a:t>‹#›</a:t>
            </a:fld>
            <a:endParaRPr lang="el-GR"/>
          </a:p>
        </p:txBody>
      </p:sp>
    </p:spTree>
    <p:extLst>
      <p:ext uri="{BB962C8B-B14F-4D97-AF65-F5344CB8AC3E}">
        <p14:creationId xmlns:p14="http://schemas.microsoft.com/office/powerpoint/2010/main" val="144676349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Διαφάνεια τίτλου">
    <p:spTree>
      <p:nvGrpSpPr>
        <p:cNvPr id="1" name=""/>
        <p:cNvGrpSpPr/>
        <p:nvPr/>
      </p:nvGrpSpPr>
      <p:grpSpPr>
        <a:xfrm>
          <a:off x="0" y="0"/>
          <a:ext cx="0" cy="0"/>
          <a:chOff x="0" y="0"/>
          <a:chExt cx="0" cy="0"/>
        </a:xfrm>
      </p:grpSpPr>
      <p:sp>
        <p:nvSpPr>
          <p:cNvPr id="8" name="7 - Τίτλος"/>
          <p:cNvSpPr>
            <a:spLocks noGrp="1"/>
          </p:cNvSpPr>
          <p:nvPr>
            <p:ph type="ctrTitle"/>
          </p:nvPr>
        </p:nvSpPr>
        <p:spPr>
          <a:xfrm>
            <a:off x="1219200" y="3886200"/>
            <a:ext cx="6858000" cy="990600"/>
          </a:xfrm>
        </p:spPr>
        <p:txBody>
          <a:bodyPr anchor="t" anchorCtr="0"/>
          <a:lstStyle>
            <a:lvl1pPr algn="r">
              <a:defRPr sz="3200">
                <a:solidFill>
                  <a:schemeClr val="tx1"/>
                </a:solidFill>
              </a:defRPr>
            </a:lvl1pPr>
          </a:lstStyle>
          <a:p>
            <a:r>
              <a:rPr kumimoji="0" lang="el-GR"/>
              <a:t>Kλικ για επεξεργασία του τίτλου</a:t>
            </a:r>
            <a:endParaRPr kumimoji="0" lang="en-US"/>
          </a:p>
        </p:txBody>
      </p:sp>
      <p:sp>
        <p:nvSpPr>
          <p:cNvPr id="9" name="8 - Υπότιτλος"/>
          <p:cNvSpPr>
            <a:spLocks noGrp="1"/>
          </p:cNvSpPr>
          <p:nvPr>
            <p:ph type="subTitle" idx="1"/>
          </p:nvPr>
        </p:nvSpPr>
        <p:spPr>
          <a:xfrm>
            <a:off x="1219200" y="5124450"/>
            <a:ext cx="6858000" cy="533400"/>
          </a:xfrm>
        </p:spPr>
        <p:txBody>
          <a:bodyPr/>
          <a:lstStyle>
            <a:lvl1pPr marL="0" indent="0" algn="r">
              <a:buNone/>
              <a:defRPr sz="2000">
                <a:solidFill>
                  <a:schemeClr val="tx2"/>
                </a:solidFill>
                <a:latin typeface="+mj-lt"/>
                <a:ea typeface="+mj-ea"/>
                <a:cs typeface="+mj-cs"/>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l-GR"/>
              <a:t>Κάντε κλικ για να επεξεργαστείτε τον υπότιτλο του υποδείγματος</a:t>
            </a:r>
            <a:endParaRPr kumimoji="0" lang="en-US"/>
          </a:p>
        </p:txBody>
      </p:sp>
      <p:sp>
        <p:nvSpPr>
          <p:cNvPr id="28" name="27 - Θέση ημερομηνίας"/>
          <p:cNvSpPr>
            <a:spLocks noGrp="1"/>
          </p:cNvSpPr>
          <p:nvPr>
            <p:ph type="dt" sz="half" idx="10"/>
          </p:nvPr>
        </p:nvSpPr>
        <p:spPr>
          <a:xfrm>
            <a:off x="6400800" y="6355080"/>
            <a:ext cx="2286000" cy="365760"/>
          </a:xfrm>
        </p:spPr>
        <p:txBody>
          <a:bodyPr/>
          <a:lstStyle>
            <a:lvl1pPr>
              <a:defRPr sz="1400"/>
            </a:lvl1pPr>
          </a:lstStyle>
          <a:p>
            <a:fld id="{2342CEA3-3058-4D43-AE35-B3DA76CB4003}" type="datetimeFigureOut">
              <a:rPr lang="el-GR" smtClean="0"/>
              <a:pPr/>
              <a:t>7/10/2025</a:t>
            </a:fld>
            <a:endParaRPr lang="el-GR"/>
          </a:p>
        </p:txBody>
      </p:sp>
      <p:sp>
        <p:nvSpPr>
          <p:cNvPr id="17" name="16 - Θέση υποσέλιδου"/>
          <p:cNvSpPr>
            <a:spLocks noGrp="1"/>
          </p:cNvSpPr>
          <p:nvPr>
            <p:ph type="ftr" sz="quarter" idx="11"/>
          </p:nvPr>
        </p:nvSpPr>
        <p:spPr>
          <a:xfrm>
            <a:off x="2898648" y="6355080"/>
            <a:ext cx="3474720" cy="365760"/>
          </a:xfrm>
        </p:spPr>
        <p:txBody>
          <a:bodyPr/>
          <a:lstStyle/>
          <a:p>
            <a:endParaRPr lang="el-GR"/>
          </a:p>
        </p:txBody>
      </p:sp>
      <p:sp>
        <p:nvSpPr>
          <p:cNvPr id="29" name="28 - Θέση αριθμού διαφάνειας"/>
          <p:cNvSpPr>
            <a:spLocks noGrp="1"/>
          </p:cNvSpPr>
          <p:nvPr>
            <p:ph type="sldNum" sz="quarter" idx="12"/>
          </p:nvPr>
        </p:nvSpPr>
        <p:spPr>
          <a:xfrm>
            <a:off x="1216152" y="6355080"/>
            <a:ext cx="1219200" cy="365760"/>
          </a:xfrm>
        </p:spPr>
        <p:txBody>
          <a:bodyPr/>
          <a:lstStyle/>
          <a:p>
            <a:fld id="{D3F1D1C4-C2D9-4231-9FB2-B2D9D97AA41D}" type="slidenum">
              <a:rPr lang="el-GR" smtClean="0"/>
              <a:pPr/>
              <a:t>‹#›</a:t>
            </a:fld>
            <a:endParaRPr lang="el-GR"/>
          </a:p>
        </p:txBody>
      </p:sp>
      <p:sp>
        <p:nvSpPr>
          <p:cNvPr id="21" name="20 - Ορθογώνιο"/>
          <p:cNvSpPr/>
          <p:nvPr/>
        </p:nvSpPr>
        <p:spPr>
          <a:xfrm>
            <a:off x="904875" y="3648075"/>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3" name="32 - Ορθογώνιο"/>
          <p:cNvSpPr/>
          <p:nvPr/>
        </p:nvSpPr>
        <p:spPr>
          <a:xfrm>
            <a:off x="914400" y="5048250"/>
            <a:ext cx="7315200" cy="685800"/>
          </a:xfrm>
          <a:prstGeom prst="rect">
            <a:avLst/>
          </a:prstGeom>
          <a:noFill/>
          <a:ln w="6350" cap="rnd" cmpd="sng" algn="ctr">
            <a:solidFill>
              <a:schemeClr val="accent2"/>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2" name="21 - Ορθογώνιο"/>
          <p:cNvSpPr/>
          <p:nvPr/>
        </p:nvSpPr>
        <p:spPr>
          <a:xfrm>
            <a:off x="904875" y="3648075"/>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31 - Ορθογώνιο"/>
          <p:cNvSpPr/>
          <p:nvPr/>
        </p:nvSpPr>
        <p:spPr>
          <a:xfrm>
            <a:off x="914400" y="5048250"/>
            <a:ext cx="228600" cy="685800"/>
          </a:xfrm>
          <a:prstGeom prst="rect">
            <a:avLst/>
          </a:prstGeom>
          <a:solidFill>
            <a:schemeClr val="accent2"/>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a:t>Kλικ για επεξεργασία του τίτλου</a:t>
            </a:r>
            <a:endParaRPr kumimoji="0" lang="en-US"/>
          </a:p>
        </p:txBody>
      </p:sp>
      <p:sp>
        <p:nvSpPr>
          <p:cNvPr id="3" name="2 - Θέση κατακόρυφου κειμένου"/>
          <p:cNvSpPr>
            <a:spLocks noGrp="1"/>
          </p:cNvSpPr>
          <p:nvPr>
            <p:ph type="body" orient="vert" idx="1"/>
          </p:nvPr>
        </p:nvSpPr>
        <p:spPr/>
        <p:txBody>
          <a:bodyPr vert="eaVert"/>
          <a:lstStyle/>
          <a:p>
            <a:pPr lvl="0" eaLnBrk="1" latinLnBrk="0" hangingPunct="1"/>
            <a:r>
              <a:rPr lang="el-GR"/>
              <a:t>Kλικ για επεξεργασία των στυλ του υποδείγματος</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
        <p:nvSpPr>
          <p:cNvPr id="4" name="3 - Θέση ημερομηνίας"/>
          <p:cNvSpPr>
            <a:spLocks noGrp="1"/>
          </p:cNvSpPr>
          <p:nvPr>
            <p:ph type="dt" sz="half" idx="10"/>
          </p:nvPr>
        </p:nvSpPr>
        <p:spPr/>
        <p:txBody>
          <a:bodyPr/>
          <a:lstStyle/>
          <a:p>
            <a:fld id="{2342CEA3-3058-4D43-AE35-B3DA76CB4003}" type="datetimeFigureOut">
              <a:rPr lang="el-GR" smtClean="0"/>
              <a:pPr/>
              <a:t>7/10/2025</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629400" y="274638"/>
            <a:ext cx="2057400" cy="5851525"/>
          </a:xfrm>
        </p:spPr>
        <p:txBody>
          <a:bodyPr vert="eaVert"/>
          <a:lstStyle/>
          <a:p>
            <a:r>
              <a:rPr kumimoji="0" lang="el-GR"/>
              <a:t>Kλικ για επεξεργασία του τίτλου</a:t>
            </a:r>
            <a:endParaRPr kumimoji="0" lang="en-US"/>
          </a:p>
        </p:txBody>
      </p:sp>
      <p:sp>
        <p:nvSpPr>
          <p:cNvPr id="3" name="2 - Θέση κατακόρυφου κειμένου"/>
          <p:cNvSpPr>
            <a:spLocks noGrp="1"/>
          </p:cNvSpPr>
          <p:nvPr>
            <p:ph type="body" orient="vert" idx="1"/>
          </p:nvPr>
        </p:nvSpPr>
        <p:spPr>
          <a:xfrm>
            <a:off x="457200" y="274638"/>
            <a:ext cx="6019800" cy="5851525"/>
          </a:xfrm>
        </p:spPr>
        <p:txBody>
          <a:bodyPr vert="eaVert"/>
          <a:lstStyle/>
          <a:p>
            <a:pPr lvl="0" eaLnBrk="1" latinLnBrk="0" hangingPunct="1"/>
            <a:r>
              <a:rPr lang="el-GR"/>
              <a:t>Kλικ για επεξεργασία των στυλ του υποδείγματος</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
        <p:nvSpPr>
          <p:cNvPr id="4" name="3 - Θέση ημερομηνίας"/>
          <p:cNvSpPr>
            <a:spLocks noGrp="1"/>
          </p:cNvSpPr>
          <p:nvPr>
            <p:ph type="dt" sz="half" idx="10"/>
          </p:nvPr>
        </p:nvSpPr>
        <p:spPr/>
        <p:txBody>
          <a:bodyPr/>
          <a:lstStyle/>
          <a:p>
            <a:fld id="{2342CEA3-3058-4D43-AE35-B3DA76CB4003}" type="datetimeFigureOut">
              <a:rPr lang="el-GR" smtClean="0"/>
              <a:pPr/>
              <a:t>7/10/2025</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
        <p:nvSpPr>
          <p:cNvPr id="7" name="6 - Ευθεία γραμμή σύνδεσης"/>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8" name="7 - Ισοσκελές τρίγωνο"/>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8 - Ευθεία γραμμή σύνδεσης"/>
          <p:cNvSpPr>
            <a:spLocks noChangeShapeType="1"/>
          </p:cNvSpPr>
          <p:nvPr/>
        </p:nvSpPr>
        <p:spPr bwMode="auto">
          <a:xfrm rot="5400000">
            <a:off x="3629607" y="3201952"/>
            <a:ext cx="585216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cSld name="Αντικείμενο">
    <p:spTree>
      <p:nvGrpSpPr>
        <p:cNvPr id="1" name=""/>
        <p:cNvGrpSpPr/>
        <p:nvPr/>
      </p:nvGrpSpPr>
      <p:grpSpPr>
        <a:xfrm>
          <a:off x="0" y="0"/>
          <a:ext cx="0" cy="0"/>
          <a:chOff x="0" y="0"/>
          <a:chExt cx="0" cy="0"/>
        </a:xfrm>
      </p:grpSpPr>
      <p:sp>
        <p:nvSpPr>
          <p:cNvPr id="2" name="Θέση περιεχομένου 1">
            <a:extLst>
              <a:ext uri="{FF2B5EF4-FFF2-40B4-BE49-F238E27FC236}">
                <a16:creationId xmlns:a16="http://schemas.microsoft.com/office/drawing/2014/main" id="{0B02D59D-B9CC-40CD-B3A7-E83B55DF7977}"/>
              </a:ext>
            </a:extLst>
          </p:cNvPr>
          <p:cNvSpPr>
            <a:spLocks noGrp="1"/>
          </p:cNvSpPr>
          <p:nvPr>
            <p:ph/>
          </p:nvPr>
        </p:nvSpPr>
        <p:spPr>
          <a:xfrm>
            <a:off x="195263" y="228600"/>
            <a:ext cx="8339137" cy="5791200"/>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3" name="Θέση ημερομηνίας 2">
            <a:extLst>
              <a:ext uri="{FF2B5EF4-FFF2-40B4-BE49-F238E27FC236}">
                <a16:creationId xmlns:a16="http://schemas.microsoft.com/office/drawing/2014/main" id="{472D96C9-6C1A-4355-9AA5-1ADD5102C13F}"/>
              </a:ext>
            </a:extLst>
          </p:cNvPr>
          <p:cNvSpPr>
            <a:spLocks noGrp="1"/>
          </p:cNvSpPr>
          <p:nvPr>
            <p:ph type="dt" sz="half" idx="10"/>
          </p:nvPr>
        </p:nvSpPr>
        <p:spPr>
          <a:xfrm>
            <a:off x="457200" y="6248400"/>
            <a:ext cx="2133600" cy="457200"/>
          </a:xfrm>
        </p:spPr>
        <p:txBody>
          <a:bodyPr/>
          <a:lstStyle>
            <a:lvl1pPr>
              <a:defRPr/>
            </a:lvl1pPr>
          </a:lstStyle>
          <a:p>
            <a:endParaRPr lang="en-US" altLang="el-GR"/>
          </a:p>
        </p:txBody>
      </p:sp>
      <p:sp>
        <p:nvSpPr>
          <p:cNvPr id="4" name="Θέση υποσέλιδου 3">
            <a:extLst>
              <a:ext uri="{FF2B5EF4-FFF2-40B4-BE49-F238E27FC236}">
                <a16:creationId xmlns:a16="http://schemas.microsoft.com/office/drawing/2014/main" id="{339F3579-B42C-4506-B9EA-B71CF937DFF4}"/>
              </a:ext>
            </a:extLst>
          </p:cNvPr>
          <p:cNvSpPr>
            <a:spLocks noGrp="1"/>
          </p:cNvSpPr>
          <p:nvPr>
            <p:ph type="ftr" sz="quarter" idx="11"/>
          </p:nvPr>
        </p:nvSpPr>
        <p:spPr>
          <a:xfrm>
            <a:off x="3124200" y="6248400"/>
            <a:ext cx="2895600" cy="457200"/>
          </a:xfrm>
        </p:spPr>
        <p:txBody>
          <a:bodyPr/>
          <a:lstStyle>
            <a:lvl1pPr>
              <a:defRPr/>
            </a:lvl1pPr>
          </a:lstStyle>
          <a:p>
            <a:endParaRPr lang="en-US" altLang="el-GR"/>
          </a:p>
        </p:txBody>
      </p:sp>
      <p:sp>
        <p:nvSpPr>
          <p:cNvPr id="5" name="Θέση αριθμού διαφάνειας 4">
            <a:extLst>
              <a:ext uri="{FF2B5EF4-FFF2-40B4-BE49-F238E27FC236}">
                <a16:creationId xmlns:a16="http://schemas.microsoft.com/office/drawing/2014/main" id="{5CD18D16-5346-45B8-935B-9B1FFF9E84C3}"/>
              </a:ext>
            </a:extLst>
          </p:cNvPr>
          <p:cNvSpPr>
            <a:spLocks noGrp="1"/>
          </p:cNvSpPr>
          <p:nvPr>
            <p:ph type="sldNum" sz="quarter" idx="12"/>
          </p:nvPr>
        </p:nvSpPr>
        <p:spPr>
          <a:xfrm>
            <a:off x="6553200" y="6248400"/>
            <a:ext cx="2133600" cy="457200"/>
          </a:xfrm>
        </p:spPr>
        <p:txBody>
          <a:bodyPr/>
          <a:lstStyle>
            <a:lvl1pPr>
              <a:defRPr/>
            </a:lvl1pPr>
          </a:lstStyle>
          <a:p>
            <a:fld id="{B0BE66B6-D967-4DC1-BAC6-A1145CE611DB}" type="slidenum">
              <a:rPr lang="en-US" altLang="el-GR"/>
              <a:pPr/>
              <a:t>‹#›</a:t>
            </a:fld>
            <a:endParaRPr lang="en-US" altLang="el-GR"/>
          </a:p>
        </p:txBody>
      </p:sp>
    </p:spTree>
    <p:extLst>
      <p:ext uri="{BB962C8B-B14F-4D97-AF65-F5344CB8AC3E}">
        <p14:creationId xmlns:p14="http://schemas.microsoft.com/office/powerpoint/2010/main" val="3380050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a:t>Kλικ για επεξεργασία του τίτλου</a:t>
            </a:r>
            <a:endParaRPr kumimoji="0" lang="en-US"/>
          </a:p>
        </p:txBody>
      </p:sp>
      <p:sp>
        <p:nvSpPr>
          <p:cNvPr id="4" name="3 - Θέση ημερομηνίας"/>
          <p:cNvSpPr>
            <a:spLocks noGrp="1"/>
          </p:cNvSpPr>
          <p:nvPr>
            <p:ph type="dt" sz="half" idx="10"/>
          </p:nvPr>
        </p:nvSpPr>
        <p:spPr/>
        <p:txBody>
          <a:bodyPr/>
          <a:lstStyle/>
          <a:p>
            <a:fld id="{2342CEA3-3058-4D43-AE35-B3DA76CB4003}" type="datetimeFigureOut">
              <a:rPr lang="el-GR" smtClean="0"/>
              <a:pPr/>
              <a:t>7/10/2025</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
        <p:nvSpPr>
          <p:cNvPr id="8" name="7 - Θέση περιεχομένου"/>
          <p:cNvSpPr>
            <a:spLocks noGrp="1"/>
          </p:cNvSpPr>
          <p:nvPr>
            <p:ph sz="quarter" idx="1"/>
          </p:nvPr>
        </p:nvSpPr>
        <p:spPr>
          <a:xfrm>
            <a:off x="457200" y="1219200"/>
            <a:ext cx="8229600" cy="4937760"/>
          </a:xfrm>
        </p:spPr>
        <p:txBody>
          <a:bodyPr/>
          <a:lstStyle/>
          <a:p>
            <a:pPr lvl="0" eaLnBrk="1" latinLnBrk="0" hangingPunct="1"/>
            <a:r>
              <a:rPr lang="el-GR"/>
              <a:t>Kλικ για επεξεργασία των στυλ του υποδείγματος</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Κεφαλίδα ενότητας">
    <p:bg>
      <p:bgRef idx="1001">
        <a:schemeClr val="bg2"/>
      </p:bgRef>
    </p:bg>
    <p:spTree>
      <p:nvGrpSpPr>
        <p:cNvPr id="1" name=""/>
        <p:cNvGrpSpPr/>
        <p:nvPr/>
      </p:nvGrpSpPr>
      <p:grpSpPr>
        <a:xfrm>
          <a:off x="0" y="0"/>
          <a:ext cx="0" cy="0"/>
          <a:chOff x="0" y="0"/>
          <a:chExt cx="0" cy="0"/>
        </a:xfrm>
      </p:grpSpPr>
      <p:sp>
        <p:nvSpPr>
          <p:cNvPr id="2" name="1 - Τίτλος"/>
          <p:cNvSpPr>
            <a:spLocks noGrp="1"/>
          </p:cNvSpPr>
          <p:nvPr>
            <p:ph type="title"/>
          </p:nvPr>
        </p:nvSpPr>
        <p:spPr>
          <a:xfrm>
            <a:off x="1219200" y="2971800"/>
            <a:ext cx="6858000" cy="1066800"/>
          </a:xfrm>
        </p:spPr>
        <p:txBody>
          <a:bodyPr anchor="t" anchorCtr="0"/>
          <a:lstStyle>
            <a:lvl1pPr algn="r">
              <a:buNone/>
              <a:defRPr sz="3200" b="0" cap="none" baseline="0"/>
            </a:lvl1pPr>
          </a:lstStyle>
          <a:p>
            <a:r>
              <a:rPr kumimoji="0" lang="el-GR"/>
              <a:t>Kλικ για επεξεργασία του τίτλου</a:t>
            </a:r>
            <a:endParaRPr kumimoji="0" lang="en-US"/>
          </a:p>
        </p:txBody>
      </p:sp>
      <p:sp>
        <p:nvSpPr>
          <p:cNvPr id="3" name="2 - Θέση κειμένου"/>
          <p:cNvSpPr>
            <a:spLocks noGrp="1"/>
          </p:cNvSpPr>
          <p:nvPr>
            <p:ph type="body" idx="1"/>
          </p:nvPr>
        </p:nvSpPr>
        <p:spPr>
          <a:xfrm>
            <a:off x="1295400" y="4267200"/>
            <a:ext cx="6781800" cy="1143000"/>
          </a:xfrm>
        </p:spPr>
        <p:txBody>
          <a:bodyPr anchor="t" anchorCtr="0"/>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l-GR"/>
              <a:t>Kλικ για επεξεργασία των στυλ του υποδείγματος</a:t>
            </a:r>
          </a:p>
        </p:txBody>
      </p:sp>
      <p:sp>
        <p:nvSpPr>
          <p:cNvPr id="4" name="3 - Θέση ημερομηνίας"/>
          <p:cNvSpPr>
            <a:spLocks noGrp="1"/>
          </p:cNvSpPr>
          <p:nvPr>
            <p:ph type="dt" sz="half" idx="10"/>
          </p:nvPr>
        </p:nvSpPr>
        <p:spPr>
          <a:xfrm>
            <a:off x="6400800" y="6355080"/>
            <a:ext cx="2286000" cy="365760"/>
          </a:xfrm>
        </p:spPr>
        <p:txBody>
          <a:bodyPr/>
          <a:lstStyle/>
          <a:p>
            <a:fld id="{2342CEA3-3058-4D43-AE35-B3DA76CB4003}" type="datetimeFigureOut">
              <a:rPr lang="el-GR" smtClean="0"/>
              <a:pPr/>
              <a:t>7/10/2025</a:t>
            </a:fld>
            <a:endParaRPr lang="el-GR"/>
          </a:p>
        </p:txBody>
      </p:sp>
      <p:sp>
        <p:nvSpPr>
          <p:cNvPr id="5" name="4 - Θέση υποσέλιδου"/>
          <p:cNvSpPr>
            <a:spLocks noGrp="1"/>
          </p:cNvSpPr>
          <p:nvPr>
            <p:ph type="ftr" sz="quarter" idx="11"/>
          </p:nvPr>
        </p:nvSpPr>
        <p:spPr>
          <a:xfrm>
            <a:off x="2898648" y="6355080"/>
            <a:ext cx="3474720" cy="365760"/>
          </a:xfrm>
        </p:spPr>
        <p:txBody>
          <a:bodyPr/>
          <a:lstStyle/>
          <a:p>
            <a:endParaRPr lang="el-GR"/>
          </a:p>
        </p:txBody>
      </p:sp>
      <p:sp>
        <p:nvSpPr>
          <p:cNvPr id="6" name="5 - Θέση αριθμού διαφάνειας"/>
          <p:cNvSpPr>
            <a:spLocks noGrp="1"/>
          </p:cNvSpPr>
          <p:nvPr>
            <p:ph type="sldNum" sz="quarter" idx="12"/>
          </p:nvPr>
        </p:nvSpPr>
        <p:spPr>
          <a:xfrm>
            <a:off x="1069848" y="6355080"/>
            <a:ext cx="1520952" cy="365760"/>
          </a:xfrm>
        </p:spPr>
        <p:txBody>
          <a:bodyPr/>
          <a:lstStyle/>
          <a:p>
            <a:fld id="{D3F1D1C4-C2D9-4231-9FB2-B2D9D97AA41D}" type="slidenum">
              <a:rPr lang="el-GR" smtClean="0"/>
              <a:pPr/>
              <a:t>‹#›</a:t>
            </a:fld>
            <a:endParaRPr lang="el-GR"/>
          </a:p>
        </p:txBody>
      </p:sp>
      <p:sp>
        <p:nvSpPr>
          <p:cNvPr id="7" name="6 - Ορθογώνιο"/>
          <p:cNvSpPr/>
          <p:nvPr/>
        </p:nvSpPr>
        <p:spPr>
          <a:xfrm>
            <a:off x="914400" y="2819400"/>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 Ορθογώνιο"/>
          <p:cNvSpPr/>
          <p:nvPr/>
        </p:nvSpPr>
        <p:spPr>
          <a:xfrm>
            <a:off x="914400" y="2819400"/>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28600"/>
            <a:ext cx="8229600" cy="914400"/>
          </a:xfrm>
        </p:spPr>
        <p:txBody>
          <a:bodyPr/>
          <a:lstStyle/>
          <a:p>
            <a:r>
              <a:rPr kumimoji="0" lang="el-GR"/>
              <a:t>Kλικ για επεξεργασία του τίτλου</a:t>
            </a:r>
            <a:endParaRPr kumimoji="0" lang="en-US"/>
          </a:p>
        </p:txBody>
      </p:sp>
      <p:sp>
        <p:nvSpPr>
          <p:cNvPr id="5" name="4 - Θέση ημερομηνίας"/>
          <p:cNvSpPr>
            <a:spLocks noGrp="1"/>
          </p:cNvSpPr>
          <p:nvPr>
            <p:ph type="dt" sz="half" idx="10"/>
          </p:nvPr>
        </p:nvSpPr>
        <p:spPr/>
        <p:txBody>
          <a:bodyPr/>
          <a:lstStyle/>
          <a:p>
            <a:fld id="{2342CEA3-3058-4D43-AE35-B3DA76CB4003}" type="datetimeFigureOut">
              <a:rPr lang="el-GR" smtClean="0"/>
              <a:pPr/>
              <a:t>7/10/2025</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
        <p:nvSpPr>
          <p:cNvPr id="9" name="8 - Θέση περιεχομένου"/>
          <p:cNvSpPr>
            <a:spLocks noGrp="1"/>
          </p:cNvSpPr>
          <p:nvPr>
            <p:ph sz="quarter" idx="1"/>
          </p:nvPr>
        </p:nvSpPr>
        <p:spPr>
          <a:xfrm>
            <a:off x="457200" y="1219200"/>
            <a:ext cx="4041648" cy="4937760"/>
          </a:xfrm>
        </p:spPr>
        <p:txBody>
          <a:bodyPr/>
          <a:lstStyle/>
          <a:p>
            <a:pPr lvl="0" eaLnBrk="1" latinLnBrk="0" hangingPunct="1"/>
            <a:r>
              <a:rPr lang="el-GR"/>
              <a:t>Kλικ για επεξεργασία των στυλ του υποδείγματος</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
        <p:nvSpPr>
          <p:cNvPr id="11" name="10 - Θέση περιεχομένου"/>
          <p:cNvSpPr>
            <a:spLocks noGrp="1"/>
          </p:cNvSpPr>
          <p:nvPr>
            <p:ph sz="quarter" idx="2"/>
          </p:nvPr>
        </p:nvSpPr>
        <p:spPr>
          <a:xfrm>
            <a:off x="4632198" y="1216152"/>
            <a:ext cx="4041648" cy="4937760"/>
          </a:xfrm>
        </p:spPr>
        <p:txBody>
          <a:bodyPr/>
          <a:lstStyle/>
          <a:p>
            <a:pPr lvl="0" eaLnBrk="1" latinLnBrk="0" hangingPunct="1"/>
            <a:r>
              <a:rPr lang="el-GR"/>
              <a:t>Kλικ για επεξεργασία των στυλ του υποδείγματος</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28600"/>
            <a:ext cx="8229600" cy="914400"/>
          </a:xfrm>
        </p:spPr>
        <p:txBody>
          <a:bodyPr anchor="ctr"/>
          <a:lstStyle>
            <a:lvl1pPr>
              <a:defRPr/>
            </a:lvl1pPr>
          </a:lstStyle>
          <a:p>
            <a:r>
              <a:rPr kumimoji="0" lang="el-GR"/>
              <a:t>Kλικ για επεξεργασία του τίτλου</a:t>
            </a:r>
            <a:endParaRPr kumimoji="0" lang="en-US"/>
          </a:p>
        </p:txBody>
      </p:sp>
      <p:sp>
        <p:nvSpPr>
          <p:cNvPr id="3" name="2 - Θέση κειμένου"/>
          <p:cNvSpPr>
            <a:spLocks noGrp="1"/>
          </p:cNvSpPr>
          <p:nvPr>
            <p:ph type="body" idx="1"/>
          </p:nvPr>
        </p:nvSpPr>
        <p:spPr>
          <a:xfrm>
            <a:off x="457200" y="1285875"/>
            <a:ext cx="4040188" cy="685800"/>
          </a:xfrm>
          <a:noFill/>
          <a:ln>
            <a:noFill/>
          </a:ln>
        </p:spPr>
        <p:txBody>
          <a:bodyPr lIns="91440" anchor="b" anchorCtr="0">
            <a:noAutofit/>
          </a:bodyPr>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l-GR"/>
              <a:t>Kλικ για επεξεργασία των στυλ του υποδείγματος</a:t>
            </a:r>
          </a:p>
        </p:txBody>
      </p:sp>
      <p:sp>
        <p:nvSpPr>
          <p:cNvPr id="4" name="3 - Θέση κειμένου"/>
          <p:cNvSpPr>
            <a:spLocks noGrp="1"/>
          </p:cNvSpPr>
          <p:nvPr>
            <p:ph type="body" sz="half" idx="3"/>
          </p:nvPr>
        </p:nvSpPr>
        <p:spPr>
          <a:xfrm>
            <a:off x="4648200" y="1295400"/>
            <a:ext cx="4041775" cy="685800"/>
          </a:xfrm>
          <a:noFill/>
          <a:ln>
            <a:noFill/>
          </a:ln>
        </p:spPr>
        <p:txBody>
          <a:bodyPr lIns="91440" anchor="b" anchorCtr="0"/>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l-GR"/>
              <a:t>Kλικ για επεξεργασία των στυλ του υποδείγματος</a:t>
            </a:r>
          </a:p>
        </p:txBody>
      </p:sp>
      <p:sp>
        <p:nvSpPr>
          <p:cNvPr id="7" name="6 - Θέση ημερομηνίας"/>
          <p:cNvSpPr>
            <a:spLocks noGrp="1"/>
          </p:cNvSpPr>
          <p:nvPr>
            <p:ph type="dt" sz="half" idx="10"/>
          </p:nvPr>
        </p:nvSpPr>
        <p:spPr/>
        <p:txBody>
          <a:bodyPr/>
          <a:lstStyle/>
          <a:p>
            <a:fld id="{2342CEA3-3058-4D43-AE35-B3DA76CB4003}" type="datetimeFigureOut">
              <a:rPr lang="el-GR" smtClean="0"/>
              <a:pPr/>
              <a:t>7/10/2025</a:t>
            </a:fld>
            <a:endParaRPr lang="el-GR"/>
          </a:p>
        </p:txBody>
      </p:sp>
      <p:sp>
        <p:nvSpPr>
          <p:cNvPr id="8" name="7 - Θέση υποσέλιδου"/>
          <p:cNvSpPr>
            <a:spLocks noGrp="1"/>
          </p:cNvSpPr>
          <p:nvPr>
            <p:ph type="ftr" sz="quarter" idx="11"/>
          </p:nvPr>
        </p:nvSpPr>
        <p:spPr/>
        <p:txBody>
          <a:bodyPr/>
          <a:lstStyle/>
          <a:p>
            <a:endParaRPr lang="el-GR"/>
          </a:p>
        </p:txBody>
      </p:sp>
      <p:sp>
        <p:nvSpPr>
          <p:cNvPr id="9" name="8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
        <p:nvSpPr>
          <p:cNvPr id="11" name="10 - Θέση περιεχομένου"/>
          <p:cNvSpPr>
            <a:spLocks noGrp="1"/>
          </p:cNvSpPr>
          <p:nvPr>
            <p:ph sz="quarter" idx="2"/>
          </p:nvPr>
        </p:nvSpPr>
        <p:spPr>
          <a:xfrm>
            <a:off x="457200" y="2133600"/>
            <a:ext cx="4038600" cy="4038600"/>
          </a:xfrm>
        </p:spPr>
        <p:txBody>
          <a:bodyPr/>
          <a:lstStyle/>
          <a:p>
            <a:pPr lvl="0" eaLnBrk="1" latinLnBrk="0" hangingPunct="1"/>
            <a:r>
              <a:rPr lang="el-GR"/>
              <a:t>Kλικ για επεξεργασία των στυλ του υποδείγματος</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
        <p:nvSpPr>
          <p:cNvPr id="13" name="12 - Θέση περιεχομένου"/>
          <p:cNvSpPr>
            <a:spLocks noGrp="1"/>
          </p:cNvSpPr>
          <p:nvPr>
            <p:ph sz="quarter" idx="4"/>
          </p:nvPr>
        </p:nvSpPr>
        <p:spPr>
          <a:xfrm>
            <a:off x="4648200" y="2133600"/>
            <a:ext cx="4038600" cy="4038600"/>
          </a:xfrm>
        </p:spPr>
        <p:txBody>
          <a:bodyPr/>
          <a:lstStyle/>
          <a:p>
            <a:pPr lvl="0" eaLnBrk="1" latinLnBrk="0" hangingPunct="1"/>
            <a:r>
              <a:rPr lang="el-GR"/>
              <a:t>Kλικ για επεξεργασία των στυλ του υποδείγματος</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28600"/>
            <a:ext cx="8229600" cy="914400"/>
          </a:xfrm>
        </p:spPr>
        <p:txBody>
          <a:bodyPr/>
          <a:lstStyle/>
          <a:p>
            <a:r>
              <a:rPr kumimoji="0" lang="el-GR"/>
              <a:t>Kλικ για επεξεργασία του τίτλου</a:t>
            </a:r>
            <a:endParaRPr kumimoji="0" lang="en-US"/>
          </a:p>
        </p:txBody>
      </p:sp>
      <p:sp>
        <p:nvSpPr>
          <p:cNvPr id="3" name="2 - Θέση ημερομηνίας"/>
          <p:cNvSpPr>
            <a:spLocks noGrp="1"/>
          </p:cNvSpPr>
          <p:nvPr>
            <p:ph type="dt" sz="half" idx="10"/>
          </p:nvPr>
        </p:nvSpPr>
        <p:spPr/>
        <p:txBody>
          <a:bodyPr/>
          <a:lstStyle/>
          <a:p>
            <a:fld id="{2342CEA3-3058-4D43-AE35-B3DA76CB4003}" type="datetimeFigureOut">
              <a:rPr lang="el-GR" smtClean="0"/>
              <a:pPr/>
              <a:t>7/10/2025</a:t>
            </a:fld>
            <a:endParaRPr lang="el-GR"/>
          </a:p>
        </p:txBody>
      </p:sp>
      <p:sp>
        <p:nvSpPr>
          <p:cNvPr id="4" name="3 - Θέση υποσέλιδου"/>
          <p:cNvSpPr>
            <a:spLocks noGrp="1"/>
          </p:cNvSpPr>
          <p:nvPr>
            <p:ph type="ftr" sz="quarter" idx="11"/>
          </p:nvPr>
        </p:nvSpPr>
        <p:spPr/>
        <p:txBody>
          <a:bodyPr/>
          <a:lstStyle/>
          <a:p>
            <a:endParaRPr lang="el-GR"/>
          </a:p>
        </p:txBody>
      </p:sp>
      <p:sp>
        <p:nvSpPr>
          <p:cNvPr id="5" name="4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
        <p:nvSpPr>
          <p:cNvPr id="6" name="5 - Ισοσκελές τρίγωνο"/>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Κενή">
    <p:spTree>
      <p:nvGrpSpPr>
        <p:cNvPr id="1" name=""/>
        <p:cNvGrpSpPr/>
        <p:nvPr/>
      </p:nvGrpSpPr>
      <p:grpSpPr>
        <a:xfrm>
          <a:off x="0" y="0"/>
          <a:ext cx="0" cy="0"/>
          <a:chOff x="0" y="0"/>
          <a:chExt cx="0" cy="0"/>
        </a:xfrm>
      </p:grpSpPr>
      <p:sp>
        <p:nvSpPr>
          <p:cNvPr id="2" name="1 - Θέση ημερομηνίας"/>
          <p:cNvSpPr>
            <a:spLocks noGrp="1"/>
          </p:cNvSpPr>
          <p:nvPr>
            <p:ph type="dt" sz="half" idx="10"/>
          </p:nvPr>
        </p:nvSpPr>
        <p:spPr/>
        <p:txBody>
          <a:bodyPr/>
          <a:lstStyle/>
          <a:p>
            <a:fld id="{2342CEA3-3058-4D43-AE35-B3DA76CB4003}" type="datetimeFigureOut">
              <a:rPr lang="el-GR" smtClean="0"/>
              <a:pPr/>
              <a:t>7/10/2025</a:t>
            </a:fld>
            <a:endParaRPr lang="el-GR"/>
          </a:p>
        </p:txBody>
      </p:sp>
      <p:sp>
        <p:nvSpPr>
          <p:cNvPr id="3" name="2 - Θέση υποσέλιδου"/>
          <p:cNvSpPr>
            <a:spLocks noGrp="1"/>
          </p:cNvSpPr>
          <p:nvPr>
            <p:ph type="ftr" sz="quarter" idx="11"/>
          </p:nvPr>
        </p:nvSpPr>
        <p:spPr/>
        <p:txBody>
          <a:bodyPr/>
          <a:lstStyle/>
          <a:p>
            <a:endParaRPr lang="el-GR"/>
          </a:p>
        </p:txBody>
      </p:sp>
      <p:sp>
        <p:nvSpPr>
          <p:cNvPr id="4" name="3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
        <p:nvSpPr>
          <p:cNvPr id="5" name="4 - Ευθεία γραμμή σύνδεσης"/>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6" name="5 - Ισοσκελές τρίγωνο"/>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6324600" y="304800"/>
            <a:ext cx="2514600" cy="838200"/>
          </a:xfrm>
        </p:spPr>
        <p:txBody>
          <a:bodyPr anchor="b" anchorCtr="0">
            <a:noAutofit/>
          </a:bodyPr>
          <a:lstStyle>
            <a:lvl1pPr algn="l">
              <a:buNone/>
              <a:defRPr sz="2000" b="1">
                <a:solidFill>
                  <a:schemeClr val="tx2"/>
                </a:solidFill>
                <a:latin typeface="+mn-lt"/>
                <a:ea typeface="+mn-ea"/>
                <a:cs typeface="+mn-cs"/>
              </a:defRPr>
            </a:lvl1pPr>
          </a:lstStyle>
          <a:p>
            <a:r>
              <a:rPr kumimoji="0" lang="el-GR"/>
              <a:t>Kλικ για επεξεργασία του τίτλου</a:t>
            </a:r>
            <a:endParaRPr kumimoji="0" lang="en-US"/>
          </a:p>
        </p:txBody>
      </p:sp>
      <p:sp>
        <p:nvSpPr>
          <p:cNvPr id="3" name="2 - Θέση κειμένου"/>
          <p:cNvSpPr>
            <a:spLocks noGrp="1"/>
          </p:cNvSpPr>
          <p:nvPr>
            <p:ph type="body" idx="2"/>
          </p:nvPr>
        </p:nvSpPr>
        <p:spPr>
          <a:xfrm>
            <a:off x="6324600" y="1219200"/>
            <a:ext cx="2514600" cy="4843463"/>
          </a:xfrm>
        </p:spPr>
        <p:txBody>
          <a:bodyPr/>
          <a:lstStyle>
            <a:lvl1pPr marL="0" indent="0">
              <a:lnSpc>
                <a:spcPts val="22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el-GR"/>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fld id="{2342CEA3-3058-4D43-AE35-B3DA76CB4003}" type="datetimeFigureOut">
              <a:rPr lang="el-GR" smtClean="0"/>
              <a:pPr/>
              <a:t>7/10/2025</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
        <p:nvSpPr>
          <p:cNvPr id="8" name="7 - Ευθεία γραμμή σύνδεσης"/>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9 - Ευθεία γραμμή σύνδεσης"/>
          <p:cNvSpPr>
            <a:spLocks noChangeShapeType="1"/>
          </p:cNvSpPr>
          <p:nvPr/>
        </p:nvSpPr>
        <p:spPr bwMode="auto">
          <a:xfrm rot="5400000">
            <a:off x="3160645" y="3324225"/>
            <a:ext cx="603504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dirty="0"/>
          </a:p>
        </p:txBody>
      </p:sp>
      <p:sp>
        <p:nvSpPr>
          <p:cNvPr id="9" name="8 - Ισοσκελές τρίγωνο"/>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 Θέση περιεχομένου"/>
          <p:cNvSpPr>
            <a:spLocks noGrp="1"/>
          </p:cNvSpPr>
          <p:nvPr>
            <p:ph sz="quarter" idx="1"/>
          </p:nvPr>
        </p:nvSpPr>
        <p:spPr>
          <a:xfrm>
            <a:off x="304800" y="304800"/>
            <a:ext cx="5715000" cy="5715000"/>
          </a:xfrm>
        </p:spPr>
        <p:txBody>
          <a:bodyPr/>
          <a:lstStyle/>
          <a:p>
            <a:pPr lvl="0" eaLnBrk="1" latinLnBrk="0" hangingPunct="1"/>
            <a:r>
              <a:rPr lang="el-GR"/>
              <a:t>Kλικ για επεξεργασία των στυλ του υποδείγματος</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Εικόνα με λεζάντα">
    <p:bg>
      <p:bgRef idx="1001">
        <a:schemeClr val="bg2"/>
      </p:bgRef>
    </p:bg>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500856"/>
            <a:ext cx="8229600" cy="674688"/>
          </a:xfrm>
          <a:ln>
            <a:solidFill>
              <a:schemeClr val="accent1"/>
            </a:solidFill>
          </a:ln>
        </p:spPr>
        <p:txBody>
          <a:bodyPr lIns="274320" anchor="ctr"/>
          <a:lstStyle>
            <a:lvl1pPr algn="r">
              <a:buNone/>
              <a:defRPr sz="2000" b="0">
                <a:solidFill>
                  <a:schemeClr val="tx1"/>
                </a:solidFill>
              </a:defRPr>
            </a:lvl1pPr>
          </a:lstStyle>
          <a:p>
            <a:r>
              <a:rPr kumimoji="0" lang="el-GR"/>
              <a:t>Kλικ για επεξεργασία του τίτλου</a:t>
            </a:r>
            <a:endParaRPr kumimoji="0" lang="en-US"/>
          </a:p>
        </p:txBody>
      </p:sp>
      <p:sp>
        <p:nvSpPr>
          <p:cNvPr id="3" name="2 - Θέση εικόνας"/>
          <p:cNvSpPr>
            <a:spLocks noGrp="1"/>
          </p:cNvSpPr>
          <p:nvPr>
            <p:ph type="pic" idx="1"/>
          </p:nvPr>
        </p:nvSpPr>
        <p:spPr>
          <a:xfrm>
            <a:off x="457200" y="1905000"/>
            <a:ext cx="8229600" cy="4270248"/>
          </a:xfrm>
          <a:solidFill>
            <a:schemeClr val="tx1">
              <a:shade val="50000"/>
            </a:schemeClr>
          </a:solidFill>
          <a:ln>
            <a:noFill/>
          </a:ln>
          <a:effectLst/>
        </p:spPr>
        <p:txBody>
          <a:bodyPr/>
          <a:lstStyle>
            <a:lvl1pPr marL="0" indent="0">
              <a:spcBef>
                <a:spcPts val="600"/>
              </a:spcBef>
              <a:buNone/>
              <a:defRPr sz="3200"/>
            </a:lvl1pPr>
          </a:lstStyle>
          <a:p>
            <a:r>
              <a:rPr kumimoji="0" lang="el-GR"/>
              <a:t>Κάντε κλικ στο εικονίδιο για να προσθέσετε μια εικόνα</a:t>
            </a:r>
            <a:endParaRPr kumimoji="0" lang="en-US" dirty="0"/>
          </a:p>
        </p:txBody>
      </p:sp>
      <p:sp>
        <p:nvSpPr>
          <p:cNvPr id="4" name="3 - Θέση κειμένου"/>
          <p:cNvSpPr>
            <a:spLocks noGrp="1"/>
          </p:cNvSpPr>
          <p:nvPr>
            <p:ph type="body" sz="half" idx="2"/>
          </p:nvPr>
        </p:nvSpPr>
        <p:spPr>
          <a:xfrm>
            <a:off x="457200" y="1219200"/>
            <a:ext cx="8229600" cy="533400"/>
          </a:xfrm>
        </p:spPr>
        <p:txBody>
          <a:bodyPr anchor="ctr" anchorCtr="0"/>
          <a:lstStyle>
            <a:lvl1pPr marL="0" indent="0" algn="l">
              <a:buFontTx/>
              <a:buNone/>
              <a:defRPr sz="1400"/>
            </a:lvl1pPr>
            <a:lvl2pPr>
              <a:defRPr sz="1200"/>
            </a:lvl2pPr>
            <a:lvl3pPr>
              <a:defRPr sz="1000"/>
            </a:lvl3pPr>
            <a:lvl4pPr>
              <a:defRPr sz="900"/>
            </a:lvl4pPr>
            <a:lvl5pPr>
              <a:defRPr sz="900"/>
            </a:lvl5pPr>
          </a:lstStyle>
          <a:p>
            <a:pPr lvl="0" eaLnBrk="1" latinLnBrk="0" hangingPunct="1"/>
            <a:r>
              <a:rPr kumimoji="0" lang="el-GR"/>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fld id="{2342CEA3-3058-4D43-AE35-B3DA76CB4003}" type="datetimeFigureOut">
              <a:rPr lang="el-GR" smtClean="0"/>
              <a:pPr/>
              <a:t>7/10/2025</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
        <p:nvSpPr>
          <p:cNvPr id="8" name="7 - Ευθεία γραμμή σύνδεσης"/>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9" name="8 - Ισοσκελές τρίγωνο"/>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 Ορθογώνιο"/>
          <p:cNvSpPr/>
          <p:nvPr/>
        </p:nvSpPr>
        <p:spPr>
          <a:xfrm>
            <a:off x="457200" y="500856"/>
            <a:ext cx="182880" cy="68580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21 - Θέση τίτλου"/>
          <p:cNvSpPr>
            <a:spLocks noGrp="1"/>
          </p:cNvSpPr>
          <p:nvPr>
            <p:ph type="title"/>
          </p:nvPr>
        </p:nvSpPr>
        <p:spPr>
          <a:xfrm>
            <a:off x="457200" y="152400"/>
            <a:ext cx="8229600" cy="990600"/>
          </a:xfrm>
          <a:prstGeom prst="rect">
            <a:avLst/>
          </a:prstGeom>
        </p:spPr>
        <p:txBody>
          <a:bodyPr vert="horz" anchor="b" anchorCtr="0">
            <a:normAutofit/>
          </a:bodyPr>
          <a:lstStyle/>
          <a:p>
            <a:r>
              <a:rPr kumimoji="0" lang="el-GR"/>
              <a:t>Kλικ για επεξεργασία του τίτλου</a:t>
            </a:r>
            <a:endParaRPr kumimoji="0" lang="en-US"/>
          </a:p>
        </p:txBody>
      </p:sp>
      <p:sp>
        <p:nvSpPr>
          <p:cNvPr id="13" name="12 - Θέση κειμένου"/>
          <p:cNvSpPr>
            <a:spLocks noGrp="1"/>
          </p:cNvSpPr>
          <p:nvPr>
            <p:ph type="body" idx="1"/>
          </p:nvPr>
        </p:nvSpPr>
        <p:spPr>
          <a:xfrm>
            <a:off x="457200" y="1219200"/>
            <a:ext cx="8229600" cy="4910328"/>
          </a:xfrm>
          <a:prstGeom prst="rect">
            <a:avLst/>
          </a:prstGeom>
        </p:spPr>
        <p:txBody>
          <a:bodyPr vert="horz">
            <a:normAutofit/>
          </a:bodyPr>
          <a:lstStyle/>
          <a:p>
            <a:pPr lvl="0" eaLnBrk="1" latinLnBrk="0" hangingPunct="1"/>
            <a:r>
              <a:rPr kumimoji="0" lang="el-GR"/>
              <a:t>Kλικ για επεξεργασία των στυλ του υποδείγματος</a:t>
            </a:r>
          </a:p>
          <a:p>
            <a:pPr lvl="1" eaLnBrk="1" latinLnBrk="0" hangingPunct="1"/>
            <a:r>
              <a:rPr kumimoji="0" lang="el-GR"/>
              <a:t>Δεύτερου επιπέδου</a:t>
            </a:r>
          </a:p>
          <a:p>
            <a:pPr lvl="2" eaLnBrk="1" latinLnBrk="0" hangingPunct="1"/>
            <a:r>
              <a:rPr kumimoji="0" lang="el-GR"/>
              <a:t>Τρίτου επιπέδου</a:t>
            </a:r>
          </a:p>
          <a:p>
            <a:pPr lvl="3" eaLnBrk="1" latinLnBrk="0" hangingPunct="1"/>
            <a:r>
              <a:rPr kumimoji="0" lang="el-GR"/>
              <a:t>Τέταρτου επιπέδου</a:t>
            </a:r>
          </a:p>
          <a:p>
            <a:pPr lvl="4" eaLnBrk="1" latinLnBrk="0" hangingPunct="1"/>
            <a:r>
              <a:rPr kumimoji="0" lang="el-GR"/>
              <a:t>Πέμπτου επιπέδου</a:t>
            </a:r>
            <a:endParaRPr kumimoji="0" lang="en-US"/>
          </a:p>
        </p:txBody>
      </p:sp>
      <p:sp>
        <p:nvSpPr>
          <p:cNvPr id="14" name="13 - Θέση ημερομηνίας"/>
          <p:cNvSpPr>
            <a:spLocks noGrp="1"/>
          </p:cNvSpPr>
          <p:nvPr>
            <p:ph type="dt" sz="half" idx="2"/>
          </p:nvPr>
        </p:nvSpPr>
        <p:spPr>
          <a:xfrm>
            <a:off x="6400800" y="6356350"/>
            <a:ext cx="2289048" cy="365760"/>
          </a:xfrm>
          <a:prstGeom prst="rect">
            <a:avLst/>
          </a:prstGeom>
        </p:spPr>
        <p:txBody>
          <a:bodyPr vert="horz"/>
          <a:lstStyle>
            <a:lvl1pPr algn="l" eaLnBrk="1" latinLnBrk="0" hangingPunct="1">
              <a:defRPr kumimoji="0" sz="1400">
                <a:solidFill>
                  <a:schemeClr val="tx2"/>
                </a:solidFill>
              </a:defRPr>
            </a:lvl1pPr>
          </a:lstStyle>
          <a:p>
            <a:fld id="{2342CEA3-3058-4D43-AE35-B3DA76CB4003}" type="datetimeFigureOut">
              <a:rPr lang="el-GR" smtClean="0"/>
              <a:pPr/>
              <a:t>7/10/2025</a:t>
            </a:fld>
            <a:endParaRPr lang="el-GR"/>
          </a:p>
        </p:txBody>
      </p:sp>
      <p:sp>
        <p:nvSpPr>
          <p:cNvPr id="3" name="2 - Θέση υποσέλιδου"/>
          <p:cNvSpPr>
            <a:spLocks noGrp="1"/>
          </p:cNvSpPr>
          <p:nvPr>
            <p:ph type="ftr" sz="quarter" idx="3"/>
          </p:nvPr>
        </p:nvSpPr>
        <p:spPr>
          <a:xfrm>
            <a:off x="2898648" y="6356350"/>
            <a:ext cx="3505200" cy="365760"/>
          </a:xfrm>
          <a:prstGeom prst="rect">
            <a:avLst/>
          </a:prstGeom>
        </p:spPr>
        <p:txBody>
          <a:bodyPr vert="horz"/>
          <a:lstStyle>
            <a:lvl1pPr algn="r" eaLnBrk="1" latinLnBrk="0" hangingPunct="1">
              <a:defRPr kumimoji="0" sz="1400">
                <a:solidFill>
                  <a:schemeClr val="tx2"/>
                </a:solidFill>
              </a:defRPr>
            </a:lvl1pPr>
          </a:lstStyle>
          <a:p>
            <a:endParaRPr lang="el-GR"/>
          </a:p>
        </p:txBody>
      </p:sp>
      <p:sp>
        <p:nvSpPr>
          <p:cNvPr id="23" name="22 - Θέση αριθμού διαφάνειας"/>
          <p:cNvSpPr>
            <a:spLocks noGrp="1"/>
          </p:cNvSpPr>
          <p:nvPr>
            <p:ph type="sldNum" sz="quarter" idx="4"/>
          </p:nvPr>
        </p:nvSpPr>
        <p:spPr>
          <a:xfrm>
            <a:off x="612648" y="6356350"/>
            <a:ext cx="1981200" cy="365760"/>
          </a:xfrm>
          <a:prstGeom prst="rect">
            <a:avLst/>
          </a:prstGeom>
        </p:spPr>
        <p:txBody>
          <a:bodyPr vert="horz"/>
          <a:lstStyle>
            <a:lvl1pPr algn="l" eaLnBrk="1" latinLnBrk="0" hangingPunct="1">
              <a:defRPr kumimoji="0" sz="1400">
                <a:solidFill>
                  <a:schemeClr val="tx2"/>
                </a:solidFill>
              </a:defRPr>
            </a:lvl1pPr>
          </a:lstStyle>
          <a:p>
            <a:fld id="{D3F1D1C4-C2D9-4231-9FB2-B2D9D97AA41D}" type="slidenum">
              <a:rPr lang="el-GR" smtClean="0"/>
              <a:pPr/>
              <a:t>‹#›</a:t>
            </a:fld>
            <a:endParaRPr lang="el-GR"/>
          </a:p>
        </p:txBody>
      </p:sp>
      <p:sp>
        <p:nvSpPr>
          <p:cNvPr id="28" name="27 - Ευθεία γραμμή σύνδεσης"/>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29" name="28 - Ευθεία γραμμή σύνδεσης"/>
          <p:cNvSpPr>
            <a:spLocks noChangeShapeType="1"/>
          </p:cNvSpPr>
          <p:nvPr/>
        </p:nvSpPr>
        <p:spPr bwMode="auto">
          <a:xfrm>
            <a:off x="457200" y="1143000"/>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9 - Ισοσκελές τρίγωνο"/>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 id="2147483696" r:id="rId12"/>
  </p:sldLayoutIdLst>
  <p:txStyles>
    <p:titleStyle>
      <a:lvl1pPr algn="l" rtl="0" eaLnBrk="1" latinLnBrk="0" hangingPunct="1">
        <a:spcBef>
          <a:spcPct val="0"/>
        </a:spcBef>
        <a:buNone/>
        <a:defRPr kumimoji="0" sz="3200" kern="120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6000"/>
        <a:buFont typeface="Wingdings 3"/>
        <a:buChar char=""/>
        <a:defRPr kumimoji="0" sz="2600" kern="1200">
          <a:solidFill>
            <a:schemeClr val="tx1"/>
          </a:solidFill>
          <a:latin typeface="+mn-lt"/>
          <a:ea typeface="+mn-ea"/>
          <a:cs typeface="+mn-cs"/>
        </a:defRPr>
      </a:lvl1pPr>
      <a:lvl2pPr marL="548640" indent="-274320" algn="l" rtl="0" eaLnBrk="1" latinLnBrk="0" hangingPunct="1">
        <a:spcBef>
          <a:spcPts val="500"/>
        </a:spcBef>
        <a:buClr>
          <a:schemeClr val="accent2"/>
        </a:buClr>
        <a:buSzPct val="76000"/>
        <a:buFont typeface="Wingdings 3"/>
        <a:buChar char=""/>
        <a:defRPr kumimoji="0" sz="2300" kern="1200">
          <a:solidFill>
            <a:schemeClr val="tx2"/>
          </a:solidFill>
          <a:latin typeface="+mn-lt"/>
          <a:ea typeface="+mn-ea"/>
          <a:cs typeface="+mn-cs"/>
        </a:defRPr>
      </a:lvl2pPr>
      <a:lvl3pPr marL="822960" indent="-228600" algn="l" rtl="0" eaLnBrk="1" latinLnBrk="0" hangingPunct="1">
        <a:spcBef>
          <a:spcPts val="500"/>
        </a:spcBef>
        <a:buClr>
          <a:schemeClr val="bg1">
            <a:shade val="50000"/>
          </a:schemeClr>
        </a:buClr>
        <a:buSzPct val="76000"/>
        <a:buFont typeface="Wingdings 3"/>
        <a:buChar char=""/>
        <a:defRPr kumimoji="0" sz="2000" kern="1200">
          <a:solidFill>
            <a:schemeClr val="tx1"/>
          </a:solidFill>
          <a:latin typeface="+mn-lt"/>
          <a:ea typeface="+mn-ea"/>
          <a:cs typeface="+mn-cs"/>
        </a:defRPr>
      </a:lvl3pPr>
      <a:lvl4pPr marL="1097280" indent="-228600" algn="l" rtl="0" eaLnBrk="1" latinLnBrk="0" hangingPunct="1">
        <a:spcBef>
          <a:spcPts val="400"/>
        </a:spcBef>
        <a:buClr>
          <a:schemeClr val="accent2">
            <a:shade val="75000"/>
          </a:schemeClr>
        </a:buClr>
        <a:buSzPct val="70000"/>
        <a:buFont typeface="Wingdings"/>
        <a:buChar char=""/>
        <a:defRPr kumimoji="0" sz="1800" kern="1200">
          <a:solidFill>
            <a:schemeClr val="tx1"/>
          </a:solidFill>
          <a:latin typeface="+mn-lt"/>
          <a:ea typeface="+mn-ea"/>
          <a:cs typeface="+mn-cs"/>
        </a:defRPr>
      </a:lvl4pPr>
      <a:lvl5pPr marL="1371600" indent="-228600" algn="l" rtl="0" eaLnBrk="1" latinLnBrk="0" hangingPunct="1">
        <a:spcBef>
          <a:spcPts val="300"/>
        </a:spcBef>
        <a:buClr>
          <a:schemeClr val="accent2"/>
        </a:buClr>
        <a:buSzPct val="70000"/>
        <a:buFont typeface="Wingdings"/>
        <a:buChar char=""/>
        <a:defRPr kumimoji="0" sz="1600" kern="1200">
          <a:solidFill>
            <a:schemeClr val="tx1"/>
          </a:solidFill>
          <a:latin typeface="+mn-lt"/>
          <a:ea typeface="+mn-ea"/>
          <a:cs typeface="+mn-cs"/>
        </a:defRPr>
      </a:lvl5pPr>
      <a:lvl6pPr marL="1645920" indent="-182880" algn="l" rtl="0" eaLnBrk="1" latinLnBrk="0" hangingPunct="1">
        <a:spcBef>
          <a:spcPts val="300"/>
        </a:spcBef>
        <a:buClr>
          <a:srgbClr val="9FB8CD">
            <a:shade val="75000"/>
          </a:srgbClr>
        </a:buClr>
        <a:buSzPct val="75000"/>
        <a:buFont typeface="Wingdings 3"/>
        <a:buChar char=""/>
        <a:defRPr kumimoji="0" lang="en-US" sz="1600" kern="1200" smtClean="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a:buChar char=""/>
        <a:defRPr kumimoji="0" lang="en-US" sz="1400" kern="1200" smtClean="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a:buChar char=""/>
        <a:defRPr kumimoji="0" lang="en-US" sz="1400" kern="1200" smtClean="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a:buChar char=""/>
        <a:defRPr kumimoji="0" lang="en-US" sz="1200" kern="1200" smtClean="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1142976" y="3886200"/>
            <a:ext cx="7000924" cy="990600"/>
          </a:xfrm>
        </p:spPr>
        <p:txBody>
          <a:bodyPr>
            <a:noAutofit/>
          </a:bodyPr>
          <a:lstStyle/>
          <a:p>
            <a:r>
              <a:rPr lang="el-GR" dirty="0">
                <a:latin typeface="Times New Roman" panose="02020603050405020304" pitchFamily="18" charset="0"/>
                <a:cs typeface="Times New Roman" panose="02020603050405020304" pitchFamily="18" charset="0"/>
              </a:rPr>
              <a:t>Η πορεία προς τον Β΄ Παγκόσμιο Πόλεμο</a:t>
            </a:r>
          </a:p>
        </p:txBody>
      </p:sp>
      <p:sp>
        <p:nvSpPr>
          <p:cNvPr id="3" name="2 - Υπότιτλος"/>
          <p:cNvSpPr>
            <a:spLocks noGrp="1"/>
          </p:cNvSpPr>
          <p:nvPr>
            <p:ph type="subTitle" idx="1"/>
          </p:nvPr>
        </p:nvSpPr>
        <p:spPr/>
        <p:txBody>
          <a:bodyPr>
            <a:normAutofit/>
          </a:bodyPr>
          <a:lstStyle/>
          <a:p>
            <a:r>
              <a:rPr lang="el-GR" sz="2400" dirty="0">
                <a:latin typeface="Times New Roman" panose="02020603050405020304" pitchFamily="18" charset="0"/>
                <a:ea typeface="Cambria" panose="02040503050406030204" pitchFamily="18" charset="0"/>
                <a:cs typeface="Times New Roman" panose="02020603050405020304" pitchFamily="18" charset="0"/>
              </a:rPr>
              <a:t>Ευρώπη 1933-1938</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a:extLst>
              <a:ext uri="{FF2B5EF4-FFF2-40B4-BE49-F238E27FC236}">
                <a16:creationId xmlns:a16="http://schemas.microsoft.com/office/drawing/2014/main" id="{13EC2EFA-BA4F-44E9-9729-463D04A70FDE}"/>
              </a:ext>
            </a:extLst>
          </p:cNvPr>
          <p:cNvSpPr>
            <a:spLocks noGrp="1"/>
          </p:cNvSpPr>
          <p:nvPr>
            <p:ph type="title"/>
          </p:nvPr>
        </p:nvSpPr>
        <p:spPr/>
        <p:txBody>
          <a:bodyPr/>
          <a:lstStyle/>
          <a:p>
            <a:r>
              <a:rPr lang="el-GR" dirty="0">
                <a:latin typeface="Times New Roman" panose="02020603050405020304" pitchFamily="18" charset="0"/>
                <a:cs typeface="Times New Roman" panose="02020603050405020304" pitchFamily="18" charset="0"/>
              </a:rPr>
              <a:t>Η άνοδος του Χίτλερ στην εξουσία</a:t>
            </a:r>
          </a:p>
        </p:txBody>
      </p:sp>
      <p:sp>
        <p:nvSpPr>
          <p:cNvPr id="5" name="Θέση κειμένου 4">
            <a:extLst>
              <a:ext uri="{FF2B5EF4-FFF2-40B4-BE49-F238E27FC236}">
                <a16:creationId xmlns:a16="http://schemas.microsoft.com/office/drawing/2014/main" id="{94CAA35D-3BD7-4900-B67F-8BEA4A991DF3}"/>
              </a:ext>
            </a:extLst>
          </p:cNvPr>
          <p:cNvSpPr>
            <a:spLocks noGrp="1"/>
          </p:cNvSpPr>
          <p:nvPr>
            <p:ph type="body" idx="1"/>
          </p:nvPr>
        </p:nvSpPr>
        <p:spPr/>
        <p:txBody>
          <a:bodyPr/>
          <a:lstStyle/>
          <a:p>
            <a:r>
              <a:rPr lang="el-GR" dirty="0">
                <a:latin typeface="Times New Roman" panose="02020603050405020304" pitchFamily="18" charset="0"/>
                <a:cs typeface="Times New Roman" panose="02020603050405020304" pitchFamily="18" charset="0"/>
              </a:rPr>
              <a:t>1928-1933</a:t>
            </a:r>
          </a:p>
        </p:txBody>
      </p:sp>
    </p:spTree>
    <p:extLst>
      <p:ext uri="{BB962C8B-B14F-4D97-AF65-F5344CB8AC3E}">
        <p14:creationId xmlns:p14="http://schemas.microsoft.com/office/powerpoint/2010/main" val="428038800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152400"/>
            <a:ext cx="8401080" cy="990600"/>
          </a:xfrm>
        </p:spPr>
        <p:txBody>
          <a:bodyPr>
            <a:noAutofit/>
          </a:bodyPr>
          <a:lstStyle/>
          <a:p>
            <a:pPr algn="ctr"/>
            <a:r>
              <a:rPr lang="el-GR" dirty="0">
                <a:latin typeface="Times New Roman" panose="02020603050405020304" pitchFamily="18" charset="0"/>
                <a:cs typeface="Times New Roman" panose="02020603050405020304" pitchFamily="18" charset="0"/>
              </a:rPr>
              <a:t>Γερμανικές εκλογές 1928-1933</a:t>
            </a:r>
          </a:p>
        </p:txBody>
      </p:sp>
      <p:graphicFrame>
        <p:nvGraphicFramePr>
          <p:cNvPr id="6" name="5 - Θέση περιεχομένου"/>
          <p:cNvGraphicFramePr>
            <a:graphicFrameLocks noGrp="1"/>
          </p:cNvGraphicFramePr>
          <p:nvPr>
            <p:ph sz="quarter" idx="1"/>
            <p:extLst>
              <p:ext uri="{D42A27DB-BD31-4B8C-83A1-F6EECF244321}">
                <p14:modId xmlns:p14="http://schemas.microsoft.com/office/powerpoint/2010/main" val="685155856"/>
              </p:ext>
            </p:extLst>
          </p:nvPr>
        </p:nvGraphicFramePr>
        <p:xfrm>
          <a:off x="457200" y="1219200"/>
          <a:ext cx="8291266" cy="2966720"/>
        </p:xfrm>
        <a:graphic>
          <a:graphicData uri="http://schemas.openxmlformats.org/drawingml/2006/table">
            <a:tbl>
              <a:tblPr firstRow="1" bandRow="1">
                <a:tableStyleId>{5C22544A-7EE6-4342-B048-85BDC9FD1C3A}</a:tableStyleId>
              </a:tblPr>
              <a:tblGrid>
                <a:gridCol w="1666528">
                  <a:extLst>
                    <a:ext uri="{9D8B030D-6E8A-4147-A177-3AD203B41FA5}">
                      <a16:colId xmlns:a16="http://schemas.microsoft.com/office/drawing/2014/main" val="20000"/>
                    </a:ext>
                  </a:extLst>
                </a:gridCol>
                <a:gridCol w="1008112">
                  <a:extLst>
                    <a:ext uri="{9D8B030D-6E8A-4147-A177-3AD203B41FA5}">
                      <a16:colId xmlns:a16="http://schemas.microsoft.com/office/drawing/2014/main" val="1773348131"/>
                    </a:ext>
                  </a:extLst>
                </a:gridCol>
                <a:gridCol w="1440160">
                  <a:extLst>
                    <a:ext uri="{9D8B030D-6E8A-4147-A177-3AD203B41FA5}">
                      <a16:colId xmlns:a16="http://schemas.microsoft.com/office/drawing/2014/main" val="20001"/>
                    </a:ext>
                  </a:extLst>
                </a:gridCol>
                <a:gridCol w="1440160">
                  <a:extLst>
                    <a:ext uri="{9D8B030D-6E8A-4147-A177-3AD203B41FA5}">
                      <a16:colId xmlns:a16="http://schemas.microsoft.com/office/drawing/2014/main" val="20002"/>
                    </a:ext>
                  </a:extLst>
                </a:gridCol>
                <a:gridCol w="1440160">
                  <a:extLst>
                    <a:ext uri="{9D8B030D-6E8A-4147-A177-3AD203B41FA5}">
                      <a16:colId xmlns:a16="http://schemas.microsoft.com/office/drawing/2014/main" val="20003"/>
                    </a:ext>
                  </a:extLst>
                </a:gridCol>
                <a:gridCol w="1296146">
                  <a:extLst>
                    <a:ext uri="{9D8B030D-6E8A-4147-A177-3AD203B41FA5}">
                      <a16:colId xmlns:a16="http://schemas.microsoft.com/office/drawing/2014/main" val="20004"/>
                    </a:ext>
                  </a:extLst>
                </a:gridCol>
              </a:tblGrid>
              <a:tr h="370840">
                <a:tc>
                  <a:txBody>
                    <a:bodyPr/>
                    <a:lstStyle/>
                    <a:p>
                      <a:pPr algn="ctr"/>
                      <a:r>
                        <a:rPr lang="el-GR" sz="1800" dirty="0">
                          <a:latin typeface="Times New Roman" panose="02020603050405020304" pitchFamily="18" charset="0"/>
                          <a:cs typeface="Times New Roman" panose="02020603050405020304" pitchFamily="18" charset="0"/>
                        </a:rPr>
                        <a:t>Κόμμα</a:t>
                      </a:r>
                    </a:p>
                  </a:txBody>
                  <a:tcPr/>
                </a:tc>
                <a:tc>
                  <a:txBody>
                    <a:bodyPr/>
                    <a:lstStyle/>
                    <a:p>
                      <a:pPr algn="ctr"/>
                      <a:r>
                        <a:rPr lang="en-US" sz="1800" dirty="0">
                          <a:latin typeface="Times New Roman" panose="02020603050405020304" pitchFamily="18" charset="0"/>
                          <a:cs typeface="Times New Roman" panose="02020603050405020304" pitchFamily="18" charset="0"/>
                        </a:rPr>
                        <a:t>1928</a:t>
                      </a:r>
                      <a:endParaRPr lang="el-GR" sz="1800" dirty="0">
                        <a:latin typeface="Times New Roman" panose="02020603050405020304" pitchFamily="18" charset="0"/>
                        <a:cs typeface="Times New Roman" panose="02020603050405020304" pitchFamily="18" charset="0"/>
                      </a:endParaRPr>
                    </a:p>
                  </a:txBody>
                  <a:tcPr/>
                </a:tc>
                <a:tc>
                  <a:txBody>
                    <a:bodyPr/>
                    <a:lstStyle/>
                    <a:p>
                      <a:pPr algn="ctr"/>
                      <a:r>
                        <a:rPr lang="en-US" sz="1800" dirty="0">
                          <a:latin typeface="Times New Roman" panose="02020603050405020304" pitchFamily="18" charset="0"/>
                          <a:cs typeface="Times New Roman" panose="02020603050405020304" pitchFamily="18" charset="0"/>
                        </a:rPr>
                        <a:t>1930</a:t>
                      </a:r>
                      <a:endParaRPr lang="el-GR" sz="1800" dirty="0">
                        <a:latin typeface="Times New Roman" panose="02020603050405020304" pitchFamily="18" charset="0"/>
                        <a:cs typeface="Times New Roman" panose="02020603050405020304" pitchFamily="18" charset="0"/>
                      </a:endParaRPr>
                    </a:p>
                  </a:txBody>
                  <a:tcPr/>
                </a:tc>
                <a:tc>
                  <a:txBody>
                    <a:bodyPr/>
                    <a:lstStyle/>
                    <a:p>
                      <a:pPr algn="ctr"/>
                      <a:r>
                        <a:rPr lang="en-US" sz="1800" dirty="0">
                          <a:latin typeface="Times New Roman" panose="02020603050405020304" pitchFamily="18" charset="0"/>
                          <a:cs typeface="Times New Roman" panose="02020603050405020304" pitchFamily="18" charset="0"/>
                        </a:rPr>
                        <a:t>7.1932</a:t>
                      </a:r>
                      <a:endParaRPr lang="el-GR" sz="1800" dirty="0">
                        <a:latin typeface="Times New Roman" panose="02020603050405020304" pitchFamily="18" charset="0"/>
                        <a:cs typeface="Times New Roman" panose="02020603050405020304" pitchFamily="18" charset="0"/>
                      </a:endParaRPr>
                    </a:p>
                  </a:txBody>
                  <a:tcPr/>
                </a:tc>
                <a:tc>
                  <a:txBody>
                    <a:bodyPr/>
                    <a:lstStyle/>
                    <a:p>
                      <a:pPr algn="ctr"/>
                      <a:r>
                        <a:rPr lang="en-US" sz="1800" dirty="0">
                          <a:latin typeface="Times New Roman" panose="02020603050405020304" pitchFamily="18" charset="0"/>
                          <a:cs typeface="Times New Roman" panose="02020603050405020304" pitchFamily="18" charset="0"/>
                        </a:rPr>
                        <a:t>11.1932</a:t>
                      </a:r>
                      <a:endParaRPr lang="el-GR" sz="1800" dirty="0">
                        <a:latin typeface="Times New Roman" panose="02020603050405020304" pitchFamily="18" charset="0"/>
                        <a:cs typeface="Times New Roman" panose="02020603050405020304" pitchFamily="18" charset="0"/>
                      </a:endParaRPr>
                    </a:p>
                  </a:txBody>
                  <a:tcPr/>
                </a:tc>
                <a:tc>
                  <a:txBody>
                    <a:bodyPr/>
                    <a:lstStyle/>
                    <a:p>
                      <a:pPr algn="ctr"/>
                      <a:r>
                        <a:rPr lang="en-US" sz="1800" dirty="0">
                          <a:latin typeface="Times New Roman" panose="02020603050405020304" pitchFamily="18" charset="0"/>
                          <a:cs typeface="Times New Roman" panose="02020603050405020304" pitchFamily="18" charset="0"/>
                        </a:rPr>
                        <a:t> 1933</a:t>
                      </a:r>
                      <a:endParaRPr lang="el-GR" sz="1800"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10000"/>
                  </a:ext>
                </a:extLst>
              </a:tr>
              <a:tr h="370840">
                <a:tc>
                  <a:txBody>
                    <a:bodyPr/>
                    <a:lstStyle/>
                    <a:p>
                      <a:r>
                        <a:rPr lang="en-US" sz="1800" dirty="0">
                          <a:latin typeface="Times New Roman" panose="02020603050405020304" pitchFamily="18" charset="0"/>
                          <a:cs typeface="Times New Roman" panose="02020603050405020304" pitchFamily="18" charset="0"/>
                        </a:rPr>
                        <a:t>SPD</a:t>
                      </a:r>
                      <a:endParaRPr lang="el-GR" sz="1800" dirty="0">
                        <a:latin typeface="Times New Roman" panose="02020603050405020304" pitchFamily="18" charset="0"/>
                        <a:cs typeface="Times New Roman" panose="02020603050405020304" pitchFamily="18" charset="0"/>
                      </a:endParaRPr>
                    </a:p>
                  </a:txBody>
                  <a:tcPr/>
                </a:tc>
                <a:tc>
                  <a:txBody>
                    <a:bodyPr/>
                    <a:lstStyle/>
                    <a:p>
                      <a:pPr algn="ctr"/>
                      <a:r>
                        <a:rPr lang="en-US" sz="1800" dirty="0">
                          <a:latin typeface="Times New Roman" panose="02020603050405020304" pitchFamily="18" charset="0"/>
                          <a:cs typeface="Times New Roman" panose="02020603050405020304" pitchFamily="18" charset="0"/>
                        </a:rPr>
                        <a:t>29.8</a:t>
                      </a:r>
                      <a:endParaRPr lang="el-GR" sz="1800" dirty="0">
                        <a:latin typeface="Times New Roman" panose="02020603050405020304" pitchFamily="18" charset="0"/>
                        <a:cs typeface="Times New Roman" panose="02020603050405020304" pitchFamily="18" charset="0"/>
                      </a:endParaRPr>
                    </a:p>
                  </a:txBody>
                  <a:tcPr/>
                </a:tc>
                <a:tc>
                  <a:txBody>
                    <a:bodyPr/>
                    <a:lstStyle/>
                    <a:p>
                      <a:pPr algn="ctr"/>
                      <a:r>
                        <a:rPr lang="en-US" sz="1800" dirty="0">
                          <a:latin typeface="Times New Roman" panose="02020603050405020304" pitchFamily="18" charset="0"/>
                          <a:cs typeface="Times New Roman" panose="02020603050405020304" pitchFamily="18" charset="0"/>
                        </a:rPr>
                        <a:t>24.5</a:t>
                      </a:r>
                      <a:endParaRPr lang="el-GR" sz="1800" dirty="0">
                        <a:latin typeface="Times New Roman" panose="02020603050405020304" pitchFamily="18" charset="0"/>
                        <a:cs typeface="Times New Roman" panose="02020603050405020304" pitchFamily="18" charset="0"/>
                      </a:endParaRPr>
                    </a:p>
                  </a:txBody>
                  <a:tcPr/>
                </a:tc>
                <a:tc>
                  <a:txBody>
                    <a:bodyPr/>
                    <a:lstStyle/>
                    <a:p>
                      <a:pPr algn="ctr"/>
                      <a:r>
                        <a:rPr lang="en-US" sz="1800" dirty="0">
                          <a:latin typeface="Times New Roman" panose="02020603050405020304" pitchFamily="18" charset="0"/>
                          <a:cs typeface="Times New Roman" panose="02020603050405020304" pitchFamily="18" charset="0"/>
                        </a:rPr>
                        <a:t>21.6</a:t>
                      </a:r>
                      <a:endParaRPr lang="el-GR" sz="1800" dirty="0">
                        <a:latin typeface="Times New Roman" panose="02020603050405020304" pitchFamily="18" charset="0"/>
                        <a:cs typeface="Times New Roman" panose="02020603050405020304" pitchFamily="18" charset="0"/>
                      </a:endParaRPr>
                    </a:p>
                  </a:txBody>
                  <a:tcPr/>
                </a:tc>
                <a:tc>
                  <a:txBody>
                    <a:bodyPr/>
                    <a:lstStyle/>
                    <a:p>
                      <a:pPr algn="ctr"/>
                      <a:r>
                        <a:rPr lang="en-US" sz="1800" dirty="0">
                          <a:latin typeface="Times New Roman" panose="02020603050405020304" pitchFamily="18" charset="0"/>
                          <a:cs typeface="Times New Roman" panose="02020603050405020304" pitchFamily="18" charset="0"/>
                        </a:rPr>
                        <a:t>20.4</a:t>
                      </a:r>
                      <a:endParaRPr lang="el-GR" sz="1800" dirty="0">
                        <a:latin typeface="Times New Roman" panose="02020603050405020304" pitchFamily="18" charset="0"/>
                        <a:cs typeface="Times New Roman" panose="02020603050405020304" pitchFamily="18" charset="0"/>
                      </a:endParaRPr>
                    </a:p>
                  </a:txBody>
                  <a:tcPr/>
                </a:tc>
                <a:tc>
                  <a:txBody>
                    <a:bodyPr/>
                    <a:lstStyle/>
                    <a:p>
                      <a:pPr algn="ctr"/>
                      <a:r>
                        <a:rPr lang="en-US" sz="1800" dirty="0">
                          <a:latin typeface="Times New Roman" panose="02020603050405020304" pitchFamily="18" charset="0"/>
                          <a:cs typeface="Times New Roman" panose="02020603050405020304" pitchFamily="18" charset="0"/>
                        </a:rPr>
                        <a:t>18.3</a:t>
                      </a:r>
                      <a:endParaRPr lang="el-GR" sz="1800"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10001"/>
                  </a:ext>
                </a:extLst>
              </a:tr>
              <a:tr h="370840">
                <a:tc>
                  <a:txBody>
                    <a:bodyPr/>
                    <a:lstStyle/>
                    <a:p>
                      <a:r>
                        <a:rPr lang="en-US" sz="1800" dirty="0">
                          <a:latin typeface="Times New Roman" panose="02020603050405020304" pitchFamily="18" charset="0"/>
                          <a:cs typeface="Times New Roman" panose="02020603050405020304" pitchFamily="18" charset="0"/>
                        </a:rPr>
                        <a:t>NSDAP</a:t>
                      </a:r>
                      <a:endParaRPr lang="el-GR" sz="1800" dirty="0">
                        <a:latin typeface="Times New Roman" panose="02020603050405020304" pitchFamily="18" charset="0"/>
                        <a:cs typeface="Times New Roman" panose="02020603050405020304" pitchFamily="18" charset="0"/>
                      </a:endParaRPr>
                    </a:p>
                  </a:txBody>
                  <a:tcPr/>
                </a:tc>
                <a:tc>
                  <a:txBody>
                    <a:bodyPr/>
                    <a:lstStyle/>
                    <a:p>
                      <a:pPr algn="ctr"/>
                      <a:r>
                        <a:rPr lang="en-US" sz="1800" dirty="0">
                          <a:latin typeface="Times New Roman" panose="02020603050405020304" pitchFamily="18" charset="0"/>
                          <a:cs typeface="Times New Roman" panose="02020603050405020304" pitchFamily="18" charset="0"/>
                        </a:rPr>
                        <a:t>2.6</a:t>
                      </a:r>
                      <a:endParaRPr lang="el-GR" sz="1800" dirty="0">
                        <a:latin typeface="Times New Roman" panose="02020603050405020304" pitchFamily="18" charset="0"/>
                        <a:cs typeface="Times New Roman" panose="02020603050405020304" pitchFamily="18" charset="0"/>
                      </a:endParaRPr>
                    </a:p>
                  </a:txBody>
                  <a:tcPr/>
                </a:tc>
                <a:tc>
                  <a:txBody>
                    <a:bodyPr/>
                    <a:lstStyle/>
                    <a:p>
                      <a:pPr algn="ctr"/>
                      <a:r>
                        <a:rPr lang="en-US" sz="1800" dirty="0">
                          <a:latin typeface="Times New Roman" panose="02020603050405020304" pitchFamily="18" charset="0"/>
                          <a:cs typeface="Times New Roman" panose="02020603050405020304" pitchFamily="18" charset="0"/>
                        </a:rPr>
                        <a:t>18.3</a:t>
                      </a:r>
                      <a:endParaRPr lang="el-GR" sz="1800" dirty="0">
                        <a:latin typeface="Times New Roman" panose="02020603050405020304" pitchFamily="18" charset="0"/>
                        <a:cs typeface="Times New Roman" panose="02020603050405020304" pitchFamily="18" charset="0"/>
                      </a:endParaRPr>
                    </a:p>
                  </a:txBody>
                  <a:tcPr/>
                </a:tc>
                <a:tc>
                  <a:txBody>
                    <a:bodyPr/>
                    <a:lstStyle/>
                    <a:p>
                      <a:pPr algn="ctr"/>
                      <a:r>
                        <a:rPr lang="en-US" sz="1800" dirty="0">
                          <a:latin typeface="Times New Roman" panose="02020603050405020304" pitchFamily="18" charset="0"/>
                          <a:cs typeface="Times New Roman" panose="02020603050405020304" pitchFamily="18" charset="0"/>
                        </a:rPr>
                        <a:t>37.3</a:t>
                      </a:r>
                      <a:endParaRPr lang="el-GR" sz="1800" dirty="0">
                        <a:latin typeface="Times New Roman" panose="02020603050405020304" pitchFamily="18" charset="0"/>
                        <a:cs typeface="Times New Roman" panose="02020603050405020304" pitchFamily="18" charset="0"/>
                      </a:endParaRPr>
                    </a:p>
                  </a:txBody>
                  <a:tcPr/>
                </a:tc>
                <a:tc>
                  <a:txBody>
                    <a:bodyPr/>
                    <a:lstStyle/>
                    <a:p>
                      <a:pPr algn="ctr"/>
                      <a:r>
                        <a:rPr lang="en-US" sz="1800" dirty="0">
                          <a:latin typeface="Times New Roman" panose="02020603050405020304" pitchFamily="18" charset="0"/>
                          <a:cs typeface="Times New Roman" panose="02020603050405020304" pitchFamily="18" charset="0"/>
                        </a:rPr>
                        <a:t>33.1</a:t>
                      </a:r>
                      <a:endParaRPr lang="el-GR" sz="1800" dirty="0">
                        <a:latin typeface="Times New Roman" panose="02020603050405020304" pitchFamily="18" charset="0"/>
                        <a:cs typeface="Times New Roman" panose="02020603050405020304" pitchFamily="18" charset="0"/>
                      </a:endParaRPr>
                    </a:p>
                  </a:txBody>
                  <a:tcPr/>
                </a:tc>
                <a:tc>
                  <a:txBody>
                    <a:bodyPr/>
                    <a:lstStyle/>
                    <a:p>
                      <a:pPr algn="ctr"/>
                      <a:r>
                        <a:rPr lang="en-US" sz="1800" dirty="0">
                          <a:latin typeface="Times New Roman" panose="02020603050405020304" pitchFamily="18" charset="0"/>
                          <a:cs typeface="Times New Roman" panose="02020603050405020304" pitchFamily="18" charset="0"/>
                        </a:rPr>
                        <a:t>43.9</a:t>
                      </a:r>
                      <a:endParaRPr lang="el-GR" sz="1800"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10002"/>
                  </a:ext>
                </a:extLst>
              </a:tr>
              <a:tr h="370840">
                <a:tc>
                  <a:txBody>
                    <a:bodyPr/>
                    <a:lstStyle/>
                    <a:p>
                      <a:r>
                        <a:rPr lang="en-US" sz="1800" dirty="0">
                          <a:latin typeface="Times New Roman" panose="02020603050405020304" pitchFamily="18" charset="0"/>
                          <a:cs typeface="Times New Roman" panose="02020603050405020304" pitchFamily="18" charset="0"/>
                        </a:rPr>
                        <a:t>KPD</a:t>
                      </a:r>
                      <a:endParaRPr lang="el-GR" sz="1800" dirty="0">
                        <a:latin typeface="Times New Roman" panose="02020603050405020304" pitchFamily="18" charset="0"/>
                        <a:cs typeface="Times New Roman" panose="02020603050405020304" pitchFamily="18" charset="0"/>
                      </a:endParaRPr>
                    </a:p>
                  </a:txBody>
                  <a:tcPr/>
                </a:tc>
                <a:tc>
                  <a:txBody>
                    <a:bodyPr/>
                    <a:lstStyle/>
                    <a:p>
                      <a:pPr algn="ctr"/>
                      <a:r>
                        <a:rPr lang="en-US" sz="1800" dirty="0">
                          <a:latin typeface="Times New Roman" panose="02020603050405020304" pitchFamily="18" charset="0"/>
                          <a:cs typeface="Times New Roman" panose="02020603050405020304" pitchFamily="18" charset="0"/>
                        </a:rPr>
                        <a:t>10.6</a:t>
                      </a:r>
                      <a:endParaRPr lang="el-GR" sz="1800" dirty="0">
                        <a:latin typeface="Times New Roman" panose="02020603050405020304" pitchFamily="18" charset="0"/>
                        <a:cs typeface="Times New Roman" panose="02020603050405020304" pitchFamily="18" charset="0"/>
                      </a:endParaRPr>
                    </a:p>
                  </a:txBody>
                  <a:tcPr/>
                </a:tc>
                <a:tc>
                  <a:txBody>
                    <a:bodyPr/>
                    <a:lstStyle/>
                    <a:p>
                      <a:pPr algn="ctr"/>
                      <a:r>
                        <a:rPr lang="en-US" sz="1800" dirty="0">
                          <a:latin typeface="Times New Roman" panose="02020603050405020304" pitchFamily="18" charset="0"/>
                          <a:cs typeface="Times New Roman" panose="02020603050405020304" pitchFamily="18" charset="0"/>
                        </a:rPr>
                        <a:t>13.1</a:t>
                      </a:r>
                      <a:endParaRPr lang="el-GR" sz="1800" dirty="0">
                        <a:latin typeface="Times New Roman" panose="02020603050405020304" pitchFamily="18" charset="0"/>
                        <a:cs typeface="Times New Roman" panose="02020603050405020304" pitchFamily="18" charset="0"/>
                      </a:endParaRPr>
                    </a:p>
                  </a:txBody>
                  <a:tcPr/>
                </a:tc>
                <a:tc>
                  <a:txBody>
                    <a:bodyPr/>
                    <a:lstStyle/>
                    <a:p>
                      <a:pPr algn="ctr"/>
                      <a:r>
                        <a:rPr lang="en-US" sz="1800" dirty="0">
                          <a:latin typeface="Times New Roman" panose="02020603050405020304" pitchFamily="18" charset="0"/>
                          <a:cs typeface="Times New Roman" panose="02020603050405020304" pitchFamily="18" charset="0"/>
                        </a:rPr>
                        <a:t>14.3</a:t>
                      </a:r>
                      <a:endParaRPr lang="el-GR" sz="1800" dirty="0">
                        <a:latin typeface="Times New Roman" panose="02020603050405020304" pitchFamily="18" charset="0"/>
                        <a:cs typeface="Times New Roman" panose="02020603050405020304" pitchFamily="18" charset="0"/>
                      </a:endParaRPr>
                    </a:p>
                  </a:txBody>
                  <a:tcPr/>
                </a:tc>
                <a:tc>
                  <a:txBody>
                    <a:bodyPr/>
                    <a:lstStyle/>
                    <a:p>
                      <a:pPr algn="ctr"/>
                      <a:r>
                        <a:rPr lang="en-US" sz="1800" dirty="0">
                          <a:latin typeface="Times New Roman" panose="02020603050405020304" pitchFamily="18" charset="0"/>
                          <a:cs typeface="Times New Roman" panose="02020603050405020304" pitchFamily="18" charset="0"/>
                        </a:rPr>
                        <a:t>16.9</a:t>
                      </a:r>
                      <a:endParaRPr lang="el-GR" sz="1800" dirty="0">
                        <a:latin typeface="Times New Roman" panose="02020603050405020304" pitchFamily="18" charset="0"/>
                        <a:cs typeface="Times New Roman" panose="02020603050405020304" pitchFamily="18" charset="0"/>
                      </a:endParaRPr>
                    </a:p>
                  </a:txBody>
                  <a:tcPr/>
                </a:tc>
                <a:tc>
                  <a:txBody>
                    <a:bodyPr/>
                    <a:lstStyle/>
                    <a:p>
                      <a:pPr algn="ctr"/>
                      <a:r>
                        <a:rPr lang="en-US" sz="1800" dirty="0">
                          <a:latin typeface="Times New Roman" panose="02020603050405020304" pitchFamily="18" charset="0"/>
                          <a:cs typeface="Times New Roman" panose="02020603050405020304" pitchFamily="18" charset="0"/>
                        </a:rPr>
                        <a:t>12.3</a:t>
                      </a:r>
                      <a:endParaRPr lang="el-GR" sz="1800"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10003"/>
                  </a:ext>
                </a:extLst>
              </a:tr>
              <a:tr h="370840">
                <a:tc>
                  <a:txBody>
                    <a:bodyPr/>
                    <a:lstStyle/>
                    <a:p>
                      <a:r>
                        <a:rPr lang="en-US" sz="1800" dirty="0">
                          <a:latin typeface="Times New Roman" panose="02020603050405020304" pitchFamily="18" charset="0"/>
                          <a:cs typeface="Times New Roman" panose="02020603050405020304" pitchFamily="18" charset="0"/>
                        </a:rPr>
                        <a:t>Centre Party</a:t>
                      </a:r>
                      <a:endParaRPr lang="el-GR" sz="1800" dirty="0">
                        <a:latin typeface="Times New Roman" panose="02020603050405020304" pitchFamily="18" charset="0"/>
                        <a:cs typeface="Times New Roman" panose="02020603050405020304" pitchFamily="18" charset="0"/>
                      </a:endParaRPr>
                    </a:p>
                  </a:txBody>
                  <a:tcPr/>
                </a:tc>
                <a:tc>
                  <a:txBody>
                    <a:bodyPr/>
                    <a:lstStyle/>
                    <a:p>
                      <a:pPr algn="ctr"/>
                      <a:r>
                        <a:rPr lang="en-US" sz="1800" dirty="0">
                          <a:latin typeface="Times New Roman" panose="02020603050405020304" pitchFamily="18" charset="0"/>
                          <a:cs typeface="Times New Roman" panose="02020603050405020304" pitchFamily="18" charset="0"/>
                        </a:rPr>
                        <a:t>12.1</a:t>
                      </a:r>
                      <a:endParaRPr lang="el-GR" sz="1800" dirty="0">
                        <a:latin typeface="Times New Roman" panose="02020603050405020304" pitchFamily="18" charset="0"/>
                        <a:cs typeface="Times New Roman" panose="02020603050405020304" pitchFamily="18" charset="0"/>
                      </a:endParaRPr>
                    </a:p>
                  </a:txBody>
                  <a:tcPr/>
                </a:tc>
                <a:tc>
                  <a:txBody>
                    <a:bodyPr/>
                    <a:lstStyle/>
                    <a:p>
                      <a:pPr algn="ctr"/>
                      <a:r>
                        <a:rPr lang="en-US" sz="1800" dirty="0">
                          <a:latin typeface="Times New Roman" panose="02020603050405020304" pitchFamily="18" charset="0"/>
                          <a:cs typeface="Times New Roman" panose="02020603050405020304" pitchFamily="18" charset="0"/>
                        </a:rPr>
                        <a:t>11.8</a:t>
                      </a:r>
                      <a:endParaRPr lang="el-GR" sz="1800" dirty="0">
                        <a:latin typeface="Times New Roman" panose="02020603050405020304" pitchFamily="18" charset="0"/>
                        <a:cs typeface="Times New Roman" panose="02020603050405020304" pitchFamily="18" charset="0"/>
                      </a:endParaRPr>
                    </a:p>
                  </a:txBody>
                  <a:tcPr/>
                </a:tc>
                <a:tc>
                  <a:txBody>
                    <a:bodyPr/>
                    <a:lstStyle/>
                    <a:p>
                      <a:pPr algn="ctr"/>
                      <a:r>
                        <a:rPr lang="en-US" sz="1800" dirty="0">
                          <a:latin typeface="Times New Roman" panose="02020603050405020304" pitchFamily="18" charset="0"/>
                          <a:cs typeface="Times New Roman" panose="02020603050405020304" pitchFamily="18" charset="0"/>
                        </a:rPr>
                        <a:t>12.4</a:t>
                      </a:r>
                      <a:endParaRPr lang="el-GR" sz="1800" dirty="0">
                        <a:latin typeface="Times New Roman" panose="02020603050405020304" pitchFamily="18" charset="0"/>
                        <a:cs typeface="Times New Roman" panose="02020603050405020304" pitchFamily="18" charset="0"/>
                      </a:endParaRPr>
                    </a:p>
                  </a:txBody>
                  <a:tcPr/>
                </a:tc>
                <a:tc>
                  <a:txBody>
                    <a:bodyPr/>
                    <a:lstStyle/>
                    <a:p>
                      <a:pPr algn="ctr"/>
                      <a:r>
                        <a:rPr lang="en-US" sz="1800" dirty="0">
                          <a:latin typeface="Times New Roman" panose="02020603050405020304" pitchFamily="18" charset="0"/>
                          <a:cs typeface="Times New Roman" panose="02020603050405020304" pitchFamily="18" charset="0"/>
                        </a:rPr>
                        <a:t>11.9</a:t>
                      </a:r>
                      <a:endParaRPr lang="el-GR" sz="1800" dirty="0">
                        <a:latin typeface="Times New Roman" panose="02020603050405020304" pitchFamily="18" charset="0"/>
                        <a:cs typeface="Times New Roman" panose="02020603050405020304" pitchFamily="18" charset="0"/>
                      </a:endParaRPr>
                    </a:p>
                  </a:txBody>
                  <a:tcPr/>
                </a:tc>
                <a:tc>
                  <a:txBody>
                    <a:bodyPr/>
                    <a:lstStyle/>
                    <a:p>
                      <a:pPr algn="ctr"/>
                      <a:r>
                        <a:rPr lang="en-US" sz="1800" dirty="0">
                          <a:latin typeface="Times New Roman" panose="02020603050405020304" pitchFamily="18" charset="0"/>
                          <a:cs typeface="Times New Roman" panose="02020603050405020304" pitchFamily="18" charset="0"/>
                        </a:rPr>
                        <a:t>11.3</a:t>
                      </a:r>
                      <a:endParaRPr lang="el-GR" sz="1800"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10004"/>
                  </a:ext>
                </a:extLst>
              </a:tr>
              <a:tr h="370840">
                <a:tc>
                  <a:txBody>
                    <a:bodyPr/>
                    <a:lstStyle/>
                    <a:p>
                      <a:r>
                        <a:rPr lang="en-US" sz="1800" dirty="0">
                          <a:latin typeface="Times New Roman" panose="02020603050405020304" pitchFamily="18" charset="0"/>
                          <a:cs typeface="Times New Roman" panose="02020603050405020304" pitchFamily="18" charset="0"/>
                        </a:rPr>
                        <a:t>DNVP</a:t>
                      </a:r>
                      <a:endParaRPr lang="el-GR" sz="1800" dirty="0">
                        <a:latin typeface="Times New Roman" panose="02020603050405020304" pitchFamily="18" charset="0"/>
                        <a:cs typeface="Times New Roman" panose="02020603050405020304" pitchFamily="18" charset="0"/>
                      </a:endParaRPr>
                    </a:p>
                  </a:txBody>
                  <a:tcPr/>
                </a:tc>
                <a:tc>
                  <a:txBody>
                    <a:bodyPr/>
                    <a:lstStyle/>
                    <a:p>
                      <a:pPr algn="ctr"/>
                      <a:r>
                        <a:rPr lang="en-US" sz="1800" dirty="0">
                          <a:latin typeface="Times New Roman" panose="02020603050405020304" pitchFamily="18" charset="0"/>
                          <a:cs typeface="Times New Roman" panose="02020603050405020304" pitchFamily="18" charset="0"/>
                        </a:rPr>
                        <a:t>14.3</a:t>
                      </a:r>
                      <a:endParaRPr lang="el-GR" sz="1800" dirty="0">
                        <a:latin typeface="Times New Roman" panose="02020603050405020304" pitchFamily="18" charset="0"/>
                        <a:cs typeface="Times New Roman" panose="02020603050405020304" pitchFamily="18" charset="0"/>
                      </a:endParaRPr>
                    </a:p>
                  </a:txBody>
                  <a:tcPr/>
                </a:tc>
                <a:tc>
                  <a:txBody>
                    <a:bodyPr/>
                    <a:lstStyle/>
                    <a:p>
                      <a:pPr algn="ctr"/>
                      <a:r>
                        <a:rPr lang="en-US" sz="1800" dirty="0">
                          <a:latin typeface="Times New Roman" panose="02020603050405020304" pitchFamily="18" charset="0"/>
                          <a:cs typeface="Times New Roman" panose="02020603050405020304" pitchFamily="18" charset="0"/>
                        </a:rPr>
                        <a:t>7.0</a:t>
                      </a:r>
                      <a:endParaRPr lang="el-GR" sz="1800" dirty="0">
                        <a:latin typeface="Times New Roman" panose="02020603050405020304" pitchFamily="18" charset="0"/>
                        <a:cs typeface="Times New Roman" panose="02020603050405020304" pitchFamily="18" charset="0"/>
                      </a:endParaRPr>
                    </a:p>
                  </a:txBody>
                  <a:tcPr/>
                </a:tc>
                <a:tc>
                  <a:txBody>
                    <a:bodyPr/>
                    <a:lstStyle/>
                    <a:p>
                      <a:pPr algn="ctr"/>
                      <a:r>
                        <a:rPr lang="en-US" sz="1800" dirty="0">
                          <a:latin typeface="Times New Roman" panose="02020603050405020304" pitchFamily="18" charset="0"/>
                          <a:cs typeface="Times New Roman" panose="02020603050405020304" pitchFamily="18" charset="0"/>
                        </a:rPr>
                        <a:t>5.9</a:t>
                      </a:r>
                      <a:endParaRPr lang="el-GR" sz="1800" dirty="0">
                        <a:latin typeface="Times New Roman" panose="02020603050405020304" pitchFamily="18" charset="0"/>
                        <a:cs typeface="Times New Roman" panose="02020603050405020304" pitchFamily="18" charset="0"/>
                      </a:endParaRPr>
                    </a:p>
                  </a:txBody>
                  <a:tcPr/>
                </a:tc>
                <a:tc>
                  <a:txBody>
                    <a:bodyPr/>
                    <a:lstStyle/>
                    <a:p>
                      <a:pPr algn="ctr"/>
                      <a:r>
                        <a:rPr lang="en-US" sz="1800" dirty="0">
                          <a:latin typeface="Times New Roman" panose="02020603050405020304" pitchFamily="18" charset="0"/>
                          <a:cs typeface="Times New Roman" panose="02020603050405020304" pitchFamily="18" charset="0"/>
                        </a:rPr>
                        <a:t>8.3</a:t>
                      </a:r>
                      <a:endParaRPr lang="el-GR" sz="1800" dirty="0">
                        <a:latin typeface="Times New Roman" panose="02020603050405020304" pitchFamily="18" charset="0"/>
                        <a:cs typeface="Times New Roman" panose="02020603050405020304" pitchFamily="18" charset="0"/>
                      </a:endParaRPr>
                    </a:p>
                  </a:txBody>
                  <a:tcPr/>
                </a:tc>
                <a:tc>
                  <a:txBody>
                    <a:bodyPr/>
                    <a:lstStyle/>
                    <a:p>
                      <a:pPr algn="ctr"/>
                      <a:r>
                        <a:rPr lang="en-US" sz="1800" dirty="0">
                          <a:latin typeface="Times New Roman" panose="02020603050405020304" pitchFamily="18" charset="0"/>
                          <a:cs typeface="Times New Roman" panose="02020603050405020304" pitchFamily="18" charset="0"/>
                        </a:rPr>
                        <a:t>8.0</a:t>
                      </a:r>
                      <a:endParaRPr lang="el-GR" sz="1800"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10005"/>
                  </a:ext>
                </a:extLst>
              </a:tr>
              <a:tr h="370840">
                <a:tc>
                  <a:txBody>
                    <a:bodyPr/>
                    <a:lstStyle/>
                    <a:p>
                      <a:r>
                        <a:rPr lang="en-US" sz="1800" dirty="0">
                          <a:latin typeface="Times New Roman" panose="02020603050405020304" pitchFamily="18" charset="0"/>
                          <a:cs typeface="Times New Roman" panose="02020603050405020304" pitchFamily="18" charset="0"/>
                        </a:rPr>
                        <a:t>DVP</a:t>
                      </a:r>
                      <a:endParaRPr lang="el-GR" sz="1800" dirty="0">
                        <a:latin typeface="Times New Roman" panose="02020603050405020304" pitchFamily="18" charset="0"/>
                        <a:cs typeface="Times New Roman" panose="02020603050405020304" pitchFamily="18" charset="0"/>
                      </a:endParaRPr>
                    </a:p>
                  </a:txBody>
                  <a:tcPr/>
                </a:tc>
                <a:tc>
                  <a:txBody>
                    <a:bodyPr/>
                    <a:lstStyle/>
                    <a:p>
                      <a:pPr algn="ctr"/>
                      <a:r>
                        <a:rPr lang="en-US" sz="1800" dirty="0">
                          <a:latin typeface="Times New Roman" panose="02020603050405020304" pitchFamily="18" charset="0"/>
                          <a:cs typeface="Times New Roman" panose="02020603050405020304" pitchFamily="18" charset="0"/>
                        </a:rPr>
                        <a:t>8.7</a:t>
                      </a:r>
                      <a:endParaRPr lang="el-GR" sz="1800" dirty="0">
                        <a:latin typeface="Times New Roman" panose="02020603050405020304" pitchFamily="18" charset="0"/>
                        <a:cs typeface="Times New Roman" panose="02020603050405020304" pitchFamily="18" charset="0"/>
                      </a:endParaRPr>
                    </a:p>
                  </a:txBody>
                  <a:tcPr/>
                </a:tc>
                <a:tc>
                  <a:txBody>
                    <a:bodyPr/>
                    <a:lstStyle/>
                    <a:p>
                      <a:pPr algn="ctr"/>
                      <a:r>
                        <a:rPr lang="en-US" sz="1800" dirty="0">
                          <a:latin typeface="Times New Roman" panose="02020603050405020304" pitchFamily="18" charset="0"/>
                          <a:cs typeface="Times New Roman" panose="02020603050405020304" pitchFamily="18" charset="0"/>
                        </a:rPr>
                        <a:t>4.5</a:t>
                      </a:r>
                      <a:endParaRPr lang="el-GR" sz="1800" dirty="0">
                        <a:latin typeface="Times New Roman" panose="02020603050405020304" pitchFamily="18" charset="0"/>
                        <a:cs typeface="Times New Roman" panose="02020603050405020304" pitchFamily="18" charset="0"/>
                      </a:endParaRPr>
                    </a:p>
                  </a:txBody>
                  <a:tcPr/>
                </a:tc>
                <a:tc>
                  <a:txBody>
                    <a:bodyPr/>
                    <a:lstStyle/>
                    <a:p>
                      <a:pPr algn="ctr"/>
                      <a:r>
                        <a:rPr lang="en-US" sz="1800" dirty="0">
                          <a:latin typeface="Times New Roman" panose="02020603050405020304" pitchFamily="18" charset="0"/>
                          <a:cs typeface="Times New Roman" panose="02020603050405020304" pitchFamily="18" charset="0"/>
                        </a:rPr>
                        <a:t>1.2</a:t>
                      </a:r>
                      <a:endParaRPr lang="el-GR" sz="1800" dirty="0">
                        <a:latin typeface="Times New Roman" panose="02020603050405020304" pitchFamily="18" charset="0"/>
                        <a:cs typeface="Times New Roman" panose="02020603050405020304" pitchFamily="18" charset="0"/>
                      </a:endParaRPr>
                    </a:p>
                  </a:txBody>
                  <a:tcPr/>
                </a:tc>
                <a:tc>
                  <a:txBody>
                    <a:bodyPr/>
                    <a:lstStyle/>
                    <a:p>
                      <a:pPr algn="ctr"/>
                      <a:r>
                        <a:rPr lang="en-US" sz="1800" dirty="0">
                          <a:latin typeface="Times New Roman" panose="02020603050405020304" pitchFamily="18" charset="0"/>
                          <a:cs typeface="Times New Roman" panose="02020603050405020304" pitchFamily="18" charset="0"/>
                        </a:rPr>
                        <a:t>1.9</a:t>
                      </a:r>
                      <a:endParaRPr lang="el-GR" sz="1800" dirty="0">
                        <a:latin typeface="Times New Roman" panose="02020603050405020304" pitchFamily="18" charset="0"/>
                        <a:cs typeface="Times New Roman" panose="02020603050405020304" pitchFamily="18" charset="0"/>
                      </a:endParaRPr>
                    </a:p>
                  </a:txBody>
                  <a:tcPr/>
                </a:tc>
                <a:tc>
                  <a:txBody>
                    <a:bodyPr/>
                    <a:lstStyle/>
                    <a:p>
                      <a:pPr algn="ctr"/>
                      <a:r>
                        <a:rPr lang="en-US" sz="1800" dirty="0">
                          <a:latin typeface="Times New Roman" panose="02020603050405020304" pitchFamily="18" charset="0"/>
                          <a:cs typeface="Times New Roman" panose="02020603050405020304" pitchFamily="18" charset="0"/>
                        </a:rPr>
                        <a:t>1.1</a:t>
                      </a:r>
                      <a:endParaRPr lang="el-GR" sz="1800"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10006"/>
                  </a:ext>
                </a:extLst>
              </a:tr>
              <a:tr h="370840">
                <a:tc>
                  <a:txBody>
                    <a:bodyPr/>
                    <a:lstStyle/>
                    <a:p>
                      <a:r>
                        <a:rPr lang="en-US" sz="1800" dirty="0">
                          <a:latin typeface="Times New Roman" panose="02020603050405020304" pitchFamily="18" charset="0"/>
                          <a:cs typeface="Times New Roman" panose="02020603050405020304" pitchFamily="18" charset="0"/>
                        </a:rPr>
                        <a:t>DDP</a:t>
                      </a:r>
                      <a:endParaRPr lang="el-GR" sz="1800" dirty="0">
                        <a:latin typeface="Times New Roman" panose="02020603050405020304" pitchFamily="18" charset="0"/>
                        <a:cs typeface="Times New Roman" panose="02020603050405020304" pitchFamily="18" charset="0"/>
                      </a:endParaRPr>
                    </a:p>
                  </a:txBody>
                  <a:tcPr/>
                </a:tc>
                <a:tc>
                  <a:txBody>
                    <a:bodyPr/>
                    <a:lstStyle/>
                    <a:p>
                      <a:pPr algn="ctr"/>
                      <a:r>
                        <a:rPr lang="en-US" sz="1800" dirty="0">
                          <a:latin typeface="Times New Roman" panose="02020603050405020304" pitchFamily="18" charset="0"/>
                          <a:cs typeface="Times New Roman" panose="02020603050405020304" pitchFamily="18" charset="0"/>
                        </a:rPr>
                        <a:t>4.8</a:t>
                      </a:r>
                      <a:endParaRPr lang="el-GR" sz="1800" dirty="0">
                        <a:latin typeface="Times New Roman" panose="02020603050405020304" pitchFamily="18" charset="0"/>
                        <a:cs typeface="Times New Roman" panose="02020603050405020304" pitchFamily="18" charset="0"/>
                      </a:endParaRPr>
                    </a:p>
                  </a:txBody>
                  <a:tcPr/>
                </a:tc>
                <a:tc>
                  <a:txBody>
                    <a:bodyPr/>
                    <a:lstStyle/>
                    <a:p>
                      <a:pPr algn="ctr"/>
                      <a:r>
                        <a:rPr lang="en-US" sz="1800" dirty="0">
                          <a:latin typeface="Times New Roman" panose="02020603050405020304" pitchFamily="18" charset="0"/>
                          <a:cs typeface="Times New Roman" panose="02020603050405020304" pitchFamily="18" charset="0"/>
                        </a:rPr>
                        <a:t>3.8</a:t>
                      </a:r>
                      <a:endParaRPr lang="el-GR" sz="1800" dirty="0">
                        <a:latin typeface="Times New Roman" panose="02020603050405020304" pitchFamily="18" charset="0"/>
                        <a:cs typeface="Times New Roman" panose="02020603050405020304" pitchFamily="18" charset="0"/>
                      </a:endParaRPr>
                    </a:p>
                  </a:txBody>
                  <a:tcPr/>
                </a:tc>
                <a:tc>
                  <a:txBody>
                    <a:bodyPr/>
                    <a:lstStyle/>
                    <a:p>
                      <a:pPr algn="ctr"/>
                      <a:r>
                        <a:rPr lang="en-US" sz="1800" dirty="0">
                          <a:latin typeface="Times New Roman" panose="02020603050405020304" pitchFamily="18" charset="0"/>
                          <a:cs typeface="Times New Roman" panose="02020603050405020304" pitchFamily="18" charset="0"/>
                        </a:rPr>
                        <a:t>1.0</a:t>
                      </a:r>
                      <a:endParaRPr lang="el-GR" sz="1800" dirty="0">
                        <a:latin typeface="Times New Roman" panose="02020603050405020304" pitchFamily="18" charset="0"/>
                        <a:cs typeface="Times New Roman" panose="02020603050405020304" pitchFamily="18" charset="0"/>
                      </a:endParaRPr>
                    </a:p>
                  </a:txBody>
                  <a:tcPr/>
                </a:tc>
                <a:tc>
                  <a:txBody>
                    <a:bodyPr/>
                    <a:lstStyle/>
                    <a:p>
                      <a:pPr algn="ctr"/>
                      <a:r>
                        <a:rPr lang="en-US" sz="1800" dirty="0">
                          <a:latin typeface="Times New Roman" panose="02020603050405020304" pitchFamily="18" charset="0"/>
                          <a:cs typeface="Times New Roman" panose="02020603050405020304" pitchFamily="18" charset="0"/>
                        </a:rPr>
                        <a:t>1.0</a:t>
                      </a:r>
                      <a:endParaRPr lang="el-GR" sz="1800" dirty="0">
                        <a:latin typeface="Times New Roman" panose="02020603050405020304" pitchFamily="18" charset="0"/>
                        <a:cs typeface="Times New Roman" panose="02020603050405020304" pitchFamily="18" charset="0"/>
                      </a:endParaRPr>
                    </a:p>
                  </a:txBody>
                  <a:tcPr/>
                </a:tc>
                <a:tc>
                  <a:txBody>
                    <a:bodyPr/>
                    <a:lstStyle/>
                    <a:p>
                      <a:pPr algn="ctr"/>
                      <a:r>
                        <a:rPr lang="en-US" sz="1800" dirty="0">
                          <a:latin typeface="Times New Roman" panose="02020603050405020304" pitchFamily="18" charset="0"/>
                          <a:cs typeface="Times New Roman" panose="02020603050405020304" pitchFamily="18" charset="0"/>
                        </a:rPr>
                        <a:t>0.9</a:t>
                      </a:r>
                      <a:endParaRPr lang="el-GR" sz="1800"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10007"/>
                  </a:ext>
                </a:extLst>
              </a:tr>
            </a:tbl>
          </a:graphicData>
        </a:graphic>
      </p:graphicFrame>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pPr algn="ctr"/>
            <a:r>
              <a:rPr lang="el-GR" dirty="0">
                <a:latin typeface="Times New Roman" panose="02020603050405020304" pitchFamily="18" charset="0"/>
                <a:cs typeface="Times New Roman" panose="02020603050405020304" pitchFamily="18" charset="0"/>
              </a:rPr>
              <a:t>Η Μεγάλη Ύφεση και η άνοδος του Χίτλερ</a:t>
            </a:r>
          </a:p>
        </p:txBody>
      </p:sp>
      <p:graphicFrame>
        <p:nvGraphicFramePr>
          <p:cNvPr id="6" name="5 - Θέση περιεχομένου"/>
          <p:cNvGraphicFramePr>
            <a:graphicFrameLocks noGrp="1"/>
          </p:cNvGraphicFramePr>
          <p:nvPr>
            <p:ph sz="quarter" idx="1"/>
            <p:extLst>
              <p:ext uri="{D42A27DB-BD31-4B8C-83A1-F6EECF244321}">
                <p14:modId xmlns:p14="http://schemas.microsoft.com/office/powerpoint/2010/main" val="1390576197"/>
              </p:ext>
            </p:extLst>
          </p:nvPr>
        </p:nvGraphicFramePr>
        <p:xfrm>
          <a:off x="457200" y="1219200"/>
          <a:ext cx="8229600" cy="2595880"/>
        </p:xfrm>
        <a:graphic>
          <a:graphicData uri="http://schemas.openxmlformats.org/drawingml/2006/table">
            <a:tbl>
              <a:tblPr firstRow="1" bandRow="1">
                <a:tableStyleId>{5C22544A-7EE6-4342-B048-85BDC9FD1C3A}</a:tableStyleId>
              </a:tblPr>
              <a:tblGrid>
                <a:gridCol w="2057400">
                  <a:extLst>
                    <a:ext uri="{9D8B030D-6E8A-4147-A177-3AD203B41FA5}">
                      <a16:colId xmlns:a16="http://schemas.microsoft.com/office/drawing/2014/main" val="20000"/>
                    </a:ext>
                  </a:extLst>
                </a:gridCol>
                <a:gridCol w="2417440">
                  <a:extLst>
                    <a:ext uri="{9D8B030D-6E8A-4147-A177-3AD203B41FA5}">
                      <a16:colId xmlns:a16="http://schemas.microsoft.com/office/drawing/2014/main" val="20001"/>
                    </a:ext>
                  </a:extLst>
                </a:gridCol>
                <a:gridCol w="2592288">
                  <a:extLst>
                    <a:ext uri="{9D8B030D-6E8A-4147-A177-3AD203B41FA5}">
                      <a16:colId xmlns:a16="http://schemas.microsoft.com/office/drawing/2014/main" val="20002"/>
                    </a:ext>
                  </a:extLst>
                </a:gridCol>
                <a:gridCol w="1162472">
                  <a:extLst>
                    <a:ext uri="{9D8B030D-6E8A-4147-A177-3AD203B41FA5}">
                      <a16:colId xmlns:a16="http://schemas.microsoft.com/office/drawing/2014/main" val="20003"/>
                    </a:ext>
                  </a:extLst>
                </a:gridCol>
              </a:tblGrid>
              <a:tr h="370840">
                <a:tc>
                  <a:txBody>
                    <a:bodyPr/>
                    <a:lstStyle/>
                    <a:p>
                      <a:pPr algn="ctr"/>
                      <a:r>
                        <a:rPr lang="el-GR" sz="1800" dirty="0">
                          <a:latin typeface="Times New Roman" panose="02020603050405020304" pitchFamily="18" charset="0"/>
                          <a:cs typeface="Times New Roman" panose="02020603050405020304" pitchFamily="18" charset="0"/>
                        </a:rPr>
                        <a:t>Έτος</a:t>
                      </a:r>
                    </a:p>
                  </a:txBody>
                  <a:tcPr/>
                </a:tc>
                <a:tc>
                  <a:txBody>
                    <a:bodyPr/>
                    <a:lstStyle/>
                    <a:p>
                      <a:pPr algn="ctr"/>
                      <a:r>
                        <a:rPr lang="el-GR" sz="1800" dirty="0">
                          <a:latin typeface="Times New Roman" panose="02020603050405020304" pitchFamily="18" charset="0"/>
                          <a:cs typeface="Times New Roman" panose="02020603050405020304" pitchFamily="18" charset="0"/>
                        </a:rPr>
                        <a:t>Αριθμός ανέργων</a:t>
                      </a:r>
                    </a:p>
                  </a:txBody>
                  <a:tcPr/>
                </a:tc>
                <a:tc>
                  <a:txBody>
                    <a:bodyPr/>
                    <a:lstStyle/>
                    <a:p>
                      <a:pPr algn="ctr"/>
                      <a:r>
                        <a:rPr lang="en-US" sz="1800" baseline="0" dirty="0">
                          <a:latin typeface="Times New Roman" panose="02020603050405020304" pitchFamily="18" charset="0"/>
                          <a:cs typeface="Times New Roman" panose="02020603050405020304" pitchFamily="18" charset="0"/>
                        </a:rPr>
                        <a:t>NSDAP</a:t>
                      </a:r>
                      <a:endParaRPr lang="el-GR" sz="1800" dirty="0">
                        <a:latin typeface="Times New Roman" panose="02020603050405020304" pitchFamily="18" charset="0"/>
                        <a:cs typeface="Times New Roman" panose="02020603050405020304" pitchFamily="18" charset="0"/>
                      </a:endParaRPr>
                    </a:p>
                  </a:txBody>
                  <a:tcPr/>
                </a:tc>
                <a:tc>
                  <a:txBody>
                    <a:bodyPr/>
                    <a:lstStyle/>
                    <a:p>
                      <a:pPr algn="ctr"/>
                      <a:r>
                        <a:rPr lang="en-US" sz="1800" dirty="0">
                          <a:latin typeface="Times New Roman" panose="02020603050405020304" pitchFamily="18" charset="0"/>
                          <a:cs typeface="Times New Roman" panose="02020603050405020304" pitchFamily="18" charset="0"/>
                        </a:rPr>
                        <a:t>%</a:t>
                      </a:r>
                      <a:endParaRPr lang="el-GR" sz="1800"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10000"/>
                  </a:ext>
                </a:extLst>
              </a:tr>
              <a:tr h="370840">
                <a:tc>
                  <a:txBody>
                    <a:bodyPr/>
                    <a:lstStyle/>
                    <a:p>
                      <a:pPr algn="ctr"/>
                      <a:r>
                        <a:rPr lang="en-US" sz="1800" dirty="0">
                          <a:latin typeface="Times New Roman" panose="02020603050405020304" pitchFamily="18" charset="0"/>
                          <a:cs typeface="Times New Roman" panose="02020603050405020304" pitchFamily="18" charset="0"/>
                        </a:rPr>
                        <a:t>1928</a:t>
                      </a:r>
                      <a:endParaRPr lang="el-GR" sz="1800" dirty="0">
                        <a:latin typeface="Times New Roman" panose="02020603050405020304" pitchFamily="18" charset="0"/>
                        <a:cs typeface="Times New Roman" panose="02020603050405020304" pitchFamily="18" charset="0"/>
                      </a:endParaRPr>
                    </a:p>
                  </a:txBody>
                  <a:tcPr/>
                </a:tc>
                <a:tc>
                  <a:txBody>
                    <a:bodyPr/>
                    <a:lstStyle/>
                    <a:p>
                      <a:pPr algn="ctr"/>
                      <a:r>
                        <a:rPr lang="en-US" sz="1800" dirty="0">
                          <a:latin typeface="Times New Roman" panose="02020603050405020304" pitchFamily="18" charset="0"/>
                          <a:cs typeface="Times New Roman" panose="02020603050405020304" pitchFamily="18" charset="0"/>
                        </a:rPr>
                        <a:t>650,000</a:t>
                      </a:r>
                      <a:endParaRPr lang="el-GR" sz="1800" dirty="0">
                        <a:latin typeface="Times New Roman" panose="02020603050405020304" pitchFamily="18" charset="0"/>
                        <a:cs typeface="Times New Roman" panose="02020603050405020304" pitchFamily="18" charset="0"/>
                      </a:endParaRPr>
                    </a:p>
                  </a:txBody>
                  <a:tcPr/>
                </a:tc>
                <a:tc>
                  <a:txBody>
                    <a:bodyPr/>
                    <a:lstStyle/>
                    <a:p>
                      <a:pPr algn="ctr"/>
                      <a:r>
                        <a:rPr lang="en-US" sz="1800" dirty="0">
                          <a:latin typeface="Times New Roman" panose="02020603050405020304" pitchFamily="18" charset="0"/>
                          <a:cs typeface="Times New Roman" panose="02020603050405020304" pitchFamily="18" charset="0"/>
                        </a:rPr>
                        <a:t>810,000</a:t>
                      </a:r>
                      <a:endParaRPr lang="el-GR" sz="1800" dirty="0">
                        <a:latin typeface="Times New Roman" panose="02020603050405020304" pitchFamily="18" charset="0"/>
                        <a:cs typeface="Times New Roman" panose="02020603050405020304" pitchFamily="18" charset="0"/>
                      </a:endParaRPr>
                    </a:p>
                  </a:txBody>
                  <a:tcPr/>
                </a:tc>
                <a:tc>
                  <a:txBody>
                    <a:bodyPr/>
                    <a:lstStyle/>
                    <a:p>
                      <a:pPr algn="ctr"/>
                      <a:r>
                        <a:rPr lang="en-US" sz="1800" dirty="0">
                          <a:latin typeface="Times New Roman" panose="02020603050405020304" pitchFamily="18" charset="0"/>
                          <a:cs typeface="Times New Roman" panose="02020603050405020304" pitchFamily="18" charset="0"/>
                        </a:rPr>
                        <a:t>2.6</a:t>
                      </a:r>
                      <a:endParaRPr lang="el-GR" sz="1800"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10001"/>
                  </a:ext>
                </a:extLst>
              </a:tr>
              <a:tr h="370840">
                <a:tc>
                  <a:txBody>
                    <a:bodyPr/>
                    <a:lstStyle/>
                    <a:p>
                      <a:pPr algn="ctr"/>
                      <a:r>
                        <a:rPr lang="en-US" sz="1800" dirty="0">
                          <a:latin typeface="Times New Roman" panose="02020603050405020304" pitchFamily="18" charset="0"/>
                          <a:cs typeface="Times New Roman" panose="02020603050405020304" pitchFamily="18" charset="0"/>
                        </a:rPr>
                        <a:t>1929</a:t>
                      </a:r>
                      <a:endParaRPr lang="el-GR" sz="1800" dirty="0">
                        <a:latin typeface="Times New Roman" panose="02020603050405020304" pitchFamily="18" charset="0"/>
                        <a:cs typeface="Times New Roman" panose="02020603050405020304" pitchFamily="18" charset="0"/>
                      </a:endParaRPr>
                    </a:p>
                  </a:txBody>
                  <a:tcPr/>
                </a:tc>
                <a:tc>
                  <a:txBody>
                    <a:bodyPr/>
                    <a:lstStyle/>
                    <a:p>
                      <a:pPr algn="ctr"/>
                      <a:r>
                        <a:rPr lang="en-US" sz="1800" dirty="0">
                          <a:latin typeface="Times New Roman" panose="02020603050405020304" pitchFamily="18" charset="0"/>
                          <a:cs typeface="Times New Roman" panose="02020603050405020304" pitchFamily="18" charset="0"/>
                        </a:rPr>
                        <a:t>1,320,000</a:t>
                      </a:r>
                      <a:endParaRPr lang="el-GR" sz="1800" dirty="0">
                        <a:latin typeface="Times New Roman" panose="02020603050405020304" pitchFamily="18" charset="0"/>
                        <a:cs typeface="Times New Roman" panose="02020603050405020304" pitchFamily="18" charset="0"/>
                      </a:endParaRPr>
                    </a:p>
                  </a:txBody>
                  <a:tcPr/>
                </a:tc>
                <a:tc>
                  <a:txBody>
                    <a:bodyPr/>
                    <a:lstStyle/>
                    <a:p>
                      <a:pPr algn="ctr"/>
                      <a:r>
                        <a:rPr lang="el-GR" sz="1800" dirty="0">
                          <a:latin typeface="Times New Roman" panose="02020603050405020304" pitchFamily="18" charset="0"/>
                          <a:cs typeface="Times New Roman" panose="02020603050405020304" pitchFamily="18" charset="0"/>
                        </a:rPr>
                        <a:t>-</a:t>
                      </a:r>
                    </a:p>
                  </a:txBody>
                  <a:tcPr/>
                </a:tc>
                <a:tc>
                  <a:txBody>
                    <a:bodyPr/>
                    <a:lstStyle/>
                    <a:p>
                      <a:pPr algn="ctr"/>
                      <a:r>
                        <a:rPr lang="el-GR" sz="1800" dirty="0">
                          <a:latin typeface="Times New Roman" panose="02020603050405020304" pitchFamily="18" charset="0"/>
                          <a:cs typeface="Times New Roman" panose="02020603050405020304" pitchFamily="18" charset="0"/>
                        </a:rPr>
                        <a:t>-</a:t>
                      </a:r>
                    </a:p>
                  </a:txBody>
                  <a:tcPr/>
                </a:tc>
                <a:extLst>
                  <a:ext uri="{0D108BD9-81ED-4DB2-BD59-A6C34878D82A}">
                    <a16:rowId xmlns:a16="http://schemas.microsoft.com/office/drawing/2014/main" val="10002"/>
                  </a:ext>
                </a:extLst>
              </a:tr>
              <a:tr h="370840">
                <a:tc>
                  <a:txBody>
                    <a:bodyPr/>
                    <a:lstStyle/>
                    <a:p>
                      <a:pPr algn="ctr"/>
                      <a:r>
                        <a:rPr lang="en-US" sz="1800" dirty="0">
                          <a:latin typeface="Times New Roman" panose="02020603050405020304" pitchFamily="18" charset="0"/>
                          <a:cs typeface="Times New Roman" panose="02020603050405020304" pitchFamily="18" charset="0"/>
                        </a:rPr>
                        <a:t>1930</a:t>
                      </a:r>
                      <a:endParaRPr lang="el-GR" sz="1800" dirty="0">
                        <a:latin typeface="Times New Roman" panose="02020603050405020304" pitchFamily="18" charset="0"/>
                        <a:cs typeface="Times New Roman" panose="02020603050405020304" pitchFamily="18" charset="0"/>
                      </a:endParaRPr>
                    </a:p>
                  </a:txBody>
                  <a:tcPr/>
                </a:tc>
                <a:tc>
                  <a:txBody>
                    <a:bodyPr/>
                    <a:lstStyle/>
                    <a:p>
                      <a:pPr algn="ctr"/>
                      <a:r>
                        <a:rPr lang="en-US" sz="1800" dirty="0">
                          <a:latin typeface="Times New Roman" panose="02020603050405020304" pitchFamily="18" charset="0"/>
                          <a:cs typeface="Times New Roman" panose="02020603050405020304" pitchFamily="18" charset="0"/>
                        </a:rPr>
                        <a:t>3,000,000</a:t>
                      </a:r>
                      <a:endParaRPr lang="el-GR" sz="1800" dirty="0">
                        <a:latin typeface="Times New Roman" panose="02020603050405020304" pitchFamily="18" charset="0"/>
                        <a:cs typeface="Times New Roman" panose="02020603050405020304" pitchFamily="18" charset="0"/>
                      </a:endParaRPr>
                    </a:p>
                  </a:txBody>
                  <a:tcPr/>
                </a:tc>
                <a:tc>
                  <a:txBody>
                    <a:bodyPr/>
                    <a:lstStyle/>
                    <a:p>
                      <a:pPr algn="ctr"/>
                      <a:r>
                        <a:rPr lang="en-US" sz="1800" dirty="0">
                          <a:latin typeface="Times New Roman" panose="02020603050405020304" pitchFamily="18" charset="0"/>
                          <a:cs typeface="Times New Roman" panose="02020603050405020304" pitchFamily="18" charset="0"/>
                        </a:rPr>
                        <a:t>6,380,000</a:t>
                      </a:r>
                      <a:endParaRPr lang="el-GR" sz="1800" dirty="0">
                        <a:latin typeface="Times New Roman" panose="02020603050405020304" pitchFamily="18" charset="0"/>
                        <a:cs typeface="Times New Roman" panose="02020603050405020304" pitchFamily="18" charset="0"/>
                      </a:endParaRPr>
                    </a:p>
                  </a:txBody>
                  <a:tcPr/>
                </a:tc>
                <a:tc>
                  <a:txBody>
                    <a:bodyPr/>
                    <a:lstStyle/>
                    <a:p>
                      <a:pPr algn="ctr"/>
                      <a:r>
                        <a:rPr lang="en-US" sz="1800" dirty="0">
                          <a:latin typeface="Times New Roman" panose="02020603050405020304" pitchFamily="18" charset="0"/>
                          <a:cs typeface="Times New Roman" panose="02020603050405020304" pitchFamily="18" charset="0"/>
                        </a:rPr>
                        <a:t>18.3</a:t>
                      </a:r>
                      <a:endParaRPr lang="el-GR" sz="1800"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10003"/>
                  </a:ext>
                </a:extLst>
              </a:tr>
              <a:tr h="370840">
                <a:tc>
                  <a:txBody>
                    <a:bodyPr/>
                    <a:lstStyle/>
                    <a:p>
                      <a:pPr algn="ctr"/>
                      <a:r>
                        <a:rPr lang="en-US" sz="1800" dirty="0">
                          <a:latin typeface="Times New Roman" panose="02020603050405020304" pitchFamily="18" charset="0"/>
                          <a:cs typeface="Times New Roman" panose="02020603050405020304" pitchFamily="18" charset="0"/>
                        </a:rPr>
                        <a:t>1931</a:t>
                      </a:r>
                      <a:endParaRPr lang="el-GR" sz="1800" dirty="0">
                        <a:latin typeface="Times New Roman" panose="02020603050405020304" pitchFamily="18" charset="0"/>
                        <a:cs typeface="Times New Roman" panose="02020603050405020304" pitchFamily="18" charset="0"/>
                      </a:endParaRPr>
                    </a:p>
                  </a:txBody>
                  <a:tcPr/>
                </a:tc>
                <a:tc>
                  <a:txBody>
                    <a:bodyPr/>
                    <a:lstStyle/>
                    <a:p>
                      <a:pPr algn="ctr"/>
                      <a:r>
                        <a:rPr lang="en-US" sz="1800" dirty="0">
                          <a:latin typeface="Times New Roman" panose="02020603050405020304" pitchFamily="18" charset="0"/>
                          <a:cs typeface="Times New Roman" panose="02020603050405020304" pitchFamily="18" charset="0"/>
                        </a:rPr>
                        <a:t>4,350,000</a:t>
                      </a:r>
                      <a:endParaRPr lang="el-GR" sz="1800" dirty="0">
                        <a:latin typeface="Times New Roman" panose="02020603050405020304" pitchFamily="18" charset="0"/>
                        <a:cs typeface="Times New Roman" panose="02020603050405020304" pitchFamily="18" charset="0"/>
                      </a:endParaRPr>
                    </a:p>
                  </a:txBody>
                  <a:tcPr/>
                </a:tc>
                <a:tc>
                  <a:txBody>
                    <a:bodyPr/>
                    <a:lstStyle/>
                    <a:p>
                      <a:pPr algn="ctr"/>
                      <a:r>
                        <a:rPr lang="en-US" sz="1800" dirty="0">
                          <a:latin typeface="Times New Roman" panose="02020603050405020304" pitchFamily="18" charset="0"/>
                          <a:cs typeface="Times New Roman" panose="02020603050405020304" pitchFamily="18" charset="0"/>
                        </a:rPr>
                        <a:t>-</a:t>
                      </a:r>
                      <a:endParaRPr lang="el-GR" sz="1800" dirty="0">
                        <a:latin typeface="Times New Roman" panose="02020603050405020304" pitchFamily="18" charset="0"/>
                        <a:cs typeface="Times New Roman" panose="02020603050405020304" pitchFamily="18" charset="0"/>
                      </a:endParaRPr>
                    </a:p>
                  </a:txBody>
                  <a:tcPr/>
                </a:tc>
                <a:tc>
                  <a:txBody>
                    <a:bodyPr/>
                    <a:lstStyle/>
                    <a:p>
                      <a:pPr algn="ctr"/>
                      <a:r>
                        <a:rPr lang="el-GR" sz="1800" dirty="0">
                          <a:latin typeface="Times New Roman" panose="02020603050405020304" pitchFamily="18" charset="0"/>
                          <a:cs typeface="Times New Roman" panose="02020603050405020304" pitchFamily="18" charset="0"/>
                        </a:rPr>
                        <a:t>-</a:t>
                      </a:r>
                    </a:p>
                  </a:txBody>
                  <a:tcPr/>
                </a:tc>
                <a:extLst>
                  <a:ext uri="{0D108BD9-81ED-4DB2-BD59-A6C34878D82A}">
                    <a16:rowId xmlns:a16="http://schemas.microsoft.com/office/drawing/2014/main" val="10004"/>
                  </a:ext>
                </a:extLst>
              </a:tr>
              <a:tr h="370840">
                <a:tc>
                  <a:txBody>
                    <a:bodyPr/>
                    <a:lstStyle/>
                    <a:p>
                      <a:pPr algn="ctr"/>
                      <a:r>
                        <a:rPr lang="en-US" sz="1800" dirty="0">
                          <a:latin typeface="Times New Roman" panose="02020603050405020304" pitchFamily="18" charset="0"/>
                          <a:cs typeface="Times New Roman" panose="02020603050405020304" pitchFamily="18" charset="0"/>
                        </a:rPr>
                        <a:t>1932</a:t>
                      </a:r>
                      <a:endParaRPr lang="el-GR" sz="1800" dirty="0">
                        <a:latin typeface="Times New Roman" panose="02020603050405020304" pitchFamily="18" charset="0"/>
                        <a:cs typeface="Times New Roman" panose="02020603050405020304" pitchFamily="18" charset="0"/>
                      </a:endParaRPr>
                    </a:p>
                  </a:txBody>
                  <a:tcPr/>
                </a:tc>
                <a:tc>
                  <a:txBody>
                    <a:bodyPr/>
                    <a:lstStyle/>
                    <a:p>
                      <a:pPr algn="ctr"/>
                      <a:r>
                        <a:rPr lang="en-US" sz="1800" dirty="0">
                          <a:latin typeface="Times New Roman" panose="02020603050405020304" pitchFamily="18" charset="0"/>
                          <a:cs typeface="Times New Roman" panose="02020603050405020304" pitchFamily="18" charset="0"/>
                        </a:rPr>
                        <a:t>5,100,000</a:t>
                      </a:r>
                      <a:endParaRPr lang="el-GR" sz="1800" dirty="0">
                        <a:latin typeface="Times New Roman" panose="02020603050405020304" pitchFamily="18" charset="0"/>
                        <a:cs typeface="Times New Roman" panose="02020603050405020304" pitchFamily="18" charset="0"/>
                      </a:endParaRPr>
                    </a:p>
                  </a:txBody>
                  <a:tcPr/>
                </a:tc>
                <a:tc>
                  <a:txBody>
                    <a:bodyPr/>
                    <a:lstStyle/>
                    <a:p>
                      <a:pPr algn="ctr"/>
                      <a:r>
                        <a:rPr lang="en-US" sz="1800" dirty="0">
                          <a:latin typeface="Times New Roman" panose="02020603050405020304" pitchFamily="18" charset="0"/>
                          <a:cs typeface="Times New Roman" panose="02020603050405020304" pitchFamily="18" charset="0"/>
                        </a:rPr>
                        <a:t>13,750,000</a:t>
                      </a:r>
                      <a:endParaRPr lang="el-GR" sz="1800" dirty="0">
                        <a:latin typeface="Times New Roman" panose="02020603050405020304" pitchFamily="18" charset="0"/>
                        <a:cs typeface="Times New Roman" panose="02020603050405020304" pitchFamily="18" charset="0"/>
                      </a:endParaRPr>
                    </a:p>
                  </a:txBody>
                  <a:tcPr/>
                </a:tc>
                <a:tc>
                  <a:txBody>
                    <a:bodyPr/>
                    <a:lstStyle/>
                    <a:p>
                      <a:pPr algn="ctr"/>
                      <a:r>
                        <a:rPr lang="en-US" sz="1800" dirty="0">
                          <a:latin typeface="Times New Roman" panose="02020603050405020304" pitchFamily="18" charset="0"/>
                          <a:cs typeface="Times New Roman" panose="02020603050405020304" pitchFamily="18" charset="0"/>
                        </a:rPr>
                        <a:t>37.3</a:t>
                      </a:r>
                      <a:endParaRPr lang="el-GR" sz="1800"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10005"/>
                  </a:ext>
                </a:extLst>
              </a:tr>
              <a:tr h="370840">
                <a:tc>
                  <a:txBody>
                    <a:bodyPr/>
                    <a:lstStyle/>
                    <a:p>
                      <a:pPr algn="ctr"/>
                      <a:r>
                        <a:rPr lang="en-US" sz="1800" dirty="0">
                          <a:latin typeface="Times New Roman" panose="02020603050405020304" pitchFamily="18" charset="0"/>
                          <a:cs typeface="Times New Roman" panose="02020603050405020304" pitchFamily="18" charset="0"/>
                        </a:rPr>
                        <a:t>1933</a:t>
                      </a:r>
                      <a:endParaRPr lang="el-GR" sz="1800" dirty="0">
                        <a:latin typeface="Times New Roman" panose="02020603050405020304" pitchFamily="18" charset="0"/>
                        <a:cs typeface="Times New Roman" panose="02020603050405020304" pitchFamily="18" charset="0"/>
                      </a:endParaRPr>
                    </a:p>
                  </a:txBody>
                  <a:tcPr/>
                </a:tc>
                <a:tc>
                  <a:txBody>
                    <a:bodyPr/>
                    <a:lstStyle/>
                    <a:p>
                      <a:pPr algn="ctr"/>
                      <a:r>
                        <a:rPr lang="en-US" sz="1800" dirty="0">
                          <a:latin typeface="Times New Roman" panose="02020603050405020304" pitchFamily="18" charset="0"/>
                          <a:cs typeface="Times New Roman" panose="02020603050405020304" pitchFamily="18" charset="0"/>
                        </a:rPr>
                        <a:t>6,100,000</a:t>
                      </a:r>
                      <a:endParaRPr lang="el-GR" sz="1800" dirty="0">
                        <a:latin typeface="Times New Roman" panose="02020603050405020304" pitchFamily="18" charset="0"/>
                        <a:cs typeface="Times New Roman" panose="02020603050405020304" pitchFamily="18" charset="0"/>
                      </a:endParaRPr>
                    </a:p>
                  </a:txBody>
                  <a:tcPr/>
                </a:tc>
                <a:tc>
                  <a:txBody>
                    <a:bodyPr/>
                    <a:lstStyle/>
                    <a:p>
                      <a:pPr algn="ctr"/>
                      <a:r>
                        <a:rPr lang="en-US" sz="1800" dirty="0">
                          <a:latin typeface="Times New Roman" panose="02020603050405020304" pitchFamily="18" charset="0"/>
                          <a:cs typeface="Times New Roman" panose="02020603050405020304" pitchFamily="18" charset="0"/>
                        </a:rPr>
                        <a:t>17,280,000</a:t>
                      </a:r>
                      <a:endParaRPr lang="el-GR" sz="1800" dirty="0">
                        <a:latin typeface="Times New Roman" panose="02020603050405020304" pitchFamily="18" charset="0"/>
                        <a:cs typeface="Times New Roman" panose="02020603050405020304" pitchFamily="18" charset="0"/>
                      </a:endParaRPr>
                    </a:p>
                  </a:txBody>
                  <a:tcPr/>
                </a:tc>
                <a:tc>
                  <a:txBody>
                    <a:bodyPr/>
                    <a:lstStyle/>
                    <a:p>
                      <a:pPr algn="ctr"/>
                      <a:r>
                        <a:rPr lang="en-US" sz="1800" dirty="0">
                          <a:latin typeface="Times New Roman" panose="02020603050405020304" pitchFamily="18" charset="0"/>
                          <a:cs typeface="Times New Roman" panose="02020603050405020304" pitchFamily="18" charset="0"/>
                        </a:rPr>
                        <a:t>43.9</a:t>
                      </a:r>
                      <a:endParaRPr lang="el-GR" sz="1800"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10006"/>
                  </a:ext>
                </a:extLst>
              </a:tr>
            </a:tbl>
          </a:graphicData>
        </a:graphic>
      </p:graphicFrame>
    </p:spTree>
    <p:extLst>
      <p:ext uri="{BB962C8B-B14F-4D97-AF65-F5344CB8AC3E}">
        <p14:creationId xmlns:p14="http://schemas.microsoft.com/office/powerpoint/2010/main" val="101297746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FF28E4D-DBA8-41AC-B980-0781CBEC6338}"/>
              </a:ext>
            </a:extLst>
          </p:cNvPr>
          <p:cNvSpPr>
            <a:spLocks noGrp="1"/>
          </p:cNvSpPr>
          <p:nvPr>
            <p:ph type="title"/>
          </p:nvPr>
        </p:nvSpPr>
        <p:spPr/>
        <p:txBody>
          <a:bodyPr/>
          <a:lstStyle/>
          <a:p>
            <a:pPr algn="ctr"/>
            <a:r>
              <a:rPr lang="el-GR" dirty="0">
                <a:latin typeface="Times New Roman" panose="02020603050405020304" pitchFamily="18" charset="0"/>
                <a:cs typeface="Times New Roman" panose="02020603050405020304" pitchFamily="18" charset="0"/>
              </a:rPr>
              <a:t>Προεδρικές εκλογές (Μάρτιος-Απρίλιος 1932)</a:t>
            </a:r>
          </a:p>
        </p:txBody>
      </p:sp>
      <p:sp>
        <p:nvSpPr>
          <p:cNvPr id="3" name="Θέση κειμένου 2">
            <a:extLst>
              <a:ext uri="{FF2B5EF4-FFF2-40B4-BE49-F238E27FC236}">
                <a16:creationId xmlns:a16="http://schemas.microsoft.com/office/drawing/2014/main" id="{E202449D-C553-45AE-A2C2-CEF027616642}"/>
              </a:ext>
            </a:extLst>
          </p:cNvPr>
          <p:cNvSpPr>
            <a:spLocks noGrp="1"/>
          </p:cNvSpPr>
          <p:nvPr>
            <p:ph type="body" idx="1"/>
          </p:nvPr>
        </p:nvSpPr>
        <p:spPr/>
        <p:txBody>
          <a:bodyPr/>
          <a:lstStyle/>
          <a:p>
            <a:pPr algn="ctr"/>
            <a:r>
              <a:rPr lang="el-GR" dirty="0">
                <a:latin typeface="Times New Roman" panose="02020603050405020304" pitchFamily="18" charset="0"/>
                <a:cs typeface="Times New Roman" panose="02020603050405020304" pitchFamily="18" charset="0"/>
              </a:rPr>
              <a:t>Πρώτος γύρος	</a:t>
            </a:r>
          </a:p>
        </p:txBody>
      </p:sp>
      <p:sp>
        <p:nvSpPr>
          <p:cNvPr id="5" name="Θέση κειμένου 4">
            <a:extLst>
              <a:ext uri="{FF2B5EF4-FFF2-40B4-BE49-F238E27FC236}">
                <a16:creationId xmlns:a16="http://schemas.microsoft.com/office/drawing/2014/main" id="{CE19F8A3-6EAA-4F7B-A8A8-C2E01FC98FE9}"/>
              </a:ext>
            </a:extLst>
          </p:cNvPr>
          <p:cNvSpPr>
            <a:spLocks noGrp="1"/>
          </p:cNvSpPr>
          <p:nvPr>
            <p:ph type="body" sz="half" idx="3"/>
          </p:nvPr>
        </p:nvSpPr>
        <p:spPr/>
        <p:txBody>
          <a:bodyPr/>
          <a:lstStyle/>
          <a:p>
            <a:pPr algn="ctr"/>
            <a:r>
              <a:rPr lang="el-GR" dirty="0">
                <a:latin typeface="Times New Roman" panose="02020603050405020304" pitchFamily="18" charset="0"/>
                <a:cs typeface="Times New Roman" panose="02020603050405020304" pitchFamily="18" charset="0"/>
              </a:rPr>
              <a:t>Δεύτερος γύρος</a:t>
            </a:r>
          </a:p>
        </p:txBody>
      </p:sp>
      <p:sp>
        <p:nvSpPr>
          <p:cNvPr id="4" name="Θέση περιεχομένου 3">
            <a:extLst>
              <a:ext uri="{FF2B5EF4-FFF2-40B4-BE49-F238E27FC236}">
                <a16:creationId xmlns:a16="http://schemas.microsoft.com/office/drawing/2014/main" id="{59A47863-ECB2-403B-89E4-2E3ED8B825F7}"/>
              </a:ext>
            </a:extLst>
          </p:cNvPr>
          <p:cNvSpPr>
            <a:spLocks noGrp="1"/>
          </p:cNvSpPr>
          <p:nvPr>
            <p:ph sz="quarter" idx="2"/>
          </p:nvPr>
        </p:nvSpPr>
        <p:spPr/>
        <p:txBody>
          <a:bodyPr>
            <a:normAutofit/>
          </a:bodyPr>
          <a:lstStyle/>
          <a:p>
            <a:pPr algn="just">
              <a:lnSpc>
                <a:spcPct val="150000"/>
              </a:lnSpc>
              <a:buFont typeface="Wingdings" panose="05000000000000000000" pitchFamily="2" charset="2"/>
              <a:buChar char="q"/>
            </a:pPr>
            <a:r>
              <a:rPr lang="en-US" altLang="el-GR" sz="2000" dirty="0">
                <a:latin typeface="Times New Roman" panose="02020603050405020304" pitchFamily="18" charset="0"/>
                <a:cs typeface="Times New Roman" panose="02020603050405020304" pitchFamily="18" charset="0"/>
              </a:rPr>
              <a:t>Paul von Hindenburg: 49.6%</a:t>
            </a:r>
            <a:endParaRPr lang="el-GR" altLang="el-GR" sz="2000" dirty="0">
              <a:latin typeface="Times New Roman" panose="02020603050405020304" pitchFamily="18" charset="0"/>
              <a:cs typeface="Times New Roman" panose="02020603050405020304" pitchFamily="18" charset="0"/>
            </a:endParaRPr>
          </a:p>
          <a:p>
            <a:pPr algn="just">
              <a:lnSpc>
                <a:spcPct val="150000"/>
              </a:lnSpc>
              <a:buFont typeface="Wingdings" panose="05000000000000000000" pitchFamily="2" charset="2"/>
              <a:buChar char="q"/>
            </a:pPr>
            <a:endParaRPr lang="en-US" altLang="el-GR" sz="2000" dirty="0">
              <a:latin typeface="Times New Roman" panose="02020603050405020304" pitchFamily="18" charset="0"/>
              <a:cs typeface="Times New Roman" panose="02020603050405020304" pitchFamily="18" charset="0"/>
            </a:endParaRPr>
          </a:p>
          <a:p>
            <a:pPr algn="just">
              <a:lnSpc>
                <a:spcPct val="150000"/>
              </a:lnSpc>
              <a:buFont typeface="Wingdings" panose="05000000000000000000" pitchFamily="2" charset="2"/>
              <a:buChar char="q"/>
            </a:pPr>
            <a:r>
              <a:rPr lang="en-US" altLang="el-GR" sz="2000" dirty="0">
                <a:latin typeface="Times New Roman" panose="02020603050405020304" pitchFamily="18" charset="0"/>
                <a:cs typeface="Times New Roman" panose="02020603050405020304" pitchFamily="18" charset="0"/>
              </a:rPr>
              <a:t>Adolf Hitler: 30.2%</a:t>
            </a:r>
          </a:p>
          <a:p>
            <a:pPr algn="just">
              <a:lnSpc>
                <a:spcPct val="150000"/>
              </a:lnSpc>
              <a:buFont typeface="Wingdings" panose="05000000000000000000" pitchFamily="2" charset="2"/>
              <a:buChar char="q"/>
            </a:pPr>
            <a:endParaRPr lang="el-GR" altLang="el-GR" sz="2000" dirty="0">
              <a:latin typeface="Times New Roman" panose="02020603050405020304" pitchFamily="18" charset="0"/>
              <a:cs typeface="Times New Roman" panose="02020603050405020304" pitchFamily="18" charset="0"/>
            </a:endParaRPr>
          </a:p>
          <a:p>
            <a:pPr algn="just">
              <a:lnSpc>
                <a:spcPct val="150000"/>
              </a:lnSpc>
              <a:buFont typeface="Wingdings" panose="05000000000000000000" pitchFamily="2" charset="2"/>
              <a:buChar char="q"/>
            </a:pPr>
            <a:r>
              <a:rPr lang="en-US" altLang="el-GR" sz="2000" dirty="0">
                <a:latin typeface="Times New Roman" panose="02020603050405020304" pitchFamily="18" charset="0"/>
                <a:cs typeface="Times New Roman" panose="02020603050405020304" pitchFamily="18" charset="0"/>
              </a:rPr>
              <a:t>Ernest Thalmann: 13.2%</a:t>
            </a:r>
          </a:p>
          <a:p>
            <a:pPr algn="just">
              <a:lnSpc>
                <a:spcPct val="150000"/>
              </a:lnSpc>
              <a:buFont typeface="Wingdings" panose="05000000000000000000" pitchFamily="2" charset="2"/>
              <a:buChar char="q"/>
            </a:pPr>
            <a:endParaRPr lang="el-GR" altLang="el-GR" sz="2000" dirty="0">
              <a:latin typeface="Times New Roman" panose="02020603050405020304" pitchFamily="18" charset="0"/>
              <a:cs typeface="Times New Roman" panose="02020603050405020304" pitchFamily="18" charset="0"/>
            </a:endParaRPr>
          </a:p>
          <a:p>
            <a:pPr algn="just">
              <a:lnSpc>
                <a:spcPct val="150000"/>
              </a:lnSpc>
              <a:buFont typeface="Wingdings" panose="05000000000000000000" pitchFamily="2" charset="2"/>
              <a:buChar char="q"/>
            </a:pPr>
            <a:r>
              <a:rPr lang="en-US" altLang="el-GR" sz="2000" dirty="0">
                <a:latin typeface="Times New Roman" panose="02020603050405020304" pitchFamily="18" charset="0"/>
                <a:cs typeface="Times New Roman" panose="02020603050405020304" pitchFamily="18" charset="0"/>
              </a:rPr>
              <a:t>Theodor Duesterberg: 6.8%</a:t>
            </a:r>
            <a:endParaRPr lang="el-GR" sz="2000" dirty="0">
              <a:latin typeface="Times New Roman" panose="02020603050405020304" pitchFamily="18" charset="0"/>
              <a:cs typeface="Times New Roman" panose="02020603050405020304" pitchFamily="18" charset="0"/>
            </a:endParaRPr>
          </a:p>
        </p:txBody>
      </p:sp>
      <p:sp>
        <p:nvSpPr>
          <p:cNvPr id="6" name="Θέση περιεχομένου 5">
            <a:extLst>
              <a:ext uri="{FF2B5EF4-FFF2-40B4-BE49-F238E27FC236}">
                <a16:creationId xmlns:a16="http://schemas.microsoft.com/office/drawing/2014/main" id="{41E3D09F-18DA-4A57-B5B8-DFE5844EF0C0}"/>
              </a:ext>
            </a:extLst>
          </p:cNvPr>
          <p:cNvSpPr>
            <a:spLocks noGrp="1"/>
          </p:cNvSpPr>
          <p:nvPr>
            <p:ph sz="quarter" idx="4"/>
          </p:nvPr>
        </p:nvSpPr>
        <p:spPr/>
        <p:txBody>
          <a:bodyPr>
            <a:normAutofit/>
          </a:bodyPr>
          <a:lstStyle/>
          <a:p>
            <a:pPr>
              <a:lnSpc>
                <a:spcPct val="150000"/>
              </a:lnSpc>
              <a:buFont typeface="Wingdings" panose="05000000000000000000" pitchFamily="2" charset="2"/>
              <a:buChar char="q"/>
            </a:pPr>
            <a:r>
              <a:rPr lang="en-US" altLang="el-GR" sz="2000" dirty="0">
                <a:latin typeface="Times New Roman" panose="02020603050405020304" pitchFamily="18" charset="0"/>
                <a:cs typeface="Times New Roman" panose="02020603050405020304" pitchFamily="18" charset="0"/>
              </a:rPr>
              <a:t>Paul von Hindenburg: </a:t>
            </a:r>
            <a:r>
              <a:rPr lang="el-GR" altLang="el-GR" sz="2000" dirty="0">
                <a:latin typeface="Times New Roman" panose="02020603050405020304" pitchFamily="18" charset="0"/>
                <a:cs typeface="Times New Roman" panose="02020603050405020304" pitchFamily="18" charset="0"/>
              </a:rPr>
              <a:t>53.1</a:t>
            </a:r>
            <a:r>
              <a:rPr lang="en-US" altLang="el-GR" sz="2000" dirty="0">
                <a:latin typeface="Times New Roman" panose="02020603050405020304" pitchFamily="18" charset="0"/>
                <a:cs typeface="Times New Roman" panose="02020603050405020304" pitchFamily="18" charset="0"/>
              </a:rPr>
              <a:t>%</a:t>
            </a:r>
          </a:p>
          <a:p>
            <a:pPr>
              <a:lnSpc>
                <a:spcPct val="150000"/>
              </a:lnSpc>
              <a:buFont typeface="Wingdings" panose="05000000000000000000" pitchFamily="2" charset="2"/>
              <a:buChar char="q"/>
            </a:pPr>
            <a:endParaRPr lang="el-GR" altLang="el-GR" sz="2000" dirty="0">
              <a:latin typeface="Times New Roman" panose="02020603050405020304" pitchFamily="18" charset="0"/>
              <a:cs typeface="Times New Roman" panose="02020603050405020304" pitchFamily="18" charset="0"/>
            </a:endParaRPr>
          </a:p>
          <a:p>
            <a:pPr>
              <a:lnSpc>
                <a:spcPct val="150000"/>
              </a:lnSpc>
              <a:buFont typeface="Wingdings" panose="05000000000000000000" pitchFamily="2" charset="2"/>
              <a:buChar char="q"/>
            </a:pPr>
            <a:r>
              <a:rPr lang="en-US" altLang="el-GR" sz="2000" dirty="0">
                <a:latin typeface="Times New Roman" panose="02020603050405020304" pitchFamily="18" charset="0"/>
                <a:cs typeface="Times New Roman" panose="02020603050405020304" pitchFamily="18" charset="0"/>
              </a:rPr>
              <a:t>Adolf Hitler: 3</a:t>
            </a:r>
            <a:r>
              <a:rPr lang="el-GR" altLang="el-GR" sz="2000" dirty="0">
                <a:latin typeface="Times New Roman" panose="02020603050405020304" pitchFamily="18" charset="0"/>
                <a:cs typeface="Times New Roman" panose="02020603050405020304" pitchFamily="18" charset="0"/>
              </a:rPr>
              <a:t>6.7</a:t>
            </a:r>
            <a:r>
              <a:rPr lang="en-US" altLang="el-GR" sz="2000" dirty="0">
                <a:latin typeface="Times New Roman" panose="02020603050405020304" pitchFamily="18" charset="0"/>
                <a:cs typeface="Times New Roman" panose="02020603050405020304" pitchFamily="18" charset="0"/>
              </a:rPr>
              <a:t>%</a:t>
            </a:r>
          </a:p>
          <a:p>
            <a:pPr>
              <a:lnSpc>
                <a:spcPct val="150000"/>
              </a:lnSpc>
              <a:buFont typeface="Wingdings" panose="05000000000000000000" pitchFamily="2" charset="2"/>
              <a:buChar char="q"/>
            </a:pPr>
            <a:endParaRPr lang="el-GR" altLang="el-GR" sz="2000" dirty="0">
              <a:latin typeface="Times New Roman" panose="02020603050405020304" pitchFamily="18" charset="0"/>
              <a:cs typeface="Times New Roman" panose="02020603050405020304" pitchFamily="18" charset="0"/>
            </a:endParaRPr>
          </a:p>
          <a:p>
            <a:pPr>
              <a:lnSpc>
                <a:spcPct val="150000"/>
              </a:lnSpc>
              <a:buFont typeface="Wingdings" panose="05000000000000000000" pitchFamily="2" charset="2"/>
              <a:buChar char="q"/>
            </a:pPr>
            <a:r>
              <a:rPr lang="en-US" altLang="el-GR" sz="2000" dirty="0">
                <a:latin typeface="Times New Roman" panose="02020603050405020304" pitchFamily="18" charset="0"/>
                <a:cs typeface="Times New Roman" panose="02020603050405020304" pitchFamily="18" charset="0"/>
              </a:rPr>
              <a:t>Ernest Thalmann: 1</a:t>
            </a:r>
            <a:r>
              <a:rPr lang="el-GR" altLang="el-GR" sz="2000" dirty="0">
                <a:latin typeface="Times New Roman" panose="02020603050405020304" pitchFamily="18" charset="0"/>
                <a:cs typeface="Times New Roman" panose="02020603050405020304" pitchFamily="18" charset="0"/>
              </a:rPr>
              <a:t>0.1</a:t>
            </a:r>
            <a:r>
              <a:rPr lang="en-US" altLang="el-GR" sz="2000" dirty="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209739526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a:extLst>
              <a:ext uri="{FF2B5EF4-FFF2-40B4-BE49-F238E27FC236}">
                <a16:creationId xmlns:a16="http://schemas.microsoft.com/office/drawing/2014/main" id="{68FA0439-97AF-4B5B-A72E-2B61276F62C1}"/>
              </a:ext>
            </a:extLst>
          </p:cNvPr>
          <p:cNvSpPr>
            <a:spLocks noGrp="1"/>
          </p:cNvSpPr>
          <p:nvPr>
            <p:ph type="title"/>
          </p:nvPr>
        </p:nvSpPr>
        <p:spPr/>
        <p:txBody>
          <a:bodyPr/>
          <a:lstStyle/>
          <a:p>
            <a:r>
              <a:rPr lang="el-GR" dirty="0">
                <a:latin typeface="Times New Roman" panose="02020603050405020304" pitchFamily="18" charset="0"/>
                <a:cs typeface="Times New Roman" panose="02020603050405020304" pitchFamily="18" charset="0"/>
              </a:rPr>
              <a:t>Προσπάθειες σύμπηξης αντιγερμανικού μετώπου</a:t>
            </a:r>
          </a:p>
        </p:txBody>
      </p:sp>
      <p:sp>
        <p:nvSpPr>
          <p:cNvPr id="5" name="Θέση κειμένου 4">
            <a:extLst>
              <a:ext uri="{FF2B5EF4-FFF2-40B4-BE49-F238E27FC236}">
                <a16:creationId xmlns:a16="http://schemas.microsoft.com/office/drawing/2014/main" id="{7D5B1A87-0DA9-4D91-B592-864AA723776F}"/>
              </a:ext>
            </a:extLst>
          </p:cNvPr>
          <p:cNvSpPr>
            <a:spLocks noGrp="1"/>
          </p:cNvSpPr>
          <p:nvPr>
            <p:ph type="body" idx="1"/>
          </p:nvPr>
        </p:nvSpPr>
        <p:spPr/>
        <p:txBody>
          <a:bodyPr/>
          <a:lstStyle/>
          <a:p>
            <a:r>
              <a:rPr lang="el-GR" dirty="0">
                <a:latin typeface="Times New Roman" panose="02020603050405020304" pitchFamily="18" charset="0"/>
                <a:cs typeface="Times New Roman" panose="02020603050405020304" pitchFamily="18" charset="0"/>
              </a:rPr>
              <a:t>1933-1935</a:t>
            </a:r>
          </a:p>
        </p:txBody>
      </p:sp>
    </p:spTree>
    <p:extLst>
      <p:ext uri="{BB962C8B-B14F-4D97-AF65-F5344CB8AC3E}">
        <p14:creationId xmlns:p14="http://schemas.microsoft.com/office/powerpoint/2010/main" val="24184517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a:extLst>
              <a:ext uri="{FF2B5EF4-FFF2-40B4-BE49-F238E27FC236}">
                <a16:creationId xmlns:a16="http://schemas.microsoft.com/office/drawing/2014/main" id="{E9507988-BAD9-4F9D-A95C-838A090C5AB3}"/>
              </a:ext>
            </a:extLst>
          </p:cNvPr>
          <p:cNvSpPr>
            <a:spLocks noGrp="1" noChangeArrowheads="1"/>
          </p:cNvSpPr>
          <p:nvPr>
            <p:ph type="title"/>
          </p:nvPr>
        </p:nvSpPr>
        <p:spPr>
          <a:xfrm>
            <a:off x="228600" y="152401"/>
            <a:ext cx="8591872" cy="972344"/>
          </a:xfrm>
        </p:spPr>
        <p:txBody>
          <a:bodyPr>
            <a:noAutofit/>
          </a:bodyPr>
          <a:lstStyle/>
          <a:p>
            <a:pPr algn="ctr"/>
            <a:r>
              <a:rPr lang="el-GR" altLang="el-GR" dirty="0">
                <a:latin typeface="+mn-lt"/>
              </a:rPr>
              <a:t>Πρώιμες κινήσεις της ναζιστικής Γερμανίας</a:t>
            </a:r>
            <a:endParaRPr lang="en-US" altLang="el-GR" dirty="0">
              <a:latin typeface="+mn-lt"/>
            </a:endParaRPr>
          </a:p>
        </p:txBody>
      </p:sp>
      <p:sp>
        <p:nvSpPr>
          <p:cNvPr id="9219" name="Rectangle 3">
            <a:extLst>
              <a:ext uri="{FF2B5EF4-FFF2-40B4-BE49-F238E27FC236}">
                <a16:creationId xmlns:a16="http://schemas.microsoft.com/office/drawing/2014/main" id="{2DCAB426-8B35-4F56-AABA-BE3F77200EC0}"/>
              </a:ext>
            </a:extLst>
          </p:cNvPr>
          <p:cNvSpPr>
            <a:spLocks noGrp="1" noChangeArrowheads="1"/>
          </p:cNvSpPr>
          <p:nvPr>
            <p:ph type="body" idx="1"/>
          </p:nvPr>
        </p:nvSpPr>
        <p:spPr>
          <a:xfrm>
            <a:off x="395536" y="1268760"/>
            <a:ext cx="8215064" cy="5112568"/>
          </a:xfrm>
        </p:spPr>
        <p:txBody>
          <a:bodyPr>
            <a:noAutofit/>
          </a:bodyPr>
          <a:lstStyle/>
          <a:p>
            <a:pPr algn="just">
              <a:lnSpc>
                <a:spcPct val="150000"/>
              </a:lnSpc>
              <a:buFont typeface="Wingdings" panose="05000000000000000000" pitchFamily="2" charset="2"/>
              <a:buChar char="q"/>
            </a:pPr>
            <a:r>
              <a:rPr lang="el-GR" altLang="el-GR" sz="1800" b="1" dirty="0">
                <a:latin typeface="Times New Roman" panose="02020603050405020304" pitchFamily="18" charset="0"/>
                <a:cs typeface="Times New Roman" panose="02020603050405020304" pitchFamily="18" charset="0"/>
              </a:rPr>
              <a:t>Οκτώβριος 1933:</a:t>
            </a:r>
            <a:r>
              <a:rPr lang="el-GR" altLang="el-GR" sz="1800" dirty="0">
                <a:latin typeface="Times New Roman" panose="02020603050405020304" pitchFamily="18" charset="0"/>
                <a:cs typeface="Times New Roman" panose="02020603050405020304" pitchFamily="18" charset="0"/>
              </a:rPr>
              <a:t> η Γερμανία εγκαταλείπει τη Συνδιάσκεψη του Αφοπλισμού και την Κοινωνία των Εθνών.</a:t>
            </a:r>
          </a:p>
          <a:p>
            <a:pPr algn="just">
              <a:lnSpc>
                <a:spcPct val="150000"/>
              </a:lnSpc>
              <a:buFont typeface="Wingdings" panose="05000000000000000000" pitchFamily="2" charset="2"/>
              <a:buChar char="q"/>
            </a:pPr>
            <a:endParaRPr lang="el-GR" altLang="el-GR" sz="1800" dirty="0">
              <a:latin typeface="Times New Roman" panose="02020603050405020304" pitchFamily="18" charset="0"/>
              <a:cs typeface="Times New Roman" panose="02020603050405020304" pitchFamily="18" charset="0"/>
            </a:endParaRPr>
          </a:p>
          <a:p>
            <a:pPr algn="just">
              <a:lnSpc>
                <a:spcPct val="150000"/>
              </a:lnSpc>
              <a:buFont typeface="Wingdings" panose="05000000000000000000" pitchFamily="2" charset="2"/>
              <a:buChar char="q"/>
            </a:pPr>
            <a:r>
              <a:rPr lang="el-GR" altLang="el-GR" sz="1800" b="1" dirty="0">
                <a:latin typeface="Times New Roman" panose="02020603050405020304" pitchFamily="18" charset="0"/>
                <a:cs typeface="Times New Roman" panose="02020603050405020304" pitchFamily="18" charset="0"/>
              </a:rPr>
              <a:t>25 Ιουλίου 1934:</a:t>
            </a:r>
            <a:r>
              <a:rPr lang="el-GR" altLang="el-GR" sz="1800" dirty="0">
                <a:latin typeface="Times New Roman" panose="02020603050405020304" pitchFamily="18" charset="0"/>
                <a:cs typeface="Times New Roman" panose="02020603050405020304" pitchFamily="18" charset="0"/>
              </a:rPr>
              <a:t> δολοφονία Αυστριακού καγκελάριου </a:t>
            </a:r>
            <a:r>
              <a:rPr lang="en-US" altLang="el-GR" sz="1800" dirty="0">
                <a:latin typeface="Times New Roman" panose="02020603050405020304" pitchFamily="18" charset="0"/>
                <a:cs typeface="Times New Roman" panose="02020603050405020304" pitchFamily="18" charset="0"/>
              </a:rPr>
              <a:t>Engelbert</a:t>
            </a:r>
            <a:r>
              <a:rPr lang="el-GR" altLang="el-GR" sz="1800" dirty="0">
                <a:latin typeface="Times New Roman" panose="02020603050405020304" pitchFamily="18" charset="0"/>
                <a:cs typeface="Times New Roman" panose="02020603050405020304" pitchFamily="18" charset="0"/>
              </a:rPr>
              <a:t> </a:t>
            </a:r>
            <a:r>
              <a:rPr lang="en-US" altLang="el-GR" sz="1800" dirty="0">
                <a:latin typeface="Times New Roman" panose="02020603050405020304" pitchFamily="18" charset="0"/>
                <a:cs typeface="Times New Roman" panose="02020603050405020304" pitchFamily="18" charset="0"/>
              </a:rPr>
              <a:t>Dollfuss </a:t>
            </a:r>
            <a:r>
              <a:rPr lang="el-GR" altLang="el-GR" sz="1800" dirty="0">
                <a:latin typeface="Times New Roman" panose="02020603050405020304" pitchFamily="18" charset="0"/>
                <a:cs typeface="Times New Roman" panose="02020603050405020304" pitchFamily="18" charset="0"/>
              </a:rPr>
              <a:t>από αυστριακούς ναζιστές με σκοπό την ένωση της Αυστρίας με τη Γερμανία (</a:t>
            </a:r>
            <a:r>
              <a:rPr lang="en-US" altLang="el-GR" sz="1800" dirty="0">
                <a:latin typeface="Times New Roman" panose="02020603050405020304" pitchFamily="18" charset="0"/>
                <a:cs typeface="Times New Roman" panose="02020603050405020304" pitchFamily="18" charset="0"/>
              </a:rPr>
              <a:t>Anschluss). </a:t>
            </a:r>
            <a:r>
              <a:rPr lang="el-GR" altLang="el-GR" sz="1800" dirty="0">
                <a:latin typeface="Times New Roman" panose="02020603050405020304" pitchFamily="18" charset="0"/>
                <a:cs typeface="Times New Roman" panose="02020603050405020304" pitchFamily="18" charset="0"/>
              </a:rPr>
              <a:t>Το γερμανικό πραξικόπημα αποτυγχάνει λόγω της αποφασιστικής παρέμβασης του Μουσσολίνι, ο οποίος ήθελε η Κεντρική Ευρώπη (Αυστρία και Ουγγαρία) να αποτελούν τμήμα της ιταλικής σφαίρας επιρροής.</a:t>
            </a:r>
          </a:p>
        </p:txBody>
      </p:sp>
    </p:spTree>
    <p:extLst>
      <p:ext uri="{BB962C8B-B14F-4D97-AF65-F5344CB8AC3E}">
        <p14:creationId xmlns:p14="http://schemas.microsoft.com/office/powerpoint/2010/main" val="109305582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a:extLst>
              <a:ext uri="{FF2B5EF4-FFF2-40B4-BE49-F238E27FC236}">
                <a16:creationId xmlns:a16="http://schemas.microsoft.com/office/drawing/2014/main" id="{E9507988-BAD9-4F9D-A95C-838A090C5AB3}"/>
              </a:ext>
            </a:extLst>
          </p:cNvPr>
          <p:cNvSpPr>
            <a:spLocks noGrp="1" noChangeArrowheads="1"/>
          </p:cNvSpPr>
          <p:nvPr>
            <p:ph type="title"/>
          </p:nvPr>
        </p:nvSpPr>
        <p:spPr>
          <a:xfrm>
            <a:off x="228600" y="152401"/>
            <a:ext cx="8591872" cy="972344"/>
          </a:xfrm>
        </p:spPr>
        <p:txBody>
          <a:bodyPr>
            <a:noAutofit/>
          </a:bodyPr>
          <a:lstStyle/>
          <a:p>
            <a:pPr algn="ctr"/>
            <a:r>
              <a:rPr lang="el-GR" altLang="el-GR" dirty="0">
                <a:latin typeface="Times New Roman" panose="02020603050405020304" pitchFamily="18" charset="0"/>
                <a:cs typeface="Times New Roman" panose="02020603050405020304" pitchFamily="18" charset="0"/>
              </a:rPr>
              <a:t>Το «μέτωπο» της Στρέζας</a:t>
            </a:r>
            <a:endParaRPr lang="en-US" altLang="el-GR" dirty="0">
              <a:latin typeface="Times New Roman" panose="02020603050405020304" pitchFamily="18" charset="0"/>
              <a:cs typeface="Times New Roman" panose="02020603050405020304" pitchFamily="18" charset="0"/>
            </a:endParaRPr>
          </a:p>
        </p:txBody>
      </p:sp>
      <p:sp>
        <p:nvSpPr>
          <p:cNvPr id="9219" name="Rectangle 3">
            <a:extLst>
              <a:ext uri="{FF2B5EF4-FFF2-40B4-BE49-F238E27FC236}">
                <a16:creationId xmlns:a16="http://schemas.microsoft.com/office/drawing/2014/main" id="{2DCAB426-8B35-4F56-AABA-BE3F77200EC0}"/>
              </a:ext>
            </a:extLst>
          </p:cNvPr>
          <p:cNvSpPr>
            <a:spLocks noGrp="1" noChangeArrowheads="1"/>
          </p:cNvSpPr>
          <p:nvPr>
            <p:ph type="body" idx="1"/>
          </p:nvPr>
        </p:nvSpPr>
        <p:spPr>
          <a:xfrm>
            <a:off x="395536" y="1268760"/>
            <a:ext cx="8215064" cy="5256584"/>
          </a:xfrm>
        </p:spPr>
        <p:txBody>
          <a:bodyPr>
            <a:noAutofit/>
          </a:bodyPr>
          <a:lstStyle/>
          <a:p>
            <a:pPr algn="just">
              <a:lnSpc>
                <a:spcPct val="150000"/>
              </a:lnSpc>
              <a:buFont typeface="Wingdings" panose="05000000000000000000" pitchFamily="2" charset="2"/>
              <a:buChar char="q"/>
            </a:pPr>
            <a:r>
              <a:rPr lang="el-GR" altLang="el-GR" sz="1800" b="1" dirty="0">
                <a:latin typeface="Times New Roman" panose="02020603050405020304" pitchFamily="18" charset="0"/>
                <a:cs typeface="Times New Roman" panose="02020603050405020304" pitchFamily="18" charset="0"/>
              </a:rPr>
              <a:t>Ιανουάριος 1935:</a:t>
            </a:r>
            <a:r>
              <a:rPr lang="el-GR" altLang="el-GR" sz="1800" dirty="0">
                <a:latin typeface="Times New Roman" panose="02020603050405020304" pitchFamily="18" charset="0"/>
                <a:cs typeface="Times New Roman" panose="02020603050405020304" pitchFamily="18" charset="0"/>
              </a:rPr>
              <a:t> υπογραφή «συμφωνιών Ρώμης» ανάμεσα στην </a:t>
            </a:r>
            <a:r>
              <a:rPr lang="el-GR" altLang="el-GR" sz="1800" b="1" dirty="0">
                <a:latin typeface="Times New Roman" panose="02020603050405020304" pitchFamily="18" charset="0"/>
                <a:cs typeface="Times New Roman" panose="02020603050405020304" pitchFamily="18" charset="0"/>
              </a:rPr>
              <a:t>Ιταλία</a:t>
            </a:r>
            <a:r>
              <a:rPr lang="el-GR" altLang="el-GR" sz="1800" dirty="0">
                <a:latin typeface="Times New Roman" panose="02020603050405020304" pitchFamily="18" charset="0"/>
                <a:cs typeface="Times New Roman" panose="02020603050405020304" pitchFamily="18" charset="0"/>
              </a:rPr>
              <a:t> και τη </a:t>
            </a:r>
            <a:r>
              <a:rPr lang="el-GR" altLang="el-GR" sz="1800" b="1" dirty="0">
                <a:latin typeface="Times New Roman" panose="02020603050405020304" pitchFamily="18" charset="0"/>
                <a:cs typeface="Times New Roman" panose="02020603050405020304" pitchFamily="18" charset="0"/>
              </a:rPr>
              <a:t>Γαλλία</a:t>
            </a:r>
            <a:r>
              <a:rPr lang="el-GR" altLang="el-GR" sz="1800" dirty="0">
                <a:latin typeface="Times New Roman" panose="02020603050405020304" pitchFamily="18" charset="0"/>
                <a:cs typeface="Times New Roman" panose="02020603050405020304" pitchFamily="18" charset="0"/>
              </a:rPr>
              <a:t> →</a:t>
            </a:r>
            <a:r>
              <a:rPr lang="en-US" altLang="el-GR" sz="1800" dirty="0">
                <a:latin typeface="Times New Roman" panose="02020603050405020304" pitchFamily="18" charset="0"/>
                <a:cs typeface="Times New Roman" panose="02020603050405020304" pitchFamily="18" charset="0"/>
              </a:rPr>
              <a:t> </a:t>
            </a:r>
            <a:r>
              <a:rPr lang="el-GR" altLang="el-GR" sz="1800" dirty="0">
                <a:latin typeface="Times New Roman" panose="02020603050405020304" pitchFamily="18" charset="0"/>
                <a:cs typeface="Times New Roman" panose="02020603050405020304" pitchFamily="18" charset="0"/>
              </a:rPr>
              <a:t>η Ιταλία αναγνώριζε τα γαλλικά συμφέροντα στην Τυνησία</a:t>
            </a:r>
            <a:r>
              <a:rPr lang="en-US" altLang="el-GR" sz="1800" dirty="0">
                <a:latin typeface="Times New Roman" panose="02020603050405020304" pitchFamily="18" charset="0"/>
                <a:cs typeface="Times New Roman" panose="02020603050405020304" pitchFamily="18" charset="0"/>
              </a:rPr>
              <a:t> </a:t>
            </a:r>
            <a:r>
              <a:rPr lang="el-GR" altLang="el-GR" sz="1800" dirty="0">
                <a:latin typeface="Times New Roman" panose="02020603050405020304" pitchFamily="18" charset="0"/>
                <a:cs typeface="Times New Roman" panose="02020603050405020304" pitchFamily="18" charset="0"/>
              </a:rPr>
              <a:t>και σε αντάλλαγμα έλαβε κάποια εδάφη στη Λιβύη και στην Ερυθραία. Την ίδια στιγμή, η Γαλλία φαίνεται ότι προσέφερε στην Ιταλία «ελευθερία κινήσεων» στην Αιθιοπία.</a:t>
            </a:r>
          </a:p>
          <a:p>
            <a:pPr algn="just">
              <a:lnSpc>
                <a:spcPct val="150000"/>
              </a:lnSpc>
              <a:buFont typeface="Wingdings" panose="05000000000000000000" pitchFamily="2" charset="2"/>
              <a:buChar char="q"/>
            </a:pPr>
            <a:endParaRPr lang="el-GR" altLang="el-GR" sz="1800" dirty="0">
              <a:latin typeface="Times New Roman" panose="02020603050405020304" pitchFamily="18" charset="0"/>
              <a:cs typeface="Times New Roman" panose="02020603050405020304" pitchFamily="18" charset="0"/>
            </a:endParaRPr>
          </a:p>
          <a:p>
            <a:pPr algn="just">
              <a:lnSpc>
                <a:spcPct val="150000"/>
              </a:lnSpc>
              <a:buFont typeface="Wingdings" panose="05000000000000000000" pitchFamily="2" charset="2"/>
              <a:buChar char="q"/>
            </a:pPr>
            <a:r>
              <a:rPr lang="el-GR" altLang="el-GR" sz="1800" b="1" dirty="0">
                <a:latin typeface="Times New Roman" panose="02020603050405020304" pitchFamily="18" charset="0"/>
                <a:cs typeface="Times New Roman" panose="02020603050405020304" pitchFamily="18" charset="0"/>
              </a:rPr>
              <a:t>Μάρτιος 1935:</a:t>
            </a:r>
            <a:r>
              <a:rPr lang="el-GR" altLang="el-GR" sz="1800" dirty="0">
                <a:latin typeface="Times New Roman" panose="02020603050405020304" pitchFamily="18" charset="0"/>
                <a:cs typeface="Times New Roman" panose="02020603050405020304" pitchFamily="18" charset="0"/>
              </a:rPr>
              <a:t> η </a:t>
            </a:r>
            <a:r>
              <a:rPr lang="el-GR" altLang="el-GR" sz="1800" b="1" dirty="0">
                <a:latin typeface="Times New Roman" panose="02020603050405020304" pitchFamily="18" charset="0"/>
                <a:cs typeface="Times New Roman" panose="02020603050405020304" pitchFamily="18" charset="0"/>
              </a:rPr>
              <a:t>Γερμανία</a:t>
            </a:r>
            <a:r>
              <a:rPr lang="el-GR" altLang="el-GR" sz="1800" dirty="0">
                <a:latin typeface="Times New Roman" panose="02020603050405020304" pitchFamily="18" charset="0"/>
                <a:cs typeface="Times New Roman" panose="02020603050405020304" pitchFamily="18" charset="0"/>
              </a:rPr>
              <a:t> ανακοινώνει ότι διαθέτει πολεμική αεροπορία και την επαναφορά της υποχρεωτικής στρατιωτικής θητείας → παραβίαση των διατάξεων περί αφοπλισμού της Συνθήκης των Βερσαλλιών. </a:t>
            </a:r>
          </a:p>
          <a:p>
            <a:pPr algn="just">
              <a:lnSpc>
                <a:spcPct val="150000"/>
              </a:lnSpc>
              <a:buFont typeface="Wingdings" panose="05000000000000000000" pitchFamily="2" charset="2"/>
              <a:buChar char="q"/>
            </a:pPr>
            <a:endParaRPr lang="el-GR" altLang="el-GR" sz="1800" dirty="0">
              <a:latin typeface="Times New Roman" panose="02020603050405020304" pitchFamily="18" charset="0"/>
              <a:cs typeface="Times New Roman" panose="02020603050405020304" pitchFamily="18" charset="0"/>
            </a:endParaRPr>
          </a:p>
          <a:p>
            <a:pPr algn="just">
              <a:lnSpc>
                <a:spcPct val="150000"/>
              </a:lnSpc>
              <a:buFont typeface="Wingdings" panose="05000000000000000000" pitchFamily="2" charset="2"/>
              <a:buChar char="q"/>
            </a:pPr>
            <a:r>
              <a:rPr lang="el-GR" altLang="el-GR" sz="1800" b="1" dirty="0">
                <a:latin typeface="Times New Roman" panose="02020603050405020304" pitchFamily="18" charset="0"/>
                <a:cs typeface="Times New Roman" panose="02020603050405020304" pitchFamily="18" charset="0"/>
              </a:rPr>
              <a:t>11-14 Απριλίου 1935:</a:t>
            </a:r>
            <a:r>
              <a:rPr lang="el-GR" altLang="el-GR" sz="1800" dirty="0">
                <a:latin typeface="Times New Roman" panose="02020603050405020304" pitchFamily="18" charset="0"/>
                <a:cs typeface="Times New Roman" panose="02020603050405020304" pitchFamily="18" charset="0"/>
              </a:rPr>
              <a:t> διάσκεψη Στρέζας → η </a:t>
            </a:r>
            <a:r>
              <a:rPr lang="el-GR" altLang="el-GR" sz="1800" b="1" dirty="0">
                <a:latin typeface="Times New Roman" panose="02020603050405020304" pitchFamily="18" charset="0"/>
                <a:cs typeface="Times New Roman" panose="02020603050405020304" pitchFamily="18" charset="0"/>
              </a:rPr>
              <a:t>Ιταλία</a:t>
            </a:r>
            <a:r>
              <a:rPr lang="el-GR" altLang="el-GR" sz="1800" dirty="0">
                <a:latin typeface="Times New Roman" panose="02020603050405020304" pitchFamily="18" charset="0"/>
                <a:cs typeface="Times New Roman" panose="02020603050405020304" pitchFamily="18" charset="0"/>
              </a:rPr>
              <a:t>, η </a:t>
            </a:r>
            <a:r>
              <a:rPr lang="el-GR" altLang="el-GR" sz="1800" b="1" dirty="0">
                <a:latin typeface="Times New Roman" panose="02020603050405020304" pitchFamily="18" charset="0"/>
                <a:cs typeface="Times New Roman" panose="02020603050405020304" pitchFamily="18" charset="0"/>
              </a:rPr>
              <a:t>Γαλλία</a:t>
            </a:r>
            <a:r>
              <a:rPr lang="el-GR" altLang="el-GR" sz="1800" dirty="0">
                <a:latin typeface="Times New Roman" panose="02020603050405020304" pitchFamily="18" charset="0"/>
                <a:cs typeface="Times New Roman" panose="02020603050405020304" pitchFamily="18" charset="0"/>
              </a:rPr>
              <a:t> και η </a:t>
            </a:r>
            <a:r>
              <a:rPr lang="el-GR" altLang="el-GR" sz="1800" b="1" dirty="0">
                <a:latin typeface="Times New Roman" panose="02020603050405020304" pitchFamily="18" charset="0"/>
                <a:cs typeface="Times New Roman" panose="02020603050405020304" pitchFamily="18" charset="0"/>
              </a:rPr>
              <a:t>Βρετανία</a:t>
            </a:r>
            <a:r>
              <a:rPr lang="el-GR" altLang="el-GR" sz="1800" dirty="0">
                <a:latin typeface="Times New Roman" panose="02020603050405020304" pitchFamily="18" charset="0"/>
                <a:cs typeface="Times New Roman" panose="02020603050405020304" pitchFamily="18" charset="0"/>
              </a:rPr>
              <a:t> αποφασίζουν να δημιουργήσουν «μέτωπο» κατά της Γερμανίας και της παραβίασης των Συνθηκών Ειρήνης.</a:t>
            </a:r>
          </a:p>
        </p:txBody>
      </p:sp>
    </p:spTree>
    <p:extLst>
      <p:ext uri="{BB962C8B-B14F-4D97-AF65-F5344CB8AC3E}">
        <p14:creationId xmlns:p14="http://schemas.microsoft.com/office/powerpoint/2010/main" val="282687603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a:extLst>
              <a:ext uri="{FF2B5EF4-FFF2-40B4-BE49-F238E27FC236}">
                <a16:creationId xmlns:a16="http://schemas.microsoft.com/office/drawing/2014/main" id="{E9507988-BAD9-4F9D-A95C-838A090C5AB3}"/>
              </a:ext>
            </a:extLst>
          </p:cNvPr>
          <p:cNvSpPr>
            <a:spLocks noGrp="1" noChangeArrowheads="1"/>
          </p:cNvSpPr>
          <p:nvPr>
            <p:ph type="title"/>
          </p:nvPr>
        </p:nvSpPr>
        <p:spPr>
          <a:xfrm>
            <a:off x="228600" y="152401"/>
            <a:ext cx="8591872" cy="972344"/>
          </a:xfrm>
        </p:spPr>
        <p:txBody>
          <a:bodyPr>
            <a:noAutofit/>
          </a:bodyPr>
          <a:lstStyle/>
          <a:p>
            <a:pPr algn="ctr"/>
            <a:r>
              <a:rPr lang="el-GR" altLang="el-GR" dirty="0">
                <a:latin typeface="Times New Roman" panose="02020603050405020304" pitchFamily="18" charset="0"/>
                <a:cs typeface="Times New Roman" panose="02020603050405020304" pitchFamily="18" charset="0"/>
              </a:rPr>
              <a:t>Η κατάρρευση του «μετώπου» της Στρέζας</a:t>
            </a:r>
            <a:endParaRPr lang="en-US" altLang="el-GR" dirty="0">
              <a:latin typeface="Times New Roman" panose="02020603050405020304" pitchFamily="18" charset="0"/>
              <a:cs typeface="Times New Roman" panose="02020603050405020304" pitchFamily="18" charset="0"/>
            </a:endParaRPr>
          </a:p>
        </p:txBody>
      </p:sp>
      <p:sp>
        <p:nvSpPr>
          <p:cNvPr id="9219" name="Rectangle 3">
            <a:extLst>
              <a:ext uri="{FF2B5EF4-FFF2-40B4-BE49-F238E27FC236}">
                <a16:creationId xmlns:a16="http://schemas.microsoft.com/office/drawing/2014/main" id="{2DCAB426-8B35-4F56-AABA-BE3F77200EC0}"/>
              </a:ext>
            </a:extLst>
          </p:cNvPr>
          <p:cNvSpPr>
            <a:spLocks noGrp="1" noChangeArrowheads="1"/>
          </p:cNvSpPr>
          <p:nvPr>
            <p:ph type="body" idx="1"/>
          </p:nvPr>
        </p:nvSpPr>
        <p:spPr>
          <a:xfrm>
            <a:off x="395536" y="1268760"/>
            <a:ext cx="8215064" cy="5112568"/>
          </a:xfrm>
        </p:spPr>
        <p:txBody>
          <a:bodyPr>
            <a:noAutofit/>
          </a:bodyPr>
          <a:lstStyle/>
          <a:p>
            <a:pPr algn="just">
              <a:lnSpc>
                <a:spcPct val="150000"/>
              </a:lnSpc>
              <a:buFont typeface="Wingdings" panose="05000000000000000000" pitchFamily="2" charset="2"/>
              <a:buChar char="q"/>
            </a:pPr>
            <a:r>
              <a:rPr lang="el-GR" altLang="el-GR" sz="1800" b="1" dirty="0">
                <a:latin typeface="Times New Roman" panose="02020603050405020304" pitchFamily="18" charset="0"/>
                <a:cs typeface="Times New Roman" panose="02020603050405020304" pitchFamily="18" charset="0"/>
              </a:rPr>
              <a:t>Μάιος 1935:</a:t>
            </a:r>
            <a:r>
              <a:rPr lang="el-GR" altLang="el-GR" sz="1800" dirty="0">
                <a:latin typeface="Times New Roman" panose="02020603050405020304" pitchFamily="18" charset="0"/>
                <a:cs typeface="Times New Roman" panose="02020603050405020304" pitchFamily="18" charset="0"/>
              </a:rPr>
              <a:t> υπογραφή συμφώνου </a:t>
            </a:r>
            <a:r>
              <a:rPr lang="el-GR" altLang="el-GR" sz="1800" b="1" dirty="0">
                <a:latin typeface="Times New Roman" panose="02020603050405020304" pitchFamily="18" charset="0"/>
                <a:cs typeface="Times New Roman" panose="02020603050405020304" pitchFamily="18" charset="0"/>
              </a:rPr>
              <a:t>αμοιβαίας βοήθειας</a:t>
            </a:r>
            <a:r>
              <a:rPr lang="el-GR" altLang="el-GR" sz="1800" dirty="0">
                <a:latin typeface="Times New Roman" panose="02020603050405020304" pitchFamily="18" charset="0"/>
                <a:cs typeface="Times New Roman" panose="02020603050405020304" pitchFamily="18" charset="0"/>
              </a:rPr>
              <a:t> ανάμεσα στη </a:t>
            </a:r>
            <a:r>
              <a:rPr lang="el-GR" altLang="el-GR" sz="1800" b="1" dirty="0">
                <a:latin typeface="Times New Roman" panose="02020603050405020304" pitchFamily="18" charset="0"/>
                <a:cs typeface="Times New Roman" panose="02020603050405020304" pitchFamily="18" charset="0"/>
              </a:rPr>
              <a:t>Γαλλία</a:t>
            </a:r>
            <a:r>
              <a:rPr lang="el-GR" altLang="el-GR" sz="1800" dirty="0">
                <a:latin typeface="Times New Roman" panose="02020603050405020304" pitchFamily="18" charset="0"/>
                <a:cs typeface="Times New Roman" panose="02020603050405020304" pitchFamily="18" charset="0"/>
              </a:rPr>
              <a:t> και τη </a:t>
            </a:r>
            <a:r>
              <a:rPr lang="el-GR" altLang="el-GR" sz="1800" b="1" dirty="0">
                <a:latin typeface="Times New Roman" panose="02020603050405020304" pitchFamily="18" charset="0"/>
                <a:cs typeface="Times New Roman" panose="02020603050405020304" pitchFamily="18" charset="0"/>
              </a:rPr>
              <a:t>Σοβιετική Ένωση</a:t>
            </a:r>
            <a:r>
              <a:rPr lang="el-GR" altLang="el-GR" sz="1800" dirty="0">
                <a:latin typeface="Times New Roman" panose="02020603050405020304" pitchFamily="18" charset="0"/>
                <a:cs typeface="Times New Roman" panose="02020603050405020304" pitchFamily="18" charset="0"/>
              </a:rPr>
              <a:t> → ιταλική δυσαρέσκεια. Ακολούθησε η συνομολόγηση συνθήκης συμμαχίας ανάμεσα στην </a:t>
            </a:r>
            <a:r>
              <a:rPr lang="el-GR" altLang="el-GR" sz="1800" b="1" dirty="0">
                <a:latin typeface="Times New Roman" panose="02020603050405020304" pitchFamily="18" charset="0"/>
                <a:cs typeface="Times New Roman" panose="02020603050405020304" pitchFamily="18" charset="0"/>
              </a:rPr>
              <a:t>Τσεχοσλοβακία</a:t>
            </a:r>
            <a:r>
              <a:rPr lang="el-GR" altLang="el-GR" sz="1800" dirty="0">
                <a:latin typeface="Times New Roman" panose="02020603050405020304" pitchFamily="18" charset="0"/>
                <a:cs typeface="Times New Roman" panose="02020603050405020304" pitchFamily="18" charset="0"/>
              </a:rPr>
              <a:t> και τη Σοβιετική Ένωση.</a:t>
            </a:r>
          </a:p>
          <a:p>
            <a:pPr algn="just">
              <a:lnSpc>
                <a:spcPct val="150000"/>
              </a:lnSpc>
              <a:buFont typeface="Wingdings" panose="05000000000000000000" pitchFamily="2" charset="2"/>
              <a:buChar char="q"/>
            </a:pPr>
            <a:endParaRPr lang="el-GR" altLang="el-GR" sz="1800" dirty="0">
              <a:latin typeface="Times New Roman" panose="02020603050405020304" pitchFamily="18" charset="0"/>
              <a:cs typeface="Times New Roman" panose="02020603050405020304" pitchFamily="18" charset="0"/>
            </a:endParaRPr>
          </a:p>
          <a:p>
            <a:pPr algn="just">
              <a:lnSpc>
                <a:spcPct val="150000"/>
              </a:lnSpc>
              <a:buFont typeface="Wingdings" panose="05000000000000000000" pitchFamily="2" charset="2"/>
              <a:buChar char="q"/>
            </a:pPr>
            <a:r>
              <a:rPr lang="el-GR" altLang="el-GR" sz="1800" b="1" dirty="0">
                <a:latin typeface="Times New Roman" panose="02020603050405020304" pitchFamily="18" charset="0"/>
                <a:cs typeface="Times New Roman" panose="02020603050405020304" pitchFamily="18" charset="0"/>
              </a:rPr>
              <a:t>Ιούνιος 1935:</a:t>
            </a:r>
            <a:r>
              <a:rPr lang="el-GR" altLang="el-GR" sz="1800" dirty="0">
                <a:latin typeface="Times New Roman" panose="02020603050405020304" pitchFamily="18" charset="0"/>
                <a:cs typeface="Times New Roman" panose="02020603050405020304" pitchFamily="18" charset="0"/>
              </a:rPr>
              <a:t> υπογραφή ναυτικού συμφώνου ανάμεσα στη </a:t>
            </a:r>
            <a:r>
              <a:rPr lang="el-GR" altLang="el-GR" sz="1800" b="1" dirty="0">
                <a:latin typeface="Times New Roman" panose="02020603050405020304" pitchFamily="18" charset="0"/>
                <a:cs typeface="Times New Roman" panose="02020603050405020304" pitchFamily="18" charset="0"/>
              </a:rPr>
              <a:t>Γερμανία</a:t>
            </a:r>
            <a:r>
              <a:rPr lang="el-GR" altLang="el-GR" sz="1800" dirty="0">
                <a:latin typeface="Times New Roman" panose="02020603050405020304" pitchFamily="18" charset="0"/>
                <a:cs typeface="Times New Roman" panose="02020603050405020304" pitchFamily="18" charset="0"/>
              </a:rPr>
              <a:t> και τη </a:t>
            </a:r>
            <a:r>
              <a:rPr lang="el-GR" altLang="el-GR" sz="1800" b="1" dirty="0">
                <a:latin typeface="Times New Roman" panose="02020603050405020304" pitchFamily="18" charset="0"/>
                <a:cs typeface="Times New Roman" panose="02020603050405020304" pitchFamily="18" charset="0"/>
              </a:rPr>
              <a:t>Βρετανία</a:t>
            </a:r>
            <a:r>
              <a:rPr lang="el-GR" altLang="el-GR" sz="1800" dirty="0">
                <a:latin typeface="Times New Roman" panose="02020603050405020304" pitchFamily="18" charset="0"/>
                <a:cs typeface="Times New Roman" panose="02020603050405020304" pitchFamily="18" charset="0"/>
              </a:rPr>
              <a:t> → γαλλική δυσαρέσκεια.</a:t>
            </a:r>
          </a:p>
          <a:p>
            <a:pPr algn="just">
              <a:lnSpc>
                <a:spcPct val="150000"/>
              </a:lnSpc>
              <a:buFont typeface="Wingdings" panose="05000000000000000000" pitchFamily="2" charset="2"/>
              <a:buChar char="q"/>
            </a:pPr>
            <a:endParaRPr lang="el-GR" altLang="el-GR" sz="1800" dirty="0">
              <a:latin typeface="Times New Roman" panose="02020603050405020304" pitchFamily="18" charset="0"/>
              <a:cs typeface="Times New Roman" panose="02020603050405020304" pitchFamily="18" charset="0"/>
            </a:endParaRPr>
          </a:p>
          <a:p>
            <a:pPr algn="just">
              <a:lnSpc>
                <a:spcPct val="150000"/>
              </a:lnSpc>
              <a:buFont typeface="Wingdings" panose="05000000000000000000" pitchFamily="2" charset="2"/>
              <a:buChar char="q"/>
            </a:pPr>
            <a:r>
              <a:rPr lang="el-GR" altLang="el-GR" sz="1800" b="1" dirty="0">
                <a:latin typeface="Times New Roman" panose="02020603050405020304" pitchFamily="18" charset="0"/>
                <a:cs typeface="Times New Roman" panose="02020603050405020304" pitchFamily="18" charset="0"/>
              </a:rPr>
              <a:t>Οκτώβριος 1935:</a:t>
            </a:r>
            <a:r>
              <a:rPr lang="el-GR" altLang="el-GR" sz="1800" dirty="0">
                <a:latin typeface="Times New Roman" panose="02020603050405020304" pitchFamily="18" charset="0"/>
                <a:cs typeface="Times New Roman" panose="02020603050405020304" pitchFamily="18" charset="0"/>
              </a:rPr>
              <a:t> ιταλική εισβολή εναντίον της Αιθιοπίας → η αντίδραση της Βρετανίας και της Γαλλίας δίνει τη χαριστική βολή στο «μέτωπο» της Στρέζας και στην προσπάθεια των Παρισίων για σύμπηξη αντιγερμανικού συνασπισμού.</a:t>
            </a:r>
            <a:endParaRPr lang="en-US" altLang="el-GR" sz="1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30120361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a:extLst>
              <a:ext uri="{FF2B5EF4-FFF2-40B4-BE49-F238E27FC236}">
                <a16:creationId xmlns:a16="http://schemas.microsoft.com/office/drawing/2014/main" id="{68FA0439-97AF-4B5B-A72E-2B61276F62C1}"/>
              </a:ext>
            </a:extLst>
          </p:cNvPr>
          <p:cNvSpPr>
            <a:spLocks noGrp="1"/>
          </p:cNvSpPr>
          <p:nvPr>
            <p:ph type="title"/>
          </p:nvPr>
        </p:nvSpPr>
        <p:spPr/>
        <p:txBody>
          <a:bodyPr/>
          <a:lstStyle/>
          <a:p>
            <a:r>
              <a:rPr lang="el-GR" dirty="0">
                <a:latin typeface="Times New Roman" panose="02020603050405020304" pitchFamily="18" charset="0"/>
                <a:cs typeface="Times New Roman" panose="02020603050405020304" pitchFamily="18" charset="0"/>
              </a:rPr>
              <a:t>Η Αιθιοπική κρίση</a:t>
            </a:r>
          </a:p>
        </p:txBody>
      </p:sp>
      <p:sp>
        <p:nvSpPr>
          <p:cNvPr id="5" name="Θέση κειμένου 4">
            <a:extLst>
              <a:ext uri="{FF2B5EF4-FFF2-40B4-BE49-F238E27FC236}">
                <a16:creationId xmlns:a16="http://schemas.microsoft.com/office/drawing/2014/main" id="{7D5B1A87-0DA9-4D91-B592-864AA723776F}"/>
              </a:ext>
            </a:extLst>
          </p:cNvPr>
          <p:cNvSpPr>
            <a:spLocks noGrp="1"/>
          </p:cNvSpPr>
          <p:nvPr>
            <p:ph type="body" idx="1"/>
          </p:nvPr>
        </p:nvSpPr>
        <p:spPr/>
        <p:txBody>
          <a:bodyPr/>
          <a:lstStyle/>
          <a:p>
            <a:r>
              <a:rPr lang="el-GR" dirty="0">
                <a:latin typeface="Times New Roman" panose="02020603050405020304" pitchFamily="18" charset="0"/>
                <a:cs typeface="Times New Roman" panose="02020603050405020304" pitchFamily="18" charset="0"/>
              </a:rPr>
              <a:t>1935-1936</a:t>
            </a:r>
          </a:p>
        </p:txBody>
      </p:sp>
    </p:spTree>
    <p:extLst>
      <p:ext uri="{BB962C8B-B14F-4D97-AF65-F5344CB8AC3E}">
        <p14:creationId xmlns:p14="http://schemas.microsoft.com/office/powerpoint/2010/main" val="248160823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a:extLst>
              <a:ext uri="{FF2B5EF4-FFF2-40B4-BE49-F238E27FC236}">
                <a16:creationId xmlns:a16="http://schemas.microsoft.com/office/drawing/2014/main" id="{E9507988-BAD9-4F9D-A95C-838A090C5AB3}"/>
              </a:ext>
            </a:extLst>
          </p:cNvPr>
          <p:cNvSpPr>
            <a:spLocks noGrp="1" noChangeArrowheads="1"/>
          </p:cNvSpPr>
          <p:nvPr>
            <p:ph type="title"/>
          </p:nvPr>
        </p:nvSpPr>
        <p:spPr>
          <a:xfrm>
            <a:off x="228600" y="152401"/>
            <a:ext cx="8591872" cy="972344"/>
          </a:xfrm>
        </p:spPr>
        <p:txBody>
          <a:bodyPr>
            <a:noAutofit/>
          </a:bodyPr>
          <a:lstStyle/>
          <a:p>
            <a:pPr algn="ctr"/>
            <a:r>
              <a:rPr lang="el-GR" altLang="el-GR" dirty="0">
                <a:latin typeface="Times New Roman" panose="02020603050405020304" pitchFamily="18" charset="0"/>
                <a:cs typeface="Times New Roman" panose="02020603050405020304" pitchFamily="18" charset="0"/>
              </a:rPr>
              <a:t>Η ιταλική επίθεση στην Αιθιοπία</a:t>
            </a:r>
            <a:endParaRPr lang="en-US" altLang="el-GR" dirty="0">
              <a:latin typeface="Times New Roman" panose="02020603050405020304" pitchFamily="18" charset="0"/>
              <a:cs typeface="Times New Roman" panose="02020603050405020304" pitchFamily="18" charset="0"/>
            </a:endParaRPr>
          </a:p>
        </p:txBody>
      </p:sp>
      <p:sp>
        <p:nvSpPr>
          <p:cNvPr id="9219" name="Rectangle 3">
            <a:extLst>
              <a:ext uri="{FF2B5EF4-FFF2-40B4-BE49-F238E27FC236}">
                <a16:creationId xmlns:a16="http://schemas.microsoft.com/office/drawing/2014/main" id="{2DCAB426-8B35-4F56-AABA-BE3F77200EC0}"/>
              </a:ext>
            </a:extLst>
          </p:cNvPr>
          <p:cNvSpPr>
            <a:spLocks noGrp="1" noChangeArrowheads="1"/>
          </p:cNvSpPr>
          <p:nvPr>
            <p:ph type="body" idx="1"/>
          </p:nvPr>
        </p:nvSpPr>
        <p:spPr>
          <a:xfrm>
            <a:off x="395536" y="1268760"/>
            <a:ext cx="8215064" cy="5112568"/>
          </a:xfrm>
        </p:spPr>
        <p:txBody>
          <a:bodyPr>
            <a:noAutofit/>
          </a:bodyPr>
          <a:lstStyle/>
          <a:p>
            <a:pPr algn="just">
              <a:lnSpc>
                <a:spcPct val="150000"/>
              </a:lnSpc>
              <a:buFont typeface="Wingdings" panose="05000000000000000000" pitchFamily="2" charset="2"/>
              <a:buChar char="q"/>
            </a:pPr>
            <a:r>
              <a:rPr lang="el-GR" altLang="el-GR" sz="1800" b="1" dirty="0">
                <a:latin typeface="Times New Roman" panose="02020603050405020304" pitchFamily="18" charset="0"/>
                <a:cs typeface="Times New Roman" panose="02020603050405020304" pitchFamily="18" charset="0"/>
              </a:rPr>
              <a:t>1925:</a:t>
            </a:r>
            <a:r>
              <a:rPr lang="el-GR" altLang="el-GR" sz="1800" dirty="0">
                <a:latin typeface="Times New Roman" panose="02020603050405020304" pitchFamily="18" charset="0"/>
                <a:cs typeface="Times New Roman" panose="02020603050405020304" pitchFamily="18" charset="0"/>
              </a:rPr>
              <a:t> ο </a:t>
            </a:r>
            <a:r>
              <a:rPr lang="en-US" altLang="el-GR" sz="1800" dirty="0">
                <a:latin typeface="Times New Roman" panose="02020603050405020304" pitchFamily="18" charset="0"/>
                <a:cs typeface="Times New Roman" panose="02020603050405020304" pitchFamily="18" charset="0"/>
              </a:rPr>
              <a:t>Mussolini </a:t>
            </a:r>
            <a:r>
              <a:rPr lang="el-GR" altLang="el-GR" sz="1800" dirty="0">
                <a:latin typeface="Times New Roman" panose="02020603050405020304" pitchFamily="18" charset="0"/>
                <a:cs typeface="Times New Roman" panose="02020603050405020304" pitchFamily="18" charset="0"/>
              </a:rPr>
              <a:t>εξετάζει για πρώτη φορά το ενδεχόμενο επίθεσης στην </a:t>
            </a:r>
            <a:r>
              <a:rPr lang="el-GR" altLang="el-GR" sz="1800" b="1" dirty="0">
                <a:latin typeface="Times New Roman" panose="02020603050405020304" pitchFamily="18" charset="0"/>
                <a:cs typeface="Times New Roman" panose="02020603050405020304" pitchFamily="18" charset="0"/>
              </a:rPr>
              <a:t>Αβησσυνία</a:t>
            </a:r>
            <a:r>
              <a:rPr lang="el-GR" altLang="el-GR" sz="1800" dirty="0">
                <a:latin typeface="Times New Roman" panose="02020603050405020304" pitchFamily="18" charset="0"/>
                <a:cs typeface="Times New Roman" panose="02020603050405020304" pitchFamily="18" charset="0"/>
              </a:rPr>
              <a:t>, από την οποία η Ιταλία είχε υποστεί ταπεινωτική ήττα στα τέλη του 19ου αιώνα.</a:t>
            </a:r>
          </a:p>
          <a:p>
            <a:pPr algn="just">
              <a:lnSpc>
                <a:spcPct val="150000"/>
              </a:lnSpc>
              <a:buFont typeface="Wingdings" panose="05000000000000000000" pitchFamily="2" charset="2"/>
              <a:buChar char="q"/>
            </a:pPr>
            <a:endParaRPr lang="el-GR" altLang="el-GR" sz="1800" dirty="0">
              <a:latin typeface="Times New Roman" panose="02020603050405020304" pitchFamily="18" charset="0"/>
              <a:cs typeface="Times New Roman" panose="02020603050405020304" pitchFamily="18" charset="0"/>
            </a:endParaRPr>
          </a:p>
          <a:p>
            <a:pPr algn="just">
              <a:lnSpc>
                <a:spcPct val="150000"/>
              </a:lnSpc>
              <a:buFont typeface="Wingdings" panose="05000000000000000000" pitchFamily="2" charset="2"/>
              <a:buChar char="q"/>
            </a:pPr>
            <a:r>
              <a:rPr lang="el-GR" altLang="el-GR" sz="1800" b="1" dirty="0">
                <a:latin typeface="Times New Roman" panose="02020603050405020304" pitchFamily="18" charset="0"/>
                <a:cs typeface="Times New Roman" panose="02020603050405020304" pitchFamily="18" charset="0"/>
              </a:rPr>
              <a:t>1932:</a:t>
            </a:r>
            <a:r>
              <a:rPr lang="el-GR" altLang="el-GR" sz="1800" dirty="0">
                <a:latin typeface="Times New Roman" panose="02020603050405020304" pitchFamily="18" charset="0"/>
                <a:cs typeface="Times New Roman" panose="02020603050405020304" pitchFamily="18" charset="0"/>
              </a:rPr>
              <a:t> η Ιταλία ολοκληρώνει τα σχέδιά της για επίθεση στην Αβησσυνία.</a:t>
            </a:r>
          </a:p>
          <a:p>
            <a:pPr algn="just">
              <a:lnSpc>
                <a:spcPct val="150000"/>
              </a:lnSpc>
              <a:buFont typeface="Wingdings" panose="05000000000000000000" pitchFamily="2" charset="2"/>
              <a:buChar char="q"/>
            </a:pPr>
            <a:endParaRPr lang="el-GR" altLang="el-GR" sz="1800" dirty="0">
              <a:latin typeface="Times New Roman" panose="02020603050405020304" pitchFamily="18" charset="0"/>
              <a:cs typeface="Times New Roman" panose="02020603050405020304" pitchFamily="18" charset="0"/>
            </a:endParaRPr>
          </a:p>
          <a:p>
            <a:pPr algn="just">
              <a:lnSpc>
                <a:spcPct val="150000"/>
              </a:lnSpc>
              <a:buFont typeface="Wingdings" panose="05000000000000000000" pitchFamily="2" charset="2"/>
              <a:buChar char="q"/>
            </a:pPr>
            <a:r>
              <a:rPr lang="el-GR" altLang="el-GR" sz="1800" b="1" dirty="0">
                <a:latin typeface="Times New Roman" panose="02020603050405020304" pitchFamily="18" charset="0"/>
                <a:cs typeface="Times New Roman" panose="02020603050405020304" pitchFamily="18" charset="0"/>
              </a:rPr>
              <a:t>Δεκέμβριος 1934:</a:t>
            </a:r>
            <a:r>
              <a:rPr lang="el-GR" altLang="el-GR" sz="1800" dirty="0">
                <a:latin typeface="Times New Roman" panose="02020603050405020304" pitchFamily="18" charset="0"/>
                <a:cs typeface="Times New Roman" panose="02020603050405020304" pitchFamily="18" charset="0"/>
              </a:rPr>
              <a:t> επεισόδιο στο </a:t>
            </a:r>
            <a:r>
              <a:rPr lang="en-US" altLang="el-GR" sz="1800" dirty="0">
                <a:latin typeface="Times New Roman" panose="02020603050405020304" pitchFamily="18" charset="0"/>
                <a:cs typeface="Times New Roman" panose="02020603050405020304" pitchFamily="18" charset="0"/>
              </a:rPr>
              <a:t>Wal</a:t>
            </a:r>
            <a:r>
              <a:rPr lang="el-GR" altLang="el-GR" sz="1800" dirty="0">
                <a:latin typeface="Times New Roman" panose="02020603050405020304" pitchFamily="18" charset="0"/>
                <a:cs typeface="Times New Roman" panose="02020603050405020304" pitchFamily="18" charset="0"/>
              </a:rPr>
              <a:t>-</a:t>
            </a:r>
            <a:r>
              <a:rPr lang="en-US" altLang="el-GR" sz="1800" dirty="0">
                <a:latin typeface="Times New Roman" panose="02020603050405020304" pitchFamily="18" charset="0"/>
                <a:cs typeface="Times New Roman" panose="02020603050405020304" pitchFamily="18" charset="0"/>
              </a:rPr>
              <a:t>Wal</a:t>
            </a:r>
            <a:r>
              <a:rPr lang="el-GR" altLang="el-GR" sz="1800" dirty="0">
                <a:latin typeface="Times New Roman" panose="02020603050405020304" pitchFamily="18" charset="0"/>
                <a:cs typeface="Times New Roman" panose="02020603050405020304" pitchFamily="18" charset="0"/>
              </a:rPr>
              <a:t> (περιοχή ανάμεσα στην Ιταλική Σομαλία και την Αιθιοπία). Η Αιθιοπία προσέφυγε στην ΚτΕ επικαλούμενη το άρθρο 11 του Συμφώνου, σύμφωνα με τον οποίο κάθε απειλή πολέμου, η οποία στρέφεται εναντίον ενός μέλους της ΚτΕ, ενδιέφερε το σύνολο των μελών του διεθνούς οργανισμού.</a:t>
            </a:r>
          </a:p>
          <a:p>
            <a:pPr algn="just">
              <a:lnSpc>
                <a:spcPct val="150000"/>
              </a:lnSpc>
              <a:buFont typeface="Wingdings" panose="05000000000000000000" pitchFamily="2" charset="2"/>
              <a:buChar char="q"/>
            </a:pPr>
            <a:endParaRPr lang="el-GR" altLang="el-GR" sz="1800" dirty="0">
              <a:latin typeface="Times New Roman" panose="02020603050405020304" pitchFamily="18" charset="0"/>
              <a:cs typeface="Times New Roman" panose="02020603050405020304" pitchFamily="18" charset="0"/>
            </a:endParaRPr>
          </a:p>
          <a:p>
            <a:pPr algn="just">
              <a:lnSpc>
                <a:spcPct val="150000"/>
              </a:lnSpc>
              <a:buFont typeface="Wingdings" panose="05000000000000000000" pitchFamily="2" charset="2"/>
              <a:buChar char="q"/>
            </a:pPr>
            <a:r>
              <a:rPr lang="el-GR" altLang="el-GR" sz="1800" dirty="0">
                <a:latin typeface="Times New Roman" panose="02020603050405020304" pitchFamily="18" charset="0"/>
                <a:cs typeface="Times New Roman" panose="02020603050405020304" pitchFamily="18" charset="0"/>
              </a:rPr>
              <a:t>3 Οκτωβρίου 1935: ύστερα από μήνες άκαρπων διαβουλεύσεων, ξεκινά η ιταλική επίθεση στην Αιθιοπία.</a:t>
            </a:r>
          </a:p>
        </p:txBody>
      </p:sp>
    </p:spTree>
    <p:extLst>
      <p:ext uri="{BB962C8B-B14F-4D97-AF65-F5344CB8AC3E}">
        <p14:creationId xmlns:p14="http://schemas.microsoft.com/office/powerpoint/2010/main" val="225333498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Autofit/>
          </a:bodyPr>
          <a:lstStyle/>
          <a:p>
            <a:r>
              <a:rPr lang="el-GR" dirty="0">
                <a:latin typeface="Times New Roman" panose="02020603050405020304" pitchFamily="18" charset="0"/>
                <a:cs typeface="Times New Roman" panose="02020603050405020304" pitchFamily="18" charset="0"/>
              </a:rPr>
              <a:t>Η «Μεγάλη Ύφεση»</a:t>
            </a:r>
          </a:p>
        </p:txBody>
      </p:sp>
      <p:sp>
        <p:nvSpPr>
          <p:cNvPr id="3" name="2 - Υπότιτλος"/>
          <p:cNvSpPr>
            <a:spLocks noGrp="1"/>
          </p:cNvSpPr>
          <p:nvPr>
            <p:ph type="body" idx="1"/>
          </p:nvPr>
        </p:nvSpPr>
        <p:spPr/>
        <p:txBody>
          <a:bodyPr>
            <a:normAutofit/>
          </a:bodyPr>
          <a:lstStyle/>
          <a:p>
            <a:r>
              <a:rPr lang="el-GR" sz="2400" dirty="0">
                <a:latin typeface="Times New Roman" panose="02020603050405020304" pitchFamily="18" charset="0"/>
                <a:ea typeface="Cambria" panose="02040503050406030204" pitchFamily="18" charset="0"/>
                <a:cs typeface="Times New Roman" panose="02020603050405020304" pitchFamily="18" charset="0"/>
              </a:rPr>
              <a:t>1929-1932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a:extLst>
              <a:ext uri="{FF2B5EF4-FFF2-40B4-BE49-F238E27FC236}">
                <a16:creationId xmlns:a16="http://schemas.microsoft.com/office/drawing/2014/main" id="{E9507988-BAD9-4F9D-A95C-838A090C5AB3}"/>
              </a:ext>
            </a:extLst>
          </p:cNvPr>
          <p:cNvSpPr>
            <a:spLocks noGrp="1" noChangeArrowheads="1"/>
          </p:cNvSpPr>
          <p:nvPr>
            <p:ph type="title"/>
          </p:nvPr>
        </p:nvSpPr>
        <p:spPr/>
        <p:txBody>
          <a:bodyPr>
            <a:noAutofit/>
          </a:bodyPr>
          <a:lstStyle/>
          <a:p>
            <a:pPr algn="ctr"/>
            <a:r>
              <a:rPr lang="el-GR" altLang="el-GR" dirty="0">
                <a:latin typeface="Times New Roman" panose="02020603050405020304" pitchFamily="18" charset="0"/>
                <a:cs typeface="Times New Roman" panose="02020603050405020304" pitchFamily="18" charset="0"/>
              </a:rPr>
              <a:t>Η βρετανική αντίδραση</a:t>
            </a:r>
            <a:endParaRPr lang="en-US" altLang="el-GR" dirty="0">
              <a:latin typeface="Times New Roman" panose="02020603050405020304" pitchFamily="18" charset="0"/>
              <a:cs typeface="Times New Roman" panose="02020603050405020304" pitchFamily="18" charset="0"/>
            </a:endParaRPr>
          </a:p>
        </p:txBody>
      </p:sp>
      <p:sp>
        <p:nvSpPr>
          <p:cNvPr id="2" name="Θέση περιεχομένου 1">
            <a:extLst>
              <a:ext uri="{FF2B5EF4-FFF2-40B4-BE49-F238E27FC236}">
                <a16:creationId xmlns:a16="http://schemas.microsoft.com/office/drawing/2014/main" id="{192025C1-73FE-4FBF-A7A7-2622519BE6CD}"/>
              </a:ext>
            </a:extLst>
          </p:cNvPr>
          <p:cNvSpPr>
            <a:spLocks noGrp="1"/>
          </p:cNvSpPr>
          <p:nvPr>
            <p:ph sz="quarter" idx="1"/>
          </p:nvPr>
        </p:nvSpPr>
        <p:spPr>
          <a:xfrm>
            <a:off x="323528" y="1219200"/>
            <a:ext cx="4175320" cy="5090120"/>
          </a:xfrm>
        </p:spPr>
        <p:txBody>
          <a:bodyPr>
            <a:noAutofit/>
          </a:bodyPr>
          <a:lstStyle/>
          <a:p>
            <a:pPr algn="just">
              <a:lnSpc>
                <a:spcPct val="120000"/>
              </a:lnSpc>
              <a:buFont typeface="Wingdings" panose="05000000000000000000" pitchFamily="2" charset="2"/>
              <a:buChar char="q"/>
            </a:pPr>
            <a:r>
              <a:rPr lang="el-GR" altLang="el-GR" sz="1800" dirty="0">
                <a:latin typeface="Times New Roman" panose="02020603050405020304" pitchFamily="18" charset="0"/>
                <a:cs typeface="Times New Roman" panose="02020603050405020304" pitchFamily="18" charset="0"/>
              </a:rPr>
              <a:t>Ιούνιος 1935: «Δημοψήφισμα για την Ειρήνη».</a:t>
            </a:r>
          </a:p>
          <a:p>
            <a:pPr algn="just">
              <a:lnSpc>
                <a:spcPct val="120000"/>
              </a:lnSpc>
              <a:buFont typeface="Wingdings" panose="05000000000000000000" pitchFamily="2" charset="2"/>
              <a:buChar char="q"/>
            </a:pPr>
            <a:endParaRPr lang="el-GR" altLang="el-GR" sz="1800" dirty="0">
              <a:latin typeface="Times New Roman" panose="02020603050405020304" pitchFamily="18" charset="0"/>
              <a:cs typeface="Times New Roman" panose="02020603050405020304" pitchFamily="18" charset="0"/>
            </a:endParaRPr>
          </a:p>
          <a:p>
            <a:pPr algn="just">
              <a:lnSpc>
                <a:spcPct val="120000"/>
              </a:lnSpc>
              <a:buFont typeface="Wingdings" panose="05000000000000000000" pitchFamily="2" charset="2"/>
              <a:buChar char="q"/>
            </a:pPr>
            <a:r>
              <a:rPr lang="el-GR" altLang="el-GR" sz="1800" dirty="0">
                <a:latin typeface="Times New Roman" panose="02020603050405020304" pitchFamily="18" charset="0"/>
                <a:cs typeface="Times New Roman" panose="02020603050405020304" pitchFamily="18" charset="0"/>
              </a:rPr>
              <a:t>14 Νοεμβρίου 1935: βουλευτικές εκλογές στη Βρετανία.</a:t>
            </a:r>
          </a:p>
          <a:p>
            <a:pPr algn="just">
              <a:lnSpc>
                <a:spcPct val="120000"/>
              </a:lnSpc>
              <a:buFont typeface="Wingdings" panose="05000000000000000000" pitchFamily="2" charset="2"/>
              <a:buChar char="q"/>
            </a:pPr>
            <a:endParaRPr lang="el-GR" altLang="el-GR" sz="1800" dirty="0">
              <a:latin typeface="Times New Roman" panose="02020603050405020304" pitchFamily="18" charset="0"/>
              <a:cs typeface="Times New Roman" panose="02020603050405020304" pitchFamily="18" charset="0"/>
            </a:endParaRPr>
          </a:p>
          <a:p>
            <a:pPr algn="just">
              <a:lnSpc>
                <a:spcPct val="120000"/>
              </a:lnSpc>
              <a:buFont typeface="Wingdings" panose="05000000000000000000" pitchFamily="2" charset="2"/>
              <a:buChar char="q"/>
            </a:pPr>
            <a:r>
              <a:rPr lang="el-GR" altLang="el-GR" sz="1800" dirty="0">
                <a:latin typeface="Times New Roman" panose="02020603050405020304" pitchFamily="18" charset="0"/>
                <a:cs typeface="Times New Roman" panose="02020603050405020304" pitchFamily="18" charset="0"/>
              </a:rPr>
              <a:t>18 Νοεμβρίου 1935: επιβάλλεται από την ΚτΕ σειρά οικονομικών κυρώσεων στην Ιταλία. </a:t>
            </a:r>
          </a:p>
          <a:p>
            <a:pPr algn="just">
              <a:lnSpc>
                <a:spcPct val="120000"/>
              </a:lnSpc>
              <a:buFont typeface="Wingdings" panose="05000000000000000000" pitchFamily="2" charset="2"/>
              <a:buChar char="q"/>
            </a:pPr>
            <a:endParaRPr lang="el-GR" altLang="el-GR" sz="1800" dirty="0">
              <a:latin typeface="Times New Roman" panose="02020603050405020304" pitchFamily="18" charset="0"/>
              <a:cs typeface="Times New Roman" panose="02020603050405020304" pitchFamily="18" charset="0"/>
            </a:endParaRPr>
          </a:p>
          <a:p>
            <a:pPr algn="just">
              <a:lnSpc>
                <a:spcPct val="120000"/>
              </a:lnSpc>
              <a:buFont typeface="Wingdings" panose="05000000000000000000" pitchFamily="2" charset="2"/>
              <a:buChar char="q"/>
            </a:pPr>
            <a:r>
              <a:rPr lang="el-GR" altLang="el-GR" sz="1800" dirty="0">
                <a:latin typeface="Times New Roman" panose="02020603050405020304" pitchFamily="18" charset="0"/>
                <a:cs typeface="Times New Roman" panose="02020603050405020304" pitchFamily="18" charset="0"/>
              </a:rPr>
              <a:t>Η Βρετανία λαμβάνει προληπτικά μέτρα στη Μεσόγειο.</a:t>
            </a:r>
            <a:endParaRPr lang="en-US" altLang="el-GR" sz="1800" dirty="0">
              <a:latin typeface="Times New Roman" panose="02020603050405020304" pitchFamily="18" charset="0"/>
              <a:cs typeface="Times New Roman" panose="02020603050405020304" pitchFamily="18" charset="0"/>
            </a:endParaRPr>
          </a:p>
        </p:txBody>
      </p:sp>
      <p:sp>
        <p:nvSpPr>
          <p:cNvPr id="3" name="Θέση περιεχομένου 2">
            <a:extLst>
              <a:ext uri="{FF2B5EF4-FFF2-40B4-BE49-F238E27FC236}">
                <a16:creationId xmlns:a16="http://schemas.microsoft.com/office/drawing/2014/main" id="{9EB05B76-229D-4CE6-9BDA-D65CB13E42C4}"/>
              </a:ext>
            </a:extLst>
          </p:cNvPr>
          <p:cNvSpPr>
            <a:spLocks noGrp="1"/>
          </p:cNvSpPr>
          <p:nvPr>
            <p:ph sz="quarter" idx="2"/>
          </p:nvPr>
        </p:nvSpPr>
        <p:spPr>
          <a:xfrm>
            <a:off x="4511480" y="1216152"/>
            <a:ext cx="4175320" cy="5090120"/>
          </a:xfrm>
        </p:spPr>
        <p:txBody>
          <a:bodyPr>
            <a:noAutofit/>
          </a:bodyPr>
          <a:lstStyle/>
          <a:p>
            <a:pPr algn="just">
              <a:lnSpc>
                <a:spcPct val="120000"/>
              </a:lnSpc>
              <a:buFont typeface="Wingdings" panose="05000000000000000000" pitchFamily="2" charset="2"/>
              <a:buChar char="q"/>
            </a:pPr>
            <a:r>
              <a:rPr lang="el-GR" altLang="el-GR" sz="1800" dirty="0">
                <a:latin typeface="Times New Roman" panose="02020603050405020304" pitchFamily="18" charset="0"/>
                <a:cs typeface="Times New Roman" panose="02020603050405020304" pitchFamily="18" charset="0"/>
              </a:rPr>
              <a:t>Βρετανία και Γαλλία επιδιώκουν συμβιβαστική λύσης με Ιταλία.</a:t>
            </a:r>
          </a:p>
          <a:p>
            <a:pPr algn="just">
              <a:lnSpc>
                <a:spcPct val="120000"/>
              </a:lnSpc>
              <a:buFont typeface="Wingdings" panose="05000000000000000000" pitchFamily="2" charset="2"/>
              <a:buChar char="q"/>
            </a:pPr>
            <a:endParaRPr lang="el-GR" altLang="el-GR" sz="1800" dirty="0">
              <a:latin typeface="Times New Roman" panose="02020603050405020304" pitchFamily="18" charset="0"/>
              <a:cs typeface="Times New Roman" panose="02020603050405020304" pitchFamily="18" charset="0"/>
            </a:endParaRPr>
          </a:p>
          <a:p>
            <a:pPr algn="just">
              <a:lnSpc>
                <a:spcPct val="120000"/>
              </a:lnSpc>
              <a:buFont typeface="Wingdings" panose="05000000000000000000" pitchFamily="2" charset="2"/>
              <a:buChar char="q"/>
            </a:pPr>
            <a:r>
              <a:rPr lang="el-GR" altLang="el-GR" sz="1800" dirty="0">
                <a:latin typeface="Times New Roman" panose="02020603050405020304" pitchFamily="18" charset="0"/>
                <a:cs typeface="Times New Roman" panose="02020603050405020304" pitchFamily="18" charset="0"/>
              </a:rPr>
              <a:t>Οι οικονομικές κυρώσεις δεν περιλάμβαναν το πετρέλαιο.</a:t>
            </a:r>
          </a:p>
          <a:p>
            <a:pPr algn="just">
              <a:lnSpc>
                <a:spcPct val="120000"/>
              </a:lnSpc>
              <a:buFont typeface="Wingdings" panose="05000000000000000000" pitchFamily="2" charset="2"/>
              <a:buChar char="q"/>
            </a:pPr>
            <a:endParaRPr lang="el-GR" altLang="el-GR" sz="1800" dirty="0">
              <a:latin typeface="Times New Roman" panose="02020603050405020304" pitchFamily="18" charset="0"/>
              <a:cs typeface="Times New Roman" panose="02020603050405020304" pitchFamily="18" charset="0"/>
            </a:endParaRPr>
          </a:p>
          <a:p>
            <a:pPr algn="just">
              <a:lnSpc>
                <a:spcPct val="120000"/>
              </a:lnSpc>
              <a:buFont typeface="Wingdings" panose="05000000000000000000" pitchFamily="2" charset="2"/>
              <a:buChar char="q"/>
            </a:pPr>
            <a:r>
              <a:rPr lang="el-GR" altLang="el-GR" sz="1800" dirty="0">
                <a:latin typeface="Times New Roman" panose="02020603050405020304" pitchFamily="18" charset="0"/>
                <a:cs typeface="Times New Roman" panose="02020603050405020304" pitchFamily="18" charset="0"/>
              </a:rPr>
              <a:t>8 Δεκεμβρίου 1935: σχέδιο </a:t>
            </a:r>
            <a:r>
              <a:rPr lang="el-GR" altLang="el-GR" sz="1800" b="1" dirty="0">
                <a:latin typeface="Times New Roman" panose="02020603050405020304" pitchFamily="18" charset="0"/>
                <a:cs typeface="Times New Roman" panose="02020603050405020304" pitchFamily="18" charset="0"/>
              </a:rPr>
              <a:t>Χόαρ-Λαβάλ</a:t>
            </a:r>
            <a:r>
              <a:rPr lang="el-GR" altLang="el-GR" sz="1800" dirty="0">
                <a:latin typeface="Times New Roman" panose="02020603050405020304" pitchFamily="18" charset="0"/>
                <a:cs typeface="Times New Roman" panose="02020603050405020304" pitchFamily="18" charset="0"/>
              </a:rPr>
              <a:t> → α) μεγάλο μέρος της Αβησσυνίας παραχωρούνταν στην Ιταλία, β) η Αιθιοπία λάμβανε ως αποζημίωση εδάφη της Βρετανικής Σομαλίας, αποκτώντας έξοδο στη θάλασσα.</a:t>
            </a:r>
            <a:endParaRPr lang="en-US" altLang="el-GR" sz="1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91592470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a:extLst>
              <a:ext uri="{FF2B5EF4-FFF2-40B4-BE49-F238E27FC236}">
                <a16:creationId xmlns:a16="http://schemas.microsoft.com/office/drawing/2014/main" id="{E9507988-BAD9-4F9D-A95C-838A090C5AB3}"/>
              </a:ext>
            </a:extLst>
          </p:cNvPr>
          <p:cNvSpPr>
            <a:spLocks noGrp="1" noChangeArrowheads="1"/>
          </p:cNvSpPr>
          <p:nvPr>
            <p:ph type="title"/>
          </p:nvPr>
        </p:nvSpPr>
        <p:spPr>
          <a:xfrm>
            <a:off x="228600" y="152401"/>
            <a:ext cx="8591872" cy="972344"/>
          </a:xfrm>
        </p:spPr>
        <p:txBody>
          <a:bodyPr>
            <a:noAutofit/>
          </a:bodyPr>
          <a:lstStyle/>
          <a:p>
            <a:pPr algn="ctr"/>
            <a:r>
              <a:rPr lang="el-GR" altLang="el-GR" dirty="0">
                <a:latin typeface="Times New Roman" panose="02020603050405020304" pitchFamily="18" charset="0"/>
                <a:cs typeface="Times New Roman" panose="02020603050405020304" pitchFamily="18" charset="0"/>
              </a:rPr>
              <a:t>Οι συνέπειες της Αιθιοπικής κρίσης</a:t>
            </a:r>
            <a:endParaRPr lang="en-US" altLang="el-GR" dirty="0">
              <a:latin typeface="Times New Roman" panose="02020603050405020304" pitchFamily="18" charset="0"/>
              <a:cs typeface="Times New Roman" panose="02020603050405020304" pitchFamily="18" charset="0"/>
            </a:endParaRPr>
          </a:p>
        </p:txBody>
      </p:sp>
      <p:sp>
        <p:nvSpPr>
          <p:cNvPr id="9219" name="Rectangle 3">
            <a:extLst>
              <a:ext uri="{FF2B5EF4-FFF2-40B4-BE49-F238E27FC236}">
                <a16:creationId xmlns:a16="http://schemas.microsoft.com/office/drawing/2014/main" id="{2DCAB426-8B35-4F56-AABA-BE3F77200EC0}"/>
              </a:ext>
            </a:extLst>
          </p:cNvPr>
          <p:cNvSpPr>
            <a:spLocks noGrp="1" noChangeArrowheads="1"/>
          </p:cNvSpPr>
          <p:nvPr>
            <p:ph type="body" idx="1"/>
          </p:nvPr>
        </p:nvSpPr>
        <p:spPr>
          <a:xfrm>
            <a:off x="395536" y="1268760"/>
            <a:ext cx="8215064" cy="5112568"/>
          </a:xfrm>
        </p:spPr>
        <p:txBody>
          <a:bodyPr>
            <a:noAutofit/>
          </a:bodyPr>
          <a:lstStyle/>
          <a:p>
            <a:pPr algn="just">
              <a:lnSpc>
                <a:spcPct val="150000"/>
              </a:lnSpc>
              <a:buFont typeface="Wingdings" panose="05000000000000000000" pitchFamily="2" charset="2"/>
              <a:buChar char="Ø"/>
            </a:pPr>
            <a:r>
              <a:rPr lang="el-GR" altLang="el-GR" sz="1800" dirty="0">
                <a:latin typeface="Times New Roman" panose="02020603050405020304" pitchFamily="18" charset="0"/>
                <a:cs typeface="Times New Roman" panose="02020603050405020304" pitchFamily="18" charset="0"/>
              </a:rPr>
              <a:t>Μετά τη διαρροή της Συμφωνίας </a:t>
            </a:r>
            <a:r>
              <a:rPr lang="en-US" altLang="el-GR" sz="1800" dirty="0">
                <a:latin typeface="Times New Roman" panose="02020603050405020304" pitchFamily="18" charset="0"/>
                <a:cs typeface="Times New Roman" panose="02020603050405020304" pitchFamily="18" charset="0"/>
              </a:rPr>
              <a:t>Hoare-Laval, </a:t>
            </a:r>
            <a:r>
              <a:rPr lang="el-GR" altLang="el-GR" sz="1800" dirty="0">
                <a:latin typeface="Times New Roman" panose="02020603050405020304" pitchFamily="18" charset="0"/>
                <a:cs typeface="Times New Roman" panose="02020603050405020304" pitchFamily="18" charset="0"/>
              </a:rPr>
              <a:t>καταρρέει το σύστημα της συλλογικής ασφάλειας και απαξιώνεται πλήρως η Κοινωνία των Εθνών.</a:t>
            </a:r>
          </a:p>
          <a:p>
            <a:pPr algn="just">
              <a:lnSpc>
                <a:spcPct val="150000"/>
              </a:lnSpc>
              <a:buFont typeface="Wingdings" panose="05000000000000000000" pitchFamily="2" charset="2"/>
              <a:buChar char="Ø"/>
            </a:pPr>
            <a:endParaRPr lang="el-GR" altLang="el-GR" sz="1800" dirty="0">
              <a:latin typeface="Times New Roman" panose="02020603050405020304" pitchFamily="18" charset="0"/>
              <a:cs typeface="Times New Roman" panose="02020603050405020304" pitchFamily="18" charset="0"/>
            </a:endParaRPr>
          </a:p>
          <a:p>
            <a:pPr algn="just">
              <a:lnSpc>
                <a:spcPct val="150000"/>
              </a:lnSpc>
              <a:buFont typeface="Wingdings" panose="05000000000000000000" pitchFamily="2" charset="2"/>
              <a:buChar char="Ø"/>
            </a:pPr>
            <a:r>
              <a:rPr lang="el-GR" altLang="el-GR" sz="1800" dirty="0">
                <a:latin typeface="Times New Roman" panose="02020603050405020304" pitchFamily="18" charset="0"/>
                <a:cs typeface="Times New Roman" panose="02020603050405020304" pitchFamily="18" charset="0"/>
              </a:rPr>
              <a:t>Κατάρρευση του «μετώπου της Στρέζας» και της συνεννόησης Γαλλίας-Ιταλίας → η Ιταλία, από μέλος του αντιγερμανικού συνασπισμού, άρχισε να καλλιεργεί τη φιλία με τη Γερμανία. Άξονας Ρώμης-Βερολίνου (25 Σεπτεμβρίου 1936).</a:t>
            </a:r>
          </a:p>
          <a:p>
            <a:pPr algn="just">
              <a:lnSpc>
                <a:spcPct val="150000"/>
              </a:lnSpc>
              <a:buFont typeface="Wingdings" panose="05000000000000000000" pitchFamily="2" charset="2"/>
              <a:buChar char="Ø"/>
            </a:pPr>
            <a:endParaRPr lang="el-GR" altLang="el-GR" sz="1800" dirty="0">
              <a:latin typeface="Times New Roman" panose="02020603050405020304" pitchFamily="18" charset="0"/>
              <a:cs typeface="Times New Roman" panose="02020603050405020304" pitchFamily="18" charset="0"/>
            </a:endParaRPr>
          </a:p>
          <a:p>
            <a:pPr algn="just">
              <a:lnSpc>
                <a:spcPct val="150000"/>
              </a:lnSpc>
              <a:buFont typeface="Wingdings" panose="05000000000000000000" pitchFamily="2" charset="2"/>
              <a:buChar char="Ø"/>
            </a:pPr>
            <a:r>
              <a:rPr lang="el-GR" altLang="el-GR" sz="1800" dirty="0">
                <a:latin typeface="Times New Roman" panose="02020603050405020304" pitchFamily="18" charset="0"/>
                <a:cs typeface="Times New Roman" panose="02020603050405020304" pitchFamily="18" charset="0"/>
              </a:rPr>
              <a:t>Κατά τη διάρκεια της αιθιοπικής κρίσης, η Γερμανία βρήκε την ευκαιρία να κινηθεί εντός της αποστρατιωτικοποιημένης ζώνης της Ρηνανίας (7 Μαρτίου 1936).</a:t>
            </a:r>
            <a:endParaRPr lang="en-US" altLang="el-GR" sz="1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99696493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a:extLst>
              <a:ext uri="{FF2B5EF4-FFF2-40B4-BE49-F238E27FC236}">
                <a16:creationId xmlns:a16="http://schemas.microsoft.com/office/drawing/2014/main" id="{68FA0439-97AF-4B5B-A72E-2B61276F62C1}"/>
              </a:ext>
            </a:extLst>
          </p:cNvPr>
          <p:cNvSpPr>
            <a:spLocks noGrp="1"/>
          </p:cNvSpPr>
          <p:nvPr>
            <p:ph type="title"/>
          </p:nvPr>
        </p:nvSpPr>
        <p:spPr/>
        <p:txBody>
          <a:bodyPr/>
          <a:lstStyle/>
          <a:p>
            <a:r>
              <a:rPr lang="el-GR" dirty="0">
                <a:latin typeface="Times New Roman" panose="02020603050405020304" pitchFamily="18" charset="0"/>
                <a:cs typeface="Times New Roman" panose="02020603050405020304" pitchFamily="18" charset="0"/>
              </a:rPr>
              <a:t>Η κατάρρευση του συστήματος των Βερσαλλιών</a:t>
            </a:r>
          </a:p>
        </p:txBody>
      </p:sp>
      <p:sp>
        <p:nvSpPr>
          <p:cNvPr id="5" name="Θέση κειμένου 4">
            <a:extLst>
              <a:ext uri="{FF2B5EF4-FFF2-40B4-BE49-F238E27FC236}">
                <a16:creationId xmlns:a16="http://schemas.microsoft.com/office/drawing/2014/main" id="{7D5B1A87-0DA9-4D91-B592-864AA723776F}"/>
              </a:ext>
            </a:extLst>
          </p:cNvPr>
          <p:cNvSpPr>
            <a:spLocks noGrp="1"/>
          </p:cNvSpPr>
          <p:nvPr>
            <p:ph type="body" idx="1"/>
          </p:nvPr>
        </p:nvSpPr>
        <p:spPr/>
        <p:txBody>
          <a:bodyPr/>
          <a:lstStyle/>
          <a:p>
            <a:r>
              <a:rPr lang="el-GR" dirty="0">
                <a:latin typeface="Times New Roman" panose="02020603050405020304" pitchFamily="18" charset="0"/>
                <a:cs typeface="Times New Roman" panose="02020603050405020304" pitchFamily="18" charset="0"/>
              </a:rPr>
              <a:t>1935-1938</a:t>
            </a:r>
          </a:p>
        </p:txBody>
      </p:sp>
    </p:spTree>
    <p:extLst>
      <p:ext uri="{BB962C8B-B14F-4D97-AF65-F5344CB8AC3E}">
        <p14:creationId xmlns:p14="http://schemas.microsoft.com/office/powerpoint/2010/main" val="39770449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a:extLst>
              <a:ext uri="{FF2B5EF4-FFF2-40B4-BE49-F238E27FC236}">
                <a16:creationId xmlns:a16="http://schemas.microsoft.com/office/drawing/2014/main" id="{E9507988-BAD9-4F9D-A95C-838A090C5AB3}"/>
              </a:ext>
            </a:extLst>
          </p:cNvPr>
          <p:cNvSpPr>
            <a:spLocks noGrp="1" noChangeArrowheads="1"/>
          </p:cNvSpPr>
          <p:nvPr>
            <p:ph type="title"/>
          </p:nvPr>
        </p:nvSpPr>
        <p:spPr>
          <a:xfrm>
            <a:off x="228600" y="152401"/>
            <a:ext cx="8591872" cy="972344"/>
          </a:xfrm>
        </p:spPr>
        <p:txBody>
          <a:bodyPr>
            <a:noAutofit/>
          </a:bodyPr>
          <a:lstStyle/>
          <a:p>
            <a:pPr algn="ctr"/>
            <a:r>
              <a:rPr lang="el-GR" altLang="el-GR" dirty="0">
                <a:latin typeface="+mn-lt"/>
              </a:rPr>
              <a:t>Ο γερμανικός επανεξοπλισμός</a:t>
            </a:r>
            <a:endParaRPr lang="en-US" altLang="el-GR" dirty="0">
              <a:latin typeface="+mn-lt"/>
            </a:endParaRPr>
          </a:p>
        </p:txBody>
      </p:sp>
      <p:sp>
        <p:nvSpPr>
          <p:cNvPr id="9219" name="Rectangle 3">
            <a:extLst>
              <a:ext uri="{FF2B5EF4-FFF2-40B4-BE49-F238E27FC236}">
                <a16:creationId xmlns:a16="http://schemas.microsoft.com/office/drawing/2014/main" id="{2DCAB426-8B35-4F56-AABA-BE3F77200EC0}"/>
              </a:ext>
            </a:extLst>
          </p:cNvPr>
          <p:cNvSpPr>
            <a:spLocks noGrp="1" noChangeArrowheads="1"/>
          </p:cNvSpPr>
          <p:nvPr>
            <p:ph type="body" idx="1"/>
          </p:nvPr>
        </p:nvSpPr>
        <p:spPr>
          <a:xfrm>
            <a:off x="395536" y="1268760"/>
            <a:ext cx="8215064" cy="5112568"/>
          </a:xfrm>
        </p:spPr>
        <p:txBody>
          <a:bodyPr>
            <a:noAutofit/>
          </a:bodyPr>
          <a:lstStyle/>
          <a:p>
            <a:pPr algn="just">
              <a:lnSpc>
                <a:spcPct val="150000"/>
              </a:lnSpc>
              <a:buFont typeface="Wingdings" panose="05000000000000000000" pitchFamily="2" charset="2"/>
              <a:buChar char="q"/>
              <a:defRPr/>
            </a:pPr>
            <a:r>
              <a:rPr lang="el-GR" altLang="el-GR" sz="1800" b="1" dirty="0">
                <a:latin typeface="Times New Roman" panose="02020603050405020304" pitchFamily="18" charset="0"/>
                <a:cs typeface="Times New Roman" panose="02020603050405020304" pitchFamily="18" charset="0"/>
              </a:rPr>
              <a:t>9 Μαρτίου 1935:</a:t>
            </a:r>
            <a:r>
              <a:rPr lang="el-GR" altLang="el-GR" sz="1800" dirty="0">
                <a:latin typeface="Times New Roman" panose="02020603050405020304" pitchFamily="18" charset="0"/>
                <a:cs typeface="Times New Roman" panose="02020603050405020304" pitchFamily="18" charset="0"/>
              </a:rPr>
              <a:t> ο υπουργός προπαγάνδας της Γερμανίας, </a:t>
            </a:r>
            <a:r>
              <a:rPr lang="en-US" altLang="el-GR" sz="1800" dirty="0">
                <a:latin typeface="Times New Roman" panose="02020603050405020304" pitchFamily="18" charset="0"/>
                <a:cs typeface="Times New Roman" panose="02020603050405020304" pitchFamily="18" charset="0"/>
              </a:rPr>
              <a:t>Joseph</a:t>
            </a:r>
            <a:r>
              <a:rPr lang="el-GR" altLang="el-GR" sz="1800" dirty="0">
                <a:latin typeface="Times New Roman" panose="02020603050405020304" pitchFamily="18" charset="0"/>
                <a:cs typeface="Times New Roman" panose="02020603050405020304" pitchFamily="18" charset="0"/>
              </a:rPr>
              <a:t> </a:t>
            </a:r>
            <a:r>
              <a:rPr lang="en-US" altLang="el-GR" sz="1800" dirty="0">
                <a:latin typeface="Times New Roman" panose="02020603050405020304" pitchFamily="18" charset="0"/>
                <a:cs typeface="Times New Roman" panose="02020603050405020304" pitchFamily="18" charset="0"/>
              </a:rPr>
              <a:t>Goebbels</a:t>
            </a:r>
            <a:r>
              <a:rPr lang="el-GR" altLang="el-GR" sz="1800" dirty="0">
                <a:latin typeface="Times New Roman" panose="02020603050405020304" pitchFamily="18" charset="0"/>
                <a:cs typeface="Times New Roman" panose="02020603050405020304" pitchFamily="18" charset="0"/>
              </a:rPr>
              <a:t>, ανακοινώνει ότι η Γερμανία διέθετε πολεμική αεροπορία.</a:t>
            </a:r>
          </a:p>
          <a:p>
            <a:pPr algn="just">
              <a:lnSpc>
                <a:spcPct val="150000"/>
              </a:lnSpc>
              <a:buFont typeface="Wingdings" panose="05000000000000000000" pitchFamily="2" charset="2"/>
              <a:buChar char="q"/>
              <a:defRPr/>
            </a:pPr>
            <a:endParaRPr lang="el-GR" altLang="el-GR" sz="1800" dirty="0">
              <a:latin typeface="Times New Roman" panose="02020603050405020304" pitchFamily="18" charset="0"/>
              <a:cs typeface="Times New Roman" panose="02020603050405020304" pitchFamily="18" charset="0"/>
            </a:endParaRPr>
          </a:p>
          <a:p>
            <a:pPr algn="just">
              <a:lnSpc>
                <a:spcPct val="150000"/>
              </a:lnSpc>
              <a:buFont typeface="Wingdings" panose="05000000000000000000" pitchFamily="2" charset="2"/>
              <a:buChar char="q"/>
              <a:defRPr/>
            </a:pPr>
            <a:r>
              <a:rPr lang="el-GR" altLang="el-GR" sz="1800" b="1" dirty="0">
                <a:latin typeface="Times New Roman" panose="02020603050405020304" pitchFamily="18" charset="0"/>
                <a:cs typeface="Times New Roman" panose="02020603050405020304" pitchFamily="18" charset="0"/>
              </a:rPr>
              <a:t>16 Μαρτίου 1935:</a:t>
            </a:r>
            <a:r>
              <a:rPr lang="el-GR" altLang="el-GR" sz="1800" dirty="0">
                <a:latin typeface="Times New Roman" panose="02020603050405020304" pitchFamily="18" charset="0"/>
                <a:cs typeface="Times New Roman" panose="02020603050405020304" pitchFamily="18" charset="0"/>
              </a:rPr>
              <a:t> ο Χίτλερ ανακοινώνει την υπογραφή νόμου με τον οποίο επανέφερε την υποχρεωτική στρατιωτική θητεία.</a:t>
            </a:r>
          </a:p>
          <a:p>
            <a:pPr algn="just">
              <a:lnSpc>
                <a:spcPct val="150000"/>
              </a:lnSpc>
              <a:buFont typeface="Wingdings" panose="05000000000000000000" pitchFamily="2" charset="2"/>
              <a:buChar char="q"/>
              <a:defRPr/>
            </a:pPr>
            <a:endParaRPr lang="el-GR" altLang="el-GR" sz="1800" dirty="0">
              <a:latin typeface="Times New Roman" panose="02020603050405020304" pitchFamily="18" charset="0"/>
              <a:cs typeface="Times New Roman" panose="02020603050405020304" pitchFamily="18" charset="0"/>
            </a:endParaRPr>
          </a:p>
          <a:p>
            <a:pPr algn="just">
              <a:lnSpc>
                <a:spcPct val="150000"/>
              </a:lnSpc>
              <a:buFont typeface="Wingdings" panose="05000000000000000000" pitchFamily="2" charset="2"/>
              <a:buChar char="q"/>
              <a:defRPr/>
            </a:pPr>
            <a:r>
              <a:rPr lang="el-GR" altLang="el-GR" sz="1800" b="1" dirty="0">
                <a:latin typeface="Times New Roman" panose="02020603050405020304" pitchFamily="18" charset="0"/>
                <a:cs typeface="Times New Roman" panose="02020603050405020304" pitchFamily="18" charset="0"/>
              </a:rPr>
              <a:t>Ιούνιος 1935:</a:t>
            </a:r>
            <a:r>
              <a:rPr lang="el-GR" altLang="el-GR" sz="1800" dirty="0">
                <a:latin typeface="Times New Roman" panose="02020603050405020304" pitchFamily="18" charset="0"/>
                <a:cs typeface="Times New Roman" panose="02020603050405020304" pitchFamily="18" charset="0"/>
              </a:rPr>
              <a:t> υπογραφή ναυτικού συμφώνου ανάμεσα στη Βρετανία και τη Γερμανία. </a:t>
            </a:r>
          </a:p>
          <a:p>
            <a:pPr algn="just">
              <a:lnSpc>
                <a:spcPct val="150000"/>
              </a:lnSpc>
              <a:buFont typeface="Wingdings" panose="05000000000000000000" pitchFamily="2" charset="2"/>
              <a:buChar char="q"/>
              <a:defRPr/>
            </a:pPr>
            <a:endParaRPr lang="el-GR" altLang="el-GR" sz="1800" dirty="0">
              <a:latin typeface="Times New Roman" panose="02020603050405020304" pitchFamily="18" charset="0"/>
              <a:cs typeface="Times New Roman" panose="02020603050405020304" pitchFamily="18" charset="0"/>
            </a:endParaRPr>
          </a:p>
          <a:p>
            <a:pPr algn="just">
              <a:lnSpc>
                <a:spcPct val="150000"/>
              </a:lnSpc>
              <a:buFont typeface="Wingdings" panose="05000000000000000000" pitchFamily="2" charset="2"/>
              <a:buChar char="q"/>
              <a:defRPr/>
            </a:pPr>
            <a:r>
              <a:rPr lang="el-GR" altLang="el-GR" sz="1800" b="1" dirty="0">
                <a:latin typeface="Times New Roman" panose="02020603050405020304" pitchFamily="18" charset="0"/>
                <a:cs typeface="Times New Roman" panose="02020603050405020304" pitchFamily="18" charset="0"/>
              </a:rPr>
              <a:t>Αύγουστος 1936:</a:t>
            </a:r>
            <a:r>
              <a:rPr lang="el-GR" altLang="el-GR" sz="1800" dirty="0">
                <a:latin typeface="Times New Roman" panose="02020603050405020304" pitchFamily="18" charset="0"/>
                <a:cs typeface="Times New Roman" panose="02020603050405020304" pitchFamily="18" charset="0"/>
              </a:rPr>
              <a:t> ο Χίτλερ εισάγει το </a:t>
            </a:r>
            <a:r>
              <a:rPr lang="el-GR" altLang="el-GR" sz="1800" b="1" dirty="0">
                <a:latin typeface="Times New Roman" panose="02020603050405020304" pitchFamily="18" charset="0"/>
                <a:cs typeface="Times New Roman" panose="02020603050405020304" pitchFamily="18" charset="0"/>
              </a:rPr>
              <a:t>Τετραετές Πλάνο</a:t>
            </a:r>
            <a:r>
              <a:rPr lang="el-GR" altLang="el-GR" sz="1800" dirty="0">
                <a:latin typeface="Times New Roman" panose="02020603050405020304" pitchFamily="18" charset="0"/>
                <a:cs typeface="Times New Roman" panose="02020603050405020304" pitchFamily="18" charset="0"/>
              </a:rPr>
              <a:t> με σκοπό τον επανεξοπλισμό της Γερμανίας και την προετοιμασία της για πόλεμο.</a:t>
            </a:r>
            <a:endParaRPr lang="en-US" altLang="el-GR" sz="1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4892894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a:extLst>
              <a:ext uri="{FF2B5EF4-FFF2-40B4-BE49-F238E27FC236}">
                <a16:creationId xmlns:a16="http://schemas.microsoft.com/office/drawing/2014/main" id="{E9507988-BAD9-4F9D-A95C-838A090C5AB3}"/>
              </a:ext>
            </a:extLst>
          </p:cNvPr>
          <p:cNvSpPr>
            <a:spLocks noGrp="1" noChangeArrowheads="1"/>
          </p:cNvSpPr>
          <p:nvPr>
            <p:ph type="title"/>
          </p:nvPr>
        </p:nvSpPr>
        <p:spPr>
          <a:xfrm>
            <a:off x="228600" y="152401"/>
            <a:ext cx="8591872" cy="972344"/>
          </a:xfrm>
        </p:spPr>
        <p:txBody>
          <a:bodyPr>
            <a:noAutofit/>
          </a:bodyPr>
          <a:lstStyle/>
          <a:p>
            <a:pPr algn="ctr"/>
            <a:r>
              <a:rPr lang="el-GR" altLang="el-GR" dirty="0">
                <a:latin typeface="Times New Roman" panose="02020603050405020304" pitchFamily="18" charset="0"/>
                <a:cs typeface="Times New Roman" panose="02020603050405020304" pitchFamily="18" charset="0"/>
              </a:rPr>
              <a:t>Η επαναστρατιωτικοποίηση της Ρηνανίας</a:t>
            </a:r>
            <a:endParaRPr lang="en-US" altLang="el-GR" dirty="0">
              <a:latin typeface="Times New Roman" panose="02020603050405020304" pitchFamily="18" charset="0"/>
              <a:cs typeface="Times New Roman" panose="02020603050405020304" pitchFamily="18" charset="0"/>
            </a:endParaRPr>
          </a:p>
        </p:txBody>
      </p:sp>
      <p:sp>
        <p:nvSpPr>
          <p:cNvPr id="9219" name="Rectangle 3">
            <a:extLst>
              <a:ext uri="{FF2B5EF4-FFF2-40B4-BE49-F238E27FC236}">
                <a16:creationId xmlns:a16="http://schemas.microsoft.com/office/drawing/2014/main" id="{2DCAB426-8B35-4F56-AABA-BE3F77200EC0}"/>
              </a:ext>
            </a:extLst>
          </p:cNvPr>
          <p:cNvSpPr>
            <a:spLocks noGrp="1" noChangeArrowheads="1"/>
          </p:cNvSpPr>
          <p:nvPr>
            <p:ph type="body" idx="1"/>
          </p:nvPr>
        </p:nvSpPr>
        <p:spPr>
          <a:xfrm>
            <a:off x="395536" y="1268760"/>
            <a:ext cx="8215064" cy="5112568"/>
          </a:xfrm>
        </p:spPr>
        <p:txBody>
          <a:bodyPr>
            <a:noAutofit/>
          </a:bodyPr>
          <a:lstStyle/>
          <a:p>
            <a:pPr algn="just">
              <a:lnSpc>
                <a:spcPct val="150000"/>
              </a:lnSpc>
              <a:buFont typeface="Wingdings" panose="05000000000000000000" pitchFamily="2" charset="2"/>
              <a:buChar char="q"/>
              <a:defRPr/>
            </a:pPr>
            <a:r>
              <a:rPr lang="el-GR" altLang="el-GR" sz="1800" b="1" dirty="0">
                <a:latin typeface="Times New Roman" panose="02020603050405020304" pitchFamily="18" charset="0"/>
                <a:cs typeface="Times New Roman" panose="02020603050405020304" pitchFamily="18" charset="0"/>
              </a:rPr>
              <a:t>Φεβρουάριος 1936:</a:t>
            </a:r>
            <a:r>
              <a:rPr lang="el-GR" altLang="el-GR" sz="1800" dirty="0">
                <a:latin typeface="Times New Roman" panose="02020603050405020304" pitchFamily="18" charset="0"/>
                <a:cs typeface="Times New Roman" panose="02020603050405020304" pitchFamily="18" charset="0"/>
              </a:rPr>
              <a:t> το γαλλικό Κοινοβούλιο επικυρώνει τη συμμαχία με τη Σοβιετική Ένωση.</a:t>
            </a:r>
          </a:p>
          <a:p>
            <a:pPr algn="just">
              <a:lnSpc>
                <a:spcPct val="150000"/>
              </a:lnSpc>
              <a:buFont typeface="Wingdings" panose="05000000000000000000" pitchFamily="2" charset="2"/>
              <a:buChar char="q"/>
              <a:defRPr/>
            </a:pPr>
            <a:endParaRPr lang="el-GR" altLang="el-GR" sz="1800" dirty="0">
              <a:latin typeface="Times New Roman" panose="02020603050405020304" pitchFamily="18" charset="0"/>
              <a:cs typeface="Times New Roman" panose="02020603050405020304" pitchFamily="18" charset="0"/>
            </a:endParaRPr>
          </a:p>
          <a:p>
            <a:pPr algn="just">
              <a:lnSpc>
                <a:spcPct val="150000"/>
              </a:lnSpc>
              <a:buFont typeface="Wingdings" panose="05000000000000000000" pitchFamily="2" charset="2"/>
              <a:buChar char="q"/>
              <a:defRPr/>
            </a:pPr>
            <a:r>
              <a:rPr lang="el-GR" altLang="el-GR" sz="1800" b="1" dirty="0">
                <a:latin typeface="Times New Roman" panose="02020603050405020304" pitchFamily="18" charset="0"/>
                <a:cs typeface="Times New Roman" panose="02020603050405020304" pitchFamily="18" charset="0"/>
              </a:rPr>
              <a:t>7 Μαρτίου 1936:</a:t>
            </a:r>
            <a:r>
              <a:rPr lang="el-GR" altLang="el-GR" sz="1800" dirty="0">
                <a:latin typeface="Times New Roman" panose="02020603050405020304" pitchFamily="18" charset="0"/>
                <a:cs typeface="Times New Roman" panose="02020603050405020304" pitchFamily="18" charset="0"/>
              </a:rPr>
              <a:t> γερμανικά στρατεύματα εισέρχονται στη Ρηνανία. </a:t>
            </a:r>
          </a:p>
          <a:p>
            <a:pPr algn="just">
              <a:lnSpc>
                <a:spcPct val="150000"/>
              </a:lnSpc>
              <a:buFont typeface="Wingdings" panose="05000000000000000000" pitchFamily="2" charset="2"/>
              <a:buChar char="q"/>
              <a:defRPr/>
            </a:pPr>
            <a:endParaRPr lang="el-GR" altLang="el-GR" sz="1800" dirty="0">
              <a:latin typeface="Times New Roman" panose="02020603050405020304" pitchFamily="18" charset="0"/>
              <a:cs typeface="Times New Roman" panose="02020603050405020304" pitchFamily="18" charset="0"/>
            </a:endParaRPr>
          </a:p>
          <a:p>
            <a:pPr algn="just">
              <a:lnSpc>
                <a:spcPct val="150000"/>
              </a:lnSpc>
              <a:buFont typeface="Wingdings" panose="05000000000000000000" pitchFamily="2" charset="2"/>
              <a:buChar char="q"/>
              <a:defRPr/>
            </a:pPr>
            <a:r>
              <a:rPr lang="el-GR" altLang="el-GR" sz="1800" dirty="0">
                <a:latin typeface="Times New Roman" panose="02020603050405020304" pitchFamily="18" charset="0"/>
                <a:cs typeface="Times New Roman" panose="02020603050405020304" pitchFamily="18" charset="0"/>
              </a:rPr>
              <a:t>Η Γαλλία και η Βρετανία αποδέχτηκαν την επαναστρατιωτικοποίηση της Ρηνανίας → πολιτική «κατευνασμού»</a:t>
            </a:r>
          </a:p>
          <a:p>
            <a:pPr algn="just">
              <a:lnSpc>
                <a:spcPct val="150000"/>
              </a:lnSpc>
              <a:buFont typeface="Wingdings" panose="05000000000000000000" pitchFamily="2" charset="2"/>
              <a:buChar char="q"/>
              <a:defRPr/>
            </a:pPr>
            <a:endParaRPr lang="el-GR" altLang="el-GR" sz="1800" dirty="0">
              <a:latin typeface="Times New Roman" panose="02020603050405020304" pitchFamily="18" charset="0"/>
              <a:cs typeface="Times New Roman" panose="02020603050405020304" pitchFamily="18" charset="0"/>
            </a:endParaRPr>
          </a:p>
          <a:p>
            <a:pPr algn="just">
              <a:lnSpc>
                <a:spcPct val="150000"/>
              </a:lnSpc>
              <a:buFont typeface="Wingdings" panose="05000000000000000000" pitchFamily="2" charset="2"/>
              <a:buChar char="q"/>
              <a:defRPr/>
            </a:pPr>
            <a:r>
              <a:rPr lang="el-GR" altLang="el-GR" sz="1800" b="1" dirty="0">
                <a:latin typeface="Times New Roman" panose="02020603050405020304" pitchFamily="18" charset="0"/>
                <a:cs typeface="Times New Roman" panose="02020603050405020304" pitchFamily="18" charset="0"/>
              </a:rPr>
              <a:t>29 Μαρτίου 1936:</a:t>
            </a:r>
            <a:r>
              <a:rPr lang="el-GR" altLang="el-GR" sz="1800" dirty="0">
                <a:latin typeface="Times New Roman" panose="02020603050405020304" pitchFamily="18" charset="0"/>
                <a:cs typeface="Times New Roman" panose="02020603050405020304" pitchFamily="18" charset="0"/>
              </a:rPr>
              <a:t> δημοψήφισμα στη Γερμανία → 99% θετικές ψήφοι.</a:t>
            </a:r>
            <a:endParaRPr lang="en-US" altLang="el-GR" sz="1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13591440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a:extLst>
              <a:ext uri="{FF2B5EF4-FFF2-40B4-BE49-F238E27FC236}">
                <a16:creationId xmlns:a16="http://schemas.microsoft.com/office/drawing/2014/main" id="{E9507988-BAD9-4F9D-A95C-838A090C5AB3}"/>
              </a:ext>
            </a:extLst>
          </p:cNvPr>
          <p:cNvSpPr>
            <a:spLocks noGrp="1" noChangeArrowheads="1"/>
          </p:cNvSpPr>
          <p:nvPr>
            <p:ph type="title"/>
          </p:nvPr>
        </p:nvSpPr>
        <p:spPr>
          <a:xfrm>
            <a:off x="228600" y="152401"/>
            <a:ext cx="8591872" cy="972344"/>
          </a:xfrm>
        </p:spPr>
        <p:txBody>
          <a:bodyPr>
            <a:noAutofit/>
          </a:bodyPr>
          <a:lstStyle/>
          <a:p>
            <a:pPr algn="ctr"/>
            <a:r>
              <a:rPr lang="en-US" altLang="el-GR" dirty="0">
                <a:latin typeface="Times New Roman" panose="02020603050405020304" pitchFamily="18" charset="0"/>
                <a:cs typeface="Times New Roman" panose="02020603050405020304" pitchFamily="18" charset="0"/>
              </a:rPr>
              <a:t>Anschluss</a:t>
            </a:r>
          </a:p>
        </p:txBody>
      </p:sp>
      <p:sp>
        <p:nvSpPr>
          <p:cNvPr id="9219" name="Rectangle 3">
            <a:extLst>
              <a:ext uri="{FF2B5EF4-FFF2-40B4-BE49-F238E27FC236}">
                <a16:creationId xmlns:a16="http://schemas.microsoft.com/office/drawing/2014/main" id="{2DCAB426-8B35-4F56-AABA-BE3F77200EC0}"/>
              </a:ext>
            </a:extLst>
          </p:cNvPr>
          <p:cNvSpPr>
            <a:spLocks noGrp="1" noChangeArrowheads="1"/>
          </p:cNvSpPr>
          <p:nvPr>
            <p:ph type="body" idx="1"/>
          </p:nvPr>
        </p:nvSpPr>
        <p:spPr>
          <a:xfrm>
            <a:off x="395536" y="1268760"/>
            <a:ext cx="8215064" cy="5112568"/>
          </a:xfrm>
        </p:spPr>
        <p:txBody>
          <a:bodyPr>
            <a:noAutofit/>
          </a:bodyPr>
          <a:lstStyle/>
          <a:p>
            <a:pPr algn="just">
              <a:lnSpc>
                <a:spcPct val="150000"/>
              </a:lnSpc>
              <a:buFont typeface="Wingdings" panose="05000000000000000000" pitchFamily="2" charset="2"/>
              <a:buChar char="q"/>
              <a:defRPr/>
            </a:pPr>
            <a:r>
              <a:rPr lang="el-GR" altLang="el-GR" sz="1800" b="1" dirty="0">
                <a:latin typeface="Times New Roman" panose="02020603050405020304" pitchFamily="18" charset="0"/>
                <a:cs typeface="Times New Roman" panose="02020603050405020304" pitchFamily="18" charset="0"/>
              </a:rPr>
              <a:t>12 Φεβρουαρίου:</a:t>
            </a:r>
            <a:r>
              <a:rPr lang="el-GR" altLang="el-GR" sz="1800" dirty="0">
                <a:latin typeface="Times New Roman" panose="02020603050405020304" pitchFamily="18" charset="0"/>
                <a:cs typeface="Times New Roman" panose="02020603050405020304" pitchFamily="18" charset="0"/>
              </a:rPr>
              <a:t> ο Αυστριακός καγκελάριος Κουρτ Σούσνιγκ επισκέπτεται τον Χίτλερ στο Βερολίνο.</a:t>
            </a:r>
          </a:p>
          <a:p>
            <a:pPr algn="just">
              <a:lnSpc>
                <a:spcPct val="150000"/>
              </a:lnSpc>
              <a:buFont typeface="Wingdings" panose="05000000000000000000" pitchFamily="2" charset="2"/>
              <a:buChar char="q"/>
              <a:defRPr/>
            </a:pPr>
            <a:endParaRPr lang="el-GR" altLang="el-GR" sz="1800" dirty="0">
              <a:latin typeface="Times New Roman" panose="02020603050405020304" pitchFamily="18" charset="0"/>
              <a:cs typeface="Times New Roman" panose="02020603050405020304" pitchFamily="18" charset="0"/>
            </a:endParaRPr>
          </a:p>
          <a:p>
            <a:pPr algn="just">
              <a:lnSpc>
                <a:spcPct val="150000"/>
              </a:lnSpc>
              <a:buFont typeface="Wingdings" panose="05000000000000000000" pitchFamily="2" charset="2"/>
              <a:buChar char="q"/>
              <a:defRPr/>
            </a:pPr>
            <a:r>
              <a:rPr lang="el-GR" altLang="el-GR" sz="1800" b="1" dirty="0">
                <a:latin typeface="Times New Roman" panose="02020603050405020304" pitchFamily="18" charset="0"/>
                <a:cs typeface="Times New Roman" panose="02020603050405020304" pitchFamily="18" charset="0"/>
              </a:rPr>
              <a:t>9 Μαρτίου:</a:t>
            </a:r>
            <a:r>
              <a:rPr lang="el-GR" altLang="el-GR" sz="1800" dirty="0">
                <a:latin typeface="Times New Roman" panose="02020603050405020304" pitchFamily="18" charset="0"/>
                <a:cs typeface="Times New Roman" panose="02020603050405020304" pitchFamily="18" charset="0"/>
              </a:rPr>
              <a:t> ο Σούσνιγκ ανακοινώνει τη διενέργεια δημοψηφίσματος για τις 13 Μαρτίου με το οποίο οι Αυστριακοί θα καλούνταν να απαντήσουν εάν ήθελαν μια «ελεύθερη και γερμανική, ανεξάρτητη και κοινωνική, χριστιανική και ενιαία Αυστρία».</a:t>
            </a:r>
          </a:p>
          <a:p>
            <a:pPr algn="just">
              <a:lnSpc>
                <a:spcPct val="150000"/>
              </a:lnSpc>
              <a:buFont typeface="Wingdings" panose="05000000000000000000" pitchFamily="2" charset="2"/>
              <a:buChar char="q"/>
              <a:defRPr/>
            </a:pPr>
            <a:endParaRPr lang="el-GR" altLang="el-GR" sz="1800" dirty="0">
              <a:latin typeface="Times New Roman" panose="02020603050405020304" pitchFamily="18" charset="0"/>
              <a:cs typeface="Times New Roman" panose="02020603050405020304" pitchFamily="18" charset="0"/>
            </a:endParaRPr>
          </a:p>
          <a:p>
            <a:pPr algn="just">
              <a:lnSpc>
                <a:spcPct val="150000"/>
              </a:lnSpc>
              <a:buFont typeface="Wingdings" panose="05000000000000000000" pitchFamily="2" charset="2"/>
              <a:buChar char="q"/>
              <a:defRPr/>
            </a:pPr>
            <a:r>
              <a:rPr lang="el-GR" altLang="el-GR" sz="1800" b="1" dirty="0">
                <a:latin typeface="Times New Roman" panose="02020603050405020304" pitchFamily="18" charset="0"/>
                <a:cs typeface="Times New Roman" panose="02020603050405020304" pitchFamily="18" charset="0"/>
              </a:rPr>
              <a:t>11 Μαρτίου:</a:t>
            </a:r>
            <a:r>
              <a:rPr lang="el-GR" altLang="el-GR" sz="1800" dirty="0">
                <a:latin typeface="Times New Roman" panose="02020603050405020304" pitchFamily="18" charset="0"/>
                <a:cs typeface="Times New Roman" panose="02020603050405020304" pitchFamily="18" charset="0"/>
              </a:rPr>
              <a:t> ο Χίτλερ ζητά την αναβολή του δημοψηφίσματος. Ο </a:t>
            </a:r>
            <a:r>
              <a:rPr lang="en-US" altLang="el-GR" sz="1800" dirty="0">
                <a:latin typeface="Times New Roman" panose="02020603050405020304" pitchFamily="18" charset="0"/>
                <a:cs typeface="Times New Roman" panose="02020603050405020304" pitchFamily="18" charset="0"/>
              </a:rPr>
              <a:t>Goering</a:t>
            </a:r>
            <a:r>
              <a:rPr lang="el-GR" altLang="el-GR" sz="1800" dirty="0">
                <a:latin typeface="Times New Roman" panose="02020603050405020304" pitchFamily="18" charset="0"/>
                <a:cs typeface="Times New Roman" panose="02020603050405020304" pitchFamily="18" charset="0"/>
              </a:rPr>
              <a:t> απαιτεί την παραίτηση του Σούσνιγκ. Ο Σούσνιγκ παραιτείται και η προσωρινή κυβέρνηση Σάις-Ίνκβαρτ καλεί τα γερμανικά στρατεύματα.</a:t>
            </a:r>
          </a:p>
        </p:txBody>
      </p:sp>
    </p:spTree>
    <p:extLst>
      <p:ext uri="{BB962C8B-B14F-4D97-AF65-F5344CB8AC3E}">
        <p14:creationId xmlns:p14="http://schemas.microsoft.com/office/powerpoint/2010/main" val="282766345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a:extLst>
              <a:ext uri="{FF2B5EF4-FFF2-40B4-BE49-F238E27FC236}">
                <a16:creationId xmlns:a16="http://schemas.microsoft.com/office/drawing/2014/main" id="{68FA0439-97AF-4B5B-A72E-2B61276F62C1}"/>
              </a:ext>
            </a:extLst>
          </p:cNvPr>
          <p:cNvSpPr>
            <a:spLocks noGrp="1"/>
          </p:cNvSpPr>
          <p:nvPr>
            <p:ph type="title"/>
          </p:nvPr>
        </p:nvSpPr>
        <p:spPr/>
        <p:txBody>
          <a:bodyPr/>
          <a:lstStyle/>
          <a:p>
            <a:r>
              <a:rPr lang="el-GR" dirty="0">
                <a:latin typeface="Times New Roman" panose="02020603050405020304" pitchFamily="18" charset="0"/>
                <a:cs typeface="Times New Roman" panose="02020603050405020304" pitchFamily="18" charset="0"/>
              </a:rPr>
              <a:t>Η κρίση του Μονάχου</a:t>
            </a:r>
          </a:p>
        </p:txBody>
      </p:sp>
      <p:sp>
        <p:nvSpPr>
          <p:cNvPr id="5" name="Θέση κειμένου 4">
            <a:extLst>
              <a:ext uri="{FF2B5EF4-FFF2-40B4-BE49-F238E27FC236}">
                <a16:creationId xmlns:a16="http://schemas.microsoft.com/office/drawing/2014/main" id="{7D5B1A87-0DA9-4D91-B592-864AA723776F}"/>
              </a:ext>
            </a:extLst>
          </p:cNvPr>
          <p:cNvSpPr>
            <a:spLocks noGrp="1"/>
          </p:cNvSpPr>
          <p:nvPr>
            <p:ph type="body" idx="1"/>
          </p:nvPr>
        </p:nvSpPr>
        <p:spPr/>
        <p:txBody>
          <a:bodyPr/>
          <a:lstStyle/>
          <a:p>
            <a:r>
              <a:rPr lang="el-GR" dirty="0">
                <a:latin typeface="Times New Roman" panose="02020603050405020304" pitchFamily="18" charset="0"/>
                <a:cs typeface="Times New Roman" panose="02020603050405020304" pitchFamily="18" charset="0"/>
              </a:rPr>
              <a:t>1938</a:t>
            </a:r>
          </a:p>
        </p:txBody>
      </p:sp>
    </p:spTree>
    <p:extLst>
      <p:ext uri="{BB962C8B-B14F-4D97-AF65-F5344CB8AC3E}">
        <p14:creationId xmlns:p14="http://schemas.microsoft.com/office/powerpoint/2010/main" val="109374708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a:extLst>
              <a:ext uri="{FF2B5EF4-FFF2-40B4-BE49-F238E27FC236}">
                <a16:creationId xmlns:a16="http://schemas.microsoft.com/office/drawing/2014/main" id="{E9507988-BAD9-4F9D-A95C-838A090C5AB3}"/>
              </a:ext>
            </a:extLst>
          </p:cNvPr>
          <p:cNvSpPr>
            <a:spLocks noGrp="1" noChangeArrowheads="1"/>
          </p:cNvSpPr>
          <p:nvPr>
            <p:ph type="title"/>
          </p:nvPr>
        </p:nvSpPr>
        <p:spPr>
          <a:xfrm>
            <a:off x="228600" y="152401"/>
            <a:ext cx="8591872" cy="972344"/>
          </a:xfrm>
        </p:spPr>
        <p:txBody>
          <a:bodyPr>
            <a:noAutofit/>
          </a:bodyPr>
          <a:lstStyle/>
          <a:p>
            <a:pPr algn="ctr"/>
            <a:r>
              <a:rPr lang="el-GR" altLang="el-GR" dirty="0">
                <a:latin typeface="Times New Roman" panose="02020603050405020304" pitchFamily="18" charset="0"/>
                <a:cs typeface="Times New Roman" panose="02020603050405020304" pitchFamily="18" charset="0"/>
              </a:rPr>
              <a:t>Η άνοδος του «Πατριωτικού Μετώπου»</a:t>
            </a:r>
            <a:endParaRPr lang="en-US" altLang="el-GR" dirty="0">
              <a:latin typeface="Times New Roman" panose="02020603050405020304" pitchFamily="18" charset="0"/>
              <a:cs typeface="Times New Roman" panose="02020603050405020304" pitchFamily="18" charset="0"/>
            </a:endParaRPr>
          </a:p>
        </p:txBody>
      </p:sp>
      <p:sp>
        <p:nvSpPr>
          <p:cNvPr id="9219" name="Rectangle 3">
            <a:extLst>
              <a:ext uri="{FF2B5EF4-FFF2-40B4-BE49-F238E27FC236}">
                <a16:creationId xmlns:a16="http://schemas.microsoft.com/office/drawing/2014/main" id="{2DCAB426-8B35-4F56-AABA-BE3F77200EC0}"/>
              </a:ext>
            </a:extLst>
          </p:cNvPr>
          <p:cNvSpPr>
            <a:spLocks noGrp="1" noChangeArrowheads="1"/>
          </p:cNvSpPr>
          <p:nvPr>
            <p:ph type="body" idx="1"/>
          </p:nvPr>
        </p:nvSpPr>
        <p:spPr>
          <a:xfrm>
            <a:off x="395536" y="1268760"/>
            <a:ext cx="8215064" cy="5112568"/>
          </a:xfrm>
        </p:spPr>
        <p:txBody>
          <a:bodyPr>
            <a:noAutofit/>
          </a:bodyPr>
          <a:lstStyle/>
          <a:p>
            <a:pPr algn="just">
              <a:lnSpc>
                <a:spcPct val="150000"/>
              </a:lnSpc>
              <a:buFont typeface="Wingdings" panose="05000000000000000000" pitchFamily="2" charset="2"/>
              <a:buChar char="q"/>
            </a:pPr>
            <a:r>
              <a:rPr lang="el-GR" altLang="el-GR" sz="2000" b="1" dirty="0">
                <a:latin typeface="Times New Roman" panose="02020603050405020304" pitchFamily="18" charset="0"/>
                <a:cs typeface="Times New Roman" panose="02020603050405020304" pitchFamily="18" charset="0"/>
              </a:rPr>
              <a:t>1929:</a:t>
            </a:r>
            <a:r>
              <a:rPr lang="el-GR" altLang="el-GR" sz="2000" dirty="0">
                <a:latin typeface="Times New Roman" panose="02020603050405020304" pitchFamily="18" charset="0"/>
                <a:cs typeface="Times New Roman" panose="02020603050405020304" pitchFamily="18" charset="0"/>
              </a:rPr>
              <a:t> η οικονομική κρίση ενισχύει τις αποσχιστικές τάσεις μεταξύ των Γερμανών, οι οποίοι κατηγορούν την κυβέρνηση της Πράγας.</a:t>
            </a:r>
          </a:p>
          <a:p>
            <a:pPr algn="just">
              <a:lnSpc>
                <a:spcPct val="150000"/>
              </a:lnSpc>
              <a:buFont typeface="Wingdings" panose="05000000000000000000" pitchFamily="2" charset="2"/>
              <a:buChar char="q"/>
            </a:pPr>
            <a:endParaRPr lang="el-GR" altLang="el-GR" sz="2000" dirty="0">
              <a:latin typeface="Times New Roman" panose="02020603050405020304" pitchFamily="18" charset="0"/>
              <a:cs typeface="Times New Roman" panose="02020603050405020304" pitchFamily="18" charset="0"/>
            </a:endParaRPr>
          </a:p>
          <a:p>
            <a:pPr algn="just">
              <a:lnSpc>
                <a:spcPct val="150000"/>
              </a:lnSpc>
              <a:buFont typeface="Wingdings" panose="05000000000000000000" pitchFamily="2" charset="2"/>
              <a:buChar char="q"/>
            </a:pPr>
            <a:r>
              <a:rPr lang="el-GR" altLang="el-GR" sz="2000" b="1" dirty="0">
                <a:latin typeface="Times New Roman" panose="02020603050405020304" pitchFamily="18" charset="0"/>
                <a:cs typeface="Times New Roman" panose="02020603050405020304" pitchFamily="18" charset="0"/>
              </a:rPr>
              <a:t>1933:</a:t>
            </a:r>
            <a:r>
              <a:rPr lang="el-GR" altLang="el-GR" sz="2000" dirty="0">
                <a:latin typeface="Times New Roman" panose="02020603050405020304" pitchFamily="18" charset="0"/>
                <a:cs typeface="Times New Roman" panose="02020603050405020304" pitchFamily="18" charset="0"/>
              </a:rPr>
              <a:t> ίδρυση γερμανικού σουδητικού κόμματος «Πατριωτικό Μέτωπο» με αρχηγό τον </a:t>
            </a:r>
            <a:r>
              <a:rPr lang="el-GR" altLang="el-GR" sz="2000" b="1" dirty="0">
                <a:latin typeface="Times New Roman" panose="02020603050405020304" pitchFamily="18" charset="0"/>
                <a:cs typeface="Times New Roman" panose="02020603050405020304" pitchFamily="18" charset="0"/>
              </a:rPr>
              <a:t>Κόνραντ Χενλάιν</a:t>
            </a:r>
            <a:r>
              <a:rPr lang="el-GR" altLang="el-GR" sz="2000" dirty="0">
                <a:latin typeface="Times New Roman" panose="02020603050405020304" pitchFamily="18" charset="0"/>
                <a:cs typeface="Times New Roman" panose="02020603050405020304" pitchFamily="18" charset="0"/>
              </a:rPr>
              <a:t>.</a:t>
            </a:r>
          </a:p>
          <a:p>
            <a:pPr algn="just">
              <a:lnSpc>
                <a:spcPct val="150000"/>
              </a:lnSpc>
              <a:buFont typeface="Wingdings" panose="05000000000000000000" pitchFamily="2" charset="2"/>
              <a:buChar char="q"/>
            </a:pPr>
            <a:endParaRPr lang="el-GR" altLang="el-GR" sz="2000" dirty="0">
              <a:latin typeface="Times New Roman" panose="02020603050405020304" pitchFamily="18" charset="0"/>
              <a:cs typeface="Times New Roman" panose="02020603050405020304" pitchFamily="18" charset="0"/>
            </a:endParaRPr>
          </a:p>
          <a:p>
            <a:pPr algn="just">
              <a:lnSpc>
                <a:spcPct val="150000"/>
              </a:lnSpc>
              <a:buFont typeface="Wingdings" panose="05000000000000000000" pitchFamily="2" charset="2"/>
              <a:buChar char="q"/>
            </a:pPr>
            <a:r>
              <a:rPr lang="el-GR" altLang="el-GR" sz="2000" b="1" dirty="0">
                <a:latin typeface="Times New Roman" panose="02020603050405020304" pitchFamily="18" charset="0"/>
                <a:cs typeface="Times New Roman" panose="02020603050405020304" pitchFamily="18" charset="0"/>
              </a:rPr>
              <a:t>1935:</a:t>
            </a:r>
            <a:r>
              <a:rPr lang="el-GR" altLang="el-GR" sz="2000" dirty="0">
                <a:latin typeface="Times New Roman" panose="02020603050405020304" pitchFamily="18" charset="0"/>
                <a:cs typeface="Times New Roman" panose="02020603050405020304" pitchFamily="18" charset="0"/>
              </a:rPr>
              <a:t> το Πατριωτικό Μέτωπο ανακηρύχθηκε πρώτο κόμμα </a:t>
            </a:r>
            <a:r>
              <a:rPr lang="en-US" altLang="el-GR" sz="2000" dirty="0">
                <a:latin typeface="Times New Roman" panose="02020603050405020304" pitchFamily="18" charset="0"/>
                <a:cs typeface="Times New Roman" panose="02020603050405020304" pitchFamily="18" charset="0"/>
              </a:rPr>
              <a:t>15.2%.</a:t>
            </a:r>
            <a:endParaRPr lang="el-GR" altLang="el-GR" sz="2000" dirty="0">
              <a:latin typeface="Times New Roman" panose="02020603050405020304" pitchFamily="18" charset="0"/>
              <a:cs typeface="Times New Roman" panose="02020603050405020304" pitchFamily="18" charset="0"/>
            </a:endParaRPr>
          </a:p>
          <a:p>
            <a:pPr algn="just">
              <a:lnSpc>
                <a:spcPct val="150000"/>
              </a:lnSpc>
              <a:buFont typeface="Wingdings" panose="05000000000000000000" pitchFamily="2" charset="2"/>
              <a:buChar char="q"/>
            </a:pPr>
            <a:endParaRPr lang="el-GR" altLang="el-GR" sz="2000" dirty="0">
              <a:latin typeface="Times New Roman" panose="02020603050405020304" pitchFamily="18" charset="0"/>
              <a:cs typeface="Times New Roman" panose="02020603050405020304" pitchFamily="18" charset="0"/>
            </a:endParaRPr>
          </a:p>
          <a:p>
            <a:pPr algn="just">
              <a:lnSpc>
                <a:spcPct val="150000"/>
              </a:lnSpc>
              <a:buFont typeface="Wingdings" panose="05000000000000000000" pitchFamily="2" charset="2"/>
              <a:buChar char="q"/>
            </a:pPr>
            <a:r>
              <a:rPr lang="el-GR" altLang="el-GR" sz="2000" b="1" dirty="0">
                <a:latin typeface="Times New Roman" panose="02020603050405020304" pitchFamily="18" charset="0"/>
                <a:cs typeface="Times New Roman" panose="02020603050405020304" pitchFamily="18" charset="0"/>
              </a:rPr>
              <a:t>1937:</a:t>
            </a:r>
            <a:r>
              <a:rPr lang="el-GR" altLang="el-GR" sz="2000" dirty="0">
                <a:latin typeface="Times New Roman" panose="02020603050405020304" pitchFamily="18" charset="0"/>
                <a:cs typeface="Times New Roman" panose="02020603050405020304" pitchFamily="18" charset="0"/>
              </a:rPr>
              <a:t> ο Χενλάιν ζητά αυτονομία για τις γερμανικές περιοχές.</a:t>
            </a:r>
            <a:endParaRPr lang="en-US" altLang="el-GR" sz="2000" dirty="0">
              <a:latin typeface="Times New Roman" panose="02020603050405020304" pitchFamily="18" charset="0"/>
              <a:cs typeface="Times New Roman" panose="02020603050405020304" pitchFamily="18" charset="0"/>
            </a:endParaRPr>
          </a:p>
          <a:p>
            <a:pPr algn="just">
              <a:lnSpc>
                <a:spcPct val="150000"/>
              </a:lnSpc>
              <a:buFont typeface="Wingdings" panose="05000000000000000000" pitchFamily="2" charset="2"/>
              <a:buChar char="q"/>
              <a:defRPr/>
            </a:pPr>
            <a:endParaRPr lang="el-GR" altLang="el-GR"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98449923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a:extLst>
              <a:ext uri="{FF2B5EF4-FFF2-40B4-BE49-F238E27FC236}">
                <a16:creationId xmlns:a16="http://schemas.microsoft.com/office/drawing/2014/main" id="{E9507988-BAD9-4F9D-A95C-838A090C5AB3}"/>
              </a:ext>
            </a:extLst>
          </p:cNvPr>
          <p:cNvSpPr>
            <a:spLocks noGrp="1" noChangeArrowheads="1"/>
          </p:cNvSpPr>
          <p:nvPr>
            <p:ph type="title"/>
          </p:nvPr>
        </p:nvSpPr>
        <p:spPr>
          <a:xfrm>
            <a:off x="228600" y="152401"/>
            <a:ext cx="8591872" cy="972344"/>
          </a:xfrm>
        </p:spPr>
        <p:txBody>
          <a:bodyPr>
            <a:noAutofit/>
          </a:bodyPr>
          <a:lstStyle/>
          <a:p>
            <a:pPr algn="ctr"/>
            <a:r>
              <a:rPr lang="el-GR" altLang="el-GR" dirty="0">
                <a:latin typeface="Times New Roman" panose="02020603050405020304" pitchFamily="18" charset="0"/>
                <a:cs typeface="Times New Roman" panose="02020603050405020304" pitchFamily="18" charset="0"/>
              </a:rPr>
              <a:t>Η απόφαση για επίθεση στην Τσεχοσλοβακία</a:t>
            </a:r>
            <a:endParaRPr lang="en-US" altLang="el-GR" dirty="0">
              <a:latin typeface="Times New Roman" panose="02020603050405020304" pitchFamily="18" charset="0"/>
              <a:cs typeface="Times New Roman" panose="02020603050405020304" pitchFamily="18" charset="0"/>
            </a:endParaRPr>
          </a:p>
        </p:txBody>
      </p:sp>
      <p:sp>
        <p:nvSpPr>
          <p:cNvPr id="9219" name="Rectangle 3">
            <a:extLst>
              <a:ext uri="{FF2B5EF4-FFF2-40B4-BE49-F238E27FC236}">
                <a16:creationId xmlns:a16="http://schemas.microsoft.com/office/drawing/2014/main" id="{2DCAB426-8B35-4F56-AABA-BE3F77200EC0}"/>
              </a:ext>
            </a:extLst>
          </p:cNvPr>
          <p:cNvSpPr>
            <a:spLocks noGrp="1" noChangeArrowheads="1"/>
          </p:cNvSpPr>
          <p:nvPr>
            <p:ph type="body" idx="1"/>
          </p:nvPr>
        </p:nvSpPr>
        <p:spPr>
          <a:xfrm>
            <a:off x="395536" y="1268760"/>
            <a:ext cx="8215064" cy="5112568"/>
          </a:xfrm>
        </p:spPr>
        <p:txBody>
          <a:bodyPr>
            <a:noAutofit/>
          </a:bodyPr>
          <a:lstStyle/>
          <a:p>
            <a:pPr algn="just">
              <a:lnSpc>
                <a:spcPct val="150000"/>
              </a:lnSpc>
              <a:buFont typeface="Wingdings" panose="05000000000000000000" pitchFamily="2" charset="2"/>
              <a:buChar char="q"/>
            </a:pPr>
            <a:r>
              <a:rPr lang="el-GR" altLang="el-GR" sz="1800" b="1" dirty="0">
                <a:latin typeface="Times New Roman" panose="02020603050405020304" pitchFamily="18" charset="0"/>
                <a:cs typeface="Times New Roman" panose="02020603050405020304" pitchFamily="18" charset="0"/>
              </a:rPr>
              <a:t>5 Νοεμβρίου 1937:</a:t>
            </a:r>
            <a:r>
              <a:rPr lang="el-GR" altLang="el-GR" sz="1800" dirty="0">
                <a:latin typeface="Times New Roman" panose="02020603050405020304" pitchFamily="18" charset="0"/>
                <a:cs typeface="Times New Roman" panose="02020603050405020304" pitchFamily="18" charset="0"/>
              </a:rPr>
              <a:t> ο Χίτλερ αναπτύσσει στη γερμανική στρατιωτική ηγεσία τις θέσεις του για την μελλοντική πολιτική</a:t>
            </a:r>
            <a:r>
              <a:rPr lang="el-GR" altLang="el-GR" sz="1800" b="1" dirty="0">
                <a:latin typeface="Times New Roman" panose="02020603050405020304" pitchFamily="18" charset="0"/>
                <a:cs typeface="Times New Roman" panose="02020603050405020304" pitchFamily="18" charset="0"/>
              </a:rPr>
              <a:t> </a:t>
            </a:r>
            <a:r>
              <a:rPr lang="el-GR" altLang="el-GR" sz="1800" dirty="0">
                <a:latin typeface="Times New Roman" panose="02020603050405020304" pitchFamily="18" charset="0"/>
                <a:cs typeface="Times New Roman" panose="02020603050405020304" pitchFamily="18" charset="0"/>
              </a:rPr>
              <a:t>του Γ΄ Ράιχ </a:t>
            </a:r>
          </a:p>
          <a:p>
            <a:pPr lvl="1" algn="just">
              <a:lnSpc>
                <a:spcPct val="150000"/>
              </a:lnSpc>
              <a:buFont typeface="Wingdings" panose="05000000000000000000" pitchFamily="2" charset="2"/>
              <a:buChar char="q"/>
            </a:pPr>
            <a:r>
              <a:rPr lang="el-GR" altLang="el-GR" sz="1800" dirty="0">
                <a:latin typeface="Times New Roman" panose="02020603050405020304" pitchFamily="18" charset="0"/>
                <a:cs typeface="Times New Roman" panose="02020603050405020304" pitchFamily="18" charset="0"/>
              </a:rPr>
              <a:t>Η Γερμανία έπρεπε έως το 1943-1945 να πάει σε πόλεμο προκειμένου να αντιμετωπίσει το μείζον πρόβλημα του ζωτικού της χώρου.</a:t>
            </a:r>
          </a:p>
          <a:p>
            <a:pPr lvl="1" algn="just">
              <a:lnSpc>
                <a:spcPct val="150000"/>
              </a:lnSpc>
              <a:buFont typeface="Wingdings" panose="05000000000000000000" pitchFamily="2" charset="2"/>
              <a:buChar char="q"/>
            </a:pPr>
            <a:r>
              <a:rPr lang="el-GR" altLang="el-GR" sz="1800" dirty="0">
                <a:latin typeface="Times New Roman" panose="02020603050405020304" pitchFamily="18" charset="0"/>
                <a:cs typeface="Times New Roman" panose="02020603050405020304" pitchFamily="18" charset="0"/>
              </a:rPr>
              <a:t>Η ανάληψη επιθετικής δράσης απαιτούσε την προηγούμενη κατάλυση της Τσεχοσλοβακίας προκειμένου να απομακρυνθεί το ενδεχόμενο περικύκλωσης της Γερμανίας.</a:t>
            </a:r>
          </a:p>
          <a:p>
            <a:pPr algn="just">
              <a:lnSpc>
                <a:spcPct val="150000"/>
              </a:lnSpc>
              <a:buFont typeface="Wingdings" panose="05000000000000000000" pitchFamily="2" charset="2"/>
              <a:buChar char="q"/>
            </a:pPr>
            <a:endParaRPr lang="el-GR" altLang="el-GR" sz="1800" dirty="0">
              <a:latin typeface="Times New Roman" panose="02020603050405020304" pitchFamily="18" charset="0"/>
              <a:cs typeface="Times New Roman" panose="02020603050405020304" pitchFamily="18" charset="0"/>
            </a:endParaRPr>
          </a:p>
          <a:p>
            <a:pPr algn="just">
              <a:lnSpc>
                <a:spcPct val="150000"/>
              </a:lnSpc>
              <a:buFont typeface="Wingdings" panose="05000000000000000000" pitchFamily="2" charset="2"/>
              <a:buChar char="q"/>
            </a:pPr>
            <a:r>
              <a:rPr lang="el-GR" altLang="el-GR" sz="1800" b="1" dirty="0">
                <a:latin typeface="Times New Roman" panose="02020603050405020304" pitchFamily="18" charset="0"/>
                <a:cs typeface="Times New Roman" panose="02020603050405020304" pitchFamily="18" charset="0"/>
              </a:rPr>
              <a:t>30 Μαΐου 1938:</a:t>
            </a:r>
            <a:r>
              <a:rPr lang="el-GR" altLang="el-GR" sz="1800" dirty="0">
                <a:latin typeface="Times New Roman" panose="02020603050405020304" pitchFamily="18" charset="0"/>
                <a:cs typeface="Times New Roman" panose="02020603050405020304" pitchFamily="18" charset="0"/>
              </a:rPr>
              <a:t> ο Χίτλερ ορίζει ως ημερομηνία επίθεσης εναντίον της Τσεχοσλοβακίας την 1η Οκτωβρίου 1938. </a:t>
            </a:r>
            <a:endParaRPr lang="en-US" altLang="el-GR" sz="1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31992370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a:extLst>
              <a:ext uri="{FF2B5EF4-FFF2-40B4-BE49-F238E27FC236}">
                <a16:creationId xmlns:a16="http://schemas.microsoft.com/office/drawing/2014/main" id="{E9507988-BAD9-4F9D-A95C-838A090C5AB3}"/>
              </a:ext>
            </a:extLst>
          </p:cNvPr>
          <p:cNvSpPr>
            <a:spLocks noGrp="1" noChangeArrowheads="1"/>
          </p:cNvSpPr>
          <p:nvPr>
            <p:ph type="title"/>
          </p:nvPr>
        </p:nvSpPr>
        <p:spPr>
          <a:xfrm>
            <a:off x="228600" y="152401"/>
            <a:ext cx="8591872" cy="972344"/>
          </a:xfrm>
        </p:spPr>
        <p:txBody>
          <a:bodyPr>
            <a:noAutofit/>
          </a:bodyPr>
          <a:lstStyle/>
          <a:p>
            <a:pPr algn="ctr"/>
            <a:r>
              <a:rPr lang="el-GR" altLang="el-GR" dirty="0">
                <a:latin typeface="Times New Roman" panose="02020603050405020304" pitchFamily="18" charset="0"/>
                <a:cs typeface="Times New Roman" panose="02020603050405020304" pitchFamily="18" charset="0"/>
              </a:rPr>
              <a:t>Η στάση της Γαλλίας</a:t>
            </a:r>
            <a:endParaRPr lang="en-US" altLang="el-GR" dirty="0">
              <a:latin typeface="Times New Roman" panose="02020603050405020304" pitchFamily="18" charset="0"/>
              <a:cs typeface="Times New Roman" panose="02020603050405020304" pitchFamily="18" charset="0"/>
            </a:endParaRPr>
          </a:p>
        </p:txBody>
      </p:sp>
      <p:sp>
        <p:nvSpPr>
          <p:cNvPr id="9219" name="Rectangle 3">
            <a:extLst>
              <a:ext uri="{FF2B5EF4-FFF2-40B4-BE49-F238E27FC236}">
                <a16:creationId xmlns:a16="http://schemas.microsoft.com/office/drawing/2014/main" id="{2DCAB426-8B35-4F56-AABA-BE3F77200EC0}"/>
              </a:ext>
            </a:extLst>
          </p:cNvPr>
          <p:cNvSpPr>
            <a:spLocks noGrp="1" noChangeArrowheads="1"/>
          </p:cNvSpPr>
          <p:nvPr>
            <p:ph type="body" idx="1"/>
          </p:nvPr>
        </p:nvSpPr>
        <p:spPr>
          <a:xfrm>
            <a:off x="395536" y="1268760"/>
            <a:ext cx="8215064" cy="5112568"/>
          </a:xfrm>
        </p:spPr>
        <p:txBody>
          <a:bodyPr>
            <a:noAutofit/>
          </a:bodyPr>
          <a:lstStyle/>
          <a:p>
            <a:pPr algn="just">
              <a:lnSpc>
                <a:spcPct val="150000"/>
              </a:lnSpc>
              <a:buFont typeface="Wingdings" panose="05000000000000000000" pitchFamily="2" charset="2"/>
              <a:buChar char="q"/>
            </a:pPr>
            <a:r>
              <a:rPr lang="el-GR" altLang="el-GR" sz="1800" dirty="0">
                <a:latin typeface="Times New Roman" panose="02020603050405020304" pitchFamily="18" charset="0"/>
                <a:cs typeface="Times New Roman" panose="02020603050405020304" pitchFamily="18" charset="0"/>
              </a:rPr>
              <a:t>Η Γαλλία δεν επιθυμούσε την ανάληψη επιθετικής δράσης εναντίον της Γερμανίας, ιδιαίτερα για την υπεράσπιση μιας τρίτης χώρας, δηλαδή της Τσεχοσλοβακίας. Η απόφαση αυτή απέρρεε από μια σειρά από συλλογισμούς:</a:t>
            </a:r>
          </a:p>
          <a:p>
            <a:pPr lvl="1" algn="just">
              <a:lnSpc>
                <a:spcPct val="150000"/>
              </a:lnSpc>
              <a:buFont typeface="Wingdings" panose="05000000000000000000" pitchFamily="2" charset="2"/>
              <a:buChar char="q"/>
            </a:pPr>
            <a:r>
              <a:rPr lang="el-GR" altLang="el-GR" sz="1800" dirty="0">
                <a:latin typeface="Times New Roman" panose="02020603050405020304" pitchFamily="18" charset="0"/>
                <a:cs typeface="Times New Roman" panose="02020603050405020304" pitchFamily="18" charset="0"/>
              </a:rPr>
              <a:t>Εκτιμήσεις της γαλλικής στρατιωτικής ηγεσίας σχετικά με τη δυναμικότητα των γερμανικών Ενόπλων Δυνάμεων.</a:t>
            </a:r>
          </a:p>
          <a:p>
            <a:pPr lvl="1" algn="just">
              <a:lnSpc>
                <a:spcPct val="150000"/>
              </a:lnSpc>
              <a:buFont typeface="Wingdings" panose="05000000000000000000" pitchFamily="2" charset="2"/>
              <a:buChar char="q"/>
            </a:pPr>
            <a:r>
              <a:rPr lang="el-GR" altLang="el-GR" sz="1800" dirty="0">
                <a:latin typeface="Times New Roman" panose="02020603050405020304" pitchFamily="18" charset="0"/>
                <a:cs typeface="Times New Roman" panose="02020603050405020304" pitchFamily="18" charset="0"/>
              </a:rPr>
              <a:t>Η εμπειρία του Πρώτου Παγκοσμίου Πολέμου.</a:t>
            </a:r>
          </a:p>
          <a:p>
            <a:pPr lvl="1" algn="just">
              <a:lnSpc>
                <a:spcPct val="150000"/>
              </a:lnSpc>
              <a:buFont typeface="Wingdings" panose="05000000000000000000" pitchFamily="2" charset="2"/>
              <a:buChar char="q"/>
            </a:pPr>
            <a:r>
              <a:rPr lang="el-GR" altLang="el-GR" sz="1800" dirty="0">
                <a:latin typeface="Times New Roman" panose="02020603050405020304" pitchFamily="18" charset="0"/>
                <a:cs typeface="Times New Roman" panose="02020603050405020304" pitchFamily="18" charset="0"/>
              </a:rPr>
              <a:t>Η τεράστια δυναμική που είχε αναπτύξει το ειρηνόφιλο κίνημα στη Γαλλία.</a:t>
            </a:r>
          </a:p>
          <a:p>
            <a:pPr lvl="1" algn="just">
              <a:lnSpc>
                <a:spcPct val="150000"/>
              </a:lnSpc>
              <a:buFont typeface="Wingdings" panose="05000000000000000000" pitchFamily="2" charset="2"/>
              <a:buChar char="q"/>
            </a:pPr>
            <a:r>
              <a:rPr lang="el-GR" altLang="el-GR" sz="1800" dirty="0">
                <a:latin typeface="Times New Roman" panose="02020603050405020304" pitchFamily="18" charset="0"/>
                <a:cs typeface="Times New Roman" panose="02020603050405020304" pitchFamily="18" charset="0"/>
              </a:rPr>
              <a:t>Η ανησυχία ότι ο γαλλικός στρατός θα αντιμετώπιζε μόνος τη Γερμανία, δίχως την υποστήριξη της Βρετανίας.</a:t>
            </a:r>
          </a:p>
        </p:txBody>
      </p:sp>
    </p:spTree>
    <p:extLst>
      <p:ext uri="{BB962C8B-B14F-4D97-AF65-F5344CB8AC3E}">
        <p14:creationId xmlns:p14="http://schemas.microsoft.com/office/powerpoint/2010/main" val="214621662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a:extLst>
              <a:ext uri="{FF2B5EF4-FFF2-40B4-BE49-F238E27FC236}">
                <a16:creationId xmlns:a16="http://schemas.microsoft.com/office/drawing/2014/main" id="{E9507988-BAD9-4F9D-A95C-838A090C5AB3}"/>
              </a:ext>
            </a:extLst>
          </p:cNvPr>
          <p:cNvSpPr>
            <a:spLocks noGrp="1" noChangeArrowheads="1"/>
          </p:cNvSpPr>
          <p:nvPr>
            <p:ph type="title"/>
          </p:nvPr>
        </p:nvSpPr>
        <p:spPr>
          <a:xfrm>
            <a:off x="228600" y="152401"/>
            <a:ext cx="8591872" cy="972344"/>
          </a:xfrm>
        </p:spPr>
        <p:txBody>
          <a:bodyPr>
            <a:noAutofit/>
          </a:bodyPr>
          <a:lstStyle/>
          <a:p>
            <a:pPr algn="ctr"/>
            <a:r>
              <a:rPr lang="el-GR" altLang="el-GR" dirty="0">
                <a:latin typeface="Times New Roman" panose="02020603050405020304" pitchFamily="18" charset="0"/>
                <a:cs typeface="Times New Roman" panose="02020603050405020304" pitchFamily="18" charset="0"/>
              </a:rPr>
              <a:t>Η αμερικανική οικονομία μετά τον πόλεμο</a:t>
            </a:r>
            <a:endParaRPr lang="en-US" altLang="el-GR" dirty="0">
              <a:latin typeface="Times New Roman" panose="02020603050405020304" pitchFamily="18" charset="0"/>
              <a:cs typeface="Times New Roman" panose="02020603050405020304" pitchFamily="18" charset="0"/>
            </a:endParaRPr>
          </a:p>
        </p:txBody>
      </p:sp>
      <p:sp>
        <p:nvSpPr>
          <p:cNvPr id="9219" name="Rectangle 3">
            <a:extLst>
              <a:ext uri="{FF2B5EF4-FFF2-40B4-BE49-F238E27FC236}">
                <a16:creationId xmlns:a16="http://schemas.microsoft.com/office/drawing/2014/main" id="{2DCAB426-8B35-4F56-AABA-BE3F77200EC0}"/>
              </a:ext>
            </a:extLst>
          </p:cNvPr>
          <p:cNvSpPr>
            <a:spLocks noGrp="1" noChangeArrowheads="1"/>
          </p:cNvSpPr>
          <p:nvPr>
            <p:ph type="body" idx="1"/>
          </p:nvPr>
        </p:nvSpPr>
        <p:spPr>
          <a:xfrm>
            <a:off x="395536" y="1268760"/>
            <a:ext cx="8215064" cy="5112568"/>
          </a:xfrm>
        </p:spPr>
        <p:txBody>
          <a:bodyPr>
            <a:noAutofit/>
          </a:bodyPr>
          <a:lstStyle/>
          <a:p>
            <a:pPr algn="just">
              <a:lnSpc>
                <a:spcPct val="150000"/>
              </a:lnSpc>
              <a:buFont typeface="Wingdings" panose="05000000000000000000" pitchFamily="2" charset="2"/>
              <a:buChar char="Ø"/>
            </a:pPr>
            <a:r>
              <a:rPr lang="el-GR" altLang="el-GR" sz="1800" dirty="0">
                <a:latin typeface="Times New Roman" panose="02020603050405020304" pitchFamily="18" charset="0"/>
                <a:cs typeface="Times New Roman" panose="02020603050405020304" pitchFamily="18" charset="0"/>
              </a:rPr>
              <a:t>Η αίσθηση της μεταπολεμικής ευημερίας είχε οδηγήσει σε τεράστια αύξηση της αμερικανικής παραγωγής. Ανάμεσα στο 1919 και το 1929, ο αριθμός αυτοκινήτων στις ΗΠΑ τριπλασιάστηκε, ενώ οι πωλήσεις των ραδιοφώνων αυξήθηκαν από $ 60.000.000 το 1922 σε $ 843.000.000 το 1929.</a:t>
            </a:r>
          </a:p>
          <a:p>
            <a:pPr algn="just">
              <a:lnSpc>
                <a:spcPct val="150000"/>
              </a:lnSpc>
              <a:buFont typeface="Wingdings" panose="05000000000000000000" pitchFamily="2" charset="2"/>
              <a:buChar char="Ø"/>
            </a:pPr>
            <a:endParaRPr lang="el-GR" altLang="el-GR" sz="1800" dirty="0">
              <a:latin typeface="Times New Roman" panose="02020603050405020304" pitchFamily="18" charset="0"/>
              <a:cs typeface="Times New Roman" panose="02020603050405020304" pitchFamily="18" charset="0"/>
            </a:endParaRPr>
          </a:p>
          <a:p>
            <a:pPr algn="just">
              <a:lnSpc>
                <a:spcPct val="150000"/>
              </a:lnSpc>
              <a:buFont typeface="Wingdings" panose="05000000000000000000" pitchFamily="2" charset="2"/>
              <a:buChar char="Ø"/>
            </a:pPr>
            <a:r>
              <a:rPr lang="el-GR" altLang="el-GR" sz="1800" dirty="0">
                <a:latin typeface="Times New Roman" panose="02020603050405020304" pitchFamily="18" charset="0"/>
                <a:cs typeface="Times New Roman" panose="02020603050405020304" pitchFamily="18" charset="0"/>
              </a:rPr>
              <a:t>Το 1929 το χρηματιστήριο της Νέας Υόρκης ήταν το μεγαλύτερο του κόσμου. Από το 1921 έως το 1929, ο </a:t>
            </a:r>
            <a:r>
              <a:rPr lang="en-US" altLang="el-GR" sz="1800" dirty="0">
                <a:latin typeface="Times New Roman" panose="02020603050405020304" pitchFamily="18" charset="0"/>
                <a:cs typeface="Times New Roman" panose="02020603050405020304" pitchFamily="18" charset="0"/>
              </a:rPr>
              <a:t>Dow Jones </a:t>
            </a:r>
            <a:r>
              <a:rPr lang="el-GR" altLang="el-GR" sz="1800" dirty="0">
                <a:latin typeface="Times New Roman" panose="02020603050405020304" pitchFamily="18" charset="0"/>
                <a:cs typeface="Times New Roman" panose="02020603050405020304" pitchFamily="18" charset="0"/>
              </a:rPr>
              <a:t>εκτινάχθηκε από τις 60 μονάδες στις 400. Οι επενδυτές έβαζαν τα σπίτια τους σε υποθήκη ή επένδυαν τις αποταμιεύσεις τους σε «καυτές» μετοχές.</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a:extLst>
              <a:ext uri="{FF2B5EF4-FFF2-40B4-BE49-F238E27FC236}">
                <a16:creationId xmlns:a16="http://schemas.microsoft.com/office/drawing/2014/main" id="{E9507988-BAD9-4F9D-A95C-838A090C5AB3}"/>
              </a:ext>
            </a:extLst>
          </p:cNvPr>
          <p:cNvSpPr>
            <a:spLocks noGrp="1" noChangeArrowheads="1"/>
          </p:cNvSpPr>
          <p:nvPr>
            <p:ph type="title"/>
          </p:nvPr>
        </p:nvSpPr>
        <p:spPr>
          <a:xfrm>
            <a:off x="228600" y="152401"/>
            <a:ext cx="8591872" cy="972344"/>
          </a:xfrm>
        </p:spPr>
        <p:txBody>
          <a:bodyPr>
            <a:noAutofit/>
          </a:bodyPr>
          <a:lstStyle/>
          <a:p>
            <a:pPr algn="ctr"/>
            <a:r>
              <a:rPr lang="el-GR" altLang="el-GR" dirty="0">
                <a:latin typeface="Times New Roman" panose="02020603050405020304" pitchFamily="18" charset="0"/>
                <a:cs typeface="Times New Roman" panose="02020603050405020304" pitchFamily="18" charset="0"/>
              </a:rPr>
              <a:t>Η στάση της Βρετανίας</a:t>
            </a:r>
            <a:endParaRPr lang="en-US" altLang="el-GR" dirty="0">
              <a:latin typeface="Times New Roman" panose="02020603050405020304" pitchFamily="18" charset="0"/>
              <a:cs typeface="Times New Roman" panose="02020603050405020304" pitchFamily="18" charset="0"/>
            </a:endParaRPr>
          </a:p>
        </p:txBody>
      </p:sp>
      <p:sp>
        <p:nvSpPr>
          <p:cNvPr id="9219" name="Rectangle 3">
            <a:extLst>
              <a:ext uri="{FF2B5EF4-FFF2-40B4-BE49-F238E27FC236}">
                <a16:creationId xmlns:a16="http://schemas.microsoft.com/office/drawing/2014/main" id="{2DCAB426-8B35-4F56-AABA-BE3F77200EC0}"/>
              </a:ext>
            </a:extLst>
          </p:cNvPr>
          <p:cNvSpPr>
            <a:spLocks noGrp="1" noChangeArrowheads="1"/>
          </p:cNvSpPr>
          <p:nvPr>
            <p:ph type="body" idx="1"/>
          </p:nvPr>
        </p:nvSpPr>
        <p:spPr>
          <a:xfrm>
            <a:off x="395536" y="1268760"/>
            <a:ext cx="8215064" cy="5112568"/>
          </a:xfrm>
        </p:spPr>
        <p:txBody>
          <a:bodyPr>
            <a:noAutofit/>
          </a:bodyPr>
          <a:lstStyle/>
          <a:p>
            <a:pPr algn="just">
              <a:lnSpc>
                <a:spcPct val="150000"/>
              </a:lnSpc>
              <a:buFont typeface="Wingdings" panose="05000000000000000000" pitchFamily="2" charset="2"/>
              <a:buChar char="q"/>
            </a:pPr>
            <a:r>
              <a:rPr lang="en-US" altLang="el-GR" sz="1800" dirty="0">
                <a:latin typeface="Times New Roman" panose="02020603050405020304" pitchFamily="18" charset="0"/>
                <a:cs typeface="Times New Roman" panose="02020603050405020304" pitchFamily="18" charset="0"/>
              </a:rPr>
              <a:t>H</a:t>
            </a:r>
            <a:r>
              <a:rPr lang="el-GR" altLang="el-GR" sz="1800" dirty="0">
                <a:latin typeface="Times New Roman" panose="02020603050405020304" pitchFamily="18" charset="0"/>
                <a:cs typeface="Times New Roman" panose="02020603050405020304" pitchFamily="18" charset="0"/>
              </a:rPr>
              <a:t> Βρετανία δεν επιθυμούσε τον πόλεμο με τη Γερμανία, για μια σειρά από λόγους</a:t>
            </a:r>
          </a:p>
          <a:p>
            <a:pPr lvl="1" algn="just">
              <a:lnSpc>
                <a:spcPct val="150000"/>
              </a:lnSpc>
              <a:buFont typeface="Wingdings" panose="05000000000000000000" pitchFamily="2" charset="2"/>
              <a:buChar char="q"/>
            </a:pPr>
            <a:r>
              <a:rPr lang="el-GR" altLang="el-GR" sz="1800" dirty="0">
                <a:latin typeface="Times New Roman" panose="02020603050405020304" pitchFamily="18" charset="0"/>
                <a:cs typeface="Times New Roman" panose="02020603050405020304" pitchFamily="18" charset="0"/>
              </a:rPr>
              <a:t>Πεποίθηση ότι σε περίπτωση πολέμου η πιθανότερη εξέλιξη ήταν ήττα της Βρετανίας (αναποτελεσματικότητα βρετανικής άμυνας και φόβος για αεροπορικούς βομβαρδισμούς).</a:t>
            </a:r>
          </a:p>
          <a:p>
            <a:pPr lvl="1" algn="just">
              <a:lnSpc>
                <a:spcPct val="150000"/>
              </a:lnSpc>
              <a:buFont typeface="Wingdings" panose="05000000000000000000" pitchFamily="2" charset="2"/>
              <a:buChar char="q"/>
            </a:pPr>
            <a:r>
              <a:rPr lang="el-GR" altLang="el-GR" sz="1800" dirty="0">
                <a:latin typeface="Times New Roman" panose="02020603050405020304" pitchFamily="18" charset="0"/>
                <a:cs typeface="Times New Roman" panose="02020603050405020304" pitchFamily="18" charset="0"/>
              </a:rPr>
              <a:t>Ο πρωθυπουργός της Βρετανίας, Νέβιλ Τσάμπερλεϊν, πίστευε ότι οι διεκδικήσεις του Χίτλερ περιορίζονταν στην αναθεώρηση των «αδικιών» που είχε υποστεί η Γερμανία με τη συνθήκη των Βερσαλλιών</a:t>
            </a:r>
          </a:p>
          <a:p>
            <a:pPr lvl="1" algn="just">
              <a:lnSpc>
                <a:spcPct val="150000"/>
              </a:lnSpc>
              <a:buFont typeface="Wingdings" panose="05000000000000000000" pitchFamily="2" charset="2"/>
              <a:buChar char="q"/>
            </a:pPr>
            <a:r>
              <a:rPr lang="el-GR" altLang="el-GR" sz="1800" dirty="0">
                <a:latin typeface="Times New Roman" panose="02020603050405020304" pitchFamily="18" charset="0"/>
                <a:cs typeface="Times New Roman" panose="02020603050405020304" pitchFamily="18" charset="0"/>
              </a:rPr>
              <a:t>Αποστροφή για πόλεμο → κίνημα ειρηνισμού και οικονομικά αίτια.</a:t>
            </a:r>
          </a:p>
          <a:p>
            <a:pPr algn="just">
              <a:lnSpc>
                <a:spcPct val="150000"/>
              </a:lnSpc>
              <a:buFont typeface="Wingdings" panose="05000000000000000000" pitchFamily="2" charset="2"/>
              <a:buChar char="q"/>
            </a:pPr>
            <a:endParaRPr lang="el-GR" altLang="el-GR" sz="1800" dirty="0">
              <a:latin typeface="Times New Roman" panose="02020603050405020304" pitchFamily="18" charset="0"/>
              <a:cs typeface="Times New Roman" panose="02020603050405020304" pitchFamily="18" charset="0"/>
            </a:endParaRPr>
          </a:p>
          <a:p>
            <a:pPr algn="just">
              <a:lnSpc>
                <a:spcPct val="150000"/>
              </a:lnSpc>
              <a:buFont typeface="Wingdings" panose="05000000000000000000" pitchFamily="2" charset="2"/>
              <a:buChar char="q"/>
            </a:pPr>
            <a:r>
              <a:rPr lang="el-GR" altLang="el-GR" sz="1800" dirty="0">
                <a:latin typeface="Times New Roman" panose="02020603050405020304" pitchFamily="18" charset="0"/>
                <a:cs typeface="Times New Roman" panose="02020603050405020304" pitchFamily="18" charset="0"/>
              </a:rPr>
              <a:t>Οι Γάλλοι και οι Βρετανοί ήθελαν να πεισθεί η Τσεχοσλοβακία να προβεί σε παραχωρήσεις προς τους Γερμανούς.</a:t>
            </a:r>
            <a:endParaRPr lang="en-US" altLang="el-GR" sz="1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81498912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a:extLst>
              <a:ext uri="{FF2B5EF4-FFF2-40B4-BE49-F238E27FC236}">
                <a16:creationId xmlns:a16="http://schemas.microsoft.com/office/drawing/2014/main" id="{E9507988-BAD9-4F9D-A95C-838A090C5AB3}"/>
              </a:ext>
            </a:extLst>
          </p:cNvPr>
          <p:cNvSpPr>
            <a:spLocks noGrp="1" noChangeArrowheads="1"/>
          </p:cNvSpPr>
          <p:nvPr>
            <p:ph type="title"/>
          </p:nvPr>
        </p:nvSpPr>
        <p:spPr>
          <a:xfrm>
            <a:off x="228600" y="152401"/>
            <a:ext cx="8591872" cy="972344"/>
          </a:xfrm>
        </p:spPr>
        <p:txBody>
          <a:bodyPr>
            <a:noAutofit/>
          </a:bodyPr>
          <a:lstStyle/>
          <a:p>
            <a:pPr algn="ctr"/>
            <a:r>
              <a:rPr lang="el-GR" altLang="el-GR" dirty="0">
                <a:latin typeface="Times New Roman" panose="02020603050405020304" pitchFamily="18" charset="0"/>
                <a:cs typeface="Times New Roman" panose="02020603050405020304" pitchFamily="18" charset="0"/>
              </a:rPr>
              <a:t>Η στάση της Σοβιετικής Ένωσης</a:t>
            </a:r>
            <a:endParaRPr lang="en-US" altLang="el-GR" dirty="0">
              <a:latin typeface="Times New Roman" panose="02020603050405020304" pitchFamily="18" charset="0"/>
              <a:cs typeface="Times New Roman" panose="02020603050405020304" pitchFamily="18" charset="0"/>
            </a:endParaRPr>
          </a:p>
        </p:txBody>
      </p:sp>
      <p:sp>
        <p:nvSpPr>
          <p:cNvPr id="9219" name="Rectangle 3">
            <a:extLst>
              <a:ext uri="{FF2B5EF4-FFF2-40B4-BE49-F238E27FC236}">
                <a16:creationId xmlns:a16="http://schemas.microsoft.com/office/drawing/2014/main" id="{2DCAB426-8B35-4F56-AABA-BE3F77200EC0}"/>
              </a:ext>
            </a:extLst>
          </p:cNvPr>
          <p:cNvSpPr>
            <a:spLocks noGrp="1" noChangeArrowheads="1"/>
          </p:cNvSpPr>
          <p:nvPr>
            <p:ph type="body" idx="1"/>
          </p:nvPr>
        </p:nvSpPr>
        <p:spPr>
          <a:xfrm>
            <a:off x="395536" y="1268760"/>
            <a:ext cx="8215064" cy="5112568"/>
          </a:xfrm>
        </p:spPr>
        <p:txBody>
          <a:bodyPr>
            <a:noAutofit/>
          </a:bodyPr>
          <a:lstStyle/>
          <a:p>
            <a:pPr algn="just">
              <a:lnSpc>
                <a:spcPct val="150000"/>
              </a:lnSpc>
              <a:buFont typeface="Wingdings" panose="05000000000000000000" pitchFamily="2" charset="2"/>
              <a:buChar char="q"/>
            </a:pPr>
            <a:r>
              <a:rPr lang="el-GR" altLang="el-GR" sz="1800" dirty="0"/>
              <a:t>Σύμφωνα με τη συμμαχία που είχε υπογράψει το 1935 η Σοβιετική Ένωση με την Τσεχοσλοβακία, η Μόσχα έπρεπε να σπεύσει σε βοήθεια της Πράγας σε περίπτωση που δεχόταν επίθεση. Η συμμαχία αυτή όμως θα λειτουργούσε μόνο με την ενεργοποίηση της γαλλικής συμμαχίας.</a:t>
            </a:r>
          </a:p>
          <a:p>
            <a:pPr algn="just">
              <a:lnSpc>
                <a:spcPct val="150000"/>
              </a:lnSpc>
              <a:buFont typeface="Wingdings" panose="05000000000000000000" pitchFamily="2" charset="2"/>
              <a:buChar char="q"/>
            </a:pPr>
            <a:endParaRPr lang="el-GR" altLang="el-GR" sz="1800" dirty="0"/>
          </a:p>
          <a:p>
            <a:pPr algn="just">
              <a:lnSpc>
                <a:spcPct val="150000"/>
              </a:lnSpc>
              <a:buFont typeface="Wingdings" panose="05000000000000000000" pitchFamily="2" charset="2"/>
              <a:buChar char="q"/>
            </a:pPr>
            <a:r>
              <a:rPr lang="el-GR" altLang="el-GR" sz="1800" dirty="0"/>
              <a:t>Δημόσια η Σοβιετική Ένωση διαβεβαίωνε ότι θα τηρούσε τις συμμαχικές της υποχρεώσεις. Ωστόσο, υπήρχαν «αντικειμενικά προβλήματα»:</a:t>
            </a:r>
          </a:p>
          <a:p>
            <a:pPr lvl="1" algn="just">
              <a:lnSpc>
                <a:spcPct val="150000"/>
              </a:lnSpc>
              <a:buFont typeface="Wingdings" panose="05000000000000000000" pitchFamily="2" charset="2"/>
              <a:buChar char="q"/>
            </a:pPr>
            <a:r>
              <a:rPr lang="el-GR" altLang="el-GR" sz="1800" dirty="0"/>
              <a:t>Ο Κόκκινος Στρατός είχε αποδυναμωθεί σημαντικά λόγω των πρόσφατων εκκαθαρίσεων στο σώμα των αξιωματικών.</a:t>
            </a:r>
          </a:p>
          <a:p>
            <a:pPr lvl="1" algn="just">
              <a:lnSpc>
                <a:spcPct val="150000"/>
              </a:lnSpc>
              <a:buFont typeface="Wingdings" panose="05000000000000000000" pitchFamily="2" charset="2"/>
              <a:buChar char="q"/>
            </a:pPr>
            <a:r>
              <a:rPr lang="el-GR" altLang="el-GR" sz="1800" dirty="0"/>
              <a:t>Η Πολωνία και η Ρουμανία δεν ήταν διατεθειμένες να επιτρέψουν στα σοβιετικά στρατεύματα να διασχίσουν τα εδάφη τους.</a:t>
            </a:r>
          </a:p>
        </p:txBody>
      </p:sp>
    </p:spTree>
    <p:extLst>
      <p:ext uri="{BB962C8B-B14F-4D97-AF65-F5344CB8AC3E}">
        <p14:creationId xmlns:p14="http://schemas.microsoft.com/office/powerpoint/2010/main" val="64667695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a:extLst>
              <a:ext uri="{FF2B5EF4-FFF2-40B4-BE49-F238E27FC236}">
                <a16:creationId xmlns:a16="http://schemas.microsoft.com/office/drawing/2014/main" id="{E9507988-BAD9-4F9D-A95C-838A090C5AB3}"/>
              </a:ext>
            </a:extLst>
          </p:cNvPr>
          <p:cNvSpPr>
            <a:spLocks noGrp="1" noChangeArrowheads="1"/>
          </p:cNvSpPr>
          <p:nvPr>
            <p:ph type="title"/>
          </p:nvPr>
        </p:nvSpPr>
        <p:spPr>
          <a:xfrm>
            <a:off x="228600" y="152401"/>
            <a:ext cx="8591872" cy="972344"/>
          </a:xfrm>
        </p:spPr>
        <p:txBody>
          <a:bodyPr>
            <a:noAutofit/>
          </a:bodyPr>
          <a:lstStyle/>
          <a:p>
            <a:pPr algn="ctr"/>
            <a:r>
              <a:rPr lang="el-GR" altLang="el-GR" dirty="0">
                <a:latin typeface="Times New Roman" panose="02020603050405020304" pitchFamily="18" charset="0"/>
                <a:cs typeface="Times New Roman" panose="02020603050405020304" pitchFamily="18" charset="0"/>
              </a:rPr>
              <a:t>Η κορύφωση της κρίσης</a:t>
            </a:r>
            <a:endParaRPr lang="en-US" altLang="el-GR" dirty="0">
              <a:latin typeface="Times New Roman" panose="02020603050405020304" pitchFamily="18" charset="0"/>
              <a:cs typeface="Times New Roman" panose="02020603050405020304" pitchFamily="18" charset="0"/>
            </a:endParaRPr>
          </a:p>
        </p:txBody>
      </p:sp>
      <p:sp>
        <p:nvSpPr>
          <p:cNvPr id="9219" name="Rectangle 3">
            <a:extLst>
              <a:ext uri="{FF2B5EF4-FFF2-40B4-BE49-F238E27FC236}">
                <a16:creationId xmlns:a16="http://schemas.microsoft.com/office/drawing/2014/main" id="{2DCAB426-8B35-4F56-AABA-BE3F77200EC0}"/>
              </a:ext>
            </a:extLst>
          </p:cNvPr>
          <p:cNvSpPr>
            <a:spLocks noGrp="1" noChangeArrowheads="1"/>
          </p:cNvSpPr>
          <p:nvPr>
            <p:ph type="body" idx="1"/>
          </p:nvPr>
        </p:nvSpPr>
        <p:spPr>
          <a:xfrm>
            <a:off x="395536" y="1268760"/>
            <a:ext cx="8215064" cy="5112568"/>
          </a:xfrm>
        </p:spPr>
        <p:txBody>
          <a:bodyPr>
            <a:noAutofit/>
          </a:bodyPr>
          <a:lstStyle/>
          <a:p>
            <a:pPr algn="just">
              <a:lnSpc>
                <a:spcPct val="150000"/>
              </a:lnSpc>
              <a:buFont typeface="Wingdings" panose="05000000000000000000" pitchFamily="2" charset="2"/>
              <a:buChar char="q"/>
            </a:pPr>
            <a:r>
              <a:rPr lang="el-GR" altLang="el-GR" sz="1800" b="1" dirty="0">
                <a:latin typeface="Times New Roman" panose="02020603050405020304" pitchFamily="18" charset="0"/>
                <a:cs typeface="Times New Roman" panose="02020603050405020304" pitchFamily="18" charset="0"/>
              </a:rPr>
              <a:t>5 Σεπτεμβρίου:</a:t>
            </a:r>
            <a:r>
              <a:rPr lang="el-GR" altLang="el-GR" sz="1800" dirty="0">
                <a:latin typeface="Times New Roman" panose="02020603050405020304" pitchFamily="18" charset="0"/>
                <a:cs typeface="Times New Roman" panose="02020603050405020304" pitchFamily="18" charset="0"/>
              </a:rPr>
              <a:t> ο </a:t>
            </a:r>
            <a:r>
              <a:rPr lang="el-GR" altLang="el-GR" sz="1800" dirty="0" err="1">
                <a:latin typeface="Times New Roman" panose="02020603050405020304" pitchFamily="18" charset="0"/>
                <a:cs typeface="Times New Roman" panose="02020603050405020304" pitchFamily="18" charset="0"/>
              </a:rPr>
              <a:t>Μπένες</a:t>
            </a:r>
            <a:r>
              <a:rPr lang="el-GR" altLang="el-GR" sz="1800" dirty="0">
                <a:latin typeface="Times New Roman" panose="02020603050405020304" pitchFamily="18" charset="0"/>
                <a:cs typeface="Times New Roman" panose="02020603050405020304" pitchFamily="18" charset="0"/>
              </a:rPr>
              <a:t> ικανοποιεί τα αιτήματα του </a:t>
            </a:r>
            <a:r>
              <a:rPr lang="el-GR" altLang="el-GR" sz="1800" dirty="0" err="1">
                <a:latin typeface="Times New Roman" panose="02020603050405020304" pitchFamily="18" charset="0"/>
                <a:cs typeface="Times New Roman" panose="02020603050405020304" pitchFamily="18" charset="0"/>
              </a:rPr>
              <a:t>Χενλάιν</a:t>
            </a:r>
            <a:r>
              <a:rPr lang="el-GR" altLang="el-GR" sz="1800" dirty="0">
                <a:latin typeface="Times New Roman" panose="02020603050405020304" pitchFamily="18" charset="0"/>
                <a:cs typeface="Times New Roman" panose="02020603050405020304" pitchFamily="18" charset="0"/>
              </a:rPr>
              <a:t>.</a:t>
            </a:r>
          </a:p>
          <a:p>
            <a:pPr algn="just">
              <a:lnSpc>
                <a:spcPct val="150000"/>
              </a:lnSpc>
              <a:buFont typeface="Wingdings" panose="05000000000000000000" pitchFamily="2" charset="2"/>
              <a:buChar char="q"/>
            </a:pPr>
            <a:endParaRPr lang="el-GR" altLang="el-GR" sz="1800" dirty="0">
              <a:latin typeface="Times New Roman" panose="02020603050405020304" pitchFamily="18" charset="0"/>
              <a:cs typeface="Times New Roman" panose="02020603050405020304" pitchFamily="18" charset="0"/>
            </a:endParaRPr>
          </a:p>
          <a:p>
            <a:pPr algn="just">
              <a:lnSpc>
                <a:spcPct val="150000"/>
              </a:lnSpc>
              <a:buFont typeface="Wingdings" panose="05000000000000000000" pitchFamily="2" charset="2"/>
              <a:buChar char="q"/>
            </a:pPr>
            <a:r>
              <a:rPr lang="el-GR" altLang="el-GR" sz="1800" b="1" dirty="0">
                <a:latin typeface="Times New Roman" panose="02020603050405020304" pitchFamily="18" charset="0"/>
                <a:cs typeface="Times New Roman" panose="02020603050405020304" pitchFamily="18" charset="0"/>
              </a:rPr>
              <a:t>15 Σεπτεμβρίου:</a:t>
            </a:r>
            <a:r>
              <a:rPr lang="el-GR" altLang="el-GR" sz="1800" dirty="0">
                <a:latin typeface="Times New Roman" panose="02020603050405020304" pitchFamily="18" charset="0"/>
                <a:cs typeface="Times New Roman" panose="02020603050405020304" pitchFamily="18" charset="0"/>
              </a:rPr>
              <a:t> ο Τσάμπερλεϊν συναντά τον Χίτλερ στο Μπέρχτεσγκαντεν και τάσσεται υπέρ της ενσωμάτωσης της Σουδητίας στη Γερμανία. Η Γαλλία και η Τσεχοσλοβακία αποδέχονται τη λύση.</a:t>
            </a:r>
          </a:p>
          <a:p>
            <a:pPr algn="just">
              <a:lnSpc>
                <a:spcPct val="150000"/>
              </a:lnSpc>
              <a:buFont typeface="Wingdings" panose="05000000000000000000" pitchFamily="2" charset="2"/>
              <a:buChar char="q"/>
            </a:pPr>
            <a:endParaRPr lang="el-GR" altLang="el-GR" sz="1800" dirty="0">
              <a:latin typeface="Times New Roman" panose="02020603050405020304" pitchFamily="18" charset="0"/>
              <a:cs typeface="Times New Roman" panose="02020603050405020304" pitchFamily="18" charset="0"/>
            </a:endParaRPr>
          </a:p>
          <a:p>
            <a:pPr algn="just">
              <a:lnSpc>
                <a:spcPct val="150000"/>
              </a:lnSpc>
              <a:buFont typeface="Wingdings" panose="05000000000000000000" pitchFamily="2" charset="2"/>
              <a:buChar char="q"/>
            </a:pPr>
            <a:r>
              <a:rPr lang="el-GR" altLang="el-GR" sz="1800" b="1" dirty="0">
                <a:latin typeface="Times New Roman" panose="02020603050405020304" pitchFamily="18" charset="0"/>
                <a:cs typeface="Times New Roman" panose="02020603050405020304" pitchFamily="18" charset="0"/>
              </a:rPr>
              <a:t>22 Σεπτεμβρίου:</a:t>
            </a:r>
            <a:r>
              <a:rPr lang="el-GR" altLang="el-GR" sz="1800" dirty="0">
                <a:latin typeface="Times New Roman" panose="02020603050405020304" pitchFamily="18" charset="0"/>
                <a:cs typeface="Times New Roman" panose="02020603050405020304" pitchFamily="18" charset="0"/>
              </a:rPr>
              <a:t> ο Τσάμπερλεϊν συναντά τον Χίτλερ στο Γκόντεσμπεργκ. Ο Χίτλερ προβάλλει νέες διεκδικήσεις, τις οποίες απορρίπτουν οι Γάλλοι και οι Βρετανοί. Οι Γάλλοι κηρύσσουν αμέσως επιστράτευση, οι Βρετανοί κινητοποιούν το Βασιλικό Ναυτικό, ενώ στη Γερμανία οι στρατιωτικές προετοιμασίες προχωρούν με γοργούς ρυθμούς.</a:t>
            </a:r>
            <a:endParaRPr lang="en-US" altLang="el-GR" sz="1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2382360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a:extLst>
              <a:ext uri="{FF2B5EF4-FFF2-40B4-BE49-F238E27FC236}">
                <a16:creationId xmlns:a16="http://schemas.microsoft.com/office/drawing/2014/main" id="{E9507988-BAD9-4F9D-A95C-838A090C5AB3}"/>
              </a:ext>
            </a:extLst>
          </p:cNvPr>
          <p:cNvSpPr>
            <a:spLocks noGrp="1" noChangeArrowheads="1"/>
          </p:cNvSpPr>
          <p:nvPr>
            <p:ph type="title"/>
          </p:nvPr>
        </p:nvSpPr>
        <p:spPr>
          <a:xfrm>
            <a:off x="228600" y="152401"/>
            <a:ext cx="8591872" cy="972344"/>
          </a:xfrm>
        </p:spPr>
        <p:txBody>
          <a:bodyPr>
            <a:noAutofit/>
          </a:bodyPr>
          <a:lstStyle/>
          <a:p>
            <a:pPr algn="ctr"/>
            <a:r>
              <a:rPr lang="el-GR" altLang="el-GR" dirty="0">
                <a:latin typeface="Times New Roman" panose="02020603050405020304" pitchFamily="18" charset="0"/>
                <a:cs typeface="Times New Roman" panose="02020603050405020304" pitchFamily="18" charset="0"/>
              </a:rPr>
              <a:t>Η συμφωνία του Μονάχου</a:t>
            </a:r>
            <a:endParaRPr lang="en-US" altLang="el-GR" dirty="0">
              <a:latin typeface="Times New Roman" panose="02020603050405020304" pitchFamily="18" charset="0"/>
              <a:cs typeface="Times New Roman" panose="02020603050405020304" pitchFamily="18" charset="0"/>
            </a:endParaRPr>
          </a:p>
        </p:txBody>
      </p:sp>
      <p:sp>
        <p:nvSpPr>
          <p:cNvPr id="9219" name="Rectangle 3">
            <a:extLst>
              <a:ext uri="{FF2B5EF4-FFF2-40B4-BE49-F238E27FC236}">
                <a16:creationId xmlns:a16="http://schemas.microsoft.com/office/drawing/2014/main" id="{2DCAB426-8B35-4F56-AABA-BE3F77200EC0}"/>
              </a:ext>
            </a:extLst>
          </p:cNvPr>
          <p:cNvSpPr>
            <a:spLocks noGrp="1" noChangeArrowheads="1"/>
          </p:cNvSpPr>
          <p:nvPr>
            <p:ph type="body" idx="1"/>
          </p:nvPr>
        </p:nvSpPr>
        <p:spPr>
          <a:xfrm>
            <a:off x="395536" y="1268760"/>
            <a:ext cx="8215064" cy="5112568"/>
          </a:xfrm>
        </p:spPr>
        <p:txBody>
          <a:bodyPr>
            <a:noAutofit/>
          </a:bodyPr>
          <a:lstStyle/>
          <a:p>
            <a:pPr algn="just">
              <a:lnSpc>
                <a:spcPct val="150000"/>
              </a:lnSpc>
              <a:buFont typeface="Wingdings" panose="05000000000000000000" pitchFamily="2" charset="2"/>
              <a:buChar char="q"/>
            </a:pPr>
            <a:r>
              <a:rPr lang="el-GR" altLang="el-GR" sz="1800" b="1" dirty="0">
                <a:latin typeface="Times New Roman" panose="02020603050405020304" pitchFamily="18" charset="0"/>
                <a:cs typeface="Times New Roman" panose="02020603050405020304" pitchFamily="18" charset="0"/>
              </a:rPr>
              <a:t>27 Σεπτεμβρίου:</a:t>
            </a:r>
            <a:r>
              <a:rPr lang="el-GR" altLang="el-GR" sz="1800" dirty="0">
                <a:latin typeface="Times New Roman" panose="02020603050405020304" pitchFamily="18" charset="0"/>
                <a:cs typeface="Times New Roman" panose="02020603050405020304" pitchFamily="18" charset="0"/>
              </a:rPr>
              <a:t> ο Χίτλερ υποχωρεί και αποδέχεται συνέδριο με σκοπό την ικανοποίηση των αιτημάτων του.</a:t>
            </a:r>
          </a:p>
          <a:p>
            <a:pPr lvl="1" algn="just">
              <a:lnSpc>
                <a:spcPct val="150000"/>
              </a:lnSpc>
              <a:buFont typeface="Wingdings" panose="05000000000000000000" pitchFamily="2" charset="2"/>
              <a:buChar char="q"/>
            </a:pPr>
            <a:r>
              <a:rPr lang="el-GR" altLang="el-GR" sz="1800" dirty="0">
                <a:latin typeface="Times New Roman" panose="02020603050405020304" pitchFamily="18" charset="0"/>
                <a:cs typeface="Times New Roman" panose="02020603050405020304" pitchFamily="18" charset="0"/>
              </a:rPr>
              <a:t>Φόβος ότι η Βρετανία και η Γαλλία θα επενέβαιναν υπέρ της Τσεχοσλοβακίας.</a:t>
            </a:r>
          </a:p>
          <a:p>
            <a:pPr lvl="1" algn="just">
              <a:lnSpc>
                <a:spcPct val="150000"/>
              </a:lnSpc>
              <a:buFont typeface="Wingdings" panose="05000000000000000000" pitchFamily="2" charset="2"/>
              <a:buChar char="q"/>
            </a:pPr>
            <a:r>
              <a:rPr lang="el-GR" altLang="el-GR" sz="1800" dirty="0">
                <a:latin typeface="Times New Roman" panose="02020603050405020304" pitchFamily="18" charset="0"/>
                <a:cs typeface="Times New Roman" panose="02020603050405020304" pitchFamily="18" charset="0"/>
              </a:rPr>
              <a:t>Αντιρρήσεις της γερμανικής στρατιωτικής ηγεσίας.</a:t>
            </a:r>
          </a:p>
          <a:p>
            <a:pPr lvl="1" algn="just">
              <a:lnSpc>
                <a:spcPct val="150000"/>
              </a:lnSpc>
              <a:buFont typeface="Wingdings" panose="05000000000000000000" pitchFamily="2" charset="2"/>
              <a:buChar char="q"/>
            </a:pPr>
            <a:r>
              <a:rPr lang="el-GR" altLang="el-GR" sz="1800" dirty="0">
                <a:latin typeface="Times New Roman" panose="02020603050405020304" pitchFamily="18" charset="0"/>
                <a:cs typeface="Times New Roman" panose="02020603050405020304" pitchFamily="18" charset="0"/>
              </a:rPr>
              <a:t>Έλλειψη ενθουσιασμού εκ μέρους του γερμανικού λαού.</a:t>
            </a:r>
          </a:p>
          <a:p>
            <a:pPr algn="just">
              <a:lnSpc>
                <a:spcPct val="150000"/>
              </a:lnSpc>
              <a:buFont typeface="Wingdings" panose="05000000000000000000" pitchFamily="2" charset="2"/>
              <a:buChar char="q"/>
            </a:pPr>
            <a:endParaRPr lang="el-GR" altLang="el-GR" sz="1800" dirty="0">
              <a:latin typeface="Times New Roman" panose="02020603050405020304" pitchFamily="18" charset="0"/>
              <a:cs typeface="Times New Roman" panose="02020603050405020304" pitchFamily="18" charset="0"/>
            </a:endParaRPr>
          </a:p>
          <a:p>
            <a:pPr algn="just">
              <a:lnSpc>
                <a:spcPct val="150000"/>
              </a:lnSpc>
              <a:buFont typeface="Wingdings" panose="05000000000000000000" pitchFamily="2" charset="2"/>
              <a:buChar char="q"/>
            </a:pPr>
            <a:r>
              <a:rPr lang="el-GR" altLang="el-GR" sz="1800" b="1" dirty="0">
                <a:latin typeface="Times New Roman" panose="02020603050405020304" pitchFamily="18" charset="0"/>
                <a:cs typeface="Times New Roman" panose="02020603050405020304" pitchFamily="18" charset="0"/>
              </a:rPr>
              <a:t>29 Σεπτεμβρίου:</a:t>
            </a:r>
            <a:r>
              <a:rPr lang="en-US" altLang="el-GR" sz="1800" dirty="0">
                <a:latin typeface="Times New Roman" panose="02020603050405020304" pitchFamily="18" charset="0"/>
                <a:cs typeface="Times New Roman" panose="02020603050405020304" pitchFamily="18" charset="0"/>
              </a:rPr>
              <a:t> </a:t>
            </a:r>
            <a:r>
              <a:rPr lang="el-GR" altLang="el-GR" sz="1800" dirty="0">
                <a:latin typeface="Times New Roman" panose="02020603050405020304" pitchFamily="18" charset="0"/>
                <a:cs typeface="Times New Roman" panose="02020603050405020304" pitchFamily="18" charset="0"/>
              </a:rPr>
              <a:t>έναρξη εργασιών συνδιάσκεψης Μονάχου με τη συμμετοχή της Βρετανίας, της Γαλλίας, της Γερμανίας και της Ιταλίας. Η Τσεχοσλοβακία δεν συμμετείχε, ενώ ούτε η ΕΣΣΔ προσκλήθηκε.</a:t>
            </a:r>
          </a:p>
          <a:p>
            <a:pPr algn="just">
              <a:lnSpc>
                <a:spcPct val="150000"/>
              </a:lnSpc>
              <a:buFont typeface="Wingdings" panose="05000000000000000000" pitchFamily="2" charset="2"/>
              <a:buChar char="q"/>
            </a:pPr>
            <a:endParaRPr lang="el-GR" altLang="el-GR" sz="1800" dirty="0">
              <a:latin typeface="Times New Roman" panose="02020603050405020304" pitchFamily="18" charset="0"/>
              <a:cs typeface="Times New Roman" panose="02020603050405020304" pitchFamily="18" charset="0"/>
            </a:endParaRPr>
          </a:p>
          <a:p>
            <a:pPr algn="just">
              <a:lnSpc>
                <a:spcPct val="150000"/>
              </a:lnSpc>
              <a:buFont typeface="Wingdings" panose="05000000000000000000" pitchFamily="2" charset="2"/>
              <a:buChar char="q"/>
            </a:pPr>
            <a:r>
              <a:rPr lang="el-GR" altLang="el-GR" sz="1800" b="1" dirty="0">
                <a:latin typeface="Times New Roman" panose="02020603050405020304" pitchFamily="18" charset="0"/>
                <a:cs typeface="Times New Roman" panose="02020603050405020304" pitchFamily="18" charset="0"/>
              </a:rPr>
              <a:t>30 Σεπτεμβρίου:</a:t>
            </a:r>
            <a:r>
              <a:rPr lang="el-GR" altLang="el-GR" sz="1800" dirty="0">
                <a:latin typeface="Times New Roman" panose="02020603050405020304" pitchFamily="18" charset="0"/>
                <a:cs typeface="Times New Roman" panose="02020603050405020304" pitchFamily="18" charset="0"/>
              </a:rPr>
              <a:t> υπογραφή συμφωνίας Μονάχου</a:t>
            </a:r>
            <a:r>
              <a:rPr lang="en-US" altLang="el-GR" sz="1800" dirty="0">
                <a:latin typeface="Times New Roman" panose="02020603050405020304" pitchFamily="18" charset="0"/>
                <a:cs typeface="Times New Roman" panose="02020603050405020304" pitchFamily="18" charset="0"/>
              </a:rPr>
              <a:t>.</a:t>
            </a:r>
            <a:endParaRPr lang="el-GR" altLang="el-GR" sz="1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979832026"/>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a:extLst>
              <a:ext uri="{FF2B5EF4-FFF2-40B4-BE49-F238E27FC236}">
                <a16:creationId xmlns:a16="http://schemas.microsoft.com/office/drawing/2014/main" id="{E9507988-BAD9-4F9D-A95C-838A090C5AB3}"/>
              </a:ext>
            </a:extLst>
          </p:cNvPr>
          <p:cNvSpPr>
            <a:spLocks noGrp="1" noChangeArrowheads="1"/>
          </p:cNvSpPr>
          <p:nvPr>
            <p:ph type="title"/>
          </p:nvPr>
        </p:nvSpPr>
        <p:spPr>
          <a:xfrm>
            <a:off x="228600" y="152401"/>
            <a:ext cx="8591872" cy="972344"/>
          </a:xfrm>
        </p:spPr>
        <p:txBody>
          <a:bodyPr>
            <a:noAutofit/>
          </a:bodyPr>
          <a:lstStyle/>
          <a:p>
            <a:pPr algn="ctr"/>
            <a:r>
              <a:rPr lang="el-GR" altLang="el-GR" dirty="0">
                <a:latin typeface="Times New Roman" panose="02020603050405020304" pitchFamily="18" charset="0"/>
                <a:cs typeface="Times New Roman" panose="02020603050405020304" pitchFamily="18" charset="0"/>
              </a:rPr>
              <a:t>Οι συνέπειες της συμφωνία του Μονάχου</a:t>
            </a:r>
            <a:endParaRPr lang="en-US" altLang="el-GR" dirty="0">
              <a:latin typeface="Times New Roman" panose="02020603050405020304" pitchFamily="18" charset="0"/>
              <a:cs typeface="Times New Roman" panose="02020603050405020304" pitchFamily="18" charset="0"/>
            </a:endParaRPr>
          </a:p>
        </p:txBody>
      </p:sp>
      <p:sp>
        <p:nvSpPr>
          <p:cNvPr id="9219" name="Rectangle 3">
            <a:extLst>
              <a:ext uri="{FF2B5EF4-FFF2-40B4-BE49-F238E27FC236}">
                <a16:creationId xmlns:a16="http://schemas.microsoft.com/office/drawing/2014/main" id="{2DCAB426-8B35-4F56-AABA-BE3F77200EC0}"/>
              </a:ext>
            </a:extLst>
          </p:cNvPr>
          <p:cNvSpPr>
            <a:spLocks noGrp="1" noChangeArrowheads="1"/>
          </p:cNvSpPr>
          <p:nvPr>
            <p:ph type="body" idx="1"/>
          </p:nvPr>
        </p:nvSpPr>
        <p:spPr>
          <a:xfrm>
            <a:off x="395536" y="1268760"/>
            <a:ext cx="8215064" cy="5112568"/>
          </a:xfrm>
        </p:spPr>
        <p:txBody>
          <a:bodyPr>
            <a:noAutofit/>
          </a:bodyPr>
          <a:lstStyle/>
          <a:p>
            <a:pPr algn="just">
              <a:lnSpc>
                <a:spcPct val="150000"/>
              </a:lnSpc>
              <a:buFont typeface="Wingdings" panose="05000000000000000000" pitchFamily="2" charset="2"/>
              <a:buChar char="q"/>
            </a:pPr>
            <a:r>
              <a:rPr lang="el-GR" altLang="el-GR" sz="1800" dirty="0">
                <a:latin typeface="Times New Roman" panose="02020603050405020304" pitchFamily="18" charset="0"/>
                <a:cs typeface="Times New Roman" panose="02020603050405020304" pitchFamily="18" charset="0"/>
              </a:rPr>
              <a:t>Απαρχή διάλυσης της Τσεχοσλοβακίας</a:t>
            </a:r>
          </a:p>
          <a:p>
            <a:pPr lvl="1" algn="just">
              <a:lnSpc>
                <a:spcPct val="150000"/>
              </a:lnSpc>
              <a:buFont typeface="Wingdings" panose="05000000000000000000" pitchFamily="2" charset="2"/>
              <a:buChar char="q"/>
            </a:pPr>
            <a:r>
              <a:rPr lang="el-GR" altLang="el-GR" sz="1800" dirty="0">
                <a:latin typeface="Times New Roman" panose="02020603050405020304" pitchFamily="18" charset="0"/>
                <a:cs typeface="Times New Roman" panose="02020603050405020304" pitchFamily="18" charset="0"/>
              </a:rPr>
              <a:t>Η Πολωνία προσαρτά το Τέσεν (Οκτώβριος 1938).</a:t>
            </a:r>
          </a:p>
          <a:p>
            <a:pPr lvl="1" algn="just">
              <a:lnSpc>
                <a:spcPct val="150000"/>
              </a:lnSpc>
              <a:buFont typeface="Wingdings" panose="05000000000000000000" pitchFamily="2" charset="2"/>
              <a:buChar char="q"/>
            </a:pPr>
            <a:r>
              <a:rPr lang="el-GR" altLang="el-GR" sz="1800" dirty="0">
                <a:latin typeface="Times New Roman" panose="02020603050405020304" pitchFamily="18" charset="0"/>
                <a:cs typeface="Times New Roman" panose="02020603050405020304" pitchFamily="18" charset="0"/>
              </a:rPr>
              <a:t>Η Ουγγαρία προσαρτά εδάφη στα σύνορα με την Τσεχοσλοβακία (Νοέμβριος 1938).</a:t>
            </a:r>
          </a:p>
          <a:p>
            <a:pPr lvl="1" algn="just">
              <a:lnSpc>
                <a:spcPct val="150000"/>
              </a:lnSpc>
              <a:buFont typeface="Wingdings" panose="05000000000000000000" pitchFamily="2" charset="2"/>
              <a:buChar char="q"/>
            </a:pPr>
            <a:r>
              <a:rPr lang="el-GR" altLang="el-GR" sz="1800" dirty="0">
                <a:latin typeface="Times New Roman" panose="02020603050405020304" pitchFamily="18" charset="0"/>
                <a:cs typeface="Times New Roman" panose="02020603050405020304" pitchFamily="18" charset="0"/>
              </a:rPr>
              <a:t>Αλλαγές στη δομή του κράτους με την υιοθέτηση ομοσπονδιακού συστήματος διακυβέρνησης.</a:t>
            </a:r>
          </a:p>
          <a:p>
            <a:pPr algn="just">
              <a:lnSpc>
                <a:spcPct val="150000"/>
              </a:lnSpc>
              <a:buFont typeface="Wingdings" panose="05000000000000000000" pitchFamily="2" charset="2"/>
              <a:buChar char="q"/>
            </a:pPr>
            <a:r>
              <a:rPr lang="el-GR" altLang="el-GR" sz="1800" dirty="0">
                <a:latin typeface="Times New Roman" panose="02020603050405020304" pitchFamily="18" charset="0"/>
                <a:cs typeface="Times New Roman" panose="02020603050405020304" pitchFamily="18" charset="0"/>
              </a:rPr>
              <a:t>Βελτίωση θέσης Γερμανίας στην Κεντρική Ευρώπη.</a:t>
            </a:r>
          </a:p>
          <a:p>
            <a:pPr algn="just">
              <a:lnSpc>
                <a:spcPct val="150000"/>
              </a:lnSpc>
              <a:buFont typeface="Wingdings" panose="05000000000000000000" pitchFamily="2" charset="2"/>
              <a:buChar char="q"/>
            </a:pPr>
            <a:endParaRPr lang="el-GR" altLang="el-GR" sz="1800" dirty="0">
              <a:latin typeface="Times New Roman" panose="02020603050405020304" pitchFamily="18" charset="0"/>
              <a:cs typeface="Times New Roman" panose="02020603050405020304" pitchFamily="18" charset="0"/>
            </a:endParaRPr>
          </a:p>
          <a:p>
            <a:pPr algn="just">
              <a:lnSpc>
                <a:spcPct val="150000"/>
              </a:lnSpc>
              <a:buFont typeface="Wingdings" panose="05000000000000000000" pitchFamily="2" charset="2"/>
              <a:buChar char="q"/>
            </a:pPr>
            <a:r>
              <a:rPr lang="el-GR" altLang="el-GR" sz="1800" dirty="0">
                <a:latin typeface="Times New Roman" panose="02020603050405020304" pitchFamily="18" charset="0"/>
                <a:cs typeface="Times New Roman" panose="02020603050405020304" pitchFamily="18" charset="0"/>
              </a:rPr>
              <a:t>Η ΕΣΣΔ αρχίζει να εξετάζει το ενδεχόμενο προσέγγισης με τη Γερμανία.</a:t>
            </a:r>
          </a:p>
          <a:p>
            <a:pPr marL="0" indent="0" algn="just">
              <a:lnSpc>
                <a:spcPct val="150000"/>
              </a:lnSpc>
              <a:buNone/>
            </a:pPr>
            <a:endParaRPr lang="el-GR" altLang="el-GR" sz="1800" dirty="0">
              <a:latin typeface="Times New Roman" panose="02020603050405020304" pitchFamily="18" charset="0"/>
              <a:cs typeface="Times New Roman" panose="02020603050405020304" pitchFamily="18" charset="0"/>
            </a:endParaRPr>
          </a:p>
          <a:p>
            <a:pPr algn="just">
              <a:lnSpc>
                <a:spcPct val="150000"/>
              </a:lnSpc>
              <a:buFont typeface="Wingdings" panose="05000000000000000000" pitchFamily="2" charset="2"/>
              <a:buChar char="q"/>
            </a:pPr>
            <a:r>
              <a:rPr lang="el-GR" altLang="el-GR" sz="1800" dirty="0">
                <a:latin typeface="Times New Roman" panose="02020603050405020304" pitchFamily="18" charset="0"/>
                <a:cs typeface="Times New Roman" panose="02020603050405020304" pitchFamily="18" charset="0"/>
              </a:rPr>
              <a:t>Ο Χίτλερ πείθεται για την απροθυμία Βρετανών και Γάλλων να πολεμήσουν.</a:t>
            </a:r>
          </a:p>
        </p:txBody>
      </p:sp>
    </p:spTree>
    <p:extLst>
      <p:ext uri="{BB962C8B-B14F-4D97-AF65-F5344CB8AC3E}">
        <p14:creationId xmlns:p14="http://schemas.microsoft.com/office/powerpoint/2010/main" val="405524925"/>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219C7F4-A3D7-9DB7-5E78-36A83F553FFC}"/>
            </a:ext>
          </a:extLst>
        </p:cNvPr>
        <p:cNvGrpSpPr/>
        <p:nvPr/>
      </p:nvGrpSpPr>
      <p:grpSpPr>
        <a:xfrm>
          <a:off x="0" y="0"/>
          <a:ext cx="0" cy="0"/>
          <a:chOff x="0" y="0"/>
          <a:chExt cx="0" cy="0"/>
        </a:xfrm>
      </p:grpSpPr>
      <p:sp>
        <p:nvSpPr>
          <p:cNvPr id="9218" name="Rectangle 2">
            <a:extLst>
              <a:ext uri="{FF2B5EF4-FFF2-40B4-BE49-F238E27FC236}">
                <a16:creationId xmlns:a16="http://schemas.microsoft.com/office/drawing/2014/main" id="{43487614-7697-F222-51FE-D2698311B590}"/>
              </a:ext>
            </a:extLst>
          </p:cNvPr>
          <p:cNvSpPr>
            <a:spLocks noGrp="1" noChangeArrowheads="1"/>
          </p:cNvSpPr>
          <p:nvPr>
            <p:ph type="title"/>
          </p:nvPr>
        </p:nvSpPr>
        <p:spPr>
          <a:xfrm>
            <a:off x="457200" y="152400"/>
            <a:ext cx="8229600" cy="990600"/>
          </a:xfrm>
        </p:spPr>
        <p:txBody>
          <a:bodyPr anchor="b">
            <a:normAutofit/>
          </a:bodyPr>
          <a:lstStyle/>
          <a:p>
            <a:r>
              <a:rPr lang="el-GR" altLang="el-GR" dirty="0">
                <a:latin typeface="Times New Roman" panose="02020603050405020304" pitchFamily="18" charset="0"/>
                <a:cs typeface="Times New Roman" panose="02020603050405020304" pitchFamily="18" charset="0"/>
              </a:rPr>
              <a:t>Η διάλυση της Τσεχοσλοβακίας</a:t>
            </a:r>
            <a:endParaRPr lang="en-US" altLang="el-GR" dirty="0">
              <a:latin typeface="Times New Roman" panose="02020603050405020304" pitchFamily="18" charset="0"/>
              <a:cs typeface="Times New Roman" panose="02020603050405020304" pitchFamily="18" charset="0"/>
            </a:endParaRPr>
          </a:p>
        </p:txBody>
      </p:sp>
      <p:pic>
        <p:nvPicPr>
          <p:cNvPr id="1026" name="Picture 2">
            <a:extLst>
              <a:ext uri="{FF2B5EF4-FFF2-40B4-BE49-F238E27FC236}">
                <a16:creationId xmlns:a16="http://schemas.microsoft.com/office/drawing/2014/main" id="{0CB7464A-9F3A-8919-40E1-2F4CC6E04F43}"/>
              </a:ext>
            </a:extLst>
          </p:cNvPr>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457200" y="2031873"/>
            <a:ext cx="8229600" cy="3312413"/>
          </a:xfrm>
          <a:prstGeom prst="rect">
            <a:avLst/>
          </a:prstGeom>
          <a:ln>
            <a:noFill/>
          </a:ln>
          <a:effectLst>
            <a:softEdge rad="112500"/>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45716826"/>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a:extLst>
              <a:ext uri="{FF2B5EF4-FFF2-40B4-BE49-F238E27FC236}">
                <a16:creationId xmlns:a16="http://schemas.microsoft.com/office/drawing/2014/main" id="{68FA0439-97AF-4B5B-A72E-2B61276F62C1}"/>
              </a:ext>
            </a:extLst>
          </p:cNvPr>
          <p:cNvSpPr>
            <a:spLocks noGrp="1"/>
          </p:cNvSpPr>
          <p:nvPr>
            <p:ph type="title"/>
          </p:nvPr>
        </p:nvSpPr>
        <p:spPr/>
        <p:txBody>
          <a:bodyPr/>
          <a:lstStyle/>
          <a:p>
            <a:r>
              <a:rPr lang="el-GR" dirty="0">
                <a:latin typeface="Times New Roman" panose="02020603050405020304" pitchFamily="18" charset="0"/>
                <a:cs typeface="Times New Roman" panose="02020603050405020304" pitchFamily="18" charset="0"/>
              </a:rPr>
              <a:t>Η έναρξη του πολέμου</a:t>
            </a:r>
          </a:p>
        </p:txBody>
      </p:sp>
      <p:sp>
        <p:nvSpPr>
          <p:cNvPr id="5" name="Θέση κειμένου 4">
            <a:extLst>
              <a:ext uri="{FF2B5EF4-FFF2-40B4-BE49-F238E27FC236}">
                <a16:creationId xmlns:a16="http://schemas.microsoft.com/office/drawing/2014/main" id="{7D5B1A87-0DA9-4D91-B592-864AA723776F}"/>
              </a:ext>
            </a:extLst>
          </p:cNvPr>
          <p:cNvSpPr>
            <a:spLocks noGrp="1"/>
          </p:cNvSpPr>
          <p:nvPr>
            <p:ph type="body" idx="1"/>
          </p:nvPr>
        </p:nvSpPr>
        <p:spPr/>
        <p:txBody>
          <a:bodyPr/>
          <a:lstStyle/>
          <a:p>
            <a:r>
              <a:rPr lang="el-GR" dirty="0">
                <a:latin typeface="Times New Roman" panose="02020603050405020304" pitchFamily="18" charset="0"/>
                <a:cs typeface="Times New Roman" panose="02020603050405020304" pitchFamily="18" charset="0"/>
              </a:rPr>
              <a:t>1939</a:t>
            </a:r>
          </a:p>
        </p:txBody>
      </p:sp>
    </p:spTree>
    <p:extLst>
      <p:ext uri="{BB962C8B-B14F-4D97-AF65-F5344CB8AC3E}">
        <p14:creationId xmlns:p14="http://schemas.microsoft.com/office/powerpoint/2010/main" val="1179539261"/>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a:extLst>
              <a:ext uri="{FF2B5EF4-FFF2-40B4-BE49-F238E27FC236}">
                <a16:creationId xmlns:a16="http://schemas.microsoft.com/office/drawing/2014/main" id="{E9507988-BAD9-4F9D-A95C-838A090C5AB3}"/>
              </a:ext>
            </a:extLst>
          </p:cNvPr>
          <p:cNvSpPr>
            <a:spLocks noGrp="1" noChangeArrowheads="1"/>
          </p:cNvSpPr>
          <p:nvPr>
            <p:ph type="title"/>
          </p:nvPr>
        </p:nvSpPr>
        <p:spPr>
          <a:xfrm>
            <a:off x="228600" y="152401"/>
            <a:ext cx="8591872" cy="972344"/>
          </a:xfrm>
        </p:spPr>
        <p:txBody>
          <a:bodyPr>
            <a:noAutofit/>
          </a:bodyPr>
          <a:lstStyle/>
          <a:p>
            <a:pPr algn="ctr"/>
            <a:r>
              <a:rPr lang="el-GR" altLang="el-GR" dirty="0">
                <a:latin typeface="Times New Roman" panose="02020603050405020304" pitchFamily="18" charset="0"/>
                <a:cs typeface="Times New Roman" panose="02020603050405020304" pitchFamily="18" charset="0"/>
              </a:rPr>
              <a:t>Η διάλυση της Τσεχοσλοβακίας</a:t>
            </a:r>
            <a:endParaRPr lang="en-US" altLang="el-GR" dirty="0">
              <a:latin typeface="Times New Roman" panose="02020603050405020304" pitchFamily="18" charset="0"/>
              <a:cs typeface="Times New Roman" panose="02020603050405020304" pitchFamily="18" charset="0"/>
            </a:endParaRPr>
          </a:p>
        </p:txBody>
      </p:sp>
      <p:sp>
        <p:nvSpPr>
          <p:cNvPr id="9219" name="Rectangle 3">
            <a:extLst>
              <a:ext uri="{FF2B5EF4-FFF2-40B4-BE49-F238E27FC236}">
                <a16:creationId xmlns:a16="http://schemas.microsoft.com/office/drawing/2014/main" id="{2DCAB426-8B35-4F56-AABA-BE3F77200EC0}"/>
              </a:ext>
            </a:extLst>
          </p:cNvPr>
          <p:cNvSpPr>
            <a:spLocks noGrp="1" noChangeArrowheads="1"/>
          </p:cNvSpPr>
          <p:nvPr>
            <p:ph type="body" idx="1"/>
          </p:nvPr>
        </p:nvSpPr>
        <p:spPr>
          <a:xfrm>
            <a:off x="395536" y="1268760"/>
            <a:ext cx="8215064" cy="5112568"/>
          </a:xfrm>
        </p:spPr>
        <p:txBody>
          <a:bodyPr>
            <a:noAutofit/>
          </a:bodyPr>
          <a:lstStyle/>
          <a:p>
            <a:pPr algn="just">
              <a:lnSpc>
                <a:spcPct val="150000"/>
              </a:lnSpc>
              <a:buFont typeface="Wingdings" panose="05000000000000000000" pitchFamily="2" charset="2"/>
              <a:buChar char="q"/>
            </a:pPr>
            <a:r>
              <a:rPr lang="el-GR" altLang="el-GR" sz="1800" b="1" dirty="0">
                <a:latin typeface="Times New Roman" panose="02020603050405020304" pitchFamily="18" charset="0"/>
                <a:cs typeface="Times New Roman" panose="02020603050405020304" pitchFamily="18" charset="0"/>
              </a:rPr>
              <a:t>30 Σεπτεμβρίου 1938:</a:t>
            </a:r>
            <a:r>
              <a:rPr lang="el-GR" altLang="el-GR" sz="1800" dirty="0">
                <a:latin typeface="Times New Roman" panose="02020603050405020304" pitchFamily="18" charset="0"/>
                <a:cs typeface="Times New Roman" panose="02020603050405020304" pitchFamily="18" charset="0"/>
              </a:rPr>
              <a:t> η συμφωνία του Μονάχου προβλέπει ότι οι πολωνικές και ουγγρικές βλέψεις θα διευθετούνταν σε καθορισμένο χρόνο.</a:t>
            </a:r>
          </a:p>
          <a:p>
            <a:pPr algn="just">
              <a:lnSpc>
                <a:spcPct val="150000"/>
              </a:lnSpc>
              <a:buFont typeface="Wingdings" panose="05000000000000000000" pitchFamily="2" charset="2"/>
              <a:buChar char="q"/>
            </a:pPr>
            <a:endParaRPr lang="el-GR" altLang="el-GR" sz="1800" dirty="0">
              <a:latin typeface="Times New Roman" panose="02020603050405020304" pitchFamily="18" charset="0"/>
              <a:cs typeface="Times New Roman" panose="02020603050405020304" pitchFamily="18" charset="0"/>
            </a:endParaRPr>
          </a:p>
          <a:p>
            <a:pPr algn="just">
              <a:lnSpc>
                <a:spcPct val="150000"/>
              </a:lnSpc>
              <a:buFont typeface="Wingdings" panose="05000000000000000000" pitchFamily="2" charset="2"/>
              <a:buChar char="q"/>
            </a:pPr>
            <a:r>
              <a:rPr lang="el-GR" altLang="el-GR" sz="1800" b="1" dirty="0">
                <a:latin typeface="Times New Roman" panose="02020603050405020304" pitchFamily="18" charset="0"/>
                <a:cs typeface="Times New Roman" panose="02020603050405020304" pitchFamily="18" charset="0"/>
              </a:rPr>
              <a:t>2-12 Οκτωβρίου 1938:</a:t>
            </a:r>
            <a:r>
              <a:rPr lang="el-GR" altLang="el-GR" sz="1800" dirty="0">
                <a:latin typeface="Times New Roman" panose="02020603050405020304" pitchFamily="18" charset="0"/>
                <a:cs typeface="Times New Roman" panose="02020603050405020304" pitchFamily="18" charset="0"/>
              </a:rPr>
              <a:t> πολωνικά στρατεύματα καταλαμβάνουν το Τέσεν.</a:t>
            </a:r>
          </a:p>
          <a:p>
            <a:pPr algn="just">
              <a:lnSpc>
                <a:spcPct val="150000"/>
              </a:lnSpc>
              <a:buFont typeface="Wingdings" panose="05000000000000000000" pitchFamily="2" charset="2"/>
              <a:buChar char="q"/>
            </a:pPr>
            <a:endParaRPr lang="el-GR" altLang="el-GR" sz="1800" dirty="0">
              <a:latin typeface="Times New Roman" panose="02020603050405020304" pitchFamily="18" charset="0"/>
              <a:cs typeface="Times New Roman" panose="02020603050405020304" pitchFamily="18" charset="0"/>
            </a:endParaRPr>
          </a:p>
          <a:p>
            <a:pPr algn="just">
              <a:lnSpc>
                <a:spcPct val="150000"/>
              </a:lnSpc>
              <a:buFont typeface="Wingdings" panose="05000000000000000000" pitchFamily="2" charset="2"/>
              <a:buChar char="q"/>
            </a:pPr>
            <a:r>
              <a:rPr lang="el-GR" altLang="el-GR" sz="1800" b="1" dirty="0">
                <a:latin typeface="Times New Roman" panose="02020603050405020304" pitchFamily="18" charset="0"/>
                <a:cs typeface="Times New Roman" panose="02020603050405020304" pitchFamily="18" charset="0"/>
              </a:rPr>
              <a:t>21 Οκτωβρίου 1938:</a:t>
            </a:r>
            <a:r>
              <a:rPr lang="el-GR" altLang="el-GR" sz="1800" dirty="0">
                <a:latin typeface="Times New Roman" panose="02020603050405020304" pitchFamily="18" charset="0"/>
                <a:cs typeface="Times New Roman" panose="02020603050405020304" pitchFamily="18" charset="0"/>
              </a:rPr>
              <a:t> ολοκληρώνονται τα γερμανικά σχέδια για επίθεση εναντίον της Τσεχοσλοβακίας</a:t>
            </a:r>
          </a:p>
          <a:p>
            <a:pPr algn="just">
              <a:lnSpc>
                <a:spcPct val="150000"/>
              </a:lnSpc>
              <a:buFont typeface="Wingdings" panose="05000000000000000000" pitchFamily="2" charset="2"/>
              <a:buChar char="q"/>
            </a:pPr>
            <a:endParaRPr lang="el-GR" altLang="el-GR" sz="1800" dirty="0">
              <a:latin typeface="Times New Roman" panose="02020603050405020304" pitchFamily="18" charset="0"/>
              <a:cs typeface="Times New Roman" panose="02020603050405020304" pitchFamily="18" charset="0"/>
            </a:endParaRPr>
          </a:p>
          <a:p>
            <a:pPr algn="just">
              <a:lnSpc>
                <a:spcPct val="150000"/>
              </a:lnSpc>
              <a:buFont typeface="Wingdings" panose="05000000000000000000" pitchFamily="2" charset="2"/>
              <a:buChar char="q"/>
            </a:pPr>
            <a:r>
              <a:rPr lang="el-GR" altLang="el-GR" sz="1800" b="1" dirty="0">
                <a:latin typeface="Times New Roman" panose="02020603050405020304" pitchFamily="18" charset="0"/>
                <a:cs typeface="Times New Roman" panose="02020603050405020304" pitchFamily="18" charset="0"/>
              </a:rPr>
              <a:t>2 Νοεμβρίου 1938:</a:t>
            </a:r>
            <a:r>
              <a:rPr lang="el-GR" altLang="el-GR" sz="1800" dirty="0">
                <a:latin typeface="Times New Roman" panose="02020603050405020304" pitchFamily="18" charset="0"/>
                <a:cs typeface="Times New Roman" panose="02020603050405020304" pitchFamily="18" charset="0"/>
              </a:rPr>
              <a:t> η Ουγγαρία προσαρτά εδαφική ζώνη στα σύνορα με την Τσεχοσλοβακία.</a:t>
            </a:r>
          </a:p>
        </p:txBody>
      </p:sp>
    </p:spTree>
    <p:extLst>
      <p:ext uri="{BB962C8B-B14F-4D97-AF65-F5344CB8AC3E}">
        <p14:creationId xmlns:p14="http://schemas.microsoft.com/office/powerpoint/2010/main" val="4099888707"/>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a:extLst>
              <a:ext uri="{FF2B5EF4-FFF2-40B4-BE49-F238E27FC236}">
                <a16:creationId xmlns:a16="http://schemas.microsoft.com/office/drawing/2014/main" id="{E9507988-BAD9-4F9D-A95C-838A090C5AB3}"/>
              </a:ext>
            </a:extLst>
          </p:cNvPr>
          <p:cNvSpPr>
            <a:spLocks noGrp="1" noChangeArrowheads="1"/>
          </p:cNvSpPr>
          <p:nvPr>
            <p:ph type="title"/>
          </p:nvPr>
        </p:nvSpPr>
        <p:spPr>
          <a:xfrm>
            <a:off x="228600" y="152401"/>
            <a:ext cx="8591872" cy="972344"/>
          </a:xfrm>
        </p:spPr>
        <p:txBody>
          <a:bodyPr>
            <a:noAutofit/>
          </a:bodyPr>
          <a:lstStyle/>
          <a:p>
            <a:pPr algn="ctr"/>
            <a:r>
              <a:rPr lang="el-GR" altLang="el-GR" dirty="0">
                <a:latin typeface="Times New Roman" panose="02020603050405020304" pitchFamily="18" charset="0"/>
                <a:cs typeface="Times New Roman" panose="02020603050405020304" pitchFamily="18" charset="0"/>
              </a:rPr>
              <a:t>Η γερμανική εισβολή στην Τσεχοσλοβακία</a:t>
            </a:r>
            <a:endParaRPr lang="en-US" altLang="el-GR" dirty="0">
              <a:latin typeface="Times New Roman" panose="02020603050405020304" pitchFamily="18" charset="0"/>
              <a:cs typeface="Times New Roman" panose="02020603050405020304" pitchFamily="18" charset="0"/>
            </a:endParaRPr>
          </a:p>
        </p:txBody>
      </p:sp>
      <p:sp>
        <p:nvSpPr>
          <p:cNvPr id="9219" name="Rectangle 3">
            <a:extLst>
              <a:ext uri="{FF2B5EF4-FFF2-40B4-BE49-F238E27FC236}">
                <a16:creationId xmlns:a16="http://schemas.microsoft.com/office/drawing/2014/main" id="{2DCAB426-8B35-4F56-AABA-BE3F77200EC0}"/>
              </a:ext>
            </a:extLst>
          </p:cNvPr>
          <p:cNvSpPr>
            <a:spLocks noGrp="1" noChangeArrowheads="1"/>
          </p:cNvSpPr>
          <p:nvPr>
            <p:ph type="body" idx="1"/>
          </p:nvPr>
        </p:nvSpPr>
        <p:spPr>
          <a:xfrm>
            <a:off x="395536" y="1268760"/>
            <a:ext cx="8215064" cy="5112568"/>
          </a:xfrm>
        </p:spPr>
        <p:txBody>
          <a:bodyPr>
            <a:noAutofit/>
          </a:bodyPr>
          <a:lstStyle/>
          <a:p>
            <a:pPr algn="just">
              <a:lnSpc>
                <a:spcPct val="150000"/>
              </a:lnSpc>
              <a:buFont typeface="Wingdings" panose="05000000000000000000" pitchFamily="2" charset="2"/>
              <a:buChar char="q"/>
            </a:pPr>
            <a:r>
              <a:rPr lang="el-GR" altLang="el-GR" sz="1800" b="1" dirty="0">
                <a:latin typeface="Times New Roman" panose="02020603050405020304" pitchFamily="18" charset="0"/>
                <a:cs typeface="Times New Roman" panose="02020603050405020304" pitchFamily="18" charset="0"/>
              </a:rPr>
              <a:t>6-13 Μαρτίου 1939:</a:t>
            </a:r>
            <a:r>
              <a:rPr lang="el-GR" altLang="el-GR" sz="1800" dirty="0">
                <a:latin typeface="Times New Roman" panose="02020603050405020304" pitchFamily="18" charset="0"/>
                <a:cs typeface="Times New Roman" panose="02020603050405020304" pitchFamily="18" charset="0"/>
              </a:rPr>
              <a:t> ο πρόεδρος της Τσεχίας-Σλοβακίας, Εμίλ Χάτσα, αποπέμπει τις κυβερνήσεις της Ρουθηνίας και της Σλοβακίας και κηρύσσει στρατιωτικό νόμο. Ο αποπεμφθείς Σλοβάκος πρωθυπουργός, </a:t>
            </a:r>
            <a:r>
              <a:rPr lang="el-GR" altLang="el-GR" sz="1800" dirty="0" err="1">
                <a:latin typeface="Times New Roman" panose="02020603050405020304" pitchFamily="18" charset="0"/>
                <a:cs typeface="Times New Roman" panose="02020603050405020304" pitchFamily="18" charset="0"/>
              </a:rPr>
              <a:t>Γιόζεβ</a:t>
            </a:r>
            <a:r>
              <a:rPr lang="el-GR" altLang="el-GR" sz="1800" dirty="0">
                <a:latin typeface="Times New Roman" panose="02020603050405020304" pitchFamily="18" charset="0"/>
                <a:cs typeface="Times New Roman" panose="02020603050405020304" pitchFamily="18" charset="0"/>
              </a:rPr>
              <a:t> </a:t>
            </a:r>
            <a:r>
              <a:rPr lang="el-GR" altLang="el-GR" sz="1800" dirty="0" err="1">
                <a:latin typeface="Times New Roman" panose="02020603050405020304" pitchFamily="18" charset="0"/>
                <a:cs typeface="Times New Roman" panose="02020603050405020304" pitchFamily="18" charset="0"/>
              </a:rPr>
              <a:t>Τίσο</a:t>
            </a:r>
            <a:r>
              <a:rPr lang="el-GR" altLang="el-GR" sz="1800" dirty="0">
                <a:latin typeface="Times New Roman" panose="02020603050405020304" pitchFamily="18" charset="0"/>
                <a:cs typeface="Times New Roman" panose="02020603050405020304" pitchFamily="18" charset="0"/>
              </a:rPr>
              <a:t>, λαμβάνει από τον Χίτλερ μια διακήρυξη της σλοβακικής ανεξαρτησίας. Την επομένη, η διακήρυξη γίνεται δεκτή από το σλοβακικό κοινοβούλιο.</a:t>
            </a:r>
          </a:p>
          <a:p>
            <a:pPr algn="just">
              <a:lnSpc>
                <a:spcPct val="150000"/>
              </a:lnSpc>
              <a:buFont typeface="Wingdings" panose="05000000000000000000" pitchFamily="2" charset="2"/>
              <a:buChar char="q"/>
            </a:pPr>
            <a:endParaRPr lang="el-GR" altLang="el-GR" sz="1800" dirty="0">
              <a:latin typeface="Times New Roman" panose="02020603050405020304" pitchFamily="18" charset="0"/>
              <a:cs typeface="Times New Roman" panose="02020603050405020304" pitchFamily="18" charset="0"/>
            </a:endParaRPr>
          </a:p>
          <a:p>
            <a:pPr algn="just">
              <a:lnSpc>
                <a:spcPct val="150000"/>
              </a:lnSpc>
              <a:buFont typeface="Wingdings" panose="05000000000000000000" pitchFamily="2" charset="2"/>
              <a:buChar char="q"/>
            </a:pPr>
            <a:r>
              <a:rPr lang="el-GR" altLang="el-GR" sz="1800" b="1" dirty="0">
                <a:latin typeface="Times New Roman" panose="02020603050405020304" pitchFamily="18" charset="0"/>
                <a:cs typeface="Times New Roman" panose="02020603050405020304" pitchFamily="18" charset="0"/>
              </a:rPr>
              <a:t>15-16 Μαρτίου 1939:</a:t>
            </a:r>
            <a:r>
              <a:rPr lang="el-GR" altLang="el-GR" sz="1800" dirty="0">
                <a:latin typeface="Times New Roman" panose="02020603050405020304" pitchFamily="18" charset="0"/>
                <a:cs typeface="Times New Roman" panose="02020603050405020304" pitchFamily="18" charset="0"/>
              </a:rPr>
              <a:t> ο Χάτσα επισκέπτεται τον Χίτλερ και του ζητά να μην προχωρήσει στη διάλυση του κράτους του. Ο Χίτλερ εξηγεί ότι είχε να διαλέξει μεταξύ της αντίστασης και της ειρηνικής κατάληψης. Ο Χάτσα καταρρέει και θέτει τη μοίρα του λαού του στον Χίτλερ. Την ίδια ημέρα, γερμανικές δυνάμεις καταλαμβάνουν τη Βοημία-Μοραβία και η Ουγγαρία προσαρτά τη Ρουθηνία. Την επομένη, η Βοημία-Μοραβία ανακηρύσσεται γερμανικό προτεκτοράτο.</a:t>
            </a:r>
            <a:endParaRPr lang="en-US" altLang="el-GR" sz="1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484335576"/>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a:extLst>
              <a:ext uri="{FF2B5EF4-FFF2-40B4-BE49-F238E27FC236}">
                <a16:creationId xmlns:a16="http://schemas.microsoft.com/office/drawing/2014/main" id="{E9507988-BAD9-4F9D-A95C-838A090C5AB3}"/>
              </a:ext>
            </a:extLst>
          </p:cNvPr>
          <p:cNvSpPr>
            <a:spLocks noGrp="1" noChangeArrowheads="1"/>
          </p:cNvSpPr>
          <p:nvPr>
            <p:ph type="title"/>
          </p:nvPr>
        </p:nvSpPr>
        <p:spPr>
          <a:xfrm>
            <a:off x="228600" y="152401"/>
            <a:ext cx="8591872" cy="972344"/>
          </a:xfrm>
        </p:spPr>
        <p:txBody>
          <a:bodyPr>
            <a:noAutofit/>
          </a:bodyPr>
          <a:lstStyle/>
          <a:p>
            <a:pPr algn="ctr"/>
            <a:r>
              <a:rPr lang="el-GR" altLang="el-GR" dirty="0">
                <a:latin typeface="Times New Roman" panose="02020603050405020304" pitchFamily="18" charset="0"/>
                <a:cs typeface="Times New Roman" panose="02020603050405020304" pitchFamily="18" charset="0"/>
              </a:rPr>
              <a:t>Το πολωνικό ζήτημα και η Γερμανία</a:t>
            </a:r>
            <a:endParaRPr lang="en-US" altLang="el-GR" dirty="0">
              <a:latin typeface="Times New Roman" panose="02020603050405020304" pitchFamily="18" charset="0"/>
              <a:cs typeface="Times New Roman" panose="02020603050405020304" pitchFamily="18" charset="0"/>
            </a:endParaRPr>
          </a:p>
        </p:txBody>
      </p:sp>
      <p:sp>
        <p:nvSpPr>
          <p:cNvPr id="9219" name="Rectangle 3">
            <a:extLst>
              <a:ext uri="{FF2B5EF4-FFF2-40B4-BE49-F238E27FC236}">
                <a16:creationId xmlns:a16="http://schemas.microsoft.com/office/drawing/2014/main" id="{2DCAB426-8B35-4F56-AABA-BE3F77200EC0}"/>
              </a:ext>
            </a:extLst>
          </p:cNvPr>
          <p:cNvSpPr>
            <a:spLocks noGrp="1" noChangeArrowheads="1"/>
          </p:cNvSpPr>
          <p:nvPr>
            <p:ph type="body" idx="1"/>
          </p:nvPr>
        </p:nvSpPr>
        <p:spPr>
          <a:xfrm>
            <a:off x="395536" y="1268760"/>
            <a:ext cx="8215064" cy="5112568"/>
          </a:xfrm>
        </p:spPr>
        <p:txBody>
          <a:bodyPr>
            <a:noAutofit/>
          </a:bodyPr>
          <a:lstStyle/>
          <a:p>
            <a:pPr algn="just">
              <a:lnSpc>
                <a:spcPct val="150000"/>
              </a:lnSpc>
              <a:buFont typeface="Wingdings" panose="05000000000000000000" pitchFamily="2" charset="2"/>
              <a:buChar char="q"/>
            </a:pPr>
            <a:r>
              <a:rPr lang="el-GR" altLang="el-GR" sz="1800" dirty="0">
                <a:latin typeface="Times New Roman" panose="02020603050405020304" pitchFamily="18" charset="0"/>
                <a:cs typeface="Times New Roman" panose="02020603050405020304" pitchFamily="18" charset="0"/>
              </a:rPr>
              <a:t>Μετά τον Α΄ Παγκόσμιο Πόλεμο, δημιουργείται ανεξάρτητο πολωνικό κράτος. Τα νέα σύνορα αποκόπτουν την Ανατολική Πρωσία από την υπόλοιπη Γερμανία, αφήνοντας 800.000 Γερμανούς στην Πολωνία. Στο ελεύθερο λιμάνι του Ντάντσιχ ο γερμανικός πληθυσμός κυριαρχούσε. Οι Γερμανοί ήλεγχαν την εσωτερική διοίκηση και οι Πολωνοί τις εξωτερικές σχέσεις. Ο πολωνικός διάδρομος αποτελούσε για τους Γερμανούς ζήτημα εθνικού δικαίου, για τους Πολωνούς σύμβολο ασφάλειας.</a:t>
            </a:r>
          </a:p>
          <a:p>
            <a:pPr algn="just">
              <a:lnSpc>
                <a:spcPct val="150000"/>
              </a:lnSpc>
              <a:buFont typeface="Wingdings" panose="05000000000000000000" pitchFamily="2" charset="2"/>
              <a:buChar char="q"/>
            </a:pPr>
            <a:endParaRPr lang="el-GR" altLang="el-GR" sz="1800" dirty="0">
              <a:latin typeface="Times New Roman" panose="02020603050405020304" pitchFamily="18" charset="0"/>
              <a:cs typeface="Times New Roman" panose="02020603050405020304" pitchFamily="18" charset="0"/>
            </a:endParaRPr>
          </a:p>
          <a:p>
            <a:pPr algn="just">
              <a:lnSpc>
                <a:spcPct val="150000"/>
              </a:lnSpc>
              <a:buFont typeface="Wingdings" panose="05000000000000000000" pitchFamily="2" charset="2"/>
              <a:buChar char="q"/>
            </a:pPr>
            <a:r>
              <a:rPr lang="el-GR" altLang="el-GR" sz="1800" b="1" dirty="0">
                <a:latin typeface="Times New Roman" panose="02020603050405020304" pitchFamily="18" charset="0"/>
                <a:cs typeface="Times New Roman" panose="02020603050405020304" pitchFamily="18" charset="0"/>
              </a:rPr>
              <a:t>Ιανουάριος 1934:</a:t>
            </a:r>
            <a:r>
              <a:rPr lang="el-GR" altLang="el-GR" sz="1800" dirty="0">
                <a:latin typeface="Times New Roman" panose="02020603050405020304" pitchFamily="18" charset="0"/>
                <a:cs typeface="Times New Roman" panose="02020603050405020304" pitchFamily="18" charset="0"/>
              </a:rPr>
              <a:t> υπογραφή συμφώνου μη επιθέσεως Γερμανίας-Πολωνίας.</a:t>
            </a:r>
          </a:p>
          <a:p>
            <a:pPr algn="just">
              <a:lnSpc>
                <a:spcPct val="150000"/>
              </a:lnSpc>
              <a:buFont typeface="Wingdings" panose="05000000000000000000" pitchFamily="2" charset="2"/>
              <a:buChar char="q"/>
            </a:pPr>
            <a:endParaRPr lang="el-GR" altLang="el-GR" sz="1800" dirty="0">
              <a:latin typeface="Times New Roman" panose="02020603050405020304" pitchFamily="18" charset="0"/>
              <a:cs typeface="Times New Roman" panose="02020603050405020304" pitchFamily="18" charset="0"/>
            </a:endParaRPr>
          </a:p>
          <a:p>
            <a:pPr algn="just">
              <a:lnSpc>
                <a:spcPct val="150000"/>
              </a:lnSpc>
              <a:buFont typeface="Wingdings" panose="05000000000000000000" pitchFamily="2" charset="2"/>
              <a:buChar char="q"/>
            </a:pPr>
            <a:r>
              <a:rPr lang="el-GR" altLang="el-GR" sz="1800" b="1" dirty="0">
                <a:latin typeface="Times New Roman" panose="02020603050405020304" pitchFamily="18" charset="0"/>
                <a:cs typeface="Times New Roman" panose="02020603050405020304" pitchFamily="18" charset="0"/>
              </a:rPr>
              <a:t>Οκτώβριος 1938-Ιανουάριος 1939:</a:t>
            </a:r>
            <a:r>
              <a:rPr lang="el-GR" altLang="el-GR" sz="1800" dirty="0">
                <a:latin typeface="Times New Roman" panose="02020603050405020304" pitchFamily="18" charset="0"/>
                <a:cs typeface="Times New Roman" panose="02020603050405020304" pitchFamily="18" charset="0"/>
              </a:rPr>
              <a:t> οι Γερμανοί προτείνουν μια συμφωνία με την οποία το Ντάντσιχ θα ενσωματωνόταν στη Γερμανία.</a:t>
            </a:r>
            <a:endParaRPr lang="en-US" altLang="el-GR" sz="1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92467110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a:extLst>
              <a:ext uri="{FF2B5EF4-FFF2-40B4-BE49-F238E27FC236}">
                <a16:creationId xmlns:a16="http://schemas.microsoft.com/office/drawing/2014/main" id="{E9507988-BAD9-4F9D-A95C-838A090C5AB3}"/>
              </a:ext>
            </a:extLst>
          </p:cNvPr>
          <p:cNvSpPr>
            <a:spLocks noGrp="1" noChangeArrowheads="1"/>
          </p:cNvSpPr>
          <p:nvPr>
            <p:ph type="title"/>
          </p:nvPr>
        </p:nvSpPr>
        <p:spPr>
          <a:xfrm>
            <a:off x="228600" y="152401"/>
            <a:ext cx="8591872" cy="972344"/>
          </a:xfrm>
        </p:spPr>
        <p:txBody>
          <a:bodyPr>
            <a:noAutofit/>
          </a:bodyPr>
          <a:lstStyle/>
          <a:p>
            <a:pPr algn="ctr"/>
            <a:r>
              <a:rPr lang="el-GR" altLang="el-GR" dirty="0"/>
              <a:t>Η κατάρρευση του χρηματιστηρίου της Ν.Υ.</a:t>
            </a:r>
            <a:endParaRPr lang="en-US" altLang="el-GR" dirty="0"/>
          </a:p>
        </p:txBody>
      </p:sp>
      <p:sp>
        <p:nvSpPr>
          <p:cNvPr id="9219" name="Rectangle 3">
            <a:extLst>
              <a:ext uri="{FF2B5EF4-FFF2-40B4-BE49-F238E27FC236}">
                <a16:creationId xmlns:a16="http://schemas.microsoft.com/office/drawing/2014/main" id="{2DCAB426-8B35-4F56-AABA-BE3F77200EC0}"/>
              </a:ext>
            </a:extLst>
          </p:cNvPr>
          <p:cNvSpPr>
            <a:spLocks noGrp="1" noChangeArrowheads="1"/>
          </p:cNvSpPr>
          <p:nvPr>
            <p:ph type="body" idx="1"/>
          </p:nvPr>
        </p:nvSpPr>
        <p:spPr>
          <a:xfrm>
            <a:off x="395536" y="1268760"/>
            <a:ext cx="8215064" cy="5112568"/>
          </a:xfrm>
        </p:spPr>
        <p:txBody>
          <a:bodyPr>
            <a:noAutofit/>
          </a:bodyPr>
          <a:lstStyle/>
          <a:p>
            <a:pPr algn="just">
              <a:lnSpc>
                <a:spcPct val="150000"/>
              </a:lnSpc>
              <a:buFont typeface="Wingdings" panose="05000000000000000000" pitchFamily="2" charset="2"/>
              <a:buChar char="q"/>
            </a:pPr>
            <a:r>
              <a:rPr lang="el-GR" altLang="el-GR" sz="1800" b="1" dirty="0">
                <a:latin typeface="Times New Roman" panose="02020603050405020304" pitchFamily="18" charset="0"/>
                <a:cs typeface="Times New Roman" panose="02020603050405020304" pitchFamily="18" charset="0"/>
              </a:rPr>
              <a:t>3 Οκτωβρίου 1929:</a:t>
            </a:r>
            <a:r>
              <a:rPr lang="el-GR" altLang="el-GR" sz="1800" dirty="0">
                <a:latin typeface="Times New Roman" panose="02020603050405020304" pitchFamily="18" charset="0"/>
                <a:cs typeface="Times New Roman" panose="02020603050405020304" pitchFamily="18" charset="0"/>
              </a:rPr>
              <a:t> οι τιμές των μετοχών στο χρηματιστήριο της Νέας Υόρκης άρχισαν να έχουν πτωτική πορεία.</a:t>
            </a:r>
          </a:p>
          <a:p>
            <a:pPr algn="just">
              <a:lnSpc>
                <a:spcPct val="150000"/>
              </a:lnSpc>
              <a:buFont typeface="Wingdings" panose="05000000000000000000" pitchFamily="2" charset="2"/>
              <a:buChar char="q"/>
            </a:pPr>
            <a:endParaRPr lang="el-GR" altLang="el-GR" sz="1800" dirty="0">
              <a:latin typeface="Times New Roman" panose="02020603050405020304" pitchFamily="18" charset="0"/>
              <a:cs typeface="Times New Roman" panose="02020603050405020304" pitchFamily="18" charset="0"/>
            </a:endParaRPr>
          </a:p>
          <a:p>
            <a:pPr algn="just">
              <a:lnSpc>
                <a:spcPct val="150000"/>
              </a:lnSpc>
              <a:buFont typeface="Wingdings" panose="05000000000000000000" pitchFamily="2" charset="2"/>
              <a:buChar char="q"/>
            </a:pPr>
            <a:r>
              <a:rPr lang="el-GR" altLang="el-GR" sz="1800" b="1" dirty="0">
                <a:latin typeface="Times New Roman" panose="02020603050405020304" pitchFamily="18" charset="0"/>
                <a:cs typeface="Times New Roman" panose="02020603050405020304" pitchFamily="18" charset="0"/>
              </a:rPr>
              <a:t>24 Οκτωβρίου 1929:</a:t>
            </a:r>
            <a:r>
              <a:rPr lang="el-GR" altLang="el-GR" sz="1800" dirty="0">
                <a:latin typeface="Times New Roman" panose="02020603050405020304" pitchFamily="18" charset="0"/>
                <a:cs typeface="Times New Roman" panose="02020603050405020304" pitchFamily="18" charset="0"/>
              </a:rPr>
              <a:t> οι τιμές των μετοχών στο χρηματιστήριο της</a:t>
            </a:r>
            <a:r>
              <a:rPr lang="en-US" altLang="el-GR" sz="1800" dirty="0">
                <a:latin typeface="Times New Roman" panose="02020603050405020304" pitchFamily="18" charset="0"/>
                <a:cs typeface="Times New Roman" panose="02020603050405020304" pitchFamily="18" charset="0"/>
              </a:rPr>
              <a:t> Νέας Υόρκης </a:t>
            </a:r>
            <a:r>
              <a:rPr lang="el-GR" altLang="el-GR" sz="1800" dirty="0">
                <a:latin typeface="Times New Roman" panose="02020603050405020304" pitchFamily="18" charset="0"/>
                <a:cs typeface="Times New Roman" panose="02020603050405020304" pitchFamily="18" charset="0"/>
              </a:rPr>
              <a:t>κατέρρευσαν με ιλιγγιώδη ταχύτητα → «Μαύρη Πέμπτη». Την ημέρα εκείνη ο αριθμός ρεκόρ των 12.900.000 μετοχών άλλαξε χέρια με απώλεια πέντε δισεκατομμυρίων δολαρίων. Τις επόμενες ημέρες η αγορά ήταν ασταθής.</a:t>
            </a:r>
          </a:p>
          <a:p>
            <a:pPr algn="just">
              <a:lnSpc>
                <a:spcPct val="150000"/>
              </a:lnSpc>
              <a:buFont typeface="Wingdings" panose="05000000000000000000" pitchFamily="2" charset="2"/>
              <a:buChar char="q"/>
            </a:pPr>
            <a:endParaRPr lang="el-GR" altLang="el-GR" sz="1800" dirty="0">
              <a:latin typeface="Times New Roman" panose="02020603050405020304" pitchFamily="18" charset="0"/>
              <a:cs typeface="Times New Roman" panose="02020603050405020304" pitchFamily="18" charset="0"/>
            </a:endParaRPr>
          </a:p>
          <a:p>
            <a:pPr algn="just">
              <a:lnSpc>
                <a:spcPct val="150000"/>
              </a:lnSpc>
              <a:buFont typeface="Wingdings" panose="05000000000000000000" pitchFamily="2" charset="2"/>
              <a:buChar char="q"/>
            </a:pPr>
            <a:r>
              <a:rPr lang="el-GR" altLang="el-GR" sz="1800" b="1" dirty="0">
                <a:latin typeface="Times New Roman" panose="02020603050405020304" pitchFamily="18" charset="0"/>
                <a:cs typeface="Times New Roman" panose="02020603050405020304" pitchFamily="18" charset="0"/>
              </a:rPr>
              <a:t>29 Οκτωβρίου 1929:</a:t>
            </a:r>
            <a:r>
              <a:rPr lang="el-GR" altLang="el-GR" sz="1800" dirty="0">
                <a:latin typeface="Times New Roman" panose="02020603050405020304" pitchFamily="18" charset="0"/>
                <a:cs typeface="Times New Roman" panose="02020603050405020304" pitchFamily="18" charset="0"/>
              </a:rPr>
              <a:t> 16.400.000 μετοχές άλλαξαν χέρια, σπάζοντας το ιστορικό ρεκόρ της 24ης Οκτωβρίου → «Μαύρη Τρίτη». Έως τα τέλη του μήνα οι ζημιές υπερέβαιναν τα 25 δισεκατομμύρια δολάρια.</a:t>
            </a:r>
          </a:p>
        </p:txBody>
      </p:sp>
    </p:spTree>
    <p:extLst>
      <p:ext uri="{BB962C8B-B14F-4D97-AF65-F5344CB8AC3E}">
        <p14:creationId xmlns:p14="http://schemas.microsoft.com/office/powerpoint/2010/main" val="548870350"/>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a:extLst>
              <a:ext uri="{FF2B5EF4-FFF2-40B4-BE49-F238E27FC236}">
                <a16:creationId xmlns:a16="http://schemas.microsoft.com/office/drawing/2014/main" id="{E9507988-BAD9-4F9D-A95C-838A090C5AB3}"/>
              </a:ext>
            </a:extLst>
          </p:cNvPr>
          <p:cNvSpPr>
            <a:spLocks noGrp="1" noChangeArrowheads="1"/>
          </p:cNvSpPr>
          <p:nvPr>
            <p:ph type="title"/>
          </p:nvPr>
        </p:nvSpPr>
        <p:spPr>
          <a:xfrm>
            <a:off x="228600" y="152401"/>
            <a:ext cx="8591872" cy="972344"/>
          </a:xfrm>
        </p:spPr>
        <p:txBody>
          <a:bodyPr>
            <a:noAutofit/>
          </a:bodyPr>
          <a:lstStyle/>
          <a:p>
            <a:pPr algn="ctr"/>
            <a:r>
              <a:rPr lang="el-GR" altLang="el-GR" dirty="0">
                <a:latin typeface="Times New Roman" panose="02020603050405020304" pitchFamily="18" charset="0"/>
                <a:cs typeface="Times New Roman" panose="02020603050405020304" pitchFamily="18" charset="0"/>
              </a:rPr>
              <a:t>Το τέλος του κατευνασμού</a:t>
            </a:r>
            <a:endParaRPr lang="en-US" altLang="el-GR" dirty="0">
              <a:latin typeface="Times New Roman" panose="02020603050405020304" pitchFamily="18" charset="0"/>
              <a:cs typeface="Times New Roman" panose="02020603050405020304" pitchFamily="18" charset="0"/>
            </a:endParaRPr>
          </a:p>
        </p:txBody>
      </p:sp>
      <p:sp>
        <p:nvSpPr>
          <p:cNvPr id="9219" name="Rectangle 3">
            <a:extLst>
              <a:ext uri="{FF2B5EF4-FFF2-40B4-BE49-F238E27FC236}">
                <a16:creationId xmlns:a16="http://schemas.microsoft.com/office/drawing/2014/main" id="{2DCAB426-8B35-4F56-AABA-BE3F77200EC0}"/>
              </a:ext>
            </a:extLst>
          </p:cNvPr>
          <p:cNvSpPr>
            <a:spLocks noGrp="1" noChangeArrowheads="1"/>
          </p:cNvSpPr>
          <p:nvPr>
            <p:ph type="body" idx="1"/>
          </p:nvPr>
        </p:nvSpPr>
        <p:spPr>
          <a:xfrm>
            <a:off x="395536" y="1268760"/>
            <a:ext cx="8215064" cy="5112568"/>
          </a:xfrm>
        </p:spPr>
        <p:txBody>
          <a:bodyPr>
            <a:noAutofit/>
          </a:bodyPr>
          <a:lstStyle/>
          <a:p>
            <a:pPr algn="just">
              <a:lnSpc>
                <a:spcPct val="150000"/>
              </a:lnSpc>
              <a:buFont typeface="Wingdings" panose="05000000000000000000" pitchFamily="2" charset="2"/>
              <a:buChar char="Ø"/>
            </a:pPr>
            <a:r>
              <a:rPr lang="el-GR" altLang="el-GR" sz="1800" dirty="0">
                <a:latin typeface="Times New Roman" panose="02020603050405020304" pitchFamily="18" charset="0"/>
                <a:cs typeface="Times New Roman" panose="02020603050405020304" pitchFamily="18" charset="0"/>
              </a:rPr>
              <a:t>Η πολιτική που ακολούθησε η Γερμανία την επαύριον του Μονάχου έπεισε τη Βρετανία και τη Γαλλία ότι οι στόχοι του Χίτλερ δεν ήταν περιορισμένοι και ότι απέβλεπε στην κυριαρχία στην Ευρώπη. </a:t>
            </a:r>
          </a:p>
          <a:p>
            <a:pPr algn="just">
              <a:lnSpc>
                <a:spcPct val="150000"/>
              </a:lnSpc>
              <a:buFont typeface="Wingdings" panose="05000000000000000000" pitchFamily="2" charset="2"/>
              <a:buChar char="Ø"/>
            </a:pPr>
            <a:endParaRPr lang="el-GR" altLang="el-GR" sz="1800" dirty="0">
              <a:latin typeface="Times New Roman" panose="02020603050405020304" pitchFamily="18" charset="0"/>
              <a:cs typeface="Times New Roman" panose="02020603050405020304" pitchFamily="18" charset="0"/>
            </a:endParaRPr>
          </a:p>
          <a:p>
            <a:pPr algn="just">
              <a:lnSpc>
                <a:spcPct val="150000"/>
              </a:lnSpc>
              <a:buFont typeface="Wingdings" panose="05000000000000000000" pitchFamily="2" charset="2"/>
              <a:buChar char="Ø"/>
            </a:pPr>
            <a:r>
              <a:rPr lang="el-GR" altLang="el-GR" sz="1800" b="1" dirty="0">
                <a:latin typeface="Times New Roman" panose="02020603050405020304" pitchFamily="18" charset="0"/>
                <a:cs typeface="Times New Roman" panose="02020603050405020304" pitchFamily="18" charset="0"/>
              </a:rPr>
              <a:t>6 Φεβρουαρίου 1939:</a:t>
            </a:r>
            <a:r>
              <a:rPr lang="el-GR" altLang="el-GR" sz="1800" dirty="0">
                <a:latin typeface="Times New Roman" panose="02020603050405020304" pitchFamily="18" charset="0"/>
                <a:cs typeface="Times New Roman" panose="02020603050405020304" pitchFamily="18" charset="0"/>
              </a:rPr>
              <a:t> ο Τσάμπερλεϊν δηλώνει στη Βουλή των Κοινοτήτων ότι «οποιαδήποτε απειλή στα ζωτικά συμφέροντα της Γαλλίας θα έπρεπε να προκαλέσει την άμεση ανάμιξη της Βρετανίας» → μεταστροφή βρετανικής πολιτικής έναντι των δεσμεύσεων στην Ευρώπη.</a:t>
            </a:r>
          </a:p>
          <a:p>
            <a:pPr algn="just">
              <a:lnSpc>
                <a:spcPct val="150000"/>
              </a:lnSpc>
              <a:buFont typeface="Wingdings" panose="05000000000000000000" pitchFamily="2" charset="2"/>
              <a:buChar char="Ø"/>
            </a:pPr>
            <a:endParaRPr lang="el-GR" altLang="el-GR" sz="1800" dirty="0">
              <a:latin typeface="Times New Roman" panose="02020603050405020304" pitchFamily="18" charset="0"/>
              <a:cs typeface="Times New Roman" panose="02020603050405020304" pitchFamily="18" charset="0"/>
            </a:endParaRPr>
          </a:p>
          <a:p>
            <a:pPr algn="just">
              <a:lnSpc>
                <a:spcPct val="150000"/>
              </a:lnSpc>
              <a:buFont typeface="Wingdings" panose="05000000000000000000" pitchFamily="2" charset="2"/>
              <a:buChar char="Ø"/>
            </a:pPr>
            <a:r>
              <a:rPr lang="el-GR" altLang="el-GR" sz="1800" b="1" dirty="0">
                <a:latin typeface="Times New Roman" panose="02020603050405020304" pitchFamily="18" charset="0"/>
                <a:cs typeface="Times New Roman" panose="02020603050405020304" pitchFamily="18" charset="0"/>
              </a:rPr>
              <a:t>30 Μαρτίου 1939:</a:t>
            </a:r>
            <a:r>
              <a:rPr lang="el-GR" altLang="el-GR" sz="1800" dirty="0">
                <a:latin typeface="Times New Roman" panose="02020603050405020304" pitchFamily="18" charset="0"/>
                <a:cs typeface="Times New Roman" panose="02020603050405020304" pitchFamily="18" charset="0"/>
              </a:rPr>
              <a:t> η Βρετανία εγγυάται την </a:t>
            </a:r>
            <a:r>
              <a:rPr lang="el-GR" altLang="el-GR" sz="1800" b="1" dirty="0">
                <a:latin typeface="Times New Roman" panose="02020603050405020304" pitchFamily="18" charset="0"/>
                <a:cs typeface="Times New Roman" panose="02020603050405020304" pitchFamily="18" charset="0"/>
              </a:rPr>
              <a:t>ανεξαρτησία</a:t>
            </a:r>
            <a:r>
              <a:rPr lang="el-GR" altLang="el-GR" sz="1800" dirty="0">
                <a:latin typeface="Times New Roman" panose="02020603050405020304" pitchFamily="18" charset="0"/>
                <a:cs typeface="Times New Roman" panose="02020603050405020304" pitchFamily="18" charset="0"/>
              </a:rPr>
              <a:t> της Πολωνίας.</a:t>
            </a:r>
          </a:p>
        </p:txBody>
      </p:sp>
    </p:spTree>
    <p:extLst>
      <p:ext uri="{BB962C8B-B14F-4D97-AF65-F5344CB8AC3E}">
        <p14:creationId xmlns:p14="http://schemas.microsoft.com/office/powerpoint/2010/main" val="2880006702"/>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a:extLst>
              <a:ext uri="{FF2B5EF4-FFF2-40B4-BE49-F238E27FC236}">
                <a16:creationId xmlns:a16="http://schemas.microsoft.com/office/drawing/2014/main" id="{E9507988-BAD9-4F9D-A95C-838A090C5AB3}"/>
              </a:ext>
            </a:extLst>
          </p:cNvPr>
          <p:cNvSpPr>
            <a:spLocks noGrp="1" noChangeArrowheads="1"/>
          </p:cNvSpPr>
          <p:nvPr>
            <p:ph type="title"/>
          </p:nvPr>
        </p:nvSpPr>
        <p:spPr/>
        <p:txBody>
          <a:bodyPr>
            <a:noAutofit/>
          </a:bodyPr>
          <a:lstStyle/>
          <a:p>
            <a:pPr algn="ctr"/>
            <a:r>
              <a:rPr lang="el-GR" altLang="el-GR" dirty="0">
                <a:latin typeface="Times New Roman" panose="02020603050405020304" pitchFamily="18" charset="0"/>
                <a:cs typeface="Times New Roman" panose="02020603050405020304" pitchFamily="18" charset="0"/>
              </a:rPr>
              <a:t>Διαπραγματεύσεις με τη Σοβιετική Ένωση</a:t>
            </a:r>
            <a:br>
              <a:rPr lang="el-GR" altLang="el-GR" dirty="0">
                <a:latin typeface="Times New Roman" panose="02020603050405020304" pitchFamily="18" charset="0"/>
                <a:cs typeface="Times New Roman" panose="02020603050405020304" pitchFamily="18" charset="0"/>
              </a:rPr>
            </a:br>
            <a:r>
              <a:rPr lang="el-GR" altLang="el-GR" dirty="0">
                <a:latin typeface="Times New Roman" panose="02020603050405020304" pitchFamily="18" charset="0"/>
                <a:cs typeface="Times New Roman" panose="02020603050405020304" pitchFamily="18" charset="0"/>
              </a:rPr>
              <a:t>(Απρίλιος-Αύγουστος 1939)</a:t>
            </a:r>
            <a:endParaRPr lang="en-US" altLang="el-GR" dirty="0">
              <a:latin typeface="Times New Roman" panose="02020603050405020304" pitchFamily="18" charset="0"/>
              <a:cs typeface="Times New Roman" panose="02020603050405020304" pitchFamily="18" charset="0"/>
            </a:endParaRPr>
          </a:p>
        </p:txBody>
      </p:sp>
      <p:sp>
        <p:nvSpPr>
          <p:cNvPr id="4" name="Θέση κειμένου 3">
            <a:extLst>
              <a:ext uri="{FF2B5EF4-FFF2-40B4-BE49-F238E27FC236}">
                <a16:creationId xmlns:a16="http://schemas.microsoft.com/office/drawing/2014/main" id="{7F167394-C49A-4D76-8D0A-754390267278}"/>
              </a:ext>
            </a:extLst>
          </p:cNvPr>
          <p:cNvSpPr>
            <a:spLocks noGrp="1"/>
          </p:cNvSpPr>
          <p:nvPr>
            <p:ph type="body" idx="1"/>
          </p:nvPr>
        </p:nvSpPr>
        <p:spPr/>
        <p:txBody>
          <a:bodyPr/>
          <a:lstStyle/>
          <a:p>
            <a:pPr algn="ctr"/>
            <a:r>
              <a:rPr lang="el-GR" dirty="0">
                <a:latin typeface="Times New Roman" panose="02020603050405020304" pitchFamily="18" charset="0"/>
                <a:cs typeface="Times New Roman" panose="02020603050405020304" pitchFamily="18" charset="0"/>
              </a:rPr>
              <a:t>Βρετανία - Γαλλία</a:t>
            </a:r>
          </a:p>
        </p:txBody>
      </p:sp>
      <p:sp>
        <p:nvSpPr>
          <p:cNvPr id="6" name="Θέση κειμένου 5">
            <a:extLst>
              <a:ext uri="{FF2B5EF4-FFF2-40B4-BE49-F238E27FC236}">
                <a16:creationId xmlns:a16="http://schemas.microsoft.com/office/drawing/2014/main" id="{259FBF58-F827-4468-83AA-D5E72E5E63D5}"/>
              </a:ext>
            </a:extLst>
          </p:cNvPr>
          <p:cNvSpPr>
            <a:spLocks noGrp="1"/>
          </p:cNvSpPr>
          <p:nvPr>
            <p:ph type="body" sz="half" idx="3"/>
          </p:nvPr>
        </p:nvSpPr>
        <p:spPr/>
        <p:txBody>
          <a:bodyPr/>
          <a:lstStyle/>
          <a:p>
            <a:pPr algn="ctr"/>
            <a:r>
              <a:rPr lang="el-GR" dirty="0">
                <a:latin typeface="Times New Roman" panose="02020603050405020304" pitchFamily="18" charset="0"/>
                <a:cs typeface="Times New Roman" panose="02020603050405020304" pitchFamily="18" charset="0"/>
              </a:rPr>
              <a:t>Γερμανία</a:t>
            </a:r>
          </a:p>
        </p:txBody>
      </p:sp>
      <p:sp>
        <p:nvSpPr>
          <p:cNvPr id="5" name="Θέση περιεχομένου 4">
            <a:extLst>
              <a:ext uri="{FF2B5EF4-FFF2-40B4-BE49-F238E27FC236}">
                <a16:creationId xmlns:a16="http://schemas.microsoft.com/office/drawing/2014/main" id="{AD914672-E7CD-4023-A4B9-373D221FBDEE}"/>
              </a:ext>
            </a:extLst>
          </p:cNvPr>
          <p:cNvSpPr>
            <a:spLocks noGrp="1"/>
          </p:cNvSpPr>
          <p:nvPr>
            <p:ph sz="quarter" idx="2"/>
          </p:nvPr>
        </p:nvSpPr>
        <p:spPr>
          <a:xfrm>
            <a:off x="457200" y="2133600"/>
            <a:ext cx="4038600" cy="4175720"/>
          </a:xfrm>
        </p:spPr>
        <p:txBody>
          <a:bodyPr>
            <a:noAutofit/>
          </a:bodyPr>
          <a:lstStyle/>
          <a:p>
            <a:pPr algn="just">
              <a:lnSpc>
                <a:spcPct val="120000"/>
              </a:lnSpc>
              <a:buFont typeface="Wingdings" panose="05000000000000000000" pitchFamily="2" charset="2"/>
              <a:buChar char="q"/>
            </a:pPr>
            <a:r>
              <a:rPr lang="el-GR" altLang="el-GR" sz="1800" b="1" dirty="0">
                <a:latin typeface="Times New Roman" panose="02020603050405020304" pitchFamily="18" charset="0"/>
                <a:cs typeface="Times New Roman" panose="02020603050405020304" pitchFamily="18" charset="0"/>
              </a:rPr>
              <a:t>Συνθήκη αλληλοβοήθειας</a:t>
            </a:r>
            <a:r>
              <a:rPr lang="el-GR" altLang="el-GR" sz="1800" dirty="0">
                <a:latin typeface="Times New Roman" panose="02020603050405020304" pitchFamily="18" charset="0"/>
                <a:cs typeface="Times New Roman" panose="02020603050405020304" pitchFamily="18" charset="0"/>
              </a:rPr>
              <a:t> → οι τις τρεις δυνάμεις θα έσπευδαν σε βοήθεια των κρατών που ήταν δυτικά της ΕΣΣΔ και η οποία θα συνοδευόταν από στρατιωτική σύμβαση.</a:t>
            </a:r>
          </a:p>
          <a:p>
            <a:pPr algn="just">
              <a:lnSpc>
                <a:spcPct val="120000"/>
              </a:lnSpc>
              <a:buFont typeface="Wingdings" panose="05000000000000000000" pitchFamily="2" charset="2"/>
              <a:buChar char="q"/>
            </a:pPr>
            <a:endParaRPr lang="el-GR" altLang="el-GR" sz="1800" dirty="0">
              <a:latin typeface="Times New Roman" panose="02020603050405020304" pitchFamily="18" charset="0"/>
              <a:cs typeface="Times New Roman" panose="02020603050405020304" pitchFamily="18" charset="0"/>
            </a:endParaRPr>
          </a:p>
          <a:p>
            <a:pPr algn="just">
              <a:lnSpc>
                <a:spcPct val="120000"/>
              </a:lnSpc>
              <a:buFont typeface="Wingdings" panose="05000000000000000000" pitchFamily="2" charset="2"/>
              <a:buChar char="q"/>
            </a:pPr>
            <a:r>
              <a:rPr lang="el-GR" altLang="el-GR" sz="1800" dirty="0">
                <a:latin typeface="Times New Roman" panose="02020603050405020304" pitchFamily="18" charset="0"/>
                <a:cs typeface="Times New Roman" panose="02020603050405020304" pitchFamily="18" charset="0"/>
              </a:rPr>
              <a:t>Οι Πολωνοί δεν ήθελαν ο Κόκκινος Στρατός να εισέλθει στη χώρα τους πριν τη γερμανική επίθεση.</a:t>
            </a:r>
            <a:endParaRPr lang="el-GR" sz="1800" dirty="0">
              <a:latin typeface="Times New Roman" panose="02020603050405020304" pitchFamily="18" charset="0"/>
              <a:cs typeface="Times New Roman" panose="02020603050405020304" pitchFamily="18" charset="0"/>
            </a:endParaRPr>
          </a:p>
        </p:txBody>
      </p:sp>
      <p:sp>
        <p:nvSpPr>
          <p:cNvPr id="7" name="Θέση περιεχομένου 6">
            <a:extLst>
              <a:ext uri="{FF2B5EF4-FFF2-40B4-BE49-F238E27FC236}">
                <a16:creationId xmlns:a16="http://schemas.microsoft.com/office/drawing/2014/main" id="{073A99FC-5054-4861-92EC-AFB7EBAB8AD6}"/>
              </a:ext>
            </a:extLst>
          </p:cNvPr>
          <p:cNvSpPr>
            <a:spLocks noGrp="1"/>
          </p:cNvSpPr>
          <p:nvPr>
            <p:ph sz="quarter" idx="4"/>
          </p:nvPr>
        </p:nvSpPr>
        <p:spPr>
          <a:xfrm>
            <a:off x="4648200" y="2133600"/>
            <a:ext cx="4038600" cy="4175720"/>
          </a:xfrm>
        </p:spPr>
        <p:txBody>
          <a:bodyPr>
            <a:noAutofit/>
          </a:bodyPr>
          <a:lstStyle/>
          <a:p>
            <a:pPr algn="just">
              <a:lnSpc>
                <a:spcPct val="120000"/>
              </a:lnSpc>
              <a:buFont typeface="Wingdings" panose="05000000000000000000" pitchFamily="2" charset="2"/>
              <a:buChar char="q"/>
            </a:pPr>
            <a:r>
              <a:rPr lang="el-GR" altLang="el-GR" sz="1800" b="1" dirty="0">
                <a:latin typeface="Times New Roman" panose="02020603050405020304" pitchFamily="18" charset="0"/>
                <a:cs typeface="Times New Roman" panose="02020603050405020304" pitchFamily="18" charset="0"/>
              </a:rPr>
              <a:t>Σύμφωνο Ρίμπεντροπ-Μολότωφ</a:t>
            </a:r>
            <a:r>
              <a:rPr lang="el-GR" altLang="el-GR" sz="1800" dirty="0">
                <a:latin typeface="Times New Roman" panose="02020603050405020304" pitchFamily="18" charset="0"/>
                <a:cs typeface="Times New Roman" panose="02020603050405020304" pitchFamily="18" charset="0"/>
              </a:rPr>
              <a:t> (23 Αυγούστου 1939) → σύμφωνο μη επιθέσεως Γερμανίας-ΕΣΣΔ.</a:t>
            </a:r>
          </a:p>
          <a:p>
            <a:pPr algn="just">
              <a:lnSpc>
                <a:spcPct val="120000"/>
              </a:lnSpc>
              <a:buFont typeface="Wingdings" panose="05000000000000000000" pitchFamily="2" charset="2"/>
              <a:buChar char="q"/>
            </a:pPr>
            <a:endParaRPr lang="el-GR" altLang="el-GR" sz="1800" dirty="0">
              <a:latin typeface="Times New Roman" panose="02020603050405020304" pitchFamily="18" charset="0"/>
              <a:cs typeface="Times New Roman" panose="02020603050405020304" pitchFamily="18" charset="0"/>
            </a:endParaRPr>
          </a:p>
          <a:p>
            <a:pPr algn="just">
              <a:lnSpc>
                <a:spcPct val="120000"/>
              </a:lnSpc>
              <a:buFont typeface="Wingdings" panose="05000000000000000000" pitchFamily="2" charset="2"/>
              <a:buChar char="q"/>
            </a:pPr>
            <a:r>
              <a:rPr lang="el-GR" altLang="el-GR" sz="1800" dirty="0">
                <a:latin typeface="Times New Roman" panose="02020603050405020304" pitchFamily="18" charset="0"/>
                <a:cs typeface="Times New Roman" panose="02020603050405020304" pitchFamily="18" charset="0"/>
              </a:rPr>
              <a:t>Μυστικό πρωτόκολλο συμφώνου → διαμελισμός Πολωνίας κατά μήκος των ποταμών Πίσα, Νάρεφ, Βιστούλα και Σαν. Η ΕΣΣΔ θα είχε ελευθερία κινήσεων στη Λετονία, τη Φιλανδία και την Εσθονία, ενώ η Γερμανία στη Λιθουανία. </a:t>
            </a:r>
            <a:endParaRPr lang="en-US" altLang="el-GR" sz="1800" dirty="0">
              <a:latin typeface="Times New Roman" panose="02020603050405020304" pitchFamily="18" charset="0"/>
              <a:cs typeface="Times New Roman" panose="02020603050405020304" pitchFamily="18" charset="0"/>
            </a:endParaRPr>
          </a:p>
          <a:p>
            <a:pPr marL="0" indent="0" algn="just">
              <a:lnSpc>
                <a:spcPct val="120000"/>
              </a:lnSpc>
              <a:buNone/>
            </a:pPr>
            <a:endParaRPr lang="el-GR" sz="1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488492161"/>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a:extLst>
              <a:ext uri="{FF2B5EF4-FFF2-40B4-BE49-F238E27FC236}">
                <a16:creationId xmlns:a16="http://schemas.microsoft.com/office/drawing/2014/main" id="{E9507988-BAD9-4F9D-A95C-838A090C5AB3}"/>
              </a:ext>
            </a:extLst>
          </p:cNvPr>
          <p:cNvSpPr>
            <a:spLocks noGrp="1" noChangeArrowheads="1"/>
          </p:cNvSpPr>
          <p:nvPr>
            <p:ph type="title"/>
          </p:nvPr>
        </p:nvSpPr>
        <p:spPr>
          <a:xfrm>
            <a:off x="228600" y="152401"/>
            <a:ext cx="8591872" cy="972344"/>
          </a:xfrm>
        </p:spPr>
        <p:txBody>
          <a:bodyPr>
            <a:noAutofit/>
          </a:bodyPr>
          <a:lstStyle/>
          <a:p>
            <a:pPr algn="ctr"/>
            <a:r>
              <a:rPr lang="el-GR" altLang="el-GR" dirty="0">
                <a:latin typeface="Times New Roman" panose="02020603050405020304" pitchFamily="18" charset="0"/>
                <a:cs typeface="Times New Roman" panose="02020603050405020304" pitchFamily="18" charset="0"/>
              </a:rPr>
              <a:t>Η επίθεση στην Πολωνία</a:t>
            </a:r>
            <a:endParaRPr lang="en-US" altLang="el-GR" dirty="0">
              <a:latin typeface="Times New Roman" panose="02020603050405020304" pitchFamily="18" charset="0"/>
              <a:cs typeface="Times New Roman" panose="02020603050405020304" pitchFamily="18" charset="0"/>
            </a:endParaRPr>
          </a:p>
        </p:txBody>
      </p:sp>
      <p:sp>
        <p:nvSpPr>
          <p:cNvPr id="9219" name="Rectangle 3">
            <a:extLst>
              <a:ext uri="{FF2B5EF4-FFF2-40B4-BE49-F238E27FC236}">
                <a16:creationId xmlns:a16="http://schemas.microsoft.com/office/drawing/2014/main" id="{2DCAB426-8B35-4F56-AABA-BE3F77200EC0}"/>
              </a:ext>
            </a:extLst>
          </p:cNvPr>
          <p:cNvSpPr>
            <a:spLocks noGrp="1" noChangeArrowheads="1"/>
          </p:cNvSpPr>
          <p:nvPr>
            <p:ph type="body" idx="1"/>
          </p:nvPr>
        </p:nvSpPr>
        <p:spPr>
          <a:xfrm>
            <a:off x="395536" y="1268760"/>
            <a:ext cx="8215064" cy="5112568"/>
          </a:xfrm>
        </p:spPr>
        <p:txBody>
          <a:bodyPr>
            <a:noAutofit/>
          </a:bodyPr>
          <a:lstStyle/>
          <a:p>
            <a:pPr algn="just">
              <a:lnSpc>
                <a:spcPct val="150000"/>
              </a:lnSpc>
              <a:buFont typeface="Wingdings" panose="05000000000000000000" pitchFamily="2" charset="2"/>
              <a:buChar char="q"/>
            </a:pPr>
            <a:r>
              <a:rPr lang="el-GR" altLang="el-GR" sz="1800" b="1" dirty="0">
                <a:latin typeface="Times New Roman" panose="02020603050405020304" pitchFamily="18" charset="0"/>
                <a:cs typeface="Times New Roman" panose="02020603050405020304" pitchFamily="18" charset="0"/>
              </a:rPr>
              <a:t>22 Αυγούστου 1939:</a:t>
            </a:r>
            <a:r>
              <a:rPr lang="el-GR" altLang="el-GR" sz="1800" dirty="0">
                <a:latin typeface="Times New Roman" panose="02020603050405020304" pitchFamily="18" charset="0"/>
                <a:cs typeface="Times New Roman" panose="02020603050405020304" pitchFamily="18" charset="0"/>
              </a:rPr>
              <a:t> απευθυνόμενος προς τη στρατιωτική ηγεσία της χώρας σχετικά με την επίθεση στην Πολωνία, ο Χίτλερ επεσήμανε: «Οι εχθροί μας είναι μικρά σκουλήκια. Τους είδα στο Μόναχο».</a:t>
            </a:r>
          </a:p>
          <a:p>
            <a:pPr algn="just">
              <a:lnSpc>
                <a:spcPct val="150000"/>
              </a:lnSpc>
              <a:buFont typeface="Wingdings" panose="05000000000000000000" pitchFamily="2" charset="2"/>
              <a:buChar char="q"/>
            </a:pPr>
            <a:endParaRPr lang="el-GR" altLang="el-GR" sz="1800" dirty="0">
              <a:latin typeface="Times New Roman" panose="02020603050405020304" pitchFamily="18" charset="0"/>
              <a:cs typeface="Times New Roman" panose="02020603050405020304" pitchFamily="18" charset="0"/>
            </a:endParaRPr>
          </a:p>
          <a:p>
            <a:pPr algn="just">
              <a:lnSpc>
                <a:spcPct val="150000"/>
              </a:lnSpc>
              <a:buFont typeface="Wingdings" panose="05000000000000000000" pitchFamily="2" charset="2"/>
              <a:buChar char="q"/>
            </a:pPr>
            <a:r>
              <a:rPr lang="el-GR" altLang="el-GR" sz="1800" b="1" dirty="0">
                <a:latin typeface="Times New Roman" panose="02020603050405020304" pitchFamily="18" charset="0"/>
                <a:cs typeface="Times New Roman" panose="02020603050405020304" pitchFamily="18" charset="0"/>
              </a:rPr>
              <a:t>1η Σεπτεμβρίου:</a:t>
            </a:r>
            <a:r>
              <a:rPr lang="el-GR" altLang="el-GR" sz="1800" dirty="0">
                <a:latin typeface="Times New Roman" panose="02020603050405020304" pitchFamily="18" charset="0"/>
                <a:cs typeface="Times New Roman" panose="02020603050405020304" pitchFamily="18" charset="0"/>
              </a:rPr>
              <a:t> έναρξη γερμανικής επίθεσης στην Πολωνία.</a:t>
            </a:r>
          </a:p>
          <a:p>
            <a:pPr algn="just">
              <a:lnSpc>
                <a:spcPct val="150000"/>
              </a:lnSpc>
              <a:buFont typeface="Wingdings" panose="05000000000000000000" pitchFamily="2" charset="2"/>
              <a:buChar char="q"/>
            </a:pPr>
            <a:endParaRPr lang="el-GR" altLang="el-GR" sz="1800" dirty="0">
              <a:latin typeface="Times New Roman" panose="02020603050405020304" pitchFamily="18" charset="0"/>
              <a:cs typeface="Times New Roman" panose="02020603050405020304" pitchFamily="18" charset="0"/>
            </a:endParaRPr>
          </a:p>
          <a:p>
            <a:pPr algn="just">
              <a:lnSpc>
                <a:spcPct val="150000"/>
              </a:lnSpc>
              <a:buFont typeface="Wingdings" panose="05000000000000000000" pitchFamily="2" charset="2"/>
              <a:buChar char="q"/>
            </a:pPr>
            <a:r>
              <a:rPr lang="el-GR" altLang="el-GR" sz="1800" b="1" dirty="0">
                <a:latin typeface="Times New Roman" panose="02020603050405020304" pitchFamily="18" charset="0"/>
                <a:cs typeface="Times New Roman" panose="02020603050405020304" pitchFamily="18" charset="0"/>
              </a:rPr>
              <a:t>3 Σεπτεμβρίου:</a:t>
            </a:r>
            <a:r>
              <a:rPr lang="el-GR" altLang="el-GR" sz="1800" dirty="0">
                <a:latin typeface="Times New Roman" panose="02020603050405020304" pitchFamily="18" charset="0"/>
                <a:cs typeface="Times New Roman" panose="02020603050405020304" pitchFamily="18" charset="0"/>
              </a:rPr>
              <a:t> Βρετανία και Γαλλία κηρύσσουν τον πόλεμο στη Γερμανία.</a:t>
            </a:r>
          </a:p>
          <a:p>
            <a:pPr algn="just">
              <a:lnSpc>
                <a:spcPct val="150000"/>
              </a:lnSpc>
              <a:buFont typeface="Wingdings" panose="05000000000000000000" pitchFamily="2" charset="2"/>
              <a:buChar char="q"/>
            </a:pPr>
            <a:endParaRPr lang="el-GR" altLang="el-GR" sz="1800" dirty="0">
              <a:latin typeface="Times New Roman" panose="02020603050405020304" pitchFamily="18" charset="0"/>
              <a:cs typeface="Times New Roman" panose="02020603050405020304" pitchFamily="18" charset="0"/>
            </a:endParaRPr>
          </a:p>
          <a:p>
            <a:pPr algn="just">
              <a:lnSpc>
                <a:spcPct val="150000"/>
              </a:lnSpc>
              <a:buFont typeface="Wingdings" panose="05000000000000000000" pitchFamily="2" charset="2"/>
              <a:buChar char="q"/>
            </a:pPr>
            <a:r>
              <a:rPr lang="el-GR" altLang="el-GR" sz="1800" b="1" dirty="0">
                <a:latin typeface="Times New Roman" panose="02020603050405020304" pitchFamily="18" charset="0"/>
                <a:cs typeface="Times New Roman" panose="02020603050405020304" pitchFamily="18" charset="0"/>
              </a:rPr>
              <a:t>17 Σεπτεμβρίου:</a:t>
            </a:r>
            <a:r>
              <a:rPr lang="el-GR" altLang="el-GR" sz="1800" dirty="0">
                <a:latin typeface="Times New Roman" panose="02020603050405020304" pitchFamily="18" charset="0"/>
                <a:cs typeface="Times New Roman" panose="02020603050405020304" pitchFamily="18" charset="0"/>
              </a:rPr>
              <a:t> επίθεση Σοβιετικής Ένωσης στην Πολωνία.</a:t>
            </a:r>
          </a:p>
          <a:p>
            <a:pPr algn="just">
              <a:lnSpc>
                <a:spcPct val="150000"/>
              </a:lnSpc>
              <a:buFont typeface="Wingdings" panose="05000000000000000000" pitchFamily="2" charset="2"/>
              <a:buChar char="q"/>
            </a:pPr>
            <a:endParaRPr lang="el-GR" altLang="el-GR" sz="1800" dirty="0">
              <a:latin typeface="Times New Roman" panose="02020603050405020304" pitchFamily="18" charset="0"/>
              <a:cs typeface="Times New Roman" panose="02020603050405020304" pitchFamily="18" charset="0"/>
            </a:endParaRPr>
          </a:p>
          <a:p>
            <a:pPr algn="just">
              <a:lnSpc>
                <a:spcPct val="150000"/>
              </a:lnSpc>
              <a:buFont typeface="Wingdings" panose="05000000000000000000" pitchFamily="2" charset="2"/>
              <a:buChar char="q"/>
            </a:pPr>
            <a:r>
              <a:rPr lang="el-GR" altLang="el-GR" sz="1800" b="1" dirty="0">
                <a:latin typeface="Times New Roman" panose="02020603050405020304" pitchFamily="18" charset="0"/>
                <a:cs typeface="Times New Roman" panose="02020603050405020304" pitchFamily="18" charset="0"/>
              </a:rPr>
              <a:t>5 Οκτωβρίου:</a:t>
            </a:r>
            <a:r>
              <a:rPr lang="el-GR" altLang="el-GR" sz="1800" dirty="0">
                <a:latin typeface="Times New Roman" panose="02020603050405020304" pitchFamily="18" charset="0"/>
                <a:cs typeface="Times New Roman" panose="02020603050405020304" pitchFamily="18" charset="0"/>
              </a:rPr>
              <a:t> ολοκληρώνεται η «διπλή» εισβολή στην Πολωνία.</a:t>
            </a:r>
          </a:p>
          <a:p>
            <a:pPr algn="just">
              <a:lnSpc>
                <a:spcPct val="150000"/>
              </a:lnSpc>
              <a:buFont typeface="Wingdings" panose="05000000000000000000" pitchFamily="2" charset="2"/>
              <a:buChar char="q"/>
            </a:pPr>
            <a:endParaRPr lang="el-GR" altLang="el-GR" sz="1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70388159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a:extLst>
              <a:ext uri="{FF2B5EF4-FFF2-40B4-BE49-F238E27FC236}">
                <a16:creationId xmlns:a16="http://schemas.microsoft.com/office/drawing/2014/main" id="{DE1CD9D8-4232-444B-8AFB-E0D02F55671C}"/>
              </a:ext>
            </a:extLst>
          </p:cNvPr>
          <p:cNvSpPr>
            <a:spLocks noGrp="1" noChangeArrowheads="1"/>
          </p:cNvSpPr>
          <p:nvPr>
            <p:ph type="title"/>
          </p:nvPr>
        </p:nvSpPr>
        <p:spPr>
          <a:xfrm>
            <a:off x="457200" y="152401"/>
            <a:ext cx="8153400" cy="914400"/>
          </a:xfrm>
        </p:spPr>
        <p:txBody>
          <a:bodyPr>
            <a:noAutofit/>
          </a:bodyPr>
          <a:lstStyle/>
          <a:p>
            <a:pPr algn="ctr"/>
            <a:r>
              <a:rPr lang="el-GR" altLang="el-GR" dirty="0">
                <a:latin typeface="Times New Roman" panose="02020603050405020304" pitchFamily="18" charset="0"/>
                <a:cs typeface="Times New Roman" panose="02020603050405020304" pitchFamily="18" charset="0"/>
              </a:rPr>
              <a:t>Άμεσες οικονομικές συνέπειες</a:t>
            </a:r>
            <a:endParaRPr lang="en-US" altLang="el-GR" dirty="0">
              <a:latin typeface="Times New Roman" panose="02020603050405020304" pitchFamily="18" charset="0"/>
              <a:cs typeface="Times New Roman" panose="02020603050405020304" pitchFamily="18" charset="0"/>
            </a:endParaRPr>
          </a:p>
        </p:txBody>
      </p:sp>
      <p:sp>
        <p:nvSpPr>
          <p:cNvPr id="11267" name="Rectangle 3">
            <a:extLst>
              <a:ext uri="{FF2B5EF4-FFF2-40B4-BE49-F238E27FC236}">
                <a16:creationId xmlns:a16="http://schemas.microsoft.com/office/drawing/2014/main" id="{894EE72B-34D1-40F3-97E6-E02AED1F6DE0}"/>
              </a:ext>
            </a:extLst>
          </p:cNvPr>
          <p:cNvSpPr>
            <a:spLocks noGrp="1" noChangeArrowheads="1"/>
          </p:cNvSpPr>
          <p:nvPr>
            <p:ph type="body" idx="1"/>
          </p:nvPr>
        </p:nvSpPr>
        <p:spPr>
          <a:xfrm>
            <a:off x="457200" y="1268760"/>
            <a:ext cx="8153400" cy="5040560"/>
          </a:xfrm>
        </p:spPr>
        <p:txBody>
          <a:bodyPr>
            <a:noAutofit/>
          </a:bodyPr>
          <a:lstStyle/>
          <a:p>
            <a:pPr algn="just">
              <a:lnSpc>
                <a:spcPct val="150000"/>
              </a:lnSpc>
              <a:buFont typeface="Wingdings" panose="05000000000000000000" pitchFamily="2" charset="2"/>
              <a:buChar char="q"/>
            </a:pPr>
            <a:r>
              <a:rPr lang="el-GR" altLang="el-GR" sz="1800" dirty="0">
                <a:latin typeface="Times New Roman" panose="02020603050405020304" pitchFamily="18" charset="0"/>
                <a:cs typeface="Times New Roman" panose="02020603050405020304" pitchFamily="18" charset="0"/>
              </a:rPr>
              <a:t>Εκατομμύρια Αμερικανοί έχασαν τις καταθέσεις και τα εισοδήματά τους.</a:t>
            </a:r>
          </a:p>
          <a:p>
            <a:pPr algn="just">
              <a:lnSpc>
                <a:spcPct val="150000"/>
              </a:lnSpc>
              <a:buFont typeface="Wingdings" panose="05000000000000000000" pitchFamily="2" charset="2"/>
              <a:buChar char="q"/>
            </a:pPr>
            <a:endParaRPr lang="el-GR" altLang="el-GR" sz="1800" dirty="0">
              <a:latin typeface="Times New Roman" panose="02020603050405020304" pitchFamily="18" charset="0"/>
              <a:cs typeface="Times New Roman" panose="02020603050405020304" pitchFamily="18" charset="0"/>
            </a:endParaRPr>
          </a:p>
          <a:p>
            <a:pPr algn="just">
              <a:lnSpc>
                <a:spcPct val="150000"/>
              </a:lnSpc>
              <a:buFont typeface="Wingdings" panose="05000000000000000000" pitchFamily="2" charset="2"/>
              <a:buChar char="q"/>
            </a:pPr>
            <a:r>
              <a:rPr lang="el-GR" altLang="el-GR" sz="1800" dirty="0">
                <a:latin typeface="Times New Roman" panose="02020603050405020304" pitchFamily="18" charset="0"/>
                <a:cs typeface="Times New Roman" panose="02020603050405020304" pitchFamily="18" charset="0"/>
              </a:rPr>
              <a:t>Δραματική πτώση στα αμερικανικά έξοδα και τις επενδύσεις.</a:t>
            </a:r>
          </a:p>
          <a:p>
            <a:pPr algn="just">
              <a:lnSpc>
                <a:spcPct val="150000"/>
              </a:lnSpc>
              <a:buFont typeface="Wingdings" panose="05000000000000000000" pitchFamily="2" charset="2"/>
              <a:buChar char="q"/>
            </a:pPr>
            <a:endParaRPr lang="el-GR" altLang="el-GR" sz="1800" dirty="0">
              <a:latin typeface="Times New Roman" panose="02020603050405020304" pitchFamily="18" charset="0"/>
              <a:cs typeface="Times New Roman" panose="02020603050405020304" pitchFamily="18" charset="0"/>
            </a:endParaRPr>
          </a:p>
          <a:p>
            <a:pPr algn="just">
              <a:lnSpc>
                <a:spcPct val="150000"/>
              </a:lnSpc>
              <a:buFont typeface="Wingdings" panose="05000000000000000000" pitchFamily="2" charset="2"/>
              <a:buChar char="q"/>
            </a:pPr>
            <a:r>
              <a:rPr lang="el-GR" altLang="el-GR" sz="1800" dirty="0">
                <a:latin typeface="Times New Roman" panose="02020603050405020304" pitchFamily="18" charset="0"/>
                <a:cs typeface="Times New Roman" panose="02020603050405020304" pitchFamily="18" charset="0"/>
              </a:rPr>
              <a:t>Κατάρρευση τραπεζικού συστήματος και δραματική μείωση της βιομηχανικής παραγωγής.</a:t>
            </a:r>
          </a:p>
          <a:p>
            <a:pPr algn="just">
              <a:lnSpc>
                <a:spcPct val="150000"/>
              </a:lnSpc>
              <a:buFont typeface="Wingdings" panose="05000000000000000000" pitchFamily="2" charset="2"/>
              <a:buChar char="q"/>
            </a:pPr>
            <a:endParaRPr lang="el-GR" altLang="el-GR" sz="1800" dirty="0">
              <a:latin typeface="Times New Roman" panose="02020603050405020304" pitchFamily="18" charset="0"/>
              <a:cs typeface="Times New Roman" panose="02020603050405020304" pitchFamily="18" charset="0"/>
            </a:endParaRPr>
          </a:p>
          <a:p>
            <a:pPr algn="just">
              <a:lnSpc>
                <a:spcPct val="150000"/>
              </a:lnSpc>
              <a:buFont typeface="Wingdings" panose="05000000000000000000" pitchFamily="2" charset="2"/>
              <a:buChar char="q"/>
            </a:pPr>
            <a:r>
              <a:rPr lang="el-GR" altLang="el-GR" sz="1800" dirty="0">
                <a:latin typeface="Times New Roman" panose="02020603050405020304" pitchFamily="18" charset="0"/>
                <a:cs typeface="Times New Roman" panose="02020603050405020304" pitchFamily="18" charset="0"/>
              </a:rPr>
              <a:t>Πτώση των τιμών των πρώτων υλών και των αγροτικών προϊόντων.</a:t>
            </a:r>
          </a:p>
          <a:p>
            <a:pPr algn="just">
              <a:lnSpc>
                <a:spcPct val="150000"/>
              </a:lnSpc>
              <a:buFont typeface="Wingdings" panose="05000000000000000000" pitchFamily="2" charset="2"/>
              <a:buChar char="q"/>
            </a:pPr>
            <a:endParaRPr lang="en-US" altLang="el-GR" sz="1800" dirty="0">
              <a:latin typeface="Times New Roman" panose="02020603050405020304" pitchFamily="18" charset="0"/>
              <a:cs typeface="Times New Roman" panose="02020603050405020304" pitchFamily="18" charset="0"/>
            </a:endParaRPr>
          </a:p>
          <a:p>
            <a:pPr algn="just">
              <a:lnSpc>
                <a:spcPct val="150000"/>
              </a:lnSpc>
              <a:buFont typeface="Wingdings" panose="05000000000000000000" pitchFamily="2" charset="2"/>
              <a:buChar char="q"/>
            </a:pPr>
            <a:r>
              <a:rPr lang="el-GR" altLang="el-GR" sz="1800" dirty="0">
                <a:latin typeface="Times New Roman" panose="02020603050405020304" pitchFamily="18" charset="0"/>
                <a:cs typeface="Times New Roman" panose="02020603050405020304" pitchFamily="18" charset="0"/>
              </a:rPr>
              <a:t>Κατάρρευση διεθνούς εμπορίου.</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a:extLst>
              <a:ext uri="{FF2B5EF4-FFF2-40B4-BE49-F238E27FC236}">
                <a16:creationId xmlns:a16="http://schemas.microsoft.com/office/drawing/2014/main" id="{DE1CD9D8-4232-444B-8AFB-E0D02F55671C}"/>
              </a:ext>
            </a:extLst>
          </p:cNvPr>
          <p:cNvSpPr>
            <a:spLocks noGrp="1" noChangeArrowheads="1"/>
          </p:cNvSpPr>
          <p:nvPr>
            <p:ph type="title"/>
          </p:nvPr>
        </p:nvSpPr>
        <p:spPr>
          <a:xfrm>
            <a:off x="457200" y="152401"/>
            <a:ext cx="8153400" cy="914400"/>
          </a:xfrm>
        </p:spPr>
        <p:txBody>
          <a:bodyPr>
            <a:noAutofit/>
          </a:bodyPr>
          <a:lstStyle/>
          <a:p>
            <a:pPr algn="ctr"/>
            <a:r>
              <a:rPr lang="el-GR" altLang="el-GR" dirty="0">
                <a:latin typeface="Times New Roman" panose="02020603050405020304" pitchFamily="18" charset="0"/>
                <a:cs typeface="Times New Roman" panose="02020603050405020304" pitchFamily="18" charset="0"/>
              </a:rPr>
              <a:t>Πολεμικά χρέη και επανορθώσεις</a:t>
            </a:r>
            <a:endParaRPr lang="en-US" altLang="el-GR" dirty="0">
              <a:latin typeface="Times New Roman" panose="02020603050405020304" pitchFamily="18" charset="0"/>
              <a:cs typeface="Times New Roman" panose="02020603050405020304" pitchFamily="18" charset="0"/>
            </a:endParaRPr>
          </a:p>
        </p:txBody>
      </p:sp>
      <p:sp>
        <p:nvSpPr>
          <p:cNvPr id="11267" name="Rectangle 3">
            <a:extLst>
              <a:ext uri="{FF2B5EF4-FFF2-40B4-BE49-F238E27FC236}">
                <a16:creationId xmlns:a16="http://schemas.microsoft.com/office/drawing/2014/main" id="{894EE72B-34D1-40F3-97E6-E02AED1F6DE0}"/>
              </a:ext>
            </a:extLst>
          </p:cNvPr>
          <p:cNvSpPr>
            <a:spLocks noGrp="1" noChangeArrowheads="1"/>
          </p:cNvSpPr>
          <p:nvPr>
            <p:ph type="body" idx="1"/>
          </p:nvPr>
        </p:nvSpPr>
        <p:spPr>
          <a:xfrm>
            <a:off x="457200" y="1268760"/>
            <a:ext cx="8153400" cy="5040560"/>
          </a:xfrm>
        </p:spPr>
        <p:txBody>
          <a:bodyPr>
            <a:noAutofit/>
          </a:bodyPr>
          <a:lstStyle/>
          <a:p>
            <a:pPr algn="just">
              <a:lnSpc>
                <a:spcPct val="150000"/>
              </a:lnSpc>
              <a:buFont typeface="Wingdings" panose="05000000000000000000" pitchFamily="2" charset="2"/>
              <a:buChar char="q"/>
            </a:pPr>
            <a:r>
              <a:rPr lang="el-GR" altLang="el-GR" sz="1800" dirty="0">
                <a:latin typeface="Times New Roman" panose="02020603050405020304" pitchFamily="18" charset="0"/>
                <a:cs typeface="Times New Roman" panose="02020603050405020304" pitchFamily="18" charset="0"/>
              </a:rPr>
              <a:t>Το διεθνές οικονομικό σύστημα μετά τον πόλεμο βασιζόταν σε έναν πρωτοφανή μηχανισμό ανακύκλωσης κεφαλαίων. Κατά τη διάρκεια του πολέμου η Ρωσία και άλλες μικρότερες χώρες είχαν δανεισθεί σημαντικά ποσά από τη Γαλλία και τη Βρετανία, ενώ όλες οι εμπόλεμες χώρες της Ευρώπης είχαν δανεισθεί από τις ΗΠΑ → </a:t>
            </a:r>
            <a:r>
              <a:rPr lang="el-GR" altLang="el-GR" sz="1800" b="1" dirty="0">
                <a:latin typeface="Times New Roman" panose="02020603050405020304" pitchFamily="18" charset="0"/>
                <a:cs typeface="Times New Roman" panose="02020603050405020304" pitchFamily="18" charset="0"/>
              </a:rPr>
              <a:t>πολεμικά χρέη</a:t>
            </a:r>
            <a:r>
              <a:rPr lang="el-GR" altLang="el-GR" sz="1800" dirty="0">
                <a:latin typeface="Times New Roman" panose="02020603050405020304" pitchFamily="18" charset="0"/>
                <a:cs typeface="Times New Roman" panose="02020603050405020304" pitchFamily="18" charset="0"/>
              </a:rPr>
              <a:t>.</a:t>
            </a:r>
          </a:p>
          <a:p>
            <a:pPr algn="just">
              <a:lnSpc>
                <a:spcPct val="150000"/>
              </a:lnSpc>
              <a:buFont typeface="Wingdings" panose="05000000000000000000" pitchFamily="2" charset="2"/>
              <a:buChar char="q"/>
            </a:pPr>
            <a:endParaRPr lang="el-GR" altLang="el-GR" sz="1800" dirty="0">
              <a:latin typeface="Times New Roman" panose="02020603050405020304" pitchFamily="18" charset="0"/>
              <a:cs typeface="Times New Roman" panose="02020603050405020304" pitchFamily="18" charset="0"/>
            </a:endParaRPr>
          </a:p>
          <a:p>
            <a:pPr algn="just">
              <a:lnSpc>
                <a:spcPct val="150000"/>
              </a:lnSpc>
              <a:buFont typeface="Wingdings" panose="05000000000000000000" pitchFamily="2" charset="2"/>
              <a:buChar char="q"/>
            </a:pPr>
            <a:r>
              <a:rPr lang="el-GR" altLang="el-GR" sz="1800" dirty="0">
                <a:latin typeface="Times New Roman" panose="02020603050405020304" pitchFamily="18" charset="0"/>
                <a:cs typeface="Times New Roman" panose="02020603050405020304" pitchFamily="18" charset="0"/>
              </a:rPr>
              <a:t>Τα ζητήματα των πολεμικών χρεών και των </a:t>
            </a:r>
            <a:r>
              <a:rPr lang="el-GR" altLang="el-GR" sz="1800" b="1" dirty="0">
                <a:latin typeface="Times New Roman" panose="02020603050405020304" pitchFamily="18" charset="0"/>
                <a:cs typeface="Times New Roman" panose="02020603050405020304" pitchFamily="18" charset="0"/>
              </a:rPr>
              <a:t>επανορθώσεων</a:t>
            </a:r>
            <a:r>
              <a:rPr lang="el-GR" altLang="el-GR" sz="1800" dirty="0">
                <a:latin typeface="Times New Roman" panose="02020603050405020304" pitchFamily="18" charset="0"/>
                <a:cs typeface="Times New Roman" panose="02020603050405020304" pitchFamily="18" charset="0"/>
              </a:rPr>
              <a:t> ήταν άμεσα συνδεδεμένα μεταξύ τους → οι ηττημένες χώρες όφειλαν επανορθώσεις στους νικητές. Τα ποσά που εισέπρατταν οι νικητές ως αποζημιώσεις τα διέθεταν για την εξυπηρέτηση των πολεμικών τους χρεών προς τις ΗΠΑ. Οι ΗΠΑ δάνειζαν σημαντικά ποσά στη Γερμανία και τις άλλες ηττημένες χώρες για να μπορούν να πληρώνουν τις επανορθώσεις στους νικητές.</a:t>
            </a:r>
          </a:p>
        </p:txBody>
      </p:sp>
    </p:spTree>
    <p:extLst>
      <p:ext uri="{BB962C8B-B14F-4D97-AF65-F5344CB8AC3E}">
        <p14:creationId xmlns:p14="http://schemas.microsoft.com/office/powerpoint/2010/main" val="352831594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152400"/>
            <a:ext cx="8401080" cy="990600"/>
          </a:xfrm>
        </p:spPr>
        <p:txBody>
          <a:bodyPr>
            <a:noAutofit/>
          </a:bodyPr>
          <a:lstStyle/>
          <a:p>
            <a:pPr algn="ctr"/>
            <a:r>
              <a:rPr lang="el-GR" dirty="0">
                <a:latin typeface="Times New Roman" panose="02020603050405020304" pitchFamily="18" charset="0"/>
                <a:cs typeface="Times New Roman" panose="02020603050405020304" pitchFamily="18" charset="0"/>
              </a:rPr>
              <a:t>Πολεμικά χρέη και επανορθώσεις</a:t>
            </a:r>
          </a:p>
        </p:txBody>
      </p:sp>
      <p:graphicFrame>
        <p:nvGraphicFramePr>
          <p:cNvPr id="4" name="3 - Θέση περιεχομένου"/>
          <p:cNvGraphicFramePr>
            <a:graphicFrameLocks noGrp="1"/>
          </p:cNvGraphicFramePr>
          <p:nvPr>
            <p:ph sz="quarter" idx="1"/>
          </p:nvPr>
        </p:nvGraphicFramePr>
        <p:xfrm>
          <a:off x="457200" y="1357298"/>
          <a:ext cx="8229600" cy="500064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a:extLst>
              <a:ext uri="{FF2B5EF4-FFF2-40B4-BE49-F238E27FC236}">
                <a16:creationId xmlns:a16="http://schemas.microsoft.com/office/drawing/2014/main" id="{DE1CD9D8-4232-444B-8AFB-E0D02F55671C}"/>
              </a:ext>
            </a:extLst>
          </p:cNvPr>
          <p:cNvSpPr>
            <a:spLocks noGrp="1" noChangeArrowheads="1"/>
          </p:cNvSpPr>
          <p:nvPr>
            <p:ph type="title"/>
          </p:nvPr>
        </p:nvSpPr>
        <p:spPr>
          <a:xfrm>
            <a:off x="457200" y="152401"/>
            <a:ext cx="8153400" cy="914400"/>
          </a:xfrm>
        </p:spPr>
        <p:txBody>
          <a:bodyPr>
            <a:noAutofit/>
          </a:bodyPr>
          <a:lstStyle/>
          <a:p>
            <a:pPr algn="ctr"/>
            <a:r>
              <a:rPr lang="el-GR" altLang="el-GR" dirty="0">
                <a:latin typeface="+mn-lt"/>
              </a:rPr>
              <a:t>Ο αντίκτυπος στην ευρωπαϊκή οικονομία</a:t>
            </a:r>
            <a:endParaRPr lang="en-US" altLang="el-GR" dirty="0">
              <a:latin typeface="+mn-lt"/>
            </a:endParaRPr>
          </a:p>
        </p:txBody>
      </p:sp>
      <p:sp>
        <p:nvSpPr>
          <p:cNvPr id="11267" name="Rectangle 3">
            <a:extLst>
              <a:ext uri="{FF2B5EF4-FFF2-40B4-BE49-F238E27FC236}">
                <a16:creationId xmlns:a16="http://schemas.microsoft.com/office/drawing/2014/main" id="{894EE72B-34D1-40F3-97E6-E02AED1F6DE0}"/>
              </a:ext>
            </a:extLst>
          </p:cNvPr>
          <p:cNvSpPr>
            <a:spLocks noGrp="1" noChangeArrowheads="1"/>
          </p:cNvSpPr>
          <p:nvPr>
            <p:ph type="body" idx="1"/>
          </p:nvPr>
        </p:nvSpPr>
        <p:spPr>
          <a:xfrm>
            <a:off x="457200" y="1268760"/>
            <a:ext cx="8153400" cy="5040560"/>
          </a:xfrm>
        </p:spPr>
        <p:txBody>
          <a:bodyPr>
            <a:noAutofit/>
          </a:bodyPr>
          <a:lstStyle/>
          <a:p>
            <a:pPr algn="just">
              <a:lnSpc>
                <a:spcPct val="150000"/>
              </a:lnSpc>
              <a:buFont typeface="Wingdings" panose="05000000000000000000" pitchFamily="2" charset="2"/>
              <a:buChar char="q"/>
            </a:pPr>
            <a:r>
              <a:rPr lang="el-GR" altLang="el-GR" sz="1800" dirty="0">
                <a:latin typeface="Times New Roman" panose="02020603050405020304" pitchFamily="18" charset="0"/>
                <a:cs typeface="Times New Roman" panose="02020603050405020304" pitchFamily="18" charset="0"/>
              </a:rPr>
              <a:t>Η Γερμανία και η Αυστρία εξαρτώνταν από τα αμερικανικά δάνεια προκειμένου να εξυπηρετούν τις επανορθώσεις και να χρηματοδοτούν τη βιομηχανική τους παραγωγή και αναπτυξιακά έργα. Μετά την οικονομική κρίση οι αμερικανικές τράπεζες σταμάτησαν να δανείζουν με αποτέλεσμα τη δραματική μείωση του ρυθμού ανάπτυξης της γερμανικής και αυστριακής βιομηχανίας → </a:t>
            </a:r>
            <a:r>
              <a:rPr lang="el-GR" altLang="el-GR" sz="1800" b="1" dirty="0">
                <a:latin typeface="Times New Roman" panose="02020603050405020304" pitchFamily="18" charset="0"/>
                <a:cs typeface="Times New Roman" panose="02020603050405020304" pitchFamily="18" charset="0"/>
              </a:rPr>
              <a:t>ανεργία</a:t>
            </a:r>
            <a:r>
              <a:rPr lang="el-GR" altLang="el-GR" sz="1800" dirty="0">
                <a:latin typeface="Times New Roman" panose="02020603050405020304" pitchFamily="18" charset="0"/>
                <a:cs typeface="Times New Roman" panose="02020603050405020304" pitchFamily="18" charset="0"/>
              </a:rPr>
              <a:t>.</a:t>
            </a:r>
          </a:p>
          <a:p>
            <a:pPr algn="just">
              <a:lnSpc>
                <a:spcPct val="150000"/>
              </a:lnSpc>
              <a:buFont typeface="Wingdings" panose="05000000000000000000" pitchFamily="2" charset="2"/>
              <a:buChar char="q"/>
            </a:pPr>
            <a:endParaRPr lang="el-GR" altLang="el-GR" sz="1800" dirty="0">
              <a:latin typeface="Times New Roman" panose="02020603050405020304" pitchFamily="18" charset="0"/>
              <a:cs typeface="Times New Roman" panose="02020603050405020304" pitchFamily="18" charset="0"/>
            </a:endParaRPr>
          </a:p>
          <a:p>
            <a:pPr algn="just">
              <a:lnSpc>
                <a:spcPct val="150000"/>
              </a:lnSpc>
              <a:buFont typeface="Wingdings" panose="05000000000000000000" pitchFamily="2" charset="2"/>
              <a:buChar char="q"/>
            </a:pPr>
            <a:r>
              <a:rPr lang="el-GR" altLang="el-GR" sz="1800" dirty="0">
                <a:latin typeface="Times New Roman" panose="02020603050405020304" pitchFamily="18" charset="0"/>
                <a:cs typeface="Times New Roman" panose="02020603050405020304" pitchFamily="18" charset="0"/>
              </a:rPr>
              <a:t>Προκειμένου να αντιμετωπίσουν τις συνέπειες της διεθνούς κρίσης, οι διάφορες κυβερνήσεις προσπάθησαν να αντιδράσουν μέσω απόσυρσης του νομίσματος από τον κανόνα του χρυσού, την υποτίμηση του νομίσματος και την επιβολή προστατευτικών φόρων (στην περίπτωση της Μεγάλης Βρετανίας δασμολογικών προτεραιοτήτων στα προϊόντα της Αυτοκρατορίας και της Κοινοπολιτείας).</a:t>
            </a:r>
          </a:p>
        </p:txBody>
      </p:sp>
    </p:spTree>
    <p:extLst>
      <p:ext uri="{BB962C8B-B14F-4D97-AF65-F5344CB8AC3E}">
        <p14:creationId xmlns:p14="http://schemas.microsoft.com/office/powerpoint/2010/main" val="267844255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a:extLst>
              <a:ext uri="{FF2B5EF4-FFF2-40B4-BE49-F238E27FC236}">
                <a16:creationId xmlns:a16="http://schemas.microsoft.com/office/drawing/2014/main" id="{DE1CD9D8-4232-444B-8AFB-E0D02F55671C}"/>
              </a:ext>
            </a:extLst>
          </p:cNvPr>
          <p:cNvSpPr>
            <a:spLocks noGrp="1" noChangeArrowheads="1"/>
          </p:cNvSpPr>
          <p:nvPr>
            <p:ph type="title"/>
          </p:nvPr>
        </p:nvSpPr>
        <p:spPr>
          <a:xfrm>
            <a:off x="457200" y="152401"/>
            <a:ext cx="8153400" cy="914400"/>
          </a:xfrm>
        </p:spPr>
        <p:txBody>
          <a:bodyPr>
            <a:noAutofit/>
          </a:bodyPr>
          <a:lstStyle/>
          <a:p>
            <a:pPr algn="ctr"/>
            <a:r>
              <a:rPr lang="el-GR" altLang="el-GR" dirty="0">
                <a:latin typeface="Times New Roman" panose="02020603050405020304" pitchFamily="18" charset="0"/>
                <a:cs typeface="Times New Roman" panose="02020603050405020304" pitchFamily="18" charset="0"/>
              </a:rPr>
              <a:t>Ο αντίκτυπος στις διεθνείς σχέσεις</a:t>
            </a:r>
            <a:endParaRPr lang="en-US" altLang="el-GR" dirty="0">
              <a:latin typeface="Times New Roman" panose="02020603050405020304" pitchFamily="18" charset="0"/>
              <a:cs typeface="Times New Roman" panose="02020603050405020304" pitchFamily="18" charset="0"/>
            </a:endParaRPr>
          </a:p>
        </p:txBody>
      </p:sp>
      <p:sp>
        <p:nvSpPr>
          <p:cNvPr id="11267" name="Rectangle 3">
            <a:extLst>
              <a:ext uri="{FF2B5EF4-FFF2-40B4-BE49-F238E27FC236}">
                <a16:creationId xmlns:a16="http://schemas.microsoft.com/office/drawing/2014/main" id="{894EE72B-34D1-40F3-97E6-E02AED1F6DE0}"/>
              </a:ext>
            </a:extLst>
          </p:cNvPr>
          <p:cNvSpPr>
            <a:spLocks noGrp="1" noChangeArrowheads="1"/>
          </p:cNvSpPr>
          <p:nvPr>
            <p:ph type="body" idx="1"/>
          </p:nvPr>
        </p:nvSpPr>
        <p:spPr>
          <a:xfrm>
            <a:off x="457200" y="1268760"/>
            <a:ext cx="8153400" cy="5040560"/>
          </a:xfrm>
        </p:spPr>
        <p:txBody>
          <a:bodyPr>
            <a:noAutofit/>
          </a:bodyPr>
          <a:lstStyle/>
          <a:p>
            <a:pPr algn="just">
              <a:lnSpc>
                <a:spcPct val="150000"/>
              </a:lnSpc>
              <a:buFont typeface="Wingdings" panose="05000000000000000000" pitchFamily="2" charset="2"/>
              <a:buChar char="q"/>
            </a:pPr>
            <a:r>
              <a:rPr lang="el-GR" altLang="el-GR" sz="1800" dirty="0">
                <a:latin typeface="Times New Roman" panose="02020603050405020304" pitchFamily="18" charset="0"/>
                <a:cs typeface="Times New Roman" panose="02020603050405020304" pitchFamily="18" charset="0"/>
              </a:rPr>
              <a:t>Η οικονομική κρίση κατέστρεψε το κλίμα εμπιστοσύνης και συνεργασίας, που είχε δημιουργηθεί στην Ευρώπη το 1925-1929.</a:t>
            </a:r>
          </a:p>
          <a:p>
            <a:pPr algn="just">
              <a:lnSpc>
                <a:spcPct val="150000"/>
              </a:lnSpc>
              <a:buFont typeface="Wingdings" panose="05000000000000000000" pitchFamily="2" charset="2"/>
              <a:buChar char="q"/>
            </a:pPr>
            <a:endParaRPr lang="el-GR" altLang="el-GR" sz="1800" dirty="0">
              <a:latin typeface="Times New Roman" panose="02020603050405020304" pitchFamily="18" charset="0"/>
              <a:cs typeface="Times New Roman" panose="02020603050405020304" pitchFamily="18" charset="0"/>
            </a:endParaRPr>
          </a:p>
          <a:p>
            <a:pPr algn="just">
              <a:lnSpc>
                <a:spcPct val="150000"/>
              </a:lnSpc>
              <a:buFont typeface="Wingdings" panose="05000000000000000000" pitchFamily="2" charset="2"/>
              <a:buChar char="q"/>
            </a:pPr>
            <a:r>
              <a:rPr lang="el-GR" altLang="el-GR" sz="1800" dirty="0">
                <a:latin typeface="Times New Roman" panose="02020603050405020304" pitchFamily="18" charset="0"/>
                <a:cs typeface="Times New Roman" panose="02020603050405020304" pitchFamily="18" charset="0"/>
              </a:rPr>
              <a:t>Παρατεταμένη κυβερνητική αστάθεια στη Γαλλία.</a:t>
            </a:r>
          </a:p>
          <a:p>
            <a:pPr algn="just">
              <a:lnSpc>
                <a:spcPct val="150000"/>
              </a:lnSpc>
              <a:buFont typeface="Wingdings" panose="05000000000000000000" pitchFamily="2" charset="2"/>
              <a:buChar char="q"/>
            </a:pPr>
            <a:endParaRPr lang="el-GR" altLang="el-GR" sz="1800" dirty="0">
              <a:latin typeface="Times New Roman" panose="02020603050405020304" pitchFamily="18" charset="0"/>
              <a:cs typeface="Times New Roman" panose="02020603050405020304" pitchFamily="18" charset="0"/>
            </a:endParaRPr>
          </a:p>
          <a:p>
            <a:pPr algn="just">
              <a:lnSpc>
                <a:spcPct val="150000"/>
              </a:lnSpc>
              <a:buFont typeface="Wingdings" panose="05000000000000000000" pitchFamily="2" charset="2"/>
              <a:buChar char="q"/>
            </a:pPr>
            <a:r>
              <a:rPr lang="el-GR" altLang="el-GR" sz="1800" dirty="0">
                <a:latin typeface="Times New Roman" panose="02020603050405020304" pitchFamily="18" charset="0"/>
                <a:cs typeface="Times New Roman" panose="02020603050405020304" pitchFamily="18" charset="0"/>
              </a:rPr>
              <a:t>Το 1931 ο Αμερικανός πρόεδρος </a:t>
            </a:r>
            <a:r>
              <a:rPr lang="en-US" altLang="el-GR" sz="1800" dirty="0">
                <a:latin typeface="Times New Roman" panose="02020603050405020304" pitchFamily="18" charset="0"/>
                <a:cs typeface="Times New Roman" panose="02020603050405020304" pitchFamily="18" charset="0"/>
              </a:rPr>
              <a:t>Herbert Hoover </a:t>
            </a:r>
            <a:r>
              <a:rPr lang="el-GR" altLang="el-GR" sz="1800" dirty="0">
                <a:latin typeface="Times New Roman" panose="02020603050405020304" pitchFamily="18" charset="0"/>
                <a:cs typeface="Times New Roman" panose="02020603050405020304" pitchFamily="18" charset="0"/>
              </a:rPr>
              <a:t>προτείνει παγκόσμιο χρεοστάσιο ετήσιας διαρκείας για όλες τις διακρατικές πληρωμές από επανορθώσεις και πολεμικά δάνεια.</a:t>
            </a:r>
          </a:p>
          <a:p>
            <a:pPr algn="just">
              <a:lnSpc>
                <a:spcPct val="150000"/>
              </a:lnSpc>
              <a:buFont typeface="Wingdings" panose="05000000000000000000" pitchFamily="2" charset="2"/>
              <a:buChar char="q"/>
            </a:pPr>
            <a:endParaRPr lang="el-GR" altLang="el-GR" sz="1800" dirty="0">
              <a:latin typeface="Times New Roman" panose="02020603050405020304" pitchFamily="18" charset="0"/>
              <a:cs typeface="Times New Roman" panose="02020603050405020304" pitchFamily="18" charset="0"/>
            </a:endParaRPr>
          </a:p>
          <a:p>
            <a:pPr algn="just">
              <a:lnSpc>
                <a:spcPct val="150000"/>
              </a:lnSpc>
              <a:buFont typeface="Wingdings" panose="05000000000000000000" pitchFamily="2" charset="2"/>
              <a:buChar char="q"/>
            </a:pPr>
            <a:r>
              <a:rPr lang="el-GR" altLang="el-GR" sz="1800" dirty="0">
                <a:latin typeface="Times New Roman" panose="02020603050405020304" pitchFamily="18" charset="0"/>
                <a:cs typeface="Times New Roman" panose="02020603050405020304" pitchFamily="18" charset="0"/>
              </a:rPr>
              <a:t>Δημιούργησε μια ατμόσφαιρα έντονης δυσαρέσκειας και αμφισβήτησης για το δημοκρατικό πολίτευμα (βλ. Γερμανία).</a:t>
            </a:r>
          </a:p>
        </p:txBody>
      </p:sp>
    </p:spTree>
    <p:extLst>
      <p:ext uri="{BB962C8B-B14F-4D97-AF65-F5344CB8AC3E}">
        <p14:creationId xmlns:p14="http://schemas.microsoft.com/office/powerpoint/2010/main" val="29916929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Ρίζες">
  <a:themeElements>
    <a:clrScheme name="Ρίζες">
      <a:dk1>
        <a:sysClr val="windowText" lastClr="000000"/>
      </a:dk1>
      <a:lt1>
        <a:sysClr val="window" lastClr="FFFFFF"/>
      </a:lt1>
      <a:dk2>
        <a:srgbClr val="464653"/>
      </a:dk2>
      <a:lt2>
        <a:srgbClr val="DDE9EC"/>
      </a:lt2>
      <a:accent1>
        <a:srgbClr val="727CA3"/>
      </a:accent1>
      <a:accent2>
        <a:srgbClr val="9FB8CD"/>
      </a:accent2>
      <a:accent3>
        <a:srgbClr val="D2DA7A"/>
      </a:accent3>
      <a:accent4>
        <a:srgbClr val="FADA7A"/>
      </a:accent4>
      <a:accent5>
        <a:srgbClr val="B88472"/>
      </a:accent5>
      <a:accent6>
        <a:srgbClr val="8E736A"/>
      </a:accent6>
      <a:hlink>
        <a:srgbClr val="B292CA"/>
      </a:hlink>
      <a:folHlink>
        <a:srgbClr val="6B5680"/>
      </a:folHlink>
    </a:clrScheme>
    <a:fontScheme name="Ρίζες">
      <a:majorFont>
        <a:latin typeface="Bookman Old Style"/>
        <a:ea typeface=""/>
        <a:cs typeface=""/>
        <a:font script="Grek" typeface="Cambria"/>
        <a:font script="Cyrl" typeface="Cambria"/>
        <a:font script="Jpan" typeface="HG明朝E"/>
        <a:font script="Hang" typeface="돋움"/>
        <a:font script="Hans" typeface="宋体"/>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Gill Sans MT"/>
        <a:ea typeface=""/>
        <a:cs typeface=""/>
        <a:font script="Grek" typeface="Calibri"/>
        <a:font script="Cyrl" typeface="Calibri"/>
        <a:font script="Jpan" typeface="ＭＳ Ｐゴシック"/>
        <a:font script="Hang" typeface="맑은 고딕"/>
        <a:font script="Hans" typeface="华文新魏"/>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Ρίζες">
      <a:fillStyleLst>
        <a:solidFill>
          <a:schemeClr val="phClr"/>
        </a:solidFill>
        <a:gradFill rotWithShape="1">
          <a:gsLst>
            <a:gs pos="0">
              <a:schemeClr val="phClr">
                <a:tint val="45000"/>
                <a:satMod val="200000"/>
              </a:schemeClr>
            </a:gs>
            <a:gs pos="30000">
              <a:schemeClr val="phClr">
                <a:tint val="61000"/>
                <a:satMod val="200000"/>
              </a:schemeClr>
            </a:gs>
            <a:gs pos="45000">
              <a:schemeClr val="phClr">
                <a:tint val="66000"/>
                <a:satMod val="200000"/>
              </a:schemeClr>
            </a:gs>
            <a:gs pos="55000">
              <a:schemeClr val="phClr">
                <a:tint val="66000"/>
                <a:satMod val="200000"/>
              </a:schemeClr>
            </a:gs>
            <a:gs pos="73000">
              <a:schemeClr val="phClr">
                <a:tint val="61000"/>
                <a:satMod val="200000"/>
              </a:schemeClr>
            </a:gs>
            <a:gs pos="100000">
              <a:schemeClr val="phClr">
                <a:tint val="45000"/>
                <a:satMod val="200000"/>
              </a:schemeClr>
            </a:gs>
          </a:gsLst>
          <a:lin ang="950000" scaled="1"/>
        </a:gradFill>
        <a:gradFill rotWithShape="1">
          <a:gsLst>
            <a:gs pos="0">
              <a:schemeClr val="phClr">
                <a:shade val="63000"/>
              </a:schemeClr>
            </a:gs>
            <a:gs pos="30000">
              <a:schemeClr val="phClr">
                <a:shade val="90000"/>
                <a:satMod val="110000"/>
              </a:schemeClr>
            </a:gs>
            <a:gs pos="45000">
              <a:schemeClr val="phClr">
                <a:shade val="100000"/>
                <a:satMod val="118000"/>
              </a:schemeClr>
            </a:gs>
            <a:gs pos="55000">
              <a:schemeClr val="phClr">
                <a:shade val="100000"/>
                <a:satMod val="118000"/>
              </a:schemeClr>
            </a:gs>
            <a:gs pos="73000">
              <a:schemeClr val="phClr">
                <a:shade val="90000"/>
                <a:satMod val="110000"/>
              </a:schemeClr>
            </a:gs>
            <a:gs pos="100000">
              <a:schemeClr val="phClr">
                <a:shade val="63000"/>
              </a:schemeClr>
            </a:gs>
          </a:gsLst>
          <a:lin ang="950000" scaled="1"/>
        </a:gradFill>
      </a:fillStyleLst>
      <a:lnStyleLst>
        <a:ln w="9525"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3000" dir="5400000" rotWithShape="0">
              <a:srgbClr val="000000">
                <a:alpha val="40000"/>
              </a:srgbClr>
            </a:outerShdw>
          </a:effectLst>
          <a:scene3d>
            <a:camera prst="orthographicFront" fov="0">
              <a:rot lat="0" lon="0" rev="0"/>
            </a:camera>
            <a:lightRig rig="balanced" dir="t">
              <a:rot lat="0" lon="0" rev="0"/>
            </a:lightRig>
          </a:scene3d>
          <a:sp3d prstMaterial="matte">
            <a:bevelT w="0" h="0"/>
            <a:contourClr>
              <a:schemeClr val="phClr">
                <a:tint val="100000"/>
                <a:shade val="100000"/>
                <a:hueMod val="100000"/>
                <a:satMod val="100000"/>
              </a:schemeClr>
            </a:contourClr>
          </a:sp3d>
        </a:effectStyle>
        <a:effectStyle>
          <a:effectLst>
            <a:outerShdw blurRad="50800" dist="25400" dir="5400000" rotWithShape="0">
              <a:srgbClr val="000000">
                <a:alpha val="50000"/>
              </a:srgbClr>
            </a:outerShdw>
          </a:effectLst>
          <a:scene3d>
            <a:camera prst="orthographicFront" fov="0">
              <a:rot lat="0" lon="0" rev="0"/>
            </a:camera>
            <a:lightRig rig="soft" dir="t">
              <a:rot lat="0" lon="0" rev="2700000"/>
            </a:lightRig>
          </a:scene3d>
          <a:sp3d prstMaterial="matte">
            <a:bevelT w="50800" h="50800"/>
            <a:contourClr>
              <a:schemeClr val="phClr"/>
            </a:contourClr>
          </a:sp3d>
        </a:effectStyle>
      </a:effectStyleLst>
      <a:bgFillStyleLst>
        <a:solidFill>
          <a:schemeClr val="phClr"/>
        </a:solidFill>
        <a:gradFill rotWithShape="1">
          <a:gsLst>
            <a:gs pos="0">
              <a:schemeClr val="phClr">
                <a:shade val="60000"/>
                <a:satMod val="300000"/>
              </a:schemeClr>
            </a:gs>
            <a:gs pos="30000">
              <a:schemeClr val="phClr">
                <a:shade val="80000"/>
                <a:satMod val="230000"/>
              </a:schemeClr>
            </a:gs>
            <a:gs pos="100000">
              <a:schemeClr val="phClr">
                <a:tint val="97000"/>
                <a:satMod val="220000"/>
              </a:schemeClr>
            </a:gs>
          </a:gsLst>
          <a:lin ang="16200000" scaled="1"/>
        </a:gradFill>
        <a:blipFill>
          <a:blip xmlns:r="http://schemas.openxmlformats.org/officeDocument/2006/relationships" r:embed="rId1">
            <a:duotone>
              <a:schemeClr val="phClr">
                <a:shade val="6000"/>
                <a:satMod val="120000"/>
              </a:schemeClr>
              <a:schemeClr val="phClr">
                <a:tint val="90000"/>
              </a:schemeClr>
            </a:duotone>
          </a:blip>
          <a:tile tx="0" ty="0" sx="35000" sy="40000" flip="x" algn="tl"/>
        </a:blipFill>
      </a:bgFillStyleLst>
    </a:fmtScheme>
  </a:themeElements>
  <a:objectDefaults/>
  <a:extraClrScheme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Origin</Template>
  <TotalTime>19999</TotalTime>
  <Words>2866</Words>
  <Application>Microsoft Office PowerPoint</Application>
  <PresentationFormat>Προβολή στην οθόνη (4:3)</PresentationFormat>
  <Paragraphs>316</Paragraphs>
  <Slides>42</Slides>
  <Notes>0</Notes>
  <HiddenSlides>0</HiddenSlides>
  <MMClips>0</MMClips>
  <ScaleCrop>false</ScaleCrop>
  <HeadingPairs>
    <vt:vector size="6" baseType="variant">
      <vt:variant>
        <vt:lpstr>Γραμματοσειρές που χρησιμοποιούνται</vt:lpstr>
      </vt:variant>
      <vt:variant>
        <vt:i4>7</vt:i4>
      </vt:variant>
      <vt:variant>
        <vt:lpstr>Θέμα</vt:lpstr>
      </vt:variant>
      <vt:variant>
        <vt:i4>1</vt:i4>
      </vt:variant>
      <vt:variant>
        <vt:lpstr>Τίτλοι διαφανειών</vt:lpstr>
      </vt:variant>
      <vt:variant>
        <vt:i4>42</vt:i4>
      </vt:variant>
    </vt:vector>
  </HeadingPairs>
  <TitlesOfParts>
    <vt:vector size="50" baseType="lpstr">
      <vt:lpstr>Bookman Old Style</vt:lpstr>
      <vt:lpstr>Calibri</vt:lpstr>
      <vt:lpstr>Cambria</vt:lpstr>
      <vt:lpstr>Gill Sans MT</vt:lpstr>
      <vt:lpstr>Times New Roman</vt:lpstr>
      <vt:lpstr>Wingdings</vt:lpstr>
      <vt:lpstr>Wingdings 3</vt:lpstr>
      <vt:lpstr>Ρίζες</vt:lpstr>
      <vt:lpstr>Η πορεία προς τον Β΄ Παγκόσμιο Πόλεμο</vt:lpstr>
      <vt:lpstr>Η «Μεγάλη Ύφεση»</vt:lpstr>
      <vt:lpstr>Η αμερικανική οικονομία μετά τον πόλεμο</vt:lpstr>
      <vt:lpstr>Η κατάρρευση του χρηματιστηρίου της Ν.Υ.</vt:lpstr>
      <vt:lpstr>Άμεσες οικονομικές συνέπειες</vt:lpstr>
      <vt:lpstr>Πολεμικά χρέη και επανορθώσεις</vt:lpstr>
      <vt:lpstr>Πολεμικά χρέη και επανορθώσεις</vt:lpstr>
      <vt:lpstr>Ο αντίκτυπος στην ευρωπαϊκή οικονομία</vt:lpstr>
      <vt:lpstr>Ο αντίκτυπος στις διεθνείς σχέσεις</vt:lpstr>
      <vt:lpstr>Η άνοδος του Χίτλερ στην εξουσία</vt:lpstr>
      <vt:lpstr>Γερμανικές εκλογές 1928-1933</vt:lpstr>
      <vt:lpstr>Η Μεγάλη Ύφεση και η άνοδος του Χίτλερ</vt:lpstr>
      <vt:lpstr>Προεδρικές εκλογές (Μάρτιος-Απρίλιος 1932)</vt:lpstr>
      <vt:lpstr>Προσπάθειες σύμπηξης αντιγερμανικού μετώπου</vt:lpstr>
      <vt:lpstr>Πρώιμες κινήσεις της ναζιστικής Γερμανίας</vt:lpstr>
      <vt:lpstr>Το «μέτωπο» της Στρέζας</vt:lpstr>
      <vt:lpstr>Η κατάρρευση του «μετώπου» της Στρέζας</vt:lpstr>
      <vt:lpstr>Η Αιθιοπική κρίση</vt:lpstr>
      <vt:lpstr>Η ιταλική επίθεση στην Αιθιοπία</vt:lpstr>
      <vt:lpstr>Η βρετανική αντίδραση</vt:lpstr>
      <vt:lpstr>Οι συνέπειες της Αιθιοπικής κρίσης</vt:lpstr>
      <vt:lpstr>Η κατάρρευση του συστήματος των Βερσαλλιών</vt:lpstr>
      <vt:lpstr>Ο γερμανικός επανεξοπλισμός</vt:lpstr>
      <vt:lpstr>Η επαναστρατιωτικοποίηση της Ρηνανίας</vt:lpstr>
      <vt:lpstr>Anschluss</vt:lpstr>
      <vt:lpstr>Η κρίση του Μονάχου</vt:lpstr>
      <vt:lpstr>Η άνοδος του «Πατριωτικού Μετώπου»</vt:lpstr>
      <vt:lpstr>Η απόφαση για επίθεση στην Τσεχοσλοβακία</vt:lpstr>
      <vt:lpstr>Η στάση της Γαλλίας</vt:lpstr>
      <vt:lpstr>Η στάση της Βρετανίας</vt:lpstr>
      <vt:lpstr>Η στάση της Σοβιετικής Ένωσης</vt:lpstr>
      <vt:lpstr>Η κορύφωση της κρίσης</vt:lpstr>
      <vt:lpstr>Η συμφωνία του Μονάχου</vt:lpstr>
      <vt:lpstr>Οι συνέπειες της συμφωνία του Μονάχου</vt:lpstr>
      <vt:lpstr>Η διάλυση της Τσεχοσλοβακίας</vt:lpstr>
      <vt:lpstr>Η έναρξη του πολέμου</vt:lpstr>
      <vt:lpstr>Η διάλυση της Τσεχοσλοβακίας</vt:lpstr>
      <vt:lpstr>Η γερμανική εισβολή στην Τσεχοσλοβακία</vt:lpstr>
      <vt:lpstr>Το πολωνικό ζήτημα και η Γερμανία</vt:lpstr>
      <vt:lpstr>Το τέλος του κατευνασμού</vt:lpstr>
      <vt:lpstr>Διαπραγματεύσεις με τη Σοβιετική Ένωση (Απρίλιος-Αύγουστος 1939)</vt:lpstr>
      <vt:lpstr>Η επίθεση στην Πολωνία</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Psychico College – IB Program</dc:title>
  <dc:creator>Manolis</dc:creator>
  <cp:lastModifiedBy>Emmanouil Koumas</cp:lastModifiedBy>
  <cp:revision>2227</cp:revision>
  <dcterms:created xsi:type="dcterms:W3CDTF">2014-09-10T14:51:40Z</dcterms:created>
  <dcterms:modified xsi:type="dcterms:W3CDTF">2025-10-07T07:40:00Z</dcterms:modified>
</cp:coreProperties>
</file>