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63" r:id="rId3"/>
    <p:sldId id="272" r:id="rId4"/>
    <p:sldId id="274" r:id="rId5"/>
    <p:sldId id="287" r:id="rId6"/>
    <p:sldId id="273" r:id="rId7"/>
    <p:sldId id="275" r:id="rId8"/>
    <p:sldId id="276" r:id="rId9"/>
    <p:sldId id="277" r:id="rId10"/>
    <p:sldId id="278" r:id="rId11"/>
    <p:sldId id="279" r:id="rId12"/>
    <p:sldId id="280" r:id="rId13"/>
    <p:sldId id="281" r:id="rId14"/>
    <p:sldId id="282" r:id="rId15"/>
    <p:sldId id="283" r:id="rId16"/>
    <p:sldId id="284" r:id="rId17"/>
    <p:sldId id="286" r:id="rId18"/>
    <p:sldId id="289" r:id="rId19"/>
    <p:sldId id="288" r:id="rId20"/>
    <p:sldId id="290" r:id="rId21"/>
    <p:sldId id="291" r:id="rId22"/>
    <p:sldId id="293" r:id="rId23"/>
    <p:sldId id="294" r:id="rId24"/>
    <p:sldId id="295" r:id="rId25"/>
    <p:sldId id="296" r:id="rId26"/>
    <p:sldId id="297" r:id="rId27"/>
    <p:sldId id="298" r:id="rId28"/>
    <p:sldId id="299" r:id="rId29"/>
    <p:sldId id="292" r:id="rId30"/>
    <p:sldId id="300" r:id="rId31"/>
    <p:sldId id="301" r:id="rId32"/>
    <p:sldId id="302" r:id="rId33"/>
    <p:sldId id="303" r:id="rId34"/>
    <p:sldId id="304" r:id="rId35"/>
    <p:sldId id="306" r:id="rId36"/>
    <p:sldId id="307" r:id="rId37"/>
    <p:sldId id="305" r:id="rId38"/>
    <p:sldId id="25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547" y="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78897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0214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76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7536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2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62320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7944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04030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74000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4922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9650B-9102-45F6-8B44-CA3410253F3D}" type="datetimeFigureOut">
              <a:rPr lang="el-GR" smtClean="0"/>
              <a:t>13/11/2023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3683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9650B-9102-45F6-8B44-CA3410253F3D}" type="datetimeFigureOut">
              <a:rPr lang="el-GR" smtClean="0"/>
              <a:t>13/11/2023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01138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59650B-9102-45F6-8B44-CA3410253F3D}" type="datetimeFigureOut">
              <a:rPr lang="el-GR" smtClean="0"/>
              <a:t>13/11/2023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2056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9650B-9102-45F6-8B44-CA3410253F3D}" type="datetimeFigureOut">
              <a:rPr lang="el-GR" smtClean="0"/>
              <a:t>13/11/2023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55052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59650B-9102-45F6-8B44-CA3410253F3D}" type="datetimeFigureOut">
              <a:rPr lang="el-GR" smtClean="0"/>
              <a:t>13/11/2023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28019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
        <p:nvSpPr>
          <p:cNvPr id="5" name="Date Placeholder 4"/>
          <p:cNvSpPr>
            <a:spLocks noGrp="1"/>
          </p:cNvSpPr>
          <p:nvPr>
            <p:ph type="dt" sz="half" idx="10"/>
          </p:nvPr>
        </p:nvSpPr>
        <p:spPr/>
        <p:txBody>
          <a:bodyPr/>
          <a:lstStyle/>
          <a:p>
            <a:fld id="{3159650B-9102-45F6-8B44-CA3410253F3D}" type="datetimeFigureOut">
              <a:rPr lang="el-GR" smtClean="0"/>
              <a:t>13/11/2023</a:t>
            </a:fld>
            <a:endParaRPr lang="el-GR"/>
          </a:p>
        </p:txBody>
      </p:sp>
    </p:spTree>
    <p:extLst>
      <p:ext uri="{BB962C8B-B14F-4D97-AF65-F5344CB8AC3E}">
        <p14:creationId xmlns:p14="http://schemas.microsoft.com/office/powerpoint/2010/main" val="29646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59650B-9102-45F6-8B44-CA3410253F3D}" type="datetimeFigureOut">
              <a:rPr lang="el-GR" smtClean="0"/>
              <a:t>13/11/2023</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F626F8-5ECE-44C3-8393-2ADA61E7585D}" type="slidenum">
              <a:rPr lang="el-GR" smtClean="0"/>
              <a:t>‹#›</a:t>
            </a:fld>
            <a:endParaRPr lang="el-GR"/>
          </a:p>
        </p:txBody>
      </p:sp>
    </p:spTree>
    <p:extLst>
      <p:ext uri="{BB962C8B-B14F-4D97-AF65-F5344CB8AC3E}">
        <p14:creationId xmlns:p14="http://schemas.microsoft.com/office/powerpoint/2010/main" val="2329901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581574"/>
            <a:ext cx="9631679" cy="1646302"/>
          </a:xfrm>
        </p:spPr>
        <p:txBody>
          <a:bodyPr/>
          <a:lstStyle/>
          <a:p>
            <a:pPr algn="ctr"/>
            <a:r>
              <a:rPr lang="el-GR" dirty="0">
                <a:solidFill>
                  <a:schemeClr val="tx1"/>
                </a:solidFill>
                <a:latin typeface="Times New Roman" panose="02020603050405020304" pitchFamily="18" charset="0"/>
                <a:cs typeface="Times New Roman" panose="02020603050405020304" pitchFamily="18" charset="0"/>
              </a:rPr>
              <a:t>Διαχείριση υδάτινων πόρων</a:t>
            </a: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a:latin typeface="Times New Roman" panose="02020603050405020304" pitchFamily="18" charset="0"/>
                <a:cs typeface="Times New Roman" panose="02020603050405020304" pitchFamily="18" charset="0"/>
              </a:rPr>
              <a:t>ΕΚΠΑ – Τμήμα Αγροτικής Ανάπτυξης, </a:t>
            </a:r>
            <a:r>
              <a:rPr lang="el-GR" sz="1600" b="1" dirty="0" err="1">
                <a:latin typeface="Times New Roman" panose="02020603050405020304" pitchFamily="18" charset="0"/>
                <a:cs typeface="Times New Roman" panose="02020603050405020304" pitchFamily="18" charset="0"/>
              </a:rPr>
              <a:t>Αγροδιατροφής</a:t>
            </a:r>
            <a:r>
              <a:rPr lang="el-GR" sz="1600" b="1" dirty="0">
                <a:latin typeface="Times New Roman" panose="02020603050405020304" pitchFamily="18" charset="0"/>
                <a:cs typeface="Times New Roman" panose="02020603050405020304" pitchFamily="18" charset="0"/>
              </a:rPr>
              <a:t> και Διαχείρισης Φυσικών Πόρων </a:t>
            </a:r>
            <a:endParaRPr lang="en-US" sz="1600" b="1" dirty="0">
              <a:latin typeface="Times New Roman" panose="02020603050405020304" pitchFamily="18" charset="0"/>
              <a:cs typeface="Times New Roman" panose="02020603050405020304" pitchFamily="18" charset="0"/>
            </a:endParaRPr>
          </a:p>
          <a:p>
            <a:pPr algn="l">
              <a:spcBef>
                <a:spcPts val="0"/>
              </a:spcBef>
            </a:pPr>
            <a:r>
              <a:rPr lang="el-GR" sz="1600" b="1" dirty="0">
                <a:latin typeface="Times New Roman" panose="02020603050405020304" pitchFamily="18" charset="0"/>
                <a:cs typeface="Times New Roman" panose="02020603050405020304" pitchFamily="18" charset="0"/>
              </a:rPr>
              <a:t>Συγκρότημα Ευρίπου</a:t>
            </a:r>
          </a:p>
        </p:txBody>
      </p:sp>
      <p:sp>
        <p:nvSpPr>
          <p:cNvPr id="7" name="Title 1"/>
          <p:cNvSpPr txBox="1">
            <a:spLocks/>
          </p:cNvSpPr>
          <p:nvPr/>
        </p:nvSpPr>
        <p:spPr>
          <a:xfrm>
            <a:off x="7315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500" dirty="0">
                <a:solidFill>
                  <a:schemeClr val="accent1">
                    <a:lumMod val="75000"/>
                  </a:schemeClr>
                </a:solidFill>
                <a:latin typeface="Times New Roman" panose="02020603050405020304" pitchFamily="18" charset="0"/>
                <a:cs typeface="Times New Roman" panose="02020603050405020304" pitchFamily="18" charset="0"/>
              </a:rPr>
              <a:t>Διάλεξη </a:t>
            </a:r>
            <a:r>
              <a:rPr lang="en-US" sz="3500" dirty="0">
                <a:solidFill>
                  <a:schemeClr val="accent1">
                    <a:lumMod val="75000"/>
                  </a:schemeClr>
                </a:solidFill>
                <a:latin typeface="Times New Roman" panose="02020603050405020304" pitchFamily="18" charset="0"/>
                <a:cs typeface="Times New Roman" panose="02020603050405020304" pitchFamily="18" charset="0"/>
              </a:rPr>
              <a:t>2- </a:t>
            </a:r>
            <a:r>
              <a:rPr lang="el-GR" sz="3500" dirty="0">
                <a:solidFill>
                  <a:schemeClr val="accent1">
                    <a:lumMod val="75000"/>
                  </a:schemeClr>
                </a:solidFill>
                <a:latin typeface="Times New Roman" panose="02020603050405020304" pitchFamily="18" charset="0"/>
                <a:cs typeface="Times New Roman" panose="02020603050405020304" pitchFamily="18" charset="0"/>
              </a:rPr>
              <a:t>ΟΔΥΠ-Νομοθεσία- Κύκλος νερού</a:t>
            </a:r>
          </a:p>
        </p:txBody>
      </p:sp>
      <p:pic>
        <p:nvPicPr>
          <p:cNvPr id="1028" name="Picture 4" descr="Βιωσιμότητα των υδάτινων πόρων για τα ελληνικά νησιά - Tourism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973652"/>
            <a:ext cx="339852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Στόχοι ΟΔΥΠ</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5310" y="1074481"/>
            <a:ext cx="11214538" cy="3831818"/>
          </a:xfrm>
          <a:prstGeom prst="rect">
            <a:avLst/>
          </a:prstGeom>
        </p:spPr>
        <p:txBody>
          <a:bodyPr wrap="square">
            <a:spAutoFit/>
          </a:bodyPr>
          <a:lstStyle/>
          <a:p>
            <a:pPr marL="457200" indent="-457200">
              <a:lnSpc>
                <a:spcPct val="150000"/>
              </a:lnSpc>
              <a:buClr>
                <a:schemeClr val="accent2"/>
              </a:buClr>
              <a:buFont typeface="+mj-lt"/>
              <a:buAutoNum type="arabicPeriod" startAt="6"/>
            </a:pPr>
            <a:r>
              <a:rPr lang="el-GR" sz="2200" dirty="0">
                <a:latin typeface="Times New Roman" panose="02020603050405020304" pitchFamily="18" charset="0"/>
                <a:ea typeface="+mj-ea"/>
                <a:cs typeface="Times New Roman" panose="02020603050405020304" pitchFamily="18" charset="0"/>
              </a:rPr>
              <a:t>Η προστασία και διατήρηση της ποιότητας του νερού.</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Η δραστηριότητα αυτή θεωρείται πρωταρχική για τη διαχείριση των υδατικών πόρων και όχι μόνον για τους προφανείς λόγους της περιβαλλοντικής προστασίας και της διατήρησης της οικολογικής ισορροπίας. Θεωρείται σημαντική διότι η προστασία και διατήρηση της ποιότητας του νερού σε ανεκτά επίπεδα αποτελεί την απαραίτητη προϋπόθεση για την κάλυψη της ζήτησης και την ικανοποίηση των αναγκών.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Ο σχεδιασμός λοιπόν των έργων προστασίας ή και αποκατάστασης των υδατικών πόρων, καθώς και η εκτίμηση των επιπτώσεων στα υδατικά συστήματα από την εκτέλεση και λειτουργία των υδραυλικών ή και των άλλου είδους τεχνικών έργων, αποτελεί σημαντική προτεραιότητα. </a:t>
            </a:r>
          </a:p>
        </p:txBody>
      </p:sp>
    </p:spTree>
    <p:extLst>
      <p:ext uri="{BB962C8B-B14F-4D97-AF65-F5344CB8AC3E}">
        <p14:creationId xmlns:p14="http://schemas.microsoft.com/office/powerpoint/2010/main" val="201870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Στόχοι ΟΔΥΠ</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5310" y="1074481"/>
            <a:ext cx="11214538" cy="3416320"/>
          </a:xfrm>
          <a:prstGeom prst="rect">
            <a:avLst/>
          </a:prstGeom>
        </p:spPr>
        <p:txBody>
          <a:bodyPr wrap="square">
            <a:spAutoFit/>
          </a:bodyPr>
          <a:lstStyle/>
          <a:p>
            <a:pPr marL="457200" indent="-457200">
              <a:lnSpc>
                <a:spcPct val="150000"/>
              </a:lnSpc>
              <a:buClr>
                <a:schemeClr val="accent2"/>
              </a:buClr>
              <a:buFont typeface="+mj-lt"/>
              <a:buAutoNum type="arabicPeriod" startAt="7"/>
            </a:pPr>
            <a:r>
              <a:rPr lang="el-GR" sz="2200" dirty="0">
                <a:latin typeface="Times New Roman" panose="02020603050405020304" pitchFamily="18" charset="0"/>
                <a:ea typeface="+mj-ea"/>
                <a:cs typeface="Times New Roman" panose="02020603050405020304" pitchFamily="18" charset="0"/>
              </a:rPr>
              <a:t>Ο συντονισμός των δραστηριοτήτων έρευνας, αξιοποίησης, χρήσης και προστασίας των υδατικών πόρων.</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Η διαχείριση των υδατικών πόρων, πέρα από την επιδίωξη της αντιμετώπισης καθενός ξεχωριστά από τα προαναφερθέντα προβλήματα, έχει την βασική αρμοδιότητα του συντονισμού όλων των επιμέρους δραστηριοτήτων της έρευνας, της αξιοποίησης, της χρήσης και της προστασίας του νερού, στην κατεύθυνση της ενιαίας και συνολικής αντιμετώπισης του ζητήματος της ορθολογικής ικανοποίησης των</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υδατικών αναγκών.</a:t>
            </a:r>
          </a:p>
        </p:txBody>
      </p:sp>
    </p:spTree>
    <p:extLst>
      <p:ext uri="{BB962C8B-B14F-4D97-AF65-F5344CB8AC3E}">
        <p14:creationId xmlns:p14="http://schemas.microsoft.com/office/powerpoint/2010/main" val="60774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Νομοθεσία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64464" y="1219200"/>
            <a:ext cx="9037320" cy="3370153"/>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Πολιτική Περιβάλλοντος της Ευρωπαϊκής Ένωσης</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Αρχή της προφύλαξης (Διασφάλιση υψηλού επιπέδου προστασίας του περιβάλλοντος μέσω προληπτικής λήψης αποφάσεων σε περιπτώσεις κινδύνου)</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Αρχή της πρόληψης (πρόληψη περιβαλλοντικών ζημιών αντί της αντίδρασης σε αυτές)</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Αρχή της επικουρικότητας (ανάληψη διορθωτικών μέτρων στην πηγή του προβλήματος)</a:t>
            </a:r>
          </a:p>
        </p:txBody>
      </p:sp>
    </p:spTree>
    <p:extLst>
      <p:ext uri="{BB962C8B-B14F-4D97-AF65-F5344CB8AC3E}">
        <p14:creationId xmlns:p14="http://schemas.microsoft.com/office/powerpoint/2010/main" val="338304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Νομοθεσία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9585960" cy="4755148"/>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Οδηγία - Πλαίσιο για το νερό (Ε.Ε. 2000/60)</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αντιμετωπίζει το νερό ως </a:t>
            </a:r>
            <a:r>
              <a:rPr lang="el-GR" sz="2000" b="1" dirty="0">
                <a:latin typeface="Times New Roman" panose="02020603050405020304" pitchFamily="18" charset="0"/>
                <a:ea typeface="+mj-ea"/>
                <a:cs typeface="Times New Roman" panose="02020603050405020304" pitchFamily="18" charset="0"/>
              </a:rPr>
              <a:t>ενιαία οντότητα </a:t>
            </a:r>
            <a:r>
              <a:rPr lang="el-GR" sz="2000" dirty="0">
                <a:latin typeface="Times New Roman" panose="02020603050405020304" pitchFamily="18" charset="0"/>
                <a:ea typeface="+mj-ea"/>
                <a:cs typeface="Times New Roman" panose="02020603050405020304" pitchFamily="18" charset="0"/>
              </a:rPr>
              <a:t>στα πλαίσια του υδρολογικού κύκλου</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θέτει </a:t>
            </a:r>
            <a:r>
              <a:rPr lang="el-GR" sz="2000" b="1" dirty="0">
                <a:latin typeface="Times New Roman" panose="02020603050405020304" pitchFamily="18" charset="0"/>
                <a:ea typeface="+mj-ea"/>
                <a:cs typeface="Times New Roman" panose="02020603050405020304" pitchFamily="18" charset="0"/>
              </a:rPr>
              <a:t>ενιαίες προδιαγραφές για την ποιοτική, ποσοτική και οικολογική παρακολούθηση </a:t>
            </a:r>
            <a:r>
              <a:rPr lang="el-GR" sz="2000" dirty="0">
                <a:latin typeface="Times New Roman" panose="02020603050405020304" pitchFamily="18" charset="0"/>
                <a:ea typeface="+mj-ea"/>
                <a:cs typeface="Times New Roman" panose="02020603050405020304" pitchFamily="18" charset="0"/>
              </a:rPr>
              <a:t>του συνόλου του υδρολογικού κύκλου, σε κάθε λεκάνη</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αναθέτει στα κράτη μέλη την </a:t>
            </a:r>
            <a:r>
              <a:rPr lang="el-GR" sz="2000" b="1" dirty="0">
                <a:latin typeface="Times New Roman" panose="02020603050405020304" pitchFamily="18" charset="0"/>
                <a:ea typeface="+mj-ea"/>
                <a:cs typeface="Times New Roman" panose="02020603050405020304" pitchFamily="18" charset="0"/>
              </a:rPr>
              <a:t>εκπόνηση ολοκληρωμένων περιφερειακών σχεδίων διαχείρισης </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θέτει </a:t>
            </a:r>
            <a:r>
              <a:rPr lang="el-GR" sz="2000" b="1" dirty="0">
                <a:latin typeface="Times New Roman" panose="02020603050405020304" pitchFamily="18" charset="0"/>
                <a:ea typeface="+mj-ea"/>
                <a:cs typeface="Times New Roman" panose="02020603050405020304" pitchFamily="18" charset="0"/>
              </a:rPr>
              <a:t>χρονοδιάγραμμα</a:t>
            </a:r>
            <a:r>
              <a:rPr lang="el-GR" sz="2000" dirty="0">
                <a:latin typeface="Times New Roman" panose="02020603050405020304" pitchFamily="18" charset="0"/>
                <a:ea typeface="+mj-ea"/>
                <a:cs typeface="Times New Roman" panose="02020603050405020304" pitchFamily="18" charset="0"/>
              </a:rPr>
              <a:t> για την ολοκλήρωση της </a:t>
            </a:r>
            <a:r>
              <a:rPr lang="el-GR" sz="2000" b="1" dirty="0">
                <a:latin typeface="Times New Roman" panose="02020603050405020304" pitchFamily="18" charset="0"/>
                <a:ea typeface="+mj-ea"/>
                <a:cs typeface="Times New Roman" panose="02020603050405020304" pitchFamily="18" charset="0"/>
              </a:rPr>
              <a:t>αποτύπωσης της υφιστάμενης κατάστασης</a:t>
            </a:r>
            <a:r>
              <a:rPr lang="el-GR" sz="2000" dirty="0">
                <a:latin typeface="Times New Roman" panose="02020603050405020304" pitchFamily="18" charset="0"/>
                <a:ea typeface="+mj-ea"/>
                <a:cs typeface="Times New Roman" panose="02020603050405020304" pitchFamily="18" charset="0"/>
              </a:rPr>
              <a:t>, την </a:t>
            </a:r>
            <a:r>
              <a:rPr lang="el-GR" sz="2000" b="1" dirty="0">
                <a:latin typeface="Times New Roman" panose="02020603050405020304" pitchFamily="18" charset="0"/>
                <a:ea typeface="+mj-ea"/>
                <a:cs typeface="Times New Roman" panose="02020603050405020304" pitchFamily="18" charset="0"/>
              </a:rPr>
              <a:t>ενεργοποίηση των σχεδίων διαχείρισης </a:t>
            </a:r>
            <a:r>
              <a:rPr lang="el-GR" sz="2000" dirty="0">
                <a:latin typeface="Times New Roman" panose="02020603050405020304" pitchFamily="18" charset="0"/>
                <a:ea typeface="+mj-ea"/>
                <a:cs typeface="Times New Roman" panose="02020603050405020304" pitchFamily="18" charset="0"/>
              </a:rPr>
              <a:t>και την τακτική τους αναθεώρηση, καθώς και την </a:t>
            </a:r>
            <a:r>
              <a:rPr lang="el-GR" sz="2000" b="1" dirty="0">
                <a:latin typeface="Times New Roman" panose="02020603050405020304" pitchFamily="18" charset="0"/>
                <a:ea typeface="+mj-ea"/>
                <a:cs typeface="Times New Roman" panose="02020603050405020304" pitchFamily="18" charset="0"/>
              </a:rPr>
              <a:t>έναρξη αντιστροφής της κάθε τύπου υποβάθμισης</a:t>
            </a:r>
            <a:r>
              <a:rPr lang="el-GR" sz="2000" dirty="0">
                <a:latin typeface="Times New Roman" panose="02020603050405020304" pitchFamily="18" charset="0"/>
                <a:ea typeface="+mj-ea"/>
                <a:cs typeface="Times New Roman" panose="02020603050405020304" pitchFamily="18" charset="0"/>
              </a:rPr>
              <a:t>, όπου έχει καταγραφεί</a:t>
            </a:r>
          </a:p>
        </p:txBody>
      </p:sp>
    </p:spTree>
    <p:extLst>
      <p:ext uri="{BB962C8B-B14F-4D97-AF65-F5344CB8AC3E}">
        <p14:creationId xmlns:p14="http://schemas.microsoft.com/office/powerpoint/2010/main" val="282670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Νομοθεσία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1318748" cy="6140142"/>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Εθνικό θεσμικό πλαίσιο (Ν. 3199/2003)</a:t>
            </a:r>
          </a:p>
          <a:p>
            <a:pPr marL="342900" indent="-342900">
              <a:lnSpc>
                <a:spcPct val="150000"/>
              </a:lnSpc>
              <a:buClr>
                <a:schemeClr val="accent2"/>
              </a:buClr>
              <a:buFont typeface="Arial" panose="020B0604020202020204" pitchFamily="34" charset="0"/>
              <a:buChar char="•"/>
            </a:pPr>
            <a:r>
              <a:rPr lang="el-GR" sz="2000" b="1" dirty="0">
                <a:latin typeface="Times New Roman" panose="02020603050405020304" pitchFamily="18" charset="0"/>
                <a:ea typeface="+mj-ea"/>
                <a:cs typeface="Times New Roman" panose="02020603050405020304" pitchFamily="18" charset="0"/>
              </a:rPr>
              <a:t>Η χρήση για ύδρευση έχει προτεραιότητα</a:t>
            </a:r>
            <a:r>
              <a:rPr lang="el-GR" sz="2000" dirty="0">
                <a:latin typeface="Times New Roman" panose="02020603050405020304" pitchFamily="18" charset="0"/>
                <a:ea typeface="+mj-ea"/>
                <a:cs typeface="Times New Roman" panose="02020603050405020304" pitchFamily="18" charset="0"/>
              </a:rPr>
              <a:t>, ως προς την ποσότητα και την ποιότητα, έναντι κάθε άλλης χρήσης</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Κάθε χρήση πρέπει να αποβλέπει στη βιώσιμη και ισόρροπη ικανοποίηση των αναπτυξιακών αναγκών και να διασφαλίζει:</a:t>
            </a:r>
          </a:p>
          <a:p>
            <a:pPr marL="800100" lvl="1" indent="-342900">
              <a:lnSpc>
                <a:spcPct val="150000"/>
              </a:lnSpc>
              <a:buClr>
                <a:schemeClr val="accent2"/>
              </a:buClr>
              <a:buFont typeface="Wingdings" panose="05000000000000000000" pitchFamily="2" charset="2"/>
              <a:buChar char="ü"/>
            </a:pPr>
            <a:r>
              <a:rPr lang="el-GR" sz="2000" dirty="0">
                <a:latin typeface="Times New Roman" panose="02020603050405020304" pitchFamily="18" charset="0"/>
                <a:ea typeface="+mj-ea"/>
                <a:cs typeface="Times New Roman" panose="02020603050405020304" pitchFamily="18" charset="0"/>
              </a:rPr>
              <a:t>τη </a:t>
            </a:r>
            <a:r>
              <a:rPr lang="el-GR" sz="2000" b="1" dirty="0">
                <a:latin typeface="Times New Roman" panose="02020603050405020304" pitchFamily="18" charset="0"/>
                <a:ea typeface="+mj-ea"/>
                <a:cs typeface="Times New Roman" panose="02020603050405020304" pitchFamily="18" charset="0"/>
              </a:rPr>
              <a:t>μακροπρόθεσμη προστασία των υδάτων</a:t>
            </a:r>
            <a:r>
              <a:rPr lang="el-GR" sz="2000" dirty="0">
                <a:latin typeface="Times New Roman" panose="02020603050405020304" pitchFamily="18" charset="0"/>
                <a:ea typeface="+mj-ea"/>
                <a:cs typeface="Times New Roman" panose="02020603050405020304" pitchFamily="18" charset="0"/>
              </a:rPr>
              <a:t>, </a:t>
            </a:r>
          </a:p>
          <a:p>
            <a:pPr marL="800100" lvl="1" indent="-342900">
              <a:lnSpc>
                <a:spcPct val="150000"/>
              </a:lnSpc>
              <a:buClr>
                <a:schemeClr val="accent2"/>
              </a:buClr>
              <a:buFont typeface="Wingdings" panose="05000000000000000000" pitchFamily="2" charset="2"/>
              <a:buChar char="ü"/>
            </a:pPr>
            <a:r>
              <a:rPr lang="el-GR" sz="2000" dirty="0">
                <a:latin typeface="Times New Roman" panose="02020603050405020304" pitchFamily="18" charset="0"/>
                <a:ea typeface="+mj-ea"/>
                <a:cs typeface="Times New Roman" panose="02020603050405020304" pitchFamily="18" charset="0"/>
              </a:rPr>
              <a:t>την </a:t>
            </a:r>
            <a:r>
              <a:rPr lang="el-GR" sz="2000" b="1" dirty="0">
                <a:latin typeface="Times New Roman" panose="02020603050405020304" pitchFamily="18" charset="0"/>
                <a:ea typeface="+mj-ea"/>
                <a:cs typeface="Times New Roman" panose="02020603050405020304" pitchFamily="18" charset="0"/>
              </a:rPr>
              <a:t>επάρκεια των αποθεμάτων </a:t>
            </a:r>
            <a:r>
              <a:rPr lang="el-GR" sz="2000" dirty="0">
                <a:latin typeface="Times New Roman" panose="02020603050405020304" pitchFamily="18" charset="0"/>
                <a:ea typeface="+mj-ea"/>
                <a:cs typeface="Times New Roman" panose="02020603050405020304" pitchFamily="18" charset="0"/>
              </a:rPr>
              <a:t>τους και </a:t>
            </a:r>
          </a:p>
          <a:p>
            <a:pPr marL="800100" lvl="1" indent="-342900">
              <a:lnSpc>
                <a:spcPct val="150000"/>
              </a:lnSpc>
              <a:buClr>
                <a:schemeClr val="accent2"/>
              </a:buClr>
              <a:buFont typeface="Wingdings" panose="05000000000000000000" pitchFamily="2" charset="2"/>
              <a:buChar char="ü"/>
            </a:pPr>
            <a:r>
              <a:rPr lang="el-GR" sz="2000" dirty="0">
                <a:latin typeface="Times New Roman" panose="02020603050405020304" pitchFamily="18" charset="0"/>
                <a:ea typeface="+mj-ea"/>
                <a:cs typeface="Times New Roman" panose="02020603050405020304" pitchFamily="18" charset="0"/>
              </a:rPr>
              <a:t>τη </a:t>
            </a:r>
            <a:r>
              <a:rPr lang="el-GR" sz="2000" b="1" dirty="0">
                <a:latin typeface="Times New Roman" panose="02020603050405020304" pitchFamily="18" charset="0"/>
                <a:ea typeface="+mj-ea"/>
                <a:cs typeface="Times New Roman" panose="02020603050405020304" pitchFamily="18" charset="0"/>
              </a:rPr>
              <a:t>διατήρηση της ποιότητάς </a:t>
            </a:r>
            <a:r>
              <a:rPr lang="el-GR" sz="2000" dirty="0">
                <a:latin typeface="Times New Roman" panose="02020603050405020304" pitchFamily="18" charset="0"/>
                <a:ea typeface="+mj-ea"/>
                <a:cs typeface="Times New Roman" panose="02020603050405020304" pitchFamily="18" charset="0"/>
              </a:rPr>
              <a:t>τους, </a:t>
            </a:r>
          </a:p>
          <a:p>
            <a:pPr marL="800100" lvl="1" indent="-342900">
              <a:lnSpc>
                <a:spcPct val="150000"/>
              </a:lnSpc>
              <a:buClr>
                <a:schemeClr val="accent2"/>
              </a:buClr>
              <a:buFont typeface="Wingdings" panose="05000000000000000000" pitchFamily="2" charset="2"/>
              <a:buChar char="ü"/>
            </a:pPr>
            <a:r>
              <a:rPr lang="el-GR" sz="2000" dirty="0">
                <a:latin typeface="Times New Roman" panose="02020603050405020304" pitchFamily="18" charset="0"/>
                <a:ea typeface="+mj-ea"/>
                <a:cs typeface="Times New Roman" panose="02020603050405020304" pitchFamily="18" charset="0"/>
              </a:rPr>
              <a:t>ιδιαίτερα δε τη </a:t>
            </a:r>
            <a:r>
              <a:rPr lang="el-GR" sz="2000" b="1" dirty="0">
                <a:latin typeface="Times New Roman" panose="02020603050405020304" pitchFamily="18" charset="0"/>
                <a:ea typeface="+mj-ea"/>
                <a:cs typeface="Times New Roman" panose="02020603050405020304" pitchFamily="18" charset="0"/>
              </a:rPr>
              <a:t>μείωση και την αποτροπή της ρύπανσής </a:t>
            </a:r>
            <a:r>
              <a:rPr lang="el-GR" sz="2000" dirty="0">
                <a:latin typeface="Times New Roman" panose="02020603050405020304" pitchFamily="18" charset="0"/>
                <a:ea typeface="+mj-ea"/>
                <a:cs typeface="Times New Roman" panose="02020603050405020304" pitchFamily="18" charset="0"/>
              </a:rPr>
              <a:t>τους</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Η ικανοποίηση της ζήτησης του νερού γίνεται με βάση τα όρια και τις δυνατότητες των υδατικών αποθεμάτων, λαμβανομένων υπόψη των αναγκών για τη διατήρηση των οικοσυστημάτων, καθώς και της ισορροπίας που απαιτείται μεταξύ άντλησης κι ανατροφοδότησης των υπόγειων υδάτων.</a:t>
            </a:r>
          </a:p>
          <a:p>
            <a:pPr>
              <a:lnSpc>
                <a:spcPct val="150000"/>
              </a:lnSpc>
              <a:buClr>
                <a:schemeClr val="accent2"/>
              </a:buCl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342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Κύκλος νερού</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9585960" cy="5632311"/>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Ορισμός:</a:t>
            </a:r>
            <a:r>
              <a:rPr lang="el-GR" sz="20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Η διαδικασία που περιλαμβάνει τη μεταφορά της υγρασίας από τη θάλασσα στην ατμόσφαιρα και πίσω στη γη. </a:t>
            </a:r>
            <a:endParaRPr lang="en-US" sz="2200" dirty="0">
              <a:latin typeface="Times New Roman" panose="02020603050405020304" pitchFamily="18" charset="0"/>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Ο κύκλος του νερού ενεργοποιείται από την ηλιακή ενέργεια η οποία προκαλεί την εξάτμιση του νερού από τη θάλασσα. Το νερό που εξατμίζεται, δηλαδή η αέρια πια φάση του, κινείται προς την ατμόσφαιρα και προσωρινά αποθηκεύεται σ' αυτή με τη μορφή των υδρατμών.</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Μια άλλη ειδική μορφή εξάτμισης είναι η διαπνοή. Όταν τα φυτά απορροφούν νερό από το έδαφος το οδηγούν στην πράσινη επιφάνεια των φύλλων για να χρησιμοποιηθεί για τη φωτοσύνθεση</a:t>
            </a:r>
          </a:p>
          <a:p>
            <a:pPr>
              <a:lnSpc>
                <a:spcPct val="150000"/>
              </a:lnSpc>
              <a:buClr>
                <a:schemeClr val="accent2"/>
              </a:buClr>
            </a:pPr>
            <a:endParaRPr lang="el-GR" sz="2200" dirty="0">
              <a:latin typeface="Times New Roman" panose="02020603050405020304" pitchFamily="18" charset="0"/>
              <a:cs typeface="Times New Roman" panose="02020603050405020304" pitchFamily="18" charset="0"/>
            </a:endParaRPr>
          </a:p>
          <a:p>
            <a:pPr>
              <a:lnSpc>
                <a:spcPct val="150000"/>
              </a:lnSpc>
              <a:buClr>
                <a:schemeClr val="accent2"/>
              </a:buCl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77894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Κύκλος νερού</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948416" cy="6647974"/>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Κατακρήμνιση</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Βασική συνιστώσα του υδρολογικού κύκλου</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Προκύπτει από την ανύψωση, ψύξη και συμπύκνωση των υδρατμών που υπάρχουν στην ατμόσφαιρα</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Τρία βασικά στάδια για την ύπαρξη κατακρήμνισης:</a:t>
            </a:r>
          </a:p>
          <a:p>
            <a:pPr marL="914400" lvl="1" indent="-457200">
              <a:lnSpc>
                <a:spcPct val="150000"/>
              </a:lnSpc>
              <a:buClr>
                <a:schemeClr val="accent2"/>
              </a:buClr>
              <a:buFont typeface="+mj-lt"/>
              <a:buAutoNum type="arabicPeriod"/>
            </a:pPr>
            <a:r>
              <a:rPr lang="el-GR" sz="2200" dirty="0">
                <a:latin typeface="Times New Roman" panose="02020603050405020304" pitchFamily="18" charset="0"/>
                <a:cs typeface="Times New Roman" panose="02020603050405020304" pitchFamily="18" charset="0"/>
              </a:rPr>
              <a:t>Δημιουργία συνθηκών κορεσμού. Στην κατάσταση που ορίζεται σαν σημείο δρόσου οι υδρατμοί φέρονται με κάποιο μηχανισμό ψύξης που συνοδεύει την ανοδική κίνηση υγρού αέρα.</a:t>
            </a:r>
          </a:p>
          <a:p>
            <a:pPr marL="914400" lvl="1" indent="-457200">
              <a:lnSpc>
                <a:spcPct val="150000"/>
              </a:lnSpc>
              <a:buClr>
                <a:schemeClr val="accent2"/>
              </a:buClr>
              <a:buFont typeface="+mj-lt"/>
              <a:buAutoNum type="arabicPeriod"/>
            </a:pPr>
            <a:r>
              <a:rPr lang="el-GR" sz="2200" dirty="0">
                <a:latin typeface="Times New Roman" panose="02020603050405020304" pitchFamily="18" charset="0"/>
                <a:cs typeface="Times New Roman" panose="02020603050405020304" pitchFamily="18" charset="0"/>
              </a:rPr>
              <a:t>Αλλαγή φάσης του περιεχόμενου </a:t>
            </a:r>
            <a:r>
              <a:rPr lang="el-GR" sz="2200" dirty="0" err="1">
                <a:latin typeface="Times New Roman" panose="02020603050405020304" pitchFamily="18" charset="0"/>
                <a:cs typeface="Times New Roman" panose="02020603050405020304" pitchFamily="18" charset="0"/>
              </a:rPr>
              <a:t>νερου</a:t>
            </a:r>
            <a:r>
              <a:rPr lang="el-GR" sz="2200" dirty="0">
                <a:latin typeface="Times New Roman" panose="02020603050405020304" pitchFamily="18" charset="0"/>
                <a:cs typeface="Times New Roman" panose="02020603050405020304" pitchFamily="18" charset="0"/>
              </a:rPr>
              <a:t> από αυτή του υδρατμού σε υγρή ή/και στερεή.</a:t>
            </a:r>
          </a:p>
          <a:p>
            <a:pPr marL="914400" lvl="1" indent="-457200">
              <a:lnSpc>
                <a:spcPct val="150000"/>
              </a:lnSpc>
              <a:buClr>
                <a:schemeClr val="accent2"/>
              </a:buClr>
              <a:buFont typeface="+mj-lt"/>
              <a:buAutoNum type="arabicPeriod"/>
            </a:pPr>
            <a:r>
              <a:rPr lang="el-GR" sz="2200" dirty="0">
                <a:latin typeface="Times New Roman" panose="02020603050405020304" pitchFamily="18" charset="0"/>
                <a:cs typeface="Times New Roman" panose="02020603050405020304" pitchFamily="18" charset="0"/>
              </a:rPr>
              <a:t>Αύξηση των μικρών σταγονιδίων νερού ή κρυστάλλων πάγου σε </a:t>
            </a:r>
            <a:r>
              <a:rPr lang="el-GR" sz="2200" dirty="0" err="1">
                <a:latin typeface="Times New Roman" panose="02020603050405020304" pitchFamily="18" charset="0"/>
                <a:cs typeface="Times New Roman" panose="02020603050405020304" pitchFamily="18" charset="0"/>
              </a:rPr>
              <a:t>κατακρημνίσιμο</a:t>
            </a:r>
            <a:r>
              <a:rPr lang="el-GR" sz="2200" dirty="0">
                <a:latin typeface="Times New Roman" panose="02020603050405020304" pitchFamily="18" charset="0"/>
                <a:cs typeface="Times New Roman" panose="02020603050405020304" pitchFamily="18" charset="0"/>
              </a:rPr>
              <a:t> μέγεθος.</a:t>
            </a:r>
          </a:p>
          <a:p>
            <a:pPr marL="342900" indent="-342900">
              <a:lnSpc>
                <a:spcPct val="150000"/>
              </a:lnSpc>
              <a:buClr>
                <a:schemeClr val="accent2"/>
              </a:buClr>
              <a:buFont typeface="Arial" panose="020B0604020202020204" pitchFamily="34" charset="0"/>
              <a:buChar char="•"/>
            </a:pPr>
            <a:endParaRPr lang="el-GR" sz="2200" dirty="0">
              <a:latin typeface="Times New Roman" panose="02020603050405020304" pitchFamily="18" charset="0"/>
              <a:cs typeface="Times New Roman" panose="02020603050405020304" pitchFamily="18" charset="0"/>
            </a:endParaRPr>
          </a:p>
          <a:p>
            <a:pPr>
              <a:lnSpc>
                <a:spcPct val="150000"/>
              </a:lnSpc>
              <a:buClr>
                <a:schemeClr val="accent2"/>
              </a:buCl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317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Χρήσεις νερού</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028517"/>
            <a:ext cx="10948416" cy="6647974"/>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Κατηγορίες </a:t>
            </a:r>
          </a:p>
          <a:p>
            <a:pPr marL="342900" indent="-342900">
              <a:lnSpc>
                <a:spcPct val="150000"/>
              </a:lnSpc>
              <a:buClr>
                <a:schemeClr val="accent2"/>
              </a:buClr>
              <a:buFont typeface="Arial" panose="020B0604020202020204" pitchFamily="34" charset="0"/>
              <a:buChar char="•"/>
            </a:pPr>
            <a:r>
              <a:rPr lang="el-GR" sz="2100" i="1" dirty="0">
                <a:latin typeface="Times New Roman" panose="02020603050405020304" pitchFamily="18" charset="0"/>
                <a:cs typeface="Times New Roman" panose="02020603050405020304" pitchFamily="18" charset="0"/>
              </a:rPr>
              <a:t>Καταναλωτικές</a:t>
            </a:r>
          </a:p>
          <a:p>
            <a:pPr lvl="1">
              <a:lnSpc>
                <a:spcPct val="150000"/>
              </a:lnSpc>
              <a:buClr>
                <a:schemeClr val="accent2"/>
              </a:buClr>
            </a:pPr>
            <a:r>
              <a:rPr lang="el-GR" sz="2100" dirty="0">
                <a:latin typeface="Times New Roman" panose="02020603050405020304" pitchFamily="18" charset="0"/>
                <a:cs typeface="Times New Roman" panose="02020603050405020304" pitchFamily="18" charset="0"/>
              </a:rPr>
              <a:t>οι χρήσεις νερού οι οποίες απαιτούν συγκεκριμένη ποσότητα νερού που εξέρχεται από το φυσικό υδατικό σύστημα και της οποίας μόνο ένα μέρος επιστρέφει άμεσα ή έμμεσα στο υδατικό σύστημα, με διαφοροποιημένη την ποιοτική του κατάσταση π.χ. άρδευση καλλιεργειών.</a:t>
            </a:r>
          </a:p>
          <a:p>
            <a:pPr lvl="1">
              <a:lnSpc>
                <a:spcPct val="150000"/>
              </a:lnSpc>
              <a:buClr>
                <a:schemeClr val="accent2"/>
              </a:buClr>
            </a:pPr>
            <a:r>
              <a:rPr lang="el-GR" sz="2100" dirty="0">
                <a:latin typeface="Times New Roman" panose="02020603050405020304" pitchFamily="18" charset="0"/>
                <a:cs typeface="Times New Roman" panose="02020603050405020304" pitchFamily="18" charset="0"/>
              </a:rPr>
              <a:t>Παραδείγματα: οικιακή, γεωργική, κτηνοτροφική ή βιομηχανική χρήση νερού</a:t>
            </a:r>
          </a:p>
          <a:p>
            <a:pPr marL="342900" indent="-342900">
              <a:lnSpc>
                <a:spcPct val="150000"/>
              </a:lnSpc>
              <a:buClr>
                <a:schemeClr val="accent2"/>
              </a:buClr>
              <a:buFont typeface="Arial" panose="020B0604020202020204" pitchFamily="34" charset="0"/>
              <a:buChar char="•"/>
            </a:pPr>
            <a:r>
              <a:rPr lang="el-GR" sz="2100" i="1" dirty="0">
                <a:latin typeface="Times New Roman" panose="02020603050405020304" pitchFamily="18" charset="0"/>
                <a:cs typeface="Times New Roman" panose="02020603050405020304" pitchFamily="18" charset="0"/>
              </a:rPr>
              <a:t>Μη καταναλωτικές</a:t>
            </a:r>
          </a:p>
          <a:p>
            <a:pPr lvl="1">
              <a:lnSpc>
                <a:spcPct val="150000"/>
              </a:lnSpc>
              <a:buClr>
                <a:schemeClr val="accent2"/>
              </a:buClr>
            </a:pPr>
            <a:r>
              <a:rPr lang="el-GR" sz="2100" dirty="0">
                <a:latin typeface="Times New Roman" panose="02020603050405020304" pitchFamily="18" charset="0"/>
                <a:cs typeface="Times New Roman" panose="02020603050405020304" pitchFamily="18" charset="0"/>
              </a:rPr>
              <a:t>οι χρήσεις στις οποίες το νερό χρησιμοποιείται χωρίς να μεταβάλλονται τα ποσοτικά και ποιοτικά χαρακτηριστικά του και χωρίς να απομακρύνεται από το φυσικό υδατικό σύστημα π.χ. παραγωγή ενέργειας από ΥΗΣ</a:t>
            </a:r>
          </a:p>
          <a:p>
            <a:pPr lvl="1">
              <a:lnSpc>
                <a:spcPct val="150000"/>
              </a:lnSpc>
              <a:buClr>
                <a:schemeClr val="accent2"/>
              </a:buClr>
            </a:pPr>
            <a:r>
              <a:rPr lang="el-GR" sz="2100" dirty="0">
                <a:latin typeface="Times New Roman" panose="02020603050405020304" pitchFamily="18" charset="0"/>
                <a:cs typeface="Times New Roman" panose="02020603050405020304" pitchFamily="18" charset="0"/>
              </a:rPr>
              <a:t>Παραδείγματα: ΥΗΣ, Ιχθυοκαλλιέργειες (μερική ποιοτική υποβάθμιση), </a:t>
            </a:r>
            <a:r>
              <a:rPr lang="el-GR" sz="2100" dirty="0" err="1">
                <a:latin typeface="Times New Roman" panose="02020603050405020304" pitchFamily="18" charset="0"/>
                <a:cs typeface="Times New Roman" panose="02020603050405020304" pitchFamily="18" charset="0"/>
              </a:rPr>
              <a:t>υδατοτουρισμός</a:t>
            </a:r>
            <a:endParaRPr lang="el-GR" sz="2100" dirty="0">
              <a:latin typeface="Times New Roman" panose="02020603050405020304" pitchFamily="18" charset="0"/>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13522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Χρήσεις νερού</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29928" t="22455" r="29065" b="39903"/>
          <a:stretch/>
        </p:blipFill>
        <p:spPr>
          <a:xfrm>
            <a:off x="1200149" y="1277848"/>
            <a:ext cx="9208279" cy="4754652"/>
          </a:xfrm>
          <a:prstGeom prst="rect">
            <a:avLst/>
          </a:prstGeom>
        </p:spPr>
      </p:pic>
    </p:spTree>
    <p:extLst>
      <p:ext uri="{BB962C8B-B14F-4D97-AF65-F5344CB8AC3E}">
        <p14:creationId xmlns:p14="http://schemas.microsoft.com/office/powerpoint/2010/main" val="255968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βροχόπτωσης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4662815"/>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 </a:t>
            </a:r>
            <a:r>
              <a:rPr lang="el-GR" sz="2200" dirty="0">
                <a:latin typeface="Times New Roman" panose="02020603050405020304" pitchFamily="18" charset="0"/>
                <a:ea typeface="+mj-ea"/>
                <a:cs typeface="Times New Roman" panose="02020603050405020304" pitchFamily="18" charset="0"/>
              </a:rPr>
              <a:t>Το νερό φθάνοντας στην επιφάνεια του εδάφους ως κατακρημνίσματα, έχει τρεις δυνατότητες:</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 Να </a:t>
            </a:r>
            <a:r>
              <a:rPr lang="el-GR" sz="2200" dirty="0" err="1">
                <a:latin typeface="Times New Roman" panose="02020603050405020304" pitchFamily="18" charset="0"/>
                <a:ea typeface="+mj-ea"/>
                <a:cs typeface="Times New Roman" panose="02020603050405020304" pitchFamily="18" charset="0"/>
              </a:rPr>
              <a:t>κατεισδύσει</a:t>
            </a:r>
            <a:r>
              <a:rPr lang="el-GR" sz="2200" dirty="0">
                <a:latin typeface="Times New Roman" panose="02020603050405020304" pitchFamily="18" charset="0"/>
                <a:ea typeface="+mj-ea"/>
                <a:cs typeface="Times New Roman" panose="02020603050405020304" pitchFamily="18" charset="0"/>
              </a:rPr>
              <a:t> στο έδαφος, εμπλουτίζοντας τους υπόγειους </a:t>
            </a:r>
            <a:r>
              <a:rPr lang="el-GR" sz="2200" dirty="0" err="1">
                <a:latin typeface="Times New Roman" panose="02020603050405020304" pitchFamily="18" charset="0"/>
                <a:ea typeface="+mj-ea"/>
                <a:cs typeface="Times New Roman" panose="02020603050405020304" pitchFamily="18" charset="0"/>
              </a:rPr>
              <a:t>υδροφορείς</a:t>
            </a:r>
            <a:r>
              <a:rPr lang="el-GR" sz="2200" dirty="0">
                <a:latin typeface="Times New Roman" panose="02020603050405020304" pitchFamily="18" charset="0"/>
                <a:ea typeface="+mj-ea"/>
                <a:cs typeface="Times New Roman" panose="02020603050405020304" pitchFamily="18" charset="0"/>
              </a:rPr>
              <a:t>. Η ποσότητα αυτή αποτελεί την βαθιά διήθηση (D)</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 Να ρεύσει επιφανειακά και μέσω του υδρογραφικού δικτύου να καταλήξει στη</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θάλασσα ή σε άλλο επιφανειακό αποδέκτη (λίμνη, ποτάμι). Αυτή η ποσότητα συνιστά την επιφανειακή απορροή (RO)</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 Να εξατμιστεί από την επιφάνεια του εδάφους, την επιφάνεια του υδρογραφικού</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δικτύου ή να </a:t>
            </a:r>
            <a:r>
              <a:rPr lang="el-GR" sz="2200" dirty="0" err="1">
                <a:latin typeface="Times New Roman" panose="02020603050405020304" pitchFamily="18" charset="0"/>
                <a:ea typeface="+mj-ea"/>
                <a:cs typeface="Times New Roman" panose="02020603050405020304" pitchFamily="18" charset="0"/>
              </a:rPr>
              <a:t>διαπνευσθεί</a:t>
            </a:r>
            <a:r>
              <a:rPr lang="el-GR" sz="2200" dirty="0">
                <a:latin typeface="Times New Roman" panose="02020603050405020304" pitchFamily="18" charset="0"/>
                <a:ea typeface="+mj-ea"/>
                <a:cs typeface="Times New Roman" panose="02020603050405020304" pitchFamily="18" charset="0"/>
              </a:rPr>
              <a:t> από τα φυτά. Αυτή η ποσότητα είναι η </a:t>
            </a:r>
            <a:r>
              <a:rPr lang="el-GR" sz="2200" dirty="0" err="1">
                <a:latin typeface="Times New Roman" panose="02020603050405020304" pitchFamily="18" charset="0"/>
                <a:ea typeface="+mj-ea"/>
                <a:cs typeface="Times New Roman" panose="02020603050405020304" pitchFamily="18" charset="0"/>
              </a:rPr>
              <a:t>εξατμισοδιαπνοή</a:t>
            </a:r>
            <a:r>
              <a:rPr lang="el-GR" sz="2200" dirty="0">
                <a:latin typeface="Times New Roman" panose="02020603050405020304" pitchFamily="18" charset="0"/>
                <a:ea typeface="+mj-ea"/>
                <a:cs typeface="Times New Roman" panose="02020603050405020304" pitchFamily="18" charset="0"/>
              </a:rPr>
              <a:t> (ΕT)</a:t>
            </a:r>
          </a:p>
        </p:txBody>
      </p:sp>
    </p:spTree>
    <p:extLst>
      <p:ext uri="{BB962C8B-B14F-4D97-AF65-F5344CB8AC3E}">
        <p14:creationId xmlns:p14="http://schemas.microsoft.com/office/powerpoint/2010/main" val="356269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Υδατικός πόρος</a:t>
            </a: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2862322"/>
          </a:xfrm>
          <a:prstGeom prst="rect">
            <a:avLst/>
          </a:prstGeom>
        </p:spPr>
        <p:txBody>
          <a:bodyPr wrap="square">
            <a:spAutoFit/>
          </a:bodyPr>
          <a:lstStyle/>
          <a:p>
            <a:pPr>
              <a:lnSpc>
                <a:spcPct val="150000"/>
              </a:lnSpc>
              <a:buClr>
                <a:schemeClr val="accent2"/>
              </a:buClr>
            </a:pPr>
            <a:r>
              <a:rPr lang="el-GR" sz="2400" b="1" u="sng" dirty="0">
                <a:latin typeface="Times New Roman" panose="02020603050405020304" pitchFamily="18" charset="0"/>
                <a:ea typeface="+mj-ea"/>
                <a:cs typeface="Times New Roman" panose="02020603050405020304" pitchFamily="18" charset="0"/>
              </a:rPr>
              <a:t>Ορισμός</a:t>
            </a:r>
            <a:endParaRPr lang="el-GR" sz="24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400" dirty="0">
                <a:latin typeface="Times New Roman" panose="02020603050405020304" pitchFamily="18" charset="0"/>
                <a:ea typeface="+mj-ea"/>
                <a:cs typeface="Times New Roman" panose="02020603050405020304" pitchFamily="18" charset="0"/>
              </a:rPr>
              <a:t>Ο όγκος νερού, υπόγειου και επιφανειακού, καθορισμένης ποιότητας, που μπορεί τεχνικοοικονομικά να αξιοποιηθεί σε ορισμένη χρονική περίοδο, χωρίς να προκληθούν ανεπιθύμητες, ποιοτικά και ποσοτικά συνέπειες στο υδάτινο δυναμικό  της περιοχής ή γειτονικών περιοχών.</a:t>
            </a:r>
            <a:endParaRPr lang="el-GR" sz="22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432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βροχόπτωσης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3586366"/>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Για να εκτιμηθεί το υδατικό ισοζύγιο μιας λεκάνης απορροής, θα πρέπει να γνωρίζουμε:</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Στοιχεία επιφανειακής απορροής για κάθε έναν από τους χείμαρρους του υδρογραφικού δικτύου</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Πολυετή στοιχεία συστηματικών καταγραφών βροχοπτώσεων από </a:t>
            </a:r>
            <a:r>
              <a:rPr lang="el-GR" sz="2200" dirty="0" err="1">
                <a:latin typeface="Times New Roman" panose="02020603050405020304" pitchFamily="18" charset="0"/>
                <a:ea typeface="+mj-ea"/>
                <a:cs typeface="Times New Roman" panose="02020603050405020304" pitchFamily="18" charset="0"/>
              </a:rPr>
              <a:t>υδρομετεωρολογικούς</a:t>
            </a:r>
            <a:r>
              <a:rPr lang="el-GR" sz="2200" dirty="0">
                <a:latin typeface="Times New Roman" panose="02020603050405020304" pitchFamily="18" charset="0"/>
                <a:ea typeface="+mj-ea"/>
                <a:cs typeface="Times New Roman" panose="02020603050405020304" pitchFamily="18" charset="0"/>
              </a:rPr>
              <a:t> σταθμούς και</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Στοιχεία μετρήσεων της </a:t>
            </a:r>
            <a:r>
              <a:rPr lang="el-GR" sz="2200" dirty="0" err="1">
                <a:latin typeface="Times New Roman" panose="02020603050405020304" pitchFamily="18" charset="0"/>
                <a:ea typeface="+mj-ea"/>
                <a:cs typeface="Times New Roman" panose="02020603050405020304" pitchFamily="18" charset="0"/>
              </a:rPr>
              <a:t>εξατμισοδιαπνοής</a:t>
            </a:r>
            <a:endParaRPr lang="el-GR" sz="2200" dirty="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3306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βροχόπτωσης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5678478"/>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Μέσο Ύψος Βροχόπτωσης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Ως αριθμητικός μέσος όρος παρατηρήσεων των </a:t>
            </a:r>
            <a:r>
              <a:rPr lang="el-GR" sz="2200" dirty="0" err="1">
                <a:latin typeface="Times New Roman" panose="02020603050405020304" pitchFamily="18" charset="0"/>
                <a:ea typeface="+mj-ea"/>
                <a:cs typeface="Times New Roman" panose="02020603050405020304" pitchFamily="18" charset="0"/>
              </a:rPr>
              <a:t>βροχομετρικών</a:t>
            </a:r>
            <a:r>
              <a:rPr lang="el-GR" sz="2200" dirty="0">
                <a:latin typeface="Times New Roman" panose="02020603050405020304" pitchFamily="18" charset="0"/>
                <a:ea typeface="+mj-ea"/>
                <a:cs typeface="Times New Roman" panose="02020603050405020304" pitchFamily="18" charset="0"/>
              </a:rPr>
              <a:t> υψών των σταθμών της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λεκάνης απορροής. Προϋπόθεση για χρήση του αριθμητικού μέσου αποτελεί η ομοιόμορφη</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κατανομή των σταθμών στη λεκάνη απορροής. Αν υποθέσουμε ότι σε μια λεκάνη</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απορροής είναι εγκατεστημένοι n το πλήθος σταθμών και ότι P1, P2, P3,…,</a:t>
            </a:r>
            <a:r>
              <a:rPr lang="el-GR" sz="2200" dirty="0" err="1">
                <a:latin typeface="Times New Roman" panose="02020603050405020304" pitchFamily="18" charset="0"/>
                <a:ea typeface="+mj-ea"/>
                <a:cs typeface="Times New Roman" panose="02020603050405020304" pitchFamily="18" charset="0"/>
              </a:rPr>
              <a:t>Pn</a:t>
            </a:r>
            <a:r>
              <a:rPr lang="el-GR" sz="2200" dirty="0">
                <a:latin typeface="Times New Roman" panose="02020603050405020304" pitchFamily="18" charset="0"/>
                <a:ea typeface="+mj-ea"/>
                <a:cs typeface="Times New Roman" panose="02020603050405020304" pitchFamily="18" charset="0"/>
              </a:rPr>
              <a:t> είναι οι</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βροχοπτώσεις που καταγράφηκαν στους σταθμούς αυτούς για μια συγκεκριμένη χρονική</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περίοδο, τότε το μέσο </a:t>
            </a:r>
            <a:r>
              <a:rPr lang="el-GR" sz="2200" dirty="0" err="1">
                <a:latin typeface="Times New Roman" panose="02020603050405020304" pitchFamily="18" charset="0"/>
                <a:ea typeface="+mj-ea"/>
                <a:cs typeface="Times New Roman" panose="02020603050405020304" pitchFamily="18" charset="0"/>
              </a:rPr>
              <a:t>βροχομετρικό</a:t>
            </a:r>
            <a:r>
              <a:rPr lang="el-GR" sz="2200" dirty="0">
                <a:latin typeface="Times New Roman" panose="02020603050405020304" pitchFamily="18" charset="0"/>
                <a:ea typeface="+mj-ea"/>
                <a:cs typeface="Times New Roman" panose="02020603050405020304" pitchFamily="18" charset="0"/>
              </a:rPr>
              <a:t> ύψος της λεκάνης είναι:</a:t>
            </a:r>
          </a:p>
          <a:p>
            <a:pPr>
              <a:lnSpc>
                <a:spcPct val="150000"/>
              </a:lnSpc>
              <a:buClr>
                <a:schemeClr val="accent2"/>
              </a:buClr>
            </a:pP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μέθοδος αυτή χρησιμοποιείται σπάνια, για το λόγο ότι μόνο για επίπεδες επιφάνειες με</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ομοιόμορφη κατανομή </a:t>
            </a:r>
            <a:r>
              <a:rPr lang="el-GR" sz="2200" dirty="0" err="1">
                <a:latin typeface="Times New Roman" panose="02020603050405020304" pitchFamily="18" charset="0"/>
                <a:ea typeface="+mj-ea"/>
                <a:cs typeface="Times New Roman" panose="02020603050405020304" pitchFamily="18" charset="0"/>
              </a:rPr>
              <a:t>βροχομετρικών</a:t>
            </a:r>
            <a:r>
              <a:rPr lang="el-GR" sz="2200" dirty="0">
                <a:latin typeface="Times New Roman" panose="02020603050405020304" pitchFamily="18" charset="0"/>
                <a:ea typeface="+mj-ea"/>
                <a:cs typeface="Times New Roman" panose="02020603050405020304" pitchFamily="18" charset="0"/>
              </a:rPr>
              <a:t> σταθμών και όχι μεγάλες διακυμάνσεις βροχής από</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σταθμό σε σταθμό, ισχύουν τα αποτελέσματα της μεθόδου.</a:t>
            </a:r>
          </a:p>
        </p:txBody>
      </p:sp>
      <p:pic>
        <p:nvPicPr>
          <p:cNvPr id="3" name="Picture 2"/>
          <p:cNvPicPr>
            <a:picLocks noChangeAspect="1"/>
          </p:cNvPicPr>
          <p:nvPr/>
        </p:nvPicPr>
        <p:blipFill rotWithShape="1">
          <a:blip r:embed="rId3"/>
          <a:srcRect l="45278" t="52222" r="45000" b="40617"/>
          <a:stretch/>
        </p:blipFill>
        <p:spPr>
          <a:xfrm>
            <a:off x="4953000" y="4772561"/>
            <a:ext cx="1692284" cy="701089"/>
          </a:xfrm>
          <a:prstGeom prst="rect">
            <a:avLst/>
          </a:prstGeom>
        </p:spPr>
      </p:pic>
    </p:spTree>
    <p:extLst>
      <p:ext uri="{BB962C8B-B14F-4D97-AF65-F5344CB8AC3E}">
        <p14:creationId xmlns:p14="http://schemas.microsoft.com/office/powerpoint/2010/main" val="366135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a:t>
            </a:r>
            <a:r>
              <a:rPr lang="el-GR" sz="4000" dirty="0" err="1">
                <a:solidFill>
                  <a:schemeClr val="tx1"/>
                </a:solidFill>
                <a:latin typeface="Times New Roman" panose="02020603050405020304" pitchFamily="18" charset="0"/>
                <a:cs typeface="Times New Roman" panose="02020603050405020304" pitchFamily="18" charset="0"/>
              </a:rPr>
              <a:t>εξατμισοδιαπνοής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4154984"/>
          </a:xfrm>
          <a:prstGeom prst="rect">
            <a:avLst/>
          </a:prstGeom>
        </p:spPr>
        <p:txBody>
          <a:bodyPr wrap="square">
            <a:spAutoFit/>
          </a:bodyPr>
          <a:lstStyle/>
          <a:p>
            <a:pPr>
              <a:lnSpc>
                <a:spcPct val="150000"/>
              </a:lnSpc>
              <a:buClr>
                <a:schemeClr val="accent2"/>
              </a:buClr>
            </a:pPr>
            <a:r>
              <a:rPr lang="el-GR" sz="2200" dirty="0" err="1">
                <a:latin typeface="Times New Roman" panose="02020603050405020304" pitchFamily="18" charset="0"/>
                <a:ea typeface="+mj-ea"/>
                <a:cs typeface="Times New Roman" panose="02020603050405020304" pitchFamily="18" charset="0"/>
              </a:rPr>
              <a:t>Εξατμισοδιαπνοή</a:t>
            </a:r>
            <a:r>
              <a:rPr lang="el-GR" sz="2200" dirty="0">
                <a:latin typeface="Times New Roman" panose="02020603050405020304" pitchFamily="18" charset="0"/>
                <a:ea typeface="+mj-ea"/>
                <a:cs typeface="Times New Roman" panose="02020603050405020304" pitchFamily="18" charset="0"/>
              </a:rPr>
              <a:t> είναι η επιστροφή του νερού στην ατμόσφαιρα. Αποτελείται από τη</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συμβολή δύο παραγόντων :</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1) Της διαπνοής, δηλαδή του νερού που παίρνει το φυτό από το έδαφος και στη συνέχεια</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το αποβάλλει στην ατμόσφαιρα.</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2) Της εξάτμισης που εκφράζει το νερό το οποίο εξατμίζεται απ’ ευθείας από την</a:t>
            </a:r>
          </a:p>
          <a:p>
            <a:pPr lvl="1">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επιφάνεια του εδάφους.</a:t>
            </a:r>
          </a:p>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Πραγματική </a:t>
            </a:r>
            <a:r>
              <a:rPr lang="el-GR" sz="2200" b="1" dirty="0" err="1">
                <a:latin typeface="Times New Roman" panose="02020603050405020304" pitchFamily="18" charset="0"/>
                <a:ea typeface="+mj-ea"/>
                <a:cs typeface="Times New Roman" panose="02020603050405020304" pitchFamily="18" charset="0"/>
              </a:rPr>
              <a:t>Εξατμισοδιαπνοή</a:t>
            </a:r>
            <a:r>
              <a:rPr lang="el-GR" sz="2200" b="1" dirty="0">
                <a:latin typeface="Times New Roman" panose="02020603050405020304" pitchFamily="18" charset="0"/>
                <a:ea typeface="+mj-ea"/>
                <a:cs typeface="Times New Roman" panose="02020603050405020304" pitchFamily="18" charset="0"/>
              </a:rPr>
              <a:t> </a:t>
            </a:r>
            <a:r>
              <a:rPr lang="el-GR" sz="2200" dirty="0">
                <a:latin typeface="Times New Roman" panose="02020603050405020304" pitchFamily="18" charset="0"/>
                <a:ea typeface="+mj-ea"/>
                <a:cs typeface="Times New Roman" panose="02020603050405020304" pitchFamily="18" charset="0"/>
              </a:rPr>
              <a:t>είναι η συνδυασμένη απώλεια νερού από το έδαφος και το</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υπέδαφος, που οφείλεται στην εξάτμιση και τη διαπνοή.</a:t>
            </a:r>
          </a:p>
        </p:txBody>
      </p:sp>
    </p:spTree>
    <p:extLst>
      <p:ext uri="{BB962C8B-B14F-4D97-AF65-F5344CB8AC3E}">
        <p14:creationId xmlns:p14="http://schemas.microsoft.com/office/powerpoint/2010/main" val="88485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a:t>
            </a:r>
            <a:r>
              <a:rPr lang="el-GR" sz="4000" dirty="0" err="1">
                <a:solidFill>
                  <a:schemeClr val="tx1"/>
                </a:solidFill>
                <a:latin typeface="Times New Roman" panose="02020603050405020304" pitchFamily="18" charset="0"/>
                <a:cs typeface="Times New Roman" panose="02020603050405020304" pitchFamily="18" charset="0"/>
              </a:rPr>
              <a:t>εξατμισοδιαπνοής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5678478"/>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Δυνητική </a:t>
            </a:r>
            <a:r>
              <a:rPr lang="el-GR" sz="2200" b="1" dirty="0" err="1">
                <a:latin typeface="Times New Roman" panose="02020603050405020304" pitchFamily="18" charset="0"/>
                <a:ea typeface="+mj-ea"/>
                <a:cs typeface="Times New Roman" panose="02020603050405020304" pitchFamily="18" charset="0"/>
              </a:rPr>
              <a:t>Εξατμισοδιαπνοή</a:t>
            </a:r>
            <a:r>
              <a:rPr lang="el-GR" sz="2200" b="1" dirty="0">
                <a:latin typeface="Times New Roman" panose="02020603050405020304" pitchFamily="18" charset="0"/>
                <a:ea typeface="+mj-ea"/>
                <a:cs typeface="Times New Roman" panose="02020603050405020304" pitchFamily="18" charset="0"/>
              </a:rPr>
              <a:t> </a:t>
            </a:r>
            <a:r>
              <a:rPr lang="el-GR" sz="2200" dirty="0">
                <a:latin typeface="Times New Roman" panose="02020603050405020304" pitchFamily="18" charset="0"/>
                <a:ea typeface="+mj-ea"/>
                <a:cs typeface="Times New Roman" panose="02020603050405020304" pitchFamily="18" charset="0"/>
              </a:rPr>
              <a:t>είναι «ο μέγιστος ρυθμός </a:t>
            </a:r>
            <a:r>
              <a:rPr lang="el-GR" sz="2200" dirty="0" err="1">
                <a:latin typeface="Times New Roman" panose="02020603050405020304" pitchFamily="18" charset="0"/>
                <a:ea typeface="+mj-ea"/>
                <a:cs typeface="Times New Roman" panose="02020603050405020304" pitchFamily="18" charset="0"/>
              </a:rPr>
              <a:t>εξατμισοδιαπνοής</a:t>
            </a:r>
            <a:r>
              <a:rPr lang="el-GR" sz="2200" dirty="0">
                <a:latin typeface="Times New Roman" panose="02020603050405020304" pitchFamily="18" charset="0"/>
                <a:ea typeface="+mj-ea"/>
                <a:cs typeface="Times New Roman" panose="02020603050405020304" pitchFamily="18" charset="0"/>
              </a:rPr>
              <a:t> από μια</a:t>
            </a:r>
          </a:p>
          <a:p>
            <a:pPr>
              <a:lnSpc>
                <a:spcPct val="150000"/>
              </a:lnSpc>
              <a:buClr>
                <a:schemeClr val="accent2"/>
              </a:buClr>
            </a:pPr>
            <a:r>
              <a:rPr lang="el-GR" sz="2200" dirty="0" err="1">
                <a:latin typeface="Times New Roman" panose="02020603050405020304" pitchFamily="18" charset="0"/>
                <a:ea typeface="+mj-ea"/>
                <a:cs typeface="Times New Roman" panose="02020603050405020304" pitchFamily="18" charset="0"/>
              </a:rPr>
              <a:t>φυτοκαλυμμένη</a:t>
            </a:r>
            <a:r>
              <a:rPr lang="el-GR" sz="2200" dirty="0">
                <a:latin typeface="Times New Roman" panose="02020603050405020304" pitchFamily="18" charset="0"/>
                <a:ea typeface="+mj-ea"/>
                <a:cs typeface="Times New Roman" panose="02020603050405020304" pitchFamily="18" charset="0"/>
              </a:rPr>
              <a:t> επιφάνεια, που έχει επάρκεια νερού, κάτω από ορισμένες μετεωρολογικές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συνθήκες».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Ο όρος αυτός εισήχθη για πρώτη φορά από τον </a:t>
            </a:r>
            <a:r>
              <a:rPr lang="el-GR" sz="2200" dirty="0" err="1">
                <a:latin typeface="Times New Roman" panose="02020603050405020304" pitchFamily="18" charset="0"/>
                <a:ea typeface="+mj-ea"/>
                <a:cs typeface="Times New Roman" panose="02020603050405020304" pitchFamily="18" charset="0"/>
              </a:rPr>
              <a:t>Thornthwaite</a:t>
            </a:r>
            <a:r>
              <a:rPr lang="el-GR" sz="2200" dirty="0">
                <a:latin typeface="Times New Roman" panose="02020603050405020304" pitchFamily="18" charset="0"/>
                <a:ea typeface="+mj-ea"/>
                <a:cs typeface="Times New Roman" panose="02020603050405020304" pitchFamily="18" charset="0"/>
              </a:rPr>
              <a:t> (1948) για να εκφράσει τις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απώλειες νερού πάνω από έδαφος με βλάστηση, όταν υπάρχει επάρκεια νερού.</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συγγένεια των δύο φαινομένων έχει σαν συνέπεια να εξαρτώνται από τους ίδιους βασικούς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φυσικούς παράγοντες που είναι:</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Θερμοκρασία, Η Υγρασία του αέρα, Η Ηλιακή ακτινοβολία και κατ’ επέκταση η διάρκεια της ημέρας και της νύχτας, Ο Άνεμος, Η Ατμοσφαιρική πίεση, Τα χαρακτηριστικά της χλωρίδας και κυρίως έκταση </a:t>
            </a:r>
            <a:r>
              <a:rPr lang="el-GR" sz="2200" dirty="0" err="1">
                <a:latin typeface="Times New Roman" panose="02020603050405020304" pitchFamily="18" charset="0"/>
                <a:ea typeface="+mj-ea"/>
                <a:cs typeface="Times New Roman" panose="02020603050405020304" pitchFamily="18" charset="0"/>
              </a:rPr>
              <a:t>φυτοκάλυψης</a:t>
            </a:r>
            <a:r>
              <a:rPr lang="el-GR" sz="2200" dirty="0">
                <a:latin typeface="Times New Roman" panose="02020603050405020304" pitchFamily="18" charset="0"/>
                <a:ea typeface="+mj-ea"/>
                <a:cs typeface="Times New Roman" panose="02020603050405020304" pitchFamily="18" charset="0"/>
              </a:rPr>
              <a:t>, είδος βλάστησης.</a:t>
            </a:r>
          </a:p>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Η πραγματική </a:t>
            </a:r>
            <a:r>
              <a:rPr lang="el-GR" sz="2200" b="1" dirty="0" err="1">
                <a:latin typeface="Times New Roman" panose="02020603050405020304" pitchFamily="18" charset="0"/>
                <a:ea typeface="+mj-ea"/>
                <a:cs typeface="Times New Roman" panose="02020603050405020304" pitchFamily="18" charset="0"/>
              </a:rPr>
              <a:t>εξατμισοδιαπνοή</a:t>
            </a:r>
            <a:r>
              <a:rPr lang="el-GR" sz="2200" b="1" dirty="0">
                <a:latin typeface="Times New Roman" panose="02020603050405020304" pitchFamily="18" charset="0"/>
                <a:ea typeface="+mj-ea"/>
                <a:cs typeface="Times New Roman" panose="02020603050405020304" pitchFamily="18" charset="0"/>
              </a:rPr>
              <a:t> είναι μικρότερη, ή το πολύ ίση με τη Δυνητική.</a:t>
            </a:r>
          </a:p>
        </p:txBody>
      </p:sp>
    </p:spTree>
    <p:extLst>
      <p:ext uri="{BB962C8B-B14F-4D97-AF65-F5344CB8AC3E}">
        <p14:creationId xmlns:p14="http://schemas.microsoft.com/office/powerpoint/2010/main" val="258554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δυνητικής </a:t>
            </a:r>
            <a:r>
              <a:rPr lang="el-GR" sz="4000" dirty="0" err="1">
                <a:solidFill>
                  <a:schemeClr val="tx1"/>
                </a:solidFill>
                <a:latin typeface="Times New Roman" panose="02020603050405020304" pitchFamily="18" charset="0"/>
                <a:cs typeface="Times New Roman" panose="02020603050405020304" pitchFamily="18" charset="0"/>
              </a:rPr>
              <a:t>εξατμισοδιαπνοής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1047210"/>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Μέθοδος </a:t>
            </a:r>
            <a:r>
              <a:rPr lang="en-US" sz="2200" b="1" dirty="0" err="1">
                <a:latin typeface="Times New Roman" panose="02020603050405020304" pitchFamily="18" charset="0"/>
                <a:ea typeface="+mj-ea"/>
                <a:cs typeface="Times New Roman" panose="02020603050405020304" pitchFamily="18" charset="0"/>
              </a:rPr>
              <a:t>Turc</a:t>
            </a:r>
            <a:r>
              <a:rPr lang="en-US" sz="2200" b="1" dirty="0">
                <a:latin typeface="Times New Roman" panose="02020603050405020304" pitchFamily="18" charset="0"/>
                <a:ea typeface="+mj-ea"/>
                <a:cs typeface="Times New Roman" panose="02020603050405020304" pitchFamily="18" charset="0"/>
              </a:rPr>
              <a:t> </a:t>
            </a:r>
            <a:r>
              <a:rPr lang="el-GR" sz="2200" dirty="0">
                <a:latin typeface="Times New Roman" panose="02020603050405020304" pitchFamily="18" charset="0"/>
                <a:ea typeface="+mj-ea"/>
                <a:cs typeface="Times New Roman" panose="02020603050405020304" pitchFamily="18" charset="0"/>
              </a:rPr>
              <a:t>(υδατικό ισοζύγιο μηνιαίας βάσης)</a:t>
            </a:r>
            <a:endParaRPr lang="en-US" sz="22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200" dirty="0">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rotWithShape="1">
          <a:blip r:embed="rId3"/>
          <a:srcRect l="26529" t="44690" r="27222" b="18519"/>
          <a:stretch/>
        </p:blipFill>
        <p:spPr>
          <a:xfrm>
            <a:off x="947920" y="1742805"/>
            <a:ext cx="8458200" cy="3784600"/>
          </a:xfrm>
          <a:prstGeom prst="rect">
            <a:avLst/>
          </a:prstGeom>
        </p:spPr>
      </p:pic>
    </p:spTree>
    <p:extLst>
      <p:ext uri="{BB962C8B-B14F-4D97-AF65-F5344CB8AC3E}">
        <p14:creationId xmlns:p14="http://schemas.microsoft.com/office/powerpoint/2010/main" val="866015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δυνητικής </a:t>
            </a:r>
            <a:r>
              <a:rPr lang="el-GR" sz="4000" dirty="0" err="1">
                <a:solidFill>
                  <a:schemeClr val="tx1"/>
                </a:solidFill>
                <a:latin typeface="Times New Roman" panose="02020603050405020304" pitchFamily="18" charset="0"/>
                <a:cs typeface="Times New Roman" panose="02020603050405020304" pitchFamily="18" charset="0"/>
              </a:rPr>
              <a:t>εξατμισοδιαπνοής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4154984"/>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Μέθοδος </a:t>
            </a:r>
            <a:r>
              <a:rPr lang="en-US" sz="2200" b="1" dirty="0" err="1">
                <a:latin typeface="Times New Roman" panose="02020603050405020304" pitchFamily="18" charset="0"/>
                <a:ea typeface="+mj-ea"/>
                <a:cs typeface="Times New Roman" panose="02020603050405020304" pitchFamily="18" charset="0"/>
              </a:rPr>
              <a:t>Turc</a:t>
            </a:r>
            <a:r>
              <a:rPr lang="en-US" sz="2200" b="1" dirty="0">
                <a:latin typeface="Times New Roman" panose="02020603050405020304" pitchFamily="18" charset="0"/>
                <a:ea typeface="+mj-ea"/>
                <a:cs typeface="Times New Roman" panose="02020603050405020304" pitchFamily="18" charset="0"/>
              </a:rPr>
              <a:t> </a:t>
            </a:r>
            <a:r>
              <a:rPr lang="el-GR" sz="2200" dirty="0">
                <a:latin typeface="Times New Roman" panose="02020603050405020304" pitchFamily="18" charset="0"/>
                <a:ea typeface="+mj-ea"/>
                <a:cs typeface="Times New Roman" panose="02020603050405020304" pitchFamily="18" charset="0"/>
              </a:rPr>
              <a:t>(υδατικό ισοζύγιο μηνιαίας βάσης)</a:t>
            </a:r>
          </a:p>
          <a:p>
            <a:pPr>
              <a:lnSpc>
                <a:spcPct val="150000"/>
              </a:lnSpc>
              <a:buClr>
                <a:schemeClr val="accent2"/>
              </a:buClr>
            </a:pPr>
            <a:endParaRPr lang="el-GR" sz="22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Να υπολογιστεί η δυνητική </a:t>
            </a:r>
            <a:r>
              <a:rPr lang="el-GR" sz="2200" dirty="0" err="1">
                <a:latin typeface="Times New Roman" panose="02020603050405020304" pitchFamily="18" charset="0"/>
                <a:ea typeface="+mj-ea"/>
                <a:cs typeface="Times New Roman" panose="02020603050405020304" pitchFamily="18" charset="0"/>
              </a:rPr>
              <a:t>εξατμισοδιαπνοή</a:t>
            </a:r>
            <a:r>
              <a:rPr lang="el-GR" sz="2200" dirty="0">
                <a:latin typeface="Times New Roman" panose="02020603050405020304" pitchFamily="18" charset="0"/>
                <a:ea typeface="+mj-ea"/>
                <a:cs typeface="Times New Roman" panose="02020603050405020304" pitchFamily="18" charset="0"/>
              </a:rPr>
              <a:t> αν </a:t>
            </a:r>
            <a:endParaRPr lang="en-US"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το μηνιαίο ύψος βροχής είναι 600 </a:t>
            </a:r>
            <a:r>
              <a:rPr lang="en-US" sz="2200" dirty="0">
                <a:latin typeface="Times New Roman" panose="02020603050405020304" pitchFamily="18" charset="0"/>
                <a:ea typeface="+mj-ea"/>
                <a:cs typeface="Times New Roman" panose="02020603050405020304" pitchFamily="18" charset="0"/>
              </a:rPr>
              <a:t>mm,</a:t>
            </a:r>
            <a:r>
              <a:rPr lang="el-GR" sz="2200" dirty="0">
                <a:latin typeface="Times New Roman" panose="02020603050405020304" pitchFamily="18" charset="0"/>
                <a:ea typeface="+mj-ea"/>
                <a:cs typeface="Times New Roman" panose="02020603050405020304" pitchFamily="18" charset="0"/>
              </a:rPr>
              <a:t> </a:t>
            </a:r>
            <a:endParaRPr lang="en-US"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μέση θερμοκρασία του αέρα είναι 15</a:t>
            </a:r>
            <a:r>
              <a:rPr lang="en-US" sz="2200" baseline="30000" dirty="0" err="1">
                <a:latin typeface="Times New Roman" panose="02020603050405020304" pitchFamily="18" charset="0"/>
                <a:ea typeface="+mj-ea"/>
                <a:cs typeface="Times New Roman" panose="02020603050405020304" pitchFamily="18" charset="0"/>
              </a:rPr>
              <a:t>o</a:t>
            </a:r>
            <a:r>
              <a:rPr lang="en-US" sz="2200" dirty="0" err="1">
                <a:latin typeface="Times New Roman" panose="02020603050405020304" pitchFamily="18" charset="0"/>
                <a:ea typeface="+mj-ea"/>
                <a:cs typeface="Times New Roman" panose="02020603050405020304" pitchFamily="18" charset="0"/>
              </a:rPr>
              <a:t>C</a:t>
            </a:r>
            <a:r>
              <a:rPr lang="en-US" sz="2200" dirty="0">
                <a:latin typeface="Times New Roman" panose="02020603050405020304" pitchFamily="18" charset="0"/>
                <a:ea typeface="+mj-ea"/>
                <a:cs typeface="Times New Roman" panose="02020603050405020304" pitchFamily="18" charset="0"/>
              </a:rPr>
              <a:t> </a:t>
            </a:r>
            <a:r>
              <a:rPr lang="el-GR" sz="2200" dirty="0">
                <a:latin typeface="Times New Roman" panose="02020603050405020304" pitchFamily="18" charset="0"/>
                <a:ea typeface="+mj-ea"/>
                <a:cs typeface="Times New Roman" panose="02020603050405020304" pitchFamily="18" charset="0"/>
              </a:rPr>
              <a:t>και </a:t>
            </a:r>
            <a:endParaRPr lang="en-US"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προσπίπτουσα ακτινοβολία είναι 100 </a:t>
            </a:r>
            <a:r>
              <a:rPr lang="en-US" sz="2200" dirty="0" err="1">
                <a:latin typeface="Times New Roman" panose="02020603050405020304" pitchFamily="18" charset="0"/>
                <a:ea typeface="+mj-ea"/>
                <a:cs typeface="Times New Roman" panose="02020603050405020304" pitchFamily="18" charset="0"/>
              </a:rPr>
              <a:t>cal</a:t>
            </a:r>
            <a:r>
              <a:rPr lang="en-US" sz="2200" dirty="0">
                <a:latin typeface="Times New Roman" panose="02020603050405020304" pitchFamily="18" charset="0"/>
                <a:ea typeface="+mj-ea"/>
                <a:cs typeface="Times New Roman" panose="02020603050405020304" pitchFamily="18" charset="0"/>
              </a:rPr>
              <a:t>/cm*day</a:t>
            </a: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n-US" sz="22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4978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πραγματικής </a:t>
            </a:r>
            <a:r>
              <a:rPr lang="el-GR" sz="4000" dirty="0" err="1">
                <a:solidFill>
                  <a:schemeClr val="tx1"/>
                </a:solidFill>
                <a:latin typeface="Times New Roman" panose="02020603050405020304" pitchFamily="18" charset="0"/>
                <a:cs typeface="Times New Roman" panose="02020603050405020304" pitchFamily="18" charset="0"/>
              </a:rPr>
              <a:t>εξατμισοδιαπνοής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3647152"/>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Μέθοδος </a:t>
            </a:r>
            <a:r>
              <a:rPr lang="en-US" sz="2200" b="1" dirty="0" err="1">
                <a:latin typeface="Times New Roman" panose="02020603050405020304" pitchFamily="18" charset="0"/>
                <a:ea typeface="+mj-ea"/>
                <a:cs typeface="Times New Roman" panose="02020603050405020304" pitchFamily="18" charset="0"/>
              </a:rPr>
              <a:t>Turc</a:t>
            </a:r>
            <a:endParaRPr lang="el-GR" sz="22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Για τον υπολογισμό απαιτούνται μόνο δεδομένα βροχόπτωσης και θερμοκρασίας.</a:t>
            </a:r>
          </a:p>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Προϋποθέσεις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Στην περιοχή μελέτης να έχουμε:</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Υψηλές βροχοπτώσεις</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Χαμηλές Θερμοκρασίες (Τ&lt;14</a:t>
            </a:r>
            <a:r>
              <a:rPr lang="el-GR" sz="2200" baseline="30000" dirty="0">
                <a:latin typeface="Times New Roman" panose="02020603050405020304" pitchFamily="18" charset="0"/>
                <a:ea typeface="+mj-ea"/>
                <a:cs typeface="Times New Roman" panose="02020603050405020304" pitchFamily="18" charset="0"/>
              </a:rPr>
              <a:t>ο</a:t>
            </a:r>
            <a:r>
              <a:rPr lang="el-GR" sz="2200" dirty="0">
                <a:latin typeface="Times New Roman" panose="02020603050405020304" pitchFamily="18" charset="0"/>
                <a:ea typeface="+mj-ea"/>
                <a:cs typeface="Times New Roman" panose="02020603050405020304" pitchFamily="18" charset="0"/>
              </a:rPr>
              <a:t>C)</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Να μην Υπάρχουν Ανθρακικοί Σχηματισμοί</a:t>
            </a:r>
          </a:p>
        </p:txBody>
      </p:sp>
    </p:spTree>
    <p:extLst>
      <p:ext uri="{BB962C8B-B14F-4D97-AF65-F5344CB8AC3E}">
        <p14:creationId xmlns:p14="http://schemas.microsoft.com/office/powerpoint/2010/main" val="173141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πραγματικής </a:t>
            </a:r>
            <a:r>
              <a:rPr lang="el-GR" sz="4000" dirty="0" err="1">
                <a:solidFill>
                  <a:schemeClr val="tx1"/>
                </a:solidFill>
                <a:latin typeface="Times New Roman" panose="02020603050405020304" pitchFamily="18" charset="0"/>
                <a:cs typeface="Times New Roman" panose="02020603050405020304" pitchFamily="18" charset="0"/>
              </a:rPr>
              <a:t>εξατμισοδιαπνοής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5170646"/>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Μέθοδος </a:t>
            </a:r>
            <a:r>
              <a:rPr lang="en-US" sz="2200" b="1" dirty="0" err="1">
                <a:latin typeface="Times New Roman" panose="02020603050405020304" pitchFamily="18" charset="0"/>
                <a:ea typeface="+mj-ea"/>
                <a:cs typeface="Times New Roman" panose="02020603050405020304" pitchFamily="18" charset="0"/>
              </a:rPr>
              <a:t>Turc</a:t>
            </a:r>
            <a:endParaRPr lang="el-GR" sz="22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Ο </a:t>
            </a:r>
            <a:r>
              <a:rPr lang="el-GR" sz="2200" dirty="0" err="1">
                <a:latin typeface="Times New Roman" panose="02020603050405020304" pitchFamily="18" charset="0"/>
                <a:ea typeface="+mj-ea"/>
                <a:cs typeface="Times New Roman" panose="02020603050405020304" pitchFamily="18" charset="0"/>
              </a:rPr>
              <a:t>Turc</a:t>
            </a:r>
            <a:r>
              <a:rPr lang="el-GR" sz="2200" dirty="0">
                <a:latin typeface="Times New Roman" panose="02020603050405020304" pitchFamily="18" charset="0"/>
                <a:ea typeface="+mj-ea"/>
                <a:cs typeface="Times New Roman" panose="02020603050405020304" pitchFamily="18" charset="0"/>
              </a:rPr>
              <a:t> στηριζόμενος στο γεγονός ότι οι μέσες ετήσιες υδρολογικές απώλειες μεταβάλλονται</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σχετικά λίγο μεταξύ γειτονικών περιοχών, προτείνει για τον υπολογισμό της</a:t>
            </a:r>
          </a:p>
          <a:p>
            <a:pPr>
              <a:lnSpc>
                <a:spcPct val="150000"/>
              </a:lnSpc>
              <a:buClr>
                <a:schemeClr val="accent2"/>
              </a:buClr>
            </a:pPr>
            <a:r>
              <a:rPr lang="el-GR" sz="2200" dirty="0" err="1">
                <a:latin typeface="Times New Roman" panose="02020603050405020304" pitchFamily="18" charset="0"/>
                <a:ea typeface="+mj-ea"/>
                <a:cs typeface="Times New Roman" panose="02020603050405020304" pitchFamily="18" charset="0"/>
              </a:rPr>
              <a:t>εξατμισοδιαπνοής</a:t>
            </a:r>
            <a:r>
              <a:rPr lang="el-GR" sz="2200" dirty="0">
                <a:latin typeface="Times New Roman" panose="02020603050405020304" pitchFamily="18" charset="0"/>
                <a:ea typeface="+mj-ea"/>
                <a:cs typeface="Times New Roman" panose="02020603050405020304" pitchFamily="18" charset="0"/>
              </a:rPr>
              <a:t>, σε ετήσια βάση, τον εξής εμπειρικό τύπο:</a:t>
            </a:r>
          </a:p>
          <a:p>
            <a:pPr>
              <a:lnSpc>
                <a:spcPct val="150000"/>
              </a:lnSpc>
              <a:buClr>
                <a:schemeClr val="accent2"/>
              </a:buClr>
            </a:pP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όπου:</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ΕΤ η μέση ετήσια πραγματική </a:t>
            </a:r>
            <a:r>
              <a:rPr lang="el-GR" sz="2200" dirty="0" err="1">
                <a:latin typeface="Times New Roman" panose="02020603050405020304" pitchFamily="18" charset="0"/>
                <a:ea typeface="+mj-ea"/>
                <a:cs typeface="Times New Roman" panose="02020603050405020304" pitchFamily="18" charset="0"/>
              </a:rPr>
              <a:t>εξατμισοδιαπνοή</a:t>
            </a:r>
            <a:r>
              <a:rPr lang="el-GR" sz="2200" dirty="0">
                <a:latin typeface="Times New Roman" panose="02020603050405020304" pitchFamily="18" charset="0"/>
                <a:ea typeface="+mj-ea"/>
                <a:cs typeface="Times New Roman" panose="02020603050405020304" pitchFamily="18" charset="0"/>
              </a:rPr>
              <a:t> σε </a:t>
            </a:r>
            <a:r>
              <a:rPr lang="el-GR" sz="2200" dirty="0" err="1">
                <a:latin typeface="Times New Roman" panose="02020603050405020304" pitchFamily="18" charset="0"/>
                <a:ea typeface="+mj-ea"/>
                <a:cs typeface="Times New Roman" panose="02020603050405020304" pitchFamily="18" charset="0"/>
              </a:rPr>
              <a:t>mm</a:t>
            </a: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P το μέσο ετήσιο ύψος των κατακρημνισμάτων σε </a:t>
            </a:r>
            <a:r>
              <a:rPr lang="el-GR" sz="2200" dirty="0" err="1">
                <a:latin typeface="Times New Roman" panose="02020603050405020304" pitchFamily="18" charset="0"/>
                <a:ea typeface="+mj-ea"/>
                <a:cs typeface="Times New Roman" panose="02020603050405020304" pitchFamily="18" charset="0"/>
              </a:rPr>
              <a:t>mm</a:t>
            </a: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L = 300 + 25T + 0,05T</a:t>
            </a:r>
            <a:r>
              <a:rPr lang="el-GR" sz="2200" baseline="30000" dirty="0">
                <a:latin typeface="Times New Roman" panose="02020603050405020304" pitchFamily="18" charset="0"/>
                <a:ea typeface="+mj-ea"/>
                <a:cs typeface="Times New Roman" panose="02020603050405020304" pitchFamily="18" charset="0"/>
              </a:rPr>
              <a:t>3</a:t>
            </a:r>
            <a:r>
              <a:rPr lang="el-GR" sz="2200" dirty="0">
                <a:latin typeface="Times New Roman" panose="02020603050405020304" pitchFamily="18" charset="0"/>
                <a:ea typeface="+mj-ea"/>
                <a:cs typeface="Times New Roman" panose="02020603050405020304" pitchFamily="18" charset="0"/>
              </a:rPr>
              <a:t> συνάρτηση της μέσης ετήσιας θερμοκρασίας του αέρα, Τ (</a:t>
            </a:r>
            <a:r>
              <a:rPr lang="el-GR" sz="2200" baseline="30000" dirty="0" err="1">
                <a:latin typeface="Times New Roman" panose="02020603050405020304" pitchFamily="18" charset="0"/>
                <a:ea typeface="+mj-ea"/>
                <a:cs typeface="Times New Roman" panose="02020603050405020304" pitchFamily="18" charset="0"/>
              </a:rPr>
              <a:t>ο</a:t>
            </a:r>
            <a:r>
              <a:rPr lang="el-GR" sz="2200" dirty="0" err="1">
                <a:latin typeface="Times New Roman" panose="02020603050405020304" pitchFamily="18" charset="0"/>
                <a:ea typeface="+mj-ea"/>
                <a:cs typeface="Times New Roman" panose="02020603050405020304" pitchFamily="18" charset="0"/>
              </a:rPr>
              <a:t>C</a:t>
            </a:r>
            <a:r>
              <a:rPr lang="el-GR" sz="2200" dirty="0">
                <a:latin typeface="Times New Roman" panose="02020603050405020304" pitchFamily="18" charset="0"/>
                <a:ea typeface="+mj-ea"/>
                <a:cs typeface="Times New Roman" panose="02020603050405020304" pitchFamily="18" charset="0"/>
              </a:rPr>
              <a:t>).</a:t>
            </a:r>
          </a:p>
        </p:txBody>
      </p:sp>
      <p:pic>
        <p:nvPicPr>
          <p:cNvPr id="3" name="Picture 2"/>
          <p:cNvPicPr>
            <a:picLocks noChangeAspect="1"/>
          </p:cNvPicPr>
          <p:nvPr/>
        </p:nvPicPr>
        <p:blipFill rotWithShape="1">
          <a:blip r:embed="rId3"/>
          <a:srcRect l="43958" t="63828" r="45903" b="26050"/>
          <a:stretch/>
        </p:blipFill>
        <p:spPr>
          <a:xfrm>
            <a:off x="4098925" y="3290673"/>
            <a:ext cx="1854200" cy="1041400"/>
          </a:xfrm>
          <a:prstGeom prst="rect">
            <a:avLst/>
          </a:prstGeom>
        </p:spPr>
      </p:pic>
    </p:spTree>
    <p:extLst>
      <p:ext uri="{BB962C8B-B14F-4D97-AF65-F5344CB8AC3E}">
        <p14:creationId xmlns:p14="http://schemas.microsoft.com/office/powerpoint/2010/main" val="78793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Υπολογισμός πραγματικής </a:t>
            </a:r>
            <a:r>
              <a:rPr lang="el-GR" sz="4000" dirty="0" err="1">
                <a:solidFill>
                  <a:schemeClr val="tx1"/>
                </a:solidFill>
                <a:latin typeface="Times New Roman" panose="02020603050405020304" pitchFamily="18" charset="0"/>
                <a:cs typeface="Times New Roman" panose="02020603050405020304" pitchFamily="18" charset="0"/>
              </a:rPr>
              <a:t>εξατμισοδιαπνοής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2062872"/>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Μέθοδος </a:t>
            </a:r>
            <a:r>
              <a:rPr lang="en-US" sz="2200" b="1" dirty="0" err="1">
                <a:latin typeface="Times New Roman" panose="02020603050405020304" pitchFamily="18" charset="0"/>
                <a:ea typeface="+mj-ea"/>
                <a:cs typeface="Times New Roman" panose="02020603050405020304" pitchFamily="18" charset="0"/>
              </a:rPr>
              <a:t>Turc</a:t>
            </a:r>
            <a:endParaRPr lang="en-US" sz="22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i="1" dirty="0">
                <a:latin typeface="Times New Roman" panose="02020603050405020304" pitchFamily="18" charset="0"/>
                <a:ea typeface="+mj-ea"/>
                <a:cs typeface="Times New Roman" panose="02020603050405020304" pitchFamily="18" charset="0"/>
              </a:rPr>
              <a:t>Άσκηση</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Να υπολογιστεί η μέση μηνιαία πραγματική </a:t>
            </a:r>
            <a:r>
              <a:rPr lang="el-GR" sz="2200" dirty="0" err="1">
                <a:latin typeface="Times New Roman" panose="02020603050405020304" pitchFamily="18" charset="0"/>
                <a:ea typeface="+mj-ea"/>
                <a:cs typeface="Times New Roman" panose="02020603050405020304" pitchFamily="18" charset="0"/>
              </a:rPr>
              <a:t>εξατμισοδιαπνοή</a:t>
            </a:r>
            <a:r>
              <a:rPr lang="el-GR" sz="2200" dirty="0">
                <a:latin typeface="Times New Roman" panose="02020603050405020304" pitchFamily="18" charset="0"/>
                <a:ea typeface="+mj-ea"/>
                <a:cs typeface="Times New Roman" panose="02020603050405020304" pitchFamily="18" charset="0"/>
              </a:rPr>
              <a:t> σε </a:t>
            </a:r>
            <a:r>
              <a:rPr lang="el-GR" sz="2200" dirty="0" err="1">
                <a:latin typeface="Times New Roman" panose="02020603050405020304" pitchFamily="18" charset="0"/>
                <a:ea typeface="+mj-ea"/>
                <a:cs typeface="Times New Roman" panose="02020603050405020304" pitchFamily="18" charset="0"/>
              </a:rPr>
              <a:t>mm</a:t>
            </a:r>
            <a:r>
              <a:rPr lang="el-GR" sz="2200" dirty="0">
                <a:latin typeface="Times New Roman" panose="02020603050405020304" pitchFamily="18" charset="0"/>
                <a:ea typeface="+mj-ea"/>
                <a:cs typeface="Times New Roman" panose="02020603050405020304" pitchFamily="18" charset="0"/>
              </a:rPr>
              <a:t> με βάση τον τύπο του </a:t>
            </a:r>
            <a:r>
              <a:rPr lang="en-US" sz="2200" dirty="0" err="1">
                <a:latin typeface="Times New Roman" panose="02020603050405020304" pitchFamily="18" charset="0"/>
                <a:ea typeface="+mj-ea"/>
                <a:cs typeface="Times New Roman" panose="02020603050405020304" pitchFamily="18" charset="0"/>
              </a:rPr>
              <a:t>Turc</a:t>
            </a:r>
            <a:r>
              <a:rPr lang="el-GR" sz="2200" dirty="0">
                <a:latin typeface="Times New Roman" panose="02020603050405020304" pitchFamily="18" charset="0"/>
                <a:ea typeface="+mj-ea"/>
                <a:cs typeface="Times New Roman" panose="02020603050405020304" pitchFamily="18" charset="0"/>
              </a:rPr>
              <a:t> (θεωρούμε μέση θερμοκρασία 14</a:t>
            </a:r>
            <a:r>
              <a:rPr lang="el-GR" sz="2200" baseline="30000" dirty="0">
                <a:latin typeface="Times New Roman" panose="02020603050405020304" pitchFamily="18" charset="0"/>
                <a:ea typeface="+mj-ea"/>
                <a:cs typeface="Times New Roman" panose="02020603050405020304" pitchFamily="18" charset="0"/>
              </a:rPr>
              <a:t>0</a:t>
            </a:r>
            <a:r>
              <a:rPr lang="en-GB" sz="2200" dirty="0">
                <a:latin typeface="Times New Roman" panose="02020603050405020304" pitchFamily="18" charset="0"/>
                <a:ea typeface="+mj-ea"/>
                <a:cs typeface="Times New Roman" panose="02020603050405020304" pitchFamily="18" charset="0"/>
              </a:rPr>
              <a:t>C)</a:t>
            </a:r>
            <a:endParaRPr lang="el-GR" sz="2200" dirty="0">
              <a:latin typeface="Times New Roman" panose="02020603050405020304" pitchFamily="18" charset="0"/>
              <a:ea typeface="+mj-ea"/>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97953007"/>
              </p:ext>
            </p:extLst>
          </p:nvPr>
        </p:nvGraphicFramePr>
        <p:xfrm>
          <a:off x="843259" y="3564021"/>
          <a:ext cx="9876850" cy="1483360"/>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1111361964"/>
                    </a:ext>
                  </a:extLst>
                </a:gridCol>
                <a:gridCol w="641590">
                  <a:extLst>
                    <a:ext uri="{9D8B030D-6E8A-4147-A177-3AD203B41FA5}">
                      <a16:colId xmlns:a16="http://schemas.microsoft.com/office/drawing/2014/main" val="2679561793"/>
                    </a:ext>
                  </a:extLst>
                </a:gridCol>
                <a:gridCol w="744660">
                  <a:extLst>
                    <a:ext uri="{9D8B030D-6E8A-4147-A177-3AD203B41FA5}">
                      <a16:colId xmlns:a16="http://schemas.microsoft.com/office/drawing/2014/main" val="2412500002"/>
                    </a:ext>
                  </a:extLst>
                </a:gridCol>
                <a:gridCol w="744660">
                  <a:extLst>
                    <a:ext uri="{9D8B030D-6E8A-4147-A177-3AD203B41FA5}">
                      <a16:colId xmlns:a16="http://schemas.microsoft.com/office/drawing/2014/main" val="3066358676"/>
                    </a:ext>
                  </a:extLst>
                </a:gridCol>
                <a:gridCol w="744660">
                  <a:extLst>
                    <a:ext uri="{9D8B030D-6E8A-4147-A177-3AD203B41FA5}">
                      <a16:colId xmlns:a16="http://schemas.microsoft.com/office/drawing/2014/main" val="2180100771"/>
                    </a:ext>
                  </a:extLst>
                </a:gridCol>
                <a:gridCol w="744660">
                  <a:extLst>
                    <a:ext uri="{9D8B030D-6E8A-4147-A177-3AD203B41FA5}">
                      <a16:colId xmlns:a16="http://schemas.microsoft.com/office/drawing/2014/main" val="32527715"/>
                    </a:ext>
                  </a:extLst>
                </a:gridCol>
                <a:gridCol w="744660">
                  <a:extLst>
                    <a:ext uri="{9D8B030D-6E8A-4147-A177-3AD203B41FA5}">
                      <a16:colId xmlns:a16="http://schemas.microsoft.com/office/drawing/2014/main" val="1437457914"/>
                    </a:ext>
                  </a:extLst>
                </a:gridCol>
                <a:gridCol w="744660">
                  <a:extLst>
                    <a:ext uri="{9D8B030D-6E8A-4147-A177-3AD203B41FA5}">
                      <a16:colId xmlns:a16="http://schemas.microsoft.com/office/drawing/2014/main" val="2840600585"/>
                    </a:ext>
                  </a:extLst>
                </a:gridCol>
                <a:gridCol w="744660">
                  <a:extLst>
                    <a:ext uri="{9D8B030D-6E8A-4147-A177-3AD203B41FA5}">
                      <a16:colId xmlns:a16="http://schemas.microsoft.com/office/drawing/2014/main" val="4045348334"/>
                    </a:ext>
                  </a:extLst>
                </a:gridCol>
                <a:gridCol w="744660">
                  <a:extLst>
                    <a:ext uri="{9D8B030D-6E8A-4147-A177-3AD203B41FA5}">
                      <a16:colId xmlns:a16="http://schemas.microsoft.com/office/drawing/2014/main" val="434198617"/>
                    </a:ext>
                  </a:extLst>
                </a:gridCol>
                <a:gridCol w="744660">
                  <a:extLst>
                    <a:ext uri="{9D8B030D-6E8A-4147-A177-3AD203B41FA5}">
                      <a16:colId xmlns:a16="http://schemas.microsoft.com/office/drawing/2014/main" val="2331893956"/>
                    </a:ext>
                  </a:extLst>
                </a:gridCol>
                <a:gridCol w="744660">
                  <a:extLst>
                    <a:ext uri="{9D8B030D-6E8A-4147-A177-3AD203B41FA5}">
                      <a16:colId xmlns:a16="http://schemas.microsoft.com/office/drawing/2014/main" val="672262870"/>
                    </a:ext>
                  </a:extLst>
                </a:gridCol>
                <a:gridCol w="744660">
                  <a:extLst>
                    <a:ext uri="{9D8B030D-6E8A-4147-A177-3AD203B41FA5}">
                      <a16:colId xmlns:a16="http://schemas.microsoft.com/office/drawing/2014/main" val="3175168436"/>
                    </a:ext>
                  </a:extLst>
                </a:gridCol>
              </a:tblGrid>
              <a:tr h="370840">
                <a:tc>
                  <a:txBody>
                    <a:bodyPr/>
                    <a:lstStyle/>
                    <a:p>
                      <a:pPr algn="ctr"/>
                      <a:endParaRPr lang="el-GR" dirty="0"/>
                    </a:p>
                  </a:txBody>
                  <a:tcPr/>
                </a:tc>
                <a:tc gridSpan="12">
                  <a:txBody>
                    <a:bodyPr/>
                    <a:lstStyle/>
                    <a:p>
                      <a:pPr algn="ctr"/>
                      <a:r>
                        <a:rPr lang="el-GR" dirty="0">
                          <a:solidFill>
                            <a:schemeClr val="tx1"/>
                          </a:solidFill>
                        </a:rPr>
                        <a:t>Μήνες</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63164850"/>
                  </a:ext>
                </a:extLst>
              </a:tr>
              <a:tr h="370840">
                <a:tc>
                  <a:txBody>
                    <a:bodyPr/>
                    <a:lstStyle/>
                    <a:p>
                      <a:pPr algn="ctr"/>
                      <a:endParaRPr lang="el-GR" dirty="0"/>
                    </a:p>
                  </a:txBody>
                  <a:tcPr/>
                </a:tc>
                <a:tc>
                  <a:txBody>
                    <a:bodyPr/>
                    <a:lstStyle/>
                    <a:p>
                      <a:pPr algn="ctr"/>
                      <a:r>
                        <a:rPr lang="el-GR" dirty="0"/>
                        <a:t>1</a:t>
                      </a:r>
                    </a:p>
                  </a:txBody>
                  <a:tcPr/>
                </a:tc>
                <a:tc>
                  <a:txBody>
                    <a:bodyPr/>
                    <a:lstStyle/>
                    <a:p>
                      <a:pPr algn="ctr"/>
                      <a:r>
                        <a:rPr lang="el-GR" dirty="0"/>
                        <a:t>2</a:t>
                      </a:r>
                    </a:p>
                  </a:txBody>
                  <a:tcPr/>
                </a:tc>
                <a:tc>
                  <a:txBody>
                    <a:bodyPr/>
                    <a:lstStyle/>
                    <a:p>
                      <a:pPr algn="ctr"/>
                      <a:r>
                        <a:rPr lang="el-GR" dirty="0"/>
                        <a:t>3</a:t>
                      </a:r>
                    </a:p>
                  </a:txBody>
                  <a:tcPr/>
                </a:tc>
                <a:tc>
                  <a:txBody>
                    <a:bodyPr/>
                    <a:lstStyle/>
                    <a:p>
                      <a:pPr algn="ctr"/>
                      <a:r>
                        <a:rPr lang="el-GR" dirty="0"/>
                        <a:t>4</a:t>
                      </a:r>
                    </a:p>
                  </a:txBody>
                  <a:tcPr/>
                </a:tc>
                <a:tc>
                  <a:txBody>
                    <a:bodyPr/>
                    <a:lstStyle/>
                    <a:p>
                      <a:pPr algn="ctr"/>
                      <a:r>
                        <a:rPr lang="el-GR" dirty="0"/>
                        <a:t>5</a:t>
                      </a:r>
                    </a:p>
                  </a:txBody>
                  <a:tcPr/>
                </a:tc>
                <a:tc>
                  <a:txBody>
                    <a:bodyPr/>
                    <a:lstStyle/>
                    <a:p>
                      <a:pPr algn="ctr"/>
                      <a:r>
                        <a:rPr lang="el-GR" dirty="0"/>
                        <a:t>6</a:t>
                      </a:r>
                    </a:p>
                  </a:txBody>
                  <a:tcPr/>
                </a:tc>
                <a:tc>
                  <a:txBody>
                    <a:bodyPr/>
                    <a:lstStyle/>
                    <a:p>
                      <a:pPr algn="ctr"/>
                      <a:r>
                        <a:rPr lang="el-GR" dirty="0"/>
                        <a:t>7</a:t>
                      </a:r>
                    </a:p>
                  </a:txBody>
                  <a:tcPr/>
                </a:tc>
                <a:tc>
                  <a:txBody>
                    <a:bodyPr/>
                    <a:lstStyle/>
                    <a:p>
                      <a:pPr algn="ctr"/>
                      <a:r>
                        <a:rPr lang="el-GR" dirty="0"/>
                        <a:t>8</a:t>
                      </a:r>
                    </a:p>
                  </a:txBody>
                  <a:tcPr/>
                </a:tc>
                <a:tc>
                  <a:txBody>
                    <a:bodyPr/>
                    <a:lstStyle/>
                    <a:p>
                      <a:pPr algn="ctr"/>
                      <a:r>
                        <a:rPr lang="el-GR" dirty="0"/>
                        <a:t>9</a:t>
                      </a:r>
                    </a:p>
                  </a:txBody>
                  <a:tcPr/>
                </a:tc>
                <a:tc>
                  <a:txBody>
                    <a:bodyPr/>
                    <a:lstStyle/>
                    <a:p>
                      <a:pPr algn="ctr"/>
                      <a:r>
                        <a:rPr lang="el-GR" dirty="0"/>
                        <a:t>10</a:t>
                      </a:r>
                    </a:p>
                  </a:txBody>
                  <a:tcPr/>
                </a:tc>
                <a:tc>
                  <a:txBody>
                    <a:bodyPr/>
                    <a:lstStyle/>
                    <a:p>
                      <a:pPr algn="ctr"/>
                      <a:r>
                        <a:rPr lang="el-GR" dirty="0"/>
                        <a:t>11</a:t>
                      </a:r>
                    </a:p>
                  </a:txBody>
                  <a:tcPr/>
                </a:tc>
                <a:tc>
                  <a:txBody>
                    <a:bodyPr/>
                    <a:lstStyle/>
                    <a:p>
                      <a:pPr algn="ctr"/>
                      <a:r>
                        <a:rPr lang="el-GR" dirty="0"/>
                        <a:t>12</a:t>
                      </a:r>
                    </a:p>
                  </a:txBody>
                  <a:tcPr/>
                </a:tc>
                <a:extLst>
                  <a:ext uri="{0D108BD9-81ED-4DB2-BD59-A6C34878D82A}">
                    <a16:rowId xmlns:a16="http://schemas.microsoft.com/office/drawing/2014/main" val="312707718"/>
                  </a:ext>
                </a:extLst>
              </a:tr>
              <a:tr h="370840">
                <a:tc>
                  <a:txBody>
                    <a:bodyPr/>
                    <a:lstStyle/>
                    <a:p>
                      <a:pPr algn="ctr"/>
                      <a:r>
                        <a:rPr lang="el-GR" dirty="0"/>
                        <a:t>ΕΤ</a:t>
                      </a:r>
                      <a:r>
                        <a:rPr lang="en-US" dirty="0"/>
                        <a:t>(mm)</a:t>
                      </a:r>
                      <a:endParaRPr lang="el-GR" dirty="0"/>
                    </a:p>
                  </a:txBody>
                  <a:tcPr/>
                </a:tc>
                <a:tc>
                  <a:txBody>
                    <a:bodyPr/>
                    <a:lstStyle/>
                    <a:p>
                      <a:pPr algn="ctr"/>
                      <a:r>
                        <a:rPr lang="en-US" dirty="0"/>
                        <a:t>200</a:t>
                      </a:r>
                      <a:endParaRPr lang="el-GR" dirty="0"/>
                    </a:p>
                  </a:txBody>
                  <a:tcPr/>
                </a:tc>
                <a:tc>
                  <a:txBody>
                    <a:bodyPr/>
                    <a:lstStyle/>
                    <a:p>
                      <a:pPr algn="ctr"/>
                      <a:r>
                        <a:rPr lang="en-US" dirty="0"/>
                        <a:t>250</a:t>
                      </a:r>
                      <a:endParaRPr lang="el-GR" dirty="0"/>
                    </a:p>
                  </a:txBody>
                  <a:tcPr/>
                </a:tc>
                <a:tc>
                  <a:txBody>
                    <a:bodyPr/>
                    <a:lstStyle/>
                    <a:p>
                      <a:pPr algn="ctr"/>
                      <a:r>
                        <a:rPr lang="en-US" dirty="0"/>
                        <a:t>250</a:t>
                      </a:r>
                      <a:endParaRPr lang="el-GR" dirty="0"/>
                    </a:p>
                  </a:txBody>
                  <a:tcPr/>
                </a:tc>
                <a:tc>
                  <a:txBody>
                    <a:bodyPr/>
                    <a:lstStyle/>
                    <a:p>
                      <a:pPr algn="ctr"/>
                      <a:r>
                        <a:rPr lang="en-US" dirty="0"/>
                        <a:t>300</a:t>
                      </a:r>
                      <a:endParaRPr lang="el-GR" dirty="0"/>
                    </a:p>
                  </a:txBody>
                  <a:tcPr/>
                </a:tc>
                <a:tc>
                  <a:txBody>
                    <a:bodyPr/>
                    <a:lstStyle/>
                    <a:p>
                      <a:pPr algn="ctr"/>
                      <a:r>
                        <a:rPr lang="en-US" dirty="0"/>
                        <a:t>400</a:t>
                      </a:r>
                      <a:endParaRPr lang="el-GR" dirty="0"/>
                    </a:p>
                  </a:txBody>
                  <a:tcPr/>
                </a:tc>
                <a:tc>
                  <a:txBody>
                    <a:bodyPr/>
                    <a:lstStyle/>
                    <a:p>
                      <a:pPr algn="ctr"/>
                      <a:r>
                        <a:rPr lang="en-US" dirty="0"/>
                        <a:t>150</a:t>
                      </a:r>
                      <a:endParaRPr lang="el-GR" dirty="0"/>
                    </a:p>
                  </a:txBody>
                  <a:tcPr/>
                </a:tc>
                <a:tc>
                  <a:txBody>
                    <a:bodyPr/>
                    <a:lstStyle/>
                    <a:p>
                      <a:pPr algn="ctr"/>
                      <a:r>
                        <a:rPr lang="en-US" dirty="0"/>
                        <a:t>150</a:t>
                      </a:r>
                      <a:endParaRPr lang="el-GR" dirty="0"/>
                    </a:p>
                  </a:txBody>
                  <a:tcPr/>
                </a:tc>
                <a:tc>
                  <a:txBody>
                    <a:bodyPr/>
                    <a:lstStyle/>
                    <a:p>
                      <a:pPr algn="ctr"/>
                      <a:r>
                        <a:rPr lang="en-US" dirty="0"/>
                        <a:t>200</a:t>
                      </a:r>
                      <a:endParaRPr lang="el-GR" dirty="0"/>
                    </a:p>
                  </a:txBody>
                  <a:tcPr/>
                </a:tc>
                <a:tc>
                  <a:txBody>
                    <a:bodyPr/>
                    <a:lstStyle/>
                    <a:p>
                      <a:pPr algn="ctr"/>
                      <a:r>
                        <a:rPr lang="en-US" dirty="0"/>
                        <a:t>300</a:t>
                      </a:r>
                      <a:endParaRPr lang="el-GR" dirty="0"/>
                    </a:p>
                  </a:txBody>
                  <a:tcPr/>
                </a:tc>
                <a:tc>
                  <a:txBody>
                    <a:bodyPr/>
                    <a:lstStyle/>
                    <a:p>
                      <a:pPr algn="ctr"/>
                      <a:r>
                        <a:rPr lang="en-US" dirty="0"/>
                        <a:t>250</a:t>
                      </a:r>
                      <a:endParaRPr lang="el-GR" dirty="0"/>
                    </a:p>
                  </a:txBody>
                  <a:tcPr/>
                </a:tc>
                <a:tc>
                  <a:txBody>
                    <a:bodyPr/>
                    <a:lstStyle/>
                    <a:p>
                      <a:pPr algn="ctr"/>
                      <a:r>
                        <a:rPr lang="en-US" dirty="0"/>
                        <a:t>350</a:t>
                      </a:r>
                      <a:endParaRPr lang="el-GR" dirty="0"/>
                    </a:p>
                  </a:txBody>
                  <a:tcPr/>
                </a:tc>
                <a:tc>
                  <a:txBody>
                    <a:bodyPr/>
                    <a:lstStyle/>
                    <a:p>
                      <a:pPr algn="ctr"/>
                      <a:r>
                        <a:rPr lang="en-US" dirty="0"/>
                        <a:t>200</a:t>
                      </a:r>
                      <a:endParaRPr lang="el-GR" dirty="0"/>
                    </a:p>
                  </a:txBody>
                  <a:tcPr/>
                </a:tc>
                <a:extLst>
                  <a:ext uri="{0D108BD9-81ED-4DB2-BD59-A6C34878D82A}">
                    <a16:rowId xmlns:a16="http://schemas.microsoft.com/office/drawing/2014/main" val="145205838"/>
                  </a:ext>
                </a:extLst>
              </a:tr>
              <a:tr h="370840">
                <a:tc>
                  <a:txBody>
                    <a:bodyPr/>
                    <a:lstStyle/>
                    <a:p>
                      <a:pPr algn="ctr"/>
                      <a:r>
                        <a:rPr lang="en-US" dirty="0"/>
                        <a:t>P(mm)</a:t>
                      </a:r>
                      <a:endParaRPr lang="el-GR" dirty="0"/>
                    </a:p>
                  </a:txBody>
                  <a:tcPr/>
                </a:tc>
                <a:tc>
                  <a:txBody>
                    <a:bodyPr/>
                    <a:lstStyle/>
                    <a:p>
                      <a:pPr algn="ctr"/>
                      <a:r>
                        <a:rPr lang="en-US" dirty="0"/>
                        <a:t>400</a:t>
                      </a:r>
                      <a:endParaRPr lang="el-GR" dirty="0"/>
                    </a:p>
                  </a:txBody>
                  <a:tcPr/>
                </a:tc>
                <a:tc>
                  <a:txBody>
                    <a:bodyPr/>
                    <a:lstStyle/>
                    <a:p>
                      <a:pPr algn="ctr"/>
                      <a:r>
                        <a:rPr lang="en-US" dirty="0"/>
                        <a:t>450</a:t>
                      </a:r>
                      <a:endParaRPr lang="el-GR" dirty="0"/>
                    </a:p>
                  </a:txBody>
                  <a:tcPr/>
                </a:tc>
                <a:tc>
                  <a:txBody>
                    <a:bodyPr/>
                    <a:lstStyle/>
                    <a:p>
                      <a:pPr algn="ctr"/>
                      <a:r>
                        <a:rPr lang="en-US" dirty="0"/>
                        <a:t>500</a:t>
                      </a:r>
                      <a:endParaRPr lang="el-GR" dirty="0"/>
                    </a:p>
                  </a:txBody>
                  <a:tcPr/>
                </a:tc>
                <a:tc>
                  <a:txBody>
                    <a:bodyPr/>
                    <a:lstStyle/>
                    <a:p>
                      <a:pPr algn="ctr"/>
                      <a:r>
                        <a:rPr lang="en-US" dirty="0"/>
                        <a:t>350</a:t>
                      </a:r>
                      <a:endParaRPr lang="el-GR" dirty="0"/>
                    </a:p>
                  </a:txBody>
                  <a:tcPr/>
                </a:tc>
                <a:tc>
                  <a:txBody>
                    <a:bodyPr/>
                    <a:lstStyle/>
                    <a:p>
                      <a:pPr algn="ctr"/>
                      <a:r>
                        <a:rPr lang="en-US" dirty="0"/>
                        <a:t>250</a:t>
                      </a:r>
                      <a:endParaRPr lang="el-GR" dirty="0"/>
                    </a:p>
                  </a:txBody>
                  <a:tcPr/>
                </a:tc>
                <a:tc>
                  <a:txBody>
                    <a:bodyPr/>
                    <a:lstStyle/>
                    <a:p>
                      <a:pPr algn="ctr"/>
                      <a:r>
                        <a:rPr lang="en-US" dirty="0"/>
                        <a:t>200</a:t>
                      </a:r>
                      <a:endParaRPr lang="el-GR" dirty="0"/>
                    </a:p>
                  </a:txBody>
                  <a:tcPr/>
                </a:tc>
                <a:tc>
                  <a:txBody>
                    <a:bodyPr/>
                    <a:lstStyle/>
                    <a:p>
                      <a:pPr algn="ctr"/>
                      <a:r>
                        <a:rPr lang="en-US" dirty="0"/>
                        <a:t>50</a:t>
                      </a:r>
                      <a:endParaRPr lang="el-GR" dirty="0"/>
                    </a:p>
                  </a:txBody>
                  <a:tcPr/>
                </a:tc>
                <a:tc>
                  <a:txBody>
                    <a:bodyPr/>
                    <a:lstStyle/>
                    <a:p>
                      <a:pPr algn="ctr"/>
                      <a:r>
                        <a:rPr lang="en-US" dirty="0"/>
                        <a:t>50</a:t>
                      </a:r>
                      <a:endParaRPr lang="el-GR" dirty="0"/>
                    </a:p>
                  </a:txBody>
                  <a:tcPr/>
                </a:tc>
                <a:tc>
                  <a:txBody>
                    <a:bodyPr/>
                    <a:lstStyle/>
                    <a:p>
                      <a:pPr algn="ctr"/>
                      <a:r>
                        <a:rPr lang="en-US" dirty="0"/>
                        <a:t>200</a:t>
                      </a:r>
                      <a:endParaRPr lang="el-GR" dirty="0"/>
                    </a:p>
                  </a:txBody>
                  <a:tcPr/>
                </a:tc>
                <a:tc>
                  <a:txBody>
                    <a:bodyPr/>
                    <a:lstStyle/>
                    <a:p>
                      <a:pPr algn="ctr"/>
                      <a:r>
                        <a:rPr lang="en-US" dirty="0"/>
                        <a:t>250</a:t>
                      </a:r>
                      <a:endParaRPr lang="el-GR" dirty="0"/>
                    </a:p>
                  </a:txBody>
                  <a:tcPr/>
                </a:tc>
                <a:tc>
                  <a:txBody>
                    <a:bodyPr/>
                    <a:lstStyle/>
                    <a:p>
                      <a:pPr algn="ctr"/>
                      <a:r>
                        <a:rPr lang="en-US" dirty="0"/>
                        <a:t>400</a:t>
                      </a:r>
                      <a:endParaRPr lang="el-GR" dirty="0"/>
                    </a:p>
                  </a:txBody>
                  <a:tcPr/>
                </a:tc>
                <a:tc>
                  <a:txBody>
                    <a:bodyPr/>
                    <a:lstStyle/>
                    <a:p>
                      <a:pPr algn="ctr"/>
                      <a:r>
                        <a:rPr lang="en-US" dirty="0"/>
                        <a:t>500</a:t>
                      </a:r>
                      <a:endParaRPr lang="el-GR" dirty="0"/>
                    </a:p>
                  </a:txBody>
                  <a:tcPr/>
                </a:tc>
                <a:extLst>
                  <a:ext uri="{0D108BD9-81ED-4DB2-BD59-A6C34878D82A}">
                    <a16:rowId xmlns:a16="http://schemas.microsoft.com/office/drawing/2014/main" val="1992185014"/>
                  </a:ext>
                </a:extLst>
              </a:tr>
            </a:tbl>
          </a:graphicData>
        </a:graphic>
      </p:graphicFrame>
    </p:spTree>
    <p:extLst>
      <p:ext uri="{BB962C8B-B14F-4D97-AF65-F5344CB8AC3E}">
        <p14:creationId xmlns:p14="http://schemas.microsoft.com/office/powerpoint/2010/main" val="242360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Επιφανειακή απορροή</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5170646"/>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Ορισμός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Το τμήμα του νερού των κατακρημνισμάτων που πέφτει στην επιφάνεια του εδάφους και</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δεν εξατμίζεται, ούτε </a:t>
            </a:r>
            <a:r>
              <a:rPr lang="el-GR" sz="2200" dirty="0" err="1">
                <a:latin typeface="Times New Roman" panose="02020603050405020304" pitchFamily="18" charset="0"/>
                <a:ea typeface="+mj-ea"/>
                <a:cs typeface="Times New Roman" panose="02020603050405020304" pitchFamily="18" charset="0"/>
              </a:rPr>
              <a:t>κατεισδύει</a:t>
            </a:r>
            <a:r>
              <a:rPr lang="el-GR" sz="2200" dirty="0">
                <a:latin typeface="Times New Roman" panose="02020603050405020304" pitchFamily="18" charset="0"/>
                <a:ea typeface="+mj-ea"/>
                <a:cs typeface="Times New Roman" panose="02020603050405020304" pitchFamily="18" charset="0"/>
              </a:rPr>
              <a:t>, αλλά κυλάει επιφανειακά και οδηγείται προς τα</a:t>
            </a:r>
          </a:p>
          <a:p>
            <a:pPr>
              <a:lnSpc>
                <a:spcPct val="150000"/>
              </a:lnSpc>
              <a:buClr>
                <a:schemeClr val="accent2"/>
              </a:buClr>
            </a:pPr>
            <a:r>
              <a:rPr lang="el-GR" sz="2200" dirty="0" err="1">
                <a:latin typeface="Times New Roman" panose="02020603050405020304" pitchFamily="18" charset="0"/>
                <a:ea typeface="+mj-ea"/>
                <a:cs typeface="Times New Roman" panose="02020603050405020304" pitchFamily="18" charset="0"/>
              </a:rPr>
              <a:t>υδρορεμματα</a:t>
            </a:r>
            <a:r>
              <a:rPr lang="el-GR" sz="2200" dirty="0">
                <a:latin typeface="Times New Roman" panose="02020603050405020304" pitchFamily="18" charset="0"/>
                <a:ea typeface="+mj-ea"/>
                <a:cs typeface="Times New Roman" panose="02020603050405020304" pitchFamily="18" charset="0"/>
              </a:rPr>
              <a:t> (χείμαρροι, ποτάμια) και τελικά προς τη θάλασσα.</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Περιλαμβάνει:</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Το νερό που πέφτει απευθείας στα </a:t>
            </a:r>
            <a:r>
              <a:rPr lang="el-GR" sz="2200" dirty="0" err="1">
                <a:latin typeface="Times New Roman" panose="02020603050405020304" pitchFamily="18" charset="0"/>
                <a:ea typeface="+mj-ea"/>
                <a:cs typeface="Times New Roman" panose="02020603050405020304" pitchFamily="18" charset="0"/>
              </a:rPr>
              <a:t>υδρορεμματα</a:t>
            </a:r>
            <a:r>
              <a:rPr lang="el-GR" sz="22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Το νερό που απορρέει επιφανειακά στην επιφάνεια του εδάφους και καταλήγει στα </a:t>
            </a:r>
            <a:r>
              <a:rPr lang="el-GR" sz="2200" dirty="0" err="1">
                <a:latin typeface="Times New Roman" panose="02020603050405020304" pitchFamily="18" charset="0"/>
                <a:ea typeface="+mj-ea"/>
                <a:cs typeface="Times New Roman" panose="02020603050405020304" pitchFamily="18" charset="0"/>
              </a:rPr>
              <a:t>υδρορεμματα</a:t>
            </a:r>
            <a:r>
              <a:rPr lang="el-GR" sz="22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Την υποδερμική ροή (στα ανώτερα τμήματα του εδάφους) – Την τροφοδοσία των </a:t>
            </a:r>
            <a:r>
              <a:rPr lang="el-GR" sz="2200" dirty="0" err="1">
                <a:latin typeface="Times New Roman" panose="02020603050405020304" pitchFamily="18" charset="0"/>
                <a:ea typeface="+mj-ea"/>
                <a:cs typeface="Times New Roman" panose="02020603050405020304" pitchFamily="18" charset="0"/>
              </a:rPr>
              <a:t>υδρορευμάτων</a:t>
            </a:r>
            <a:r>
              <a:rPr lang="el-GR" sz="2200" dirty="0">
                <a:latin typeface="Times New Roman" panose="02020603050405020304" pitchFamily="18" charset="0"/>
                <a:ea typeface="+mj-ea"/>
                <a:cs typeface="Times New Roman" panose="02020603050405020304" pitchFamily="18" charset="0"/>
              </a:rPr>
              <a:t> από πηγές.</a:t>
            </a:r>
          </a:p>
        </p:txBody>
      </p:sp>
    </p:spTree>
    <p:extLst>
      <p:ext uri="{BB962C8B-B14F-4D97-AF65-F5344CB8AC3E}">
        <p14:creationId xmlns:p14="http://schemas.microsoft.com/office/powerpoint/2010/main" val="81207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Διαχείριση υδατικών πόρων – Ορισμός</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242646"/>
            <a:ext cx="11203988" cy="4154984"/>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Περιλαμβάνει το </a:t>
            </a:r>
            <a:r>
              <a:rPr lang="el-GR" sz="2200" i="1" dirty="0">
                <a:latin typeface="Times New Roman" panose="02020603050405020304" pitchFamily="18" charset="0"/>
                <a:ea typeface="+mj-ea"/>
                <a:cs typeface="Times New Roman" panose="02020603050405020304" pitchFamily="18" charset="0"/>
              </a:rPr>
              <a:t>σύνολο των μέσων και των μέτρων δια των οποίων επιδιώκονται:</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Η ικανοποίηση, ποσοτικά και ποιοτικά, των σημερινών αναγκών σε νερό υπό τους καλύτερους δυνατούς οικονομικούς όρους, </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Η πρόβλεψη εξασφάλισης νερού για τις ανάγκες νερού για τις ανάγκες των μελλοντικών γενεών,</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Η μέριμνα διατήρησής τους σε επίπεδα που να εξασφαλίζουν την προστασία του φυσικού περιβάλλοντος και</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Η μέριμνα διατήρησης της ισορροπίας των οικοσυστημάτων. </a:t>
            </a:r>
          </a:p>
          <a:p>
            <a:pPr>
              <a:lnSpc>
                <a:spcPct val="150000"/>
              </a:lnSpc>
              <a:buClr>
                <a:schemeClr val="accent2"/>
              </a:buClr>
            </a:pPr>
            <a:r>
              <a:rPr lang="el-GR" sz="2200" dirty="0">
                <a:latin typeface="Times New Roman" panose="02020603050405020304" pitchFamily="18" charset="0"/>
                <a:cs typeface="Times New Roman" panose="02020603050405020304" pitchFamily="18" charset="0"/>
              </a:rPr>
              <a:t>(Επιτροπή Προβλημάτων Ύδατος της Οικονομικής Επιτροπής για την Ευρώπη του ΟΗΕ)</a:t>
            </a:r>
            <a:endParaRPr lang="el-GR" sz="2200" i="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336036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Επιφανειακή απορροή</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5678478"/>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απορροή εξαρτάται από:</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–Τη διαπερατότητα των σχηματισμών της λεκάνης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–Την ένταση των βροχοπτώσεων</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–Τη διάρκεια και την κατανομή των βροχοπτώσεων στη λεκάνη</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–Τη βλάστηση (κατακράτηση νερού)</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–Την κλίση της μορφολογίας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–Το μέγεθος της λεκάνης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–Τη γεωμετρία του υδρογραφικού δικτύου</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–Το βάθος της ελεύθερης επιφάνειας του υπόγειου νερού </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–Τις ανθρώπινες παρεμβάσεις (π.χ. αστικοποίηση, υδραυλικά έργα)</a:t>
            </a:r>
          </a:p>
          <a:p>
            <a:pPr marL="342900" indent="-342900">
              <a:lnSpc>
                <a:spcPct val="150000"/>
              </a:lnSpc>
              <a:buClr>
                <a:schemeClr val="accent2"/>
              </a:buClr>
              <a:buFont typeface="Arial" panose="020B0604020202020204" pitchFamily="34" charset="0"/>
              <a:buChar char="•"/>
            </a:pP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8170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Επιφανειακή απορροή</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2752" y="1219200"/>
            <a:ext cx="10734548" cy="4154984"/>
          </a:xfrm>
          <a:prstGeom prst="rect">
            <a:avLst/>
          </a:prstGeom>
        </p:spPr>
        <p:txBody>
          <a:bodyPr wrap="square">
            <a:spAutoFit/>
          </a:bodyPr>
          <a:lstStyle/>
          <a:p>
            <a:pPr>
              <a:lnSpc>
                <a:spcPct val="150000"/>
              </a:lnSpc>
              <a:buClr>
                <a:schemeClr val="accent2"/>
              </a:buClr>
            </a:pPr>
            <a:r>
              <a:rPr lang="el-GR" sz="2200" b="1" dirty="0">
                <a:latin typeface="Times New Roman" panose="02020603050405020304" pitchFamily="18" charset="0"/>
                <a:ea typeface="+mj-ea"/>
                <a:cs typeface="Times New Roman" panose="02020603050405020304" pitchFamily="18" charset="0"/>
              </a:rPr>
              <a:t>Μέτρηση παροχής</a:t>
            </a: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μέτρηση της παροχής </a:t>
            </a:r>
            <a:r>
              <a:rPr lang="el-GR" sz="2200" dirty="0" err="1">
                <a:latin typeface="Times New Roman" panose="02020603050405020304" pitchFamily="18" charset="0"/>
                <a:ea typeface="+mj-ea"/>
                <a:cs typeface="Times New Roman" panose="02020603050405020304" pitchFamily="18" charset="0"/>
              </a:rPr>
              <a:t>υδρορεύματος</a:t>
            </a:r>
            <a:r>
              <a:rPr lang="el-GR" sz="2200" dirty="0">
                <a:latin typeface="Times New Roman" panose="02020603050405020304" pitchFamily="18" charset="0"/>
                <a:ea typeface="+mj-ea"/>
                <a:cs typeface="Times New Roman" panose="02020603050405020304" pitchFamily="18" charset="0"/>
              </a:rPr>
              <a:t> γίνεται με:</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Μέτρηση της ταχύτητας του νερού και της διατομής στη θέση μέτρησης</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Με μόνιμες κατασκευές μέτρησης παροχών: Κατασκευή αναχωμάτων ώστε το νερό να περάσει από συγκεκριμένη </a:t>
            </a:r>
            <a:r>
              <a:rPr lang="el-GR" sz="2200" dirty="0" err="1">
                <a:latin typeface="Times New Roman" panose="02020603050405020304" pitchFamily="18" charset="0"/>
                <a:ea typeface="+mj-ea"/>
                <a:cs typeface="Times New Roman" panose="02020603050405020304" pitchFamily="18" charset="0"/>
              </a:rPr>
              <a:t>διαστασιολογημένη</a:t>
            </a:r>
            <a:r>
              <a:rPr lang="el-GR" sz="2200" dirty="0">
                <a:latin typeface="Times New Roman" panose="02020603050405020304" pitchFamily="18" charset="0"/>
                <a:ea typeface="+mj-ea"/>
                <a:cs typeface="Times New Roman" panose="02020603050405020304" pitchFamily="18" charset="0"/>
              </a:rPr>
              <a:t> διατομή στον </a:t>
            </a:r>
            <a:r>
              <a:rPr lang="el-GR" sz="2200" dirty="0" err="1">
                <a:latin typeface="Times New Roman" panose="02020603050405020304" pitchFamily="18" charset="0"/>
                <a:ea typeface="+mj-ea"/>
                <a:cs typeface="Times New Roman" panose="02020603050405020304" pitchFamily="18" charset="0"/>
              </a:rPr>
              <a:t>υπερχειλιστή</a:t>
            </a:r>
            <a:endParaRPr lang="el-GR" sz="2200" dirty="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Με τη χρήση διαλυμάτων: Ρίψη ευδιάλυτων χημικών ουσιών σε μια θέση-Μέτρηση της συγκέντρωσης της ουσίας σε απόσταση που να έχει διαλυθεί πλήρως</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Με εμπειρικούς τύπους</a:t>
            </a:r>
          </a:p>
        </p:txBody>
      </p:sp>
    </p:spTree>
    <p:extLst>
      <p:ext uri="{BB962C8B-B14F-4D97-AF65-F5344CB8AC3E}">
        <p14:creationId xmlns:p14="http://schemas.microsoft.com/office/powerpoint/2010/main" val="190694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Επιφανειακή απορροή</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555" y="904875"/>
            <a:ext cx="11713844" cy="6093976"/>
          </a:xfrm>
          <a:prstGeom prst="rect">
            <a:avLst/>
          </a:prstGeom>
        </p:spPr>
        <p:txBody>
          <a:bodyPr wrap="square">
            <a:spAutoFit/>
          </a:bodyPr>
          <a:lstStyle/>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Υπολογισμός απορροής </a:t>
            </a:r>
            <a:r>
              <a:rPr lang="en-US" sz="2000" dirty="0">
                <a:latin typeface="Times New Roman" panose="02020603050405020304" pitchFamily="18" charset="0"/>
                <a:ea typeface="+mj-ea"/>
                <a:cs typeface="Times New Roman" panose="02020603050405020304" pitchFamily="18" charset="0"/>
              </a:rPr>
              <a:t>Q – </a:t>
            </a:r>
            <a:r>
              <a:rPr lang="el-GR" sz="2000" dirty="0">
                <a:latin typeface="Times New Roman" panose="02020603050405020304" pitchFamily="18" charset="0"/>
                <a:ea typeface="+mj-ea"/>
                <a:cs typeface="Times New Roman" panose="02020603050405020304" pitchFamily="18" charset="0"/>
              </a:rPr>
              <a:t>Υπολογισμός συντελεστή «</a:t>
            </a:r>
            <a:r>
              <a:rPr lang="el-GR" sz="2000" dirty="0" err="1">
                <a:latin typeface="Times New Roman" panose="02020603050405020304" pitchFamily="18" charset="0"/>
                <a:ea typeface="+mj-ea"/>
                <a:cs typeface="Times New Roman" panose="02020603050405020304" pitchFamily="18" charset="0"/>
              </a:rPr>
              <a:t>Curve</a:t>
            </a:r>
            <a:r>
              <a:rPr lang="el-GR" sz="2000" dirty="0">
                <a:latin typeface="Times New Roman" panose="02020603050405020304" pitchFamily="18" charset="0"/>
                <a:ea typeface="+mj-ea"/>
                <a:cs typeface="Times New Roman" panose="02020603050405020304" pitchFamily="18" charset="0"/>
              </a:rPr>
              <a:t> Number» (CN)</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Ο δείκτης CN εκφράζει ουσιαστικά τις συνολικές απώλειες της βροχόπτωσης και μπορεί</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επομένως να χρησιμοποιηθεί για τον υπολογισμό του περισσεύματος βροχής από μια</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δεδομένη βροχόπτωση, δηλαδή της επιφανειακής απορροής (Τσακίρης 1995).</a:t>
            </a:r>
            <a:endParaRPr lang="en-US"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Ο δείκτης αυτός διαφοροποιείται ανάλογα με τον υδρολογικό τύπο του εδάφους και τη χρήση</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γης. Οι κατηγορίες των εδαφών από υδρολογική άποψη είναι τέσσερις :</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Κατηγορία Α: Εδάφη με υψηλή βασική </a:t>
            </a:r>
            <a:r>
              <a:rPr lang="el-GR" sz="2000" dirty="0" err="1">
                <a:latin typeface="Times New Roman" panose="02020603050405020304" pitchFamily="18" charset="0"/>
                <a:ea typeface="+mj-ea"/>
                <a:cs typeface="Times New Roman" panose="02020603050405020304" pitchFamily="18" charset="0"/>
              </a:rPr>
              <a:t>διηθητικότητα</a:t>
            </a:r>
            <a:r>
              <a:rPr lang="el-GR" sz="2000" dirty="0">
                <a:latin typeface="Times New Roman" panose="02020603050405020304" pitchFamily="18" charset="0"/>
                <a:ea typeface="+mj-ea"/>
                <a:cs typeface="Times New Roman" panose="02020603050405020304" pitchFamily="18" charset="0"/>
              </a:rPr>
              <a:t> και υψηλή διαπερατότητα.</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Συνήθως αμμώδη ή χαλικώδη εδάφη</a:t>
            </a:r>
            <a:r>
              <a:rPr lang="en-US" sz="2000" dirty="0">
                <a:latin typeface="Times New Roman" panose="02020603050405020304" pitchFamily="18" charset="0"/>
                <a:ea typeface="+mj-ea"/>
                <a:cs typeface="Times New Roman" panose="02020603050405020304" pitchFamily="18" charset="0"/>
              </a:rPr>
              <a:t>)</a:t>
            </a:r>
            <a:endParaRPr lang="el-GR" sz="2000" dirty="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Κατηγορία Β: Εδάφη με μέτρια βασική </a:t>
            </a:r>
            <a:r>
              <a:rPr lang="el-GR" sz="2000" dirty="0" err="1">
                <a:latin typeface="Times New Roman" panose="02020603050405020304" pitchFamily="18" charset="0"/>
                <a:ea typeface="+mj-ea"/>
                <a:cs typeface="Times New Roman" panose="02020603050405020304" pitchFamily="18" charset="0"/>
              </a:rPr>
              <a:t>διηθητικότητα</a:t>
            </a:r>
            <a:r>
              <a:rPr lang="el-GR" sz="2000" dirty="0">
                <a:latin typeface="Times New Roman" panose="02020603050405020304" pitchFamily="18" charset="0"/>
                <a:ea typeface="+mj-ea"/>
                <a:cs typeface="Times New Roman" panose="02020603050405020304" pitchFamily="18" charset="0"/>
              </a:rPr>
              <a:t> και διαπερατότητα που</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αποτελούνται από μέσης μέχρι ελαφράς σύστασης εδάφη.</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Κατηγορία Γ: Εδάφη με μικρή βασική </a:t>
            </a:r>
            <a:r>
              <a:rPr lang="el-GR" sz="2000" dirty="0" err="1">
                <a:latin typeface="Times New Roman" panose="02020603050405020304" pitchFamily="18" charset="0"/>
                <a:ea typeface="+mj-ea"/>
                <a:cs typeface="Times New Roman" panose="02020603050405020304" pitchFamily="18" charset="0"/>
              </a:rPr>
              <a:t>διηθητικότητα</a:t>
            </a:r>
            <a:r>
              <a:rPr lang="el-GR" sz="2000" dirty="0">
                <a:latin typeface="Times New Roman" panose="02020603050405020304" pitchFamily="18" charset="0"/>
                <a:ea typeface="+mj-ea"/>
                <a:cs typeface="Times New Roman" panose="02020603050405020304" pitchFamily="18" charset="0"/>
              </a:rPr>
              <a:t> και διαπερατότητα</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εδάφη μέσης </a:t>
            </a:r>
            <a:r>
              <a:rPr lang="en-US" sz="2000" dirty="0">
                <a:latin typeface="Times New Roman" panose="02020603050405020304" pitchFamily="18" charset="0"/>
                <a:ea typeface="+mj-ea"/>
                <a:cs typeface="Times New Roman" panose="02020603050405020304" pitchFamily="18" charset="0"/>
              </a:rPr>
              <a:t>-</a:t>
            </a:r>
            <a:r>
              <a:rPr lang="el-GR" sz="2000" dirty="0">
                <a:latin typeface="Times New Roman" panose="02020603050405020304" pitchFamily="18" charset="0"/>
                <a:ea typeface="+mj-ea"/>
                <a:cs typeface="Times New Roman" panose="02020603050405020304" pitchFamily="18" charset="0"/>
              </a:rPr>
              <a:t> βαριάς</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σύστασης</a:t>
            </a:r>
            <a:r>
              <a:rPr lang="en-US" sz="2000" dirty="0">
                <a:latin typeface="Times New Roman" panose="02020603050405020304" pitchFamily="18" charset="0"/>
                <a:ea typeface="+mj-ea"/>
                <a:cs typeface="Times New Roman" panose="02020603050405020304" pitchFamily="18" charset="0"/>
              </a:rPr>
              <a:t>)</a:t>
            </a:r>
            <a:r>
              <a:rPr lang="el-GR" sz="20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Κατηγορία Δ: Εδάφη με πολύ μικρή βασική </a:t>
            </a:r>
            <a:r>
              <a:rPr lang="el-GR" sz="2000" dirty="0" err="1">
                <a:latin typeface="Times New Roman" panose="02020603050405020304" pitchFamily="18" charset="0"/>
                <a:ea typeface="+mj-ea"/>
                <a:cs typeface="Times New Roman" panose="02020603050405020304" pitchFamily="18" charset="0"/>
              </a:rPr>
              <a:t>διηθητικότητα</a:t>
            </a:r>
            <a:r>
              <a:rPr lang="el-GR" sz="2000" dirty="0">
                <a:latin typeface="Times New Roman" panose="02020603050405020304" pitchFamily="18" charset="0"/>
                <a:ea typeface="+mj-ea"/>
                <a:cs typeface="Times New Roman" panose="02020603050405020304" pitchFamily="18" charset="0"/>
              </a:rPr>
              <a:t> και διαπερατότητα</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κυρίως αργιλώδη εδάφη, εδάφη με υψηλή στάθμη υπόγειου νερού ή με</a:t>
            </a:r>
            <a:r>
              <a:rPr lang="en-US" sz="2000" dirty="0">
                <a:latin typeface="Times New Roman" panose="02020603050405020304" pitchFamily="18" charset="0"/>
                <a:ea typeface="+mj-ea"/>
                <a:cs typeface="Times New Roman" panose="02020603050405020304" pitchFamily="18" charset="0"/>
              </a:rPr>
              <a:t> </a:t>
            </a:r>
            <a:r>
              <a:rPr lang="el-GR" sz="2000" dirty="0" err="1">
                <a:latin typeface="Times New Roman" panose="02020603050405020304" pitchFamily="18" charset="0"/>
                <a:ea typeface="+mj-ea"/>
                <a:cs typeface="Times New Roman" panose="02020603050405020304" pitchFamily="18" charset="0"/>
              </a:rPr>
              <a:t>αδιαπέρατο</a:t>
            </a:r>
            <a:r>
              <a:rPr lang="el-GR" sz="2000" dirty="0">
                <a:latin typeface="Times New Roman" panose="02020603050405020304" pitchFamily="18" charset="0"/>
                <a:ea typeface="+mj-ea"/>
                <a:cs typeface="Times New Roman" panose="02020603050405020304" pitchFamily="18" charset="0"/>
              </a:rPr>
              <a:t> στρώμα. </a:t>
            </a:r>
          </a:p>
        </p:txBody>
      </p:sp>
    </p:spTree>
    <p:extLst>
      <p:ext uri="{BB962C8B-B14F-4D97-AF65-F5344CB8AC3E}">
        <p14:creationId xmlns:p14="http://schemas.microsoft.com/office/powerpoint/2010/main" val="1712309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Επιφανειακή απορροή</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555" y="1158021"/>
            <a:ext cx="11713844" cy="4247317"/>
          </a:xfrm>
          <a:prstGeom prst="rect">
            <a:avLst/>
          </a:prstGeom>
        </p:spPr>
        <p:txBody>
          <a:bodyPr wrap="square">
            <a:spAutoFit/>
          </a:bodyPr>
          <a:lstStyle/>
          <a:p>
            <a:pPr>
              <a:lnSpc>
                <a:spcPct val="150000"/>
              </a:lnSpc>
              <a:buClr>
                <a:schemeClr val="accent2"/>
              </a:buClr>
            </a:pPr>
            <a:r>
              <a:rPr lang="el-GR" sz="2000" b="1" dirty="0">
                <a:latin typeface="Times New Roman" panose="02020603050405020304" pitchFamily="18" charset="0"/>
                <a:ea typeface="+mj-ea"/>
                <a:cs typeface="Times New Roman" panose="02020603050405020304" pitchFamily="18" charset="0"/>
              </a:rPr>
              <a:t>Βάση δεδομένων CORINE</a:t>
            </a:r>
            <a:endParaRPr lang="en-US"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Παγκόσμια βάση για τις χρήσεις γης και τη </a:t>
            </a:r>
            <a:r>
              <a:rPr lang="el-GR" sz="2000" dirty="0" err="1">
                <a:latin typeface="Times New Roman" panose="02020603050405020304" pitchFamily="18" charset="0"/>
                <a:ea typeface="+mj-ea"/>
                <a:cs typeface="Times New Roman" panose="02020603050405020304" pitchFamily="18" charset="0"/>
              </a:rPr>
              <a:t>φυτοκάλυψη</a:t>
            </a:r>
            <a:r>
              <a:rPr lang="el-GR" sz="2000" dirty="0">
                <a:latin typeface="Times New Roman" panose="02020603050405020304" pitchFamily="18" charset="0"/>
                <a:ea typeface="+mj-ea"/>
                <a:cs typeface="Times New Roman" panose="02020603050405020304" pitchFamily="18" charset="0"/>
              </a:rPr>
              <a:t>.</a:t>
            </a:r>
            <a:r>
              <a:rPr lang="en-US" sz="2000" dirty="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Από αυτήν προκύπτει ο δείκτης CN, ο οποίος διαφοροποιείται ανάλογα με τον</a:t>
            </a:r>
            <a:r>
              <a:rPr lang="en-US" sz="2000" dirty="0">
                <a:latin typeface="Times New Roman" panose="02020603050405020304" pitchFamily="18" charset="0"/>
                <a:ea typeface="+mj-ea"/>
                <a:cs typeface="Times New Roman" panose="02020603050405020304" pitchFamily="18" charset="0"/>
              </a:rPr>
              <a:t>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υδρολογικό τύπο του εδάφους και </a:t>
            </a:r>
            <a:endParaRPr lang="en-US"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τη χρήση γης</a:t>
            </a:r>
            <a:r>
              <a:rPr lang="en-US" sz="2000" dirty="0">
                <a:latin typeface="Times New Roman" panose="02020603050405020304" pitchFamily="18" charset="0"/>
                <a:ea typeface="+mj-ea"/>
                <a:cs typeface="Times New Roman" panose="02020603050405020304" pitchFamily="18" charset="0"/>
              </a:rPr>
              <a:t>.</a:t>
            </a:r>
          </a:p>
          <a:p>
            <a:pPr>
              <a:lnSpc>
                <a:spcPct val="150000"/>
              </a:lnSpc>
              <a:buClr>
                <a:schemeClr val="accent2"/>
              </a:buClr>
            </a:pPr>
            <a:endParaRPr lang="en-US"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Παράδειγμα χάρτη με τις κατηγορίες, </a:t>
            </a:r>
            <a:endParaRPr lang="en-US"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την έκταση και το ποσοστό που</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καταλαμβάνουν οι χρήσεις/κάλυψης γης</a:t>
            </a:r>
          </a:p>
        </p:txBody>
      </p:sp>
      <p:pic>
        <p:nvPicPr>
          <p:cNvPr id="3" name="Picture 2"/>
          <p:cNvPicPr>
            <a:picLocks noChangeAspect="1"/>
          </p:cNvPicPr>
          <p:nvPr/>
        </p:nvPicPr>
        <p:blipFill rotWithShape="1">
          <a:blip r:embed="rId3"/>
          <a:srcRect l="29375" t="25372" r="30313" b="33259"/>
          <a:stretch/>
        </p:blipFill>
        <p:spPr>
          <a:xfrm>
            <a:off x="4560485" y="2388883"/>
            <a:ext cx="7402914" cy="4273414"/>
          </a:xfrm>
          <a:prstGeom prst="rect">
            <a:avLst/>
          </a:prstGeom>
        </p:spPr>
      </p:pic>
    </p:spTree>
    <p:extLst>
      <p:ext uri="{BB962C8B-B14F-4D97-AF65-F5344CB8AC3E}">
        <p14:creationId xmlns:p14="http://schemas.microsoft.com/office/powerpoint/2010/main" val="1005030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Υδρολογικά μοντέλα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5772" y="919896"/>
            <a:ext cx="10791825" cy="6093976"/>
          </a:xfrm>
          <a:prstGeom prst="rect">
            <a:avLst/>
          </a:prstGeom>
        </p:spPr>
        <p:txBody>
          <a:bodyPr wrap="square">
            <a:spAutoFit/>
          </a:bodyPr>
          <a:lstStyle/>
          <a:p>
            <a:pPr>
              <a:lnSpc>
                <a:spcPct val="150000"/>
              </a:lnSpc>
              <a:buClr>
                <a:schemeClr val="accent2"/>
              </a:buClr>
            </a:pPr>
            <a:r>
              <a:rPr lang="el-GR" sz="2000" b="1" dirty="0">
                <a:latin typeface="Times New Roman" panose="02020603050405020304" pitchFamily="18" charset="0"/>
                <a:ea typeface="+mj-ea"/>
                <a:cs typeface="Times New Roman" panose="02020603050405020304" pitchFamily="18" charset="0"/>
              </a:rPr>
              <a:t>Ορισμός</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Μαθηματικοί μετασχηματισμοί που χρησιμοποιούν δεδομένα πεδίου (υδρολογικά, γεωμορφολογικά, κτλ.) και εύλογες υποθέσεις σχετικά με τους μηχανισμούς του υδρολογικού κύκλου, με σκοπό την αναπαράσταση των υδρολογικών διεργασιών, σε κατάλληλη χωρική και χρονική κλίμακα (</a:t>
            </a:r>
            <a:r>
              <a:rPr lang="el-GR" sz="2000" dirty="0" err="1">
                <a:latin typeface="Times New Roman" panose="02020603050405020304" pitchFamily="18" charset="0"/>
                <a:ea typeface="+mj-ea"/>
                <a:cs typeface="Times New Roman" panose="02020603050405020304" pitchFamily="18" charset="0"/>
              </a:rPr>
              <a:t>Ευστρατιάδης</a:t>
            </a:r>
            <a:r>
              <a:rPr lang="el-GR" sz="2000" dirty="0">
                <a:latin typeface="Times New Roman" panose="02020603050405020304" pitchFamily="18" charset="0"/>
                <a:ea typeface="+mj-ea"/>
                <a:cs typeface="Times New Roman" panose="02020603050405020304" pitchFamily="18" charset="0"/>
              </a:rPr>
              <a:t> and </a:t>
            </a:r>
            <a:r>
              <a:rPr lang="el-GR" sz="2000" dirty="0" err="1">
                <a:latin typeface="Times New Roman" panose="02020603050405020304" pitchFamily="18" charset="0"/>
                <a:ea typeface="+mj-ea"/>
                <a:cs typeface="Times New Roman" panose="02020603050405020304" pitchFamily="18" charset="0"/>
              </a:rPr>
              <a:t>Μαμάσης</a:t>
            </a:r>
            <a:r>
              <a:rPr lang="el-GR" sz="2000" dirty="0">
                <a:latin typeface="Times New Roman" panose="02020603050405020304" pitchFamily="18" charset="0"/>
                <a:ea typeface="+mj-ea"/>
                <a:cs typeface="Times New Roman" panose="02020603050405020304" pitchFamily="18" charset="0"/>
              </a:rPr>
              <a:t> 2010).</a:t>
            </a:r>
          </a:p>
          <a:p>
            <a:pPr>
              <a:lnSpc>
                <a:spcPct val="150000"/>
              </a:lnSpc>
              <a:buClr>
                <a:schemeClr val="accent2"/>
              </a:buClr>
            </a:pPr>
            <a:r>
              <a:rPr lang="el-GR" sz="2000" b="1" dirty="0">
                <a:latin typeface="Times New Roman" panose="02020603050405020304" pitchFamily="18" charset="0"/>
                <a:ea typeface="+mj-ea"/>
                <a:cs typeface="Times New Roman" panose="02020603050405020304" pitchFamily="18" charset="0"/>
              </a:rPr>
              <a:t>Πεδία Εφαρμογής</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Εκτίμηση υδατικού ισοζυγίου και επιφανειακού και υπόγειου υδατικού δυναμικού</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Εκτίμηση </a:t>
            </a:r>
            <a:r>
              <a:rPr lang="el-GR" sz="2000" dirty="0" err="1">
                <a:latin typeface="Times New Roman" panose="02020603050405020304" pitchFamily="18" charset="0"/>
                <a:ea typeface="+mj-ea"/>
                <a:cs typeface="Times New Roman" panose="02020603050405020304" pitchFamily="18" charset="0"/>
              </a:rPr>
              <a:t>πλημμυρικών</a:t>
            </a:r>
            <a:r>
              <a:rPr lang="el-GR" sz="2000" dirty="0">
                <a:latin typeface="Times New Roman" panose="02020603050405020304" pitchFamily="18" charset="0"/>
                <a:ea typeface="+mj-ea"/>
                <a:cs typeface="Times New Roman" panose="02020603050405020304" pitchFamily="18" charset="0"/>
              </a:rPr>
              <a:t> μεγεθών (</a:t>
            </a:r>
            <a:r>
              <a:rPr lang="el-GR" sz="2000" dirty="0" err="1">
                <a:latin typeface="Times New Roman" panose="02020603050405020304" pitchFamily="18" charset="0"/>
                <a:ea typeface="+mj-ea"/>
                <a:cs typeface="Times New Roman" panose="02020603050405020304" pitchFamily="18" charset="0"/>
              </a:rPr>
              <a:t>υδρογραφήματα</a:t>
            </a:r>
            <a:r>
              <a:rPr lang="el-GR" sz="2000" dirty="0">
                <a:latin typeface="Times New Roman" panose="02020603050405020304" pitchFamily="18" charset="0"/>
                <a:ea typeface="+mj-ea"/>
                <a:cs typeface="Times New Roman" panose="02020603050405020304" pitchFamily="18" charset="0"/>
              </a:rPr>
              <a:t>, μελέτες σχεδιασμού αντιπλημμυρικών έργων)</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Εκτίμηση της διάβρωσης του εδάφους και της μεταφοράς φερτών υλικών</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Εκτίμηση της ρύπανσης και μεταφοράς/διασποράς ρυπαντών</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Εκτίμηση υδρολογικών μεγεθών σε πραγματικό χρόνο (επιχειρησιακή διαχείριση συστημάτων υδατικών πόρων, διαχείριση </a:t>
            </a:r>
            <a:r>
              <a:rPr lang="el-GR" sz="2000" dirty="0" err="1">
                <a:latin typeface="Times New Roman" panose="02020603050405020304" pitchFamily="18" charset="0"/>
                <a:ea typeface="+mj-ea"/>
                <a:cs typeface="Times New Roman" panose="02020603050405020304" pitchFamily="18" charset="0"/>
              </a:rPr>
              <a:t>πλημμυρικής</a:t>
            </a:r>
            <a:r>
              <a:rPr lang="el-GR" sz="2000" dirty="0">
                <a:latin typeface="Times New Roman" panose="02020603050405020304" pitchFamily="18" charset="0"/>
                <a:ea typeface="+mj-ea"/>
                <a:cs typeface="Times New Roman" panose="02020603050405020304" pitchFamily="18" charset="0"/>
              </a:rPr>
              <a:t> διακινδύνευσης)</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Εκτίμηση κλιματικής αλλαγής</a:t>
            </a:r>
          </a:p>
        </p:txBody>
      </p:sp>
    </p:spTree>
    <p:extLst>
      <p:ext uri="{BB962C8B-B14F-4D97-AF65-F5344CB8AC3E}">
        <p14:creationId xmlns:p14="http://schemas.microsoft.com/office/powerpoint/2010/main" val="278579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Υδρολογικά μοντέλα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5772" y="1213114"/>
            <a:ext cx="10791825" cy="3323987"/>
          </a:xfrm>
          <a:prstGeom prst="rect">
            <a:avLst/>
          </a:prstGeom>
        </p:spPr>
        <p:txBody>
          <a:bodyPr wrap="square">
            <a:spAutoFit/>
          </a:bodyPr>
          <a:lstStyle/>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Τα υδρολογικά μοντέλα διαχωρίζονται με </a:t>
            </a:r>
            <a:r>
              <a:rPr lang="el-GR" sz="2000" b="1" dirty="0">
                <a:latin typeface="Times New Roman" panose="02020603050405020304" pitchFamily="18" charset="0"/>
                <a:ea typeface="+mj-ea"/>
                <a:cs typeface="Times New Roman" panose="02020603050405020304" pitchFamily="18" charset="0"/>
              </a:rPr>
              <a:t>βάση τη χωρική κλίμακα</a:t>
            </a:r>
            <a:r>
              <a:rPr lang="el-GR" sz="2000" dirty="0">
                <a:latin typeface="Times New Roman" panose="02020603050405020304" pitchFamily="18" charset="0"/>
                <a:ea typeface="+mj-ea"/>
                <a:cs typeface="Times New Roman" panose="02020603050405020304" pitchFamily="18" charset="0"/>
              </a:rPr>
              <a:t>:</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1. Αδιαμέριστα (</a:t>
            </a:r>
            <a:r>
              <a:rPr lang="el-GR" sz="2000" dirty="0" err="1">
                <a:latin typeface="Times New Roman" panose="02020603050405020304" pitchFamily="18" charset="0"/>
                <a:ea typeface="+mj-ea"/>
                <a:cs typeface="Times New Roman" panose="02020603050405020304" pitchFamily="18" charset="0"/>
              </a:rPr>
              <a:t>lumped</a:t>
            </a:r>
            <a:r>
              <a:rPr lang="el-GR" sz="2000" dirty="0">
                <a:latin typeface="Times New Roman" panose="02020603050405020304" pitchFamily="18" charset="0"/>
                <a:ea typeface="+mj-ea"/>
                <a:cs typeface="Times New Roman" panose="02020603050405020304" pitchFamily="18" charset="0"/>
              </a:rPr>
              <a:t>): Κοινές φορτίσεις και κοινές παράμετροι για όλη τη λεκάνη απορροής</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2. </a:t>
            </a:r>
            <a:r>
              <a:rPr lang="el-GR" sz="2000" dirty="0" err="1">
                <a:latin typeface="Times New Roman" panose="02020603050405020304" pitchFamily="18" charset="0"/>
                <a:ea typeface="+mj-ea"/>
                <a:cs typeface="Times New Roman" panose="02020603050405020304" pitchFamily="18" charset="0"/>
              </a:rPr>
              <a:t>Ημι</a:t>
            </a:r>
            <a:r>
              <a:rPr lang="el-GR" sz="2000" dirty="0">
                <a:latin typeface="Times New Roman" panose="02020603050405020304" pitchFamily="18" charset="0"/>
                <a:ea typeface="+mj-ea"/>
                <a:cs typeface="Times New Roman" panose="02020603050405020304" pitchFamily="18" charset="0"/>
              </a:rPr>
              <a:t>-κατανεμημένα (</a:t>
            </a:r>
            <a:r>
              <a:rPr lang="el-GR" sz="2000" dirty="0" err="1">
                <a:latin typeface="Times New Roman" panose="02020603050405020304" pitchFamily="18" charset="0"/>
                <a:ea typeface="+mj-ea"/>
                <a:cs typeface="Times New Roman" panose="02020603050405020304" pitchFamily="18" charset="0"/>
              </a:rPr>
              <a:t>semi-distributed</a:t>
            </a:r>
            <a:r>
              <a:rPr lang="el-GR" sz="2000" dirty="0">
                <a:latin typeface="Times New Roman" panose="02020603050405020304" pitchFamily="18" charset="0"/>
                <a:ea typeface="+mj-ea"/>
                <a:cs typeface="Times New Roman" panose="02020603050405020304" pitchFamily="18" charset="0"/>
              </a:rPr>
              <a:t>): Διαφορετικές φορτίσεις και παράμετροι ανά χωρική ενότητα</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3. </a:t>
            </a:r>
            <a:r>
              <a:rPr lang="el-GR" sz="2000" dirty="0" err="1">
                <a:latin typeface="Times New Roman" panose="02020603050405020304" pitchFamily="18" charset="0"/>
                <a:ea typeface="+mj-ea"/>
                <a:cs typeface="Times New Roman" panose="02020603050405020304" pitchFamily="18" charset="0"/>
              </a:rPr>
              <a:t>Ημι</a:t>
            </a:r>
            <a:r>
              <a:rPr lang="el-GR" sz="2000" dirty="0">
                <a:latin typeface="Times New Roman" panose="02020603050405020304" pitchFamily="18" charset="0"/>
                <a:ea typeface="+mj-ea"/>
                <a:cs typeface="Times New Roman" panose="02020603050405020304" pitchFamily="18" charset="0"/>
              </a:rPr>
              <a:t>-αδιαμέριστα (</a:t>
            </a:r>
            <a:r>
              <a:rPr lang="el-GR" sz="2000" dirty="0" err="1">
                <a:latin typeface="Times New Roman" panose="02020603050405020304" pitchFamily="18" charset="0"/>
                <a:ea typeface="+mj-ea"/>
                <a:cs typeface="Times New Roman" panose="02020603050405020304" pitchFamily="18" charset="0"/>
              </a:rPr>
              <a:t>semi-lumped</a:t>
            </a:r>
            <a:r>
              <a:rPr lang="el-GR" sz="2000" dirty="0">
                <a:latin typeface="Times New Roman" panose="02020603050405020304" pitchFamily="18" charset="0"/>
                <a:ea typeface="+mj-ea"/>
                <a:cs typeface="Times New Roman" panose="02020603050405020304" pitchFamily="18" charset="0"/>
              </a:rPr>
              <a:t>): Διαφορετικές φορτίσεις αλλά κοινές παράμετροι ανά χωρική ενότητα</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4. Πλήρως κατανεμημένα (</a:t>
            </a:r>
            <a:r>
              <a:rPr lang="el-GR" sz="2000" dirty="0" err="1">
                <a:latin typeface="Times New Roman" panose="02020603050405020304" pitchFamily="18" charset="0"/>
                <a:ea typeface="+mj-ea"/>
                <a:cs typeface="Times New Roman" panose="02020603050405020304" pitchFamily="18" charset="0"/>
              </a:rPr>
              <a:t>distributed</a:t>
            </a:r>
            <a:r>
              <a:rPr lang="el-GR" sz="2000" dirty="0">
                <a:latin typeface="Times New Roman" panose="02020603050405020304" pitchFamily="18" charset="0"/>
                <a:ea typeface="+mj-ea"/>
                <a:cs typeface="Times New Roman" panose="02020603050405020304" pitchFamily="18" charset="0"/>
              </a:rPr>
              <a:t>): Κατάτμηση σε πολύ μικρές χωρικές ενότητες και χρήση φυσικών εξισώσεων (</a:t>
            </a:r>
            <a:r>
              <a:rPr lang="el-GR" sz="2000" dirty="0" err="1">
                <a:latin typeface="Times New Roman" panose="02020603050405020304" pitchFamily="18" charset="0"/>
                <a:ea typeface="+mj-ea"/>
                <a:cs typeface="Times New Roman" panose="02020603050405020304" pitchFamily="18" charset="0"/>
              </a:rPr>
              <a:t>Ευστρατιάδης</a:t>
            </a:r>
            <a:r>
              <a:rPr lang="el-GR" sz="2000" dirty="0">
                <a:latin typeface="Times New Roman" panose="02020603050405020304" pitchFamily="18" charset="0"/>
                <a:ea typeface="+mj-ea"/>
                <a:cs typeface="Times New Roman" panose="02020603050405020304" pitchFamily="18" charset="0"/>
              </a:rPr>
              <a:t> and </a:t>
            </a:r>
            <a:r>
              <a:rPr lang="el-GR" sz="2000" dirty="0" err="1">
                <a:latin typeface="Times New Roman" panose="02020603050405020304" pitchFamily="18" charset="0"/>
                <a:ea typeface="+mj-ea"/>
                <a:cs typeface="Times New Roman" panose="02020603050405020304" pitchFamily="18" charset="0"/>
              </a:rPr>
              <a:t>Μαμάσης</a:t>
            </a:r>
            <a:r>
              <a:rPr lang="el-GR" sz="2000" dirty="0">
                <a:latin typeface="Times New Roman" panose="02020603050405020304" pitchFamily="18" charset="0"/>
                <a:ea typeface="+mj-ea"/>
                <a:cs typeface="Times New Roman" panose="02020603050405020304" pitchFamily="18" charset="0"/>
              </a:rPr>
              <a:t> 2010).</a:t>
            </a:r>
          </a:p>
        </p:txBody>
      </p:sp>
    </p:spTree>
    <p:extLst>
      <p:ext uri="{BB962C8B-B14F-4D97-AF65-F5344CB8AC3E}">
        <p14:creationId xmlns:p14="http://schemas.microsoft.com/office/powerpoint/2010/main" val="2346482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Υδρολογικά μοντέλα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5772" y="1213114"/>
            <a:ext cx="11177578" cy="5632311"/>
          </a:xfrm>
          <a:prstGeom prst="rect">
            <a:avLst/>
          </a:prstGeom>
        </p:spPr>
        <p:txBody>
          <a:bodyPr wrap="square">
            <a:spAutoFit/>
          </a:bodyPr>
          <a:lstStyle/>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Τα υδρολογικά μοντέλα διαχωρίζονται με </a:t>
            </a:r>
            <a:r>
              <a:rPr lang="el-GR" sz="2000" b="1" dirty="0">
                <a:latin typeface="Times New Roman" panose="02020603050405020304" pitchFamily="18" charset="0"/>
                <a:ea typeface="+mj-ea"/>
                <a:cs typeface="Times New Roman" panose="02020603050405020304" pitchFamily="18" charset="0"/>
              </a:rPr>
              <a:t>βάση τη μαθηματική δομή τους</a:t>
            </a:r>
            <a:r>
              <a:rPr lang="el-GR" sz="2000" dirty="0">
                <a:latin typeface="Times New Roman" panose="02020603050405020304" pitchFamily="18" charset="0"/>
                <a:ea typeface="+mj-ea"/>
                <a:cs typeface="Times New Roman" panose="02020603050405020304" pitchFamily="18" charset="0"/>
              </a:rPr>
              <a:t>:</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1. Μοντέλα φυσικής Βάσης (</a:t>
            </a:r>
            <a:r>
              <a:rPr lang="el-GR" sz="2000" dirty="0" err="1">
                <a:latin typeface="Times New Roman" panose="02020603050405020304" pitchFamily="18" charset="0"/>
                <a:ea typeface="+mj-ea"/>
                <a:cs typeface="Times New Roman" panose="02020603050405020304" pitchFamily="18" charset="0"/>
              </a:rPr>
              <a:t>physically-based</a:t>
            </a:r>
            <a:r>
              <a:rPr lang="el-GR" sz="2000" dirty="0">
                <a:latin typeface="Times New Roman" panose="02020603050405020304" pitchFamily="18" charset="0"/>
                <a:ea typeface="+mj-ea"/>
                <a:cs typeface="Times New Roman" panose="02020603050405020304" pitchFamily="18" charset="0"/>
              </a:rPr>
              <a:t>): Εξ ορισμού κατανεμημένα, καθώς αναπαριστούν τις υδρολογικές διεργασίες μικρής κλίμακας, βασιζόμενα στους φυσικούς νόμους που σχετίζονται με την κίνηση του νερού (δηλαδή τις ακόρεστης και κορεσμένης ροής).</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2. Εννοιολογικά Μοντέλα (</a:t>
            </a:r>
            <a:r>
              <a:rPr lang="el-GR" sz="2000" dirty="0" err="1">
                <a:latin typeface="Times New Roman" panose="02020603050405020304" pitchFamily="18" charset="0"/>
                <a:ea typeface="+mj-ea"/>
                <a:cs typeface="Times New Roman" panose="02020603050405020304" pitchFamily="18" charset="0"/>
              </a:rPr>
              <a:t>conceptual</a:t>
            </a:r>
            <a:r>
              <a:rPr lang="el-GR" sz="2000" dirty="0">
                <a:latin typeface="Times New Roman" panose="02020603050405020304" pitchFamily="18" charset="0"/>
                <a:ea typeface="+mj-ea"/>
                <a:cs typeface="Times New Roman" panose="02020603050405020304" pitchFamily="18" charset="0"/>
              </a:rPr>
              <a:t>): Παραμετρικές σχέσεις, σε υδραυλικά ανάλογα που αναπαριστούν τις κύριες υδρολογικές διεργασίες στην ελάχιστη χωρική ενότητα (λεκάνη, </a:t>
            </a:r>
            <a:r>
              <a:rPr lang="el-GR" sz="2000" dirty="0" err="1">
                <a:latin typeface="Times New Roman" panose="02020603050405020304" pitchFamily="18" charset="0"/>
                <a:ea typeface="+mj-ea"/>
                <a:cs typeface="Times New Roman" panose="02020603050405020304" pitchFamily="18" charset="0"/>
              </a:rPr>
              <a:t>υπολεκάνη</a:t>
            </a:r>
            <a:r>
              <a:rPr lang="el-GR" sz="2000" dirty="0">
                <a:latin typeface="Times New Roman" panose="02020603050405020304" pitchFamily="18" charset="0"/>
                <a:ea typeface="+mj-ea"/>
                <a:cs typeface="Times New Roman" panose="02020603050405020304" pitchFamily="18" charset="0"/>
              </a:rPr>
              <a:t>)</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3. Στατιστικά–στοχαστικά μοντέλα: Τα πρώτα χρησιμοποιούν μεθόδους της επαγωγικής στατιστικής, και είναι κατάλληλα για την μελέτη ενός υδρολογικού φαινομένου (π.χ. η αιχμή μιας πλημμύρας). Τα Στοχαστικά λαμβάνουν υπόψη τη χρονική αλληλεπίδραση ή αλλιώς στοχαστική δομή των διεργασιών.</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4. Μοντέλα «μαύρου κουτιού» (</a:t>
            </a:r>
            <a:r>
              <a:rPr lang="el-GR" sz="2000" dirty="0" err="1">
                <a:latin typeface="Times New Roman" panose="02020603050405020304" pitchFamily="18" charset="0"/>
                <a:ea typeface="+mj-ea"/>
                <a:cs typeface="Times New Roman" panose="02020603050405020304" pitchFamily="18" charset="0"/>
              </a:rPr>
              <a:t>black</a:t>
            </a:r>
            <a:r>
              <a:rPr lang="el-GR" sz="2000" dirty="0">
                <a:latin typeface="Times New Roman" panose="02020603050405020304" pitchFamily="18" charset="0"/>
                <a:ea typeface="+mj-ea"/>
                <a:cs typeface="Times New Roman" panose="02020603050405020304" pitchFamily="18" charset="0"/>
              </a:rPr>
              <a:t> </a:t>
            </a:r>
            <a:r>
              <a:rPr lang="el-GR" sz="2000" dirty="0" err="1">
                <a:latin typeface="Times New Roman" panose="02020603050405020304" pitchFamily="18" charset="0"/>
                <a:ea typeface="+mj-ea"/>
                <a:cs typeface="Times New Roman" panose="02020603050405020304" pitchFamily="18" charset="0"/>
              </a:rPr>
              <a:t>box</a:t>
            </a:r>
            <a:r>
              <a:rPr lang="el-GR" sz="2000" dirty="0">
                <a:latin typeface="Times New Roman" panose="02020603050405020304" pitchFamily="18" charset="0"/>
                <a:ea typeface="+mj-ea"/>
                <a:cs typeface="Times New Roman" panose="02020603050405020304" pitchFamily="18" charset="0"/>
              </a:rPr>
              <a:t>): Διαδοχικοί μη γραμμικοί μετασχηματισμοί σχέσεων αιτίου-αποτελέσματος. Δυνατότητα περιγραφής οσοδήποτε πολύπλοκων συστημάτων, με πολύ μικρότερο (αμελητέο, πρακτικά) υπολογιστικό φόρτο π.χ. </a:t>
            </a:r>
            <a:r>
              <a:rPr lang="el-GR" sz="2000" dirty="0" err="1">
                <a:latin typeface="Times New Roman" panose="02020603050405020304" pitchFamily="18" charset="0"/>
                <a:ea typeface="+mj-ea"/>
                <a:cs typeface="Times New Roman" panose="02020603050405020304" pitchFamily="18" charset="0"/>
              </a:rPr>
              <a:t>Νευρωνικά</a:t>
            </a:r>
            <a:r>
              <a:rPr lang="el-GR" sz="2000" dirty="0">
                <a:latin typeface="Times New Roman" panose="02020603050405020304" pitchFamily="18" charset="0"/>
                <a:ea typeface="+mj-ea"/>
                <a:cs typeface="Times New Roman" panose="02020603050405020304" pitchFamily="18" charset="0"/>
              </a:rPr>
              <a:t> δίκτυα.</a:t>
            </a:r>
          </a:p>
        </p:txBody>
      </p:sp>
    </p:spTree>
    <p:extLst>
      <p:ext uri="{BB962C8B-B14F-4D97-AF65-F5344CB8AC3E}">
        <p14:creationId xmlns:p14="http://schemas.microsoft.com/office/powerpoint/2010/main" val="272201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Βιβλιογραφία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555" y="1158021"/>
            <a:ext cx="11713844" cy="4247317"/>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Τεχνολογία Υδατικών Πόρων, Μιμίκου Μαρία Α. </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Νερό, Περιβαλλοντική διάσταση και διαδρομή, Στουρνάρας Γεώργιος Κ. </a:t>
            </a: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Υδατικοί Πόροι, </a:t>
            </a:r>
            <a:r>
              <a:rPr lang="el-GR" sz="2000" dirty="0" err="1">
                <a:latin typeface="Times New Roman" panose="02020603050405020304" pitchFamily="18" charset="0"/>
                <a:ea typeface="+mj-ea"/>
                <a:cs typeface="Times New Roman" panose="02020603050405020304" pitchFamily="18" charset="0"/>
              </a:rPr>
              <a:t>Ψιλοβίκος</a:t>
            </a:r>
            <a:r>
              <a:rPr lang="el-GR" sz="2000" dirty="0">
                <a:latin typeface="Times New Roman" panose="02020603050405020304" pitchFamily="18" charset="0"/>
                <a:ea typeface="+mj-ea"/>
                <a:cs typeface="Times New Roman" panose="02020603050405020304" pitchFamily="18" charset="0"/>
              </a:rPr>
              <a:t> Άρης</a:t>
            </a:r>
          </a:p>
          <a:p>
            <a:pPr marL="342900" indent="-342900">
              <a:lnSpc>
                <a:spcPct val="150000"/>
              </a:lnSpc>
              <a:buClr>
                <a:schemeClr val="accent2"/>
              </a:buClr>
              <a:buFont typeface="Arial" panose="020B0604020202020204" pitchFamily="34" charset="0"/>
              <a:buChar char="•"/>
            </a:pPr>
            <a:r>
              <a:rPr lang="el-GR" sz="2000" dirty="0" err="1">
                <a:latin typeface="Times New Roman" panose="02020603050405020304" pitchFamily="18" charset="0"/>
                <a:ea typeface="+mj-ea"/>
                <a:cs typeface="Times New Roman" panose="02020603050405020304" pitchFamily="18" charset="0"/>
              </a:rPr>
              <a:t>Ευστρατιάδης</a:t>
            </a:r>
            <a:r>
              <a:rPr lang="el-GR" sz="2000" dirty="0">
                <a:latin typeface="Times New Roman" panose="02020603050405020304" pitchFamily="18" charset="0"/>
                <a:ea typeface="+mj-ea"/>
                <a:cs typeface="Times New Roman" panose="02020603050405020304" pitchFamily="18" charset="0"/>
              </a:rPr>
              <a:t> Α, </a:t>
            </a:r>
            <a:r>
              <a:rPr lang="el-GR" sz="2000" dirty="0" err="1">
                <a:latin typeface="Times New Roman" panose="02020603050405020304" pitchFamily="18" charset="0"/>
                <a:ea typeface="+mj-ea"/>
                <a:cs typeface="Times New Roman" panose="02020603050405020304" pitchFamily="18" charset="0"/>
              </a:rPr>
              <a:t>Μαμάσης</a:t>
            </a:r>
            <a:r>
              <a:rPr lang="el-GR" sz="2000" dirty="0">
                <a:latin typeface="Times New Roman" panose="02020603050405020304" pitchFamily="18" charset="0"/>
                <a:ea typeface="+mj-ea"/>
                <a:cs typeface="Times New Roman" panose="02020603050405020304" pitchFamily="18" charset="0"/>
              </a:rPr>
              <a:t> Ν (2010) Εισαγωγή στα Υδρολογικά Μοντέλα. Πρόγραμμα Εκπαίδευσης Συστημάτων </a:t>
            </a:r>
            <a:r>
              <a:rPr lang="el-GR" sz="2000" dirty="0" err="1">
                <a:latin typeface="Times New Roman" panose="02020603050405020304" pitchFamily="18" charset="0"/>
                <a:ea typeface="+mj-ea"/>
                <a:cs typeface="Times New Roman" panose="02020603050405020304" pitchFamily="18" charset="0"/>
              </a:rPr>
              <a:t>Υδροσκοπίου</a:t>
            </a:r>
            <a:r>
              <a:rPr lang="el-GR" sz="2000" dirty="0">
                <a:latin typeface="Times New Roman" panose="02020603050405020304" pitchFamily="18" charset="0"/>
                <a:ea typeface="+mj-ea"/>
                <a:cs typeface="Times New Roman" panose="02020603050405020304" pitchFamily="18" charset="0"/>
              </a:rPr>
              <a:t>, Κεντρική Υπηρεσία Υδάτων. Εθνικό Μετσόβιο Πολυτεχνείο, Αθήνα</a:t>
            </a:r>
          </a:p>
          <a:p>
            <a:pPr marL="342900" indent="-342900">
              <a:lnSpc>
                <a:spcPct val="150000"/>
              </a:lnSpc>
              <a:buClr>
                <a:schemeClr val="accent2"/>
              </a:buClr>
              <a:buFont typeface="Arial" panose="020B0604020202020204" pitchFamily="34" charset="0"/>
              <a:buChar char="•"/>
            </a:pPr>
            <a:r>
              <a:rPr lang="en-US" sz="2000" dirty="0" err="1">
                <a:latin typeface="Times New Roman" panose="02020603050405020304" pitchFamily="18" charset="0"/>
                <a:ea typeface="+mj-ea"/>
                <a:cs typeface="Times New Roman" panose="02020603050405020304" pitchFamily="18" charset="0"/>
              </a:rPr>
              <a:t>Thornthwaite</a:t>
            </a:r>
            <a:r>
              <a:rPr lang="en-US" sz="2000" dirty="0">
                <a:latin typeface="Times New Roman" panose="02020603050405020304" pitchFamily="18" charset="0"/>
                <a:ea typeface="+mj-ea"/>
                <a:cs typeface="Times New Roman" panose="02020603050405020304" pitchFamily="18" charset="0"/>
              </a:rPr>
              <a:t> CW (1948) An approach toward a rational classification of climate.</a:t>
            </a:r>
            <a:r>
              <a:rPr lang="el-GR" sz="2000" dirty="0">
                <a:latin typeface="Times New Roman" panose="02020603050405020304" pitchFamily="18" charset="0"/>
                <a:ea typeface="+mj-ea"/>
                <a:cs typeface="Times New Roman" panose="02020603050405020304" pitchFamily="18" charset="0"/>
              </a:rPr>
              <a:t> </a:t>
            </a:r>
            <a:r>
              <a:rPr lang="en-US" sz="2000" dirty="0">
                <a:latin typeface="Times New Roman" panose="02020603050405020304" pitchFamily="18" charset="0"/>
                <a:ea typeface="+mj-ea"/>
                <a:cs typeface="Times New Roman" panose="02020603050405020304" pitchFamily="18" charset="0"/>
              </a:rPr>
              <a:t>Geographical Review 38(1): 55-94</a:t>
            </a:r>
            <a:endParaRPr lang="el-GR" sz="2000" dirty="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000" dirty="0">
                <a:latin typeface="Times New Roman" panose="02020603050405020304" pitchFamily="18" charset="0"/>
                <a:ea typeface="+mj-ea"/>
                <a:cs typeface="Times New Roman" panose="02020603050405020304" pitchFamily="18" charset="0"/>
              </a:rPr>
              <a:t>Τσακίρης Γ (1995) Υδατικοί πόροι, Ι. Τεχνική Υδρολογία. Εκδόσεις Συμμετρία, Αθήνα</a:t>
            </a:r>
            <a:endParaRPr lang="en-US"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n-US"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5537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1855894"/>
            <a:ext cx="9631679" cy="1646302"/>
          </a:xfrm>
        </p:spPr>
        <p:txBody>
          <a:bodyPr/>
          <a:lstStyle/>
          <a:p>
            <a:pPr algn="ctr"/>
            <a:r>
              <a:rPr lang="el-GR" dirty="0">
                <a:solidFill>
                  <a:schemeClr val="tx1"/>
                </a:solidFill>
                <a:latin typeface="Times New Roman" panose="02020603050405020304" pitchFamily="18" charset="0"/>
                <a:cs typeface="Times New Roman" panose="02020603050405020304" pitchFamily="18" charset="0"/>
              </a:rPr>
              <a:t>Σας ευχαριστώ πολύ!</a:t>
            </a: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a:latin typeface="Times New Roman" panose="02020603050405020304" pitchFamily="18" charset="0"/>
                <a:cs typeface="Times New Roman" panose="02020603050405020304" pitchFamily="18" charset="0"/>
              </a:rPr>
              <a:t>ΕΚΠΑ – Τμήμα Αγροτικής Ανάπτυξης, </a:t>
            </a:r>
            <a:r>
              <a:rPr lang="el-GR" sz="1600" b="1" dirty="0" err="1">
                <a:latin typeface="Times New Roman" panose="02020603050405020304" pitchFamily="18" charset="0"/>
                <a:cs typeface="Times New Roman" panose="02020603050405020304" pitchFamily="18" charset="0"/>
              </a:rPr>
              <a:t>Αγροδιατροφής</a:t>
            </a:r>
            <a:r>
              <a:rPr lang="el-GR" sz="1600" b="1" dirty="0">
                <a:latin typeface="Times New Roman" panose="02020603050405020304" pitchFamily="18" charset="0"/>
                <a:cs typeface="Times New Roman" panose="02020603050405020304" pitchFamily="18" charset="0"/>
              </a:rPr>
              <a:t> και Διαχείρισης Φυσικών Πόρων </a:t>
            </a:r>
            <a:endParaRPr lang="en-US" sz="1600" b="1" dirty="0">
              <a:latin typeface="Times New Roman" panose="02020603050405020304" pitchFamily="18" charset="0"/>
              <a:cs typeface="Times New Roman" panose="02020603050405020304" pitchFamily="18" charset="0"/>
            </a:endParaRPr>
          </a:p>
          <a:p>
            <a:pPr algn="l">
              <a:spcBef>
                <a:spcPts val="0"/>
              </a:spcBef>
            </a:pPr>
            <a:r>
              <a:rPr lang="el-GR" sz="1600" b="1" dirty="0">
                <a:latin typeface="Times New Roman" panose="02020603050405020304" pitchFamily="18" charset="0"/>
                <a:cs typeface="Times New Roman" panose="02020603050405020304" pitchFamily="18" charset="0"/>
              </a:rPr>
              <a:t>Συγκρότημα Ευρίπου</a:t>
            </a:r>
          </a:p>
        </p:txBody>
      </p:sp>
      <p:sp>
        <p:nvSpPr>
          <p:cNvPr id="7" name="Title 1"/>
          <p:cNvSpPr txBox="1">
            <a:spLocks/>
          </p:cNvSpPr>
          <p:nvPr/>
        </p:nvSpPr>
        <p:spPr>
          <a:xfrm>
            <a:off x="9479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sz="35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19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Ολοκληρωμένη διαχείριση υδατικών πόρων</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242646"/>
            <a:ext cx="11203988" cy="5170646"/>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Σύμφωνα με τις «Αρχές του Δουβλίνου» για την ΟΔΥΠ (</a:t>
            </a:r>
            <a:r>
              <a:rPr lang="en-US" sz="2200" dirty="0">
                <a:latin typeface="Times New Roman" panose="02020603050405020304" pitchFamily="18" charset="0"/>
                <a:ea typeface="+mj-ea"/>
                <a:cs typeface="Times New Roman" panose="02020603050405020304" pitchFamily="18" charset="0"/>
              </a:rPr>
              <a:t>International Conference on Water and the Environment - 1992) </a:t>
            </a:r>
            <a:r>
              <a:rPr lang="el-GR" sz="2200" dirty="0">
                <a:latin typeface="Times New Roman" panose="02020603050405020304" pitchFamily="18" charset="0"/>
                <a:ea typeface="+mj-ea"/>
                <a:cs typeface="Times New Roman" panose="02020603050405020304" pitchFamily="18" charset="0"/>
              </a:rPr>
              <a:t>ισχύουν τα παρακάτω:</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Το νερό είναι ένας πεπερασμένος και ευαίσθητος πόρος, σημαντικός για την διατήρηση της ζωής, της ανάπτυξης και του περιβάλλοντος</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Η ανάπτυξη και διαχείριση του νερού πρέπει να βασίζεται σε μια συμμετοχική προσέγγιση (χρήστες, διαχειριστές, πολιτικοί φορείς)</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Οι γυναίκες έχουν κεντρικό ρόλο στην παροχή, διαχείριση και εξασφάλιση του νερού</a:t>
            </a:r>
          </a:p>
          <a:p>
            <a:pPr marL="457200" indent="-457200">
              <a:lnSpc>
                <a:spcPct val="150000"/>
              </a:lnSpc>
              <a:buClr>
                <a:schemeClr val="accent2"/>
              </a:buClr>
              <a:buFont typeface="+mj-lt"/>
              <a:buAutoNum type="arabicPeriod"/>
            </a:pPr>
            <a:r>
              <a:rPr lang="el-GR" sz="2200" i="1" dirty="0">
                <a:latin typeface="Times New Roman" panose="02020603050405020304" pitchFamily="18" charset="0"/>
                <a:ea typeface="+mj-ea"/>
                <a:cs typeface="Times New Roman" panose="02020603050405020304" pitchFamily="18" charset="0"/>
              </a:rPr>
              <a:t>Το νερό έχει οικονομική αξία σε όλες του τις ανταγωνιστικές χρήσεις και θα πρέπει να αναγνωρίζεται ως οικονομικό αγαθό.</a:t>
            </a:r>
          </a:p>
          <a:p>
            <a:pPr marL="457200" indent="-457200">
              <a:lnSpc>
                <a:spcPct val="150000"/>
              </a:lnSpc>
              <a:buClr>
                <a:schemeClr val="accent2"/>
              </a:buClr>
              <a:buFont typeface="+mj-lt"/>
              <a:buAutoNum type="arabicPeriod"/>
            </a:pPr>
            <a:endParaRPr lang="el-GR" sz="2200" i="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208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Ολοκληρωμένη διαχείριση υδατικών πόρων</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21724" t="14664" r="25038" b="27152"/>
          <a:stretch/>
        </p:blipFill>
        <p:spPr>
          <a:xfrm>
            <a:off x="1308397" y="1505712"/>
            <a:ext cx="7947802" cy="4885944"/>
          </a:xfrm>
          <a:prstGeom prst="rect">
            <a:avLst/>
          </a:prstGeom>
        </p:spPr>
      </p:pic>
    </p:spTree>
    <p:extLst>
      <p:ext uri="{BB962C8B-B14F-4D97-AF65-F5344CB8AC3E}">
        <p14:creationId xmlns:p14="http://schemas.microsoft.com/office/powerpoint/2010/main" val="23484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Στόχοι ΟΔΥΠ</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5310" y="1074481"/>
            <a:ext cx="11214538" cy="5678478"/>
          </a:xfrm>
          <a:prstGeom prst="rect">
            <a:avLst/>
          </a:prstGeom>
        </p:spPr>
        <p:txBody>
          <a:bodyPr wrap="square">
            <a:spAutoFit/>
          </a:bodyPr>
          <a:lstStyle/>
          <a:p>
            <a:pPr marL="457200" indent="-457200">
              <a:lnSpc>
                <a:spcPct val="150000"/>
              </a:lnSpc>
              <a:buClr>
                <a:schemeClr val="accent2"/>
              </a:buClr>
              <a:buFont typeface="+mj-lt"/>
              <a:buAutoNum type="arabicPeriod"/>
            </a:pPr>
            <a:r>
              <a:rPr lang="el-GR" sz="2200" dirty="0">
                <a:latin typeface="Times New Roman" panose="02020603050405020304" pitchFamily="18" charset="0"/>
                <a:ea typeface="+mj-ea"/>
                <a:cs typeface="Times New Roman" panose="02020603050405020304" pitchFamily="18" charset="0"/>
              </a:rPr>
              <a:t>Η διευθέτηση της φυσικής προσφοράς του νερού σε σχέση με τη ζήτηση.</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Η γνώση των φυσικών μηχανισμών της ανανέωσης των υδατικών αποθεμάτων στο πλαίσιο του υδρολογικού κύκλου, η προσομοίωση της λειτουργίας των υδατικών συστημάτων και η πρόγνωση της συμπεριφοράς τους για διάφορα πιθανά σενάρια μετεωρολογικών και υδρολογικών συνθηκών, οδηγεί στον πλήρη και σαφή προσδιορισμό του υπάρχοντος υδατικού δυναμικού και βοηθά στην αντικειμενική εκτίμηση των δυνατοτήτων του.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Αποτέλεσμα αυτής της σύνθετης διαδικασίας είναι η καλύτερη αξιοποίηση του διαθέσιμου υδατικού δυναμικού, αλλά και η δυνατότητα αναζήτησης και εντοπισμού νέων πηγών νερού, προκειμένου να καλυφτούν με τον καλύτερο δυνατό τρόπο οι σημερινές και οι μελλοντικές ανάγκες σε αυτό.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Ο σχεδιασμός και η εκτέλεση έργων συλλογής και αποθήκευσης, αναρρύθμισης και διευθέτησης, καθώς και μεταφοράς διανομής και εκμετάλλευσης των υδατικών πόρων, αποτελεί το τελευταίο στάδιο αυτής της διαδικασίας αξιοποίησης και διευθέτησης της φυσικής προσφοράς του νερού σε σχέση με τη ζήτηση. </a:t>
            </a:r>
            <a:endParaRPr lang="el-GR" sz="2000" i="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6316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Στόχοι ΟΔΥΠ</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5310" y="1074481"/>
            <a:ext cx="11214538" cy="5724644"/>
          </a:xfrm>
          <a:prstGeom prst="rect">
            <a:avLst/>
          </a:prstGeom>
        </p:spPr>
        <p:txBody>
          <a:bodyPr wrap="square">
            <a:spAutoFit/>
          </a:bodyPr>
          <a:lstStyle/>
          <a:p>
            <a:pPr marL="457200" indent="-457200">
              <a:lnSpc>
                <a:spcPct val="150000"/>
              </a:lnSpc>
              <a:buClr>
                <a:schemeClr val="accent2"/>
              </a:buClr>
              <a:buFont typeface="+mj-lt"/>
              <a:buAutoNum type="arabicPeriod" startAt="2"/>
            </a:pPr>
            <a:r>
              <a:rPr lang="el-GR" sz="2200" dirty="0">
                <a:latin typeface="Times New Roman" panose="02020603050405020304" pitchFamily="18" charset="0"/>
                <a:ea typeface="+mj-ea"/>
                <a:cs typeface="Times New Roman" panose="02020603050405020304" pitchFamily="18" charset="0"/>
              </a:rPr>
              <a:t>Η διευθέτηση της ζήτησης του νερού σε σχέση με τη διαθεσιμότητα των υδατικών πόρων.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Ο καθορισμός δηλαδή στην πράξη των αναγκών και δραστηριοτήτων που καταναλώνουν νερό, σύμφωνα με τις υπάρχουσες φυσικές δυνατότητες των υδατικών πόρων.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Η καταγραφή των υπαρχουσών χρήσεων του νερού αφενός και η γνώση του διαθέσιμου υδατικού δυναμικού και των δυνατοτήτων του αφετέρου, έχει ως αποτέλεσμα τη δυνατότητα χάραξης πολιτικής νερού, με την έννοια της προσαρμογής των αναπτυξιακών προγραμμάτων και των σχετικών επενδύσεων στις φυσικές δυνατότητες των υπό μελέτη περιοχών. </a:t>
            </a:r>
          </a:p>
          <a:p>
            <a:pPr marL="457200" indent="-457200">
              <a:lnSpc>
                <a:spcPct val="150000"/>
              </a:lnSpc>
              <a:buClr>
                <a:schemeClr val="accent2"/>
              </a:buClr>
              <a:buFont typeface="+mj-lt"/>
              <a:buAutoNum type="arabicPeriod" startAt="3"/>
            </a:pPr>
            <a:r>
              <a:rPr lang="el-GR" sz="2200" dirty="0">
                <a:latin typeface="Times New Roman" panose="02020603050405020304" pitchFamily="18" charset="0"/>
                <a:ea typeface="+mj-ea"/>
                <a:cs typeface="Times New Roman" panose="02020603050405020304" pitchFamily="18" charset="0"/>
              </a:rPr>
              <a:t>Η αντιμετώπιση των ανοιγμάτων ανάμεσα σε προσφορά και ζήτηση του νερού.</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Η εκπόνηση υδατικών ισοζυγίων και ισοζυγίων προσφοράς και ζήτησης νερού σε επίπεδο υδρολογικής λεκάνης ή και υδατικού διαμερίσματος, αποτελεί την υποδομή που απαιτείται για τον έγκαιρο εντοπισμό και την αποτελεσματική αντιμετώπιση των τυχόν διαφορών ανάμεσα σε προσφορά και ζήτηση του νερού. </a:t>
            </a:r>
          </a:p>
          <a:p>
            <a:pPr>
              <a:lnSpc>
                <a:spcPct val="150000"/>
              </a:lnSpc>
              <a:buClr>
                <a:schemeClr val="accent2"/>
              </a:buCl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8749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Στόχοι ΟΔΥΠ</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5310" y="1074481"/>
            <a:ext cx="11214538" cy="4755148"/>
          </a:xfrm>
          <a:prstGeom prst="rect">
            <a:avLst/>
          </a:prstGeom>
        </p:spPr>
        <p:txBody>
          <a:bodyPr wrap="square">
            <a:spAutoFit/>
          </a:bodyPr>
          <a:lstStyle/>
          <a:p>
            <a:pPr marL="457200" indent="-457200">
              <a:lnSpc>
                <a:spcPct val="150000"/>
              </a:lnSpc>
              <a:buClr>
                <a:schemeClr val="accent2"/>
              </a:buClr>
              <a:buFont typeface="+mj-lt"/>
              <a:buAutoNum type="arabicPeriod" startAt="4"/>
            </a:pPr>
            <a:r>
              <a:rPr lang="el-GR" sz="2200" dirty="0">
                <a:latin typeface="Times New Roman" panose="02020603050405020304" pitchFamily="18" charset="0"/>
                <a:ea typeface="+mj-ea"/>
                <a:cs typeface="Times New Roman" panose="02020603050405020304" pitchFamily="18" charset="0"/>
              </a:rPr>
              <a:t>Η εξομάλυνση των συγκρούσεων ανάμεσα στις ανταγωνιστικές χρήσεις</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Σημαντικό ζήτημα για όσους ασχολούνται με τη Διαχείριση των Υδατικών Πόρων. Οι δραστηριότητες που καταναλώνουν νερό είναι άμεσα ανταγωνιστικές, με την έννοια ότι η ικανοποίηση των αναγκών κάποιας</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από αυτές συνήθως αποκλείει τη δυνατότητα ικανοποίησης των αναγκών κάποιων άλλων, μιας και οι υδατικοί πόροι είναι πεπερασμένοι ποσοτικά και επιπλέον στην ανανέωσή τους δεν υπάρχει δυνατότητα επέμβασης και ελέγχου.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Η διαχείριση των υδατικών πόρων ισοδυναμεί με μια διαδικασία αξιολόγησης αναγκών, ιεράρχησης προτεραιοτήτων και επίλυσης διαφορών, προκειμένου να ικανοποιούνται οι ανάγκες κατά τρόπο δίκαιο, ωφέλιμο και ορθολογικό.</a:t>
            </a:r>
          </a:p>
          <a:p>
            <a:pPr>
              <a:lnSpc>
                <a:spcPct val="150000"/>
              </a:lnSpc>
              <a:buClr>
                <a:schemeClr val="accent2"/>
              </a:buCl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48178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Στόχοι ΟΔΥΠ</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5310" y="1074481"/>
            <a:ext cx="11214538" cy="2908489"/>
          </a:xfrm>
          <a:prstGeom prst="rect">
            <a:avLst/>
          </a:prstGeom>
        </p:spPr>
        <p:txBody>
          <a:bodyPr wrap="square">
            <a:spAutoFit/>
          </a:bodyPr>
          <a:lstStyle/>
          <a:p>
            <a:pPr marL="457200" indent="-457200">
              <a:lnSpc>
                <a:spcPct val="150000"/>
              </a:lnSpc>
              <a:buClr>
                <a:schemeClr val="accent2"/>
              </a:buClr>
              <a:buFont typeface="+mj-lt"/>
              <a:buAutoNum type="arabicPeriod" startAt="5"/>
            </a:pPr>
            <a:r>
              <a:rPr lang="el-GR" sz="2200" dirty="0">
                <a:latin typeface="Times New Roman" panose="02020603050405020304" pitchFamily="18" charset="0"/>
                <a:ea typeface="+mj-ea"/>
                <a:cs typeface="Times New Roman" panose="02020603050405020304" pitchFamily="18" charset="0"/>
              </a:rPr>
              <a:t>Η πρόληψη των απωλειών του νερού και η αξιοποίηση των πλεονασμάτων</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Οι απώλειες των τεχνικών έργων και των υδραυλικών δικτύων αποτελούν συχνά περιοριστικό παράγοντα στην πλήρη εκμετάλλευση του διαθέσιμου υδατικού δυναμικού, καθώς συνήθως ανέρχονται σε υψηλά ποσοστά. </a:t>
            </a: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Από την άλλη πλευρά, συμβαίνει συχνά εξαιτίας κακών υπολογισμών ή μεταβολών σε βασικούς παράγοντες σχεδιασμού, να υπάρχουν πλεονάσματα νερού τα οποία να μην αξιοποιούνται επαρκώς. </a:t>
            </a:r>
          </a:p>
        </p:txBody>
      </p:sp>
    </p:spTree>
    <p:extLst>
      <p:ext uri="{BB962C8B-B14F-4D97-AF65-F5344CB8AC3E}">
        <p14:creationId xmlns:p14="http://schemas.microsoft.com/office/powerpoint/2010/main" val="13865424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2094</TotalTime>
  <Words>3076</Words>
  <Application>Microsoft Office PowerPoint</Application>
  <PresentationFormat>Widescreen</PresentationFormat>
  <Paragraphs>280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Times New Roman</vt:lpstr>
      <vt:lpstr>Trebuchet MS</vt:lpstr>
      <vt:lpstr>Wingdings</vt:lpstr>
      <vt:lpstr>Wingdings 3</vt:lpstr>
      <vt:lpstr>Facet</vt:lpstr>
      <vt:lpstr>Διαχείριση υδάτινων πόρων</vt:lpstr>
      <vt:lpstr>Υδατικός πόρος</vt:lpstr>
      <vt:lpstr>Διαχείριση υδατικών πόρων – Ορισμός</vt:lpstr>
      <vt:lpstr>Ολοκληρωμένη διαχείριση υδατικών πόρων</vt:lpstr>
      <vt:lpstr>Ολοκληρωμένη διαχείριση υδατικών πόρων</vt:lpstr>
      <vt:lpstr>Στόχοι ΟΔΥΠ</vt:lpstr>
      <vt:lpstr>Στόχοι ΟΔΥΠ</vt:lpstr>
      <vt:lpstr>Στόχοι ΟΔΥΠ</vt:lpstr>
      <vt:lpstr>Στόχοι ΟΔΥΠ</vt:lpstr>
      <vt:lpstr>Στόχοι ΟΔΥΠ</vt:lpstr>
      <vt:lpstr>Στόχοι ΟΔΥΠ</vt:lpstr>
      <vt:lpstr>Νομοθεσία</vt:lpstr>
      <vt:lpstr>Νομοθεσία</vt:lpstr>
      <vt:lpstr>Νομοθεσία</vt:lpstr>
      <vt:lpstr>Κύκλος νερού</vt:lpstr>
      <vt:lpstr>Κύκλος νερού</vt:lpstr>
      <vt:lpstr>Χρήσεις νερού</vt:lpstr>
      <vt:lpstr>Χρήσεις νερού</vt:lpstr>
      <vt:lpstr>Υπολογισμός βροχόπτωσης</vt:lpstr>
      <vt:lpstr>Υπολογισμός βροχόπτωσης</vt:lpstr>
      <vt:lpstr>Υπολογισμός βροχόπτωσης</vt:lpstr>
      <vt:lpstr>Υπολογισμός εξατμισοδιαπνοής</vt:lpstr>
      <vt:lpstr>Υπολογισμός εξατμισοδιαπνοής</vt:lpstr>
      <vt:lpstr>Υπολογισμός δυνητικής εξατμισοδιαπνοής</vt:lpstr>
      <vt:lpstr>Υπολογισμός δυνητικής εξατμισοδιαπνοής</vt:lpstr>
      <vt:lpstr>Υπολογισμός πραγματικής εξατμισοδιαπνοής</vt:lpstr>
      <vt:lpstr>Υπολογισμός πραγματικής εξατμισοδιαπνοής</vt:lpstr>
      <vt:lpstr>Υπολογισμός πραγματικής εξατμισοδιαπνοής</vt:lpstr>
      <vt:lpstr>Επιφανειακή απορροή</vt:lpstr>
      <vt:lpstr>Επιφανειακή απορροή</vt:lpstr>
      <vt:lpstr>Επιφανειακή απορροή</vt:lpstr>
      <vt:lpstr>Επιφανειακή απορροή</vt:lpstr>
      <vt:lpstr>Επιφανειακή απορροή</vt:lpstr>
      <vt:lpstr>Υδρολογικά μοντέλα</vt:lpstr>
      <vt:lpstr>Υδρολογικά μοντέλα</vt:lpstr>
      <vt:lpstr>Υδρολογικά μοντέλα</vt:lpstr>
      <vt:lpstr>Βιβλιογραφία</vt:lpstr>
      <vt:lpstr>Σας 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Efthymios Rodias</dc:creator>
  <cp:lastModifiedBy>Michael Loupis</cp:lastModifiedBy>
  <cp:revision>93</cp:revision>
  <dcterms:created xsi:type="dcterms:W3CDTF">2022-10-03T09:09:28Z</dcterms:created>
  <dcterms:modified xsi:type="dcterms:W3CDTF">2023-11-13T10:29:57Z</dcterms:modified>
</cp:coreProperties>
</file>