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78"/>
  </p:notesMasterIdLst>
  <p:sldIdLst>
    <p:sldId id="590" r:id="rId2"/>
    <p:sldId id="811" r:id="rId3"/>
    <p:sldId id="1144" r:id="rId4"/>
    <p:sldId id="1046" r:id="rId5"/>
    <p:sldId id="1145" r:id="rId6"/>
    <p:sldId id="1047" r:id="rId7"/>
    <p:sldId id="1147" r:id="rId8"/>
    <p:sldId id="1180" r:id="rId9"/>
    <p:sldId id="1148" r:id="rId10"/>
    <p:sldId id="1181" r:id="rId11"/>
    <p:sldId id="1052" r:id="rId12"/>
    <p:sldId id="1051" r:id="rId13"/>
    <p:sldId id="1149" r:id="rId14"/>
    <p:sldId id="1182" r:id="rId15"/>
    <p:sldId id="1054" r:id="rId16"/>
    <p:sldId id="1183" r:id="rId17"/>
    <p:sldId id="1055" r:id="rId18"/>
    <p:sldId id="1056" r:id="rId19"/>
    <p:sldId id="1057" r:id="rId20"/>
    <p:sldId id="1058" r:id="rId21"/>
    <p:sldId id="1164" r:id="rId22"/>
    <p:sldId id="1060" r:id="rId23"/>
    <p:sldId id="1162" r:id="rId24"/>
    <p:sldId id="1150" r:id="rId25"/>
    <p:sldId id="1062" r:id="rId26"/>
    <p:sldId id="1152" r:id="rId27"/>
    <p:sldId id="1154" r:id="rId28"/>
    <p:sldId id="1157" r:id="rId29"/>
    <p:sldId id="1173" r:id="rId30"/>
    <p:sldId id="1175" r:id="rId31"/>
    <p:sldId id="1176" r:id="rId32"/>
    <p:sldId id="1070" r:id="rId33"/>
    <p:sldId id="1072" r:id="rId34"/>
    <p:sldId id="1161" r:id="rId35"/>
    <p:sldId id="1166" r:id="rId36"/>
    <p:sldId id="1077" r:id="rId37"/>
    <p:sldId id="1078" r:id="rId38"/>
    <p:sldId id="1079" r:id="rId39"/>
    <p:sldId id="1080" r:id="rId40"/>
    <p:sldId id="1081" r:id="rId41"/>
    <p:sldId id="1170" r:id="rId42"/>
    <p:sldId id="1086" r:id="rId43"/>
    <p:sldId id="1172" r:id="rId44"/>
    <p:sldId id="1087" r:id="rId45"/>
    <p:sldId id="1088" r:id="rId46"/>
    <p:sldId id="1092" r:id="rId47"/>
    <p:sldId id="1179" r:id="rId48"/>
    <p:sldId id="1094" r:id="rId49"/>
    <p:sldId id="1095" r:id="rId50"/>
    <p:sldId id="1096" r:id="rId51"/>
    <p:sldId id="1097" r:id="rId52"/>
    <p:sldId id="1098" r:id="rId53"/>
    <p:sldId id="1187" r:id="rId54"/>
    <p:sldId id="1101" r:id="rId55"/>
    <p:sldId id="1106" r:id="rId56"/>
    <p:sldId id="1191" r:id="rId57"/>
    <p:sldId id="1193" r:id="rId58"/>
    <p:sldId id="1112" r:id="rId59"/>
    <p:sldId id="1194" r:id="rId60"/>
    <p:sldId id="1201" r:id="rId61"/>
    <p:sldId id="1116" r:id="rId62"/>
    <p:sldId id="1117" r:id="rId63"/>
    <p:sldId id="1195" r:id="rId64"/>
    <p:sldId id="1119" r:id="rId65"/>
    <p:sldId id="1125" r:id="rId66"/>
    <p:sldId id="1126" r:id="rId67"/>
    <p:sldId id="1127" r:id="rId68"/>
    <p:sldId id="1131" r:id="rId69"/>
    <p:sldId id="1134" r:id="rId70"/>
    <p:sldId id="1045" r:id="rId71"/>
    <p:sldId id="1196" r:id="rId72"/>
    <p:sldId id="1202" r:id="rId73"/>
    <p:sldId id="1197" r:id="rId74"/>
    <p:sldId id="1198" r:id="rId75"/>
    <p:sldId id="1199" r:id="rId76"/>
    <p:sldId id="1200" r:id="rId7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grv" initials="m" lastIdx="1" clrIdx="0">
    <p:extLst>
      <p:ext uri="{19B8F6BF-5375-455C-9EA6-DF929625EA0E}">
        <p15:presenceInfo xmlns:p15="http://schemas.microsoft.com/office/powerpoint/2012/main" userId="mgrv" providerId="None"/>
      </p:ext>
    </p:extLst>
  </p:cmAuthor>
  <p:cmAuthor id="2" name="Windows User" initials="WU" lastIdx="1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92" autoAdjust="0"/>
  </p:normalViewPr>
  <p:slideViewPr>
    <p:cSldViewPr>
      <p:cViewPr varScale="1">
        <p:scale>
          <a:sx n="74" d="100"/>
          <a:sy n="74" d="100"/>
        </p:scale>
        <p:origin x="16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B217-F20C-4A10-A888-AF9EDBED4B5D}" type="datetimeFigureOut">
              <a:rPr lang="el-GR" smtClean="0"/>
              <a:pPr/>
              <a:t>10/12/2022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254B3-AE9B-4D1F-B292-64560899B6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91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-m-wikipedia-org.translate.goog/wiki/Potential_vorticity?_x_tr_sl=en&amp;_x_tr_tl=el&amp;_x_tr_hl=el&amp;_x_tr_pto=s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-m-wikipedia-org.translate.goog/wiki/Coriolis_force?_x_tr_sl=en&amp;_x_tr_tl=el&amp;_x_tr_hl=el&amp;_x_tr_pto=s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46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8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14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κύματα </a:t>
            </a:r>
            <a:r>
              <a:rPr lang="el-GR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r>
              <a:rPr lang="el-GR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προκύπτουν από τη διατήρηση του </a:t>
            </a:r>
            <a:r>
              <a:rPr lang="el-GR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Πιθανή δίνη"/>
              </a:rPr>
              <a:t>δυναμικού στροβιλισμού</a:t>
            </a:r>
            <a:r>
              <a:rPr lang="el-GR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επηρεάζονται από τη </a:t>
            </a:r>
            <a:r>
              <a:rPr lang="el-GR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Δύναμη Coriolis"/>
              </a:rPr>
              <a:t>δύναμη </a:t>
            </a:r>
            <a:r>
              <a:rPr lang="el-GR" sz="18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Δύναμη Coriolis"/>
              </a:rPr>
              <a:t>Coriolis</a:t>
            </a:r>
            <a:r>
              <a:rPr lang="el-GR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την κλίση πίεσης</a:t>
            </a:r>
            <a:r>
              <a:rPr lang="el-GR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63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Όταν η ανάλυση του μετεωρολογικού μοντέλου αυξηθεί στα 3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παρατηρούμε ότι το μοντέλο μπορεί και αναπαριστά τοπικά φαινόμενα που στις χαμηλότερες αναλύσεις ήταν αόρατα. Έτσι είναι φανερή η ροή του ανέμου από τη θάλασσα προς την ξηρά, φαινόμενο που δεν είναι άλλο από τη θαλάσσια αύρα.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07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search?q=Brunt-Vaisala&amp;client=firefox-b-d&amp;sxsrf=ACYBGNS5uqWGu0ZET5U2BRIBOuLYcEyvuQ:1574680088795&amp;tbm=isch&amp;source=iu&amp;ictx=1&amp;fir=5QVpzdjZrG75fM%253A%252CZL7YWK_CBRsXPM%252C_&amp;vet=1&amp;usg=AI4_-kQoTWsfxzzOZzByJZ3gUQBo5FP1EA&amp;sa=X&amp;ved=2ahUKEwifis-6nIXmAhWCzaQKHaolCfAQ9QEwBHoECAoQDw#imgrc=eOCDic2_z0n4nM:&amp;vet=1</a:t>
            </a:r>
            <a:endParaRPr lang="el-GR" dirty="0"/>
          </a:p>
          <a:p>
            <a:endParaRPr lang="el-GR" dirty="0"/>
          </a:p>
          <a:p>
            <a:r>
              <a:rPr lang="en-US" dirty="0"/>
              <a:t>http://www.eumetrain.org/data/4/452/navmenu.php?tab=4&amp;page=4.0.0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254B3-AE9B-4D1F-B292-64560899B6F3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5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F4F0-AE52-41F5-85D6-75A12214728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2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EF07-D15C-4B50-AE0F-C2167779B50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0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1333-1DFF-4B3C-A919-4EBB9115DC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4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Τίτλος, Γράφημ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25415" y="457200"/>
            <a:ext cx="7795846" cy="5334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sz="half" idx="1"/>
          </p:nvPr>
        </p:nvSpPr>
        <p:spPr>
          <a:xfrm>
            <a:off x="457201" y="1600202"/>
            <a:ext cx="404446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2338" y="1600202"/>
            <a:ext cx="404446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914253" y="6324600"/>
            <a:ext cx="190469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61B4-8C64-49F3-B24C-3F139E5977DA}" type="datetime1">
              <a:rPr lang="el-GR"/>
              <a:pPr>
                <a:defRPr/>
              </a:pPr>
              <a:t>10/12/2022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352262" y="6324600"/>
            <a:ext cx="289660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82178" y="6324600"/>
            <a:ext cx="1904695" cy="457200"/>
          </a:xfrm>
        </p:spPr>
        <p:txBody>
          <a:bodyPr/>
          <a:lstStyle>
            <a:lvl1pPr>
              <a:defRPr/>
            </a:lvl1pPr>
          </a:lstStyle>
          <a:p>
            <a:fld id="{278BB391-E572-48A2-B218-DFC426BF5F6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508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2F04-2BED-40AC-9473-6DC88C2DF00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6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F498-3D7A-450C-8027-B29243A10D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5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FA2-2122-4C6B-A832-754D3498E86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0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06E-10BB-4695-A3B6-EFF3AE03D50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3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F7C-6AF6-41EF-8351-618DC0AD08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483510-B06C-410C-ABD3-C4D8403C6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03835" y="6355683"/>
            <a:ext cx="374936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EA19-2F07-4EBB-9533-026C8B8476B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D83-1F99-4CC0-B83D-31261909E75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7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22E4-B6EF-42D1-93B5-EA78C1CB02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ΤΕΙ ΧΑΛΚΙΔΑΣ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o.auth.gr/courses/gmc/gmc318y/th/Sxhma2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time_continue=2&amp;v=gj9pB0rI08w&amp;feature=emb_logo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hodor.org/os411/courses/_master/tools/calculators/brunt/" TargetMode="External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eo.auth.gr/courses/gmc/gmc318y/th/Sxhma32.jpg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F395BDF-C525-485C-AD0E-904E5D3E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50C7707-87B6-4D2F-BA93-F8B4BFE1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6C0BC2C-EC17-4533-8B43-8DC3DC9A2A2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348880"/>
            <a:ext cx="7667947" cy="1008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el-GR" sz="2800" dirty="0">
                <a:solidFill>
                  <a:schemeClr val="hlink"/>
                </a:solidFill>
                <a:latin typeface="Comic Sans MS" panose="030F0702030302020204" pitchFamily="66" charset="0"/>
              </a:rPr>
              <a:t>Φυσική Περιβάλλοντος :          </a:t>
            </a:r>
          </a:p>
          <a:p>
            <a:pPr marL="0" indent="0" algn="r">
              <a:buNone/>
            </a:pP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l-GR" sz="2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κεφ</a:t>
            </a:r>
            <a:r>
              <a:rPr lang="el-GR" sz="2600" i="1" dirty="0">
                <a:solidFill>
                  <a:srgbClr val="FF0000"/>
                </a:solidFill>
                <a:latin typeface="Arial" panose="020B0604020202020204" pitchFamily="34" charset="0"/>
              </a:rPr>
              <a:t> 7: κλίμακες </a:t>
            </a:r>
            <a:r>
              <a:rPr lang="el-GR" altLang="el-GR" sz="2800" i="1" dirty="0">
                <a:solidFill>
                  <a:srgbClr val="FF0000"/>
                </a:solidFill>
                <a:latin typeface="Arial" panose="020B0604020202020204" pitchFamily="34" charset="0"/>
              </a:rPr>
              <a:t>κινήσεων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r>
              <a:rPr lang="el-GR" altLang="el-GR" sz="2000" b="1" dirty="0">
                <a:latin typeface="Comic Sans MS" panose="030F0702030302020204" pitchFamily="66" charset="0"/>
              </a:rPr>
              <a:t> </a:t>
            </a:r>
            <a:endParaRPr lang="en-US" altLang="el-GR" sz="20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l-GR" sz="2000" b="1" dirty="0">
              <a:solidFill>
                <a:srgbClr val="00279F"/>
              </a:solidFill>
            </a:endParaRPr>
          </a:p>
          <a:p>
            <a:pPr marL="0" indent="0" algn="ctr">
              <a:buNone/>
            </a:pPr>
            <a:endParaRPr lang="el-GR" sz="28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l-GR" altLang="el-GR" sz="2800" b="1" dirty="0"/>
          </a:p>
          <a:p>
            <a:pPr marL="0" indent="0" algn="ctr">
              <a:buNone/>
            </a:pPr>
            <a:endParaRPr lang="el-GR" altLang="el-GR" sz="26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l-GR" altLang="el-GR" sz="2800" dirty="0">
              <a:solidFill>
                <a:schemeClr val="accent2"/>
              </a:solidFill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621D6907-1D73-4298-9B31-4142D2657EAB}"/>
              </a:ext>
            </a:extLst>
          </p:cNvPr>
          <p:cNvGrpSpPr>
            <a:grpSpLocks/>
          </p:cNvGrpSpPr>
          <p:nvPr/>
        </p:nvGrpSpPr>
        <p:grpSpPr bwMode="auto">
          <a:xfrm>
            <a:off x="2771800" y="5106029"/>
            <a:ext cx="6022366" cy="1162751"/>
            <a:chOff x="1768" y="214"/>
            <a:chExt cx="3001" cy="90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04F8513-F1E2-45BE-B6AE-1647D21C7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14"/>
              <a:ext cx="2439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l-GR" sz="1100" b="1" u="sng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>
                <a:defRPr/>
              </a:pPr>
              <a:endParaRPr lang="el-GR" sz="11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1100" b="1" u="sng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Energy and Environmental Research Laboratory</a:t>
              </a:r>
              <a:r>
                <a:rPr lang="el-GR" sz="1100" b="1" u="sng" dirty="0">
                  <a:solidFill>
                    <a:schemeClr val="hlink"/>
                  </a:solidFill>
                  <a:latin typeface="Comic Sans MS" pitchFamily="66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F27E3F-3F21-490B-97F9-FC685CC1D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569"/>
              <a:ext cx="59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0BFE9FCD-2F27-4624-80CC-8E9ACF93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55714"/>
            <a:ext cx="27364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N.K.U.A. –</a:t>
            </a:r>
            <a:r>
              <a:rPr lang="el-GR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Department</a:t>
            </a:r>
            <a:r>
              <a:rPr lang="el-GR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of</a:t>
            </a:r>
            <a:r>
              <a:rPr lang="el-GR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Science</a:t>
            </a:r>
            <a:endParaRPr lang="el-GR" sz="11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l-GR" sz="11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1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Psachna</a:t>
            </a:r>
            <a:r>
              <a:rPr lang="en-US" sz="11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, Euboea - Euripus Campus</a:t>
            </a:r>
            <a:endParaRPr lang="el-GR" sz="11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l-GR" sz="11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920E234-C6AE-4964-A0A8-857F75A18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0" y="456137"/>
            <a:ext cx="386609" cy="60016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A18B57B-0B3A-4026-89B3-94C9B55C3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57338"/>
            <a:ext cx="63722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l-GR" sz="28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5881A5-5459-4C6C-AFF3-2C153A9AACE0}"/>
              </a:ext>
            </a:extLst>
          </p:cNvPr>
          <p:cNvSpPr/>
          <p:nvPr/>
        </p:nvSpPr>
        <p:spPr>
          <a:xfrm>
            <a:off x="4114800" y="39588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b="1" i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Καθ</a:t>
            </a:r>
            <a:r>
              <a:rPr lang="el-GR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Μιχάλης </a:t>
            </a:r>
            <a:r>
              <a:rPr lang="el-GR" b="1" i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Γρ</a:t>
            </a:r>
            <a:r>
              <a:rPr lang="el-GR" b="1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Βραχόπουλος</a:t>
            </a:r>
          </a:p>
        </p:txBody>
      </p:sp>
    </p:spTree>
    <p:extLst>
      <p:ext uri="{BB962C8B-B14F-4D97-AF65-F5344CB8AC3E}">
        <p14:creationId xmlns:p14="http://schemas.microsoft.com/office/powerpoint/2010/main" val="5229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1232A4-E5F1-4442-BF67-71FBD26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1E54AC-F525-41BC-9A10-4054F41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F317D3D-209F-4A77-86D8-1AC1C7F60A4F}"/>
              </a:ext>
            </a:extLst>
          </p:cNvPr>
          <p:cNvSpPr txBox="1"/>
          <p:nvPr/>
        </p:nvSpPr>
        <p:spPr>
          <a:xfrm>
            <a:off x="644568" y="404664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u="sng" dirty="0"/>
              <a:t>Μεγάλης Κλίμακας διαταραχές ατμοσφαιρικού ρευστού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B567F83-2640-4FA7-83C0-BE8E0DC55DB7}"/>
              </a:ext>
            </a:extLst>
          </p:cNvPr>
          <p:cNvSpPr/>
          <p:nvPr/>
        </p:nvSpPr>
        <p:spPr>
          <a:xfrm>
            <a:off x="176039" y="1523350"/>
            <a:ext cx="468052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Στο χαμηλό βαρομετρικό σύστημα </a:t>
            </a:r>
            <a:r>
              <a:rPr lang="el-GR" sz="2400" u="sng" dirty="0">
                <a:solidFill>
                  <a:srgbClr val="C00000"/>
                </a:solidFill>
              </a:rPr>
              <a:t>οι πιέσεις είναι μικρότερές στο κέντρο παρά στην περιφέρεια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Οι άνεμοι κινούνται από την περιφέρεια στο κέντρο και αντίστοιχα τέμνουν τις ισοβαρείς στην επιφάνεια του εδάφους.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/>
              <a:t>και </a:t>
            </a:r>
            <a:r>
              <a:rPr lang="el-GR" sz="2400" b="1" u="sng" dirty="0"/>
              <a:t>οι υφέσεις</a:t>
            </a:r>
            <a:r>
              <a:rPr lang="el-GR" sz="2400" b="1" dirty="0"/>
              <a:t> είναι συστήματα χαμηλών βαρομετρικών.</a:t>
            </a:r>
          </a:p>
        </p:txBody>
      </p:sp>
      <p:pic>
        <p:nvPicPr>
          <p:cNvPr id="6" name="Εικόνα 5" descr="Μετωπική ύφεση1">
            <a:hlinkClick r:id="rId2"/>
            <a:extLst>
              <a:ext uri="{FF2B5EF4-FFF2-40B4-BE49-F238E27FC236}">
                <a16:creationId xmlns:a16="http://schemas.microsoft.com/office/drawing/2014/main" id="{4B451546-7EBB-41A1-A2A6-AB2096D888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528392" cy="46375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CBB34EE-9468-4131-B00D-E37A9811D0EA}"/>
              </a:ext>
            </a:extLst>
          </p:cNvPr>
          <p:cNvSpPr/>
          <p:nvPr/>
        </p:nvSpPr>
        <p:spPr>
          <a:xfrm>
            <a:off x="5004048" y="4812196"/>
            <a:ext cx="36004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3B76871-8F54-4286-ABB9-4F31E9A06F76}"/>
              </a:ext>
            </a:extLst>
          </p:cNvPr>
          <p:cNvSpPr/>
          <p:nvPr/>
        </p:nvSpPr>
        <p:spPr>
          <a:xfrm>
            <a:off x="7735440" y="2045804"/>
            <a:ext cx="123252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F265ED6-D7B0-4A76-B292-AD28B7C0E020}"/>
              </a:ext>
            </a:extLst>
          </p:cNvPr>
          <p:cNvSpPr/>
          <p:nvPr/>
        </p:nvSpPr>
        <p:spPr>
          <a:xfrm>
            <a:off x="7887334" y="2332887"/>
            <a:ext cx="123252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2F3E565-2D61-485B-9DDE-D75A968A5796}"/>
              </a:ext>
            </a:extLst>
          </p:cNvPr>
          <p:cNvSpPr/>
          <p:nvPr/>
        </p:nvSpPr>
        <p:spPr>
          <a:xfrm>
            <a:off x="4856559" y="2088277"/>
            <a:ext cx="834768" cy="534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777F50B-90C1-4301-8CD1-3C775FF9059F}"/>
              </a:ext>
            </a:extLst>
          </p:cNvPr>
          <p:cNvSpPr/>
          <p:nvPr/>
        </p:nvSpPr>
        <p:spPr>
          <a:xfrm>
            <a:off x="5531646" y="2064846"/>
            <a:ext cx="2355687" cy="21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14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7B757BD-7AF6-4113-9067-9DC5418E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C058A24-F92E-4859-9ECF-1493C203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3CC18C1-822A-4961-8358-A18CD6D87B89}"/>
              </a:ext>
            </a:extLst>
          </p:cNvPr>
          <p:cNvSpPr txBox="1"/>
          <p:nvPr/>
        </p:nvSpPr>
        <p:spPr>
          <a:xfrm>
            <a:off x="332090" y="39539"/>
            <a:ext cx="8423983" cy="792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b="1" dirty="0">
                <a:solidFill>
                  <a:srgbClr val="C00000"/>
                </a:solidFill>
              </a:rPr>
              <a:t>Οριζόντια και κατακόρυφη κίνηση </a:t>
            </a:r>
          </a:p>
          <a:p>
            <a:r>
              <a:rPr lang="el-GR" b="1" dirty="0">
                <a:solidFill>
                  <a:srgbClr val="C00000"/>
                </a:solidFill>
              </a:rPr>
              <a:t>σε αντικυκλώνα και σε χαμηλό βαρομετρικό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7282ED4-F2EA-469A-8D72-C82882C1F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2" t="40599" r="20121" b="13387"/>
          <a:stretch/>
        </p:blipFill>
        <p:spPr>
          <a:xfrm>
            <a:off x="3779912" y="3291856"/>
            <a:ext cx="5132040" cy="309095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FA3FB4-D610-4C65-AAEA-53F8F5224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2" r="20121" b="58586"/>
          <a:stretch/>
        </p:blipFill>
        <p:spPr>
          <a:xfrm>
            <a:off x="9862" y="1010734"/>
            <a:ext cx="4922178" cy="26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4CAB920-A7BB-435B-8DDF-33DFFEF4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92C03B9-1EF5-40C7-B2D5-2A3E1E58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6CE8F89-0F65-4F57-BBDD-5719A9432C94}"/>
              </a:ext>
            </a:extLst>
          </p:cNvPr>
          <p:cNvSpPr txBox="1"/>
          <p:nvPr/>
        </p:nvSpPr>
        <p:spPr>
          <a:xfrm>
            <a:off x="360007" y="-22343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b="1" u="sng" dirty="0">
                <a:solidFill>
                  <a:srgbClr val="C00000"/>
                </a:solidFill>
              </a:rPr>
              <a:t>Υφέσεις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6506EB6-C9C5-4945-A3EF-40954BF9DF01}"/>
              </a:ext>
            </a:extLst>
          </p:cNvPr>
          <p:cNvSpPr/>
          <p:nvPr/>
        </p:nvSpPr>
        <p:spPr>
          <a:xfrm>
            <a:off x="251996" y="548680"/>
            <a:ext cx="8640007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Αποτελούνται </a:t>
            </a:r>
            <a:r>
              <a:rPr lang="el-GR" sz="2400" b="1" dirty="0">
                <a:solidFill>
                  <a:srgbClr val="0000FF"/>
                </a:solidFill>
              </a:rPr>
              <a:t>από ένα θερμό και ένα ψυχρό τομέα.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Διέρχονται γρήγορα από τα μέσα γεωγραφικά πλάτη και είναι συνηθέστερα φαινόμενα κατά την χειμερινή περίοδο και τις μεταβατικές εποχές.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Όταν πάνω από μια περιοχή μεταφέρεται ο θερμός τομέας της ύφεσης, μεταφέρονται εκεί θερμές μάζες αέρα που μπορούν να δημιουργήσουν αναστροφή ύψους και να εγκλωβιστούν οι  ατμοσφαιρικοί ρύποι που παράγονται στην περιοχή.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C00000"/>
                </a:solidFill>
              </a:rPr>
              <a:t>Συνεπώς δημιουργούνται συνθήκες κακής ποιότητας αέρα.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επεισόδιο λήγει με τη διέλευση του ψυχρού τομέα της ύφεσης, που απομακρύνει τους ρύπους οριζόντια.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Το 10% των επεισοδίων στην Αθήνα προέρχεται από υφέσεις, καθώς επίσης, και η μεταφορά σκόνης από τη Σαχάρα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97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1232A4-E5F1-4442-BF67-71FBD26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1E54AC-F525-41BC-9A10-4054F41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F317D3D-209F-4A77-86D8-1AC1C7F60A4F}"/>
              </a:ext>
            </a:extLst>
          </p:cNvPr>
          <p:cNvSpPr txBox="1"/>
          <p:nvPr/>
        </p:nvSpPr>
        <p:spPr>
          <a:xfrm>
            <a:off x="457200" y="126019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b="1" u="sng" dirty="0"/>
              <a:t>Μεσαίου μεγέθους κυμάνσεις του ατμοσφαιρικού ρευστού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B567F83-2640-4FA7-83C0-BE8E0DC55DB7}"/>
              </a:ext>
            </a:extLst>
          </p:cNvPr>
          <p:cNvSpPr/>
          <p:nvPr/>
        </p:nvSpPr>
        <p:spPr>
          <a:xfrm>
            <a:off x="395536" y="732749"/>
            <a:ext cx="8205929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Χαρακτηριστικές είναι η </a:t>
            </a:r>
          </a:p>
          <a:p>
            <a:pPr marL="12700" algn="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0000FF"/>
                </a:solidFill>
              </a:rPr>
              <a:t>θαλάσσια ή λιμναία / απόγειος αύρα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 err="1"/>
              <a:t>αναβατικοί</a:t>
            </a:r>
            <a:r>
              <a:rPr lang="el-GR" sz="2400" u="sng" dirty="0"/>
              <a:t> /</a:t>
            </a:r>
            <a:r>
              <a:rPr lang="el-GR" sz="2400" u="sng" dirty="0" err="1"/>
              <a:t>καταβατικοί</a:t>
            </a:r>
            <a:r>
              <a:rPr lang="el-GR" sz="2400" u="sng" dirty="0"/>
              <a:t> άνεμοι, </a:t>
            </a:r>
          </a:p>
          <a:p>
            <a:pPr marL="12700" algn="r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/>
              <a:t>άνεμοι κοιλάδας και η αστική αύρα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Δημιουργούνται από χωρικές ανομοιογένειες διαφόρων παραμέτρων </a:t>
            </a:r>
            <a:r>
              <a:rPr lang="el-GR" sz="2400" u="sng" dirty="0">
                <a:solidFill>
                  <a:srgbClr val="C00000"/>
                </a:solidFill>
              </a:rPr>
              <a:t>όπως λ.χ. η υγρασία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C00000"/>
                </a:solidFill>
              </a:rPr>
              <a:t>Τρόπος διάκρισης είναι ο </a:t>
            </a:r>
            <a:r>
              <a:rPr lang="el-GR" sz="2400" b="1" dirty="0" err="1">
                <a:solidFill>
                  <a:srgbClr val="C00000"/>
                </a:solidFill>
              </a:rPr>
              <a:t>αδιάστατος</a:t>
            </a:r>
            <a:r>
              <a:rPr lang="el-GR" sz="2400" b="1" dirty="0">
                <a:solidFill>
                  <a:srgbClr val="C00000"/>
                </a:solidFill>
              </a:rPr>
              <a:t> αριθμός </a:t>
            </a:r>
            <a:r>
              <a:rPr lang="en-US" sz="2400" b="1" dirty="0">
                <a:solidFill>
                  <a:srgbClr val="C00000"/>
                </a:solidFill>
              </a:rPr>
              <a:t>Rossby</a:t>
            </a:r>
            <a:r>
              <a:rPr lang="el-GR" sz="2400" b="1" dirty="0">
                <a:solidFill>
                  <a:srgbClr val="C00000"/>
                </a:solidFill>
              </a:rPr>
              <a:t>: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n-US" sz="2400" dirty="0">
                <a:solidFill>
                  <a:srgbClr val="C00000"/>
                </a:solidFill>
              </a:rPr>
              <a:t>f, </a:t>
            </a:r>
            <a:r>
              <a:rPr lang="el-GR" sz="2400" dirty="0">
                <a:solidFill>
                  <a:srgbClr val="C00000"/>
                </a:solidFill>
              </a:rPr>
              <a:t>παράμετρος </a:t>
            </a:r>
            <a:r>
              <a:rPr lang="en-US" sz="2400" dirty="0">
                <a:solidFill>
                  <a:srgbClr val="C00000"/>
                </a:solidFill>
              </a:rPr>
              <a:t>Coriolis (1/s), </a:t>
            </a: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υ, το μέτρο του χαρακτηριστικού ανύσματος ταχύτητας του ανέμου</a:t>
            </a:r>
            <a:r>
              <a:rPr lang="en-US" sz="2400" dirty="0">
                <a:solidFill>
                  <a:srgbClr val="C00000"/>
                </a:solidFill>
              </a:rPr>
              <a:t> (m/s)</a:t>
            </a:r>
            <a:r>
              <a:rPr lang="el-GR" sz="2400" dirty="0">
                <a:solidFill>
                  <a:srgbClr val="C00000"/>
                </a:solidFill>
              </a:rPr>
              <a:t> και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n-US" sz="2400" dirty="0">
                <a:solidFill>
                  <a:srgbClr val="C00000"/>
                </a:solidFill>
              </a:rPr>
              <a:t>L</a:t>
            </a:r>
            <a:r>
              <a:rPr lang="el-GR" sz="2400" dirty="0">
                <a:solidFill>
                  <a:srgbClr val="C00000"/>
                </a:solidFill>
              </a:rPr>
              <a:t>,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το χαρακτηριστικό μήκος</a:t>
            </a:r>
            <a:r>
              <a:rPr lang="en-US" sz="2400" dirty="0">
                <a:solidFill>
                  <a:srgbClr val="C00000"/>
                </a:solidFill>
              </a:rPr>
              <a:t> (m)</a:t>
            </a: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751EE61-C42F-4FC9-8195-6AF821CC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3" t="64312" r="42507" b="21179"/>
          <a:stretch/>
        </p:blipFill>
        <p:spPr>
          <a:xfrm>
            <a:off x="7552356" y="3284984"/>
            <a:ext cx="1591644" cy="974710"/>
          </a:xfrm>
          <a:prstGeom prst="rect">
            <a:avLst/>
          </a:prstGeom>
        </p:spPr>
      </p:pic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A704845E-C194-4C86-B5B4-C3A382BB7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85842"/>
              </p:ext>
            </p:extLst>
          </p:nvPr>
        </p:nvGraphicFramePr>
        <p:xfrm>
          <a:off x="4139952" y="4509120"/>
          <a:ext cx="18113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0575" imgH="439216" progId="Equation.DSMT4">
                  <p:embed/>
                </p:oleObj>
              </mc:Choice>
              <mc:Fallback>
                <p:oleObj name="Equation" r:id="rId3" imgW="1810575" imgH="4392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4509120"/>
                        <a:ext cx="18113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65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8ADADE8-C06C-43D1-96FA-F233A3ED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9FAAB53-6EBB-4AB4-AC4A-F8ED552D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F43A7E3-682D-4B0A-8A3B-770163CF6F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815782"/>
            <a:ext cx="5274310" cy="3226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24012D81-7556-48D6-9584-05CDC9898A85}"/>
              </a:ext>
            </a:extLst>
          </p:cNvPr>
          <p:cNvCxnSpPr/>
          <p:nvPr/>
        </p:nvCxnSpPr>
        <p:spPr>
          <a:xfrm flipV="1">
            <a:off x="899592" y="3068960"/>
            <a:ext cx="7200800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FA0BEE3-6E53-441A-A4DF-5DA1012D08FD}"/>
              </a:ext>
            </a:extLst>
          </p:cNvPr>
          <p:cNvSpPr/>
          <p:nvPr/>
        </p:nvSpPr>
        <p:spPr>
          <a:xfrm>
            <a:off x="2077983" y="523856"/>
            <a:ext cx="4844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>
                <a:solidFill>
                  <a:srgbClr val="0000FF"/>
                </a:solidFill>
              </a:rPr>
              <a:t>θαλάσσια ή λιμναία / απόγειος αύρα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1B24F-D3E5-410C-A990-CA384534E262}"/>
              </a:ext>
            </a:extLst>
          </p:cNvPr>
          <p:cNvSpPr txBox="1"/>
          <p:nvPr/>
        </p:nvSpPr>
        <p:spPr>
          <a:xfrm>
            <a:off x="191344" y="4939937"/>
            <a:ext cx="8617296" cy="1416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1800" dirty="0">
                <a:solidFill>
                  <a:srgbClr val="0000FF"/>
                </a:solidFill>
              </a:rPr>
              <a:t>Η θαλάσσια αύρα και η απόγειος αύρα είναι περιπτώσεις μέσης κλίμακας τοπικών ανέμων. Παρατηρούνται σε παράκτιες περιοχές τους θερινούς μήνες του έτους και δημιουργούνται </a:t>
            </a:r>
            <a:r>
              <a:rPr lang="el-GR" sz="1800" u="sng" dirty="0">
                <a:solidFill>
                  <a:srgbClr val="0000FF"/>
                </a:solidFill>
              </a:rPr>
              <a:t>λόγω ημερήσιας ανομοιόμορφης θέρμανσης ξηράς και θάλασσας</a:t>
            </a:r>
            <a:r>
              <a:rPr lang="el-GR" sz="1800" dirty="0">
                <a:solidFill>
                  <a:srgbClr val="0000FF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dirty="0">
                <a:solidFill>
                  <a:srgbClr val="0000FF"/>
                </a:solidFill>
              </a:rPr>
              <a:t>Στην Ελλάδα, η περίοδος αυτή είναι κυρίως από το Μάιο έως το Σεπτέμβριο.</a:t>
            </a:r>
            <a:endParaRPr lang="el-G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0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1C462CD-05CD-4CE0-BB03-4C62F0AB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7BE1DF2-2A9A-4E63-BDFA-0E772D0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8B456DE6-23A9-46D2-A18E-28594BF1BCD7}"/>
              </a:ext>
            </a:extLst>
          </p:cNvPr>
          <p:cNvSpPr/>
          <p:nvPr/>
        </p:nvSpPr>
        <p:spPr>
          <a:xfrm>
            <a:off x="539552" y="260648"/>
            <a:ext cx="806489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0000FF"/>
                </a:solidFill>
              </a:rPr>
              <a:t>διαταραχές μέσης κλίμακας, τύπου α</a:t>
            </a:r>
            <a:r>
              <a:rPr lang="el-GR" sz="2400" dirty="0">
                <a:solidFill>
                  <a:srgbClr val="0000FF"/>
                </a:solidFill>
              </a:rPr>
              <a:t>, 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2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Συνδυασμός </a:t>
            </a:r>
            <a:r>
              <a:rPr lang="el-GR" sz="2200" u="sng" dirty="0">
                <a:solidFill>
                  <a:srgbClr val="0000FF"/>
                </a:solidFill>
              </a:rPr>
              <a:t>αντικυκλώνα και χαμηλού βαρομετρικού</a:t>
            </a:r>
            <a:r>
              <a:rPr lang="el-GR" sz="2200" dirty="0">
                <a:solidFill>
                  <a:srgbClr val="0000FF"/>
                </a:solidFill>
              </a:rPr>
              <a:t> πάνω από μια περιοχή του Αιγαίου δημιουργεί την ΒΑ κυκλοφορία ευρείας έκτασης που ονομάζεται </a:t>
            </a:r>
            <a:r>
              <a:rPr lang="el-GR" sz="2200" b="1" u="sng" dirty="0">
                <a:solidFill>
                  <a:srgbClr val="0000FF"/>
                </a:solidFill>
              </a:rPr>
              <a:t>ετησίας</a:t>
            </a:r>
            <a:r>
              <a:rPr lang="el-GR" sz="2200" b="1" dirty="0">
                <a:solidFill>
                  <a:srgbClr val="0000FF"/>
                </a:solidFill>
              </a:rPr>
              <a:t> </a:t>
            </a:r>
            <a:r>
              <a:rPr lang="el-GR" sz="2200" dirty="0">
                <a:solidFill>
                  <a:srgbClr val="0000FF"/>
                </a:solidFill>
              </a:rPr>
              <a:t>(μελτέμι) και κυριαρχεί στο αιγαίο κατά τη διάρκεια του θέρους.</a:t>
            </a:r>
          </a:p>
        </p:txBody>
      </p:sp>
      <p:pic>
        <p:nvPicPr>
          <p:cNvPr id="6" name="Εικόνα 5" descr="Lenovo A1000 IMG 20160814 160830">
            <a:extLst>
              <a:ext uri="{FF2B5EF4-FFF2-40B4-BE49-F238E27FC236}">
                <a16:creationId xmlns:a16="http://schemas.microsoft.com/office/drawing/2014/main" id="{2726D6A2-6F7F-4D35-A9E7-A783265B75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81642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88447C-61A3-4EA3-AD38-A63AB1CA7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2780929"/>
            <a:ext cx="4624309" cy="2876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85A83F-B18B-4B7B-A0CA-24A5C14FBBC2}"/>
              </a:ext>
            </a:extLst>
          </p:cNvPr>
          <p:cNvSpPr txBox="1"/>
          <p:nvPr/>
        </p:nvSpPr>
        <p:spPr>
          <a:xfrm>
            <a:off x="3267397" y="5813898"/>
            <a:ext cx="5814392" cy="38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Άξονες των μεγίστων εντάσεων των ετησίων ανέμων (πηγή: </a:t>
            </a:r>
            <a:r>
              <a:rPr lang="en-US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Brody and Nestor, 1980)</a:t>
            </a:r>
            <a:endParaRPr lang="el-G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3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1C462CD-05CD-4CE0-BB03-4C62F0AB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7BE1DF2-2A9A-4E63-BDFA-0E772D00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BB42FF5-C282-46D2-9405-B73EB62460FF}"/>
              </a:ext>
            </a:extLst>
          </p:cNvPr>
          <p:cNvSpPr/>
          <p:nvPr/>
        </p:nvSpPr>
        <p:spPr>
          <a:xfrm>
            <a:off x="107504" y="1196752"/>
            <a:ext cx="8712968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Η πλέον γνωστή κλασική κυκλοφορία μέσης κλίμακας.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Απαιτείται γειτνίαση μιας περιοχής νερού και μιας ξηράς.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Περιοχές με έντονη ανομοιογένεια ως προς τα χαρακτηριστικά τους.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110A492-215C-4A62-8D69-FAA5B7AB91A0}"/>
              </a:ext>
            </a:extLst>
          </p:cNvPr>
          <p:cNvSpPr/>
          <p:nvPr/>
        </p:nvSpPr>
        <p:spPr>
          <a:xfrm>
            <a:off x="457200" y="260648"/>
            <a:ext cx="800323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C00000"/>
                </a:solidFill>
              </a:rPr>
              <a:t>Διαταραχές μέσης κλίμακας, τύπου β, θαλάσσια-λιμναία/ απόγειος αύρα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1C1B29-F274-49FA-AD4B-93D632E6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16" y="2708920"/>
            <a:ext cx="5146711" cy="35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0E622F7-23A1-4469-8106-7849D1FF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E2CFCC-7936-42F2-B34D-81B1339B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AD1886B-D3D1-4E15-980A-297631A51977}"/>
              </a:ext>
            </a:extLst>
          </p:cNvPr>
          <p:cNvSpPr/>
          <p:nvPr/>
        </p:nvSpPr>
        <p:spPr>
          <a:xfrm>
            <a:off x="251520" y="476672"/>
            <a:ext cx="864096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Μηχανισμός θαλάσσιας-λιμναίας/απόγειου αύρας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b="1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Η ακτινοβολία θερμαίνει ταχύτερα τη χερσαία επιφάνεια παρά την υδάτινη (</a:t>
            </a:r>
            <a:r>
              <a:rPr lang="el-GR" sz="2400" u="sng" dirty="0"/>
              <a:t>μεγάλη η θερμοχωρητικότητα της υδάτινης</a:t>
            </a:r>
            <a:r>
              <a:rPr lang="el-GR" sz="2400" dirty="0"/>
              <a:t>).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Ο αέρας πάνω από τη ξηρά διαστέλλεται πολύ γρήγορα.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Αντίθετα, στην υδάτινη επιφάνεια παραμένει ψυχρότερος.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Εξαιτίας των υδροστατικών συνθηκών η κατακόρυφη βαθμίδα της πίεσης είναι μεγαλύτερη στο ψυχρό αέρα πάνω από το νερό </a:t>
            </a:r>
            <a:r>
              <a:rPr lang="el-GR" sz="2400" u="sng" dirty="0"/>
              <a:t>την ημέρα</a:t>
            </a:r>
            <a:r>
              <a:rPr lang="el-GR" sz="2400" dirty="0"/>
              <a:t>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Σε σταθερό επίπεδο πάνω από έδαφος και νερό </a:t>
            </a:r>
            <a:r>
              <a:rPr lang="el-GR" sz="2400" u="sng" dirty="0">
                <a:solidFill>
                  <a:srgbClr val="C00000"/>
                </a:solidFill>
              </a:rPr>
              <a:t>κατά τη νύχτα</a:t>
            </a:r>
            <a:r>
              <a:rPr lang="el-GR" sz="2400" dirty="0">
                <a:solidFill>
                  <a:srgbClr val="C00000"/>
                </a:solidFill>
              </a:rPr>
              <a:t> η πίεση είναι μεγαλύτερη πάνω από το έδαφος παρά πάνω από το νερό. </a:t>
            </a:r>
          </a:p>
        </p:txBody>
      </p:sp>
    </p:spTree>
    <p:extLst>
      <p:ext uri="{BB962C8B-B14F-4D97-AF65-F5344CB8AC3E}">
        <p14:creationId xmlns:p14="http://schemas.microsoft.com/office/powerpoint/2010/main" val="310362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2FF0246-12B7-4A06-B064-EF43241C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E837263-5E6E-44E6-9660-D1F57BD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C84990F-47A1-4207-8805-69A1E0AC8E63}"/>
              </a:ext>
            </a:extLst>
          </p:cNvPr>
          <p:cNvSpPr/>
          <p:nvPr/>
        </p:nvSpPr>
        <p:spPr>
          <a:xfrm>
            <a:off x="755576" y="476672"/>
            <a:ext cx="7416824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Μηχανισμός θαλάσσιας-λιμναίας/απόγειου αύρας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b="1" u="sng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99078BC-2FF9-4D9F-8D26-8C3368941270}"/>
              </a:ext>
            </a:extLst>
          </p:cNvPr>
          <p:cNvSpPr/>
          <p:nvPr/>
        </p:nvSpPr>
        <p:spPr>
          <a:xfrm>
            <a:off x="719839" y="2276872"/>
            <a:ext cx="792088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Αυτή η βαθμίδα πίεσης παρουσιάζεται κατά την διάρκεια του μέσου πρωινού (λ.χ. 10:00πμ) και αφού εξαλειφθεί το νυκτερινό οριακό στρώμα ο αέρας αρχίζει να ανέρχεται πάνω </a:t>
            </a:r>
            <a:r>
              <a:rPr lang="el-GR" sz="2400" u="sng" dirty="0">
                <a:solidFill>
                  <a:srgbClr val="C00000"/>
                </a:solidFill>
              </a:rPr>
              <a:t>από το θερμό πλέον έδαφος</a:t>
            </a:r>
            <a:r>
              <a:rPr lang="el-GR" sz="2400" dirty="0">
                <a:solidFill>
                  <a:srgbClr val="C00000"/>
                </a:solidFill>
              </a:rPr>
              <a:t> κοντά στην ακτή και παράλληλα ο ψυχρός αέρας πάνω από το νερό κινείται προς την ξηρά.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C00000"/>
                </a:solidFill>
              </a:rPr>
              <a:t>Οι αναπτυσσόμενες ταχύτητες είναι 1-2</a:t>
            </a:r>
            <a:r>
              <a:rPr lang="en-US" sz="2400" u="sng" dirty="0">
                <a:solidFill>
                  <a:srgbClr val="C00000"/>
                </a:solidFill>
              </a:rPr>
              <a:t>m/s</a:t>
            </a:r>
            <a:endParaRPr lang="el-GR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98BE46-EE9E-481B-B22F-E042DB2C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C41762D-3F2E-4478-B9E5-B711816D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B876F8C-2484-4DA4-98CA-F77757EF22D4}"/>
              </a:ext>
            </a:extLst>
          </p:cNvPr>
          <p:cNvSpPr/>
          <p:nvPr/>
        </p:nvSpPr>
        <p:spPr>
          <a:xfrm>
            <a:off x="31558" y="-3709"/>
            <a:ext cx="757217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Ανάπτυξη θαλάσσιας-λιμναίας/απόγειου αύρας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883E718-7CEA-428D-82F6-5F926D9C9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01"/>
          <a:stretch/>
        </p:blipFill>
        <p:spPr>
          <a:xfrm>
            <a:off x="4245636" y="899803"/>
            <a:ext cx="4615127" cy="505839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C2AAFCB-3060-4B27-93A8-96FAE27E3293}"/>
              </a:ext>
            </a:extLst>
          </p:cNvPr>
          <p:cNvSpPr/>
          <p:nvPr/>
        </p:nvSpPr>
        <p:spPr>
          <a:xfrm>
            <a:off x="107504" y="713832"/>
            <a:ext cx="4248472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Αρχικά μεταφέρει ψηλά τον θερμότερο αέρα και στη συνέχεια επιστρέφει πίσω στη θάλασσά όπου κατεβαίνει για να κλείσει η κυκλοφορία.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C00000"/>
                </a:solidFill>
              </a:rPr>
              <a:t>Η αύξηση της πίεσης οδηγεί σε καθίζηση (πάνω από το νερό) και έτσι αποκαθίσταται ροή από τη θάλασσα προς τη ξηρά εξαιτίας της υδροστατικής βαθμίδας πίεσης μεταξύ νερού-ξηράς – </a:t>
            </a:r>
            <a:r>
              <a:rPr lang="el-GR" sz="2200" u="sng" dirty="0">
                <a:solidFill>
                  <a:srgbClr val="C00000"/>
                </a:solidFill>
              </a:rPr>
              <a:t>Θαλάσσια αύρα</a:t>
            </a:r>
            <a:r>
              <a:rPr lang="el-GR" sz="2200" dirty="0">
                <a:solidFill>
                  <a:srgbClr val="C00000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Τη νύχτα, το έδαφος ψύχεται ταχύτερα και το υπερκείμενο στρώμα αέρα αποκτά το ίδιο θερμικό καθεστώς. </a:t>
            </a:r>
          </a:p>
        </p:txBody>
      </p:sp>
    </p:spTree>
    <p:extLst>
      <p:ext uri="{BB962C8B-B14F-4D97-AF65-F5344CB8AC3E}">
        <p14:creationId xmlns:p14="http://schemas.microsoft.com/office/powerpoint/2010/main" val="123376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32CB3F2-CF00-43F9-82C9-FED5BCF9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B8CF993-2F05-43CF-8E79-44696664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72EC8AA-3B21-4D69-AC70-D1C3A0D47CA4}"/>
              </a:ext>
            </a:extLst>
          </p:cNvPr>
          <p:cNvSpPr txBox="1"/>
          <p:nvPr/>
        </p:nvSpPr>
        <p:spPr>
          <a:xfrm>
            <a:off x="468496" y="404665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Κλίμακες κινήσεων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0DE4D8F-0233-4143-9D15-2135748D4BA4}"/>
              </a:ext>
            </a:extLst>
          </p:cNvPr>
          <p:cNvSpPr/>
          <p:nvPr/>
        </p:nvSpPr>
        <p:spPr>
          <a:xfrm>
            <a:off x="304799" y="1340768"/>
            <a:ext cx="8587680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Τα μετεωρολογικά φαινόμενα εξελίσσονται σε ευρύ διάστημα </a:t>
            </a:r>
            <a:r>
              <a:rPr lang="el-GR" sz="2400" u="sng" dirty="0">
                <a:solidFill>
                  <a:srgbClr val="0000FF"/>
                </a:solidFill>
              </a:rPr>
              <a:t>χωρικών</a:t>
            </a:r>
            <a:r>
              <a:rPr lang="el-GR" sz="2400" dirty="0">
                <a:solidFill>
                  <a:srgbClr val="0000FF"/>
                </a:solidFill>
              </a:rPr>
              <a:t> και </a:t>
            </a:r>
            <a:r>
              <a:rPr lang="el-GR" sz="2400" u="sng" dirty="0">
                <a:solidFill>
                  <a:srgbClr val="0000FF"/>
                </a:solidFill>
              </a:rPr>
              <a:t>χρονικών κλιμάκων.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u="sng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Όσα παρουσιάζουν μικρές χρονικές – συνήθως παρουσιάζουν και μικρές χωρικές κλίμακες και αντίστροφα.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Μάλιστα είναι της ίδιας τάξης μεγέθους.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Αν το πλάτος ενός μεγέθους είναι πολύ μεγαλύτερο από το βάθος του, τότε το φαινόμενο θεωρείται υδροστατικό, λόγω του πρώτου </a:t>
            </a:r>
            <a:r>
              <a:rPr lang="el-GR" sz="2400" dirty="0" err="1">
                <a:solidFill>
                  <a:srgbClr val="C00000"/>
                </a:solidFill>
              </a:rPr>
              <a:t>θερμοδυναμικού</a:t>
            </a:r>
            <a:r>
              <a:rPr lang="el-GR" sz="2400" dirty="0">
                <a:solidFill>
                  <a:srgbClr val="C00000"/>
                </a:solidFill>
              </a:rPr>
              <a:t> νόμου, της αρχής διατήρησης της μάζας και των εξισώσεων κίνησης.</a:t>
            </a:r>
          </a:p>
        </p:txBody>
      </p:sp>
    </p:spTree>
    <p:extLst>
      <p:ext uri="{BB962C8B-B14F-4D97-AF65-F5344CB8AC3E}">
        <p14:creationId xmlns:p14="http://schemas.microsoft.com/office/powerpoint/2010/main" val="236452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A656767-895A-4F96-8877-93E3919A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E3CF31E-3564-4351-8AD2-5AA3516C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3F68515-B717-4218-930A-1C36750423E1}"/>
              </a:ext>
            </a:extLst>
          </p:cNvPr>
          <p:cNvSpPr/>
          <p:nvPr/>
        </p:nvSpPr>
        <p:spPr>
          <a:xfrm>
            <a:off x="611560" y="1060586"/>
            <a:ext cx="7920880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Λόγω της διαφοράς έντασης της ηλιακής και γήινης ακτινοβολίας η απόγειος αύρα δεν είναι τόσο ισχυρή όσο η θαλάσσια ούτε ως προς τη ταχύτητα ούτε ως προ το ύψος ανάπτυξης.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Η </a:t>
            </a:r>
            <a:r>
              <a:rPr lang="el-GR" sz="2400" b="1" u="sng" dirty="0">
                <a:solidFill>
                  <a:srgbClr val="FF0000"/>
                </a:solidFill>
              </a:rPr>
              <a:t>κατακόρυφη</a:t>
            </a:r>
            <a:r>
              <a:rPr lang="el-GR" sz="2400" dirty="0">
                <a:solidFill>
                  <a:srgbClr val="FF0000"/>
                </a:solidFill>
              </a:rPr>
              <a:t> έκταση της θαλάσσιας αύρας έχει παρατηρηθεί ότι είναι μεταξύ </a:t>
            </a:r>
            <a:r>
              <a:rPr lang="el-GR" sz="2400" u="sng" dirty="0">
                <a:solidFill>
                  <a:srgbClr val="FF0000"/>
                </a:solidFill>
              </a:rPr>
              <a:t>500 και 200</a:t>
            </a:r>
            <a:r>
              <a:rPr lang="en-US" sz="2400" u="sng" dirty="0">
                <a:solidFill>
                  <a:srgbClr val="FF0000"/>
                </a:solidFill>
              </a:rPr>
              <a:t>0m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n-US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συνολική οριζόντια έκταση θα ήταν διπλάσια της απόστασης διείσδυσης στην ενδοχώρα.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Σε μέσα γεωγραφικά πλάτη οι θαλάσσιες αύρες τείνουν να </a:t>
            </a:r>
            <a:r>
              <a:rPr lang="el-GR" sz="2400" b="1" dirty="0">
                <a:solidFill>
                  <a:srgbClr val="FF0000"/>
                </a:solidFill>
              </a:rPr>
              <a:t>διεισδύσουν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u="sng" dirty="0">
                <a:solidFill>
                  <a:srgbClr val="FF0000"/>
                </a:solidFill>
              </a:rPr>
              <a:t>περί τα 20~50</a:t>
            </a:r>
            <a:r>
              <a:rPr lang="en-US" sz="2400" b="1" u="sng" dirty="0">
                <a:solidFill>
                  <a:srgbClr val="FF0000"/>
                </a:solidFill>
              </a:rPr>
              <a:t>km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ενώ στα μικρά έχουν αναφερθεί </a:t>
            </a:r>
            <a:r>
              <a:rPr lang="el-GR" sz="2400" u="sng" dirty="0">
                <a:solidFill>
                  <a:srgbClr val="FF0000"/>
                </a:solidFill>
              </a:rPr>
              <a:t>μεγαλύτερες και από 300</a:t>
            </a:r>
            <a:r>
              <a:rPr lang="en-US" sz="2400" u="sng" dirty="0">
                <a:solidFill>
                  <a:srgbClr val="FF0000"/>
                </a:solidFill>
              </a:rPr>
              <a:t>km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FBB47A7-8BF5-4600-A61B-3012EEF11CFA}"/>
              </a:ext>
            </a:extLst>
          </p:cNvPr>
          <p:cNvSpPr/>
          <p:nvPr/>
        </p:nvSpPr>
        <p:spPr>
          <a:xfrm>
            <a:off x="593482" y="136525"/>
            <a:ext cx="757217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Ανάπτυξη θαλάσσιας-λιμναίας/απόγειου αύρας</a:t>
            </a:r>
          </a:p>
        </p:txBody>
      </p:sp>
    </p:spTree>
    <p:extLst>
      <p:ext uri="{BB962C8B-B14F-4D97-AF65-F5344CB8AC3E}">
        <p14:creationId xmlns:p14="http://schemas.microsoft.com/office/powerpoint/2010/main" val="98832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59978D6-185A-4DBF-8C79-111FE56A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150A1D7-6B84-4AF1-8149-0FEF8389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2558E1-AF0E-4F56-BC51-F69439B3E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" y="779145"/>
            <a:ext cx="4555451" cy="2351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7A143EC-DB4A-4960-BEA8-4C31FDF1B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5" y="783334"/>
            <a:ext cx="4555452" cy="235120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42A123-6D2F-400F-ADB6-037C86695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583"/>
            <a:ext cx="4536504" cy="234142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FF754D-932D-4AD5-8CD7-375D71F32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8" y="3442075"/>
            <a:ext cx="4536505" cy="2341422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1F933E8-3C9F-42C1-A981-7470DC9BA0B6}"/>
              </a:ext>
            </a:extLst>
          </p:cNvPr>
          <p:cNvSpPr/>
          <p:nvPr/>
        </p:nvSpPr>
        <p:spPr>
          <a:xfrm>
            <a:off x="1259632" y="136525"/>
            <a:ext cx="757217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Ανάπτυξη θαλάσσιας-λιμναίας/απόγειου αύρας</a:t>
            </a:r>
          </a:p>
        </p:txBody>
      </p:sp>
    </p:spTree>
    <p:extLst>
      <p:ext uri="{BB962C8B-B14F-4D97-AF65-F5344CB8AC3E}">
        <p14:creationId xmlns:p14="http://schemas.microsoft.com/office/powerpoint/2010/main" val="4245166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A56573-7BA4-47AF-B7BE-7DEA53E7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C90E6EC-3D50-443B-AF5C-9DADD03A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D978234-63D7-4F5E-BEE7-FE2FA042173D}"/>
              </a:ext>
            </a:extLst>
          </p:cNvPr>
          <p:cNvSpPr/>
          <p:nvPr/>
        </p:nvSpPr>
        <p:spPr>
          <a:xfrm>
            <a:off x="863588" y="171071"/>
            <a:ext cx="741682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Το μέτωπο της  θαλάσσιας-λιμναίας/απόγειου αύρας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0EAAEB9-CF7F-4856-A67C-E8031B9121A0}"/>
              </a:ext>
            </a:extLst>
          </p:cNvPr>
          <p:cNvSpPr/>
          <p:nvPr/>
        </p:nvSpPr>
        <p:spPr>
          <a:xfrm>
            <a:off x="251521" y="889840"/>
            <a:ext cx="834738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εσωτερικό όριο της ψυχρής εισβολής του αέρα από τη θάλασσα πάνω από το έδαφος χαρακτηρίζεται από χαμηλού επιπέδου σύγκλιση.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Ζώνη περίπου 1~2</a:t>
            </a:r>
            <a:r>
              <a:rPr lang="en-US" sz="2400" u="sng" dirty="0">
                <a:solidFill>
                  <a:srgbClr val="0000FF"/>
                </a:solidFill>
              </a:rPr>
              <a:t>km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9B57695-5999-41F4-895A-90466921B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7" y="2509273"/>
            <a:ext cx="4602969" cy="345222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51E82E1-E738-4696-855D-7462E25F7237}"/>
              </a:ext>
            </a:extLst>
          </p:cNvPr>
          <p:cNvSpPr/>
          <p:nvPr/>
        </p:nvSpPr>
        <p:spPr>
          <a:xfrm>
            <a:off x="179512" y="2515933"/>
            <a:ext cx="3960439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/>
              <a:t>Αποτέλεσμα: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Χαρακτηριστική πτώση της θερμοκρασίας – μερικούς βαθμούς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Αύξηση της υγρασίας και μερικές φορές ενισχυμένα σύννεφα </a:t>
            </a:r>
            <a:r>
              <a:rPr lang="en-US" sz="2400" dirty="0"/>
              <a:t>cumulus</a:t>
            </a:r>
            <a:r>
              <a:rPr lang="el-GR" sz="2400" dirty="0"/>
              <a:t> - Σωρείτες</a:t>
            </a:r>
            <a:endParaRPr lang="en-US" sz="2400" dirty="0"/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Η ροή είναι ταχύτερη από την επιφάνεια διάδοσής 5~7</a:t>
            </a:r>
            <a:r>
              <a:rPr lang="en-US" sz="2400" dirty="0">
                <a:solidFill>
                  <a:srgbClr val="C00000"/>
                </a:solidFill>
              </a:rPr>
              <a:t>m/s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9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A56573-7BA4-47AF-B7BE-7DEA53E7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C90E6EC-3D50-443B-AF5C-9DADD03A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D978234-63D7-4F5E-BEE7-FE2FA042173D}"/>
              </a:ext>
            </a:extLst>
          </p:cNvPr>
          <p:cNvSpPr/>
          <p:nvPr/>
        </p:nvSpPr>
        <p:spPr>
          <a:xfrm>
            <a:off x="755575" y="-1736"/>
            <a:ext cx="741682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Το μέτωπο της  θαλάσσιας-λιμναίας/απόγειου αύρας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7EC79F3-1755-4F7A-82C5-D4EE90FFEF3F}"/>
              </a:ext>
            </a:extLst>
          </p:cNvPr>
          <p:cNvSpPr/>
          <p:nvPr/>
        </p:nvSpPr>
        <p:spPr>
          <a:xfrm>
            <a:off x="-18257" y="562681"/>
            <a:ext cx="8964488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Ελλείψει συνοπτικής ροής υποβάθρου, το μέτωπο προχωρεί προς το εσωτερικό, κοντά στην ακτή με </a:t>
            </a:r>
            <a:r>
              <a:rPr lang="el-GR" sz="2400" u="sng" dirty="0">
                <a:solidFill>
                  <a:srgbClr val="C00000"/>
                </a:solidFill>
              </a:rPr>
              <a:t>ταχύτητες 1~5</a:t>
            </a:r>
            <a:r>
              <a:rPr lang="en-US" sz="2400" u="sng" dirty="0">
                <a:solidFill>
                  <a:srgbClr val="C00000"/>
                </a:solidFill>
              </a:rPr>
              <a:t> m/s</a:t>
            </a:r>
            <a:r>
              <a:rPr lang="el-GR" sz="2400" dirty="0">
                <a:solidFill>
                  <a:srgbClr val="C00000"/>
                </a:solidFill>
              </a:rPr>
              <a:t> και μέχρι το τέλος τη ημέρας μπορεί </a:t>
            </a:r>
            <a:r>
              <a:rPr lang="el-GR" sz="2400" u="sng" dirty="0">
                <a:solidFill>
                  <a:srgbClr val="C00000"/>
                </a:solidFill>
              </a:rPr>
              <a:t>να φθάσει μέχρι και 50</a:t>
            </a:r>
            <a:r>
              <a:rPr lang="en-US" sz="2400" u="sng" dirty="0">
                <a:solidFill>
                  <a:srgbClr val="C00000"/>
                </a:solidFill>
              </a:rPr>
              <a:t>km</a:t>
            </a:r>
            <a:r>
              <a:rPr lang="el-GR" sz="2400" u="sng" dirty="0">
                <a:solidFill>
                  <a:srgbClr val="C00000"/>
                </a:solidFill>
              </a:rPr>
              <a:t> εσωτερικά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  <a:p>
            <a:pPr marL="12700" algn="just"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Την ημέρα το μέτωπο της θαλάσσιας αύρας οφείλει την κίνησή του και από την μετατροπή της διαθέσιμης δυναμικής ενέργειας σε κινητική.</a:t>
            </a:r>
          </a:p>
          <a:p>
            <a:pPr marL="12700" algn="just">
              <a:spcBef>
                <a:spcPts val="127"/>
              </a:spcBef>
            </a:pPr>
            <a:r>
              <a:rPr lang="el-GR" sz="2400" dirty="0"/>
              <a:t>Μετά τη δύση, συνεχίζει να προχωρά ως ρεύμα βαρύτητας ή πυκνότητας.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19193C0-DD51-4469-8F44-41B86A374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9700"/>
            <a:ext cx="4572000" cy="245313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D2732473-09EE-44D8-8C26-D3351EDA2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6184"/>
            <a:ext cx="4499992" cy="24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A56573-7BA4-47AF-B7BE-7DEA53E7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C90E6EC-3D50-443B-AF5C-9DADD03A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D978234-63D7-4F5E-BEE7-FE2FA042173D}"/>
              </a:ext>
            </a:extLst>
          </p:cNvPr>
          <p:cNvSpPr/>
          <p:nvPr/>
        </p:nvSpPr>
        <p:spPr>
          <a:xfrm>
            <a:off x="851752" y="46553"/>
            <a:ext cx="741682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Το μέτωπο της  θαλάσσιας-λιμναίας/απόγειου αύρας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0EAAEB9-CF7F-4856-A67C-E8031B9121A0}"/>
              </a:ext>
            </a:extLst>
          </p:cNvPr>
          <p:cNvSpPr/>
          <p:nvPr/>
        </p:nvSpPr>
        <p:spPr>
          <a:xfrm>
            <a:off x="480871" y="699598"/>
            <a:ext cx="7920880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Στα ακρωτήρια και στις χερσονήσους τα μέτωπα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θαλάσσιας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αύρας συγκλίνουν και συγκρούονται κατά την ημέρα παράγοντας ισχυρότερη κίνηση.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Προκαλούν καταιγίδες στην Φλόριντα (ΗΠΑ) και μπορούν να προκαλέσουν γραμμές νεφών.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κατεύθυνση επηρεάζεται από τη </a:t>
            </a:r>
            <a:r>
              <a:rPr lang="el-GR" sz="2400" dirty="0" err="1">
                <a:solidFill>
                  <a:srgbClr val="0000FF"/>
                </a:solidFill>
              </a:rPr>
              <a:t>βαροκλινικότητα</a:t>
            </a:r>
            <a:r>
              <a:rPr lang="el-GR" sz="2400" dirty="0">
                <a:solidFill>
                  <a:srgbClr val="0000FF"/>
                </a:solidFill>
              </a:rPr>
              <a:t> μεταξύ ξηράς κα θάλασσας και από τη δύναμη </a:t>
            </a:r>
            <a:r>
              <a:rPr lang="en-US" sz="2400" dirty="0" err="1">
                <a:solidFill>
                  <a:srgbClr val="0000FF"/>
                </a:solidFill>
              </a:rPr>
              <a:t>coriolis</a:t>
            </a:r>
            <a:r>
              <a:rPr lang="el-GR" sz="2400" dirty="0">
                <a:solidFill>
                  <a:srgbClr val="0000FF"/>
                </a:solidFill>
              </a:rPr>
              <a:t>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Το πρωί δημιουργούνται άνεμοι από ανατολή προς δύση και βαθμιαία στρέφονται από νοτιοανατολικά προς βορειοδυτικά το απόγευμα.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7EC79F3-1755-4F7A-82C5-D4EE90FFEF3F}"/>
              </a:ext>
            </a:extLst>
          </p:cNvPr>
          <p:cNvSpPr/>
          <p:nvPr/>
        </p:nvSpPr>
        <p:spPr>
          <a:xfrm>
            <a:off x="480871" y="4784352"/>
            <a:ext cx="820592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Οι ρύποι που απελευθερώνονται στο σύστημα της θαλάσσιας αύρας επανακυκλοφορούν και πάλι πάνω από την ακτή. </a:t>
            </a:r>
          </a:p>
        </p:txBody>
      </p:sp>
    </p:spTree>
    <p:extLst>
      <p:ext uri="{BB962C8B-B14F-4D97-AF65-F5344CB8AC3E}">
        <p14:creationId xmlns:p14="http://schemas.microsoft.com/office/powerpoint/2010/main" val="266466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18BA3E-4B58-4146-86F5-6E926F5D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B703A7E-8205-49FF-9183-AD1671F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46AC46-7D8A-4FC9-B662-7F3739A934E0}"/>
              </a:ext>
            </a:extLst>
          </p:cNvPr>
          <p:cNvSpPr/>
          <p:nvPr/>
        </p:nvSpPr>
        <p:spPr>
          <a:xfrm>
            <a:off x="755576" y="548680"/>
            <a:ext cx="741682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Το μέτωπο της  θαλάσσιας-λιμναίας/απόγειου αύρας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307453-B647-4C2F-861D-533D159F82EB}"/>
              </a:ext>
            </a:extLst>
          </p:cNvPr>
          <p:cNvSpPr/>
          <p:nvPr/>
        </p:nvSpPr>
        <p:spPr>
          <a:xfrm>
            <a:off x="611560" y="1177101"/>
            <a:ext cx="792088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Τρεις οι χαρακτηριστικοί τύποι μετώπου: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AutoNum type="arabicPeriod"/>
            </a:pPr>
            <a:r>
              <a:rPr lang="el-GR" sz="2400" dirty="0">
                <a:solidFill>
                  <a:srgbClr val="0000FF"/>
                </a:solidFill>
              </a:rPr>
              <a:t>Συνδυάζεται από </a:t>
            </a:r>
            <a:r>
              <a:rPr lang="el-GR" sz="2400" u="sng" dirty="0">
                <a:solidFill>
                  <a:srgbClr val="0000FF"/>
                </a:solidFill>
              </a:rPr>
              <a:t>απότομη πτώση της θερμοκρασίας, με αύξηση της υγρασίας και απόλυτη αλλαγή στην ταχύτητα του ανέμου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AutoNum type="arabicPeriod"/>
            </a:pPr>
            <a:endParaRPr lang="el-GR" sz="2400" dirty="0">
              <a:solidFill>
                <a:srgbClr val="0000FF"/>
              </a:solidFill>
            </a:endParaRP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AutoNum type="arabicPeriod"/>
            </a:pPr>
            <a:r>
              <a:rPr lang="el-GR" sz="2400" dirty="0">
                <a:solidFill>
                  <a:srgbClr val="0000FF"/>
                </a:solidFill>
              </a:rPr>
              <a:t>Σχηματίζει μια γραμμή αλλαγής του ανέμου – </a:t>
            </a:r>
            <a:r>
              <a:rPr lang="el-GR" sz="2400" u="sng" dirty="0">
                <a:solidFill>
                  <a:srgbClr val="0000FF"/>
                </a:solidFill>
              </a:rPr>
              <a:t>τύπος τροποποιημένης αέριας μάζας, τροποποιείται θερμικά και όχι κινητικά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AutoNum type="arabicPeriod"/>
            </a:pPr>
            <a:endParaRPr lang="el-GR" sz="2400" dirty="0">
              <a:solidFill>
                <a:srgbClr val="0000FF"/>
              </a:solidFill>
            </a:endParaRP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AutoNum type="arabicPeriod"/>
            </a:pPr>
            <a:r>
              <a:rPr lang="el-GR" sz="2400" u="sng" dirty="0">
                <a:solidFill>
                  <a:srgbClr val="0000FF"/>
                </a:solidFill>
              </a:rPr>
              <a:t>Τύπος ψυχρής μεταβολής. </a:t>
            </a:r>
            <a:r>
              <a:rPr lang="el-GR" sz="2400" dirty="0">
                <a:solidFill>
                  <a:srgbClr val="0000FF"/>
                </a:solidFill>
              </a:rPr>
              <a:t>Το μέτωπο χαρακτηρίζεται από παρατεταμένη ψύξη και ανύψωση της υγρασίας και έλλειψη γραμμής διάτμησης του ανέμου.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18BA3E-4B58-4146-86F5-6E926F5D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B703A7E-8205-49FF-9183-AD1671F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46AC46-7D8A-4FC9-B662-7F3739A934E0}"/>
              </a:ext>
            </a:extLst>
          </p:cNvPr>
          <p:cNvSpPr/>
          <p:nvPr/>
        </p:nvSpPr>
        <p:spPr>
          <a:xfrm>
            <a:off x="431545" y="94347"/>
            <a:ext cx="741682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Θαλάσσια αύρα νησιών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307453-B647-4C2F-861D-533D159F82EB}"/>
              </a:ext>
            </a:extLst>
          </p:cNvPr>
          <p:cNvSpPr/>
          <p:nvPr/>
        </p:nvSpPr>
        <p:spPr>
          <a:xfrm>
            <a:off x="431545" y="706992"/>
            <a:ext cx="79208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Τα νησιά παρουσιάζουν επίσης θαλάσσια αύρα, εφόσον παρουσιάζεται μεγάλη διαφορά θερμοκρασίας από την ισχύ της αισθητής θερμότητας στην επιφάνεια της ξηράς.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E648AAB-C7DB-4C71-95AD-DA8C54176D72}"/>
              </a:ext>
            </a:extLst>
          </p:cNvPr>
          <p:cNvSpPr/>
          <p:nvPr/>
        </p:nvSpPr>
        <p:spPr>
          <a:xfrm>
            <a:off x="611560" y="5725250"/>
            <a:ext cx="79208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FF0000"/>
                </a:solidFill>
              </a:rPr>
              <a:t>Αναπαράσταση της ροής σε μια κορυφή ρεύματος βαρύτητας.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EA19F2D-B481-40C4-969A-28D361C4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9" t="25284" r="14313" b="21548"/>
          <a:stretch/>
        </p:blipFill>
        <p:spPr>
          <a:xfrm>
            <a:off x="1475656" y="2175472"/>
            <a:ext cx="5400600" cy="33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18BA3E-4B58-4146-86F5-6E926F5D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B703A7E-8205-49FF-9183-AD1671F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46AC46-7D8A-4FC9-B662-7F3739A934E0}"/>
              </a:ext>
            </a:extLst>
          </p:cNvPr>
          <p:cNvSpPr/>
          <p:nvPr/>
        </p:nvSpPr>
        <p:spPr>
          <a:xfrm>
            <a:off x="0" y="94347"/>
            <a:ext cx="9144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Αύρες μικρότερων επιφανειών νερού, λιμνών, ποταμών και κόλπων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307453-B647-4C2F-861D-533D159F82EB}"/>
              </a:ext>
            </a:extLst>
          </p:cNvPr>
          <p:cNvSpPr/>
          <p:nvPr/>
        </p:nvSpPr>
        <p:spPr>
          <a:xfrm>
            <a:off x="251520" y="593062"/>
            <a:ext cx="871296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Διακρίνονται σε κατηγορίες….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Λίμνες με πλάτη μεγαλύτερα από τα 100</a:t>
            </a:r>
            <a:r>
              <a:rPr lang="en-US" sz="2400" dirty="0">
                <a:solidFill>
                  <a:srgbClr val="0000FF"/>
                </a:solidFill>
              </a:rPr>
              <a:t>km, </a:t>
            </a:r>
            <a:r>
              <a:rPr lang="el-GR" sz="2400" dirty="0">
                <a:solidFill>
                  <a:srgbClr val="0000FF"/>
                </a:solidFill>
              </a:rPr>
              <a:t>βοηθούν στην αποκατάσταση των κυττάρων λιμναίας αύρας ως θάλασσα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Με πλάτη μεταξύ 50 ~ 100</a:t>
            </a:r>
            <a:r>
              <a:rPr lang="en-US" sz="2400" dirty="0">
                <a:solidFill>
                  <a:srgbClr val="0000FF"/>
                </a:solidFill>
              </a:rPr>
              <a:t>km</a:t>
            </a:r>
            <a:r>
              <a:rPr lang="el-GR" sz="2400" dirty="0">
                <a:solidFill>
                  <a:srgbClr val="0000FF"/>
                </a:solidFill>
              </a:rPr>
              <a:t>, μέσες, αρκετά ισχυρά κύτταρα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Με πλάτος 5~ 50</a:t>
            </a:r>
            <a:r>
              <a:rPr lang="en-US" sz="2400" dirty="0">
                <a:solidFill>
                  <a:srgbClr val="0000FF"/>
                </a:solidFill>
              </a:rPr>
              <a:t>km</a:t>
            </a:r>
            <a:r>
              <a:rPr lang="el-GR" sz="2400" dirty="0">
                <a:solidFill>
                  <a:srgbClr val="0000FF"/>
                </a:solidFill>
              </a:rPr>
              <a:t>, μικρές, ασθενή κύτταρα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Πολύ μικρές &lt;5</a:t>
            </a:r>
            <a:r>
              <a:rPr lang="en-US" sz="2400" dirty="0">
                <a:solidFill>
                  <a:srgbClr val="0000FF"/>
                </a:solidFill>
              </a:rPr>
              <a:t>km</a:t>
            </a:r>
            <a:r>
              <a:rPr lang="el-GR" sz="2400" dirty="0">
                <a:solidFill>
                  <a:srgbClr val="0000FF"/>
                </a:solidFill>
              </a:rPr>
              <a:t>, εμφανίζουν πολύ αβαθείς ή δεν εμφανίζουν ποτέ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EC9A98-568C-45AA-996D-86D80B35B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87" y="3070664"/>
            <a:ext cx="6069514" cy="31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0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18BA3E-4B58-4146-86F5-6E926F5D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B703A7E-8205-49FF-9183-AD1671F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46AC46-7D8A-4FC9-B662-7F3739A934E0}"/>
              </a:ext>
            </a:extLst>
          </p:cNvPr>
          <p:cNvSpPr/>
          <p:nvPr/>
        </p:nvSpPr>
        <p:spPr>
          <a:xfrm>
            <a:off x="0" y="94347"/>
            <a:ext cx="9144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Αύρες μικρότερων επιφανειών νερού, λιμνών, ποταμών και κόλπων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307453-B647-4C2F-861D-533D159F82EB}"/>
              </a:ext>
            </a:extLst>
          </p:cNvPr>
          <p:cNvSpPr/>
          <p:nvPr/>
        </p:nvSpPr>
        <p:spPr>
          <a:xfrm>
            <a:off x="184837" y="867014"/>
            <a:ext cx="864096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Σημαντικό χαρακτηριστικό είναι </a:t>
            </a:r>
            <a:r>
              <a:rPr lang="el-GR" sz="2400" b="1" dirty="0">
                <a:solidFill>
                  <a:srgbClr val="0000FF"/>
                </a:solidFill>
              </a:rPr>
              <a:t>το βάθος της λίμνης</a:t>
            </a:r>
            <a:r>
              <a:rPr lang="el-GR" sz="2400" dirty="0">
                <a:solidFill>
                  <a:srgbClr val="0000FF"/>
                </a:solidFill>
              </a:rPr>
              <a:t>, αφού η επιφάνεια αβαθούς ποσότητας νερού </a:t>
            </a:r>
            <a:r>
              <a:rPr lang="el-GR" sz="2400" u="sng" dirty="0">
                <a:solidFill>
                  <a:srgbClr val="0000FF"/>
                </a:solidFill>
              </a:rPr>
              <a:t>είναι θερμότερη από την επιφάνεια νερού με μεγαλύτερο βάθος </a:t>
            </a:r>
            <a:r>
              <a:rPr lang="el-GR" sz="2400" dirty="0">
                <a:solidFill>
                  <a:srgbClr val="0000FF"/>
                </a:solidFill>
              </a:rPr>
              <a:t>– η διάφορά θερμοκρασίας μεταξύ ξηράς και νερού μειώνεται.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E648AAB-C7DB-4C71-95AD-DA8C54176D72}"/>
              </a:ext>
            </a:extLst>
          </p:cNvPr>
          <p:cNvSpPr/>
          <p:nvPr/>
        </p:nvSpPr>
        <p:spPr>
          <a:xfrm>
            <a:off x="226309" y="2669818"/>
            <a:ext cx="856895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Όσο πιο ισχυρή η ροή θερμότητας στο έδαφος, τόσο πιο μεγάλη η χωρική έκταση της αύρας.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10223DC-4147-4F9D-B5C7-C99A5CCD5C40}"/>
              </a:ext>
            </a:extLst>
          </p:cNvPr>
          <p:cNvSpPr/>
          <p:nvPr/>
        </p:nvSpPr>
        <p:spPr>
          <a:xfrm>
            <a:off x="220841" y="3861048"/>
            <a:ext cx="856895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 </a:t>
            </a:r>
            <a:r>
              <a:rPr lang="el-GR" sz="2400" dirty="0" err="1">
                <a:solidFill>
                  <a:srgbClr val="0000FF"/>
                </a:solidFill>
              </a:rPr>
              <a:t>γεωστροφικός</a:t>
            </a:r>
            <a:r>
              <a:rPr lang="el-GR" sz="2400" dirty="0">
                <a:solidFill>
                  <a:srgbClr val="0000FF"/>
                </a:solidFill>
              </a:rPr>
              <a:t> άνεμος αποτελείται από κάθετη και παράλληλη προς την ακτή συνιστώσα. Η οριζόντια είναι μικρής επίδρασης.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/>
              <a:t>Αν ο </a:t>
            </a:r>
            <a:r>
              <a:rPr lang="el-GR" sz="2400" u="sng" dirty="0" err="1"/>
              <a:t>γεωστροφικός</a:t>
            </a:r>
            <a:r>
              <a:rPr lang="el-GR" sz="2400" u="sng" dirty="0"/>
              <a:t> άνεμος είναι από την ξηρά και μεγαλύτερος από την κρίσιμη τιμή, τότε δεν σχηματίζονται αύρες διότι ακυρώνει τις δυνάμεις  που τις δημιουργούν</a:t>
            </a:r>
            <a:r>
              <a:rPr lang="el-GR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77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A464119-245E-4F23-BAEF-6EE52C85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88CF8A6-3C31-4A25-B6DC-2958A2D9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29925A-6EF7-45B5-8AF5-2FEA1F12E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3" t="11110" r="15596" b="4856"/>
          <a:stretch/>
        </p:blipFill>
        <p:spPr>
          <a:xfrm>
            <a:off x="9850" y="658840"/>
            <a:ext cx="4292239" cy="36057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CBBCE1-B08C-4915-8FE6-0AB5351BD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5" b="5045"/>
          <a:stretch/>
        </p:blipFill>
        <p:spPr>
          <a:xfrm>
            <a:off x="3923929" y="2564904"/>
            <a:ext cx="5220071" cy="3215111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047FE81-6A29-4CAD-9AAE-71D8234ACB09}"/>
              </a:ext>
            </a:extLst>
          </p:cNvPr>
          <p:cNvSpPr/>
          <p:nvPr/>
        </p:nvSpPr>
        <p:spPr>
          <a:xfrm>
            <a:off x="1043608" y="136525"/>
            <a:ext cx="298832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b="1" dirty="0" err="1"/>
              <a:t>Γεωστροφικός</a:t>
            </a:r>
            <a:r>
              <a:rPr lang="el-GR" sz="2200" b="1" dirty="0"/>
              <a:t> άνεμος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200" b="1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BCEEF72-0483-44F7-AD16-4C01A43A60FB}"/>
              </a:ext>
            </a:extLst>
          </p:cNvPr>
          <p:cNvSpPr/>
          <p:nvPr/>
        </p:nvSpPr>
        <p:spPr>
          <a:xfrm>
            <a:off x="5220072" y="1361418"/>
            <a:ext cx="3392646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200" b="1" dirty="0" err="1">
                <a:solidFill>
                  <a:srgbClr val="0000FF"/>
                </a:solidFill>
              </a:rPr>
              <a:t>Γεωστροφικός</a:t>
            </a:r>
            <a:r>
              <a:rPr lang="el-GR" sz="2200" b="1" dirty="0">
                <a:solidFill>
                  <a:srgbClr val="0000FF"/>
                </a:solidFill>
              </a:rPr>
              <a:t> άνεμος σε πεδία πιέσεων</a:t>
            </a:r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200" b="1" dirty="0">
                <a:solidFill>
                  <a:srgbClr val="0000FF"/>
                </a:solidFill>
              </a:rPr>
              <a:t>(βόρειο ημισφαίριο)</a:t>
            </a:r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15B44D2-4B3D-4E07-9CF7-1B74B131217A}"/>
              </a:ext>
            </a:extLst>
          </p:cNvPr>
          <p:cNvSpPr/>
          <p:nvPr/>
        </p:nvSpPr>
        <p:spPr>
          <a:xfrm>
            <a:off x="243250" y="4264557"/>
            <a:ext cx="368067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Διεύθυνση και ταχύτητα </a:t>
            </a:r>
            <a:r>
              <a:rPr lang="el-GR" sz="2200" dirty="0" err="1">
                <a:solidFill>
                  <a:srgbClr val="0000FF"/>
                </a:solidFill>
              </a:rPr>
              <a:t>γεωστροφικού</a:t>
            </a:r>
            <a:r>
              <a:rPr lang="el-GR" sz="2200" dirty="0">
                <a:solidFill>
                  <a:srgbClr val="0000FF"/>
                </a:solidFill>
              </a:rPr>
              <a:t> ανέμου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6CBF959-1E92-4D8F-AE45-4A4D25BF3325}"/>
              </a:ext>
            </a:extLst>
          </p:cNvPr>
          <p:cNvSpPr/>
          <p:nvPr/>
        </p:nvSpPr>
        <p:spPr>
          <a:xfrm>
            <a:off x="4031936" y="5733256"/>
            <a:ext cx="486881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200" dirty="0" err="1">
                <a:solidFill>
                  <a:srgbClr val="0000FF"/>
                </a:solidFill>
              </a:rPr>
              <a:t>γεωστροφικός</a:t>
            </a:r>
            <a:r>
              <a:rPr lang="el-GR" sz="2200" dirty="0">
                <a:solidFill>
                  <a:srgbClr val="0000FF"/>
                </a:solidFill>
              </a:rPr>
              <a:t> άνεμος σε πεδία πιέσεων</a:t>
            </a:r>
          </a:p>
        </p:txBody>
      </p:sp>
    </p:spTree>
    <p:extLst>
      <p:ext uri="{BB962C8B-B14F-4D97-AF65-F5344CB8AC3E}">
        <p14:creationId xmlns:p14="http://schemas.microsoft.com/office/powerpoint/2010/main" val="108660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32CB3F2-CF00-43F9-82C9-FED5BCF9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B8CF993-2F05-43CF-8E79-44696664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72EC8AA-3B21-4D69-AC70-D1C3A0D47CA4}"/>
              </a:ext>
            </a:extLst>
          </p:cNvPr>
          <p:cNvSpPr txBox="1"/>
          <p:nvPr/>
        </p:nvSpPr>
        <p:spPr>
          <a:xfrm>
            <a:off x="360008" y="-3709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Κλίμακες κινήσεων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0DE4D8F-0233-4143-9D15-2135748D4BA4}"/>
              </a:ext>
            </a:extLst>
          </p:cNvPr>
          <p:cNvSpPr/>
          <p:nvPr/>
        </p:nvSpPr>
        <p:spPr>
          <a:xfrm>
            <a:off x="278159" y="428339"/>
            <a:ext cx="8587680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Ταξινομούνται: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el-GR" sz="2200" b="1" dirty="0">
                <a:solidFill>
                  <a:srgbClr val="0000FF"/>
                </a:solidFill>
              </a:rPr>
              <a:t>Φαινόμενα πλανητικής κλίμακας</a:t>
            </a:r>
            <a:r>
              <a:rPr lang="el-GR" sz="2200" dirty="0">
                <a:solidFill>
                  <a:srgbClr val="0000FF"/>
                </a:solidFill>
              </a:rPr>
              <a:t>, όπως λ.χ. τα μεγάλα </a:t>
            </a:r>
            <a:r>
              <a:rPr lang="el-GR" sz="2200" dirty="0" err="1">
                <a:solidFill>
                  <a:srgbClr val="0000FF"/>
                </a:solidFill>
              </a:rPr>
              <a:t>τροποσφαιρικά</a:t>
            </a:r>
            <a:r>
              <a:rPr lang="el-GR" sz="2200" dirty="0">
                <a:solidFill>
                  <a:srgbClr val="0000FF"/>
                </a:solidFill>
              </a:rPr>
              <a:t> κύματα.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el-GR" sz="2200" b="1" dirty="0">
                <a:solidFill>
                  <a:srgbClr val="0000FF"/>
                </a:solidFill>
              </a:rPr>
              <a:t>Φαινόμενα μεγάλης κλίμακας</a:t>
            </a:r>
            <a:r>
              <a:rPr lang="el-GR" sz="2200" dirty="0">
                <a:solidFill>
                  <a:srgbClr val="0000FF"/>
                </a:solidFill>
              </a:rPr>
              <a:t>, διαταραχές μεγάλης έκτασης </a:t>
            </a:r>
            <a:r>
              <a:rPr lang="el-GR" sz="2200" u="sng" dirty="0">
                <a:solidFill>
                  <a:srgbClr val="0000FF"/>
                </a:solidFill>
              </a:rPr>
              <a:t>χιλιάδων επί χιλιάδες χιλιόμετρα </a:t>
            </a:r>
            <a:r>
              <a:rPr lang="el-GR" sz="2200" dirty="0">
                <a:solidFill>
                  <a:srgbClr val="0000FF"/>
                </a:solidFill>
              </a:rPr>
              <a:t>(συνοπτική κλίμακα).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el-GR" sz="2200" b="1" dirty="0">
                <a:solidFill>
                  <a:srgbClr val="0000FF"/>
                </a:solidFill>
              </a:rPr>
              <a:t>Φαινόμενα μέσης κλίμακας, τύπου α</a:t>
            </a:r>
            <a:r>
              <a:rPr lang="el-GR" sz="2200" dirty="0">
                <a:solidFill>
                  <a:srgbClr val="0000FF"/>
                </a:solidFill>
              </a:rPr>
              <a:t>,  μεσαίας έκτασης, </a:t>
            </a:r>
            <a:r>
              <a:rPr lang="el-GR" sz="2200" u="sng" dirty="0">
                <a:solidFill>
                  <a:srgbClr val="0000FF"/>
                </a:solidFill>
              </a:rPr>
              <a:t>εκατοντάδων επί εκατοντάδες </a:t>
            </a:r>
            <a:r>
              <a:rPr lang="el-GR" sz="2200" dirty="0">
                <a:solidFill>
                  <a:srgbClr val="0000FF"/>
                </a:solidFill>
              </a:rPr>
              <a:t>χιλιόμετρα. Λ.χ. θέρος Αιγαίο, Βαρδάρης (ευρεία κλίμακα).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el-GR" sz="2200" b="1" dirty="0">
                <a:solidFill>
                  <a:srgbClr val="0000FF"/>
                </a:solidFill>
              </a:rPr>
              <a:t>Φαινόμενα μέσης κλίμακας, τύπου β</a:t>
            </a:r>
            <a:r>
              <a:rPr lang="el-GR" sz="2200" dirty="0">
                <a:solidFill>
                  <a:srgbClr val="0000FF"/>
                </a:solidFill>
              </a:rPr>
              <a:t>,  μεσαίας έκτασης, </a:t>
            </a:r>
            <a:r>
              <a:rPr lang="el-GR" sz="2200" u="sng" dirty="0">
                <a:solidFill>
                  <a:srgbClr val="0000FF"/>
                </a:solidFill>
              </a:rPr>
              <a:t>δεκάδων επί δεκάδες χιλιόμετρα.</a:t>
            </a:r>
            <a:r>
              <a:rPr lang="el-GR" sz="2200" dirty="0">
                <a:solidFill>
                  <a:srgbClr val="0000FF"/>
                </a:solidFill>
              </a:rPr>
              <a:t> Λ.χ. θαλάσσιες και απόγειες αύρες, άνεμοι κοιλάδων και βουνών.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el-GR" sz="2200" b="1" dirty="0">
                <a:solidFill>
                  <a:srgbClr val="0000FF"/>
                </a:solidFill>
              </a:rPr>
              <a:t>Φαινόμενα μέσης κλίμακας, τύπου γ</a:t>
            </a:r>
            <a:r>
              <a:rPr lang="el-GR" sz="2200" dirty="0">
                <a:solidFill>
                  <a:srgbClr val="0000FF"/>
                </a:solidFill>
              </a:rPr>
              <a:t>,  μεσαίας έκτασης, τάξης </a:t>
            </a:r>
            <a:r>
              <a:rPr lang="el-GR" sz="2200" u="sng" dirty="0">
                <a:solidFill>
                  <a:srgbClr val="0000FF"/>
                </a:solidFill>
              </a:rPr>
              <a:t>χιλιόμετρων επί χιλιόμετρα</a:t>
            </a:r>
            <a:r>
              <a:rPr lang="el-GR" sz="2200" dirty="0">
                <a:solidFill>
                  <a:srgbClr val="0000FF"/>
                </a:solidFill>
              </a:rPr>
              <a:t>. Έχουν μικρότερες οριζόντιες και κατακόρυφες διαστάσεις (από β).</a:t>
            </a:r>
          </a:p>
          <a:p>
            <a:pPr marL="469900" indent="-457200" algn="just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el-GR" sz="2200" b="1" dirty="0">
                <a:solidFill>
                  <a:srgbClr val="0000FF"/>
                </a:solidFill>
              </a:rPr>
              <a:t>Φαινόμενα μικρής κλίμακας</a:t>
            </a:r>
            <a:r>
              <a:rPr lang="el-GR" sz="2200" dirty="0">
                <a:solidFill>
                  <a:srgbClr val="0000FF"/>
                </a:solidFill>
              </a:rPr>
              <a:t>, τάξης </a:t>
            </a:r>
            <a:r>
              <a:rPr lang="el-GR" sz="2200" u="sng" dirty="0">
                <a:solidFill>
                  <a:srgbClr val="0000FF"/>
                </a:solidFill>
              </a:rPr>
              <a:t>εκατοντάδων επί εκατοντάδες μέτρα και μικρότερες</a:t>
            </a:r>
            <a:r>
              <a:rPr lang="el-GR" sz="2200" dirty="0">
                <a:solidFill>
                  <a:srgbClr val="0000FF"/>
                </a:solidFill>
              </a:rPr>
              <a:t>. Η στροβιλώδης κίνηση και η διασπορά ενός </a:t>
            </a:r>
            <a:r>
              <a:rPr lang="el-GR" sz="2200" dirty="0" err="1">
                <a:solidFill>
                  <a:srgbClr val="0000FF"/>
                </a:solidFill>
              </a:rPr>
              <a:t>καπνοθύσανου</a:t>
            </a:r>
            <a:r>
              <a:rPr lang="el-GR" sz="2200" dirty="0">
                <a:solidFill>
                  <a:srgbClr val="0000FF"/>
                </a:solidFill>
              </a:rPr>
              <a:t> καμινάδας ή η υπήνεμη πλευρά κτηρίου.</a:t>
            </a:r>
          </a:p>
        </p:txBody>
      </p:sp>
    </p:spTree>
    <p:extLst>
      <p:ext uri="{BB962C8B-B14F-4D97-AF65-F5344CB8AC3E}">
        <p14:creationId xmlns:p14="http://schemas.microsoft.com/office/powerpoint/2010/main" val="1852626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E45A662-8D8D-49A0-A086-23A3C33D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9DFDDF1-45B8-4AB3-A792-841E5700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7F5B2A9-A0BC-420E-B460-88BC659C3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1" b="5923"/>
          <a:stretch/>
        </p:blipFill>
        <p:spPr>
          <a:xfrm>
            <a:off x="1" y="620687"/>
            <a:ext cx="4550826" cy="305066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EC1436-EA9D-4AA3-8FC8-F9C2D3D7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43" b="12845"/>
          <a:stretch/>
        </p:blipFill>
        <p:spPr>
          <a:xfrm>
            <a:off x="4550827" y="2918514"/>
            <a:ext cx="4550825" cy="2543869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96B4127-0042-4B44-9226-B257C2244357}"/>
              </a:ext>
            </a:extLst>
          </p:cNvPr>
          <p:cNvSpPr/>
          <p:nvPr/>
        </p:nvSpPr>
        <p:spPr>
          <a:xfrm>
            <a:off x="1043608" y="136525"/>
            <a:ext cx="298832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b="1" dirty="0"/>
              <a:t>Επιφανειακός άνεμος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200" b="1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2F5AFB7-9D2D-4873-B74D-F9D65EFD12D9}"/>
              </a:ext>
            </a:extLst>
          </p:cNvPr>
          <p:cNvSpPr/>
          <p:nvPr/>
        </p:nvSpPr>
        <p:spPr>
          <a:xfrm>
            <a:off x="4596156" y="1813083"/>
            <a:ext cx="4505495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200" b="1" dirty="0">
                <a:solidFill>
                  <a:srgbClr val="FF0000"/>
                </a:solidFill>
              </a:rPr>
              <a:t>Επιφανειακός άνεμος σε πεδία πιέσεων</a:t>
            </a:r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F1ACCAE-9E52-466C-A080-F2D1F12B0CF0}"/>
              </a:ext>
            </a:extLst>
          </p:cNvPr>
          <p:cNvSpPr/>
          <p:nvPr/>
        </p:nvSpPr>
        <p:spPr>
          <a:xfrm>
            <a:off x="4409238" y="5529775"/>
            <a:ext cx="237626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dirty="0">
                <a:solidFill>
                  <a:srgbClr val="0000FF"/>
                </a:solidFill>
              </a:rPr>
              <a:t>Επιφανειακός άνεμος βόρειο ημισφαίριο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AB80592-4ED9-49DE-81D3-F1EEE2E6F13D}"/>
              </a:ext>
            </a:extLst>
          </p:cNvPr>
          <p:cNvSpPr/>
          <p:nvPr/>
        </p:nvSpPr>
        <p:spPr>
          <a:xfrm>
            <a:off x="6796351" y="5529775"/>
            <a:ext cx="237626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dirty="0">
                <a:solidFill>
                  <a:srgbClr val="0000FF"/>
                </a:solidFill>
              </a:rPr>
              <a:t>Επιφανειακός άνεμος Νότιο ημισφαίριο</a:t>
            </a:r>
          </a:p>
        </p:txBody>
      </p:sp>
    </p:spTree>
    <p:extLst>
      <p:ext uri="{BB962C8B-B14F-4D97-AF65-F5344CB8AC3E}">
        <p14:creationId xmlns:p14="http://schemas.microsoft.com/office/powerpoint/2010/main" val="3265121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61A71D7-FFEE-49CC-A741-9D14134A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C702E47-FD6C-4631-BCA1-D8111AB1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64576DF-04A5-4658-802B-83EE35F71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5" r="29952" b="5555"/>
          <a:stretch/>
        </p:blipFill>
        <p:spPr>
          <a:xfrm>
            <a:off x="-9879" y="641601"/>
            <a:ext cx="4509871" cy="371527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1157AE-4514-41A2-ACEC-7775D13BF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07" r="33553" b="4778"/>
          <a:stretch/>
        </p:blipFill>
        <p:spPr>
          <a:xfrm>
            <a:off x="5076056" y="2543362"/>
            <a:ext cx="4047236" cy="3783588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16865E8-6073-46E1-9BE4-23B82D9BBECF}"/>
              </a:ext>
            </a:extLst>
          </p:cNvPr>
          <p:cNvSpPr/>
          <p:nvPr/>
        </p:nvSpPr>
        <p:spPr>
          <a:xfrm>
            <a:off x="297872" y="122130"/>
            <a:ext cx="823456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Απλουστευμένα μοντέλα γενικής κυκλοφορίας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F3A4DBB-B2F6-4FA6-8883-572A2168660A}"/>
              </a:ext>
            </a:extLst>
          </p:cNvPr>
          <p:cNvSpPr/>
          <p:nvPr/>
        </p:nvSpPr>
        <p:spPr>
          <a:xfrm>
            <a:off x="20709" y="4509120"/>
            <a:ext cx="39032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l-GR" sz="2400" u="sng" dirty="0"/>
              <a:t>Μοντέλο με ένα κύτταρο</a:t>
            </a:r>
          </a:p>
          <a:p>
            <a:pPr marL="12700" algn="ctr"/>
            <a:r>
              <a:rPr lang="el-GR" sz="1600" u="sng" dirty="0">
                <a:solidFill>
                  <a:srgbClr val="0000FF"/>
                </a:solidFill>
              </a:rPr>
              <a:t>Παραδοχές:</a:t>
            </a:r>
          </a:p>
          <a:p>
            <a:pPr marL="2984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Μη περιστρεφόμενη Γη</a:t>
            </a:r>
          </a:p>
          <a:p>
            <a:pPr marL="2984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Ομοιόμορφα καλυμμένη με νερό</a:t>
            </a:r>
          </a:p>
          <a:p>
            <a:pPr marL="2984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Ο ήλιος είναι πάνω από τον ισημερινό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938757E-CA22-430D-8395-276FD21B1B44}"/>
              </a:ext>
            </a:extLst>
          </p:cNvPr>
          <p:cNvSpPr/>
          <p:nvPr/>
        </p:nvSpPr>
        <p:spPr>
          <a:xfrm>
            <a:off x="5292080" y="1001213"/>
            <a:ext cx="38312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l-GR" sz="2400" u="sng" dirty="0"/>
              <a:t>Μοντέλο με τρία κύτταρα</a:t>
            </a:r>
          </a:p>
          <a:p>
            <a:pPr marL="12700" algn="ctr"/>
            <a:r>
              <a:rPr lang="el-GR" sz="1600" u="sng" dirty="0">
                <a:solidFill>
                  <a:srgbClr val="0000FF"/>
                </a:solidFill>
              </a:rPr>
              <a:t>Παραδοχές:</a:t>
            </a:r>
          </a:p>
          <a:p>
            <a:pPr marL="2984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Περιστρεφόμενη Γη</a:t>
            </a:r>
          </a:p>
          <a:p>
            <a:pPr marL="2984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Ομοιόμορφα καλυμμένη με νερό</a:t>
            </a:r>
          </a:p>
          <a:p>
            <a:pPr marL="2984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00FF"/>
                </a:solidFill>
              </a:rPr>
              <a:t>Ο ήλιος είναι πάνω από τον ισημερινό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E0085-6C68-449D-BBDC-F9B19C66DB1D}"/>
              </a:ext>
            </a:extLst>
          </p:cNvPr>
          <p:cNvSpPr txBox="1"/>
          <p:nvPr/>
        </p:nvSpPr>
        <p:spPr>
          <a:xfrm>
            <a:off x="3923928" y="1786043"/>
            <a:ext cx="792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4AE72-7F40-4C7D-8B8C-080C7ABECA73}"/>
              </a:ext>
            </a:extLst>
          </p:cNvPr>
          <p:cNvSpPr txBox="1"/>
          <p:nvPr/>
        </p:nvSpPr>
        <p:spPr>
          <a:xfrm>
            <a:off x="3959933" y="2046832"/>
            <a:ext cx="792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46D10-EABD-4376-A5F9-D958D9B75F84}"/>
              </a:ext>
            </a:extLst>
          </p:cNvPr>
          <p:cNvSpPr txBox="1"/>
          <p:nvPr/>
        </p:nvSpPr>
        <p:spPr>
          <a:xfrm>
            <a:off x="4019111" y="2257392"/>
            <a:ext cx="792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46597-E023-4BF9-AF85-E3BA7BB82986}"/>
              </a:ext>
            </a:extLst>
          </p:cNvPr>
          <p:cNvSpPr txBox="1"/>
          <p:nvPr/>
        </p:nvSpPr>
        <p:spPr>
          <a:xfrm>
            <a:off x="3956726" y="2416164"/>
            <a:ext cx="792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ACC85-C885-49D7-8EC1-7CFB8BC0B1EF}"/>
              </a:ext>
            </a:extLst>
          </p:cNvPr>
          <p:cNvSpPr txBox="1"/>
          <p:nvPr/>
        </p:nvSpPr>
        <p:spPr>
          <a:xfrm>
            <a:off x="4031941" y="2626724"/>
            <a:ext cx="792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B0D2C-CDC4-4219-9374-1534C5A17508}"/>
              </a:ext>
            </a:extLst>
          </p:cNvPr>
          <p:cNvSpPr txBox="1"/>
          <p:nvPr/>
        </p:nvSpPr>
        <p:spPr>
          <a:xfrm>
            <a:off x="8892480" y="4060057"/>
            <a:ext cx="259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413A5-455A-4C55-ADD7-23BD59E1C39A}"/>
              </a:ext>
            </a:extLst>
          </p:cNvPr>
          <p:cNvSpPr txBox="1"/>
          <p:nvPr/>
        </p:nvSpPr>
        <p:spPr>
          <a:xfrm>
            <a:off x="8892480" y="4381681"/>
            <a:ext cx="259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D0C920-CC81-4CEA-AD22-93E9A1540820}"/>
              </a:ext>
            </a:extLst>
          </p:cNvPr>
          <p:cNvSpPr txBox="1"/>
          <p:nvPr/>
        </p:nvSpPr>
        <p:spPr>
          <a:xfrm>
            <a:off x="8877933" y="4653913"/>
            <a:ext cx="259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230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68EE49-AA24-453B-96D2-F016C5C4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1FB2DF-4E77-4D1F-A4DE-EE473BC8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81DBCC3-A19E-4695-B615-6B77DAC7E09E}"/>
              </a:ext>
            </a:extLst>
          </p:cNvPr>
          <p:cNvSpPr/>
          <p:nvPr/>
        </p:nvSpPr>
        <p:spPr>
          <a:xfrm>
            <a:off x="0" y="94347"/>
            <a:ext cx="9144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Αύρες μικρότερων επιφανειών νερού, λιμνών, ποταμών και κόλπων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9902999-B30E-474B-B104-DB37FD93B09F}"/>
              </a:ext>
            </a:extLst>
          </p:cNvPr>
          <p:cNvSpPr/>
          <p:nvPr/>
        </p:nvSpPr>
        <p:spPr>
          <a:xfrm>
            <a:off x="179512" y="1268760"/>
            <a:ext cx="8784976" cy="415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Αύξηση της ροής αισθητής θερμότητας στην επιφάνεια της ξηράς κατά 100%, </a:t>
            </a:r>
            <a:r>
              <a:rPr lang="el-GR" sz="2400" u="sng" dirty="0">
                <a:solidFill>
                  <a:srgbClr val="0000FF"/>
                </a:solidFill>
              </a:rPr>
              <a:t>αυξάνει τις διαστάσεις του κυττάρου της αύρας 25~50%.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αύξηση στις διαστάσεις της υδάτινης έκτασης από τα 25 στα 50</a:t>
            </a:r>
            <a:r>
              <a:rPr lang="en-US" sz="2400" dirty="0">
                <a:solidFill>
                  <a:srgbClr val="0000FF"/>
                </a:solidFill>
              </a:rPr>
              <a:t>km, </a:t>
            </a:r>
            <a:r>
              <a:rPr lang="el-GR" sz="2400" dirty="0">
                <a:solidFill>
                  <a:srgbClr val="0000FF"/>
                </a:solidFill>
              </a:rPr>
              <a:t>οδηγεί χονδρικά σε αύξηση κατά </a:t>
            </a:r>
            <a:r>
              <a:rPr lang="el-GR" sz="2400" b="1" dirty="0">
                <a:solidFill>
                  <a:srgbClr val="0000FF"/>
                </a:solidFill>
              </a:rPr>
              <a:t>30%</a:t>
            </a:r>
            <a:r>
              <a:rPr lang="el-GR" sz="2400" dirty="0">
                <a:solidFill>
                  <a:srgbClr val="0000FF"/>
                </a:solidFill>
              </a:rPr>
              <a:t> της ταχύτητας του ανέμου, ενώ,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επιπλέον αύξηση στις διαστάσεις από 50 στα 100</a:t>
            </a:r>
            <a:r>
              <a:rPr lang="en-US" sz="2400" dirty="0">
                <a:solidFill>
                  <a:srgbClr val="0000FF"/>
                </a:solidFill>
              </a:rPr>
              <a:t>km</a:t>
            </a:r>
            <a:r>
              <a:rPr lang="el-GR" sz="2400" dirty="0">
                <a:solidFill>
                  <a:srgbClr val="0000FF"/>
                </a:solidFill>
              </a:rPr>
              <a:t> αυξάνει επιπλέον την ταχύτητα του ανέμου  κατά </a:t>
            </a:r>
            <a:r>
              <a:rPr lang="el-GR" sz="2400" b="1" dirty="0">
                <a:solidFill>
                  <a:srgbClr val="0000FF"/>
                </a:solidFill>
              </a:rPr>
              <a:t>15%</a:t>
            </a:r>
            <a:r>
              <a:rPr lang="el-GR" sz="2400" dirty="0">
                <a:solidFill>
                  <a:srgbClr val="0000FF"/>
                </a:solidFill>
              </a:rPr>
              <a:t> περίπου.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Σχετικά με την κατακόρυφη ταχύτητα, αύξηση κατά 100% των διαστάσεων της υδάτινης έκτασης αυξάνει κατά 100% την κατακόρυφη ταχύτητα.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56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994C320-4EA5-430A-805E-2958106D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AA8C03F-DD72-4A38-A5F4-1E1D1BBC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17E024C-1F8C-4692-9939-A062705B8F96}"/>
              </a:ext>
            </a:extLst>
          </p:cNvPr>
          <p:cNvSpPr/>
          <p:nvPr/>
        </p:nvSpPr>
        <p:spPr>
          <a:xfrm>
            <a:off x="179512" y="94347"/>
            <a:ext cx="896448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Αύρες μικρότερων επιφανειών νερού, λιμνών, ποταμών </a:t>
            </a:r>
            <a:r>
              <a:rPr lang="el-GR" sz="2400" b="1" u="sng"/>
              <a:t>και κόλπων</a:t>
            </a:r>
            <a:endParaRPr lang="el-GR" sz="2400" b="1" u="sng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95F9357-E2D6-405D-9C43-1F11FE4028B9}"/>
              </a:ext>
            </a:extLst>
          </p:cNvPr>
          <p:cNvSpPr/>
          <p:nvPr/>
        </p:nvSpPr>
        <p:spPr>
          <a:xfrm>
            <a:off x="314639" y="1020306"/>
            <a:ext cx="852259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Μερικές σημαντικές διαφορές μεταξύ λιμναίων και θαλασσίων αύρων: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7FF5D06-BD65-4C11-8B3C-552444614978}"/>
              </a:ext>
            </a:extLst>
          </p:cNvPr>
          <p:cNvSpPr/>
          <p:nvPr/>
        </p:nvSpPr>
        <p:spPr>
          <a:xfrm>
            <a:off x="297874" y="1910599"/>
            <a:ext cx="8522593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u="sng" dirty="0">
                <a:solidFill>
                  <a:srgbClr val="0000FF"/>
                </a:solidFill>
              </a:rPr>
              <a:t>Μέχρι το μέσο του πρωινού δεν παρουσιάζονται διαφορές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Το απόγευμα, τόσο ο οριζόντιος άνεμος όσο και η διείσδυση του στη ξηρά είναι </a:t>
            </a:r>
            <a:r>
              <a:rPr lang="el-GR" sz="2400" u="sng" dirty="0">
                <a:solidFill>
                  <a:srgbClr val="0000FF"/>
                </a:solidFill>
              </a:rPr>
              <a:t>σημαντικά μικρότερη στη λιμναία από ό,τι στη θαλάσσια αύρα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Το απόγευμα δεν παρατηρείται επιτάχυνση του μετώπου της λιμναίας αύρας.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Η εισχώρηση της λιμναίας αύρας μέσα στην ξηρά εξαρτάται λιγότερο από τη ροή θερμότητας από ό,τι η εισχώρηση της θαλάσσιας αύρας.</a:t>
            </a:r>
          </a:p>
          <a:p>
            <a:pPr marL="355600" indent="-342900" algn="just">
              <a:lnSpc>
                <a:spcPts val="2555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FF"/>
                </a:solidFill>
              </a:rPr>
              <a:t>Η ισχύς της ροής της λιμναίας αύρας είναι μέγιστη στην ακτογραμμή, αλλά μειώνεται γρήγορα στο εσωτερικό της ξηράς σε αντίθεση με ό,τι συμβαίνει στη θαλάσσια αύρα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06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18BA3E-4B58-4146-86F5-6E926F5D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B703A7E-8205-49FF-9183-AD1671F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46AC46-7D8A-4FC9-B662-7F3739A934E0}"/>
              </a:ext>
            </a:extLst>
          </p:cNvPr>
          <p:cNvSpPr/>
          <p:nvPr/>
        </p:nvSpPr>
        <p:spPr>
          <a:xfrm>
            <a:off x="431544" y="94347"/>
            <a:ext cx="82552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Αύρες και ατμοσφαιρική ρύπανση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307453-B647-4C2F-861D-533D159F82EB}"/>
              </a:ext>
            </a:extLst>
          </p:cNvPr>
          <p:cNvSpPr/>
          <p:nvPr/>
        </p:nvSpPr>
        <p:spPr>
          <a:xfrm>
            <a:off x="372366" y="706992"/>
            <a:ext cx="798005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αύρες επηρεάζουν την κατανομή της ρύπανσης της ατμόσφαιρας στις παράκτιες περιοχές.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Γενικώς το κύτταρο της θαλάσσιας αύρας ανακουφίζει.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σχετική ευστάθεια του αέρα της θάλασσας, περιορίζει την εισροή ρύπων κοντά στην ακτή καθώς κινούνται υπό μορφή καθέτου κώνου, εκτός από την περίπτωση του φαινομένου του </a:t>
            </a:r>
            <a:r>
              <a:rPr lang="el-GR" sz="2400" dirty="0" err="1">
                <a:solidFill>
                  <a:srgbClr val="0000FF"/>
                </a:solidFill>
              </a:rPr>
              <a:t>καπνισμού</a:t>
            </a:r>
            <a:r>
              <a:rPr lang="el-GR" sz="2400" dirty="0">
                <a:solidFill>
                  <a:srgbClr val="0000FF"/>
                </a:solidFill>
              </a:rPr>
              <a:t> κάτω από τον κώνο.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E648AAB-C7DB-4C71-95AD-DA8C54176D72}"/>
              </a:ext>
            </a:extLst>
          </p:cNvPr>
          <p:cNvSpPr/>
          <p:nvPr/>
        </p:nvSpPr>
        <p:spPr>
          <a:xfrm>
            <a:off x="457200" y="3497528"/>
            <a:ext cx="8062411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Όμως: Η επίδραση της θαλάσσιας αύρας δεν είναι πάντα ευεργετική σε όλες τις περιοχές.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Η Αναστροφή μπορεί να δημιουργήσει συνθήκες αυξημένης περιοδικά ρύπανσης. 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Η απόγειος αύρα, αν και ασθενέστερη είναι ευνοϊκή στην απορρύπανση της ατμόσφαιρας.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628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118BA3E-4B58-4146-86F5-6E926F5D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B703A7E-8205-49FF-9183-AD1671F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246AC46-7D8A-4FC9-B662-7F3739A934E0}"/>
              </a:ext>
            </a:extLst>
          </p:cNvPr>
          <p:cNvSpPr/>
          <p:nvPr/>
        </p:nvSpPr>
        <p:spPr>
          <a:xfrm>
            <a:off x="251521" y="84991"/>
            <a:ext cx="82552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Παράδειγμα… η Αττική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307453-B647-4C2F-861D-533D159F82EB}"/>
              </a:ext>
            </a:extLst>
          </p:cNvPr>
          <p:cNvSpPr/>
          <p:nvPr/>
        </p:nvSpPr>
        <p:spPr>
          <a:xfrm>
            <a:off x="251521" y="628047"/>
            <a:ext cx="8100903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Επηρεάζεται από τρία κύματα θαλάσσιας αύρας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Την κλασσική…., των </a:t>
            </a:r>
            <a:r>
              <a:rPr lang="el-GR" sz="2400" u="sng" dirty="0">
                <a:solidFill>
                  <a:srgbClr val="0000FF"/>
                </a:solidFill>
              </a:rPr>
              <a:t>Αθηνών – Σαρωνικός</a:t>
            </a:r>
            <a:r>
              <a:rPr lang="el-GR" sz="2400" dirty="0">
                <a:solidFill>
                  <a:srgbClr val="0000FF"/>
                </a:solidFill>
              </a:rPr>
              <a:t> με </a:t>
            </a:r>
            <a:r>
              <a:rPr lang="el-GR" sz="2400" u="sng" dirty="0">
                <a:solidFill>
                  <a:srgbClr val="0000FF"/>
                </a:solidFill>
              </a:rPr>
              <a:t>νότια – βόρεια κατεύθυνση.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Του </a:t>
            </a:r>
            <a:r>
              <a:rPr lang="el-GR" sz="2400" u="sng" dirty="0" err="1">
                <a:solidFill>
                  <a:srgbClr val="0000FF"/>
                </a:solidFill>
              </a:rPr>
              <a:t>θριάσιου</a:t>
            </a:r>
            <a:r>
              <a:rPr lang="el-GR" sz="2400" u="sng" dirty="0">
                <a:solidFill>
                  <a:srgbClr val="0000FF"/>
                </a:solidFill>
              </a:rPr>
              <a:t> πεδίου – Σαρωνικός</a:t>
            </a:r>
            <a:r>
              <a:rPr lang="el-GR" sz="2400" dirty="0">
                <a:solidFill>
                  <a:srgbClr val="0000FF"/>
                </a:solidFill>
              </a:rPr>
              <a:t> </a:t>
            </a:r>
            <a:r>
              <a:rPr lang="el-GR" sz="2400" u="sng" dirty="0">
                <a:solidFill>
                  <a:srgbClr val="0000FF"/>
                </a:solidFill>
              </a:rPr>
              <a:t>δυτικά – βόρεια ανατολική &amp;  νότια νοτιοδυτική κατεύθυνση.</a:t>
            </a: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Των μεσογείων (νότιος Ευβοϊκός) – </a:t>
            </a:r>
            <a:r>
              <a:rPr lang="el-GR" sz="2400" u="sng" dirty="0">
                <a:solidFill>
                  <a:srgbClr val="0000FF"/>
                </a:solidFill>
              </a:rPr>
              <a:t>ανατολική - δυτική κατεύθυνση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E648AAB-C7DB-4C71-95AD-DA8C54176D72}"/>
              </a:ext>
            </a:extLst>
          </p:cNvPr>
          <p:cNvSpPr/>
          <p:nvPr/>
        </p:nvSpPr>
        <p:spPr>
          <a:xfrm>
            <a:off x="251521" y="3205571"/>
            <a:ext cx="8435278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Έκταση θαλάσσιας αύρας της τάξης των 50</a:t>
            </a:r>
            <a:r>
              <a:rPr lang="en-US" sz="2400" dirty="0">
                <a:solidFill>
                  <a:srgbClr val="FF0000"/>
                </a:solidFill>
              </a:rPr>
              <a:t>km</a:t>
            </a:r>
            <a:r>
              <a:rPr lang="el-GR" sz="2400" dirty="0">
                <a:solidFill>
                  <a:srgbClr val="FF0000"/>
                </a:solidFill>
              </a:rPr>
              <a:t>, … απόσταση Πεντέλης - παραλιών ~25</a:t>
            </a:r>
            <a:r>
              <a:rPr lang="en-US" sz="2400" dirty="0">
                <a:solidFill>
                  <a:srgbClr val="FF0000"/>
                </a:solidFill>
              </a:rPr>
              <a:t>km.</a:t>
            </a: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Διαφορές θερμοκρασίας το θέρος ~30Κ (ξηρά – θάλασσα)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Εγκάρσια απόσταση λεκανοπεδίου – Αιγάλεω … Υμηττός – 10</a:t>
            </a:r>
            <a:r>
              <a:rPr lang="en-US" sz="2400" dirty="0">
                <a:solidFill>
                  <a:srgbClr val="FF0000"/>
                </a:solidFill>
              </a:rPr>
              <a:t>km.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Μέγιστο ύψος κυττάρου 700~800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n-US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/>
              <a:t>Παρατηρείται και χειμερινή αύρα λόγω μεγάλης ηλιοφάνειας της περιοχής.!</a:t>
            </a:r>
          </a:p>
        </p:txBody>
      </p:sp>
    </p:spTree>
    <p:extLst>
      <p:ext uri="{BB962C8B-B14F-4D97-AF65-F5344CB8AC3E}">
        <p14:creationId xmlns:p14="http://schemas.microsoft.com/office/powerpoint/2010/main" val="4291360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CB060B-8B54-43AC-AE97-986FE5D9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3FC9025-213F-4FD6-8277-A6DD5FA5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5349DAE-C0BA-463B-B168-2AFD9BDC8031}"/>
              </a:ext>
            </a:extLst>
          </p:cNvPr>
          <p:cNvSpPr/>
          <p:nvPr/>
        </p:nvSpPr>
        <p:spPr>
          <a:xfrm>
            <a:off x="611560" y="1268760"/>
            <a:ext cx="792088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Απομακρύνει τους ρύπους από το κέντρο προς τα βόρεια προάστια την ημέρα.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ρύποι εξέρχονται από τα περάσματα μεταξύ: </a:t>
            </a:r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Πάρνηθας - Πεντέλης  και Πεντέλης – Υμηττού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Την νύχτα μεταφέρονται πάνω από τη θάλασσα όπου μένουν ως δεξαμενή ρύπων και το πρωί επιστρέφουν στο λεκανοπέδιο.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04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A7042FB-94C0-4D88-AA4F-836A9AB6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695FFEA-354B-453C-B2D1-BB1ABA06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BC67167-DC77-4163-9D66-FA8E176B4A93}"/>
              </a:ext>
            </a:extLst>
          </p:cNvPr>
          <p:cNvSpPr/>
          <p:nvPr/>
        </p:nvSpPr>
        <p:spPr>
          <a:xfrm>
            <a:off x="431544" y="94347"/>
            <a:ext cx="82552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Αστική θερμική νησίδα και αστική αύρα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D1481B3-ED96-4D80-AAF5-8AC94B8F4567}"/>
              </a:ext>
            </a:extLst>
          </p:cNvPr>
          <p:cNvSpPr/>
          <p:nvPr/>
        </p:nvSpPr>
        <p:spPr>
          <a:xfrm>
            <a:off x="431544" y="934251"/>
            <a:ext cx="8604952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πόλεις είναι πηγές θερμότητας με περιοχές που παρουσιάζουν αυξημένες θερμοκρασίες!!!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φαινόμενο αυτό καλείται </a:t>
            </a:r>
            <a:r>
              <a:rPr lang="el-GR" sz="2400" b="1" dirty="0">
                <a:solidFill>
                  <a:srgbClr val="0000FF"/>
                </a:solidFill>
              </a:rPr>
              <a:t>φαινόμενο αστικής θερμικής νησίδας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F299CA8-8F39-4C9A-A0DB-DB97005DB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138"/>
            <a:ext cx="5827553" cy="324157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E757EA3-173A-43C2-B519-6643A37B0722}"/>
              </a:ext>
            </a:extLst>
          </p:cNvPr>
          <p:cNvSpPr/>
          <p:nvPr/>
        </p:nvSpPr>
        <p:spPr>
          <a:xfrm>
            <a:off x="5940152" y="2196100"/>
            <a:ext cx="3096344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FF0000"/>
                </a:solidFill>
              </a:rPr>
              <a:t>Μέση ετήσια αύξηση θερμοκρασίας 1~3Κ </a:t>
            </a:r>
            <a:r>
              <a:rPr lang="el-GR" sz="2400" dirty="0">
                <a:solidFill>
                  <a:srgbClr val="FF0000"/>
                </a:solidFill>
              </a:rPr>
              <a:t>ενώ τις νύχτες μπορεί και </a:t>
            </a:r>
            <a:r>
              <a:rPr lang="el-GR" sz="2400" u="sng" dirty="0">
                <a:solidFill>
                  <a:srgbClr val="FF0000"/>
                </a:solidFill>
              </a:rPr>
              <a:t>12Κ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Είναι ασθενείς την ημέρα και έντονες την νύχτα.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FF0000"/>
              </a:solidFill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Σημαντική … έμμεση  συμμέτοχή η θερμοκρασία των επιφανειών…..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556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4A6D6D2-C56F-4DD5-BE67-77D2A91C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6DE1BC0-9DBB-459B-8EE1-F23FF5DB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7044948-EE3E-443D-B033-1269B85B9777}"/>
              </a:ext>
            </a:extLst>
          </p:cNvPr>
          <p:cNvSpPr/>
          <p:nvPr/>
        </p:nvSpPr>
        <p:spPr>
          <a:xfrm>
            <a:off x="444372" y="-76354"/>
            <a:ext cx="82552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Αστική θερμική νησίδα και αστική αύρα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0BB14BE-016C-4324-81B9-5BEF3C113E64}"/>
              </a:ext>
            </a:extLst>
          </p:cNvPr>
          <p:cNvSpPr/>
          <p:nvPr/>
        </p:nvSpPr>
        <p:spPr>
          <a:xfrm>
            <a:off x="463106" y="520105"/>
            <a:ext cx="79208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αστικές περιοχές αποτελούνται από επιφανειακά υλικά που </a:t>
            </a:r>
            <a:r>
              <a:rPr lang="el-GR" sz="2400" u="sng" dirty="0">
                <a:solidFill>
                  <a:srgbClr val="0000FF"/>
                </a:solidFill>
              </a:rPr>
              <a:t>έχουν μικρότερη </a:t>
            </a:r>
            <a:r>
              <a:rPr lang="el-GR" sz="2400" u="sng" dirty="0" err="1">
                <a:solidFill>
                  <a:srgbClr val="0000FF"/>
                </a:solidFill>
              </a:rPr>
              <a:t>ανακλαστικότητα</a:t>
            </a:r>
            <a:r>
              <a:rPr lang="el-GR" sz="2400" u="sng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από την ύπαιθρο και μετά εκπέμπουν τη θερμότητα που απορροφούν.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AC80C0-B6B3-4833-B415-6353FBC99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0" t="35333" r="18337" b="15443"/>
          <a:stretch/>
        </p:blipFill>
        <p:spPr>
          <a:xfrm>
            <a:off x="1040408" y="1609016"/>
            <a:ext cx="6766276" cy="4242372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13127D3-3C54-419D-A2BC-A997ED5C8470}"/>
              </a:ext>
            </a:extLst>
          </p:cNvPr>
          <p:cNvSpPr/>
          <p:nvPr/>
        </p:nvSpPr>
        <p:spPr>
          <a:xfrm>
            <a:off x="2267744" y="5949428"/>
            <a:ext cx="658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Τυπικός χάρτης ισόθερμων νυχτερινής αστικής θερμικής νήσου.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393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5A14142-4667-46F4-A6F6-3076B095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7D0E8B5-47BD-4303-8333-AC896183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312D3F-8364-46BB-A1ED-47B69703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80583"/>
            <a:ext cx="5688632" cy="366091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E4A5899-74B3-4455-AF0A-E93207D873C8}"/>
              </a:ext>
            </a:extLst>
          </p:cNvPr>
          <p:cNvSpPr/>
          <p:nvPr/>
        </p:nvSpPr>
        <p:spPr>
          <a:xfrm>
            <a:off x="278160" y="136525"/>
            <a:ext cx="85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Αναμφίβολα, τα οφέλη της αστικοποίησης είναι πολλά και συνετέλεσαν αποφασιστικά στην εξάπλωση του ανθρώπου από άκρη σε άκρη της Γης. </a:t>
            </a:r>
          </a:p>
          <a:p>
            <a:pPr algn="just"/>
            <a:r>
              <a:rPr lang="el-GR" sz="2400" dirty="0"/>
              <a:t>Ωστόσο, η συμβίωση των ανθρώπων σε αστικές κοινωνίες επιφέρει και σημαντικά περιβαλλοντικά προβλήματα. </a:t>
            </a:r>
          </a:p>
          <a:p>
            <a:pPr algn="ctr"/>
            <a:r>
              <a:rPr lang="el-GR" sz="2400" u="sng" dirty="0"/>
              <a:t>Ένα από αυτά είναι η αστική θερμική νησίδα</a:t>
            </a:r>
            <a:r>
              <a:rPr lang="el-GR" sz="2400" dirty="0"/>
              <a:t>.</a:t>
            </a:r>
            <a:endParaRPr lang="el-G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581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C3D2F8D-B0C2-40E9-B0DB-7817BC20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7A7D3FA-BB70-4D1E-B4E9-56EB151F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3AD268-55F9-4DAF-B09D-4709AD24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8" r="21889" b="64015"/>
          <a:stretch/>
        </p:blipFill>
        <p:spPr>
          <a:xfrm>
            <a:off x="0" y="994519"/>
            <a:ext cx="4877126" cy="4387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20286232-8C9C-4A01-87CD-F67D9289D866}"/>
              </a:ext>
            </a:extLst>
          </p:cNvPr>
          <p:cNvSpPr txBox="1"/>
          <p:nvPr/>
        </p:nvSpPr>
        <p:spPr>
          <a:xfrm>
            <a:off x="360008" y="-3709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Κλίμακες ατμοσφαιρικών κινήσεων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CE1E219-8E92-4C7E-ABEB-041D6D43F35F}"/>
              </a:ext>
            </a:extLst>
          </p:cNvPr>
          <p:cNvSpPr/>
          <p:nvPr/>
        </p:nvSpPr>
        <p:spPr>
          <a:xfrm>
            <a:off x="55457" y="467380"/>
            <a:ext cx="105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Διάρκεια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1B66CE4-8FCE-4EAC-ACED-D71F287E5CBF}"/>
              </a:ext>
            </a:extLst>
          </p:cNvPr>
          <p:cNvSpPr/>
          <p:nvPr/>
        </p:nvSpPr>
        <p:spPr>
          <a:xfrm>
            <a:off x="2915816" y="467380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Εύρος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3D16554-0D13-4220-9677-A454DAFE9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8" t="35859" r="21889" b="43301"/>
          <a:stretch/>
        </p:blipFill>
        <p:spPr>
          <a:xfrm>
            <a:off x="4417132" y="1268760"/>
            <a:ext cx="4726868" cy="2462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E4F43FD-5515-48BA-8E8A-6A7087EF3241}"/>
              </a:ext>
            </a:extLst>
          </p:cNvPr>
          <p:cNvSpPr/>
          <p:nvPr/>
        </p:nvSpPr>
        <p:spPr>
          <a:xfrm>
            <a:off x="4417132" y="836712"/>
            <a:ext cx="10569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Διάρκεια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DB98AAD-1C42-443D-8F1A-4E3F6531C455}"/>
              </a:ext>
            </a:extLst>
          </p:cNvPr>
          <p:cNvSpPr/>
          <p:nvPr/>
        </p:nvSpPr>
        <p:spPr>
          <a:xfrm>
            <a:off x="7277491" y="836712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Εύρος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199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84EB2F1-0AA6-4A23-AEAC-A8939D78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3CF4CCA-5181-4857-A837-6E630086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1BACB5-C5E9-4935-B76D-45A4297ABCAE}"/>
              </a:ext>
            </a:extLst>
          </p:cNvPr>
          <p:cNvSpPr/>
          <p:nvPr/>
        </p:nvSpPr>
        <p:spPr>
          <a:xfrm>
            <a:off x="124095" y="136525"/>
            <a:ext cx="82552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Αστική θερμική νησίδα και αστική αύρα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C997F7A-921C-47C4-8530-429F19A61477}"/>
              </a:ext>
            </a:extLst>
          </p:cNvPr>
          <p:cNvSpPr/>
          <p:nvPr/>
        </p:nvSpPr>
        <p:spPr>
          <a:xfrm>
            <a:off x="124095" y="672037"/>
            <a:ext cx="8696377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Επιπλέον παράγοντας είναι η αστική γεωμετρία και η </a:t>
            </a:r>
            <a:r>
              <a:rPr lang="el-GR" sz="2400" dirty="0" err="1">
                <a:solidFill>
                  <a:srgbClr val="0000FF"/>
                </a:solidFill>
              </a:rPr>
              <a:t>χωροθέτηση</a:t>
            </a:r>
            <a:r>
              <a:rPr lang="el-GR" sz="2400" dirty="0">
                <a:solidFill>
                  <a:srgbClr val="0000FF"/>
                </a:solidFill>
              </a:rPr>
              <a:t> των κτηρίων.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C00000"/>
                </a:solidFill>
              </a:rPr>
              <a:t>Η αστική γεωμετρία επηρεάζει την κατεύθυνση και την ταχύτητα του ανέμου, την απορρόφηση ενέργειας και την δυνατότητα </a:t>
            </a:r>
            <a:r>
              <a:rPr lang="el-GR" sz="2400" b="1" dirty="0" err="1">
                <a:solidFill>
                  <a:srgbClr val="C00000"/>
                </a:solidFill>
              </a:rPr>
              <a:t>επανεκπομπής</a:t>
            </a:r>
            <a:r>
              <a:rPr lang="el-GR" sz="2400" b="1" dirty="0">
                <a:solidFill>
                  <a:srgbClr val="C00000"/>
                </a:solidFill>
              </a:rPr>
              <a:t> στο διάστημα.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b="1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οδικές χαράδρες παίζουν σημαντικό ρόλο, λειτουργούν και ως σκιάσεις αλλά και ως χώροι εγκλωβισμού της ακτινοβολίας.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Τη δε νύχτα εμποδίζουν την ψύξη!!!!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Εκτός των άλλων υπάρχει συνεισφορά από ανθρωπογενείς πηγές θερμότητας.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υψηλότερες θερμοκρασίες αυξάνουν τη ζήτηση ενέργειας και προκαλούν μεγαλύτερα επίπεδα ρύπων (ΝΟ</a:t>
            </a:r>
            <a:r>
              <a:rPr lang="en-US" sz="2400" baseline="-25000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, PM, SO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, CO) &amp; CO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l-GR" sz="2400" dirty="0">
                <a:solidFill>
                  <a:srgbClr val="0000FF"/>
                </a:solidFill>
              </a:rPr>
              <a:t>επηρεάζουν την υγεία – δημιουργείται αστικός </a:t>
            </a:r>
            <a:r>
              <a:rPr lang="el-GR" sz="2400" dirty="0" err="1">
                <a:solidFill>
                  <a:srgbClr val="0000FF"/>
                </a:solidFill>
              </a:rPr>
              <a:t>καπνοθύσανος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7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84EB2F1-0AA6-4A23-AEAC-A8939D78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3CF4CCA-5181-4857-A837-6E630086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1BACB5-C5E9-4935-B76D-45A4297ABCAE}"/>
              </a:ext>
            </a:extLst>
          </p:cNvPr>
          <p:cNvSpPr/>
          <p:nvPr/>
        </p:nvSpPr>
        <p:spPr>
          <a:xfrm>
            <a:off x="431544" y="94347"/>
            <a:ext cx="82552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Αστική θερμική νησίδα και αστική αύρα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C997F7A-921C-47C4-8530-429F19A61477}"/>
              </a:ext>
            </a:extLst>
          </p:cNvPr>
          <p:cNvSpPr/>
          <p:nvPr/>
        </p:nvSpPr>
        <p:spPr>
          <a:xfrm>
            <a:off x="457200" y="501650"/>
            <a:ext cx="792088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κίνηση του αέρα που δημιουργείται από την ύπαρξη της αστικής νησίδας καλείται </a:t>
            </a:r>
            <a:r>
              <a:rPr lang="el-GR" sz="2400" b="1" dirty="0">
                <a:solidFill>
                  <a:srgbClr val="0000FF"/>
                </a:solidFill>
              </a:rPr>
              <a:t>αστική αύρα.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2E9653-99F6-4728-A946-4872C82D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 b="19892"/>
          <a:stretch/>
        </p:blipFill>
        <p:spPr>
          <a:xfrm>
            <a:off x="731459" y="1359916"/>
            <a:ext cx="7296925" cy="378129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0AE6D89-6364-4041-AB2F-C6ADA05A32A4}"/>
              </a:ext>
            </a:extLst>
          </p:cNvPr>
          <p:cNvSpPr/>
          <p:nvPr/>
        </p:nvSpPr>
        <p:spPr>
          <a:xfrm>
            <a:off x="363365" y="5498084"/>
            <a:ext cx="8323434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dirty="0">
                <a:solidFill>
                  <a:srgbClr val="0000FF"/>
                </a:solidFill>
              </a:rPr>
              <a:t>Ημερήσιοι κύκλοι θερμοκρασίας και ισχύος της αστικής θερμικής νησίδας για αστικές και υπαίθριες περιοχές υπό συνθήκες άπνοιας και ανέφελου ουρανού.</a:t>
            </a:r>
          </a:p>
        </p:txBody>
      </p:sp>
    </p:spTree>
    <p:extLst>
      <p:ext uri="{BB962C8B-B14F-4D97-AF65-F5344CB8AC3E}">
        <p14:creationId xmlns:p14="http://schemas.microsoft.com/office/powerpoint/2010/main" val="3137624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D0C2243-46FC-43E6-8F4E-5BBA9A0C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96123EF-DDE3-4FF6-89F1-44E28917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03AECEB-B84C-42EA-8C64-F749B70A49DC}"/>
              </a:ext>
            </a:extLst>
          </p:cNvPr>
          <p:cNvSpPr/>
          <p:nvPr/>
        </p:nvSpPr>
        <p:spPr>
          <a:xfrm>
            <a:off x="461794" y="419457"/>
            <a:ext cx="8255255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800" b="1" u="sng" dirty="0"/>
              <a:t>Ατμοσφαιρικές κυκλοφορίες σε ορεινές περιοχές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E2266C8-8178-49BB-8116-7E571FDBA610}"/>
              </a:ext>
            </a:extLst>
          </p:cNvPr>
          <p:cNvSpPr/>
          <p:nvPr/>
        </p:nvSpPr>
        <p:spPr>
          <a:xfrm>
            <a:off x="471649" y="1185269"/>
            <a:ext cx="8060792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θέρμανση των βουνοπλαγιών από τον πρωινό ήλιο ή η ψύξη από τη νυκτερινή ακτινοβολία, αναγκάζει τον υπερκείμενο αέρα να θερμανθεί και να ψυχθεί αντίστοιχα.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Εάν αναπτυχθεί διαφορετική θερμοκρασία από τον αέρα πάνω από το κέντρο μιας κοιλάδας, τότε </a:t>
            </a:r>
            <a:r>
              <a:rPr lang="el-GR" sz="2400" dirty="0" err="1">
                <a:solidFill>
                  <a:srgbClr val="FF0000"/>
                </a:solidFill>
              </a:rPr>
              <a:t>ανωστικές</a:t>
            </a:r>
            <a:r>
              <a:rPr lang="el-GR" sz="2400" dirty="0">
                <a:solidFill>
                  <a:srgbClr val="FF0000"/>
                </a:solidFill>
              </a:rPr>
              <a:t> δυνάμεις προκαλούν κυκλοφορία.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Σε ημερήσιο κύκλο, στις ορεινές περιοχές αναπτύσσονται κυκλοφορίες κάθετα στον άξονα κοιλάδας και καλούνται </a:t>
            </a:r>
            <a:r>
              <a:rPr lang="el-GR" sz="2400" dirty="0" err="1">
                <a:solidFill>
                  <a:srgbClr val="FF0000"/>
                </a:solidFill>
              </a:rPr>
              <a:t>αναβατικοί</a:t>
            </a:r>
            <a:r>
              <a:rPr lang="el-GR" sz="2400" dirty="0">
                <a:solidFill>
                  <a:srgbClr val="FF0000"/>
                </a:solidFill>
              </a:rPr>
              <a:t> ή </a:t>
            </a:r>
            <a:r>
              <a:rPr lang="el-GR" sz="2400" dirty="0" err="1">
                <a:solidFill>
                  <a:srgbClr val="FF0000"/>
                </a:solidFill>
              </a:rPr>
              <a:t>καταβατικοί</a:t>
            </a:r>
            <a:r>
              <a:rPr lang="el-GR" sz="2400" dirty="0">
                <a:solidFill>
                  <a:srgbClr val="FF0000"/>
                </a:solidFill>
              </a:rPr>
              <a:t>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Ενώ όταν πνέουν κατά μήκος του άξονα, άνεμοι κοιλάδων /βουνών.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69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334E5D9-A0FC-40AF-8623-C5C6AD55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CA3E4DF-56B1-4DCF-B2E4-CC1A2287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EDBE4F-4B6E-4B99-AACC-B37E6E26A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43"/>
          <a:stretch/>
        </p:blipFill>
        <p:spPr>
          <a:xfrm>
            <a:off x="-1" y="758332"/>
            <a:ext cx="4565938" cy="301816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8D244A-922E-4DC4-9551-92422739B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32"/>
          <a:stretch/>
        </p:blipFill>
        <p:spPr>
          <a:xfrm>
            <a:off x="4565937" y="2872387"/>
            <a:ext cx="4578063" cy="2878989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6CE7225-E04E-4D98-874D-2833245810B9}"/>
              </a:ext>
            </a:extLst>
          </p:cNvPr>
          <p:cNvSpPr/>
          <p:nvPr/>
        </p:nvSpPr>
        <p:spPr>
          <a:xfrm>
            <a:off x="375394" y="5915897"/>
            <a:ext cx="874348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κυκλοφορία αέρα σε ορεινή κοιλάδα α. την ημέρα και β. τη νύχτα.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195E9B8-EDE2-4D15-B2BE-1A896EF41A32}"/>
              </a:ext>
            </a:extLst>
          </p:cNvPr>
          <p:cNvSpPr/>
          <p:nvPr/>
        </p:nvSpPr>
        <p:spPr>
          <a:xfrm>
            <a:off x="431544" y="94347"/>
            <a:ext cx="8255255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800" b="1" dirty="0"/>
              <a:t>Ατμοσφαιρικές κυκλοφορίες σε ορεινές περιοχές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DB3FE-6A02-4556-944B-C5655E6A9E72}"/>
              </a:ext>
            </a:extLst>
          </p:cNvPr>
          <p:cNvSpPr txBox="1"/>
          <p:nvPr/>
        </p:nvSpPr>
        <p:spPr>
          <a:xfrm>
            <a:off x="371539" y="3818642"/>
            <a:ext cx="439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0000FF"/>
                </a:solidFill>
              </a:rPr>
              <a:t>α.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538D4-D07A-4435-AE35-A5434945A4B4}"/>
              </a:ext>
            </a:extLst>
          </p:cNvPr>
          <p:cNvSpPr txBox="1"/>
          <p:nvPr/>
        </p:nvSpPr>
        <p:spPr>
          <a:xfrm>
            <a:off x="4145379" y="5382044"/>
            <a:ext cx="413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0000FF"/>
                </a:solidFill>
              </a:rPr>
              <a:t>β.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701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88D8BE7-913A-4B6E-8735-936396D9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FC7BBD-E313-4C80-896A-2EAFA8EB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51D826F-A9B7-4E77-B546-69DFC89BD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47" b="9017"/>
          <a:stretch/>
        </p:blipFill>
        <p:spPr>
          <a:xfrm>
            <a:off x="3350905" y="2848332"/>
            <a:ext cx="5700428" cy="2790292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50D1D9D-2642-45C7-8621-F1FA0C12B74E}"/>
              </a:ext>
            </a:extLst>
          </p:cNvPr>
          <p:cNvSpPr/>
          <p:nvPr/>
        </p:nvSpPr>
        <p:spPr>
          <a:xfrm>
            <a:off x="107504" y="94347"/>
            <a:ext cx="857929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800" b="1" dirty="0"/>
              <a:t>Ατμοσφαιρικές κυκλοφορίες σε ορεινές περιοχές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95392A5-622A-4AF6-8819-95A32DAC25D0}"/>
              </a:ext>
            </a:extLst>
          </p:cNvPr>
          <p:cNvSpPr/>
          <p:nvPr/>
        </p:nvSpPr>
        <p:spPr>
          <a:xfrm>
            <a:off x="143508" y="5597168"/>
            <a:ext cx="850728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Διάγραμμα κυττάρων ροών κατά μήκος του άξονα κοιλάδας: </a:t>
            </a:r>
          </a:p>
          <a:p>
            <a:pPr marL="12700" algn="r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α. την ημέρα και β. τη νύχτα.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CD46910-F84E-4EF6-991F-78F847435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63"/>
          <a:stretch/>
        </p:blipFill>
        <p:spPr>
          <a:xfrm>
            <a:off x="0" y="570155"/>
            <a:ext cx="5700429" cy="2790293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2DEECAD-C681-4FC3-874F-FCA8EFCFF21D}"/>
              </a:ext>
            </a:extLst>
          </p:cNvPr>
          <p:cNvSpPr/>
          <p:nvPr/>
        </p:nvSpPr>
        <p:spPr>
          <a:xfrm>
            <a:off x="5364088" y="771259"/>
            <a:ext cx="367240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Σε ανοικτές περιοχές, όπως λίμνη, ωκεανός, πεδιάδα, μεγαλύτερη κοιλάδα,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αναπτύσσονται και ροές σε οροπέδια, φαράγγια κ.λπ.</a:t>
            </a:r>
          </a:p>
        </p:txBody>
      </p:sp>
    </p:spTree>
    <p:extLst>
      <p:ext uri="{BB962C8B-B14F-4D97-AF65-F5344CB8AC3E}">
        <p14:creationId xmlns:p14="http://schemas.microsoft.com/office/powerpoint/2010/main" val="4243632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4D6B5B7-C4D7-4BF7-993D-BBBEC017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5227496-75AC-4CC0-816C-224F6BF1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27CB440-F122-485B-944F-D0B53CF03238}"/>
              </a:ext>
            </a:extLst>
          </p:cNvPr>
          <p:cNvSpPr/>
          <p:nvPr/>
        </p:nvSpPr>
        <p:spPr>
          <a:xfrm>
            <a:off x="431544" y="94347"/>
            <a:ext cx="8255255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800" b="1" dirty="0"/>
              <a:t>Άνεμοι κάθετοι στον άξονα της κοιλάδας – </a:t>
            </a:r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800" b="1" dirty="0" err="1"/>
              <a:t>αναβατικοί</a:t>
            </a:r>
            <a:r>
              <a:rPr lang="el-GR" sz="2800" b="1" dirty="0"/>
              <a:t> και </a:t>
            </a:r>
            <a:r>
              <a:rPr lang="el-GR" sz="2800" b="1" dirty="0" err="1"/>
              <a:t>καταβατικοί</a:t>
            </a:r>
            <a:r>
              <a:rPr lang="el-GR" sz="2800" b="1" dirty="0"/>
              <a:t> άνεμοι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B324489-3426-4C99-A05D-4728E40FE079}"/>
              </a:ext>
            </a:extLst>
          </p:cNvPr>
          <p:cNvSpPr/>
          <p:nvPr/>
        </p:nvSpPr>
        <p:spPr>
          <a:xfrm>
            <a:off x="323528" y="1185269"/>
            <a:ext cx="8255255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Μετά την ανατολή λόγω της θέρμανσης του αέρα προκαλείται «θερμή ανάβαση» ή </a:t>
            </a:r>
            <a:r>
              <a:rPr lang="el-GR" sz="2400" dirty="0" err="1">
                <a:solidFill>
                  <a:srgbClr val="0000FF"/>
                </a:solidFill>
              </a:rPr>
              <a:t>αναβατικός</a:t>
            </a:r>
            <a:r>
              <a:rPr lang="el-GR" sz="2400" dirty="0">
                <a:solidFill>
                  <a:srgbClr val="0000FF"/>
                </a:solidFill>
              </a:rPr>
              <a:t> άνεμος.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Αναπτυσσόμενες ταχύτητες </a:t>
            </a:r>
            <a:r>
              <a:rPr lang="el-GR" sz="2400" u="sng" dirty="0">
                <a:solidFill>
                  <a:srgbClr val="0000FF"/>
                </a:solidFill>
              </a:rPr>
              <a:t>μικρότερες του 1</a:t>
            </a:r>
            <a:r>
              <a:rPr lang="en-US" sz="2400" u="sng" dirty="0">
                <a:solidFill>
                  <a:srgbClr val="0000FF"/>
                </a:solidFill>
              </a:rPr>
              <a:t>m/s</a:t>
            </a:r>
            <a:r>
              <a:rPr lang="el-GR" sz="2400" dirty="0">
                <a:solidFill>
                  <a:srgbClr val="0000FF"/>
                </a:solidFill>
              </a:rPr>
              <a:t> με σταδιακή ενίσχυση και αναρριχούνται στην πλαγιά του βουνού φθάνοντας σε επίπεδο όπου σταματούν λόγω ουδέτερης ευστάθειας ή στην κορυφή.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Μερικές φορές σχηματίζονται νέφη, </a:t>
            </a:r>
            <a:r>
              <a:rPr lang="el-GR" sz="2400" dirty="0" err="1">
                <a:solidFill>
                  <a:srgbClr val="FF0000"/>
                </a:solidFill>
              </a:rPr>
              <a:t>αναβατικά</a:t>
            </a:r>
            <a:r>
              <a:rPr lang="el-GR" sz="2400" dirty="0">
                <a:solidFill>
                  <a:srgbClr val="FF0000"/>
                </a:solidFill>
              </a:rPr>
              <a:t> νέφη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Μετά τη δύση,  βαθύ μεικτό ατμοσφαιρικό στρώμα επεκτείνεται αρκετά πάνω από τη κορυφή των βουνών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Η ψύξη (νυκτερινή ακτινοβολία βουνών) ψύχει τον αέρα και δημιουργούνται ψυχροί </a:t>
            </a:r>
            <a:r>
              <a:rPr lang="el-GR" sz="2400" dirty="0" err="1">
                <a:solidFill>
                  <a:srgbClr val="FF0000"/>
                </a:solidFill>
              </a:rPr>
              <a:t>καταβατικοί</a:t>
            </a:r>
            <a:r>
              <a:rPr lang="el-GR" sz="2400" dirty="0">
                <a:solidFill>
                  <a:srgbClr val="FF0000"/>
                </a:solidFill>
              </a:rPr>
              <a:t> άνεμοι.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Είναι αβαθείς (2~20</a:t>
            </a:r>
            <a:r>
              <a:rPr lang="en-US" sz="2400" dirty="0">
                <a:solidFill>
                  <a:srgbClr val="FF0000"/>
                </a:solidFill>
              </a:rPr>
              <a:t>m) </a:t>
            </a:r>
            <a:r>
              <a:rPr lang="el-GR" sz="2400" dirty="0">
                <a:solidFill>
                  <a:srgbClr val="FF0000"/>
                </a:solidFill>
              </a:rPr>
              <a:t>και με ταχύτητες 1~5</a:t>
            </a:r>
            <a:r>
              <a:rPr lang="en-US" sz="2400" dirty="0">
                <a:solidFill>
                  <a:srgbClr val="FF0000"/>
                </a:solidFill>
              </a:rPr>
              <a:t>m/s.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A5CCCBE-C220-4F5F-9F90-3B3D1A8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D0D7E75-D273-4C4E-9865-10EBF34B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B5D9C6C-E165-412D-B09D-3DDAD9C61093}"/>
              </a:ext>
            </a:extLst>
          </p:cNvPr>
          <p:cNvSpPr/>
          <p:nvPr/>
        </p:nvSpPr>
        <p:spPr>
          <a:xfrm>
            <a:off x="0" y="235190"/>
            <a:ext cx="9144000" cy="77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800" b="1" dirty="0"/>
              <a:t>Αλληλεπίδραση ροών κάθετα και κατά μήκος του άξονα της κοιλάδας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58B743-CCAE-49A1-9256-8D521B46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r="14094" b="53679"/>
          <a:stretch/>
        </p:blipFill>
        <p:spPr>
          <a:xfrm>
            <a:off x="251521" y="1412776"/>
            <a:ext cx="4176464" cy="317673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9296A16-E8F4-45E0-A1C5-F6BB72B75872}"/>
              </a:ext>
            </a:extLst>
          </p:cNvPr>
          <p:cNvSpPr/>
          <p:nvPr/>
        </p:nvSpPr>
        <p:spPr>
          <a:xfrm>
            <a:off x="285800" y="54564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Ημερήσιος κύκλος των ανέμων κατά μήκος και κάθετα στον άξονα της κοιλάδας.</a:t>
            </a:r>
            <a:endParaRPr lang="el-GR" sz="24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42D1FB8-3C34-44E7-99CD-58DB07664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t="44628" r="14094" b="9051"/>
          <a:stretch/>
        </p:blipFill>
        <p:spPr>
          <a:xfrm>
            <a:off x="4716016" y="2348880"/>
            <a:ext cx="4176464" cy="31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0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A5CCCBE-C220-4F5F-9F90-3B3D1A8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D0D7E75-D273-4C4E-9865-10EBF34B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B5D9C6C-E165-412D-B09D-3DDAD9C61093}"/>
              </a:ext>
            </a:extLst>
          </p:cNvPr>
          <p:cNvSpPr/>
          <p:nvPr/>
        </p:nvSpPr>
        <p:spPr>
          <a:xfrm>
            <a:off x="428640" y="0"/>
            <a:ext cx="8255255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Αλληλεπίδραση ροών κάθετα </a:t>
            </a:r>
            <a:endParaRPr lang="en-US" sz="2400" b="1" u="sng" dirty="0"/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και κατά μήκος του άξονα της κοιλάδας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2A674D1-77D4-40D1-83E0-D187ED7332AB}"/>
              </a:ext>
            </a:extLst>
          </p:cNvPr>
          <p:cNvSpPr/>
          <p:nvPr/>
        </p:nvSpPr>
        <p:spPr>
          <a:xfrm>
            <a:off x="457200" y="1046153"/>
            <a:ext cx="7920880" cy="549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Σε μια κοιλάδα αναπτύσσονται ταυτόχρονα ροές, </a:t>
            </a:r>
            <a:r>
              <a:rPr lang="el-GR" sz="2400" u="sng" dirty="0">
                <a:solidFill>
                  <a:srgbClr val="0000FF"/>
                </a:solidFill>
              </a:rPr>
              <a:t>τόσο κάθετα όσο και κατά μήκος του άξονα της</a:t>
            </a:r>
            <a:r>
              <a:rPr lang="en-US" sz="2400" u="sng" dirty="0">
                <a:solidFill>
                  <a:srgbClr val="0000FF"/>
                </a:solidFill>
              </a:rPr>
              <a:t> </a:t>
            </a:r>
            <a:r>
              <a:rPr lang="el-GR" sz="2400" u="sng" dirty="0">
                <a:solidFill>
                  <a:srgbClr val="0000FF"/>
                </a:solidFill>
              </a:rPr>
              <a:t>που αλληλοεπιδρούν μεταξύ τους δημιουργώντας ένα πολύπλοκο τρισδιάστατο πεδίο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πρωί, </a:t>
            </a:r>
            <a:r>
              <a:rPr lang="el-GR" sz="2400" u="sng" dirty="0">
                <a:solidFill>
                  <a:srgbClr val="0000FF"/>
                </a:solidFill>
              </a:rPr>
              <a:t>μετά την ανατολή του Ήλιου, η εισερχόμενη ακτινοβολία μικρού μήκους κύματος υπερβαίνει την εξερχόμενη ακτινοβολία μεγάλου μήκους κύματος και το ισοζύγιο ενέργειας στην επιφάνεια του εδάφους και τα τοιχώματα της κοιλάδας αντιστρέφεται</a:t>
            </a:r>
            <a:r>
              <a:rPr lang="el-GR" sz="2400" dirty="0">
                <a:solidFill>
                  <a:srgbClr val="0000FF"/>
                </a:solidFill>
              </a:rPr>
              <a:t>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πρωινή μεταβατική περίοδος της αντιστροφής ολοκληρώνεται όταν διαλυθεί η νυκτερινή αναστροφή, που οφείλεται στην ανάπτυξη ασταθούς στρώματος και στην καθίζηση των ανέμων στο κέντρο της κοιλάδας.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8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8758A98-799B-4E6D-9B0F-672B221D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98006FA-BBD2-4CCF-9B7C-E27D3927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B51F463-D5CB-4158-BDDA-05E192F1FED9}"/>
              </a:ext>
            </a:extLst>
          </p:cNvPr>
          <p:cNvSpPr/>
          <p:nvPr/>
        </p:nvSpPr>
        <p:spPr>
          <a:xfrm>
            <a:off x="251520" y="1124744"/>
            <a:ext cx="8442649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Παράλληλα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rgbClr val="FF0000"/>
                </a:solidFill>
              </a:rPr>
              <a:t> τα τοιχώματα της, θερμαίνονται ισχυρά και δημιουργούν </a:t>
            </a:r>
            <a:r>
              <a:rPr lang="el-GR" sz="2400" dirty="0" err="1">
                <a:solidFill>
                  <a:srgbClr val="FF0000"/>
                </a:solidFill>
              </a:rPr>
              <a:t>αναβατικούς</a:t>
            </a:r>
            <a:r>
              <a:rPr lang="el-GR" sz="2400" dirty="0">
                <a:solidFill>
                  <a:srgbClr val="FF0000"/>
                </a:solidFill>
              </a:rPr>
              <a:t> ανέμους.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Η θερμοκρασία σε κάθε σημείο μέσα στην κοιλάδα είναι μεγαλύτερη από ότι έξω από αυτή και δημιουργεί οριζόντια </a:t>
            </a:r>
            <a:r>
              <a:rPr lang="el-GR" sz="2400" dirty="0" err="1">
                <a:solidFill>
                  <a:srgbClr val="FF0000"/>
                </a:solidFill>
              </a:rPr>
              <a:t>βαροβαθμίδα</a:t>
            </a:r>
            <a:r>
              <a:rPr lang="el-GR" sz="2400" dirty="0">
                <a:solidFill>
                  <a:srgbClr val="FF0000"/>
                </a:solidFill>
              </a:rPr>
              <a:t> μεταξύ του αέρα της κοιλάδας και του αέρα στην πεδιάδα που είναι υπεύθυνη για την αποκατάσταση ροής στην κοιλάδα.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B749181-0F0A-4E28-9BDE-D6D9ABE776E6}"/>
              </a:ext>
            </a:extLst>
          </p:cNvPr>
          <p:cNvSpPr/>
          <p:nvPr/>
        </p:nvSpPr>
        <p:spPr>
          <a:xfrm>
            <a:off x="0" y="235190"/>
            <a:ext cx="903649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Αλληλεπίδραση ροών κάθετα και κατά μήκος του άξονα της κοιλάδας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8E75469-B61E-434D-A7EE-D2C9702C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t="22536" r="54611" b="59373"/>
          <a:stretch/>
        </p:blipFill>
        <p:spPr>
          <a:xfrm>
            <a:off x="5292080" y="3514379"/>
            <a:ext cx="3230852" cy="220235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7625C44-E372-467E-8460-6A090C119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r="54611" b="81175"/>
          <a:stretch/>
        </p:blipFill>
        <p:spPr>
          <a:xfrm>
            <a:off x="1691680" y="3494931"/>
            <a:ext cx="3104921" cy="22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1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3F8BC92-1300-423F-BC70-9A046914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70076E0-EB9B-4BC1-80EC-5DBA4EF0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6DC04B-FD32-47A0-BA11-22DBAE8B8ACE}"/>
              </a:ext>
            </a:extLst>
          </p:cNvPr>
          <p:cNvSpPr/>
          <p:nvPr/>
        </p:nvSpPr>
        <p:spPr>
          <a:xfrm>
            <a:off x="251520" y="994372"/>
            <a:ext cx="8401603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αναστροφές διαλύονται δυσκολότερα το χειμώνα και σε βαθιές κοιλάδες μπορεί να προκληθεί ανομοιόμορφη διάλυση της αναστροφής.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Την ημέρα, από το μέσο του πρωινού μέχρι αργά το μεσημέρι η νυκτερινή αναστροφή έχει διαλυθεί πλήρως. </a:t>
            </a:r>
            <a:endParaRPr lang="en-US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 αέρας μέσα στη κοιλάδα είναι θερμότερος </a:t>
            </a:r>
            <a:r>
              <a:rPr lang="el-GR" sz="2400" dirty="0" err="1">
                <a:solidFill>
                  <a:srgbClr val="0000FF"/>
                </a:solidFill>
              </a:rPr>
              <a:t>απ</a:t>
            </a:r>
            <a:r>
              <a:rPr lang="el-GR" sz="2400" dirty="0">
                <a:solidFill>
                  <a:srgbClr val="0000FF"/>
                </a:solidFill>
              </a:rPr>
              <a:t>΄ ότι πάνω </a:t>
            </a:r>
            <a:r>
              <a:rPr lang="el-GR" sz="2400" dirty="0" err="1">
                <a:solidFill>
                  <a:srgbClr val="0000FF"/>
                </a:solidFill>
              </a:rPr>
              <a:t>απ</a:t>
            </a:r>
            <a:r>
              <a:rPr lang="el-GR" sz="2400" dirty="0">
                <a:solidFill>
                  <a:srgbClr val="0000FF"/>
                </a:solidFill>
              </a:rPr>
              <a:t>΄ την πεδιάδα και δημιουργεί μικρότερή πίεση στην κοιλάδα </a:t>
            </a:r>
            <a:r>
              <a:rPr lang="el-GR" sz="2400" dirty="0" err="1">
                <a:solidFill>
                  <a:srgbClr val="0000FF"/>
                </a:solidFill>
              </a:rPr>
              <a:t>απ</a:t>
            </a:r>
            <a:r>
              <a:rPr lang="el-GR" sz="2400" dirty="0">
                <a:solidFill>
                  <a:srgbClr val="0000FF"/>
                </a:solidFill>
              </a:rPr>
              <a:t>΄ ό,τι στην πεδιάδα με αποτέλεσμα την οριζόντια </a:t>
            </a:r>
            <a:r>
              <a:rPr lang="el-GR" sz="2400" dirty="0" err="1">
                <a:solidFill>
                  <a:srgbClr val="0000FF"/>
                </a:solidFill>
              </a:rPr>
              <a:t>βαροβαθμίδα</a:t>
            </a:r>
            <a:r>
              <a:rPr lang="el-GR" sz="2400" dirty="0">
                <a:solidFill>
                  <a:srgbClr val="0000FF"/>
                </a:solidFill>
              </a:rPr>
              <a:t> που προκαλεί την άνοδο του αέρα στην κοιλάδα.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D30146B-338C-4245-B566-8F7D7C704F25}"/>
              </a:ext>
            </a:extLst>
          </p:cNvPr>
          <p:cNvSpPr/>
          <p:nvPr/>
        </p:nvSpPr>
        <p:spPr>
          <a:xfrm>
            <a:off x="0" y="235190"/>
            <a:ext cx="903649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Αλληλεπίδραση ροών κάθετα και κατά μήκος του άξονα της κοιλάδας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74B9E2B-D2A6-4A8E-923C-8AC6F164C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85" t="1819" r="14094" b="81488"/>
          <a:stretch/>
        </p:blipFill>
        <p:spPr>
          <a:xfrm>
            <a:off x="3022476" y="4096575"/>
            <a:ext cx="3205708" cy="19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32CB3F2-CF00-43F9-82C9-FED5BCF9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B8CF993-2F05-43CF-8E79-44696664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72EC8AA-3B21-4D69-AC70-D1C3A0D47CA4}"/>
              </a:ext>
            </a:extLst>
          </p:cNvPr>
          <p:cNvSpPr txBox="1"/>
          <p:nvPr/>
        </p:nvSpPr>
        <p:spPr>
          <a:xfrm>
            <a:off x="468495" y="83230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Κλίμακες κινήσεων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0DE4D8F-0233-4143-9D15-2135748D4BA4}"/>
              </a:ext>
            </a:extLst>
          </p:cNvPr>
          <p:cNvSpPr/>
          <p:nvPr/>
        </p:nvSpPr>
        <p:spPr>
          <a:xfrm>
            <a:off x="457200" y="620688"/>
            <a:ext cx="8507288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Αντίστοιχα χωρίζονται σε: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C00000"/>
                </a:solidFill>
              </a:rPr>
              <a:t>Μικρής κλίμακας</a:t>
            </a:r>
            <a:r>
              <a:rPr lang="el-GR" sz="2400" dirty="0">
                <a:solidFill>
                  <a:srgbClr val="C00000"/>
                </a:solidFill>
              </a:rPr>
              <a:t> – </a:t>
            </a:r>
            <a:r>
              <a:rPr lang="en-US" sz="2400" dirty="0">
                <a:solidFill>
                  <a:srgbClr val="C00000"/>
                </a:solidFill>
              </a:rPr>
              <a:t>micro-</a:t>
            </a:r>
            <a:r>
              <a:rPr lang="el-GR" sz="2400" dirty="0">
                <a:solidFill>
                  <a:srgbClr val="C00000"/>
                </a:solidFill>
              </a:rPr>
              <a:t>α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l-GR" sz="2400" dirty="0">
                <a:solidFill>
                  <a:srgbClr val="C00000"/>
                </a:solidFill>
              </a:rPr>
              <a:t>εκατοντάδων επί εκατοντάδες μέτρα).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                                – </a:t>
            </a:r>
            <a:r>
              <a:rPr lang="en-US" sz="2400" dirty="0">
                <a:solidFill>
                  <a:srgbClr val="C00000"/>
                </a:solidFill>
              </a:rPr>
              <a:t>micro-</a:t>
            </a: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l-GR" sz="2400" dirty="0">
                <a:solidFill>
                  <a:srgbClr val="C00000"/>
                </a:solidFill>
              </a:rPr>
              <a:t>δεκάδων επί δεκάδες μέτρα).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                                – </a:t>
            </a:r>
            <a:r>
              <a:rPr lang="en-US" sz="2400" dirty="0">
                <a:solidFill>
                  <a:srgbClr val="C00000"/>
                </a:solidFill>
              </a:rPr>
              <a:t>micro-</a:t>
            </a:r>
            <a:r>
              <a:rPr lang="el-GR" sz="2400" dirty="0">
                <a:solidFill>
                  <a:srgbClr val="C00000"/>
                </a:solidFill>
              </a:rPr>
              <a:t>γ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l-GR" sz="2400" dirty="0">
                <a:solidFill>
                  <a:srgbClr val="C00000"/>
                </a:solidFill>
              </a:rPr>
              <a:t>μέτρων επί μέτρα).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0806E1F-A8A7-4091-8A16-E0358B9E074A}"/>
              </a:ext>
            </a:extLst>
          </p:cNvPr>
          <p:cNvSpPr/>
          <p:nvPr/>
        </p:nvSpPr>
        <p:spPr>
          <a:xfrm>
            <a:off x="470462" y="2421662"/>
            <a:ext cx="807524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Κάθε μια παίζει ιδιαίτερο ρόλο στη ρύπανση του αέρα σε διαφορετικές χρονικές κλίμακες.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C849D4E-C165-4A64-AD3A-2DCB5BEECAC3}"/>
              </a:ext>
            </a:extLst>
          </p:cNvPr>
          <p:cNvSpPr/>
          <p:nvPr/>
        </p:nvSpPr>
        <p:spPr>
          <a:xfrm>
            <a:off x="534380" y="3478024"/>
            <a:ext cx="807524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/>
              <a:t>Λ.χ. οι </a:t>
            </a:r>
            <a:r>
              <a:rPr lang="el-GR" sz="2200" dirty="0" err="1"/>
              <a:t>μικρομετεωρολογικές</a:t>
            </a:r>
            <a:r>
              <a:rPr lang="el-GR" sz="2200" dirty="0"/>
              <a:t> λαμβάνουν χώρα σε κλίμακες χρόνου της </a:t>
            </a:r>
            <a:r>
              <a:rPr lang="el-GR" sz="2200" u="sng" dirty="0"/>
              <a:t>τάξης λεπτών έως ωρών.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/>
              <a:t>Τα φαινόμενα μεσαίας κλίμακας επηρεάζουν τη μεταφορά και τη </a:t>
            </a:r>
            <a:r>
              <a:rPr lang="el-GR" sz="2200" u="sng" dirty="0"/>
              <a:t>διασπορά των ρύπων για ώρες ή και ημέρες.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/>
              <a:t>Οι συνοπτικές κλίμακες έχουν χαρακτηριστικούς χρόνους από </a:t>
            </a:r>
            <a:r>
              <a:rPr lang="el-GR" sz="2200" u="sng" dirty="0"/>
              <a:t>ημέρες έως εβδομάδες </a:t>
            </a:r>
            <a:r>
              <a:rPr lang="el-GR" sz="2200" dirty="0"/>
              <a:t>«μεταφορά μεγάλης κλίμακας».</a:t>
            </a:r>
          </a:p>
        </p:txBody>
      </p:sp>
    </p:spTree>
    <p:extLst>
      <p:ext uri="{BB962C8B-B14F-4D97-AF65-F5344CB8AC3E}">
        <p14:creationId xmlns:p14="http://schemas.microsoft.com/office/powerpoint/2010/main" val="2156165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0ADCBEF-C5D3-4450-B585-0A7C5B42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BF13286-A9DA-402B-A956-F7B7B10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351F9F5-9F44-4B90-BDDD-FECE1F9B8A7F}"/>
              </a:ext>
            </a:extLst>
          </p:cNvPr>
          <p:cNvSpPr/>
          <p:nvPr/>
        </p:nvSpPr>
        <p:spPr>
          <a:xfrm>
            <a:off x="278667" y="836712"/>
            <a:ext cx="8408133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FF0000"/>
                </a:solidFill>
              </a:rPr>
              <a:t>Λόγω της νυχτερινής αναστροφής, η κατακόρυφη μεταφορά μάζας φτάνει μέχρι τα «χείλη» της κοιλάδας.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</a:t>
            </a:r>
            <a:r>
              <a:rPr lang="el-GR" sz="2400" dirty="0" err="1">
                <a:solidFill>
                  <a:srgbClr val="0000FF"/>
                </a:solidFill>
              </a:rPr>
              <a:t>βαροβαθμιδες</a:t>
            </a:r>
            <a:r>
              <a:rPr lang="el-GR" sz="2400" dirty="0">
                <a:solidFill>
                  <a:srgbClr val="0000FF"/>
                </a:solidFill>
              </a:rPr>
              <a:t> που προκαλούν τις ροές αυτές υπερτίθενται των θερμικά τοπικών </a:t>
            </a:r>
            <a:r>
              <a:rPr lang="el-GR" sz="2400" dirty="0" err="1">
                <a:solidFill>
                  <a:srgbClr val="0000FF"/>
                </a:solidFill>
              </a:rPr>
              <a:t>βαροβαθμίδων</a:t>
            </a:r>
            <a:r>
              <a:rPr lang="el-GR" sz="2400" dirty="0">
                <a:solidFill>
                  <a:srgbClr val="0000FF"/>
                </a:solidFill>
              </a:rPr>
              <a:t> μέσα στην κοιλάδα και οι άνεμοι επηρεάζονται από τη σύζευξη.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μεσημέρι και νωρίς το απόγευμα οι ταχύτητες αυξάνονται λόγω της σύζευξης.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u="sng" dirty="0">
                <a:solidFill>
                  <a:srgbClr val="0000FF"/>
                </a:solidFill>
              </a:rPr>
              <a:t>Η διατήρηση της κίνησης απαιτεί οι θερμοκρασίες στη διατομή της κοιλάδας να είναι μεγαλύτερες από τις αντίστοιχες στην πεδιάδα.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απόγευμα αντιστρέφονται…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6120872-7BC9-41E1-86C8-7EF6DE63E2F9}"/>
              </a:ext>
            </a:extLst>
          </p:cNvPr>
          <p:cNvSpPr/>
          <p:nvPr/>
        </p:nvSpPr>
        <p:spPr>
          <a:xfrm>
            <a:off x="0" y="194067"/>
            <a:ext cx="9144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/>
              <a:t>Αλληλεπίδραση ροών κάθετα και κατά μήκος του άξονα της κοιλάδας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8F4A538-0783-4A66-A032-A0544178A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6" t="22050" r="14094" b="58518"/>
          <a:stretch/>
        </p:blipFill>
        <p:spPr>
          <a:xfrm>
            <a:off x="5436096" y="4641676"/>
            <a:ext cx="2484802" cy="17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10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C8EBEE0-F1D7-4A78-9121-9C69DA5D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C48E3A0-29CE-4E37-8A5D-210C87F3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D5B963-A743-49DA-AFB8-298A3BEC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t="44628" r="14094" b="9051"/>
          <a:stretch/>
        </p:blipFill>
        <p:spPr>
          <a:xfrm>
            <a:off x="2483768" y="1700808"/>
            <a:ext cx="4176464" cy="3176736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5595F9D-6EEA-47DB-8918-EB898A69501E}"/>
              </a:ext>
            </a:extLst>
          </p:cNvPr>
          <p:cNvSpPr/>
          <p:nvPr/>
        </p:nvSpPr>
        <p:spPr>
          <a:xfrm>
            <a:off x="6294074" y="4549457"/>
            <a:ext cx="73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νύχτα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2EA7AB-FCE9-4332-AF03-C031ADE0B631}"/>
              </a:ext>
            </a:extLst>
          </p:cNvPr>
          <p:cNvSpPr/>
          <p:nvPr/>
        </p:nvSpPr>
        <p:spPr>
          <a:xfrm>
            <a:off x="323528" y="4561965"/>
            <a:ext cx="291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Αέρας ψυχρότερος στη βάση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B5A2E6D-25A6-4AA8-99F5-A122EDADF53F}"/>
              </a:ext>
            </a:extLst>
          </p:cNvPr>
          <p:cNvSpPr/>
          <p:nvPr/>
        </p:nvSpPr>
        <p:spPr>
          <a:xfrm>
            <a:off x="178922" y="2825327"/>
            <a:ext cx="244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Ψύξη ενεργού διατομής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8358728-FF91-44FD-AA02-D114FB57BCAA}"/>
              </a:ext>
            </a:extLst>
          </p:cNvPr>
          <p:cNvSpPr/>
          <p:nvPr/>
        </p:nvSpPr>
        <p:spPr>
          <a:xfrm>
            <a:off x="5652120" y="3040584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Επέκταση Ψύξης ενεργού διατομής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2694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12DB632-D452-42E7-BC70-85C533B0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17A3C4C-6457-414F-BE74-DC1BD85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09DF315-1EE5-4E11-9125-A27ED9F5C1CE}"/>
              </a:ext>
            </a:extLst>
          </p:cNvPr>
          <p:cNvSpPr/>
          <p:nvPr/>
        </p:nvSpPr>
        <p:spPr>
          <a:xfrm>
            <a:off x="611560" y="260648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 err="1">
                <a:solidFill>
                  <a:srgbClr val="FF0000"/>
                </a:solidFill>
              </a:rPr>
              <a:t>Καναλισμός</a:t>
            </a:r>
            <a:r>
              <a:rPr lang="el-GR" sz="2400" b="1" u="sng" dirty="0">
                <a:solidFill>
                  <a:srgbClr val="FF0000"/>
                </a:solidFill>
              </a:rPr>
              <a:t> της ατμοσφαιρικής ροής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03DBD60-23C3-4F1F-96BD-BBFF74E32FF3}"/>
              </a:ext>
            </a:extLst>
          </p:cNvPr>
          <p:cNvSpPr/>
          <p:nvPr/>
        </p:nvSpPr>
        <p:spPr>
          <a:xfrm>
            <a:off x="457200" y="1016801"/>
            <a:ext cx="8229600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Τα φαράγγια είναι κοιλάδες που έχουν μεγάλο βάθος!! Με απότομες κλίσεις.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Υπόκεινται στα ίδια  συστήματα </a:t>
            </a:r>
            <a:r>
              <a:rPr lang="el-GR" sz="2400" dirty="0" err="1">
                <a:solidFill>
                  <a:srgbClr val="0000FF"/>
                </a:solidFill>
              </a:rPr>
              <a:t>αναβατικής</a:t>
            </a:r>
            <a:r>
              <a:rPr lang="el-GR" sz="2400" dirty="0">
                <a:solidFill>
                  <a:srgbClr val="0000FF"/>
                </a:solidFill>
              </a:rPr>
              <a:t> και </a:t>
            </a:r>
            <a:r>
              <a:rPr lang="el-GR" sz="2400" dirty="0" err="1">
                <a:solidFill>
                  <a:srgbClr val="0000FF"/>
                </a:solidFill>
              </a:rPr>
              <a:t>καταβατικής</a:t>
            </a:r>
            <a:r>
              <a:rPr lang="el-GR" sz="2400" dirty="0">
                <a:solidFill>
                  <a:srgbClr val="0000FF"/>
                </a:solidFill>
              </a:rPr>
              <a:t> ροής.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Αν είναι στενό η ελικοειδές μπορεί να περιορίσει τη ροή και τη νύχτα να δημιουργηθεί μια δεξαμενή ακίνητου ψυχρού αέρα.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Αν δεν είναι πολύ στενό τότε επιταχύνεται και αναπτύσσεται ταχύτητα έτσι ώστε να </a:t>
            </a:r>
            <a:r>
              <a:rPr lang="el-GR" sz="2400" b="1" u="sng" dirty="0">
                <a:solidFill>
                  <a:srgbClr val="0000FF"/>
                </a:solidFill>
              </a:rPr>
              <a:t>διατηρείται η ολική ορμή </a:t>
            </a:r>
            <a:r>
              <a:rPr lang="el-GR" sz="2400" dirty="0">
                <a:solidFill>
                  <a:srgbClr val="0000FF"/>
                </a:solidFill>
              </a:rPr>
              <a:t>στην κοιλάδα.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Βαθιά και στενά φαράγγια, παρουσιάζουν ασθενείς </a:t>
            </a:r>
            <a:r>
              <a:rPr lang="el-GR" sz="2400" dirty="0" err="1"/>
              <a:t>καταβατικές</a:t>
            </a:r>
            <a:r>
              <a:rPr lang="el-GR" sz="2400" dirty="0"/>
              <a:t> ροές – η ακτινοβολία μεγάλου μήκους κύματος παρουσιάζει μειωμένες απώλειες και τείνει να δημιουργηθεί ισόθερμη ατμόσφαιρα.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Η τύρβη, τείνει να αναμείξει την ατμόσφαιρα του φαραγγιού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l-G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35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12DB632-D452-42E7-BC70-85C533B0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17A3C4C-6457-414F-BE74-DC1BD85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09DF315-1EE5-4E11-9125-A27ED9F5C1CE}"/>
              </a:ext>
            </a:extLst>
          </p:cNvPr>
          <p:cNvSpPr/>
          <p:nvPr/>
        </p:nvSpPr>
        <p:spPr>
          <a:xfrm>
            <a:off x="899592" y="0"/>
            <a:ext cx="6336704" cy="45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3200" b="1" u="sng" dirty="0">
                <a:solidFill>
                  <a:srgbClr val="FF0000"/>
                </a:solidFill>
              </a:rPr>
              <a:t>Αύρες ενδοχώρας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03DBD60-23C3-4F1F-96BD-BBFF74E32FF3}"/>
              </a:ext>
            </a:extLst>
          </p:cNvPr>
          <p:cNvSpPr/>
          <p:nvPr/>
        </p:nvSpPr>
        <p:spPr>
          <a:xfrm>
            <a:off x="72390" y="464760"/>
            <a:ext cx="8885127" cy="346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800" dirty="0">
                <a:solidFill>
                  <a:srgbClr val="0000FF"/>
                </a:solidFill>
              </a:rPr>
              <a:t>Το έδαφος δεν είναι ομοιόμορφο, έχει διάφορους τύπους βλάστησης ή παρουσιάζει περιοχές με βλάστηση και περιοχές με γυμνό έδαφος. Αυτό τροποποιεί την ατμοσφαιρική ροή μέσης κλίμακας (θαλασσιά – απόγεια αύρα κ.λπ.)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800" dirty="0">
                <a:solidFill>
                  <a:srgbClr val="C00000"/>
                </a:solidFill>
              </a:rPr>
              <a:t>Οι οριζόντιες ανομοιογένειες σε ότι αφορά στην υγρασία του εδάφους, την κάλυψη σε βλάστηση, σε </a:t>
            </a:r>
            <a:r>
              <a:rPr lang="el-GR" sz="2800" dirty="0" err="1">
                <a:solidFill>
                  <a:srgbClr val="C00000"/>
                </a:solidFill>
              </a:rPr>
              <a:t>χιονοκάλυψη</a:t>
            </a:r>
            <a:r>
              <a:rPr lang="el-GR" sz="2800" dirty="0">
                <a:solidFill>
                  <a:srgbClr val="C00000"/>
                </a:solidFill>
              </a:rPr>
              <a:t>, </a:t>
            </a:r>
            <a:r>
              <a:rPr lang="el-GR" sz="2800" dirty="0" err="1">
                <a:solidFill>
                  <a:srgbClr val="C00000"/>
                </a:solidFill>
              </a:rPr>
              <a:t>νεφοκάλυψη</a:t>
            </a:r>
            <a:r>
              <a:rPr lang="el-GR" sz="2800" dirty="0">
                <a:solidFill>
                  <a:srgbClr val="C00000"/>
                </a:solidFill>
              </a:rPr>
              <a:t> κ.λπ. Προκαλούν θερμικές κυκλοφορίες μέσης κλίμακας.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800" dirty="0">
              <a:solidFill>
                <a:srgbClr val="0000FF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3708BE-6947-4D65-BAC7-E3F972C1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8" r="27333" b="20671"/>
          <a:stretch/>
        </p:blipFill>
        <p:spPr>
          <a:xfrm>
            <a:off x="1524000" y="3429000"/>
            <a:ext cx="3408040" cy="291957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8169794-E9A8-4F7A-AF9A-66EF84643A49}"/>
              </a:ext>
            </a:extLst>
          </p:cNvPr>
          <p:cNvSpPr/>
          <p:nvPr/>
        </p:nvSpPr>
        <p:spPr>
          <a:xfrm>
            <a:off x="5148064" y="5085184"/>
            <a:ext cx="3809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Χωρική κατανομή περιοχών με διαφορετικές υγρασίες.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82477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5D5F9DA-8B02-405E-8343-AB34B7F7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707C38D-9977-4F0A-9CD3-7AD1E9A5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B16F613-BFFB-4E5E-AC57-0686BBCD8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2" r="17060" b="53934"/>
          <a:stretch/>
        </p:blipFill>
        <p:spPr>
          <a:xfrm>
            <a:off x="107504" y="508277"/>
            <a:ext cx="5112568" cy="3264808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1266A59-8E85-4340-9259-52959AEFD536}"/>
              </a:ext>
            </a:extLst>
          </p:cNvPr>
          <p:cNvSpPr/>
          <p:nvPr/>
        </p:nvSpPr>
        <p:spPr>
          <a:xfrm>
            <a:off x="899592" y="0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Αύρες ενδοχώρας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FA5CF1A-8BF8-43FE-AB17-A83D332C8277}"/>
              </a:ext>
            </a:extLst>
          </p:cNvPr>
          <p:cNvSpPr/>
          <p:nvPr/>
        </p:nvSpPr>
        <p:spPr>
          <a:xfrm>
            <a:off x="3725417" y="684514"/>
            <a:ext cx="281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Κύτταρο αύρας ενδοχώρας</a:t>
            </a:r>
            <a:endParaRPr lang="el-GR" b="1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2C63C2C-6958-46FD-BB8B-B8177D7F8EF9}"/>
              </a:ext>
            </a:extLst>
          </p:cNvPr>
          <p:cNvSpPr/>
          <p:nvPr/>
        </p:nvSpPr>
        <p:spPr>
          <a:xfrm>
            <a:off x="611560" y="5033371"/>
            <a:ext cx="281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μέτωπα αύρας ενδοχώρας</a:t>
            </a:r>
            <a:endParaRPr lang="el-GR" b="1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F796C1E-D6D0-4F36-9756-603CAF0B5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2" t="53782" r="17060" b="14587"/>
          <a:stretch/>
        </p:blipFill>
        <p:spPr>
          <a:xfrm>
            <a:off x="3314014" y="3732788"/>
            <a:ext cx="5619923" cy="2464227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88AF592-C0E2-497B-B573-97E80E5D9883}"/>
              </a:ext>
            </a:extLst>
          </p:cNvPr>
          <p:cNvSpPr/>
          <p:nvPr/>
        </p:nvSpPr>
        <p:spPr>
          <a:xfrm>
            <a:off x="5076055" y="1110389"/>
            <a:ext cx="40679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C00000"/>
                </a:solidFill>
              </a:rPr>
              <a:t>Θεωρείται ότι αυλάκια υγρού χώματος από μια καταιγίδα μπορεί να δημιουργήσουν μεγάλη ανομοιογένεια υγρασίας που μπορεί να προκαλέσει αύρα ενδοχώρας.</a:t>
            </a:r>
          </a:p>
          <a:p>
            <a:r>
              <a:rPr lang="el-GR" sz="2200" dirty="0">
                <a:solidFill>
                  <a:srgbClr val="C00000"/>
                </a:solidFill>
              </a:rPr>
              <a:t>Το ίδιο και η </a:t>
            </a:r>
            <a:r>
              <a:rPr lang="el-GR" sz="2200" dirty="0" err="1">
                <a:solidFill>
                  <a:srgbClr val="C00000"/>
                </a:solidFill>
              </a:rPr>
              <a:t>χιονοκάλυψη</a:t>
            </a:r>
            <a:r>
              <a:rPr lang="el-GR" sz="22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056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93F338B-131E-4DDC-9404-6AEFCB9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1AB2530-82C3-4E75-A086-893B2707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56BC9C0-2C5B-4384-A940-855144E79C81}"/>
              </a:ext>
            </a:extLst>
          </p:cNvPr>
          <p:cNvSpPr/>
          <p:nvPr/>
        </p:nvSpPr>
        <p:spPr>
          <a:xfrm>
            <a:off x="899592" y="0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Εσωτερικό οριακό στρώμα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54BE8EF-FD70-44BC-A99F-5AB790469970}"/>
              </a:ext>
            </a:extLst>
          </p:cNvPr>
          <p:cNvSpPr/>
          <p:nvPr/>
        </p:nvSpPr>
        <p:spPr>
          <a:xfrm>
            <a:off x="395536" y="522346"/>
            <a:ext cx="8153874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Πως επηρεάζει τις επιφάνειες με διαφορετικά χαρακτηριστικά.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Το υπολειπόμενο δεν αντιλαμβάνεται μεταβολές.</a:t>
            </a:r>
            <a:endParaRPr lang="el-GR" sz="2400" dirty="0">
              <a:solidFill>
                <a:srgbClr val="C0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82CDDA9-0C4B-4457-95E1-001184897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9" r="24818" b="34642"/>
          <a:stretch/>
        </p:blipFill>
        <p:spPr>
          <a:xfrm>
            <a:off x="0" y="2420888"/>
            <a:ext cx="4612096" cy="283336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D5602EA-05B9-4E6F-8648-8E48CB23A822}"/>
              </a:ext>
            </a:extLst>
          </p:cNvPr>
          <p:cNvSpPr/>
          <p:nvPr/>
        </p:nvSpPr>
        <p:spPr>
          <a:xfrm>
            <a:off x="4587149" y="1452503"/>
            <a:ext cx="440283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Οφείλεται στη ροή, και κατανέμεται σε: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C00000"/>
                </a:solidFill>
              </a:rPr>
              <a:t>Μηχανικό οριακό στρώμα</a:t>
            </a:r>
            <a:r>
              <a:rPr lang="el-GR" sz="2400" dirty="0">
                <a:solidFill>
                  <a:srgbClr val="C00000"/>
                </a:solidFill>
              </a:rPr>
              <a:t>, όταν οφείλεται σε καθαρά μηχανικά αίτια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20C3653-640D-441D-9C3A-448FCC23F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1" t="58400" r="29049" b="30724"/>
          <a:stretch/>
        </p:blipFill>
        <p:spPr>
          <a:xfrm>
            <a:off x="5004048" y="3571032"/>
            <a:ext cx="3883276" cy="101009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AFD990F-678E-47BF-9EA1-C8A921A4E454}"/>
              </a:ext>
            </a:extLst>
          </p:cNvPr>
          <p:cNvSpPr/>
          <p:nvPr/>
        </p:nvSpPr>
        <p:spPr>
          <a:xfrm>
            <a:off x="4689806" y="4868674"/>
            <a:ext cx="4197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baseline="-25000" dirty="0">
                <a:solidFill>
                  <a:srgbClr val="0000FF"/>
                </a:solidFill>
              </a:rPr>
              <a:t>MIBL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το ύψος</a:t>
            </a:r>
            <a:r>
              <a:rPr lang="en-US" dirty="0">
                <a:solidFill>
                  <a:srgbClr val="0000FF"/>
                </a:solidFill>
              </a:rPr>
              <a:t>, m</a:t>
            </a:r>
            <a:endParaRPr lang="el-GR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baseline="-25000" dirty="0">
                <a:solidFill>
                  <a:srgbClr val="0000FF"/>
                </a:solidFill>
              </a:rPr>
              <a:t>0upwind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το μήκος της τραχύτητας</a:t>
            </a:r>
            <a:r>
              <a:rPr lang="en-US" dirty="0">
                <a:solidFill>
                  <a:srgbClr val="0000FF"/>
                </a:solidFill>
              </a:rPr>
              <a:t>, m</a:t>
            </a:r>
            <a:endParaRPr lang="el-GR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baseline="-25000" dirty="0" err="1">
                <a:solidFill>
                  <a:srgbClr val="0000FF"/>
                </a:solidFill>
              </a:rPr>
              <a:t>MIBL</a:t>
            </a:r>
            <a:r>
              <a:rPr lang="el-GR" dirty="0">
                <a:solidFill>
                  <a:srgbClr val="0000FF"/>
                </a:solidFill>
              </a:rPr>
              <a:t> &amp; </a:t>
            </a:r>
            <a:r>
              <a:rPr lang="en-US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>
                <a:solidFill>
                  <a:srgbClr val="0000FF"/>
                </a:solidFill>
              </a:rPr>
              <a:t>MIBL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σταθερές με τιμές που εξαρτώνται από τις συνθήκες ευστάθειας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921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93F338B-131E-4DDC-9404-6AEFCB9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1AB2530-82C3-4E75-A086-893B2707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56BC9C0-2C5B-4384-A940-855144E79C81}"/>
              </a:ext>
            </a:extLst>
          </p:cNvPr>
          <p:cNvSpPr/>
          <p:nvPr/>
        </p:nvSpPr>
        <p:spPr>
          <a:xfrm>
            <a:off x="899592" y="0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Εσωτερικό οριακό στρώμα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D5602EA-05B9-4E6F-8648-8E48CB23A822}"/>
              </a:ext>
            </a:extLst>
          </p:cNvPr>
          <p:cNvSpPr/>
          <p:nvPr/>
        </p:nvSpPr>
        <p:spPr>
          <a:xfrm>
            <a:off x="602365" y="536229"/>
            <a:ext cx="693115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Όταν οφείλεται σε θερμικά αίτια καλείται:</a:t>
            </a:r>
          </a:p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C00000"/>
                </a:solidFill>
              </a:rPr>
              <a:t>θερμικό εσωτερικό οριακό στρώμα.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AFD990F-678E-47BF-9EA1-C8A921A4E454}"/>
              </a:ext>
            </a:extLst>
          </p:cNvPr>
          <p:cNvSpPr/>
          <p:nvPr/>
        </p:nvSpPr>
        <p:spPr>
          <a:xfrm>
            <a:off x="602365" y="2425148"/>
            <a:ext cx="8084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l-GR" baseline="-25000" dirty="0">
                <a:solidFill>
                  <a:srgbClr val="0000FF"/>
                </a:solidFill>
              </a:rPr>
              <a:t>Τ</a:t>
            </a:r>
            <a:r>
              <a:rPr lang="en-US" baseline="-25000" dirty="0">
                <a:solidFill>
                  <a:srgbClr val="0000FF"/>
                </a:solidFill>
              </a:rPr>
              <a:t>IBL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το ύψος του αναταραγμένου θερμικού εσωτερικού οριακού στρώματος</a:t>
            </a:r>
            <a:r>
              <a:rPr lang="en-US" dirty="0">
                <a:solidFill>
                  <a:srgbClr val="0000FF"/>
                </a:solidFill>
              </a:rPr>
              <a:t>, m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</a:rPr>
              <a:t>c, </a:t>
            </a:r>
            <a:r>
              <a:rPr lang="el-GR" dirty="0">
                <a:solidFill>
                  <a:srgbClr val="0000FF"/>
                </a:solidFill>
              </a:rPr>
              <a:t>σταθερά, (είναι της τάξης της μονάδας,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συνήθως).</a:t>
            </a:r>
          </a:p>
          <a:p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baseline="-25000" dirty="0">
                <a:solidFill>
                  <a:srgbClr val="0000FF"/>
                </a:solidFill>
              </a:rPr>
              <a:t>*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ταχύτητα τριβής</a:t>
            </a:r>
            <a:r>
              <a:rPr lang="en-US" dirty="0">
                <a:solidFill>
                  <a:srgbClr val="0000FF"/>
                </a:solidFill>
              </a:rPr>
              <a:t>, m/s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</a:rPr>
              <a:t>u, </a:t>
            </a:r>
            <a:r>
              <a:rPr lang="el-GR" dirty="0">
                <a:solidFill>
                  <a:srgbClr val="0000FF"/>
                </a:solidFill>
              </a:rPr>
              <a:t>ταχύτητα ανέμου στην κατεύθυνση της κίνησης</a:t>
            </a:r>
            <a:r>
              <a:rPr lang="en-US" dirty="0">
                <a:solidFill>
                  <a:srgbClr val="0000FF"/>
                </a:solidFill>
              </a:rPr>
              <a:t>, m/s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</a:rPr>
              <a:t>x, </a:t>
            </a:r>
            <a:r>
              <a:rPr lang="el-GR" dirty="0">
                <a:solidFill>
                  <a:srgbClr val="0000FF"/>
                </a:solidFill>
              </a:rPr>
              <a:t>η απόσταση</a:t>
            </a:r>
            <a:r>
              <a:rPr lang="en-US" dirty="0">
                <a:solidFill>
                  <a:srgbClr val="0000FF"/>
                </a:solidFill>
              </a:rPr>
              <a:t>, m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l-GR" dirty="0">
                <a:solidFill>
                  <a:srgbClr val="0000FF"/>
                </a:solidFill>
              </a:rPr>
              <a:t>θ</a:t>
            </a:r>
            <a:r>
              <a:rPr lang="en-US" baseline="-25000" dirty="0">
                <a:solidFill>
                  <a:srgbClr val="0000FF"/>
                </a:solidFill>
              </a:rPr>
              <a:t>upwind</a:t>
            </a:r>
            <a:r>
              <a:rPr lang="el-GR" dirty="0">
                <a:solidFill>
                  <a:srgbClr val="0000FF"/>
                </a:solidFill>
              </a:rPr>
              <a:t>, η δυναμική θερμοκρασία στο επίπεδο αναφοράς της επιφάνειας που βρίσκεται αντίθετα προς την κίνηση του αέρα στην επιφάνεια επαφής, Κ.</a:t>
            </a:r>
            <a:endParaRPr lang="el-GR" dirty="0"/>
          </a:p>
          <a:p>
            <a:r>
              <a:rPr lang="el-GR" dirty="0">
                <a:solidFill>
                  <a:srgbClr val="0000FF"/>
                </a:solidFill>
              </a:rPr>
              <a:t>θ</a:t>
            </a:r>
            <a:r>
              <a:rPr lang="en-US" baseline="-25000" dirty="0" err="1">
                <a:solidFill>
                  <a:srgbClr val="0000FF"/>
                </a:solidFill>
              </a:rPr>
              <a:t>dowpwind</a:t>
            </a:r>
            <a:r>
              <a:rPr lang="el-GR" dirty="0">
                <a:solidFill>
                  <a:srgbClr val="0000FF"/>
                </a:solidFill>
              </a:rPr>
              <a:t>, η δυναμική θερμοκρασία στο επίπεδο αναφοράς της επιφάνειας που βρίσκεται προς την κίνηση του αέρα στην επιφάνεια επαφής, Κ.</a:t>
            </a:r>
          </a:p>
          <a:p>
            <a:r>
              <a:rPr lang="el-GR" dirty="0">
                <a:solidFill>
                  <a:srgbClr val="0000FF"/>
                </a:solidFill>
              </a:rPr>
              <a:t>Ο, η θερμοβαθμίδα στην επιφάνεια κατά την κατεύθυνση της κίνησης του αέρα, Κ.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4996145-0950-4497-9DB2-526858AD5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1" t="44774" r="28651" b="42391"/>
          <a:stretch/>
        </p:blipFill>
        <p:spPr>
          <a:xfrm>
            <a:off x="3735158" y="1265200"/>
            <a:ext cx="4951642" cy="1227696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6C29651-FE66-440C-9BA3-5F5833C97D7B}"/>
              </a:ext>
            </a:extLst>
          </p:cNvPr>
          <p:cNvSpPr/>
          <p:nvPr/>
        </p:nvSpPr>
        <p:spPr>
          <a:xfrm>
            <a:off x="602365" y="5298184"/>
            <a:ext cx="7787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solidFill>
                  <a:srgbClr val="C00000"/>
                </a:solidFill>
              </a:rPr>
              <a:t>Αν ο αέρας ρέει από θερμότερη σε ψυχρότερη επιφάνεια σχηματίζεται </a:t>
            </a:r>
            <a:r>
              <a:rPr lang="el-GR" sz="2400" b="1" dirty="0">
                <a:solidFill>
                  <a:srgbClr val="C00000"/>
                </a:solidFill>
              </a:rPr>
              <a:t>ευσταθές θερμικό εσωτερικό οριακό στρώμα.</a:t>
            </a:r>
          </a:p>
          <a:p>
            <a:r>
              <a:rPr lang="el-GR" sz="2400" dirty="0">
                <a:solidFill>
                  <a:srgbClr val="C00000"/>
                </a:solidFill>
              </a:rPr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91995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93F338B-131E-4DDC-9404-6AEFCB9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1AB2530-82C3-4E75-A086-893B2707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56BC9C0-2C5B-4384-A940-855144E79C81}"/>
              </a:ext>
            </a:extLst>
          </p:cNvPr>
          <p:cNvSpPr/>
          <p:nvPr/>
        </p:nvSpPr>
        <p:spPr>
          <a:xfrm>
            <a:off x="899592" y="0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Χαμηλού Επιπέδου </a:t>
            </a:r>
            <a:r>
              <a:rPr lang="el-GR" sz="2400" b="1" u="sng" dirty="0" err="1">
                <a:solidFill>
                  <a:srgbClr val="FF0000"/>
                </a:solidFill>
              </a:rPr>
              <a:t>Αεροχείμαροι</a:t>
            </a:r>
            <a:r>
              <a:rPr lang="el-GR" sz="2400" b="1" u="sng" dirty="0">
                <a:solidFill>
                  <a:srgbClr val="FF0000"/>
                </a:solidFill>
              </a:rPr>
              <a:t> (ΧΕΑ)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D5602EA-05B9-4E6F-8648-8E48CB23A822}"/>
              </a:ext>
            </a:extLst>
          </p:cNvPr>
          <p:cNvSpPr/>
          <p:nvPr/>
        </p:nvSpPr>
        <p:spPr>
          <a:xfrm>
            <a:off x="251520" y="536229"/>
            <a:ext cx="864096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Συμβαίνει συνήθως μέσα στο οριακό στρώμα και είναι συχνό φαινόμενο σε περιοχές με μεγάλες πεδιάδες.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Αρχίζει κοντά στη δύση του Ήλιου εφόσον ο ουρανός είναι αίθριος και διασκορπίζεται σύντομα μετά την αυγή.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Παρουσιάζουν ταχύτητες περί τα 100</a:t>
            </a:r>
            <a:r>
              <a:rPr lang="en-US" sz="2400" dirty="0">
                <a:solidFill>
                  <a:srgbClr val="0000FF"/>
                </a:solidFill>
              </a:rPr>
              <a:t>km/h </a:t>
            </a:r>
            <a:r>
              <a:rPr lang="el-GR" sz="2400" dirty="0">
                <a:solidFill>
                  <a:srgbClr val="0000FF"/>
                </a:solidFill>
              </a:rPr>
              <a:t>οι οποίες ενισχύονται και από τις οροσειρές. 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AE3D036-1C68-43E8-A9C0-CE0464ABC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3" r="11361" b="17019"/>
          <a:stretch/>
        </p:blipFill>
        <p:spPr>
          <a:xfrm>
            <a:off x="1583868" y="3191452"/>
            <a:ext cx="5586544" cy="2286410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F24BD459-64EB-420C-92C6-A805B8FC194E}"/>
              </a:ext>
            </a:extLst>
          </p:cNvPr>
          <p:cNvSpPr/>
          <p:nvPr/>
        </p:nvSpPr>
        <p:spPr>
          <a:xfrm>
            <a:off x="4766861" y="5477862"/>
            <a:ext cx="354955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ΧΕΑ σε κεκλιμένο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289029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60550C7-4704-4C67-8B50-5E4281C2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EE8D8B0-78D4-48F4-BF23-274B58BF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BB8F86-C041-4423-AA60-9F9F2076A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7" r="23918" b="28112"/>
          <a:stretch/>
        </p:blipFill>
        <p:spPr>
          <a:xfrm>
            <a:off x="3410593" y="2492896"/>
            <a:ext cx="4272223" cy="3391752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9231EAE-B550-466C-9554-78BED0E4EB4D}"/>
              </a:ext>
            </a:extLst>
          </p:cNvPr>
          <p:cNvSpPr/>
          <p:nvPr/>
        </p:nvSpPr>
        <p:spPr>
          <a:xfrm>
            <a:off x="899592" y="0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Χαμηλού Επιπέδου </a:t>
            </a:r>
            <a:r>
              <a:rPr lang="el-GR" sz="2400" b="1" u="sng" dirty="0" err="1">
                <a:solidFill>
                  <a:srgbClr val="FF0000"/>
                </a:solidFill>
              </a:rPr>
              <a:t>Αεροχείμαροι</a:t>
            </a:r>
            <a:r>
              <a:rPr lang="el-GR" sz="2400" b="1" u="sng" dirty="0">
                <a:solidFill>
                  <a:srgbClr val="FF0000"/>
                </a:solidFill>
              </a:rPr>
              <a:t> (ΧΕΑ)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2C40F93-7291-4A88-905E-761504A4219F}"/>
              </a:ext>
            </a:extLst>
          </p:cNvPr>
          <p:cNvSpPr/>
          <p:nvPr/>
        </p:nvSpPr>
        <p:spPr>
          <a:xfrm>
            <a:off x="472548" y="692696"/>
            <a:ext cx="771405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Οι ισχυρότεροι </a:t>
            </a:r>
            <a:r>
              <a:rPr lang="el-GR" sz="2400" dirty="0" err="1"/>
              <a:t>αεροχείμαροι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C00000"/>
                </a:solidFill>
              </a:rPr>
              <a:t>μπορούν να έχουν μέγιστους ανέμους </a:t>
            </a:r>
            <a:r>
              <a:rPr lang="el-GR" sz="2400" dirty="0"/>
              <a:t>ισχυρότερους από τους </a:t>
            </a:r>
            <a:r>
              <a:rPr lang="el-GR" sz="2400" dirty="0" err="1"/>
              <a:t>γεωστροφικούς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Παρουσιάζονται σε ύψη </a:t>
            </a:r>
            <a:r>
              <a:rPr lang="el-GR" sz="2400" u="sng" dirty="0">
                <a:solidFill>
                  <a:srgbClr val="C00000"/>
                </a:solidFill>
              </a:rPr>
              <a:t>500 ή 200</a:t>
            </a:r>
            <a:r>
              <a:rPr lang="en-US" sz="2400" u="sng" dirty="0">
                <a:solidFill>
                  <a:srgbClr val="C00000"/>
                </a:solidFill>
              </a:rPr>
              <a:t>m </a:t>
            </a:r>
            <a:r>
              <a:rPr lang="el-GR" sz="2400" u="sng" dirty="0">
                <a:solidFill>
                  <a:srgbClr val="C00000"/>
                </a:solidFill>
              </a:rPr>
              <a:t> πάνω από το έδαφος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Την νύχτα χαρακτηρίζονται από απότομη μεταβολή στην ταχύτητα ανέμου σε σχέση με το ύψος.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Θεωρία </a:t>
            </a:r>
            <a:r>
              <a:rPr lang="en-US" sz="2400" dirty="0" err="1">
                <a:solidFill>
                  <a:srgbClr val="C00000"/>
                </a:solidFill>
              </a:rPr>
              <a:t>Blackadar</a:t>
            </a:r>
            <a:r>
              <a:rPr lang="el-GR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9A16DA5-4A84-4550-9EF6-017E2F69CF74}"/>
              </a:ext>
            </a:extLst>
          </p:cNvPr>
          <p:cNvSpPr/>
          <p:nvPr/>
        </p:nvSpPr>
        <p:spPr>
          <a:xfrm>
            <a:off x="780163" y="5811057"/>
            <a:ext cx="2322815" cy="40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lnSpc>
                <a:spcPts val="2555"/>
              </a:lnSpc>
              <a:spcBef>
                <a:spcPts val="127"/>
              </a:spcBef>
            </a:pPr>
            <a:r>
              <a:rPr lang="el-GR" dirty="0">
                <a:solidFill>
                  <a:srgbClr val="FF0000"/>
                </a:solidFill>
              </a:rPr>
              <a:t>Οδογράφος </a:t>
            </a:r>
            <a:r>
              <a:rPr lang="en-US" dirty="0" err="1">
                <a:solidFill>
                  <a:srgbClr val="FF0000"/>
                </a:solidFill>
              </a:rPr>
              <a:t>Blackadar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49152F8-17C0-483E-830D-110CF44DF7CC}"/>
              </a:ext>
            </a:extLst>
          </p:cNvPr>
          <p:cNvSpPr/>
          <p:nvPr/>
        </p:nvSpPr>
        <p:spPr>
          <a:xfrm>
            <a:off x="3614599" y="5689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η συνιστώσα του ανέμου στην διεύθυνση του </a:t>
            </a:r>
            <a:r>
              <a:rPr lang="el-GR" dirty="0" err="1">
                <a:solidFill>
                  <a:srgbClr val="0000FF"/>
                </a:solidFill>
              </a:rPr>
              <a:t>καταβατικού</a:t>
            </a:r>
            <a:r>
              <a:rPr lang="el-GR" dirty="0">
                <a:solidFill>
                  <a:srgbClr val="0000FF"/>
                </a:solidFill>
              </a:rPr>
              <a:t> ανέμου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597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60550C7-4704-4C67-8B50-5E4281C2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EE8D8B0-78D4-48F4-BF23-274B58BF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9231EAE-B550-466C-9554-78BED0E4EB4D}"/>
              </a:ext>
            </a:extLst>
          </p:cNvPr>
          <p:cNvSpPr/>
          <p:nvPr/>
        </p:nvSpPr>
        <p:spPr>
          <a:xfrm>
            <a:off x="899592" y="0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Χαμηλού Επιπέδου </a:t>
            </a:r>
            <a:r>
              <a:rPr lang="el-GR" sz="2400" b="1" u="sng" dirty="0" err="1">
                <a:solidFill>
                  <a:srgbClr val="FF0000"/>
                </a:solidFill>
              </a:rPr>
              <a:t>Αεροχείμαροι</a:t>
            </a:r>
            <a:r>
              <a:rPr lang="el-GR" sz="2400" b="1" u="sng" dirty="0">
                <a:solidFill>
                  <a:srgbClr val="FF0000"/>
                </a:solidFill>
              </a:rPr>
              <a:t> (ΧΕΑ)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2C40F93-7291-4A88-905E-761504A4219F}"/>
              </a:ext>
            </a:extLst>
          </p:cNvPr>
          <p:cNvSpPr/>
          <p:nvPr/>
        </p:nvSpPr>
        <p:spPr>
          <a:xfrm>
            <a:off x="251520" y="546812"/>
            <a:ext cx="874846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εξισώσεις που διέπουν τους </a:t>
            </a:r>
            <a:r>
              <a:rPr lang="el-GR" sz="2400" dirty="0" err="1">
                <a:solidFill>
                  <a:srgbClr val="0000FF"/>
                </a:solidFill>
              </a:rPr>
              <a:t>αεροχείμαρους</a:t>
            </a:r>
            <a:r>
              <a:rPr lang="el-GR" sz="2400" dirty="0">
                <a:solidFill>
                  <a:srgbClr val="0000FF"/>
                </a:solidFill>
              </a:rPr>
              <a:t> με </a:t>
            </a:r>
            <a:r>
              <a:rPr lang="el-GR" sz="2400" b="1" u="sng" dirty="0">
                <a:solidFill>
                  <a:srgbClr val="0000FF"/>
                </a:solidFill>
              </a:rPr>
              <a:t>γωνία κλίσης α</a:t>
            </a:r>
            <a:r>
              <a:rPr lang="el-GR" sz="2400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A5A9BD-40B8-4D7E-9892-842B0F5D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5" t="18661" r="35874" b="54183"/>
          <a:stretch/>
        </p:blipFill>
        <p:spPr>
          <a:xfrm>
            <a:off x="3203847" y="1093625"/>
            <a:ext cx="3024337" cy="2540748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EE0CB05-41E2-4C73-8CA1-E02552B30BD4}"/>
              </a:ext>
            </a:extLst>
          </p:cNvPr>
          <p:cNvSpPr/>
          <p:nvPr/>
        </p:nvSpPr>
        <p:spPr>
          <a:xfrm>
            <a:off x="529206" y="3773580"/>
            <a:ext cx="8157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Όπου: </a:t>
            </a:r>
            <a:r>
              <a:rPr lang="en-US" dirty="0">
                <a:solidFill>
                  <a:srgbClr val="0000FF"/>
                </a:solidFill>
              </a:rPr>
              <a:t>u, </a:t>
            </a:r>
            <a:r>
              <a:rPr lang="el-GR" dirty="0">
                <a:solidFill>
                  <a:srgbClr val="0000FF"/>
                </a:solidFill>
              </a:rPr>
              <a:t>η συνιστώσα του ανέμου στην διεύθυνση του </a:t>
            </a:r>
            <a:r>
              <a:rPr lang="el-GR" dirty="0" err="1">
                <a:solidFill>
                  <a:srgbClr val="0000FF"/>
                </a:solidFill>
              </a:rPr>
              <a:t>καταβατικού</a:t>
            </a:r>
            <a:r>
              <a:rPr lang="el-GR" dirty="0">
                <a:solidFill>
                  <a:srgbClr val="0000FF"/>
                </a:solidFill>
              </a:rPr>
              <a:t> ανέμου</a:t>
            </a:r>
            <a:r>
              <a:rPr lang="en-US" dirty="0">
                <a:solidFill>
                  <a:srgbClr val="0000FF"/>
                </a:solidFill>
              </a:rPr>
              <a:t> , m/s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l-GR" dirty="0">
                <a:solidFill>
                  <a:srgbClr val="0000FF"/>
                </a:solidFill>
              </a:rPr>
              <a:t>υ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η συνιστώσα του ανέμου κάθετα στον </a:t>
            </a:r>
            <a:r>
              <a:rPr lang="el-GR" dirty="0" err="1">
                <a:solidFill>
                  <a:srgbClr val="0000FF"/>
                </a:solidFill>
              </a:rPr>
              <a:t>καταβατικο</a:t>
            </a:r>
            <a:r>
              <a:rPr lang="el-GR" dirty="0">
                <a:solidFill>
                  <a:srgbClr val="0000FF"/>
                </a:solidFill>
              </a:rPr>
              <a:t> άνεμο</a:t>
            </a:r>
            <a:r>
              <a:rPr lang="en-US" dirty="0">
                <a:solidFill>
                  <a:srgbClr val="0000FF"/>
                </a:solidFill>
              </a:rPr>
              <a:t>, m/s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η άνωση.</a:t>
            </a:r>
          </a:p>
          <a:p>
            <a:r>
              <a:rPr lang="el-GR" dirty="0">
                <a:solidFill>
                  <a:srgbClr val="0000FF"/>
                </a:solidFill>
              </a:rPr>
              <a:t>υ</a:t>
            </a:r>
            <a:r>
              <a:rPr lang="en-US" baseline="-25000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η συνιστώσα του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γεωστροφικού</a:t>
            </a:r>
            <a:r>
              <a:rPr lang="el-GR" dirty="0">
                <a:solidFill>
                  <a:srgbClr val="0000FF"/>
                </a:solidFill>
              </a:rPr>
              <a:t> ανέμου</a:t>
            </a:r>
            <a:r>
              <a:rPr lang="en-US" dirty="0">
                <a:solidFill>
                  <a:srgbClr val="0000FF"/>
                </a:solidFill>
              </a:rPr>
              <a:t>, m/s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l-GR" dirty="0">
                <a:solidFill>
                  <a:srgbClr val="0000FF"/>
                </a:solidFill>
              </a:rPr>
              <a:t>Ν, η συχνότητα </a:t>
            </a:r>
            <a:r>
              <a:rPr lang="en-US" dirty="0">
                <a:solidFill>
                  <a:srgbClr val="0000FF"/>
                </a:solidFill>
              </a:rPr>
              <a:t>Brunt </a:t>
            </a:r>
            <a:r>
              <a:rPr lang="en-US" dirty="0" err="1">
                <a:solidFill>
                  <a:srgbClr val="0000FF"/>
                </a:solidFill>
              </a:rPr>
              <a:t>Vaisalla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στην ελεύθερη ατμόσφαιρα.</a:t>
            </a:r>
          </a:p>
          <a:p>
            <a:r>
              <a:rPr lang="en-US" dirty="0">
                <a:solidFill>
                  <a:srgbClr val="0000FF"/>
                </a:solidFill>
              </a:rPr>
              <a:t>f, </a:t>
            </a:r>
            <a:r>
              <a:rPr lang="el-GR" dirty="0">
                <a:solidFill>
                  <a:srgbClr val="0000FF"/>
                </a:solidFill>
              </a:rPr>
              <a:t>η παράμετρος </a:t>
            </a:r>
            <a:r>
              <a:rPr lang="en-US" dirty="0">
                <a:solidFill>
                  <a:srgbClr val="0000FF"/>
                </a:solidFill>
              </a:rPr>
              <a:t>Coriolis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744D0926-FF27-411D-BEEE-DA7AE12FE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06295"/>
              </p:ext>
            </p:extLst>
          </p:nvPr>
        </p:nvGraphicFramePr>
        <p:xfrm>
          <a:off x="3419872" y="5261740"/>
          <a:ext cx="18113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0575" imgH="439216" progId="Equation.DSMT4">
                  <p:embed/>
                </p:oleObj>
              </mc:Choice>
              <mc:Fallback>
                <p:oleObj name="Equation" r:id="rId3" imgW="1810575" imgH="4392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5261740"/>
                        <a:ext cx="18113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4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1232A4-E5F1-4442-BF67-71FBD26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1E54AC-F525-41BC-9A10-4054F41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4F55E32-1A0A-4449-85E3-F7BED453D9BC}"/>
              </a:ext>
            </a:extLst>
          </p:cNvPr>
          <p:cNvSpPr txBox="1"/>
          <p:nvPr/>
        </p:nvSpPr>
        <p:spPr>
          <a:xfrm>
            <a:off x="468495" y="83230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Κυμάνσεις πλανητικής Κλίμακας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07B65BA-A5C4-4FD3-B595-07EE0513C861}"/>
              </a:ext>
            </a:extLst>
          </p:cNvPr>
          <p:cNvSpPr/>
          <p:nvPr/>
        </p:nvSpPr>
        <p:spPr>
          <a:xfrm>
            <a:off x="647564" y="565378"/>
            <a:ext cx="784887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Περιλαμβάνονται διαταραχές του ατμοσφαιρικού ρευστού πλανητικής κλίμακας, όπως τα μεγάλα </a:t>
            </a:r>
            <a:r>
              <a:rPr lang="el-GR" sz="2400" dirty="0" err="1">
                <a:solidFill>
                  <a:srgbClr val="C00000"/>
                </a:solidFill>
              </a:rPr>
              <a:t>τροποσφαιρικά</a:t>
            </a:r>
            <a:r>
              <a:rPr lang="el-GR" sz="2400" dirty="0">
                <a:solidFill>
                  <a:srgbClr val="C00000"/>
                </a:solidFill>
              </a:rPr>
              <a:t>  κύματα.</a:t>
            </a:r>
            <a:endParaRPr lang="en-US" sz="2400" dirty="0">
              <a:solidFill>
                <a:srgbClr val="C0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Λ.χ. Κύματα </a:t>
            </a:r>
            <a:r>
              <a:rPr lang="en-US" sz="2400" dirty="0">
                <a:solidFill>
                  <a:srgbClr val="C00000"/>
                </a:solidFill>
              </a:rPr>
              <a:t>Rossby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DD10F0A-3D15-4DED-87A4-F650C8A3956C}"/>
              </a:ext>
            </a:extLst>
          </p:cNvPr>
          <p:cNvSpPr/>
          <p:nvPr/>
        </p:nvSpPr>
        <p:spPr>
          <a:xfrm>
            <a:off x="4427983" y="4725144"/>
            <a:ext cx="4464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altLang="el-GR" dirty="0">
                <a:solidFill>
                  <a:srgbClr val="0000FF"/>
                </a:solidFill>
                <a:latin typeface="Arial" panose="020B0604020202020204" pitchFamily="34" charset="0"/>
              </a:rPr>
              <a:t>Τα κύματα</a:t>
            </a:r>
            <a:r>
              <a:rPr lang="en-US" altLang="el-GR" dirty="0">
                <a:solidFill>
                  <a:srgbClr val="0000FF"/>
                </a:solidFill>
                <a:latin typeface="Arial" panose="020B0604020202020204" pitchFamily="34" charset="0"/>
              </a:rPr>
              <a:t> Rossby </a:t>
            </a:r>
            <a:r>
              <a:rPr lang="el-GR" altLang="el-GR" dirty="0">
                <a:solidFill>
                  <a:srgbClr val="0000FF"/>
                </a:solidFill>
                <a:latin typeface="Arial" panose="020B0604020202020204" pitchFamily="34" charset="0"/>
              </a:rPr>
              <a:t>ταξιδεύουν προς τα δυτικά</a:t>
            </a:r>
            <a:r>
              <a:rPr lang="en-US" altLang="el-GR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l-GR" altLang="el-GR" dirty="0">
                <a:solidFill>
                  <a:srgbClr val="0000FF"/>
                </a:solidFill>
                <a:latin typeface="Arial" panose="020B0604020202020204" pitchFamily="34" charset="0"/>
              </a:rPr>
              <a:t>έτσι θερμότερο νερό συγκεντρώνεται στα πάνω στρώματα και στα δυτικά των ωκεανών</a:t>
            </a:r>
            <a:endParaRPr lang="en-US" altLang="el-GR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9CED552-C46E-4F47-80DE-ADEF7694B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6" y="1957740"/>
            <a:ext cx="3587750" cy="4365323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8D26873-68E2-4069-B883-643D6C160A5B}"/>
              </a:ext>
            </a:extLst>
          </p:cNvPr>
          <p:cNvSpPr/>
          <p:nvPr/>
        </p:nvSpPr>
        <p:spPr>
          <a:xfrm>
            <a:off x="4350073" y="21920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hlinkClick r:id="rId4"/>
              </a:rPr>
              <a:t>https://www.youtube.com/watch?time_continue=2&amp;v=gj9pB0rI08w&amp;feature=emb_logo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927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FBE63D9-C893-4279-B180-DCF88ACD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89D4D5E-A782-4947-858C-6D7F6BA7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29F8E0-53D3-4151-B02C-5C3B13152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32" y="2558844"/>
            <a:ext cx="6400800" cy="345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858AF9-9315-43E1-971C-10F65EA8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2426562" cy="12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7B81887-8562-4F97-978B-5715C97307BA}"/>
              </a:ext>
            </a:extLst>
          </p:cNvPr>
          <p:cNvSpPr/>
          <p:nvPr/>
        </p:nvSpPr>
        <p:spPr>
          <a:xfrm>
            <a:off x="304800" y="1878286"/>
            <a:ext cx="5923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Arial" panose="020B0604020202020204" pitchFamily="34" charset="0"/>
              </a:rPr>
              <a:t>Όπου</a:t>
            </a:r>
            <a:r>
              <a:rPr lang="en-US" altLang="el-GR" dirty="0">
                <a:latin typeface="Arial" panose="020B0604020202020204" pitchFamily="34" charset="0"/>
              </a:rPr>
              <a:t>: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>
                <a:latin typeface="Arial" panose="020B0604020202020204" pitchFamily="34" charset="0"/>
              </a:rPr>
              <a:t>  </a:t>
            </a:r>
            <a:r>
              <a:rPr lang="el-GR" altLang="el-GR" dirty="0">
                <a:latin typeface="Arial" panose="020B0604020202020204" pitchFamily="34" charset="0"/>
              </a:rPr>
              <a:t> θ δυναμική θερμοκρασία. [K], </a:t>
            </a:r>
            <a:endParaRPr lang="en-US" altLang="el-G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dirty="0">
                <a:latin typeface="Arial" panose="020B0604020202020204" pitchFamily="34" charset="0"/>
              </a:rPr>
              <a:t>	</a:t>
            </a:r>
            <a:r>
              <a:rPr lang="el-GR" altLang="el-GR" dirty="0">
                <a:latin typeface="Arial" panose="020B0604020202020204" pitchFamily="34" charset="0"/>
              </a:rPr>
              <a:t>g επιτάχυνση βαρύτητας [m/s</a:t>
            </a:r>
            <a:r>
              <a:rPr lang="el-GR" altLang="el-GR" baseline="30000" dirty="0">
                <a:latin typeface="Arial" panose="020B0604020202020204" pitchFamily="34" charset="0"/>
              </a:rPr>
              <a:t>2</a:t>
            </a:r>
            <a:r>
              <a:rPr lang="el-GR" altLang="el-GR" dirty="0">
                <a:latin typeface="Arial" panose="020B0604020202020204" pitchFamily="34" charset="0"/>
              </a:rPr>
              <a:t>] και </a:t>
            </a:r>
            <a:endParaRPr lang="en-US" altLang="el-G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dirty="0">
                <a:latin typeface="Arial" panose="020B0604020202020204" pitchFamily="34" charset="0"/>
              </a:rPr>
              <a:t>	</a:t>
            </a:r>
            <a:r>
              <a:rPr lang="el-GR" altLang="el-GR" dirty="0">
                <a:latin typeface="Arial" panose="020B0604020202020204" pitchFamily="34" charset="0"/>
              </a:rPr>
              <a:t>z ύψος [m].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61431E8-3126-4E1E-AF46-083E27162D4B}"/>
              </a:ext>
            </a:extLst>
          </p:cNvPr>
          <p:cNvSpPr/>
          <p:nvPr/>
        </p:nvSpPr>
        <p:spPr>
          <a:xfrm>
            <a:off x="457200" y="183845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Arial" panose="020B0604020202020204" pitchFamily="34" charset="0"/>
              </a:rPr>
              <a:t>Συχνότητα </a:t>
            </a:r>
            <a:r>
              <a:rPr lang="el-GR" altLang="el-GR" dirty="0" err="1">
                <a:latin typeface="Arial" panose="020B0604020202020204" pitchFamily="34" charset="0"/>
              </a:rPr>
              <a:t>Brunt-Väisälä</a:t>
            </a:r>
            <a:r>
              <a:rPr lang="el-GR" altLang="el-GR" dirty="0">
                <a:latin typeface="Arial" panose="020B0604020202020204" pitchFamily="34" charset="0"/>
              </a:rPr>
              <a:t> N [s</a:t>
            </a:r>
            <a:r>
              <a:rPr lang="el-GR" altLang="el-GR" baseline="30000" dirty="0">
                <a:latin typeface="Arial" panose="020B0604020202020204" pitchFamily="34" charset="0"/>
              </a:rPr>
              <a:t>-1</a:t>
            </a:r>
            <a:r>
              <a:rPr lang="el-GR" altLang="el-GR" dirty="0">
                <a:latin typeface="Arial" panose="020B0604020202020204" pitchFamily="34" charset="0"/>
              </a:rPr>
              <a:t>] περιγράφει τη συχνότητα ταλάντωσης ενός </a:t>
            </a:r>
            <a:r>
              <a:rPr lang="el-GR" altLang="el-GR" dirty="0" err="1">
                <a:latin typeface="Arial" panose="020B0604020202020204" pitchFamily="34" charset="0"/>
              </a:rPr>
              <a:t>αεροτεμαχίου</a:t>
            </a:r>
            <a:r>
              <a:rPr lang="el-GR" altLang="el-GR" dirty="0">
                <a:latin typeface="Arial" panose="020B0604020202020204" pitchFamily="34" charset="0"/>
              </a:rPr>
              <a:t> σε μια σταθερή ατμόσφαιρα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8AC36BE-1438-4778-9765-A52825E49659}"/>
              </a:ext>
            </a:extLst>
          </p:cNvPr>
          <p:cNvSpPr/>
          <p:nvPr/>
        </p:nvSpPr>
        <p:spPr>
          <a:xfrm>
            <a:off x="753603" y="592358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5"/>
              </a:rPr>
              <a:t>https://www.shodor.org/os411/courses/_master/tools/calculators/brunt/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311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DBC4AFC-77DE-405F-9E4F-DB028D79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44F8478-DF9C-4AE9-93EF-7097E325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45EB57B-8DF2-4366-A280-E0B572C4F612}"/>
              </a:ext>
            </a:extLst>
          </p:cNvPr>
          <p:cNvSpPr/>
          <p:nvPr/>
        </p:nvSpPr>
        <p:spPr>
          <a:xfrm>
            <a:off x="714974" y="1412776"/>
            <a:ext cx="7714051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Αυτού του τύπου οι </a:t>
            </a:r>
            <a:r>
              <a:rPr lang="el-GR" sz="2400" dirty="0" err="1">
                <a:solidFill>
                  <a:srgbClr val="0000FF"/>
                </a:solidFill>
              </a:rPr>
              <a:t>αεροχείμαροι</a:t>
            </a:r>
            <a:r>
              <a:rPr lang="el-GR" sz="2400" dirty="0">
                <a:solidFill>
                  <a:srgbClr val="0000FF"/>
                </a:solidFill>
              </a:rPr>
              <a:t> μεταφέρουν αέριους ρύπους αρκετά μακριά από τις πηγές τους… ακόμα και εκατοντάδες χιλιόμετρα.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Κατά τη διάρκεια της νύχτας μεταφέρουν ορμή και κατά την αποσύνθεσή τους ενισχύουν τις δασικές πυρκαγιές, μπορούν επίσης να μεταφέρουν ζιζάνια, παράσιτα και μύκητες.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Επίσης μπορεί να δημιουργήσουν προβλήματα στην αεροπλοΐα κατά την προσγείωση η την απογείωση.</a:t>
            </a:r>
          </a:p>
        </p:txBody>
      </p:sp>
    </p:spTree>
    <p:extLst>
      <p:ext uri="{BB962C8B-B14F-4D97-AF65-F5344CB8AC3E}">
        <p14:creationId xmlns:p14="http://schemas.microsoft.com/office/powerpoint/2010/main" val="2247755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480C058-9AEF-41D1-89A0-0ABA1EE2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167827C-8F0B-4E3B-BE12-8AD3423C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208D316-F0B3-438F-A990-F810FD0F1389}"/>
              </a:ext>
            </a:extLst>
          </p:cNvPr>
          <p:cNvSpPr/>
          <p:nvPr/>
        </p:nvSpPr>
        <p:spPr>
          <a:xfrm>
            <a:off x="1115616" y="404664"/>
            <a:ext cx="63367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Πολύπλοκες ροές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15A2C5E-9854-4963-B592-EE0AE455FC9A}"/>
              </a:ext>
            </a:extLst>
          </p:cNvPr>
          <p:cNvSpPr/>
          <p:nvPr/>
        </p:nvSpPr>
        <p:spPr>
          <a:xfrm>
            <a:off x="714974" y="1772816"/>
            <a:ext cx="7714051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Σε θέσεις όπου βουνά βρίσκονται δίπλα σε ακτές, η θαλάσσια αύρα αλλά και άλλες μέσης κλίμακας κυκλοφορίες (άνεμος κοιλάδων) αλληλοεπιδρούν μεταξύ τους και είτε ενώνονται είτε αποσβένουν μεταξύ τους.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Μερικές φορές οι </a:t>
            </a:r>
            <a:r>
              <a:rPr lang="el-GR" sz="2400" dirty="0" err="1">
                <a:solidFill>
                  <a:srgbClr val="0000FF"/>
                </a:solidFill>
              </a:rPr>
              <a:t>αεροχείμαροι</a:t>
            </a:r>
            <a:r>
              <a:rPr lang="el-GR" sz="2400" dirty="0">
                <a:solidFill>
                  <a:srgbClr val="0000FF"/>
                </a:solidFill>
              </a:rPr>
              <a:t> μπορεί να υπερτεθούν της θαλάσσιας αύρας και των κοιλάδων.</a:t>
            </a:r>
          </a:p>
        </p:txBody>
      </p:sp>
    </p:spTree>
    <p:extLst>
      <p:ext uri="{BB962C8B-B14F-4D97-AF65-F5344CB8AC3E}">
        <p14:creationId xmlns:p14="http://schemas.microsoft.com/office/powerpoint/2010/main" val="1542450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480C058-9AEF-41D1-89A0-0ABA1EE2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167827C-8F0B-4E3B-BE12-8AD3423C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208D316-F0B3-438F-A990-F810FD0F1389}"/>
              </a:ext>
            </a:extLst>
          </p:cNvPr>
          <p:cNvSpPr/>
          <p:nvPr/>
        </p:nvSpPr>
        <p:spPr>
          <a:xfrm>
            <a:off x="915294" y="136525"/>
            <a:ext cx="731340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Ροή γύρω από φυσικά εμπόδια, αριθμός </a:t>
            </a:r>
            <a:r>
              <a:rPr lang="en-US" sz="2400" b="1" u="sng" dirty="0">
                <a:solidFill>
                  <a:srgbClr val="FF0000"/>
                </a:solidFill>
              </a:rPr>
              <a:t>Froude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15A2C5E-9854-4963-B592-EE0AE455FC9A}"/>
              </a:ext>
            </a:extLst>
          </p:cNvPr>
          <p:cNvSpPr/>
          <p:nvPr/>
        </p:nvSpPr>
        <p:spPr>
          <a:xfrm>
            <a:off x="514652" y="764704"/>
            <a:ext cx="7714051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Όταν η ροή συναντά εμπόδια (φυσικά ή τεχνητά) τότε τα υπερβαίνει ή κινείται γύρω από αυτά.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 αριθμός </a:t>
            </a:r>
            <a:r>
              <a:rPr lang="en-US" sz="2400" b="1" u="sng" dirty="0">
                <a:solidFill>
                  <a:srgbClr val="FF0000"/>
                </a:solidFill>
              </a:rPr>
              <a:t>Froude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ορίζει εάν η ροή </a:t>
            </a:r>
            <a:r>
              <a:rPr lang="el-GR" sz="2400" u="sng" dirty="0">
                <a:solidFill>
                  <a:srgbClr val="0000FF"/>
                </a:solidFill>
              </a:rPr>
              <a:t>υπερβαίνει ή όχι</a:t>
            </a:r>
            <a:r>
              <a:rPr lang="el-GR" sz="2400" dirty="0">
                <a:solidFill>
                  <a:srgbClr val="0000FF"/>
                </a:solidFill>
              </a:rPr>
              <a:t> τα εμπόδια.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Εκφράζει την επίδραση της βαρύτητας στην κίνηση του ρευστού.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Είναι </a:t>
            </a:r>
            <a:r>
              <a:rPr lang="el-GR" sz="2400" u="sng" dirty="0">
                <a:solidFill>
                  <a:srgbClr val="0000FF"/>
                </a:solidFill>
              </a:rPr>
              <a:t>ο λόγος της δύναμης αδράνειας προς την δύναμη άνωσης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2378E6-F6D4-4952-864D-D4BD2FE5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3" t="62528" r="44628" b="25353"/>
          <a:stretch/>
        </p:blipFill>
        <p:spPr>
          <a:xfrm>
            <a:off x="4139952" y="3234926"/>
            <a:ext cx="1693027" cy="118636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4C180D3-005A-448A-A20F-91CE949DCC48}"/>
              </a:ext>
            </a:extLst>
          </p:cNvPr>
          <p:cNvSpPr/>
          <p:nvPr/>
        </p:nvSpPr>
        <p:spPr>
          <a:xfrm>
            <a:off x="457200" y="4421286"/>
            <a:ext cx="7787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Όπου:      </a:t>
            </a:r>
            <a:r>
              <a:rPr lang="en-US" dirty="0">
                <a:solidFill>
                  <a:srgbClr val="0000FF"/>
                </a:solidFill>
              </a:rPr>
              <a:t>d, </a:t>
            </a:r>
            <a:r>
              <a:rPr lang="el-GR" dirty="0">
                <a:solidFill>
                  <a:srgbClr val="0000FF"/>
                </a:solidFill>
              </a:rPr>
              <a:t>το βάθος της ροής,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l-GR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g, </a:t>
            </a:r>
            <a:r>
              <a:rPr lang="el-GR" dirty="0">
                <a:solidFill>
                  <a:srgbClr val="0000FF"/>
                </a:solidFill>
              </a:rPr>
              <a:t>η επιτάχυνσης της βαρύτητας</a:t>
            </a:r>
            <a:r>
              <a:rPr lang="en-US" dirty="0">
                <a:solidFill>
                  <a:srgbClr val="0000FF"/>
                </a:solidFill>
              </a:rPr>
              <a:t>, m/s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r>
              <a:rPr lang="el-GR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u, </a:t>
            </a:r>
            <a:r>
              <a:rPr lang="el-GR" dirty="0">
                <a:solidFill>
                  <a:srgbClr val="0000FF"/>
                </a:solidFill>
              </a:rPr>
              <a:t>η ταχύτητας του θύλακα αέρα</a:t>
            </a:r>
            <a:r>
              <a:rPr lang="en-US" dirty="0">
                <a:solidFill>
                  <a:srgbClr val="0000FF"/>
                </a:solidFill>
              </a:rPr>
              <a:t> m/s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endParaRPr lang="el-GR" dirty="0">
              <a:solidFill>
                <a:srgbClr val="0000FF"/>
              </a:solidFill>
            </a:endParaRPr>
          </a:p>
          <a:p>
            <a:r>
              <a:rPr lang="el-GR" dirty="0">
                <a:solidFill>
                  <a:srgbClr val="0000FF"/>
                </a:solidFill>
              </a:rPr>
              <a:t>Σε συνθήκες ευστάθειας ταλαντώνεται με συχνότητα ίση με την </a:t>
            </a:r>
            <a:r>
              <a:rPr lang="en-US" dirty="0">
                <a:solidFill>
                  <a:srgbClr val="0000FF"/>
                </a:solidFill>
              </a:rPr>
              <a:t>Brunt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Vaisalla</a:t>
            </a:r>
            <a:r>
              <a:rPr lang="el-GR" dirty="0">
                <a:solidFill>
                  <a:srgbClr val="0000FF"/>
                </a:solidFill>
              </a:rPr>
              <a:t>.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94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3368678-AF33-4326-836B-9BE7221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FD7D676-F318-4334-A2B7-B6F568A1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6E8744D-39EF-4E3A-A07D-DF2B47DE87DC}"/>
              </a:ext>
            </a:extLst>
          </p:cNvPr>
          <p:cNvSpPr/>
          <p:nvPr/>
        </p:nvSpPr>
        <p:spPr>
          <a:xfrm>
            <a:off x="915294" y="136525"/>
            <a:ext cx="731340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Ροή γύρω από φυσικά εμπόδια, αριθμός </a:t>
            </a:r>
            <a:r>
              <a:rPr lang="en-US" sz="2400" b="1" u="sng" dirty="0">
                <a:solidFill>
                  <a:srgbClr val="FF0000"/>
                </a:solidFill>
              </a:rPr>
              <a:t>Froude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3292F48-B5CF-42FE-9370-E8C8431EF8AD}"/>
              </a:ext>
            </a:extLst>
          </p:cNvPr>
          <p:cNvSpPr/>
          <p:nvPr/>
        </p:nvSpPr>
        <p:spPr>
          <a:xfrm>
            <a:off x="473832" y="1267736"/>
            <a:ext cx="778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Όπου:      Ν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l-GR" dirty="0">
                <a:solidFill>
                  <a:srgbClr val="0000FF"/>
                </a:solidFill>
              </a:rPr>
              <a:t>η συχνότητα </a:t>
            </a:r>
            <a:r>
              <a:rPr lang="en-US" dirty="0">
                <a:solidFill>
                  <a:srgbClr val="0000FF"/>
                </a:solidFill>
              </a:rPr>
              <a:t>Brunt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Vaisalla</a:t>
            </a:r>
            <a:r>
              <a:rPr lang="en-US" dirty="0">
                <a:solidFill>
                  <a:srgbClr val="0000FF"/>
                </a:solidFill>
              </a:rPr>
              <a:t>, 1/s</a:t>
            </a:r>
            <a:r>
              <a:rPr lang="el-GR" dirty="0">
                <a:solidFill>
                  <a:srgbClr val="0000FF"/>
                </a:solidFill>
              </a:rPr>
              <a:t>.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l-GR" dirty="0">
              <a:solidFill>
                <a:srgbClr val="0000FF"/>
              </a:solidFill>
            </a:endParaRPr>
          </a:p>
          <a:p>
            <a:r>
              <a:rPr lang="el-GR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L, </a:t>
            </a:r>
            <a:r>
              <a:rPr lang="el-GR" dirty="0">
                <a:solidFill>
                  <a:srgbClr val="0000FF"/>
                </a:solidFill>
              </a:rPr>
              <a:t>το μήκος αντικειμένου που διαταράσσει τη ροή</a:t>
            </a:r>
            <a:r>
              <a:rPr lang="en-US" dirty="0">
                <a:solidFill>
                  <a:srgbClr val="0000FF"/>
                </a:solidFill>
              </a:rPr>
              <a:t>, m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B7B1C2B-E8E9-4566-82BE-BBFB42BCE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8" r="44598" b="86866"/>
          <a:stretch/>
        </p:blipFill>
        <p:spPr>
          <a:xfrm>
            <a:off x="4932040" y="562283"/>
            <a:ext cx="1174478" cy="87849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53FBA59-C1A2-4246-839D-FAC9F69FD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4" r="24526" b="11504"/>
          <a:stretch/>
        </p:blipFill>
        <p:spPr>
          <a:xfrm>
            <a:off x="332453" y="2060848"/>
            <a:ext cx="3087419" cy="4258497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A482981-E72F-4FD1-9330-6CA2B23ACF13}"/>
              </a:ext>
            </a:extLst>
          </p:cNvPr>
          <p:cNvSpPr/>
          <p:nvPr/>
        </p:nvSpPr>
        <p:spPr>
          <a:xfrm>
            <a:off x="3824267" y="2060848"/>
            <a:ext cx="498728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C00000"/>
                </a:solidFill>
              </a:rPr>
              <a:t>Ποικιλία ροών, για διαφορετικούς αριθμούς </a:t>
            </a:r>
            <a:r>
              <a:rPr lang="en-US" sz="2200" dirty="0">
                <a:solidFill>
                  <a:srgbClr val="FF0000"/>
                </a:solidFill>
              </a:rPr>
              <a:t>Froude</a:t>
            </a:r>
            <a:endParaRPr lang="el-GR" sz="2200" dirty="0">
              <a:solidFill>
                <a:srgbClr val="FF0000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b="1" u="sng" dirty="0">
                <a:solidFill>
                  <a:srgbClr val="FF0000"/>
                </a:solidFill>
              </a:rPr>
              <a:t>Ευστάθεια</a:t>
            </a:r>
            <a:r>
              <a:rPr lang="el-GR" sz="2200" b="1" dirty="0">
                <a:solidFill>
                  <a:srgbClr val="FF0000"/>
                </a:solidFill>
              </a:rPr>
              <a:t>,</a:t>
            </a:r>
            <a:r>
              <a:rPr lang="el-GR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Fr~0,1, </a:t>
            </a:r>
            <a:r>
              <a:rPr lang="el-GR" sz="2200" dirty="0">
                <a:solidFill>
                  <a:srgbClr val="FF0000"/>
                </a:solidFill>
              </a:rPr>
              <a:t>ροή γύρω από το λόφο.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b="1" u="sng" dirty="0">
                <a:solidFill>
                  <a:srgbClr val="FF0000"/>
                </a:solidFill>
              </a:rPr>
              <a:t>Ασθενής Ευστάθεια</a:t>
            </a:r>
            <a:r>
              <a:rPr lang="el-GR" sz="2200" dirty="0">
                <a:solidFill>
                  <a:srgbClr val="FF0000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Fr~1, </a:t>
            </a:r>
            <a:r>
              <a:rPr lang="el-GR" sz="2200" dirty="0">
                <a:solidFill>
                  <a:srgbClr val="FF0000"/>
                </a:solidFill>
              </a:rPr>
              <a:t>ροή πάνω από το λόφο, αλλά και γύρω από αυτόν. Το μήκος κύματος της ροής είναι πολύ μικρότερο από του λόφου.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b="1" u="sng" dirty="0">
                <a:solidFill>
                  <a:srgbClr val="FF0000"/>
                </a:solidFill>
              </a:rPr>
              <a:t>Ασταθείς</a:t>
            </a:r>
            <a:r>
              <a:rPr lang="el-GR" sz="2200" dirty="0">
                <a:solidFill>
                  <a:srgbClr val="FF0000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Fr</a:t>
            </a:r>
            <a:r>
              <a:rPr lang="el-GR" sz="2200" dirty="0">
                <a:solidFill>
                  <a:srgbClr val="FF0000"/>
                </a:solidFill>
              </a:rPr>
              <a:t>&gt;&gt;</a:t>
            </a:r>
            <a:r>
              <a:rPr lang="en-US" sz="2200" dirty="0">
                <a:solidFill>
                  <a:srgbClr val="FF0000"/>
                </a:solidFill>
              </a:rPr>
              <a:t>1, </a:t>
            </a:r>
            <a:r>
              <a:rPr lang="el-GR" sz="2200" dirty="0">
                <a:solidFill>
                  <a:srgbClr val="FF0000"/>
                </a:solidFill>
              </a:rPr>
              <a:t>ροή πάνω από το λόφο, υπήνεμα κύματα μεγάλου πλάτους και πιθανόν στροφεία κυκλοφορίας κοντά στο έδαφος.</a:t>
            </a:r>
            <a:r>
              <a:rPr lang="el-GR" sz="22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682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B13101-1D84-44C8-BDB4-61AB2EB8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CD4A442-1F00-4F33-A4EF-A464D920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A79F11-C048-4DD6-8185-609B3445B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9" r="16742" b="14032"/>
          <a:stretch/>
        </p:blipFill>
        <p:spPr>
          <a:xfrm>
            <a:off x="286546" y="513172"/>
            <a:ext cx="4141440" cy="583165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A0C945E-19D5-4C59-B63D-165664AD3F30}"/>
              </a:ext>
            </a:extLst>
          </p:cNvPr>
          <p:cNvSpPr/>
          <p:nvPr/>
        </p:nvSpPr>
        <p:spPr>
          <a:xfrm>
            <a:off x="4716015" y="1700808"/>
            <a:ext cx="4282955" cy="244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Α) Φαινόμενο </a:t>
            </a:r>
            <a:r>
              <a:rPr lang="en-US" sz="2200" u="sng" dirty="0">
                <a:solidFill>
                  <a:srgbClr val="0000FF"/>
                </a:solidFill>
              </a:rPr>
              <a:t>Bernoulli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l-GR" sz="2200" dirty="0">
                <a:solidFill>
                  <a:srgbClr val="0000FF"/>
                </a:solidFill>
              </a:rPr>
              <a:t>η ροή επιταχύνεται πάνω από την εγκάρσια διατομή του λόφου.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2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2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200" dirty="0">
                <a:solidFill>
                  <a:srgbClr val="0000FF"/>
                </a:solidFill>
              </a:rPr>
              <a:t>Β) </a:t>
            </a:r>
            <a:r>
              <a:rPr lang="el-GR" sz="2200" u="sng" dirty="0">
                <a:solidFill>
                  <a:srgbClr val="0000FF"/>
                </a:solidFill>
              </a:rPr>
              <a:t>Υδραυλικό άλμα</a:t>
            </a:r>
            <a:r>
              <a:rPr lang="el-GR" sz="2200" dirty="0">
                <a:solidFill>
                  <a:srgbClr val="0000FF"/>
                </a:solidFill>
              </a:rPr>
              <a:t> κατά τη διεύθυνση της κίνησης 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9FABADE3-9153-454D-8291-9C0B3EEAE24C}"/>
              </a:ext>
            </a:extLst>
          </p:cNvPr>
          <p:cNvSpPr/>
          <p:nvPr/>
        </p:nvSpPr>
        <p:spPr>
          <a:xfrm>
            <a:off x="1331640" y="1412776"/>
            <a:ext cx="144016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427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D587EBB-DCB3-4717-8175-925A8346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E319AEE-81BB-43A8-BFFF-8B8E7735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60FD8FA-E41F-4B15-9665-98F51B4A081F}"/>
              </a:ext>
            </a:extLst>
          </p:cNvPr>
          <p:cNvSpPr/>
          <p:nvPr/>
        </p:nvSpPr>
        <p:spPr>
          <a:xfrm>
            <a:off x="915294" y="136525"/>
            <a:ext cx="731340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Ατμοσφαιρικές ροές μέσα σε αστικά συμπλέγματα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CB2FFCF-0E5C-4503-B2B8-398D071464A4}"/>
              </a:ext>
            </a:extLst>
          </p:cNvPr>
          <p:cNvSpPr/>
          <p:nvPr/>
        </p:nvSpPr>
        <p:spPr>
          <a:xfrm>
            <a:off x="395112" y="908720"/>
            <a:ext cx="7787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solidFill>
                  <a:srgbClr val="0000FF"/>
                </a:solidFill>
              </a:rPr>
              <a:t>Το αστικό φαράγγι είναι παρόμοιο με το φυσικό.</a:t>
            </a:r>
          </a:p>
          <a:p>
            <a:pPr algn="just"/>
            <a:endParaRPr lang="el-GR" sz="2400" dirty="0">
              <a:solidFill>
                <a:srgbClr val="0000FF"/>
              </a:solidFill>
            </a:endParaRPr>
          </a:p>
          <a:p>
            <a:pPr algn="just"/>
            <a:r>
              <a:rPr lang="el-GR" sz="2400" dirty="0">
                <a:solidFill>
                  <a:srgbClr val="0000FF"/>
                </a:solidFill>
              </a:rPr>
              <a:t>Δρόμος με μικρό πλάτος και κτήρια μεγάλου ύψους.</a:t>
            </a:r>
          </a:p>
          <a:p>
            <a:pPr algn="just"/>
            <a:endParaRPr lang="el-GR" sz="2400" dirty="0">
              <a:solidFill>
                <a:srgbClr val="0000FF"/>
              </a:solidFill>
            </a:endParaRPr>
          </a:p>
          <a:p>
            <a:pPr algn="just"/>
            <a:r>
              <a:rPr lang="el-GR" sz="2400" dirty="0">
                <a:solidFill>
                  <a:srgbClr val="0000FF"/>
                </a:solidFill>
              </a:rPr>
              <a:t>Σημαντικό ρόλο η </a:t>
            </a:r>
            <a:r>
              <a:rPr lang="el-GR" sz="2400" dirty="0" err="1">
                <a:solidFill>
                  <a:srgbClr val="0000FF"/>
                </a:solidFill>
              </a:rPr>
              <a:t>ανακλαστικότητα</a:t>
            </a:r>
            <a:r>
              <a:rPr lang="el-GR" sz="2400" dirty="0">
                <a:solidFill>
                  <a:srgbClr val="0000FF"/>
                </a:solidFill>
              </a:rPr>
              <a:t> των υλικών, πιθανές σκιάσεις, η γωνία θέασης του ουρανού, η διεύθυνση του ανέμου, ο προσανατολισμός του «φαραγγιού» (</a:t>
            </a:r>
            <a:r>
              <a:rPr lang="en-US" sz="2400" dirty="0">
                <a:solidFill>
                  <a:srgbClr val="0000FF"/>
                </a:solidFill>
              </a:rPr>
              <a:t>H/W)</a:t>
            </a:r>
            <a:endParaRPr lang="el-GR" sz="2400" dirty="0">
              <a:solidFill>
                <a:srgbClr val="0000FF"/>
              </a:solidFill>
            </a:endParaRPr>
          </a:p>
          <a:p>
            <a:pPr algn="just"/>
            <a:endParaRPr lang="en-US" sz="2400" dirty="0">
              <a:solidFill>
                <a:srgbClr val="0000FF"/>
              </a:solidFill>
            </a:endParaRPr>
          </a:p>
          <a:p>
            <a:pPr algn="just"/>
            <a:r>
              <a:rPr lang="el-GR" sz="2400" dirty="0">
                <a:solidFill>
                  <a:srgbClr val="0000FF"/>
                </a:solidFill>
              </a:rPr>
              <a:t>Ο συντελεστής θέασης, παίρνει τη τιμή 1 για πλήρως ορατό και 0 για καθόλου. </a:t>
            </a:r>
          </a:p>
          <a:p>
            <a:pPr algn="just"/>
            <a:endParaRPr lang="en-US" sz="2400" dirty="0">
              <a:solidFill>
                <a:srgbClr val="0000FF"/>
              </a:solidFill>
            </a:endParaRPr>
          </a:p>
          <a:p>
            <a:pPr algn="just"/>
            <a:r>
              <a:rPr lang="el-GR" sz="2400" dirty="0">
                <a:solidFill>
                  <a:srgbClr val="0000FF"/>
                </a:solidFill>
              </a:rPr>
              <a:t>Όσο μεγαλύτερος είναι τόσο ψύχεται γρηγορότερα το φαράγγι. </a:t>
            </a:r>
          </a:p>
        </p:txBody>
      </p:sp>
    </p:spTree>
    <p:extLst>
      <p:ext uri="{BB962C8B-B14F-4D97-AF65-F5344CB8AC3E}">
        <p14:creationId xmlns:p14="http://schemas.microsoft.com/office/powerpoint/2010/main" val="36953555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90E8B1C-54E6-4499-BA76-80C218BA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CC6261A-BB19-4183-8082-234FA959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ADACC4-6B14-47C7-A0E5-C2CD260A0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3" r="13389" b="16841"/>
          <a:stretch/>
        </p:blipFill>
        <p:spPr>
          <a:xfrm>
            <a:off x="1872680" y="536031"/>
            <a:ext cx="4680520" cy="23338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DF9B8F-C87F-475F-8370-A721B6F88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4" b="21810"/>
          <a:stretch/>
        </p:blipFill>
        <p:spPr>
          <a:xfrm>
            <a:off x="1331641" y="3655937"/>
            <a:ext cx="6552728" cy="208823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C8F1025-3FED-4581-92FB-41D2330D9D02}"/>
              </a:ext>
            </a:extLst>
          </p:cNvPr>
          <p:cNvSpPr/>
          <p:nvPr/>
        </p:nvSpPr>
        <p:spPr>
          <a:xfrm>
            <a:off x="-108520" y="9803"/>
            <a:ext cx="9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00FF"/>
                </a:solidFill>
              </a:rPr>
              <a:t>Δομές αστικών φαραγγιών για διάφορους λόγους ύψους/πλάτους (</a:t>
            </a:r>
            <a:r>
              <a:rPr lang="en-US" sz="2200" dirty="0">
                <a:solidFill>
                  <a:srgbClr val="0000FF"/>
                </a:solidFill>
              </a:rPr>
              <a:t>H/W)</a:t>
            </a:r>
            <a:r>
              <a:rPr lang="el-GR" sz="2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643FFBB-FA53-4158-92F4-D8918AD1902F}"/>
              </a:ext>
            </a:extLst>
          </p:cNvPr>
          <p:cNvSpPr/>
          <p:nvPr/>
        </p:nvSpPr>
        <p:spPr>
          <a:xfrm>
            <a:off x="0" y="325337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00FF"/>
                </a:solidFill>
              </a:rPr>
              <a:t>Ροές σε αστικό περιβάλλον με κτήρια που απέχουν πολύ ή λίγο μεταξύ τους.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C4AD9-D36E-4A83-8D38-C13EF881BDAB}"/>
              </a:ext>
            </a:extLst>
          </p:cNvPr>
          <p:cNvSpPr txBox="1"/>
          <p:nvPr/>
        </p:nvSpPr>
        <p:spPr>
          <a:xfrm>
            <a:off x="2699792" y="2780600"/>
            <a:ext cx="50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W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45D81-4AB5-4B98-94C2-7F97C60B4FC9}"/>
              </a:ext>
            </a:extLst>
          </p:cNvPr>
          <p:cNvSpPr txBox="1"/>
          <p:nvPr/>
        </p:nvSpPr>
        <p:spPr>
          <a:xfrm>
            <a:off x="1524000" y="1477702"/>
            <a:ext cx="348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0411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022032-2149-41A5-9CDB-E4189447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845A3E-5EDB-4EE3-AC48-62A891C6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12018B-54D6-4566-B75B-F08E82847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9" t="7627" r="14373" b="14197"/>
          <a:stretch/>
        </p:blipFill>
        <p:spPr>
          <a:xfrm>
            <a:off x="2159672" y="982591"/>
            <a:ext cx="4618976" cy="3322421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AA893FA-ECA9-4758-9E23-944930E42CCF}"/>
              </a:ext>
            </a:extLst>
          </p:cNvPr>
          <p:cNvSpPr/>
          <p:nvPr/>
        </p:nvSpPr>
        <p:spPr>
          <a:xfrm>
            <a:off x="915294" y="136525"/>
            <a:ext cx="731340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u="sng" dirty="0">
                <a:solidFill>
                  <a:srgbClr val="FF0000"/>
                </a:solidFill>
              </a:rPr>
              <a:t>Ρύποι μέσα σε αστικά συμπλέγματα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B1EAD8C-7CB1-45E3-9D01-2AA0C0AE0237}"/>
              </a:ext>
            </a:extLst>
          </p:cNvPr>
          <p:cNvSpPr/>
          <p:nvPr/>
        </p:nvSpPr>
        <p:spPr>
          <a:xfrm>
            <a:off x="251520" y="574419"/>
            <a:ext cx="8435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0000FF"/>
                </a:solidFill>
              </a:rPr>
              <a:t>Διάγραμμα μεταφοράς ρύπανσής από αυτοκίνητα σε αστικό φαράγγι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DF1BED-178E-44C7-AE51-F063E6D67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84" b="29243"/>
          <a:stretch/>
        </p:blipFill>
        <p:spPr>
          <a:xfrm>
            <a:off x="3779912" y="4548583"/>
            <a:ext cx="5364088" cy="1702144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F00914D-D625-47D8-A1C4-B08C75C7A8A1}"/>
              </a:ext>
            </a:extLst>
          </p:cNvPr>
          <p:cNvSpPr/>
          <p:nvPr/>
        </p:nvSpPr>
        <p:spPr>
          <a:xfrm>
            <a:off x="54522" y="4205248"/>
            <a:ext cx="38327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FF0000"/>
                </a:solidFill>
              </a:rPr>
              <a:t>Η επιρροή των κτηρίων στη διασπορά ρύπων.</a:t>
            </a:r>
          </a:p>
          <a:p>
            <a:r>
              <a:rPr lang="el-GR" sz="2200" dirty="0">
                <a:solidFill>
                  <a:srgbClr val="0000FF"/>
                </a:solidFill>
              </a:rPr>
              <a:t>α. διάταξη στενών δρόμων. </a:t>
            </a:r>
          </a:p>
          <a:p>
            <a:r>
              <a:rPr lang="el-GR" sz="2200" dirty="0">
                <a:solidFill>
                  <a:srgbClr val="0000FF"/>
                </a:solidFill>
              </a:rPr>
              <a:t>β. ανοικτή διάταξη. </a:t>
            </a:r>
          </a:p>
          <a:p>
            <a:r>
              <a:rPr lang="el-GR" sz="2200" dirty="0">
                <a:solidFill>
                  <a:srgbClr val="0000FF"/>
                </a:solidFill>
              </a:rPr>
              <a:t>γ. διάταξη ενός υψηλού κτηρίου μπροστά από χαμηλά.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2F07103-7340-4813-B173-F2183C5B2B42}"/>
              </a:ext>
            </a:extLst>
          </p:cNvPr>
          <p:cNvSpPr/>
          <p:nvPr/>
        </p:nvSpPr>
        <p:spPr>
          <a:xfrm>
            <a:off x="2383213" y="3028693"/>
            <a:ext cx="2088232" cy="1520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944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EBEEEA9-6A2F-42CE-8D9C-868541FF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498DC9A-0485-4538-AB28-31C5F07C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CB94E38-1E22-4FE1-85C6-60ACBF301658}"/>
              </a:ext>
            </a:extLst>
          </p:cNvPr>
          <p:cNvSpPr/>
          <p:nvPr/>
        </p:nvSpPr>
        <p:spPr>
          <a:xfrm>
            <a:off x="915294" y="136525"/>
            <a:ext cx="731340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FF0000"/>
                </a:solidFill>
              </a:rPr>
              <a:t>Οριακό στρώμα πάνω από δάσος και οι κυκλοφορίες κατά τη διάρκεια δασικής πυρκαγιάς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03CB96B-1BBB-4A1A-919E-BF03BD21D3DC}"/>
              </a:ext>
            </a:extLst>
          </p:cNvPr>
          <p:cNvSpPr/>
          <p:nvPr/>
        </p:nvSpPr>
        <p:spPr>
          <a:xfrm>
            <a:off x="441494" y="906601"/>
            <a:ext cx="8018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Κατά την έναρξη ο άνεμος επηρεάζει τον τρόπο ανάπτυξης της πυρκαγιάς.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l-GR" sz="2400" dirty="0">
              <a:solidFill>
                <a:srgbClr val="0000FF"/>
              </a:solidFill>
            </a:endParaRPr>
          </a:p>
          <a:p>
            <a:r>
              <a:rPr lang="el-GR" sz="2400" dirty="0">
                <a:solidFill>
                  <a:srgbClr val="0000FF"/>
                </a:solidFill>
              </a:rPr>
              <a:t>Η ίδια η πυρκαγιά όμως δημιουργεί δασικούς ανέμους πολύ ισχυρούς (10 φορές ισχυρότερους).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l-GR" sz="2400" dirty="0">
              <a:solidFill>
                <a:srgbClr val="0000FF"/>
              </a:solidFill>
            </a:endParaRPr>
          </a:p>
          <a:p>
            <a:r>
              <a:rPr lang="el-GR" sz="2400" u="sng" dirty="0">
                <a:solidFill>
                  <a:srgbClr val="0000FF"/>
                </a:solidFill>
              </a:rPr>
              <a:t>Εφοδιάζουν τον αέρα με στάχτη και προκαλούν εστίες</a:t>
            </a:r>
            <a:r>
              <a:rPr lang="el-GR" sz="2400" dirty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l-GR" sz="2400" dirty="0">
              <a:solidFill>
                <a:srgbClr val="0000FF"/>
              </a:solidFill>
            </a:endParaRPr>
          </a:p>
          <a:p>
            <a:r>
              <a:rPr lang="el-GR" sz="2400" dirty="0">
                <a:solidFill>
                  <a:srgbClr val="0000FF"/>
                </a:solidFill>
              </a:rPr>
              <a:t>Επίσης επηρεάζουν και προκαλούν μεταβολή της διεύθυνσης.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l-GR" sz="2400" dirty="0">
              <a:solidFill>
                <a:srgbClr val="0000FF"/>
              </a:solidFill>
            </a:endParaRPr>
          </a:p>
          <a:p>
            <a:r>
              <a:rPr lang="el-GR" sz="2400" dirty="0">
                <a:solidFill>
                  <a:srgbClr val="0000FF"/>
                </a:solidFill>
              </a:rPr>
              <a:t>Ενώ ο άνεμος αναπτύσσει την πυρκαγιά  υγρασία της ατμόσφαιρας την αποσβένει.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l-GR" sz="2400" dirty="0">
              <a:solidFill>
                <a:srgbClr val="0000FF"/>
              </a:solidFill>
            </a:endParaRPr>
          </a:p>
          <a:p>
            <a:r>
              <a:rPr lang="el-GR" sz="2400" dirty="0"/>
              <a:t>Αναπτύσσονται θερμοκρασίες μέχρι και 1100</a:t>
            </a:r>
            <a:r>
              <a:rPr lang="el-GR" sz="2400" baseline="30000" dirty="0"/>
              <a:t>ο</a:t>
            </a:r>
            <a:r>
              <a:rPr lang="en-US" sz="2400" dirty="0"/>
              <a:t>C</a:t>
            </a:r>
            <a:r>
              <a:rPr lang="el-GR" sz="2400" dirty="0"/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301718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1232A4-E5F1-4442-BF67-71FBD26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1E54AC-F525-41BC-9A10-4054F41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F317D3D-209F-4A77-86D8-1AC1C7F60A4F}"/>
              </a:ext>
            </a:extLst>
          </p:cNvPr>
          <p:cNvSpPr txBox="1"/>
          <p:nvPr/>
        </p:nvSpPr>
        <p:spPr>
          <a:xfrm>
            <a:off x="644568" y="404664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u="sng" dirty="0"/>
              <a:t>Μεγάλης Κλίμακας διαταραχές ατμοσφαιρικού ρευστού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B567F83-2640-4FA7-83C0-BE8E0DC55DB7}"/>
              </a:ext>
            </a:extLst>
          </p:cNvPr>
          <p:cNvSpPr/>
          <p:nvPr/>
        </p:nvSpPr>
        <p:spPr>
          <a:xfrm>
            <a:off x="395535" y="942122"/>
            <a:ext cx="8496945" cy="523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Γνωστές και ως συνοπτικές ροές, είναι </a:t>
            </a:r>
            <a:r>
              <a:rPr lang="el-GR" sz="2400" u="sng" dirty="0">
                <a:solidFill>
                  <a:srgbClr val="0000FF"/>
                </a:solidFill>
              </a:rPr>
              <a:t>κυρίως αντικυκλώνες και υφέσεις.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Στον </a:t>
            </a:r>
            <a:r>
              <a:rPr lang="el-GR" sz="2400" u="sng" dirty="0">
                <a:solidFill>
                  <a:srgbClr val="0000FF"/>
                </a:solidFill>
              </a:rPr>
              <a:t>αντικυκλώνα οι πιέσεις είναι μεγαλύτερες στο κέντρο παρά στην περιφέρεια</a:t>
            </a:r>
            <a:r>
              <a:rPr lang="el-GR" sz="2400" dirty="0">
                <a:solidFill>
                  <a:srgbClr val="0000FF"/>
                </a:solidFill>
              </a:rPr>
              <a:t> – αποτελείται από κλειστές ισοβαρείς καμπύλες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Οι άνεμοι κινούνται προς την περιφέρεια και τέμνουν τις ισοβαρείς στην επιφάνεια του εδάφους.</a:t>
            </a:r>
          </a:p>
        </p:txBody>
      </p:sp>
      <p:pic>
        <p:nvPicPr>
          <p:cNvPr id="6" name="Εικόνα 5" descr="Αντικυκλωνας">
            <a:hlinkClick r:id="rId2"/>
            <a:extLst>
              <a:ext uri="{FF2B5EF4-FFF2-40B4-BE49-F238E27FC236}">
                <a16:creationId xmlns:a16="http://schemas.microsoft.com/office/drawing/2014/main" id="{AFA89572-0AE1-4576-BD76-0E9E1A83FB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40871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9CB4E66-C92A-416F-83EF-F200BB6EF12A}"/>
              </a:ext>
            </a:extLst>
          </p:cNvPr>
          <p:cNvSpPr/>
          <p:nvPr/>
        </p:nvSpPr>
        <p:spPr>
          <a:xfrm>
            <a:off x="5220072" y="4038466"/>
            <a:ext cx="33123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DC8184D-CEC4-49F4-BB1B-5DAF0A5D9076}"/>
              </a:ext>
            </a:extLst>
          </p:cNvPr>
          <p:cNvSpPr/>
          <p:nvPr/>
        </p:nvSpPr>
        <p:spPr>
          <a:xfrm rot="16046199">
            <a:off x="4105686" y="2636912"/>
            <a:ext cx="33123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A24D96F-C4A1-4C53-892B-A69C1CB847A7}"/>
              </a:ext>
            </a:extLst>
          </p:cNvPr>
          <p:cNvSpPr/>
          <p:nvPr/>
        </p:nvSpPr>
        <p:spPr>
          <a:xfrm>
            <a:off x="5467670" y="1340768"/>
            <a:ext cx="3312368" cy="51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D4E8A1E-C3F6-4DC7-B78D-854F9DF69258}"/>
              </a:ext>
            </a:extLst>
          </p:cNvPr>
          <p:cNvSpPr/>
          <p:nvPr/>
        </p:nvSpPr>
        <p:spPr>
          <a:xfrm>
            <a:off x="4788024" y="3573016"/>
            <a:ext cx="1080120" cy="106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1886EEC-76A8-4715-AAB7-92A000943E0D}"/>
              </a:ext>
            </a:extLst>
          </p:cNvPr>
          <p:cNvSpPr/>
          <p:nvPr/>
        </p:nvSpPr>
        <p:spPr>
          <a:xfrm>
            <a:off x="3707903" y="4287294"/>
            <a:ext cx="3312368" cy="31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F8F24B6-96EB-4262-B61C-C2B285C8637A}"/>
              </a:ext>
            </a:extLst>
          </p:cNvPr>
          <p:cNvSpPr/>
          <p:nvPr/>
        </p:nvSpPr>
        <p:spPr>
          <a:xfrm>
            <a:off x="7697672" y="3675338"/>
            <a:ext cx="123252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4575A19-7333-4537-A94A-3B9B46BDD55B}"/>
              </a:ext>
            </a:extLst>
          </p:cNvPr>
          <p:cNvSpPr/>
          <p:nvPr/>
        </p:nvSpPr>
        <p:spPr>
          <a:xfrm>
            <a:off x="7705819" y="1588674"/>
            <a:ext cx="123252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D144DD1-7060-42A4-8604-8E7BBDCB8F98}"/>
              </a:ext>
            </a:extLst>
          </p:cNvPr>
          <p:cNvSpPr/>
          <p:nvPr/>
        </p:nvSpPr>
        <p:spPr>
          <a:xfrm>
            <a:off x="4572000" y="1412776"/>
            <a:ext cx="1873455" cy="82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45E84F31-D07D-4BA0-AD7F-ACFE188E036D}"/>
              </a:ext>
            </a:extLst>
          </p:cNvPr>
          <p:cNvSpPr/>
          <p:nvPr/>
        </p:nvSpPr>
        <p:spPr>
          <a:xfrm>
            <a:off x="2838282" y="1298164"/>
            <a:ext cx="506285" cy="40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14606205-17CB-47A2-BA65-50E4CA0F934F}"/>
              </a:ext>
            </a:extLst>
          </p:cNvPr>
          <p:cNvSpPr/>
          <p:nvPr/>
        </p:nvSpPr>
        <p:spPr>
          <a:xfrm>
            <a:off x="1261602" y="3932611"/>
            <a:ext cx="123252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7363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B8A1A81-7D35-47C5-9344-CCB29E3C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1CC33F5-09A4-40B1-BE26-6A47D197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E1365F81-99F5-473E-A8A3-290981EF42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50781" y="2204864"/>
            <a:ext cx="5133975" cy="579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Thanks for your attention</a:t>
            </a:r>
            <a:r>
              <a:rPr lang="el-GR" sz="28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!</a:t>
            </a:r>
          </a:p>
        </p:txBody>
      </p:sp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D96E9DAE-D346-4679-9374-8FE58A19B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0618" y="4941614"/>
            <a:ext cx="3095625" cy="75247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46B9432-EBE7-40ED-B5B8-C630AD082A5B}"/>
              </a:ext>
            </a:extLst>
          </p:cNvPr>
          <p:cNvSpPr/>
          <p:nvPr/>
        </p:nvSpPr>
        <p:spPr>
          <a:xfrm>
            <a:off x="5292430" y="4221534"/>
            <a:ext cx="329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Prof. </a:t>
            </a:r>
            <a:r>
              <a:rPr lang="en-US" b="1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Mic.Gr.Vrachopoulos</a:t>
            </a:r>
            <a:endParaRPr lang="el-GR" b="1" u="sng" dirty="0">
              <a:solidFill>
                <a:schemeClr val="hlin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48AD92B-3BA6-498C-8894-525E26B66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63" y="4941614"/>
            <a:ext cx="371316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5400000" algn="ctr" rotWithShape="0">
              <a:schemeClr val="folHlink"/>
            </a:outerShdw>
          </a:effectLst>
        </p:spPr>
        <p:txBody>
          <a:bodyPr wrap="none" lIns="0" tIns="25400" rIns="0" bIns="25400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00279F"/>
                </a:solidFill>
                <a:latin typeface="Arial" charset="0"/>
              </a:rPr>
              <a:t>Τέλος κεφαλαίου</a:t>
            </a:r>
          </a:p>
        </p:txBody>
      </p:sp>
    </p:spTree>
    <p:extLst>
      <p:ext uri="{BB962C8B-B14F-4D97-AF65-F5344CB8AC3E}">
        <p14:creationId xmlns:p14="http://schemas.microsoft.com/office/powerpoint/2010/main" val="15338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F624687-3D67-4E01-A5E3-BDE77D0E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1AD792A-0395-4AF7-928F-CE46EB6F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53AA38E-79D6-4A8E-84C4-237C41239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01"/>
          <a:stretch/>
        </p:blipFill>
        <p:spPr>
          <a:xfrm>
            <a:off x="827584" y="548680"/>
            <a:ext cx="7666772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9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F624687-3D67-4E01-A5E3-BDE77D0E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1AD792A-0395-4AF7-928F-CE46EB6F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53AA38E-79D6-4A8E-84C4-237C41239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99"/>
          <a:stretch/>
        </p:blipFill>
        <p:spPr>
          <a:xfrm>
            <a:off x="827583" y="760882"/>
            <a:ext cx="7538171" cy="410827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9D08B0-F7EB-4ADD-A0FC-B3F8F292E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49" y="4725144"/>
            <a:ext cx="7225905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249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38BCE8-DD19-4EAE-8629-559E446E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609E3A-24CD-4D65-B427-5BE2804A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A0C60E-4F1D-4DC2-927D-C8F82F033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9843"/>
            <a:ext cx="4608512" cy="60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33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731C8DF-BBDA-486A-AB69-21A4BA76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F95F5B7-2B4C-4FB1-8BD3-FB36366E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48C431B-DBA6-4F77-AE10-93ADC85C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4689"/>
            <a:ext cx="4032447" cy="58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16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59E0D73-3DEB-4634-98EB-0654B109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1DE61A6-723E-4BC8-A8D7-F8805076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1B3C353-022F-4E9E-9B9C-C298C733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0263"/>
            <a:ext cx="3984104" cy="58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31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27BA8A-E931-4396-A6A0-84E54263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1A49B97-28BC-4B37-8FD8-D82EDBBD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AC9239-84D1-4F64-93A6-FF4C03FA5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7"/>
          <a:stretch/>
        </p:blipFill>
        <p:spPr>
          <a:xfrm rot="10800000">
            <a:off x="1125245" y="548680"/>
            <a:ext cx="698778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1232A4-E5F1-4442-BF67-71FBD26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1E54AC-F525-41BC-9A10-4054F41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F317D3D-209F-4A77-86D8-1AC1C7F60A4F}"/>
              </a:ext>
            </a:extLst>
          </p:cNvPr>
          <p:cNvSpPr txBox="1"/>
          <p:nvPr/>
        </p:nvSpPr>
        <p:spPr>
          <a:xfrm>
            <a:off x="644568" y="404664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u="sng" dirty="0"/>
              <a:t>Μεγάλης Κλίμακας διαταραχές ατμοσφαιρικού ρευστού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B567F83-2640-4FA7-83C0-BE8E0DC55DB7}"/>
              </a:ext>
            </a:extLst>
          </p:cNvPr>
          <p:cNvSpPr/>
          <p:nvPr/>
        </p:nvSpPr>
        <p:spPr>
          <a:xfrm>
            <a:off x="644568" y="1337402"/>
            <a:ext cx="8042232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/>
              <a:t>Όταν επικρατούν αντικυκλώνες η ατμόσφαιρα </a:t>
            </a:r>
            <a:r>
              <a:rPr lang="el-GR" sz="2400" u="sng" dirty="0"/>
              <a:t>χαρακτηρίζεται από στασιμότητα</a:t>
            </a:r>
            <a:r>
              <a:rPr lang="el-GR" sz="2400" dirty="0"/>
              <a:t>, ηλιοφάνεια και μικρής έντασης ανέμους</a:t>
            </a:r>
            <a:r>
              <a:rPr lang="en-US" sz="2400" dirty="0"/>
              <a:t>.</a:t>
            </a:r>
            <a:endParaRPr lang="el-GR" sz="2400" dirty="0"/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Υπό τις συνθήκες αντικυκλώνα δημιουργείται καθίζηση και δημιουργία αναστροφών ύψους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Ευνοούν την  συσσώρευση των παραγόμενων ρύπων στο τόπο της απελευθέρωσή τους. </a:t>
            </a:r>
            <a:r>
              <a:rPr lang="el-GR" sz="2400" u="sng" dirty="0">
                <a:solidFill>
                  <a:srgbClr val="0000FF"/>
                </a:solidFill>
              </a:rPr>
              <a:t>Στασιμότητα και κακός αερισμός</a:t>
            </a:r>
            <a:r>
              <a:rPr lang="en-US" sz="2400" u="sng" dirty="0">
                <a:solidFill>
                  <a:srgbClr val="0000FF"/>
                </a:solidFill>
              </a:rPr>
              <a:t>.</a:t>
            </a:r>
            <a:endParaRPr lang="el-GR" sz="2400" u="sng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Παράλληλα, 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b="1" dirty="0">
                <a:solidFill>
                  <a:srgbClr val="0000FF"/>
                </a:solidFill>
              </a:rPr>
              <a:t>η αναστροφή ύψους εγκλωβίζει την κατακόρυφη διασπορά ρύπων.</a:t>
            </a:r>
          </a:p>
        </p:txBody>
      </p:sp>
    </p:spTree>
    <p:extLst>
      <p:ext uri="{BB962C8B-B14F-4D97-AF65-F5344CB8AC3E}">
        <p14:creationId xmlns:p14="http://schemas.microsoft.com/office/powerpoint/2010/main" val="412657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1232A4-E5F1-4442-BF67-71FBD26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384-9C30-493C-8C0A-6FE86ED1A7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11E54AC-F525-41BC-9A10-4054F41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1D6A-1F9E-4684-A377-9209A26E902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F317D3D-209F-4A77-86D8-1AC1C7F60A4F}"/>
              </a:ext>
            </a:extLst>
          </p:cNvPr>
          <p:cNvSpPr txBox="1"/>
          <p:nvPr/>
        </p:nvSpPr>
        <p:spPr>
          <a:xfrm>
            <a:off x="470606" y="477749"/>
            <a:ext cx="8423983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l-GR"/>
            </a:defPPr>
            <a:lvl1pPr marL="12700" algn="ctr">
              <a:lnSpc>
                <a:spcPts val="2555"/>
              </a:lnSpc>
              <a:spcBef>
                <a:spcPts val="127"/>
              </a:spcBef>
              <a:defRPr sz="2400"/>
            </a:lvl1pPr>
          </a:lstStyle>
          <a:p>
            <a:r>
              <a:rPr lang="el-GR" u="sng" dirty="0"/>
              <a:t>Μεγάλης Κλίμακας διαταραχές ατμοσφαιρικού ρευστού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B567F83-2640-4FA7-83C0-BE8E0DC55DB7}"/>
              </a:ext>
            </a:extLst>
          </p:cNvPr>
          <p:cNvSpPr/>
          <p:nvPr/>
        </p:nvSpPr>
        <p:spPr>
          <a:xfrm>
            <a:off x="899591" y="1683650"/>
            <a:ext cx="7566012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Επειδή διατηρούνται για μερικές ημέρες μπορεί να οδηγήσουν στη δημιουργία ισχυρών επεισοδίων ατμοσφαιρικής ρύπανσης.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Στη χώρα μας είναι συχνά τα φαινόμενα αυτά κατά το θέρος.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endParaRPr lang="el-GR" sz="2400" dirty="0">
              <a:solidFill>
                <a:srgbClr val="0000FF"/>
              </a:solidFill>
            </a:endParaRP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0000FF"/>
                </a:solidFill>
              </a:rPr>
              <a:t>Σημείωση:</a:t>
            </a:r>
          </a:p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lang="el-GR" sz="2400" dirty="0">
                <a:solidFill>
                  <a:srgbClr val="C00000"/>
                </a:solidFill>
              </a:rPr>
              <a:t>Πάνω από το 50% των επεισοδίων ρύπανσης της Αθήνας οφείλονται σε αυτό.</a:t>
            </a:r>
          </a:p>
        </p:txBody>
      </p:sp>
    </p:spTree>
    <p:extLst>
      <p:ext uri="{BB962C8B-B14F-4D97-AF65-F5344CB8AC3E}">
        <p14:creationId xmlns:p14="http://schemas.microsoft.com/office/powerpoint/2010/main" val="2949141917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4922</Words>
  <Application>Microsoft Office PowerPoint</Application>
  <PresentationFormat>Προβολή στην οθόνη (4:3)</PresentationFormat>
  <Paragraphs>627</Paragraphs>
  <Slides>76</Slides>
  <Notes>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85" baseType="lpstr">
      <vt:lpstr>Arial</vt:lpstr>
      <vt:lpstr>Arial Narrow</vt:lpstr>
      <vt:lpstr>Calibri</vt:lpstr>
      <vt:lpstr>Comic Sans MS</vt:lpstr>
      <vt:lpstr>Tahoma</vt:lpstr>
      <vt:lpstr>Times New Roman</vt:lpstr>
      <vt:lpstr>Wingdings</vt:lpstr>
      <vt:lpstr>1_Θέμα του Office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Κανονισμός Ενεργειακής Απόδοσης Κτιρίων μέρος 1ο: Σκοπός-Πεδίο εφαρμογής-Ορισμοί</dc:title>
  <dc:creator>user</dc:creator>
  <cp:lastModifiedBy>Michalis Vrachopoulos</cp:lastModifiedBy>
  <cp:revision>687</cp:revision>
  <dcterms:created xsi:type="dcterms:W3CDTF">2016-08-03T21:09:21Z</dcterms:created>
  <dcterms:modified xsi:type="dcterms:W3CDTF">2022-12-10T11:54:53Z</dcterms:modified>
</cp:coreProperties>
</file>