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67"/>
  </p:notesMasterIdLst>
  <p:sldIdLst>
    <p:sldId id="590" r:id="rId2"/>
    <p:sldId id="1241" r:id="rId3"/>
    <p:sldId id="1242" r:id="rId4"/>
    <p:sldId id="1243" r:id="rId5"/>
    <p:sldId id="1244" r:id="rId6"/>
    <p:sldId id="1245" r:id="rId7"/>
    <p:sldId id="1246" r:id="rId8"/>
    <p:sldId id="1247" r:id="rId9"/>
    <p:sldId id="1248" r:id="rId10"/>
    <p:sldId id="1249" r:id="rId11"/>
    <p:sldId id="1300" r:id="rId12"/>
    <p:sldId id="1250" r:id="rId13"/>
    <p:sldId id="1251" r:id="rId14"/>
    <p:sldId id="1252" r:id="rId15"/>
    <p:sldId id="1253" r:id="rId16"/>
    <p:sldId id="1254" r:id="rId17"/>
    <p:sldId id="1255" r:id="rId18"/>
    <p:sldId id="1256" r:id="rId19"/>
    <p:sldId id="1257" r:id="rId20"/>
    <p:sldId id="1258" r:id="rId21"/>
    <p:sldId id="1259" r:id="rId22"/>
    <p:sldId id="1260" r:id="rId23"/>
    <p:sldId id="1301" r:id="rId24"/>
    <p:sldId id="1291" r:id="rId25"/>
    <p:sldId id="1261" r:id="rId26"/>
    <p:sldId id="1262" r:id="rId27"/>
    <p:sldId id="1263" r:id="rId28"/>
    <p:sldId id="1264" r:id="rId29"/>
    <p:sldId id="1265" r:id="rId30"/>
    <p:sldId id="1266" r:id="rId31"/>
    <p:sldId id="1267" r:id="rId32"/>
    <p:sldId id="1268" r:id="rId33"/>
    <p:sldId id="1269" r:id="rId34"/>
    <p:sldId id="1270" r:id="rId35"/>
    <p:sldId id="1271" r:id="rId36"/>
    <p:sldId id="1292" r:id="rId37"/>
    <p:sldId id="1272" r:id="rId38"/>
    <p:sldId id="1273" r:id="rId39"/>
    <p:sldId id="1274" r:id="rId40"/>
    <p:sldId id="1275" r:id="rId41"/>
    <p:sldId id="1276" r:id="rId42"/>
    <p:sldId id="1277" r:id="rId43"/>
    <p:sldId id="1278" r:id="rId44"/>
    <p:sldId id="1279" r:id="rId45"/>
    <p:sldId id="1280" r:id="rId46"/>
    <p:sldId id="1281" r:id="rId47"/>
    <p:sldId id="1282" r:id="rId48"/>
    <p:sldId id="1283" r:id="rId49"/>
    <p:sldId id="1284" r:id="rId50"/>
    <p:sldId id="1285" r:id="rId51"/>
    <p:sldId id="1286" r:id="rId52"/>
    <p:sldId id="1289" r:id="rId53"/>
    <p:sldId id="1287" r:id="rId54"/>
    <p:sldId id="1288" r:id="rId55"/>
    <p:sldId id="1293" r:id="rId56"/>
    <p:sldId id="1295" r:id="rId57"/>
    <p:sldId id="1290" r:id="rId58"/>
    <p:sldId id="1294" r:id="rId59"/>
    <p:sldId id="1296" r:id="rId60"/>
    <p:sldId id="1302" r:id="rId61"/>
    <p:sldId id="1299" r:id="rId62"/>
    <p:sldId id="1045" r:id="rId63"/>
    <p:sldId id="1199" r:id="rId64"/>
    <p:sldId id="1297" r:id="rId65"/>
    <p:sldId id="1298" r:id="rId6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grv" initials="m" lastIdx="1" clrIdx="0">
    <p:extLst>
      <p:ext uri="{19B8F6BF-5375-455C-9EA6-DF929625EA0E}">
        <p15:presenceInfo xmlns:p15="http://schemas.microsoft.com/office/powerpoint/2012/main" userId="mgrv" providerId="None"/>
      </p:ext>
    </p:extLst>
  </p:cmAuthor>
  <p:cmAuthor id="2" name="Windows User" initials="WU" lastIdx="1" clrIdx="1">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7141" autoAdjust="0"/>
  </p:normalViewPr>
  <p:slideViewPr>
    <p:cSldViewPr>
      <p:cViewPr varScale="1">
        <p:scale>
          <a:sx n="79" d="100"/>
          <a:sy n="79" d="100"/>
        </p:scale>
        <p:origin x="152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5B217-F20C-4A10-A888-AF9EDBED4B5D}" type="datetimeFigureOut">
              <a:rPr lang="el-GR" smtClean="0"/>
              <a:pPr/>
              <a:t>20/12/2024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254B3-AE9B-4D1F-B292-64560899B6F3}" type="slidenum">
              <a:rPr lang="el-GR" smtClean="0"/>
              <a:pPr/>
              <a:t>‹#›</a:t>
            </a:fld>
            <a:endParaRPr lang="el-GR"/>
          </a:p>
        </p:txBody>
      </p:sp>
    </p:spTree>
    <p:extLst>
      <p:ext uri="{BB962C8B-B14F-4D97-AF65-F5344CB8AC3E}">
        <p14:creationId xmlns:p14="http://schemas.microsoft.com/office/powerpoint/2010/main" val="29279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a:t>
            </a:fld>
            <a:endParaRPr lang="el-GR"/>
          </a:p>
        </p:txBody>
      </p:sp>
    </p:spTree>
    <p:extLst>
      <p:ext uri="{BB962C8B-B14F-4D97-AF65-F5344CB8AC3E}">
        <p14:creationId xmlns:p14="http://schemas.microsoft.com/office/powerpoint/2010/main" val="2626463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62</a:t>
            </a:fld>
            <a:endParaRPr lang="el-GR"/>
          </a:p>
        </p:txBody>
      </p:sp>
    </p:spTree>
    <p:extLst>
      <p:ext uri="{BB962C8B-B14F-4D97-AF65-F5344CB8AC3E}">
        <p14:creationId xmlns:p14="http://schemas.microsoft.com/office/powerpoint/2010/main" val="3039772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F958F4F0-AE52-41F5-85D6-75A12214728B}" type="datetime1">
              <a:rPr lang="el-GR" smtClean="0">
                <a:solidFill>
                  <a:prstClr val="black">
                    <a:tint val="75000"/>
                  </a:prstClr>
                </a:solidFill>
              </a:rPr>
              <a:pPr/>
              <a:t>20/12/2024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11702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CEC2F04-2BED-40AC-9473-6DC88C2DF00D}" type="datetime1">
              <a:rPr lang="el-GR" smtClean="0">
                <a:solidFill>
                  <a:prstClr val="black">
                    <a:tint val="75000"/>
                  </a:prstClr>
                </a:solidFill>
              </a:rPr>
              <a:pPr/>
              <a:t>20/12/2024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70226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E0EF498-3D7A-450C-8027-B29243A10D37}" type="datetime1">
              <a:rPr lang="el-GR" smtClean="0">
                <a:solidFill>
                  <a:prstClr val="black">
                    <a:tint val="75000"/>
                  </a:prstClr>
                </a:solidFill>
              </a:rPr>
              <a:pPr/>
              <a:t>20/12/2024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278555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DC658FA2-2122-4C6B-A832-754D3498E869}" type="datetime1">
              <a:rPr lang="el-GR" smtClean="0">
                <a:solidFill>
                  <a:prstClr val="black">
                    <a:tint val="75000"/>
                  </a:prstClr>
                </a:solidFill>
              </a:rPr>
              <a:pPr/>
              <a:t>20/12/2024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683802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B1BFA06E-10BB-4695-A3B6-EFF3AE03D508}" type="datetime1">
              <a:rPr lang="el-GR" smtClean="0">
                <a:solidFill>
                  <a:prstClr val="black">
                    <a:tint val="75000"/>
                  </a:prstClr>
                </a:solidFill>
              </a:rPr>
              <a:pPr/>
              <a:t>20/12/2024</a:t>
            </a:fld>
            <a:endParaRPr lang="el-GR" dirty="0">
              <a:solidFill>
                <a:prstClr val="black">
                  <a:tint val="75000"/>
                </a:prstClr>
              </a:solidFill>
            </a:endParaRPr>
          </a:p>
        </p:txBody>
      </p:sp>
      <p:sp>
        <p:nvSpPr>
          <p:cNvPr id="8" name="Θέση υποσέλιδου 7"/>
          <p:cNvSpPr>
            <a:spLocks noGrp="1"/>
          </p:cNvSpPr>
          <p:nvPr>
            <p:ph type="ftr" sz="quarter" idx="11"/>
          </p:nvPr>
        </p:nvSpPr>
        <p:spPr/>
        <p:txBody>
          <a:bodyPr/>
          <a:lstStyle/>
          <a:p>
            <a:r>
              <a:rPr lang="el-GR" dirty="0">
                <a:solidFill>
                  <a:prstClr val="black">
                    <a:tint val="75000"/>
                  </a:prstClr>
                </a:solidFill>
              </a:rPr>
              <a:t>ΤΕΙ ΧΑΛΚΙΔΑΣ</a:t>
            </a:r>
          </a:p>
        </p:txBody>
      </p:sp>
      <p:sp>
        <p:nvSpPr>
          <p:cNvPr id="9" name="Θέση αριθμού διαφάνειας 8"/>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36593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F014F7C-6AF6-41EF-8351-618DC0AD0890}" type="datetime1">
              <a:rPr lang="el-GR" smtClean="0">
                <a:solidFill>
                  <a:prstClr val="black">
                    <a:tint val="75000"/>
                  </a:prstClr>
                </a:solidFill>
              </a:rPr>
              <a:pPr/>
              <a:t>20/12/2024</a:t>
            </a:fld>
            <a:endParaRPr lang="el-GR" dirty="0">
              <a:solidFill>
                <a:prstClr val="black">
                  <a:tint val="75000"/>
                </a:prstClr>
              </a:solidFill>
            </a:endParaRPr>
          </a:p>
        </p:txBody>
      </p:sp>
      <p:sp>
        <p:nvSpPr>
          <p:cNvPr id="4" name="Θέση υποσέλιδου 3"/>
          <p:cNvSpPr>
            <a:spLocks noGrp="1"/>
          </p:cNvSpPr>
          <p:nvPr>
            <p:ph type="ftr" sz="quarter" idx="11"/>
          </p:nvPr>
        </p:nvSpPr>
        <p:spPr/>
        <p:txBody>
          <a:bodyPr/>
          <a:lstStyle/>
          <a:p>
            <a:r>
              <a:rPr lang="el-GR" dirty="0">
                <a:solidFill>
                  <a:prstClr val="black">
                    <a:tint val="75000"/>
                  </a:prstClr>
                </a:solidFill>
              </a:rPr>
              <a:t>ΤΕΙ ΧΑΛΚΙΔΑΣ</a:t>
            </a:r>
          </a:p>
        </p:txBody>
      </p:sp>
      <p:sp>
        <p:nvSpPr>
          <p:cNvPr id="5" name="Θέση αριθμού διαφάνειας 4"/>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70021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65483510-B06C-410C-ABD3-C4D8403C6BBA}"/>
              </a:ext>
            </a:extLst>
          </p:cNvPr>
          <p:cNvPicPr>
            <a:picLocks noChangeAspect="1"/>
          </p:cNvPicPr>
          <p:nvPr userDrawn="1"/>
        </p:nvPicPr>
        <p:blipFill>
          <a:blip r:embed="rId2" cstate="print"/>
          <a:stretch>
            <a:fillRect/>
          </a:stretch>
        </p:blipFill>
        <p:spPr>
          <a:xfrm>
            <a:off x="2803835" y="6355683"/>
            <a:ext cx="3749365" cy="365792"/>
          </a:xfrm>
          <a:prstGeom prst="rect">
            <a:avLst/>
          </a:prstGeom>
        </p:spPr>
      </p:pic>
    </p:spTree>
    <p:extLst>
      <p:ext uri="{BB962C8B-B14F-4D97-AF65-F5344CB8AC3E}">
        <p14:creationId xmlns:p14="http://schemas.microsoft.com/office/powerpoint/2010/main" val="130359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64CEA19-2F07-4EBB-9533-026C8B8476BA}" type="datetime1">
              <a:rPr lang="el-GR" smtClean="0">
                <a:solidFill>
                  <a:prstClr val="black">
                    <a:tint val="75000"/>
                  </a:prstClr>
                </a:solidFill>
              </a:rPr>
              <a:pPr/>
              <a:t>20/12/2024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4736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4F6CD83-1F99-4CC0-B83D-31261909E75B}" type="datetime1">
              <a:rPr lang="el-GR" smtClean="0">
                <a:solidFill>
                  <a:prstClr val="black">
                    <a:tint val="75000"/>
                  </a:prstClr>
                </a:solidFill>
              </a:rPr>
              <a:pPr/>
              <a:t>20/12/2024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01157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DAFEF07-D15C-4B50-AE0F-C2167779B508}" type="datetime1">
              <a:rPr lang="el-GR" smtClean="0">
                <a:solidFill>
                  <a:prstClr val="black">
                    <a:tint val="75000"/>
                  </a:prstClr>
                </a:solidFill>
              </a:rPr>
              <a:pPr/>
              <a:t>20/12/2024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09370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D7E1333-1DFF-4B3C-A919-4EBB9115DC4B}" type="datetime1">
              <a:rPr lang="el-GR" smtClean="0">
                <a:solidFill>
                  <a:prstClr val="black">
                    <a:tint val="75000"/>
                  </a:prstClr>
                </a:solidFill>
              </a:rPr>
              <a:pPr/>
              <a:t>20/12/2024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831645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Τίτλος, Γράφημα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1125415" y="457200"/>
            <a:ext cx="7795846" cy="533400"/>
          </a:xfrm>
        </p:spPr>
        <p:txBody>
          <a:bodyPr/>
          <a:lstStyle/>
          <a:p>
            <a:r>
              <a:rPr lang="el-GR"/>
              <a:t>Kλικ για επεξεργασία του τίτλου</a:t>
            </a:r>
          </a:p>
        </p:txBody>
      </p:sp>
      <p:sp>
        <p:nvSpPr>
          <p:cNvPr id="3" name="2 - Θέση γραφήματος"/>
          <p:cNvSpPr>
            <a:spLocks noGrp="1"/>
          </p:cNvSpPr>
          <p:nvPr>
            <p:ph type="chart" sz="half" idx="1"/>
          </p:nvPr>
        </p:nvSpPr>
        <p:spPr>
          <a:xfrm>
            <a:off x="457201" y="1600202"/>
            <a:ext cx="4044461" cy="4525963"/>
          </a:xfrm>
          <a:prstGeom prst="rect">
            <a:avLst/>
          </a:prstGeom>
        </p:spPr>
        <p:txBody>
          <a:bodyPr/>
          <a:lstStyle/>
          <a:p>
            <a:pPr lvl="0"/>
            <a:endParaRPr lang="el-GR" noProof="0"/>
          </a:p>
        </p:txBody>
      </p:sp>
      <p:sp>
        <p:nvSpPr>
          <p:cNvPr id="4" name="3 - Θέση κειμένου"/>
          <p:cNvSpPr>
            <a:spLocks noGrp="1"/>
          </p:cNvSpPr>
          <p:nvPr>
            <p:ph type="body" sz="half" idx="2"/>
          </p:nvPr>
        </p:nvSpPr>
        <p:spPr>
          <a:xfrm>
            <a:off x="4642338" y="1600202"/>
            <a:ext cx="4044461" cy="4525963"/>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914253" y="6324600"/>
            <a:ext cx="1904695" cy="457200"/>
          </a:xfrm>
        </p:spPr>
        <p:txBody>
          <a:bodyPr/>
          <a:lstStyle>
            <a:lvl1pPr>
              <a:defRPr/>
            </a:lvl1pPr>
          </a:lstStyle>
          <a:p>
            <a:pPr>
              <a:defRPr/>
            </a:pPr>
            <a:fld id="{CA3E61B4-8C64-49F3-B24C-3F139E5977DA}" type="datetime1">
              <a:rPr lang="el-GR"/>
              <a:pPr>
                <a:defRPr/>
              </a:pPr>
              <a:t>20/12/2024</a:t>
            </a:fld>
            <a:endParaRPr lang="el-GR"/>
          </a:p>
        </p:txBody>
      </p:sp>
      <p:sp>
        <p:nvSpPr>
          <p:cNvPr id="6" name="5 - Θέση υποσέλιδου"/>
          <p:cNvSpPr>
            <a:spLocks noGrp="1"/>
          </p:cNvSpPr>
          <p:nvPr>
            <p:ph type="ftr" sz="quarter" idx="11"/>
          </p:nvPr>
        </p:nvSpPr>
        <p:spPr>
          <a:xfrm>
            <a:off x="3352262" y="6324600"/>
            <a:ext cx="2896602" cy="45720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782178" y="6324600"/>
            <a:ext cx="1904695" cy="457200"/>
          </a:xfrm>
        </p:spPr>
        <p:txBody>
          <a:bodyPr/>
          <a:lstStyle>
            <a:lvl1pPr>
              <a:defRPr/>
            </a:lvl1pPr>
          </a:lstStyle>
          <a:p>
            <a:fld id="{278BB391-E572-48A2-B218-DFC426BF5F66}" type="slidenum">
              <a:rPr lang="el-GR" altLang="el-GR"/>
              <a:pPr/>
              <a:t>‹#›</a:t>
            </a:fld>
            <a:endParaRPr lang="el-GR" altLang="el-GR"/>
          </a:p>
        </p:txBody>
      </p:sp>
    </p:spTree>
    <p:extLst>
      <p:ext uri="{BB962C8B-B14F-4D97-AF65-F5344CB8AC3E}">
        <p14:creationId xmlns:p14="http://schemas.microsoft.com/office/powerpoint/2010/main" val="16508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C22E4-B6EF-42D1-93B5-EA78C1CB024B}" type="datetime1">
              <a:rPr lang="el-GR" smtClean="0">
                <a:solidFill>
                  <a:prstClr val="black">
                    <a:tint val="75000"/>
                  </a:prstClr>
                </a:solidFill>
              </a:rPr>
              <a:pPr/>
              <a:t>20/12/2024</a:t>
            </a:fld>
            <a:endParaRPr lang="el-GR" dirty="0">
              <a:solidFill>
                <a:prstClr val="black">
                  <a:tint val="75000"/>
                </a:prstClr>
              </a:solidFill>
            </a:endParaRP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68637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5.svg"/></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395BDF-C525-485C-AD0E-904E5D3E3D1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4" name="Θέση αριθμού διαφάνειας 3">
            <a:extLst>
              <a:ext uri="{FF2B5EF4-FFF2-40B4-BE49-F238E27FC236}">
                <a16:creationId xmlns:a16="http://schemas.microsoft.com/office/drawing/2014/main" id="{C50C7707-87B6-4D2F-BA93-F8B4BFE10BF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a:t>
            </a:fld>
            <a:endParaRPr lang="el-GR" dirty="0">
              <a:solidFill>
                <a:prstClr val="black">
                  <a:tint val="75000"/>
                </a:prstClr>
              </a:solidFill>
            </a:endParaRPr>
          </a:p>
        </p:txBody>
      </p:sp>
      <p:sp>
        <p:nvSpPr>
          <p:cNvPr id="5" name="Rectangle 3">
            <a:extLst>
              <a:ext uri="{FF2B5EF4-FFF2-40B4-BE49-F238E27FC236}">
                <a16:creationId xmlns:a16="http://schemas.microsoft.com/office/drawing/2014/main" id="{86C0BC2C-EC17-4533-8B43-8DC3DC9A2A2C}"/>
              </a:ext>
            </a:extLst>
          </p:cNvPr>
          <p:cNvSpPr txBox="1">
            <a:spLocks noChangeArrowheads="1"/>
          </p:cNvSpPr>
          <p:nvPr/>
        </p:nvSpPr>
        <p:spPr>
          <a:xfrm>
            <a:off x="323528" y="2348880"/>
            <a:ext cx="8568952" cy="10080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altLang="el-GR" sz="2800" dirty="0">
                <a:solidFill>
                  <a:schemeClr val="hlink"/>
                </a:solidFill>
                <a:latin typeface="Comic Sans MS" panose="030F0702030302020204" pitchFamily="66" charset="0"/>
              </a:rPr>
              <a:t>Φυσική Περιβάλλοντος :          </a:t>
            </a:r>
          </a:p>
          <a:p>
            <a:pPr marL="0" indent="0" algn="r">
              <a:buNone/>
            </a:pPr>
            <a:r>
              <a:rPr lang="en-US" sz="2600" i="1" dirty="0">
                <a:solidFill>
                  <a:srgbClr val="FF0000"/>
                </a:solidFill>
                <a:latin typeface="Arial" panose="020B0604020202020204" pitchFamily="34" charset="0"/>
              </a:rPr>
              <a:t>“</a:t>
            </a:r>
            <a:r>
              <a:rPr lang="el-GR" sz="2400" i="1" dirty="0" err="1">
                <a:solidFill>
                  <a:srgbClr val="FF0000"/>
                </a:solidFill>
                <a:latin typeface="Arial" panose="020B0604020202020204" pitchFamily="34" charset="0"/>
              </a:rPr>
              <a:t>κεφ</a:t>
            </a:r>
            <a:r>
              <a:rPr lang="el-GR" sz="2400" i="1" dirty="0">
                <a:solidFill>
                  <a:srgbClr val="FF0000"/>
                </a:solidFill>
                <a:latin typeface="Arial" panose="020B0604020202020204" pitchFamily="34" charset="0"/>
              </a:rPr>
              <a:t> 13</a:t>
            </a:r>
            <a:r>
              <a:rPr lang="en-US" sz="2400" i="1" dirty="0">
                <a:solidFill>
                  <a:srgbClr val="FF0000"/>
                </a:solidFill>
                <a:latin typeface="Arial" panose="020B0604020202020204" pitchFamily="34" charset="0"/>
              </a:rPr>
              <a:t>:</a:t>
            </a:r>
            <a:r>
              <a:rPr lang="el-GR" sz="2400" i="1" dirty="0">
                <a:solidFill>
                  <a:srgbClr val="FF0000"/>
                </a:solidFill>
                <a:latin typeface="Arial" panose="020B0604020202020204" pitchFamily="34" charset="0"/>
              </a:rPr>
              <a:t>Η υπερθέρμανση του πλανήτη και η κλιματική αλλαγή</a:t>
            </a:r>
            <a:r>
              <a:rPr lang="en-US" sz="2800" i="1" dirty="0">
                <a:solidFill>
                  <a:srgbClr val="FF0000"/>
                </a:solidFill>
                <a:latin typeface="Arial" panose="020B0604020202020204" pitchFamily="34" charset="0"/>
              </a:rPr>
              <a:t>“</a:t>
            </a:r>
          </a:p>
          <a:p>
            <a:pPr marL="0" indent="0" algn="ctr">
              <a:buNone/>
            </a:pPr>
            <a:r>
              <a:rPr lang="el-GR" altLang="el-GR" sz="2000" b="1" dirty="0">
                <a:latin typeface="Comic Sans MS" panose="030F0702030302020204" pitchFamily="66" charset="0"/>
              </a:rPr>
              <a:t> </a:t>
            </a:r>
            <a:endParaRPr lang="en-US" altLang="el-GR" sz="2000" b="1" dirty="0">
              <a:latin typeface="Comic Sans MS" panose="030F0702030302020204" pitchFamily="66" charset="0"/>
            </a:endParaRPr>
          </a:p>
          <a:p>
            <a:pPr marL="0" indent="0" algn="ctr">
              <a:buNone/>
            </a:pPr>
            <a:endParaRPr lang="en-US" altLang="el-GR" sz="2000" b="1" dirty="0">
              <a:solidFill>
                <a:srgbClr val="00279F"/>
              </a:solidFill>
            </a:endParaRPr>
          </a:p>
          <a:p>
            <a:pPr marL="0" indent="0" algn="ctr">
              <a:buNone/>
            </a:pPr>
            <a:endParaRPr lang="el-GR" sz="2800" i="1" dirty="0">
              <a:solidFill>
                <a:srgbClr val="FF0000"/>
              </a:solidFill>
              <a:latin typeface="Arial" panose="020B0604020202020204" pitchFamily="34" charset="0"/>
            </a:endParaRPr>
          </a:p>
          <a:p>
            <a:pPr marL="0" indent="0" algn="ctr">
              <a:buNone/>
            </a:pPr>
            <a:endParaRPr lang="el-GR" altLang="el-GR" sz="2800" b="1" dirty="0"/>
          </a:p>
          <a:p>
            <a:pPr marL="0" indent="0" algn="ctr">
              <a:buNone/>
            </a:pPr>
            <a:endParaRPr lang="el-GR" altLang="el-GR" sz="2600" i="1" dirty="0">
              <a:solidFill>
                <a:srgbClr val="FF0000"/>
              </a:solidFill>
              <a:latin typeface="Arial" panose="020B0604020202020204" pitchFamily="34" charset="0"/>
            </a:endParaRPr>
          </a:p>
          <a:p>
            <a:pPr marL="0" indent="0">
              <a:buFont typeface="Wingdings" pitchFamily="2" charset="2"/>
              <a:buNone/>
            </a:pPr>
            <a:endParaRPr lang="el-GR" altLang="el-GR" sz="2800" dirty="0">
              <a:solidFill>
                <a:schemeClr val="accent2"/>
              </a:solidFill>
            </a:endParaRPr>
          </a:p>
        </p:txBody>
      </p:sp>
      <p:grpSp>
        <p:nvGrpSpPr>
          <p:cNvPr id="6" name="Group 2">
            <a:extLst>
              <a:ext uri="{FF2B5EF4-FFF2-40B4-BE49-F238E27FC236}">
                <a16:creationId xmlns:a16="http://schemas.microsoft.com/office/drawing/2014/main" id="{621D6907-1D73-4298-9B31-4142D2657EAB}"/>
              </a:ext>
            </a:extLst>
          </p:cNvPr>
          <p:cNvGrpSpPr>
            <a:grpSpLocks/>
          </p:cNvGrpSpPr>
          <p:nvPr/>
        </p:nvGrpSpPr>
        <p:grpSpPr bwMode="auto">
          <a:xfrm>
            <a:off x="2771800" y="5106029"/>
            <a:ext cx="6022366" cy="1162751"/>
            <a:chOff x="1768" y="214"/>
            <a:chExt cx="3001" cy="905"/>
          </a:xfrm>
        </p:grpSpPr>
        <p:sp>
          <p:nvSpPr>
            <p:cNvPr id="7" name="Rectangle 4">
              <a:extLst>
                <a:ext uri="{FF2B5EF4-FFF2-40B4-BE49-F238E27FC236}">
                  <a16:creationId xmlns:a16="http://schemas.microsoft.com/office/drawing/2014/main" id="{F04F8513-F1E2-45BE-B6AE-1647D21C708F}"/>
                </a:ext>
              </a:extLst>
            </p:cNvPr>
            <p:cNvSpPr>
              <a:spLocks noChangeArrowheads="1"/>
            </p:cNvSpPr>
            <p:nvPr/>
          </p:nvSpPr>
          <p:spPr bwMode="auto">
            <a:xfrm>
              <a:off x="1768" y="214"/>
              <a:ext cx="2439" cy="467"/>
            </a:xfrm>
            <a:prstGeom prst="rect">
              <a:avLst/>
            </a:prstGeom>
            <a:noFill/>
            <a:ln w="9525">
              <a:noFill/>
              <a:miter lim="800000"/>
              <a:headEnd/>
              <a:tailEnd/>
            </a:ln>
            <a:effectLst/>
          </p:spPr>
          <p:txBody>
            <a:bodyPr anchor="ctr">
              <a:spAutoFit/>
            </a:bodyPr>
            <a:lstStyle/>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endParaRPr lang="el-GR" sz="1100" b="1" u="sng" dirty="0">
                <a:solidFill>
                  <a:schemeClr val="hlink"/>
                </a:solidFill>
                <a:effectLst>
                  <a:outerShdw blurRad="38100" dist="38100" dir="2700000" algn="tl">
                    <a:srgbClr val="C0C0C0"/>
                  </a:outerShdw>
                </a:effectLst>
                <a:latin typeface="Comic Sans MS" pitchFamily="66" charset="0"/>
                <a:cs typeface="Arial" pitchFamily="34" charset="0"/>
              </a:endParaRPr>
            </a:p>
            <a:p>
              <a:pPr>
                <a:defRPr/>
              </a:pPr>
              <a:r>
                <a:rPr lang="en-US" sz="1100" b="1" u="sng" dirty="0">
                  <a:solidFill>
                    <a:schemeClr val="hlink"/>
                  </a:solidFill>
                  <a:effectLst>
                    <a:outerShdw blurRad="38100" dist="38100" dir="2700000" algn="tl">
                      <a:srgbClr val="C0C0C0"/>
                    </a:outerShdw>
                  </a:effectLst>
                  <a:latin typeface="Comic Sans MS" pitchFamily="66" charset="0"/>
                  <a:cs typeface="Arial" pitchFamily="34" charset="0"/>
                </a:rPr>
                <a:t>Energy and Environmental Research Laboratory</a:t>
              </a:r>
              <a:r>
                <a:rPr lang="el-GR" sz="1100" b="1" u="sng" dirty="0">
                  <a:solidFill>
                    <a:schemeClr val="hlink"/>
                  </a:solidFill>
                  <a:latin typeface="Comic Sans MS" pitchFamily="66" charset="0"/>
                  <a:cs typeface="Arial" pitchFamily="34" charset="0"/>
                </a:rPr>
                <a:t> </a:t>
              </a:r>
            </a:p>
          </p:txBody>
        </p:sp>
        <p:pic>
          <p:nvPicPr>
            <p:cNvPr id="8" name="Picture 7">
              <a:extLst>
                <a:ext uri="{FF2B5EF4-FFF2-40B4-BE49-F238E27FC236}">
                  <a16:creationId xmlns:a16="http://schemas.microsoft.com/office/drawing/2014/main" id="{9DF27E3F-3F21-490B-97F9-FC685CC1DF3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1" y="569"/>
              <a:ext cx="598"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ectangle 4">
            <a:extLst>
              <a:ext uri="{FF2B5EF4-FFF2-40B4-BE49-F238E27FC236}">
                <a16:creationId xmlns:a16="http://schemas.microsoft.com/office/drawing/2014/main" id="{0BFE9FCD-2F27-4624-80CC-8E9ACF931F6F}"/>
              </a:ext>
            </a:extLst>
          </p:cNvPr>
          <p:cNvSpPr>
            <a:spLocks noChangeArrowheads="1"/>
          </p:cNvSpPr>
          <p:nvPr/>
        </p:nvSpPr>
        <p:spPr bwMode="auto">
          <a:xfrm>
            <a:off x="1115616" y="355714"/>
            <a:ext cx="2736428" cy="769441"/>
          </a:xfrm>
          <a:prstGeom prst="rect">
            <a:avLst/>
          </a:prstGeom>
          <a:noFill/>
          <a:ln w="9525">
            <a:noFill/>
            <a:miter lim="800000"/>
            <a:headEnd/>
            <a:tailEnd/>
          </a:ln>
          <a:effectLst/>
        </p:spPr>
        <p:txBody>
          <a:bodyPr wrap="square" anchor="ctr">
            <a:spAutoFit/>
          </a:bodyPr>
          <a:lstStyle/>
          <a:p>
            <a:pPr>
              <a:defRPr/>
            </a:pP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N.K.U.A. –</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Department</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of</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Science</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r>
              <a:rPr lang="en-US" sz="1100" b="1" u="sng" dirty="0" err="1">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Psachna</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Euboea - Euripus Campus</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p:txBody>
      </p:sp>
      <p:pic>
        <p:nvPicPr>
          <p:cNvPr id="13" name="Εικόνα 12">
            <a:extLst>
              <a:ext uri="{FF2B5EF4-FFF2-40B4-BE49-F238E27FC236}">
                <a16:creationId xmlns:a16="http://schemas.microsoft.com/office/drawing/2014/main" id="{3920E234-C6AE-4964-A0A8-857F75A18A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620" y="456137"/>
            <a:ext cx="386609" cy="600164"/>
          </a:xfrm>
          <a:prstGeom prst="rect">
            <a:avLst/>
          </a:prstGeom>
        </p:spPr>
      </p:pic>
      <p:sp>
        <p:nvSpPr>
          <p:cNvPr id="10" name="Rectangle 2">
            <a:extLst>
              <a:ext uri="{FF2B5EF4-FFF2-40B4-BE49-F238E27FC236}">
                <a16:creationId xmlns:a16="http://schemas.microsoft.com/office/drawing/2014/main" id="{7A18B57B-0B3A-4026-89B3-94C9B55C3119}"/>
              </a:ext>
            </a:extLst>
          </p:cNvPr>
          <p:cNvSpPr>
            <a:spLocks noChangeArrowheads="1"/>
          </p:cNvSpPr>
          <p:nvPr/>
        </p:nvSpPr>
        <p:spPr bwMode="auto">
          <a:xfrm>
            <a:off x="1619250" y="1557338"/>
            <a:ext cx="6372225" cy="652462"/>
          </a:xfrm>
          <a:prstGeom prst="rect">
            <a:avLst/>
          </a:prstGeom>
          <a:noFill/>
          <a:ln w="9525">
            <a:noFill/>
            <a:miter lim="800000"/>
            <a:headEnd/>
            <a:tailEnd/>
          </a:ln>
        </p:spPr>
        <p:txBody>
          <a:bodyPr anchor="b"/>
          <a:lstStyle/>
          <a:p>
            <a:pPr>
              <a:defRPr/>
            </a:pPr>
            <a:endParaRPr lang="el-GR" sz="2800" i="1" dirty="0">
              <a:solidFill>
                <a:srgbClr val="FF0000"/>
              </a:solidFill>
              <a:latin typeface="Arial" panose="020B0604020202020204" pitchFamily="34" charset="0"/>
            </a:endParaRPr>
          </a:p>
        </p:txBody>
      </p:sp>
      <p:sp>
        <p:nvSpPr>
          <p:cNvPr id="3" name="Ορθογώνιο 2">
            <a:extLst>
              <a:ext uri="{FF2B5EF4-FFF2-40B4-BE49-F238E27FC236}">
                <a16:creationId xmlns:a16="http://schemas.microsoft.com/office/drawing/2014/main" id="{7C5881A5-5459-4C6C-AFF3-2C153A9AACE0}"/>
              </a:ext>
            </a:extLst>
          </p:cNvPr>
          <p:cNvSpPr/>
          <p:nvPr/>
        </p:nvSpPr>
        <p:spPr>
          <a:xfrm>
            <a:off x="457200" y="4463535"/>
            <a:ext cx="4006280" cy="369332"/>
          </a:xfrm>
          <a:prstGeom prst="rect">
            <a:avLst/>
          </a:prstGeom>
        </p:spPr>
        <p:txBody>
          <a:bodyPr wrap="square">
            <a:spAutoFit/>
          </a:bodyPr>
          <a:lstStyle/>
          <a:p>
            <a:pPr algn="r">
              <a:spcBef>
                <a:spcPct val="20000"/>
              </a:spcBef>
              <a:buClr>
                <a:schemeClr val="folHlink"/>
              </a:buClr>
              <a:buSzPct val="60000"/>
              <a:buFont typeface="Wingdings" pitchFamily="2" charset="2"/>
              <a:buNone/>
              <a:defRPr/>
            </a:pPr>
            <a:r>
              <a:rPr lang="el-GR" b="1" i="1" kern="0" dirty="0">
                <a:solidFill>
                  <a:srgbClr val="0070C0"/>
                </a:solidFill>
                <a:latin typeface="Times New Roman" pitchFamily="18" charset="0"/>
                <a:cs typeface="Times New Roman" pitchFamily="18" charset="0"/>
              </a:rPr>
              <a:t>Καθ. Μιχάλης Γρ Βραχόπουλος</a:t>
            </a:r>
          </a:p>
        </p:txBody>
      </p:sp>
    </p:spTree>
    <p:extLst>
      <p:ext uri="{BB962C8B-B14F-4D97-AF65-F5344CB8AC3E}">
        <p14:creationId xmlns:p14="http://schemas.microsoft.com/office/powerpoint/2010/main" val="5229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3D263302-C5E0-4C2C-A144-C40013A80DAA}"/>
              </a:ext>
            </a:extLst>
          </p:cNvPr>
          <p:cNvSpPr txBox="1">
            <a:spLocks/>
          </p:cNvSpPr>
          <p:nvPr/>
        </p:nvSpPr>
        <p:spPr>
          <a:xfrm>
            <a:off x="323528" y="404664"/>
            <a:ext cx="77724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Ακτινοβολία μέλανος σώματος </a:t>
            </a:r>
            <a:br>
              <a:rPr lang="en-US" dirty="0">
                <a:solidFill>
                  <a:schemeClr val="accent6">
                    <a:lumMod val="75000"/>
                  </a:schemeClr>
                </a:solidFill>
              </a:rPr>
            </a:b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17D29F82-8127-407B-AEE0-16DBB614929D}"/>
              </a:ext>
            </a:extLst>
          </p:cNvPr>
          <p:cNvSpPr txBox="1">
            <a:spLocks/>
          </p:cNvSpPr>
          <p:nvPr/>
        </p:nvSpPr>
        <p:spPr>
          <a:xfrm>
            <a:off x="179512" y="1484784"/>
            <a:ext cx="8276456" cy="4572000"/>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Arial" panose="020B0604020202020204" pitchFamily="34" charset="0"/>
              <a:buNone/>
            </a:pPr>
            <a:r>
              <a:rPr lang="el-GR" dirty="0"/>
              <a:t>   </a:t>
            </a:r>
            <a:r>
              <a:rPr lang="en-US" dirty="0"/>
              <a:t> 	</a:t>
            </a:r>
            <a:r>
              <a:rPr lang="el-GR" dirty="0"/>
              <a:t>Όλα τα σώματα που βρίσκονται σε θερμοκρασία μεγαλύτερη του απόλυτου μηδενός ακτινοβολούν συνεχώς ενέργεια με τη μορφή ηλεκτρομαγνητικής ακτινοβολίας (θερμική ακτινοβολία). </a:t>
            </a:r>
            <a:endParaRPr lang="en-US" dirty="0"/>
          </a:p>
          <a:p>
            <a:pPr algn="just">
              <a:buFont typeface="Arial" panose="020B0604020202020204" pitchFamily="34" charset="0"/>
              <a:buNone/>
            </a:pPr>
            <a:r>
              <a:rPr lang="en-US" dirty="0"/>
              <a:t>	</a:t>
            </a:r>
            <a:r>
              <a:rPr lang="el-GR" dirty="0"/>
              <a:t>Σε περίπτωση προσπίπτουσας ακτινοβολίας, όλα τα σώματα απορροφούν ηλεκτρομαγνητική ακτινοβολία έως κάποιο βαθμό. </a:t>
            </a:r>
            <a:endParaRPr lang="en-US" dirty="0"/>
          </a:p>
          <a:p>
            <a:pPr algn="just">
              <a:buFont typeface="Arial" panose="020B0604020202020204" pitchFamily="34" charset="0"/>
              <a:buNone/>
            </a:pPr>
            <a:r>
              <a:rPr lang="en-US" dirty="0"/>
              <a:t>	</a:t>
            </a:r>
          </a:p>
          <a:p>
            <a:pPr algn="just">
              <a:buFont typeface="Arial" panose="020B0604020202020204" pitchFamily="34" charset="0"/>
              <a:buNone/>
            </a:pPr>
            <a:r>
              <a:rPr lang="en-US" dirty="0"/>
              <a:t>	</a:t>
            </a:r>
            <a:r>
              <a:rPr lang="el-GR" b="1" dirty="0"/>
              <a:t>Μέλαν σώμα είναι το σώμα που απορροφά πλήρως την ηλεκτρομαγνητική ακτινοβολία κάθε συχνότητας που προσπίπτει επάνω του. Αυτό σημαίνει ότι ένα τέτοιο σώμα δεν ανακλά ούτε διαχέει την προσπίπτουσα σε αυτό ακτινοβολία, ούτε αφήνει το φως να το διαπεράσει</a:t>
            </a:r>
            <a:r>
              <a:rPr lang="el-GR" dirty="0"/>
              <a:t>.</a:t>
            </a:r>
            <a:endParaRPr lang="en-US" dirty="0"/>
          </a:p>
          <a:p>
            <a:pPr algn="just">
              <a:buFont typeface="Arial" panose="020B0604020202020204" pitchFamily="34" charset="0"/>
              <a:buNone/>
            </a:pPr>
            <a:endParaRPr lang="en-US" dirty="0"/>
          </a:p>
          <a:p>
            <a:pPr algn="just">
              <a:buFont typeface="Arial" panose="020B0604020202020204" pitchFamily="34" charset="0"/>
              <a:buNone/>
            </a:pPr>
            <a:r>
              <a:rPr lang="en-US" dirty="0"/>
              <a:t>	</a:t>
            </a:r>
            <a:r>
              <a:rPr lang="el-GR" dirty="0">
                <a:solidFill>
                  <a:srgbClr val="0000FF"/>
                </a:solidFill>
              </a:rPr>
              <a:t>Ένα μέλαν σώμα που βρίσκεται σε θερμική ισορροπία με το περιβάλλον, που έχει θερμοκρασία Τ (Κ), εκπέμπει επίσης ακτινοβολία, το φάσμα της οποίας εξαρτάται μόνο από τη θερμοκρασία του. </a:t>
            </a:r>
            <a:endParaRPr lang="en-US" dirty="0">
              <a:solidFill>
                <a:srgbClr val="0000FF"/>
              </a:solidFill>
            </a:endParaRPr>
          </a:p>
        </p:txBody>
      </p:sp>
    </p:spTree>
    <p:extLst>
      <p:ext uri="{BB962C8B-B14F-4D97-AF65-F5344CB8AC3E}">
        <p14:creationId xmlns:p14="http://schemas.microsoft.com/office/powerpoint/2010/main" val="2859444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90A7331E-20A1-4DF1-B8A0-B2D6BC51B0AD}"/>
              </a:ext>
            </a:extLst>
          </p:cNvPr>
          <p:cNvSpPr txBox="1">
            <a:spLocks/>
          </p:cNvSpPr>
          <p:nvPr/>
        </p:nvSpPr>
        <p:spPr>
          <a:xfrm>
            <a:off x="457200" y="27463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b="1">
                <a:solidFill>
                  <a:schemeClr val="accent6">
                    <a:lumMod val="75000"/>
                  </a:schemeClr>
                </a:solidFill>
              </a:rPr>
              <a:t>Νόμοι του μέλανος σώματος</a:t>
            </a:r>
            <a:br>
              <a:rPr lang="el-GR" b="1">
                <a:solidFill>
                  <a:schemeClr val="accent6">
                    <a:lumMod val="75000"/>
                  </a:schemeClr>
                </a:solidFill>
              </a:rPr>
            </a:br>
            <a:r>
              <a:rPr lang="el-GR">
                <a:solidFill>
                  <a:schemeClr val="accent6">
                    <a:lumMod val="75000"/>
                  </a:schemeClr>
                </a:solidFill>
              </a:rPr>
              <a:t>Ο νόμος μετατόπισης του Wien </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F77FC9F3-82FA-4E4C-80E1-75C46E073A0A}"/>
              </a:ext>
            </a:extLst>
          </p:cNvPr>
          <p:cNvSpPr txBox="1">
            <a:spLocks/>
          </p:cNvSpPr>
          <p:nvPr/>
        </p:nvSpPr>
        <p:spPr>
          <a:xfrm>
            <a:off x="457200" y="1772816"/>
            <a:ext cx="8229600" cy="352839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2400" dirty="0">
                <a:latin typeface="Arial Narrow" panose="020B0606020202030204" pitchFamily="34" charset="0"/>
              </a:rPr>
              <a:t>μήκος κύματος </a:t>
            </a:r>
            <a:r>
              <a:rPr lang="el-GR" sz="2400" dirty="0" err="1">
                <a:latin typeface="Arial Narrow" panose="020B0606020202030204" pitchFamily="34" charset="0"/>
              </a:rPr>
              <a:t>λ</a:t>
            </a:r>
            <a:r>
              <a:rPr lang="el-GR" sz="2400" baseline="-25000" dirty="0" err="1">
                <a:latin typeface="Arial Narrow" panose="020B0606020202030204" pitchFamily="34" charset="0"/>
              </a:rPr>
              <a:t>max</a:t>
            </a:r>
            <a:r>
              <a:rPr lang="el-GR" sz="2400" dirty="0">
                <a:latin typeface="Arial Narrow" panose="020B0606020202030204" pitchFamily="34" charset="0"/>
              </a:rPr>
              <a:t>, στο οποίο το μέλαν σώμα εκπέμπει το περισσότερο ποσοστό της ακτινοβολουμένης ισχύος.</a:t>
            </a:r>
          </a:p>
          <a:p>
            <a:endParaRPr lang="el-GR" sz="2400" dirty="0">
              <a:latin typeface="Arial Narrow" panose="020B0606020202030204" pitchFamily="34" charset="0"/>
            </a:endParaRPr>
          </a:p>
          <a:p>
            <a:pPr>
              <a:buFont typeface="Arial" panose="020B0604020202020204" pitchFamily="34" charset="0"/>
              <a:buNone/>
            </a:pPr>
            <a:r>
              <a:rPr lang="el-GR" sz="2400" dirty="0">
                <a:latin typeface="Arial Narrow" panose="020B0606020202030204" pitchFamily="34" charset="0"/>
              </a:rPr>
              <a:t> Ο νόμος του </a:t>
            </a:r>
            <a:r>
              <a:rPr lang="el-GR" sz="2400" dirty="0" err="1">
                <a:latin typeface="Arial Narrow" panose="020B0606020202030204" pitchFamily="34" charset="0"/>
              </a:rPr>
              <a:t>Wien</a:t>
            </a:r>
            <a:r>
              <a:rPr lang="el-GR" sz="2400" dirty="0">
                <a:latin typeface="Arial Narrow" panose="020B0606020202030204" pitchFamily="34" charset="0"/>
              </a:rPr>
              <a:t> </a:t>
            </a:r>
            <a:endParaRPr lang="en-US" sz="2400" dirty="0">
              <a:latin typeface="Arial Narrow" panose="020B0606020202030204" pitchFamily="34" charset="0"/>
            </a:endParaRPr>
          </a:p>
          <a:p>
            <a:pPr>
              <a:buFont typeface="Arial" panose="020B0604020202020204" pitchFamily="34" charset="0"/>
              <a:buNone/>
            </a:pPr>
            <a:r>
              <a:rPr lang="en-US" sz="2400" dirty="0">
                <a:latin typeface="Arial Narrow" panose="020B0606020202030204" pitchFamily="34" charset="0"/>
              </a:rPr>
              <a:t>				</a:t>
            </a:r>
            <a:r>
              <a:rPr lang="el-GR" sz="2400" dirty="0" err="1">
                <a:solidFill>
                  <a:srgbClr val="0000FF"/>
                </a:solidFill>
                <a:latin typeface="Arial Narrow" panose="020B0606020202030204" pitchFamily="34" charset="0"/>
              </a:rPr>
              <a:t>λ</a:t>
            </a:r>
            <a:r>
              <a:rPr lang="el-GR" sz="2400" baseline="-25000" dirty="0" err="1">
                <a:solidFill>
                  <a:srgbClr val="0000FF"/>
                </a:solidFill>
                <a:latin typeface="Arial Narrow" panose="020B0606020202030204" pitchFamily="34" charset="0"/>
              </a:rPr>
              <a:t>max</a:t>
            </a:r>
            <a:r>
              <a:rPr lang="el-GR" sz="2400" dirty="0">
                <a:solidFill>
                  <a:srgbClr val="0000FF"/>
                </a:solidFill>
                <a:latin typeface="Arial Narrow" panose="020B0606020202030204" pitchFamily="34" charset="0"/>
              </a:rPr>
              <a:t>· T = 2898</a:t>
            </a:r>
          </a:p>
          <a:p>
            <a:endParaRPr lang="el-GR" sz="2400" dirty="0">
              <a:latin typeface="Arial Narrow" panose="020B0606020202030204" pitchFamily="34" charset="0"/>
            </a:endParaRPr>
          </a:p>
          <a:p>
            <a:pPr marL="0" indent="0" algn="just">
              <a:buNone/>
            </a:pPr>
            <a:r>
              <a:rPr lang="el-GR" sz="2400" dirty="0">
                <a:latin typeface="Arial Narrow" panose="020B0606020202030204" pitchFamily="34" charset="0"/>
              </a:rPr>
              <a:t>Με την βοήθεια αυτού του νόμου υπολογίσθηκε η θερμοκρασία της επιφανείας του ήλιου, περίπου 6.000 Κ.</a:t>
            </a:r>
            <a:endParaRPr lang="en-US" sz="2400" dirty="0">
              <a:latin typeface="Arial Narrow" panose="020B0606020202030204" pitchFamily="34" charset="0"/>
            </a:endParaRPr>
          </a:p>
        </p:txBody>
      </p:sp>
    </p:spTree>
    <p:extLst>
      <p:ext uri="{BB962C8B-B14F-4D97-AF65-F5344CB8AC3E}">
        <p14:creationId xmlns:p14="http://schemas.microsoft.com/office/powerpoint/2010/main" val="1498210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C2D03BF2-0786-4A64-9E90-A40F07AA5A50}"/>
              </a:ext>
            </a:extLst>
          </p:cNvPr>
          <p:cNvSpPr txBox="1">
            <a:spLocks/>
          </p:cNvSpPr>
          <p:nvPr/>
        </p:nvSpPr>
        <p:spPr>
          <a:xfrm>
            <a:off x="827584" y="29632"/>
            <a:ext cx="77724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b="1" dirty="0">
                <a:solidFill>
                  <a:schemeClr val="accent6">
                    <a:lumMod val="75000"/>
                  </a:schemeClr>
                </a:solidFill>
                <a:latin typeface="Arial Narrow" panose="020B0606020202030204" pitchFamily="34" charset="0"/>
              </a:rPr>
              <a:t>Νόμοι του μέλανος σώματος</a:t>
            </a:r>
            <a:br>
              <a:rPr lang="el-GR" b="1" dirty="0">
                <a:solidFill>
                  <a:schemeClr val="accent6">
                    <a:lumMod val="75000"/>
                  </a:schemeClr>
                </a:solidFill>
                <a:latin typeface="Arial Narrow" panose="020B0606020202030204" pitchFamily="34" charset="0"/>
              </a:rPr>
            </a:br>
            <a:r>
              <a:rPr lang="el-GR" dirty="0">
                <a:solidFill>
                  <a:schemeClr val="accent6">
                    <a:lumMod val="75000"/>
                  </a:schemeClr>
                </a:solidFill>
                <a:latin typeface="Arial Narrow" panose="020B0606020202030204" pitchFamily="34" charset="0"/>
              </a:rPr>
              <a:t>Ο νόμος των </a:t>
            </a:r>
            <a:r>
              <a:rPr lang="el-GR" dirty="0" err="1">
                <a:solidFill>
                  <a:schemeClr val="accent6">
                    <a:lumMod val="75000"/>
                  </a:schemeClr>
                </a:solidFill>
                <a:latin typeface="Arial Narrow" panose="020B0606020202030204" pitchFamily="34" charset="0"/>
              </a:rPr>
              <a:t>Stefan</a:t>
            </a:r>
            <a:r>
              <a:rPr lang="el-GR" dirty="0">
                <a:solidFill>
                  <a:schemeClr val="accent6">
                    <a:lumMod val="75000"/>
                  </a:schemeClr>
                </a:solidFill>
                <a:latin typeface="Arial Narrow" panose="020B0606020202030204" pitchFamily="34" charset="0"/>
              </a:rPr>
              <a:t> - </a:t>
            </a:r>
            <a:r>
              <a:rPr lang="el-GR" dirty="0" err="1">
                <a:solidFill>
                  <a:schemeClr val="accent6">
                    <a:lumMod val="75000"/>
                  </a:schemeClr>
                </a:solidFill>
                <a:latin typeface="Arial Narrow" panose="020B0606020202030204" pitchFamily="34" charset="0"/>
              </a:rPr>
              <a:t>Boltzmann</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AB1F4D18-92A7-4A91-B257-2E9F44AE7C7B}"/>
              </a:ext>
            </a:extLst>
          </p:cNvPr>
          <p:cNvSpPr txBox="1">
            <a:spLocks/>
          </p:cNvSpPr>
          <p:nvPr/>
        </p:nvSpPr>
        <p:spPr>
          <a:xfrm>
            <a:off x="164704" y="1484784"/>
            <a:ext cx="8871792" cy="4283968"/>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dirty="0">
                <a:latin typeface="Arial Narrow" panose="020B0606020202030204" pitchFamily="34" charset="0"/>
              </a:rPr>
              <a:t>Οι </a:t>
            </a:r>
            <a:r>
              <a:rPr lang="el-GR" b="1" dirty="0" err="1">
                <a:latin typeface="Arial Narrow" panose="020B0606020202030204" pitchFamily="34" charset="0"/>
              </a:rPr>
              <a:t>Stefan</a:t>
            </a:r>
            <a:r>
              <a:rPr lang="el-GR" b="1" dirty="0">
                <a:latin typeface="Arial Narrow" panose="020B0606020202030204" pitchFamily="34" charset="0"/>
              </a:rPr>
              <a:t> - </a:t>
            </a:r>
            <a:r>
              <a:rPr lang="el-GR" b="1" dirty="0" err="1">
                <a:latin typeface="Arial Narrow" panose="020B0606020202030204" pitchFamily="34" charset="0"/>
              </a:rPr>
              <a:t>Boltzmann</a:t>
            </a:r>
            <a:r>
              <a:rPr lang="el-GR" dirty="0">
                <a:latin typeface="Arial Narrow" panose="020B0606020202030204" pitchFamily="34" charset="0"/>
              </a:rPr>
              <a:t>, διαπίστωσαν ότι η </a:t>
            </a:r>
            <a:r>
              <a:rPr lang="el-GR" dirty="0" err="1">
                <a:latin typeface="Arial Narrow" panose="020B0606020202030204" pitchFamily="34" charset="0"/>
              </a:rPr>
              <a:t>αφετική</a:t>
            </a:r>
            <a:r>
              <a:rPr lang="el-GR" dirty="0">
                <a:latin typeface="Arial Narrow" panose="020B0606020202030204" pitchFamily="34" charset="0"/>
              </a:rPr>
              <a:t> ικανότητα Α, που είναι το πηλίκο της συνολικής ακτινοβολούμενης ισχύος ενός μέλανος σώματος προς το εμβαδόν της επιφάνειάς του S, είναι ανάλογη προς την τέταρτη δύναμη της απόλυτης θερμοκρασίας του σώματος:</a:t>
            </a:r>
          </a:p>
          <a:p>
            <a:pPr algn="just"/>
            <a:endParaRPr lang="el-GR" dirty="0">
              <a:latin typeface="Arial Narrow" panose="020B0606020202030204" pitchFamily="34" charset="0"/>
            </a:endParaRPr>
          </a:p>
          <a:p>
            <a:pPr marL="0" indent="0" algn="ctr">
              <a:buNone/>
            </a:pPr>
            <a:r>
              <a:rPr lang="el-GR" dirty="0">
                <a:latin typeface="Arial Narrow" panose="020B0606020202030204" pitchFamily="34" charset="0"/>
              </a:rPr>
              <a:t> </a:t>
            </a:r>
            <a:r>
              <a:rPr lang="el-GR" b="1" dirty="0">
                <a:solidFill>
                  <a:srgbClr val="0000FF"/>
                </a:solidFill>
                <a:latin typeface="Arial Narrow" panose="020B0606020202030204" pitchFamily="34" charset="0"/>
              </a:rPr>
              <a:t>Α = σ Τ</a:t>
            </a:r>
            <a:r>
              <a:rPr lang="el-GR" b="1" baseline="30000" dirty="0">
                <a:solidFill>
                  <a:srgbClr val="0000FF"/>
                </a:solidFill>
                <a:latin typeface="Arial Narrow" panose="020B0606020202030204" pitchFamily="34" charset="0"/>
              </a:rPr>
              <a:t>4</a:t>
            </a:r>
            <a:r>
              <a:rPr lang="el-GR" b="1" dirty="0">
                <a:solidFill>
                  <a:srgbClr val="0000FF"/>
                </a:solidFill>
                <a:latin typeface="Arial Narrow" panose="020B0606020202030204" pitchFamily="34" charset="0"/>
              </a:rPr>
              <a:t>  </a:t>
            </a:r>
          </a:p>
          <a:p>
            <a:pPr marL="0" indent="0" algn="ctr">
              <a:buNone/>
            </a:pPr>
            <a:endParaRPr lang="el-GR" b="1" dirty="0">
              <a:latin typeface="Arial Narrow" panose="020B0606020202030204" pitchFamily="34" charset="0"/>
            </a:endParaRPr>
          </a:p>
          <a:p>
            <a:pPr marL="0" indent="0" algn="just">
              <a:buNone/>
            </a:pPr>
            <a:r>
              <a:rPr lang="el-GR" dirty="0">
                <a:latin typeface="Arial Narrow" panose="020B0606020202030204" pitchFamily="34" charset="0"/>
              </a:rPr>
              <a:t>όπου σ είναι μία θεμελιώδης φυσική σταθερά, γνωστή ως σταθερά των </a:t>
            </a:r>
            <a:r>
              <a:rPr lang="el-GR" dirty="0" err="1">
                <a:latin typeface="Arial Narrow" panose="020B0606020202030204" pitchFamily="34" charset="0"/>
              </a:rPr>
              <a:t>Stefan</a:t>
            </a:r>
            <a:r>
              <a:rPr lang="el-GR" dirty="0">
                <a:latin typeface="Arial Narrow" panose="020B0606020202030204" pitchFamily="34" charset="0"/>
              </a:rPr>
              <a:t> – </a:t>
            </a:r>
            <a:r>
              <a:rPr lang="el-GR" dirty="0" err="1">
                <a:latin typeface="Arial Narrow" panose="020B0606020202030204" pitchFamily="34" charset="0"/>
              </a:rPr>
              <a:t>Boltzmann</a:t>
            </a:r>
            <a:r>
              <a:rPr lang="el-GR" dirty="0">
                <a:latin typeface="Arial Narrow" panose="020B0606020202030204" pitchFamily="34" charset="0"/>
              </a:rPr>
              <a:t>, </a:t>
            </a:r>
            <a:r>
              <a:rPr lang="en-US" dirty="0">
                <a:latin typeface="Arial Narrow" panose="020B0606020202030204" pitchFamily="34" charset="0"/>
              </a:rPr>
              <a:t>(</a:t>
            </a:r>
            <a:r>
              <a:rPr lang="el-GR" dirty="0">
                <a:latin typeface="Arial Narrow" panose="020B0606020202030204" pitchFamily="34" charset="0"/>
              </a:rPr>
              <a:t>5,67</a:t>
            </a:r>
            <a:r>
              <a:rPr lang="en-US" dirty="0">
                <a:latin typeface="Arial Narrow" panose="020B0606020202030204" pitchFamily="34" charset="0"/>
              </a:rPr>
              <a:t>x10</a:t>
            </a:r>
            <a:r>
              <a:rPr lang="en-US" baseline="30000" dirty="0">
                <a:latin typeface="Arial Narrow" panose="020B0606020202030204" pitchFamily="34" charset="0"/>
              </a:rPr>
              <a:t>-8</a:t>
            </a:r>
            <a:r>
              <a:rPr lang="en-US" dirty="0">
                <a:latin typeface="Arial Narrow" panose="020B0606020202030204" pitchFamily="34" charset="0"/>
              </a:rPr>
              <a:t>W/m</a:t>
            </a:r>
            <a:r>
              <a:rPr lang="en-US" baseline="30000" dirty="0">
                <a:latin typeface="Arial Narrow" panose="020B0606020202030204" pitchFamily="34" charset="0"/>
              </a:rPr>
              <a:t>2</a:t>
            </a:r>
            <a:r>
              <a:rPr lang="en-US" dirty="0">
                <a:latin typeface="Arial Narrow" panose="020B0606020202030204" pitchFamily="34" charset="0"/>
              </a:rPr>
              <a:t>K</a:t>
            </a:r>
            <a:r>
              <a:rPr lang="en-US" baseline="30000" dirty="0">
                <a:latin typeface="Arial Narrow" panose="020B0606020202030204" pitchFamily="34" charset="0"/>
              </a:rPr>
              <a:t>4</a:t>
            </a:r>
            <a:r>
              <a:rPr lang="en-US" dirty="0">
                <a:latin typeface="Arial Narrow" panose="020B0606020202030204" pitchFamily="34" charset="0"/>
              </a:rPr>
              <a:t>)</a:t>
            </a:r>
            <a:r>
              <a:rPr lang="el-GR" dirty="0">
                <a:latin typeface="Arial Narrow" panose="020B0606020202030204" pitchFamily="34" charset="0"/>
              </a:rPr>
              <a:t>.</a:t>
            </a:r>
            <a:endParaRPr lang="en-US" dirty="0">
              <a:latin typeface="Arial Narrow" panose="020B0606020202030204" pitchFamily="34" charset="0"/>
            </a:endParaRPr>
          </a:p>
          <a:p>
            <a:pPr marL="0" indent="0" algn="just">
              <a:buNone/>
            </a:pPr>
            <a:endParaRPr lang="el-GR" dirty="0">
              <a:latin typeface="Arial Narrow" panose="020B0606020202030204" pitchFamily="34" charset="0"/>
            </a:endParaRPr>
          </a:p>
          <a:p>
            <a:pPr marL="0" indent="0" algn="just">
              <a:buNone/>
            </a:pPr>
            <a:r>
              <a:rPr lang="el-GR" dirty="0">
                <a:latin typeface="Arial Narrow" panose="020B0606020202030204" pitchFamily="34" charset="0"/>
              </a:rPr>
              <a:t>Στην πράξη ο νόμος των </a:t>
            </a:r>
            <a:r>
              <a:rPr lang="el-GR" dirty="0" err="1">
                <a:latin typeface="Arial Narrow" panose="020B0606020202030204" pitchFamily="34" charset="0"/>
              </a:rPr>
              <a:t>Stefan</a:t>
            </a:r>
            <a:r>
              <a:rPr lang="el-GR" dirty="0">
                <a:latin typeface="Arial Narrow" panose="020B0606020202030204" pitchFamily="34" charset="0"/>
              </a:rPr>
              <a:t> - </a:t>
            </a:r>
            <a:r>
              <a:rPr lang="el-GR" dirty="0" err="1">
                <a:latin typeface="Arial Narrow" panose="020B0606020202030204" pitchFamily="34" charset="0"/>
              </a:rPr>
              <a:t>Boltzmann</a:t>
            </a:r>
            <a:r>
              <a:rPr lang="el-GR" dirty="0">
                <a:latin typeface="Arial Narrow" panose="020B0606020202030204" pitchFamily="34" charset="0"/>
              </a:rPr>
              <a:t> περιγράφει ότι σε οποιαδήποτε θερμοκρασία Τ και αν βρίσκεται ένα σώμα θα εκπέμπει ακτινοβολία, σε κάποια περιοχή του φάσματος. </a:t>
            </a:r>
          </a:p>
          <a:p>
            <a:pPr marL="0" indent="0" algn="just">
              <a:buNone/>
            </a:pPr>
            <a:r>
              <a:rPr lang="el-GR" dirty="0">
                <a:latin typeface="Arial Narrow" panose="020B0606020202030204" pitchFamily="34" charset="0"/>
              </a:rPr>
              <a:t>Ακόμη και στην θερμοκρασία Τ=273 Κ, </a:t>
            </a:r>
            <a:r>
              <a:rPr lang="el-GR" dirty="0">
                <a:solidFill>
                  <a:srgbClr val="0000FF"/>
                </a:solidFill>
                <a:latin typeface="Arial Narrow" panose="020B0606020202030204" pitchFamily="34" charset="0"/>
              </a:rPr>
              <a:t>ή Τ&gt;0 Κ</a:t>
            </a:r>
            <a:r>
              <a:rPr lang="el-GR" dirty="0">
                <a:latin typeface="Arial Narrow" panose="020B0606020202030204" pitchFamily="34" charset="0"/>
              </a:rPr>
              <a:t> εκπέμπει κάποια ακτινοβολία. </a:t>
            </a:r>
            <a:endParaRPr lang="en-US" dirty="0">
              <a:latin typeface="Arial Narrow" panose="020B0606020202030204" pitchFamily="34" charset="0"/>
            </a:endParaRPr>
          </a:p>
          <a:p>
            <a:pPr marL="0" indent="0" algn="r">
              <a:buNone/>
            </a:pPr>
            <a:r>
              <a:rPr lang="el-GR" u="sng" dirty="0">
                <a:solidFill>
                  <a:srgbClr val="0000FF"/>
                </a:solidFill>
                <a:latin typeface="Arial Narrow" panose="020B0606020202030204" pitchFamily="34" charset="0"/>
              </a:rPr>
              <a:t>Βέβαια κάθε σώμα όχι μόνο εκπέμπει αλλά και απορροφά ακτινοβολία.</a:t>
            </a:r>
          </a:p>
        </p:txBody>
      </p:sp>
    </p:spTree>
    <p:extLst>
      <p:ext uri="{BB962C8B-B14F-4D97-AF65-F5344CB8AC3E}">
        <p14:creationId xmlns:p14="http://schemas.microsoft.com/office/powerpoint/2010/main" val="3350371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0CB26AAF-5CB2-43AC-BED8-120CF08A223B}"/>
              </a:ext>
            </a:extLst>
          </p:cNvPr>
          <p:cNvSpPr txBox="1">
            <a:spLocks/>
          </p:cNvSpPr>
          <p:nvPr/>
        </p:nvSpPr>
        <p:spPr>
          <a:xfrm>
            <a:off x="667400" y="144061"/>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Εισαγωγικά Στοιχεία</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188EF30E-B3DE-4626-A20F-4C66C96401A1}"/>
              </a:ext>
            </a:extLst>
          </p:cNvPr>
          <p:cNvSpPr txBox="1">
            <a:spLocks/>
          </p:cNvSpPr>
          <p:nvPr/>
        </p:nvSpPr>
        <p:spPr>
          <a:xfrm>
            <a:off x="354504" y="1287061"/>
            <a:ext cx="8332296" cy="45720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l-GR" sz="2800" dirty="0">
                <a:latin typeface="Arial Narrow" panose="020B0606020202030204" pitchFamily="34" charset="0"/>
              </a:rPr>
              <a:t>Για να διατηρηθεί σταθερό κλίμα στη Γη, πρέπει να υπάρχει ισορροπία στην ακτινοβολία που δέχεται και σε αυτή που εξέρχεται. </a:t>
            </a:r>
          </a:p>
          <a:p>
            <a:pPr marL="0" indent="0" algn="just">
              <a:buNone/>
            </a:pPr>
            <a:r>
              <a:rPr lang="el-GR" sz="2800" dirty="0">
                <a:latin typeface="Arial Narrow" panose="020B0606020202030204" pitchFamily="34" charset="0"/>
              </a:rPr>
              <a:t>Από αυτό το ισοζύγιο υπολογίζεται η </a:t>
            </a:r>
            <a:r>
              <a:rPr lang="el-GR" sz="2800" u="sng" dirty="0">
                <a:latin typeface="Arial Narrow" panose="020B0606020202030204" pitchFamily="34" charset="0"/>
              </a:rPr>
              <a:t>ενεργός θερμοκρασία Τε</a:t>
            </a:r>
            <a:r>
              <a:rPr lang="el-GR" sz="2800" dirty="0">
                <a:latin typeface="Arial Narrow" panose="020B0606020202030204" pitchFamily="34" charset="0"/>
              </a:rPr>
              <a:t> της Γης</a:t>
            </a:r>
          </a:p>
          <a:p>
            <a:pPr marL="0" indent="0" algn="just">
              <a:buNone/>
            </a:pPr>
            <a:r>
              <a:rPr lang="el-GR" sz="2800" dirty="0">
                <a:latin typeface="Arial Narrow" panose="020B0606020202030204" pitchFamily="34" charset="0"/>
              </a:rPr>
              <a:t>Η ολική ακτινοβολία Ε</a:t>
            </a:r>
            <a:r>
              <a:rPr lang="en-US" sz="2800" dirty="0">
                <a:latin typeface="Arial Narrow" panose="020B0606020202030204" pitchFamily="34" charset="0"/>
              </a:rPr>
              <a:t>s</a:t>
            </a:r>
            <a:r>
              <a:rPr lang="el-GR" sz="2800" dirty="0">
                <a:latin typeface="Arial Narrow" panose="020B0606020202030204" pitchFamily="34" charset="0"/>
              </a:rPr>
              <a:t> που εκπέμπεται από τον Ήλιο στη μονάδα χρόνου  (εφόσον θεωρηθεί μέλαν σώμα) δίνεται από την      </a:t>
            </a:r>
            <a:r>
              <a:rPr lang="en-US" sz="2800" dirty="0">
                <a:latin typeface="Arial Narrow" panose="020B0606020202030204" pitchFamily="34" charset="0"/>
              </a:rPr>
              <a:t>      </a:t>
            </a:r>
            <a:r>
              <a:rPr lang="el-GR" sz="2800" dirty="0">
                <a:latin typeface="Arial Narrow" panose="020B0606020202030204" pitchFamily="34" charset="0"/>
              </a:rPr>
              <a:t>επί την επιφάνεια του δίσκου:      </a:t>
            </a:r>
          </a:p>
          <a:p>
            <a:pPr marL="0" indent="0" algn="just">
              <a:buNone/>
            </a:pPr>
            <a:endParaRPr lang="en-US" sz="2800" dirty="0">
              <a:latin typeface="Arial Narrow" panose="020B0606020202030204" pitchFamily="34" charset="0"/>
            </a:endParaRPr>
          </a:p>
        </p:txBody>
      </p:sp>
      <p:graphicFrame>
        <p:nvGraphicFramePr>
          <p:cNvPr id="6" name="Αντικείμενο 5">
            <a:extLst>
              <a:ext uri="{FF2B5EF4-FFF2-40B4-BE49-F238E27FC236}">
                <a16:creationId xmlns:a16="http://schemas.microsoft.com/office/drawing/2014/main" id="{B67ECC82-EF7B-452A-A990-C0865374B06A}"/>
              </a:ext>
            </a:extLst>
          </p:cNvPr>
          <p:cNvGraphicFramePr>
            <a:graphicFrameLocks noChangeAspect="1"/>
          </p:cNvGraphicFramePr>
          <p:nvPr>
            <p:extLst>
              <p:ext uri="{D42A27DB-BD31-4B8C-83A1-F6EECF244321}">
                <p14:modId xmlns:p14="http://schemas.microsoft.com/office/powerpoint/2010/main" val="2183163032"/>
              </p:ext>
            </p:extLst>
          </p:nvPr>
        </p:nvGraphicFramePr>
        <p:xfrm>
          <a:off x="2663825" y="5483225"/>
          <a:ext cx="3714750" cy="750888"/>
        </p:xfrm>
        <a:graphic>
          <a:graphicData uri="http://schemas.openxmlformats.org/presentationml/2006/ole">
            <mc:AlternateContent xmlns:mc="http://schemas.openxmlformats.org/markup-compatibility/2006">
              <mc:Choice xmlns:v="urn:schemas-microsoft-com:vml" Requires="v">
                <p:oleObj name="Equation" r:id="rId2" imgW="1193760" imgH="241200" progId="Equation.DSMT4">
                  <p:embed/>
                </p:oleObj>
              </mc:Choice>
              <mc:Fallback>
                <p:oleObj name="Equation" r:id="rId2" imgW="1193760" imgH="241200" progId="Equation.DSMT4">
                  <p:embed/>
                  <p:pic>
                    <p:nvPicPr>
                      <p:cNvPr id="0" name=""/>
                      <p:cNvPicPr/>
                      <p:nvPr/>
                    </p:nvPicPr>
                    <p:blipFill>
                      <a:blip r:embed="rId3"/>
                      <a:stretch>
                        <a:fillRect/>
                      </a:stretch>
                    </p:blipFill>
                    <p:spPr>
                      <a:xfrm>
                        <a:off x="2663825" y="5483225"/>
                        <a:ext cx="3714750" cy="750888"/>
                      </a:xfrm>
                      <a:prstGeom prst="rect">
                        <a:avLst/>
                      </a:prstGeom>
                    </p:spPr>
                  </p:pic>
                </p:oleObj>
              </mc:Fallback>
            </mc:AlternateContent>
          </a:graphicData>
        </a:graphic>
      </p:graphicFrame>
      <p:graphicFrame>
        <p:nvGraphicFramePr>
          <p:cNvPr id="7" name="Αντικείμενο 6">
            <a:extLst>
              <a:ext uri="{FF2B5EF4-FFF2-40B4-BE49-F238E27FC236}">
                <a16:creationId xmlns:a16="http://schemas.microsoft.com/office/drawing/2014/main" id="{D4AB93D4-A4E1-45D9-8CAD-219D7D02A725}"/>
              </a:ext>
            </a:extLst>
          </p:cNvPr>
          <p:cNvGraphicFramePr>
            <a:graphicFrameLocks noChangeAspect="1"/>
          </p:cNvGraphicFramePr>
          <p:nvPr>
            <p:extLst>
              <p:ext uri="{D42A27DB-BD31-4B8C-83A1-F6EECF244321}">
                <p14:modId xmlns:p14="http://schemas.microsoft.com/office/powerpoint/2010/main" val="3817708523"/>
              </p:ext>
            </p:extLst>
          </p:nvPr>
        </p:nvGraphicFramePr>
        <p:xfrm>
          <a:off x="971600" y="4365104"/>
          <a:ext cx="794122" cy="656014"/>
        </p:xfrm>
        <a:graphic>
          <a:graphicData uri="http://schemas.openxmlformats.org/presentationml/2006/ole">
            <mc:AlternateContent xmlns:mc="http://schemas.openxmlformats.org/markup-compatibility/2006">
              <mc:Choice xmlns:v="urn:schemas-microsoft-com:vml" Requires="v">
                <p:oleObj name="Equation" r:id="rId4" imgW="291960" imgH="241200" progId="Equation.DSMT4">
                  <p:embed/>
                </p:oleObj>
              </mc:Choice>
              <mc:Fallback>
                <p:oleObj name="Equation" r:id="rId4" imgW="291960" imgH="241200" progId="Equation.DSMT4">
                  <p:embed/>
                  <p:pic>
                    <p:nvPicPr>
                      <p:cNvPr id="0" name=""/>
                      <p:cNvPicPr/>
                      <p:nvPr/>
                    </p:nvPicPr>
                    <p:blipFill>
                      <a:blip r:embed="rId5"/>
                      <a:stretch>
                        <a:fillRect/>
                      </a:stretch>
                    </p:blipFill>
                    <p:spPr>
                      <a:xfrm>
                        <a:off x="971600" y="4365104"/>
                        <a:ext cx="794122" cy="656014"/>
                      </a:xfrm>
                      <a:prstGeom prst="rect">
                        <a:avLst/>
                      </a:prstGeom>
                    </p:spPr>
                  </p:pic>
                </p:oleObj>
              </mc:Fallback>
            </mc:AlternateContent>
          </a:graphicData>
        </a:graphic>
      </p:graphicFrame>
    </p:spTree>
    <p:extLst>
      <p:ext uri="{BB962C8B-B14F-4D97-AF65-F5344CB8AC3E}">
        <p14:creationId xmlns:p14="http://schemas.microsoft.com/office/powerpoint/2010/main" val="2132501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a:t>
            </a:fld>
            <a:endParaRPr lang="el-GR" dirty="0">
              <a:solidFill>
                <a:prstClr val="black">
                  <a:tint val="75000"/>
                </a:prstClr>
              </a:solidFill>
            </a:endParaRPr>
          </a:p>
        </p:txBody>
      </p:sp>
      <p:sp>
        <p:nvSpPr>
          <p:cNvPr id="4" name="Content Placeholder 2">
            <a:extLst>
              <a:ext uri="{FF2B5EF4-FFF2-40B4-BE49-F238E27FC236}">
                <a16:creationId xmlns:a16="http://schemas.microsoft.com/office/drawing/2014/main" id="{F780B45D-3339-422D-ADBC-EB874595A482}"/>
              </a:ext>
            </a:extLst>
          </p:cNvPr>
          <p:cNvSpPr txBox="1">
            <a:spLocks/>
          </p:cNvSpPr>
          <p:nvPr/>
        </p:nvSpPr>
        <p:spPr>
          <a:xfrm>
            <a:off x="158824" y="1143000"/>
            <a:ext cx="8527976"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Arial" panose="020B0604020202020204" pitchFamily="34" charset="0"/>
              <a:buNone/>
            </a:pPr>
            <a:r>
              <a:rPr lang="en-US" sz="2800" dirty="0">
                <a:latin typeface="Arial Narrow" panose="020B0606020202030204" pitchFamily="34" charset="0"/>
              </a:rPr>
              <a:t>	</a:t>
            </a:r>
            <a:r>
              <a:rPr lang="el-GR" sz="2800" dirty="0">
                <a:latin typeface="Arial Narrow" panose="020B0606020202030204" pitchFamily="34" charset="0"/>
              </a:rPr>
              <a:t>Η Γη δέχεται ακτινοβολία από τον Ήλιο και </a:t>
            </a:r>
            <a:r>
              <a:rPr lang="el-GR" sz="2800" dirty="0" err="1">
                <a:latin typeface="Arial Narrow" panose="020B0606020202030204" pitchFamily="34" charset="0"/>
              </a:rPr>
              <a:t>επανεκπέμπει</a:t>
            </a:r>
            <a:r>
              <a:rPr lang="en-US" sz="2800" dirty="0">
                <a:latin typeface="Arial Narrow" panose="020B0606020202030204" pitchFamily="34" charset="0"/>
              </a:rPr>
              <a:t>.</a:t>
            </a:r>
            <a:r>
              <a:rPr lang="el-GR" sz="2800" dirty="0">
                <a:latin typeface="Arial Narrow" panose="020B0606020202030204" pitchFamily="34" charset="0"/>
              </a:rPr>
              <a:t> </a:t>
            </a:r>
            <a:endParaRPr lang="en-US" sz="2800" dirty="0">
              <a:latin typeface="Arial Narrow" panose="020B0606020202030204" pitchFamily="34" charset="0"/>
            </a:endParaRPr>
          </a:p>
          <a:p>
            <a:pPr algn="just">
              <a:buFont typeface="Arial" panose="020B0604020202020204" pitchFamily="34" charset="0"/>
              <a:buNone/>
            </a:pPr>
            <a:r>
              <a:rPr lang="en-US" sz="2800" dirty="0">
                <a:latin typeface="Arial Narrow" panose="020B0606020202030204" pitchFamily="34" charset="0"/>
              </a:rPr>
              <a:t>    </a:t>
            </a:r>
            <a:r>
              <a:rPr lang="el-GR" sz="2800" dirty="0">
                <a:solidFill>
                  <a:srgbClr val="0000FF"/>
                </a:solidFill>
                <a:latin typeface="Arial Narrow" panose="020B0606020202030204" pitchFamily="34" charset="0"/>
              </a:rPr>
              <a:t>Μέρος της γήινης ακτινοβολίας παγιδεύεται από τα </a:t>
            </a:r>
            <a:r>
              <a:rPr lang="el-GR" sz="2800" dirty="0" err="1">
                <a:solidFill>
                  <a:srgbClr val="0000FF"/>
                </a:solidFill>
                <a:latin typeface="Arial Narrow" panose="020B0606020202030204" pitchFamily="34" charset="0"/>
              </a:rPr>
              <a:t>θερμοκηπιακά</a:t>
            </a:r>
            <a:r>
              <a:rPr lang="el-GR" sz="2800" dirty="0">
                <a:solidFill>
                  <a:srgbClr val="0000FF"/>
                </a:solidFill>
                <a:latin typeface="Arial Narrow" panose="020B0606020202030204" pitchFamily="34" charset="0"/>
              </a:rPr>
              <a:t> αέρια</a:t>
            </a:r>
            <a:r>
              <a:rPr lang="en-US" sz="2800" dirty="0">
                <a:solidFill>
                  <a:srgbClr val="0000FF"/>
                </a:solidFill>
                <a:latin typeface="Arial Narrow" panose="020B0606020202030204" pitchFamily="34" charset="0"/>
              </a:rPr>
              <a:t> (GHG) </a:t>
            </a:r>
            <a:r>
              <a:rPr lang="el-GR" sz="2800" dirty="0">
                <a:solidFill>
                  <a:srgbClr val="0000FF"/>
                </a:solidFill>
                <a:latin typeface="Arial Narrow" panose="020B0606020202030204" pitchFamily="34" charset="0"/>
              </a:rPr>
              <a:t>και επιστρέφει πίσω στην επιφάνεια της Γης</a:t>
            </a:r>
            <a:r>
              <a:rPr lang="en-US" sz="2800" dirty="0">
                <a:solidFill>
                  <a:srgbClr val="0000FF"/>
                </a:solidFill>
                <a:latin typeface="Arial Narrow" panose="020B0606020202030204" pitchFamily="34" charset="0"/>
              </a:rPr>
              <a:t> </a:t>
            </a:r>
            <a:r>
              <a:rPr lang="el-GR" sz="2800" dirty="0">
                <a:solidFill>
                  <a:srgbClr val="0000FF"/>
                </a:solidFill>
                <a:latin typeface="Arial Narrow" panose="020B0606020202030204" pitchFamily="34" charset="0"/>
              </a:rPr>
              <a:t>αυξάνοντας την θερμοκρασίας της</a:t>
            </a:r>
            <a:r>
              <a:rPr lang="en-US" sz="2800" dirty="0">
                <a:solidFill>
                  <a:srgbClr val="0000FF"/>
                </a:solidFill>
                <a:latin typeface="Arial Narrow" panose="020B0606020202030204" pitchFamily="34" charset="0"/>
              </a:rPr>
              <a:t>. </a:t>
            </a:r>
            <a:endParaRPr lang="el-GR" sz="2800" dirty="0">
              <a:solidFill>
                <a:srgbClr val="0000FF"/>
              </a:solidFill>
              <a:latin typeface="Arial Narrow" panose="020B0606020202030204" pitchFamily="34" charset="0"/>
            </a:endParaRPr>
          </a:p>
          <a:p>
            <a:pPr algn="just">
              <a:buFont typeface="Arial" panose="020B0604020202020204" pitchFamily="34" charset="0"/>
              <a:buNone/>
            </a:pPr>
            <a:endParaRPr lang="el-GR" sz="2800" dirty="0">
              <a:solidFill>
                <a:srgbClr val="0000FF"/>
              </a:solidFill>
              <a:latin typeface="Arial Narrow" panose="020B0606020202030204" pitchFamily="34" charset="0"/>
            </a:endParaRPr>
          </a:p>
          <a:p>
            <a:pPr algn="just">
              <a:buFont typeface="Arial" panose="020B0604020202020204" pitchFamily="34" charset="0"/>
              <a:buNone/>
            </a:pPr>
            <a:r>
              <a:rPr lang="el-GR" sz="2800" dirty="0">
                <a:latin typeface="Arial Narrow" panose="020B0606020202030204" pitchFamily="34" charset="0"/>
              </a:rPr>
              <a:t>    </a:t>
            </a:r>
            <a:r>
              <a:rPr lang="en-US" sz="2800" dirty="0">
                <a:latin typeface="Arial Narrow" panose="020B0606020202030204" pitchFamily="34" charset="0"/>
              </a:rPr>
              <a:t>To </a:t>
            </a:r>
            <a:r>
              <a:rPr lang="el-GR" sz="2800" dirty="0">
                <a:latin typeface="Arial Narrow" panose="020B0606020202030204" pitchFamily="34" charset="0"/>
              </a:rPr>
              <a:t>φαινόμενο αυτό είναι σημαντικό γιατί διατηρεί την θερμοκρασία της Γης πάνω από τους 0</a:t>
            </a:r>
            <a:r>
              <a:rPr lang="el-GR" sz="2800" baseline="30000" dirty="0">
                <a:latin typeface="Arial Narrow" panose="020B0606020202030204" pitchFamily="34" charset="0"/>
              </a:rPr>
              <a:t>ο</a:t>
            </a:r>
            <a:r>
              <a:rPr lang="en-US" sz="2800" dirty="0">
                <a:latin typeface="Arial Narrow" panose="020B0606020202030204" pitchFamily="34" charset="0"/>
              </a:rPr>
              <a:t>C.</a:t>
            </a:r>
          </a:p>
        </p:txBody>
      </p:sp>
    </p:spTree>
    <p:extLst>
      <p:ext uri="{BB962C8B-B14F-4D97-AF65-F5344CB8AC3E}">
        <p14:creationId xmlns:p14="http://schemas.microsoft.com/office/powerpoint/2010/main" val="109869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a:t>
            </a:fld>
            <a:endParaRPr lang="el-GR" dirty="0">
              <a:solidFill>
                <a:prstClr val="black">
                  <a:tint val="75000"/>
                </a:prstClr>
              </a:solidFill>
            </a:endParaRPr>
          </a:p>
        </p:txBody>
      </p:sp>
      <p:sp>
        <p:nvSpPr>
          <p:cNvPr id="5" name="Content Placeholder 2">
            <a:extLst>
              <a:ext uri="{FF2B5EF4-FFF2-40B4-BE49-F238E27FC236}">
                <a16:creationId xmlns:a16="http://schemas.microsoft.com/office/drawing/2014/main" id="{7936A5A9-3A14-4D7A-9AF1-FA1C2F7C4D6A}"/>
              </a:ext>
            </a:extLst>
          </p:cNvPr>
          <p:cNvSpPr txBox="1">
            <a:spLocks/>
          </p:cNvSpPr>
          <p:nvPr/>
        </p:nvSpPr>
        <p:spPr>
          <a:xfrm>
            <a:off x="263845" y="980728"/>
            <a:ext cx="8568952" cy="4572000"/>
          </a:xfrm>
          <a:prstGeom prst="rect">
            <a:avLst/>
          </a:prstGeom>
          <a:solidFill>
            <a:schemeClr val="bg1"/>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Arial" panose="020B0604020202020204" pitchFamily="34" charset="0"/>
              <a:buNone/>
            </a:pPr>
            <a:r>
              <a:rPr lang="el-GR" sz="2800" dirty="0">
                <a:solidFill>
                  <a:srgbClr val="0000FF"/>
                </a:solidFill>
                <a:latin typeface="Arial Narrow" panose="020B0606020202030204" pitchFamily="34" charset="0"/>
              </a:rPr>
              <a:t>Η φυσική διαδικασία κατά την οποία οι ακτίνες του ήλιου αντανακλώνται στην ατμόσφαιρα της Γης με τη βοήθεια συγκεκριμένων αερίων</a:t>
            </a:r>
            <a:r>
              <a:rPr lang="en-US" sz="2800" dirty="0">
                <a:solidFill>
                  <a:srgbClr val="0000FF"/>
                </a:solidFill>
                <a:latin typeface="Arial Narrow" panose="020B0606020202030204" pitchFamily="34" charset="0"/>
              </a:rPr>
              <a:t>. </a:t>
            </a:r>
            <a:endParaRPr lang="el-GR" sz="2800" dirty="0">
              <a:solidFill>
                <a:srgbClr val="0000FF"/>
              </a:solidFill>
              <a:latin typeface="Arial Narrow" panose="020B0606020202030204" pitchFamily="34" charset="0"/>
            </a:endParaRPr>
          </a:p>
          <a:p>
            <a:pPr algn="ctr">
              <a:buFont typeface="Arial" panose="020B0604020202020204" pitchFamily="34" charset="0"/>
              <a:buNone/>
            </a:pPr>
            <a:endParaRPr lang="el-GR" sz="2800" dirty="0">
              <a:solidFill>
                <a:srgbClr val="0000FF"/>
              </a:solidFill>
              <a:latin typeface="Arial Narrow" panose="020B0606020202030204" pitchFamily="34" charset="0"/>
            </a:endParaRPr>
          </a:p>
          <a:p>
            <a:pPr algn="just">
              <a:buFont typeface="Arial" panose="020B0604020202020204" pitchFamily="34" charset="0"/>
              <a:buNone/>
            </a:pPr>
            <a:r>
              <a:rPr lang="el-GR" sz="2800" dirty="0">
                <a:latin typeface="Arial Narrow" panose="020B0606020202030204" pitchFamily="34" charset="0"/>
              </a:rPr>
              <a:t>Τα αέρια θερμοκηπίου είναι: </a:t>
            </a:r>
            <a:r>
              <a:rPr lang="en-US" sz="2800" dirty="0">
                <a:latin typeface="Arial Narrow" panose="020B0606020202030204" pitchFamily="34" charset="0"/>
              </a:rPr>
              <a:t>CO</a:t>
            </a:r>
            <a:r>
              <a:rPr lang="en-US" sz="2800" baseline="-25000" dirty="0">
                <a:latin typeface="Arial Narrow" panose="020B0606020202030204" pitchFamily="34" charset="0"/>
              </a:rPr>
              <a:t>2</a:t>
            </a:r>
            <a:r>
              <a:rPr lang="en-US" sz="2800" dirty="0">
                <a:latin typeface="Arial Narrow" panose="020B0606020202030204" pitchFamily="34" charset="0"/>
              </a:rPr>
              <a:t>,O</a:t>
            </a:r>
            <a:r>
              <a:rPr lang="en-US" sz="2800" baseline="-25000" dirty="0">
                <a:latin typeface="Arial Narrow" panose="020B0606020202030204" pitchFamily="34" charset="0"/>
              </a:rPr>
              <a:t>3</a:t>
            </a:r>
            <a:r>
              <a:rPr lang="en-US" sz="2800" dirty="0">
                <a:latin typeface="Arial Narrow" panose="020B0606020202030204" pitchFamily="34" charset="0"/>
              </a:rPr>
              <a:t>,CFCs, CH</a:t>
            </a:r>
            <a:r>
              <a:rPr lang="en-US" sz="2800" baseline="-25000" dirty="0">
                <a:latin typeface="Arial Narrow" panose="020B0606020202030204" pitchFamily="34" charset="0"/>
              </a:rPr>
              <a:t>4</a:t>
            </a:r>
            <a:r>
              <a:rPr lang="el-GR" sz="2800" baseline="-25000" dirty="0">
                <a:latin typeface="Arial Narrow" panose="020B0606020202030204" pitchFamily="34" charset="0"/>
              </a:rPr>
              <a:t> </a:t>
            </a:r>
            <a:r>
              <a:rPr lang="el-GR" sz="2800" dirty="0">
                <a:latin typeface="Arial Narrow" panose="020B0606020202030204" pitchFamily="34" charset="0"/>
              </a:rPr>
              <a:t>κ.λπ.</a:t>
            </a:r>
            <a:endParaRPr lang="en-US" sz="2800" dirty="0">
              <a:latin typeface="Arial Narrow" panose="020B0606020202030204" pitchFamily="34" charset="0"/>
            </a:endParaRPr>
          </a:p>
          <a:p>
            <a:pPr algn="just">
              <a:buNone/>
            </a:pPr>
            <a:r>
              <a:rPr lang="el-GR" sz="2800" dirty="0">
                <a:solidFill>
                  <a:srgbClr val="0000FF"/>
                </a:solidFill>
                <a:latin typeface="Arial Narrow" panose="020B0606020202030204" pitchFamily="34" charset="0"/>
              </a:rPr>
              <a:t>Ιδιαίτερα χρήσιμο…, χωρίς αυτό δε θα υπήρχε ζωή στον πλανήτη</a:t>
            </a:r>
          </a:p>
          <a:p>
            <a:pPr algn="just">
              <a:buNone/>
            </a:pPr>
            <a:r>
              <a:rPr lang="el-GR" sz="2800" dirty="0">
                <a:solidFill>
                  <a:srgbClr val="C00000"/>
                </a:solidFill>
                <a:latin typeface="Arial Narrow" panose="020B0606020202030204" pitchFamily="34" charset="0"/>
              </a:rPr>
              <a:t>Τα τελευταία έτη γίνεται επικίνδυνο λόγω της αύξησης των «αερίων του θερμοκηπίου»</a:t>
            </a:r>
            <a:r>
              <a:rPr lang="en-US" sz="2800" dirty="0">
                <a:solidFill>
                  <a:srgbClr val="C00000"/>
                </a:solidFill>
                <a:latin typeface="Arial Narrow" panose="020B0606020202030204" pitchFamily="34" charset="0"/>
              </a:rPr>
              <a:t>. </a:t>
            </a:r>
            <a:endParaRPr lang="el-GR" sz="2800" dirty="0">
              <a:solidFill>
                <a:srgbClr val="C00000"/>
              </a:solidFill>
              <a:latin typeface="Arial Narrow" panose="020B0606020202030204" pitchFamily="34" charset="0"/>
            </a:endParaRPr>
          </a:p>
          <a:p>
            <a:pPr algn="just">
              <a:buFont typeface="Arial" panose="020B0604020202020204" pitchFamily="34" charset="0"/>
              <a:buNone/>
            </a:pPr>
            <a:endParaRPr lang="el-GR" sz="2800" baseline="-25000" dirty="0">
              <a:latin typeface="Arial Narrow" panose="020B0606020202030204" pitchFamily="34" charset="0"/>
            </a:endParaRPr>
          </a:p>
          <a:p>
            <a:pPr algn="just">
              <a:buFont typeface="Arial" panose="020B0604020202020204" pitchFamily="34" charset="0"/>
              <a:buNone/>
            </a:pPr>
            <a:endParaRPr lang="en-US" sz="2800" dirty="0">
              <a:latin typeface="Arial Narrow" panose="020B0606020202030204" pitchFamily="34" charset="0"/>
            </a:endParaRPr>
          </a:p>
        </p:txBody>
      </p:sp>
      <p:sp>
        <p:nvSpPr>
          <p:cNvPr id="6" name="Content Placeholder 2">
            <a:extLst>
              <a:ext uri="{FF2B5EF4-FFF2-40B4-BE49-F238E27FC236}">
                <a16:creationId xmlns:a16="http://schemas.microsoft.com/office/drawing/2014/main" id="{E6A541E9-F53F-4F9D-80EA-37F3675C8980}"/>
              </a:ext>
            </a:extLst>
          </p:cNvPr>
          <p:cNvSpPr txBox="1">
            <a:spLocks/>
          </p:cNvSpPr>
          <p:nvPr/>
        </p:nvSpPr>
        <p:spPr>
          <a:xfrm>
            <a:off x="395536" y="117570"/>
            <a:ext cx="8568952" cy="495672"/>
          </a:xfrm>
          <a:prstGeom prst="rect">
            <a:avLst/>
          </a:prstGeom>
          <a:solidFill>
            <a:schemeClr val="bg1"/>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Arial" panose="020B0604020202020204" pitchFamily="34" charset="0"/>
              <a:buNone/>
            </a:pPr>
            <a:r>
              <a:rPr lang="el-GR" u="sng" dirty="0"/>
              <a:t>ΦΑΙΝΟΜΕΝΟ ΘΕΡΜΟΚΗΠΊΟΥ</a:t>
            </a:r>
            <a:endParaRPr lang="en-US" u="sng" dirty="0"/>
          </a:p>
          <a:p>
            <a:pPr algn="just">
              <a:buFont typeface="Arial" panose="020B0604020202020204" pitchFamily="34" charset="0"/>
              <a:buNone/>
            </a:pPr>
            <a:r>
              <a:rPr lang="en-US" dirty="0"/>
              <a:t>    </a:t>
            </a:r>
          </a:p>
        </p:txBody>
      </p:sp>
    </p:spTree>
    <p:extLst>
      <p:ext uri="{BB962C8B-B14F-4D97-AF65-F5344CB8AC3E}">
        <p14:creationId xmlns:p14="http://schemas.microsoft.com/office/powerpoint/2010/main" val="1928079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a:t>
            </a:fld>
            <a:endParaRPr lang="el-GR" dirty="0">
              <a:solidFill>
                <a:prstClr val="black">
                  <a:tint val="75000"/>
                </a:prstClr>
              </a:solidFill>
            </a:endParaRPr>
          </a:p>
        </p:txBody>
      </p:sp>
      <p:pic>
        <p:nvPicPr>
          <p:cNvPr id="5" name="Picture 2">
            <a:extLst>
              <a:ext uri="{FF2B5EF4-FFF2-40B4-BE49-F238E27FC236}">
                <a16:creationId xmlns:a16="http://schemas.microsoft.com/office/drawing/2014/main" id="{BFE296B5-507B-482C-B354-4C9946C58BAF}"/>
              </a:ext>
            </a:extLst>
          </p:cNvPr>
          <p:cNvPicPr>
            <a:picLocks noChangeAspect="1" noChangeArrowheads="1"/>
          </p:cNvPicPr>
          <p:nvPr/>
        </p:nvPicPr>
        <p:blipFill rotWithShape="1">
          <a:blip r:embed="rId2" cstate="print"/>
          <a:srcRect l="5698" t="34415" r="65809" b="47314"/>
          <a:stretch/>
        </p:blipFill>
        <p:spPr bwMode="auto">
          <a:xfrm>
            <a:off x="469573" y="0"/>
            <a:ext cx="8347483" cy="2739327"/>
          </a:xfrm>
          <a:prstGeom prst="rect">
            <a:avLst/>
          </a:prstGeom>
          <a:noFill/>
          <a:ln w="9525">
            <a:noFill/>
            <a:miter lim="800000"/>
            <a:headEnd/>
            <a:tailEnd/>
          </a:ln>
        </p:spPr>
      </p:pic>
      <p:pic>
        <p:nvPicPr>
          <p:cNvPr id="4" name="Picture 2">
            <a:extLst>
              <a:ext uri="{FF2B5EF4-FFF2-40B4-BE49-F238E27FC236}">
                <a16:creationId xmlns:a16="http://schemas.microsoft.com/office/drawing/2014/main" id="{745820F4-9DE7-069E-1A77-41504DA58B82}"/>
              </a:ext>
            </a:extLst>
          </p:cNvPr>
          <p:cNvPicPr>
            <a:picLocks noChangeAspect="1" noChangeArrowheads="1"/>
          </p:cNvPicPr>
          <p:nvPr/>
        </p:nvPicPr>
        <p:blipFill rotWithShape="1">
          <a:blip r:embed="rId2" cstate="print"/>
          <a:srcRect l="22346" t="58591" r="67526" b="30005"/>
          <a:stretch/>
        </p:blipFill>
        <p:spPr bwMode="auto">
          <a:xfrm>
            <a:off x="2664829" y="2739328"/>
            <a:ext cx="5820124" cy="3353968"/>
          </a:xfrm>
          <a:prstGeom prst="rect">
            <a:avLst/>
          </a:prstGeom>
          <a:noFill/>
          <a:ln w="9525">
            <a:noFill/>
            <a:miter lim="800000"/>
            <a:headEnd/>
            <a:tailEnd/>
          </a:ln>
        </p:spPr>
      </p:pic>
    </p:spTree>
    <p:extLst>
      <p:ext uri="{BB962C8B-B14F-4D97-AF65-F5344CB8AC3E}">
        <p14:creationId xmlns:p14="http://schemas.microsoft.com/office/powerpoint/2010/main" val="2677178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8812B524-50EA-476F-A829-9712C6E0FE0A}"/>
              </a:ext>
            </a:extLst>
          </p:cNvPr>
          <p:cNvPicPr>
            <a:picLocks noChangeAspect="1" noChangeArrowheads="1"/>
          </p:cNvPicPr>
          <p:nvPr/>
        </p:nvPicPr>
        <p:blipFill>
          <a:blip r:embed="rId2" cstate="print"/>
          <a:srcRect l="5698" t="31590" r="64890" b="25926"/>
          <a:stretch>
            <a:fillRect/>
          </a:stretch>
        </p:blipFill>
        <p:spPr bwMode="auto">
          <a:xfrm>
            <a:off x="457200" y="0"/>
            <a:ext cx="7859216" cy="6385614"/>
          </a:xfrm>
          <a:prstGeom prst="rect">
            <a:avLst/>
          </a:prstGeom>
          <a:noFill/>
          <a:ln w="9525">
            <a:noFill/>
            <a:miter lim="800000"/>
            <a:headEnd/>
            <a:tailEnd/>
          </a:ln>
        </p:spPr>
      </p:pic>
    </p:spTree>
    <p:extLst>
      <p:ext uri="{BB962C8B-B14F-4D97-AF65-F5344CB8AC3E}">
        <p14:creationId xmlns:p14="http://schemas.microsoft.com/office/powerpoint/2010/main" val="392884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a:t>
            </a:fld>
            <a:endParaRPr lang="el-GR" dirty="0">
              <a:solidFill>
                <a:prstClr val="black">
                  <a:tint val="75000"/>
                </a:prstClr>
              </a:solidFill>
            </a:endParaRPr>
          </a:p>
        </p:txBody>
      </p:sp>
      <p:pic>
        <p:nvPicPr>
          <p:cNvPr id="4" name="Picture 2" descr="Image result for carbon cycle">
            <a:extLst>
              <a:ext uri="{FF2B5EF4-FFF2-40B4-BE49-F238E27FC236}">
                <a16:creationId xmlns:a16="http://schemas.microsoft.com/office/drawing/2014/main" id="{63EC5414-0526-4F42-9D9D-15D02314B3E4}"/>
              </a:ext>
            </a:extLst>
          </p:cNvPr>
          <p:cNvPicPr>
            <a:picLocks noChangeAspect="1" noChangeArrowheads="1"/>
          </p:cNvPicPr>
          <p:nvPr/>
        </p:nvPicPr>
        <p:blipFill>
          <a:blip r:embed="rId2" cstate="print"/>
          <a:srcRect/>
          <a:stretch>
            <a:fillRect/>
          </a:stretch>
        </p:blipFill>
        <p:spPr bwMode="auto">
          <a:xfrm>
            <a:off x="-25510" y="0"/>
            <a:ext cx="5232619" cy="4608512"/>
          </a:xfrm>
          <a:prstGeom prst="rect">
            <a:avLst/>
          </a:prstGeom>
          <a:noFill/>
        </p:spPr>
      </p:pic>
      <p:pic>
        <p:nvPicPr>
          <p:cNvPr id="2050" name="Picture 2">
            <a:extLst>
              <a:ext uri="{FF2B5EF4-FFF2-40B4-BE49-F238E27FC236}">
                <a16:creationId xmlns:a16="http://schemas.microsoft.com/office/drawing/2014/main" id="{6EE8BDEE-E87D-48A7-A0E8-CC29812F39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7109" y="2088481"/>
            <a:ext cx="3936891" cy="4284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778EB7D-C1C0-5EC7-496F-7269E042667C}"/>
              </a:ext>
            </a:extLst>
          </p:cNvPr>
          <p:cNvSpPr txBox="1"/>
          <p:nvPr/>
        </p:nvSpPr>
        <p:spPr>
          <a:xfrm>
            <a:off x="5202263" y="74744"/>
            <a:ext cx="3690218" cy="923330"/>
          </a:xfrm>
          <a:prstGeom prst="rect">
            <a:avLst/>
          </a:prstGeom>
          <a:noFill/>
        </p:spPr>
        <p:txBody>
          <a:bodyPr wrap="square">
            <a:spAutoFit/>
          </a:bodyPr>
          <a:lstStyle/>
          <a:p>
            <a:r>
              <a:rPr lang="el-GR" dirty="0"/>
              <a:t>118-119 </a:t>
            </a:r>
            <a:r>
              <a:rPr lang="el-GR" dirty="0" err="1"/>
              <a:t>PgC</a:t>
            </a:r>
            <a:r>
              <a:rPr lang="el-GR" dirty="0"/>
              <a:t>/</a:t>
            </a:r>
            <a:r>
              <a:rPr lang="el-GR" dirty="0" err="1"/>
              <a:t>yr</a:t>
            </a:r>
            <a:r>
              <a:rPr lang="el-GR" dirty="0"/>
              <a:t> προς την ατμόσφαιρα και 120 </a:t>
            </a:r>
            <a:r>
              <a:rPr lang="el-GR" dirty="0" err="1"/>
              <a:t>PgC</a:t>
            </a:r>
            <a:r>
              <a:rPr lang="el-GR" dirty="0"/>
              <a:t>/</a:t>
            </a:r>
            <a:r>
              <a:rPr lang="el-GR" dirty="0" err="1"/>
              <a:t>yr</a:t>
            </a:r>
            <a:r>
              <a:rPr lang="el-GR" dirty="0"/>
              <a:t> από την ατμόσφαιρα στην ξηρά</a:t>
            </a:r>
          </a:p>
        </p:txBody>
      </p:sp>
      <p:sp>
        <p:nvSpPr>
          <p:cNvPr id="8" name="TextBox 7">
            <a:extLst>
              <a:ext uri="{FF2B5EF4-FFF2-40B4-BE49-F238E27FC236}">
                <a16:creationId xmlns:a16="http://schemas.microsoft.com/office/drawing/2014/main" id="{6403D789-1D92-82D8-3FC1-31CCD4FD66E5}"/>
              </a:ext>
            </a:extLst>
          </p:cNvPr>
          <p:cNvSpPr txBox="1"/>
          <p:nvPr/>
        </p:nvSpPr>
        <p:spPr>
          <a:xfrm>
            <a:off x="106524" y="4781227"/>
            <a:ext cx="4968552" cy="923330"/>
          </a:xfrm>
          <a:prstGeom prst="rect">
            <a:avLst/>
          </a:prstGeom>
          <a:noFill/>
        </p:spPr>
        <p:txBody>
          <a:bodyPr wrap="square">
            <a:spAutoFit/>
          </a:bodyPr>
          <a:lstStyle/>
          <a:p>
            <a:r>
              <a:rPr lang="el-GR" dirty="0"/>
              <a:t>επιφανειακά στρώματα των ωκεανών από την ατμόσφαιρα προς αυτά μεταφέρονται 100 </a:t>
            </a:r>
            <a:r>
              <a:rPr lang="el-GR" dirty="0" err="1"/>
              <a:t>PgC</a:t>
            </a:r>
            <a:r>
              <a:rPr lang="el-GR" dirty="0"/>
              <a:t>/</a:t>
            </a:r>
            <a:r>
              <a:rPr lang="el-GR" dirty="0" err="1"/>
              <a:t>yr</a:t>
            </a:r>
            <a:r>
              <a:rPr lang="el-GR" dirty="0"/>
              <a:t> ενώ επιστέφουν 97 </a:t>
            </a:r>
            <a:r>
              <a:rPr lang="el-GR" dirty="0" err="1"/>
              <a:t>PgC</a:t>
            </a:r>
            <a:r>
              <a:rPr lang="el-GR" dirty="0"/>
              <a:t>/</a:t>
            </a:r>
            <a:r>
              <a:rPr lang="el-GR" dirty="0" err="1"/>
              <a:t>yr</a:t>
            </a:r>
            <a:r>
              <a:rPr lang="el-GR" dirty="0"/>
              <a:t>.</a:t>
            </a:r>
          </a:p>
        </p:txBody>
      </p:sp>
      <p:sp>
        <p:nvSpPr>
          <p:cNvPr id="10" name="TextBox 9">
            <a:extLst>
              <a:ext uri="{FF2B5EF4-FFF2-40B4-BE49-F238E27FC236}">
                <a16:creationId xmlns:a16="http://schemas.microsoft.com/office/drawing/2014/main" id="{283277F0-3C8A-4D86-683F-92DFC7054C5D}"/>
              </a:ext>
            </a:extLst>
          </p:cNvPr>
          <p:cNvSpPr txBox="1"/>
          <p:nvPr/>
        </p:nvSpPr>
        <p:spPr>
          <a:xfrm>
            <a:off x="179512" y="5877272"/>
            <a:ext cx="4586590" cy="369332"/>
          </a:xfrm>
          <a:prstGeom prst="rect">
            <a:avLst/>
          </a:prstGeom>
          <a:noFill/>
        </p:spPr>
        <p:txBody>
          <a:bodyPr wrap="square">
            <a:spAutoFit/>
          </a:bodyPr>
          <a:lstStyle/>
          <a:p>
            <a:r>
              <a:rPr lang="el-GR" dirty="0"/>
              <a:t>καύση ορυκτών καυσίμων 6.5 </a:t>
            </a:r>
            <a:r>
              <a:rPr lang="el-GR" dirty="0" err="1"/>
              <a:t>PgC</a:t>
            </a:r>
            <a:r>
              <a:rPr lang="el-GR" dirty="0"/>
              <a:t>/</a:t>
            </a:r>
            <a:r>
              <a:rPr lang="el-GR" dirty="0" err="1"/>
              <a:t>yr</a:t>
            </a:r>
            <a:endParaRPr lang="el-GR" dirty="0"/>
          </a:p>
        </p:txBody>
      </p:sp>
      <p:sp>
        <p:nvSpPr>
          <p:cNvPr id="12" name="TextBox 11">
            <a:extLst>
              <a:ext uri="{FF2B5EF4-FFF2-40B4-BE49-F238E27FC236}">
                <a16:creationId xmlns:a16="http://schemas.microsoft.com/office/drawing/2014/main" id="{99C4C889-3F79-EAB4-D7F2-0608D842F80C}"/>
              </a:ext>
            </a:extLst>
          </p:cNvPr>
          <p:cNvSpPr txBox="1"/>
          <p:nvPr/>
        </p:nvSpPr>
        <p:spPr>
          <a:xfrm>
            <a:off x="5202263" y="1555703"/>
            <a:ext cx="3024336" cy="369332"/>
          </a:xfrm>
          <a:prstGeom prst="rect">
            <a:avLst/>
          </a:prstGeom>
          <a:noFill/>
        </p:spPr>
        <p:txBody>
          <a:bodyPr wrap="square">
            <a:spAutoFit/>
          </a:bodyPr>
          <a:lstStyle/>
          <a:p>
            <a:r>
              <a:rPr lang="el-GR" dirty="0"/>
              <a:t>1PgC = 10</a:t>
            </a:r>
            <a:r>
              <a:rPr lang="el-GR" baseline="30000" dirty="0"/>
              <a:t>15</a:t>
            </a:r>
            <a:r>
              <a:rPr lang="el-GR" dirty="0"/>
              <a:t> </a:t>
            </a:r>
            <a:r>
              <a:rPr lang="el-GR" dirty="0" err="1"/>
              <a:t>gC</a:t>
            </a:r>
            <a:endParaRPr lang="el-GR" dirty="0"/>
          </a:p>
        </p:txBody>
      </p:sp>
    </p:spTree>
    <p:extLst>
      <p:ext uri="{BB962C8B-B14F-4D97-AF65-F5344CB8AC3E}">
        <p14:creationId xmlns:p14="http://schemas.microsoft.com/office/powerpoint/2010/main" val="3713031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C15EF6-48D8-4DCD-B9C7-2B1F902D16A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6DEF7D2-8E40-4F14-9C8E-9B65F26CF0E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B1BBA993-9789-454B-A993-2640DFF94A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623" y="494266"/>
            <a:ext cx="8292454" cy="5528302"/>
          </a:xfrm>
          <a:prstGeom prst="rect">
            <a:avLst/>
          </a:prstGeom>
        </p:spPr>
      </p:pic>
      <p:sp>
        <p:nvSpPr>
          <p:cNvPr id="7" name="TextBox 6">
            <a:extLst>
              <a:ext uri="{FF2B5EF4-FFF2-40B4-BE49-F238E27FC236}">
                <a16:creationId xmlns:a16="http://schemas.microsoft.com/office/drawing/2014/main" id="{9CE57221-6BC5-43B2-9E63-CA294DE3AD96}"/>
              </a:ext>
            </a:extLst>
          </p:cNvPr>
          <p:cNvSpPr txBox="1"/>
          <p:nvPr/>
        </p:nvSpPr>
        <p:spPr>
          <a:xfrm>
            <a:off x="154848" y="6001081"/>
            <a:ext cx="6336704" cy="369332"/>
          </a:xfrm>
          <a:prstGeom prst="rect">
            <a:avLst/>
          </a:prstGeom>
          <a:noFill/>
        </p:spPr>
        <p:txBody>
          <a:bodyPr wrap="square">
            <a:spAutoFit/>
          </a:bodyPr>
          <a:lstStyle/>
          <a:p>
            <a:r>
              <a:rPr lang="el-GR" dirty="0"/>
              <a:t>http://www.globalcarbonatlas.org/en/CO2-emissions</a:t>
            </a:r>
          </a:p>
        </p:txBody>
      </p:sp>
      <p:sp>
        <p:nvSpPr>
          <p:cNvPr id="9" name="TextBox 8">
            <a:extLst>
              <a:ext uri="{FF2B5EF4-FFF2-40B4-BE49-F238E27FC236}">
                <a16:creationId xmlns:a16="http://schemas.microsoft.com/office/drawing/2014/main" id="{2B22B116-C737-4D47-82D4-CA7CD21CB797}"/>
              </a:ext>
            </a:extLst>
          </p:cNvPr>
          <p:cNvSpPr txBox="1"/>
          <p:nvPr/>
        </p:nvSpPr>
        <p:spPr>
          <a:xfrm>
            <a:off x="179512" y="124934"/>
            <a:ext cx="5976664" cy="369332"/>
          </a:xfrm>
          <a:prstGeom prst="rect">
            <a:avLst/>
          </a:prstGeom>
          <a:noFill/>
        </p:spPr>
        <p:txBody>
          <a:bodyPr wrap="square">
            <a:spAutoFit/>
          </a:bodyPr>
          <a:lstStyle/>
          <a:p>
            <a:r>
              <a:rPr lang="el-GR" dirty="0">
                <a:solidFill>
                  <a:srgbClr val="0000FF"/>
                </a:solidFill>
              </a:rPr>
              <a:t>https://earthobservatory.nasa.gov/features/CarbonCycle</a:t>
            </a:r>
          </a:p>
        </p:txBody>
      </p:sp>
    </p:spTree>
    <p:extLst>
      <p:ext uri="{BB962C8B-B14F-4D97-AF65-F5344CB8AC3E}">
        <p14:creationId xmlns:p14="http://schemas.microsoft.com/office/powerpoint/2010/main" val="1766985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B51442D7-D109-412D-8E3A-28C44372AE36}"/>
              </a:ext>
            </a:extLst>
          </p:cNvPr>
          <p:cNvSpPr/>
          <p:nvPr/>
        </p:nvSpPr>
        <p:spPr>
          <a:xfrm>
            <a:off x="971600" y="836712"/>
            <a:ext cx="7056784" cy="5512984"/>
          </a:xfrm>
          <a:prstGeom prst="rect">
            <a:avLst/>
          </a:prstGeom>
          <a:blipFill>
            <a:blip r:embed="rId2" cstate="print"/>
            <a:stretch>
              <a:fillRect/>
            </a:stretch>
          </a:blipFill>
        </p:spPr>
        <p:txBody>
          <a:bodyPr wrap="square" lIns="0" tIns="0" rIns="0" bIns="0" rtlCol="0"/>
          <a:lstStyle/>
          <a:p>
            <a:endParaRPr/>
          </a:p>
        </p:txBody>
      </p:sp>
      <p:sp>
        <p:nvSpPr>
          <p:cNvPr id="6" name="TextBox 5">
            <a:extLst>
              <a:ext uri="{FF2B5EF4-FFF2-40B4-BE49-F238E27FC236}">
                <a16:creationId xmlns:a16="http://schemas.microsoft.com/office/drawing/2014/main" id="{51E710D9-84CC-47DE-9A6E-355FF8EDEC40}"/>
              </a:ext>
            </a:extLst>
          </p:cNvPr>
          <p:cNvSpPr txBox="1"/>
          <p:nvPr/>
        </p:nvSpPr>
        <p:spPr>
          <a:xfrm>
            <a:off x="539552" y="21980"/>
            <a:ext cx="6480720" cy="646331"/>
          </a:xfrm>
          <a:prstGeom prst="rect">
            <a:avLst/>
          </a:prstGeom>
          <a:noFill/>
        </p:spPr>
        <p:txBody>
          <a:bodyPr wrap="square">
            <a:spAutoFit/>
          </a:bodyPr>
          <a:lstStyle/>
          <a:p>
            <a:r>
              <a:rPr lang="el-GR" dirty="0">
                <a:solidFill>
                  <a:srgbClr val="0000FF"/>
                </a:solidFill>
                <a:latin typeface="Arial Narrow" panose="020B0606020202030204" pitchFamily="34" charset="0"/>
              </a:rPr>
              <a:t>Απόκλιση θερμοκρασίας του αέρα στην επιφάνεια της θάλασσας.</a:t>
            </a:r>
          </a:p>
          <a:p>
            <a:r>
              <a:rPr lang="el-GR" dirty="0">
                <a:solidFill>
                  <a:srgbClr val="0000FF"/>
                </a:solidFill>
                <a:latin typeface="Arial Narrow" panose="020B0606020202030204" pitchFamily="34" charset="0"/>
              </a:rPr>
              <a:t>Τα τελευταία 160 έτη</a:t>
            </a:r>
            <a:endParaRPr lang="el-GR" dirty="0">
              <a:latin typeface="Arial Narrow" panose="020B0606020202030204" pitchFamily="34" charset="0"/>
            </a:endParaRPr>
          </a:p>
        </p:txBody>
      </p:sp>
      <p:cxnSp>
        <p:nvCxnSpPr>
          <p:cNvPr id="8" name="Ευθεία γραμμή σύνδεσης 7">
            <a:extLst>
              <a:ext uri="{FF2B5EF4-FFF2-40B4-BE49-F238E27FC236}">
                <a16:creationId xmlns:a16="http://schemas.microsoft.com/office/drawing/2014/main" id="{5A377607-A1A1-4C2D-9679-E6A971554C08}"/>
              </a:ext>
            </a:extLst>
          </p:cNvPr>
          <p:cNvCxnSpPr>
            <a:cxnSpLocks/>
          </p:cNvCxnSpPr>
          <p:nvPr/>
        </p:nvCxnSpPr>
        <p:spPr>
          <a:xfrm>
            <a:off x="1331640" y="2060848"/>
            <a:ext cx="669674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7536563B-BC40-408F-8F48-902CCE854D19}"/>
              </a:ext>
            </a:extLst>
          </p:cNvPr>
          <p:cNvCxnSpPr>
            <a:cxnSpLocks/>
          </p:cNvCxnSpPr>
          <p:nvPr/>
        </p:nvCxnSpPr>
        <p:spPr>
          <a:xfrm>
            <a:off x="1331640" y="4653136"/>
            <a:ext cx="669674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2667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a:t>
            </a:fld>
            <a:endParaRPr lang="el-GR" dirty="0">
              <a:solidFill>
                <a:prstClr val="black">
                  <a:tint val="75000"/>
                </a:prstClr>
              </a:solidFill>
            </a:endParaRPr>
          </a:p>
        </p:txBody>
      </p:sp>
      <p:pic>
        <p:nvPicPr>
          <p:cNvPr id="4" name="Picture 2" descr="a photo of a coal-burning power plant with an overlay of monthly global carbon dioxide levels from 1980â2017 and the annual growth rate of global carbon dioxide">
            <a:extLst>
              <a:ext uri="{FF2B5EF4-FFF2-40B4-BE49-F238E27FC236}">
                <a16:creationId xmlns:a16="http://schemas.microsoft.com/office/drawing/2014/main" id="{5FE1DA73-443E-46C7-BCF2-537D09EC073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860032" cy="33335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7E7788C-F91E-4840-9ABB-7E753532F878}"/>
              </a:ext>
            </a:extLst>
          </p:cNvPr>
          <p:cNvSpPr txBox="1"/>
          <p:nvPr/>
        </p:nvSpPr>
        <p:spPr>
          <a:xfrm>
            <a:off x="4860032" y="51458"/>
            <a:ext cx="3600399" cy="830997"/>
          </a:xfrm>
          <a:prstGeom prst="rect">
            <a:avLst/>
          </a:prstGeom>
          <a:noFill/>
        </p:spPr>
        <p:txBody>
          <a:bodyPr wrap="square" rtlCol="0">
            <a:spAutoFit/>
          </a:bodyPr>
          <a:lstStyle/>
          <a:p>
            <a:r>
              <a:rPr lang="en-US" sz="1600" dirty="0">
                <a:solidFill>
                  <a:srgbClr val="FF0000"/>
                </a:solidFill>
                <a:latin typeface="Arial Narrow" panose="020B0606020202030204" pitchFamily="34" charset="0"/>
              </a:rPr>
              <a:t>Source: https://www.climate.gov/news-features/understanding-climate/climate-change-atmospheric-carbon-dioxide </a:t>
            </a:r>
            <a:endParaRPr lang="el-GR" sz="1600" dirty="0">
              <a:solidFill>
                <a:srgbClr val="FF0000"/>
              </a:solidFill>
              <a:latin typeface="Arial Narrow" panose="020B0606020202030204" pitchFamily="34" charset="0"/>
            </a:endParaRPr>
          </a:p>
        </p:txBody>
      </p:sp>
      <p:pic>
        <p:nvPicPr>
          <p:cNvPr id="6" name="Εικόνα 5">
            <a:extLst>
              <a:ext uri="{FF2B5EF4-FFF2-40B4-BE49-F238E27FC236}">
                <a16:creationId xmlns:a16="http://schemas.microsoft.com/office/drawing/2014/main" id="{95AA7CAA-1849-408A-A57B-43992E7159D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212976"/>
            <a:ext cx="4805164" cy="3003584"/>
          </a:xfrm>
          <a:prstGeom prst="rect">
            <a:avLst/>
          </a:prstGeom>
          <a:noFill/>
          <a:ln>
            <a:noFill/>
          </a:ln>
        </p:spPr>
      </p:pic>
      <p:pic>
        <p:nvPicPr>
          <p:cNvPr id="7" name="Εικόνα 6">
            <a:extLst>
              <a:ext uri="{FF2B5EF4-FFF2-40B4-BE49-F238E27FC236}">
                <a16:creationId xmlns:a16="http://schemas.microsoft.com/office/drawing/2014/main" id="{9892074B-B097-4C59-8CA9-EB6FB734818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3779912" cy="2787560"/>
          </a:xfrm>
          <a:prstGeom prst="rect">
            <a:avLst/>
          </a:prstGeom>
          <a:noFill/>
          <a:ln>
            <a:noFill/>
          </a:ln>
        </p:spPr>
      </p:pic>
      <p:cxnSp>
        <p:nvCxnSpPr>
          <p:cNvPr id="9" name="Ευθεία γραμμή σύνδεσης 8">
            <a:extLst>
              <a:ext uri="{FF2B5EF4-FFF2-40B4-BE49-F238E27FC236}">
                <a16:creationId xmlns:a16="http://schemas.microsoft.com/office/drawing/2014/main" id="{C353A8A6-73E0-408C-A275-21431D8E95D0}"/>
              </a:ext>
            </a:extLst>
          </p:cNvPr>
          <p:cNvCxnSpPr>
            <a:cxnSpLocks/>
          </p:cNvCxnSpPr>
          <p:nvPr/>
        </p:nvCxnSpPr>
        <p:spPr>
          <a:xfrm>
            <a:off x="395536" y="5085184"/>
            <a:ext cx="3528392"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134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14</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2868BB18-EEAD-4380-B33E-8015CF6E9E0C}"/>
              </a:ext>
            </a:extLst>
          </p:cNvPr>
          <p:cNvSpPr txBox="1"/>
          <p:nvPr/>
        </p:nvSpPr>
        <p:spPr>
          <a:xfrm>
            <a:off x="179512" y="5493285"/>
            <a:ext cx="8784976" cy="646331"/>
          </a:xfrm>
          <a:prstGeom prst="rect">
            <a:avLst/>
          </a:prstGeom>
          <a:noFill/>
        </p:spPr>
        <p:txBody>
          <a:bodyPr wrap="square" rtlCol="0">
            <a:spAutoFit/>
          </a:bodyPr>
          <a:lstStyle/>
          <a:p>
            <a:r>
              <a:rPr lang="en-US" dirty="0"/>
              <a:t>Source: https://www.climate.gov/news-features/understanding-climate/climate-change-atmospheric-carbon-dioxide </a:t>
            </a:r>
            <a:endParaRPr lang="el-GR" dirty="0"/>
          </a:p>
        </p:txBody>
      </p:sp>
      <p:sp>
        <p:nvSpPr>
          <p:cNvPr id="6" name="Rectangle 3">
            <a:extLst>
              <a:ext uri="{FF2B5EF4-FFF2-40B4-BE49-F238E27FC236}">
                <a16:creationId xmlns:a16="http://schemas.microsoft.com/office/drawing/2014/main" id="{A94DCB15-9CC7-4AFA-ADFA-10BBDE998007}"/>
              </a:ext>
            </a:extLst>
          </p:cNvPr>
          <p:cNvSpPr/>
          <p:nvPr/>
        </p:nvSpPr>
        <p:spPr>
          <a:xfrm>
            <a:off x="755576" y="188640"/>
            <a:ext cx="1668021" cy="369332"/>
          </a:xfrm>
          <a:prstGeom prst="rect">
            <a:avLst/>
          </a:prstGeom>
        </p:spPr>
        <p:txBody>
          <a:bodyPr wrap="none">
            <a:spAutoFit/>
          </a:bodyPr>
          <a:lstStyle/>
          <a:p>
            <a:r>
              <a:rPr lang="el-GR" dirty="0">
                <a:solidFill>
                  <a:srgbClr val="C00000"/>
                </a:solidFill>
              </a:rPr>
              <a:t>Στο παρελθόν</a:t>
            </a:r>
            <a:r>
              <a:rPr lang="en-US" dirty="0">
                <a:solidFill>
                  <a:srgbClr val="C00000"/>
                </a:solidFill>
              </a:rPr>
              <a:t>; </a:t>
            </a:r>
            <a:endParaRPr lang="el-GR" dirty="0">
              <a:solidFill>
                <a:srgbClr val="C00000"/>
              </a:solidFill>
            </a:endParaRPr>
          </a:p>
        </p:txBody>
      </p:sp>
      <p:pic>
        <p:nvPicPr>
          <p:cNvPr id="8" name="Εικόνα 7">
            <a:extLst>
              <a:ext uri="{FF2B5EF4-FFF2-40B4-BE49-F238E27FC236}">
                <a16:creationId xmlns:a16="http://schemas.microsoft.com/office/drawing/2014/main" id="{BD9D94A7-2BED-475B-9F38-819A9D068D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688302"/>
            <a:ext cx="6840760" cy="4555946"/>
          </a:xfrm>
          <a:prstGeom prst="rect">
            <a:avLst/>
          </a:prstGeom>
        </p:spPr>
      </p:pic>
      <p:cxnSp>
        <p:nvCxnSpPr>
          <p:cNvPr id="10" name="Ευθεία γραμμή σύνδεσης 9">
            <a:extLst>
              <a:ext uri="{FF2B5EF4-FFF2-40B4-BE49-F238E27FC236}">
                <a16:creationId xmlns:a16="http://schemas.microsoft.com/office/drawing/2014/main" id="{2B703680-1E7A-4EB3-B572-AFA1C8C4B90F}"/>
              </a:ext>
            </a:extLst>
          </p:cNvPr>
          <p:cNvCxnSpPr/>
          <p:nvPr/>
        </p:nvCxnSpPr>
        <p:spPr>
          <a:xfrm>
            <a:off x="5148064" y="1988840"/>
            <a:ext cx="0" cy="273630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140453BA-711E-4C1C-9995-B527AFE935EA}"/>
              </a:ext>
            </a:extLst>
          </p:cNvPr>
          <p:cNvCxnSpPr>
            <a:cxnSpLocks/>
          </p:cNvCxnSpPr>
          <p:nvPr/>
        </p:nvCxnSpPr>
        <p:spPr>
          <a:xfrm>
            <a:off x="1331640" y="3284984"/>
            <a:ext cx="6696744"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Οβάλ 6">
            <a:extLst>
              <a:ext uri="{FF2B5EF4-FFF2-40B4-BE49-F238E27FC236}">
                <a16:creationId xmlns:a16="http://schemas.microsoft.com/office/drawing/2014/main" id="{615F9D9A-763F-4AF7-8B5D-1F626864A006}"/>
              </a:ext>
            </a:extLst>
          </p:cNvPr>
          <p:cNvSpPr/>
          <p:nvPr/>
        </p:nvSpPr>
        <p:spPr>
          <a:xfrm>
            <a:off x="4247964" y="2053100"/>
            <a:ext cx="1800200" cy="86407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1" name="Ευθεία γραμμή σύνδεσης 10">
            <a:extLst>
              <a:ext uri="{FF2B5EF4-FFF2-40B4-BE49-F238E27FC236}">
                <a16:creationId xmlns:a16="http://schemas.microsoft.com/office/drawing/2014/main" id="{FE22ACCB-671D-4168-99B0-E4C11724B79F}"/>
              </a:ext>
            </a:extLst>
          </p:cNvPr>
          <p:cNvCxnSpPr>
            <a:cxnSpLocks/>
          </p:cNvCxnSpPr>
          <p:nvPr/>
        </p:nvCxnSpPr>
        <p:spPr>
          <a:xfrm>
            <a:off x="7524328" y="1556792"/>
            <a:ext cx="576064" cy="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224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15</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E49909A7-6F74-4CDB-842B-BA3FFE8C98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27397" y="548680"/>
            <a:ext cx="4507051" cy="487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256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16</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55907076-B496-480E-A05F-9D2EE7FCFE72}"/>
              </a:ext>
            </a:extLst>
          </p:cNvPr>
          <p:cNvSpPr txBox="1">
            <a:spLocks/>
          </p:cNvSpPr>
          <p:nvPr/>
        </p:nvSpPr>
        <p:spPr>
          <a:xfrm>
            <a:off x="0" y="548680"/>
            <a:ext cx="7711573" cy="505908"/>
          </a:xfrm>
          <a:prstGeom prst="rect">
            <a:avLst/>
          </a:prstGeom>
        </p:spPr>
        <p:txBody>
          <a:bodyPr vert="horz" wrap="square" lIns="0" tIns="1333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5"/>
              </a:spcBef>
            </a:pPr>
            <a:r>
              <a:rPr lang="en-US" sz="3200" spc="-15"/>
              <a:t>	</a:t>
            </a:r>
            <a:r>
              <a:rPr lang="en-US" sz="3200" spc="-15">
                <a:solidFill>
                  <a:schemeClr val="accent6">
                    <a:lumMod val="75000"/>
                  </a:schemeClr>
                </a:solidFill>
              </a:rPr>
              <a:t>To </a:t>
            </a:r>
            <a:r>
              <a:rPr lang="el-GR" sz="3200" spc="-10">
                <a:solidFill>
                  <a:schemeClr val="accent6">
                    <a:lumMod val="75000"/>
                  </a:schemeClr>
                </a:solidFill>
              </a:rPr>
              <a:t>Φαινόμενο </a:t>
            </a:r>
            <a:r>
              <a:rPr lang="el-GR" sz="3200">
                <a:solidFill>
                  <a:schemeClr val="accent6">
                    <a:lumMod val="75000"/>
                  </a:schemeClr>
                </a:solidFill>
              </a:rPr>
              <a:t>του</a:t>
            </a:r>
            <a:r>
              <a:rPr lang="el-GR" sz="3200" spc="-475">
                <a:solidFill>
                  <a:schemeClr val="accent6">
                    <a:lumMod val="75000"/>
                  </a:schemeClr>
                </a:solidFill>
              </a:rPr>
              <a:t> </a:t>
            </a:r>
            <a:r>
              <a:rPr lang="el-GR" sz="3200">
                <a:solidFill>
                  <a:schemeClr val="accent6">
                    <a:lumMod val="75000"/>
                  </a:schemeClr>
                </a:solidFill>
              </a:rPr>
              <a:t>Θερμοκηπίου</a:t>
            </a:r>
            <a:endParaRPr lang="el-GR" sz="3200" dirty="0">
              <a:solidFill>
                <a:schemeClr val="accent6">
                  <a:lumMod val="75000"/>
                </a:schemeClr>
              </a:solidFill>
            </a:endParaRPr>
          </a:p>
        </p:txBody>
      </p:sp>
      <p:sp>
        <p:nvSpPr>
          <p:cNvPr id="5" name="object 3">
            <a:extLst>
              <a:ext uri="{FF2B5EF4-FFF2-40B4-BE49-F238E27FC236}">
                <a16:creationId xmlns:a16="http://schemas.microsoft.com/office/drawing/2014/main" id="{604DFBA8-1722-49EE-995A-7BE56FB1CA8D}"/>
              </a:ext>
            </a:extLst>
          </p:cNvPr>
          <p:cNvSpPr/>
          <p:nvPr/>
        </p:nvSpPr>
        <p:spPr>
          <a:xfrm>
            <a:off x="539552" y="1573518"/>
            <a:ext cx="8280920" cy="4608830"/>
          </a:xfrm>
          <a:custGeom>
            <a:avLst/>
            <a:gdLst/>
            <a:ahLst/>
            <a:cxnLst/>
            <a:rect l="l" t="t" r="r" b="b"/>
            <a:pathLst>
              <a:path w="8229600" h="4608830">
                <a:moveTo>
                  <a:pt x="0" y="4608449"/>
                </a:moveTo>
                <a:lnTo>
                  <a:pt x="8229600" y="4608449"/>
                </a:lnTo>
                <a:lnTo>
                  <a:pt x="8229600" y="0"/>
                </a:lnTo>
                <a:lnTo>
                  <a:pt x="0" y="0"/>
                </a:lnTo>
                <a:lnTo>
                  <a:pt x="0" y="4608449"/>
                </a:lnTo>
                <a:close/>
              </a:path>
            </a:pathLst>
          </a:custGeom>
          <a:ln w="9144">
            <a:solidFill>
              <a:srgbClr val="D24617"/>
            </a:solidFill>
          </a:ln>
        </p:spPr>
        <p:txBody>
          <a:bodyPr wrap="square" lIns="0" tIns="0" rIns="0" bIns="0" rtlCol="0"/>
          <a:lstStyle/>
          <a:p>
            <a:endParaRPr dirty="0">
              <a:latin typeface="Arial Narrow" panose="020B0606020202030204" pitchFamily="34" charset="0"/>
            </a:endParaRPr>
          </a:p>
        </p:txBody>
      </p:sp>
      <p:sp>
        <p:nvSpPr>
          <p:cNvPr id="8" name="object 6">
            <a:extLst>
              <a:ext uri="{FF2B5EF4-FFF2-40B4-BE49-F238E27FC236}">
                <a16:creationId xmlns:a16="http://schemas.microsoft.com/office/drawing/2014/main" id="{23FC859A-B360-481F-8731-E01CC2DE3FAD}"/>
              </a:ext>
            </a:extLst>
          </p:cNvPr>
          <p:cNvSpPr txBox="1"/>
          <p:nvPr/>
        </p:nvSpPr>
        <p:spPr>
          <a:xfrm>
            <a:off x="971600" y="1966071"/>
            <a:ext cx="7848872" cy="2281587"/>
          </a:xfrm>
          <a:prstGeom prst="rect">
            <a:avLst/>
          </a:prstGeom>
        </p:spPr>
        <p:txBody>
          <a:bodyPr vert="horz" wrap="square" lIns="0" tIns="33020" rIns="0" bIns="0" rtlCol="0">
            <a:spAutoFit/>
          </a:bodyPr>
          <a:lstStyle/>
          <a:p>
            <a:pPr marL="12700" marR="5080">
              <a:lnSpc>
                <a:spcPts val="2800"/>
              </a:lnSpc>
              <a:spcBef>
                <a:spcPts val="260"/>
              </a:spcBef>
              <a:tabLst>
                <a:tab pos="4095750" algn="l"/>
              </a:tabLst>
            </a:pPr>
            <a:r>
              <a:rPr sz="2400" spc="-90" dirty="0">
                <a:latin typeface="Arial Narrow" panose="020B0606020202030204" pitchFamily="34" charset="0"/>
                <a:cs typeface="Times New Roman"/>
              </a:rPr>
              <a:t>99% </a:t>
            </a:r>
            <a:r>
              <a:rPr sz="2400" dirty="0">
                <a:latin typeface="Arial Narrow" panose="020B0606020202030204" pitchFamily="34" charset="0"/>
                <a:cs typeface="Arial"/>
              </a:rPr>
              <a:t>της</a:t>
            </a:r>
            <a:r>
              <a:rPr sz="2400" spc="-195" dirty="0">
                <a:latin typeface="Arial Narrow" panose="020B0606020202030204" pitchFamily="34" charset="0"/>
                <a:cs typeface="Arial"/>
              </a:rPr>
              <a:t> </a:t>
            </a:r>
            <a:r>
              <a:rPr sz="2400" spc="-5" dirty="0" err="1">
                <a:latin typeface="Arial Narrow" panose="020B0606020202030204" pitchFamily="34" charset="0"/>
                <a:cs typeface="Arial"/>
              </a:rPr>
              <a:t>ηλι</a:t>
            </a:r>
            <a:r>
              <a:rPr sz="2400" spc="-5" dirty="0">
                <a:latin typeface="Arial Narrow" panose="020B0606020202030204" pitchFamily="34" charset="0"/>
                <a:cs typeface="Arial"/>
              </a:rPr>
              <a:t>ακής</a:t>
            </a:r>
            <a:r>
              <a:rPr sz="2400" spc="-135" dirty="0">
                <a:latin typeface="Arial Narrow" panose="020B0606020202030204" pitchFamily="34" charset="0"/>
                <a:cs typeface="Arial"/>
              </a:rPr>
              <a:t> </a:t>
            </a:r>
            <a:r>
              <a:rPr sz="2400" dirty="0">
                <a:latin typeface="Arial Narrow" panose="020B0606020202030204" pitchFamily="34" charset="0"/>
                <a:cs typeface="Arial"/>
              </a:rPr>
              <a:t>ακτινοβολίας</a:t>
            </a:r>
            <a:r>
              <a:rPr lang="el-GR" sz="2400" dirty="0">
                <a:latin typeface="Arial Narrow" panose="020B0606020202030204" pitchFamily="34" charset="0"/>
                <a:cs typeface="Arial"/>
              </a:rPr>
              <a:t> </a:t>
            </a:r>
            <a:r>
              <a:rPr sz="2400" dirty="0">
                <a:latin typeface="Arial Narrow" panose="020B0606020202030204" pitchFamily="34" charset="0"/>
                <a:cs typeface="Arial"/>
              </a:rPr>
              <a:t>&lt; </a:t>
            </a:r>
            <a:r>
              <a:rPr sz="2400" spc="-30" dirty="0">
                <a:latin typeface="Arial Narrow" panose="020B0606020202030204" pitchFamily="34" charset="0"/>
                <a:cs typeface="Times New Roman"/>
              </a:rPr>
              <a:t>4.0 </a:t>
            </a:r>
            <a:r>
              <a:rPr sz="2400" spc="-60" dirty="0" err="1">
                <a:latin typeface="Arial Narrow" panose="020B0606020202030204" pitchFamily="34" charset="0"/>
                <a:cs typeface="Arial"/>
              </a:rPr>
              <a:t>μ</a:t>
            </a:r>
            <a:r>
              <a:rPr sz="2400" spc="-60" dirty="0" err="1">
                <a:latin typeface="Arial Narrow" panose="020B0606020202030204" pitchFamily="34" charset="0"/>
                <a:cs typeface="Times New Roman"/>
              </a:rPr>
              <a:t>m</a:t>
            </a:r>
            <a:r>
              <a:rPr lang="el-GR" sz="2400" spc="-60" dirty="0">
                <a:latin typeface="Arial Narrow" panose="020B0606020202030204" pitchFamily="34" charset="0"/>
                <a:cs typeface="Times New Roman"/>
              </a:rPr>
              <a:t> </a:t>
            </a:r>
            <a:r>
              <a:rPr sz="2400" spc="-445" dirty="0">
                <a:latin typeface="Arial Narrow" panose="020B0606020202030204" pitchFamily="34" charset="0"/>
                <a:cs typeface="Times New Roman"/>
              </a:rPr>
              <a:t> </a:t>
            </a:r>
            <a:r>
              <a:rPr sz="2400" spc="-5" dirty="0">
                <a:latin typeface="Arial Narrow" panose="020B0606020202030204" pitchFamily="34" charset="0"/>
                <a:cs typeface="Arial"/>
              </a:rPr>
              <a:t>(</a:t>
            </a:r>
            <a:r>
              <a:rPr lang="el-GR" sz="2400" spc="-5" dirty="0">
                <a:latin typeface="Arial Narrow" panose="020B0606020202030204" pitchFamily="34" charset="0"/>
                <a:cs typeface="Arial"/>
              </a:rPr>
              <a:t>μ</a:t>
            </a:r>
            <a:r>
              <a:rPr sz="2400" spc="-5" dirty="0" err="1">
                <a:latin typeface="Arial Narrow" panose="020B0606020202030204" pitchFamily="34" charset="0"/>
                <a:cs typeface="Arial"/>
              </a:rPr>
              <a:t>ικρού</a:t>
            </a:r>
            <a:r>
              <a:rPr lang="el-GR" sz="2400" spc="-5" dirty="0">
                <a:latin typeface="Arial Narrow" panose="020B0606020202030204" pitchFamily="34" charset="0"/>
                <a:cs typeface="Arial"/>
              </a:rPr>
              <a:t> μ</a:t>
            </a:r>
            <a:r>
              <a:rPr sz="2400" spc="-5" dirty="0" err="1">
                <a:latin typeface="Arial Narrow" panose="020B0606020202030204" pitchFamily="34" charset="0"/>
                <a:cs typeface="Arial"/>
              </a:rPr>
              <a:t>ήκους</a:t>
            </a:r>
            <a:r>
              <a:rPr sz="2400" spc="-5" dirty="0">
                <a:latin typeface="Arial Narrow" panose="020B0606020202030204" pitchFamily="34" charset="0"/>
                <a:cs typeface="Arial"/>
              </a:rPr>
              <a:t>  </a:t>
            </a:r>
            <a:r>
              <a:rPr sz="2400" dirty="0">
                <a:latin typeface="Arial Narrow" panose="020B0606020202030204" pitchFamily="34" charset="0"/>
                <a:cs typeface="Arial"/>
              </a:rPr>
              <a:t>κύματος)</a:t>
            </a:r>
            <a:endParaRPr sz="2400" dirty="0">
              <a:latin typeface="Arial Narrow" panose="020B0606020202030204" pitchFamily="34" charset="0"/>
              <a:cs typeface="Times New Roman"/>
            </a:endParaRPr>
          </a:p>
          <a:p>
            <a:pPr>
              <a:spcBef>
                <a:spcPts val="55"/>
              </a:spcBef>
            </a:pPr>
            <a:endParaRPr lang="el-GR" sz="2400" dirty="0">
              <a:latin typeface="Arial Narrow" panose="020B0606020202030204" pitchFamily="34" charset="0"/>
              <a:cs typeface="Times New Roman"/>
            </a:endParaRPr>
          </a:p>
          <a:p>
            <a:pPr>
              <a:spcBef>
                <a:spcPts val="55"/>
              </a:spcBef>
            </a:pPr>
            <a:endParaRPr sz="2400" dirty="0">
              <a:latin typeface="Arial Narrow" panose="020B0606020202030204" pitchFamily="34" charset="0"/>
              <a:cs typeface="Times New Roman"/>
            </a:endParaRPr>
          </a:p>
          <a:p>
            <a:pPr marL="12700" marR="268605" algn="just">
              <a:lnSpc>
                <a:spcPct val="104299"/>
              </a:lnSpc>
            </a:pPr>
            <a:r>
              <a:rPr sz="2400" spc="-90" dirty="0">
                <a:latin typeface="Arial Narrow" panose="020B0606020202030204" pitchFamily="34" charset="0"/>
                <a:cs typeface="Times New Roman"/>
              </a:rPr>
              <a:t>99%</a:t>
            </a:r>
            <a:r>
              <a:rPr sz="2400" spc="-275" dirty="0">
                <a:latin typeface="Arial Narrow" panose="020B0606020202030204" pitchFamily="34" charset="0"/>
                <a:cs typeface="Times New Roman"/>
              </a:rPr>
              <a:t> </a:t>
            </a:r>
            <a:r>
              <a:rPr lang="el-GR" sz="2400" spc="-75" dirty="0">
                <a:latin typeface="Arial Narrow" panose="020B0606020202030204" pitchFamily="34" charset="0"/>
                <a:cs typeface="Times New Roman"/>
              </a:rPr>
              <a:t> της</a:t>
            </a:r>
            <a:r>
              <a:rPr sz="2400" spc="-285" dirty="0">
                <a:latin typeface="Arial Narrow" panose="020B0606020202030204" pitchFamily="34" charset="0"/>
                <a:cs typeface="Times New Roman"/>
              </a:rPr>
              <a:t> </a:t>
            </a:r>
            <a:r>
              <a:rPr sz="2400" spc="-15" dirty="0">
                <a:latin typeface="Arial Narrow" panose="020B0606020202030204" pitchFamily="34" charset="0"/>
                <a:cs typeface="Arial"/>
              </a:rPr>
              <a:t>γήινης</a:t>
            </a:r>
            <a:r>
              <a:rPr sz="2400" spc="-30" dirty="0">
                <a:latin typeface="Arial Narrow" panose="020B0606020202030204" pitchFamily="34" charset="0"/>
                <a:cs typeface="Arial"/>
              </a:rPr>
              <a:t> </a:t>
            </a:r>
            <a:r>
              <a:rPr sz="2400" dirty="0">
                <a:latin typeface="Arial Narrow" panose="020B0606020202030204" pitchFamily="34" charset="0"/>
                <a:cs typeface="Arial"/>
              </a:rPr>
              <a:t>ακτινοβολίας</a:t>
            </a:r>
            <a:r>
              <a:rPr sz="2400" spc="90" dirty="0">
                <a:latin typeface="Arial Narrow" panose="020B0606020202030204" pitchFamily="34" charset="0"/>
                <a:cs typeface="Arial"/>
              </a:rPr>
              <a:t> </a:t>
            </a:r>
            <a:r>
              <a:rPr sz="2400" dirty="0">
                <a:latin typeface="Arial Narrow" panose="020B0606020202030204" pitchFamily="34" charset="0"/>
                <a:cs typeface="Arial"/>
              </a:rPr>
              <a:t>&gt;</a:t>
            </a:r>
            <a:r>
              <a:rPr sz="2400" spc="-145" dirty="0">
                <a:latin typeface="Arial Narrow" panose="020B0606020202030204" pitchFamily="34" charset="0"/>
                <a:cs typeface="Arial"/>
              </a:rPr>
              <a:t> </a:t>
            </a:r>
            <a:r>
              <a:rPr sz="2400" spc="-30" dirty="0">
                <a:latin typeface="Arial Narrow" panose="020B0606020202030204" pitchFamily="34" charset="0"/>
                <a:cs typeface="Times New Roman"/>
              </a:rPr>
              <a:t>4.0</a:t>
            </a:r>
            <a:r>
              <a:rPr sz="2400" spc="-70" dirty="0">
                <a:latin typeface="Arial Narrow" panose="020B0606020202030204" pitchFamily="34" charset="0"/>
                <a:cs typeface="Times New Roman"/>
              </a:rPr>
              <a:t> </a:t>
            </a:r>
            <a:r>
              <a:rPr sz="2400" spc="-60" dirty="0">
                <a:latin typeface="Arial Narrow" panose="020B0606020202030204" pitchFamily="34" charset="0"/>
                <a:cs typeface="Arial"/>
              </a:rPr>
              <a:t>μ</a:t>
            </a:r>
            <a:r>
              <a:rPr sz="2400" spc="-60" dirty="0">
                <a:latin typeface="Arial Narrow" panose="020B0606020202030204" pitchFamily="34" charset="0"/>
                <a:cs typeface="Times New Roman"/>
              </a:rPr>
              <a:t>m</a:t>
            </a:r>
            <a:r>
              <a:rPr sz="2400" spc="-200" dirty="0">
                <a:latin typeface="Arial Narrow" panose="020B0606020202030204" pitchFamily="34" charset="0"/>
                <a:cs typeface="Times New Roman"/>
              </a:rPr>
              <a:t> </a:t>
            </a:r>
            <a:r>
              <a:rPr sz="2400" spc="-20" dirty="0">
                <a:latin typeface="Arial Narrow" panose="020B0606020202030204" pitchFamily="34" charset="0"/>
                <a:cs typeface="Arial"/>
              </a:rPr>
              <a:t>(μεγάλου</a:t>
            </a:r>
            <a:r>
              <a:rPr sz="2400" spc="-420" dirty="0">
                <a:latin typeface="Arial Narrow" panose="020B0606020202030204" pitchFamily="34" charset="0"/>
                <a:cs typeface="Arial"/>
              </a:rPr>
              <a:t> </a:t>
            </a:r>
            <a:r>
              <a:rPr lang="el-GR" sz="2400" spc="-420" dirty="0">
                <a:latin typeface="Arial Narrow" panose="020B0606020202030204" pitchFamily="34" charset="0"/>
                <a:cs typeface="Arial"/>
              </a:rPr>
              <a:t> </a:t>
            </a:r>
            <a:r>
              <a:rPr lang="el-GR" sz="2400" spc="-40" dirty="0">
                <a:latin typeface="Arial Narrow" panose="020B0606020202030204" pitchFamily="34" charset="0"/>
                <a:cs typeface="Arial"/>
              </a:rPr>
              <a:t>μ</a:t>
            </a:r>
            <a:r>
              <a:rPr sz="2400" spc="-40" dirty="0" err="1">
                <a:latin typeface="Arial Narrow" panose="020B0606020202030204" pitchFamily="34" charset="0"/>
                <a:cs typeface="Arial"/>
              </a:rPr>
              <a:t>ήκους</a:t>
            </a:r>
            <a:r>
              <a:rPr sz="2400" spc="-40" dirty="0">
                <a:latin typeface="Arial Narrow" panose="020B0606020202030204" pitchFamily="34" charset="0"/>
                <a:cs typeface="Arial"/>
              </a:rPr>
              <a:t>  </a:t>
            </a:r>
            <a:r>
              <a:rPr sz="2400" spc="-10" dirty="0">
                <a:latin typeface="Arial Narrow" panose="020B0606020202030204" pitchFamily="34" charset="0"/>
                <a:cs typeface="Arial"/>
              </a:rPr>
              <a:t>κύματος </a:t>
            </a:r>
            <a:r>
              <a:rPr sz="2400" dirty="0">
                <a:latin typeface="Arial Narrow" panose="020B0606020202030204" pitchFamily="34" charset="0"/>
                <a:cs typeface="Arial"/>
              </a:rPr>
              <a:t>ή</a:t>
            </a:r>
            <a:r>
              <a:rPr sz="2400" spc="-465" dirty="0">
                <a:latin typeface="Arial Narrow" panose="020B0606020202030204" pitchFamily="34" charset="0"/>
                <a:cs typeface="Arial"/>
              </a:rPr>
              <a:t> </a:t>
            </a:r>
            <a:r>
              <a:rPr lang="el-GR" sz="2400" spc="-465" dirty="0">
                <a:latin typeface="Arial Narrow" panose="020B0606020202030204" pitchFamily="34" charset="0"/>
                <a:cs typeface="Arial"/>
              </a:rPr>
              <a:t>    </a:t>
            </a:r>
            <a:r>
              <a:rPr sz="2400" spc="-5" dirty="0" err="1">
                <a:latin typeface="Arial Narrow" panose="020B0606020202030204" pitchFamily="34" charset="0"/>
                <a:cs typeface="Arial"/>
              </a:rPr>
              <a:t>θερ</a:t>
            </a:r>
            <a:r>
              <a:rPr lang="el-GR" sz="2400" spc="-5" dirty="0">
                <a:latin typeface="Arial Narrow" panose="020B0606020202030204" pitchFamily="34" charset="0"/>
                <a:cs typeface="Arial"/>
              </a:rPr>
              <a:t>μ</a:t>
            </a:r>
            <a:r>
              <a:rPr sz="2400" spc="-5" dirty="0" err="1">
                <a:latin typeface="Arial Narrow" panose="020B0606020202030204" pitchFamily="34" charset="0"/>
                <a:cs typeface="Arial"/>
              </a:rPr>
              <a:t>ική</a:t>
            </a:r>
            <a:r>
              <a:rPr lang="el-GR" sz="2400" spc="-5" dirty="0">
                <a:latin typeface="Arial Narrow" panose="020B0606020202030204" pitchFamily="34" charset="0"/>
                <a:cs typeface="Arial"/>
              </a:rPr>
              <a:t> ακτινοβολία</a:t>
            </a:r>
            <a:r>
              <a:rPr sz="2400" spc="-5" dirty="0">
                <a:latin typeface="Arial Narrow" panose="020B0606020202030204" pitchFamily="34" charset="0"/>
                <a:cs typeface="Arial"/>
              </a:rPr>
              <a:t>)</a:t>
            </a:r>
            <a:endParaRPr lang="el-GR" sz="2400" spc="-5" dirty="0">
              <a:latin typeface="Arial Narrow" panose="020B0606020202030204" pitchFamily="34" charset="0"/>
              <a:cs typeface="Arial"/>
            </a:endParaRPr>
          </a:p>
          <a:p>
            <a:pPr marL="12700" marR="268605" algn="just">
              <a:lnSpc>
                <a:spcPct val="104299"/>
              </a:lnSpc>
            </a:pPr>
            <a:endParaRPr sz="2400" dirty="0">
              <a:latin typeface="Arial Narrow" panose="020B0606020202030204" pitchFamily="34" charset="0"/>
              <a:cs typeface="Arial"/>
            </a:endParaRPr>
          </a:p>
        </p:txBody>
      </p:sp>
      <p:sp>
        <p:nvSpPr>
          <p:cNvPr id="10" name="object 10">
            <a:extLst>
              <a:ext uri="{FF2B5EF4-FFF2-40B4-BE49-F238E27FC236}">
                <a16:creationId xmlns:a16="http://schemas.microsoft.com/office/drawing/2014/main" id="{A8B3D876-45B2-4429-9A30-474B408146A5}"/>
              </a:ext>
            </a:extLst>
          </p:cNvPr>
          <p:cNvSpPr txBox="1"/>
          <p:nvPr/>
        </p:nvSpPr>
        <p:spPr>
          <a:xfrm>
            <a:off x="1014771" y="4338660"/>
            <a:ext cx="6552728" cy="436658"/>
          </a:xfrm>
          <a:prstGeom prst="rect">
            <a:avLst/>
          </a:prstGeom>
        </p:spPr>
        <p:txBody>
          <a:bodyPr vert="horz" wrap="square" lIns="0" tIns="66675" rIns="0" bIns="0" rtlCol="0">
            <a:spAutoFit/>
          </a:bodyPr>
          <a:lstStyle/>
          <a:p>
            <a:pPr marL="12700">
              <a:spcBef>
                <a:spcPts val="525"/>
              </a:spcBef>
              <a:tabLst>
                <a:tab pos="929640" algn="l"/>
                <a:tab pos="1758950" algn="l"/>
                <a:tab pos="2566670" algn="l"/>
                <a:tab pos="3380740" algn="l"/>
              </a:tabLst>
            </a:pPr>
            <a:r>
              <a:rPr lang="el-GR" sz="2400" spc="-165" dirty="0">
                <a:latin typeface="Arial Narrow" panose="020B0606020202030204" pitchFamily="34" charset="0"/>
                <a:cs typeface="Times New Roman"/>
              </a:rPr>
              <a:t> </a:t>
            </a:r>
            <a:r>
              <a:rPr sz="2400" spc="-165" dirty="0">
                <a:latin typeface="Arial Narrow" panose="020B0606020202030204" pitchFamily="34" charset="0"/>
                <a:cs typeface="Times New Roman"/>
              </a:rPr>
              <a:t>H</a:t>
            </a:r>
            <a:r>
              <a:rPr sz="2400" spc="-89" baseline="-12152" dirty="0">
                <a:latin typeface="Arial Narrow" panose="020B0606020202030204" pitchFamily="34" charset="0"/>
                <a:cs typeface="Times New Roman"/>
              </a:rPr>
              <a:t>2</a:t>
            </a:r>
            <a:r>
              <a:rPr sz="2400" spc="-645" dirty="0">
                <a:latin typeface="Arial Narrow" panose="020B0606020202030204" pitchFamily="34" charset="0"/>
                <a:cs typeface="Times New Roman"/>
              </a:rPr>
              <a:t>O</a:t>
            </a:r>
            <a:r>
              <a:rPr lang="el-GR" sz="2400" spc="-645" dirty="0">
                <a:latin typeface="Arial Narrow" panose="020B0606020202030204" pitchFamily="34" charset="0"/>
                <a:cs typeface="Times New Roman"/>
              </a:rPr>
              <a:t>  </a:t>
            </a:r>
            <a:r>
              <a:rPr sz="2400" dirty="0">
                <a:latin typeface="Arial Narrow" panose="020B0606020202030204" pitchFamily="34" charset="0"/>
                <a:cs typeface="Times New Roman"/>
              </a:rPr>
              <a:t>	</a:t>
            </a:r>
            <a:r>
              <a:rPr sz="2400" spc="-55" dirty="0">
                <a:latin typeface="Arial Narrow" panose="020B0606020202030204" pitchFamily="34" charset="0"/>
                <a:cs typeface="Times New Roman"/>
              </a:rPr>
              <a:t>CO</a:t>
            </a:r>
            <a:r>
              <a:rPr sz="2400" spc="-89" baseline="-12152" dirty="0">
                <a:latin typeface="Arial Narrow" panose="020B0606020202030204" pitchFamily="34" charset="0"/>
                <a:cs typeface="Times New Roman"/>
              </a:rPr>
              <a:t>2</a:t>
            </a:r>
            <a:r>
              <a:rPr sz="2400" dirty="0">
                <a:latin typeface="Arial Narrow" panose="020B0606020202030204" pitchFamily="34" charset="0"/>
                <a:cs typeface="Times New Roman"/>
              </a:rPr>
              <a:t>,	</a:t>
            </a:r>
            <a:r>
              <a:rPr sz="2400" spc="-114" dirty="0">
                <a:latin typeface="Arial Narrow" panose="020B0606020202030204" pitchFamily="34" charset="0"/>
                <a:cs typeface="Times New Roman"/>
              </a:rPr>
              <a:t>CH</a:t>
            </a:r>
            <a:r>
              <a:rPr sz="2400" spc="-89" baseline="-12152" dirty="0">
                <a:latin typeface="Arial Narrow" panose="020B0606020202030204" pitchFamily="34" charset="0"/>
                <a:cs typeface="Times New Roman"/>
              </a:rPr>
              <a:t>4</a:t>
            </a:r>
            <a:r>
              <a:rPr sz="2400" dirty="0">
                <a:latin typeface="Arial Narrow" panose="020B0606020202030204" pitchFamily="34" charset="0"/>
                <a:cs typeface="Times New Roman"/>
              </a:rPr>
              <a:t>,</a:t>
            </a:r>
            <a:r>
              <a:rPr lang="en-US" sz="2400" spc="5" dirty="0">
                <a:latin typeface="Arial Narrow" panose="020B0606020202030204" pitchFamily="34" charset="0"/>
                <a:cs typeface="Times New Roman"/>
              </a:rPr>
              <a:t> </a:t>
            </a:r>
            <a:r>
              <a:rPr lang="el-GR" sz="2400" spc="5" dirty="0">
                <a:latin typeface="Arial Narrow" panose="020B0606020202030204" pitchFamily="34" charset="0"/>
                <a:cs typeface="Times New Roman"/>
              </a:rPr>
              <a:t>    </a:t>
            </a:r>
            <a:r>
              <a:rPr lang="en-US" sz="2400" spc="5" dirty="0">
                <a:latin typeface="Arial Narrow" panose="020B0606020202030204" pitchFamily="34" charset="0"/>
                <a:cs typeface="Times New Roman"/>
              </a:rPr>
              <a:t>O</a:t>
            </a:r>
            <a:r>
              <a:rPr lang="en-US" sz="2400" spc="-89" baseline="-12152" dirty="0">
                <a:latin typeface="Arial Narrow" panose="020B0606020202030204" pitchFamily="34" charset="0"/>
                <a:cs typeface="Times New Roman"/>
              </a:rPr>
              <a:t>3</a:t>
            </a:r>
            <a:r>
              <a:rPr lang="en-US" sz="2400" dirty="0">
                <a:latin typeface="Arial Narrow" panose="020B0606020202030204" pitchFamily="34" charset="0"/>
                <a:cs typeface="Times New Roman"/>
              </a:rPr>
              <a:t>,</a:t>
            </a:r>
            <a:r>
              <a:rPr sz="2400" dirty="0">
                <a:latin typeface="Arial Narrow" panose="020B0606020202030204" pitchFamily="34" charset="0"/>
                <a:cs typeface="Times New Roman"/>
              </a:rPr>
              <a:t>	</a:t>
            </a:r>
            <a:r>
              <a:rPr lang="en-US" sz="2400" spc="-165" dirty="0">
                <a:latin typeface="Arial Narrow" panose="020B0606020202030204" pitchFamily="34" charset="0"/>
                <a:cs typeface="Times New Roman"/>
              </a:rPr>
              <a:t>N</a:t>
            </a:r>
            <a:r>
              <a:rPr lang="en-US" sz="2400" spc="-89" baseline="-12152" dirty="0">
                <a:latin typeface="Arial Narrow" panose="020B0606020202030204" pitchFamily="34" charset="0"/>
                <a:cs typeface="Times New Roman"/>
              </a:rPr>
              <a:t>2</a:t>
            </a:r>
            <a:r>
              <a:rPr lang="en-US" sz="2400" spc="-645" dirty="0">
                <a:latin typeface="Arial Narrow" panose="020B0606020202030204" pitchFamily="34" charset="0"/>
                <a:cs typeface="Times New Roman"/>
              </a:rPr>
              <a:t>O           	</a:t>
            </a:r>
            <a:r>
              <a:rPr lang="el-GR" sz="2400" spc="-645" dirty="0">
                <a:latin typeface="Arial Narrow" panose="020B0606020202030204" pitchFamily="34" charset="0"/>
                <a:cs typeface="Times New Roman"/>
              </a:rPr>
              <a:t>       ,</a:t>
            </a:r>
            <a:r>
              <a:rPr lang="en-US" sz="2400" spc="-114" dirty="0">
                <a:latin typeface="Arial Narrow" panose="020B0606020202030204" pitchFamily="34" charset="0"/>
                <a:cs typeface="Times New Roman"/>
              </a:rPr>
              <a:t> </a:t>
            </a:r>
            <a:r>
              <a:rPr lang="el-GR" sz="2400" spc="-114" dirty="0">
                <a:latin typeface="Arial Narrow" panose="020B0606020202030204" pitchFamily="34" charset="0"/>
                <a:cs typeface="Times New Roman"/>
              </a:rPr>
              <a:t>  Η</a:t>
            </a:r>
            <a:r>
              <a:rPr lang="en-US" sz="2400" spc="-114" dirty="0">
                <a:latin typeface="Arial Narrow" panose="020B0606020202030204" pitchFamily="34" charset="0"/>
                <a:cs typeface="Times New Roman"/>
              </a:rPr>
              <a:t>FCs </a:t>
            </a:r>
            <a:r>
              <a:rPr lang="el-GR" sz="2400" spc="-114" dirty="0">
                <a:latin typeface="Arial Narrow" panose="020B0606020202030204" pitchFamily="34" charset="0"/>
                <a:cs typeface="Times New Roman"/>
              </a:rPr>
              <a:t>,  </a:t>
            </a:r>
            <a:r>
              <a:rPr lang="en-US" sz="2400" spc="-114" dirty="0">
                <a:latin typeface="Arial Narrow" panose="020B0606020202030204" pitchFamily="34" charset="0"/>
                <a:cs typeface="Times New Roman"/>
              </a:rPr>
              <a:t>CFCs:	</a:t>
            </a:r>
            <a:endParaRPr sz="2400" dirty="0">
              <a:latin typeface="Arial Narrow" panose="020B0606020202030204" pitchFamily="34" charset="0"/>
              <a:cs typeface="Times New Roman"/>
            </a:endParaRPr>
          </a:p>
        </p:txBody>
      </p:sp>
      <p:sp>
        <p:nvSpPr>
          <p:cNvPr id="11" name="Rectangle 10">
            <a:extLst>
              <a:ext uri="{FF2B5EF4-FFF2-40B4-BE49-F238E27FC236}">
                <a16:creationId xmlns:a16="http://schemas.microsoft.com/office/drawing/2014/main" id="{65DDF11D-6E9D-4C7A-A382-CFA6E7145BF5}"/>
              </a:ext>
            </a:extLst>
          </p:cNvPr>
          <p:cNvSpPr/>
          <p:nvPr/>
        </p:nvSpPr>
        <p:spPr>
          <a:xfrm>
            <a:off x="3780892" y="4859531"/>
            <a:ext cx="5039580" cy="461665"/>
          </a:xfrm>
          <a:prstGeom prst="rect">
            <a:avLst/>
          </a:prstGeom>
        </p:spPr>
        <p:txBody>
          <a:bodyPr wrap="square">
            <a:spAutoFit/>
          </a:bodyPr>
          <a:lstStyle/>
          <a:p>
            <a:pPr marL="114300" lvl="0">
              <a:spcBef>
                <a:spcPts val="420"/>
              </a:spcBef>
            </a:pPr>
            <a:r>
              <a:rPr lang="el-GR" sz="2400" spc="15" dirty="0" err="1">
                <a:solidFill>
                  <a:srgbClr val="0000FF"/>
                </a:solidFill>
                <a:cs typeface="Arial"/>
              </a:rPr>
              <a:t>Απορροφούμενη</a:t>
            </a:r>
            <a:r>
              <a:rPr lang="el-GR" sz="2400" spc="15" dirty="0">
                <a:solidFill>
                  <a:srgbClr val="0000FF"/>
                </a:solidFill>
                <a:cs typeface="Arial"/>
              </a:rPr>
              <a:t> γίηνη ακτινοβολία</a:t>
            </a:r>
            <a:endParaRPr lang="el-GR" sz="2400" dirty="0">
              <a:solidFill>
                <a:srgbClr val="0000FF"/>
              </a:solidFill>
              <a:cs typeface="Arial"/>
            </a:endParaRPr>
          </a:p>
        </p:txBody>
      </p:sp>
    </p:spTree>
    <p:extLst>
      <p:ext uri="{BB962C8B-B14F-4D97-AF65-F5344CB8AC3E}">
        <p14:creationId xmlns:p14="http://schemas.microsoft.com/office/powerpoint/2010/main" val="1033909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17</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BFB61176-F496-406F-8C1B-CD81799FE2C4}"/>
              </a:ext>
            </a:extLst>
          </p:cNvPr>
          <p:cNvSpPr txBox="1"/>
          <p:nvPr/>
        </p:nvSpPr>
        <p:spPr>
          <a:xfrm>
            <a:off x="251520" y="700015"/>
            <a:ext cx="8352928" cy="4709751"/>
          </a:xfrm>
          <a:prstGeom prst="rect">
            <a:avLst/>
          </a:prstGeom>
        </p:spPr>
        <p:txBody>
          <a:bodyPr vert="horz" wrap="square" lIns="0" tIns="12065" rIns="0" bIns="0" rtlCol="0">
            <a:spAutoFit/>
          </a:bodyPr>
          <a:lstStyle/>
          <a:p>
            <a:pPr marL="355600" marR="5715" indent="-342900" algn="just">
              <a:lnSpc>
                <a:spcPct val="120000"/>
              </a:lnSpc>
              <a:spcBef>
                <a:spcPts val="95"/>
              </a:spcBef>
              <a:buFont typeface="Wingdings"/>
              <a:buChar char=""/>
              <a:tabLst>
                <a:tab pos="354965" algn="l"/>
                <a:tab pos="355600" algn="l"/>
              </a:tabLst>
            </a:pPr>
            <a:r>
              <a:rPr sz="2400" spc="-25" dirty="0">
                <a:latin typeface="Arial Narrow" panose="020B0606020202030204" pitchFamily="34" charset="0"/>
                <a:cs typeface="Trebuchet MS"/>
              </a:rPr>
              <a:t>Ο </a:t>
            </a:r>
            <a:r>
              <a:rPr sz="2400" spc="-80" dirty="0">
                <a:latin typeface="Arial Narrow" panose="020B0606020202030204" pitchFamily="34" charset="0"/>
                <a:cs typeface="Trebuchet MS"/>
              </a:rPr>
              <a:t>όρος </a:t>
            </a:r>
            <a:r>
              <a:rPr sz="2400" spc="-65" dirty="0">
                <a:latin typeface="Arial Narrow" panose="020B0606020202030204" pitchFamily="34" charset="0"/>
                <a:cs typeface="Trebuchet MS"/>
              </a:rPr>
              <a:t>χρησιμοποιήθηκε </a:t>
            </a:r>
            <a:r>
              <a:rPr sz="2400" spc="-105" dirty="0">
                <a:latin typeface="Arial Narrow" panose="020B0606020202030204" pitchFamily="34" charset="0"/>
                <a:cs typeface="Trebuchet MS"/>
              </a:rPr>
              <a:t>αρχικά </a:t>
            </a:r>
            <a:r>
              <a:rPr sz="2400" spc="-90" dirty="0">
                <a:latin typeface="Arial Narrow" panose="020B0606020202030204" pitchFamily="34" charset="0"/>
                <a:cs typeface="Trebuchet MS"/>
              </a:rPr>
              <a:t>τον </a:t>
            </a:r>
            <a:r>
              <a:rPr sz="2400" spc="-30" dirty="0">
                <a:latin typeface="Arial Narrow" panose="020B0606020202030204" pitchFamily="34" charset="0"/>
                <a:cs typeface="Trebuchet MS"/>
              </a:rPr>
              <a:t>18</a:t>
            </a:r>
            <a:r>
              <a:rPr sz="2400" spc="-44" baseline="25641" dirty="0">
                <a:latin typeface="Arial Narrow" panose="020B0606020202030204" pitchFamily="34" charset="0"/>
                <a:cs typeface="Trebuchet MS"/>
              </a:rPr>
              <a:t>ο </a:t>
            </a:r>
            <a:r>
              <a:rPr sz="2400" spc="-65" dirty="0">
                <a:latin typeface="Arial Narrow" panose="020B0606020202030204" pitchFamily="34" charset="0"/>
                <a:cs typeface="Trebuchet MS"/>
              </a:rPr>
              <a:t>αιώνα </a:t>
            </a:r>
            <a:r>
              <a:rPr sz="2400" spc="-95" dirty="0">
                <a:latin typeface="Arial Narrow" panose="020B0606020202030204" pitchFamily="34" charset="0"/>
                <a:cs typeface="Trebuchet MS"/>
              </a:rPr>
              <a:t>και </a:t>
            </a:r>
            <a:r>
              <a:rPr sz="2400" spc="-65" dirty="0">
                <a:latin typeface="Arial Narrow" panose="020B0606020202030204" pitchFamily="34" charset="0"/>
                <a:cs typeface="Trebuchet MS"/>
              </a:rPr>
              <a:t>δεν είχε </a:t>
            </a:r>
            <a:r>
              <a:rPr sz="2400" spc="-60" dirty="0">
                <a:latin typeface="Arial Narrow" panose="020B0606020202030204" pitchFamily="34" charset="0"/>
                <a:cs typeface="Trebuchet MS"/>
              </a:rPr>
              <a:t>οποιαδήποτε  </a:t>
            </a:r>
            <a:r>
              <a:rPr sz="2400" spc="-85" dirty="0">
                <a:latin typeface="Arial Narrow" panose="020B0606020202030204" pitchFamily="34" charset="0"/>
                <a:cs typeface="Trebuchet MS"/>
              </a:rPr>
              <a:t>αρνητική</a:t>
            </a:r>
            <a:r>
              <a:rPr sz="2400" spc="-135" dirty="0">
                <a:latin typeface="Arial Narrow" panose="020B0606020202030204" pitchFamily="34" charset="0"/>
                <a:cs typeface="Trebuchet MS"/>
              </a:rPr>
              <a:t> </a:t>
            </a:r>
            <a:r>
              <a:rPr sz="2400" spc="-80" dirty="0">
                <a:latin typeface="Arial Narrow" panose="020B0606020202030204" pitchFamily="34" charset="0"/>
                <a:cs typeface="Trebuchet MS"/>
              </a:rPr>
              <a:t>έννοια.</a:t>
            </a:r>
            <a:endParaRPr sz="2400" dirty="0">
              <a:latin typeface="Arial Narrow" panose="020B0606020202030204" pitchFamily="34" charset="0"/>
              <a:cs typeface="Trebuchet MS"/>
            </a:endParaRPr>
          </a:p>
          <a:p>
            <a:pPr marL="355600" marR="5715" indent="-342900" algn="just">
              <a:lnSpc>
                <a:spcPct val="120000"/>
              </a:lnSpc>
              <a:spcBef>
                <a:spcPts val="605"/>
              </a:spcBef>
              <a:buFont typeface="Wingdings"/>
              <a:buChar char=""/>
              <a:tabLst>
                <a:tab pos="354965" algn="l"/>
                <a:tab pos="355600" algn="l"/>
              </a:tabLst>
            </a:pPr>
            <a:r>
              <a:rPr sz="2400" spc="-55" dirty="0">
                <a:latin typeface="Arial Narrow" panose="020B0606020202030204" pitchFamily="34" charset="0"/>
                <a:cs typeface="Trebuchet MS"/>
              </a:rPr>
              <a:t>Από </a:t>
            </a:r>
            <a:r>
              <a:rPr sz="2400" spc="-80" dirty="0">
                <a:latin typeface="Arial Narrow" panose="020B0606020202030204" pitchFamily="34" charset="0"/>
                <a:cs typeface="Trebuchet MS"/>
              </a:rPr>
              <a:t>τα </a:t>
            </a:r>
            <a:r>
              <a:rPr sz="2400" spc="-40" dirty="0">
                <a:latin typeface="Arial Narrow" panose="020B0606020202030204" pitchFamily="34" charset="0"/>
                <a:cs typeface="Trebuchet MS"/>
              </a:rPr>
              <a:t>μέσα </a:t>
            </a:r>
            <a:r>
              <a:rPr sz="2400" spc="-80" dirty="0">
                <a:latin typeface="Arial Narrow" panose="020B0606020202030204" pitchFamily="34" charset="0"/>
                <a:cs typeface="Trebuchet MS"/>
              </a:rPr>
              <a:t>της </a:t>
            </a:r>
            <a:r>
              <a:rPr sz="2400" spc="-75" dirty="0">
                <a:latin typeface="Arial Narrow" panose="020B0606020202030204" pitchFamily="34" charset="0"/>
                <a:cs typeface="Trebuchet MS"/>
              </a:rPr>
              <a:t>δεκαετίας </a:t>
            </a:r>
            <a:r>
              <a:rPr sz="2400" spc="-65" dirty="0">
                <a:latin typeface="Arial Narrow" panose="020B0606020202030204" pitchFamily="34" charset="0"/>
                <a:cs typeface="Trebuchet MS"/>
              </a:rPr>
              <a:t>του </a:t>
            </a:r>
            <a:r>
              <a:rPr sz="2400" u="sng" spc="-40" dirty="0">
                <a:latin typeface="Arial Narrow" panose="020B0606020202030204" pitchFamily="34" charset="0"/>
                <a:cs typeface="Trebuchet MS"/>
              </a:rPr>
              <a:t>1950 ο </a:t>
            </a:r>
            <a:r>
              <a:rPr sz="2400" u="sng" spc="-80" dirty="0">
                <a:latin typeface="Arial Narrow" panose="020B0606020202030204" pitchFamily="34" charset="0"/>
                <a:cs typeface="Trebuchet MS"/>
              </a:rPr>
              <a:t>όρος </a:t>
            </a:r>
            <a:r>
              <a:rPr sz="2400" u="sng" spc="-70" dirty="0">
                <a:latin typeface="Arial Narrow" panose="020B0606020202030204" pitchFamily="34" charset="0"/>
                <a:cs typeface="Trebuchet MS"/>
              </a:rPr>
              <a:t>συνδυάστηκε </a:t>
            </a:r>
            <a:r>
              <a:rPr sz="2400" u="sng" spc="-15" dirty="0">
                <a:latin typeface="Arial Narrow" panose="020B0606020202030204" pitchFamily="34" charset="0"/>
                <a:cs typeface="Trebuchet MS"/>
              </a:rPr>
              <a:t>με </a:t>
            </a:r>
            <a:r>
              <a:rPr sz="2400" i="1" u="sng" spc="-65" dirty="0">
                <a:solidFill>
                  <a:schemeClr val="accent6">
                    <a:lumMod val="75000"/>
                  </a:schemeClr>
                </a:solidFill>
                <a:latin typeface="Arial Narrow" panose="020B0606020202030204" pitchFamily="34" charset="0"/>
                <a:cs typeface="Arial"/>
              </a:rPr>
              <a:t>την ανησυχία  </a:t>
            </a:r>
            <a:r>
              <a:rPr sz="2400" i="1" u="sng" spc="-60" dirty="0">
                <a:solidFill>
                  <a:schemeClr val="accent6">
                    <a:lumMod val="75000"/>
                  </a:schemeClr>
                </a:solidFill>
                <a:latin typeface="Arial Narrow" panose="020B0606020202030204" pitchFamily="34" charset="0"/>
                <a:cs typeface="Arial"/>
              </a:rPr>
              <a:t>σχετικά </a:t>
            </a:r>
            <a:r>
              <a:rPr sz="2400" i="1" u="sng" dirty="0">
                <a:solidFill>
                  <a:schemeClr val="accent6">
                    <a:lumMod val="75000"/>
                  </a:schemeClr>
                </a:solidFill>
                <a:latin typeface="Arial Narrow" panose="020B0606020202030204" pitchFamily="34" charset="0"/>
                <a:cs typeface="Arial"/>
              </a:rPr>
              <a:t>με </a:t>
            </a:r>
            <a:r>
              <a:rPr sz="2400" i="1" u="sng" spc="-65" dirty="0">
                <a:solidFill>
                  <a:schemeClr val="accent6">
                    <a:lumMod val="75000"/>
                  </a:schemeClr>
                </a:solidFill>
                <a:latin typeface="Arial Narrow" panose="020B0606020202030204" pitchFamily="34" charset="0"/>
                <a:cs typeface="Arial"/>
              </a:rPr>
              <a:t>την </a:t>
            </a:r>
            <a:r>
              <a:rPr sz="2400" i="1" u="sng" spc="-60" dirty="0">
                <a:solidFill>
                  <a:schemeClr val="accent6">
                    <a:lumMod val="75000"/>
                  </a:schemeClr>
                </a:solidFill>
                <a:latin typeface="Arial Narrow" panose="020B0606020202030204" pitchFamily="34" charset="0"/>
                <a:cs typeface="Arial"/>
              </a:rPr>
              <a:t>αλλαγή </a:t>
            </a:r>
            <a:r>
              <a:rPr sz="2400" i="1" u="sng" spc="-30" dirty="0">
                <a:solidFill>
                  <a:schemeClr val="accent6">
                    <a:lumMod val="75000"/>
                  </a:schemeClr>
                </a:solidFill>
                <a:latin typeface="Arial Narrow" panose="020B0606020202030204" pitchFamily="34" charset="0"/>
                <a:cs typeface="Arial"/>
              </a:rPr>
              <a:t>του</a:t>
            </a:r>
            <a:r>
              <a:rPr sz="2400" i="1" u="sng" spc="-350" dirty="0">
                <a:solidFill>
                  <a:schemeClr val="accent6">
                    <a:lumMod val="75000"/>
                  </a:schemeClr>
                </a:solidFill>
                <a:latin typeface="Arial Narrow" panose="020B0606020202030204" pitchFamily="34" charset="0"/>
                <a:cs typeface="Arial"/>
              </a:rPr>
              <a:t> </a:t>
            </a:r>
            <a:r>
              <a:rPr sz="2400" i="1" u="sng" spc="-65" dirty="0">
                <a:solidFill>
                  <a:schemeClr val="accent6">
                    <a:lumMod val="75000"/>
                  </a:schemeClr>
                </a:solidFill>
                <a:latin typeface="Arial Narrow" panose="020B0606020202030204" pitchFamily="34" charset="0"/>
                <a:cs typeface="Arial"/>
              </a:rPr>
              <a:t>κλίματος</a:t>
            </a:r>
            <a:r>
              <a:rPr sz="2400" spc="-65" dirty="0">
                <a:solidFill>
                  <a:schemeClr val="accent6">
                    <a:lumMod val="75000"/>
                  </a:schemeClr>
                </a:solidFill>
                <a:latin typeface="Arial Narrow" panose="020B0606020202030204" pitchFamily="34" charset="0"/>
                <a:cs typeface="Trebuchet MS"/>
              </a:rPr>
              <a:t>.</a:t>
            </a:r>
            <a:endParaRPr sz="2400" dirty="0">
              <a:solidFill>
                <a:schemeClr val="accent6">
                  <a:lumMod val="75000"/>
                </a:schemeClr>
              </a:solidFill>
              <a:latin typeface="Arial Narrow" panose="020B0606020202030204" pitchFamily="34" charset="0"/>
              <a:cs typeface="Trebuchet MS"/>
            </a:endParaRPr>
          </a:p>
          <a:p>
            <a:pPr marL="355600" marR="5080" lvl="1" indent="-342900" algn="just">
              <a:lnSpc>
                <a:spcPct val="120000"/>
              </a:lnSpc>
              <a:spcBef>
                <a:spcPts val="600"/>
              </a:spcBef>
              <a:buFont typeface="Wingdings"/>
              <a:buChar char=""/>
              <a:tabLst>
                <a:tab pos="354965" algn="l"/>
                <a:tab pos="355600" algn="l"/>
                <a:tab pos="1155700" algn="l"/>
                <a:tab pos="1574800" algn="l"/>
                <a:tab pos="2513330" algn="l"/>
                <a:tab pos="3829685" algn="l"/>
                <a:tab pos="4386580" algn="l"/>
                <a:tab pos="6024245" algn="l"/>
                <a:tab pos="6349365" algn="l"/>
                <a:tab pos="7922895" algn="l"/>
              </a:tabLst>
            </a:pPr>
            <a:r>
              <a:rPr sz="2400" spc="-95" dirty="0">
                <a:solidFill>
                  <a:srgbClr val="0000FF"/>
                </a:solidFill>
                <a:latin typeface="Arial Narrow" panose="020B0606020202030204" pitchFamily="34" charset="0"/>
                <a:cs typeface="Trebuchet MS"/>
              </a:rPr>
              <a:t>Χωρί</a:t>
            </a:r>
            <a:r>
              <a:rPr sz="2400" spc="-80" dirty="0">
                <a:solidFill>
                  <a:srgbClr val="0000FF"/>
                </a:solidFill>
                <a:latin typeface="Arial Narrow" panose="020B0606020202030204" pitchFamily="34" charset="0"/>
                <a:cs typeface="Trebuchet MS"/>
              </a:rPr>
              <a:t>ς</a:t>
            </a:r>
            <a:r>
              <a:rPr sz="2400" dirty="0">
                <a:solidFill>
                  <a:srgbClr val="0000FF"/>
                </a:solidFill>
                <a:latin typeface="Arial Narrow" panose="020B0606020202030204" pitchFamily="34" charset="0"/>
                <a:cs typeface="Trebuchet MS"/>
              </a:rPr>
              <a:t>	</a:t>
            </a:r>
            <a:r>
              <a:rPr sz="2400" spc="-90" dirty="0">
                <a:solidFill>
                  <a:srgbClr val="0000FF"/>
                </a:solidFill>
                <a:latin typeface="Arial Narrow" panose="020B0606020202030204" pitchFamily="34" charset="0"/>
                <a:cs typeface="Trebuchet MS"/>
              </a:rPr>
              <a:t>τ</a:t>
            </a:r>
            <a:r>
              <a:rPr sz="2400" spc="-85" dirty="0">
                <a:solidFill>
                  <a:srgbClr val="0000FF"/>
                </a:solidFill>
                <a:latin typeface="Arial Narrow" panose="020B0606020202030204" pitchFamily="34" charset="0"/>
                <a:cs typeface="Trebuchet MS"/>
              </a:rPr>
              <a:t>ο</a:t>
            </a:r>
            <a:r>
              <a:rPr sz="2400" dirty="0">
                <a:solidFill>
                  <a:srgbClr val="0000FF"/>
                </a:solidFill>
                <a:latin typeface="Arial Narrow" panose="020B0606020202030204" pitchFamily="34" charset="0"/>
                <a:cs typeface="Trebuchet MS"/>
              </a:rPr>
              <a:t>	</a:t>
            </a:r>
            <a:r>
              <a:rPr sz="2400" spc="-70" dirty="0">
                <a:solidFill>
                  <a:srgbClr val="0000FF"/>
                </a:solidFill>
                <a:latin typeface="Arial Narrow" panose="020B0606020202030204" pitchFamily="34" charset="0"/>
                <a:cs typeface="Trebuchet MS"/>
              </a:rPr>
              <a:t>φυσ</a:t>
            </a:r>
            <a:r>
              <a:rPr sz="2400" spc="-25" dirty="0">
                <a:solidFill>
                  <a:srgbClr val="0000FF"/>
                </a:solidFill>
                <a:latin typeface="Arial Narrow" panose="020B0606020202030204" pitchFamily="34" charset="0"/>
                <a:cs typeface="Trebuchet MS"/>
              </a:rPr>
              <a:t>ι</a:t>
            </a:r>
            <a:r>
              <a:rPr sz="2400" spc="-254" dirty="0">
                <a:solidFill>
                  <a:srgbClr val="0000FF"/>
                </a:solidFill>
                <a:latin typeface="Arial Narrow" panose="020B0606020202030204" pitchFamily="34" charset="0"/>
                <a:cs typeface="Trebuchet MS"/>
              </a:rPr>
              <a:t>κ</a:t>
            </a:r>
            <a:r>
              <a:rPr sz="2400" spc="-40" dirty="0">
                <a:solidFill>
                  <a:srgbClr val="0000FF"/>
                </a:solidFill>
                <a:latin typeface="Arial Narrow" panose="020B0606020202030204" pitchFamily="34" charset="0"/>
                <a:cs typeface="Trebuchet MS"/>
              </a:rPr>
              <a:t>ό</a:t>
            </a:r>
            <a:r>
              <a:rPr sz="2400" dirty="0">
                <a:solidFill>
                  <a:srgbClr val="0000FF"/>
                </a:solidFill>
                <a:latin typeface="Arial Narrow" panose="020B0606020202030204" pitchFamily="34" charset="0"/>
                <a:cs typeface="Trebuchet MS"/>
              </a:rPr>
              <a:t>	</a:t>
            </a:r>
            <a:r>
              <a:rPr sz="2400" spc="-70" dirty="0">
                <a:solidFill>
                  <a:srgbClr val="0000FF"/>
                </a:solidFill>
                <a:latin typeface="Arial Narrow" panose="020B0606020202030204" pitchFamily="34" charset="0"/>
                <a:cs typeface="Trebuchet MS"/>
              </a:rPr>
              <a:t>φα</a:t>
            </a:r>
            <a:r>
              <a:rPr sz="2400" spc="-55" dirty="0">
                <a:solidFill>
                  <a:srgbClr val="0000FF"/>
                </a:solidFill>
                <a:latin typeface="Arial Narrow" panose="020B0606020202030204" pitchFamily="34" charset="0"/>
                <a:cs typeface="Trebuchet MS"/>
              </a:rPr>
              <a:t>ι</a:t>
            </a:r>
            <a:r>
              <a:rPr sz="2400" spc="-50" dirty="0">
                <a:solidFill>
                  <a:srgbClr val="0000FF"/>
                </a:solidFill>
                <a:latin typeface="Arial Narrow" panose="020B0606020202030204" pitchFamily="34" charset="0"/>
                <a:cs typeface="Trebuchet MS"/>
              </a:rPr>
              <a:t>νόμενο</a:t>
            </a:r>
            <a:r>
              <a:rPr sz="2400" dirty="0">
                <a:solidFill>
                  <a:srgbClr val="0000FF"/>
                </a:solidFill>
                <a:latin typeface="Arial Narrow" panose="020B0606020202030204" pitchFamily="34" charset="0"/>
                <a:cs typeface="Trebuchet MS"/>
              </a:rPr>
              <a:t>	</a:t>
            </a:r>
            <a:r>
              <a:rPr sz="2400" spc="-130" dirty="0">
                <a:solidFill>
                  <a:srgbClr val="0000FF"/>
                </a:solidFill>
                <a:latin typeface="Arial Narrow" panose="020B0606020202030204" pitchFamily="34" charset="0"/>
                <a:cs typeface="Trebuchet MS"/>
              </a:rPr>
              <a:t>τ</a:t>
            </a:r>
            <a:r>
              <a:rPr sz="2400" spc="-35" dirty="0">
                <a:solidFill>
                  <a:srgbClr val="0000FF"/>
                </a:solidFill>
                <a:latin typeface="Arial Narrow" panose="020B0606020202030204" pitchFamily="34" charset="0"/>
                <a:cs typeface="Trebuchet MS"/>
              </a:rPr>
              <a:t>ο</a:t>
            </a:r>
            <a:r>
              <a:rPr sz="2400" spc="-30" dirty="0">
                <a:solidFill>
                  <a:srgbClr val="0000FF"/>
                </a:solidFill>
                <a:latin typeface="Arial Narrow" panose="020B0606020202030204" pitchFamily="34" charset="0"/>
                <a:cs typeface="Trebuchet MS"/>
              </a:rPr>
              <a:t>υ</a:t>
            </a:r>
            <a:r>
              <a:rPr sz="2400" dirty="0">
                <a:solidFill>
                  <a:srgbClr val="0000FF"/>
                </a:solidFill>
                <a:latin typeface="Arial Narrow" panose="020B0606020202030204" pitchFamily="34" charset="0"/>
                <a:cs typeface="Trebuchet MS"/>
              </a:rPr>
              <a:t>	</a:t>
            </a:r>
            <a:r>
              <a:rPr sz="2400" spc="-30" dirty="0">
                <a:solidFill>
                  <a:srgbClr val="0000FF"/>
                </a:solidFill>
                <a:latin typeface="Arial Narrow" panose="020B0606020202030204" pitchFamily="34" charset="0"/>
                <a:cs typeface="Trebuchet MS"/>
              </a:rPr>
              <a:t>θ</a:t>
            </a:r>
            <a:r>
              <a:rPr sz="2400" spc="-20" dirty="0">
                <a:solidFill>
                  <a:srgbClr val="0000FF"/>
                </a:solidFill>
                <a:latin typeface="Arial Narrow" panose="020B0606020202030204" pitchFamily="34" charset="0"/>
                <a:cs typeface="Trebuchet MS"/>
              </a:rPr>
              <a:t>ε</a:t>
            </a:r>
            <a:r>
              <a:rPr sz="2400" spc="-65" dirty="0">
                <a:solidFill>
                  <a:srgbClr val="0000FF"/>
                </a:solidFill>
                <a:latin typeface="Arial Narrow" panose="020B0606020202030204" pitchFamily="34" charset="0"/>
                <a:cs typeface="Trebuchet MS"/>
              </a:rPr>
              <a:t>ρ</a:t>
            </a:r>
            <a:r>
              <a:rPr sz="2400" spc="-75" dirty="0">
                <a:solidFill>
                  <a:srgbClr val="0000FF"/>
                </a:solidFill>
                <a:latin typeface="Arial Narrow" panose="020B0606020202030204" pitchFamily="34" charset="0"/>
                <a:cs typeface="Trebuchet MS"/>
              </a:rPr>
              <a:t>μ</a:t>
            </a:r>
            <a:r>
              <a:rPr sz="2400" spc="-90" dirty="0">
                <a:solidFill>
                  <a:srgbClr val="0000FF"/>
                </a:solidFill>
                <a:latin typeface="Arial Narrow" panose="020B0606020202030204" pitchFamily="34" charset="0"/>
                <a:cs typeface="Trebuchet MS"/>
              </a:rPr>
              <a:t>οκ</a:t>
            </a:r>
            <a:r>
              <a:rPr sz="2400" spc="-80" dirty="0">
                <a:solidFill>
                  <a:srgbClr val="0000FF"/>
                </a:solidFill>
                <a:latin typeface="Arial Narrow" panose="020B0606020202030204" pitchFamily="34" charset="0"/>
                <a:cs typeface="Trebuchet MS"/>
              </a:rPr>
              <a:t>ηπίου,</a:t>
            </a:r>
            <a:r>
              <a:rPr sz="2400" dirty="0">
                <a:solidFill>
                  <a:srgbClr val="0000FF"/>
                </a:solidFill>
                <a:latin typeface="Arial Narrow" panose="020B0606020202030204" pitchFamily="34" charset="0"/>
                <a:cs typeface="Trebuchet MS"/>
              </a:rPr>
              <a:t>	</a:t>
            </a:r>
            <a:r>
              <a:rPr lang="el-GR" sz="2400" dirty="0">
                <a:solidFill>
                  <a:srgbClr val="0000FF"/>
                </a:solidFill>
                <a:latin typeface="Arial Narrow" panose="020B0606020202030204" pitchFamily="34" charset="0"/>
                <a:cs typeface="Trebuchet MS"/>
              </a:rPr>
              <a:t> </a:t>
            </a:r>
            <a:r>
              <a:rPr sz="2400" spc="-30" dirty="0">
                <a:solidFill>
                  <a:srgbClr val="0000FF"/>
                </a:solidFill>
                <a:latin typeface="Arial Narrow" panose="020B0606020202030204" pitchFamily="34" charset="0"/>
                <a:cs typeface="Trebuchet MS"/>
              </a:rPr>
              <a:t>η</a:t>
            </a:r>
            <a:r>
              <a:rPr sz="2400" dirty="0">
                <a:solidFill>
                  <a:srgbClr val="0000FF"/>
                </a:solidFill>
                <a:latin typeface="Arial Narrow" panose="020B0606020202030204" pitchFamily="34" charset="0"/>
                <a:cs typeface="Trebuchet MS"/>
              </a:rPr>
              <a:t>	</a:t>
            </a:r>
            <a:r>
              <a:rPr sz="2400" spc="-45" dirty="0">
                <a:solidFill>
                  <a:srgbClr val="0000FF"/>
                </a:solidFill>
                <a:latin typeface="Arial Narrow" panose="020B0606020202030204" pitchFamily="34" charset="0"/>
                <a:cs typeface="Trebuchet MS"/>
              </a:rPr>
              <a:t>θερ</a:t>
            </a:r>
            <a:r>
              <a:rPr sz="2400" spc="-65" dirty="0">
                <a:solidFill>
                  <a:srgbClr val="0000FF"/>
                </a:solidFill>
                <a:latin typeface="Arial Narrow" panose="020B0606020202030204" pitchFamily="34" charset="0"/>
                <a:cs typeface="Trebuchet MS"/>
              </a:rPr>
              <a:t>μ</a:t>
            </a:r>
            <a:r>
              <a:rPr sz="2400" spc="-114" dirty="0">
                <a:solidFill>
                  <a:srgbClr val="0000FF"/>
                </a:solidFill>
                <a:latin typeface="Arial Narrow" panose="020B0606020202030204" pitchFamily="34" charset="0"/>
                <a:cs typeface="Trebuchet MS"/>
              </a:rPr>
              <a:t>ο</a:t>
            </a:r>
            <a:r>
              <a:rPr sz="2400" spc="-125" dirty="0">
                <a:solidFill>
                  <a:srgbClr val="0000FF"/>
                </a:solidFill>
                <a:latin typeface="Arial Narrow" panose="020B0606020202030204" pitchFamily="34" charset="0"/>
                <a:cs typeface="Trebuchet MS"/>
              </a:rPr>
              <a:t>κ</a:t>
            </a:r>
            <a:r>
              <a:rPr sz="2400" spc="-80" dirty="0">
                <a:solidFill>
                  <a:srgbClr val="0000FF"/>
                </a:solidFill>
                <a:latin typeface="Arial Narrow" panose="020B0606020202030204" pitchFamily="34" charset="0"/>
                <a:cs typeface="Trebuchet MS"/>
              </a:rPr>
              <a:t>ρ</a:t>
            </a:r>
            <a:r>
              <a:rPr sz="2400" spc="-100" dirty="0">
                <a:solidFill>
                  <a:srgbClr val="0000FF"/>
                </a:solidFill>
                <a:latin typeface="Arial Narrow" panose="020B0606020202030204" pitchFamily="34" charset="0"/>
                <a:cs typeface="Trebuchet MS"/>
              </a:rPr>
              <a:t>α</a:t>
            </a:r>
            <a:r>
              <a:rPr sz="2400" spc="-40" dirty="0">
                <a:solidFill>
                  <a:srgbClr val="0000FF"/>
                </a:solidFill>
                <a:latin typeface="Arial Narrow" panose="020B0606020202030204" pitchFamily="34" charset="0"/>
                <a:cs typeface="Trebuchet MS"/>
              </a:rPr>
              <a:t>σία</a:t>
            </a:r>
            <a:r>
              <a:rPr sz="2400" dirty="0">
                <a:solidFill>
                  <a:srgbClr val="0000FF"/>
                </a:solidFill>
                <a:latin typeface="Arial Narrow" panose="020B0606020202030204" pitchFamily="34" charset="0"/>
                <a:cs typeface="Trebuchet MS"/>
              </a:rPr>
              <a:t>	</a:t>
            </a:r>
            <a:r>
              <a:rPr lang="en-US" sz="2400" dirty="0">
                <a:solidFill>
                  <a:srgbClr val="0000FF"/>
                </a:solidFill>
                <a:latin typeface="Arial Narrow" panose="020B0606020202030204" pitchFamily="34" charset="0"/>
                <a:cs typeface="Trebuchet MS"/>
              </a:rPr>
              <a:t> </a:t>
            </a:r>
            <a:r>
              <a:rPr sz="2400" spc="-75" dirty="0">
                <a:solidFill>
                  <a:srgbClr val="0000FF"/>
                </a:solidFill>
                <a:latin typeface="Arial Narrow" panose="020B0606020202030204" pitchFamily="34" charset="0"/>
                <a:cs typeface="Trebuchet MS"/>
              </a:rPr>
              <a:t>της  </a:t>
            </a:r>
            <a:r>
              <a:rPr sz="2400" spc="-55" dirty="0">
                <a:solidFill>
                  <a:srgbClr val="0000FF"/>
                </a:solidFill>
                <a:latin typeface="Arial Narrow" panose="020B0606020202030204" pitchFamily="34" charset="0"/>
                <a:cs typeface="Trebuchet MS"/>
              </a:rPr>
              <a:t>επιφάνειας</a:t>
            </a:r>
            <a:r>
              <a:rPr sz="2400" spc="-135" dirty="0">
                <a:solidFill>
                  <a:srgbClr val="0000FF"/>
                </a:solidFill>
                <a:latin typeface="Arial Narrow" panose="020B0606020202030204" pitchFamily="34" charset="0"/>
                <a:cs typeface="Trebuchet MS"/>
              </a:rPr>
              <a:t> </a:t>
            </a:r>
            <a:r>
              <a:rPr sz="2400" spc="-80" dirty="0">
                <a:solidFill>
                  <a:srgbClr val="0000FF"/>
                </a:solidFill>
                <a:latin typeface="Arial Narrow" panose="020B0606020202030204" pitchFamily="34" charset="0"/>
                <a:cs typeface="Trebuchet MS"/>
              </a:rPr>
              <a:t>της</a:t>
            </a:r>
            <a:r>
              <a:rPr sz="2400" spc="-155" dirty="0">
                <a:solidFill>
                  <a:srgbClr val="0000FF"/>
                </a:solidFill>
                <a:latin typeface="Arial Narrow" panose="020B0606020202030204" pitchFamily="34" charset="0"/>
                <a:cs typeface="Trebuchet MS"/>
              </a:rPr>
              <a:t> </a:t>
            </a:r>
            <a:r>
              <a:rPr sz="2400" spc="-105" dirty="0">
                <a:solidFill>
                  <a:srgbClr val="0000FF"/>
                </a:solidFill>
                <a:latin typeface="Arial Narrow" panose="020B0606020202030204" pitchFamily="34" charset="0"/>
                <a:cs typeface="Trebuchet MS"/>
              </a:rPr>
              <a:t>Γης</a:t>
            </a:r>
            <a:r>
              <a:rPr sz="2400" spc="-150" dirty="0">
                <a:solidFill>
                  <a:srgbClr val="0000FF"/>
                </a:solidFill>
                <a:latin typeface="Arial Narrow" panose="020B0606020202030204" pitchFamily="34" charset="0"/>
                <a:cs typeface="Trebuchet MS"/>
              </a:rPr>
              <a:t> </a:t>
            </a:r>
            <a:r>
              <a:rPr sz="2400" spc="-35" dirty="0">
                <a:solidFill>
                  <a:srgbClr val="0000FF"/>
                </a:solidFill>
                <a:latin typeface="Arial Narrow" panose="020B0606020202030204" pitchFamily="34" charset="0"/>
                <a:cs typeface="Trebuchet MS"/>
              </a:rPr>
              <a:t>θα</a:t>
            </a:r>
            <a:r>
              <a:rPr sz="2400" spc="-150" dirty="0">
                <a:solidFill>
                  <a:srgbClr val="0000FF"/>
                </a:solidFill>
                <a:latin typeface="Arial Narrow" panose="020B0606020202030204" pitchFamily="34" charset="0"/>
                <a:cs typeface="Trebuchet MS"/>
              </a:rPr>
              <a:t> </a:t>
            </a:r>
            <a:r>
              <a:rPr sz="2400" spc="-80" dirty="0">
                <a:solidFill>
                  <a:srgbClr val="0000FF"/>
                </a:solidFill>
                <a:latin typeface="Arial Narrow" panose="020B0606020202030204" pitchFamily="34" charset="0"/>
                <a:cs typeface="Trebuchet MS"/>
              </a:rPr>
              <a:t>ήταν</a:t>
            </a:r>
            <a:r>
              <a:rPr sz="2400" spc="-145" dirty="0">
                <a:solidFill>
                  <a:srgbClr val="0000FF"/>
                </a:solidFill>
                <a:latin typeface="Arial Narrow" panose="020B0606020202030204" pitchFamily="34" charset="0"/>
                <a:cs typeface="Trebuchet MS"/>
              </a:rPr>
              <a:t> </a:t>
            </a:r>
            <a:r>
              <a:rPr sz="2400" spc="-85" dirty="0">
                <a:solidFill>
                  <a:srgbClr val="0000FF"/>
                </a:solidFill>
                <a:latin typeface="Arial Narrow" panose="020B0606020202030204" pitchFamily="34" charset="0"/>
                <a:cs typeface="Trebuchet MS"/>
              </a:rPr>
              <a:t>πολύ</a:t>
            </a:r>
            <a:r>
              <a:rPr sz="2400" spc="-150" dirty="0">
                <a:solidFill>
                  <a:srgbClr val="0000FF"/>
                </a:solidFill>
                <a:latin typeface="Arial Narrow" panose="020B0606020202030204" pitchFamily="34" charset="0"/>
                <a:cs typeface="Trebuchet MS"/>
              </a:rPr>
              <a:t> </a:t>
            </a:r>
            <a:r>
              <a:rPr sz="2400" spc="-55" dirty="0">
                <a:solidFill>
                  <a:srgbClr val="0000FF"/>
                </a:solidFill>
                <a:latin typeface="Arial Narrow" panose="020B0606020202030204" pitchFamily="34" charset="0"/>
                <a:cs typeface="Trebuchet MS"/>
              </a:rPr>
              <a:t>πιο</a:t>
            </a:r>
            <a:r>
              <a:rPr sz="2400" spc="-160" dirty="0">
                <a:solidFill>
                  <a:srgbClr val="0000FF"/>
                </a:solidFill>
                <a:latin typeface="Arial Narrow" panose="020B0606020202030204" pitchFamily="34" charset="0"/>
                <a:cs typeface="Trebuchet MS"/>
              </a:rPr>
              <a:t> </a:t>
            </a:r>
            <a:r>
              <a:rPr sz="2400" spc="-80" dirty="0">
                <a:solidFill>
                  <a:srgbClr val="0000FF"/>
                </a:solidFill>
                <a:latin typeface="Arial Narrow" panose="020B0606020202030204" pitchFamily="34" charset="0"/>
                <a:cs typeface="Trebuchet MS"/>
              </a:rPr>
              <a:t>χαμηλή</a:t>
            </a:r>
            <a:r>
              <a:rPr lang="el-GR" sz="2400" spc="-80" dirty="0">
                <a:solidFill>
                  <a:srgbClr val="0000FF"/>
                </a:solidFill>
                <a:latin typeface="Arial Narrow" panose="020B0606020202030204" pitchFamily="34" charset="0"/>
                <a:cs typeface="Trebuchet MS"/>
              </a:rPr>
              <a:t>!!! Και ο πλανήτης χωρίς ζωή.</a:t>
            </a:r>
            <a:endParaRPr lang="en-US" sz="2400" spc="-95" dirty="0">
              <a:solidFill>
                <a:srgbClr val="0000FF"/>
              </a:solidFill>
              <a:latin typeface="Arial Narrow" panose="020B0606020202030204" pitchFamily="34" charset="0"/>
              <a:cs typeface="Trebuchet MS"/>
            </a:endParaRPr>
          </a:p>
          <a:p>
            <a:pPr marL="355600" marR="5080" lvl="1" indent="-342900" algn="just">
              <a:lnSpc>
                <a:spcPct val="120000"/>
              </a:lnSpc>
              <a:spcBef>
                <a:spcPts val="600"/>
              </a:spcBef>
              <a:buFont typeface="Wingdings"/>
              <a:buChar char=""/>
              <a:tabLst>
                <a:tab pos="354965" algn="l"/>
                <a:tab pos="355600" algn="l"/>
                <a:tab pos="1155700" algn="l"/>
                <a:tab pos="1574800" algn="l"/>
                <a:tab pos="2513330" algn="l"/>
                <a:tab pos="3829685" algn="l"/>
                <a:tab pos="4386580" algn="l"/>
                <a:tab pos="6024245" algn="l"/>
                <a:tab pos="6349365" algn="l"/>
                <a:tab pos="7922895" algn="l"/>
              </a:tabLst>
            </a:pPr>
            <a:endParaRPr lang="en-US" sz="2400" spc="-95" dirty="0">
              <a:latin typeface="Arial Narrow" panose="020B0606020202030204" pitchFamily="34" charset="0"/>
              <a:cs typeface="Trebuchet MS"/>
            </a:endParaRPr>
          </a:p>
          <a:p>
            <a:pPr marL="355600" marR="5080" lvl="1" indent="-342900" algn="just">
              <a:lnSpc>
                <a:spcPct val="120000"/>
              </a:lnSpc>
              <a:spcBef>
                <a:spcPts val="600"/>
              </a:spcBef>
              <a:buFont typeface="Wingdings"/>
              <a:buChar char=""/>
              <a:tabLst>
                <a:tab pos="354965" algn="l"/>
                <a:tab pos="355600" algn="l"/>
                <a:tab pos="1155700" algn="l"/>
                <a:tab pos="1574800" algn="l"/>
                <a:tab pos="2513330" algn="l"/>
                <a:tab pos="3829685" algn="l"/>
                <a:tab pos="4386580" algn="l"/>
                <a:tab pos="6024245" algn="l"/>
                <a:tab pos="6349365" algn="l"/>
                <a:tab pos="7922895" algn="l"/>
              </a:tabLst>
            </a:pPr>
            <a:r>
              <a:rPr lang="el-GR" sz="2400" spc="-65" dirty="0">
                <a:latin typeface="Arial Narrow" panose="020B0606020202030204" pitchFamily="34" charset="0"/>
                <a:cs typeface="Trebuchet MS"/>
              </a:rPr>
              <a:t> Η</a:t>
            </a:r>
            <a:r>
              <a:rPr lang="el-GR" sz="2400" u="heavy" spc="470" dirty="0">
                <a:uFill>
                  <a:solidFill>
                    <a:srgbClr val="000000"/>
                  </a:solidFill>
                </a:uFill>
                <a:latin typeface="Arial Narrow" panose="020B0606020202030204" pitchFamily="34" charset="0"/>
                <a:cs typeface="Trebuchet MS"/>
              </a:rPr>
              <a:t> </a:t>
            </a:r>
            <a:r>
              <a:rPr lang="el-GR" sz="2400" u="heavy" spc="-75" dirty="0">
                <a:uFill>
                  <a:solidFill>
                    <a:srgbClr val="000000"/>
                  </a:solidFill>
                </a:uFill>
                <a:latin typeface="Arial Narrow" panose="020B0606020202030204" pitchFamily="34" charset="0"/>
                <a:cs typeface="Trebuchet MS"/>
              </a:rPr>
              <a:t>ηλιακή ακτινοβολία</a:t>
            </a:r>
            <a:r>
              <a:rPr lang="el-GR" sz="2400" spc="-75" dirty="0">
                <a:latin typeface="Arial Narrow" panose="020B0606020202030204" pitchFamily="34" charset="0"/>
                <a:cs typeface="Trebuchet MS"/>
              </a:rPr>
              <a:t> </a:t>
            </a:r>
            <a:r>
              <a:rPr lang="el-GR" sz="2400" spc="-60" dirty="0">
                <a:latin typeface="Arial Narrow" panose="020B0606020202030204" pitchFamily="34" charset="0"/>
                <a:cs typeface="Trebuchet MS"/>
              </a:rPr>
              <a:t>που  θ</a:t>
            </a:r>
            <a:r>
              <a:rPr lang="el-GR" sz="2400" spc="-45" dirty="0">
                <a:latin typeface="Arial Narrow" panose="020B0606020202030204" pitchFamily="34" charset="0"/>
                <a:cs typeface="Trebuchet MS"/>
              </a:rPr>
              <a:t>ερμαίνει </a:t>
            </a:r>
            <a:r>
              <a:rPr lang="el-GR" sz="2400" spc="-100" dirty="0">
                <a:latin typeface="Arial Narrow" panose="020B0606020202030204" pitchFamily="34" charset="0"/>
                <a:cs typeface="Trebuchet MS"/>
              </a:rPr>
              <a:t>την </a:t>
            </a:r>
            <a:r>
              <a:rPr lang="el-GR" sz="2400" spc="-50" dirty="0">
                <a:latin typeface="Arial Narrow" panose="020B0606020202030204" pitchFamily="34" charset="0"/>
                <a:cs typeface="Trebuchet MS"/>
              </a:rPr>
              <a:t>επιφάνεια </a:t>
            </a:r>
            <a:r>
              <a:rPr lang="el-GR" sz="2400" spc="-80" dirty="0">
                <a:latin typeface="Arial Narrow" panose="020B0606020202030204" pitchFamily="34" charset="0"/>
                <a:cs typeface="Trebuchet MS"/>
              </a:rPr>
              <a:t>της </a:t>
            </a:r>
            <a:r>
              <a:rPr lang="el-GR" sz="2400" spc="-285" dirty="0">
                <a:latin typeface="Arial Narrow" panose="020B0606020202030204" pitchFamily="34" charset="0"/>
                <a:cs typeface="Trebuchet MS"/>
              </a:rPr>
              <a:t> </a:t>
            </a:r>
            <a:r>
              <a:rPr lang="el-GR" sz="2400" spc="-140" dirty="0">
                <a:latin typeface="Arial Narrow" panose="020B0606020202030204" pitchFamily="34" charset="0"/>
                <a:cs typeface="Trebuchet MS"/>
              </a:rPr>
              <a:t>Γης,  </a:t>
            </a:r>
            <a:r>
              <a:rPr lang="el-GR" sz="2400" spc="-95" dirty="0">
                <a:latin typeface="Arial Narrow" panose="020B0606020202030204" pitchFamily="34" charset="0"/>
                <a:cs typeface="Trebuchet MS"/>
              </a:rPr>
              <a:t>και </a:t>
            </a:r>
            <a:r>
              <a:rPr lang="el-GR" sz="2400" spc="-30" dirty="0">
                <a:latin typeface="Arial Narrow" panose="020B0606020202030204" pitchFamily="34" charset="0"/>
                <a:cs typeface="Trebuchet MS"/>
              </a:rPr>
              <a:t>η</a:t>
            </a:r>
            <a:r>
              <a:rPr lang="el-GR" sz="2400" spc="-30" dirty="0">
                <a:uFill>
                  <a:solidFill>
                    <a:srgbClr val="000000"/>
                  </a:solidFill>
                </a:uFill>
                <a:latin typeface="Arial Narrow" panose="020B0606020202030204" pitchFamily="34" charset="0"/>
                <a:cs typeface="Trebuchet MS"/>
              </a:rPr>
              <a:t> </a:t>
            </a:r>
            <a:r>
              <a:rPr lang="el-GR" sz="2400" u="heavy" spc="-55" dirty="0">
                <a:uFill>
                  <a:solidFill>
                    <a:srgbClr val="000000"/>
                  </a:solidFill>
                </a:uFill>
                <a:latin typeface="Arial Narrow" panose="020B0606020202030204" pitchFamily="34" charset="0"/>
                <a:cs typeface="Trebuchet MS"/>
              </a:rPr>
              <a:t>θερμική </a:t>
            </a:r>
            <a:r>
              <a:rPr lang="el-GR" sz="2400" u="heavy" spc="-75" dirty="0">
                <a:uFill>
                  <a:solidFill>
                    <a:srgbClr val="000000"/>
                  </a:solidFill>
                </a:uFill>
                <a:latin typeface="Arial Narrow" panose="020B0606020202030204" pitchFamily="34" charset="0"/>
                <a:cs typeface="Trebuchet MS"/>
              </a:rPr>
              <a:t>ακτινοβολία</a:t>
            </a:r>
            <a:r>
              <a:rPr lang="el-GR" sz="2400" spc="-75" dirty="0">
                <a:latin typeface="Arial Narrow" panose="020B0606020202030204" pitchFamily="34" charset="0"/>
                <a:cs typeface="Trebuchet MS"/>
              </a:rPr>
              <a:t> </a:t>
            </a:r>
            <a:r>
              <a:rPr lang="el-GR" sz="2400" spc="-55" dirty="0">
                <a:latin typeface="Arial Narrow" panose="020B0606020202030204" pitchFamily="34" charset="0"/>
                <a:cs typeface="Trebuchet MS"/>
              </a:rPr>
              <a:t>που  </a:t>
            </a:r>
            <a:r>
              <a:rPr lang="el-GR" sz="2400" spc="-60" dirty="0">
                <a:latin typeface="Arial Narrow" panose="020B0606020202030204" pitchFamily="34" charset="0"/>
                <a:cs typeface="Trebuchet MS"/>
              </a:rPr>
              <a:t>εκπέμπεται από </a:t>
            </a:r>
            <a:r>
              <a:rPr lang="el-GR" sz="2400" spc="-100" dirty="0">
                <a:latin typeface="Arial Narrow" panose="020B0606020202030204" pitchFamily="34" charset="0"/>
                <a:cs typeface="Trebuchet MS"/>
              </a:rPr>
              <a:t>την </a:t>
            </a:r>
            <a:r>
              <a:rPr lang="el-GR" sz="2400" spc="-50" dirty="0">
                <a:latin typeface="Arial Narrow" panose="020B0606020202030204" pitchFamily="34" charset="0"/>
                <a:cs typeface="Trebuchet MS"/>
              </a:rPr>
              <a:t>επιφάνεια  </a:t>
            </a:r>
            <a:r>
              <a:rPr lang="el-GR" sz="2400" spc="-85" dirty="0">
                <a:latin typeface="Arial Narrow" panose="020B0606020202030204" pitchFamily="34" charset="0"/>
                <a:cs typeface="Trebuchet MS"/>
              </a:rPr>
              <a:t>της </a:t>
            </a:r>
            <a:r>
              <a:rPr lang="el-GR" sz="2400" spc="-105" dirty="0">
                <a:latin typeface="Arial Narrow" panose="020B0606020202030204" pitchFamily="34" charset="0"/>
                <a:cs typeface="Trebuchet MS"/>
              </a:rPr>
              <a:t>Γης </a:t>
            </a:r>
            <a:r>
              <a:rPr lang="el-GR" sz="2400" spc="-100" dirty="0">
                <a:latin typeface="Arial Narrow" panose="020B0606020202030204" pitchFamily="34" charset="0"/>
                <a:cs typeface="Trebuchet MS"/>
              </a:rPr>
              <a:t>και </a:t>
            </a:r>
            <a:r>
              <a:rPr lang="el-GR" sz="2400" spc="-95" dirty="0">
                <a:latin typeface="Arial Narrow" panose="020B0606020202030204" pitchFamily="34" charset="0"/>
                <a:cs typeface="Trebuchet MS"/>
              </a:rPr>
              <a:t>την </a:t>
            </a:r>
            <a:r>
              <a:rPr lang="el-GR" sz="2400" spc="-60" dirty="0">
                <a:latin typeface="Arial Narrow" panose="020B0606020202030204" pitchFamily="34" charset="0"/>
                <a:cs typeface="Trebuchet MS"/>
              </a:rPr>
              <a:t>ατμόσφαιρα </a:t>
            </a:r>
            <a:r>
              <a:rPr lang="el-GR" sz="2400" spc="-405" dirty="0">
                <a:latin typeface="Arial Narrow" panose="020B0606020202030204" pitchFamily="34" charset="0"/>
                <a:cs typeface="Trebuchet MS"/>
              </a:rPr>
              <a:t> </a:t>
            </a:r>
            <a:r>
              <a:rPr lang="el-GR" sz="2400" spc="-95" dirty="0">
                <a:latin typeface="Arial Narrow" panose="020B0606020202030204" pitchFamily="34" charset="0"/>
                <a:cs typeface="Trebuchet MS"/>
              </a:rPr>
              <a:t>προς  </a:t>
            </a:r>
            <a:r>
              <a:rPr lang="el-GR" sz="2400" spc="-85" dirty="0">
                <a:latin typeface="Arial Narrow" panose="020B0606020202030204" pitchFamily="34" charset="0"/>
                <a:cs typeface="Trebuchet MS"/>
              </a:rPr>
              <a:t>το </a:t>
            </a:r>
            <a:r>
              <a:rPr lang="el-GR" sz="2400" spc="-45" dirty="0">
                <a:latin typeface="Arial Narrow" panose="020B0606020202030204" pitchFamily="34" charset="0"/>
                <a:cs typeface="Trebuchet MS"/>
              </a:rPr>
              <a:t>διάστημα </a:t>
            </a:r>
            <a:r>
              <a:rPr lang="el-GR" sz="2400" spc="-65" dirty="0">
                <a:latin typeface="Arial Narrow" panose="020B0606020202030204" pitchFamily="34" charset="0"/>
                <a:cs typeface="Trebuchet MS"/>
              </a:rPr>
              <a:t>πρέπει</a:t>
            </a:r>
            <a:r>
              <a:rPr lang="el-GR" sz="2400" spc="470" dirty="0">
                <a:latin typeface="Arial Narrow" panose="020B0606020202030204" pitchFamily="34" charset="0"/>
                <a:cs typeface="Trebuchet MS"/>
              </a:rPr>
              <a:t> </a:t>
            </a:r>
            <a:r>
              <a:rPr lang="el-GR" sz="2400" spc="-70" dirty="0">
                <a:latin typeface="Arial Narrow" panose="020B0606020202030204" pitchFamily="34" charset="0"/>
                <a:cs typeface="Trebuchet MS"/>
              </a:rPr>
              <a:t>να  </a:t>
            </a:r>
            <a:r>
              <a:rPr lang="el-GR" sz="2400" spc="-85" dirty="0">
                <a:latin typeface="Arial Narrow" panose="020B0606020202030204" pitchFamily="34" charset="0"/>
                <a:cs typeface="Trebuchet MS"/>
              </a:rPr>
              <a:t>βρίσκονται </a:t>
            </a:r>
            <a:r>
              <a:rPr lang="el-GR" sz="2400" spc="-55" dirty="0">
                <a:latin typeface="Arial Narrow" panose="020B0606020202030204" pitchFamily="34" charset="0"/>
                <a:cs typeface="Trebuchet MS"/>
              </a:rPr>
              <a:t>σε</a:t>
            </a:r>
            <a:r>
              <a:rPr lang="el-GR" sz="2400" spc="-215" dirty="0">
                <a:latin typeface="Arial Narrow" panose="020B0606020202030204" pitchFamily="34" charset="0"/>
                <a:cs typeface="Trebuchet MS"/>
              </a:rPr>
              <a:t> </a:t>
            </a:r>
            <a:r>
              <a:rPr lang="el-GR" sz="2400" spc="-85" dirty="0">
                <a:latin typeface="Arial Narrow" panose="020B0606020202030204" pitchFamily="34" charset="0"/>
                <a:cs typeface="Trebuchet MS"/>
              </a:rPr>
              <a:t>ισορροπία.</a:t>
            </a:r>
            <a:endParaRPr sz="2400" dirty="0">
              <a:latin typeface="Arial Narrow" panose="020B0606020202030204" pitchFamily="34" charset="0"/>
              <a:cs typeface="Times New Roman"/>
            </a:endParaRPr>
          </a:p>
        </p:txBody>
      </p:sp>
      <p:sp>
        <p:nvSpPr>
          <p:cNvPr id="5" name="Rectangle 5">
            <a:extLst>
              <a:ext uri="{FF2B5EF4-FFF2-40B4-BE49-F238E27FC236}">
                <a16:creationId xmlns:a16="http://schemas.microsoft.com/office/drawing/2014/main" id="{1481EA34-3844-4291-A519-4178AA87A543}"/>
              </a:ext>
            </a:extLst>
          </p:cNvPr>
          <p:cNvSpPr/>
          <p:nvPr/>
        </p:nvSpPr>
        <p:spPr>
          <a:xfrm>
            <a:off x="539552" y="26700"/>
            <a:ext cx="6648615" cy="584775"/>
          </a:xfrm>
          <a:prstGeom prst="rect">
            <a:avLst/>
          </a:prstGeom>
        </p:spPr>
        <p:txBody>
          <a:bodyPr wrap="none">
            <a:spAutoFit/>
          </a:bodyPr>
          <a:lstStyle/>
          <a:p>
            <a:r>
              <a:rPr lang="en-US" sz="3200" spc="-15" dirty="0">
                <a:solidFill>
                  <a:srgbClr val="5C92B5">
                    <a:lumMod val="75000"/>
                  </a:srgbClr>
                </a:solidFill>
                <a:latin typeface="Lucida Sans Unicode"/>
                <a:ea typeface="+mj-ea"/>
                <a:cs typeface="+mj-cs"/>
              </a:rPr>
              <a:t>To </a:t>
            </a:r>
            <a:r>
              <a:rPr lang="el-GR" sz="3200" spc="-10" dirty="0">
                <a:solidFill>
                  <a:srgbClr val="5C92B5">
                    <a:lumMod val="75000"/>
                  </a:srgbClr>
                </a:solidFill>
                <a:latin typeface="Lucida Sans Unicode"/>
                <a:ea typeface="+mj-ea"/>
                <a:cs typeface="+mj-cs"/>
              </a:rPr>
              <a:t>Φαινόμενο </a:t>
            </a:r>
            <a:r>
              <a:rPr lang="el-GR" sz="3200" dirty="0">
                <a:solidFill>
                  <a:srgbClr val="5C92B5">
                    <a:lumMod val="75000"/>
                  </a:srgbClr>
                </a:solidFill>
                <a:latin typeface="Lucida Sans Unicode"/>
                <a:ea typeface="+mj-ea"/>
                <a:cs typeface="+mj-cs"/>
              </a:rPr>
              <a:t>του</a:t>
            </a:r>
            <a:r>
              <a:rPr lang="el-GR" sz="3200" spc="-475" dirty="0">
                <a:solidFill>
                  <a:srgbClr val="5C92B5">
                    <a:lumMod val="75000"/>
                  </a:srgbClr>
                </a:solidFill>
                <a:latin typeface="Lucida Sans Unicode"/>
                <a:ea typeface="+mj-ea"/>
                <a:cs typeface="+mj-cs"/>
              </a:rPr>
              <a:t> </a:t>
            </a:r>
            <a:r>
              <a:rPr lang="el-GR" sz="3200" dirty="0">
                <a:solidFill>
                  <a:srgbClr val="5C92B5">
                    <a:lumMod val="75000"/>
                  </a:srgbClr>
                </a:solidFill>
                <a:latin typeface="Lucida Sans Unicode"/>
                <a:ea typeface="+mj-ea"/>
                <a:cs typeface="+mj-cs"/>
              </a:rPr>
              <a:t>Θερμοκηπίου</a:t>
            </a:r>
            <a:endParaRPr lang="en-US" dirty="0"/>
          </a:p>
        </p:txBody>
      </p:sp>
      <p:sp>
        <p:nvSpPr>
          <p:cNvPr id="6" name="Rectangle 4">
            <a:extLst>
              <a:ext uri="{FF2B5EF4-FFF2-40B4-BE49-F238E27FC236}">
                <a16:creationId xmlns:a16="http://schemas.microsoft.com/office/drawing/2014/main" id="{9648D9B8-AD96-4BA9-A515-581D80701E41}"/>
              </a:ext>
            </a:extLst>
          </p:cNvPr>
          <p:cNvSpPr/>
          <p:nvPr/>
        </p:nvSpPr>
        <p:spPr>
          <a:xfrm>
            <a:off x="180020" y="5954137"/>
            <a:ext cx="4572000" cy="584775"/>
          </a:xfrm>
          <a:prstGeom prst="rect">
            <a:avLst/>
          </a:prstGeom>
        </p:spPr>
        <p:txBody>
          <a:bodyPr wrap="square">
            <a:spAutoFit/>
          </a:bodyPr>
          <a:lstStyle/>
          <a:p>
            <a:r>
              <a:rPr lang="en-US" sz="900" dirty="0">
                <a:solidFill>
                  <a:schemeClr val="bg1">
                    <a:lumMod val="50000"/>
                  </a:schemeClr>
                </a:solidFill>
                <a:latin typeface="Arial Narrow" panose="020B0606020202030204" pitchFamily="34" charset="0"/>
              </a:rPr>
              <a:t>Source: </a:t>
            </a:r>
            <a:r>
              <a:rPr lang="el-GR" sz="900" dirty="0">
                <a:solidFill>
                  <a:schemeClr val="bg1">
                    <a:lumMod val="50000"/>
                  </a:schemeClr>
                </a:solidFill>
                <a:latin typeface="Arial Narrow" panose="020B0606020202030204" pitchFamily="34" charset="0"/>
              </a:rPr>
              <a:t>Κων/νος Καρτάλης</a:t>
            </a:r>
            <a:r>
              <a:rPr lang="en-US" sz="900" dirty="0">
                <a:solidFill>
                  <a:schemeClr val="bg1">
                    <a:lumMod val="50000"/>
                  </a:schemeClr>
                </a:solidFill>
                <a:latin typeface="Arial Narrow" panose="020B0606020202030204" pitchFamily="34" charset="0"/>
              </a:rPr>
              <a:t>, </a:t>
            </a:r>
            <a:r>
              <a:rPr lang="el-GR" sz="900" dirty="0">
                <a:solidFill>
                  <a:schemeClr val="bg1">
                    <a:lumMod val="50000"/>
                  </a:schemeClr>
                </a:solidFill>
                <a:latin typeface="Arial Narrow" panose="020B0606020202030204" pitchFamily="34" charset="0"/>
              </a:rPr>
              <a:t>Καθηγητής Εθνικού και Καποδιστριακού </a:t>
            </a:r>
          </a:p>
          <a:p>
            <a:r>
              <a:rPr lang="el-GR" sz="900" dirty="0">
                <a:solidFill>
                  <a:schemeClr val="bg1">
                    <a:lumMod val="50000"/>
                  </a:schemeClr>
                </a:solidFill>
                <a:latin typeface="Arial Narrow" panose="020B0606020202030204" pitchFamily="34" charset="0"/>
              </a:rPr>
              <a:t>Πανεπιστημίου Αθηνών</a:t>
            </a:r>
            <a:r>
              <a:rPr lang="en-US" sz="900" dirty="0">
                <a:solidFill>
                  <a:schemeClr val="bg1">
                    <a:lumMod val="50000"/>
                  </a:schemeClr>
                </a:solidFill>
                <a:latin typeface="Arial Narrow" panose="020B0606020202030204" pitchFamily="34" charset="0"/>
              </a:rPr>
              <a:t>, </a:t>
            </a:r>
            <a:r>
              <a:rPr lang="el-GR" sz="900" dirty="0">
                <a:solidFill>
                  <a:schemeClr val="bg1">
                    <a:lumMod val="50000"/>
                  </a:schemeClr>
                </a:solidFill>
                <a:latin typeface="Arial Narrow" panose="020B0606020202030204" pitchFamily="34" charset="0"/>
              </a:rPr>
              <a:t>Τμήμα Φυσικής </a:t>
            </a:r>
            <a:endParaRPr lang="en-US" sz="900" dirty="0">
              <a:solidFill>
                <a:schemeClr val="bg1">
                  <a:lumMod val="50000"/>
                </a:schemeClr>
              </a:solidFill>
              <a:latin typeface="Arial Narrow" panose="020B0606020202030204" pitchFamily="34" charset="0"/>
            </a:endParaRPr>
          </a:p>
          <a:p>
            <a:endParaRPr lang="el-GR" sz="1400" dirty="0">
              <a:solidFill>
                <a:schemeClr val="bg1">
                  <a:lumMod val="50000"/>
                </a:schemeClr>
              </a:solidFill>
              <a:latin typeface="Arial Narrow" panose="020B0606020202030204" pitchFamily="34" charset="0"/>
            </a:endParaRPr>
          </a:p>
        </p:txBody>
      </p:sp>
    </p:spTree>
    <p:extLst>
      <p:ext uri="{BB962C8B-B14F-4D97-AF65-F5344CB8AC3E}">
        <p14:creationId xmlns:p14="http://schemas.microsoft.com/office/powerpoint/2010/main" val="2310744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18</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9EB20771-273D-44B1-A848-A26D70DA711B}"/>
              </a:ext>
            </a:extLst>
          </p:cNvPr>
          <p:cNvSpPr/>
          <p:nvPr/>
        </p:nvSpPr>
        <p:spPr>
          <a:xfrm>
            <a:off x="2428860" y="1635623"/>
            <a:ext cx="4286280" cy="3622947"/>
          </a:xfrm>
          <a:prstGeom prst="rect">
            <a:avLst/>
          </a:prstGeom>
          <a:blipFill>
            <a:blip r:embed="rId2" cstate="print"/>
            <a:stretch>
              <a:fillRect/>
            </a:stretch>
          </a:blipFill>
        </p:spPr>
        <p:txBody>
          <a:bodyPr wrap="square" lIns="0" tIns="0" rIns="0" bIns="0" rtlCol="0"/>
          <a:lstStyle/>
          <a:p>
            <a:endParaRPr/>
          </a:p>
        </p:txBody>
      </p:sp>
      <p:sp>
        <p:nvSpPr>
          <p:cNvPr id="5" name="object 9">
            <a:extLst>
              <a:ext uri="{FF2B5EF4-FFF2-40B4-BE49-F238E27FC236}">
                <a16:creationId xmlns:a16="http://schemas.microsoft.com/office/drawing/2014/main" id="{EBDAE419-06FB-423A-A05A-713DB72CDC3D}"/>
              </a:ext>
            </a:extLst>
          </p:cNvPr>
          <p:cNvSpPr txBox="1"/>
          <p:nvPr/>
        </p:nvSpPr>
        <p:spPr>
          <a:xfrm>
            <a:off x="296468" y="839426"/>
            <a:ext cx="8530376" cy="750847"/>
          </a:xfrm>
          <a:prstGeom prst="rect">
            <a:avLst/>
          </a:prstGeom>
        </p:spPr>
        <p:txBody>
          <a:bodyPr vert="horz" wrap="square" lIns="0" tIns="12065" rIns="0" bIns="0" rtlCol="0">
            <a:spAutoFit/>
          </a:bodyPr>
          <a:lstStyle/>
          <a:p>
            <a:pPr marL="12700" marR="5080">
              <a:spcBef>
                <a:spcPts val="95"/>
              </a:spcBef>
            </a:pPr>
            <a:r>
              <a:rPr sz="2400" spc="-65" dirty="0">
                <a:latin typeface="Arial Narrow" panose="020B0606020202030204" pitchFamily="34" charset="0"/>
                <a:cs typeface="Trebuchet MS"/>
              </a:rPr>
              <a:t>Η </a:t>
            </a:r>
            <a:r>
              <a:rPr sz="2400" spc="-70" dirty="0">
                <a:latin typeface="Arial Narrow" panose="020B0606020202030204" pitchFamily="34" charset="0"/>
                <a:cs typeface="Trebuchet MS"/>
              </a:rPr>
              <a:t>φυσική </a:t>
            </a:r>
            <a:r>
              <a:rPr sz="2400" spc="-65" dirty="0">
                <a:latin typeface="Arial Narrow" panose="020B0606020202030204" pitchFamily="34" charset="0"/>
                <a:cs typeface="Trebuchet MS"/>
              </a:rPr>
              <a:t>διαδικασία </a:t>
            </a:r>
            <a:r>
              <a:rPr sz="2400" spc="-110" dirty="0">
                <a:latin typeface="Arial Narrow" panose="020B0606020202030204" pitchFamily="34" charset="0"/>
                <a:cs typeface="Trebuchet MS"/>
              </a:rPr>
              <a:t>κατά </a:t>
            </a:r>
            <a:r>
              <a:rPr sz="2400" spc="-100" dirty="0">
                <a:latin typeface="Arial Narrow" panose="020B0606020202030204" pitchFamily="34" charset="0"/>
                <a:cs typeface="Trebuchet MS"/>
              </a:rPr>
              <a:t>την </a:t>
            </a:r>
            <a:r>
              <a:rPr sz="2400" spc="-50" dirty="0">
                <a:latin typeface="Arial Narrow" panose="020B0606020202030204" pitchFamily="34" charset="0"/>
                <a:cs typeface="Trebuchet MS"/>
              </a:rPr>
              <a:t>οποία </a:t>
            </a:r>
            <a:r>
              <a:rPr lang="el-GR" sz="2400" spc="-50" dirty="0">
                <a:latin typeface="Arial Narrow" panose="020B0606020202030204" pitchFamily="34" charset="0"/>
                <a:cs typeface="Trebuchet MS"/>
              </a:rPr>
              <a:t>η εκπεμπόμενη θερμική ακτινοβολία αποροφάται από τα αέρια θερμοκηπίου και επανεκπέμπεται προς τη Γη. </a:t>
            </a:r>
            <a:endParaRPr sz="2400" dirty="0">
              <a:latin typeface="Arial Narrow" panose="020B0606020202030204" pitchFamily="34" charset="0"/>
              <a:cs typeface="Trebuchet MS"/>
            </a:endParaRPr>
          </a:p>
        </p:txBody>
      </p:sp>
      <p:sp>
        <p:nvSpPr>
          <p:cNvPr id="6" name="object 10">
            <a:extLst>
              <a:ext uri="{FF2B5EF4-FFF2-40B4-BE49-F238E27FC236}">
                <a16:creationId xmlns:a16="http://schemas.microsoft.com/office/drawing/2014/main" id="{340E68BB-BA61-4080-9308-210FEAD6552F}"/>
              </a:ext>
            </a:extLst>
          </p:cNvPr>
          <p:cNvSpPr txBox="1"/>
          <p:nvPr/>
        </p:nvSpPr>
        <p:spPr>
          <a:xfrm>
            <a:off x="457200" y="5402823"/>
            <a:ext cx="8530376" cy="605155"/>
          </a:xfrm>
          <a:prstGeom prst="rect">
            <a:avLst/>
          </a:prstGeom>
        </p:spPr>
        <p:txBody>
          <a:bodyPr vert="horz" wrap="square" lIns="0" tIns="12700" rIns="0" bIns="0" rtlCol="0">
            <a:spAutoFit/>
          </a:bodyPr>
          <a:lstStyle/>
          <a:p>
            <a:pPr marL="12700" marR="5080">
              <a:spcBef>
                <a:spcPts val="100"/>
              </a:spcBef>
            </a:pPr>
            <a:r>
              <a:rPr sz="1900" b="1" i="1" spc="-165" dirty="0">
                <a:latin typeface="Arial"/>
                <a:cs typeface="Arial"/>
              </a:rPr>
              <a:t>Χωρίς </a:t>
            </a:r>
            <a:r>
              <a:rPr sz="1900" b="1" i="1" spc="-85" dirty="0">
                <a:latin typeface="Arial"/>
                <a:cs typeface="Arial"/>
              </a:rPr>
              <a:t>αυτό, </a:t>
            </a:r>
            <a:r>
              <a:rPr sz="1900" b="1" i="1" spc="-145" dirty="0">
                <a:latin typeface="Arial"/>
                <a:cs typeface="Arial"/>
              </a:rPr>
              <a:t>η </a:t>
            </a:r>
            <a:r>
              <a:rPr sz="1900" b="1" i="1" spc="-135" dirty="0">
                <a:latin typeface="Arial"/>
                <a:cs typeface="Arial"/>
              </a:rPr>
              <a:t>μέση </a:t>
            </a:r>
            <a:r>
              <a:rPr sz="1900" b="1" i="1" spc="-100" dirty="0">
                <a:latin typeface="Arial"/>
                <a:cs typeface="Arial"/>
              </a:rPr>
              <a:t>θερμοκρασία </a:t>
            </a:r>
            <a:r>
              <a:rPr sz="1900" b="1" i="1" spc="-125" dirty="0">
                <a:latin typeface="Arial"/>
                <a:cs typeface="Arial"/>
              </a:rPr>
              <a:t>στη </a:t>
            </a:r>
            <a:r>
              <a:rPr sz="1900" b="1" i="1" spc="-160" dirty="0">
                <a:latin typeface="Arial"/>
                <a:cs typeface="Arial"/>
              </a:rPr>
              <a:t>γη </a:t>
            </a:r>
            <a:r>
              <a:rPr sz="1900" b="1" i="1" spc="-25" dirty="0">
                <a:latin typeface="Arial"/>
                <a:cs typeface="Arial"/>
              </a:rPr>
              <a:t>θα </a:t>
            </a:r>
            <a:r>
              <a:rPr sz="1900" b="1" i="1" spc="-114" dirty="0">
                <a:latin typeface="Arial"/>
                <a:cs typeface="Arial"/>
              </a:rPr>
              <a:t>ήταν </a:t>
            </a:r>
            <a:r>
              <a:rPr sz="1900" b="1" i="1" spc="-135" dirty="0">
                <a:latin typeface="Arial"/>
                <a:cs typeface="Arial"/>
              </a:rPr>
              <a:t>-19°C, </a:t>
            </a:r>
            <a:endParaRPr lang="el-GR" sz="1900" b="1" i="1" spc="-135" dirty="0">
              <a:latin typeface="Arial"/>
              <a:cs typeface="Arial"/>
            </a:endParaRPr>
          </a:p>
          <a:p>
            <a:pPr marL="12700" marR="5080" algn="r">
              <a:spcBef>
                <a:spcPts val="100"/>
              </a:spcBef>
            </a:pPr>
            <a:r>
              <a:rPr lang="el-GR" sz="1900" b="1" i="1" spc="-140" dirty="0">
                <a:latin typeface="Arial"/>
                <a:cs typeface="Arial"/>
              </a:rPr>
              <a:t>ενώ</a:t>
            </a:r>
            <a:r>
              <a:rPr sz="1900" b="1" i="1" spc="-140" dirty="0">
                <a:latin typeface="Arial"/>
                <a:cs typeface="Arial"/>
              </a:rPr>
              <a:t> </a:t>
            </a:r>
            <a:r>
              <a:rPr sz="1900" b="1" i="1" spc="-90" dirty="0">
                <a:latin typeface="Arial"/>
                <a:cs typeface="Arial"/>
              </a:rPr>
              <a:t>αυτή τη </a:t>
            </a:r>
            <a:r>
              <a:rPr sz="1900" b="1" i="1" spc="-114" dirty="0">
                <a:latin typeface="Arial"/>
                <a:cs typeface="Arial"/>
              </a:rPr>
              <a:t>στιγμή  </a:t>
            </a:r>
            <a:r>
              <a:rPr sz="1900" b="1" i="1" spc="-45" dirty="0">
                <a:latin typeface="Arial"/>
                <a:cs typeface="Arial"/>
              </a:rPr>
              <a:t>φθάνει </a:t>
            </a:r>
            <a:r>
              <a:rPr sz="1900" b="1" i="1" spc="-130" dirty="0">
                <a:latin typeface="Arial"/>
                <a:cs typeface="Arial"/>
              </a:rPr>
              <a:t>τους</a:t>
            </a:r>
            <a:r>
              <a:rPr sz="1900" b="1" i="1" spc="-175" dirty="0">
                <a:latin typeface="Arial"/>
                <a:cs typeface="Arial"/>
              </a:rPr>
              <a:t> </a:t>
            </a:r>
            <a:r>
              <a:rPr sz="1900" b="1" i="1" spc="-145" dirty="0">
                <a:latin typeface="Arial"/>
                <a:cs typeface="Arial"/>
              </a:rPr>
              <a:t>+15°C.</a:t>
            </a:r>
            <a:endParaRPr sz="1900" dirty="0">
              <a:latin typeface="Arial"/>
              <a:cs typeface="Arial"/>
            </a:endParaRPr>
          </a:p>
        </p:txBody>
      </p:sp>
      <p:sp>
        <p:nvSpPr>
          <p:cNvPr id="7" name="Title 12">
            <a:extLst>
              <a:ext uri="{FF2B5EF4-FFF2-40B4-BE49-F238E27FC236}">
                <a16:creationId xmlns:a16="http://schemas.microsoft.com/office/drawing/2014/main" id="{419C972B-BEFA-49C7-8397-A4FAB7E55A22}"/>
              </a:ext>
            </a:extLst>
          </p:cNvPr>
          <p:cNvSpPr txBox="1">
            <a:spLocks/>
          </p:cNvSpPr>
          <p:nvPr/>
        </p:nvSpPr>
        <p:spPr>
          <a:xfrm>
            <a:off x="467544" y="0"/>
            <a:ext cx="77724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a:solidFill>
                  <a:schemeClr val="accent6">
                    <a:lumMod val="75000"/>
                  </a:schemeClr>
                </a:solidFill>
              </a:rPr>
              <a:t>To </a:t>
            </a:r>
            <a:r>
              <a:rPr lang="el-GR" spc="-10">
                <a:solidFill>
                  <a:schemeClr val="accent6">
                    <a:lumMod val="75000"/>
                  </a:schemeClr>
                </a:solidFill>
              </a:rPr>
              <a:t>Φαινόμενο </a:t>
            </a:r>
            <a:r>
              <a:rPr lang="el-GR">
                <a:solidFill>
                  <a:schemeClr val="accent6">
                    <a:lumMod val="75000"/>
                  </a:schemeClr>
                </a:solidFill>
              </a:rPr>
              <a:t>του</a:t>
            </a:r>
            <a:r>
              <a:rPr lang="el-GR" spc="-475">
                <a:solidFill>
                  <a:schemeClr val="accent6">
                    <a:lumMod val="75000"/>
                  </a:schemeClr>
                </a:solidFill>
              </a:rPr>
              <a:t> </a:t>
            </a:r>
            <a:r>
              <a:rPr lang="el-GR">
                <a:solidFill>
                  <a:schemeClr val="accent6">
                    <a:lumMod val="75000"/>
                  </a:schemeClr>
                </a:solidFill>
              </a:rPr>
              <a:t>Θερμοκηπίου</a:t>
            </a:r>
            <a:endParaRPr lang="en-US" b="1" dirty="0"/>
          </a:p>
        </p:txBody>
      </p:sp>
    </p:spTree>
    <p:extLst>
      <p:ext uri="{BB962C8B-B14F-4D97-AF65-F5344CB8AC3E}">
        <p14:creationId xmlns:p14="http://schemas.microsoft.com/office/powerpoint/2010/main" val="4143465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19</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7F50433A-DF37-468A-95DB-37968031FBDD}"/>
              </a:ext>
            </a:extLst>
          </p:cNvPr>
          <p:cNvPicPr>
            <a:picLocks noChangeAspect="1" noChangeArrowheads="1"/>
          </p:cNvPicPr>
          <p:nvPr/>
        </p:nvPicPr>
        <p:blipFill rotWithShape="1">
          <a:blip r:embed="rId2" cstate="print"/>
          <a:srcRect l="4779" t="31541" r="64890" b="26513"/>
          <a:stretch/>
        </p:blipFill>
        <p:spPr bwMode="auto">
          <a:xfrm>
            <a:off x="13802" y="0"/>
            <a:ext cx="4778311" cy="3717032"/>
          </a:xfrm>
          <a:prstGeom prst="rect">
            <a:avLst/>
          </a:prstGeom>
          <a:noFill/>
          <a:ln w="9525">
            <a:noFill/>
            <a:miter lim="800000"/>
            <a:headEnd/>
            <a:tailEnd/>
          </a:ln>
        </p:spPr>
      </p:pic>
      <p:pic>
        <p:nvPicPr>
          <p:cNvPr id="5" name="Picture 2">
            <a:extLst>
              <a:ext uri="{FF2B5EF4-FFF2-40B4-BE49-F238E27FC236}">
                <a16:creationId xmlns:a16="http://schemas.microsoft.com/office/drawing/2014/main" id="{E06B73FF-98D4-4846-8A7D-175B075D5F3D}"/>
              </a:ext>
            </a:extLst>
          </p:cNvPr>
          <p:cNvPicPr>
            <a:picLocks noChangeAspect="1" noChangeArrowheads="1"/>
          </p:cNvPicPr>
          <p:nvPr/>
        </p:nvPicPr>
        <p:blipFill>
          <a:blip r:embed="rId3" cstate="print"/>
          <a:srcRect/>
          <a:stretch>
            <a:fillRect/>
          </a:stretch>
        </p:blipFill>
        <p:spPr bwMode="auto">
          <a:xfrm>
            <a:off x="4716016" y="1340768"/>
            <a:ext cx="4365257" cy="5087713"/>
          </a:xfrm>
          <a:prstGeom prst="rect">
            <a:avLst/>
          </a:prstGeom>
          <a:noFill/>
          <a:ln w="9525">
            <a:noFill/>
            <a:miter lim="800000"/>
            <a:headEnd/>
            <a:tailEnd/>
          </a:ln>
        </p:spPr>
      </p:pic>
    </p:spTree>
    <p:extLst>
      <p:ext uri="{BB962C8B-B14F-4D97-AF65-F5344CB8AC3E}">
        <p14:creationId xmlns:p14="http://schemas.microsoft.com/office/powerpoint/2010/main" val="2708620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20</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BB67FACB-0169-4DFE-A998-D72627CE3F42}"/>
              </a:ext>
            </a:extLst>
          </p:cNvPr>
          <p:cNvSpPr/>
          <p:nvPr/>
        </p:nvSpPr>
        <p:spPr>
          <a:xfrm>
            <a:off x="749165" y="519282"/>
            <a:ext cx="7358114" cy="4416095"/>
          </a:xfrm>
          <a:prstGeom prst="rect">
            <a:avLst/>
          </a:prstGeom>
          <a:blipFill>
            <a:blip r:embed="rId2" cstate="print"/>
            <a:stretch>
              <a:fillRect/>
            </a:stretch>
          </a:blipFill>
        </p:spPr>
        <p:txBody>
          <a:bodyPr wrap="square" lIns="0" tIns="0" rIns="0" bIns="0" rtlCol="0"/>
          <a:lstStyle/>
          <a:p>
            <a:endParaRPr/>
          </a:p>
        </p:txBody>
      </p:sp>
      <p:sp>
        <p:nvSpPr>
          <p:cNvPr id="5" name="object 3">
            <a:extLst>
              <a:ext uri="{FF2B5EF4-FFF2-40B4-BE49-F238E27FC236}">
                <a16:creationId xmlns:a16="http://schemas.microsoft.com/office/drawing/2014/main" id="{4E8A26B5-D4E1-4C3D-940B-F150C359D7D1}"/>
              </a:ext>
            </a:extLst>
          </p:cNvPr>
          <p:cNvSpPr txBox="1"/>
          <p:nvPr/>
        </p:nvSpPr>
        <p:spPr>
          <a:xfrm>
            <a:off x="107504" y="4971677"/>
            <a:ext cx="8784976" cy="1367041"/>
          </a:xfrm>
          <a:prstGeom prst="rect">
            <a:avLst/>
          </a:prstGeom>
        </p:spPr>
        <p:txBody>
          <a:bodyPr vert="horz" wrap="square" lIns="0" tIns="12700" rIns="0" bIns="0" rtlCol="0">
            <a:spAutoFit/>
          </a:bodyPr>
          <a:lstStyle/>
          <a:p>
            <a:pPr marL="12700" marR="5080" algn="just">
              <a:spcBef>
                <a:spcPts val="100"/>
              </a:spcBef>
            </a:pPr>
            <a:r>
              <a:rPr sz="2200" i="1" spc="-75" dirty="0">
                <a:solidFill>
                  <a:srgbClr val="0000FF"/>
                </a:solidFill>
                <a:cs typeface="Arial"/>
              </a:rPr>
              <a:t>Εκτίμηση </a:t>
            </a:r>
            <a:r>
              <a:rPr sz="2200" i="1" spc="-25" dirty="0">
                <a:solidFill>
                  <a:srgbClr val="0000FF"/>
                </a:solidFill>
                <a:cs typeface="Arial"/>
              </a:rPr>
              <a:t>του </a:t>
            </a:r>
            <a:r>
              <a:rPr sz="2200" b="1" i="1" spc="-125" dirty="0">
                <a:solidFill>
                  <a:srgbClr val="0000FF"/>
                </a:solidFill>
                <a:cs typeface="Arial"/>
              </a:rPr>
              <a:t>μέσου </a:t>
            </a:r>
            <a:r>
              <a:rPr sz="2200" b="1" i="1" spc="-95" dirty="0">
                <a:solidFill>
                  <a:srgbClr val="0000FF"/>
                </a:solidFill>
                <a:cs typeface="Arial"/>
              </a:rPr>
              <a:t>ετήσιου </a:t>
            </a:r>
            <a:r>
              <a:rPr sz="2200" b="1" i="1" spc="-125" dirty="0">
                <a:solidFill>
                  <a:srgbClr val="0000FF"/>
                </a:solidFill>
                <a:cs typeface="Arial"/>
              </a:rPr>
              <a:t>ισοζυγίου </a:t>
            </a:r>
            <a:r>
              <a:rPr sz="2200" b="1" i="1" spc="-100" dirty="0">
                <a:solidFill>
                  <a:srgbClr val="0000FF"/>
                </a:solidFill>
                <a:cs typeface="Arial"/>
              </a:rPr>
              <a:t>ενέργειας </a:t>
            </a:r>
            <a:r>
              <a:rPr sz="2200" b="1" i="1" spc="-90" dirty="0">
                <a:solidFill>
                  <a:srgbClr val="0000FF"/>
                </a:solidFill>
                <a:cs typeface="Arial"/>
              </a:rPr>
              <a:t>του </a:t>
            </a:r>
            <a:r>
              <a:rPr sz="2200" b="1" i="1" spc="-130" dirty="0">
                <a:solidFill>
                  <a:srgbClr val="0000FF"/>
                </a:solidFill>
                <a:cs typeface="Arial"/>
              </a:rPr>
              <a:t>πλανήτη</a:t>
            </a:r>
            <a:r>
              <a:rPr sz="2200" i="1" spc="-130" dirty="0">
                <a:solidFill>
                  <a:srgbClr val="0000FF"/>
                </a:solidFill>
                <a:cs typeface="Arial"/>
              </a:rPr>
              <a:t>. </a:t>
            </a:r>
            <a:r>
              <a:rPr sz="2200" i="1" spc="-229" dirty="0">
                <a:solidFill>
                  <a:srgbClr val="0000FF"/>
                </a:solidFill>
                <a:cs typeface="Arial"/>
              </a:rPr>
              <a:t>Το </a:t>
            </a:r>
            <a:r>
              <a:rPr sz="2200" i="1" spc="-125" dirty="0">
                <a:solidFill>
                  <a:srgbClr val="0000FF"/>
                </a:solidFill>
                <a:cs typeface="Arial"/>
              </a:rPr>
              <a:t>ποσό  </a:t>
            </a:r>
            <a:r>
              <a:rPr sz="2200" i="1" spc="-60" dirty="0">
                <a:solidFill>
                  <a:srgbClr val="0000FF"/>
                </a:solidFill>
                <a:cs typeface="Arial"/>
              </a:rPr>
              <a:t>εισερχόμενης </a:t>
            </a:r>
            <a:r>
              <a:rPr sz="2200" i="1" spc="-50" dirty="0">
                <a:solidFill>
                  <a:srgbClr val="0000FF"/>
                </a:solidFill>
                <a:cs typeface="Arial"/>
              </a:rPr>
              <a:t>ηλιακής </a:t>
            </a:r>
            <a:r>
              <a:rPr sz="2200" i="1" spc="-45" dirty="0">
                <a:solidFill>
                  <a:srgbClr val="0000FF"/>
                </a:solidFill>
                <a:cs typeface="Arial"/>
              </a:rPr>
              <a:t>ακτινοβολίας, </a:t>
            </a:r>
            <a:r>
              <a:rPr sz="2200" i="1" spc="-105" dirty="0">
                <a:solidFill>
                  <a:srgbClr val="0000FF"/>
                </a:solidFill>
                <a:cs typeface="Arial"/>
              </a:rPr>
              <a:t>που </a:t>
            </a:r>
            <a:r>
              <a:rPr sz="2200" i="1" spc="-50" dirty="0">
                <a:solidFill>
                  <a:srgbClr val="0000FF"/>
                </a:solidFill>
                <a:cs typeface="Arial"/>
              </a:rPr>
              <a:t>απορροφάται </a:t>
            </a:r>
            <a:r>
              <a:rPr sz="2200" i="1" spc="-100" dirty="0">
                <a:solidFill>
                  <a:srgbClr val="0000FF"/>
                </a:solidFill>
                <a:cs typeface="Arial"/>
              </a:rPr>
              <a:t>από </a:t>
            </a:r>
            <a:r>
              <a:rPr sz="2200" i="1" spc="-55" dirty="0">
                <a:solidFill>
                  <a:srgbClr val="0000FF"/>
                </a:solidFill>
                <a:cs typeface="Arial"/>
              </a:rPr>
              <a:t>την </a:t>
            </a:r>
            <a:r>
              <a:rPr sz="2200" i="1" spc="-10" dirty="0">
                <a:solidFill>
                  <a:srgbClr val="0000FF"/>
                </a:solidFill>
                <a:cs typeface="Arial"/>
              </a:rPr>
              <a:t>επιφάνεια </a:t>
            </a:r>
            <a:r>
              <a:rPr sz="2200" i="1" spc="-25" dirty="0">
                <a:solidFill>
                  <a:srgbClr val="0000FF"/>
                </a:solidFill>
                <a:cs typeface="Arial"/>
              </a:rPr>
              <a:t>και  </a:t>
            </a:r>
            <a:r>
              <a:rPr sz="2200" i="1" spc="-55" dirty="0">
                <a:solidFill>
                  <a:srgbClr val="0000FF"/>
                </a:solidFill>
                <a:cs typeface="Arial"/>
              </a:rPr>
              <a:t>την </a:t>
            </a:r>
            <a:r>
              <a:rPr sz="2200" i="1" spc="-35" dirty="0">
                <a:solidFill>
                  <a:srgbClr val="0000FF"/>
                </a:solidFill>
                <a:cs typeface="Arial"/>
              </a:rPr>
              <a:t>ατμόσφαιρα, </a:t>
            </a:r>
            <a:r>
              <a:rPr sz="2200" i="1" spc="15" dirty="0">
                <a:solidFill>
                  <a:srgbClr val="0000FF"/>
                </a:solidFill>
                <a:cs typeface="Arial"/>
              </a:rPr>
              <a:t>είναι </a:t>
            </a:r>
            <a:r>
              <a:rPr sz="2200" i="1" spc="-50" dirty="0">
                <a:solidFill>
                  <a:srgbClr val="0000FF"/>
                </a:solidFill>
                <a:cs typeface="Arial"/>
              </a:rPr>
              <a:t>σε </a:t>
            </a:r>
            <a:r>
              <a:rPr sz="2200" i="1" spc="-65" dirty="0">
                <a:solidFill>
                  <a:srgbClr val="0000FF"/>
                </a:solidFill>
                <a:cs typeface="Arial"/>
              </a:rPr>
              <a:t>ισορροπία </a:t>
            </a:r>
            <a:r>
              <a:rPr sz="2200" i="1" dirty="0">
                <a:solidFill>
                  <a:srgbClr val="0000FF"/>
                </a:solidFill>
                <a:cs typeface="Arial"/>
              </a:rPr>
              <a:t>με </a:t>
            </a:r>
            <a:r>
              <a:rPr sz="2200" i="1" spc="-55" dirty="0">
                <a:solidFill>
                  <a:srgbClr val="0000FF"/>
                </a:solidFill>
                <a:cs typeface="Arial"/>
              </a:rPr>
              <a:t>την </a:t>
            </a:r>
            <a:r>
              <a:rPr sz="2200" i="1" spc="-70" dirty="0">
                <a:solidFill>
                  <a:srgbClr val="0000FF"/>
                </a:solidFill>
                <a:cs typeface="Arial"/>
              </a:rPr>
              <a:t>εξερχόμενη </a:t>
            </a:r>
            <a:r>
              <a:rPr sz="2200" i="1" spc="-20" dirty="0">
                <a:solidFill>
                  <a:srgbClr val="0000FF"/>
                </a:solidFill>
                <a:cs typeface="Arial"/>
              </a:rPr>
              <a:t>θερμική </a:t>
            </a:r>
            <a:r>
              <a:rPr sz="2200" i="1" spc="-30" dirty="0">
                <a:solidFill>
                  <a:srgbClr val="0000FF"/>
                </a:solidFill>
                <a:cs typeface="Arial"/>
              </a:rPr>
              <a:t>ακτινοβολία  </a:t>
            </a:r>
            <a:r>
              <a:rPr sz="2200" i="1" spc="-100" dirty="0">
                <a:solidFill>
                  <a:srgbClr val="0000FF"/>
                </a:solidFill>
                <a:cs typeface="Arial"/>
              </a:rPr>
              <a:t>από </a:t>
            </a:r>
            <a:r>
              <a:rPr sz="2200" i="1" spc="-60" dirty="0">
                <a:solidFill>
                  <a:srgbClr val="0000FF"/>
                </a:solidFill>
                <a:cs typeface="Arial"/>
              </a:rPr>
              <a:t>την </a:t>
            </a:r>
            <a:r>
              <a:rPr sz="2200" i="1" spc="-10" dirty="0">
                <a:solidFill>
                  <a:srgbClr val="0000FF"/>
                </a:solidFill>
                <a:cs typeface="Arial"/>
              </a:rPr>
              <a:t>επιφάνεια </a:t>
            </a:r>
            <a:r>
              <a:rPr sz="2200" i="1" spc="-25" dirty="0">
                <a:solidFill>
                  <a:srgbClr val="0000FF"/>
                </a:solidFill>
                <a:cs typeface="Arial"/>
              </a:rPr>
              <a:t>και </a:t>
            </a:r>
            <a:r>
              <a:rPr sz="2200" i="1" spc="-60" dirty="0">
                <a:solidFill>
                  <a:srgbClr val="0000FF"/>
                </a:solidFill>
                <a:cs typeface="Arial"/>
              </a:rPr>
              <a:t>την </a:t>
            </a:r>
            <a:r>
              <a:rPr sz="2200" i="1" spc="-30" dirty="0">
                <a:solidFill>
                  <a:srgbClr val="0000FF"/>
                </a:solidFill>
                <a:cs typeface="Arial"/>
              </a:rPr>
              <a:t>ατμόσφαιρα </a:t>
            </a:r>
            <a:r>
              <a:rPr sz="2200" i="1" spc="-95" dirty="0">
                <a:solidFill>
                  <a:srgbClr val="0000FF"/>
                </a:solidFill>
                <a:cs typeface="Arial"/>
              </a:rPr>
              <a:t>(</a:t>
            </a:r>
            <a:r>
              <a:rPr sz="2200" i="1" spc="-220" dirty="0">
                <a:solidFill>
                  <a:srgbClr val="0000FF"/>
                </a:solidFill>
                <a:cs typeface="Arial"/>
              </a:rPr>
              <a:t>IPCC,</a:t>
            </a:r>
            <a:r>
              <a:rPr sz="2200" i="1" spc="-305" dirty="0">
                <a:solidFill>
                  <a:srgbClr val="0000FF"/>
                </a:solidFill>
                <a:cs typeface="Arial"/>
              </a:rPr>
              <a:t> </a:t>
            </a:r>
            <a:r>
              <a:rPr sz="2200" i="1" spc="-80" dirty="0">
                <a:solidFill>
                  <a:srgbClr val="0000FF"/>
                </a:solidFill>
                <a:cs typeface="Arial"/>
              </a:rPr>
              <a:t>2007).</a:t>
            </a:r>
            <a:endParaRPr sz="2200" dirty="0">
              <a:solidFill>
                <a:srgbClr val="0000FF"/>
              </a:solidFill>
              <a:cs typeface="Arial"/>
            </a:endParaRPr>
          </a:p>
        </p:txBody>
      </p:sp>
      <p:sp>
        <p:nvSpPr>
          <p:cNvPr id="6" name="Title 5">
            <a:extLst>
              <a:ext uri="{FF2B5EF4-FFF2-40B4-BE49-F238E27FC236}">
                <a16:creationId xmlns:a16="http://schemas.microsoft.com/office/drawing/2014/main" id="{AEF6D035-6E5C-4D04-88B4-8B20EDE23EB5}"/>
              </a:ext>
            </a:extLst>
          </p:cNvPr>
          <p:cNvSpPr txBox="1">
            <a:spLocks/>
          </p:cNvSpPr>
          <p:nvPr/>
        </p:nvSpPr>
        <p:spPr>
          <a:xfrm>
            <a:off x="492016" y="0"/>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a:solidFill>
                  <a:schemeClr val="accent6">
                    <a:lumMod val="75000"/>
                  </a:schemeClr>
                </a:solidFill>
              </a:rPr>
              <a:t>To </a:t>
            </a:r>
            <a:r>
              <a:rPr lang="el-GR" spc="-10">
                <a:solidFill>
                  <a:schemeClr val="accent6">
                    <a:lumMod val="75000"/>
                  </a:schemeClr>
                </a:solidFill>
              </a:rPr>
              <a:t>Φαινόμενο </a:t>
            </a:r>
            <a:r>
              <a:rPr lang="el-GR">
                <a:solidFill>
                  <a:schemeClr val="accent6">
                    <a:lumMod val="75000"/>
                  </a:schemeClr>
                </a:solidFill>
              </a:rPr>
              <a:t>του</a:t>
            </a:r>
            <a:r>
              <a:rPr lang="el-GR" spc="-475">
                <a:solidFill>
                  <a:schemeClr val="accent6">
                    <a:lumMod val="75000"/>
                  </a:schemeClr>
                </a:solidFill>
              </a:rPr>
              <a:t> </a:t>
            </a:r>
            <a:r>
              <a:rPr lang="el-GR">
                <a:solidFill>
                  <a:schemeClr val="accent6">
                    <a:lumMod val="75000"/>
                  </a:schemeClr>
                </a:solidFill>
              </a:rPr>
              <a:t>Θερμοκηπίου</a:t>
            </a:r>
            <a:br>
              <a:rPr lang="en-US">
                <a:solidFill>
                  <a:schemeClr val="accent6">
                    <a:lumMod val="75000"/>
                  </a:schemeClr>
                </a:solidFill>
              </a:rPr>
            </a:br>
            <a:endParaRPr lang="en-US" dirty="0"/>
          </a:p>
        </p:txBody>
      </p:sp>
    </p:spTree>
    <p:extLst>
      <p:ext uri="{BB962C8B-B14F-4D97-AF65-F5344CB8AC3E}">
        <p14:creationId xmlns:p14="http://schemas.microsoft.com/office/powerpoint/2010/main" val="3864974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21</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2FBB4232-1585-4BFB-83BF-AEB061BF89E8}"/>
              </a:ext>
            </a:extLst>
          </p:cNvPr>
          <p:cNvSpPr txBox="1"/>
          <p:nvPr/>
        </p:nvSpPr>
        <p:spPr>
          <a:xfrm>
            <a:off x="201441" y="668945"/>
            <a:ext cx="8741117" cy="1704954"/>
          </a:xfrm>
          <a:prstGeom prst="rect">
            <a:avLst/>
          </a:prstGeom>
        </p:spPr>
        <p:txBody>
          <a:bodyPr vert="horz" wrap="square" lIns="0" tIns="12065" rIns="0" bIns="0" rtlCol="0">
            <a:spAutoFit/>
          </a:bodyPr>
          <a:lstStyle/>
          <a:p>
            <a:pPr marL="12700" marR="5080" algn="just">
              <a:spcBef>
                <a:spcPts val="95"/>
              </a:spcBef>
              <a:buFont typeface="Wingdings"/>
              <a:buChar char=""/>
              <a:tabLst>
                <a:tab pos="186055" algn="l"/>
              </a:tabLst>
            </a:pPr>
            <a:r>
              <a:rPr sz="2200" spc="-65" dirty="0">
                <a:latin typeface="Trebuchet MS"/>
                <a:cs typeface="Trebuchet MS"/>
              </a:rPr>
              <a:t>Η </a:t>
            </a:r>
            <a:r>
              <a:rPr sz="2200" b="1" i="1" spc="-165" dirty="0">
                <a:latin typeface="Arial"/>
                <a:cs typeface="Arial"/>
              </a:rPr>
              <a:t>τροποποίηση </a:t>
            </a:r>
            <a:r>
              <a:rPr sz="2200" b="1" i="1" spc="-140" dirty="0">
                <a:latin typeface="Arial"/>
                <a:cs typeface="Arial"/>
              </a:rPr>
              <a:t>στο </a:t>
            </a:r>
            <a:r>
              <a:rPr sz="2200" b="1" i="1" spc="-145" dirty="0">
                <a:latin typeface="Arial"/>
                <a:cs typeface="Arial"/>
              </a:rPr>
              <a:t>ισοζύγιο </a:t>
            </a:r>
            <a:r>
              <a:rPr sz="2200" b="1" i="1" spc="-125" dirty="0">
                <a:latin typeface="Arial"/>
                <a:cs typeface="Arial"/>
              </a:rPr>
              <a:t>ακτινοβολίας </a:t>
            </a:r>
            <a:r>
              <a:rPr sz="2200" spc="-50" dirty="0">
                <a:latin typeface="Trebuchet MS"/>
                <a:cs typeface="Trebuchet MS"/>
              </a:rPr>
              <a:t>μετριέται </a:t>
            </a:r>
            <a:r>
              <a:rPr sz="2200" spc="-55" dirty="0">
                <a:latin typeface="Trebuchet MS"/>
                <a:cs typeface="Trebuchet MS"/>
              </a:rPr>
              <a:t>σε </a:t>
            </a:r>
            <a:r>
              <a:rPr sz="2200" spc="-60" dirty="0">
                <a:latin typeface="Trebuchet MS"/>
                <a:cs typeface="Trebuchet MS"/>
              </a:rPr>
              <a:t>μονάδες </a:t>
            </a:r>
            <a:r>
              <a:rPr sz="2200" u="sng" spc="-35" dirty="0">
                <a:latin typeface="Trebuchet MS"/>
                <a:cs typeface="Trebuchet MS"/>
              </a:rPr>
              <a:t>Wm</a:t>
            </a:r>
            <a:r>
              <a:rPr sz="2200" u="sng" spc="-52" baseline="25641" dirty="0">
                <a:latin typeface="Trebuchet MS"/>
                <a:cs typeface="Trebuchet MS"/>
              </a:rPr>
              <a:t>-2</a:t>
            </a:r>
            <a:r>
              <a:rPr sz="2200" spc="-52" baseline="25641" dirty="0">
                <a:latin typeface="Trebuchet MS"/>
                <a:cs typeface="Trebuchet MS"/>
              </a:rPr>
              <a:t> </a:t>
            </a:r>
            <a:r>
              <a:rPr sz="2200" spc="-100" dirty="0">
                <a:latin typeface="Trebuchet MS"/>
                <a:cs typeface="Trebuchet MS"/>
              </a:rPr>
              <a:t>και  εκφράζει </a:t>
            </a:r>
            <a:r>
              <a:rPr sz="2200" spc="-95" dirty="0">
                <a:latin typeface="Trebuchet MS"/>
                <a:cs typeface="Trebuchet MS"/>
              </a:rPr>
              <a:t>την </a:t>
            </a:r>
            <a:r>
              <a:rPr sz="2200" spc="-75" dirty="0">
                <a:latin typeface="Trebuchet MS"/>
                <a:cs typeface="Trebuchet MS"/>
              </a:rPr>
              <a:t>ποσότητα (θετική </a:t>
            </a:r>
            <a:r>
              <a:rPr sz="2200" spc="-30" dirty="0">
                <a:latin typeface="Trebuchet MS"/>
                <a:cs typeface="Trebuchet MS"/>
              </a:rPr>
              <a:t>ή </a:t>
            </a:r>
            <a:r>
              <a:rPr sz="2200" spc="-90" dirty="0">
                <a:latin typeface="Trebuchet MS"/>
                <a:cs typeface="Trebuchet MS"/>
              </a:rPr>
              <a:t>αρνητική) </a:t>
            </a:r>
            <a:r>
              <a:rPr sz="2200" spc="-85" dirty="0">
                <a:latin typeface="Trebuchet MS"/>
                <a:cs typeface="Trebuchet MS"/>
              </a:rPr>
              <a:t>της </a:t>
            </a:r>
            <a:r>
              <a:rPr sz="2200" spc="-75" dirty="0">
                <a:latin typeface="Trebuchet MS"/>
                <a:cs typeface="Trebuchet MS"/>
              </a:rPr>
              <a:t>ενέργειας </a:t>
            </a:r>
            <a:r>
              <a:rPr sz="2200" spc="-55" dirty="0">
                <a:latin typeface="Trebuchet MS"/>
                <a:cs typeface="Trebuchet MS"/>
              </a:rPr>
              <a:t>που </a:t>
            </a:r>
            <a:r>
              <a:rPr sz="2200" spc="-80" dirty="0">
                <a:latin typeface="Trebuchet MS"/>
                <a:cs typeface="Trebuchet MS"/>
              </a:rPr>
              <a:t>παρακρατείται  </a:t>
            </a:r>
            <a:r>
              <a:rPr sz="2200" spc="-60" dirty="0">
                <a:latin typeface="Trebuchet MS"/>
                <a:cs typeface="Trebuchet MS"/>
              </a:rPr>
              <a:t>από </a:t>
            </a:r>
            <a:r>
              <a:rPr sz="2200" spc="-85" dirty="0">
                <a:latin typeface="Trebuchet MS"/>
                <a:cs typeface="Trebuchet MS"/>
              </a:rPr>
              <a:t>το </a:t>
            </a:r>
            <a:r>
              <a:rPr sz="2200" spc="-75" dirty="0">
                <a:latin typeface="Trebuchet MS"/>
                <a:cs typeface="Trebuchet MS"/>
              </a:rPr>
              <a:t>σύστημα, </a:t>
            </a:r>
            <a:r>
              <a:rPr sz="2200" spc="-135" dirty="0">
                <a:latin typeface="Trebuchet MS"/>
                <a:cs typeface="Trebuchet MS"/>
              </a:rPr>
              <a:t>λόγω </a:t>
            </a:r>
            <a:r>
              <a:rPr sz="2200" spc="-85" dirty="0">
                <a:latin typeface="Trebuchet MS"/>
                <a:cs typeface="Trebuchet MS"/>
              </a:rPr>
              <a:t>κάποιας</a:t>
            </a:r>
            <a:r>
              <a:rPr sz="2200" spc="-390" dirty="0">
                <a:latin typeface="Trebuchet MS"/>
                <a:cs typeface="Trebuchet MS"/>
              </a:rPr>
              <a:t> </a:t>
            </a:r>
            <a:r>
              <a:rPr sz="2200" spc="-80" dirty="0">
                <a:latin typeface="Trebuchet MS"/>
                <a:cs typeface="Trebuchet MS"/>
              </a:rPr>
              <a:t>μεταβολής.</a:t>
            </a:r>
            <a:endParaRPr sz="2200" dirty="0">
              <a:latin typeface="Times New Roman"/>
              <a:cs typeface="Times New Roman"/>
            </a:endParaRPr>
          </a:p>
          <a:p>
            <a:pPr marL="12700" algn="just">
              <a:buFont typeface="Wingdings"/>
              <a:buChar char=""/>
              <a:tabLst>
                <a:tab pos="186055" algn="l"/>
              </a:tabLst>
            </a:pPr>
            <a:r>
              <a:rPr sz="2200" b="1" i="1" spc="-105" dirty="0">
                <a:latin typeface="Arial"/>
                <a:cs typeface="Arial"/>
              </a:rPr>
              <a:t>Θετική </a:t>
            </a:r>
            <a:r>
              <a:rPr sz="2200" b="1" i="1" spc="-110" dirty="0">
                <a:latin typeface="Arial"/>
                <a:cs typeface="Arial"/>
              </a:rPr>
              <a:t>μεταβολή </a:t>
            </a:r>
            <a:r>
              <a:rPr sz="2200" spc="-75" dirty="0">
                <a:latin typeface="Trebuchet MS"/>
                <a:cs typeface="Trebuchet MS"/>
              </a:rPr>
              <a:t>στο </a:t>
            </a:r>
            <a:r>
              <a:rPr sz="2200" spc="-80" dirty="0">
                <a:latin typeface="Trebuchet MS"/>
                <a:cs typeface="Trebuchet MS"/>
              </a:rPr>
              <a:t>ισοζύγιο ακτινοβολίας </a:t>
            </a:r>
            <a:r>
              <a:rPr sz="2200" spc="-55" dirty="0">
                <a:latin typeface="Trebuchet MS"/>
                <a:cs typeface="Trebuchet MS"/>
              </a:rPr>
              <a:t>επιφέρει </a:t>
            </a:r>
            <a:r>
              <a:rPr sz="2200" b="1" i="1" spc="-130" dirty="0">
                <a:latin typeface="Arial"/>
                <a:cs typeface="Arial"/>
              </a:rPr>
              <a:t>θέρμανση</a:t>
            </a:r>
            <a:r>
              <a:rPr sz="2200" spc="-130" dirty="0">
                <a:latin typeface="Trebuchet MS"/>
                <a:cs typeface="Trebuchet MS"/>
              </a:rPr>
              <a:t>, </a:t>
            </a:r>
            <a:endParaRPr lang="el-GR" sz="2200" spc="-130" dirty="0">
              <a:latin typeface="Trebuchet MS"/>
              <a:cs typeface="Trebuchet MS"/>
            </a:endParaRPr>
          </a:p>
          <a:p>
            <a:pPr marL="12700" algn="r">
              <a:tabLst>
                <a:tab pos="186055" algn="l"/>
              </a:tabLst>
            </a:pPr>
            <a:r>
              <a:rPr sz="2200" spc="-90" dirty="0" err="1">
                <a:latin typeface="Trebuchet MS"/>
                <a:cs typeface="Trebuchet MS"/>
              </a:rPr>
              <a:t>ενώ</a:t>
            </a:r>
            <a:r>
              <a:rPr sz="2200" spc="-80" dirty="0">
                <a:latin typeface="Trebuchet MS"/>
                <a:cs typeface="Trebuchet MS"/>
              </a:rPr>
              <a:t> </a:t>
            </a:r>
            <a:r>
              <a:rPr sz="2200" spc="-30" dirty="0">
                <a:latin typeface="Trebuchet MS"/>
                <a:cs typeface="Trebuchet MS"/>
              </a:rPr>
              <a:t>η</a:t>
            </a:r>
            <a:r>
              <a:rPr lang="el-GR" sz="2200" spc="-30" dirty="0">
                <a:latin typeface="Trebuchet MS"/>
                <a:cs typeface="Trebuchet MS"/>
              </a:rPr>
              <a:t>  </a:t>
            </a:r>
            <a:r>
              <a:rPr sz="2200" b="1" i="1" spc="-120" dirty="0">
                <a:latin typeface="Arial"/>
                <a:cs typeface="Arial"/>
              </a:rPr>
              <a:t>α</a:t>
            </a:r>
            <a:r>
              <a:rPr sz="2200" b="1" i="1" spc="-120" dirty="0" err="1">
                <a:latin typeface="Arial"/>
                <a:cs typeface="Arial"/>
              </a:rPr>
              <a:t>ρνητική</a:t>
            </a:r>
            <a:r>
              <a:rPr sz="2200" b="1" i="1" spc="-120" dirty="0">
                <a:latin typeface="Arial"/>
                <a:cs typeface="Arial"/>
              </a:rPr>
              <a:t> </a:t>
            </a:r>
            <a:r>
              <a:rPr sz="2200" b="1" i="1" spc="-114" dirty="0">
                <a:latin typeface="Arial"/>
                <a:cs typeface="Arial"/>
              </a:rPr>
              <a:t>μεταβολή </a:t>
            </a:r>
            <a:r>
              <a:rPr sz="2200" spc="-90" dirty="0">
                <a:latin typeface="Trebuchet MS"/>
                <a:cs typeface="Trebuchet MS"/>
              </a:rPr>
              <a:t>προκαλεί </a:t>
            </a:r>
            <a:r>
              <a:rPr sz="2200" b="1" i="1" spc="-135" dirty="0">
                <a:latin typeface="Arial"/>
                <a:cs typeface="Arial"/>
              </a:rPr>
              <a:t>ψύξη</a:t>
            </a:r>
            <a:r>
              <a:rPr sz="2200" spc="-135" dirty="0">
                <a:latin typeface="Trebuchet MS"/>
                <a:cs typeface="Trebuchet MS"/>
              </a:rPr>
              <a:t>.</a:t>
            </a:r>
            <a:endParaRPr sz="2200" dirty="0">
              <a:latin typeface="Trebuchet MS"/>
              <a:cs typeface="Trebuchet MS"/>
            </a:endParaRPr>
          </a:p>
        </p:txBody>
      </p:sp>
      <p:sp>
        <p:nvSpPr>
          <p:cNvPr id="5" name="object 5">
            <a:extLst>
              <a:ext uri="{FF2B5EF4-FFF2-40B4-BE49-F238E27FC236}">
                <a16:creationId xmlns:a16="http://schemas.microsoft.com/office/drawing/2014/main" id="{7D870391-FEEF-4609-96B7-E52ADCA485F0}"/>
              </a:ext>
            </a:extLst>
          </p:cNvPr>
          <p:cNvSpPr/>
          <p:nvPr/>
        </p:nvSpPr>
        <p:spPr>
          <a:xfrm>
            <a:off x="0" y="2373899"/>
            <a:ext cx="5378670" cy="3863454"/>
          </a:xfrm>
          <a:prstGeom prst="rect">
            <a:avLst/>
          </a:prstGeom>
          <a:blipFill>
            <a:blip r:embed="rId2" cstate="print"/>
            <a:stretch>
              <a:fillRect/>
            </a:stretch>
          </a:blipFill>
        </p:spPr>
        <p:txBody>
          <a:bodyPr wrap="square" lIns="0" tIns="0" rIns="0" bIns="0" rtlCol="0"/>
          <a:lstStyle/>
          <a:p>
            <a:endParaRPr/>
          </a:p>
        </p:txBody>
      </p:sp>
      <p:sp>
        <p:nvSpPr>
          <p:cNvPr id="6" name="Title 5">
            <a:extLst>
              <a:ext uri="{FF2B5EF4-FFF2-40B4-BE49-F238E27FC236}">
                <a16:creationId xmlns:a16="http://schemas.microsoft.com/office/drawing/2014/main" id="{1714D08A-DB16-416E-A0C4-92C449E7FC54}"/>
              </a:ext>
            </a:extLst>
          </p:cNvPr>
          <p:cNvSpPr txBox="1">
            <a:spLocks/>
          </p:cNvSpPr>
          <p:nvPr/>
        </p:nvSpPr>
        <p:spPr>
          <a:xfrm>
            <a:off x="449208" y="59440"/>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dirty="0">
                <a:solidFill>
                  <a:schemeClr val="accent6">
                    <a:lumMod val="75000"/>
                  </a:schemeClr>
                </a:solidFill>
              </a:rPr>
              <a:t>To </a:t>
            </a:r>
            <a:r>
              <a:rPr lang="el-GR" spc="-10" dirty="0">
                <a:solidFill>
                  <a:schemeClr val="accent6">
                    <a:lumMod val="75000"/>
                  </a:schemeClr>
                </a:solidFill>
              </a:rPr>
              <a:t>Φαινόμενο </a:t>
            </a:r>
            <a:r>
              <a:rPr lang="el-GR" dirty="0">
                <a:solidFill>
                  <a:schemeClr val="accent6">
                    <a:lumMod val="75000"/>
                  </a:schemeClr>
                </a:solidFill>
              </a:rPr>
              <a:t>του</a:t>
            </a:r>
            <a:r>
              <a:rPr lang="el-GR" spc="-475" dirty="0">
                <a:solidFill>
                  <a:schemeClr val="accent6">
                    <a:lumMod val="75000"/>
                  </a:schemeClr>
                </a:solidFill>
              </a:rPr>
              <a:t> </a:t>
            </a:r>
            <a:r>
              <a:rPr lang="el-GR" dirty="0">
                <a:solidFill>
                  <a:schemeClr val="accent6">
                    <a:lumMod val="75000"/>
                  </a:schemeClr>
                </a:solidFill>
              </a:rPr>
              <a:t>Θερμοκηπίου</a:t>
            </a:r>
            <a:br>
              <a:rPr lang="en-US" dirty="0">
                <a:solidFill>
                  <a:schemeClr val="accent6">
                    <a:lumMod val="75000"/>
                  </a:schemeClr>
                </a:solidFill>
              </a:rPr>
            </a:br>
            <a:endParaRPr lang="en-US" dirty="0"/>
          </a:p>
        </p:txBody>
      </p:sp>
    </p:spTree>
    <p:extLst>
      <p:ext uri="{BB962C8B-B14F-4D97-AF65-F5344CB8AC3E}">
        <p14:creationId xmlns:p14="http://schemas.microsoft.com/office/powerpoint/2010/main" val="854265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22</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F1DC728A-1049-494C-AEBE-62A956C54D6C}"/>
              </a:ext>
            </a:extLst>
          </p:cNvPr>
          <p:cNvSpPr/>
          <p:nvPr/>
        </p:nvSpPr>
        <p:spPr>
          <a:xfrm>
            <a:off x="459080" y="926339"/>
            <a:ext cx="7671226" cy="5209820"/>
          </a:xfrm>
          <a:prstGeom prst="rect">
            <a:avLst/>
          </a:prstGeom>
          <a:blipFill>
            <a:blip r:embed="rId2" cstate="print"/>
            <a:stretch>
              <a:fillRect/>
            </a:stretch>
          </a:blipFill>
        </p:spPr>
        <p:txBody>
          <a:bodyPr wrap="square" lIns="0" tIns="0" rIns="0" bIns="0" rtlCol="0"/>
          <a:lstStyle/>
          <a:p>
            <a:endParaRPr/>
          </a:p>
        </p:txBody>
      </p:sp>
      <p:sp>
        <p:nvSpPr>
          <p:cNvPr id="5" name="object 3">
            <a:extLst>
              <a:ext uri="{FF2B5EF4-FFF2-40B4-BE49-F238E27FC236}">
                <a16:creationId xmlns:a16="http://schemas.microsoft.com/office/drawing/2014/main" id="{839134E5-C6BE-4231-AB92-EF4F327DBF20}"/>
              </a:ext>
            </a:extLst>
          </p:cNvPr>
          <p:cNvSpPr txBox="1"/>
          <p:nvPr/>
        </p:nvSpPr>
        <p:spPr>
          <a:xfrm>
            <a:off x="179512" y="304155"/>
            <a:ext cx="7488832" cy="381515"/>
          </a:xfrm>
          <a:prstGeom prst="rect">
            <a:avLst/>
          </a:prstGeom>
        </p:spPr>
        <p:txBody>
          <a:bodyPr vert="horz" wrap="square" lIns="0" tIns="12065" rIns="0" bIns="0" rtlCol="0">
            <a:spAutoFit/>
          </a:bodyPr>
          <a:lstStyle/>
          <a:p>
            <a:pPr marL="12700">
              <a:spcBef>
                <a:spcPts val="95"/>
              </a:spcBef>
            </a:pPr>
            <a:r>
              <a:rPr sz="2400" b="1" spc="-170" dirty="0">
                <a:solidFill>
                  <a:schemeClr val="accent6">
                    <a:lumMod val="75000"/>
                  </a:schemeClr>
                </a:solidFill>
                <a:latin typeface="Arial Narrow" panose="020B0606020202030204" pitchFamily="34" charset="0"/>
                <a:cs typeface="Trebuchet MS"/>
              </a:rPr>
              <a:t>Έντονη </a:t>
            </a:r>
            <a:r>
              <a:rPr sz="2400" b="1" spc="-85" dirty="0">
                <a:solidFill>
                  <a:schemeClr val="accent6">
                    <a:lumMod val="75000"/>
                  </a:schemeClr>
                </a:solidFill>
                <a:latin typeface="Arial Narrow" panose="020B0606020202030204" pitchFamily="34" charset="0"/>
                <a:cs typeface="Trebuchet MS"/>
              </a:rPr>
              <a:t>θέρμανση </a:t>
            </a:r>
            <a:r>
              <a:rPr sz="2400" b="1" spc="-105" dirty="0">
                <a:solidFill>
                  <a:schemeClr val="accent6">
                    <a:lumMod val="75000"/>
                  </a:schemeClr>
                </a:solidFill>
                <a:latin typeface="Arial Narrow" panose="020B0606020202030204" pitchFamily="34" charset="0"/>
                <a:cs typeface="Trebuchet MS"/>
              </a:rPr>
              <a:t>του πλανήτη </a:t>
            </a:r>
            <a:r>
              <a:rPr sz="2400" b="1" spc="-45" dirty="0">
                <a:solidFill>
                  <a:schemeClr val="accent6">
                    <a:lumMod val="75000"/>
                  </a:schemeClr>
                </a:solidFill>
                <a:latin typeface="Arial Narrow" panose="020B0606020202030204" pitchFamily="34" charset="0"/>
                <a:cs typeface="Trebuchet MS"/>
              </a:rPr>
              <a:t>από </a:t>
            </a:r>
            <a:r>
              <a:rPr sz="2400" b="1" spc="-125" dirty="0">
                <a:solidFill>
                  <a:schemeClr val="accent6">
                    <a:lumMod val="75000"/>
                  </a:schemeClr>
                </a:solidFill>
                <a:latin typeface="Arial Narrow" panose="020B0606020202030204" pitchFamily="34" charset="0"/>
                <a:cs typeface="Trebuchet MS"/>
              </a:rPr>
              <a:t>το</a:t>
            </a:r>
            <a:r>
              <a:rPr sz="2400" b="1" spc="-380" dirty="0">
                <a:solidFill>
                  <a:schemeClr val="accent6">
                    <a:lumMod val="75000"/>
                  </a:schemeClr>
                </a:solidFill>
                <a:latin typeface="Arial Narrow" panose="020B0606020202030204" pitchFamily="34" charset="0"/>
                <a:cs typeface="Trebuchet MS"/>
              </a:rPr>
              <a:t> </a:t>
            </a:r>
            <a:r>
              <a:rPr sz="2400" b="1" spc="-160" dirty="0">
                <a:solidFill>
                  <a:schemeClr val="accent6">
                    <a:lumMod val="75000"/>
                  </a:schemeClr>
                </a:solidFill>
                <a:latin typeface="Arial Narrow" panose="020B0606020202030204" pitchFamily="34" charset="0"/>
                <a:cs typeface="Trebuchet MS"/>
              </a:rPr>
              <a:t>1975</a:t>
            </a:r>
            <a:endParaRPr sz="2400" dirty="0">
              <a:solidFill>
                <a:schemeClr val="accent6">
                  <a:lumMod val="75000"/>
                </a:schemeClr>
              </a:solidFill>
              <a:latin typeface="Arial Narrow" panose="020B0606020202030204" pitchFamily="34" charset="0"/>
              <a:cs typeface="Trebuchet MS"/>
            </a:endParaRPr>
          </a:p>
        </p:txBody>
      </p:sp>
    </p:spTree>
    <p:extLst>
      <p:ext uri="{BB962C8B-B14F-4D97-AF65-F5344CB8AC3E}">
        <p14:creationId xmlns:p14="http://schemas.microsoft.com/office/powerpoint/2010/main" val="655690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CB70074-5709-4D52-B26E-A6D691D7B67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0915079-D426-4347-8142-35D78F1B4CF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23</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26CBDBF5-A7A5-4782-B121-657A50DE5C9D}"/>
              </a:ext>
            </a:extLst>
          </p:cNvPr>
          <p:cNvPicPr>
            <a:picLocks noChangeAspect="1"/>
          </p:cNvPicPr>
          <p:nvPr/>
        </p:nvPicPr>
        <p:blipFill>
          <a:blip r:embed="rId2"/>
          <a:stretch>
            <a:fillRect/>
          </a:stretch>
        </p:blipFill>
        <p:spPr>
          <a:xfrm>
            <a:off x="923459" y="1052736"/>
            <a:ext cx="7297082" cy="4752527"/>
          </a:xfrm>
          <a:prstGeom prst="rect">
            <a:avLst/>
          </a:prstGeom>
        </p:spPr>
      </p:pic>
      <p:sp>
        <p:nvSpPr>
          <p:cNvPr id="5" name="Ορθογώνιο 4">
            <a:extLst>
              <a:ext uri="{FF2B5EF4-FFF2-40B4-BE49-F238E27FC236}">
                <a16:creationId xmlns:a16="http://schemas.microsoft.com/office/drawing/2014/main" id="{C8F8A17F-7A61-4C47-A859-1AEA8BFE09D2}"/>
              </a:ext>
            </a:extLst>
          </p:cNvPr>
          <p:cNvSpPr/>
          <p:nvPr/>
        </p:nvSpPr>
        <p:spPr>
          <a:xfrm>
            <a:off x="7308304" y="692696"/>
            <a:ext cx="1224136"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4F13A5D3-BDF1-4585-8CEA-E209C45F6107}"/>
              </a:ext>
            </a:extLst>
          </p:cNvPr>
          <p:cNvSpPr/>
          <p:nvPr/>
        </p:nvSpPr>
        <p:spPr>
          <a:xfrm>
            <a:off x="7608473" y="814175"/>
            <a:ext cx="1224136" cy="4752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βάλ 7">
            <a:extLst>
              <a:ext uri="{FF2B5EF4-FFF2-40B4-BE49-F238E27FC236}">
                <a16:creationId xmlns:a16="http://schemas.microsoft.com/office/drawing/2014/main" id="{45451A2C-DE13-48A2-BEAD-48E1E04607F2}"/>
              </a:ext>
            </a:extLst>
          </p:cNvPr>
          <p:cNvSpPr/>
          <p:nvPr/>
        </p:nvSpPr>
        <p:spPr>
          <a:xfrm>
            <a:off x="2843808" y="2780928"/>
            <a:ext cx="2160240" cy="10801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0" name="Ευθύγραμμο βέλος σύνδεσης 9">
            <a:extLst>
              <a:ext uri="{FF2B5EF4-FFF2-40B4-BE49-F238E27FC236}">
                <a16:creationId xmlns:a16="http://schemas.microsoft.com/office/drawing/2014/main" id="{023AF403-2460-4945-9157-E380B1377E83}"/>
              </a:ext>
            </a:extLst>
          </p:cNvPr>
          <p:cNvCxnSpPr/>
          <p:nvPr/>
        </p:nvCxnSpPr>
        <p:spPr>
          <a:xfrm flipV="1">
            <a:off x="4499992" y="501649"/>
            <a:ext cx="1942066" cy="23512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596AA2B-F33F-52DD-7C65-01C8D66DAC13}"/>
              </a:ext>
            </a:extLst>
          </p:cNvPr>
          <p:cNvSpPr txBox="1"/>
          <p:nvPr/>
        </p:nvSpPr>
        <p:spPr>
          <a:xfrm>
            <a:off x="6418633" y="20735"/>
            <a:ext cx="2725367" cy="1465401"/>
          </a:xfrm>
          <a:prstGeom prst="rect">
            <a:avLst/>
          </a:prstGeom>
          <a:noFill/>
        </p:spPr>
        <p:txBody>
          <a:bodyPr wrap="square">
            <a:spAutoFit/>
          </a:bodyPr>
          <a:lstStyle/>
          <a:p>
            <a:pPr algn="just">
              <a:lnSpc>
                <a:spcPct val="107000"/>
              </a:lnSpc>
              <a:spcAft>
                <a:spcPts val="800"/>
              </a:spcAft>
            </a:pPr>
            <a:r>
              <a:rPr lang="el-GR" sz="1400" b="1" kern="100" dirty="0">
                <a:effectLst/>
                <a:latin typeface="Arial Narrow" panose="020B0606020202030204" pitchFamily="34" charset="0"/>
                <a:ea typeface="Aptos" panose="020B0004020202020204" pitchFamily="34" charset="0"/>
                <a:cs typeface="Times New Roman" panose="02020603050405020304" pitchFamily="18" charset="0"/>
              </a:rPr>
              <a:t>Κλιματικό βέλτιστο ή θερμικό μέγιστο της </a:t>
            </a:r>
            <a:r>
              <a:rPr lang="el-GR" sz="1400" b="1" kern="100" dirty="0" err="1">
                <a:effectLst/>
                <a:latin typeface="Arial Narrow" panose="020B0606020202030204" pitchFamily="34" charset="0"/>
                <a:ea typeface="Aptos" panose="020B0004020202020204" pitchFamily="34" charset="0"/>
                <a:cs typeface="Times New Roman" panose="02020603050405020304" pitchFamily="18" charset="0"/>
              </a:rPr>
              <a:t>Ολόκαινου</a:t>
            </a:r>
            <a:r>
              <a:rPr lang="el-GR" sz="1400" b="1" kern="100" dirty="0">
                <a:effectLst/>
                <a:latin typeface="Arial Narrow" panose="020B0606020202030204" pitchFamily="34" charset="0"/>
                <a:ea typeface="Aptos" panose="020B0004020202020204" pitchFamily="34" charset="0"/>
                <a:cs typeface="Times New Roman" panose="02020603050405020304" pitchFamily="18" charset="0"/>
              </a:rPr>
              <a:t> εποχής (9.000-5.500 </a:t>
            </a:r>
            <a:r>
              <a:rPr lang="en-US" sz="1400" b="1" kern="100" dirty="0">
                <a:effectLst/>
                <a:latin typeface="Arial Narrow" panose="020B0606020202030204" pitchFamily="34" charset="0"/>
                <a:ea typeface="Aptos" panose="020B0004020202020204" pitchFamily="34" charset="0"/>
                <a:cs typeface="Times New Roman" panose="02020603050405020304" pitchFamily="18" charset="0"/>
              </a:rPr>
              <a:t>Ka </a:t>
            </a:r>
            <a:r>
              <a:rPr lang="el-GR" sz="1400" b="1" kern="100" dirty="0">
                <a:effectLst/>
                <a:latin typeface="Arial Narrow" panose="020B0606020202030204" pitchFamily="34" charset="0"/>
                <a:ea typeface="Aptos" panose="020B0004020202020204" pitchFamily="34" charset="0"/>
                <a:cs typeface="Times New Roman" panose="02020603050405020304" pitchFamily="18" charset="0"/>
              </a:rPr>
              <a:t>πριν):</a:t>
            </a:r>
            <a:r>
              <a:rPr lang="el-GR" sz="1400" kern="100" dirty="0">
                <a:effectLst/>
                <a:latin typeface="Arial Narrow" panose="020B0606020202030204" pitchFamily="34" charset="0"/>
                <a:ea typeface="Aptos" panose="020B0004020202020204" pitchFamily="34" charset="0"/>
                <a:cs typeface="Times New Roman" panose="02020603050405020304" pitchFamily="18" charset="0"/>
              </a:rPr>
              <a:t> το κλίμα του πλανήτη έγινε πιο θερμό αλλά η θέρμανση δεν ήταν ομοιόμορφη στο σύνολο του πλανήτη</a:t>
            </a:r>
            <a:endParaRPr lang="el-GR"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5439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24</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715A7FD2-CBC9-4CE6-B4EB-6FDC37128C0A}"/>
              </a:ext>
            </a:extLst>
          </p:cNvPr>
          <p:cNvSpPr txBox="1"/>
          <p:nvPr/>
        </p:nvSpPr>
        <p:spPr>
          <a:xfrm>
            <a:off x="251520" y="1340768"/>
            <a:ext cx="8568952" cy="3287438"/>
          </a:xfrm>
          <a:prstGeom prst="rect">
            <a:avLst/>
          </a:prstGeom>
        </p:spPr>
        <p:txBody>
          <a:bodyPr vert="horz" wrap="square" lIns="0" tIns="12065" rIns="0" bIns="0" rtlCol="0">
            <a:spAutoFit/>
          </a:bodyPr>
          <a:lstStyle/>
          <a:p>
            <a:pPr marL="12700" marR="6350" algn="just">
              <a:spcBef>
                <a:spcPts val="95"/>
              </a:spcBef>
              <a:tabLst>
                <a:tab pos="297180" algn="l"/>
              </a:tabLst>
            </a:pPr>
            <a:r>
              <a:rPr sz="2400" spc="-25" dirty="0">
                <a:solidFill>
                  <a:srgbClr val="0000FF"/>
                </a:solidFill>
                <a:latin typeface="Arial Narrow" panose="020B0606020202030204" pitchFamily="34" charset="0"/>
                <a:cs typeface="Trebuchet MS"/>
              </a:rPr>
              <a:t>O </a:t>
            </a:r>
            <a:r>
              <a:rPr sz="2400" b="1" i="1" spc="-125" dirty="0">
                <a:solidFill>
                  <a:srgbClr val="0000FF"/>
                </a:solidFill>
                <a:latin typeface="Arial Narrow" panose="020B0606020202030204" pitchFamily="34" charset="0"/>
                <a:cs typeface="Arial"/>
              </a:rPr>
              <a:t>ρυθμός </a:t>
            </a:r>
            <a:r>
              <a:rPr sz="2400" b="1" i="1" spc="-160" dirty="0">
                <a:solidFill>
                  <a:srgbClr val="0000FF"/>
                </a:solidFill>
                <a:latin typeface="Arial Narrow" panose="020B0606020202030204" pitchFamily="34" charset="0"/>
                <a:cs typeface="Arial"/>
              </a:rPr>
              <a:t>αύξησης </a:t>
            </a:r>
            <a:r>
              <a:rPr sz="2400" b="1" i="1" spc="-100" dirty="0">
                <a:solidFill>
                  <a:srgbClr val="0000FF"/>
                </a:solidFill>
                <a:latin typeface="Arial Narrow" panose="020B0606020202030204" pitchFamily="34" charset="0"/>
                <a:cs typeface="Arial"/>
              </a:rPr>
              <a:t>του </a:t>
            </a:r>
            <a:r>
              <a:rPr sz="2400" b="1" i="1" spc="-140" dirty="0">
                <a:solidFill>
                  <a:srgbClr val="0000FF"/>
                </a:solidFill>
                <a:latin typeface="Arial Narrow" panose="020B0606020202030204" pitchFamily="34" charset="0"/>
                <a:cs typeface="Arial"/>
              </a:rPr>
              <a:t>ισοζυγίου </a:t>
            </a:r>
            <a:r>
              <a:rPr sz="2400" b="1" i="1" spc="-120" dirty="0">
                <a:solidFill>
                  <a:srgbClr val="0000FF"/>
                </a:solidFill>
                <a:latin typeface="Arial Narrow" panose="020B0606020202030204" pitchFamily="34" charset="0"/>
                <a:cs typeface="Arial"/>
              </a:rPr>
              <a:t>ακτινοβολίας </a:t>
            </a:r>
            <a:r>
              <a:rPr sz="2400" b="1" i="1" spc="-180" dirty="0">
                <a:solidFill>
                  <a:srgbClr val="0000FF"/>
                </a:solidFill>
                <a:latin typeface="Arial Narrow" panose="020B0606020202030204" pitchFamily="34" charset="0"/>
                <a:cs typeface="Arial"/>
              </a:rPr>
              <a:t>που </a:t>
            </a:r>
            <a:r>
              <a:rPr sz="2400" b="1" i="1" spc="-55" dirty="0">
                <a:solidFill>
                  <a:srgbClr val="0000FF"/>
                </a:solidFill>
                <a:latin typeface="Arial Narrow" panose="020B0606020202030204" pitchFamily="34" charset="0"/>
                <a:cs typeface="Arial"/>
              </a:rPr>
              <a:t>οφείλεται </a:t>
            </a:r>
            <a:r>
              <a:rPr sz="2400" b="1" i="1" spc="-110" dirty="0">
                <a:solidFill>
                  <a:srgbClr val="0000FF"/>
                </a:solidFill>
                <a:latin typeface="Arial Narrow" panose="020B0606020202030204" pitchFamily="34" charset="0"/>
                <a:cs typeface="Arial"/>
              </a:rPr>
              <a:t>στα  </a:t>
            </a:r>
            <a:r>
              <a:rPr sz="2400" b="1" i="1" spc="-120" dirty="0">
                <a:solidFill>
                  <a:srgbClr val="0000FF"/>
                </a:solidFill>
                <a:latin typeface="Arial Narrow" panose="020B0606020202030204" pitchFamily="34" charset="0"/>
                <a:cs typeface="Arial"/>
              </a:rPr>
              <a:t>θερμοκηπιακά </a:t>
            </a:r>
            <a:r>
              <a:rPr sz="2400" b="1" i="1" spc="-70" dirty="0">
                <a:solidFill>
                  <a:srgbClr val="0000FF"/>
                </a:solidFill>
                <a:latin typeface="Arial Narrow" panose="020B0606020202030204" pitchFamily="34" charset="0"/>
                <a:cs typeface="Arial"/>
              </a:rPr>
              <a:t>αέρια </a:t>
            </a:r>
            <a:r>
              <a:rPr sz="2400" spc="-40" dirty="0">
                <a:solidFill>
                  <a:srgbClr val="0000FF"/>
                </a:solidFill>
                <a:latin typeface="Arial Narrow" panose="020B0606020202030204" pitchFamily="34" charset="0"/>
                <a:cs typeface="Trebuchet MS"/>
              </a:rPr>
              <a:t>είναι</a:t>
            </a:r>
            <a:r>
              <a:rPr sz="2400" spc="-40" dirty="0">
                <a:solidFill>
                  <a:srgbClr val="0000FF"/>
                </a:solidFill>
                <a:uFill>
                  <a:solidFill>
                    <a:srgbClr val="000000"/>
                  </a:solidFill>
                </a:uFill>
                <a:latin typeface="Arial Narrow" panose="020B0606020202030204" pitchFamily="34" charset="0"/>
                <a:cs typeface="Trebuchet MS"/>
              </a:rPr>
              <a:t> </a:t>
            </a:r>
            <a:r>
              <a:rPr sz="2400" i="1" spc="-60" dirty="0">
                <a:solidFill>
                  <a:srgbClr val="0000FF"/>
                </a:solidFill>
                <a:uFill>
                  <a:solidFill>
                    <a:srgbClr val="000000"/>
                  </a:solidFill>
                </a:uFill>
                <a:latin typeface="Arial Narrow" panose="020B0606020202030204" pitchFamily="34" charset="0"/>
                <a:cs typeface="Arial"/>
              </a:rPr>
              <a:t>μικρότερος </a:t>
            </a:r>
            <a:r>
              <a:rPr sz="2400" i="1" spc="-65" dirty="0">
                <a:solidFill>
                  <a:srgbClr val="0000FF"/>
                </a:solidFill>
                <a:uFill>
                  <a:solidFill>
                    <a:srgbClr val="000000"/>
                  </a:solidFill>
                </a:uFill>
                <a:latin typeface="Arial Narrow" panose="020B0606020202030204" pitchFamily="34" charset="0"/>
                <a:cs typeface="Arial"/>
              </a:rPr>
              <a:t>την </a:t>
            </a:r>
            <a:r>
              <a:rPr sz="2400" i="1" spc="10" dirty="0">
                <a:solidFill>
                  <a:srgbClr val="0000FF"/>
                </a:solidFill>
                <a:uFill>
                  <a:solidFill>
                    <a:srgbClr val="000000"/>
                  </a:solidFill>
                </a:uFill>
                <a:latin typeface="Arial Narrow" panose="020B0606020202030204" pitchFamily="34" charset="0"/>
                <a:cs typeface="Arial"/>
              </a:rPr>
              <a:t>τελευταία </a:t>
            </a:r>
            <a:r>
              <a:rPr sz="2400" i="1" spc="-10" dirty="0">
                <a:solidFill>
                  <a:srgbClr val="0000FF"/>
                </a:solidFill>
                <a:uFill>
                  <a:solidFill>
                    <a:srgbClr val="000000"/>
                  </a:solidFill>
                </a:uFill>
                <a:latin typeface="Arial Narrow" panose="020B0606020202030204" pitchFamily="34" charset="0"/>
                <a:cs typeface="Arial"/>
              </a:rPr>
              <a:t>δεκαετία</a:t>
            </a:r>
            <a:r>
              <a:rPr sz="2400" i="1" spc="-10" dirty="0">
                <a:solidFill>
                  <a:srgbClr val="0000FF"/>
                </a:solidFill>
                <a:latin typeface="Arial Narrow" panose="020B0606020202030204" pitchFamily="34" charset="0"/>
                <a:cs typeface="Arial"/>
              </a:rPr>
              <a:t> </a:t>
            </a:r>
            <a:r>
              <a:rPr sz="2400" spc="-55" dirty="0">
                <a:solidFill>
                  <a:srgbClr val="0000FF"/>
                </a:solidFill>
                <a:latin typeface="Arial Narrow" panose="020B0606020202030204" pitchFamily="34" charset="0"/>
                <a:cs typeface="Trebuchet MS"/>
              </a:rPr>
              <a:t>σε </a:t>
            </a:r>
            <a:r>
              <a:rPr sz="2400" spc="-85" dirty="0">
                <a:solidFill>
                  <a:srgbClr val="0000FF"/>
                </a:solidFill>
                <a:latin typeface="Arial Narrow" panose="020B0606020202030204" pitchFamily="34" charset="0"/>
                <a:cs typeface="Trebuchet MS"/>
              </a:rPr>
              <a:t>σχέση </a:t>
            </a:r>
            <a:r>
              <a:rPr sz="2400" spc="-10" dirty="0">
                <a:solidFill>
                  <a:srgbClr val="0000FF"/>
                </a:solidFill>
                <a:latin typeface="Arial Narrow" panose="020B0606020202030204" pitchFamily="34" charset="0"/>
                <a:cs typeface="Trebuchet MS"/>
              </a:rPr>
              <a:t>με  </a:t>
            </a:r>
            <a:r>
              <a:rPr sz="2400" spc="-85" dirty="0">
                <a:solidFill>
                  <a:srgbClr val="0000FF"/>
                </a:solidFill>
                <a:latin typeface="Arial Narrow" panose="020B0606020202030204" pitchFamily="34" charset="0"/>
                <a:cs typeface="Trebuchet MS"/>
              </a:rPr>
              <a:t>το</a:t>
            </a:r>
            <a:r>
              <a:rPr sz="2400" spc="-130" dirty="0">
                <a:solidFill>
                  <a:srgbClr val="0000FF"/>
                </a:solidFill>
                <a:latin typeface="Arial Narrow" panose="020B0606020202030204" pitchFamily="34" charset="0"/>
                <a:cs typeface="Trebuchet MS"/>
              </a:rPr>
              <a:t> </a:t>
            </a:r>
            <a:r>
              <a:rPr sz="2400" spc="-40" dirty="0">
                <a:solidFill>
                  <a:srgbClr val="0000FF"/>
                </a:solidFill>
                <a:latin typeface="Arial Narrow" panose="020B0606020202030204" pitchFamily="34" charset="0"/>
                <a:cs typeface="Trebuchet MS"/>
              </a:rPr>
              <a:t>1970</a:t>
            </a:r>
            <a:r>
              <a:rPr sz="2400" spc="-135" dirty="0">
                <a:solidFill>
                  <a:srgbClr val="0000FF"/>
                </a:solidFill>
                <a:latin typeface="Arial Narrow" panose="020B0606020202030204" pitchFamily="34" charset="0"/>
                <a:cs typeface="Trebuchet MS"/>
              </a:rPr>
              <a:t> </a:t>
            </a:r>
            <a:r>
              <a:rPr sz="2400" spc="-95" dirty="0">
                <a:solidFill>
                  <a:srgbClr val="0000FF"/>
                </a:solidFill>
                <a:latin typeface="Arial Narrow" panose="020B0606020202030204" pitchFamily="34" charset="0"/>
                <a:cs typeface="Trebuchet MS"/>
              </a:rPr>
              <a:t>και</a:t>
            </a:r>
            <a:r>
              <a:rPr sz="2400" spc="-130" dirty="0">
                <a:solidFill>
                  <a:srgbClr val="0000FF"/>
                </a:solidFill>
                <a:latin typeface="Arial Narrow" panose="020B0606020202030204" pitchFamily="34" charset="0"/>
                <a:cs typeface="Trebuchet MS"/>
              </a:rPr>
              <a:t> </a:t>
            </a:r>
            <a:r>
              <a:rPr sz="2400" spc="-85" dirty="0">
                <a:solidFill>
                  <a:srgbClr val="0000FF"/>
                </a:solidFill>
                <a:latin typeface="Arial Narrow" panose="020B0606020202030204" pitchFamily="34" charset="0"/>
                <a:cs typeface="Trebuchet MS"/>
              </a:rPr>
              <a:t>το</a:t>
            </a:r>
            <a:r>
              <a:rPr sz="2400" spc="-130" dirty="0">
                <a:solidFill>
                  <a:srgbClr val="0000FF"/>
                </a:solidFill>
                <a:latin typeface="Arial Narrow" panose="020B0606020202030204" pitchFamily="34" charset="0"/>
                <a:cs typeface="Trebuchet MS"/>
              </a:rPr>
              <a:t> </a:t>
            </a:r>
            <a:r>
              <a:rPr sz="2400" spc="-40" dirty="0">
                <a:solidFill>
                  <a:srgbClr val="0000FF"/>
                </a:solidFill>
                <a:latin typeface="Arial Narrow" panose="020B0606020202030204" pitchFamily="34" charset="0"/>
                <a:cs typeface="Trebuchet MS"/>
              </a:rPr>
              <a:t>1980</a:t>
            </a:r>
            <a:r>
              <a:rPr sz="2400" spc="-140" dirty="0">
                <a:solidFill>
                  <a:srgbClr val="0000FF"/>
                </a:solidFill>
                <a:latin typeface="Arial Narrow" panose="020B0606020202030204" pitchFamily="34" charset="0"/>
                <a:cs typeface="Trebuchet MS"/>
              </a:rPr>
              <a:t> </a:t>
            </a:r>
            <a:r>
              <a:rPr sz="2400" spc="-70" dirty="0">
                <a:solidFill>
                  <a:srgbClr val="0000FF"/>
                </a:solidFill>
                <a:latin typeface="Arial Narrow" panose="020B0606020202030204" pitchFamily="34" charset="0"/>
                <a:cs typeface="Trebuchet MS"/>
              </a:rPr>
              <a:t>εξαιτίας</a:t>
            </a:r>
            <a:r>
              <a:rPr sz="2400" spc="-125" dirty="0">
                <a:solidFill>
                  <a:srgbClr val="0000FF"/>
                </a:solidFill>
                <a:latin typeface="Arial Narrow" panose="020B0606020202030204" pitchFamily="34" charset="0"/>
                <a:cs typeface="Trebuchet MS"/>
              </a:rPr>
              <a:t> </a:t>
            </a:r>
            <a:r>
              <a:rPr sz="2400" spc="-65" dirty="0">
                <a:solidFill>
                  <a:srgbClr val="0000FF"/>
                </a:solidFill>
                <a:latin typeface="Arial Narrow" panose="020B0606020202030204" pitchFamily="34" charset="0"/>
                <a:cs typeface="Trebuchet MS"/>
              </a:rPr>
              <a:t>του</a:t>
            </a:r>
            <a:r>
              <a:rPr sz="2400" spc="-135" dirty="0">
                <a:solidFill>
                  <a:srgbClr val="0000FF"/>
                </a:solidFill>
                <a:uFill>
                  <a:solidFill>
                    <a:srgbClr val="000000"/>
                  </a:solidFill>
                </a:uFill>
                <a:latin typeface="Arial Narrow" panose="020B0606020202030204" pitchFamily="34" charset="0"/>
                <a:cs typeface="Trebuchet MS"/>
              </a:rPr>
              <a:t> </a:t>
            </a:r>
            <a:r>
              <a:rPr sz="2400" spc="-55" dirty="0">
                <a:solidFill>
                  <a:srgbClr val="0000FF"/>
                </a:solidFill>
                <a:uFill>
                  <a:solidFill>
                    <a:srgbClr val="000000"/>
                  </a:solidFill>
                </a:uFill>
                <a:latin typeface="Arial Narrow" panose="020B0606020202030204" pitchFamily="34" charset="0"/>
                <a:cs typeface="Trebuchet MS"/>
              </a:rPr>
              <a:t>περιορισμού</a:t>
            </a:r>
            <a:r>
              <a:rPr sz="2400" spc="-135" dirty="0">
                <a:solidFill>
                  <a:srgbClr val="0000FF"/>
                </a:solidFill>
                <a:uFill>
                  <a:solidFill>
                    <a:srgbClr val="000000"/>
                  </a:solidFill>
                </a:uFill>
                <a:latin typeface="Arial Narrow" panose="020B0606020202030204" pitchFamily="34" charset="0"/>
                <a:cs typeface="Trebuchet MS"/>
              </a:rPr>
              <a:t> </a:t>
            </a:r>
            <a:r>
              <a:rPr sz="2400" spc="-80" dirty="0">
                <a:solidFill>
                  <a:srgbClr val="0000FF"/>
                </a:solidFill>
                <a:uFill>
                  <a:solidFill>
                    <a:srgbClr val="000000"/>
                  </a:solidFill>
                </a:uFill>
                <a:latin typeface="Arial Narrow" panose="020B0606020202030204" pitchFamily="34" charset="0"/>
                <a:cs typeface="Trebuchet MS"/>
              </a:rPr>
              <a:t>της</a:t>
            </a:r>
            <a:r>
              <a:rPr sz="2400" spc="-114" dirty="0">
                <a:solidFill>
                  <a:srgbClr val="0000FF"/>
                </a:solidFill>
                <a:uFill>
                  <a:solidFill>
                    <a:srgbClr val="000000"/>
                  </a:solidFill>
                </a:uFill>
                <a:latin typeface="Arial Narrow" panose="020B0606020202030204" pitchFamily="34" charset="0"/>
                <a:cs typeface="Trebuchet MS"/>
              </a:rPr>
              <a:t> </a:t>
            </a:r>
            <a:r>
              <a:rPr sz="2400" spc="-65" dirty="0">
                <a:solidFill>
                  <a:srgbClr val="0000FF"/>
                </a:solidFill>
                <a:uFill>
                  <a:solidFill>
                    <a:srgbClr val="000000"/>
                  </a:solidFill>
                </a:uFill>
                <a:latin typeface="Arial Narrow" panose="020B0606020202030204" pitchFamily="34" charset="0"/>
                <a:cs typeface="Trebuchet MS"/>
              </a:rPr>
              <a:t>αύξησης</a:t>
            </a:r>
            <a:r>
              <a:rPr sz="2400" spc="-130" dirty="0">
                <a:solidFill>
                  <a:srgbClr val="0000FF"/>
                </a:solidFill>
                <a:uFill>
                  <a:solidFill>
                    <a:srgbClr val="000000"/>
                  </a:solidFill>
                </a:uFill>
                <a:latin typeface="Arial Narrow" panose="020B0606020202030204" pitchFamily="34" charset="0"/>
                <a:cs typeface="Trebuchet MS"/>
              </a:rPr>
              <a:t> </a:t>
            </a:r>
            <a:r>
              <a:rPr sz="2400" spc="-80" dirty="0">
                <a:solidFill>
                  <a:srgbClr val="0000FF"/>
                </a:solidFill>
                <a:uFill>
                  <a:solidFill>
                    <a:srgbClr val="000000"/>
                  </a:solidFill>
                </a:uFill>
                <a:latin typeface="Arial Narrow" panose="020B0606020202030204" pitchFamily="34" charset="0"/>
                <a:cs typeface="Trebuchet MS"/>
              </a:rPr>
              <a:t>της</a:t>
            </a:r>
            <a:r>
              <a:rPr sz="2400" spc="-125" dirty="0">
                <a:solidFill>
                  <a:srgbClr val="0000FF"/>
                </a:solidFill>
                <a:uFill>
                  <a:solidFill>
                    <a:srgbClr val="000000"/>
                  </a:solidFill>
                </a:uFill>
                <a:latin typeface="Arial Narrow" panose="020B0606020202030204" pitchFamily="34" charset="0"/>
                <a:cs typeface="Trebuchet MS"/>
              </a:rPr>
              <a:t> </a:t>
            </a:r>
            <a:r>
              <a:rPr sz="2400" spc="-105" dirty="0">
                <a:solidFill>
                  <a:srgbClr val="0000FF"/>
                </a:solidFill>
                <a:uFill>
                  <a:solidFill>
                    <a:srgbClr val="000000"/>
                  </a:solidFill>
                </a:uFill>
                <a:latin typeface="Arial Narrow" panose="020B0606020202030204" pitchFamily="34" charset="0"/>
                <a:cs typeface="Trebuchet MS"/>
              </a:rPr>
              <a:t>συγκέντρωσης</a:t>
            </a:r>
            <a:r>
              <a:rPr lang="el-GR" sz="2400" spc="-105" dirty="0">
                <a:solidFill>
                  <a:srgbClr val="0000FF"/>
                </a:solidFill>
                <a:uFill>
                  <a:solidFill>
                    <a:srgbClr val="000000"/>
                  </a:solidFill>
                </a:uFill>
                <a:latin typeface="Arial Narrow" panose="020B0606020202030204" pitchFamily="34" charset="0"/>
                <a:cs typeface="Trebuchet MS"/>
              </a:rPr>
              <a:t> </a:t>
            </a:r>
            <a:r>
              <a:rPr sz="2400" spc="-505" dirty="0">
                <a:solidFill>
                  <a:srgbClr val="0000FF"/>
                </a:solidFill>
                <a:uFill>
                  <a:solidFill>
                    <a:srgbClr val="000000"/>
                  </a:solidFill>
                </a:uFill>
                <a:latin typeface="Arial Narrow" panose="020B0606020202030204" pitchFamily="34" charset="0"/>
                <a:cs typeface="Times New Roman"/>
              </a:rPr>
              <a:t> </a:t>
            </a:r>
            <a:r>
              <a:rPr sz="2400" spc="-120" dirty="0">
                <a:solidFill>
                  <a:srgbClr val="0000FF"/>
                </a:solidFill>
                <a:uFill>
                  <a:solidFill>
                    <a:srgbClr val="000000"/>
                  </a:solidFill>
                </a:uFill>
                <a:latin typeface="Arial Narrow" panose="020B0606020202030204" pitchFamily="34" charset="0"/>
                <a:cs typeface="Trebuchet MS"/>
              </a:rPr>
              <a:t>των </a:t>
            </a:r>
            <a:r>
              <a:rPr sz="2400" spc="-85" dirty="0">
                <a:solidFill>
                  <a:srgbClr val="0000FF"/>
                </a:solidFill>
                <a:uFill>
                  <a:solidFill>
                    <a:srgbClr val="000000"/>
                  </a:solidFill>
                </a:uFill>
                <a:latin typeface="Arial Narrow" panose="020B0606020202030204" pitchFamily="34" charset="0"/>
                <a:cs typeface="Trebuchet MS"/>
              </a:rPr>
              <a:t>θερμοκηπιακών </a:t>
            </a:r>
            <a:r>
              <a:rPr sz="2400" spc="-100" dirty="0">
                <a:solidFill>
                  <a:srgbClr val="0000FF"/>
                </a:solidFill>
                <a:uFill>
                  <a:solidFill>
                    <a:srgbClr val="000000"/>
                  </a:solidFill>
                </a:uFill>
                <a:latin typeface="Arial Narrow" panose="020B0606020202030204" pitchFamily="34" charset="0"/>
                <a:cs typeface="Trebuchet MS"/>
              </a:rPr>
              <a:t>αερίων</a:t>
            </a:r>
            <a:r>
              <a:rPr sz="2400" spc="-100" dirty="0">
                <a:solidFill>
                  <a:srgbClr val="0000FF"/>
                </a:solidFill>
                <a:latin typeface="Arial Narrow" panose="020B0606020202030204" pitchFamily="34" charset="0"/>
                <a:cs typeface="Trebuchet MS"/>
              </a:rPr>
              <a:t>,</a:t>
            </a:r>
            <a:r>
              <a:rPr sz="2400" spc="-100" dirty="0">
                <a:solidFill>
                  <a:srgbClr val="0000FF"/>
                </a:solidFill>
                <a:uFill>
                  <a:solidFill>
                    <a:srgbClr val="000000"/>
                  </a:solidFill>
                </a:uFill>
                <a:latin typeface="Arial Narrow" panose="020B0606020202030204" pitchFamily="34" charset="0"/>
                <a:cs typeface="Trebuchet MS"/>
              </a:rPr>
              <a:t> </a:t>
            </a:r>
            <a:r>
              <a:rPr sz="2400" spc="-95" dirty="0">
                <a:solidFill>
                  <a:srgbClr val="0000FF"/>
                </a:solidFill>
                <a:uFill>
                  <a:solidFill>
                    <a:srgbClr val="000000"/>
                  </a:solidFill>
                </a:uFill>
                <a:latin typeface="Arial Narrow" panose="020B0606020202030204" pitchFamily="34" charset="0"/>
                <a:cs typeface="Trebuchet MS"/>
              </a:rPr>
              <a:t>εκτός </a:t>
            </a:r>
            <a:r>
              <a:rPr sz="2400" spc="-65" dirty="0">
                <a:solidFill>
                  <a:srgbClr val="0000FF"/>
                </a:solidFill>
                <a:uFill>
                  <a:solidFill>
                    <a:srgbClr val="000000"/>
                  </a:solidFill>
                </a:uFill>
                <a:latin typeface="Arial Narrow" panose="020B0606020202030204" pitchFamily="34" charset="0"/>
                <a:cs typeface="Trebuchet MS"/>
              </a:rPr>
              <a:t>του</a:t>
            </a:r>
            <a:r>
              <a:rPr sz="2400" spc="-345" dirty="0">
                <a:solidFill>
                  <a:srgbClr val="0000FF"/>
                </a:solidFill>
                <a:uFill>
                  <a:solidFill>
                    <a:srgbClr val="000000"/>
                  </a:solidFill>
                </a:uFill>
                <a:latin typeface="Arial Narrow" panose="020B0606020202030204" pitchFamily="34" charset="0"/>
                <a:cs typeface="Trebuchet MS"/>
              </a:rPr>
              <a:t> </a:t>
            </a:r>
            <a:r>
              <a:rPr sz="2400" spc="-105" dirty="0">
                <a:solidFill>
                  <a:srgbClr val="0000FF"/>
                </a:solidFill>
                <a:uFill>
                  <a:solidFill>
                    <a:srgbClr val="000000"/>
                  </a:solidFill>
                </a:uFill>
                <a:latin typeface="Arial Narrow" panose="020B0606020202030204" pitchFamily="34" charset="0"/>
                <a:cs typeface="Trebuchet MS"/>
              </a:rPr>
              <a:t>CO</a:t>
            </a:r>
            <a:r>
              <a:rPr sz="2400" spc="-157" baseline="-21367" dirty="0">
                <a:solidFill>
                  <a:srgbClr val="0000FF"/>
                </a:solidFill>
                <a:uFill>
                  <a:solidFill>
                    <a:srgbClr val="000000"/>
                  </a:solidFill>
                </a:uFill>
                <a:latin typeface="Arial Narrow" panose="020B0606020202030204" pitchFamily="34" charset="0"/>
                <a:cs typeface="Trebuchet MS"/>
              </a:rPr>
              <a:t>2</a:t>
            </a:r>
            <a:r>
              <a:rPr sz="2400" spc="-105" dirty="0">
                <a:solidFill>
                  <a:srgbClr val="0000FF"/>
                </a:solidFill>
                <a:latin typeface="Arial Narrow" panose="020B0606020202030204" pitchFamily="34" charset="0"/>
                <a:cs typeface="Trebuchet MS"/>
              </a:rPr>
              <a:t>.</a:t>
            </a:r>
            <a:endParaRPr lang="en-US" sz="2400" spc="-105" dirty="0">
              <a:solidFill>
                <a:srgbClr val="0000FF"/>
              </a:solidFill>
              <a:latin typeface="Arial Narrow" panose="020B0606020202030204" pitchFamily="34" charset="0"/>
              <a:cs typeface="Trebuchet MS"/>
            </a:endParaRPr>
          </a:p>
          <a:p>
            <a:pPr marL="12700" marR="6350" algn="just">
              <a:spcBef>
                <a:spcPts val="95"/>
              </a:spcBef>
              <a:tabLst>
                <a:tab pos="297180" algn="l"/>
              </a:tabLst>
            </a:pPr>
            <a:endParaRPr sz="2400" dirty="0">
              <a:latin typeface="Arial Narrow" panose="020B0606020202030204" pitchFamily="34" charset="0"/>
              <a:cs typeface="Trebuchet MS"/>
            </a:endParaRPr>
          </a:p>
          <a:p>
            <a:pPr marL="12700" marR="5080" algn="just">
              <a:spcBef>
                <a:spcPts val="1200"/>
              </a:spcBef>
              <a:tabLst>
                <a:tab pos="297180" algn="l"/>
              </a:tabLst>
            </a:pPr>
            <a:r>
              <a:rPr sz="2400" spc="-204" dirty="0">
                <a:latin typeface="Arial Narrow" panose="020B0606020202030204" pitchFamily="34" charset="0"/>
                <a:cs typeface="Trebuchet MS"/>
              </a:rPr>
              <a:t>Το </a:t>
            </a:r>
            <a:r>
              <a:rPr sz="2400" b="1" i="1" spc="-200" dirty="0">
                <a:latin typeface="Arial Narrow" panose="020B0606020202030204" pitchFamily="34" charset="0"/>
                <a:cs typeface="Arial"/>
              </a:rPr>
              <a:t>όζον </a:t>
            </a:r>
            <a:r>
              <a:rPr sz="2400" spc="-75" dirty="0">
                <a:latin typeface="Arial Narrow" panose="020B0606020202030204" pitchFamily="34" charset="0"/>
                <a:cs typeface="Trebuchet MS"/>
              </a:rPr>
              <a:t>(Ο</a:t>
            </a:r>
            <a:r>
              <a:rPr sz="2400" spc="-112" baseline="-21367" dirty="0">
                <a:latin typeface="Arial Narrow" panose="020B0606020202030204" pitchFamily="34" charset="0"/>
                <a:cs typeface="Trebuchet MS"/>
              </a:rPr>
              <a:t>3</a:t>
            </a:r>
            <a:r>
              <a:rPr sz="2400" spc="-75" dirty="0">
                <a:latin typeface="Arial Narrow" panose="020B0606020202030204" pitchFamily="34" charset="0"/>
                <a:cs typeface="Trebuchet MS"/>
              </a:rPr>
              <a:t>) </a:t>
            </a:r>
            <a:r>
              <a:rPr sz="2400" spc="-100" dirty="0">
                <a:latin typeface="Arial Narrow" panose="020B0606020202030204" pitchFamily="34" charset="0"/>
                <a:cs typeface="Trebuchet MS"/>
              </a:rPr>
              <a:t>και </a:t>
            </a:r>
            <a:r>
              <a:rPr sz="2400" spc="-25" dirty="0">
                <a:latin typeface="Arial Narrow" panose="020B0606020202030204" pitchFamily="34" charset="0"/>
                <a:cs typeface="Trebuchet MS"/>
              </a:rPr>
              <a:t>οι </a:t>
            </a:r>
            <a:r>
              <a:rPr sz="2400" b="1" i="1" spc="-100" dirty="0">
                <a:latin typeface="Arial Narrow" panose="020B0606020202030204" pitchFamily="34" charset="0"/>
                <a:cs typeface="Arial"/>
              </a:rPr>
              <a:t>στρατοσφαιρικοί υδρατμοί </a:t>
            </a:r>
            <a:r>
              <a:rPr sz="2400" spc="-65" dirty="0">
                <a:latin typeface="Arial Narrow" panose="020B0606020202030204" pitchFamily="34" charset="0"/>
                <a:cs typeface="Trebuchet MS"/>
              </a:rPr>
              <a:t>συνεισφέρουν εξίσου </a:t>
            </a:r>
            <a:r>
              <a:rPr sz="2400" spc="-85" dirty="0">
                <a:latin typeface="Arial Narrow" panose="020B0606020202030204" pitchFamily="34" charset="0"/>
                <a:cs typeface="Trebuchet MS"/>
              </a:rPr>
              <a:t>στην  ανθρωπογενή </a:t>
            </a:r>
            <a:r>
              <a:rPr sz="2400" spc="-65" dirty="0">
                <a:latin typeface="Arial Narrow" panose="020B0606020202030204" pitchFamily="34" charset="0"/>
                <a:cs typeface="Trebuchet MS"/>
              </a:rPr>
              <a:t>επίδραση </a:t>
            </a:r>
            <a:r>
              <a:rPr sz="2400" spc="-80" dirty="0">
                <a:latin typeface="Arial Narrow" panose="020B0606020202030204" pitchFamily="34" charset="0"/>
                <a:cs typeface="Trebuchet MS"/>
              </a:rPr>
              <a:t>της </a:t>
            </a:r>
            <a:r>
              <a:rPr sz="2400" spc="-65" dirty="0">
                <a:latin typeface="Arial Narrow" panose="020B0606020202030204" pitchFamily="34" charset="0"/>
                <a:cs typeface="Trebuchet MS"/>
              </a:rPr>
              <a:t>μεταβολής του </a:t>
            </a:r>
            <a:r>
              <a:rPr sz="2400" spc="-75" dirty="0">
                <a:latin typeface="Arial Narrow" panose="020B0606020202030204" pitchFamily="34" charset="0"/>
                <a:cs typeface="Trebuchet MS"/>
              </a:rPr>
              <a:t>ισοζυγίου </a:t>
            </a:r>
            <a:r>
              <a:rPr sz="2400" spc="-90" dirty="0">
                <a:latin typeface="Arial Narrow" panose="020B0606020202030204" pitchFamily="34" charset="0"/>
                <a:cs typeface="Trebuchet MS"/>
              </a:rPr>
              <a:t>ακτινοβολίας. </a:t>
            </a:r>
            <a:endParaRPr lang="el-GR" sz="2400" spc="-90" dirty="0">
              <a:latin typeface="Arial Narrow" panose="020B0606020202030204" pitchFamily="34" charset="0"/>
              <a:cs typeface="Trebuchet MS"/>
            </a:endParaRPr>
          </a:p>
          <a:p>
            <a:pPr marL="12700" marR="5080" algn="just">
              <a:spcBef>
                <a:spcPts val="1200"/>
              </a:spcBef>
              <a:tabLst>
                <a:tab pos="297180" algn="l"/>
              </a:tabLst>
            </a:pPr>
            <a:r>
              <a:rPr sz="2400" spc="-15" dirty="0" err="1">
                <a:latin typeface="Arial Narrow" panose="020B0606020202030204" pitchFamily="34" charset="0"/>
                <a:cs typeface="Trebuchet MS"/>
              </a:rPr>
              <a:t>Οι</a:t>
            </a:r>
            <a:r>
              <a:rPr sz="2400" spc="-15" dirty="0">
                <a:latin typeface="Arial Narrow" panose="020B0606020202030204" pitchFamily="34" charset="0"/>
                <a:cs typeface="Trebuchet MS"/>
              </a:rPr>
              <a:t> </a:t>
            </a:r>
            <a:r>
              <a:rPr sz="2400" spc="570" dirty="0">
                <a:latin typeface="Arial Narrow" panose="020B0606020202030204" pitchFamily="34" charset="0"/>
                <a:cs typeface="Trebuchet MS"/>
              </a:rPr>
              <a:t> </a:t>
            </a:r>
            <a:r>
              <a:rPr sz="2400" spc="-60" dirty="0">
                <a:latin typeface="Arial Narrow" panose="020B0606020202030204" pitchFamily="34" charset="0"/>
                <a:cs typeface="Trebuchet MS"/>
              </a:rPr>
              <a:t>μετρήσεις </a:t>
            </a:r>
            <a:r>
              <a:rPr sz="2400" spc="-65" dirty="0">
                <a:latin typeface="Arial Narrow" panose="020B0606020202030204" pitchFamily="34" charset="0"/>
                <a:cs typeface="Trebuchet MS"/>
              </a:rPr>
              <a:t>του </a:t>
            </a:r>
            <a:r>
              <a:rPr sz="2400" b="1" i="1" spc="-135" dirty="0">
                <a:latin typeface="Arial Narrow" panose="020B0606020202030204" pitchFamily="34" charset="0"/>
                <a:cs typeface="Arial"/>
              </a:rPr>
              <a:t>Ο</a:t>
            </a:r>
            <a:r>
              <a:rPr sz="2400" b="1" i="1" spc="-202" baseline="-21367" dirty="0">
                <a:latin typeface="Arial Narrow" panose="020B0606020202030204" pitchFamily="34" charset="0"/>
                <a:cs typeface="Arial"/>
              </a:rPr>
              <a:t>3 </a:t>
            </a:r>
            <a:r>
              <a:rPr lang="el-GR" sz="2400" b="1" i="1" spc="-202" baseline="-21367" dirty="0">
                <a:latin typeface="Arial Narrow" panose="020B0606020202030204" pitchFamily="34" charset="0"/>
                <a:cs typeface="Arial"/>
              </a:rPr>
              <a:t> </a:t>
            </a:r>
            <a:r>
              <a:rPr lang="el-GR" sz="2400" b="1" i="1" spc="-135" dirty="0">
                <a:latin typeface="Arial Narrow" panose="020B0606020202030204" pitchFamily="34" charset="0"/>
                <a:cs typeface="Arial"/>
              </a:rPr>
              <a:t>φα</a:t>
            </a:r>
            <a:r>
              <a:rPr sz="2400" b="1" i="1" spc="-135" dirty="0" err="1">
                <a:latin typeface="Arial Narrow" panose="020B0606020202030204" pitchFamily="34" charset="0"/>
                <a:cs typeface="Arial"/>
              </a:rPr>
              <a:t>νερώνουν</a:t>
            </a:r>
            <a:r>
              <a:rPr sz="2400" b="1" i="1" spc="-135" dirty="0">
                <a:latin typeface="Arial Narrow" panose="020B0606020202030204" pitchFamily="34" charset="0"/>
                <a:cs typeface="Arial"/>
              </a:rPr>
              <a:t> </a:t>
            </a:r>
            <a:r>
              <a:rPr sz="2400" b="1" i="1" spc="-145" dirty="0">
                <a:latin typeface="Arial Narrow" panose="020B0606020202030204" pitchFamily="34" charset="0"/>
                <a:cs typeface="Arial"/>
              </a:rPr>
              <a:t>αύξηση </a:t>
            </a:r>
            <a:r>
              <a:rPr sz="2400" b="1" i="1" spc="-150" dirty="0">
                <a:latin typeface="Arial Narrow" panose="020B0606020202030204" pitchFamily="34" charset="0"/>
                <a:cs typeface="Arial"/>
              </a:rPr>
              <a:t>της </a:t>
            </a:r>
            <a:r>
              <a:rPr sz="2400" b="1" i="1" spc="-165" dirty="0">
                <a:latin typeface="Arial Narrow" panose="020B0606020202030204" pitchFamily="34" charset="0"/>
                <a:cs typeface="Arial"/>
              </a:rPr>
              <a:t>συγκέντρωσής </a:t>
            </a:r>
            <a:r>
              <a:rPr sz="2400" b="1" i="1" spc="-100" dirty="0">
                <a:latin typeface="Arial Narrow" panose="020B0606020202030204" pitchFamily="34" charset="0"/>
                <a:cs typeface="Arial"/>
              </a:rPr>
              <a:t>του </a:t>
            </a:r>
            <a:r>
              <a:rPr sz="2400" b="1" i="1" spc="-175" dirty="0">
                <a:latin typeface="Arial Narrow" panose="020B0606020202030204" pitchFamily="34" charset="0"/>
                <a:cs typeface="Arial"/>
              </a:rPr>
              <a:t>από </a:t>
            </a:r>
            <a:r>
              <a:rPr sz="2400" b="1" i="1" spc="-100" dirty="0">
                <a:latin typeface="Arial Narrow" panose="020B0606020202030204" pitchFamily="34" charset="0"/>
                <a:cs typeface="Arial"/>
              </a:rPr>
              <a:t>το</a:t>
            </a:r>
            <a:r>
              <a:rPr sz="2400" b="1" i="1" spc="10" dirty="0">
                <a:latin typeface="Arial Narrow" panose="020B0606020202030204" pitchFamily="34" charset="0"/>
                <a:cs typeface="Arial"/>
              </a:rPr>
              <a:t> </a:t>
            </a:r>
            <a:r>
              <a:rPr sz="2400" b="1" i="1" spc="-125" dirty="0">
                <a:latin typeface="Arial Narrow" panose="020B0606020202030204" pitchFamily="34" charset="0"/>
                <a:cs typeface="Arial"/>
              </a:rPr>
              <a:t>1990</a:t>
            </a:r>
            <a:r>
              <a:rPr sz="2400" spc="-125" dirty="0">
                <a:latin typeface="Arial Narrow" panose="020B0606020202030204" pitchFamily="34" charset="0"/>
                <a:cs typeface="Trebuchet MS"/>
              </a:rPr>
              <a:t>.</a:t>
            </a:r>
            <a:endParaRPr sz="2400" dirty="0">
              <a:latin typeface="Arial Narrow" panose="020B0606020202030204" pitchFamily="34" charset="0"/>
              <a:cs typeface="Trebuchet MS"/>
            </a:endParaRPr>
          </a:p>
        </p:txBody>
      </p:sp>
      <p:sp>
        <p:nvSpPr>
          <p:cNvPr id="5" name="Title 4">
            <a:extLst>
              <a:ext uri="{FF2B5EF4-FFF2-40B4-BE49-F238E27FC236}">
                <a16:creationId xmlns:a16="http://schemas.microsoft.com/office/drawing/2014/main" id="{1F24C058-E789-4ADC-931D-A4258C4B04CB}"/>
              </a:ext>
            </a:extLst>
          </p:cNvPr>
          <p:cNvSpPr txBox="1">
            <a:spLocks/>
          </p:cNvSpPr>
          <p:nvPr/>
        </p:nvSpPr>
        <p:spPr>
          <a:xfrm>
            <a:off x="457200" y="1680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dirty="0">
                <a:solidFill>
                  <a:schemeClr val="accent6">
                    <a:lumMod val="75000"/>
                  </a:schemeClr>
                </a:solidFill>
              </a:rPr>
              <a:t>To </a:t>
            </a:r>
            <a:r>
              <a:rPr lang="el-GR" spc="-10" dirty="0">
                <a:solidFill>
                  <a:schemeClr val="accent6">
                    <a:lumMod val="75000"/>
                  </a:schemeClr>
                </a:solidFill>
              </a:rPr>
              <a:t>Φαινόμενο </a:t>
            </a:r>
            <a:r>
              <a:rPr lang="el-GR" dirty="0">
                <a:solidFill>
                  <a:schemeClr val="accent6">
                    <a:lumMod val="75000"/>
                  </a:schemeClr>
                </a:solidFill>
              </a:rPr>
              <a:t>του</a:t>
            </a:r>
            <a:r>
              <a:rPr lang="el-GR" spc="-475" dirty="0">
                <a:solidFill>
                  <a:schemeClr val="accent6">
                    <a:lumMod val="75000"/>
                  </a:schemeClr>
                </a:solidFill>
              </a:rPr>
              <a:t> </a:t>
            </a:r>
            <a:r>
              <a:rPr lang="el-GR" dirty="0">
                <a:solidFill>
                  <a:schemeClr val="accent6">
                    <a:lumMod val="75000"/>
                  </a:schemeClr>
                </a:solidFill>
              </a:rPr>
              <a:t>Θερμοκηπίου</a:t>
            </a:r>
            <a:br>
              <a:rPr lang="en-US" dirty="0">
                <a:solidFill>
                  <a:schemeClr val="accent6">
                    <a:lumMod val="75000"/>
                  </a:schemeClr>
                </a:solidFill>
              </a:rPr>
            </a:br>
            <a:endParaRPr lang="en-US" dirty="0"/>
          </a:p>
        </p:txBody>
      </p:sp>
    </p:spTree>
    <p:extLst>
      <p:ext uri="{BB962C8B-B14F-4D97-AF65-F5344CB8AC3E}">
        <p14:creationId xmlns:p14="http://schemas.microsoft.com/office/powerpoint/2010/main" val="270366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25</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715A7FD2-CBC9-4CE6-B4EB-6FDC37128C0A}"/>
              </a:ext>
            </a:extLst>
          </p:cNvPr>
          <p:cNvSpPr txBox="1"/>
          <p:nvPr/>
        </p:nvSpPr>
        <p:spPr>
          <a:xfrm>
            <a:off x="457200" y="1417638"/>
            <a:ext cx="8229600" cy="4028667"/>
          </a:xfrm>
          <a:prstGeom prst="rect">
            <a:avLst/>
          </a:prstGeom>
        </p:spPr>
        <p:txBody>
          <a:bodyPr vert="horz" wrap="square" lIns="0" tIns="12065" rIns="0" bIns="0" rtlCol="0">
            <a:spAutoFit/>
          </a:bodyPr>
          <a:lstStyle/>
          <a:p>
            <a:pPr marL="12700" marR="5715" algn="just">
              <a:spcBef>
                <a:spcPts val="1540"/>
              </a:spcBef>
              <a:tabLst>
                <a:tab pos="297180" algn="l"/>
              </a:tabLst>
            </a:pPr>
            <a:r>
              <a:rPr sz="2400" spc="-204" dirty="0">
                <a:latin typeface="Arial Narrow" panose="020B0606020202030204" pitchFamily="34" charset="0"/>
                <a:cs typeface="Trebuchet MS"/>
              </a:rPr>
              <a:t>Τ</a:t>
            </a:r>
            <a:r>
              <a:rPr lang="el-GR" sz="2400" spc="-204" dirty="0">
                <a:latin typeface="Arial Narrow" panose="020B0606020202030204" pitchFamily="34" charset="0"/>
                <a:cs typeface="Trebuchet MS"/>
              </a:rPr>
              <a:t>ο</a:t>
            </a:r>
            <a:r>
              <a:rPr sz="2400" spc="-204" dirty="0">
                <a:latin typeface="Arial Narrow" panose="020B0606020202030204" pitchFamily="34" charset="0"/>
                <a:cs typeface="Trebuchet MS"/>
              </a:rPr>
              <a:t> </a:t>
            </a:r>
            <a:r>
              <a:rPr sz="2400" spc="-85" dirty="0">
                <a:latin typeface="Arial Narrow" panose="020B0606020202030204" pitchFamily="34" charset="0"/>
                <a:cs typeface="Trebuchet MS"/>
              </a:rPr>
              <a:t>κλάσμα </a:t>
            </a:r>
            <a:r>
              <a:rPr sz="2400" spc="-65" dirty="0">
                <a:latin typeface="Arial Narrow" panose="020B0606020202030204" pitchFamily="34" charset="0"/>
                <a:cs typeface="Trebuchet MS"/>
              </a:rPr>
              <a:t>CO</a:t>
            </a:r>
            <a:r>
              <a:rPr sz="2400" spc="-97" baseline="-21367" dirty="0">
                <a:latin typeface="Arial Narrow" panose="020B0606020202030204" pitchFamily="34" charset="0"/>
                <a:cs typeface="Trebuchet MS"/>
              </a:rPr>
              <a:t>2 </a:t>
            </a:r>
            <a:r>
              <a:rPr sz="2400" spc="-60" dirty="0">
                <a:latin typeface="Arial Narrow" panose="020B0606020202030204" pitchFamily="34" charset="0"/>
                <a:cs typeface="Trebuchet MS"/>
              </a:rPr>
              <a:t>που </a:t>
            </a:r>
            <a:r>
              <a:rPr sz="2400" spc="-50" dirty="0">
                <a:latin typeface="Arial Narrow" panose="020B0606020202030204" pitchFamily="34" charset="0"/>
                <a:cs typeface="Trebuchet MS"/>
              </a:rPr>
              <a:t>μεταβάλει </a:t>
            </a:r>
            <a:r>
              <a:rPr sz="2400" spc="-85" dirty="0">
                <a:latin typeface="Arial Narrow" panose="020B0606020202030204" pitchFamily="34" charset="0"/>
                <a:cs typeface="Trebuchet MS"/>
              </a:rPr>
              <a:t>το </a:t>
            </a:r>
            <a:r>
              <a:rPr sz="2400" spc="-80" dirty="0">
                <a:latin typeface="Arial Narrow" panose="020B0606020202030204" pitchFamily="34" charset="0"/>
                <a:cs typeface="Trebuchet MS"/>
              </a:rPr>
              <a:t>ισοζύγιο ακτινοβολίας </a:t>
            </a:r>
            <a:r>
              <a:rPr sz="2400" spc="-30" dirty="0">
                <a:latin typeface="Arial Narrow" panose="020B0606020202030204" pitchFamily="34" charset="0"/>
                <a:cs typeface="Trebuchet MS"/>
              </a:rPr>
              <a:t>θα </a:t>
            </a:r>
            <a:r>
              <a:rPr sz="2400" spc="-65" dirty="0">
                <a:latin typeface="Arial Narrow" panose="020B0606020202030204" pitchFamily="34" charset="0"/>
                <a:cs typeface="Trebuchet MS"/>
              </a:rPr>
              <a:t>πρέπει </a:t>
            </a:r>
            <a:r>
              <a:rPr sz="2400" spc="-70" dirty="0">
                <a:latin typeface="Arial Narrow" panose="020B0606020202030204" pitchFamily="34" charset="0"/>
                <a:cs typeface="Trebuchet MS"/>
              </a:rPr>
              <a:t>να  </a:t>
            </a:r>
            <a:r>
              <a:rPr sz="2400" spc="-45" dirty="0">
                <a:latin typeface="Arial Narrow" panose="020B0606020202030204" pitchFamily="34" charset="0"/>
                <a:cs typeface="Trebuchet MS"/>
              </a:rPr>
              <a:t>αποδοθεί </a:t>
            </a:r>
            <a:r>
              <a:rPr lang="el-GR" sz="2400" spc="-45" dirty="0">
                <a:latin typeface="Arial Narrow" panose="020B0606020202030204" pitchFamily="34" charset="0"/>
                <a:cs typeface="Trebuchet MS"/>
              </a:rPr>
              <a:t>σε ένα βαθμό και </a:t>
            </a:r>
            <a:r>
              <a:rPr lang="el-GR" sz="2400" spc="-75" dirty="0">
                <a:latin typeface="Arial Narrow" panose="020B0606020202030204" pitchFamily="34" charset="0"/>
                <a:cs typeface="Trebuchet MS"/>
              </a:rPr>
              <a:t>στο</a:t>
            </a:r>
            <a:r>
              <a:rPr sz="2400" spc="-75" dirty="0">
                <a:latin typeface="Arial Narrow" panose="020B0606020202030204" pitchFamily="34" charset="0"/>
                <a:cs typeface="Trebuchet MS"/>
              </a:rPr>
              <a:t> </a:t>
            </a:r>
            <a:r>
              <a:rPr sz="2400" spc="-60" dirty="0">
                <a:latin typeface="Arial Narrow" panose="020B0606020202030204" pitchFamily="34" charset="0"/>
                <a:cs typeface="Trebuchet MS"/>
              </a:rPr>
              <a:t>O</a:t>
            </a:r>
            <a:r>
              <a:rPr sz="2400" spc="-89" baseline="-21367" dirty="0">
                <a:latin typeface="Arial Narrow" panose="020B0606020202030204" pitchFamily="34" charset="0"/>
                <a:cs typeface="Trebuchet MS"/>
              </a:rPr>
              <a:t>3, </a:t>
            </a:r>
            <a:r>
              <a:rPr sz="2400" spc="-75" dirty="0">
                <a:latin typeface="Arial Narrow" panose="020B0606020202030204" pitchFamily="34" charset="0"/>
                <a:cs typeface="Trebuchet MS"/>
              </a:rPr>
              <a:t>όχι </a:t>
            </a:r>
            <a:r>
              <a:rPr sz="2400" spc="-50" dirty="0">
                <a:latin typeface="Arial Narrow" panose="020B0606020202030204" pitchFamily="34" charset="0"/>
                <a:cs typeface="Trebuchet MS"/>
              </a:rPr>
              <a:t>μόνο </a:t>
            </a:r>
            <a:r>
              <a:rPr sz="2400" spc="-75" dirty="0">
                <a:latin typeface="Arial Narrow" panose="020B0606020202030204" pitchFamily="34" charset="0"/>
                <a:cs typeface="Trebuchet MS"/>
              </a:rPr>
              <a:t>στις </a:t>
            </a:r>
            <a:r>
              <a:rPr sz="2400" spc="-45" dirty="0">
                <a:latin typeface="Arial Narrow" panose="020B0606020202030204" pitchFamily="34" charset="0"/>
                <a:cs typeface="Trebuchet MS"/>
              </a:rPr>
              <a:t>απευθείας </a:t>
            </a:r>
            <a:r>
              <a:rPr sz="2400" spc="-75" dirty="0">
                <a:latin typeface="Arial Narrow" panose="020B0606020202030204" pitchFamily="34" charset="0"/>
                <a:cs typeface="Trebuchet MS"/>
              </a:rPr>
              <a:t>εκπομπές </a:t>
            </a:r>
            <a:r>
              <a:rPr sz="2400" spc="-105" dirty="0">
                <a:latin typeface="Arial Narrow" panose="020B0606020202030204" pitchFamily="34" charset="0"/>
                <a:cs typeface="Trebuchet MS"/>
              </a:rPr>
              <a:t>CO</a:t>
            </a:r>
            <a:r>
              <a:rPr sz="2400" spc="-157" baseline="-21367" dirty="0">
                <a:latin typeface="Arial Narrow" panose="020B0606020202030204" pitchFamily="34" charset="0"/>
                <a:cs typeface="Trebuchet MS"/>
              </a:rPr>
              <a:t>2</a:t>
            </a:r>
            <a:r>
              <a:rPr sz="2400" spc="-105" dirty="0">
                <a:latin typeface="Arial Narrow" panose="020B0606020202030204" pitchFamily="34" charset="0"/>
                <a:cs typeface="Trebuchet MS"/>
              </a:rPr>
              <a:t>. </a:t>
            </a:r>
            <a:endParaRPr lang="en-US" sz="2400" spc="-105" dirty="0">
              <a:latin typeface="Arial Narrow" panose="020B0606020202030204" pitchFamily="34" charset="0"/>
              <a:cs typeface="Trebuchet MS"/>
            </a:endParaRPr>
          </a:p>
          <a:p>
            <a:pPr marL="12700" marR="5715" algn="just">
              <a:spcBef>
                <a:spcPts val="1540"/>
              </a:spcBef>
              <a:tabLst>
                <a:tab pos="297180" algn="l"/>
              </a:tabLst>
            </a:pPr>
            <a:r>
              <a:rPr sz="2400" u="sng" spc="-204" dirty="0" err="1">
                <a:solidFill>
                  <a:schemeClr val="accent6">
                    <a:lumMod val="75000"/>
                  </a:schemeClr>
                </a:solidFill>
                <a:latin typeface="Arial Narrow" panose="020B0606020202030204" pitchFamily="34" charset="0"/>
                <a:cs typeface="Trebuchet MS"/>
              </a:rPr>
              <a:t>Το</a:t>
            </a:r>
            <a:r>
              <a:rPr sz="2400" u="sng" spc="-204" dirty="0">
                <a:solidFill>
                  <a:schemeClr val="accent6">
                    <a:lumMod val="75000"/>
                  </a:schemeClr>
                </a:solidFill>
                <a:latin typeface="Arial Narrow" panose="020B0606020202030204" pitchFamily="34" charset="0"/>
                <a:cs typeface="Trebuchet MS"/>
              </a:rPr>
              <a:t> </a:t>
            </a:r>
            <a:r>
              <a:rPr sz="2400" b="1" i="1" u="sng" spc="-130" dirty="0">
                <a:solidFill>
                  <a:schemeClr val="accent6">
                    <a:lumMod val="75000"/>
                  </a:schemeClr>
                </a:solidFill>
                <a:latin typeface="Arial Narrow" panose="020B0606020202030204" pitchFamily="34" charset="0"/>
                <a:cs typeface="Arial"/>
              </a:rPr>
              <a:t>τροποσφαιρικό  </a:t>
            </a:r>
            <a:r>
              <a:rPr sz="2400" b="1" i="1" u="sng" spc="-135" dirty="0">
                <a:solidFill>
                  <a:schemeClr val="accent6">
                    <a:lumMod val="75000"/>
                  </a:schemeClr>
                </a:solidFill>
                <a:latin typeface="Arial Narrow" panose="020B0606020202030204" pitchFamily="34" charset="0"/>
                <a:cs typeface="Arial"/>
              </a:rPr>
              <a:t>O</a:t>
            </a:r>
            <a:r>
              <a:rPr sz="2400" b="1" i="1" u="sng" spc="-202" baseline="-21367" dirty="0">
                <a:solidFill>
                  <a:schemeClr val="accent6">
                    <a:lumMod val="75000"/>
                  </a:schemeClr>
                </a:solidFill>
                <a:latin typeface="Arial Narrow" panose="020B0606020202030204" pitchFamily="34" charset="0"/>
                <a:cs typeface="Arial"/>
              </a:rPr>
              <a:t>3 </a:t>
            </a:r>
            <a:r>
              <a:rPr lang="en-US" sz="2400" b="1" i="1" spc="-202" baseline="-21367" dirty="0">
                <a:solidFill>
                  <a:schemeClr val="accent6">
                    <a:lumMod val="75000"/>
                  </a:schemeClr>
                </a:solidFill>
                <a:latin typeface="Arial Narrow" panose="020B0606020202030204" pitchFamily="34" charset="0"/>
                <a:cs typeface="Arial"/>
              </a:rPr>
              <a:t> </a:t>
            </a:r>
            <a:r>
              <a:rPr lang="el-GR" sz="2400" b="1" i="1" spc="-202" baseline="-21367" dirty="0">
                <a:solidFill>
                  <a:schemeClr val="accent6">
                    <a:lumMod val="75000"/>
                  </a:schemeClr>
                </a:solidFill>
                <a:latin typeface="Arial Narrow" panose="020B0606020202030204" pitchFamily="34" charset="0"/>
                <a:cs typeface="Arial"/>
              </a:rPr>
              <a:t> </a:t>
            </a:r>
            <a:r>
              <a:rPr lang="el-GR" sz="2400" b="1" i="1" u="sng" spc="-85" dirty="0">
                <a:solidFill>
                  <a:schemeClr val="accent6">
                    <a:lumMod val="75000"/>
                  </a:schemeClr>
                </a:solidFill>
                <a:latin typeface="Arial Narrow" panose="020B0606020202030204" pitchFamily="34" charset="0"/>
                <a:cs typeface="Arial"/>
              </a:rPr>
              <a:t>έχει </a:t>
            </a:r>
            <a:r>
              <a:rPr sz="2400" b="1" i="1" u="sng" spc="-114" dirty="0">
                <a:solidFill>
                  <a:schemeClr val="accent6">
                    <a:lumMod val="75000"/>
                  </a:schemeClr>
                </a:solidFill>
                <a:latin typeface="Arial Narrow" panose="020B0606020202030204" pitchFamily="34" charset="0"/>
                <a:cs typeface="Arial"/>
              </a:rPr>
              <a:t>επιβλαβ</a:t>
            </a:r>
            <a:r>
              <a:rPr sz="2400" b="1" i="1" u="sng" spc="-114" dirty="0" err="1">
                <a:solidFill>
                  <a:schemeClr val="accent6">
                    <a:lumMod val="75000"/>
                  </a:schemeClr>
                </a:solidFill>
                <a:latin typeface="Arial Narrow" panose="020B0606020202030204" pitchFamily="34" charset="0"/>
                <a:cs typeface="Arial"/>
              </a:rPr>
              <a:t>είς</a:t>
            </a:r>
            <a:r>
              <a:rPr sz="2400" b="1" i="1" u="sng" spc="-114" dirty="0">
                <a:solidFill>
                  <a:schemeClr val="accent6">
                    <a:lumMod val="75000"/>
                  </a:schemeClr>
                </a:solidFill>
                <a:latin typeface="Arial Narrow" panose="020B0606020202030204" pitchFamily="34" charset="0"/>
                <a:cs typeface="Arial"/>
              </a:rPr>
              <a:t> </a:t>
            </a:r>
            <a:r>
              <a:rPr sz="2400" b="1" i="1" u="sng" spc="-140" dirty="0">
                <a:solidFill>
                  <a:schemeClr val="accent6">
                    <a:lumMod val="75000"/>
                  </a:schemeClr>
                </a:solidFill>
                <a:latin typeface="Arial Narrow" panose="020B0606020202030204" pitchFamily="34" charset="0"/>
                <a:cs typeface="Arial"/>
              </a:rPr>
              <a:t>επιπτώσεις </a:t>
            </a:r>
            <a:r>
              <a:rPr sz="2400" b="1" i="1" u="sng" spc="-135" dirty="0">
                <a:solidFill>
                  <a:schemeClr val="accent6">
                    <a:lumMod val="75000"/>
                  </a:schemeClr>
                </a:solidFill>
                <a:latin typeface="Arial Narrow" panose="020B0606020202030204" pitchFamily="34" charset="0"/>
                <a:cs typeface="Arial"/>
              </a:rPr>
              <a:t>στη </a:t>
            </a:r>
            <a:r>
              <a:rPr sz="2400" b="1" i="1" u="sng" spc="-160" dirty="0">
                <a:solidFill>
                  <a:schemeClr val="accent6">
                    <a:lumMod val="75000"/>
                  </a:schemeClr>
                </a:solidFill>
                <a:latin typeface="Arial Narrow" panose="020B0606020202030204" pitchFamily="34" charset="0"/>
                <a:cs typeface="Arial"/>
              </a:rPr>
              <a:t>βλάστηση</a:t>
            </a:r>
            <a:r>
              <a:rPr sz="2400" u="sng" spc="-160" dirty="0">
                <a:solidFill>
                  <a:schemeClr val="accent6">
                    <a:lumMod val="75000"/>
                  </a:schemeClr>
                </a:solidFill>
                <a:latin typeface="Arial Narrow" panose="020B0606020202030204" pitchFamily="34" charset="0"/>
                <a:cs typeface="Trebuchet MS"/>
              </a:rPr>
              <a:t>, </a:t>
            </a:r>
            <a:r>
              <a:rPr sz="2400" u="sng" spc="-70" dirty="0">
                <a:solidFill>
                  <a:schemeClr val="accent6">
                    <a:lumMod val="75000"/>
                  </a:schemeClr>
                </a:solidFill>
                <a:latin typeface="Arial Narrow" panose="020B0606020202030204" pitchFamily="34" charset="0"/>
                <a:cs typeface="Trebuchet MS"/>
              </a:rPr>
              <a:t>άρα </a:t>
            </a:r>
            <a:r>
              <a:rPr sz="2400" u="sng" spc="-95" dirty="0">
                <a:solidFill>
                  <a:schemeClr val="accent6">
                    <a:lumMod val="75000"/>
                  </a:schemeClr>
                </a:solidFill>
                <a:latin typeface="Arial Narrow" panose="020B0606020202030204" pitchFamily="34" charset="0"/>
                <a:cs typeface="Trebuchet MS"/>
              </a:rPr>
              <a:t>και </a:t>
            </a:r>
            <a:r>
              <a:rPr sz="2400" u="sng" spc="-85" dirty="0">
                <a:solidFill>
                  <a:schemeClr val="accent6">
                    <a:lumMod val="75000"/>
                  </a:schemeClr>
                </a:solidFill>
                <a:latin typeface="Arial Narrow" panose="020B0606020202030204" pitchFamily="34" charset="0"/>
                <a:cs typeface="Trebuchet MS"/>
              </a:rPr>
              <a:t>στην </a:t>
            </a:r>
            <a:r>
              <a:rPr sz="2400" u="sng" spc="-75" dirty="0">
                <a:solidFill>
                  <a:schemeClr val="accent6">
                    <a:lumMod val="75000"/>
                  </a:schemeClr>
                </a:solidFill>
                <a:latin typeface="Arial Narrow" panose="020B0606020202030204" pitchFamily="34" charset="0"/>
                <a:cs typeface="Trebuchet MS"/>
              </a:rPr>
              <a:t>πρόσληψη </a:t>
            </a:r>
            <a:r>
              <a:rPr sz="2400" u="sng" spc="-110" dirty="0">
                <a:solidFill>
                  <a:schemeClr val="accent6">
                    <a:lumMod val="75000"/>
                  </a:schemeClr>
                </a:solidFill>
                <a:latin typeface="Arial Narrow" panose="020B0606020202030204" pitchFamily="34" charset="0"/>
                <a:cs typeface="Trebuchet MS"/>
              </a:rPr>
              <a:t>CO</a:t>
            </a:r>
            <a:r>
              <a:rPr sz="2400" u="sng" spc="-165" baseline="-21367" dirty="0">
                <a:solidFill>
                  <a:schemeClr val="accent6">
                    <a:lumMod val="75000"/>
                  </a:schemeClr>
                </a:solidFill>
                <a:latin typeface="Arial Narrow" panose="020B0606020202030204" pitchFamily="34" charset="0"/>
                <a:cs typeface="Trebuchet MS"/>
              </a:rPr>
              <a:t>2</a:t>
            </a:r>
            <a:r>
              <a:rPr sz="2400" u="sng" spc="-110" dirty="0">
                <a:solidFill>
                  <a:schemeClr val="accent6">
                    <a:lumMod val="75000"/>
                  </a:schemeClr>
                </a:solidFill>
                <a:latin typeface="Arial Narrow" panose="020B0606020202030204" pitchFamily="34" charset="0"/>
                <a:cs typeface="Trebuchet MS"/>
              </a:rPr>
              <a:t>.  </a:t>
            </a:r>
            <a:endParaRPr lang="en-US" sz="2400" u="sng" spc="-110" dirty="0">
              <a:solidFill>
                <a:schemeClr val="accent6">
                  <a:lumMod val="75000"/>
                </a:schemeClr>
              </a:solidFill>
              <a:latin typeface="Arial Narrow" panose="020B0606020202030204" pitchFamily="34" charset="0"/>
              <a:cs typeface="Trebuchet MS"/>
            </a:endParaRPr>
          </a:p>
          <a:p>
            <a:pPr marL="12700" marR="5715" algn="just">
              <a:spcBef>
                <a:spcPts val="1540"/>
              </a:spcBef>
              <a:tabLst>
                <a:tab pos="297180" algn="l"/>
              </a:tabLst>
            </a:pPr>
            <a:r>
              <a:rPr lang="el-GR" sz="2400" u="sng" spc="-55" dirty="0">
                <a:solidFill>
                  <a:schemeClr val="accent6">
                    <a:lumMod val="75000"/>
                  </a:schemeClr>
                </a:solidFill>
                <a:latin typeface="Arial Narrow" panose="020B0606020202030204" pitchFamily="34" charset="0"/>
                <a:cs typeface="Trebuchet MS"/>
              </a:rPr>
              <a:t>Αυτό</a:t>
            </a:r>
            <a:r>
              <a:rPr sz="2400" u="sng" spc="-55" dirty="0">
                <a:solidFill>
                  <a:schemeClr val="accent6">
                    <a:lumMod val="75000"/>
                  </a:schemeClr>
                </a:solidFill>
                <a:latin typeface="Arial Narrow" panose="020B0606020202030204" pitchFamily="34" charset="0"/>
                <a:cs typeface="Trebuchet MS"/>
              </a:rPr>
              <a:t> </a:t>
            </a:r>
            <a:r>
              <a:rPr sz="2400" u="sng" spc="-70" dirty="0">
                <a:solidFill>
                  <a:schemeClr val="accent6">
                    <a:lumMod val="75000"/>
                  </a:schemeClr>
                </a:solidFill>
                <a:latin typeface="Arial Narrow" panose="020B0606020202030204" pitchFamily="34" charset="0"/>
                <a:cs typeface="Trebuchet MS"/>
              </a:rPr>
              <a:t>οδηγεί </a:t>
            </a:r>
            <a:r>
              <a:rPr sz="2400" u="sng" spc="-55" dirty="0">
                <a:solidFill>
                  <a:schemeClr val="accent6">
                    <a:lumMod val="75000"/>
                  </a:schemeClr>
                </a:solidFill>
                <a:latin typeface="Arial Narrow" panose="020B0606020202030204" pitchFamily="34" charset="0"/>
                <a:cs typeface="Trebuchet MS"/>
              </a:rPr>
              <a:t>σε </a:t>
            </a:r>
            <a:r>
              <a:rPr sz="2400" b="1" i="1" u="sng" spc="-145" dirty="0">
                <a:solidFill>
                  <a:schemeClr val="accent6">
                    <a:lumMod val="75000"/>
                  </a:schemeClr>
                </a:solidFill>
                <a:latin typeface="Arial Narrow" panose="020B0606020202030204" pitchFamily="34" charset="0"/>
                <a:cs typeface="Arial"/>
              </a:rPr>
              <a:t>αύξηση </a:t>
            </a:r>
            <a:r>
              <a:rPr sz="2400" b="1" i="1" u="sng" spc="-100" dirty="0">
                <a:solidFill>
                  <a:schemeClr val="accent6">
                    <a:lumMod val="75000"/>
                  </a:schemeClr>
                </a:solidFill>
                <a:latin typeface="Arial Narrow" panose="020B0606020202030204" pitchFamily="34" charset="0"/>
                <a:cs typeface="Arial"/>
              </a:rPr>
              <a:t>του </a:t>
            </a:r>
            <a:r>
              <a:rPr sz="2400" b="1" i="1" u="sng" spc="-105" dirty="0">
                <a:solidFill>
                  <a:schemeClr val="accent6">
                    <a:lumMod val="75000"/>
                  </a:schemeClr>
                </a:solidFill>
                <a:latin typeface="Arial Narrow" panose="020B0606020202030204" pitchFamily="34" charset="0"/>
                <a:cs typeface="Arial"/>
              </a:rPr>
              <a:t>ατμοσφαιρικού</a:t>
            </a:r>
            <a:r>
              <a:rPr sz="2400" b="1" i="1" u="sng" spc="-280" dirty="0">
                <a:solidFill>
                  <a:schemeClr val="accent6">
                    <a:lumMod val="75000"/>
                  </a:schemeClr>
                </a:solidFill>
                <a:latin typeface="Arial Narrow" panose="020B0606020202030204" pitchFamily="34" charset="0"/>
                <a:cs typeface="Arial"/>
              </a:rPr>
              <a:t> </a:t>
            </a:r>
            <a:r>
              <a:rPr sz="2400" b="1" i="1" u="sng" spc="-235" dirty="0">
                <a:solidFill>
                  <a:schemeClr val="accent6">
                    <a:lumMod val="75000"/>
                  </a:schemeClr>
                </a:solidFill>
                <a:latin typeface="Arial Narrow" panose="020B0606020202030204" pitchFamily="34" charset="0"/>
                <a:cs typeface="Arial"/>
              </a:rPr>
              <a:t>CO</a:t>
            </a:r>
            <a:r>
              <a:rPr sz="2400" b="1" i="1" u="sng" spc="-352" baseline="-21367" dirty="0">
                <a:solidFill>
                  <a:schemeClr val="accent6">
                    <a:lumMod val="75000"/>
                  </a:schemeClr>
                </a:solidFill>
                <a:latin typeface="Arial Narrow" panose="020B0606020202030204" pitchFamily="34" charset="0"/>
                <a:cs typeface="Arial"/>
              </a:rPr>
              <a:t>2</a:t>
            </a:r>
            <a:r>
              <a:rPr sz="2400" u="sng" spc="-235" dirty="0">
                <a:solidFill>
                  <a:schemeClr val="accent6">
                    <a:lumMod val="75000"/>
                  </a:schemeClr>
                </a:solidFill>
                <a:latin typeface="Arial Narrow" panose="020B0606020202030204" pitchFamily="34" charset="0"/>
                <a:cs typeface="Trebuchet MS"/>
              </a:rPr>
              <a:t>.</a:t>
            </a:r>
            <a:endParaRPr sz="2400" u="sng" dirty="0">
              <a:solidFill>
                <a:schemeClr val="accent6">
                  <a:lumMod val="75000"/>
                </a:schemeClr>
              </a:solidFill>
              <a:latin typeface="Arial Narrow" panose="020B0606020202030204" pitchFamily="34" charset="0"/>
              <a:cs typeface="Trebuchet MS"/>
            </a:endParaRPr>
          </a:p>
          <a:p>
            <a:pPr marL="12700" algn="just">
              <a:spcBef>
                <a:spcPts val="1200"/>
              </a:spcBef>
              <a:tabLst>
                <a:tab pos="297180" algn="l"/>
              </a:tabLst>
            </a:pPr>
            <a:r>
              <a:rPr sz="2400" spc="-65" dirty="0">
                <a:latin typeface="Arial Narrow" panose="020B0606020202030204" pitchFamily="34" charset="0"/>
                <a:cs typeface="Trebuchet MS"/>
              </a:rPr>
              <a:t>Η </a:t>
            </a:r>
            <a:r>
              <a:rPr sz="2400" spc="-55" dirty="0">
                <a:latin typeface="Arial Narrow" panose="020B0606020202030204" pitchFamily="34" charset="0"/>
                <a:cs typeface="Trebuchet MS"/>
              </a:rPr>
              <a:t>μεταβολή </a:t>
            </a:r>
            <a:r>
              <a:rPr sz="2400" spc="-80" dirty="0">
                <a:latin typeface="Arial Narrow" panose="020B0606020202030204" pitchFamily="34" charset="0"/>
                <a:cs typeface="Trebuchet MS"/>
              </a:rPr>
              <a:t>στο ισοζύγιο ακτινοβολίας </a:t>
            </a:r>
            <a:r>
              <a:rPr sz="2400" spc="-55" dirty="0">
                <a:latin typeface="Arial Narrow" panose="020B0606020202030204" pitchFamily="34" charset="0"/>
                <a:cs typeface="Trebuchet MS"/>
              </a:rPr>
              <a:t>από </a:t>
            </a:r>
            <a:r>
              <a:rPr sz="2400" spc="-80" dirty="0">
                <a:latin typeface="Arial Narrow" panose="020B0606020202030204" pitchFamily="34" charset="0"/>
                <a:cs typeface="Trebuchet MS"/>
              </a:rPr>
              <a:t>τα </a:t>
            </a:r>
            <a:r>
              <a:rPr sz="2400" b="1" i="1" spc="-105" dirty="0">
                <a:latin typeface="Arial Narrow" panose="020B0606020202030204" pitchFamily="34" charset="0"/>
                <a:cs typeface="Arial"/>
              </a:rPr>
              <a:t>αερολύματα </a:t>
            </a:r>
            <a:r>
              <a:rPr sz="2400" spc="-60" dirty="0">
                <a:latin typeface="Arial Narrow" panose="020B0606020202030204" pitchFamily="34" charset="0"/>
                <a:cs typeface="Trebuchet MS"/>
              </a:rPr>
              <a:t>οφείλεται</a:t>
            </a:r>
            <a:r>
              <a:rPr sz="2400" spc="-210" dirty="0">
                <a:latin typeface="Arial Narrow" panose="020B0606020202030204" pitchFamily="34" charset="0"/>
                <a:cs typeface="Trebuchet MS"/>
              </a:rPr>
              <a:t> </a:t>
            </a:r>
            <a:r>
              <a:rPr sz="2400" spc="-75" dirty="0">
                <a:latin typeface="Arial Narrow" panose="020B0606020202030204" pitchFamily="34" charset="0"/>
                <a:cs typeface="Trebuchet MS"/>
              </a:rPr>
              <a:t>στις</a:t>
            </a:r>
            <a:r>
              <a:rPr lang="en-US" sz="2400" spc="-75" dirty="0">
                <a:latin typeface="Arial Narrow" panose="020B0606020202030204" pitchFamily="34" charset="0"/>
                <a:cs typeface="Trebuchet MS"/>
              </a:rPr>
              <a:t> </a:t>
            </a:r>
            <a:r>
              <a:rPr sz="2400" b="1" i="1" spc="-125" dirty="0">
                <a:latin typeface="Arial Narrow" panose="020B0606020202030204" pitchFamily="34" charset="0"/>
                <a:cs typeface="Arial"/>
              </a:rPr>
              <a:t>αλληλεπιδράσεις </a:t>
            </a:r>
            <a:r>
              <a:rPr sz="2400" b="1" i="1" spc="-135" dirty="0">
                <a:latin typeface="Arial Narrow" panose="020B0606020202030204" pitchFamily="34" charset="0"/>
                <a:cs typeface="Arial"/>
              </a:rPr>
              <a:t>τους </a:t>
            </a:r>
            <a:r>
              <a:rPr sz="2400" b="1" i="1" spc="-75" dirty="0">
                <a:latin typeface="Arial Narrow" panose="020B0606020202030204" pitchFamily="34" charset="0"/>
                <a:cs typeface="Arial"/>
              </a:rPr>
              <a:t>με </a:t>
            </a:r>
            <a:r>
              <a:rPr sz="2400" b="1" i="1" spc="-130" dirty="0">
                <a:latin typeface="Arial Narrow" panose="020B0606020202030204" pitchFamily="34" charset="0"/>
                <a:cs typeface="Arial"/>
              </a:rPr>
              <a:t>την </a:t>
            </a:r>
            <a:r>
              <a:rPr sz="2400" b="1" i="1" spc="-110" dirty="0">
                <a:latin typeface="Arial Narrow" panose="020B0606020202030204" pitchFamily="34" charset="0"/>
                <a:cs typeface="Arial"/>
              </a:rPr>
              <a:t>ακτινοβολία </a:t>
            </a:r>
            <a:r>
              <a:rPr sz="2400" b="1" i="1" spc="-100" dirty="0">
                <a:latin typeface="Arial Narrow" panose="020B0606020202030204" pitchFamily="34" charset="0"/>
                <a:cs typeface="Arial"/>
              </a:rPr>
              <a:t>και </a:t>
            </a:r>
            <a:r>
              <a:rPr sz="2400" b="1" i="1" spc="-75" dirty="0">
                <a:latin typeface="Arial Narrow" panose="020B0606020202030204" pitchFamily="34" charset="0"/>
                <a:cs typeface="Arial"/>
              </a:rPr>
              <a:t>με </a:t>
            </a:r>
            <a:r>
              <a:rPr sz="2400" b="1" i="1" spc="-60" dirty="0">
                <a:latin typeface="Arial Narrow" panose="020B0606020202030204" pitchFamily="34" charset="0"/>
                <a:cs typeface="Arial"/>
              </a:rPr>
              <a:t>τα</a:t>
            </a:r>
            <a:r>
              <a:rPr sz="2400" b="1" i="1" spc="-30" dirty="0">
                <a:latin typeface="Arial Narrow" panose="020B0606020202030204" pitchFamily="34" charset="0"/>
                <a:cs typeface="Arial"/>
              </a:rPr>
              <a:t> </a:t>
            </a:r>
            <a:r>
              <a:rPr sz="2400" b="1" i="1" spc="-130" dirty="0">
                <a:latin typeface="Arial Narrow" panose="020B0606020202030204" pitchFamily="34" charset="0"/>
                <a:cs typeface="Arial"/>
              </a:rPr>
              <a:t>νέφη</a:t>
            </a:r>
            <a:r>
              <a:rPr sz="2400" spc="-130" dirty="0">
                <a:latin typeface="Arial Narrow" panose="020B0606020202030204" pitchFamily="34" charset="0"/>
                <a:cs typeface="Trebuchet MS"/>
              </a:rPr>
              <a:t>.</a:t>
            </a:r>
            <a:endParaRPr sz="2400" dirty="0">
              <a:latin typeface="Arial Narrow" panose="020B0606020202030204" pitchFamily="34" charset="0"/>
              <a:cs typeface="Trebuchet MS"/>
            </a:endParaRPr>
          </a:p>
          <a:p>
            <a:pPr marL="12700" algn="just">
              <a:spcBef>
                <a:spcPts val="1200"/>
              </a:spcBef>
              <a:tabLst>
                <a:tab pos="297180" algn="l"/>
              </a:tabLst>
            </a:pPr>
            <a:r>
              <a:rPr sz="2400" spc="-65" dirty="0">
                <a:latin typeface="Arial Narrow" panose="020B0606020202030204" pitchFamily="34" charset="0"/>
                <a:cs typeface="Trebuchet MS"/>
              </a:rPr>
              <a:t>Η </a:t>
            </a:r>
            <a:r>
              <a:rPr sz="2400" b="1" i="1" spc="-130" dirty="0">
                <a:latin typeface="Arial Narrow" panose="020B0606020202030204" pitchFamily="34" charset="0"/>
                <a:cs typeface="Arial"/>
              </a:rPr>
              <a:t>αλληλεπίδραση </a:t>
            </a:r>
            <a:r>
              <a:rPr sz="2400" b="1" i="1" spc="-150" dirty="0">
                <a:latin typeface="Arial Narrow" panose="020B0606020202030204" pitchFamily="34" charset="0"/>
                <a:cs typeface="Arial"/>
              </a:rPr>
              <a:t>των </a:t>
            </a:r>
            <a:r>
              <a:rPr sz="2400" b="1" i="1" spc="-125" dirty="0">
                <a:latin typeface="Arial Narrow" panose="020B0606020202030204" pitchFamily="34" charset="0"/>
                <a:cs typeface="Arial"/>
              </a:rPr>
              <a:t>αερολυμάτων </a:t>
            </a:r>
            <a:r>
              <a:rPr sz="2400" b="1" i="1" spc="-75" dirty="0">
                <a:latin typeface="Arial Narrow" panose="020B0606020202030204" pitchFamily="34" charset="0"/>
                <a:cs typeface="Arial"/>
              </a:rPr>
              <a:t>με </a:t>
            </a:r>
            <a:r>
              <a:rPr sz="2400" b="1" i="1" spc="-125" dirty="0">
                <a:latin typeface="Arial Narrow" panose="020B0606020202030204" pitchFamily="34" charset="0"/>
                <a:cs typeface="Arial"/>
              </a:rPr>
              <a:t>τον </a:t>
            </a:r>
            <a:r>
              <a:rPr sz="2400" b="1" i="1" spc="-110" dirty="0">
                <a:latin typeface="Arial Narrow" panose="020B0606020202030204" pitchFamily="34" charset="0"/>
                <a:cs typeface="Arial"/>
              </a:rPr>
              <a:t>άνθρακα </a:t>
            </a:r>
            <a:r>
              <a:rPr sz="2400" spc="-55" dirty="0">
                <a:latin typeface="Arial Narrow" panose="020B0606020202030204" pitchFamily="34" charset="0"/>
                <a:cs typeface="Trebuchet MS"/>
              </a:rPr>
              <a:t>επιφέρει</a:t>
            </a:r>
            <a:r>
              <a:rPr sz="2400" spc="-195" dirty="0">
                <a:latin typeface="Arial Narrow" panose="020B0606020202030204" pitchFamily="34" charset="0"/>
                <a:cs typeface="Trebuchet MS"/>
              </a:rPr>
              <a:t> </a:t>
            </a:r>
            <a:r>
              <a:rPr sz="2400" b="1" i="1" spc="-125" dirty="0">
                <a:latin typeface="Arial Narrow" panose="020B0606020202030204" pitchFamily="34" charset="0"/>
                <a:cs typeface="Arial"/>
              </a:rPr>
              <a:t>μείωση</a:t>
            </a:r>
            <a:r>
              <a:rPr lang="en-US" sz="2400" b="1" i="1" spc="-125" dirty="0">
                <a:latin typeface="Arial Narrow" panose="020B0606020202030204" pitchFamily="34" charset="0"/>
                <a:cs typeface="Arial"/>
              </a:rPr>
              <a:t> </a:t>
            </a:r>
            <a:r>
              <a:rPr sz="2400" b="1" i="1" spc="-140" dirty="0">
                <a:latin typeface="Arial Narrow" panose="020B0606020202030204" pitchFamily="34" charset="0"/>
                <a:cs typeface="Arial"/>
              </a:rPr>
              <a:t>στο </a:t>
            </a:r>
            <a:r>
              <a:rPr sz="2400" b="1" i="1" spc="-145" dirty="0">
                <a:latin typeface="Arial Narrow" panose="020B0606020202030204" pitchFamily="34" charset="0"/>
                <a:cs typeface="Arial"/>
              </a:rPr>
              <a:t>ισοζύγιο</a:t>
            </a:r>
            <a:r>
              <a:rPr sz="2400" b="1" i="1" spc="-75" dirty="0">
                <a:latin typeface="Arial Narrow" panose="020B0606020202030204" pitchFamily="34" charset="0"/>
                <a:cs typeface="Arial"/>
              </a:rPr>
              <a:t> </a:t>
            </a:r>
            <a:r>
              <a:rPr sz="2400" b="1" i="1" spc="-135" dirty="0">
                <a:latin typeface="Arial Narrow" panose="020B0606020202030204" pitchFamily="34" charset="0"/>
                <a:cs typeface="Arial"/>
              </a:rPr>
              <a:t>ακτινοβολίας</a:t>
            </a:r>
            <a:r>
              <a:rPr sz="2400" spc="-135" dirty="0">
                <a:latin typeface="Arial Narrow" panose="020B0606020202030204" pitchFamily="34" charset="0"/>
                <a:cs typeface="Trebuchet MS"/>
              </a:rPr>
              <a:t>.</a:t>
            </a:r>
            <a:endParaRPr sz="2400" dirty="0">
              <a:latin typeface="Arial Narrow" panose="020B0606020202030204" pitchFamily="34" charset="0"/>
              <a:cs typeface="Trebuchet MS"/>
            </a:endParaRPr>
          </a:p>
        </p:txBody>
      </p:sp>
      <p:sp>
        <p:nvSpPr>
          <p:cNvPr id="5" name="Title 4">
            <a:extLst>
              <a:ext uri="{FF2B5EF4-FFF2-40B4-BE49-F238E27FC236}">
                <a16:creationId xmlns:a16="http://schemas.microsoft.com/office/drawing/2014/main" id="{1F24C058-E789-4ADC-931D-A4258C4B04CB}"/>
              </a:ext>
            </a:extLst>
          </p:cNvPr>
          <p:cNvSpPr txBox="1">
            <a:spLocks/>
          </p:cNvSpPr>
          <p:nvPr/>
        </p:nvSpPr>
        <p:spPr>
          <a:xfrm>
            <a:off x="457200" y="27463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a:solidFill>
                  <a:schemeClr val="accent6">
                    <a:lumMod val="75000"/>
                  </a:schemeClr>
                </a:solidFill>
              </a:rPr>
              <a:t>To </a:t>
            </a:r>
            <a:r>
              <a:rPr lang="el-GR" spc="-10">
                <a:solidFill>
                  <a:schemeClr val="accent6">
                    <a:lumMod val="75000"/>
                  </a:schemeClr>
                </a:solidFill>
              </a:rPr>
              <a:t>Φαινόμενο </a:t>
            </a:r>
            <a:r>
              <a:rPr lang="el-GR">
                <a:solidFill>
                  <a:schemeClr val="accent6">
                    <a:lumMod val="75000"/>
                  </a:schemeClr>
                </a:solidFill>
              </a:rPr>
              <a:t>του</a:t>
            </a:r>
            <a:r>
              <a:rPr lang="el-GR" spc="-475">
                <a:solidFill>
                  <a:schemeClr val="accent6">
                    <a:lumMod val="75000"/>
                  </a:schemeClr>
                </a:solidFill>
              </a:rPr>
              <a:t> </a:t>
            </a:r>
            <a:r>
              <a:rPr lang="el-GR">
                <a:solidFill>
                  <a:schemeClr val="accent6">
                    <a:lumMod val="75000"/>
                  </a:schemeClr>
                </a:solidFill>
              </a:rPr>
              <a:t>Θερμοκηπίου</a:t>
            </a:r>
            <a:br>
              <a:rPr lang="en-US">
                <a:solidFill>
                  <a:schemeClr val="accent6">
                    <a:lumMod val="75000"/>
                  </a:schemeClr>
                </a:solidFill>
              </a:rPr>
            </a:br>
            <a:endParaRPr lang="en-US" dirty="0"/>
          </a:p>
        </p:txBody>
      </p:sp>
    </p:spTree>
    <p:extLst>
      <p:ext uri="{BB962C8B-B14F-4D97-AF65-F5344CB8AC3E}">
        <p14:creationId xmlns:p14="http://schemas.microsoft.com/office/powerpoint/2010/main" val="4041248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26</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50F5924E-C5F9-4677-BA8C-6D9AF3599B97}"/>
              </a:ext>
            </a:extLst>
          </p:cNvPr>
          <p:cNvSpPr/>
          <p:nvPr/>
        </p:nvSpPr>
        <p:spPr>
          <a:xfrm>
            <a:off x="7883" y="2525166"/>
            <a:ext cx="4835730" cy="3831184"/>
          </a:xfrm>
          <a:prstGeom prst="rect">
            <a:avLst/>
          </a:prstGeom>
          <a:blipFill>
            <a:blip r:embed="rId2" cstate="print"/>
            <a:stretch>
              <a:fillRect/>
            </a:stretch>
          </a:blipFill>
        </p:spPr>
        <p:txBody>
          <a:bodyPr wrap="square" lIns="0" tIns="0" rIns="0" bIns="0" rtlCol="0"/>
          <a:lstStyle/>
          <a:p>
            <a:endParaRPr/>
          </a:p>
        </p:txBody>
      </p:sp>
      <p:sp>
        <p:nvSpPr>
          <p:cNvPr id="5" name="object 5">
            <a:extLst>
              <a:ext uri="{FF2B5EF4-FFF2-40B4-BE49-F238E27FC236}">
                <a16:creationId xmlns:a16="http://schemas.microsoft.com/office/drawing/2014/main" id="{A610D264-AB29-4D9D-8129-D4E9DD4A9332}"/>
              </a:ext>
            </a:extLst>
          </p:cNvPr>
          <p:cNvSpPr txBox="1"/>
          <p:nvPr/>
        </p:nvSpPr>
        <p:spPr>
          <a:xfrm>
            <a:off x="179512" y="764704"/>
            <a:ext cx="8712968" cy="3910686"/>
          </a:xfrm>
          <a:prstGeom prst="rect">
            <a:avLst/>
          </a:prstGeom>
        </p:spPr>
        <p:txBody>
          <a:bodyPr vert="horz" wrap="square" lIns="0" tIns="12065" rIns="0" bIns="0" rtlCol="0">
            <a:spAutoFit/>
          </a:bodyPr>
          <a:lstStyle/>
          <a:p>
            <a:pPr marL="12700" marR="142240" algn="just">
              <a:spcBef>
                <a:spcPts val="95"/>
              </a:spcBef>
              <a:buFont typeface="Wingdings"/>
              <a:buChar char=""/>
              <a:tabLst>
                <a:tab pos="297180" algn="l"/>
              </a:tabLst>
            </a:pPr>
            <a:r>
              <a:rPr sz="2000" spc="-20" dirty="0">
                <a:latin typeface="Arial Narrow" panose="020B0606020202030204" pitchFamily="34" charset="0"/>
                <a:cs typeface="Trebuchet MS"/>
              </a:rPr>
              <a:t>Οι </a:t>
            </a:r>
            <a:r>
              <a:rPr sz="2000" spc="-60" dirty="0">
                <a:latin typeface="Arial Narrow" panose="020B0606020202030204" pitchFamily="34" charset="0"/>
                <a:cs typeface="Trebuchet MS"/>
              </a:rPr>
              <a:t>αυξήσεις </a:t>
            </a:r>
            <a:r>
              <a:rPr sz="2000" spc="-80" dirty="0">
                <a:latin typeface="Arial Narrow" panose="020B0606020202030204" pitchFamily="34" charset="0"/>
                <a:cs typeface="Trebuchet MS"/>
              </a:rPr>
              <a:t>της </a:t>
            </a:r>
            <a:r>
              <a:rPr sz="2000" spc="-105" dirty="0">
                <a:latin typeface="Arial Narrow" panose="020B0606020202030204" pitchFamily="34" charset="0"/>
                <a:cs typeface="Trebuchet MS"/>
              </a:rPr>
              <a:t>συγκέντρωσης </a:t>
            </a:r>
            <a:r>
              <a:rPr sz="2000" spc="-65" dirty="0">
                <a:latin typeface="Arial Narrow" panose="020B0606020202030204" pitchFamily="34" charset="0"/>
                <a:cs typeface="Trebuchet MS"/>
              </a:rPr>
              <a:t>του </a:t>
            </a:r>
            <a:r>
              <a:rPr sz="2000" spc="-65" dirty="0">
                <a:solidFill>
                  <a:srgbClr val="0000FF"/>
                </a:solidFill>
                <a:latin typeface="Arial Narrow" panose="020B0606020202030204" pitchFamily="34" charset="0"/>
                <a:cs typeface="Trebuchet MS"/>
              </a:rPr>
              <a:t>CO</a:t>
            </a:r>
            <a:r>
              <a:rPr sz="1950" spc="-97" baseline="-21367" dirty="0">
                <a:solidFill>
                  <a:srgbClr val="0000FF"/>
                </a:solidFill>
                <a:latin typeface="Arial Narrow" panose="020B0606020202030204" pitchFamily="34" charset="0"/>
                <a:cs typeface="Trebuchet MS"/>
              </a:rPr>
              <a:t>2 </a:t>
            </a:r>
            <a:r>
              <a:rPr sz="2000" spc="-75" dirty="0">
                <a:solidFill>
                  <a:srgbClr val="0000FF"/>
                </a:solidFill>
                <a:latin typeface="Arial Narrow" panose="020B0606020202030204" pitchFamily="34" charset="0"/>
                <a:cs typeface="Trebuchet MS"/>
              </a:rPr>
              <a:t>ποτέ </a:t>
            </a:r>
            <a:r>
              <a:rPr sz="2000" spc="-65" dirty="0">
                <a:solidFill>
                  <a:srgbClr val="0000FF"/>
                </a:solidFill>
                <a:latin typeface="Arial Narrow" panose="020B0606020202030204" pitchFamily="34" charset="0"/>
                <a:cs typeface="Trebuchet MS"/>
              </a:rPr>
              <a:t>δεν </a:t>
            </a:r>
            <a:r>
              <a:rPr sz="2000" spc="-60" dirty="0">
                <a:solidFill>
                  <a:srgbClr val="0000FF"/>
                </a:solidFill>
                <a:latin typeface="Arial Narrow" panose="020B0606020202030204" pitchFamily="34" charset="0"/>
                <a:cs typeface="Trebuchet MS"/>
              </a:rPr>
              <a:t>υπερέβησαν </a:t>
            </a:r>
            <a:r>
              <a:rPr sz="2000" spc="-80" dirty="0">
                <a:solidFill>
                  <a:srgbClr val="0000FF"/>
                </a:solidFill>
                <a:latin typeface="Arial Narrow" panose="020B0606020202030204" pitchFamily="34" charset="0"/>
                <a:cs typeface="Trebuchet MS"/>
              </a:rPr>
              <a:t>τα </a:t>
            </a:r>
            <a:r>
              <a:rPr sz="2000" spc="-40" dirty="0">
                <a:solidFill>
                  <a:srgbClr val="0000FF"/>
                </a:solidFill>
                <a:latin typeface="Arial Narrow" panose="020B0606020202030204" pitchFamily="34" charset="0"/>
                <a:cs typeface="Trebuchet MS"/>
              </a:rPr>
              <a:t>30 </a:t>
            </a:r>
            <a:r>
              <a:rPr sz="2000" spc="-65" dirty="0">
                <a:solidFill>
                  <a:srgbClr val="0000FF"/>
                </a:solidFill>
                <a:latin typeface="Arial Narrow" panose="020B0606020202030204" pitchFamily="34" charset="0"/>
                <a:cs typeface="Trebuchet MS"/>
              </a:rPr>
              <a:t>ppm</a:t>
            </a:r>
            <a:r>
              <a:rPr sz="2000" spc="-65" dirty="0">
                <a:latin typeface="Arial Narrow" panose="020B0606020202030204" pitchFamily="34" charset="0"/>
                <a:cs typeface="Trebuchet MS"/>
              </a:rPr>
              <a:t>  </a:t>
            </a:r>
            <a:r>
              <a:rPr sz="2000" spc="-60" dirty="0">
                <a:solidFill>
                  <a:srgbClr val="0000FF"/>
                </a:solidFill>
                <a:latin typeface="Arial Narrow" panose="020B0606020202030204" pitchFamily="34" charset="0"/>
                <a:cs typeface="Trebuchet MS"/>
              </a:rPr>
              <a:t>ανά</a:t>
            </a:r>
            <a:r>
              <a:rPr sz="2000" spc="-145" dirty="0">
                <a:solidFill>
                  <a:srgbClr val="0000FF"/>
                </a:solidFill>
                <a:latin typeface="Arial Narrow" panose="020B0606020202030204" pitchFamily="34" charset="0"/>
                <a:cs typeface="Trebuchet MS"/>
              </a:rPr>
              <a:t> </a:t>
            </a:r>
            <a:r>
              <a:rPr sz="2000" spc="-40" dirty="0">
                <a:solidFill>
                  <a:srgbClr val="0000FF"/>
                </a:solidFill>
                <a:latin typeface="Arial Narrow" panose="020B0606020202030204" pitchFamily="34" charset="0"/>
                <a:cs typeface="Trebuchet MS"/>
              </a:rPr>
              <a:t>1000</a:t>
            </a:r>
            <a:r>
              <a:rPr sz="2000" spc="-160" dirty="0">
                <a:solidFill>
                  <a:srgbClr val="0000FF"/>
                </a:solidFill>
                <a:latin typeface="Arial Narrow" panose="020B0606020202030204" pitchFamily="34" charset="0"/>
                <a:cs typeface="Trebuchet MS"/>
              </a:rPr>
              <a:t> </a:t>
            </a:r>
            <a:r>
              <a:rPr sz="2000" spc="-100" dirty="0">
                <a:solidFill>
                  <a:srgbClr val="0000FF"/>
                </a:solidFill>
                <a:latin typeface="Arial Narrow" panose="020B0606020202030204" pitchFamily="34" charset="0"/>
                <a:cs typeface="Trebuchet MS"/>
              </a:rPr>
              <a:t>έτη</a:t>
            </a:r>
            <a:r>
              <a:rPr sz="2000" spc="-100" dirty="0">
                <a:latin typeface="Arial Narrow" panose="020B0606020202030204" pitchFamily="34" charset="0"/>
                <a:cs typeface="Trebuchet MS"/>
              </a:rPr>
              <a:t>,</a:t>
            </a:r>
            <a:r>
              <a:rPr sz="2000" spc="-145" dirty="0">
                <a:latin typeface="Arial Narrow" panose="020B0606020202030204" pitchFamily="34" charset="0"/>
                <a:cs typeface="Trebuchet MS"/>
              </a:rPr>
              <a:t> </a:t>
            </a:r>
            <a:r>
              <a:rPr sz="2000" u="sng" spc="-90" dirty="0">
                <a:latin typeface="Arial Narrow" panose="020B0606020202030204" pitchFamily="34" charset="0"/>
                <a:cs typeface="Trebuchet MS"/>
              </a:rPr>
              <a:t>ενώ</a:t>
            </a:r>
            <a:r>
              <a:rPr sz="2000" u="sng" spc="-150" dirty="0">
                <a:latin typeface="Arial Narrow" panose="020B0606020202030204" pitchFamily="34" charset="0"/>
                <a:cs typeface="Trebuchet MS"/>
              </a:rPr>
              <a:t> </a:t>
            </a:r>
            <a:r>
              <a:rPr sz="2000" u="sng" spc="-105" dirty="0">
                <a:latin typeface="Arial Narrow" panose="020B0606020202030204" pitchFamily="34" charset="0"/>
                <a:cs typeface="Trebuchet MS"/>
              </a:rPr>
              <a:t>τώρα</a:t>
            </a:r>
            <a:r>
              <a:rPr sz="2000" u="sng" spc="-160" dirty="0">
                <a:latin typeface="Arial Narrow" panose="020B0606020202030204" pitchFamily="34" charset="0"/>
                <a:cs typeface="Trebuchet MS"/>
              </a:rPr>
              <a:t> </a:t>
            </a:r>
            <a:r>
              <a:rPr sz="2000" u="sng" spc="-85" dirty="0">
                <a:latin typeface="Arial Narrow" panose="020B0606020202030204" pitchFamily="34" charset="0"/>
                <a:cs typeface="Trebuchet MS"/>
              </a:rPr>
              <a:t>το</a:t>
            </a:r>
            <a:r>
              <a:rPr sz="2000" u="sng" spc="-155" dirty="0">
                <a:latin typeface="Arial Narrow" panose="020B0606020202030204" pitchFamily="34" charset="0"/>
                <a:cs typeface="Trebuchet MS"/>
              </a:rPr>
              <a:t> </a:t>
            </a:r>
            <a:r>
              <a:rPr sz="2000" u="sng" spc="-65" dirty="0">
                <a:latin typeface="Arial Narrow" panose="020B0606020202030204" pitchFamily="34" charset="0"/>
                <a:cs typeface="Trebuchet MS"/>
              </a:rPr>
              <a:t>CO</a:t>
            </a:r>
            <a:r>
              <a:rPr sz="1950" u="sng" spc="-97" baseline="-21367" dirty="0">
                <a:latin typeface="Arial Narrow" panose="020B0606020202030204" pitchFamily="34" charset="0"/>
                <a:cs typeface="Trebuchet MS"/>
              </a:rPr>
              <a:t>2</a:t>
            </a:r>
            <a:r>
              <a:rPr sz="1950" u="sng" spc="82" baseline="-21367" dirty="0">
                <a:latin typeface="Arial Narrow" panose="020B0606020202030204" pitchFamily="34" charset="0"/>
                <a:cs typeface="Trebuchet MS"/>
              </a:rPr>
              <a:t> </a:t>
            </a:r>
            <a:r>
              <a:rPr sz="2000" u="sng" spc="-60" dirty="0">
                <a:latin typeface="Arial Narrow" panose="020B0606020202030204" pitchFamily="34" charset="0"/>
                <a:cs typeface="Trebuchet MS"/>
              </a:rPr>
              <a:t>έχει</a:t>
            </a:r>
            <a:r>
              <a:rPr sz="2000" u="sng" spc="-155" dirty="0">
                <a:latin typeface="Arial Narrow" panose="020B0606020202030204" pitchFamily="34" charset="0"/>
                <a:cs typeface="Trebuchet MS"/>
              </a:rPr>
              <a:t> </a:t>
            </a:r>
            <a:r>
              <a:rPr sz="2000" u="sng" spc="-50" dirty="0">
                <a:latin typeface="Arial Narrow" panose="020B0606020202030204" pitchFamily="34" charset="0"/>
                <a:cs typeface="Trebuchet MS"/>
              </a:rPr>
              <a:t>αυξηθεί</a:t>
            </a:r>
            <a:r>
              <a:rPr sz="2000" u="sng" spc="-135" dirty="0">
                <a:latin typeface="Arial Narrow" panose="020B0606020202030204" pitchFamily="34" charset="0"/>
                <a:cs typeface="Trebuchet MS"/>
              </a:rPr>
              <a:t> </a:t>
            </a:r>
            <a:r>
              <a:rPr sz="2000" u="sng" spc="-40" dirty="0">
                <a:latin typeface="Arial Narrow" panose="020B0606020202030204" pitchFamily="34" charset="0"/>
                <a:cs typeface="Trebuchet MS"/>
              </a:rPr>
              <a:t>30</a:t>
            </a:r>
            <a:r>
              <a:rPr sz="2000" u="sng" spc="-155" dirty="0">
                <a:latin typeface="Arial Narrow" panose="020B0606020202030204" pitchFamily="34" charset="0"/>
                <a:cs typeface="Trebuchet MS"/>
              </a:rPr>
              <a:t> </a:t>
            </a:r>
            <a:r>
              <a:rPr sz="2000" u="sng" spc="-70" dirty="0">
                <a:latin typeface="Arial Narrow" panose="020B0606020202030204" pitchFamily="34" charset="0"/>
                <a:cs typeface="Trebuchet MS"/>
              </a:rPr>
              <a:t>ppm</a:t>
            </a:r>
            <a:r>
              <a:rPr sz="2000" u="sng" spc="-150" dirty="0">
                <a:latin typeface="Arial Narrow" panose="020B0606020202030204" pitchFamily="34" charset="0"/>
                <a:cs typeface="Trebuchet MS"/>
              </a:rPr>
              <a:t> </a:t>
            </a:r>
            <a:r>
              <a:rPr sz="2000" u="sng" spc="-80" dirty="0">
                <a:latin typeface="Arial Narrow" panose="020B0606020202030204" pitchFamily="34" charset="0"/>
                <a:cs typeface="Trebuchet MS"/>
              </a:rPr>
              <a:t>τα</a:t>
            </a:r>
            <a:r>
              <a:rPr sz="2000" u="sng" spc="-145" dirty="0">
                <a:latin typeface="Arial Narrow" panose="020B0606020202030204" pitchFamily="34" charset="0"/>
                <a:cs typeface="Trebuchet MS"/>
              </a:rPr>
              <a:t> </a:t>
            </a:r>
            <a:r>
              <a:rPr sz="2000" u="sng" spc="-60" dirty="0">
                <a:latin typeface="Arial Narrow" panose="020B0606020202030204" pitchFamily="34" charset="0"/>
                <a:cs typeface="Trebuchet MS"/>
              </a:rPr>
              <a:t>τελευταία</a:t>
            </a:r>
            <a:r>
              <a:rPr sz="2000" u="sng" spc="-130" dirty="0">
                <a:latin typeface="Arial Narrow" panose="020B0606020202030204" pitchFamily="34" charset="0"/>
                <a:cs typeface="Trebuchet MS"/>
              </a:rPr>
              <a:t> </a:t>
            </a:r>
            <a:r>
              <a:rPr sz="2000" u="sng" spc="-40" dirty="0">
                <a:latin typeface="Arial Narrow" panose="020B0606020202030204" pitchFamily="34" charset="0"/>
                <a:cs typeface="Trebuchet MS"/>
              </a:rPr>
              <a:t>17</a:t>
            </a:r>
            <a:r>
              <a:rPr sz="2000" u="sng" spc="-155" dirty="0">
                <a:latin typeface="Arial Narrow" panose="020B0606020202030204" pitchFamily="34" charset="0"/>
                <a:cs typeface="Trebuchet MS"/>
              </a:rPr>
              <a:t> </a:t>
            </a:r>
            <a:r>
              <a:rPr sz="2000" u="sng" spc="-100" dirty="0">
                <a:latin typeface="Arial Narrow" panose="020B0606020202030204" pitchFamily="34" charset="0"/>
                <a:cs typeface="Trebuchet MS"/>
              </a:rPr>
              <a:t>έτη</a:t>
            </a:r>
            <a:r>
              <a:rPr sz="2000" spc="-100" dirty="0">
                <a:latin typeface="Arial Narrow" panose="020B0606020202030204" pitchFamily="34" charset="0"/>
                <a:cs typeface="Trebuchet MS"/>
              </a:rPr>
              <a:t>.</a:t>
            </a:r>
            <a:endParaRPr sz="2000" dirty="0">
              <a:latin typeface="Arial Narrow" panose="020B0606020202030204" pitchFamily="34" charset="0"/>
              <a:cs typeface="Trebuchet MS"/>
            </a:endParaRPr>
          </a:p>
          <a:p>
            <a:pPr marL="12700" marR="139700" algn="just">
              <a:spcBef>
                <a:spcPts val="1205"/>
              </a:spcBef>
              <a:buFont typeface="Wingdings"/>
              <a:buChar char=""/>
              <a:tabLst>
                <a:tab pos="316230" algn="l"/>
              </a:tabLst>
            </a:pPr>
            <a:r>
              <a:rPr sz="2000" spc="-20" dirty="0">
                <a:latin typeface="Arial Narrow" panose="020B0606020202030204" pitchFamily="34" charset="0"/>
                <a:cs typeface="Trebuchet MS"/>
              </a:rPr>
              <a:t>Οι </a:t>
            </a:r>
            <a:r>
              <a:rPr sz="2000" spc="-80" dirty="0">
                <a:latin typeface="Arial Narrow" panose="020B0606020202030204" pitchFamily="34" charset="0"/>
                <a:cs typeface="Trebuchet MS"/>
              </a:rPr>
              <a:t>ωκεανοί έχουν </a:t>
            </a:r>
            <a:r>
              <a:rPr sz="2000" spc="-70" dirty="0">
                <a:latin typeface="Arial Narrow" panose="020B0606020202030204" pitchFamily="34" charset="0"/>
                <a:cs typeface="Trebuchet MS"/>
              </a:rPr>
              <a:t>απορροφήσει </a:t>
            </a:r>
            <a:r>
              <a:rPr sz="2000" spc="-85" dirty="0">
                <a:latin typeface="Arial Narrow" panose="020B0606020202030204" pitchFamily="34" charset="0"/>
                <a:cs typeface="Trebuchet MS"/>
              </a:rPr>
              <a:t>το </a:t>
            </a:r>
            <a:r>
              <a:rPr sz="2000" spc="50" dirty="0">
                <a:latin typeface="Arial Narrow" panose="020B0606020202030204" pitchFamily="34" charset="0"/>
                <a:cs typeface="Trebuchet MS"/>
              </a:rPr>
              <a:t>30% </a:t>
            </a:r>
            <a:r>
              <a:rPr sz="2000" spc="-120" dirty="0">
                <a:latin typeface="Arial Narrow" panose="020B0606020202030204" pitchFamily="34" charset="0"/>
                <a:cs typeface="Trebuchet MS"/>
              </a:rPr>
              <a:t>των </a:t>
            </a:r>
            <a:r>
              <a:rPr sz="2000" spc="-90" dirty="0">
                <a:latin typeface="Arial Narrow" panose="020B0606020202030204" pitchFamily="34" charset="0"/>
                <a:cs typeface="Trebuchet MS"/>
              </a:rPr>
              <a:t>εκπομπών </a:t>
            </a:r>
            <a:r>
              <a:rPr sz="2000" spc="-85" dirty="0">
                <a:latin typeface="Arial Narrow" panose="020B0606020202030204" pitchFamily="34" charset="0"/>
                <a:cs typeface="Trebuchet MS"/>
              </a:rPr>
              <a:t>ανθρωπογενούς  </a:t>
            </a:r>
            <a:r>
              <a:rPr sz="2000" spc="-65" dirty="0">
                <a:latin typeface="Arial Narrow" panose="020B0606020202030204" pitchFamily="34" charset="0"/>
                <a:cs typeface="Trebuchet MS"/>
              </a:rPr>
              <a:t>CO</a:t>
            </a:r>
            <a:r>
              <a:rPr sz="1950" spc="-97" baseline="-21367" dirty="0">
                <a:latin typeface="Arial Narrow" panose="020B0606020202030204" pitchFamily="34" charset="0"/>
                <a:cs typeface="Trebuchet MS"/>
              </a:rPr>
              <a:t>2 </a:t>
            </a:r>
            <a:r>
              <a:rPr sz="2000" spc="-110" dirty="0">
                <a:latin typeface="Arial Narrow" panose="020B0606020202030204" pitchFamily="34" charset="0"/>
                <a:cs typeface="Trebuchet MS"/>
              </a:rPr>
              <a:t>προκαλώντας </a:t>
            </a:r>
            <a:r>
              <a:rPr sz="2000" spc="-100" dirty="0">
                <a:latin typeface="Arial Narrow" panose="020B0606020202030204" pitchFamily="34" charset="0"/>
                <a:cs typeface="Trebuchet MS"/>
              </a:rPr>
              <a:t>την </a:t>
            </a:r>
            <a:r>
              <a:rPr sz="2000" spc="-70" dirty="0">
                <a:latin typeface="Arial Narrow" panose="020B0606020202030204" pitchFamily="34" charset="0"/>
                <a:cs typeface="Trebuchet MS"/>
              </a:rPr>
              <a:t>οξίνισή </a:t>
            </a:r>
            <a:r>
              <a:rPr sz="2000" spc="-105" dirty="0">
                <a:latin typeface="Arial Narrow" panose="020B0606020202030204" pitchFamily="34" charset="0"/>
                <a:cs typeface="Trebuchet MS"/>
              </a:rPr>
              <a:t>τους. </a:t>
            </a:r>
            <a:r>
              <a:rPr sz="2000" spc="-204" dirty="0" err="1">
                <a:latin typeface="Arial Narrow" panose="020B0606020202030204" pitchFamily="34" charset="0"/>
                <a:cs typeface="Trebuchet MS"/>
              </a:rPr>
              <a:t>Το</a:t>
            </a:r>
            <a:r>
              <a:rPr sz="2000" spc="-204" dirty="0">
                <a:latin typeface="Arial Narrow" panose="020B0606020202030204" pitchFamily="34" charset="0"/>
                <a:cs typeface="Trebuchet MS"/>
              </a:rPr>
              <a:t> </a:t>
            </a:r>
            <a:r>
              <a:rPr lang="el-GR" sz="2000" spc="-204" dirty="0">
                <a:latin typeface="Arial Narrow" panose="020B0606020202030204" pitchFamily="34" charset="0"/>
                <a:cs typeface="Trebuchet MS"/>
              </a:rPr>
              <a:t> </a:t>
            </a:r>
            <a:r>
              <a:rPr sz="2000" spc="-70" dirty="0">
                <a:latin typeface="Arial Narrow" panose="020B0606020202030204" pitchFamily="34" charset="0"/>
                <a:cs typeface="Trebuchet MS"/>
              </a:rPr>
              <a:t>pH </a:t>
            </a:r>
            <a:r>
              <a:rPr sz="2000" spc="-80" dirty="0">
                <a:latin typeface="Arial Narrow" panose="020B0606020202030204" pitchFamily="34" charset="0"/>
                <a:cs typeface="Trebuchet MS"/>
              </a:rPr>
              <a:t>της </a:t>
            </a:r>
            <a:r>
              <a:rPr sz="2000" spc="-55" dirty="0">
                <a:latin typeface="Arial Narrow" panose="020B0606020202030204" pitchFamily="34" charset="0"/>
                <a:cs typeface="Trebuchet MS"/>
              </a:rPr>
              <a:t>επιφάνειας </a:t>
            </a:r>
            <a:r>
              <a:rPr sz="2000" spc="-125" dirty="0">
                <a:latin typeface="Arial Narrow" panose="020B0606020202030204" pitchFamily="34" charset="0"/>
                <a:cs typeface="Trebuchet MS"/>
              </a:rPr>
              <a:t>των </a:t>
            </a:r>
            <a:r>
              <a:rPr sz="2000" spc="-110" dirty="0">
                <a:latin typeface="Arial Narrow" panose="020B0606020202030204" pitchFamily="34" charset="0"/>
                <a:cs typeface="Trebuchet MS"/>
              </a:rPr>
              <a:t>ωκεανών </a:t>
            </a:r>
            <a:r>
              <a:rPr sz="2000" spc="-60" dirty="0">
                <a:latin typeface="Arial Narrow" panose="020B0606020202030204" pitchFamily="34" charset="0"/>
                <a:cs typeface="Trebuchet MS"/>
              </a:rPr>
              <a:t>έχει  </a:t>
            </a:r>
            <a:r>
              <a:rPr sz="2000" spc="-30" dirty="0">
                <a:latin typeface="Arial Narrow" panose="020B0606020202030204" pitchFamily="34" charset="0"/>
                <a:cs typeface="Trebuchet MS"/>
              </a:rPr>
              <a:t>μειωθεί</a:t>
            </a:r>
            <a:r>
              <a:rPr lang="el-GR" sz="2000" spc="-30" dirty="0">
                <a:latin typeface="Arial Narrow" panose="020B0606020202030204" pitchFamily="34" charset="0"/>
                <a:cs typeface="Trebuchet MS"/>
              </a:rPr>
              <a:t>.</a:t>
            </a:r>
            <a:endParaRPr sz="2000" dirty="0">
              <a:latin typeface="Arial Narrow" panose="020B0606020202030204" pitchFamily="34" charset="0"/>
              <a:cs typeface="Trebuchet MS"/>
            </a:endParaRPr>
          </a:p>
          <a:p>
            <a:pPr>
              <a:lnSpc>
                <a:spcPct val="100000"/>
              </a:lnSpc>
            </a:pPr>
            <a:endParaRPr sz="2000" dirty="0">
              <a:latin typeface="Arial Narrow" panose="020B0606020202030204" pitchFamily="34" charset="0"/>
              <a:cs typeface="Times New Roman"/>
            </a:endParaRPr>
          </a:p>
          <a:p>
            <a:pPr marL="4838700" marR="5080" algn="just">
              <a:spcBef>
                <a:spcPts val="1375"/>
              </a:spcBef>
            </a:pPr>
            <a:r>
              <a:rPr sz="2000" spc="-105" dirty="0" err="1">
                <a:solidFill>
                  <a:srgbClr val="333399"/>
                </a:solidFill>
                <a:latin typeface="Arial Narrow" panose="020B0606020202030204" pitchFamily="34" charset="0"/>
                <a:cs typeface="Trebuchet MS"/>
              </a:rPr>
              <a:t>Συγκεντρώσεις</a:t>
            </a:r>
            <a:r>
              <a:rPr sz="2000" spc="-105" dirty="0">
                <a:solidFill>
                  <a:srgbClr val="333399"/>
                </a:solidFill>
                <a:latin typeface="Arial Narrow" panose="020B0606020202030204" pitchFamily="34" charset="0"/>
                <a:cs typeface="Trebuchet MS"/>
              </a:rPr>
              <a:t> </a:t>
            </a:r>
            <a:r>
              <a:rPr sz="2000" spc="-85" dirty="0" err="1">
                <a:solidFill>
                  <a:srgbClr val="333399"/>
                </a:solidFill>
                <a:latin typeface="Arial Narrow" panose="020B0606020202030204" pitchFamily="34" charset="0"/>
                <a:cs typeface="Trebuchet MS"/>
              </a:rPr>
              <a:t>ση</a:t>
            </a:r>
            <a:r>
              <a:rPr lang="el-GR" sz="2000" spc="-85" dirty="0">
                <a:solidFill>
                  <a:srgbClr val="333399"/>
                </a:solidFill>
                <a:latin typeface="Arial Narrow" panose="020B0606020202030204" pitchFamily="34" charset="0"/>
                <a:cs typeface="Trebuchet MS"/>
              </a:rPr>
              <a:t>μα</a:t>
            </a:r>
            <a:r>
              <a:rPr sz="2000" spc="-85" dirty="0" err="1">
                <a:solidFill>
                  <a:srgbClr val="333399"/>
                </a:solidFill>
                <a:latin typeface="Arial Narrow" panose="020B0606020202030204" pitchFamily="34" charset="0"/>
                <a:cs typeface="Trebuchet MS"/>
              </a:rPr>
              <a:t>ντικότερων</a:t>
            </a:r>
            <a:r>
              <a:rPr sz="2000" spc="-85" dirty="0">
                <a:solidFill>
                  <a:srgbClr val="333399"/>
                </a:solidFill>
                <a:latin typeface="Arial Narrow" panose="020B0606020202030204" pitchFamily="34" charset="0"/>
                <a:cs typeface="Trebuchet MS"/>
              </a:rPr>
              <a:t>  </a:t>
            </a:r>
            <a:r>
              <a:rPr sz="2000" spc="-75" dirty="0">
                <a:solidFill>
                  <a:srgbClr val="333399"/>
                </a:solidFill>
                <a:latin typeface="Arial Narrow" panose="020B0606020202030204" pitchFamily="34" charset="0"/>
                <a:cs typeface="Trebuchet MS"/>
              </a:rPr>
              <a:t>αερίων  </a:t>
            </a:r>
            <a:r>
              <a:rPr sz="2000" spc="-60" dirty="0">
                <a:solidFill>
                  <a:srgbClr val="333399"/>
                </a:solidFill>
                <a:latin typeface="Arial Narrow" panose="020B0606020202030204" pitchFamily="34" charset="0"/>
                <a:cs typeface="Trebuchet MS"/>
              </a:rPr>
              <a:t>θερμοκηπίου </a:t>
            </a:r>
            <a:r>
              <a:rPr sz="2000" spc="-110" dirty="0">
                <a:solidFill>
                  <a:srgbClr val="333399"/>
                </a:solidFill>
                <a:latin typeface="Arial Narrow" panose="020B0606020202030204" pitchFamily="34" charset="0"/>
                <a:cs typeface="Trebuchet MS"/>
              </a:rPr>
              <a:t>κατά </a:t>
            </a:r>
            <a:r>
              <a:rPr sz="2000" spc="-70" dirty="0">
                <a:solidFill>
                  <a:srgbClr val="333399"/>
                </a:solidFill>
                <a:latin typeface="Arial Narrow" panose="020B0606020202030204" pitchFamily="34" charset="0"/>
                <a:cs typeface="Trebuchet MS"/>
              </a:rPr>
              <a:t>τη διάρκεια  </a:t>
            </a:r>
            <a:r>
              <a:rPr sz="2000" spc="-120" dirty="0">
                <a:solidFill>
                  <a:srgbClr val="333399"/>
                </a:solidFill>
                <a:latin typeface="Arial Narrow" panose="020B0606020202030204" pitchFamily="34" charset="0"/>
                <a:cs typeface="Trebuchet MS"/>
              </a:rPr>
              <a:t>των </a:t>
            </a:r>
            <a:r>
              <a:rPr sz="2000" spc="-75" dirty="0">
                <a:solidFill>
                  <a:srgbClr val="333399"/>
                </a:solidFill>
                <a:latin typeface="Arial Narrow" panose="020B0606020202030204" pitchFamily="34" charset="0"/>
                <a:cs typeface="Trebuchet MS"/>
              </a:rPr>
              <a:t>τελευταίων </a:t>
            </a:r>
            <a:r>
              <a:rPr sz="2000" spc="-40" dirty="0">
                <a:solidFill>
                  <a:srgbClr val="333399"/>
                </a:solidFill>
                <a:latin typeface="Arial Narrow" panose="020B0606020202030204" pitchFamily="34" charset="0"/>
                <a:cs typeface="Trebuchet MS"/>
              </a:rPr>
              <a:t>2000 </a:t>
            </a:r>
            <a:r>
              <a:rPr sz="2000" spc="-125" dirty="0">
                <a:solidFill>
                  <a:srgbClr val="333399"/>
                </a:solidFill>
                <a:latin typeface="Arial Narrow" panose="020B0606020202030204" pitchFamily="34" charset="0"/>
                <a:cs typeface="Trebuchet MS"/>
              </a:rPr>
              <a:t>ετών. </a:t>
            </a:r>
            <a:endParaRPr lang="en-US" sz="2000" spc="-125" dirty="0">
              <a:solidFill>
                <a:srgbClr val="333399"/>
              </a:solidFill>
              <a:latin typeface="Arial Narrow" panose="020B0606020202030204" pitchFamily="34" charset="0"/>
              <a:cs typeface="Trebuchet MS"/>
            </a:endParaRPr>
          </a:p>
          <a:p>
            <a:pPr marL="4838700" marR="5080" algn="just">
              <a:spcBef>
                <a:spcPts val="1375"/>
              </a:spcBef>
            </a:pPr>
            <a:r>
              <a:rPr sz="2000" spc="-20" dirty="0" err="1">
                <a:solidFill>
                  <a:srgbClr val="333399"/>
                </a:solidFill>
                <a:latin typeface="Arial Narrow" panose="020B0606020202030204" pitchFamily="34" charset="0"/>
                <a:cs typeface="Trebuchet MS"/>
              </a:rPr>
              <a:t>Οι</a:t>
            </a:r>
            <a:r>
              <a:rPr sz="2000" spc="-20" dirty="0">
                <a:solidFill>
                  <a:srgbClr val="333399"/>
                </a:solidFill>
                <a:latin typeface="Arial Narrow" panose="020B0606020202030204" pitchFamily="34" charset="0"/>
                <a:cs typeface="Trebuchet MS"/>
              </a:rPr>
              <a:t>  </a:t>
            </a:r>
            <a:r>
              <a:rPr sz="2000" spc="-60" dirty="0">
                <a:solidFill>
                  <a:srgbClr val="333399"/>
                </a:solidFill>
                <a:latin typeface="Arial Narrow" panose="020B0606020202030204" pitchFamily="34" charset="0"/>
                <a:cs typeface="Trebuchet MS"/>
              </a:rPr>
              <a:t>μονάδες </a:t>
            </a:r>
            <a:r>
              <a:rPr sz="2000" spc="-40" dirty="0">
                <a:solidFill>
                  <a:srgbClr val="333399"/>
                </a:solidFill>
                <a:latin typeface="Arial Narrow" panose="020B0606020202030204" pitchFamily="34" charset="0"/>
                <a:cs typeface="Trebuchet MS"/>
              </a:rPr>
              <a:t>είναι </a:t>
            </a:r>
            <a:r>
              <a:rPr sz="2000" spc="-45" dirty="0">
                <a:solidFill>
                  <a:srgbClr val="333399"/>
                </a:solidFill>
                <a:latin typeface="Arial Narrow" panose="020B0606020202030204" pitchFamily="34" charset="0"/>
                <a:cs typeface="Trebuchet MS"/>
              </a:rPr>
              <a:t>μέρη </a:t>
            </a:r>
            <a:r>
              <a:rPr sz="2000" spc="-55" dirty="0">
                <a:solidFill>
                  <a:srgbClr val="333399"/>
                </a:solidFill>
                <a:latin typeface="Arial Narrow" panose="020B0606020202030204" pitchFamily="34" charset="0"/>
                <a:cs typeface="Trebuchet MS"/>
              </a:rPr>
              <a:t>ανά  </a:t>
            </a:r>
            <a:r>
              <a:rPr sz="2000" spc="-60" dirty="0">
                <a:solidFill>
                  <a:srgbClr val="333399"/>
                </a:solidFill>
                <a:latin typeface="Arial Narrow" panose="020B0606020202030204" pitchFamily="34" charset="0"/>
                <a:cs typeface="Trebuchet MS"/>
              </a:rPr>
              <a:t>εκατομμύριο </a:t>
            </a:r>
            <a:r>
              <a:rPr sz="2000" spc="-90" dirty="0">
                <a:solidFill>
                  <a:srgbClr val="333399"/>
                </a:solidFill>
                <a:latin typeface="Arial Narrow" panose="020B0606020202030204" pitchFamily="34" charset="0"/>
                <a:cs typeface="Trebuchet MS"/>
              </a:rPr>
              <a:t>(ppm) </a:t>
            </a:r>
            <a:r>
              <a:rPr sz="2000" spc="-30" dirty="0">
                <a:solidFill>
                  <a:srgbClr val="333399"/>
                </a:solidFill>
                <a:latin typeface="Arial Narrow" panose="020B0606020202030204" pitchFamily="34" charset="0"/>
                <a:cs typeface="Trebuchet MS"/>
              </a:rPr>
              <a:t>ή </a:t>
            </a:r>
            <a:r>
              <a:rPr sz="2000" spc="-45" dirty="0">
                <a:solidFill>
                  <a:srgbClr val="333399"/>
                </a:solidFill>
                <a:latin typeface="Arial Narrow" panose="020B0606020202030204" pitchFamily="34" charset="0"/>
                <a:cs typeface="Trebuchet MS"/>
              </a:rPr>
              <a:t>μέρη </a:t>
            </a:r>
            <a:r>
              <a:rPr sz="2000" spc="-55" dirty="0">
                <a:solidFill>
                  <a:srgbClr val="333399"/>
                </a:solidFill>
                <a:latin typeface="Arial Narrow" panose="020B0606020202030204" pitchFamily="34" charset="0"/>
                <a:cs typeface="Trebuchet MS"/>
              </a:rPr>
              <a:t>ανά  </a:t>
            </a:r>
            <a:r>
              <a:rPr sz="2000" spc="-60" dirty="0">
                <a:solidFill>
                  <a:srgbClr val="333399"/>
                </a:solidFill>
                <a:latin typeface="Arial Narrow" panose="020B0606020202030204" pitchFamily="34" charset="0"/>
                <a:cs typeface="Trebuchet MS"/>
              </a:rPr>
              <a:t>δισεκατομμύριο </a:t>
            </a:r>
            <a:r>
              <a:rPr sz="2000" spc="-95" dirty="0">
                <a:solidFill>
                  <a:srgbClr val="333399"/>
                </a:solidFill>
                <a:latin typeface="Arial Narrow" panose="020B0606020202030204" pitchFamily="34" charset="0"/>
                <a:cs typeface="Trebuchet MS"/>
              </a:rPr>
              <a:t>(ppb) </a:t>
            </a:r>
            <a:r>
              <a:rPr sz="2000" spc="-80" dirty="0">
                <a:solidFill>
                  <a:srgbClr val="333399"/>
                </a:solidFill>
                <a:latin typeface="Arial Narrow" panose="020B0606020202030204" pitchFamily="34" charset="0"/>
                <a:cs typeface="Trebuchet MS"/>
              </a:rPr>
              <a:t>(</a:t>
            </a:r>
            <a:r>
              <a:rPr sz="2000" spc="-130" dirty="0">
                <a:solidFill>
                  <a:srgbClr val="333399"/>
                </a:solidFill>
                <a:latin typeface="Arial Narrow" panose="020B0606020202030204" pitchFamily="34" charset="0"/>
                <a:cs typeface="Trebuchet MS"/>
              </a:rPr>
              <a:t>IPCC,</a:t>
            </a:r>
            <a:r>
              <a:rPr sz="2000" spc="-165" dirty="0">
                <a:solidFill>
                  <a:srgbClr val="333399"/>
                </a:solidFill>
                <a:latin typeface="Arial Narrow" panose="020B0606020202030204" pitchFamily="34" charset="0"/>
                <a:cs typeface="Trebuchet MS"/>
              </a:rPr>
              <a:t> </a:t>
            </a:r>
            <a:r>
              <a:rPr sz="2000" spc="-55" dirty="0">
                <a:solidFill>
                  <a:srgbClr val="333399"/>
                </a:solidFill>
                <a:latin typeface="Arial Narrow" panose="020B0606020202030204" pitchFamily="34" charset="0"/>
                <a:cs typeface="Trebuchet MS"/>
              </a:rPr>
              <a:t>2007)</a:t>
            </a:r>
            <a:endParaRPr sz="2000" dirty="0">
              <a:latin typeface="Arial Narrow" panose="020B0606020202030204" pitchFamily="34" charset="0"/>
              <a:cs typeface="Trebuchet MS"/>
            </a:endParaRPr>
          </a:p>
        </p:txBody>
      </p:sp>
      <p:sp>
        <p:nvSpPr>
          <p:cNvPr id="6" name="Title 5">
            <a:extLst>
              <a:ext uri="{FF2B5EF4-FFF2-40B4-BE49-F238E27FC236}">
                <a16:creationId xmlns:a16="http://schemas.microsoft.com/office/drawing/2014/main" id="{71A6FB94-EB83-4B73-8062-79D435B91737}"/>
              </a:ext>
            </a:extLst>
          </p:cNvPr>
          <p:cNvSpPr txBox="1">
            <a:spLocks/>
          </p:cNvSpPr>
          <p:nvPr/>
        </p:nvSpPr>
        <p:spPr>
          <a:xfrm>
            <a:off x="485803" y="19380"/>
            <a:ext cx="8229600" cy="834316"/>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dirty="0">
                <a:solidFill>
                  <a:schemeClr val="accent6">
                    <a:lumMod val="75000"/>
                  </a:schemeClr>
                </a:solidFill>
              </a:rPr>
              <a:t>To </a:t>
            </a:r>
            <a:r>
              <a:rPr lang="el-GR" spc="-10" dirty="0">
                <a:solidFill>
                  <a:schemeClr val="accent6">
                    <a:lumMod val="75000"/>
                  </a:schemeClr>
                </a:solidFill>
              </a:rPr>
              <a:t>Φαινόμενο </a:t>
            </a:r>
            <a:r>
              <a:rPr lang="el-GR" dirty="0">
                <a:solidFill>
                  <a:schemeClr val="accent6">
                    <a:lumMod val="75000"/>
                  </a:schemeClr>
                </a:solidFill>
              </a:rPr>
              <a:t>του</a:t>
            </a:r>
            <a:r>
              <a:rPr lang="el-GR" spc="-475" dirty="0">
                <a:solidFill>
                  <a:schemeClr val="accent6">
                    <a:lumMod val="75000"/>
                  </a:schemeClr>
                </a:solidFill>
              </a:rPr>
              <a:t> </a:t>
            </a:r>
            <a:r>
              <a:rPr lang="el-GR" dirty="0">
                <a:solidFill>
                  <a:schemeClr val="accent6">
                    <a:lumMod val="75000"/>
                  </a:schemeClr>
                </a:solidFill>
              </a:rPr>
              <a:t>Θερμοκηπίου</a:t>
            </a:r>
            <a:endParaRPr lang="en-US" dirty="0"/>
          </a:p>
        </p:txBody>
      </p:sp>
    </p:spTree>
    <p:extLst>
      <p:ext uri="{BB962C8B-B14F-4D97-AF65-F5344CB8AC3E}">
        <p14:creationId xmlns:p14="http://schemas.microsoft.com/office/powerpoint/2010/main" val="292218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27</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B949B122-914D-4E00-BA3C-99E3EAA69A76}"/>
              </a:ext>
            </a:extLst>
          </p:cNvPr>
          <p:cNvSpPr/>
          <p:nvPr/>
        </p:nvSpPr>
        <p:spPr>
          <a:xfrm>
            <a:off x="1835697" y="548680"/>
            <a:ext cx="5688632" cy="5915597"/>
          </a:xfrm>
          <a:prstGeom prst="rect">
            <a:avLst/>
          </a:prstGeom>
          <a:blipFill>
            <a:blip r:embed="rId2" cstate="print"/>
            <a:stretch>
              <a:fillRect/>
            </a:stretch>
          </a:blipFill>
        </p:spPr>
        <p:txBody>
          <a:bodyPr wrap="square" lIns="0" tIns="0" rIns="0" bIns="0" rtlCol="0"/>
          <a:lstStyle/>
          <a:p>
            <a:endParaRPr/>
          </a:p>
        </p:txBody>
      </p:sp>
      <p:sp>
        <p:nvSpPr>
          <p:cNvPr id="5" name="Title 4">
            <a:extLst>
              <a:ext uri="{FF2B5EF4-FFF2-40B4-BE49-F238E27FC236}">
                <a16:creationId xmlns:a16="http://schemas.microsoft.com/office/drawing/2014/main" id="{DB7D5FA6-FA14-4BFD-9311-35B71D744C65}"/>
              </a:ext>
            </a:extLst>
          </p:cNvPr>
          <p:cNvSpPr txBox="1">
            <a:spLocks/>
          </p:cNvSpPr>
          <p:nvPr/>
        </p:nvSpPr>
        <p:spPr>
          <a:xfrm>
            <a:off x="433062" y="0"/>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dirty="0">
                <a:solidFill>
                  <a:schemeClr val="accent6">
                    <a:lumMod val="75000"/>
                  </a:schemeClr>
                </a:solidFill>
              </a:rPr>
              <a:t>To </a:t>
            </a:r>
            <a:r>
              <a:rPr lang="el-GR" spc="-10" dirty="0">
                <a:solidFill>
                  <a:schemeClr val="accent6">
                    <a:lumMod val="75000"/>
                  </a:schemeClr>
                </a:solidFill>
              </a:rPr>
              <a:t>Φαινόμενο </a:t>
            </a:r>
            <a:r>
              <a:rPr lang="el-GR" dirty="0">
                <a:solidFill>
                  <a:schemeClr val="accent6">
                    <a:lumMod val="75000"/>
                  </a:schemeClr>
                </a:solidFill>
              </a:rPr>
              <a:t>του</a:t>
            </a:r>
            <a:r>
              <a:rPr lang="el-GR" spc="-475" dirty="0">
                <a:solidFill>
                  <a:schemeClr val="accent6">
                    <a:lumMod val="75000"/>
                  </a:schemeClr>
                </a:solidFill>
              </a:rPr>
              <a:t> </a:t>
            </a:r>
            <a:r>
              <a:rPr lang="el-GR" dirty="0">
                <a:solidFill>
                  <a:schemeClr val="accent6">
                    <a:lumMod val="75000"/>
                  </a:schemeClr>
                </a:solidFill>
              </a:rPr>
              <a:t>Θερμοκηπίου</a:t>
            </a:r>
            <a:br>
              <a:rPr lang="en-US" dirty="0">
                <a:solidFill>
                  <a:schemeClr val="accent6">
                    <a:lumMod val="75000"/>
                  </a:schemeClr>
                </a:solidFill>
              </a:rPr>
            </a:br>
            <a:endParaRPr lang="en-US" dirty="0"/>
          </a:p>
        </p:txBody>
      </p:sp>
    </p:spTree>
    <p:extLst>
      <p:ext uri="{BB962C8B-B14F-4D97-AF65-F5344CB8AC3E}">
        <p14:creationId xmlns:p14="http://schemas.microsoft.com/office/powerpoint/2010/main" val="3779910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28</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78169500-5FD3-4D47-ABF7-E7B35373A5C9}"/>
              </a:ext>
            </a:extLst>
          </p:cNvPr>
          <p:cNvSpPr/>
          <p:nvPr/>
        </p:nvSpPr>
        <p:spPr>
          <a:xfrm>
            <a:off x="1472214" y="1070361"/>
            <a:ext cx="6624736" cy="5155589"/>
          </a:xfrm>
          <a:prstGeom prst="rect">
            <a:avLst/>
          </a:prstGeom>
          <a:blipFill>
            <a:blip r:embed="rId2" cstate="print"/>
            <a:stretch>
              <a:fillRect/>
            </a:stretch>
          </a:blipFill>
        </p:spPr>
        <p:txBody>
          <a:bodyPr wrap="square" lIns="0" tIns="0" rIns="0" bIns="0" rtlCol="0"/>
          <a:lstStyle/>
          <a:p>
            <a:endParaRPr dirty="0"/>
          </a:p>
        </p:txBody>
      </p:sp>
      <p:sp>
        <p:nvSpPr>
          <p:cNvPr id="5" name="object 3">
            <a:extLst>
              <a:ext uri="{FF2B5EF4-FFF2-40B4-BE49-F238E27FC236}">
                <a16:creationId xmlns:a16="http://schemas.microsoft.com/office/drawing/2014/main" id="{E7527BFF-EAF1-4FCE-B943-3590E02CFF68}"/>
              </a:ext>
            </a:extLst>
          </p:cNvPr>
          <p:cNvSpPr txBox="1"/>
          <p:nvPr/>
        </p:nvSpPr>
        <p:spPr>
          <a:xfrm>
            <a:off x="1599908" y="2474268"/>
            <a:ext cx="1571636" cy="313612"/>
          </a:xfrm>
          <a:prstGeom prst="rect">
            <a:avLst/>
          </a:prstGeom>
        </p:spPr>
        <p:txBody>
          <a:bodyPr vert="horz" wrap="square" lIns="0" tIns="12700" rIns="0" bIns="0" rtlCol="0">
            <a:spAutoFit/>
          </a:bodyPr>
          <a:lstStyle/>
          <a:p>
            <a:pPr marL="133350" marR="5080" indent="-121285" algn="ctr">
              <a:lnSpc>
                <a:spcPct val="120000"/>
              </a:lnSpc>
              <a:spcBef>
                <a:spcPts val="100"/>
              </a:spcBef>
            </a:pPr>
            <a:r>
              <a:rPr spc="-5" dirty="0">
                <a:latin typeface="Arial Narrow" panose="020B0606020202030204" pitchFamily="34" charset="0"/>
                <a:cs typeface="Arial"/>
              </a:rPr>
              <a:t>Μεθάνιο  (CΗ</a:t>
            </a:r>
            <a:r>
              <a:rPr spc="-5" baseline="-25000" dirty="0">
                <a:latin typeface="Arial Narrow" panose="020B0606020202030204" pitchFamily="34" charset="0"/>
                <a:cs typeface="Arial"/>
              </a:rPr>
              <a:t>4</a:t>
            </a:r>
            <a:r>
              <a:rPr spc="-5" dirty="0">
                <a:latin typeface="Arial Narrow" panose="020B0606020202030204" pitchFamily="34" charset="0"/>
                <a:cs typeface="Arial"/>
              </a:rPr>
              <a:t>)</a:t>
            </a:r>
            <a:endParaRPr dirty="0">
              <a:latin typeface="Arial Narrow" panose="020B0606020202030204" pitchFamily="34" charset="0"/>
              <a:cs typeface="Arial"/>
            </a:endParaRPr>
          </a:p>
        </p:txBody>
      </p:sp>
      <p:sp>
        <p:nvSpPr>
          <p:cNvPr id="6" name="object 4">
            <a:extLst>
              <a:ext uri="{FF2B5EF4-FFF2-40B4-BE49-F238E27FC236}">
                <a16:creationId xmlns:a16="http://schemas.microsoft.com/office/drawing/2014/main" id="{72B687BA-F5F6-4550-A3D2-492CEDDD7008}"/>
              </a:ext>
            </a:extLst>
          </p:cNvPr>
          <p:cNvSpPr txBox="1"/>
          <p:nvPr/>
        </p:nvSpPr>
        <p:spPr>
          <a:xfrm>
            <a:off x="1743417" y="4167720"/>
            <a:ext cx="1407856" cy="961161"/>
          </a:xfrm>
          <a:prstGeom prst="rect">
            <a:avLst/>
          </a:prstGeom>
        </p:spPr>
        <p:txBody>
          <a:bodyPr vert="horz" wrap="square" lIns="0" tIns="12065" rIns="0" bIns="0" rtlCol="0">
            <a:spAutoFit/>
          </a:bodyPr>
          <a:lstStyle/>
          <a:p>
            <a:pPr marL="655955" marR="5080" indent="-643890" algn="ctr">
              <a:spcBef>
                <a:spcPts val="95"/>
              </a:spcBef>
            </a:pPr>
            <a:r>
              <a:rPr sz="1200" spc="-5" dirty="0">
                <a:latin typeface="Arial Narrow" panose="020B0606020202030204" pitchFamily="34" charset="0"/>
                <a:cs typeface="Arial"/>
              </a:rPr>
              <a:t>Υδροφθοράνθρακες  (HFCs)</a:t>
            </a:r>
            <a:endParaRPr lang="en-US" sz="1200" spc="-5" dirty="0">
              <a:latin typeface="Arial Narrow" panose="020B0606020202030204" pitchFamily="34" charset="0"/>
              <a:cs typeface="Arial"/>
            </a:endParaRPr>
          </a:p>
          <a:p>
            <a:pPr marL="655955" marR="5080" indent="-643890" algn="ctr">
              <a:spcBef>
                <a:spcPts val="95"/>
              </a:spcBef>
            </a:pPr>
            <a:r>
              <a:rPr lang="el-GR" sz="1200" spc="-5" dirty="0" err="1">
                <a:latin typeface="Arial Narrow" panose="020B0606020202030204" pitchFamily="34" charset="0"/>
                <a:cs typeface="Arial"/>
              </a:rPr>
              <a:t>Χλωροφθοράνθρακες</a:t>
            </a:r>
            <a:r>
              <a:rPr lang="el-GR" sz="1200" spc="-5" dirty="0">
                <a:latin typeface="Arial Narrow" panose="020B0606020202030204" pitchFamily="34" charset="0"/>
                <a:cs typeface="Arial"/>
              </a:rPr>
              <a:t> </a:t>
            </a:r>
            <a:r>
              <a:rPr lang="en-US" sz="1200" spc="-5" dirty="0">
                <a:latin typeface="Arial Narrow" panose="020B0606020202030204" pitchFamily="34" charset="0"/>
                <a:cs typeface="Arial"/>
              </a:rPr>
              <a:t>(CFCs)</a:t>
            </a:r>
          </a:p>
          <a:p>
            <a:pPr marL="655955" marR="5080" indent="-643890" algn="ctr">
              <a:spcBef>
                <a:spcPts val="95"/>
              </a:spcBef>
            </a:pPr>
            <a:endParaRPr sz="1200" dirty="0">
              <a:latin typeface="Arial Narrow" panose="020B0606020202030204" pitchFamily="34" charset="0"/>
              <a:cs typeface="Arial"/>
            </a:endParaRPr>
          </a:p>
        </p:txBody>
      </p:sp>
      <p:sp>
        <p:nvSpPr>
          <p:cNvPr id="7" name="object 5">
            <a:extLst>
              <a:ext uri="{FF2B5EF4-FFF2-40B4-BE49-F238E27FC236}">
                <a16:creationId xmlns:a16="http://schemas.microsoft.com/office/drawing/2014/main" id="{BFE50E10-0FE6-4386-A8FB-693D9E9395F7}"/>
              </a:ext>
            </a:extLst>
          </p:cNvPr>
          <p:cNvSpPr txBox="1"/>
          <p:nvPr/>
        </p:nvSpPr>
        <p:spPr>
          <a:xfrm>
            <a:off x="4103057" y="5401839"/>
            <a:ext cx="1462088" cy="289823"/>
          </a:xfrm>
          <a:prstGeom prst="rect">
            <a:avLst/>
          </a:prstGeom>
        </p:spPr>
        <p:txBody>
          <a:bodyPr vert="horz" wrap="square" lIns="0" tIns="12700" rIns="0" bIns="0" rtlCol="0">
            <a:spAutoFit/>
          </a:bodyPr>
          <a:lstStyle/>
          <a:p>
            <a:pPr algn="ctr">
              <a:spcBef>
                <a:spcPts val="100"/>
              </a:spcBef>
            </a:pPr>
            <a:r>
              <a:rPr lang="el-GR" spc="-5" dirty="0">
                <a:latin typeface="Arial Narrow" panose="020B0606020202030204" pitchFamily="34" charset="0"/>
                <a:cs typeface="Arial"/>
              </a:rPr>
              <a:t>Υδρατμοί</a:t>
            </a:r>
            <a:r>
              <a:rPr lang="el-GR" sz="1600" spc="-5" dirty="0">
                <a:cs typeface="Arial"/>
              </a:rPr>
              <a:t> (Η</a:t>
            </a:r>
            <a:r>
              <a:rPr lang="el-GR" sz="1600" spc="-5" baseline="-25000" dirty="0">
                <a:cs typeface="Arial"/>
              </a:rPr>
              <a:t>2</a:t>
            </a:r>
            <a:r>
              <a:rPr lang="el-GR" sz="1600" spc="-5" dirty="0">
                <a:cs typeface="Arial"/>
              </a:rPr>
              <a:t>Ο)</a:t>
            </a:r>
            <a:endParaRPr sz="1600" dirty="0">
              <a:cs typeface="Arial"/>
            </a:endParaRPr>
          </a:p>
        </p:txBody>
      </p:sp>
      <p:sp>
        <p:nvSpPr>
          <p:cNvPr id="8" name="object 6">
            <a:extLst>
              <a:ext uri="{FF2B5EF4-FFF2-40B4-BE49-F238E27FC236}">
                <a16:creationId xmlns:a16="http://schemas.microsoft.com/office/drawing/2014/main" id="{C0D05141-6BF8-4544-85FF-51A84B4207CE}"/>
              </a:ext>
            </a:extLst>
          </p:cNvPr>
          <p:cNvSpPr txBox="1"/>
          <p:nvPr/>
        </p:nvSpPr>
        <p:spPr>
          <a:xfrm>
            <a:off x="6380072" y="4380600"/>
            <a:ext cx="1800199" cy="535403"/>
          </a:xfrm>
          <a:prstGeom prst="rect">
            <a:avLst/>
          </a:prstGeom>
        </p:spPr>
        <p:txBody>
          <a:bodyPr vert="horz" wrap="square" lIns="0" tIns="12065" rIns="0" bIns="0" rtlCol="0">
            <a:spAutoFit/>
          </a:bodyPr>
          <a:lstStyle/>
          <a:p>
            <a:pPr marL="669290" marR="5080" indent="-657225">
              <a:spcBef>
                <a:spcPts val="95"/>
              </a:spcBef>
            </a:pPr>
            <a:r>
              <a:rPr spc="-5" dirty="0" err="1">
                <a:latin typeface="Arial Narrow" panose="020B0606020202030204" pitchFamily="34" charset="0"/>
                <a:cs typeface="Arial"/>
              </a:rPr>
              <a:t>Εξ</a:t>
            </a:r>
            <a:r>
              <a:rPr spc="-5" dirty="0">
                <a:latin typeface="Arial Narrow" panose="020B0606020202030204" pitchFamily="34" charset="0"/>
                <a:cs typeface="Arial"/>
              </a:rPr>
              <a:t>αφθοριούχο</a:t>
            </a:r>
            <a:r>
              <a:rPr sz="1600" spc="-5" dirty="0">
                <a:cs typeface="Arial"/>
              </a:rPr>
              <a:t> </a:t>
            </a:r>
            <a:r>
              <a:rPr sz="1600" spc="-10" dirty="0">
                <a:cs typeface="Arial"/>
              </a:rPr>
              <a:t>θεί</a:t>
            </a:r>
            <a:r>
              <a:rPr lang="el-GR" sz="1600" spc="-10" dirty="0">
                <a:cs typeface="Arial"/>
              </a:rPr>
              <a:t>ο  </a:t>
            </a:r>
            <a:r>
              <a:rPr sz="1600" spc="-5" dirty="0">
                <a:cs typeface="Arial"/>
              </a:rPr>
              <a:t>(SF</a:t>
            </a:r>
            <a:r>
              <a:rPr sz="1200" spc="-5" dirty="0">
                <a:cs typeface="Arial"/>
              </a:rPr>
              <a:t>6</a:t>
            </a:r>
            <a:r>
              <a:rPr sz="1600" spc="-5" dirty="0">
                <a:cs typeface="Arial"/>
              </a:rPr>
              <a:t>)</a:t>
            </a:r>
            <a:endParaRPr sz="1600" dirty="0">
              <a:cs typeface="Arial"/>
            </a:endParaRPr>
          </a:p>
        </p:txBody>
      </p:sp>
      <p:sp>
        <p:nvSpPr>
          <p:cNvPr id="9" name="object 7">
            <a:extLst>
              <a:ext uri="{FF2B5EF4-FFF2-40B4-BE49-F238E27FC236}">
                <a16:creationId xmlns:a16="http://schemas.microsoft.com/office/drawing/2014/main" id="{C6C44626-EAB8-482C-BFC8-90A87990BBF0}"/>
              </a:ext>
            </a:extLst>
          </p:cNvPr>
          <p:cNvSpPr txBox="1"/>
          <p:nvPr/>
        </p:nvSpPr>
        <p:spPr>
          <a:xfrm>
            <a:off x="6286893" y="2320530"/>
            <a:ext cx="1739022" cy="620939"/>
          </a:xfrm>
          <a:prstGeom prst="rect">
            <a:avLst/>
          </a:prstGeom>
        </p:spPr>
        <p:txBody>
          <a:bodyPr vert="horz" wrap="square" lIns="0" tIns="12700" rIns="0" bIns="0" rtlCol="0">
            <a:spAutoFit/>
          </a:bodyPr>
          <a:lstStyle/>
          <a:p>
            <a:pPr marL="37465" marR="5080" indent="-25400" algn="ctr">
              <a:lnSpc>
                <a:spcPct val="120000"/>
              </a:lnSpc>
              <a:spcBef>
                <a:spcPts val="100"/>
              </a:spcBef>
            </a:pPr>
            <a:r>
              <a:rPr spc="-5" dirty="0">
                <a:latin typeface="Arial Narrow" panose="020B0606020202030204" pitchFamily="34" charset="0"/>
                <a:cs typeface="Arial"/>
              </a:rPr>
              <a:t>Υποξείδιο</a:t>
            </a:r>
            <a:r>
              <a:rPr sz="1600" spc="-5" dirty="0">
                <a:cs typeface="Arial"/>
              </a:rPr>
              <a:t> </a:t>
            </a:r>
            <a:r>
              <a:rPr sz="1600" spc="-10" dirty="0">
                <a:cs typeface="Arial"/>
              </a:rPr>
              <a:t>του  αζώτου</a:t>
            </a:r>
            <a:r>
              <a:rPr sz="1600" spc="-45" dirty="0">
                <a:cs typeface="Arial"/>
              </a:rPr>
              <a:t> </a:t>
            </a:r>
            <a:r>
              <a:rPr sz="1600" spc="-5" dirty="0">
                <a:cs typeface="Arial"/>
              </a:rPr>
              <a:t>(Ν</a:t>
            </a:r>
            <a:r>
              <a:rPr sz="1200" spc="-5" dirty="0">
                <a:cs typeface="Arial"/>
              </a:rPr>
              <a:t>2</a:t>
            </a:r>
            <a:r>
              <a:rPr sz="1600" spc="-5" dirty="0">
                <a:cs typeface="Arial"/>
              </a:rPr>
              <a:t>Ο)</a:t>
            </a:r>
            <a:endParaRPr sz="1600" dirty="0">
              <a:cs typeface="Arial"/>
            </a:endParaRPr>
          </a:p>
        </p:txBody>
      </p:sp>
      <p:sp>
        <p:nvSpPr>
          <p:cNvPr id="10" name="object 8">
            <a:extLst>
              <a:ext uri="{FF2B5EF4-FFF2-40B4-BE49-F238E27FC236}">
                <a16:creationId xmlns:a16="http://schemas.microsoft.com/office/drawing/2014/main" id="{0A9ECCF9-E664-431B-B60F-B5A73A70C7CC}"/>
              </a:ext>
            </a:extLst>
          </p:cNvPr>
          <p:cNvSpPr txBox="1"/>
          <p:nvPr/>
        </p:nvSpPr>
        <p:spPr>
          <a:xfrm>
            <a:off x="3941683" y="1330703"/>
            <a:ext cx="1623462" cy="646011"/>
          </a:xfrm>
          <a:prstGeom prst="rect">
            <a:avLst/>
          </a:prstGeom>
        </p:spPr>
        <p:txBody>
          <a:bodyPr vert="horz" wrap="square" lIns="0" tIns="12700" rIns="0" bIns="0" rtlCol="0">
            <a:spAutoFit/>
          </a:bodyPr>
          <a:lstStyle>
            <a:defPPr>
              <a:defRPr lang="el-GR"/>
            </a:defPPr>
            <a:lvl1pPr marL="133350" marR="5080" indent="-121285" algn="ctr">
              <a:lnSpc>
                <a:spcPct val="120000"/>
              </a:lnSpc>
              <a:spcBef>
                <a:spcPts val="100"/>
              </a:spcBef>
              <a:defRPr spc="-5">
                <a:latin typeface="Arial Narrow" panose="020B0606020202030204" pitchFamily="34" charset="0"/>
                <a:cs typeface="Arial"/>
              </a:defRPr>
            </a:lvl1pPr>
          </a:lstStyle>
          <a:p>
            <a:r>
              <a:rPr dirty="0"/>
              <a:t>Διοξείδιο του άνθρακα  (CO</a:t>
            </a:r>
            <a:r>
              <a:rPr baseline="-25000" dirty="0"/>
              <a:t>2</a:t>
            </a:r>
            <a:r>
              <a:rPr dirty="0"/>
              <a:t>)</a:t>
            </a:r>
          </a:p>
        </p:txBody>
      </p:sp>
      <p:sp>
        <p:nvSpPr>
          <p:cNvPr id="11" name="object 9">
            <a:extLst>
              <a:ext uri="{FF2B5EF4-FFF2-40B4-BE49-F238E27FC236}">
                <a16:creationId xmlns:a16="http://schemas.microsoft.com/office/drawing/2014/main" id="{51737B7C-83D1-4D99-9DAB-35FBCD5E077C}"/>
              </a:ext>
            </a:extLst>
          </p:cNvPr>
          <p:cNvSpPr txBox="1"/>
          <p:nvPr/>
        </p:nvSpPr>
        <p:spPr>
          <a:xfrm>
            <a:off x="4190429" y="3382368"/>
            <a:ext cx="1339205" cy="504625"/>
          </a:xfrm>
          <a:prstGeom prst="rect">
            <a:avLst/>
          </a:prstGeom>
        </p:spPr>
        <p:txBody>
          <a:bodyPr vert="horz" wrap="square" lIns="0" tIns="12065" rIns="0" bIns="0" rtlCol="0">
            <a:spAutoFit/>
          </a:bodyPr>
          <a:lstStyle/>
          <a:p>
            <a:pPr algn="ctr">
              <a:spcBef>
                <a:spcPts val="95"/>
              </a:spcBef>
            </a:pPr>
            <a:r>
              <a:rPr sz="1600" b="1" spc="-5" dirty="0">
                <a:solidFill>
                  <a:srgbClr val="FFFFFF"/>
                </a:solidFill>
                <a:cs typeface="Arial"/>
              </a:rPr>
              <a:t>ΑΕΡΙΑ</a:t>
            </a:r>
            <a:r>
              <a:rPr sz="1600" b="1" spc="-10" dirty="0">
                <a:solidFill>
                  <a:srgbClr val="FFFFFF"/>
                </a:solidFill>
                <a:cs typeface="Arial"/>
              </a:rPr>
              <a:t> </a:t>
            </a:r>
            <a:r>
              <a:rPr sz="1600" b="1" spc="-5" dirty="0">
                <a:solidFill>
                  <a:srgbClr val="FFFFFF"/>
                </a:solidFill>
                <a:cs typeface="Arial"/>
              </a:rPr>
              <a:t>ΤΟΥ</a:t>
            </a:r>
            <a:endParaRPr sz="1600" dirty="0">
              <a:cs typeface="Arial"/>
            </a:endParaRPr>
          </a:p>
          <a:p>
            <a:pPr algn="ctr">
              <a:lnSpc>
                <a:spcPct val="100000"/>
              </a:lnSpc>
            </a:pPr>
            <a:r>
              <a:rPr sz="1600" b="1" spc="-5" dirty="0">
                <a:solidFill>
                  <a:srgbClr val="FFFFFF"/>
                </a:solidFill>
                <a:cs typeface="Arial"/>
              </a:rPr>
              <a:t>ΘΕΡΜΟΚΗΠΙΟΥ</a:t>
            </a:r>
            <a:endParaRPr sz="1600" dirty="0">
              <a:cs typeface="Arial"/>
            </a:endParaRPr>
          </a:p>
        </p:txBody>
      </p:sp>
      <p:sp>
        <p:nvSpPr>
          <p:cNvPr id="12" name="Title 11">
            <a:extLst>
              <a:ext uri="{FF2B5EF4-FFF2-40B4-BE49-F238E27FC236}">
                <a16:creationId xmlns:a16="http://schemas.microsoft.com/office/drawing/2014/main" id="{46C24092-0346-4E04-9A89-68FDB0134235}"/>
              </a:ext>
            </a:extLst>
          </p:cNvPr>
          <p:cNvSpPr txBox="1">
            <a:spLocks/>
          </p:cNvSpPr>
          <p:nvPr/>
        </p:nvSpPr>
        <p:spPr>
          <a:xfrm>
            <a:off x="457200" y="4225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dirty="0">
                <a:solidFill>
                  <a:schemeClr val="accent6">
                    <a:lumMod val="75000"/>
                  </a:schemeClr>
                </a:solidFill>
              </a:rPr>
              <a:t>To </a:t>
            </a:r>
            <a:r>
              <a:rPr lang="el-GR" spc="-10" dirty="0">
                <a:solidFill>
                  <a:schemeClr val="accent6">
                    <a:lumMod val="75000"/>
                  </a:schemeClr>
                </a:solidFill>
              </a:rPr>
              <a:t>Φαινόμενο </a:t>
            </a:r>
            <a:r>
              <a:rPr lang="el-GR" dirty="0">
                <a:solidFill>
                  <a:schemeClr val="accent6">
                    <a:lumMod val="75000"/>
                  </a:schemeClr>
                </a:solidFill>
              </a:rPr>
              <a:t>του</a:t>
            </a:r>
            <a:r>
              <a:rPr lang="el-GR" spc="-475" dirty="0">
                <a:solidFill>
                  <a:schemeClr val="accent6">
                    <a:lumMod val="75000"/>
                  </a:schemeClr>
                </a:solidFill>
              </a:rPr>
              <a:t> </a:t>
            </a:r>
            <a:r>
              <a:rPr lang="el-GR" dirty="0">
                <a:solidFill>
                  <a:schemeClr val="accent6">
                    <a:lumMod val="75000"/>
                  </a:schemeClr>
                </a:solidFill>
              </a:rPr>
              <a:t>Θερμοκηπίου</a:t>
            </a:r>
            <a:br>
              <a:rPr lang="en-US" dirty="0">
                <a:solidFill>
                  <a:schemeClr val="accent6">
                    <a:lumMod val="75000"/>
                  </a:schemeClr>
                </a:solidFill>
              </a:rPr>
            </a:br>
            <a:endParaRPr lang="en-US" dirty="0"/>
          </a:p>
        </p:txBody>
      </p:sp>
    </p:spTree>
    <p:extLst>
      <p:ext uri="{BB962C8B-B14F-4D97-AF65-F5344CB8AC3E}">
        <p14:creationId xmlns:p14="http://schemas.microsoft.com/office/powerpoint/2010/main" val="3429688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29</a:t>
            </a:fld>
            <a:endParaRPr lang="el-GR" dirty="0">
              <a:solidFill>
                <a:prstClr val="black">
                  <a:tint val="75000"/>
                </a:prstClr>
              </a:solidFill>
            </a:endParaRPr>
          </a:p>
        </p:txBody>
      </p:sp>
      <p:pic>
        <p:nvPicPr>
          <p:cNvPr id="4" name="Picture 2" descr="http://users.sch.gr/xtsamis/images/PitaRipon.gif">
            <a:extLst>
              <a:ext uri="{FF2B5EF4-FFF2-40B4-BE49-F238E27FC236}">
                <a16:creationId xmlns:a16="http://schemas.microsoft.com/office/drawing/2014/main" id="{80E08A1A-D780-4D99-8935-147E5028F54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686"/>
          <a:stretch/>
        </p:blipFill>
        <p:spPr bwMode="auto">
          <a:xfrm>
            <a:off x="1403648" y="828328"/>
            <a:ext cx="6336704" cy="498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16915B24-EC34-4859-B63F-B17BA97E44BF}"/>
              </a:ext>
            </a:extLst>
          </p:cNvPr>
          <p:cNvSpPr txBox="1">
            <a:spLocks/>
          </p:cNvSpPr>
          <p:nvPr/>
        </p:nvSpPr>
        <p:spPr>
          <a:xfrm>
            <a:off x="117848" y="332656"/>
            <a:ext cx="8568952" cy="495672"/>
          </a:xfrm>
          <a:prstGeom prst="rect">
            <a:avLst/>
          </a:prstGeom>
          <a:solidFill>
            <a:schemeClr val="bg1"/>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Arial" panose="020B0604020202020204" pitchFamily="34" charset="0"/>
              <a:buNone/>
            </a:pPr>
            <a:r>
              <a:rPr lang="el-GR" sz="2200" u="sng" dirty="0">
                <a:solidFill>
                  <a:srgbClr val="C00000"/>
                </a:solidFill>
              </a:rPr>
              <a:t>Συμμετοχή των ανθρωπογενών ρύπων στο ΦΑΙΝΟΜΕΝΟ ΘΕΡΜΟΚΗΠΊΟΥ</a:t>
            </a:r>
            <a:endParaRPr lang="en-US" sz="2200" u="sng" dirty="0">
              <a:solidFill>
                <a:srgbClr val="C00000"/>
              </a:solidFill>
            </a:endParaRPr>
          </a:p>
          <a:p>
            <a:pPr algn="just">
              <a:buFont typeface="Arial" panose="020B0604020202020204" pitchFamily="34" charset="0"/>
              <a:buNone/>
            </a:pPr>
            <a:r>
              <a:rPr lang="en-US" sz="2200" dirty="0">
                <a:solidFill>
                  <a:srgbClr val="C00000"/>
                </a:solidFill>
              </a:rPr>
              <a:t>    </a:t>
            </a:r>
          </a:p>
        </p:txBody>
      </p:sp>
    </p:spTree>
    <p:extLst>
      <p:ext uri="{BB962C8B-B14F-4D97-AF65-F5344CB8AC3E}">
        <p14:creationId xmlns:p14="http://schemas.microsoft.com/office/powerpoint/2010/main" val="449464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30</a:t>
            </a:fld>
            <a:endParaRPr lang="el-GR" dirty="0">
              <a:solidFill>
                <a:prstClr val="black">
                  <a:tint val="75000"/>
                </a:prstClr>
              </a:solidFill>
            </a:endParaRPr>
          </a:p>
        </p:txBody>
      </p:sp>
      <p:pic>
        <p:nvPicPr>
          <p:cNvPr id="4" name="Picture 2" descr="http://www.env-edu.gr/documents/images/Air-Th-Im22.jpg">
            <a:extLst>
              <a:ext uri="{FF2B5EF4-FFF2-40B4-BE49-F238E27FC236}">
                <a16:creationId xmlns:a16="http://schemas.microsoft.com/office/drawing/2014/main" id="{07B13AA4-ECB3-426B-AD07-B9D277CCC2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110" y="168637"/>
            <a:ext cx="7527780" cy="598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147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31</a:t>
            </a:fld>
            <a:endParaRPr lang="el-GR" dirty="0">
              <a:solidFill>
                <a:prstClr val="black">
                  <a:tint val="75000"/>
                </a:prstClr>
              </a:solidFill>
            </a:endParaRPr>
          </a:p>
        </p:txBody>
      </p:sp>
      <p:sp>
        <p:nvSpPr>
          <p:cNvPr id="5" name="object 3">
            <a:extLst>
              <a:ext uri="{FF2B5EF4-FFF2-40B4-BE49-F238E27FC236}">
                <a16:creationId xmlns:a16="http://schemas.microsoft.com/office/drawing/2014/main" id="{485910CD-E7AB-46FC-A090-53B3EA4A74B1}"/>
              </a:ext>
            </a:extLst>
          </p:cNvPr>
          <p:cNvSpPr txBox="1"/>
          <p:nvPr/>
        </p:nvSpPr>
        <p:spPr>
          <a:xfrm>
            <a:off x="179512" y="5981908"/>
            <a:ext cx="7360934" cy="289823"/>
          </a:xfrm>
          <a:prstGeom prst="rect">
            <a:avLst/>
          </a:prstGeom>
        </p:spPr>
        <p:txBody>
          <a:bodyPr vert="horz" wrap="square" lIns="0" tIns="12700" rIns="0" bIns="0" rtlCol="0">
            <a:spAutoFit/>
          </a:bodyPr>
          <a:lstStyle/>
          <a:p>
            <a:pPr marL="12700" marR="5080">
              <a:spcBef>
                <a:spcPts val="100"/>
              </a:spcBef>
            </a:pPr>
            <a:r>
              <a:rPr b="1" dirty="0">
                <a:solidFill>
                  <a:srgbClr val="0000FF"/>
                </a:solidFill>
                <a:latin typeface="Times New Roman"/>
                <a:cs typeface="Times New Roman"/>
              </a:rPr>
              <a:t>Πηγή. </a:t>
            </a:r>
            <a:r>
              <a:rPr b="1" spc="-15" dirty="0">
                <a:solidFill>
                  <a:srgbClr val="0000FF"/>
                </a:solidFill>
                <a:latin typeface="Times New Roman"/>
                <a:cs typeface="Times New Roman"/>
              </a:rPr>
              <a:t>Ιntergovernmental Panel</a:t>
            </a:r>
            <a:r>
              <a:rPr b="1" spc="-225" dirty="0">
                <a:solidFill>
                  <a:srgbClr val="0000FF"/>
                </a:solidFill>
                <a:latin typeface="Times New Roman"/>
                <a:cs typeface="Times New Roman"/>
              </a:rPr>
              <a:t> </a:t>
            </a:r>
            <a:r>
              <a:rPr b="1" dirty="0">
                <a:solidFill>
                  <a:srgbClr val="0000FF"/>
                </a:solidFill>
                <a:latin typeface="Times New Roman"/>
                <a:cs typeface="Times New Roman"/>
              </a:rPr>
              <a:t>for  </a:t>
            </a:r>
            <a:r>
              <a:rPr b="1" spc="-15" dirty="0">
                <a:solidFill>
                  <a:srgbClr val="0000FF"/>
                </a:solidFill>
                <a:latin typeface="Times New Roman"/>
                <a:cs typeface="Times New Roman"/>
              </a:rPr>
              <a:t>Climate </a:t>
            </a:r>
            <a:r>
              <a:rPr b="1" spc="-20" dirty="0">
                <a:solidFill>
                  <a:srgbClr val="0000FF"/>
                </a:solidFill>
                <a:latin typeface="Times New Roman"/>
                <a:cs typeface="Times New Roman"/>
              </a:rPr>
              <a:t>Change </a:t>
            </a:r>
            <a:r>
              <a:rPr b="1" spc="-5" dirty="0">
                <a:solidFill>
                  <a:srgbClr val="0000FF"/>
                </a:solidFill>
                <a:latin typeface="Times New Roman"/>
                <a:cs typeface="Times New Roman"/>
              </a:rPr>
              <a:t>IPCC,</a:t>
            </a:r>
            <a:r>
              <a:rPr b="1" spc="-85" dirty="0">
                <a:solidFill>
                  <a:srgbClr val="0000FF"/>
                </a:solidFill>
                <a:latin typeface="Times New Roman"/>
                <a:cs typeface="Times New Roman"/>
              </a:rPr>
              <a:t> </a:t>
            </a:r>
            <a:r>
              <a:rPr b="1" spc="-70" dirty="0">
                <a:solidFill>
                  <a:srgbClr val="0000FF"/>
                </a:solidFill>
                <a:latin typeface="Times New Roman"/>
                <a:cs typeface="Times New Roman"/>
              </a:rPr>
              <a:t>201</a:t>
            </a:r>
            <a:r>
              <a:rPr lang="en-US" b="1" spc="-70" dirty="0">
                <a:solidFill>
                  <a:srgbClr val="0000FF"/>
                </a:solidFill>
                <a:latin typeface="Times New Roman"/>
                <a:cs typeface="Times New Roman"/>
              </a:rPr>
              <a:t>3</a:t>
            </a:r>
            <a:endParaRPr dirty="0">
              <a:solidFill>
                <a:srgbClr val="0000FF"/>
              </a:solidFill>
              <a:latin typeface="Times New Roman"/>
              <a:cs typeface="Times New Roman"/>
            </a:endParaRPr>
          </a:p>
        </p:txBody>
      </p:sp>
      <p:sp>
        <p:nvSpPr>
          <p:cNvPr id="6" name="object 2">
            <a:extLst>
              <a:ext uri="{FF2B5EF4-FFF2-40B4-BE49-F238E27FC236}">
                <a16:creationId xmlns:a16="http://schemas.microsoft.com/office/drawing/2014/main" id="{88E2D4E3-C70E-49DC-B18C-07FB9C855AAA}"/>
              </a:ext>
            </a:extLst>
          </p:cNvPr>
          <p:cNvSpPr txBox="1"/>
          <p:nvPr/>
        </p:nvSpPr>
        <p:spPr>
          <a:xfrm>
            <a:off x="241174" y="184273"/>
            <a:ext cx="8867330" cy="952184"/>
          </a:xfrm>
          <a:prstGeom prst="rect">
            <a:avLst/>
          </a:prstGeom>
        </p:spPr>
        <p:txBody>
          <a:bodyPr vert="horz" wrap="square" lIns="0" tIns="76200" rIns="0" bIns="0" rtlCol="0">
            <a:spAutoFit/>
          </a:bodyPr>
          <a:lstStyle/>
          <a:p>
            <a:pPr marL="12700" marR="250190" algn="just">
              <a:lnSpc>
                <a:spcPct val="79300"/>
              </a:lnSpc>
              <a:spcBef>
                <a:spcPts val="600"/>
              </a:spcBef>
            </a:pPr>
            <a:r>
              <a:rPr sz="2400" spc="-135" dirty="0">
                <a:latin typeface="Arial Narrow" panose="020B0606020202030204" pitchFamily="34" charset="0"/>
                <a:cs typeface="Times New Roman"/>
              </a:rPr>
              <a:t>Το </a:t>
            </a:r>
            <a:r>
              <a:rPr sz="2400" spc="-20" dirty="0">
                <a:latin typeface="Arial Narrow" panose="020B0606020202030204" pitchFamily="34" charset="0"/>
                <a:cs typeface="Times New Roman"/>
              </a:rPr>
              <a:t>“</a:t>
            </a:r>
            <a:r>
              <a:rPr sz="2400" b="1" spc="-20" dirty="0">
                <a:latin typeface="Arial Narrow" panose="020B0606020202030204" pitchFamily="34" charset="0"/>
                <a:cs typeface="Times New Roman"/>
              </a:rPr>
              <a:t>radiative </a:t>
            </a:r>
            <a:r>
              <a:rPr sz="2400" b="1" spc="-15" dirty="0">
                <a:latin typeface="Arial Narrow" panose="020B0606020202030204" pitchFamily="34" charset="0"/>
                <a:cs typeface="Times New Roman"/>
              </a:rPr>
              <a:t>forcing</a:t>
            </a:r>
            <a:r>
              <a:rPr sz="2400" spc="-15" dirty="0">
                <a:latin typeface="Arial Narrow" panose="020B0606020202030204" pitchFamily="34" charset="0"/>
                <a:cs typeface="Times New Roman"/>
              </a:rPr>
              <a:t>”</a:t>
            </a:r>
            <a:r>
              <a:rPr lang="el-GR" sz="2400" spc="-15" dirty="0">
                <a:latin typeface="Arial Narrow" panose="020B0606020202030204" pitchFamily="34" charset="0"/>
                <a:cs typeface="Times New Roman"/>
              </a:rPr>
              <a:t> (επιβολή ακτινοβολίας)</a:t>
            </a:r>
            <a:r>
              <a:rPr sz="2400" spc="-15" dirty="0">
                <a:latin typeface="Arial Narrow" panose="020B0606020202030204" pitchFamily="34" charset="0"/>
                <a:cs typeface="Times New Roman"/>
              </a:rPr>
              <a:t> είναι </a:t>
            </a:r>
            <a:r>
              <a:rPr sz="2400" dirty="0">
                <a:latin typeface="Arial Narrow" panose="020B0606020202030204" pitchFamily="34" charset="0"/>
                <a:cs typeface="Times New Roman"/>
              </a:rPr>
              <a:t>η </a:t>
            </a:r>
            <a:r>
              <a:rPr sz="2400" spc="-5" dirty="0">
                <a:latin typeface="Arial Narrow" panose="020B0606020202030204" pitchFamily="34" charset="0"/>
                <a:cs typeface="Times New Roman"/>
              </a:rPr>
              <a:t>άμεση </a:t>
            </a:r>
            <a:r>
              <a:rPr sz="2400" spc="-15" dirty="0">
                <a:latin typeface="Arial Narrow" panose="020B0606020202030204" pitchFamily="34" charset="0"/>
                <a:cs typeface="Times New Roman"/>
              </a:rPr>
              <a:t>μέτρηση </a:t>
            </a:r>
            <a:r>
              <a:rPr sz="2400" spc="-10" dirty="0">
                <a:latin typeface="Arial Narrow" panose="020B0606020202030204" pitchFamily="34" charset="0"/>
                <a:cs typeface="Times New Roman"/>
              </a:rPr>
              <a:t>της </a:t>
            </a:r>
            <a:r>
              <a:rPr sz="2400" spc="-20" dirty="0">
                <a:latin typeface="Arial Narrow" panose="020B0606020202030204" pitchFamily="34" charset="0"/>
                <a:cs typeface="Times New Roman"/>
              </a:rPr>
              <a:t>παγκόσμιας </a:t>
            </a:r>
            <a:r>
              <a:rPr sz="2400" spc="-5" dirty="0">
                <a:latin typeface="Arial Narrow" panose="020B0606020202030204" pitchFamily="34" charset="0"/>
                <a:cs typeface="Times New Roman"/>
              </a:rPr>
              <a:t>μέσης  </a:t>
            </a:r>
            <a:r>
              <a:rPr sz="2400" spc="-15" dirty="0">
                <a:latin typeface="Arial Narrow" panose="020B0606020202030204" pitchFamily="34" charset="0"/>
                <a:cs typeface="Times New Roman"/>
              </a:rPr>
              <a:t>τιμής </a:t>
            </a:r>
            <a:r>
              <a:rPr sz="2400" spc="-5" dirty="0">
                <a:latin typeface="Arial Narrow" panose="020B0606020202030204" pitchFamily="34" charset="0"/>
                <a:cs typeface="Times New Roman"/>
              </a:rPr>
              <a:t>του </a:t>
            </a:r>
            <a:r>
              <a:rPr sz="2400" spc="-10" dirty="0">
                <a:latin typeface="Arial Narrow" panose="020B0606020202030204" pitchFamily="34" charset="0"/>
                <a:cs typeface="Times New Roman"/>
              </a:rPr>
              <a:t>ρυθμού </a:t>
            </a:r>
            <a:r>
              <a:rPr sz="2400" spc="-15" dirty="0">
                <a:latin typeface="Arial Narrow" panose="020B0606020202030204" pitchFamily="34" charset="0"/>
                <a:cs typeface="Times New Roman"/>
              </a:rPr>
              <a:t>μεταβολής </a:t>
            </a:r>
            <a:r>
              <a:rPr sz="2400" spc="-10" dirty="0">
                <a:latin typeface="Arial Narrow" panose="020B0606020202030204" pitchFamily="34" charset="0"/>
                <a:cs typeface="Times New Roman"/>
              </a:rPr>
              <a:t>της ροής </a:t>
            </a:r>
            <a:r>
              <a:rPr sz="2400" spc="-20" dirty="0">
                <a:latin typeface="Arial Narrow" panose="020B0606020202030204" pitchFamily="34" charset="0"/>
                <a:cs typeface="Times New Roman"/>
              </a:rPr>
              <a:t>ενέργειας </a:t>
            </a:r>
            <a:r>
              <a:rPr sz="2400" spc="-5" dirty="0">
                <a:latin typeface="Arial Narrow" panose="020B0606020202030204" pitchFamily="34" charset="0"/>
                <a:cs typeface="Times New Roman"/>
              </a:rPr>
              <a:t>λόγω </a:t>
            </a:r>
            <a:r>
              <a:rPr sz="2400" spc="-10" dirty="0">
                <a:latin typeface="Arial Narrow" panose="020B0606020202030204" pitchFamily="34" charset="0"/>
                <a:cs typeface="Times New Roman"/>
              </a:rPr>
              <a:t>της </a:t>
            </a:r>
            <a:r>
              <a:rPr sz="2400" spc="-15" dirty="0">
                <a:latin typeface="Arial Narrow" panose="020B0606020202030204" pitchFamily="34" charset="0"/>
                <a:cs typeface="Times New Roman"/>
              </a:rPr>
              <a:t>μεταβολής </a:t>
            </a:r>
            <a:r>
              <a:rPr sz="2400" spc="-10" dirty="0">
                <a:latin typeface="Arial Narrow" panose="020B0606020202030204" pitchFamily="34" charset="0"/>
                <a:cs typeface="Times New Roman"/>
              </a:rPr>
              <a:t>της </a:t>
            </a:r>
            <a:r>
              <a:rPr sz="2400" spc="-15" dirty="0">
                <a:latin typeface="Arial Narrow" panose="020B0606020202030204" pitchFamily="34" charset="0"/>
                <a:cs typeface="Times New Roman"/>
              </a:rPr>
              <a:t>συγκέντρωσης </a:t>
            </a:r>
            <a:r>
              <a:rPr sz="2400" dirty="0">
                <a:latin typeface="Arial Narrow" panose="020B0606020202030204" pitchFamily="34" charset="0"/>
                <a:cs typeface="Times New Roman"/>
              </a:rPr>
              <a:t>ενός </a:t>
            </a:r>
            <a:r>
              <a:rPr sz="2400" spc="-15" dirty="0">
                <a:latin typeface="Arial Narrow" panose="020B0606020202030204" pitchFamily="34" charset="0"/>
                <a:cs typeface="Times New Roman"/>
              </a:rPr>
              <a:t>θερμοκηπιακού</a:t>
            </a:r>
            <a:r>
              <a:rPr sz="2400" spc="-325" dirty="0">
                <a:latin typeface="Arial Narrow" panose="020B0606020202030204" pitchFamily="34" charset="0"/>
                <a:cs typeface="Times New Roman"/>
              </a:rPr>
              <a:t> </a:t>
            </a:r>
            <a:r>
              <a:rPr sz="2400" spc="-15" dirty="0">
                <a:latin typeface="Arial Narrow" panose="020B0606020202030204" pitchFamily="34" charset="0"/>
                <a:cs typeface="Times New Roman"/>
              </a:rPr>
              <a:t>αερίου.</a:t>
            </a:r>
            <a:r>
              <a:rPr lang="el-GR" sz="2400" dirty="0">
                <a:latin typeface="Arial Narrow" panose="020B0606020202030204" pitchFamily="34" charset="0"/>
                <a:cs typeface="Times New Roman"/>
              </a:rPr>
              <a:t>  </a:t>
            </a:r>
            <a:endParaRPr sz="2400" dirty="0">
              <a:latin typeface="Arial Narrow" panose="020B0606020202030204" pitchFamily="34" charset="0"/>
              <a:cs typeface="Times New Roman"/>
            </a:endParaRPr>
          </a:p>
        </p:txBody>
      </p:sp>
      <p:graphicFrame>
        <p:nvGraphicFramePr>
          <p:cNvPr id="8" name="Πίνακας 7">
            <a:extLst>
              <a:ext uri="{FF2B5EF4-FFF2-40B4-BE49-F238E27FC236}">
                <a16:creationId xmlns:a16="http://schemas.microsoft.com/office/drawing/2014/main" id="{4B2B314A-5F41-48E2-FE45-2FF7B28B1257}"/>
              </a:ext>
            </a:extLst>
          </p:cNvPr>
          <p:cNvGraphicFramePr>
            <a:graphicFrameLocks noGrp="1"/>
          </p:cNvGraphicFramePr>
          <p:nvPr>
            <p:extLst>
              <p:ext uri="{D42A27DB-BD31-4B8C-83A1-F6EECF244321}">
                <p14:modId xmlns:p14="http://schemas.microsoft.com/office/powerpoint/2010/main" val="184519996"/>
              </p:ext>
            </p:extLst>
          </p:nvPr>
        </p:nvGraphicFramePr>
        <p:xfrm>
          <a:off x="241174" y="1412776"/>
          <a:ext cx="8651306" cy="4160520"/>
        </p:xfrm>
        <a:graphic>
          <a:graphicData uri="http://schemas.openxmlformats.org/drawingml/2006/table">
            <a:tbl>
              <a:tblPr>
                <a:tableStyleId>{5C22544A-7EE6-4342-B048-85BDC9FD1C3A}</a:tableStyleId>
              </a:tblPr>
              <a:tblGrid>
                <a:gridCol w="3236181">
                  <a:extLst>
                    <a:ext uri="{9D8B030D-6E8A-4147-A177-3AD203B41FA5}">
                      <a16:colId xmlns:a16="http://schemas.microsoft.com/office/drawing/2014/main" val="136432126"/>
                    </a:ext>
                  </a:extLst>
                </a:gridCol>
                <a:gridCol w="1547178">
                  <a:extLst>
                    <a:ext uri="{9D8B030D-6E8A-4147-A177-3AD203B41FA5}">
                      <a16:colId xmlns:a16="http://schemas.microsoft.com/office/drawing/2014/main" val="4245437117"/>
                    </a:ext>
                  </a:extLst>
                </a:gridCol>
                <a:gridCol w="1719088">
                  <a:extLst>
                    <a:ext uri="{9D8B030D-6E8A-4147-A177-3AD203B41FA5}">
                      <a16:colId xmlns:a16="http://schemas.microsoft.com/office/drawing/2014/main" val="3893346551"/>
                    </a:ext>
                  </a:extLst>
                </a:gridCol>
                <a:gridCol w="580191">
                  <a:extLst>
                    <a:ext uri="{9D8B030D-6E8A-4147-A177-3AD203B41FA5}">
                      <a16:colId xmlns:a16="http://schemas.microsoft.com/office/drawing/2014/main" val="1085591670"/>
                    </a:ext>
                  </a:extLst>
                </a:gridCol>
                <a:gridCol w="1568668">
                  <a:extLst>
                    <a:ext uri="{9D8B030D-6E8A-4147-A177-3AD203B41FA5}">
                      <a16:colId xmlns:a16="http://schemas.microsoft.com/office/drawing/2014/main" val="2142268744"/>
                    </a:ext>
                  </a:extLst>
                </a:gridCol>
              </a:tblGrid>
              <a:tr h="228600">
                <a:tc gridSpan="5">
                  <a:txBody>
                    <a:bodyPr/>
                    <a:lstStyle/>
                    <a:p>
                      <a:pPr algn="ctr" fontAlgn="b"/>
                      <a:r>
                        <a:rPr lang="el-GR" sz="2000" u="none" strike="noStrike">
                          <a:effectLst/>
                          <a:latin typeface="Arial Narrow" panose="020B0606020202030204" pitchFamily="34" charset="0"/>
                        </a:rPr>
                        <a:t>Radiative forcing για καλά αναμεμηγμένα θερμοκηπιακά αέρια</a:t>
                      </a:r>
                      <a:endParaRPr lang="el-GR" sz="2000" b="0" i="0" u="none" strike="noStrike">
                        <a:solidFill>
                          <a:srgbClr val="000000"/>
                        </a:solidFill>
                        <a:effectLst/>
                        <a:latin typeface="Arial Narrow" panose="020B0606020202030204" pitchFamily="34" charset="0"/>
                      </a:endParaRPr>
                    </a:p>
                  </a:txBody>
                  <a:tcPr marL="7620" marR="7620" marT="7620" marB="0" anchor="b"/>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472619442"/>
                  </a:ext>
                </a:extLst>
              </a:tr>
              <a:tr h="731520">
                <a:tc>
                  <a:txBody>
                    <a:bodyPr/>
                    <a:lstStyle/>
                    <a:p>
                      <a:pPr algn="l" fontAlgn="b"/>
                      <a:r>
                        <a:rPr lang="el-GR" sz="2000" u="none" strike="noStrike" dirty="0">
                          <a:solidFill>
                            <a:srgbClr val="0000FF"/>
                          </a:solidFill>
                          <a:effectLst/>
                          <a:latin typeface="Arial Narrow" panose="020B0606020202030204" pitchFamily="34" charset="0"/>
                        </a:rPr>
                        <a:t>Αέριο</a:t>
                      </a:r>
                      <a:endParaRPr lang="el-GR" sz="2000" b="0" i="0" u="none" strike="noStrike" dirty="0">
                        <a:solidFill>
                          <a:srgbClr val="0000FF"/>
                        </a:solidFill>
                        <a:effectLst/>
                        <a:latin typeface="Arial Narrow" panose="020B0606020202030204" pitchFamily="34" charset="0"/>
                      </a:endParaRPr>
                    </a:p>
                  </a:txBody>
                  <a:tcPr marL="7620" marR="7620" marT="7620" marB="0" anchor="b"/>
                </a:tc>
                <a:tc>
                  <a:txBody>
                    <a:bodyPr/>
                    <a:lstStyle/>
                    <a:p>
                      <a:pPr algn="ctr" fontAlgn="b"/>
                      <a:r>
                        <a:rPr lang="el-GR" sz="2000" u="none" strike="noStrike" dirty="0">
                          <a:solidFill>
                            <a:srgbClr val="0000FF"/>
                          </a:solidFill>
                          <a:effectLst/>
                          <a:latin typeface="Arial Narrow" panose="020B0606020202030204" pitchFamily="34" charset="0"/>
                        </a:rPr>
                        <a:t>Συγκέντρωση το 1750</a:t>
                      </a:r>
                      <a:endParaRPr lang="el-GR" sz="2000" b="0" i="0" u="none" strike="noStrike" dirty="0">
                        <a:solidFill>
                          <a:srgbClr val="0000FF"/>
                        </a:solidFill>
                        <a:effectLst/>
                        <a:latin typeface="Arial Narrow" panose="020B0606020202030204" pitchFamily="34" charset="0"/>
                      </a:endParaRPr>
                    </a:p>
                  </a:txBody>
                  <a:tcPr marL="7620" marR="7620" marT="7620" marB="0" anchor="b"/>
                </a:tc>
                <a:tc>
                  <a:txBody>
                    <a:bodyPr/>
                    <a:lstStyle/>
                    <a:p>
                      <a:pPr algn="ctr" fontAlgn="b"/>
                      <a:r>
                        <a:rPr lang="el-GR" sz="2000" u="none" strike="noStrike" dirty="0">
                          <a:solidFill>
                            <a:srgbClr val="0000FF"/>
                          </a:solidFill>
                          <a:effectLst/>
                          <a:latin typeface="Arial Narrow" panose="020B0606020202030204" pitchFamily="34" charset="0"/>
                        </a:rPr>
                        <a:t>Συγκέντρωση το 1998</a:t>
                      </a:r>
                      <a:endParaRPr lang="el-GR" sz="2000" b="0" i="0" u="none" strike="noStrike" dirty="0">
                        <a:solidFill>
                          <a:srgbClr val="0000FF"/>
                        </a:solidFill>
                        <a:effectLst/>
                        <a:latin typeface="Arial Narrow" panose="020B0606020202030204" pitchFamily="34" charset="0"/>
                      </a:endParaRPr>
                    </a:p>
                  </a:txBody>
                  <a:tcPr marL="7620" marR="7620" marT="7620" marB="0" anchor="b"/>
                </a:tc>
                <a:tc>
                  <a:txBody>
                    <a:bodyPr/>
                    <a:lstStyle/>
                    <a:p>
                      <a:pPr algn="ctr" fontAlgn="b"/>
                      <a:r>
                        <a:rPr lang="el-GR" sz="2000" u="none" strike="noStrike" dirty="0">
                          <a:solidFill>
                            <a:srgbClr val="0000FF"/>
                          </a:solidFill>
                          <a:effectLst/>
                          <a:latin typeface="Arial Narrow" panose="020B0606020202030204" pitchFamily="34" charset="0"/>
                        </a:rPr>
                        <a:t> </a:t>
                      </a:r>
                      <a:endParaRPr lang="el-GR" sz="2000" b="0" i="0" u="none" strike="noStrike" dirty="0">
                        <a:solidFill>
                          <a:srgbClr val="0000FF"/>
                        </a:solidFill>
                        <a:effectLst/>
                        <a:latin typeface="Arial Narrow" panose="020B0606020202030204" pitchFamily="34" charset="0"/>
                      </a:endParaRPr>
                    </a:p>
                  </a:txBody>
                  <a:tcPr marL="7620" marR="7620" marT="7620" marB="0" anchor="b"/>
                </a:tc>
                <a:tc>
                  <a:txBody>
                    <a:bodyPr/>
                    <a:lstStyle/>
                    <a:p>
                      <a:pPr algn="ctr" fontAlgn="b"/>
                      <a:r>
                        <a:rPr lang="en-US" sz="2000" u="none" strike="noStrike" dirty="0">
                          <a:solidFill>
                            <a:srgbClr val="0000FF"/>
                          </a:solidFill>
                          <a:effectLst/>
                          <a:latin typeface="Arial Narrow" panose="020B0606020202030204" pitchFamily="34" charset="0"/>
                        </a:rPr>
                        <a:t>Radiative forcing (W/m</a:t>
                      </a:r>
                      <a:r>
                        <a:rPr lang="en-US" sz="2000" u="none" strike="noStrike" baseline="30000" dirty="0">
                          <a:solidFill>
                            <a:srgbClr val="0000FF"/>
                          </a:solidFill>
                          <a:effectLst/>
                          <a:latin typeface="Arial Narrow" panose="020B0606020202030204" pitchFamily="34" charset="0"/>
                        </a:rPr>
                        <a:t>2</a:t>
                      </a:r>
                      <a:r>
                        <a:rPr lang="en-US" sz="2000" u="none" strike="noStrike" dirty="0">
                          <a:solidFill>
                            <a:srgbClr val="0000FF"/>
                          </a:solidFill>
                          <a:effectLst/>
                          <a:latin typeface="Arial Narrow" panose="020B0606020202030204" pitchFamily="34" charset="0"/>
                        </a:rPr>
                        <a:t>)</a:t>
                      </a:r>
                      <a:endParaRPr lang="en-US" sz="2000" b="0" i="0" u="none" strike="noStrike" dirty="0">
                        <a:solidFill>
                          <a:srgbClr val="0000FF"/>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515112473"/>
                  </a:ext>
                </a:extLst>
              </a:tr>
              <a:tr h="228600">
                <a:tc>
                  <a:txBody>
                    <a:bodyPr/>
                    <a:lstStyle/>
                    <a:p>
                      <a:pPr algn="l" fontAlgn="b"/>
                      <a:r>
                        <a:rPr lang="el-GR" sz="2000" u="none" strike="noStrike">
                          <a:effectLst/>
                          <a:latin typeface="Arial Narrow" panose="020B0606020202030204" pitchFamily="34" charset="0"/>
                        </a:rPr>
                        <a:t>Διοξείδιο του άνθρακα</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278</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365</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n-US" sz="2000" u="none" strike="noStrike">
                          <a:effectLst/>
                          <a:latin typeface="Arial Narrow" panose="020B0606020202030204" pitchFamily="34" charset="0"/>
                        </a:rPr>
                        <a:t>ppm</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1,46</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304095724"/>
                  </a:ext>
                </a:extLst>
              </a:tr>
              <a:tr h="228600">
                <a:tc>
                  <a:txBody>
                    <a:bodyPr/>
                    <a:lstStyle/>
                    <a:p>
                      <a:pPr algn="l" fontAlgn="b"/>
                      <a:r>
                        <a:rPr lang="el-GR" sz="2000" u="none" strike="noStrike">
                          <a:effectLst/>
                          <a:latin typeface="Arial Narrow" panose="020B0606020202030204" pitchFamily="34" charset="0"/>
                        </a:rPr>
                        <a:t>μεθάνιο</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700</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1745</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n-US" sz="2000" u="none" strike="noStrike">
                          <a:effectLst/>
                          <a:latin typeface="Arial Narrow" panose="020B0606020202030204" pitchFamily="34" charset="0"/>
                        </a:rPr>
                        <a:t>ppb</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0,48</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395878104"/>
                  </a:ext>
                </a:extLst>
              </a:tr>
              <a:tr h="228600">
                <a:tc>
                  <a:txBody>
                    <a:bodyPr/>
                    <a:lstStyle/>
                    <a:p>
                      <a:pPr algn="l" fontAlgn="b"/>
                      <a:r>
                        <a:rPr lang="el-GR" sz="2000" u="none" strike="noStrike">
                          <a:effectLst/>
                          <a:latin typeface="Arial Narrow" panose="020B0606020202030204" pitchFamily="34" charset="0"/>
                        </a:rPr>
                        <a:t>υποξείδιο του αζώτου</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270</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314</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n-US" sz="2000" u="none" strike="noStrike">
                          <a:effectLst/>
                          <a:latin typeface="Arial Narrow" panose="020B0606020202030204" pitchFamily="34" charset="0"/>
                        </a:rPr>
                        <a:t>ppb</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0,15</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690048155"/>
                  </a:ext>
                </a:extLst>
              </a:tr>
              <a:tr h="228600">
                <a:tc>
                  <a:txBody>
                    <a:bodyPr/>
                    <a:lstStyle/>
                    <a:p>
                      <a:pPr algn="l" fontAlgn="b"/>
                      <a:r>
                        <a:rPr lang="en-US" sz="2000" u="none" strike="noStrike" dirty="0">
                          <a:effectLst/>
                          <a:latin typeface="Arial Narrow" panose="020B0606020202030204" pitchFamily="34" charset="0"/>
                        </a:rPr>
                        <a:t>CFC-11</a:t>
                      </a:r>
                      <a:endParaRPr lang="en-US" sz="2000" b="0" i="0" u="none" strike="noStrike" dirty="0">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268</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n-US" sz="2000" u="none" strike="noStrike">
                          <a:effectLst/>
                          <a:latin typeface="Arial Narrow" panose="020B0606020202030204" pitchFamily="34" charset="0"/>
                        </a:rPr>
                        <a:t>ppt</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0,07</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2060530919"/>
                  </a:ext>
                </a:extLst>
              </a:tr>
              <a:tr h="228600">
                <a:tc>
                  <a:txBody>
                    <a:bodyPr/>
                    <a:lstStyle/>
                    <a:p>
                      <a:pPr algn="l" fontAlgn="b"/>
                      <a:r>
                        <a:rPr lang="en-US" sz="2000" u="none" strike="noStrike" dirty="0">
                          <a:effectLst/>
                          <a:latin typeface="Arial Narrow" panose="020B0606020202030204" pitchFamily="34" charset="0"/>
                        </a:rPr>
                        <a:t>CFC-12</a:t>
                      </a:r>
                      <a:endParaRPr lang="en-US" sz="2000" b="0" i="0" u="none" strike="noStrike" dirty="0">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533</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n-US" sz="2000" u="none" strike="noStrike">
                          <a:effectLst/>
                          <a:latin typeface="Arial Narrow" panose="020B0606020202030204" pitchFamily="34" charset="0"/>
                        </a:rPr>
                        <a:t>ppt</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0,17</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1738520965"/>
                  </a:ext>
                </a:extLst>
              </a:tr>
              <a:tr h="228600">
                <a:tc>
                  <a:txBody>
                    <a:bodyPr/>
                    <a:lstStyle/>
                    <a:p>
                      <a:pPr algn="l" fontAlgn="b"/>
                      <a:r>
                        <a:rPr lang="en-US" sz="2000" u="none" strike="noStrike">
                          <a:effectLst/>
                          <a:latin typeface="Arial Narrow" panose="020B0606020202030204" pitchFamily="34" charset="0"/>
                        </a:rPr>
                        <a:t>HCFC-22</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132</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n-US" sz="2000" u="none" strike="noStrike">
                          <a:effectLst/>
                          <a:latin typeface="Arial Narrow" panose="020B0606020202030204" pitchFamily="34" charset="0"/>
                        </a:rPr>
                        <a:t>ppt</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0,03</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902301651"/>
                  </a:ext>
                </a:extLst>
              </a:tr>
              <a:tr h="228600">
                <a:tc>
                  <a:txBody>
                    <a:bodyPr/>
                    <a:lstStyle/>
                    <a:p>
                      <a:pPr algn="l" fontAlgn="b"/>
                      <a:r>
                        <a:rPr lang="en-US" sz="2000" u="none" strike="noStrike">
                          <a:effectLst/>
                          <a:latin typeface="Arial Narrow" panose="020B0606020202030204" pitchFamily="34" charset="0"/>
                        </a:rPr>
                        <a:t>HFC-23</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14</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n-US" sz="2000" u="none" strike="noStrike">
                          <a:effectLst/>
                          <a:latin typeface="Arial Narrow" panose="020B0606020202030204" pitchFamily="34" charset="0"/>
                        </a:rPr>
                        <a:t>ppt</a:t>
                      </a:r>
                      <a:endParaRPr lang="en-US"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0,002</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2777474401"/>
                  </a:ext>
                </a:extLst>
              </a:tr>
              <a:tr h="236220">
                <a:tc>
                  <a:txBody>
                    <a:bodyPr/>
                    <a:lstStyle/>
                    <a:p>
                      <a:pPr algn="l" fontAlgn="b"/>
                      <a:r>
                        <a:rPr lang="el-GR" sz="2000" u="none" strike="noStrike">
                          <a:effectLst/>
                          <a:latin typeface="Arial Narrow" panose="020B0606020202030204" pitchFamily="34" charset="0"/>
                        </a:rPr>
                        <a:t>όλοι οι αλογονομένοι υδρογονάνθρακες</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 </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 </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 </a:t>
                      </a:r>
                      <a:endParaRPr lang="el-GR" sz="2000" b="0" i="0" u="none" strike="noStrike">
                        <a:solidFill>
                          <a:srgbClr val="000000"/>
                        </a:solidFill>
                        <a:effectLst/>
                        <a:latin typeface="Arial Narrow" panose="020B0606020202030204" pitchFamily="34" charset="0"/>
                      </a:endParaRPr>
                    </a:p>
                  </a:txBody>
                  <a:tcPr marL="7620" marR="7620" marT="7620" marB="0" anchor="b"/>
                </a:tc>
                <a:tc>
                  <a:txBody>
                    <a:bodyPr/>
                    <a:lstStyle/>
                    <a:p>
                      <a:pPr algn="ctr" fontAlgn="b"/>
                      <a:r>
                        <a:rPr lang="el-GR" sz="2000" u="none" strike="noStrike">
                          <a:effectLst/>
                          <a:latin typeface="Arial Narrow" panose="020B0606020202030204" pitchFamily="34" charset="0"/>
                        </a:rPr>
                        <a:t>0,4</a:t>
                      </a:r>
                      <a:endParaRPr lang="el-GR" sz="2000" b="0" i="0" u="none" strike="noStrike">
                        <a:solidFill>
                          <a:srgbClr val="000000"/>
                        </a:solidFill>
                        <a:effectLst/>
                        <a:latin typeface="Arial Narrow" panose="020B0606020202030204" pitchFamily="34" charset="0"/>
                      </a:endParaRPr>
                    </a:p>
                  </a:txBody>
                  <a:tcPr marL="7620" marR="7620" marT="7620" marB="0" anchor="b"/>
                </a:tc>
                <a:extLst>
                  <a:ext uri="{0D108BD9-81ED-4DB2-BD59-A6C34878D82A}">
                    <a16:rowId xmlns:a16="http://schemas.microsoft.com/office/drawing/2014/main" val="2284529252"/>
                  </a:ext>
                </a:extLst>
              </a:tr>
              <a:tr h="281940">
                <a:tc gridSpan="5">
                  <a:txBody>
                    <a:bodyPr/>
                    <a:lstStyle/>
                    <a:p>
                      <a:pPr algn="l" fontAlgn="b"/>
                      <a:r>
                        <a:rPr lang="el-GR" sz="2000" u="none" strike="noStrike" dirty="0">
                          <a:effectLst/>
                          <a:latin typeface="Arial Narrow" panose="020B0606020202030204" pitchFamily="34" charset="0"/>
                        </a:rPr>
                        <a:t>Το </a:t>
                      </a:r>
                      <a:r>
                        <a:rPr lang="el-GR" sz="2000" u="none" strike="noStrike" dirty="0" err="1">
                          <a:effectLst/>
                          <a:latin typeface="Arial Narrow" panose="020B0606020202030204" pitchFamily="34" charset="0"/>
                        </a:rPr>
                        <a:t>Radiative</a:t>
                      </a:r>
                      <a:r>
                        <a:rPr lang="el-GR" sz="2000" u="none" strike="noStrike" dirty="0">
                          <a:effectLst/>
                          <a:latin typeface="Arial Narrow" panose="020B0606020202030204" pitchFamily="34" charset="0"/>
                        </a:rPr>
                        <a:t> </a:t>
                      </a:r>
                      <a:r>
                        <a:rPr lang="el-GR" sz="2000" u="none" strike="noStrike" dirty="0" err="1">
                          <a:effectLst/>
                          <a:latin typeface="Arial Narrow" panose="020B0606020202030204" pitchFamily="34" charset="0"/>
                        </a:rPr>
                        <a:t>forcing</a:t>
                      </a:r>
                      <a:r>
                        <a:rPr lang="el-GR" sz="2000" u="none" strike="noStrike" dirty="0">
                          <a:effectLst/>
                          <a:latin typeface="Arial Narrow" panose="020B0606020202030204" pitchFamily="34" charset="0"/>
                        </a:rPr>
                        <a:t> όλων των αερίων από τη προβιομηχανική εποχή είναι 2,45W/m</a:t>
                      </a:r>
                      <a:r>
                        <a:rPr lang="el-GR" sz="2000" u="none" strike="noStrike" baseline="30000" dirty="0">
                          <a:effectLst/>
                          <a:latin typeface="Arial Narrow" panose="020B0606020202030204" pitchFamily="34" charset="0"/>
                        </a:rPr>
                        <a:t>2</a:t>
                      </a:r>
                      <a:r>
                        <a:rPr lang="el-GR" sz="2000" u="none" strike="noStrike" dirty="0">
                          <a:effectLst/>
                          <a:latin typeface="Arial Narrow" panose="020B0606020202030204" pitchFamily="34" charset="0"/>
                        </a:rPr>
                        <a:t>±15%</a:t>
                      </a:r>
                      <a:endParaRPr lang="el-GR" sz="2000" b="0" i="0" u="none" strike="noStrike" dirty="0">
                        <a:solidFill>
                          <a:srgbClr val="000000"/>
                        </a:solidFill>
                        <a:effectLst/>
                        <a:latin typeface="Arial Narrow" panose="020B0606020202030204" pitchFamily="34" charset="0"/>
                      </a:endParaRPr>
                    </a:p>
                  </a:txBody>
                  <a:tcPr marL="7620" marR="7620" marT="7620" marB="0" anchor="b"/>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530981778"/>
                  </a:ext>
                </a:extLst>
              </a:tr>
            </a:tbl>
          </a:graphicData>
        </a:graphic>
      </p:graphicFrame>
    </p:spTree>
    <p:extLst>
      <p:ext uri="{BB962C8B-B14F-4D97-AF65-F5344CB8AC3E}">
        <p14:creationId xmlns:p14="http://schemas.microsoft.com/office/powerpoint/2010/main" val="3573118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32</a:t>
            </a:fld>
            <a:endParaRPr lang="el-GR" dirty="0">
              <a:solidFill>
                <a:prstClr val="black">
                  <a:tint val="75000"/>
                </a:prstClr>
              </a:solidFill>
            </a:endParaRPr>
          </a:p>
        </p:txBody>
      </p:sp>
      <p:pic>
        <p:nvPicPr>
          <p:cNvPr id="4" name="Picture 2" descr="https://www.climate.gov/sites/default/files/aggi_stackedarea_1979-2017_lrg.jpg">
            <a:extLst>
              <a:ext uri="{FF2B5EF4-FFF2-40B4-BE49-F238E27FC236}">
                <a16:creationId xmlns:a16="http://schemas.microsoft.com/office/drawing/2014/main" id="{F279C86C-8DCE-4191-8312-99C7A573B5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960" y="107469"/>
            <a:ext cx="8074282" cy="53962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1E4582-3A0E-4A97-B5AF-FE27B408EA9F}"/>
              </a:ext>
            </a:extLst>
          </p:cNvPr>
          <p:cNvSpPr txBox="1"/>
          <p:nvPr/>
        </p:nvSpPr>
        <p:spPr>
          <a:xfrm>
            <a:off x="1176" y="5601500"/>
            <a:ext cx="9035320" cy="646331"/>
          </a:xfrm>
          <a:prstGeom prst="rect">
            <a:avLst/>
          </a:prstGeom>
          <a:noFill/>
        </p:spPr>
        <p:txBody>
          <a:bodyPr wrap="square" rtlCol="0">
            <a:spAutoFit/>
          </a:bodyPr>
          <a:lstStyle/>
          <a:p>
            <a:r>
              <a:rPr lang="en-US" dirty="0"/>
              <a:t>Source: </a:t>
            </a:r>
            <a:r>
              <a:rPr lang="en-US" dirty="0">
                <a:solidFill>
                  <a:srgbClr val="0000FF"/>
                </a:solidFill>
              </a:rPr>
              <a:t>https://www.climate.gov/news-features/understanding-climate/climate-change-atmospheric-carbon-dioxide </a:t>
            </a:r>
            <a:endParaRPr lang="el-GR" dirty="0">
              <a:solidFill>
                <a:srgbClr val="0000FF"/>
              </a:solidFill>
            </a:endParaRPr>
          </a:p>
        </p:txBody>
      </p:sp>
    </p:spTree>
    <p:extLst>
      <p:ext uri="{BB962C8B-B14F-4D97-AF65-F5344CB8AC3E}">
        <p14:creationId xmlns:p14="http://schemas.microsoft.com/office/powerpoint/2010/main" val="690685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33</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10FDC776-8B9C-41B3-A8BE-FA4396913D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921531"/>
            <a:ext cx="5051499" cy="482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768B670-4FFE-4247-AB00-3AC74D54283A}"/>
              </a:ext>
            </a:extLst>
          </p:cNvPr>
          <p:cNvSpPr txBox="1"/>
          <p:nvPr/>
        </p:nvSpPr>
        <p:spPr>
          <a:xfrm>
            <a:off x="424448" y="5953992"/>
            <a:ext cx="2172390" cy="369332"/>
          </a:xfrm>
          <a:prstGeom prst="rect">
            <a:avLst/>
          </a:prstGeom>
          <a:noFill/>
        </p:spPr>
        <p:txBody>
          <a:bodyPr wrap="none" rtlCol="0">
            <a:spAutoFit/>
          </a:bodyPr>
          <a:lstStyle/>
          <a:p>
            <a:r>
              <a:rPr lang="el-GR" dirty="0"/>
              <a:t>Πηγή. </a:t>
            </a:r>
            <a:r>
              <a:rPr lang="en-US" dirty="0"/>
              <a:t>IPCC, 2013</a:t>
            </a:r>
            <a:endParaRPr lang="el-GR" dirty="0"/>
          </a:p>
        </p:txBody>
      </p:sp>
      <p:pic>
        <p:nvPicPr>
          <p:cNvPr id="6" name="Εικόνα 5">
            <a:extLst>
              <a:ext uri="{FF2B5EF4-FFF2-40B4-BE49-F238E27FC236}">
                <a16:creationId xmlns:a16="http://schemas.microsoft.com/office/drawing/2014/main" id="{93B6E8A5-082D-4F8A-9C2C-1FF9B0682228}"/>
              </a:ext>
            </a:extLst>
          </p:cNvPr>
          <p:cNvPicPr>
            <a:picLocks noChangeAspect="1"/>
          </p:cNvPicPr>
          <p:nvPr/>
        </p:nvPicPr>
        <p:blipFill>
          <a:blip r:embed="rId3"/>
          <a:stretch>
            <a:fillRect/>
          </a:stretch>
        </p:blipFill>
        <p:spPr>
          <a:xfrm>
            <a:off x="309399" y="358308"/>
            <a:ext cx="8377401" cy="5489501"/>
          </a:xfrm>
          <a:prstGeom prst="rect">
            <a:avLst/>
          </a:prstGeom>
        </p:spPr>
      </p:pic>
    </p:spTree>
    <p:extLst>
      <p:ext uri="{BB962C8B-B14F-4D97-AF65-F5344CB8AC3E}">
        <p14:creationId xmlns:p14="http://schemas.microsoft.com/office/powerpoint/2010/main" val="3296099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34</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3E476F75-FED8-4DE2-BAC4-743F417D1753}"/>
              </a:ext>
            </a:extLst>
          </p:cNvPr>
          <p:cNvSpPr txBox="1"/>
          <p:nvPr/>
        </p:nvSpPr>
        <p:spPr>
          <a:xfrm>
            <a:off x="395536" y="560586"/>
            <a:ext cx="8229600" cy="5736827"/>
          </a:xfrm>
          <a:prstGeom prst="rect">
            <a:avLst/>
          </a:prstGeom>
        </p:spPr>
        <p:txBody>
          <a:bodyPr vert="horz" wrap="square" lIns="0" tIns="12065" rIns="0" bIns="0" rtlCol="0">
            <a:spAutoFit/>
          </a:bodyPr>
          <a:lstStyle/>
          <a:p>
            <a:pPr marL="12700">
              <a:spcBef>
                <a:spcPts val="95"/>
              </a:spcBef>
            </a:pPr>
            <a:r>
              <a:rPr sz="2400" b="1" i="1" spc="-185" dirty="0">
                <a:solidFill>
                  <a:srgbClr val="8063A1"/>
                </a:solidFill>
                <a:latin typeface="Arial Narrow" panose="020B0606020202030204" pitchFamily="34" charset="0"/>
                <a:cs typeface="Arial"/>
              </a:rPr>
              <a:t>Τροποποίηση </a:t>
            </a:r>
            <a:r>
              <a:rPr sz="2400" b="1" i="1" spc="-100" dirty="0">
                <a:solidFill>
                  <a:srgbClr val="8063A1"/>
                </a:solidFill>
                <a:latin typeface="Arial Narrow" panose="020B0606020202030204" pitchFamily="34" charset="0"/>
                <a:cs typeface="Arial"/>
              </a:rPr>
              <a:t>του </a:t>
            </a:r>
            <a:r>
              <a:rPr sz="2400" b="1" i="1" spc="-140" dirty="0">
                <a:solidFill>
                  <a:srgbClr val="8063A1"/>
                </a:solidFill>
                <a:latin typeface="Arial Narrow" panose="020B0606020202030204" pitchFamily="34" charset="0"/>
                <a:cs typeface="Arial"/>
              </a:rPr>
              <a:t>ισοζυγίου </a:t>
            </a:r>
            <a:r>
              <a:rPr sz="2400" b="1" i="1" spc="-125" dirty="0">
                <a:solidFill>
                  <a:srgbClr val="8063A1"/>
                </a:solidFill>
                <a:latin typeface="Arial Narrow" panose="020B0606020202030204" pitchFamily="34" charset="0"/>
                <a:cs typeface="Arial"/>
              </a:rPr>
              <a:t>ακτινοβολίας </a:t>
            </a:r>
            <a:r>
              <a:rPr sz="2400" b="1" i="1" spc="-170" dirty="0">
                <a:solidFill>
                  <a:srgbClr val="8063A1"/>
                </a:solidFill>
                <a:latin typeface="Arial Narrow" panose="020B0606020202030204" pitchFamily="34" charset="0"/>
                <a:cs typeface="Arial"/>
              </a:rPr>
              <a:t>από </a:t>
            </a:r>
            <a:r>
              <a:rPr sz="2400" b="1" i="1" spc="-60" dirty="0">
                <a:solidFill>
                  <a:srgbClr val="8063A1"/>
                </a:solidFill>
                <a:latin typeface="Arial Narrow" panose="020B0606020202030204" pitchFamily="34" charset="0"/>
                <a:cs typeface="Arial"/>
              </a:rPr>
              <a:t>τα </a:t>
            </a:r>
            <a:r>
              <a:rPr sz="2400" b="1" i="1" spc="-70" dirty="0">
                <a:solidFill>
                  <a:srgbClr val="8063A1"/>
                </a:solidFill>
                <a:latin typeface="Arial Narrow" panose="020B0606020202030204" pitchFamily="34" charset="0"/>
                <a:cs typeface="Arial"/>
              </a:rPr>
              <a:t>αέρια</a:t>
            </a:r>
            <a:r>
              <a:rPr sz="2400" b="1" i="1" spc="110" dirty="0">
                <a:solidFill>
                  <a:srgbClr val="8063A1"/>
                </a:solidFill>
                <a:latin typeface="Arial Narrow" panose="020B0606020202030204" pitchFamily="34" charset="0"/>
                <a:cs typeface="Arial"/>
              </a:rPr>
              <a:t> </a:t>
            </a:r>
            <a:r>
              <a:rPr sz="2400" b="1" i="1" spc="-120" dirty="0">
                <a:solidFill>
                  <a:srgbClr val="8063A1"/>
                </a:solidFill>
                <a:latin typeface="Arial Narrow" panose="020B0606020202030204" pitchFamily="34" charset="0"/>
                <a:cs typeface="Arial"/>
              </a:rPr>
              <a:t>θερμοκηπίου</a:t>
            </a:r>
            <a:endParaRPr sz="2400" dirty="0">
              <a:latin typeface="Arial Narrow" panose="020B0606020202030204" pitchFamily="34" charset="0"/>
              <a:cs typeface="Arial"/>
            </a:endParaRPr>
          </a:p>
          <a:p>
            <a:pPr>
              <a:spcBef>
                <a:spcPts val="20"/>
              </a:spcBef>
            </a:pPr>
            <a:endParaRPr sz="2400" dirty="0">
              <a:latin typeface="Arial Narrow" panose="020B0606020202030204" pitchFamily="34" charset="0"/>
              <a:cs typeface="Times New Roman"/>
            </a:endParaRPr>
          </a:p>
          <a:p>
            <a:pPr marL="12700" marR="5715" algn="just">
              <a:buFont typeface="Wingdings"/>
              <a:buChar char=""/>
              <a:tabLst>
                <a:tab pos="297180" algn="l"/>
              </a:tabLst>
            </a:pPr>
            <a:r>
              <a:rPr lang="en-US" sz="2400" spc="-114" dirty="0">
                <a:latin typeface="Arial Narrow" panose="020B0606020202030204" pitchFamily="34" charset="0"/>
                <a:ea typeface="Cambria" pitchFamily="18" charset="0"/>
                <a:cs typeface="Trebuchet MS"/>
              </a:rPr>
              <a:t> </a:t>
            </a:r>
            <a:r>
              <a:rPr sz="2400" spc="-114" dirty="0">
                <a:latin typeface="Arial Narrow" panose="020B0606020202030204" pitchFamily="34" charset="0"/>
                <a:ea typeface="Cambria" pitchFamily="18" charset="0"/>
                <a:cs typeface="Trebuchet MS"/>
              </a:rPr>
              <a:t>Τα </a:t>
            </a:r>
            <a:r>
              <a:rPr sz="2400" spc="-55" dirty="0">
                <a:latin typeface="Arial Narrow" panose="020B0606020202030204" pitchFamily="34" charset="0"/>
                <a:ea typeface="Cambria" pitchFamily="18" charset="0"/>
                <a:cs typeface="Trebuchet MS"/>
              </a:rPr>
              <a:t>τελευταία </a:t>
            </a:r>
            <a:r>
              <a:rPr sz="2400" spc="-40" dirty="0">
                <a:latin typeface="Arial Narrow" panose="020B0606020202030204" pitchFamily="34" charset="0"/>
                <a:ea typeface="Cambria" pitchFamily="18" charset="0"/>
                <a:cs typeface="Trebuchet MS"/>
              </a:rPr>
              <a:t>15  </a:t>
            </a:r>
            <a:r>
              <a:rPr sz="2400" spc="-85" dirty="0">
                <a:latin typeface="Arial Narrow" panose="020B0606020202030204" pitchFamily="34" charset="0"/>
                <a:ea typeface="Cambria" pitchFamily="18" charset="0"/>
                <a:cs typeface="Trebuchet MS"/>
              </a:rPr>
              <a:t>χρόνια το </a:t>
            </a:r>
            <a:r>
              <a:rPr sz="2400" spc="-235" dirty="0">
                <a:latin typeface="Arial Narrow" panose="020B0606020202030204" pitchFamily="34" charset="0"/>
                <a:ea typeface="Cambria" pitchFamily="18" charset="0"/>
                <a:cs typeface="Arial"/>
              </a:rPr>
              <a:t>CO</a:t>
            </a:r>
            <a:r>
              <a:rPr sz="2400" spc="-352" baseline="-21367" dirty="0">
                <a:latin typeface="Arial Narrow" panose="020B0606020202030204" pitchFamily="34" charset="0"/>
                <a:ea typeface="Cambria" pitchFamily="18" charset="0"/>
                <a:cs typeface="Arial"/>
              </a:rPr>
              <a:t>2 </a:t>
            </a:r>
            <a:r>
              <a:rPr lang="el-GR" sz="2400" spc="-352" baseline="-21367" dirty="0">
                <a:latin typeface="Arial Narrow" panose="020B0606020202030204" pitchFamily="34" charset="0"/>
                <a:ea typeface="Cambria" pitchFamily="18" charset="0"/>
                <a:cs typeface="Arial"/>
              </a:rPr>
              <a:t>        </a:t>
            </a:r>
            <a:r>
              <a:rPr sz="2400" spc="-110" dirty="0" err="1">
                <a:latin typeface="Arial Narrow" panose="020B0606020202030204" pitchFamily="34" charset="0"/>
                <a:ea typeface="Cambria" pitchFamily="18" charset="0"/>
                <a:cs typeface="Arial"/>
              </a:rPr>
              <a:t>κυρι</a:t>
            </a:r>
            <a:r>
              <a:rPr sz="2400" spc="-110" dirty="0">
                <a:latin typeface="Arial Narrow" panose="020B0606020202030204" pitchFamily="34" charset="0"/>
                <a:ea typeface="Cambria" pitchFamily="18" charset="0"/>
                <a:cs typeface="Arial"/>
              </a:rPr>
              <a:t>αρχεί </a:t>
            </a:r>
            <a:r>
              <a:rPr sz="2400" spc="-135" dirty="0">
                <a:latin typeface="Arial Narrow" panose="020B0606020202030204" pitchFamily="34" charset="0"/>
                <a:ea typeface="Cambria" pitchFamily="18" charset="0"/>
                <a:cs typeface="Arial"/>
              </a:rPr>
              <a:t>στη </a:t>
            </a:r>
            <a:r>
              <a:rPr sz="2400" spc="-125" dirty="0">
                <a:latin typeface="Arial Narrow" panose="020B0606020202030204" pitchFamily="34" charset="0"/>
                <a:ea typeface="Cambria" pitchFamily="18" charset="0"/>
                <a:cs typeface="Arial"/>
              </a:rPr>
              <a:t>συνεισφορά </a:t>
            </a:r>
            <a:r>
              <a:rPr sz="2400" spc="-150" dirty="0">
                <a:latin typeface="Arial Narrow" panose="020B0606020202030204" pitchFamily="34" charset="0"/>
                <a:ea typeface="Cambria" pitchFamily="18" charset="0"/>
                <a:cs typeface="Arial"/>
              </a:rPr>
              <a:t>της  </a:t>
            </a:r>
            <a:r>
              <a:rPr sz="2400" spc="-170" dirty="0">
                <a:latin typeface="Arial Narrow" panose="020B0606020202030204" pitchFamily="34" charset="0"/>
                <a:ea typeface="Cambria" pitchFamily="18" charset="0"/>
                <a:cs typeface="Arial"/>
              </a:rPr>
              <a:t>τροποποίησης</a:t>
            </a:r>
            <a:r>
              <a:rPr sz="2400" spc="215" dirty="0">
                <a:latin typeface="Arial Narrow" panose="020B0606020202030204" pitchFamily="34" charset="0"/>
                <a:ea typeface="Cambria" pitchFamily="18" charset="0"/>
                <a:cs typeface="Arial"/>
              </a:rPr>
              <a:t> </a:t>
            </a:r>
            <a:r>
              <a:rPr sz="2400" spc="-100" dirty="0">
                <a:latin typeface="Arial Narrow" panose="020B0606020202030204" pitchFamily="34" charset="0"/>
                <a:ea typeface="Cambria" pitchFamily="18" charset="0"/>
                <a:cs typeface="Arial"/>
              </a:rPr>
              <a:t>του </a:t>
            </a:r>
            <a:r>
              <a:rPr sz="2400" spc="-140" dirty="0">
                <a:latin typeface="Arial Narrow" panose="020B0606020202030204" pitchFamily="34" charset="0"/>
                <a:ea typeface="Cambria" pitchFamily="18" charset="0"/>
                <a:cs typeface="Arial"/>
              </a:rPr>
              <a:t>ισοζυγίου </a:t>
            </a:r>
            <a:r>
              <a:rPr sz="2400" spc="-125" dirty="0">
                <a:latin typeface="Arial Narrow" panose="020B0606020202030204" pitchFamily="34" charset="0"/>
                <a:ea typeface="Cambria" pitchFamily="18" charset="0"/>
                <a:cs typeface="Arial"/>
              </a:rPr>
              <a:t>ακτινοβολίας </a:t>
            </a:r>
            <a:r>
              <a:rPr sz="2400" spc="-100" dirty="0">
                <a:latin typeface="Arial Narrow" panose="020B0606020202030204" pitchFamily="34" charset="0"/>
                <a:ea typeface="Cambria" pitchFamily="18" charset="0"/>
                <a:cs typeface="Trebuchet MS"/>
              </a:rPr>
              <a:t>και </a:t>
            </a:r>
            <a:r>
              <a:rPr sz="2400" spc="-60" dirty="0">
                <a:latin typeface="Arial Narrow" panose="020B0606020202030204" pitchFamily="34" charset="0"/>
                <a:ea typeface="Cambria" pitchFamily="18" charset="0"/>
                <a:cs typeface="Trebuchet MS"/>
              </a:rPr>
              <a:t>έχει </a:t>
            </a:r>
            <a:r>
              <a:rPr sz="2400" spc="-85" dirty="0">
                <a:latin typeface="Arial Narrow" panose="020B0606020202030204" pitchFamily="34" charset="0"/>
                <a:ea typeface="Cambria" pitchFamily="18" charset="0"/>
                <a:cs typeface="Trebuchet MS"/>
              </a:rPr>
              <a:t>προκαλέσει </a:t>
            </a:r>
            <a:r>
              <a:rPr sz="2400" spc="-45" dirty="0">
                <a:latin typeface="Arial Narrow" panose="020B0606020202030204" pitchFamily="34" charset="0"/>
                <a:ea typeface="Cambria" pitchFamily="18" charset="0"/>
                <a:cs typeface="Trebuchet MS"/>
              </a:rPr>
              <a:t>ρυθμό  </a:t>
            </a:r>
            <a:r>
              <a:rPr sz="2400" spc="-70" dirty="0">
                <a:latin typeface="Arial Narrow" panose="020B0606020202030204" pitchFamily="34" charset="0"/>
                <a:ea typeface="Cambria" pitchFamily="18" charset="0"/>
                <a:cs typeface="Trebuchet MS"/>
              </a:rPr>
              <a:t>αύξησης </a:t>
            </a:r>
            <a:r>
              <a:rPr sz="2400" u="sng" spc="-75" dirty="0">
                <a:solidFill>
                  <a:srgbClr val="0000FF"/>
                </a:solidFill>
                <a:latin typeface="Arial Narrow" panose="020B0606020202030204" pitchFamily="34" charset="0"/>
                <a:ea typeface="Cambria" pitchFamily="18" charset="0"/>
                <a:cs typeface="Arial"/>
              </a:rPr>
              <a:t>0</a:t>
            </a:r>
            <a:r>
              <a:rPr lang="el-GR" sz="2400" u="sng" spc="-75" dirty="0">
                <a:solidFill>
                  <a:srgbClr val="0000FF"/>
                </a:solidFill>
                <a:latin typeface="Arial Narrow" panose="020B0606020202030204" pitchFamily="34" charset="0"/>
                <a:ea typeface="Cambria" pitchFamily="18" charset="0"/>
                <a:cs typeface="Arial"/>
              </a:rPr>
              <a:t>,</a:t>
            </a:r>
            <a:r>
              <a:rPr sz="2400" u="sng" spc="-75" dirty="0">
                <a:solidFill>
                  <a:srgbClr val="0000FF"/>
                </a:solidFill>
                <a:latin typeface="Arial Narrow" panose="020B0606020202030204" pitchFamily="34" charset="0"/>
                <a:ea typeface="Cambria" pitchFamily="18" charset="0"/>
                <a:cs typeface="Arial"/>
              </a:rPr>
              <a:t>3 </a:t>
            </a:r>
            <a:r>
              <a:rPr sz="2400" u="sng" spc="-95" dirty="0">
                <a:solidFill>
                  <a:srgbClr val="0000FF"/>
                </a:solidFill>
                <a:latin typeface="Arial Narrow" panose="020B0606020202030204" pitchFamily="34" charset="0"/>
                <a:ea typeface="Cambria" pitchFamily="18" charset="0"/>
                <a:cs typeface="Arial"/>
              </a:rPr>
              <a:t>Wm</a:t>
            </a:r>
            <a:r>
              <a:rPr sz="2400" u="sng" spc="-142" baseline="25641" dirty="0">
                <a:solidFill>
                  <a:srgbClr val="0000FF"/>
                </a:solidFill>
                <a:latin typeface="Arial Narrow" panose="020B0606020202030204" pitchFamily="34" charset="0"/>
                <a:ea typeface="Cambria" pitchFamily="18" charset="0"/>
                <a:cs typeface="Arial"/>
              </a:rPr>
              <a:t>-2 </a:t>
            </a:r>
            <a:r>
              <a:rPr lang="el-GR" sz="2400" spc="-142" baseline="25641" dirty="0">
                <a:latin typeface="Arial Narrow" panose="020B0606020202030204" pitchFamily="34" charset="0"/>
                <a:ea typeface="Cambria" pitchFamily="18" charset="0"/>
                <a:cs typeface="Arial"/>
              </a:rPr>
              <a:t> </a:t>
            </a:r>
            <a:r>
              <a:rPr sz="2400" spc="-110" dirty="0">
                <a:latin typeface="Arial Narrow" panose="020B0606020202030204" pitchFamily="34" charset="0"/>
                <a:ea typeface="Cambria" pitchFamily="18" charset="0"/>
                <a:cs typeface="Arial"/>
              </a:rPr>
              <a:t>α</a:t>
            </a:r>
            <a:r>
              <a:rPr sz="2400" spc="-110" dirty="0" err="1">
                <a:latin typeface="Arial Narrow" panose="020B0606020202030204" pitchFamily="34" charset="0"/>
                <a:ea typeface="Cambria" pitchFamily="18" charset="0"/>
                <a:cs typeface="Arial"/>
              </a:rPr>
              <a:t>νά</a:t>
            </a:r>
            <a:r>
              <a:rPr sz="2400" spc="-265" dirty="0">
                <a:latin typeface="Arial Narrow" panose="020B0606020202030204" pitchFamily="34" charset="0"/>
                <a:ea typeface="Cambria" pitchFamily="18" charset="0"/>
                <a:cs typeface="Arial"/>
              </a:rPr>
              <a:t> </a:t>
            </a:r>
            <a:r>
              <a:rPr sz="2400" spc="-100" dirty="0">
                <a:latin typeface="Arial Narrow" panose="020B0606020202030204" pitchFamily="34" charset="0"/>
                <a:ea typeface="Cambria" pitchFamily="18" charset="0"/>
                <a:cs typeface="Arial"/>
              </a:rPr>
              <a:t>δεκαετία</a:t>
            </a:r>
            <a:r>
              <a:rPr sz="2400" spc="-100" dirty="0">
                <a:latin typeface="Arial Narrow" panose="020B0606020202030204" pitchFamily="34" charset="0"/>
                <a:ea typeface="Cambria" pitchFamily="18" charset="0"/>
                <a:cs typeface="Trebuchet MS"/>
              </a:rPr>
              <a:t>.</a:t>
            </a:r>
            <a:endParaRPr sz="2400" dirty="0">
              <a:latin typeface="Arial Narrow" panose="020B0606020202030204" pitchFamily="34" charset="0"/>
              <a:ea typeface="Cambria" pitchFamily="18" charset="0"/>
              <a:cs typeface="Trebuchet MS"/>
            </a:endParaRPr>
          </a:p>
          <a:p>
            <a:pPr marL="12700" marR="6985" algn="just">
              <a:spcBef>
                <a:spcPts val="1800"/>
              </a:spcBef>
              <a:buFont typeface="Wingdings"/>
              <a:buChar char=""/>
              <a:tabLst>
                <a:tab pos="297180" algn="l"/>
              </a:tabLst>
            </a:pPr>
            <a:r>
              <a:rPr lang="en-US" sz="2400" spc="-65" dirty="0">
                <a:latin typeface="Arial Narrow" panose="020B0606020202030204" pitchFamily="34" charset="0"/>
                <a:ea typeface="Cambria" pitchFamily="18" charset="0"/>
                <a:cs typeface="Trebuchet MS"/>
              </a:rPr>
              <a:t> </a:t>
            </a:r>
            <a:r>
              <a:rPr sz="2400" spc="-65" dirty="0">
                <a:latin typeface="Arial Narrow" panose="020B0606020202030204" pitchFamily="34" charset="0"/>
                <a:ea typeface="Cambria" pitchFamily="18" charset="0"/>
                <a:cs typeface="Trebuchet MS"/>
              </a:rPr>
              <a:t>H </a:t>
            </a:r>
            <a:r>
              <a:rPr sz="2400" spc="-80" dirty="0">
                <a:latin typeface="Arial Narrow" panose="020B0606020202030204" pitchFamily="34" charset="0"/>
                <a:ea typeface="Cambria" pitchFamily="18" charset="0"/>
                <a:cs typeface="Trebuchet MS"/>
              </a:rPr>
              <a:t>πρόσφατη </a:t>
            </a:r>
            <a:r>
              <a:rPr sz="2400" spc="-60" dirty="0">
                <a:latin typeface="Arial Narrow" panose="020B0606020202030204" pitchFamily="34" charset="0"/>
                <a:ea typeface="Cambria" pitchFamily="18" charset="0"/>
                <a:cs typeface="Trebuchet MS"/>
              </a:rPr>
              <a:t>αύξηση </a:t>
            </a:r>
            <a:r>
              <a:rPr sz="2400" spc="-80" dirty="0">
                <a:latin typeface="Arial Narrow" panose="020B0606020202030204" pitchFamily="34" charset="0"/>
                <a:ea typeface="Cambria" pitchFamily="18" charset="0"/>
                <a:cs typeface="Trebuchet MS"/>
              </a:rPr>
              <a:t>της </a:t>
            </a:r>
            <a:r>
              <a:rPr sz="2400" spc="-105" dirty="0">
                <a:latin typeface="Arial Narrow" panose="020B0606020202030204" pitchFamily="34" charset="0"/>
                <a:ea typeface="Cambria" pitchFamily="18" charset="0"/>
                <a:cs typeface="Trebuchet MS"/>
              </a:rPr>
              <a:t>συγκέντρωσης </a:t>
            </a:r>
            <a:r>
              <a:rPr sz="2400" spc="-65" dirty="0">
                <a:latin typeface="Arial Narrow" panose="020B0606020202030204" pitchFamily="34" charset="0"/>
                <a:ea typeface="Cambria" pitchFamily="18" charset="0"/>
                <a:cs typeface="Trebuchet MS"/>
              </a:rPr>
              <a:t>του </a:t>
            </a:r>
            <a:r>
              <a:rPr sz="2400" spc="-70" dirty="0">
                <a:latin typeface="Arial Narrow" panose="020B0606020202030204" pitchFamily="34" charset="0"/>
                <a:ea typeface="Cambria" pitchFamily="18" charset="0"/>
                <a:cs typeface="Trebuchet MS"/>
              </a:rPr>
              <a:t>CH</a:t>
            </a:r>
            <a:r>
              <a:rPr sz="2400" spc="-104" baseline="-21367" dirty="0">
                <a:latin typeface="Arial Narrow" panose="020B0606020202030204" pitchFamily="34" charset="0"/>
                <a:ea typeface="Cambria" pitchFamily="18" charset="0"/>
                <a:cs typeface="Trebuchet MS"/>
              </a:rPr>
              <a:t>4 </a:t>
            </a:r>
            <a:r>
              <a:rPr sz="2400" spc="-70" dirty="0">
                <a:latin typeface="Arial Narrow" panose="020B0606020202030204" pitchFamily="34" charset="0"/>
                <a:ea typeface="Cambria" pitchFamily="18" charset="0"/>
                <a:cs typeface="Trebuchet MS"/>
              </a:rPr>
              <a:t>τροποποίησε </a:t>
            </a:r>
            <a:r>
              <a:rPr sz="2400" spc="-85" dirty="0">
                <a:latin typeface="Arial Narrow" panose="020B0606020202030204" pitchFamily="34" charset="0"/>
                <a:ea typeface="Cambria" pitchFamily="18" charset="0"/>
                <a:cs typeface="Trebuchet MS"/>
              </a:rPr>
              <a:t>το </a:t>
            </a:r>
            <a:r>
              <a:rPr sz="2400" spc="-80" dirty="0">
                <a:latin typeface="Arial Narrow" panose="020B0606020202030204" pitchFamily="34" charset="0"/>
                <a:ea typeface="Cambria" pitchFamily="18" charset="0"/>
                <a:cs typeface="Trebuchet MS"/>
              </a:rPr>
              <a:t>ισοζύγιο  </a:t>
            </a:r>
            <a:r>
              <a:rPr sz="2400" spc="-85" dirty="0">
                <a:latin typeface="Arial Narrow" panose="020B0606020202030204" pitchFamily="34" charset="0"/>
                <a:ea typeface="Cambria" pitchFamily="18" charset="0"/>
                <a:cs typeface="Trebuchet MS"/>
              </a:rPr>
              <a:t>της </a:t>
            </a:r>
            <a:r>
              <a:rPr sz="2400" spc="-80" dirty="0">
                <a:latin typeface="Arial Narrow" panose="020B0606020202030204" pitchFamily="34" charset="0"/>
                <a:ea typeface="Cambria" pitchFamily="18" charset="0"/>
                <a:cs typeface="Trebuchet MS"/>
              </a:rPr>
              <a:t>ακτινοβολίας </a:t>
            </a:r>
            <a:r>
              <a:rPr sz="2400" spc="-110" dirty="0">
                <a:latin typeface="Arial Narrow" panose="020B0606020202030204" pitchFamily="34" charset="0"/>
                <a:ea typeface="Cambria" pitchFamily="18" charset="0"/>
                <a:cs typeface="Trebuchet MS"/>
              </a:rPr>
              <a:t>κατά </a:t>
            </a:r>
            <a:r>
              <a:rPr sz="2400" spc="95" dirty="0">
                <a:latin typeface="Arial Narrow" panose="020B0606020202030204" pitchFamily="34" charset="0"/>
                <a:ea typeface="Cambria" pitchFamily="18" charset="0"/>
                <a:cs typeface="Trebuchet MS"/>
              </a:rPr>
              <a:t>2%</a:t>
            </a:r>
            <a:r>
              <a:rPr sz="2400" spc="-385" dirty="0">
                <a:latin typeface="Arial Narrow" panose="020B0606020202030204" pitchFamily="34" charset="0"/>
                <a:ea typeface="Cambria" pitchFamily="18" charset="0"/>
                <a:cs typeface="Trebuchet MS"/>
              </a:rPr>
              <a:t> </a:t>
            </a:r>
            <a:r>
              <a:rPr sz="2400" spc="-80" dirty="0">
                <a:latin typeface="Arial Narrow" panose="020B0606020202030204" pitchFamily="34" charset="0"/>
                <a:ea typeface="Cambria" pitchFamily="18" charset="0"/>
                <a:cs typeface="Trebuchet MS"/>
              </a:rPr>
              <a:t>(δηλαδή </a:t>
            </a:r>
            <a:r>
              <a:rPr sz="2400" u="sng" spc="-85" dirty="0">
                <a:solidFill>
                  <a:srgbClr val="0000FF"/>
                </a:solidFill>
                <a:latin typeface="Arial Narrow" panose="020B0606020202030204" pitchFamily="34" charset="0"/>
                <a:ea typeface="Cambria" pitchFamily="18" charset="0"/>
                <a:cs typeface="Arial"/>
              </a:rPr>
              <a:t>0</a:t>
            </a:r>
            <a:r>
              <a:rPr lang="el-GR" sz="2400" u="sng" spc="-85" dirty="0">
                <a:solidFill>
                  <a:srgbClr val="0000FF"/>
                </a:solidFill>
                <a:latin typeface="Arial Narrow" panose="020B0606020202030204" pitchFamily="34" charset="0"/>
                <a:ea typeface="Cambria" pitchFamily="18" charset="0"/>
                <a:cs typeface="Arial"/>
              </a:rPr>
              <a:t>,</a:t>
            </a:r>
            <a:r>
              <a:rPr sz="2400" u="sng" spc="-85" dirty="0">
                <a:solidFill>
                  <a:srgbClr val="0000FF"/>
                </a:solidFill>
                <a:latin typeface="Arial Narrow" panose="020B0606020202030204" pitchFamily="34" charset="0"/>
                <a:ea typeface="Cambria" pitchFamily="18" charset="0"/>
                <a:cs typeface="Arial"/>
              </a:rPr>
              <a:t>48 </a:t>
            </a:r>
            <a:r>
              <a:rPr sz="2400" u="sng" spc="-125" dirty="0">
                <a:solidFill>
                  <a:srgbClr val="0000FF"/>
                </a:solidFill>
                <a:latin typeface="Arial Narrow" panose="020B0606020202030204" pitchFamily="34" charset="0"/>
                <a:ea typeface="Cambria" pitchFamily="18" charset="0"/>
                <a:cs typeface="Arial"/>
              </a:rPr>
              <a:t>Wm</a:t>
            </a:r>
            <a:r>
              <a:rPr sz="2400" u="sng" spc="-187" baseline="25641" dirty="0">
                <a:solidFill>
                  <a:srgbClr val="0000FF"/>
                </a:solidFill>
                <a:latin typeface="Arial Narrow" panose="020B0606020202030204" pitchFamily="34" charset="0"/>
                <a:ea typeface="Cambria" pitchFamily="18" charset="0"/>
                <a:cs typeface="Arial"/>
              </a:rPr>
              <a:t>-2</a:t>
            </a:r>
            <a:r>
              <a:rPr sz="2400" spc="-125" dirty="0">
                <a:latin typeface="Arial Narrow" panose="020B0606020202030204" pitchFamily="34" charset="0"/>
                <a:ea typeface="Cambria" pitchFamily="18" charset="0"/>
                <a:cs typeface="Trebuchet MS"/>
              </a:rPr>
              <a:t>).</a:t>
            </a:r>
            <a:endParaRPr sz="2400" dirty="0">
              <a:latin typeface="Arial Narrow" panose="020B0606020202030204" pitchFamily="34" charset="0"/>
              <a:ea typeface="Cambria" pitchFamily="18" charset="0"/>
              <a:cs typeface="Trebuchet MS"/>
            </a:endParaRPr>
          </a:p>
          <a:p>
            <a:pPr marL="12700" marR="6350" algn="just">
              <a:spcBef>
                <a:spcPts val="1800"/>
              </a:spcBef>
              <a:buFont typeface="Wingdings"/>
              <a:buChar char=""/>
              <a:tabLst>
                <a:tab pos="278130" algn="l"/>
              </a:tabLst>
            </a:pPr>
            <a:r>
              <a:rPr lang="en-US" sz="2400" spc="-204" dirty="0">
                <a:latin typeface="Arial Narrow" panose="020B0606020202030204" pitchFamily="34" charset="0"/>
                <a:ea typeface="Cambria" pitchFamily="18" charset="0"/>
                <a:cs typeface="Trebuchet MS"/>
              </a:rPr>
              <a:t> </a:t>
            </a:r>
            <a:r>
              <a:rPr sz="2400" spc="-204" dirty="0" err="1">
                <a:latin typeface="Arial Narrow" panose="020B0606020202030204" pitchFamily="34" charset="0"/>
                <a:ea typeface="Cambria" pitchFamily="18" charset="0"/>
                <a:cs typeface="Trebuchet MS"/>
              </a:rPr>
              <a:t>Το</a:t>
            </a:r>
            <a:r>
              <a:rPr sz="2400" spc="-204" dirty="0">
                <a:latin typeface="Arial Narrow" panose="020B0606020202030204" pitchFamily="34" charset="0"/>
                <a:ea typeface="Cambria" pitchFamily="18" charset="0"/>
                <a:cs typeface="Trebuchet MS"/>
              </a:rPr>
              <a:t> </a:t>
            </a:r>
            <a:r>
              <a:rPr sz="2400" spc="-15" dirty="0">
                <a:latin typeface="Arial Narrow" panose="020B0606020202030204" pitchFamily="34" charset="0"/>
                <a:ea typeface="Cambria" pitchFamily="18" charset="0"/>
                <a:cs typeface="Trebuchet MS"/>
              </a:rPr>
              <a:t>N</a:t>
            </a:r>
            <a:r>
              <a:rPr sz="2400" spc="-22" baseline="-21367" dirty="0">
                <a:latin typeface="Arial Narrow" panose="020B0606020202030204" pitchFamily="34" charset="0"/>
                <a:ea typeface="Cambria" pitchFamily="18" charset="0"/>
                <a:cs typeface="Trebuchet MS"/>
              </a:rPr>
              <a:t>2</a:t>
            </a:r>
            <a:r>
              <a:rPr sz="2400" spc="-15" dirty="0">
                <a:latin typeface="Arial Narrow" panose="020B0606020202030204" pitchFamily="34" charset="0"/>
                <a:ea typeface="Cambria" pitchFamily="18" charset="0"/>
                <a:cs typeface="Trebuchet MS"/>
              </a:rPr>
              <a:t>O </a:t>
            </a:r>
            <a:r>
              <a:rPr sz="2400" spc="-65" dirty="0">
                <a:latin typeface="Arial Narrow" panose="020B0606020202030204" pitchFamily="34" charset="0"/>
                <a:ea typeface="Cambria" pitchFamily="18" charset="0"/>
                <a:cs typeface="Trebuchet MS"/>
              </a:rPr>
              <a:t>αποτελεί </a:t>
            </a:r>
            <a:r>
              <a:rPr sz="2400" spc="-90" dirty="0">
                <a:latin typeface="Arial Narrow" panose="020B0606020202030204" pitchFamily="34" charset="0"/>
                <a:ea typeface="Cambria" pitchFamily="18" charset="0"/>
                <a:cs typeface="Trebuchet MS"/>
              </a:rPr>
              <a:t>τον </a:t>
            </a:r>
            <a:r>
              <a:rPr sz="2400" spc="-20" dirty="0">
                <a:latin typeface="Arial Narrow" panose="020B0606020202030204" pitchFamily="34" charset="0"/>
                <a:ea typeface="Cambria" pitchFamily="18" charset="0"/>
                <a:cs typeface="Trebuchet MS"/>
              </a:rPr>
              <a:t>3</a:t>
            </a:r>
            <a:r>
              <a:rPr sz="2400" spc="-30" baseline="25641" dirty="0">
                <a:latin typeface="Arial Narrow" panose="020B0606020202030204" pitchFamily="34" charset="0"/>
                <a:ea typeface="Cambria" pitchFamily="18" charset="0"/>
                <a:cs typeface="Trebuchet MS"/>
              </a:rPr>
              <a:t>o  </a:t>
            </a:r>
            <a:r>
              <a:rPr sz="2400" spc="-95" dirty="0">
                <a:latin typeface="Arial Narrow" panose="020B0606020202030204" pitchFamily="34" charset="0"/>
                <a:ea typeface="Cambria" pitchFamily="18" charset="0"/>
                <a:cs typeface="Trebuchet MS"/>
              </a:rPr>
              <a:t>παράγοντα </a:t>
            </a:r>
            <a:r>
              <a:rPr sz="2400" spc="-65" dirty="0">
                <a:latin typeface="Arial Narrow" panose="020B0606020202030204" pitchFamily="34" charset="0"/>
                <a:ea typeface="Cambria" pitchFamily="18" charset="0"/>
                <a:cs typeface="Trebuchet MS"/>
              </a:rPr>
              <a:t>συνεισφοράς </a:t>
            </a:r>
            <a:r>
              <a:rPr sz="2400" spc="-70" dirty="0">
                <a:latin typeface="Arial Narrow" panose="020B0606020202030204" pitchFamily="34" charset="0"/>
                <a:ea typeface="Cambria" pitchFamily="18" charset="0"/>
                <a:cs typeface="Trebuchet MS"/>
              </a:rPr>
              <a:t>στη </a:t>
            </a:r>
            <a:r>
              <a:rPr sz="2400" spc="-60" dirty="0">
                <a:latin typeface="Arial Narrow" panose="020B0606020202030204" pitchFamily="34" charset="0"/>
                <a:ea typeface="Cambria" pitchFamily="18" charset="0"/>
                <a:cs typeface="Trebuchet MS"/>
              </a:rPr>
              <a:t>μεταβολή </a:t>
            </a:r>
            <a:r>
              <a:rPr sz="2400" spc="-70" dirty="0">
                <a:latin typeface="Arial Narrow" panose="020B0606020202030204" pitchFamily="34" charset="0"/>
                <a:ea typeface="Cambria" pitchFamily="18" charset="0"/>
                <a:cs typeface="Trebuchet MS"/>
              </a:rPr>
              <a:t>του  </a:t>
            </a:r>
            <a:r>
              <a:rPr sz="2400" spc="-75" dirty="0">
                <a:latin typeface="Arial Narrow" panose="020B0606020202030204" pitchFamily="34" charset="0"/>
                <a:ea typeface="Cambria" pitchFamily="18" charset="0"/>
                <a:cs typeface="Trebuchet MS"/>
              </a:rPr>
              <a:t>ισοζυγίου </a:t>
            </a:r>
            <a:r>
              <a:rPr sz="2400" spc="-85" dirty="0">
                <a:latin typeface="Arial Narrow" panose="020B0606020202030204" pitchFamily="34" charset="0"/>
                <a:ea typeface="Cambria" pitchFamily="18" charset="0"/>
                <a:cs typeface="Trebuchet MS"/>
              </a:rPr>
              <a:t>ακτινοβολιών </a:t>
            </a:r>
            <a:r>
              <a:rPr sz="2400" spc="-100" dirty="0">
                <a:latin typeface="Arial Narrow" panose="020B0606020202030204" pitchFamily="34" charset="0"/>
                <a:ea typeface="Cambria" pitchFamily="18" charset="0"/>
                <a:cs typeface="Trebuchet MS"/>
              </a:rPr>
              <a:t>και </a:t>
            </a:r>
            <a:r>
              <a:rPr sz="2400" spc="-30" dirty="0">
                <a:latin typeface="Arial Narrow" panose="020B0606020202030204" pitchFamily="34" charset="0"/>
                <a:ea typeface="Cambria" pitchFamily="18" charset="0"/>
                <a:cs typeface="Trebuchet MS"/>
              </a:rPr>
              <a:t>η </a:t>
            </a:r>
            <a:r>
              <a:rPr sz="2400" spc="-60" dirty="0">
                <a:latin typeface="Arial Narrow" panose="020B0606020202030204" pitchFamily="34" charset="0"/>
                <a:ea typeface="Cambria" pitchFamily="18" charset="0"/>
                <a:cs typeface="Trebuchet MS"/>
              </a:rPr>
              <a:t>αύξηση </a:t>
            </a:r>
            <a:r>
              <a:rPr sz="2400" spc="-80" dirty="0">
                <a:latin typeface="Arial Narrow" panose="020B0606020202030204" pitchFamily="34" charset="0"/>
                <a:ea typeface="Cambria" pitchFamily="18" charset="0"/>
                <a:cs typeface="Trebuchet MS"/>
              </a:rPr>
              <a:t>της </a:t>
            </a:r>
            <a:r>
              <a:rPr sz="2400" spc="-105" dirty="0">
                <a:latin typeface="Arial Narrow" panose="020B0606020202030204" pitchFamily="34" charset="0"/>
                <a:ea typeface="Cambria" pitchFamily="18" charset="0"/>
                <a:cs typeface="Trebuchet MS"/>
              </a:rPr>
              <a:t>συγκέντρωσής </a:t>
            </a:r>
            <a:r>
              <a:rPr sz="2400" spc="-65" dirty="0">
                <a:latin typeface="Arial Narrow" panose="020B0606020202030204" pitchFamily="34" charset="0"/>
                <a:ea typeface="Cambria" pitchFamily="18" charset="0"/>
                <a:cs typeface="Trebuchet MS"/>
              </a:rPr>
              <a:t>του </a:t>
            </a:r>
            <a:r>
              <a:rPr sz="2400" spc="-110" dirty="0">
                <a:latin typeface="Arial Narrow" panose="020B0606020202030204" pitchFamily="34" charset="0"/>
                <a:ea typeface="Cambria" pitchFamily="18" charset="0"/>
                <a:cs typeface="Trebuchet MS"/>
              </a:rPr>
              <a:t>κατά </a:t>
            </a:r>
            <a:r>
              <a:rPr sz="2400" spc="95" dirty="0">
                <a:latin typeface="Arial Narrow" panose="020B0606020202030204" pitchFamily="34" charset="0"/>
                <a:ea typeface="Cambria" pitchFamily="18" charset="0"/>
                <a:cs typeface="Trebuchet MS"/>
              </a:rPr>
              <a:t>6% </a:t>
            </a:r>
            <a:r>
              <a:rPr sz="2400" spc="-100" dirty="0">
                <a:latin typeface="Arial Narrow" panose="020B0606020202030204" pitchFamily="34" charset="0"/>
                <a:ea typeface="Cambria" pitchFamily="18" charset="0"/>
                <a:cs typeface="Trebuchet MS"/>
              </a:rPr>
              <a:t>το  </a:t>
            </a:r>
            <a:r>
              <a:rPr sz="2400" spc="-50" dirty="0">
                <a:latin typeface="Arial Narrow" panose="020B0606020202030204" pitchFamily="34" charset="0"/>
                <a:ea typeface="Cambria" pitchFamily="18" charset="0"/>
                <a:cs typeface="Trebuchet MS"/>
              </a:rPr>
              <a:t>2005-2011</a:t>
            </a:r>
            <a:r>
              <a:rPr sz="2400" spc="-165" dirty="0">
                <a:latin typeface="Arial Narrow" panose="020B0606020202030204" pitchFamily="34" charset="0"/>
                <a:ea typeface="Cambria" pitchFamily="18" charset="0"/>
                <a:cs typeface="Trebuchet MS"/>
              </a:rPr>
              <a:t> </a:t>
            </a:r>
            <a:r>
              <a:rPr sz="2400" spc="-60" dirty="0">
                <a:latin typeface="Arial Narrow" panose="020B0606020202030204" pitchFamily="34" charset="0"/>
                <a:ea typeface="Cambria" pitchFamily="18" charset="0"/>
                <a:cs typeface="Trebuchet MS"/>
              </a:rPr>
              <a:t>έχει</a:t>
            </a:r>
            <a:r>
              <a:rPr sz="2400" spc="-150" dirty="0">
                <a:latin typeface="Arial Narrow" panose="020B0606020202030204" pitchFamily="34" charset="0"/>
                <a:ea typeface="Cambria" pitchFamily="18" charset="0"/>
                <a:cs typeface="Trebuchet MS"/>
              </a:rPr>
              <a:t> </a:t>
            </a:r>
            <a:r>
              <a:rPr sz="2400" spc="-60" dirty="0">
                <a:latin typeface="Arial Narrow" panose="020B0606020202030204" pitchFamily="34" charset="0"/>
                <a:ea typeface="Cambria" pitchFamily="18" charset="0"/>
                <a:cs typeface="Trebuchet MS"/>
              </a:rPr>
              <a:t>μεταβάλλει</a:t>
            </a:r>
            <a:r>
              <a:rPr sz="2400" spc="-135" dirty="0">
                <a:latin typeface="Arial Narrow" panose="020B0606020202030204" pitchFamily="34" charset="0"/>
                <a:ea typeface="Cambria" pitchFamily="18" charset="0"/>
                <a:cs typeface="Trebuchet MS"/>
              </a:rPr>
              <a:t> </a:t>
            </a:r>
            <a:r>
              <a:rPr sz="2400" spc="-85" dirty="0">
                <a:latin typeface="Arial Narrow" panose="020B0606020202030204" pitchFamily="34" charset="0"/>
                <a:ea typeface="Cambria" pitchFamily="18" charset="0"/>
                <a:cs typeface="Trebuchet MS"/>
              </a:rPr>
              <a:t>το</a:t>
            </a:r>
            <a:r>
              <a:rPr sz="2400" spc="-160" dirty="0">
                <a:latin typeface="Arial Narrow" panose="020B0606020202030204" pitchFamily="34" charset="0"/>
                <a:ea typeface="Cambria" pitchFamily="18" charset="0"/>
                <a:cs typeface="Trebuchet MS"/>
              </a:rPr>
              <a:t> </a:t>
            </a:r>
            <a:r>
              <a:rPr sz="2400" spc="-80" dirty="0">
                <a:latin typeface="Arial Narrow" panose="020B0606020202030204" pitchFamily="34" charset="0"/>
                <a:ea typeface="Cambria" pitchFamily="18" charset="0"/>
                <a:cs typeface="Trebuchet MS"/>
              </a:rPr>
              <a:t>ισοζύγιο</a:t>
            </a:r>
            <a:r>
              <a:rPr sz="2400" spc="-150" dirty="0">
                <a:latin typeface="Arial Narrow" panose="020B0606020202030204" pitchFamily="34" charset="0"/>
                <a:ea typeface="Cambria" pitchFamily="18" charset="0"/>
                <a:cs typeface="Trebuchet MS"/>
              </a:rPr>
              <a:t> </a:t>
            </a:r>
            <a:r>
              <a:rPr sz="2400" spc="-114" dirty="0">
                <a:latin typeface="Arial Narrow" panose="020B0606020202030204" pitchFamily="34" charset="0"/>
                <a:ea typeface="Cambria" pitchFamily="18" charset="0"/>
                <a:cs typeface="Trebuchet MS"/>
              </a:rPr>
              <a:t>κατά</a:t>
            </a:r>
            <a:r>
              <a:rPr sz="2400" spc="-135" dirty="0">
                <a:latin typeface="Arial Narrow" panose="020B0606020202030204" pitchFamily="34" charset="0"/>
                <a:ea typeface="Cambria" pitchFamily="18" charset="0"/>
                <a:cs typeface="Trebuchet MS"/>
              </a:rPr>
              <a:t> </a:t>
            </a:r>
            <a:r>
              <a:rPr sz="2400" u="sng" spc="-85" dirty="0">
                <a:solidFill>
                  <a:srgbClr val="0000FF"/>
                </a:solidFill>
                <a:latin typeface="Arial Narrow" panose="020B0606020202030204" pitchFamily="34" charset="0"/>
                <a:ea typeface="Cambria" pitchFamily="18" charset="0"/>
                <a:cs typeface="Arial"/>
              </a:rPr>
              <a:t>0</a:t>
            </a:r>
            <a:r>
              <a:rPr lang="el-GR" sz="2400" u="sng" spc="-85" dirty="0">
                <a:solidFill>
                  <a:srgbClr val="0000FF"/>
                </a:solidFill>
                <a:latin typeface="Arial Narrow" panose="020B0606020202030204" pitchFamily="34" charset="0"/>
                <a:ea typeface="Cambria" pitchFamily="18" charset="0"/>
                <a:cs typeface="Arial"/>
              </a:rPr>
              <a:t>,</a:t>
            </a:r>
            <a:r>
              <a:rPr sz="2400" u="sng" spc="-85" dirty="0">
                <a:solidFill>
                  <a:srgbClr val="0000FF"/>
                </a:solidFill>
                <a:latin typeface="Arial Narrow" panose="020B0606020202030204" pitchFamily="34" charset="0"/>
                <a:ea typeface="Cambria" pitchFamily="18" charset="0"/>
                <a:cs typeface="Arial"/>
              </a:rPr>
              <a:t>17</a:t>
            </a:r>
            <a:r>
              <a:rPr sz="2400" u="sng" spc="-105" dirty="0">
                <a:solidFill>
                  <a:srgbClr val="0000FF"/>
                </a:solidFill>
                <a:latin typeface="Arial Narrow" panose="020B0606020202030204" pitchFamily="34" charset="0"/>
                <a:ea typeface="Cambria" pitchFamily="18" charset="0"/>
                <a:cs typeface="Arial"/>
              </a:rPr>
              <a:t> </a:t>
            </a:r>
            <a:r>
              <a:rPr sz="2400" u="sng" spc="-120" dirty="0">
                <a:solidFill>
                  <a:srgbClr val="0000FF"/>
                </a:solidFill>
                <a:latin typeface="Arial Narrow" panose="020B0606020202030204" pitchFamily="34" charset="0"/>
                <a:ea typeface="Cambria" pitchFamily="18" charset="0"/>
                <a:cs typeface="Arial"/>
              </a:rPr>
              <a:t>Wm</a:t>
            </a:r>
            <a:r>
              <a:rPr sz="2400" u="sng" spc="-179" baseline="25641" dirty="0">
                <a:solidFill>
                  <a:srgbClr val="0000FF"/>
                </a:solidFill>
                <a:latin typeface="Arial Narrow" panose="020B0606020202030204" pitchFamily="34" charset="0"/>
                <a:ea typeface="Cambria" pitchFamily="18" charset="0"/>
                <a:cs typeface="Arial"/>
              </a:rPr>
              <a:t>-2</a:t>
            </a:r>
            <a:r>
              <a:rPr sz="2400" spc="-120" dirty="0">
                <a:latin typeface="Arial Narrow" panose="020B0606020202030204" pitchFamily="34" charset="0"/>
                <a:ea typeface="Cambria" pitchFamily="18" charset="0"/>
                <a:cs typeface="Trebuchet MS"/>
              </a:rPr>
              <a:t>.</a:t>
            </a:r>
            <a:endParaRPr sz="2400" dirty="0">
              <a:latin typeface="Arial Narrow" panose="020B0606020202030204" pitchFamily="34" charset="0"/>
              <a:ea typeface="Cambria" pitchFamily="18" charset="0"/>
              <a:cs typeface="Trebuchet MS"/>
            </a:endParaRPr>
          </a:p>
          <a:p>
            <a:pPr marL="315595" indent="-302895" algn="just">
              <a:spcBef>
                <a:spcPts val="1800"/>
              </a:spcBef>
              <a:buFont typeface="Wingdings"/>
              <a:buChar char=""/>
              <a:tabLst>
                <a:tab pos="316230" algn="l"/>
              </a:tabLst>
            </a:pPr>
            <a:r>
              <a:rPr sz="2400" spc="-65" dirty="0">
                <a:latin typeface="Arial Narrow" panose="020B0606020202030204" pitchFamily="34" charset="0"/>
                <a:ea typeface="Cambria" pitchFamily="18" charset="0"/>
                <a:cs typeface="Trebuchet MS"/>
              </a:rPr>
              <a:t>Η</a:t>
            </a:r>
            <a:r>
              <a:rPr sz="2400" spc="-155" dirty="0">
                <a:latin typeface="Arial Narrow" panose="020B0606020202030204" pitchFamily="34" charset="0"/>
                <a:ea typeface="Cambria" pitchFamily="18" charset="0"/>
                <a:cs typeface="Trebuchet MS"/>
              </a:rPr>
              <a:t> </a:t>
            </a:r>
            <a:r>
              <a:rPr sz="2400" spc="-65" dirty="0">
                <a:latin typeface="Arial Narrow" panose="020B0606020202030204" pitchFamily="34" charset="0"/>
                <a:ea typeface="Cambria" pitchFamily="18" charset="0"/>
                <a:cs typeface="Trebuchet MS"/>
              </a:rPr>
              <a:t>επίδραση</a:t>
            </a:r>
            <a:r>
              <a:rPr sz="2400" spc="-140" dirty="0">
                <a:latin typeface="Arial Narrow" panose="020B0606020202030204" pitchFamily="34" charset="0"/>
                <a:ea typeface="Cambria" pitchFamily="18" charset="0"/>
                <a:cs typeface="Trebuchet MS"/>
              </a:rPr>
              <a:t> </a:t>
            </a:r>
            <a:r>
              <a:rPr sz="2400" spc="-65" dirty="0">
                <a:latin typeface="Arial Narrow" panose="020B0606020202030204" pitchFamily="34" charset="0"/>
                <a:ea typeface="Cambria" pitchFamily="18" charset="0"/>
                <a:cs typeface="Trebuchet MS"/>
              </a:rPr>
              <a:t>του</a:t>
            </a:r>
            <a:r>
              <a:rPr sz="2400" spc="-145" dirty="0">
                <a:latin typeface="Arial Narrow" panose="020B0606020202030204" pitchFamily="34" charset="0"/>
                <a:ea typeface="Cambria" pitchFamily="18" charset="0"/>
                <a:cs typeface="Trebuchet MS"/>
              </a:rPr>
              <a:t> </a:t>
            </a:r>
            <a:r>
              <a:rPr sz="2400" spc="-20" dirty="0">
                <a:latin typeface="Arial Narrow" panose="020B0606020202030204" pitchFamily="34" charset="0"/>
                <a:ea typeface="Cambria" pitchFamily="18" charset="0"/>
                <a:cs typeface="Trebuchet MS"/>
              </a:rPr>
              <a:t>O</a:t>
            </a:r>
            <a:r>
              <a:rPr sz="2400" spc="-30" baseline="-21367" dirty="0">
                <a:latin typeface="Arial Narrow" panose="020B0606020202030204" pitchFamily="34" charset="0"/>
                <a:ea typeface="Cambria" pitchFamily="18" charset="0"/>
                <a:cs typeface="Trebuchet MS"/>
              </a:rPr>
              <a:t>3</a:t>
            </a:r>
            <a:r>
              <a:rPr sz="2400" spc="97" baseline="-21367" dirty="0">
                <a:latin typeface="Arial Narrow" panose="020B0606020202030204" pitchFamily="34" charset="0"/>
                <a:ea typeface="Cambria" pitchFamily="18" charset="0"/>
                <a:cs typeface="Trebuchet MS"/>
              </a:rPr>
              <a:t> </a:t>
            </a:r>
            <a:r>
              <a:rPr sz="2400" spc="-80" dirty="0">
                <a:latin typeface="Arial Narrow" panose="020B0606020202030204" pitchFamily="34" charset="0"/>
                <a:ea typeface="Cambria" pitchFamily="18" charset="0"/>
                <a:cs typeface="Trebuchet MS"/>
              </a:rPr>
              <a:t>στο</a:t>
            </a:r>
            <a:r>
              <a:rPr sz="2400" spc="-150" dirty="0">
                <a:latin typeface="Arial Narrow" panose="020B0606020202030204" pitchFamily="34" charset="0"/>
                <a:ea typeface="Cambria" pitchFamily="18" charset="0"/>
                <a:cs typeface="Trebuchet MS"/>
              </a:rPr>
              <a:t> </a:t>
            </a:r>
            <a:r>
              <a:rPr sz="2400" spc="-80" dirty="0">
                <a:latin typeface="Arial Narrow" panose="020B0606020202030204" pitchFamily="34" charset="0"/>
                <a:ea typeface="Cambria" pitchFamily="18" charset="0"/>
                <a:cs typeface="Trebuchet MS"/>
              </a:rPr>
              <a:t>ισοζύγιο</a:t>
            </a:r>
            <a:r>
              <a:rPr sz="2400" spc="-155" dirty="0">
                <a:latin typeface="Arial Narrow" panose="020B0606020202030204" pitchFamily="34" charset="0"/>
                <a:ea typeface="Cambria" pitchFamily="18" charset="0"/>
                <a:cs typeface="Trebuchet MS"/>
              </a:rPr>
              <a:t> </a:t>
            </a:r>
            <a:r>
              <a:rPr sz="2400" spc="-60" dirty="0">
                <a:latin typeface="Arial Narrow" panose="020B0606020202030204" pitchFamily="34" charset="0"/>
                <a:ea typeface="Cambria" pitchFamily="18" charset="0"/>
                <a:cs typeface="Trebuchet MS"/>
              </a:rPr>
              <a:t>εκτιμάται</a:t>
            </a:r>
            <a:r>
              <a:rPr sz="2400" spc="-125" dirty="0">
                <a:latin typeface="Arial Narrow" panose="020B0606020202030204" pitchFamily="34" charset="0"/>
                <a:ea typeface="Cambria" pitchFamily="18" charset="0"/>
                <a:cs typeface="Trebuchet MS"/>
              </a:rPr>
              <a:t> </a:t>
            </a:r>
            <a:r>
              <a:rPr sz="2400" spc="-55" dirty="0">
                <a:latin typeface="Arial Narrow" panose="020B0606020202030204" pitchFamily="34" charset="0"/>
                <a:ea typeface="Cambria" pitchFamily="18" charset="0"/>
                <a:cs typeface="Trebuchet MS"/>
              </a:rPr>
              <a:t>σε</a:t>
            </a:r>
            <a:r>
              <a:rPr sz="2400" spc="-150" dirty="0">
                <a:latin typeface="Arial Narrow" panose="020B0606020202030204" pitchFamily="34" charset="0"/>
                <a:ea typeface="Cambria" pitchFamily="18" charset="0"/>
                <a:cs typeface="Trebuchet MS"/>
              </a:rPr>
              <a:t> </a:t>
            </a:r>
            <a:r>
              <a:rPr sz="2400" u="sng" spc="-85" dirty="0">
                <a:solidFill>
                  <a:srgbClr val="0000FF"/>
                </a:solidFill>
                <a:latin typeface="Arial Narrow" panose="020B0606020202030204" pitchFamily="34" charset="0"/>
                <a:ea typeface="Cambria" pitchFamily="18" charset="0"/>
                <a:cs typeface="Arial"/>
              </a:rPr>
              <a:t>0</a:t>
            </a:r>
            <a:r>
              <a:rPr lang="el-GR" sz="2400" u="sng" spc="-85" dirty="0">
                <a:solidFill>
                  <a:srgbClr val="0000FF"/>
                </a:solidFill>
                <a:latin typeface="Arial Narrow" panose="020B0606020202030204" pitchFamily="34" charset="0"/>
                <a:ea typeface="Cambria" pitchFamily="18" charset="0"/>
                <a:cs typeface="Arial"/>
              </a:rPr>
              <a:t>,</a:t>
            </a:r>
            <a:r>
              <a:rPr sz="2400" u="sng" spc="-85" dirty="0">
                <a:solidFill>
                  <a:srgbClr val="0000FF"/>
                </a:solidFill>
                <a:latin typeface="Arial Narrow" panose="020B0606020202030204" pitchFamily="34" charset="0"/>
                <a:ea typeface="Cambria" pitchFamily="18" charset="0"/>
                <a:cs typeface="Arial"/>
              </a:rPr>
              <a:t>35</a:t>
            </a:r>
            <a:r>
              <a:rPr sz="2400" u="sng" spc="-114" dirty="0">
                <a:solidFill>
                  <a:srgbClr val="0000FF"/>
                </a:solidFill>
                <a:latin typeface="Arial Narrow" panose="020B0606020202030204" pitchFamily="34" charset="0"/>
                <a:ea typeface="Cambria" pitchFamily="18" charset="0"/>
                <a:cs typeface="Arial"/>
              </a:rPr>
              <a:t> </a:t>
            </a:r>
            <a:r>
              <a:rPr sz="2400" u="sng" spc="-120" dirty="0">
                <a:solidFill>
                  <a:srgbClr val="0000FF"/>
                </a:solidFill>
                <a:latin typeface="Arial Narrow" panose="020B0606020202030204" pitchFamily="34" charset="0"/>
                <a:ea typeface="Cambria" pitchFamily="18" charset="0"/>
                <a:cs typeface="Arial"/>
              </a:rPr>
              <a:t>Wm</a:t>
            </a:r>
            <a:r>
              <a:rPr sz="2400" u="sng" spc="-179" baseline="25641" dirty="0">
                <a:solidFill>
                  <a:srgbClr val="0000FF"/>
                </a:solidFill>
                <a:latin typeface="Arial Narrow" panose="020B0606020202030204" pitchFamily="34" charset="0"/>
                <a:ea typeface="Cambria" pitchFamily="18" charset="0"/>
                <a:cs typeface="Arial"/>
              </a:rPr>
              <a:t>-2</a:t>
            </a:r>
            <a:r>
              <a:rPr sz="2400" spc="-120" dirty="0">
                <a:latin typeface="Arial Narrow" panose="020B0606020202030204" pitchFamily="34" charset="0"/>
                <a:ea typeface="Cambria" pitchFamily="18" charset="0"/>
                <a:cs typeface="Trebuchet MS"/>
              </a:rPr>
              <a:t>.</a:t>
            </a:r>
            <a:endParaRPr sz="2400" dirty="0">
              <a:latin typeface="Arial Narrow" panose="020B0606020202030204" pitchFamily="34" charset="0"/>
              <a:ea typeface="Cambria" pitchFamily="18" charset="0"/>
              <a:cs typeface="Trebuchet MS"/>
            </a:endParaRPr>
          </a:p>
          <a:p>
            <a:pPr marL="277495" indent="-264795" algn="just">
              <a:spcBef>
                <a:spcPts val="1800"/>
              </a:spcBef>
              <a:buFont typeface="Wingdings"/>
              <a:buChar char=""/>
              <a:tabLst>
                <a:tab pos="278130" algn="l"/>
              </a:tabLst>
            </a:pPr>
            <a:r>
              <a:rPr sz="2400" spc="-65" dirty="0">
                <a:latin typeface="Arial Narrow" panose="020B0606020202030204" pitchFamily="34" charset="0"/>
                <a:ea typeface="Cambria" pitchFamily="18" charset="0"/>
                <a:cs typeface="Trebuchet MS"/>
              </a:rPr>
              <a:t>Η </a:t>
            </a:r>
            <a:r>
              <a:rPr sz="2400" spc="-90" dirty="0">
                <a:latin typeface="Arial Narrow" panose="020B0606020202030204" pitchFamily="34" charset="0"/>
                <a:ea typeface="Cambria" pitchFamily="18" charset="0"/>
                <a:cs typeface="Trebuchet MS"/>
              </a:rPr>
              <a:t>ανθρωπογενής </a:t>
            </a:r>
            <a:r>
              <a:rPr sz="2400" spc="-65" dirty="0">
                <a:latin typeface="Arial Narrow" panose="020B0606020202030204" pitchFamily="34" charset="0"/>
                <a:ea typeface="Cambria" pitchFamily="18" charset="0"/>
                <a:cs typeface="Trebuchet MS"/>
              </a:rPr>
              <a:t>επίδραση </a:t>
            </a:r>
            <a:r>
              <a:rPr sz="2400" spc="-120" dirty="0">
                <a:latin typeface="Arial Narrow" panose="020B0606020202030204" pitchFamily="34" charset="0"/>
                <a:ea typeface="Cambria" pitchFamily="18" charset="0"/>
                <a:cs typeface="Trebuchet MS"/>
              </a:rPr>
              <a:t>των </a:t>
            </a:r>
            <a:r>
              <a:rPr sz="2400" spc="-80" dirty="0">
                <a:latin typeface="Arial Narrow" panose="020B0606020202030204" pitchFamily="34" charset="0"/>
                <a:ea typeface="Cambria" pitchFamily="18" charset="0"/>
                <a:cs typeface="Trebuchet MS"/>
              </a:rPr>
              <a:t>αερολυμάτων στο ισοζύγιο</a:t>
            </a:r>
            <a:r>
              <a:rPr sz="2400" spc="65" dirty="0">
                <a:latin typeface="Arial Narrow" panose="020B0606020202030204" pitchFamily="34" charset="0"/>
                <a:ea typeface="Cambria" pitchFamily="18" charset="0"/>
                <a:cs typeface="Trebuchet MS"/>
              </a:rPr>
              <a:t> </a:t>
            </a:r>
            <a:r>
              <a:rPr sz="2400" spc="-85" dirty="0">
                <a:latin typeface="Arial Narrow" panose="020B0606020202030204" pitchFamily="34" charset="0"/>
                <a:ea typeface="Cambria" pitchFamily="18" charset="0"/>
                <a:cs typeface="Trebuchet MS"/>
              </a:rPr>
              <a:t>ακτινοβολιών</a:t>
            </a:r>
            <a:r>
              <a:rPr lang="en-US" sz="2400" spc="-85" dirty="0">
                <a:latin typeface="Arial Narrow" panose="020B0606020202030204" pitchFamily="34" charset="0"/>
                <a:ea typeface="Cambria" pitchFamily="18" charset="0"/>
                <a:cs typeface="Trebuchet MS"/>
              </a:rPr>
              <a:t> </a:t>
            </a:r>
            <a:r>
              <a:rPr sz="2400" spc="-95" dirty="0">
                <a:latin typeface="Arial Narrow" panose="020B0606020202030204" pitchFamily="34" charset="0"/>
                <a:ea typeface="Cambria" pitchFamily="18" charset="0"/>
                <a:cs typeface="Trebuchet MS"/>
              </a:rPr>
              <a:t>προσεγγίζει </a:t>
            </a:r>
            <a:r>
              <a:rPr sz="2400" spc="-80" dirty="0">
                <a:latin typeface="Arial Narrow" panose="020B0606020202030204" pitchFamily="34" charset="0"/>
                <a:ea typeface="Cambria" pitchFamily="18" charset="0"/>
                <a:cs typeface="Trebuchet MS"/>
              </a:rPr>
              <a:t>τα </a:t>
            </a:r>
            <a:r>
              <a:rPr lang="el-GR" sz="2400" b="1" spc="-80" dirty="0">
                <a:solidFill>
                  <a:srgbClr val="0000FF"/>
                </a:solidFill>
                <a:latin typeface="Arial Narrow" panose="020B0606020202030204" pitchFamily="34" charset="0"/>
                <a:ea typeface="Cambria" pitchFamily="18" charset="0"/>
                <a:cs typeface="Arial"/>
              </a:rPr>
              <a:t>~</a:t>
            </a:r>
            <a:r>
              <a:rPr sz="2400" b="1" spc="-80" dirty="0">
                <a:solidFill>
                  <a:srgbClr val="0000FF"/>
                </a:solidFill>
                <a:latin typeface="Arial Narrow" panose="020B0606020202030204" pitchFamily="34" charset="0"/>
                <a:ea typeface="Cambria" pitchFamily="18" charset="0"/>
                <a:cs typeface="Arial"/>
              </a:rPr>
              <a:t>0</a:t>
            </a:r>
            <a:r>
              <a:rPr lang="el-GR" sz="2400" b="1" spc="-80" dirty="0">
                <a:solidFill>
                  <a:srgbClr val="0000FF"/>
                </a:solidFill>
                <a:latin typeface="Arial Narrow" panose="020B0606020202030204" pitchFamily="34" charset="0"/>
                <a:ea typeface="Cambria" pitchFamily="18" charset="0"/>
                <a:cs typeface="Arial"/>
              </a:rPr>
              <a:t>,</a:t>
            </a:r>
            <a:r>
              <a:rPr sz="2400" b="1" spc="-80" dirty="0">
                <a:solidFill>
                  <a:srgbClr val="0000FF"/>
                </a:solidFill>
                <a:latin typeface="Arial Narrow" panose="020B0606020202030204" pitchFamily="34" charset="0"/>
                <a:ea typeface="Cambria" pitchFamily="18" charset="0"/>
                <a:cs typeface="Arial"/>
              </a:rPr>
              <a:t>35</a:t>
            </a:r>
            <a:r>
              <a:rPr sz="2400" b="1" spc="-250" dirty="0">
                <a:solidFill>
                  <a:srgbClr val="0000FF"/>
                </a:solidFill>
                <a:latin typeface="Arial Narrow" panose="020B0606020202030204" pitchFamily="34" charset="0"/>
                <a:ea typeface="Cambria" pitchFamily="18" charset="0"/>
                <a:cs typeface="Arial"/>
              </a:rPr>
              <a:t> </a:t>
            </a:r>
            <a:r>
              <a:rPr sz="2400" b="1" spc="-120" dirty="0">
                <a:solidFill>
                  <a:srgbClr val="0000FF"/>
                </a:solidFill>
                <a:latin typeface="Arial Narrow" panose="020B0606020202030204" pitchFamily="34" charset="0"/>
                <a:ea typeface="Cambria" pitchFamily="18" charset="0"/>
                <a:cs typeface="Arial"/>
              </a:rPr>
              <a:t>Wm</a:t>
            </a:r>
            <a:r>
              <a:rPr sz="2400" b="1" spc="-179" baseline="25641" dirty="0">
                <a:solidFill>
                  <a:srgbClr val="0000FF"/>
                </a:solidFill>
                <a:latin typeface="Arial Narrow" panose="020B0606020202030204" pitchFamily="34" charset="0"/>
                <a:ea typeface="Cambria" pitchFamily="18" charset="0"/>
                <a:cs typeface="Arial"/>
              </a:rPr>
              <a:t>-2</a:t>
            </a:r>
            <a:r>
              <a:rPr sz="2400" spc="-120" dirty="0">
                <a:latin typeface="Arial Narrow" panose="020B0606020202030204" pitchFamily="34" charset="0"/>
                <a:ea typeface="Cambria" pitchFamily="18" charset="0"/>
                <a:cs typeface="Trebuchet MS"/>
              </a:rPr>
              <a:t>.</a:t>
            </a:r>
            <a:endParaRPr sz="2400" dirty="0">
              <a:latin typeface="Arial Narrow" panose="020B0606020202030204" pitchFamily="34" charset="0"/>
              <a:ea typeface="Cambria" pitchFamily="18" charset="0"/>
              <a:cs typeface="Trebuchet MS"/>
            </a:endParaRPr>
          </a:p>
        </p:txBody>
      </p:sp>
      <p:sp>
        <p:nvSpPr>
          <p:cNvPr id="5" name="Title 4">
            <a:extLst>
              <a:ext uri="{FF2B5EF4-FFF2-40B4-BE49-F238E27FC236}">
                <a16:creationId xmlns:a16="http://schemas.microsoft.com/office/drawing/2014/main" id="{493BD504-3E15-47FA-8C9F-F16F81B0DDBE}"/>
              </a:ext>
            </a:extLst>
          </p:cNvPr>
          <p:cNvSpPr txBox="1">
            <a:spLocks/>
          </p:cNvSpPr>
          <p:nvPr/>
        </p:nvSpPr>
        <p:spPr>
          <a:xfrm>
            <a:off x="457200" y="0"/>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5" dirty="0">
                <a:solidFill>
                  <a:schemeClr val="accent6">
                    <a:lumMod val="75000"/>
                  </a:schemeClr>
                </a:solidFill>
              </a:rPr>
              <a:t>To </a:t>
            </a:r>
            <a:r>
              <a:rPr lang="el-GR" spc="-10" dirty="0">
                <a:solidFill>
                  <a:schemeClr val="accent6">
                    <a:lumMod val="75000"/>
                  </a:schemeClr>
                </a:solidFill>
              </a:rPr>
              <a:t>Φαινόμενο </a:t>
            </a:r>
            <a:r>
              <a:rPr lang="el-GR" dirty="0">
                <a:solidFill>
                  <a:schemeClr val="accent6">
                    <a:lumMod val="75000"/>
                  </a:schemeClr>
                </a:solidFill>
              </a:rPr>
              <a:t>του</a:t>
            </a:r>
            <a:r>
              <a:rPr lang="el-GR" spc="-475" dirty="0">
                <a:solidFill>
                  <a:schemeClr val="accent6">
                    <a:lumMod val="75000"/>
                  </a:schemeClr>
                </a:solidFill>
              </a:rPr>
              <a:t> </a:t>
            </a:r>
            <a:r>
              <a:rPr lang="el-GR" dirty="0">
                <a:solidFill>
                  <a:schemeClr val="accent6">
                    <a:lumMod val="75000"/>
                  </a:schemeClr>
                </a:solidFill>
              </a:rPr>
              <a:t>Θερμοκηπίου</a:t>
            </a:r>
            <a:br>
              <a:rPr lang="en-US" dirty="0">
                <a:solidFill>
                  <a:schemeClr val="accent6">
                    <a:lumMod val="75000"/>
                  </a:schemeClr>
                </a:solidFill>
              </a:rPr>
            </a:br>
            <a:endParaRPr lang="en-US" dirty="0"/>
          </a:p>
        </p:txBody>
      </p:sp>
    </p:spTree>
    <p:extLst>
      <p:ext uri="{BB962C8B-B14F-4D97-AF65-F5344CB8AC3E}">
        <p14:creationId xmlns:p14="http://schemas.microsoft.com/office/powerpoint/2010/main" val="3524559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35</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9DFFF208-373E-498C-9D79-186FDC2E74D3}"/>
              </a:ext>
            </a:extLst>
          </p:cNvPr>
          <p:cNvSpPr txBox="1"/>
          <p:nvPr/>
        </p:nvSpPr>
        <p:spPr>
          <a:xfrm>
            <a:off x="457200" y="476672"/>
            <a:ext cx="8007440" cy="4878259"/>
          </a:xfrm>
          <a:prstGeom prst="rect">
            <a:avLst/>
          </a:prstGeom>
        </p:spPr>
        <p:txBody>
          <a:bodyPr vert="horz" wrap="square" lIns="0" tIns="76200" rIns="0" bIns="0" rtlCol="0">
            <a:spAutoFit/>
          </a:bodyPr>
          <a:lstStyle/>
          <a:p>
            <a:pPr marL="12700" marR="250190" algn="just"/>
            <a:r>
              <a:rPr lang="el-GR" sz="2400" spc="-135" dirty="0">
                <a:solidFill>
                  <a:prstClr val="black"/>
                </a:solidFill>
                <a:latin typeface="Arial Narrow" panose="020B0606020202030204" pitchFamily="34" charset="0"/>
                <a:cs typeface="Times New Roman"/>
              </a:rPr>
              <a:t> </a:t>
            </a:r>
            <a:endParaRPr sz="2400" dirty="0">
              <a:solidFill>
                <a:prstClr val="black"/>
              </a:solidFill>
              <a:latin typeface="Arial Narrow" panose="020B0606020202030204" pitchFamily="34" charset="0"/>
              <a:cs typeface="Times New Roman"/>
            </a:endParaRPr>
          </a:p>
          <a:p>
            <a:pPr marL="12700" marR="27940" algn="just"/>
            <a:r>
              <a:rPr sz="2400" spc="-135" dirty="0">
                <a:solidFill>
                  <a:prstClr val="black"/>
                </a:solidFill>
                <a:latin typeface="Arial Narrow" panose="020B0606020202030204" pitchFamily="34" charset="0"/>
                <a:cs typeface="Times New Roman"/>
              </a:rPr>
              <a:t>Το </a:t>
            </a:r>
            <a:r>
              <a:rPr sz="2400" b="1" spc="-35" dirty="0">
                <a:solidFill>
                  <a:prstClr val="black"/>
                </a:solidFill>
                <a:latin typeface="Arial Narrow" panose="020B0606020202030204" pitchFamily="34" charset="0"/>
                <a:cs typeface="Times New Roman"/>
              </a:rPr>
              <a:t>Δυναμικό </a:t>
            </a:r>
            <a:r>
              <a:rPr sz="2400" b="1" spc="-20" dirty="0">
                <a:solidFill>
                  <a:prstClr val="black"/>
                </a:solidFill>
                <a:latin typeface="Arial Narrow" panose="020B0606020202030204" pitchFamily="34" charset="0"/>
                <a:cs typeface="Times New Roman"/>
              </a:rPr>
              <a:t>Παγκόσμιας </a:t>
            </a:r>
            <a:r>
              <a:rPr sz="2400" b="1" spc="-15" dirty="0">
                <a:solidFill>
                  <a:prstClr val="black"/>
                </a:solidFill>
                <a:latin typeface="Arial Narrow" panose="020B0606020202030204" pitchFamily="34" charset="0"/>
                <a:cs typeface="Times New Roman"/>
              </a:rPr>
              <a:t>Θέρμανσης </a:t>
            </a:r>
            <a:r>
              <a:rPr sz="2400" b="1" spc="-10" dirty="0">
                <a:solidFill>
                  <a:prstClr val="black"/>
                </a:solidFill>
                <a:latin typeface="Arial Narrow" panose="020B0606020202030204" pitchFamily="34" charset="0"/>
                <a:cs typeface="Times New Roman"/>
              </a:rPr>
              <a:t>(Global </a:t>
            </a:r>
            <a:r>
              <a:rPr sz="2400" b="1" spc="-70" dirty="0">
                <a:solidFill>
                  <a:prstClr val="black"/>
                </a:solidFill>
                <a:latin typeface="Arial Narrow" panose="020B0606020202030204" pitchFamily="34" charset="0"/>
                <a:cs typeface="Times New Roman"/>
              </a:rPr>
              <a:t>Warming </a:t>
            </a:r>
            <a:r>
              <a:rPr sz="2400" b="1" spc="-10" dirty="0">
                <a:solidFill>
                  <a:prstClr val="black"/>
                </a:solidFill>
                <a:latin typeface="Arial Narrow" panose="020B0606020202030204" pitchFamily="34" charset="0"/>
                <a:cs typeface="Times New Roman"/>
              </a:rPr>
              <a:t>Potential)  </a:t>
            </a:r>
            <a:r>
              <a:rPr sz="2400" spc="-5" dirty="0">
                <a:solidFill>
                  <a:prstClr val="black"/>
                </a:solidFill>
                <a:latin typeface="Arial Narrow" panose="020B0606020202030204" pitchFamily="34" charset="0"/>
                <a:cs typeface="Times New Roman"/>
              </a:rPr>
              <a:t>ενός </a:t>
            </a:r>
            <a:r>
              <a:rPr sz="2400" spc="-20" dirty="0">
                <a:solidFill>
                  <a:prstClr val="black"/>
                </a:solidFill>
                <a:latin typeface="Arial Narrow" panose="020B0606020202030204" pitchFamily="34" charset="0"/>
                <a:cs typeface="Times New Roman"/>
              </a:rPr>
              <a:t>θερμοκηπιακού </a:t>
            </a:r>
            <a:r>
              <a:rPr sz="2400" spc="-15" dirty="0">
                <a:solidFill>
                  <a:prstClr val="black"/>
                </a:solidFill>
                <a:latin typeface="Arial Narrow" panose="020B0606020202030204" pitchFamily="34" charset="0"/>
                <a:cs typeface="Times New Roman"/>
              </a:rPr>
              <a:t>αερίου είναι </a:t>
            </a:r>
            <a:r>
              <a:rPr sz="2400" dirty="0">
                <a:solidFill>
                  <a:prstClr val="black"/>
                </a:solidFill>
                <a:latin typeface="Arial Narrow" panose="020B0606020202030204" pitchFamily="34" charset="0"/>
                <a:cs typeface="Times New Roman"/>
              </a:rPr>
              <a:t>ο </a:t>
            </a:r>
            <a:r>
              <a:rPr sz="2400" spc="-10" dirty="0">
                <a:solidFill>
                  <a:prstClr val="black"/>
                </a:solidFill>
                <a:latin typeface="Arial Narrow" panose="020B0606020202030204" pitchFamily="34" charset="0"/>
                <a:cs typeface="Times New Roman"/>
              </a:rPr>
              <a:t>λόγος της προβλεπόμενης  </a:t>
            </a:r>
            <a:r>
              <a:rPr sz="2400" spc="-15" dirty="0">
                <a:solidFill>
                  <a:prstClr val="black"/>
                </a:solidFill>
                <a:latin typeface="Arial Narrow" panose="020B0606020202030204" pitchFamily="34" charset="0"/>
                <a:cs typeface="Times New Roman"/>
              </a:rPr>
              <a:t>μεταβολής </a:t>
            </a:r>
            <a:r>
              <a:rPr sz="2400" spc="-10" dirty="0">
                <a:solidFill>
                  <a:prstClr val="black"/>
                </a:solidFill>
                <a:latin typeface="Arial Narrow" panose="020B0606020202030204" pitchFamily="34" charset="0"/>
                <a:cs typeface="Times New Roman"/>
              </a:rPr>
              <a:t>της ροής </a:t>
            </a:r>
            <a:r>
              <a:rPr sz="2400" spc="-25" dirty="0">
                <a:solidFill>
                  <a:prstClr val="black"/>
                </a:solidFill>
                <a:latin typeface="Arial Narrow" panose="020B0606020202030204" pitchFamily="34" charset="0"/>
                <a:cs typeface="Times New Roman"/>
              </a:rPr>
              <a:t>ενέργειας </a:t>
            </a:r>
            <a:r>
              <a:rPr sz="2400" spc="-5" dirty="0">
                <a:solidFill>
                  <a:prstClr val="black"/>
                </a:solidFill>
                <a:latin typeface="Arial Narrow" panose="020B0606020202030204" pitchFamily="34" charset="0"/>
                <a:cs typeface="Times New Roman"/>
              </a:rPr>
              <a:t>λόγω </a:t>
            </a:r>
            <a:r>
              <a:rPr sz="2400" spc="-15" dirty="0">
                <a:solidFill>
                  <a:prstClr val="black"/>
                </a:solidFill>
                <a:latin typeface="Arial Narrow" panose="020B0606020202030204" pitchFamily="34" charset="0"/>
                <a:cs typeface="Times New Roman"/>
              </a:rPr>
              <a:t>της μεταβολής </a:t>
            </a:r>
            <a:r>
              <a:rPr sz="2400" spc="-5" dirty="0">
                <a:solidFill>
                  <a:prstClr val="black"/>
                </a:solidFill>
                <a:latin typeface="Arial Narrow" panose="020B0606020202030204" pitchFamily="34" charset="0"/>
                <a:cs typeface="Times New Roman"/>
              </a:rPr>
              <a:t>του </a:t>
            </a:r>
            <a:r>
              <a:rPr sz="2400" spc="-15" dirty="0">
                <a:solidFill>
                  <a:prstClr val="black"/>
                </a:solidFill>
                <a:latin typeface="Arial Narrow" panose="020B0606020202030204" pitchFamily="34" charset="0"/>
                <a:cs typeface="Times New Roman"/>
              </a:rPr>
              <a:t>αερίου </a:t>
            </a:r>
            <a:r>
              <a:rPr sz="2400" spc="-10" dirty="0">
                <a:solidFill>
                  <a:prstClr val="black"/>
                </a:solidFill>
                <a:latin typeface="Arial Narrow" panose="020B0606020202030204" pitchFamily="34" charset="0"/>
                <a:cs typeface="Times New Roman"/>
              </a:rPr>
              <a:t>αυτού  ως </a:t>
            </a:r>
            <a:r>
              <a:rPr sz="2400" spc="-5" dirty="0">
                <a:solidFill>
                  <a:prstClr val="black"/>
                </a:solidFill>
                <a:latin typeface="Arial Narrow" panose="020B0606020202030204" pitchFamily="34" charset="0"/>
                <a:cs typeface="Times New Roman"/>
              </a:rPr>
              <a:t>προς </a:t>
            </a:r>
            <a:r>
              <a:rPr sz="2400" spc="-15" dirty="0">
                <a:solidFill>
                  <a:prstClr val="black"/>
                </a:solidFill>
                <a:latin typeface="Arial Narrow" panose="020B0606020202030204" pitchFamily="34" charset="0"/>
                <a:cs typeface="Times New Roman"/>
              </a:rPr>
              <a:t>την </a:t>
            </a:r>
            <a:r>
              <a:rPr sz="2400" spc="-10" dirty="0">
                <a:solidFill>
                  <a:prstClr val="black"/>
                </a:solidFill>
                <a:latin typeface="Arial Narrow" panose="020B0606020202030204" pitchFamily="34" charset="0"/>
                <a:cs typeface="Times New Roman"/>
              </a:rPr>
              <a:t>αντίστοιχη </a:t>
            </a:r>
            <a:r>
              <a:rPr sz="2400" spc="-15" dirty="0">
                <a:solidFill>
                  <a:prstClr val="black"/>
                </a:solidFill>
                <a:latin typeface="Arial Narrow" panose="020B0606020202030204" pitchFamily="34" charset="0"/>
                <a:cs typeface="Times New Roman"/>
              </a:rPr>
              <a:t>μεταβολή </a:t>
            </a:r>
            <a:r>
              <a:rPr sz="2400" spc="-5" dirty="0">
                <a:solidFill>
                  <a:prstClr val="black"/>
                </a:solidFill>
                <a:latin typeface="Arial Narrow" panose="020B0606020202030204" pitchFamily="34" charset="0"/>
                <a:cs typeface="Times New Roman"/>
              </a:rPr>
              <a:t>λόγω του CO</a:t>
            </a:r>
            <a:r>
              <a:rPr sz="2400" spc="-5" baseline="-25000" dirty="0">
                <a:solidFill>
                  <a:prstClr val="black"/>
                </a:solidFill>
                <a:latin typeface="Arial Narrow" panose="020B0606020202030204" pitchFamily="34" charset="0"/>
                <a:cs typeface="Times New Roman"/>
              </a:rPr>
              <a:t>2</a:t>
            </a:r>
            <a:r>
              <a:rPr sz="2400" spc="-5" dirty="0">
                <a:solidFill>
                  <a:prstClr val="black"/>
                </a:solidFill>
                <a:latin typeface="Arial Narrow" panose="020B0606020202030204" pitchFamily="34" charset="0"/>
                <a:cs typeface="Times New Roman"/>
              </a:rPr>
              <a:t> σε </a:t>
            </a:r>
            <a:r>
              <a:rPr sz="2400" spc="-20" dirty="0">
                <a:solidFill>
                  <a:prstClr val="black"/>
                </a:solidFill>
                <a:latin typeface="Arial Narrow" panose="020B0606020202030204" pitchFamily="34" charset="0"/>
                <a:cs typeface="Times New Roman"/>
              </a:rPr>
              <a:t>δεδομένο </a:t>
            </a:r>
            <a:r>
              <a:rPr sz="2400" spc="-45" dirty="0">
                <a:solidFill>
                  <a:prstClr val="black"/>
                </a:solidFill>
                <a:latin typeface="Arial Narrow" panose="020B0606020202030204" pitchFamily="34" charset="0"/>
                <a:cs typeface="Times New Roman"/>
              </a:rPr>
              <a:t>χρονικό  ορίζοντα</a:t>
            </a:r>
            <a:r>
              <a:rPr sz="2400" spc="-125" dirty="0">
                <a:solidFill>
                  <a:prstClr val="black"/>
                </a:solidFill>
                <a:latin typeface="Arial Narrow" panose="020B0606020202030204" pitchFamily="34" charset="0"/>
                <a:cs typeface="Times New Roman"/>
              </a:rPr>
              <a:t> </a:t>
            </a:r>
            <a:r>
              <a:rPr sz="2400" dirty="0">
                <a:solidFill>
                  <a:prstClr val="black"/>
                </a:solidFill>
                <a:latin typeface="Arial Narrow" panose="020B0606020202030204" pitchFamily="34" charset="0"/>
                <a:cs typeface="Times New Roman"/>
              </a:rPr>
              <a:t>πολλών</a:t>
            </a:r>
            <a:r>
              <a:rPr sz="2400" spc="-35" dirty="0">
                <a:solidFill>
                  <a:prstClr val="black"/>
                </a:solidFill>
                <a:latin typeface="Arial Narrow" panose="020B0606020202030204" pitchFamily="34" charset="0"/>
                <a:cs typeface="Times New Roman"/>
              </a:rPr>
              <a:t> </a:t>
            </a:r>
            <a:r>
              <a:rPr sz="2400" dirty="0">
                <a:solidFill>
                  <a:prstClr val="black"/>
                </a:solidFill>
                <a:latin typeface="Arial Narrow" panose="020B0606020202030204" pitchFamily="34" charset="0"/>
                <a:cs typeface="Times New Roman"/>
              </a:rPr>
              <a:t>ετών</a:t>
            </a:r>
            <a:r>
              <a:rPr sz="2400" spc="-55" dirty="0">
                <a:solidFill>
                  <a:prstClr val="black"/>
                </a:solidFill>
                <a:latin typeface="Arial Narrow" panose="020B0606020202030204" pitchFamily="34" charset="0"/>
                <a:cs typeface="Times New Roman"/>
              </a:rPr>
              <a:t> </a:t>
            </a:r>
            <a:r>
              <a:rPr sz="2400" dirty="0">
                <a:solidFill>
                  <a:prstClr val="black"/>
                </a:solidFill>
                <a:latin typeface="Arial Narrow" panose="020B0606020202030204" pitchFamily="34" charset="0"/>
                <a:cs typeface="Times New Roman"/>
              </a:rPr>
              <a:t>(πχ</a:t>
            </a:r>
            <a:r>
              <a:rPr sz="2400" spc="-25" dirty="0">
                <a:solidFill>
                  <a:prstClr val="black"/>
                </a:solidFill>
                <a:latin typeface="Arial Narrow" panose="020B0606020202030204" pitchFamily="34" charset="0"/>
                <a:cs typeface="Times New Roman"/>
              </a:rPr>
              <a:t> </a:t>
            </a:r>
            <a:r>
              <a:rPr sz="2400" spc="5" dirty="0">
                <a:solidFill>
                  <a:prstClr val="black"/>
                </a:solidFill>
                <a:latin typeface="Arial Narrow" panose="020B0606020202030204" pitchFamily="34" charset="0"/>
                <a:cs typeface="Times New Roman"/>
              </a:rPr>
              <a:t>20,</a:t>
            </a:r>
            <a:r>
              <a:rPr sz="2400" spc="-20" dirty="0">
                <a:solidFill>
                  <a:prstClr val="black"/>
                </a:solidFill>
                <a:latin typeface="Arial Narrow" panose="020B0606020202030204" pitchFamily="34" charset="0"/>
                <a:cs typeface="Times New Roman"/>
              </a:rPr>
              <a:t> </a:t>
            </a:r>
            <a:r>
              <a:rPr sz="2400" spc="5" dirty="0">
                <a:solidFill>
                  <a:prstClr val="black"/>
                </a:solidFill>
                <a:latin typeface="Arial Narrow" panose="020B0606020202030204" pitchFamily="34" charset="0"/>
                <a:cs typeface="Times New Roman"/>
              </a:rPr>
              <a:t>100</a:t>
            </a:r>
            <a:r>
              <a:rPr sz="2400" spc="-30" dirty="0">
                <a:solidFill>
                  <a:prstClr val="black"/>
                </a:solidFill>
                <a:latin typeface="Arial Narrow" panose="020B0606020202030204" pitchFamily="34" charset="0"/>
                <a:cs typeface="Times New Roman"/>
              </a:rPr>
              <a:t> </a:t>
            </a:r>
            <a:r>
              <a:rPr sz="2400" dirty="0">
                <a:solidFill>
                  <a:prstClr val="black"/>
                </a:solidFill>
                <a:latin typeface="Arial Narrow" panose="020B0606020202030204" pitchFamily="34" charset="0"/>
                <a:cs typeface="Times New Roman"/>
              </a:rPr>
              <a:t>ή </a:t>
            </a:r>
            <a:r>
              <a:rPr sz="2400" spc="-30" dirty="0">
                <a:solidFill>
                  <a:prstClr val="black"/>
                </a:solidFill>
                <a:latin typeface="Arial Narrow" panose="020B0606020202030204" pitchFamily="34" charset="0"/>
                <a:cs typeface="Times New Roman"/>
              </a:rPr>
              <a:t>και</a:t>
            </a:r>
            <a:r>
              <a:rPr sz="2400" spc="-75" dirty="0">
                <a:solidFill>
                  <a:prstClr val="black"/>
                </a:solidFill>
                <a:latin typeface="Arial Narrow" panose="020B0606020202030204" pitchFamily="34" charset="0"/>
                <a:cs typeface="Times New Roman"/>
              </a:rPr>
              <a:t> </a:t>
            </a:r>
            <a:r>
              <a:rPr sz="2400" spc="-5" dirty="0">
                <a:solidFill>
                  <a:prstClr val="black"/>
                </a:solidFill>
                <a:latin typeface="Arial Narrow" panose="020B0606020202030204" pitchFamily="34" charset="0"/>
                <a:cs typeface="Times New Roman"/>
              </a:rPr>
              <a:t>σε</a:t>
            </a:r>
            <a:r>
              <a:rPr sz="2400" spc="-25" dirty="0">
                <a:solidFill>
                  <a:prstClr val="black"/>
                </a:solidFill>
                <a:latin typeface="Arial Narrow" panose="020B0606020202030204" pitchFamily="34" charset="0"/>
                <a:cs typeface="Times New Roman"/>
              </a:rPr>
              <a:t> </a:t>
            </a:r>
            <a:r>
              <a:rPr sz="2400" spc="5" dirty="0">
                <a:solidFill>
                  <a:prstClr val="black"/>
                </a:solidFill>
                <a:latin typeface="Arial Narrow" panose="020B0606020202030204" pitchFamily="34" charset="0"/>
                <a:cs typeface="Times New Roman"/>
              </a:rPr>
              <a:t>500</a:t>
            </a:r>
            <a:r>
              <a:rPr sz="2400" spc="-30" dirty="0">
                <a:solidFill>
                  <a:prstClr val="black"/>
                </a:solidFill>
                <a:latin typeface="Arial Narrow" panose="020B0606020202030204" pitchFamily="34" charset="0"/>
                <a:cs typeface="Times New Roman"/>
              </a:rPr>
              <a:t> </a:t>
            </a:r>
            <a:r>
              <a:rPr sz="2400" dirty="0">
                <a:solidFill>
                  <a:prstClr val="black"/>
                </a:solidFill>
                <a:latin typeface="Arial Narrow" panose="020B0606020202030204" pitchFamily="34" charset="0"/>
                <a:cs typeface="Times New Roman"/>
              </a:rPr>
              <a:t>χρόνια</a:t>
            </a:r>
            <a:r>
              <a:rPr sz="2400" spc="-50" dirty="0">
                <a:solidFill>
                  <a:prstClr val="black"/>
                </a:solidFill>
                <a:latin typeface="Arial Narrow" panose="020B0606020202030204" pitchFamily="34" charset="0"/>
                <a:cs typeface="Times New Roman"/>
              </a:rPr>
              <a:t> </a:t>
            </a:r>
            <a:r>
              <a:rPr sz="2400" spc="-15" dirty="0">
                <a:solidFill>
                  <a:prstClr val="black"/>
                </a:solidFill>
                <a:latin typeface="Arial Narrow" panose="020B0606020202030204" pitchFamily="34" charset="0"/>
                <a:cs typeface="Times New Roman"/>
              </a:rPr>
              <a:t>από</a:t>
            </a:r>
            <a:r>
              <a:rPr sz="2400" spc="-90" dirty="0">
                <a:solidFill>
                  <a:prstClr val="black"/>
                </a:solidFill>
                <a:latin typeface="Arial Narrow" panose="020B0606020202030204" pitchFamily="34" charset="0"/>
                <a:cs typeface="Times New Roman"/>
              </a:rPr>
              <a:t> </a:t>
            </a:r>
            <a:r>
              <a:rPr sz="2400" spc="-15" dirty="0">
                <a:solidFill>
                  <a:prstClr val="black"/>
                </a:solidFill>
                <a:latin typeface="Arial Narrow" panose="020B0606020202030204" pitchFamily="34" charset="0"/>
                <a:cs typeface="Times New Roman"/>
              </a:rPr>
              <a:t>σήμερα).</a:t>
            </a:r>
            <a:endParaRPr sz="2400" dirty="0">
              <a:solidFill>
                <a:prstClr val="black"/>
              </a:solidFill>
              <a:latin typeface="Arial Narrow" panose="020B0606020202030204" pitchFamily="34" charset="0"/>
              <a:cs typeface="Times New Roman"/>
            </a:endParaRPr>
          </a:p>
          <a:p>
            <a:pPr algn="just"/>
            <a:endParaRPr sz="2400" dirty="0">
              <a:solidFill>
                <a:prstClr val="black"/>
              </a:solidFill>
              <a:latin typeface="Arial Narrow" panose="020B0606020202030204" pitchFamily="34" charset="0"/>
              <a:cs typeface="Times New Roman"/>
            </a:endParaRPr>
          </a:p>
          <a:p>
            <a:pPr marL="12700" algn="just"/>
            <a:r>
              <a:rPr sz="2400" b="1" spc="-20" dirty="0" err="1">
                <a:solidFill>
                  <a:prstClr val="black"/>
                </a:solidFill>
                <a:latin typeface="Arial Narrow" panose="020B0606020202030204" pitchFamily="34" charset="0"/>
                <a:cs typeface="Times New Roman"/>
              </a:rPr>
              <a:t>Στο</a:t>
            </a:r>
            <a:r>
              <a:rPr lang="el-GR" sz="2400" b="1" spc="-20" dirty="0">
                <a:solidFill>
                  <a:prstClr val="black"/>
                </a:solidFill>
                <a:latin typeface="Arial Narrow" panose="020B0606020202030204" pitchFamily="34" charset="0"/>
                <a:cs typeface="Times New Roman"/>
              </a:rPr>
              <a:t> </a:t>
            </a:r>
            <a:r>
              <a:rPr sz="2400" b="1" spc="-20" dirty="0" err="1">
                <a:solidFill>
                  <a:prstClr val="black"/>
                </a:solidFill>
                <a:latin typeface="Arial Narrow" panose="020B0606020202030204" pitchFamily="34" charset="0"/>
                <a:cs typeface="Times New Roman"/>
              </a:rPr>
              <a:t>Δυν</a:t>
            </a:r>
            <a:r>
              <a:rPr sz="2400" b="1" spc="-20" dirty="0">
                <a:solidFill>
                  <a:prstClr val="black"/>
                </a:solidFill>
                <a:latin typeface="Arial Narrow" panose="020B0606020202030204" pitchFamily="34" charset="0"/>
                <a:cs typeface="Times New Roman"/>
              </a:rPr>
              <a:t>αμικό </a:t>
            </a:r>
            <a:r>
              <a:rPr sz="2400" b="1" spc="-15" dirty="0">
                <a:solidFill>
                  <a:prstClr val="black"/>
                </a:solidFill>
                <a:latin typeface="Arial Narrow" panose="020B0606020202030204" pitchFamily="34" charset="0"/>
                <a:cs typeface="Times New Roman"/>
              </a:rPr>
              <a:t>Παγκόσμιας Θέρμανσης</a:t>
            </a:r>
            <a:r>
              <a:rPr sz="2400" b="1" spc="-390" dirty="0">
                <a:solidFill>
                  <a:prstClr val="black"/>
                </a:solidFill>
                <a:latin typeface="Arial Narrow" panose="020B0606020202030204" pitchFamily="34" charset="0"/>
                <a:cs typeface="Times New Roman"/>
              </a:rPr>
              <a:t> </a:t>
            </a:r>
            <a:r>
              <a:rPr sz="2400" b="1" spc="-15" dirty="0">
                <a:solidFill>
                  <a:prstClr val="black"/>
                </a:solidFill>
                <a:latin typeface="Arial Narrow" panose="020B0606020202030204" pitchFamily="34" charset="0"/>
                <a:cs typeface="Times New Roman"/>
              </a:rPr>
              <a:t>συνεισφέρουν</a:t>
            </a:r>
            <a:r>
              <a:rPr sz="2400" spc="-15" dirty="0">
                <a:solidFill>
                  <a:prstClr val="black"/>
                </a:solidFill>
                <a:latin typeface="Arial Narrow" panose="020B0606020202030204" pitchFamily="34" charset="0"/>
                <a:cs typeface="Times New Roman"/>
              </a:rPr>
              <a:t>:</a:t>
            </a:r>
            <a:endParaRPr lang="el-GR" sz="2400" dirty="0">
              <a:solidFill>
                <a:prstClr val="black"/>
              </a:solidFill>
              <a:latin typeface="Arial Narrow" panose="020B0606020202030204" pitchFamily="34" charset="0"/>
              <a:cs typeface="Times New Roman"/>
            </a:endParaRPr>
          </a:p>
          <a:p>
            <a:pPr marL="12700" marR="128905" algn="just"/>
            <a:endParaRPr lang="el-GR" sz="2400" dirty="0">
              <a:solidFill>
                <a:prstClr val="black"/>
              </a:solidFill>
              <a:latin typeface="Arial Narrow" panose="020B0606020202030204" pitchFamily="34" charset="0"/>
              <a:cs typeface="Times New Roman"/>
            </a:endParaRPr>
          </a:p>
          <a:p>
            <a:pPr marL="12700" marR="128905" algn="just"/>
            <a:r>
              <a:rPr sz="2400" dirty="0">
                <a:solidFill>
                  <a:prstClr val="black"/>
                </a:solidFill>
                <a:latin typeface="Arial Narrow" panose="020B0606020202030204" pitchFamily="34" charset="0"/>
                <a:cs typeface="Times New Roman"/>
              </a:rPr>
              <a:t>Η </a:t>
            </a:r>
            <a:r>
              <a:rPr sz="2400" spc="-15" dirty="0">
                <a:solidFill>
                  <a:prstClr val="black"/>
                </a:solidFill>
                <a:latin typeface="Arial Narrow" panose="020B0606020202030204" pitchFamily="34" charset="0"/>
                <a:cs typeface="Times New Roman"/>
              </a:rPr>
              <a:t>μεταβολή </a:t>
            </a:r>
            <a:r>
              <a:rPr sz="2400" spc="-10" dirty="0">
                <a:solidFill>
                  <a:prstClr val="black"/>
                </a:solidFill>
                <a:latin typeface="Arial Narrow" panose="020B0606020202030204" pitchFamily="34" charset="0"/>
                <a:cs typeface="Times New Roman"/>
              </a:rPr>
              <a:t>ροής </a:t>
            </a:r>
            <a:r>
              <a:rPr sz="2400" spc="-20" dirty="0">
                <a:solidFill>
                  <a:prstClr val="black"/>
                </a:solidFill>
                <a:latin typeface="Arial Narrow" panose="020B0606020202030204" pitchFamily="34" charset="0"/>
                <a:cs typeface="Times New Roman"/>
              </a:rPr>
              <a:t>ενέργειας </a:t>
            </a:r>
            <a:r>
              <a:rPr sz="2400" spc="-10" dirty="0">
                <a:solidFill>
                  <a:prstClr val="black"/>
                </a:solidFill>
                <a:latin typeface="Arial Narrow" panose="020B0606020202030204" pitchFamily="34" charset="0"/>
                <a:cs typeface="Times New Roman"/>
              </a:rPr>
              <a:t>για </a:t>
            </a:r>
            <a:r>
              <a:rPr sz="2400" dirty="0">
                <a:solidFill>
                  <a:prstClr val="black"/>
                </a:solidFill>
                <a:latin typeface="Arial Narrow" panose="020B0606020202030204" pitchFamily="34" charset="0"/>
                <a:cs typeface="Times New Roman"/>
              </a:rPr>
              <a:t>μια </a:t>
            </a:r>
            <a:r>
              <a:rPr sz="2400" spc="-5" dirty="0">
                <a:solidFill>
                  <a:prstClr val="black"/>
                </a:solidFill>
                <a:latin typeface="Arial Narrow" panose="020B0606020202030204" pitchFamily="34" charset="0"/>
                <a:cs typeface="Times New Roman"/>
              </a:rPr>
              <a:t>γνωστή </a:t>
            </a:r>
            <a:r>
              <a:rPr sz="2400" dirty="0">
                <a:solidFill>
                  <a:prstClr val="black"/>
                </a:solidFill>
                <a:latin typeface="Arial Narrow" panose="020B0606020202030204" pitchFamily="34" charset="0"/>
                <a:cs typeface="Times New Roman"/>
              </a:rPr>
              <a:t>ποσότητα </a:t>
            </a:r>
            <a:r>
              <a:rPr sz="2400" spc="-15" dirty="0">
                <a:solidFill>
                  <a:prstClr val="black"/>
                </a:solidFill>
                <a:latin typeface="Arial Narrow" panose="020B0606020202030204" pitchFamily="34" charset="0"/>
                <a:cs typeface="Times New Roman"/>
              </a:rPr>
              <a:t>θερμοκηπιακού  </a:t>
            </a:r>
            <a:r>
              <a:rPr sz="2400" spc="-10" dirty="0">
                <a:solidFill>
                  <a:prstClr val="black"/>
                </a:solidFill>
                <a:latin typeface="Arial Narrow" panose="020B0606020202030204" pitchFamily="34" charset="0"/>
                <a:cs typeface="Times New Roman"/>
              </a:rPr>
              <a:t>αερίου </a:t>
            </a:r>
            <a:r>
              <a:rPr sz="2400" dirty="0">
                <a:solidFill>
                  <a:prstClr val="black"/>
                </a:solidFill>
                <a:latin typeface="Arial Narrow" panose="020B0606020202030204" pitchFamily="34" charset="0"/>
                <a:cs typeface="Times New Roman"/>
              </a:rPr>
              <a:t>(σε</a:t>
            </a:r>
            <a:r>
              <a:rPr sz="2400" spc="-340" dirty="0">
                <a:solidFill>
                  <a:prstClr val="black"/>
                </a:solidFill>
                <a:latin typeface="Arial Narrow" panose="020B0606020202030204" pitchFamily="34" charset="0"/>
                <a:cs typeface="Times New Roman"/>
              </a:rPr>
              <a:t> </a:t>
            </a:r>
            <a:r>
              <a:rPr sz="2400" spc="-15" dirty="0">
                <a:solidFill>
                  <a:prstClr val="black"/>
                </a:solidFill>
                <a:latin typeface="Arial Narrow" panose="020B0606020202030204" pitchFamily="34" charset="0"/>
                <a:cs typeface="Times New Roman"/>
              </a:rPr>
              <a:t>Wm</a:t>
            </a:r>
            <a:r>
              <a:rPr sz="2400" spc="-15" baseline="30000" dirty="0">
                <a:solidFill>
                  <a:prstClr val="black"/>
                </a:solidFill>
                <a:latin typeface="Arial Narrow" panose="020B0606020202030204" pitchFamily="34" charset="0"/>
                <a:cs typeface="Times New Roman"/>
              </a:rPr>
              <a:t>-2</a:t>
            </a:r>
            <a:r>
              <a:rPr sz="2400" spc="-15" dirty="0">
                <a:solidFill>
                  <a:prstClr val="black"/>
                </a:solidFill>
                <a:latin typeface="Arial Narrow" panose="020B0606020202030204" pitchFamily="34" charset="0"/>
                <a:cs typeface="Times New Roman"/>
              </a:rPr>
              <a:t>),</a:t>
            </a:r>
            <a:endParaRPr sz="2400" dirty="0">
              <a:solidFill>
                <a:prstClr val="black"/>
              </a:solidFill>
              <a:latin typeface="Arial Narrow" panose="020B0606020202030204" pitchFamily="34" charset="0"/>
              <a:cs typeface="Times New Roman"/>
            </a:endParaRPr>
          </a:p>
          <a:p>
            <a:pPr marL="12700" algn="just"/>
            <a:r>
              <a:rPr sz="2400" dirty="0">
                <a:solidFill>
                  <a:prstClr val="black"/>
                </a:solidFill>
                <a:latin typeface="Arial Narrow" panose="020B0606020202030204" pitchFamily="34" charset="0"/>
                <a:cs typeface="Times New Roman"/>
              </a:rPr>
              <a:t>Ο ρυθμός εκπομπής του</a:t>
            </a:r>
            <a:r>
              <a:rPr sz="2400" spc="-275" dirty="0">
                <a:solidFill>
                  <a:prstClr val="black"/>
                </a:solidFill>
                <a:latin typeface="Arial Narrow" panose="020B0606020202030204" pitchFamily="34" charset="0"/>
                <a:cs typeface="Times New Roman"/>
              </a:rPr>
              <a:t> </a:t>
            </a:r>
            <a:r>
              <a:rPr sz="2400" spc="-15" dirty="0">
                <a:solidFill>
                  <a:prstClr val="black"/>
                </a:solidFill>
                <a:latin typeface="Arial Narrow" panose="020B0606020202030204" pitchFamily="34" charset="0"/>
                <a:cs typeface="Times New Roman"/>
              </a:rPr>
              <a:t>αερίου,</a:t>
            </a:r>
            <a:endParaRPr sz="2400" dirty="0">
              <a:solidFill>
                <a:prstClr val="black"/>
              </a:solidFill>
              <a:latin typeface="Arial Narrow" panose="020B0606020202030204" pitchFamily="34" charset="0"/>
              <a:cs typeface="Times New Roman"/>
            </a:endParaRPr>
          </a:p>
          <a:p>
            <a:pPr marL="12700" algn="just"/>
            <a:r>
              <a:rPr sz="2400" dirty="0">
                <a:solidFill>
                  <a:prstClr val="black"/>
                </a:solidFill>
                <a:latin typeface="Arial Narrow" panose="020B0606020202030204" pitchFamily="34" charset="0"/>
                <a:cs typeface="Times New Roman"/>
              </a:rPr>
              <a:t>Ο χρόνος </a:t>
            </a:r>
            <a:r>
              <a:rPr sz="2400" spc="-65" dirty="0">
                <a:solidFill>
                  <a:prstClr val="black"/>
                </a:solidFill>
                <a:latin typeface="Arial Narrow" panose="020B0606020202030204" pitchFamily="34" charset="0"/>
                <a:cs typeface="Times New Roman"/>
              </a:rPr>
              <a:t>ζωής </a:t>
            </a:r>
            <a:r>
              <a:rPr sz="2400" dirty="0">
                <a:solidFill>
                  <a:prstClr val="black"/>
                </a:solidFill>
                <a:latin typeface="Arial Narrow" panose="020B0606020202030204" pitchFamily="34" charset="0"/>
                <a:cs typeface="Times New Roman"/>
              </a:rPr>
              <a:t>του </a:t>
            </a:r>
            <a:r>
              <a:rPr sz="2400" spc="-10" dirty="0">
                <a:solidFill>
                  <a:prstClr val="black"/>
                </a:solidFill>
                <a:latin typeface="Arial Narrow" panose="020B0606020202030204" pitchFamily="34" charset="0"/>
                <a:cs typeface="Times New Roman"/>
              </a:rPr>
              <a:t>στην</a:t>
            </a:r>
            <a:r>
              <a:rPr sz="2400" spc="-365" dirty="0">
                <a:solidFill>
                  <a:prstClr val="black"/>
                </a:solidFill>
                <a:latin typeface="Arial Narrow" panose="020B0606020202030204" pitchFamily="34" charset="0"/>
                <a:cs typeface="Times New Roman"/>
              </a:rPr>
              <a:t> </a:t>
            </a:r>
            <a:r>
              <a:rPr sz="2400" spc="-15" dirty="0">
                <a:solidFill>
                  <a:prstClr val="black"/>
                </a:solidFill>
                <a:latin typeface="Arial Narrow" panose="020B0606020202030204" pitchFamily="34" charset="0"/>
                <a:cs typeface="Times New Roman"/>
              </a:rPr>
              <a:t>ατμόσφαιρα</a:t>
            </a:r>
            <a:endParaRPr sz="2400" dirty="0">
              <a:solidFill>
                <a:prstClr val="black"/>
              </a:solidFill>
              <a:latin typeface="Arial Narrow" panose="020B0606020202030204" pitchFamily="34" charset="0"/>
              <a:cs typeface="Times New Roman"/>
            </a:endParaRPr>
          </a:p>
        </p:txBody>
      </p:sp>
    </p:spTree>
    <p:extLst>
      <p:ext uri="{BB962C8B-B14F-4D97-AF65-F5344CB8AC3E}">
        <p14:creationId xmlns:p14="http://schemas.microsoft.com/office/powerpoint/2010/main" val="1690891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36</a:t>
            </a:fld>
            <a:endParaRPr lang="el-GR" dirty="0">
              <a:solidFill>
                <a:prstClr val="black">
                  <a:tint val="75000"/>
                </a:prstClr>
              </a:solidFill>
            </a:endParaRPr>
          </a:p>
        </p:txBody>
      </p:sp>
      <p:sp>
        <p:nvSpPr>
          <p:cNvPr id="4" name="object 2">
            <a:extLst>
              <a:ext uri="{FF2B5EF4-FFF2-40B4-BE49-F238E27FC236}">
                <a16:creationId xmlns:a16="http://schemas.microsoft.com/office/drawing/2014/main" id="{9DFFF208-373E-498C-9D79-186FDC2E74D3}"/>
              </a:ext>
            </a:extLst>
          </p:cNvPr>
          <p:cNvSpPr txBox="1"/>
          <p:nvPr/>
        </p:nvSpPr>
        <p:spPr>
          <a:xfrm>
            <a:off x="395536" y="26189"/>
            <a:ext cx="8007440" cy="446276"/>
          </a:xfrm>
          <a:prstGeom prst="rect">
            <a:avLst/>
          </a:prstGeom>
        </p:spPr>
        <p:txBody>
          <a:bodyPr vert="horz" wrap="square" lIns="0" tIns="76200" rIns="0" bIns="0" rtlCol="0">
            <a:spAutoFit/>
          </a:bodyPr>
          <a:lstStyle/>
          <a:p>
            <a:pPr marL="12700" marR="250190" algn="just"/>
            <a:r>
              <a:rPr lang="el-GR" sz="2400" spc="-135" dirty="0">
                <a:solidFill>
                  <a:prstClr val="black"/>
                </a:solidFill>
                <a:latin typeface="Arial Narrow" panose="020B0606020202030204" pitchFamily="34" charset="0"/>
                <a:cs typeface="Times New Roman"/>
              </a:rPr>
              <a:t> Τ</a:t>
            </a:r>
            <a:r>
              <a:rPr sz="2400" spc="-135" dirty="0">
                <a:solidFill>
                  <a:prstClr val="black"/>
                </a:solidFill>
                <a:latin typeface="Arial Narrow" panose="020B0606020202030204" pitchFamily="34" charset="0"/>
                <a:cs typeface="Times New Roman"/>
              </a:rPr>
              <a:t>ο </a:t>
            </a:r>
            <a:r>
              <a:rPr sz="2400" b="1" spc="-35" dirty="0">
                <a:solidFill>
                  <a:prstClr val="black"/>
                </a:solidFill>
                <a:latin typeface="Arial Narrow" panose="020B0606020202030204" pitchFamily="34" charset="0"/>
                <a:cs typeface="Times New Roman"/>
              </a:rPr>
              <a:t>Δυναμικό </a:t>
            </a:r>
            <a:r>
              <a:rPr sz="2400" b="1" spc="-20" dirty="0">
                <a:solidFill>
                  <a:prstClr val="black"/>
                </a:solidFill>
                <a:latin typeface="Arial Narrow" panose="020B0606020202030204" pitchFamily="34" charset="0"/>
                <a:cs typeface="Times New Roman"/>
              </a:rPr>
              <a:t>Παγκόσμιας </a:t>
            </a:r>
            <a:r>
              <a:rPr sz="2400" b="1" spc="-15" dirty="0">
                <a:solidFill>
                  <a:prstClr val="black"/>
                </a:solidFill>
                <a:latin typeface="Arial Narrow" panose="020B0606020202030204" pitchFamily="34" charset="0"/>
                <a:cs typeface="Times New Roman"/>
              </a:rPr>
              <a:t>Θέρμανσης </a:t>
            </a:r>
            <a:r>
              <a:rPr sz="2400" b="1" spc="-10" dirty="0">
                <a:solidFill>
                  <a:prstClr val="black"/>
                </a:solidFill>
                <a:latin typeface="Arial Narrow" panose="020B0606020202030204" pitchFamily="34" charset="0"/>
                <a:cs typeface="Times New Roman"/>
              </a:rPr>
              <a:t>(Global </a:t>
            </a:r>
            <a:r>
              <a:rPr sz="2400" b="1" spc="-70" dirty="0">
                <a:solidFill>
                  <a:prstClr val="black"/>
                </a:solidFill>
                <a:latin typeface="Arial Narrow" panose="020B0606020202030204" pitchFamily="34" charset="0"/>
                <a:cs typeface="Times New Roman"/>
              </a:rPr>
              <a:t>Warming </a:t>
            </a:r>
            <a:r>
              <a:rPr sz="2400" b="1" spc="-10" dirty="0">
                <a:solidFill>
                  <a:prstClr val="black"/>
                </a:solidFill>
                <a:latin typeface="Arial Narrow" panose="020B0606020202030204" pitchFamily="34" charset="0"/>
                <a:cs typeface="Times New Roman"/>
              </a:rPr>
              <a:t>Potential)</a:t>
            </a:r>
            <a:endParaRPr sz="2400" dirty="0">
              <a:solidFill>
                <a:prstClr val="black"/>
              </a:solidFill>
              <a:latin typeface="Arial Narrow" panose="020B0606020202030204" pitchFamily="34" charset="0"/>
              <a:cs typeface="Times New Roman"/>
            </a:endParaRPr>
          </a:p>
        </p:txBody>
      </p:sp>
      <p:pic>
        <p:nvPicPr>
          <p:cNvPr id="7" name="Εικόνα 6">
            <a:extLst>
              <a:ext uri="{FF2B5EF4-FFF2-40B4-BE49-F238E27FC236}">
                <a16:creationId xmlns:a16="http://schemas.microsoft.com/office/drawing/2014/main" id="{DF8D5D09-2F89-48E3-8C74-83F62683E17A}"/>
              </a:ext>
            </a:extLst>
          </p:cNvPr>
          <p:cNvPicPr>
            <a:picLocks noChangeAspect="1"/>
          </p:cNvPicPr>
          <p:nvPr/>
        </p:nvPicPr>
        <p:blipFill rotWithShape="1">
          <a:blip r:embed="rId2"/>
          <a:srcRect l="3032" t="60869" r="8428" b="6749"/>
          <a:stretch/>
        </p:blipFill>
        <p:spPr>
          <a:xfrm>
            <a:off x="4861009" y="3765987"/>
            <a:ext cx="4048598" cy="2183293"/>
          </a:xfrm>
          <a:prstGeom prst="rect">
            <a:avLst/>
          </a:prstGeom>
        </p:spPr>
      </p:pic>
      <p:sp>
        <p:nvSpPr>
          <p:cNvPr id="9" name="TextBox 8">
            <a:extLst>
              <a:ext uri="{FF2B5EF4-FFF2-40B4-BE49-F238E27FC236}">
                <a16:creationId xmlns:a16="http://schemas.microsoft.com/office/drawing/2014/main" id="{AEF0F4E1-91E9-4CE9-9F57-B239EF672AD2}"/>
              </a:ext>
            </a:extLst>
          </p:cNvPr>
          <p:cNvSpPr txBox="1"/>
          <p:nvPr/>
        </p:nvSpPr>
        <p:spPr>
          <a:xfrm>
            <a:off x="189994" y="591503"/>
            <a:ext cx="8558470" cy="2169825"/>
          </a:xfrm>
          <a:prstGeom prst="rect">
            <a:avLst/>
          </a:prstGeom>
          <a:noFill/>
        </p:spPr>
        <p:txBody>
          <a:bodyPr wrap="square">
            <a:spAutoFit/>
          </a:bodyPr>
          <a:lstStyle/>
          <a:p>
            <a:pPr marL="12700" algn="just">
              <a:spcBef>
                <a:spcPts val="1800"/>
              </a:spcBef>
              <a:tabLst>
                <a:tab pos="278130" algn="l"/>
              </a:tabLst>
            </a:pPr>
            <a:r>
              <a:rPr lang="el-GR" sz="2000" spc="-65" dirty="0">
                <a:latin typeface="Arial Narrow" panose="020B0606020202030204" pitchFamily="34" charset="0"/>
                <a:ea typeface="Cambria" pitchFamily="18" charset="0"/>
                <a:cs typeface="Trebuchet MS"/>
              </a:rPr>
              <a:t>Για να υπολογιστεί η επίδραση ενός αερίου (που εισέρχεται στην ατμόσφαιρα από οποιαδήποτε αιτία, συνήθως ανθρωπογενή) στη συνολική </a:t>
            </a:r>
            <a:r>
              <a:rPr lang="el-GR" sz="2000" b="1" spc="-65" dirty="0">
                <a:latin typeface="Arial Narrow" panose="020B0606020202030204" pitchFamily="34" charset="0"/>
                <a:ea typeface="Cambria" pitchFamily="18" charset="0"/>
                <a:cs typeface="Trebuchet MS"/>
              </a:rPr>
              <a:t>διαταραχή ακτινοβολίας</a:t>
            </a:r>
            <a:r>
              <a:rPr lang="el-GR" sz="2000" spc="-65" dirty="0">
                <a:latin typeface="Arial Narrow" panose="020B0606020202030204" pitchFamily="34" charset="0"/>
                <a:ea typeface="Cambria" pitchFamily="18" charset="0"/>
                <a:cs typeface="Trebuchet MS"/>
              </a:rPr>
              <a:t>, ορίζεται ένας δείκτης που ονομάζεται δυναμικό θέρμανσης του πλανήτη (</a:t>
            </a:r>
            <a:r>
              <a:rPr lang="en-US" sz="2000" spc="-65" dirty="0">
                <a:latin typeface="Arial Narrow" panose="020B0606020202030204" pitchFamily="34" charset="0"/>
                <a:ea typeface="Cambria" pitchFamily="18" charset="0"/>
                <a:cs typeface="Trebuchet MS"/>
              </a:rPr>
              <a:t>GWP).</a:t>
            </a:r>
          </a:p>
          <a:p>
            <a:pPr marL="12700" algn="just">
              <a:spcBef>
                <a:spcPts val="1800"/>
              </a:spcBef>
              <a:tabLst>
                <a:tab pos="278130" algn="l"/>
              </a:tabLst>
            </a:pPr>
            <a:r>
              <a:rPr lang="el-GR" sz="2000" dirty="0">
                <a:latin typeface="Arial Narrow" panose="020B0606020202030204" pitchFamily="34" charset="0"/>
                <a:ea typeface="Cambria" pitchFamily="18" charset="0"/>
                <a:cs typeface="Trebuchet MS"/>
              </a:rPr>
              <a:t>Το </a:t>
            </a:r>
            <a:r>
              <a:rPr lang="en-US" sz="2000" dirty="0">
                <a:latin typeface="Arial Narrow" panose="020B0606020202030204" pitchFamily="34" charset="0"/>
                <a:ea typeface="Cambria" pitchFamily="18" charset="0"/>
                <a:cs typeface="Trebuchet MS"/>
              </a:rPr>
              <a:t>GWP</a:t>
            </a:r>
            <a:r>
              <a:rPr lang="el-GR" sz="2000" dirty="0">
                <a:latin typeface="Arial Narrow" panose="020B0606020202030204" pitchFamily="34" charset="0"/>
                <a:ea typeface="Cambria" pitchFamily="18" charset="0"/>
                <a:cs typeface="Trebuchet MS"/>
              </a:rPr>
              <a:t> ενός αερίου Χ ορίζεται ως η διαταραχή ακτινοβολίας που προκαλείται από 1</a:t>
            </a:r>
            <a:r>
              <a:rPr lang="en-US" sz="2000" dirty="0">
                <a:latin typeface="Arial Narrow" panose="020B0606020202030204" pitchFamily="34" charset="0"/>
                <a:ea typeface="Cambria" pitchFamily="18" charset="0"/>
                <a:cs typeface="Trebuchet MS"/>
              </a:rPr>
              <a:t>kg </a:t>
            </a:r>
            <a:r>
              <a:rPr lang="el-GR" sz="2000" dirty="0">
                <a:latin typeface="Arial Narrow" panose="020B0606020202030204" pitchFamily="34" charset="0"/>
                <a:ea typeface="Cambria" pitchFamily="18" charset="0"/>
                <a:cs typeface="Trebuchet MS"/>
              </a:rPr>
              <a:t>του Χ στην ατμόσφαιρα, σε σχέση με τη διαταραχή ακτινοβολίας που προκαλείται από τη στιγμιαία εισαγωγή 1</a:t>
            </a:r>
            <a:r>
              <a:rPr lang="en-US" sz="2000" dirty="0">
                <a:latin typeface="Arial Narrow" panose="020B0606020202030204" pitchFamily="34" charset="0"/>
                <a:ea typeface="Cambria" pitchFamily="18" charset="0"/>
                <a:cs typeface="Trebuchet MS"/>
              </a:rPr>
              <a:t>kg CO</a:t>
            </a:r>
            <a:r>
              <a:rPr lang="en-US" sz="2000" baseline="-25000" dirty="0">
                <a:latin typeface="Arial Narrow" panose="020B0606020202030204" pitchFamily="34" charset="0"/>
                <a:ea typeface="Cambria" pitchFamily="18" charset="0"/>
                <a:cs typeface="Trebuchet MS"/>
              </a:rPr>
              <a:t>2</a:t>
            </a:r>
            <a:r>
              <a:rPr lang="el-GR" sz="2000" dirty="0">
                <a:latin typeface="Arial Narrow" panose="020B0606020202030204" pitchFamily="34" charset="0"/>
                <a:ea typeface="Cambria" pitchFamily="18" charset="0"/>
                <a:cs typeface="Trebuchet MS"/>
              </a:rPr>
              <a:t> </a:t>
            </a:r>
          </a:p>
        </p:txBody>
      </p:sp>
      <p:graphicFrame>
        <p:nvGraphicFramePr>
          <p:cNvPr id="10" name="Αντικείμενο 9">
            <a:extLst>
              <a:ext uri="{FF2B5EF4-FFF2-40B4-BE49-F238E27FC236}">
                <a16:creationId xmlns:a16="http://schemas.microsoft.com/office/drawing/2014/main" id="{23C063E9-05BF-414B-9805-31F9FE51B23D}"/>
              </a:ext>
            </a:extLst>
          </p:cNvPr>
          <p:cNvGraphicFramePr>
            <a:graphicFrameLocks noChangeAspect="1"/>
          </p:cNvGraphicFramePr>
          <p:nvPr>
            <p:extLst>
              <p:ext uri="{D42A27DB-BD31-4B8C-83A1-F6EECF244321}">
                <p14:modId xmlns:p14="http://schemas.microsoft.com/office/powerpoint/2010/main" val="287671563"/>
              </p:ext>
            </p:extLst>
          </p:nvPr>
        </p:nvGraphicFramePr>
        <p:xfrm>
          <a:off x="5436096" y="2402468"/>
          <a:ext cx="2119276" cy="1530588"/>
        </p:xfrm>
        <a:graphic>
          <a:graphicData uri="http://schemas.openxmlformats.org/presentationml/2006/ole">
            <mc:AlternateContent xmlns:mc="http://schemas.openxmlformats.org/markup-compatibility/2006">
              <mc:Choice xmlns:v="urn:schemas-microsoft-com:vml" Requires="v">
                <p:oleObj name="Equation" r:id="rId3" imgW="1371600" imgH="990360" progId="Equation.DSMT4">
                  <p:embed/>
                </p:oleObj>
              </mc:Choice>
              <mc:Fallback>
                <p:oleObj name="Equation" r:id="rId3" imgW="1371600" imgH="990360" progId="Equation.DSMT4">
                  <p:embed/>
                  <p:pic>
                    <p:nvPicPr>
                      <p:cNvPr id="0" name=""/>
                      <p:cNvPicPr/>
                      <p:nvPr/>
                    </p:nvPicPr>
                    <p:blipFill>
                      <a:blip r:embed="rId4"/>
                      <a:stretch>
                        <a:fillRect/>
                      </a:stretch>
                    </p:blipFill>
                    <p:spPr>
                      <a:xfrm>
                        <a:off x="5436096" y="2402468"/>
                        <a:ext cx="2119276" cy="1530588"/>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8401E22D-0CF1-404E-BDC0-383E3752E116}"/>
              </a:ext>
            </a:extLst>
          </p:cNvPr>
          <p:cNvSpPr txBox="1"/>
          <p:nvPr/>
        </p:nvSpPr>
        <p:spPr>
          <a:xfrm>
            <a:off x="19269" y="2943272"/>
            <a:ext cx="4572000" cy="584775"/>
          </a:xfrm>
          <a:prstGeom prst="rect">
            <a:avLst/>
          </a:prstGeom>
          <a:noFill/>
        </p:spPr>
        <p:txBody>
          <a:bodyPr wrap="square">
            <a:spAutoFit/>
          </a:bodyPr>
          <a:lstStyle/>
          <a:p>
            <a:pPr algn="ctr"/>
            <a:r>
              <a:rPr lang="en-US" sz="1600" dirty="0">
                <a:solidFill>
                  <a:srgbClr val="0000FF"/>
                </a:solidFill>
                <a:latin typeface="Arial Narrow" panose="020B0606020202030204" pitchFamily="34" charset="0"/>
                <a:ea typeface="Cambria" pitchFamily="18" charset="0"/>
                <a:cs typeface="Trebuchet MS"/>
              </a:rPr>
              <a:t>GWP</a:t>
            </a:r>
            <a:r>
              <a:rPr lang="el-GR" sz="1600" dirty="0">
                <a:solidFill>
                  <a:srgbClr val="0000FF"/>
                </a:solidFill>
                <a:latin typeface="Arial Narrow" panose="020B0606020202030204" pitchFamily="34" charset="0"/>
                <a:ea typeface="Cambria" pitchFamily="18" charset="0"/>
                <a:cs typeface="Trebuchet MS"/>
              </a:rPr>
              <a:t> από 1</a:t>
            </a:r>
            <a:r>
              <a:rPr lang="en-US" sz="1600" dirty="0">
                <a:solidFill>
                  <a:srgbClr val="0000FF"/>
                </a:solidFill>
                <a:latin typeface="Arial Narrow" panose="020B0606020202030204" pitchFamily="34" charset="0"/>
                <a:ea typeface="Cambria" pitchFamily="18" charset="0"/>
                <a:cs typeface="Trebuchet MS"/>
              </a:rPr>
              <a:t>kg </a:t>
            </a:r>
            <a:r>
              <a:rPr lang="el-GR" sz="1600" dirty="0">
                <a:solidFill>
                  <a:srgbClr val="0000FF"/>
                </a:solidFill>
                <a:latin typeface="Arial Narrow" panose="020B0606020202030204" pitchFamily="34" charset="0"/>
                <a:ea typeface="Cambria" pitchFamily="18" charset="0"/>
                <a:cs typeface="Trebuchet MS"/>
              </a:rPr>
              <a:t>του ενός </a:t>
            </a:r>
            <a:r>
              <a:rPr lang="el-GR" sz="1600" dirty="0" err="1">
                <a:solidFill>
                  <a:srgbClr val="0000FF"/>
                </a:solidFill>
                <a:latin typeface="Arial Narrow" panose="020B0606020202030204" pitchFamily="34" charset="0"/>
                <a:ea typeface="Cambria" pitchFamily="18" charset="0"/>
                <a:cs typeface="Trebuchet MS"/>
              </a:rPr>
              <a:t>θερμοκηπιακού</a:t>
            </a:r>
            <a:r>
              <a:rPr lang="el-GR" sz="1600" dirty="0">
                <a:solidFill>
                  <a:srgbClr val="0000FF"/>
                </a:solidFill>
                <a:latin typeface="Arial Narrow" panose="020B0606020202030204" pitchFamily="34" charset="0"/>
                <a:ea typeface="Cambria" pitchFamily="18" charset="0"/>
                <a:cs typeface="Trebuchet MS"/>
              </a:rPr>
              <a:t> αερίου στην ατμόσφαιρα, σε σχέση με το 1</a:t>
            </a:r>
            <a:r>
              <a:rPr lang="en-US" sz="1600" dirty="0">
                <a:solidFill>
                  <a:srgbClr val="0000FF"/>
                </a:solidFill>
                <a:latin typeface="Arial Narrow" panose="020B0606020202030204" pitchFamily="34" charset="0"/>
                <a:ea typeface="Cambria" pitchFamily="18" charset="0"/>
                <a:cs typeface="Trebuchet MS"/>
              </a:rPr>
              <a:t>kg CO</a:t>
            </a:r>
            <a:r>
              <a:rPr lang="en-US" sz="1600" baseline="-25000" dirty="0">
                <a:solidFill>
                  <a:srgbClr val="0000FF"/>
                </a:solidFill>
                <a:latin typeface="Arial Narrow" panose="020B0606020202030204" pitchFamily="34" charset="0"/>
                <a:ea typeface="Cambria" pitchFamily="18" charset="0"/>
                <a:cs typeface="Trebuchet MS"/>
              </a:rPr>
              <a:t>2</a:t>
            </a:r>
            <a:r>
              <a:rPr lang="el-GR" sz="1600" dirty="0">
                <a:solidFill>
                  <a:srgbClr val="0000FF"/>
                </a:solidFill>
                <a:latin typeface="Arial Narrow" panose="020B0606020202030204" pitchFamily="34" charset="0"/>
                <a:ea typeface="Cambria" pitchFamily="18" charset="0"/>
                <a:cs typeface="Trebuchet MS"/>
              </a:rPr>
              <a:t> </a:t>
            </a:r>
            <a:endParaRPr lang="el-GR" sz="1600" dirty="0">
              <a:solidFill>
                <a:srgbClr val="0000FF"/>
              </a:solidFill>
              <a:latin typeface="Arial Narrow" panose="020B0606020202030204" pitchFamily="34" charset="0"/>
            </a:endParaRPr>
          </a:p>
        </p:txBody>
      </p:sp>
      <p:sp>
        <p:nvSpPr>
          <p:cNvPr id="13" name="TextBox 12">
            <a:extLst>
              <a:ext uri="{FF2B5EF4-FFF2-40B4-BE49-F238E27FC236}">
                <a16:creationId xmlns:a16="http://schemas.microsoft.com/office/drawing/2014/main" id="{6F6635F5-45BB-42B2-AD04-0CAA9699F4F2}"/>
              </a:ext>
            </a:extLst>
          </p:cNvPr>
          <p:cNvSpPr txBox="1"/>
          <p:nvPr/>
        </p:nvSpPr>
        <p:spPr>
          <a:xfrm>
            <a:off x="5017945" y="5975701"/>
            <a:ext cx="3802528" cy="523220"/>
          </a:xfrm>
          <a:prstGeom prst="rect">
            <a:avLst/>
          </a:prstGeom>
          <a:noFill/>
        </p:spPr>
        <p:txBody>
          <a:bodyPr wrap="square">
            <a:spAutoFit/>
          </a:bodyPr>
          <a:lstStyle/>
          <a:p>
            <a:pPr algn="ctr"/>
            <a:r>
              <a:rPr lang="el-GR" sz="1400" dirty="0">
                <a:solidFill>
                  <a:srgbClr val="0000FF"/>
                </a:solidFill>
                <a:latin typeface="Arial Narrow" panose="020B0606020202030204" pitchFamily="34" charset="0"/>
                <a:ea typeface="Cambria" pitchFamily="18" charset="0"/>
                <a:cs typeface="Trebuchet MS"/>
              </a:rPr>
              <a:t>Ο κύκλος του άνθρακα στη Γη, όπου εμφανίζονται ροές </a:t>
            </a:r>
            <a:r>
              <a:rPr lang="en-US" sz="1400" dirty="0">
                <a:solidFill>
                  <a:srgbClr val="0000FF"/>
                </a:solidFill>
                <a:latin typeface="Arial Narrow" panose="020B0606020202030204" pitchFamily="34" charset="0"/>
                <a:ea typeface="Cambria" pitchFamily="18" charset="0"/>
                <a:cs typeface="Trebuchet MS"/>
              </a:rPr>
              <a:t>C</a:t>
            </a:r>
            <a:r>
              <a:rPr lang="el-GR" sz="1400" dirty="0">
                <a:solidFill>
                  <a:srgbClr val="0000FF"/>
                </a:solidFill>
                <a:latin typeface="Arial Narrow" panose="020B0606020202030204" pitchFamily="34" charset="0"/>
                <a:ea typeface="Cambria" pitchFamily="18" charset="0"/>
                <a:cs typeface="Trebuchet MS"/>
              </a:rPr>
              <a:t> μεταξύ των ταμιευτήρων του </a:t>
            </a:r>
            <a:endParaRPr lang="el-GR" sz="1400" dirty="0">
              <a:solidFill>
                <a:srgbClr val="0000FF"/>
              </a:solidFill>
              <a:latin typeface="Arial Narrow" panose="020B0606020202030204" pitchFamily="34" charset="0"/>
            </a:endParaRPr>
          </a:p>
        </p:txBody>
      </p:sp>
      <p:pic>
        <p:nvPicPr>
          <p:cNvPr id="14" name="Εικόνα 13">
            <a:extLst>
              <a:ext uri="{FF2B5EF4-FFF2-40B4-BE49-F238E27FC236}">
                <a16:creationId xmlns:a16="http://schemas.microsoft.com/office/drawing/2014/main" id="{D2CA453F-BC1F-4D69-9612-102A9E8D3DD6}"/>
              </a:ext>
            </a:extLst>
          </p:cNvPr>
          <p:cNvPicPr>
            <a:picLocks noChangeAspect="1"/>
          </p:cNvPicPr>
          <p:nvPr/>
        </p:nvPicPr>
        <p:blipFill>
          <a:blip r:embed="rId5"/>
          <a:stretch>
            <a:fillRect/>
          </a:stretch>
        </p:blipFill>
        <p:spPr>
          <a:xfrm>
            <a:off x="148301" y="3709991"/>
            <a:ext cx="4688164" cy="2440546"/>
          </a:xfrm>
          <a:prstGeom prst="rect">
            <a:avLst/>
          </a:prstGeom>
        </p:spPr>
      </p:pic>
    </p:spTree>
    <p:extLst>
      <p:ext uri="{BB962C8B-B14F-4D97-AF65-F5344CB8AC3E}">
        <p14:creationId xmlns:p14="http://schemas.microsoft.com/office/powerpoint/2010/main" val="2976836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37</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52E34A59-2B95-43DB-853D-681FAF55022C}"/>
              </a:ext>
            </a:extLst>
          </p:cNvPr>
          <p:cNvSpPr txBox="1">
            <a:spLocks/>
          </p:cNvSpPr>
          <p:nvPr/>
        </p:nvSpPr>
        <p:spPr>
          <a:xfrm>
            <a:off x="457200" y="274638"/>
            <a:ext cx="8229600" cy="56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400" dirty="0">
                <a:solidFill>
                  <a:srgbClr val="0000FF"/>
                </a:solidFill>
              </a:rPr>
              <a:t>Μονάδα μέτρησης Αερίων Θερμοκηπίου.</a:t>
            </a:r>
          </a:p>
        </p:txBody>
      </p:sp>
      <p:sp>
        <p:nvSpPr>
          <p:cNvPr id="5" name="Content Placeholder 2">
            <a:extLst>
              <a:ext uri="{FF2B5EF4-FFF2-40B4-BE49-F238E27FC236}">
                <a16:creationId xmlns:a16="http://schemas.microsoft.com/office/drawing/2014/main" id="{DD8CA92E-1019-4D58-878A-AC0B5E743219}"/>
              </a:ext>
            </a:extLst>
          </p:cNvPr>
          <p:cNvSpPr txBox="1">
            <a:spLocks/>
          </p:cNvSpPr>
          <p:nvPr/>
        </p:nvSpPr>
        <p:spPr>
          <a:xfrm>
            <a:off x="179512" y="1169887"/>
            <a:ext cx="8507288" cy="470396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800" dirty="0">
                <a:latin typeface="Arial Narrow" panose="020B0606020202030204" pitchFamily="34" charset="0"/>
              </a:rPr>
              <a:t>Στο διεθνές σύστημα μονάδων SI, μονάδα μέτρησης των εκπομπών αερίων θερμοκηπίου ορίζεται ο μετρικός τόνος του κάθε αερίου (t ή </a:t>
            </a:r>
            <a:r>
              <a:rPr lang="el-GR" sz="2800" dirty="0" err="1">
                <a:latin typeface="Arial Narrow" panose="020B0606020202030204" pitchFamily="34" charset="0"/>
              </a:rPr>
              <a:t>tn</a:t>
            </a:r>
            <a:r>
              <a:rPr lang="el-GR" sz="2800" dirty="0">
                <a:latin typeface="Arial Narrow" panose="020B0606020202030204" pitchFamily="34" charset="0"/>
              </a:rPr>
              <a:t>) και ο τόνος (</a:t>
            </a:r>
            <a:r>
              <a:rPr lang="el-GR" sz="2800" dirty="0" err="1">
                <a:latin typeface="Arial Narrow" panose="020B0606020202030204" pitchFamily="34" charset="0"/>
              </a:rPr>
              <a:t>tn</a:t>
            </a:r>
            <a:r>
              <a:rPr lang="el-GR" sz="2800" dirty="0">
                <a:latin typeface="Arial Narrow" panose="020B0606020202030204" pitchFamily="34" charset="0"/>
              </a:rPr>
              <a:t>) </a:t>
            </a:r>
            <a:r>
              <a:rPr lang="el-GR" sz="2800" b="1" dirty="0">
                <a:latin typeface="Arial Narrow" panose="020B0606020202030204" pitchFamily="34" charset="0"/>
              </a:rPr>
              <a:t>ισοδύναμου διοξειδίου του άνθρακα (t</a:t>
            </a:r>
            <a:r>
              <a:rPr lang="el-GR" sz="2800" b="1" baseline="-25000" dirty="0">
                <a:latin typeface="Arial Narrow" panose="020B0606020202030204" pitchFamily="34" charset="0"/>
              </a:rPr>
              <a:t>CO2e</a:t>
            </a:r>
            <a:r>
              <a:rPr lang="el-GR" sz="2800" b="1" dirty="0">
                <a:latin typeface="Arial Narrow" panose="020B0606020202030204" pitchFamily="34" charset="0"/>
              </a:rPr>
              <a:t>). </a:t>
            </a:r>
          </a:p>
          <a:p>
            <a:pPr marL="0" indent="0" algn="just">
              <a:buNone/>
            </a:pPr>
            <a:endParaRPr lang="en-US" sz="2800" b="1" dirty="0">
              <a:latin typeface="Arial Narrow" panose="020B0606020202030204" pitchFamily="34" charset="0"/>
            </a:endParaRPr>
          </a:p>
          <a:p>
            <a:pPr algn="just"/>
            <a:r>
              <a:rPr lang="el-GR" sz="2800" dirty="0">
                <a:latin typeface="Arial Narrow" panose="020B0606020202030204" pitchFamily="34" charset="0"/>
              </a:rPr>
              <a:t>Το ισοδύναμο του διοξειδίου του άνθρακα (CO</a:t>
            </a:r>
            <a:r>
              <a:rPr lang="el-GR" sz="2800" b="1" baseline="-25000" dirty="0">
                <a:latin typeface="Arial Narrow" panose="020B0606020202030204" pitchFamily="34" charset="0"/>
              </a:rPr>
              <a:t>2</a:t>
            </a:r>
            <a:r>
              <a:rPr lang="el-GR" sz="2800" baseline="-25000" dirty="0">
                <a:latin typeface="Arial Narrow" panose="020B0606020202030204" pitchFamily="34" charset="0"/>
              </a:rPr>
              <a:t>e</a:t>
            </a:r>
            <a:r>
              <a:rPr lang="el-GR" sz="2800" dirty="0">
                <a:latin typeface="Arial Narrow" panose="020B0606020202030204" pitchFamily="34" charset="0"/>
              </a:rPr>
              <a:t>) επιτρέπει τη σύγκριση μεταξύ των διαφορετικών αερίων θερμοκηπίου, καθώς το καθένα από αυτά έχει διαφορετική επίδραση στο φαινόμενο της παγκόσμιας θέρμανσης. </a:t>
            </a:r>
          </a:p>
        </p:txBody>
      </p:sp>
    </p:spTree>
    <p:extLst>
      <p:ext uri="{BB962C8B-B14F-4D97-AF65-F5344CB8AC3E}">
        <p14:creationId xmlns:p14="http://schemas.microsoft.com/office/powerpoint/2010/main" val="7590198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38</a:t>
            </a:fld>
            <a:endParaRPr lang="el-GR" dirty="0">
              <a:solidFill>
                <a:prstClr val="black">
                  <a:tint val="75000"/>
                </a:prstClr>
              </a:solidFill>
            </a:endParaRPr>
          </a:p>
        </p:txBody>
      </p:sp>
      <p:sp>
        <p:nvSpPr>
          <p:cNvPr id="4" name="Content Placeholder 2">
            <a:extLst>
              <a:ext uri="{FF2B5EF4-FFF2-40B4-BE49-F238E27FC236}">
                <a16:creationId xmlns:a16="http://schemas.microsoft.com/office/drawing/2014/main" id="{0D586E7B-F2FA-438D-BDFD-B63A2DFC1B8C}"/>
              </a:ext>
            </a:extLst>
          </p:cNvPr>
          <p:cNvSpPr txBox="1">
            <a:spLocks/>
          </p:cNvSpPr>
          <p:nvPr/>
        </p:nvSpPr>
        <p:spPr>
          <a:xfrm>
            <a:off x="179512" y="214290"/>
            <a:ext cx="8712968" cy="43513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800" dirty="0">
                <a:latin typeface="Arial Narrow" panose="020B0606020202030204" pitchFamily="34" charset="0"/>
              </a:rPr>
              <a:t>Το ισοδύναμο διοξειδίου του άνθρακα υπολογίζεται πολλαπλασιάζοντας τις εκπομπές καθενός από τα αέρια του θερμοκηπίου με το Δυναμικό Θέρμανσης του Πλανήτη εντός περιόδου 100 ετών (Global </a:t>
            </a:r>
            <a:r>
              <a:rPr lang="el-GR" sz="2800" dirty="0" err="1">
                <a:latin typeface="Arial Narrow" panose="020B0606020202030204" pitchFamily="34" charset="0"/>
              </a:rPr>
              <a:t>Warming</a:t>
            </a:r>
            <a:r>
              <a:rPr lang="el-GR" sz="2800" dirty="0">
                <a:latin typeface="Arial Narrow" panose="020B0606020202030204" pitchFamily="34" charset="0"/>
              </a:rPr>
              <a:t> </a:t>
            </a:r>
            <a:r>
              <a:rPr lang="el-GR" sz="2800" dirty="0" err="1">
                <a:latin typeface="Arial Narrow" panose="020B0606020202030204" pitchFamily="34" charset="0"/>
              </a:rPr>
              <a:t>Potential</a:t>
            </a:r>
            <a:r>
              <a:rPr lang="el-GR" sz="2800" dirty="0">
                <a:latin typeface="Arial Narrow" panose="020B0606020202030204" pitchFamily="34" charset="0"/>
              </a:rPr>
              <a:t> - GWP). </a:t>
            </a:r>
            <a:r>
              <a:rPr lang="en-US" sz="2800" dirty="0">
                <a:latin typeface="Arial Narrow" panose="020B0606020202030204" pitchFamily="34" charset="0"/>
              </a:rPr>
              <a:t> </a:t>
            </a:r>
          </a:p>
          <a:p>
            <a:pPr marL="0" indent="0" algn="just">
              <a:buFont typeface="Arial" panose="020B0604020202020204" pitchFamily="34" charset="0"/>
              <a:buNone/>
            </a:pPr>
            <a:r>
              <a:rPr lang="en-US" sz="2800" dirty="0">
                <a:latin typeface="Arial Narrow" panose="020B0606020202030204" pitchFamily="34" charset="0"/>
              </a:rPr>
              <a:t> </a:t>
            </a:r>
            <a:endParaRPr lang="el-GR" sz="2800" dirty="0">
              <a:latin typeface="Arial Narrow" panose="020B0606020202030204" pitchFamily="34" charset="0"/>
            </a:endParaRPr>
          </a:p>
        </p:txBody>
      </p:sp>
      <p:pic>
        <p:nvPicPr>
          <p:cNvPr id="5" name="Picture 3">
            <a:extLst>
              <a:ext uri="{FF2B5EF4-FFF2-40B4-BE49-F238E27FC236}">
                <a16:creationId xmlns:a16="http://schemas.microsoft.com/office/drawing/2014/main" id="{E581875F-4A34-4042-88BF-FB6B284FB069}"/>
              </a:ext>
            </a:extLst>
          </p:cNvPr>
          <p:cNvPicPr>
            <a:picLocks noChangeAspect="1"/>
          </p:cNvPicPr>
          <p:nvPr/>
        </p:nvPicPr>
        <p:blipFill rotWithShape="1">
          <a:blip r:embed="rId2" cstate="print"/>
          <a:srcRect l="2773" t="7905" r="3775" b="19754"/>
          <a:stretch/>
        </p:blipFill>
        <p:spPr>
          <a:xfrm>
            <a:off x="279499" y="2492896"/>
            <a:ext cx="8386814" cy="3168352"/>
          </a:xfrm>
          <a:prstGeom prst="rect">
            <a:avLst/>
          </a:prstGeom>
        </p:spPr>
      </p:pic>
    </p:spTree>
    <p:extLst>
      <p:ext uri="{BB962C8B-B14F-4D97-AF65-F5344CB8AC3E}">
        <p14:creationId xmlns:p14="http://schemas.microsoft.com/office/powerpoint/2010/main" val="1204004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39</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BC2EB964-582E-4A1E-BA4B-2F9B92F602AC}"/>
              </a:ext>
            </a:extLst>
          </p:cNvPr>
          <p:cNvSpPr>
            <a:spLocks noChangeArrowheads="1"/>
          </p:cNvSpPr>
          <p:nvPr/>
        </p:nvSpPr>
        <p:spPr bwMode="auto">
          <a:xfrm>
            <a:off x="368845" y="53325"/>
            <a:ext cx="840631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2800" b="1" i="0" u="none" strike="noStrike" cap="none" normalizeH="0" baseline="0" dirty="0">
                <a:ln>
                  <a:noFill/>
                </a:ln>
                <a:solidFill>
                  <a:srgbClr val="0000FF"/>
                </a:solidFill>
                <a:effectLst/>
                <a:latin typeface="Arial Narrow" panose="020B0606020202030204" pitchFamily="34" charset="0"/>
                <a:ea typeface="Trebuchet MS" panose="020B0603020202020204" pitchFamily="34" charset="0"/>
                <a:cs typeface="Times New Roman" panose="02020603050405020304" pitchFamily="18" charset="0"/>
              </a:rPr>
              <a:t>Άσκηση</a:t>
            </a:r>
            <a:endParaRPr kumimoji="0" lang="el-GR" altLang="el-GR" sz="2800" b="0" i="0" u="none" strike="noStrike" cap="none" normalizeH="0" baseline="0" dirty="0">
              <a:ln>
                <a:noFill/>
              </a:ln>
              <a:solidFill>
                <a:srgbClr val="0000FF"/>
              </a:solidFill>
              <a:effectLst/>
              <a:latin typeface="Arial Narrow" panose="020B06060202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2800" b="0" i="0" u="none" strike="noStrike" cap="none" normalizeH="0" baseline="0" dirty="0">
              <a:ln>
                <a:noFill/>
              </a:ln>
              <a:solidFill>
                <a:srgbClr val="0000FF"/>
              </a:solidFill>
              <a:effectLst/>
              <a:latin typeface="Arial Narrow" panose="020B0606020202030204" pitchFamily="34" charset="0"/>
            </a:endParaRPr>
          </a:p>
        </p:txBody>
      </p:sp>
      <p:pic>
        <p:nvPicPr>
          <p:cNvPr id="5" name="Picture 2" descr="https://www.e-education.psu.edu/earth103/files/earth103/module03/net%20in%20erbe_total.png">
            <a:extLst>
              <a:ext uri="{FF2B5EF4-FFF2-40B4-BE49-F238E27FC236}">
                <a16:creationId xmlns:a16="http://schemas.microsoft.com/office/drawing/2014/main" id="{017E8FD8-050F-4F4F-A561-63CB66E51E6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387760"/>
            <a:ext cx="4383367" cy="37687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1619898E-96A8-4C23-9D69-1AC7581E29D0}"/>
              </a:ext>
            </a:extLst>
          </p:cNvPr>
          <p:cNvSpPr>
            <a:spLocks noChangeArrowheads="1"/>
          </p:cNvSpPr>
          <p:nvPr/>
        </p:nvSpPr>
        <p:spPr bwMode="auto">
          <a:xfrm>
            <a:off x="331186" y="4440817"/>
            <a:ext cx="840631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0" i="0" u="none" strike="noStrike" cap="none" normalizeH="0" baseline="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rPr>
              <a:t>Ποιοι παράγοντες οδηγούν στη διαφοροποίηση της καθαρής ακτινοβολίας (</a:t>
            </a:r>
            <a:r>
              <a:rPr kumimoji="0" lang="en-US" altLang="el-GR" sz="2000" b="0" i="0" u="none" strike="noStrike" cap="none" normalizeH="0" baseline="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rPr>
              <a:t>net radiation</a:t>
            </a:r>
            <a:r>
              <a:rPr kumimoji="0" lang="el-GR" altLang="el-GR" sz="2000" b="0" i="0" u="none" strike="noStrike" cap="none" normalizeH="0" baseline="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rPr>
              <a:t>) που καταγράφεται σε διάφορες περιοχές του πλανήτη. </a:t>
            </a:r>
            <a:endParaRPr kumimoji="0" lang="en-US" altLang="el-GR" sz="2000" b="0" i="0" u="none" strike="noStrike" cap="none" normalizeH="0" baseline="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2000" b="0" i="0" u="none" strike="noStrike" cap="none" normalizeH="0" baseline="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0" i="0" u="none" strike="noStrike" cap="none" normalizeH="0" baseline="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rPr>
              <a:t>Σημειώνεται ότι ως καθαρή ακτινοβολία ορίζεται η διαφορά της εισερχόμενης ηλιακής ακτινοβολίας μείον την εξερχόμενη θερμική ακτινοβολία.</a:t>
            </a:r>
            <a:r>
              <a:rPr kumimoji="0" lang="el-GR" altLang="el-GR" sz="2000" b="0" i="0" u="none" strike="noStrike" cap="none" normalizeH="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rPr>
              <a:t> </a:t>
            </a:r>
            <a:r>
              <a:rPr kumimoji="0" lang="el-GR" altLang="el-GR" sz="2000" b="0" i="0" u="none" strike="noStrike" cap="none" normalizeH="0" baseline="0" dirty="0">
                <a:ln>
                  <a:noFill/>
                </a:ln>
                <a:solidFill>
                  <a:schemeClr val="tx1"/>
                </a:solidFill>
                <a:effectLst/>
                <a:latin typeface="Arial Narrow" panose="020B0606020202030204" pitchFamily="34" charset="0"/>
                <a:ea typeface="Trebuchet MS" panose="020B0603020202020204" pitchFamily="34" charset="0"/>
                <a:cs typeface="Times New Roman" panose="02020603050405020304" pitchFamily="18" charset="0"/>
              </a:rPr>
              <a:t> </a:t>
            </a:r>
            <a:endParaRPr kumimoji="0" lang="el-GR" altLang="el-GR" sz="2000" b="0" i="0" u="none" strike="noStrike" cap="none" normalizeH="0" baseline="0" dirty="0">
              <a:ln>
                <a:noFill/>
              </a:ln>
              <a:solidFill>
                <a:schemeClr val="tx1"/>
              </a:solidFill>
              <a:effectLst/>
              <a:latin typeface="Arial Narrow" panose="020B0606020202030204" pitchFamily="34" charset="0"/>
            </a:endParaRPr>
          </a:p>
        </p:txBody>
      </p:sp>
    </p:spTree>
    <p:extLst>
      <p:ext uri="{BB962C8B-B14F-4D97-AF65-F5344CB8AC3E}">
        <p14:creationId xmlns:p14="http://schemas.microsoft.com/office/powerpoint/2010/main" val="3208929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40</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9788B21E-D09D-4642-B3D3-00E38D2D257B}"/>
              </a:ext>
            </a:extLst>
          </p:cNvPr>
          <p:cNvPicPr>
            <a:picLocks noChangeAspect="1"/>
          </p:cNvPicPr>
          <p:nvPr/>
        </p:nvPicPr>
        <p:blipFill>
          <a:blip r:embed="rId2"/>
          <a:stretch>
            <a:fillRect/>
          </a:stretch>
        </p:blipFill>
        <p:spPr>
          <a:xfrm>
            <a:off x="-1" y="571359"/>
            <a:ext cx="5580113" cy="4406017"/>
          </a:xfrm>
          <a:prstGeom prst="rect">
            <a:avLst/>
          </a:prstGeom>
        </p:spPr>
      </p:pic>
      <p:sp>
        <p:nvSpPr>
          <p:cNvPr id="6" name="Title 1">
            <a:extLst>
              <a:ext uri="{FF2B5EF4-FFF2-40B4-BE49-F238E27FC236}">
                <a16:creationId xmlns:a16="http://schemas.microsoft.com/office/drawing/2014/main" id="{0B87CB4E-48C7-40FE-B6B6-9D5B46F3653B}"/>
              </a:ext>
            </a:extLst>
          </p:cNvPr>
          <p:cNvSpPr txBox="1">
            <a:spLocks/>
          </p:cNvSpPr>
          <p:nvPr/>
        </p:nvSpPr>
        <p:spPr>
          <a:xfrm>
            <a:off x="457200" y="9286"/>
            <a:ext cx="8229600" cy="56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400" dirty="0">
                <a:solidFill>
                  <a:srgbClr val="0000FF"/>
                </a:solidFill>
              </a:rPr>
              <a:t>Δέκα δείκτες της θέρμανσης του Πλανήτη</a:t>
            </a:r>
          </a:p>
        </p:txBody>
      </p:sp>
      <p:pic>
        <p:nvPicPr>
          <p:cNvPr id="1026" name="Picture 2">
            <a:extLst>
              <a:ext uri="{FF2B5EF4-FFF2-40B4-BE49-F238E27FC236}">
                <a16:creationId xmlns:a16="http://schemas.microsoft.com/office/drawing/2014/main" id="{DE427506-5507-4BFB-ADE8-CEB27A8678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2845" y="2564904"/>
            <a:ext cx="4831155" cy="379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96379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41</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6E78EF5C-7689-4430-B59B-A944D86BAAF7}"/>
              </a:ext>
            </a:extLst>
          </p:cNvPr>
          <p:cNvSpPr txBox="1">
            <a:spLocks/>
          </p:cNvSpPr>
          <p:nvPr/>
        </p:nvSpPr>
        <p:spPr>
          <a:xfrm>
            <a:off x="457200" y="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200" dirty="0">
                <a:latin typeface="Arial Narrow" panose="020B0606020202030204" pitchFamily="34" charset="0"/>
                <a:cs typeface="Times New Roman" panose="02020603050405020304" pitchFamily="18" charset="0"/>
              </a:rPr>
              <a:t>Μερικοί ορισμοί</a:t>
            </a:r>
          </a:p>
        </p:txBody>
      </p:sp>
      <p:sp>
        <p:nvSpPr>
          <p:cNvPr id="5" name="Content Placeholder 2">
            <a:extLst>
              <a:ext uri="{FF2B5EF4-FFF2-40B4-BE49-F238E27FC236}">
                <a16:creationId xmlns:a16="http://schemas.microsoft.com/office/drawing/2014/main" id="{B8EBB34D-9B3A-4CDF-8D71-AD14381496E2}"/>
              </a:ext>
            </a:extLst>
          </p:cNvPr>
          <p:cNvSpPr txBox="1">
            <a:spLocks/>
          </p:cNvSpPr>
          <p:nvPr/>
        </p:nvSpPr>
        <p:spPr>
          <a:xfrm>
            <a:off x="107504" y="836712"/>
            <a:ext cx="8678738" cy="518457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200" b="1" dirty="0">
                <a:latin typeface="Arial Narrow" panose="020B0606020202030204" pitchFamily="34" charset="0"/>
                <a:cs typeface="Times New Roman" panose="02020603050405020304" pitchFamily="18" charset="0"/>
              </a:rPr>
              <a:t>Μέση παγκόσμια επιφανειακή θερμοκρασία </a:t>
            </a:r>
            <a:r>
              <a:rPr lang="el-GR" sz="2200" dirty="0">
                <a:latin typeface="Arial Narrow" panose="020B0606020202030204" pitchFamily="34" charset="0"/>
                <a:cs typeface="Times New Roman" panose="02020603050405020304" pitchFamily="18" charset="0"/>
              </a:rPr>
              <a:t>(</a:t>
            </a:r>
            <a:r>
              <a:rPr lang="en-US" sz="2200" dirty="0">
                <a:latin typeface="Arial Narrow" panose="020B0606020202030204" pitchFamily="34" charset="0"/>
                <a:cs typeface="Times New Roman" panose="02020603050405020304" pitchFamily="18" charset="0"/>
              </a:rPr>
              <a:t>GMST: Global mean surface temperature)</a:t>
            </a:r>
          </a:p>
          <a:p>
            <a:pPr algn="just"/>
            <a:r>
              <a:rPr lang="el-GR" sz="2200" b="1" dirty="0">
                <a:latin typeface="Arial Narrow" panose="020B0606020202030204" pitchFamily="34" charset="0"/>
                <a:cs typeface="Times New Roman" panose="02020603050405020304" pitchFamily="18" charset="0"/>
              </a:rPr>
              <a:t>Προβιομηχανική περίοδος</a:t>
            </a:r>
            <a:r>
              <a:rPr lang="en-US" sz="2200" dirty="0">
                <a:latin typeface="Arial Narrow" panose="020B0606020202030204" pitchFamily="34" charset="0"/>
                <a:cs typeface="Times New Roman" panose="02020603050405020304" pitchFamily="18" charset="0"/>
              </a:rPr>
              <a:t>: </a:t>
            </a:r>
            <a:r>
              <a:rPr lang="el-GR" sz="2200" dirty="0">
                <a:latin typeface="Arial Narrow" panose="020B0606020202030204" pitchFamily="34" charset="0"/>
                <a:cs typeface="Times New Roman" panose="02020603050405020304" pitchFamily="18" charset="0"/>
              </a:rPr>
              <a:t>το διάστημα </a:t>
            </a:r>
            <a:r>
              <a:rPr lang="en-US" sz="2200" dirty="0">
                <a:latin typeface="Arial Narrow" panose="020B0606020202030204" pitchFamily="34" charset="0"/>
                <a:cs typeface="Times New Roman" panose="02020603050405020304" pitchFamily="18" charset="0"/>
              </a:rPr>
              <a:t>1850-1900</a:t>
            </a:r>
          </a:p>
          <a:p>
            <a:pPr algn="just"/>
            <a:r>
              <a:rPr lang="el-GR" sz="2200" b="1" dirty="0">
                <a:latin typeface="Arial Narrow" panose="020B0606020202030204" pitchFamily="34" charset="0"/>
                <a:cs typeface="Times New Roman" panose="02020603050405020304" pitchFamily="18" charset="0"/>
              </a:rPr>
              <a:t>Παγκόσμια θέρμανση</a:t>
            </a:r>
            <a:r>
              <a:rPr lang="en-US" sz="2200" dirty="0">
                <a:latin typeface="Arial Narrow" panose="020B0606020202030204" pitchFamily="34" charset="0"/>
                <a:cs typeface="Times New Roman" panose="02020603050405020304" pitchFamily="18" charset="0"/>
              </a:rPr>
              <a:t>: </a:t>
            </a:r>
            <a:r>
              <a:rPr lang="el-GR" sz="2200" dirty="0">
                <a:latin typeface="Arial Narrow" panose="020B0606020202030204" pitchFamily="34" charset="0"/>
                <a:cs typeface="Times New Roman" panose="02020603050405020304" pitchFamily="18" charset="0"/>
              </a:rPr>
              <a:t>η αύξηση στη </a:t>
            </a:r>
            <a:r>
              <a:rPr lang="en-US" sz="2200" dirty="0">
                <a:latin typeface="Arial Narrow" panose="020B0606020202030204" pitchFamily="34" charset="0"/>
                <a:cs typeface="Times New Roman" panose="02020603050405020304" pitchFamily="18" charset="0"/>
              </a:rPr>
              <a:t>GMST</a:t>
            </a:r>
            <a:r>
              <a:rPr lang="el-GR" sz="2200" dirty="0">
                <a:latin typeface="Arial Narrow" panose="020B0606020202030204" pitchFamily="34" charset="0"/>
                <a:cs typeface="Times New Roman" panose="02020603050405020304" pitchFamily="18" charset="0"/>
              </a:rPr>
              <a:t> σε διάστημα 30 ετών σε σύγκριση με τα προβιομηχανικά επίπεδα</a:t>
            </a:r>
          </a:p>
          <a:p>
            <a:pPr algn="just"/>
            <a:r>
              <a:rPr lang="en-US" sz="2200" b="1" dirty="0">
                <a:latin typeface="Arial Narrow" panose="020B0606020202030204" pitchFamily="34" charset="0"/>
                <a:cs typeface="Times New Roman" panose="02020603050405020304" pitchFamily="18" charset="0"/>
              </a:rPr>
              <a:t>Net zero carbon dioxide emissions</a:t>
            </a:r>
            <a:r>
              <a:rPr lang="en-US" sz="2200" dirty="0">
                <a:latin typeface="Arial Narrow" panose="020B0606020202030204" pitchFamily="34" charset="0"/>
                <a:cs typeface="Times New Roman" panose="02020603050405020304" pitchFamily="18" charset="0"/>
              </a:rPr>
              <a:t>: </a:t>
            </a:r>
            <a:r>
              <a:rPr lang="el-GR" sz="2200" dirty="0">
                <a:latin typeface="Arial Narrow" panose="020B0606020202030204" pitchFamily="34" charset="0"/>
                <a:cs typeface="Times New Roman" panose="02020603050405020304" pitchFamily="18" charset="0"/>
              </a:rPr>
              <a:t>ισοζύγιο εκπομπών </a:t>
            </a:r>
            <a:r>
              <a:rPr lang="en-US" sz="2200" dirty="0">
                <a:latin typeface="Arial Narrow" panose="020B0606020202030204" pitchFamily="34" charset="0"/>
                <a:cs typeface="Times New Roman" panose="02020603050405020304" pitchFamily="18" charset="0"/>
              </a:rPr>
              <a:t>CO</a:t>
            </a:r>
            <a:r>
              <a:rPr lang="en-US" sz="2200" baseline="-25000" dirty="0">
                <a:latin typeface="Arial Narrow" panose="020B0606020202030204" pitchFamily="34" charset="0"/>
                <a:cs typeface="Times New Roman" panose="02020603050405020304" pitchFamily="18" charset="0"/>
              </a:rPr>
              <a:t>2</a:t>
            </a:r>
            <a:r>
              <a:rPr lang="el-GR" sz="2200" dirty="0">
                <a:latin typeface="Arial Narrow" panose="020B0606020202030204" pitchFamily="34" charset="0"/>
                <a:cs typeface="Times New Roman" panose="02020603050405020304" pitchFamily="18" charset="0"/>
              </a:rPr>
              <a:t> σε παγκόσμιο επίπεδο με την απομάκρυνση </a:t>
            </a:r>
            <a:r>
              <a:rPr lang="en-US" sz="2200" dirty="0">
                <a:latin typeface="Arial Narrow" panose="020B0606020202030204" pitchFamily="34" charset="0"/>
                <a:cs typeface="Times New Roman" panose="02020603050405020304" pitchFamily="18" charset="0"/>
              </a:rPr>
              <a:t>CO</a:t>
            </a:r>
            <a:r>
              <a:rPr lang="en-US" sz="2200" baseline="-25000" dirty="0">
                <a:latin typeface="Arial Narrow" panose="020B0606020202030204" pitchFamily="34" charset="0"/>
                <a:cs typeface="Times New Roman" panose="02020603050405020304" pitchFamily="18" charset="0"/>
              </a:rPr>
              <a:t>2</a:t>
            </a:r>
            <a:r>
              <a:rPr lang="en-US" sz="2200" dirty="0">
                <a:latin typeface="Arial Narrow" panose="020B0606020202030204" pitchFamily="34" charset="0"/>
                <a:cs typeface="Times New Roman" panose="02020603050405020304" pitchFamily="18" charset="0"/>
              </a:rPr>
              <a:t> </a:t>
            </a:r>
            <a:r>
              <a:rPr lang="el-GR" sz="2200" dirty="0">
                <a:latin typeface="Arial Narrow" panose="020B0606020202030204" pitchFamily="34" charset="0"/>
                <a:cs typeface="Times New Roman" panose="02020603050405020304" pitchFamily="18" charset="0"/>
              </a:rPr>
              <a:t>από ανθρωπογενείς δραστηριότητες για συγκεκριμένη χρονική περίοδο.</a:t>
            </a:r>
          </a:p>
          <a:p>
            <a:pPr algn="just"/>
            <a:r>
              <a:rPr lang="en-US" sz="2200" b="1" dirty="0">
                <a:latin typeface="Arial Narrow" panose="020B0606020202030204" pitchFamily="34" charset="0"/>
                <a:cs typeface="Times New Roman" panose="02020603050405020304" pitchFamily="18" charset="0"/>
              </a:rPr>
              <a:t>Carbon dioxide removal (CDR): </a:t>
            </a:r>
            <a:r>
              <a:rPr lang="el-GR" sz="2200" dirty="0">
                <a:latin typeface="Arial Narrow" panose="020B0606020202030204" pitchFamily="34" charset="0"/>
                <a:cs typeface="Times New Roman" panose="02020603050405020304" pitchFamily="18" charset="0"/>
              </a:rPr>
              <a:t>Ανθρωπογενείς δραστηριότητες που οδηγούν στην απομάκρυνση </a:t>
            </a:r>
            <a:r>
              <a:rPr lang="en-US" sz="2200" dirty="0">
                <a:latin typeface="Arial Narrow" panose="020B0606020202030204" pitchFamily="34" charset="0"/>
                <a:cs typeface="Times New Roman" panose="02020603050405020304" pitchFamily="18" charset="0"/>
              </a:rPr>
              <a:t>CO</a:t>
            </a:r>
            <a:r>
              <a:rPr lang="en-US" sz="2200" baseline="-25000" dirty="0">
                <a:latin typeface="Arial Narrow" panose="020B0606020202030204" pitchFamily="34" charset="0"/>
                <a:cs typeface="Times New Roman" panose="02020603050405020304" pitchFamily="18" charset="0"/>
              </a:rPr>
              <a:t>2</a:t>
            </a:r>
            <a:r>
              <a:rPr lang="el-GR" sz="2200" dirty="0">
                <a:latin typeface="Arial Narrow" panose="020B0606020202030204" pitchFamily="34" charset="0"/>
                <a:cs typeface="Times New Roman" panose="02020603050405020304" pitchFamily="18" charset="0"/>
              </a:rPr>
              <a:t> από την ατμόσφαιρα και αποθήκευση του σε γεωλογικά, χερσαία και ωκεάνια </a:t>
            </a:r>
            <a:r>
              <a:rPr lang="en-US" sz="2200" dirty="0">
                <a:latin typeface="Arial Narrow" panose="020B0606020202030204" pitchFamily="34" charset="0"/>
                <a:cs typeface="Times New Roman" panose="02020603050405020304" pitchFamily="18" charset="0"/>
              </a:rPr>
              <a:t>reservoirs.</a:t>
            </a:r>
          </a:p>
          <a:p>
            <a:pPr algn="just"/>
            <a:r>
              <a:rPr lang="el-GR" sz="2200" b="1" dirty="0">
                <a:latin typeface="Arial Narrow" panose="020B0606020202030204" pitchFamily="34" charset="0"/>
                <a:cs typeface="Times New Roman" panose="02020603050405020304" pitchFamily="18" charset="0"/>
              </a:rPr>
              <a:t>Τ</a:t>
            </a:r>
            <a:r>
              <a:rPr lang="en-US" sz="2200" b="1" dirty="0" err="1">
                <a:latin typeface="Arial Narrow" panose="020B0606020202030204" pitchFamily="34" charset="0"/>
                <a:cs typeface="Times New Roman" panose="02020603050405020304" pitchFamily="18" charset="0"/>
              </a:rPr>
              <a:t>otal</a:t>
            </a:r>
            <a:r>
              <a:rPr lang="en-US" sz="2200" b="1" dirty="0">
                <a:latin typeface="Arial Narrow" panose="020B0606020202030204" pitchFamily="34" charset="0"/>
                <a:cs typeface="Times New Roman" panose="02020603050405020304" pitchFamily="18" charset="0"/>
              </a:rPr>
              <a:t> carbon budget: </a:t>
            </a:r>
            <a:r>
              <a:rPr lang="el-GR" sz="2200" dirty="0">
                <a:latin typeface="Arial Narrow" panose="020B0606020202030204" pitchFamily="34" charset="0"/>
                <a:cs typeface="Times New Roman" panose="02020603050405020304" pitchFamily="18" charset="0"/>
              </a:rPr>
              <a:t>Εκτιμώμενο συνολικό ποσό παγκόσμιων ανθρωπογενών εκπομπών </a:t>
            </a:r>
            <a:r>
              <a:rPr lang="en-US" sz="2200" dirty="0">
                <a:latin typeface="Arial Narrow" panose="020B0606020202030204" pitchFamily="34" charset="0"/>
                <a:cs typeface="Times New Roman" panose="02020603050405020304" pitchFamily="18" charset="0"/>
              </a:rPr>
              <a:t>CO</a:t>
            </a:r>
            <a:r>
              <a:rPr lang="en-US" sz="2200" baseline="-25000" dirty="0">
                <a:latin typeface="Arial Narrow" panose="020B0606020202030204" pitchFamily="34" charset="0"/>
                <a:cs typeface="Times New Roman" panose="02020603050405020304" pitchFamily="18" charset="0"/>
              </a:rPr>
              <a:t>2</a:t>
            </a:r>
            <a:r>
              <a:rPr lang="el-GR" sz="2200" dirty="0">
                <a:latin typeface="Arial Narrow" panose="020B0606020202030204" pitchFamily="34" charset="0"/>
                <a:cs typeface="Times New Roman" panose="02020603050405020304" pitchFamily="18" charset="0"/>
              </a:rPr>
              <a:t> από την προβιομηχανική περίοδο μέχρι το διάστημα που οι ανθρωπογενείς εκπομπές θα φθάσουν στο επίπεδο </a:t>
            </a:r>
            <a:r>
              <a:rPr lang="en-US" sz="2200" dirty="0">
                <a:latin typeface="Arial Narrow" panose="020B0606020202030204" pitchFamily="34" charset="0"/>
                <a:cs typeface="Times New Roman" panose="02020603050405020304" pitchFamily="18" charset="0"/>
              </a:rPr>
              <a:t>net zero.</a:t>
            </a:r>
          </a:p>
          <a:p>
            <a:endParaRPr lang="el-GR" sz="2200" dirty="0">
              <a:latin typeface="Arial Narrow" panose="020B0606020202030204" pitchFamily="34" charset="0"/>
            </a:endParaRPr>
          </a:p>
        </p:txBody>
      </p:sp>
    </p:spTree>
    <p:extLst>
      <p:ext uri="{BB962C8B-B14F-4D97-AF65-F5344CB8AC3E}">
        <p14:creationId xmlns:p14="http://schemas.microsoft.com/office/powerpoint/2010/main" val="2208344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42</a:t>
            </a:fld>
            <a:endParaRPr lang="el-GR" dirty="0">
              <a:solidFill>
                <a:prstClr val="black">
                  <a:tint val="75000"/>
                </a:prstClr>
              </a:solidFill>
            </a:endParaRPr>
          </a:p>
        </p:txBody>
      </p:sp>
      <p:sp>
        <p:nvSpPr>
          <p:cNvPr id="4" name="Content Placeholder 2">
            <a:extLst>
              <a:ext uri="{FF2B5EF4-FFF2-40B4-BE49-F238E27FC236}">
                <a16:creationId xmlns:a16="http://schemas.microsoft.com/office/drawing/2014/main" id="{0978BFAF-F9D7-46DB-926A-EE53EF84C979}"/>
              </a:ext>
            </a:extLst>
          </p:cNvPr>
          <p:cNvSpPr txBox="1">
            <a:spLocks/>
          </p:cNvSpPr>
          <p:nvPr/>
        </p:nvSpPr>
        <p:spPr>
          <a:xfrm>
            <a:off x="251520" y="764704"/>
            <a:ext cx="8352928" cy="4914833"/>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n-US" sz="2400" b="1" dirty="0">
                <a:latin typeface="Arial Narrow" panose="020B0606020202030204" pitchFamily="34" charset="0"/>
                <a:cs typeface="Times New Roman" panose="02020603050405020304" pitchFamily="18" charset="0"/>
              </a:rPr>
              <a:t>Temperature overshoot</a:t>
            </a:r>
            <a:r>
              <a:rPr lang="en-US" sz="2400" dirty="0">
                <a:latin typeface="Arial Narrow" panose="020B0606020202030204" pitchFamily="34" charset="0"/>
                <a:cs typeface="Times New Roman" panose="02020603050405020304" pitchFamily="18" charset="0"/>
              </a:rPr>
              <a:t>: </a:t>
            </a:r>
            <a:r>
              <a:rPr lang="el-GR" sz="2400" dirty="0">
                <a:latin typeface="Arial Narrow" panose="020B0606020202030204" pitchFamily="34" charset="0"/>
                <a:cs typeface="Times New Roman" panose="02020603050405020304" pitchFamily="18" charset="0"/>
              </a:rPr>
              <a:t>η προσωρινή υπέρβαση ενός προκαθορισμένου επιπέδου θέρμανσης</a:t>
            </a:r>
          </a:p>
          <a:p>
            <a:pPr algn="just"/>
            <a:r>
              <a:rPr lang="en-US" sz="2400" b="1" dirty="0">
                <a:latin typeface="Arial Narrow" panose="020B0606020202030204" pitchFamily="34" charset="0"/>
                <a:cs typeface="Times New Roman" panose="02020603050405020304" pitchFamily="18" charset="0"/>
              </a:rPr>
              <a:t>Emission pathways</a:t>
            </a:r>
            <a:r>
              <a:rPr lang="en-US" sz="2400" dirty="0">
                <a:latin typeface="Arial Narrow" panose="020B0606020202030204" pitchFamily="34" charset="0"/>
                <a:cs typeface="Times New Roman" panose="02020603050405020304" pitchFamily="18" charset="0"/>
              </a:rPr>
              <a:t>: </a:t>
            </a:r>
            <a:r>
              <a:rPr lang="el-GR" sz="2400" dirty="0">
                <a:latin typeface="Arial Narrow" panose="020B0606020202030204" pitchFamily="34" charset="0"/>
                <a:cs typeface="Times New Roman" panose="02020603050405020304" pitchFamily="18" charset="0"/>
              </a:rPr>
              <a:t>διαδρομές που δίδουν πιθανότητα τουλάχιστον 50% για τον περιορισμό της παγκόσμιας θέρμανσης κάτω από </a:t>
            </a:r>
            <a:r>
              <a:rPr lang="en-US" sz="2400" dirty="0">
                <a:latin typeface="Arial Narrow" panose="020B0606020202030204" pitchFamily="34" charset="0"/>
                <a:cs typeface="Times New Roman" panose="02020603050405020304" pitchFamily="18" charset="0"/>
              </a:rPr>
              <a:t>1</a:t>
            </a:r>
            <a:r>
              <a:rPr lang="el-GR" sz="2400" dirty="0">
                <a:latin typeface="Arial Narrow" panose="020B0606020202030204" pitchFamily="34" charset="0"/>
                <a:cs typeface="Times New Roman" panose="02020603050405020304" pitchFamily="18" charset="0"/>
              </a:rPr>
              <a:t>,</a:t>
            </a:r>
            <a:r>
              <a:rPr lang="en-US" sz="2400" dirty="0">
                <a:latin typeface="Arial Narrow" panose="020B0606020202030204" pitchFamily="34" charset="0"/>
                <a:cs typeface="Times New Roman" panose="02020603050405020304" pitchFamily="18" charset="0"/>
              </a:rPr>
              <a:t>5°C </a:t>
            </a:r>
            <a:r>
              <a:rPr lang="el-GR" sz="2400" dirty="0">
                <a:latin typeface="Arial Narrow" panose="020B0606020202030204" pitchFamily="34" charset="0"/>
                <a:cs typeface="Times New Roman" panose="02020603050405020304" pitchFamily="18" charset="0"/>
              </a:rPr>
              <a:t>καλούνται ως </a:t>
            </a:r>
            <a:r>
              <a:rPr lang="en-US" sz="2400" dirty="0">
                <a:latin typeface="Arial Narrow" panose="020B0606020202030204" pitchFamily="34" charset="0"/>
                <a:cs typeface="Times New Roman" panose="02020603050405020304" pitchFamily="18" charset="0"/>
              </a:rPr>
              <a:t>‘no overshoot’; </a:t>
            </a:r>
            <a:r>
              <a:rPr lang="el-GR" sz="2400" dirty="0">
                <a:latin typeface="Arial Narrow" panose="020B0606020202030204" pitchFamily="34" charset="0"/>
                <a:cs typeface="Times New Roman" panose="02020603050405020304" pitchFamily="18" charset="0"/>
              </a:rPr>
              <a:t>Αυτές που οδηγούν περιορίζουν τη θέρμανση κάτω από 1,</a:t>
            </a:r>
            <a:r>
              <a:rPr lang="en-US" sz="2400" dirty="0">
                <a:latin typeface="Arial Narrow" panose="020B0606020202030204" pitchFamily="34" charset="0"/>
                <a:cs typeface="Times New Roman" panose="02020603050405020304" pitchFamily="18" charset="0"/>
              </a:rPr>
              <a:t>6°C </a:t>
            </a:r>
            <a:r>
              <a:rPr lang="el-GR" sz="2400" dirty="0">
                <a:latin typeface="Arial Narrow" panose="020B0606020202030204" pitchFamily="34" charset="0"/>
                <a:cs typeface="Times New Roman" panose="02020603050405020304" pitchFamily="18" charset="0"/>
              </a:rPr>
              <a:t>και στη συνέχεια επιστρέφουν σε </a:t>
            </a:r>
            <a:r>
              <a:rPr lang="en-US" sz="2400" dirty="0">
                <a:latin typeface="Arial Narrow" panose="020B0606020202030204" pitchFamily="34" charset="0"/>
                <a:cs typeface="Times New Roman" panose="02020603050405020304" pitchFamily="18" charset="0"/>
              </a:rPr>
              <a:t>1</a:t>
            </a:r>
            <a:r>
              <a:rPr lang="el-GR" sz="2400" dirty="0">
                <a:latin typeface="Arial Narrow" panose="020B0606020202030204" pitchFamily="34" charset="0"/>
                <a:cs typeface="Times New Roman" panose="02020603050405020304" pitchFamily="18" charset="0"/>
              </a:rPr>
              <a:t>,</a:t>
            </a:r>
            <a:r>
              <a:rPr lang="en-US" sz="2400" dirty="0">
                <a:latin typeface="Arial Narrow" panose="020B0606020202030204" pitchFamily="34" charset="0"/>
                <a:cs typeface="Times New Roman" panose="02020603050405020304" pitchFamily="18" charset="0"/>
              </a:rPr>
              <a:t>5°C </a:t>
            </a:r>
            <a:r>
              <a:rPr lang="el-GR" sz="2400" dirty="0">
                <a:latin typeface="Arial Narrow" panose="020B0606020202030204" pitchFamily="34" charset="0"/>
                <a:cs typeface="Times New Roman" panose="02020603050405020304" pitchFamily="18" charset="0"/>
              </a:rPr>
              <a:t>μέχρι το </a:t>
            </a:r>
            <a:r>
              <a:rPr lang="en-US" sz="2400" dirty="0">
                <a:latin typeface="Arial Narrow" panose="020B0606020202030204" pitchFamily="34" charset="0"/>
                <a:cs typeface="Times New Roman" panose="02020603050405020304" pitchFamily="18" charset="0"/>
              </a:rPr>
              <a:t>2100 </a:t>
            </a:r>
            <a:r>
              <a:rPr lang="el-GR" sz="2400" dirty="0">
                <a:latin typeface="Arial Narrow" panose="020B0606020202030204" pitchFamily="34" charset="0"/>
                <a:cs typeface="Times New Roman" panose="02020603050405020304" pitchFamily="18" charset="0"/>
              </a:rPr>
              <a:t>καλούνται </a:t>
            </a:r>
            <a:r>
              <a:rPr lang="en-US" sz="2400" dirty="0">
                <a:latin typeface="Arial Narrow" panose="020B0606020202030204" pitchFamily="34" charset="0"/>
                <a:cs typeface="Times New Roman" panose="02020603050405020304" pitchFamily="18" charset="0"/>
              </a:rPr>
              <a:t>’limited-overshoot’; </a:t>
            </a:r>
            <a:r>
              <a:rPr lang="el-GR" sz="2400" dirty="0">
                <a:latin typeface="Arial Narrow" panose="020B0606020202030204" pitchFamily="34" charset="0"/>
                <a:cs typeface="Times New Roman" panose="02020603050405020304" pitchFamily="18" charset="0"/>
              </a:rPr>
              <a:t>τέλος αυτές που οδηγούν σε υπέρβαση του 1,6</a:t>
            </a:r>
            <a:r>
              <a:rPr lang="en-US" sz="2400" dirty="0">
                <a:latin typeface="Arial Narrow" panose="020B0606020202030204" pitchFamily="34" charset="0"/>
                <a:cs typeface="Times New Roman" panose="02020603050405020304" pitchFamily="18" charset="0"/>
              </a:rPr>
              <a:t>°C </a:t>
            </a:r>
            <a:r>
              <a:rPr lang="el-GR" sz="2400" dirty="0">
                <a:latin typeface="Arial Narrow" panose="020B0606020202030204" pitchFamily="34" charset="0"/>
                <a:cs typeface="Times New Roman" panose="02020603050405020304" pitchFamily="18" charset="0"/>
              </a:rPr>
              <a:t>αλλά επιστρέφουν σε </a:t>
            </a:r>
            <a:r>
              <a:rPr lang="en-US" sz="2400" dirty="0">
                <a:latin typeface="Arial Narrow" panose="020B0606020202030204" pitchFamily="34" charset="0"/>
                <a:cs typeface="Times New Roman" panose="02020603050405020304" pitchFamily="18" charset="0"/>
              </a:rPr>
              <a:t>1</a:t>
            </a:r>
            <a:r>
              <a:rPr lang="el-GR" sz="2400" dirty="0">
                <a:latin typeface="Arial Narrow" panose="020B0606020202030204" pitchFamily="34" charset="0"/>
                <a:cs typeface="Times New Roman" panose="02020603050405020304" pitchFamily="18" charset="0"/>
              </a:rPr>
              <a:t>,</a:t>
            </a:r>
            <a:r>
              <a:rPr lang="en-US" sz="2400" dirty="0">
                <a:latin typeface="Arial Narrow" panose="020B0606020202030204" pitchFamily="34" charset="0"/>
                <a:cs typeface="Times New Roman" panose="02020603050405020304" pitchFamily="18" charset="0"/>
              </a:rPr>
              <a:t>5°C </a:t>
            </a:r>
            <a:r>
              <a:rPr lang="el-GR" sz="2400" dirty="0">
                <a:latin typeface="Arial Narrow" panose="020B0606020202030204" pitchFamily="34" charset="0"/>
                <a:cs typeface="Times New Roman" panose="02020603050405020304" pitchFamily="18" charset="0"/>
              </a:rPr>
              <a:t>μέχρι το 2</a:t>
            </a:r>
            <a:r>
              <a:rPr lang="en-US" sz="2400" dirty="0">
                <a:latin typeface="Arial Narrow" panose="020B0606020202030204" pitchFamily="34" charset="0"/>
                <a:cs typeface="Times New Roman" panose="02020603050405020304" pitchFamily="18" charset="0"/>
              </a:rPr>
              <a:t>100 </a:t>
            </a:r>
            <a:r>
              <a:rPr lang="el-GR" sz="2400" dirty="0">
                <a:latin typeface="Arial Narrow" panose="020B0606020202030204" pitchFamily="34" charset="0"/>
                <a:cs typeface="Times New Roman" panose="02020603050405020304" pitchFamily="18" charset="0"/>
              </a:rPr>
              <a:t>καλούνται </a:t>
            </a:r>
            <a:r>
              <a:rPr lang="en-US" sz="2400" dirty="0">
                <a:latin typeface="Arial Narrow" panose="020B0606020202030204" pitchFamily="34" charset="0"/>
                <a:cs typeface="Times New Roman" panose="02020603050405020304" pitchFamily="18" charset="0"/>
              </a:rPr>
              <a:t>‘higher-overshoot’.</a:t>
            </a:r>
            <a:endParaRPr lang="el-GR" sz="2400" dirty="0">
              <a:latin typeface="Arial Narrow" panose="020B0606020202030204" pitchFamily="34" charset="0"/>
              <a:cs typeface="Times New Roman" panose="02020603050405020304" pitchFamily="18" charset="0"/>
            </a:endParaRPr>
          </a:p>
          <a:p>
            <a:pPr algn="just"/>
            <a:r>
              <a:rPr lang="en-US" sz="2400" b="1" dirty="0">
                <a:latin typeface="Arial Narrow" panose="020B0606020202030204" pitchFamily="34" charset="0"/>
                <a:cs typeface="Times New Roman" panose="02020603050405020304" pitchFamily="18" charset="0"/>
              </a:rPr>
              <a:t>Climate-resilient Development Pathways (CRDPs): </a:t>
            </a:r>
            <a:r>
              <a:rPr lang="el-GR" sz="2400" dirty="0">
                <a:latin typeface="Arial Narrow" panose="020B0606020202030204" pitchFamily="34" charset="0"/>
                <a:cs typeface="Times New Roman" panose="02020603050405020304" pitchFamily="18" charset="0"/>
              </a:rPr>
              <a:t>Διαδρομές που ενισχύουν τη βιώσιμη ανάπτυξη ενώ παράλληλα περιορίζουν την απειλή της κλιματικής αλλαγής μέσω δράσεων μετριασμού, προσαρμογής και ανθεκτικότητας.  </a:t>
            </a:r>
          </a:p>
        </p:txBody>
      </p:sp>
    </p:spTree>
    <p:extLst>
      <p:ext uri="{BB962C8B-B14F-4D97-AF65-F5344CB8AC3E}">
        <p14:creationId xmlns:p14="http://schemas.microsoft.com/office/powerpoint/2010/main" val="2217852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43</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DAD508D0-D6CF-40A6-B12C-89AF55F044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916832"/>
            <a:ext cx="4544081" cy="432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78501DC9-E2B0-4EAF-B79D-A06D9961A2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581164" cy="44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0649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44</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2B794902-FBE7-4B09-8F31-F4200E34D44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72"/>
          <a:stretch/>
        </p:blipFill>
        <p:spPr bwMode="auto">
          <a:xfrm>
            <a:off x="1331640" y="486707"/>
            <a:ext cx="6336704" cy="592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8172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45</a:t>
            </a:fld>
            <a:endParaRPr lang="el-GR" dirty="0">
              <a:solidFill>
                <a:prstClr val="black">
                  <a:tint val="75000"/>
                </a:prstClr>
              </a:solidFill>
            </a:endParaRPr>
          </a:p>
        </p:txBody>
      </p:sp>
      <p:sp>
        <p:nvSpPr>
          <p:cNvPr id="4" name="2 - Θέση περιεχομένου">
            <a:extLst>
              <a:ext uri="{FF2B5EF4-FFF2-40B4-BE49-F238E27FC236}">
                <a16:creationId xmlns:a16="http://schemas.microsoft.com/office/drawing/2014/main" id="{2F97475D-8BD0-4644-BA03-8CF671E0DA27}"/>
              </a:ext>
            </a:extLst>
          </p:cNvPr>
          <p:cNvSpPr txBox="1">
            <a:spLocks/>
          </p:cNvSpPr>
          <p:nvPr/>
        </p:nvSpPr>
        <p:spPr>
          <a:xfrm>
            <a:off x="395536" y="2267690"/>
            <a:ext cx="8640960" cy="2650484"/>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4320" indent="-274320">
              <a:spcBef>
                <a:spcPts val="580"/>
              </a:spcBef>
              <a:buFont typeface="Wingdings 2"/>
              <a:buChar char=""/>
              <a:defRPr/>
            </a:pPr>
            <a:r>
              <a:rPr lang="el-GR" sz="2500" dirty="0">
                <a:latin typeface="Arial Narrow" panose="020B0606020202030204" pitchFamily="34" charset="0"/>
              </a:rPr>
              <a:t>Τις πηγές και τις καταβόθρες των διαφόρων ενώσεων.</a:t>
            </a:r>
          </a:p>
          <a:p>
            <a:pPr marL="274320" indent="-274320">
              <a:spcBef>
                <a:spcPts val="580"/>
              </a:spcBef>
              <a:buFont typeface="Wingdings 2"/>
              <a:buChar char=""/>
              <a:defRPr/>
            </a:pPr>
            <a:r>
              <a:rPr lang="el-GR" sz="2500" dirty="0">
                <a:latin typeface="Arial Narrow" panose="020B0606020202030204" pitchFamily="34" charset="0"/>
              </a:rPr>
              <a:t>Τους χημικούς μετασχηματισμούς τους στην ατμόσφαιρα.</a:t>
            </a:r>
          </a:p>
          <a:p>
            <a:pPr marL="274320" indent="-274320">
              <a:spcBef>
                <a:spcPts val="580"/>
              </a:spcBef>
              <a:buFont typeface="Wingdings 2"/>
              <a:buChar char=""/>
              <a:defRPr/>
            </a:pPr>
            <a:r>
              <a:rPr lang="el-GR" sz="2500" dirty="0">
                <a:latin typeface="Arial Narrow" panose="020B0606020202030204" pitchFamily="34" charset="0"/>
              </a:rPr>
              <a:t>Τη διανομή και συγκέντρωσή τους στην ατμόσφαιρα.</a:t>
            </a:r>
          </a:p>
          <a:p>
            <a:pPr marL="274320" indent="-274320">
              <a:spcBef>
                <a:spcPts val="580"/>
              </a:spcBef>
              <a:buFont typeface="Wingdings 2"/>
              <a:buChar char=""/>
              <a:defRPr/>
            </a:pPr>
            <a:r>
              <a:rPr lang="el-GR" sz="2500" dirty="0">
                <a:latin typeface="Arial Narrow" panose="020B0606020202030204" pitchFamily="34" charset="0"/>
              </a:rPr>
              <a:t>Τις συνθήκες ευστάθειας/αστάθειας της κατώτερης τροπόσφαιρας (οριακό στρώμα).</a:t>
            </a:r>
          </a:p>
          <a:p>
            <a:pPr marL="274320" indent="-274320">
              <a:spcBef>
                <a:spcPts val="580"/>
              </a:spcBef>
              <a:buFont typeface="Wingdings 2"/>
              <a:buChar char=""/>
              <a:defRPr/>
            </a:pPr>
            <a:r>
              <a:rPr lang="el-GR" sz="2500" dirty="0">
                <a:latin typeface="Arial Narrow" panose="020B0606020202030204" pitchFamily="34" charset="0"/>
              </a:rPr>
              <a:t>Το ισοζύγιο μεταφοράς και μετασχηματισμού τους. </a:t>
            </a:r>
          </a:p>
          <a:p>
            <a:pPr marL="274320" indent="-274320">
              <a:spcBef>
                <a:spcPts val="580"/>
              </a:spcBef>
              <a:buFont typeface="Wingdings 2"/>
              <a:buChar char=""/>
              <a:defRPr/>
            </a:pPr>
            <a:endParaRPr lang="el-GR" sz="2500" dirty="0">
              <a:latin typeface="Arial Narrow" panose="020B0606020202030204" pitchFamily="34" charset="0"/>
            </a:endParaRPr>
          </a:p>
        </p:txBody>
      </p:sp>
      <p:sp>
        <p:nvSpPr>
          <p:cNvPr id="5" name="Rectangle 4">
            <a:extLst>
              <a:ext uri="{FF2B5EF4-FFF2-40B4-BE49-F238E27FC236}">
                <a16:creationId xmlns:a16="http://schemas.microsoft.com/office/drawing/2014/main" id="{BB11674D-62E1-4469-81A8-9CBFBFB96701}"/>
              </a:ext>
            </a:extLst>
          </p:cNvPr>
          <p:cNvSpPr/>
          <p:nvPr/>
        </p:nvSpPr>
        <p:spPr>
          <a:xfrm>
            <a:off x="611560" y="356365"/>
            <a:ext cx="7560840" cy="954107"/>
          </a:xfrm>
          <a:prstGeom prst="rect">
            <a:avLst/>
          </a:prstGeom>
        </p:spPr>
        <p:txBody>
          <a:bodyPr wrap="square">
            <a:spAutoFit/>
          </a:bodyPr>
          <a:lstStyle/>
          <a:p>
            <a:pPr algn="ctr"/>
            <a:r>
              <a:rPr lang="el-GR" altLang="el-GR" sz="2800" dirty="0">
                <a:solidFill>
                  <a:schemeClr val="accent6">
                    <a:lumMod val="75000"/>
                  </a:schemeClr>
                </a:solidFill>
                <a:latin typeface="Arial Narrow" panose="020B0606020202030204" pitchFamily="34" charset="0"/>
              </a:rPr>
              <a:t>Τα 5 στάδια κατανόησης των χωροχρονικών μεταβολών των συγκεντρώσεων των Α.Θ.</a:t>
            </a:r>
            <a:endParaRPr lang="en-US" sz="2800" dirty="0">
              <a:latin typeface="Arial Narrow" panose="020B0606020202030204" pitchFamily="34" charset="0"/>
            </a:endParaRPr>
          </a:p>
        </p:txBody>
      </p:sp>
    </p:spTree>
    <p:extLst>
      <p:ext uri="{BB962C8B-B14F-4D97-AF65-F5344CB8AC3E}">
        <p14:creationId xmlns:p14="http://schemas.microsoft.com/office/powerpoint/2010/main" val="1590669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46</a:t>
            </a:fld>
            <a:endParaRPr lang="el-GR" dirty="0">
              <a:solidFill>
                <a:prstClr val="black">
                  <a:tint val="75000"/>
                </a:prstClr>
              </a:solidFill>
            </a:endParaRPr>
          </a:p>
        </p:txBody>
      </p:sp>
      <p:sp>
        <p:nvSpPr>
          <p:cNvPr id="4" name="1 - Τίτλος">
            <a:extLst>
              <a:ext uri="{FF2B5EF4-FFF2-40B4-BE49-F238E27FC236}">
                <a16:creationId xmlns:a16="http://schemas.microsoft.com/office/drawing/2014/main" id="{F0A92B67-8AA0-4102-AC77-92591E200960}"/>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ltLang="el-GR" dirty="0">
                <a:latin typeface="Arial Narrow" panose="020B0606020202030204" pitchFamily="34" charset="0"/>
              </a:rPr>
              <a:t>Αιωρούμενα σωματίδια </a:t>
            </a:r>
          </a:p>
        </p:txBody>
      </p:sp>
      <p:sp>
        <p:nvSpPr>
          <p:cNvPr id="5" name="2 - Θέση περιεχομένου">
            <a:extLst>
              <a:ext uri="{FF2B5EF4-FFF2-40B4-BE49-F238E27FC236}">
                <a16:creationId xmlns:a16="http://schemas.microsoft.com/office/drawing/2014/main" id="{464F1389-2F55-4EB6-AFCB-806292930694}"/>
              </a:ext>
            </a:extLst>
          </p:cNvPr>
          <p:cNvSpPr txBox="1">
            <a:spLocks/>
          </p:cNvSpPr>
          <p:nvPr/>
        </p:nvSpPr>
        <p:spPr>
          <a:xfrm>
            <a:off x="179512" y="1447800"/>
            <a:ext cx="8507288" cy="30613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73063" lvl="1" indent="0" algn="just">
              <a:lnSpc>
                <a:spcPct val="102000"/>
              </a:lnSpc>
              <a:spcBef>
                <a:spcPts val="3100"/>
              </a:spcBef>
              <a:buFont typeface="Arial" panose="020B0604020202020204" pitchFamily="34" charset="0"/>
              <a:buNone/>
              <a:tabLst>
                <a:tab pos="574675" algn="l"/>
              </a:tabLst>
            </a:pPr>
            <a:r>
              <a:rPr lang="el-GR" altLang="el-GR" sz="2700" dirty="0">
                <a:latin typeface="Arial Narrow" panose="020B0606020202030204" pitchFamily="34" charset="0"/>
                <a:ea typeface="Calibri" panose="020F0502020204030204" pitchFamily="34" charset="0"/>
                <a:cs typeface="Calibri" panose="020F0502020204030204" pitchFamily="34" charset="0"/>
              </a:rPr>
              <a:t>Τα σωματίδια (PM, </a:t>
            </a:r>
            <a:r>
              <a:rPr lang="el-GR" altLang="el-GR" sz="2700" dirty="0" err="1">
                <a:latin typeface="Arial Narrow" panose="020B0606020202030204" pitchFamily="34" charset="0"/>
                <a:ea typeface="Calibri" panose="020F0502020204030204" pitchFamily="34" charset="0"/>
                <a:cs typeface="Calibri" panose="020F0502020204030204" pitchFamily="34" charset="0"/>
              </a:rPr>
              <a:t>particulate</a:t>
            </a:r>
            <a:r>
              <a:rPr lang="el-GR" altLang="el-GR" sz="2700" dirty="0">
                <a:latin typeface="Arial Narrow" panose="020B0606020202030204" pitchFamily="34" charset="0"/>
                <a:ea typeface="Calibri" panose="020F0502020204030204" pitchFamily="34" charset="0"/>
                <a:cs typeface="Calibri" panose="020F0502020204030204" pitchFamily="34" charset="0"/>
              </a:rPr>
              <a:t> </a:t>
            </a:r>
            <a:r>
              <a:rPr lang="el-GR" altLang="el-GR" sz="2700" dirty="0" err="1">
                <a:latin typeface="Arial Narrow" panose="020B0606020202030204" pitchFamily="34" charset="0"/>
                <a:ea typeface="Calibri" panose="020F0502020204030204" pitchFamily="34" charset="0"/>
                <a:cs typeface="Calibri" panose="020F0502020204030204" pitchFamily="34" charset="0"/>
              </a:rPr>
              <a:t>matter</a:t>
            </a:r>
            <a:r>
              <a:rPr lang="el-GR" altLang="el-GR" sz="2700" dirty="0">
                <a:latin typeface="Arial Narrow" panose="020B0606020202030204" pitchFamily="34" charset="0"/>
                <a:ea typeface="Calibri" panose="020F0502020204030204" pitchFamily="34" charset="0"/>
                <a:cs typeface="Calibri" panose="020F0502020204030204" pitchFamily="34" charset="0"/>
              </a:rPr>
              <a:t>) κατατάσσονται ως ρύποι και Αέρια Θερμοκηπίου με σημαντικές επιδράσεις στην  ανθρώπινη υγεία, στα οικοσυστήματα και στο  περιβάλλον.</a:t>
            </a:r>
          </a:p>
          <a:p>
            <a:pPr marL="373063" lvl="1" indent="0" algn="just">
              <a:lnSpc>
                <a:spcPct val="102000"/>
              </a:lnSpc>
              <a:spcBef>
                <a:spcPts val="3100"/>
              </a:spcBef>
              <a:buFont typeface="Arial" panose="020B0604020202020204" pitchFamily="34" charset="0"/>
              <a:buNone/>
              <a:tabLst>
                <a:tab pos="574675" algn="l"/>
              </a:tabLst>
            </a:pPr>
            <a:r>
              <a:rPr lang="el-GR" altLang="el-GR" sz="2700" dirty="0">
                <a:latin typeface="Arial Narrow" panose="020B0606020202030204" pitchFamily="34" charset="0"/>
                <a:ea typeface="Calibri" panose="020F0502020204030204" pitchFamily="34" charset="0"/>
                <a:cs typeface="Calibri" panose="020F0502020204030204" pitchFamily="34" charset="0"/>
              </a:rPr>
              <a:t>Προέρχονται τόσο από φυσικές δραστηριότητες (πχ  ηφαίστεια, σκόνη από έρημο, γύρη,…), όσο και από  ανθρωπογενείς (πχ καύσεις).</a:t>
            </a:r>
            <a:endParaRPr lang="el-GR" altLang="el-GR" dirty="0">
              <a:latin typeface="Arial Narrow" panose="020B0606020202030204" pitchFamily="34" charset="0"/>
            </a:endParaRPr>
          </a:p>
        </p:txBody>
      </p:sp>
    </p:spTree>
    <p:extLst>
      <p:ext uri="{BB962C8B-B14F-4D97-AF65-F5344CB8AC3E}">
        <p14:creationId xmlns:p14="http://schemas.microsoft.com/office/powerpoint/2010/main" val="1338235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47</a:t>
            </a:fld>
            <a:endParaRPr lang="el-GR" dirty="0">
              <a:solidFill>
                <a:prstClr val="black">
                  <a:tint val="75000"/>
                </a:prstClr>
              </a:solidFill>
            </a:endParaRPr>
          </a:p>
        </p:txBody>
      </p:sp>
      <p:sp>
        <p:nvSpPr>
          <p:cNvPr id="4" name="2 - Θέση περιεχομένου">
            <a:extLst>
              <a:ext uri="{FF2B5EF4-FFF2-40B4-BE49-F238E27FC236}">
                <a16:creationId xmlns:a16="http://schemas.microsoft.com/office/drawing/2014/main" id="{97BECCA1-63F6-4BEF-A418-326BB206A899}"/>
              </a:ext>
            </a:extLst>
          </p:cNvPr>
          <p:cNvSpPr txBox="1">
            <a:spLocks/>
          </p:cNvSpPr>
          <p:nvPr/>
        </p:nvSpPr>
        <p:spPr>
          <a:xfrm>
            <a:off x="357388" y="502277"/>
            <a:ext cx="8535091" cy="2511381"/>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73063" lvl="1" indent="0">
              <a:lnSpc>
                <a:spcPct val="102000"/>
              </a:lnSpc>
              <a:tabLst>
                <a:tab pos="574675" algn="l"/>
              </a:tabLst>
            </a:pPr>
            <a:r>
              <a:rPr lang="el-GR" altLang="el-GR" sz="2700" dirty="0">
                <a:solidFill>
                  <a:srgbClr val="0000FF"/>
                </a:solidFill>
                <a:latin typeface="Arial Narrow" panose="020B0606020202030204" pitchFamily="34" charset="0"/>
                <a:ea typeface="Calibri" panose="020F0502020204030204" pitchFamily="34" charset="0"/>
                <a:cs typeface="Calibri" panose="020F0502020204030204" pitchFamily="34" charset="0"/>
              </a:rPr>
              <a:t>Χαρακτηρίζονται ως πρωτογενή σωματίδια </a:t>
            </a:r>
            <a:r>
              <a:rPr lang="el-GR" altLang="el-GR" sz="2700" dirty="0">
                <a:latin typeface="Arial Narrow" panose="020B0606020202030204" pitchFamily="34" charset="0"/>
                <a:ea typeface="Calibri" panose="020F0502020204030204" pitchFamily="34" charset="0"/>
                <a:cs typeface="Calibri" panose="020F0502020204030204" pitchFamily="34" charset="0"/>
              </a:rPr>
              <a:t>(</a:t>
            </a:r>
            <a:r>
              <a:rPr lang="el-GR" altLang="el-GR" sz="2700" dirty="0" err="1">
                <a:latin typeface="Arial Narrow" panose="020B0606020202030204" pitchFamily="34" charset="0"/>
                <a:ea typeface="Calibri" panose="020F0502020204030204" pitchFamily="34" charset="0"/>
                <a:cs typeface="Calibri" panose="020F0502020204030204" pitchFamily="34" charset="0"/>
              </a:rPr>
              <a:t>primary</a:t>
            </a:r>
            <a:r>
              <a:rPr lang="el-GR" altLang="el-GR" sz="2700" dirty="0">
                <a:latin typeface="Arial Narrow" panose="020B0606020202030204" pitchFamily="34" charset="0"/>
                <a:ea typeface="Calibri" panose="020F0502020204030204" pitchFamily="34" charset="0"/>
                <a:cs typeface="Calibri" panose="020F0502020204030204" pitchFamily="34" charset="0"/>
              </a:rPr>
              <a:t> </a:t>
            </a:r>
            <a:r>
              <a:rPr lang="el-GR" altLang="el-GR" sz="2700" dirty="0" err="1">
                <a:latin typeface="Arial Narrow" panose="020B0606020202030204" pitchFamily="34" charset="0"/>
                <a:ea typeface="Calibri" panose="020F0502020204030204" pitchFamily="34" charset="0"/>
                <a:cs typeface="Calibri" panose="020F0502020204030204" pitchFamily="34" charset="0"/>
              </a:rPr>
              <a:t>particles</a:t>
            </a:r>
            <a:r>
              <a:rPr lang="el-GR" altLang="el-GR" sz="2700" dirty="0">
                <a:latin typeface="Arial Narrow" panose="020B0606020202030204" pitchFamily="34" charset="0"/>
                <a:ea typeface="Calibri" panose="020F0502020204030204" pitchFamily="34" charset="0"/>
                <a:cs typeface="Calibri" panose="020F0502020204030204" pitchFamily="34" charset="0"/>
              </a:rPr>
              <a:t>) όταν εκπέμπονται απευθείας από μία πηγή.</a:t>
            </a:r>
          </a:p>
          <a:p>
            <a:pPr marL="373063" lvl="1" indent="0">
              <a:lnSpc>
                <a:spcPct val="102000"/>
              </a:lnSpc>
              <a:buFont typeface="Arial" panose="020B0604020202020204" pitchFamily="34" charset="0"/>
              <a:buNone/>
              <a:tabLst>
                <a:tab pos="574675" algn="l"/>
              </a:tabLst>
            </a:pPr>
            <a:endParaRPr lang="el-GR" altLang="el-GR" sz="2700" dirty="0">
              <a:latin typeface="Arial Narrow" panose="020B0606020202030204" pitchFamily="34" charset="0"/>
              <a:ea typeface="Calibri" panose="020F0502020204030204" pitchFamily="34" charset="0"/>
              <a:cs typeface="Calibri" panose="020F0502020204030204" pitchFamily="34" charset="0"/>
            </a:endParaRPr>
          </a:p>
          <a:p>
            <a:pPr marL="373063" lvl="1" indent="0" algn="just">
              <a:lnSpc>
                <a:spcPct val="102000"/>
              </a:lnSpc>
              <a:spcBef>
                <a:spcPts val="25"/>
              </a:spcBef>
              <a:tabLst>
                <a:tab pos="574675" algn="l"/>
              </a:tabLst>
            </a:pPr>
            <a:r>
              <a:rPr lang="el-GR" altLang="el-GR" sz="2700" dirty="0">
                <a:latin typeface="Arial Narrow" panose="020B0606020202030204" pitchFamily="34" charset="0"/>
                <a:ea typeface="Calibri" panose="020F0502020204030204" pitchFamily="34" charset="0"/>
                <a:cs typeface="Calibri" panose="020F0502020204030204" pitchFamily="34" charset="0"/>
              </a:rPr>
              <a:t>Με μία σειρά χημικών αντιδράσεων στην ατμόσφαιρα  μπορούν να σχηματιστούν και δευτερεύοντα σωματίδια  (</a:t>
            </a:r>
            <a:r>
              <a:rPr lang="el-GR" altLang="el-GR" sz="2700" dirty="0" err="1">
                <a:latin typeface="Arial Narrow" panose="020B0606020202030204" pitchFamily="34" charset="0"/>
                <a:ea typeface="Calibri" panose="020F0502020204030204" pitchFamily="34" charset="0"/>
                <a:cs typeface="Calibri" panose="020F0502020204030204" pitchFamily="34" charset="0"/>
              </a:rPr>
              <a:t>secondary</a:t>
            </a:r>
            <a:r>
              <a:rPr lang="el-GR" altLang="el-GR" sz="2700" dirty="0">
                <a:latin typeface="Arial Narrow" panose="020B0606020202030204" pitchFamily="34" charset="0"/>
                <a:ea typeface="Calibri" panose="020F0502020204030204" pitchFamily="34" charset="0"/>
                <a:cs typeface="Calibri" panose="020F0502020204030204" pitchFamily="34" charset="0"/>
              </a:rPr>
              <a:t> </a:t>
            </a:r>
            <a:r>
              <a:rPr lang="el-GR" altLang="el-GR" sz="2700" dirty="0" err="1">
                <a:latin typeface="Arial Narrow" panose="020B0606020202030204" pitchFamily="34" charset="0"/>
                <a:ea typeface="Calibri" panose="020F0502020204030204" pitchFamily="34" charset="0"/>
                <a:cs typeface="Calibri" panose="020F0502020204030204" pitchFamily="34" charset="0"/>
              </a:rPr>
              <a:t>particles</a:t>
            </a:r>
            <a:r>
              <a:rPr lang="el-GR" altLang="el-GR" sz="2700" dirty="0">
                <a:latin typeface="Arial Narrow" panose="020B0606020202030204" pitchFamily="34" charset="0"/>
                <a:ea typeface="Calibri" panose="020F0502020204030204" pitchFamily="34" charset="0"/>
                <a:cs typeface="Calibri" panose="020F0502020204030204" pitchFamily="34" charset="0"/>
              </a:rPr>
              <a:t>).  </a:t>
            </a:r>
          </a:p>
          <a:p>
            <a:pPr>
              <a:tabLst>
                <a:tab pos="574675" algn="l"/>
              </a:tabLst>
            </a:pPr>
            <a:endParaRPr lang="el-GR" altLang="el-GR" dirty="0">
              <a:latin typeface="Arial Narrow" panose="020B0606020202030204" pitchFamily="34" charset="0"/>
            </a:endParaRPr>
          </a:p>
        </p:txBody>
      </p:sp>
      <p:sp>
        <p:nvSpPr>
          <p:cNvPr id="5" name="2 - Θέση περιεχομένου">
            <a:extLst>
              <a:ext uri="{FF2B5EF4-FFF2-40B4-BE49-F238E27FC236}">
                <a16:creationId xmlns:a16="http://schemas.microsoft.com/office/drawing/2014/main" id="{7759E5AC-6553-479F-B7E6-26C4848317D4}"/>
              </a:ext>
            </a:extLst>
          </p:cNvPr>
          <p:cNvSpPr txBox="1">
            <a:spLocks/>
          </p:cNvSpPr>
          <p:nvPr/>
        </p:nvSpPr>
        <p:spPr>
          <a:xfrm>
            <a:off x="357389" y="3111969"/>
            <a:ext cx="8277896" cy="26932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73063" lvl="1" indent="0" algn="just">
              <a:lnSpc>
                <a:spcPct val="102000"/>
              </a:lnSpc>
              <a:spcBef>
                <a:spcPts val="3088"/>
              </a:spcBef>
              <a:tabLst>
                <a:tab pos="574675" algn="l"/>
              </a:tabLst>
            </a:pPr>
            <a:r>
              <a:rPr lang="el-GR" altLang="el-GR" sz="2700" dirty="0">
                <a:latin typeface="Arial Narrow" panose="020B0606020202030204" pitchFamily="34" charset="0"/>
                <a:ea typeface="Calibri" panose="020F0502020204030204" pitchFamily="34" charset="0"/>
                <a:cs typeface="Calibri" panose="020F0502020204030204" pitchFamily="34" charset="0"/>
              </a:rPr>
              <a:t> Τα σωματίδια εκλύονται (ή σχηματίζονται) στην  ατμόσφαιρα και παραμένουν ένα ορισμένο χρονικό  διάστημα σε αυτή. </a:t>
            </a:r>
          </a:p>
          <a:p>
            <a:pPr marL="373063" lvl="1" indent="0" algn="just">
              <a:lnSpc>
                <a:spcPts val="3250"/>
              </a:lnSpc>
              <a:tabLst>
                <a:tab pos="574675" algn="l"/>
              </a:tabLst>
            </a:pPr>
            <a:r>
              <a:rPr lang="el-GR" altLang="el-GR" sz="2700" dirty="0">
                <a:latin typeface="Arial Narrow" panose="020B0606020202030204" pitchFamily="34" charset="0"/>
                <a:ea typeface="Calibri" panose="020F0502020204030204" pitchFamily="34" charset="0"/>
                <a:cs typeface="Calibri" panose="020F0502020204030204" pitchFamily="34" charset="0"/>
              </a:rPr>
              <a:t> Τα μεγάλα σωματίδια πέφτουν στο έδαφος, τα μικρότερα συσσωματώνονται, ενώ η υγρασία μεγαλώνει το μέγεθός τους.</a:t>
            </a:r>
            <a:endParaRPr lang="el-GR" altLang="el-GR" dirty="0">
              <a:latin typeface="Arial Narrow" panose="020B0606020202030204" pitchFamily="34" charset="0"/>
            </a:endParaRPr>
          </a:p>
        </p:txBody>
      </p:sp>
    </p:spTree>
    <p:extLst>
      <p:ext uri="{BB962C8B-B14F-4D97-AF65-F5344CB8AC3E}">
        <p14:creationId xmlns:p14="http://schemas.microsoft.com/office/powerpoint/2010/main" val="40029848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48</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21D66CFA-6CD6-4620-A4D4-D160BE074594}"/>
              </a:ext>
            </a:extLst>
          </p:cNvPr>
          <p:cNvSpPr txBox="1">
            <a:spLocks/>
          </p:cNvSpPr>
          <p:nvPr/>
        </p:nvSpPr>
        <p:spPr>
          <a:xfrm>
            <a:off x="539552" y="260648"/>
            <a:ext cx="77724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latin typeface="Arial Narrow" panose="020B0606020202030204" pitchFamily="34" charset="0"/>
              </a:rPr>
              <a:t>Ετήσιες απογραφές εκπομπών Α.Θ.</a:t>
            </a:r>
          </a:p>
        </p:txBody>
      </p:sp>
      <p:sp>
        <p:nvSpPr>
          <p:cNvPr id="5" name="Content Placeholder 2">
            <a:extLst>
              <a:ext uri="{FF2B5EF4-FFF2-40B4-BE49-F238E27FC236}">
                <a16:creationId xmlns:a16="http://schemas.microsoft.com/office/drawing/2014/main" id="{C7B6AC07-B278-4CBA-949C-9D74062228BD}"/>
              </a:ext>
            </a:extLst>
          </p:cNvPr>
          <p:cNvSpPr txBox="1">
            <a:spLocks/>
          </p:cNvSpPr>
          <p:nvPr/>
        </p:nvSpPr>
        <p:spPr>
          <a:xfrm>
            <a:off x="251520" y="1600201"/>
            <a:ext cx="8435280" cy="4349080"/>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dirty="0">
                <a:latin typeface="Arial Narrow" panose="020B0606020202030204" pitchFamily="34" charset="0"/>
              </a:rPr>
              <a:t>Οι ετήσιες απογραφές εκπομπών αερίων του θερμοκηπίου και άλλων αερίων αποτελούν απαραίτητο εργαλείο στη χάραξη περιβαλλοντικής πολιτικής μιας χώρας.  </a:t>
            </a:r>
          </a:p>
          <a:p>
            <a:pPr algn="just"/>
            <a:r>
              <a:rPr lang="el-GR" dirty="0">
                <a:latin typeface="Arial Narrow" panose="020B0606020202030204" pitchFamily="34" charset="0"/>
              </a:rPr>
              <a:t>Η απογραφή εκπομπών αερίων θερμοκηπίου είναι μία αποτίμηση της ποσότητας των αερίων θερμοκηπίου που εκπέμπονται στην ατμόσφαιρα από τις δραστηριότητες που λαμβάνουν χώρα εντός των ορίων μίας πόλης. </a:t>
            </a:r>
          </a:p>
          <a:p>
            <a:pPr marL="0" indent="0" algn="just">
              <a:buNone/>
            </a:pPr>
            <a:r>
              <a:rPr lang="el-GR" dirty="0">
                <a:latin typeface="Arial Narrow" panose="020B0606020202030204" pitchFamily="34" charset="0"/>
              </a:rPr>
              <a:t>	Η ποσότητα των εκπομπών αποτιμάται ανά 	πηγή/δραστηριότητα (π.χ. μεταφορές, διαχείριση 	απορριμμάτων) για μια συγκεκριμένη χρονική περίοδο, 	που συνήθως ονομάζεται έτος βάσης ή έτος αναφοράς. </a:t>
            </a:r>
          </a:p>
        </p:txBody>
      </p:sp>
    </p:spTree>
    <p:extLst>
      <p:ext uri="{BB962C8B-B14F-4D97-AF65-F5344CB8AC3E}">
        <p14:creationId xmlns:p14="http://schemas.microsoft.com/office/powerpoint/2010/main" val="1430741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49</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4CED5992-AF0C-4695-B3D6-70D3D8880C86}"/>
              </a:ext>
            </a:extLst>
          </p:cNvPr>
          <p:cNvPicPr>
            <a:picLocks noChangeAspect="1" noChangeArrowheads="1"/>
          </p:cNvPicPr>
          <p:nvPr/>
        </p:nvPicPr>
        <p:blipFill>
          <a:blip r:embed="rId2" cstate="print"/>
          <a:srcRect/>
          <a:stretch>
            <a:fillRect/>
          </a:stretch>
        </p:blipFill>
        <p:spPr bwMode="auto">
          <a:xfrm>
            <a:off x="899592" y="260648"/>
            <a:ext cx="7250055" cy="5951014"/>
          </a:xfrm>
          <a:prstGeom prst="rect">
            <a:avLst/>
          </a:prstGeom>
          <a:noFill/>
          <a:ln w="9525">
            <a:noFill/>
            <a:miter lim="800000"/>
            <a:headEnd/>
            <a:tailEnd/>
          </a:ln>
        </p:spPr>
      </p:pic>
    </p:spTree>
    <p:extLst>
      <p:ext uri="{BB962C8B-B14F-4D97-AF65-F5344CB8AC3E}">
        <p14:creationId xmlns:p14="http://schemas.microsoft.com/office/powerpoint/2010/main" val="12948245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50</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022A0CD7-AD7A-4807-A8C7-C73CA95A5811}"/>
              </a:ext>
            </a:extLst>
          </p:cNvPr>
          <p:cNvPicPr>
            <a:picLocks noChangeAspect="1" noChangeArrowheads="1"/>
          </p:cNvPicPr>
          <p:nvPr/>
        </p:nvPicPr>
        <p:blipFill>
          <a:blip r:embed="rId2" cstate="print"/>
          <a:srcRect l="4596" t="34641" r="64154" b="29411"/>
          <a:stretch>
            <a:fillRect/>
          </a:stretch>
        </p:blipFill>
        <p:spPr bwMode="auto">
          <a:xfrm>
            <a:off x="457200" y="476672"/>
            <a:ext cx="8346382" cy="5400600"/>
          </a:xfrm>
          <a:prstGeom prst="rect">
            <a:avLst/>
          </a:prstGeom>
          <a:noFill/>
          <a:ln w="9525">
            <a:noFill/>
            <a:miter lim="800000"/>
            <a:headEnd/>
            <a:tailEnd/>
          </a:ln>
        </p:spPr>
      </p:pic>
      <p:sp>
        <p:nvSpPr>
          <p:cNvPr id="6" name="TextBox 5">
            <a:extLst>
              <a:ext uri="{FF2B5EF4-FFF2-40B4-BE49-F238E27FC236}">
                <a16:creationId xmlns:a16="http://schemas.microsoft.com/office/drawing/2014/main" id="{B2C3878F-EB24-4939-BC8F-C18EDD2EE963}"/>
              </a:ext>
            </a:extLst>
          </p:cNvPr>
          <p:cNvSpPr txBox="1"/>
          <p:nvPr/>
        </p:nvSpPr>
        <p:spPr>
          <a:xfrm>
            <a:off x="5580112" y="5880517"/>
            <a:ext cx="3223470" cy="369332"/>
          </a:xfrm>
          <a:prstGeom prst="rect">
            <a:avLst/>
          </a:prstGeom>
          <a:noFill/>
        </p:spPr>
        <p:txBody>
          <a:bodyPr wrap="square">
            <a:spAutoFit/>
          </a:bodyPr>
          <a:lstStyle/>
          <a:p>
            <a:r>
              <a:rPr lang="el-GR" dirty="0">
                <a:effectLst/>
                <a:latin typeface="Arial" panose="020B0604020202020204" pitchFamily="34" charset="0"/>
              </a:rPr>
              <a:t>Παγκόσμια Κλιματική Αλλαγή</a:t>
            </a:r>
            <a:endParaRPr lang="el-GR" dirty="0"/>
          </a:p>
        </p:txBody>
      </p:sp>
    </p:spTree>
    <p:extLst>
      <p:ext uri="{BB962C8B-B14F-4D97-AF65-F5344CB8AC3E}">
        <p14:creationId xmlns:p14="http://schemas.microsoft.com/office/powerpoint/2010/main" val="18995452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51</a:t>
            </a:fld>
            <a:endParaRPr lang="el-GR" dirty="0">
              <a:solidFill>
                <a:prstClr val="black">
                  <a:tint val="75000"/>
                </a:prstClr>
              </a:solidFill>
            </a:endParaRPr>
          </a:p>
        </p:txBody>
      </p:sp>
      <p:pic>
        <p:nvPicPr>
          <p:cNvPr id="4" name="Picture 3">
            <a:extLst>
              <a:ext uri="{FF2B5EF4-FFF2-40B4-BE49-F238E27FC236}">
                <a16:creationId xmlns:a16="http://schemas.microsoft.com/office/drawing/2014/main" id="{219E5DCD-312E-439E-9FBB-5DAA434B08F0}"/>
              </a:ext>
            </a:extLst>
          </p:cNvPr>
          <p:cNvPicPr>
            <a:picLocks noChangeAspect="1" noChangeArrowheads="1"/>
          </p:cNvPicPr>
          <p:nvPr/>
        </p:nvPicPr>
        <p:blipFill>
          <a:blip r:embed="rId2" cstate="print"/>
          <a:srcRect/>
          <a:stretch>
            <a:fillRect/>
          </a:stretch>
        </p:blipFill>
        <p:spPr bwMode="auto">
          <a:xfrm>
            <a:off x="0" y="0"/>
            <a:ext cx="4675846" cy="3369171"/>
          </a:xfrm>
          <a:prstGeom prst="rect">
            <a:avLst/>
          </a:prstGeom>
          <a:noFill/>
          <a:ln w="9525">
            <a:noFill/>
            <a:miter lim="800000"/>
            <a:headEnd/>
            <a:tailEnd/>
          </a:ln>
        </p:spPr>
      </p:pic>
      <p:pic>
        <p:nvPicPr>
          <p:cNvPr id="5" name="Picture 4">
            <a:extLst>
              <a:ext uri="{FF2B5EF4-FFF2-40B4-BE49-F238E27FC236}">
                <a16:creationId xmlns:a16="http://schemas.microsoft.com/office/drawing/2014/main" id="{1F88B03C-7BB8-4B18-BD22-8E20D52AE4EC}"/>
              </a:ext>
            </a:extLst>
          </p:cNvPr>
          <p:cNvPicPr>
            <a:picLocks noChangeAspect="1" noChangeArrowheads="1"/>
          </p:cNvPicPr>
          <p:nvPr/>
        </p:nvPicPr>
        <p:blipFill>
          <a:blip r:embed="rId3" cstate="print"/>
          <a:srcRect/>
          <a:stretch>
            <a:fillRect/>
          </a:stretch>
        </p:blipFill>
        <p:spPr bwMode="auto">
          <a:xfrm>
            <a:off x="4261406" y="2636912"/>
            <a:ext cx="4827274" cy="3586364"/>
          </a:xfrm>
          <a:prstGeom prst="rect">
            <a:avLst/>
          </a:prstGeom>
          <a:noFill/>
          <a:ln w="9525">
            <a:noFill/>
            <a:miter lim="800000"/>
            <a:headEnd/>
            <a:tailEnd/>
          </a:ln>
        </p:spPr>
      </p:pic>
      <p:sp>
        <p:nvSpPr>
          <p:cNvPr id="6" name="Title 1">
            <a:extLst>
              <a:ext uri="{FF2B5EF4-FFF2-40B4-BE49-F238E27FC236}">
                <a16:creationId xmlns:a16="http://schemas.microsoft.com/office/drawing/2014/main" id="{D27A5A5E-D7BE-A27F-5C2A-101307B3AFD3}"/>
              </a:ext>
            </a:extLst>
          </p:cNvPr>
          <p:cNvSpPr txBox="1">
            <a:spLocks/>
          </p:cNvSpPr>
          <p:nvPr/>
        </p:nvSpPr>
        <p:spPr>
          <a:xfrm>
            <a:off x="5420884" y="283468"/>
            <a:ext cx="3235896" cy="1143000"/>
          </a:xfrm>
          <a:prstGeom prst="rect">
            <a:avLst/>
          </a:prstGeom>
        </p:spPr>
        <p:txBody>
          <a:bodyP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rgbClr val="C00000"/>
                </a:solidFill>
                <a:latin typeface="Arial Narrow" panose="020B0606020202030204" pitchFamily="34" charset="0"/>
              </a:rPr>
              <a:t>Πρόβλεψη μεταβολής της θερμοκρασίας στην περιοχή της Ελλάδας</a:t>
            </a:r>
          </a:p>
        </p:txBody>
      </p:sp>
    </p:spTree>
    <p:extLst>
      <p:ext uri="{BB962C8B-B14F-4D97-AF65-F5344CB8AC3E}">
        <p14:creationId xmlns:p14="http://schemas.microsoft.com/office/powerpoint/2010/main" val="2565571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52</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FA11F4B4-56DE-4383-AAF4-B889C4A66B93}"/>
              </a:ext>
            </a:extLst>
          </p:cNvPr>
          <p:cNvPicPr>
            <a:picLocks noChangeAspect="1" noChangeArrowheads="1"/>
          </p:cNvPicPr>
          <p:nvPr/>
        </p:nvPicPr>
        <p:blipFill>
          <a:blip r:embed="rId2" cstate="print"/>
          <a:srcRect/>
          <a:stretch>
            <a:fillRect/>
          </a:stretch>
        </p:blipFill>
        <p:spPr bwMode="auto">
          <a:xfrm>
            <a:off x="605752" y="404664"/>
            <a:ext cx="7932495" cy="5760640"/>
          </a:xfrm>
          <a:prstGeom prst="rect">
            <a:avLst/>
          </a:prstGeom>
          <a:noFill/>
          <a:ln w="9525">
            <a:noFill/>
            <a:miter lim="800000"/>
            <a:headEnd/>
            <a:tailEnd/>
          </a:ln>
        </p:spPr>
      </p:pic>
    </p:spTree>
    <p:extLst>
      <p:ext uri="{BB962C8B-B14F-4D97-AF65-F5344CB8AC3E}">
        <p14:creationId xmlns:p14="http://schemas.microsoft.com/office/powerpoint/2010/main" val="3552857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53</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E45FAFE8-8594-4AEF-8B78-619EE713A9DD}"/>
              </a:ext>
            </a:extLst>
          </p:cNvPr>
          <p:cNvPicPr/>
          <p:nvPr/>
        </p:nvPicPr>
        <p:blipFill rotWithShape="1">
          <a:blip r:embed="rId2"/>
          <a:srcRect t="11725" b="56147"/>
          <a:stretch/>
        </p:blipFill>
        <p:spPr>
          <a:xfrm>
            <a:off x="251520" y="1196752"/>
            <a:ext cx="8568952" cy="5159598"/>
          </a:xfrm>
          <a:prstGeom prst="rect">
            <a:avLst/>
          </a:prstGeom>
        </p:spPr>
      </p:pic>
      <p:sp>
        <p:nvSpPr>
          <p:cNvPr id="5" name="Title 1">
            <a:extLst>
              <a:ext uri="{FF2B5EF4-FFF2-40B4-BE49-F238E27FC236}">
                <a16:creationId xmlns:a16="http://schemas.microsoft.com/office/drawing/2014/main" id="{3AAC7157-32A9-442A-AF44-6A412E850BFE}"/>
              </a:ext>
            </a:extLst>
          </p:cNvPr>
          <p:cNvSpPr txBox="1">
            <a:spLocks/>
          </p:cNvSpPr>
          <p:nvPr/>
        </p:nvSpPr>
        <p:spPr>
          <a:xfrm>
            <a:off x="457200" y="0"/>
            <a:ext cx="8229600" cy="56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400" dirty="0">
                <a:solidFill>
                  <a:srgbClr val="0000FF"/>
                </a:solidFill>
              </a:rPr>
              <a:t>Οι γεωλογικές εποχές και το κλίμα της Γης τα τελευταία 65εκ. έτη.</a:t>
            </a:r>
          </a:p>
        </p:txBody>
      </p:sp>
    </p:spTree>
    <p:extLst>
      <p:ext uri="{BB962C8B-B14F-4D97-AF65-F5344CB8AC3E}">
        <p14:creationId xmlns:p14="http://schemas.microsoft.com/office/powerpoint/2010/main" val="2046048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54</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E8415E5F-C48C-4E1E-9B97-6980CB08E945}"/>
              </a:ext>
            </a:extLst>
          </p:cNvPr>
          <p:cNvPicPr>
            <a:picLocks noChangeAspect="1"/>
          </p:cNvPicPr>
          <p:nvPr/>
        </p:nvPicPr>
        <p:blipFill rotWithShape="1">
          <a:blip r:embed="rId2"/>
          <a:srcRect l="12054" t="46979" r="11388" b="19785"/>
          <a:stretch/>
        </p:blipFill>
        <p:spPr>
          <a:xfrm>
            <a:off x="1403648" y="822722"/>
            <a:ext cx="6552729" cy="4448765"/>
          </a:xfrm>
          <a:prstGeom prst="rect">
            <a:avLst/>
          </a:prstGeom>
        </p:spPr>
      </p:pic>
      <p:sp>
        <p:nvSpPr>
          <p:cNvPr id="6" name="Title 1">
            <a:extLst>
              <a:ext uri="{FF2B5EF4-FFF2-40B4-BE49-F238E27FC236}">
                <a16:creationId xmlns:a16="http://schemas.microsoft.com/office/drawing/2014/main" id="{7A828340-8B95-4A84-96D7-72B8E2D74C2F}"/>
              </a:ext>
            </a:extLst>
          </p:cNvPr>
          <p:cNvSpPr txBox="1">
            <a:spLocks/>
          </p:cNvSpPr>
          <p:nvPr/>
        </p:nvSpPr>
        <p:spPr>
          <a:xfrm>
            <a:off x="313184" y="14903"/>
            <a:ext cx="8229600" cy="56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400" dirty="0">
                <a:solidFill>
                  <a:srgbClr val="0000FF"/>
                </a:solidFill>
                <a:latin typeface="Arial Narrow" panose="020B0606020202030204" pitchFamily="34" charset="0"/>
              </a:rPr>
              <a:t>Το κλίμα την τελευταία χιλιετία.</a:t>
            </a:r>
          </a:p>
        </p:txBody>
      </p:sp>
      <p:sp>
        <p:nvSpPr>
          <p:cNvPr id="8" name="TextBox 7">
            <a:extLst>
              <a:ext uri="{FF2B5EF4-FFF2-40B4-BE49-F238E27FC236}">
                <a16:creationId xmlns:a16="http://schemas.microsoft.com/office/drawing/2014/main" id="{23C664A1-D404-4A83-A974-7DCC7F1F0BD9}"/>
              </a:ext>
            </a:extLst>
          </p:cNvPr>
          <p:cNvSpPr txBox="1"/>
          <p:nvPr/>
        </p:nvSpPr>
        <p:spPr>
          <a:xfrm>
            <a:off x="755576" y="5388947"/>
            <a:ext cx="7344816" cy="646331"/>
          </a:xfrm>
          <a:prstGeom prst="rect">
            <a:avLst/>
          </a:prstGeom>
          <a:solidFill>
            <a:schemeClr val="bg1"/>
          </a:solidFill>
        </p:spPr>
        <p:txBody>
          <a:bodyPr wrap="square">
            <a:spAutoFit/>
          </a:bodyPr>
          <a:lstStyle/>
          <a:p>
            <a:pPr algn="just"/>
            <a:r>
              <a:rPr lang="el-GR" dirty="0">
                <a:latin typeface="Arial Narrow" panose="020B0606020202030204" pitchFamily="34" charset="0"/>
              </a:rPr>
              <a:t>Αποκλίσεις της θερμοκρασίας την τελευταία χιλιετία (</a:t>
            </a:r>
            <a:r>
              <a:rPr lang="el-GR" dirty="0" err="1">
                <a:latin typeface="Arial Narrow" panose="020B0606020202030204" pitchFamily="34" charset="0"/>
              </a:rPr>
              <a:t>μεσοσταθμισμένες</a:t>
            </a:r>
            <a:r>
              <a:rPr lang="el-GR" dirty="0">
                <a:latin typeface="Arial Narrow" panose="020B0606020202030204" pitchFamily="34" charset="0"/>
              </a:rPr>
              <a:t> 1961-1990) για το βόρειο ημισφαίριο.</a:t>
            </a:r>
          </a:p>
        </p:txBody>
      </p:sp>
    </p:spTree>
    <p:extLst>
      <p:ext uri="{BB962C8B-B14F-4D97-AF65-F5344CB8AC3E}">
        <p14:creationId xmlns:p14="http://schemas.microsoft.com/office/powerpoint/2010/main" val="30356429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55</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DC74BF6A-11AF-4B4C-8CE9-5E66403A0CEE}"/>
              </a:ext>
            </a:extLst>
          </p:cNvPr>
          <p:cNvPicPr/>
          <p:nvPr/>
        </p:nvPicPr>
        <p:blipFill rotWithShape="1">
          <a:blip r:embed="rId2"/>
          <a:srcRect t="5097" b="72454"/>
          <a:stretch/>
        </p:blipFill>
        <p:spPr>
          <a:xfrm>
            <a:off x="323528" y="764704"/>
            <a:ext cx="8589640" cy="4104456"/>
          </a:xfrm>
          <a:prstGeom prst="rect">
            <a:avLst/>
          </a:prstGeom>
        </p:spPr>
      </p:pic>
      <p:sp>
        <p:nvSpPr>
          <p:cNvPr id="5" name="Title 1">
            <a:extLst>
              <a:ext uri="{FF2B5EF4-FFF2-40B4-BE49-F238E27FC236}">
                <a16:creationId xmlns:a16="http://schemas.microsoft.com/office/drawing/2014/main" id="{207E65C5-A245-4B1F-9DAD-248893CC7642}"/>
              </a:ext>
            </a:extLst>
          </p:cNvPr>
          <p:cNvSpPr txBox="1">
            <a:spLocks/>
          </p:cNvSpPr>
          <p:nvPr/>
        </p:nvSpPr>
        <p:spPr>
          <a:xfrm>
            <a:off x="457200" y="31440"/>
            <a:ext cx="8229600" cy="56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solidFill>
                  <a:srgbClr val="0000FF"/>
                </a:solidFill>
                <a:latin typeface="Arial Narrow" panose="020B0606020202030204" pitchFamily="34" charset="0"/>
              </a:rPr>
              <a:t>Η Υπερθέρμανση του πλανήτη και η κλιματική αλλαγή.</a:t>
            </a:r>
          </a:p>
        </p:txBody>
      </p:sp>
      <p:sp>
        <p:nvSpPr>
          <p:cNvPr id="6" name="TextBox 5">
            <a:extLst>
              <a:ext uri="{FF2B5EF4-FFF2-40B4-BE49-F238E27FC236}">
                <a16:creationId xmlns:a16="http://schemas.microsoft.com/office/drawing/2014/main" id="{92BC9EE1-7B6A-442A-AF11-269AA6CDF7BA}"/>
              </a:ext>
            </a:extLst>
          </p:cNvPr>
          <p:cNvSpPr txBox="1"/>
          <p:nvPr/>
        </p:nvSpPr>
        <p:spPr>
          <a:xfrm>
            <a:off x="0" y="5340944"/>
            <a:ext cx="9144000" cy="369332"/>
          </a:xfrm>
          <a:prstGeom prst="rect">
            <a:avLst/>
          </a:prstGeom>
          <a:solidFill>
            <a:schemeClr val="bg1"/>
          </a:solidFill>
        </p:spPr>
        <p:txBody>
          <a:bodyPr wrap="square">
            <a:spAutoFit/>
          </a:bodyPr>
          <a:lstStyle/>
          <a:p>
            <a:pPr algn="just"/>
            <a:r>
              <a:rPr lang="el-GR" dirty="0">
                <a:latin typeface="Arial Narrow" panose="020B0606020202030204" pitchFamily="34" charset="0"/>
              </a:rPr>
              <a:t>Πλανητική μεταβολή των περιστατικών βροχόπτωσης. Με (+) παρουσιάζεται η αύξηση και με (-) η μείωση.</a:t>
            </a:r>
          </a:p>
        </p:txBody>
      </p:sp>
    </p:spTree>
    <p:extLst>
      <p:ext uri="{BB962C8B-B14F-4D97-AF65-F5344CB8AC3E}">
        <p14:creationId xmlns:p14="http://schemas.microsoft.com/office/powerpoint/2010/main" val="135097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56</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4CA5C293-B682-41E7-A5C8-DD90515D05CF}"/>
              </a:ext>
            </a:extLst>
          </p:cNvPr>
          <p:cNvSpPr txBox="1">
            <a:spLocks/>
          </p:cNvSpPr>
          <p:nvPr/>
        </p:nvSpPr>
        <p:spPr>
          <a:xfrm>
            <a:off x="385081" y="14047"/>
            <a:ext cx="8229600" cy="56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solidFill>
                  <a:srgbClr val="0000FF"/>
                </a:solidFill>
                <a:latin typeface="Arial Narrow" panose="020B0606020202030204" pitchFamily="34" charset="0"/>
              </a:rPr>
              <a:t>Στάθμη της θάλασσας.</a:t>
            </a:r>
          </a:p>
        </p:txBody>
      </p:sp>
      <p:pic>
        <p:nvPicPr>
          <p:cNvPr id="5" name="Εικόνα 4">
            <a:extLst>
              <a:ext uri="{FF2B5EF4-FFF2-40B4-BE49-F238E27FC236}">
                <a16:creationId xmlns:a16="http://schemas.microsoft.com/office/drawing/2014/main" id="{34F1D97C-604E-41C3-92BE-CA5B94FABB87}"/>
              </a:ext>
            </a:extLst>
          </p:cNvPr>
          <p:cNvPicPr>
            <a:picLocks noChangeAspect="1"/>
          </p:cNvPicPr>
          <p:nvPr/>
        </p:nvPicPr>
        <p:blipFill>
          <a:blip r:embed="rId2"/>
          <a:stretch>
            <a:fillRect/>
          </a:stretch>
        </p:blipFill>
        <p:spPr>
          <a:xfrm>
            <a:off x="3707904" y="653853"/>
            <a:ext cx="5075287" cy="5538838"/>
          </a:xfrm>
          <a:prstGeom prst="rect">
            <a:avLst/>
          </a:prstGeom>
        </p:spPr>
      </p:pic>
      <p:sp>
        <p:nvSpPr>
          <p:cNvPr id="7" name="TextBox 6">
            <a:extLst>
              <a:ext uri="{FF2B5EF4-FFF2-40B4-BE49-F238E27FC236}">
                <a16:creationId xmlns:a16="http://schemas.microsoft.com/office/drawing/2014/main" id="{54DB670B-61D7-43C0-A2F7-0D045BE05487}"/>
              </a:ext>
            </a:extLst>
          </p:cNvPr>
          <p:cNvSpPr txBox="1"/>
          <p:nvPr/>
        </p:nvSpPr>
        <p:spPr>
          <a:xfrm>
            <a:off x="179512" y="1096916"/>
            <a:ext cx="2880320" cy="3139321"/>
          </a:xfrm>
          <a:prstGeom prst="rect">
            <a:avLst/>
          </a:prstGeom>
          <a:solidFill>
            <a:schemeClr val="bg1"/>
          </a:solidFill>
        </p:spPr>
        <p:txBody>
          <a:bodyPr wrap="square">
            <a:spAutoFit/>
          </a:bodyPr>
          <a:lstStyle/>
          <a:p>
            <a:pPr algn="just"/>
            <a:r>
              <a:rPr lang="el-GR" dirty="0">
                <a:latin typeface="Arial Narrow" panose="020B0606020202030204" pitchFamily="34" charset="0"/>
              </a:rPr>
              <a:t>Α) Αύξηση της μέσης πλανητικής στάθμης της θάλασσας.</a:t>
            </a:r>
          </a:p>
          <a:p>
            <a:pPr algn="just"/>
            <a:r>
              <a:rPr lang="el-GR" dirty="0">
                <a:latin typeface="Arial Narrow" panose="020B0606020202030204" pitchFamily="34" charset="0"/>
              </a:rPr>
              <a:t>Β) μείωση του </a:t>
            </a:r>
            <a:r>
              <a:rPr lang="el-GR" dirty="0" err="1">
                <a:latin typeface="Arial Narrow" panose="020B0606020202030204" pitchFamily="34" charset="0"/>
              </a:rPr>
              <a:t>χιονοκαλύμματος</a:t>
            </a:r>
            <a:r>
              <a:rPr lang="el-GR" dirty="0">
                <a:latin typeface="Arial Narrow" panose="020B0606020202030204" pitchFamily="34" charset="0"/>
              </a:rPr>
              <a:t> στο βόρειο ημισφαίριο τα τελευταία 100 έτη </a:t>
            </a:r>
          </a:p>
          <a:p>
            <a:pPr algn="just"/>
            <a:r>
              <a:rPr lang="el-GR" dirty="0">
                <a:latin typeface="Arial Narrow" panose="020B0606020202030204" pitchFamily="34" charset="0"/>
              </a:rPr>
              <a:t>(παρουσιάζεται η μέση τιμή και η απόκλισή 2σ)</a:t>
            </a:r>
          </a:p>
          <a:p>
            <a:pPr algn="just"/>
            <a:r>
              <a:rPr lang="el-GR" dirty="0">
                <a:latin typeface="Arial Narrow" panose="020B0606020202030204" pitchFamily="34" charset="0"/>
              </a:rPr>
              <a:t>Οι τιμές παρουσιάζουν αποκλίσεις από τις τιμές του διαστήματος 1961-1990</a:t>
            </a:r>
          </a:p>
        </p:txBody>
      </p:sp>
    </p:spTree>
    <p:extLst>
      <p:ext uri="{BB962C8B-B14F-4D97-AF65-F5344CB8AC3E}">
        <p14:creationId xmlns:p14="http://schemas.microsoft.com/office/powerpoint/2010/main" val="34803954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57</a:t>
            </a:fld>
            <a:endParaRPr lang="el-GR" dirty="0">
              <a:solidFill>
                <a:prstClr val="black">
                  <a:tint val="75000"/>
                </a:prstClr>
              </a:solidFill>
            </a:endParaRPr>
          </a:p>
        </p:txBody>
      </p:sp>
      <p:sp>
        <p:nvSpPr>
          <p:cNvPr id="6" name="Title 1">
            <a:extLst>
              <a:ext uri="{FF2B5EF4-FFF2-40B4-BE49-F238E27FC236}">
                <a16:creationId xmlns:a16="http://schemas.microsoft.com/office/drawing/2014/main" id="{51513C46-8703-4562-8466-606EAFD6B3D6}"/>
              </a:ext>
            </a:extLst>
          </p:cNvPr>
          <p:cNvSpPr txBox="1">
            <a:spLocks/>
          </p:cNvSpPr>
          <p:nvPr/>
        </p:nvSpPr>
        <p:spPr>
          <a:xfrm>
            <a:off x="385081" y="14047"/>
            <a:ext cx="8229600" cy="56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solidFill>
                  <a:srgbClr val="0000FF"/>
                </a:solidFill>
                <a:latin typeface="Arial Narrow" panose="020B0606020202030204" pitchFamily="34" charset="0"/>
              </a:rPr>
              <a:t>Σενάρια εκπομπών 21</a:t>
            </a:r>
            <a:r>
              <a:rPr lang="el-GR" sz="2800" baseline="30000" dirty="0">
                <a:solidFill>
                  <a:srgbClr val="0000FF"/>
                </a:solidFill>
                <a:latin typeface="Arial Narrow" panose="020B0606020202030204" pitchFamily="34" charset="0"/>
              </a:rPr>
              <a:t>ο</a:t>
            </a:r>
            <a:r>
              <a:rPr lang="el-GR" sz="2800" dirty="0">
                <a:solidFill>
                  <a:srgbClr val="0000FF"/>
                </a:solidFill>
                <a:latin typeface="Arial Narrow" panose="020B0606020202030204" pitchFamily="34" charset="0"/>
              </a:rPr>
              <a:t> αιώνα.</a:t>
            </a:r>
          </a:p>
        </p:txBody>
      </p:sp>
      <p:pic>
        <p:nvPicPr>
          <p:cNvPr id="7" name="Εικόνα 6">
            <a:extLst>
              <a:ext uri="{FF2B5EF4-FFF2-40B4-BE49-F238E27FC236}">
                <a16:creationId xmlns:a16="http://schemas.microsoft.com/office/drawing/2014/main" id="{F9170770-DA8E-44C5-9B72-EE91B6B3597A}"/>
              </a:ext>
            </a:extLst>
          </p:cNvPr>
          <p:cNvPicPr>
            <a:picLocks noChangeAspect="1"/>
          </p:cNvPicPr>
          <p:nvPr/>
        </p:nvPicPr>
        <p:blipFill>
          <a:blip r:embed="rId2"/>
          <a:stretch>
            <a:fillRect/>
          </a:stretch>
        </p:blipFill>
        <p:spPr>
          <a:xfrm>
            <a:off x="21500" y="463278"/>
            <a:ext cx="4414568" cy="2677689"/>
          </a:xfrm>
          <a:prstGeom prst="rect">
            <a:avLst/>
          </a:prstGeom>
        </p:spPr>
      </p:pic>
      <p:pic>
        <p:nvPicPr>
          <p:cNvPr id="8" name="Εικόνα 7">
            <a:extLst>
              <a:ext uri="{FF2B5EF4-FFF2-40B4-BE49-F238E27FC236}">
                <a16:creationId xmlns:a16="http://schemas.microsoft.com/office/drawing/2014/main" id="{6FC86D1D-E4AA-40C7-AB49-296594AE4ACD}"/>
              </a:ext>
            </a:extLst>
          </p:cNvPr>
          <p:cNvPicPr>
            <a:picLocks noChangeAspect="1"/>
          </p:cNvPicPr>
          <p:nvPr/>
        </p:nvPicPr>
        <p:blipFill>
          <a:blip r:embed="rId3"/>
          <a:stretch>
            <a:fillRect/>
          </a:stretch>
        </p:blipFill>
        <p:spPr>
          <a:xfrm>
            <a:off x="4707121" y="466117"/>
            <a:ext cx="4414568" cy="2729277"/>
          </a:xfrm>
          <a:prstGeom prst="rect">
            <a:avLst/>
          </a:prstGeom>
        </p:spPr>
      </p:pic>
      <p:pic>
        <p:nvPicPr>
          <p:cNvPr id="9" name="Εικόνα 8">
            <a:extLst>
              <a:ext uri="{FF2B5EF4-FFF2-40B4-BE49-F238E27FC236}">
                <a16:creationId xmlns:a16="http://schemas.microsoft.com/office/drawing/2014/main" id="{6CF5AFB9-4E02-4F5F-81FF-82304C0E41DD}"/>
              </a:ext>
            </a:extLst>
          </p:cNvPr>
          <p:cNvPicPr>
            <a:picLocks noChangeAspect="1"/>
          </p:cNvPicPr>
          <p:nvPr/>
        </p:nvPicPr>
        <p:blipFill>
          <a:blip r:embed="rId4"/>
          <a:stretch>
            <a:fillRect/>
          </a:stretch>
        </p:blipFill>
        <p:spPr>
          <a:xfrm>
            <a:off x="2176884" y="3077099"/>
            <a:ext cx="4469579" cy="2776557"/>
          </a:xfrm>
          <a:prstGeom prst="rect">
            <a:avLst/>
          </a:prstGeom>
        </p:spPr>
      </p:pic>
      <p:sp>
        <p:nvSpPr>
          <p:cNvPr id="11" name="TextBox 10">
            <a:extLst>
              <a:ext uri="{FF2B5EF4-FFF2-40B4-BE49-F238E27FC236}">
                <a16:creationId xmlns:a16="http://schemas.microsoft.com/office/drawing/2014/main" id="{BB3A382C-35EC-4D68-BA21-5C5A804FFD42}"/>
              </a:ext>
            </a:extLst>
          </p:cNvPr>
          <p:cNvSpPr txBox="1"/>
          <p:nvPr/>
        </p:nvSpPr>
        <p:spPr>
          <a:xfrm>
            <a:off x="316996" y="5920337"/>
            <a:ext cx="8503502" cy="369332"/>
          </a:xfrm>
          <a:prstGeom prst="rect">
            <a:avLst/>
          </a:prstGeom>
          <a:solidFill>
            <a:schemeClr val="bg1"/>
          </a:solidFill>
        </p:spPr>
        <p:txBody>
          <a:bodyPr wrap="square">
            <a:spAutoFit/>
          </a:bodyPr>
          <a:lstStyle/>
          <a:p>
            <a:pPr algn="just"/>
            <a:r>
              <a:rPr lang="el-GR" dirty="0">
                <a:latin typeface="Arial Narrow" panose="020B0606020202030204" pitchFamily="34" charset="0"/>
              </a:rPr>
              <a:t>Προβολές των συγκεντρώσεων </a:t>
            </a:r>
            <a:r>
              <a:rPr lang="en-US" dirty="0">
                <a:latin typeface="Arial Narrow" panose="020B0606020202030204" pitchFamily="34" charset="0"/>
              </a:rPr>
              <a:t>CO</a:t>
            </a:r>
            <a:r>
              <a:rPr lang="en-US" baseline="-25000" dirty="0">
                <a:latin typeface="Arial Narrow" panose="020B0606020202030204" pitchFamily="34" charset="0"/>
              </a:rPr>
              <a:t>2</a:t>
            </a:r>
            <a:r>
              <a:rPr lang="en-US" dirty="0">
                <a:latin typeface="Arial Narrow" panose="020B0606020202030204" pitchFamily="34" charset="0"/>
              </a:rPr>
              <a:t>, CH</a:t>
            </a:r>
            <a:r>
              <a:rPr lang="en-US" baseline="-25000" dirty="0">
                <a:latin typeface="Arial Narrow" panose="020B0606020202030204" pitchFamily="34" charset="0"/>
              </a:rPr>
              <a:t>4</a:t>
            </a:r>
            <a:r>
              <a:rPr lang="en-US" dirty="0">
                <a:latin typeface="Arial Narrow" panose="020B0606020202030204" pitchFamily="34" charset="0"/>
              </a:rPr>
              <a:t>, N</a:t>
            </a:r>
            <a:r>
              <a:rPr lang="en-US" baseline="-25000" dirty="0">
                <a:latin typeface="Arial Narrow" panose="020B0606020202030204" pitchFamily="34" charset="0"/>
              </a:rPr>
              <a:t>2</a:t>
            </a:r>
            <a:r>
              <a:rPr lang="en-US" dirty="0">
                <a:latin typeface="Arial Narrow" panose="020B0606020202030204" pitchFamily="34" charset="0"/>
              </a:rPr>
              <a:t>O </a:t>
            </a:r>
            <a:r>
              <a:rPr lang="el-GR" dirty="0">
                <a:latin typeface="Arial Narrow" panose="020B0606020202030204" pitchFamily="34" charset="0"/>
              </a:rPr>
              <a:t>σε </a:t>
            </a:r>
            <a:r>
              <a:rPr lang="en-US" dirty="0">
                <a:latin typeface="Arial Narrow" panose="020B0606020202030204" pitchFamily="34" charset="0"/>
              </a:rPr>
              <a:t>ppm </a:t>
            </a:r>
            <a:r>
              <a:rPr lang="el-GR" dirty="0">
                <a:latin typeface="Arial Narrow" panose="020B0606020202030204" pitchFamily="34" charset="0"/>
              </a:rPr>
              <a:t>ανά σενάριο εκπομπών για τον 21</a:t>
            </a:r>
            <a:r>
              <a:rPr lang="el-GR" baseline="30000" dirty="0">
                <a:latin typeface="Arial Narrow" panose="020B0606020202030204" pitchFamily="34" charset="0"/>
              </a:rPr>
              <a:t>ο</a:t>
            </a:r>
            <a:r>
              <a:rPr lang="el-GR" dirty="0">
                <a:latin typeface="Arial Narrow" panose="020B0606020202030204" pitchFamily="34" charset="0"/>
              </a:rPr>
              <a:t> αιώνα</a:t>
            </a:r>
          </a:p>
        </p:txBody>
      </p:sp>
    </p:spTree>
    <p:extLst>
      <p:ext uri="{BB962C8B-B14F-4D97-AF65-F5344CB8AC3E}">
        <p14:creationId xmlns:p14="http://schemas.microsoft.com/office/powerpoint/2010/main" val="23220999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58</a:t>
            </a:fld>
            <a:endParaRPr lang="el-GR" dirty="0">
              <a:solidFill>
                <a:prstClr val="black">
                  <a:tint val="75000"/>
                </a:prstClr>
              </a:solidFill>
            </a:endParaRPr>
          </a:p>
        </p:txBody>
      </p:sp>
      <p:sp>
        <p:nvSpPr>
          <p:cNvPr id="13" name="TextBox 12">
            <a:extLst>
              <a:ext uri="{FF2B5EF4-FFF2-40B4-BE49-F238E27FC236}">
                <a16:creationId xmlns:a16="http://schemas.microsoft.com/office/drawing/2014/main" id="{FA2FF818-5CDF-42FB-966A-DC37891FC75D}"/>
              </a:ext>
            </a:extLst>
          </p:cNvPr>
          <p:cNvSpPr txBox="1"/>
          <p:nvPr/>
        </p:nvSpPr>
        <p:spPr>
          <a:xfrm>
            <a:off x="755576" y="3422644"/>
            <a:ext cx="7344816" cy="2862322"/>
          </a:xfrm>
          <a:prstGeom prst="rect">
            <a:avLst/>
          </a:prstGeom>
          <a:solidFill>
            <a:schemeClr val="bg1"/>
          </a:solidFill>
        </p:spPr>
        <p:txBody>
          <a:bodyPr wrap="square">
            <a:spAutoFit/>
          </a:bodyPr>
          <a:lstStyle/>
          <a:p>
            <a:pPr algn="ctr"/>
            <a:r>
              <a:rPr lang="el-GR" dirty="0">
                <a:solidFill>
                  <a:srgbClr val="0000FF"/>
                </a:solidFill>
                <a:latin typeface="Arial Narrow" panose="020B0606020202030204" pitchFamily="34" charset="0"/>
              </a:rPr>
              <a:t>Αναδυόμενα περιβαλλοντικά προβλήματα που οφείλονται στην υπερθέρμανση του πλανήτη και την κλιματική αλλαγή για τον 21</a:t>
            </a:r>
            <a:r>
              <a:rPr lang="el-GR" baseline="30000" dirty="0">
                <a:solidFill>
                  <a:srgbClr val="0000FF"/>
                </a:solidFill>
                <a:latin typeface="Arial Narrow" panose="020B0606020202030204" pitchFamily="34" charset="0"/>
              </a:rPr>
              <a:t>ο</a:t>
            </a:r>
            <a:r>
              <a:rPr lang="el-GR" dirty="0">
                <a:solidFill>
                  <a:srgbClr val="0000FF"/>
                </a:solidFill>
                <a:latin typeface="Arial Narrow" panose="020B0606020202030204" pitchFamily="34" charset="0"/>
              </a:rPr>
              <a:t> αιώνα</a:t>
            </a:r>
          </a:p>
          <a:p>
            <a:pPr algn="just"/>
            <a:endParaRPr lang="el-GR" dirty="0">
              <a:solidFill>
                <a:srgbClr val="0000FF"/>
              </a:solidFill>
              <a:latin typeface="Arial Narrow" panose="020B0606020202030204" pitchFamily="34" charset="0"/>
            </a:endParaRPr>
          </a:p>
          <a:p>
            <a:pPr marL="342900" indent="-342900" algn="just">
              <a:buAutoNum type="arabicPeriod"/>
            </a:pPr>
            <a:r>
              <a:rPr lang="el-GR" dirty="0">
                <a:solidFill>
                  <a:srgbClr val="0000FF"/>
                </a:solidFill>
                <a:latin typeface="Arial Narrow" panose="020B0606020202030204" pitchFamily="34" charset="0"/>
              </a:rPr>
              <a:t>Ερημοποίηση</a:t>
            </a:r>
          </a:p>
          <a:p>
            <a:pPr marL="342900" indent="-342900" algn="just">
              <a:buAutoNum type="arabicPeriod"/>
            </a:pPr>
            <a:r>
              <a:rPr lang="el-GR" dirty="0">
                <a:solidFill>
                  <a:srgbClr val="0000FF"/>
                </a:solidFill>
                <a:latin typeface="Arial Narrow" panose="020B0606020202030204" pitchFamily="34" charset="0"/>
              </a:rPr>
              <a:t>Καύσωνες</a:t>
            </a:r>
          </a:p>
          <a:p>
            <a:pPr marL="342900" indent="-342900" algn="just">
              <a:buAutoNum type="arabicPeriod"/>
            </a:pPr>
            <a:r>
              <a:rPr lang="el-GR" dirty="0">
                <a:solidFill>
                  <a:srgbClr val="0000FF"/>
                </a:solidFill>
                <a:latin typeface="Arial Narrow" panose="020B0606020202030204" pitchFamily="34" charset="0"/>
              </a:rPr>
              <a:t>Η επίδραση στην γονιμότητας από το </a:t>
            </a:r>
            <a:r>
              <a:rPr lang="en-US" dirty="0">
                <a:solidFill>
                  <a:srgbClr val="0000FF"/>
                </a:solidFill>
                <a:latin typeface="Arial Narrow" panose="020B0606020202030204" pitchFamily="34" charset="0"/>
              </a:rPr>
              <a:t>CO</a:t>
            </a:r>
            <a:r>
              <a:rPr lang="en-US" baseline="-25000" dirty="0">
                <a:solidFill>
                  <a:srgbClr val="0000FF"/>
                </a:solidFill>
                <a:latin typeface="Arial Narrow" panose="020B0606020202030204" pitchFamily="34" charset="0"/>
              </a:rPr>
              <a:t>2</a:t>
            </a:r>
          </a:p>
          <a:p>
            <a:pPr marL="342900" indent="-342900" algn="just">
              <a:buAutoNum type="arabicPeriod"/>
            </a:pPr>
            <a:r>
              <a:rPr lang="el-GR" dirty="0">
                <a:solidFill>
                  <a:srgbClr val="0000FF"/>
                </a:solidFill>
                <a:latin typeface="Arial Narrow" panose="020B0606020202030204" pitchFamily="34" charset="0"/>
              </a:rPr>
              <a:t>Δάση, αναδάσωση και κλιματική μεταβολή</a:t>
            </a:r>
          </a:p>
          <a:p>
            <a:pPr marL="342900" indent="-342900" algn="just">
              <a:buAutoNum type="arabicPeriod"/>
            </a:pPr>
            <a:r>
              <a:rPr lang="el-GR" dirty="0" err="1">
                <a:solidFill>
                  <a:srgbClr val="0000FF"/>
                </a:solidFill>
                <a:latin typeface="Arial Narrow" panose="020B0606020202030204" pitchFamily="34" charset="0"/>
              </a:rPr>
              <a:t>Οξίνιση</a:t>
            </a:r>
            <a:r>
              <a:rPr lang="el-GR" dirty="0">
                <a:solidFill>
                  <a:srgbClr val="0000FF"/>
                </a:solidFill>
                <a:latin typeface="Arial Narrow" panose="020B0606020202030204" pitchFamily="34" charset="0"/>
              </a:rPr>
              <a:t> των ωκεανών</a:t>
            </a:r>
          </a:p>
          <a:p>
            <a:pPr marL="342900" indent="-342900" algn="just">
              <a:buAutoNum type="arabicPeriod"/>
            </a:pPr>
            <a:r>
              <a:rPr lang="el-GR" dirty="0">
                <a:solidFill>
                  <a:srgbClr val="0000FF"/>
                </a:solidFill>
                <a:latin typeface="Arial Narrow" panose="020B0606020202030204" pitchFamily="34" charset="0"/>
              </a:rPr>
              <a:t>Η άνοδος της στάθμης των ωκεανών</a:t>
            </a:r>
          </a:p>
          <a:p>
            <a:pPr marL="342900" indent="-342900" algn="just">
              <a:buAutoNum type="arabicPeriod"/>
            </a:pPr>
            <a:r>
              <a:rPr lang="el-GR" dirty="0" err="1">
                <a:solidFill>
                  <a:srgbClr val="0000FF"/>
                </a:solidFill>
                <a:latin typeface="Arial Narrow" panose="020B0606020202030204" pitchFamily="34" charset="0"/>
              </a:rPr>
              <a:t>Υφαλμύρωδη</a:t>
            </a:r>
            <a:r>
              <a:rPr lang="el-GR" dirty="0">
                <a:solidFill>
                  <a:srgbClr val="0000FF"/>
                </a:solidFill>
                <a:latin typeface="Arial Narrow" panose="020B0606020202030204" pitchFamily="34" charset="0"/>
              </a:rPr>
              <a:t> </a:t>
            </a:r>
          </a:p>
        </p:txBody>
      </p:sp>
      <p:sp>
        <p:nvSpPr>
          <p:cNvPr id="10" name="TextBox 9">
            <a:extLst>
              <a:ext uri="{FF2B5EF4-FFF2-40B4-BE49-F238E27FC236}">
                <a16:creationId xmlns:a16="http://schemas.microsoft.com/office/drawing/2014/main" id="{BC7B728E-2ACF-D03E-FE02-7AB0AE2B15E7}"/>
              </a:ext>
            </a:extLst>
          </p:cNvPr>
          <p:cNvSpPr txBox="1"/>
          <p:nvPr/>
        </p:nvSpPr>
        <p:spPr>
          <a:xfrm>
            <a:off x="504056" y="186101"/>
            <a:ext cx="4355976" cy="773866"/>
          </a:xfrm>
          <a:prstGeom prst="rect">
            <a:avLst/>
          </a:prstGeom>
          <a:noFill/>
        </p:spPr>
        <p:txBody>
          <a:bodyPr wrap="square">
            <a:spAutoFit/>
          </a:bodyPr>
          <a:lstStyle/>
          <a:p>
            <a:pPr>
              <a:lnSpc>
                <a:spcPct val="107000"/>
              </a:lnSpc>
              <a:spcAft>
                <a:spcPts val="800"/>
              </a:spcAft>
            </a:pPr>
            <a:r>
              <a:rPr lang="el-GR"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Με βάρη τον Πίνακα, το σενάριο Α1</a:t>
            </a:r>
            <a:r>
              <a:rPr lang="en-US"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F</a:t>
            </a:r>
            <a:r>
              <a:rPr lang="el-GR"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1 προβλέπει αύξηση της μέσης πλανητικής θερμοκρασίας του αέρα κατά μέσο όρο 4</a:t>
            </a:r>
            <a:r>
              <a:rPr lang="el-GR" sz="1400" kern="100" baseline="300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ο</a:t>
            </a:r>
            <a:r>
              <a:rPr lang="el-GR"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 </a:t>
            </a:r>
            <a:r>
              <a:rPr lang="en-US"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C</a:t>
            </a:r>
            <a:r>
              <a:rPr lang="el-GR"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 ενώ το σενάριο Β1, προβλέπει αύξηση 1,8</a:t>
            </a:r>
            <a:r>
              <a:rPr lang="el-GR" sz="1400" kern="100" baseline="300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ο</a:t>
            </a:r>
            <a:r>
              <a:rPr lang="el-GR"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 </a:t>
            </a:r>
            <a:r>
              <a:rPr lang="en-US"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C</a:t>
            </a:r>
            <a:r>
              <a:rPr lang="el-GR" sz="14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a:t>
            </a:r>
            <a:endParaRPr lang="el-GR" sz="1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B33F3110-83B1-DE46-0562-E47CBCA50547}"/>
              </a:ext>
            </a:extLst>
          </p:cNvPr>
          <p:cNvSpPr txBox="1"/>
          <p:nvPr/>
        </p:nvSpPr>
        <p:spPr>
          <a:xfrm>
            <a:off x="4860032" y="254533"/>
            <a:ext cx="3923928" cy="773866"/>
          </a:xfrm>
          <a:prstGeom prst="rect">
            <a:avLst/>
          </a:prstGeom>
          <a:noFill/>
          <a:ln>
            <a:solidFill>
              <a:schemeClr val="accent1"/>
            </a:solidFill>
          </a:ln>
        </p:spPr>
        <p:txBody>
          <a:bodyPr wrap="square">
            <a:spAutoFit/>
          </a:bodyPr>
          <a:lstStyle/>
          <a:p>
            <a:pPr>
              <a:lnSpc>
                <a:spcPct val="107000"/>
              </a:lnSpc>
              <a:spcAft>
                <a:spcPts val="800"/>
              </a:spcAft>
            </a:pPr>
            <a:r>
              <a:rPr lang="el-GR" sz="1400" kern="100" dirty="0">
                <a:effectLst/>
                <a:latin typeface="Arial Narrow" panose="020B0606020202030204" pitchFamily="34" charset="0"/>
                <a:ea typeface="Aptos" panose="020B0004020202020204" pitchFamily="34" charset="0"/>
                <a:cs typeface="Times New Roman" panose="02020603050405020304" pitchFamily="18" charset="0"/>
              </a:rPr>
              <a:t>Μεταβολή της μέσης πλανητικής θερμοκρασίας και εύρος μεταβολής για διάφορα σενάρια εκπομπών. [</a:t>
            </a:r>
            <a:r>
              <a:rPr lang="en-US" sz="1400" kern="100" dirty="0">
                <a:effectLst/>
                <a:latin typeface="Arial Narrow" panose="020B0606020202030204" pitchFamily="34" charset="0"/>
                <a:ea typeface="Aptos" panose="020B0004020202020204" pitchFamily="34" charset="0"/>
                <a:cs typeface="Times New Roman" panose="02020603050405020304" pitchFamily="18" charset="0"/>
              </a:rPr>
              <a:t>IPCC, 2000, Houghton, 2004, </a:t>
            </a:r>
            <a:r>
              <a:rPr lang="el-GR" sz="1400" kern="100" dirty="0">
                <a:effectLst/>
                <a:latin typeface="Arial Narrow" panose="020B0606020202030204" pitchFamily="34" charset="0"/>
                <a:ea typeface="Aptos" panose="020B0004020202020204" pitchFamily="34" charset="0"/>
                <a:cs typeface="Times New Roman" panose="02020603050405020304" pitchFamily="18" charset="0"/>
              </a:rPr>
              <a:t>με άδεια του συγγραφέα.]</a:t>
            </a:r>
            <a:endParaRPr lang="el-GR" sz="14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6" name="Πίνακας 15">
            <a:extLst>
              <a:ext uri="{FF2B5EF4-FFF2-40B4-BE49-F238E27FC236}">
                <a16:creationId xmlns:a16="http://schemas.microsoft.com/office/drawing/2014/main" id="{FC871E11-ED2A-3550-6CC2-AC36C2DF4621}"/>
              </a:ext>
            </a:extLst>
          </p:cNvPr>
          <p:cNvGraphicFramePr>
            <a:graphicFrameLocks noGrp="1"/>
          </p:cNvGraphicFramePr>
          <p:nvPr>
            <p:extLst>
              <p:ext uri="{D42A27DB-BD31-4B8C-83A1-F6EECF244321}">
                <p14:modId xmlns:p14="http://schemas.microsoft.com/office/powerpoint/2010/main" val="2403590174"/>
              </p:ext>
            </p:extLst>
          </p:nvPr>
        </p:nvGraphicFramePr>
        <p:xfrm>
          <a:off x="4878055" y="1129987"/>
          <a:ext cx="3923928" cy="2191068"/>
        </p:xfrm>
        <a:graphic>
          <a:graphicData uri="http://schemas.openxmlformats.org/drawingml/2006/table">
            <a:tbl>
              <a:tblPr firstRow="1" firstCol="1" bandRow="1">
                <a:tableStyleId>{5C22544A-7EE6-4342-B048-85BDC9FD1C3A}</a:tableStyleId>
              </a:tblPr>
              <a:tblGrid>
                <a:gridCol w="1080120">
                  <a:extLst>
                    <a:ext uri="{9D8B030D-6E8A-4147-A177-3AD203B41FA5}">
                      <a16:colId xmlns:a16="http://schemas.microsoft.com/office/drawing/2014/main" val="3536600522"/>
                    </a:ext>
                  </a:extLst>
                </a:gridCol>
                <a:gridCol w="2843808">
                  <a:extLst>
                    <a:ext uri="{9D8B030D-6E8A-4147-A177-3AD203B41FA5}">
                      <a16:colId xmlns:a16="http://schemas.microsoft.com/office/drawing/2014/main" val="1171744067"/>
                    </a:ext>
                  </a:extLst>
                </a:gridCol>
              </a:tblGrid>
              <a:tr h="0">
                <a:tc>
                  <a:txBody>
                    <a:bodyPr/>
                    <a:lstStyle/>
                    <a:p>
                      <a:pPr>
                        <a:lnSpc>
                          <a:spcPct val="107000"/>
                        </a:lnSpc>
                        <a:spcAft>
                          <a:spcPts val="800"/>
                        </a:spcAft>
                      </a:pPr>
                      <a:r>
                        <a:rPr lang="el-GR" sz="1800" kern="100" dirty="0">
                          <a:effectLst/>
                          <a:latin typeface="Arial Narrow" panose="020B0606020202030204" pitchFamily="34" charset="0"/>
                        </a:rPr>
                        <a:t>Σενάριο</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αύξηση της μέσης πλανητικής θερμοκρασίας το 2100</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0140494"/>
                  </a:ext>
                </a:extLst>
              </a:tr>
              <a:tr h="0">
                <a:tc>
                  <a:txBody>
                    <a:bodyPr/>
                    <a:lstStyle/>
                    <a:p>
                      <a:pPr algn="ctr">
                        <a:lnSpc>
                          <a:spcPct val="107000"/>
                        </a:lnSpc>
                        <a:spcAft>
                          <a:spcPts val="800"/>
                        </a:spcAft>
                      </a:pPr>
                      <a:r>
                        <a:rPr lang="el-GR" sz="1800" kern="100" dirty="0">
                          <a:effectLst/>
                          <a:latin typeface="Arial Narrow" panose="020B0606020202030204" pitchFamily="34" charset="0"/>
                        </a:rPr>
                        <a:t>Β1</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a:effectLst/>
                          <a:latin typeface="Arial Narrow" panose="020B0606020202030204" pitchFamily="34" charset="0"/>
                        </a:rPr>
                        <a:t>1,8 (1,1-2,9)</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1065087"/>
                  </a:ext>
                </a:extLst>
              </a:tr>
              <a:tr h="0">
                <a:tc>
                  <a:txBody>
                    <a:bodyPr/>
                    <a:lstStyle/>
                    <a:p>
                      <a:pPr algn="ctr">
                        <a:lnSpc>
                          <a:spcPct val="107000"/>
                        </a:lnSpc>
                        <a:spcAft>
                          <a:spcPts val="800"/>
                        </a:spcAft>
                      </a:pPr>
                      <a:r>
                        <a:rPr lang="el-GR" sz="1800" kern="100" dirty="0">
                          <a:effectLst/>
                          <a:latin typeface="Arial Narrow" panose="020B0606020202030204" pitchFamily="34" charset="0"/>
                        </a:rPr>
                        <a:t>Α1Τ</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2,4 (1,4-3,8)</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8699607"/>
                  </a:ext>
                </a:extLst>
              </a:tr>
              <a:tr h="0">
                <a:tc>
                  <a:txBody>
                    <a:bodyPr/>
                    <a:lstStyle/>
                    <a:p>
                      <a:pPr algn="ctr">
                        <a:lnSpc>
                          <a:spcPct val="107000"/>
                        </a:lnSpc>
                        <a:spcAft>
                          <a:spcPts val="800"/>
                        </a:spcAft>
                      </a:pPr>
                      <a:r>
                        <a:rPr lang="el-GR" sz="1800" kern="100">
                          <a:effectLst/>
                          <a:latin typeface="Arial Narrow" panose="020B0606020202030204" pitchFamily="34" charset="0"/>
                        </a:rPr>
                        <a:t>Β2</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2,4 (1,4-3,8)</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0226878"/>
                  </a:ext>
                </a:extLst>
              </a:tr>
              <a:tr h="0">
                <a:tc>
                  <a:txBody>
                    <a:bodyPr/>
                    <a:lstStyle/>
                    <a:p>
                      <a:pPr algn="ctr">
                        <a:lnSpc>
                          <a:spcPct val="107000"/>
                        </a:lnSpc>
                        <a:spcAft>
                          <a:spcPts val="800"/>
                        </a:spcAft>
                      </a:pPr>
                      <a:r>
                        <a:rPr lang="el-GR" sz="1800" kern="100">
                          <a:effectLst/>
                          <a:latin typeface="Arial Narrow" panose="020B0606020202030204" pitchFamily="34" charset="0"/>
                        </a:rPr>
                        <a:t>Α1Β</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2,8 (1,7-4,4)</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5550972"/>
                  </a:ext>
                </a:extLst>
              </a:tr>
              <a:tr h="0">
                <a:tc>
                  <a:txBody>
                    <a:bodyPr/>
                    <a:lstStyle/>
                    <a:p>
                      <a:pPr algn="ctr">
                        <a:lnSpc>
                          <a:spcPct val="107000"/>
                        </a:lnSpc>
                        <a:spcAft>
                          <a:spcPts val="800"/>
                        </a:spcAft>
                      </a:pPr>
                      <a:r>
                        <a:rPr lang="el-GR" sz="1800" kern="100">
                          <a:effectLst/>
                          <a:latin typeface="Arial Narrow" panose="020B0606020202030204" pitchFamily="34" charset="0"/>
                        </a:rPr>
                        <a:t>Α2</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3,4 (2,0-5,4)</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4652201"/>
                  </a:ext>
                </a:extLst>
              </a:tr>
              <a:tr h="0">
                <a:tc>
                  <a:txBody>
                    <a:bodyPr/>
                    <a:lstStyle/>
                    <a:p>
                      <a:pPr algn="ctr">
                        <a:lnSpc>
                          <a:spcPct val="107000"/>
                        </a:lnSpc>
                        <a:spcAft>
                          <a:spcPts val="800"/>
                        </a:spcAft>
                      </a:pPr>
                      <a:r>
                        <a:rPr lang="el-GR" sz="1800" kern="100">
                          <a:effectLst/>
                          <a:latin typeface="Arial Narrow" panose="020B0606020202030204" pitchFamily="34" charset="0"/>
                        </a:rPr>
                        <a:t>Α1</a:t>
                      </a:r>
                      <a:r>
                        <a:rPr lang="en-US" sz="1800" kern="100">
                          <a:effectLst/>
                          <a:latin typeface="Arial Narrow" panose="020B0606020202030204" pitchFamily="34" charset="0"/>
                        </a:rPr>
                        <a:t>F</a:t>
                      </a:r>
                      <a:r>
                        <a:rPr lang="el-GR" sz="1800" kern="100">
                          <a:effectLst/>
                          <a:latin typeface="Arial Narrow" panose="020B0606020202030204" pitchFamily="34" charset="0"/>
                        </a:rPr>
                        <a:t>1</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4,0 (2,4-6,4)</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388472"/>
                  </a:ext>
                </a:extLst>
              </a:tr>
            </a:tbl>
          </a:graphicData>
        </a:graphic>
      </p:graphicFrame>
    </p:spTree>
    <p:extLst>
      <p:ext uri="{BB962C8B-B14F-4D97-AF65-F5344CB8AC3E}">
        <p14:creationId xmlns:p14="http://schemas.microsoft.com/office/powerpoint/2010/main" val="30288469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A964CAE-C34E-4487-A85E-5FE49F03153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1255FA5-1BB4-4904-9ADB-ECD56957B82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59</a:t>
            </a:fld>
            <a:endParaRPr lang="el-GR" dirty="0">
              <a:solidFill>
                <a:prstClr val="black">
                  <a:tint val="75000"/>
                </a:prstClr>
              </a:solidFill>
            </a:endParaRPr>
          </a:p>
        </p:txBody>
      </p:sp>
      <p:graphicFrame>
        <p:nvGraphicFramePr>
          <p:cNvPr id="6" name="Πίνακας 5">
            <a:extLst>
              <a:ext uri="{FF2B5EF4-FFF2-40B4-BE49-F238E27FC236}">
                <a16:creationId xmlns:a16="http://schemas.microsoft.com/office/drawing/2014/main" id="{51EFC5FC-0C35-4A39-B4F7-74E8B49BD939}"/>
              </a:ext>
            </a:extLst>
          </p:cNvPr>
          <p:cNvGraphicFramePr>
            <a:graphicFrameLocks noGrp="1"/>
          </p:cNvGraphicFramePr>
          <p:nvPr>
            <p:extLst>
              <p:ext uri="{D42A27DB-BD31-4B8C-83A1-F6EECF244321}">
                <p14:modId xmlns:p14="http://schemas.microsoft.com/office/powerpoint/2010/main" val="2533967630"/>
              </p:ext>
            </p:extLst>
          </p:nvPr>
        </p:nvGraphicFramePr>
        <p:xfrm>
          <a:off x="359532" y="142610"/>
          <a:ext cx="8424936" cy="6065520"/>
        </p:xfrm>
        <a:graphic>
          <a:graphicData uri="http://schemas.openxmlformats.org/drawingml/2006/table">
            <a:tbl>
              <a:tblPr>
                <a:tableStyleId>{5C22544A-7EE6-4342-B048-85BDC9FD1C3A}</a:tableStyleId>
              </a:tblPr>
              <a:tblGrid>
                <a:gridCol w="3499283">
                  <a:extLst>
                    <a:ext uri="{9D8B030D-6E8A-4147-A177-3AD203B41FA5}">
                      <a16:colId xmlns:a16="http://schemas.microsoft.com/office/drawing/2014/main" val="2971905587"/>
                    </a:ext>
                  </a:extLst>
                </a:gridCol>
                <a:gridCol w="4925653">
                  <a:extLst>
                    <a:ext uri="{9D8B030D-6E8A-4147-A177-3AD203B41FA5}">
                      <a16:colId xmlns:a16="http://schemas.microsoft.com/office/drawing/2014/main" val="3573704801"/>
                    </a:ext>
                  </a:extLst>
                </a:gridCol>
              </a:tblGrid>
              <a:tr h="169195">
                <a:tc gridSpan="2">
                  <a:txBody>
                    <a:bodyPr/>
                    <a:lstStyle/>
                    <a:p>
                      <a:pPr algn="ctr" fontAlgn="b"/>
                      <a:r>
                        <a:rPr lang="el-GR" sz="1800" u="none" strike="noStrike" dirty="0">
                          <a:solidFill>
                            <a:srgbClr val="0000FF"/>
                          </a:solidFill>
                          <a:effectLst/>
                          <a:latin typeface="Arial Narrow" panose="020B0606020202030204" pitchFamily="34" charset="0"/>
                        </a:rPr>
                        <a:t>παραδείγματα κλιματικής μεταβλητότητας και κλιματικών ακροτάτων και οι επιδράσεις τους</a:t>
                      </a:r>
                      <a:endParaRPr lang="el-GR" sz="1800" b="0" i="0" u="none" strike="noStrike" dirty="0">
                        <a:solidFill>
                          <a:srgbClr val="0000FF"/>
                        </a:solidFill>
                        <a:effectLst/>
                        <a:latin typeface="Arial Narrow" panose="020B0606020202030204" pitchFamily="34" charset="0"/>
                      </a:endParaRPr>
                    </a:p>
                  </a:txBody>
                  <a:tcPr marL="0" marR="0" marT="0" marB="0" anchor="b"/>
                </a:tc>
                <a:tc hMerge="1">
                  <a:txBody>
                    <a:bodyPr/>
                    <a:lstStyle/>
                    <a:p>
                      <a:endParaRPr lang="el-GR"/>
                    </a:p>
                  </a:txBody>
                  <a:tcPr/>
                </a:tc>
                <a:extLst>
                  <a:ext uri="{0D108BD9-81ED-4DB2-BD59-A6C34878D82A}">
                    <a16:rowId xmlns:a16="http://schemas.microsoft.com/office/drawing/2014/main" val="2924073910"/>
                  </a:ext>
                </a:extLst>
              </a:tr>
              <a:tr h="338390">
                <a:tc gridSpan="2">
                  <a:txBody>
                    <a:bodyPr/>
                    <a:lstStyle/>
                    <a:p>
                      <a:pPr algn="ctr" fontAlgn="b"/>
                      <a:r>
                        <a:rPr lang="el-GR" sz="2000" b="1" u="none" strike="noStrike" dirty="0">
                          <a:effectLst/>
                          <a:latin typeface="Arial Narrow" panose="020B0606020202030204" pitchFamily="34" charset="0"/>
                        </a:rPr>
                        <a:t>προβολή των μεταβολών τον 21ο Αιώνα σε ακραία κλιματικά φαινόμενα</a:t>
                      </a:r>
                    </a:p>
                    <a:p>
                      <a:pPr algn="ctr" fontAlgn="b"/>
                      <a:r>
                        <a:rPr lang="el-GR" sz="2000" u="none" strike="noStrike" dirty="0">
                          <a:effectLst/>
                          <a:latin typeface="Arial Narrow" panose="020B0606020202030204" pitchFamily="34" charset="0"/>
                        </a:rPr>
                        <a:t> </a:t>
                      </a:r>
                      <a:endParaRPr lang="el-GR" sz="2000" b="0" i="0" u="none" strike="noStrike" dirty="0">
                        <a:solidFill>
                          <a:srgbClr val="000000"/>
                        </a:solidFill>
                        <a:effectLst/>
                        <a:latin typeface="Arial Narrow" panose="020B0606020202030204" pitchFamily="34" charset="0"/>
                      </a:endParaRPr>
                    </a:p>
                  </a:txBody>
                  <a:tcPr marL="0" marR="0" marT="0" marB="0" anchor="b"/>
                </a:tc>
                <a:tc hMerge="1">
                  <a:txBody>
                    <a:bodyPr/>
                    <a:lstStyle/>
                    <a:p>
                      <a:pPr algn="l" fontAlgn="b"/>
                      <a:r>
                        <a:rPr lang="el-GR" sz="1600" u="none" strike="noStrike" dirty="0">
                          <a:effectLst/>
                          <a:latin typeface="Arial Narrow" panose="020B0606020202030204" pitchFamily="34" charset="0"/>
                        </a:rPr>
                        <a:t> </a:t>
                      </a:r>
                      <a:endParaRPr lang="el-GR" sz="1600" b="0"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920014262"/>
                  </a:ext>
                </a:extLst>
              </a:tr>
              <a:tr h="465286">
                <a:tc rowSpan="5">
                  <a:txBody>
                    <a:bodyPr/>
                    <a:lstStyle/>
                    <a:p>
                      <a:pPr algn="ctr" fontAlgn="b"/>
                      <a:r>
                        <a:rPr lang="el-GR" sz="2000" u="none" strike="noStrike" dirty="0">
                          <a:solidFill>
                            <a:srgbClr val="0000FF"/>
                          </a:solidFill>
                          <a:effectLst/>
                          <a:latin typeface="Arial Narrow" panose="020B0606020202030204" pitchFamily="34" charset="0"/>
                        </a:rPr>
                        <a:t>Υψηλότερες μέγιστες θερμοκρασίες, περισσότερες θερμές ημέρες και καύσωνες στις χερσαίες εκτάσεις</a:t>
                      </a:r>
                    </a:p>
                    <a:p>
                      <a:pPr algn="ctr" fontAlgn="b"/>
                      <a:endParaRPr lang="el-GR" sz="2000" b="0" i="0" u="none" strike="noStrike" dirty="0">
                        <a:solidFill>
                          <a:srgbClr val="0000FF"/>
                        </a:solidFill>
                        <a:effectLst/>
                        <a:latin typeface="Arial Narrow" panose="020B0606020202030204" pitchFamily="34" charset="0"/>
                      </a:endParaRPr>
                    </a:p>
                    <a:p>
                      <a:pPr algn="ctr" fontAlgn="b"/>
                      <a:endParaRPr lang="el-GR" sz="2000" b="0" i="0" u="none" strike="noStrike" dirty="0">
                        <a:solidFill>
                          <a:srgbClr val="0000FF"/>
                        </a:solidFill>
                        <a:effectLst/>
                        <a:latin typeface="Arial Narrow" panose="020B0606020202030204" pitchFamily="34" charset="0"/>
                      </a:endParaRPr>
                    </a:p>
                    <a:p>
                      <a:pPr algn="ctr" fontAlgn="b"/>
                      <a:endParaRPr lang="el-GR" sz="2000" b="0" i="0" u="none" strike="noStrike" dirty="0">
                        <a:solidFill>
                          <a:srgbClr val="0000FF"/>
                        </a:solidFill>
                        <a:effectLst/>
                        <a:latin typeface="Arial Narrow" panose="020B0606020202030204" pitchFamily="34" charset="0"/>
                      </a:endParaRPr>
                    </a:p>
                  </a:txBody>
                  <a:tcPr marL="0" marR="0" marT="0" marB="0" anchor="b"/>
                </a:tc>
                <a:tc>
                  <a:txBody>
                    <a:bodyPr/>
                    <a:lstStyle/>
                    <a:p>
                      <a:pPr algn="l" fontAlgn="b"/>
                      <a:r>
                        <a:rPr lang="el-GR" sz="2000" u="none" strike="noStrike">
                          <a:solidFill>
                            <a:srgbClr val="0000FF"/>
                          </a:solidFill>
                          <a:effectLst/>
                          <a:latin typeface="Arial Narrow" panose="020B0606020202030204" pitchFamily="34" charset="0"/>
                        </a:rPr>
                        <a:t>αυξημένα περιστατικά θανάτων και σημαντικών ασθενειών σε ηλικιωμένους, καθώς και σε φτωχούς αστικούς πληθυσμούς</a:t>
                      </a:r>
                      <a:endParaRPr lang="el-GR" sz="2000" b="0" i="0" u="none" strike="noStrike">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4217237575"/>
                  </a:ext>
                </a:extLst>
              </a:tr>
              <a:tr h="169195">
                <a:tc vMerge="1">
                  <a:txBody>
                    <a:bodyPr/>
                    <a:lstStyle/>
                    <a:p>
                      <a:endParaRPr lang="el-GR"/>
                    </a:p>
                  </a:txBody>
                  <a:tcPr/>
                </a:tc>
                <a:tc>
                  <a:txBody>
                    <a:bodyPr/>
                    <a:lstStyle/>
                    <a:p>
                      <a:pPr algn="l" fontAlgn="b"/>
                      <a:r>
                        <a:rPr lang="el-GR" sz="2000" u="none" strike="noStrike">
                          <a:solidFill>
                            <a:srgbClr val="0000FF"/>
                          </a:solidFill>
                          <a:effectLst/>
                          <a:latin typeface="Arial Narrow" panose="020B0606020202030204" pitchFamily="34" charset="0"/>
                        </a:rPr>
                        <a:t>Αυξημένη θερμική τάση στα κατοικίδια και στην άγρια ζωή</a:t>
                      </a:r>
                      <a:endParaRPr lang="el-GR" sz="2000" b="0" i="0" u="none" strike="noStrike">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848268274"/>
                  </a:ext>
                </a:extLst>
              </a:tr>
              <a:tr h="169195">
                <a:tc vMerge="1">
                  <a:txBody>
                    <a:bodyPr/>
                    <a:lstStyle/>
                    <a:p>
                      <a:endParaRPr lang="el-GR"/>
                    </a:p>
                  </a:txBody>
                  <a:tcPr/>
                </a:tc>
                <a:tc>
                  <a:txBody>
                    <a:bodyPr/>
                    <a:lstStyle/>
                    <a:p>
                      <a:pPr algn="l" fontAlgn="b"/>
                      <a:r>
                        <a:rPr lang="el-GR" sz="2000" u="none" strike="noStrike">
                          <a:solidFill>
                            <a:srgbClr val="0000FF"/>
                          </a:solidFill>
                          <a:effectLst/>
                          <a:latin typeface="Arial Narrow" panose="020B0606020202030204" pitchFamily="34" charset="0"/>
                        </a:rPr>
                        <a:t>Αλλαγή τουριστικών προορισμών</a:t>
                      </a:r>
                      <a:endParaRPr lang="el-GR" sz="2000" b="0" i="0" u="none" strike="noStrike">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638779739"/>
                  </a:ext>
                </a:extLst>
              </a:tr>
              <a:tr h="169195">
                <a:tc vMerge="1">
                  <a:txBody>
                    <a:bodyPr/>
                    <a:lstStyle/>
                    <a:p>
                      <a:endParaRPr lang="el-GR"/>
                    </a:p>
                  </a:txBody>
                  <a:tcPr/>
                </a:tc>
                <a:tc>
                  <a:txBody>
                    <a:bodyPr/>
                    <a:lstStyle/>
                    <a:p>
                      <a:pPr algn="l" fontAlgn="b"/>
                      <a:r>
                        <a:rPr lang="el-GR" sz="2000" u="none" strike="noStrike" dirty="0">
                          <a:solidFill>
                            <a:srgbClr val="0000FF"/>
                          </a:solidFill>
                          <a:effectLst/>
                          <a:latin typeface="Arial Narrow" panose="020B0606020202030204" pitchFamily="34" charset="0"/>
                        </a:rPr>
                        <a:t>Αυξημένος κίνδυνος καταστροφής καλλιεργειών</a:t>
                      </a:r>
                      <a:endParaRPr lang="el-GR" sz="2000" b="0" i="0" u="none" strike="noStrike" dirty="0">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576006001"/>
                  </a:ext>
                </a:extLst>
              </a:tr>
              <a:tr h="338390">
                <a:tc vMerge="1">
                  <a:txBody>
                    <a:bodyPr/>
                    <a:lstStyle/>
                    <a:p>
                      <a:endParaRPr lang="el-GR"/>
                    </a:p>
                  </a:txBody>
                  <a:tcPr/>
                </a:tc>
                <a:tc>
                  <a:txBody>
                    <a:bodyPr/>
                    <a:lstStyle/>
                    <a:p>
                      <a:pPr algn="l" fontAlgn="b"/>
                      <a:r>
                        <a:rPr lang="el-GR" sz="2000" u="none" strike="noStrike" dirty="0">
                          <a:solidFill>
                            <a:srgbClr val="0000FF"/>
                          </a:solidFill>
                          <a:effectLst/>
                          <a:latin typeface="Arial Narrow" panose="020B0606020202030204" pitchFamily="34" charset="0"/>
                        </a:rPr>
                        <a:t>Αυξημένη ζήτηση ψύξης και περιορισμένη αξιοπιστία στην παροχή ενέργειας</a:t>
                      </a:r>
                      <a:endParaRPr lang="el-GR" sz="2000" b="0" i="0" u="none" strike="noStrike" dirty="0">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1834109703"/>
                  </a:ext>
                </a:extLst>
              </a:tr>
              <a:tr h="507585">
                <a:tc rowSpan="4">
                  <a:txBody>
                    <a:bodyPr/>
                    <a:lstStyle/>
                    <a:p>
                      <a:pPr algn="ctr" fontAlgn="b"/>
                      <a:r>
                        <a:rPr lang="el-GR" sz="2000" u="none" strike="noStrike" dirty="0">
                          <a:effectLst/>
                          <a:latin typeface="Arial Narrow" panose="020B0606020202030204" pitchFamily="34" charset="0"/>
                        </a:rPr>
                        <a:t>Υψηλότερες ελάχιστες  θερμοκρασίες, </a:t>
                      </a:r>
                    </a:p>
                    <a:p>
                      <a:pPr algn="ctr" fontAlgn="b"/>
                      <a:r>
                        <a:rPr lang="el-GR" sz="2000" u="none" strike="noStrike" dirty="0">
                          <a:effectLst/>
                          <a:latin typeface="Arial Narrow" panose="020B0606020202030204" pitchFamily="34" charset="0"/>
                        </a:rPr>
                        <a:t>λιγότερες ψυχρές ημέρες, ημέρες με παγετό και ψυχρές εισβολές σε όλες τις χερσαίες περιοχές</a:t>
                      </a:r>
                    </a:p>
                    <a:p>
                      <a:pPr algn="ctr" fontAlgn="b"/>
                      <a:endParaRPr lang="el-GR" sz="2000" b="0" i="0" u="none" strike="noStrike" dirty="0">
                        <a:solidFill>
                          <a:srgbClr val="000000"/>
                        </a:solidFill>
                        <a:effectLst/>
                        <a:latin typeface="Arial Narrow" panose="020B0606020202030204" pitchFamily="34" charset="0"/>
                      </a:endParaRPr>
                    </a:p>
                    <a:p>
                      <a:pPr algn="ctr" fontAlgn="b"/>
                      <a:endParaRPr lang="el-GR" sz="2000" b="0" i="0" u="none" strike="noStrike" dirty="0">
                        <a:solidFill>
                          <a:srgbClr val="000000"/>
                        </a:solidFill>
                        <a:effectLst/>
                        <a:latin typeface="Arial Narrow" panose="020B0606020202030204" pitchFamily="34" charset="0"/>
                      </a:endParaRPr>
                    </a:p>
                  </a:txBody>
                  <a:tcPr marL="0" marR="0" marT="0" marB="0" anchor="b"/>
                </a:tc>
                <a:tc>
                  <a:txBody>
                    <a:bodyPr/>
                    <a:lstStyle/>
                    <a:p>
                      <a:pPr algn="l" fontAlgn="b"/>
                      <a:r>
                        <a:rPr lang="el-GR" sz="2000" u="none" strike="noStrike" dirty="0">
                          <a:effectLst/>
                          <a:latin typeface="Arial Narrow" panose="020B0606020202030204" pitchFamily="34" charset="0"/>
                        </a:rPr>
                        <a:t>Ελάττωση της οφειλόμενης από το ψύχος ανθρώπινης νοσηρότητας και θνησιμότητας</a:t>
                      </a:r>
                      <a:endParaRPr lang="el-GR" sz="2000" b="0"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841443440"/>
                  </a:ext>
                </a:extLst>
              </a:tr>
              <a:tr h="338390">
                <a:tc vMerge="1">
                  <a:txBody>
                    <a:bodyPr/>
                    <a:lstStyle/>
                    <a:p>
                      <a:endParaRPr lang="el-GR"/>
                    </a:p>
                  </a:txBody>
                  <a:tcPr/>
                </a:tc>
                <a:tc>
                  <a:txBody>
                    <a:bodyPr/>
                    <a:lstStyle/>
                    <a:p>
                      <a:pPr algn="l" fontAlgn="b"/>
                      <a:r>
                        <a:rPr lang="el-GR" sz="2000" u="none" strike="noStrike" dirty="0">
                          <a:effectLst/>
                          <a:latin typeface="Arial Narrow" panose="020B0606020202030204" pitchFamily="34" charset="0"/>
                        </a:rPr>
                        <a:t>Ελάττωση κινδύνου καταστροφών σε αριθμό καλλιεργειών και αύξηση σε άλλες</a:t>
                      </a:r>
                      <a:endParaRPr lang="el-GR" sz="2000" b="0"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2072778692"/>
                  </a:ext>
                </a:extLst>
              </a:tr>
              <a:tr h="507585">
                <a:tc vMerge="1">
                  <a:txBody>
                    <a:bodyPr/>
                    <a:lstStyle/>
                    <a:p>
                      <a:endParaRPr lang="el-GR"/>
                    </a:p>
                  </a:txBody>
                  <a:tcPr/>
                </a:tc>
                <a:tc>
                  <a:txBody>
                    <a:bodyPr/>
                    <a:lstStyle/>
                    <a:p>
                      <a:pPr algn="l" fontAlgn="b"/>
                      <a:r>
                        <a:rPr lang="el-GR" sz="2000" u="none" strike="noStrike" dirty="0">
                          <a:effectLst/>
                          <a:latin typeface="Arial Narrow" panose="020B0606020202030204" pitchFamily="34" charset="0"/>
                        </a:rPr>
                        <a:t>Αύξηση του εύρους και της δραστηριότητας ορισμένων παρασίτων και των συνεπακόλουθων ασθενειών </a:t>
                      </a:r>
                      <a:endParaRPr lang="el-GR" sz="2000" b="0"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443563799"/>
                  </a:ext>
                </a:extLst>
              </a:tr>
              <a:tr h="169195">
                <a:tc vMerge="1">
                  <a:txBody>
                    <a:bodyPr/>
                    <a:lstStyle/>
                    <a:p>
                      <a:endParaRPr lang="el-GR"/>
                    </a:p>
                  </a:txBody>
                  <a:tcPr/>
                </a:tc>
                <a:tc>
                  <a:txBody>
                    <a:bodyPr/>
                    <a:lstStyle/>
                    <a:p>
                      <a:pPr algn="l" fontAlgn="b"/>
                      <a:r>
                        <a:rPr lang="el-GR" sz="2000" u="none" strike="noStrike" dirty="0">
                          <a:effectLst/>
                          <a:latin typeface="Arial Narrow" panose="020B0606020202030204" pitchFamily="34" charset="0"/>
                        </a:rPr>
                        <a:t>Περιορισμός της ζήτησης θερμικής ενέργειας</a:t>
                      </a:r>
                      <a:endParaRPr lang="el-GR" sz="2000" b="0"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649984340"/>
                  </a:ext>
                </a:extLst>
              </a:tr>
            </a:tbl>
          </a:graphicData>
        </a:graphic>
      </p:graphicFrame>
    </p:spTree>
    <p:extLst>
      <p:ext uri="{BB962C8B-B14F-4D97-AF65-F5344CB8AC3E}">
        <p14:creationId xmlns:p14="http://schemas.microsoft.com/office/powerpoint/2010/main" val="23438359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A964CAE-C34E-4487-A85E-5FE49F03153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1255FA5-1BB4-4904-9ADB-ECD56957B82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60</a:t>
            </a:fld>
            <a:endParaRPr lang="el-GR" dirty="0">
              <a:solidFill>
                <a:prstClr val="black">
                  <a:tint val="75000"/>
                </a:prstClr>
              </a:solidFill>
            </a:endParaRPr>
          </a:p>
        </p:txBody>
      </p:sp>
      <p:graphicFrame>
        <p:nvGraphicFramePr>
          <p:cNvPr id="6" name="Πίνακας 5">
            <a:extLst>
              <a:ext uri="{FF2B5EF4-FFF2-40B4-BE49-F238E27FC236}">
                <a16:creationId xmlns:a16="http://schemas.microsoft.com/office/drawing/2014/main" id="{51EFC5FC-0C35-4A39-B4F7-74E8B49BD939}"/>
              </a:ext>
            </a:extLst>
          </p:cNvPr>
          <p:cNvGraphicFramePr>
            <a:graphicFrameLocks noGrp="1"/>
          </p:cNvGraphicFramePr>
          <p:nvPr>
            <p:extLst>
              <p:ext uri="{D42A27DB-BD31-4B8C-83A1-F6EECF244321}">
                <p14:modId xmlns:p14="http://schemas.microsoft.com/office/powerpoint/2010/main" val="1774152147"/>
              </p:ext>
            </p:extLst>
          </p:nvPr>
        </p:nvGraphicFramePr>
        <p:xfrm>
          <a:off x="359532" y="332656"/>
          <a:ext cx="8424936" cy="5658705"/>
        </p:xfrm>
        <a:graphic>
          <a:graphicData uri="http://schemas.openxmlformats.org/drawingml/2006/table">
            <a:tbl>
              <a:tblPr>
                <a:tableStyleId>{5C22544A-7EE6-4342-B048-85BDC9FD1C3A}</a:tableStyleId>
              </a:tblPr>
              <a:tblGrid>
                <a:gridCol w="3499283">
                  <a:extLst>
                    <a:ext uri="{9D8B030D-6E8A-4147-A177-3AD203B41FA5}">
                      <a16:colId xmlns:a16="http://schemas.microsoft.com/office/drawing/2014/main" val="2971905587"/>
                    </a:ext>
                  </a:extLst>
                </a:gridCol>
                <a:gridCol w="4925653">
                  <a:extLst>
                    <a:ext uri="{9D8B030D-6E8A-4147-A177-3AD203B41FA5}">
                      <a16:colId xmlns:a16="http://schemas.microsoft.com/office/drawing/2014/main" val="3573704801"/>
                    </a:ext>
                  </a:extLst>
                </a:gridCol>
              </a:tblGrid>
              <a:tr h="169195">
                <a:tc gridSpan="2">
                  <a:txBody>
                    <a:bodyPr/>
                    <a:lstStyle/>
                    <a:p>
                      <a:pPr algn="ctr" fontAlgn="b"/>
                      <a:r>
                        <a:rPr lang="el-GR" sz="1800" u="none" strike="noStrike" dirty="0">
                          <a:solidFill>
                            <a:srgbClr val="0000FF"/>
                          </a:solidFill>
                          <a:effectLst/>
                          <a:latin typeface="Arial Narrow" panose="020B0606020202030204" pitchFamily="34" charset="0"/>
                        </a:rPr>
                        <a:t>παραδείγματα κλιματικής μεταβλητότητας και κλιματικών ακροτάτων και οι επιδράσεις τους</a:t>
                      </a:r>
                      <a:endParaRPr lang="el-GR" sz="1800" b="0" i="0" u="none" strike="noStrike" dirty="0">
                        <a:solidFill>
                          <a:srgbClr val="0000FF"/>
                        </a:solidFill>
                        <a:effectLst/>
                        <a:latin typeface="Arial Narrow" panose="020B0606020202030204" pitchFamily="34" charset="0"/>
                      </a:endParaRPr>
                    </a:p>
                  </a:txBody>
                  <a:tcPr marL="0" marR="0" marT="0" marB="0" anchor="b"/>
                </a:tc>
                <a:tc hMerge="1">
                  <a:txBody>
                    <a:bodyPr/>
                    <a:lstStyle/>
                    <a:p>
                      <a:endParaRPr lang="el-GR"/>
                    </a:p>
                  </a:txBody>
                  <a:tcPr/>
                </a:tc>
                <a:extLst>
                  <a:ext uri="{0D108BD9-81ED-4DB2-BD59-A6C34878D82A}">
                    <a16:rowId xmlns:a16="http://schemas.microsoft.com/office/drawing/2014/main" val="2924073910"/>
                  </a:ext>
                </a:extLst>
              </a:tr>
              <a:tr h="338390">
                <a:tc gridSpan="2">
                  <a:txBody>
                    <a:bodyPr/>
                    <a:lstStyle/>
                    <a:p>
                      <a:pPr algn="ctr" fontAlgn="b"/>
                      <a:r>
                        <a:rPr lang="el-GR" sz="2000" b="1" u="none" strike="noStrike" dirty="0">
                          <a:effectLst/>
                          <a:latin typeface="Arial Narrow" panose="020B0606020202030204" pitchFamily="34" charset="0"/>
                        </a:rPr>
                        <a:t>προβολή των μεταβολών τον 21ο Αιώνα σε ακραία κλιματικά φαινόμενα</a:t>
                      </a:r>
                    </a:p>
                    <a:p>
                      <a:pPr algn="ctr" fontAlgn="b"/>
                      <a:r>
                        <a:rPr lang="el-GR" sz="2000" u="none" strike="noStrike" dirty="0">
                          <a:effectLst/>
                          <a:latin typeface="Arial Narrow" panose="020B0606020202030204" pitchFamily="34" charset="0"/>
                        </a:rPr>
                        <a:t> </a:t>
                      </a:r>
                      <a:endParaRPr lang="el-GR" sz="2000" b="0" i="0" u="none" strike="noStrike" dirty="0">
                        <a:solidFill>
                          <a:srgbClr val="000000"/>
                        </a:solidFill>
                        <a:effectLst/>
                        <a:latin typeface="Arial Narrow" panose="020B0606020202030204" pitchFamily="34" charset="0"/>
                      </a:endParaRPr>
                    </a:p>
                  </a:txBody>
                  <a:tcPr marL="0" marR="0" marT="0" marB="0" anchor="b"/>
                </a:tc>
                <a:tc hMerge="1">
                  <a:txBody>
                    <a:bodyPr/>
                    <a:lstStyle/>
                    <a:p>
                      <a:pPr algn="l" fontAlgn="b"/>
                      <a:r>
                        <a:rPr lang="el-GR" sz="1600" u="none" strike="noStrike" dirty="0">
                          <a:effectLst/>
                          <a:latin typeface="Arial Narrow" panose="020B0606020202030204" pitchFamily="34" charset="0"/>
                        </a:rPr>
                        <a:t> </a:t>
                      </a:r>
                      <a:endParaRPr lang="el-GR" sz="1600" b="0"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920014262"/>
                  </a:ext>
                </a:extLst>
              </a:tr>
              <a:tr h="465286">
                <a:tc rowSpan="4">
                  <a:txBody>
                    <a:bodyPr/>
                    <a:lstStyle/>
                    <a:p>
                      <a:pPr algn="ctr" fontAlgn="b"/>
                      <a:r>
                        <a:rPr lang="el-GR" sz="2000" u="none" strike="noStrike" dirty="0">
                          <a:solidFill>
                            <a:srgbClr val="0000FF"/>
                          </a:solidFill>
                          <a:effectLst/>
                          <a:latin typeface="Arial Narrow" panose="020B0606020202030204" pitchFamily="34" charset="0"/>
                        </a:rPr>
                        <a:t>περισσότερο ισχυρές βροχοπτώσεις</a:t>
                      </a:r>
                    </a:p>
                    <a:p>
                      <a:pPr algn="ctr" fontAlgn="b"/>
                      <a:endParaRPr lang="el-GR" sz="2000" b="0" i="0" u="none" strike="noStrike" dirty="0">
                        <a:solidFill>
                          <a:srgbClr val="0000FF"/>
                        </a:solidFill>
                        <a:effectLst/>
                        <a:latin typeface="Arial Narrow" panose="020B0606020202030204" pitchFamily="34" charset="0"/>
                      </a:endParaRPr>
                    </a:p>
                    <a:p>
                      <a:pPr algn="ctr" fontAlgn="b"/>
                      <a:endParaRPr lang="el-GR" sz="2000" b="0" i="0" u="none" strike="noStrike" dirty="0">
                        <a:solidFill>
                          <a:srgbClr val="0000FF"/>
                        </a:solidFill>
                        <a:effectLst/>
                        <a:latin typeface="Arial Narrow" panose="020B0606020202030204" pitchFamily="34" charset="0"/>
                      </a:endParaRPr>
                    </a:p>
                  </a:txBody>
                  <a:tcPr marL="0" marR="0" marT="0" marB="0" anchor="b"/>
                </a:tc>
                <a:tc>
                  <a:txBody>
                    <a:bodyPr/>
                    <a:lstStyle/>
                    <a:p>
                      <a:pPr algn="l" fontAlgn="b"/>
                      <a:r>
                        <a:rPr lang="el-GR" sz="2000" u="none" strike="noStrike" dirty="0">
                          <a:solidFill>
                            <a:srgbClr val="0000FF"/>
                          </a:solidFill>
                          <a:effectLst/>
                          <a:latin typeface="Arial Narrow" panose="020B0606020202030204" pitchFamily="34" charset="0"/>
                        </a:rPr>
                        <a:t>Αύξηση βλαβών από πλημμύρες, κατολισθήσεις, χιονοστιβάδες, κατολισθήσεις λάσπης</a:t>
                      </a:r>
                      <a:endParaRPr lang="el-GR" sz="2000" b="0" i="0" u="none" strike="noStrike" dirty="0">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4217237575"/>
                  </a:ext>
                </a:extLst>
              </a:tr>
              <a:tr h="169195">
                <a:tc vMerge="1">
                  <a:txBody>
                    <a:bodyPr/>
                    <a:lstStyle/>
                    <a:p>
                      <a:endParaRPr lang="el-GR"/>
                    </a:p>
                  </a:txBody>
                  <a:tcPr/>
                </a:tc>
                <a:tc>
                  <a:txBody>
                    <a:bodyPr/>
                    <a:lstStyle/>
                    <a:p>
                      <a:pPr algn="l" fontAlgn="b"/>
                      <a:r>
                        <a:rPr lang="el-GR" sz="2000" u="none" strike="noStrike" dirty="0">
                          <a:solidFill>
                            <a:srgbClr val="0000FF"/>
                          </a:solidFill>
                          <a:effectLst/>
                          <a:latin typeface="Arial Narrow" panose="020B0606020202030204" pitchFamily="34" charset="0"/>
                        </a:rPr>
                        <a:t>Αύξηση της διάβρωσης του εδάφους</a:t>
                      </a:r>
                      <a:endParaRPr lang="el-GR" sz="2000" b="0" i="0" u="none" strike="noStrike" dirty="0">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848268274"/>
                  </a:ext>
                </a:extLst>
              </a:tr>
              <a:tr h="169195">
                <a:tc vMerge="1">
                  <a:txBody>
                    <a:bodyPr/>
                    <a:lstStyle/>
                    <a:p>
                      <a:endParaRPr lang="el-GR"/>
                    </a:p>
                  </a:txBody>
                  <a:tcPr/>
                </a:tc>
                <a:tc>
                  <a:txBody>
                    <a:bodyPr/>
                    <a:lstStyle/>
                    <a:p>
                      <a:pPr algn="l" fontAlgn="b"/>
                      <a:r>
                        <a:rPr lang="el-GR" sz="2000" u="none" strike="noStrike" dirty="0">
                          <a:solidFill>
                            <a:srgbClr val="0000FF"/>
                          </a:solidFill>
                          <a:effectLst/>
                          <a:latin typeface="Arial Narrow" panose="020B0606020202030204" pitchFamily="34" charset="0"/>
                        </a:rPr>
                        <a:t>Αυξημένη απορροή κάποιων </a:t>
                      </a:r>
                      <a:r>
                        <a:rPr lang="el-GR" sz="2000" u="none" strike="noStrike" dirty="0" err="1">
                          <a:solidFill>
                            <a:srgbClr val="0000FF"/>
                          </a:solidFill>
                          <a:effectLst/>
                          <a:latin typeface="Arial Narrow" panose="020B0606020202030204" pitchFamily="34" charset="0"/>
                        </a:rPr>
                        <a:t>υδροφορέων</a:t>
                      </a:r>
                      <a:r>
                        <a:rPr lang="el-GR" sz="2000" u="none" strike="noStrike" dirty="0">
                          <a:solidFill>
                            <a:srgbClr val="0000FF"/>
                          </a:solidFill>
                          <a:effectLst/>
                          <a:latin typeface="Arial Narrow" panose="020B0606020202030204" pitchFamily="34" charset="0"/>
                        </a:rPr>
                        <a:t> </a:t>
                      </a:r>
                      <a:r>
                        <a:rPr lang="el-GR" sz="2000" u="none" strike="noStrike" dirty="0" err="1">
                          <a:solidFill>
                            <a:srgbClr val="0000FF"/>
                          </a:solidFill>
                          <a:effectLst/>
                          <a:latin typeface="Arial Narrow" panose="020B0606020202030204" pitchFamily="34" charset="0"/>
                        </a:rPr>
                        <a:t>πλημμυρικών</a:t>
                      </a:r>
                      <a:r>
                        <a:rPr lang="el-GR" sz="2000" u="none" strike="noStrike" dirty="0">
                          <a:solidFill>
                            <a:srgbClr val="0000FF"/>
                          </a:solidFill>
                          <a:effectLst/>
                          <a:latin typeface="Arial Narrow" panose="020B0606020202030204" pitchFamily="34" charset="0"/>
                        </a:rPr>
                        <a:t> πεδίων</a:t>
                      </a:r>
                      <a:endParaRPr lang="el-GR" sz="2000" b="0" i="0" u="none" strike="noStrike" dirty="0">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638779739"/>
                  </a:ext>
                </a:extLst>
              </a:tr>
              <a:tr h="169195">
                <a:tc vMerge="1">
                  <a:txBody>
                    <a:bodyPr/>
                    <a:lstStyle/>
                    <a:p>
                      <a:endParaRPr lang="el-GR"/>
                    </a:p>
                  </a:txBody>
                  <a:tcPr/>
                </a:tc>
                <a:tc>
                  <a:txBody>
                    <a:bodyPr/>
                    <a:lstStyle/>
                    <a:p>
                      <a:pPr algn="l" fontAlgn="b"/>
                      <a:r>
                        <a:rPr lang="el-GR" sz="2000" u="none" strike="noStrike" dirty="0">
                          <a:solidFill>
                            <a:srgbClr val="0000FF"/>
                          </a:solidFill>
                          <a:effectLst/>
                          <a:latin typeface="Arial Narrow" panose="020B0606020202030204" pitchFamily="34" charset="0"/>
                        </a:rPr>
                        <a:t>Αύξηση της πίεσης στις κυβερνήσεις και στις ασφάλειες για ανακούφιση από καταστροφές.</a:t>
                      </a:r>
                      <a:endParaRPr lang="el-GR" sz="2000" b="0" i="0" u="none" strike="noStrike" dirty="0">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3576006001"/>
                  </a:ext>
                </a:extLst>
              </a:tr>
              <a:tr h="338390">
                <a:tc>
                  <a:txBody>
                    <a:bodyPr/>
                    <a:lstStyle/>
                    <a:p>
                      <a:pPr algn="ctr" fontAlgn="b"/>
                      <a:endParaRPr lang="el-GR" sz="2000" b="0" i="0" u="none" strike="noStrike" dirty="0">
                        <a:solidFill>
                          <a:srgbClr val="0000FF"/>
                        </a:solidFill>
                        <a:effectLst/>
                        <a:latin typeface="Arial Narrow" panose="020B0606020202030204" pitchFamily="34" charset="0"/>
                      </a:endParaRPr>
                    </a:p>
                  </a:txBody>
                  <a:tcPr marL="0" marR="0" marT="0" marB="0" anchor="b"/>
                </a:tc>
                <a:tc>
                  <a:txBody>
                    <a:bodyPr/>
                    <a:lstStyle/>
                    <a:p>
                      <a:pPr algn="l" fontAlgn="b"/>
                      <a:r>
                        <a:rPr lang="el-GR" sz="2000" u="none" strike="noStrike" dirty="0">
                          <a:solidFill>
                            <a:srgbClr val="0000FF"/>
                          </a:solidFill>
                          <a:effectLst/>
                          <a:latin typeface="Arial Narrow" panose="020B0606020202030204" pitchFamily="34" charset="0"/>
                        </a:rPr>
                        <a:t>Αύξηση βλαβών από πλημμύρες, κατολισθήσεις, χιονοστιβάδες, κατολισθήσεις λάσπης</a:t>
                      </a:r>
                      <a:endParaRPr lang="el-GR" sz="2000" b="0" i="0" u="none" strike="noStrike" dirty="0">
                        <a:solidFill>
                          <a:srgbClr val="0000FF"/>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1834109703"/>
                  </a:ext>
                </a:extLst>
              </a:tr>
              <a:tr h="507585">
                <a:tc rowSpan="4">
                  <a:txBody>
                    <a:bodyPr/>
                    <a:lstStyle/>
                    <a:p>
                      <a:pPr marL="0" algn="ctr" defTabSz="914400" rtl="0" eaLnBrk="1" fontAlgn="b" latinLnBrk="0" hangingPunct="1"/>
                      <a:r>
                        <a:rPr lang="el-GR" sz="2000" u="none" strike="noStrike" kern="1200" dirty="0">
                          <a:solidFill>
                            <a:schemeClr val="tx1"/>
                          </a:solidFill>
                          <a:effectLst/>
                          <a:latin typeface="Arial Narrow" panose="020B0606020202030204" pitchFamily="34" charset="0"/>
                          <a:ea typeface="+mn-ea"/>
                          <a:cs typeface="+mn-cs"/>
                        </a:rPr>
                        <a:t>Αυξημένες ξηρασίες το θέρος στα εσωτερικά των ηπείρων και των μέσων γεωγραφικών πλατών και σχετικοί κίνδυνοι ξηρασίας</a:t>
                      </a:r>
                    </a:p>
                    <a:p>
                      <a:pPr marL="0" algn="ctr" defTabSz="914400" rtl="0" eaLnBrk="1" fontAlgn="b" latinLnBrk="0" hangingPunct="1"/>
                      <a:endParaRPr lang="el-GR" sz="2000" u="none" strike="noStrike" kern="1200" dirty="0">
                        <a:solidFill>
                          <a:schemeClr val="tx1"/>
                        </a:solidFill>
                        <a:effectLst/>
                        <a:latin typeface="Arial Narrow" panose="020B0606020202030204" pitchFamily="34" charset="0"/>
                        <a:ea typeface="+mn-ea"/>
                        <a:cs typeface="+mn-cs"/>
                      </a:endParaRPr>
                    </a:p>
                  </a:txBody>
                  <a:tcPr marL="0" marR="0" marT="0" marB="0" anchor="b"/>
                </a:tc>
                <a:tc>
                  <a:txBody>
                    <a:bodyPr/>
                    <a:lstStyle/>
                    <a:p>
                      <a:pPr marL="0" algn="l" defTabSz="914400" rtl="0" eaLnBrk="1" fontAlgn="b" latinLnBrk="0" hangingPunct="1"/>
                      <a:r>
                        <a:rPr lang="el-GR" sz="2000" u="none" strike="noStrike" kern="1200" dirty="0">
                          <a:solidFill>
                            <a:schemeClr val="tx1"/>
                          </a:solidFill>
                          <a:effectLst/>
                          <a:latin typeface="Arial Narrow" panose="020B0606020202030204" pitchFamily="34" charset="0"/>
                          <a:ea typeface="+mn-ea"/>
                          <a:cs typeface="+mn-cs"/>
                        </a:rPr>
                        <a:t>Ελάττωση της απόδοσης των καλλιεργειών</a:t>
                      </a:r>
                    </a:p>
                  </a:txBody>
                  <a:tcPr marL="0" marR="0" marT="0" marB="0" anchor="b"/>
                </a:tc>
                <a:extLst>
                  <a:ext uri="{0D108BD9-81ED-4DB2-BD59-A6C34878D82A}">
                    <a16:rowId xmlns:a16="http://schemas.microsoft.com/office/drawing/2014/main" val="3841443440"/>
                  </a:ext>
                </a:extLst>
              </a:tr>
              <a:tr h="338390">
                <a:tc vMerge="1">
                  <a:txBody>
                    <a:bodyPr/>
                    <a:lstStyle/>
                    <a:p>
                      <a:endParaRPr lang="el-GR"/>
                    </a:p>
                  </a:txBody>
                  <a:tcPr/>
                </a:tc>
                <a:tc>
                  <a:txBody>
                    <a:bodyPr/>
                    <a:lstStyle/>
                    <a:p>
                      <a:pPr marL="0" algn="l" defTabSz="914400" rtl="0" eaLnBrk="1" fontAlgn="b" latinLnBrk="0" hangingPunct="1"/>
                      <a:r>
                        <a:rPr lang="el-GR" sz="2000" u="none" strike="noStrike" kern="1200" dirty="0">
                          <a:solidFill>
                            <a:schemeClr val="tx1"/>
                          </a:solidFill>
                          <a:effectLst/>
                          <a:latin typeface="Arial Narrow" panose="020B0606020202030204" pitchFamily="34" charset="0"/>
                          <a:ea typeface="+mn-ea"/>
                          <a:cs typeface="+mn-cs"/>
                        </a:rPr>
                        <a:t>Αυξημένες ζημιές σε κτίρια που προκλήθηκαν από συρρίκνωση του εδάφους</a:t>
                      </a:r>
                    </a:p>
                  </a:txBody>
                  <a:tcPr marL="0" marR="0" marT="0" marB="0" anchor="b"/>
                </a:tc>
                <a:extLst>
                  <a:ext uri="{0D108BD9-81ED-4DB2-BD59-A6C34878D82A}">
                    <a16:rowId xmlns:a16="http://schemas.microsoft.com/office/drawing/2014/main" val="2072778692"/>
                  </a:ext>
                </a:extLst>
              </a:tr>
              <a:tr h="507585">
                <a:tc vMerge="1">
                  <a:txBody>
                    <a:bodyPr/>
                    <a:lstStyle/>
                    <a:p>
                      <a:endParaRPr lang="el-GR"/>
                    </a:p>
                  </a:txBody>
                  <a:tcPr/>
                </a:tc>
                <a:tc>
                  <a:txBody>
                    <a:bodyPr/>
                    <a:lstStyle/>
                    <a:p>
                      <a:pPr marL="0" algn="l" defTabSz="914400" rtl="0" eaLnBrk="1" fontAlgn="b" latinLnBrk="0" hangingPunct="1"/>
                      <a:r>
                        <a:rPr lang="el-GR" sz="2000" u="none" strike="noStrike" kern="1200" dirty="0">
                          <a:solidFill>
                            <a:schemeClr val="tx1"/>
                          </a:solidFill>
                          <a:effectLst/>
                          <a:latin typeface="Arial Narrow" panose="020B0606020202030204" pitchFamily="34" charset="0"/>
                          <a:ea typeface="+mn-ea"/>
                          <a:cs typeface="+mn-cs"/>
                        </a:rPr>
                        <a:t>Ελάττωση των πηγών νερού σε ποιότητα και ποσότητα.</a:t>
                      </a:r>
                    </a:p>
                  </a:txBody>
                  <a:tcPr marL="0" marR="0" marT="0" marB="0" anchor="b"/>
                </a:tc>
                <a:extLst>
                  <a:ext uri="{0D108BD9-81ED-4DB2-BD59-A6C34878D82A}">
                    <a16:rowId xmlns:a16="http://schemas.microsoft.com/office/drawing/2014/main" val="443563799"/>
                  </a:ext>
                </a:extLst>
              </a:tr>
              <a:tr h="169195">
                <a:tc vMerge="1">
                  <a:txBody>
                    <a:bodyPr/>
                    <a:lstStyle/>
                    <a:p>
                      <a:endParaRPr lang="el-GR"/>
                    </a:p>
                  </a:txBody>
                  <a:tcPr/>
                </a:tc>
                <a:tc>
                  <a:txBody>
                    <a:bodyPr/>
                    <a:lstStyle/>
                    <a:p>
                      <a:pPr marL="0" algn="l" defTabSz="914400" rtl="0" eaLnBrk="1" fontAlgn="b" latinLnBrk="0" hangingPunct="1"/>
                      <a:r>
                        <a:rPr lang="el-GR" sz="2000" u="none" strike="noStrike" kern="1200" dirty="0">
                          <a:solidFill>
                            <a:schemeClr val="tx1"/>
                          </a:solidFill>
                          <a:effectLst/>
                          <a:latin typeface="Arial Narrow" panose="020B0606020202030204" pitchFamily="34" charset="0"/>
                          <a:ea typeface="+mn-ea"/>
                          <a:cs typeface="+mn-cs"/>
                        </a:rPr>
                        <a:t>Αύξηση του κινδύνου δασικών πυρκαγιών</a:t>
                      </a:r>
                    </a:p>
                  </a:txBody>
                  <a:tcPr marL="0" marR="0" marT="0" marB="0" anchor="b"/>
                </a:tc>
                <a:extLst>
                  <a:ext uri="{0D108BD9-81ED-4DB2-BD59-A6C34878D82A}">
                    <a16:rowId xmlns:a16="http://schemas.microsoft.com/office/drawing/2014/main" val="3649984340"/>
                  </a:ext>
                </a:extLst>
              </a:tr>
            </a:tbl>
          </a:graphicData>
        </a:graphic>
      </p:graphicFrame>
    </p:spTree>
    <p:extLst>
      <p:ext uri="{BB962C8B-B14F-4D97-AF65-F5344CB8AC3E}">
        <p14:creationId xmlns:p14="http://schemas.microsoft.com/office/powerpoint/2010/main" val="4157572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A964CAE-C34E-4487-A85E-5FE49F03153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1255FA5-1BB4-4904-9ADB-ECD56957B82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61</a:t>
            </a:fld>
            <a:endParaRPr lang="el-GR" dirty="0">
              <a:solidFill>
                <a:prstClr val="black">
                  <a:tint val="75000"/>
                </a:prstClr>
              </a:solidFill>
            </a:endParaRPr>
          </a:p>
        </p:txBody>
      </p:sp>
      <p:graphicFrame>
        <p:nvGraphicFramePr>
          <p:cNvPr id="6" name="Πίνακας 5">
            <a:extLst>
              <a:ext uri="{FF2B5EF4-FFF2-40B4-BE49-F238E27FC236}">
                <a16:creationId xmlns:a16="http://schemas.microsoft.com/office/drawing/2014/main" id="{901D077C-DB85-4971-BBDF-C0A5955302AE}"/>
              </a:ext>
            </a:extLst>
          </p:cNvPr>
          <p:cNvGraphicFramePr>
            <a:graphicFrameLocks noGrp="1"/>
          </p:cNvGraphicFramePr>
          <p:nvPr>
            <p:extLst>
              <p:ext uri="{D42A27DB-BD31-4B8C-83A1-F6EECF244321}">
                <p14:modId xmlns:p14="http://schemas.microsoft.com/office/powerpoint/2010/main" val="1246872240"/>
              </p:ext>
            </p:extLst>
          </p:nvPr>
        </p:nvGraphicFramePr>
        <p:xfrm>
          <a:off x="107504" y="821719"/>
          <a:ext cx="9001000" cy="5181600"/>
        </p:xfrm>
        <a:graphic>
          <a:graphicData uri="http://schemas.openxmlformats.org/drawingml/2006/table">
            <a:tbl>
              <a:tblPr>
                <a:tableStyleId>{5C22544A-7EE6-4342-B048-85BDC9FD1C3A}</a:tableStyleId>
              </a:tblPr>
              <a:tblGrid>
                <a:gridCol w="4339768">
                  <a:extLst>
                    <a:ext uri="{9D8B030D-6E8A-4147-A177-3AD203B41FA5}">
                      <a16:colId xmlns:a16="http://schemas.microsoft.com/office/drawing/2014/main" val="3339004152"/>
                    </a:ext>
                  </a:extLst>
                </a:gridCol>
                <a:gridCol w="4661232">
                  <a:extLst>
                    <a:ext uri="{9D8B030D-6E8A-4147-A177-3AD203B41FA5}">
                      <a16:colId xmlns:a16="http://schemas.microsoft.com/office/drawing/2014/main" val="1035127727"/>
                    </a:ext>
                  </a:extLst>
                </a:gridCol>
              </a:tblGrid>
              <a:tr h="548640">
                <a:tc rowSpan="3">
                  <a:txBody>
                    <a:bodyPr/>
                    <a:lstStyle/>
                    <a:p>
                      <a:pPr marL="0" algn="ctr"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της μέγιστης έντασης του ανέμου στους τροπικούς κυκλώνες, καθώς και της μέσης και μέγιστης έντασης των βροχοπτώσεων</a:t>
                      </a:r>
                    </a:p>
                    <a:p>
                      <a:pPr marL="0" algn="ctr" defTabSz="914400" rtl="0" eaLnBrk="1" fontAlgn="b" latinLnBrk="0" hangingPunct="1"/>
                      <a:endParaRPr lang="el-GR" sz="2000" u="none" strike="noStrike" kern="1200" dirty="0">
                        <a:solidFill>
                          <a:schemeClr val="dk1"/>
                        </a:solidFill>
                        <a:effectLst/>
                        <a:latin typeface="Arial Narrow" panose="020B0606020202030204" pitchFamily="34" charset="0"/>
                        <a:ea typeface="+mn-ea"/>
                        <a:cs typeface="+mn-cs"/>
                      </a:endParaRPr>
                    </a:p>
                  </a:txBody>
                  <a:tcPr marL="0" marR="0" marT="0" marB="0" anchor="b"/>
                </a:tc>
                <a:tc>
                  <a:txBody>
                    <a:bodyPr/>
                    <a:lstStyle/>
                    <a:p>
                      <a:pPr marL="0" algn="l"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του κινδύνου για την ανθρώπινη ζωή, κίνδυνος επιδημιών και μολυσματικών ασθενειών</a:t>
                      </a:r>
                    </a:p>
                  </a:txBody>
                  <a:tcPr marL="0" marR="0" marT="0" marB="0" anchor="b"/>
                </a:tc>
                <a:extLst>
                  <a:ext uri="{0D108BD9-81ED-4DB2-BD59-A6C34878D82A}">
                    <a16:rowId xmlns:a16="http://schemas.microsoft.com/office/drawing/2014/main" val="311372990"/>
                  </a:ext>
                </a:extLst>
              </a:tr>
              <a:tr h="365760">
                <a:tc vMerge="1">
                  <a:txBody>
                    <a:bodyPr/>
                    <a:lstStyle/>
                    <a:p>
                      <a:endParaRPr lang="el-GR"/>
                    </a:p>
                  </a:txBody>
                  <a:tcPr/>
                </a:tc>
                <a:tc>
                  <a:txBody>
                    <a:bodyPr/>
                    <a:lstStyle/>
                    <a:p>
                      <a:pPr marL="0" algn="l"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της διάβρωσης των ακτών και βλάβες στα παράκτια κτίρια και στις υποδομές</a:t>
                      </a:r>
                    </a:p>
                  </a:txBody>
                  <a:tcPr marL="0" marR="0" marT="0" marB="0" anchor="b"/>
                </a:tc>
                <a:extLst>
                  <a:ext uri="{0D108BD9-81ED-4DB2-BD59-A6C34878D82A}">
                    <a16:rowId xmlns:a16="http://schemas.microsoft.com/office/drawing/2014/main" val="373784983"/>
                  </a:ext>
                </a:extLst>
              </a:tr>
              <a:tr h="365760">
                <a:tc vMerge="1">
                  <a:txBody>
                    <a:bodyPr/>
                    <a:lstStyle/>
                    <a:p>
                      <a:endParaRPr lang="el-GR"/>
                    </a:p>
                  </a:txBody>
                  <a:tcPr/>
                </a:tc>
                <a:tc>
                  <a:txBody>
                    <a:bodyPr/>
                    <a:lstStyle/>
                    <a:p>
                      <a:pPr marL="0" algn="l"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των βλαβών στα παράκτια οικοσυστήματα, όπως οι κοραλλιογενείς ύφαλοι και τα </a:t>
                      </a:r>
                      <a:r>
                        <a:rPr lang="el-GR" sz="2000" u="none" strike="noStrike" kern="1200" dirty="0" err="1">
                          <a:solidFill>
                            <a:schemeClr val="dk1"/>
                          </a:solidFill>
                          <a:effectLst/>
                          <a:latin typeface="Arial Narrow" panose="020B0606020202030204" pitchFamily="34" charset="0"/>
                          <a:ea typeface="+mn-ea"/>
                          <a:cs typeface="+mn-cs"/>
                        </a:rPr>
                        <a:t>μανκρόβια</a:t>
                      </a:r>
                      <a:r>
                        <a:rPr lang="el-GR" sz="2000" u="none" strike="noStrike" kern="1200" dirty="0">
                          <a:solidFill>
                            <a:schemeClr val="dk1"/>
                          </a:solidFill>
                          <a:effectLst/>
                          <a:latin typeface="Arial Narrow" panose="020B0606020202030204" pitchFamily="34" charset="0"/>
                          <a:ea typeface="+mn-ea"/>
                          <a:cs typeface="+mn-cs"/>
                        </a:rPr>
                        <a:t> δάση</a:t>
                      </a:r>
                    </a:p>
                  </a:txBody>
                  <a:tcPr marL="0" marR="0" marT="0" marB="0" anchor="b"/>
                </a:tc>
                <a:extLst>
                  <a:ext uri="{0D108BD9-81ED-4DB2-BD59-A6C34878D82A}">
                    <a16:rowId xmlns:a16="http://schemas.microsoft.com/office/drawing/2014/main" val="2375900872"/>
                  </a:ext>
                </a:extLst>
              </a:tr>
              <a:tr h="548640">
                <a:tc rowSpan="2">
                  <a:txBody>
                    <a:bodyPr/>
                    <a:lstStyle/>
                    <a:p>
                      <a:pPr marL="0" algn="ctr" defTabSz="914400" rtl="0" eaLnBrk="1" fontAlgn="b" latinLnBrk="0" hangingPunct="1"/>
                      <a:r>
                        <a:rPr lang="el-GR" sz="2000" u="none" strike="noStrike" kern="1200" dirty="0">
                          <a:solidFill>
                            <a:srgbClr val="0000FF"/>
                          </a:solidFill>
                          <a:effectLst/>
                          <a:latin typeface="Arial Narrow" panose="020B0606020202030204" pitchFamily="34" charset="0"/>
                          <a:ea typeface="+mn-ea"/>
                          <a:cs typeface="+mn-cs"/>
                        </a:rPr>
                        <a:t>Ισχυροποίηση των ξηρασιών και των πλημμυρών που συνδυάζονται με τα γεγονότα </a:t>
                      </a:r>
                      <a:r>
                        <a:rPr lang="el-GR" sz="2000" u="none" strike="noStrike" kern="1200" dirty="0" err="1">
                          <a:solidFill>
                            <a:srgbClr val="0000FF"/>
                          </a:solidFill>
                          <a:effectLst/>
                          <a:latin typeface="Arial Narrow" panose="020B0606020202030204" pitchFamily="34" charset="0"/>
                          <a:ea typeface="+mn-ea"/>
                          <a:cs typeface="+mn-cs"/>
                        </a:rPr>
                        <a:t>El</a:t>
                      </a:r>
                      <a:r>
                        <a:rPr lang="el-GR" sz="2000" u="none" strike="noStrike" kern="1200" dirty="0">
                          <a:solidFill>
                            <a:srgbClr val="0000FF"/>
                          </a:solidFill>
                          <a:effectLst/>
                          <a:latin typeface="Arial Narrow" panose="020B0606020202030204" pitchFamily="34" charset="0"/>
                          <a:ea typeface="+mn-ea"/>
                          <a:cs typeface="+mn-cs"/>
                        </a:rPr>
                        <a:t> </a:t>
                      </a:r>
                      <a:r>
                        <a:rPr lang="el-GR" sz="2000" u="none" strike="noStrike" kern="1200" dirty="0" err="1">
                          <a:solidFill>
                            <a:srgbClr val="0000FF"/>
                          </a:solidFill>
                          <a:effectLst/>
                          <a:latin typeface="Arial Narrow" panose="020B0606020202030204" pitchFamily="34" charset="0"/>
                          <a:ea typeface="+mn-ea"/>
                          <a:cs typeface="+mn-cs"/>
                        </a:rPr>
                        <a:t>Nino</a:t>
                      </a:r>
                      <a:r>
                        <a:rPr lang="el-GR" sz="2000" u="none" strike="noStrike" kern="1200" dirty="0">
                          <a:solidFill>
                            <a:srgbClr val="0000FF"/>
                          </a:solidFill>
                          <a:effectLst/>
                          <a:latin typeface="Arial Narrow" panose="020B0606020202030204" pitchFamily="34" charset="0"/>
                          <a:ea typeface="+mn-ea"/>
                          <a:cs typeface="+mn-cs"/>
                        </a:rPr>
                        <a:t> σε πολλές διαφορετικές περιοχές</a:t>
                      </a:r>
                    </a:p>
                    <a:p>
                      <a:pPr marL="0" algn="ctr" defTabSz="914400" rtl="0" eaLnBrk="1" fontAlgn="b" latinLnBrk="0" hangingPunct="1"/>
                      <a:endParaRPr lang="el-GR" sz="2000" u="none" strike="noStrike" kern="1200" dirty="0">
                        <a:solidFill>
                          <a:srgbClr val="0000FF"/>
                        </a:solidFill>
                        <a:effectLst/>
                        <a:latin typeface="Arial Narrow" panose="020B0606020202030204" pitchFamily="34" charset="0"/>
                        <a:ea typeface="+mn-ea"/>
                        <a:cs typeface="+mn-cs"/>
                      </a:endParaRPr>
                    </a:p>
                  </a:txBody>
                  <a:tcPr marL="0" marR="0" marT="0" marB="0" anchor="b"/>
                </a:tc>
                <a:tc>
                  <a:txBody>
                    <a:bodyPr/>
                    <a:lstStyle/>
                    <a:p>
                      <a:pPr marL="0" algn="l" defTabSz="914400" rtl="0" eaLnBrk="1" fontAlgn="b" latinLnBrk="0" hangingPunct="1"/>
                      <a:r>
                        <a:rPr lang="el-GR" sz="2000" u="none" strike="noStrike" kern="1200" dirty="0">
                          <a:solidFill>
                            <a:srgbClr val="0000FF"/>
                          </a:solidFill>
                          <a:effectLst/>
                          <a:latin typeface="Arial Narrow" panose="020B0606020202030204" pitchFamily="34" charset="0"/>
                          <a:ea typeface="+mn-ea"/>
                          <a:cs typeface="+mn-cs"/>
                        </a:rPr>
                        <a:t>Ελάττωση της  γεωργικής και </a:t>
                      </a:r>
                      <a:r>
                        <a:rPr lang="el-GR" sz="2000" u="none" strike="noStrike" kern="1200" dirty="0" err="1">
                          <a:solidFill>
                            <a:srgbClr val="0000FF"/>
                          </a:solidFill>
                          <a:effectLst/>
                          <a:latin typeface="Arial Narrow" panose="020B0606020202030204" pitchFamily="34" charset="0"/>
                          <a:ea typeface="+mn-ea"/>
                          <a:cs typeface="+mn-cs"/>
                        </a:rPr>
                        <a:t>λιβαδικής</a:t>
                      </a:r>
                      <a:r>
                        <a:rPr lang="el-GR" sz="2000" u="none" strike="noStrike" kern="1200" dirty="0">
                          <a:solidFill>
                            <a:srgbClr val="0000FF"/>
                          </a:solidFill>
                          <a:effectLst/>
                          <a:latin typeface="Arial Narrow" panose="020B0606020202030204" pitchFamily="34" charset="0"/>
                          <a:ea typeface="+mn-ea"/>
                          <a:cs typeface="+mn-cs"/>
                        </a:rPr>
                        <a:t> παραγωγής σε περιοχές επιρρεπείς σε ξηρασίες και πλημμύρες</a:t>
                      </a:r>
                    </a:p>
                  </a:txBody>
                  <a:tcPr marL="0" marR="0" marT="0" marB="0" anchor="b"/>
                </a:tc>
                <a:extLst>
                  <a:ext uri="{0D108BD9-81ED-4DB2-BD59-A6C34878D82A}">
                    <a16:rowId xmlns:a16="http://schemas.microsoft.com/office/drawing/2014/main" val="4048331890"/>
                  </a:ext>
                </a:extLst>
              </a:tr>
              <a:tr h="365760">
                <a:tc vMerge="1">
                  <a:txBody>
                    <a:bodyPr/>
                    <a:lstStyle/>
                    <a:p>
                      <a:endParaRPr lang="el-GR"/>
                    </a:p>
                  </a:txBody>
                  <a:tcPr/>
                </a:tc>
                <a:tc>
                  <a:txBody>
                    <a:bodyPr/>
                    <a:lstStyle/>
                    <a:p>
                      <a:pPr marL="0" algn="l" defTabSz="914400" rtl="0" eaLnBrk="1" fontAlgn="b" latinLnBrk="0" hangingPunct="1"/>
                      <a:r>
                        <a:rPr lang="el-GR" sz="2000" u="none" strike="noStrike" kern="1200" dirty="0">
                          <a:solidFill>
                            <a:srgbClr val="0000FF"/>
                          </a:solidFill>
                          <a:effectLst/>
                          <a:latin typeface="Arial Narrow" panose="020B0606020202030204" pitchFamily="34" charset="0"/>
                          <a:ea typeface="+mn-ea"/>
                          <a:cs typeface="+mn-cs"/>
                        </a:rPr>
                        <a:t>Ελάττωση της παραγωγής υδροηλεκτρικής ενέργειας σε περιοχές επιρρεπείς σε ξηρασίες</a:t>
                      </a:r>
                    </a:p>
                  </a:txBody>
                  <a:tcPr marL="0" marR="0" marT="0" marB="0" anchor="b"/>
                </a:tc>
                <a:extLst>
                  <a:ext uri="{0D108BD9-81ED-4DB2-BD59-A6C34878D82A}">
                    <a16:rowId xmlns:a16="http://schemas.microsoft.com/office/drawing/2014/main" val="1810084332"/>
                  </a:ext>
                </a:extLst>
              </a:tr>
              <a:tr h="365760">
                <a:tc rowSpan="3">
                  <a:txBody>
                    <a:bodyPr/>
                    <a:lstStyle/>
                    <a:p>
                      <a:pPr marL="0" algn="ctr"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στην ισχύ των καταιγίδων σε μέσα γεωγραφικά πλάτη</a:t>
                      </a:r>
                    </a:p>
                    <a:p>
                      <a:pPr marL="0" algn="ctr" defTabSz="914400" rtl="0" eaLnBrk="1" fontAlgn="b" latinLnBrk="0" hangingPunct="1"/>
                      <a:endParaRPr lang="el-GR" sz="2000" u="none" strike="noStrike" kern="1200" dirty="0">
                        <a:solidFill>
                          <a:schemeClr val="dk1"/>
                        </a:solidFill>
                        <a:effectLst/>
                        <a:latin typeface="Arial Narrow" panose="020B0606020202030204" pitchFamily="34" charset="0"/>
                        <a:ea typeface="+mn-ea"/>
                        <a:cs typeface="+mn-cs"/>
                      </a:endParaRPr>
                    </a:p>
                  </a:txBody>
                  <a:tcPr marL="0" marR="0" marT="0" marB="0" anchor="b"/>
                </a:tc>
                <a:tc>
                  <a:txBody>
                    <a:bodyPr/>
                    <a:lstStyle/>
                    <a:p>
                      <a:pPr marL="0" algn="l"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των κινδύνων για την ανθρώπινη υγεία και τη ζωή</a:t>
                      </a:r>
                    </a:p>
                  </a:txBody>
                  <a:tcPr marL="0" marR="0" marT="0" marB="0" anchor="b"/>
                </a:tc>
                <a:extLst>
                  <a:ext uri="{0D108BD9-81ED-4DB2-BD59-A6C34878D82A}">
                    <a16:rowId xmlns:a16="http://schemas.microsoft.com/office/drawing/2014/main" val="58048027"/>
                  </a:ext>
                </a:extLst>
              </a:tr>
              <a:tr h="182880">
                <a:tc vMerge="1">
                  <a:txBody>
                    <a:bodyPr/>
                    <a:lstStyle/>
                    <a:p>
                      <a:endParaRPr lang="el-GR"/>
                    </a:p>
                  </a:txBody>
                  <a:tcPr/>
                </a:tc>
                <a:tc>
                  <a:txBody>
                    <a:bodyPr/>
                    <a:lstStyle/>
                    <a:p>
                      <a:pPr marL="0" algn="l"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των απωλειών ιδιοκτησίας και υποδομών</a:t>
                      </a:r>
                    </a:p>
                  </a:txBody>
                  <a:tcPr marL="0" marR="0" marT="0" marB="0" anchor="b"/>
                </a:tc>
                <a:extLst>
                  <a:ext uri="{0D108BD9-81ED-4DB2-BD59-A6C34878D82A}">
                    <a16:rowId xmlns:a16="http://schemas.microsoft.com/office/drawing/2014/main" val="1687294751"/>
                  </a:ext>
                </a:extLst>
              </a:tr>
              <a:tr h="182880">
                <a:tc vMerge="1">
                  <a:txBody>
                    <a:bodyPr/>
                    <a:lstStyle/>
                    <a:p>
                      <a:endParaRPr lang="el-GR"/>
                    </a:p>
                  </a:txBody>
                  <a:tcPr/>
                </a:tc>
                <a:tc>
                  <a:txBody>
                    <a:bodyPr/>
                    <a:lstStyle/>
                    <a:p>
                      <a:pPr marL="0" algn="l" defTabSz="914400" rtl="0" eaLnBrk="1" fontAlgn="b" latinLnBrk="0" hangingPunct="1"/>
                      <a:r>
                        <a:rPr lang="el-GR" sz="2000" u="none" strike="noStrike" kern="1200" dirty="0">
                          <a:solidFill>
                            <a:schemeClr val="dk1"/>
                          </a:solidFill>
                          <a:effectLst/>
                          <a:latin typeface="Arial Narrow" panose="020B0606020202030204" pitchFamily="34" charset="0"/>
                          <a:ea typeface="+mn-ea"/>
                          <a:cs typeface="+mn-cs"/>
                        </a:rPr>
                        <a:t>Αύξηση των βλαβών στα παράκτια οικοσυστήματα</a:t>
                      </a:r>
                    </a:p>
                  </a:txBody>
                  <a:tcPr marL="0" marR="0" marT="0" marB="0" anchor="b"/>
                </a:tc>
                <a:extLst>
                  <a:ext uri="{0D108BD9-81ED-4DB2-BD59-A6C34878D82A}">
                    <a16:rowId xmlns:a16="http://schemas.microsoft.com/office/drawing/2014/main" val="3874943853"/>
                  </a:ext>
                </a:extLst>
              </a:tr>
            </a:tbl>
          </a:graphicData>
        </a:graphic>
      </p:graphicFrame>
      <p:sp>
        <p:nvSpPr>
          <p:cNvPr id="8" name="TextBox 7">
            <a:extLst>
              <a:ext uri="{FF2B5EF4-FFF2-40B4-BE49-F238E27FC236}">
                <a16:creationId xmlns:a16="http://schemas.microsoft.com/office/drawing/2014/main" id="{085C8D9F-B26F-4D11-B436-2992E0132247}"/>
              </a:ext>
            </a:extLst>
          </p:cNvPr>
          <p:cNvSpPr txBox="1"/>
          <p:nvPr/>
        </p:nvSpPr>
        <p:spPr>
          <a:xfrm>
            <a:off x="554358" y="136525"/>
            <a:ext cx="8064896" cy="369332"/>
          </a:xfrm>
          <a:prstGeom prst="rect">
            <a:avLst/>
          </a:prstGeom>
          <a:noFill/>
        </p:spPr>
        <p:txBody>
          <a:bodyPr wrap="square">
            <a:spAutoFit/>
          </a:bodyPr>
          <a:lstStyle/>
          <a:p>
            <a:pPr algn="ctr" fontAlgn="b"/>
            <a:r>
              <a:rPr lang="el-GR" sz="1800" u="none" strike="noStrike" dirty="0">
                <a:solidFill>
                  <a:srgbClr val="0000FF"/>
                </a:solidFill>
                <a:effectLst/>
                <a:latin typeface="Arial Narrow" panose="020B0606020202030204" pitchFamily="34" charset="0"/>
              </a:rPr>
              <a:t>παραδείγματα κλιματικής μεταβλητότητας και κλιματικών ακροτάτων και οι επιδράσεις τους</a:t>
            </a:r>
            <a:endParaRPr lang="el-GR" sz="1800" b="0" i="0" u="none" strike="noStrike" dirty="0">
              <a:solidFill>
                <a:srgbClr val="0000FF"/>
              </a:solidFill>
              <a:effectLst/>
              <a:latin typeface="Arial Narrow" panose="020B0606020202030204" pitchFamily="34" charset="0"/>
            </a:endParaRPr>
          </a:p>
        </p:txBody>
      </p:sp>
      <p:sp>
        <p:nvSpPr>
          <p:cNvPr id="5" name="TextBox 4">
            <a:extLst>
              <a:ext uri="{FF2B5EF4-FFF2-40B4-BE49-F238E27FC236}">
                <a16:creationId xmlns:a16="http://schemas.microsoft.com/office/drawing/2014/main" id="{B716088F-3F78-3A52-6D19-C5BA4D6BD6B3}"/>
              </a:ext>
            </a:extLst>
          </p:cNvPr>
          <p:cNvSpPr txBox="1"/>
          <p:nvPr/>
        </p:nvSpPr>
        <p:spPr>
          <a:xfrm>
            <a:off x="524746" y="485573"/>
            <a:ext cx="8064896" cy="646331"/>
          </a:xfrm>
          <a:prstGeom prst="rect">
            <a:avLst/>
          </a:prstGeom>
          <a:noFill/>
        </p:spPr>
        <p:txBody>
          <a:bodyPr wrap="square">
            <a:spAutoFit/>
          </a:bodyPr>
          <a:lstStyle/>
          <a:p>
            <a:pPr algn="ctr" fontAlgn="b"/>
            <a:r>
              <a:rPr lang="el-GR" sz="1800" b="1" u="none" strike="noStrike" dirty="0">
                <a:effectLst/>
                <a:latin typeface="Arial Narrow" panose="020B0606020202030204" pitchFamily="34" charset="0"/>
              </a:rPr>
              <a:t>προβολή των μεταβολών τον 21ο Αιώνα σε ακραία κλιματικά φαινόμενα</a:t>
            </a:r>
          </a:p>
          <a:p>
            <a:pPr algn="ctr" fontAlgn="b"/>
            <a:r>
              <a:rPr lang="el-GR" sz="1800" u="none" strike="noStrike" dirty="0">
                <a:effectLst/>
                <a:latin typeface="Arial Narrow" panose="020B0606020202030204" pitchFamily="34" charset="0"/>
              </a:rPr>
              <a:t> </a:t>
            </a:r>
            <a:endParaRPr lang="el-GR" dirty="0"/>
          </a:p>
        </p:txBody>
      </p:sp>
    </p:spTree>
    <p:extLst>
      <p:ext uri="{BB962C8B-B14F-4D97-AF65-F5344CB8AC3E}">
        <p14:creationId xmlns:p14="http://schemas.microsoft.com/office/powerpoint/2010/main" val="1328144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B8A1A81-7D35-47C5-9344-CCB29E3CBA7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1CC33F5-09A4-40B1-BE26-6A47D197E69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62</a:t>
            </a:fld>
            <a:endParaRPr lang="el-GR" dirty="0">
              <a:solidFill>
                <a:prstClr val="black">
                  <a:tint val="75000"/>
                </a:prstClr>
              </a:solidFill>
            </a:endParaRPr>
          </a:p>
        </p:txBody>
      </p:sp>
      <p:sp>
        <p:nvSpPr>
          <p:cNvPr id="4" name="WordArt 4">
            <a:extLst>
              <a:ext uri="{FF2B5EF4-FFF2-40B4-BE49-F238E27FC236}">
                <a16:creationId xmlns:a16="http://schemas.microsoft.com/office/drawing/2014/main" id="{E1365F81-99F5-473E-A8A3-290981EF420C}"/>
              </a:ext>
            </a:extLst>
          </p:cNvPr>
          <p:cNvSpPr>
            <a:spLocks noChangeArrowheads="1" noChangeShapeType="1" noTextEdit="1"/>
          </p:cNvSpPr>
          <p:nvPr/>
        </p:nvSpPr>
        <p:spPr bwMode="auto">
          <a:xfrm>
            <a:off x="2250781" y="2204864"/>
            <a:ext cx="5133975" cy="5794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2800" kern="10" dirty="0">
                <a:solidFill>
                  <a:schemeClr val="accent2"/>
                </a:solidFill>
                <a:effectLst>
                  <a:outerShdw dist="53882" dir="2700000" algn="ctr" rotWithShape="0">
                    <a:srgbClr val="C0C0C0">
                      <a:alpha val="79999"/>
                    </a:srgbClr>
                  </a:outerShdw>
                </a:effectLst>
                <a:latin typeface="Tahoma"/>
                <a:ea typeface="Tahoma"/>
                <a:cs typeface="Tahoma"/>
              </a:rPr>
              <a:t>Thanks for your attention</a:t>
            </a:r>
            <a:r>
              <a:rPr lang="el-GR" sz="2800" kern="10" dirty="0">
                <a:solidFill>
                  <a:schemeClr val="accent2"/>
                </a:solidFill>
                <a:effectLst>
                  <a:outerShdw dist="53882" dir="2700000" algn="ctr" rotWithShape="0">
                    <a:srgbClr val="C0C0C0">
                      <a:alpha val="79999"/>
                    </a:srgbClr>
                  </a:outerShdw>
                </a:effectLst>
                <a:latin typeface="Tahoma"/>
                <a:ea typeface="Tahoma"/>
                <a:cs typeface="Tahoma"/>
              </a:rPr>
              <a:t>!</a:t>
            </a:r>
          </a:p>
        </p:txBody>
      </p:sp>
      <p:pic>
        <p:nvPicPr>
          <p:cNvPr id="5" name="Γραφικό 4">
            <a:extLst>
              <a:ext uri="{FF2B5EF4-FFF2-40B4-BE49-F238E27FC236}">
                <a16:creationId xmlns:a16="http://schemas.microsoft.com/office/drawing/2014/main" id="{D96E9DAE-D346-4679-9374-8FE58A19B8DE}"/>
              </a:ext>
            </a:extLst>
          </p:cNvPr>
          <p:cNvPicPr>
            <a:picLocks noChangeAspect="1"/>
          </p:cNvPicPr>
          <p:nvPr/>
        </p:nvPicPr>
        <p:blipFill>
          <a:blip r:embed="rId3" cstate="print">
            <a:extLst>
              <a:ext uri="{96DAC541-7B7A-43D3-8B79-37D633B846F1}">
                <asvg:svgBlip xmlns:asvg="http://schemas.microsoft.com/office/drawing/2016/SVG/main" r:embed="rId4"/>
              </a:ext>
            </a:extLst>
          </a:blip>
          <a:stretch>
            <a:fillRect/>
          </a:stretch>
        </p:blipFill>
        <p:spPr>
          <a:xfrm>
            <a:off x="6030618" y="4941614"/>
            <a:ext cx="3095625" cy="752475"/>
          </a:xfrm>
          <a:prstGeom prst="rect">
            <a:avLst/>
          </a:prstGeom>
        </p:spPr>
      </p:pic>
      <p:sp>
        <p:nvSpPr>
          <p:cNvPr id="6" name="Ορθογώνιο 5">
            <a:extLst>
              <a:ext uri="{FF2B5EF4-FFF2-40B4-BE49-F238E27FC236}">
                <a16:creationId xmlns:a16="http://schemas.microsoft.com/office/drawing/2014/main" id="{B46B9432-EBE7-40ED-B5B8-C630AD082A5B}"/>
              </a:ext>
            </a:extLst>
          </p:cNvPr>
          <p:cNvSpPr/>
          <p:nvPr/>
        </p:nvSpPr>
        <p:spPr>
          <a:xfrm>
            <a:off x="5292430" y="4221534"/>
            <a:ext cx="3294261" cy="369332"/>
          </a:xfrm>
          <a:prstGeom prst="rect">
            <a:avLst/>
          </a:prstGeom>
        </p:spPr>
        <p:txBody>
          <a:bodyPr wrap="square">
            <a:spAutoFit/>
          </a:bodyPr>
          <a:lstStyle/>
          <a:p>
            <a:pPr>
              <a:defRPr/>
            </a:pPr>
            <a:r>
              <a:rPr lang="en-US" b="1" u="sng" dirty="0">
                <a:solidFill>
                  <a:schemeClr val="hlink"/>
                </a:solidFill>
                <a:effectLst>
                  <a:outerShdw blurRad="38100" dist="38100" dir="2700000" algn="tl">
                    <a:srgbClr val="C0C0C0"/>
                  </a:outerShdw>
                </a:effectLst>
                <a:latin typeface="Comic Sans MS" pitchFamily="66" charset="0"/>
                <a:cs typeface="Arial" pitchFamily="34" charset="0"/>
              </a:rPr>
              <a:t>Prof. </a:t>
            </a:r>
            <a:r>
              <a:rPr lang="en-US" b="1" u="sng" dirty="0" err="1">
                <a:solidFill>
                  <a:schemeClr val="hlink"/>
                </a:solidFill>
                <a:effectLst>
                  <a:outerShdw blurRad="38100" dist="38100" dir="2700000" algn="tl">
                    <a:srgbClr val="C0C0C0"/>
                  </a:outerShdw>
                </a:effectLst>
                <a:latin typeface="Comic Sans MS" pitchFamily="66" charset="0"/>
                <a:cs typeface="Arial" pitchFamily="34" charset="0"/>
              </a:rPr>
              <a:t>Mic.Gr.Vrachopoulos</a:t>
            </a:r>
            <a:endParaRPr lang="el-GR" b="1" u="sng" dirty="0">
              <a:solidFill>
                <a:schemeClr val="hlink"/>
              </a:solidFill>
              <a:latin typeface="Comic Sans MS" pitchFamily="66" charset="0"/>
              <a:cs typeface="Arial" pitchFamily="34" charset="0"/>
            </a:endParaRPr>
          </a:p>
        </p:txBody>
      </p:sp>
      <p:sp>
        <p:nvSpPr>
          <p:cNvPr id="7" name="Rectangle 7">
            <a:extLst>
              <a:ext uri="{FF2B5EF4-FFF2-40B4-BE49-F238E27FC236}">
                <a16:creationId xmlns:a16="http://schemas.microsoft.com/office/drawing/2014/main" id="{C48AD92B-3BA6-498C-8894-525E26B667A1}"/>
              </a:ext>
            </a:extLst>
          </p:cNvPr>
          <p:cNvSpPr>
            <a:spLocks noChangeArrowheads="1"/>
          </p:cNvSpPr>
          <p:nvPr/>
        </p:nvSpPr>
        <p:spPr bwMode="auto">
          <a:xfrm>
            <a:off x="233763" y="4941614"/>
            <a:ext cx="3713162" cy="612775"/>
          </a:xfrm>
          <a:prstGeom prst="rect">
            <a:avLst/>
          </a:prstGeom>
          <a:noFill/>
          <a:ln w="12700">
            <a:noFill/>
            <a:miter lim="800000"/>
            <a:headEnd/>
            <a:tailEnd/>
          </a:ln>
          <a:effectLst>
            <a:outerShdw dist="12700" dir="5400000" algn="ctr" rotWithShape="0">
              <a:schemeClr val="folHlink"/>
            </a:outerShdw>
          </a:effectLst>
        </p:spPr>
        <p:txBody>
          <a:bodyPr wrap="none" lIns="0" tIns="25400" rIns="0" bIns="25400">
            <a:spAutoFit/>
          </a:bodyPr>
          <a:lstStyle/>
          <a:p>
            <a:pPr>
              <a:defRPr/>
            </a:pPr>
            <a:r>
              <a:rPr lang="el-GR" sz="3600" b="1" dirty="0">
                <a:solidFill>
                  <a:srgbClr val="00279F"/>
                </a:solidFill>
                <a:latin typeface="Arial" charset="0"/>
              </a:rPr>
              <a:t>Τέλος κεφαλαίου</a:t>
            </a:r>
          </a:p>
        </p:txBody>
      </p:sp>
    </p:spTree>
    <p:extLst>
      <p:ext uri="{BB962C8B-B14F-4D97-AF65-F5344CB8AC3E}">
        <p14:creationId xmlns:p14="http://schemas.microsoft.com/office/powerpoint/2010/main" val="153380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63</a:t>
            </a:fld>
            <a:endParaRPr lang="el-GR" dirty="0">
              <a:solidFill>
                <a:prstClr val="black">
                  <a:tint val="75000"/>
                </a:prstClr>
              </a:solidFill>
            </a:endParaRPr>
          </a:p>
        </p:txBody>
      </p:sp>
      <p:sp>
        <p:nvSpPr>
          <p:cNvPr id="4" name="Content Placeholder 2">
            <a:extLst>
              <a:ext uri="{FF2B5EF4-FFF2-40B4-BE49-F238E27FC236}">
                <a16:creationId xmlns:a16="http://schemas.microsoft.com/office/drawing/2014/main" id="{D02C7A32-510C-4C50-AA41-35462D4A082F}"/>
              </a:ext>
            </a:extLst>
          </p:cNvPr>
          <p:cNvSpPr txBox="1">
            <a:spLocks/>
          </p:cNvSpPr>
          <p:nvPr/>
        </p:nvSpPr>
        <p:spPr>
          <a:xfrm>
            <a:off x="1043608" y="332656"/>
            <a:ext cx="7128792" cy="936104"/>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Arial" panose="020B0604020202020204" pitchFamily="34" charset="0"/>
              <a:buNone/>
            </a:pPr>
            <a:r>
              <a:rPr lang="el-GR" b="1">
                <a:solidFill>
                  <a:schemeClr val="accent6">
                    <a:lumMod val="75000"/>
                  </a:schemeClr>
                </a:solidFill>
              </a:rPr>
              <a:t>Τέλος κεφαλαίου</a:t>
            </a:r>
          </a:p>
          <a:p>
            <a:pPr>
              <a:buFont typeface="Arial" panose="020B0604020202020204" pitchFamily="34" charset="0"/>
              <a:buNone/>
            </a:pPr>
            <a:endParaRPr lang="el-GR" sz="3000" b="1" dirty="0">
              <a:solidFill>
                <a:schemeClr val="accent6">
                  <a:lumMod val="75000"/>
                </a:schemeClr>
              </a:solidFill>
            </a:endParaRPr>
          </a:p>
        </p:txBody>
      </p:sp>
      <p:pic>
        <p:nvPicPr>
          <p:cNvPr id="5" name="Picture 4" descr="Image result for earth black and white">
            <a:extLst>
              <a:ext uri="{FF2B5EF4-FFF2-40B4-BE49-F238E27FC236}">
                <a16:creationId xmlns:a16="http://schemas.microsoft.com/office/drawing/2014/main" id="{9A6B416B-EB13-476F-95F1-F46D184AC312}"/>
              </a:ext>
            </a:extLst>
          </p:cNvPr>
          <p:cNvPicPr>
            <a:picLocks noChangeAspect="1" noChangeArrowheads="1"/>
          </p:cNvPicPr>
          <p:nvPr/>
        </p:nvPicPr>
        <p:blipFill>
          <a:blip r:embed="rId2" cstate="print">
            <a:lum contrast="20000"/>
          </a:blip>
          <a:srcRect l="12960" t="9692" r="13601" b="14709"/>
          <a:stretch>
            <a:fillRect/>
          </a:stretch>
        </p:blipFill>
        <p:spPr bwMode="auto">
          <a:xfrm>
            <a:off x="2555776" y="980728"/>
            <a:ext cx="3707384" cy="3816424"/>
          </a:xfrm>
          <a:prstGeom prst="ellipse">
            <a:avLst/>
          </a:prstGeom>
          <a:ln>
            <a:noFill/>
          </a:ln>
          <a:effectLst>
            <a:softEdge rad="112500"/>
          </a:effectLst>
        </p:spPr>
      </p:pic>
      <p:pic>
        <p:nvPicPr>
          <p:cNvPr id="6" name="Picture 2" descr="C:\Users\Dimitra\Desktop\uoa.png">
            <a:extLst>
              <a:ext uri="{FF2B5EF4-FFF2-40B4-BE49-F238E27FC236}">
                <a16:creationId xmlns:a16="http://schemas.microsoft.com/office/drawing/2014/main" id="{768208B5-7244-4CD6-AFA4-E423C2127AE9}"/>
              </a:ext>
            </a:extLst>
          </p:cNvPr>
          <p:cNvPicPr>
            <a:picLocks noChangeAspect="1" noChangeArrowheads="1"/>
          </p:cNvPicPr>
          <p:nvPr/>
        </p:nvPicPr>
        <p:blipFill>
          <a:blip r:embed="rId3" cstate="print"/>
          <a:srcRect r="83733"/>
          <a:stretch>
            <a:fillRect/>
          </a:stretch>
        </p:blipFill>
        <p:spPr bwMode="auto">
          <a:xfrm>
            <a:off x="2987824" y="5805264"/>
            <a:ext cx="554944" cy="936104"/>
          </a:xfrm>
          <a:prstGeom prst="rect">
            <a:avLst/>
          </a:prstGeom>
          <a:noFill/>
        </p:spPr>
      </p:pic>
      <p:sp>
        <p:nvSpPr>
          <p:cNvPr id="7" name="Rectangle 7">
            <a:extLst>
              <a:ext uri="{FF2B5EF4-FFF2-40B4-BE49-F238E27FC236}">
                <a16:creationId xmlns:a16="http://schemas.microsoft.com/office/drawing/2014/main" id="{21594A94-B96A-4C55-BD07-E89D007C0AA6}"/>
              </a:ext>
            </a:extLst>
          </p:cNvPr>
          <p:cNvSpPr/>
          <p:nvPr/>
        </p:nvSpPr>
        <p:spPr>
          <a:xfrm>
            <a:off x="3492820" y="6074132"/>
            <a:ext cx="3527452" cy="461665"/>
          </a:xfrm>
          <a:prstGeom prst="rect">
            <a:avLst/>
          </a:prstGeom>
        </p:spPr>
        <p:txBody>
          <a:bodyPr wrap="square">
            <a:spAutoFit/>
          </a:bodyPr>
          <a:lstStyle/>
          <a:p>
            <a:r>
              <a:rPr lang="en-US" sz="1200" dirty="0">
                <a:solidFill>
                  <a:schemeClr val="bg1">
                    <a:lumMod val="50000"/>
                  </a:schemeClr>
                </a:solidFill>
              </a:rPr>
              <a:t>National and Kapodistrian </a:t>
            </a:r>
          </a:p>
          <a:p>
            <a:r>
              <a:rPr lang="en-US" sz="1200" dirty="0">
                <a:solidFill>
                  <a:schemeClr val="bg1">
                    <a:lumMod val="50000"/>
                  </a:schemeClr>
                </a:solidFill>
              </a:rPr>
              <a:t>University of Athens </a:t>
            </a:r>
          </a:p>
        </p:txBody>
      </p:sp>
      <p:sp>
        <p:nvSpPr>
          <p:cNvPr id="8" name="Rectangle 8">
            <a:extLst>
              <a:ext uri="{FF2B5EF4-FFF2-40B4-BE49-F238E27FC236}">
                <a16:creationId xmlns:a16="http://schemas.microsoft.com/office/drawing/2014/main" id="{0E29D72F-2870-425A-8E2C-07EF6E9AC551}"/>
              </a:ext>
            </a:extLst>
          </p:cNvPr>
          <p:cNvSpPr/>
          <p:nvPr/>
        </p:nvSpPr>
        <p:spPr>
          <a:xfrm>
            <a:off x="2987824" y="4964395"/>
            <a:ext cx="3779912" cy="1015663"/>
          </a:xfrm>
          <a:prstGeom prst="rect">
            <a:avLst/>
          </a:prstGeom>
        </p:spPr>
        <p:txBody>
          <a:bodyPr wrap="square">
            <a:spAutoFit/>
          </a:bodyPr>
          <a:lstStyle/>
          <a:p>
            <a:r>
              <a:rPr lang="en-US" sz="1400" dirty="0"/>
              <a:t>Dr. Dimitra Papadaki | </a:t>
            </a:r>
            <a:r>
              <a:rPr lang="en-US" sz="1400" dirty="0">
                <a:solidFill>
                  <a:schemeClr val="bg2">
                    <a:lumMod val="50000"/>
                  </a:schemeClr>
                </a:solidFill>
              </a:rPr>
              <a:t>Senior Researcher</a:t>
            </a:r>
          </a:p>
          <a:p>
            <a:endParaRPr lang="en-US" sz="1200" dirty="0"/>
          </a:p>
          <a:p>
            <a:r>
              <a:rPr lang="en-US" sz="1100" i="1" dirty="0"/>
              <a:t>Tel:+30 210 727 6841</a:t>
            </a:r>
            <a:endParaRPr lang="el-GR" sz="1100" i="1" dirty="0"/>
          </a:p>
          <a:p>
            <a:r>
              <a:rPr lang="en-US" sz="1100" i="1" dirty="0">
                <a:solidFill>
                  <a:srgbClr val="0070C0"/>
                </a:solidFill>
              </a:rPr>
              <a:t>dpapadaki@phys.uoa.gr</a:t>
            </a:r>
            <a:endParaRPr lang="el-GR" sz="1100" i="1" dirty="0">
              <a:solidFill>
                <a:srgbClr val="0070C0"/>
              </a:solidFill>
            </a:endParaRPr>
          </a:p>
          <a:p>
            <a:endParaRPr lang="en-US" sz="1200" dirty="0"/>
          </a:p>
        </p:txBody>
      </p:sp>
    </p:spTree>
    <p:extLst>
      <p:ext uri="{BB962C8B-B14F-4D97-AF65-F5344CB8AC3E}">
        <p14:creationId xmlns:p14="http://schemas.microsoft.com/office/powerpoint/2010/main" val="29439822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A964CAE-C34E-4487-A85E-5FE49F03153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1255FA5-1BB4-4904-9ADB-ECD56957B82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64</a:t>
            </a:fld>
            <a:endParaRPr lang="el-GR" dirty="0">
              <a:solidFill>
                <a:prstClr val="black">
                  <a:tint val="75000"/>
                </a:prstClr>
              </a:solidFill>
            </a:endParaRPr>
          </a:p>
        </p:txBody>
      </p:sp>
    </p:spTree>
    <p:extLst>
      <p:ext uri="{BB962C8B-B14F-4D97-AF65-F5344CB8AC3E}">
        <p14:creationId xmlns:p14="http://schemas.microsoft.com/office/powerpoint/2010/main" val="38905708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A964CAE-C34E-4487-A85E-5FE49F03153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20/12/2024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1255FA5-1BB4-4904-9ADB-ECD56957B82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65</a:t>
            </a:fld>
            <a:endParaRPr lang="el-GR" dirty="0">
              <a:solidFill>
                <a:prstClr val="black">
                  <a:tint val="75000"/>
                </a:prstClr>
              </a:solidFill>
            </a:endParaRPr>
          </a:p>
        </p:txBody>
      </p:sp>
    </p:spTree>
    <p:extLst>
      <p:ext uri="{BB962C8B-B14F-4D97-AF65-F5344CB8AC3E}">
        <p14:creationId xmlns:p14="http://schemas.microsoft.com/office/powerpoint/2010/main" val="2416533414"/>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4606</TotalTime>
  <Words>3350</Words>
  <Application>Microsoft Office PowerPoint</Application>
  <PresentationFormat>Προβολή στην οθόνη (4:3)</PresentationFormat>
  <Paragraphs>456</Paragraphs>
  <Slides>65</Slides>
  <Notes>2</Notes>
  <HiddenSlides>0</HiddenSlides>
  <MMClips>0</MMClips>
  <ScaleCrop>false</ScaleCrop>
  <HeadingPairs>
    <vt:vector size="8" baseType="variant">
      <vt:variant>
        <vt:lpstr>Γραμματοσειρές που χρησιμοποιούνται</vt:lpstr>
      </vt:variant>
      <vt:variant>
        <vt:i4>11</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65</vt:i4>
      </vt:variant>
    </vt:vector>
  </HeadingPairs>
  <TitlesOfParts>
    <vt:vector size="78" baseType="lpstr">
      <vt:lpstr>Aptos</vt:lpstr>
      <vt:lpstr>Arial</vt:lpstr>
      <vt:lpstr>Arial Narrow</vt:lpstr>
      <vt:lpstr>Calibri</vt:lpstr>
      <vt:lpstr>Comic Sans MS</vt:lpstr>
      <vt:lpstr>Lucida Sans Unicode</vt:lpstr>
      <vt:lpstr>Tahoma</vt:lpstr>
      <vt:lpstr>Times New Roman</vt:lpstr>
      <vt:lpstr>Trebuchet MS</vt:lpstr>
      <vt:lpstr>Wingdings</vt:lpstr>
      <vt:lpstr>Wingdings 2</vt:lpstr>
      <vt:lpstr>1_Θέμα του Office</vt:lpstr>
      <vt:lpstr>Equation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Κανονισμός Ενεργειακής Απόδοσης Κτιρίων μέρος 1ο: Σκοπός-Πεδίο εφαρμογής-Ορισμοί</dc:title>
  <dc:creator>user</dc:creator>
  <cp:lastModifiedBy>Michail Vrachopoulos</cp:lastModifiedBy>
  <cp:revision>692</cp:revision>
  <dcterms:created xsi:type="dcterms:W3CDTF">2016-08-03T21:09:21Z</dcterms:created>
  <dcterms:modified xsi:type="dcterms:W3CDTF">2024-12-20T10:48:24Z</dcterms:modified>
</cp:coreProperties>
</file>