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60"/>
  </p:notesMasterIdLst>
  <p:sldIdLst>
    <p:sldId id="1259" r:id="rId2"/>
    <p:sldId id="1260" r:id="rId3"/>
    <p:sldId id="590" r:id="rId4"/>
    <p:sldId id="811" r:id="rId5"/>
    <p:sldId id="1257" r:id="rId6"/>
    <p:sldId id="1200" r:id="rId7"/>
    <p:sldId id="1201" r:id="rId8"/>
    <p:sldId id="1202" r:id="rId9"/>
    <p:sldId id="1203" r:id="rId10"/>
    <p:sldId id="1198" r:id="rId11"/>
    <p:sldId id="1204" r:id="rId12"/>
    <p:sldId id="1205" r:id="rId13"/>
    <p:sldId id="1206" r:id="rId14"/>
    <p:sldId id="1207" r:id="rId15"/>
    <p:sldId id="1208" r:id="rId16"/>
    <p:sldId id="1210" r:id="rId17"/>
    <p:sldId id="1209" r:id="rId18"/>
    <p:sldId id="1211" r:id="rId19"/>
    <p:sldId id="1213" r:id="rId20"/>
    <p:sldId id="1212" r:id="rId21"/>
    <p:sldId id="1214" r:id="rId22"/>
    <p:sldId id="1215" r:id="rId23"/>
    <p:sldId id="1217" r:id="rId24"/>
    <p:sldId id="1216" r:id="rId25"/>
    <p:sldId id="1218" r:id="rId26"/>
    <p:sldId id="1219" r:id="rId27"/>
    <p:sldId id="1220" r:id="rId28"/>
    <p:sldId id="1221" r:id="rId29"/>
    <p:sldId id="1222" r:id="rId30"/>
    <p:sldId id="1223" r:id="rId31"/>
    <p:sldId id="1224" r:id="rId32"/>
    <p:sldId id="1225" r:id="rId33"/>
    <p:sldId id="1226" r:id="rId34"/>
    <p:sldId id="1258" r:id="rId35"/>
    <p:sldId id="1228" r:id="rId36"/>
    <p:sldId id="1229" r:id="rId37"/>
    <p:sldId id="1230" r:id="rId38"/>
    <p:sldId id="1231" r:id="rId39"/>
    <p:sldId id="1232" r:id="rId40"/>
    <p:sldId id="1233" r:id="rId41"/>
    <p:sldId id="1234" r:id="rId42"/>
    <p:sldId id="1235" r:id="rId43"/>
    <p:sldId id="1236" r:id="rId44"/>
    <p:sldId id="1237" r:id="rId45"/>
    <p:sldId id="1250" r:id="rId46"/>
    <p:sldId id="1238" r:id="rId47"/>
    <p:sldId id="1239" r:id="rId48"/>
    <p:sldId id="1244" r:id="rId49"/>
    <p:sldId id="1245" r:id="rId50"/>
    <p:sldId id="1252" r:id="rId51"/>
    <p:sldId id="1253" r:id="rId52"/>
    <p:sldId id="1254" r:id="rId53"/>
    <p:sldId id="1255" r:id="rId54"/>
    <p:sldId id="1256" r:id="rId55"/>
    <p:sldId id="1240" r:id="rId56"/>
    <p:sldId id="1243" r:id="rId57"/>
    <p:sldId id="1045" r:id="rId58"/>
    <p:sldId id="1199" r:id="rId5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grv" initials="m" lastIdx="1" clrIdx="0">
    <p:extLst>
      <p:ext uri="{19B8F6BF-5375-455C-9EA6-DF929625EA0E}">
        <p15:presenceInfo xmlns:p15="http://schemas.microsoft.com/office/powerpoint/2012/main" userId="mgrv" providerId="None"/>
      </p:ext>
    </p:extLst>
  </p:cmAuthor>
  <p:cmAuthor id="2" name="Windows User" initials="WU" lastIdx="1" clrIdx="1">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6" autoAdjust="0"/>
    <p:restoredTop sz="87141" autoAdjust="0"/>
  </p:normalViewPr>
  <p:slideViewPr>
    <p:cSldViewPr>
      <p:cViewPr varScale="1">
        <p:scale>
          <a:sx n="68" d="100"/>
          <a:sy n="68" d="100"/>
        </p:scale>
        <p:origin x="1795"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5B217-F20C-4A10-A888-AF9EDBED4B5D}" type="datetimeFigureOut">
              <a:rPr lang="el-GR" smtClean="0"/>
              <a:pPr/>
              <a:t>16/12/2024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254B3-AE9B-4D1F-B292-64560899B6F3}" type="slidenum">
              <a:rPr lang="el-GR" smtClean="0"/>
              <a:pPr/>
              <a:t>‹#›</a:t>
            </a:fld>
            <a:endParaRPr lang="el-GR"/>
          </a:p>
        </p:txBody>
      </p:sp>
    </p:spTree>
    <p:extLst>
      <p:ext uri="{BB962C8B-B14F-4D97-AF65-F5344CB8AC3E}">
        <p14:creationId xmlns:p14="http://schemas.microsoft.com/office/powerpoint/2010/main" val="29279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l.wikipedia.org/wiki/%CE%A0%CE%AD%CF%84%CF%81%CF%89%CE%BC%CE%B1"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el.wikipedia.org/wiki/%CE%93%CE%B5%CF%89%CE%BB%CE%BF%CE%B3%CE%B9%CE%BA%CF%8C%CF%82_%CF%83%CF%87%CE%B7%CE%BC%CE%B1%CF%84%CE%B9%CF%83%CE%BC%CF%8C%CF%82" TargetMode="External"/><Relationship Id="rId5" Type="http://schemas.openxmlformats.org/officeDocument/2006/relationships/hyperlink" Target="https://el.wikipedia.org/wiki/%CE%9C%CE%B5%CF%84%CE%B1%CE%BC%CE%BF%CF%81%CF%86%CF%89%CF%83%CE%B9%CE%B3%CE%B5%CE%BD%CE%AD%CF%82_%CF%80%CE%AD%CF%84%CF%81%CF%89%CE%BC%CE%B1" TargetMode="External"/><Relationship Id="rId4" Type="http://schemas.openxmlformats.org/officeDocument/2006/relationships/hyperlink" Target="https://el.wikipedia.org/wiki/%CE%95%CE%BA%CF%81%CE%B7%CE%BE%CE%B9%CE%B3%CE%B5%CE%BD%CE%AD%CF%82_%CF%80%CE%AD%CF%84%CF%81%CF%89%CE%BC%CE%B1"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Από την Ελλάδα, το Αριστοτέλειο Πανεπιστήμιο Θεσσαλονίκης και η Δρ. Μαρία </a:t>
            </a:r>
            <a:r>
              <a:rPr lang="el-GR" dirty="0" err="1"/>
              <a:t>Τσιαφούλη</a:t>
            </a:r>
            <a:r>
              <a:rPr lang="el-GR" dirty="0"/>
              <a:t> (ΕΔΙΠ) από το Τμήμα Βιολογίας, έπαιξαν κεντρικό ρόλο στη συλλογή και επεξεργασία εδαφικών δειγμάτων από τον Χορτιάτη Θεσσαλονίκης και στη διερεύνηση και αξιολόγηση των δεδομένων. Τα εδαφικά δείγματα τόσο της Ελλάδας όσο και των άλλων χωρών υπεβλήθησαν σε προσομοιώσεις ακραίων κλιματικών συμβάντων, ενώ έγινε μία σειρά από αναλύσεις DNA για να προσδιοριστεί η σύνθεση, η ποικιλότητα και η δραστηριότητα των μικροβιακών κοινοτήτων.</a:t>
            </a:r>
          </a:p>
          <a:p>
            <a:r>
              <a:rPr lang="el-GR" dirty="0"/>
              <a:t>Αξιοσημείωτο είναι ότι τα εδαφικά μικρόβια είχαν μια παρόμοια απόκριση τόσο στην ξηρασία όσο και στην παγωνιά γεγονός που σχετίζεται με μηχανισμούς αντίστασης των μικροβίων στην έλλειψη/μη διαθεσιμότητα νερού (ο πάγος είναι νερό μη διαθέσιμο για τους οργανισμούς). Από τα ακραία κλιματικά συμβάντα που εξετάστηκαν, μεγαλύτερες επιπτώσεις είχαν η αυξημένη θερμοκρασία αλλά και η πλημύρα, ειδικότερα για τα εδάφη από τις μεσογειακές χώρες, όπως της Ελλάδας. Το αποτέλεσμα αυτό ήταν λιγότερο αναμενόμενο και χρειάζεται ιδιαίτερη προσοχή στο πλαίσιο της διαχείρισης κλιματικών κρίσεων.</a:t>
            </a:r>
            <a:endParaRPr lang="en-US" dirty="0"/>
          </a:p>
          <a:p>
            <a:r>
              <a:rPr lang="el-GR" b="1" dirty="0"/>
              <a:t>Η σημασία των μικροβίων του εδάφους</a:t>
            </a:r>
            <a:endParaRPr lang="el-GR" dirty="0"/>
          </a:p>
          <a:p>
            <a:r>
              <a:rPr lang="el-GR" dirty="0"/>
              <a:t>Τα μικρόβια διαδραματίζουν ζωτικό ρόλο στη λειτουργία των οικοσυστημάτων. Συμβάλλουν στην ανακύκλωση του άνθρακα, επηρεάζοντας την αποθήκευση του στο έδαφος και τις εκπομπές διοξειδίου του άνθρακα. Έτσι, η κατανόηση της συμπεριφοράς τους υπό ακραίες συνθήκες είναι ζωτικής σημασίας για τη διατήρηση της υγείας των εδαφών, της γεωργικής παραγωγής και της άμβλυνσης κλιματικών κρίσεων.</a:t>
            </a:r>
          </a:p>
          <a:p>
            <a:r>
              <a:rPr lang="el-GR" dirty="0"/>
              <a:t>Ένα αισιόδοξο εύρημα της έρευνας είναι η ύπαρξη περιοχών στο γενετικό υλικό των μικροβίων, ανεξάρτητα από την περιοχή προέλευσής τους, που τους προσδίδουν την ικανότητα να εισέρχονται σε «ανθεκτικές μορφές», σταματώντας προσωρινά τη δραστηριότητά τους, ώστε να επιβιώσουν υπό ακραίες συνθήκες. Αυτό το χαρακτηριστικό ανοίγει τον δρόμο για την ανάπτυξη λύσεων που αξιοποιούν τα μικρόβια στη διαχείριση των οικοσυστημάτων και στην προσαρμογή στην κλιματική αλλαγή.</a:t>
            </a:r>
          </a:p>
          <a:p>
            <a:r>
              <a:rPr lang="el-GR" b="1" dirty="0"/>
              <a:t>Διαχείριση και προσαρμογή στις ελληνικές συνθήκες</a:t>
            </a:r>
            <a:endParaRPr lang="el-GR" dirty="0"/>
          </a:p>
          <a:p>
            <a:r>
              <a:rPr lang="el-GR" dirty="0"/>
              <a:t>Η έρευνα δείχνει ότι η προστασία του εδάφους από την κλιματική αλλαγή δεν μπορεί να βασιστεί σε γενικές στρατηγικές. Αντίθετα, απαιτείται προσαρμοσμένη διαχείριση ανά περιοχή και περίπτωση. Στην Ελλάδα, οι μεγαλύτερες προκλήσεις προκύπτουν από την αυξανόμενη συχνότητα πλημμυρών και καυσώνων, με τις μεσογειακές μικροβιακές κοινότητες να είναι ιδιαίτερα ευάλωτες σε αυτές.</a:t>
            </a:r>
          </a:p>
          <a:p>
            <a:r>
              <a:rPr lang="el-GR" dirty="0"/>
              <a:t>Η γνώση που αποκτήθηκε μπορεί να καθοδηγήσει πολιτικές για τη διατήρηση της βιοποικιλότητας και την προστασία των εδαφών, ώστε να διασφαλιστεί η βιωσιμότητα της γεωργίας, η διαχείριση του άνθρακα και η ανθεκτικότητα των οικοσυστημάτων.</a:t>
            </a:r>
          </a:p>
          <a:p>
            <a:r>
              <a:rPr lang="el-GR" b="1" dirty="0"/>
              <a:t>Ταυτότητα της έρευνας</a:t>
            </a:r>
            <a:endParaRPr lang="el-GR" dirty="0"/>
          </a:p>
          <a:p>
            <a:r>
              <a:rPr lang="el-GR" dirty="0"/>
              <a:t>Η έρευνα, που ξεκίνησε το 2018, είναι μία από τις μεγαλύτερες και πιο ολοκληρωμένες στον τομέα της μελέτης της απόκρισης των μικροβίων του εδάφους σε ακραία κλιματικά φαινόμενα. Περιλαμβάνει δειγματοληψία από 30 </a:t>
            </a:r>
            <a:r>
              <a:rPr lang="el-GR" dirty="0" err="1"/>
              <a:t>λιβαδικά</a:t>
            </a:r>
            <a:r>
              <a:rPr lang="el-GR" dirty="0"/>
              <a:t> οικοσυστήματα σε οκτώ διαφορετικές βιογεωγραφικές ζώνες της Ευρώπης (Αλπική, Αρκτική, </a:t>
            </a:r>
            <a:r>
              <a:rPr lang="el-GR" dirty="0" err="1"/>
              <a:t>Υπο</a:t>
            </a:r>
            <a:r>
              <a:rPr lang="el-GR" dirty="0"/>
              <a:t>-Αρκτική, Ατλαντική, Βόρεια, Ηπειρωτική, Μεσογειακή, </a:t>
            </a:r>
            <a:r>
              <a:rPr lang="el-GR" dirty="0" err="1"/>
              <a:t>Στεπική</a:t>
            </a:r>
            <a:r>
              <a:rPr lang="el-GR" dirty="0"/>
              <a:t>), γεγονός που εξασφαλίζει αντιπροσωπευτικότητα και συγκριτική αξιολόγηση της μικροβιακής ποικιλότητας. Συμμετείχαν 20 Πανεπιστήμια και ερευνητικά ιδρύματα, με επικεφαλής το Πανεπιστήμιο του Μάντσεστερ (</a:t>
            </a:r>
            <a:r>
              <a:rPr lang="el-GR" dirty="0" err="1"/>
              <a:t>Dr</a:t>
            </a:r>
            <a:r>
              <a:rPr lang="el-GR" dirty="0"/>
              <a:t>. </a:t>
            </a:r>
            <a:r>
              <a:rPr lang="el-GR" dirty="0" err="1"/>
              <a:t>Chris</a:t>
            </a:r>
            <a:r>
              <a:rPr lang="el-GR" dirty="0"/>
              <a:t> </a:t>
            </a:r>
            <a:r>
              <a:rPr lang="el-GR" dirty="0" err="1"/>
              <a:t>Knight</a:t>
            </a:r>
            <a:r>
              <a:rPr lang="el-GR" dirty="0"/>
              <a:t>, </a:t>
            </a:r>
            <a:r>
              <a:rPr lang="el-GR" dirty="0" err="1"/>
              <a:t>Prof</a:t>
            </a:r>
            <a:r>
              <a:rPr lang="el-GR" dirty="0"/>
              <a:t>. </a:t>
            </a:r>
            <a:r>
              <a:rPr lang="el-GR" dirty="0" err="1"/>
              <a:t>Franciska</a:t>
            </a:r>
            <a:r>
              <a:rPr lang="el-GR" dirty="0"/>
              <a:t> de </a:t>
            </a:r>
            <a:r>
              <a:rPr lang="el-GR" dirty="0" err="1"/>
              <a:t>Vries</a:t>
            </a:r>
            <a:r>
              <a:rPr lang="el-GR" dirty="0"/>
              <a:t>) και χρηματοδοτήθηκε από το NERC (NE/P01206X/1).</a:t>
            </a:r>
          </a:p>
          <a:p>
            <a:r>
              <a:rPr lang="el-GR" dirty="0"/>
              <a:t>Η έρευνα υλοποιήθηκε στο πλαίσιο του προγράμματος «</a:t>
            </a:r>
            <a:r>
              <a:rPr lang="el-GR" dirty="0" err="1"/>
              <a:t>Developing</a:t>
            </a:r>
            <a:r>
              <a:rPr lang="el-GR" dirty="0"/>
              <a:t> a </a:t>
            </a:r>
            <a:r>
              <a:rPr lang="el-GR" dirty="0" err="1"/>
              <a:t>trait-based</a:t>
            </a:r>
            <a:r>
              <a:rPr lang="el-GR" dirty="0"/>
              <a:t> </a:t>
            </a:r>
            <a:r>
              <a:rPr lang="el-GR" dirty="0" err="1"/>
              <a:t>framework</a:t>
            </a:r>
            <a:r>
              <a:rPr lang="el-GR" dirty="0"/>
              <a:t> for </a:t>
            </a:r>
            <a:r>
              <a:rPr lang="el-GR" dirty="0" err="1"/>
              <a:t>predicting</a:t>
            </a:r>
            <a:r>
              <a:rPr lang="el-GR" dirty="0"/>
              <a:t> </a:t>
            </a:r>
            <a:r>
              <a:rPr lang="el-GR" dirty="0" err="1"/>
              <a:t>soil</a:t>
            </a:r>
            <a:r>
              <a:rPr lang="el-GR" dirty="0"/>
              <a:t> </a:t>
            </a:r>
            <a:r>
              <a:rPr lang="el-GR" dirty="0" err="1"/>
              <a:t>microbial</a:t>
            </a:r>
            <a:r>
              <a:rPr lang="el-GR" dirty="0"/>
              <a:t> </a:t>
            </a:r>
            <a:r>
              <a:rPr lang="el-GR" dirty="0" err="1"/>
              <a:t>community</a:t>
            </a:r>
            <a:r>
              <a:rPr lang="el-GR" dirty="0"/>
              <a:t> </a:t>
            </a:r>
            <a:r>
              <a:rPr lang="el-GR" dirty="0" err="1"/>
              <a:t>response</a:t>
            </a:r>
            <a:r>
              <a:rPr lang="el-GR" dirty="0"/>
              <a:t> </a:t>
            </a:r>
            <a:r>
              <a:rPr lang="el-GR" dirty="0" err="1"/>
              <a:t>to</a:t>
            </a:r>
            <a:r>
              <a:rPr lang="el-GR" dirty="0"/>
              <a:t> </a:t>
            </a:r>
            <a:r>
              <a:rPr lang="el-GR" dirty="0" err="1"/>
              <a:t>extreme</a:t>
            </a:r>
            <a:r>
              <a:rPr lang="el-GR" dirty="0"/>
              <a:t> </a:t>
            </a:r>
            <a:r>
              <a:rPr lang="el-GR" dirty="0" err="1"/>
              <a:t>events</a:t>
            </a:r>
            <a:r>
              <a:rPr lang="el-GR" dirty="0"/>
              <a:t> (Ανάπτυξη ενός πλαισίου για την πρόβλεψη της αντίδρασης της μικροβιακής κοινότητας του εδάφους σε ακραία κλιματικά συμβάντα με βάση τα χαρακτηριστικά της)».</a:t>
            </a:r>
          </a:p>
          <a:p>
            <a:endParaRPr lang="el-GR" dirty="0"/>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a:t>
            </a:fld>
            <a:endParaRPr lang="el-GR"/>
          </a:p>
        </p:txBody>
      </p:sp>
    </p:spTree>
    <p:extLst>
      <p:ext uri="{BB962C8B-B14F-4D97-AF65-F5344CB8AC3E}">
        <p14:creationId xmlns:p14="http://schemas.microsoft.com/office/powerpoint/2010/main" val="858308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B7BC0-898E-BB4A-16BE-F45207C392D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D6C70753-B10B-6559-B479-4DBDAD407EA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D969BDC-14B6-F433-B435-BED85A801859}"/>
              </a:ext>
            </a:extLst>
          </p:cNvPr>
          <p:cNvSpPr>
            <a:spLocks noGrp="1"/>
          </p:cNvSpPr>
          <p:nvPr>
            <p:ph type="body" idx="1"/>
          </p:nvPr>
        </p:nvSpPr>
        <p:spPr/>
        <p:txBody>
          <a:bodyPr/>
          <a:lstStyle/>
          <a:p>
            <a:r>
              <a:rPr lang="el-GR" dirty="0"/>
              <a:t>Από την Ελλάδα, το Αριστοτέλειο Πανεπιστήμιο Θεσσαλονίκης και η Δρ. Μαρία </a:t>
            </a:r>
            <a:r>
              <a:rPr lang="el-GR" dirty="0" err="1"/>
              <a:t>Τσιαφούλη</a:t>
            </a:r>
            <a:r>
              <a:rPr lang="el-GR" dirty="0"/>
              <a:t> (ΕΔΙΠ) από το Τμήμα Βιολογίας, έπαιξαν κεντρικό ρόλο στη συλλογή και επεξεργασία εδαφικών δειγμάτων από τον Χορτιάτη Θεσσαλονίκης και στη διερεύνηση και αξιολόγηση των δεδομένων. Τα εδαφικά δείγματα τόσο της Ελλάδας όσο και των άλλων χωρών υπεβλήθησαν σε προσομοιώσεις ακραίων κλιματικών συμβάντων, ενώ έγινε μία σειρά από αναλύσεις DNA για να προσδιοριστεί η σύνθεση, η ποικιλότητα και η δραστηριότητα των μικροβιακών κοινοτήτων.</a:t>
            </a:r>
          </a:p>
          <a:p>
            <a:r>
              <a:rPr lang="el-GR" dirty="0"/>
              <a:t>Αξιοσημείωτο είναι ότι τα εδαφικά μικρόβια είχαν μια παρόμοια απόκριση τόσο στην ξηρασία όσο και στην παγωνιά γεγονός που σχετίζεται με μηχανισμούς αντίστασης των μικροβίων στην έλλειψη/μη διαθεσιμότητα νερού (ο πάγος είναι νερό μη διαθέσιμο για τους οργανισμούς). Από τα ακραία κλιματικά συμβάντα που εξετάστηκαν, μεγαλύτερες επιπτώσεις είχαν η αυξημένη θερμοκρασία αλλά και η πλημύρα, ειδικότερα για τα εδάφη από τις μεσογειακές χώρες, όπως της Ελλάδας. Το αποτέλεσμα αυτό ήταν λιγότερο αναμενόμενο και χρειάζεται ιδιαίτερη προσοχή στο πλαίσιο της διαχείρισης κλιματικών κρίσεων.</a:t>
            </a:r>
            <a:endParaRPr lang="en-US" dirty="0"/>
          </a:p>
          <a:p>
            <a:r>
              <a:rPr lang="el-GR" b="1" dirty="0"/>
              <a:t>Η σημασία των μικροβίων του εδάφους</a:t>
            </a:r>
            <a:endParaRPr lang="el-GR" dirty="0"/>
          </a:p>
          <a:p>
            <a:r>
              <a:rPr lang="el-GR" dirty="0"/>
              <a:t>Τα μικρόβια διαδραματίζουν ζωτικό ρόλο στη λειτουργία των οικοσυστημάτων. Συμβάλλουν στην ανακύκλωση του άνθρακα, επηρεάζοντας την αποθήκευση του στο έδαφος και τις εκπομπές διοξειδίου του άνθρακα. Έτσι, η κατανόηση της συμπεριφοράς τους υπό ακραίες συνθήκες είναι ζωτικής σημασίας για τη διατήρηση της υγείας των εδαφών, της γεωργικής παραγωγής και της άμβλυνσης κλιματικών κρίσεων.</a:t>
            </a:r>
          </a:p>
          <a:p>
            <a:r>
              <a:rPr lang="el-GR" dirty="0"/>
              <a:t>Ένα αισιόδοξο εύρημα της έρευνας είναι η ύπαρξη περιοχών στο γενετικό υλικό των μικροβίων, ανεξάρτητα από την περιοχή προέλευσής τους, που τους προσδίδουν την ικανότητα να εισέρχονται σε «ανθεκτικές μορφές», σταματώντας προσωρινά τη δραστηριότητά τους, ώστε να επιβιώσουν υπό ακραίες συνθήκες. Αυτό το χαρακτηριστικό ανοίγει τον δρόμο για την ανάπτυξη λύσεων που αξιοποιούν τα μικρόβια στη διαχείριση των οικοσυστημάτων και στην προσαρμογή στην κλιματική αλλαγή.</a:t>
            </a:r>
          </a:p>
          <a:p>
            <a:r>
              <a:rPr lang="el-GR" b="1" dirty="0"/>
              <a:t>Διαχείριση και προσαρμογή στις ελληνικές συνθήκες</a:t>
            </a:r>
            <a:endParaRPr lang="el-GR" dirty="0"/>
          </a:p>
          <a:p>
            <a:r>
              <a:rPr lang="el-GR" dirty="0"/>
              <a:t>Η έρευνα δείχνει ότι η προστασία του εδάφους από την κλιματική αλλαγή δεν μπορεί να βασιστεί σε γενικές στρατηγικές. Αντίθετα, απαιτείται προσαρμοσμένη διαχείριση ανά περιοχή και περίπτωση. Στην Ελλάδα, οι μεγαλύτερες προκλήσεις προκύπτουν από την αυξανόμενη συχνότητα πλημμυρών και καυσώνων, με τις μεσογειακές μικροβιακές κοινότητες να είναι ιδιαίτερα ευάλωτες σε αυτές.</a:t>
            </a:r>
          </a:p>
          <a:p>
            <a:r>
              <a:rPr lang="el-GR" dirty="0"/>
              <a:t>Η γνώση που αποκτήθηκε μπορεί να καθοδηγήσει πολιτικές για τη διατήρηση της βιοποικιλότητας και την προστασία των εδαφών, ώστε να διασφαλιστεί η βιωσιμότητα της γεωργίας, η διαχείριση του άνθρακα και η ανθεκτικότητα των οικοσυστημάτων.</a:t>
            </a:r>
          </a:p>
          <a:p>
            <a:r>
              <a:rPr lang="el-GR" b="1" dirty="0"/>
              <a:t>Ταυτότητα της έρευνας</a:t>
            </a:r>
            <a:endParaRPr lang="el-GR" dirty="0"/>
          </a:p>
          <a:p>
            <a:r>
              <a:rPr lang="el-GR" dirty="0"/>
              <a:t>Η έρευνα, που ξεκίνησε το 2018, είναι μία από τις μεγαλύτερες και πιο ολοκληρωμένες στον τομέα της μελέτης της απόκρισης των μικροβίων του εδάφους σε ακραία κλιματικά φαινόμενα. Περιλαμβάνει δειγματοληψία από 30 </a:t>
            </a:r>
            <a:r>
              <a:rPr lang="el-GR" dirty="0" err="1"/>
              <a:t>λιβαδικά</a:t>
            </a:r>
            <a:r>
              <a:rPr lang="el-GR" dirty="0"/>
              <a:t> οικοσυστήματα σε οκτώ διαφορετικές βιογεωγραφικές ζώνες της Ευρώπης (Αλπική, Αρκτική, </a:t>
            </a:r>
            <a:r>
              <a:rPr lang="el-GR" dirty="0" err="1"/>
              <a:t>Υπο</a:t>
            </a:r>
            <a:r>
              <a:rPr lang="el-GR" dirty="0"/>
              <a:t>-Αρκτική, Ατλαντική, Βόρεια, Ηπειρωτική, Μεσογειακή, </a:t>
            </a:r>
            <a:r>
              <a:rPr lang="el-GR" dirty="0" err="1"/>
              <a:t>Στεπική</a:t>
            </a:r>
            <a:r>
              <a:rPr lang="el-GR" dirty="0"/>
              <a:t>), γεγονός που εξασφαλίζει αντιπροσωπευτικότητα και συγκριτική αξιολόγηση της μικροβιακής ποικιλότητας. Συμμετείχαν 20 Πανεπιστήμια και ερευνητικά ιδρύματα, με επικεφαλής το Πανεπιστήμιο του Μάντσεστερ (</a:t>
            </a:r>
            <a:r>
              <a:rPr lang="el-GR" dirty="0" err="1"/>
              <a:t>Dr</a:t>
            </a:r>
            <a:r>
              <a:rPr lang="el-GR" dirty="0"/>
              <a:t>. </a:t>
            </a:r>
            <a:r>
              <a:rPr lang="el-GR" dirty="0" err="1"/>
              <a:t>Chris</a:t>
            </a:r>
            <a:r>
              <a:rPr lang="el-GR" dirty="0"/>
              <a:t> </a:t>
            </a:r>
            <a:r>
              <a:rPr lang="el-GR" dirty="0" err="1"/>
              <a:t>Knight</a:t>
            </a:r>
            <a:r>
              <a:rPr lang="el-GR" dirty="0"/>
              <a:t>, </a:t>
            </a:r>
            <a:r>
              <a:rPr lang="el-GR" dirty="0" err="1"/>
              <a:t>Prof</a:t>
            </a:r>
            <a:r>
              <a:rPr lang="el-GR" dirty="0"/>
              <a:t>. </a:t>
            </a:r>
            <a:r>
              <a:rPr lang="el-GR" dirty="0" err="1"/>
              <a:t>Franciska</a:t>
            </a:r>
            <a:r>
              <a:rPr lang="el-GR" dirty="0"/>
              <a:t> de </a:t>
            </a:r>
            <a:r>
              <a:rPr lang="el-GR" dirty="0" err="1"/>
              <a:t>Vries</a:t>
            </a:r>
            <a:r>
              <a:rPr lang="el-GR" dirty="0"/>
              <a:t>) και χρηματοδοτήθηκε από το NERC (NE/P01206X/1).</a:t>
            </a:r>
          </a:p>
          <a:p>
            <a:r>
              <a:rPr lang="el-GR" dirty="0"/>
              <a:t>Η έρευνα υλοποιήθηκε στο πλαίσιο του προγράμματος «</a:t>
            </a:r>
            <a:r>
              <a:rPr lang="el-GR" dirty="0" err="1"/>
              <a:t>Developing</a:t>
            </a:r>
            <a:r>
              <a:rPr lang="el-GR" dirty="0"/>
              <a:t> a </a:t>
            </a:r>
            <a:r>
              <a:rPr lang="el-GR" dirty="0" err="1"/>
              <a:t>trait-based</a:t>
            </a:r>
            <a:r>
              <a:rPr lang="el-GR" dirty="0"/>
              <a:t> </a:t>
            </a:r>
            <a:r>
              <a:rPr lang="el-GR" dirty="0" err="1"/>
              <a:t>framework</a:t>
            </a:r>
            <a:r>
              <a:rPr lang="el-GR" dirty="0"/>
              <a:t> for </a:t>
            </a:r>
            <a:r>
              <a:rPr lang="el-GR" dirty="0" err="1"/>
              <a:t>predicting</a:t>
            </a:r>
            <a:r>
              <a:rPr lang="el-GR" dirty="0"/>
              <a:t> </a:t>
            </a:r>
            <a:r>
              <a:rPr lang="el-GR" dirty="0" err="1"/>
              <a:t>soil</a:t>
            </a:r>
            <a:r>
              <a:rPr lang="el-GR" dirty="0"/>
              <a:t> </a:t>
            </a:r>
            <a:r>
              <a:rPr lang="el-GR" dirty="0" err="1"/>
              <a:t>microbial</a:t>
            </a:r>
            <a:r>
              <a:rPr lang="el-GR" dirty="0"/>
              <a:t> </a:t>
            </a:r>
            <a:r>
              <a:rPr lang="el-GR" dirty="0" err="1"/>
              <a:t>community</a:t>
            </a:r>
            <a:r>
              <a:rPr lang="el-GR" dirty="0"/>
              <a:t> </a:t>
            </a:r>
            <a:r>
              <a:rPr lang="el-GR" dirty="0" err="1"/>
              <a:t>response</a:t>
            </a:r>
            <a:r>
              <a:rPr lang="el-GR" dirty="0"/>
              <a:t> </a:t>
            </a:r>
            <a:r>
              <a:rPr lang="el-GR" dirty="0" err="1"/>
              <a:t>to</a:t>
            </a:r>
            <a:r>
              <a:rPr lang="el-GR" dirty="0"/>
              <a:t> </a:t>
            </a:r>
            <a:r>
              <a:rPr lang="el-GR" dirty="0" err="1"/>
              <a:t>extreme</a:t>
            </a:r>
            <a:r>
              <a:rPr lang="el-GR" dirty="0"/>
              <a:t> </a:t>
            </a:r>
            <a:r>
              <a:rPr lang="el-GR" dirty="0" err="1"/>
              <a:t>events</a:t>
            </a:r>
            <a:r>
              <a:rPr lang="el-GR" dirty="0"/>
              <a:t> (Ανάπτυξη ενός πλαισίου για την πρόβλεψη της αντίδρασης της μικροβιακής κοινότητας του εδάφους σε ακραία κλιματικά συμβάντα με βάση τα χαρακτηριστικά της)».</a:t>
            </a:r>
          </a:p>
          <a:p>
            <a:endParaRPr lang="el-GR" dirty="0"/>
          </a:p>
          <a:p>
            <a:endParaRPr lang="el-GR" dirty="0"/>
          </a:p>
        </p:txBody>
      </p:sp>
      <p:sp>
        <p:nvSpPr>
          <p:cNvPr id="4" name="Θέση αριθμού διαφάνειας 3">
            <a:extLst>
              <a:ext uri="{FF2B5EF4-FFF2-40B4-BE49-F238E27FC236}">
                <a16:creationId xmlns:a16="http://schemas.microsoft.com/office/drawing/2014/main" id="{FD348EBC-C1E4-84E8-D701-37CF9EB29974}"/>
              </a:ext>
            </a:extLst>
          </p:cNvPr>
          <p:cNvSpPr>
            <a:spLocks noGrp="1"/>
          </p:cNvSpPr>
          <p:nvPr>
            <p:ph type="sldNum" sz="quarter" idx="5"/>
          </p:nvPr>
        </p:nvSpPr>
        <p:spPr/>
        <p:txBody>
          <a:bodyPr/>
          <a:lstStyle/>
          <a:p>
            <a:fld id="{EB6254B3-AE9B-4D1F-B292-64560899B6F3}" type="slidenum">
              <a:rPr lang="el-GR" smtClean="0"/>
              <a:pPr/>
              <a:t>2</a:t>
            </a:fld>
            <a:endParaRPr lang="el-GR"/>
          </a:p>
        </p:txBody>
      </p:sp>
    </p:spTree>
    <p:extLst>
      <p:ext uri="{BB962C8B-B14F-4D97-AF65-F5344CB8AC3E}">
        <p14:creationId xmlns:p14="http://schemas.microsoft.com/office/powerpoint/2010/main" val="4157990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a:t>
            </a:fld>
            <a:endParaRPr lang="el-GR"/>
          </a:p>
        </p:txBody>
      </p:sp>
    </p:spTree>
    <p:extLst>
      <p:ext uri="{BB962C8B-B14F-4D97-AF65-F5344CB8AC3E}">
        <p14:creationId xmlns:p14="http://schemas.microsoft.com/office/powerpoint/2010/main" val="2626463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Ιζηματογενή πετρώματα ονομάζονται εκείνα τα πετρώματα που έχουν δημιουργηθεί μέσω καταβύθισης υλικών που βρίσκονται σε αιώρηση μέσα σε ένα ρευστό μέσο (αέρας, νερό). ένα κλασσικό παράδειγμα αποτελούν τα απολιθώματα τα οποία ανακαλύπτονται εντός τέτοιου είδους πετρωμάτων. Τα </a:t>
            </a:r>
            <a:r>
              <a:rPr lang="el-GR" b="1" dirty="0"/>
              <a:t>ιζηματογενή πετρώματα</a:t>
            </a:r>
            <a:r>
              <a:rPr lang="el-GR" dirty="0"/>
              <a:t> είναι μια από τις τρεις κύριες ομάδες </a:t>
            </a:r>
            <a:r>
              <a:rPr lang="el-GR" dirty="0">
                <a:hlinkClick r:id="rId3" tooltip="Πέτρωμα"/>
              </a:rPr>
              <a:t>πετρωμάτων</a:t>
            </a:r>
            <a:r>
              <a:rPr lang="el-GR" dirty="0"/>
              <a:t> (οι άλλες δυο είναι τα </a:t>
            </a:r>
            <a:r>
              <a:rPr lang="el-GR" dirty="0">
                <a:hlinkClick r:id="rId4" tooltip="Εκρηξιγενές πέτρωμα"/>
              </a:rPr>
              <a:t>εκρηξιγενή ή πυριγενή πετρώματα</a:t>
            </a:r>
            <a:r>
              <a:rPr lang="el-GR" dirty="0"/>
              <a:t> και τα </a:t>
            </a:r>
            <a:r>
              <a:rPr lang="el-GR" dirty="0">
                <a:hlinkClick r:id="rId5" tooltip="Μεταμορφωσιγενές πέτρωμα"/>
              </a:rPr>
              <a:t>μεταμορφωσιγενή πετρώματα</a:t>
            </a:r>
            <a:r>
              <a:rPr lang="el-GR" dirty="0"/>
              <a:t>), που παρατηρούνται στους </a:t>
            </a:r>
            <a:r>
              <a:rPr lang="el-GR" dirty="0">
                <a:hlinkClick r:id="rId6" tooltip="Γεωλογικός σχηματισμός"/>
              </a:rPr>
              <a:t>γεωλογικούς σχηματισμούς</a:t>
            </a:r>
            <a:r>
              <a:rPr lang="el-GR" dirty="0"/>
              <a:t>. Τα ιζηματογενή πετρώματα αποτελούνται από υλικά που έχουν συνήθως μεταφερθεί από τον τόπο προέλευσής τους στον τόπο απόθεσής τους, παρατηρούμενα συνήθως ως προσχώσεις. </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a:t>
            </a:fld>
            <a:endParaRPr lang="el-GR"/>
          </a:p>
        </p:txBody>
      </p:sp>
    </p:spTree>
    <p:extLst>
      <p:ext uri="{BB962C8B-B14F-4D97-AF65-F5344CB8AC3E}">
        <p14:creationId xmlns:p14="http://schemas.microsoft.com/office/powerpoint/2010/main" val="1601895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a:t>
            </a:fld>
            <a:endParaRPr lang="el-GR"/>
          </a:p>
        </p:txBody>
      </p:sp>
    </p:spTree>
    <p:extLst>
      <p:ext uri="{BB962C8B-B14F-4D97-AF65-F5344CB8AC3E}">
        <p14:creationId xmlns:p14="http://schemas.microsoft.com/office/powerpoint/2010/main" val="2094979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7</a:t>
            </a:fld>
            <a:endParaRPr lang="el-GR"/>
          </a:p>
        </p:txBody>
      </p:sp>
    </p:spTree>
    <p:extLst>
      <p:ext uri="{BB962C8B-B14F-4D97-AF65-F5344CB8AC3E}">
        <p14:creationId xmlns:p14="http://schemas.microsoft.com/office/powerpoint/2010/main" val="107212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8</a:t>
            </a:fld>
            <a:endParaRPr lang="el-GR"/>
          </a:p>
        </p:txBody>
      </p:sp>
    </p:spTree>
    <p:extLst>
      <p:ext uri="{BB962C8B-B14F-4D97-AF65-F5344CB8AC3E}">
        <p14:creationId xmlns:p14="http://schemas.microsoft.com/office/powerpoint/2010/main" val="632251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9</a:t>
            </a:fld>
            <a:endParaRPr lang="el-GR"/>
          </a:p>
        </p:txBody>
      </p:sp>
    </p:spTree>
    <p:extLst>
      <p:ext uri="{BB962C8B-B14F-4D97-AF65-F5344CB8AC3E}">
        <p14:creationId xmlns:p14="http://schemas.microsoft.com/office/powerpoint/2010/main" val="1265402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13</a:t>
            </a:fld>
            <a:endParaRPr lang="el-GR"/>
          </a:p>
        </p:txBody>
      </p:sp>
    </p:spTree>
    <p:extLst>
      <p:ext uri="{BB962C8B-B14F-4D97-AF65-F5344CB8AC3E}">
        <p14:creationId xmlns:p14="http://schemas.microsoft.com/office/powerpoint/2010/main" val="272162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Νερό 1000</a:t>
            </a:r>
            <a:r>
              <a:rPr lang="en-US" dirty="0"/>
              <a:t>kg/m3 </a:t>
            </a:r>
            <a:endParaRPr lang="el-GR" dirty="0"/>
          </a:p>
          <a:p>
            <a:r>
              <a:rPr lang="el-GR" dirty="0"/>
              <a:t>Αέρας </a:t>
            </a:r>
            <a:r>
              <a:rPr lang="en-US" dirty="0"/>
              <a:t>1,2kg/m3</a:t>
            </a:r>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21</a:t>
            </a:fld>
            <a:endParaRPr lang="el-GR"/>
          </a:p>
        </p:txBody>
      </p:sp>
    </p:spTree>
    <p:extLst>
      <p:ext uri="{BB962C8B-B14F-4D97-AF65-F5344CB8AC3E}">
        <p14:creationId xmlns:p14="http://schemas.microsoft.com/office/powerpoint/2010/main" val="661066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57</a:t>
            </a:fld>
            <a:endParaRPr lang="el-GR"/>
          </a:p>
        </p:txBody>
      </p:sp>
    </p:spTree>
    <p:extLst>
      <p:ext uri="{BB962C8B-B14F-4D97-AF65-F5344CB8AC3E}">
        <p14:creationId xmlns:p14="http://schemas.microsoft.com/office/powerpoint/2010/main" val="3039772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F958F4F0-AE52-41F5-85D6-75A12214728B}" type="datetime1">
              <a:rPr lang="el-GR" smtClean="0">
                <a:solidFill>
                  <a:prstClr val="black">
                    <a:tint val="75000"/>
                  </a:prstClr>
                </a:solidFill>
              </a:rPr>
              <a:pPr/>
              <a:t>16/12/2024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11702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CEC2F04-2BED-40AC-9473-6DC88C2DF00D}" type="datetime1">
              <a:rPr lang="el-GR" smtClean="0">
                <a:solidFill>
                  <a:prstClr val="black">
                    <a:tint val="75000"/>
                  </a:prstClr>
                </a:solidFill>
              </a:rPr>
              <a:pPr/>
              <a:t>16/12/2024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70226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E0EF498-3D7A-450C-8027-B29243A10D37}" type="datetime1">
              <a:rPr lang="el-GR" smtClean="0">
                <a:solidFill>
                  <a:prstClr val="black">
                    <a:tint val="75000"/>
                  </a:prstClr>
                </a:solidFill>
              </a:rPr>
              <a:pPr/>
              <a:t>16/12/2024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278555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DC658FA2-2122-4C6B-A832-754D3498E869}" type="datetime1">
              <a:rPr lang="el-GR" smtClean="0">
                <a:solidFill>
                  <a:prstClr val="black">
                    <a:tint val="75000"/>
                  </a:prstClr>
                </a:solidFill>
              </a:rPr>
              <a:pPr/>
              <a:t>16/12/2024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68380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1BFA06E-10BB-4695-A3B6-EFF3AE03D508}" type="datetime1">
              <a:rPr lang="el-GR" smtClean="0">
                <a:solidFill>
                  <a:prstClr val="black">
                    <a:tint val="75000"/>
                  </a:prstClr>
                </a:solidFill>
              </a:rPr>
              <a:pPr/>
              <a:t>16/12/2024</a:t>
            </a:fld>
            <a:endParaRPr lang="el-GR" dirty="0">
              <a:solidFill>
                <a:prstClr val="black">
                  <a:tint val="75000"/>
                </a:prstClr>
              </a:solidFill>
            </a:endParaRPr>
          </a:p>
        </p:txBody>
      </p:sp>
      <p:sp>
        <p:nvSpPr>
          <p:cNvPr id="8" name="Θέση υποσέλιδου 7"/>
          <p:cNvSpPr>
            <a:spLocks noGrp="1"/>
          </p:cNvSpPr>
          <p:nvPr>
            <p:ph type="ftr" sz="quarter" idx="11"/>
          </p:nvPr>
        </p:nvSpPr>
        <p:spPr/>
        <p:txBody>
          <a:bodyPr/>
          <a:lstStyle/>
          <a:p>
            <a:r>
              <a:rPr lang="el-GR" dirty="0">
                <a:solidFill>
                  <a:prstClr val="black">
                    <a:tint val="75000"/>
                  </a:prstClr>
                </a:solidFill>
              </a:rPr>
              <a:t>ΤΕΙ ΧΑΛΚΙΔΑΣ</a:t>
            </a:r>
          </a:p>
        </p:txBody>
      </p:sp>
      <p:sp>
        <p:nvSpPr>
          <p:cNvPr id="9" name="Θέση αριθμού διαφάνειας 8"/>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36593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F014F7C-6AF6-41EF-8351-618DC0AD0890}" type="datetime1">
              <a:rPr lang="el-GR" smtClean="0">
                <a:solidFill>
                  <a:prstClr val="black">
                    <a:tint val="75000"/>
                  </a:prstClr>
                </a:solidFill>
              </a:rPr>
              <a:pPr/>
              <a:t>16/12/2024</a:t>
            </a:fld>
            <a:endParaRPr lang="el-GR" dirty="0">
              <a:solidFill>
                <a:prstClr val="black">
                  <a:tint val="75000"/>
                </a:prstClr>
              </a:solidFill>
            </a:endParaRPr>
          </a:p>
        </p:txBody>
      </p:sp>
      <p:sp>
        <p:nvSpPr>
          <p:cNvPr id="4" name="Θέση υποσέλιδου 3"/>
          <p:cNvSpPr>
            <a:spLocks noGrp="1"/>
          </p:cNvSpPr>
          <p:nvPr>
            <p:ph type="ftr" sz="quarter" idx="11"/>
          </p:nvPr>
        </p:nvSpPr>
        <p:spPr/>
        <p:txBody>
          <a:bodyPr/>
          <a:lstStyle/>
          <a:p>
            <a:r>
              <a:rPr lang="el-GR" dirty="0">
                <a:solidFill>
                  <a:prstClr val="black">
                    <a:tint val="75000"/>
                  </a:prstClr>
                </a:solidFill>
              </a:rPr>
              <a:t>ΤΕΙ ΧΑΛΚΙΔΑΣ</a:t>
            </a:r>
          </a:p>
        </p:txBody>
      </p:sp>
      <p:sp>
        <p:nvSpPr>
          <p:cNvPr id="5" name="Θέση αριθμού διαφάνειας 4"/>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7002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65483510-B06C-410C-ABD3-C4D8403C6BBA}"/>
              </a:ext>
            </a:extLst>
          </p:cNvPr>
          <p:cNvPicPr>
            <a:picLocks noChangeAspect="1"/>
          </p:cNvPicPr>
          <p:nvPr userDrawn="1"/>
        </p:nvPicPr>
        <p:blipFill>
          <a:blip r:embed="rId2" cstate="print"/>
          <a:stretch>
            <a:fillRect/>
          </a:stretch>
        </p:blipFill>
        <p:spPr>
          <a:xfrm>
            <a:off x="2803835" y="6355683"/>
            <a:ext cx="3749365" cy="365792"/>
          </a:xfrm>
          <a:prstGeom prst="rect">
            <a:avLst/>
          </a:prstGeom>
        </p:spPr>
      </p:pic>
    </p:spTree>
    <p:extLst>
      <p:ext uri="{BB962C8B-B14F-4D97-AF65-F5344CB8AC3E}">
        <p14:creationId xmlns:p14="http://schemas.microsoft.com/office/powerpoint/2010/main" val="130359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64CEA19-2F07-4EBB-9533-026C8B8476BA}" type="datetime1">
              <a:rPr lang="el-GR" smtClean="0">
                <a:solidFill>
                  <a:prstClr val="black">
                    <a:tint val="75000"/>
                  </a:prstClr>
                </a:solidFill>
              </a:rPr>
              <a:pPr/>
              <a:t>16/12/2024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4736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4F6CD83-1F99-4CC0-B83D-31261909E75B}" type="datetime1">
              <a:rPr lang="el-GR" smtClean="0">
                <a:solidFill>
                  <a:prstClr val="black">
                    <a:tint val="75000"/>
                  </a:prstClr>
                </a:solidFill>
              </a:rPr>
              <a:pPr/>
              <a:t>16/12/2024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01157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DAFEF07-D15C-4B50-AE0F-C2167779B508}" type="datetime1">
              <a:rPr lang="el-GR" smtClean="0">
                <a:solidFill>
                  <a:prstClr val="black">
                    <a:tint val="75000"/>
                  </a:prstClr>
                </a:solidFill>
              </a:rPr>
              <a:pPr/>
              <a:t>16/12/2024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0937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D7E1333-1DFF-4B3C-A919-4EBB9115DC4B}" type="datetime1">
              <a:rPr lang="el-GR" smtClean="0">
                <a:solidFill>
                  <a:prstClr val="black">
                    <a:tint val="75000"/>
                  </a:prstClr>
                </a:solidFill>
              </a:rPr>
              <a:pPr/>
              <a:t>16/12/2024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83164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Τίτλος, Γράφημα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125415" y="457200"/>
            <a:ext cx="7795846" cy="533400"/>
          </a:xfrm>
        </p:spPr>
        <p:txBody>
          <a:bodyPr/>
          <a:lstStyle/>
          <a:p>
            <a:r>
              <a:rPr lang="el-GR"/>
              <a:t>Kλικ για επεξεργασία του τίτλου</a:t>
            </a:r>
          </a:p>
        </p:txBody>
      </p:sp>
      <p:sp>
        <p:nvSpPr>
          <p:cNvPr id="3" name="2 - Θέση γραφήματος"/>
          <p:cNvSpPr>
            <a:spLocks noGrp="1"/>
          </p:cNvSpPr>
          <p:nvPr>
            <p:ph type="chart" sz="half" idx="1"/>
          </p:nvPr>
        </p:nvSpPr>
        <p:spPr>
          <a:xfrm>
            <a:off x="457201" y="1600202"/>
            <a:ext cx="4044461" cy="4525963"/>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4642338" y="1600202"/>
            <a:ext cx="4044461" cy="4525963"/>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253" y="6324600"/>
            <a:ext cx="1904695" cy="457200"/>
          </a:xfrm>
        </p:spPr>
        <p:txBody>
          <a:bodyPr/>
          <a:lstStyle>
            <a:lvl1pPr>
              <a:defRPr/>
            </a:lvl1pPr>
          </a:lstStyle>
          <a:p>
            <a:pPr>
              <a:defRPr/>
            </a:pPr>
            <a:fld id="{CA3E61B4-8C64-49F3-B24C-3F139E5977DA}" type="datetime1">
              <a:rPr lang="el-GR"/>
              <a:pPr>
                <a:defRPr/>
              </a:pPr>
              <a:t>16/12/2024</a:t>
            </a:fld>
            <a:endParaRPr lang="el-GR"/>
          </a:p>
        </p:txBody>
      </p:sp>
      <p:sp>
        <p:nvSpPr>
          <p:cNvPr id="6" name="5 - Θέση υποσέλιδου"/>
          <p:cNvSpPr>
            <a:spLocks noGrp="1"/>
          </p:cNvSpPr>
          <p:nvPr>
            <p:ph type="ftr" sz="quarter" idx="11"/>
          </p:nvPr>
        </p:nvSpPr>
        <p:spPr>
          <a:xfrm>
            <a:off x="3352262" y="6324600"/>
            <a:ext cx="2896602"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782178" y="6324600"/>
            <a:ext cx="1904695" cy="457200"/>
          </a:xfrm>
        </p:spPr>
        <p:txBody>
          <a:bodyPr/>
          <a:lstStyle>
            <a:lvl1pPr>
              <a:defRPr/>
            </a:lvl1pPr>
          </a:lstStyle>
          <a:p>
            <a:fld id="{278BB391-E572-48A2-B218-DFC426BF5F66}" type="slidenum">
              <a:rPr lang="el-GR" altLang="el-GR"/>
              <a:pPr/>
              <a:t>‹#›</a:t>
            </a:fld>
            <a:endParaRPr lang="el-GR" altLang="el-GR"/>
          </a:p>
        </p:txBody>
      </p:sp>
    </p:spTree>
    <p:extLst>
      <p:ext uri="{BB962C8B-B14F-4D97-AF65-F5344CB8AC3E}">
        <p14:creationId xmlns:p14="http://schemas.microsoft.com/office/powerpoint/2010/main" val="16508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C22E4-B6EF-42D1-93B5-EA78C1CB024B}" type="datetime1">
              <a:rPr lang="el-GR" smtClean="0">
                <a:solidFill>
                  <a:prstClr val="black">
                    <a:tint val="75000"/>
                  </a:prstClr>
                </a:solidFill>
              </a:rPr>
              <a:pPr/>
              <a:t>16/12/2024</a:t>
            </a:fld>
            <a:endParaRPr lang="el-GR" dirty="0">
              <a:solidFill>
                <a:prstClr val="black">
                  <a:tint val="75000"/>
                </a:prstClr>
              </a:solidFill>
            </a:endParaRP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68637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www.nature.com/articles/s41586-024-08185-3"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nature.com/articles/s41586-024-08185-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25.wmf"/><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26.wmf"/><Relationship Id="rId7" Type="http://schemas.openxmlformats.org/officeDocument/2006/relationships/image" Target="../media/image28.wmf"/><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oleObject" Target="../embeddings/oleObject5.bin"/><Relationship Id="rId11" Type="http://schemas.openxmlformats.org/officeDocument/2006/relationships/image" Target="../media/image30.wmf"/><Relationship Id="rId5" Type="http://schemas.openxmlformats.org/officeDocument/2006/relationships/image" Target="../media/image27.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29.wmf"/></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wmf"/><Relationship Id="rId7" Type="http://schemas.openxmlformats.org/officeDocument/2006/relationships/image" Target="../media/image36.wmf"/><Relationship Id="rId2" Type="http://schemas.openxmlformats.org/officeDocument/2006/relationships/oleObject" Target="../embeddings/oleObject8.bin"/><Relationship Id="rId1" Type="http://schemas.openxmlformats.org/officeDocument/2006/relationships/slideLayout" Target="../slideLayouts/slideLayout7.xml"/><Relationship Id="rId6" Type="http://schemas.openxmlformats.org/officeDocument/2006/relationships/oleObject" Target="../embeddings/oleObject10.bin"/><Relationship Id="rId5" Type="http://schemas.openxmlformats.org/officeDocument/2006/relationships/image" Target="../media/image35.wmf"/><Relationship Id="rId4" Type="http://schemas.openxmlformats.org/officeDocument/2006/relationships/oleObject" Target="../embeddings/oleObject9.bin"/></Relationships>
</file>

<file path=ppt/slides/_rels/slide50.xml.rels><?xml version="1.0" encoding="UTF-8" standalone="yes"?>
<Relationships xmlns="http://schemas.openxmlformats.org/package/2006/relationships"><Relationship Id="rId3" Type="http://schemas.openxmlformats.org/officeDocument/2006/relationships/image" Target="../media/image37.wmf"/><Relationship Id="rId7" Type="http://schemas.openxmlformats.org/officeDocument/2006/relationships/image" Target="../media/image39.wmf"/><Relationship Id="rId2" Type="http://schemas.openxmlformats.org/officeDocument/2006/relationships/oleObject" Target="../embeddings/oleObject11.bin"/><Relationship Id="rId1" Type="http://schemas.openxmlformats.org/officeDocument/2006/relationships/slideLayout" Target="../slideLayouts/slideLayout7.xml"/><Relationship Id="rId6" Type="http://schemas.openxmlformats.org/officeDocument/2006/relationships/oleObject" Target="../embeddings/oleObject13.bin"/><Relationship Id="rId5" Type="http://schemas.openxmlformats.org/officeDocument/2006/relationships/image" Target="../media/image38.wmf"/><Relationship Id="rId4" Type="http://schemas.openxmlformats.org/officeDocument/2006/relationships/oleObject" Target="../embeddings/oleObject12.bin"/></Relationships>
</file>

<file path=ppt/slides/_rels/slide5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oleObject" Target="../embeddings/oleObject14.bin"/><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41.wmf"/><Relationship Id="rId7" Type="http://schemas.openxmlformats.org/officeDocument/2006/relationships/image" Target="../media/image43.wmf"/><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oleObject" Target="../embeddings/oleObject17.bin"/><Relationship Id="rId11" Type="http://schemas.openxmlformats.org/officeDocument/2006/relationships/image" Target="../media/image45.wmf"/><Relationship Id="rId5" Type="http://schemas.openxmlformats.org/officeDocument/2006/relationships/image" Target="../media/image42.w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44.wmf"/></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image" Target="../media/image41.wmf"/><Relationship Id="rId7" Type="http://schemas.openxmlformats.org/officeDocument/2006/relationships/image" Target="../media/image46.wmf"/><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oleObject" Target="../embeddings/oleObject20.bin"/><Relationship Id="rId11" Type="http://schemas.openxmlformats.org/officeDocument/2006/relationships/image" Target="../media/image47.wmf"/><Relationship Id="rId5" Type="http://schemas.openxmlformats.org/officeDocument/2006/relationships/image" Target="../media/image42.wmf"/><Relationship Id="rId10" Type="http://schemas.openxmlformats.org/officeDocument/2006/relationships/oleObject" Target="../embeddings/oleObject21.bin"/><Relationship Id="rId4" Type="http://schemas.openxmlformats.org/officeDocument/2006/relationships/oleObject" Target="../embeddings/oleObject16.bin"/><Relationship Id="rId9" Type="http://schemas.openxmlformats.org/officeDocument/2006/relationships/image" Target="../media/image44.wmf"/></Relationships>
</file>

<file path=ppt/slides/_rels/slide54.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oleObject" Target="../embeddings/oleObject22.bin"/><Relationship Id="rId1" Type="http://schemas.openxmlformats.org/officeDocument/2006/relationships/slideLayout" Target="../slideLayouts/slideLayout7.xml"/><Relationship Id="rId5" Type="http://schemas.openxmlformats.org/officeDocument/2006/relationships/image" Target="../media/image49.wmf"/><Relationship Id="rId4" Type="http://schemas.openxmlformats.org/officeDocument/2006/relationships/oleObject" Target="../embeddings/oleObject23.bin"/></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2.svg"/></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D2833AF-4F14-730B-B91B-BA93A767A54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6AD8463-AD00-C108-4D01-6597BC4953A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E10E483E-9400-2BCB-C4AA-3E118AAFD06C}"/>
              </a:ext>
            </a:extLst>
          </p:cNvPr>
          <p:cNvSpPr txBox="1"/>
          <p:nvPr/>
        </p:nvSpPr>
        <p:spPr>
          <a:xfrm>
            <a:off x="0" y="0"/>
            <a:ext cx="9144000" cy="523220"/>
          </a:xfrm>
          <a:prstGeom prst="rect">
            <a:avLst/>
          </a:prstGeom>
          <a:noFill/>
        </p:spPr>
        <p:txBody>
          <a:bodyPr wrap="square">
            <a:spAutoFit/>
          </a:bodyPr>
          <a:lstStyle/>
          <a:p>
            <a:r>
              <a:rPr lang="el-GR" sz="2800" b="1" dirty="0">
                <a:solidFill>
                  <a:srgbClr val="0000FF"/>
                </a:solidFill>
                <a:latin typeface="Arial Narrow" panose="020B0606020202030204" pitchFamily="34" charset="0"/>
              </a:rPr>
              <a:t>Τι μας διδάσκουν τα μικρόβια εδάφους για την κλιματική αλλαγή </a:t>
            </a:r>
          </a:p>
        </p:txBody>
      </p:sp>
      <p:pic>
        <p:nvPicPr>
          <p:cNvPr id="13" name="Εικόνα 12" descr="Εικόνα που περιέχει εξωτερικός χώρος/ύπαιθρος, χορτάρι, ουρανός, σύννεφο&#10;&#10;Περιγραφή που δημιουργήθηκε αυτόματα">
            <a:extLst>
              <a:ext uri="{FF2B5EF4-FFF2-40B4-BE49-F238E27FC236}">
                <a16:creationId xmlns:a16="http://schemas.microsoft.com/office/drawing/2014/main" id="{EECD76F7-ACF3-FE44-6D51-354D20A40E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3993625"/>
            <a:ext cx="5153540" cy="2181112"/>
          </a:xfrm>
          <a:prstGeom prst="rect">
            <a:avLst/>
          </a:prstGeom>
        </p:spPr>
      </p:pic>
      <p:sp>
        <p:nvSpPr>
          <p:cNvPr id="7" name="TextBox 6">
            <a:extLst>
              <a:ext uri="{FF2B5EF4-FFF2-40B4-BE49-F238E27FC236}">
                <a16:creationId xmlns:a16="http://schemas.microsoft.com/office/drawing/2014/main" id="{8306BB01-370A-6817-036C-80716E52786A}"/>
              </a:ext>
            </a:extLst>
          </p:cNvPr>
          <p:cNvSpPr txBox="1"/>
          <p:nvPr/>
        </p:nvSpPr>
        <p:spPr>
          <a:xfrm>
            <a:off x="390364" y="637812"/>
            <a:ext cx="8363272" cy="3139321"/>
          </a:xfrm>
          <a:prstGeom prst="rect">
            <a:avLst/>
          </a:prstGeom>
          <a:noFill/>
        </p:spPr>
        <p:txBody>
          <a:bodyPr wrap="square">
            <a:spAutoFit/>
          </a:bodyPr>
          <a:lstStyle/>
          <a:p>
            <a:pPr algn="just"/>
            <a:r>
              <a:rPr lang="el-GR" sz="2200" dirty="0">
                <a:latin typeface="Arial Narrow" panose="020B0606020202030204" pitchFamily="34" charset="0"/>
              </a:rPr>
              <a:t>Τον κρίσιμο ρόλο των μικροβίων του εδάφους στην αντιμετώπιση των συνεπειών της κλιματικής αλλαγής φωτίζει μια πρωτοποριακή έρευνα, με τη συμμετοχή του Αριστοτελείου Πανεπιστημίου Θεσσαλονίκης (ΑΠΘ). </a:t>
            </a:r>
            <a:endParaRPr lang="en-US" sz="2200" dirty="0">
              <a:latin typeface="Arial Narrow" panose="020B0606020202030204" pitchFamily="34" charset="0"/>
            </a:endParaRPr>
          </a:p>
          <a:p>
            <a:pPr algn="just"/>
            <a:r>
              <a:rPr lang="el-GR" sz="2200" dirty="0">
                <a:latin typeface="Arial Narrow" panose="020B0606020202030204" pitchFamily="34" charset="0"/>
              </a:rPr>
              <a:t>Τα ευρήματα της έρευνας, τα οποία </a:t>
            </a:r>
            <a:r>
              <a:rPr lang="el-GR" sz="2200" dirty="0">
                <a:latin typeface="Arial Narrow" panose="020B0606020202030204" pitchFamily="34" charset="0"/>
                <a:hlinkClick r:id="rId4"/>
              </a:rPr>
              <a:t>δημοσιεύτηκαν στο επιστημονικό περιοδικό </a:t>
            </a:r>
            <a:r>
              <a:rPr lang="el-GR" sz="2200" dirty="0" err="1">
                <a:latin typeface="Arial Narrow" panose="020B0606020202030204" pitchFamily="34" charset="0"/>
                <a:hlinkClick r:id="rId4"/>
              </a:rPr>
              <a:t>Nature</a:t>
            </a:r>
            <a:r>
              <a:rPr lang="el-GR" sz="2200" dirty="0">
                <a:latin typeface="Arial Narrow" panose="020B0606020202030204" pitchFamily="34" charset="0"/>
              </a:rPr>
              <a:t>, ένα από τα εγκυρότερα στον κόσμο, αποκαλύπτουν πως τα μικρόβια παρουσιάζουν προβλέψιμες και συνεπείς αντιδράσεις σε ακραία κλιματικά φαινόμενα, όπως η ξηρασία, η πλημμύρα, η αυξημένη θερμοκρασία και η παγωνιά.</a:t>
            </a:r>
            <a:endParaRPr lang="en-US" sz="2200" dirty="0">
              <a:latin typeface="Arial Narrow" panose="020B0606020202030204" pitchFamily="34" charset="0"/>
            </a:endParaRPr>
          </a:p>
          <a:p>
            <a:pPr algn="just"/>
            <a:r>
              <a:rPr lang="en-US" sz="2200" dirty="0">
                <a:latin typeface="Arial Narrow" panose="020B0606020202030204" pitchFamily="34" charset="0"/>
              </a:rPr>
              <a:t>……</a:t>
            </a:r>
            <a:endParaRPr lang="el-GR" sz="2200" dirty="0">
              <a:latin typeface="Arial Narrow" panose="020B0606020202030204" pitchFamily="34" charset="0"/>
            </a:endParaRPr>
          </a:p>
        </p:txBody>
      </p:sp>
      <p:sp>
        <p:nvSpPr>
          <p:cNvPr id="11" name="TextBox 10">
            <a:extLst>
              <a:ext uri="{FF2B5EF4-FFF2-40B4-BE49-F238E27FC236}">
                <a16:creationId xmlns:a16="http://schemas.microsoft.com/office/drawing/2014/main" id="{719B66E6-8197-EDC6-E888-802B6E26B6BD}"/>
              </a:ext>
            </a:extLst>
          </p:cNvPr>
          <p:cNvSpPr txBox="1"/>
          <p:nvPr/>
        </p:nvSpPr>
        <p:spPr>
          <a:xfrm>
            <a:off x="2195736" y="3346119"/>
            <a:ext cx="6078394" cy="461665"/>
          </a:xfrm>
          <a:prstGeom prst="rect">
            <a:avLst/>
          </a:prstGeom>
          <a:noFill/>
        </p:spPr>
        <p:txBody>
          <a:bodyPr wrap="square">
            <a:spAutoFit/>
          </a:bodyPr>
          <a:lstStyle/>
          <a:p>
            <a:r>
              <a:rPr lang="el-GR" sz="2400" dirty="0">
                <a:latin typeface="Arial Narrow" panose="020B0606020202030204" pitchFamily="34" charset="0"/>
                <a:hlinkClick r:id="rId4"/>
              </a:rPr>
              <a:t>https://www.nature.com/articles/s41586-024-08185-3</a:t>
            </a:r>
            <a:endParaRPr lang="el-GR" sz="2400" dirty="0">
              <a:latin typeface="Arial Narrow" panose="020B0606020202030204" pitchFamily="34" charset="0"/>
            </a:endParaRPr>
          </a:p>
        </p:txBody>
      </p:sp>
    </p:spTree>
    <p:extLst>
      <p:ext uri="{BB962C8B-B14F-4D97-AF65-F5344CB8AC3E}">
        <p14:creationId xmlns:p14="http://schemas.microsoft.com/office/powerpoint/2010/main" val="15122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EA252-749A-60E9-903B-CE09228A478A}"/>
            </a:ext>
          </a:extLst>
        </p:cNvPr>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DE5F071-7DDB-96AD-71D9-A593713F4F4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5E5D550-04F9-69B0-FFCA-B9A2D99C2FC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A9161D74-27AE-3751-0C83-C92D2A44A37D}"/>
              </a:ext>
            </a:extLst>
          </p:cNvPr>
          <p:cNvSpPr txBox="1"/>
          <p:nvPr/>
        </p:nvSpPr>
        <p:spPr>
          <a:xfrm>
            <a:off x="0" y="0"/>
            <a:ext cx="9144000" cy="523220"/>
          </a:xfrm>
          <a:prstGeom prst="rect">
            <a:avLst/>
          </a:prstGeom>
          <a:noFill/>
        </p:spPr>
        <p:txBody>
          <a:bodyPr wrap="square">
            <a:spAutoFit/>
          </a:bodyPr>
          <a:lstStyle/>
          <a:p>
            <a:r>
              <a:rPr lang="el-GR" sz="2800" b="1" dirty="0">
                <a:solidFill>
                  <a:srgbClr val="0000FF"/>
                </a:solidFill>
                <a:latin typeface="Arial Narrow" panose="020B0606020202030204" pitchFamily="34" charset="0"/>
              </a:rPr>
              <a:t>Τι μας διδάσκουν τα μικρόβια εδάφους για την κλιματική αλλαγή </a:t>
            </a:r>
          </a:p>
        </p:txBody>
      </p:sp>
      <p:pic>
        <p:nvPicPr>
          <p:cNvPr id="13" name="Εικόνα 12" descr="Εικόνα που περιέχει εξωτερικός χώρος/ύπαιθρος, χορτάρι, ουρανός, σύννεφο&#10;&#10;Περιγραφή που δημιουργήθηκε αυτόματα">
            <a:extLst>
              <a:ext uri="{FF2B5EF4-FFF2-40B4-BE49-F238E27FC236}">
                <a16:creationId xmlns:a16="http://schemas.microsoft.com/office/drawing/2014/main" id="{91001F54-C320-62CC-1352-6A874659A4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216" y="686604"/>
            <a:ext cx="5293568" cy="2633903"/>
          </a:xfrm>
          <a:prstGeom prst="rect">
            <a:avLst/>
          </a:prstGeom>
        </p:spPr>
      </p:pic>
      <p:sp>
        <p:nvSpPr>
          <p:cNvPr id="11" name="TextBox 10">
            <a:extLst>
              <a:ext uri="{FF2B5EF4-FFF2-40B4-BE49-F238E27FC236}">
                <a16:creationId xmlns:a16="http://schemas.microsoft.com/office/drawing/2014/main" id="{377888FB-21DD-EF71-E254-88EC0DF03163}"/>
              </a:ext>
            </a:extLst>
          </p:cNvPr>
          <p:cNvSpPr txBox="1"/>
          <p:nvPr/>
        </p:nvSpPr>
        <p:spPr>
          <a:xfrm>
            <a:off x="2195736" y="3346119"/>
            <a:ext cx="6078394" cy="461665"/>
          </a:xfrm>
          <a:prstGeom prst="rect">
            <a:avLst/>
          </a:prstGeom>
          <a:noFill/>
        </p:spPr>
        <p:txBody>
          <a:bodyPr wrap="square">
            <a:spAutoFit/>
          </a:bodyPr>
          <a:lstStyle/>
          <a:p>
            <a:r>
              <a:rPr lang="el-GR" sz="2400" dirty="0">
                <a:latin typeface="Arial Narrow" panose="020B0606020202030204" pitchFamily="34" charset="0"/>
                <a:hlinkClick r:id="rId4"/>
              </a:rPr>
              <a:t>https://www.nature.com/articles/s41586-024-08185-3</a:t>
            </a:r>
            <a:endParaRPr lang="el-GR" sz="2400" dirty="0">
              <a:latin typeface="Arial Narrow" panose="020B0606020202030204" pitchFamily="34" charset="0"/>
            </a:endParaRPr>
          </a:p>
        </p:txBody>
      </p:sp>
      <p:sp>
        <p:nvSpPr>
          <p:cNvPr id="9" name="TextBox 8">
            <a:extLst>
              <a:ext uri="{FF2B5EF4-FFF2-40B4-BE49-F238E27FC236}">
                <a16:creationId xmlns:a16="http://schemas.microsoft.com/office/drawing/2014/main" id="{108B16D9-47AB-7F1A-6D13-548F0DA69652}"/>
              </a:ext>
            </a:extLst>
          </p:cNvPr>
          <p:cNvSpPr txBox="1"/>
          <p:nvPr/>
        </p:nvSpPr>
        <p:spPr>
          <a:xfrm>
            <a:off x="336234" y="3868525"/>
            <a:ext cx="8350566" cy="2462213"/>
          </a:xfrm>
          <a:prstGeom prst="rect">
            <a:avLst/>
          </a:prstGeom>
          <a:noFill/>
        </p:spPr>
        <p:txBody>
          <a:bodyPr wrap="square">
            <a:spAutoFit/>
          </a:bodyPr>
          <a:lstStyle/>
          <a:p>
            <a:pPr algn="just"/>
            <a:r>
              <a:rPr lang="el-GR" sz="2200" b="1" dirty="0">
                <a:latin typeface="Arial Narrow" panose="020B0606020202030204" pitchFamily="34" charset="0"/>
              </a:rPr>
              <a:t>Η σημασία των μικροβίων του εδάφους</a:t>
            </a:r>
            <a:endParaRPr lang="el-GR" sz="2200" dirty="0">
              <a:latin typeface="Arial Narrow" panose="020B0606020202030204" pitchFamily="34" charset="0"/>
            </a:endParaRPr>
          </a:p>
          <a:p>
            <a:pPr algn="just"/>
            <a:r>
              <a:rPr lang="el-GR" sz="2200" dirty="0">
                <a:latin typeface="Arial Narrow" panose="020B0606020202030204" pitchFamily="34" charset="0"/>
              </a:rPr>
              <a:t>Τα μικρόβια διαδραματίζουν ζωτικό ρόλο στη λειτουργία των οικοσυστημάτων. Συμβάλλουν στην ανακύκλωση του άνθρακα, επηρεάζοντας την αποθήκευση του στο έδαφος και τις εκπομπές διοξειδίου του άνθρακα. Έτσι, η κατανόηση της συμπεριφοράς τους υπό ακραίες συνθήκες είναι ζωτικής σημασίας για τη διατήρηση της υγείας των εδαφών, της γεωργικής παραγωγής και της άμβλυνσης κλιματικών κρίσεων…</a:t>
            </a:r>
            <a:r>
              <a:rPr lang="en-US" sz="2200" dirty="0">
                <a:latin typeface="Arial Narrow" panose="020B0606020202030204" pitchFamily="34" charset="0"/>
              </a:rPr>
              <a:t>…</a:t>
            </a:r>
            <a:endParaRPr lang="el-GR" sz="2200" dirty="0">
              <a:latin typeface="Arial Narrow" panose="020B0606020202030204" pitchFamily="34" charset="0"/>
            </a:endParaRPr>
          </a:p>
        </p:txBody>
      </p:sp>
    </p:spTree>
    <p:extLst>
      <p:ext uri="{BB962C8B-B14F-4D97-AF65-F5344CB8AC3E}">
        <p14:creationId xmlns:p14="http://schemas.microsoft.com/office/powerpoint/2010/main" val="206135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395BDF-C525-485C-AD0E-904E5D3E3D1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4" name="Θέση αριθμού διαφάνειας 3">
            <a:extLst>
              <a:ext uri="{FF2B5EF4-FFF2-40B4-BE49-F238E27FC236}">
                <a16:creationId xmlns:a16="http://schemas.microsoft.com/office/drawing/2014/main" id="{C50C7707-87B6-4D2F-BA93-F8B4BFE10BF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a:t>
            </a:fld>
            <a:endParaRPr lang="el-GR" dirty="0">
              <a:solidFill>
                <a:prstClr val="black">
                  <a:tint val="75000"/>
                </a:prstClr>
              </a:solidFill>
            </a:endParaRPr>
          </a:p>
        </p:txBody>
      </p:sp>
      <p:sp>
        <p:nvSpPr>
          <p:cNvPr id="5" name="Rectangle 3">
            <a:extLst>
              <a:ext uri="{FF2B5EF4-FFF2-40B4-BE49-F238E27FC236}">
                <a16:creationId xmlns:a16="http://schemas.microsoft.com/office/drawing/2014/main" id="{86C0BC2C-EC17-4533-8B43-8DC3DC9A2A2C}"/>
              </a:ext>
            </a:extLst>
          </p:cNvPr>
          <p:cNvSpPr txBox="1">
            <a:spLocks noChangeArrowheads="1"/>
          </p:cNvSpPr>
          <p:nvPr/>
        </p:nvSpPr>
        <p:spPr>
          <a:xfrm>
            <a:off x="323528" y="2348880"/>
            <a:ext cx="7920880" cy="10080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800" dirty="0">
                <a:solidFill>
                  <a:schemeClr val="hlink"/>
                </a:solidFill>
                <a:latin typeface="Comic Sans MS" panose="030F0702030302020204" pitchFamily="66" charset="0"/>
              </a:rPr>
              <a:t>Φυσική Περιβάλλοντος :          </a:t>
            </a:r>
          </a:p>
          <a:p>
            <a:pPr marL="0" indent="0" algn="r">
              <a:buNone/>
            </a:pPr>
            <a:r>
              <a:rPr lang="en-US" sz="2600" i="1" dirty="0">
                <a:solidFill>
                  <a:srgbClr val="FF0000"/>
                </a:solidFill>
                <a:latin typeface="Arial" panose="020B0604020202020204" pitchFamily="34" charset="0"/>
              </a:rPr>
              <a:t>“</a:t>
            </a:r>
            <a:r>
              <a:rPr lang="el-GR" sz="2800" i="1" dirty="0" err="1">
                <a:solidFill>
                  <a:srgbClr val="FF0000"/>
                </a:solidFill>
                <a:latin typeface="Arial" panose="020B0604020202020204" pitchFamily="34" charset="0"/>
              </a:rPr>
              <a:t>κεφ</a:t>
            </a:r>
            <a:r>
              <a:rPr lang="el-GR" sz="2800" i="1" dirty="0">
                <a:solidFill>
                  <a:srgbClr val="FF0000"/>
                </a:solidFill>
                <a:latin typeface="Arial" panose="020B0604020202020204" pitchFamily="34" charset="0"/>
              </a:rPr>
              <a:t> 12: Η Φυσική του εδάφους</a:t>
            </a:r>
            <a:r>
              <a:rPr lang="en-US" sz="2800" i="1" dirty="0">
                <a:solidFill>
                  <a:srgbClr val="FF0000"/>
                </a:solidFill>
                <a:latin typeface="Arial" panose="020B0604020202020204" pitchFamily="34" charset="0"/>
              </a:rPr>
              <a:t>“</a:t>
            </a:r>
          </a:p>
          <a:p>
            <a:pPr marL="0" indent="0" algn="ctr">
              <a:buNone/>
            </a:pPr>
            <a:r>
              <a:rPr lang="el-GR" altLang="el-GR" sz="2000" b="1" dirty="0">
                <a:latin typeface="Comic Sans MS" panose="030F0702030302020204" pitchFamily="66" charset="0"/>
              </a:rPr>
              <a:t> </a:t>
            </a:r>
            <a:endParaRPr lang="en-US" altLang="el-GR" sz="2000" b="1" dirty="0">
              <a:latin typeface="Comic Sans MS" panose="030F0702030302020204" pitchFamily="66" charset="0"/>
            </a:endParaRPr>
          </a:p>
          <a:p>
            <a:pPr marL="0" indent="0" algn="ctr">
              <a:buNone/>
            </a:pPr>
            <a:endParaRPr lang="en-US" altLang="el-GR" sz="2000" b="1" dirty="0">
              <a:solidFill>
                <a:srgbClr val="00279F"/>
              </a:solidFill>
            </a:endParaRPr>
          </a:p>
          <a:p>
            <a:pPr marL="0" indent="0" algn="ctr">
              <a:buNone/>
            </a:pPr>
            <a:endParaRPr lang="el-GR" sz="2800" i="1" dirty="0">
              <a:solidFill>
                <a:srgbClr val="FF0000"/>
              </a:solidFill>
              <a:latin typeface="Arial" panose="020B0604020202020204" pitchFamily="34" charset="0"/>
            </a:endParaRPr>
          </a:p>
          <a:p>
            <a:pPr marL="0" indent="0" algn="ctr">
              <a:buNone/>
            </a:pPr>
            <a:endParaRPr lang="el-GR" altLang="el-GR" sz="2800" b="1" dirty="0"/>
          </a:p>
          <a:p>
            <a:pPr marL="0" indent="0" algn="ctr">
              <a:buNone/>
            </a:pPr>
            <a:endParaRPr lang="el-GR" altLang="el-GR" sz="2600" i="1" dirty="0">
              <a:solidFill>
                <a:srgbClr val="FF0000"/>
              </a:solidFill>
              <a:latin typeface="Arial" panose="020B0604020202020204" pitchFamily="34" charset="0"/>
            </a:endParaRPr>
          </a:p>
          <a:p>
            <a:pPr marL="0" indent="0">
              <a:buFont typeface="Wingdings" pitchFamily="2" charset="2"/>
              <a:buNone/>
            </a:pPr>
            <a:endParaRPr lang="el-GR" altLang="el-GR" sz="2800" dirty="0">
              <a:solidFill>
                <a:schemeClr val="accent2"/>
              </a:solidFill>
            </a:endParaRPr>
          </a:p>
        </p:txBody>
      </p:sp>
      <p:grpSp>
        <p:nvGrpSpPr>
          <p:cNvPr id="6" name="Group 2">
            <a:extLst>
              <a:ext uri="{FF2B5EF4-FFF2-40B4-BE49-F238E27FC236}">
                <a16:creationId xmlns:a16="http://schemas.microsoft.com/office/drawing/2014/main" id="{621D6907-1D73-4298-9B31-4142D2657EAB}"/>
              </a:ext>
            </a:extLst>
          </p:cNvPr>
          <p:cNvGrpSpPr>
            <a:grpSpLocks/>
          </p:cNvGrpSpPr>
          <p:nvPr/>
        </p:nvGrpSpPr>
        <p:grpSpPr bwMode="auto">
          <a:xfrm>
            <a:off x="2771800" y="5106029"/>
            <a:ext cx="6022366" cy="1162751"/>
            <a:chOff x="1768" y="214"/>
            <a:chExt cx="3001" cy="905"/>
          </a:xfrm>
        </p:grpSpPr>
        <p:sp>
          <p:nvSpPr>
            <p:cNvPr id="7" name="Rectangle 4">
              <a:extLst>
                <a:ext uri="{FF2B5EF4-FFF2-40B4-BE49-F238E27FC236}">
                  <a16:creationId xmlns:a16="http://schemas.microsoft.com/office/drawing/2014/main" id="{F04F8513-F1E2-45BE-B6AE-1647D21C708F}"/>
                </a:ext>
              </a:extLst>
            </p:cNvPr>
            <p:cNvSpPr>
              <a:spLocks noChangeArrowheads="1"/>
            </p:cNvSpPr>
            <p:nvPr/>
          </p:nvSpPr>
          <p:spPr bwMode="auto">
            <a:xfrm>
              <a:off x="1768" y="214"/>
              <a:ext cx="2439" cy="467"/>
            </a:xfrm>
            <a:prstGeom prst="rect">
              <a:avLst/>
            </a:prstGeom>
            <a:noFill/>
            <a:ln w="9525">
              <a:noFill/>
              <a:miter lim="800000"/>
              <a:headEnd/>
              <a:tailEnd/>
            </a:ln>
            <a:effectLst/>
          </p:spPr>
          <p:txBody>
            <a:bodyPr anchor="ctr">
              <a:spAutoFit/>
            </a:bodyPr>
            <a:lstStyle/>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endParaRPr lang="el-GR" sz="1100" b="1" u="sng" dirty="0">
                <a:solidFill>
                  <a:schemeClr val="hlink"/>
                </a:solidFill>
                <a:effectLst>
                  <a:outerShdw blurRad="38100" dist="38100" dir="2700000" algn="tl">
                    <a:srgbClr val="C0C0C0"/>
                  </a:outerShdw>
                </a:effectLst>
                <a:latin typeface="Comic Sans MS" pitchFamily="66" charset="0"/>
                <a:cs typeface="Arial" pitchFamily="34" charset="0"/>
              </a:endParaRPr>
            </a:p>
            <a:p>
              <a:pPr>
                <a:defRPr/>
              </a:pPr>
              <a:r>
                <a:rPr lang="en-US" sz="1100" b="1" u="sng" dirty="0">
                  <a:solidFill>
                    <a:schemeClr val="hlink"/>
                  </a:solidFill>
                  <a:effectLst>
                    <a:outerShdw blurRad="38100" dist="38100" dir="2700000" algn="tl">
                      <a:srgbClr val="C0C0C0"/>
                    </a:outerShdw>
                  </a:effectLst>
                  <a:latin typeface="Comic Sans MS" pitchFamily="66" charset="0"/>
                  <a:cs typeface="Arial" pitchFamily="34" charset="0"/>
                </a:rPr>
                <a:t>Energy and Environmental Research Laboratory</a:t>
              </a:r>
              <a:r>
                <a:rPr lang="el-GR" sz="1100" b="1" u="sng" dirty="0">
                  <a:solidFill>
                    <a:schemeClr val="hlink"/>
                  </a:solidFill>
                  <a:latin typeface="Comic Sans MS" pitchFamily="66" charset="0"/>
                  <a:cs typeface="Arial" pitchFamily="34" charset="0"/>
                </a:rPr>
                <a:t> </a:t>
              </a:r>
            </a:p>
          </p:txBody>
        </p:sp>
        <p:pic>
          <p:nvPicPr>
            <p:cNvPr id="8" name="Picture 7">
              <a:extLst>
                <a:ext uri="{FF2B5EF4-FFF2-40B4-BE49-F238E27FC236}">
                  <a16:creationId xmlns:a16="http://schemas.microsoft.com/office/drawing/2014/main" id="{9DF27E3F-3F21-490B-97F9-FC685CC1DF3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 y="569"/>
              <a:ext cx="59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4">
            <a:extLst>
              <a:ext uri="{FF2B5EF4-FFF2-40B4-BE49-F238E27FC236}">
                <a16:creationId xmlns:a16="http://schemas.microsoft.com/office/drawing/2014/main" id="{0BFE9FCD-2F27-4624-80CC-8E9ACF931F6F}"/>
              </a:ext>
            </a:extLst>
          </p:cNvPr>
          <p:cNvSpPr>
            <a:spLocks noChangeArrowheads="1"/>
          </p:cNvSpPr>
          <p:nvPr/>
        </p:nvSpPr>
        <p:spPr bwMode="auto">
          <a:xfrm>
            <a:off x="1115616" y="355714"/>
            <a:ext cx="2736428" cy="769441"/>
          </a:xfrm>
          <a:prstGeom prst="rect">
            <a:avLst/>
          </a:prstGeom>
          <a:noFill/>
          <a:ln w="9525">
            <a:noFill/>
            <a:miter lim="800000"/>
            <a:headEnd/>
            <a:tailEnd/>
          </a:ln>
          <a:effectLst/>
        </p:spPr>
        <p:txBody>
          <a:bodyPr wrap="square" anchor="ctr">
            <a:spAutoFit/>
          </a:bodyPr>
          <a:lstStyle/>
          <a:p>
            <a:pPr>
              <a:defRPr/>
            </a:pP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N.K.U.A. –</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Department</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of</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Science</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r>
              <a:rPr lang="en-US" sz="1100" b="1" u="sng" dirty="0" err="1">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Psachna</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Euboea - Euripus Campus</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p:txBody>
      </p:sp>
      <p:pic>
        <p:nvPicPr>
          <p:cNvPr id="13" name="Εικόνα 12">
            <a:extLst>
              <a:ext uri="{FF2B5EF4-FFF2-40B4-BE49-F238E27FC236}">
                <a16:creationId xmlns:a16="http://schemas.microsoft.com/office/drawing/2014/main" id="{3920E234-C6AE-4964-A0A8-857F75A18A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620" y="456137"/>
            <a:ext cx="386609" cy="600164"/>
          </a:xfrm>
          <a:prstGeom prst="rect">
            <a:avLst/>
          </a:prstGeom>
        </p:spPr>
      </p:pic>
      <p:sp>
        <p:nvSpPr>
          <p:cNvPr id="10" name="Rectangle 2">
            <a:extLst>
              <a:ext uri="{FF2B5EF4-FFF2-40B4-BE49-F238E27FC236}">
                <a16:creationId xmlns:a16="http://schemas.microsoft.com/office/drawing/2014/main" id="{7A18B57B-0B3A-4026-89B3-94C9B55C3119}"/>
              </a:ext>
            </a:extLst>
          </p:cNvPr>
          <p:cNvSpPr>
            <a:spLocks noChangeArrowheads="1"/>
          </p:cNvSpPr>
          <p:nvPr/>
        </p:nvSpPr>
        <p:spPr bwMode="auto">
          <a:xfrm>
            <a:off x="1619250" y="1557338"/>
            <a:ext cx="6372225" cy="652462"/>
          </a:xfrm>
          <a:prstGeom prst="rect">
            <a:avLst/>
          </a:prstGeom>
          <a:noFill/>
          <a:ln w="9525">
            <a:noFill/>
            <a:miter lim="800000"/>
            <a:headEnd/>
            <a:tailEnd/>
          </a:ln>
        </p:spPr>
        <p:txBody>
          <a:bodyPr anchor="b"/>
          <a:lstStyle/>
          <a:p>
            <a:pPr>
              <a:defRPr/>
            </a:pPr>
            <a:endParaRPr lang="el-GR" sz="2800" i="1" dirty="0">
              <a:solidFill>
                <a:srgbClr val="FF0000"/>
              </a:solidFill>
              <a:latin typeface="Arial" panose="020B0604020202020204" pitchFamily="34" charset="0"/>
            </a:endParaRPr>
          </a:p>
        </p:txBody>
      </p:sp>
      <p:sp>
        <p:nvSpPr>
          <p:cNvPr id="3" name="Ορθογώνιο 2">
            <a:extLst>
              <a:ext uri="{FF2B5EF4-FFF2-40B4-BE49-F238E27FC236}">
                <a16:creationId xmlns:a16="http://schemas.microsoft.com/office/drawing/2014/main" id="{7C5881A5-5459-4C6C-AFF3-2C153A9AACE0}"/>
              </a:ext>
            </a:extLst>
          </p:cNvPr>
          <p:cNvSpPr/>
          <p:nvPr/>
        </p:nvSpPr>
        <p:spPr>
          <a:xfrm>
            <a:off x="4114800" y="3958887"/>
            <a:ext cx="4572000" cy="369332"/>
          </a:xfrm>
          <a:prstGeom prst="rect">
            <a:avLst/>
          </a:prstGeom>
        </p:spPr>
        <p:txBody>
          <a:bodyPr>
            <a:spAutoFit/>
          </a:bodyPr>
          <a:lstStyle/>
          <a:p>
            <a:pPr algn="r">
              <a:spcBef>
                <a:spcPct val="20000"/>
              </a:spcBef>
              <a:buClr>
                <a:schemeClr val="folHlink"/>
              </a:buClr>
              <a:buSzPct val="60000"/>
              <a:buFont typeface="Wingdings" pitchFamily="2" charset="2"/>
              <a:buNone/>
              <a:defRPr/>
            </a:pPr>
            <a:r>
              <a:rPr lang="el-GR" b="1" i="1" kern="0" dirty="0">
                <a:solidFill>
                  <a:srgbClr val="0070C0"/>
                </a:solidFill>
                <a:latin typeface="Times New Roman" pitchFamily="18" charset="0"/>
                <a:cs typeface="Times New Roman" pitchFamily="18" charset="0"/>
              </a:rPr>
              <a:t>Καθ. Μιχάλης Γρ Βραχόπουλος</a:t>
            </a:r>
          </a:p>
        </p:txBody>
      </p:sp>
    </p:spTree>
    <p:extLst>
      <p:ext uri="{BB962C8B-B14F-4D97-AF65-F5344CB8AC3E}">
        <p14:creationId xmlns:p14="http://schemas.microsoft.com/office/powerpoint/2010/main" val="5229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a:t>
            </a:fld>
            <a:endParaRPr lang="el-GR" dirty="0">
              <a:solidFill>
                <a:prstClr val="black">
                  <a:tint val="75000"/>
                </a:prstClr>
              </a:solidFill>
            </a:endParaRPr>
          </a:p>
        </p:txBody>
      </p:sp>
      <p:sp>
        <p:nvSpPr>
          <p:cNvPr id="6" name="Title 1">
            <a:extLst>
              <a:ext uri="{FF2B5EF4-FFF2-40B4-BE49-F238E27FC236}">
                <a16:creationId xmlns:a16="http://schemas.microsoft.com/office/drawing/2014/main" id="{4EBDA320-8E6A-4456-BEC5-E4F90B6BA994}"/>
              </a:ext>
            </a:extLst>
          </p:cNvPr>
          <p:cNvSpPr txBox="1">
            <a:spLocks/>
          </p:cNvSpPr>
          <p:nvPr/>
        </p:nvSpPr>
        <p:spPr>
          <a:xfrm>
            <a:off x="685800" y="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Η Φυσική του εδάφους</a:t>
            </a:r>
            <a:endParaRPr lang="en-US" dirty="0">
              <a:solidFill>
                <a:schemeClr val="accent6">
                  <a:lumMod val="75000"/>
                </a:schemeClr>
              </a:solidFill>
            </a:endParaRPr>
          </a:p>
        </p:txBody>
      </p:sp>
      <p:sp>
        <p:nvSpPr>
          <p:cNvPr id="7" name="Content Placeholder 2">
            <a:extLst>
              <a:ext uri="{FF2B5EF4-FFF2-40B4-BE49-F238E27FC236}">
                <a16:creationId xmlns:a16="http://schemas.microsoft.com/office/drawing/2014/main" id="{E4D3FBBE-6EEE-49B3-9FED-2BD5C81A894D}"/>
              </a:ext>
            </a:extLst>
          </p:cNvPr>
          <p:cNvSpPr txBox="1">
            <a:spLocks/>
          </p:cNvSpPr>
          <p:nvPr/>
        </p:nvSpPr>
        <p:spPr>
          <a:xfrm>
            <a:off x="184684" y="836712"/>
            <a:ext cx="8774632" cy="45720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39688">
              <a:buFont typeface="Arial" panose="020B0604020202020204" pitchFamily="34" charset="0"/>
              <a:buNone/>
            </a:pPr>
            <a:r>
              <a:rPr lang="el-GR" sz="2400" dirty="0">
                <a:latin typeface="Arial Narrow" panose="020B0606020202030204" pitchFamily="34" charset="0"/>
              </a:rPr>
              <a:t>Η Γη αποτελείται από στερεό εσωτερικό πυρήνα, ρευστό εξωτερικό πυρήνα, ημίρρευστο μανδύα (είναι λιγότερο </a:t>
            </a:r>
            <a:r>
              <a:rPr lang="el-GR" sz="2400" dirty="0" err="1">
                <a:latin typeface="Arial Narrow" panose="020B0606020202030204" pitchFamily="34" charset="0"/>
              </a:rPr>
              <a:t>ιψώδης</a:t>
            </a:r>
            <a:r>
              <a:rPr lang="el-GR" sz="2400" dirty="0">
                <a:latin typeface="Arial Narrow" panose="020B0606020202030204" pitchFamily="34" charset="0"/>
              </a:rPr>
              <a:t> από τον πυρήνα) και τον εξωτερικό στερεό φλοιό.</a:t>
            </a:r>
          </a:p>
          <a:p>
            <a:pPr marL="273050" indent="-39688">
              <a:buFont typeface="Arial" panose="020B0604020202020204" pitchFamily="34" charset="0"/>
              <a:buNone/>
            </a:pPr>
            <a:endParaRPr lang="el-GR" sz="2400" dirty="0">
              <a:latin typeface="Arial Narrow" panose="020B0606020202030204" pitchFamily="34" charset="0"/>
            </a:endParaRPr>
          </a:p>
          <a:p>
            <a:pPr marL="273050" indent="-39688">
              <a:buFont typeface="Arial" panose="020B0604020202020204" pitchFamily="34" charset="0"/>
              <a:buNone/>
            </a:pPr>
            <a:r>
              <a:rPr lang="el-GR" sz="2400" dirty="0">
                <a:latin typeface="Arial Narrow" panose="020B0606020202030204" pitchFamily="34" charset="0"/>
              </a:rPr>
              <a:t>Εξωτερικό στρώμα της γης: 	</a:t>
            </a:r>
          </a:p>
          <a:p>
            <a:pPr marL="273050" indent="-39688">
              <a:buFont typeface="Arial" panose="020B0604020202020204" pitchFamily="34" charset="0"/>
              <a:buNone/>
            </a:pPr>
            <a:r>
              <a:rPr lang="el-GR" sz="2400" dirty="0">
                <a:latin typeface="Arial Narrow" panose="020B0606020202030204" pitchFamily="34" charset="0"/>
              </a:rPr>
              <a:t>						</a:t>
            </a:r>
            <a:r>
              <a:rPr lang="el-GR" sz="2400" b="1" u="sng" dirty="0">
                <a:solidFill>
                  <a:srgbClr val="0000FF"/>
                </a:solidFill>
                <a:latin typeface="Arial Narrow" panose="020B0606020202030204" pitchFamily="34" charset="0"/>
              </a:rPr>
              <a:t>Φλοιός = 0-35 </a:t>
            </a:r>
            <a:r>
              <a:rPr lang="en-US" sz="2400" b="1" u="sng" dirty="0">
                <a:solidFill>
                  <a:srgbClr val="0000FF"/>
                </a:solidFill>
                <a:latin typeface="Arial Narrow" panose="020B0606020202030204" pitchFamily="34" charset="0"/>
              </a:rPr>
              <a:t>km</a:t>
            </a:r>
            <a:br>
              <a:rPr lang="el-GR" sz="2400" dirty="0">
                <a:latin typeface="Arial Narrow" panose="020B0606020202030204" pitchFamily="34" charset="0"/>
              </a:rPr>
            </a:br>
            <a:endParaRPr lang="el-GR" sz="2400" dirty="0">
              <a:latin typeface="Arial Narrow" panose="020B0606020202030204" pitchFamily="34" charset="0"/>
            </a:endParaRPr>
          </a:p>
          <a:p>
            <a:pPr marL="273050" indent="-39688">
              <a:buFont typeface="Arial" panose="020B0604020202020204" pitchFamily="34" charset="0"/>
              <a:buNone/>
            </a:pPr>
            <a:r>
              <a:rPr lang="el-GR" sz="2400" dirty="0">
                <a:solidFill>
                  <a:srgbClr val="C00000"/>
                </a:solidFill>
                <a:latin typeface="Arial Narrow" panose="020B0606020202030204" pitchFamily="34" charset="0"/>
              </a:rPr>
              <a:t>Τα 15 </a:t>
            </a:r>
            <a:r>
              <a:rPr lang="en-US" sz="2400" dirty="0">
                <a:solidFill>
                  <a:srgbClr val="C00000"/>
                </a:solidFill>
                <a:latin typeface="Arial Narrow" panose="020B0606020202030204" pitchFamily="34" charset="0"/>
              </a:rPr>
              <a:t>km</a:t>
            </a:r>
            <a:r>
              <a:rPr lang="el-GR" sz="2400" dirty="0">
                <a:solidFill>
                  <a:srgbClr val="C00000"/>
                </a:solidFill>
                <a:latin typeface="Arial Narrow" panose="020B0606020202030204" pitchFamily="34" charset="0"/>
              </a:rPr>
              <a:t> του φλοιού  είναι γεωλογικά ενεργά.</a:t>
            </a:r>
          </a:p>
          <a:p>
            <a:pPr marL="273050" indent="-39688">
              <a:buFont typeface="Arial" panose="020B0604020202020204" pitchFamily="34" charset="0"/>
              <a:buNone/>
            </a:pPr>
            <a:endParaRPr lang="el-GR" sz="2400" dirty="0">
              <a:latin typeface="Arial Narrow" panose="020B0606020202030204" pitchFamily="34" charset="0"/>
            </a:endParaRPr>
          </a:p>
          <a:p>
            <a:pPr marL="273050" indent="-39688">
              <a:buFont typeface="Arial" panose="020B0604020202020204" pitchFamily="34" charset="0"/>
              <a:buNone/>
            </a:pPr>
            <a:r>
              <a:rPr lang="el-GR" sz="2400" b="1" dirty="0">
                <a:latin typeface="Arial Narrow" panose="020B0606020202030204" pitchFamily="34" charset="0"/>
              </a:rPr>
              <a:t>Πυριγενές πέτρωμα </a:t>
            </a:r>
            <a:r>
              <a:rPr lang="el-GR" sz="2400" dirty="0">
                <a:latin typeface="Arial Narrow" panose="020B0606020202030204" pitchFamily="34" charset="0"/>
              </a:rPr>
              <a:t>= πήξη </a:t>
            </a:r>
            <a:r>
              <a:rPr lang="el-GR" sz="2400" dirty="0" err="1">
                <a:latin typeface="Arial Narrow" panose="020B0606020202030204" pitchFamily="34" charset="0"/>
              </a:rPr>
              <a:t>τετηγμένου</a:t>
            </a:r>
            <a:r>
              <a:rPr lang="el-GR" sz="2400" dirty="0">
                <a:latin typeface="Arial Narrow" panose="020B0606020202030204" pitchFamily="34" charset="0"/>
              </a:rPr>
              <a:t> μάγματος</a:t>
            </a:r>
          </a:p>
          <a:p>
            <a:pPr marL="273050" indent="-39688">
              <a:buFont typeface="Arial" panose="020B0604020202020204" pitchFamily="34" charset="0"/>
              <a:buNone/>
            </a:pPr>
            <a:r>
              <a:rPr lang="el-GR" sz="2400" b="1" dirty="0">
                <a:latin typeface="Arial Narrow" panose="020B0606020202030204" pitchFamily="34" charset="0"/>
              </a:rPr>
              <a:t>Ιζηματογενή</a:t>
            </a:r>
            <a:r>
              <a:rPr lang="el-GR" sz="2400" dirty="0">
                <a:latin typeface="Arial Narrow" panose="020B0606020202030204" pitchFamily="34" charset="0"/>
              </a:rPr>
              <a:t> = από την καθίζηση αιωρούμενων υλικών </a:t>
            </a:r>
          </a:p>
          <a:p>
            <a:pPr marL="273050" indent="-39688">
              <a:buFont typeface="Arial" panose="020B0604020202020204" pitchFamily="34" charset="0"/>
              <a:buNone/>
            </a:pPr>
            <a:r>
              <a:rPr lang="el-GR" sz="2400" b="1" dirty="0">
                <a:latin typeface="Arial Narrow" panose="020B0606020202030204" pitchFamily="34" charset="0"/>
              </a:rPr>
              <a:t>Μεταμορφωσιγενή</a:t>
            </a:r>
            <a:r>
              <a:rPr lang="el-GR" sz="2400" dirty="0">
                <a:latin typeface="Arial Narrow" panose="020B0606020202030204" pitchFamily="34" charset="0"/>
              </a:rPr>
              <a:t> = μεταμόρφωση με υψηλές θερμοκρασίες και πιέσεις</a:t>
            </a:r>
          </a:p>
          <a:p>
            <a:pPr>
              <a:buFont typeface="Arial" panose="020B0604020202020204" pitchFamily="34" charset="0"/>
              <a:buNone/>
            </a:pPr>
            <a:endParaRPr lang="en-US" sz="2400" dirty="0">
              <a:latin typeface="Arial Narrow" panose="020B0606020202030204" pitchFamily="34" charset="0"/>
            </a:endParaRPr>
          </a:p>
        </p:txBody>
      </p:sp>
    </p:spTree>
    <p:extLst>
      <p:ext uri="{BB962C8B-B14F-4D97-AF65-F5344CB8AC3E}">
        <p14:creationId xmlns:p14="http://schemas.microsoft.com/office/powerpoint/2010/main" val="2364527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C800EF7-EB66-1FDD-2450-6B49EFA3EC4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07F4A97-59C0-9580-A66D-8323B08AA29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941AC7CC-0A1C-3636-AD68-E619F5709B9E}"/>
              </a:ext>
            </a:extLst>
          </p:cNvPr>
          <p:cNvPicPr>
            <a:picLocks noChangeAspect="1"/>
          </p:cNvPicPr>
          <p:nvPr/>
        </p:nvPicPr>
        <p:blipFill>
          <a:blip r:embed="rId2">
            <a:extLst>
              <a:ext uri="{28A0092B-C50C-407E-A947-70E740481C1C}">
                <a14:useLocalDpi xmlns:a14="http://schemas.microsoft.com/office/drawing/2010/main" val="0"/>
              </a:ext>
            </a:extLst>
          </a:blip>
          <a:srcRect t="11045"/>
          <a:stretch/>
        </p:blipFill>
        <p:spPr>
          <a:xfrm>
            <a:off x="437905" y="293612"/>
            <a:ext cx="8280278" cy="5524273"/>
          </a:xfrm>
          <a:prstGeom prst="rect">
            <a:avLst/>
          </a:prstGeom>
        </p:spPr>
      </p:pic>
      <p:sp>
        <p:nvSpPr>
          <p:cNvPr id="7" name="TextBox 6">
            <a:extLst>
              <a:ext uri="{FF2B5EF4-FFF2-40B4-BE49-F238E27FC236}">
                <a16:creationId xmlns:a16="http://schemas.microsoft.com/office/drawing/2014/main" id="{DAFB3A21-364F-7A9F-DFE3-D3D3BDFB3788}"/>
              </a:ext>
            </a:extLst>
          </p:cNvPr>
          <p:cNvSpPr txBox="1"/>
          <p:nvPr/>
        </p:nvSpPr>
        <p:spPr>
          <a:xfrm>
            <a:off x="1093723" y="5817885"/>
            <a:ext cx="4572000" cy="369332"/>
          </a:xfrm>
          <a:prstGeom prst="rect">
            <a:avLst/>
          </a:prstGeom>
          <a:noFill/>
        </p:spPr>
        <p:txBody>
          <a:bodyPr wrap="square">
            <a:spAutoFit/>
          </a:bodyPr>
          <a:lstStyle/>
          <a:p>
            <a:r>
              <a:rPr lang="el-GR" dirty="0">
                <a:solidFill>
                  <a:srgbClr val="0000FF"/>
                </a:solidFill>
                <a:latin typeface="Arial Narrow" panose="020B0606020202030204" pitchFamily="34" charset="0"/>
              </a:rPr>
              <a:t>https://slideplayer.gr/slide/15773381/</a:t>
            </a:r>
          </a:p>
        </p:txBody>
      </p:sp>
    </p:spTree>
    <p:extLst>
      <p:ext uri="{BB962C8B-B14F-4D97-AF65-F5344CB8AC3E}">
        <p14:creationId xmlns:p14="http://schemas.microsoft.com/office/powerpoint/2010/main" val="2043987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a:t>
            </a:fld>
            <a:endParaRPr lang="el-GR" dirty="0">
              <a:solidFill>
                <a:prstClr val="black">
                  <a:tint val="75000"/>
                </a:prstClr>
              </a:solidFill>
            </a:endParaRPr>
          </a:p>
        </p:txBody>
      </p:sp>
      <p:sp>
        <p:nvSpPr>
          <p:cNvPr id="4" name="Content Placeholder 2">
            <a:extLst>
              <a:ext uri="{FF2B5EF4-FFF2-40B4-BE49-F238E27FC236}">
                <a16:creationId xmlns:a16="http://schemas.microsoft.com/office/drawing/2014/main" id="{1129FD12-8FC3-4DFF-9EC7-5F4AB77B3916}"/>
              </a:ext>
            </a:extLst>
          </p:cNvPr>
          <p:cNvSpPr txBox="1">
            <a:spLocks/>
          </p:cNvSpPr>
          <p:nvPr/>
        </p:nvSpPr>
        <p:spPr>
          <a:xfrm>
            <a:off x="251520" y="85791"/>
            <a:ext cx="8640960"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l-GR" sz="2600" dirty="0">
                <a:solidFill>
                  <a:srgbClr val="0000FF"/>
                </a:solidFill>
                <a:latin typeface="Arial Narrow" panose="020B0606020202030204" pitchFamily="34" charset="0"/>
              </a:rPr>
              <a:t>Τα πετρώματα της λιθόσφαιρας βρίσκονται σε ισορροπία, δεν υπόκεινται σε μεταβολές. </a:t>
            </a:r>
            <a:endParaRPr lang="en-US" sz="2600" dirty="0">
              <a:solidFill>
                <a:srgbClr val="0000FF"/>
              </a:solidFill>
              <a:latin typeface="Arial Narrow" panose="020B0606020202030204" pitchFamily="34" charset="0"/>
            </a:endParaRPr>
          </a:p>
          <a:p>
            <a:pPr marL="0" indent="0" algn="just">
              <a:buNone/>
            </a:pPr>
            <a:r>
              <a:rPr lang="el-GR" sz="2600" dirty="0">
                <a:solidFill>
                  <a:srgbClr val="0000FF"/>
                </a:solidFill>
                <a:latin typeface="Arial Narrow" panose="020B0606020202030204" pitchFamily="34" charset="0"/>
              </a:rPr>
              <a:t>Αντίθετα όσα είναι εκτεθειμένα στην υδρόσφαιρα, στην ατμόσφαιρα και τη βιόσφαιρα, υπόκεινται σε μεταβολές!!! …</a:t>
            </a:r>
          </a:p>
          <a:p>
            <a:pPr marL="0" indent="0">
              <a:buNone/>
            </a:pPr>
            <a:r>
              <a:rPr lang="el-GR" sz="2600" b="1" dirty="0">
                <a:latin typeface="Arial Narrow" panose="020B0606020202030204" pitchFamily="34" charset="0"/>
              </a:rPr>
              <a:t>Αποσάθρωση </a:t>
            </a:r>
            <a:r>
              <a:rPr lang="el-GR" sz="2600" dirty="0">
                <a:latin typeface="Arial Narrow" panose="020B0606020202030204" pitchFamily="34" charset="0"/>
              </a:rPr>
              <a:t>= μεταβολές, μηχανική, χημική </a:t>
            </a:r>
          </a:p>
          <a:p>
            <a:pPr marL="0" indent="0">
              <a:buNone/>
            </a:pPr>
            <a:r>
              <a:rPr lang="el-GR" sz="2600" b="1" dirty="0">
                <a:latin typeface="Arial Narrow" panose="020B0606020202030204" pitchFamily="34" charset="0"/>
              </a:rPr>
              <a:t>Έδαφος </a:t>
            </a:r>
            <a:r>
              <a:rPr lang="el-GR" sz="2600" b="1" i="1" dirty="0">
                <a:latin typeface="Arial Narrow" panose="020B0606020202030204" pitchFamily="34" charset="0"/>
              </a:rPr>
              <a:t>= </a:t>
            </a:r>
            <a:r>
              <a:rPr lang="el-GR" sz="2600" i="1" dirty="0">
                <a:latin typeface="Arial Narrow" panose="020B0606020202030204" pitchFamily="34" charset="0"/>
              </a:rPr>
              <a:t>επιφανειακό στρώμα του στερεού φλοιού της γης πάνω στο οποίο εξελίσσονται σημαντικές βιολογικές λειτουργίες</a:t>
            </a:r>
          </a:p>
          <a:p>
            <a:endParaRPr lang="en-US" sz="2600" dirty="0">
              <a:latin typeface="Arial Narrow" panose="020B0606020202030204" pitchFamily="34" charset="0"/>
            </a:endParaRPr>
          </a:p>
        </p:txBody>
      </p:sp>
      <p:pic>
        <p:nvPicPr>
          <p:cNvPr id="5" name="Picture 2" descr="Image result for soil">
            <a:extLst>
              <a:ext uri="{FF2B5EF4-FFF2-40B4-BE49-F238E27FC236}">
                <a16:creationId xmlns:a16="http://schemas.microsoft.com/office/drawing/2014/main" id="{773C106A-190E-4A33-81B9-2048D84AB6F5}"/>
              </a:ext>
            </a:extLst>
          </p:cNvPr>
          <p:cNvPicPr>
            <a:picLocks noChangeAspect="1" noChangeArrowheads="1"/>
          </p:cNvPicPr>
          <p:nvPr/>
        </p:nvPicPr>
        <p:blipFill>
          <a:blip r:embed="rId3" cstate="print"/>
          <a:srcRect t="14001" b="13759"/>
          <a:stretch>
            <a:fillRect/>
          </a:stretch>
        </p:blipFill>
        <p:spPr bwMode="auto">
          <a:xfrm>
            <a:off x="1259632" y="3349961"/>
            <a:ext cx="6985992" cy="3026957"/>
          </a:xfrm>
          <a:prstGeom prst="rect">
            <a:avLst/>
          </a:prstGeom>
          <a:noFill/>
        </p:spPr>
      </p:pic>
    </p:spTree>
    <p:extLst>
      <p:ext uri="{BB962C8B-B14F-4D97-AF65-F5344CB8AC3E}">
        <p14:creationId xmlns:p14="http://schemas.microsoft.com/office/powerpoint/2010/main" val="226721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877BA4E5-7A30-4066-BAC4-05E9645FCA4E}"/>
              </a:ext>
            </a:extLst>
          </p:cNvPr>
          <p:cNvSpPr txBox="1">
            <a:spLocks/>
          </p:cNvSpPr>
          <p:nvPr/>
        </p:nvSpPr>
        <p:spPr>
          <a:xfrm>
            <a:off x="714348" y="285728"/>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Γενικά στοιχεία</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326B0164-54A2-4855-895B-C11428AA2A42}"/>
              </a:ext>
            </a:extLst>
          </p:cNvPr>
          <p:cNvSpPr txBox="1">
            <a:spLocks/>
          </p:cNvSpPr>
          <p:nvPr/>
        </p:nvSpPr>
        <p:spPr>
          <a:xfrm>
            <a:off x="179512" y="1268760"/>
            <a:ext cx="8712968" cy="4968552"/>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11113" algn="just">
              <a:buFont typeface="Arial" panose="020B0604020202020204" pitchFamily="34" charset="0"/>
              <a:buNone/>
            </a:pPr>
            <a:r>
              <a:rPr lang="el-GR" dirty="0">
                <a:latin typeface="Arial Narrow" panose="020B0606020202030204" pitchFamily="34" charset="0"/>
              </a:rPr>
              <a:t>Το έδαφος είναι το ανώτατο στρώμα του φλοιού της γης, δηλαδή το επιφανειακό στρώμα σε πάχος καλλιεργήσιμο 35 ως 50 εκατοστά (</a:t>
            </a:r>
            <a:r>
              <a:rPr lang="en-US" dirty="0">
                <a:latin typeface="Arial Narrow" panose="020B0606020202030204" pitchFamily="34" charset="0"/>
              </a:rPr>
              <a:t>cm)</a:t>
            </a:r>
            <a:r>
              <a:rPr lang="el-GR" dirty="0">
                <a:latin typeface="Arial Narrow" panose="020B0606020202030204" pitchFamily="34" charset="0"/>
              </a:rPr>
              <a:t>. </a:t>
            </a:r>
          </a:p>
          <a:p>
            <a:pPr marL="273050" indent="11113" algn="just">
              <a:buFont typeface="Arial" panose="020B0604020202020204" pitchFamily="34" charset="0"/>
              <a:buNone/>
            </a:pPr>
            <a:endParaRPr lang="el-GR" dirty="0">
              <a:latin typeface="Arial Narrow" panose="020B0606020202030204" pitchFamily="34" charset="0"/>
            </a:endParaRPr>
          </a:p>
          <a:p>
            <a:pPr marL="273050" indent="11113" algn="just">
              <a:buFont typeface="Arial" panose="020B0604020202020204" pitchFamily="34" charset="0"/>
              <a:buNone/>
            </a:pPr>
            <a:r>
              <a:rPr lang="el-GR" dirty="0">
                <a:solidFill>
                  <a:srgbClr val="0000FF"/>
                </a:solidFill>
                <a:latin typeface="Arial Narrow" panose="020B0606020202030204" pitchFamily="34" charset="0"/>
              </a:rPr>
              <a:t>Το στρώμα κάτω από το έδαφος λέγεται </a:t>
            </a:r>
            <a:r>
              <a:rPr lang="el-GR" b="1" dirty="0">
                <a:solidFill>
                  <a:srgbClr val="0000FF"/>
                </a:solidFill>
                <a:latin typeface="Arial Narrow" panose="020B0606020202030204" pitchFamily="34" charset="0"/>
              </a:rPr>
              <a:t>υπέδαφος. </a:t>
            </a:r>
            <a:r>
              <a:rPr lang="el-GR" dirty="0">
                <a:solidFill>
                  <a:srgbClr val="0000FF"/>
                </a:solidFill>
                <a:latin typeface="Arial Narrow" panose="020B0606020202030204" pitchFamily="34" charset="0"/>
              </a:rPr>
              <a:t>Το υπέδαφος φτάνει στο 1,5 ως 2 </a:t>
            </a:r>
            <a:r>
              <a:rPr lang="en-US" dirty="0">
                <a:solidFill>
                  <a:srgbClr val="0000FF"/>
                </a:solidFill>
                <a:latin typeface="Arial Narrow" panose="020B0606020202030204" pitchFamily="34" charset="0"/>
              </a:rPr>
              <a:t>m</a:t>
            </a:r>
            <a:r>
              <a:rPr lang="el-GR" dirty="0">
                <a:solidFill>
                  <a:srgbClr val="0000FF"/>
                </a:solidFill>
                <a:latin typeface="Arial Narrow" panose="020B0606020202030204" pitchFamily="34" charset="0"/>
              </a:rPr>
              <a:t>, ως εκεί δηλαδή που προχωρούν οι ρίζες των φυτών και μπορεί να γίνει γεωργική εκμετάλλευσή του. </a:t>
            </a:r>
          </a:p>
          <a:p>
            <a:pPr marL="273050" indent="11113" algn="just">
              <a:buFont typeface="Arial" panose="020B0604020202020204" pitchFamily="34" charset="0"/>
              <a:buNone/>
            </a:pPr>
            <a:endParaRPr lang="el-GR" dirty="0">
              <a:solidFill>
                <a:srgbClr val="0000FF"/>
              </a:solidFill>
              <a:latin typeface="Arial Narrow" panose="020B0606020202030204" pitchFamily="34" charset="0"/>
            </a:endParaRPr>
          </a:p>
          <a:p>
            <a:pPr marL="273050" indent="11113" algn="just">
              <a:buFont typeface="Arial" panose="020B0604020202020204" pitchFamily="34" charset="0"/>
              <a:buNone/>
            </a:pPr>
            <a:r>
              <a:rPr lang="el-GR" dirty="0">
                <a:latin typeface="Arial Narrow" panose="020B0606020202030204" pitchFamily="34" charset="0"/>
              </a:rPr>
              <a:t>Όταν το έδαφος εξαντληθεί από την εντατική καλλιέργεια, με βαθύ σκάψιμο 1 ως 1,5 </a:t>
            </a:r>
            <a:r>
              <a:rPr lang="en-US" dirty="0">
                <a:latin typeface="Arial Narrow" panose="020B0606020202030204" pitchFamily="34" charset="0"/>
              </a:rPr>
              <a:t>m</a:t>
            </a:r>
            <a:r>
              <a:rPr lang="el-GR" dirty="0">
                <a:latin typeface="Arial Narrow" panose="020B0606020202030204" pitchFamily="34" charset="0"/>
              </a:rPr>
              <a:t>, το υπέδαφος φέρνεται στην επιφάνεια (οι γεωργοί το λένε γύρισμα), οπότε σε 5 - 6 μήνες γίνεται κατάλληλο για καλλιέργεια. </a:t>
            </a:r>
            <a:endParaRPr lang="en-US" dirty="0">
              <a:latin typeface="Arial Narrow" panose="020B0606020202030204" pitchFamily="34" charset="0"/>
            </a:endParaRPr>
          </a:p>
        </p:txBody>
      </p:sp>
    </p:spTree>
    <p:extLst>
      <p:ext uri="{BB962C8B-B14F-4D97-AF65-F5344CB8AC3E}">
        <p14:creationId xmlns:p14="http://schemas.microsoft.com/office/powerpoint/2010/main" val="378565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a:t>
            </a:fld>
            <a:endParaRPr lang="el-GR" dirty="0">
              <a:solidFill>
                <a:prstClr val="black">
                  <a:tint val="75000"/>
                </a:prstClr>
              </a:solidFill>
            </a:endParaRPr>
          </a:p>
        </p:txBody>
      </p:sp>
      <p:pic>
        <p:nvPicPr>
          <p:cNvPr id="4" name="Picture 2" descr="Related image">
            <a:extLst>
              <a:ext uri="{FF2B5EF4-FFF2-40B4-BE49-F238E27FC236}">
                <a16:creationId xmlns:a16="http://schemas.microsoft.com/office/drawing/2014/main" id="{52730FB3-4E09-45E6-9C46-32CD447310EE}"/>
              </a:ext>
            </a:extLst>
          </p:cNvPr>
          <p:cNvPicPr>
            <a:picLocks noChangeAspect="1" noChangeArrowheads="1"/>
          </p:cNvPicPr>
          <p:nvPr/>
        </p:nvPicPr>
        <p:blipFill>
          <a:blip r:embed="rId3" cstate="print"/>
          <a:srcRect/>
          <a:stretch>
            <a:fillRect/>
          </a:stretch>
        </p:blipFill>
        <p:spPr bwMode="auto">
          <a:xfrm>
            <a:off x="107504" y="260648"/>
            <a:ext cx="8805742" cy="6000792"/>
          </a:xfrm>
          <a:prstGeom prst="rect">
            <a:avLst/>
          </a:prstGeom>
          <a:noFill/>
        </p:spPr>
      </p:pic>
      <p:sp>
        <p:nvSpPr>
          <p:cNvPr id="5" name="TextBox 4">
            <a:extLst>
              <a:ext uri="{FF2B5EF4-FFF2-40B4-BE49-F238E27FC236}">
                <a16:creationId xmlns:a16="http://schemas.microsoft.com/office/drawing/2014/main" id="{A87F098B-633A-4AB3-81EA-B7F102A56CE8}"/>
              </a:ext>
            </a:extLst>
          </p:cNvPr>
          <p:cNvSpPr txBox="1"/>
          <p:nvPr/>
        </p:nvSpPr>
        <p:spPr>
          <a:xfrm>
            <a:off x="230754" y="5091456"/>
            <a:ext cx="8456046" cy="830997"/>
          </a:xfrm>
          <a:prstGeom prst="rect">
            <a:avLst/>
          </a:prstGeom>
          <a:noFill/>
        </p:spPr>
        <p:txBody>
          <a:bodyPr wrap="square" rtlCol="0">
            <a:spAutoFit/>
          </a:bodyPr>
          <a:lstStyle/>
          <a:p>
            <a:pPr algn="just"/>
            <a:r>
              <a:rPr lang="el-GR" sz="2400" b="1" dirty="0">
                <a:solidFill>
                  <a:srgbClr val="0000FF"/>
                </a:solidFill>
                <a:latin typeface="Arial Narrow" panose="020B0606020202030204" pitchFamily="34" charset="0"/>
              </a:rPr>
              <a:t>Ορίζοντας: </a:t>
            </a:r>
            <a:r>
              <a:rPr lang="el-GR" sz="2400" dirty="0">
                <a:solidFill>
                  <a:srgbClr val="0000FF"/>
                </a:solidFill>
                <a:latin typeface="Arial Narrow" panose="020B0606020202030204" pitchFamily="34" charset="0"/>
              </a:rPr>
              <a:t>οριζόντιο στρώμα με ιδιότητες διαφορετικές από τα εκατέρωθεν στρώματα</a:t>
            </a:r>
            <a:endParaRPr lang="en-US"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1688605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a:t>
            </a:fld>
            <a:endParaRPr lang="el-GR" dirty="0">
              <a:solidFill>
                <a:prstClr val="black">
                  <a:tint val="75000"/>
                </a:prstClr>
              </a:solidFill>
            </a:endParaRPr>
          </a:p>
        </p:txBody>
      </p:sp>
      <p:pic>
        <p:nvPicPr>
          <p:cNvPr id="4" name="Picture 2">
            <a:extLst>
              <a:ext uri="{FF2B5EF4-FFF2-40B4-BE49-F238E27FC236}">
                <a16:creationId xmlns:a16="http://schemas.microsoft.com/office/drawing/2014/main" id="{43798A16-2BA7-4A08-B10E-CEC1F5DDCBD6}"/>
              </a:ext>
            </a:extLst>
          </p:cNvPr>
          <p:cNvPicPr>
            <a:picLocks noChangeAspect="1" noChangeArrowheads="1"/>
          </p:cNvPicPr>
          <p:nvPr/>
        </p:nvPicPr>
        <p:blipFill>
          <a:blip r:embed="rId3" cstate="print"/>
          <a:srcRect l="23162" t="23420" r="28125" b="17756"/>
          <a:stretch>
            <a:fillRect/>
          </a:stretch>
        </p:blipFill>
        <p:spPr bwMode="auto">
          <a:xfrm>
            <a:off x="539552" y="476672"/>
            <a:ext cx="8286808" cy="5628775"/>
          </a:xfrm>
          <a:prstGeom prst="rect">
            <a:avLst/>
          </a:prstGeom>
          <a:noFill/>
          <a:ln w="9525">
            <a:noFill/>
            <a:miter lim="800000"/>
            <a:headEnd/>
            <a:tailEnd/>
          </a:ln>
        </p:spPr>
      </p:pic>
    </p:spTree>
    <p:extLst>
      <p:ext uri="{BB962C8B-B14F-4D97-AF65-F5344CB8AC3E}">
        <p14:creationId xmlns:p14="http://schemas.microsoft.com/office/powerpoint/2010/main" val="78277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7FE86D4-E0E5-4D15-9A1A-63FE670F8D23}"/>
              </a:ext>
            </a:extLst>
          </p:cNvPr>
          <p:cNvSpPr txBox="1">
            <a:spLocks noChangeArrowheads="1"/>
          </p:cNvSpPr>
          <p:nvPr/>
        </p:nvSpPr>
        <p:spPr>
          <a:xfrm>
            <a:off x="357158" y="357166"/>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ΦΥΣΙΚΕΣ ΙΔΙΟΤΗΤΕΣ</a:t>
            </a:r>
            <a:endParaRPr lang="el-GR" dirty="0">
              <a:solidFill>
                <a:schemeClr val="accent6">
                  <a:lumMod val="75000"/>
                </a:schemeClr>
              </a:solidFill>
            </a:endParaRPr>
          </a:p>
        </p:txBody>
      </p:sp>
      <p:sp>
        <p:nvSpPr>
          <p:cNvPr id="5" name="Rectangle 3">
            <a:extLst>
              <a:ext uri="{FF2B5EF4-FFF2-40B4-BE49-F238E27FC236}">
                <a16:creationId xmlns:a16="http://schemas.microsoft.com/office/drawing/2014/main" id="{AD21D9B5-5E0A-44E0-B75E-2F2FDFBA3591}"/>
              </a:ext>
            </a:extLst>
          </p:cNvPr>
          <p:cNvSpPr txBox="1">
            <a:spLocks noChangeArrowheads="1"/>
          </p:cNvSpPr>
          <p:nvPr/>
        </p:nvSpPr>
        <p:spPr>
          <a:xfrm>
            <a:off x="685800" y="1504254"/>
            <a:ext cx="7772400" cy="45720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pPr>
            <a:r>
              <a:rPr lang="el-GR" dirty="0"/>
              <a:t>Υφή – Μηχανική Σύσταση</a:t>
            </a:r>
          </a:p>
          <a:p>
            <a:pPr>
              <a:lnSpc>
                <a:spcPct val="90000"/>
              </a:lnSpc>
            </a:pPr>
            <a:r>
              <a:rPr lang="el-GR" dirty="0"/>
              <a:t>Δομή</a:t>
            </a:r>
          </a:p>
          <a:p>
            <a:pPr>
              <a:lnSpc>
                <a:spcPct val="90000"/>
              </a:lnSpc>
            </a:pPr>
            <a:r>
              <a:rPr lang="el-GR" dirty="0"/>
              <a:t>Πυκνότητα</a:t>
            </a:r>
          </a:p>
          <a:p>
            <a:pPr>
              <a:lnSpc>
                <a:spcPct val="90000"/>
              </a:lnSpc>
            </a:pPr>
            <a:r>
              <a:rPr lang="el-GR" dirty="0"/>
              <a:t>Πορώδες</a:t>
            </a:r>
          </a:p>
          <a:p>
            <a:pPr>
              <a:lnSpc>
                <a:spcPct val="90000"/>
              </a:lnSpc>
            </a:pPr>
            <a:r>
              <a:rPr lang="el-GR" dirty="0"/>
              <a:t>Συνοχή</a:t>
            </a:r>
          </a:p>
          <a:p>
            <a:pPr>
              <a:lnSpc>
                <a:spcPct val="90000"/>
              </a:lnSpc>
            </a:pPr>
            <a:r>
              <a:rPr lang="el-GR" dirty="0"/>
              <a:t>Χρώμα</a:t>
            </a:r>
          </a:p>
          <a:p>
            <a:pPr>
              <a:lnSpc>
                <a:spcPct val="90000"/>
              </a:lnSpc>
            </a:pPr>
            <a:r>
              <a:rPr lang="el-GR" dirty="0"/>
              <a:t>Ειδική αντίσταση</a:t>
            </a:r>
          </a:p>
        </p:txBody>
      </p:sp>
    </p:spTree>
    <p:extLst>
      <p:ext uri="{BB962C8B-B14F-4D97-AF65-F5344CB8AC3E}">
        <p14:creationId xmlns:p14="http://schemas.microsoft.com/office/powerpoint/2010/main" val="3190139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DFCED477-CE6C-4469-8EF4-AA75F3C2EA9E}"/>
              </a:ext>
            </a:extLst>
          </p:cNvPr>
          <p:cNvSpPr txBox="1">
            <a:spLocks/>
          </p:cNvSpPr>
          <p:nvPr/>
        </p:nvSpPr>
        <p:spPr>
          <a:xfrm>
            <a:off x="457200" y="136525"/>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Υφή</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5C3FFDFF-F2A6-434D-8499-AC0BFD7B623C}"/>
              </a:ext>
            </a:extLst>
          </p:cNvPr>
          <p:cNvSpPr txBox="1">
            <a:spLocks/>
          </p:cNvSpPr>
          <p:nvPr/>
        </p:nvSpPr>
        <p:spPr>
          <a:xfrm>
            <a:off x="107504" y="986110"/>
            <a:ext cx="8748972" cy="488577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39688" algn="just">
              <a:buFont typeface="Arial" panose="020B0604020202020204" pitchFamily="34" charset="0"/>
              <a:buNone/>
            </a:pPr>
            <a:r>
              <a:rPr lang="el-GR" u="sng" dirty="0">
                <a:latin typeface="Arial Narrow" panose="020B0606020202030204" pitchFamily="34" charset="0"/>
              </a:rPr>
              <a:t>Το μέγεθος των εδαφικών τεμαχίων. </a:t>
            </a:r>
          </a:p>
          <a:p>
            <a:pPr marL="273050" indent="-39688" algn="just">
              <a:buFont typeface="Arial" panose="020B0604020202020204" pitchFamily="34" charset="0"/>
              <a:buNone/>
            </a:pPr>
            <a:r>
              <a:rPr lang="el-GR" dirty="0">
                <a:latin typeface="Arial Narrow" panose="020B0606020202030204" pitchFamily="34" charset="0"/>
              </a:rPr>
              <a:t>Τα εδάφη που αποτελούνται από μεγάλα τεμάχια άμμου παρουσιάζουν καλή αποστράγγιση, θερμαίνονται και ψύχονται εύκολα. </a:t>
            </a:r>
            <a:r>
              <a:rPr lang="el-GR" dirty="0">
                <a:solidFill>
                  <a:srgbClr val="0000FF"/>
                </a:solidFill>
                <a:latin typeface="Arial Narrow" panose="020B0606020202030204" pitchFamily="34" charset="0"/>
              </a:rPr>
              <a:t>Πολλές φορές είναι φτωχά σε θρεπτικά συστατικά. </a:t>
            </a:r>
          </a:p>
          <a:p>
            <a:pPr marL="273050" indent="-39688" algn="just">
              <a:buFont typeface="Arial" panose="020B0604020202020204" pitchFamily="34" charset="0"/>
              <a:buNone/>
            </a:pPr>
            <a:r>
              <a:rPr lang="el-GR" dirty="0">
                <a:solidFill>
                  <a:srgbClr val="C00000"/>
                </a:solidFill>
                <a:latin typeface="Arial Narrow" panose="020B0606020202030204" pitchFamily="34" charset="0"/>
              </a:rPr>
              <a:t>Τα εδάφη που αποτελούνται κυρίως από τα μικρά τεμάχια της αργίλου χαρακτηρίζονται από τελείως αντίθετες ιδιότητες. </a:t>
            </a:r>
          </a:p>
          <a:p>
            <a:pPr marL="273050" indent="-39688" algn="just">
              <a:buFont typeface="Arial" panose="020B0604020202020204" pitchFamily="34" charset="0"/>
              <a:buNone/>
            </a:pPr>
            <a:r>
              <a:rPr lang="el-GR" dirty="0">
                <a:latin typeface="Arial Narrow" panose="020B0606020202030204" pitchFamily="34" charset="0"/>
              </a:rPr>
              <a:t>Ενδιάμεσα βρίσκονται όλοι οι άλλοι τύποι εδαφών.</a:t>
            </a:r>
            <a:endParaRPr lang="en-US" dirty="0">
              <a:latin typeface="Arial Narrow" panose="020B0606020202030204" pitchFamily="34" charset="0"/>
            </a:endParaRPr>
          </a:p>
        </p:txBody>
      </p:sp>
    </p:spTree>
    <p:extLst>
      <p:ext uri="{BB962C8B-B14F-4D97-AF65-F5344CB8AC3E}">
        <p14:creationId xmlns:p14="http://schemas.microsoft.com/office/powerpoint/2010/main" val="3618334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2BBCCA9B-33AD-49F7-885A-75A112A42D13}"/>
              </a:ext>
            </a:extLst>
          </p:cNvPr>
          <p:cNvSpPr txBox="1">
            <a:spLocks noChangeArrowheads="1"/>
          </p:cNvSpPr>
          <p:nvPr/>
        </p:nvSpPr>
        <p:spPr>
          <a:xfrm>
            <a:off x="457200" y="33360"/>
            <a:ext cx="7772400" cy="777550"/>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dirty="0"/>
              <a:t>ΥΦΗ – ΜΗΧΑΝΙΚΗ ΣΥΣΤΑΣΗ</a:t>
            </a:r>
          </a:p>
        </p:txBody>
      </p:sp>
      <p:sp>
        <p:nvSpPr>
          <p:cNvPr id="5" name="Rectangle 3">
            <a:extLst>
              <a:ext uri="{FF2B5EF4-FFF2-40B4-BE49-F238E27FC236}">
                <a16:creationId xmlns:a16="http://schemas.microsoft.com/office/drawing/2014/main" id="{D1110669-8EC5-4652-B9F0-7DE3BAC6991C}"/>
              </a:ext>
            </a:extLst>
          </p:cNvPr>
          <p:cNvSpPr txBox="1">
            <a:spLocks noChangeArrowheads="1"/>
          </p:cNvSpPr>
          <p:nvPr/>
        </p:nvSpPr>
        <p:spPr>
          <a:xfrm>
            <a:off x="672198" y="735475"/>
            <a:ext cx="8229600" cy="45259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l-GR" dirty="0"/>
              <a:t>Καθορίζεται από την σχετική αναλογία των …:</a:t>
            </a:r>
          </a:p>
          <a:p>
            <a:r>
              <a:rPr lang="el-GR" dirty="0">
                <a:solidFill>
                  <a:srgbClr val="C00000"/>
                </a:solidFill>
              </a:rPr>
              <a:t>ΑΜΜΟΣ </a:t>
            </a:r>
            <a:r>
              <a:rPr lang="en-US" dirty="0">
                <a:solidFill>
                  <a:srgbClr val="C00000"/>
                </a:solidFill>
              </a:rPr>
              <a:t>	</a:t>
            </a:r>
            <a:r>
              <a:rPr lang="el-GR" dirty="0">
                <a:solidFill>
                  <a:srgbClr val="C00000"/>
                </a:solidFill>
              </a:rPr>
              <a:t>(διαστάσεις: 2-0,02</a:t>
            </a:r>
            <a:r>
              <a:rPr lang="en-US" dirty="0">
                <a:solidFill>
                  <a:srgbClr val="C00000"/>
                </a:solidFill>
              </a:rPr>
              <a:t>mm, </a:t>
            </a:r>
            <a:r>
              <a:rPr lang="el-GR" sz="2000" dirty="0">
                <a:solidFill>
                  <a:srgbClr val="C00000"/>
                </a:solidFill>
              </a:rPr>
              <a:t>ανενεργή</a:t>
            </a:r>
            <a:r>
              <a:rPr lang="en-US" dirty="0">
                <a:solidFill>
                  <a:srgbClr val="C00000"/>
                </a:solidFill>
              </a:rPr>
              <a:t>)</a:t>
            </a:r>
            <a:endParaRPr lang="el-GR" dirty="0">
              <a:solidFill>
                <a:srgbClr val="C00000"/>
              </a:solidFill>
            </a:endParaRPr>
          </a:p>
          <a:p>
            <a:r>
              <a:rPr lang="el-GR" dirty="0"/>
              <a:t>ΙΛΥΣ</a:t>
            </a:r>
            <a:r>
              <a:rPr lang="en-US" dirty="0"/>
              <a:t>	(</a:t>
            </a:r>
            <a:r>
              <a:rPr lang="el-GR" dirty="0">
                <a:solidFill>
                  <a:srgbClr val="C00000"/>
                </a:solidFill>
              </a:rPr>
              <a:t>διαστάσεις: </a:t>
            </a:r>
            <a:r>
              <a:rPr lang="en-US" dirty="0"/>
              <a:t>0,02-0,002mm)</a:t>
            </a:r>
            <a:endParaRPr lang="el-GR" dirty="0"/>
          </a:p>
          <a:p>
            <a:r>
              <a:rPr lang="el-GR" dirty="0">
                <a:solidFill>
                  <a:srgbClr val="0000FF"/>
                </a:solidFill>
              </a:rPr>
              <a:t>ΑΡΓΙΛΟΣ</a:t>
            </a:r>
            <a:r>
              <a:rPr lang="en-US" dirty="0">
                <a:solidFill>
                  <a:srgbClr val="0000FF"/>
                </a:solidFill>
              </a:rPr>
              <a:t>	(</a:t>
            </a:r>
            <a:r>
              <a:rPr lang="el-GR" dirty="0">
                <a:solidFill>
                  <a:srgbClr val="C00000"/>
                </a:solidFill>
              </a:rPr>
              <a:t>διαστάσεις: </a:t>
            </a:r>
            <a:r>
              <a:rPr lang="en-US" dirty="0">
                <a:solidFill>
                  <a:srgbClr val="0000FF"/>
                </a:solidFill>
              </a:rPr>
              <a:t>&lt;0,002mm</a:t>
            </a:r>
            <a:r>
              <a:rPr lang="el-GR" dirty="0">
                <a:solidFill>
                  <a:srgbClr val="0000FF"/>
                </a:solidFill>
              </a:rPr>
              <a:t>, </a:t>
            </a:r>
            <a:r>
              <a:rPr lang="el-GR" sz="2000" dirty="0">
                <a:solidFill>
                  <a:srgbClr val="0000FF"/>
                </a:solidFill>
              </a:rPr>
              <a:t>ενεργή</a:t>
            </a:r>
            <a:r>
              <a:rPr lang="en-US" dirty="0">
                <a:solidFill>
                  <a:srgbClr val="0000FF"/>
                </a:solidFill>
              </a:rPr>
              <a:t>)</a:t>
            </a:r>
            <a:endParaRPr lang="el-GR" dirty="0">
              <a:solidFill>
                <a:srgbClr val="0000FF"/>
              </a:solidFill>
            </a:endParaRPr>
          </a:p>
          <a:p>
            <a:endParaRPr lang="el-GR" dirty="0"/>
          </a:p>
        </p:txBody>
      </p:sp>
      <p:sp>
        <p:nvSpPr>
          <p:cNvPr id="8" name="TextBox 7">
            <a:extLst>
              <a:ext uri="{FF2B5EF4-FFF2-40B4-BE49-F238E27FC236}">
                <a16:creationId xmlns:a16="http://schemas.microsoft.com/office/drawing/2014/main" id="{ED61D3B0-A800-CE90-BD9F-DEE9BBED81F3}"/>
              </a:ext>
            </a:extLst>
          </p:cNvPr>
          <p:cNvSpPr txBox="1"/>
          <p:nvPr/>
        </p:nvSpPr>
        <p:spPr>
          <a:xfrm>
            <a:off x="242202" y="3060312"/>
            <a:ext cx="8578270" cy="1785104"/>
          </a:xfrm>
          <a:prstGeom prst="rect">
            <a:avLst/>
          </a:prstGeom>
          <a:noFill/>
        </p:spPr>
        <p:txBody>
          <a:bodyPr wrap="square">
            <a:spAutoFit/>
          </a:bodyPr>
          <a:lstStyle/>
          <a:p>
            <a:pPr algn="just"/>
            <a:r>
              <a:rPr lang="el-GR" sz="2200" dirty="0">
                <a:latin typeface="Arial Narrow" panose="020B0606020202030204" pitchFamily="34" charset="0"/>
              </a:rPr>
              <a:t>εδάφη </a:t>
            </a:r>
            <a:r>
              <a:rPr lang="el-GR" sz="2200" u="sng" dirty="0">
                <a:latin typeface="Arial Narrow" panose="020B0606020202030204" pitchFamily="34" charset="0"/>
              </a:rPr>
              <a:t>με κόκκους μεγαλύτερους από 2 </a:t>
            </a:r>
            <a:r>
              <a:rPr lang="el-GR" sz="2200" u="sng" dirty="0" err="1">
                <a:latin typeface="Arial Narrow" panose="020B0606020202030204" pitchFamily="34" charset="0"/>
              </a:rPr>
              <a:t>mm</a:t>
            </a:r>
            <a:r>
              <a:rPr lang="el-GR" sz="2200" u="sng" dirty="0">
                <a:latin typeface="Arial Narrow" panose="020B0606020202030204" pitchFamily="34" charset="0"/>
              </a:rPr>
              <a:t> ανήκουν στην κατηγορία των </a:t>
            </a:r>
            <a:r>
              <a:rPr lang="el-GR" sz="2200" u="sng" dirty="0" err="1">
                <a:latin typeface="Arial Narrow" panose="020B0606020202030204" pitchFamily="34" charset="0"/>
              </a:rPr>
              <a:t>χαλίκων</a:t>
            </a:r>
            <a:r>
              <a:rPr lang="el-GR" sz="2200" dirty="0">
                <a:latin typeface="Arial Narrow" panose="020B0606020202030204" pitchFamily="34" charset="0"/>
              </a:rPr>
              <a:t>, οι άμμοι έχουν κόκκους με διαστάσεις από 2mm έως 0.06 </a:t>
            </a:r>
            <a:r>
              <a:rPr lang="el-GR" sz="2200" dirty="0" err="1">
                <a:latin typeface="Arial Narrow" panose="020B0606020202030204" pitchFamily="34" charset="0"/>
              </a:rPr>
              <a:t>mm</a:t>
            </a:r>
            <a:r>
              <a:rPr lang="el-GR" sz="2200" dirty="0">
                <a:latin typeface="Arial Narrow" panose="020B0606020202030204" pitchFamily="34" charset="0"/>
              </a:rPr>
              <a:t> (η διάσταση αυτή είναι περίπου ίση με το μικρότερο μέγεθος κόκκου που είναι ορατός δια γυμνού οφθαλμού), </a:t>
            </a:r>
            <a:r>
              <a:rPr lang="el-GR" sz="2200" u="sng" dirty="0">
                <a:latin typeface="Arial Narrow" panose="020B0606020202030204" pitchFamily="34" charset="0"/>
              </a:rPr>
              <a:t>οι ιλύες έχουν κόκκους από 0.06 </a:t>
            </a:r>
            <a:r>
              <a:rPr lang="el-GR" sz="2200" u="sng" dirty="0" err="1">
                <a:latin typeface="Arial Narrow" panose="020B0606020202030204" pitchFamily="34" charset="0"/>
              </a:rPr>
              <a:t>mm</a:t>
            </a:r>
            <a:r>
              <a:rPr lang="el-GR" sz="2200" u="sng" dirty="0">
                <a:latin typeface="Arial Narrow" panose="020B0606020202030204" pitchFamily="34" charset="0"/>
              </a:rPr>
              <a:t> έως 0.002 </a:t>
            </a:r>
            <a:r>
              <a:rPr lang="el-GR" sz="2200" u="sng" dirty="0" err="1">
                <a:latin typeface="Arial Narrow" panose="020B0606020202030204" pitchFamily="34" charset="0"/>
              </a:rPr>
              <a:t>mm</a:t>
            </a:r>
            <a:r>
              <a:rPr lang="el-GR" sz="2200" dirty="0">
                <a:latin typeface="Arial Narrow" panose="020B0606020202030204" pitchFamily="34" charset="0"/>
              </a:rPr>
              <a:t> και, τέλος, οι άργιλοι έχουν κόκκους με μέγεθος μικρότερο από 0.002 </a:t>
            </a:r>
            <a:r>
              <a:rPr lang="el-GR" sz="2200" dirty="0" err="1">
                <a:latin typeface="Arial Narrow" panose="020B0606020202030204" pitchFamily="34" charset="0"/>
              </a:rPr>
              <a:t>mm</a:t>
            </a:r>
            <a:endParaRPr lang="el-GR" sz="2200" dirty="0">
              <a:latin typeface="Arial Narrow" panose="020B0606020202030204" pitchFamily="34" charset="0"/>
            </a:endParaRPr>
          </a:p>
        </p:txBody>
      </p:sp>
      <p:pic>
        <p:nvPicPr>
          <p:cNvPr id="9" name="Εικόνα 8">
            <a:extLst>
              <a:ext uri="{FF2B5EF4-FFF2-40B4-BE49-F238E27FC236}">
                <a16:creationId xmlns:a16="http://schemas.microsoft.com/office/drawing/2014/main" id="{7BCA77D7-48F1-B3D4-D743-8879F21ADE67}"/>
              </a:ext>
            </a:extLst>
          </p:cNvPr>
          <p:cNvPicPr>
            <a:picLocks noChangeAspect="1"/>
          </p:cNvPicPr>
          <p:nvPr/>
        </p:nvPicPr>
        <p:blipFill>
          <a:blip r:embed="rId2"/>
          <a:stretch>
            <a:fillRect/>
          </a:stretch>
        </p:blipFill>
        <p:spPr>
          <a:xfrm>
            <a:off x="0" y="4894643"/>
            <a:ext cx="9144000" cy="1227882"/>
          </a:xfrm>
          <a:prstGeom prst="rect">
            <a:avLst/>
          </a:prstGeom>
        </p:spPr>
      </p:pic>
    </p:spTree>
    <p:extLst>
      <p:ext uri="{BB962C8B-B14F-4D97-AF65-F5344CB8AC3E}">
        <p14:creationId xmlns:p14="http://schemas.microsoft.com/office/powerpoint/2010/main" val="2325891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9206DA65-FA03-470D-8177-B38B86D8ACE5}"/>
              </a:ext>
            </a:extLst>
          </p:cNvPr>
          <p:cNvSpPr/>
          <p:nvPr/>
        </p:nvSpPr>
        <p:spPr>
          <a:xfrm>
            <a:off x="457200" y="404664"/>
            <a:ext cx="822960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solidFill>
                  <a:srgbClr val="0000FF"/>
                </a:solidFill>
              </a:rPr>
              <a:t>Ταξινόμηση των εδαφών με βάση την </a:t>
            </a:r>
            <a:r>
              <a:rPr lang="el-GR" sz="2800" dirty="0" err="1">
                <a:solidFill>
                  <a:srgbClr val="0000FF"/>
                </a:solidFill>
              </a:rPr>
              <a:t>κοκκομετρία</a:t>
            </a:r>
            <a:r>
              <a:rPr lang="el-GR" sz="2800" dirty="0">
                <a:solidFill>
                  <a:srgbClr val="0000FF"/>
                </a:solidFill>
              </a:rPr>
              <a:t> (</a:t>
            </a:r>
            <a:r>
              <a:rPr lang="en-US" sz="2800" dirty="0" err="1">
                <a:solidFill>
                  <a:srgbClr val="0000FF"/>
                </a:solidFill>
              </a:rPr>
              <a:t>Moris</a:t>
            </a:r>
            <a:r>
              <a:rPr lang="en-US" sz="2800" dirty="0">
                <a:solidFill>
                  <a:srgbClr val="0000FF"/>
                </a:solidFill>
              </a:rPr>
              <a:t>-Johnson, 1967)</a:t>
            </a:r>
            <a:endParaRPr lang="el-GR" sz="2800" dirty="0">
              <a:solidFill>
                <a:srgbClr val="0000FF"/>
              </a:solidFill>
            </a:endParaRPr>
          </a:p>
        </p:txBody>
      </p:sp>
      <p:graphicFrame>
        <p:nvGraphicFramePr>
          <p:cNvPr id="9" name="Πίνακας 8">
            <a:extLst>
              <a:ext uri="{FF2B5EF4-FFF2-40B4-BE49-F238E27FC236}">
                <a16:creationId xmlns:a16="http://schemas.microsoft.com/office/drawing/2014/main" id="{1CD78383-A676-47F4-B9F0-3F40556BBA0B}"/>
              </a:ext>
            </a:extLst>
          </p:cNvPr>
          <p:cNvGraphicFramePr>
            <a:graphicFrameLocks noGrp="1"/>
          </p:cNvGraphicFramePr>
          <p:nvPr>
            <p:extLst>
              <p:ext uri="{D42A27DB-BD31-4B8C-83A1-F6EECF244321}">
                <p14:modId xmlns:p14="http://schemas.microsoft.com/office/powerpoint/2010/main" val="638101213"/>
              </p:ext>
            </p:extLst>
          </p:nvPr>
        </p:nvGraphicFramePr>
        <p:xfrm>
          <a:off x="647564" y="1136650"/>
          <a:ext cx="7848872" cy="5219700"/>
        </p:xfrm>
        <a:graphic>
          <a:graphicData uri="http://schemas.openxmlformats.org/drawingml/2006/table">
            <a:tbl>
              <a:tblPr firstRow="1" firstCol="1" lastRow="1" lastCol="1" bandRow="1" bandCol="1">
                <a:tableStyleId>{5C22544A-7EE6-4342-B048-85BDC9FD1C3A}</a:tableStyleId>
              </a:tblPr>
              <a:tblGrid>
                <a:gridCol w="4695791">
                  <a:extLst>
                    <a:ext uri="{9D8B030D-6E8A-4147-A177-3AD203B41FA5}">
                      <a16:colId xmlns:a16="http://schemas.microsoft.com/office/drawing/2014/main" val="2766465574"/>
                    </a:ext>
                  </a:extLst>
                </a:gridCol>
                <a:gridCol w="3153081">
                  <a:extLst>
                    <a:ext uri="{9D8B030D-6E8A-4147-A177-3AD203B41FA5}">
                      <a16:colId xmlns:a16="http://schemas.microsoft.com/office/drawing/2014/main" val="450838129"/>
                    </a:ext>
                  </a:extLst>
                </a:gridCol>
              </a:tblGrid>
              <a:tr h="365579">
                <a:tc>
                  <a:txBody>
                    <a:bodyPr/>
                    <a:lstStyle/>
                    <a:p>
                      <a:pPr algn="l" rtl="0" fontAlgn="ctr"/>
                      <a:r>
                        <a:rPr lang="el-GR" sz="2400" u="none" strike="noStrike" dirty="0">
                          <a:effectLst/>
                          <a:latin typeface="Arial Narrow" panose="020B0606020202030204" pitchFamily="34" charset="0"/>
                        </a:rPr>
                        <a:t>Υλικό</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Μέγεθος κόκκων </a:t>
                      </a:r>
                      <a:endParaRPr lang="en-US" sz="2400" u="none" strike="noStrike" dirty="0">
                        <a:effectLst/>
                        <a:latin typeface="Arial Narrow" panose="020B0606020202030204" pitchFamily="34" charset="0"/>
                      </a:endParaRPr>
                    </a:p>
                    <a:p>
                      <a:pPr algn="ctr" rtl="0" fontAlgn="ctr"/>
                      <a:r>
                        <a:rPr lang="el-GR" sz="2400" u="none" strike="noStrike" dirty="0">
                          <a:effectLst/>
                          <a:latin typeface="Arial Narrow" panose="020B0606020202030204" pitchFamily="34" charset="0"/>
                        </a:rPr>
                        <a:t>σε </a:t>
                      </a:r>
                      <a:r>
                        <a:rPr lang="en-US" sz="2400" u="none" strike="noStrike" dirty="0">
                          <a:effectLst/>
                          <a:latin typeface="Arial Narrow" panose="020B0606020202030204" pitchFamily="34" charset="0"/>
                        </a:rPr>
                        <a:t>mm</a:t>
                      </a:r>
                      <a:endParaRPr lang="en-US" sz="2400" b="1" i="0" u="none" strike="noStrike" dirty="0">
                        <a:solidFill>
                          <a:srgbClr val="FFFFFF"/>
                        </a:solidFill>
                        <a:effectLst/>
                        <a:latin typeface="Arial Narrow" panose="020B0606020202030204" pitchFamily="34" charset="0"/>
                      </a:endParaRPr>
                    </a:p>
                  </a:txBody>
                  <a:tcPr marL="457200" marR="7620" marT="7620" marB="0" anchor="ctr"/>
                </a:tc>
                <a:extLst>
                  <a:ext uri="{0D108BD9-81ED-4DB2-BD59-A6C34878D82A}">
                    <a16:rowId xmlns:a16="http://schemas.microsoft.com/office/drawing/2014/main" val="1384426054"/>
                  </a:ext>
                </a:extLst>
              </a:tr>
              <a:tr h="365579">
                <a:tc>
                  <a:txBody>
                    <a:bodyPr/>
                    <a:lstStyle/>
                    <a:p>
                      <a:pPr algn="l" rtl="0" fontAlgn="ctr"/>
                      <a:r>
                        <a:rPr lang="el-GR" sz="2400" u="none" strike="noStrike" dirty="0">
                          <a:effectLst/>
                          <a:latin typeface="Arial Narrow" panose="020B0606020202030204" pitchFamily="34" charset="0"/>
                        </a:rPr>
                        <a:t>Άργιλος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a:effectLst/>
                          <a:latin typeface="Arial Narrow" panose="020B0606020202030204" pitchFamily="34" charset="0"/>
                        </a:rPr>
                        <a:t>&lt;0,004</a:t>
                      </a:r>
                      <a:endParaRPr lang="el-GR" sz="2400" b="1" i="0" u="none" strike="noStrike">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1550106573"/>
                  </a:ext>
                </a:extLst>
              </a:tr>
              <a:tr h="365579">
                <a:tc>
                  <a:txBody>
                    <a:bodyPr/>
                    <a:lstStyle/>
                    <a:p>
                      <a:pPr algn="l" rtl="0" fontAlgn="ctr"/>
                      <a:r>
                        <a:rPr lang="el-GR" sz="2400" u="none" strike="noStrike" dirty="0">
                          <a:effectLst/>
                          <a:latin typeface="Arial Narrow" panose="020B0606020202030204" pitchFamily="34" charset="0"/>
                        </a:rPr>
                        <a:t>Ιλύς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a:effectLst/>
                          <a:latin typeface="Arial Narrow" panose="020B0606020202030204" pitchFamily="34" charset="0"/>
                        </a:rPr>
                        <a:t>0,004-0,062</a:t>
                      </a:r>
                      <a:endParaRPr lang="el-GR" sz="2400" b="1" i="0" u="none" strike="noStrike">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3191649890"/>
                  </a:ext>
                </a:extLst>
              </a:tr>
              <a:tr h="365579">
                <a:tc>
                  <a:txBody>
                    <a:bodyPr/>
                    <a:lstStyle/>
                    <a:p>
                      <a:pPr algn="l" rtl="0" fontAlgn="ctr"/>
                      <a:r>
                        <a:rPr lang="el-GR" sz="2400" u="none" strike="noStrike" dirty="0">
                          <a:effectLst/>
                          <a:latin typeface="Arial Narrow" panose="020B0606020202030204" pitchFamily="34" charset="0"/>
                        </a:rPr>
                        <a:t>Πολύ λεπτόκοκκη άµµ</a:t>
                      </a:r>
                      <a:r>
                        <a:rPr lang="el-GR" sz="2400" u="none" strike="noStrike" dirty="0" err="1">
                          <a:effectLst/>
                          <a:latin typeface="Arial Narrow" panose="020B0606020202030204" pitchFamily="34" charset="0"/>
                        </a:rPr>
                        <a:t>ος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a:effectLst/>
                          <a:latin typeface="Arial Narrow" panose="020B0606020202030204" pitchFamily="34" charset="0"/>
                        </a:rPr>
                        <a:t>0,062-0,125</a:t>
                      </a:r>
                      <a:endParaRPr lang="el-GR" sz="2400" b="1" i="0" u="none" strike="noStrike">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3769684805"/>
                  </a:ext>
                </a:extLst>
              </a:tr>
              <a:tr h="365579">
                <a:tc>
                  <a:txBody>
                    <a:bodyPr/>
                    <a:lstStyle/>
                    <a:p>
                      <a:pPr algn="l" rtl="0" fontAlgn="ctr"/>
                      <a:r>
                        <a:rPr lang="el-GR" sz="2400" u="none" strike="noStrike" dirty="0">
                          <a:effectLst/>
                          <a:latin typeface="Arial Narrow" panose="020B0606020202030204" pitchFamily="34" charset="0"/>
                        </a:rPr>
                        <a:t>Λεπτόκοκκη άµµ</a:t>
                      </a:r>
                      <a:r>
                        <a:rPr lang="el-GR" sz="2400" u="none" strike="noStrike" dirty="0" err="1">
                          <a:effectLst/>
                          <a:latin typeface="Arial Narrow" panose="020B0606020202030204" pitchFamily="34" charset="0"/>
                        </a:rPr>
                        <a:t>ος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a:effectLst/>
                          <a:latin typeface="Arial Narrow" panose="020B0606020202030204" pitchFamily="34" charset="0"/>
                        </a:rPr>
                        <a:t>0,125-0,25</a:t>
                      </a:r>
                      <a:endParaRPr lang="el-GR" sz="2400" b="1" i="0" u="none" strike="noStrike">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832253482"/>
                  </a:ext>
                </a:extLst>
              </a:tr>
              <a:tr h="365579">
                <a:tc>
                  <a:txBody>
                    <a:bodyPr/>
                    <a:lstStyle/>
                    <a:p>
                      <a:pPr algn="l" rtl="0" fontAlgn="ctr"/>
                      <a:r>
                        <a:rPr lang="el-GR" sz="2400" u="none" strike="noStrike" dirty="0" err="1">
                          <a:effectLst/>
                          <a:latin typeface="Arial Narrow" panose="020B0606020202030204" pitchFamily="34" charset="0"/>
                        </a:rPr>
                        <a:t>Μεσόκοκκη</a:t>
                      </a:r>
                      <a:r>
                        <a:rPr lang="el-GR" sz="2400" u="none" strike="noStrike" dirty="0">
                          <a:effectLst/>
                          <a:latin typeface="Arial Narrow" panose="020B0606020202030204" pitchFamily="34" charset="0"/>
                        </a:rPr>
                        <a:t> άµµ</a:t>
                      </a:r>
                      <a:r>
                        <a:rPr lang="el-GR" sz="2400" u="none" strike="noStrike" dirty="0" err="1">
                          <a:effectLst/>
                          <a:latin typeface="Arial Narrow" panose="020B0606020202030204" pitchFamily="34" charset="0"/>
                        </a:rPr>
                        <a:t>ος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a:effectLst/>
                          <a:latin typeface="Arial Narrow" panose="020B0606020202030204" pitchFamily="34" charset="0"/>
                        </a:rPr>
                        <a:t>0,25-0,5</a:t>
                      </a:r>
                      <a:endParaRPr lang="el-GR" sz="2400" b="1" i="0" u="none" strike="noStrike">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3072970180"/>
                  </a:ext>
                </a:extLst>
              </a:tr>
              <a:tr h="365579">
                <a:tc>
                  <a:txBody>
                    <a:bodyPr/>
                    <a:lstStyle/>
                    <a:p>
                      <a:pPr algn="l" rtl="0" fontAlgn="ctr"/>
                      <a:r>
                        <a:rPr lang="el-GR" sz="2400" u="none" strike="noStrike" dirty="0" err="1">
                          <a:effectLst/>
                          <a:latin typeface="Arial Narrow" panose="020B0606020202030204" pitchFamily="34" charset="0"/>
                        </a:rPr>
                        <a:t>Χονδρόκοκκη</a:t>
                      </a:r>
                      <a:r>
                        <a:rPr lang="el-GR" sz="2400" u="none" strike="noStrike" dirty="0">
                          <a:effectLst/>
                          <a:latin typeface="Arial Narrow" panose="020B0606020202030204" pitchFamily="34" charset="0"/>
                        </a:rPr>
                        <a:t> άµµ</a:t>
                      </a:r>
                      <a:r>
                        <a:rPr lang="el-GR" sz="2400" u="none" strike="noStrike" dirty="0" err="1">
                          <a:effectLst/>
                          <a:latin typeface="Arial Narrow" panose="020B0606020202030204" pitchFamily="34" charset="0"/>
                        </a:rPr>
                        <a:t>ος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0,5-1,0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1274959255"/>
                  </a:ext>
                </a:extLst>
              </a:tr>
              <a:tr h="365579">
                <a:tc>
                  <a:txBody>
                    <a:bodyPr/>
                    <a:lstStyle/>
                    <a:p>
                      <a:pPr algn="l" rtl="0" fontAlgn="ctr"/>
                      <a:r>
                        <a:rPr lang="el-GR" sz="2400" u="none" strike="noStrike" dirty="0">
                          <a:effectLst/>
                          <a:latin typeface="Arial Narrow" panose="020B0606020202030204" pitchFamily="34" charset="0"/>
                        </a:rPr>
                        <a:t>Πολύ </a:t>
                      </a:r>
                      <a:r>
                        <a:rPr lang="el-GR" sz="2400" u="none" strike="noStrike" dirty="0" err="1">
                          <a:effectLst/>
                          <a:latin typeface="Arial Narrow" panose="020B0606020202030204" pitchFamily="34" charset="0"/>
                        </a:rPr>
                        <a:t>χονδρόκοκκη</a:t>
                      </a:r>
                      <a:r>
                        <a:rPr lang="el-GR" sz="2400" u="none" strike="noStrike" dirty="0">
                          <a:effectLst/>
                          <a:latin typeface="Arial Narrow" panose="020B0606020202030204" pitchFamily="34" charset="0"/>
                        </a:rPr>
                        <a:t> άµµ</a:t>
                      </a:r>
                      <a:r>
                        <a:rPr lang="el-GR" sz="2400" u="none" strike="noStrike" dirty="0" err="1">
                          <a:effectLst/>
                          <a:latin typeface="Arial Narrow" panose="020B0606020202030204" pitchFamily="34" charset="0"/>
                        </a:rPr>
                        <a:t>ος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1,0-2,0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3386279758"/>
                  </a:ext>
                </a:extLst>
              </a:tr>
              <a:tr h="365579">
                <a:tc>
                  <a:txBody>
                    <a:bodyPr/>
                    <a:lstStyle/>
                    <a:p>
                      <a:pPr algn="l" rtl="0" fontAlgn="ctr"/>
                      <a:r>
                        <a:rPr lang="el-GR" sz="2400" u="none" strike="noStrike" dirty="0">
                          <a:effectLst/>
                          <a:latin typeface="Arial Narrow" panose="020B0606020202030204" pitchFamily="34" charset="0"/>
                        </a:rPr>
                        <a:t>Πολύ µ</a:t>
                      </a:r>
                      <a:r>
                        <a:rPr lang="el-GR" sz="2400" u="none" strike="noStrike" dirty="0" err="1">
                          <a:effectLst/>
                          <a:latin typeface="Arial Narrow" panose="020B0606020202030204" pitchFamily="34" charset="0"/>
                        </a:rPr>
                        <a:t>ικρά</a:t>
                      </a:r>
                      <a:r>
                        <a:rPr lang="el-GR" sz="2400" u="none" strike="noStrike" dirty="0">
                          <a:effectLst/>
                          <a:latin typeface="Arial Narrow" panose="020B0606020202030204" pitchFamily="34" charset="0"/>
                        </a:rPr>
                        <a:t> χαλίκια</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2,0-4,0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2602719869"/>
                  </a:ext>
                </a:extLst>
              </a:tr>
              <a:tr h="365579">
                <a:tc>
                  <a:txBody>
                    <a:bodyPr/>
                    <a:lstStyle/>
                    <a:p>
                      <a:pPr algn="l" rtl="0" fontAlgn="ctr"/>
                      <a:r>
                        <a:rPr lang="el-GR" sz="2400" u="none" strike="noStrike" dirty="0">
                          <a:effectLst/>
                          <a:latin typeface="Arial Narrow" panose="020B0606020202030204" pitchFamily="34" charset="0"/>
                        </a:rPr>
                        <a:t>Μικρά χαλίκια</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4,0-8,0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431504274"/>
                  </a:ext>
                </a:extLst>
              </a:tr>
              <a:tr h="365579">
                <a:tc>
                  <a:txBody>
                    <a:bodyPr/>
                    <a:lstStyle/>
                    <a:p>
                      <a:pPr algn="l" rtl="0" fontAlgn="ctr"/>
                      <a:r>
                        <a:rPr lang="el-GR" sz="2400" u="none" strike="noStrike" dirty="0">
                          <a:effectLst/>
                          <a:latin typeface="Arial Narrow" panose="020B0606020202030204" pitchFamily="34" charset="0"/>
                        </a:rPr>
                        <a:t>Χαλίκια µ</a:t>
                      </a:r>
                      <a:r>
                        <a:rPr lang="el-GR" sz="2400" u="none" strike="noStrike" dirty="0" err="1">
                          <a:effectLst/>
                          <a:latin typeface="Arial Narrow" panose="020B0606020202030204" pitchFamily="34" charset="0"/>
                        </a:rPr>
                        <a:t>εσαίου</a:t>
                      </a:r>
                      <a:r>
                        <a:rPr lang="el-GR" sz="2400" u="none" strike="noStrike" dirty="0">
                          <a:effectLst/>
                          <a:latin typeface="Arial Narrow" panose="020B0606020202030204" pitchFamily="34" charset="0"/>
                        </a:rPr>
                        <a:t> µ</a:t>
                      </a:r>
                      <a:r>
                        <a:rPr lang="el-GR" sz="2400" u="none" strike="noStrike" dirty="0" err="1">
                          <a:effectLst/>
                          <a:latin typeface="Arial Narrow" panose="020B0606020202030204" pitchFamily="34" charset="0"/>
                        </a:rPr>
                        <a:t>εγέθους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8,0-16,0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2479526657"/>
                  </a:ext>
                </a:extLst>
              </a:tr>
              <a:tr h="365579">
                <a:tc>
                  <a:txBody>
                    <a:bodyPr/>
                    <a:lstStyle/>
                    <a:p>
                      <a:pPr algn="l" rtl="0" fontAlgn="ctr"/>
                      <a:r>
                        <a:rPr lang="el-GR" sz="2400" u="none" strike="noStrike" dirty="0">
                          <a:effectLst/>
                          <a:latin typeface="Arial Narrow" panose="020B0606020202030204" pitchFamily="34" charset="0"/>
                        </a:rPr>
                        <a:t>Χαλίκια µ</a:t>
                      </a:r>
                      <a:r>
                        <a:rPr lang="el-GR" sz="2400" u="none" strike="noStrike" dirty="0" err="1">
                          <a:effectLst/>
                          <a:latin typeface="Arial Narrow" panose="020B0606020202030204" pitchFamily="34" charset="0"/>
                        </a:rPr>
                        <a:t>εγάλου</a:t>
                      </a:r>
                      <a:r>
                        <a:rPr lang="el-GR" sz="2400" u="none" strike="noStrike" dirty="0">
                          <a:effectLst/>
                          <a:latin typeface="Arial Narrow" panose="020B0606020202030204" pitchFamily="34" charset="0"/>
                        </a:rPr>
                        <a:t> µ</a:t>
                      </a:r>
                      <a:r>
                        <a:rPr lang="el-GR" sz="2400" u="none" strike="noStrike" dirty="0" err="1">
                          <a:effectLst/>
                          <a:latin typeface="Arial Narrow" panose="020B0606020202030204" pitchFamily="34" charset="0"/>
                        </a:rPr>
                        <a:t>εγέθους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16,0-32,0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3971710292"/>
                  </a:ext>
                </a:extLst>
              </a:tr>
              <a:tr h="365579">
                <a:tc>
                  <a:txBody>
                    <a:bodyPr/>
                    <a:lstStyle/>
                    <a:p>
                      <a:pPr algn="l" rtl="0" fontAlgn="ctr"/>
                      <a:r>
                        <a:rPr lang="el-GR" sz="2400" u="none" strike="noStrike" dirty="0">
                          <a:effectLst/>
                          <a:latin typeface="Arial Narrow" panose="020B0606020202030204" pitchFamily="34" charset="0"/>
                        </a:rPr>
                        <a:t>Χαλίκια πολύ µ</a:t>
                      </a:r>
                      <a:r>
                        <a:rPr lang="el-GR" sz="2400" u="none" strike="noStrike" dirty="0" err="1">
                          <a:effectLst/>
                          <a:latin typeface="Arial Narrow" panose="020B0606020202030204" pitchFamily="34" charset="0"/>
                        </a:rPr>
                        <a:t>εγάλου</a:t>
                      </a:r>
                      <a:r>
                        <a:rPr lang="el-GR" sz="2400" u="none" strike="noStrike" dirty="0">
                          <a:effectLst/>
                          <a:latin typeface="Arial Narrow" panose="020B0606020202030204" pitchFamily="34" charset="0"/>
                        </a:rPr>
                        <a:t> µ</a:t>
                      </a:r>
                      <a:r>
                        <a:rPr lang="el-GR" sz="2400" u="none" strike="noStrike" dirty="0" err="1">
                          <a:effectLst/>
                          <a:latin typeface="Arial Narrow" panose="020B0606020202030204" pitchFamily="34" charset="0"/>
                        </a:rPr>
                        <a:t>εγέθους</a:t>
                      </a:r>
                      <a:endParaRPr lang="el-GR" sz="2400" b="1" i="0" u="none" strike="noStrike" dirty="0">
                        <a:solidFill>
                          <a:srgbClr val="FFFFFF"/>
                        </a:solidFill>
                        <a:effectLst/>
                        <a:latin typeface="Arial Narrow" panose="020B0606020202030204" pitchFamily="34" charset="0"/>
                      </a:endParaRPr>
                    </a:p>
                  </a:txBody>
                  <a:tcPr marL="7620" marR="7620" marT="7620" marB="0" anchor="ctr"/>
                </a:tc>
                <a:tc>
                  <a:txBody>
                    <a:bodyPr/>
                    <a:lstStyle/>
                    <a:p>
                      <a:pPr algn="ctr" rtl="0" fontAlgn="ctr"/>
                      <a:r>
                        <a:rPr lang="el-GR" sz="2400" u="none" strike="noStrike" dirty="0">
                          <a:effectLst/>
                          <a:latin typeface="Arial Narrow" panose="020B0606020202030204" pitchFamily="34" charset="0"/>
                        </a:rPr>
                        <a:t>32,0-64,0</a:t>
                      </a:r>
                      <a:endParaRPr lang="el-GR" sz="2400" b="1" i="0" u="none" strike="noStrike" dirty="0">
                        <a:solidFill>
                          <a:srgbClr val="FFFF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1903624096"/>
                  </a:ext>
                </a:extLst>
              </a:tr>
            </a:tbl>
          </a:graphicData>
        </a:graphic>
      </p:graphicFrame>
    </p:spTree>
    <p:extLst>
      <p:ext uri="{BB962C8B-B14F-4D97-AF65-F5344CB8AC3E}">
        <p14:creationId xmlns:p14="http://schemas.microsoft.com/office/powerpoint/2010/main" val="1368970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14</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DBB7EBBD-AC03-4E01-A29C-CDB514F4C4FB}"/>
              </a:ext>
            </a:extLst>
          </p:cNvPr>
          <p:cNvSpPr txBox="1">
            <a:spLocks/>
          </p:cNvSpPr>
          <p:nvPr/>
        </p:nvSpPr>
        <p:spPr>
          <a:xfrm>
            <a:off x="0" y="0"/>
            <a:ext cx="9144000" cy="622422"/>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sz="4000" dirty="0"/>
              <a:t>Προσδιορισμός Κλάσης των Εδαφών </a:t>
            </a:r>
            <a:endParaRPr lang="en-US" sz="4000" dirty="0"/>
          </a:p>
        </p:txBody>
      </p:sp>
      <p:sp>
        <p:nvSpPr>
          <p:cNvPr id="5" name="Content Placeholder 2">
            <a:extLst>
              <a:ext uri="{FF2B5EF4-FFF2-40B4-BE49-F238E27FC236}">
                <a16:creationId xmlns:a16="http://schemas.microsoft.com/office/drawing/2014/main" id="{FEB62C0B-EEA1-415E-A950-1E76D22E24F6}"/>
              </a:ext>
            </a:extLst>
          </p:cNvPr>
          <p:cNvSpPr txBox="1">
            <a:spLocks/>
          </p:cNvSpPr>
          <p:nvPr/>
        </p:nvSpPr>
        <p:spPr>
          <a:xfrm>
            <a:off x="70936" y="692696"/>
            <a:ext cx="8646136" cy="495373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73050" indent="11113" algn="just">
              <a:buFont typeface="Arial" panose="020B0604020202020204" pitchFamily="34" charset="0"/>
              <a:buNone/>
            </a:pPr>
            <a:r>
              <a:rPr lang="el-GR" sz="2400" dirty="0">
                <a:latin typeface="Arial Narrow" panose="020B0606020202030204" pitchFamily="34" charset="0"/>
              </a:rPr>
              <a:t>Τα αποτελέσματα της Μηχανικής Ανάλυσης δηλ. τα </a:t>
            </a:r>
            <a:r>
              <a:rPr lang="el-GR" sz="2400" u="sng" dirty="0">
                <a:latin typeface="Arial Narrow" panose="020B0606020202030204" pitchFamily="34" charset="0"/>
              </a:rPr>
              <a:t>ποσοστά άμμου, ιλύος και αργίλου</a:t>
            </a:r>
            <a:r>
              <a:rPr lang="el-GR" sz="2400" dirty="0">
                <a:latin typeface="Arial Narrow" panose="020B0606020202030204" pitchFamily="34" charset="0"/>
              </a:rPr>
              <a:t> μπορούν να συνθέσουν </a:t>
            </a:r>
            <a:r>
              <a:rPr lang="el-GR" sz="2400" b="1" dirty="0">
                <a:latin typeface="Arial Narrow" panose="020B0606020202030204" pitchFamily="34" charset="0"/>
              </a:rPr>
              <a:t>άπειρους</a:t>
            </a:r>
            <a:r>
              <a:rPr lang="el-GR" sz="2400" dirty="0">
                <a:latin typeface="Arial Narrow" panose="020B0606020202030204" pitchFamily="34" charset="0"/>
              </a:rPr>
              <a:t> συνδυασμούς. </a:t>
            </a:r>
          </a:p>
          <a:p>
            <a:pPr marL="273050" indent="11113" algn="just">
              <a:buFont typeface="Arial" panose="020B0604020202020204" pitchFamily="34" charset="0"/>
              <a:buNone/>
            </a:pPr>
            <a:r>
              <a:rPr lang="el-GR" sz="2400" dirty="0">
                <a:latin typeface="Arial Narrow" panose="020B0606020202030204" pitchFamily="34" charset="0"/>
              </a:rPr>
              <a:t>Υπάρχει η ανάγκη για κατάταξη των εδαφών σε ένα συγκεκριμένο αριθμό κατηγοριών μηχανικής σύστασης </a:t>
            </a:r>
          </a:p>
          <a:p>
            <a:pPr marL="273050" indent="11113" algn="just">
              <a:buFont typeface="Arial" panose="020B0604020202020204" pitchFamily="34" charset="0"/>
              <a:buNone/>
            </a:pPr>
            <a:r>
              <a:rPr lang="el-GR" sz="2400" b="1" dirty="0">
                <a:latin typeface="Arial Narrow" panose="020B0606020202030204" pitchFamily="34" charset="0"/>
              </a:rPr>
              <a:t>Η κατάταξη αυτή γίνεται με το τρίγωνο μηχανικής σύστασης. </a:t>
            </a:r>
            <a:endParaRPr lang="el-GR" sz="2400" dirty="0">
              <a:latin typeface="Arial Narrow" panose="020B0606020202030204" pitchFamily="34" charset="0"/>
            </a:endParaRPr>
          </a:p>
          <a:p>
            <a:pPr marL="273050" indent="11113" algn="just">
              <a:buFont typeface="Arial" panose="020B0604020202020204" pitchFamily="34" charset="0"/>
              <a:buNone/>
            </a:pPr>
            <a:r>
              <a:rPr lang="el-GR" sz="2400" u="sng" dirty="0">
                <a:latin typeface="Arial Narrow" panose="020B0606020202030204" pitchFamily="34" charset="0"/>
              </a:rPr>
              <a:t>Αμμώδη ή ελαφρά </a:t>
            </a:r>
            <a:r>
              <a:rPr lang="el-GR" sz="2400" dirty="0">
                <a:latin typeface="Arial Narrow" panose="020B0606020202030204" pitchFamily="34" charset="0"/>
              </a:rPr>
              <a:t>που περιλαμβάνει τις κατηγορίες: </a:t>
            </a:r>
          </a:p>
          <a:p>
            <a:pPr marL="273050" indent="11113" algn="just">
              <a:buFont typeface="Arial" panose="020B0604020202020204" pitchFamily="34" charset="0"/>
              <a:buNone/>
            </a:pPr>
            <a:r>
              <a:rPr lang="el-GR" sz="2400" dirty="0">
                <a:solidFill>
                  <a:srgbClr val="0000FF"/>
                </a:solidFill>
                <a:latin typeface="Arial Narrow" panose="020B0606020202030204" pitchFamily="34" charset="0"/>
              </a:rPr>
              <a:t>α) αμμώδη και β) </a:t>
            </a:r>
            <a:r>
              <a:rPr lang="el-GR" sz="2400" dirty="0" err="1">
                <a:solidFill>
                  <a:srgbClr val="0000FF"/>
                </a:solidFill>
                <a:latin typeface="Arial Narrow" panose="020B0606020202030204" pitchFamily="34" charset="0"/>
              </a:rPr>
              <a:t>πηλοαμμώδη</a:t>
            </a:r>
            <a:r>
              <a:rPr lang="el-GR" sz="2400" dirty="0">
                <a:solidFill>
                  <a:srgbClr val="0000FF"/>
                </a:solidFill>
                <a:latin typeface="Arial Narrow" panose="020B0606020202030204" pitchFamily="34" charset="0"/>
              </a:rPr>
              <a:t> </a:t>
            </a:r>
          </a:p>
          <a:p>
            <a:pPr marL="273050" indent="11113" algn="just">
              <a:buFont typeface="Arial" panose="020B0604020202020204" pitchFamily="34" charset="0"/>
              <a:buNone/>
            </a:pPr>
            <a:r>
              <a:rPr lang="el-GR" sz="2400" u="sng" dirty="0">
                <a:latin typeface="Arial Narrow" panose="020B0606020202030204" pitchFamily="34" charset="0"/>
              </a:rPr>
              <a:t>Πηλώδη ή μέσης μηχανικής σύστασης </a:t>
            </a:r>
            <a:r>
              <a:rPr lang="el-GR" sz="2400" dirty="0">
                <a:latin typeface="Arial Narrow" panose="020B0606020202030204" pitchFamily="34" charset="0"/>
              </a:rPr>
              <a:t>που περιλαμβάνει τις κατηγορίες: </a:t>
            </a:r>
          </a:p>
          <a:p>
            <a:pPr marL="273050" indent="11113" algn="just">
              <a:buFont typeface="Arial" panose="020B0604020202020204" pitchFamily="34" charset="0"/>
              <a:buNone/>
            </a:pPr>
            <a:r>
              <a:rPr lang="el-GR" sz="2400" dirty="0">
                <a:solidFill>
                  <a:srgbClr val="0000FF"/>
                </a:solidFill>
                <a:latin typeface="Arial Narrow" panose="020B0606020202030204" pitchFamily="34" charset="0"/>
              </a:rPr>
              <a:t>α) </a:t>
            </a:r>
            <a:r>
              <a:rPr lang="el-GR" sz="2400" dirty="0" err="1">
                <a:solidFill>
                  <a:srgbClr val="0000FF"/>
                </a:solidFill>
                <a:latin typeface="Arial Narrow" panose="020B0606020202030204" pitchFamily="34" charset="0"/>
              </a:rPr>
              <a:t>αμμοπηλώδη</a:t>
            </a:r>
            <a:r>
              <a:rPr lang="el-GR" sz="2400" dirty="0">
                <a:solidFill>
                  <a:srgbClr val="0000FF"/>
                </a:solidFill>
                <a:latin typeface="Arial Narrow" panose="020B0606020202030204" pitchFamily="34" charset="0"/>
              </a:rPr>
              <a:t>, β) πηλώδη, γ) </a:t>
            </a:r>
            <a:r>
              <a:rPr lang="el-GR" sz="2400" dirty="0" err="1">
                <a:solidFill>
                  <a:srgbClr val="0000FF"/>
                </a:solidFill>
                <a:latin typeface="Arial Narrow" panose="020B0606020202030204" pitchFamily="34" charset="0"/>
              </a:rPr>
              <a:t>ιλυοπηλώδη</a:t>
            </a:r>
            <a:r>
              <a:rPr lang="el-GR" sz="2400" dirty="0">
                <a:solidFill>
                  <a:srgbClr val="0000FF"/>
                </a:solidFill>
                <a:latin typeface="Arial Narrow" panose="020B0606020202030204" pitchFamily="34" charset="0"/>
              </a:rPr>
              <a:t>, δ) ιλυώδη, ε) </a:t>
            </a:r>
            <a:r>
              <a:rPr lang="el-GR" sz="2400" dirty="0" err="1">
                <a:solidFill>
                  <a:srgbClr val="0000FF"/>
                </a:solidFill>
                <a:latin typeface="Arial Narrow" panose="020B0606020202030204" pitchFamily="34" charset="0"/>
              </a:rPr>
              <a:t>αργιλλοπηλώδη</a:t>
            </a:r>
            <a:r>
              <a:rPr lang="el-GR" sz="2400" dirty="0">
                <a:solidFill>
                  <a:srgbClr val="0000FF"/>
                </a:solidFill>
                <a:latin typeface="Arial Narrow" panose="020B0606020202030204" pitchFamily="34" charset="0"/>
              </a:rPr>
              <a:t>, </a:t>
            </a:r>
            <a:r>
              <a:rPr lang="el-GR" sz="2400" dirty="0" err="1">
                <a:solidFill>
                  <a:srgbClr val="0000FF"/>
                </a:solidFill>
                <a:latin typeface="Arial Narrow" panose="020B0606020202030204" pitchFamily="34" charset="0"/>
              </a:rPr>
              <a:t>στ</a:t>
            </a:r>
            <a:r>
              <a:rPr lang="el-GR" sz="2400" dirty="0">
                <a:solidFill>
                  <a:srgbClr val="0000FF"/>
                </a:solidFill>
                <a:latin typeface="Arial Narrow" panose="020B0606020202030204" pitchFamily="34" charset="0"/>
              </a:rPr>
              <a:t>) </a:t>
            </a:r>
            <a:r>
              <a:rPr lang="el-GR" sz="2400" dirty="0" err="1">
                <a:solidFill>
                  <a:srgbClr val="0000FF"/>
                </a:solidFill>
                <a:latin typeface="Arial Narrow" panose="020B0606020202030204" pitchFamily="34" charset="0"/>
              </a:rPr>
              <a:t>αμμοαργιλλοπηλώδη</a:t>
            </a:r>
            <a:r>
              <a:rPr lang="el-GR" sz="2400" dirty="0">
                <a:solidFill>
                  <a:srgbClr val="0000FF"/>
                </a:solidFill>
                <a:latin typeface="Arial Narrow" panose="020B0606020202030204" pitchFamily="34" charset="0"/>
              </a:rPr>
              <a:t> και ζ) </a:t>
            </a:r>
            <a:r>
              <a:rPr lang="el-GR" sz="2400" dirty="0" err="1">
                <a:solidFill>
                  <a:srgbClr val="0000FF"/>
                </a:solidFill>
                <a:latin typeface="Arial Narrow" panose="020B0606020202030204" pitchFamily="34" charset="0"/>
              </a:rPr>
              <a:t>ιλυοαργιλλοπηλώδη</a:t>
            </a:r>
            <a:r>
              <a:rPr lang="el-GR" sz="2400" dirty="0">
                <a:solidFill>
                  <a:srgbClr val="0000FF"/>
                </a:solidFill>
                <a:latin typeface="Arial Narrow" panose="020B0606020202030204" pitchFamily="34" charset="0"/>
              </a:rPr>
              <a:t> </a:t>
            </a:r>
          </a:p>
          <a:p>
            <a:pPr marL="273050" indent="11113" algn="just">
              <a:buFont typeface="Arial" panose="020B0604020202020204" pitchFamily="34" charset="0"/>
              <a:buNone/>
            </a:pPr>
            <a:r>
              <a:rPr lang="el-GR" sz="2400" u="sng" dirty="0" err="1">
                <a:latin typeface="Arial Narrow" panose="020B0606020202030204" pitchFamily="34" charset="0"/>
              </a:rPr>
              <a:t>Αργιλλώδη</a:t>
            </a:r>
            <a:r>
              <a:rPr lang="el-GR" sz="2400" u="sng" dirty="0">
                <a:latin typeface="Arial Narrow" panose="020B0606020202030204" pitchFamily="34" charset="0"/>
              </a:rPr>
              <a:t> </a:t>
            </a:r>
            <a:r>
              <a:rPr lang="el-GR" sz="2400" dirty="0">
                <a:latin typeface="Arial Narrow" panose="020B0606020202030204" pitchFamily="34" charset="0"/>
              </a:rPr>
              <a:t>που περιλαμβάνει τις κατηγορίες: </a:t>
            </a:r>
          </a:p>
          <a:p>
            <a:pPr marL="273050" indent="11113" algn="just">
              <a:buFont typeface="Arial" panose="020B0604020202020204" pitchFamily="34" charset="0"/>
              <a:buNone/>
            </a:pPr>
            <a:r>
              <a:rPr lang="el-GR" sz="2400" dirty="0">
                <a:solidFill>
                  <a:srgbClr val="0000FF"/>
                </a:solidFill>
                <a:latin typeface="Arial Narrow" panose="020B0606020202030204" pitchFamily="34" charset="0"/>
              </a:rPr>
              <a:t>α) </a:t>
            </a:r>
            <a:r>
              <a:rPr lang="el-GR" sz="2400" dirty="0" err="1">
                <a:solidFill>
                  <a:srgbClr val="0000FF"/>
                </a:solidFill>
                <a:latin typeface="Arial Narrow" panose="020B0606020202030204" pitchFamily="34" charset="0"/>
              </a:rPr>
              <a:t>αμμοαργιλλώδη</a:t>
            </a:r>
            <a:r>
              <a:rPr lang="el-GR" sz="2400" dirty="0">
                <a:solidFill>
                  <a:srgbClr val="0000FF"/>
                </a:solidFill>
                <a:latin typeface="Arial Narrow" panose="020B0606020202030204" pitchFamily="34" charset="0"/>
              </a:rPr>
              <a:t>, β) </a:t>
            </a:r>
            <a:r>
              <a:rPr lang="el-GR" sz="2400" dirty="0" err="1">
                <a:solidFill>
                  <a:srgbClr val="0000FF"/>
                </a:solidFill>
                <a:latin typeface="Arial Narrow" panose="020B0606020202030204" pitchFamily="34" charset="0"/>
              </a:rPr>
              <a:t>ιλυοαργιλλώδη</a:t>
            </a:r>
            <a:r>
              <a:rPr lang="el-GR" sz="2400" dirty="0">
                <a:solidFill>
                  <a:srgbClr val="0000FF"/>
                </a:solidFill>
                <a:latin typeface="Arial Narrow" panose="020B0606020202030204" pitchFamily="34" charset="0"/>
              </a:rPr>
              <a:t> και γ) </a:t>
            </a:r>
            <a:r>
              <a:rPr lang="el-GR" sz="2400" dirty="0" err="1">
                <a:solidFill>
                  <a:srgbClr val="0000FF"/>
                </a:solidFill>
                <a:latin typeface="Arial Narrow" panose="020B0606020202030204" pitchFamily="34" charset="0"/>
              </a:rPr>
              <a:t>αργιλλώδη</a:t>
            </a:r>
            <a:endParaRPr lang="en-US"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1786363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15</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7C199661-3BF3-465B-BCDC-5EF6A744897A}"/>
              </a:ext>
            </a:extLst>
          </p:cNvPr>
          <p:cNvSpPr txBox="1">
            <a:spLocks/>
          </p:cNvSpPr>
          <p:nvPr/>
        </p:nvSpPr>
        <p:spPr>
          <a:xfrm>
            <a:off x="500034" y="0"/>
            <a:ext cx="7772400" cy="1143000"/>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dirty="0"/>
              <a:t>Μηχανική σύσταση</a:t>
            </a:r>
            <a:endParaRPr lang="en-US" dirty="0"/>
          </a:p>
        </p:txBody>
      </p:sp>
      <p:pic>
        <p:nvPicPr>
          <p:cNvPr id="5" name="Picture 2">
            <a:extLst>
              <a:ext uri="{FF2B5EF4-FFF2-40B4-BE49-F238E27FC236}">
                <a16:creationId xmlns:a16="http://schemas.microsoft.com/office/drawing/2014/main" id="{826A6432-B948-4468-BDA8-DE2C740C61A1}"/>
              </a:ext>
            </a:extLst>
          </p:cNvPr>
          <p:cNvPicPr>
            <a:picLocks noChangeAspect="1" noChangeArrowheads="1"/>
          </p:cNvPicPr>
          <p:nvPr/>
        </p:nvPicPr>
        <p:blipFill rotWithShape="1">
          <a:blip r:embed="rId2" cstate="print"/>
          <a:srcRect l="35742" t="18291" r="34961" b="40625"/>
          <a:stretch/>
        </p:blipFill>
        <p:spPr bwMode="auto">
          <a:xfrm>
            <a:off x="2617007" y="980728"/>
            <a:ext cx="6526993" cy="5148478"/>
          </a:xfrm>
          <a:prstGeom prst="rect">
            <a:avLst/>
          </a:prstGeom>
          <a:noFill/>
          <a:ln w="9525">
            <a:noFill/>
            <a:miter lim="800000"/>
            <a:headEnd/>
            <a:tailEnd/>
          </a:ln>
          <a:effectLst/>
        </p:spPr>
      </p:pic>
      <p:sp>
        <p:nvSpPr>
          <p:cNvPr id="6" name="Rectangle 4">
            <a:extLst>
              <a:ext uri="{FF2B5EF4-FFF2-40B4-BE49-F238E27FC236}">
                <a16:creationId xmlns:a16="http://schemas.microsoft.com/office/drawing/2014/main" id="{843FB358-F160-492D-AC36-05399C86DD58}"/>
              </a:ext>
            </a:extLst>
          </p:cNvPr>
          <p:cNvSpPr/>
          <p:nvPr/>
        </p:nvSpPr>
        <p:spPr>
          <a:xfrm>
            <a:off x="-2704" y="980728"/>
            <a:ext cx="4351082" cy="3139321"/>
          </a:xfrm>
          <a:prstGeom prst="rect">
            <a:avLst/>
          </a:prstGeom>
        </p:spPr>
        <p:txBody>
          <a:bodyPr wrap="square">
            <a:spAutoFit/>
          </a:bodyPr>
          <a:lstStyle/>
          <a:p>
            <a:pPr algn="just"/>
            <a:r>
              <a:rPr lang="el-GR" sz="2200" dirty="0">
                <a:latin typeface="Arial Narrow" panose="020B0606020202030204" pitchFamily="34" charset="0"/>
              </a:rPr>
              <a:t>Συχνά θεωρείται σκόπιµος και πρακτικός ο διαχωρισµός των εδαφών σε ευρύτερες κατηγορίες:</a:t>
            </a:r>
          </a:p>
          <a:p>
            <a:pPr algn="just"/>
            <a:endParaRPr lang="el-GR" sz="2200" dirty="0">
              <a:latin typeface="Arial Narrow" panose="020B0606020202030204" pitchFamily="34" charset="0"/>
            </a:endParaRPr>
          </a:p>
          <a:p>
            <a:pPr marL="342900" indent="-342900" algn="just">
              <a:buFont typeface="Arial" panose="020B0604020202020204" pitchFamily="34" charset="0"/>
              <a:buChar char="•"/>
            </a:pPr>
            <a:r>
              <a:rPr lang="el-GR" sz="2200" dirty="0">
                <a:solidFill>
                  <a:srgbClr val="0000FF"/>
                </a:solidFill>
                <a:latin typeface="Arial Narrow" panose="020B0606020202030204" pitchFamily="34" charset="0"/>
              </a:rPr>
              <a:t>Αργιλώδη, </a:t>
            </a:r>
          </a:p>
          <a:p>
            <a:pPr marL="342900" indent="-342900" algn="just">
              <a:buFont typeface="Arial" panose="020B0604020202020204" pitchFamily="34" charset="0"/>
              <a:buChar char="•"/>
            </a:pPr>
            <a:r>
              <a:rPr lang="el-GR" sz="2200" dirty="0">
                <a:solidFill>
                  <a:srgbClr val="0000FF"/>
                </a:solidFill>
                <a:latin typeface="Arial Narrow" panose="020B0606020202030204" pitchFamily="34" charset="0"/>
              </a:rPr>
              <a:t>Πηλώδη, </a:t>
            </a:r>
          </a:p>
          <a:p>
            <a:pPr marL="342900" indent="-342900" algn="just">
              <a:buFont typeface="Arial" panose="020B0604020202020204" pitchFamily="34" charset="0"/>
              <a:buChar char="•"/>
            </a:pPr>
            <a:r>
              <a:rPr lang="el-GR" sz="2200" dirty="0">
                <a:solidFill>
                  <a:srgbClr val="0000FF"/>
                </a:solidFill>
                <a:latin typeface="Arial Narrow" panose="020B0606020202030204" pitchFamily="34" charset="0"/>
              </a:rPr>
              <a:t>Αµµ</a:t>
            </a:r>
            <a:r>
              <a:rPr lang="el-GR" sz="2200" dirty="0" err="1">
                <a:solidFill>
                  <a:srgbClr val="0000FF"/>
                </a:solidFill>
                <a:latin typeface="Arial Narrow" panose="020B0606020202030204" pitchFamily="34" charset="0"/>
              </a:rPr>
              <a:t>ώδη</a:t>
            </a:r>
            <a:r>
              <a:rPr lang="el-GR" sz="2200" dirty="0">
                <a:solidFill>
                  <a:srgbClr val="0000FF"/>
                </a:solidFill>
                <a:latin typeface="Arial Narrow" panose="020B0606020202030204" pitchFamily="34" charset="0"/>
              </a:rPr>
              <a:t> </a:t>
            </a:r>
          </a:p>
          <a:p>
            <a:pPr algn="just"/>
            <a:endParaRPr lang="el-GR" sz="2200" dirty="0">
              <a:solidFill>
                <a:srgbClr val="0000FF"/>
              </a:solidFill>
              <a:latin typeface="Arial Narrow" panose="020B0606020202030204" pitchFamily="34" charset="0"/>
            </a:endParaRPr>
          </a:p>
          <a:p>
            <a:pPr algn="just"/>
            <a:r>
              <a:rPr lang="el-GR" sz="2200" dirty="0">
                <a:solidFill>
                  <a:srgbClr val="0000FF"/>
                </a:solidFill>
                <a:latin typeface="Arial Narrow" panose="020B0606020202030204" pitchFamily="34" charset="0"/>
              </a:rPr>
              <a:t>µε αντίστοιχες υποδιαιρέσεις</a:t>
            </a:r>
            <a:endParaRPr lang="en-US" sz="22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1378998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16</a:t>
            </a:fld>
            <a:endParaRPr lang="el-GR" dirty="0">
              <a:solidFill>
                <a:prstClr val="black">
                  <a:tint val="75000"/>
                </a:prstClr>
              </a:solidFill>
            </a:endParaRPr>
          </a:p>
        </p:txBody>
      </p:sp>
      <p:pic>
        <p:nvPicPr>
          <p:cNvPr id="4" name="Picture 4" descr="Image result for ταξινόμηση πόρων εδαφων">
            <a:extLst>
              <a:ext uri="{FF2B5EF4-FFF2-40B4-BE49-F238E27FC236}">
                <a16:creationId xmlns:a16="http://schemas.microsoft.com/office/drawing/2014/main" id="{1D8B4DBD-ED18-4C45-A50F-4674E4DC2612}"/>
              </a:ext>
            </a:extLst>
          </p:cNvPr>
          <p:cNvPicPr>
            <a:picLocks noChangeAspect="1" noChangeArrowheads="1"/>
          </p:cNvPicPr>
          <p:nvPr/>
        </p:nvPicPr>
        <p:blipFill rotWithShape="1">
          <a:blip r:embed="rId2" cstate="print"/>
          <a:srcRect l="9189" t="5187" r="17473" b="30412"/>
          <a:stretch/>
        </p:blipFill>
        <p:spPr bwMode="auto">
          <a:xfrm>
            <a:off x="15383" y="1154560"/>
            <a:ext cx="5947863" cy="5033971"/>
          </a:xfrm>
          <a:prstGeom prst="rect">
            <a:avLst/>
          </a:prstGeom>
          <a:noFill/>
        </p:spPr>
      </p:pic>
      <p:pic>
        <p:nvPicPr>
          <p:cNvPr id="5" name="Picture 2">
            <a:extLst>
              <a:ext uri="{FF2B5EF4-FFF2-40B4-BE49-F238E27FC236}">
                <a16:creationId xmlns:a16="http://schemas.microsoft.com/office/drawing/2014/main" id="{B15BB441-9150-432B-92B7-67449DAEC3F6}"/>
              </a:ext>
            </a:extLst>
          </p:cNvPr>
          <p:cNvPicPr>
            <a:picLocks noChangeAspect="1" noChangeArrowheads="1"/>
          </p:cNvPicPr>
          <p:nvPr/>
        </p:nvPicPr>
        <p:blipFill>
          <a:blip r:embed="rId3" cstate="print"/>
          <a:srcRect l="19336" t="30208" r="20312" b="18750"/>
          <a:stretch>
            <a:fillRect/>
          </a:stretch>
        </p:blipFill>
        <p:spPr bwMode="auto">
          <a:xfrm>
            <a:off x="4206558" y="0"/>
            <a:ext cx="4937442" cy="2348880"/>
          </a:xfrm>
          <a:prstGeom prst="rect">
            <a:avLst/>
          </a:prstGeom>
          <a:noFill/>
          <a:ln w="9525">
            <a:noFill/>
            <a:miter lim="800000"/>
            <a:headEnd/>
            <a:tailEnd/>
          </a:ln>
          <a:effectLst/>
        </p:spPr>
      </p:pic>
      <p:pic>
        <p:nvPicPr>
          <p:cNvPr id="6" name="Picture 4" descr="Image result for ταξινόμηση πόρων εδαφων">
            <a:extLst>
              <a:ext uri="{FF2B5EF4-FFF2-40B4-BE49-F238E27FC236}">
                <a16:creationId xmlns:a16="http://schemas.microsoft.com/office/drawing/2014/main" id="{E2E61655-8F8F-4BA7-BEC6-D3342ED7E07B}"/>
              </a:ext>
            </a:extLst>
          </p:cNvPr>
          <p:cNvPicPr>
            <a:picLocks noChangeAspect="1" noChangeArrowheads="1"/>
          </p:cNvPicPr>
          <p:nvPr/>
        </p:nvPicPr>
        <p:blipFill rotWithShape="1">
          <a:blip r:embed="rId2" cstate="print"/>
          <a:srcRect l="21173" t="69435" r="27668" b="9648"/>
          <a:stretch/>
        </p:blipFill>
        <p:spPr bwMode="auto">
          <a:xfrm>
            <a:off x="5963246" y="4714861"/>
            <a:ext cx="3165371" cy="1247365"/>
          </a:xfrm>
          <a:prstGeom prst="rect">
            <a:avLst/>
          </a:prstGeom>
          <a:noFill/>
        </p:spPr>
      </p:pic>
    </p:spTree>
    <p:extLst>
      <p:ext uri="{BB962C8B-B14F-4D97-AF65-F5344CB8AC3E}">
        <p14:creationId xmlns:p14="http://schemas.microsoft.com/office/powerpoint/2010/main" val="2566178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17</a:t>
            </a:fld>
            <a:endParaRPr lang="el-GR" dirty="0">
              <a:solidFill>
                <a:prstClr val="black">
                  <a:tint val="75000"/>
                </a:prstClr>
              </a:solidFill>
            </a:endParaRPr>
          </a:p>
        </p:txBody>
      </p:sp>
      <p:pic>
        <p:nvPicPr>
          <p:cNvPr id="5" name="Picture 2">
            <a:extLst>
              <a:ext uri="{FF2B5EF4-FFF2-40B4-BE49-F238E27FC236}">
                <a16:creationId xmlns:a16="http://schemas.microsoft.com/office/drawing/2014/main" id="{568F788E-A6CD-4A6A-A57D-858C4AD570F2}"/>
              </a:ext>
            </a:extLst>
          </p:cNvPr>
          <p:cNvPicPr>
            <a:picLocks noChangeAspect="1" noChangeArrowheads="1"/>
          </p:cNvPicPr>
          <p:nvPr/>
        </p:nvPicPr>
        <p:blipFill>
          <a:blip r:embed="rId2" cstate="print"/>
          <a:srcRect l="53906" t="29167" r="19726" b="21875"/>
          <a:stretch>
            <a:fillRect/>
          </a:stretch>
        </p:blipFill>
        <p:spPr bwMode="auto">
          <a:xfrm>
            <a:off x="2915815" y="1"/>
            <a:ext cx="6070701" cy="6340510"/>
          </a:xfrm>
          <a:prstGeom prst="rect">
            <a:avLst/>
          </a:prstGeom>
          <a:noFill/>
          <a:ln w="9525">
            <a:noFill/>
            <a:miter lim="800000"/>
            <a:headEnd/>
            <a:tailEnd/>
          </a:ln>
          <a:effectLst/>
        </p:spPr>
      </p:pic>
      <p:sp>
        <p:nvSpPr>
          <p:cNvPr id="4" name="Content Placeholder 2">
            <a:extLst>
              <a:ext uri="{FF2B5EF4-FFF2-40B4-BE49-F238E27FC236}">
                <a16:creationId xmlns:a16="http://schemas.microsoft.com/office/drawing/2014/main" id="{311EC2F9-A6F1-49AD-AF8F-2CE6C70E6E8C}"/>
              </a:ext>
            </a:extLst>
          </p:cNvPr>
          <p:cNvSpPr txBox="1">
            <a:spLocks/>
          </p:cNvSpPr>
          <p:nvPr/>
        </p:nvSpPr>
        <p:spPr>
          <a:xfrm>
            <a:off x="172268" y="191870"/>
            <a:ext cx="2743547" cy="595677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Arial" panose="020B0604020202020204" pitchFamily="34" charset="0"/>
              <a:buNone/>
            </a:pPr>
            <a:r>
              <a:rPr lang="el-GR" sz="2000" b="1" dirty="0">
                <a:latin typeface="Arial Narrow" panose="020B0606020202030204" pitchFamily="34" charset="0"/>
              </a:rPr>
              <a:t>Δείγμα εδάφους, λ.χ.: </a:t>
            </a:r>
          </a:p>
          <a:p>
            <a:pPr algn="just"/>
            <a:r>
              <a:rPr lang="el-GR" sz="2000" dirty="0">
                <a:solidFill>
                  <a:srgbClr val="0000FF"/>
                </a:solidFill>
                <a:latin typeface="Arial Narrow" panose="020B0606020202030204" pitchFamily="34" charset="0"/>
              </a:rPr>
              <a:t>Άμμος: 28% </a:t>
            </a:r>
          </a:p>
          <a:p>
            <a:pPr algn="just"/>
            <a:r>
              <a:rPr lang="el-GR" sz="2000" dirty="0">
                <a:solidFill>
                  <a:srgbClr val="0000FF"/>
                </a:solidFill>
                <a:latin typeface="Arial Narrow" panose="020B0606020202030204" pitchFamily="34" charset="0"/>
              </a:rPr>
              <a:t>Ιλύς: 42%</a:t>
            </a:r>
          </a:p>
          <a:p>
            <a:pPr algn="just"/>
            <a:r>
              <a:rPr lang="el-GR" sz="2000" dirty="0">
                <a:solidFill>
                  <a:srgbClr val="0000FF"/>
                </a:solidFill>
                <a:latin typeface="Arial Narrow" panose="020B0606020202030204" pitchFamily="34" charset="0"/>
              </a:rPr>
              <a:t>Άργιλος: 30% </a:t>
            </a:r>
          </a:p>
          <a:p>
            <a:pPr algn="just">
              <a:buFont typeface="Arial" panose="020B0604020202020204" pitchFamily="34" charset="0"/>
              <a:buNone/>
            </a:pPr>
            <a:endParaRPr lang="el-GR" sz="2000" dirty="0">
              <a:latin typeface="Arial Narrow" panose="020B0606020202030204" pitchFamily="34" charset="0"/>
            </a:endParaRPr>
          </a:p>
          <a:p>
            <a:pPr marL="0" indent="0" algn="just">
              <a:buNone/>
            </a:pPr>
            <a:r>
              <a:rPr lang="el-GR" sz="2000" dirty="0">
                <a:latin typeface="Arial Narrow" panose="020B0606020202030204" pitchFamily="34" charset="0"/>
              </a:rPr>
              <a:t>Σύμφωνα με τη μηχανική ανάλυση το έδαφος χαρακτηρίζεται ως </a:t>
            </a:r>
            <a:r>
              <a:rPr lang="el-GR" sz="2000" b="1" dirty="0">
                <a:latin typeface="Arial Narrow" panose="020B0606020202030204" pitchFamily="34" charset="0"/>
              </a:rPr>
              <a:t>«μέσο». </a:t>
            </a:r>
          </a:p>
          <a:p>
            <a:pPr marL="0" indent="0" algn="just">
              <a:buNone/>
            </a:pPr>
            <a:r>
              <a:rPr lang="el-GR" sz="2000" dirty="0">
                <a:latin typeface="Arial Narrow" panose="020B0606020202030204" pitchFamily="34" charset="0"/>
              </a:rPr>
              <a:t>Με βάση το διεθνές σύστημα ταξινόμησης των εδαφών χαρακτηρίζεται </a:t>
            </a:r>
            <a:r>
              <a:rPr lang="el-GR" sz="2000" b="1" dirty="0">
                <a:latin typeface="Arial Narrow" panose="020B0606020202030204" pitchFamily="34" charset="0"/>
              </a:rPr>
              <a:t>ως </a:t>
            </a:r>
            <a:r>
              <a:rPr lang="el-GR" sz="2000" b="1" dirty="0" err="1">
                <a:latin typeface="Arial Narrow" panose="020B0606020202030204" pitchFamily="34" charset="0"/>
              </a:rPr>
              <a:t>αργιλλοπηλώδες</a:t>
            </a:r>
            <a:r>
              <a:rPr lang="el-GR" sz="2000" dirty="0">
                <a:latin typeface="Arial Narrow" panose="020B0606020202030204" pitchFamily="34" charset="0"/>
              </a:rPr>
              <a:t>.</a:t>
            </a:r>
            <a:endParaRPr lang="en-US" sz="2000" dirty="0">
              <a:latin typeface="Arial Narrow" panose="020B0606020202030204" pitchFamily="34" charset="0"/>
            </a:endParaRPr>
          </a:p>
          <a:p>
            <a:pPr marL="0" indent="0" algn="just">
              <a:buNone/>
            </a:pPr>
            <a:endParaRPr lang="el-GR" sz="2000" dirty="0">
              <a:latin typeface="Arial Narrow" panose="020B0606020202030204" pitchFamily="34" charset="0"/>
            </a:endParaRPr>
          </a:p>
          <a:p>
            <a:pPr algn="just">
              <a:buFont typeface="Arial" panose="020B0604020202020204" pitchFamily="34" charset="0"/>
              <a:buNone/>
            </a:pPr>
            <a:r>
              <a:rPr lang="el-GR" sz="2000" dirty="0">
                <a:solidFill>
                  <a:srgbClr val="0000FF"/>
                </a:solidFill>
                <a:latin typeface="Arial Narrow" panose="020B0606020202030204" pitchFamily="34" charset="0"/>
              </a:rPr>
              <a:t>(</a:t>
            </a:r>
            <a:r>
              <a:rPr lang="el-GR" sz="2000" dirty="0" err="1">
                <a:solidFill>
                  <a:srgbClr val="0000FF"/>
                </a:solidFill>
                <a:latin typeface="Arial Narrow" panose="020B0606020202030204" pitchFamily="34" charset="0"/>
              </a:rPr>
              <a:t>Sand</a:t>
            </a:r>
            <a:r>
              <a:rPr lang="el-GR" sz="2000" dirty="0">
                <a:solidFill>
                  <a:srgbClr val="0000FF"/>
                </a:solidFill>
                <a:latin typeface="Arial Narrow" panose="020B0606020202030204" pitchFamily="34" charset="0"/>
              </a:rPr>
              <a:t>: άμμος, </a:t>
            </a:r>
          </a:p>
          <a:p>
            <a:pPr algn="just">
              <a:buFont typeface="Arial" panose="020B0604020202020204" pitchFamily="34" charset="0"/>
              <a:buNone/>
            </a:pPr>
            <a:r>
              <a:rPr lang="el-GR" sz="2000" dirty="0" err="1">
                <a:solidFill>
                  <a:srgbClr val="0000FF"/>
                </a:solidFill>
                <a:latin typeface="Arial Narrow" panose="020B0606020202030204" pitchFamily="34" charset="0"/>
              </a:rPr>
              <a:t>Silt</a:t>
            </a:r>
            <a:r>
              <a:rPr lang="el-GR" sz="2000" dirty="0">
                <a:solidFill>
                  <a:srgbClr val="0000FF"/>
                </a:solidFill>
                <a:latin typeface="Arial Narrow" panose="020B0606020202030204" pitchFamily="34" charset="0"/>
              </a:rPr>
              <a:t>: ιλύς, </a:t>
            </a:r>
          </a:p>
          <a:p>
            <a:pPr algn="just">
              <a:buFont typeface="Arial" panose="020B0604020202020204" pitchFamily="34" charset="0"/>
              <a:buNone/>
            </a:pPr>
            <a:r>
              <a:rPr lang="el-GR" sz="2000" dirty="0" err="1">
                <a:solidFill>
                  <a:srgbClr val="0000FF"/>
                </a:solidFill>
                <a:latin typeface="Arial Narrow" panose="020B0606020202030204" pitchFamily="34" charset="0"/>
              </a:rPr>
              <a:t>Clay</a:t>
            </a:r>
            <a:r>
              <a:rPr lang="el-GR" sz="2000" dirty="0">
                <a:solidFill>
                  <a:srgbClr val="0000FF"/>
                </a:solidFill>
                <a:latin typeface="Arial Narrow" panose="020B0606020202030204" pitchFamily="34" charset="0"/>
              </a:rPr>
              <a:t>: άργιλος, </a:t>
            </a:r>
          </a:p>
          <a:p>
            <a:pPr algn="just">
              <a:buFont typeface="Arial" panose="020B0604020202020204" pitchFamily="34" charset="0"/>
              <a:buNone/>
            </a:pPr>
            <a:r>
              <a:rPr lang="el-GR" sz="2000" dirty="0" err="1">
                <a:solidFill>
                  <a:srgbClr val="0000FF"/>
                </a:solidFill>
                <a:latin typeface="Arial Narrow" panose="020B0606020202030204" pitchFamily="34" charset="0"/>
              </a:rPr>
              <a:t>Loam</a:t>
            </a:r>
            <a:r>
              <a:rPr lang="el-GR" sz="2000" dirty="0">
                <a:solidFill>
                  <a:srgbClr val="0000FF"/>
                </a:solidFill>
                <a:latin typeface="Arial Narrow" panose="020B0606020202030204" pitchFamily="34" charset="0"/>
              </a:rPr>
              <a:t>: πηλός)</a:t>
            </a:r>
            <a:endParaRPr lang="en-US" sz="20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2777095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18</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D54E9FCF-5CB6-4F6E-B6B3-E4781AF22F2A}"/>
              </a:ext>
            </a:extLst>
          </p:cNvPr>
          <p:cNvSpPr txBox="1">
            <a:spLocks/>
          </p:cNvSpPr>
          <p:nvPr/>
        </p:nvSpPr>
        <p:spPr>
          <a:xfrm>
            <a:off x="457200" y="0"/>
            <a:ext cx="8229600" cy="1143000"/>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sz="4000" dirty="0"/>
              <a:t>Πως ξεχωρίζουν τα εδάφη μεταξύ τους</a:t>
            </a:r>
            <a:endParaRPr lang="en-US" sz="4000" dirty="0"/>
          </a:p>
        </p:txBody>
      </p:sp>
      <p:sp>
        <p:nvSpPr>
          <p:cNvPr id="5" name="Content Placeholder 2">
            <a:extLst>
              <a:ext uri="{FF2B5EF4-FFF2-40B4-BE49-F238E27FC236}">
                <a16:creationId xmlns:a16="http://schemas.microsoft.com/office/drawing/2014/main" id="{B1AEC26A-54A5-4CDD-B633-36CF07FB1985}"/>
              </a:ext>
            </a:extLst>
          </p:cNvPr>
          <p:cNvSpPr txBox="1">
            <a:spLocks/>
          </p:cNvSpPr>
          <p:nvPr/>
        </p:nvSpPr>
        <p:spPr>
          <a:xfrm>
            <a:off x="323528" y="1016732"/>
            <a:ext cx="8496944" cy="4824536"/>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l-GR" dirty="0">
                <a:latin typeface="Arial Narrow" panose="020B0606020202030204" pitchFamily="34" charset="0"/>
              </a:rPr>
              <a:t>Τα εδάφη ανάλογα με το ποσοστό άμμου, ιλύος και αργίλου που περιέχουν χωρίζονται σε τρεις κατηγορίες. </a:t>
            </a:r>
            <a:endParaRPr lang="en-US" dirty="0">
              <a:latin typeface="Arial Narrow" panose="020B0606020202030204" pitchFamily="34" charset="0"/>
            </a:endParaRPr>
          </a:p>
          <a:p>
            <a:pPr algn="just"/>
            <a:r>
              <a:rPr lang="el-GR" b="1" dirty="0">
                <a:latin typeface="Arial Narrow" panose="020B0606020202030204" pitchFamily="34" charset="0"/>
              </a:rPr>
              <a:t>Τα ελαφρά εδάφη</a:t>
            </a:r>
            <a:r>
              <a:rPr lang="el-GR" dirty="0">
                <a:latin typeface="Arial Narrow" panose="020B0606020202030204" pitchFamily="34" charset="0"/>
              </a:rPr>
              <a:t>: έχουν καλή αποστράγγιση, διακινείται εύκολα ο αέρας, θερμαίνονται και ψύχονται εύκολα, </a:t>
            </a:r>
            <a:r>
              <a:rPr lang="el-GR" dirty="0" err="1">
                <a:latin typeface="Arial Narrow" panose="020B0606020202030204" pitchFamily="34" charset="0"/>
              </a:rPr>
              <a:t>εκπλύνονται</a:t>
            </a:r>
            <a:r>
              <a:rPr lang="el-GR" dirty="0">
                <a:latin typeface="Arial Narrow" panose="020B0606020202030204" pitchFamily="34" charset="0"/>
              </a:rPr>
              <a:t> εύκολα (απαιτούνται συνεχείς λιπάνσεις) δεν συγκρατούν ικανοποιητικά ποσά υγρασίας (απαιτούνται συνεχείς αρδεύσεις). </a:t>
            </a:r>
            <a:endParaRPr lang="en-US" dirty="0">
              <a:latin typeface="Arial Narrow" panose="020B0606020202030204" pitchFamily="34" charset="0"/>
            </a:endParaRPr>
          </a:p>
          <a:p>
            <a:pPr algn="just"/>
            <a:r>
              <a:rPr lang="el-GR" b="1" dirty="0">
                <a:latin typeface="Arial Narrow" panose="020B0606020202030204" pitchFamily="34" charset="0"/>
              </a:rPr>
              <a:t>Βαριά εδάφη</a:t>
            </a:r>
            <a:r>
              <a:rPr lang="el-GR" dirty="0">
                <a:latin typeface="Arial Narrow" panose="020B0606020202030204" pitchFamily="34" charset="0"/>
              </a:rPr>
              <a:t>: Δεν έχουν καλή στράγγιση, δουλεύεται δύσκολα, περιέχουν περισσότερα θρεπτικά στοιχεία, λασπώνουν εύκολα. </a:t>
            </a:r>
            <a:endParaRPr lang="en-US" dirty="0">
              <a:latin typeface="Arial Narrow" panose="020B0606020202030204" pitchFamily="34" charset="0"/>
            </a:endParaRPr>
          </a:p>
          <a:p>
            <a:pPr algn="just"/>
            <a:r>
              <a:rPr lang="el-GR" b="1" dirty="0">
                <a:latin typeface="Arial Narrow" panose="020B0606020202030204" pitchFamily="34" charset="0"/>
              </a:rPr>
              <a:t>Μέσης σύστασης εδάφη: </a:t>
            </a:r>
            <a:r>
              <a:rPr lang="el-GR" dirty="0">
                <a:latin typeface="Arial Narrow" panose="020B0606020202030204" pitchFamily="34" charset="0"/>
              </a:rPr>
              <a:t>Είναι μια ενδιάμεση κατάσταση και έχουν χαρακτηριστικά και των δυο τύπων.</a:t>
            </a:r>
            <a:endParaRPr lang="en-US" dirty="0">
              <a:latin typeface="Arial Narrow" panose="020B0606020202030204" pitchFamily="34" charset="0"/>
            </a:endParaRPr>
          </a:p>
        </p:txBody>
      </p:sp>
    </p:spTree>
    <p:extLst>
      <p:ext uri="{BB962C8B-B14F-4D97-AF65-F5344CB8AC3E}">
        <p14:creationId xmlns:p14="http://schemas.microsoft.com/office/powerpoint/2010/main" val="269571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19</a:t>
            </a:fld>
            <a:endParaRPr lang="el-GR" dirty="0">
              <a:solidFill>
                <a:prstClr val="black">
                  <a:tint val="75000"/>
                </a:prstClr>
              </a:solidFill>
            </a:endParaRPr>
          </a:p>
        </p:txBody>
      </p:sp>
      <p:pic>
        <p:nvPicPr>
          <p:cNvPr id="4" name="Picture 3">
            <a:extLst>
              <a:ext uri="{FF2B5EF4-FFF2-40B4-BE49-F238E27FC236}">
                <a16:creationId xmlns:a16="http://schemas.microsoft.com/office/drawing/2014/main" id="{E9FC505D-352A-4FE0-BEC1-B7ED0506ABBF}"/>
              </a:ext>
            </a:extLst>
          </p:cNvPr>
          <p:cNvPicPr>
            <a:picLocks noChangeAspect="1" noChangeArrowheads="1"/>
          </p:cNvPicPr>
          <p:nvPr/>
        </p:nvPicPr>
        <p:blipFill>
          <a:blip r:embed="rId2" cstate="print"/>
          <a:srcRect l="22243" t="47930" r="23529" b="9586"/>
          <a:stretch>
            <a:fillRect/>
          </a:stretch>
        </p:blipFill>
        <p:spPr bwMode="auto">
          <a:xfrm>
            <a:off x="251520" y="620688"/>
            <a:ext cx="8688845" cy="3869278"/>
          </a:xfrm>
          <a:prstGeom prst="rect">
            <a:avLst/>
          </a:prstGeom>
          <a:noFill/>
          <a:ln w="9525">
            <a:noFill/>
            <a:miter lim="800000"/>
            <a:headEnd/>
            <a:tailEnd/>
          </a:ln>
        </p:spPr>
      </p:pic>
      <p:sp>
        <p:nvSpPr>
          <p:cNvPr id="5" name="Rectangle 3">
            <a:extLst>
              <a:ext uri="{FF2B5EF4-FFF2-40B4-BE49-F238E27FC236}">
                <a16:creationId xmlns:a16="http://schemas.microsoft.com/office/drawing/2014/main" id="{A4EE669B-F8C3-40B2-BEB6-2BF91C00A2B7}"/>
              </a:ext>
            </a:extLst>
          </p:cNvPr>
          <p:cNvSpPr/>
          <p:nvPr/>
        </p:nvSpPr>
        <p:spPr>
          <a:xfrm>
            <a:off x="251520" y="4869160"/>
            <a:ext cx="8689719" cy="769441"/>
          </a:xfrm>
          <a:prstGeom prst="rect">
            <a:avLst/>
          </a:prstGeom>
        </p:spPr>
        <p:txBody>
          <a:bodyPr wrap="square">
            <a:spAutoFit/>
          </a:bodyPr>
          <a:lstStyle/>
          <a:p>
            <a:pPr algn="just"/>
            <a:r>
              <a:rPr lang="el-GR" sz="2200" dirty="0">
                <a:latin typeface="Arial Narrow" panose="020B0606020202030204" pitchFamily="34" charset="0"/>
              </a:rPr>
              <a:t>Εδάφη στα οποία επικρατεί η άργιλος τείνουν να χαρακτηριστούν ως βαριά, ενώ αν επικρατεί η άμμος τείνουν να χαρακτηριστούν ως ελαφρά. </a:t>
            </a:r>
            <a:endParaRPr lang="en-US" sz="2200" dirty="0">
              <a:latin typeface="Arial Narrow" panose="020B0606020202030204" pitchFamily="34" charset="0"/>
            </a:endParaRPr>
          </a:p>
        </p:txBody>
      </p:sp>
    </p:spTree>
    <p:extLst>
      <p:ext uri="{BB962C8B-B14F-4D97-AF65-F5344CB8AC3E}">
        <p14:creationId xmlns:p14="http://schemas.microsoft.com/office/powerpoint/2010/main" val="427419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20</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47CCE710-0DE1-4008-A123-35438E20FF11}"/>
              </a:ext>
            </a:extLst>
          </p:cNvPr>
          <p:cNvSpPr txBox="1">
            <a:spLocks noChangeArrowheads="1"/>
          </p:cNvSpPr>
          <p:nvPr/>
        </p:nvSpPr>
        <p:spPr>
          <a:xfrm>
            <a:off x="685800" y="215874"/>
            <a:ext cx="7772400" cy="1143000"/>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dirty="0"/>
              <a:t>Δομή</a:t>
            </a:r>
          </a:p>
        </p:txBody>
      </p:sp>
      <p:sp>
        <p:nvSpPr>
          <p:cNvPr id="5" name="Rectangle 3">
            <a:extLst>
              <a:ext uri="{FF2B5EF4-FFF2-40B4-BE49-F238E27FC236}">
                <a16:creationId xmlns:a16="http://schemas.microsoft.com/office/drawing/2014/main" id="{E03D67DD-23D0-48A3-8E23-F88C79E280EE}"/>
              </a:ext>
            </a:extLst>
          </p:cNvPr>
          <p:cNvSpPr txBox="1">
            <a:spLocks noChangeArrowheads="1"/>
          </p:cNvSpPr>
          <p:nvPr/>
        </p:nvSpPr>
        <p:spPr>
          <a:xfrm>
            <a:off x="714348" y="1571612"/>
            <a:ext cx="7772400"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a:t>Παρουσία αργίλου</a:t>
            </a:r>
          </a:p>
          <a:p>
            <a:r>
              <a:rPr lang="el-GR"/>
              <a:t>Παρουσία οργανικής ουσίας</a:t>
            </a:r>
          </a:p>
          <a:p>
            <a:r>
              <a:rPr lang="el-GR"/>
              <a:t>Οξείδια</a:t>
            </a:r>
            <a:endParaRPr lang="en-US"/>
          </a:p>
          <a:p>
            <a:r>
              <a:rPr lang="el-GR"/>
              <a:t>Διαβροχή - ξήρανση, πήξη – τήξη</a:t>
            </a:r>
          </a:p>
          <a:p>
            <a:r>
              <a:rPr lang="el-GR"/>
              <a:t>Μικροοργανισμοί (μύκητες, σκουλήκια)</a:t>
            </a:r>
          </a:p>
          <a:p>
            <a:pPr>
              <a:buFont typeface="Wingdings" pitchFamily="2" charset="2"/>
              <a:buNone/>
            </a:pPr>
            <a:endParaRPr lang="el-GR" dirty="0"/>
          </a:p>
        </p:txBody>
      </p:sp>
    </p:spTree>
    <p:extLst>
      <p:ext uri="{BB962C8B-B14F-4D97-AF65-F5344CB8AC3E}">
        <p14:creationId xmlns:p14="http://schemas.microsoft.com/office/powerpoint/2010/main" val="133664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21</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E5E8A08A-0519-40A7-9D07-F157884DA64F}"/>
              </a:ext>
            </a:extLst>
          </p:cNvPr>
          <p:cNvSpPr txBox="1">
            <a:spLocks/>
          </p:cNvSpPr>
          <p:nvPr/>
        </p:nvSpPr>
        <p:spPr>
          <a:xfrm>
            <a:off x="755576" y="23018"/>
            <a:ext cx="7772400" cy="74168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Πυκνότητα εδάφους</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9D865A58-BE27-4648-AF49-45A655308202}"/>
              </a:ext>
            </a:extLst>
          </p:cNvPr>
          <p:cNvSpPr txBox="1">
            <a:spLocks/>
          </p:cNvSpPr>
          <p:nvPr/>
        </p:nvSpPr>
        <p:spPr>
          <a:xfrm>
            <a:off x="89756" y="1166018"/>
            <a:ext cx="8964488"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dirty="0">
                <a:latin typeface="Arial Narrow" panose="020B0606020202030204" pitchFamily="34" charset="0"/>
              </a:rPr>
              <a:t>Πόσο συμπαγές είναι το έδαφος   </a:t>
            </a:r>
            <a:endParaRPr lang="en-US" dirty="0">
              <a:latin typeface="Arial Narrow" panose="020B0606020202030204" pitchFamily="34" charset="0"/>
            </a:endParaRPr>
          </a:p>
          <a:p>
            <a:pPr marL="0" indent="0" algn="ctr">
              <a:buNone/>
            </a:pPr>
            <a:r>
              <a:rPr lang="el-GR" u="sng" dirty="0">
                <a:latin typeface="Arial Narrow" panose="020B0606020202030204" pitchFamily="34" charset="0"/>
              </a:rPr>
              <a:t>2</a:t>
            </a:r>
            <a:r>
              <a:rPr lang="en-US" u="sng" dirty="0">
                <a:latin typeface="Arial Narrow" panose="020B0606020202030204" pitchFamily="34" charset="0"/>
              </a:rPr>
              <a:t>.</a:t>
            </a:r>
            <a:r>
              <a:rPr lang="el-GR" u="sng" dirty="0">
                <a:latin typeface="Arial Narrow" panose="020B0606020202030204" pitchFamily="34" charset="0"/>
              </a:rPr>
              <a:t>6</a:t>
            </a:r>
            <a:r>
              <a:rPr lang="en-US" u="sng" dirty="0">
                <a:latin typeface="Arial Narrow" panose="020B0606020202030204" pitchFamily="34" charset="0"/>
              </a:rPr>
              <a:t>00</a:t>
            </a:r>
            <a:r>
              <a:rPr lang="el-GR" u="sng" dirty="0">
                <a:latin typeface="Arial Narrow" panose="020B0606020202030204" pitchFamily="34" charset="0"/>
              </a:rPr>
              <a:t> – 2</a:t>
            </a:r>
            <a:r>
              <a:rPr lang="en-US" u="sng" dirty="0">
                <a:latin typeface="Arial Narrow" panose="020B0606020202030204" pitchFamily="34" charset="0"/>
              </a:rPr>
              <a:t>.</a:t>
            </a:r>
            <a:r>
              <a:rPr lang="el-GR" u="sng" dirty="0">
                <a:latin typeface="Arial Narrow" panose="020B0606020202030204" pitchFamily="34" charset="0"/>
              </a:rPr>
              <a:t>8</a:t>
            </a:r>
            <a:r>
              <a:rPr lang="en-US" u="sng" dirty="0">
                <a:latin typeface="Arial Narrow" panose="020B0606020202030204" pitchFamily="34" charset="0"/>
              </a:rPr>
              <a:t>00 kg/m</a:t>
            </a:r>
            <a:r>
              <a:rPr lang="en-US" u="sng" baseline="30000" dirty="0">
                <a:latin typeface="Arial Narrow" panose="020B0606020202030204" pitchFamily="34" charset="0"/>
              </a:rPr>
              <a:t>3 </a:t>
            </a:r>
            <a:r>
              <a:rPr lang="en-US" u="sng" dirty="0">
                <a:latin typeface="Arial Narrow" panose="020B0606020202030204" pitchFamily="34" charset="0"/>
              </a:rPr>
              <a:t>(2,6~2,8 gr/cm</a:t>
            </a:r>
            <a:r>
              <a:rPr lang="en-US" u="sng" baseline="30000" dirty="0">
                <a:latin typeface="Arial Narrow" panose="020B0606020202030204" pitchFamily="34" charset="0"/>
              </a:rPr>
              <a:t>3</a:t>
            </a:r>
            <a:r>
              <a:rPr lang="en-US" u="sng" dirty="0">
                <a:latin typeface="Arial Narrow" panose="020B0606020202030204" pitchFamily="34" charset="0"/>
              </a:rPr>
              <a:t>)</a:t>
            </a:r>
            <a:endParaRPr lang="en-US" u="sng" baseline="30000" dirty="0">
              <a:latin typeface="Arial Narrow" panose="020B0606020202030204" pitchFamily="34" charset="0"/>
            </a:endParaRPr>
          </a:p>
          <a:p>
            <a:r>
              <a:rPr lang="en-US" dirty="0">
                <a:latin typeface="Arial Narrow" panose="020B0606020202030204" pitchFamily="34" charset="0"/>
              </a:rPr>
              <a:t>H </a:t>
            </a:r>
            <a:r>
              <a:rPr lang="el-GR" dirty="0">
                <a:latin typeface="Arial Narrow" panose="020B0606020202030204" pitchFamily="34" charset="0"/>
              </a:rPr>
              <a:t>πυκνότητα είναι μικρότερη όταν το έδαφος έχει υψηλή περιεκτικότητα σε οργανική ύλη</a:t>
            </a:r>
            <a:r>
              <a:rPr lang="en-US" dirty="0">
                <a:latin typeface="Arial Narrow" panose="020B0606020202030204" pitchFamily="34" charset="0"/>
              </a:rPr>
              <a:t>.</a:t>
            </a:r>
            <a:endParaRPr lang="el-GR" dirty="0">
              <a:latin typeface="Arial Narrow" panose="020B0606020202030204" pitchFamily="34" charset="0"/>
            </a:endParaRPr>
          </a:p>
          <a:p>
            <a:r>
              <a:rPr lang="el-GR" dirty="0">
                <a:latin typeface="Arial Narrow" panose="020B0606020202030204" pitchFamily="34" charset="0"/>
              </a:rPr>
              <a:t>Είναι μεγάλη όταν το έδαφος είναι πλούσιο σε οξείδια σιδήρου</a:t>
            </a:r>
            <a:r>
              <a:rPr lang="en-US" dirty="0">
                <a:latin typeface="Arial Narrow" panose="020B0606020202030204" pitchFamily="34" charset="0"/>
              </a:rPr>
              <a:t>.</a:t>
            </a:r>
          </a:p>
          <a:p>
            <a:r>
              <a:rPr lang="el-GR" dirty="0">
                <a:solidFill>
                  <a:srgbClr val="0000FF"/>
                </a:solidFill>
                <a:latin typeface="Arial Narrow" panose="020B0606020202030204" pitchFamily="34" charset="0"/>
              </a:rPr>
              <a:t>Φαινόμενη πυκνότητα, η πυκνότητα μαζί με τους πόρους, για μη καλλιεργήσιμα εδάφη </a:t>
            </a:r>
            <a:r>
              <a:rPr lang="el-GR" u="sng" dirty="0">
                <a:solidFill>
                  <a:srgbClr val="0000FF"/>
                </a:solidFill>
                <a:latin typeface="Arial Narrow" panose="020B0606020202030204" pitchFamily="34" charset="0"/>
              </a:rPr>
              <a:t>1</a:t>
            </a:r>
            <a:r>
              <a:rPr lang="en-US" u="sng" dirty="0">
                <a:solidFill>
                  <a:srgbClr val="0000FF"/>
                </a:solidFill>
                <a:latin typeface="Arial Narrow" panose="020B0606020202030204" pitchFamily="34" charset="0"/>
              </a:rPr>
              <a:t>.000</a:t>
            </a:r>
            <a:r>
              <a:rPr lang="el-GR" u="sng" dirty="0">
                <a:solidFill>
                  <a:srgbClr val="0000FF"/>
                </a:solidFill>
                <a:latin typeface="Arial Narrow" panose="020B0606020202030204" pitchFamily="34" charset="0"/>
              </a:rPr>
              <a:t>~1</a:t>
            </a:r>
            <a:r>
              <a:rPr lang="en-US" u="sng" dirty="0">
                <a:solidFill>
                  <a:srgbClr val="0000FF"/>
                </a:solidFill>
                <a:latin typeface="Arial Narrow" panose="020B0606020202030204" pitchFamily="34" charset="0"/>
              </a:rPr>
              <a:t>.</a:t>
            </a:r>
            <a:r>
              <a:rPr lang="el-GR" u="sng" dirty="0">
                <a:solidFill>
                  <a:srgbClr val="0000FF"/>
                </a:solidFill>
                <a:latin typeface="Arial Narrow" panose="020B0606020202030204" pitchFamily="34" charset="0"/>
              </a:rPr>
              <a:t>6</a:t>
            </a:r>
            <a:r>
              <a:rPr lang="en-US" u="sng" dirty="0">
                <a:solidFill>
                  <a:srgbClr val="0000FF"/>
                </a:solidFill>
                <a:latin typeface="Arial Narrow" panose="020B0606020202030204" pitchFamily="34" charset="0"/>
              </a:rPr>
              <a:t>00 kg/m</a:t>
            </a:r>
            <a:r>
              <a:rPr lang="en-US" u="sng" baseline="30000" dirty="0">
                <a:solidFill>
                  <a:srgbClr val="0000FF"/>
                </a:solidFill>
                <a:latin typeface="Arial Narrow" panose="020B0606020202030204" pitchFamily="34" charset="0"/>
              </a:rPr>
              <a:t>3 </a:t>
            </a:r>
            <a:endParaRPr lang="en-US"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167883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22</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433F9D6F-FE80-4AE6-8347-AE9C6EC7D592}"/>
              </a:ext>
            </a:extLst>
          </p:cNvPr>
          <p:cNvSpPr txBox="1">
            <a:spLocks/>
          </p:cNvSpPr>
          <p:nvPr/>
        </p:nvSpPr>
        <p:spPr>
          <a:xfrm>
            <a:off x="457200" y="-23832"/>
            <a:ext cx="8229600" cy="644520"/>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dirty="0"/>
              <a:t>Πορώδες</a:t>
            </a:r>
            <a:endParaRPr lang="en-US" dirty="0"/>
          </a:p>
        </p:txBody>
      </p:sp>
      <p:sp>
        <p:nvSpPr>
          <p:cNvPr id="5" name="Content Placeholder 2">
            <a:extLst>
              <a:ext uri="{FF2B5EF4-FFF2-40B4-BE49-F238E27FC236}">
                <a16:creationId xmlns:a16="http://schemas.microsoft.com/office/drawing/2014/main" id="{78585CDD-6936-4DD1-9FFC-19A97658A26C}"/>
              </a:ext>
            </a:extLst>
          </p:cNvPr>
          <p:cNvSpPr txBox="1">
            <a:spLocks/>
          </p:cNvSpPr>
          <p:nvPr/>
        </p:nvSpPr>
        <p:spPr>
          <a:xfrm>
            <a:off x="107504" y="633552"/>
            <a:ext cx="9036496"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600" dirty="0">
                <a:latin typeface="Arial Narrow" panose="020B0606020202030204" pitchFamily="34" charset="0"/>
              </a:rPr>
              <a:t>Όγκος των κενών διαστημάτων ανάμεσα στα στερεά μόρια </a:t>
            </a:r>
          </a:p>
          <a:p>
            <a:r>
              <a:rPr lang="el-GR" sz="2600" dirty="0">
                <a:latin typeface="Arial Narrow" panose="020B0606020202030204" pitchFamily="34" charset="0"/>
              </a:rPr>
              <a:t>Από τους πόρους εφοδιάζονται με Οξυγόνο και νερό (αποθήκευση)</a:t>
            </a:r>
            <a:endParaRPr lang="en-US" sz="2600" dirty="0">
              <a:latin typeface="Arial Narrow" panose="020B0606020202030204" pitchFamily="34" charset="0"/>
            </a:endParaRPr>
          </a:p>
        </p:txBody>
      </p:sp>
      <p:pic>
        <p:nvPicPr>
          <p:cNvPr id="6" name="Picture 2" descr="Image result for soil porosity">
            <a:extLst>
              <a:ext uri="{FF2B5EF4-FFF2-40B4-BE49-F238E27FC236}">
                <a16:creationId xmlns:a16="http://schemas.microsoft.com/office/drawing/2014/main" id="{51726FEE-9079-4BEC-AAEC-E99104DA7FF7}"/>
              </a:ext>
            </a:extLst>
          </p:cNvPr>
          <p:cNvPicPr>
            <a:picLocks noChangeAspect="1" noChangeArrowheads="1"/>
          </p:cNvPicPr>
          <p:nvPr/>
        </p:nvPicPr>
        <p:blipFill>
          <a:blip r:embed="rId2" cstate="print"/>
          <a:srcRect/>
          <a:stretch>
            <a:fillRect/>
          </a:stretch>
        </p:blipFill>
        <p:spPr bwMode="auto">
          <a:xfrm>
            <a:off x="839157" y="2292944"/>
            <a:ext cx="6757179" cy="3966672"/>
          </a:xfrm>
          <a:prstGeom prst="rect">
            <a:avLst/>
          </a:prstGeom>
          <a:noFill/>
        </p:spPr>
      </p:pic>
    </p:spTree>
    <p:extLst>
      <p:ext uri="{BB962C8B-B14F-4D97-AF65-F5344CB8AC3E}">
        <p14:creationId xmlns:p14="http://schemas.microsoft.com/office/powerpoint/2010/main" val="3565999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23</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94AE572E-9675-4319-B69D-DFDA0B255C5D}"/>
              </a:ext>
            </a:extLst>
          </p:cNvPr>
          <p:cNvSpPr txBox="1">
            <a:spLocks noChangeArrowheads="1"/>
          </p:cNvSpPr>
          <p:nvPr/>
        </p:nvSpPr>
        <p:spPr>
          <a:xfrm>
            <a:off x="457200" y="0"/>
            <a:ext cx="8229600" cy="76470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Πορώδες</a:t>
            </a:r>
          </a:p>
        </p:txBody>
      </p:sp>
      <p:sp>
        <p:nvSpPr>
          <p:cNvPr id="5" name="Rectangle 3">
            <a:extLst>
              <a:ext uri="{FF2B5EF4-FFF2-40B4-BE49-F238E27FC236}">
                <a16:creationId xmlns:a16="http://schemas.microsoft.com/office/drawing/2014/main" id="{F2DF6C51-EE16-4873-9D27-F0C8F72B7576}"/>
              </a:ext>
            </a:extLst>
          </p:cNvPr>
          <p:cNvSpPr txBox="1">
            <a:spLocks noChangeArrowheads="1"/>
          </p:cNvSpPr>
          <p:nvPr/>
        </p:nvSpPr>
        <p:spPr>
          <a:xfrm>
            <a:off x="488224" y="1417638"/>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dirty="0">
                <a:latin typeface="Arial Narrow" panose="020B0606020202030204" pitchFamily="34" charset="0"/>
              </a:rPr>
              <a:t>ΑΜΜΟΣ: Λίγοι και μεγάλοι πόροι</a:t>
            </a:r>
          </a:p>
          <a:p>
            <a:r>
              <a:rPr lang="el-GR" dirty="0">
                <a:latin typeface="Arial Narrow" panose="020B0606020202030204" pitchFamily="34" charset="0"/>
              </a:rPr>
              <a:t>ΑΡΓΙΛΟΣ: Πολλοί και μικροί πόροι</a:t>
            </a:r>
          </a:p>
          <a:p>
            <a:pPr marL="0" indent="0">
              <a:buNone/>
            </a:pPr>
            <a:endParaRPr lang="el-GR" dirty="0">
              <a:latin typeface="Arial Narrow" panose="020B0606020202030204" pitchFamily="34" charset="0"/>
            </a:endParaRPr>
          </a:p>
          <a:p>
            <a:pPr marL="0" indent="0" algn="ctr">
              <a:buNone/>
            </a:pPr>
            <a:r>
              <a:rPr lang="el-GR" dirty="0">
                <a:latin typeface="Arial Narrow" panose="020B0606020202030204" pitchFamily="34" charset="0"/>
              </a:rPr>
              <a:t>Πορώδες αργίλου &gt; Πορώδες άμμου</a:t>
            </a:r>
          </a:p>
          <a:p>
            <a:endParaRPr lang="el-GR" dirty="0">
              <a:latin typeface="Arial Narrow" panose="020B0606020202030204" pitchFamily="34" charset="0"/>
            </a:endParaRPr>
          </a:p>
          <a:p>
            <a:r>
              <a:rPr lang="el-GR" dirty="0">
                <a:latin typeface="Arial Narrow" panose="020B0606020202030204" pitchFamily="34" charset="0"/>
              </a:rPr>
              <a:t>Φαινομενική Πυκνότητα (</a:t>
            </a:r>
            <a:r>
              <a:rPr lang="en-US" dirty="0">
                <a:latin typeface="Arial Narrow" panose="020B0606020202030204" pitchFamily="34" charset="0"/>
              </a:rPr>
              <a:t>gr/cm</a:t>
            </a:r>
            <a:r>
              <a:rPr lang="en-US" baseline="30000" dirty="0">
                <a:latin typeface="Arial Narrow" panose="020B0606020202030204" pitchFamily="34" charset="0"/>
              </a:rPr>
              <a:t>3</a:t>
            </a:r>
            <a:r>
              <a:rPr lang="en-US" dirty="0">
                <a:latin typeface="Arial Narrow" panose="020B0606020202030204" pitchFamily="34" charset="0"/>
              </a:rPr>
              <a:t>)</a:t>
            </a:r>
          </a:p>
          <a:p>
            <a:pPr marL="0" indent="0" algn="ctr">
              <a:buNone/>
            </a:pPr>
            <a:r>
              <a:rPr lang="el-GR" b="1" dirty="0">
                <a:solidFill>
                  <a:srgbClr val="0000FF"/>
                </a:solidFill>
                <a:latin typeface="Arial Narrow" panose="020B0606020202030204" pitchFamily="34" charset="0"/>
              </a:rPr>
              <a:t>ΦΠ άμμου &gt; ΦΠ αργίλου</a:t>
            </a:r>
          </a:p>
          <a:p>
            <a:endParaRPr lang="el-GR" dirty="0">
              <a:latin typeface="Arial Narrow" panose="020B0606020202030204" pitchFamily="34" charset="0"/>
            </a:endParaRPr>
          </a:p>
        </p:txBody>
      </p:sp>
    </p:spTree>
    <p:extLst>
      <p:ext uri="{BB962C8B-B14F-4D97-AF65-F5344CB8AC3E}">
        <p14:creationId xmlns:p14="http://schemas.microsoft.com/office/powerpoint/2010/main" val="2610315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24</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1BD8CF84-667A-4D61-977C-32B741B2CF88}"/>
              </a:ext>
            </a:extLst>
          </p:cNvPr>
          <p:cNvSpPr txBox="1">
            <a:spLocks/>
          </p:cNvSpPr>
          <p:nvPr/>
        </p:nvSpPr>
        <p:spPr>
          <a:xfrm>
            <a:off x="685800" y="112698"/>
            <a:ext cx="7772400" cy="76700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Συνοχή</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C041A91F-7C0A-4A6D-A52D-102375DAFB2A}"/>
              </a:ext>
            </a:extLst>
          </p:cNvPr>
          <p:cNvSpPr txBox="1">
            <a:spLocks/>
          </p:cNvSpPr>
          <p:nvPr/>
        </p:nvSpPr>
        <p:spPr>
          <a:xfrm>
            <a:off x="318356" y="1556792"/>
            <a:ext cx="8507288"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buFont typeface="Arial" panose="020B0604020202020204" pitchFamily="34" charset="0"/>
              <a:buNone/>
            </a:pPr>
            <a:r>
              <a:rPr lang="el-GR" dirty="0">
                <a:latin typeface="Arial Narrow" panose="020B0606020202030204" pitchFamily="34" charset="0"/>
              </a:rPr>
              <a:t>	Η ικανότητα μορίων να προσκολλιούνται σε άλλα και να παραμένουν δίπλα σε αυτά.</a:t>
            </a:r>
          </a:p>
          <a:p>
            <a:pPr marL="273050" indent="-39688">
              <a:buFont typeface="Arial" panose="020B0604020202020204" pitchFamily="34" charset="0"/>
              <a:buNone/>
            </a:pPr>
            <a:endParaRPr lang="el-GR" sz="3600" b="1" dirty="0">
              <a:solidFill>
                <a:schemeClr val="accent6">
                  <a:lumMod val="75000"/>
                </a:schemeClr>
              </a:solidFill>
              <a:latin typeface="Arial Narrow" panose="020B0606020202030204" pitchFamily="34" charset="0"/>
            </a:endParaRPr>
          </a:p>
          <a:p>
            <a:pPr marL="273050" indent="-39688" algn="ctr">
              <a:buFont typeface="Arial" panose="020B0604020202020204" pitchFamily="34" charset="0"/>
              <a:buNone/>
            </a:pPr>
            <a:r>
              <a:rPr lang="el-GR" sz="3600" dirty="0">
                <a:solidFill>
                  <a:schemeClr val="accent6">
                    <a:lumMod val="75000"/>
                  </a:schemeClr>
                </a:solidFill>
                <a:latin typeface="Arial Narrow" panose="020B0606020202030204" pitchFamily="34" charset="0"/>
              </a:rPr>
              <a:t>Ειδική αντίσταση</a:t>
            </a:r>
          </a:p>
          <a:p>
            <a:pPr>
              <a:buFont typeface="Arial" panose="020B0604020202020204" pitchFamily="34" charset="0"/>
              <a:buNone/>
            </a:pPr>
            <a:r>
              <a:rPr lang="el-GR" dirty="0">
                <a:latin typeface="Arial Narrow" panose="020B0606020202030204" pitchFamily="34" charset="0"/>
              </a:rPr>
              <a:t>	Αντίσταση στην μετάδοση ηλεκτρικών ρευμάτων.</a:t>
            </a:r>
          </a:p>
          <a:p>
            <a:endParaRPr lang="en-US" dirty="0">
              <a:latin typeface="Arial Narrow" panose="020B0606020202030204" pitchFamily="34" charset="0"/>
            </a:endParaRPr>
          </a:p>
        </p:txBody>
      </p:sp>
    </p:spTree>
    <p:extLst>
      <p:ext uri="{BB962C8B-B14F-4D97-AF65-F5344CB8AC3E}">
        <p14:creationId xmlns:p14="http://schemas.microsoft.com/office/powerpoint/2010/main" val="2570309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25</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070B4B37-5795-4399-B2D4-703EA9BB0964}"/>
              </a:ext>
            </a:extLst>
          </p:cNvPr>
          <p:cNvSpPr txBox="1">
            <a:spLocks/>
          </p:cNvSpPr>
          <p:nvPr/>
        </p:nvSpPr>
        <p:spPr>
          <a:xfrm>
            <a:off x="442600" y="-11986"/>
            <a:ext cx="8229600" cy="81495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Χρώμα εδάφους</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B3E2ABD6-24FA-4032-8723-4A1FE221E0C8}"/>
              </a:ext>
            </a:extLst>
          </p:cNvPr>
          <p:cNvSpPr txBox="1">
            <a:spLocks/>
          </p:cNvSpPr>
          <p:nvPr/>
        </p:nvSpPr>
        <p:spPr>
          <a:xfrm>
            <a:off x="0" y="788359"/>
            <a:ext cx="86868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dirty="0">
                <a:latin typeface="Arial Narrow" panose="020B0606020202030204" pitchFamily="34" charset="0"/>
              </a:rPr>
              <a:t>Καθορίζεται από την οργανική ύλη, τις συνθήκες στράγγισης και τον βαθμό οξείδωσης</a:t>
            </a:r>
          </a:p>
          <a:p>
            <a:endParaRPr lang="el-GR" dirty="0">
              <a:latin typeface="Arial Narrow" panose="020B0606020202030204" pitchFamily="34" charset="0"/>
            </a:endParaRPr>
          </a:p>
        </p:txBody>
      </p:sp>
      <p:pic>
        <p:nvPicPr>
          <p:cNvPr id="6" name="Picture 2" descr="Image result for οργανικη υλη εδαφος">
            <a:extLst>
              <a:ext uri="{FF2B5EF4-FFF2-40B4-BE49-F238E27FC236}">
                <a16:creationId xmlns:a16="http://schemas.microsoft.com/office/drawing/2014/main" id="{8070F83A-6AD8-4163-BB5E-A02356F19B3E}"/>
              </a:ext>
            </a:extLst>
          </p:cNvPr>
          <p:cNvPicPr>
            <a:picLocks noChangeAspect="1" noChangeArrowheads="1"/>
          </p:cNvPicPr>
          <p:nvPr/>
        </p:nvPicPr>
        <p:blipFill>
          <a:blip r:embed="rId2" cstate="print"/>
          <a:srcRect/>
          <a:stretch>
            <a:fillRect/>
          </a:stretch>
        </p:blipFill>
        <p:spPr bwMode="auto">
          <a:xfrm>
            <a:off x="1150690" y="1915306"/>
            <a:ext cx="6842619" cy="4432153"/>
          </a:xfrm>
          <a:prstGeom prst="rect">
            <a:avLst/>
          </a:prstGeom>
          <a:noFill/>
        </p:spPr>
      </p:pic>
    </p:spTree>
    <p:extLst>
      <p:ext uri="{BB962C8B-B14F-4D97-AF65-F5344CB8AC3E}">
        <p14:creationId xmlns:p14="http://schemas.microsoft.com/office/powerpoint/2010/main" val="415945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26</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ACEBB283-D1C5-4DFD-9214-133E6306B7A1}"/>
              </a:ext>
            </a:extLst>
          </p:cNvPr>
          <p:cNvSpPr txBox="1">
            <a:spLocks noChangeArrowheads="1"/>
          </p:cNvSpPr>
          <p:nvPr/>
        </p:nvSpPr>
        <p:spPr>
          <a:xfrm>
            <a:off x="474856" y="6648"/>
            <a:ext cx="8229600" cy="706090"/>
          </a:xfrm>
          <a:prstGeom prst="rect">
            <a:avLst/>
          </a:prstGeom>
        </p:spPr>
        <p:txBody>
          <a:bodyPr/>
          <a:lstStyle>
            <a:defPPr>
              <a:defRPr lang="el-GR"/>
            </a:defPPr>
            <a:lvl1pPr algn="ctr">
              <a:spcBef>
                <a:spcPct val="0"/>
              </a:spcBef>
              <a:buNone/>
              <a:defRPr sz="4400">
                <a:solidFill>
                  <a:schemeClr val="accent6">
                    <a:lumMod val="75000"/>
                  </a:schemeClr>
                </a:solidFill>
                <a:latin typeface="Arial Narrow" panose="020B0606020202030204" pitchFamily="34" charset="0"/>
                <a:ea typeface="+mj-ea"/>
                <a:cs typeface="+mj-cs"/>
              </a:defRPr>
            </a:lvl1pPr>
          </a:lstStyle>
          <a:p>
            <a:r>
              <a:rPr lang="el-GR" dirty="0"/>
              <a:t>Χρώμα εδάφους</a:t>
            </a:r>
          </a:p>
        </p:txBody>
      </p:sp>
      <p:sp>
        <p:nvSpPr>
          <p:cNvPr id="5" name="Rectangle 3">
            <a:extLst>
              <a:ext uri="{FF2B5EF4-FFF2-40B4-BE49-F238E27FC236}">
                <a16:creationId xmlns:a16="http://schemas.microsoft.com/office/drawing/2014/main" id="{EF7FEEE3-5C55-4A05-AE4F-7AB26D5CDC61}"/>
              </a:ext>
            </a:extLst>
          </p:cNvPr>
          <p:cNvSpPr txBox="1">
            <a:spLocks noChangeArrowheads="1"/>
          </p:cNvSpPr>
          <p:nvPr/>
        </p:nvSpPr>
        <p:spPr>
          <a:xfrm>
            <a:off x="305780" y="980728"/>
            <a:ext cx="853244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80000"/>
              </a:lnSpc>
              <a:buNone/>
            </a:pPr>
            <a:r>
              <a:rPr lang="el-GR" sz="2800" dirty="0">
                <a:latin typeface="Arial Narrow" panose="020B0606020202030204" pitchFamily="34" charset="0"/>
              </a:rPr>
              <a:t>Προσδιορισμός με </a:t>
            </a:r>
            <a:r>
              <a:rPr lang="el-GR" sz="2800" dirty="0" err="1">
                <a:latin typeface="Arial Narrow" panose="020B0606020202030204" pitchFamily="34" charset="0"/>
              </a:rPr>
              <a:t>χρωματολόγιο</a:t>
            </a:r>
            <a:r>
              <a:rPr lang="el-GR" sz="2800" dirty="0">
                <a:latin typeface="Arial Narrow" panose="020B0606020202030204" pitchFamily="34" charset="0"/>
              </a:rPr>
              <a:t> </a:t>
            </a:r>
            <a:r>
              <a:rPr lang="en-US" sz="2800" dirty="0">
                <a:latin typeface="Arial Narrow" panose="020B0606020202030204" pitchFamily="34" charset="0"/>
              </a:rPr>
              <a:t>Munsell</a:t>
            </a:r>
            <a:endParaRPr lang="el-GR" sz="2800" dirty="0">
              <a:latin typeface="Arial Narrow" panose="020B0606020202030204" pitchFamily="34" charset="0"/>
            </a:endParaRPr>
          </a:p>
          <a:p>
            <a:pPr>
              <a:lnSpc>
                <a:spcPct val="80000"/>
              </a:lnSpc>
            </a:pPr>
            <a:r>
              <a:rPr lang="el-GR" sz="2800" dirty="0">
                <a:solidFill>
                  <a:srgbClr val="0000FF"/>
                </a:solidFill>
                <a:latin typeface="Arial Narrow" panose="020B0606020202030204" pitchFamily="34" charset="0"/>
              </a:rPr>
              <a:t>Χούμος: μαύρο</a:t>
            </a:r>
          </a:p>
          <a:p>
            <a:pPr>
              <a:lnSpc>
                <a:spcPct val="80000"/>
              </a:lnSpc>
            </a:pPr>
            <a:r>
              <a:rPr lang="el-GR" sz="2800" dirty="0">
                <a:latin typeface="Arial Narrow" panose="020B0606020202030204" pitchFamily="34" charset="0"/>
              </a:rPr>
              <a:t>Υγρασία: σκούρο</a:t>
            </a:r>
          </a:p>
          <a:p>
            <a:pPr>
              <a:lnSpc>
                <a:spcPct val="80000"/>
              </a:lnSpc>
            </a:pPr>
            <a:r>
              <a:rPr lang="en-US" sz="2800" dirty="0">
                <a:solidFill>
                  <a:srgbClr val="0000FF"/>
                </a:solidFill>
                <a:latin typeface="Arial Narrow" panose="020B0606020202030204" pitchFamily="34" charset="0"/>
              </a:rPr>
              <a:t>Fe:</a:t>
            </a:r>
            <a:r>
              <a:rPr lang="el-GR" sz="2800" dirty="0">
                <a:solidFill>
                  <a:srgbClr val="0000FF"/>
                </a:solidFill>
                <a:latin typeface="Arial Narrow" panose="020B0606020202030204" pitchFamily="34" charset="0"/>
              </a:rPr>
              <a:t> ερυθρές-πορτοκαλί κηλίδες</a:t>
            </a:r>
            <a:endParaRPr lang="en-US" sz="2800" dirty="0">
              <a:solidFill>
                <a:srgbClr val="0000FF"/>
              </a:solidFill>
              <a:latin typeface="Arial Narrow" panose="020B0606020202030204" pitchFamily="34" charset="0"/>
            </a:endParaRPr>
          </a:p>
          <a:p>
            <a:pPr>
              <a:lnSpc>
                <a:spcPct val="80000"/>
              </a:lnSpc>
            </a:pPr>
            <a:r>
              <a:rPr lang="en-US" sz="2800" dirty="0">
                <a:latin typeface="Arial Narrow" panose="020B0606020202030204" pitchFamily="34" charset="0"/>
              </a:rPr>
              <a:t>Mn:</a:t>
            </a:r>
            <a:r>
              <a:rPr lang="el-GR" sz="2800" dirty="0">
                <a:latin typeface="Arial Narrow" panose="020B0606020202030204" pitchFamily="34" charset="0"/>
              </a:rPr>
              <a:t> μαύρες κηλίδες</a:t>
            </a:r>
          </a:p>
          <a:p>
            <a:pPr marL="0" indent="0">
              <a:lnSpc>
                <a:spcPct val="80000"/>
              </a:lnSpc>
              <a:buNone/>
            </a:pPr>
            <a:endParaRPr lang="el-GR" sz="2800" dirty="0">
              <a:latin typeface="Arial Narrow" panose="020B0606020202030204" pitchFamily="34" charset="0"/>
            </a:endParaRPr>
          </a:p>
          <a:p>
            <a:pPr marL="0" indent="0">
              <a:lnSpc>
                <a:spcPct val="80000"/>
              </a:lnSpc>
              <a:buNone/>
            </a:pPr>
            <a:r>
              <a:rPr lang="el-GR" sz="2800" dirty="0">
                <a:latin typeface="Arial Narrow" panose="020B0606020202030204" pitchFamily="34" charset="0"/>
              </a:rPr>
              <a:t>Δείκτης οργανικής ουσίας</a:t>
            </a:r>
          </a:p>
          <a:p>
            <a:pPr>
              <a:lnSpc>
                <a:spcPct val="80000"/>
              </a:lnSpc>
            </a:pPr>
            <a:r>
              <a:rPr lang="el-GR" sz="2800" dirty="0">
                <a:solidFill>
                  <a:srgbClr val="0000FF"/>
                </a:solidFill>
                <a:latin typeface="Arial Narrow" panose="020B0606020202030204" pitchFamily="34" charset="0"/>
              </a:rPr>
              <a:t>Κοκκινοχώματα: αργιλικά</a:t>
            </a:r>
          </a:p>
          <a:p>
            <a:pPr>
              <a:lnSpc>
                <a:spcPct val="80000"/>
              </a:lnSpc>
            </a:pPr>
            <a:r>
              <a:rPr lang="el-GR" sz="2800" dirty="0">
                <a:solidFill>
                  <a:srgbClr val="0000FF"/>
                </a:solidFill>
                <a:latin typeface="Arial Narrow" panose="020B0606020202030204" pitchFamily="34" charset="0"/>
              </a:rPr>
              <a:t>Γκρι: αναγωγικές (αναερόβιες) συνθήκες</a:t>
            </a:r>
          </a:p>
          <a:p>
            <a:pPr>
              <a:lnSpc>
                <a:spcPct val="80000"/>
              </a:lnSpc>
            </a:pPr>
            <a:r>
              <a:rPr lang="el-GR" sz="2800" dirty="0">
                <a:solidFill>
                  <a:srgbClr val="0000FF"/>
                </a:solidFill>
                <a:latin typeface="Arial Narrow" panose="020B0606020202030204" pitchFamily="34" charset="0"/>
              </a:rPr>
              <a:t>Λευκές επιφάνειες: μορφές </a:t>
            </a:r>
            <a:r>
              <a:rPr lang="en-US" sz="2800" dirty="0">
                <a:solidFill>
                  <a:srgbClr val="0000FF"/>
                </a:solidFill>
                <a:latin typeface="Arial Narrow" panose="020B0606020202030204" pitchFamily="34" charset="0"/>
              </a:rPr>
              <a:t>Ca, </a:t>
            </a:r>
            <a:r>
              <a:rPr lang="el-GR" sz="2800" dirty="0">
                <a:solidFill>
                  <a:srgbClr val="0000FF"/>
                </a:solidFill>
                <a:latin typeface="Arial Narrow" panose="020B0606020202030204" pitchFamily="34" charset="0"/>
              </a:rPr>
              <a:t>ασβεστολιθικών πετρωμάτων</a:t>
            </a:r>
          </a:p>
        </p:txBody>
      </p:sp>
    </p:spTree>
    <p:extLst>
      <p:ext uri="{BB962C8B-B14F-4D97-AF65-F5344CB8AC3E}">
        <p14:creationId xmlns:p14="http://schemas.microsoft.com/office/powerpoint/2010/main" val="85073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27</a:t>
            </a:fld>
            <a:endParaRPr lang="el-GR" dirty="0">
              <a:solidFill>
                <a:prstClr val="black">
                  <a:tint val="75000"/>
                </a:prstClr>
              </a:solidFill>
            </a:endParaRPr>
          </a:p>
        </p:txBody>
      </p:sp>
      <p:pic>
        <p:nvPicPr>
          <p:cNvPr id="4" name="Picture 4" descr="article-new_ehow_images_a06_j1_29_dirt-red-color_-800x800">
            <a:extLst>
              <a:ext uri="{FF2B5EF4-FFF2-40B4-BE49-F238E27FC236}">
                <a16:creationId xmlns:a16="http://schemas.microsoft.com/office/drawing/2014/main" id="{ECE8CCEF-5864-44AF-8FE4-707298AAEEC8}"/>
              </a:ext>
            </a:extLst>
          </p:cNvPr>
          <p:cNvPicPr>
            <a:picLocks noChangeAspect="1" noChangeArrowheads="1"/>
          </p:cNvPicPr>
          <p:nvPr/>
        </p:nvPicPr>
        <p:blipFill>
          <a:blip r:embed="rId2" cstate="print"/>
          <a:srcRect/>
          <a:stretch>
            <a:fillRect/>
          </a:stretch>
        </p:blipFill>
        <p:spPr bwMode="auto">
          <a:xfrm>
            <a:off x="251520" y="105301"/>
            <a:ext cx="4510732" cy="2854822"/>
          </a:xfrm>
          <a:prstGeom prst="rect">
            <a:avLst/>
          </a:prstGeom>
          <a:noFill/>
        </p:spPr>
      </p:pic>
      <p:pic>
        <p:nvPicPr>
          <p:cNvPr id="5" name="Picture 5" descr="soils-big">
            <a:extLst>
              <a:ext uri="{FF2B5EF4-FFF2-40B4-BE49-F238E27FC236}">
                <a16:creationId xmlns:a16="http://schemas.microsoft.com/office/drawing/2014/main" id="{AA254738-1937-4C97-8D21-AE064426BF06}"/>
              </a:ext>
            </a:extLst>
          </p:cNvPr>
          <p:cNvPicPr>
            <a:picLocks noChangeAspect="1" noChangeArrowheads="1"/>
          </p:cNvPicPr>
          <p:nvPr/>
        </p:nvPicPr>
        <p:blipFill>
          <a:blip r:embed="rId3" cstate="print"/>
          <a:srcRect/>
          <a:stretch>
            <a:fillRect/>
          </a:stretch>
        </p:blipFill>
        <p:spPr bwMode="auto">
          <a:xfrm>
            <a:off x="248699" y="3046648"/>
            <a:ext cx="4513553" cy="3272326"/>
          </a:xfrm>
          <a:prstGeom prst="rect">
            <a:avLst/>
          </a:prstGeom>
          <a:noFill/>
        </p:spPr>
      </p:pic>
      <p:pic>
        <p:nvPicPr>
          <p:cNvPr id="6" name="Picture 6" descr="WI2">
            <a:extLst>
              <a:ext uri="{FF2B5EF4-FFF2-40B4-BE49-F238E27FC236}">
                <a16:creationId xmlns:a16="http://schemas.microsoft.com/office/drawing/2014/main" id="{A01837A8-5640-47BE-8061-252AB6010F26}"/>
              </a:ext>
            </a:extLst>
          </p:cNvPr>
          <p:cNvPicPr>
            <a:picLocks noChangeAspect="1" noChangeArrowheads="1"/>
          </p:cNvPicPr>
          <p:nvPr/>
        </p:nvPicPr>
        <p:blipFill>
          <a:blip r:embed="rId4" cstate="print"/>
          <a:srcRect/>
          <a:stretch>
            <a:fillRect/>
          </a:stretch>
        </p:blipFill>
        <p:spPr bwMode="auto">
          <a:xfrm>
            <a:off x="4786814" y="107063"/>
            <a:ext cx="3678545" cy="6093296"/>
          </a:xfrm>
          <a:prstGeom prst="rect">
            <a:avLst/>
          </a:prstGeom>
          <a:noFill/>
        </p:spPr>
      </p:pic>
      <p:sp>
        <p:nvSpPr>
          <p:cNvPr id="8" name="TextBox 7">
            <a:extLst>
              <a:ext uri="{FF2B5EF4-FFF2-40B4-BE49-F238E27FC236}">
                <a16:creationId xmlns:a16="http://schemas.microsoft.com/office/drawing/2014/main" id="{D895067F-D17B-4C2B-9814-C0505C3AD067}"/>
              </a:ext>
            </a:extLst>
          </p:cNvPr>
          <p:cNvSpPr txBox="1"/>
          <p:nvPr/>
        </p:nvSpPr>
        <p:spPr>
          <a:xfrm>
            <a:off x="8529432" y="75839"/>
            <a:ext cx="490119" cy="5909310"/>
          </a:xfrm>
          <a:prstGeom prst="rect">
            <a:avLst/>
          </a:prstGeom>
          <a:noFill/>
        </p:spPr>
        <p:txBody>
          <a:bodyPr wrap="square">
            <a:spAutoFit/>
          </a:bodyPr>
          <a:lstStyle/>
          <a:p>
            <a:r>
              <a:rPr lang="en-US" sz="1800" b="1" dirty="0">
                <a:solidFill>
                  <a:srgbClr val="0000FF"/>
                </a:solidFill>
                <a:latin typeface="Arial Narrow" panose="020B0606020202030204" pitchFamily="34" charset="0"/>
              </a:rPr>
              <a:t>m</a:t>
            </a:r>
          </a:p>
          <a:p>
            <a:endParaRPr lang="en-US" b="1" dirty="0"/>
          </a:p>
          <a:p>
            <a:endParaRPr lang="en-US" b="1" dirty="0"/>
          </a:p>
          <a:p>
            <a:endParaRPr lang="en-US" b="1" dirty="0"/>
          </a:p>
          <a:p>
            <a:endParaRPr lang="en-US" b="1" dirty="0"/>
          </a:p>
          <a:p>
            <a:r>
              <a:rPr lang="en-US" b="1" dirty="0"/>
              <a:t>0,3</a:t>
            </a:r>
          </a:p>
          <a:p>
            <a:endParaRPr lang="en-US" b="1" dirty="0"/>
          </a:p>
          <a:p>
            <a:endParaRPr lang="en-US" b="1" dirty="0"/>
          </a:p>
          <a:p>
            <a:endParaRPr lang="en-US" b="1" dirty="0"/>
          </a:p>
          <a:p>
            <a:endParaRPr lang="en-US" b="1" dirty="0"/>
          </a:p>
          <a:p>
            <a:r>
              <a:rPr lang="en-US" b="1" dirty="0"/>
              <a:t>0,6</a:t>
            </a:r>
          </a:p>
          <a:p>
            <a:endParaRPr lang="en-US" b="1" dirty="0"/>
          </a:p>
          <a:p>
            <a:endParaRPr lang="en-US" b="1" dirty="0"/>
          </a:p>
          <a:p>
            <a:endParaRPr lang="en-US" b="1" dirty="0"/>
          </a:p>
          <a:p>
            <a:endParaRPr lang="en-US" b="1" dirty="0"/>
          </a:p>
          <a:p>
            <a:r>
              <a:rPr lang="en-US" b="1" dirty="0"/>
              <a:t>0,9</a:t>
            </a:r>
          </a:p>
          <a:p>
            <a:endParaRPr lang="en-US" b="1" dirty="0"/>
          </a:p>
          <a:p>
            <a:endParaRPr lang="en-US" b="1" dirty="0"/>
          </a:p>
          <a:p>
            <a:endParaRPr lang="en-US" b="1" dirty="0"/>
          </a:p>
          <a:p>
            <a:endParaRPr lang="en-US" b="1" dirty="0"/>
          </a:p>
          <a:p>
            <a:r>
              <a:rPr lang="en-US" b="1" dirty="0"/>
              <a:t>1,2</a:t>
            </a:r>
          </a:p>
        </p:txBody>
      </p:sp>
    </p:spTree>
    <p:extLst>
      <p:ext uri="{BB962C8B-B14F-4D97-AF65-F5344CB8AC3E}">
        <p14:creationId xmlns:p14="http://schemas.microsoft.com/office/powerpoint/2010/main" val="3041389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28</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168CD31A-91F5-4127-A89A-7B72D8CA04C3}"/>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err="1">
                <a:solidFill>
                  <a:schemeClr val="accent6">
                    <a:lumMod val="75000"/>
                  </a:schemeClr>
                </a:solidFill>
                <a:latin typeface="Arial Narrow" panose="020B0606020202030204" pitchFamily="34" charset="0"/>
              </a:rPr>
              <a:t>Υδατοικανότητα</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316DC410-5CC6-4598-9DFF-7B4F0E81AE4D}"/>
              </a:ext>
            </a:extLst>
          </p:cNvPr>
          <p:cNvSpPr txBox="1">
            <a:spLocks/>
          </p:cNvSpPr>
          <p:nvPr/>
        </p:nvSpPr>
        <p:spPr>
          <a:xfrm>
            <a:off x="107504" y="1600200"/>
            <a:ext cx="885698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dirty="0" err="1">
                <a:latin typeface="Arial Narrow" panose="020B0606020202030204" pitchFamily="34" charset="0"/>
              </a:rPr>
              <a:t>Υδατοχωρητικότητα</a:t>
            </a:r>
            <a:r>
              <a:rPr lang="el-GR" dirty="0">
                <a:latin typeface="Arial Narrow" panose="020B0606020202030204" pitchFamily="34" charset="0"/>
              </a:rPr>
              <a:t>/ </a:t>
            </a:r>
            <a:r>
              <a:rPr lang="el-GR" dirty="0" err="1">
                <a:latin typeface="Arial Narrow" panose="020B0606020202030204" pitchFamily="34" charset="0"/>
              </a:rPr>
              <a:t>υδατοδιαπερατότητα</a:t>
            </a:r>
            <a:endParaRPr lang="el-GR" dirty="0">
              <a:latin typeface="Arial Narrow" panose="020B0606020202030204" pitchFamily="34" charset="0"/>
            </a:endParaRPr>
          </a:p>
          <a:p>
            <a:endParaRPr lang="el-GR" dirty="0">
              <a:latin typeface="Arial Narrow" panose="020B0606020202030204" pitchFamily="34" charset="0"/>
            </a:endParaRPr>
          </a:p>
          <a:p>
            <a:pPr algn="just"/>
            <a:r>
              <a:rPr lang="el-GR" dirty="0">
                <a:latin typeface="Arial Narrow" panose="020B0606020202030204" pitchFamily="34" charset="0"/>
              </a:rPr>
              <a:t>Η </a:t>
            </a:r>
            <a:r>
              <a:rPr lang="el-GR" dirty="0" err="1">
                <a:latin typeface="Arial Narrow" panose="020B0606020202030204" pitchFamily="34" charset="0"/>
              </a:rPr>
              <a:t>υδατοϊκανότητα</a:t>
            </a:r>
            <a:r>
              <a:rPr lang="el-GR" dirty="0">
                <a:latin typeface="Arial Narrow" panose="020B0606020202030204" pitchFamily="34" charset="0"/>
              </a:rPr>
              <a:t> εκφράζει το ποσό του νερού που συγκρατείται στο έδαφος μετά την απομάκρυνση του πλεονάζοντος νερού, κάτι που συμβαίνει 2-3 μέρες μετά από βροχή ή άρδευση σε διαπερατά εδάφη με ομοιόμορφη υφή και δομή. </a:t>
            </a:r>
            <a:endParaRPr lang="en-US" dirty="0">
              <a:latin typeface="Arial Narrow" panose="020B0606020202030204" pitchFamily="34" charset="0"/>
            </a:endParaRPr>
          </a:p>
        </p:txBody>
      </p:sp>
    </p:spTree>
    <p:extLst>
      <p:ext uri="{BB962C8B-B14F-4D97-AF65-F5344CB8AC3E}">
        <p14:creationId xmlns:p14="http://schemas.microsoft.com/office/powerpoint/2010/main" val="2769371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29</a:t>
            </a:fld>
            <a:endParaRPr lang="el-GR" dirty="0">
              <a:solidFill>
                <a:prstClr val="black">
                  <a:tint val="75000"/>
                </a:prstClr>
              </a:solidFill>
            </a:endParaRPr>
          </a:p>
        </p:txBody>
      </p:sp>
      <p:sp>
        <p:nvSpPr>
          <p:cNvPr id="6" name="Rounded Rectangle 3">
            <a:extLst>
              <a:ext uri="{FF2B5EF4-FFF2-40B4-BE49-F238E27FC236}">
                <a16:creationId xmlns:a16="http://schemas.microsoft.com/office/drawing/2014/main" id="{5BEACBD5-03FE-4D3D-BB11-E093EBE5AC2D}"/>
              </a:ext>
            </a:extLst>
          </p:cNvPr>
          <p:cNvSpPr/>
          <p:nvPr/>
        </p:nvSpPr>
        <p:spPr>
          <a:xfrm>
            <a:off x="357158" y="1714488"/>
            <a:ext cx="8429684" cy="32147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20F7ABC-C2E3-43CE-B27D-F2CD5FC87A88}"/>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Χούμος</a:t>
            </a:r>
            <a:endParaRPr lang="en-US" dirty="0">
              <a:solidFill>
                <a:schemeClr val="accent6">
                  <a:lumMod val="75000"/>
                </a:schemeClr>
              </a:solidFill>
              <a:latin typeface="Arial Narrow" panose="020B0606020202030204" pitchFamily="34" charset="0"/>
            </a:endParaRPr>
          </a:p>
        </p:txBody>
      </p:sp>
      <p:sp>
        <p:nvSpPr>
          <p:cNvPr id="8" name="Content Placeholder 2">
            <a:extLst>
              <a:ext uri="{FF2B5EF4-FFF2-40B4-BE49-F238E27FC236}">
                <a16:creationId xmlns:a16="http://schemas.microsoft.com/office/drawing/2014/main" id="{3F5D8AD1-3F46-4AC0-9919-A6BBBF6C27A9}"/>
              </a:ext>
            </a:extLst>
          </p:cNvPr>
          <p:cNvSpPr txBox="1">
            <a:spLocks/>
          </p:cNvSpPr>
          <p:nvPr/>
        </p:nvSpPr>
        <p:spPr>
          <a:xfrm>
            <a:off x="642910" y="1804990"/>
            <a:ext cx="8043890" cy="3124208"/>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l-GR" b="1" dirty="0">
                <a:solidFill>
                  <a:schemeClr val="bg1"/>
                </a:solidFill>
              </a:rPr>
              <a:t>Χούμος </a:t>
            </a:r>
            <a:r>
              <a:rPr lang="el-GR" b="1" dirty="0">
                <a:solidFill>
                  <a:schemeClr val="bg1"/>
                </a:solidFill>
                <a:latin typeface="Arial Narrow" panose="020B0606020202030204" pitchFamily="34" charset="0"/>
              </a:rPr>
              <a:t>είναι</a:t>
            </a:r>
            <a:r>
              <a:rPr lang="el-GR" b="1" dirty="0">
                <a:solidFill>
                  <a:schemeClr val="bg1"/>
                </a:solidFill>
              </a:rPr>
              <a:t> το</a:t>
            </a:r>
            <a:r>
              <a:rPr lang="en-US" b="1" dirty="0">
                <a:solidFill>
                  <a:schemeClr val="bg1"/>
                </a:solidFill>
              </a:rPr>
              <a:t> </a:t>
            </a:r>
            <a:r>
              <a:rPr lang="el-GR" b="1" dirty="0">
                <a:solidFill>
                  <a:schemeClr val="bg1"/>
                </a:solidFill>
              </a:rPr>
              <a:t>τελικό  σταθερό και γόνιμο προϊόν που προκύπτει από την αποικοδόμηση φυτικών και ζωικών Οργανισμών</a:t>
            </a:r>
            <a:r>
              <a:rPr lang="en-US" b="1" dirty="0">
                <a:solidFill>
                  <a:schemeClr val="bg1"/>
                </a:solidFill>
              </a:rPr>
              <a:t>.</a:t>
            </a:r>
          </a:p>
          <a:p>
            <a:pPr algn="ctr">
              <a:buFont typeface="Arial" panose="020B0604020202020204" pitchFamily="34" charset="0"/>
              <a:buNone/>
            </a:pPr>
            <a:endParaRPr lang="el-GR" dirty="0">
              <a:solidFill>
                <a:schemeClr val="bg1"/>
              </a:solidFill>
            </a:endParaRPr>
          </a:p>
          <a:p>
            <a:pPr algn="ctr">
              <a:buFont typeface="Arial" panose="020B0604020202020204" pitchFamily="34" charset="0"/>
              <a:buNone/>
            </a:pPr>
            <a:r>
              <a:rPr lang="el-GR" dirty="0">
                <a:solidFill>
                  <a:schemeClr val="bg1"/>
                </a:solidFill>
              </a:rPr>
              <a:t>Αποτελεί το 5% κατ’ όγκο εδάφους</a:t>
            </a:r>
          </a:p>
          <a:p>
            <a:pPr algn="ctr">
              <a:buFont typeface="Arial" panose="020B0604020202020204" pitchFamily="34" charset="0"/>
              <a:buNone/>
            </a:pPr>
            <a:endParaRPr lang="el-GR" dirty="0">
              <a:solidFill>
                <a:schemeClr val="bg1"/>
              </a:solidFill>
            </a:endParaRPr>
          </a:p>
          <a:p>
            <a:pPr algn="ctr">
              <a:buFont typeface="Arial" panose="020B0604020202020204" pitchFamily="34" charset="0"/>
              <a:buNone/>
            </a:pPr>
            <a:r>
              <a:rPr lang="el-GR" dirty="0">
                <a:solidFill>
                  <a:schemeClr val="bg1"/>
                </a:solidFill>
              </a:rPr>
              <a:t>60% </a:t>
            </a:r>
            <a:r>
              <a:rPr lang="en-US" dirty="0">
                <a:solidFill>
                  <a:schemeClr val="bg1"/>
                </a:solidFill>
              </a:rPr>
              <a:t>C</a:t>
            </a:r>
            <a:r>
              <a:rPr lang="el-GR" dirty="0">
                <a:solidFill>
                  <a:schemeClr val="bg1"/>
                </a:solidFill>
              </a:rPr>
              <a:t>, </a:t>
            </a:r>
            <a:r>
              <a:rPr lang="en-US" dirty="0">
                <a:solidFill>
                  <a:schemeClr val="bg1"/>
                </a:solidFill>
              </a:rPr>
              <a:t>5% N</a:t>
            </a:r>
            <a:r>
              <a:rPr lang="en-US" baseline="-25000" dirty="0">
                <a:solidFill>
                  <a:schemeClr val="bg1"/>
                </a:solidFill>
              </a:rPr>
              <a:t>2</a:t>
            </a:r>
            <a:r>
              <a:rPr lang="en-US" dirty="0">
                <a:solidFill>
                  <a:schemeClr val="bg1"/>
                </a:solidFill>
              </a:rPr>
              <a:t>, O</a:t>
            </a:r>
            <a:r>
              <a:rPr lang="en-US" baseline="-25000" dirty="0">
                <a:solidFill>
                  <a:schemeClr val="bg1"/>
                </a:solidFill>
              </a:rPr>
              <a:t>2</a:t>
            </a:r>
            <a:r>
              <a:rPr lang="en-US" dirty="0">
                <a:solidFill>
                  <a:schemeClr val="bg1"/>
                </a:solidFill>
              </a:rPr>
              <a:t>, H</a:t>
            </a:r>
            <a:r>
              <a:rPr lang="en-US" baseline="-25000" dirty="0">
                <a:solidFill>
                  <a:schemeClr val="bg1"/>
                </a:solidFill>
              </a:rPr>
              <a:t>2</a:t>
            </a:r>
            <a:r>
              <a:rPr lang="en-US" dirty="0">
                <a:solidFill>
                  <a:schemeClr val="bg1"/>
                </a:solidFill>
              </a:rPr>
              <a:t>, S, P </a:t>
            </a:r>
          </a:p>
        </p:txBody>
      </p:sp>
    </p:spTree>
    <p:extLst>
      <p:ext uri="{BB962C8B-B14F-4D97-AF65-F5344CB8AC3E}">
        <p14:creationId xmlns:p14="http://schemas.microsoft.com/office/powerpoint/2010/main" val="4120712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30</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01077496-5B7A-4EB4-88A7-D776056AB3AA}"/>
              </a:ext>
            </a:extLst>
          </p:cNvPr>
          <p:cNvSpPr txBox="1">
            <a:spLocks/>
          </p:cNvSpPr>
          <p:nvPr/>
        </p:nvSpPr>
        <p:spPr>
          <a:xfrm>
            <a:off x="251520" y="22867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Χούμος</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8F0138C9-352F-4DBB-9E83-3DD044CA55B4}"/>
              </a:ext>
            </a:extLst>
          </p:cNvPr>
          <p:cNvSpPr txBox="1">
            <a:spLocks/>
          </p:cNvSpPr>
          <p:nvPr/>
        </p:nvSpPr>
        <p:spPr>
          <a:xfrm>
            <a:off x="107504" y="2221483"/>
            <a:ext cx="9036496" cy="197281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700" dirty="0">
                <a:latin typeface="Arial Narrow" panose="020B0606020202030204" pitchFamily="34" charset="0"/>
              </a:rPr>
              <a:t>Από υλικά αποσάθρωσης πετρωμάτων ορυκτών (πρώτα εδάφη),</a:t>
            </a:r>
          </a:p>
          <a:p>
            <a:r>
              <a:rPr lang="el-GR" sz="2700" dirty="0">
                <a:latin typeface="Arial Narrow" panose="020B0606020202030204" pitchFamily="34" charset="0"/>
              </a:rPr>
              <a:t>Αρχικά ήταν ασταθή μείγματα λάσπης, άμμου, </a:t>
            </a:r>
          </a:p>
          <a:p>
            <a:r>
              <a:rPr lang="el-GR" sz="2700" dirty="0">
                <a:latin typeface="Arial Narrow" panose="020B0606020202030204" pitchFamily="34" charset="0"/>
              </a:rPr>
              <a:t>Προστέθηκαν φυτά και άλλες οργανικές ουσίες,</a:t>
            </a:r>
          </a:p>
          <a:p>
            <a:r>
              <a:rPr lang="el-GR" sz="2700" dirty="0">
                <a:latin typeface="Arial Narrow" panose="020B0606020202030204" pitchFamily="34" charset="0"/>
              </a:rPr>
              <a:t>Αυτά έγιναν τροφή για μικροοργανισμούς, οργανική ύλη = </a:t>
            </a:r>
            <a:r>
              <a:rPr lang="el-GR" sz="2700" u="sng" dirty="0">
                <a:latin typeface="Arial Narrow" panose="020B0606020202030204" pitchFamily="34" charset="0"/>
              </a:rPr>
              <a:t>ΧΟΥΜΟ</a:t>
            </a:r>
            <a:endParaRPr lang="en-US" sz="2700" dirty="0">
              <a:latin typeface="Arial Narrow" panose="020B0606020202030204" pitchFamily="34" charset="0"/>
            </a:endParaRPr>
          </a:p>
        </p:txBody>
      </p:sp>
    </p:spTree>
    <p:extLst>
      <p:ext uri="{BB962C8B-B14F-4D97-AF65-F5344CB8AC3E}">
        <p14:creationId xmlns:p14="http://schemas.microsoft.com/office/powerpoint/2010/main" val="1943290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31</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3E9B4DEA-55C0-46F6-BE31-6EF10C64C58D}"/>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Χούμος</a:t>
            </a:r>
            <a:endParaRPr lang="en-US" dirty="0">
              <a:latin typeface="Arial Narrow" panose="020B0606020202030204" pitchFamily="34" charset="0"/>
            </a:endParaRPr>
          </a:p>
        </p:txBody>
      </p:sp>
      <p:sp>
        <p:nvSpPr>
          <p:cNvPr id="5" name="Content Placeholder 2">
            <a:extLst>
              <a:ext uri="{FF2B5EF4-FFF2-40B4-BE49-F238E27FC236}">
                <a16:creationId xmlns:a16="http://schemas.microsoft.com/office/drawing/2014/main" id="{B85023E0-A66B-4A06-BF37-7BDB261F1A6A}"/>
              </a:ext>
            </a:extLst>
          </p:cNvPr>
          <p:cNvSpPr txBox="1">
            <a:spLocks/>
          </p:cNvSpPr>
          <p:nvPr/>
        </p:nvSpPr>
        <p:spPr>
          <a:xfrm>
            <a:off x="284938" y="2168860"/>
            <a:ext cx="8574124" cy="252028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n-US" sz="2700" dirty="0">
                <a:latin typeface="Arial Narrow" panose="020B0606020202030204" pitchFamily="34" charset="0"/>
              </a:rPr>
              <a:t>T</a:t>
            </a:r>
            <a:r>
              <a:rPr lang="el-GR" sz="2700" dirty="0">
                <a:latin typeface="Arial Narrow" panose="020B0606020202030204" pitchFamily="34" charset="0"/>
              </a:rPr>
              <a:t>α εδάφη με χούμο περιέχουν </a:t>
            </a:r>
            <a:r>
              <a:rPr lang="el-GR" sz="2700" dirty="0">
                <a:solidFill>
                  <a:srgbClr val="0000FF"/>
                </a:solidFill>
                <a:latin typeface="Arial Narrow" panose="020B0606020202030204" pitchFamily="34" charset="0"/>
              </a:rPr>
              <a:t>3-6% Ν</a:t>
            </a:r>
            <a:r>
              <a:rPr lang="el-GR" sz="2700" baseline="-25000" dirty="0">
                <a:solidFill>
                  <a:srgbClr val="0000FF"/>
                </a:solidFill>
                <a:latin typeface="Arial Narrow" panose="020B0606020202030204" pitchFamily="34" charset="0"/>
              </a:rPr>
              <a:t>2</a:t>
            </a:r>
            <a:r>
              <a:rPr lang="el-GR" sz="2700" dirty="0">
                <a:solidFill>
                  <a:srgbClr val="0000FF"/>
                </a:solidFill>
                <a:latin typeface="Arial Narrow" panose="020B0606020202030204" pitchFamily="34" charset="0"/>
              </a:rPr>
              <a:t> </a:t>
            </a:r>
          </a:p>
          <a:p>
            <a:pPr algn="just"/>
            <a:r>
              <a:rPr lang="el-GR" sz="2700" dirty="0">
                <a:latin typeface="Arial Narrow" panose="020B0606020202030204" pitchFamily="34" charset="0"/>
              </a:rPr>
              <a:t>Η ακατέργαστη οργανική ύλη ως δεξαμενή Ν</a:t>
            </a:r>
            <a:r>
              <a:rPr lang="el-GR" sz="2700" baseline="-25000" dirty="0">
                <a:latin typeface="Arial Narrow" panose="020B0606020202030204" pitchFamily="34" charset="0"/>
              </a:rPr>
              <a:t>2</a:t>
            </a:r>
            <a:r>
              <a:rPr lang="el-GR" sz="2700" dirty="0">
                <a:latin typeface="Arial Narrow" panose="020B0606020202030204" pitchFamily="34" charset="0"/>
              </a:rPr>
              <a:t> και </a:t>
            </a:r>
            <a:r>
              <a:rPr lang="en-US" sz="2700" dirty="0">
                <a:latin typeface="Arial Narrow" panose="020B0606020202030204" pitchFamily="34" charset="0"/>
              </a:rPr>
              <a:t>P </a:t>
            </a:r>
            <a:r>
              <a:rPr lang="el-GR" sz="2700" dirty="0">
                <a:latin typeface="Arial Narrow" panose="020B0606020202030204" pitchFamily="34" charset="0"/>
              </a:rPr>
              <a:t>είναι ζωτικής σημασίας και επηρεάζει την γονιμότητα του εδάφους</a:t>
            </a:r>
          </a:p>
          <a:p>
            <a:pPr algn="just"/>
            <a:r>
              <a:rPr lang="el-GR" sz="2700" dirty="0">
                <a:latin typeface="Arial Narrow" panose="020B0606020202030204" pitchFamily="34" charset="0"/>
              </a:rPr>
              <a:t>Απορροφά νερό και αυξάνει το πορώδες</a:t>
            </a:r>
          </a:p>
          <a:p>
            <a:pPr algn="just"/>
            <a:r>
              <a:rPr lang="el-GR" sz="2700" dirty="0">
                <a:latin typeface="Arial Narrow" panose="020B0606020202030204" pitchFamily="34" charset="0"/>
              </a:rPr>
              <a:t>Η συγκέντρωσή του μειώνεται αργά.</a:t>
            </a:r>
          </a:p>
          <a:p>
            <a:pPr algn="just"/>
            <a:endParaRPr lang="en-US" sz="2700" dirty="0">
              <a:latin typeface="Arial Narrow" panose="020B0606020202030204" pitchFamily="34" charset="0"/>
            </a:endParaRPr>
          </a:p>
        </p:txBody>
      </p:sp>
    </p:spTree>
    <p:extLst>
      <p:ext uri="{BB962C8B-B14F-4D97-AF65-F5344CB8AC3E}">
        <p14:creationId xmlns:p14="http://schemas.microsoft.com/office/powerpoint/2010/main" val="582888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32</a:t>
            </a:fld>
            <a:endParaRPr lang="el-GR" dirty="0">
              <a:solidFill>
                <a:prstClr val="black">
                  <a:tint val="75000"/>
                </a:prstClr>
              </a:solidFill>
            </a:endParaRPr>
          </a:p>
        </p:txBody>
      </p:sp>
      <p:pic>
        <p:nvPicPr>
          <p:cNvPr id="4" name="Picture 2" descr="Image result for χουμος εδαφος">
            <a:extLst>
              <a:ext uri="{FF2B5EF4-FFF2-40B4-BE49-F238E27FC236}">
                <a16:creationId xmlns:a16="http://schemas.microsoft.com/office/drawing/2014/main" id="{E76EC40A-75DC-4CD0-B37A-AF7CE1F1CE59}"/>
              </a:ext>
            </a:extLst>
          </p:cNvPr>
          <p:cNvPicPr>
            <a:picLocks noChangeAspect="1" noChangeArrowheads="1"/>
          </p:cNvPicPr>
          <p:nvPr/>
        </p:nvPicPr>
        <p:blipFill rotWithShape="1">
          <a:blip r:embed="rId2" cstate="print"/>
          <a:srcRect l="61265" t="43345" r="216" b="156"/>
          <a:stretch/>
        </p:blipFill>
        <p:spPr bwMode="auto">
          <a:xfrm>
            <a:off x="5436095" y="2411969"/>
            <a:ext cx="3620791" cy="3609741"/>
          </a:xfrm>
          <a:prstGeom prst="rect">
            <a:avLst/>
          </a:prstGeom>
          <a:noFill/>
        </p:spPr>
      </p:pic>
      <p:sp>
        <p:nvSpPr>
          <p:cNvPr id="9" name="Rectangle 2">
            <a:extLst>
              <a:ext uri="{FF2B5EF4-FFF2-40B4-BE49-F238E27FC236}">
                <a16:creationId xmlns:a16="http://schemas.microsoft.com/office/drawing/2014/main" id="{15651966-818D-95B8-F7FA-F4DA5F1A6A5B}"/>
              </a:ext>
            </a:extLst>
          </p:cNvPr>
          <p:cNvSpPr>
            <a:spLocks noChangeArrowheads="1"/>
          </p:cNvSpPr>
          <p:nvPr/>
        </p:nvSpPr>
        <p:spPr bwMode="auto">
          <a:xfrm>
            <a:off x="483738" y="123893"/>
            <a:ext cx="86044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l-GR" altLang="el-GR" sz="2400" dirty="0">
                <a:latin typeface="Arial Narrow" panose="020B0606020202030204" pitchFamily="34" charset="0"/>
                <a:ea typeface="Calibri" panose="020F0502020204030204" pitchFamily="34" charset="0"/>
                <a:cs typeface="Times New Roman" panose="02020603050405020304" pitchFamily="18" charset="0"/>
              </a:rPr>
              <a:t>Φυσικές </a:t>
            </a:r>
            <a:r>
              <a:rPr lang="el-GR" altLang="el-GR" sz="2400" dirty="0">
                <a:solidFill>
                  <a:srgbClr val="0000FF"/>
                </a:solidFill>
                <a:latin typeface="Arial Narrow" panose="020B0606020202030204" pitchFamily="34" charset="0"/>
                <a:ea typeface="Calibri" panose="020F0502020204030204" pitchFamily="34" charset="0"/>
                <a:cs typeface="Times New Roman" panose="02020603050405020304" pitchFamily="18" charset="0"/>
              </a:rPr>
              <a:t>ιδιότητες</a:t>
            </a:r>
            <a:r>
              <a:rPr lang="el-GR" altLang="el-GR" sz="2400" dirty="0">
                <a:latin typeface="Arial Narrow" panose="020B0606020202030204" pitchFamily="34" charset="0"/>
                <a:ea typeface="Calibri" panose="020F0502020204030204" pitchFamily="34" charset="0"/>
                <a:cs typeface="Times New Roman" panose="02020603050405020304" pitchFamily="18" charset="0"/>
              </a:rPr>
              <a:t> του Χούμου</a:t>
            </a:r>
          </a:p>
          <a:p>
            <a:pPr eaLnBrk="0" fontAlgn="base" hangingPunct="0">
              <a:spcBef>
                <a:spcPct val="0"/>
              </a:spcBef>
              <a:spcAft>
                <a:spcPct val="0"/>
              </a:spcAft>
            </a:pPr>
            <a:endParaRPr lang="el-GR" altLang="el-GR" sz="2400" dirty="0">
              <a:latin typeface="Arial Narrow" panose="020B0606020202030204" pitchFamily="34" charset="0"/>
              <a:ea typeface="Calibri" panose="020F0502020204030204" pitchFamily="34" charset="0"/>
              <a:cs typeface="Times New Roman" panose="02020603050405020304" pitchFamily="18" charset="0"/>
            </a:endParaRPr>
          </a:p>
        </p:txBody>
      </p:sp>
      <p:cxnSp>
        <p:nvCxnSpPr>
          <p:cNvPr id="10" name="Ευθύγραμμο βέλος σύνδεσης 9">
            <a:extLst>
              <a:ext uri="{FF2B5EF4-FFF2-40B4-BE49-F238E27FC236}">
                <a16:creationId xmlns:a16="http://schemas.microsoft.com/office/drawing/2014/main" id="{9469560C-64CC-D116-193F-B73ACD03B6A4}"/>
              </a:ext>
            </a:extLst>
          </p:cNvPr>
          <p:cNvCxnSpPr/>
          <p:nvPr/>
        </p:nvCxnSpPr>
        <p:spPr>
          <a:xfrm>
            <a:off x="6417310" y="3160395"/>
            <a:ext cx="2007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3">
            <a:extLst>
              <a:ext uri="{FF2B5EF4-FFF2-40B4-BE49-F238E27FC236}">
                <a16:creationId xmlns:a16="http://schemas.microsoft.com/office/drawing/2014/main" id="{338748C1-B56B-35AA-E0C8-B056584529C7}"/>
              </a:ext>
            </a:extLst>
          </p:cNvPr>
          <p:cNvSpPr>
            <a:spLocks noChangeArrowheads="1"/>
          </p:cNvSpPr>
          <p:nvPr/>
        </p:nvSpPr>
        <p:spPr bwMode="auto">
          <a:xfrm>
            <a:off x="87114" y="839484"/>
            <a:ext cx="878711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pPr>
            <a:r>
              <a:rPr kumimoji="0" lang="el-GR" altLang="el-G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Είναι σκουρόχρωμο (το σκούρο χρώμα του εδάφους οφείλεται σε αυτόν          Το έδαφος θερμαίνεται και </a:t>
            </a:r>
            <a:r>
              <a:rPr kumimoji="0" lang="el-GR" altLang="el-GR" sz="2400" b="0" i="0" u="none" strike="noStrike" cap="none" normalizeH="0" baseline="0" dirty="0" err="1">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πρωιμίζει</a:t>
            </a:r>
            <a:r>
              <a:rPr kumimoji="0" lang="el-GR" altLang="el-G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γρηγορότερα την άνοιξη (π.χ. καλύτερη </a:t>
            </a:r>
            <a:r>
              <a:rPr kumimoji="0" lang="el-GR" altLang="el-GR" sz="2400" b="0" i="0" u="none" strike="noStrike" cap="none" normalizeH="0" baseline="0" dirty="0" err="1">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φύτρωση</a:t>
            </a:r>
            <a:r>
              <a:rPr kumimoji="0" lang="el-GR" altLang="el-GR" sz="2400" b="0" i="0" u="none" strike="noStrike" cap="none" normalizeH="0" baseline="0" dirty="0">
                <a:ln>
                  <a:noFill/>
                </a:ln>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σπόρων εαρινών καλλιεργειών)</a:t>
            </a:r>
            <a:endParaRPr kumimoji="0" lang="el-GR" altLang="el-GR" sz="2400" b="0" i="0" u="none" strike="noStrike" cap="none" normalizeH="0" baseline="0" dirty="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BFE8961A-0E2F-E0E6-A11D-6099C4013817}"/>
              </a:ext>
            </a:extLst>
          </p:cNvPr>
          <p:cNvSpPr txBox="1"/>
          <p:nvPr/>
        </p:nvSpPr>
        <p:spPr>
          <a:xfrm>
            <a:off x="87114" y="2411969"/>
            <a:ext cx="5184575" cy="3223575"/>
          </a:xfrm>
          <a:prstGeom prst="rect">
            <a:avLst/>
          </a:prstGeom>
          <a:noFill/>
        </p:spPr>
        <p:txBody>
          <a:bodyPr wrap="square">
            <a:spAutoFit/>
          </a:bodyPr>
          <a:lstStyle/>
          <a:p>
            <a:pPr marL="342900" lvl="0" indent="-342900">
              <a:lnSpc>
                <a:spcPct val="107000"/>
              </a:lnSpc>
              <a:buFont typeface="+mj-lt"/>
              <a:buAutoNum type="arabicPeriod" startAt="2"/>
            </a:pPr>
            <a:r>
              <a:rPr lang="el-GR" sz="2400" kern="100" dirty="0">
                <a:effectLst/>
                <a:latin typeface="Arial Narrow" panose="020B0606020202030204" pitchFamily="34" charset="0"/>
                <a:ea typeface="Calibri" panose="020F0502020204030204" pitchFamily="34" charset="0"/>
                <a:cs typeface="Times New Roman" panose="02020603050405020304" pitchFamily="18" charset="0"/>
              </a:rPr>
              <a:t>Δημιουργεί «ανοιχτή» δομή (αυξάνει το </a:t>
            </a:r>
            <a:r>
              <a:rPr lang="el-GR" sz="2400" kern="100" dirty="0" err="1">
                <a:effectLst/>
                <a:latin typeface="Arial Narrow" panose="020B0606020202030204" pitchFamily="34" charset="0"/>
                <a:ea typeface="Calibri" panose="020F0502020204030204" pitchFamily="34" charset="0"/>
                <a:cs typeface="Times New Roman" panose="02020603050405020304" pitchFamily="18" charset="0"/>
              </a:rPr>
              <a:t>μεγαλοπορώδες</a:t>
            </a:r>
            <a:r>
              <a:rPr lang="el-GR" sz="2400" kern="100" dirty="0">
                <a:effectLst/>
                <a:latin typeface="Arial Narrow" panose="020B0606020202030204" pitchFamily="34" charset="0"/>
                <a:ea typeface="Calibri" panose="020F0502020204030204" pitchFamily="34" charset="0"/>
                <a:cs typeface="Times New Roman" panose="02020603050405020304" pitchFamily="18" charset="0"/>
              </a:rPr>
              <a:t> του εδάφους)</a:t>
            </a:r>
            <a:r>
              <a:rPr lang="en-US"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l-GR" sz="2400" kern="100" dirty="0">
                <a:effectLst/>
                <a:latin typeface="Arial Narrow" panose="020B0606020202030204" pitchFamily="34" charset="0"/>
                <a:ea typeface="Calibri" panose="020F0502020204030204" pitchFamily="34" charset="0"/>
                <a:cs typeface="Times New Roman" panose="02020603050405020304" pitchFamily="18" charset="0"/>
              </a:rPr>
              <a:t>Καλύτερη αποστράγγιση και κυκλοφορία νερού σε αργιλώδη εδάφη.</a:t>
            </a:r>
          </a:p>
          <a:p>
            <a:pPr marL="342900" lvl="0" indent="-342900">
              <a:lnSpc>
                <a:spcPct val="107000"/>
              </a:lnSpc>
              <a:buFont typeface="+mj-lt"/>
              <a:buAutoNum type="arabicPeriod" startAt="2"/>
            </a:pPr>
            <a:endParaRPr lang="el-G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mj-lt"/>
              <a:buAutoNum type="arabicPeriod" startAt="3"/>
            </a:pPr>
            <a:r>
              <a:rPr lang="el-GR" sz="2400" kern="100" dirty="0">
                <a:effectLst/>
                <a:latin typeface="Arial Narrow" panose="020B0606020202030204" pitchFamily="34" charset="0"/>
                <a:ea typeface="Calibri" panose="020F0502020204030204" pitchFamily="34" charset="0"/>
                <a:cs typeface="Times New Roman" panose="02020603050405020304" pitchFamily="18" charset="0"/>
              </a:rPr>
              <a:t>Συγκρατεί πολύ νερό (</a:t>
            </a:r>
            <a:r>
              <a:rPr lang="el-GR" sz="2400" u="sng" kern="100" dirty="0">
                <a:effectLst/>
                <a:latin typeface="Arial Narrow" panose="020B0606020202030204" pitchFamily="34" charset="0"/>
                <a:ea typeface="Calibri" panose="020F0502020204030204" pitchFamily="34" charset="0"/>
                <a:cs typeface="Times New Roman" panose="02020603050405020304" pitchFamily="18" charset="0"/>
              </a:rPr>
              <a:t>μέχρι 20 φορές το βάρος</a:t>
            </a:r>
            <a:r>
              <a:rPr lang="el-G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l-GR" sz="2400" kern="100" dirty="0">
                <a:effectLst/>
                <a:latin typeface="Arial Narrow" panose="020B0606020202030204" pitchFamily="34" charset="0"/>
                <a:ea typeface="Calibri" panose="020F0502020204030204" pitchFamily="34" charset="0"/>
                <a:cs typeface="Times New Roman" panose="02020603050405020304" pitchFamily="18" charset="0"/>
              </a:rPr>
              <a:t>Ιδιαίτερα ωφέλιμο για αμμώδη εδάφη, όπου το νερό στραγγίζεται εύκολα</a:t>
            </a:r>
          </a:p>
        </p:txBody>
      </p:sp>
    </p:spTree>
    <p:extLst>
      <p:ext uri="{BB962C8B-B14F-4D97-AF65-F5344CB8AC3E}">
        <p14:creationId xmlns:p14="http://schemas.microsoft.com/office/powerpoint/2010/main" val="4127832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33</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6CF3EF83-D242-48FA-918C-D581E5900B47}"/>
              </a:ext>
            </a:extLst>
          </p:cNvPr>
          <p:cNvSpPr txBox="1">
            <a:spLocks/>
          </p:cNvSpPr>
          <p:nvPr/>
        </p:nvSpPr>
        <p:spPr>
          <a:xfrm>
            <a:off x="477384" y="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6">
                    <a:lumMod val="75000"/>
                  </a:schemeClr>
                </a:solidFill>
                <a:latin typeface="Arial Narrow" panose="020B0606020202030204" pitchFamily="34" charset="0"/>
              </a:rPr>
              <a:t>pH</a:t>
            </a:r>
          </a:p>
        </p:txBody>
      </p:sp>
      <p:cxnSp>
        <p:nvCxnSpPr>
          <p:cNvPr id="6" name="Ευθεία γραμμή σύνδεσης 5">
            <a:extLst>
              <a:ext uri="{FF2B5EF4-FFF2-40B4-BE49-F238E27FC236}">
                <a16:creationId xmlns:a16="http://schemas.microsoft.com/office/drawing/2014/main" id="{C7D6F6A1-57F5-40AE-9875-88B833E0FDA7}"/>
              </a:ext>
            </a:extLst>
          </p:cNvPr>
          <p:cNvCxnSpPr/>
          <p:nvPr/>
        </p:nvCxnSpPr>
        <p:spPr>
          <a:xfrm>
            <a:off x="754765" y="2420888"/>
            <a:ext cx="252028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4791393E-DE3A-4D9F-9544-696FBA9C936F}"/>
              </a:ext>
            </a:extLst>
          </p:cNvPr>
          <p:cNvCxnSpPr>
            <a:cxnSpLocks/>
          </p:cNvCxnSpPr>
          <p:nvPr/>
        </p:nvCxnSpPr>
        <p:spPr>
          <a:xfrm>
            <a:off x="754765" y="5157192"/>
            <a:ext cx="6984776"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0CA3578-DEFC-ED51-8813-0E3B48F9D556}"/>
              </a:ext>
            </a:extLst>
          </p:cNvPr>
          <p:cNvSpPr txBox="1"/>
          <p:nvPr/>
        </p:nvSpPr>
        <p:spPr>
          <a:xfrm>
            <a:off x="179512" y="644229"/>
            <a:ext cx="8784976" cy="5788251"/>
          </a:xfrm>
          <a:prstGeom prst="rect">
            <a:avLst/>
          </a:prstGeom>
          <a:noFill/>
        </p:spPr>
        <p:txBody>
          <a:bodyPr wrap="square">
            <a:spAutoFit/>
          </a:bodyPr>
          <a:lstStyle/>
          <a:p>
            <a:pPr>
              <a:lnSpc>
                <a:spcPct val="107000"/>
              </a:lnSpc>
              <a:spcAft>
                <a:spcPts val="800"/>
              </a:spcAft>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Το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pH </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εκφράζει τη συγκέντρωση των ελευθέρων ιόντων Η</a:t>
            </a:r>
            <a:r>
              <a:rPr lang="el-GR" sz="2000" kern="100" baseline="30000" dirty="0">
                <a:effectLst/>
                <a:latin typeface="Arial Narrow" panose="020B0606020202030204" pitchFamily="34" charset="0"/>
                <a:ea typeface="Calibri" panose="020F0502020204030204" pitchFamily="34" charset="0"/>
                <a:cs typeface="Times New Roman" panose="02020603050405020304" pitchFamily="18" charset="0"/>
              </a:rPr>
              <a:t>+</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 στο έδαφος και ορίζεται σαν ο αρνητικός δεκαδικός λογάριθμος της συγκέντρωσης των ιόντων υδρογόνου (0-14)</a:t>
            </a:r>
          </a:p>
          <a:p>
            <a:pPr algn="ctr">
              <a:lnSpc>
                <a:spcPct val="107000"/>
              </a:lnSpc>
              <a:spcAft>
                <a:spcPts val="800"/>
              </a:spcAft>
            </a:pPr>
            <a:r>
              <a:rPr lang="en-US" sz="2000"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rPr>
              <a:t>pH=-log[H</a:t>
            </a:r>
            <a:r>
              <a:rPr lang="en-US" sz="2000" kern="100" baseline="300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rPr>
              <a:t>]</a:t>
            </a:r>
            <a:endParaRPr lang="el-GR" sz="2000"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όπου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el-GR" sz="2000" kern="100" baseline="30000" dirty="0">
                <a:effectLst/>
                <a:latin typeface="Arial Narrow" panose="020B0606020202030204" pitchFamily="34" charset="0"/>
                <a:ea typeface="Calibri" panose="020F0502020204030204" pitchFamily="34" charset="0"/>
                <a:cs typeface="Times New Roman" panose="02020603050405020304" pitchFamily="18" charset="0"/>
              </a:rPr>
              <a:t>+</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 η συγκέντρωση των ιόντων υδρογόνου σε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mole</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lit</a:t>
            </a:r>
            <a:endParaRPr lang="el-G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τα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H</a:t>
            </a:r>
            <a:r>
              <a:rPr lang="el-GR" sz="2000" kern="100" baseline="30000" dirty="0">
                <a:effectLst/>
                <a:latin typeface="Arial Narrow" panose="020B0606020202030204" pitchFamily="34" charset="0"/>
                <a:ea typeface="Calibri" panose="020F0502020204030204" pitchFamily="34" charset="0"/>
                <a:cs typeface="Times New Roman" panose="02020603050405020304" pitchFamily="18" charset="0"/>
              </a:rPr>
              <a:t>+</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 στο έδαφος προέρχονται:</a:t>
            </a:r>
          </a:p>
          <a:p>
            <a:pPr marL="3543300" lvl="7" indent="-342900">
              <a:lnSpc>
                <a:spcPct val="107000"/>
              </a:lnSpc>
              <a:buFont typeface="Symbol" panose="05050102010706020507" pitchFamily="18" charset="2"/>
              <a:buChar char=""/>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Ατμοσφαιρικές εισροές</a:t>
            </a:r>
          </a:p>
          <a:p>
            <a:pPr marL="3543300" lvl="7" indent="-342900">
              <a:lnSpc>
                <a:spcPct val="107000"/>
              </a:lnSpc>
              <a:buFont typeface="Symbol" panose="05050102010706020507" pitchFamily="18" charset="2"/>
              <a:buChar char=""/>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Μετασχηματισμοί του αζώτου</a:t>
            </a:r>
          </a:p>
          <a:p>
            <a:pPr marL="3543300" lvl="7" indent="-342900">
              <a:lnSpc>
                <a:spcPct val="107000"/>
              </a:lnSpc>
              <a:buFont typeface="Symbol" panose="05050102010706020507" pitchFamily="18" charset="2"/>
              <a:buChar char=""/>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Οργανική ουσία</a:t>
            </a:r>
          </a:p>
          <a:p>
            <a:pPr marL="3543300" lvl="7" indent="-342900">
              <a:lnSpc>
                <a:spcPct val="107000"/>
              </a:lnSpc>
              <a:buFont typeface="Symbol" panose="05050102010706020507" pitchFamily="18" charset="2"/>
              <a:buChar char=""/>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Ορυκτά της αργίλου</a:t>
            </a:r>
          </a:p>
          <a:p>
            <a:pPr marL="3543300" lvl="7" indent="-342900">
              <a:lnSpc>
                <a:spcPct val="107000"/>
              </a:lnSpc>
              <a:buFont typeface="Symbol" panose="05050102010706020507" pitchFamily="18" charset="2"/>
              <a:buChar char=""/>
            </a:pPr>
            <a:r>
              <a:rPr lang="el-GR" sz="2000" kern="100" dirty="0" err="1">
                <a:effectLst/>
                <a:latin typeface="Arial Narrow" panose="020B0606020202030204" pitchFamily="34" charset="0"/>
                <a:ea typeface="Calibri" panose="020F0502020204030204" pitchFamily="34" charset="0"/>
                <a:cs typeface="Times New Roman" panose="02020603050405020304" pitchFamily="18" charset="0"/>
              </a:rPr>
              <a:t>Πολυδροξυλιόντα</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 της αργίλου και του σιδήρου</a:t>
            </a:r>
          </a:p>
          <a:p>
            <a:pPr marL="3543300" lvl="7" indent="-342900">
              <a:lnSpc>
                <a:spcPct val="107000"/>
              </a:lnSpc>
              <a:buFont typeface="Symbol" panose="05050102010706020507" pitchFamily="18" charset="2"/>
              <a:buChar char=""/>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Διαλυτά άλατα του εδάφους</a:t>
            </a:r>
          </a:p>
          <a:p>
            <a:pPr marL="3543300" lvl="7" indent="-342900">
              <a:lnSpc>
                <a:spcPct val="107000"/>
              </a:lnSpc>
              <a:spcAft>
                <a:spcPts val="800"/>
              </a:spcAft>
              <a:buFont typeface="Symbol" panose="05050102010706020507" pitchFamily="18" charset="2"/>
              <a:buChar char=""/>
            </a:pP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Διαλυμένο στο νερό του εδάφους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CO</a:t>
            </a:r>
            <a:r>
              <a:rPr lang="el-GR" sz="2000" kern="100" baseline="-25000" dirty="0">
                <a:effectLst/>
                <a:latin typeface="Arial Narrow" panose="020B0606020202030204" pitchFamily="34" charset="0"/>
                <a:ea typeface="Calibri" panose="020F0502020204030204" pitchFamily="34" charset="0"/>
                <a:cs typeface="Times New Roman" panose="02020603050405020304" pitchFamily="18" charset="0"/>
              </a:rPr>
              <a:t>2</a:t>
            </a:r>
            <a:endParaRPr lang="el-G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Το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pH </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επιδρά στη διαθεσιμότητα των θρεπτικών στοιχείων.</a:t>
            </a:r>
          </a:p>
          <a:p>
            <a:pPr algn="just"/>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Τα όξινα εδάφη παρουσιάζουν έλλειψη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Ca</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Mg</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Mo</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P</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N</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K </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και σε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pH </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μικρότερο του 5,5 παρουσιάζονται τοξικότητες διαφόρων στοιχείων και κυρίως του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Al</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a:t>
            </a:r>
          </a:p>
          <a:p>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Σε αλκαλικά εδάφη το φαινόμενο της χλωρίωσης είναι συχνά λόγω έλλειψης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Fe</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Cu</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n-US" sz="2000" kern="100" dirty="0">
                <a:effectLst/>
                <a:latin typeface="Arial Narrow" panose="020B0606020202030204" pitchFamily="34" charset="0"/>
                <a:ea typeface="Calibri" panose="020F0502020204030204" pitchFamily="34" charset="0"/>
                <a:cs typeface="Times New Roman" panose="02020603050405020304" pitchFamily="18" charset="0"/>
              </a:rPr>
              <a:t>Zn </a:t>
            </a:r>
            <a:r>
              <a:rPr lang="el-GR" sz="2000" kern="100" dirty="0">
                <a:effectLst/>
                <a:latin typeface="Arial Narrow" panose="020B0606020202030204" pitchFamily="34" charset="0"/>
                <a:ea typeface="Calibri" panose="020F0502020204030204" pitchFamily="34" charset="0"/>
                <a:cs typeface="Times New Roman" panose="02020603050405020304" pitchFamily="18" charset="0"/>
              </a:rPr>
              <a:t>κ.α. </a:t>
            </a:r>
          </a:p>
        </p:txBody>
      </p:sp>
    </p:spTree>
    <p:extLst>
      <p:ext uri="{BB962C8B-B14F-4D97-AF65-F5344CB8AC3E}">
        <p14:creationId xmlns:p14="http://schemas.microsoft.com/office/powerpoint/2010/main" val="1204989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DF277C9-D87D-A7D5-A7C5-CE7EF8FD10D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BA991B5-C51E-F20A-096D-1EC35D03D0E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34</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FD212467-F981-39A1-69A3-F21C1BADA833}"/>
              </a:ext>
            </a:extLst>
          </p:cNvPr>
          <p:cNvSpPr txBox="1"/>
          <p:nvPr/>
        </p:nvSpPr>
        <p:spPr>
          <a:xfrm>
            <a:off x="168319" y="1844824"/>
            <a:ext cx="8856984" cy="2600648"/>
          </a:xfrm>
          <a:prstGeom prst="rect">
            <a:avLst/>
          </a:prstGeom>
          <a:noFill/>
        </p:spPr>
        <p:txBody>
          <a:bodyPr wrap="square">
            <a:spAutoFit/>
          </a:bodyPr>
          <a:lstStyle/>
          <a:p>
            <a:pPr marL="342900" lvl="0" indent="-342900">
              <a:lnSpc>
                <a:spcPct val="107000"/>
              </a:lnSpc>
              <a:buFont typeface="Symbol" panose="05050102010706020507" pitchFamily="18" charset="2"/>
              <a:buChar char=""/>
            </a:pP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όξινα εδάφη: υπερισχύουν τα ιόντα </a:t>
            </a:r>
            <a:r>
              <a:rPr lang="en-US" sz="2200" u="sng" kern="100" dirty="0">
                <a:effectLst/>
                <a:latin typeface="Arial Narrow" panose="020B0606020202030204" pitchFamily="34" charset="0"/>
                <a:ea typeface="Calibri" panose="020F0502020204030204" pitchFamily="34" charset="0"/>
                <a:cs typeface="Times New Roman" panose="02020603050405020304" pitchFamily="18" charset="0"/>
              </a:rPr>
              <a:t>Al</a:t>
            </a:r>
            <a:r>
              <a:rPr lang="el-GR" sz="2200" u="sng"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n-US" sz="2200" u="sng" kern="100" dirty="0">
                <a:effectLst/>
                <a:latin typeface="Arial Narrow" panose="020B0606020202030204" pitchFamily="34" charset="0"/>
                <a:ea typeface="Calibri" panose="020F0502020204030204" pitchFamily="34" charset="0"/>
                <a:cs typeface="Times New Roman" panose="02020603050405020304" pitchFamily="18" charset="0"/>
              </a:rPr>
              <a:t>Mn</a:t>
            </a:r>
            <a:r>
              <a:rPr lang="el-GR" sz="2200" u="sng" kern="100" dirty="0">
                <a:effectLst/>
                <a:latin typeface="Arial Narrow" panose="020B0606020202030204" pitchFamily="34" charset="0"/>
                <a:ea typeface="Calibri" panose="020F0502020204030204" pitchFamily="34" charset="0"/>
                <a:cs typeface="Times New Roman" panose="02020603050405020304" pitchFamily="18" charset="0"/>
              </a:rPr>
              <a:t>, </a:t>
            </a:r>
            <a:r>
              <a:rPr lang="en-US" sz="2200" u="sng" kern="100" dirty="0">
                <a:effectLst/>
                <a:latin typeface="Arial Narrow" panose="020B0606020202030204" pitchFamily="34" charset="0"/>
                <a:ea typeface="Calibri" panose="020F0502020204030204" pitchFamily="34" charset="0"/>
                <a:cs typeface="Times New Roman" panose="02020603050405020304" pitchFamily="18" charset="0"/>
              </a:rPr>
              <a:t>Zn</a:t>
            </a: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 με εμφάνιση τοξικότητας στα φυτά</a:t>
            </a:r>
          </a:p>
          <a:p>
            <a:pPr marL="342900" lvl="0" indent="-342900">
              <a:lnSpc>
                <a:spcPct val="107000"/>
              </a:lnSpc>
              <a:buFont typeface="Symbol" panose="05050102010706020507" pitchFamily="18" charset="2"/>
              <a:buChar char=""/>
            </a:pP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αλκαλικά εδάφη: </a:t>
            </a:r>
            <a:r>
              <a:rPr lang="el-GR" sz="2200" u="sng" kern="100" dirty="0">
                <a:effectLst/>
                <a:latin typeface="Arial Narrow" panose="020B0606020202030204" pitchFamily="34" charset="0"/>
                <a:ea typeface="Calibri" panose="020F0502020204030204" pitchFamily="34" charset="0"/>
                <a:cs typeface="Times New Roman" panose="02020603050405020304" pitchFamily="18" charset="0"/>
              </a:rPr>
              <a:t>δέσμευση ιχνοστοιχείων</a:t>
            </a: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 με εμφάνιση </a:t>
            </a:r>
            <a:r>
              <a:rPr lang="el-GR" sz="2200" kern="100" dirty="0" err="1">
                <a:effectLst/>
                <a:latin typeface="Arial Narrow" panose="020B0606020202030204" pitchFamily="34" charset="0"/>
                <a:ea typeface="Calibri" panose="020F0502020204030204" pitchFamily="34" charset="0"/>
                <a:cs typeface="Times New Roman" panose="02020603050405020304" pitchFamily="18" charset="0"/>
              </a:rPr>
              <a:t>τροφοπενίας</a:t>
            </a: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 στα φυτά</a:t>
            </a:r>
          </a:p>
          <a:p>
            <a:pPr marL="342900" lvl="0" indent="-342900">
              <a:lnSpc>
                <a:spcPct val="107000"/>
              </a:lnSpc>
              <a:buFont typeface="Symbol" panose="05050102010706020507" pitchFamily="18" charset="2"/>
              <a:buChar char=""/>
            </a:pP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το άζωτο αφομοιώνεται </a:t>
            </a:r>
            <a:r>
              <a:rPr lang="en-US" sz="2200" kern="100" dirty="0">
                <a:effectLst/>
                <a:latin typeface="Arial Narrow" panose="020B0606020202030204" pitchFamily="34" charset="0"/>
                <a:ea typeface="Calibri" panose="020F0502020204030204" pitchFamily="34" charset="0"/>
                <a:cs typeface="Times New Roman" panose="02020603050405020304" pitchFamily="18" charset="0"/>
              </a:rPr>
              <a:t>pH=6-8</a:t>
            </a:r>
            <a:endParaRPr lang="el-G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2200" kern="100" dirty="0">
                <a:effectLst/>
                <a:latin typeface="Arial Narrow" panose="020B0606020202030204" pitchFamily="34" charset="0"/>
                <a:ea typeface="Calibri" panose="020F0502020204030204" pitchFamily="34" charset="0"/>
                <a:cs typeface="Times New Roman" panose="02020603050405020304" pitchFamily="18" charset="0"/>
              </a:rPr>
              <a:t>ο </a:t>
            </a:r>
            <a:r>
              <a:rPr lang="en-US" sz="2200" kern="100" dirty="0" err="1">
                <a:effectLst/>
                <a:latin typeface="Arial Narrow" panose="020B0606020202030204" pitchFamily="34" charset="0"/>
                <a:ea typeface="Calibri" panose="020F0502020204030204" pitchFamily="34" charset="0"/>
                <a:cs typeface="Times New Roman" panose="02020603050405020304" pitchFamily="18" charset="0"/>
              </a:rPr>
              <a:t>φώσφορος</a:t>
            </a:r>
            <a:r>
              <a:rPr lang="en-US" sz="2200" kern="100" dirty="0">
                <a:effectLst/>
                <a:latin typeface="Arial Narrow" panose="020B0606020202030204" pitchFamily="34" charset="0"/>
                <a:ea typeface="Calibri" panose="020F0502020204030204" pitchFamily="34" charset="0"/>
                <a:cs typeface="Times New Roman" panose="02020603050405020304" pitchFamily="18" charset="0"/>
              </a:rPr>
              <a:t> α</a:t>
            </a:r>
            <a:r>
              <a:rPr lang="en-US" sz="2200" kern="100" dirty="0" err="1">
                <a:effectLst/>
                <a:latin typeface="Arial Narrow" panose="020B0606020202030204" pitchFamily="34" charset="0"/>
                <a:ea typeface="Calibri" panose="020F0502020204030204" pitchFamily="34" charset="0"/>
                <a:cs typeface="Times New Roman" panose="02020603050405020304" pitchFamily="18" charset="0"/>
              </a:rPr>
              <a:t>φομοιώνετ</a:t>
            </a:r>
            <a:r>
              <a:rPr lang="en-US" sz="2200" kern="100" dirty="0">
                <a:effectLst/>
                <a:latin typeface="Arial Narrow" panose="020B0606020202030204" pitchFamily="34" charset="0"/>
                <a:ea typeface="Calibri" panose="020F0502020204030204" pitchFamily="34" charset="0"/>
                <a:cs typeface="Times New Roman" panose="02020603050405020304" pitchFamily="18" charset="0"/>
              </a:rPr>
              <a:t>αι pH=6,5-7,5</a:t>
            </a:r>
            <a:endParaRPr lang="el-G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l-GR" sz="2200" b="1" kern="100" dirty="0">
                <a:effectLst/>
                <a:latin typeface="Arial Narrow" panose="020B0606020202030204" pitchFamily="34" charset="0"/>
                <a:ea typeface="Calibri" panose="020F0502020204030204" pitchFamily="34" charset="0"/>
                <a:cs typeface="Times New Roman" panose="02020603050405020304" pitchFamily="18" charset="0"/>
              </a:rPr>
              <a:t>η καλύτερη αφομοίωση των θρεπτικών συστατικών γίνεται σε </a:t>
            </a:r>
            <a:r>
              <a:rPr lang="en-US" sz="2200" b="1" kern="100" dirty="0">
                <a:effectLst/>
                <a:latin typeface="Arial Narrow" panose="020B0606020202030204" pitchFamily="34" charset="0"/>
                <a:ea typeface="Calibri" panose="020F0502020204030204" pitchFamily="34" charset="0"/>
                <a:cs typeface="Times New Roman" panose="02020603050405020304" pitchFamily="18" charset="0"/>
              </a:rPr>
              <a:t>pH</a:t>
            </a:r>
            <a:r>
              <a:rPr lang="el-GR" sz="2200" b="1" kern="100" dirty="0">
                <a:effectLst/>
                <a:latin typeface="Arial Narrow" panose="020B0606020202030204" pitchFamily="34" charset="0"/>
                <a:ea typeface="Calibri" panose="020F0502020204030204" pitchFamily="34" charset="0"/>
                <a:cs typeface="Times New Roman" panose="02020603050405020304" pitchFamily="18" charset="0"/>
              </a:rPr>
              <a:t>=6,5-7,0</a:t>
            </a:r>
          </a:p>
          <a:p>
            <a:pPr marL="342900" lvl="0" indent="-342900">
              <a:lnSpc>
                <a:spcPct val="107000"/>
              </a:lnSpc>
              <a:spcAft>
                <a:spcPts val="800"/>
              </a:spcAft>
              <a:buFont typeface="Symbol" panose="05050102010706020507" pitchFamily="18" charset="2"/>
              <a:buChar char=""/>
            </a:pP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Η γνώση του </a:t>
            </a:r>
            <a:r>
              <a:rPr lang="en-US" sz="2200" kern="100" dirty="0">
                <a:effectLst/>
                <a:latin typeface="Arial Narrow" panose="020B0606020202030204" pitchFamily="34" charset="0"/>
                <a:ea typeface="Calibri" panose="020F0502020204030204" pitchFamily="34" charset="0"/>
                <a:cs typeface="Times New Roman" panose="02020603050405020304" pitchFamily="18" charset="0"/>
              </a:rPr>
              <a:t>pH</a:t>
            </a:r>
            <a:r>
              <a:rPr lang="el-GR" sz="2200" kern="100" dirty="0">
                <a:effectLst/>
                <a:latin typeface="Arial Narrow" panose="020B0606020202030204" pitchFamily="34" charset="0"/>
                <a:ea typeface="Calibri" panose="020F0502020204030204" pitchFamily="34" charset="0"/>
                <a:cs typeface="Times New Roman" panose="02020603050405020304" pitchFamily="18" charset="0"/>
              </a:rPr>
              <a:t> βοηθά στην καλλιέργεια των καταλλήλων φυτών και τη χρήση καταλλήλων λιπασμάτων</a:t>
            </a:r>
          </a:p>
        </p:txBody>
      </p:sp>
      <p:sp>
        <p:nvSpPr>
          <p:cNvPr id="6" name="Title 1">
            <a:extLst>
              <a:ext uri="{FF2B5EF4-FFF2-40B4-BE49-F238E27FC236}">
                <a16:creationId xmlns:a16="http://schemas.microsoft.com/office/drawing/2014/main" id="{18210B20-5EE1-4718-A2EF-E3F1EB60F40F}"/>
              </a:ext>
            </a:extLst>
          </p:cNvPr>
          <p:cNvSpPr txBox="1">
            <a:spLocks/>
          </p:cNvSpPr>
          <p:nvPr/>
        </p:nvSpPr>
        <p:spPr>
          <a:xfrm>
            <a:off x="482011" y="374291"/>
            <a:ext cx="8229600" cy="78968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6">
                    <a:lumMod val="75000"/>
                  </a:schemeClr>
                </a:solidFill>
              </a:rPr>
              <a:t>pH</a:t>
            </a:r>
          </a:p>
        </p:txBody>
      </p:sp>
    </p:spTree>
    <p:extLst>
      <p:ext uri="{BB962C8B-B14F-4D97-AF65-F5344CB8AC3E}">
        <p14:creationId xmlns:p14="http://schemas.microsoft.com/office/powerpoint/2010/main" val="2634293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35</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68A65C05-FA58-4734-BA6A-5489F3747BAD}"/>
              </a:ext>
            </a:extLst>
          </p:cNvPr>
          <p:cNvSpPr txBox="1">
            <a:spLocks/>
          </p:cNvSpPr>
          <p:nvPr/>
        </p:nvSpPr>
        <p:spPr>
          <a:xfrm>
            <a:off x="457200" y="7416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latin typeface="Arial Narrow" panose="020B0606020202030204" pitchFamily="34" charset="0"/>
              </a:rPr>
              <a:t>Ταξινόμηση εδαφών</a:t>
            </a:r>
            <a:endParaRPr lang="en-US" dirty="0">
              <a:solidFill>
                <a:schemeClr val="accent6">
                  <a:lumMod val="75000"/>
                </a:schemeClr>
              </a:solidFill>
              <a:latin typeface="Arial Narrow" panose="020B0606020202030204" pitchFamily="34" charset="0"/>
            </a:endParaRPr>
          </a:p>
        </p:txBody>
      </p:sp>
      <p:sp>
        <p:nvSpPr>
          <p:cNvPr id="5" name="Content Placeholder 2">
            <a:extLst>
              <a:ext uri="{FF2B5EF4-FFF2-40B4-BE49-F238E27FC236}">
                <a16:creationId xmlns:a16="http://schemas.microsoft.com/office/drawing/2014/main" id="{D931E5B0-E1AC-46B1-A7FB-584D48823450}"/>
              </a:ext>
            </a:extLst>
          </p:cNvPr>
          <p:cNvSpPr txBox="1">
            <a:spLocks/>
          </p:cNvSpPr>
          <p:nvPr/>
        </p:nvSpPr>
        <p:spPr>
          <a:xfrm>
            <a:off x="1748" y="1446498"/>
            <a:ext cx="9144000" cy="468052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700" b="1" dirty="0">
                <a:latin typeface="Arial Narrow" panose="020B0606020202030204" pitchFamily="34" charset="0"/>
              </a:rPr>
              <a:t>Εδάφη πλούσια σε Α</a:t>
            </a:r>
            <a:r>
              <a:rPr lang="en-US" sz="2700" b="1" dirty="0">
                <a:latin typeface="Arial Narrow" panose="020B0606020202030204" pitchFamily="34" charset="0"/>
              </a:rPr>
              <a:t>l, Fe</a:t>
            </a:r>
            <a:r>
              <a:rPr lang="en-US" sz="2700" dirty="0">
                <a:latin typeface="Arial Narrow" panose="020B0606020202030204" pitchFamily="34" charset="0"/>
              </a:rPr>
              <a:t>, </a:t>
            </a:r>
            <a:r>
              <a:rPr lang="el-GR" sz="2700" dirty="0">
                <a:latin typeface="Arial Narrow" panose="020B0606020202030204" pitchFamily="34" charset="0"/>
              </a:rPr>
              <a:t>έχουν ορίζοντες συσσώρευσης αργίλου και σχηματίζονται σε αρκετή υγρασία με 3 μήνες ανάπτυξη φυτών (το 10% των εδαφών)</a:t>
            </a:r>
          </a:p>
          <a:p>
            <a:pPr algn="just"/>
            <a:r>
              <a:rPr lang="el-GR" sz="2700" dirty="0">
                <a:latin typeface="Arial Narrow" panose="020B0606020202030204" pitchFamily="34" charset="0"/>
              </a:rPr>
              <a:t>Από </a:t>
            </a:r>
            <a:r>
              <a:rPr lang="el-GR" sz="2700" b="1" dirty="0">
                <a:latin typeface="Arial Narrow" panose="020B0606020202030204" pitchFamily="34" charset="0"/>
              </a:rPr>
              <a:t>ηφαιστειακή τέφρα, </a:t>
            </a:r>
            <a:r>
              <a:rPr lang="el-GR" sz="2700" dirty="0">
                <a:latin typeface="Arial Narrow" panose="020B0606020202030204" pitchFamily="34" charset="0"/>
              </a:rPr>
              <a:t>εύφορα (1,2% εδαφών)</a:t>
            </a:r>
          </a:p>
          <a:p>
            <a:pPr algn="just"/>
            <a:r>
              <a:rPr lang="el-GR" sz="2700" b="1" dirty="0">
                <a:latin typeface="Arial Narrow" panose="020B0606020202030204" pitchFamily="34" charset="0"/>
              </a:rPr>
              <a:t>Ξηρά</a:t>
            </a:r>
            <a:r>
              <a:rPr lang="el-GR" sz="2700" dirty="0">
                <a:latin typeface="Arial Narrow" panose="020B0606020202030204" pitchFamily="34" charset="0"/>
              </a:rPr>
              <a:t> (12%) δυσεύρετη οργανική ύλη</a:t>
            </a:r>
          </a:p>
          <a:p>
            <a:pPr algn="just"/>
            <a:r>
              <a:rPr lang="el-GR" sz="2700" b="1" dirty="0">
                <a:latin typeface="Arial Narrow" panose="020B0606020202030204" pitchFamily="34" charset="0"/>
              </a:rPr>
              <a:t>Πρόσφατα </a:t>
            </a:r>
            <a:r>
              <a:rPr lang="el-GR" sz="2700" dirty="0">
                <a:latin typeface="Arial Narrow" panose="020B0606020202030204" pitchFamily="34" charset="0"/>
              </a:rPr>
              <a:t>σχηματισμένα, (18%)</a:t>
            </a:r>
          </a:p>
          <a:p>
            <a:pPr algn="just"/>
            <a:r>
              <a:rPr lang="el-GR" sz="2700" dirty="0">
                <a:latin typeface="Arial Narrow" panose="020B0606020202030204" pitchFamily="34" charset="0"/>
              </a:rPr>
              <a:t>Μόνιμο </a:t>
            </a:r>
            <a:r>
              <a:rPr lang="el-GR" sz="2700" b="1" dirty="0">
                <a:latin typeface="Arial Narrow" panose="020B0606020202030204" pitchFamily="34" charset="0"/>
              </a:rPr>
              <a:t>παγωμένο έδαφος </a:t>
            </a:r>
            <a:r>
              <a:rPr lang="el-GR" sz="2700" dirty="0">
                <a:latin typeface="Arial Narrow" panose="020B0606020202030204" pitchFamily="34" charset="0"/>
              </a:rPr>
              <a:t>(9%)</a:t>
            </a:r>
          </a:p>
          <a:p>
            <a:pPr algn="just"/>
            <a:r>
              <a:rPr lang="el-GR" sz="2700" b="1" dirty="0">
                <a:latin typeface="Arial Narrow" panose="020B0606020202030204" pitchFamily="34" charset="0"/>
              </a:rPr>
              <a:t>Οργανικά</a:t>
            </a:r>
            <a:r>
              <a:rPr lang="el-GR" sz="2700" dirty="0">
                <a:latin typeface="Arial Narrow" panose="020B0606020202030204" pitchFamily="34" charset="0"/>
              </a:rPr>
              <a:t> (1,2%)</a:t>
            </a:r>
          </a:p>
          <a:p>
            <a:pPr algn="just"/>
            <a:r>
              <a:rPr lang="el-GR" sz="2700" dirty="0">
                <a:latin typeface="Arial Narrow" panose="020B0606020202030204" pitchFamily="34" charset="0"/>
              </a:rPr>
              <a:t>……..</a:t>
            </a:r>
          </a:p>
          <a:p>
            <a:pPr algn="just"/>
            <a:endParaRPr lang="en-US" sz="2700" dirty="0">
              <a:latin typeface="Arial Narrow" panose="020B0606020202030204" pitchFamily="34" charset="0"/>
            </a:endParaRPr>
          </a:p>
        </p:txBody>
      </p:sp>
    </p:spTree>
    <p:extLst>
      <p:ext uri="{BB962C8B-B14F-4D97-AF65-F5344CB8AC3E}">
        <p14:creationId xmlns:p14="http://schemas.microsoft.com/office/powerpoint/2010/main" val="1798809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36</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E2DB6EAB-05BF-4F1F-B532-09A9211021B4}"/>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Ταξινόμηση εδαφών</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F5F11CB1-3FF2-4150-86E0-7C9F7F8203EE}"/>
              </a:ext>
            </a:extLst>
          </p:cNvPr>
          <p:cNvSpPr txBox="1">
            <a:spLocks/>
          </p:cNvSpPr>
          <p:nvPr/>
        </p:nvSpPr>
        <p:spPr>
          <a:xfrm>
            <a:off x="0" y="1417638"/>
            <a:ext cx="8686800" cy="439248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sz="2700" b="1" dirty="0">
                <a:latin typeface="Arial Narrow" panose="020B0606020202030204" pitchFamily="34" charset="0"/>
              </a:rPr>
              <a:t>Νεαρά </a:t>
            </a:r>
            <a:r>
              <a:rPr lang="el-GR" sz="2700" dirty="0">
                <a:latin typeface="Arial Narrow" panose="020B0606020202030204" pitchFamily="34" charset="0"/>
              </a:rPr>
              <a:t>(15%)</a:t>
            </a:r>
          </a:p>
          <a:p>
            <a:pPr algn="just"/>
            <a:r>
              <a:rPr lang="el-GR" sz="2700" b="1" dirty="0">
                <a:latin typeface="Arial Narrow" panose="020B0606020202030204" pitchFamily="34" charset="0"/>
              </a:rPr>
              <a:t>Μαλακό βαθύ</a:t>
            </a:r>
            <a:r>
              <a:rPr lang="el-GR" sz="2700" dirty="0">
                <a:latin typeface="Arial Narrow" panose="020B0606020202030204" pitchFamily="34" charset="0"/>
              </a:rPr>
              <a:t>, σκοτεινό γόνιμο σε λιβάδια (7%)</a:t>
            </a:r>
          </a:p>
          <a:p>
            <a:pPr algn="just"/>
            <a:r>
              <a:rPr lang="el-GR" sz="2700" b="1" dirty="0">
                <a:latin typeface="Arial Narrow" panose="020B0606020202030204" pitchFamily="34" charset="0"/>
              </a:rPr>
              <a:t>Εδάφη πλούσια σε Α</a:t>
            </a:r>
            <a:r>
              <a:rPr lang="en-US" sz="2700" b="1" dirty="0">
                <a:latin typeface="Arial Narrow" panose="020B0606020202030204" pitchFamily="34" charset="0"/>
              </a:rPr>
              <a:t>l, Fe</a:t>
            </a:r>
            <a:r>
              <a:rPr lang="el-GR" sz="2700" b="1" dirty="0">
                <a:latin typeface="Arial Narrow" panose="020B0606020202030204" pitchFamily="34" charset="0"/>
              </a:rPr>
              <a:t> αλλά χαμηλά σε </a:t>
            </a:r>
            <a:r>
              <a:rPr lang="en-US" sz="2700" b="1" dirty="0">
                <a:latin typeface="Arial Narrow" panose="020B0606020202030204" pitchFamily="34" charset="0"/>
              </a:rPr>
              <a:t>SiO</a:t>
            </a:r>
            <a:r>
              <a:rPr lang="en-US" sz="2700" b="1" baseline="-25000" dirty="0">
                <a:latin typeface="Arial Narrow" panose="020B0606020202030204" pitchFamily="34" charset="0"/>
              </a:rPr>
              <a:t>2</a:t>
            </a:r>
            <a:r>
              <a:rPr lang="el-GR" sz="2700" dirty="0">
                <a:latin typeface="Arial Narrow" panose="020B0606020202030204" pitchFamily="34" charset="0"/>
              </a:rPr>
              <a:t> (7.5%)</a:t>
            </a:r>
          </a:p>
          <a:p>
            <a:pPr algn="just"/>
            <a:r>
              <a:rPr lang="el-GR" sz="2700" b="1" dirty="0">
                <a:latin typeface="Arial Narrow" panose="020B0606020202030204" pitchFamily="34" charset="0"/>
              </a:rPr>
              <a:t>Όξινα εδάφη</a:t>
            </a:r>
            <a:r>
              <a:rPr lang="el-GR" sz="2700" dirty="0">
                <a:latin typeface="Arial Narrow" panose="020B0606020202030204" pitchFamily="34" charset="0"/>
              </a:rPr>
              <a:t>, σε περιοχές με κωνοφόρα και φυλλοβόλα δάση σε ψυχρότερες περιοχές (4%)</a:t>
            </a:r>
          </a:p>
          <a:p>
            <a:pPr algn="just"/>
            <a:r>
              <a:rPr lang="el-GR" sz="2700" b="1" dirty="0">
                <a:latin typeface="Arial Narrow" panose="020B0606020202030204" pitchFamily="34" charset="0"/>
              </a:rPr>
              <a:t>Όξινα σε υγρές τροπικές </a:t>
            </a:r>
            <a:r>
              <a:rPr lang="el-GR" sz="2700" dirty="0">
                <a:latin typeface="Arial Narrow" panose="020B0606020202030204" pitchFamily="34" charset="0"/>
              </a:rPr>
              <a:t>και υποτροπικές φτωχά σε </a:t>
            </a:r>
            <a:r>
              <a:rPr lang="en-US" sz="2700" dirty="0">
                <a:latin typeface="Arial Narrow" panose="020B0606020202030204" pitchFamily="34" charset="0"/>
              </a:rPr>
              <a:t>Ca, Mg,  K (8%)</a:t>
            </a:r>
          </a:p>
          <a:p>
            <a:pPr algn="just"/>
            <a:r>
              <a:rPr lang="el-GR" sz="2700" b="1" dirty="0">
                <a:latin typeface="Arial Narrow" panose="020B0606020202030204" pitchFamily="34" charset="0"/>
              </a:rPr>
              <a:t>Ανεστραμμένα</a:t>
            </a:r>
            <a:r>
              <a:rPr lang="el-GR" sz="2700" dirty="0">
                <a:latin typeface="Arial Narrow" panose="020B0606020202030204" pitchFamily="34" charset="0"/>
              </a:rPr>
              <a:t>, πλούσια σε άργιλο (2.4%)</a:t>
            </a:r>
          </a:p>
        </p:txBody>
      </p:sp>
    </p:spTree>
    <p:extLst>
      <p:ext uri="{BB962C8B-B14F-4D97-AF65-F5344CB8AC3E}">
        <p14:creationId xmlns:p14="http://schemas.microsoft.com/office/powerpoint/2010/main" val="3180037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37</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0730A6E3-AAA8-4E00-8534-BC5104135E1A}"/>
              </a:ext>
            </a:extLst>
          </p:cNvPr>
          <p:cNvSpPr txBox="1">
            <a:spLocks noChangeArrowheads="1"/>
          </p:cNvSpPr>
          <p:nvPr/>
        </p:nvSpPr>
        <p:spPr>
          <a:xfrm>
            <a:off x="539552" y="0"/>
            <a:ext cx="8229600" cy="49006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Υγρασία</a:t>
            </a:r>
          </a:p>
        </p:txBody>
      </p:sp>
      <p:sp>
        <p:nvSpPr>
          <p:cNvPr id="5" name="Rectangle 3">
            <a:extLst>
              <a:ext uri="{FF2B5EF4-FFF2-40B4-BE49-F238E27FC236}">
                <a16:creationId xmlns:a16="http://schemas.microsoft.com/office/drawing/2014/main" id="{E02D956B-AE58-434F-9C70-6821FEA1DD3B}"/>
              </a:ext>
            </a:extLst>
          </p:cNvPr>
          <p:cNvSpPr txBox="1">
            <a:spLocks noChangeArrowheads="1"/>
          </p:cNvSpPr>
          <p:nvPr/>
        </p:nvSpPr>
        <p:spPr>
          <a:xfrm>
            <a:off x="251520" y="1052736"/>
            <a:ext cx="8229600" cy="511256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700" b="1" dirty="0">
                <a:solidFill>
                  <a:srgbClr val="0000FF"/>
                </a:solidFill>
                <a:latin typeface="Arial Narrow" panose="020B0606020202030204" pitchFamily="34" charset="0"/>
              </a:rPr>
              <a:t>Νερό: </a:t>
            </a:r>
            <a:r>
              <a:rPr lang="el-GR" sz="2700" dirty="0">
                <a:latin typeface="Arial Narrow" panose="020B0606020202030204" pitchFamily="34" charset="0"/>
              </a:rPr>
              <a:t>απαραίτητο για:</a:t>
            </a:r>
          </a:p>
          <a:p>
            <a:pPr lvl="1"/>
            <a:r>
              <a:rPr lang="el-GR" sz="2700" dirty="0">
                <a:latin typeface="Arial Narrow" panose="020B0606020202030204" pitchFamily="34" charset="0"/>
              </a:rPr>
              <a:t>Φωτοσύνθεση</a:t>
            </a:r>
          </a:p>
          <a:p>
            <a:pPr lvl="1"/>
            <a:r>
              <a:rPr lang="el-GR" sz="2700" dirty="0">
                <a:latin typeface="Arial Narrow" panose="020B0606020202030204" pitchFamily="34" charset="0"/>
              </a:rPr>
              <a:t>Διαπνοή</a:t>
            </a:r>
          </a:p>
          <a:p>
            <a:pPr lvl="1"/>
            <a:r>
              <a:rPr lang="el-GR" sz="2700" dirty="0">
                <a:latin typeface="Arial Narrow" panose="020B0606020202030204" pitchFamily="34" charset="0"/>
              </a:rPr>
              <a:t>Μεταφορά ουσιών και ενώσεων μέσα στο φυτό</a:t>
            </a:r>
          </a:p>
          <a:p>
            <a:pPr lvl="1"/>
            <a:r>
              <a:rPr lang="el-GR" sz="2700" dirty="0">
                <a:latin typeface="Arial Narrow" panose="020B0606020202030204" pitchFamily="34" charset="0"/>
              </a:rPr>
              <a:t>Αύξηση </a:t>
            </a:r>
            <a:r>
              <a:rPr lang="el-GR" sz="2700" dirty="0" err="1">
                <a:latin typeface="Arial Narrow" panose="020B0606020202030204" pitchFamily="34" charset="0"/>
              </a:rPr>
              <a:t>φυτομάζας</a:t>
            </a:r>
            <a:endParaRPr lang="el-GR" sz="2700" dirty="0">
              <a:latin typeface="Arial Narrow" panose="020B0606020202030204" pitchFamily="34" charset="0"/>
            </a:endParaRPr>
          </a:p>
          <a:p>
            <a:r>
              <a:rPr lang="el-GR" sz="2700" dirty="0">
                <a:latin typeface="Arial Narrow" panose="020B0606020202030204" pitchFamily="34" charset="0"/>
              </a:rPr>
              <a:t>Άμεσα εξαρτημένη από ΣΥΣΤΑΣΗ (υφή)</a:t>
            </a:r>
          </a:p>
          <a:p>
            <a:pPr lvl="1"/>
            <a:r>
              <a:rPr lang="el-GR" sz="2700" u="sng" dirty="0">
                <a:latin typeface="Arial Narrow" panose="020B0606020202030204" pitchFamily="34" charset="0"/>
              </a:rPr>
              <a:t>Αργιλώδη:</a:t>
            </a:r>
            <a:r>
              <a:rPr lang="el-GR" sz="2700" dirty="0">
                <a:latin typeface="Arial Narrow" panose="020B0606020202030204" pitchFamily="34" charset="0"/>
              </a:rPr>
              <a:t> καλή συγκράτηση, δύσκολη κίνηση</a:t>
            </a:r>
          </a:p>
          <a:p>
            <a:pPr lvl="1"/>
            <a:r>
              <a:rPr lang="el-GR" sz="2700" u="sng" dirty="0">
                <a:latin typeface="Arial Narrow" panose="020B0606020202030204" pitchFamily="34" charset="0"/>
              </a:rPr>
              <a:t>Αμμώδη:</a:t>
            </a:r>
            <a:r>
              <a:rPr lang="el-GR" sz="2700" dirty="0">
                <a:latin typeface="Arial Narrow" panose="020B0606020202030204" pitchFamily="34" charset="0"/>
              </a:rPr>
              <a:t> μηδενική συγκράτηση, εύκολη κίνηση</a:t>
            </a:r>
          </a:p>
          <a:p>
            <a:r>
              <a:rPr lang="el-GR" sz="2700" dirty="0">
                <a:latin typeface="Arial Narrow" panose="020B0606020202030204" pitchFamily="34" charset="0"/>
              </a:rPr>
              <a:t>Ανάλογη της οργανικής ουσίας</a:t>
            </a:r>
          </a:p>
        </p:txBody>
      </p:sp>
    </p:spTree>
    <p:extLst>
      <p:ext uri="{BB962C8B-B14F-4D97-AF65-F5344CB8AC3E}">
        <p14:creationId xmlns:p14="http://schemas.microsoft.com/office/powerpoint/2010/main" val="339365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38</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F856B1A7-B2BC-49C0-92AB-0B4443CAF2D0}"/>
              </a:ext>
            </a:extLst>
          </p:cNvPr>
          <p:cNvSpPr txBox="1">
            <a:spLocks noChangeArrowheads="1"/>
          </p:cNvSpPr>
          <p:nvPr/>
        </p:nvSpPr>
        <p:spPr>
          <a:xfrm>
            <a:off x="4355976" y="0"/>
            <a:ext cx="4788024"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Έννοιες υγρασίας</a:t>
            </a:r>
          </a:p>
        </p:txBody>
      </p:sp>
      <p:sp>
        <p:nvSpPr>
          <p:cNvPr id="5" name="Rectangle 3">
            <a:extLst>
              <a:ext uri="{FF2B5EF4-FFF2-40B4-BE49-F238E27FC236}">
                <a16:creationId xmlns:a16="http://schemas.microsoft.com/office/drawing/2014/main" id="{2FBEE4CC-78E6-4F5A-9347-436D19390C70}"/>
              </a:ext>
            </a:extLst>
          </p:cNvPr>
          <p:cNvSpPr txBox="1">
            <a:spLocks noChangeArrowheads="1"/>
          </p:cNvSpPr>
          <p:nvPr/>
        </p:nvSpPr>
        <p:spPr>
          <a:xfrm>
            <a:off x="107504" y="0"/>
            <a:ext cx="7772400"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2700" dirty="0" err="1">
                <a:latin typeface="Arial Narrow" panose="020B0606020202030204" pitchFamily="34" charset="0"/>
              </a:rPr>
              <a:t>Υδατοϊκανότητα</a:t>
            </a:r>
            <a:endParaRPr lang="en-US" sz="2700" dirty="0">
              <a:latin typeface="Arial Narrow" panose="020B0606020202030204" pitchFamily="34" charset="0"/>
            </a:endParaRPr>
          </a:p>
          <a:p>
            <a:pPr lvl="1"/>
            <a:r>
              <a:rPr lang="el-GR" sz="2700" dirty="0">
                <a:latin typeface="Arial Narrow" panose="020B0606020202030204" pitchFamily="34" charset="0"/>
              </a:rPr>
              <a:t>Αμμώδη έως 12%</a:t>
            </a:r>
          </a:p>
          <a:p>
            <a:pPr lvl="1"/>
            <a:r>
              <a:rPr lang="el-GR" sz="2700" dirty="0">
                <a:latin typeface="Arial Narrow" panose="020B0606020202030204" pitchFamily="34" charset="0"/>
              </a:rPr>
              <a:t>Αργιλώδη έως 36%</a:t>
            </a:r>
          </a:p>
          <a:p>
            <a:r>
              <a:rPr lang="el-GR" sz="2700" dirty="0">
                <a:latin typeface="Arial Narrow" panose="020B0606020202030204" pitchFamily="34" charset="0"/>
              </a:rPr>
              <a:t>Διαθέσιμη υγρασία</a:t>
            </a:r>
          </a:p>
          <a:p>
            <a:r>
              <a:rPr lang="el-GR" sz="2700" dirty="0">
                <a:latin typeface="Arial Narrow" panose="020B0606020202030204" pitchFamily="34" charset="0"/>
              </a:rPr>
              <a:t>Ωφέλιμη υγρασία</a:t>
            </a:r>
          </a:p>
          <a:p>
            <a:pPr>
              <a:buFont typeface="Wingdings" pitchFamily="2" charset="2"/>
              <a:buNone/>
            </a:pPr>
            <a:endParaRPr lang="el-GR" sz="2700" dirty="0">
              <a:latin typeface="Arial Narrow" panose="020B0606020202030204" pitchFamily="34" charset="0"/>
            </a:endParaRPr>
          </a:p>
        </p:txBody>
      </p:sp>
      <p:pic>
        <p:nvPicPr>
          <p:cNvPr id="6" name="Picture 2" descr="Related image">
            <a:extLst>
              <a:ext uri="{FF2B5EF4-FFF2-40B4-BE49-F238E27FC236}">
                <a16:creationId xmlns:a16="http://schemas.microsoft.com/office/drawing/2014/main" id="{53E59D49-51E4-4770-ADDE-2AC8BBADA2A3}"/>
              </a:ext>
            </a:extLst>
          </p:cNvPr>
          <p:cNvPicPr>
            <a:picLocks noChangeAspect="1" noChangeArrowheads="1"/>
          </p:cNvPicPr>
          <p:nvPr/>
        </p:nvPicPr>
        <p:blipFill>
          <a:blip r:embed="rId2" cstate="print"/>
          <a:srcRect/>
          <a:stretch>
            <a:fillRect/>
          </a:stretch>
        </p:blipFill>
        <p:spPr bwMode="auto">
          <a:xfrm>
            <a:off x="760044" y="2564904"/>
            <a:ext cx="7524324" cy="3762165"/>
          </a:xfrm>
          <a:prstGeom prst="rect">
            <a:avLst/>
          </a:prstGeom>
          <a:noFill/>
        </p:spPr>
      </p:pic>
    </p:spTree>
    <p:extLst>
      <p:ext uri="{BB962C8B-B14F-4D97-AF65-F5344CB8AC3E}">
        <p14:creationId xmlns:p14="http://schemas.microsoft.com/office/powerpoint/2010/main" val="1570982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39</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89462C78-DA06-4D06-B550-C1E71135F658}"/>
              </a:ext>
            </a:extLst>
          </p:cNvPr>
          <p:cNvSpPr txBox="1">
            <a:spLocks noChangeArrowheads="1"/>
          </p:cNvSpPr>
          <p:nvPr/>
        </p:nvSpPr>
        <p:spPr>
          <a:xfrm>
            <a:off x="4268976" y="65373"/>
            <a:ext cx="4906888"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Αερισμός</a:t>
            </a:r>
          </a:p>
        </p:txBody>
      </p:sp>
      <p:sp>
        <p:nvSpPr>
          <p:cNvPr id="5" name="Rectangle 3">
            <a:extLst>
              <a:ext uri="{FF2B5EF4-FFF2-40B4-BE49-F238E27FC236}">
                <a16:creationId xmlns:a16="http://schemas.microsoft.com/office/drawing/2014/main" id="{284D4035-8BA3-4CF8-9020-15758C7E735D}"/>
              </a:ext>
            </a:extLst>
          </p:cNvPr>
          <p:cNvSpPr txBox="1">
            <a:spLocks noChangeArrowheads="1"/>
          </p:cNvSpPr>
          <p:nvPr/>
        </p:nvSpPr>
        <p:spPr>
          <a:xfrm>
            <a:off x="179512" y="1916832"/>
            <a:ext cx="4499992" cy="39271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sz="2700" dirty="0">
                <a:latin typeface="Arial Narrow" panose="020B0606020202030204" pitchFamily="34" charset="0"/>
              </a:rPr>
              <a:t>Αντίθετο της υγρασίας</a:t>
            </a:r>
          </a:p>
          <a:p>
            <a:pPr marL="0" indent="0" algn="ctr">
              <a:buNone/>
            </a:pPr>
            <a:r>
              <a:rPr lang="el-GR" sz="2700" dirty="0">
                <a:solidFill>
                  <a:srgbClr val="0000FF"/>
                </a:solidFill>
                <a:latin typeface="Arial Narrow" panose="020B0606020202030204" pitchFamily="34" charset="0"/>
              </a:rPr>
              <a:t>Πρέπει &gt; 15%</a:t>
            </a:r>
          </a:p>
          <a:p>
            <a:pPr marL="0" indent="0">
              <a:buNone/>
            </a:pPr>
            <a:r>
              <a:rPr lang="el-GR" sz="2700" dirty="0">
                <a:latin typeface="Arial Narrow" panose="020B0606020202030204" pitchFamily="34" charset="0"/>
              </a:rPr>
              <a:t>Αμμώδη πολύ καλύτερα από αργιλώδη</a:t>
            </a:r>
          </a:p>
          <a:p>
            <a:pPr marL="0" indent="0">
              <a:buNone/>
            </a:pPr>
            <a:r>
              <a:rPr lang="el-GR" sz="2700" dirty="0">
                <a:latin typeface="Arial Narrow" panose="020B0606020202030204" pitchFamily="34" charset="0"/>
              </a:rPr>
              <a:t>Ενίσχυση με ελαφριά εδάφη, οργανική ουσία</a:t>
            </a:r>
          </a:p>
        </p:txBody>
      </p:sp>
      <p:pic>
        <p:nvPicPr>
          <p:cNvPr id="6" name="Picture 2" descr="https://pbs.twimg.com/media/EIsegppWwAAt79P.jpg">
            <a:extLst>
              <a:ext uri="{FF2B5EF4-FFF2-40B4-BE49-F238E27FC236}">
                <a16:creationId xmlns:a16="http://schemas.microsoft.com/office/drawing/2014/main" id="{2A5BE5B7-DAE3-4537-B341-A04C96F50851}"/>
              </a:ext>
            </a:extLst>
          </p:cNvPr>
          <p:cNvPicPr>
            <a:picLocks noChangeAspect="1" noChangeArrowheads="1"/>
          </p:cNvPicPr>
          <p:nvPr/>
        </p:nvPicPr>
        <p:blipFill>
          <a:blip r:embed="rId2" cstate="print"/>
          <a:srcRect/>
          <a:stretch>
            <a:fillRect/>
          </a:stretch>
        </p:blipFill>
        <p:spPr bwMode="auto">
          <a:xfrm>
            <a:off x="5004048" y="890542"/>
            <a:ext cx="4001110" cy="5334812"/>
          </a:xfrm>
          <a:prstGeom prst="rect">
            <a:avLst/>
          </a:prstGeom>
          <a:noFill/>
        </p:spPr>
      </p:pic>
    </p:spTree>
    <p:extLst>
      <p:ext uri="{BB962C8B-B14F-4D97-AF65-F5344CB8AC3E}">
        <p14:creationId xmlns:p14="http://schemas.microsoft.com/office/powerpoint/2010/main" val="36948149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40</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9D5FFAEC-2591-4E41-8349-C25A3D85E689}"/>
              </a:ext>
            </a:extLst>
          </p:cNvPr>
          <p:cNvSpPr txBox="1">
            <a:spLocks noChangeArrowheads="1"/>
          </p:cNvSpPr>
          <p:nvPr/>
        </p:nvSpPr>
        <p:spPr>
          <a:xfrm>
            <a:off x="457200" y="23123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Θερμοκρασία</a:t>
            </a:r>
            <a:endParaRPr lang="el-GR" dirty="0">
              <a:solidFill>
                <a:schemeClr val="accent6">
                  <a:lumMod val="75000"/>
                </a:schemeClr>
              </a:solidFill>
            </a:endParaRPr>
          </a:p>
        </p:txBody>
      </p:sp>
      <p:sp>
        <p:nvSpPr>
          <p:cNvPr id="5" name="Rectangle 3">
            <a:extLst>
              <a:ext uri="{FF2B5EF4-FFF2-40B4-BE49-F238E27FC236}">
                <a16:creationId xmlns:a16="http://schemas.microsoft.com/office/drawing/2014/main" id="{BBE1185E-E9C8-4EB8-8C54-DA84120BAF44}"/>
              </a:ext>
            </a:extLst>
          </p:cNvPr>
          <p:cNvSpPr txBox="1">
            <a:spLocks noChangeArrowheads="1"/>
          </p:cNvSpPr>
          <p:nvPr/>
        </p:nvSpPr>
        <p:spPr>
          <a:xfrm>
            <a:off x="508000" y="1166018"/>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3000" dirty="0">
                <a:solidFill>
                  <a:srgbClr val="0000FF"/>
                </a:solidFill>
                <a:latin typeface="Arial Narrow" panose="020B0606020202030204" pitchFamily="34" charset="0"/>
              </a:rPr>
              <a:t>Επηρεάζει:</a:t>
            </a:r>
          </a:p>
          <a:p>
            <a:pPr lvl="1"/>
            <a:r>
              <a:rPr lang="el-GR" sz="3000" dirty="0">
                <a:solidFill>
                  <a:srgbClr val="0000FF"/>
                </a:solidFill>
                <a:latin typeface="Arial Narrow" panose="020B0606020202030204" pitchFamily="34" charset="0"/>
              </a:rPr>
              <a:t>Ταχύτητα αντιδράσεων</a:t>
            </a:r>
          </a:p>
          <a:p>
            <a:pPr lvl="1"/>
            <a:r>
              <a:rPr lang="el-GR" sz="3000" dirty="0">
                <a:solidFill>
                  <a:srgbClr val="0000FF"/>
                </a:solidFill>
                <a:latin typeface="Arial Narrow" panose="020B0606020202030204" pitchFamily="34" charset="0"/>
              </a:rPr>
              <a:t>Υγρασία / Αερισμό</a:t>
            </a:r>
          </a:p>
          <a:p>
            <a:pPr lvl="1"/>
            <a:r>
              <a:rPr lang="el-GR" sz="3000" dirty="0">
                <a:solidFill>
                  <a:srgbClr val="0000FF"/>
                </a:solidFill>
                <a:latin typeface="Arial Narrow" panose="020B0606020202030204" pitchFamily="34" charset="0"/>
              </a:rPr>
              <a:t>Δομή</a:t>
            </a:r>
          </a:p>
          <a:p>
            <a:pPr lvl="1"/>
            <a:r>
              <a:rPr lang="el-GR" sz="3000" dirty="0">
                <a:solidFill>
                  <a:srgbClr val="0000FF"/>
                </a:solidFill>
                <a:latin typeface="Arial Narrow" panose="020B0606020202030204" pitchFamily="34" charset="0"/>
              </a:rPr>
              <a:t>Αποσάθρωση</a:t>
            </a:r>
          </a:p>
          <a:p>
            <a:pPr lvl="1"/>
            <a:r>
              <a:rPr lang="el-GR" sz="3000" dirty="0">
                <a:solidFill>
                  <a:srgbClr val="0000FF"/>
                </a:solidFill>
                <a:latin typeface="Arial Narrow" panose="020B0606020202030204" pitchFamily="34" charset="0"/>
              </a:rPr>
              <a:t>Αύξηση φυτών</a:t>
            </a:r>
          </a:p>
          <a:p>
            <a:pPr lvl="1"/>
            <a:r>
              <a:rPr lang="el-GR" sz="3000" dirty="0" err="1">
                <a:solidFill>
                  <a:srgbClr val="0000FF"/>
                </a:solidFill>
                <a:latin typeface="Arial Narrow" panose="020B0606020202030204" pitchFamily="34" charset="0"/>
              </a:rPr>
              <a:t>Μικροχλωρίδα</a:t>
            </a:r>
            <a:r>
              <a:rPr lang="el-GR" sz="3000" dirty="0">
                <a:solidFill>
                  <a:srgbClr val="0000FF"/>
                </a:solidFill>
                <a:latin typeface="Arial Narrow" panose="020B0606020202030204" pitchFamily="34" charset="0"/>
              </a:rPr>
              <a:t> – </a:t>
            </a:r>
            <a:r>
              <a:rPr lang="el-GR" sz="3000" dirty="0" err="1">
                <a:solidFill>
                  <a:srgbClr val="0000FF"/>
                </a:solidFill>
                <a:latin typeface="Arial Narrow" panose="020B0606020202030204" pitchFamily="34" charset="0"/>
              </a:rPr>
              <a:t>Μικροπανίδα</a:t>
            </a:r>
            <a:r>
              <a:rPr lang="el-GR" sz="3000" dirty="0">
                <a:solidFill>
                  <a:srgbClr val="0000FF"/>
                </a:solidFill>
                <a:latin typeface="Arial Narrow" panose="020B0606020202030204" pitchFamily="34" charset="0"/>
              </a:rPr>
              <a:t> εδάφους</a:t>
            </a:r>
          </a:p>
          <a:p>
            <a:pPr>
              <a:buFont typeface="Wingdings" pitchFamily="2" charset="2"/>
              <a:buNone/>
            </a:pPr>
            <a:endParaRPr lang="el-GR" sz="30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819828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41</a:t>
            </a:fld>
            <a:endParaRPr lang="el-GR" dirty="0">
              <a:solidFill>
                <a:prstClr val="black">
                  <a:tint val="75000"/>
                </a:prstClr>
              </a:solidFill>
            </a:endParaRPr>
          </a:p>
        </p:txBody>
      </p:sp>
      <p:sp>
        <p:nvSpPr>
          <p:cNvPr id="4" name="Rectangle 3">
            <a:extLst>
              <a:ext uri="{FF2B5EF4-FFF2-40B4-BE49-F238E27FC236}">
                <a16:creationId xmlns:a16="http://schemas.microsoft.com/office/drawing/2014/main" id="{D3C91C9F-CA09-4709-8457-3653A8EF8BD1}"/>
              </a:ext>
            </a:extLst>
          </p:cNvPr>
          <p:cNvSpPr txBox="1">
            <a:spLocks noChangeArrowheads="1"/>
          </p:cNvSpPr>
          <p:nvPr/>
        </p:nvSpPr>
        <p:spPr>
          <a:xfrm>
            <a:off x="457200" y="1166018"/>
            <a:ext cx="8229600" cy="47832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pPr>
            <a:r>
              <a:rPr lang="el-GR" dirty="0">
                <a:latin typeface="Arial Narrow" panose="020B0606020202030204" pitchFamily="34" charset="0"/>
              </a:rPr>
              <a:t>Εξαρτάται από:</a:t>
            </a:r>
          </a:p>
          <a:p>
            <a:pPr lvl="1">
              <a:lnSpc>
                <a:spcPct val="90000"/>
              </a:lnSpc>
            </a:pPr>
            <a:r>
              <a:rPr lang="el-GR" sz="3200" dirty="0">
                <a:latin typeface="Arial Narrow" panose="020B0606020202030204" pitchFamily="34" charset="0"/>
              </a:rPr>
              <a:t>Κάλυψη επιφανείας εδάφους</a:t>
            </a:r>
          </a:p>
          <a:p>
            <a:pPr lvl="1">
              <a:lnSpc>
                <a:spcPct val="90000"/>
              </a:lnSpc>
            </a:pPr>
            <a:r>
              <a:rPr lang="el-GR" sz="3200" dirty="0">
                <a:latin typeface="Arial Narrow" panose="020B0606020202030204" pitchFamily="34" charset="0"/>
              </a:rPr>
              <a:t>Χρώμα εδάφους</a:t>
            </a:r>
          </a:p>
          <a:p>
            <a:pPr lvl="1">
              <a:lnSpc>
                <a:spcPct val="90000"/>
              </a:lnSpc>
            </a:pPr>
            <a:r>
              <a:rPr lang="el-GR" sz="3200" dirty="0">
                <a:latin typeface="Arial Narrow" panose="020B0606020202030204" pitchFamily="34" charset="0"/>
              </a:rPr>
              <a:t>Υγρασία εδάφους</a:t>
            </a:r>
            <a:endParaRPr lang="en-US" sz="3200" dirty="0">
              <a:latin typeface="Arial Narrow" panose="020B0606020202030204" pitchFamily="34" charset="0"/>
            </a:endParaRPr>
          </a:p>
          <a:p>
            <a:pPr lvl="1">
              <a:lnSpc>
                <a:spcPct val="90000"/>
              </a:lnSpc>
            </a:pPr>
            <a:r>
              <a:rPr lang="el-GR" sz="3200" dirty="0">
                <a:latin typeface="Arial Narrow" panose="020B0606020202030204" pitchFamily="34" charset="0"/>
              </a:rPr>
              <a:t>Υψόμετρο</a:t>
            </a:r>
          </a:p>
          <a:p>
            <a:pPr lvl="1">
              <a:lnSpc>
                <a:spcPct val="90000"/>
              </a:lnSpc>
            </a:pPr>
            <a:r>
              <a:rPr lang="el-GR" sz="3200" dirty="0">
                <a:latin typeface="Arial Narrow" panose="020B0606020202030204" pitchFamily="34" charset="0"/>
              </a:rPr>
              <a:t>Κλίση</a:t>
            </a:r>
          </a:p>
          <a:p>
            <a:pPr lvl="1">
              <a:lnSpc>
                <a:spcPct val="90000"/>
              </a:lnSpc>
            </a:pPr>
            <a:r>
              <a:rPr lang="el-GR" sz="3200" dirty="0">
                <a:latin typeface="Arial Narrow" panose="020B0606020202030204" pitchFamily="34" charset="0"/>
              </a:rPr>
              <a:t>Έκθεση</a:t>
            </a:r>
          </a:p>
          <a:p>
            <a:pPr lvl="1">
              <a:lnSpc>
                <a:spcPct val="90000"/>
              </a:lnSpc>
            </a:pPr>
            <a:r>
              <a:rPr lang="el-GR" sz="3200" dirty="0">
                <a:latin typeface="Arial Narrow" panose="020B0606020202030204" pitchFamily="34" charset="0"/>
              </a:rPr>
              <a:t>Γεωγραφικό πλάτος</a:t>
            </a:r>
          </a:p>
          <a:p>
            <a:pPr>
              <a:lnSpc>
                <a:spcPct val="90000"/>
              </a:lnSpc>
            </a:pPr>
            <a:r>
              <a:rPr lang="el-GR" b="1" dirty="0">
                <a:latin typeface="Arial Narrow" panose="020B0606020202030204" pitchFamily="34" charset="0"/>
              </a:rPr>
              <a:t>Όριο: 54˚</a:t>
            </a:r>
            <a:r>
              <a:rPr lang="en-US" b="1" dirty="0">
                <a:latin typeface="Arial Narrow" panose="020B0606020202030204" pitchFamily="34" charset="0"/>
              </a:rPr>
              <a:t>C</a:t>
            </a:r>
          </a:p>
          <a:p>
            <a:pPr>
              <a:lnSpc>
                <a:spcPct val="90000"/>
              </a:lnSpc>
              <a:buFont typeface="Wingdings" pitchFamily="2" charset="2"/>
              <a:buNone/>
            </a:pPr>
            <a:endParaRPr lang="el-GR" dirty="0">
              <a:latin typeface="Arial Narrow" panose="020B0606020202030204" pitchFamily="34" charset="0"/>
            </a:endParaRPr>
          </a:p>
        </p:txBody>
      </p:sp>
      <p:sp>
        <p:nvSpPr>
          <p:cNvPr id="5" name="Rectangle 4">
            <a:extLst>
              <a:ext uri="{FF2B5EF4-FFF2-40B4-BE49-F238E27FC236}">
                <a16:creationId xmlns:a16="http://schemas.microsoft.com/office/drawing/2014/main" id="{5615C4B5-FFCD-4585-BA93-FE7991BF2EEC}"/>
              </a:ext>
            </a:extLst>
          </p:cNvPr>
          <p:cNvSpPr txBox="1">
            <a:spLocks noChangeArrowheads="1"/>
          </p:cNvSpPr>
          <p:nvPr/>
        </p:nvSpPr>
        <p:spPr>
          <a:xfrm>
            <a:off x="457200" y="274638"/>
            <a:ext cx="8229600" cy="1143000"/>
          </a:xfrm>
          <a:prstGeom prst="rect">
            <a:avLst/>
          </a:prstGeom>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Θερμοκρασία</a:t>
            </a:r>
            <a:endParaRPr lang="el-GR" dirty="0">
              <a:solidFill>
                <a:schemeClr val="accent6">
                  <a:lumMod val="75000"/>
                </a:schemeClr>
              </a:solidFill>
            </a:endParaRPr>
          </a:p>
        </p:txBody>
      </p:sp>
    </p:spTree>
    <p:extLst>
      <p:ext uri="{BB962C8B-B14F-4D97-AF65-F5344CB8AC3E}">
        <p14:creationId xmlns:p14="http://schemas.microsoft.com/office/powerpoint/2010/main" val="1948052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42</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1706E71F-ABA1-463F-B0E9-870FB9A1CEC8}"/>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Βάθος</a:t>
            </a:r>
            <a:endParaRPr lang="en-US" dirty="0">
              <a:solidFill>
                <a:schemeClr val="accent6">
                  <a:lumMod val="75000"/>
                </a:schemeClr>
              </a:solidFill>
            </a:endParaRPr>
          </a:p>
        </p:txBody>
      </p:sp>
      <p:pic>
        <p:nvPicPr>
          <p:cNvPr id="5" name="Picture 2">
            <a:extLst>
              <a:ext uri="{FF2B5EF4-FFF2-40B4-BE49-F238E27FC236}">
                <a16:creationId xmlns:a16="http://schemas.microsoft.com/office/drawing/2014/main" id="{42E03A60-19AC-410B-856C-0A5863FAA8AA}"/>
              </a:ext>
            </a:extLst>
          </p:cNvPr>
          <p:cNvPicPr>
            <a:picLocks noChangeAspect="1" noChangeArrowheads="1"/>
          </p:cNvPicPr>
          <p:nvPr/>
        </p:nvPicPr>
        <p:blipFill>
          <a:blip r:embed="rId2" cstate="print"/>
          <a:srcRect l="18164" t="22916" r="21484" b="30208"/>
          <a:stretch>
            <a:fillRect/>
          </a:stretch>
        </p:blipFill>
        <p:spPr bwMode="auto">
          <a:xfrm>
            <a:off x="107504" y="1520788"/>
            <a:ext cx="8735371" cy="3816424"/>
          </a:xfrm>
          <a:prstGeom prst="rect">
            <a:avLst/>
          </a:prstGeom>
          <a:noFill/>
          <a:ln w="9525">
            <a:noFill/>
            <a:miter lim="800000"/>
            <a:headEnd/>
            <a:tailEnd/>
          </a:ln>
          <a:effectLst/>
        </p:spPr>
      </p:pic>
    </p:spTree>
    <p:extLst>
      <p:ext uri="{BB962C8B-B14F-4D97-AF65-F5344CB8AC3E}">
        <p14:creationId xmlns:p14="http://schemas.microsoft.com/office/powerpoint/2010/main" val="2117513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43</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9A704726-646C-4DF5-A8D4-BE1F219F240F}"/>
              </a:ext>
            </a:extLst>
          </p:cNvPr>
          <p:cNvSpPr txBox="1">
            <a:spLocks noChangeArrowheads="1"/>
          </p:cNvSpPr>
          <p:nvPr/>
        </p:nvSpPr>
        <p:spPr>
          <a:xfrm>
            <a:off x="474856" y="121435"/>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l-GR" dirty="0">
                <a:solidFill>
                  <a:schemeClr val="accent6">
                    <a:lumMod val="75000"/>
                  </a:schemeClr>
                </a:solidFill>
              </a:rPr>
              <a:t>Βάθος</a:t>
            </a:r>
          </a:p>
        </p:txBody>
      </p:sp>
      <p:sp>
        <p:nvSpPr>
          <p:cNvPr id="5" name="Rectangle 3">
            <a:extLst>
              <a:ext uri="{FF2B5EF4-FFF2-40B4-BE49-F238E27FC236}">
                <a16:creationId xmlns:a16="http://schemas.microsoft.com/office/drawing/2014/main" id="{4FC11D9D-97A3-45C8-A9BD-9E39E03321F7}"/>
              </a:ext>
            </a:extLst>
          </p:cNvPr>
          <p:cNvSpPr txBox="1">
            <a:spLocks noChangeArrowheads="1"/>
          </p:cNvSpPr>
          <p:nvPr/>
        </p:nvSpPr>
        <p:spPr>
          <a:xfrm>
            <a:off x="251520" y="928670"/>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sz="3000" dirty="0">
                <a:solidFill>
                  <a:srgbClr val="0000FF"/>
                </a:solidFill>
                <a:latin typeface="Arial Narrow" panose="020B0606020202030204" pitchFamily="34" charset="0"/>
              </a:rPr>
              <a:t>Απαραίτητο για:</a:t>
            </a:r>
          </a:p>
          <a:p>
            <a:pPr lvl="1"/>
            <a:r>
              <a:rPr lang="el-GR" sz="3000" dirty="0">
                <a:solidFill>
                  <a:srgbClr val="0000FF"/>
                </a:solidFill>
                <a:latin typeface="Arial Narrow" panose="020B0606020202030204" pitchFamily="34" charset="0"/>
              </a:rPr>
              <a:t>Θρέψη</a:t>
            </a:r>
          </a:p>
          <a:p>
            <a:pPr lvl="1"/>
            <a:r>
              <a:rPr lang="el-GR" sz="3000" dirty="0">
                <a:solidFill>
                  <a:srgbClr val="0000FF"/>
                </a:solidFill>
                <a:latin typeface="Arial Narrow" panose="020B0606020202030204" pitchFamily="34" charset="0"/>
              </a:rPr>
              <a:t>Αποθήκευση νερού</a:t>
            </a:r>
          </a:p>
          <a:p>
            <a:pPr lvl="1"/>
            <a:r>
              <a:rPr lang="el-GR" sz="3000" dirty="0">
                <a:solidFill>
                  <a:srgbClr val="0000FF"/>
                </a:solidFill>
                <a:latin typeface="Arial Narrow" panose="020B0606020202030204" pitchFamily="34" charset="0"/>
              </a:rPr>
              <a:t>Στήριξη φυτών</a:t>
            </a:r>
            <a:endParaRPr lang="en-US" sz="3000" dirty="0">
              <a:solidFill>
                <a:srgbClr val="0000FF"/>
              </a:solidFill>
              <a:latin typeface="Arial Narrow" panose="020B0606020202030204" pitchFamily="34" charset="0"/>
            </a:endParaRPr>
          </a:p>
          <a:p>
            <a:pPr marL="0" indent="0">
              <a:buNone/>
            </a:pPr>
            <a:r>
              <a:rPr lang="el-GR" sz="3000" dirty="0">
                <a:latin typeface="Arial Narrow" panose="020B0606020202030204" pitchFamily="34" charset="0"/>
              </a:rPr>
              <a:t>Πολύ αβαθές: &lt;15</a:t>
            </a:r>
            <a:r>
              <a:rPr lang="en-US" sz="3000" dirty="0">
                <a:latin typeface="Arial Narrow" panose="020B0606020202030204" pitchFamily="34" charset="0"/>
              </a:rPr>
              <a:t>cm</a:t>
            </a:r>
            <a:endParaRPr lang="el-GR" sz="3000" dirty="0">
              <a:latin typeface="Arial Narrow" panose="020B0606020202030204" pitchFamily="34" charset="0"/>
            </a:endParaRPr>
          </a:p>
          <a:p>
            <a:pPr marL="0" indent="0">
              <a:buNone/>
            </a:pPr>
            <a:r>
              <a:rPr lang="el-GR" sz="3000" dirty="0">
                <a:latin typeface="Arial Narrow" panose="020B0606020202030204" pitchFamily="34" charset="0"/>
              </a:rPr>
              <a:t>Αβαθές: </a:t>
            </a:r>
            <a:r>
              <a:rPr lang="en-US" sz="3000" dirty="0">
                <a:latin typeface="Arial Narrow" panose="020B0606020202030204" pitchFamily="34" charset="0"/>
              </a:rPr>
              <a:t>15-30cm</a:t>
            </a:r>
          </a:p>
          <a:p>
            <a:pPr marL="0" indent="0">
              <a:buNone/>
            </a:pPr>
            <a:r>
              <a:rPr lang="el-GR" sz="3000" dirty="0">
                <a:latin typeface="Arial Narrow" panose="020B0606020202030204" pitchFamily="34" charset="0"/>
              </a:rPr>
              <a:t>Μετρίως βαθύ: 30-60</a:t>
            </a:r>
            <a:r>
              <a:rPr lang="en-US" sz="3000" dirty="0">
                <a:latin typeface="Arial Narrow" panose="020B0606020202030204" pitchFamily="34" charset="0"/>
              </a:rPr>
              <a:t>cm</a:t>
            </a:r>
          </a:p>
          <a:p>
            <a:pPr marL="0" indent="0">
              <a:buNone/>
            </a:pPr>
            <a:r>
              <a:rPr lang="el-GR" sz="3000" dirty="0">
                <a:latin typeface="Arial Narrow" panose="020B0606020202030204" pitchFamily="34" charset="0"/>
              </a:rPr>
              <a:t>Βαθύ: 60-100</a:t>
            </a:r>
            <a:r>
              <a:rPr lang="en-US" sz="3000" dirty="0">
                <a:latin typeface="Arial Narrow" panose="020B0606020202030204" pitchFamily="34" charset="0"/>
              </a:rPr>
              <a:t>cm</a:t>
            </a:r>
          </a:p>
          <a:p>
            <a:pPr marL="0" indent="0">
              <a:buNone/>
            </a:pPr>
            <a:r>
              <a:rPr lang="el-GR" sz="3000" dirty="0">
                <a:latin typeface="Arial Narrow" panose="020B0606020202030204" pitchFamily="34" charset="0"/>
              </a:rPr>
              <a:t>Πολύ βαθύ: &gt;100</a:t>
            </a:r>
            <a:r>
              <a:rPr lang="en-US" sz="3000" dirty="0">
                <a:latin typeface="Arial Narrow" panose="020B0606020202030204" pitchFamily="34" charset="0"/>
              </a:rPr>
              <a:t>cm</a:t>
            </a:r>
            <a:endParaRPr lang="el-GR" sz="3000" dirty="0">
              <a:latin typeface="Arial Narrow" panose="020B0606020202030204" pitchFamily="34" charset="0"/>
            </a:endParaRPr>
          </a:p>
        </p:txBody>
      </p:sp>
      <p:pic>
        <p:nvPicPr>
          <p:cNvPr id="6" name="Picture 4" descr="WI2">
            <a:extLst>
              <a:ext uri="{FF2B5EF4-FFF2-40B4-BE49-F238E27FC236}">
                <a16:creationId xmlns:a16="http://schemas.microsoft.com/office/drawing/2014/main" id="{C0DD6503-ECB6-44F8-8B7B-831DA9AFEFB6}"/>
              </a:ext>
            </a:extLst>
          </p:cNvPr>
          <p:cNvPicPr>
            <a:picLocks noChangeAspect="1" noChangeArrowheads="1"/>
          </p:cNvPicPr>
          <p:nvPr/>
        </p:nvPicPr>
        <p:blipFill>
          <a:blip r:embed="rId2" cstate="print"/>
          <a:srcRect/>
          <a:stretch>
            <a:fillRect/>
          </a:stretch>
        </p:blipFill>
        <p:spPr bwMode="auto">
          <a:xfrm>
            <a:off x="5259416" y="928670"/>
            <a:ext cx="3384550" cy="5300662"/>
          </a:xfrm>
          <a:prstGeom prst="rect">
            <a:avLst/>
          </a:prstGeom>
          <a:noFill/>
        </p:spPr>
      </p:pic>
    </p:spTree>
    <p:extLst>
      <p:ext uri="{BB962C8B-B14F-4D97-AF65-F5344CB8AC3E}">
        <p14:creationId xmlns:p14="http://schemas.microsoft.com/office/powerpoint/2010/main" val="1551515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44</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4DACE834-9BB2-4BC8-9D72-8917DFE045E2}"/>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a:solidFill>
                  <a:schemeClr val="accent6">
                    <a:lumMod val="75000"/>
                  </a:schemeClr>
                </a:solidFill>
              </a:rPr>
              <a:t>Διηθητικότητα</a:t>
            </a:r>
            <a:r>
              <a:rPr lang="el-GR"/>
              <a:t> </a:t>
            </a:r>
            <a:endParaRPr lang="en-US" dirty="0"/>
          </a:p>
        </p:txBody>
      </p:sp>
      <p:sp>
        <p:nvSpPr>
          <p:cNvPr id="5" name="Content Placeholder 2">
            <a:extLst>
              <a:ext uri="{FF2B5EF4-FFF2-40B4-BE49-F238E27FC236}">
                <a16:creationId xmlns:a16="http://schemas.microsoft.com/office/drawing/2014/main" id="{5B08D22E-3D9F-4655-B147-EA3AB13C7680}"/>
              </a:ext>
            </a:extLst>
          </p:cNvPr>
          <p:cNvSpPr txBox="1">
            <a:spLocks/>
          </p:cNvSpPr>
          <p:nvPr/>
        </p:nvSpPr>
        <p:spPr>
          <a:xfrm>
            <a:off x="179512" y="1268760"/>
            <a:ext cx="8500576" cy="4525963"/>
          </a:xfrm>
          <a:prstGeom prst="rect">
            <a:avLst/>
          </a:prstGeom>
        </p:spPr>
        <p:txBody>
          <a:bodyPr>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dirty="0">
                <a:latin typeface="Arial Narrow" panose="020B0606020202030204" pitchFamily="34" charset="0"/>
              </a:rPr>
              <a:t>Με τον όρο διήθηση εννοείται </a:t>
            </a:r>
            <a:r>
              <a:rPr lang="el-GR" b="1" dirty="0">
                <a:latin typeface="Arial Narrow" panose="020B0606020202030204" pitchFamily="34" charset="0"/>
              </a:rPr>
              <a:t>ο ρυθμός με τον οποίο διεισδύει το νερό στο έδαφος.</a:t>
            </a:r>
            <a:r>
              <a:rPr lang="el-GR" dirty="0">
                <a:latin typeface="Arial Narrow" panose="020B0606020202030204" pitchFamily="34" charset="0"/>
              </a:rPr>
              <a:t> Εξαρτάται από την κατάσταση της επιφάνειας, από την δομή, την μηχανική σύσταση, την ομοιογένεια σε βάθος και την αρχική υγρασία του εδάφους. </a:t>
            </a:r>
            <a:endParaRPr lang="en-US" dirty="0">
              <a:latin typeface="Arial Narrow" panose="020B0606020202030204" pitchFamily="34" charset="0"/>
            </a:endParaRPr>
          </a:p>
          <a:p>
            <a:pPr algn="just"/>
            <a:r>
              <a:rPr lang="el-GR" dirty="0">
                <a:latin typeface="Arial Narrow" panose="020B0606020202030204" pitchFamily="34" charset="0"/>
              </a:rPr>
              <a:t> Ο ρυθμός σε μια συγκεκριμένη στιγμή κατά τη διάρκεια του φαινομένου λέγεται </a:t>
            </a:r>
            <a:r>
              <a:rPr lang="el-GR" b="1" dirty="0">
                <a:solidFill>
                  <a:srgbClr val="0000FF"/>
                </a:solidFill>
                <a:latin typeface="Arial Narrow" panose="020B0606020202030204" pitchFamily="34" charset="0"/>
              </a:rPr>
              <a:t>στιγμιαία </a:t>
            </a:r>
            <a:r>
              <a:rPr lang="el-GR" b="1" dirty="0" err="1">
                <a:solidFill>
                  <a:srgbClr val="0000FF"/>
                </a:solidFill>
                <a:latin typeface="Arial Narrow" panose="020B0606020202030204" pitchFamily="34" charset="0"/>
              </a:rPr>
              <a:t>διηθητικότητα</a:t>
            </a:r>
            <a:r>
              <a:rPr lang="el-GR" b="1" dirty="0">
                <a:solidFill>
                  <a:srgbClr val="0000FF"/>
                </a:solidFill>
                <a:latin typeface="Arial Narrow" panose="020B0606020202030204" pitchFamily="34" charset="0"/>
              </a:rPr>
              <a:t> </a:t>
            </a:r>
            <a:r>
              <a:rPr lang="el-GR" dirty="0">
                <a:latin typeface="Arial Narrow" panose="020B0606020202030204" pitchFamily="34" charset="0"/>
              </a:rPr>
              <a:t>ενώ η συνολική ποσότητα νερού που έχει διηθηθεί μέχρι εκείνη την στιγμή λέγεται αθροιστική </a:t>
            </a:r>
            <a:r>
              <a:rPr lang="el-GR" dirty="0" err="1">
                <a:latin typeface="Arial Narrow" panose="020B0606020202030204" pitchFamily="34" charset="0"/>
              </a:rPr>
              <a:t>διηθητικότητα</a:t>
            </a:r>
            <a:r>
              <a:rPr lang="el-GR" dirty="0">
                <a:latin typeface="Arial Narrow" panose="020B0606020202030204" pitchFamily="34" charset="0"/>
              </a:rPr>
              <a:t>. </a:t>
            </a:r>
          </a:p>
        </p:txBody>
      </p:sp>
    </p:spTree>
    <p:extLst>
      <p:ext uri="{BB962C8B-B14F-4D97-AF65-F5344CB8AC3E}">
        <p14:creationId xmlns:p14="http://schemas.microsoft.com/office/powerpoint/2010/main" val="4053514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45</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EC6483A1-4C8A-461B-BC8A-20D5A260257D}"/>
              </a:ext>
            </a:extLst>
          </p:cNvPr>
          <p:cNvSpPr txBox="1">
            <a:spLocks/>
          </p:cNvSpPr>
          <p:nvPr/>
        </p:nvSpPr>
        <p:spPr>
          <a:xfrm>
            <a:off x="457200" y="133013"/>
            <a:ext cx="8229600" cy="706090"/>
          </a:xfrm>
          <a:prstGeom prst="rect">
            <a:avLst/>
          </a:prstGeom>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Συντελεστής θερμικής διάχυσης</a:t>
            </a:r>
            <a:endParaRPr lang="en-US" dirty="0">
              <a:solidFill>
                <a:schemeClr val="accent6">
                  <a:lumMod val="75000"/>
                </a:schemeClr>
              </a:solidFill>
            </a:endParaRPr>
          </a:p>
        </p:txBody>
      </p:sp>
      <p:sp>
        <p:nvSpPr>
          <p:cNvPr id="5" name="Content Placeholder 2">
            <a:extLst>
              <a:ext uri="{FF2B5EF4-FFF2-40B4-BE49-F238E27FC236}">
                <a16:creationId xmlns:a16="http://schemas.microsoft.com/office/drawing/2014/main" id="{B8089E75-03BB-4FB7-9294-958BC09AE639}"/>
              </a:ext>
            </a:extLst>
          </p:cNvPr>
          <p:cNvSpPr txBox="1">
            <a:spLocks/>
          </p:cNvSpPr>
          <p:nvPr/>
        </p:nvSpPr>
        <p:spPr>
          <a:xfrm>
            <a:off x="251520" y="5858193"/>
            <a:ext cx="7772400" cy="365125"/>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l-GR" sz="3000" dirty="0">
                <a:solidFill>
                  <a:srgbClr val="C00000"/>
                </a:solidFill>
              </a:rPr>
              <a:t>Στο βιβλίο (α</a:t>
            </a:r>
            <a:r>
              <a:rPr lang="en-US" sz="3000" baseline="-25000" dirty="0">
                <a:solidFill>
                  <a:srgbClr val="C00000"/>
                </a:solidFill>
              </a:rPr>
              <a:t>soil</a:t>
            </a:r>
            <a:r>
              <a:rPr lang="el-GR" sz="3000" dirty="0">
                <a:solidFill>
                  <a:srgbClr val="C00000"/>
                </a:solidFill>
              </a:rPr>
              <a:t>=</a:t>
            </a:r>
            <a:r>
              <a:rPr lang="en-US" sz="3000" dirty="0">
                <a:solidFill>
                  <a:srgbClr val="C00000"/>
                </a:solidFill>
              </a:rPr>
              <a:t> </a:t>
            </a:r>
            <a:r>
              <a:rPr lang="en-US" sz="3000" dirty="0" err="1">
                <a:solidFill>
                  <a:srgbClr val="C00000"/>
                </a:solidFill>
              </a:rPr>
              <a:t>L</a:t>
            </a:r>
            <a:r>
              <a:rPr lang="en-US" sz="3000" baseline="-25000" dirty="0" err="1">
                <a:solidFill>
                  <a:srgbClr val="C00000"/>
                </a:solidFill>
              </a:rPr>
              <a:t>soil</a:t>
            </a:r>
            <a:r>
              <a:rPr lang="el-GR" sz="3000" dirty="0">
                <a:solidFill>
                  <a:srgbClr val="C00000"/>
                </a:solidFill>
              </a:rPr>
              <a:t>) και (ρ</a:t>
            </a:r>
            <a:r>
              <a:rPr lang="en-US" sz="3000" baseline="-25000" dirty="0">
                <a:solidFill>
                  <a:srgbClr val="C00000"/>
                </a:solidFill>
              </a:rPr>
              <a:t>soil</a:t>
            </a:r>
            <a:r>
              <a:rPr lang="el-GR" sz="3000" dirty="0">
                <a:solidFill>
                  <a:srgbClr val="C00000"/>
                </a:solidFill>
              </a:rPr>
              <a:t>=</a:t>
            </a:r>
            <a:r>
              <a:rPr lang="en-US" sz="3000" dirty="0" err="1">
                <a:solidFill>
                  <a:srgbClr val="C00000"/>
                </a:solidFill>
              </a:rPr>
              <a:t>d</a:t>
            </a:r>
            <a:r>
              <a:rPr lang="en-US" sz="3000" baseline="-25000" dirty="0" err="1">
                <a:solidFill>
                  <a:srgbClr val="C00000"/>
                </a:solidFill>
              </a:rPr>
              <a:t>soil</a:t>
            </a:r>
            <a:r>
              <a:rPr lang="el-GR" sz="3000" dirty="0">
                <a:solidFill>
                  <a:srgbClr val="C00000"/>
                </a:solidFill>
              </a:rPr>
              <a:t>)</a:t>
            </a:r>
            <a:endParaRPr lang="en-US" sz="3000" dirty="0">
              <a:solidFill>
                <a:srgbClr val="C00000"/>
              </a:solidFill>
            </a:endParaRPr>
          </a:p>
        </p:txBody>
      </p:sp>
      <p:sp>
        <p:nvSpPr>
          <p:cNvPr id="6" name="TextBox 5">
            <a:extLst>
              <a:ext uri="{FF2B5EF4-FFF2-40B4-BE49-F238E27FC236}">
                <a16:creationId xmlns:a16="http://schemas.microsoft.com/office/drawing/2014/main" id="{EF3D1F17-D80D-4A34-A750-2EFB5F3AEC50}"/>
              </a:ext>
            </a:extLst>
          </p:cNvPr>
          <p:cNvSpPr txBox="1"/>
          <p:nvPr/>
        </p:nvSpPr>
        <p:spPr>
          <a:xfrm>
            <a:off x="435888" y="2622263"/>
            <a:ext cx="8496944" cy="2400657"/>
          </a:xfrm>
          <a:prstGeom prst="rect">
            <a:avLst/>
          </a:prstGeom>
          <a:noFill/>
        </p:spPr>
        <p:txBody>
          <a:bodyPr wrap="square" rtlCol="0">
            <a:spAutoFit/>
          </a:bodyPr>
          <a:lstStyle/>
          <a:p>
            <a:pPr algn="just"/>
            <a:r>
              <a:rPr lang="el-GR" sz="3000" dirty="0">
                <a:solidFill>
                  <a:srgbClr val="0000FF"/>
                </a:solidFill>
              </a:rPr>
              <a:t>Εκφράζει τον ρυθμό μεταβολής της θερμοκρασίας του εδάφους σε μία ορισμένη βαθμίδα θερμοκρασίας.</a:t>
            </a:r>
          </a:p>
          <a:p>
            <a:pPr algn="just"/>
            <a:r>
              <a:rPr lang="el-GR" sz="3000" dirty="0">
                <a:solidFill>
                  <a:srgbClr val="0000FF"/>
                </a:solidFill>
              </a:rPr>
              <a:t>Η παρουσία υγρασίας αυξάνει αυτόν τον συντελεστή.</a:t>
            </a:r>
            <a:endParaRPr lang="en-US" sz="3000" dirty="0">
              <a:solidFill>
                <a:srgbClr val="0000FF"/>
              </a:solidFill>
            </a:endParaRPr>
          </a:p>
        </p:txBody>
      </p:sp>
      <p:graphicFrame>
        <p:nvGraphicFramePr>
          <p:cNvPr id="9" name="Αντικείμενο 8">
            <a:extLst>
              <a:ext uri="{FF2B5EF4-FFF2-40B4-BE49-F238E27FC236}">
                <a16:creationId xmlns:a16="http://schemas.microsoft.com/office/drawing/2014/main" id="{C1346AA7-15DB-4005-8FA6-65DA111D8222}"/>
              </a:ext>
            </a:extLst>
          </p:cNvPr>
          <p:cNvGraphicFramePr>
            <a:graphicFrameLocks noChangeAspect="1"/>
          </p:cNvGraphicFramePr>
          <p:nvPr>
            <p:extLst>
              <p:ext uri="{D42A27DB-BD31-4B8C-83A1-F6EECF244321}">
                <p14:modId xmlns:p14="http://schemas.microsoft.com/office/powerpoint/2010/main" val="282897301"/>
              </p:ext>
            </p:extLst>
          </p:nvPr>
        </p:nvGraphicFramePr>
        <p:xfrm>
          <a:off x="479660" y="1293568"/>
          <a:ext cx="2679289" cy="1025407"/>
        </p:xfrm>
        <a:graphic>
          <a:graphicData uri="http://schemas.openxmlformats.org/presentationml/2006/ole">
            <mc:AlternateContent xmlns:mc="http://schemas.openxmlformats.org/markup-compatibility/2006">
              <mc:Choice xmlns:v="urn:schemas-microsoft-com:vml" Requires="v">
                <p:oleObj name="Equation" r:id="rId2" imgW="1028520" imgH="393480" progId="Equation.DSMT4">
                  <p:embed/>
                </p:oleObj>
              </mc:Choice>
              <mc:Fallback>
                <p:oleObj name="Equation" r:id="rId2" imgW="1028520" imgH="393480" progId="Equation.DSMT4">
                  <p:embed/>
                  <p:pic>
                    <p:nvPicPr>
                      <p:cNvPr id="9" name="Αντικείμενο 8">
                        <a:extLst>
                          <a:ext uri="{FF2B5EF4-FFF2-40B4-BE49-F238E27FC236}">
                            <a16:creationId xmlns:a16="http://schemas.microsoft.com/office/drawing/2014/main" id="{C1346AA7-15DB-4005-8FA6-65DA111D8222}"/>
                          </a:ext>
                        </a:extLst>
                      </p:cNvPr>
                      <p:cNvPicPr/>
                      <p:nvPr/>
                    </p:nvPicPr>
                    <p:blipFill>
                      <a:blip r:embed="rId3"/>
                      <a:stretch>
                        <a:fillRect/>
                      </a:stretch>
                    </p:blipFill>
                    <p:spPr>
                      <a:xfrm>
                        <a:off x="479660" y="1293568"/>
                        <a:ext cx="2679289" cy="1025407"/>
                      </a:xfrm>
                      <a:prstGeom prst="rect">
                        <a:avLst/>
                      </a:prstGeom>
                    </p:spPr>
                  </p:pic>
                </p:oleObj>
              </mc:Fallback>
            </mc:AlternateContent>
          </a:graphicData>
        </a:graphic>
      </p:graphicFrame>
      <p:graphicFrame>
        <p:nvGraphicFramePr>
          <p:cNvPr id="10" name="Αντικείμενο 9">
            <a:extLst>
              <a:ext uri="{FF2B5EF4-FFF2-40B4-BE49-F238E27FC236}">
                <a16:creationId xmlns:a16="http://schemas.microsoft.com/office/drawing/2014/main" id="{0B68C010-C2EE-453D-A38D-6EE43D622C5D}"/>
              </a:ext>
            </a:extLst>
          </p:cNvPr>
          <p:cNvGraphicFramePr>
            <a:graphicFrameLocks noChangeAspect="1"/>
          </p:cNvGraphicFramePr>
          <p:nvPr>
            <p:extLst>
              <p:ext uri="{D42A27DB-BD31-4B8C-83A1-F6EECF244321}">
                <p14:modId xmlns:p14="http://schemas.microsoft.com/office/powerpoint/2010/main" val="1315632254"/>
              </p:ext>
            </p:extLst>
          </p:nvPr>
        </p:nvGraphicFramePr>
        <p:xfrm>
          <a:off x="4832319" y="1122607"/>
          <a:ext cx="4100513" cy="1258888"/>
        </p:xfrm>
        <a:graphic>
          <a:graphicData uri="http://schemas.openxmlformats.org/presentationml/2006/ole">
            <mc:AlternateContent xmlns:mc="http://schemas.openxmlformats.org/markup-compatibility/2006">
              <mc:Choice xmlns:v="urn:schemas-microsoft-com:vml" Requires="v">
                <p:oleObj name="Equation" r:id="rId4" imgW="1447560" imgH="444240" progId="Equation.DSMT4">
                  <p:embed/>
                </p:oleObj>
              </mc:Choice>
              <mc:Fallback>
                <p:oleObj name="Equation" r:id="rId4" imgW="1447560" imgH="444240" progId="Equation.DSMT4">
                  <p:embed/>
                  <p:pic>
                    <p:nvPicPr>
                      <p:cNvPr id="10" name="Αντικείμενο 9">
                        <a:extLst>
                          <a:ext uri="{FF2B5EF4-FFF2-40B4-BE49-F238E27FC236}">
                            <a16:creationId xmlns:a16="http://schemas.microsoft.com/office/drawing/2014/main" id="{0B68C010-C2EE-453D-A38D-6EE43D622C5D}"/>
                          </a:ext>
                        </a:extLst>
                      </p:cNvPr>
                      <p:cNvPicPr/>
                      <p:nvPr/>
                    </p:nvPicPr>
                    <p:blipFill>
                      <a:blip r:embed="rId5"/>
                      <a:stretch>
                        <a:fillRect/>
                      </a:stretch>
                    </p:blipFill>
                    <p:spPr>
                      <a:xfrm>
                        <a:off x="4832319" y="1122607"/>
                        <a:ext cx="4100513" cy="1258888"/>
                      </a:xfrm>
                      <a:prstGeom prst="rect">
                        <a:avLst/>
                      </a:prstGeom>
                    </p:spPr>
                  </p:pic>
                </p:oleObj>
              </mc:Fallback>
            </mc:AlternateContent>
          </a:graphicData>
        </a:graphic>
      </p:graphicFrame>
      <p:graphicFrame>
        <p:nvGraphicFramePr>
          <p:cNvPr id="12" name="Πίνακας 11">
            <a:extLst>
              <a:ext uri="{FF2B5EF4-FFF2-40B4-BE49-F238E27FC236}">
                <a16:creationId xmlns:a16="http://schemas.microsoft.com/office/drawing/2014/main" id="{FCF68E71-B473-702C-FB58-940DB7035FA2}"/>
              </a:ext>
            </a:extLst>
          </p:cNvPr>
          <p:cNvGraphicFramePr>
            <a:graphicFrameLocks noGrp="1"/>
          </p:cNvGraphicFramePr>
          <p:nvPr>
            <p:extLst>
              <p:ext uri="{D42A27DB-BD31-4B8C-83A1-F6EECF244321}">
                <p14:modId xmlns:p14="http://schemas.microsoft.com/office/powerpoint/2010/main" val="730172561"/>
              </p:ext>
            </p:extLst>
          </p:nvPr>
        </p:nvGraphicFramePr>
        <p:xfrm>
          <a:off x="4190918" y="4691080"/>
          <a:ext cx="4924151" cy="1498953"/>
        </p:xfrm>
        <a:graphic>
          <a:graphicData uri="http://schemas.openxmlformats.org/drawingml/2006/table">
            <a:tbl>
              <a:tblPr>
                <a:tableStyleId>{5C22544A-7EE6-4342-B048-85BDC9FD1C3A}</a:tableStyleId>
              </a:tblPr>
              <a:tblGrid>
                <a:gridCol w="1364123">
                  <a:extLst>
                    <a:ext uri="{9D8B030D-6E8A-4147-A177-3AD203B41FA5}">
                      <a16:colId xmlns:a16="http://schemas.microsoft.com/office/drawing/2014/main" val="1003068551"/>
                    </a:ext>
                  </a:extLst>
                </a:gridCol>
                <a:gridCol w="1730107">
                  <a:extLst>
                    <a:ext uri="{9D8B030D-6E8A-4147-A177-3AD203B41FA5}">
                      <a16:colId xmlns:a16="http://schemas.microsoft.com/office/drawing/2014/main" val="4100727"/>
                    </a:ext>
                  </a:extLst>
                </a:gridCol>
                <a:gridCol w="1829921">
                  <a:extLst>
                    <a:ext uri="{9D8B030D-6E8A-4147-A177-3AD203B41FA5}">
                      <a16:colId xmlns:a16="http://schemas.microsoft.com/office/drawing/2014/main" val="915419408"/>
                    </a:ext>
                  </a:extLst>
                </a:gridCol>
              </a:tblGrid>
              <a:tr h="259770">
                <a:tc gridSpan="3">
                  <a:txBody>
                    <a:bodyPr/>
                    <a:lstStyle/>
                    <a:p>
                      <a:pPr algn="ctr" fontAlgn="b"/>
                      <a:r>
                        <a:rPr lang="el-GR" sz="1600" u="none" strike="noStrike" dirty="0">
                          <a:effectLst/>
                          <a:latin typeface="Arial Narrow" panose="020B0606020202030204" pitchFamily="34" charset="0"/>
                        </a:rPr>
                        <a:t>Τιμές παράγοντα θερμικής διάχυσης εδάφους </a:t>
                      </a:r>
                      <a:r>
                        <a:rPr lang="el-GR" sz="1600" u="none" strike="noStrike" dirty="0" err="1">
                          <a:effectLst/>
                          <a:latin typeface="Arial Narrow" panose="020B0606020202030204" pitchFamily="34" charset="0"/>
                        </a:rPr>
                        <a:t>α</a:t>
                      </a:r>
                      <a:r>
                        <a:rPr lang="el-GR" sz="1600" u="none" strike="noStrike" baseline="-25000" dirty="0" err="1">
                          <a:effectLst/>
                          <a:latin typeface="Arial Narrow" panose="020B0606020202030204" pitchFamily="34" charset="0"/>
                        </a:rPr>
                        <a:t>soil</a:t>
                      </a:r>
                      <a:r>
                        <a:rPr lang="el-GR" sz="1600" u="none" strike="noStrike" baseline="-25000" dirty="0">
                          <a:effectLst/>
                          <a:latin typeface="Arial Narrow" panose="020B0606020202030204" pitchFamily="34" charset="0"/>
                        </a:rPr>
                        <a:t> </a:t>
                      </a:r>
                      <a:r>
                        <a:rPr lang="el-GR" sz="1600" u="none" strike="noStrike" dirty="0">
                          <a:effectLst/>
                          <a:latin typeface="Arial Narrow" panose="020B0606020202030204" pitchFamily="34" charset="0"/>
                        </a:rPr>
                        <a:t>για διάφορους τύπους</a:t>
                      </a:r>
                      <a:endParaRPr lang="el-GR" sz="1600" b="0" i="0" u="none" strike="noStrike" dirty="0">
                        <a:solidFill>
                          <a:srgbClr val="000000"/>
                        </a:solidFill>
                        <a:effectLst/>
                        <a:latin typeface="Arial Narrow" panose="020B0606020202030204" pitchFamily="34" charset="0"/>
                      </a:endParaRPr>
                    </a:p>
                  </a:txBody>
                  <a:tcPr marL="0" marR="0" marT="0" marB="0" anchor="b"/>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3955407194"/>
                  </a:ext>
                </a:extLst>
              </a:tr>
              <a:tr h="279753">
                <a:tc>
                  <a:txBody>
                    <a:bodyPr/>
                    <a:lstStyle/>
                    <a:p>
                      <a:pPr algn="l" fontAlgn="b"/>
                      <a:r>
                        <a:rPr lang="el-GR" sz="1600" u="none" strike="noStrike" dirty="0">
                          <a:effectLst/>
                          <a:latin typeface="Arial Narrow" panose="020B0606020202030204" pitchFamily="34" charset="0"/>
                        </a:rPr>
                        <a:t>τύπος Εδάφους</a:t>
                      </a:r>
                      <a:endParaRPr lang="el-GR" sz="1600" b="0" i="0" u="none" strike="noStrike" dirty="0">
                        <a:solidFill>
                          <a:srgbClr val="000000"/>
                        </a:solidFill>
                        <a:effectLst/>
                        <a:latin typeface="Arial Narrow" panose="020B0606020202030204" pitchFamily="34" charset="0"/>
                      </a:endParaRPr>
                    </a:p>
                  </a:txBody>
                  <a:tcPr marL="0" marR="0" marT="0" marB="0" anchor="b"/>
                </a:tc>
                <a:tc>
                  <a:txBody>
                    <a:bodyPr/>
                    <a:lstStyle/>
                    <a:p>
                      <a:pPr algn="l" fontAlgn="b"/>
                      <a:r>
                        <a:rPr lang="en-US" sz="1600" u="none" strike="noStrike" dirty="0">
                          <a:effectLst/>
                          <a:latin typeface="Arial Narrow" panose="020B0606020202030204" pitchFamily="34" charset="0"/>
                        </a:rPr>
                        <a:t>α</a:t>
                      </a:r>
                      <a:r>
                        <a:rPr lang="en-US" sz="1600" u="none" strike="noStrike" baseline="-25000" dirty="0">
                          <a:effectLst/>
                          <a:latin typeface="Arial Narrow" panose="020B0606020202030204" pitchFamily="34" charset="0"/>
                        </a:rPr>
                        <a:t>soil</a:t>
                      </a:r>
                      <a:r>
                        <a:rPr lang="en-US" sz="1600" u="none" strike="noStrike" dirty="0">
                          <a:effectLst/>
                          <a:latin typeface="Arial Narrow" panose="020B0606020202030204" pitchFamily="34" charset="0"/>
                        </a:rPr>
                        <a:t> * 10</a:t>
                      </a:r>
                      <a:r>
                        <a:rPr lang="en-US" sz="1600" u="none" strike="noStrike" baseline="30000" dirty="0">
                          <a:effectLst/>
                          <a:latin typeface="Arial Narrow" panose="020B0606020202030204" pitchFamily="34" charset="0"/>
                        </a:rPr>
                        <a:t>-6</a:t>
                      </a:r>
                      <a:r>
                        <a:rPr lang="en-US" sz="1600" u="none" strike="noStrike" dirty="0">
                          <a:effectLst/>
                          <a:latin typeface="Arial Narrow" panose="020B0606020202030204" pitchFamily="34" charset="0"/>
                        </a:rPr>
                        <a:t> m</a:t>
                      </a:r>
                      <a:r>
                        <a:rPr lang="en-US" sz="1600" u="none" strike="noStrike" baseline="30000" dirty="0">
                          <a:effectLst/>
                          <a:latin typeface="Arial Narrow" panose="020B0606020202030204" pitchFamily="34" charset="0"/>
                        </a:rPr>
                        <a:t>2</a:t>
                      </a:r>
                      <a:r>
                        <a:rPr lang="en-US" sz="1600" u="none" strike="noStrike" dirty="0">
                          <a:effectLst/>
                          <a:latin typeface="Arial Narrow" panose="020B0606020202030204" pitchFamily="34" charset="0"/>
                        </a:rPr>
                        <a:t>/s (</a:t>
                      </a:r>
                      <a:r>
                        <a:rPr lang="en-US" sz="1600" u="none" strike="noStrike" dirty="0" err="1">
                          <a:effectLst/>
                          <a:latin typeface="Arial Narrow" panose="020B0606020202030204" pitchFamily="34" charset="0"/>
                        </a:rPr>
                        <a:t>ξηρό</a:t>
                      </a:r>
                      <a:r>
                        <a:rPr lang="en-US" sz="1600" u="none" strike="noStrike" dirty="0">
                          <a:effectLst/>
                          <a:latin typeface="Arial Narrow" panose="020B0606020202030204" pitchFamily="34" charset="0"/>
                        </a:rPr>
                        <a:t>)</a:t>
                      </a:r>
                      <a:endParaRPr lang="en-US" sz="1600" b="0" i="0" u="none" strike="noStrike" dirty="0">
                        <a:solidFill>
                          <a:srgbClr val="000000"/>
                        </a:solidFill>
                        <a:effectLst/>
                        <a:latin typeface="Arial Narrow" panose="020B0606020202030204" pitchFamily="34" charset="0"/>
                      </a:endParaRPr>
                    </a:p>
                  </a:txBody>
                  <a:tcPr marL="0" marR="0" marT="0" marB="0" anchor="b"/>
                </a:tc>
                <a:tc>
                  <a:txBody>
                    <a:bodyPr/>
                    <a:lstStyle/>
                    <a:p>
                      <a:pPr algn="l" fontAlgn="b"/>
                      <a:r>
                        <a:rPr lang="en-US" sz="1600" u="none" strike="noStrike" dirty="0">
                          <a:effectLst/>
                          <a:latin typeface="Arial Narrow" panose="020B0606020202030204" pitchFamily="34" charset="0"/>
                        </a:rPr>
                        <a:t>α</a:t>
                      </a:r>
                      <a:r>
                        <a:rPr lang="en-US" sz="1600" u="none" strike="noStrike" baseline="-25000" dirty="0">
                          <a:effectLst/>
                          <a:latin typeface="Arial Narrow" panose="020B0606020202030204" pitchFamily="34" charset="0"/>
                        </a:rPr>
                        <a:t>soil</a:t>
                      </a:r>
                      <a:r>
                        <a:rPr lang="en-US" sz="1600" u="none" strike="noStrike" dirty="0">
                          <a:effectLst/>
                          <a:latin typeface="Arial Narrow" panose="020B0606020202030204" pitchFamily="34" charset="0"/>
                        </a:rPr>
                        <a:t> * 10</a:t>
                      </a:r>
                      <a:r>
                        <a:rPr lang="en-US" sz="1600" u="none" strike="noStrike" baseline="30000" dirty="0">
                          <a:effectLst/>
                          <a:latin typeface="Arial Narrow" panose="020B0606020202030204" pitchFamily="34" charset="0"/>
                        </a:rPr>
                        <a:t>-6</a:t>
                      </a:r>
                      <a:r>
                        <a:rPr lang="en-US" sz="1600" u="none" strike="noStrike" dirty="0">
                          <a:effectLst/>
                          <a:latin typeface="Arial Narrow" panose="020B0606020202030204" pitchFamily="34" charset="0"/>
                        </a:rPr>
                        <a:t> m</a:t>
                      </a:r>
                      <a:r>
                        <a:rPr lang="en-US" sz="1600" u="none" strike="noStrike" baseline="30000" dirty="0">
                          <a:effectLst/>
                          <a:latin typeface="Arial Narrow" panose="020B0606020202030204" pitchFamily="34" charset="0"/>
                        </a:rPr>
                        <a:t>2</a:t>
                      </a:r>
                      <a:r>
                        <a:rPr lang="en-US" sz="1600" u="none" strike="noStrike" dirty="0">
                          <a:effectLst/>
                          <a:latin typeface="Arial Narrow" panose="020B0606020202030204" pitchFamily="34" charset="0"/>
                        </a:rPr>
                        <a:t>/s (</a:t>
                      </a:r>
                      <a:r>
                        <a:rPr lang="en-US" sz="1600" u="none" strike="noStrike" dirty="0" err="1">
                          <a:effectLst/>
                          <a:latin typeface="Arial Narrow" panose="020B0606020202030204" pitchFamily="34" charset="0"/>
                        </a:rPr>
                        <a:t>υγρό</a:t>
                      </a:r>
                      <a:r>
                        <a:rPr lang="en-US" sz="1600" u="none" strike="noStrike" dirty="0">
                          <a:effectLst/>
                          <a:latin typeface="Arial Narrow" panose="020B0606020202030204" pitchFamily="34" charset="0"/>
                        </a:rPr>
                        <a:t>)</a:t>
                      </a:r>
                      <a:endParaRPr lang="en-US" sz="1600" b="0"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4238935671"/>
                  </a:ext>
                </a:extLst>
              </a:tr>
              <a:tr h="239788">
                <a:tc>
                  <a:txBody>
                    <a:bodyPr/>
                    <a:lstStyle/>
                    <a:p>
                      <a:pPr algn="l" fontAlgn="b"/>
                      <a:r>
                        <a:rPr lang="el-GR" sz="1600" b="1" u="none" strike="noStrike" dirty="0">
                          <a:effectLst/>
                          <a:latin typeface="Arial Narrow" panose="020B0606020202030204" pitchFamily="34" charset="0"/>
                        </a:rPr>
                        <a:t>Άμμος</a:t>
                      </a:r>
                      <a:endParaRPr lang="el-GR" sz="16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600" b="1" u="none" strike="noStrike" dirty="0">
                          <a:effectLst/>
                          <a:latin typeface="Arial Narrow" panose="020B0606020202030204" pitchFamily="34" charset="0"/>
                        </a:rPr>
                        <a:t>0,24</a:t>
                      </a:r>
                      <a:endParaRPr lang="el-GR" sz="16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600" b="1" u="none" strike="noStrike">
                          <a:effectLst/>
                          <a:latin typeface="Arial Narrow" panose="020B0606020202030204" pitchFamily="34" charset="0"/>
                        </a:rPr>
                        <a:t>0,74 (60%)</a:t>
                      </a:r>
                      <a:endParaRPr lang="el-GR" sz="1600" b="1" i="0" u="none" strike="noStrike">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1792259905"/>
                  </a:ext>
                </a:extLst>
              </a:tr>
              <a:tr h="239788">
                <a:tc>
                  <a:txBody>
                    <a:bodyPr/>
                    <a:lstStyle/>
                    <a:p>
                      <a:pPr algn="l" fontAlgn="b"/>
                      <a:r>
                        <a:rPr lang="el-GR" sz="1600" b="1" u="none" strike="noStrike" dirty="0">
                          <a:effectLst/>
                          <a:latin typeface="Arial Narrow" panose="020B0606020202030204" pitchFamily="34" charset="0"/>
                        </a:rPr>
                        <a:t>Άργιλος</a:t>
                      </a:r>
                      <a:endParaRPr lang="el-GR" sz="16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600" b="1" u="none" strike="noStrike" dirty="0">
                          <a:effectLst/>
                          <a:latin typeface="Arial Narrow" panose="020B0606020202030204" pitchFamily="34" charset="0"/>
                        </a:rPr>
                        <a:t>0,18</a:t>
                      </a:r>
                      <a:endParaRPr lang="el-GR" sz="16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600" b="1" u="none" strike="noStrike" dirty="0">
                          <a:effectLst/>
                          <a:latin typeface="Arial Narrow" panose="020B0606020202030204" pitchFamily="34" charset="0"/>
                        </a:rPr>
                        <a:t>0,51 (60%)</a:t>
                      </a:r>
                      <a:endParaRPr lang="el-GR" sz="1600" b="1"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1442913611"/>
                  </a:ext>
                </a:extLst>
              </a:tr>
              <a:tr h="239788">
                <a:tc>
                  <a:txBody>
                    <a:bodyPr/>
                    <a:lstStyle/>
                    <a:p>
                      <a:pPr algn="l" fontAlgn="b"/>
                      <a:r>
                        <a:rPr lang="el-GR" sz="1600" b="1" u="none" strike="noStrike" dirty="0">
                          <a:effectLst/>
                          <a:latin typeface="Arial Narrow" panose="020B0606020202030204" pitchFamily="34" charset="0"/>
                        </a:rPr>
                        <a:t>Τύρφη</a:t>
                      </a:r>
                      <a:endParaRPr lang="el-GR" sz="16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600" b="1" u="none" strike="noStrike">
                          <a:effectLst/>
                          <a:latin typeface="Arial Narrow" panose="020B0606020202030204" pitchFamily="34" charset="0"/>
                        </a:rPr>
                        <a:t>0,1</a:t>
                      </a:r>
                      <a:endParaRPr lang="el-GR" sz="1600" b="1" i="0" u="none" strike="noStrike">
                        <a:solidFill>
                          <a:srgbClr val="000000"/>
                        </a:solidFill>
                        <a:effectLst/>
                        <a:latin typeface="Arial Narrow" panose="020B0606020202030204" pitchFamily="34" charset="0"/>
                      </a:endParaRPr>
                    </a:p>
                  </a:txBody>
                  <a:tcPr marL="0" marR="0" marT="0" marB="0" anchor="b"/>
                </a:tc>
                <a:tc>
                  <a:txBody>
                    <a:bodyPr/>
                    <a:lstStyle/>
                    <a:p>
                      <a:pPr algn="ctr" fontAlgn="b"/>
                      <a:r>
                        <a:rPr lang="el-GR" sz="1600" b="1" u="none" strike="noStrike" dirty="0">
                          <a:effectLst/>
                          <a:latin typeface="Arial Narrow" panose="020B0606020202030204" pitchFamily="34" charset="0"/>
                        </a:rPr>
                        <a:t>0,12 (20%)</a:t>
                      </a:r>
                      <a:endParaRPr lang="el-GR" sz="1600" b="1"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4157455866"/>
                  </a:ext>
                </a:extLst>
              </a:tr>
            </a:tbl>
          </a:graphicData>
        </a:graphic>
      </p:graphicFrame>
    </p:spTree>
    <p:extLst>
      <p:ext uri="{BB962C8B-B14F-4D97-AF65-F5344CB8AC3E}">
        <p14:creationId xmlns:p14="http://schemas.microsoft.com/office/powerpoint/2010/main" val="3525699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46</a:t>
            </a:fld>
            <a:endParaRPr lang="el-GR" dirty="0">
              <a:solidFill>
                <a:prstClr val="black">
                  <a:tint val="75000"/>
                </a:prstClr>
              </a:solidFill>
            </a:endParaRPr>
          </a:p>
        </p:txBody>
      </p:sp>
      <p:sp>
        <p:nvSpPr>
          <p:cNvPr id="4" name="Title 1">
            <a:extLst>
              <a:ext uri="{FF2B5EF4-FFF2-40B4-BE49-F238E27FC236}">
                <a16:creationId xmlns:a16="http://schemas.microsoft.com/office/drawing/2014/main" id="{EC6483A1-4C8A-461B-BC8A-20D5A260257D}"/>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solidFill>
                  <a:schemeClr val="accent6">
                    <a:lumMod val="75000"/>
                  </a:schemeClr>
                </a:solidFill>
              </a:rPr>
              <a:t>Βάθος διάχυσης</a:t>
            </a:r>
            <a:r>
              <a:rPr lang="en-US" dirty="0">
                <a:solidFill>
                  <a:schemeClr val="accent6">
                    <a:lumMod val="75000"/>
                  </a:schemeClr>
                </a:solidFill>
              </a:rPr>
              <a:t> - </a:t>
            </a:r>
            <a:r>
              <a:rPr lang="el-GR" u="sng" dirty="0">
                <a:solidFill>
                  <a:schemeClr val="accent6">
                    <a:lumMod val="75000"/>
                  </a:schemeClr>
                </a:solidFill>
              </a:rPr>
              <a:t>Απόσβεσης</a:t>
            </a:r>
            <a:endParaRPr lang="en-US" u="sng" dirty="0">
              <a:solidFill>
                <a:schemeClr val="accent6">
                  <a:lumMod val="75000"/>
                </a:schemeClr>
              </a:solidFill>
            </a:endParaRPr>
          </a:p>
        </p:txBody>
      </p:sp>
      <p:graphicFrame>
        <p:nvGraphicFramePr>
          <p:cNvPr id="9" name="Αντικείμενο 8">
            <a:extLst>
              <a:ext uri="{FF2B5EF4-FFF2-40B4-BE49-F238E27FC236}">
                <a16:creationId xmlns:a16="http://schemas.microsoft.com/office/drawing/2014/main" id="{C1346AA7-15DB-4005-8FA6-65DA111D8222}"/>
              </a:ext>
            </a:extLst>
          </p:cNvPr>
          <p:cNvGraphicFramePr>
            <a:graphicFrameLocks noChangeAspect="1"/>
          </p:cNvGraphicFramePr>
          <p:nvPr>
            <p:extLst>
              <p:ext uri="{D42A27DB-BD31-4B8C-83A1-F6EECF244321}">
                <p14:modId xmlns:p14="http://schemas.microsoft.com/office/powerpoint/2010/main" val="3539774916"/>
              </p:ext>
            </p:extLst>
          </p:nvPr>
        </p:nvGraphicFramePr>
        <p:xfrm>
          <a:off x="5631262" y="5093171"/>
          <a:ext cx="2349500" cy="1190625"/>
        </p:xfrm>
        <a:graphic>
          <a:graphicData uri="http://schemas.openxmlformats.org/presentationml/2006/ole">
            <mc:AlternateContent xmlns:mc="http://schemas.openxmlformats.org/markup-compatibility/2006">
              <mc:Choice xmlns:v="urn:schemas-microsoft-com:vml" Requires="v">
                <p:oleObj name="Equation" r:id="rId2" imgW="901440" imgH="457200" progId="Equation.DSMT4">
                  <p:embed/>
                </p:oleObj>
              </mc:Choice>
              <mc:Fallback>
                <p:oleObj name="Equation" r:id="rId2" imgW="901440" imgH="457200" progId="Equation.DSMT4">
                  <p:embed/>
                  <p:pic>
                    <p:nvPicPr>
                      <p:cNvPr id="0" name=""/>
                      <p:cNvPicPr/>
                      <p:nvPr/>
                    </p:nvPicPr>
                    <p:blipFill>
                      <a:blip r:embed="rId3"/>
                      <a:stretch>
                        <a:fillRect/>
                      </a:stretch>
                    </p:blipFill>
                    <p:spPr>
                      <a:xfrm>
                        <a:off x="5631262" y="5093171"/>
                        <a:ext cx="2349500" cy="1190625"/>
                      </a:xfrm>
                      <a:prstGeom prst="rect">
                        <a:avLst/>
                      </a:prstGeom>
                    </p:spPr>
                  </p:pic>
                </p:oleObj>
              </mc:Fallback>
            </mc:AlternateContent>
          </a:graphicData>
        </a:graphic>
      </p:graphicFrame>
      <p:graphicFrame>
        <p:nvGraphicFramePr>
          <p:cNvPr id="10" name="Αντικείμενο 9">
            <a:extLst>
              <a:ext uri="{FF2B5EF4-FFF2-40B4-BE49-F238E27FC236}">
                <a16:creationId xmlns:a16="http://schemas.microsoft.com/office/drawing/2014/main" id="{0B68C010-C2EE-453D-A38D-6EE43D622C5D}"/>
              </a:ext>
            </a:extLst>
          </p:cNvPr>
          <p:cNvGraphicFramePr>
            <a:graphicFrameLocks noChangeAspect="1"/>
          </p:cNvGraphicFramePr>
          <p:nvPr>
            <p:extLst>
              <p:ext uri="{D42A27DB-BD31-4B8C-83A1-F6EECF244321}">
                <p14:modId xmlns:p14="http://schemas.microsoft.com/office/powerpoint/2010/main" val="466472045"/>
              </p:ext>
            </p:extLst>
          </p:nvPr>
        </p:nvGraphicFramePr>
        <p:xfrm>
          <a:off x="2027523" y="2677039"/>
          <a:ext cx="5972175" cy="1401763"/>
        </p:xfrm>
        <a:graphic>
          <a:graphicData uri="http://schemas.openxmlformats.org/presentationml/2006/ole">
            <mc:AlternateContent xmlns:mc="http://schemas.openxmlformats.org/markup-compatibility/2006">
              <mc:Choice xmlns:v="urn:schemas-microsoft-com:vml" Requires="v">
                <p:oleObj name="Equation" r:id="rId4" imgW="2108160" imgH="495000" progId="Equation.DSMT4">
                  <p:embed/>
                </p:oleObj>
              </mc:Choice>
              <mc:Fallback>
                <p:oleObj name="Equation" r:id="rId4" imgW="2108160" imgH="495000" progId="Equation.DSMT4">
                  <p:embed/>
                  <p:pic>
                    <p:nvPicPr>
                      <p:cNvPr id="0" name=""/>
                      <p:cNvPicPr/>
                      <p:nvPr/>
                    </p:nvPicPr>
                    <p:blipFill>
                      <a:blip r:embed="rId5"/>
                      <a:stretch>
                        <a:fillRect/>
                      </a:stretch>
                    </p:blipFill>
                    <p:spPr>
                      <a:xfrm>
                        <a:off x="2027523" y="2677039"/>
                        <a:ext cx="5972175" cy="1401763"/>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E68CC9A4-AA6B-4D99-9B56-ADB3255EB707}"/>
              </a:ext>
            </a:extLst>
          </p:cNvPr>
          <p:cNvGraphicFramePr>
            <a:graphicFrameLocks noChangeAspect="1"/>
          </p:cNvGraphicFramePr>
          <p:nvPr>
            <p:extLst>
              <p:ext uri="{D42A27DB-BD31-4B8C-83A1-F6EECF244321}">
                <p14:modId xmlns:p14="http://schemas.microsoft.com/office/powerpoint/2010/main" val="4093189661"/>
              </p:ext>
            </p:extLst>
          </p:nvPr>
        </p:nvGraphicFramePr>
        <p:xfrm>
          <a:off x="4572000" y="1170760"/>
          <a:ext cx="922337" cy="754062"/>
        </p:xfrm>
        <a:graphic>
          <a:graphicData uri="http://schemas.openxmlformats.org/presentationml/2006/ole">
            <mc:AlternateContent xmlns:mc="http://schemas.openxmlformats.org/markup-compatibility/2006">
              <mc:Choice xmlns:v="urn:schemas-microsoft-com:vml" Requires="v">
                <p:oleObj name="Equation" r:id="rId6" imgW="482400" imgH="393480" progId="Equation.DSMT4">
                  <p:embed/>
                </p:oleObj>
              </mc:Choice>
              <mc:Fallback>
                <p:oleObj name="Equation" r:id="rId6" imgW="482400" imgH="393480" progId="Equation.DSMT4">
                  <p:embed/>
                  <p:pic>
                    <p:nvPicPr>
                      <p:cNvPr id="0" name=""/>
                      <p:cNvPicPr/>
                      <p:nvPr/>
                    </p:nvPicPr>
                    <p:blipFill>
                      <a:blip r:embed="rId7"/>
                      <a:stretch>
                        <a:fillRect/>
                      </a:stretch>
                    </p:blipFill>
                    <p:spPr>
                      <a:xfrm>
                        <a:off x="4572000" y="1170760"/>
                        <a:ext cx="922337" cy="754062"/>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7ACE8E48-FD02-495B-982F-52244044B486}"/>
              </a:ext>
            </a:extLst>
          </p:cNvPr>
          <p:cNvSpPr txBox="1"/>
          <p:nvPr/>
        </p:nvSpPr>
        <p:spPr>
          <a:xfrm>
            <a:off x="290488" y="2246152"/>
            <a:ext cx="6412225" cy="461665"/>
          </a:xfrm>
          <a:prstGeom prst="rect">
            <a:avLst/>
          </a:prstGeom>
          <a:noFill/>
        </p:spPr>
        <p:txBody>
          <a:bodyPr wrap="square">
            <a:spAutoFit/>
          </a:bodyPr>
          <a:lstStyle/>
          <a:p>
            <a:r>
              <a:rPr lang="el-GR" sz="2400" dirty="0">
                <a:solidFill>
                  <a:srgbClr val="0000FF"/>
                </a:solidFill>
                <a:latin typeface="Arial Narrow" panose="020B0606020202030204" pitchFamily="34" charset="0"/>
              </a:rPr>
              <a:t>Κατανομή της θερμοκρασίας κατά βάθος</a:t>
            </a:r>
            <a:endParaRPr lang="el-GR" sz="2400" dirty="0">
              <a:latin typeface="Arial Narrow" panose="020B0606020202030204" pitchFamily="34" charset="0"/>
            </a:endParaRPr>
          </a:p>
        </p:txBody>
      </p:sp>
      <p:graphicFrame>
        <p:nvGraphicFramePr>
          <p:cNvPr id="7" name="Αντικείμενο 6">
            <a:extLst>
              <a:ext uri="{FF2B5EF4-FFF2-40B4-BE49-F238E27FC236}">
                <a16:creationId xmlns:a16="http://schemas.microsoft.com/office/drawing/2014/main" id="{F5180408-B7F0-409B-B858-BFFAAD9AAA5B}"/>
              </a:ext>
            </a:extLst>
          </p:cNvPr>
          <p:cNvGraphicFramePr>
            <a:graphicFrameLocks noChangeAspect="1"/>
          </p:cNvGraphicFramePr>
          <p:nvPr>
            <p:extLst>
              <p:ext uri="{D42A27DB-BD31-4B8C-83A1-F6EECF244321}">
                <p14:modId xmlns:p14="http://schemas.microsoft.com/office/powerpoint/2010/main" val="60093842"/>
              </p:ext>
            </p:extLst>
          </p:nvPr>
        </p:nvGraphicFramePr>
        <p:xfrm>
          <a:off x="2843808" y="4301857"/>
          <a:ext cx="4565786" cy="647848"/>
        </p:xfrm>
        <a:graphic>
          <a:graphicData uri="http://schemas.openxmlformats.org/presentationml/2006/ole">
            <mc:AlternateContent xmlns:mc="http://schemas.openxmlformats.org/markup-compatibility/2006">
              <mc:Choice xmlns:v="urn:schemas-microsoft-com:vml" Requires="v">
                <p:oleObj name="Equation" r:id="rId8" imgW="1879560" imgH="266400" progId="Equation.DSMT4">
                  <p:embed/>
                </p:oleObj>
              </mc:Choice>
              <mc:Fallback>
                <p:oleObj name="Equation" r:id="rId8" imgW="1879560" imgH="266400" progId="Equation.DSMT4">
                  <p:embed/>
                  <p:pic>
                    <p:nvPicPr>
                      <p:cNvPr id="0" name=""/>
                      <p:cNvPicPr/>
                      <p:nvPr/>
                    </p:nvPicPr>
                    <p:blipFill>
                      <a:blip r:embed="rId9"/>
                      <a:stretch>
                        <a:fillRect/>
                      </a:stretch>
                    </p:blipFill>
                    <p:spPr>
                      <a:xfrm>
                        <a:off x="2843808" y="4301857"/>
                        <a:ext cx="4565786" cy="647848"/>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AA90811F-8B33-4697-BC9F-D60DD457EFD3}"/>
              </a:ext>
            </a:extLst>
          </p:cNvPr>
          <p:cNvGraphicFramePr>
            <a:graphicFrameLocks noChangeAspect="1"/>
          </p:cNvGraphicFramePr>
          <p:nvPr>
            <p:extLst>
              <p:ext uri="{D42A27DB-BD31-4B8C-83A1-F6EECF244321}">
                <p14:modId xmlns:p14="http://schemas.microsoft.com/office/powerpoint/2010/main" val="1667283438"/>
              </p:ext>
            </p:extLst>
          </p:nvPr>
        </p:nvGraphicFramePr>
        <p:xfrm>
          <a:off x="290488" y="1293078"/>
          <a:ext cx="3234284" cy="534102"/>
        </p:xfrm>
        <a:graphic>
          <a:graphicData uri="http://schemas.openxmlformats.org/presentationml/2006/ole">
            <mc:AlternateContent xmlns:mc="http://schemas.openxmlformats.org/markup-compatibility/2006">
              <mc:Choice xmlns:v="urn:schemas-microsoft-com:vml" Requires="v">
                <p:oleObj name="Equation" r:id="rId10" imgW="1384200" imgH="228600" progId="Equation.DSMT4">
                  <p:embed/>
                </p:oleObj>
              </mc:Choice>
              <mc:Fallback>
                <p:oleObj name="Equation" r:id="rId10" imgW="1384200" imgH="228600" progId="Equation.DSMT4">
                  <p:embed/>
                  <p:pic>
                    <p:nvPicPr>
                      <p:cNvPr id="0" name=""/>
                      <p:cNvPicPr/>
                      <p:nvPr/>
                    </p:nvPicPr>
                    <p:blipFill>
                      <a:blip r:embed="rId11"/>
                      <a:stretch>
                        <a:fillRect/>
                      </a:stretch>
                    </p:blipFill>
                    <p:spPr>
                      <a:xfrm>
                        <a:off x="290488" y="1293078"/>
                        <a:ext cx="3234284" cy="534102"/>
                      </a:xfrm>
                      <a:prstGeom prst="rect">
                        <a:avLst/>
                      </a:prstGeom>
                    </p:spPr>
                  </p:pic>
                </p:oleObj>
              </mc:Fallback>
            </mc:AlternateContent>
          </a:graphicData>
        </a:graphic>
      </p:graphicFrame>
    </p:spTree>
    <p:extLst>
      <p:ext uri="{BB962C8B-B14F-4D97-AF65-F5344CB8AC3E}">
        <p14:creationId xmlns:p14="http://schemas.microsoft.com/office/powerpoint/2010/main" val="2387984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47</a:t>
            </a:fld>
            <a:endParaRPr lang="el-GR" dirty="0">
              <a:solidFill>
                <a:prstClr val="black">
                  <a:tint val="75000"/>
                </a:prstClr>
              </a:solidFill>
            </a:endParaRPr>
          </a:p>
        </p:txBody>
      </p:sp>
      <p:pic>
        <p:nvPicPr>
          <p:cNvPr id="5" name="Picture 2" descr="Image result for ταξινόμηση πόρων εδαφων μακροποροι μεσοποροι">
            <a:extLst>
              <a:ext uri="{FF2B5EF4-FFF2-40B4-BE49-F238E27FC236}">
                <a16:creationId xmlns:a16="http://schemas.microsoft.com/office/drawing/2014/main" id="{6A8E7246-9CA8-4B98-83FD-AB06F029A30C}"/>
              </a:ext>
            </a:extLst>
          </p:cNvPr>
          <p:cNvPicPr>
            <a:picLocks noChangeAspect="1" noChangeArrowheads="1"/>
          </p:cNvPicPr>
          <p:nvPr/>
        </p:nvPicPr>
        <p:blipFill>
          <a:blip r:embed="rId2" cstate="print"/>
          <a:srcRect/>
          <a:stretch>
            <a:fillRect/>
          </a:stretch>
        </p:blipFill>
        <p:spPr bwMode="auto">
          <a:xfrm>
            <a:off x="3109558" y="2675623"/>
            <a:ext cx="5962599" cy="3784772"/>
          </a:xfrm>
          <a:prstGeom prst="rect">
            <a:avLst/>
          </a:prstGeom>
          <a:noFill/>
        </p:spPr>
      </p:pic>
      <p:pic>
        <p:nvPicPr>
          <p:cNvPr id="8" name="Εικόνα 7">
            <a:extLst>
              <a:ext uri="{FF2B5EF4-FFF2-40B4-BE49-F238E27FC236}">
                <a16:creationId xmlns:a16="http://schemas.microsoft.com/office/drawing/2014/main" id="{CD701E1D-ABA1-489E-A9C6-953C99D14846}"/>
              </a:ext>
            </a:extLst>
          </p:cNvPr>
          <p:cNvPicPr>
            <a:picLocks noChangeAspect="1"/>
          </p:cNvPicPr>
          <p:nvPr/>
        </p:nvPicPr>
        <p:blipFill>
          <a:blip r:embed="rId3"/>
          <a:stretch>
            <a:fillRect/>
          </a:stretch>
        </p:blipFill>
        <p:spPr>
          <a:xfrm>
            <a:off x="29881" y="0"/>
            <a:ext cx="3970782" cy="3429000"/>
          </a:xfrm>
          <a:prstGeom prst="rect">
            <a:avLst/>
          </a:prstGeom>
        </p:spPr>
      </p:pic>
      <p:sp>
        <p:nvSpPr>
          <p:cNvPr id="7" name="TextBox 6">
            <a:extLst>
              <a:ext uri="{FF2B5EF4-FFF2-40B4-BE49-F238E27FC236}">
                <a16:creationId xmlns:a16="http://schemas.microsoft.com/office/drawing/2014/main" id="{FD4C7524-C3D3-453F-8178-2D483310C932}"/>
              </a:ext>
            </a:extLst>
          </p:cNvPr>
          <p:cNvSpPr txBox="1"/>
          <p:nvPr/>
        </p:nvSpPr>
        <p:spPr>
          <a:xfrm>
            <a:off x="1547664" y="0"/>
            <a:ext cx="7524493" cy="400110"/>
          </a:xfrm>
          <a:prstGeom prst="rect">
            <a:avLst/>
          </a:prstGeom>
          <a:solidFill>
            <a:schemeClr val="bg1"/>
          </a:solidFill>
        </p:spPr>
        <p:txBody>
          <a:bodyPr wrap="square">
            <a:spAutoFit/>
          </a:bodyPr>
          <a:lstStyle/>
          <a:p>
            <a:r>
              <a:rPr lang="el-GR" sz="2000" dirty="0">
                <a:solidFill>
                  <a:srgbClr val="0000FF"/>
                </a:solidFill>
                <a:latin typeface="Arial Narrow" panose="020B0606020202030204" pitchFamily="34" charset="0"/>
              </a:rPr>
              <a:t>Κατανομή – (διακύμανση) της θερμοκρασίας κατά βάθος αναλόγως την εποχή </a:t>
            </a:r>
            <a:endParaRPr lang="el-GR" sz="2000" dirty="0">
              <a:latin typeface="Arial Narrow" panose="020B0606020202030204" pitchFamily="34" charset="0"/>
            </a:endParaRPr>
          </a:p>
        </p:txBody>
      </p:sp>
      <p:sp>
        <p:nvSpPr>
          <p:cNvPr id="9" name="TextBox 8">
            <a:extLst>
              <a:ext uri="{FF2B5EF4-FFF2-40B4-BE49-F238E27FC236}">
                <a16:creationId xmlns:a16="http://schemas.microsoft.com/office/drawing/2014/main" id="{B0E2FF15-A66B-4CBD-8DC7-B09E01B41CAB}"/>
              </a:ext>
            </a:extLst>
          </p:cNvPr>
          <p:cNvSpPr txBox="1"/>
          <p:nvPr/>
        </p:nvSpPr>
        <p:spPr>
          <a:xfrm>
            <a:off x="-3552" y="3399999"/>
            <a:ext cx="1407200" cy="369332"/>
          </a:xfrm>
          <a:prstGeom prst="rect">
            <a:avLst/>
          </a:prstGeom>
          <a:solidFill>
            <a:schemeClr val="bg1"/>
          </a:solidFill>
        </p:spPr>
        <p:txBody>
          <a:bodyPr wrap="square">
            <a:spAutoFit/>
          </a:bodyPr>
          <a:lstStyle/>
          <a:p>
            <a:endParaRPr lang="el-GR" dirty="0"/>
          </a:p>
        </p:txBody>
      </p:sp>
      <p:cxnSp>
        <p:nvCxnSpPr>
          <p:cNvPr id="11" name="Ευθεία γραμμή σύνδεσης 10">
            <a:extLst>
              <a:ext uri="{FF2B5EF4-FFF2-40B4-BE49-F238E27FC236}">
                <a16:creationId xmlns:a16="http://schemas.microsoft.com/office/drawing/2014/main" id="{BEE441FF-95AB-427E-87AF-95292C92DE5C}"/>
              </a:ext>
            </a:extLst>
          </p:cNvPr>
          <p:cNvCxnSpPr>
            <a:cxnSpLocks/>
            <a:endCxn id="8" idx="3"/>
          </p:cNvCxnSpPr>
          <p:nvPr/>
        </p:nvCxnSpPr>
        <p:spPr>
          <a:xfrm>
            <a:off x="356961" y="1556792"/>
            <a:ext cx="3643702" cy="157708"/>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Πίνακας 5">
            <a:extLst>
              <a:ext uri="{FF2B5EF4-FFF2-40B4-BE49-F238E27FC236}">
                <a16:creationId xmlns:a16="http://schemas.microsoft.com/office/drawing/2014/main" id="{B0A3BC7E-2606-DA88-2139-E9F004762778}"/>
              </a:ext>
            </a:extLst>
          </p:cNvPr>
          <p:cNvGraphicFramePr>
            <a:graphicFrameLocks noGrp="1"/>
          </p:cNvGraphicFramePr>
          <p:nvPr>
            <p:extLst>
              <p:ext uri="{D42A27DB-BD31-4B8C-83A1-F6EECF244321}">
                <p14:modId xmlns:p14="http://schemas.microsoft.com/office/powerpoint/2010/main" val="3920159650"/>
              </p:ext>
            </p:extLst>
          </p:nvPr>
        </p:nvGraphicFramePr>
        <p:xfrm>
          <a:off x="3244558" y="761634"/>
          <a:ext cx="5875701" cy="1920240"/>
        </p:xfrm>
        <a:graphic>
          <a:graphicData uri="http://schemas.openxmlformats.org/drawingml/2006/table">
            <a:tbl>
              <a:tblPr>
                <a:tableStyleId>{5C22544A-7EE6-4342-B048-85BDC9FD1C3A}</a:tableStyleId>
              </a:tblPr>
              <a:tblGrid>
                <a:gridCol w="973542">
                  <a:extLst>
                    <a:ext uri="{9D8B030D-6E8A-4147-A177-3AD203B41FA5}">
                      <a16:colId xmlns:a16="http://schemas.microsoft.com/office/drawing/2014/main" val="537099693"/>
                    </a:ext>
                  </a:extLst>
                </a:gridCol>
                <a:gridCol w="1157333">
                  <a:extLst>
                    <a:ext uri="{9D8B030D-6E8A-4147-A177-3AD203B41FA5}">
                      <a16:colId xmlns:a16="http://schemas.microsoft.com/office/drawing/2014/main" val="1373857463"/>
                    </a:ext>
                  </a:extLst>
                </a:gridCol>
                <a:gridCol w="1786401">
                  <a:extLst>
                    <a:ext uri="{9D8B030D-6E8A-4147-A177-3AD203B41FA5}">
                      <a16:colId xmlns:a16="http://schemas.microsoft.com/office/drawing/2014/main" val="1821672682"/>
                    </a:ext>
                  </a:extLst>
                </a:gridCol>
                <a:gridCol w="1958425">
                  <a:extLst>
                    <a:ext uri="{9D8B030D-6E8A-4147-A177-3AD203B41FA5}">
                      <a16:colId xmlns:a16="http://schemas.microsoft.com/office/drawing/2014/main" val="3058317816"/>
                    </a:ext>
                  </a:extLst>
                </a:gridCol>
              </a:tblGrid>
              <a:tr h="411480">
                <a:tc gridSpan="4">
                  <a:txBody>
                    <a:bodyPr/>
                    <a:lstStyle/>
                    <a:p>
                      <a:pPr algn="ctr" fontAlgn="b"/>
                      <a:r>
                        <a:rPr lang="el-GR" sz="1400" b="1" u="none" strike="noStrike" dirty="0">
                          <a:solidFill>
                            <a:srgbClr val="0000FF"/>
                          </a:solidFill>
                          <a:effectLst/>
                          <a:latin typeface="Arial Narrow" panose="020B0606020202030204" pitchFamily="34" charset="0"/>
                        </a:rPr>
                        <a:t>Τιμές ιδιοτήτων εδάφους για δύο διαφορετικούς τρόπους καλλιέργειας στα 5-20 </a:t>
                      </a:r>
                      <a:r>
                        <a:rPr lang="el-GR" sz="1400" b="1" u="none" strike="noStrike" dirty="0" err="1">
                          <a:solidFill>
                            <a:srgbClr val="0000FF"/>
                          </a:solidFill>
                          <a:effectLst/>
                          <a:latin typeface="Arial Narrow" panose="020B0606020202030204" pitchFamily="34" charset="0"/>
                        </a:rPr>
                        <a:t>cm</a:t>
                      </a:r>
                      <a:r>
                        <a:rPr lang="el-GR" sz="1400" b="1" u="none" strike="noStrike" dirty="0">
                          <a:solidFill>
                            <a:srgbClr val="0000FF"/>
                          </a:solidFill>
                          <a:effectLst/>
                          <a:latin typeface="Arial Narrow" panose="020B0606020202030204" pitchFamily="34" charset="0"/>
                        </a:rPr>
                        <a:t> από την επιφάνεια του σε αργιλώδες έδαφος</a:t>
                      </a:r>
                      <a:endParaRPr lang="el-GR" sz="1400" b="1" i="0" u="none" strike="noStrike" dirty="0">
                        <a:solidFill>
                          <a:srgbClr val="0000FF"/>
                        </a:solidFill>
                        <a:effectLst/>
                        <a:latin typeface="Arial Narrow" panose="020B0606020202030204" pitchFamily="34" charset="0"/>
                      </a:endParaRPr>
                    </a:p>
                  </a:txBody>
                  <a:tcPr marL="0" marR="0" marT="0" marB="0" anchor="b"/>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248430461"/>
                  </a:ext>
                </a:extLst>
              </a:tr>
              <a:tr h="457200">
                <a:tc>
                  <a:txBody>
                    <a:bodyPr/>
                    <a:lstStyle/>
                    <a:p>
                      <a:pPr algn="l" fontAlgn="b"/>
                      <a:r>
                        <a:rPr lang="el-GR" sz="1400" b="1" u="none" strike="noStrike" dirty="0">
                          <a:effectLst/>
                          <a:latin typeface="Arial Narrow" panose="020B0606020202030204" pitchFamily="34" charset="0"/>
                        </a:rPr>
                        <a:t> </a:t>
                      </a:r>
                      <a:endParaRPr lang="el-GR"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Φαινόμενη πυκνότητα </a:t>
                      </a:r>
                    </a:p>
                    <a:p>
                      <a:pPr algn="ctr" fontAlgn="b"/>
                      <a:r>
                        <a:rPr lang="el-GR" sz="1400" b="1" u="none" strike="noStrike" dirty="0">
                          <a:effectLst/>
                          <a:latin typeface="Arial Narrow" panose="020B0606020202030204" pitchFamily="34" charset="0"/>
                        </a:rPr>
                        <a:t>(</a:t>
                      </a:r>
                      <a:r>
                        <a:rPr lang="en-US" sz="1400" b="1" u="none" strike="noStrike" dirty="0">
                          <a:effectLst/>
                          <a:latin typeface="Arial Narrow" panose="020B0606020202030204" pitchFamily="34" charset="0"/>
                        </a:rPr>
                        <a:t>gr/cm</a:t>
                      </a:r>
                      <a:r>
                        <a:rPr lang="en-US" sz="1400" b="1" u="none" strike="noStrike" baseline="30000" dirty="0">
                          <a:effectLst/>
                          <a:latin typeface="Arial Narrow" panose="020B0606020202030204" pitchFamily="34" charset="0"/>
                        </a:rPr>
                        <a:t>3</a:t>
                      </a:r>
                      <a:r>
                        <a:rPr lang="en-US" sz="1400" b="1" u="none" strike="noStrike" dirty="0">
                          <a:effectLst/>
                          <a:latin typeface="Arial Narrow" panose="020B0606020202030204" pitchFamily="34" charset="0"/>
                        </a:rPr>
                        <a:t>)</a:t>
                      </a:r>
                      <a:endParaRPr lang="en-US"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Μέσο περιεχόμενο υγρασίας σε 25 ημέρες </a:t>
                      </a:r>
                    </a:p>
                    <a:p>
                      <a:pPr algn="ctr" fontAlgn="b"/>
                      <a:r>
                        <a:rPr lang="el-GR" sz="1400" b="1" u="none" strike="noStrike" dirty="0">
                          <a:effectLst/>
                          <a:latin typeface="Arial Narrow" panose="020B0606020202030204" pitchFamily="34" charset="0"/>
                        </a:rPr>
                        <a:t>(%)</a:t>
                      </a:r>
                      <a:endParaRPr lang="el-GR"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Μέση τιμή συντελεστή θερμικής διάχυσης </a:t>
                      </a:r>
                    </a:p>
                    <a:p>
                      <a:pPr algn="ctr" fontAlgn="b"/>
                      <a:r>
                        <a:rPr lang="el-GR" sz="1400" b="1" u="none" strike="noStrike" dirty="0">
                          <a:effectLst/>
                          <a:latin typeface="Arial Narrow" panose="020B0606020202030204" pitchFamily="34" charset="0"/>
                        </a:rPr>
                        <a:t>(cm</a:t>
                      </a:r>
                      <a:r>
                        <a:rPr lang="el-GR" sz="1400" b="1" u="none" strike="noStrike" baseline="30000" dirty="0">
                          <a:effectLst/>
                          <a:latin typeface="Arial Narrow" panose="020B0606020202030204" pitchFamily="34" charset="0"/>
                        </a:rPr>
                        <a:t>2</a:t>
                      </a:r>
                      <a:r>
                        <a:rPr lang="el-GR" sz="1400" b="1" u="none" strike="noStrike" dirty="0">
                          <a:effectLst/>
                          <a:latin typeface="Arial Narrow" panose="020B0606020202030204" pitchFamily="34" charset="0"/>
                        </a:rPr>
                        <a:t>/s     *10</a:t>
                      </a:r>
                      <a:r>
                        <a:rPr lang="el-GR" sz="1400" b="1" u="none" strike="noStrike" baseline="30000" dirty="0">
                          <a:effectLst/>
                          <a:latin typeface="Arial Narrow" panose="020B0606020202030204" pitchFamily="34" charset="0"/>
                        </a:rPr>
                        <a:t>-2</a:t>
                      </a:r>
                      <a:r>
                        <a:rPr lang="el-GR" sz="1400" b="1" u="none" strike="noStrike" dirty="0">
                          <a:effectLst/>
                          <a:latin typeface="Arial Narrow" panose="020B0606020202030204" pitchFamily="34" charset="0"/>
                        </a:rPr>
                        <a:t>)</a:t>
                      </a:r>
                      <a:endParaRPr lang="el-GR" sz="1400" b="1"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1454587853"/>
                  </a:ext>
                </a:extLst>
              </a:tr>
              <a:tr h="198120">
                <a:tc>
                  <a:txBody>
                    <a:bodyPr/>
                    <a:lstStyle/>
                    <a:p>
                      <a:pPr algn="l" fontAlgn="b"/>
                      <a:r>
                        <a:rPr lang="el-GR" sz="1400" b="1" u="none" strike="noStrike">
                          <a:effectLst/>
                          <a:latin typeface="Arial Narrow" panose="020B0606020202030204" pitchFamily="34" charset="0"/>
                        </a:rPr>
                        <a:t>Συμβατικό όργωμα</a:t>
                      </a:r>
                      <a:endParaRPr lang="el-GR" sz="1400" b="1" i="0" u="none" strike="noStrike">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1,16</a:t>
                      </a:r>
                      <a:endParaRPr lang="el-GR"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24,8-29,8</a:t>
                      </a:r>
                      <a:endParaRPr lang="el-GR"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a:effectLst/>
                          <a:latin typeface="Arial Narrow" panose="020B0606020202030204" pitchFamily="34" charset="0"/>
                        </a:rPr>
                        <a:t>0,63-0,02</a:t>
                      </a:r>
                      <a:endParaRPr lang="el-GR" sz="1400" b="1" i="0" u="none" strike="noStrike">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2337343858"/>
                  </a:ext>
                </a:extLst>
              </a:tr>
              <a:tr h="198120">
                <a:tc>
                  <a:txBody>
                    <a:bodyPr/>
                    <a:lstStyle/>
                    <a:p>
                      <a:pPr algn="l" fontAlgn="b"/>
                      <a:r>
                        <a:rPr lang="el-GR" sz="1400" b="1" u="none" strike="noStrike">
                          <a:effectLst/>
                          <a:latin typeface="Arial Narrow" panose="020B0606020202030204" pitchFamily="34" charset="0"/>
                        </a:rPr>
                        <a:t>Απευθείας διάτρηση</a:t>
                      </a:r>
                      <a:endParaRPr lang="el-GR" sz="1400" b="1" i="0" u="none" strike="noStrike">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1,32</a:t>
                      </a:r>
                      <a:endParaRPr lang="el-GR"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24,1-27,1</a:t>
                      </a:r>
                      <a:endParaRPr lang="el-GR" sz="1400" b="1" i="0" u="none" strike="noStrike" dirty="0">
                        <a:solidFill>
                          <a:srgbClr val="000000"/>
                        </a:solidFill>
                        <a:effectLst/>
                        <a:latin typeface="Arial Narrow" panose="020B0606020202030204" pitchFamily="34" charset="0"/>
                      </a:endParaRPr>
                    </a:p>
                  </a:txBody>
                  <a:tcPr marL="0" marR="0" marT="0" marB="0" anchor="b"/>
                </a:tc>
                <a:tc>
                  <a:txBody>
                    <a:bodyPr/>
                    <a:lstStyle/>
                    <a:p>
                      <a:pPr algn="ctr" fontAlgn="b"/>
                      <a:r>
                        <a:rPr lang="el-GR" sz="1400" b="1" u="none" strike="noStrike" dirty="0">
                          <a:effectLst/>
                          <a:latin typeface="Arial Narrow" panose="020B0606020202030204" pitchFamily="34" charset="0"/>
                        </a:rPr>
                        <a:t>1,00-0,04</a:t>
                      </a:r>
                      <a:endParaRPr lang="el-GR" sz="1400" b="1" i="0" u="none" strike="noStrike" dirty="0">
                        <a:solidFill>
                          <a:srgbClr val="000000"/>
                        </a:solidFill>
                        <a:effectLst/>
                        <a:latin typeface="Arial Narrow" panose="020B0606020202030204" pitchFamily="34" charset="0"/>
                      </a:endParaRPr>
                    </a:p>
                  </a:txBody>
                  <a:tcPr marL="0" marR="0" marT="0" marB="0" anchor="b"/>
                </a:tc>
                <a:extLst>
                  <a:ext uri="{0D108BD9-81ED-4DB2-BD59-A6C34878D82A}">
                    <a16:rowId xmlns:a16="http://schemas.microsoft.com/office/drawing/2014/main" val="254093113"/>
                  </a:ext>
                </a:extLst>
              </a:tr>
            </a:tbl>
          </a:graphicData>
        </a:graphic>
      </p:graphicFrame>
    </p:spTree>
    <p:extLst>
      <p:ext uri="{BB962C8B-B14F-4D97-AF65-F5344CB8AC3E}">
        <p14:creationId xmlns:p14="http://schemas.microsoft.com/office/powerpoint/2010/main" val="3984458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48</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FD4C7524-C3D3-453F-8178-2D483310C932}"/>
              </a:ext>
            </a:extLst>
          </p:cNvPr>
          <p:cNvSpPr txBox="1"/>
          <p:nvPr/>
        </p:nvSpPr>
        <p:spPr>
          <a:xfrm>
            <a:off x="2051720" y="260648"/>
            <a:ext cx="5832648" cy="584775"/>
          </a:xfrm>
          <a:prstGeom prst="rect">
            <a:avLst/>
          </a:prstGeom>
          <a:solidFill>
            <a:schemeClr val="bg1"/>
          </a:solidFill>
        </p:spPr>
        <p:txBody>
          <a:bodyPr wrap="square">
            <a:spAutoFit/>
          </a:bodyPr>
          <a:lstStyle/>
          <a:p>
            <a:r>
              <a:rPr lang="el-GR" sz="3200" dirty="0">
                <a:solidFill>
                  <a:srgbClr val="0000FF"/>
                </a:solidFill>
              </a:rPr>
              <a:t>Σύνθεση αερίων στο έδαφος</a:t>
            </a:r>
            <a:endParaRPr lang="el-GR" sz="3200" dirty="0"/>
          </a:p>
        </p:txBody>
      </p:sp>
      <p:cxnSp>
        <p:nvCxnSpPr>
          <p:cNvPr id="11" name="Ευθεία γραμμή σύνδεσης 10">
            <a:extLst>
              <a:ext uri="{FF2B5EF4-FFF2-40B4-BE49-F238E27FC236}">
                <a16:creationId xmlns:a16="http://schemas.microsoft.com/office/drawing/2014/main" id="{BEE441FF-95AB-427E-87AF-95292C92DE5C}"/>
              </a:ext>
            </a:extLst>
          </p:cNvPr>
          <p:cNvCxnSpPr>
            <a:cxnSpLocks/>
          </p:cNvCxnSpPr>
          <p:nvPr/>
        </p:nvCxnSpPr>
        <p:spPr>
          <a:xfrm>
            <a:off x="611560" y="1844824"/>
            <a:ext cx="6552728"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19603E4-B69D-47E9-AD49-C31F40208BCB}"/>
              </a:ext>
            </a:extLst>
          </p:cNvPr>
          <p:cNvSpPr txBox="1"/>
          <p:nvPr/>
        </p:nvSpPr>
        <p:spPr>
          <a:xfrm>
            <a:off x="457200" y="1228859"/>
            <a:ext cx="7139136" cy="523220"/>
          </a:xfrm>
          <a:prstGeom prst="rect">
            <a:avLst/>
          </a:prstGeom>
          <a:noFill/>
        </p:spPr>
        <p:txBody>
          <a:bodyPr wrap="square">
            <a:spAutoFit/>
          </a:bodyPr>
          <a:lstStyle/>
          <a:p>
            <a:r>
              <a:rPr lang="el-GR" sz="2800" dirty="0">
                <a:solidFill>
                  <a:srgbClr val="C00000"/>
                </a:solidFill>
                <a:latin typeface="Arial Narrow" panose="020B0606020202030204" pitchFamily="34" charset="0"/>
              </a:rPr>
              <a:t>Οι ρίζες απορροφούν Ο</a:t>
            </a:r>
            <a:r>
              <a:rPr lang="el-GR" sz="2800" baseline="-25000" dirty="0">
                <a:solidFill>
                  <a:srgbClr val="C00000"/>
                </a:solidFill>
                <a:latin typeface="Arial Narrow" panose="020B0606020202030204" pitchFamily="34" charset="0"/>
              </a:rPr>
              <a:t>2</a:t>
            </a:r>
            <a:r>
              <a:rPr lang="el-GR" sz="2800" dirty="0">
                <a:solidFill>
                  <a:srgbClr val="C00000"/>
                </a:solidFill>
                <a:latin typeface="Arial Narrow" panose="020B0606020202030204" pitchFamily="34" charset="0"/>
              </a:rPr>
              <a:t> και απελευθερώνουν </a:t>
            </a:r>
            <a:r>
              <a:rPr lang="en-US" sz="2800" dirty="0">
                <a:solidFill>
                  <a:srgbClr val="C00000"/>
                </a:solidFill>
                <a:latin typeface="Arial Narrow" panose="020B0606020202030204" pitchFamily="34" charset="0"/>
              </a:rPr>
              <a:t>CO</a:t>
            </a:r>
            <a:r>
              <a:rPr lang="en-US" sz="2800" baseline="-25000" dirty="0">
                <a:solidFill>
                  <a:srgbClr val="C00000"/>
                </a:solidFill>
                <a:latin typeface="Arial Narrow" panose="020B0606020202030204" pitchFamily="34" charset="0"/>
              </a:rPr>
              <a:t>2</a:t>
            </a:r>
            <a:endParaRPr lang="el-GR" sz="2800" baseline="-25000" dirty="0">
              <a:solidFill>
                <a:srgbClr val="C00000"/>
              </a:solidFill>
              <a:latin typeface="Arial Narrow" panose="020B0606020202030204" pitchFamily="34" charset="0"/>
            </a:endParaRPr>
          </a:p>
        </p:txBody>
      </p:sp>
      <p:pic>
        <p:nvPicPr>
          <p:cNvPr id="13" name="Εικόνα 12">
            <a:extLst>
              <a:ext uri="{FF2B5EF4-FFF2-40B4-BE49-F238E27FC236}">
                <a16:creationId xmlns:a16="http://schemas.microsoft.com/office/drawing/2014/main" id="{5F3D238D-A45D-4694-B9B7-0AFDC4928279}"/>
              </a:ext>
            </a:extLst>
          </p:cNvPr>
          <p:cNvPicPr/>
          <p:nvPr/>
        </p:nvPicPr>
        <p:blipFill rotWithShape="1">
          <a:blip r:embed="rId2"/>
          <a:srcRect l="19231" t="62420" r="19899" b="6447"/>
          <a:stretch/>
        </p:blipFill>
        <p:spPr>
          <a:xfrm>
            <a:off x="1403648" y="1896881"/>
            <a:ext cx="5256584" cy="3920031"/>
          </a:xfrm>
          <a:prstGeom prst="rect">
            <a:avLst/>
          </a:prstGeom>
        </p:spPr>
      </p:pic>
      <p:sp>
        <p:nvSpPr>
          <p:cNvPr id="5" name="TextBox 4">
            <a:extLst>
              <a:ext uri="{FF2B5EF4-FFF2-40B4-BE49-F238E27FC236}">
                <a16:creationId xmlns:a16="http://schemas.microsoft.com/office/drawing/2014/main" id="{28E583BA-CE8C-82B7-996A-ABD88F384902}"/>
              </a:ext>
            </a:extLst>
          </p:cNvPr>
          <p:cNvSpPr txBox="1"/>
          <p:nvPr/>
        </p:nvSpPr>
        <p:spPr>
          <a:xfrm>
            <a:off x="269693" y="5909661"/>
            <a:ext cx="8604613" cy="353943"/>
          </a:xfrm>
          <a:prstGeom prst="rect">
            <a:avLst/>
          </a:prstGeom>
          <a:solidFill>
            <a:schemeClr val="bg1"/>
          </a:solidFill>
        </p:spPr>
        <p:txBody>
          <a:bodyPr wrap="square">
            <a:spAutoFit/>
          </a:bodyPr>
          <a:lstStyle/>
          <a:p>
            <a:r>
              <a:rPr lang="el-GR" sz="1700" dirty="0">
                <a:solidFill>
                  <a:srgbClr val="0000FF"/>
                </a:solidFill>
                <a:latin typeface="Arial Narrow" panose="020B0606020202030204" pitchFamily="34" charset="0"/>
              </a:rPr>
              <a:t>Διάγραμμα της μεταβολής των συγκεντρώσεων Ο</a:t>
            </a:r>
            <a:r>
              <a:rPr lang="el-GR" sz="1700" baseline="-25000" dirty="0">
                <a:solidFill>
                  <a:srgbClr val="0000FF"/>
                </a:solidFill>
                <a:latin typeface="Arial Narrow" panose="020B0606020202030204" pitchFamily="34" charset="0"/>
              </a:rPr>
              <a:t>2</a:t>
            </a:r>
            <a:r>
              <a:rPr lang="el-GR" sz="1700" dirty="0">
                <a:solidFill>
                  <a:srgbClr val="0000FF"/>
                </a:solidFill>
                <a:latin typeface="Arial Narrow" panose="020B0606020202030204" pitchFamily="34" charset="0"/>
              </a:rPr>
              <a:t> και </a:t>
            </a:r>
            <a:r>
              <a:rPr lang="en-US" sz="1700" dirty="0">
                <a:solidFill>
                  <a:srgbClr val="0000FF"/>
                </a:solidFill>
                <a:latin typeface="Arial Narrow" panose="020B0606020202030204" pitchFamily="34" charset="0"/>
              </a:rPr>
              <a:t>CO</a:t>
            </a:r>
            <a:r>
              <a:rPr lang="en-US" sz="1700" baseline="-25000" dirty="0">
                <a:solidFill>
                  <a:srgbClr val="0000FF"/>
                </a:solidFill>
                <a:latin typeface="Arial Narrow" panose="020B0606020202030204" pitchFamily="34" charset="0"/>
              </a:rPr>
              <a:t>2</a:t>
            </a:r>
            <a:r>
              <a:rPr lang="el-GR" sz="1700" dirty="0">
                <a:solidFill>
                  <a:srgbClr val="0000FF"/>
                </a:solidFill>
                <a:latin typeface="Arial Narrow" panose="020B0606020202030204" pitchFamily="34" charset="0"/>
              </a:rPr>
              <a:t> στον αέρα του εδάφους σε σχέση με το βάθος</a:t>
            </a:r>
            <a:endParaRPr lang="el-GR" sz="1700" dirty="0">
              <a:latin typeface="Arial Narrow" panose="020B0606020202030204" pitchFamily="34" charset="0"/>
            </a:endParaRPr>
          </a:p>
        </p:txBody>
      </p:sp>
    </p:spTree>
    <p:extLst>
      <p:ext uri="{BB962C8B-B14F-4D97-AF65-F5344CB8AC3E}">
        <p14:creationId xmlns:p14="http://schemas.microsoft.com/office/powerpoint/2010/main" val="11885381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49</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FD4C7524-C3D3-453F-8178-2D483310C932}"/>
              </a:ext>
            </a:extLst>
          </p:cNvPr>
          <p:cNvSpPr txBox="1"/>
          <p:nvPr/>
        </p:nvSpPr>
        <p:spPr>
          <a:xfrm>
            <a:off x="450880" y="136525"/>
            <a:ext cx="5832648" cy="584775"/>
          </a:xfrm>
          <a:prstGeom prst="rect">
            <a:avLst/>
          </a:prstGeom>
          <a:solidFill>
            <a:schemeClr val="bg1"/>
          </a:solidFill>
        </p:spPr>
        <p:txBody>
          <a:bodyPr wrap="square">
            <a:spAutoFit/>
          </a:bodyPr>
          <a:lstStyle/>
          <a:p>
            <a:r>
              <a:rPr lang="el-GR" sz="3200" u="sng" dirty="0">
                <a:solidFill>
                  <a:srgbClr val="0000FF"/>
                </a:solidFill>
              </a:rPr>
              <a:t>Άσκηση 1</a:t>
            </a:r>
            <a:endParaRPr lang="el-GR" sz="3200" u="sng" dirty="0"/>
          </a:p>
        </p:txBody>
      </p:sp>
      <p:cxnSp>
        <p:nvCxnSpPr>
          <p:cNvPr id="11" name="Ευθεία γραμμή σύνδεσης 10">
            <a:extLst>
              <a:ext uri="{FF2B5EF4-FFF2-40B4-BE49-F238E27FC236}">
                <a16:creationId xmlns:a16="http://schemas.microsoft.com/office/drawing/2014/main" id="{BEE441FF-95AB-427E-87AF-95292C92DE5C}"/>
              </a:ext>
            </a:extLst>
          </p:cNvPr>
          <p:cNvCxnSpPr>
            <a:cxnSpLocks/>
          </p:cNvCxnSpPr>
          <p:nvPr/>
        </p:nvCxnSpPr>
        <p:spPr>
          <a:xfrm>
            <a:off x="6452592" y="5687934"/>
            <a:ext cx="1309380"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8" name="Αντικείμενο 7">
            <a:extLst>
              <a:ext uri="{FF2B5EF4-FFF2-40B4-BE49-F238E27FC236}">
                <a16:creationId xmlns:a16="http://schemas.microsoft.com/office/drawing/2014/main" id="{7F8524F8-6172-48B3-A340-69AC9FF970DB}"/>
              </a:ext>
            </a:extLst>
          </p:cNvPr>
          <p:cNvGraphicFramePr>
            <a:graphicFrameLocks noChangeAspect="1"/>
          </p:cNvGraphicFramePr>
          <p:nvPr>
            <p:extLst>
              <p:ext uri="{D42A27DB-BD31-4B8C-83A1-F6EECF244321}">
                <p14:modId xmlns:p14="http://schemas.microsoft.com/office/powerpoint/2010/main" val="112412036"/>
              </p:ext>
            </p:extLst>
          </p:nvPr>
        </p:nvGraphicFramePr>
        <p:xfrm>
          <a:off x="5698773" y="1928145"/>
          <a:ext cx="2681287" cy="1420812"/>
        </p:xfrm>
        <a:graphic>
          <a:graphicData uri="http://schemas.openxmlformats.org/presentationml/2006/ole">
            <mc:AlternateContent xmlns:mc="http://schemas.openxmlformats.org/markup-compatibility/2006">
              <mc:Choice xmlns:v="urn:schemas-microsoft-com:vml" Requires="v">
                <p:oleObj name="Equation" r:id="rId2" imgW="1028520" imgH="545760" progId="Equation.DSMT4">
                  <p:embed/>
                </p:oleObj>
              </mc:Choice>
              <mc:Fallback>
                <p:oleObj name="Equation" r:id="rId2" imgW="1028520" imgH="545760" progId="Equation.DSMT4">
                  <p:embed/>
                  <p:pic>
                    <p:nvPicPr>
                      <p:cNvPr id="9" name="Αντικείμενο 8">
                        <a:extLst>
                          <a:ext uri="{FF2B5EF4-FFF2-40B4-BE49-F238E27FC236}">
                            <a16:creationId xmlns:a16="http://schemas.microsoft.com/office/drawing/2014/main" id="{C1346AA7-15DB-4005-8FA6-65DA111D8222}"/>
                          </a:ext>
                        </a:extLst>
                      </p:cNvPr>
                      <p:cNvPicPr/>
                      <p:nvPr/>
                    </p:nvPicPr>
                    <p:blipFill>
                      <a:blip r:embed="rId3"/>
                      <a:stretch>
                        <a:fillRect/>
                      </a:stretch>
                    </p:blipFill>
                    <p:spPr>
                      <a:xfrm>
                        <a:off x="5698773" y="1928145"/>
                        <a:ext cx="2681287" cy="1420812"/>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08AC4D47-0673-4914-A5F9-B072B2C8E5BC}"/>
              </a:ext>
            </a:extLst>
          </p:cNvPr>
          <p:cNvSpPr txBox="1"/>
          <p:nvPr/>
        </p:nvSpPr>
        <p:spPr>
          <a:xfrm>
            <a:off x="107504" y="858475"/>
            <a:ext cx="9036496" cy="830997"/>
          </a:xfrm>
          <a:prstGeom prst="rect">
            <a:avLst/>
          </a:prstGeom>
          <a:noFill/>
        </p:spPr>
        <p:txBody>
          <a:bodyPr wrap="square">
            <a:spAutoFit/>
          </a:bodyPr>
          <a:lstStyle/>
          <a:p>
            <a:r>
              <a:rPr lang="el-GR" sz="2400" dirty="0">
                <a:solidFill>
                  <a:srgbClr val="0000FF"/>
                </a:solidFill>
                <a:latin typeface="Arial Narrow" panose="020B0606020202030204" pitchFamily="34" charset="0"/>
              </a:rPr>
              <a:t>Αποδείξτε ότι το βάθος απόσβεσης του ετήσιου θερμικού κύματος είναι 19 φορές μεγαλύτερο από το βάθος απόσβεσης του ημερήσιου θερμικού κύματος.</a:t>
            </a:r>
            <a:endParaRPr lang="el-GR" sz="2400" dirty="0">
              <a:latin typeface="Arial Narrow" panose="020B0606020202030204" pitchFamily="34" charset="0"/>
            </a:endParaRPr>
          </a:p>
        </p:txBody>
      </p:sp>
      <p:sp>
        <p:nvSpPr>
          <p:cNvPr id="10" name="TextBox 9">
            <a:extLst>
              <a:ext uri="{FF2B5EF4-FFF2-40B4-BE49-F238E27FC236}">
                <a16:creationId xmlns:a16="http://schemas.microsoft.com/office/drawing/2014/main" id="{A81F83E1-CAF5-4C8A-A90A-6246732FFDA9}"/>
              </a:ext>
            </a:extLst>
          </p:cNvPr>
          <p:cNvSpPr txBox="1"/>
          <p:nvPr/>
        </p:nvSpPr>
        <p:spPr>
          <a:xfrm>
            <a:off x="450880" y="2056268"/>
            <a:ext cx="5455920" cy="2123658"/>
          </a:xfrm>
          <a:prstGeom prst="rect">
            <a:avLst/>
          </a:prstGeom>
          <a:noFill/>
        </p:spPr>
        <p:txBody>
          <a:bodyPr wrap="square">
            <a:spAutoFit/>
          </a:bodyPr>
          <a:lstStyle/>
          <a:p>
            <a:r>
              <a:rPr lang="el-GR" sz="2200" dirty="0">
                <a:latin typeface="Arial Narrow" panose="020B0606020202030204" pitchFamily="34" charset="0"/>
              </a:rPr>
              <a:t>Λύση:</a:t>
            </a:r>
          </a:p>
          <a:p>
            <a:r>
              <a:rPr lang="el-GR" sz="2200" dirty="0">
                <a:latin typeface="Arial Narrow" panose="020B0606020202030204" pitchFamily="34" charset="0"/>
              </a:rPr>
              <a:t>Το βάθος απόσβεσης για το ημερήσιο κύμα είναι:</a:t>
            </a:r>
          </a:p>
          <a:p>
            <a:endParaRPr lang="el-GR" sz="2200" dirty="0">
              <a:latin typeface="Arial Narrow" panose="020B0606020202030204" pitchFamily="34" charset="0"/>
            </a:endParaRPr>
          </a:p>
          <a:p>
            <a:endParaRPr lang="el-GR" sz="2200" dirty="0">
              <a:latin typeface="Arial Narrow" panose="020B0606020202030204" pitchFamily="34" charset="0"/>
            </a:endParaRPr>
          </a:p>
          <a:p>
            <a:endParaRPr lang="el-GR" sz="2200" dirty="0">
              <a:latin typeface="Arial Narrow" panose="020B0606020202030204" pitchFamily="34" charset="0"/>
            </a:endParaRPr>
          </a:p>
          <a:p>
            <a:r>
              <a:rPr lang="el-GR" sz="2200" dirty="0">
                <a:latin typeface="Arial Narrow" panose="020B0606020202030204" pitchFamily="34" charset="0"/>
              </a:rPr>
              <a:t>Το βάθος απόσβεσης για το ετήσιο κύμα είναι:</a:t>
            </a:r>
            <a:endParaRPr lang="el-GR" sz="2200" dirty="0"/>
          </a:p>
        </p:txBody>
      </p:sp>
      <p:graphicFrame>
        <p:nvGraphicFramePr>
          <p:cNvPr id="5" name="Αντικείμενο 4">
            <a:extLst>
              <a:ext uri="{FF2B5EF4-FFF2-40B4-BE49-F238E27FC236}">
                <a16:creationId xmlns:a16="http://schemas.microsoft.com/office/drawing/2014/main" id="{04CB867D-63CB-4601-B0AB-878194010D02}"/>
              </a:ext>
            </a:extLst>
          </p:cNvPr>
          <p:cNvGraphicFramePr>
            <a:graphicFrameLocks noChangeAspect="1"/>
          </p:cNvGraphicFramePr>
          <p:nvPr>
            <p:extLst>
              <p:ext uri="{D42A27DB-BD31-4B8C-83A1-F6EECF244321}">
                <p14:modId xmlns:p14="http://schemas.microsoft.com/office/powerpoint/2010/main" val="710996726"/>
              </p:ext>
            </p:extLst>
          </p:nvPr>
        </p:nvGraphicFramePr>
        <p:xfrm>
          <a:off x="5698773" y="3361890"/>
          <a:ext cx="3048359" cy="1272616"/>
        </p:xfrm>
        <a:graphic>
          <a:graphicData uri="http://schemas.openxmlformats.org/presentationml/2006/ole">
            <mc:AlternateContent xmlns:mc="http://schemas.openxmlformats.org/markup-compatibility/2006">
              <mc:Choice xmlns:v="urn:schemas-microsoft-com:vml" Requires="v">
                <p:oleObj name="Equation" r:id="rId4" imgW="1307880" imgH="545760" progId="Equation.DSMT4">
                  <p:embed/>
                </p:oleObj>
              </mc:Choice>
              <mc:Fallback>
                <p:oleObj name="Equation" r:id="rId4" imgW="1307880" imgH="545760" progId="Equation.DSMT4">
                  <p:embed/>
                  <p:pic>
                    <p:nvPicPr>
                      <p:cNvPr id="0" name=""/>
                      <p:cNvPicPr/>
                      <p:nvPr/>
                    </p:nvPicPr>
                    <p:blipFill>
                      <a:blip r:embed="rId5"/>
                      <a:stretch>
                        <a:fillRect/>
                      </a:stretch>
                    </p:blipFill>
                    <p:spPr>
                      <a:xfrm>
                        <a:off x="5698773" y="3361890"/>
                        <a:ext cx="3048359" cy="1272616"/>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2EFF399A-FE18-4873-8809-FB97910933B3}"/>
              </a:ext>
            </a:extLst>
          </p:cNvPr>
          <p:cNvSpPr txBox="1"/>
          <p:nvPr/>
        </p:nvSpPr>
        <p:spPr>
          <a:xfrm>
            <a:off x="594556" y="4693219"/>
            <a:ext cx="8152576" cy="430887"/>
          </a:xfrm>
          <a:prstGeom prst="rect">
            <a:avLst/>
          </a:prstGeom>
          <a:noFill/>
        </p:spPr>
        <p:txBody>
          <a:bodyPr wrap="square">
            <a:spAutoFit/>
          </a:bodyPr>
          <a:lstStyle/>
          <a:p>
            <a:r>
              <a:rPr lang="el-GR" sz="2200" dirty="0">
                <a:solidFill>
                  <a:srgbClr val="0000FF"/>
                </a:solidFill>
                <a:latin typeface="Arial Narrow" panose="020B0606020202030204" pitchFamily="34" charset="0"/>
              </a:rPr>
              <a:t>Διαιρώντας κατά μέλη….</a:t>
            </a:r>
            <a:endParaRPr lang="el-GR" sz="2200" dirty="0">
              <a:latin typeface="Arial Narrow" panose="020B0606020202030204" pitchFamily="34" charset="0"/>
            </a:endParaRPr>
          </a:p>
        </p:txBody>
      </p:sp>
      <p:graphicFrame>
        <p:nvGraphicFramePr>
          <p:cNvPr id="6" name="Αντικείμενο 5">
            <a:extLst>
              <a:ext uri="{FF2B5EF4-FFF2-40B4-BE49-F238E27FC236}">
                <a16:creationId xmlns:a16="http://schemas.microsoft.com/office/drawing/2014/main" id="{A6068822-17A4-4E0F-A532-4A0377E48EA9}"/>
              </a:ext>
            </a:extLst>
          </p:cNvPr>
          <p:cNvGraphicFramePr>
            <a:graphicFrameLocks noChangeAspect="1"/>
          </p:cNvGraphicFramePr>
          <p:nvPr>
            <p:extLst>
              <p:ext uri="{D42A27DB-BD31-4B8C-83A1-F6EECF244321}">
                <p14:modId xmlns:p14="http://schemas.microsoft.com/office/powerpoint/2010/main" val="1826196339"/>
              </p:ext>
            </p:extLst>
          </p:nvPr>
        </p:nvGraphicFramePr>
        <p:xfrm>
          <a:off x="3587057" y="4735061"/>
          <a:ext cx="4174915" cy="1528317"/>
        </p:xfrm>
        <a:graphic>
          <a:graphicData uri="http://schemas.openxmlformats.org/presentationml/2006/ole">
            <mc:AlternateContent xmlns:mc="http://schemas.openxmlformats.org/markup-compatibility/2006">
              <mc:Choice xmlns:v="urn:schemas-microsoft-com:vml" Requires="v">
                <p:oleObj name="Equation" r:id="rId6" imgW="2844720" imgH="1041120" progId="Equation.DSMT4">
                  <p:embed/>
                </p:oleObj>
              </mc:Choice>
              <mc:Fallback>
                <p:oleObj name="Equation" r:id="rId6" imgW="2844720" imgH="1041120" progId="Equation.DSMT4">
                  <p:embed/>
                  <p:pic>
                    <p:nvPicPr>
                      <p:cNvPr id="0" name=""/>
                      <p:cNvPicPr/>
                      <p:nvPr/>
                    </p:nvPicPr>
                    <p:blipFill>
                      <a:blip r:embed="rId7"/>
                      <a:stretch>
                        <a:fillRect/>
                      </a:stretch>
                    </p:blipFill>
                    <p:spPr>
                      <a:xfrm>
                        <a:off x="3587057" y="4735061"/>
                        <a:ext cx="4174915" cy="1528317"/>
                      </a:xfrm>
                      <a:prstGeom prst="rect">
                        <a:avLst/>
                      </a:prstGeom>
                    </p:spPr>
                  </p:pic>
                </p:oleObj>
              </mc:Fallback>
            </mc:AlternateContent>
          </a:graphicData>
        </a:graphic>
      </p:graphicFrame>
    </p:spTree>
    <p:extLst>
      <p:ext uri="{BB962C8B-B14F-4D97-AF65-F5344CB8AC3E}">
        <p14:creationId xmlns:p14="http://schemas.microsoft.com/office/powerpoint/2010/main" val="38627814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50</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FD4C7524-C3D3-453F-8178-2D483310C932}"/>
              </a:ext>
            </a:extLst>
          </p:cNvPr>
          <p:cNvSpPr txBox="1"/>
          <p:nvPr/>
        </p:nvSpPr>
        <p:spPr>
          <a:xfrm>
            <a:off x="428680" y="200711"/>
            <a:ext cx="5832648" cy="584775"/>
          </a:xfrm>
          <a:prstGeom prst="rect">
            <a:avLst/>
          </a:prstGeom>
          <a:solidFill>
            <a:schemeClr val="bg1"/>
          </a:solidFill>
        </p:spPr>
        <p:txBody>
          <a:bodyPr wrap="square">
            <a:spAutoFit/>
          </a:bodyPr>
          <a:lstStyle/>
          <a:p>
            <a:r>
              <a:rPr lang="el-GR" sz="3200" u="sng" dirty="0">
                <a:solidFill>
                  <a:srgbClr val="0000FF"/>
                </a:solidFill>
              </a:rPr>
              <a:t>Άσκηση 2</a:t>
            </a:r>
            <a:endParaRPr lang="el-GR" sz="3200" u="sng" dirty="0"/>
          </a:p>
        </p:txBody>
      </p:sp>
      <p:cxnSp>
        <p:nvCxnSpPr>
          <p:cNvPr id="11" name="Ευθεία γραμμή σύνδεσης 10">
            <a:extLst>
              <a:ext uri="{FF2B5EF4-FFF2-40B4-BE49-F238E27FC236}">
                <a16:creationId xmlns:a16="http://schemas.microsoft.com/office/drawing/2014/main" id="{BEE441FF-95AB-427E-87AF-95292C92DE5C}"/>
              </a:ext>
            </a:extLst>
          </p:cNvPr>
          <p:cNvCxnSpPr>
            <a:cxnSpLocks/>
          </p:cNvCxnSpPr>
          <p:nvPr/>
        </p:nvCxnSpPr>
        <p:spPr>
          <a:xfrm>
            <a:off x="6767265" y="5626410"/>
            <a:ext cx="829071"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8" name="Αντικείμενο 7">
            <a:extLst>
              <a:ext uri="{FF2B5EF4-FFF2-40B4-BE49-F238E27FC236}">
                <a16:creationId xmlns:a16="http://schemas.microsoft.com/office/drawing/2014/main" id="{7F8524F8-6172-48B3-A340-69AC9FF970DB}"/>
              </a:ext>
            </a:extLst>
          </p:cNvPr>
          <p:cNvGraphicFramePr>
            <a:graphicFrameLocks noChangeAspect="1"/>
          </p:cNvGraphicFramePr>
          <p:nvPr>
            <p:extLst>
              <p:ext uri="{D42A27DB-BD31-4B8C-83A1-F6EECF244321}">
                <p14:modId xmlns:p14="http://schemas.microsoft.com/office/powerpoint/2010/main" val="2099534185"/>
              </p:ext>
            </p:extLst>
          </p:nvPr>
        </p:nvGraphicFramePr>
        <p:xfrm>
          <a:off x="3707904" y="2956886"/>
          <a:ext cx="4603824" cy="1008177"/>
        </p:xfrm>
        <a:graphic>
          <a:graphicData uri="http://schemas.openxmlformats.org/presentationml/2006/ole">
            <mc:AlternateContent xmlns:mc="http://schemas.openxmlformats.org/markup-compatibility/2006">
              <mc:Choice xmlns:v="urn:schemas-microsoft-com:vml" Requires="v">
                <p:oleObj name="Equation" r:id="rId2" imgW="2489040" imgH="545760" progId="Equation.DSMT4">
                  <p:embed/>
                </p:oleObj>
              </mc:Choice>
              <mc:Fallback>
                <p:oleObj name="Equation" r:id="rId2" imgW="2489040" imgH="545760" progId="Equation.DSMT4">
                  <p:embed/>
                  <p:pic>
                    <p:nvPicPr>
                      <p:cNvPr id="8" name="Αντικείμενο 7">
                        <a:extLst>
                          <a:ext uri="{FF2B5EF4-FFF2-40B4-BE49-F238E27FC236}">
                            <a16:creationId xmlns:a16="http://schemas.microsoft.com/office/drawing/2014/main" id="{7F8524F8-6172-48B3-A340-69AC9FF970DB}"/>
                          </a:ext>
                        </a:extLst>
                      </p:cNvPr>
                      <p:cNvPicPr/>
                      <p:nvPr/>
                    </p:nvPicPr>
                    <p:blipFill>
                      <a:blip r:embed="rId3"/>
                      <a:stretch>
                        <a:fillRect/>
                      </a:stretch>
                    </p:blipFill>
                    <p:spPr>
                      <a:xfrm>
                        <a:off x="3707904" y="2956886"/>
                        <a:ext cx="4603824" cy="1008177"/>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08AC4D47-0673-4914-A5F9-B072B2C8E5BC}"/>
              </a:ext>
            </a:extLst>
          </p:cNvPr>
          <p:cNvSpPr txBox="1"/>
          <p:nvPr/>
        </p:nvSpPr>
        <p:spPr>
          <a:xfrm>
            <a:off x="0" y="858475"/>
            <a:ext cx="9144000" cy="1200329"/>
          </a:xfrm>
          <a:prstGeom prst="rect">
            <a:avLst/>
          </a:prstGeom>
          <a:noFill/>
        </p:spPr>
        <p:txBody>
          <a:bodyPr wrap="square">
            <a:spAutoFit/>
          </a:bodyPr>
          <a:lstStyle/>
          <a:p>
            <a:r>
              <a:rPr lang="el-GR" sz="2400" dirty="0">
                <a:solidFill>
                  <a:srgbClr val="0000FF"/>
                </a:solidFill>
                <a:latin typeface="Arial Narrow" panose="020B0606020202030204" pitchFamily="34" charset="0"/>
              </a:rPr>
              <a:t>Ο παράγοντας (συντελεστής) θερμικής διάχυσης α</a:t>
            </a:r>
            <a:r>
              <a:rPr lang="en-US" sz="2400" baseline="-25000" dirty="0">
                <a:solidFill>
                  <a:srgbClr val="0000FF"/>
                </a:solidFill>
                <a:latin typeface="Arial Narrow" panose="020B0606020202030204" pitchFamily="34" charset="0"/>
              </a:rPr>
              <a:t>soil</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είναι 0,003</a:t>
            </a:r>
            <a:r>
              <a:rPr lang="en-US" sz="2400" dirty="0">
                <a:solidFill>
                  <a:srgbClr val="0000FF"/>
                </a:solidFill>
                <a:latin typeface="Arial Narrow" panose="020B0606020202030204" pitchFamily="34" charset="0"/>
              </a:rPr>
              <a:t>m</a:t>
            </a:r>
            <a:r>
              <a:rPr lang="en-US" sz="2400" baseline="30000" dirty="0">
                <a:solidFill>
                  <a:srgbClr val="0000FF"/>
                </a:solidFill>
                <a:latin typeface="Arial Narrow" panose="020B0606020202030204" pitchFamily="34" charset="0"/>
              </a:rPr>
              <a:t>2</a:t>
            </a:r>
            <a:r>
              <a:rPr lang="en-US" sz="2400" dirty="0">
                <a:solidFill>
                  <a:srgbClr val="0000FF"/>
                </a:solidFill>
                <a:latin typeface="Arial Narrow" panose="020B0606020202030204" pitchFamily="34" charset="0"/>
              </a:rPr>
              <a:t>/h, </a:t>
            </a:r>
            <a:r>
              <a:rPr lang="el-GR" sz="2400" dirty="0">
                <a:solidFill>
                  <a:srgbClr val="0000FF"/>
                </a:solidFill>
                <a:latin typeface="Arial Narrow" panose="020B0606020202030204" pitchFamily="34" charset="0"/>
              </a:rPr>
              <a:t>ενώ η μέση θερμοκρασία του εδάφους είναι 20</a:t>
            </a:r>
            <a:r>
              <a:rPr lang="el-GR" sz="2400" baseline="30000" dirty="0">
                <a:solidFill>
                  <a:srgbClr val="0000FF"/>
                </a:solidFill>
                <a:latin typeface="Arial Narrow" panose="020B0606020202030204" pitchFamily="34" charset="0"/>
              </a:rPr>
              <a:t>ο</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C</a:t>
            </a:r>
            <a:r>
              <a:rPr lang="el-GR" sz="2400" dirty="0">
                <a:solidFill>
                  <a:srgbClr val="0000FF"/>
                </a:solidFill>
                <a:latin typeface="Arial Narrow" panose="020B0606020202030204" pitchFamily="34" charset="0"/>
              </a:rPr>
              <a:t>.Βρείτε τη θερμοκρασία σε βάθος </a:t>
            </a:r>
            <a:r>
              <a:rPr lang="en-US" sz="2400" dirty="0">
                <a:solidFill>
                  <a:srgbClr val="0000FF"/>
                </a:solidFill>
                <a:latin typeface="Arial Narrow" panose="020B0606020202030204" pitchFamily="34" charset="0"/>
              </a:rPr>
              <a:t>z=-0,2m </a:t>
            </a:r>
            <a:r>
              <a:rPr lang="el-GR" sz="2400" dirty="0">
                <a:solidFill>
                  <a:srgbClr val="0000FF"/>
                </a:solidFill>
                <a:latin typeface="Arial Narrow" panose="020B0606020202030204" pitchFamily="34" charset="0"/>
              </a:rPr>
              <a:t>και σε χρόνο </a:t>
            </a:r>
            <a:r>
              <a:rPr lang="en-US" sz="2400" dirty="0">
                <a:solidFill>
                  <a:srgbClr val="0000FF"/>
                </a:solidFill>
                <a:latin typeface="Arial Narrow" panose="020B0606020202030204" pitchFamily="34" charset="0"/>
              </a:rPr>
              <a:t>t=8hr</a:t>
            </a:r>
            <a:endParaRPr lang="el-GR" sz="2400" dirty="0">
              <a:latin typeface="Arial Narrow" panose="020B0606020202030204" pitchFamily="34" charset="0"/>
            </a:endParaRPr>
          </a:p>
        </p:txBody>
      </p:sp>
      <p:sp>
        <p:nvSpPr>
          <p:cNvPr id="10" name="TextBox 9">
            <a:extLst>
              <a:ext uri="{FF2B5EF4-FFF2-40B4-BE49-F238E27FC236}">
                <a16:creationId xmlns:a16="http://schemas.microsoft.com/office/drawing/2014/main" id="{A81F83E1-CAF5-4C8A-A90A-6246732FFDA9}"/>
              </a:ext>
            </a:extLst>
          </p:cNvPr>
          <p:cNvSpPr txBox="1"/>
          <p:nvPr/>
        </p:nvSpPr>
        <p:spPr>
          <a:xfrm>
            <a:off x="450880" y="2056268"/>
            <a:ext cx="5455920" cy="1107996"/>
          </a:xfrm>
          <a:prstGeom prst="rect">
            <a:avLst/>
          </a:prstGeom>
          <a:noFill/>
        </p:spPr>
        <p:txBody>
          <a:bodyPr wrap="square">
            <a:spAutoFit/>
          </a:bodyPr>
          <a:lstStyle/>
          <a:p>
            <a:r>
              <a:rPr lang="el-GR" sz="2200" dirty="0">
                <a:latin typeface="Arial Narrow" panose="020B0606020202030204" pitchFamily="34" charset="0"/>
              </a:rPr>
              <a:t>Λύση:</a:t>
            </a:r>
          </a:p>
          <a:p>
            <a:r>
              <a:rPr lang="el-GR" sz="2200" dirty="0">
                <a:latin typeface="Arial Narrow" panose="020B0606020202030204" pitchFamily="34" charset="0"/>
              </a:rPr>
              <a:t>Το βάθος απόσβεσης για το ημερήσιο κύμα είναι:</a:t>
            </a:r>
          </a:p>
          <a:p>
            <a:endParaRPr lang="el-GR" sz="2200" dirty="0">
              <a:latin typeface="Arial Narrow" panose="020B0606020202030204" pitchFamily="34" charset="0"/>
            </a:endParaRPr>
          </a:p>
        </p:txBody>
      </p:sp>
      <p:sp>
        <p:nvSpPr>
          <p:cNvPr id="12" name="TextBox 11">
            <a:extLst>
              <a:ext uri="{FF2B5EF4-FFF2-40B4-BE49-F238E27FC236}">
                <a16:creationId xmlns:a16="http://schemas.microsoft.com/office/drawing/2014/main" id="{2EFF399A-FE18-4873-8809-FB97910933B3}"/>
              </a:ext>
            </a:extLst>
          </p:cNvPr>
          <p:cNvSpPr txBox="1"/>
          <p:nvPr/>
        </p:nvSpPr>
        <p:spPr>
          <a:xfrm>
            <a:off x="6767265" y="5195523"/>
            <a:ext cx="2133600" cy="430887"/>
          </a:xfrm>
          <a:prstGeom prst="rect">
            <a:avLst/>
          </a:prstGeom>
          <a:noFill/>
        </p:spPr>
        <p:txBody>
          <a:bodyPr wrap="square">
            <a:spAutoFit/>
          </a:bodyPr>
          <a:lstStyle/>
          <a:p>
            <a:r>
              <a:rPr lang="el-GR" sz="2200" dirty="0">
                <a:solidFill>
                  <a:srgbClr val="0000FF"/>
                </a:solidFill>
                <a:latin typeface="Arial Narrow" panose="020B0606020202030204" pitchFamily="34" charset="0"/>
              </a:rPr>
              <a:t>14,8</a:t>
            </a:r>
            <a:r>
              <a:rPr lang="el-GR" sz="2200" baseline="30000" dirty="0">
                <a:solidFill>
                  <a:srgbClr val="0000FF"/>
                </a:solidFill>
                <a:latin typeface="Arial Narrow" panose="020B0606020202030204" pitchFamily="34" charset="0"/>
              </a:rPr>
              <a:t>ο</a:t>
            </a:r>
            <a:r>
              <a:rPr lang="el-GR" sz="2200" dirty="0">
                <a:solidFill>
                  <a:srgbClr val="0000FF"/>
                </a:solidFill>
                <a:latin typeface="Arial Narrow" panose="020B0606020202030204" pitchFamily="34" charset="0"/>
              </a:rPr>
              <a:t> </a:t>
            </a:r>
            <a:r>
              <a:rPr lang="en-US" sz="2200" dirty="0">
                <a:solidFill>
                  <a:srgbClr val="0000FF"/>
                </a:solidFill>
                <a:latin typeface="Arial Narrow" panose="020B0606020202030204" pitchFamily="34" charset="0"/>
              </a:rPr>
              <a:t>C</a:t>
            </a:r>
            <a:endParaRPr lang="el-GR" sz="2200" dirty="0">
              <a:latin typeface="Arial Narrow" panose="020B0606020202030204" pitchFamily="34" charset="0"/>
            </a:endParaRPr>
          </a:p>
        </p:txBody>
      </p:sp>
      <p:graphicFrame>
        <p:nvGraphicFramePr>
          <p:cNvPr id="4" name="Αντικείμενο 3">
            <a:extLst>
              <a:ext uri="{FF2B5EF4-FFF2-40B4-BE49-F238E27FC236}">
                <a16:creationId xmlns:a16="http://schemas.microsoft.com/office/drawing/2014/main" id="{12B2494A-E5C9-4068-A074-05443B2AFA0C}"/>
              </a:ext>
            </a:extLst>
          </p:cNvPr>
          <p:cNvGraphicFramePr>
            <a:graphicFrameLocks noChangeAspect="1"/>
          </p:cNvGraphicFramePr>
          <p:nvPr>
            <p:extLst>
              <p:ext uri="{D42A27DB-BD31-4B8C-83A1-F6EECF244321}">
                <p14:modId xmlns:p14="http://schemas.microsoft.com/office/powerpoint/2010/main" val="1273197388"/>
              </p:ext>
            </p:extLst>
          </p:nvPr>
        </p:nvGraphicFramePr>
        <p:xfrm>
          <a:off x="3733656" y="3868166"/>
          <a:ext cx="4911627" cy="1008176"/>
        </p:xfrm>
        <a:graphic>
          <a:graphicData uri="http://schemas.openxmlformats.org/presentationml/2006/ole">
            <mc:AlternateContent xmlns:mc="http://schemas.openxmlformats.org/markup-compatibility/2006">
              <mc:Choice xmlns:v="urn:schemas-microsoft-com:vml" Requires="v">
                <p:oleObj name="Equation" r:id="rId4" imgW="2412720" imgH="495000" progId="Equation.DSMT4">
                  <p:embed/>
                </p:oleObj>
              </mc:Choice>
              <mc:Fallback>
                <p:oleObj name="Equation" r:id="rId4" imgW="2412720" imgH="495000" progId="Equation.DSMT4">
                  <p:embed/>
                  <p:pic>
                    <p:nvPicPr>
                      <p:cNvPr id="0" name=""/>
                      <p:cNvPicPr/>
                      <p:nvPr/>
                    </p:nvPicPr>
                    <p:blipFill>
                      <a:blip r:embed="rId5"/>
                      <a:stretch>
                        <a:fillRect/>
                      </a:stretch>
                    </p:blipFill>
                    <p:spPr>
                      <a:xfrm>
                        <a:off x="3733656" y="3868166"/>
                        <a:ext cx="4911627" cy="1008176"/>
                      </a:xfrm>
                      <a:prstGeom prst="rect">
                        <a:avLst/>
                      </a:prstGeom>
                    </p:spPr>
                  </p:pic>
                </p:oleObj>
              </mc:Fallback>
            </mc:AlternateContent>
          </a:graphicData>
        </a:graphic>
      </p:graphicFrame>
      <p:graphicFrame>
        <p:nvGraphicFramePr>
          <p:cNvPr id="15" name="Αντικείμενο 14">
            <a:extLst>
              <a:ext uri="{FF2B5EF4-FFF2-40B4-BE49-F238E27FC236}">
                <a16:creationId xmlns:a16="http://schemas.microsoft.com/office/drawing/2014/main" id="{20004B32-93D1-4679-8EF7-4B07E73C3757}"/>
              </a:ext>
            </a:extLst>
          </p:cNvPr>
          <p:cNvGraphicFramePr>
            <a:graphicFrameLocks noChangeAspect="1"/>
          </p:cNvGraphicFramePr>
          <p:nvPr>
            <p:extLst>
              <p:ext uri="{D42A27DB-BD31-4B8C-83A1-F6EECF244321}">
                <p14:modId xmlns:p14="http://schemas.microsoft.com/office/powerpoint/2010/main" val="796591035"/>
              </p:ext>
            </p:extLst>
          </p:nvPr>
        </p:nvGraphicFramePr>
        <p:xfrm>
          <a:off x="817563" y="5008563"/>
          <a:ext cx="6032500" cy="876300"/>
        </p:xfrm>
        <a:graphic>
          <a:graphicData uri="http://schemas.openxmlformats.org/presentationml/2006/ole">
            <mc:AlternateContent xmlns:mc="http://schemas.openxmlformats.org/markup-compatibility/2006">
              <mc:Choice xmlns:v="urn:schemas-microsoft-com:vml" Requires="v">
                <p:oleObj name="Equation" r:id="rId6" imgW="3238200" imgH="469800" progId="Equation.DSMT4">
                  <p:embed/>
                </p:oleObj>
              </mc:Choice>
              <mc:Fallback>
                <p:oleObj name="Equation" r:id="rId6" imgW="3238200" imgH="469800" progId="Equation.DSMT4">
                  <p:embed/>
                  <p:pic>
                    <p:nvPicPr>
                      <p:cNvPr id="0" name=""/>
                      <p:cNvPicPr/>
                      <p:nvPr/>
                    </p:nvPicPr>
                    <p:blipFill>
                      <a:blip r:embed="rId7"/>
                      <a:stretch>
                        <a:fillRect/>
                      </a:stretch>
                    </p:blipFill>
                    <p:spPr>
                      <a:xfrm>
                        <a:off x="817563" y="5008563"/>
                        <a:ext cx="6032500" cy="876300"/>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2C489AB2-D218-4CC2-AB4D-197A093CC01B}"/>
              </a:ext>
            </a:extLst>
          </p:cNvPr>
          <p:cNvSpPr txBox="1"/>
          <p:nvPr/>
        </p:nvSpPr>
        <p:spPr>
          <a:xfrm>
            <a:off x="611560" y="5951225"/>
            <a:ext cx="4572000" cy="369332"/>
          </a:xfrm>
          <a:prstGeom prst="rect">
            <a:avLst/>
          </a:prstGeom>
          <a:noFill/>
        </p:spPr>
        <p:txBody>
          <a:bodyPr wrap="square">
            <a:spAutoFit/>
          </a:bodyPr>
          <a:lstStyle/>
          <a:p>
            <a:r>
              <a:rPr lang="el-GR" sz="1800" dirty="0">
                <a:solidFill>
                  <a:srgbClr val="C00000"/>
                </a:solidFill>
                <a:latin typeface="Arial Narrow" panose="020B0606020202030204" pitchFamily="34" charset="0"/>
              </a:rPr>
              <a:t>Προσοχή, το </a:t>
            </a:r>
            <a:r>
              <a:rPr lang="en-US" sz="1800" dirty="0">
                <a:solidFill>
                  <a:srgbClr val="C00000"/>
                </a:solidFill>
                <a:latin typeface="Arial Narrow" panose="020B0606020202030204" pitchFamily="34" charset="0"/>
              </a:rPr>
              <a:t>z </a:t>
            </a:r>
            <a:r>
              <a:rPr lang="el-GR" sz="1800" dirty="0">
                <a:solidFill>
                  <a:srgbClr val="C00000"/>
                </a:solidFill>
                <a:latin typeface="Arial Narrow" panose="020B0606020202030204" pitchFamily="34" charset="0"/>
              </a:rPr>
              <a:t>είναι αρνητικό προς τα κάτω…</a:t>
            </a:r>
            <a:endParaRPr lang="el-GR" dirty="0">
              <a:solidFill>
                <a:srgbClr val="C00000"/>
              </a:solidFill>
            </a:endParaRPr>
          </a:p>
        </p:txBody>
      </p:sp>
    </p:spTree>
    <p:extLst>
      <p:ext uri="{BB962C8B-B14F-4D97-AF65-F5344CB8AC3E}">
        <p14:creationId xmlns:p14="http://schemas.microsoft.com/office/powerpoint/2010/main" val="133660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51</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FD4C7524-C3D3-453F-8178-2D483310C932}"/>
              </a:ext>
            </a:extLst>
          </p:cNvPr>
          <p:cNvSpPr txBox="1"/>
          <p:nvPr/>
        </p:nvSpPr>
        <p:spPr>
          <a:xfrm>
            <a:off x="450879" y="8042"/>
            <a:ext cx="5832648" cy="523220"/>
          </a:xfrm>
          <a:prstGeom prst="rect">
            <a:avLst/>
          </a:prstGeom>
          <a:solidFill>
            <a:schemeClr val="bg1"/>
          </a:solidFill>
        </p:spPr>
        <p:txBody>
          <a:bodyPr wrap="square">
            <a:spAutoFit/>
          </a:bodyPr>
          <a:lstStyle/>
          <a:p>
            <a:r>
              <a:rPr lang="el-GR" sz="2800" u="sng" dirty="0">
                <a:solidFill>
                  <a:schemeClr val="tx1">
                    <a:lumMod val="95000"/>
                    <a:lumOff val="5000"/>
                  </a:schemeClr>
                </a:solidFill>
              </a:rPr>
              <a:t>Άσκηση 3</a:t>
            </a:r>
          </a:p>
        </p:txBody>
      </p:sp>
      <p:sp>
        <p:nvSpPr>
          <p:cNvPr id="9" name="TextBox 8">
            <a:extLst>
              <a:ext uri="{FF2B5EF4-FFF2-40B4-BE49-F238E27FC236}">
                <a16:creationId xmlns:a16="http://schemas.microsoft.com/office/drawing/2014/main" id="{08AC4D47-0673-4914-A5F9-B072B2C8E5BC}"/>
              </a:ext>
            </a:extLst>
          </p:cNvPr>
          <p:cNvSpPr txBox="1"/>
          <p:nvPr/>
        </p:nvSpPr>
        <p:spPr>
          <a:xfrm>
            <a:off x="20078" y="491352"/>
            <a:ext cx="9144000" cy="1785104"/>
          </a:xfrm>
          <a:prstGeom prst="rect">
            <a:avLst/>
          </a:prstGeom>
          <a:noFill/>
        </p:spPr>
        <p:txBody>
          <a:bodyPr wrap="square">
            <a:spAutoFit/>
          </a:bodyPr>
          <a:lstStyle/>
          <a:p>
            <a:pPr algn="just"/>
            <a:r>
              <a:rPr lang="el-GR" sz="2200" dirty="0">
                <a:solidFill>
                  <a:srgbClr val="0000FF"/>
                </a:solidFill>
                <a:latin typeface="Arial Narrow" panose="020B0606020202030204" pitchFamily="34" charset="0"/>
              </a:rPr>
              <a:t>Η μέγιστη θερμοκρασία στην επιφάνεια του εδάφους είναι 40</a:t>
            </a:r>
            <a:r>
              <a:rPr lang="el-GR" sz="2200" baseline="30000" dirty="0">
                <a:solidFill>
                  <a:srgbClr val="0000FF"/>
                </a:solidFill>
                <a:latin typeface="Arial Narrow" panose="020B0606020202030204" pitchFamily="34" charset="0"/>
              </a:rPr>
              <a:t>ο</a:t>
            </a:r>
            <a:r>
              <a:rPr lang="en-US" sz="2200" dirty="0">
                <a:solidFill>
                  <a:srgbClr val="0000FF"/>
                </a:solidFill>
                <a:latin typeface="Arial Narrow" panose="020B0606020202030204" pitchFamily="34" charset="0"/>
              </a:rPr>
              <a:t>C </a:t>
            </a:r>
            <a:r>
              <a:rPr lang="el-GR" sz="2200" dirty="0">
                <a:solidFill>
                  <a:srgbClr val="0000FF"/>
                </a:solidFill>
                <a:latin typeface="Arial Narrow" panose="020B0606020202030204" pitchFamily="34" charset="0"/>
              </a:rPr>
              <a:t>και η ελάχιστη 10</a:t>
            </a:r>
            <a:r>
              <a:rPr lang="el-GR" sz="2200" baseline="30000" dirty="0">
                <a:solidFill>
                  <a:srgbClr val="0000FF"/>
                </a:solidFill>
                <a:latin typeface="Arial Narrow" panose="020B0606020202030204" pitchFamily="34" charset="0"/>
              </a:rPr>
              <a:t>ο</a:t>
            </a:r>
            <a:r>
              <a:rPr lang="en-US" sz="2200" dirty="0">
                <a:solidFill>
                  <a:srgbClr val="0000FF"/>
                </a:solidFill>
                <a:latin typeface="Arial Narrow" panose="020B0606020202030204" pitchFamily="34" charset="0"/>
              </a:rPr>
              <a:t>C</a:t>
            </a:r>
            <a:r>
              <a:rPr lang="el-GR" sz="2200" dirty="0">
                <a:solidFill>
                  <a:srgbClr val="0000FF"/>
                </a:solidFill>
                <a:latin typeface="Arial Narrow" panose="020B0606020202030204" pitchFamily="34" charset="0"/>
              </a:rPr>
              <a:t>. Εάν υποτεθεί ότι το κύμα της ημερήσιας θερμοκρασίας είναι συμμετρικό, η μέση θερμοκρασία είναι </a:t>
            </a:r>
            <a:r>
              <a:rPr lang="el-GR" sz="2200" dirty="0" err="1">
                <a:solidFill>
                  <a:srgbClr val="0000FF"/>
                </a:solidFill>
                <a:latin typeface="Arial Narrow" panose="020B0606020202030204" pitchFamily="34" charset="0"/>
              </a:rPr>
              <a:t>καθ</a:t>
            </a:r>
            <a:r>
              <a:rPr lang="en-US" sz="2200" dirty="0">
                <a:solidFill>
                  <a:srgbClr val="0000FF"/>
                </a:solidFill>
                <a:latin typeface="Arial Narrow" panose="020B0606020202030204" pitchFamily="34" charset="0"/>
              </a:rPr>
              <a:t>’ </a:t>
            </a:r>
            <a:r>
              <a:rPr lang="el-GR" sz="2200" dirty="0">
                <a:solidFill>
                  <a:srgbClr val="0000FF"/>
                </a:solidFill>
                <a:latin typeface="Arial Narrow" panose="020B0606020202030204" pitchFamily="34" charset="0"/>
              </a:rPr>
              <a:t>όλη την κατανομή … επιφανειακή θερμοκρασία του εδάφους ίση με την μέση τιμή στις 6 το πρωί και 6 το απόγευμα και το βάθος απόσβεσης είναι 0,1</a:t>
            </a:r>
            <a:r>
              <a:rPr lang="en-US" sz="2200" dirty="0">
                <a:solidFill>
                  <a:srgbClr val="0000FF"/>
                </a:solidFill>
                <a:latin typeface="Arial Narrow" panose="020B0606020202030204" pitchFamily="34" charset="0"/>
              </a:rPr>
              <a:t>m, </a:t>
            </a:r>
            <a:r>
              <a:rPr lang="el-GR" sz="2200" dirty="0">
                <a:solidFill>
                  <a:srgbClr val="0000FF"/>
                </a:solidFill>
                <a:latin typeface="Arial Narrow" panose="020B0606020202030204" pitchFamily="34" charset="0"/>
              </a:rPr>
              <a:t>υπολογίστε τις θερμοκρασίες το μεσημέρι και τα μεσάνυχτα σε βάθος 0,2</a:t>
            </a:r>
            <a:r>
              <a:rPr lang="en-US" sz="2200" dirty="0">
                <a:solidFill>
                  <a:srgbClr val="0000FF"/>
                </a:solidFill>
                <a:latin typeface="Arial Narrow" panose="020B0606020202030204" pitchFamily="34" charset="0"/>
              </a:rPr>
              <a:t>m.</a:t>
            </a:r>
            <a:endParaRPr lang="el-GR" sz="2200" dirty="0">
              <a:latin typeface="Arial Narrow" panose="020B0606020202030204" pitchFamily="34" charset="0"/>
            </a:endParaRPr>
          </a:p>
        </p:txBody>
      </p:sp>
      <p:sp>
        <p:nvSpPr>
          <p:cNvPr id="10" name="TextBox 9">
            <a:extLst>
              <a:ext uri="{FF2B5EF4-FFF2-40B4-BE49-F238E27FC236}">
                <a16:creationId xmlns:a16="http://schemas.microsoft.com/office/drawing/2014/main" id="{A81F83E1-CAF5-4C8A-A90A-6246732FFDA9}"/>
              </a:ext>
            </a:extLst>
          </p:cNvPr>
          <p:cNvSpPr txBox="1"/>
          <p:nvPr/>
        </p:nvSpPr>
        <p:spPr>
          <a:xfrm>
            <a:off x="20078" y="2246092"/>
            <a:ext cx="9103844" cy="1785104"/>
          </a:xfrm>
          <a:prstGeom prst="rect">
            <a:avLst/>
          </a:prstGeom>
          <a:noFill/>
        </p:spPr>
        <p:txBody>
          <a:bodyPr wrap="square">
            <a:spAutoFit/>
          </a:bodyPr>
          <a:lstStyle/>
          <a:p>
            <a:r>
              <a:rPr lang="el-GR" sz="2200" dirty="0">
                <a:latin typeface="Arial Narrow" panose="020B0606020202030204" pitchFamily="34" charset="0"/>
              </a:rPr>
              <a:t>Λύση:</a:t>
            </a:r>
          </a:p>
          <a:p>
            <a:r>
              <a:rPr lang="el-GR" sz="2200" dirty="0">
                <a:latin typeface="Arial Narrow" panose="020B0606020202030204" pitchFamily="34" charset="0"/>
              </a:rPr>
              <a:t>Το θερμοκρασιακό εύρος είναι (40-10=30Κ), η μέση θερμοκρασία είναι </a:t>
            </a:r>
            <a:r>
              <a:rPr lang="en-US" sz="2200" dirty="0">
                <a:latin typeface="Arial Narrow" panose="020B0606020202030204" pitchFamily="34" charset="0"/>
              </a:rPr>
              <a:t>[</a:t>
            </a:r>
            <a:r>
              <a:rPr lang="el-GR" sz="2200" dirty="0">
                <a:latin typeface="Arial Narrow" panose="020B0606020202030204" pitchFamily="34" charset="0"/>
              </a:rPr>
              <a:t>(40+10)/2=25</a:t>
            </a:r>
            <a:r>
              <a:rPr lang="el-GR" sz="2200" baseline="30000" dirty="0">
                <a:latin typeface="Arial Narrow" panose="020B0606020202030204" pitchFamily="34" charset="0"/>
              </a:rPr>
              <a:t>ο</a:t>
            </a:r>
            <a:r>
              <a:rPr lang="en-US" sz="2200" dirty="0">
                <a:latin typeface="Arial Narrow" panose="020B0606020202030204" pitchFamily="34" charset="0"/>
              </a:rPr>
              <a:t>C]</a:t>
            </a:r>
            <a:r>
              <a:rPr lang="el-GR" sz="2200" dirty="0">
                <a:latin typeface="Arial Narrow" panose="020B0606020202030204" pitchFamily="34" charset="0"/>
              </a:rPr>
              <a:t> και για το πλάτος στην επιφάνεια η μέγιστη τιμή πάνω από την μέση τιμή είναι 15Κ [25</a:t>
            </a:r>
            <a:r>
              <a:rPr lang="el-GR" sz="2200" baseline="30000" dirty="0">
                <a:latin typeface="Arial Narrow" panose="020B0606020202030204" pitchFamily="34" charset="0"/>
              </a:rPr>
              <a:t>ο</a:t>
            </a:r>
            <a:r>
              <a:rPr lang="el-GR" sz="2200" dirty="0">
                <a:latin typeface="Arial Narrow" panose="020B0606020202030204" pitchFamily="34" charset="0"/>
              </a:rPr>
              <a:t> </a:t>
            </a:r>
            <a:r>
              <a:rPr lang="en-US" sz="2200" dirty="0">
                <a:latin typeface="Arial Narrow" panose="020B0606020202030204" pitchFamily="34" charset="0"/>
              </a:rPr>
              <a:t>C+15K=</a:t>
            </a:r>
            <a:r>
              <a:rPr lang="el-GR" sz="2200" dirty="0">
                <a:latin typeface="Arial Narrow" panose="020B0606020202030204" pitchFamily="34" charset="0"/>
              </a:rPr>
              <a:t>40</a:t>
            </a:r>
            <a:r>
              <a:rPr lang="el-GR" sz="2200" baseline="30000" dirty="0">
                <a:latin typeface="Arial Narrow" panose="020B0606020202030204" pitchFamily="34" charset="0"/>
              </a:rPr>
              <a:t>ο</a:t>
            </a:r>
            <a:r>
              <a:rPr lang="el-GR" sz="2200" dirty="0">
                <a:latin typeface="Arial Narrow" panose="020B0606020202030204" pitchFamily="34" charset="0"/>
              </a:rPr>
              <a:t> </a:t>
            </a:r>
            <a:r>
              <a:rPr lang="en-US" sz="2200" dirty="0">
                <a:latin typeface="Arial Narrow" panose="020B0606020202030204" pitchFamily="34" charset="0"/>
              </a:rPr>
              <a:t>C]</a:t>
            </a:r>
            <a:r>
              <a:rPr lang="el-GR" sz="2200" dirty="0">
                <a:latin typeface="Arial Narrow" panose="020B0606020202030204" pitchFamily="34" charset="0"/>
              </a:rPr>
              <a:t>:</a:t>
            </a:r>
          </a:p>
          <a:p>
            <a:endParaRPr lang="el-GR" sz="2200" dirty="0">
              <a:latin typeface="Arial Narrow" panose="020B0606020202030204" pitchFamily="34" charset="0"/>
            </a:endParaRPr>
          </a:p>
        </p:txBody>
      </p:sp>
      <p:graphicFrame>
        <p:nvGraphicFramePr>
          <p:cNvPr id="4" name="Αντικείμενο 3">
            <a:extLst>
              <a:ext uri="{FF2B5EF4-FFF2-40B4-BE49-F238E27FC236}">
                <a16:creationId xmlns:a16="http://schemas.microsoft.com/office/drawing/2014/main" id="{12B2494A-E5C9-4068-A074-05443B2AFA0C}"/>
              </a:ext>
            </a:extLst>
          </p:cNvPr>
          <p:cNvGraphicFramePr>
            <a:graphicFrameLocks noChangeAspect="1"/>
          </p:cNvGraphicFramePr>
          <p:nvPr>
            <p:extLst>
              <p:ext uri="{D42A27DB-BD31-4B8C-83A1-F6EECF244321}">
                <p14:modId xmlns:p14="http://schemas.microsoft.com/office/powerpoint/2010/main" val="4110719519"/>
              </p:ext>
            </p:extLst>
          </p:nvPr>
        </p:nvGraphicFramePr>
        <p:xfrm>
          <a:off x="4331493" y="3394948"/>
          <a:ext cx="4443413" cy="1500188"/>
        </p:xfrm>
        <a:graphic>
          <a:graphicData uri="http://schemas.openxmlformats.org/presentationml/2006/ole">
            <mc:AlternateContent xmlns:mc="http://schemas.openxmlformats.org/markup-compatibility/2006">
              <mc:Choice xmlns:v="urn:schemas-microsoft-com:vml" Requires="v">
                <p:oleObj name="Equation" r:id="rId2" imgW="2184120" imgH="736560" progId="Equation.DSMT4">
                  <p:embed/>
                </p:oleObj>
              </mc:Choice>
              <mc:Fallback>
                <p:oleObj name="Equation" r:id="rId2" imgW="2184120" imgH="736560" progId="Equation.DSMT4">
                  <p:embed/>
                  <p:pic>
                    <p:nvPicPr>
                      <p:cNvPr id="4" name="Αντικείμενο 3">
                        <a:extLst>
                          <a:ext uri="{FF2B5EF4-FFF2-40B4-BE49-F238E27FC236}">
                            <a16:creationId xmlns:a16="http://schemas.microsoft.com/office/drawing/2014/main" id="{12B2494A-E5C9-4068-A074-05443B2AFA0C}"/>
                          </a:ext>
                        </a:extLst>
                      </p:cNvPr>
                      <p:cNvPicPr/>
                      <p:nvPr/>
                    </p:nvPicPr>
                    <p:blipFill>
                      <a:blip r:embed="rId3"/>
                      <a:stretch>
                        <a:fillRect/>
                      </a:stretch>
                    </p:blipFill>
                    <p:spPr>
                      <a:xfrm>
                        <a:off x="4331493" y="3394948"/>
                        <a:ext cx="4443413" cy="1500188"/>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290A9763-83E5-44A5-ADD7-344EADC1F3ED}"/>
              </a:ext>
            </a:extLst>
          </p:cNvPr>
          <p:cNvSpPr txBox="1"/>
          <p:nvPr/>
        </p:nvSpPr>
        <p:spPr>
          <a:xfrm>
            <a:off x="450880" y="5109361"/>
            <a:ext cx="8152576" cy="769441"/>
          </a:xfrm>
          <a:prstGeom prst="rect">
            <a:avLst/>
          </a:prstGeom>
          <a:noFill/>
        </p:spPr>
        <p:txBody>
          <a:bodyPr wrap="square">
            <a:spAutoFit/>
          </a:bodyPr>
          <a:lstStyle/>
          <a:p>
            <a:r>
              <a:rPr lang="el-GR" sz="2200" dirty="0">
                <a:solidFill>
                  <a:srgbClr val="0000FF"/>
                </a:solidFill>
                <a:latin typeface="Arial Narrow" panose="020B0606020202030204" pitchFamily="34" charset="0"/>
              </a:rPr>
              <a:t>όπου ω, η συχνότητα 2π/24 (ακτίνια), </a:t>
            </a:r>
            <a:r>
              <a:rPr lang="en-US" sz="2200" dirty="0" err="1">
                <a:solidFill>
                  <a:srgbClr val="0000FF"/>
                </a:solidFill>
                <a:latin typeface="Arial Narrow" panose="020B0606020202030204" pitchFamily="34" charset="0"/>
              </a:rPr>
              <a:t>D</a:t>
            </a:r>
            <a:r>
              <a:rPr lang="en-US" sz="2200" baseline="-25000" dirty="0" err="1">
                <a:solidFill>
                  <a:srgbClr val="0000FF"/>
                </a:solidFill>
                <a:latin typeface="Arial Narrow" panose="020B0606020202030204" pitchFamily="34" charset="0"/>
              </a:rPr>
              <a:t>hs</a:t>
            </a:r>
            <a:r>
              <a:rPr lang="el-GR" sz="2200" dirty="0">
                <a:solidFill>
                  <a:srgbClr val="0000FF"/>
                </a:solidFill>
                <a:latin typeface="Arial Narrow" panose="020B0606020202030204" pitchFamily="34" charset="0"/>
              </a:rPr>
              <a:t> το βάθος απόσβεσης στο οποίο το πλάτος της θερμοκρασίας είναι 1/</a:t>
            </a:r>
            <a:r>
              <a:rPr lang="en-US" sz="2200" dirty="0">
                <a:solidFill>
                  <a:srgbClr val="0000FF"/>
                </a:solidFill>
                <a:latin typeface="Arial Narrow" panose="020B0606020202030204" pitchFamily="34" charset="0"/>
              </a:rPr>
              <a:t>e </a:t>
            </a:r>
            <a:r>
              <a:rPr lang="el-GR" sz="2200" dirty="0">
                <a:solidFill>
                  <a:srgbClr val="0000FF"/>
                </a:solidFill>
                <a:latin typeface="Arial Narrow" panose="020B0606020202030204" pitchFamily="34" charset="0"/>
              </a:rPr>
              <a:t>είναι </a:t>
            </a:r>
            <a:r>
              <a:rPr lang="el-GR" sz="2200" dirty="0" err="1">
                <a:solidFill>
                  <a:srgbClr val="0000FF"/>
                </a:solidFill>
                <a:latin typeface="Arial Narrow" panose="020B0606020202030204" pitchFamily="34" charset="0"/>
              </a:rPr>
              <a:t>Α</a:t>
            </a:r>
            <a:r>
              <a:rPr lang="el-GR" sz="2200" baseline="-25000" dirty="0" err="1">
                <a:solidFill>
                  <a:srgbClr val="0000FF"/>
                </a:solidFill>
                <a:latin typeface="Arial Narrow" panose="020B0606020202030204" pitchFamily="34" charset="0"/>
              </a:rPr>
              <a:t>ο</a:t>
            </a:r>
            <a:endParaRPr lang="el-GR" sz="2200" baseline="-25000" dirty="0">
              <a:latin typeface="Arial Narrow" panose="020B0606020202030204" pitchFamily="34" charset="0"/>
            </a:endParaRPr>
          </a:p>
        </p:txBody>
      </p:sp>
      <p:sp>
        <p:nvSpPr>
          <p:cNvPr id="11" name="TextBox 10">
            <a:extLst>
              <a:ext uri="{FF2B5EF4-FFF2-40B4-BE49-F238E27FC236}">
                <a16:creationId xmlns:a16="http://schemas.microsoft.com/office/drawing/2014/main" id="{FF17B300-AA08-49E7-B1E7-005035589479}"/>
              </a:ext>
            </a:extLst>
          </p:cNvPr>
          <p:cNvSpPr txBox="1"/>
          <p:nvPr/>
        </p:nvSpPr>
        <p:spPr>
          <a:xfrm>
            <a:off x="4202906" y="5987018"/>
            <a:ext cx="4572000" cy="369332"/>
          </a:xfrm>
          <a:prstGeom prst="rect">
            <a:avLst/>
          </a:prstGeom>
          <a:noFill/>
        </p:spPr>
        <p:txBody>
          <a:bodyPr wrap="square">
            <a:spAutoFit/>
          </a:bodyPr>
          <a:lstStyle/>
          <a:p>
            <a:pPr algn="r"/>
            <a:r>
              <a:rPr lang="el-GR" sz="1800" dirty="0">
                <a:solidFill>
                  <a:srgbClr val="C00000"/>
                </a:solidFill>
                <a:latin typeface="Arial Narrow" panose="020B0606020202030204" pitchFamily="34" charset="0"/>
              </a:rPr>
              <a:t>Προσοχή, το </a:t>
            </a:r>
            <a:r>
              <a:rPr lang="en-US" sz="1800" dirty="0">
                <a:solidFill>
                  <a:srgbClr val="C00000"/>
                </a:solidFill>
                <a:latin typeface="Arial Narrow" panose="020B0606020202030204" pitchFamily="34" charset="0"/>
              </a:rPr>
              <a:t>z </a:t>
            </a:r>
            <a:r>
              <a:rPr lang="el-GR" sz="1800" dirty="0">
                <a:solidFill>
                  <a:srgbClr val="C00000"/>
                </a:solidFill>
                <a:latin typeface="Arial Narrow" panose="020B0606020202030204" pitchFamily="34" charset="0"/>
              </a:rPr>
              <a:t>είναι σε απόλυτη τιμή …..</a:t>
            </a:r>
            <a:endParaRPr lang="el-GR" dirty="0">
              <a:solidFill>
                <a:srgbClr val="C00000"/>
              </a:solidFill>
            </a:endParaRPr>
          </a:p>
        </p:txBody>
      </p:sp>
    </p:spTree>
    <p:extLst>
      <p:ext uri="{BB962C8B-B14F-4D97-AF65-F5344CB8AC3E}">
        <p14:creationId xmlns:p14="http://schemas.microsoft.com/office/powerpoint/2010/main" val="20628237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52</a:t>
            </a:fld>
            <a:endParaRPr lang="el-GR" dirty="0">
              <a:solidFill>
                <a:prstClr val="black">
                  <a:tint val="75000"/>
                </a:prstClr>
              </a:solidFill>
            </a:endParaRPr>
          </a:p>
        </p:txBody>
      </p:sp>
      <p:sp>
        <p:nvSpPr>
          <p:cNvPr id="9" name="TextBox 8">
            <a:extLst>
              <a:ext uri="{FF2B5EF4-FFF2-40B4-BE49-F238E27FC236}">
                <a16:creationId xmlns:a16="http://schemas.microsoft.com/office/drawing/2014/main" id="{08AC4D47-0673-4914-A5F9-B072B2C8E5BC}"/>
              </a:ext>
            </a:extLst>
          </p:cNvPr>
          <p:cNvSpPr txBox="1"/>
          <p:nvPr/>
        </p:nvSpPr>
        <p:spPr>
          <a:xfrm>
            <a:off x="450879" y="614463"/>
            <a:ext cx="8152576" cy="646331"/>
          </a:xfrm>
          <a:prstGeom prst="rect">
            <a:avLst/>
          </a:prstGeom>
          <a:noFill/>
        </p:spPr>
        <p:txBody>
          <a:bodyPr wrap="square">
            <a:spAutoFit/>
          </a:bodyPr>
          <a:lstStyle/>
          <a:p>
            <a:r>
              <a:rPr lang="el-GR" dirty="0">
                <a:solidFill>
                  <a:srgbClr val="0000FF"/>
                </a:solidFill>
                <a:latin typeface="Arial Narrow" panose="020B0606020202030204" pitchFamily="34" charset="0"/>
              </a:rPr>
              <a:t>Στην επιφάνεια του εδάφους:</a:t>
            </a:r>
          </a:p>
          <a:p>
            <a:r>
              <a:rPr lang="el-GR" dirty="0">
                <a:solidFill>
                  <a:srgbClr val="0000FF"/>
                </a:solidFill>
                <a:latin typeface="Arial Narrow" panose="020B0606020202030204" pitchFamily="34" charset="0"/>
              </a:rPr>
              <a:t>Η θερμοκρασία το μεσημέρι (12</a:t>
            </a:r>
            <a:r>
              <a:rPr lang="el-GR" baseline="30000" dirty="0">
                <a:solidFill>
                  <a:srgbClr val="0000FF"/>
                </a:solidFill>
                <a:latin typeface="Arial Narrow" panose="020B0606020202030204" pitchFamily="34" charset="0"/>
              </a:rPr>
              <a:t>η</a:t>
            </a:r>
            <a:r>
              <a:rPr lang="el-GR" dirty="0">
                <a:solidFill>
                  <a:srgbClr val="0000FF"/>
                </a:solidFill>
                <a:latin typeface="Arial Narrow" panose="020B0606020202030204" pitchFamily="34" charset="0"/>
              </a:rPr>
              <a:t>) (6 ώρες μετά την                       )  </a:t>
            </a:r>
            <a:endParaRPr lang="el-GR" dirty="0">
              <a:latin typeface="Arial Narrow" panose="020B0606020202030204" pitchFamily="34" charset="0"/>
            </a:endParaRPr>
          </a:p>
        </p:txBody>
      </p:sp>
      <p:graphicFrame>
        <p:nvGraphicFramePr>
          <p:cNvPr id="4" name="Αντικείμενο 3">
            <a:extLst>
              <a:ext uri="{FF2B5EF4-FFF2-40B4-BE49-F238E27FC236}">
                <a16:creationId xmlns:a16="http://schemas.microsoft.com/office/drawing/2014/main" id="{12B2494A-E5C9-4068-A074-05443B2AFA0C}"/>
              </a:ext>
            </a:extLst>
          </p:cNvPr>
          <p:cNvGraphicFramePr>
            <a:graphicFrameLocks noChangeAspect="1"/>
          </p:cNvGraphicFramePr>
          <p:nvPr>
            <p:extLst>
              <p:ext uri="{D42A27DB-BD31-4B8C-83A1-F6EECF244321}">
                <p14:modId xmlns:p14="http://schemas.microsoft.com/office/powerpoint/2010/main" val="2920068258"/>
              </p:ext>
            </p:extLst>
          </p:nvPr>
        </p:nvGraphicFramePr>
        <p:xfrm>
          <a:off x="713201" y="1765112"/>
          <a:ext cx="4367212" cy="1163637"/>
        </p:xfrm>
        <a:graphic>
          <a:graphicData uri="http://schemas.openxmlformats.org/presentationml/2006/ole">
            <mc:AlternateContent xmlns:mc="http://schemas.openxmlformats.org/markup-compatibility/2006">
              <mc:Choice xmlns:v="urn:schemas-microsoft-com:vml" Requires="v">
                <p:oleObj name="Equation" r:id="rId2" imgW="2145960" imgH="571320" progId="Equation.DSMT4">
                  <p:embed/>
                </p:oleObj>
              </mc:Choice>
              <mc:Fallback>
                <p:oleObj name="Equation" r:id="rId2" imgW="2145960" imgH="571320" progId="Equation.DSMT4">
                  <p:embed/>
                  <p:pic>
                    <p:nvPicPr>
                      <p:cNvPr id="4" name="Αντικείμενο 3">
                        <a:extLst>
                          <a:ext uri="{FF2B5EF4-FFF2-40B4-BE49-F238E27FC236}">
                            <a16:creationId xmlns:a16="http://schemas.microsoft.com/office/drawing/2014/main" id="{12B2494A-E5C9-4068-A074-05443B2AFA0C}"/>
                          </a:ext>
                        </a:extLst>
                      </p:cNvPr>
                      <p:cNvPicPr/>
                      <p:nvPr/>
                    </p:nvPicPr>
                    <p:blipFill>
                      <a:blip r:embed="rId3"/>
                      <a:stretch>
                        <a:fillRect/>
                      </a:stretch>
                    </p:blipFill>
                    <p:spPr>
                      <a:xfrm>
                        <a:off x="713201" y="1765112"/>
                        <a:ext cx="4367212" cy="1163637"/>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72D567CC-61D9-4710-B030-1105AA4D04BE}"/>
              </a:ext>
            </a:extLst>
          </p:cNvPr>
          <p:cNvGraphicFramePr>
            <a:graphicFrameLocks noChangeAspect="1"/>
          </p:cNvGraphicFramePr>
          <p:nvPr>
            <p:extLst>
              <p:ext uri="{D42A27DB-BD31-4B8C-83A1-F6EECF244321}">
                <p14:modId xmlns:p14="http://schemas.microsoft.com/office/powerpoint/2010/main" val="433378183"/>
              </p:ext>
            </p:extLst>
          </p:nvPr>
        </p:nvGraphicFramePr>
        <p:xfrm>
          <a:off x="4860032" y="887774"/>
          <a:ext cx="1053645" cy="388185"/>
        </p:xfrm>
        <a:graphic>
          <a:graphicData uri="http://schemas.openxmlformats.org/presentationml/2006/ole">
            <mc:AlternateContent xmlns:mc="http://schemas.openxmlformats.org/markup-compatibility/2006">
              <mc:Choice xmlns:v="urn:schemas-microsoft-com:vml" Requires="v">
                <p:oleObj name="Equation" r:id="rId4" imgW="723600" imgH="266400" progId="Equation.DSMT4">
                  <p:embed/>
                </p:oleObj>
              </mc:Choice>
              <mc:Fallback>
                <p:oleObj name="Equation" r:id="rId4" imgW="723600" imgH="266400" progId="Equation.DSMT4">
                  <p:embed/>
                  <p:pic>
                    <p:nvPicPr>
                      <p:cNvPr id="0" name=""/>
                      <p:cNvPicPr/>
                      <p:nvPr/>
                    </p:nvPicPr>
                    <p:blipFill>
                      <a:blip r:embed="rId5"/>
                      <a:stretch>
                        <a:fillRect/>
                      </a:stretch>
                    </p:blipFill>
                    <p:spPr>
                      <a:xfrm>
                        <a:off x="4860032" y="887774"/>
                        <a:ext cx="1053645" cy="388185"/>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8DAD67C5-81D7-4051-9EF3-243C767E3FF4}"/>
              </a:ext>
            </a:extLst>
          </p:cNvPr>
          <p:cNvGraphicFramePr>
            <a:graphicFrameLocks noChangeAspect="1"/>
          </p:cNvGraphicFramePr>
          <p:nvPr>
            <p:extLst>
              <p:ext uri="{D42A27DB-BD31-4B8C-83A1-F6EECF244321}">
                <p14:modId xmlns:p14="http://schemas.microsoft.com/office/powerpoint/2010/main" val="631759314"/>
              </p:ext>
            </p:extLst>
          </p:nvPr>
        </p:nvGraphicFramePr>
        <p:xfrm>
          <a:off x="858900" y="3296029"/>
          <a:ext cx="4503194" cy="1274489"/>
        </p:xfrm>
        <a:graphic>
          <a:graphicData uri="http://schemas.openxmlformats.org/presentationml/2006/ole">
            <mc:AlternateContent xmlns:mc="http://schemas.openxmlformats.org/markup-compatibility/2006">
              <mc:Choice xmlns:v="urn:schemas-microsoft-com:vml" Requires="v">
                <p:oleObj name="Equation" r:id="rId6" imgW="2019240" imgH="571320" progId="Equation.DSMT4">
                  <p:embed/>
                </p:oleObj>
              </mc:Choice>
              <mc:Fallback>
                <p:oleObj name="Equation" r:id="rId6" imgW="2019240" imgH="571320" progId="Equation.DSMT4">
                  <p:embed/>
                  <p:pic>
                    <p:nvPicPr>
                      <p:cNvPr id="0" name=""/>
                      <p:cNvPicPr/>
                      <p:nvPr/>
                    </p:nvPicPr>
                    <p:blipFill>
                      <a:blip r:embed="rId7"/>
                      <a:stretch>
                        <a:fillRect/>
                      </a:stretch>
                    </p:blipFill>
                    <p:spPr>
                      <a:xfrm>
                        <a:off x="858900" y="3296029"/>
                        <a:ext cx="4503194" cy="1274489"/>
                      </a:xfrm>
                      <a:prstGeom prst="rect">
                        <a:avLst/>
                      </a:prstGeom>
                    </p:spPr>
                  </p:pic>
                </p:oleObj>
              </mc:Fallback>
            </mc:AlternateContent>
          </a:graphicData>
        </a:graphic>
      </p:graphicFrame>
      <p:graphicFrame>
        <p:nvGraphicFramePr>
          <p:cNvPr id="8" name="Αντικείμενο 7">
            <a:extLst>
              <a:ext uri="{FF2B5EF4-FFF2-40B4-BE49-F238E27FC236}">
                <a16:creationId xmlns:a16="http://schemas.microsoft.com/office/drawing/2014/main" id="{73B9BF14-79D3-4789-8BCE-957AD08451A3}"/>
              </a:ext>
            </a:extLst>
          </p:cNvPr>
          <p:cNvGraphicFramePr>
            <a:graphicFrameLocks noChangeAspect="1"/>
          </p:cNvGraphicFramePr>
          <p:nvPr>
            <p:extLst>
              <p:ext uri="{D42A27DB-BD31-4B8C-83A1-F6EECF244321}">
                <p14:modId xmlns:p14="http://schemas.microsoft.com/office/powerpoint/2010/main" val="2274703302"/>
              </p:ext>
            </p:extLst>
          </p:nvPr>
        </p:nvGraphicFramePr>
        <p:xfrm>
          <a:off x="5386855" y="2191762"/>
          <a:ext cx="3505626" cy="565424"/>
        </p:xfrm>
        <a:graphic>
          <a:graphicData uri="http://schemas.openxmlformats.org/presentationml/2006/ole">
            <mc:AlternateContent xmlns:mc="http://schemas.openxmlformats.org/markup-compatibility/2006">
              <mc:Choice xmlns:v="urn:schemas-microsoft-com:vml" Requires="v">
                <p:oleObj name="Equation" r:id="rId8" imgW="1574640" imgH="253800" progId="Equation.DSMT4">
                  <p:embed/>
                </p:oleObj>
              </mc:Choice>
              <mc:Fallback>
                <p:oleObj name="Equation" r:id="rId8" imgW="1574640" imgH="253800" progId="Equation.DSMT4">
                  <p:embed/>
                  <p:pic>
                    <p:nvPicPr>
                      <p:cNvPr id="0" name=""/>
                      <p:cNvPicPr/>
                      <p:nvPr/>
                    </p:nvPicPr>
                    <p:blipFill>
                      <a:blip r:embed="rId9"/>
                      <a:stretch>
                        <a:fillRect/>
                      </a:stretch>
                    </p:blipFill>
                    <p:spPr>
                      <a:xfrm>
                        <a:off x="5386855" y="2191762"/>
                        <a:ext cx="3505626" cy="565424"/>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0C658DEE-6CB2-4660-BF6B-DBE59FE62AEA}"/>
              </a:ext>
            </a:extLst>
          </p:cNvPr>
          <p:cNvGraphicFramePr>
            <a:graphicFrameLocks noChangeAspect="1"/>
          </p:cNvGraphicFramePr>
          <p:nvPr>
            <p:extLst>
              <p:ext uri="{D42A27DB-BD31-4B8C-83A1-F6EECF244321}">
                <p14:modId xmlns:p14="http://schemas.microsoft.com/office/powerpoint/2010/main" val="1638022620"/>
              </p:ext>
            </p:extLst>
          </p:nvPr>
        </p:nvGraphicFramePr>
        <p:xfrm>
          <a:off x="5212202" y="3789040"/>
          <a:ext cx="3854932" cy="637179"/>
        </p:xfrm>
        <a:graphic>
          <a:graphicData uri="http://schemas.openxmlformats.org/presentationml/2006/ole">
            <mc:AlternateContent xmlns:mc="http://schemas.openxmlformats.org/markup-compatibility/2006">
              <mc:Choice xmlns:v="urn:schemas-microsoft-com:vml" Requires="v">
                <p:oleObj name="Equation" r:id="rId10" imgW="1536480" imgH="253800" progId="Equation.DSMT4">
                  <p:embed/>
                </p:oleObj>
              </mc:Choice>
              <mc:Fallback>
                <p:oleObj name="Equation" r:id="rId10" imgW="1536480" imgH="253800" progId="Equation.DSMT4">
                  <p:embed/>
                  <p:pic>
                    <p:nvPicPr>
                      <p:cNvPr id="0" name=""/>
                      <p:cNvPicPr/>
                      <p:nvPr/>
                    </p:nvPicPr>
                    <p:blipFill>
                      <a:blip r:embed="rId11"/>
                      <a:stretch>
                        <a:fillRect/>
                      </a:stretch>
                    </p:blipFill>
                    <p:spPr>
                      <a:xfrm>
                        <a:off x="5212202" y="3789040"/>
                        <a:ext cx="3854932" cy="637179"/>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BF54EEA2-8CE1-4754-BA76-70DF7F66DEB5}"/>
              </a:ext>
            </a:extLst>
          </p:cNvPr>
          <p:cNvSpPr txBox="1"/>
          <p:nvPr/>
        </p:nvSpPr>
        <p:spPr>
          <a:xfrm>
            <a:off x="450879" y="8042"/>
            <a:ext cx="5832648" cy="523220"/>
          </a:xfrm>
          <a:prstGeom prst="rect">
            <a:avLst/>
          </a:prstGeom>
          <a:solidFill>
            <a:schemeClr val="bg1"/>
          </a:solidFill>
        </p:spPr>
        <p:txBody>
          <a:bodyPr wrap="square">
            <a:spAutoFit/>
          </a:bodyPr>
          <a:lstStyle/>
          <a:p>
            <a:r>
              <a:rPr lang="el-GR" sz="2800" u="sng" dirty="0">
                <a:solidFill>
                  <a:schemeClr val="tx1">
                    <a:lumMod val="95000"/>
                    <a:lumOff val="5000"/>
                  </a:schemeClr>
                </a:solidFill>
              </a:rPr>
              <a:t>Άσκηση 3</a:t>
            </a:r>
          </a:p>
        </p:txBody>
      </p:sp>
    </p:spTree>
    <p:extLst>
      <p:ext uri="{BB962C8B-B14F-4D97-AF65-F5344CB8AC3E}">
        <p14:creationId xmlns:p14="http://schemas.microsoft.com/office/powerpoint/2010/main" val="27754105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53</a:t>
            </a:fld>
            <a:endParaRPr lang="el-GR" dirty="0">
              <a:solidFill>
                <a:prstClr val="black">
                  <a:tint val="75000"/>
                </a:prstClr>
              </a:solidFill>
            </a:endParaRPr>
          </a:p>
        </p:txBody>
      </p:sp>
      <p:sp>
        <p:nvSpPr>
          <p:cNvPr id="9" name="TextBox 8">
            <a:extLst>
              <a:ext uri="{FF2B5EF4-FFF2-40B4-BE49-F238E27FC236}">
                <a16:creationId xmlns:a16="http://schemas.microsoft.com/office/drawing/2014/main" id="{08AC4D47-0673-4914-A5F9-B072B2C8E5BC}"/>
              </a:ext>
            </a:extLst>
          </p:cNvPr>
          <p:cNvSpPr txBox="1"/>
          <p:nvPr/>
        </p:nvSpPr>
        <p:spPr>
          <a:xfrm>
            <a:off x="450879" y="614463"/>
            <a:ext cx="8152576" cy="646331"/>
          </a:xfrm>
          <a:prstGeom prst="rect">
            <a:avLst/>
          </a:prstGeom>
          <a:noFill/>
        </p:spPr>
        <p:txBody>
          <a:bodyPr wrap="square">
            <a:spAutoFit/>
          </a:bodyPr>
          <a:lstStyle/>
          <a:p>
            <a:r>
              <a:rPr lang="el-GR" dirty="0">
                <a:solidFill>
                  <a:srgbClr val="0000FF"/>
                </a:solidFill>
                <a:latin typeface="Arial Narrow" panose="020B0606020202030204" pitchFamily="34" charset="0"/>
              </a:rPr>
              <a:t>Σε βάθος 0,2</a:t>
            </a:r>
            <a:r>
              <a:rPr lang="en-US" dirty="0">
                <a:solidFill>
                  <a:srgbClr val="0000FF"/>
                </a:solidFill>
                <a:latin typeface="Arial Narrow" panose="020B0606020202030204" pitchFamily="34" charset="0"/>
              </a:rPr>
              <a:t>m</a:t>
            </a:r>
            <a:r>
              <a:rPr lang="el-GR" dirty="0">
                <a:solidFill>
                  <a:srgbClr val="0000FF"/>
                </a:solidFill>
                <a:latin typeface="Arial Narrow" panose="020B0606020202030204" pitchFamily="34" charset="0"/>
              </a:rPr>
              <a:t>:</a:t>
            </a:r>
          </a:p>
          <a:p>
            <a:r>
              <a:rPr lang="el-GR" dirty="0">
                <a:solidFill>
                  <a:srgbClr val="0000FF"/>
                </a:solidFill>
                <a:latin typeface="Arial Narrow" panose="020B0606020202030204" pitchFamily="34" charset="0"/>
              </a:rPr>
              <a:t>Η θερμοκρασία το μεσημέρι (12</a:t>
            </a:r>
            <a:r>
              <a:rPr lang="el-GR" baseline="30000" dirty="0">
                <a:solidFill>
                  <a:srgbClr val="0000FF"/>
                </a:solidFill>
                <a:latin typeface="Arial Narrow" panose="020B0606020202030204" pitchFamily="34" charset="0"/>
              </a:rPr>
              <a:t>η</a:t>
            </a:r>
            <a:r>
              <a:rPr lang="el-GR" dirty="0">
                <a:solidFill>
                  <a:srgbClr val="0000FF"/>
                </a:solidFill>
                <a:latin typeface="Arial Narrow" panose="020B0606020202030204" pitchFamily="34" charset="0"/>
              </a:rPr>
              <a:t>) (6 ώρες μετά την                       )  </a:t>
            </a:r>
            <a:endParaRPr lang="el-GR" dirty="0">
              <a:latin typeface="Arial Narrow" panose="020B0606020202030204" pitchFamily="34" charset="0"/>
            </a:endParaRPr>
          </a:p>
        </p:txBody>
      </p:sp>
      <p:graphicFrame>
        <p:nvGraphicFramePr>
          <p:cNvPr id="4" name="Αντικείμενο 3">
            <a:extLst>
              <a:ext uri="{FF2B5EF4-FFF2-40B4-BE49-F238E27FC236}">
                <a16:creationId xmlns:a16="http://schemas.microsoft.com/office/drawing/2014/main" id="{12B2494A-E5C9-4068-A074-05443B2AFA0C}"/>
              </a:ext>
            </a:extLst>
          </p:cNvPr>
          <p:cNvGraphicFramePr>
            <a:graphicFrameLocks noChangeAspect="1"/>
          </p:cNvGraphicFramePr>
          <p:nvPr/>
        </p:nvGraphicFramePr>
        <p:xfrm>
          <a:off x="713201" y="1765112"/>
          <a:ext cx="4367212" cy="1163637"/>
        </p:xfrm>
        <a:graphic>
          <a:graphicData uri="http://schemas.openxmlformats.org/presentationml/2006/ole">
            <mc:AlternateContent xmlns:mc="http://schemas.openxmlformats.org/markup-compatibility/2006">
              <mc:Choice xmlns:v="urn:schemas-microsoft-com:vml" Requires="v">
                <p:oleObj name="Equation" r:id="rId2" imgW="2145960" imgH="571320" progId="Equation.DSMT4">
                  <p:embed/>
                </p:oleObj>
              </mc:Choice>
              <mc:Fallback>
                <p:oleObj name="Equation" r:id="rId2" imgW="2145960" imgH="571320" progId="Equation.DSMT4">
                  <p:embed/>
                  <p:pic>
                    <p:nvPicPr>
                      <p:cNvPr id="4" name="Αντικείμενο 3">
                        <a:extLst>
                          <a:ext uri="{FF2B5EF4-FFF2-40B4-BE49-F238E27FC236}">
                            <a16:creationId xmlns:a16="http://schemas.microsoft.com/office/drawing/2014/main" id="{12B2494A-E5C9-4068-A074-05443B2AFA0C}"/>
                          </a:ext>
                        </a:extLst>
                      </p:cNvPr>
                      <p:cNvPicPr/>
                      <p:nvPr/>
                    </p:nvPicPr>
                    <p:blipFill>
                      <a:blip r:embed="rId3"/>
                      <a:stretch>
                        <a:fillRect/>
                      </a:stretch>
                    </p:blipFill>
                    <p:spPr>
                      <a:xfrm>
                        <a:off x="713201" y="1765112"/>
                        <a:ext cx="4367212" cy="1163637"/>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72D567CC-61D9-4710-B030-1105AA4D04BE}"/>
              </a:ext>
            </a:extLst>
          </p:cNvPr>
          <p:cNvGraphicFramePr>
            <a:graphicFrameLocks noChangeAspect="1"/>
          </p:cNvGraphicFramePr>
          <p:nvPr/>
        </p:nvGraphicFramePr>
        <p:xfrm>
          <a:off x="4860032" y="887774"/>
          <a:ext cx="1053645" cy="388185"/>
        </p:xfrm>
        <a:graphic>
          <a:graphicData uri="http://schemas.openxmlformats.org/presentationml/2006/ole">
            <mc:AlternateContent xmlns:mc="http://schemas.openxmlformats.org/markup-compatibility/2006">
              <mc:Choice xmlns:v="urn:schemas-microsoft-com:vml" Requires="v">
                <p:oleObj name="Equation" r:id="rId4" imgW="723600" imgH="266400" progId="Equation.DSMT4">
                  <p:embed/>
                </p:oleObj>
              </mc:Choice>
              <mc:Fallback>
                <p:oleObj name="Equation" r:id="rId4" imgW="723600" imgH="266400" progId="Equation.DSMT4">
                  <p:embed/>
                  <p:pic>
                    <p:nvPicPr>
                      <p:cNvPr id="5" name="Αντικείμενο 4">
                        <a:extLst>
                          <a:ext uri="{FF2B5EF4-FFF2-40B4-BE49-F238E27FC236}">
                            <a16:creationId xmlns:a16="http://schemas.microsoft.com/office/drawing/2014/main" id="{72D567CC-61D9-4710-B030-1105AA4D04BE}"/>
                          </a:ext>
                        </a:extLst>
                      </p:cNvPr>
                      <p:cNvPicPr/>
                      <p:nvPr/>
                    </p:nvPicPr>
                    <p:blipFill>
                      <a:blip r:embed="rId5"/>
                      <a:stretch>
                        <a:fillRect/>
                      </a:stretch>
                    </p:blipFill>
                    <p:spPr>
                      <a:xfrm>
                        <a:off x="4860032" y="887774"/>
                        <a:ext cx="1053645" cy="388185"/>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8DAD67C5-81D7-4051-9EF3-243C767E3FF4}"/>
              </a:ext>
            </a:extLst>
          </p:cNvPr>
          <p:cNvGraphicFramePr>
            <a:graphicFrameLocks noChangeAspect="1"/>
          </p:cNvGraphicFramePr>
          <p:nvPr>
            <p:extLst>
              <p:ext uri="{D42A27DB-BD31-4B8C-83A1-F6EECF244321}">
                <p14:modId xmlns:p14="http://schemas.microsoft.com/office/powerpoint/2010/main" val="1887965919"/>
              </p:ext>
            </p:extLst>
          </p:nvPr>
        </p:nvGraphicFramePr>
        <p:xfrm>
          <a:off x="419100" y="3140075"/>
          <a:ext cx="5383213" cy="1587500"/>
        </p:xfrm>
        <a:graphic>
          <a:graphicData uri="http://schemas.openxmlformats.org/presentationml/2006/ole">
            <mc:AlternateContent xmlns:mc="http://schemas.openxmlformats.org/markup-compatibility/2006">
              <mc:Choice xmlns:v="urn:schemas-microsoft-com:vml" Requires="v">
                <p:oleObj name="Equation" r:id="rId6" imgW="2412720" imgH="711000" progId="Equation.DSMT4">
                  <p:embed/>
                </p:oleObj>
              </mc:Choice>
              <mc:Fallback>
                <p:oleObj name="Equation" r:id="rId6" imgW="2412720" imgH="711000" progId="Equation.DSMT4">
                  <p:embed/>
                  <p:pic>
                    <p:nvPicPr>
                      <p:cNvPr id="6" name="Αντικείμενο 5">
                        <a:extLst>
                          <a:ext uri="{FF2B5EF4-FFF2-40B4-BE49-F238E27FC236}">
                            <a16:creationId xmlns:a16="http://schemas.microsoft.com/office/drawing/2014/main" id="{8DAD67C5-81D7-4051-9EF3-243C767E3FF4}"/>
                          </a:ext>
                        </a:extLst>
                      </p:cNvPr>
                      <p:cNvPicPr/>
                      <p:nvPr/>
                    </p:nvPicPr>
                    <p:blipFill>
                      <a:blip r:embed="rId7"/>
                      <a:stretch>
                        <a:fillRect/>
                      </a:stretch>
                    </p:blipFill>
                    <p:spPr>
                      <a:xfrm>
                        <a:off x="419100" y="3140075"/>
                        <a:ext cx="5383213" cy="1587500"/>
                      </a:xfrm>
                      <a:prstGeom prst="rect">
                        <a:avLst/>
                      </a:prstGeom>
                    </p:spPr>
                  </p:pic>
                </p:oleObj>
              </mc:Fallback>
            </mc:AlternateContent>
          </a:graphicData>
        </a:graphic>
      </p:graphicFrame>
      <p:graphicFrame>
        <p:nvGraphicFramePr>
          <p:cNvPr id="8" name="Αντικείμενο 7">
            <a:extLst>
              <a:ext uri="{FF2B5EF4-FFF2-40B4-BE49-F238E27FC236}">
                <a16:creationId xmlns:a16="http://schemas.microsoft.com/office/drawing/2014/main" id="{73B9BF14-79D3-4789-8BCE-957AD08451A3}"/>
              </a:ext>
            </a:extLst>
          </p:cNvPr>
          <p:cNvGraphicFramePr>
            <a:graphicFrameLocks noChangeAspect="1"/>
          </p:cNvGraphicFramePr>
          <p:nvPr/>
        </p:nvGraphicFramePr>
        <p:xfrm>
          <a:off x="5386855" y="2191762"/>
          <a:ext cx="3505626" cy="565424"/>
        </p:xfrm>
        <a:graphic>
          <a:graphicData uri="http://schemas.openxmlformats.org/presentationml/2006/ole">
            <mc:AlternateContent xmlns:mc="http://schemas.openxmlformats.org/markup-compatibility/2006">
              <mc:Choice xmlns:v="urn:schemas-microsoft-com:vml" Requires="v">
                <p:oleObj name="Equation" r:id="rId8" imgW="1574640" imgH="253800" progId="Equation.DSMT4">
                  <p:embed/>
                </p:oleObj>
              </mc:Choice>
              <mc:Fallback>
                <p:oleObj name="Equation" r:id="rId8" imgW="1574640" imgH="253800" progId="Equation.DSMT4">
                  <p:embed/>
                  <p:pic>
                    <p:nvPicPr>
                      <p:cNvPr id="8" name="Αντικείμενο 7">
                        <a:extLst>
                          <a:ext uri="{FF2B5EF4-FFF2-40B4-BE49-F238E27FC236}">
                            <a16:creationId xmlns:a16="http://schemas.microsoft.com/office/drawing/2014/main" id="{73B9BF14-79D3-4789-8BCE-957AD08451A3}"/>
                          </a:ext>
                        </a:extLst>
                      </p:cNvPr>
                      <p:cNvPicPr/>
                      <p:nvPr/>
                    </p:nvPicPr>
                    <p:blipFill>
                      <a:blip r:embed="rId9"/>
                      <a:stretch>
                        <a:fillRect/>
                      </a:stretch>
                    </p:blipFill>
                    <p:spPr>
                      <a:xfrm>
                        <a:off x="5386855" y="2191762"/>
                        <a:ext cx="3505626" cy="565424"/>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0C658DEE-6CB2-4660-BF6B-DBE59FE62AEA}"/>
              </a:ext>
            </a:extLst>
          </p:cNvPr>
          <p:cNvGraphicFramePr>
            <a:graphicFrameLocks noChangeAspect="1"/>
          </p:cNvGraphicFramePr>
          <p:nvPr>
            <p:extLst>
              <p:ext uri="{D42A27DB-BD31-4B8C-83A1-F6EECF244321}">
                <p14:modId xmlns:p14="http://schemas.microsoft.com/office/powerpoint/2010/main" val="2862361142"/>
              </p:ext>
            </p:extLst>
          </p:nvPr>
        </p:nvGraphicFramePr>
        <p:xfrm>
          <a:off x="1043608" y="5153878"/>
          <a:ext cx="7262812" cy="638175"/>
        </p:xfrm>
        <a:graphic>
          <a:graphicData uri="http://schemas.openxmlformats.org/presentationml/2006/ole">
            <mc:AlternateContent xmlns:mc="http://schemas.openxmlformats.org/markup-compatibility/2006">
              <mc:Choice xmlns:v="urn:schemas-microsoft-com:vml" Requires="v">
                <p:oleObj name="Equation" r:id="rId10" imgW="2895480" imgH="253800" progId="Equation.DSMT4">
                  <p:embed/>
                </p:oleObj>
              </mc:Choice>
              <mc:Fallback>
                <p:oleObj name="Equation" r:id="rId10" imgW="2895480" imgH="253800" progId="Equation.DSMT4">
                  <p:embed/>
                  <p:pic>
                    <p:nvPicPr>
                      <p:cNvPr id="12" name="Αντικείμενο 11">
                        <a:extLst>
                          <a:ext uri="{FF2B5EF4-FFF2-40B4-BE49-F238E27FC236}">
                            <a16:creationId xmlns:a16="http://schemas.microsoft.com/office/drawing/2014/main" id="{0C658DEE-6CB2-4660-BF6B-DBE59FE62AEA}"/>
                          </a:ext>
                        </a:extLst>
                      </p:cNvPr>
                      <p:cNvPicPr/>
                      <p:nvPr/>
                    </p:nvPicPr>
                    <p:blipFill>
                      <a:blip r:embed="rId11"/>
                      <a:stretch>
                        <a:fillRect/>
                      </a:stretch>
                    </p:blipFill>
                    <p:spPr>
                      <a:xfrm>
                        <a:off x="1043608" y="5153878"/>
                        <a:ext cx="7262812" cy="638175"/>
                      </a:xfrm>
                      <a:prstGeom prst="rect">
                        <a:avLst/>
                      </a:prstGeom>
                    </p:spPr>
                  </p:pic>
                </p:oleObj>
              </mc:Fallback>
            </mc:AlternateContent>
          </a:graphicData>
        </a:graphic>
      </p:graphicFrame>
      <p:cxnSp>
        <p:nvCxnSpPr>
          <p:cNvPr id="13" name="Ευθεία γραμμή σύνδεσης 12">
            <a:extLst>
              <a:ext uri="{FF2B5EF4-FFF2-40B4-BE49-F238E27FC236}">
                <a16:creationId xmlns:a16="http://schemas.microsoft.com/office/drawing/2014/main" id="{7D5DB265-032D-4013-85DA-0EBD6715FDF9}"/>
              </a:ext>
            </a:extLst>
          </p:cNvPr>
          <p:cNvCxnSpPr>
            <a:cxnSpLocks/>
          </p:cNvCxnSpPr>
          <p:nvPr/>
        </p:nvCxnSpPr>
        <p:spPr>
          <a:xfrm>
            <a:off x="5386855" y="2757186"/>
            <a:ext cx="3433617"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410E6808-99C2-416B-8B28-333106F45610}"/>
              </a:ext>
            </a:extLst>
          </p:cNvPr>
          <p:cNvCxnSpPr>
            <a:cxnSpLocks/>
          </p:cNvCxnSpPr>
          <p:nvPr/>
        </p:nvCxnSpPr>
        <p:spPr>
          <a:xfrm>
            <a:off x="4860032" y="5816199"/>
            <a:ext cx="3433617"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75BDEB3-2D00-450B-AD8C-D9E8529CDF05}"/>
              </a:ext>
            </a:extLst>
          </p:cNvPr>
          <p:cNvSpPr txBox="1"/>
          <p:nvPr/>
        </p:nvSpPr>
        <p:spPr>
          <a:xfrm>
            <a:off x="450879" y="8042"/>
            <a:ext cx="5832648" cy="523220"/>
          </a:xfrm>
          <a:prstGeom prst="rect">
            <a:avLst/>
          </a:prstGeom>
          <a:solidFill>
            <a:schemeClr val="bg1"/>
          </a:solidFill>
        </p:spPr>
        <p:txBody>
          <a:bodyPr wrap="square">
            <a:spAutoFit/>
          </a:bodyPr>
          <a:lstStyle/>
          <a:p>
            <a:r>
              <a:rPr lang="el-GR" sz="2800" u="sng" dirty="0">
                <a:solidFill>
                  <a:schemeClr val="tx1">
                    <a:lumMod val="95000"/>
                    <a:lumOff val="5000"/>
                  </a:schemeClr>
                </a:solidFill>
              </a:rPr>
              <a:t>Άσκηση 3</a:t>
            </a:r>
          </a:p>
        </p:txBody>
      </p:sp>
    </p:spTree>
    <p:extLst>
      <p:ext uri="{BB962C8B-B14F-4D97-AF65-F5344CB8AC3E}">
        <p14:creationId xmlns:p14="http://schemas.microsoft.com/office/powerpoint/2010/main" val="7526155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54</a:t>
            </a:fld>
            <a:endParaRPr lang="el-GR" dirty="0">
              <a:solidFill>
                <a:prstClr val="black">
                  <a:tint val="75000"/>
                </a:prstClr>
              </a:solidFill>
            </a:endParaRPr>
          </a:p>
        </p:txBody>
      </p:sp>
      <p:sp>
        <p:nvSpPr>
          <p:cNvPr id="9" name="TextBox 8">
            <a:extLst>
              <a:ext uri="{FF2B5EF4-FFF2-40B4-BE49-F238E27FC236}">
                <a16:creationId xmlns:a16="http://schemas.microsoft.com/office/drawing/2014/main" id="{08AC4D47-0673-4914-A5F9-B072B2C8E5BC}"/>
              </a:ext>
            </a:extLst>
          </p:cNvPr>
          <p:cNvSpPr txBox="1"/>
          <p:nvPr/>
        </p:nvSpPr>
        <p:spPr>
          <a:xfrm>
            <a:off x="534224" y="646634"/>
            <a:ext cx="8152576" cy="769441"/>
          </a:xfrm>
          <a:prstGeom prst="rect">
            <a:avLst/>
          </a:prstGeom>
          <a:noFill/>
        </p:spPr>
        <p:txBody>
          <a:bodyPr wrap="square">
            <a:spAutoFit/>
          </a:bodyPr>
          <a:lstStyle/>
          <a:p>
            <a:r>
              <a:rPr lang="el-GR" sz="2200" dirty="0">
                <a:solidFill>
                  <a:srgbClr val="0000FF"/>
                </a:solidFill>
                <a:latin typeface="Arial Narrow" panose="020B0606020202030204" pitchFamily="34" charset="0"/>
              </a:rPr>
              <a:t>Σε βάθος 0,2</a:t>
            </a:r>
            <a:r>
              <a:rPr lang="en-US" sz="2200" dirty="0">
                <a:solidFill>
                  <a:srgbClr val="0000FF"/>
                </a:solidFill>
                <a:latin typeface="Arial Narrow" panose="020B0606020202030204" pitchFamily="34" charset="0"/>
              </a:rPr>
              <a:t>m</a:t>
            </a:r>
            <a:r>
              <a:rPr lang="el-GR" sz="2200" dirty="0">
                <a:solidFill>
                  <a:srgbClr val="0000FF"/>
                </a:solidFill>
                <a:latin typeface="Arial Narrow" panose="020B0606020202030204" pitchFamily="34" charset="0"/>
              </a:rPr>
              <a:t>:</a:t>
            </a:r>
          </a:p>
          <a:p>
            <a:r>
              <a:rPr lang="el-GR" sz="2200" dirty="0">
                <a:solidFill>
                  <a:srgbClr val="0000FF"/>
                </a:solidFill>
                <a:latin typeface="Arial Narrow" panose="020B0606020202030204" pitchFamily="34" charset="0"/>
              </a:rPr>
              <a:t>Η θερμοκρασία τα μεσάνυχτα:  </a:t>
            </a:r>
            <a:endParaRPr lang="el-GR" sz="2200" dirty="0">
              <a:latin typeface="Arial Narrow" panose="020B0606020202030204" pitchFamily="34" charset="0"/>
            </a:endParaRPr>
          </a:p>
        </p:txBody>
      </p:sp>
      <p:graphicFrame>
        <p:nvGraphicFramePr>
          <p:cNvPr id="6" name="Αντικείμενο 5">
            <a:extLst>
              <a:ext uri="{FF2B5EF4-FFF2-40B4-BE49-F238E27FC236}">
                <a16:creationId xmlns:a16="http://schemas.microsoft.com/office/drawing/2014/main" id="{8DAD67C5-81D7-4051-9EF3-243C767E3FF4}"/>
              </a:ext>
            </a:extLst>
          </p:cNvPr>
          <p:cNvGraphicFramePr>
            <a:graphicFrameLocks noChangeAspect="1"/>
          </p:cNvGraphicFramePr>
          <p:nvPr>
            <p:extLst>
              <p:ext uri="{D42A27DB-BD31-4B8C-83A1-F6EECF244321}">
                <p14:modId xmlns:p14="http://schemas.microsoft.com/office/powerpoint/2010/main" val="2627662022"/>
              </p:ext>
            </p:extLst>
          </p:nvPr>
        </p:nvGraphicFramePr>
        <p:xfrm>
          <a:off x="642788" y="1538806"/>
          <a:ext cx="5665787" cy="1587500"/>
        </p:xfrm>
        <a:graphic>
          <a:graphicData uri="http://schemas.openxmlformats.org/presentationml/2006/ole">
            <mc:AlternateContent xmlns:mc="http://schemas.openxmlformats.org/markup-compatibility/2006">
              <mc:Choice xmlns:v="urn:schemas-microsoft-com:vml" Requires="v">
                <p:oleObj name="Equation" r:id="rId2" imgW="2539800" imgH="711000" progId="Equation.DSMT4">
                  <p:embed/>
                </p:oleObj>
              </mc:Choice>
              <mc:Fallback>
                <p:oleObj name="Equation" r:id="rId2" imgW="2539800" imgH="711000" progId="Equation.DSMT4">
                  <p:embed/>
                  <p:pic>
                    <p:nvPicPr>
                      <p:cNvPr id="6" name="Αντικείμενο 5">
                        <a:extLst>
                          <a:ext uri="{FF2B5EF4-FFF2-40B4-BE49-F238E27FC236}">
                            <a16:creationId xmlns:a16="http://schemas.microsoft.com/office/drawing/2014/main" id="{8DAD67C5-81D7-4051-9EF3-243C767E3FF4}"/>
                          </a:ext>
                        </a:extLst>
                      </p:cNvPr>
                      <p:cNvPicPr/>
                      <p:nvPr/>
                    </p:nvPicPr>
                    <p:blipFill>
                      <a:blip r:embed="rId3"/>
                      <a:stretch>
                        <a:fillRect/>
                      </a:stretch>
                    </p:blipFill>
                    <p:spPr>
                      <a:xfrm>
                        <a:off x="642788" y="1538806"/>
                        <a:ext cx="5665787" cy="1587500"/>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0C658DEE-6CB2-4660-BF6B-DBE59FE62AEA}"/>
              </a:ext>
            </a:extLst>
          </p:cNvPr>
          <p:cNvGraphicFramePr>
            <a:graphicFrameLocks noChangeAspect="1"/>
          </p:cNvGraphicFramePr>
          <p:nvPr>
            <p:extLst>
              <p:ext uri="{D42A27DB-BD31-4B8C-83A1-F6EECF244321}">
                <p14:modId xmlns:p14="http://schemas.microsoft.com/office/powerpoint/2010/main" val="3677795752"/>
              </p:ext>
            </p:extLst>
          </p:nvPr>
        </p:nvGraphicFramePr>
        <p:xfrm>
          <a:off x="755576" y="3833077"/>
          <a:ext cx="7167562" cy="638175"/>
        </p:xfrm>
        <a:graphic>
          <a:graphicData uri="http://schemas.openxmlformats.org/presentationml/2006/ole">
            <mc:AlternateContent xmlns:mc="http://schemas.openxmlformats.org/markup-compatibility/2006">
              <mc:Choice xmlns:v="urn:schemas-microsoft-com:vml" Requires="v">
                <p:oleObj name="Equation" r:id="rId4" imgW="2857320" imgH="253800" progId="Equation.DSMT4">
                  <p:embed/>
                </p:oleObj>
              </mc:Choice>
              <mc:Fallback>
                <p:oleObj name="Equation" r:id="rId4" imgW="2857320" imgH="253800" progId="Equation.DSMT4">
                  <p:embed/>
                  <p:pic>
                    <p:nvPicPr>
                      <p:cNvPr id="12" name="Αντικείμενο 11">
                        <a:extLst>
                          <a:ext uri="{FF2B5EF4-FFF2-40B4-BE49-F238E27FC236}">
                            <a16:creationId xmlns:a16="http://schemas.microsoft.com/office/drawing/2014/main" id="{0C658DEE-6CB2-4660-BF6B-DBE59FE62AEA}"/>
                          </a:ext>
                        </a:extLst>
                      </p:cNvPr>
                      <p:cNvPicPr/>
                      <p:nvPr/>
                    </p:nvPicPr>
                    <p:blipFill>
                      <a:blip r:embed="rId5"/>
                      <a:stretch>
                        <a:fillRect/>
                      </a:stretch>
                    </p:blipFill>
                    <p:spPr>
                      <a:xfrm>
                        <a:off x="755576" y="3833077"/>
                        <a:ext cx="7167562" cy="638175"/>
                      </a:xfrm>
                      <a:prstGeom prst="rect">
                        <a:avLst/>
                      </a:prstGeom>
                    </p:spPr>
                  </p:pic>
                </p:oleObj>
              </mc:Fallback>
            </mc:AlternateContent>
          </a:graphicData>
        </a:graphic>
      </p:graphicFrame>
      <p:cxnSp>
        <p:nvCxnSpPr>
          <p:cNvPr id="14" name="Ευθεία γραμμή σύνδεσης 13">
            <a:extLst>
              <a:ext uri="{FF2B5EF4-FFF2-40B4-BE49-F238E27FC236}">
                <a16:creationId xmlns:a16="http://schemas.microsoft.com/office/drawing/2014/main" id="{410E6808-99C2-416B-8B28-333106F45610}"/>
              </a:ext>
            </a:extLst>
          </p:cNvPr>
          <p:cNvCxnSpPr>
            <a:cxnSpLocks/>
          </p:cNvCxnSpPr>
          <p:nvPr/>
        </p:nvCxnSpPr>
        <p:spPr>
          <a:xfrm>
            <a:off x="4489521" y="4435291"/>
            <a:ext cx="3433617"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C178041-B2DE-45D8-BA0C-99BBED822623}"/>
              </a:ext>
            </a:extLst>
          </p:cNvPr>
          <p:cNvSpPr txBox="1"/>
          <p:nvPr/>
        </p:nvSpPr>
        <p:spPr>
          <a:xfrm>
            <a:off x="179512" y="4624025"/>
            <a:ext cx="8784976" cy="1107996"/>
          </a:xfrm>
          <a:prstGeom prst="rect">
            <a:avLst/>
          </a:prstGeom>
          <a:noFill/>
        </p:spPr>
        <p:txBody>
          <a:bodyPr wrap="square">
            <a:spAutoFit/>
          </a:bodyPr>
          <a:lstStyle/>
          <a:p>
            <a:r>
              <a:rPr lang="el-GR" sz="2200" b="1" dirty="0">
                <a:solidFill>
                  <a:srgbClr val="0000FF"/>
                </a:solidFill>
                <a:latin typeface="Arial Narrow" panose="020B0606020202030204" pitchFamily="34" charset="0"/>
              </a:rPr>
              <a:t>Σημειώνεται ότι η ολίσθηση της θερμοκρασίας είναι τέτοια που σε βάθος μόλις 20 εκατοστά από την επιφάνεια η θερμοκρασία τα μεσάνυκτα είναι μεγαλύτερη από ότι το μεσημέρι.</a:t>
            </a:r>
            <a:endParaRPr lang="el-GR" sz="2200" b="1" dirty="0">
              <a:latin typeface="Arial Narrow" panose="020B0606020202030204" pitchFamily="34" charset="0"/>
            </a:endParaRPr>
          </a:p>
        </p:txBody>
      </p:sp>
      <p:sp>
        <p:nvSpPr>
          <p:cNvPr id="10" name="TextBox 9">
            <a:extLst>
              <a:ext uri="{FF2B5EF4-FFF2-40B4-BE49-F238E27FC236}">
                <a16:creationId xmlns:a16="http://schemas.microsoft.com/office/drawing/2014/main" id="{19B3BBFE-8B60-4E16-9597-030CD10F4C1B}"/>
              </a:ext>
            </a:extLst>
          </p:cNvPr>
          <p:cNvSpPr txBox="1"/>
          <p:nvPr/>
        </p:nvSpPr>
        <p:spPr>
          <a:xfrm>
            <a:off x="450879" y="8042"/>
            <a:ext cx="5832648" cy="523220"/>
          </a:xfrm>
          <a:prstGeom prst="rect">
            <a:avLst/>
          </a:prstGeom>
          <a:solidFill>
            <a:schemeClr val="bg1"/>
          </a:solidFill>
        </p:spPr>
        <p:txBody>
          <a:bodyPr wrap="square">
            <a:spAutoFit/>
          </a:bodyPr>
          <a:lstStyle/>
          <a:p>
            <a:r>
              <a:rPr lang="el-GR" sz="2800" u="sng" dirty="0">
                <a:solidFill>
                  <a:schemeClr val="tx1">
                    <a:lumMod val="95000"/>
                    <a:lumOff val="5000"/>
                  </a:schemeClr>
                </a:solidFill>
              </a:rPr>
              <a:t>Άσκηση 3</a:t>
            </a:r>
          </a:p>
        </p:txBody>
      </p:sp>
    </p:spTree>
    <p:extLst>
      <p:ext uri="{BB962C8B-B14F-4D97-AF65-F5344CB8AC3E}">
        <p14:creationId xmlns:p14="http://schemas.microsoft.com/office/powerpoint/2010/main" val="12610825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55</a:t>
            </a:fld>
            <a:endParaRPr lang="el-GR" dirty="0">
              <a:solidFill>
                <a:prstClr val="black">
                  <a:tint val="75000"/>
                </a:prstClr>
              </a:solidFill>
            </a:endParaRPr>
          </a:p>
        </p:txBody>
      </p:sp>
      <p:pic>
        <p:nvPicPr>
          <p:cNvPr id="4" name="Picture 2" descr="doc20191008--3">
            <a:extLst>
              <a:ext uri="{FF2B5EF4-FFF2-40B4-BE49-F238E27FC236}">
                <a16:creationId xmlns:a16="http://schemas.microsoft.com/office/drawing/2014/main" id="{FFC320C0-CACF-4E91-85FC-879F88BC7062}"/>
              </a:ext>
            </a:extLst>
          </p:cNvPr>
          <p:cNvPicPr>
            <a:picLocks noChangeAspect="1" noChangeArrowheads="1"/>
          </p:cNvPicPr>
          <p:nvPr/>
        </p:nvPicPr>
        <p:blipFill rotWithShape="1">
          <a:blip r:embed="rId2" cstate="print"/>
          <a:srcRect r="31593"/>
          <a:stretch/>
        </p:blipFill>
        <p:spPr bwMode="auto">
          <a:xfrm>
            <a:off x="377984" y="0"/>
            <a:ext cx="7506384" cy="6858198"/>
          </a:xfrm>
          <a:prstGeom prst="rect">
            <a:avLst/>
          </a:prstGeom>
          <a:noFill/>
        </p:spPr>
      </p:pic>
    </p:spTree>
    <p:extLst>
      <p:ext uri="{BB962C8B-B14F-4D97-AF65-F5344CB8AC3E}">
        <p14:creationId xmlns:p14="http://schemas.microsoft.com/office/powerpoint/2010/main" val="669686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56</a:t>
            </a:fld>
            <a:endParaRPr lang="el-GR" dirty="0">
              <a:solidFill>
                <a:prstClr val="black">
                  <a:tint val="75000"/>
                </a:prstClr>
              </a:solidFill>
            </a:endParaRPr>
          </a:p>
        </p:txBody>
      </p:sp>
      <p:pic>
        <p:nvPicPr>
          <p:cNvPr id="4" name="Picture 2" descr="doc20191008--3">
            <a:extLst>
              <a:ext uri="{FF2B5EF4-FFF2-40B4-BE49-F238E27FC236}">
                <a16:creationId xmlns:a16="http://schemas.microsoft.com/office/drawing/2014/main" id="{FFC320C0-CACF-4E91-85FC-879F88BC7062}"/>
              </a:ext>
            </a:extLst>
          </p:cNvPr>
          <p:cNvPicPr>
            <a:picLocks noChangeAspect="1" noChangeArrowheads="1"/>
          </p:cNvPicPr>
          <p:nvPr/>
        </p:nvPicPr>
        <p:blipFill rotWithShape="1">
          <a:blip r:embed="rId2" cstate="print"/>
          <a:srcRect l="69975" b="48728"/>
          <a:stretch/>
        </p:blipFill>
        <p:spPr bwMode="auto">
          <a:xfrm>
            <a:off x="229686" y="949171"/>
            <a:ext cx="4899616" cy="5229200"/>
          </a:xfrm>
          <a:prstGeom prst="rect">
            <a:avLst/>
          </a:prstGeom>
          <a:noFill/>
        </p:spPr>
      </p:pic>
      <p:pic>
        <p:nvPicPr>
          <p:cNvPr id="5" name="Picture 2" descr="doc20191008--3">
            <a:extLst>
              <a:ext uri="{FF2B5EF4-FFF2-40B4-BE49-F238E27FC236}">
                <a16:creationId xmlns:a16="http://schemas.microsoft.com/office/drawing/2014/main" id="{E5022F3C-E2DC-43AB-B94E-D592C4D329EB}"/>
              </a:ext>
            </a:extLst>
          </p:cNvPr>
          <p:cNvPicPr>
            <a:picLocks noChangeAspect="1" noChangeArrowheads="1"/>
          </p:cNvPicPr>
          <p:nvPr/>
        </p:nvPicPr>
        <p:blipFill rotWithShape="1">
          <a:blip r:embed="rId2" cstate="print"/>
          <a:srcRect l="69975" t="41898"/>
          <a:stretch/>
        </p:blipFill>
        <p:spPr bwMode="auto">
          <a:xfrm>
            <a:off x="4579208" y="1287187"/>
            <a:ext cx="4342314" cy="5251725"/>
          </a:xfrm>
          <a:prstGeom prst="rect">
            <a:avLst/>
          </a:prstGeom>
          <a:noFill/>
        </p:spPr>
      </p:pic>
      <p:pic>
        <p:nvPicPr>
          <p:cNvPr id="6" name="Picture 2" descr="doc20191008--3">
            <a:extLst>
              <a:ext uri="{FF2B5EF4-FFF2-40B4-BE49-F238E27FC236}">
                <a16:creationId xmlns:a16="http://schemas.microsoft.com/office/drawing/2014/main" id="{DAA9A288-0C9C-41E1-BBFE-6D19E35D457B}"/>
              </a:ext>
            </a:extLst>
          </p:cNvPr>
          <p:cNvPicPr>
            <a:picLocks noChangeAspect="1" noChangeArrowheads="1"/>
          </p:cNvPicPr>
          <p:nvPr/>
        </p:nvPicPr>
        <p:blipFill rotWithShape="1">
          <a:blip r:embed="rId2" cstate="print"/>
          <a:srcRect r="31593" b="85822"/>
          <a:stretch/>
        </p:blipFill>
        <p:spPr bwMode="auto">
          <a:xfrm>
            <a:off x="530384" y="152400"/>
            <a:ext cx="7506384" cy="972344"/>
          </a:xfrm>
          <a:prstGeom prst="rect">
            <a:avLst/>
          </a:prstGeom>
          <a:noFill/>
        </p:spPr>
      </p:pic>
    </p:spTree>
    <p:extLst>
      <p:ext uri="{BB962C8B-B14F-4D97-AF65-F5344CB8AC3E}">
        <p14:creationId xmlns:p14="http://schemas.microsoft.com/office/powerpoint/2010/main" val="3704106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B8A1A81-7D35-47C5-9344-CCB29E3CBA7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1CC33F5-09A4-40B1-BE26-6A47D197E69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57</a:t>
            </a:fld>
            <a:endParaRPr lang="el-GR" dirty="0">
              <a:solidFill>
                <a:prstClr val="black">
                  <a:tint val="75000"/>
                </a:prstClr>
              </a:solidFill>
            </a:endParaRPr>
          </a:p>
        </p:txBody>
      </p:sp>
      <p:sp>
        <p:nvSpPr>
          <p:cNvPr id="4" name="WordArt 4">
            <a:extLst>
              <a:ext uri="{FF2B5EF4-FFF2-40B4-BE49-F238E27FC236}">
                <a16:creationId xmlns:a16="http://schemas.microsoft.com/office/drawing/2014/main" id="{E1365F81-99F5-473E-A8A3-290981EF420C}"/>
              </a:ext>
            </a:extLst>
          </p:cNvPr>
          <p:cNvSpPr>
            <a:spLocks noChangeArrowheads="1" noChangeShapeType="1" noTextEdit="1"/>
          </p:cNvSpPr>
          <p:nvPr/>
        </p:nvSpPr>
        <p:spPr bwMode="auto">
          <a:xfrm>
            <a:off x="2250781" y="2204864"/>
            <a:ext cx="5133975" cy="57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2800" kern="10" dirty="0">
                <a:solidFill>
                  <a:schemeClr val="accent2"/>
                </a:solidFill>
                <a:effectLst>
                  <a:outerShdw dist="53882" dir="2700000" algn="ctr" rotWithShape="0">
                    <a:srgbClr val="C0C0C0">
                      <a:alpha val="79999"/>
                    </a:srgbClr>
                  </a:outerShdw>
                </a:effectLst>
                <a:latin typeface="Tahoma"/>
                <a:ea typeface="Tahoma"/>
                <a:cs typeface="Tahoma"/>
              </a:rPr>
              <a:t>Thanks for your attention</a:t>
            </a:r>
            <a:r>
              <a:rPr lang="el-GR" sz="2800" kern="10" dirty="0">
                <a:solidFill>
                  <a:schemeClr val="accent2"/>
                </a:solidFill>
                <a:effectLst>
                  <a:outerShdw dist="53882" dir="2700000" algn="ctr" rotWithShape="0">
                    <a:srgbClr val="C0C0C0">
                      <a:alpha val="79999"/>
                    </a:srgbClr>
                  </a:outerShdw>
                </a:effectLst>
                <a:latin typeface="Tahoma"/>
                <a:ea typeface="Tahoma"/>
                <a:cs typeface="Tahoma"/>
              </a:rPr>
              <a:t>!</a:t>
            </a:r>
          </a:p>
        </p:txBody>
      </p:sp>
      <p:pic>
        <p:nvPicPr>
          <p:cNvPr id="5" name="Γραφικό 4">
            <a:extLst>
              <a:ext uri="{FF2B5EF4-FFF2-40B4-BE49-F238E27FC236}">
                <a16:creationId xmlns:a16="http://schemas.microsoft.com/office/drawing/2014/main" id="{D96E9DAE-D346-4679-9374-8FE58A19B8DE}"/>
              </a:ext>
            </a:extLst>
          </p:cNvPr>
          <p:cNvPicPr>
            <a:picLocks noChangeAspect="1"/>
          </p:cNvPicPr>
          <p:nvPr/>
        </p:nvPicPr>
        <p:blipFill>
          <a:blip r:embed="rId3" cstate="print">
            <a:extLst>
              <a:ext uri="{96DAC541-7B7A-43D3-8B79-37D633B846F1}">
                <asvg:svgBlip xmlns:asvg="http://schemas.microsoft.com/office/drawing/2016/SVG/main" r:embed="rId4"/>
              </a:ext>
            </a:extLst>
          </a:blip>
          <a:stretch>
            <a:fillRect/>
          </a:stretch>
        </p:blipFill>
        <p:spPr>
          <a:xfrm>
            <a:off x="6030618" y="4941614"/>
            <a:ext cx="3095625" cy="752475"/>
          </a:xfrm>
          <a:prstGeom prst="rect">
            <a:avLst/>
          </a:prstGeom>
        </p:spPr>
      </p:pic>
      <p:sp>
        <p:nvSpPr>
          <p:cNvPr id="6" name="Ορθογώνιο 5">
            <a:extLst>
              <a:ext uri="{FF2B5EF4-FFF2-40B4-BE49-F238E27FC236}">
                <a16:creationId xmlns:a16="http://schemas.microsoft.com/office/drawing/2014/main" id="{B46B9432-EBE7-40ED-B5B8-C630AD082A5B}"/>
              </a:ext>
            </a:extLst>
          </p:cNvPr>
          <p:cNvSpPr/>
          <p:nvPr/>
        </p:nvSpPr>
        <p:spPr>
          <a:xfrm>
            <a:off x="5292430" y="4221534"/>
            <a:ext cx="3294261" cy="369332"/>
          </a:xfrm>
          <a:prstGeom prst="rect">
            <a:avLst/>
          </a:prstGeom>
        </p:spPr>
        <p:txBody>
          <a:bodyPr wrap="square">
            <a:spAutoFit/>
          </a:bodyPr>
          <a:lstStyle/>
          <a:p>
            <a:pPr>
              <a:defRPr/>
            </a:pPr>
            <a:r>
              <a:rPr lang="en-US" b="1" u="sng" dirty="0">
                <a:solidFill>
                  <a:schemeClr val="hlink"/>
                </a:solidFill>
                <a:effectLst>
                  <a:outerShdw blurRad="38100" dist="38100" dir="2700000" algn="tl">
                    <a:srgbClr val="C0C0C0"/>
                  </a:outerShdw>
                </a:effectLst>
                <a:latin typeface="Comic Sans MS" pitchFamily="66" charset="0"/>
                <a:cs typeface="Arial" pitchFamily="34" charset="0"/>
              </a:rPr>
              <a:t>Prof. </a:t>
            </a:r>
            <a:r>
              <a:rPr lang="en-US" b="1" u="sng" dirty="0" err="1">
                <a:solidFill>
                  <a:schemeClr val="hlink"/>
                </a:solidFill>
                <a:effectLst>
                  <a:outerShdw blurRad="38100" dist="38100" dir="2700000" algn="tl">
                    <a:srgbClr val="C0C0C0"/>
                  </a:outerShdw>
                </a:effectLst>
                <a:latin typeface="Comic Sans MS" pitchFamily="66" charset="0"/>
                <a:cs typeface="Arial" pitchFamily="34" charset="0"/>
              </a:rPr>
              <a:t>Mic.Gr.Vrachopoulos</a:t>
            </a:r>
            <a:endParaRPr lang="el-GR" b="1" u="sng" dirty="0">
              <a:solidFill>
                <a:schemeClr val="hlink"/>
              </a:solidFill>
              <a:latin typeface="Comic Sans MS" pitchFamily="66" charset="0"/>
              <a:cs typeface="Arial" pitchFamily="34" charset="0"/>
            </a:endParaRPr>
          </a:p>
        </p:txBody>
      </p:sp>
      <p:sp>
        <p:nvSpPr>
          <p:cNvPr id="7" name="Rectangle 7">
            <a:extLst>
              <a:ext uri="{FF2B5EF4-FFF2-40B4-BE49-F238E27FC236}">
                <a16:creationId xmlns:a16="http://schemas.microsoft.com/office/drawing/2014/main" id="{C48AD92B-3BA6-498C-8894-525E26B667A1}"/>
              </a:ext>
            </a:extLst>
          </p:cNvPr>
          <p:cNvSpPr>
            <a:spLocks noChangeArrowheads="1"/>
          </p:cNvSpPr>
          <p:nvPr/>
        </p:nvSpPr>
        <p:spPr bwMode="auto">
          <a:xfrm>
            <a:off x="233763" y="4941614"/>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153380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16/12/2024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58</a:t>
            </a:fld>
            <a:endParaRPr lang="el-GR" dirty="0">
              <a:solidFill>
                <a:prstClr val="black">
                  <a:tint val="75000"/>
                </a:prstClr>
              </a:solidFill>
            </a:endParaRPr>
          </a:p>
        </p:txBody>
      </p:sp>
      <p:sp>
        <p:nvSpPr>
          <p:cNvPr id="4" name="Content Placeholder 2">
            <a:extLst>
              <a:ext uri="{FF2B5EF4-FFF2-40B4-BE49-F238E27FC236}">
                <a16:creationId xmlns:a16="http://schemas.microsoft.com/office/drawing/2014/main" id="{D02C7A32-510C-4C50-AA41-35462D4A082F}"/>
              </a:ext>
            </a:extLst>
          </p:cNvPr>
          <p:cNvSpPr txBox="1">
            <a:spLocks/>
          </p:cNvSpPr>
          <p:nvPr/>
        </p:nvSpPr>
        <p:spPr>
          <a:xfrm>
            <a:off x="1043608" y="332656"/>
            <a:ext cx="7128792" cy="93610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Arial" panose="020B0604020202020204" pitchFamily="34" charset="0"/>
              <a:buNone/>
            </a:pPr>
            <a:r>
              <a:rPr lang="el-GR" b="1">
                <a:solidFill>
                  <a:schemeClr val="accent6">
                    <a:lumMod val="75000"/>
                  </a:schemeClr>
                </a:solidFill>
              </a:rPr>
              <a:t>Τέλος κεφαλαίου</a:t>
            </a:r>
          </a:p>
          <a:p>
            <a:pPr>
              <a:buFont typeface="Arial" panose="020B0604020202020204" pitchFamily="34" charset="0"/>
              <a:buNone/>
            </a:pPr>
            <a:endParaRPr lang="el-GR" sz="3000" b="1" dirty="0">
              <a:solidFill>
                <a:schemeClr val="accent6">
                  <a:lumMod val="75000"/>
                </a:schemeClr>
              </a:solidFill>
            </a:endParaRPr>
          </a:p>
        </p:txBody>
      </p:sp>
      <p:pic>
        <p:nvPicPr>
          <p:cNvPr id="5" name="Picture 4" descr="Image result for earth black and white">
            <a:extLst>
              <a:ext uri="{FF2B5EF4-FFF2-40B4-BE49-F238E27FC236}">
                <a16:creationId xmlns:a16="http://schemas.microsoft.com/office/drawing/2014/main" id="{9A6B416B-EB13-476F-95F1-F46D184AC312}"/>
              </a:ext>
            </a:extLst>
          </p:cNvPr>
          <p:cNvPicPr>
            <a:picLocks noChangeAspect="1" noChangeArrowheads="1"/>
          </p:cNvPicPr>
          <p:nvPr/>
        </p:nvPicPr>
        <p:blipFill>
          <a:blip r:embed="rId2" cstate="print">
            <a:lum contrast="20000"/>
          </a:blip>
          <a:srcRect l="12960" t="9692" r="13601" b="14709"/>
          <a:stretch>
            <a:fillRect/>
          </a:stretch>
        </p:blipFill>
        <p:spPr bwMode="auto">
          <a:xfrm>
            <a:off x="2555776" y="980728"/>
            <a:ext cx="3707384" cy="3816424"/>
          </a:xfrm>
          <a:prstGeom prst="ellipse">
            <a:avLst/>
          </a:prstGeom>
          <a:ln>
            <a:noFill/>
          </a:ln>
          <a:effectLst>
            <a:softEdge rad="112500"/>
          </a:effectLst>
        </p:spPr>
      </p:pic>
      <p:pic>
        <p:nvPicPr>
          <p:cNvPr id="6" name="Picture 2" descr="C:\Users\Dimitra\Desktop\uoa.png">
            <a:extLst>
              <a:ext uri="{FF2B5EF4-FFF2-40B4-BE49-F238E27FC236}">
                <a16:creationId xmlns:a16="http://schemas.microsoft.com/office/drawing/2014/main" id="{768208B5-7244-4CD6-AFA4-E423C2127AE9}"/>
              </a:ext>
            </a:extLst>
          </p:cNvPr>
          <p:cNvPicPr>
            <a:picLocks noChangeAspect="1" noChangeArrowheads="1"/>
          </p:cNvPicPr>
          <p:nvPr/>
        </p:nvPicPr>
        <p:blipFill>
          <a:blip r:embed="rId3" cstate="print"/>
          <a:srcRect r="83733"/>
          <a:stretch>
            <a:fillRect/>
          </a:stretch>
        </p:blipFill>
        <p:spPr bwMode="auto">
          <a:xfrm>
            <a:off x="2987824" y="5805264"/>
            <a:ext cx="554944" cy="936104"/>
          </a:xfrm>
          <a:prstGeom prst="rect">
            <a:avLst/>
          </a:prstGeom>
          <a:noFill/>
        </p:spPr>
      </p:pic>
      <p:sp>
        <p:nvSpPr>
          <p:cNvPr id="7" name="Rectangle 7">
            <a:extLst>
              <a:ext uri="{FF2B5EF4-FFF2-40B4-BE49-F238E27FC236}">
                <a16:creationId xmlns:a16="http://schemas.microsoft.com/office/drawing/2014/main" id="{21594A94-B96A-4C55-BD07-E89D007C0AA6}"/>
              </a:ext>
            </a:extLst>
          </p:cNvPr>
          <p:cNvSpPr/>
          <p:nvPr/>
        </p:nvSpPr>
        <p:spPr>
          <a:xfrm>
            <a:off x="3492820" y="6074132"/>
            <a:ext cx="3527452" cy="461665"/>
          </a:xfrm>
          <a:prstGeom prst="rect">
            <a:avLst/>
          </a:prstGeom>
        </p:spPr>
        <p:txBody>
          <a:bodyPr wrap="square">
            <a:spAutoFit/>
          </a:bodyPr>
          <a:lstStyle/>
          <a:p>
            <a:r>
              <a:rPr lang="en-US" sz="1200" dirty="0">
                <a:solidFill>
                  <a:schemeClr val="bg1">
                    <a:lumMod val="50000"/>
                  </a:schemeClr>
                </a:solidFill>
              </a:rPr>
              <a:t>National and Kapodistrian </a:t>
            </a:r>
          </a:p>
          <a:p>
            <a:r>
              <a:rPr lang="en-US" sz="1200" dirty="0">
                <a:solidFill>
                  <a:schemeClr val="bg1">
                    <a:lumMod val="50000"/>
                  </a:schemeClr>
                </a:solidFill>
              </a:rPr>
              <a:t>University of Athens </a:t>
            </a:r>
          </a:p>
        </p:txBody>
      </p:sp>
      <p:sp>
        <p:nvSpPr>
          <p:cNvPr id="8" name="Rectangle 8">
            <a:extLst>
              <a:ext uri="{FF2B5EF4-FFF2-40B4-BE49-F238E27FC236}">
                <a16:creationId xmlns:a16="http://schemas.microsoft.com/office/drawing/2014/main" id="{0E29D72F-2870-425A-8E2C-07EF6E9AC551}"/>
              </a:ext>
            </a:extLst>
          </p:cNvPr>
          <p:cNvSpPr/>
          <p:nvPr/>
        </p:nvSpPr>
        <p:spPr>
          <a:xfrm>
            <a:off x="2987824" y="4964395"/>
            <a:ext cx="3779912" cy="1015663"/>
          </a:xfrm>
          <a:prstGeom prst="rect">
            <a:avLst/>
          </a:prstGeom>
        </p:spPr>
        <p:txBody>
          <a:bodyPr wrap="square">
            <a:spAutoFit/>
          </a:bodyPr>
          <a:lstStyle/>
          <a:p>
            <a:r>
              <a:rPr lang="en-US" sz="1400" dirty="0"/>
              <a:t>Dr. Dimitra Papadaki | </a:t>
            </a:r>
            <a:r>
              <a:rPr lang="en-US" sz="1400" dirty="0">
                <a:solidFill>
                  <a:schemeClr val="bg2">
                    <a:lumMod val="50000"/>
                  </a:schemeClr>
                </a:solidFill>
              </a:rPr>
              <a:t>Senior Researcher</a:t>
            </a:r>
          </a:p>
          <a:p>
            <a:endParaRPr lang="en-US" sz="1200" dirty="0"/>
          </a:p>
          <a:p>
            <a:r>
              <a:rPr lang="en-US" sz="1100" i="1" dirty="0"/>
              <a:t>Tel:+30 210 727 6841</a:t>
            </a:r>
            <a:endParaRPr lang="el-GR" sz="1100" i="1" dirty="0"/>
          </a:p>
          <a:p>
            <a:r>
              <a:rPr lang="en-US" sz="1100" i="1" dirty="0">
                <a:solidFill>
                  <a:srgbClr val="0070C0"/>
                </a:solidFill>
              </a:rPr>
              <a:t>dpapadaki@phys.uoa.gr</a:t>
            </a:r>
            <a:endParaRPr lang="el-GR" sz="1100" i="1" dirty="0">
              <a:solidFill>
                <a:srgbClr val="0070C0"/>
              </a:solidFill>
            </a:endParaRPr>
          </a:p>
          <a:p>
            <a:endParaRPr lang="en-US" sz="1200" dirty="0"/>
          </a:p>
        </p:txBody>
      </p:sp>
    </p:spTree>
    <p:extLst>
      <p:ext uri="{BB962C8B-B14F-4D97-AF65-F5344CB8AC3E}">
        <p14:creationId xmlns:p14="http://schemas.microsoft.com/office/powerpoint/2010/main" val="2943982235"/>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4904</TotalTime>
  <Words>4020</Words>
  <Application>Microsoft Office PowerPoint</Application>
  <PresentationFormat>Προβολή στην οθόνη (4:3)</PresentationFormat>
  <Paragraphs>536</Paragraphs>
  <Slides>58</Slides>
  <Notes>11</Notes>
  <HiddenSlides>0</HiddenSlides>
  <MMClips>0</MMClips>
  <ScaleCrop>false</ScaleCrop>
  <HeadingPairs>
    <vt:vector size="8" baseType="variant">
      <vt:variant>
        <vt:lpstr>Γραμματοσειρές που χρησιμοποιούνται</vt:lpstr>
      </vt:variant>
      <vt:variant>
        <vt:i4>8</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58</vt:i4>
      </vt:variant>
    </vt:vector>
  </HeadingPairs>
  <TitlesOfParts>
    <vt:vector size="68" baseType="lpstr">
      <vt:lpstr>Arial</vt:lpstr>
      <vt:lpstr>Arial Narrow</vt:lpstr>
      <vt:lpstr>Calibri</vt:lpstr>
      <vt:lpstr>Comic Sans MS</vt:lpstr>
      <vt:lpstr>Symbol</vt:lpstr>
      <vt:lpstr>Tahoma</vt:lpstr>
      <vt:lpstr>Times New Roman</vt:lpstr>
      <vt:lpstr>Wingdings</vt:lpstr>
      <vt:lpstr>1_Θέμα του Office</vt:lpstr>
      <vt:lpstr>Equation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Κανονισμός Ενεργειακής Απόδοσης Κτιρίων μέρος 1ο: Σκοπός-Πεδίο εφαρμογής-Ορισμοί</dc:title>
  <dc:creator>user</dc:creator>
  <cp:lastModifiedBy>Michail Vrachopoulos</cp:lastModifiedBy>
  <cp:revision>688</cp:revision>
  <dcterms:created xsi:type="dcterms:W3CDTF">2016-08-03T21:09:21Z</dcterms:created>
  <dcterms:modified xsi:type="dcterms:W3CDTF">2024-12-16T10:05:35Z</dcterms:modified>
</cp:coreProperties>
</file>