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67"/>
  </p:notesMasterIdLst>
  <p:sldIdLst>
    <p:sldId id="590" r:id="rId2"/>
    <p:sldId id="811" r:id="rId3"/>
    <p:sldId id="1125" r:id="rId4"/>
    <p:sldId id="1046" r:id="rId5"/>
    <p:sldId id="1121" r:id="rId6"/>
    <p:sldId id="1123" r:id="rId7"/>
    <p:sldId id="1129" r:id="rId8"/>
    <p:sldId id="1126" r:id="rId9"/>
    <p:sldId id="1117" r:id="rId10"/>
    <p:sldId id="1047" r:id="rId11"/>
    <p:sldId id="1122" r:id="rId12"/>
    <p:sldId id="1127" r:id="rId13"/>
    <p:sldId id="1130" r:id="rId14"/>
    <p:sldId id="1128" r:id="rId15"/>
    <p:sldId id="1135" r:id="rId16"/>
    <p:sldId id="1124" r:id="rId17"/>
    <p:sldId id="1131" r:id="rId18"/>
    <p:sldId id="1132" r:id="rId19"/>
    <p:sldId id="1133" r:id="rId20"/>
    <p:sldId id="1191" r:id="rId21"/>
    <p:sldId id="1185" r:id="rId22"/>
    <p:sldId id="1192" r:id="rId23"/>
    <p:sldId id="1180" r:id="rId24"/>
    <p:sldId id="1186" r:id="rId25"/>
    <p:sldId id="1134" r:id="rId26"/>
    <p:sldId id="1136" r:id="rId27"/>
    <p:sldId id="1137" r:id="rId28"/>
    <p:sldId id="1140" r:id="rId29"/>
    <p:sldId id="1141" r:id="rId30"/>
    <p:sldId id="1142" r:id="rId31"/>
    <p:sldId id="1138" r:id="rId32"/>
    <p:sldId id="1139" r:id="rId33"/>
    <p:sldId id="1143" r:id="rId34"/>
    <p:sldId id="1144" r:id="rId35"/>
    <p:sldId id="1145" r:id="rId36"/>
    <p:sldId id="1146" r:id="rId37"/>
    <p:sldId id="1147" r:id="rId38"/>
    <p:sldId id="1149" r:id="rId39"/>
    <p:sldId id="1148" r:id="rId40"/>
    <p:sldId id="1150" r:id="rId41"/>
    <p:sldId id="1151" r:id="rId42"/>
    <p:sldId id="1157" r:id="rId43"/>
    <p:sldId id="1152" r:id="rId44"/>
    <p:sldId id="1153" r:id="rId45"/>
    <p:sldId id="1187" r:id="rId46"/>
    <p:sldId id="1193" r:id="rId47"/>
    <p:sldId id="1154" r:id="rId48"/>
    <p:sldId id="1188" r:id="rId49"/>
    <p:sldId id="1155" r:id="rId50"/>
    <p:sldId id="1166" r:id="rId51"/>
    <p:sldId id="1164" r:id="rId52"/>
    <p:sldId id="1169" r:id="rId53"/>
    <p:sldId id="1178" r:id="rId54"/>
    <p:sldId id="1177" r:id="rId55"/>
    <p:sldId id="1175" r:id="rId56"/>
    <p:sldId id="1176" r:id="rId57"/>
    <p:sldId id="1172" r:id="rId58"/>
    <p:sldId id="1189" r:id="rId59"/>
    <p:sldId id="1045" r:id="rId60"/>
    <p:sldId id="1173" r:id="rId61"/>
    <p:sldId id="1179" r:id="rId62"/>
    <p:sldId id="1182" r:id="rId63"/>
    <p:sldId id="1183" r:id="rId64"/>
    <p:sldId id="1190" r:id="rId65"/>
    <p:sldId id="1174" r:id="rId6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grv" initials="m" lastIdx="1" clrIdx="0">
    <p:extLst>
      <p:ext uri="{19B8F6BF-5375-455C-9EA6-DF929625EA0E}">
        <p15:presenceInfo xmlns:p15="http://schemas.microsoft.com/office/powerpoint/2012/main" userId="mgrv" providerId="None"/>
      </p:ext>
    </p:extLst>
  </p:cmAuthor>
  <p:cmAuthor id="2" name="Windows User" initials="WU" lastIdx="1" clrIdx="1">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94881" autoAdjust="0"/>
  </p:normalViewPr>
  <p:slideViewPr>
    <p:cSldViewPr>
      <p:cViewPr varScale="1">
        <p:scale>
          <a:sx n="75" d="100"/>
          <a:sy n="75" d="100"/>
        </p:scale>
        <p:origin x="1579"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5B217-F20C-4A10-A888-AF9EDBED4B5D}" type="datetimeFigureOut">
              <a:rPr lang="el-GR" smtClean="0"/>
              <a:pPr/>
              <a:t>5/12/2024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254B3-AE9B-4D1F-B292-64560899B6F3}" type="slidenum">
              <a:rPr lang="el-GR" smtClean="0"/>
              <a:pPr/>
              <a:t>‹#›</a:t>
            </a:fld>
            <a:endParaRPr lang="el-GR"/>
          </a:p>
        </p:txBody>
      </p:sp>
    </p:spTree>
    <p:extLst>
      <p:ext uri="{BB962C8B-B14F-4D97-AF65-F5344CB8AC3E}">
        <p14:creationId xmlns:p14="http://schemas.microsoft.com/office/powerpoint/2010/main" val="29279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l.wikipedia.org/w/index.php?title=F/A-18_Hornet&amp;action=edit&amp;redlink=1"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l.wikipedia.org/wiki/%CE%89%CF%87%CE%BF%CF%82#cite_note-nasa-1"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l.wikipedia.org/w/index.php?title=F/A-18_Hornet&amp;action=edit&amp;redlink=1"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el.wikipedia.org/wiki/%CE%89%CF%87%CE%BF%CF%82#cite_note-nasa-1"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a:t>
            </a:fld>
            <a:endParaRPr lang="el-GR"/>
          </a:p>
        </p:txBody>
      </p:sp>
    </p:spTree>
    <p:extLst>
      <p:ext uri="{BB962C8B-B14F-4D97-AF65-F5344CB8AC3E}">
        <p14:creationId xmlns:p14="http://schemas.microsoft.com/office/powerpoint/2010/main" val="2626463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a:t>
            </a:fld>
            <a:endParaRPr lang="el-GR"/>
          </a:p>
        </p:txBody>
      </p:sp>
    </p:spTree>
    <p:extLst>
      <p:ext uri="{BB962C8B-B14F-4D97-AF65-F5344CB8AC3E}">
        <p14:creationId xmlns:p14="http://schemas.microsoft.com/office/powerpoint/2010/main" val="1601895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a:t>
            </a:fld>
            <a:endParaRPr lang="el-GR"/>
          </a:p>
        </p:txBody>
      </p:sp>
    </p:spTree>
    <p:extLst>
      <p:ext uri="{BB962C8B-B14F-4D97-AF65-F5344CB8AC3E}">
        <p14:creationId xmlns:p14="http://schemas.microsoft.com/office/powerpoint/2010/main" val="3044064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a:t>
            </a:fld>
            <a:endParaRPr lang="el-GR"/>
          </a:p>
        </p:txBody>
      </p:sp>
    </p:spTree>
    <p:extLst>
      <p:ext uri="{BB962C8B-B14F-4D97-AF65-F5344CB8AC3E}">
        <p14:creationId xmlns:p14="http://schemas.microsoft.com/office/powerpoint/2010/main" val="2735558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altLang="el-GR" sz="1200" b="0" i="0" u="none" strike="noStrike" cap="none" normalizeH="0" baseline="0" dirty="0">
                <a:ln>
                  <a:noFill/>
                </a:ln>
                <a:solidFill>
                  <a:schemeClr val="tx1"/>
                </a:solidFill>
                <a:effectLst/>
                <a:latin typeface="Arial" panose="020B0604020202020204" pitchFamily="34" charset="0"/>
              </a:rPr>
              <a:t>Αεροσκάφος </a:t>
            </a:r>
            <a:r>
              <a:rPr kumimoji="0" lang="el-GR" altLang="el-GR" sz="1200" b="0" i="0" u="none" strike="noStrike" cap="none" normalizeH="0" baseline="0" dirty="0">
                <a:ln>
                  <a:noFill/>
                </a:ln>
                <a:solidFill>
                  <a:schemeClr val="tx1"/>
                </a:solidFill>
                <a:effectLst/>
                <a:latin typeface="Arial" panose="020B0604020202020204" pitchFamily="34" charset="0"/>
                <a:hlinkClick r:id="rId3" tooltip="F/A-18 Hornet (δεν έχει γραφτεί ακόμα)"/>
              </a:rPr>
              <a:t>F/A-18</a:t>
            </a:r>
            <a:r>
              <a:rPr kumimoji="0" lang="el-GR" altLang="el-GR" sz="1200" b="0" i="0" u="none" strike="noStrike" cap="none" normalizeH="0" baseline="0" dirty="0">
                <a:ln>
                  <a:noFill/>
                </a:ln>
                <a:solidFill>
                  <a:schemeClr val="tx1"/>
                </a:solidFill>
                <a:effectLst/>
                <a:latin typeface="Arial" panose="020B0604020202020204" pitchFamily="34" charset="0"/>
              </a:rPr>
              <a:t> του αμερικανικού πολεμικού ναυτικού καθώς διασπά το φράγμα του ήχου. Η λευκή άλως σχηματίζεται από την πτώση της ατμοσφαιρικής πίεσης γύρω από το αεροσκάφος</a:t>
            </a:r>
            <a:r>
              <a:rPr kumimoji="0" lang="el-GR" altLang="el-GR" sz="1200" b="0" i="0" u="none" strike="noStrike" cap="none" normalizeH="0" baseline="30000" dirty="0">
                <a:ln>
                  <a:noFill/>
                </a:ln>
                <a:solidFill>
                  <a:schemeClr val="tx1"/>
                </a:solidFill>
                <a:effectLst/>
                <a:latin typeface="Arial" panose="020B0604020202020204" pitchFamily="34" charset="0"/>
                <a:hlinkClick r:id="rId4"/>
              </a:rPr>
              <a:t>[1]</a:t>
            </a:r>
            <a:endParaRPr kumimoji="0" lang="el-GR" altLang="el-GR" sz="1200" b="0" i="0" u="none" strike="noStrike" cap="none" normalizeH="0" baseline="0" dirty="0">
              <a:ln>
                <a:noFill/>
              </a:ln>
              <a:solidFill>
                <a:schemeClr val="tx1"/>
              </a:solidFill>
              <a:effectLst/>
              <a:latin typeface="Arial" panose="020B0604020202020204" pitchFamily="34" charset="0"/>
            </a:endParaRPr>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a:t>
            </a:fld>
            <a:endParaRPr lang="el-GR"/>
          </a:p>
        </p:txBody>
      </p:sp>
    </p:spTree>
    <p:extLst>
      <p:ext uri="{BB962C8B-B14F-4D97-AF65-F5344CB8AC3E}">
        <p14:creationId xmlns:p14="http://schemas.microsoft.com/office/powerpoint/2010/main" val="1011935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altLang="el-GR" sz="1200" b="0" i="0" u="none" strike="noStrike" cap="none" normalizeH="0" baseline="0" dirty="0">
                <a:ln>
                  <a:noFill/>
                </a:ln>
                <a:solidFill>
                  <a:schemeClr val="tx1"/>
                </a:solidFill>
                <a:effectLst/>
                <a:latin typeface="Arial" panose="020B0604020202020204" pitchFamily="34" charset="0"/>
              </a:rPr>
              <a:t>Αεροσκάφος </a:t>
            </a:r>
            <a:r>
              <a:rPr kumimoji="0" lang="el-GR" altLang="el-GR" sz="1200" b="0" i="0" u="none" strike="noStrike" cap="none" normalizeH="0" baseline="0" dirty="0">
                <a:ln>
                  <a:noFill/>
                </a:ln>
                <a:solidFill>
                  <a:schemeClr val="tx1"/>
                </a:solidFill>
                <a:effectLst/>
                <a:latin typeface="Arial" panose="020B0604020202020204" pitchFamily="34" charset="0"/>
                <a:hlinkClick r:id="rId3" tooltip="F/A-18 Hornet (δεν έχει γραφτεί ακόμα)"/>
              </a:rPr>
              <a:t>F/A-18</a:t>
            </a:r>
            <a:r>
              <a:rPr kumimoji="0" lang="el-GR" altLang="el-GR" sz="1200" b="0" i="0" u="none" strike="noStrike" cap="none" normalizeH="0" baseline="0" dirty="0">
                <a:ln>
                  <a:noFill/>
                </a:ln>
                <a:solidFill>
                  <a:schemeClr val="tx1"/>
                </a:solidFill>
                <a:effectLst/>
                <a:latin typeface="Arial" panose="020B0604020202020204" pitchFamily="34" charset="0"/>
              </a:rPr>
              <a:t> του αμερικανικού πολεμικού ναυτικού καθώς διασπά το φράγμα του ήχου. Η λευκή άλως σχηματίζεται από την πτώση της ατμοσφαιρικής πίεσης γύρω από το αεροσκάφος</a:t>
            </a:r>
            <a:r>
              <a:rPr kumimoji="0" lang="el-GR" altLang="el-GR" sz="1200" b="0" i="0" u="none" strike="noStrike" cap="none" normalizeH="0" baseline="30000" dirty="0">
                <a:ln>
                  <a:noFill/>
                </a:ln>
                <a:solidFill>
                  <a:schemeClr val="tx1"/>
                </a:solidFill>
                <a:effectLst/>
                <a:latin typeface="Arial" panose="020B0604020202020204" pitchFamily="34" charset="0"/>
                <a:hlinkClick r:id="rId4"/>
              </a:rPr>
              <a:t>[1]</a:t>
            </a:r>
            <a:endParaRPr kumimoji="0" lang="el-GR" altLang="el-GR" sz="1200" b="0" i="0" u="none" strike="noStrike" cap="none" normalizeH="0" baseline="0" dirty="0">
              <a:ln>
                <a:noFill/>
              </a:ln>
              <a:solidFill>
                <a:schemeClr val="tx1"/>
              </a:solidFill>
              <a:effectLst/>
              <a:latin typeface="Arial" panose="020B0604020202020204" pitchFamily="34" charset="0"/>
            </a:endParaRPr>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7</a:t>
            </a:fld>
            <a:endParaRPr lang="el-GR"/>
          </a:p>
        </p:txBody>
      </p:sp>
    </p:spTree>
    <p:extLst>
      <p:ext uri="{BB962C8B-B14F-4D97-AF65-F5344CB8AC3E}">
        <p14:creationId xmlns:p14="http://schemas.microsoft.com/office/powerpoint/2010/main" val="1381242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9</a:t>
            </a:fld>
            <a:endParaRPr lang="el-GR"/>
          </a:p>
        </p:txBody>
      </p:sp>
    </p:spTree>
    <p:extLst>
      <p:ext uri="{BB962C8B-B14F-4D97-AF65-F5344CB8AC3E}">
        <p14:creationId xmlns:p14="http://schemas.microsoft.com/office/powerpoint/2010/main" val="3169817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10</a:t>
            </a:fld>
            <a:endParaRPr lang="el-GR"/>
          </a:p>
        </p:txBody>
      </p:sp>
    </p:spTree>
    <p:extLst>
      <p:ext uri="{BB962C8B-B14F-4D97-AF65-F5344CB8AC3E}">
        <p14:creationId xmlns:p14="http://schemas.microsoft.com/office/powerpoint/2010/main" val="3973457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27</a:t>
            </a:fld>
            <a:endParaRPr lang="el-GR"/>
          </a:p>
        </p:txBody>
      </p:sp>
    </p:spTree>
    <p:extLst>
      <p:ext uri="{BB962C8B-B14F-4D97-AF65-F5344CB8AC3E}">
        <p14:creationId xmlns:p14="http://schemas.microsoft.com/office/powerpoint/2010/main" val="3920466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59</a:t>
            </a:fld>
            <a:endParaRPr lang="el-GR"/>
          </a:p>
        </p:txBody>
      </p:sp>
    </p:spTree>
    <p:extLst>
      <p:ext uri="{BB962C8B-B14F-4D97-AF65-F5344CB8AC3E}">
        <p14:creationId xmlns:p14="http://schemas.microsoft.com/office/powerpoint/2010/main" val="3039772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F958F4F0-AE52-41F5-85D6-75A12214728B}" type="datetime1">
              <a:rPr lang="el-GR" smtClean="0">
                <a:solidFill>
                  <a:prstClr val="black">
                    <a:tint val="75000"/>
                  </a:prstClr>
                </a:solidFill>
              </a:rPr>
              <a:pPr/>
              <a:t>5/12/2024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11702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CEC2F04-2BED-40AC-9473-6DC88C2DF00D}" type="datetime1">
              <a:rPr lang="el-GR" smtClean="0">
                <a:solidFill>
                  <a:prstClr val="black">
                    <a:tint val="75000"/>
                  </a:prstClr>
                </a:solidFill>
              </a:rPr>
              <a:pPr/>
              <a:t>5/12/2024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70226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E0EF498-3D7A-450C-8027-B29243A10D37}" type="datetime1">
              <a:rPr lang="el-GR" smtClean="0">
                <a:solidFill>
                  <a:prstClr val="black">
                    <a:tint val="75000"/>
                  </a:prstClr>
                </a:solidFill>
              </a:rPr>
              <a:pPr/>
              <a:t>5/12/2024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278555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DC658FA2-2122-4C6B-A832-754D3498E869}" type="datetime1">
              <a:rPr lang="el-GR" smtClean="0">
                <a:solidFill>
                  <a:prstClr val="black">
                    <a:tint val="75000"/>
                  </a:prstClr>
                </a:solidFill>
              </a:rPr>
              <a:pPr/>
              <a:t>5/12/2024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68380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1BFA06E-10BB-4695-A3B6-EFF3AE03D508}" type="datetime1">
              <a:rPr lang="el-GR" smtClean="0">
                <a:solidFill>
                  <a:prstClr val="black">
                    <a:tint val="75000"/>
                  </a:prstClr>
                </a:solidFill>
              </a:rPr>
              <a:pPr/>
              <a:t>5/12/2024</a:t>
            </a:fld>
            <a:endParaRPr lang="el-GR" dirty="0">
              <a:solidFill>
                <a:prstClr val="black">
                  <a:tint val="75000"/>
                </a:prstClr>
              </a:solidFill>
            </a:endParaRPr>
          </a:p>
        </p:txBody>
      </p:sp>
      <p:sp>
        <p:nvSpPr>
          <p:cNvPr id="8" name="Θέση υποσέλιδου 7"/>
          <p:cNvSpPr>
            <a:spLocks noGrp="1"/>
          </p:cNvSpPr>
          <p:nvPr>
            <p:ph type="ftr" sz="quarter" idx="11"/>
          </p:nvPr>
        </p:nvSpPr>
        <p:spPr/>
        <p:txBody>
          <a:bodyPr/>
          <a:lstStyle/>
          <a:p>
            <a:r>
              <a:rPr lang="el-GR" dirty="0">
                <a:solidFill>
                  <a:prstClr val="black">
                    <a:tint val="75000"/>
                  </a:prstClr>
                </a:solidFill>
              </a:rPr>
              <a:t>ΤΕΙ ΧΑΛΚΙΔΑΣ</a:t>
            </a:r>
          </a:p>
        </p:txBody>
      </p:sp>
      <p:sp>
        <p:nvSpPr>
          <p:cNvPr id="9" name="Θέση αριθμού διαφάνειας 8"/>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36593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F014F7C-6AF6-41EF-8351-618DC0AD0890}" type="datetime1">
              <a:rPr lang="el-GR" smtClean="0">
                <a:solidFill>
                  <a:prstClr val="black">
                    <a:tint val="75000"/>
                  </a:prstClr>
                </a:solidFill>
              </a:rPr>
              <a:pPr/>
              <a:t>5/12/2024</a:t>
            </a:fld>
            <a:endParaRPr lang="el-GR" dirty="0">
              <a:solidFill>
                <a:prstClr val="black">
                  <a:tint val="75000"/>
                </a:prstClr>
              </a:solidFill>
            </a:endParaRPr>
          </a:p>
        </p:txBody>
      </p:sp>
      <p:sp>
        <p:nvSpPr>
          <p:cNvPr id="4" name="Θέση υποσέλιδου 3"/>
          <p:cNvSpPr>
            <a:spLocks noGrp="1"/>
          </p:cNvSpPr>
          <p:nvPr>
            <p:ph type="ftr" sz="quarter" idx="11"/>
          </p:nvPr>
        </p:nvSpPr>
        <p:spPr/>
        <p:txBody>
          <a:bodyPr/>
          <a:lstStyle/>
          <a:p>
            <a:r>
              <a:rPr lang="el-GR" dirty="0">
                <a:solidFill>
                  <a:prstClr val="black">
                    <a:tint val="75000"/>
                  </a:prstClr>
                </a:solidFill>
              </a:rPr>
              <a:t>ΤΕΙ ΧΑΛΚΙΔΑΣ</a:t>
            </a:r>
          </a:p>
        </p:txBody>
      </p:sp>
      <p:sp>
        <p:nvSpPr>
          <p:cNvPr id="5" name="Θέση αριθμού διαφάνειας 4"/>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7002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65483510-B06C-410C-ABD3-C4D8403C6BBA}"/>
              </a:ext>
            </a:extLst>
          </p:cNvPr>
          <p:cNvPicPr>
            <a:picLocks noChangeAspect="1"/>
          </p:cNvPicPr>
          <p:nvPr userDrawn="1"/>
        </p:nvPicPr>
        <p:blipFill>
          <a:blip r:embed="rId2" cstate="print"/>
          <a:stretch>
            <a:fillRect/>
          </a:stretch>
        </p:blipFill>
        <p:spPr>
          <a:xfrm>
            <a:off x="2803835" y="6355683"/>
            <a:ext cx="3749365" cy="365792"/>
          </a:xfrm>
          <a:prstGeom prst="rect">
            <a:avLst/>
          </a:prstGeom>
        </p:spPr>
      </p:pic>
    </p:spTree>
    <p:extLst>
      <p:ext uri="{BB962C8B-B14F-4D97-AF65-F5344CB8AC3E}">
        <p14:creationId xmlns:p14="http://schemas.microsoft.com/office/powerpoint/2010/main" val="130359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64CEA19-2F07-4EBB-9533-026C8B8476BA}" type="datetime1">
              <a:rPr lang="el-GR" smtClean="0">
                <a:solidFill>
                  <a:prstClr val="black">
                    <a:tint val="75000"/>
                  </a:prstClr>
                </a:solidFill>
              </a:rPr>
              <a:pPr/>
              <a:t>5/12/2024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4736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4F6CD83-1F99-4CC0-B83D-31261909E75B}" type="datetime1">
              <a:rPr lang="el-GR" smtClean="0">
                <a:solidFill>
                  <a:prstClr val="black">
                    <a:tint val="75000"/>
                  </a:prstClr>
                </a:solidFill>
              </a:rPr>
              <a:pPr/>
              <a:t>5/12/2024</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01157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DAFEF07-D15C-4B50-AE0F-C2167779B508}" type="datetime1">
              <a:rPr lang="el-GR" smtClean="0">
                <a:solidFill>
                  <a:prstClr val="black">
                    <a:tint val="75000"/>
                  </a:prstClr>
                </a:solidFill>
              </a:rPr>
              <a:pPr/>
              <a:t>5/12/2024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0937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D7E1333-1DFF-4B3C-A919-4EBB9115DC4B}" type="datetime1">
              <a:rPr lang="el-GR" smtClean="0">
                <a:solidFill>
                  <a:prstClr val="black">
                    <a:tint val="75000"/>
                  </a:prstClr>
                </a:solidFill>
              </a:rPr>
              <a:pPr/>
              <a:t>5/12/2024</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83164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Τίτλος, Γράφημα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125415" y="457200"/>
            <a:ext cx="7795846" cy="533400"/>
          </a:xfrm>
        </p:spPr>
        <p:txBody>
          <a:bodyPr/>
          <a:lstStyle/>
          <a:p>
            <a:r>
              <a:rPr lang="el-GR"/>
              <a:t>Kλικ για επεξεργασία του τίτλου</a:t>
            </a:r>
          </a:p>
        </p:txBody>
      </p:sp>
      <p:sp>
        <p:nvSpPr>
          <p:cNvPr id="3" name="2 - Θέση γραφήματος"/>
          <p:cNvSpPr>
            <a:spLocks noGrp="1"/>
          </p:cNvSpPr>
          <p:nvPr>
            <p:ph type="chart" sz="half" idx="1"/>
          </p:nvPr>
        </p:nvSpPr>
        <p:spPr>
          <a:xfrm>
            <a:off x="457201" y="1600202"/>
            <a:ext cx="4044461" cy="4525963"/>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4642338" y="1600202"/>
            <a:ext cx="4044461" cy="4525963"/>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253" y="6324600"/>
            <a:ext cx="1904695" cy="457200"/>
          </a:xfrm>
        </p:spPr>
        <p:txBody>
          <a:bodyPr/>
          <a:lstStyle>
            <a:lvl1pPr>
              <a:defRPr/>
            </a:lvl1pPr>
          </a:lstStyle>
          <a:p>
            <a:pPr>
              <a:defRPr/>
            </a:pPr>
            <a:fld id="{CA3E61B4-8C64-49F3-B24C-3F139E5977DA}" type="datetime1">
              <a:rPr lang="el-GR"/>
              <a:pPr>
                <a:defRPr/>
              </a:pPr>
              <a:t>5/12/2024</a:t>
            </a:fld>
            <a:endParaRPr lang="el-GR"/>
          </a:p>
        </p:txBody>
      </p:sp>
      <p:sp>
        <p:nvSpPr>
          <p:cNvPr id="6" name="5 - Θέση υποσέλιδου"/>
          <p:cNvSpPr>
            <a:spLocks noGrp="1"/>
          </p:cNvSpPr>
          <p:nvPr>
            <p:ph type="ftr" sz="quarter" idx="11"/>
          </p:nvPr>
        </p:nvSpPr>
        <p:spPr>
          <a:xfrm>
            <a:off x="3352262" y="6324600"/>
            <a:ext cx="2896602"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782178" y="6324600"/>
            <a:ext cx="1904695" cy="457200"/>
          </a:xfrm>
        </p:spPr>
        <p:txBody>
          <a:bodyPr/>
          <a:lstStyle>
            <a:lvl1pPr>
              <a:defRPr/>
            </a:lvl1pPr>
          </a:lstStyle>
          <a:p>
            <a:fld id="{278BB391-E572-48A2-B218-DFC426BF5F66}" type="slidenum">
              <a:rPr lang="el-GR" altLang="el-GR"/>
              <a:pPr/>
              <a:t>‹#›</a:t>
            </a:fld>
            <a:endParaRPr lang="el-GR" altLang="el-GR"/>
          </a:p>
        </p:txBody>
      </p:sp>
    </p:spTree>
    <p:extLst>
      <p:ext uri="{BB962C8B-B14F-4D97-AF65-F5344CB8AC3E}">
        <p14:creationId xmlns:p14="http://schemas.microsoft.com/office/powerpoint/2010/main" val="16508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C22E4-B6EF-42D1-93B5-EA78C1CB024B}" type="datetime1">
              <a:rPr lang="el-GR" smtClean="0">
                <a:solidFill>
                  <a:prstClr val="black">
                    <a:tint val="75000"/>
                  </a:prstClr>
                </a:solidFill>
              </a:rPr>
              <a:pPr/>
              <a:t>5/12/2024</a:t>
            </a:fld>
            <a:endParaRPr lang="el-GR" dirty="0">
              <a:solidFill>
                <a:prstClr val="black">
                  <a:tint val="75000"/>
                </a:prstClr>
              </a:solidFill>
            </a:endParaRP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68637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7.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hyperlink" Target="https://commons.wikimedia.org/wiki/File:FA-18_Hornet_breaking_sound_barrier_(7_July_1999)_-_filtered.jpg" TargetMode="External"/><Relationship Id="rId7" Type="http://schemas.openxmlformats.org/officeDocument/2006/relationships/oleObject" Target="../embeddings/oleObject5.bin"/><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hyperlink" Target="https://el.wikipedia.org/wiki/%CE%89%CF%87%CE%BF%CF%82"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17.wmf"/><Relationship Id="rId7" Type="http://schemas.openxmlformats.org/officeDocument/2006/relationships/image" Target="../media/image19.wmf"/><Relationship Id="rId2" Type="http://schemas.openxmlformats.org/officeDocument/2006/relationships/oleObject" Target="../embeddings/oleObject7.bin"/><Relationship Id="rId1" Type="http://schemas.openxmlformats.org/officeDocument/2006/relationships/slideLayout" Target="../slideLayouts/slideLayout7.xml"/><Relationship Id="rId6" Type="http://schemas.openxmlformats.org/officeDocument/2006/relationships/oleObject" Target="../embeddings/oleObject9.bin"/><Relationship Id="rId5" Type="http://schemas.openxmlformats.org/officeDocument/2006/relationships/image" Target="../media/image18.wmf"/><Relationship Id="rId4" Type="http://schemas.openxmlformats.org/officeDocument/2006/relationships/oleObject" Target="../embeddings/oleObject8.bin"/><Relationship Id="rId9" Type="http://schemas.openxmlformats.org/officeDocument/2006/relationships/image" Target="../media/image20.wmf"/></Relationships>
</file>

<file path=ppt/slides/_rels/slide1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11.bin"/><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2.bin"/><Relationship Id="rId1" Type="http://schemas.openxmlformats.org/officeDocument/2006/relationships/slideLayout" Target="../slideLayouts/slideLayout7.xml"/><Relationship Id="rId5" Type="http://schemas.openxmlformats.org/officeDocument/2006/relationships/image" Target="../media/image23.w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image" Target="../media/image25.wmf"/><Relationship Id="rId7" Type="http://schemas.openxmlformats.org/officeDocument/2006/relationships/image" Target="../media/image27.wmf"/><Relationship Id="rId2" Type="http://schemas.openxmlformats.org/officeDocument/2006/relationships/oleObject" Target="../embeddings/oleObject14.bin"/><Relationship Id="rId1" Type="http://schemas.openxmlformats.org/officeDocument/2006/relationships/slideLayout" Target="../slideLayouts/slideLayout7.xml"/><Relationship Id="rId6" Type="http://schemas.openxmlformats.org/officeDocument/2006/relationships/oleObject" Target="../embeddings/oleObject16.bin"/><Relationship Id="rId5" Type="http://schemas.openxmlformats.org/officeDocument/2006/relationships/image" Target="../media/image26.wmf"/><Relationship Id="rId4" Type="http://schemas.openxmlformats.org/officeDocument/2006/relationships/oleObject" Target="../embeddings/oleObject15.bin"/><Relationship Id="rId9" Type="http://schemas.openxmlformats.org/officeDocument/2006/relationships/image" Target="../media/image28.wmf"/></Relationships>
</file>

<file path=ppt/slides/_rels/slide19.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oleObject" Target="../embeddings/oleObject18.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oleObject" Target="../embeddings/oleObject19.bin"/><Relationship Id="rId1" Type="http://schemas.openxmlformats.org/officeDocument/2006/relationships/slideLayout" Target="../slideLayouts/slideLayout7.xml"/><Relationship Id="rId5" Type="http://schemas.openxmlformats.org/officeDocument/2006/relationships/image" Target="../media/image31.wmf"/><Relationship Id="rId4"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oleObject" Target="../embeddings/oleObject21.bin"/><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oleObject" Target="../embeddings/oleObject22.bin"/><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8.wmf"/><Relationship Id="rId7" Type="http://schemas.openxmlformats.org/officeDocument/2006/relationships/image" Target="../media/image40.wmf"/><Relationship Id="rId2" Type="http://schemas.openxmlformats.org/officeDocument/2006/relationships/oleObject" Target="../embeddings/oleObject23.bin"/><Relationship Id="rId1" Type="http://schemas.openxmlformats.org/officeDocument/2006/relationships/slideLayout" Target="../slideLayouts/slideLayout7.xml"/><Relationship Id="rId6" Type="http://schemas.openxmlformats.org/officeDocument/2006/relationships/oleObject" Target="../embeddings/oleObject25.bin"/><Relationship Id="rId5" Type="http://schemas.openxmlformats.org/officeDocument/2006/relationships/image" Target="../media/image39.wmf"/><Relationship Id="rId4" Type="http://schemas.openxmlformats.org/officeDocument/2006/relationships/oleObject" Target="../embeddings/oleObject24.bin"/></Relationships>
</file>

<file path=ppt/slides/_rels/slide35.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oleObject" Target="../embeddings/oleObject26.bin"/><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image" Target="../media/image42.wmf"/><Relationship Id="rId7" Type="http://schemas.openxmlformats.org/officeDocument/2006/relationships/image" Target="../media/image44.wmf"/><Relationship Id="rId2" Type="http://schemas.openxmlformats.org/officeDocument/2006/relationships/oleObject" Target="../embeddings/oleObject27.bin"/><Relationship Id="rId1" Type="http://schemas.openxmlformats.org/officeDocument/2006/relationships/slideLayout" Target="../slideLayouts/slideLayout7.xml"/><Relationship Id="rId6" Type="http://schemas.openxmlformats.org/officeDocument/2006/relationships/oleObject" Target="../embeddings/oleObject29.bin"/><Relationship Id="rId5" Type="http://schemas.openxmlformats.org/officeDocument/2006/relationships/image" Target="../media/image43.wmf"/><Relationship Id="rId4" Type="http://schemas.openxmlformats.org/officeDocument/2006/relationships/oleObject" Target="../embeddings/oleObject28.bin"/><Relationship Id="rId9" Type="http://schemas.openxmlformats.org/officeDocument/2006/relationships/image" Target="../media/image45.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teteleste.files.wordpress.com/2014/11/ceadcebdcf84ceb1cf83ceb7-cf83ceb5-db.gif" TargetMode="External"/><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7.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image" Target="../media/image48.wmf"/><Relationship Id="rId7" Type="http://schemas.openxmlformats.org/officeDocument/2006/relationships/image" Target="../media/image50.wmf"/><Relationship Id="rId2" Type="http://schemas.openxmlformats.org/officeDocument/2006/relationships/oleObject" Target="../embeddings/oleObject31.bin"/><Relationship Id="rId1" Type="http://schemas.openxmlformats.org/officeDocument/2006/relationships/slideLayout" Target="../slideLayouts/slideLayout7.xml"/><Relationship Id="rId6" Type="http://schemas.openxmlformats.org/officeDocument/2006/relationships/oleObject" Target="../embeddings/oleObject33.bin"/><Relationship Id="rId5" Type="http://schemas.openxmlformats.org/officeDocument/2006/relationships/image" Target="../media/image49.wmf"/><Relationship Id="rId4" Type="http://schemas.openxmlformats.org/officeDocument/2006/relationships/oleObject" Target="../embeddings/oleObject32.bin"/><Relationship Id="rId9" Type="http://schemas.openxmlformats.org/officeDocument/2006/relationships/image" Target="../media/image51.wmf"/></Relationships>
</file>

<file path=ppt/slides/_rels/slide41.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oleObject" Target="../embeddings/oleObject35.bin"/><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oleObject" Target="../embeddings/oleObject36.bin"/><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oleObject" Target="../embeddings/oleObject37.bin"/><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hyperlink" Target="https://teteleste.files.wordpress.com/2014/11/cf8ccf81ceb9ceb1-cf83cf84ceb1-db.gif" TargetMode="External"/><Relationship Id="rId1" Type="http://schemas.openxmlformats.org/officeDocument/2006/relationships/slideLayout" Target="../slideLayouts/slideLayout7.xml"/><Relationship Id="rId5" Type="http://schemas.openxmlformats.org/officeDocument/2006/relationships/image" Target="../media/image63.gif"/><Relationship Id="rId4" Type="http://schemas.openxmlformats.org/officeDocument/2006/relationships/hyperlink" Target="https://teteleste.files.wordpress.com/2014/11/club-cebaceb1ceb9-ceb5cf80ceafcf80ceb5ceb4ceb1-ceadcebaceb8ceb5cf83ceb7cf82-cf83cf84cebf-ceb8cf8ccf81cf85ceb2cebf.gif"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oleObject" Target="../embeddings/oleObject38.bin"/><Relationship Id="rId1" Type="http://schemas.openxmlformats.org/officeDocument/2006/relationships/slideLayout" Target="../slideLayouts/slideLayout7.xml"/><Relationship Id="rId5" Type="http://schemas.openxmlformats.org/officeDocument/2006/relationships/image" Target="../media/image65.wmf"/><Relationship Id="rId4" Type="http://schemas.openxmlformats.org/officeDocument/2006/relationships/oleObject" Target="../embeddings/oleObject39.bin"/></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image" Target="../media/image69.wmf"/><Relationship Id="rId7" Type="http://schemas.openxmlformats.org/officeDocument/2006/relationships/image" Target="../media/image71.wmf"/><Relationship Id="rId2" Type="http://schemas.openxmlformats.org/officeDocument/2006/relationships/oleObject" Target="../embeddings/oleObject40.bin"/><Relationship Id="rId1" Type="http://schemas.openxmlformats.org/officeDocument/2006/relationships/slideLayout" Target="../slideLayouts/slideLayout7.xml"/><Relationship Id="rId6" Type="http://schemas.openxmlformats.org/officeDocument/2006/relationships/oleObject" Target="../embeddings/oleObject42.bin"/><Relationship Id="rId11" Type="http://schemas.openxmlformats.org/officeDocument/2006/relationships/image" Target="../media/image73.wmf"/><Relationship Id="rId5" Type="http://schemas.openxmlformats.org/officeDocument/2006/relationships/image" Target="../media/image70.wmf"/><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72.wmf"/></Relationships>
</file>

<file path=ppt/slides/_rels/slide58.x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oleObject" Target="../embeddings/oleObject45.bin"/><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6.svg"/></Relationships>
</file>

<file path=ppt/slides/_rels/slide6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395BDF-C525-485C-AD0E-904E5D3E3D1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4" name="Θέση αριθμού διαφάνειας 3">
            <a:extLst>
              <a:ext uri="{FF2B5EF4-FFF2-40B4-BE49-F238E27FC236}">
                <a16:creationId xmlns:a16="http://schemas.microsoft.com/office/drawing/2014/main" id="{C50C7707-87B6-4D2F-BA93-F8B4BFE10BF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a:t>
            </a:fld>
            <a:endParaRPr lang="el-GR" dirty="0">
              <a:solidFill>
                <a:prstClr val="black">
                  <a:tint val="75000"/>
                </a:prstClr>
              </a:solidFill>
            </a:endParaRPr>
          </a:p>
        </p:txBody>
      </p:sp>
      <p:sp>
        <p:nvSpPr>
          <p:cNvPr id="5" name="Rectangle 3">
            <a:extLst>
              <a:ext uri="{FF2B5EF4-FFF2-40B4-BE49-F238E27FC236}">
                <a16:creationId xmlns:a16="http://schemas.microsoft.com/office/drawing/2014/main" id="{86C0BC2C-EC17-4533-8B43-8DC3DC9A2A2C}"/>
              </a:ext>
            </a:extLst>
          </p:cNvPr>
          <p:cNvSpPr txBox="1">
            <a:spLocks noChangeArrowheads="1"/>
          </p:cNvSpPr>
          <p:nvPr/>
        </p:nvSpPr>
        <p:spPr>
          <a:xfrm>
            <a:off x="323528" y="2348880"/>
            <a:ext cx="7667947" cy="10080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800" dirty="0">
                <a:solidFill>
                  <a:schemeClr val="hlink"/>
                </a:solidFill>
                <a:latin typeface="Comic Sans MS" panose="030F0702030302020204" pitchFamily="66" charset="0"/>
              </a:rPr>
              <a:t>Φυσική Περιβάλλοντος :          </a:t>
            </a:r>
          </a:p>
          <a:p>
            <a:pPr marL="0" indent="0" algn="r">
              <a:buNone/>
            </a:pPr>
            <a:r>
              <a:rPr lang="en-US" sz="2600" i="1" dirty="0">
                <a:solidFill>
                  <a:srgbClr val="FF0000"/>
                </a:solidFill>
                <a:latin typeface="Arial" panose="020B0604020202020204" pitchFamily="34" charset="0"/>
              </a:rPr>
              <a:t>“</a:t>
            </a:r>
            <a:r>
              <a:rPr lang="el-GR" altLang="el-GR" sz="2800" i="1" dirty="0">
                <a:solidFill>
                  <a:srgbClr val="FF0000"/>
                </a:solidFill>
                <a:latin typeface="Arial" panose="020B0604020202020204" pitchFamily="34" charset="0"/>
              </a:rPr>
              <a:t>κεφ. 10: ήχος και θόρυβος </a:t>
            </a:r>
            <a:r>
              <a:rPr lang="en-US" sz="2800" i="1" dirty="0">
                <a:solidFill>
                  <a:srgbClr val="FF0000"/>
                </a:solidFill>
                <a:latin typeface="Arial" panose="020B0604020202020204" pitchFamily="34" charset="0"/>
              </a:rPr>
              <a:t>“</a:t>
            </a:r>
          </a:p>
          <a:p>
            <a:pPr marL="0" indent="0" algn="ctr">
              <a:buNone/>
            </a:pPr>
            <a:r>
              <a:rPr lang="el-GR" altLang="el-GR" sz="2000" b="1" dirty="0">
                <a:latin typeface="Comic Sans MS" panose="030F0702030302020204" pitchFamily="66" charset="0"/>
              </a:rPr>
              <a:t> </a:t>
            </a:r>
            <a:endParaRPr lang="en-US" altLang="el-GR" sz="2000" b="1" dirty="0">
              <a:latin typeface="Comic Sans MS" panose="030F0702030302020204" pitchFamily="66" charset="0"/>
            </a:endParaRPr>
          </a:p>
          <a:p>
            <a:pPr marL="0" indent="0" algn="ctr">
              <a:buNone/>
            </a:pPr>
            <a:endParaRPr lang="en-US" altLang="el-GR" sz="2000" b="1" dirty="0">
              <a:solidFill>
                <a:srgbClr val="00279F"/>
              </a:solidFill>
            </a:endParaRPr>
          </a:p>
          <a:p>
            <a:pPr marL="0" indent="0" algn="ctr">
              <a:buNone/>
            </a:pPr>
            <a:endParaRPr lang="el-GR" sz="2800" i="1" dirty="0">
              <a:solidFill>
                <a:srgbClr val="FF0000"/>
              </a:solidFill>
              <a:latin typeface="Arial" panose="020B0604020202020204" pitchFamily="34" charset="0"/>
            </a:endParaRPr>
          </a:p>
          <a:p>
            <a:pPr marL="0" indent="0" algn="ctr">
              <a:buNone/>
            </a:pPr>
            <a:endParaRPr lang="el-GR" altLang="el-GR" sz="2800" b="1" dirty="0"/>
          </a:p>
          <a:p>
            <a:pPr marL="0" indent="0" algn="ctr">
              <a:buNone/>
            </a:pPr>
            <a:endParaRPr lang="el-GR" altLang="el-GR" sz="2600" i="1" dirty="0">
              <a:solidFill>
                <a:srgbClr val="FF0000"/>
              </a:solidFill>
              <a:latin typeface="Arial" panose="020B0604020202020204" pitchFamily="34" charset="0"/>
            </a:endParaRPr>
          </a:p>
          <a:p>
            <a:pPr marL="0" indent="0">
              <a:buFont typeface="Wingdings" pitchFamily="2" charset="2"/>
              <a:buNone/>
            </a:pPr>
            <a:endParaRPr lang="el-GR" altLang="el-GR" sz="2800" dirty="0">
              <a:solidFill>
                <a:schemeClr val="accent2"/>
              </a:solidFill>
            </a:endParaRPr>
          </a:p>
        </p:txBody>
      </p:sp>
      <p:grpSp>
        <p:nvGrpSpPr>
          <p:cNvPr id="6" name="Group 2">
            <a:extLst>
              <a:ext uri="{FF2B5EF4-FFF2-40B4-BE49-F238E27FC236}">
                <a16:creationId xmlns:a16="http://schemas.microsoft.com/office/drawing/2014/main" id="{621D6907-1D73-4298-9B31-4142D2657EAB}"/>
              </a:ext>
            </a:extLst>
          </p:cNvPr>
          <p:cNvGrpSpPr>
            <a:grpSpLocks/>
          </p:cNvGrpSpPr>
          <p:nvPr/>
        </p:nvGrpSpPr>
        <p:grpSpPr bwMode="auto">
          <a:xfrm>
            <a:off x="2771800" y="5106029"/>
            <a:ext cx="6022366" cy="1162751"/>
            <a:chOff x="1768" y="214"/>
            <a:chExt cx="3001" cy="905"/>
          </a:xfrm>
        </p:grpSpPr>
        <p:sp>
          <p:nvSpPr>
            <p:cNvPr id="7" name="Rectangle 4">
              <a:extLst>
                <a:ext uri="{FF2B5EF4-FFF2-40B4-BE49-F238E27FC236}">
                  <a16:creationId xmlns:a16="http://schemas.microsoft.com/office/drawing/2014/main" id="{F04F8513-F1E2-45BE-B6AE-1647D21C708F}"/>
                </a:ext>
              </a:extLst>
            </p:cNvPr>
            <p:cNvSpPr>
              <a:spLocks noChangeArrowheads="1"/>
            </p:cNvSpPr>
            <p:nvPr/>
          </p:nvSpPr>
          <p:spPr bwMode="auto">
            <a:xfrm>
              <a:off x="1768" y="214"/>
              <a:ext cx="2439" cy="467"/>
            </a:xfrm>
            <a:prstGeom prst="rect">
              <a:avLst/>
            </a:prstGeom>
            <a:noFill/>
            <a:ln w="9525">
              <a:noFill/>
              <a:miter lim="800000"/>
              <a:headEnd/>
              <a:tailEnd/>
            </a:ln>
            <a:effectLst/>
          </p:spPr>
          <p:txBody>
            <a:bodyPr anchor="ctr">
              <a:spAutoFit/>
            </a:bodyPr>
            <a:lstStyle/>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endParaRPr lang="el-GR" sz="1100" b="1" u="sng" dirty="0">
                <a:solidFill>
                  <a:schemeClr val="hlink"/>
                </a:solidFill>
                <a:effectLst>
                  <a:outerShdw blurRad="38100" dist="38100" dir="2700000" algn="tl">
                    <a:srgbClr val="C0C0C0"/>
                  </a:outerShdw>
                </a:effectLst>
                <a:latin typeface="Comic Sans MS" pitchFamily="66" charset="0"/>
                <a:cs typeface="Arial" pitchFamily="34" charset="0"/>
              </a:endParaRPr>
            </a:p>
            <a:p>
              <a:pPr>
                <a:defRPr/>
              </a:pPr>
              <a:r>
                <a:rPr lang="en-US" sz="1100" b="1" u="sng" dirty="0">
                  <a:solidFill>
                    <a:schemeClr val="hlink"/>
                  </a:solidFill>
                  <a:effectLst>
                    <a:outerShdw blurRad="38100" dist="38100" dir="2700000" algn="tl">
                      <a:srgbClr val="C0C0C0"/>
                    </a:outerShdw>
                  </a:effectLst>
                  <a:latin typeface="Comic Sans MS" pitchFamily="66" charset="0"/>
                  <a:cs typeface="Arial" pitchFamily="34" charset="0"/>
                </a:rPr>
                <a:t>Energy and Environmental Research Laboratory</a:t>
              </a:r>
              <a:r>
                <a:rPr lang="el-GR" sz="1100" b="1" u="sng" dirty="0">
                  <a:solidFill>
                    <a:schemeClr val="hlink"/>
                  </a:solidFill>
                  <a:latin typeface="Comic Sans MS" pitchFamily="66" charset="0"/>
                  <a:cs typeface="Arial" pitchFamily="34" charset="0"/>
                </a:rPr>
                <a:t> </a:t>
              </a:r>
            </a:p>
          </p:txBody>
        </p:sp>
        <p:pic>
          <p:nvPicPr>
            <p:cNvPr id="8" name="Picture 7">
              <a:extLst>
                <a:ext uri="{FF2B5EF4-FFF2-40B4-BE49-F238E27FC236}">
                  <a16:creationId xmlns:a16="http://schemas.microsoft.com/office/drawing/2014/main" id="{9DF27E3F-3F21-490B-97F9-FC685CC1DF3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 y="569"/>
              <a:ext cx="59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4">
            <a:extLst>
              <a:ext uri="{FF2B5EF4-FFF2-40B4-BE49-F238E27FC236}">
                <a16:creationId xmlns:a16="http://schemas.microsoft.com/office/drawing/2014/main" id="{0BFE9FCD-2F27-4624-80CC-8E9ACF931F6F}"/>
              </a:ext>
            </a:extLst>
          </p:cNvPr>
          <p:cNvSpPr>
            <a:spLocks noChangeArrowheads="1"/>
          </p:cNvSpPr>
          <p:nvPr/>
        </p:nvSpPr>
        <p:spPr bwMode="auto">
          <a:xfrm>
            <a:off x="1115616" y="355714"/>
            <a:ext cx="2736428" cy="769441"/>
          </a:xfrm>
          <a:prstGeom prst="rect">
            <a:avLst/>
          </a:prstGeom>
          <a:noFill/>
          <a:ln w="9525">
            <a:noFill/>
            <a:miter lim="800000"/>
            <a:headEnd/>
            <a:tailEnd/>
          </a:ln>
          <a:effectLst/>
        </p:spPr>
        <p:txBody>
          <a:bodyPr wrap="square" anchor="ctr">
            <a:spAutoFit/>
          </a:bodyPr>
          <a:lstStyle/>
          <a:p>
            <a:pPr>
              <a:defRPr/>
            </a:pP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N.K.U.A. –</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Department</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of</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Science</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r>
              <a:rPr lang="en-US" sz="1100" b="1" u="sng" dirty="0" err="1">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Psachna</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Euboea - Euripus Campus</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p:txBody>
      </p:sp>
      <p:pic>
        <p:nvPicPr>
          <p:cNvPr id="13" name="Εικόνα 12">
            <a:extLst>
              <a:ext uri="{FF2B5EF4-FFF2-40B4-BE49-F238E27FC236}">
                <a16:creationId xmlns:a16="http://schemas.microsoft.com/office/drawing/2014/main" id="{3920E234-C6AE-4964-A0A8-857F75A18A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620" y="456137"/>
            <a:ext cx="386609" cy="600164"/>
          </a:xfrm>
          <a:prstGeom prst="rect">
            <a:avLst/>
          </a:prstGeom>
        </p:spPr>
      </p:pic>
      <p:sp>
        <p:nvSpPr>
          <p:cNvPr id="10" name="Rectangle 2">
            <a:extLst>
              <a:ext uri="{FF2B5EF4-FFF2-40B4-BE49-F238E27FC236}">
                <a16:creationId xmlns:a16="http://schemas.microsoft.com/office/drawing/2014/main" id="{7A18B57B-0B3A-4026-89B3-94C9B55C3119}"/>
              </a:ext>
            </a:extLst>
          </p:cNvPr>
          <p:cNvSpPr>
            <a:spLocks noChangeArrowheads="1"/>
          </p:cNvSpPr>
          <p:nvPr/>
        </p:nvSpPr>
        <p:spPr bwMode="auto">
          <a:xfrm>
            <a:off x="1619250" y="1557338"/>
            <a:ext cx="6372225" cy="652462"/>
          </a:xfrm>
          <a:prstGeom prst="rect">
            <a:avLst/>
          </a:prstGeom>
          <a:noFill/>
          <a:ln w="9525">
            <a:noFill/>
            <a:miter lim="800000"/>
            <a:headEnd/>
            <a:tailEnd/>
          </a:ln>
        </p:spPr>
        <p:txBody>
          <a:bodyPr anchor="b"/>
          <a:lstStyle/>
          <a:p>
            <a:pPr>
              <a:defRPr/>
            </a:pPr>
            <a:endParaRPr lang="el-GR" sz="2800" i="1" dirty="0">
              <a:solidFill>
                <a:srgbClr val="FF0000"/>
              </a:solidFill>
              <a:latin typeface="Arial" panose="020B0604020202020204" pitchFamily="34" charset="0"/>
            </a:endParaRPr>
          </a:p>
        </p:txBody>
      </p:sp>
      <p:sp>
        <p:nvSpPr>
          <p:cNvPr id="3" name="Ορθογώνιο 2">
            <a:extLst>
              <a:ext uri="{FF2B5EF4-FFF2-40B4-BE49-F238E27FC236}">
                <a16:creationId xmlns:a16="http://schemas.microsoft.com/office/drawing/2014/main" id="{7C5881A5-5459-4C6C-AFF3-2C153A9AACE0}"/>
              </a:ext>
            </a:extLst>
          </p:cNvPr>
          <p:cNvSpPr/>
          <p:nvPr/>
        </p:nvSpPr>
        <p:spPr>
          <a:xfrm>
            <a:off x="4114800" y="3958887"/>
            <a:ext cx="4572000" cy="369332"/>
          </a:xfrm>
          <a:prstGeom prst="rect">
            <a:avLst/>
          </a:prstGeom>
        </p:spPr>
        <p:txBody>
          <a:bodyPr>
            <a:spAutoFit/>
          </a:bodyPr>
          <a:lstStyle/>
          <a:p>
            <a:pPr algn="r">
              <a:spcBef>
                <a:spcPct val="20000"/>
              </a:spcBef>
              <a:buClr>
                <a:schemeClr val="folHlink"/>
              </a:buClr>
              <a:buSzPct val="60000"/>
              <a:buFont typeface="Wingdings" pitchFamily="2" charset="2"/>
              <a:buNone/>
              <a:defRPr/>
            </a:pPr>
            <a:r>
              <a:rPr lang="el-GR" b="1" i="1" kern="0" dirty="0">
                <a:solidFill>
                  <a:srgbClr val="0070C0"/>
                </a:solidFill>
                <a:latin typeface="Times New Roman" pitchFamily="18" charset="0"/>
                <a:cs typeface="Times New Roman" pitchFamily="18" charset="0"/>
              </a:rPr>
              <a:t>Καθ. Μιχάλης Γρ Βραχόπουλος</a:t>
            </a:r>
          </a:p>
        </p:txBody>
      </p:sp>
    </p:spTree>
    <p:extLst>
      <p:ext uri="{BB962C8B-B14F-4D97-AF65-F5344CB8AC3E}">
        <p14:creationId xmlns:p14="http://schemas.microsoft.com/office/powerpoint/2010/main" val="5229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387FB06A-042B-4CE8-8C08-A96DF9DE007D}"/>
              </a:ext>
            </a:extLst>
          </p:cNvPr>
          <p:cNvSpPr txBox="1"/>
          <p:nvPr/>
        </p:nvSpPr>
        <p:spPr>
          <a:xfrm>
            <a:off x="719572" y="764704"/>
            <a:ext cx="7704856" cy="5170646"/>
          </a:xfrm>
          <a:prstGeom prst="rect">
            <a:avLst/>
          </a:prstGeom>
          <a:noFill/>
        </p:spPr>
        <p:txBody>
          <a:bodyPr wrap="square">
            <a:spAutoFit/>
          </a:bodyPr>
          <a:lstStyle/>
          <a:p>
            <a:pPr algn="just"/>
            <a:r>
              <a:rPr lang="el-GR" sz="2200" b="1" dirty="0"/>
              <a:t>ήχος</a:t>
            </a:r>
            <a:r>
              <a:rPr lang="el-GR" sz="2200" dirty="0"/>
              <a:t> …</a:t>
            </a:r>
          </a:p>
          <a:p>
            <a:pPr algn="just"/>
            <a:endParaRPr lang="en-US" sz="2200" dirty="0"/>
          </a:p>
          <a:p>
            <a:pPr algn="just"/>
            <a:r>
              <a:rPr lang="el-GR" sz="2200" dirty="0"/>
              <a:t>είναι η αίσθηση που προκαλείται λόγω της διέγερσης των αισθητηρίων οργάνων ακοής από μεταβολές πίεσης του ατμοσφαιρικού αέρα. </a:t>
            </a:r>
          </a:p>
          <a:p>
            <a:pPr algn="just"/>
            <a:endParaRPr lang="el-GR" sz="2200" dirty="0"/>
          </a:p>
          <a:p>
            <a:pPr algn="just"/>
            <a:endParaRPr lang="el-GR" sz="2200" dirty="0"/>
          </a:p>
          <a:p>
            <a:r>
              <a:rPr lang="el-GR" sz="2200" u="sng" dirty="0"/>
              <a:t>Αυτές οι μεταβολές διαδίδονται με τη μορφή ηχητικών κυμάτων</a:t>
            </a:r>
            <a:r>
              <a:rPr lang="el-GR" sz="2200" dirty="0"/>
              <a:t>.</a:t>
            </a:r>
          </a:p>
          <a:p>
            <a:r>
              <a:rPr lang="el-GR" sz="2200" dirty="0"/>
              <a:t> </a:t>
            </a:r>
          </a:p>
          <a:p>
            <a:pPr algn="just"/>
            <a:endParaRPr lang="el-GR" sz="2200" dirty="0"/>
          </a:p>
          <a:p>
            <a:pPr algn="just"/>
            <a:r>
              <a:rPr lang="el-GR" sz="2200" dirty="0">
                <a:solidFill>
                  <a:srgbClr val="0000FF"/>
                </a:solidFill>
              </a:rPr>
              <a:t>Πολλές φορές στην πράξη, ο όρος χρησιμοποιείται ως ταυτόσημος με την έννοια των ηχητικών κυμάτων </a:t>
            </a:r>
          </a:p>
          <a:p>
            <a:pPr algn="just"/>
            <a:endParaRPr lang="el-GR" sz="2200" dirty="0">
              <a:solidFill>
                <a:srgbClr val="0000FF"/>
              </a:solidFill>
            </a:endParaRPr>
          </a:p>
          <a:p>
            <a:pPr algn="just"/>
            <a:r>
              <a:rPr lang="el-GR" sz="2200" dirty="0">
                <a:solidFill>
                  <a:srgbClr val="0000FF"/>
                </a:solidFill>
              </a:rPr>
              <a:t>- συνηθίζεται η έκφραση </a:t>
            </a:r>
            <a:r>
              <a:rPr lang="el-GR" sz="2200" i="1" dirty="0">
                <a:solidFill>
                  <a:srgbClr val="0000FF"/>
                </a:solidFill>
              </a:rPr>
              <a:t>διάδοση του ήχου</a:t>
            </a:r>
            <a:r>
              <a:rPr lang="el-GR" sz="2200" dirty="0">
                <a:solidFill>
                  <a:srgbClr val="0000FF"/>
                </a:solidFill>
              </a:rPr>
              <a:t> (αντί του ορθότερου </a:t>
            </a:r>
            <a:r>
              <a:rPr lang="el-GR" sz="2200" i="1" dirty="0">
                <a:solidFill>
                  <a:srgbClr val="0000FF"/>
                </a:solidFill>
              </a:rPr>
              <a:t>διάδοση των ηχητικών κυμάτων</a:t>
            </a:r>
            <a:r>
              <a:rPr lang="el-GR" sz="2200" dirty="0">
                <a:solidFill>
                  <a:srgbClr val="0000FF"/>
                </a:solidFill>
              </a:rPr>
              <a:t>).</a:t>
            </a:r>
          </a:p>
        </p:txBody>
      </p:sp>
    </p:spTree>
    <p:extLst>
      <p:ext uri="{BB962C8B-B14F-4D97-AF65-F5344CB8AC3E}">
        <p14:creationId xmlns:p14="http://schemas.microsoft.com/office/powerpoint/2010/main" val="2364527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a:t>
            </a:fld>
            <a:endParaRPr lang="el-GR" dirty="0">
              <a:solidFill>
                <a:prstClr val="black">
                  <a:tint val="75000"/>
                </a:prstClr>
              </a:solidFill>
            </a:endParaRPr>
          </a:p>
        </p:txBody>
      </p:sp>
      <p:sp>
        <p:nvSpPr>
          <p:cNvPr id="9" name="TextBox 8">
            <a:extLst>
              <a:ext uri="{FF2B5EF4-FFF2-40B4-BE49-F238E27FC236}">
                <a16:creationId xmlns:a16="http://schemas.microsoft.com/office/drawing/2014/main" id="{AD78120F-C411-40CB-B291-47416B7EE6BB}"/>
              </a:ext>
            </a:extLst>
          </p:cNvPr>
          <p:cNvSpPr txBox="1"/>
          <p:nvPr/>
        </p:nvSpPr>
        <p:spPr>
          <a:xfrm>
            <a:off x="446936" y="699358"/>
            <a:ext cx="8238943" cy="2785378"/>
          </a:xfrm>
          <a:prstGeom prst="rect">
            <a:avLst/>
          </a:prstGeom>
        </p:spPr>
        <p:txBody>
          <a:bodyPr wrap="square">
            <a:spAutoFit/>
          </a:bodyPr>
          <a:lstStyle>
            <a:defPPr>
              <a:defRPr lang="el-GR"/>
            </a:defPPr>
            <a:lvl1pPr marL="12700" algn="just">
              <a:lnSpc>
                <a:spcPts val="2555"/>
              </a:lnSpc>
              <a:spcBef>
                <a:spcPts val="127"/>
              </a:spcBef>
              <a:defRPr sz="2400">
                <a:solidFill>
                  <a:srgbClr val="0000FF"/>
                </a:solidFill>
              </a:defRPr>
            </a:lvl1pPr>
          </a:lstStyle>
          <a:p>
            <a:r>
              <a:rPr lang="el-GR" dirty="0"/>
              <a:t>«Ως ήχος ορίζεται η μηχανική διαταραχή που διαδίδεται με ορισμένη ταχύτητα μέσα σε ένα μέσο που μπορεί να αναπτύξει εσωτερικές δυνάμεις (π.χ. ελαστικότητας, εσωτερικής τριβής) κι έχει τέτοιο χαρακτήρα, ώστε μπορεί να διεγείρει το αισθητήριο της ακοής και να προκαλέσει ακουστική αίσθηση»</a:t>
            </a:r>
            <a:r>
              <a:rPr lang="en-US" dirty="0"/>
              <a:t>.</a:t>
            </a:r>
            <a:endParaRPr lang="el-GR" dirty="0"/>
          </a:p>
          <a:p>
            <a:endParaRPr lang="el-GR" dirty="0"/>
          </a:p>
          <a:p>
            <a:r>
              <a:rPr lang="el-GR" dirty="0"/>
              <a:t>Προκαλείται δε, είτε από στερεή δονούμενη επιφάνεια είτε από διαταραχές ρευστού.</a:t>
            </a:r>
          </a:p>
        </p:txBody>
      </p:sp>
      <p:sp>
        <p:nvSpPr>
          <p:cNvPr id="11" name="TextBox 10">
            <a:extLst>
              <a:ext uri="{FF2B5EF4-FFF2-40B4-BE49-F238E27FC236}">
                <a16:creationId xmlns:a16="http://schemas.microsoft.com/office/drawing/2014/main" id="{C08FFF6C-1E22-425A-A3B5-373249FC8F11}"/>
              </a:ext>
            </a:extLst>
          </p:cNvPr>
          <p:cNvSpPr txBox="1"/>
          <p:nvPr/>
        </p:nvSpPr>
        <p:spPr>
          <a:xfrm>
            <a:off x="446936" y="187365"/>
            <a:ext cx="4572000" cy="425758"/>
          </a:xfrm>
          <a:prstGeom prst="rect">
            <a:avLst/>
          </a:prstGeom>
          <a:noFill/>
        </p:spPr>
        <p:txBody>
          <a:bodyPr wrap="square">
            <a:spAutoFit/>
          </a:bodyPr>
          <a:lstStyle>
            <a:defPPr>
              <a:defRPr lang="el-GR"/>
            </a:defPPr>
            <a:lvl1pPr marL="12700" algn="just">
              <a:lnSpc>
                <a:spcPts val="2555"/>
              </a:lnSpc>
              <a:spcBef>
                <a:spcPts val="127"/>
              </a:spcBef>
              <a:defRPr>
                <a:solidFill>
                  <a:srgbClr val="C00000"/>
                </a:solidFill>
              </a:defRPr>
            </a:lvl1pPr>
          </a:lstStyle>
          <a:p>
            <a:r>
              <a:rPr lang="el-GR" sz="2400" b="1" dirty="0"/>
              <a:t>Ορισμός ΕΛΟΤ 263.1 (1.184):</a:t>
            </a:r>
          </a:p>
        </p:txBody>
      </p:sp>
      <p:sp>
        <p:nvSpPr>
          <p:cNvPr id="14" name="TextBox 13">
            <a:extLst>
              <a:ext uri="{FF2B5EF4-FFF2-40B4-BE49-F238E27FC236}">
                <a16:creationId xmlns:a16="http://schemas.microsoft.com/office/drawing/2014/main" id="{9AF7276C-C257-486B-94BB-228F112BD2D8}"/>
              </a:ext>
            </a:extLst>
          </p:cNvPr>
          <p:cNvSpPr txBox="1"/>
          <p:nvPr/>
        </p:nvSpPr>
        <p:spPr>
          <a:xfrm>
            <a:off x="457200" y="3570971"/>
            <a:ext cx="8291264" cy="2308324"/>
          </a:xfrm>
          <a:prstGeom prst="rect">
            <a:avLst/>
          </a:prstGeom>
          <a:noFill/>
        </p:spPr>
        <p:txBody>
          <a:bodyPr wrap="square">
            <a:spAutoFit/>
          </a:bodyPr>
          <a:lstStyle/>
          <a:p>
            <a:pPr marL="0" marR="0" algn="just">
              <a:spcBef>
                <a:spcPts val="0"/>
              </a:spcBef>
              <a:spcAft>
                <a:spcPts val="0"/>
              </a:spcAft>
            </a:pPr>
            <a:r>
              <a:rPr lang="el-GR" sz="2400" b="1" dirty="0">
                <a:effectLst/>
                <a:latin typeface="Arial Narrow" panose="020B0606020202030204" pitchFamily="34" charset="0"/>
                <a:ea typeface="Times New Roman" panose="02020603050405020304" pitchFamily="18" charset="0"/>
                <a:cs typeface="Times New Roman" panose="02020603050405020304" pitchFamily="18" charset="0"/>
              </a:rPr>
              <a:t>Ήχος</a:t>
            </a:r>
            <a:r>
              <a:rPr lang="el-GR" sz="2400" dirty="0">
                <a:effectLst/>
                <a:latin typeface="Arial Narrow" panose="020B0606020202030204" pitchFamily="34" charset="0"/>
                <a:ea typeface="Times New Roman" panose="02020603050405020304" pitchFamily="18" charset="0"/>
                <a:cs typeface="Times New Roman" panose="02020603050405020304" pitchFamily="18" charset="0"/>
              </a:rPr>
              <a:t> είναι μια μηχανική διαταραχή που μεταδίδεται δια μέσου ενός στερεού (το οποίο έχει κάποια ελαστικότητα), υγρού ή αερίου με κύματα.</a:t>
            </a:r>
          </a:p>
          <a:p>
            <a:pPr marL="0" marR="0" algn="just">
              <a:spcBef>
                <a:spcPts val="0"/>
              </a:spcBef>
              <a:spcAft>
                <a:spcPts val="0"/>
              </a:spcAft>
            </a:pPr>
            <a:endParaRPr lang="el-GR" sz="2400" b="1" dirty="0">
              <a:solidFill>
                <a:srgbClr val="C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l-GR" sz="2400" b="1" dirty="0">
                <a:solidFill>
                  <a:srgbClr val="C00000"/>
                </a:solidFill>
                <a:effectLst/>
                <a:latin typeface="Arial Narrow" panose="020B0606020202030204" pitchFamily="34" charset="0"/>
                <a:ea typeface="Times New Roman" panose="02020603050405020304" pitchFamily="18" charset="0"/>
                <a:cs typeface="Times New Roman" panose="02020603050405020304" pitchFamily="18" charset="0"/>
              </a:rPr>
              <a:t>Κατά την πρόσπτωση ενός ηχητικού κύματος σε μία επιφάνεια, τμήμα της ενέργειας του μεταδίδεται δια μέσου της επιφάνειας, τμήμα ανακλάται και τμήμα </a:t>
            </a:r>
            <a:r>
              <a:rPr lang="el-GR" sz="2400" b="1" dirty="0" err="1">
                <a:solidFill>
                  <a:srgbClr val="C00000"/>
                </a:solidFill>
                <a:effectLst/>
                <a:latin typeface="Arial Narrow" panose="020B0606020202030204" pitchFamily="34" charset="0"/>
                <a:ea typeface="Times New Roman" panose="02020603050405020304" pitchFamily="18" charset="0"/>
                <a:cs typeface="Times New Roman" panose="02020603050405020304" pitchFamily="18" charset="0"/>
              </a:rPr>
              <a:t>απορροφάται</a:t>
            </a:r>
            <a:r>
              <a:rPr lang="el-GR" sz="2400" b="1" dirty="0">
                <a:solidFill>
                  <a:srgbClr val="C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el-GR" sz="2400" b="1" dirty="0">
              <a:solidFill>
                <a:srgbClr val="C00000"/>
              </a:solidFill>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6537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A699049-6246-432A-8106-289C96E4FB9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E8B71A3-064D-4470-B4A1-79FA69E2C4C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a:t>
            </a:fld>
            <a:endParaRPr lang="el-GR" dirty="0">
              <a:solidFill>
                <a:prstClr val="black">
                  <a:tint val="75000"/>
                </a:prstClr>
              </a:solidFill>
            </a:endParaRPr>
          </a:p>
        </p:txBody>
      </p:sp>
      <p:sp>
        <p:nvSpPr>
          <p:cNvPr id="8" name="TextBox 7">
            <a:extLst>
              <a:ext uri="{FF2B5EF4-FFF2-40B4-BE49-F238E27FC236}">
                <a16:creationId xmlns:a16="http://schemas.microsoft.com/office/drawing/2014/main" id="{B8EB8B02-AF61-4148-9883-6ADAD60C314A}"/>
              </a:ext>
            </a:extLst>
          </p:cNvPr>
          <p:cNvSpPr txBox="1"/>
          <p:nvPr/>
        </p:nvSpPr>
        <p:spPr>
          <a:xfrm>
            <a:off x="457200" y="620688"/>
            <a:ext cx="8291264" cy="2123658"/>
          </a:xfrm>
          <a:prstGeom prst="rect">
            <a:avLst/>
          </a:prstGeom>
          <a:noFill/>
        </p:spPr>
        <p:txBody>
          <a:bodyPr wrap="square">
            <a:spAutoFit/>
          </a:bodyPr>
          <a:lstStyle/>
          <a:p>
            <a:pPr marL="0" marR="0" algn="just">
              <a:spcBef>
                <a:spcPts val="0"/>
              </a:spcBef>
              <a:spcAft>
                <a:spcPts val="0"/>
              </a:spcAft>
            </a:pPr>
            <a:r>
              <a:rPr lang="el-GR" sz="2200" dirty="0">
                <a:effectLst/>
                <a:latin typeface="Arial Narrow" panose="020B0606020202030204" pitchFamily="34" charset="0"/>
                <a:ea typeface="Times New Roman" panose="02020603050405020304" pitchFamily="18" charset="0"/>
                <a:cs typeface="Times New Roman" panose="02020603050405020304" pitchFamily="18" charset="0"/>
              </a:rPr>
              <a:t>Η μελέτη του ανακλώμενου κύματος γίνεται σύμφωνα με τη γεωμετρική κυματική θεωρία με τη χρησιμοποίηση ενός ειδώλου. </a:t>
            </a:r>
          </a:p>
          <a:p>
            <a:pPr marL="0" marR="0" algn="just">
              <a:spcBef>
                <a:spcPts val="0"/>
              </a:spcBef>
              <a:spcAft>
                <a:spcPts val="0"/>
              </a:spcAft>
            </a:pPr>
            <a:r>
              <a:rPr lang="el-GR" sz="2200" dirty="0">
                <a:effectLst/>
                <a:latin typeface="Arial Narrow" panose="020B0606020202030204" pitchFamily="34" charset="0"/>
                <a:ea typeface="Times New Roman" panose="02020603050405020304" pitchFamily="18" charset="0"/>
                <a:cs typeface="Times New Roman" panose="02020603050405020304" pitchFamily="18" charset="0"/>
              </a:rPr>
              <a:t>Αν το κύμα συναντήσει κάποιο εμπόδιο, δημιουργείται ηχητική «σκιά», δηλαδή μια ζώνη σιγής. </a:t>
            </a:r>
          </a:p>
          <a:p>
            <a:pPr marL="0" marR="0" algn="just">
              <a:spcBef>
                <a:spcPts val="0"/>
              </a:spcBef>
              <a:spcAft>
                <a:spcPts val="0"/>
              </a:spcAft>
            </a:pPr>
            <a:r>
              <a:rPr lang="el-GR" sz="2200" dirty="0">
                <a:effectLst/>
                <a:latin typeface="Arial Narrow" panose="020B0606020202030204" pitchFamily="34" charset="0"/>
                <a:ea typeface="Times New Roman" panose="02020603050405020304" pitchFamily="18" charset="0"/>
                <a:cs typeface="Times New Roman" panose="02020603050405020304" pitchFamily="18" charset="0"/>
              </a:rPr>
              <a:t>Η ηχητική «σκιά» γίνεται πιο έντονη, όσο πιο μικρό είναι το μήκος κύματος, σε σχέση με το εμπόδιο, επειδή σε αυτή την περίπτωση μειώνεται η περίθλαση.</a:t>
            </a:r>
            <a:endParaRPr lang="el-GR" sz="2200" dirty="0">
              <a:effectLst/>
              <a:latin typeface="Arial Narrow" panose="020B0606020202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1C10185-74B3-4633-98EA-E9B1DB31C9DC}"/>
              </a:ext>
            </a:extLst>
          </p:cNvPr>
          <p:cNvSpPr txBox="1"/>
          <p:nvPr/>
        </p:nvSpPr>
        <p:spPr>
          <a:xfrm>
            <a:off x="447857" y="3105685"/>
            <a:ext cx="8238943" cy="2785378"/>
          </a:xfrm>
          <a:prstGeom prst="rect">
            <a:avLst/>
          </a:prstGeom>
        </p:spPr>
        <p:txBody>
          <a:bodyPr wrap="square">
            <a:spAutoFit/>
          </a:bodyPr>
          <a:lstStyle>
            <a:defPPr>
              <a:defRPr lang="el-GR"/>
            </a:defPPr>
            <a:lvl1pPr marL="12700" algn="just">
              <a:lnSpc>
                <a:spcPts val="2555"/>
              </a:lnSpc>
              <a:spcBef>
                <a:spcPts val="127"/>
              </a:spcBef>
              <a:defRPr sz="2400">
                <a:solidFill>
                  <a:srgbClr val="0000FF"/>
                </a:solidFill>
              </a:defRPr>
            </a:lvl1pPr>
          </a:lstStyle>
          <a:p>
            <a:r>
              <a:rPr lang="el-GR" dirty="0">
                <a:latin typeface="Arial Narrow" panose="020B0606020202030204" pitchFamily="34" charset="0"/>
              </a:rPr>
              <a:t>Καθώς ο ήχος διαδίδεται μέσω του αέρα, </a:t>
            </a:r>
            <a:r>
              <a:rPr lang="el-GR" u="sng" dirty="0">
                <a:latin typeface="Arial Narrow" panose="020B0606020202030204" pitchFamily="34" charset="0"/>
              </a:rPr>
              <a:t>προκαλεί μετρήσιμες διαταραχές στη πίεση, στη ταχύτητα, στη θερμοκρασία και στη πυκνότητα του.</a:t>
            </a:r>
          </a:p>
          <a:p>
            <a:endParaRPr lang="el-GR" dirty="0">
              <a:latin typeface="Arial Narrow" panose="020B0606020202030204" pitchFamily="34" charset="0"/>
            </a:endParaRPr>
          </a:p>
          <a:p>
            <a:r>
              <a:rPr lang="el-GR" dirty="0">
                <a:latin typeface="Arial Narrow" panose="020B0606020202030204" pitchFamily="34" charset="0"/>
              </a:rPr>
              <a:t>Η συχνότητα του είναι τέτοια ώστε να μπορεί να διεγείρει το ανθρώπινο αισθητήριο της ακοής και να προκαλεί ακουστική αίσθηση. </a:t>
            </a:r>
            <a:endParaRPr lang="en-US" dirty="0">
              <a:latin typeface="Arial Narrow" panose="020B0606020202030204" pitchFamily="34" charset="0"/>
            </a:endParaRPr>
          </a:p>
          <a:p>
            <a:r>
              <a:rPr lang="el-GR" u="sng" dirty="0">
                <a:latin typeface="Arial Narrow" panose="020B0606020202030204" pitchFamily="34" charset="0"/>
              </a:rPr>
              <a:t>Τυπικά μεγέθη πίεσης από τον ήχο (ηχητική πίεση) κυμαίνονται από 20μ</a:t>
            </a:r>
            <a:r>
              <a:rPr lang="en-US" u="sng" dirty="0">
                <a:latin typeface="Arial Narrow" panose="020B0606020202030204" pitchFamily="34" charset="0"/>
              </a:rPr>
              <a:t>Pa </a:t>
            </a:r>
            <a:r>
              <a:rPr lang="el-GR" u="sng" dirty="0">
                <a:latin typeface="Arial Narrow" panose="020B0606020202030204" pitchFamily="34" charset="0"/>
              </a:rPr>
              <a:t>έως </a:t>
            </a:r>
            <a:r>
              <a:rPr lang="el-GR" b="1" u="sng" dirty="0">
                <a:latin typeface="Arial Narrow" panose="020B0606020202030204" pitchFamily="34" charset="0"/>
              </a:rPr>
              <a:t>60μ</a:t>
            </a:r>
            <a:r>
              <a:rPr lang="en-US" b="1" u="sng" dirty="0">
                <a:latin typeface="Arial Narrow" panose="020B0606020202030204" pitchFamily="34" charset="0"/>
              </a:rPr>
              <a:t>Pa </a:t>
            </a:r>
            <a:r>
              <a:rPr lang="el-GR" b="1" u="sng" dirty="0">
                <a:latin typeface="Arial Narrow" panose="020B0606020202030204" pitchFamily="34" charset="0"/>
              </a:rPr>
              <a:t>(όριο πόνου).</a:t>
            </a:r>
            <a:r>
              <a:rPr lang="el-GR" dirty="0">
                <a:latin typeface="Arial Narrow" panose="020B0606020202030204" pitchFamily="34" charset="0"/>
              </a:rPr>
              <a:t>  </a:t>
            </a:r>
          </a:p>
        </p:txBody>
      </p:sp>
    </p:spTree>
    <p:extLst>
      <p:ext uri="{BB962C8B-B14F-4D97-AF65-F5344CB8AC3E}">
        <p14:creationId xmlns:p14="http://schemas.microsoft.com/office/powerpoint/2010/main" val="1796540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85C67BEB-869E-498A-B8B2-A5A711418E06}"/>
              </a:ext>
            </a:extLst>
          </p:cNvPr>
          <p:cNvSpPr txBox="1"/>
          <p:nvPr/>
        </p:nvSpPr>
        <p:spPr>
          <a:xfrm>
            <a:off x="477808" y="820942"/>
            <a:ext cx="8075240" cy="759182"/>
          </a:xfrm>
          <a:prstGeom prst="rect">
            <a:avLst/>
          </a:prstGeom>
        </p:spPr>
        <p:txBody>
          <a:bodyPr wrap="square">
            <a:spAutoFit/>
          </a:bodyPr>
          <a:lstStyle>
            <a:defPPr>
              <a:defRPr lang="el-GR"/>
            </a:defPPr>
            <a:lvl1pPr marL="12700" algn="just">
              <a:lnSpc>
                <a:spcPts val="2555"/>
              </a:lnSpc>
              <a:spcBef>
                <a:spcPts val="127"/>
              </a:spcBef>
              <a:defRPr sz="2400">
                <a:solidFill>
                  <a:srgbClr val="0000FF"/>
                </a:solidFill>
              </a:defRPr>
            </a:lvl1pPr>
          </a:lstStyle>
          <a:p>
            <a:r>
              <a:rPr lang="el-GR" dirty="0">
                <a:latin typeface="Arial Narrow" panose="020B0606020202030204" pitchFamily="34" charset="0"/>
              </a:rPr>
              <a:t>Ο λόγος της ηχητικής πίεσης σε ένα σημείο του ακουστικού μέσου προς την ταχύτητα σε αυτό το σημείο ονομάζεται </a:t>
            </a:r>
            <a:r>
              <a:rPr lang="el-GR" dirty="0" err="1">
                <a:latin typeface="Arial Narrow" panose="020B0606020202030204" pitchFamily="34" charset="0"/>
              </a:rPr>
              <a:t>εμπέδηση</a:t>
            </a:r>
            <a:r>
              <a:rPr lang="el-GR" dirty="0">
                <a:latin typeface="Arial Narrow" panose="020B0606020202030204" pitchFamily="34" charset="0"/>
              </a:rPr>
              <a:t>:</a:t>
            </a:r>
          </a:p>
        </p:txBody>
      </p:sp>
      <p:graphicFrame>
        <p:nvGraphicFramePr>
          <p:cNvPr id="8" name="Αντικείμενο 7">
            <a:extLst>
              <a:ext uri="{FF2B5EF4-FFF2-40B4-BE49-F238E27FC236}">
                <a16:creationId xmlns:a16="http://schemas.microsoft.com/office/drawing/2014/main" id="{E3EC016B-E495-4E04-9CA6-E65E4D720322}"/>
              </a:ext>
            </a:extLst>
          </p:cNvPr>
          <p:cNvGraphicFramePr>
            <a:graphicFrameLocks noChangeAspect="1"/>
          </p:cNvGraphicFramePr>
          <p:nvPr>
            <p:extLst>
              <p:ext uri="{D42A27DB-BD31-4B8C-83A1-F6EECF244321}">
                <p14:modId xmlns:p14="http://schemas.microsoft.com/office/powerpoint/2010/main" val="3532048238"/>
              </p:ext>
            </p:extLst>
          </p:nvPr>
        </p:nvGraphicFramePr>
        <p:xfrm>
          <a:off x="4283968" y="1696789"/>
          <a:ext cx="1096119" cy="999403"/>
        </p:xfrm>
        <a:graphic>
          <a:graphicData uri="http://schemas.openxmlformats.org/presentationml/2006/ole">
            <mc:AlternateContent xmlns:mc="http://schemas.openxmlformats.org/markup-compatibility/2006">
              <mc:Choice xmlns:v="urn:schemas-microsoft-com:vml" Requires="v">
                <p:oleObj name="Equation" r:id="rId2" imgW="431640" imgH="393480" progId="Equation.DSMT4">
                  <p:embed/>
                </p:oleObj>
              </mc:Choice>
              <mc:Fallback>
                <p:oleObj name="Equation" r:id="rId2" imgW="431640" imgH="393480" progId="Equation.DSMT4">
                  <p:embed/>
                  <p:pic>
                    <p:nvPicPr>
                      <p:cNvPr id="0" name=""/>
                      <p:cNvPicPr/>
                      <p:nvPr/>
                    </p:nvPicPr>
                    <p:blipFill>
                      <a:blip r:embed="rId3"/>
                      <a:stretch>
                        <a:fillRect/>
                      </a:stretch>
                    </p:blipFill>
                    <p:spPr>
                      <a:xfrm>
                        <a:off x="4283968" y="1696789"/>
                        <a:ext cx="1096119" cy="999403"/>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9280A44F-0B78-4B17-A261-7A3A2EC28468}"/>
              </a:ext>
            </a:extLst>
          </p:cNvPr>
          <p:cNvSpPr txBox="1"/>
          <p:nvPr/>
        </p:nvSpPr>
        <p:spPr>
          <a:xfrm>
            <a:off x="477808" y="2837555"/>
            <a:ext cx="8291264" cy="2462213"/>
          </a:xfrm>
          <a:prstGeom prst="rect">
            <a:avLst/>
          </a:prstGeom>
          <a:noFill/>
        </p:spPr>
        <p:txBody>
          <a:bodyPr wrap="square">
            <a:spAutoFit/>
          </a:bodyPr>
          <a:lstStyle/>
          <a:p>
            <a:pPr marL="0" marR="0" algn="just">
              <a:spcBef>
                <a:spcPts val="0"/>
              </a:spcBef>
              <a:spcAft>
                <a:spcPts val="0"/>
              </a:spcAft>
            </a:pPr>
            <a:r>
              <a:rPr lang="el-GR" sz="2200" dirty="0">
                <a:latin typeface="Arial Narrow" panose="020B0606020202030204" pitchFamily="34" charset="0"/>
                <a:ea typeface="Calibri" panose="020F0502020204030204" pitchFamily="34" charset="0"/>
                <a:cs typeface="Times New Roman" panose="02020603050405020304" pitchFamily="18" charset="0"/>
              </a:rPr>
              <a:t>Καθώς τα ηχητικά κύματα διαδίδονται στον χώρο, κάθε σωματίδιο του ελαστικού μέσου μπορεί να διαδίδεται είτε οριζόντια (διαμήκη κύματα) είτε κάθετα (εγκάρσια).</a:t>
            </a:r>
          </a:p>
          <a:p>
            <a:pPr marL="0" marR="0" algn="just">
              <a:spcBef>
                <a:spcPts val="0"/>
              </a:spcBef>
              <a:spcAft>
                <a:spcPts val="0"/>
              </a:spcAft>
            </a:pPr>
            <a:r>
              <a:rPr lang="el-GR" sz="2200" dirty="0">
                <a:effectLst/>
                <a:latin typeface="Arial Narrow" panose="020B0606020202030204" pitchFamily="34" charset="0"/>
                <a:ea typeface="Calibri" panose="020F0502020204030204" pitchFamily="34" charset="0"/>
                <a:cs typeface="Times New Roman" panose="02020603050405020304" pitchFamily="18" charset="0"/>
              </a:rPr>
              <a:t>Η διάδοση του κύματος είναι ένα μείγμα αυτών των κινήσεων και εξαρτάται από τις οριακές συνθήκες.</a:t>
            </a:r>
          </a:p>
          <a:p>
            <a:pPr marL="0" marR="0" algn="just">
              <a:spcBef>
                <a:spcPts val="0"/>
              </a:spcBef>
              <a:spcAft>
                <a:spcPts val="0"/>
              </a:spcAft>
            </a:pPr>
            <a:r>
              <a:rPr lang="el-GR" sz="2200" dirty="0">
                <a:latin typeface="Arial Narrow" panose="020B0606020202030204" pitchFamily="34" charset="0"/>
                <a:ea typeface="Calibri" panose="020F0502020204030204" pitchFamily="34" charset="0"/>
                <a:cs typeface="Times New Roman" panose="02020603050405020304" pitchFamily="18" charset="0"/>
              </a:rPr>
              <a:t>Η ταχύτητα διάδοσης είναι το γινόμενο της συχνότητας επί το μήκος κύματός (1</a:t>
            </a:r>
            <a:r>
              <a:rPr lang="el-GR" sz="2200" baseline="30000" dirty="0">
                <a:latin typeface="Arial Narrow" panose="020B0606020202030204" pitchFamily="34" charset="0"/>
                <a:ea typeface="Calibri" panose="020F0502020204030204" pitchFamily="34" charset="0"/>
                <a:cs typeface="Times New Roman" panose="02020603050405020304" pitchFamily="18" charset="0"/>
              </a:rPr>
              <a:t>η</a:t>
            </a:r>
            <a:r>
              <a:rPr lang="el-GR" sz="2200" dirty="0">
                <a:latin typeface="Arial Narrow" panose="020B0606020202030204" pitchFamily="34" charset="0"/>
                <a:ea typeface="Calibri" panose="020F0502020204030204" pitchFamily="34" charset="0"/>
                <a:cs typeface="Times New Roman" panose="02020603050405020304" pitchFamily="18" charset="0"/>
              </a:rPr>
              <a:t> προσέγγιση):</a:t>
            </a:r>
            <a:endParaRPr lang="el-GR" sz="22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10" name="Αντικείμενο 9">
            <a:extLst>
              <a:ext uri="{FF2B5EF4-FFF2-40B4-BE49-F238E27FC236}">
                <a16:creationId xmlns:a16="http://schemas.microsoft.com/office/drawing/2014/main" id="{B6CC574E-131F-47E4-9C26-87CFFC7F5FBC}"/>
              </a:ext>
            </a:extLst>
          </p:cNvPr>
          <p:cNvGraphicFramePr>
            <a:graphicFrameLocks noChangeAspect="1"/>
          </p:cNvGraphicFramePr>
          <p:nvPr>
            <p:extLst>
              <p:ext uri="{D42A27DB-BD31-4B8C-83A1-F6EECF244321}">
                <p14:modId xmlns:p14="http://schemas.microsoft.com/office/powerpoint/2010/main" val="2040269414"/>
              </p:ext>
            </p:extLst>
          </p:nvPr>
        </p:nvGraphicFramePr>
        <p:xfrm>
          <a:off x="4067944" y="5151809"/>
          <a:ext cx="1796839" cy="578643"/>
        </p:xfrm>
        <a:graphic>
          <a:graphicData uri="http://schemas.openxmlformats.org/presentationml/2006/ole">
            <mc:AlternateContent xmlns:mc="http://schemas.openxmlformats.org/markup-compatibility/2006">
              <mc:Choice xmlns:v="urn:schemas-microsoft-com:vml" Requires="v">
                <p:oleObj name="Equation" r:id="rId4" imgW="749160" imgH="241200" progId="Equation.DSMT4">
                  <p:embed/>
                </p:oleObj>
              </mc:Choice>
              <mc:Fallback>
                <p:oleObj name="Equation" r:id="rId4" imgW="749160" imgH="241200" progId="Equation.DSMT4">
                  <p:embed/>
                  <p:pic>
                    <p:nvPicPr>
                      <p:cNvPr id="0" name=""/>
                      <p:cNvPicPr/>
                      <p:nvPr/>
                    </p:nvPicPr>
                    <p:blipFill>
                      <a:blip r:embed="rId5"/>
                      <a:stretch>
                        <a:fillRect/>
                      </a:stretch>
                    </p:blipFill>
                    <p:spPr>
                      <a:xfrm>
                        <a:off x="4067944" y="5151809"/>
                        <a:ext cx="1796839" cy="578643"/>
                      </a:xfrm>
                      <a:prstGeom prst="rect">
                        <a:avLst/>
                      </a:prstGeom>
                    </p:spPr>
                  </p:pic>
                </p:oleObj>
              </mc:Fallback>
            </mc:AlternateContent>
          </a:graphicData>
        </a:graphic>
      </p:graphicFrame>
    </p:spTree>
    <p:extLst>
      <p:ext uri="{BB962C8B-B14F-4D97-AF65-F5344CB8AC3E}">
        <p14:creationId xmlns:p14="http://schemas.microsoft.com/office/powerpoint/2010/main" val="314547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a:t>
            </a:fld>
            <a:endParaRPr lang="el-GR" dirty="0">
              <a:solidFill>
                <a:prstClr val="black">
                  <a:tint val="75000"/>
                </a:prstClr>
              </a:solidFill>
            </a:endParaRPr>
          </a:p>
        </p:txBody>
      </p:sp>
      <p:sp>
        <p:nvSpPr>
          <p:cNvPr id="6" name="Rectangle 1">
            <a:extLst>
              <a:ext uri="{FF2B5EF4-FFF2-40B4-BE49-F238E27FC236}">
                <a16:creationId xmlns:a16="http://schemas.microsoft.com/office/drawing/2014/main" id="{F0B04AE0-0DD7-4300-856B-197AEB179683}"/>
              </a:ext>
            </a:extLst>
          </p:cNvPr>
          <p:cNvSpPr>
            <a:spLocks noChangeArrowheads="1"/>
          </p:cNvSpPr>
          <p:nvPr/>
        </p:nvSpPr>
        <p:spPr bwMode="auto">
          <a:xfrm>
            <a:off x="457200" y="242640"/>
            <a:ext cx="82296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l-GR" altLang="el-GR" sz="2000" u="sng" dirty="0">
                <a:solidFill>
                  <a:srgbClr val="0000FF"/>
                </a:solidFill>
                <a:latin typeface="Arial Narrow" panose="020B0606020202030204" pitchFamily="34" charset="0"/>
              </a:rPr>
              <a:t>Ταχύτητα του ήχου </a:t>
            </a:r>
          </a:p>
          <a:p>
            <a:pPr lvl="0" algn="just" eaLnBrk="0" fontAlgn="base" hangingPunct="0">
              <a:spcBef>
                <a:spcPct val="0"/>
              </a:spcBef>
              <a:spcAft>
                <a:spcPct val="0"/>
              </a:spcAft>
            </a:pPr>
            <a:endParaRPr kumimoji="0" lang="el-GR" altLang="el-GR" sz="2000" b="0" i="0" u="none" strike="noStrike" cap="none" normalizeH="0" baseline="0" dirty="0">
              <a:ln>
                <a:noFill/>
              </a:ln>
              <a:solidFill>
                <a:schemeClr val="tx1"/>
              </a:solidFill>
              <a:effectLst/>
              <a:latin typeface="Arial Narrow" panose="020B0606020202030204" pitchFamily="34" charset="0"/>
            </a:endParaRPr>
          </a:p>
          <a:p>
            <a:pPr lvl="0" algn="just" eaLnBrk="0" fontAlgn="base" hangingPunct="0">
              <a:spcBef>
                <a:spcPct val="0"/>
              </a:spcBef>
              <a:spcAft>
                <a:spcPct val="0"/>
              </a:spcAft>
            </a:pPr>
            <a:r>
              <a:rPr kumimoji="0" lang="el-GR" altLang="el-GR" sz="2000" b="0" i="0" u="none" strike="noStrike" cap="none" normalizeH="0" baseline="0" dirty="0">
                <a:ln>
                  <a:noFill/>
                </a:ln>
                <a:solidFill>
                  <a:schemeClr val="tx1"/>
                </a:solidFill>
                <a:effectLst/>
                <a:latin typeface="Arial Narrow" panose="020B0606020202030204" pitchFamily="34" charset="0"/>
              </a:rPr>
              <a:t>Η </a:t>
            </a:r>
            <a:r>
              <a:rPr kumimoji="0" lang="el-GR" altLang="el-GR" sz="2000" b="1" i="0" u="none" strike="noStrike" cap="none" normalizeH="0" baseline="0" dirty="0">
                <a:ln>
                  <a:noFill/>
                </a:ln>
                <a:solidFill>
                  <a:schemeClr val="tx1"/>
                </a:solidFill>
                <a:effectLst/>
                <a:latin typeface="Arial Narrow" panose="020B0606020202030204" pitchFamily="34" charset="0"/>
              </a:rPr>
              <a:t>ταχύτητα του ήχου</a:t>
            </a:r>
            <a:r>
              <a:rPr kumimoji="0" lang="el-GR" altLang="el-GR" sz="2000" b="0" i="0" u="none" strike="noStrike" cap="none" normalizeH="0" baseline="0" dirty="0">
                <a:ln>
                  <a:noFill/>
                </a:ln>
                <a:solidFill>
                  <a:schemeClr val="tx1"/>
                </a:solidFill>
                <a:effectLst/>
                <a:latin typeface="Arial Narrow" panose="020B0606020202030204" pitchFamily="34" charset="0"/>
              </a:rPr>
              <a:t> </a:t>
            </a:r>
            <a:r>
              <a:rPr kumimoji="0" lang="el-GR" altLang="el-GR" sz="2000" b="0" i="0" u="sng" strike="noStrike" cap="none" normalizeH="0" baseline="0" dirty="0">
                <a:ln>
                  <a:noFill/>
                </a:ln>
                <a:solidFill>
                  <a:schemeClr val="tx1"/>
                </a:solidFill>
                <a:effectLst/>
                <a:latin typeface="Arial Narrow" panose="020B0606020202030204" pitchFamily="34" charset="0"/>
              </a:rPr>
              <a:t>σε ατμοσφαιρικό ξηρό αέρα 20°C είναι 343 </a:t>
            </a:r>
            <a:r>
              <a:rPr kumimoji="0" lang="en-US" altLang="el-GR" sz="2000" b="0" i="0" u="sng" strike="noStrike" cap="none" normalizeH="0" baseline="0" dirty="0">
                <a:ln>
                  <a:noFill/>
                </a:ln>
                <a:solidFill>
                  <a:schemeClr val="tx1"/>
                </a:solidFill>
                <a:effectLst/>
                <a:latin typeface="Arial Narrow" panose="020B0606020202030204" pitchFamily="34" charset="0"/>
              </a:rPr>
              <a:t>m/s </a:t>
            </a:r>
            <a:r>
              <a:rPr kumimoji="0" lang="el-GR" altLang="el-GR" sz="2000" b="0" i="0" u="sng" strike="noStrike" cap="none" normalizeH="0" baseline="0" dirty="0">
                <a:ln>
                  <a:noFill/>
                </a:ln>
                <a:solidFill>
                  <a:schemeClr val="tx1"/>
                </a:solidFill>
                <a:effectLst/>
                <a:latin typeface="Arial Narrow" panose="020B0606020202030204" pitchFamily="34" charset="0"/>
              </a:rPr>
              <a:t>ή 1.235 </a:t>
            </a:r>
            <a:r>
              <a:rPr kumimoji="0" lang="en-US" altLang="el-GR" sz="2000" b="0" i="0" u="sng" strike="noStrike" cap="none" normalizeH="0" baseline="0" dirty="0">
                <a:ln>
                  <a:noFill/>
                </a:ln>
                <a:solidFill>
                  <a:schemeClr val="tx1"/>
                </a:solidFill>
                <a:effectLst/>
                <a:latin typeface="Arial Narrow" panose="020B0606020202030204" pitchFamily="34" charset="0"/>
              </a:rPr>
              <a:t>km</a:t>
            </a:r>
            <a:r>
              <a:rPr kumimoji="0" lang="el-GR" altLang="el-GR" sz="2000" b="0" i="0" u="sng" strike="noStrike" cap="none" normalizeH="0" baseline="0" dirty="0">
                <a:ln>
                  <a:noFill/>
                </a:ln>
                <a:solidFill>
                  <a:schemeClr val="tx1"/>
                </a:solidFill>
                <a:effectLst/>
                <a:latin typeface="Arial Narrow" panose="020B0606020202030204" pitchFamily="34" charset="0"/>
              </a:rPr>
              <a:t>/</a:t>
            </a:r>
            <a:r>
              <a:rPr kumimoji="0" lang="en-US" altLang="el-GR" sz="2000" b="0" i="0" u="sng" strike="noStrike" cap="none" normalizeH="0" baseline="0" dirty="0">
                <a:ln>
                  <a:noFill/>
                </a:ln>
                <a:solidFill>
                  <a:schemeClr val="tx1"/>
                </a:solidFill>
                <a:effectLst/>
                <a:latin typeface="Arial Narrow" panose="020B0606020202030204" pitchFamily="34" charset="0"/>
              </a:rPr>
              <a:t>h</a:t>
            </a:r>
            <a:r>
              <a:rPr kumimoji="0" lang="el-GR" altLang="el-GR" sz="2000" b="0" i="0" u="none" strike="noStrike" cap="none" normalizeH="0" baseline="0" dirty="0">
                <a:ln>
                  <a:noFill/>
                </a:ln>
                <a:solidFill>
                  <a:schemeClr val="tx1"/>
                </a:solidFill>
                <a:effectLst/>
                <a:latin typeface="Arial Narrow" panose="020B0606020202030204" pitchFamily="34" charset="0"/>
              </a:rPr>
              <a:t>. </a:t>
            </a:r>
          </a:p>
          <a:p>
            <a:pPr lvl="0" algn="just" eaLnBrk="0" fontAlgn="base" hangingPunct="0">
              <a:spcBef>
                <a:spcPct val="0"/>
              </a:spcBef>
              <a:spcAft>
                <a:spcPct val="0"/>
              </a:spcAft>
            </a:pPr>
            <a:endParaRPr kumimoji="0" lang="el-GR" altLang="el-GR" sz="2000" b="0" i="0" u="none" strike="noStrike" cap="none" normalizeH="0" baseline="0" dirty="0">
              <a:ln>
                <a:noFill/>
              </a:ln>
              <a:solidFill>
                <a:schemeClr val="tx1"/>
              </a:solidFill>
              <a:effectLst/>
              <a:latin typeface="Arial Narrow" panose="020B0606020202030204" pitchFamily="34" charset="0"/>
            </a:endParaRPr>
          </a:p>
          <a:p>
            <a:pPr lvl="0" algn="just" eaLnBrk="0" fontAlgn="base" hangingPunct="0">
              <a:spcBef>
                <a:spcPct val="0"/>
              </a:spcBef>
              <a:spcAft>
                <a:spcPct val="0"/>
              </a:spcAft>
            </a:pPr>
            <a:r>
              <a:rPr kumimoji="0" lang="el-GR" altLang="el-GR" sz="2000" b="0" i="0" u="none" strike="noStrike" cap="none" normalizeH="0" baseline="0" dirty="0">
                <a:ln>
                  <a:noFill/>
                </a:ln>
                <a:solidFill>
                  <a:schemeClr val="tx1"/>
                </a:solidFill>
                <a:effectLst/>
                <a:latin typeface="Arial Narrow" panose="020B0606020202030204" pitchFamily="34" charset="0"/>
              </a:rPr>
              <a:t>Γενικά δεν είναι σταθερή, αλλά εξαρτάται από τις καταστατικές μεταβλητές του συστήματος (πίεση, θερμοκρασία). </a:t>
            </a:r>
          </a:p>
          <a:p>
            <a:pPr lvl="0" algn="just" eaLnBrk="0" fontAlgn="base" hangingPunct="0">
              <a:spcBef>
                <a:spcPct val="0"/>
              </a:spcBef>
              <a:spcAft>
                <a:spcPct val="0"/>
              </a:spcAft>
            </a:pPr>
            <a:endParaRPr kumimoji="0" lang="el-GR" altLang="el-GR" sz="2000" b="0" i="0" u="none" strike="noStrike" cap="none" normalizeH="0" baseline="0" dirty="0">
              <a:ln>
                <a:noFill/>
              </a:ln>
              <a:solidFill>
                <a:schemeClr val="tx1"/>
              </a:solidFill>
              <a:effectLst/>
              <a:latin typeface="Arial Narrow" panose="020B0606020202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a:ln>
                  <a:noFill/>
                </a:ln>
                <a:solidFill>
                  <a:schemeClr val="tx1"/>
                </a:solidFill>
                <a:effectLst/>
                <a:latin typeface="Arial Narrow" panose="020B0606020202030204" pitchFamily="34" charset="0"/>
              </a:rPr>
              <a:t>Είναι σημαντική παράμετρος για </a:t>
            </a:r>
            <a:r>
              <a:rPr kumimoji="0" lang="el-GR" altLang="el-GR" sz="2000" b="0" i="0" u="none" strike="noStrike" cap="none" normalizeH="0" baseline="0" dirty="0" err="1">
                <a:ln>
                  <a:noFill/>
                </a:ln>
                <a:solidFill>
                  <a:schemeClr val="tx1"/>
                </a:solidFill>
                <a:effectLst/>
                <a:latin typeface="Arial Narrow" panose="020B0606020202030204" pitchFamily="34" charset="0"/>
              </a:rPr>
              <a:t>ρευστομηχανικά</a:t>
            </a:r>
            <a:r>
              <a:rPr kumimoji="0" lang="el-GR" altLang="el-GR" sz="2000" b="0" i="0" u="none" strike="noStrike" cap="none" normalizeH="0" baseline="0" dirty="0">
                <a:ln>
                  <a:noFill/>
                </a:ln>
                <a:solidFill>
                  <a:schemeClr val="tx1"/>
                </a:solidFill>
                <a:effectLst/>
                <a:latin typeface="Arial Narrow" panose="020B0606020202030204" pitchFamily="34" charset="0"/>
              </a:rPr>
              <a:t> συστήματα συμπιεστών ρευστών στα οποία η ταχύτητα της ροής </a:t>
            </a:r>
            <a:r>
              <a:rPr kumimoji="0" lang="el-GR" altLang="el-GR" sz="2000" b="0" i="0" u="sng" strike="noStrike" cap="none" normalizeH="0" baseline="0" dirty="0">
                <a:ln>
                  <a:noFill/>
                </a:ln>
                <a:solidFill>
                  <a:schemeClr val="tx1"/>
                </a:solidFill>
                <a:effectLst/>
                <a:latin typeface="Arial Narrow" panose="020B0606020202030204" pitchFamily="34" charset="0"/>
              </a:rPr>
              <a:t>πλησιάζει ή ξεπερνά τ</a:t>
            </a:r>
            <a:r>
              <a:rPr lang="el-GR" altLang="el-GR" sz="2000" u="sng" dirty="0">
                <a:latin typeface="Arial Narrow" panose="020B0606020202030204" pitchFamily="34" charset="0"/>
              </a:rPr>
              <a:t>α</a:t>
            </a:r>
            <a:r>
              <a:rPr kumimoji="0" lang="el-GR" altLang="el-GR" sz="2000" b="0" i="0" u="sng" strike="noStrike" cap="none" normalizeH="0" baseline="0" dirty="0">
                <a:ln>
                  <a:noFill/>
                </a:ln>
                <a:solidFill>
                  <a:schemeClr val="tx1"/>
                </a:solidFill>
                <a:effectLst/>
                <a:latin typeface="Arial Narrow" panose="020B0606020202030204" pitchFamily="34" charset="0"/>
              </a:rPr>
              <a:t> 0.8 </a:t>
            </a:r>
            <a:r>
              <a:rPr lang="el-GR" sz="2000" b="1" i="0" dirty="0" err="1">
                <a:solidFill>
                  <a:srgbClr val="202122"/>
                </a:solidFill>
                <a:effectLst/>
                <a:latin typeface="Arial Narrow" panose="020B0606020202030204" pitchFamily="34" charset="0"/>
              </a:rPr>
              <a:t>Μαχ</a:t>
            </a:r>
            <a:r>
              <a:rPr lang="el-GR" sz="2000" b="1" i="0" dirty="0">
                <a:solidFill>
                  <a:srgbClr val="202122"/>
                </a:solidFill>
                <a:effectLst/>
                <a:latin typeface="Arial Narrow" panose="020B0606020202030204" pitchFamily="34" charset="0"/>
              </a:rPr>
              <a:t> (</a:t>
            </a:r>
            <a:r>
              <a:rPr lang="en-US" sz="2000" b="1" i="0" dirty="0">
                <a:solidFill>
                  <a:srgbClr val="202122"/>
                </a:solidFill>
                <a:effectLst/>
                <a:latin typeface="Arial Narrow" panose="020B0606020202030204" pitchFamily="34" charset="0"/>
              </a:rPr>
              <a:t>Mach)</a:t>
            </a:r>
            <a:r>
              <a:rPr kumimoji="0" lang="el-GR" altLang="el-GR" sz="2000" b="0" i="0" u="none" strike="noStrike" cap="none" normalizeH="0" baseline="0" dirty="0">
                <a:ln>
                  <a:noFill/>
                </a:ln>
                <a:solidFill>
                  <a:schemeClr val="tx1"/>
                </a:solidFill>
                <a:effectLst/>
                <a:latin typeface="Arial Narrow" panose="020B0606020202030204" pitchFamily="34" charset="0"/>
              </a:rPr>
              <a:t> (πρακτικώς αεριοστρόβιλοι και υπερηχητικά αεροσκάφη), οπότε το ρευστό παύει να συμπεριφέρεται </a:t>
            </a:r>
            <a:r>
              <a:rPr kumimoji="0" lang="el-GR" altLang="el-GR" sz="2000" b="0" i="0" u="sng" strike="noStrike" cap="none" normalizeH="0" baseline="0" dirty="0">
                <a:ln>
                  <a:noFill/>
                </a:ln>
                <a:solidFill>
                  <a:schemeClr val="tx1"/>
                </a:solidFill>
                <a:effectLst/>
                <a:latin typeface="Arial Narrow" panose="020B0606020202030204" pitchFamily="34" charset="0"/>
              </a:rPr>
              <a:t>ως ασυμπίεστο και είναι πλέον συμπιεστό</a:t>
            </a:r>
            <a:r>
              <a:rPr kumimoji="0" lang="el-GR" altLang="el-GR" sz="2000" b="0" i="0" u="none" strike="noStrike" cap="none" normalizeH="0" baseline="0" dirty="0">
                <a:ln>
                  <a:noFill/>
                </a:ln>
                <a:solidFill>
                  <a:schemeClr val="tx1"/>
                </a:solidFill>
                <a:effectLst/>
                <a:latin typeface="Arial Narrow" panose="020B0606020202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l-GR" altLang="el-GR" sz="2000" b="0" i="0" u="none" strike="noStrike" cap="none" normalizeH="0" baseline="0" dirty="0">
              <a:ln>
                <a:noFill/>
              </a:ln>
              <a:solidFill>
                <a:schemeClr val="tx1"/>
              </a:solidFill>
              <a:effectLst/>
              <a:latin typeface="Arial Narrow" panose="020B0606020202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0" i="0" u="none" strike="noStrike" cap="none" normalizeH="0" baseline="0" dirty="0">
                <a:ln>
                  <a:noFill/>
                </a:ln>
                <a:solidFill>
                  <a:schemeClr val="tx1"/>
                </a:solidFill>
                <a:effectLst/>
                <a:latin typeface="Arial Narrow" panose="020B0606020202030204" pitchFamily="34" charset="0"/>
              </a:rPr>
              <a:t>Οι πρώτες σημαντικές προσπάθειες για μέτρηση της ταχύτητας του ήχου έγιναν από τον </a:t>
            </a:r>
            <a:r>
              <a:rPr lang="en-US" sz="2000" b="1" i="1" dirty="0">
                <a:solidFill>
                  <a:srgbClr val="202122"/>
                </a:solidFill>
                <a:effectLst/>
                <a:latin typeface="Arial Narrow" panose="020B0606020202030204" pitchFamily="34" charset="0"/>
              </a:rPr>
              <a:t> Isaac Newton </a:t>
            </a:r>
            <a:r>
              <a:rPr kumimoji="0" lang="el-GR" altLang="el-GR" sz="2000" b="0" i="0" u="none" strike="noStrike" cap="none" normalizeH="0" baseline="0" dirty="0">
                <a:ln>
                  <a:noFill/>
                </a:ln>
                <a:solidFill>
                  <a:schemeClr val="tx1"/>
                </a:solidFill>
                <a:effectLst/>
                <a:latin typeface="Arial Narrow" panose="020B0606020202030204" pitchFamily="34" charset="0"/>
              </a:rPr>
              <a:t>ο οποίος θεωρούσε πως η ταχύτητα του ήχου εντός μιας συγκεκριμένης ουσίας είναι ίση με την τετραγωνική ρίζα της πίεσης που ασκείται στην ουσία, διαιρεμένης με την πυκνότητα της. </a:t>
            </a:r>
          </a:p>
        </p:txBody>
      </p:sp>
      <p:sp>
        <p:nvSpPr>
          <p:cNvPr id="7" name="AutoShape 3" descr="{\displaystyle c={\sqrt {p \over \rho }}\,}">
            <a:extLst>
              <a:ext uri="{FF2B5EF4-FFF2-40B4-BE49-F238E27FC236}">
                <a16:creationId xmlns:a16="http://schemas.microsoft.com/office/drawing/2014/main" id="{6DF38477-1437-400C-9715-E936730BFBDD}"/>
              </a:ext>
            </a:extLst>
          </p:cNvPr>
          <p:cNvSpPr>
            <a:spLocks noChangeAspect="1" noChangeArrowheads="1"/>
          </p:cNvSpPr>
          <p:nvPr/>
        </p:nvSpPr>
        <p:spPr bwMode="auto">
          <a:xfrm>
            <a:off x="127000" y="1431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graphicFrame>
        <p:nvGraphicFramePr>
          <p:cNvPr id="8" name="Αντικείμενο 7">
            <a:extLst>
              <a:ext uri="{FF2B5EF4-FFF2-40B4-BE49-F238E27FC236}">
                <a16:creationId xmlns:a16="http://schemas.microsoft.com/office/drawing/2014/main" id="{8AF56DD7-683C-4A2C-96DC-501C3BA63113}"/>
              </a:ext>
            </a:extLst>
          </p:cNvPr>
          <p:cNvGraphicFramePr>
            <a:graphicFrameLocks noChangeAspect="1"/>
          </p:cNvGraphicFramePr>
          <p:nvPr>
            <p:extLst>
              <p:ext uri="{D42A27DB-BD31-4B8C-83A1-F6EECF244321}">
                <p14:modId xmlns:p14="http://schemas.microsoft.com/office/powerpoint/2010/main" val="1908665400"/>
              </p:ext>
            </p:extLst>
          </p:nvPr>
        </p:nvGraphicFramePr>
        <p:xfrm>
          <a:off x="3779912" y="5298400"/>
          <a:ext cx="1401762" cy="911225"/>
        </p:xfrm>
        <a:graphic>
          <a:graphicData uri="http://schemas.openxmlformats.org/presentationml/2006/ole">
            <mc:AlternateContent xmlns:mc="http://schemas.openxmlformats.org/markup-compatibility/2006">
              <mc:Choice xmlns:v="urn:schemas-microsoft-com:vml" Requires="v">
                <p:oleObj name="Equation" r:id="rId3" imgW="723600" imgH="469800" progId="Equation.DSMT4">
                  <p:embed/>
                </p:oleObj>
              </mc:Choice>
              <mc:Fallback>
                <p:oleObj name="Equation" r:id="rId3" imgW="723600" imgH="469800" progId="Equation.DSMT4">
                  <p:embed/>
                  <p:pic>
                    <p:nvPicPr>
                      <p:cNvPr id="0" name=""/>
                      <p:cNvPicPr/>
                      <p:nvPr/>
                    </p:nvPicPr>
                    <p:blipFill>
                      <a:blip r:embed="rId4"/>
                      <a:stretch>
                        <a:fillRect/>
                      </a:stretch>
                    </p:blipFill>
                    <p:spPr>
                      <a:xfrm>
                        <a:off x="3779912" y="5298400"/>
                        <a:ext cx="1401762" cy="911225"/>
                      </a:xfrm>
                      <a:prstGeom prst="rect">
                        <a:avLst/>
                      </a:prstGeom>
                    </p:spPr>
                  </p:pic>
                </p:oleObj>
              </mc:Fallback>
            </mc:AlternateContent>
          </a:graphicData>
        </a:graphic>
      </p:graphicFrame>
    </p:spTree>
    <p:extLst>
      <p:ext uri="{BB962C8B-B14F-4D97-AF65-F5344CB8AC3E}">
        <p14:creationId xmlns:p14="http://schemas.microsoft.com/office/powerpoint/2010/main" val="4136842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a:t>
            </a:fld>
            <a:endParaRPr lang="el-GR" dirty="0">
              <a:solidFill>
                <a:prstClr val="black">
                  <a:tint val="75000"/>
                </a:prstClr>
              </a:solidFill>
            </a:endParaRPr>
          </a:p>
        </p:txBody>
      </p:sp>
      <p:pic>
        <p:nvPicPr>
          <p:cNvPr id="20482" name="Picture 2">
            <a:hlinkClick r:id="rId3"/>
            <a:extLst>
              <a:ext uri="{FF2B5EF4-FFF2-40B4-BE49-F238E27FC236}">
                <a16:creationId xmlns:a16="http://schemas.microsoft.com/office/drawing/2014/main" id="{E8968743-C95C-49C3-A210-02B5773DBE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2951226"/>
            <a:ext cx="4138778" cy="2952328"/>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3" descr="{\displaystyle c={\sqrt {p \over \rho }}\,}">
            <a:extLst>
              <a:ext uri="{FF2B5EF4-FFF2-40B4-BE49-F238E27FC236}">
                <a16:creationId xmlns:a16="http://schemas.microsoft.com/office/drawing/2014/main" id="{6DF38477-1437-400C-9715-E936730BFBDD}"/>
              </a:ext>
            </a:extLst>
          </p:cNvPr>
          <p:cNvSpPr>
            <a:spLocks noChangeAspect="1" noChangeArrowheads="1"/>
          </p:cNvSpPr>
          <p:nvPr/>
        </p:nvSpPr>
        <p:spPr bwMode="auto">
          <a:xfrm>
            <a:off x="127000" y="14319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graphicFrame>
        <p:nvGraphicFramePr>
          <p:cNvPr id="8" name="Αντικείμενο 7">
            <a:extLst>
              <a:ext uri="{FF2B5EF4-FFF2-40B4-BE49-F238E27FC236}">
                <a16:creationId xmlns:a16="http://schemas.microsoft.com/office/drawing/2014/main" id="{8AF56DD7-683C-4A2C-96DC-501C3BA63113}"/>
              </a:ext>
            </a:extLst>
          </p:cNvPr>
          <p:cNvGraphicFramePr>
            <a:graphicFrameLocks noChangeAspect="1"/>
          </p:cNvGraphicFramePr>
          <p:nvPr>
            <p:extLst>
              <p:ext uri="{D42A27DB-BD31-4B8C-83A1-F6EECF244321}">
                <p14:modId xmlns:p14="http://schemas.microsoft.com/office/powerpoint/2010/main" val="3080047869"/>
              </p:ext>
            </p:extLst>
          </p:nvPr>
        </p:nvGraphicFramePr>
        <p:xfrm>
          <a:off x="1752570" y="3685624"/>
          <a:ext cx="1676460" cy="1070398"/>
        </p:xfrm>
        <a:graphic>
          <a:graphicData uri="http://schemas.openxmlformats.org/presentationml/2006/ole">
            <mc:AlternateContent xmlns:mc="http://schemas.openxmlformats.org/markup-compatibility/2006">
              <mc:Choice xmlns:v="urn:schemas-microsoft-com:vml" Requires="v">
                <p:oleObj name="Equation" r:id="rId5" imgW="736560" imgH="469800" progId="Equation.DSMT4">
                  <p:embed/>
                </p:oleObj>
              </mc:Choice>
              <mc:Fallback>
                <p:oleObj name="Equation" r:id="rId5" imgW="736560" imgH="469800" progId="Equation.DSMT4">
                  <p:embed/>
                  <p:pic>
                    <p:nvPicPr>
                      <p:cNvPr id="8" name="Αντικείμενο 7">
                        <a:extLst>
                          <a:ext uri="{FF2B5EF4-FFF2-40B4-BE49-F238E27FC236}">
                            <a16:creationId xmlns:a16="http://schemas.microsoft.com/office/drawing/2014/main" id="{8AF56DD7-683C-4A2C-96DC-501C3BA63113}"/>
                          </a:ext>
                        </a:extLst>
                      </p:cNvPr>
                      <p:cNvPicPr/>
                      <p:nvPr/>
                    </p:nvPicPr>
                    <p:blipFill>
                      <a:blip r:embed="rId6"/>
                      <a:stretch>
                        <a:fillRect/>
                      </a:stretch>
                    </p:blipFill>
                    <p:spPr>
                      <a:xfrm>
                        <a:off x="1752570" y="3685624"/>
                        <a:ext cx="1676460" cy="1070398"/>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A8C88044-BAF0-41CA-A6B6-F2B1F01C4379}"/>
              </a:ext>
            </a:extLst>
          </p:cNvPr>
          <p:cNvSpPr txBox="1"/>
          <p:nvPr/>
        </p:nvSpPr>
        <p:spPr>
          <a:xfrm>
            <a:off x="423064" y="477999"/>
            <a:ext cx="8549912" cy="1846659"/>
          </a:xfrm>
          <a:prstGeom prst="rect">
            <a:avLst/>
          </a:prstGeom>
          <a:noFill/>
        </p:spPr>
        <p:txBody>
          <a:bodyPr wrap="square">
            <a:spAutoFit/>
          </a:bodyPr>
          <a:lstStyle/>
          <a:p>
            <a:pPr algn="just"/>
            <a:r>
              <a:rPr lang="el-GR" sz="2200" dirty="0">
                <a:latin typeface="Arial Narrow" panose="020B0606020202030204" pitchFamily="34" charset="0"/>
              </a:rPr>
              <a:t>Ωστόσο αυτή η θεώρηση ήταν λάθος και ο Γάλλος μαθηματικός </a:t>
            </a:r>
            <a:r>
              <a:rPr lang="en-US" sz="2200" dirty="0">
                <a:latin typeface="Arial Narrow" panose="020B0606020202030204" pitchFamily="34" charset="0"/>
              </a:rPr>
              <a:t>Pierre-Simon Laplace</a:t>
            </a:r>
            <a:r>
              <a:rPr lang="el-GR" sz="2200" dirty="0">
                <a:latin typeface="Arial Narrow" panose="020B0606020202030204" pitchFamily="34" charset="0"/>
              </a:rPr>
              <a:t> διόρθωσε τον τύπο συνεπάγοντας πως το ταξίδι του ήχου δεν είναι </a:t>
            </a:r>
            <a:r>
              <a:rPr lang="el-GR" sz="2200" u="sng" dirty="0">
                <a:latin typeface="Arial Narrow" panose="020B0606020202030204" pitchFamily="34" charset="0"/>
              </a:rPr>
              <a:t>ισοθερμικό αλλά</a:t>
            </a:r>
            <a:r>
              <a:rPr lang="en-US" sz="2200" u="sng" dirty="0">
                <a:latin typeface="Arial Narrow" panose="020B0606020202030204" pitchFamily="34" charset="0"/>
              </a:rPr>
              <a:t> </a:t>
            </a:r>
            <a:r>
              <a:rPr lang="el-GR" sz="2200" u="sng" dirty="0" err="1">
                <a:latin typeface="Arial Narrow" panose="020B0606020202030204" pitchFamily="34" charset="0"/>
              </a:rPr>
              <a:t>αδιαβατικό</a:t>
            </a:r>
            <a:r>
              <a:rPr lang="el-GR" sz="2200" dirty="0">
                <a:latin typeface="Arial Narrow" panose="020B0606020202030204" pitchFamily="34" charset="0"/>
              </a:rPr>
              <a:t>.</a:t>
            </a:r>
          </a:p>
          <a:p>
            <a:pPr algn="just"/>
            <a:endParaRPr lang="el-GR" sz="2200" dirty="0">
              <a:latin typeface="Arial Narrow" panose="020B0606020202030204" pitchFamily="34" charset="0"/>
            </a:endParaRPr>
          </a:p>
          <a:p>
            <a:pPr algn="just"/>
            <a:r>
              <a:rPr lang="el-GR" sz="2200" dirty="0">
                <a:latin typeface="Arial Narrow" panose="020B0606020202030204" pitchFamily="34" charset="0"/>
              </a:rPr>
              <a:t>Ο τελικός τύπος που προέκυψε είναι γνωστός ως </a:t>
            </a:r>
            <a:r>
              <a:rPr lang="el-GR" sz="2200" i="1" dirty="0">
                <a:latin typeface="Arial Narrow" panose="020B0606020202030204" pitchFamily="34" charset="0"/>
              </a:rPr>
              <a:t>τύπος </a:t>
            </a:r>
            <a:r>
              <a:rPr lang="en-US" sz="2200" i="1" dirty="0">
                <a:latin typeface="Arial Narrow" panose="020B0606020202030204" pitchFamily="34" charset="0"/>
              </a:rPr>
              <a:t>Newton – Laplace.</a:t>
            </a:r>
            <a:endParaRPr lang="el-GR" sz="2200" dirty="0">
              <a:latin typeface="Arial Narrow" panose="020B0606020202030204" pitchFamily="34" charset="0"/>
            </a:endParaRPr>
          </a:p>
        </p:txBody>
      </p:sp>
      <p:graphicFrame>
        <p:nvGraphicFramePr>
          <p:cNvPr id="4" name="Αντικείμενο 3">
            <a:extLst>
              <a:ext uri="{FF2B5EF4-FFF2-40B4-BE49-F238E27FC236}">
                <a16:creationId xmlns:a16="http://schemas.microsoft.com/office/drawing/2014/main" id="{8AA273F4-2EB5-EAE6-FAFA-B7F2D7231BFF}"/>
              </a:ext>
            </a:extLst>
          </p:cNvPr>
          <p:cNvGraphicFramePr>
            <a:graphicFrameLocks noChangeAspect="1"/>
          </p:cNvGraphicFramePr>
          <p:nvPr>
            <p:extLst>
              <p:ext uri="{D42A27DB-BD31-4B8C-83A1-F6EECF244321}">
                <p14:modId xmlns:p14="http://schemas.microsoft.com/office/powerpoint/2010/main" val="2580702341"/>
              </p:ext>
            </p:extLst>
          </p:nvPr>
        </p:nvGraphicFramePr>
        <p:xfrm>
          <a:off x="649246" y="2551056"/>
          <a:ext cx="1546490" cy="953669"/>
        </p:xfrm>
        <a:graphic>
          <a:graphicData uri="http://schemas.openxmlformats.org/presentationml/2006/ole">
            <mc:AlternateContent xmlns:mc="http://schemas.openxmlformats.org/markup-compatibility/2006">
              <mc:Choice xmlns:v="urn:schemas-microsoft-com:vml" Requires="v">
                <p:oleObj name="Equation" r:id="rId7" imgW="761760" imgH="469800" progId="Equation.DSMT4">
                  <p:embed/>
                </p:oleObj>
              </mc:Choice>
              <mc:Fallback>
                <p:oleObj name="Equation" r:id="rId7" imgW="761760" imgH="469800" progId="Equation.DSMT4">
                  <p:embed/>
                  <p:pic>
                    <p:nvPicPr>
                      <p:cNvPr id="0" name=""/>
                      <p:cNvPicPr/>
                      <p:nvPr/>
                    </p:nvPicPr>
                    <p:blipFill>
                      <a:blip r:embed="rId8"/>
                      <a:stretch>
                        <a:fillRect/>
                      </a:stretch>
                    </p:blipFill>
                    <p:spPr>
                      <a:xfrm>
                        <a:off x="649246" y="2551056"/>
                        <a:ext cx="1546490" cy="953669"/>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F89A25B8-0765-E7A0-CE0A-BD0B1C1ABEC1}"/>
              </a:ext>
            </a:extLst>
          </p:cNvPr>
          <p:cNvSpPr txBox="1"/>
          <p:nvPr/>
        </p:nvSpPr>
        <p:spPr>
          <a:xfrm>
            <a:off x="457200" y="5182721"/>
            <a:ext cx="3466728" cy="369332"/>
          </a:xfrm>
          <a:prstGeom prst="rect">
            <a:avLst/>
          </a:prstGeom>
          <a:noFill/>
        </p:spPr>
        <p:txBody>
          <a:bodyPr wrap="square">
            <a:spAutoFit/>
          </a:bodyPr>
          <a:lstStyle/>
          <a:p>
            <a:r>
              <a:rPr lang="el-GR" sz="1800" dirty="0">
                <a:latin typeface="Arial Narrow" panose="020B0606020202030204" pitchFamily="34" charset="0"/>
              </a:rPr>
              <a:t>Κ: μέτρο ελαστικότητας όγκου</a:t>
            </a:r>
            <a:endParaRPr lang="el-GR" dirty="0"/>
          </a:p>
        </p:txBody>
      </p:sp>
    </p:spTree>
    <p:extLst>
      <p:ext uri="{BB962C8B-B14F-4D97-AF65-F5344CB8AC3E}">
        <p14:creationId xmlns:p14="http://schemas.microsoft.com/office/powerpoint/2010/main" val="1289088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a:t>
            </a:fld>
            <a:endParaRPr lang="el-GR" dirty="0">
              <a:solidFill>
                <a:prstClr val="black">
                  <a:tint val="75000"/>
                </a:prstClr>
              </a:solidFill>
            </a:endParaRPr>
          </a:p>
        </p:txBody>
      </p:sp>
      <p:graphicFrame>
        <p:nvGraphicFramePr>
          <p:cNvPr id="4" name="Πίνακας 3">
            <a:extLst>
              <a:ext uri="{FF2B5EF4-FFF2-40B4-BE49-F238E27FC236}">
                <a16:creationId xmlns:a16="http://schemas.microsoft.com/office/drawing/2014/main" id="{E3212C02-11E2-4C73-9D79-45B0AADFF160}"/>
              </a:ext>
            </a:extLst>
          </p:cNvPr>
          <p:cNvGraphicFramePr>
            <a:graphicFrameLocks noGrp="1"/>
          </p:cNvGraphicFramePr>
          <p:nvPr>
            <p:extLst>
              <p:ext uri="{D42A27DB-BD31-4B8C-83A1-F6EECF244321}">
                <p14:modId xmlns:p14="http://schemas.microsoft.com/office/powerpoint/2010/main" val="759547040"/>
              </p:ext>
            </p:extLst>
          </p:nvPr>
        </p:nvGraphicFramePr>
        <p:xfrm>
          <a:off x="905416" y="1089588"/>
          <a:ext cx="7200799" cy="3566160"/>
        </p:xfrm>
        <a:graphic>
          <a:graphicData uri="http://schemas.openxmlformats.org/drawingml/2006/table">
            <a:tbl>
              <a:tblPr/>
              <a:tblGrid>
                <a:gridCol w="2577128">
                  <a:extLst>
                    <a:ext uri="{9D8B030D-6E8A-4147-A177-3AD203B41FA5}">
                      <a16:colId xmlns:a16="http://schemas.microsoft.com/office/drawing/2014/main" val="1881502306"/>
                    </a:ext>
                  </a:extLst>
                </a:gridCol>
                <a:gridCol w="2248204">
                  <a:extLst>
                    <a:ext uri="{9D8B030D-6E8A-4147-A177-3AD203B41FA5}">
                      <a16:colId xmlns:a16="http://schemas.microsoft.com/office/drawing/2014/main" val="889621354"/>
                    </a:ext>
                  </a:extLst>
                </a:gridCol>
                <a:gridCol w="2375467">
                  <a:extLst>
                    <a:ext uri="{9D8B030D-6E8A-4147-A177-3AD203B41FA5}">
                      <a16:colId xmlns:a16="http://schemas.microsoft.com/office/drawing/2014/main" val="1597432495"/>
                    </a:ext>
                  </a:extLst>
                </a:gridCol>
              </a:tblGrid>
              <a:tr h="0">
                <a:tc>
                  <a:txBody>
                    <a:bodyPr/>
                    <a:lstStyle/>
                    <a:p>
                      <a:r>
                        <a:rPr lang="el-GR" sz="2000" dirty="0">
                          <a:solidFill>
                            <a:srgbClr val="0000FF"/>
                          </a:solidFill>
                          <a:latin typeface="Arial Narrow" panose="020B0606020202030204" pitchFamily="34" charset="0"/>
                        </a:rPr>
                        <a:t>Υλικό</a:t>
                      </a:r>
                    </a:p>
                  </a:txBody>
                  <a:tcPr anchor="ctr">
                    <a:lnL>
                      <a:noFill/>
                    </a:lnL>
                    <a:lnR>
                      <a:noFill/>
                    </a:lnR>
                    <a:lnT>
                      <a:noFill/>
                    </a:lnT>
                    <a:lnB>
                      <a:noFill/>
                    </a:lnB>
                  </a:tcPr>
                </a:tc>
                <a:tc>
                  <a:txBody>
                    <a:bodyPr/>
                    <a:lstStyle/>
                    <a:p>
                      <a:pPr algn="ctr"/>
                      <a:r>
                        <a:rPr lang="el-GR" sz="2000" dirty="0">
                          <a:solidFill>
                            <a:srgbClr val="0000FF"/>
                          </a:solidFill>
                          <a:latin typeface="Arial Narrow" panose="020B0606020202030204" pitchFamily="34" charset="0"/>
                        </a:rPr>
                        <a:t>Θερμοκρασία (</a:t>
                      </a:r>
                      <a:r>
                        <a:rPr lang="el-GR" sz="2000" baseline="30000" dirty="0">
                          <a:solidFill>
                            <a:srgbClr val="0000FF"/>
                          </a:solidFill>
                          <a:latin typeface="Arial Narrow" panose="020B0606020202030204" pitchFamily="34" charset="0"/>
                        </a:rPr>
                        <a:t>ο</a:t>
                      </a:r>
                      <a:r>
                        <a:rPr lang="en-US" sz="2000" dirty="0">
                          <a:solidFill>
                            <a:srgbClr val="0000FF"/>
                          </a:solidFill>
                          <a:latin typeface="Arial Narrow" panose="020B0606020202030204" pitchFamily="34" charset="0"/>
                        </a:rPr>
                        <a:t>C)</a:t>
                      </a:r>
                    </a:p>
                  </a:txBody>
                  <a:tcPr anchor="ctr">
                    <a:lnL>
                      <a:noFill/>
                    </a:lnL>
                    <a:lnR>
                      <a:noFill/>
                    </a:lnR>
                    <a:lnT>
                      <a:noFill/>
                    </a:lnT>
                    <a:lnB>
                      <a:noFill/>
                    </a:lnB>
                  </a:tcPr>
                </a:tc>
                <a:tc>
                  <a:txBody>
                    <a:bodyPr/>
                    <a:lstStyle/>
                    <a:p>
                      <a:pPr algn="ctr"/>
                      <a:r>
                        <a:rPr lang="el-GR" sz="2000" dirty="0">
                          <a:solidFill>
                            <a:srgbClr val="0000FF"/>
                          </a:solidFill>
                          <a:latin typeface="Arial Narrow" panose="020B0606020202030204" pitchFamily="34" charset="0"/>
                        </a:rPr>
                        <a:t>Ταχύτητα (</a:t>
                      </a:r>
                      <a:r>
                        <a:rPr lang="en-US" sz="2000" dirty="0">
                          <a:solidFill>
                            <a:srgbClr val="0000FF"/>
                          </a:solidFill>
                          <a:latin typeface="Arial Narrow" panose="020B0606020202030204" pitchFamily="34" charset="0"/>
                        </a:rPr>
                        <a:t>m</a:t>
                      </a:r>
                      <a:r>
                        <a:rPr lang="el-GR" sz="2000" dirty="0">
                          <a:solidFill>
                            <a:srgbClr val="0000FF"/>
                          </a:solidFill>
                          <a:latin typeface="Arial Narrow" panose="020B0606020202030204" pitchFamily="34" charset="0"/>
                        </a:rPr>
                        <a:t>/</a:t>
                      </a:r>
                      <a:r>
                        <a:rPr lang="en-US" sz="2000" dirty="0">
                          <a:solidFill>
                            <a:srgbClr val="0000FF"/>
                          </a:solidFill>
                          <a:latin typeface="Arial Narrow" panose="020B0606020202030204" pitchFamily="34" charset="0"/>
                        </a:rPr>
                        <a:t>s</a:t>
                      </a:r>
                      <a:r>
                        <a:rPr lang="el-GR" sz="2000" dirty="0">
                          <a:solidFill>
                            <a:srgbClr val="0000FF"/>
                          </a:solidFill>
                          <a:latin typeface="Arial Narrow" panose="020B0606020202030204" pitchFamily="34" charset="0"/>
                        </a:rPr>
                        <a:t>) </a:t>
                      </a:r>
                    </a:p>
                  </a:txBody>
                  <a:tcPr anchor="ctr">
                    <a:lnL>
                      <a:noFill/>
                    </a:lnL>
                    <a:lnR>
                      <a:noFill/>
                    </a:lnR>
                    <a:lnT>
                      <a:noFill/>
                    </a:lnT>
                    <a:lnB>
                      <a:noFill/>
                    </a:lnB>
                  </a:tcPr>
                </a:tc>
                <a:extLst>
                  <a:ext uri="{0D108BD9-81ED-4DB2-BD59-A6C34878D82A}">
                    <a16:rowId xmlns:a16="http://schemas.microsoft.com/office/drawing/2014/main" val="1246887531"/>
                  </a:ext>
                </a:extLst>
              </a:tr>
              <a:tr h="0">
                <a:tc>
                  <a:txBody>
                    <a:bodyPr/>
                    <a:lstStyle/>
                    <a:p>
                      <a:r>
                        <a:rPr lang="el-GR" sz="2000" dirty="0">
                          <a:solidFill>
                            <a:srgbClr val="C00000"/>
                          </a:solidFill>
                          <a:latin typeface="Arial Narrow" panose="020B0606020202030204" pitchFamily="34" charset="0"/>
                        </a:rPr>
                        <a:t>Αέρας</a:t>
                      </a:r>
                    </a:p>
                  </a:txBody>
                  <a:tcPr anchor="ctr">
                    <a:lnL>
                      <a:noFill/>
                    </a:lnL>
                    <a:lnR>
                      <a:noFill/>
                    </a:lnR>
                    <a:lnT>
                      <a:noFill/>
                    </a:lnT>
                    <a:lnB>
                      <a:noFill/>
                    </a:lnB>
                  </a:tcPr>
                </a:tc>
                <a:tc>
                  <a:txBody>
                    <a:bodyPr/>
                    <a:lstStyle/>
                    <a:p>
                      <a:pPr algn="ctr"/>
                      <a:r>
                        <a:rPr lang="el-GR" sz="2000" u="sng" dirty="0">
                          <a:solidFill>
                            <a:srgbClr val="C00000"/>
                          </a:solidFill>
                          <a:latin typeface="Arial Narrow" panose="020B0606020202030204" pitchFamily="34" charset="0"/>
                        </a:rPr>
                        <a:t>0</a:t>
                      </a:r>
                    </a:p>
                  </a:txBody>
                  <a:tcPr anchor="ctr">
                    <a:lnL>
                      <a:noFill/>
                    </a:lnL>
                    <a:lnR>
                      <a:noFill/>
                    </a:lnR>
                    <a:lnT>
                      <a:noFill/>
                    </a:lnT>
                    <a:lnB>
                      <a:noFill/>
                    </a:lnB>
                  </a:tcPr>
                </a:tc>
                <a:tc>
                  <a:txBody>
                    <a:bodyPr/>
                    <a:lstStyle/>
                    <a:p>
                      <a:pPr algn="ctr"/>
                      <a:r>
                        <a:rPr lang="el-GR" sz="2000" u="sng" dirty="0">
                          <a:solidFill>
                            <a:srgbClr val="C00000"/>
                          </a:solidFill>
                          <a:latin typeface="Arial Narrow" panose="020B0606020202030204" pitchFamily="34" charset="0"/>
                        </a:rPr>
                        <a:t>331,5 </a:t>
                      </a:r>
                    </a:p>
                  </a:txBody>
                  <a:tcPr anchor="ctr">
                    <a:lnL>
                      <a:noFill/>
                    </a:lnL>
                    <a:lnR>
                      <a:noFill/>
                    </a:lnR>
                    <a:lnT>
                      <a:noFill/>
                    </a:lnT>
                    <a:lnB>
                      <a:noFill/>
                    </a:lnB>
                  </a:tcPr>
                </a:tc>
                <a:extLst>
                  <a:ext uri="{0D108BD9-81ED-4DB2-BD59-A6C34878D82A}">
                    <a16:rowId xmlns:a16="http://schemas.microsoft.com/office/drawing/2014/main" val="2111820963"/>
                  </a:ext>
                </a:extLst>
              </a:tr>
              <a:tr h="0">
                <a:tc>
                  <a:txBody>
                    <a:bodyPr/>
                    <a:lstStyle/>
                    <a:p>
                      <a:r>
                        <a:rPr lang="el-GR" sz="2000" dirty="0">
                          <a:solidFill>
                            <a:srgbClr val="C00000"/>
                          </a:solidFill>
                          <a:latin typeface="Arial Narrow" panose="020B0606020202030204" pitchFamily="34" charset="0"/>
                        </a:rPr>
                        <a:t>Αέρας</a:t>
                      </a:r>
                    </a:p>
                  </a:txBody>
                  <a:tcPr anchor="ctr">
                    <a:lnL>
                      <a:noFill/>
                    </a:lnL>
                    <a:lnR>
                      <a:noFill/>
                    </a:lnR>
                    <a:lnT>
                      <a:noFill/>
                    </a:lnT>
                    <a:lnB>
                      <a:noFill/>
                    </a:lnB>
                  </a:tcPr>
                </a:tc>
                <a:tc>
                  <a:txBody>
                    <a:bodyPr/>
                    <a:lstStyle/>
                    <a:p>
                      <a:pPr algn="ctr"/>
                      <a:r>
                        <a:rPr lang="el-GR" sz="2000" b="1" dirty="0">
                          <a:solidFill>
                            <a:srgbClr val="C00000"/>
                          </a:solidFill>
                          <a:latin typeface="Arial Narrow" panose="020B0606020202030204" pitchFamily="34" charset="0"/>
                        </a:rPr>
                        <a:t>20</a:t>
                      </a:r>
                    </a:p>
                  </a:txBody>
                  <a:tcPr anchor="ctr">
                    <a:lnL>
                      <a:noFill/>
                    </a:lnL>
                    <a:lnR>
                      <a:noFill/>
                    </a:lnR>
                    <a:lnT>
                      <a:noFill/>
                    </a:lnT>
                    <a:lnB>
                      <a:noFill/>
                    </a:lnB>
                  </a:tcPr>
                </a:tc>
                <a:tc>
                  <a:txBody>
                    <a:bodyPr/>
                    <a:lstStyle/>
                    <a:p>
                      <a:pPr algn="ctr"/>
                      <a:r>
                        <a:rPr lang="el-GR" sz="2000" b="1" dirty="0">
                          <a:solidFill>
                            <a:srgbClr val="C00000"/>
                          </a:solidFill>
                          <a:latin typeface="Arial Narrow" panose="020B0606020202030204" pitchFamily="34" charset="0"/>
                        </a:rPr>
                        <a:t>343 </a:t>
                      </a:r>
                    </a:p>
                  </a:txBody>
                  <a:tcPr anchor="ctr">
                    <a:lnL>
                      <a:noFill/>
                    </a:lnL>
                    <a:lnR>
                      <a:noFill/>
                    </a:lnR>
                    <a:lnT>
                      <a:noFill/>
                    </a:lnT>
                    <a:lnB>
                      <a:noFill/>
                    </a:lnB>
                  </a:tcPr>
                </a:tc>
                <a:extLst>
                  <a:ext uri="{0D108BD9-81ED-4DB2-BD59-A6C34878D82A}">
                    <a16:rowId xmlns:a16="http://schemas.microsoft.com/office/drawing/2014/main" val="4220893438"/>
                  </a:ext>
                </a:extLst>
              </a:tr>
              <a:tr h="0">
                <a:tc>
                  <a:txBody>
                    <a:bodyPr/>
                    <a:lstStyle/>
                    <a:p>
                      <a:r>
                        <a:rPr lang="el-GR" sz="2000" dirty="0">
                          <a:solidFill>
                            <a:srgbClr val="C00000"/>
                          </a:solidFill>
                          <a:latin typeface="Arial Narrow" panose="020B0606020202030204" pitchFamily="34" charset="0"/>
                        </a:rPr>
                        <a:t>Υδρογόνο</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0</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1286 </a:t>
                      </a:r>
                    </a:p>
                  </a:txBody>
                  <a:tcPr anchor="ctr">
                    <a:lnL>
                      <a:noFill/>
                    </a:lnL>
                    <a:lnR>
                      <a:noFill/>
                    </a:lnR>
                    <a:lnT>
                      <a:noFill/>
                    </a:lnT>
                    <a:lnB>
                      <a:noFill/>
                    </a:lnB>
                  </a:tcPr>
                </a:tc>
                <a:extLst>
                  <a:ext uri="{0D108BD9-81ED-4DB2-BD59-A6C34878D82A}">
                    <a16:rowId xmlns:a16="http://schemas.microsoft.com/office/drawing/2014/main" val="206039390"/>
                  </a:ext>
                </a:extLst>
              </a:tr>
              <a:tr h="0">
                <a:tc>
                  <a:txBody>
                    <a:bodyPr/>
                    <a:lstStyle/>
                    <a:p>
                      <a:r>
                        <a:rPr lang="el-GR" sz="2000" dirty="0">
                          <a:solidFill>
                            <a:srgbClr val="C00000"/>
                          </a:solidFill>
                          <a:latin typeface="Arial Narrow" panose="020B0606020202030204" pitchFamily="34" charset="0"/>
                        </a:rPr>
                        <a:t>Διοξείδιο του Άνθρακα</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0</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258 </a:t>
                      </a:r>
                    </a:p>
                  </a:txBody>
                  <a:tcPr anchor="ctr">
                    <a:lnL>
                      <a:noFill/>
                    </a:lnL>
                    <a:lnR>
                      <a:noFill/>
                    </a:lnR>
                    <a:lnT>
                      <a:noFill/>
                    </a:lnT>
                    <a:lnB>
                      <a:noFill/>
                    </a:lnB>
                  </a:tcPr>
                </a:tc>
                <a:extLst>
                  <a:ext uri="{0D108BD9-81ED-4DB2-BD59-A6C34878D82A}">
                    <a16:rowId xmlns:a16="http://schemas.microsoft.com/office/drawing/2014/main" val="2704252462"/>
                  </a:ext>
                </a:extLst>
              </a:tr>
              <a:tr h="0">
                <a:tc>
                  <a:txBody>
                    <a:bodyPr/>
                    <a:lstStyle/>
                    <a:p>
                      <a:r>
                        <a:rPr lang="el-GR" sz="2000" dirty="0">
                          <a:solidFill>
                            <a:srgbClr val="C00000"/>
                          </a:solidFill>
                          <a:latin typeface="Arial Narrow" panose="020B0606020202030204" pitchFamily="34" charset="0"/>
                        </a:rPr>
                        <a:t>Νερό</a:t>
                      </a:r>
                    </a:p>
                  </a:txBody>
                  <a:tcPr anchor="ctr">
                    <a:lnL>
                      <a:noFill/>
                    </a:lnL>
                    <a:lnR>
                      <a:noFill/>
                    </a:lnR>
                    <a:lnT>
                      <a:noFill/>
                    </a:lnT>
                    <a:lnB>
                      <a:noFill/>
                    </a:lnB>
                  </a:tcPr>
                </a:tc>
                <a:tc>
                  <a:txBody>
                    <a:bodyPr/>
                    <a:lstStyle/>
                    <a:p>
                      <a:pPr algn="ctr"/>
                      <a:r>
                        <a:rPr lang="el-GR" sz="2000" b="1" dirty="0">
                          <a:solidFill>
                            <a:srgbClr val="C00000"/>
                          </a:solidFill>
                          <a:latin typeface="Arial Narrow" panose="020B0606020202030204" pitchFamily="34" charset="0"/>
                        </a:rPr>
                        <a:t>15</a:t>
                      </a:r>
                    </a:p>
                  </a:txBody>
                  <a:tcPr anchor="ctr">
                    <a:lnL>
                      <a:noFill/>
                    </a:lnL>
                    <a:lnR>
                      <a:noFill/>
                    </a:lnR>
                    <a:lnT>
                      <a:noFill/>
                    </a:lnT>
                    <a:lnB>
                      <a:noFill/>
                    </a:lnB>
                  </a:tcPr>
                </a:tc>
                <a:tc>
                  <a:txBody>
                    <a:bodyPr/>
                    <a:lstStyle/>
                    <a:p>
                      <a:pPr algn="ctr"/>
                      <a:r>
                        <a:rPr lang="el-GR" sz="2000" b="1" dirty="0">
                          <a:solidFill>
                            <a:srgbClr val="C00000"/>
                          </a:solidFill>
                          <a:latin typeface="Arial Narrow" panose="020B0606020202030204" pitchFamily="34" charset="0"/>
                        </a:rPr>
                        <a:t>1493 </a:t>
                      </a:r>
                    </a:p>
                  </a:txBody>
                  <a:tcPr anchor="ctr">
                    <a:lnL>
                      <a:noFill/>
                    </a:lnL>
                    <a:lnR>
                      <a:noFill/>
                    </a:lnR>
                    <a:lnT>
                      <a:noFill/>
                    </a:lnT>
                    <a:lnB>
                      <a:noFill/>
                    </a:lnB>
                  </a:tcPr>
                </a:tc>
                <a:extLst>
                  <a:ext uri="{0D108BD9-81ED-4DB2-BD59-A6C34878D82A}">
                    <a16:rowId xmlns:a16="http://schemas.microsoft.com/office/drawing/2014/main" val="1935759415"/>
                  </a:ext>
                </a:extLst>
              </a:tr>
              <a:tr h="0">
                <a:tc>
                  <a:txBody>
                    <a:bodyPr/>
                    <a:lstStyle/>
                    <a:p>
                      <a:r>
                        <a:rPr lang="el-GR" sz="2000" dirty="0">
                          <a:solidFill>
                            <a:srgbClr val="C00000"/>
                          </a:solidFill>
                          <a:latin typeface="Arial Narrow" panose="020B0606020202030204" pitchFamily="34" charset="0"/>
                        </a:rPr>
                        <a:t>Χάλυβας</a:t>
                      </a:r>
                    </a:p>
                  </a:txBody>
                  <a:tcPr anchor="ctr">
                    <a:lnL>
                      <a:noFill/>
                    </a:lnL>
                    <a:lnR>
                      <a:noFill/>
                    </a:lnR>
                    <a:lnT>
                      <a:noFill/>
                    </a:lnT>
                    <a:lnB>
                      <a:noFill/>
                    </a:lnB>
                  </a:tcPr>
                </a:tc>
                <a:tc>
                  <a:txBody>
                    <a:bodyPr/>
                    <a:lstStyle/>
                    <a:p>
                      <a:pPr algn="ctr"/>
                      <a:r>
                        <a:rPr lang="el-GR" sz="2000" b="1" dirty="0">
                          <a:solidFill>
                            <a:srgbClr val="C00000"/>
                          </a:solidFill>
                          <a:latin typeface="Arial Narrow" panose="020B0606020202030204" pitchFamily="34" charset="0"/>
                        </a:rPr>
                        <a:t>-</a:t>
                      </a:r>
                    </a:p>
                  </a:txBody>
                  <a:tcPr anchor="ctr">
                    <a:lnL>
                      <a:noFill/>
                    </a:lnL>
                    <a:lnR>
                      <a:noFill/>
                    </a:lnR>
                    <a:lnT>
                      <a:noFill/>
                    </a:lnT>
                    <a:lnB>
                      <a:noFill/>
                    </a:lnB>
                  </a:tcPr>
                </a:tc>
                <a:tc>
                  <a:txBody>
                    <a:bodyPr/>
                    <a:lstStyle/>
                    <a:p>
                      <a:pPr algn="ctr"/>
                      <a:r>
                        <a:rPr lang="el-GR" sz="2000" b="1" dirty="0">
                          <a:solidFill>
                            <a:srgbClr val="C00000"/>
                          </a:solidFill>
                          <a:latin typeface="Arial Narrow" panose="020B0606020202030204" pitchFamily="34" charset="0"/>
                        </a:rPr>
                        <a:t>5000 </a:t>
                      </a:r>
                    </a:p>
                  </a:txBody>
                  <a:tcPr anchor="ctr">
                    <a:lnL>
                      <a:noFill/>
                    </a:lnL>
                    <a:lnR>
                      <a:noFill/>
                    </a:lnR>
                    <a:lnT>
                      <a:noFill/>
                    </a:lnT>
                    <a:lnB>
                      <a:noFill/>
                    </a:lnB>
                  </a:tcPr>
                </a:tc>
                <a:extLst>
                  <a:ext uri="{0D108BD9-81ED-4DB2-BD59-A6C34878D82A}">
                    <a16:rowId xmlns:a16="http://schemas.microsoft.com/office/drawing/2014/main" val="981596383"/>
                  </a:ext>
                </a:extLst>
              </a:tr>
              <a:tr h="0">
                <a:tc>
                  <a:txBody>
                    <a:bodyPr/>
                    <a:lstStyle/>
                    <a:p>
                      <a:r>
                        <a:rPr lang="el-GR" sz="2000">
                          <a:solidFill>
                            <a:srgbClr val="C00000"/>
                          </a:solidFill>
                          <a:latin typeface="Arial Narrow" panose="020B0606020202030204" pitchFamily="34" charset="0"/>
                        </a:rPr>
                        <a:t>Ήλιο</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20</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927 </a:t>
                      </a:r>
                    </a:p>
                  </a:txBody>
                  <a:tcPr anchor="ctr">
                    <a:lnL>
                      <a:noFill/>
                    </a:lnL>
                    <a:lnR>
                      <a:noFill/>
                    </a:lnR>
                    <a:lnT>
                      <a:noFill/>
                    </a:lnT>
                    <a:lnB>
                      <a:noFill/>
                    </a:lnB>
                  </a:tcPr>
                </a:tc>
                <a:extLst>
                  <a:ext uri="{0D108BD9-81ED-4DB2-BD59-A6C34878D82A}">
                    <a16:rowId xmlns:a16="http://schemas.microsoft.com/office/drawing/2014/main" val="19395284"/>
                  </a:ext>
                </a:extLst>
              </a:tr>
              <a:tr h="0">
                <a:tc>
                  <a:txBody>
                    <a:bodyPr/>
                    <a:lstStyle/>
                    <a:p>
                      <a:r>
                        <a:rPr lang="el-GR" sz="2000" dirty="0">
                          <a:solidFill>
                            <a:srgbClr val="C00000"/>
                          </a:solidFill>
                          <a:latin typeface="Arial Narrow" panose="020B0606020202030204" pitchFamily="34" charset="0"/>
                        </a:rPr>
                        <a:t>Υδρατμοί</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35</a:t>
                      </a:r>
                    </a:p>
                  </a:txBody>
                  <a:tcPr anchor="ctr">
                    <a:lnL>
                      <a:noFill/>
                    </a:lnL>
                    <a:lnR>
                      <a:noFill/>
                    </a:lnR>
                    <a:lnT>
                      <a:noFill/>
                    </a:lnT>
                    <a:lnB>
                      <a:noFill/>
                    </a:lnB>
                  </a:tcPr>
                </a:tc>
                <a:tc>
                  <a:txBody>
                    <a:bodyPr/>
                    <a:lstStyle/>
                    <a:p>
                      <a:pPr algn="ctr"/>
                      <a:r>
                        <a:rPr lang="el-GR" sz="2000" dirty="0">
                          <a:solidFill>
                            <a:srgbClr val="C00000"/>
                          </a:solidFill>
                          <a:latin typeface="Arial Narrow" panose="020B0606020202030204" pitchFamily="34" charset="0"/>
                        </a:rPr>
                        <a:t>402 </a:t>
                      </a:r>
                    </a:p>
                  </a:txBody>
                  <a:tcPr anchor="ctr">
                    <a:lnL>
                      <a:noFill/>
                    </a:lnL>
                    <a:lnR>
                      <a:noFill/>
                    </a:lnR>
                    <a:lnT>
                      <a:noFill/>
                    </a:lnT>
                    <a:lnB>
                      <a:noFill/>
                    </a:lnB>
                  </a:tcPr>
                </a:tc>
                <a:extLst>
                  <a:ext uri="{0D108BD9-81ED-4DB2-BD59-A6C34878D82A}">
                    <a16:rowId xmlns:a16="http://schemas.microsoft.com/office/drawing/2014/main" val="3736905372"/>
                  </a:ext>
                </a:extLst>
              </a:tr>
            </a:tbl>
          </a:graphicData>
        </a:graphic>
      </p:graphicFrame>
      <p:sp>
        <p:nvSpPr>
          <p:cNvPr id="8" name="TextBox 7">
            <a:extLst>
              <a:ext uri="{FF2B5EF4-FFF2-40B4-BE49-F238E27FC236}">
                <a16:creationId xmlns:a16="http://schemas.microsoft.com/office/drawing/2014/main" id="{36BEB300-BEDB-46D2-930F-CE11314BEC23}"/>
              </a:ext>
            </a:extLst>
          </p:cNvPr>
          <p:cNvSpPr txBox="1"/>
          <p:nvPr/>
        </p:nvSpPr>
        <p:spPr>
          <a:xfrm>
            <a:off x="431439" y="251020"/>
            <a:ext cx="8053248" cy="769441"/>
          </a:xfrm>
          <a:prstGeom prst="rect">
            <a:avLst/>
          </a:prstGeom>
          <a:noFill/>
        </p:spPr>
        <p:txBody>
          <a:bodyPr wrap="square">
            <a:spAutoFit/>
          </a:bodyPr>
          <a:lstStyle/>
          <a:p>
            <a:r>
              <a:rPr lang="el-GR" sz="2200" dirty="0">
                <a:latin typeface="Arial Narrow" panose="020B0606020202030204" pitchFamily="34" charset="0"/>
              </a:rPr>
              <a:t>Ανάλογα με την ύλη και τη θερμοκρασία του υλικού στο οποίο ταξιδεύουν τα κύματα του ήχου, η ταχύτητα του διαφέρει.</a:t>
            </a:r>
          </a:p>
        </p:txBody>
      </p:sp>
      <p:graphicFrame>
        <p:nvGraphicFramePr>
          <p:cNvPr id="9" name="Αντικείμενο 8">
            <a:extLst>
              <a:ext uri="{FF2B5EF4-FFF2-40B4-BE49-F238E27FC236}">
                <a16:creationId xmlns:a16="http://schemas.microsoft.com/office/drawing/2014/main" id="{7225FA68-E021-4B73-A57F-DB67625554F3}"/>
              </a:ext>
            </a:extLst>
          </p:cNvPr>
          <p:cNvGraphicFramePr>
            <a:graphicFrameLocks noChangeAspect="1"/>
          </p:cNvGraphicFramePr>
          <p:nvPr>
            <p:extLst>
              <p:ext uri="{D42A27DB-BD31-4B8C-83A1-F6EECF244321}">
                <p14:modId xmlns:p14="http://schemas.microsoft.com/office/powerpoint/2010/main" val="4216388896"/>
              </p:ext>
            </p:extLst>
          </p:nvPr>
        </p:nvGraphicFramePr>
        <p:xfrm>
          <a:off x="2590800" y="5444376"/>
          <a:ext cx="5224254" cy="648072"/>
        </p:xfrm>
        <a:graphic>
          <a:graphicData uri="http://schemas.openxmlformats.org/presentationml/2006/ole">
            <mc:AlternateContent xmlns:mc="http://schemas.openxmlformats.org/markup-compatibility/2006">
              <mc:Choice xmlns:v="urn:schemas-microsoft-com:vml" Requires="v">
                <p:oleObj name="Equation" r:id="rId2" imgW="1942920" imgH="241200" progId="Equation.DSMT4">
                  <p:embed/>
                </p:oleObj>
              </mc:Choice>
              <mc:Fallback>
                <p:oleObj name="Equation" r:id="rId2" imgW="1942920" imgH="241200" progId="Equation.DSMT4">
                  <p:embed/>
                  <p:pic>
                    <p:nvPicPr>
                      <p:cNvPr id="8" name="Αντικείμενο 7">
                        <a:extLst>
                          <a:ext uri="{FF2B5EF4-FFF2-40B4-BE49-F238E27FC236}">
                            <a16:creationId xmlns:a16="http://schemas.microsoft.com/office/drawing/2014/main" id="{8AF56DD7-683C-4A2C-96DC-501C3BA63113}"/>
                          </a:ext>
                        </a:extLst>
                      </p:cNvPr>
                      <p:cNvPicPr/>
                      <p:nvPr/>
                    </p:nvPicPr>
                    <p:blipFill>
                      <a:blip r:embed="rId3"/>
                      <a:stretch>
                        <a:fillRect/>
                      </a:stretch>
                    </p:blipFill>
                    <p:spPr>
                      <a:xfrm>
                        <a:off x="2590800" y="5444376"/>
                        <a:ext cx="5224254" cy="648072"/>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9B6205F1-C7A0-4051-B175-1CBC31D5C170}"/>
              </a:ext>
            </a:extLst>
          </p:cNvPr>
          <p:cNvSpPr txBox="1"/>
          <p:nvPr/>
        </p:nvSpPr>
        <p:spPr>
          <a:xfrm>
            <a:off x="605924" y="4869160"/>
            <a:ext cx="8053248" cy="769441"/>
          </a:xfrm>
          <a:prstGeom prst="rect">
            <a:avLst/>
          </a:prstGeom>
          <a:noFill/>
        </p:spPr>
        <p:txBody>
          <a:bodyPr wrap="square">
            <a:spAutoFit/>
          </a:bodyPr>
          <a:lstStyle/>
          <a:p>
            <a:r>
              <a:rPr lang="el-GR" sz="2200" dirty="0">
                <a:solidFill>
                  <a:srgbClr val="0000FF"/>
                </a:solidFill>
                <a:latin typeface="Arial Narrow" panose="020B0606020202030204" pitchFamily="34" charset="0"/>
              </a:rPr>
              <a:t>Για διαφορετικές συνθήκες πίεσης και θερμοκρασίας, στον αέρα μπορεί να υπολογιστεί:</a:t>
            </a:r>
          </a:p>
        </p:txBody>
      </p:sp>
    </p:spTree>
    <p:extLst>
      <p:ext uri="{BB962C8B-B14F-4D97-AF65-F5344CB8AC3E}">
        <p14:creationId xmlns:p14="http://schemas.microsoft.com/office/powerpoint/2010/main" val="2689839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A699049-6246-432A-8106-289C96E4FB9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E8B71A3-064D-4470-B4A1-79FA69E2C4C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428D91F5-5033-4393-B6A6-339309824FB4}"/>
              </a:ext>
            </a:extLst>
          </p:cNvPr>
          <p:cNvSpPr txBox="1"/>
          <p:nvPr/>
        </p:nvSpPr>
        <p:spPr>
          <a:xfrm>
            <a:off x="251520" y="201930"/>
            <a:ext cx="8568952" cy="2539221"/>
          </a:xfrm>
          <a:prstGeom prst="rect">
            <a:avLst/>
          </a:prstGeom>
          <a:noFill/>
        </p:spPr>
        <p:txBody>
          <a:bodyPr wrap="square">
            <a:spAutoFit/>
          </a:bodyPr>
          <a:lstStyle/>
          <a:p>
            <a:pPr marL="76200" marR="4561205" algn="just">
              <a:spcBef>
                <a:spcPts val="0"/>
              </a:spcBef>
              <a:spcAft>
                <a:spcPts val="0"/>
              </a:spcAft>
            </a:pPr>
            <a:r>
              <a:rPr lang="el-GR" sz="2200" b="1" dirty="0">
                <a:solidFill>
                  <a:srgbClr val="0000FF"/>
                </a:solidFill>
                <a:effectLst/>
                <a:latin typeface="Arial Narrow" panose="020B0606020202030204" pitchFamily="34" charset="0"/>
                <a:ea typeface="Times New Roman" panose="02020603050405020304" pitchFamily="18" charset="0"/>
              </a:rPr>
              <a:t>Ο Ήχος ως Κύμα.</a:t>
            </a:r>
            <a:endParaRPr lang="el-GR" sz="2200" dirty="0">
              <a:solidFill>
                <a:srgbClr val="0000FF"/>
              </a:solidFill>
              <a:effectLst/>
              <a:latin typeface="Arial Narrow" panose="020B0606020202030204" pitchFamily="34" charset="0"/>
              <a:ea typeface="Times New Roman" panose="02020603050405020304" pitchFamily="18" charset="0"/>
            </a:endParaRPr>
          </a:p>
          <a:p>
            <a:pPr marL="0" marR="0">
              <a:lnSpc>
                <a:spcPts val="1400"/>
              </a:lnSpc>
              <a:spcBef>
                <a:spcPts val="95"/>
              </a:spcBef>
              <a:spcAft>
                <a:spcPts val="0"/>
              </a:spcAft>
            </a:pPr>
            <a:r>
              <a:rPr lang="el-GR" sz="2200" dirty="0">
                <a:solidFill>
                  <a:srgbClr val="0000FF"/>
                </a:solidFill>
                <a:effectLst/>
                <a:latin typeface="Arial Narrow" panose="020B0606020202030204" pitchFamily="34" charset="0"/>
                <a:ea typeface="Times New Roman" panose="02020603050405020304" pitchFamily="18" charset="0"/>
              </a:rPr>
              <a:t> </a:t>
            </a:r>
          </a:p>
          <a:p>
            <a:pPr marL="76200" marR="53340" algn="just">
              <a:spcAft>
                <a:spcPts val="0"/>
              </a:spcAft>
            </a:pPr>
            <a:r>
              <a:rPr lang="el-GR" sz="2200" dirty="0">
                <a:solidFill>
                  <a:srgbClr val="0000FF"/>
                </a:solidFill>
                <a:effectLst/>
                <a:latin typeface="Arial Narrow" panose="020B0606020202030204" pitchFamily="34" charset="0"/>
                <a:ea typeface="Times New Roman" panose="02020603050405020304" pitchFamily="18" charset="0"/>
              </a:rPr>
              <a:t> Στην καθημερινότητα προσλαμβάνουμε</a:t>
            </a:r>
            <a:r>
              <a:rPr lang="el-GR" sz="2200" spc="-1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ηχητικά</a:t>
            </a:r>
            <a:r>
              <a:rPr lang="el-GR" sz="2200" spc="14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κύματα</a:t>
            </a:r>
            <a:r>
              <a:rPr lang="el-GR" sz="2200" spc="9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τα</a:t>
            </a:r>
            <a:r>
              <a:rPr lang="el-GR" sz="2200" spc="14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οποία</a:t>
            </a:r>
            <a:r>
              <a:rPr lang="el-GR" sz="2200" spc="12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μεταδίδονται</a:t>
            </a:r>
            <a:r>
              <a:rPr lang="el-GR" sz="2200" spc="5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στον</a:t>
            </a:r>
            <a:r>
              <a:rPr lang="el-GR" sz="2200" spc="13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αέρα.</a:t>
            </a:r>
            <a:r>
              <a:rPr lang="el-GR" sz="2200" spc="125" dirty="0">
                <a:solidFill>
                  <a:srgbClr val="0000FF"/>
                </a:solidFill>
                <a:effectLst/>
                <a:latin typeface="Arial Narrow" panose="020B0606020202030204" pitchFamily="34" charset="0"/>
                <a:ea typeface="Times New Roman" panose="02020603050405020304" pitchFamily="18" charset="0"/>
              </a:rPr>
              <a:t> Το </a:t>
            </a:r>
            <a:r>
              <a:rPr lang="el-GR" sz="2200" dirty="0">
                <a:solidFill>
                  <a:srgbClr val="0000FF"/>
                </a:solidFill>
                <a:latin typeface="Arial Narrow" panose="020B0606020202030204" pitchFamily="34" charset="0"/>
                <a:ea typeface="Times New Roman" panose="02020603050405020304" pitchFamily="18" charset="0"/>
              </a:rPr>
              <a:t>ηχητικό</a:t>
            </a:r>
            <a:r>
              <a:rPr lang="el-GR" sz="2200" spc="-10" dirty="0">
                <a:solidFill>
                  <a:srgbClr val="0000FF"/>
                </a:solidFill>
                <a:latin typeface="Arial Narrow" panose="020B0606020202030204" pitchFamily="34" charset="0"/>
                <a:ea typeface="Times New Roman" panose="02020603050405020304" pitchFamily="18" charset="0"/>
              </a:rPr>
              <a:t> </a:t>
            </a:r>
            <a:r>
              <a:rPr lang="el-GR" sz="2200" dirty="0">
                <a:solidFill>
                  <a:srgbClr val="0000FF"/>
                </a:solidFill>
                <a:latin typeface="Arial Narrow" panose="020B0606020202030204" pitchFamily="34" charset="0"/>
                <a:ea typeface="Times New Roman" panose="02020603050405020304" pitchFamily="18" charset="0"/>
              </a:rPr>
              <a:t>κύμα</a:t>
            </a:r>
            <a:r>
              <a:rPr lang="el-GR" sz="2200" spc="-40" dirty="0">
                <a:solidFill>
                  <a:srgbClr val="0000FF"/>
                </a:solidFill>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αναπαρίσταται σε καρτεσιανό επίπεδο (δύο</a:t>
            </a:r>
            <a:r>
              <a:rPr lang="el-GR" sz="2200" spc="1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διαστάσεων).</a:t>
            </a:r>
            <a:r>
              <a:rPr lang="el-GR" sz="2200" spc="-55" dirty="0">
                <a:solidFill>
                  <a:srgbClr val="0000FF"/>
                </a:solidFill>
                <a:effectLst/>
                <a:latin typeface="Arial Narrow" panose="020B0606020202030204" pitchFamily="34" charset="0"/>
                <a:ea typeface="Times New Roman" panose="02020603050405020304" pitchFamily="18" charset="0"/>
              </a:rPr>
              <a:t> </a:t>
            </a:r>
          </a:p>
          <a:p>
            <a:pPr marL="76200" marR="53340" algn="just">
              <a:spcAft>
                <a:spcPts val="0"/>
              </a:spcAft>
            </a:pPr>
            <a:r>
              <a:rPr lang="el-GR" sz="2200" dirty="0">
                <a:solidFill>
                  <a:srgbClr val="0000FF"/>
                </a:solidFill>
                <a:effectLst/>
                <a:latin typeface="Arial Narrow" panose="020B0606020202030204" pitchFamily="34" charset="0"/>
                <a:ea typeface="Times New Roman" panose="02020603050405020304" pitchFamily="18" charset="0"/>
              </a:rPr>
              <a:t>Από</a:t>
            </a:r>
            <a:r>
              <a:rPr lang="el-GR" sz="2200" spc="1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αυτήν</a:t>
            </a:r>
            <a:r>
              <a:rPr lang="el-GR" sz="2200" spc="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την άποψη</a:t>
            </a:r>
            <a:r>
              <a:rPr lang="el-GR" sz="2200" spc="-3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ο</a:t>
            </a:r>
            <a:r>
              <a:rPr lang="el-GR" sz="2200" spc="-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ήχος</a:t>
            </a:r>
            <a:r>
              <a:rPr lang="el-GR" sz="2200" spc="-2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αποτελεί</a:t>
            </a:r>
            <a:r>
              <a:rPr lang="el-GR" sz="2200" spc="-40"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μια</a:t>
            </a:r>
            <a:r>
              <a:rPr lang="el-GR" sz="2200" spc="-65" dirty="0">
                <a:solidFill>
                  <a:srgbClr val="0000FF"/>
                </a:solidFill>
                <a:effectLst/>
                <a:latin typeface="Arial Narrow" panose="020B0606020202030204" pitchFamily="34" charset="0"/>
                <a:ea typeface="Times New Roman" panose="02020603050405020304" pitchFamily="18" charset="0"/>
              </a:rPr>
              <a:t> </a:t>
            </a:r>
            <a:r>
              <a:rPr lang="el-GR" sz="2200" i="1" dirty="0">
                <a:solidFill>
                  <a:srgbClr val="0000FF"/>
                </a:solidFill>
                <a:effectLst/>
                <a:latin typeface="Arial Narrow" panose="020B0606020202030204" pitchFamily="34" charset="0"/>
                <a:ea typeface="Times New Roman" panose="02020603050405020304" pitchFamily="18" charset="0"/>
              </a:rPr>
              <a:t>χρονική</a:t>
            </a:r>
            <a:r>
              <a:rPr lang="el-GR" sz="2200" i="1" spc="-35" dirty="0">
                <a:solidFill>
                  <a:srgbClr val="0000FF"/>
                </a:solidFill>
                <a:effectLst/>
                <a:latin typeface="Arial Narrow" panose="020B0606020202030204" pitchFamily="34" charset="0"/>
                <a:ea typeface="Times New Roman" panose="02020603050405020304" pitchFamily="18" charset="0"/>
              </a:rPr>
              <a:t> </a:t>
            </a:r>
            <a:r>
              <a:rPr lang="el-GR" sz="2200" i="1" dirty="0">
                <a:solidFill>
                  <a:srgbClr val="0000FF"/>
                </a:solidFill>
                <a:effectLst/>
                <a:latin typeface="Arial Narrow" panose="020B0606020202030204" pitchFamily="34" charset="0"/>
                <a:ea typeface="Times New Roman" panose="02020603050405020304" pitchFamily="18" charset="0"/>
              </a:rPr>
              <a:t>συνάρτηση</a:t>
            </a:r>
            <a:r>
              <a:rPr lang="el-GR" sz="2200" i="1" spc="-4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μεταβολής</a:t>
            </a:r>
            <a:r>
              <a:rPr lang="el-GR" sz="2200" spc="-85" dirty="0">
                <a:solidFill>
                  <a:srgbClr val="0000FF"/>
                </a:solidFill>
                <a:effectLst/>
                <a:latin typeface="Arial Narrow" panose="020B0606020202030204" pitchFamily="34" charset="0"/>
                <a:ea typeface="Times New Roman" panose="02020603050405020304" pitchFamily="18" charset="0"/>
              </a:rPr>
              <a:t> </a:t>
            </a:r>
            <a:r>
              <a:rPr lang="el-GR" sz="2200" dirty="0">
                <a:solidFill>
                  <a:srgbClr val="0000FF"/>
                </a:solidFill>
                <a:effectLst/>
                <a:latin typeface="Arial Narrow" panose="020B0606020202030204" pitchFamily="34" charset="0"/>
                <a:ea typeface="Times New Roman" panose="02020603050405020304" pitchFamily="18" charset="0"/>
              </a:rPr>
              <a:t>της πίεσης.</a:t>
            </a:r>
          </a:p>
          <a:p>
            <a:pPr marL="0" marR="0">
              <a:lnSpc>
                <a:spcPts val="500"/>
              </a:lnSpc>
              <a:spcBef>
                <a:spcPts val="20"/>
              </a:spcBef>
              <a:spcAft>
                <a:spcPts val="0"/>
              </a:spcAft>
            </a:pPr>
            <a:r>
              <a:rPr lang="el-GR" sz="2200" dirty="0">
                <a:solidFill>
                  <a:srgbClr val="0000FF"/>
                </a:solidFill>
                <a:effectLst/>
                <a:latin typeface="Arial Narrow" panose="020B0606020202030204" pitchFamily="34" charset="0"/>
                <a:ea typeface="Times New Roman" panose="02020603050405020304" pitchFamily="18" charset="0"/>
              </a:rPr>
              <a:t> </a:t>
            </a:r>
          </a:p>
          <a:p>
            <a:pPr marL="0" marR="0">
              <a:lnSpc>
                <a:spcPts val="1000"/>
              </a:lnSpc>
              <a:spcBef>
                <a:spcPts val="0"/>
              </a:spcBef>
              <a:spcAft>
                <a:spcPts val="0"/>
              </a:spcAft>
            </a:pPr>
            <a:r>
              <a:rPr lang="el-GR" sz="2200" dirty="0">
                <a:solidFill>
                  <a:srgbClr val="0000FF"/>
                </a:solidFill>
                <a:effectLst/>
                <a:latin typeface="Arial Narrow" panose="020B0606020202030204" pitchFamily="34" charset="0"/>
                <a:ea typeface="Times New Roman" panose="02020603050405020304" pitchFamily="18" charset="0"/>
              </a:rPr>
              <a:t> </a:t>
            </a:r>
          </a:p>
        </p:txBody>
      </p:sp>
      <p:pic>
        <p:nvPicPr>
          <p:cNvPr id="16386" name="Picture 2">
            <a:extLst>
              <a:ext uri="{FF2B5EF4-FFF2-40B4-BE49-F238E27FC236}">
                <a16:creationId xmlns:a16="http://schemas.microsoft.com/office/drawing/2014/main" id="{2011278F-D01F-4F4E-9511-667E227683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5016" y="2284896"/>
            <a:ext cx="6030533"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60A5AC61-2C88-4FEB-B693-4558A9AC8C77}"/>
              </a:ext>
            </a:extLst>
          </p:cNvPr>
          <p:cNvSpPr txBox="1"/>
          <p:nvPr/>
        </p:nvSpPr>
        <p:spPr>
          <a:xfrm>
            <a:off x="949903" y="5712675"/>
            <a:ext cx="7724524" cy="369332"/>
          </a:xfrm>
          <a:prstGeom prst="rect">
            <a:avLst/>
          </a:prstGeom>
          <a:noFill/>
        </p:spPr>
        <p:txBody>
          <a:bodyPr wrap="square">
            <a:spAutoFit/>
          </a:bodyPr>
          <a:lstStyle/>
          <a:p>
            <a:r>
              <a:rPr lang="el-GR" sz="1800" i="1" dirty="0">
                <a:effectLst/>
                <a:latin typeface="Arial Narrow" panose="020B0606020202030204" pitchFamily="34" charset="0"/>
                <a:ea typeface="Times New Roman" panose="02020603050405020304" pitchFamily="18" charset="0"/>
              </a:rPr>
              <a:t>Αποτύπωση της ηχητικής πληροφορίας ως</a:t>
            </a:r>
            <a:r>
              <a:rPr lang="el-GR" sz="1800" i="1" spc="-10"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κυματική</a:t>
            </a:r>
            <a:r>
              <a:rPr lang="el-GR" sz="1800" i="1" spc="-75"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συνάρτηση στον χρόνο.</a:t>
            </a:r>
            <a:endParaRPr lang="el-GR" dirty="0">
              <a:latin typeface="Arial Narrow" panose="020B0606020202030204" pitchFamily="34" charset="0"/>
            </a:endParaRPr>
          </a:p>
        </p:txBody>
      </p:sp>
    </p:spTree>
    <p:extLst>
      <p:ext uri="{BB962C8B-B14F-4D97-AF65-F5344CB8AC3E}">
        <p14:creationId xmlns:p14="http://schemas.microsoft.com/office/powerpoint/2010/main" val="2537868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43A7526-84EA-4C56-9A22-04118EBD806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F71ECD0-A47F-4E02-8CD1-44846712988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4BAF3804-E97F-4C86-B2E2-53A06B5A9B73}"/>
              </a:ext>
            </a:extLst>
          </p:cNvPr>
          <p:cNvSpPr txBox="1"/>
          <p:nvPr/>
        </p:nvSpPr>
        <p:spPr>
          <a:xfrm>
            <a:off x="251520" y="344402"/>
            <a:ext cx="8640960" cy="2105705"/>
          </a:xfrm>
          <a:prstGeom prst="rect">
            <a:avLst/>
          </a:prstGeom>
        </p:spPr>
        <p:txBody>
          <a:bodyPr wrap="square">
            <a:spAutoFit/>
          </a:bodyPr>
          <a:lstStyle>
            <a:defPPr>
              <a:defRPr lang="el-GR"/>
            </a:defPPr>
            <a:lvl1pPr marL="12700" algn="just">
              <a:lnSpc>
                <a:spcPts val="2555"/>
              </a:lnSpc>
              <a:spcBef>
                <a:spcPts val="127"/>
              </a:spcBef>
              <a:defRPr sz="2400">
                <a:solidFill>
                  <a:srgbClr val="C00000"/>
                </a:solidFill>
              </a:defRPr>
            </a:lvl1pPr>
          </a:lstStyle>
          <a:p>
            <a:r>
              <a:rPr lang="el-GR" dirty="0">
                <a:solidFill>
                  <a:srgbClr val="0000FF"/>
                </a:solidFill>
                <a:latin typeface="Arial Narrow" panose="020B0606020202030204" pitchFamily="34" charset="0"/>
              </a:rPr>
              <a:t>Όπως φαίνεται και από το σχήμα η συνάρτηση αυτή αφορά μεταβολές στις τιμές πίεσης του μέσου.  </a:t>
            </a:r>
          </a:p>
          <a:p>
            <a:r>
              <a:rPr lang="el-GR" dirty="0">
                <a:solidFill>
                  <a:srgbClr val="0000FF"/>
                </a:solidFill>
                <a:latin typeface="Arial Narrow" panose="020B0606020202030204" pitchFamily="34" charset="0"/>
              </a:rPr>
              <a:t>Οι συνεχόμενες αυτές μεταβολές στις τιμές πίεσης επιφέρουν αντίστοιχες μεταβολές στα υλικά σημεία του μέσου. </a:t>
            </a:r>
          </a:p>
          <a:p>
            <a:r>
              <a:rPr lang="el-GR" dirty="0">
                <a:solidFill>
                  <a:srgbClr val="0000FF"/>
                </a:solidFill>
                <a:latin typeface="Arial Narrow" panose="020B0606020202030204" pitchFamily="34" charset="0"/>
              </a:rPr>
              <a:t>Για θετικές τιμές πίεσης παρουσιάζονται πυκνώσεις ενώ για αρνητικές, αραιώσεις στο μ</a:t>
            </a:r>
            <a:r>
              <a:rPr lang="en-US" dirty="0" err="1">
                <a:solidFill>
                  <a:srgbClr val="0000FF"/>
                </a:solidFill>
                <a:latin typeface="Arial Narrow" panose="020B0606020202030204" pitchFamily="34" charset="0"/>
              </a:rPr>
              <a:t>έσο</a:t>
            </a:r>
            <a:r>
              <a:rPr lang="el-GR" dirty="0">
                <a:solidFill>
                  <a:srgbClr val="0000FF"/>
                </a:solidFill>
                <a:latin typeface="Arial Narrow" panose="020B0606020202030204" pitchFamily="34" charset="0"/>
              </a:rPr>
              <a:t>…</a:t>
            </a:r>
          </a:p>
        </p:txBody>
      </p:sp>
      <p:pic>
        <p:nvPicPr>
          <p:cNvPr id="17410" name="Picture 2">
            <a:extLst>
              <a:ext uri="{FF2B5EF4-FFF2-40B4-BE49-F238E27FC236}">
                <a16:creationId xmlns:a16="http://schemas.microsoft.com/office/drawing/2014/main" id="{40EBABE0-AA3E-4B84-B88C-6FC4814C28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856" y="2852936"/>
            <a:ext cx="5002260"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815E97F7-8C17-4AFD-B596-727F47782924}"/>
              </a:ext>
            </a:extLst>
          </p:cNvPr>
          <p:cNvSpPr txBox="1"/>
          <p:nvPr/>
        </p:nvSpPr>
        <p:spPr>
          <a:xfrm>
            <a:off x="265128" y="5806822"/>
            <a:ext cx="8640960" cy="646331"/>
          </a:xfrm>
          <a:prstGeom prst="rect">
            <a:avLst/>
          </a:prstGeom>
          <a:noFill/>
        </p:spPr>
        <p:txBody>
          <a:bodyPr wrap="square">
            <a:spAutoFit/>
          </a:bodyPr>
          <a:lstStyle/>
          <a:p>
            <a:r>
              <a:rPr lang="el-GR" sz="1800" i="1" dirty="0">
                <a:effectLst/>
                <a:latin typeface="Arial Narrow" panose="020B0606020202030204" pitchFamily="34" charset="0"/>
                <a:ea typeface="Times New Roman" panose="02020603050405020304" pitchFamily="18" charset="0"/>
              </a:rPr>
              <a:t>Πυκν</a:t>
            </a:r>
            <a:r>
              <a:rPr lang="el-GR" sz="1800" i="1" spc="10" dirty="0">
                <a:effectLst/>
                <a:latin typeface="Arial Narrow" panose="020B0606020202030204" pitchFamily="34" charset="0"/>
                <a:ea typeface="Times New Roman" panose="02020603050405020304" pitchFamily="18" charset="0"/>
              </a:rPr>
              <a:t>ώ</a:t>
            </a:r>
            <a:r>
              <a:rPr lang="el-GR" sz="1800" i="1" dirty="0">
                <a:effectLst/>
                <a:latin typeface="Arial Narrow" panose="020B0606020202030204" pitchFamily="34" charset="0"/>
                <a:ea typeface="Times New Roman" panose="02020603050405020304" pitchFamily="18" charset="0"/>
              </a:rPr>
              <a:t>σεις και αραι</a:t>
            </a:r>
            <a:r>
              <a:rPr lang="el-GR" sz="1800" i="1" spc="10" dirty="0">
                <a:effectLst/>
                <a:latin typeface="Arial Narrow" panose="020B0606020202030204" pitchFamily="34" charset="0"/>
                <a:ea typeface="Times New Roman" panose="02020603050405020304" pitchFamily="18" charset="0"/>
              </a:rPr>
              <a:t>ώ</a:t>
            </a:r>
            <a:r>
              <a:rPr lang="el-GR" sz="1800" i="1" dirty="0">
                <a:effectLst/>
                <a:latin typeface="Arial Narrow" panose="020B0606020202030204" pitchFamily="34" charset="0"/>
                <a:ea typeface="Times New Roman" panose="02020603050405020304" pitchFamily="18" charset="0"/>
              </a:rPr>
              <a:t>σεις στην ύλη του μέσου</a:t>
            </a:r>
            <a:r>
              <a:rPr lang="el-GR" sz="1800" i="1" spc="-75"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(κάτω μέρος</a:t>
            </a:r>
            <a:r>
              <a:rPr lang="el-GR" sz="1800" i="1" spc="-75"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σχήματος)</a:t>
            </a:r>
            <a:r>
              <a:rPr lang="el-GR" sz="1800" i="1" spc="-75"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ως </a:t>
            </a:r>
            <a:r>
              <a:rPr lang="el-GR" sz="1800" i="1" spc="-5" dirty="0">
                <a:effectLst/>
                <a:latin typeface="Arial Narrow" panose="020B0606020202030204" pitchFamily="34" charset="0"/>
                <a:ea typeface="Times New Roman" panose="02020603050405020304" pitchFamily="18" charset="0"/>
              </a:rPr>
              <a:t>α</a:t>
            </a:r>
            <a:r>
              <a:rPr lang="el-GR" sz="1800" i="1" dirty="0">
                <a:effectLst/>
                <a:latin typeface="Arial Narrow" panose="020B0606020202030204" pitchFamily="34" charset="0"/>
                <a:ea typeface="Times New Roman" panose="02020603050405020304" pitchFamily="18" charset="0"/>
              </a:rPr>
              <a:t>ποτέλεσμα</a:t>
            </a:r>
            <a:r>
              <a:rPr lang="el-GR" sz="1800" i="1" spc="-75"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της μεταβολής</a:t>
            </a:r>
            <a:r>
              <a:rPr lang="el-GR" sz="1800" i="1" spc="-75" dirty="0">
                <a:effectLst/>
                <a:latin typeface="Arial Narrow" panose="020B0606020202030204" pitchFamily="34" charset="0"/>
                <a:ea typeface="Times New Roman" panose="02020603050405020304" pitchFamily="18" charset="0"/>
              </a:rPr>
              <a:t> </a:t>
            </a:r>
            <a:r>
              <a:rPr lang="el-GR" sz="1800" i="1" dirty="0">
                <a:effectLst/>
                <a:latin typeface="Arial Narrow" panose="020B0606020202030204" pitchFamily="34" charset="0"/>
                <a:ea typeface="Times New Roman" panose="02020603050405020304" pitchFamily="18" charset="0"/>
              </a:rPr>
              <a:t>πίεσης που επιφέρει ένα ηχητικό κύμα.</a:t>
            </a:r>
            <a:endParaRPr lang="el-GR" dirty="0">
              <a:latin typeface="Arial Narrow" panose="020B0606020202030204" pitchFamily="34" charset="0"/>
            </a:endParaRPr>
          </a:p>
        </p:txBody>
      </p:sp>
    </p:spTree>
    <p:extLst>
      <p:ext uri="{BB962C8B-B14F-4D97-AF65-F5344CB8AC3E}">
        <p14:creationId xmlns:p14="http://schemas.microsoft.com/office/powerpoint/2010/main" val="1006929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669EEA98-61E1-485C-BC97-1A16C38F33BB}"/>
              </a:ext>
            </a:extLst>
          </p:cNvPr>
          <p:cNvSpPr txBox="1"/>
          <p:nvPr/>
        </p:nvSpPr>
        <p:spPr>
          <a:xfrm>
            <a:off x="465245" y="310946"/>
            <a:ext cx="8307123" cy="1446550"/>
          </a:xfrm>
          <a:prstGeom prst="rect">
            <a:avLst/>
          </a:prstGeom>
          <a:noFill/>
        </p:spPr>
        <p:txBody>
          <a:bodyPr wrap="square">
            <a:spAutoFit/>
          </a:bodyPr>
          <a:lstStyle/>
          <a:p>
            <a:pPr marL="76200" marR="46355" algn="just">
              <a:spcBef>
                <a:spcPts val="0"/>
              </a:spcBef>
              <a:spcAft>
                <a:spcPts val="0"/>
              </a:spcAft>
            </a:pPr>
            <a:r>
              <a:rPr lang="el-GR" sz="2200" dirty="0">
                <a:effectLst/>
                <a:latin typeface="Arial Narrow" panose="020B0606020202030204" pitchFamily="34" charset="0"/>
                <a:ea typeface="Times New Roman" panose="02020603050405020304" pitchFamily="18" charset="0"/>
              </a:rPr>
              <a:t>Ενώ</a:t>
            </a:r>
            <a:r>
              <a:rPr lang="el-GR" sz="2200" spc="6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συνηθίζεται</a:t>
            </a:r>
            <a:r>
              <a:rPr lang="el-GR" sz="2200" spc="3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το</a:t>
            </a:r>
            <a:r>
              <a:rPr lang="el-GR" sz="2200" spc="7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ηχητικό</a:t>
            </a:r>
            <a:r>
              <a:rPr lang="el-GR" sz="2200" spc="4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κύμα</a:t>
            </a:r>
            <a:r>
              <a:rPr lang="el-GR" sz="2200" spc="1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να</a:t>
            </a:r>
            <a:r>
              <a:rPr lang="el-GR" sz="2200" spc="7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αποτυπώνεται</a:t>
            </a:r>
            <a:r>
              <a:rPr lang="el-GR" sz="2200" spc="2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στους</a:t>
            </a:r>
            <a:r>
              <a:rPr lang="el-GR" sz="2200" spc="5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δύο</a:t>
            </a:r>
            <a:r>
              <a:rPr lang="el-GR" sz="2200" spc="6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άξονες,</a:t>
            </a:r>
            <a:r>
              <a:rPr lang="el-GR" sz="2200" spc="5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η</a:t>
            </a:r>
            <a:r>
              <a:rPr lang="el-GR" sz="2200" spc="7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διάδοση</a:t>
            </a:r>
            <a:r>
              <a:rPr lang="el-GR" sz="2200" spc="4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ενός</a:t>
            </a:r>
            <a:r>
              <a:rPr lang="el-GR" sz="2200" spc="6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κύματος πραγματοποιείται και</a:t>
            </a:r>
            <a:r>
              <a:rPr lang="el-GR" sz="2200" spc="11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στις</a:t>
            </a:r>
            <a:r>
              <a:rPr lang="el-GR" sz="2200" spc="10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τρεις</a:t>
            </a:r>
            <a:r>
              <a:rPr lang="el-GR" sz="2200" spc="10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διαστάσεις</a:t>
            </a:r>
            <a:r>
              <a:rPr lang="el-GR" sz="2200" spc="7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του</a:t>
            </a:r>
            <a:r>
              <a:rPr lang="el-GR" sz="2200" spc="10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χώρου,</a:t>
            </a:r>
            <a:r>
              <a:rPr lang="el-GR" sz="2200" spc="9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καταλήγοντας</a:t>
            </a:r>
            <a:r>
              <a:rPr lang="el-GR" sz="2200" spc="6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έτσι</a:t>
            </a:r>
            <a:r>
              <a:rPr lang="el-GR" sz="2200" spc="10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σε</a:t>
            </a:r>
            <a:r>
              <a:rPr lang="el-GR" sz="2200" spc="11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σφαιρικές</a:t>
            </a:r>
            <a:r>
              <a:rPr lang="el-GR" sz="2200" spc="9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μετατοπίσεις</a:t>
            </a:r>
            <a:r>
              <a:rPr lang="el-GR" sz="2200" spc="2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με αντίστοιχες</a:t>
            </a:r>
            <a:r>
              <a:rPr lang="el-GR" sz="2200" spc="-5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μεταβολές</a:t>
            </a:r>
            <a:r>
              <a:rPr lang="el-GR" sz="2200" spc="-90"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στο</a:t>
            </a:r>
            <a:r>
              <a:rPr lang="el-GR" sz="2200" spc="-1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μέσο</a:t>
            </a:r>
            <a:r>
              <a:rPr lang="el-GR" sz="2200" spc="-65" dirty="0">
                <a:effectLst/>
                <a:latin typeface="Arial Narrow" panose="020B0606020202030204" pitchFamily="34" charset="0"/>
                <a:ea typeface="Times New Roman" panose="02020603050405020304" pitchFamily="18" charset="0"/>
              </a:rPr>
              <a:t> </a:t>
            </a:r>
            <a:r>
              <a:rPr lang="el-GR" sz="2200" dirty="0">
                <a:effectLst/>
                <a:latin typeface="Arial Narrow" panose="020B0606020202030204" pitchFamily="34" charset="0"/>
                <a:ea typeface="Times New Roman" panose="02020603050405020304" pitchFamily="18" charset="0"/>
              </a:rPr>
              <a:t>διάδοσης.</a:t>
            </a:r>
          </a:p>
        </p:txBody>
      </p:sp>
      <p:pic>
        <p:nvPicPr>
          <p:cNvPr id="18434" name="Picture 2">
            <a:extLst>
              <a:ext uri="{FF2B5EF4-FFF2-40B4-BE49-F238E27FC236}">
                <a16:creationId xmlns:a16="http://schemas.microsoft.com/office/drawing/2014/main" id="{8B910C07-351E-4749-A7AA-333AC1AAD4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69" y="1957610"/>
            <a:ext cx="2355202" cy="214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a:extLst>
              <a:ext uri="{FF2B5EF4-FFF2-40B4-BE49-F238E27FC236}">
                <a16:creationId xmlns:a16="http://schemas.microsoft.com/office/drawing/2014/main" id="{20108AD6-0E58-4707-AFEE-88E7DC1C7E0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9585" y="1913178"/>
            <a:ext cx="2362867" cy="214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a:extLst>
              <a:ext uri="{FF2B5EF4-FFF2-40B4-BE49-F238E27FC236}">
                <a16:creationId xmlns:a16="http://schemas.microsoft.com/office/drawing/2014/main" id="{F69902B4-D7BF-421E-A51C-2E5FE178F9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1673" y="2029592"/>
            <a:ext cx="2202742" cy="200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a:extLst>
              <a:ext uri="{FF2B5EF4-FFF2-40B4-BE49-F238E27FC236}">
                <a16:creationId xmlns:a16="http://schemas.microsoft.com/office/drawing/2014/main" id="{3D0B9031-E7B4-4124-AAB1-3EAF72BC72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1623" y="2024508"/>
            <a:ext cx="2089216" cy="189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D1322172-D6F3-408F-B8A5-D5FB34BD4A15}"/>
              </a:ext>
            </a:extLst>
          </p:cNvPr>
          <p:cNvSpPr txBox="1"/>
          <p:nvPr/>
        </p:nvSpPr>
        <p:spPr>
          <a:xfrm>
            <a:off x="465244" y="4754117"/>
            <a:ext cx="8307123" cy="769441"/>
          </a:xfrm>
          <a:prstGeom prst="rect">
            <a:avLst/>
          </a:prstGeom>
          <a:noFill/>
        </p:spPr>
        <p:txBody>
          <a:bodyPr wrap="square">
            <a:spAutoFit/>
          </a:bodyPr>
          <a:lstStyle>
            <a:defPPr>
              <a:defRPr lang="el-GR"/>
            </a:defPPr>
            <a:lvl1pPr marL="76200" marR="46355" algn="just">
              <a:spcBef>
                <a:spcPts val="0"/>
              </a:spcBef>
              <a:spcAft>
                <a:spcPts val="0"/>
              </a:spcAft>
              <a:defRPr sz="2200">
                <a:effectLst/>
                <a:latin typeface="Arial Narrow" panose="020B0606020202030204" pitchFamily="34" charset="0"/>
                <a:ea typeface="Times New Roman" panose="02020603050405020304" pitchFamily="18" charset="0"/>
              </a:defRPr>
            </a:lvl1pPr>
          </a:lstStyle>
          <a:p>
            <a:r>
              <a:rPr lang="el-GR" dirty="0">
                <a:solidFill>
                  <a:srgbClr val="0000FF"/>
                </a:solidFill>
              </a:rPr>
              <a:t>Πυκνώσεις και αραιώσεις στην ύλη του μέσου κατά τη μετάδοση ηχητικού κύματος στον τρισδιάστατο χώρο σε τέσσερα διαδοχικά χρονικά στιγμιότυπα.</a:t>
            </a:r>
          </a:p>
        </p:txBody>
      </p:sp>
    </p:spTree>
    <p:extLst>
      <p:ext uri="{BB962C8B-B14F-4D97-AF65-F5344CB8AC3E}">
        <p14:creationId xmlns:p14="http://schemas.microsoft.com/office/powerpoint/2010/main" val="668653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C98C31B3-C18D-4D5D-A2C3-29FDCEF3C3CC}"/>
              </a:ext>
            </a:extLst>
          </p:cNvPr>
          <p:cNvSpPr txBox="1"/>
          <p:nvPr/>
        </p:nvSpPr>
        <p:spPr>
          <a:xfrm>
            <a:off x="452940" y="136525"/>
            <a:ext cx="8157592" cy="5847755"/>
          </a:xfrm>
          <a:prstGeom prst="rect">
            <a:avLst/>
          </a:prstGeom>
          <a:noFill/>
        </p:spPr>
        <p:txBody>
          <a:bodyPr wrap="square">
            <a:spAutoFit/>
          </a:bodyPr>
          <a:lstStyle>
            <a:defPPr>
              <a:defRPr lang="el-GR"/>
            </a:defPPr>
            <a:lvl1pPr marL="76200" marR="46355" algn="just">
              <a:spcBef>
                <a:spcPts val="0"/>
              </a:spcBef>
              <a:spcAft>
                <a:spcPts val="0"/>
              </a:spcAft>
              <a:defRPr sz="2200">
                <a:solidFill>
                  <a:srgbClr val="0000FF"/>
                </a:solidFill>
                <a:effectLst/>
                <a:latin typeface="Arial Narrow" panose="020B0606020202030204" pitchFamily="34" charset="0"/>
                <a:ea typeface="Times New Roman" panose="02020603050405020304" pitchFamily="18" charset="0"/>
              </a:defRPr>
            </a:lvl1pPr>
          </a:lstStyle>
          <a:p>
            <a:r>
              <a:rPr lang="el-GR" b="1" u="sng" dirty="0"/>
              <a:t>Θόρυβος</a:t>
            </a:r>
          </a:p>
          <a:p>
            <a:r>
              <a:rPr lang="el-GR" dirty="0"/>
              <a:t> </a:t>
            </a:r>
          </a:p>
          <a:p>
            <a:r>
              <a:rPr lang="el-GR" dirty="0"/>
              <a:t>Ως θόρυβος, αναφέρεται οποιοσδήποτε ακανόνιστος μη περιοδικός ήχος του οποίου η τιμή αυξομειώνεται κατά τυχαίο τρόπο και συνήθως είναι ανεπιθύμητος - ενοχλητικός </a:t>
            </a:r>
            <a:r>
              <a:rPr lang="el-GR" dirty="0">
                <a:hlinkClick r:id="rId2"/>
              </a:rPr>
              <a:t>ήχος</a:t>
            </a:r>
            <a:r>
              <a:rPr lang="el-GR" dirty="0"/>
              <a:t>. </a:t>
            </a:r>
          </a:p>
          <a:p>
            <a:endParaRPr lang="el-GR" dirty="0"/>
          </a:p>
          <a:p>
            <a:r>
              <a:rPr lang="el-GR" dirty="0"/>
              <a:t>Ο θόρυβος εμφανίζεται ως ένα ποσοστό σε όλα τα φυσικά φαινόμενα, με την έννοια του ανεπιθύμητου στοιχείου σε αυτά. </a:t>
            </a:r>
          </a:p>
          <a:p>
            <a:endParaRPr lang="el-GR" dirty="0"/>
          </a:p>
          <a:p>
            <a:r>
              <a:rPr lang="el-GR" dirty="0"/>
              <a:t>Ο θόρυβος είναι έννοια σχετική ή και υποκειμενική, καθώς το ίδιο γεγονός (πχ ένας συγκεκριμένος ήχος) άλλοτε θεωρείται θόρυβος και άλλοτε είναι επιθυμητός. </a:t>
            </a:r>
          </a:p>
          <a:p>
            <a:endParaRPr lang="el-GR" dirty="0"/>
          </a:p>
          <a:p>
            <a:r>
              <a:rPr lang="el-GR" dirty="0">
                <a:solidFill>
                  <a:srgbClr val="C00000"/>
                </a:solidFill>
              </a:rPr>
              <a:t>Είναι ένας από τους ποιο σοβαρούς λόγους υποβάθμισης του περιβάλλοντος επειδή προκαλεί άμεση ενόχληση στους έμβιους οργανισμούς, στην εργασιακή απόδοση, στην επικοινωνία, στην ανάπαυση και εν γένει στη διαβίωση</a:t>
            </a:r>
            <a:r>
              <a:rPr lang="el-GR" dirty="0"/>
              <a:t>.</a:t>
            </a:r>
          </a:p>
        </p:txBody>
      </p:sp>
    </p:spTree>
    <p:extLst>
      <p:ext uri="{BB962C8B-B14F-4D97-AF65-F5344CB8AC3E}">
        <p14:creationId xmlns:p14="http://schemas.microsoft.com/office/powerpoint/2010/main" val="1106332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85C67BEB-869E-498A-B8B2-A5A711418E06}"/>
              </a:ext>
            </a:extLst>
          </p:cNvPr>
          <p:cNvSpPr txBox="1"/>
          <p:nvPr/>
        </p:nvSpPr>
        <p:spPr>
          <a:xfrm>
            <a:off x="457200" y="542706"/>
            <a:ext cx="8075240" cy="425758"/>
          </a:xfrm>
          <a:prstGeom prst="rect">
            <a:avLst/>
          </a:prstGeom>
        </p:spPr>
        <p:txBody>
          <a:bodyPr wrap="square">
            <a:spAutoFit/>
          </a:bodyPr>
          <a:lstStyle>
            <a:defPPr>
              <a:defRPr lang="el-GR"/>
            </a:defPPr>
            <a:lvl1pPr marL="12700" algn="just">
              <a:lnSpc>
                <a:spcPts val="2555"/>
              </a:lnSpc>
              <a:spcBef>
                <a:spcPts val="127"/>
              </a:spcBef>
              <a:defRPr sz="2400">
                <a:solidFill>
                  <a:srgbClr val="0000FF"/>
                </a:solidFill>
              </a:defRPr>
            </a:lvl1pPr>
          </a:lstStyle>
          <a:p>
            <a:r>
              <a:rPr lang="el-GR" u="sng" dirty="0">
                <a:latin typeface="Arial Narrow" panose="020B0606020202030204" pitchFamily="34" charset="0"/>
              </a:rPr>
              <a:t>Μεγέθη μέτρησης του ήχου</a:t>
            </a:r>
          </a:p>
        </p:txBody>
      </p:sp>
      <p:sp>
        <p:nvSpPr>
          <p:cNvPr id="9" name="TextBox 8">
            <a:extLst>
              <a:ext uri="{FF2B5EF4-FFF2-40B4-BE49-F238E27FC236}">
                <a16:creationId xmlns:a16="http://schemas.microsoft.com/office/drawing/2014/main" id="{9280A44F-0B78-4B17-A261-7A3A2EC28468}"/>
              </a:ext>
            </a:extLst>
          </p:cNvPr>
          <p:cNvSpPr txBox="1"/>
          <p:nvPr/>
        </p:nvSpPr>
        <p:spPr>
          <a:xfrm>
            <a:off x="477808" y="1374955"/>
            <a:ext cx="8291264" cy="430887"/>
          </a:xfrm>
          <a:prstGeom prst="rect">
            <a:avLst/>
          </a:prstGeom>
          <a:noFill/>
        </p:spPr>
        <p:txBody>
          <a:bodyPr wrap="square">
            <a:spAutoFit/>
          </a:bodyPr>
          <a:lstStyle/>
          <a:p>
            <a:pPr marL="0" marR="0" algn="just">
              <a:spcBef>
                <a:spcPts val="0"/>
              </a:spcBef>
              <a:spcAft>
                <a:spcPts val="0"/>
              </a:spcAft>
            </a:pPr>
            <a:r>
              <a:rPr lang="el-GR" sz="2200" dirty="0">
                <a:latin typeface="Arial Narrow" panose="020B0606020202030204" pitchFamily="34" charset="0"/>
                <a:ea typeface="Calibri" panose="020F0502020204030204" pitchFamily="34" charset="0"/>
                <a:cs typeface="Times New Roman" panose="02020603050405020304" pitchFamily="18" charset="0"/>
              </a:rPr>
              <a:t>Ένταση ήχου:</a:t>
            </a:r>
            <a:endParaRPr lang="el-GR" sz="22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10" name="Αντικείμενο 9">
            <a:extLst>
              <a:ext uri="{FF2B5EF4-FFF2-40B4-BE49-F238E27FC236}">
                <a16:creationId xmlns:a16="http://schemas.microsoft.com/office/drawing/2014/main" id="{B6CC574E-131F-47E4-9C26-87CFFC7F5FBC}"/>
              </a:ext>
            </a:extLst>
          </p:cNvPr>
          <p:cNvGraphicFramePr>
            <a:graphicFrameLocks noChangeAspect="1"/>
          </p:cNvGraphicFramePr>
          <p:nvPr>
            <p:extLst>
              <p:ext uri="{D42A27DB-BD31-4B8C-83A1-F6EECF244321}">
                <p14:modId xmlns:p14="http://schemas.microsoft.com/office/powerpoint/2010/main" val="2996738079"/>
              </p:ext>
            </p:extLst>
          </p:nvPr>
        </p:nvGraphicFramePr>
        <p:xfrm>
          <a:off x="4284663" y="1125538"/>
          <a:ext cx="1612900" cy="1127125"/>
        </p:xfrm>
        <a:graphic>
          <a:graphicData uri="http://schemas.openxmlformats.org/presentationml/2006/ole">
            <mc:AlternateContent xmlns:mc="http://schemas.openxmlformats.org/markup-compatibility/2006">
              <mc:Choice xmlns:v="urn:schemas-microsoft-com:vml" Requires="v">
                <p:oleObj name="Equation" r:id="rId2" imgW="672840" imgH="469800" progId="Equation.DSMT4">
                  <p:embed/>
                </p:oleObj>
              </mc:Choice>
              <mc:Fallback>
                <p:oleObj name="Equation" r:id="rId2" imgW="672840" imgH="469800" progId="Equation.DSMT4">
                  <p:embed/>
                  <p:pic>
                    <p:nvPicPr>
                      <p:cNvPr id="10" name="Αντικείμενο 9">
                        <a:extLst>
                          <a:ext uri="{FF2B5EF4-FFF2-40B4-BE49-F238E27FC236}">
                            <a16:creationId xmlns:a16="http://schemas.microsoft.com/office/drawing/2014/main" id="{B6CC574E-131F-47E4-9C26-87CFFC7F5FBC}"/>
                          </a:ext>
                        </a:extLst>
                      </p:cNvPr>
                      <p:cNvPicPr/>
                      <p:nvPr/>
                    </p:nvPicPr>
                    <p:blipFill>
                      <a:blip r:embed="rId3"/>
                      <a:stretch>
                        <a:fillRect/>
                      </a:stretch>
                    </p:blipFill>
                    <p:spPr>
                      <a:xfrm>
                        <a:off x="4284663" y="1125538"/>
                        <a:ext cx="1612900" cy="1127125"/>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555E126A-495C-4DAF-95D6-B7B19DB49B9C}"/>
              </a:ext>
            </a:extLst>
          </p:cNvPr>
          <p:cNvSpPr txBox="1"/>
          <p:nvPr/>
        </p:nvSpPr>
        <p:spPr>
          <a:xfrm>
            <a:off x="477808" y="2538797"/>
            <a:ext cx="7632848" cy="369332"/>
          </a:xfrm>
          <a:prstGeom prst="rect">
            <a:avLst/>
          </a:prstGeom>
          <a:noFill/>
        </p:spPr>
        <p:txBody>
          <a:bodyPr wrap="square">
            <a:spAutoFit/>
          </a:bodyPr>
          <a:lstStyle/>
          <a:p>
            <a:r>
              <a:rPr lang="el-GR" dirty="0">
                <a:latin typeface="Arial Narrow" panose="020B0606020202030204" pitchFamily="34" charset="0"/>
              </a:rPr>
              <a:t>ρ, η πυκνότητα του αέρα (</a:t>
            </a:r>
            <a:r>
              <a:rPr lang="en-US" dirty="0">
                <a:latin typeface="Arial Narrow" panose="020B0606020202030204" pitchFamily="34" charset="0"/>
              </a:rPr>
              <a:t>kg/m</a:t>
            </a:r>
            <a:r>
              <a:rPr lang="en-US" baseline="30000" dirty="0">
                <a:latin typeface="Arial Narrow" panose="020B0606020202030204" pitchFamily="34" charset="0"/>
              </a:rPr>
              <a:t>3</a:t>
            </a:r>
            <a:r>
              <a:rPr lang="en-US" dirty="0">
                <a:latin typeface="Arial Narrow" panose="020B0606020202030204" pitchFamily="34" charset="0"/>
              </a:rPr>
              <a:t>), p, </a:t>
            </a:r>
            <a:r>
              <a:rPr lang="el-GR" dirty="0">
                <a:latin typeface="Arial Narrow" panose="020B0606020202030204" pitchFamily="34" charset="0"/>
              </a:rPr>
              <a:t>η πίεση (</a:t>
            </a:r>
            <a:r>
              <a:rPr lang="en-US" dirty="0">
                <a:latin typeface="Arial Narrow" panose="020B0606020202030204" pitchFamily="34" charset="0"/>
              </a:rPr>
              <a:t>Pa) </a:t>
            </a:r>
            <a:r>
              <a:rPr lang="el-GR" dirty="0">
                <a:latin typeface="Arial Narrow" panose="020B0606020202030204" pitchFamily="34" charset="0"/>
              </a:rPr>
              <a:t>και </a:t>
            </a:r>
            <a:r>
              <a:rPr lang="en-US" dirty="0" err="1">
                <a:latin typeface="Arial Narrow" panose="020B0606020202030204" pitchFamily="34" charset="0"/>
              </a:rPr>
              <a:t>c</a:t>
            </a:r>
            <a:r>
              <a:rPr lang="en-US" baseline="-25000" dirty="0" err="1">
                <a:latin typeface="Arial Narrow" panose="020B0606020202030204" pitchFamily="34" charset="0"/>
              </a:rPr>
              <a:t>sound</a:t>
            </a:r>
            <a:r>
              <a:rPr lang="el-GR" dirty="0">
                <a:latin typeface="Arial Narrow" panose="020B0606020202030204" pitchFamily="34" charset="0"/>
              </a:rPr>
              <a:t>, η ταχύτητα σε </a:t>
            </a:r>
            <a:r>
              <a:rPr lang="en-US" dirty="0">
                <a:latin typeface="Arial Narrow" panose="020B0606020202030204" pitchFamily="34" charset="0"/>
              </a:rPr>
              <a:t>(m/s)</a:t>
            </a:r>
            <a:r>
              <a:rPr lang="el-GR" dirty="0">
                <a:latin typeface="Arial Narrow" panose="020B0606020202030204" pitchFamily="34" charset="0"/>
              </a:rPr>
              <a:t>. </a:t>
            </a:r>
          </a:p>
        </p:txBody>
      </p:sp>
      <p:sp>
        <p:nvSpPr>
          <p:cNvPr id="13" name="TextBox 12">
            <a:extLst>
              <a:ext uri="{FF2B5EF4-FFF2-40B4-BE49-F238E27FC236}">
                <a16:creationId xmlns:a16="http://schemas.microsoft.com/office/drawing/2014/main" id="{E1CAA2F6-E812-4971-9ADB-01BD2D392924}"/>
              </a:ext>
            </a:extLst>
          </p:cNvPr>
          <p:cNvSpPr txBox="1"/>
          <p:nvPr/>
        </p:nvSpPr>
        <p:spPr>
          <a:xfrm>
            <a:off x="500526" y="2964994"/>
            <a:ext cx="8291264" cy="2246769"/>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Ηχητική ενέργεια</a:t>
            </a:r>
            <a:r>
              <a:rPr lang="el-GR" sz="2000" dirty="0">
                <a:solidFill>
                  <a:srgbClr val="0000FF"/>
                </a:solidFill>
                <a:latin typeface="Arial Narrow" panose="020B0606020202030204" pitchFamily="34" charset="0"/>
              </a:rPr>
              <a:t>:</a:t>
            </a:r>
          </a:p>
          <a:p>
            <a:pPr algn="just"/>
            <a:r>
              <a:rPr lang="el-GR" sz="2000" dirty="0">
                <a:solidFill>
                  <a:srgbClr val="0000FF"/>
                </a:solidFill>
                <a:latin typeface="Arial Narrow" panose="020B0606020202030204" pitchFamily="34" charset="0"/>
              </a:rPr>
              <a:t>Είναι η ολική ηχητική ενέργεια που ακτινοβολείται από την πηγή σε ένα εύρος συχνοτήτων για ένα χρονικό διάστημα.</a:t>
            </a:r>
          </a:p>
          <a:p>
            <a:pPr algn="just"/>
            <a:r>
              <a:rPr lang="el-GR" sz="2000" dirty="0">
                <a:solidFill>
                  <a:srgbClr val="0000FF"/>
                </a:solidFill>
                <a:latin typeface="Arial Narrow" panose="020B0606020202030204" pitchFamily="34" charset="0"/>
              </a:rPr>
              <a:t>Υπολογίζεται με ολοκλήρωση της ηχητικής έντασης πάνω σε μια υποθετική επιφάνεια που περιβάλλει την πηγή</a:t>
            </a:r>
            <a:r>
              <a:rPr lang="en-US" sz="2000" dirty="0">
                <a:solidFill>
                  <a:srgbClr val="0000FF"/>
                </a:solidFill>
                <a:latin typeface="Arial Narrow" panose="020B0606020202030204" pitchFamily="34" charset="0"/>
              </a:rPr>
              <a:t>.</a:t>
            </a:r>
          </a:p>
          <a:p>
            <a:pPr algn="just"/>
            <a:endParaRPr lang="en-US" sz="2000" dirty="0">
              <a:solidFill>
                <a:srgbClr val="0000FF"/>
              </a:solidFill>
              <a:latin typeface="Arial Narrow" panose="020B0606020202030204" pitchFamily="34" charset="0"/>
            </a:endParaRPr>
          </a:p>
          <a:p>
            <a:pPr algn="just"/>
            <a:r>
              <a:rPr lang="el-GR" sz="2000" u="sng" dirty="0">
                <a:solidFill>
                  <a:srgbClr val="0000FF"/>
                </a:solidFill>
                <a:latin typeface="Arial Narrow" panose="020B0606020202030204" pitchFamily="34" charset="0"/>
              </a:rPr>
              <a:t>Η ισχύς</a:t>
            </a:r>
            <a:r>
              <a:rPr lang="el-GR" sz="2000" dirty="0">
                <a:solidFill>
                  <a:srgbClr val="0000FF"/>
                </a:solidFill>
                <a:latin typeface="Arial Narrow" panose="020B0606020202030204" pitchFamily="34" charset="0"/>
              </a:rPr>
              <a:t> που ακτινοβολείται ομοιόμορφα προς όλες τις κατευθύνσεις, είναι:</a:t>
            </a:r>
          </a:p>
        </p:txBody>
      </p:sp>
      <p:graphicFrame>
        <p:nvGraphicFramePr>
          <p:cNvPr id="7" name="Αντικείμενο 6">
            <a:extLst>
              <a:ext uri="{FF2B5EF4-FFF2-40B4-BE49-F238E27FC236}">
                <a16:creationId xmlns:a16="http://schemas.microsoft.com/office/drawing/2014/main" id="{7CB6FECD-87C2-4439-9964-AC6C1BA616FD}"/>
              </a:ext>
            </a:extLst>
          </p:cNvPr>
          <p:cNvGraphicFramePr>
            <a:graphicFrameLocks noChangeAspect="1"/>
          </p:cNvGraphicFramePr>
          <p:nvPr>
            <p:extLst>
              <p:ext uri="{D42A27DB-BD31-4B8C-83A1-F6EECF244321}">
                <p14:modId xmlns:p14="http://schemas.microsoft.com/office/powerpoint/2010/main" val="794574045"/>
              </p:ext>
            </p:extLst>
          </p:nvPr>
        </p:nvGraphicFramePr>
        <p:xfrm>
          <a:off x="3452813" y="5461000"/>
          <a:ext cx="1952625" cy="541338"/>
        </p:xfrm>
        <a:graphic>
          <a:graphicData uri="http://schemas.openxmlformats.org/presentationml/2006/ole">
            <mc:AlternateContent xmlns:mc="http://schemas.openxmlformats.org/markup-compatibility/2006">
              <mc:Choice xmlns:v="urn:schemas-microsoft-com:vml" Requires="v">
                <p:oleObj name="Equation" r:id="rId4" imgW="825480" imgH="228600" progId="Equation.DSMT4">
                  <p:embed/>
                </p:oleObj>
              </mc:Choice>
              <mc:Fallback>
                <p:oleObj name="Equation" r:id="rId4" imgW="825480" imgH="228600" progId="Equation.DSMT4">
                  <p:embed/>
                  <p:pic>
                    <p:nvPicPr>
                      <p:cNvPr id="0" name=""/>
                      <p:cNvPicPr/>
                      <p:nvPr/>
                    </p:nvPicPr>
                    <p:blipFill>
                      <a:blip r:embed="rId5"/>
                      <a:stretch>
                        <a:fillRect/>
                      </a:stretch>
                    </p:blipFill>
                    <p:spPr>
                      <a:xfrm>
                        <a:off x="3452813" y="5461000"/>
                        <a:ext cx="1952625" cy="541338"/>
                      </a:xfrm>
                      <a:prstGeom prst="rect">
                        <a:avLst/>
                      </a:prstGeom>
                    </p:spPr>
                  </p:pic>
                </p:oleObj>
              </mc:Fallback>
            </mc:AlternateContent>
          </a:graphicData>
        </a:graphic>
      </p:graphicFrame>
      <p:graphicFrame>
        <p:nvGraphicFramePr>
          <p:cNvPr id="4" name="Αντικείμενο 3">
            <a:extLst>
              <a:ext uri="{FF2B5EF4-FFF2-40B4-BE49-F238E27FC236}">
                <a16:creationId xmlns:a16="http://schemas.microsoft.com/office/drawing/2014/main" id="{EC83419C-1509-12CE-23EE-24C911D1B37A}"/>
              </a:ext>
            </a:extLst>
          </p:cNvPr>
          <p:cNvGraphicFramePr>
            <a:graphicFrameLocks noChangeAspect="1"/>
          </p:cNvGraphicFramePr>
          <p:nvPr>
            <p:extLst>
              <p:ext uri="{D42A27DB-BD31-4B8C-83A1-F6EECF244321}">
                <p14:modId xmlns:p14="http://schemas.microsoft.com/office/powerpoint/2010/main" val="4050863484"/>
              </p:ext>
            </p:extLst>
          </p:nvPr>
        </p:nvGraphicFramePr>
        <p:xfrm>
          <a:off x="6917902" y="1289499"/>
          <a:ext cx="1404195" cy="601798"/>
        </p:xfrm>
        <a:graphic>
          <a:graphicData uri="http://schemas.openxmlformats.org/presentationml/2006/ole">
            <mc:AlternateContent xmlns:mc="http://schemas.openxmlformats.org/markup-compatibility/2006">
              <mc:Choice xmlns:v="urn:schemas-microsoft-com:vml" Requires="v">
                <p:oleObj name="Equation" r:id="rId6" imgW="533160" imgH="228600" progId="Equation.DSMT4">
                  <p:embed/>
                </p:oleObj>
              </mc:Choice>
              <mc:Fallback>
                <p:oleObj name="Equation" r:id="rId6" imgW="533160" imgH="228600" progId="Equation.DSMT4">
                  <p:embed/>
                  <p:pic>
                    <p:nvPicPr>
                      <p:cNvPr id="0" name=""/>
                      <p:cNvPicPr/>
                      <p:nvPr/>
                    </p:nvPicPr>
                    <p:blipFill>
                      <a:blip r:embed="rId7"/>
                      <a:stretch>
                        <a:fillRect/>
                      </a:stretch>
                    </p:blipFill>
                    <p:spPr>
                      <a:xfrm>
                        <a:off x="6917902" y="1289499"/>
                        <a:ext cx="1404195" cy="601798"/>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ED7156EF-A537-7368-30B0-2170FA705375}"/>
              </a:ext>
            </a:extLst>
          </p:cNvPr>
          <p:cNvGraphicFramePr>
            <a:graphicFrameLocks noChangeAspect="1"/>
          </p:cNvGraphicFramePr>
          <p:nvPr>
            <p:extLst>
              <p:ext uri="{D42A27DB-BD31-4B8C-83A1-F6EECF244321}">
                <p14:modId xmlns:p14="http://schemas.microsoft.com/office/powerpoint/2010/main" val="2592074499"/>
              </p:ext>
            </p:extLst>
          </p:nvPr>
        </p:nvGraphicFramePr>
        <p:xfrm>
          <a:off x="6732240" y="5502783"/>
          <a:ext cx="618702" cy="494962"/>
        </p:xfrm>
        <a:graphic>
          <a:graphicData uri="http://schemas.openxmlformats.org/presentationml/2006/ole">
            <mc:AlternateContent xmlns:mc="http://schemas.openxmlformats.org/markup-compatibility/2006">
              <mc:Choice xmlns:v="urn:schemas-microsoft-com:vml" Requires="v">
                <p:oleObj name="Equation" r:id="rId8" imgW="253800" imgH="203040" progId="Equation.DSMT4">
                  <p:embed/>
                </p:oleObj>
              </mc:Choice>
              <mc:Fallback>
                <p:oleObj name="Equation" r:id="rId8" imgW="253800" imgH="203040" progId="Equation.DSMT4">
                  <p:embed/>
                  <p:pic>
                    <p:nvPicPr>
                      <p:cNvPr id="0" name=""/>
                      <p:cNvPicPr/>
                      <p:nvPr/>
                    </p:nvPicPr>
                    <p:blipFill>
                      <a:blip r:embed="rId9"/>
                      <a:stretch>
                        <a:fillRect/>
                      </a:stretch>
                    </p:blipFill>
                    <p:spPr>
                      <a:xfrm>
                        <a:off x="6732240" y="5502783"/>
                        <a:ext cx="618702" cy="494962"/>
                      </a:xfrm>
                      <a:prstGeom prst="rect">
                        <a:avLst/>
                      </a:prstGeom>
                    </p:spPr>
                  </p:pic>
                </p:oleObj>
              </mc:Fallback>
            </mc:AlternateContent>
          </a:graphicData>
        </a:graphic>
      </p:graphicFrame>
    </p:spTree>
    <p:extLst>
      <p:ext uri="{BB962C8B-B14F-4D97-AF65-F5344CB8AC3E}">
        <p14:creationId xmlns:p14="http://schemas.microsoft.com/office/powerpoint/2010/main" val="3935245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14</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7256D356-E871-476B-A463-4F02BAFA66D5}"/>
              </a:ext>
            </a:extLst>
          </p:cNvPr>
          <p:cNvSpPr txBox="1"/>
          <p:nvPr/>
        </p:nvSpPr>
        <p:spPr>
          <a:xfrm>
            <a:off x="480472" y="332656"/>
            <a:ext cx="8412008" cy="1938992"/>
          </a:xfrm>
          <a:prstGeom prst="rect">
            <a:avLst/>
          </a:prstGeom>
          <a:noFill/>
        </p:spPr>
        <p:txBody>
          <a:bodyPr wrap="square">
            <a:spAutoFit/>
          </a:bodyPr>
          <a:lstStyle/>
          <a:p>
            <a:pPr algn="just"/>
            <a:r>
              <a:rPr lang="el-GR" sz="2000" dirty="0">
                <a:solidFill>
                  <a:srgbClr val="0000FF"/>
                </a:solidFill>
                <a:latin typeface="Arial Narrow" panose="020B0606020202030204" pitchFamily="34" charset="0"/>
              </a:rPr>
              <a:t>Κάθε πηγή ήχου εκπέμπει ηχητική ισχύ και προκαλεί ακουστική πίεση στο αφτί.</a:t>
            </a:r>
          </a:p>
          <a:p>
            <a:pPr algn="just"/>
            <a:r>
              <a:rPr lang="el-GR" sz="2000" dirty="0">
                <a:solidFill>
                  <a:srgbClr val="0000FF"/>
                </a:solidFill>
                <a:latin typeface="Arial Narrow" panose="020B0606020202030204" pitchFamily="34" charset="0"/>
              </a:rPr>
              <a:t>Το εύρος των ακουστικών  πιέσεων  που  αντιλαμβάνεται  ο  άνθρωπος  είναι  μεταξύ </a:t>
            </a:r>
            <a:r>
              <a:rPr lang="el-GR" sz="2000" u="sng" dirty="0">
                <a:solidFill>
                  <a:srgbClr val="0000FF"/>
                </a:solidFill>
                <a:latin typeface="Arial Narrow" panose="020B0606020202030204" pitchFamily="34" charset="0"/>
              </a:rPr>
              <a:t>10</a:t>
            </a:r>
            <a:r>
              <a:rPr lang="el-GR" sz="2000" u="sng" baseline="30000" dirty="0">
                <a:solidFill>
                  <a:srgbClr val="0000FF"/>
                </a:solidFill>
                <a:latin typeface="Arial Narrow" panose="020B0606020202030204" pitchFamily="34" charset="0"/>
              </a:rPr>
              <a:t>-12 </a:t>
            </a:r>
            <a:r>
              <a:rPr lang="en-US" sz="2000" u="sng" dirty="0">
                <a:solidFill>
                  <a:srgbClr val="0000FF"/>
                </a:solidFill>
                <a:latin typeface="Arial Narrow" panose="020B0606020202030204" pitchFamily="34" charset="0"/>
              </a:rPr>
              <a:t>W/m</a:t>
            </a:r>
            <a:r>
              <a:rPr lang="en-US" sz="2000" u="sng" baseline="30000" dirty="0">
                <a:solidFill>
                  <a:srgbClr val="0000FF"/>
                </a:solidFill>
                <a:latin typeface="Arial Narrow" panose="020B0606020202030204" pitchFamily="34" charset="0"/>
              </a:rPr>
              <a:t>2</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κατώφλι ακουστικότητας και </a:t>
            </a:r>
            <a:r>
              <a:rPr lang="el-GR" sz="2000" u="sng" dirty="0">
                <a:solidFill>
                  <a:srgbClr val="0000FF"/>
                </a:solidFill>
                <a:latin typeface="Arial Narrow" panose="020B0606020202030204" pitchFamily="34" charset="0"/>
              </a:rPr>
              <a:t>5</a:t>
            </a:r>
            <a:r>
              <a:rPr lang="en-US" sz="2000" u="sng" dirty="0">
                <a:solidFill>
                  <a:srgbClr val="0000FF"/>
                </a:solidFill>
                <a:latin typeface="Arial Narrow" panose="020B0606020202030204" pitchFamily="34" charset="0"/>
              </a:rPr>
              <a:t>x10</a:t>
            </a:r>
            <a:r>
              <a:rPr lang="en-US" sz="2000" u="sng" baseline="30000" dirty="0">
                <a:solidFill>
                  <a:srgbClr val="0000FF"/>
                </a:solidFill>
                <a:latin typeface="Arial Narrow" panose="020B0606020202030204" pitchFamily="34" charset="0"/>
              </a:rPr>
              <a:t>-6</a:t>
            </a:r>
            <a:r>
              <a:rPr lang="en-US" sz="2000" u="sng" dirty="0">
                <a:solidFill>
                  <a:srgbClr val="0000FF"/>
                </a:solidFill>
                <a:latin typeface="Arial Narrow" panose="020B0606020202030204" pitchFamily="34" charset="0"/>
              </a:rPr>
              <a:t>W/m</a:t>
            </a:r>
            <a:r>
              <a:rPr lang="en-US" sz="2000" u="sng" baseline="30000" dirty="0">
                <a:solidFill>
                  <a:srgbClr val="0000FF"/>
                </a:solidFill>
                <a:latin typeface="Arial Narrow" panose="020B0606020202030204" pitchFamily="34" charset="0"/>
              </a:rPr>
              <a:t>2</a:t>
            </a:r>
            <a:r>
              <a:rPr lang="en-US" sz="2000" dirty="0">
                <a:solidFill>
                  <a:srgbClr val="0000FF"/>
                </a:solidFill>
                <a:latin typeface="Arial Narrow" panose="020B0606020202030204" pitchFamily="34" charset="0"/>
              </a:rPr>
              <a:t>,</a:t>
            </a:r>
            <a:r>
              <a:rPr lang="el-GR" sz="2000" dirty="0">
                <a:solidFill>
                  <a:srgbClr val="0000FF"/>
                </a:solidFill>
                <a:latin typeface="Arial Narrow" panose="020B0606020202030204" pitchFamily="34" charset="0"/>
              </a:rPr>
              <a:t> </a:t>
            </a:r>
            <a:r>
              <a:rPr lang="en-US" sz="2000" dirty="0">
                <a:solidFill>
                  <a:srgbClr val="0000FF"/>
                </a:solidFill>
                <a:latin typeface="Arial Narrow" panose="020B0606020202030204" pitchFamily="34" charset="0"/>
              </a:rPr>
              <a:t>20000Hz, </a:t>
            </a:r>
            <a:r>
              <a:rPr lang="el-GR" sz="2000" dirty="0">
                <a:solidFill>
                  <a:srgbClr val="0000FF"/>
                </a:solidFill>
                <a:latin typeface="Arial Narrow" panose="020B0606020202030204" pitchFamily="34" charset="0"/>
              </a:rPr>
              <a:t>όριο μόνιμης βλάβης.</a:t>
            </a:r>
          </a:p>
          <a:p>
            <a:pPr algn="ctr"/>
            <a:r>
              <a:rPr lang="el-GR" sz="2000" dirty="0">
                <a:solidFill>
                  <a:srgbClr val="0000FF"/>
                </a:solidFill>
                <a:latin typeface="Arial Narrow" panose="020B0606020202030204" pitchFamily="34" charset="0"/>
              </a:rPr>
              <a:t>Λόγος , 1/5.000.000</a:t>
            </a:r>
          </a:p>
          <a:p>
            <a:r>
              <a:rPr lang="el-GR" sz="2000" dirty="0">
                <a:solidFill>
                  <a:srgbClr val="0000FF"/>
                </a:solidFill>
                <a:latin typeface="Arial Narrow" panose="020B0606020202030204" pitchFamily="34" charset="0"/>
              </a:rPr>
              <a:t>Μονάδα μέτρησης, </a:t>
            </a:r>
            <a:r>
              <a:rPr lang="en-US" sz="2000" b="1" dirty="0">
                <a:solidFill>
                  <a:srgbClr val="0000FF"/>
                </a:solidFill>
                <a:latin typeface="Arial Narrow" panose="020B0606020202030204" pitchFamily="34" charset="0"/>
              </a:rPr>
              <a:t>decibel (dB)</a:t>
            </a:r>
          </a:p>
          <a:p>
            <a:r>
              <a:rPr lang="el-GR" sz="2000" u="sng" dirty="0">
                <a:solidFill>
                  <a:srgbClr val="0000FF"/>
                </a:solidFill>
                <a:latin typeface="Arial Narrow" panose="020B0606020202030204" pitchFamily="34" charset="0"/>
              </a:rPr>
              <a:t>Συχνότητα κάτω των 16</a:t>
            </a:r>
            <a:r>
              <a:rPr lang="en-US" sz="2000" u="sng" dirty="0">
                <a:solidFill>
                  <a:srgbClr val="0000FF"/>
                </a:solidFill>
                <a:latin typeface="Arial Narrow" panose="020B0606020202030204" pitchFamily="34" charset="0"/>
              </a:rPr>
              <a:t>Hz, </a:t>
            </a:r>
            <a:r>
              <a:rPr lang="el-GR" sz="2000" u="sng" dirty="0" err="1">
                <a:solidFill>
                  <a:srgbClr val="0000FF"/>
                </a:solidFill>
                <a:latin typeface="Arial Narrow" panose="020B0606020202030204" pitchFamily="34" charset="0"/>
              </a:rPr>
              <a:t>υπόηχοι</a:t>
            </a:r>
            <a:r>
              <a:rPr lang="el-GR" sz="2000" u="sng" dirty="0">
                <a:solidFill>
                  <a:srgbClr val="0000FF"/>
                </a:solidFill>
                <a:latin typeface="Arial Narrow" panose="020B0606020202030204" pitchFamily="34" charset="0"/>
              </a:rPr>
              <a:t> και πάνω των 20.000</a:t>
            </a:r>
            <a:r>
              <a:rPr lang="en-US" sz="2000" u="sng" dirty="0">
                <a:solidFill>
                  <a:srgbClr val="0000FF"/>
                </a:solidFill>
                <a:latin typeface="Arial Narrow" panose="020B0606020202030204" pitchFamily="34" charset="0"/>
              </a:rPr>
              <a:t>Hz </a:t>
            </a:r>
            <a:r>
              <a:rPr lang="el-GR" sz="2000" u="sng" dirty="0">
                <a:solidFill>
                  <a:srgbClr val="0000FF"/>
                </a:solidFill>
                <a:latin typeface="Arial Narrow" panose="020B0606020202030204" pitchFamily="34" charset="0"/>
              </a:rPr>
              <a:t>υπέρηχοι</a:t>
            </a:r>
          </a:p>
        </p:txBody>
      </p:sp>
      <p:sp>
        <p:nvSpPr>
          <p:cNvPr id="8" name="TextBox 7">
            <a:extLst>
              <a:ext uri="{FF2B5EF4-FFF2-40B4-BE49-F238E27FC236}">
                <a16:creationId xmlns:a16="http://schemas.microsoft.com/office/drawing/2014/main" id="{66DE5D52-51D7-4CAC-AD9E-1CB20E721FBA}"/>
              </a:ext>
            </a:extLst>
          </p:cNvPr>
          <p:cNvSpPr txBox="1"/>
          <p:nvPr/>
        </p:nvSpPr>
        <p:spPr>
          <a:xfrm>
            <a:off x="437168" y="2455291"/>
            <a:ext cx="8249632" cy="707886"/>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dirty="0">
                <a:solidFill>
                  <a:srgbClr val="C00000"/>
                </a:solidFill>
              </a:rPr>
              <a:t>Στάθμη ηχητικής πίεσης (</a:t>
            </a:r>
            <a:r>
              <a:rPr lang="en-US" dirty="0" err="1">
                <a:solidFill>
                  <a:srgbClr val="C00000"/>
                </a:solidFill>
              </a:rPr>
              <a:t>L</a:t>
            </a:r>
            <a:r>
              <a:rPr lang="en-US" baseline="-25000" dirty="0" err="1">
                <a:solidFill>
                  <a:srgbClr val="C00000"/>
                </a:solidFill>
              </a:rPr>
              <a:t>p</a:t>
            </a:r>
            <a:r>
              <a:rPr lang="en-US" dirty="0">
                <a:solidFill>
                  <a:srgbClr val="C00000"/>
                </a:solidFill>
              </a:rPr>
              <a:t>), dB, </a:t>
            </a:r>
            <a:r>
              <a:rPr lang="el-GR" dirty="0">
                <a:solidFill>
                  <a:srgbClr val="C00000"/>
                </a:solidFill>
              </a:rPr>
              <a:t>το δεκαπλάσιο του ηχητικού δεκαδικού λογάριθμου του λόγου των πιέσεων</a:t>
            </a:r>
          </a:p>
        </p:txBody>
      </p:sp>
      <p:graphicFrame>
        <p:nvGraphicFramePr>
          <p:cNvPr id="10" name="Αντικείμενο 9">
            <a:extLst>
              <a:ext uri="{FF2B5EF4-FFF2-40B4-BE49-F238E27FC236}">
                <a16:creationId xmlns:a16="http://schemas.microsoft.com/office/drawing/2014/main" id="{0C7D2E77-6747-43E3-B6B7-DD7072A9F6AA}"/>
              </a:ext>
            </a:extLst>
          </p:cNvPr>
          <p:cNvGraphicFramePr>
            <a:graphicFrameLocks noChangeAspect="1"/>
          </p:cNvGraphicFramePr>
          <p:nvPr>
            <p:extLst>
              <p:ext uri="{D42A27DB-BD31-4B8C-83A1-F6EECF244321}">
                <p14:modId xmlns:p14="http://schemas.microsoft.com/office/powerpoint/2010/main" val="3576240996"/>
              </p:ext>
            </p:extLst>
          </p:nvPr>
        </p:nvGraphicFramePr>
        <p:xfrm>
          <a:off x="5040312" y="3103562"/>
          <a:ext cx="3525345" cy="829493"/>
        </p:xfrm>
        <a:graphic>
          <a:graphicData uri="http://schemas.openxmlformats.org/presentationml/2006/ole">
            <mc:AlternateContent xmlns:mc="http://schemas.openxmlformats.org/markup-compatibility/2006">
              <mc:Choice xmlns:v="urn:schemas-microsoft-com:vml" Requires="v">
                <p:oleObj name="Equation" r:id="rId2" imgW="1942920" imgH="457200" progId="Equation.DSMT4">
                  <p:embed/>
                </p:oleObj>
              </mc:Choice>
              <mc:Fallback>
                <p:oleObj name="Equation" r:id="rId2" imgW="1942920" imgH="457200" progId="Equation.DSMT4">
                  <p:embed/>
                  <p:pic>
                    <p:nvPicPr>
                      <p:cNvPr id="0" name=""/>
                      <p:cNvPicPr/>
                      <p:nvPr/>
                    </p:nvPicPr>
                    <p:blipFill>
                      <a:blip r:embed="rId3"/>
                      <a:stretch>
                        <a:fillRect/>
                      </a:stretch>
                    </p:blipFill>
                    <p:spPr>
                      <a:xfrm>
                        <a:off x="5040312" y="3103562"/>
                        <a:ext cx="3525345" cy="829493"/>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0A42863A-6754-41EF-A650-385DA684F1EA}"/>
              </a:ext>
            </a:extLst>
          </p:cNvPr>
          <p:cNvSpPr txBox="1"/>
          <p:nvPr/>
        </p:nvSpPr>
        <p:spPr>
          <a:xfrm>
            <a:off x="522064" y="4142483"/>
            <a:ext cx="8412008" cy="1015663"/>
          </a:xfrm>
          <a:prstGeom prst="rect">
            <a:avLst/>
          </a:prstGeom>
          <a:noFill/>
        </p:spPr>
        <p:txBody>
          <a:bodyPr wrap="square">
            <a:spAutoFit/>
          </a:bodyPr>
          <a:lstStyle/>
          <a:p>
            <a:pPr algn="just"/>
            <a:r>
              <a:rPr lang="el-GR" sz="2000" dirty="0">
                <a:solidFill>
                  <a:srgbClr val="0000FF"/>
                </a:solidFill>
                <a:latin typeface="Arial Narrow" panose="020B0606020202030204" pitchFamily="34" charset="0"/>
              </a:rPr>
              <a:t>Όπου, </a:t>
            </a:r>
            <a:r>
              <a:rPr lang="en-US" sz="2000" dirty="0">
                <a:solidFill>
                  <a:srgbClr val="0000FF"/>
                </a:solidFill>
                <a:latin typeface="Arial Narrow" panose="020B0606020202030204" pitchFamily="34" charset="0"/>
              </a:rPr>
              <a:t>p, </a:t>
            </a:r>
            <a:r>
              <a:rPr lang="el-GR" sz="2000" dirty="0">
                <a:solidFill>
                  <a:srgbClr val="0000FF"/>
                </a:solidFill>
                <a:latin typeface="Arial Narrow" panose="020B0606020202030204" pitchFamily="34" charset="0"/>
              </a:rPr>
              <a:t>η ηχητική πίεση και </a:t>
            </a:r>
            <a:r>
              <a:rPr lang="en-US" sz="2000" dirty="0">
                <a:solidFill>
                  <a:srgbClr val="0000FF"/>
                </a:solidFill>
                <a:latin typeface="Arial Narrow" panose="020B0606020202030204" pitchFamily="34" charset="0"/>
              </a:rPr>
              <a:t>p</a:t>
            </a:r>
            <a:r>
              <a:rPr lang="en-US" sz="2000" baseline="-25000" dirty="0">
                <a:solidFill>
                  <a:srgbClr val="0000FF"/>
                </a:solidFill>
                <a:latin typeface="Arial Narrow" panose="020B0606020202030204" pitchFamily="34" charset="0"/>
              </a:rPr>
              <a:t>o</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η ηχητική πίεση αναφοράς, ίση με 2</a:t>
            </a:r>
            <a:r>
              <a:rPr lang="en-US" sz="2000" dirty="0">
                <a:solidFill>
                  <a:srgbClr val="0000FF"/>
                </a:solidFill>
                <a:latin typeface="Arial Narrow" panose="020B0606020202030204" pitchFamily="34" charset="0"/>
              </a:rPr>
              <a:t>x10</a:t>
            </a:r>
            <a:r>
              <a:rPr lang="en-US" sz="2000" baseline="30000" dirty="0">
                <a:solidFill>
                  <a:srgbClr val="0000FF"/>
                </a:solidFill>
                <a:latin typeface="Arial Narrow" panose="020B0606020202030204" pitchFamily="34" charset="0"/>
              </a:rPr>
              <a:t>-5</a:t>
            </a:r>
            <a:r>
              <a:rPr lang="en-US" sz="2000" dirty="0">
                <a:solidFill>
                  <a:srgbClr val="0000FF"/>
                </a:solidFill>
                <a:latin typeface="Arial Narrow" panose="020B0606020202030204" pitchFamily="34" charset="0"/>
              </a:rPr>
              <a:t>N/m</a:t>
            </a:r>
            <a:r>
              <a:rPr lang="en-US" sz="2000" baseline="30000" dirty="0">
                <a:solidFill>
                  <a:srgbClr val="0000FF"/>
                </a:solidFill>
                <a:latin typeface="Arial Narrow" panose="020B0606020202030204" pitchFamily="34" charset="0"/>
              </a:rPr>
              <a:t>2</a:t>
            </a:r>
            <a:r>
              <a:rPr lang="en-US" sz="2000" dirty="0">
                <a:solidFill>
                  <a:srgbClr val="0000FF"/>
                </a:solidFill>
                <a:latin typeface="Arial Narrow" panose="020B0606020202030204" pitchFamily="34" charset="0"/>
              </a:rPr>
              <a:t>=20</a:t>
            </a:r>
            <a:r>
              <a:rPr lang="el-GR" sz="2000" dirty="0">
                <a:solidFill>
                  <a:srgbClr val="0000FF"/>
                </a:solidFill>
                <a:latin typeface="Arial Narrow" panose="020B0606020202030204" pitchFamily="34" charset="0"/>
              </a:rPr>
              <a:t>μ</a:t>
            </a:r>
            <a:r>
              <a:rPr lang="en-US" sz="2000" dirty="0">
                <a:solidFill>
                  <a:srgbClr val="0000FF"/>
                </a:solidFill>
                <a:latin typeface="Arial Narrow" panose="020B0606020202030204" pitchFamily="34" charset="0"/>
              </a:rPr>
              <a:t>Pa</a:t>
            </a:r>
          </a:p>
          <a:p>
            <a:pPr algn="just"/>
            <a:endParaRPr lang="en-US" sz="2000" dirty="0">
              <a:solidFill>
                <a:srgbClr val="0000FF"/>
              </a:solidFill>
              <a:latin typeface="Arial Narrow" panose="020B0606020202030204" pitchFamily="34" charset="0"/>
            </a:endParaRPr>
          </a:p>
          <a:p>
            <a:pPr algn="just"/>
            <a:r>
              <a:rPr lang="el-GR" sz="2000" u="sng" dirty="0">
                <a:solidFill>
                  <a:srgbClr val="0000FF"/>
                </a:solidFill>
                <a:latin typeface="Arial Narrow" panose="020B0606020202030204" pitchFamily="34" charset="0"/>
              </a:rPr>
              <a:t>Έναρξη ακούσματος 20</a:t>
            </a:r>
            <a:r>
              <a:rPr lang="en-US" sz="2000" u="sng" dirty="0">
                <a:solidFill>
                  <a:srgbClr val="0000FF"/>
                </a:solidFill>
                <a:latin typeface="Arial Narrow" panose="020B0606020202030204" pitchFamily="34" charset="0"/>
              </a:rPr>
              <a:t>dB </a:t>
            </a:r>
            <a:r>
              <a:rPr lang="el-GR" sz="2000" u="sng" dirty="0">
                <a:solidFill>
                  <a:srgbClr val="0000FF"/>
                </a:solidFill>
                <a:latin typeface="Arial Narrow" panose="020B0606020202030204" pitchFamily="34" charset="0"/>
              </a:rPr>
              <a:t>και στάθμη πόνου 134</a:t>
            </a:r>
            <a:r>
              <a:rPr lang="en-US" sz="2000" u="sng" dirty="0">
                <a:solidFill>
                  <a:srgbClr val="0000FF"/>
                </a:solidFill>
                <a:latin typeface="Arial Narrow" panose="020B0606020202030204" pitchFamily="34" charset="0"/>
              </a:rPr>
              <a:t>dB</a:t>
            </a:r>
            <a:endParaRPr lang="el-GR" sz="2000" u="sng"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821604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15</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7256D356-E871-476B-A463-4F02BAFA66D5}"/>
              </a:ext>
            </a:extLst>
          </p:cNvPr>
          <p:cNvSpPr txBox="1"/>
          <p:nvPr/>
        </p:nvSpPr>
        <p:spPr>
          <a:xfrm>
            <a:off x="480472" y="332656"/>
            <a:ext cx="8412008"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Επίπεδο ηχητικής έντασης</a:t>
            </a:r>
          </a:p>
        </p:txBody>
      </p:sp>
      <p:graphicFrame>
        <p:nvGraphicFramePr>
          <p:cNvPr id="10" name="Αντικείμενο 9">
            <a:extLst>
              <a:ext uri="{FF2B5EF4-FFF2-40B4-BE49-F238E27FC236}">
                <a16:creationId xmlns:a16="http://schemas.microsoft.com/office/drawing/2014/main" id="{0C7D2E77-6747-43E3-B6B7-DD7072A9F6AA}"/>
              </a:ext>
            </a:extLst>
          </p:cNvPr>
          <p:cNvGraphicFramePr>
            <a:graphicFrameLocks noChangeAspect="1"/>
          </p:cNvGraphicFramePr>
          <p:nvPr>
            <p:extLst>
              <p:ext uri="{D42A27DB-BD31-4B8C-83A1-F6EECF244321}">
                <p14:modId xmlns:p14="http://schemas.microsoft.com/office/powerpoint/2010/main" val="3156259058"/>
              </p:ext>
            </p:extLst>
          </p:nvPr>
        </p:nvGraphicFramePr>
        <p:xfrm>
          <a:off x="4575160" y="765952"/>
          <a:ext cx="2371725" cy="1020762"/>
        </p:xfrm>
        <a:graphic>
          <a:graphicData uri="http://schemas.openxmlformats.org/presentationml/2006/ole">
            <mc:AlternateContent xmlns:mc="http://schemas.openxmlformats.org/markup-compatibility/2006">
              <mc:Choice xmlns:v="urn:schemas-microsoft-com:vml" Requires="v">
                <p:oleObj name="Equation" r:id="rId2" imgW="1002960" imgH="431640" progId="Equation.DSMT4">
                  <p:embed/>
                </p:oleObj>
              </mc:Choice>
              <mc:Fallback>
                <p:oleObj name="Equation" r:id="rId2" imgW="1002960" imgH="431640" progId="Equation.DSMT4">
                  <p:embed/>
                  <p:pic>
                    <p:nvPicPr>
                      <p:cNvPr id="10" name="Αντικείμενο 9">
                        <a:extLst>
                          <a:ext uri="{FF2B5EF4-FFF2-40B4-BE49-F238E27FC236}">
                            <a16:creationId xmlns:a16="http://schemas.microsoft.com/office/drawing/2014/main" id="{0C7D2E77-6747-43E3-B6B7-DD7072A9F6AA}"/>
                          </a:ext>
                        </a:extLst>
                      </p:cNvPr>
                      <p:cNvPicPr/>
                      <p:nvPr/>
                    </p:nvPicPr>
                    <p:blipFill>
                      <a:blip r:embed="rId3"/>
                      <a:stretch>
                        <a:fillRect/>
                      </a:stretch>
                    </p:blipFill>
                    <p:spPr>
                      <a:xfrm>
                        <a:off x="4575160" y="765952"/>
                        <a:ext cx="2371725" cy="1020762"/>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24A92AD5-FE75-40E3-915C-7AFBC8A5B9D2}"/>
              </a:ext>
            </a:extLst>
          </p:cNvPr>
          <p:cNvSpPr txBox="1"/>
          <p:nvPr/>
        </p:nvSpPr>
        <p:spPr>
          <a:xfrm>
            <a:off x="584280" y="2154930"/>
            <a:ext cx="6172200" cy="400110"/>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dirty="0">
                <a:solidFill>
                  <a:srgbClr val="C00000"/>
                </a:solidFill>
              </a:rPr>
              <a:t>Ι,Ι</a:t>
            </a:r>
            <a:r>
              <a:rPr lang="el-GR" baseline="-25000" dirty="0">
                <a:solidFill>
                  <a:srgbClr val="C00000"/>
                </a:solidFill>
              </a:rPr>
              <a:t>0</a:t>
            </a:r>
            <a:r>
              <a:rPr lang="el-GR" dirty="0">
                <a:solidFill>
                  <a:srgbClr val="C00000"/>
                </a:solidFill>
              </a:rPr>
              <a:t>, η ηχητική ένταση και η ένταση αναφοράς =10</a:t>
            </a:r>
            <a:r>
              <a:rPr lang="el-GR" baseline="30000" dirty="0">
                <a:solidFill>
                  <a:srgbClr val="C00000"/>
                </a:solidFill>
              </a:rPr>
              <a:t>-12</a:t>
            </a:r>
            <a:r>
              <a:rPr lang="en-US" dirty="0">
                <a:solidFill>
                  <a:srgbClr val="C00000"/>
                </a:solidFill>
              </a:rPr>
              <a:t>W/m</a:t>
            </a:r>
            <a:r>
              <a:rPr lang="en-US" baseline="30000" dirty="0">
                <a:solidFill>
                  <a:srgbClr val="C00000"/>
                </a:solidFill>
              </a:rPr>
              <a:t>2</a:t>
            </a:r>
            <a:endParaRPr lang="el-GR" baseline="30000" dirty="0">
              <a:solidFill>
                <a:srgbClr val="C00000"/>
              </a:solidFill>
            </a:endParaRPr>
          </a:p>
        </p:txBody>
      </p:sp>
      <p:sp>
        <p:nvSpPr>
          <p:cNvPr id="13" name="TextBox 12">
            <a:extLst>
              <a:ext uri="{FF2B5EF4-FFF2-40B4-BE49-F238E27FC236}">
                <a16:creationId xmlns:a16="http://schemas.microsoft.com/office/drawing/2014/main" id="{B45BF05A-CB49-40D2-98E9-B8D4710A7FDB}"/>
              </a:ext>
            </a:extLst>
          </p:cNvPr>
          <p:cNvSpPr txBox="1"/>
          <p:nvPr/>
        </p:nvSpPr>
        <p:spPr>
          <a:xfrm>
            <a:off x="563672" y="2762975"/>
            <a:ext cx="8412008"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Επίπεδο ηχητικής ισχύος</a:t>
            </a:r>
          </a:p>
        </p:txBody>
      </p:sp>
      <p:graphicFrame>
        <p:nvGraphicFramePr>
          <p:cNvPr id="4" name="Αντικείμενο 3">
            <a:extLst>
              <a:ext uri="{FF2B5EF4-FFF2-40B4-BE49-F238E27FC236}">
                <a16:creationId xmlns:a16="http://schemas.microsoft.com/office/drawing/2014/main" id="{4FB223C1-3A6B-421A-AA13-D2EBDD950D31}"/>
              </a:ext>
            </a:extLst>
          </p:cNvPr>
          <p:cNvGraphicFramePr>
            <a:graphicFrameLocks noChangeAspect="1"/>
          </p:cNvGraphicFramePr>
          <p:nvPr>
            <p:extLst>
              <p:ext uri="{D42A27DB-BD31-4B8C-83A1-F6EECF244321}">
                <p14:modId xmlns:p14="http://schemas.microsoft.com/office/powerpoint/2010/main" val="2494613781"/>
              </p:ext>
            </p:extLst>
          </p:nvPr>
        </p:nvGraphicFramePr>
        <p:xfrm>
          <a:off x="4686476" y="3285744"/>
          <a:ext cx="2210096" cy="873759"/>
        </p:xfrm>
        <a:graphic>
          <a:graphicData uri="http://schemas.openxmlformats.org/presentationml/2006/ole">
            <mc:AlternateContent xmlns:mc="http://schemas.openxmlformats.org/markup-compatibility/2006">
              <mc:Choice xmlns:v="urn:schemas-microsoft-com:vml" Requires="v">
                <p:oleObj name="Equation" r:id="rId4" imgW="1091880" imgH="431640" progId="Equation.DSMT4">
                  <p:embed/>
                </p:oleObj>
              </mc:Choice>
              <mc:Fallback>
                <p:oleObj name="Equation" r:id="rId4" imgW="1091880" imgH="431640" progId="Equation.DSMT4">
                  <p:embed/>
                  <p:pic>
                    <p:nvPicPr>
                      <p:cNvPr id="0" name=""/>
                      <p:cNvPicPr/>
                      <p:nvPr/>
                    </p:nvPicPr>
                    <p:blipFill>
                      <a:blip r:embed="rId5"/>
                      <a:stretch>
                        <a:fillRect/>
                      </a:stretch>
                    </p:blipFill>
                    <p:spPr>
                      <a:xfrm>
                        <a:off x="4686476" y="3285744"/>
                        <a:ext cx="2210096" cy="873759"/>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0F6F0132-5457-42FE-940C-261CC52E18F0}"/>
              </a:ext>
            </a:extLst>
          </p:cNvPr>
          <p:cNvSpPr txBox="1"/>
          <p:nvPr/>
        </p:nvSpPr>
        <p:spPr>
          <a:xfrm>
            <a:off x="531624" y="4703070"/>
            <a:ext cx="6172200" cy="400110"/>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n-US" dirty="0">
                <a:solidFill>
                  <a:srgbClr val="C00000"/>
                </a:solidFill>
              </a:rPr>
              <a:t>W</a:t>
            </a:r>
            <a:r>
              <a:rPr lang="el-GR" dirty="0">
                <a:solidFill>
                  <a:srgbClr val="C00000"/>
                </a:solidFill>
              </a:rPr>
              <a:t>,</a:t>
            </a:r>
            <a:r>
              <a:rPr lang="en-US" dirty="0">
                <a:solidFill>
                  <a:srgbClr val="C00000"/>
                </a:solidFill>
              </a:rPr>
              <a:t>W</a:t>
            </a:r>
            <a:r>
              <a:rPr lang="el-GR" baseline="-25000" dirty="0">
                <a:solidFill>
                  <a:srgbClr val="C00000"/>
                </a:solidFill>
              </a:rPr>
              <a:t>0</a:t>
            </a:r>
            <a:r>
              <a:rPr lang="el-GR" dirty="0">
                <a:solidFill>
                  <a:srgbClr val="C00000"/>
                </a:solidFill>
              </a:rPr>
              <a:t>, η ηχητική ισχύς και η ισχύς αναφοράς =10</a:t>
            </a:r>
            <a:r>
              <a:rPr lang="el-GR" baseline="30000" dirty="0">
                <a:solidFill>
                  <a:srgbClr val="C00000"/>
                </a:solidFill>
              </a:rPr>
              <a:t>-12</a:t>
            </a:r>
            <a:r>
              <a:rPr lang="en-US" dirty="0">
                <a:solidFill>
                  <a:srgbClr val="C00000"/>
                </a:solidFill>
              </a:rPr>
              <a:t>W</a:t>
            </a:r>
            <a:endParaRPr lang="el-GR" baseline="30000" dirty="0">
              <a:solidFill>
                <a:srgbClr val="C00000"/>
              </a:solidFill>
            </a:endParaRPr>
          </a:p>
        </p:txBody>
      </p:sp>
    </p:spTree>
    <p:extLst>
      <p:ext uri="{BB962C8B-B14F-4D97-AF65-F5344CB8AC3E}">
        <p14:creationId xmlns:p14="http://schemas.microsoft.com/office/powerpoint/2010/main" val="2152888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16</a:t>
            </a:fld>
            <a:endParaRPr lang="el-GR" dirty="0">
              <a:solidFill>
                <a:prstClr val="black">
                  <a:tint val="75000"/>
                </a:prstClr>
              </a:solidFill>
            </a:endParaRPr>
          </a:p>
        </p:txBody>
      </p:sp>
      <p:pic>
        <p:nvPicPr>
          <p:cNvPr id="1026" name="Picture 2">
            <a:extLst>
              <a:ext uri="{FF2B5EF4-FFF2-40B4-BE49-F238E27FC236}">
                <a16:creationId xmlns:a16="http://schemas.microsoft.com/office/drawing/2014/main" id="{0F38FF34-B849-492D-8B0E-7F012D0274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3816" y="0"/>
            <a:ext cx="4536504" cy="3151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54D5C95-BAE9-4EB0-B8CC-EAB6DB98F331}"/>
              </a:ext>
            </a:extLst>
          </p:cNvPr>
          <p:cNvSpPr txBox="1"/>
          <p:nvPr/>
        </p:nvSpPr>
        <p:spPr>
          <a:xfrm>
            <a:off x="480472" y="332656"/>
            <a:ext cx="8412008" cy="461665"/>
          </a:xfrm>
          <a:prstGeom prst="rect">
            <a:avLst/>
          </a:prstGeom>
          <a:noFill/>
        </p:spPr>
        <p:txBody>
          <a:bodyPr wrap="square">
            <a:spAutoFit/>
          </a:bodyPr>
          <a:lstStyle/>
          <a:p>
            <a:pPr algn="just"/>
            <a:r>
              <a:rPr lang="el-GR" sz="2400" u="sng" dirty="0">
                <a:solidFill>
                  <a:srgbClr val="0000FF"/>
                </a:solidFill>
                <a:latin typeface="Arial Narrow" panose="020B0606020202030204" pitchFamily="34" charset="0"/>
              </a:rPr>
              <a:t>Ακουστικό πεδίο</a:t>
            </a:r>
          </a:p>
        </p:txBody>
      </p:sp>
      <p:sp>
        <p:nvSpPr>
          <p:cNvPr id="7" name="TextBox 6">
            <a:extLst>
              <a:ext uri="{FF2B5EF4-FFF2-40B4-BE49-F238E27FC236}">
                <a16:creationId xmlns:a16="http://schemas.microsoft.com/office/drawing/2014/main" id="{AE039449-31FC-4EE0-A3C9-3C2D4AB22B75}"/>
              </a:ext>
            </a:extLst>
          </p:cNvPr>
          <p:cNvSpPr txBox="1"/>
          <p:nvPr/>
        </p:nvSpPr>
        <p:spPr>
          <a:xfrm>
            <a:off x="365996" y="3144119"/>
            <a:ext cx="8412008" cy="3046988"/>
          </a:xfrm>
          <a:prstGeom prst="rect">
            <a:avLst/>
          </a:prstGeom>
          <a:solidFill>
            <a:schemeClr val="bg1"/>
          </a:solidFill>
        </p:spPr>
        <p:txBody>
          <a:bodyPr wrap="square">
            <a:spAutoFit/>
          </a:bodyPr>
          <a:lstStyle/>
          <a:p>
            <a:pPr algn="just"/>
            <a:r>
              <a:rPr lang="el-GR" sz="2400" dirty="0">
                <a:latin typeface="Arial Narrow" panose="020B0606020202030204" pitchFamily="34" charset="0"/>
              </a:rPr>
              <a:t>Είναι διαπιστωμένο ότι ο θόρυβος έχει μεγάλη επίπτωση στην ανθρώπινη υγεία, αφού επιδρά δυσμενώς στο ανθρώπινο αφτί και μπορεί να οδηγήσει ακόμη και σε απώλεια της ακουστικής οξύτητας.</a:t>
            </a:r>
            <a:endParaRPr lang="en-US" sz="2400" dirty="0">
              <a:latin typeface="Arial Narrow" panose="020B0606020202030204" pitchFamily="34" charset="0"/>
            </a:endParaRPr>
          </a:p>
          <a:p>
            <a:pPr algn="just"/>
            <a:endParaRPr lang="el-GR" sz="2400" dirty="0">
              <a:latin typeface="Arial Narrow" panose="020B0606020202030204" pitchFamily="34" charset="0"/>
            </a:endParaRPr>
          </a:p>
          <a:p>
            <a:pPr algn="just"/>
            <a:r>
              <a:rPr lang="el-GR" sz="2400" dirty="0">
                <a:latin typeface="Arial Narrow" panose="020B0606020202030204" pitchFamily="34" charset="0"/>
              </a:rPr>
              <a:t>Επίσης:</a:t>
            </a:r>
          </a:p>
          <a:p>
            <a:pPr lvl="2" algn="just"/>
            <a:r>
              <a:rPr lang="el-GR" sz="2400" dirty="0">
                <a:solidFill>
                  <a:srgbClr val="0000FF"/>
                </a:solidFill>
                <a:latin typeface="Arial Narrow" panose="020B0606020202030204" pitchFamily="34" charset="0"/>
              </a:rPr>
              <a:t>Δημιουργία άγχους, ταχυπαλμιών, ιλίγγων, εκνευρισμού κ.λπ.</a:t>
            </a:r>
          </a:p>
          <a:p>
            <a:pPr lvl="2" algn="just"/>
            <a:r>
              <a:rPr lang="el-GR" sz="2400" dirty="0">
                <a:solidFill>
                  <a:srgbClr val="0000FF"/>
                </a:solidFill>
                <a:latin typeface="Arial Narrow" panose="020B0606020202030204" pitchFamily="34" charset="0"/>
              </a:rPr>
              <a:t>Δυσμενή επικοινωνία</a:t>
            </a:r>
          </a:p>
          <a:p>
            <a:pPr lvl="2" algn="just"/>
            <a:r>
              <a:rPr lang="el-GR" sz="2400" dirty="0">
                <a:solidFill>
                  <a:srgbClr val="0000FF"/>
                </a:solidFill>
                <a:latin typeface="Arial Narrow" panose="020B0606020202030204" pitchFamily="34" charset="0"/>
              </a:rPr>
              <a:t>Επιδείνωση υγείας</a:t>
            </a:r>
          </a:p>
        </p:txBody>
      </p:sp>
    </p:spTree>
    <p:extLst>
      <p:ext uri="{BB962C8B-B14F-4D97-AF65-F5344CB8AC3E}">
        <p14:creationId xmlns:p14="http://schemas.microsoft.com/office/powerpoint/2010/main" val="3339039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17</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E53C3E06-AAF7-47EC-840D-567676D600FB}"/>
              </a:ext>
            </a:extLst>
          </p:cNvPr>
          <p:cNvSpPr txBox="1"/>
          <p:nvPr/>
        </p:nvSpPr>
        <p:spPr>
          <a:xfrm>
            <a:off x="323528" y="229937"/>
            <a:ext cx="8412008" cy="461665"/>
          </a:xfrm>
          <a:prstGeom prst="rect">
            <a:avLst/>
          </a:prstGeom>
          <a:noFill/>
        </p:spPr>
        <p:txBody>
          <a:bodyPr wrap="square">
            <a:spAutoFit/>
          </a:bodyPr>
          <a:lstStyle/>
          <a:p>
            <a:pPr algn="just"/>
            <a:r>
              <a:rPr lang="el-GR" sz="2400" b="1" dirty="0">
                <a:solidFill>
                  <a:srgbClr val="0000FF"/>
                </a:solidFill>
                <a:latin typeface="Arial Narrow" panose="020B0606020202030204" pitchFamily="34" charset="0"/>
              </a:rPr>
              <a:t>Ηχητικά πεδία</a:t>
            </a:r>
          </a:p>
        </p:txBody>
      </p:sp>
      <p:sp>
        <p:nvSpPr>
          <p:cNvPr id="6" name="TextBox 5">
            <a:extLst>
              <a:ext uri="{FF2B5EF4-FFF2-40B4-BE49-F238E27FC236}">
                <a16:creationId xmlns:a16="http://schemas.microsoft.com/office/drawing/2014/main" id="{564BE27D-456C-4F07-B4AB-D908615E8033}"/>
              </a:ext>
            </a:extLst>
          </p:cNvPr>
          <p:cNvSpPr txBox="1"/>
          <p:nvPr/>
        </p:nvSpPr>
        <p:spPr>
          <a:xfrm>
            <a:off x="323528" y="825525"/>
            <a:ext cx="8545680" cy="5262979"/>
          </a:xfrm>
          <a:prstGeom prst="rect">
            <a:avLst/>
          </a:prstGeom>
          <a:noFill/>
        </p:spPr>
        <p:txBody>
          <a:bodyPr wrap="square">
            <a:spAutoFit/>
          </a:bodyPr>
          <a:lstStyle/>
          <a:p>
            <a:pPr marL="457200" indent="-457200" algn="just">
              <a:buFont typeface="+mj-lt"/>
              <a:buAutoNum type="arabicPeriod"/>
            </a:pPr>
            <a:r>
              <a:rPr lang="el-GR" sz="2400" dirty="0">
                <a:solidFill>
                  <a:srgbClr val="0000FF"/>
                </a:solidFill>
                <a:latin typeface="Arial Narrow" panose="020B0606020202030204" pitchFamily="34" charset="0"/>
              </a:rPr>
              <a:t>Ελεύθερο πεδίο. </a:t>
            </a:r>
            <a:r>
              <a:rPr lang="el-GR" sz="2400" dirty="0">
                <a:solidFill>
                  <a:srgbClr val="C00000"/>
                </a:solidFill>
                <a:latin typeface="Arial Narrow" panose="020B0606020202030204" pitchFamily="34" charset="0"/>
              </a:rPr>
              <a:t>Η περιοχή του χώρου όπου ο ήχος διαδίδεται ελεύθερα</a:t>
            </a:r>
            <a:r>
              <a:rPr lang="el-GR" sz="2400" dirty="0">
                <a:solidFill>
                  <a:srgbClr val="0000FF"/>
                </a:solidFill>
                <a:latin typeface="Arial Narrow" panose="020B0606020202030204" pitchFamily="34" charset="0"/>
              </a:rPr>
              <a:t>.</a:t>
            </a:r>
          </a:p>
          <a:p>
            <a:pPr marL="457200" indent="-457200" algn="just">
              <a:buFont typeface="+mj-lt"/>
              <a:buAutoNum type="arabicPeriod"/>
            </a:pPr>
            <a:endParaRPr lang="el-GR" sz="2400" dirty="0">
              <a:solidFill>
                <a:srgbClr val="0000FF"/>
              </a:solidFill>
              <a:latin typeface="Arial Narrow" panose="020B0606020202030204" pitchFamily="34" charset="0"/>
            </a:endParaRPr>
          </a:p>
          <a:p>
            <a:pPr marL="457200" indent="-457200" algn="just">
              <a:buFont typeface="+mj-lt"/>
              <a:buAutoNum type="arabicPeriod"/>
            </a:pPr>
            <a:r>
              <a:rPr lang="el-GR" sz="2400" dirty="0">
                <a:solidFill>
                  <a:srgbClr val="0000FF"/>
                </a:solidFill>
                <a:latin typeface="Arial Narrow" panose="020B0606020202030204" pitchFamily="34" charset="0"/>
              </a:rPr>
              <a:t>Απευθείας πεδίο. </a:t>
            </a:r>
            <a:r>
              <a:rPr lang="el-GR" sz="2400" dirty="0">
                <a:solidFill>
                  <a:srgbClr val="C00000"/>
                </a:solidFill>
                <a:latin typeface="Arial Narrow" panose="020B0606020202030204" pitchFamily="34" charset="0"/>
              </a:rPr>
              <a:t>Το τμήμα του ηχητικού πεδίου που δεν υπόκειται σε ανάκλαση.</a:t>
            </a:r>
          </a:p>
          <a:p>
            <a:pPr marL="457200" indent="-457200" algn="just">
              <a:buFont typeface="+mj-lt"/>
              <a:buAutoNum type="arabicPeriod"/>
            </a:pPr>
            <a:endParaRPr lang="el-GR" sz="2400" dirty="0">
              <a:solidFill>
                <a:srgbClr val="C00000"/>
              </a:solidFill>
              <a:latin typeface="Arial Narrow" panose="020B0606020202030204" pitchFamily="34" charset="0"/>
            </a:endParaRPr>
          </a:p>
          <a:p>
            <a:pPr marL="457200" indent="-457200" algn="just">
              <a:buFont typeface="+mj-lt"/>
              <a:buAutoNum type="arabicPeriod"/>
            </a:pPr>
            <a:r>
              <a:rPr lang="el-GR" sz="2400" dirty="0">
                <a:solidFill>
                  <a:srgbClr val="0000FF"/>
                </a:solidFill>
                <a:latin typeface="Arial Narrow" panose="020B0606020202030204" pitchFamily="34" charset="0"/>
              </a:rPr>
              <a:t>Εγγύς πεδίο. </a:t>
            </a:r>
            <a:r>
              <a:rPr lang="el-GR" sz="2400" dirty="0">
                <a:solidFill>
                  <a:srgbClr val="C00000"/>
                </a:solidFill>
                <a:latin typeface="Arial Narrow" panose="020B0606020202030204" pitchFamily="34" charset="0"/>
              </a:rPr>
              <a:t>Το διάστημα κοντά στην πηγή όπου η ηχητική πίεση και η ταχύτητα δεν βρίσκονται σε φάση (ένα μήκος κύματος).</a:t>
            </a:r>
          </a:p>
          <a:p>
            <a:pPr marL="457200" indent="-457200" algn="just">
              <a:buFont typeface="+mj-lt"/>
              <a:buAutoNum type="arabicPeriod"/>
            </a:pPr>
            <a:endParaRPr lang="el-GR" sz="2400" dirty="0">
              <a:solidFill>
                <a:srgbClr val="C00000"/>
              </a:solidFill>
              <a:latin typeface="Arial Narrow" panose="020B0606020202030204" pitchFamily="34" charset="0"/>
            </a:endParaRPr>
          </a:p>
          <a:p>
            <a:pPr marL="457200" indent="-457200" algn="just">
              <a:buFont typeface="+mj-lt"/>
              <a:buAutoNum type="arabicPeriod"/>
            </a:pPr>
            <a:r>
              <a:rPr lang="el-GR" sz="2400" dirty="0">
                <a:solidFill>
                  <a:srgbClr val="0000FF"/>
                </a:solidFill>
                <a:latin typeface="Arial Narrow" panose="020B0606020202030204" pitchFamily="34" charset="0"/>
              </a:rPr>
              <a:t>Άπω πεδίο. </a:t>
            </a:r>
            <a:r>
              <a:rPr lang="el-GR" sz="2400" dirty="0">
                <a:solidFill>
                  <a:srgbClr val="C00000"/>
                </a:solidFill>
                <a:latin typeface="Arial Narrow" panose="020B0606020202030204" pitchFamily="34" charset="0"/>
              </a:rPr>
              <a:t>Ξεκινά από το εγγύς και εκτείνεται μέχρι το άπειρο.</a:t>
            </a:r>
          </a:p>
          <a:p>
            <a:pPr marL="457200" indent="-457200" algn="just">
              <a:buFont typeface="+mj-lt"/>
              <a:buAutoNum type="arabicPeriod"/>
            </a:pPr>
            <a:endParaRPr lang="el-GR" sz="2400" dirty="0">
              <a:solidFill>
                <a:srgbClr val="C00000"/>
              </a:solidFill>
              <a:latin typeface="Arial Narrow" panose="020B0606020202030204" pitchFamily="34" charset="0"/>
            </a:endParaRPr>
          </a:p>
          <a:p>
            <a:pPr marL="457200" indent="-457200" algn="just">
              <a:buFont typeface="+mj-lt"/>
              <a:buAutoNum type="arabicPeriod"/>
            </a:pPr>
            <a:r>
              <a:rPr lang="el-GR" sz="2400" dirty="0">
                <a:solidFill>
                  <a:srgbClr val="0000FF"/>
                </a:solidFill>
                <a:latin typeface="Arial Narrow" panose="020B0606020202030204" pitchFamily="34" charset="0"/>
              </a:rPr>
              <a:t>Πεδίο αντήχησης. </a:t>
            </a:r>
            <a:r>
              <a:rPr lang="el-GR" sz="2400" dirty="0">
                <a:solidFill>
                  <a:srgbClr val="C00000"/>
                </a:solidFill>
                <a:latin typeface="Arial Narrow" panose="020B0606020202030204" pitchFamily="34" charset="0"/>
              </a:rPr>
              <a:t>Όπου το μέρος του ηχητικού πεδίου που ακτινοβολείται από την ηχητική πηγή υφίσταται τουλάχιστον μία ανάκλαση.</a:t>
            </a:r>
          </a:p>
        </p:txBody>
      </p:sp>
    </p:spTree>
    <p:extLst>
      <p:ext uri="{BB962C8B-B14F-4D97-AF65-F5344CB8AC3E}">
        <p14:creationId xmlns:p14="http://schemas.microsoft.com/office/powerpoint/2010/main" val="891567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18</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E6A6CC88-5FCB-4734-8F73-D2CD4265AD10}"/>
              </a:ext>
            </a:extLst>
          </p:cNvPr>
          <p:cNvSpPr txBox="1"/>
          <p:nvPr/>
        </p:nvSpPr>
        <p:spPr>
          <a:xfrm>
            <a:off x="378572" y="84090"/>
            <a:ext cx="8412008" cy="461665"/>
          </a:xfrm>
          <a:prstGeom prst="rect">
            <a:avLst/>
          </a:prstGeom>
          <a:noFill/>
        </p:spPr>
        <p:txBody>
          <a:bodyPr wrap="square">
            <a:spAutoFit/>
          </a:bodyPr>
          <a:lstStyle/>
          <a:p>
            <a:pPr algn="just"/>
            <a:r>
              <a:rPr lang="el-GR" sz="2400" u="sng" dirty="0">
                <a:solidFill>
                  <a:srgbClr val="0000FF"/>
                </a:solidFill>
                <a:latin typeface="Arial Narrow" panose="020B0606020202030204" pitchFamily="34" charset="0"/>
              </a:rPr>
              <a:t>Διάδοση ήχου σε ελεύθερο πεδίο</a:t>
            </a:r>
          </a:p>
        </p:txBody>
      </p:sp>
      <p:sp>
        <p:nvSpPr>
          <p:cNvPr id="7" name="TextBox 6">
            <a:extLst>
              <a:ext uri="{FF2B5EF4-FFF2-40B4-BE49-F238E27FC236}">
                <a16:creationId xmlns:a16="http://schemas.microsoft.com/office/drawing/2014/main" id="{DE5B7ECA-6316-4922-A6D0-08B950B03BA4}"/>
              </a:ext>
            </a:extLst>
          </p:cNvPr>
          <p:cNvSpPr txBox="1"/>
          <p:nvPr/>
        </p:nvSpPr>
        <p:spPr>
          <a:xfrm>
            <a:off x="378572" y="536900"/>
            <a:ext cx="6172200" cy="461665"/>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sz="2400" dirty="0">
                <a:solidFill>
                  <a:srgbClr val="C00000"/>
                </a:solidFill>
              </a:rPr>
              <a:t>ένταση και ηχητική πίεση, σε απόσταση </a:t>
            </a:r>
            <a:r>
              <a:rPr lang="en-US" sz="2400" dirty="0">
                <a:solidFill>
                  <a:srgbClr val="C00000"/>
                </a:solidFill>
              </a:rPr>
              <a:t>r</a:t>
            </a:r>
            <a:endParaRPr lang="el-GR" sz="2400" baseline="30000" dirty="0">
              <a:solidFill>
                <a:srgbClr val="C00000"/>
              </a:solidFill>
            </a:endParaRPr>
          </a:p>
        </p:txBody>
      </p:sp>
      <p:graphicFrame>
        <p:nvGraphicFramePr>
          <p:cNvPr id="8" name="Αντικείμενο 7">
            <a:extLst>
              <a:ext uri="{FF2B5EF4-FFF2-40B4-BE49-F238E27FC236}">
                <a16:creationId xmlns:a16="http://schemas.microsoft.com/office/drawing/2014/main" id="{F02CC4CE-03C0-48E2-B25B-8A80EFED0251}"/>
              </a:ext>
            </a:extLst>
          </p:cNvPr>
          <p:cNvGraphicFramePr>
            <a:graphicFrameLocks noChangeAspect="1"/>
          </p:cNvGraphicFramePr>
          <p:nvPr>
            <p:extLst>
              <p:ext uri="{D42A27DB-BD31-4B8C-83A1-F6EECF244321}">
                <p14:modId xmlns:p14="http://schemas.microsoft.com/office/powerpoint/2010/main" val="1368002544"/>
              </p:ext>
            </p:extLst>
          </p:nvPr>
        </p:nvGraphicFramePr>
        <p:xfrm>
          <a:off x="4584576" y="676139"/>
          <a:ext cx="4075134" cy="1072211"/>
        </p:xfrm>
        <a:graphic>
          <a:graphicData uri="http://schemas.openxmlformats.org/presentationml/2006/ole">
            <mc:AlternateContent xmlns:mc="http://schemas.openxmlformats.org/markup-compatibility/2006">
              <mc:Choice xmlns:v="urn:schemas-microsoft-com:vml" Requires="v">
                <p:oleObj name="Equation" r:id="rId2" imgW="1498320" imgH="393480" progId="Equation.DSMT4">
                  <p:embed/>
                </p:oleObj>
              </mc:Choice>
              <mc:Fallback>
                <p:oleObj name="Equation" r:id="rId2" imgW="1498320" imgH="393480" progId="Equation.DSMT4">
                  <p:embed/>
                  <p:pic>
                    <p:nvPicPr>
                      <p:cNvPr id="10" name="Αντικείμενο 9">
                        <a:extLst>
                          <a:ext uri="{FF2B5EF4-FFF2-40B4-BE49-F238E27FC236}">
                            <a16:creationId xmlns:a16="http://schemas.microsoft.com/office/drawing/2014/main" id="{0C7D2E77-6747-43E3-B6B7-DD7072A9F6AA}"/>
                          </a:ext>
                        </a:extLst>
                      </p:cNvPr>
                      <p:cNvPicPr/>
                      <p:nvPr/>
                    </p:nvPicPr>
                    <p:blipFill>
                      <a:blip r:embed="rId3"/>
                      <a:stretch>
                        <a:fillRect/>
                      </a:stretch>
                    </p:blipFill>
                    <p:spPr>
                      <a:xfrm>
                        <a:off x="4584576" y="676139"/>
                        <a:ext cx="4075134" cy="1072211"/>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95C094F0-E68D-4BF8-AFDB-12E881B0245D}"/>
              </a:ext>
            </a:extLst>
          </p:cNvPr>
          <p:cNvGraphicFramePr>
            <a:graphicFrameLocks noChangeAspect="1"/>
          </p:cNvGraphicFramePr>
          <p:nvPr>
            <p:extLst>
              <p:ext uri="{D42A27DB-BD31-4B8C-83A1-F6EECF244321}">
                <p14:modId xmlns:p14="http://schemas.microsoft.com/office/powerpoint/2010/main" val="953074809"/>
              </p:ext>
            </p:extLst>
          </p:nvPr>
        </p:nvGraphicFramePr>
        <p:xfrm>
          <a:off x="2311995" y="2247225"/>
          <a:ext cx="6611461" cy="686095"/>
        </p:xfrm>
        <a:graphic>
          <a:graphicData uri="http://schemas.openxmlformats.org/presentationml/2006/ole">
            <mc:AlternateContent xmlns:mc="http://schemas.openxmlformats.org/markup-compatibility/2006">
              <mc:Choice xmlns:v="urn:schemas-microsoft-com:vml" Requires="v">
                <p:oleObj name="Equation" r:id="rId4" imgW="2692080" imgH="279360" progId="Equation.DSMT4">
                  <p:embed/>
                </p:oleObj>
              </mc:Choice>
              <mc:Fallback>
                <p:oleObj name="Equation" r:id="rId4" imgW="2692080" imgH="279360" progId="Equation.DSMT4">
                  <p:embed/>
                  <p:pic>
                    <p:nvPicPr>
                      <p:cNvPr id="0" name=""/>
                      <p:cNvPicPr/>
                      <p:nvPr/>
                    </p:nvPicPr>
                    <p:blipFill>
                      <a:blip r:embed="rId5"/>
                      <a:stretch>
                        <a:fillRect/>
                      </a:stretch>
                    </p:blipFill>
                    <p:spPr>
                      <a:xfrm>
                        <a:off x="2311995" y="2247225"/>
                        <a:ext cx="6611461" cy="686095"/>
                      </a:xfrm>
                      <a:prstGeom prst="rect">
                        <a:avLst/>
                      </a:prstGeom>
                    </p:spPr>
                  </p:pic>
                </p:oleObj>
              </mc:Fallback>
            </mc:AlternateContent>
          </a:graphicData>
        </a:graphic>
      </p:graphicFrame>
      <p:graphicFrame>
        <p:nvGraphicFramePr>
          <p:cNvPr id="10" name="Αντικείμενο 9">
            <a:extLst>
              <a:ext uri="{FF2B5EF4-FFF2-40B4-BE49-F238E27FC236}">
                <a16:creationId xmlns:a16="http://schemas.microsoft.com/office/drawing/2014/main" id="{D860A2A7-FECB-4EDE-BFD3-EE211CA13978}"/>
              </a:ext>
            </a:extLst>
          </p:cNvPr>
          <p:cNvGraphicFramePr>
            <a:graphicFrameLocks noChangeAspect="1"/>
          </p:cNvGraphicFramePr>
          <p:nvPr>
            <p:extLst>
              <p:ext uri="{D42A27DB-BD31-4B8C-83A1-F6EECF244321}">
                <p14:modId xmlns:p14="http://schemas.microsoft.com/office/powerpoint/2010/main" val="934418045"/>
              </p:ext>
            </p:extLst>
          </p:nvPr>
        </p:nvGraphicFramePr>
        <p:xfrm>
          <a:off x="3963891" y="3294881"/>
          <a:ext cx="4170186" cy="745887"/>
        </p:xfrm>
        <a:graphic>
          <a:graphicData uri="http://schemas.openxmlformats.org/presentationml/2006/ole">
            <mc:AlternateContent xmlns:mc="http://schemas.openxmlformats.org/markup-compatibility/2006">
              <mc:Choice xmlns:v="urn:schemas-microsoft-com:vml" Requires="v">
                <p:oleObj name="Equation" r:id="rId6" imgW="1562040" imgH="279360" progId="Equation.DSMT4">
                  <p:embed/>
                </p:oleObj>
              </mc:Choice>
              <mc:Fallback>
                <p:oleObj name="Equation" r:id="rId6" imgW="1562040" imgH="279360" progId="Equation.DSMT4">
                  <p:embed/>
                  <p:pic>
                    <p:nvPicPr>
                      <p:cNvPr id="0" name=""/>
                      <p:cNvPicPr/>
                      <p:nvPr/>
                    </p:nvPicPr>
                    <p:blipFill>
                      <a:blip r:embed="rId7"/>
                      <a:stretch>
                        <a:fillRect/>
                      </a:stretch>
                    </p:blipFill>
                    <p:spPr>
                      <a:xfrm>
                        <a:off x="3963891" y="3294881"/>
                        <a:ext cx="4170186" cy="745887"/>
                      </a:xfrm>
                      <a:prstGeom prst="rect">
                        <a:avLst/>
                      </a:prstGeom>
                    </p:spPr>
                  </p:pic>
                </p:oleObj>
              </mc:Fallback>
            </mc:AlternateContent>
          </a:graphicData>
        </a:graphic>
      </p:graphicFrame>
      <p:graphicFrame>
        <p:nvGraphicFramePr>
          <p:cNvPr id="11" name="Αντικείμενο 10">
            <a:extLst>
              <a:ext uri="{FF2B5EF4-FFF2-40B4-BE49-F238E27FC236}">
                <a16:creationId xmlns:a16="http://schemas.microsoft.com/office/drawing/2014/main" id="{23C10E07-718D-4555-84BD-C4DE076670A1}"/>
              </a:ext>
            </a:extLst>
          </p:cNvPr>
          <p:cNvGraphicFramePr>
            <a:graphicFrameLocks noChangeAspect="1"/>
          </p:cNvGraphicFramePr>
          <p:nvPr>
            <p:extLst>
              <p:ext uri="{D42A27DB-BD31-4B8C-83A1-F6EECF244321}">
                <p14:modId xmlns:p14="http://schemas.microsoft.com/office/powerpoint/2010/main" val="312312741"/>
              </p:ext>
            </p:extLst>
          </p:nvPr>
        </p:nvGraphicFramePr>
        <p:xfrm>
          <a:off x="4343181" y="4324974"/>
          <a:ext cx="3795967" cy="1192122"/>
        </p:xfrm>
        <a:graphic>
          <a:graphicData uri="http://schemas.openxmlformats.org/presentationml/2006/ole">
            <mc:AlternateContent xmlns:mc="http://schemas.openxmlformats.org/markup-compatibility/2006">
              <mc:Choice xmlns:v="urn:schemas-microsoft-com:vml" Requires="v">
                <p:oleObj name="Equation" r:id="rId8" imgW="1536480" imgH="482400" progId="Equation.DSMT4">
                  <p:embed/>
                </p:oleObj>
              </mc:Choice>
              <mc:Fallback>
                <p:oleObj name="Equation" r:id="rId8" imgW="1536480" imgH="482400" progId="Equation.DSMT4">
                  <p:embed/>
                  <p:pic>
                    <p:nvPicPr>
                      <p:cNvPr id="0" name=""/>
                      <p:cNvPicPr/>
                      <p:nvPr/>
                    </p:nvPicPr>
                    <p:blipFill>
                      <a:blip r:embed="rId9"/>
                      <a:stretch>
                        <a:fillRect/>
                      </a:stretch>
                    </p:blipFill>
                    <p:spPr>
                      <a:xfrm>
                        <a:off x="4343181" y="4324974"/>
                        <a:ext cx="3795967" cy="1192122"/>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98751135-5EDE-4B91-BAD6-4DE65F5457E1}"/>
              </a:ext>
            </a:extLst>
          </p:cNvPr>
          <p:cNvSpPr txBox="1"/>
          <p:nvPr/>
        </p:nvSpPr>
        <p:spPr>
          <a:xfrm>
            <a:off x="405955" y="1729792"/>
            <a:ext cx="6172200" cy="461665"/>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sz="2400" u="sng" dirty="0">
                <a:solidFill>
                  <a:srgbClr val="C00000"/>
                </a:solidFill>
              </a:rPr>
              <a:t>Με όρους ηχητικής πίεσης</a:t>
            </a:r>
            <a:endParaRPr lang="el-GR" sz="2400" u="sng" baseline="30000" dirty="0">
              <a:solidFill>
                <a:srgbClr val="C00000"/>
              </a:solidFill>
            </a:endParaRPr>
          </a:p>
        </p:txBody>
      </p:sp>
      <p:sp>
        <p:nvSpPr>
          <p:cNvPr id="13" name="TextBox 12">
            <a:extLst>
              <a:ext uri="{FF2B5EF4-FFF2-40B4-BE49-F238E27FC236}">
                <a16:creationId xmlns:a16="http://schemas.microsoft.com/office/drawing/2014/main" id="{16621031-6520-4171-B74D-044E40BC89BB}"/>
              </a:ext>
            </a:extLst>
          </p:cNvPr>
          <p:cNvSpPr txBox="1"/>
          <p:nvPr/>
        </p:nvSpPr>
        <p:spPr>
          <a:xfrm>
            <a:off x="457200" y="3230631"/>
            <a:ext cx="6172200" cy="461665"/>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sz="2400" u="sng" dirty="0">
                <a:solidFill>
                  <a:srgbClr val="C00000"/>
                </a:solidFill>
              </a:rPr>
              <a:t>Προσεγγιστικά</a:t>
            </a:r>
            <a:endParaRPr lang="el-GR" sz="2400" u="sng" baseline="30000" dirty="0">
              <a:solidFill>
                <a:srgbClr val="C00000"/>
              </a:solidFill>
            </a:endParaRPr>
          </a:p>
        </p:txBody>
      </p:sp>
      <p:sp>
        <p:nvSpPr>
          <p:cNvPr id="14" name="TextBox 13">
            <a:extLst>
              <a:ext uri="{FF2B5EF4-FFF2-40B4-BE49-F238E27FC236}">
                <a16:creationId xmlns:a16="http://schemas.microsoft.com/office/drawing/2014/main" id="{85BEF047-AE91-4B92-A0D8-F2959DBF0872}"/>
              </a:ext>
            </a:extLst>
          </p:cNvPr>
          <p:cNvSpPr txBox="1"/>
          <p:nvPr/>
        </p:nvSpPr>
        <p:spPr>
          <a:xfrm>
            <a:off x="457200" y="4251822"/>
            <a:ext cx="6172200" cy="461665"/>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sz="2400" u="sng" dirty="0">
                <a:solidFill>
                  <a:srgbClr val="C00000"/>
                </a:solidFill>
              </a:rPr>
              <a:t>Για μέτρηση σε απόσταση </a:t>
            </a:r>
            <a:r>
              <a:rPr lang="en-US" sz="2400" u="sng" dirty="0">
                <a:solidFill>
                  <a:srgbClr val="C00000"/>
                </a:solidFill>
              </a:rPr>
              <a:t>r</a:t>
            </a:r>
            <a:r>
              <a:rPr lang="en-US" sz="2400" u="sng" baseline="-25000" dirty="0">
                <a:solidFill>
                  <a:srgbClr val="C00000"/>
                </a:solidFill>
              </a:rPr>
              <a:t>m</a:t>
            </a:r>
            <a:r>
              <a:rPr lang="en-US" sz="2400" u="sng" dirty="0">
                <a:solidFill>
                  <a:srgbClr val="C00000"/>
                </a:solidFill>
              </a:rPr>
              <a:t>,</a:t>
            </a:r>
            <a:endParaRPr lang="el-GR" sz="2400" u="sng" baseline="30000" dirty="0">
              <a:solidFill>
                <a:srgbClr val="C00000"/>
              </a:solidFill>
            </a:endParaRPr>
          </a:p>
        </p:txBody>
      </p:sp>
      <p:sp>
        <p:nvSpPr>
          <p:cNvPr id="15" name="TextBox 14">
            <a:extLst>
              <a:ext uri="{FF2B5EF4-FFF2-40B4-BE49-F238E27FC236}">
                <a16:creationId xmlns:a16="http://schemas.microsoft.com/office/drawing/2014/main" id="{5A2FC443-DD5B-4BCF-9C55-04E32232DA6A}"/>
              </a:ext>
            </a:extLst>
          </p:cNvPr>
          <p:cNvSpPr txBox="1"/>
          <p:nvPr/>
        </p:nvSpPr>
        <p:spPr>
          <a:xfrm>
            <a:off x="457200" y="5506035"/>
            <a:ext cx="8466256" cy="830997"/>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sz="2400" dirty="0"/>
              <a:t>Σε συνθήκες ελευθέρου πεδίου, το επίπεδο θορύβου ελαττώνεται κατά 6</a:t>
            </a:r>
            <a:r>
              <a:rPr lang="en-US" sz="2400" dirty="0"/>
              <a:t>dB </a:t>
            </a:r>
            <a:r>
              <a:rPr lang="el-GR" sz="2400" dirty="0"/>
              <a:t>κάθε φορά που η απόσταση διπλασιάζεται </a:t>
            </a:r>
          </a:p>
        </p:txBody>
      </p:sp>
    </p:spTree>
    <p:extLst>
      <p:ext uri="{BB962C8B-B14F-4D97-AF65-F5344CB8AC3E}">
        <p14:creationId xmlns:p14="http://schemas.microsoft.com/office/powerpoint/2010/main" val="2010702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19</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41B39290-1F97-4E4D-8368-366A8DFB7990}"/>
              </a:ext>
            </a:extLst>
          </p:cNvPr>
          <p:cNvSpPr txBox="1"/>
          <p:nvPr/>
        </p:nvSpPr>
        <p:spPr>
          <a:xfrm>
            <a:off x="312777" y="163720"/>
            <a:ext cx="8412008" cy="461665"/>
          </a:xfrm>
          <a:prstGeom prst="rect">
            <a:avLst/>
          </a:prstGeom>
          <a:noFill/>
        </p:spPr>
        <p:txBody>
          <a:bodyPr wrap="square">
            <a:spAutoFit/>
          </a:bodyPr>
          <a:lstStyle/>
          <a:p>
            <a:pPr algn="just"/>
            <a:r>
              <a:rPr lang="el-GR" sz="2400" u="sng" dirty="0" err="1">
                <a:solidFill>
                  <a:srgbClr val="0000FF"/>
                </a:solidFill>
                <a:latin typeface="Arial Narrow" panose="020B0606020202030204" pitchFamily="34" charset="0"/>
              </a:rPr>
              <a:t>Κατευθυντικότητα</a:t>
            </a:r>
            <a:r>
              <a:rPr lang="el-GR" sz="2400" u="sng" dirty="0">
                <a:solidFill>
                  <a:srgbClr val="0000FF"/>
                </a:solidFill>
                <a:latin typeface="Arial Narrow" panose="020B0606020202030204" pitchFamily="34" charset="0"/>
              </a:rPr>
              <a:t> του ήχου</a:t>
            </a:r>
          </a:p>
        </p:txBody>
      </p:sp>
      <p:sp>
        <p:nvSpPr>
          <p:cNvPr id="7" name="TextBox 6">
            <a:extLst>
              <a:ext uri="{FF2B5EF4-FFF2-40B4-BE49-F238E27FC236}">
                <a16:creationId xmlns:a16="http://schemas.microsoft.com/office/drawing/2014/main" id="{24CF636A-1690-441E-82B4-9FB3A61E7AC6}"/>
              </a:ext>
            </a:extLst>
          </p:cNvPr>
          <p:cNvSpPr txBox="1"/>
          <p:nvPr/>
        </p:nvSpPr>
        <p:spPr>
          <a:xfrm>
            <a:off x="323528" y="699192"/>
            <a:ext cx="8545680" cy="3046988"/>
          </a:xfrm>
          <a:prstGeom prst="rect">
            <a:avLst/>
          </a:prstGeom>
          <a:noFill/>
        </p:spPr>
        <p:txBody>
          <a:bodyPr wrap="square">
            <a:spAutoFit/>
          </a:bodyPr>
          <a:lstStyle>
            <a:defPPr>
              <a:defRPr lang="el-GR"/>
            </a:defPPr>
            <a:lvl1pPr algn="just">
              <a:defRPr sz="2000">
                <a:solidFill>
                  <a:srgbClr val="0000FF"/>
                </a:solidFill>
                <a:latin typeface="Arial Narrow" panose="020B0606020202030204" pitchFamily="34" charset="0"/>
              </a:defRPr>
            </a:lvl1pPr>
          </a:lstStyle>
          <a:p>
            <a:r>
              <a:rPr lang="el-GR" sz="2400" dirty="0">
                <a:solidFill>
                  <a:schemeClr val="tx1"/>
                </a:solidFill>
              </a:rPr>
              <a:t>Σε απόσταση από την πηγή, χωρίς την επίδραση από άλλα πεδία, η ηχητική πίεση ελαττώνεται καθώς το κύμα εξαπλώνεται κατά 6</a:t>
            </a:r>
            <a:r>
              <a:rPr lang="en-US" sz="2400" dirty="0">
                <a:solidFill>
                  <a:schemeClr val="tx1"/>
                </a:solidFill>
              </a:rPr>
              <a:t>dB</a:t>
            </a:r>
            <a:r>
              <a:rPr lang="el-GR" sz="2400" dirty="0">
                <a:solidFill>
                  <a:schemeClr val="tx1"/>
                </a:solidFill>
              </a:rPr>
              <a:t> για κάθε διπλασιασμό της απόστασης.</a:t>
            </a:r>
          </a:p>
          <a:p>
            <a:r>
              <a:rPr lang="el-GR" sz="2400" dirty="0">
                <a:solidFill>
                  <a:schemeClr val="tx1"/>
                </a:solidFill>
              </a:rPr>
              <a:t>Ως παράγοντας </a:t>
            </a:r>
            <a:r>
              <a:rPr lang="el-GR" sz="2400" dirty="0" err="1">
                <a:solidFill>
                  <a:schemeClr val="tx1"/>
                </a:solidFill>
              </a:rPr>
              <a:t>κατευθυντικότητας</a:t>
            </a:r>
            <a:r>
              <a:rPr lang="el-GR" sz="2400" dirty="0">
                <a:solidFill>
                  <a:schemeClr val="tx1"/>
                </a:solidFill>
              </a:rPr>
              <a:t> ορίζεται αυτός που ορίζει το πεδίο ως προς τη διεύθυνσή του.</a:t>
            </a:r>
          </a:p>
          <a:p>
            <a:endParaRPr lang="el-GR" sz="2400" dirty="0">
              <a:solidFill>
                <a:schemeClr val="tx1"/>
              </a:solidFill>
            </a:endParaRPr>
          </a:p>
          <a:p>
            <a:r>
              <a:rPr lang="el-GR" sz="2400" dirty="0">
                <a:solidFill>
                  <a:schemeClr val="tx1"/>
                </a:solidFill>
              </a:rPr>
              <a:t>Μια σημειακή πηγή ακτινοβολεί προς όλες τις διευθύνσεις, παρόλα αυτά είναι </a:t>
            </a:r>
            <a:r>
              <a:rPr lang="el-GR" sz="2400" dirty="0" err="1">
                <a:solidFill>
                  <a:schemeClr val="tx1"/>
                </a:solidFill>
              </a:rPr>
              <a:t>κατευθυντική</a:t>
            </a:r>
            <a:r>
              <a:rPr lang="el-GR" sz="2400" dirty="0">
                <a:solidFill>
                  <a:schemeClr val="tx1"/>
                </a:solidFill>
              </a:rPr>
              <a:t> προς κάποιες διευθύνσεις σε σχέση με κάποιες άλλες.</a:t>
            </a:r>
          </a:p>
        </p:txBody>
      </p:sp>
      <p:graphicFrame>
        <p:nvGraphicFramePr>
          <p:cNvPr id="8" name="Αντικείμενο 7">
            <a:extLst>
              <a:ext uri="{FF2B5EF4-FFF2-40B4-BE49-F238E27FC236}">
                <a16:creationId xmlns:a16="http://schemas.microsoft.com/office/drawing/2014/main" id="{78E6559A-E612-4307-841D-9CED3883BF5E}"/>
              </a:ext>
            </a:extLst>
          </p:cNvPr>
          <p:cNvGraphicFramePr>
            <a:graphicFrameLocks noChangeAspect="1"/>
          </p:cNvGraphicFramePr>
          <p:nvPr>
            <p:extLst>
              <p:ext uri="{D42A27DB-BD31-4B8C-83A1-F6EECF244321}">
                <p14:modId xmlns:p14="http://schemas.microsoft.com/office/powerpoint/2010/main" val="707808694"/>
              </p:ext>
            </p:extLst>
          </p:nvPr>
        </p:nvGraphicFramePr>
        <p:xfrm>
          <a:off x="3203848" y="4015647"/>
          <a:ext cx="2466162" cy="584091"/>
        </p:xfrm>
        <a:graphic>
          <a:graphicData uri="http://schemas.openxmlformats.org/presentationml/2006/ole">
            <mc:AlternateContent xmlns:mc="http://schemas.openxmlformats.org/markup-compatibility/2006">
              <mc:Choice xmlns:v="urn:schemas-microsoft-com:vml" Requires="v">
                <p:oleObj name="Equation" r:id="rId2" imgW="965160" imgH="228600" progId="Equation.DSMT4">
                  <p:embed/>
                </p:oleObj>
              </mc:Choice>
              <mc:Fallback>
                <p:oleObj name="Equation" r:id="rId2" imgW="965160" imgH="228600" progId="Equation.DSMT4">
                  <p:embed/>
                  <p:pic>
                    <p:nvPicPr>
                      <p:cNvPr id="0" name=""/>
                      <p:cNvPicPr/>
                      <p:nvPr/>
                    </p:nvPicPr>
                    <p:blipFill>
                      <a:blip r:embed="rId3"/>
                      <a:stretch>
                        <a:fillRect/>
                      </a:stretch>
                    </p:blipFill>
                    <p:spPr>
                      <a:xfrm>
                        <a:off x="3203848" y="4015647"/>
                        <a:ext cx="2466162" cy="584091"/>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5EACE81D-7FB7-4F30-99E9-537B2DBFB65F}"/>
              </a:ext>
            </a:extLst>
          </p:cNvPr>
          <p:cNvSpPr txBox="1"/>
          <p:nvPr/>
        </p:nvSpPr>
        <p:spPr>
          <a:xfrm>
            <a:off x="323527" y="4872856"/>
            <a:ext cx="8412007" cy="1200329"/>
          </a:xfrm>
          <a:prstGeom prst="rect">
            <a:avLst/>
          </a:prstGeom>
          <a:noFill/>
        </p:spPr>
        <p:txBody>
          <a:bodyPr wrap="square">
            <a:spAutoFit/>
          </a:bodyPr>
          <a:lstStyle/>
          <a:p>
            <a:pPr algn="just"/>
            <a:r>
              <a:rPr lang="el-GR" sz="2400" i="1" dirty="0">
                <a:solidFill>
                  <a:srgbClr val="C00000"/>
                </a:solidFill>
                <a:latin typeface="Arial Narrow" panose="020B0606020202030204" pitchFamily="34" charset="0"/>
              </a:rPr>
              <a:t>Δείκτης </a:t>
            </a:r>
            <a:r>
              <a:rPr lang="el-GR" sz="2400" i="1" dirty="0" err="1">
                <a:solidFill>
                  <a:srgbClr val="C00000"/>
                </a:solidFill>
                <a:latin typeface="Arial Narrow" panose="020B0606020202030204" pitchFamily="34" charset="0"/>
              </a:rPr>
              <a:t>κατευθυντικότητας</a:t>
            </a:r>
            <a:r>
              <a:rPr lang="el-GR" sz="2400" i="1" dirty="0">
                <a:solidFill>
                  <a:srgbClr val="C00000"/>
                </a:solidFill>
                <a:latin typeface="Arial Narrow" panose="020B0606020202030204" pitchFamily="34" charset="0"/>
              </a:rPr>
              <a:t> </a:t>
            </a:r>
            <a:r>
              <a:rPr lang="en-US" sz="2400" i="1" dirty="0">
                <a:solidFill>
                  <a:srgbClr val="C00000"/>
                </a:solidFill>
                <a:latin typeface="Arial Narrow" panose="020B0606020202030204" pitchFamily="34" charset="0"/>
              </a:rPr>
              <a:t>DI</a:t>
            </a:r>
            <a:r>
              <a:rPr lang="el-GR" sz="2400" i="1" dirty="0">
                <a:solidFill>
                  <a:srgbClr val="C00000"/>
                </a:solidFill>
                <a:latin typeface="Arial Narrow" panose="020B0606020202030204" pitchFamily="34" charset="0"/>
              </a:rPr>
              <a:t>, παράγοντας </a:t>
            </a:r>
            <a:r>
              <a:rPr lang="el-GR" sz="2400" i="1" dirty="0" err="1">
                <a:solidFill>
                  <a:srgbClr val="C00000"/>
                </a:solidFill>
                <a:latin typeface="Arial Narrow" panose="020B0606020202030204" pitchFamily="34" charset="0"/>
              </a:rPr>
              <a:t>κατευθυντικότητας</a:t>
            </a:r>
            <a:r>
              <a:rPr lang="el-GR" sz="2400" i="1" dirty="0">
                <a:solidFill>
                  <a:srgbClr val="C00000"/>
                </a:solidFill>
                <a:latin typeface="Arial Narrow" panose="020B0606020202030204" pitchFamily="34" charset="0"/>
              </a:rPr>
              <a:t> </a:t>
            </a:r>
            <a:r>
              <a:rPr lang="en-US" sz="2400" i="1" dirty="0">
                <a:solidFill>
                  <a:srgbClr val="C00000"/>
                </a:solidFill>
                <a:latin typeface="Arial Narrow" panose="020B0606020202030204" pitchFamily="34" charset="0"/>
              </a:rPr>
              <a:t>Q </a:t>
            </a:r>
            <a:r>
              <a:rPr lang="el-GR" sz="2400" i="1" dirty="0">
                <a:solidFill>
                  <a:srgbClr val="C00000"/>
                </a:solidFill>
                <a:latin typeface="Arial Narrow" panose="020B0606020202030204" pitchFamily="34" charset="0"/>
              </a:rPr>
              <a:t>(ο λόγος της ηχητικής έντασης προς μια διεύθυνση, προς την μέση ηχητική ένταση προς όλες τις διευθύνσεις).</a:t>
            </a:r>
          </a:p>
        </p:txBody>
      </p:sp>
    </p:spTree>
    <p:extLst>
      <p:ext uri="{BB962C8B-B14F-4D97-AF65-F5344CB8AC3E}">
        <p14:creationId xmlns:p14="http://schemas.microsoft.com/office/powerpoint/2010/main" val="3010183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0B379CA-F7AF-4186-BAFA-4495990B0B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5AB7268-6927-4EB7-A26C-CFE68B663E4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20</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82A9F67C-528B-42A8-8D4F-F77C379A5234}"/>
              </a:ext>
            </a:extLst>
          </p:cNvPr>
          <p:cNvSpPr txBox="1"/>
          <p:nvPr/>
        </p:nvSpPr>
        <p:spPr>
          <a:xfrm>
            <a:off x="480316" y="248762"/>
            <a:ext cx="7926052" cy="4687758"/>
          </a:xfrm>
          <a:prstGeom prst="rect">
            <a:avLst/>
          </a:prstGeom>
          <a:noFill/>
        </p:spPr>
        <p:txBody>
          <a:bodyPr wrap="square">
            <a:spAutoFit/>
          </a:bodyPr>
          <a:lstStyle/>
          <a:p>
            <a:pPr marL="0" marR="0">
              <a:lnSpc>
                <a:spcPct val="107000"/>
              </a:lnSpc>
              <a:spcBef>
                <a:spcPts val="0"/>
              </a:spcBef>
              <a:spcAft>
                <a:spcPts val="800"/>
              </a:spcAft>
            </a:pPr>
            <a:r>
              <a:rPr lang="el-GR" sz="2000" b="1" dirty="0">
                <a:effectLst/>
                <a:latin typeface="Arial Narrow" panose="020B0606020202030204" pitchFamily="34" charset="0"/>
                <a:ea typeface="Times New Roman" panose="02020603050405020304" pitchFamily="18" charset="0"/>
                <a:cs typeface="Times New Roman" panose="02020603050405020304" pitchFamily="18" charset="0"/>
              </a:rPr>
              <a:t> ΑΝΑΚΛΑΣΗ</a:t>
            </a:r>
          </a:p>
          <a:p>
            <a:pPr marL="0" marR="0">
              <a:lnSpc>
                <a:spcPct val="107000"/>
              </a:lnSpc>
              <a:spcBef>
                <a:spcPts val="0"/>
              </a:spcBef>
              <a:spcAft>
                <a:spcPts val="800"/>
              </a:spcAft>
            </a:pPr>
            <a:endParaRPr lang="el-GR" sz="2000" b="1" dirty="0">
              <a:latin typeface="Arial Narrow" panose="020B0606020202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l-GR" sz="24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l-GR" sz="2400" dirty="0">
                <a:effectLst/>
                <a:latin typeface="Arial Narrow" panose="020B0606020202030204" pitchFamily="34" charset="0"/>
                <a:ea typeface="Times New Roman" panose="02020603050405020304" pitchFamily="18" charset="0"/>
                <a:cs typeface="Times New Roman" panose="02020603050405020304" pitchFamily="18" charset="0"/>
              </a:rPr>
              <a:t>Όταν ο ήχος, κατά τη διάδοση του, συναντήσει μια επιφάνεια </a:t>
            </a:r>
            <a:r>
              <a:rPr lang="el-GR" sz="2400" u="sng" dirty="0">
                <a:effectLst/>
                <a:latin typeface="Arial Narrow" panose="020B0606020202030204" pitchFamily="34" charset="0"/>
                <a:ea typeface="Times New Roman" panose="02020603050405020304" pitchFamily="18" charset="0"/>
                <a:cs typeface="Times New Roman" panose="02020603050405020304" pitchFamily="18" charset="0"/>
              </a:rPr>
              <a:t>αρκετά μεγαλύτερη από το μήκος κύματος του</a:t>
            </a:r>
            <a:r>
              <a:rPr lang="el-GR" sz="24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el-GR" sz="2400" u="sng" dirty="0">
                <a:effectLst/>
                <a:latin typeface="Arial Narrow" panose="020B0606020202030204" pitchFamily="34" charset="0"/>
                <a:ea typeface="Times New Roman" panose="02020603050405020304" pitchFamily="18" charset="0"/>
                <a:cs typeface="Times New Roman" panose="02020603050405020304" pitchFamily="18" charset="0"/>
              </a:rPr>
              <a:t>ένα μέρος του ανακλάται</a:t>
            </a:r>
            <a:r>
              <a:rPr lang="el-GR" sz="2400" dirty="0">
                <a:effectLst/>
                <a:latin typeface="Arial Narrow" panose="020B0606020202030204" pitchFamily="34" charset="0"/>
                <a:ea typeface="Times New Roman" panose="02020603050405020304" pitchFamily="18" charset="0"/>
                <a:cs typeface="Times New Roman" panose="02020603050405020304" pitchFamily="18" charset="0"/>
              </a:rPr>
              <a:t>, με τη γωνία που προσπίπτει να είναι ίση με τη γωνία της ανάκλασης του.  Ένα μικρότερο μέρος του </a:t>
            </a:r>
            <a:r>
              <a:rPr lang="el-GR" sz="2400" u="sng" dirty="0">
                <a:effectLst/>
                <a:latin typeface="Arial Narrow" panose="020B0606020202030204" pitchFamily="34" charset="0"/>
                <a:ea typeface="Times New Roman" panose="02020603050405020304" pitchFamily="18" charset="0"/>
                <a:cs typeface="Times New Roman" panose="02020603050405020304" pitchFamily="18" charset="0"/>
              </a:rPr>
              <a:t>μετατρέπεται σε θερμότητα</a:t>
            </a:r>
            <a:r>
              <a:rPr lang="el-GR" sz="2400" dirty="0">
                <a:effectLst/>
                <a:latin typeface="Arial Narrow" panose="020B0606020202030204" pitchFamily="34" charset="0"/>
                <a:ea typeface="Times New Roman" panose="02020603050405020304" pitchFamily="18" charset="0"/>
                <a:cs typeface="Times New Roman" panose="02020603050405020304" pitchFamily="18" charset="0"/>
              </a:rPr>
              <a:t> αφού πρώτα διεγείρει τα μόρια του υλικού. Το ποσοστό του που θα μετατραπεί σε ενέργεια έχει να κάνει με τη φύση του υλικού.</a:t>
            </a:r>
            <a:endParaRPr lang="el-GR" sz="24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l-GR" sz="2400" u="sng" dirty="0">
                <a:effectLst/>
                <a:latin typeface="Arial Narrow" panose="020B0606020202030204" pitchFamily="34" charset="0"/>
                <a:ea typeface="Times New Roman" panose="02020603050405020304" pitchFamily="18" charset="0"/>
                <a:cs typeface="Times New Roman" panose="02020603050405020304" pitchFamily="18" charset="0"/>
              </a:rPr>
              <a:t>Σε κλειστό χώρο οι ανακλάσεις είναι από τα κυρίαρχα χαρακτηριστικά του και καθορίζουν κατά πολύ την ακουστική του.</a:t>
            </a:r>
            <a:endParaRPr lang="el-GR" sz="2400" u="sng"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87521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0B379CA-F7AF-4186-BAFA-4495990B0B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5AB7268-6927-4EB7-A26C-CFE68B663E4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21</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A8A7BA07-5917-461B-AF38-AA9B2B44EA15}"/>
              </a:ext>
            </a:extLst>
          </p:cNvPr>
          <p:cNvSpPr txBox="1"/>
          <p:nvPr/>
        </p:nvSpPr>
        <p:spPr>
          <a:xfrm>
            <a:off x="480316" y="908720"/>
            <a:ext cx="8198566" cy="4629472"/>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sz="2400" b="0" dirty="0">
                <a:solidFill>
                  <a:srgbClr val="C00000"/>
                </a:solidFill>
              </a:rPr>
              <a:t>Ένας ακροατής απολαμβάνει, τη μουσική. </a:t>
            </a:r>
          </a:p>
          <a:p>
            <a:pPr algn="just"/>
            <a:r>
              <a:rPr lang="el-GR" sz="2400" b="0" dirty="0">
                <a:solidFill>
                  <a:srgbClr val="C00000"/>
                </a:solidFill>
              </a:rPr>
              <a:t>Ο ήχος που </a:t>
            </a:r>
            <a:r>
              <a:rPr lang="el-GR" sz="2400" b="0" u="sng" dirty="0">
                <a:solidFill>
                  <a:srgbClr val="C00000"/>
                </a:solidFill>
              </a:rPr>
              <a:t>τελικά ακούει έρχεται από διαφορετικές κατευθύνσεις</a:t>
            </a:r>
            <a:r>
              <a:rPr lang="el-GR" sz="2400" b="0" dirty="0">
                <a:solidFill>
                  <a:srgbClr val="C00000"/>
                </a:solidFill>
              </a:rPr>
              <a:t>. </a:t>
            </a:r>
          </a:p>
          <a:p>
            <a:pPr marL="457200" indent="-457200" algn="just">
              <a:buFont typeface="+mj-lt"/>
              <a:buAutoNum type="arabicPeriod"/>
            </a:pPr>
            <a:r>
              <a:rPr lang="el-GR" sz="2400" b="0" dirty="0">
                <a:solidFill>
                  <a:srgbClr val="C00000"/>
                </a:solidFill>
              </a:rPr>
              <a:t>Υπάρχει ο απευθείας ήχος που έρχεται από το ηχείο και έχει τη μεγαλύτερη ενέργεια, αλλά …</a:t>
            </a:r>
          </a:p>
          <a:p>
            <a:pPr marL="457200" indent="-457200" algn="just">
              <a:buFont typeface="+mj-lt"/>
              <a:buAutoNum type="arabicPeriod"/>
            </a:pPr>
            <a:r>
              <a:rPr lang="el-GR" sz="2400" b="0" dirty="0">
                <a:solidFill>
                  <a:srgbClr val="C00000"/>
                </a:solidFill>
              </a:rPr>
              <a:t>υπάρχουν και οι ανακλάσεις του που έρχονται από το πάτωμα, την οροφή και τους πλαϊνούς τοίχους. </a:t>
            </a:r>
          </a:p>
          <a:p>
            <a:pPr algn="just"/>
            <a:endParaRPr lang="el-GR" sz="2400" b="0" dirty="0">
              <a:solidFill>
                <a:srgbClr val="C00000"/>
              </a:solidFill>
            </a:endParaRPr>
          </a:p>
          <a:p>
            <a:pPr algn="just"/>
            <a:r>
              <a:rPr lang="el-GR" sz="2400" b="0" dirty="0">
                <a:solidFill>
                  <a:srgbClr val="C00000"/>
                </a:solidFill>
              </a:rPr>
              <a:t>Γίνεται αντιληπτό ότι η απόσταση που διανύει ο ήχος μέχρι να φτάσει στον ακροατή είναι διαφορετική αναλόγως από που προέρχεται ο ήχος. </a:t>
            </a:r>
          </a:p>
          <a:p>
            <a:pPr algn="just"/>
            <a:r>
              <a:rPr lang="el-GR" sz="2400" b="0" dirty="0">
                <a:solidFill>
                  <a:srgbClr val="C00000"/>
                </a:solidFill>
              </a:rPr>
              <a:t>Αν είναι δηλαδή ανακλώμενος ή απευθείας. </a:t>
            </a:r>
          </a:p>
        </p:txBody>
      </p:sp>
      <p:sp>
        <p:nvSpPr>
          <p:cNvPr id="6" name="TextBox 5">
            <a:extLst>
              <a:ext uri="{FF2B5EF4-FFF2-40B4-BE49-F238E27FC236}">
                <a16:creationId xmlns:a16="http://schemas.microsoft.com/office/drawing/2014/main" id="{82A9F67C-528B-42A8-8D4F-F77C379A5234}"/>
              </a:ext>
            </a:extLst>
          </p:cNvPr>
          <p:cNvSpPr txBox="1"/>
          <p:nvPr/>
        </p:nvSpPr>
        <p:spPr>
          <a:xfrm>
            <a:off x="480316" y="248762"/>
            <a:ext cx="7926052" cy="828432"/>
          </a:xfrm>
          <a:prstGeom prst="rect">
            <a:avLst/>
          </a:prstGeom>
          <a:noFill/>
        </p:spPr>
        <p:txBody>
          <a:bodyPr wrap="square">
            <a:spAutoFit/>
          </a:bodyPr>
          <a:lstStyle/>
          <a:p>
            <a:pPr marL="0" marR="0">
              <a:lnSpc>
                <a:spcPct val="107000"/>
              </a:lnSpc>
              <a:spcBef>
                <a:spcPts val="0"/>
              </a:spcBef>
              <a:spcAft>
                <a:spcPts val="800"/>
              </a:spcAft>
            </a:pPr>
            <a:r>
              <a:rPr lang="el-GR" sz="2000" b="1" dirty="0">
                <a:effectLst/>
                <a:latin typeface="Arial Narrow" panose="020B0606020202030204" pitchFamily="34" charset="0"/>
                <a:ea typeface="Times New Roman" panose="02020603050405020304" pitchFamily="18" charset="0"/>
                <a:cs typeface="Times New Roman" panose="02020603050405020304" pitchFamily="18" charset="0"/>
              </a:rPr>
              <a:t> ΑΝΑΚΛΑΣΗ</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8248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0B379CA-F7AF-4186-BAFA-4495990B0B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5AB7268-6927-4EB7-A26C-CFE68B663E4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22</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A8A7BA07-5917-461B-AF38-AA9B2B44EA15}"/>
              </a:ext>
            </a:extLst>
          </p:cNvPr>
          <p:cNvSpPr txBox="1"/>
          <p:nvPr/>
        </p:nvSpPr>
        <p:spPr>
          <a:xfrm>
            <a:off x="457200" y="1216856"/>
            <a:ext cx="8064764" cy="4424288"/>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sz="2400" b="0" dirty="0">
                <a:solidFill>
                  <a:srgbClr val="0000FF"/>
                </a:solidFill>
              </a:rPr>
              <a:t>Το γεγονός αυτό, ανάλογα και με την εκάστοτε συχνότητα, έχει ως αποτέλεσμα να υπάρχει </a:t>
            </a:r>
            <a:r>
              <a:rPr lang="el-GR" sz="2400" b="0" u="sng" dirty="0">
                <a:solidFill>
                  <a:srgbClr val="0000FF"/>
                </a:solidFill>
              </a:rPr>
              <a:t>χρονική διαφορά</a:t>
            </a:r>
            <a:r>
              <a:rPr lang="el-GR" sz="2400" b="0" dirty="0">
                <a:solidFill>
                  <a:srgbClr val="0000FF"/>
                </a:solidFill>
              </a:rPr>
              <a:t> (διαφορά φάσης) της άφιξης του ήχου στον ακροατή. </a:t>
            </a:r>
          </a:p>
          <a:p>
            <a:pPr algn="just"/>
            <a:endParaRPr lang="el-GR" sz="2400" b="0" dirty="0">
              <a:solidFill>
                <a:srgbClr val="0000FF"/>
              </a:solidFill>
            </a:endParaRPr>
          </a:p>
          <a:p>
            <a:pPr algn="just"/>
            <a:r>
              <a:rPr lang="el-GR" sz="2400" b="0" dirty="0">
                <a:solidFill>
                  <a:srgbClr val="0000FF"/>
                </a:solidFill>
              </a:rPr>
              <a:t>Αυτή η κατάσταση έχει ως αποτέλεσμα σε κάποιες συχνότητες να αθροίζεται η ενέργεια ανακλώμενου και απευθείας ήχου, ενώ σε κάποιες άλλες να λαμβάνεται η διαφορά τους. </a:t>
            </a:r>
          </a:p>
          <a:p>
            <a:pPr algn="just"/>
            <a:endParaRPr lang="el-GR" sz="2400" b="0" dirty="0">
              <a:solidFill>
                <a:srgbClr val="0000FF"/>
              </a:solidFill>
            </a:endParaRPr>
          </a:p>
          <a:p>
            <a:pPr algn="just"/>
            <a:r>
              <a:rPr lang="el-GR" sz="2400" b="0" dirty="0">
                <a:solidFill>
                  <a:srgbClr val="0000FF"/>
                </a:solidFill>
              </a:rPr>
              <a:t>Αν η απόκριση συχνοτήτων του ηχείου είναι επίπεδη στην ουσία αυτό που φτάνει στα αφτιά δεν είναι. </a:t>
            </a:r>
          </a:p>
        </p:txBody>
      </p:sp>
      <p:sp>
        <p:nvSpPr>
          <p:cNvPr id="6" name="TextBox 5">
            <a:extLst>
              <a:ext uri="{FF2B5EF4-FFF2-40B4-BE49-F238E27FC236}">
                <a16:creationId xmlns:a16="http://schemas.microsoft.com/office/drawing/2014/main" id="{82A9F67C-528B-42A8-8D4F-F77C379A5234}"/>
              </a:ext>
            </a:extLst>
          </p:cNvPr>
          <p:cNvSpPr txBox="1"/>
          <p:nvPr/>
        </p:nvSpPr>
        <p:spPr>
          <a:xfrm>
            <a:off x="414108" y="219278"/>
            <a:ext cx="7926052" cy="374077"/>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dirty="0"/>
              <a:t> ΑΝΑΚΛΑΣΗ</a:t>
            </a:r>
          </a:p>
        </p:txBody>
      </p:sp>
    </p:spTree>
    <p:extLst>
      <p:ext uri="{BB962C8B-B14F-4D97-AF65-F5344CB8AC3E}">
        <p14:creationId xmlns:p14="http://schemas.microsoft.com/office/powerpoint/2010/main" val="319618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0B379CA-F7AF-4186-BAFA-4495990B0B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5AB7268-6927-4EB7-A26C-CFE68B663E4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23</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82A9F67C-528B-42A8-8D4F-F77C379A5234}"/>
              </a:ext>
            </a:extLst>
          </p:cNvPr>
          <p:cNvSpPr txBox="1"/>
          <p:nvPr/>
        </p:nvSpPr>
        <p:spPr>
          <a:xfrm>
            <a:off x="414108" y="219278"/>
            <a:ext cx="7926052" cy="374077"/>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dirty="0"/>
              <a:t> ΑΝΑΚΛΑΣΗ</a:t>
            </a:r>
          </a:p>
        </p:txBody>
      </p:sp>
      <p:sp>
        <p:nvSpPr>
          <p:cNvPr id="7" name="TextBox 6">
            <a:extLst>
              <a:ext uri="{FF2B5EF4-FFF2-40B4-BE49-F238E27FC236}">
                <a16:creationId xmlns:a16="http://schemas.microsoft.com/office/drawing/2014/main" id="{F0247ABC-C4B4-4AC6-B4E9-3B9595CDCA20}"/>
              </a:ext>
            </a:extLst>
          </p:cNvPr>
          <p:cNvSpPr txBox="1"/>
          <p:nvPr/>
        </p:nvSpPr>
        <p:spPr>
          <a:xfrm>
            <a:off x="503583" y="805606"/>
            <a:ext cx="7970868" cy="5316584"/>
          </a:xfrm>
          <a:prstGeom prst="rect">
            <a:avLst/>
          </a:prstGeom>
          <a:noFill/>
        </p:spPr>
        <p:txBody>
          <a:bodyPr wrap="square">
            <a:spAutoFit/>
          </a:bodyPr>
          <a:lstStyle>
            <a:defPPr>
              <a:defRPr lang="el-GR"/>
            </a:defPPr>
            <a:lvl1pPr marR="0" algn="just">
              <a:lnSpc>
                <a:spcPct val="107000"/>
              </a:lnSpc>
              <a:spcBef>
                <a:spcPts val="0"/>
              </a:spcBef>
              <a:spcAft>
                <a:spcPts val="800"/>
              </a:spcAft>
              <a:defRPr sz="2000" b="0">
                <a:solidFill>
                  <a:srgbClr val="0000FF"/>
                </a:solidFill>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sz="2400" dirty="0">
                <a:solidFill>
                  <a:schemeClr val="tx1"/>
                </a:solidFill>
              </a:rPr>
              <a:t>Αυτό συμβαίνει εξαιτίας των ανακλάσεων που παρουσιάζει ο χώρος.</a:t>
            </a:r>
          </a:p>
          <a:p>
            <a:r>
              <a:rPr lang="el-GR" sz="2400" dirty="0">
                <a:solidFill>
                  <a:schemeClr val="tx1"/>
                </a:solidFill>
              </a:rPr>
              <a:t>Η πρόβλεψη των ανακλάσεων εντός κλειστού χώρου είναι σχεδόν αδύνατη. Διότι πέραν αυτών (πρωτογενείς), δημιουργούνται πάρα πολλές ακόμα δευτερογενείς, τριτογενείς </a:t>
            </a:r>
            <a:r>
              <a:rPr lang="el-GR" sz="2400" dirty="0" err="1">
                <a:solidFill>
                  <a:schemeClr val="tx1"/>
                </a:solidFill>
              </a:rPr>
              <a:t>κ.ο.κ.</a:t>
            </a:r>
            <a:r>
              <a:rPr lang="el-GR" sz="2400" dirty="0">
                <a:solidFill>
                  <a:schemeClr val="tx1"/>
                </a:solidFill>
              </a:rPr>
              <a:t> με εξασθένηση βέβαια κάθε φορά της ενέργειας τους.</a:t>
            </a:r>
          </a:p>
          <a:p>
            <a:endParaRPr lang="el-GR" sz="2400" dirty="0">
              <a:solidFill>
                <a:schemeClr val="tx1"/>
              </a:solidFill>
            </a:endParaRPr>
          </a:p>
          <a:p>
            <a:r>
              <a:rPr lang="el-GR" sz="2400" dirty="0">
                <a:solidFill>
                  <a:schemeClr val="tx1"/>
                </a:solidFill>
              </a:rPr>
              <a:t>Οι ανακλάσεις μπορούν να αποβούν προς όφελος ελέγχοντας την ακουστική ενός χώρου και ενισχύοντας κάποιες συχνότητες που ενδιαφέρουν. </a:t>
            </a:r>
          </a:p>
          <a:p>
            <a:endParaRPr lang="el-GR" sz="2400" dirty="0">
              <a:solidFill>
                <a:schemeClr val="tx1"/>
              </a:solidFill>
            </a:endParaRPr>
          </a:p>
          <a:p>
            <a:r>
              <a:rPr lang="el-GR" sz="2400" b="1" dirty="0">
                <a:solidFill>
                  <a:schemeClr val="tx1"/>
                </a:solidFill>
              </a:rPr>
              <a:t>Παράδειγμα είναι τα αρχαία στάδια τα οποία εκμεταλλεύονται τις ανακλάσεις για την ενίσχυση της ηχητικής στάθμης.</a:t>
            </a:r>
          </a:p>
        </p:txBody>
      </p:sp>
    </p:spTree>
    <p:extLst>
      <p:ext uri="{BB962C8B-B14F-4D97-AF65-F5344CB8AC3E}">
        <p14:creationId xmlns:p14="http://schemas.microsoft.com/office/powerpoint/2010/main" val="2846595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0B379CA-F7AF-4186-BAFA-4495990B0B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5AB7268-6927-4EB7-A26C-CFE68B663E4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24</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82A9F67C-528B-42A8-8D4F-F77C379A5234}"/>
              </a:ext>
            </a:extLst>
          </p:cNvPr>
          <p:cNvSpPr txBox="1"/>
          <p:nvPr/>
        </p:nvSpPr>
        <p:spPr>
          <a:xfrm>
            <a:off x="414108" y="219278"/>
            <a:ext cx="7926052" cy="374077"/>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dirty="0"/>
              <a:t> ΑΝΑΚΛΑΣΗ</a:t>
            </a:r>
          </a:p>
        </p:txBody>
      </p:sp>
      <p:sp>
        <p:nvSpPr>
          <p:cNvPr id="9" name="TextBox 8">
            <a:extLst>
              <a:ext uri="{FF2B5EF4-FFF2-40B4-BE49-F238E27FC236}">
                <a16:creationId xmlns:a16="http://schemas.microsoft.com/office/drawing/2014/main" id="{EA9AEDAF-F571-4990-AD21-2EC7737C3E8F}"/>
              </a:ext>
            </a:extLst>
          </p:cNvPr>
          <p:cNvSpPr txBox="1"/>
          <p:nvPr/>
        </p:nvSpPr>
        <p:spPr>
          <a:xfrm>
            <a:off x="467676" y="703717"/>
            <a:ext cx="8064764" cy="1157753"/>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b="0" dirty="0">
                <a:solidFill>
                  <a:srgbClr val="0000FF"/>
                </a:solidFill>
              </a:rPr>
              <a:t>Η παρουσία της ανάκλασης επηρεάζει τον ακτινοβολούμενο ήχο και τις </a:t>
            </a:r>
            <a:r>
              <a:rPr lang="el-GR" b="0" dirty="0" err="1">
                <a:solidFill>
                  <a:srgbClr val="0000FF"/>
                </a:solidFill>
              </a:rPr>
              <a:t>κατευθυντικές</a:t>
            </a:r>
            <a:r>
              <a:rPr lang="el-GR" b="0" dirty="0">
                <a:solidFill>
                  <a:srgbClr val="0000FF"/>
                </a:solidFill>
              </a:rPr>
              <a:t> ιδιότητες της πηγής.</a:t>
            </a:r>
          </a:p>
          <a:p>
            <a:pPr algn="just"/>
            <a:r>
              <a:rPr lang="el-GR" b="0" dirty="0">
                <a:solidFill>
                  <a:srgbClr val="0000FF"/>
                </a:solidFill>
              </a:rPr>
              <a:t>Εάν υπάρχει μόνο μία ανακλώσα επιφάνεια, τότε: </a:t>
            </a:r>
          </a:p>
        </p:txBody>
      </p:sp>
      <p:graphicFrame>
        <p:nvGraphicFramePr>
          <p:cNvPr id="10" name="Αντικείμενο 9">
            <a:extLst>
              <a:ext uri="{FF2B5EF4-FFF2-40B4-BE49-F238E27FC236}">
                <a16:creationId xmlns:a16="http://schemas.microsoft.com/office/drawing/2014/main" id="{26F8AED6-5277-4F0C-AF1C-11D85113D591}"/>
              </a:ext>
            </a:extLst>
          </p:cNvPr>
          <p:cNvGraphicFramePr>
            <a:graphicFrameLocks noChangeAspect="1"/>
          </p:cNvGraphicFramePr>
          <p:nvPr>
            <p:extLst>
              <p:ext uri="{D42A27DB-BD31-4B8C-83A1-F6EECF244321}">
                <p14:modId xmlns:p14="http://schemas.microsoft.com/office/powerpoint/2010/main" val="754572961"/>
              </p:ext>
            </p:extLst>
          </p:nvPr>
        </p:nvGraphicFramePr>
        <p:xfrm>
          <a:off x="4502722" y="1607808"/>
          <a:ext cx="3990975" cy="1168400"/>
        </p:xfrm>
        <a:graphic>
          <a:graphicData uri="http://schemas.openxmlformats.org/presentationml/2006/ole">
            <mc:AlternateContent xmlns:mc="http://schemas.openxmlformats.org/markup-compatibility/2006">
              <mc:Choice xmlns:v="urn:schemas-microsoft-com:vml" Requires="v">
                <p:oleObj name="Equation" r:id="rId2" imgW="1562040" imgH="457200" progId="Equation.DSMT4">
                  <p:embed/>
                </p:oleObj>
              </mc:Choice>
              <mc:Fallback>
                <p:oleObj name="Equation" r:id="rId2" imgW="1562040" imgH="457200" progId="Equation.DSMT4">
                  <p:embed/>
                  <p:pic>
                    <p:nvPicPr>
                      <p:cNvPr id="8" name="Αντικείμενο 7">
                        <a:extLst>
                          <a:ext uri="{FF2B5EF4-FFF2-40B4-BE49-F238E27FC236}">
                            <a16:creationId xmlns:a16="http://schemas.microsoft.com/office/drawing/2014/main" id="{78E6559A-E612-4307-841D-9CED3883BF5E}"/>
                          </a:ext>
                        </a:extLst>
                      </p:cNvPr>
                      <p:cNvPicPr/>
                      <p:nvPr/>
                    </p:nvPicPr>
                    <p:blipFill>
                      <a:blip r:embed="rId3"/>
                      <a:stretch>
                        <a:fillRect/>
                      </a:stretch>
                    </p:blipFill>
                    <p:spPr>
                      <a:xfrm>
                        <a:off x="4502722" y="1607808"/>
                        <a:ext cx="3990975" cy="1168400"/>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6BFE787B-78A8-41F5-BCBF-57D0588095D1}"/>
              </a:ext>
            </a:extLst>
          </p:cNvPr>
          <p:cNvSpPr txBox="1"/>
          <p:nvPr/>
        </p:nvSpPr>
        <p:spPr>
          <a:xfrm>
            <a:off x="491444" y="3359758"/>
            <a:ext cx="4572000" cy="369332"/>
          </a:xfrm>
          <a:prstGeom prst="rect">
            <a:avLst/>
          </a:prstGeom>
          <a:noFill/>
        </p:spPr>
        <p:txBody>
          <a:bodyPr wrap="square">
            <a:spAutoFit/>
          </a:bodyPr>
          <a:lstStyle/>
          <a:p>
            <a:r>
              <a:rPr lang="el-GR" dirty="0">
                <a:solidFill>
                  <a:srgbClr val="0000FF"/>
                </a:solidFill>
              </a:rPr>
              <a:t>ή</a:t>
            </a:r>
            <a:r>
              <a:rPr lang="el-GR" b="0" dirty="0">
                <a:solidFill>
                  <a:srgbClr val="0000FF"/>
                </a:solidFill>
              </a:rPr>
              <a:t>: </a:t>
            </a:r>
            <a:endParaRPr lang="el-GR" dirty="0"/>
          </a:p>
        </p:txBody>
      </p:sp>
      <p:graphicFrame>
        <p:nvGraphicFramePr>
          <p:cNvPr id="12" name="Αντικείμενο 11">
            <a:extLst>
              <a:ext uri="{FF2B5EF4-FFF2-40B4-BE49-F238E27FC236}">
                <a16:creationId xmlns:a16="http://schemas.microsoft.com/office/drawing/2014/main" id="{2A8ED6F9-E83E-494A-B22C-0BBD669426DD}"/>
              </a:ext>
            </a:extLst>
          </p:cNvPr>
          <p:cNvGraphicFramePr>
            <a:graphicFrameLocks noChangeAspect="1"/>
          </p:cNvGraphicFramePr>
          <p:nvPr>
            <p:extLst>
              <p:ext uri="{D42A27DB-BD31-4B8C-83A1-F6EECF244321}">
                <p14:modId xmlns:p14="http://schemas.microsoft.com/office/powerpoint/2010/main" val="4191390917"/>
              </p:ext>
            </p:extLst>
          </p:nvPr>
        </p:nvGraphicFramePr>
        <p:xfrm>
          <a:off x="1160392" y="3175144"/>
          <a:ext cx="7011043" cy="909830"/>
        </p:xfrm>
        <a:graphic>
          <a:graphicData uri="http://schemas.openxmlformats.org/presentationml/2006/ole">
            <mc:AlternateContent xmlns:mc="http://schemas.openxmlformats.org/markup-compatibility/2006">
              <mc:Choice xmlns:v="urn:schemas-microsoft-com:vml" Requires="v">
                <p:oleObj name="Equation" r:id="rId4" imgW="3327120" imgH="431640" progId="Equation.DSMT4">
                  <p:embed/>
                </p:oleObj>
              </mc:Choice>
              <mc:Fallback>
                <p:oleObj name="Equation" r:id="rId4" imgW="3327120" imgH="431640" progId="Equation.DSMT4">
                  <p:embed/>
                  <p:pic>
                    <p:nvPicPr>
                      <p:cNvPr id="0" name=""/>
                      <p:cNvPicPr/>
                      <p:nvPr/>
                    </p:nvPicPr>
                    <p:blipFill>
                      <a:blip r:embed="rId5"/>
                      <a:stretch>
                        <a:fillRect/>
                      </a:stretch>
                    </p:blipFill>
                    <p:spPr>
                      <a:xfrm>
                        <a:off x="1160392" y="3175144"/>
                        <a:ext cx="7011043" cy="909830"/>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861104A0-ED0F-457A-813A-D0ABCDD91B01}"/>
              </a:ext>
            </a:extLst>
          </p:cNvPr>
          <p:cNvSpPr txBox="1"/>
          <p:nvPr/>
        </p:nvSpPr>
        <p:spPr>
          <a:xfrm>
            <a:off x="428933" y="4210634"/>
            <a:ext cx="8064764" cy="2145716"/>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b="0" dirty="0">
                <a:solidFill>
                  <a:srgbClr val="0000FF"/>
                </a:solidFill>
              </a:rPr>
              <a:t>Για ομοιόμορφα ακτινοβολούσα επιφάνεια, η ένταση Ι, είναι ανεξάρτητη της γωνίας σε περιορισμένο διάστημα διάδοσης οι δε δείκτες </a:t>
            </a:r>
            <a:r>
              <a:rPr lang="en-US" b="0" dirty="0">
                <a:solidFill>
                  <a:srgbClr val="0000FF"/>
                </a:solidFill>
              </a:rPr>
              <a:t>Q </a:t>
            </a:r>
            <a:r>
              <a:rPr lang="el-GR" b="0" dirty="0">
                <a:solidFill>
                  <a:srgbClr val="0000FF"/>
                </a:solidFill>
              </a:rPr>
              <a:t>και </a:t>
            </a:r>
            <a:r>
              <a:rPr lang="en-US" b="0" dirty="0">
                <a:solidFill>
                  <a:srgbClr val="0000FF"/>
                </a:solidFill>
              </a:rPr>
              <a:t>DI </a:t>
            </a:r>
            <a:r>
              <a:rPr lang="el-GR" b="0" dirty="0">
                <a:solidFill>
                  <a:srgbClr val="0000FF"/>
                </a:solidFill>
              </a:rPr>
              <a:t>παίρνουν τιμές ανάλογα με τον χώρο που βρίσκεται η πηγή.</a:t>
            </a:r>
          </a:p>
          <a:p>
            <a:pPr algn="just"/>
            <a:r>
              <a:rPr lang="el-GR" b="0" dirty="0">
                <a:solidFill>
                  <a:srgbClr val="0000FF"/>
                </a:solidFill>
              </a:rPr>
              <a:t>Όταν ο χώρος είναι ελεύθερος ο παράγων και ο δείκτης </a:t>
            </a:r>
            <a:r>
              <a:rPr lang="el-GR" b="0" dirty="0" err="1">
                <a:solidFill>
                  <a:srgbClr val="0000FF"/>
                </a:solidFill>
              </a:rPr>
              <a:t>κατευθυντικότητας</a:t>
            </a:r>
            <a:r>
              <a:rPr lang="el-GR" b="0" dirty="0">
                <a:solidFill>
                  <a:srgbClr val="0000FF"/>
                </a:solidFill>
              </a:rPr>
              <a:t> παίρνουν τιμές 1 και 0 αντίστοιχα. Δίπλα σε ένα τοίχο ο παράγων είναι 2, δηλαδή όλη η ηχητική ισχύς αντανακλάται.</a:t>
            </a:r>
          </a:p>
        </p:txBody>
      </p:sp>
    </p:spTree>
    <p:extLst>
      <p:ext uri="{BB962C8B-B14F-4D97-AF65-F5344CB8AC3E}">
        <p14:creationId xmlns:p14="http://schemas.microsoft.com/office/powerpoint/2010/main" val="2944356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25</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909BF6C9-F702-4234-BC4F-CF94A1CD6374}"/>
              </a:ext>
            </a:extLst>
          </p:cNvPr>
          <p:cNvSpPr txBox="1"/>
          <p:nvPr/>
        </p:nvSpPr>
        <p:spPr>
          <a:xfrm>
            <a:off x="414108" y="219278"/>
            <a:ext cx="7926052" cy="396006"/>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dirty="0"/>
              <a:t> ΑΝΤΗΧΗΣΗ</a:t>
            </a:r>
          </a:p>
        </p:txBody>
      </p:sp>
      <p:sp>
        <p:nvSpPr>
          <p:cNvPr id="6" name="TextBox 5">
            <a:extLst>
              <a:ext uri="{FF2B5EF4-FFF2-40B4-BE49-F238E27FC236}">
                <a16:creationId xmlns:a16="http://schemas.microsoft.com/office/drawing/2014/main" id="{98E9F362-E4D6-4308-912B-25EC7302974F}"/>
              </a:ext>
            </a:extLst>
          </p:cNvPr>
          <p:cNvSpPr txBox="1"/>
          <p:nvPr/>
        </p:nvSpPr>
        <p:spPr>
          <a:xfrm>
            <a:off x="467676" y="703717"/>
            <a:ext cx="8064764" cy="3112134"/>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b="0" dirty="0">
                <a:solidFill>
                  <a:srgbClr val="0000FF"/>
                </a:solidFill>
              </a:rPr>
              <a:t>Όταν το κύμα συναντά εμπόδιο, όπως και μια πηγή θορύβου, μέρος της αντανακλάται, </a:t>
            </a:r>
            <a:r>
              <a:rPr lang="el-GR" b="0" dirty="0" err="1">
                <a:solidFill>
                  <a:srgbClr val="0000FF"/>
                </a:solidFill>
              </a:rPr>
              <a:t>απορροφάται</a:t>
            </a:r>
            <a:r>
              <a:rPr lang="el-GR" b="0" dirty="0">
                <a:solidFill>
                  <a:srgbClr val="0000FF"/>
                </a:solidFill>
              </a:rPr>
              <a:t> και διαδίδεται.</a:t>
            </a:r>
          </a:p>
          <a:p>
            <a:pPr algn="just"/>
            <a:r>
              <a:rPr lang="el-GR" b="0" dirty="0">
                <a:solidFill>
                  <a:srgbClr val="0000FF"/>
                </a:solidFill>
              </a:rPr>
              <a:t>Τα ποσοστά εξαρτώνται από τη φύση του εμποδίου και την επιφάνεια. Σκληρή επιφάνεια αντανακλά περισσότερη και απορροφά λιγότερη. </a:t>
            </a:r>
          </a:p>
          <a:p>
            <a:pPr algn="just"/>
            <a:r>
              <a:rPr lang="el-GR" b="0" dirty="0">
                <a:solidFill>
                  <a:srgbClr val="0000FF"/>
                </a:solidFill>
              </a:rPr>
              <a:t>Όταν προκύπτει συνεχής αντανάκλαση τότε δημιουργείται </a:t>
            </a:r>
            <a:r>
              <a:rPr lang="el-GR" u="sng" dirty="0">
                <a:solidFill>
                  <a:srgbClr val="0000FF"/>
                </a:solidFill>
              </a:rPr>
              <a:t>αντήχηση</a:t>
            </a:r>
            <a:r>
              <a:rPr lang="el-GR" b="0" dirty="0">
                <a:solidFill>
                  <a:srgbClr val="0000FF"/>
                </a:solidFill>
              </a:rPr>
              <a:t>. </a:t>
            </a:r>
          </a:p>
          <a:p>
            <a:pPr algn="just"/>
            <a:r>
              <a:rPr lang="el-GR" b="0" dirty="0">
                <a:solidFill>
                  <a:srgbClr val="0000FF"/>
                </a:solidFill>
              </a:rPr>
              <a:t>Όταν οι επιφάνειες είναι απορροφητικές, τότε ο χώρος καλείται </a:t>
            </a:r>
            <a:r>
              <a:rPr lang="el-GR" u="sng" dirty="0">
                <a:solidFill>
                  <a:srgbClr val="0000FF"/>
                </a:solidFill>
              </a:rPr>
              <a:t>άηχος</a:t>
            </a:r>
            <a:r>
              <a:rPr lang="el-GR" b="0" dirty="0">
                <a:solidFill>
                  <a:srgbClr val="0000FF"/>
                </a:solidFill>
              </a:rPr>
              <a:t>.</a:t>
            </a:r>
          </a:p>
          <a:p>
            <a:pPr algn="just"/>
            <a:r>
              <a:rPr lang="el-GR" b="0" dirty="0">
                <a:solidFill>
                  <a:srgbClr val="0000FF"/>
                </a:solidFill>
              </a:rPr>
              <a:t>Το φαινόμενο αυτό έχει μικρή επίδραση στην περιοχή κοντά στην πηγή γιατί εκεί κυριαρχεί ο απευθείας ήχος.</a:t>
            </a:r>
          </a:p>
        </p:txBody>
      </p:sp>
      <p:graphicFrame>
        <p:nvGraphicFramePr>
          <p:cNvPr id="9" name="Αντικείμενο 8">
            <a:extLst>
              <a:ext uri="{FF2B5EF4-FFF2-40B4-BE49-F238E27FC236}">
                <a16:creationId xmlns:a16="http://schemas.microsoft.com/office/drawing/2014/main" id="{B853FE8A-4D01-45FF-B807-CD62D539973F}"/>
              </a:ext>
            </a:extLst>
          </p:cNvPr>
          <p:cNvGraphicFramePr>
            <a:graphicFrameLocks noChangeAspect="1"/>
          </p:cNvGraphicFramePr>
          <p:nvPr>
            <p:extLst>
              <p:ext uri="{D42A27DB-BD31-4B8C-83A1-F6EECF244321}">
                <p14:modId xmlns:p14="http://schemas.microsoft.com/office/powerpoint/2010/main" val="3433662476"/>
              </p:ext>
            </p:extLst>
          </p:nvPr>
        </p:nvGraphicFramePr>
        <p:xfrm>
          <a:off x="1835696" y="3817036"/>
          <a:ext cx="4764088" cy="1017587"/>
        </p:xfrm>
        <a:graphic>
          <a:graphicData uri="http://schemas.openxmlformats.org/presentationml/2006/ole">
            <mc:AlternateContent xmlns:mc="http://schemas.openxmlformats.org/markup-compatibility/2006">
              <mc:Choice xmlns:v="urn:schemas-microsoft-com:vml" Requires="v">
                <p:oleObj name="Equation" r:id="rId2" imgW="2260440" imgH="482400" progId="Equation.DSMT4">
                  <p:embed/>
                </p:oleObj>
              </mc:Choice>
              <mc:Fallback>
                <p:oleObj name="Equation" r:id="rId2" imgW="2260440" imgH="482400" progId="Equation.DSMT4">
                  <p:embed/>
                  <p:pic>
                    <p:nvPicPr>
                      <p:cNvPr id="12" name="Αντικείμενο 11">
                        <a:extLst>
                          <a:ext uri="{FF2B5EF4-FFF2-40B4-BE49-F238E27FC236}">
                            <a16:creationId xmlns:a16="http://schemas.microsoft.com/office/drawing/2014/main" id="{2A8ED6F9-E83E-494A-B22C-0BBD669426DD}"/>
                          </a:ext>
                        </a:extLst>
                      </p:cNvPr>
                      <p:cNvPicPr/>
                      <p:nvPr/>
                    </p:nvPicPr>
                    <p:blipFill>
                      <a:blip r:embed="rId3"/>
                      <a:stretch>
                        <a:fillRect/>
                      </a:stretch>
                    </p:blipFill>
                    <p:spPr>
                      <a:xfrm>
                        <a:off x="1835696" y="3817036"/>
                        <a:ext cx="4764088" cy="1017587"/>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3A7D7B15-2CB2-4434-AB71-791D853E92D9}"/>
              </a:ext>
            </a:extLst>
          </p:cNvPr>
          <p:cNvSpPr txBox="1"/>
          <p:nvPr/>
        </p:nvSpPr>
        <p:spPr>
          <a:xfrm>
            <a:off x="895544" y="5203737"/>
            <a:ext cx="7632848" cy="369332"/>
          </a:xfrm>
          <a:prstGeom prst="rect">
            <a:avLst/>
          </a:prstGeom>
          <a:noFill/>
        </p:spPr>
        <p:txBody>
          <a:bodyPr wrap="square">
            <a:spAutoFit/>
          </a:bodyPr>
          <a:lstStyle/>
          <a:p>
            <a:pPr algn="just"/>
            <a:r>
              <a:rPr lang="el-GR" dirty="0">
                <a:solidFill>
                  <a:srgbClr val="0000FF"/>
                </a:solidFill>
                <a:latin typeface="Arial Narrow" panose="020B0606020202030204" pitchFamily="34" charset="0"/>
              </a:rPr>
              <a:t>α, ο μέσος παράγων απορρόφησης και </a:t>
            </a:r>
            <a:r>
              <a:rPr lang="en-US" dirty="0">
                <a:solidFill>
                  <a:srgbClr val="0000FF"/>
                </a:solidFill>
                <a:latin typeface="Arial Narrow" panose="020B0606020202030204" pitchFamily="34" charset="0"/>
              </a:rPr>
              <a:t>S</a:t>
            </a:r>
            <a:r>
              <a:rPr lang="el-GR" dirty="0">
                <a:solidFill>
                  <a:srgbClr val="0000FF"/>
                </a:solidFill>
                <a:latin typeface="Arial Narrow" panose="020B0606020202030204" pitchFamily="34" charset="0"/>
              </a:rPr>
              <a:t> η επιφάνεια του δωματίου</a:t>
            </a:r>
            <a:r>
              <a:rPr lang="el-GR" b="0" dirty="0">
                <a:solidFill>
                  <a:srgbClr val="0000FF"/>
                </a:solidFill>
                <a:latin typeface="Arial Narrow" panose="020B0606020202030204" pitchFamily="34" charset="0"/>
              </a:rPr>
              <a:t>.</a:t>
            </a:r>
          </a:p>
        </p:txBody>
      </p:sp>
    </p:spTree>
    <p:extLst>
      <p:ext uri="{BB962C8B-B14F-4D97-AF65-F5344CB8AC3E}">
        <p14:creationId xmlns:p14="http://schemas.microsoft.com/office/powerpoint/2010/main" val="36373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26</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759F9FB5-F86A-401E-AB74-3D19EE678F49}"/>
              </a:ext>
            </a:extLst>
          </p:cNvPr>
          <p:cNvSpPr txBox="1"/>
          <p:nvPr/>
        </p:nvSpPr>
        <p:spPr>
          <a:xfrm>
            <a:off x="434504" y="203403"/>
            <a:ext cx="7926052" cy="456728"/>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sz="2400" dirty="0"/>
              <a:t>ΗΧΗΡΟΤΗΤΑ</a:t>
            </a:r>
          </a:p>
        </p:txBody>
      </p:sp>
      <p:sp>
        <p:nvSpPr>
          <p:cNvPr id="8" name="TextBox 7">
            <a:extLst>
              <a:ext uri="{FF2B5EF4-FFF2-40B4-BE49-F238E27FC236}">
                <a16:creationId xmlns:a16="http://schemas.microsoft.com/office/drawing/2014/main" id="{AD178029-19D5-48F6-8006-5D8DC0020119}"/>
              </a:ext>
            </a:extLst>
          </p:cNvPr>
          <p:cNvSpPr txBox="1"/>
          <p:nvPr/>
        </p:nvSpPr>
        <p:spPr>
          <a:xfrm>
            <a:off x="405946" y="965557"/>
            <a:ext cx="8280854" cy="5024645"/>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sz="2400" b="0" dirty="0">
                <a:solidFill>
                  <a:srgbClr val="0000FF"/>
                </a:solidFill>
              </a:rPr>
              <a:t>Στο κατώφλι ακουστικότητας ένας θόρυβος είναι αρκετά ηχηρός ώστε να ανιχνευθεί από το ανθρώπινο αφτί. Πάνω από το κατώφλι έχει υποκειμενική ερμηνεία του επιπέδου ακουστικής πίεσης.</a:t>
            </a:r>
          </a:p>
          <a:p>
            <a:pPr algn="just"/>
            <a:endParaRPr lang="el-GR" sz="2400" b="0" dirty="0">
              <a:solidFill>
                <a:srgbClr val="0000FF"/>
              </a:solidFill>
            </a:endParaRPr>
          </a:p>
          <a:p>
            <a:pPr algn="just"/>
            <a:r>
              <a:rPr lang="el-GR" sz="2400" b="0" dirty="0">
                <a:solidFill>
                  <a:srgbClr val="0000FF"/>
                </a:solidFill>
              </a:rPr>
              <a:t>Είναι σημαντική για τον υπολογισμό της έκθεσης σε θόρυβο.</a:t>
            </a:r>
          </a:p>
          <a:p>
            <a:pPr algn="just"/>
            <a:endParaRPr lang="el-GR" sz="2400" b="0" dirty="0">
              <a:solidFill>
                <a:srgbClr val="0000FF"/>
              </a:solidFill>
            </a:endParaRPr>
          </a:p>
          <a:p>
            <a:pPr algn="just"/>
            <a:r>
              <a:rPr lang="el-GR" sz="2400" b="0" dirty="0">
                <a:solidFill>
                  <a:srgbClr val="0000FF"/>
                </a:solidFill>
              </a:rPr>
              <a:t>Το ανθρώπινο αφτί έχει διαφορετικές ευαισθησίες σε διαφορετικές συχνότητες.</a:t>
            </a:r>
          </a:p>
          <a:p>
            <a:pPr algn="just"/>
            <a:endParaRPr lang="el-GR" sz="2400" b="0" dirty="0">
              <a:solidFill>
                <a:srgbClr val="0000FF"/>
              </a:solidFill>
            </a:endParaRPr>
          </a:p>
          <a:p>
            <a:pPr algn="just"/>
            <a:r>
              <a:rPr lang="el-GR" sz="2400" b="0" u="sng" dirty="0">
                <a:solidFill>
                  <a:srgbClr val="0000FF"/>
                </a:solidFill>
              </a:rPr>
              <a:t>Το επίπεδο ηχηρότητας </a:t>
            </a:r>
            <a:r>
              <a:rPr lang="el-GR" sz="2400" b="0" u="sng" dirty="0" err="1">
                <a:solidFill>
                  <a:srgbClr val="0000FF"/>
                </a:solidFill>
              </a:rPr>
              <a:t>μετράται</a:t>
            </a:r>
            <a:r>
              <a:rPr lang="el-GR" sz="2400" b="0" u="sng" dirty="0">
                <a:solidFill>
                  <a:srgbClr val="0000FF"/>
                </a:solidFill>
              </a:rPr>
              <a:t> σε </a:t>
            </a:r>
            <a:r>
              <a:rPr lang="en-US" sz="2400" b="0" u="sng" dirty="0" err="1">
                <a:solidFill>
                  <a:srgbClr val="0000FF"/>
                </a:solidFill>
              </a:rPr>
              <a:t>phon</a:t>
            </a:r>
            <a:r>
              <a:rPr lang="en-US" sz="2400" b="0" u="sng" dirty="0">
                <a:solidFill>
                  <a:srgbClr val="0000FF"/>
                </a:solidFill>
              </a:rPr>
              <a:t>, </a:t>
            </a:r>
            <a:r>
              <a:rPr lang="el-GR" sz="2400" b="0" u="sng" dirty="0">
                <a:solidFill>
                  <a:srgbClr val="0000FF"/>
                </a:solidFill>
              </a:rPr>
              <a:t>που έχει αριθμητική τιμή ίση με 1000</a:t>
            </a:r>
            <a:r>
              <a:rPr lang="en-US" sz="2400" b="0" u="sng" dirty="0">
                <a:solidFill>
                  <a:srgbClr val="0000FF"/>
                </a:solidFill>
              </a:rPr>
              <a:t>Hz</a:t>
            </a:r>
            <a:r>
              <a:rPr lang="en-US" sz="2400" b="0" dirty="0">
                <a:solidFill>
                  <a:srgbClr val="0000FF"/>
                </a:solidFill>
              </a:rPr>
              <a:t>.</a:t>
            </a:r>
            <a:endParaRPr lang="el-GR" sz="2400" b="0" dirty="0">
              <a:solidFill>
                <a:srgbClr val="0000FF"/>
              </a:solidFill>
            </a:endParaRPr>
          </a:p>
        </p:txBody>
      </p:sp>
    </p:spTree>
    <p:extLst>
      <p:ext uri="{BB962C8B-B14F-4D97-AF65-F5344CB8AC3E}">
        <p14:creationId xmlns:p14="http://schemas.microsoft.com/office/powerpoint/2010/main" val="3837094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27</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50836732-D5C8-4297-965F-C8107D387851}"/>
              </a:ext>
            </a:extLst>
          </p:cNvPr>
          <p:cNvSpPr txBox="1"/>
          <p:nvPr/>
        </p:nvSpPr>
        <p:spPr>
          <a:xfrm>
            <a:off x="295792" y="136525"/>
            <a:ext cx="7926052" cy="396006"/>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r>
              <a:rPr lang="el-GR" dirty="0"/>
              <a:t>ΑΝΑΛΥΣΗ ΣΥΧΝΟΤΗΤΩΝ</a:t>
            </a:r>
          </a:p>
        </p:txBody>
      </p:sp>
      <p:sp>
        <p:nvSpPr>
          <p:cNvPr id="8" name="TextBox 7">
            <a:extLst>
              <a:ext uri="{FF2B5EF4-FFF2-40B4-BE49-F238E27FC236}">
                <a16:creationId xmlns:a16="http://schemas.microsoft.com/office/drawing/2014/main" id="{C502D2B5-AB4D-4CC8-9C71-BB4567467286}"/>
              </a:ext>
            </a:extLst>
          </p:cNvPr>
          <p:cNvSpPr txBox="1"/>
          <p:nvPr/>
        </p:nvSpPr>
        <p:spPr>
          <a:xfrm>
            <a:off x="261512" y="683236"/>
            <a:ext cx="8522028" cy="5522409"/>
          </a:xfrm>
          <a:prstGeom prst="rect">
            <a:avLst/>
          </a:prstGeom>
          <a:noFill/>
        </p:spPr>
        <p:txBody>
          <a:bodyPr wrap="square">
            <a:spAutoFit/>
          </a:bodyPr>
          <a:lstStyle>
            <a:defPPr>
              <a:defRPr lang="el-GR"/>
            </a:defPPr>
            <a:lvl1pPr marR="0">
              <a:lnSpc>
                <a:spcPct val="107000"/>
              </a:lnSpc>
              <a:spcBef>
                <a:spcPts val="0"/>
              </a:spcBef>
              <a:spcAft>
                <a:spcPts val="800"/>
              </a:spcAft>
              <a:defRPr sz="2000" b="1">
                <a:effectLst/>
                <a:latin typeface="Arial Narrow" panose="020B0606020202030204" pitchFamily="34" charset="0"/>
                <a:ea typeface="Times New Roman" panose="02020603050405020304" pitchFamily="18" charset="0"/>
                <a:cs typeface="Times New Roman" panose="02020603050405020304" pitchFamily="18" charset="0"/>
              </a:defRPr>
            </a:lvl1pPr>
          </a:lstStyle>
          <a:p>
            <a:pPr algn="just"/>
            <a:r>
              <a:rPr lang="el-GR" sz="2400" b="0" dirty="0">
                <a:solidFill>
                  <a:srgbClr val="0000FF"/>
                </a:solidFill>
              </a:rPr>
              <a:t>Είναι η διαδικασία στην οποία ένα χρονικά μεταβαλλόμενο σήμα στο πεδίο του χρόνου μετασχηματίζεται στις συνιστώσες συχνοτήτων</a:t>
            </a:r>
            <a:r>
              <a:rPr lang="en-US" sz="2400" b="0" dirty="0">
                <a:solidFill>
                  <a:srgbClr val="0000FF"/>
                </a:solidFill>
              </a:rPr>
              <a:t>.</a:t>
            </a:r>
            <a:endParaRPr lang="el-GR" sz="2400" b="0" dirty="0">
              <a:solidFill>
                <a:srgbClr val="0000FF"/>
              </a:solidFill>
            </a:endParaRPr>
          </a:p>
          <a:p>
            <a:pPr algn="just"/>
            <a:r>
              <a:rPr lang="el-GR" sz="2400" b="0" dirty="0">
                <a:solidFill>
                  <a:srgbClr val="0000FF"/>
                </a:solidFill>
              </a:rPr>
              <a:t>Χρησιμοποιείται για την ποσοτικοποίηση του προβλήματος θορύβου.</a:t>
            </a:r>
          </a:p>
          <a:p>
            <a:pPr algn="just"/>
            <a:r>
              <a:rPr lang="el-GR" sz="2400" b="0" dirty="0">
                <a:solidFill>
                  <a:srgbClr val="0000FF"/>
                </a:solidFill>
              </a:rPr>
              <a:t>Διακρίνεται ο </a:t>
            </a:r>
            <a:r>
              <a:rPr lang="el-GR" sz="2400" b="0" u="sng" dirty="0">
                <a:solidFill>
                  <a:srgbClr val="0000FF"/>
                </a:solidFill>
              </a:rPr>
              <a:t>τονικός</a:t>
            </a:r>
            <a:r>
              <a:rPr lang="el-GR" sz="2400" b="0" dirty="0">
                <a:solidFill>
                  <a:srgbClr val="0000FF"/>
                </a:solidFill>
              </a:rPr>
              <a:t> και ο </a:t>
            </a:r>
            <a:r>
              <a:rPr lang="el-GR" sz="2400" b="0" u="sng" dirty="0" err="1">
                <a:solidFill>
                  <a:srgbClr val="0000FF"/>
                </a:solidFill>
              </a:rPr>
              <a:t>ευρυζωνικός</a:t>
            </a:r>
            <a:r>
              <a:rPr lang="el-GR" sz="2400" b="0" dirty="0">
                <a:solidFill>
                  <a:srgbClr val="0000FF"/>
                </a:solidFill>
              </a:rPr>
              <a:t> θόρυβος (ευρεία περιοχή συχνοτήτων).</a:t>
            </a:r>
          </a:p>
          <a:p>
            <a:pPr algn="just"/>
            <a:r>
              <a:rPr lang="el-GR" sz="2400" b="0" dirty="0">
                <a:solidFill>
                  <a:srgbClr val="0000FF"/>
                </a:solidFill>
              </a:rPr>
              <a:t>Η ευρύτερη περιοχή είναι η περιοχή της οκτάβας.</a:t>
            </a:r>
          </a:p>
          <a:p>
            <a:pPr algn="just"/>
            <a:r>
              <a:rPr lang="el-GR" sz="2400" b="0" dirty="0">
                <a:solidFill>
                  <a:srgbClr val="0000FF"/>
                </a:solidFill>
              </a:rPr>
              <a:t>Το ανθρώπινο αφτί δεν είναι ευαίσθητο με τον ίδιο τρόπο σε διαφορετικές συχνότητες, έτσι ορίζονται τα </a:t>
            </a:r>
            <a:r>
              <a:rPr lang="el-GR" sz="2400" dirty="0">
                <a:solidFill>
                  <a:srgbClr val="0000FF"/>
                </a:solidFill>
              </a:rPr>
              <a:t>σταθμισμένα δίκτυα συχνοτήτων</a:t>
            </a:r>
            <a:r>
              <a:rPr lang="el-GR" sz="2400" b="0" dirty="0">
                <a:solidFill>
                  <a:srgbClr val="0000FF"/>
                </a:solidFill>
              </a:rPr>
              <a:t>.</a:t>
            </a:r>
          </a:p>
          <a:p>
            <a:pPr algn="just"/>
            <a:r>
              <a:rPr lang="el-GR" sz="2400" b="0" dirty="0">
                <a:solidFill>
                  <a:srgbClr val="0000FF"/>
                </a:solidFill>
              </a:rPr>
              <a:t>Δύο τέτοια δίκτυα είναι τα Α και </a:t>
            </a:r>
            <a:r>
              <a:rPr lang="en-US" sz="2400" b="0" dirty="0">
                <a:solidFill>
                  <a:srgbClr val="0000FF"/>
                </a:solidFill>
              </a:rPr>
              <a:t>C.</a:t>
            </a:r>
          </a:p>
          <a:p>
            <a:pPr algn="just"/>
            <a:r>
              <a:rPr lang="el-GR" sz="2400" b="0" dirty="0">
                <a:solidFill>
                  <a:srgbClr val="0000FF"/>
                </a:solidFill>
              </a:rPr>
              <a:t>Το Α μέχρι 40</a:t>
            </a:r>
            <a:r>
              <a:rPr lang="en-US" sz="2400" b="0" dirty="0">
                <a:solidFill>
                  <a:srgbClr val="0000FF"/>
                </a:solidFill>
              </a:rPr>
              <a:t>dB </a:t>
            </a:r>
            <a:r>
              <a:rPr lang="el-GR" sz="2400" b="0" dirty="0">
                <a:solidFill>
                  <a:srgbClr val="0000FF"/>
                </a:solidFill>
              </a:rPr>
              <a:t>(εσωτερικούς χώρους) ενώ το </a:t>
            </a:r>
            <a:r>
              <a:rPr lang="en-US" sz="2400" b="0" dirty="0">
                <a:solidFill>
                  <a:srgbClr val="0000FF"/>
                </a:solidFill>
              </a:rPr>
              <a:t>C </a:t>
            </a:r>
            <a:r>
              <a:rPr lang="el-GR" sz="2400" b="0" dirty="0">
                <a:solidFill>
                  <a:srgbClr val="0000FF"/>
                </a:solidFill>
              </a:rPr>
              <a:t>ακολουθεί την καμπύλη (βιομηχανικοί θόρυβοι).</a:t>
            </a:r>
          </a:p>
          <a:p>
            <a:pPr algn="just"/>
            <a:r>
              <a:rPr lang="el-GR" sz="2400" b="0" u="sng" dirty="0">
                <a:solidFill>
                  <a:srgbClr val="0000FF"/>
                </a:solidFill>
              </a:rPr>
              <a:t>Επίπεδα θορύβου </a:t>
            </a:r>
            <a:r>
              <a:rPr lang="en-US" sz="2400" b="0" u="sng" dirty="0">
                <a:solidFill>
                  <a:srgbClr val="0000FF"/>
                </a:solidFill>
              </a:rPr>
              <a:t>dBA &amp; </a:t>
            </a:r>
            <a:r>
              <a:rPr lang="en-US" sz="2400" b="0" u="sng" dirty="0" err="1">
                <a:solidFill>
                  <a:srgbClr val="0000FF"/>
                </a:solidFill>
              </a:rPr>
              <a:t>dBC</a:t>
            </a:r>
            <a:endParaRPr lang="el-GR" sz="2400" b="0" u="sng" dirty="0">
              <a:solidFill>
                <a:srgbClr val="0000FF"/>
              </a:solidFill>
            </a:endParaRPr>
          </a:p>
        </p:txBody>
      </p:sp>
    </p:spTree>
    <p:extLst>
      <p:ext uri="{BB962C8B-B14F-4D97-AF65-F5344CB8AC3E}">
        <p14:creationId xmlns:p14="http://schemas.microsoft.com/office/powerpoint/2010/main" val="2889432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28</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F9FB5363-E951-43D4-B4F1-FB63F09C6325}"/>
              </a:ext>
            </a:extLst>
          </p:cNvPr>
          <p:cNvSpPr txBox="1"/>
          <p:nvPr/>
        </p:nvSpPr>
        <p:spPr>
          <a:xfrm>
            <a:off x="274792" y="136525"/>
            <a:ext cx="8412008" cy="461665"/>
          </a:xfrm>
          <a:prstGeom prst="rect">
            <a:avLst/>
          </a:prstGeom>
          <a:solidFill>
            <a:schemeClr val="bg1"/>
          </a:solidFill>
        </p:spPr>
        <p:txBody>
          <a:bodyPr wrap="square">
            <a:spAutoFit/>
          </a:bodyPr>
          <a:lstStyle/>
          <a:p>
            <a:pPr algn="just"/>
            <a:r>
              <a:rPr lang="el-GR" sz="2400" dirty="0">
                <a:solidFill>
                  <a:srgbClr val="0000FF"/>
                </a:solidFill>
                <a:latin typeface="Arial Narrow" panose="020B0606020202030204" pitchFamily="34" charset="0"/>
              </a:rPr>
              <a:t>Τύποι θορύβου</a:t>
            </a:r>
          </a:p>
        </p:txBody>
      </p:sp>
      <p:sp>
        <p:nvSpPr>
          <p:cNvPr id="6" name="TextBox 5">
            <a:extLst>
              <a:ext uri="{FF2B5EF4-FFF2-40B4-BE49-F238E27FC236}">
                <a16:creationId xmlns:a16="http://schemas.microsoft.com/office/drawing/2014/main" id="{89AD0E76-A3CB-4D31-BDAF-E90A9BBD2639}"/>
              </a:ext>
            </a:extLst>
          </p:cNvPr>
          <p:cNvSpPr txBox="1"/>
          <p:nvPr/>
        </p:nvSpPr>
        <p:spPr>
          <a:xfrm>
            <a:off x="0" y="766732"/>
            <a:ext cx="8964488" cy="5262979"/>
          </a:xfrm>
          <a:prstGeom prst="rect">
            <a:avLst/>
          </a:prstGeom>
          <a:solidFill>
            <a:schemeClr val="bg1"/>
          </a:solidFill>
        </p:spPr>
        <p:txBody>
          <a:bodyPr wrap="square">
            <a:spAutoFit/>
          </a:bodyPr>
          <a:lstStyle/>
          <a:p>
            <a:pPr marL="457200" indent="-457200" algn="just">
              <a:buFont typeface="+mj-lt"/>
              <a:buAutoNum type="arabicPeriod"/>
            </a:pPr>
            <a:r>
              <a:rPr lang="el-GR" sz="2400" dirty="0">
                <a:solidFill>
                  <a:srgbClr val="0000FF"/>
                </a:solidFill>
                <a:latin typeface="Arial Narrow" panose="020B0606020202030204" pitchFamily="34" charset="0"/>
              </a:rPr>
              <a:t>Σταθερός θόρυβος. </a:t>
            </a:r>
            <a:r>
              <a:rPr lang="el-GR" sz="2400" dirty="0">
                <a:solidFill>
                  <a:srgbClr val="C00000"/>
                </a:solidFill>
                <a:latin typeface="Arial Narrow" panose="020B0606020202030204" pitchFamily="34" charset="0"/>
              </a:rPr>
              <a:t>Παρουσιάζει αμελητέες διαταραχές στο επίπεδο της ηχητικής πίεσης.</a:t>
            </a:r>
          </a:p>
          <a:p>
            <a:pPr marL="457200" indent="-457200" algn="just">
              <a:buFont typeface="+mj-lt"/>
              <a:buAutoNum type="arabicPeriod"/>
            </a:pPr>
            <a:r>
              <a:rPr lang="el-GR" sz="2400" dirty="0">
                <a:solidFill>
                  <a:srgbClr val="0000FF"/>
                </a:solidFill>
                <a:latin typeface="Arial Narrow" panose="020B0606020202030204" pitchFamily="34" charset="0"/>
              </a:rPr>
              <a:t>Ασταθής θόρυβος. </a:t>
            </a:r>
            <a:r>
              <a:rPr lang="el-GR" sz="2400" dirty="0">
                <a:solidFill>
                  <a:srgbClr val="C00000"/>
                </a:solidFill>
                <a:latin typeface="Arial Narrow" panose="020B0606020202030204" pitchFamily="34" charset="0"/>
              </a:rPr>
              <a:t>Τα επίπεδα ηχητικής πίεσης μεταβάλλονται σημαντικά. Διακρίνεται σε διακυμαινόμενο και διαλείποντα θόρυβο.</a:t>
            </a:r>
          </a:p>
          <a:p>
            <a:pPr lvl="1" algn="just"/>
            <a:r>
              <a:rPr lang="el-GR" sz="2400" b="1" dirty="0">
                <a:solidFill>
                  <a:srgbClr val="C00000"/>
                </a:solidFill>
                <a:latin typeface="Arial Narrow" panose="020B0606020202030204" pitchFamily="34" charset="0"/>
              </a:rPr>
              <a:t>Διακυμαινόμενος: </a:t>
            </a:r>
            <a:r>
              <a:rPr lang="el-GR" sz="2400" dirty="0">
                <a:solidFill>
                  <a:srgbClr val="C00000"/>
                </a:solidFill>
                <a:latin typeface="Arial Narrow" panose="020B0606020202030204" pitchFamily="34" charset="0"/>
              </a:rPr>
              <a:t>το επίπεδο μεταβάλλεται συνεχώς και σε μεγάλη έκταση.</a:t>
            </a:r>
          </a:p>
          <a:p>
            <a:pPr lvl="1" algn="just"/>
            <a:r>
              <a:rPr lang="el-GR" sz="2400" b="1" dirty="0">
                <a:solidFill>
                  <a:srgbClr val="C00000"/>
                </a:solidFill>
                <a:latin typeface="Arial Narrow" panose="020B0606020202030204" pitchFamily="34" charset="0"/>
              </a:rPr>
              <a:t>Διαλείπων: </a:t>
            </a:r>
            <a:r>
              <a:rPr lang="el-GR" sz="2400" dirty="0">
                <a:solidFill>
                  <a:srgbClr val="C00000"/>
                </a:solidFill>
                <a:latin typeface="Arial Narrow" panose="020B0606020202030204" pitchFamily="34" charset="0"/>
              </a:rPr>
              <a:t>το επίπεδο μειώνεται συνεχώς μέχρι το επίπεδο του θορύβου υποβάθρου αρκετές φορές.</a:t>
            </a:r>
          </a:p>
          <a:p>
            <a:pPr marL="457200" indent="-457200" algn="just">
              <a:buFont typeface="+mj-lt"/>
              <a:buAutoNum type="arabicPeriod"/>
            </a:pPr>
            <a:r>
              <a:rPr lang="el-GR" sz="2400" dirty="0">
                <a:solidFill>
                  <a:srgbClr val="0000FF"/>
                </a:solidFill>
                <a:latin typeface="Arial Narrow" panose="020B0606020202030204" pitchFamily="34" charset="0"/>
              </a:rPr>
              <a:t>Τοπικός θόρυβος. </a:t>
            </a:r>
            <a:r>
              <a:rPr lang="el-GR" sz="2400" dirty="0">
                <a:solidFill>
                  <a:srgbClr val="C00000"/>
                </a:solidFill>
                <a:latin typeface="Arial Narrow" panose="020B0606020202030204" pitchFamily="34" charset="0"/>
              </a:rPr>
              <a:t>Συνεχής ή διακυμαινόμενος, χαρακτηρίζεται από μία ή δύο συχνότητες. Είναι ιδιαίτερα ενοχλητικός και χαρακτηρίζεται από ενέργεια σε πολλές διαφορετικές συχνότητες στην ίδια στάθμη ηχητικής πίεσης.</a:t>
            </a:r>
          </a:p>
          <a:p>
            <a:pPr marL="457200" indent="-457200" algn="just">
              <a:buFont typeface="+mj-lt"/>
              <a:buAutoNum type="arabicPeriod"/>
            </a:pPr>
            <a:r>
              <a:rPr lang="el-GR" sz="2400" dirty="0">
                <a:solidFill>
                  <a:srgbClr val="0000FF"/>
                </a:solidFill>
                <a:latin typeface="Arial Narrow" panose="020B0606020202030204" pitchFamily="34" charset="0"/>
              </a:rPr>
              <a:t>Κρότος. </a:t>
            </a:r>
            <a:r>
              <a:rPr lang="el-GR" sz="2400" dirty="0">
                <a:solidFill>
                  <a:srgbClr val="C00000"/>
                </a:solidFill>
                <a:latin typeface="Arial Narrow" panose="020B0606020202030204" pitchFamily="34" charset="0"/>
              </a:rPr>
              <a:t>Χαρακτηρίζεται από ένα ή περισσότερους πολύ οξείς ήχους διάρκειας 1</a:t>
            </a:r>
            <a:r>
              <a:rPr lang="en-US" sz="2400" dirty="0">
                <a:solidFill>
                  <a:srgbClr val="C00000"/>
                </a:solidFill>
                <a:latin typeface="Arial Narrow" panose="020B0606020202030204" pitchFamily="34" charset="0"/>
              </a:rPr>
              <a:t>s</a:t>
            </a:r>
            <a:r>
              <a:rPr lang="el-GR" sz="2400" dirty="0">
                <a:solidFill>
                  <a:srgbClr val="C00000"/>
                </a:solidFill>
                <a:latin typeface="Arial Narrow" panose="020B0606020202030204" pitchFamily="34" charset="0"/>
              </a:rPr>
              <a:t>.</a:t>
            </a:r>
          </a:p>
        </p:txBody>
      </p:sp>
    </p:spTree>
    <p:extLst>
      <p:ext uri="{BB962C8B-B14F-4D97-AF65-F5344CB8AC3E}">
        <p14:creationId xmlns:p14="http://schemas.microsoft.com/office/powerpoint/2010/main" val="1052950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29</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3E95B974-4D99-4246-8C20-24E3A5A052B6}"/>
              </a:ext>
            </a:extLst>
          </p:cNvPr>
          <p:cNvPicPr>
            <a:picLocks noChangeAspect="1"/>
          </p:cNvPicPr>
          <p:nvPr/>
        </p:nvPicPr>
        <p:blipFill rotWithShape="1">
          <a:blip r:embed="rId2"/>
          <a:srcRect l="8923" r="4541" b="22947"/>
          <a:stretch/>
        </p:blipFill>
        <p:spPr>
          <a:xfrm>
            <a:off x="4696065" y="1781515"/>
            <a:ext cx="4431663" cy="2426115"/>
          </a:xfrm>
          <a:prstGeom prst="rect">
            <a:avLst/>
          </a:prstGeom>
        </p:spPr>
      </p:pic>
      <p:sp>
        <p:nvSpPr>
          <p:cNvPr id="6" name="TextBox 5">
            <a:extLst>
              <a:ext uri="{FF2B5EF4-FFF2-40B4-BE49-F238E27FC236}">
                <a16:creationId xmlns:a16="http://schemas.microsoft.com/office/drawing/2014/main" id="{3BA75896-42B1-48CD-92DA-C0539794C440}"/>
              </a:ext>
            </a:extLst>
          </p:cNvPr>
          <p:cNvSpPr txBox="1"/>
          <p:nvPr/>
        </p:nvSpPr>
        <p:spPr>
          <a:xfrm>
            <a:off x="109372" y="0"/>
            <a:ext cx="8412008" cy="400110"/>
          </a:xfrm>
          <a:prstGeom prst="rect">
            <a:avLst/>
          </a:prstGeom>
          <a:solidFill>
            <a:schemeClr val="bg1"/>
          </a:solidFill>
        </p:spPr>
        <p:txBody>
          <a:bodyPr wrap="square">
            <a:spAutoFit/>
          </a:bodyPr>
          <a:lstStyle/>
          <a:p>
            <a:pPr algn="just"/>
            <a:r>
              <a:rPr lang="el-GR" sz="2000" dirty="0">
                <a:solidFill>
                  <a:srgbClr val="0000FF"/>
                </a:solidFill>
                <a:latin typeface="Arial Narrow" panose="020B0606020202030204" pitchFamily="34" charset="0"/>
              </a:rPr>
              <a:t>Παράγοντες που επηρεάζουν τη διάδοση του ήχου- θορύβου</a:t>
            </a:r>
          </a:p>
        </p:txBody>
      </p:sp>
      <p:sp>
        <p:nvSpPr>
          <p:cNvPr id="7" name="TextBox 6">
            <a:extLst>
              <a:ext uri="{FF2B5EF4-FFF2-40B4-BE49-F238E27FC236}">
                <a16:creationId xmlns:a16="http://schemas.microsoft.com/office/drawing/2014/main" id="{3FC2F790-01BF-4DFB-ABEC-2A966080939D}"/>
              </a:ext>
            </a:extLst>
          </p:cNvPr>
          <p:cNvSpPr txBox="1"/>
          <p:nvPr/>
        </p:nvSpPr>
        <p:spPr>
          <a:xfrm>
            <a:off x="251520" y="478784"/>
            <a:ext cx="8647451" cy="1323439"/>
          </a:xfrm>
          <a:prstGeom prst="rect">
            <a:avLst/>
          </a:prstGeom>
          <a:solidFill>
            <a:schemeClr val="bg1"/>
          </a:solidFill>
        </p:spPr>
        <p:txBody>
          <a:bodyPr wrap="square">
            <a:spAutoFit/>
          </a:bodyPr>
          <a:lstStyle/>
          <a:p>
            <a:pPr algn="just"/>
            <a:r>
              <a:rPr lang="el-GR" sz="2000" dirty="0">
                <a:solidFill>
                  <a:srgbClr val="C00000"/>
                </a:solidFill>
                <a:latin typeface="Arial Narrow" panose="020B0606020202030204" pitchFamily="34" charset="0"/>
              </a:rPr>
              <a:t>Τα ηχητικά κύματα μπορούν να εκπέμπονται από σημειακές, γραμμικές ή επιφανειακές πηγές.</a:t>
            </a:r>
          </a:p>
          <a:p>
            <a:pPr algn="just"/>
            <a:r>
              <a:rPr lang="el-GR" sz="2000" dirty="0">
                <a:solidFill>
                  <a:srgbClr val="C00000"/>
                </a:solidFill>
                <a:latin typeface="Arial Narrow" panose="020B0606020202030204" pitchFamily="34" charset="0"/>
              </a:rPr>
              <a:t>Στην σημειακή η ισχύς είναι </a:t>
            </a:r>
            <a:r>
              <a:rPr lang="el-GR" sz="2000" u="sng" dirty="0">
                <a:solidFill>
                  <a:srgbClr val="C00000"/>
                </a:solidFill>
                <a:latin typeface="Arial Narrow" panose="020B0606020202030204" pitchFamily="34" charset="0"/>
              </a:rPr>
              <a:t>αντιστρόφως ανάλογη του τετραγώνου της απόστασης</a:t>
            </a:r>
            <a:r>
              <a:rPr lang="el-GR" sz="2000" dirty="0">
                <a:solidFill>
                  <a:srgbClr val="C00000"/>
                </a:solidFill>
                <a:latin typeface="Arial Narrow" panose="020B0606020202030204" pitchFamily="34" charset="0"/>
              </a:rPr>
              <a:t>.</a:t>
            </a:r>
          </a:p>
          <a:p>
            <a:pPr algn="just"/>
            <a:r>
              <a:rPr lang="el-GR" sz="2000" dirty="0">
                <a:solidFill>
                  <a:srgbClr val="C00000"/>
                </a:solidFill>
                <a:latin typeface="Arial Narrow" panose="020B0606020202030204" pitchFamily="34" charset="0"/>
              </a:rPr>
              <a:t>Στην γραμμική </a:t>
            </a:r>
            <a:r>
              <a:rPr lang="el-GR" sz="2000" u="sng" dirty="0">
                <a:solidFill>
                  <a:srgbClr val="C00000"/>
                </a:solidFill>
                <a:latin typeface="Arial Narrow" panose="020B0606020202030204" pitchFamily="34" charset="0"/>
              </a:rPr>
              <a:t>αντιστρόφως ανάλογη με την απόσταση</a:t>
            </a:r>
            <a:r>
              <a:rPr lang="el-GR" sz="2000" dirty="0">
                <a:solidFill>
                  <a:srgbClr val="C00000"/>
                </a:solidFill>
                <a:latin typeface="Arial Narrow" panose="020B0606020202030204" pitchFamily="34" charset="0"/>
              </a:rPr>
              <a:t>.</a:t>
            </a:r>
          </a:p>
        </p:txBody>
      </p:sp>
      <p:sp>
        <p:nvSpPr>
          <p:cNvPr id="4" name="TextBox 3">
            <a:extLst>
              <a:ext uri="{FF2B5EF4-FFF2-40B4-BE49-F238E27FC236}">
                <a16:creationId xmlns:a16="http://schemas.microsoft.com/office/drawing/2014/main" id="{27D89D79-AC3C-F4C4-E656-3C49A6EF23A2}"/>
              </a:ext>
            </a:extLst>
          </p:cNvPr>
          <p:cNvSpPr txBox="1"/>
          <p:nvPr/>
        </p:nvSpPr>
        <p:spPr>
          <a:xfrm>
            <a:off x="251520" y="4207630"/>
            <a:ext cx="8647451" cy="2246769"/>
          </a:xfrm>
          <a:prstGeom prst="rect">
            <a:avLst/>
          </a:prstGeom>
          <a:solidFill>
            <a:schemeClr val="bg1"/>
          </a:solidFill>
        </p:spPr>
        <p:txBody>
          <a:bodyPr wrap="square">
            <a:spAutoFit/>
          </a:bodyPr>
          <a:lstStyle/>
          <a:p>
            <a:pPr algn="just"/>
            <a:r>
              <a:rPr lang="el-GR" sz="2000" dirty="0">
                <a:solidFill>
                  <a:srgbClr val="C00000"/>
                </a:solidFill>
                <a:latin typeface="Arial Narrow" panose="020B0606020202030204" pitchFamily="34" charset="0"/>
              </a:rPr>
              <a:t>Επηρεάζεται και από άλλους παράγοντες όπως οι βαθμίδες ταχύτητας του ανέμου και της θερμοκρασίας στον ατμοσφαιρικό αέρα, η τύρβη που τον παραμορφώνει και η τριβή που προκαλεί απορρόφηση.</a:t>
            </a:r>
          </a:p>
          <a:p>
            <a:pPr algn="just"/>
            <a:r>
              <a:rPr lang="el-GR" sz="2000" u="sng" dirty="0">
                <a:solidFill>
                  <a:srgbClr val="C00000"/>
                </a:solidFill>
                <a:latin typeface="Arial Narrow" panose="020B0606020202030204" pitchFamily="34" charset="0"/>
              </a:rPr>
              <a:t>Ο άνεμος κάμπτει τις ακτίνες κατά τη διεύθυνση του ανέμου προς το έδαφος και αντίθετα με την κατεύθυνση προς τα πάνω στο επιφανειακό στρώμα</a:t>
            </a:r>
          </a:p>
          <a:p>
            <a:pPr algn="just"/>
            <a:r>
              <a:rPr lang="el-GR" sz="2000" dirty="0">
                <a:solidFill>
                  <a:srgbClr val="C00000"/>
                </a:solidFill>
                <a:latin typeface="Arial Narrow" panose="020B0606020202030204" pitchFamily="34" charset="0"/>
              </a:rPr>
              <a:t>Έτσι δημιουργείται μια περιοχή ενίσχυσης του ήχου κατά τη διεύθυνση του ανέμου και μια </a:t>
            </a:r>
            <a:r>
              <a:rPr lang="el-GR" sz="2000" dirty="0" err="1">
                <a:solidFill>
                  <a:srgbClr val="C00000"/>
                </a:solidFill>
                <a:latin typeface="Arial Narrow" panose="020B0606020202030204" pitchFamily="34" charset="0"/>
              </a:rPr>
              <a:t>ηχοσκιά</a:t>
            </a:r>
            <a:r>
              <a:rPr lang="el-GR" sz="2000" dirty="0">
                <a:solidFill>
                  <a:srgbClr val="C00000"/>
                </a:solidFill>
                <a:latin typeface="Arial Narrow" panose="020B0606020202030204" pitchFamily="34" charset="0"/>
              </a:rPr>
              <a:t> αντίθετα με αυτή.</a:t>
            </a:r>
          </a:p>
        </p:txBody>
      </p:sp>
    </p:spTree>
    <p:extLst>
      <p:ext uri="{BB962C8B-B14F-4D97-AF65-F5344CB8AC3E}">
        <p14:creationId xmlns:p14="http://schemas.microsoft.com/office/powerpoint/2010/main" val="2356119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30</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3EF8D310-EFE7-49B0-BF0A-6CD5E93004C8}"/>
              </a:ext>
            </a:extLst>
          </p:cNvPr>
          <p:cNvSpPr txBox="1"/>
          <p:nvPr/>
        </p:nvSpPr>
        <p:spPr>
          <a:xfrm>
            <a:off x="457200" y="324723"/>
            <a:ext cx="8003232" cy="2862322"/>
          </a:xfrm>
          <a:prstGeom prst="rect">
            <a:avLst/>
          </a:prstGeom>
          <a:noFill/>
        </p:spPr>
        <p:txBody>
          <a:bodyPr wrap="square">
            <a:spAutoFit/>
          </a:bodyPr>
          <a:lstStyle/>
          <a:p>
            <a:pPr algn="just"/>
            <a:r>
              <a:rPr lang="el-GR" sz="2000" dirty="0">
                <a:latin typeface="Arial Narrow" panose="020B0606020202030204" pitchFamily="34" charset="0"/>
              </a:rPr>
              <a:t>Η ένταση του ήχου εξαρτάται από τη βαθμίδα του ανέμου. </a:t>
            </a:r>
          </a:p>
          <a:p>
            <a:pPr algn="just"/>
            <a:r>
              <a:rPr lang="el-GR" sz="2000" dirty="0">
                <a:latin typeface="Arial Narrow" panose="020B0606020202030204" pitchFamily="34" charset="0"/>
              </a:rPr>
              <a:t>Η εξασθένηση στην </a:t>
            </a:r>
            <a:r>
              <a:rPr lang="el-GR" sz="2000" dirty="0" err="1">
                <a:latin typeface="Arial Narrow" panose="020B0606020202030204" pitchFamily="34" charset="0"/>
              </a:rPr>
              <a:t>ηχοσκιά</a:t>
            </a:r>
            <a:r>
              <a:rPr lang="el-GR" sz="2000" dirty="0">
                <a:latin typeface="Arial Narrow" panose="020B0606020202030204" pitchFamily="34" charset="0"/>
              </a:rPr>
              <a:t> μπορεί να φτάσει τα 30</a:t>
            </a:r>
            <a:r>
              <a:rPr lang="en-US" sz="2000" dirty="0">
                <a:latin typeface="Arial Narrow" panose="020B0606020202030204" pitchFamily="34" charset="0"/>
              </a:rPr>
              <a:t>dB</a:t>
            </a:r>
            <a:r>
              <a:rPr lang="el-GR" sz="2000" dirty="0">
                <a:latin typeface="Arial Narrow" panose="020B0606020202030204" pitchFamily="34" charset="0"/>
              </a:rPr>
              <a:t> ενώ η αύξηση κατά τη διεύθυνση είναι μικρότερη.</a:t>
            </a:r>
          </a:p>
          <a:p>
            <a:pPr algn="just"/>
            <a:endParaRPr lang="el-GR" sz="2000" dirty="0">
              <a:latin typeface="Arial Narrow" panose="020B0606020202030204" pitchFamily="34" charset="0"/>
            </a:endParaRPr>
          </a:p>
          <a:p>
            <a:pPr algn="just"/>
            <a:r>
              <a:rPr lang="el-GR" sz="2000" dirty="0">
                <a:solidFill>
                  <a:srgbClr val="0000FF"/>
                </a:solidFill>
                <a:latin typeface="Arial Narrow" panose="020B0606020202030204" pitchFamily="34" charset="0"/>
              </a:rPr>
              <a:t>Η θερμοβαθμίδα μεταβάλει επίσης τη διεύθυνση των ηχητικών κυμάτων.</a:t>
            </a:r>
          </a:p>
          <a:p>
            <a:pPr algn="just"/>
            <a:r>
              <a:rPr lang="el-GR" sz="2000" dirty="0">
                <a:latin typeface="Arial Narrow" panose="020B0606020202030204" pitchFamily="34" charset="0"/>
              </a:rPr>
              <a:t>Υφίσταται ελάττωση της ταχύτητας όπως μεταβαίνει σε στρώμα με μικρότερη θερμοκρασία.</a:t>
            </a:r>
          </a:p>
          <a:p>
            <a:pPr algn="just"/>
            <a:r>
              <a:rPr lang="el-GR" sz="2000" dirty="0">
                <a:latin typeface="Arial Narrow" panose="020B0606020202030204" pitchFamily="34" charset="0"/>
              </a:rPr>
              <a:t>Απουσία ανέμου κάμπτονται από την επιφάνεια του εδάφους.</a:t>
            </a:r>
          </a:p>
          <a:p>
            <a:pPr algn="just"/>
            <a:r>
              <a:rPr lang="el-GR" sz="2000" dirty="0">
                <a:latin typeface="Arial Narrow" panose="020B0606020202030204" pitchFamily="34" charset="0"/>
              </a:rPr>
              <a:t>Η περιοχή </a:t>
            </a:r>
            <a:r>
              <a:rPr lang="el-GR" sz="2000" dirty="0" err="1">
                <a:latin typeface="Arial Narrow" panose="020B0606020202030204" pitchFamily="34" charset="0"/>
              </a:rPr>
              <a:t>ηχοσκιάς</a:t>
            </a:r>
            <a:r>
              <a:rPr lang="el-GR" sz="2000" dirty="0">
                <a:latin typeface="Arial Narrow" panose="020B0606020202030204" pitchFamily="34" charset="0"/>
              </a:rPr>
              <a:t> εξαρτάται από την ισχύ της θερμοβαθμίδας.</a:t>
            </a:r>
          </a:p>
        </p:txBody>
      </p:sp>
      <p:pic>
        <p:nvPicPr>
          <p:cNvPr id="7" name="Εικόνα 6">
            <a:extLst>
              <a:ext uri="{FF2B5EF4-FFF2-40B4-BE49-F238E27FC236}">
                <a16:creationId xmlns:a16="http://schemas.microsoft.com/office/drawing/2014/main" id="{0E360EE3-271F-478A-A3B6-E54B1AC704E3}"/>
              </a:ext>
            </a:extLst>
          </p:cNvPr>
          <p:cNvPicPr>
            <a:picLocks noChangeAspect="1"/>
          </p:cNvPicPr>
          <p:nvPr/>
        </p:nvPicPr>
        <p:blipFill rotWithShape="1">
          <a:blip r:embed="rId2"/>
          <a:srcRect l="20214" r="20919" b="27665"/>
          <a:stretch/>
        </p:blipFill>
        <p:spPr>
          <a:xfrm>
            <a:off x="1955544" y="3284984"/>
            <a:ext cx="5250840" cy="2952328"/>
          </a:xfrm>
          <a:prstGeom prst="rect">
            <a:avLst/>
          </a:prstGeom>
        </p:spPr>
      </p:pic>
    </p:spTree>
    <p:extLst>
      <p:ext uri="{BB962C8B-B14F-4D97-AF65-F5344CB8AC3E}">
        <p14:creationId xmlns:p14="http://schemas.microsoft.com/office/powerpoint/2010/main" val="17062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31</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13EFBC26-BCBC-44FF-8328-A31239EF48FA}"/>
              </a:ext>
            </a:extLst>
          </p:cNvPr>
          <p:cNvSpPr txBox="1"/>
          <p:nvPr/>
        </p:nvSpPr>
        <p:spPr>
          <a:xfrm>
            <a:off x="437272" y="166157"/>
            <a:ext cx="8003232" cy="1015663"/>
          </a:xfrm>
          <a:prstGeom prst="rect">
            <a:avLst/>
          </a:prstGeom>
          <a:noFill/>
        </p:spPr>
        <p:txBody>
          <a:bodyPr wrap="square">
            <a:spAutoFit/>
          </a:bodyPr>
          <a:lstStyle/>
          <a:p>
            <a:pPr algn="just"/>
            <a:r>
              <a:rPr lang="el-GR" sz="2000" dirty="0">
                <a:solidFill>
                  <a:srgbClr val="0000FF"/>
                </a:solidFill>
                <a:latin typeface="Arial Narrow" panose="020B0606020202030204" pitchFamily="34" charset="0"/>
              </a:rPr>
              <a:t>Τη νύχτα ή κάτω από ειδικές ατμοσφαιρικές συνθήκες όταν η θερμοβαθμίδα είναι κοντά στο έδαφος (αναστροφή) η ηχητική ακτίνα διαθλάται προς το έδαφος και κατά τη διέλευση του από το στρώμα θερμοβαθμίδας ενισχύεται</a:t>
            </a:r>
            <a:r>
              <a:rPr lang="en-US" sz="2000" dirty="0">
                <a:solidFill>
                  <a:srgbClr val="0000FF"/>
                </a:solidFill>
                <a:latin typeface="Arial Narrow" panose="020B0606020202030204" pitchFamily="34" charset="0"/>
              </a:rPr>
              <a:t>.</a:t>
            </a:r>
            <a:endParaRPr lang="el-GR" sz="2000" dirty="0">
              <a:solidFill>
                <a:srgbClr val="0000FF"/>
              </a:solidFill>
              <a:latin typeface="Arial Narrow" panose="020B0606020202030204" pitchFamily="34" charset="0"/>
            </a:endParaRPr>
          </a:p>
        </p:txBody>
      </p:sp>
      <p:pic>
        <p:nvPicPr>
          <p:cNvPr id="7" name="Εικόνα 6">
            <a:extLst>
              <a:ext uri="{FF2B5EF4-FFF2-40B4-BE49-F238E27FC236}">
                <a16:creationId xmlns:a16="http://schemas.microsoft.com/office/drawing/2014/main" id="{888FDB1A-CADF-4222-A079-852C8532E261}"/>
              </a:ext>
            </a:extLst>
          </p:cNvPr>
          <p:cNvPicPr>
            <a:picLocks noChangeAspect="1"/>
          </p:cNvPicPr>
          <p:nvPr/>
        </p:nvPicPr>
        <p:blipFill rotWithShape="1">
          <a:blip r:embed="rId2"/>
          <a:srcRect l="20885" r="19720" b="25641"/>
          <a:stretch/>
        </p:blipFill>
        <p:spPr>
          <a:xfrm>
            <a:off x="1588612" y="1268759"/>
            <a:ext cx="5541105" cy="3150823"/>
          </a:xfrm>
          <a:prstGeom prst="rect">
            <a:avLst/>
          </a:prstGeom>
        </p:spPr>
      </p:pic>
      <p:sp>
        <p:nvSpPr>
          <p:cNvPr id="9" name="TextBox 8">
            <a:extLst>
              <a:ext uri="{FF2B5EF4-FFF2-40B4-BE49-F238E27FC236}">
                <a16:creationId xmlns:a16="http://schemas.microsoft.com/office/drawing/2014/main" id="{ED2920B1-D94D-4C8A-B768-0CA57A88BFE5}"/>
              </a:ext>
            </a:extLst>
          </p:cNvPr>
          <p:cNvSpPr txBox="1"/>
          <p:nvPr/>
        </p:nvSpPr>
        <p:spPr>
          <a:xfrm>
            <a:off x="463420" y="4572358"/>
            <a:ext cx="8003232" cy="1631216"/>
          </a:xfrm>
          <a:prstGeom prst="rect">
            <a:avLst/>
          </a:prstGeom>
          <a:noFill/>
        </p:spPr>
        <p:txBody>
          <a:bodyPr wrap="square">
            <a:spAutoFit/>
          </a:bodyPr>
          <a:lstStyle/>
          <a:p>
            <a:pPr algn="just"/>
            <a:r>
              <a:rPr lang="el-GR" sz="2000" dirty="0">
                <a:solidFill>
                  <a:srgbClr val="0000FF"/>
                </a:solidFill>
                <a:latin typeface="Arial Narrow" panose="020B0606020202030204" pitchFamily="34" charset="0"/>
              </a:rPr>
              <a:t>Η απορρόφηση του ήχου στον αέρα εξαρτάται </a:t>
            </a:r>
            <a:r>
              <a:rPr lang="el-GR" sz="2000" u="sng" dirty="0">
                <a:solidFill>
                  <a:srgbClr val="0000FF"/>
                </a:solidFill>
                <a:latin typeface="Arial Narrow" panose="020B0606020202030204" pitchFamily="34" charset="0"/>
              </a:rPr>
              <a:t>από τη συχνότητα, την υγρασία και τη θερμοκρασία</a:t>
            </a:r>
            <a:r>
              <a:rPr lang="el-GR" sz="2000" dirty="0">
                <a:solidFill>
                  <a:srgbClr val="0000FF"/>
                </a:solidFill>
                <a:latin typeface="Arial Narrow" panose="020B0606020202030204" pitchFamily="34" charset="0"/>
              </a:rPr>
              <a:t>. Η θερμοδυναμική και η τριβή ευθύνονται για την πολύπλοκη συμπεριφορά.</a:t>
            </a:r>
          </a:p>
          <a:p>
            <a:pPr algn="just"/>
            <a:r>
              <a:rPr lang="el-GR" sz="2000" dirty="0">
                <a:solidFill>
                  <a:srgbClr val="0000FF"/>
                </a:solidFill>
                <a:latin typeface="Arial Narrow" panose="020B0606020202030204" pitchFamily="34" charset="0"/>
              </a:rPr>
              <a:t>Η εξασθένιση του ήχου εξαρτάται από το τετράγωνο της ταχύτητας διάδοσής του.</a:t>
            </a:r>
          </a:p>
          <a:p>
            <a:pPr algn="just"/>
            <a:r>
              <a:rPr lang="el-GR" sz="2000" dirty="0">
                <a:solidFill>
                  <a:srgbClr val="0000FF"/>
                </a:solidFill>
                <a:latin typeface="Arial Narrow" panose="020B0606020202030204" pitchFamily="34" charset="0"/>
              </a:rPr>
              <a:t>Προβλήματα επίσης δημιουργούν, η βροχή, η ομίχλη και το χιόνι.</a:t>
            </a:r>
          </a:p>
        </p:txBody>
      </p:sp>
    </p:spTree>
    <p:extLst>
      <p:ext uri="{BB962C8B-B14F-4D97-AF65-F5344CB8AC3E}">
        <p14:creationId xmlns:p14="http://schemas.microsoft.com/office/powerpoint/2010/main" val="1642242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32</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4E6C8481-68CB-474B-BB9A-8B627F41CB93}"/>
              </a:ext>
            </a:extLst>
          </p:cNvPr>
          <p:cNvPicPr>
            <a:picLocks noChangeAspect="1"/>
          </p:cNvPicPr>
          <p:nvPr/>
        </p:nvPicPr>
        <p:blipFill rotWithShape="1">
          <a:blip r:embed="rId2"/>
          <a:srcRect l="13814" r="12098" b="16571"/>
          <a:stretch/>
        </p:blipFill>
        <p:spPr>
          <a:xfrm>
            <a:off x="1024663" y="2133243"/>
            <a:ext cx="6283641" cy="3589579"/>
          </a:xfrm>
          <a:prstGeom prst="rect">
            <a:avLst/>
          </a:prstGeom>
        </p:spPr>
      </p:pic>
      <p:sp>
        <p:nvSpPr>
          <p:cNvPr id="6" name="TextBox 5">
            <a:extLst>
              <a:ext uri="{FF2B5EF4-FFF2-40B4-BE49-F238E27FC236}">
                <a16:creationId xmlns:a16="http://schemas.microsoft.com/office/drawing/2014/main" id="{C7E10046-A1A3-4230-85D5-591ACFD53309}"/>
              </a:ext>
            </a:extLst>
          </p:cNvPr>
          <p:cNvSpPr txBox="1"/>
          <p:nvPr/>
        </p:nvSpPr>
        <p:spPr>
          <a:xfrm>
            <a:off x="457200" y="530655"/>
            <a:ext cx="8003232" cy="830997"/>
          </a:xfrm>
          <a:prstGeom prst="rect">
            <a:avLst/>
          </a:prstGeom>
          <a:noFill/>
        </p:spPr>
        <p:txBody>
          <a:bodyPr wrap="square">
            <a:spAutoFit/>
          </a:bodyPr>
          <a:lstStyle/>
          <a:p>
            <a:pPr algn="just"/>
            <a:r>
              <a:rPr lang="el-GR" sz="2400" dirty="0">
                <a:solidFill>
                  <a:srgbClr val="0000FF"/>
                </a:solidFill>
                <a:latin typeface="Arial Narrow" panose="020B0606020202030204" pitchFamily="34" charset="0"/>
              </a:rPr>
              <a:t>Η ακουστική εξασθένιση ανά μήκος κύματος στους 20</a:t>
            </a:r>
            <a:r>
              <a:rPr lang="el-GR" sz="2400" baseline="30000" dirty="0">
                <a:solidFill>
                  <a:srgbClr val="0000FF"/>
                </a:solidFill>
                <a:latin typeface="Arial Narrow" panose="020B0606020202030204" pitchFamily="34" charset="0"/>
              </a:rPr>
              <a:t>ο</a:t>
            </a:r>
            <a:r>
              <a:rPr lang="en-US" sz="2400" dirty="0">
                <a:solidFill>
                  <a:srgbClr val="0000FF"/>
                </a:solidFill>
                <a:latin typeface="Arial Narrow" panose="020B0606020202030204" pitchFamily="34" charset="0"/>
              </a:rPr>
              <a:t>C </a:t>
            </a:r>
            <a:r>
              <a:rPr lang="el-GR" sz="2400" dirty="0">
                <a:solidFill>
                  <a:srgbClr val="0000FF"/>
                </a:solidFill>
                <a:latin typeface="Arial Narrow" panose="020B0606020202030204" pitchFamily="34" charset="0"/>
              </a:rPr>
              <a:t>σαν συνάρτηση της σχετικής υγρασίας.</a:t>
            </a:r>
            <a:r>
              <a:rPr lang="en-US" sz="2400" dirty="0">
                <a:solidFill>
                  <a:srgbClr val="0000FF"/>
                </a:solidFill>
                <a:latin typeface="Arial Narrow" panose="020B0606020202030204" pitchFamily="34" charset="0"/>
              </a:rPr>
              <a:t> </a:t>
            </a:r>
            <a:endParaRPr lang="el-GR"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311076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33</a:t>
            </a:fld>
            <a:endParaRPr lang="el-GR" dirty="0">
              <a:solidFill>
                <a:prstClr val="black">
                  <a:tint val="75000"/>
                </a:prstClr>
              </a:solidFill>
            </a:endParaRPr>
          </a:p>
        </p:txBody>
      </p:sp>
      <p:sp>
        <p:nvSpPr>
          <p:cNvPr id="8" name="TextBox 7">
            <a:extLst>
              <a:ext uri="{FF2B5EF4-FFF2-40B4-BE49-F238E27FC236}">
                <a16:creationId xmlns:a16="http://schemas.microsoft.com/office/drawing/2014/main" id="{F2E54A7B-2BD9-4C72-8D48-73C7E9C4BDBC}"/>
              </a:ext>
            </a:extLst>
          </p:cNvPr>
          <p:cNvSpPr txBox="1"/>
          <p:nvPr/>
        </p:nvSpPr>
        <p:spPr>
          <a:xfrm>
            <a:off x="427382" y="225595"/>
            <a:ext cx="8412008" cy="461665"/>
          </a:xfrm>
          <a:prstGeom prst="rect">
            <a:avLst/>
          </a:prstGeom>
          <a:solidFill>
            <a:schemeClr val="bg1"/>
          </a:solidFill>
        </p:spPr>
        <p:txBody>
          <a:bodyPr wrap="square">
            <a:spAutoFit/>
          </a:bodyPr>
          <a:lstStyle/>
          <a:p>
            <a:pPr algn="just"/>
            <a:r>
              <a:rPr lang="el-GR" sz="2400" u="sng" dirty="0">
                <a:latin typeface="Arial Narrow" panose="020B0606020202030204" pitchFamily="34" charset="0"/>
              </a:rPr>
              <a:t>Ισοδύναμη ηχητική στάθμη</a:t>
            </a:r>
          </a:p>
        </p:txBody>
      </p:sp>
      <p:sp>
        <p:nvSpPr>
          <p:cNvPr id="9" name="TextBox 8">
            <a:extLst>
              <a:ext uri="{FF2B5EF4-FFF2-40B4-BE49-F238E27FC236}">
                <a16:creationId xmlns:a16="http://schemas.microsoft.com/office/drawing/2014/main" id="{30F46529-D938-4735-BB40-D4A82FB29887}"/>
              </a:ext>
            </a:extLst>
          </p:cNvPr>
          <p:cNvSpPr txBox="1"/>
          <p:nvPr/>
        </p:nvSpPr>
        <p:spPr>
          <a:xfrm>
            <a:off x="427382" y="872219"/>
            <a:ext cx="8412008" cy="3046988"/>
          </a:xfrm>
          <a:prstGeom prst="rect">
            <a:avLst/>
          </a:prstGeom>
          <a:solidFill>
            <a:schemeClr val="bg1"/>
          </a:solidFill>
        </p:spPr>
        <p:txBody>
          <a:bodyPr wrap="square">
            <a:spAutoFit/>
          </a:bodyPr>
          <a:lstStyle/>
          <a:p>
            <a:pPr algn="just"/>
            <a:r>
              <a:rPr lang="el-GR" sz="2400" dirty="0">
                <a:solidFill>
                  <a:srgbClr val="0000FF"/>
                </a:solidFill>
                <a:latin typeface="Arial Narrow" panose="020B0606020202030204" pitchFamily="34" charset="0"/>
              </a:rPr>
              <a:t>Συχνά ο θόρυβος υφίσταται διακύμανση</a:t>
            </a:r>
            <a:r>
              <a:rPr lang="en-US" sz="2400" dirty="0">
                <a:solidFill>
                  <a:srgbClr val="0000FF"/>
                </a:solidFill>
                <a:latin typeface="Arial Narrow" panose="020B0606020202030204" pitchFamily="34" charset="0"/>
              </a:rPr>
              <a:t>.</a:t>
            </a:r>
            <a:endParaRPr lang="el-GR" sz="2400" dirty="0">
              <a:solidFill>
                <a:srgbClr val="0000FF"/>
              </a:solidFill>
              <a:latin typeface="Arial Narrow" panose="020B0606020202030204" pitchFamily="34" charset="0"/>
            </a:endParaRPr>
          </a:p>
          <a:p>
            <a:pPr algn="just"/>
            <a:r>
              <a:rPr lang="el-GR" sz="2400" dirty="0">
                <a:solidFill>
                  <a:srgbClr val="0000FF"/>
                </a:solidFill>
                <a:latin typeface="Arial Narrow" panose="020B0606020202030204" pitchFamily="34" charset="0"/>
              </a:rPr>
              <a:t>Παρατηρείται εύκολα από τις ταλαντώσεις της οπτικής απεικόνισης εντός μετρητή επιπέδων στάθμης ήχου.</a:t>
            </a:r>
          </a:p>
          <a:p>
            <a:pPr algn="just"/>
            <a:r>
              <a:rPr lang="el-GR" sz="2400" dirty="0">
                <a:solidFill>
                  <a:srgbClr val="0000FF"/>
                </a:solidFill>
                <a:latin typeface="Arial Narrow" panose="020B0606020202030204" pitchFamily="34" charset="0"/>
              </a:rPr>
              <a:t>Η ισοδύναμη σταθερή στάθμη Α είναι αυτή που σε μια χρονική περίοδο έχει την ίδια ολική ενέργεια με τον πραγματικό θόρυβο</a:t>
            </a:r>
            <a:r>
              <a:rPr lang="en-US" sz="2400" dirty="0">
                <a:solidFill>
                  <a:srgbClr val="0000FF"/>
                </a:solidFill>
                <a:latin typeface="Arial Narrow" panose="020B0606020202030204" pitchFamily="34" charset="0"/>
              </a:rPr>
              <a:t>.</a:t>
            </a:r>
          </a:p>
          <a:p>
            <a:pPr algn="just"/>
            <a:endParaRPr lang="en-US" sz="2400" dirty="0">
              <a:solidFill>
                <a:srgbClr val="0000FF"/>
              </a:solidFill>
              <a:latin typeface="Arial Narrow" panose="020B0606020202030204" pitchFamily="34" charset="0"/>
            </a:endParaRPr>
          </a:p>
          <a:p>
            <a:pPr algn="just"/>
            <a:r>
              <a:rPr lang="el-GR" sz="2400" dirty="0">
                <a:solidFill>
                  <a:srgbClr val="0000FF"/>
                </a:solidFill>
                <a:latin typeface="Arial Narrow" panose="020B0606020202030204" pitchFamily="34" charset="0"/>
              </a:rPr>
              <a:t>Το σταθμισμένο ισοδύναμο συνεχές επίπεδο ορίζεται ως </a:t>
            </a:r>
            <a:r>
              <a:rPr lang="en-US" sz="2400" dirty="0" err="1">
                <a:solidFill>
                  <a:srgbClr val="0000FF"/>
                </a:solidFill>
                <a:latin typeface="Arial Narrow" panose="020B0606020202030204" pitchFamily="34" charset="0"/>
              </a:rPr>
              <a:t>L</a:t>
            </a:r>
            <a:r>
              <a:rPr lang="en-US" sz="2400" baseline="-25000" dirty="0" err="1">
                <a:solidFill>
                  <a:srgbClr val="0000FF"/>
                </a:solidFill>
                <a:latin typeface="Arial Narrow" panose="020B0606020202030204" pitchFamily="34" charset="0"/>
              </a:rPr>
              <a:t>Aeg</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για χρονική περίοδο Τ ωρών:</a:t>
            </a:r>
          </a:p>
        </p:txBody>
      </p:sp>
      <p:graphicFrame>
        <p:nvGraphicFramePr>
          <p:cNvPr id="10" name="Αντικείμενο 9">
            <a:extLst>
              <a:ext uri="{FF2B5EF4-FFF2-40B4-BE49-F238E27FC236}">
                <a16:creationId xmlns:a16="http://schemas.microsoft.com/office/drawing/2014/main" id="{45EB31DA-44A0-4D82-976E-CB34E134E103}"/>
              </a:ext>
            </a:extLst>
          </p:cNvPr>
          <p:cNvGraphicFramePr>
            <a:graphicFrameLocks noChangeAspect="1"/>
          </p:cNvGraphicFramePr>
          <p:nvPr>
            <p:extLst>
              <p:ext uri="{D42A27DB-BD31-4B8C-83A1-F6EECF244321}">
                <p14:modId xmlns:p14="http://schemas.microsoft.com/office/powerpoint/2010/main" val="2904295808"/>
              </p:ext>
            </p:extLst>
          </p:nvPr>
        </p:nvGraphicFramePr>
        <p:xfrm>
          <a:off x="3203848" y="3782942"/>
          <a:ext cx="3434887" cy="958459"/>
        </p:xfrm>
        <a:graphic>
          <a:graphicData uri="http://schemas.openxmlformats.org/presentationml/2006/ole">
            <mc:AlternateContent xmlns:mc="http://schemas.openxmlformats.org/markup-compatibility/2006">
              <mc:Choice xmlns:v="urn:schemas-microsoft-com:vml" Requires="v">
                <p:oleObj name="Equation" r:id="rId2" imgW="2095200" imgH="583920" progId="Equation.DSMT4">
                  <p:embed/>
                </p:oleObj>
              </mc:Choice>
              <mc:Fallback>
                <p:oleObj name="Equation" r:id="rId2" imgW="2095200" imgH="583920" progId="Equation.DSMT4">
                  <p:embed/>
                  <p:pic>
                    <p:nvPicPr>
                      <p:cNvPr id="9" name="Αντικείμενο 8">
                        <a:extLst>
                          <a:ext uri="{FF2B5EF4-FFF2-40B4-BE49-F238E27FC236}">
                            <a16:creationId xmlns:a16="http://schemas.microsoft.com/office/drawing/2014/main" id="{B853FE8A-4D01-45FF-B807-CD62D539973F}"/>
                          </a:ext>
                        </a:extLst>
                      </p:cNvPr>
                      <p:cNvPicPr/>
                      <p:nvPr/>
                    </p:nvPicPr>
                    <p:blipFill>
                      <a:blip r:embed="rId3"/>
                      <a:stretch>
                        <a:fillRect/>
                      </a:stretch>
                    </p:blipFill>
                    <p:spPr>
                      <a:xfrm>
                        <a:off x="3203848" y="3782942"/>
                        <a:ext cx="3434887" cy="958459"/>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E56A8080-345B-44AE-886D-A6E1CF538FC7}"/>
              </a:ext>
            </a:extLst>
          </p:cNvPr>
          <p:cNvSpPr txBox="1"/>
          <p:nvPr/>
        </p:nvSpPr>
        <p:spPr>
          <a:xfrm>
            <a:off x="503548" y="5157192"/>
            <a:ext cx="8136904" cy="830997"/>
          </a:xfrm>
          <a:prstGeom prst="rect">
            <a:avLst/>
          </a:prstGeom>
          <a:noFill/>
        </p:spPr>
        <p:txBody>
          <a:bodyPr wrap="square">
            <a:spAutoFit/>
          </a:bodyPr>
          <a:lstStyle/>
          <a:p>
            <a:pPr algn="just"/>
            <a:r>
              <a:rPr lang="en-US" sz="2400" dirty="0" err="1">
                <a:solidFill>
                  <a:srgbClr val="0000FF"/>
                </a:solidFill>
                <a:latin typeface="Arial Narrow" panose="020B0606020202030204" pitchFamily="34" charset="0"/>
              </a:rPr>
              <a:t>p</a:t>
            </a:r>
            <a:r>
              <a:rPr lang="en-US" sz="2400" baseline="-25000" dirty="0" err="1">
                <a:solidFill>
                  <a:srgbClr val="0000FF"/>
                </a:solidFill>
                <a:latin typeface="Arial Narrow" panose="020B0606020202030204" pitchFamily="34" charset="0"/>
              </a:rPr>
              <a:t>A</a:t>
            </a:r>
            <a:r>
              <a:rPr lang="en-US" sz="2400" dirty="0">
                <a:solidFill>
                  <a:srgbClr val="0000FF"/>
                </a:solidFill>
                <a:latin typeface="Arial Narrow" panose="020B0606020202030204" pitchFamily="34" charset="0"/>
              </a:rPr>
              <a:t>(t), </a:t>
            </a:r>
            <a:r>
              <a:rPr lang="el-GR" sz="2400" dirty="0">
                <a:solidFill>
                  <a:srgbClr val="0000FF"/>
                </a:solidFill>
                <a:latin typeface="Arial Narrow" panose="020B0606020202030204" pitchFamily="34" charset="0"/>
              </a:rPr>
              <a:t>είναι η μεταβαλλόμενη στο χρόνο ηχητική πίεσης στο (Α) και </a:t>
            </a:r>
            <a:r>
              <a:rPr lang="en-US" sz="2400" dirty="0">
                <a:solidFill>
                  <a:srgbClr val="0000FF"/>
                </a:solidFill>
                <a:latin typeface="Arial Narrow" panose="020B0606020202030204" pitchFamily="34" charset="0"/>
              </a:rPr>
              <a:t>p</a:t>
            </a:r>
            <a:r>
              <a:rPr lang="el-GR" sz="2400" baseline="-25000" dirty="0">
                <a:solidFill>
                  <a:srgbClr val="0000FF"/>
                </a:solidFill>
                <a:latin typeface="Arial Narrow" panose="020B0606020202030204" pitchFamily="34" charset="0"/>
              </a:rPr>
              <a:t>0</a:t>
            </a:r>
            <a:r>
              <a:rPr lang="el-GR" sz="2400" dirty="0">
                <a:solidFill>
                  <a:srgbClr val="0000FF"/>
                </a:solidFill>
                <a:latin typeface="Arial Narrow" panose="020B0606020202030204" pitchFamily="34" charset="0"/>
              </a:rPr>
              <a:t> η ηχητική πίεση αναφοράς</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endParaRPr lang="en-US"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1428786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34</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9F682CD3-05E4-46BC-898A-10E1FAA4D08A}"/>
              </a:ext>
            </a:extLst>
          </p:cNvPr>
          <p:cNvSpPr txBox="1"/>
          <p:nvPr/>
        </p:nvSpPr>
        <p:spPr>
          <a:xfrm>
            <a:off x="395536" y="2381370"/>
            <a:ext cx="8136904" cy="830997"/>
          </a:xfrm>
          <a:prstGeom prst="rect">
            <a:avLst/>
          </a:prstGeom>
          <a:noFill/>
        </p:spPr>
        <p:txBody>
          <a:bodyPr wrap="square">
            <a:spAutoFit/>
          </a:bodyPr>
          <a:lstStyle/>
          <a:p>
            <a:pPr algn="just"/>
            <a:r>
              <a:rPr lang="el-GR" sz="2400" dirty="0">
                <a:solidFill>
                  <a:srgbClr val="0000FF"/>
                </a:solidFill>
                <a:latin typeface="Arial Narrow" panose="020B0606020202030204" pitchFamily="34" charset="0"/>
              </a:rPr>
              <a:t>Η σχέση μεταξύ της σταθμισμένης (δίκτυο Α) έκθεσης σε ήχο και της ισοδύναμης συνεχούς στάθμης θορύβου:</a:t>
            </a:r>
          </a:p>
        </p:txBody>
      </p:sp>
      <p:sp>
        <p:nvSpPr>
          <p:cNvPr id="8" name="TextBox 7">
            <a:extLst>
              <a:ext uri="{FF2B5EF4-FFF2-40B4-BE49-F238E27FC236}">
                <a16:creationId xmlns:a16="http://schemas.microsoft.com/office/drawing/2014/main" id="{81426419-06F5-4767-B3F9-D2CC1B4819F3}"/>
              </a:ext>
            </a:extLst>
          </p:cNvPr>
          <p:cNvSpPr txBox="1"/>
          <p:nvPr/>
        </p:nvSpPr>
        <p:spPr>
          <a:xfrm>
            <a:off x="424136" y="4322693"/>
            <a:ext cx="7715200" cy="461665"/>
          </a:xfrm>
          <a:prstGeom prst="rect">
            <a:avLst/>
          </a:prstGeom>
          <a:noFill/>
        </p:spPr>
        <p:txBody>
          <a:bodyPr wrap="square">
            <a:spAutoFit/>
          </a:bodyPr>
          <a:lstStyle/>
          <a:p>
            <a:r>
              <a:rPr lang="el-GR" sz="2400" dirty="0">
                <a:solidFill>
                  <a:srgbClr val="0000FF"/>
                </a:solidFill>
                <a:latin typeface="Arial Narrow" panose="020B0606020202030204" pitchFamily="34" charset="0"/>
              </a:rPr>
              <a:t>Το επίπεδο έκθεσης σε </a:t>
            </a:r>
            <a:r>
              <a:rPr lang="el-GR" sz="2400" dirty="0" err="1">
                <a:solidFill>
                  <a:srgbClr val="0000FF"/>
                </a:solidFill>
                <a:latin typeface="Arial Narrow" panose="020B0606020202030204" pitchFamily="34" charset="0"/>
              </a:rPr>
              <a:t>κανονικοποιημένο</a:t>
            </a:r>
            <a:r>
              <a:rPr lang="el-GR" sz="2400" dirty="0">
                <a:solidFill>
                  <a:srgbClr val="0000FF"/>
                </a:solidFill>
                <a:latin typeface="Arial Narrow" panose="020B0606020202030204" pitchFamily="34" charset="0"/>
              </a:rPr>
              <a:t> για οκτάωρη εργασία:</a:t>
            </a:r>
            <a:endParaRPr lang="el-GR" sz="2400" dirty="0"/>
          </a:p>
        </p:txBody>
      </p:sp>
      <p:graphicFrame>
        <p:nvGraphicFramePr>
          <p:cNvPr id="9" name="Αντικείμενο 8">
            <a:extLst>
              <a:ext uri="{FF2B5EF4-FFF2-40B4-BE49-F238E27FC236}">
                <a16:creationId xmlns:a16="http://schemas.microsoft.com/office/drawing/2014/main" id="{635320BF-135D-41C5-84AC-CB9DAA83CE34}"/>
              </a:ext>
            </a:extLst>
          </p:cNvPr>
          <p:cNvGraphicFramePr>
            <a:graphicFrameLocks noChangeAspect="1"/>
          </p:cNvGraphicFramePr>
          <p:nvPr>
            <p:extLst>
              <p:ext uri="{D42A27DB-BD31-4B8C-83A1-F6EECF244321}">
                <p14:modId xmlns:p14="http://schemas.microsoft.com/office/powerpoint/2010/main" val="941322081"/>
              </p:ext>
            </p:extLst>
          </p:nvPr>
        </p:nvGraphicFramePr>
        <p:xfrm>
          <a:off x="5044924" y="3304700"/>
          <a:ext cx="2595563" cy="625475"/>
        </p:xfrm>
        <a:graphic>
          <a:graphicData uri="http://schemas.openxmlformats.org/presentationml/2006/ole">
            <mc:AlternateContent xmlns:mc="http://schemas.openxmlformats.org/markup-compatibility/2006">
              <mc:Choice xmlns:v="urn:schemas-microsoft-com:vml" Requires="v">
                <p:oleObj name="Equation" r:id="rId2" imgW="1422360" imgH="342720" progId="Equation.DSMT4">
                  <p:embed/>
                </p:oleObj>
              </mc:Choice>
              <mc:Fallback>
                <p:oleObj name="Equation" r:id="rId2" imgW="1422360" imgH="342720" progId="Equation.DSMT4">
                  <p:embed/>
                  <p:pic>
                    <p:nvPicPr>
                      <p:cNvPr id="14" name="Αντικείμενο 13">
                        <a:extLst>
                          <a:ext uri="{FF2B5EF4-FFF2-40B4-BE49-F238E27FC236}">
                            <a16:creationId xmlns:a16="http://schemas.microsoft.com/office/drawing/2014/main" id="{D6897DE9-0439-40FF-B3CE-4604EE33337C}"/>
                          </a:ext>
                        </a:extLst>
                      </p:cNvPr>
                      <p:cNvPicPr/>
                      <p:nvPr/>
                    </p:nvPicPr>
                    <p:blipFill>
                      <a:blip r:embed="rId3"/>
                      <a:stretch>
                        <a:fillRect/>
                      </a:stretch>
                    </p:blipFill>
                    <p:spPr>
                      <a:xfrm>
                        <a:off x="5044924" y="3304700"/>
                        <a:ext cx="2595563" cy="625475"/>
                      </a:xfrm>
                      <a:prstGeom prst="rect">
                        <a:avLst/>
                      </a:prstGeom>
                    </p:spPr>
                  </p:pic>
                </p:oleObj>
              </mc:Fallback>
            </mc:AlternateContent>
          </a:graphicData>
        </a:graphic>
      </p:graphicFrame>
      <p:graphicFrame>
        <p:nvGraphicFramePr>
          <p:cNvPr id="11" name="Αντικείμενο 10">
            <a:extLst>
              <a:ext uri="{FF2B5EF4-FFF2-40B4-BE49-F238E27FC236}">
                <a16:creationId xmlns:a16="http://schemas.microsoft.com/office/drawing/2014/main" id="{7F183C00-A1D9-4891-B66A-4EBE16B8A56B}"/>
              </a:ext>
            </a:extLst>
          </p:cNvPr>
          <p:cNvGraphicFramePr>
            <a:graphicFrameLocks noChangeAspect="1"/>
          </p:cNvGraphicFramePr>
          <p:nvPr>
            <p:extLst>
              <p:ext uri="{D42A27DB-BD31-4B8C-83A1-F6EECF244321}">
                <p14:modId xmlns:p14="http://schemas.microsoft.com/office/powerpoint/2010/main" val="130102439"/>
              </p:ext>
            </p:extLst>
          </p:nvPr>
        </p:nvGraphicFramePr>
        <p:xfrm>
          <a:off x="5672258" y="5071732"/>
          <a:ext cx="2952338" cy="793165"/>
        </p:xfrm>
        <a:graphic>
          <a:graphicData uri="http://schemas.openxmlformats.org/presentationml/2006/ole">
            <mc:AlternateContent xmlns:mc="http://schemas.openxmlformats.org/markup-compatibility/2006">
              <mc:Choice xmlns:v="urn:schemas-microsoft-com:vml" Requires="v">
                <p:oleObj name="Equation" r:id="rId4" imgW="1701720" imgH="457200" progId="Equation.DSMT4">
                  <p:embed/>
                </p:oleObj>
              </mc:Choice>
              <mc:Fallback>
                <p:oleObj name="Equation" r:id="rId4" imgW="1701720" imgH="457200" progId="Equation.DSMT4">
                  <p:embed/>
                  <p:pic>
                    <p:nvPicPr>
                      <p:cNvPr id="0" name=""/>
                      <p:cNvPicPr/>
                      <p:nvPr/>
                    </p:nvPicPr>
                    <p:blipFill>
                      <a:blip r:embed="rId5"/>
                      <a:stretch>
                        <a:fillRect/>
                      </a:stretch>
                    </p:blipFill>
                    <p:spPr>
                      <a:xfrm>
                        <a:off x="5672258" y="5071732"/>
                        <a:ext cx="2952338" cy="793165"/>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C80E2C03-C5D0-48C8-9EE0-34D4A7B932F1}"/>
              </a:ext>
            </a:extLst>
          </p:cNvPr>
          <p:cNvSpPr txBox="1"/>
          <p:nvPr/>
        </p:nvSpPr>
        <p:spPr>
          <a:xfrm>
            <a:off x="504527" y="314631"/>
            <a:ext cx="8136904" cy="830997"/>
          </a:xfrm>
          <a:prstGeom prst="rect">
            <a:avLst/>
          </a:prstGeom>
          <a:noFill/>
        </p:spPr>
        <p:txBody>
          <a:bodyPr wrap="square">
            <a:spAutoFit/>
          </a:bodyPr>
          <a:lstStyle/>
          <a:p>
            <a:pPr algn="just"/>
            <a:r>
              <a:rPr lang="el-GR" sz="2400" dirty="0">
                <a:solidFill>
                  <a:srgbClr val="0000FF"/>
                </a:solidFill>
                <a:latin typeface="Arial Narrow" panose="020B0606020202030204" pitchFamily="34" charset="0"/>
              </a:rPr>
              <a:t>Αν ο συνολικός χρόνος αποτελεί άθροισμα Μ χρονικών διαστημάτων, στο κάθε ένα </a:t>
            </a:r>
            <a:r>
              <a:rPr lang="el-GR" sz="2400" dirty="0" err="1">
                <a:solidFill>
                  <a:srgbClr val="0000FF"/>
                </a:solidFill>
                <a:latin typeface="Arial Narrow" panose="020B0606020202030204" pitchFamily="34" charset="0"/>
              </a:rPr>
              <a:t>μετράται</a:t>
            </a:r>
            <a:r>
              <a:rPr lang="el-GR"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L</a:t>
            </a:r>
            <a:r>
              <a:rPr lang="en-US" sz="2400" baseline="-25000" dirty="0" err="1">
                <a:solidFill>
                  <a:srgbClr val="0000FF"/>
                </a:solidFill>
                <a:latin typeface="Arial Narrow" panose="020B0606020202030204" pitchFamily="34" charset="0"/>
              </a:rPr>
              <a:t>aeg</a:t>
            </a:r>
            <a:r>
              <a:rPr lang="el-GR" sz="2400" baseline="-25000" dirty="0">
                <a:solidFill>
                  <a:srgbClr val="0000FF"/>
                </a:solidFill>
                <a:latin typeface="Arial Narrow" panose="020B0606020202030204" pitchFamily="34" charset="0"/>
              </a:rPr>
              <a:t>,Τ</a:t>
            </a:r>
            <a:r>
              <a:rPr lang="en-US" sz="2400" baseline="-25000" dirty="0" err="1">
                <a:solidFill>
                  <a:srgbClr val="0000FF"/>
                </a:solidFill>
                <a:latin typeface="Arial Narrow" panose="020B0606020202030204" pitchFamily="34" charset="0"/>
              </a:rPr>
              <a:t>i</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endParaRPr lang="el-GR" sz="2400" dirty="0">
              <a:solidFill>
                <a:srgbClr val="0000FF"/>
              </a:solidFill>
              <a:latin typeface="Arial Narrow" panose="020B0606020202030204" pitchFamily="34" charset="0"/>
            </a:endParaRPr>
          </a:p>
        </p:txBody>
      </p:sp>
      <p:graphicFrame>
        <p:nvGraphicFramePr>
          <p:cNvPr id="13" name="Αντικείμενο 12">
            <a:extLst>
              <a:ext uri="{FF2B5EF4-FFF2-40B4-BE49-F238E27FC236}">
                <a16:creationId xmlns:a16="http://schemas.microsoft.com/office/drawing/2014/main" id="{B49F05BE-7052-49B9-83B6-E6E7493EEA38}"/>
              </a:ext>
            </a:extLst>
          </p:cNvPr>
          <p:cNvGraphicFramePr>
            <a:graphicFrameLocks noChangeAspect="1"/>
          </p:cNvGraphicFramePr>
          <p:nvPr>
            <p:extLst>
              <p:ext uri="{D42A27DB-BD31-4B8C-83A1-F6EECF244321}">
                <p14:modId xmlns:p14="http://schemas.microsoft.com/office/powerpoint/2010/main" val="3424829446"/>
              </p:ext>
            </p:extLst>
          </p:nvPr>
        </p:nvGraphicFramePr>
        <p:xfrm>
          <a:off x="2822423" y="1276879"/>
          <a:ext cx="3776216" cy="834011"/>
        </p:xfrm>
        <a:graphic>
          <a:graphicData uri="http://schemas.openxmlformats.org/presentationml/2006/ole">
            <mc:AlternateContent xmlns:mc="http://schemas.openxmlformats.org/markup-compatibility/2006">
              <mc:Choice xmlns:v="urn:schemas-microsoft-com:vml" Requires="v">
                <p:oleObj name="Equation" r:id="rId6" imgW="2070000" imgH="457200" progId="Equation.DSMT4">
                  <p:embed/>
                </p:oleObj>
              </mc:Choice>
              <mc:Fallback>
                <p:oleObj name="Equation" r:id="rId6" imgW="2070000" imgH="457200" progId="Equation.DSMT4">
                  <p:embed/>
                  <p:pic>
                    <p:nvPicPr>
                      <p:cNvPr id="14" name="Αντικείμενο 13">
                        <a:extLst>
                          <a:ext uri="{FF2B5EF4-FFF2-40B4-BE49-F238E27FC236}">
                            <a16:creationId xmlns:a16="http://schemas.microsoft.com/office/drawing/2014/main" id="{D6897DE9-0439-40FF-B3CE-4604EE33337C}"/>
                          </a:ext>
                        </a:extLst>
                      </p:cNvPr>
                      <p:cNvPicPr/>
                      <p:nvPr/>
                    </p:nvPicPr>
                    <p:blipFill>
                      <a:blip r:embed="rId7"/>
                      <a:stretch>
                        <a:fillRect/>
                      </a:stretch>
                    </p:blipFill>
                    <p:spPr>
                      <a:xfrm>
                        <a:off x="2822423" y="1276879"/>
                        <a:ext cx="3776216" cy="834011"/>
                      </a:xfrm>
                      <a:prstGeom prst="rect">
                        <a:avLst/>
                      </a:prstGeom>
                    </p:spPr>
                  </p:pic>
                </p:oleObj>
              </mc:Fallback>
            </mc:AlternateContent>
          </a:graphicData>
        </a:graphic>
      </p:graphicFrame>
    </p:spTree>
    <p:extLst>
      <p:ext uri="{BB962C8B-B14F-4D97-AF65-F5344CB8AC3E}">
        <p14:creationId xmlns:p14="http://schemas.microsoft.com/office/powerpoint/2010/main" val="840439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35</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A0FE2F74-767F-4454-8821-FB0BE63242EB}"/>
              </a:ext>
            </a:extLst>
          </p:cNvPr>
          <p:cNvSpPr txBox="1"/>
          <p:nvPr/>
        </p:nvSpPr>
        <p:spPr>
          <a:xfrm>
            <a:off x="323528" y="260648"/>
            <a:ext cx="8136904" cy="430887"/>
          </a:xfrm>
          <a:prstGeom prst="rect">
            <a:avLst/>
          </a:prstGeom>
          <a:noFill/>
        </p:spPr>
        <p:txBody>
          <a:bodyPr wrap="square">
            <a:spAutoFit/>
          </a:bodyPr>
          <a:lstStyle/>
          <a:p>
            <a:pPr algn="just"/>
            <a:r>
              <a:rPr lang="el-GR" sz="2200" u="sng" dirty="0" err="1">
                <a:solidFill>
                  <a:srgbClr val="0000FF"/>
                </a:solidFill>
                <a:latin typeface="Arial Narrow" panose="020B0606020202030204" pitchFamily="34" charset="0"/>
              </a:rPr>
              <a:t>Ποσοστομοριακές</a:t>
            </a:r>
            <a:r>
              <a:rPr lang="el-GR" sz="2200" u="sng" dirty="0">
                <a:solidFill>
                  <a:srgbClr val="0000FF"/>
                </a:solidFill>
                <a:latin typeface="Arial Narrow" panose="020B0606020202030204" pitchFamily="34" charset="0"/>
              </a:rPr>
              <a:t> ηχητικές στάθμες</a:t>
            </a:r>
          </a:p>
        </p:txBody>
      </p:sp>
      <p:sp>
        <p:nvSpPr>
          <p:cNvPr id="8" name="TextBox 7">
            <a:extLst>
              <a:ext uri="{FF2B5EF4-FFF2-40B4-BE49-F238E27FC236}">
                <a16:creationId xmlns:a16="http://schemas.microsoft.com/office/drawing/2014/main" id="{92B78129-4C8D-4E4F-AE10-8D3C93CB7E9F}"/>
              </a:ext>
            </a:extLst>
          </p:cNvPr>
          <p:cNvSpPr txBox="1"/>
          <p:nvPr/>
        </p:nvSpPr>
        <p:spPr>
          <a:xfrm>
            <a:off x="336915" y="764704"/>
            <a:ext cx="8136904" cy="4401205"/>
          </a:xfrm>
          <a:prstGeom prst="rect">
            <a:avLst/>
          </a:prstGeom>
          <a:noFill/>
        </p:spPr>
        <p:txBody>
          <a:bodyPr wrap="square">
            <a:spAutoFit/>
          </a:bodyPr>
          <a:lstStyle/>
          <a:p>
            <a:pPr algn="just"/>
            <a:r>
              <a:rPr lang="el-GR" sz="2000" dirty="0">
                <a:latin typeface="Arial Narrow" panose="020B0606020202030204" pitchFamily="34" charset="0"/>
              </a:rPr>
              <a:t>Για να μελετηθεί ο θόρυβος στο περιβάλλον, έχουν εισαχθεί </a:t>
            </a:r>
            <a:r>
              <a:rPr lang="el-GR" sz="2000" dirty="0" err="1">
                <a:latin typeface="Arial Narrow" panose="020B0606020202030204" pitchFamily="34" charset="0"/>
              </a:rPr>
              <a:t>ποσοστομοριακές</a:t>
            </a:r>
            <a:r>
              <a:rPr lang="el-GR" sz="2000" dirty="0">
                <a:latin typeface="Arial Narrow" panose="020B0606020202030204" pitchFamily="34" charset="0"/>
              </a:rPr>
              <a:t> στάθμες ηχητικής πίεσης και διάφοροι δείκτες.</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Γενικά η μορφή ορίζεται ως ποσοστό της υπέρβασης της μέσης στάθμης μιας περιόδου</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Έτσι ορίζεται ένα πλήθος από στάθμες θορύβου του περιβάλλοντος. </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Λ.χ. </a:t>
            </a:r>
            <a:r>
              <a:rPr lang="el-GR" sz="2000" u="sng" dirty="0">
                <a:latin typeface="Arial Narrow" panose="020B0606020202030204" pitchFamily="34" charset="0"/>
              </a:rPr>
              <a:t>ως μέση τιμή ορίζεται αυτή που υπερβαίνει το 50% του χρόνου παρατήρησης</a:t>
            </a:r>
            <a:r>
              <a:rPr lang="el-GR" sz="2000" dirty="0">
                <a:latin typeface="Arial Narrow" panose="020B0606020202030204" pitchFamily="34" charset="0"/>
              </a:rPr>
              <a:t> και παριστάνει την διάμεσο των κυμαινομένων επιπέδων θορύβου.</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Ως στάθμη κορυφής ορίζεται αυτή που ξεπέρασε το 10% του χρόνου παρατήρησης.</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Η στάθμη βάθους είναι αυτή που ξεπέρασε το 90% και είναι ο θόρυβος υποβάθρου.</a:t>
            </a:r>
          </a:p>
        </p:txBody>
      </p:sp>
      <p:graphicFrame>
        <p:nvGraphicFramePr>
          <p:cNvPr id="9" name="Αντικείμενο 8">
            <a:extLst>
              <a:ext uri="{FF2B5EF4-FFF2-40B4-BE49-F238E27FC236}">
                <a16:creationId xmlns:a16="http://schemas.microsoft.com/office/drawing/2014/main" id="{34CAC927-103C-428A-ADB2-3F368407AA0C}"/>
              </a:ext>
            </a:extLst>
          </p:cNvPr>
          <p:cNvGraphicFramePr>
            <a:graphicFrameLocks noChangeAspect="1"/>
          </p:cNvGraphicFramePr>
          <p:nvPr>
            <p:extLst>
              <p:ext uri="{D42A27DB-BD31-4B8C-83A1-F6EECF244321}">
                <p14:modId xmlns:p14="http://schemas.microsoft.com/office/powerpoint/2010/main" val="3763375596"/>
              </p:ext>
            </p:extLst>
          </p:nvPr>
        </p:nvGraphicFramePr>
        <p:xfrm>
          <a:off x="2935818" y="5373216"/>
          <a:ext cx="2912324" cy="576064"/>
        </p:xfrm>
        <a:graphic>
          <a:graphicData uri="http://schemas.openxmlformats.org/presentationml/2006/ole">
            <mc:AlternateContent xmlns:mc="http://schemas.openxmlformats.org/markup-compatibility/2006">
              <mc:Choice xmlns:v="urn:schemas-microsoft-com:vml" Requires="v">
                <p:oleObj name="Equation" r:id="rId2" imgW="1155600" imgH="228600" progId="Equation.DSMT4">
                  <p:embed/>
                </p:oleObj>
              </mc:Choice>
              <mc:Fallback>
                <p:oleObj name="Equation" r:id="rId2" imgW="1155600" imgH="228600" progId="Equation.DSMT4">
                  <p:embed/>
                  <p:pic>
                    <p:nvPicPr>
                      <p:cNvPr id="0" name=""/>
                      <p:cNvPicPr/>
                      <p:nvPr/>
                    </p:nvPicPr>
                    <p:blipFill>
                      <a:blip r:embed="rId3"/>
                      <a:stretch>
                        <a:fillRect/>
                      </a:stretch>
                    </p:blipFill>
                    <p:spPr>
                      <a:xfrm>
                        <a:off x="2935818" y="5373216"/>
                        <a:ext cx="2912324" cy="576064"/>
                      </a:xfrm>
                      <a:prstGeom prst="rect">
                        <a:avLst/>
                      </a:prstGeom>
                    </p:spPr>
                  </p:pic>
                </p:oleObj>
              </mc:Fallback>
            </mc:AlternateContent>
          </a:graphicData>
        </a:graphic>
      </p:graphicFrame>
    </p:spTree>
    <p:extLst>
      <p:ext uri="{BB962C8B-B14F-4D97-AF65-F5344CB8AC3E}">
        <p14:creationId xmlns:p14="http://schemas.microsoft.com/office/powerpoint/2010/main" val="3660682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36</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BF0A9E71-30A7-49DA-B01C-C7D4E206EA71}"/>
              </a:ext>
            </a:extLst>
          </p:cNvPr>
          <p:cNvSpPr txBox="1"/>
          <p:nvPr/>
        </p:nvSpPr>
        <p:spPr>
          <a:xfrm>
            <a:off x="336915" y="188640"/>
            <a:ext cx="8136904" cy="430887"/>
          </a:xfrm>
          <a:prstGeom prst="rect">
            <a:avLst/>
          </a:prstGeom>
          <a:noFill/>
        </p:spPr>
        <p:txBody>
          <a:bodyPr wrap="square">
            <a:spAutoFit/>
          </a:bodyPr>
          <a:lstStyle/>
          <a:p>
            <a:pPr algn="just"/>
            <a:r>
              <a:rPr lang="el-GR" sz="2200" u="sng" dirty="0">
                <a:solidFill>
                  <a:srgbClr val="0000FF"/>
                </a:solidFill>
                <a:latin typeface="Arial Narrow" panose="020B0606020202030204" pitchFamily="34" charset="0"/>
              </a:rPr>
              <a:t>Δείκτες θορύβου</a:t>
            </a:r>
          </a:p>
        </p:txBody>
      </p:sp>
      <p:sp>
        <p:nvSpPr>
          <p:cNvPr id="7" name="TextBox 6">
            <a:extLst>
              <a:ext uri="{FF2B5EF4-FFF2-40B4-BE49-F238E27FC236}">
                <a16:creationId xmlns:a16="http://schemas.microsoft.com/office/drawing/2014/main" id="{8B7F39A0-5988-4855-8AC7-D0EF44945CA2}"/>
              </a:ext>
            </a:extLst>
          </p:cNvPr>
          <p:cNvSpPr txBox="1"/>
          <p:nvPr/>
        </p:nvSpPr>
        <p:spPr>
          <a:xfrm>
            <a:off x="336915" y="764704"/>
            <a:ext cx="8136904" cy="1200329"/>
          </a:xfrm>
          <a:prstGeom prst="rect">
            <a:avLst/>
          </a:prstGeom>
          <a:noFill/>
        </p:spPr>
        <p:txBody>
          <a:bodyPr wrap="square">
            <a:spAutoFit/>
          </a:bodyPr>
          <a:lstStyle/>
          <a:p>
            <a:pPr algn="just"/>
            <a:r>
              <a:rPr lang="el-GR" sz="2400" dirty="0">
                <a:latin typeface="Arial Narrow" panose="020B0606020202030204" pitchFamily="34" charset="0"/>
              </a:rPr>
              <a:t>Στην ευρωπαϊκή νομοθεσία ορίζονται κάποιοι δείκτες θορύβου, επίπεδο 24ώρου, επίπεδο νύκτας , απογεύματος, ημέρας κ.λπ.</a:t>
            </a:r>
          </a:p>
          <a:p>
            <a:pPr algn="just"/>
            <a:endParaRPr lang="el-GR" sz="2400" dirty="0">
              <a:latin typeface="Arial Narrow" panose="020B0606020202030204" pitchFamily="34" charset="0"/>
            </a:endParaRPr>
          </a:p>
        </p:txBody>
      </p:sp>
      <p:graphicFrame>
        <p:nvGraphicFramePr>
          <p:cNvPr id="8" name="Αντικείμενο 7">
            <a:extLst>
              <a:ext uri="{FF2B5EF4-FFF2-40B4-BE49-F238E27FC236}">
                <a16:creationId xmlns:a16="http://schemas.microsoft.com/office/drawing/2014/main" id="{7E07E2B7-3B0B-42BC-BFFF-CA901AC7FCDC}"/>
              </a:ext>
            </a:extLst>
          </p:cNvPr>
          <p:cNvGraphicFramePr>
            <a:graphicFrameLocks noChangeAspect="1"/>
          </p:cNvGraphicFramePr>
          <p:nvPr>
            <p:extLst>
              <p:ext uri="{D42A27DB-BD31-4B8C-83A1-F6EECF244321}">
                <p14:modId xmlns:p14="http://schemas.microsoft.com/office/powerpoint/2010/main" val="1282448659"/>
              </p:ext>
            </p:extLst>
          </p:nvPr>
        </p:nvGraphicFramePr>
        <p:xfrm>
          <a:off x="1140833" y="1815126"/>
          <a:ext cx="6238533" cy="1007763"/>
        </p:xfrm>
        <a:graphic>
          <a:graphicData uri="http://schemas.openxmlformats.org/presentationml/2006/ole">
            <mc:AlternateContent xmlns:mc="http://schemas.openxmlformats.org/markup-compatibility/2006">
              <mc:Choice xmlns:v="urn:schemas-microsoft-com:vml" Requires="v">
                <p:oleObj name="Equation" r:id="rId2" imgW="3301920" imgH="533160" progId="Equation.DSMT4">
                  <p:embed/>
                </p:oleObj>
              </mc:Choice>
              <mc:Fallback>
                <p:oleObj name="Equation" r:id="rId2" imgW="3301920" imgH="533160" progId="Equation.DSMT4">
                  <p:embed/>
                  <p:pic>
                    <p:nvPicPr>
                      <p:cNvPr id="0" name=""/>
                      <p:cNvPicPr/>
                      <p:nvPr/>
                    </p:nvPicPr>
                    <p:blipFill>
                      <a:blip r:embed="rId3"/>
                      <a:stretch>
                        <a:fillRect/>
                      </a:stretch>
                    </p:blipFill>
                    <p:spPr>
                      <a:xfrm>
                        <a:off x="1140833" y="1815126"/>
                        <a:ext cx="6238533" cy="1007763"/>
                      </a:xfrm>
                      <a:prstGeom prst="rect">
                        <a:avLst/>
                      </a:prstGeom>
                    </p:spPr>
                  </p:pic>
                </p:oleObj>
              </mc:Fallback>
            </mc:AlternateContent>
          </a:graphicData>
        </a:graphic>
      </p:graphicFrame>
      <p:graphicFrame>
        <p:nvGraphicFramePr>
          <p:cNvPr id="11" name="Αντικείμενο 10">
            <a:extLst>
              <a:ext uri="{FF2B5EF4-FFF2-40B4-BE49-F238E27FC236}">
                <a16:creationId xmlns:a16="http://schemas.microsoft.com/office/drawing/2014/main" id="{7134C89C-57AF-4ED5-84B8-F4946B5655B2}"/>
              </a:ext>
            </a:extLst>
          </p:cNvPr>
          <p:cNvGraphicFramePr>
            <a:graphicFrameLocks noChangeAspect="1"/>
          </p:cNvGraphicFramePr>
          <p:nvPr>
            <p:extLst>
              <p:ext uri="{D42A27DB-BD31-4B8C-83A1-F6EECF244321}">
                <p14:modId xmlns:p14="http://schemas.microsoft.com/office/powerpoint/2010/main" val="1503491675"/>
              </p:ext>
            </p:extLst>
          </p:nvPr>
        </p:nvGraphicFramePr>
        <p:xfrm>
          <a:off x="1115616" y="3172940"/>
          <a:ext cx="491622" cy="426072"/>
        </p:xfrm>
        <a:graphic>
          <a:graphicData uri="http://schemas.openxmlformats.org/presentationml/2006/ole">
            <mc:AlternateContent xmlns:mc="http://schemas.openxmlformats.org/markup-compatibility/2006">
              <mc:Choice xmlns:v="urn:schemas-microsoft-com:vml" Requires="v">
                <p:oleObj name="Equation" r:id="rId4" imgW="190440" imgH="164880" progId="Equation.DSMT4">
                  <p:embed/>
                </p:oleObj>
              </mc:Choice>
              <mc:Fallback>
                <p:oleObj name="Equation" r:id="rId4" imgW="190440" imgH="164880" progId="Equation.DSMT4">
                  <p:embed/>
                  <p:pic>
                    <p:nvPicPr>
                      <p:cNvPr id="0" name=""/>
                      <p:cNvPicPr/>
                      <p:nvPr/>
                    </p:nvPicPr>
                    <p:blipFill>
                      <a:blip r:embed="rId5"/>
                      <a:stretch>
                        <a:fillRect/>
                      </a:stretch>
                    </p:blipFill>
                    <p:spPr>
                      <a:xfrm>
                        <a:off x="1115616" y="3172940"/>
                        <a:ext cx="491622" cy="426072"/>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E5051A93-683F-49EA-AD7E-29DD24FA89D4}"/>
              </a:ext>
            </a:extLst>
          </p:cNvPr>
          <p:cNvGraphicFramePr>
            <a:graphicFrameLocks noChangeAspect="1"/>
          </p:cNvGraphicFramePr>
          <p:nvPr>
            <p:extLst>
              <p:ext uri="{D42A27DB-BD31-4B8C-83A1-F6EECF244321}">
                <p14:modId xmlns:p14="http://schemas.microsoft.com/office/powerpoint/2010/main" val="2647580182"/>
              </p:ext>
            </p:extLst>
          </p:nvPr>
        </p:nvGraphicFramePr>
        <p:xfrm>
          <a:off x="1115616" y="3816516"/>
          <a:ext cx="674077" cy="365125"/>
        </p:xfrm>
        <a:graphic>
          <a:graphicData uri="http://schemas.openxmlformats.org/presentationml/2006/ole">
            <mc:AlternateContent xmlns:mc="http://schemas.openxmlformats.org/markup-compatibility/2006">
              <mc:Choice xmlns:v="urn:schemas-microsoft-com:vml" Requires="v">
                <p:oleObj name="Equation" r:id="rId6" imgW="304560" imgH="164880" progId="Equation.DSMT4">
                  <p:embed/>
                </p:oleObj>
              </mc:Choice>
              <mc:Fallback>
                <p:oleObj name="Equation" r:id="rId6" imgW="304560" imgH="164880" progId="Equation.DSMT4">
                  <p:embed/>
                  <p:pic>
                    <p:nvPicPr>
                      <p:cNvPr id="0" name=""/>
                      <p:cNvPicPr/>
                      <p:nvPr/>
                    </p:nvPicPr>
                    <p:blipFill>
                      <a:blip r:embed="rId7"/>
                      <a:stretch>
                        <a:fillRect/>
                      </a:stretch>
                    </p:blipFill>
                    <p:spPr>
                      <a:xfrm>
                        <a:off x="1115616" y="3816516"/>
                        <a:ext cx="674077" cy="365125"/>
                      </a:xfrm>
                      <a:prstGeom prst="rect">
                        <a:avLst/>
                      </a:prstGeom>
                    </p:spPr>
                  </p:pic>
                </p:oleObj>
              </mc:Fallback>
            </mc:AlternateContent>
          </a:graphicData>
        </a:graphic>
      </p:graphicFrame>
      <p:graphicFrame>
        <p:nvGraphicFramePr>
          <p:cNvPr id="13" name="Αντικείμενο 12">
            <a:extLst>
              <a:ext uri="{FF2B5EF4-FFF2-40B4-BE49-F238E27FC236}">
                <a16:creationId xmlns:a16="http://schemas.microsoft.com/office/drawing/2014/main" id="{F1422AA2-07E5-4CFE-B4A0-6F103B1BDA8D}"/>
              </a:ext>
            </a:extLst>
          </p:cNvPr>
          <p:cNvGraphicFramePr>
            <a:graphicFrameLocks noChangeAspect="1"/>
          </p:cNvGraphicFramePr>
          <p:nvPr>
            <p:extLst>
              <p:ext uri="{D42A27DB-BD31-4B8C-83A1-F6EECF244321}">
                <p14:modId xmlns:p14="http://schemas.microsoft.com/office/powerpoint/2010/main" val="3577715444"/>
              </p:ext>
            </p:extLst>
          </p:nvPr>
        </p:nvGraphicFramePr>
        <p:xfrm>
          <a:off x="1088336" y="4379928"/>
          <a:ext cx="541620" cy="370582"/>
        </p:xfrm>
        <a:graphic>
          <a:graphicData uri="http://schemas.openxmlformats.org/presentationml/2006/ole">
            <mc:AlternateContent xmlns:mc="http://schemas.openxmlformats.org/markup-compatibility/2006">
              <mc:Choice xmlns:v="urn:schemas-microsoft-com:vml" Requires="v">
                <p:oleObj name="Equation" r:id="rId8" imgW="241200" imgH="164880" progId="Equation.DSMT4">
                  <p:embed/>
                </p:oleObj>
              </mc:Choice>
              <mc:Fallback>
                <p:oleObj name="Equation" r:id="rId8" imgW="241200" imgH="164880" progId="Equation.DSMT4">
                  <p:embed/>
                  <p:pic>
                    <p:nvPicPr>
                      <p:cNvPr id="0" name=""/>
                      <p:cNvPicPr/>
                      <p:nvPr/>
                    </p:nvPicPr>
                    <p:blipFill>
                      <a:blip r:embed="rId9"/>
                      <a:stretch>
                        <a:fillRect/>
                      </a:stretch>
                    </p:blipFill>
                    <p:spPr>
                      <a:xfrm>
                        <a:off x="1088336" y="4379928"/>
                        <a:ext cx="541620" cy="370582"/>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6A0A8457-230A-4279-97BD-F5CBCA965E6C}"/>
              </a:ext>
            </a:extLst>
          </p:cNvPr>
          <p:cNvSpPr txBox="1"/>
          <p:nvPr/>
        </p:nvSpPr>
        <p:spPr>
          <a:xfrm>
            <a:off x="1974100" y="3206353"/>
            <a:ext cx="4572000" cy="400110"/>
          </a:xfrm>
          <a:prstGeom prst="rect">
            <a:avLst/>
          </a:prstGeom>
          <a:noFill/>
        </p:spPr>
        <p:txBody>
          <a:bodyPr wrap="square">
            <a:spAutoFit/>
          </a:bodyPr>
          <a:lstStyle/>
          <a:p>
            <a:r>
              <a:rPr lang="el-GR" sz="2000" dirty="0">
                <a:latin typeface="Arial Narrow" panose="020B0606020202030204" pitchFamily="34" charset="0"/>
              </a:rPr>
              <a:t>Σταθμισμένη 07.00~19.00 ΤΩ</a:t>
            </a:r>
            <a:endParaRPr lang="el-GR" sz="2000" baseline="30000" dirty="0"/>
          </a:p>
        </p:txBody>
      </p:sp>
      <p:sp>
        <p:nvSpPr>
          <p:cNvPr id="16" name="TextBox 15">
            <a:extLst>
              <a:ext uri="{FF2B5EF4-FFF2-40B4-BE49-F238E27FC236}">
                <a16:creationId xmlns:a16="http://schemas.microsoft.com/office/drawing/2014/main" id="{BF457F75-4CA0-47BC-A906-3E76756547F2}"/>
              </a:ext>
            </a:extLst>
          </p:cNvPr>
          <p:cNvSpPr txBox="1"/>
          <p:nvPr/>
        </p:nvSpPr>
        <p:spPr>
          <a:xfrm>
            <a:off x="2020549" y="3770902"/>
            <a:ext cx="4572000" cy="400110"/>
          </a:xfrm>
          <a:prstGeom prst="rect">
            <a:avLst/>
          </a:prstGeom>
          <a:noFill/>
        </p:spPr>
        <p:txBody>
          <a:bodyPr wrap="square">
            <a:spAutoFit/>
          </a:bodyPr>
          <a:lstStyle/>
          <a:p>
            <a:r>
              <a:rPr lang="el-GR" sz="2000" dirty="0">
                <a:latin typeface="Arial Narrow" panose="020B0606020202030204" pitchFamily="34" charset="0"/>
              </a:rPr>
              <a:t>Σταθμισμένη 19.00~23.00 ΤΩ</a:t>
            </a:r>
            <a:endParaRPr lang="el-GR" sz="2000" baseline="30000" dirty="0"/>
          </a:p>
        </p:txBody>
      </p:sp>
      <p:sp>
        <p:nvSpPr>
          <p:cNvPr id="17" name="TextBox 16">
            <a:extLst>
              <a:ext uri="{FF2B5EF4-FFF2-40B4-BE49-F238E27FC236}">
                <a16:creationId xmlns:a16="http://schemas.microsoft.com/office/drawing/2014/main" id="{42D7F120-D530-4841-A027-4FE41C0C022D}"/>
              </a:ext>
            </a:extLst>
          </p:cNvPr>
          <p:cNvSpPr txBox="1"/>
          <p:nvPr/>
        </p:nvSpPr>
        <p:spPr>
          <a:xfrm>
            <a:off x="2020549" y="4314411"/>
            <a:ext cx="4572000" cy="400110"/>
          </a:xfrm>
          <a:prstGeom prst="rect">
            <a:avLst/>
          </a:prstGeom>
          <a:noFill/>
        </p:spPr>
        <p:txBody>
          <a:bodyPr wrap="square">
            <a:spAutoFit/>
          </a:bodyPr>
          <a:lstStyle/>
          <a:p>
            <a:r>
              <a:rPr lang="el-GR" sz="2000" dirty="0">
                <a:latin typeface="Arial Narrow" panose="020B0606020202030204" pitchFamily="34" charset="0"/>
              </a:rPr>
              <a:t>Σταθμισμένη 23.00~07.00 ΤΩ</a:t>
            </a:r>
            <a:endParaRPr lang="el-GR" sz="2000" baseline="30000" dirty="0">
              <a:latin typeface="Arial Narrow" panose="020B0606020202030204" pitchFamily="34" charset="0"/>
            </a:endParaRPr>
          </a:p>
        </p:txBody>
      </p:sp>
    </p:spTree>
    <p:extLst>
      <p:ext uri="{BB962C8B-B14F-4D97-AF65-F5344CB8AC3E}">
        <p14:creationId xmlns:p14="http://schemas.microsoft.com/office/powerpoint/2010/main" val="518666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37</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D0147E44-509B-4912-9733-8C9D326B93B9}"/>
              </a:ext>
            </a:extLst>
          </p:cNvPr>
          <p:cNvSpPr txBox="1"/>
          <p:nvPr/>
        </p:nvSpPr>
        <p:spPr>
          <a:xfrm>
            <a:off x="336915" y="188640"/>
            <a:ext cx="8136904" cy="430887"/>
          </a:xfrm>
          <a:prstGeom prst="rect">
            <a:avLst/>
          </a:prstGeom>
          <a:noFill/>
        </p:spPr>
        <p:txBody>
          <a:bodyPr wrap="square">
            <a:spAutoFit/>
          </a:bodyPr>
          <a:lstStyle/>
          <a:p>
            <a:pPr algn="just"/>
            <a:r>
              <a:rPr lang="el-GR" sz="2200" u="sng" dirty="0">
                <a:solidFill>
                  <a:srgbClr val="0000FF"/>
                </a:solidFill>
                <a:latin typeface="Arial Narrow" panose="020B0606020202030204" pitchFamily="34" charset="0"/>
              </a:rPr>
              <a:t>Πηγές  θορύβου</a:t>
            </a:r>
          </a:p>
        </p:txBody>
      </p:sp>
      <p:sp>
        <p:nvSpPr>
          <p:cNvPr id="6" name="TextBox 5">
            <a:extLst>
              <a:ext uri="{FF2B5EF4-FFF2-40B4-BE49-F238E27FC236}">
                <a16:creationId xmlns:a16="http://schemas.microsoft.com/office/drawing/2014/main" id="{C48253E1-6518-4A7D-A137-673E49FE6033}"/>
              </a:ext>
            </a:extLst>
          </p:cNvPr>
          <p:cNvSpPr txBox="1"/>
          <p:nvPr/>
        </p:nvSpPr>
        <p:spPr>
          <a:xfrm>
            <a:off x="344419" y="1700808"/>
            <a:ext cx="8136904" cy="3046988"/>
          </a:xfrm>
          <a:prstGeom prst="rect">
            <a:avLst/>
          </a:prstGeom>
          <a:noFill/>
        </p:spPr>
        <p:txBody>
          <a:bodyPr wrap="square">
            <a:spAutoFit/>
          </a:bodyPr>
          <a:lstStyle/>
          <a:p>
            <a:pPr algn="just"/>
            <a:r>
              <a:rPr lang="el-GR" sz="2400" dirty="0">
                <a:latin typeface="Arial Narrow" panose="020B0606020202030204" pitchFamily="34" charset="0"/>
              </a:rPr>
              <a:t>Κεραυνός !!! … σημειακή</a:t>
            </a:r>
          </a:p>
          <a:p>
            <a:pPr algn="just"/>
            <a:endParaRPr lang="el-GR" sz="2400" dirty="0">
              <a:latin typeface="Arial Narrow" panose="020B0606020202030204" pitchFamily="34" charset="0"/>
            </a:endParaRPr>
          </a:p>
          <a:p>
            <a:pPr algn="just"/>
            <a:r>
              <a:rPr lang="el-GR" sz="2400" dirty="0">
                <a:latin typeface="Arial Narrow" panose="020B0606020202030204" pitchFamily="34" charset="0"/>
              </a:rPr>
              <a:t>Αεροσκάφος …. Σημειακή μετακινούμενη</a:t>
            </a:r>
          </a:p>
          <a:p>
            <a:pPr algn="just"/>
            <a:endParaRPr lang="el-GR" sz="2400" dirty="0">
              <a:latin typeface="Arial Narrow" panose="020B0606020202030204" pitchFamily="34" charset="0"/>
            </a:endParaRPr>
          </a:p>
          <a:p>
            <a:pPr algn="just"/>
            <a:r>
              <a:rPr lang="el-GR" sz="2400" dirty="0">
                <a:latin typeface="Arial Narrow" panose="020B0606020202030204" pitchFamily="34" charset="0"/>
              </a:rPr>
              <a:t>Βιομηχανικός …. Σημειακή ή </a:t>
            </a:r>
            <a:r>
              <a:rPr lang="el-GR" sz="2400" dirty="0" err="1">
                <a:latin typeface="Arial Narrow" panose="020B0606020202030204" pitchFamily="34" charset="0"/>
              </a:rPr>
              <a:t>εμβαδική</a:t>
            </a:r>
            <a:endParaRPr lang="el-GR" sz="2400" dirty="0">
              <a:latin typeface="Arial Narrow" panose="020B0606020202030204" pitchFamily="34" charset="0"/>
            </a:endParaRPr>
          </a:p>
          <a:p>
            <a:pPr algn="just"/>
            <a:endParaRPr lang="el-GR" sz="2400" dirty="0">
              <a:latin typeface="Arial Narrow" panose="020B0606020202030204" pitchFamily="34" charset="0"/>
            </a:endParaRPr>
          </a:p>
          <a:p>
            <a:pPr algn="just"/>
            <a:r>
              <a:rPr lang="el-GR" sz="2400" dirty="0">
                <a:latin typeface="Arial Narrow" panose="020B0606020202030204" pitchFamily="34" charset="0"/>
              </a:rPr>
              <a:t>Πόλεις… οδικός, μέσα μεταφοράς κ.λπ. … γραμμικοί</a:t>
            </a:r>
          </a:p>
          <a:p>
            <a:pPr algn="just"/>
            <a:endParaRPr lang="el-GR" sz="2400" dirty="0">
              <a:latin typeface="Arial Narrow" panose="020B0606020202030204" pitchFamily="34" charset="0"/>
            </a:endParaRPr>
          </a:p>
        </p:txBody>
      </p:sp>
    </p:spTree>
    <p:extLst>
      <p:ext uri="{BB962C8B-B14F-4D97-AF65-F5344CB8AC3E}">
        <p14:creationId xmlns:p14="http://schemas.microsoft.com/office/powerpoint/2010/main" val="2976934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38</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C16A88ED-89F5-4333-89DE-EF6895A5F5FB}"/>
              </a:ext>
            </a:extLst>
          </p:cNvPr>
          <p:cNvPicPr>
            <a:picLocks noChangeAspect="1"/>
          </p:cNvPicPr>
          <p:nvPr/>
        </p:nvPicPr>
        <p:blipFill rotWithShape="1">
          <a:blip r:embed="rId2"/>
          <a:srcRect t="7168"/>
          <a:stretch/>
        </p:blipFill>
        <p:spPr>
          <a:xfrm>
            <a:off x="0" y="1369349"/>
            <a:ext cx="4671198" cy="3968862"/>
          </a:xfrm>
          <a:prstGeom prst="rect">
            <a:avLst/>
          </a:prstGeom>
        </p:spPr>
      </p:pic>
      <p:pic>
        <p:nvPicPr>
          <p:cNvPr id="5" name="Εικόνα 4" descr="Ένταση σε dB">
            <a:hlinkClick r:id="rId3" tgtFrame="&quot;_blank&quot;"/>
            <a:extLst>
              <a:ext uri="{FF2B5EF4-FFF2-40B4-BE49-F238E27FC236}">
                <a16:creationId xmlns:a16="http://schemas.microsoft.com/office/drawing/2014/main" id="{305BFE28-D2CA-43D2-88A1-49010688A89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788024" y="453824"/>
            <a:ext cx="4181016" cy="5423447"/>
          </a:xfrm>
          <a:prstGeom prst="rect">
            <a:avLst/>
          </a:prstGeom>
          <a:noFill/>
          <a:ln>
            <a:noFill/>
          </a:ln>
        </p:spPr>
      </p:pic>
      <p:sp>
        <p:nvSpPr>
          <p:cNvPr id="6" name="TextBox 5">
            <a:extLst>
              <a:ext uri="{FF2B5EF4-FFF2-40B4-BE49-F238E27FC236}">
                <a16:creationId xmlns:a16="http://schemas.microsoft.com/office/drawing/2014/main" id="{9F72CF2E-AF27-6B6A-F692-7D6A8BC5A767}"/>
              </a:ext>
            </a:extLst>
          </p:cNvPr>
          <p:cNvSpPr txBox="1"/>
          <p:nvPr/>
        </p:nvSpPr>
        <p:spPr>
          <a:xfrm>
            <a:off x="336915" y="188640"/>
            <a:ext cx="8136904" cy="430887"/>
          </a:xfrm>
          <a:prstGeom prst="rect">
            <a:avLst/>
          </a:prstGeom>
          <a:noFill/>
        </p:spPr>
        <p:txBody>
          <a:bodyPr wrap="square">
            <a:spAutoFit/>
          </a:bodyPr>
          <a:lstStyle/>
          <a:p>
            <a:pPr algn="just"/>
            <a:r>
              <a:rPr lang="el-GR" sz="2200" u="sng" dirty="0">
                <a:solidFill>
                  <a:srgbClr val="0000FF"/>
                </a:solidFill>
                <a:latin typeface="Arial Narrow" panose="020B0606020202030204" pitchFamily="34" charset="0"/>
              </a:rPr>
              <a:t>Επίπεδα  θορύβου</a:t>
            </a:r>
          </a:p>
        </p:txBody>
      </p:sp>
    </p:spTree>
    <p:extLst>
      <p:ext uri="{BB962C8B-B14F-4D97-AF65-F5344CB8AC3E}">
        <p14:creationId xmlns:p14="http://schemas.microsoft.com/office/powerpoint/2010/main" val="595107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39</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35E0687F-1AE9-4449-A8BF-FAA1543E0483}"/>
              </a:ext>
            </a:extLst>
          </p:cNvPr>
          <p:cNvSpPr txBox="1"/>
          <p:nvPr/>
        </p:nvSpPr>
        <p:spPr>
          <a:xfrm>
            <a:off x="336914" y="692696"/>
            <a:ext cx="8483557" cy="5324535"/>
          </a:xfrm>
          <a:prstGeom prst="rect">
            <a:avLst/>
          </a:prstGeom>
          <a:noFill/>
        </p:spPr>
        <p:txBody>
          <a:bodyPr wrap="square">
            <a:spAutoFit/>
          </a:bodyPr>
          <a:lstStyle/>
          <a:p>
            <a:pPr algn="just"/>
            <a:r>
              <a:rPr lang="el-GR" sz="2000" dirty="0">
                <a:latin typeface="Arial Narrow" panose="020B0606020202030204" pitchFamily="34" charset="0"/>
              </a:rPr>
              <a:t>Η εκτίμηση των επιπέδων θορύβου από ένα δρόμο σε ένα πεδίο υπολογισμού με σταθερό ή μεταβλητό βήμα, την ανάλυση των αποτελεσμάτων των υπολογισμών και την εκτίμηση των επιπτώσεων του στον άνθρωπο. </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Η κυκλοφορία των οχημάτων αποτελεί τον σημαντικότερο λόγο του οδικού θορύβου (κινητήρας, κραδασμοί, φρένα κ.λπ.) επίσης επιδρά το  βάρος η παλαιότητα κ.λπ.</a:t>
            </a:r>
          </a:p>
          <a:p>
            <a:pPr algn="just"/>
            <a:r>
              <a:rPr lang="el-GR" sz="2000" dirty="0">
                <a:latin typeface="Arial Narrow" panose="020B0606020202030204" pitchFamily="34" charset="0"/>
              </a:rPr>
              <a:t>Για τον υπολογισμό του θορύβου υφίστανται διάφορα μοντέλα: </a:t>
            </a:r>
          </a:p>
          <a:p>
            <a:pPr marL="285750" indent="-285750" algn="just">
              <a:buFont typeface="Arial" panose="020B0604020202020204" pitchFamily="34" charset="0"/>
              <a:buChar char="•"/>
            </a:pPr>
            <a:r>
              <a:rPr lang="el-GR" sz="2000" dirty="0">
                <a:latin typeface="Arial Narrow" panose="020B0606020202030204" pitchFamily="34" charset="0"/>
              </a:rPr>
              <a:t>το αμερικάνικο μοντέλο, FHWA, και την βελτιωμένη έκδοσή του, </a:t>
            </a:r>
          </a:p>
          <a:p>
            <a:pPr marL="285750" indent="-285750" algn="just">
              <a:buFont typeface="Arial" panose="020B0604020202020204" pitchFamily="34" charset="0"/>
              <a:buChar char="•"/>
            </a:pPr>
            <a:r>
              <a:rPr lang="el-GR" sz="2000" dirty="0">
                <a:latin typeface="Arial Narrow" panose="020B0606020202030204" pitchFamily="34" charset="0"/>
              </a:rPr>
              <a:t>τη βρετανική μέθοδο, CRTN, </a:t>
            </a:r>
          </a:p>
          <a:p>
            <a:pPr marL="285750" indent="-285750" algn="just">
              <a:buFont typeface="Arial" panose="020B0604020202020204" pitchFamily="34" charset="0"/>
              <a:buChar char="•"/>
            </a:pPr>
            <a:r>
              <a:rPr lang="el-GR" sz="2000" dirty="0">
                <a:latin typeface="Arial Narrow" panose="020B0606020202030204" pitchFamily="34" charset="0"/>
              </a:rPr>
              <a:t>το γερμανικό μοντέλο, RLS-90, </a:t>
            </a:r>
          </a:p>
          <a:p>
            <a:pPr marL="285750" indent="-285750" algn="just">
              <a:buFont typeface="Arial" panose="020B0604020202020204" pitchFamily="34" charset="0"/>
              <a:buChar char="•"/>
            </a:pPr>
            <a:r>
              <a:rPr lang="el-GR" sz="2000" dirty="0">
                <a:latin typeface="Arial Narrow" panose="020B0606020202030204" pitchFamily="34" charset="0"/>
              </a:rPr>
              <a:t>το σουηδικό μοντέλο, STL-86, </a:t>
            </a:r>
          </a:p>
          <a:p>
            <a:pPr marL="285750" indent="-285750" algn="just">
              <a:buFont typeface="Arial" panose="020B0604020202020204" pitchFamily="34" charset="0"/>
              <a:buChar char="•"/>
            </a:pPr>
            <a:r>
              <a:rPr lang="el-GR" sz="2000" dirty="0">
                <a:latin typeface="Arial Narrow" panose="020B0606020202030204" pitchFamily="34" charset="0"/>
              </a:rPr>
              <a:t>το ιαπωνικό, ASJ-1993. </a:t>
            </a:r>
          </a:p>
          <a:p>
            <a:pPr algn="just"/>
            <a:r>
              <a:rPr lang="el-GR" sz="2000" dirty="0">
                <a:latin typeface="Arial Narrow" panose="020B0606020202030204" pitchFamily="34" charset="0"/>
              </a:rPr>
              <a:t>Εξετάζεται συνήθως ο κυκλοφοριακός φόρτος, η ταχύτητα των οχημάτων, η κλίση του οδοστρώματος και τα </a:t>
            </a:r>
            <a:r>
              <a:rPr lang="el-GR" sz="2000" dirty="0" err="1">
                <a:latin typeface="Arial Narrow" panose="020B0606020202030204" pitchFamily="34" charset="0"/>
              </a:rPr>
              <a:t>ηχοπετάσματα</a:t>
            </a:r>
            <a:r>
              <a:rPr lang="el-GR" sz="2000" dirty="0">
                <a:latin typeface="Arial Narrow" panose="020B0606020202030204" pitchFamily="34" charset="0"/>
              </a:rPr>
              <a:t> (παίζουν καθοριστικό ρόλο στα εκτιμώμενα επίπεδα θορύβου σε αντίθεση με την απόσταση του αποδέκτη από το έδαφος και το ποσοστό των </a:t>
            </a:r>
            <a:r>
              <a:rPr lang="el-GR" sz="2000" dirty="0" err="1">
                <a:latin typeface="Arial Narrow" panose="020B0606020202030204" pitchFamily="34" charset="0"/>
              </a:rPr>
              <a:t>βαρέων</a:t>
            </a:r>
            <a:r>
              <a:rPr lang="el-GR" sz="2000" dirty="0">
                <a:latin typeface="Arial Narrow" panose="020B0606020202030204" pitchFamily="34" charset="0"/>
              </a:rPr>
              <a:t> οχημάτων). </a:t>
            </a:r>
          </a:p>
          <a:p>
            <a:pPr algn="just"/>
            <a:r>
              <a:rPr lang="el-GR" sz="2000" b="1" u="sng" dirty="0">
                <a:solidFill>
                  <a:srgbClr val="FF0000"/>
                </a:solidFill>
                <a:latin typeface="Arial Narrow" panose="020B0606020202030204" pitchFamily="34" charset="0"/>
              </a:rPr>
              <a:t>Το </a:t>
            </a:r>
            <a:r>
              <a:rPr lang="el-GR" sz="2000" b="1" u="sng" dirty="0" err="1">
                <a:solidFill>
                  <a:srgbClr val="FF0000"/>
                </a:solidFill>
                <a:latin typeface="Arial Narrow" panose="020B0606020202030204" pitchFamily="34" charset="0"/>
              </a:rPr>
              <a:t>ηχοπέτασμα</a:t>
            </a:r>
            <a:r>
              <a:rPr lang="el-GR" sz="2000" b="1" u="sng" dirty="0">
                <a:solidFill>
                  <a:srgbClr val="FF0000"/>
                </a:solidFill>
                <a:latin typeface="Arial Narrow" panose="020B0606020202030204" pitchFamily="34" charset="0"/>
              </a:rPr>
              <a:t> επιδρά και στην κατανομή της επιβάρυνσης του πληθυσμού.</a:t>
            </a:r>
          </a:p>
        </p:txBody>
      </p:sp>
      <p:sp>
        <p:nvSpPr>
          <p:cNvPr id="7" name="TextBox 6">
            <a:extLst>
              <a:ext uri="{FF2B5EF4-FFF2-40B4-BE49-F238E27FC236}">
                <a16:creationId xmlns:a16="http://schemas.microsoft.com/office/drawing/2014/main" id="{88552F8E-37B5-42AF-8D55-62318D88C850}"/>
              </a:ext>
            </a:extLst>
          </p:cNvPr>
          <p:cNvSpPr txBox="1"/>
          <p:nvPr/>
        </p:nvSpPr>
        <p:spPr>
          <a:xfrm>
            <a:off x="336915" y="188640"/>
            <a:ext cx="8136904" cy="430887"/>
          </a:xfrm>
          <a:prstGeom prst="rect">
            <a:avLst/>
          </a:prstGeom>
          <a:noFill/>
        </p:spPr>
        <p:txBody>
          <a:bodyPr wrap="square">
            <a:spAutoFit/>
          </a:bodyPr>
          <a:lstStyle/>
          <a:p>
            <a:pPr algn="just"/>
            <a:r>
              <a:rPr lang="el-GR" sz="2200" u="sng" dirty="0">
                <a:solidFill>
                  <a:srgbClr val="0000FF"/>
                </a:solidFill>
                <a:latin typeface="Arial Narrow" panose="020B0606020202030204" pitchFamily="34" charset="0"/>
              </a:rPr>
              <a:t>Οδικός  θόρυβος</a:t>
            </a:r>
          </a:p>
        </p:txBody>
      </p:sp>
    </p:spTree>
    <p:extLst>
      <p:ext uri="{BB962C8B-B14F-4D97-AF65-F5344CB8AC3E}">
        <p14:creationId xmlns:p14="http://schemas.microsoft.com/office/powerpoint/2010/main" val="4194009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40</a:t>
            </a:fld>
            <a:endParaRPr lang="el-GR" dirty="0">
              <a:solidFill>
                <a:prstClr val="black">
                  <a:tint val="75000"/>
                </a:prstClr>
              </a:solidFill>
            </a:endParaRPr>
          </a:p>
        </p:txBody>
      </p:sp>
      <p:graphicFrame>
        <p:nvGraphicFramePr>
          <p:cNvPr id="5" name="Αντικείμενο 4">
            <a:extLst>
              <a:ext uri="{FF2B5EF4-FFF2-40B4-BE49-F238E27FC236}">
                <a16:creationId xmlns:a16="http://schemas.microsoft.com/office/drawing/2014/main" id="{C29510AE-66CB-409F-A447-BB619E4BB8CC}"/>
              </a:ext>
            </a:extLst>
          </p:cNvPr>
          <p:cNvGraphicFramePr>
            <a:graphicFrameLocks noChangeAspect="1"/>
          </p:cNvGraphicFramePr>
          <p:nvPr>
            <p:extLst>
              <p:ext uri="{D42A27DB-BD31-4B8C-83A1-F6EECF244321}">
                <p14:modId xmlns:p14="http://schemas.microsoft.com/office/powerpoint/2010/main" val="1493324131"/>
              </p:ext>
            </p:extLst>
          </p:nvPr>
        </p:nvGraphicFramePr>
        <p:xfrm>
          <a:off x="5148064" y="243518"/>
          <a:ext cx="2609146" cy="467847"/>
        </p:xfrm>
        <a:graphic>
          <a:graphicData uri="http://schemas.openxmlformats.org/presentationml/2006/ole">
            <mc:AlternateContent xmlns:mc="http://schemas.openxmlformats.org/markup-compatibility/2006">
              <mc:Choice xmlns:v="urn:schemas-microsoft-com:vml" Requires="v">
                <p:oleObj name="Equation" r:id="rId2" imgW="1346040" imgH="241200" progId="Equation.DSMT4">
                  <p:embed/>
                </p:oleObj>
              </mc:Choice>
              <mc:Fallback>
                <p:oleObj name="Equation" r:id="rId2" imgW="1346040" imgH="241200" progId="Equation.DSMT4">
                  <p:embed/>
                  <p:pic>
                    <p:nvPicPr>
                      <p:cNvPr id="8" name="Αντικείμενο 7">
                        <a:extLst>
                          <a:ext uri="{FF2B5EF4-FFF2-40B4-BE49-F238E27FC236}">
                            <a16:creationId xmlns:a16="http://schemas.microsoft.com/office/drawing/2014/main" id="{7E07E2B7-3B0B-42BC-BFFF-CA901AC7FCDC}"/>
                          </a:ext>
                        </a:extLst>
                      </p:cNvPr>
                      <p:cNvPicPr/>
                      <p:nvPr/>
                    </p:nvPicPr>
                    <p:blipFill>
                      <a:blip r:embed="rId3"/>
                      <a:stretch>
                        <a:fillRect/>
                      </a:stretch>
                    </p:blipFill>
                    <p:spPr>
                      <a:xfrm>
                        <a:off x="5148064" y="243518"/>
                        <a:ext cx="2609146" cy="46784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C3F0FBE-0846-426D-8C1D-F03A484F1BD6}"/>
              </a:ext>
            </a:extLst>
          </p:cNvPr>
          <p:cNvSpPr txBox="1"/>
          <p:nvPr/>
        </p:nvSpPr>
        <p:spPr>
          <a:xfrm>
            <a:off x="336915" y="153767"/>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Σταματημένο όχημα</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στάσιμη σημειακή πηγή</a:t>
            </a:r>
          </a:p>
        </p:txBody>
      </p:sp>
      <p:sp>
        <p:nvSpPr>
          <p:cNvPr id="8" name="TextBox 7">
            <a:extLst>
              <a:ext uri="{FF2B5EF4-FFF2-40B4-BE49-F238E27FC236}">
                <a16:creationId xmlns:a16="http://schemas.microsoft.com/office/drawing/2014/main" id="{A20B577B-1C24-479A-98F8-F4CCC270728D}"/>
              </a:ext>
            </a:extLst>
          </p:cNvPr>
          <p:cNvSpPr txBox="1"/>
          <p:nvPr/>
        </p:nvSpPr>
        <p:spPr>
          <a:xfrm>
            <a:off x="457200" y="1078054"/>
            <a:ext cx="7427168" cy="400110"/>
          </a:xfrm>
          <a:prstGeom prst="rect">
            <a:avLst/>
          </a:prstGeom>
          <a:noFill/>
        </p:spPr>
        <p:txBody>
          <a:bodyPr wrap="square">
            <a:spAutoFit/>
          </a:bodyPr>
          <a:lstStyle/>
          <a:p>
            <a:r>
              <a:rPr lang="en-US" sz="2000" dirty="0">
                <a:latin typeface="Arial Narrow" panose="020B0606020202030204" pitchFamily="34" charset="0"/>
              </a:rPr>
              <a:t>d: </a:t>
            </a:r>
            <a:r>
              <a:rPr lang="el-GR" sz="2000" dirty="0">
                <a:latin typeface="Arial Narrow" panose="020B0606020202030204" pitchFamily="34" charset="0"/>
              </a:rPr>
              <a:t>απόσταση από</a:t>
            </a:r>
            <a:r>
              <a:rPr lang="en-US" sz="2000" dirty="0">
                <a:latin typeface="Arial Narrow" panose="020B0606020202030204" pitchFamily="34" charset="0"/>
              </a:rPr>
              <a:t> </a:t>
            </a:r>
            <a:r>
              <a:rPr lang="el-GR" sz="2000" dirty="0">
                <a:latin typeface="Arial Narrow" panose="020B0606020202030204" pitchFamily="34" charset="0"/>
              </a:rPr>
              <a:t>πηγή </a:t>
            </a:r>
            <a:r>
              <a:rPr lang="en-US" sz="2000" dirty="0">
                <a:latin typeface="Arial Narrow" panose="020B0606020202030204" pitchFamily="34" charset="0"/>
              </a:rPr>
              <a:t>  </a:t>
            </a:r>
            <a:r>
              <a:rPr lang="en-US" sz="2000" dirty="0" err="1">
                <a:latin typeface="Arial Narrow" panose="020B0606020202030204" pitchFamily="34" charset="0"/>
              </a:rPr>
              <a:t>L</a:t>
            </a:r>
            <a:r>
              <a:rPr lang="en-US" sz="2000" baseline="-25000" dirty="0" err="1">
                <a:latin typeface="Arial Narrow" panose="020B0606020202030204" pitchFamily="34" charset="0"/>
              </a:rPr>
              <a:t>w</a:t>
            </a:r>
            <a:r>
              <a:rPr lang="en-US" sz="2000" dirty="0">
                <a:latin typeface="Arial Narrow" panose="020B0606020202030204" pitchFamily="34" charset="0"/>
              </a:rPr>
              <a:t>:</a:t>
            </a:r>
            <a:r>
              <a:rPr lang="el-GR" sz="2000" dirty="0">
                <a:latin typeface="Arial Narrow" panose="020B0606020202030204" pitchFamily="34" charset="0"/>
              </a:rPr>
              <a:t> τελική στάθμη ηχητικής πίεσης </a:t>
            </a:r>
            <a:r>
              <a:rPr lang="en-US" sz="2000" dirty="0">
                <a:latin typeface="Arial Narrow" panose="020B0606020202030204" pitchFamily="34" charset="0"/>
              </a:rPr>
              <a:t> dB</a:t>
            </a:r>
            <a:endParaRPr lang="el-GR" sz="2000" dirty="0">
              <a:latin typeface="Arial Narrow" panose="020B0606020202030204" pitchFamily="34" charset="0"/>
            </a:endParaRPr>
          </a:p>
        </p:txBody>
      </p:sp>
      <p:graphicFrame>
        <p:nvGraphicFramePr>
          <p:cNvPr id="9" name="Αντικείμενο 8">
            <a:extLst>
              <a:ext uri="{FF2B5EF4-FFF2-40B4-BE49-F238E27FC236}">
                <a16:creationId xmlns:a16="http://schemas.microsoft.com/office/drawing/2014/main" id="{663605B2-8040-4F33-A3F5-1E53A21B0C84}"/>
              </a:ext>
            </a:extLst>
          </p:cNvPr>
          <p:cNvGraphicFramePr>
            <a:graphicFrameLocks noChangeAspect="1"/>
          </p:cNvGraphicFramePr>
          <p:nvPr>
            <p:extLst>
              <p:ext uri="{D42A27DB-BD31-4B8C-83A1-F6EECF244321}">
                <p14:modId xmlns:p14="http://schemas.microsoft.com/office/powerpoint/2010/main" val="243088506"/>
              </p:ext>
            </p:extLst>
          </p:nvPr>
        </p:nvGraphicFramePr>
        <p:xfrm>
          <a:off x="4067944" y="2107088"/>
          <a:ext cx="4812848" cy="797939"/>
        </p:xfrm>
        <a:graphic>
          <a:graphicData uri="http://schemas.openxmlformats.org/presentationml/2006/ole">
            <mc:AlternateContent xmlns:mc="http://schemas.openxmlformats.org/markup-compatibility/2006">
              <mc:Choice xmlns:v="urn:schemas-microsoft-com:vml" Requires="v">
                <p:oleObj name="Equation" r:id="rId4" imgW="2755800" imgH="457200" progId="Equation.DSMT4">
                  <p:embed/>
                </p:oleObj>
              </mc:Choice>
              <mc:Fallback>
                <p:oleObj name="Equation" r:id="rId4" imgW="2755800" imgH="457200" progId="Equation.DSMT4">
                  <p:embed/>
                  <p:pic>
                    <p:nvPicPr>
                      <p:cNvPr id="5" name="Αντικείμενο 4">
                        <a:extLst>
                          <a:ext uri="{FF2B5EF4-FFF2-40B4-BE49-F238E27FC236}">
                            <a16:creationId xmlns:a16="http://schemas.microsoft.com/office/drawing/2014/main" id="{C29510AE-66CB-409F-A447-BB619E4BB8CC}"/>
                          </a:ext>
                        </a:extLst>
                      </p:cNvPr>
                      <p:cNvPicPr/>
                      <p:nvPr/>
                    </p:nvPicPr>
                    <p:blipFill>
                      <a:blip r:embed="rId5"/>
                      <a:stretch>
                        <a:fillRect/>
                      </a:stretch>
                    </p:blipFill>
                    <p:spPr>
                      <a:xfrm>
                        <a:off x="4067944" y="2107088"/>
                        <a:ext cx="4812848" cy="797939"/>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FD04F085-A445-4DC4-A6ED-63E9E085579D}"/>
              </a:ext>
            </a:extLst>
          </p:cNvPr>
          <p:cNvSpPr txBox="1"/>
          <p:nvPr/>
        </p:nvSpPr>
        <p:spPr>
          <a:xfrm>
            <a:off x="347868" y="1666525"/>
            <a:ext cx="8136904" cy="707886"/>
          </a:xfrm>
          <a:prstGeom prst="rect">
            <a:avLst/>
          </a:prstGeom>
          <a:noFill/>
        </p:spPr>
        <p:txBody>
          <a:bodyPr wrap="square">
            <a:spAutoFit/>
          </a:bodyPr>
          <a:lstStyle/>
          <a:p>
            <a:pPr algn="just"/>
            <a:r>
              <a:rPr lang="en-US" sz="2000" u="sng" dirty="0">
                <a:solidFill>
                  <a:srgbClr val="0000FF"/>
                </a:solidFill>
                <a:latin typeface="Arial Narrow" panose="020B0606020202030204" pitchFamily="34" charset="0"/>
              </a:rPr>
              <a:t>+</a:t>
            </a:r>
            <a:r>
              <a:rPr lang="el-GR" sz="2000" u="sng" dirty="0">
                <a:solidFill>
                  <a:srgbClr val="0000FF"/>
                </a:solidFill>
                <a:latin typeface="Arial Narrow" panose="020B0606020202030204" pitchFamily="34" charset="0"/>
              </a:rPr>
              <a:t>Κινούμενο όχημα</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κινούμενη σημειακή πηγή</a:t>
            </a:r>
            <a:endParaRPr lang="en-US" sz="2000" dirty="0">
              <a:solidFill>
                <a:srgbClr val="0000FF"/>
              </a:solidFill>
              <a:latin typeface="Arial Narrow" panose="020B0606020202030204" pitchFamily="34" charset="0"/>
            </a:endParaRPr>
          </a:p>
          <a:p>
            <a:pPr algn="just"/>
            <a:r>
              <a:rPr lang="el-GR" sz="2000" dirty="0">
                <a:solidFill>
                  <a:srgbClr val="0000FF"/>
                </a:solidFill>
                <a:latin typeface="Arial Narrow" panose="020B0606020202030204" pitchFamily="34" charset="0"/>
              </a:rPr>
              <a:t>Η συνολική τιμή είναι:</a:t>
            </a:r>
          </a:p>
        </p:txBody>
      </p:sp>
      <p:sp>
        <p:nvSpPr>
          <p:cNvPr id="11" name="TextBox 10">
            <a:extLst>
              <a:ext uri="{FF2B5EF4-FFF2-40B4-BE49-F238E27FC236}">
                <a16:creationId xmlns:a16="http://schemas.microsoft.com/office/drawing/2014/main" id="{C4410EF9-936B-4C80-83F6-385675D95F63}"/>
              </a:ext>
            </a:extLst>
          </p:cNvPr>
          <p:cNvSpPr txBox="1"/>
          <p:nvPr/>
        </p:nvSpPr>
        <p:spPr>
          <a:xfrm>
            <a:off x="457200" y="2996502"/>
            <a:ext cx="8363272" cy="707886"/>
          </a:xfrm>
          <a:prstGeom prst="rect">
            <a:avLst/>
          </a:prstGeom>
          <a:noFill/>
        </p:spPr>
        <p:txBody>
          <a:bodyPr wrap="square">
            <a:spAutoFit/>
          </a:bodyPr>
          <a:lstStyle/>
          <a:p>
            <a:r>
              <a:rPr lang="en-US" sz="2000" dirty="0">
                <a:latin typeface="Arial Narrow" panose="020B0606020202030204" pitchFamily="34" charset="0"/>
              </a:rPr>
              <a:t>d: </a:t>
            </a:r>
            <a:r>
              <a:rPr lang="el-GR" sz="2000" dirty="0">
                <a:latin typeface="Arial Narrow" panose="020B0606020202030204" pitchFamily="34" charset="0"/>
              </a:rPr>
              <a:t>η κάθετη απόσταση από</a:t>
            </a:r>
            <a:r>
              <a:rPr lang="en-US" sz="2000" dirty="0">
                <a:latin typeface="Arial Narrow" panose="020B0606020202030204" pitchFamily="34" charset="0"/>
              </a:rPr>
              <a:t> </a:t>
            </a:r>
            <a:r>
              <a:rPr lang="el-GR" sz="2000" dirty="0">
                <a:latin typeface="Arial Narrow" panose="020B0606020202030204" pitchFamily="34" charset="0"/>
              </a:rPr>
              <a:t>πηγή, </a:t>
            </a:r>
            <a:r>
              <a:rPr lang="en-US" sz="2000" dirty="0">
                <a:latin typeface="Arial Narrow" panose="020B0606020202030204" pitchFamily="34" charset="0"/>
              </a:rPr>
              <a:t>l</a:t>
            </a:r>
            <a:r>
              <a:rPr lang="el-GR" sz="2000" dirty="0">
                <a:latin typeface="Arial Narrow" panose="020B0606020202030204" pitchFamily="34" charset="0"/>
              </a:rPr>
              <a:t>: το μήκος του δρόμου </a:t>
            </a:r>
            <a:r>
              <a:rPr lang="en-US" sz="2000" dirty="0">
                <a:latin typeface="Arial Narrow" panose="020B0606020202030204" pitchFamily="34" charset="0"/>
              </a:rPr>
              <a:t>  L</a:t>
            </a:r>
            <a:r>
              <a:rPr lang="en-US" sz="2000" baseline="-25000" dirty="0">
                <a:latin typeface="Arial Narrow" panose="020B0606020202030204" pitchFamily="34" charset="0"/>
              </a:rPr>
              <a:t>w</a:t>
            </a:r>
            <a:r>
              <a:rPr lang="en-US" sz="2000" dirty="0">
                <a:latin typeface="Arial Narrow" panose="020B0606020202030204" pitchFamily="34" charset="0"/>
              </a:rPr>
              <a:t>:</a:t>
            </a:r>
            <a:r>
              <a:rPr lang="el-GR" sz="2000" dirty="0">
                <a:latin typeface="Arial Narrow" panose="020B0606020202030204" pitchFamily="34" charset="0"/>
              </a:rPr>
              <a:t> η τελική στάθμη ηχητικής πίεσης </a:t>
            </a:r>
            <a:r>
              <a:rPr lang="en-US" sz="2000" dirty="0">
                <a:latin typeface="Arial Narrow" panose="020B0606020202030204" pitchFamily="34" charset="0"/>
              </a:rPr>
              <a:t> dB</a:t>
            </a:r>
            <a:endParaRPr lang="el-GR" sz="2000" dirty="0">
              <a:latin typeface="Arial Narrow" panose="020B0606020202030204" pitchFamily="34" charset="0"/>
            </a:endParaRPr>
          </a:p>
        </p:txBody>
      </p:sp>
      <p:sp>
        <p:nvSpPr>
          <p:cNvPr id="13" name="TextBox 12">
            <a:extLst>
              <a:ext uri="{FF2B5EF4-FFF2-40B4-BE49-F238E27FC236}">
                <a16:creationId xmlns:a16="http://schemas.microsoft.com/office/drawing/2014/main" id="{89265241-C85D-4B09-BBC1-E971599AE0F0}"/>
              </a:ext>
            </a:extLst>
          </p:cNvPr>
          <p:cNvSpPr txBox="1"/>
          <p:nvPr/>
        </p:nvSpPr>
        <p:spPr>
          <a:xfrm>
            <a:off x="424137" y="3952973"/>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Δείκτης θορύβου οδικής κυκλοφορίας (ΤΝΙ)</a:t>
            </a:r>
            <a:endParaRPr lang="el-GR" sz="2000" dirty="0">
              <a:solidFill>
                <a:srgbClr val="0000FF"/>
              </a:solidFill>
              <a:latin typeface="Arial Narrow" panose="020B0606020202030204" pitchFamily="34" charset="0"/>
            </a:endParaRPr>
          </a:p>
        </p:txBody>
      </p:sp>
      <p:graphicFrame>
        <p:nvGraphicFramePr>
          <p:cNvPr id="15" name="Αντικείμενο 14">
            <a:extLst>
              <a:ext uri="{FF2B5EF4-FFF2-40B4-BE49-F238E27FC236}">
                <a16:creationId xmlns:a16="http://schemas.microsoft.com/office/drawing/2014/main" id="{615B20BD-D518-4E89-BD18-1BAEE9085A0B}"/>
              </a:ext>
            </a:extLst>
          </p:cNvPr>
          <p:cNvGraphicFramePr>
            <a:graphicFrameLocks noChangeAspect="1"/>
          </p:cNvGraphicFramePr>
          <p:nvPr>
            <p:extLst>
              <p:ext uri="{D42A27DB-BD31-4B8C-83A1-F6EECF244321}">
                <p14:modId xmlns:p14="http://schemas.microsoft.com/office/powerpoint/2010/main" val="177963904"/>
              </p:ext>
            </p:extLst>
          </p:nvPr>
        </p:nvGraphicFramePr>
        <p:xfrm>
          <a:off x="4734793" y="3924765"/>
          <a:ext cx="3252529" cy="492807"/>
        </p:xfrm>
        <a:graphic>
          <a:graphicData uri="http://schemas.openxmlformats.org/presentationml/2006/ole">
            <mc:AlternateContent xmlns:mc="http://schemas.openxmlformats.org/markup-compatibility/2006">
              <mc:Choice xmlns:v="urn:schemas-microsoft-com:vml" Requires="v">
                <p:oleObj name="Equation" r:id="rId6" imgW="1676160" imgH="253800" progId="Equation.DSMT4">
                  <p:embed/>
                </p:oleObj>
              </mc:Choice>
              <mc:Fallback>
                <p:oleObj name="Equation" r:id="rId6" imgW="1676160" imgH="253800" progId="Equation.DSMT4">
                  <p:embed/>
                  <p:pic>
                    <p:nvPicPr>
                      <p:cNvPr id="0" name=""/>
                      <p:cNvPicPr/>
                      <p:nvPr/>
                    </p:nvPicPr>
                    <p:blipFill>
                      <a:blip r:embed="rId7"/>
                      <a:stretch>
                        <a:fillRect/>
                      </a:stretch>
                    </p:blipFill>
                    <p:spPr>
                      <a:xfrm>
                        <a:off x="4734793" y="3924765"/>
                        <a:ext cx="3252529" cy="492807"/>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75D18D3A-9A6D-4C8E-ABE5-3B8E60919230}"/>
              </a:ext>
            </a:extLst>
          </p:cNvPr>
          <p:cNvSpPr txBox="1"/>
          <p:nvPr/>
        </p:nvSpPr>
        <p:spPr>
          <a:xfrm>
            <a:off x="424137" y="4658642"/>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Επίπεδο ρύπανσης θορύβου (</a:t>
            </a:r>
            <a:r>
              <a:rPr lang="en-US" sz="2000" u="sng" dirty="0">
                <a:solidFill>
                  <a:srgbClr val="0000FF"/>
                </a:solidFill>
                <a:latin typeface="Arial Narrow" panose="020B0606020202030204" pitchFamily="34" charset="0"/>
              </a:rPr>
              <a:t>L</a:t>
            </a:r>
            <a:r>
              <a:rPr lang="el-GR" sz="2000" u="sng" dirty="0">
                <a:solidFill>
                  <a:srgbClr val="0000FF"/>
                </a:solidFill>
                <a:latin typeface="Arial Narrow" panose="020B0606020202030204" pitchFamily="34" charset="0"/>
              </a:rPr>
              <a:t>Ν</a:t>
            </a:r>
            <a:r>
              <a:rPr lang="en-US" sz="2000" u="sng" dirty="0">
                <a:solidFill>
                  <a:srgbClr val="0000FF"/>
                </a:solidFill>
                <a:latin typeface="Arial Narrow" panose="020B0606020202030204" pitchFamily="34" charset="0"/>
              </a:rPr>
              <a:t>P</a:t>
            </a:r>
            <a:r>
              <a:rPr lang="el-GR" sz="2000" u="sng" dirty="0">
                <a:solidFill>
                  <a:srgbClr val="0000FF"/>
                </a:solidFill>
                <a:latin typeface="Arial Narrow" panose="020B0606020202030204" pitchFamily="34" charset="0"/>
              </a:rPr>
              <a:t>)</a:t>
            </a:r>
            <a:endParaRPr lang="el-GR" sz="2000" dirty="0">
              <a:solidFill>
                <a:srgbClr val="0000FF"/>
              </a:solidFill>
              <a:latin typeface="Arial Narrow" panose="020B0606020202030204" pitchFamily="34" charset="0"/>
            </a:endParaRPr>
          </a:p>
        </p:txBody>
      </p:sp>
      <p:graphicFrame>
        <p:nvGraphicFramePr>
          <p:cNvPr id="17" name="Αντικείμενο 16">
            <a:extLst>
              <a:ext uri="{FF2B5EF4-FFF2-40B4-BE49-F238E27FC236}">
                <a16:creationId xmlns:a16="http://schemas.microsoft.com/office/drawing/2014/main" id="{1C60FDAD-639F-42D4-B5D9-C6678F9860C6}"/>
              </a:ext>
            </a:extLst>
          </p:cNvPr>
          <p:cNvGraphicFramePr>
            <a:graphicFrameLocks noChangeAspect="1"/>
          </p:cNvGraphicFramePr>
          <p:nvPr>
            <p:extLst>
              <p:ext uri="{D42A27DB-BD31-4B8C-83A1-F6EECF244321}">
                <p14:modId xmlns:p14="http://schemas.microsoft.com/office/powerpoint/2010/main" val="2370684021"/>
              </p:ext>
            </p:extLst>
          </p:nvPr>
        </p:nvGraphicFramePr>
        <p:xfrm>
          <a:off x="4490605" y="4599102"/>
          <a:ext cx="3967525" cy="797938"/>
        </p:xfrm>
        <a:graphic>
          <a:graphicData uri="http://schemas.openxmlformats.org/presentationml/2006/ole">
            <mc:AlternateContent xmlns:mc="http://schemas.openxmlformats.org/markup-compatibility/2006">
              <mc:Choice xmlns:v="urn:schemas-microsoft-com:vml" Requires="v">
                <p:oleObj name="Equation" r:id="rId8" imgW="2273040" imgH="457200" progId="Equation.DSMT4">
                  <p:embed/>
                </p:oleObj>
              </mc:Choice>
              <mc:Fallback>
                <p:oleObj name="Equation" r:id="rId8" imgW="2273040" imgH="457200" progId="Equation.DSMT4">
                  <p:embed/>
                  <p:pic>
                    <p:nvPicPr>
                      <p:cNvPr id="0" name=""/>
                      <p:cNvPicPr/>
                      <p:nvPr/>
                    </p:nvPicPr>
                    <p:blipFill>
                      <a:blip r:embed="rId9"/>
                      <a:stretch>
                        <a:fillRect/>
                      </a:stretch>
                    </p:blipFill>
                    <p:spPr>
                      <a:xfrm>
                        <a:off x="4490605" y="4599102"/>
                        <a:ext cx="3967525" cy="797938"/>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F431B3EF-5784-40CC-9F24-3A77955F970F}"/>
              </a:ext>
            </a:extLst>
          </p:cNvPr>
          <p:cNvSpPr txBox="1"/>
          <p:nvPr/>
        </p:nvSpPr>
        <p:spPr>
          <a:xfrm>
            <a:off x="424137" y="5375741"/>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Πρόγνωση …</a:t>
            </a:r>
            <a:endParaRPr lang="el-GR" sz="20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38747152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41</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A979A75A-037E-4E24-87FA-6F1AFF578FA1}"/>
              </a:ext>
            </a:extLst>
          </p:cNvPr>
          <p:cNvSpPr txBox="1"/>
          <p:nvPr/>
        </p:nvSpPr>
        <p:spPr>
          <a:xfrm>
            <a:off x="1039297" y="747914"/>
            <a:ext cx="7776864" cy="1015663"/>
          </a:xfrm>
          <a:prstGeom prst="rect">
            <a:avLst/>
          </a:prstGeom>
          <a:noFill/>
        </p:spPr>
        <p:txBody>
          <a:bodyPr wrap="square">
            <a:spAutoFit/>
          </a:bodyPr>
          <a:lstStyle/>
          <a:p>
            <a:pPr algn="just"/>
            <a:r>
              <a:rPr lang="el-GR" sz="2000" dirty="0">
                <a:latin typeface="Arial Narrow" panose="020B0606020202030204" pitchFamily="34" charset="0"/>
              </a:rPr>
              <a:t>Οφείλεται στην κίνηση κατά μήκος της γραμμής</a:t>
            </a:r>
          </a:p>
          <a:p>
            <a:pPr algn="just"/>
            <a:r>
              <a:rPr lang="el-GR" sz="2000" dirty="0">
                <a:latin typeface="Arial Narrow" panose="020B0606020202030204" pitchFamily="34" charset="0"/>
              </a:rPr>
              <a:t>Σημαντικές οχλήσεις</a:t>
            </a:r>
          </a:p>
          <a:p>
            <a:pPr algn="just"/>
            <a:r>
              <a:rPr lang="el-GR" sz="2000" dirty="0">
                <a:latin typeface="Arial Narrow" panose="020B0606020202030204" pitchFamily="34" charset="0"/>
              </a:rPr>
              <a:t>Συνάρτηση με το πλήθος των βαγονιών</a:t>
            </a:r>
          </a:p>
        </p:txBody>
      </p:sp>
      <p:sp>
        <p:nvSpPr>
          <p:cNvPr id="6" name="TextBox 5">
            <a:extLst>
              <a:ext uri="{FF2B5EF4-FFF2-40B4-BE49-F238E27FC236}">
                <a16:creationId xmlns:a16="http://schemas.microsoft.com/office/drawing/2014/main" id="{35BD40CE-9E2C-400B-A03D-713FB25B4A8F}"/>
              </a:ext>
            </a:extLst>
          </p:cNvPr>
          <p:cNvSpPr txBox="1"/>
          <p:nvPr/>
        </p:nvSpPr>
        <p:spPr>
          <a:xfrm>
            <a:off x="336915" y="188640"/>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Σιδηροδρομικός  θόρυβος</a:t>
            </a:r>
          </a:p>
        </p:txBody>
      </p:sp>
      <p:sp>
        <p:nvSpPr>
          <p:cNvPr id="7" name="TextBox 6">
            <a:extLst>
              <a:ext uri="{FF2B5EF4-FFF2-40B4-BE49-F238E27FC236}">
                <a16:creationId xmlns:a16="http://schemas.microsoft.com/office/drawing/2014/main" id="{A69DA180-700F-407F-A3B6-75E7C5EDC07C}"/>
              </a:ext>
            </a:extLst>
          </p:cNvPr>
          <p:cNvSpPr txBox="1"/>
          <p:nvPr/>
        </p:nvSpPr>
        <p:spPr>
          <a:xfrm>
            <a:off x="516935" y="2379569"/>
            <a:ext cx="7776864" cy="2554545"/>
          </a:xfrm>
          <a:prstGeom prst="rect">
            <a:avLst/>
          </a:prstGeom>
          <a:noFill/>
        </p:spPr>
        <p:txBody>
          <a:bodyPr wrap="square">
            <a:spAutoFit/>
          </a:bodyPr>
          <a:lstStyle/>
          <a:p>
            <a:pPr algn="just"/>
            <a:r>
              <a:rPr lang="el-GR" sz="2000" dirty="0">
                <a:latin typeface="Arial Narrow" panose="020B0606020202030204" pitchFamily="34" charset="0"/>
              </a:rPr>
              <a:t>Διαδίδεται σφαιρικά</a:t>
            </a: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Αεροδυναμικός</a:t>
            </a:r>
          </a:p>
          <a:p>
            <a:pPr algn="just"/>
            <a:r>
              <a:rPr lang="el-GR" sz="2000" dirty="0">
                <a:latin typeface="Arial Narrow" panose="020B0606020202030204" pitchFamily="34" charset="0"/>
              </a:rPr>
              <a:t>Μηχανής – τουρμπίνα</a:t>
            </a:r>
            <a:endParaRPr lang="en-US" sz="2000" dirty="0">
              <a:latin typeface="Arial Narrow" panose="020B0606020202030204" pitchFamily="34" charset="0"/>
            </a:endParaRPr>
          </a:p>
          <a:p>
            <a:pPr algn="just"/>
            <a:endParaRPr lang="en-US" sz="2000" dirty="0">
              <a:latin typeface="Arial Narrow" panose="020B0606020202030204" pitchFamily="34" charset="0"/>
            </a:endParaRPr>
          </a:p>
          <a:p>
            <a:pPr algn="just"/>
            <a:r>
              <a:rPr lang="el-GR" sz="2000" dirty="0">
                <a:latin typeface="Arial Narrow" panose="020B0606020202030204" pitchFamily="34" charset="0"/>
              </a:rPr>
              <a:t>Ενεργός στάθμη αντιληπτού θορύβου (</a:t>
            </a:r>
            <a:r>
              <a:rPr lang="en-US" sz="2000" dirty="0">
                <a:latin typeface="Arial Narrow" panose="020B0606020202030204" pitchFamily="34" charset="0"/>
              </a:rPr>
              <a:t>EPNL)… max 112dBA</a:t>
            </a:r>
            <a:endParaRPr lang="el-GR" sz="2000" dirty="0">
              <a:latin typeface="Arial Narrow" panose="020B0606020202030204" pitchFamily="34" charset="0"/>
            </a:endParaRPr>
          </a:p>
          <a:p>
            <a:pPr algn="just"/>
            <a:endParaRPr lang="el-GR" sz="2000" dirty="0">
              <a:latin typeface="Arial Narrow" panose="020B0606020202030204" pitchFamily="34" charset="0"/>
            </a:endParaRPr>
          </a:p>
          <a:p>
            <a:pPr algn="just"/>
            <a:r>
              <a:rPr lang="el-GR" sz="2000" dirty="0">
                <a:latin typeface="Arial Narrow" panose="020B0606020202030204" pitchFamily="34" charset="0"/>
              </a:rPr>
              <a:t>Πρόγνωση έκθεσης σε θόρυβο (</a:t>
            </a:r>
            <a:r>
              <a:rPr lang="en-US" sz="2000" dirty="0">
                <a:latin typeface="Arial Narrow" panose="020B0606020202030204" pitchFamily="34" charset="0"/>
              </a:rPr>
              <a:t>NEF)</a:t>
            </a:r>
            <a:r>
              <a:rPr lang="el-GR" sz="2000" dirty="0">
                <a:latin typeface="Arial Narrow" panose="020B0606020202030204" pitchFamily="34" charset="0"/>
              </a:rPr>
              <a:t> </a:t>
            </a:r>
          </a:p>
        </p:txBody>
      </p:sp>
      <p:sp>
        <p:nvSpPr>
          <p:cNvPr id="8" name="TextBox 7">
            <a:extLst>
              <a:ext uri="{FF2B5EF4-FFF2-40B4-BE49-F238E27FC236}">
                <a16:creationId xmlns:a16="http://schemas.microsoft.com/office/drawing/2014/main" id="{31C41DE7-64B6-41ED-84D1-10782B39C509}"/>
              </a:ext>
            </a:extLst>
          </p:cNvPr>
          <p:cNvSpPr txBox="1"/>
          <p:nvPr/>
        </p:nvSpPr>
        <p:spPr>
          <a:xfrm>
            <a:off x="336915" y="1922741"/>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Αεροπορικός  θόρυβος</a:t>
            </a:r>
          </a:p>
        </p:txBody>
      </p:sp>
      <p:graphicFrame>
        <p:nvGraphicFramePr>
          <p:cNvPr id="9" name="Αντικείμενο 8">
            <a:extLst>
              <a:ext uri="{FF2B5EF4-FFF2-40B4-BE49-F238E27FC236}">
                <a16:creationId xmlns:a16="http://schemas.microsoft.com/office/drawing/2014/main" id="{968AAE8C-77B0-4606-A7D3-5A6F53CA982D}"/>
              </a:ext>
            </a:extLst>
          </p:cNvPr>
          <p:cNvGraphicFramePr>
            <a:graphicFrameLocks noChangeAspect="1"/>
          </p:cNvGraphicFramePr>
          <p:nvPr>
            <p:extLst>
              <p:ext uri="{D42A27DB-BD31-4B8C-83A1-F6EECF244321}">
                <p14:modId xmlns:p14="http://schemas.microsoft.com/office/powerpoint/2010/main" val="2240980755"/>
              </p:ext>
            </p:extLst>
          </p:nvPr>
        </p:nvGraphicFramePr>
        <p:xfrm>
          <a:off x="3897356" y="4942877"/>
          <a:ext cx="4892233" cy="477291"/>
        </p:xfrm>
        <a:graphic>
          <a:graphicData uri="http://schemas.openxmlformats.org/presentationml/2006/ole">
            <mc:AlternateContent xmlns:mc="http://schemas.openxmlformats.org/markup-compatibility/2006">
              <mc:Choice xmlns:v="urn:schemas-microsoft-com:vml" Requires="v">
                <p:oleObj name="Equation" r:id="rId2" imgW="2603160" imgH="253800" progId="Equation.DSMT4">
                  <p:embed/>
                </p:oleObj>
              </mc:Choice>
              <mc:Fallback>
                <p:oleObj name="Equation" r:id="rId2" imgW="2603160" imgH="253800" progId="Equation.DSMT4">
                  <p:embed/>
                  <p:pic>
                    <p:nvPicPr>
                      <p:cNvPr id="0" name=""/>
                      <p:cNvPicPr/>
                      <p:nvPr/>
                    </p:nvPicPr>
                    <p:blipFill>
                      <a:blip r:embed="rId3"/>
                      <a:stretch>
                        <a:fillRect/>
                      </a:stretch>
                    </p:blipFill>
                    <p:spPr>
                      <a:xfrm>
                        <a:off x="3897356" y="4942877"/>
                        <a:ext cx="4892233" cy="477291"/>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297DA7B6-AEAE-4078-B6E9-C6AA0B67DDDB}"/>
              </a:ext>
            </a:extLst>
          </p:cNvPr>
          <p:cNvSpPr txBox="1"/>
          <p:nvPr/>
        </p:nvSpPr>
        <p:spPr>
          <a:xfrm>
            <a:off x="457200" y="5443133"/>
            <a:ext cx="8507288" cy="1015663"/>
          </a:xfrm>
          <a:prstGeom prst="rect">
            <a:avLst/>
          </a:prstGeom>
          <a:noFill/>
        </p:spPr>
        <p:txBody>
          <a:bodyPr wrap="square">
            <a:spAutoFit/>
          </a:bodyPr>
          <a:lstStyle/>
          <a:p>
            <a:pPr algn="just"/>
            <a:r>
              <a:rPr lang="en-US" sz="2000" dirty="0">
                <a:solidFill>
                  <a:srgbClr val="0000FF"/>
                </a:solidFill>
              </a:rPr>
              <a:t>N</a:t>
            </a:r>
            <a:r>
              <a:rPr lang="en-US" sz="2000" baseline="-25000" dirty="0">
                <a:solidFill>
                  <a:srgbClr val="0000FF"/>
                </a:solidFill>
              </a:rPr>
              <a:t>D</a:t>
            </a:r>
            <a:r>
              <a:rPr lang="en-US" sz="2000" dirty="0">
                <a:solidFill>
                  <a:srgbClr val="0000FF"/>
                </a:solidFill>
              </a:rPr>
              <a:t>:</a:t>
            </a:r>
            <a:r>
              <a:rPr lang="el-GR" sz="2000" dirty="0">
                <a:solidFill>
                  <a:srgbClr val="0000FF"/>
                </a:solidFill>
              </a:rPr>
              <a:t> Αριθμός πτήσεων διάστημα 07.00~22.00 ΤΩ</a:t>
            </a:r>
            <a:r>
              <a:rPr lang="en-US" sz="2000" dirty="0">
                <a:solidFill>
                  <a:srgbClr val="0000FF"/>
                </a:solidFill>
              </a:rPr>
              <a:t>, </a:t>
            </a:r>
            <a:endParaRPr lang="el-GR" sz="2000" dirty="0">
              <a:solidFill>
                <a:srgbClr val="0000FF"/>
              </a:solidFill>
            </a:endParaRPr>
          </a:p>
          <a:p>
            <a:pPr algn="just"/>
            <a:r>
              <a:rPr lang="en-US" sz="2000" dirty="0">
                <a:solidFill>
                  <a:srgbClr val="0000FF"/>
                </a:solidFill>
              </a:rPr>
              <a:t>N</a:t>
            </a:r>
            <a:r>
              <a:rPr lang="en-US" sz="2000" baseline="-25000" dirty="0">
                <a:solidFill>
                  <a:srgbClr val="0000FF"/>
                </a:solidFill>
              </a:rPr>
              <a:t>N</a:t>
            </a:r>
            <a:r>
              <a:rPr lang="en-US" sz="2000" dirty="0">
                <a:solidFill>
                  <a:srgbClr val="0000FF"/>
                </a:solidFill>
              </a:rPr>
              <a:t>:</a:t>
            </a:r>
            <a:r>
              <a:rPr lang="el-GR" sz="2000" dirty="0">
                <a:solidFill>
                  <a:srgbClr val="0000FF"/>
                </a:solidFill>
              </a:rPr>
              <a:t>Αριθμός πτήσεων διάστημα 22.00~07.00 ΤΩ και </a:t>
            </a:r>
          </a:p>
          <a:p>
            <a:pPr algn="just"/>
            <a:r>
              <a:rPr lang="en-US" sz="2000" dirty="0">
                <a:solidFill>
                  <a:srgbClr val="0000FF"/>
                </a:solidFill>
              </a:rPr>
              <a:t>E</a:t>
            </a:r>
            <a:r>
              <a:rPr lang="el-GR" sz="2000" dirty="0">
                <a:solidFill>
                  <a:srgbClr val="0000FF"/>
                </a:solidFill>
              </a:rPr>
              <a:t>ΡΝ</a:t>
            </a:r>
            <a:r>
              <a:rPr lang="en-US" sz="2000" dirty="0">
                <a:solidFill>
                  <a:srgbClr val="0000FF"/>
                </a:solidFill>
              </a:rPr>
              <a:t>L</a:t>
            </a:r>
            <a:r>
              <a:rPr lang="el-GR" sz="2000" dirty="0">
                <a:solidFill>
                  <a:srgbClr val="0000FF"/>
                </a:solidFill>
              </a:rPr>
              <a:t> ενεργός στάθμη αντιληπτού θορύβου </a:t>
            </a:r>
          </a:p>
        </p:txBody>
      </p:sp>
    </p:spTree>
    <p:extLst>
      <p:ext uri="{BB962C8B-B14F-4D97-AF65-F5344CB8AC3E}">
        <p14:creationId xmlns:p14="http://schemas.microsoft.com/office/powerpoint/2010/main" val="136475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42</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BEB89DD9-94EC-4CBA-8B91-FAA62FF9F2E7}"/>
              </a:ext>
            </a:extLst>
          </p:cNvPr>
          <p:cNvSpPr txBox="1"/>
          <p:nvPr/>
        </p:nvSpPr>
        <p:spPr>
          <a:xfrm>
            <a:off x="336915" y="91583"/>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Βιομηχανικός  θόρυβος</a:t>
            </a:r>
          </a:p>
        </p:txBody>
      </p:sp>
      <p:sp>
        <p:nvSpPr>
          <p:cNvPr id="7" name="TextBox 6">
            <a:extLst>
              <a:ext uri="{FF2B5EF4-FFF2-40B4-BE49-F238E27FC236}">
                <a16:creationId xmlns:a16="http://schemas.microsoft.com/office/drawing/2014/main" id="{D51648E9-45A3-459D-8796-99FB9B73A7FE}"/>
              </a:ext>
            </a:extLst>
          </p:cNvPr>
          <p:cNvSpPr txBox="1"/>
          <p:nvPr/>
        </p:nvSpPr>
        <p:spPr>
          <a:xfrm>
            <a:off x="323528" y="759202"/>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Θόρυβος από κατασκευαστικές εργασίες</a:t>
            </a:r>
          </a:p>
        </p:txBody>
      </p:sp>
      <p:sp>
        <p:nvSpPr>
          <p:cNvPr id="8" name="TextBox 7">
            <a:extLst>
              <a:ext uri="{FF2B5EF4-FFF2-40B4-BE49-F238E27FC236}">
                <a16:creationId xmlns:a16="http://schemas.microsoft.com/office/drawing/2014/main" id="{D1A7E3BB-943E-4B61-8D2F-E29C156801BA}"/>
              </a:ext>
            </a:extLst>
          </p:cNvPr>
          <p:cNvSpPr txBox="1"/>
          <p:nvPr/>
        </p:nvSpPr>
        <p:spPr>
          <a:xfrm>
            <a:off x="354467" y="2636912"/>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Θόρυβος από οικιακές συσκευές και ήχοι εσωτερικών χώρων</a:t>
            </a:r>
          </a:p>
        </p:txBody>
      </p:sp>
      <p:graphicFrame>
        <p:nvGraphicFramePr>
          <p:cNvPr id="9" name="Αντικείμενο 8">
            <a:extLst>
              <a:ext uri="{FF2B5EF4-FFF2-40B4-BE49-F238E27FC236}">
                <a16:creationId xmlns:a16="http://schemas.microsoft.com/office/drawing/2014/main" id="{3A6E68A9-F76B-49AB-9706-AC54D0D2BD41}"/>
              </a:ext>
            </a:extLst>
          </p:cNvPr>
          <p:cNvGraphicFramePr>
            <a:graphicFrameLocks noChangeAspect="1"/>
          </p:cNvGraphicFramePr>
          <p:nvPr>
            <p:extLst>
              <p:ext uri="{D42A27DB-BD31-4B8C-83A1-F6EECF244321}">
                <p14:modId xmlns:p14="http://schemas.microsoft.com/office/powerpoint/2010/main" val="1293170771"/>
              </p:ext>
            </p:extLst>
          </p:nvPr>
        </p:nvGraphicFramePr>
        <p:xfrm>
          <a:off x="4067944" y="1323921"/>
          <a:ext cx="3340028" cy="602300"/>
        </p:xfrm>
        <a:graphic>
          <a:graphicData uri="http://schemas.openxmlformats.org/presentationml/2006/ole">
            <mc:AlternateContent xmlns:mc="http://schemas.openxmlformats.org/markup-compatibility/2006">
              <mc:Choice xmlns:v="urn:schemas-microsoft-com:vml" Requires="v">
                <p:oleObj name="Equation" r:id="rId2" imgW="1549080" imgH="279360" progId="Equation.DSMT4">
                  <p:embed/>
                </p:oleObj>
              </mc:Choice>
              <mc:Fallback>
                <p:oleObj name="Equation" r:id="rId2" imgW="1549080" imgH="279360" progId="Equation.DSMT4">
                  <p:embed/>
                  <p:pic>
                    <p:nvPicPr>
                      <p:cNvPr id="0" name=""/>
                      <p:cNvPicPr/>
                      <p:nvPr/>
                    </p:nvPicPr>
                    <p:blipFill>
                      <a:blip r:embed="rId3"/>
                      <a:stretch>
                        <a:fillRect/>
                      </a:stretch>
                    </p:blipFill>
                    <p:spPr>
                      <a:xfrm>
                        <a:off x="4067944" y="1323921"/>
                        <a:ext cx="3340028" cy="602300"/>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8A8F9DE3-F467-4D45-ACBB-D6E15A5E0C40}"/>
              </a:ext>
            </a:extLst>
          </p:cNvPr>
          <p:cNvSpPr txBox="1"/>
          <p:nvPr/>
        </p:nvSpPr>
        <p:spPr>
          <a:xfrm>
            <a:off x="354467" y="3259192"/>
            <a:ext cx="7936194" cy="1323439"/>
          </a:xfrm>
          <a:prstGeom prst="rect">
            <a:avLst/>
          </a:prstGeom>
          <a:noFill/>
        </p:spPr>
        <p:txBody>
          <a:bodyPr wrap="square">
            <a:spAutoFit/>
          </a:bodyPr>
          <a:lstStyle/>
          <a:p>
            <a:pPr algn="just"/>
            <a:r>
              <a:rPr lang="el-GR" sz="2000" dirty="0">
                <a:latin typeface="Arial Narrow" panose="020B0606020202030204" pitchFamily="34" charset="0"/>
              </a:rPr>
              <a:t>Πηγή θρύβου στους εσωτερικούς χώρους είναι οι διάφορες συσκευές και ο εισερχόμενος θόρυβος, κλιματιστικά, </a:t>
            </a:r>
            <a:r>
              <a:rPr lang="el-GR" sz="2000" dirty="0" err="1">
                <a:latin typeface="Arial Narrow" panose="020B0606020202030204" pitchFamily="34" charset="0"/>
              </a:rPr>
              <a:t>ψύκτες</a:t>
            </a:r>
            <a:r>
              <a:rPr lang="el-GR" sz="2000" dirty="0">
                <a:latin typeface="Arial Narrow" panose="020B0606020202030204" pitchFamily="34" charset="0"/>
              </a:rPr>
              <a:t> αέρα, ανεμιστήρες κ.λπ. </a:t>
            </a:r>
          </a:p>
          <a:p>
            <a:pPr algn="just"/>
            <a:r>
              <a:rPr lang="el-GR" sz="2000" dirty="0">
                <a:latin typeface="Arial Narrow" panose="020B0606020202030204" pitchFamily="34" charset="0"/>
              </a:rPr>
              <a:t>Ο εξωτερικά εισερχόμενος θόρυβος αποκαλείται εξωγενής θόρυβος βάθους όπως και μέρος από τις εσωτερικές πηγές … ενδογενής</a:t>
            </a:r>
          </a:p>
        </p:txBody>
      </p:sp>
    </p:spTree>
    <p:extLst>
      <p:ext uri="{BB962C8B-B14F-4D97-AF65-F5344CB8AC3E}">
        <p14:creationId xmlns:p14="http://schemas.microsoft.com/office/powerpoint/2010/main" val="1065105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43</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BEAF5978-1F64-430D-8046-FB0EFCA55166}"/>
              </a:ext>
            </a:extLst>
          </p:cNvPr>
          <p:cNvSpPr txBox="1"/>
          <p:nvPr/>
        </p:nvSpPr>
        <p:spPr>
          <a:xfrm>
            <a:off x="397766" y="548680"/>
            <a:ext cx="8280920" cy="5262979"/>
          </a:xfrm>
          <a:prstGeom prst="rect">
            <a:avLst/>
          </a:prstGeom>
          <a:noFill/>
        </p:spPr>
        <p:txBody>
          <a:bodyPr wrap="square">
            <a:spAutoFit/>
          </a:bodyPr>
          <a:lstStyle/>
          <a:p>
            <a:pPr algn="just"/>
            <a:r>
              <a:rPr lang="el-GR" sz="2400" dirty="0">
                <a:latin typeface="Arial Narrow" panose="020B0606020202030204" pitchFamily="34" charset="0"/>
              </a:rPr>
              <a:t>Ακόμη και τα συνηθισμένα επίπεδα θορύβου των οικιακών συσκευών μπορεί να είναι επιβλαβή για την ακοή με την πάροδο του χρόνου. Επειδή οι ζημιές στην ακοή από τον υπερβολικό θόρυβο είναι συσσωρευτικές:</a:t>
            </a:r>
          </a:p>
          <a:p>
            <a:pPr algn="just"/>
            <a:br>
              <a:rPr lang="el-GR" sz="2400" dirty="0">
                <a:latin typeface="Arial Narrow" panose="020B0606020202030204" pitchFamily="34" charset="0"/>
              </a:rPr>
            </a:br>
            <a:r>
              <a:rPr lang="el-GR" sz="2400" dirty="0">
                <a:latin typeface="Arial Narrow" panose="020B0606020202030204" pitchFamily="34" charset="0"/>
              </a:rPr>
              <a:t>• Ηλεκτρική σκούπα: 60-85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r>
              <a:rPr lang="el-GR" sz="2400" dirty="0">
                <a:latin typeface="Arial Narrow" panose="020B0606020202030204" pitchFamily="34" charset="0"/>
              </a:rPr>
              <a:t>• Πιστολάκι μαλλιών: 60-95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r>
              <a:rPr lang="el-GR" sz="2400" dirty="0">
                <a:latin typeface="Arial Narrow" panose="020B0606020202030204" pitchFamily="34" charset="0"/>
              </a:rPr>
              <a:t>• Μίξερ: 80-90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r>
              <a:rPr lang="el-GR" sz="2400" dirty="0">
                <a:latin typeface="Arial Narrow" panose="020B0606020202030204" pitchFamily="34" charset="0"/>
              </a:rPr>
              <a:t>• Πλυντήριο: 50-75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r>
              <a:rPr lang="el-GR" sz="2400" dirty="0">
                <a:latin typeface="Arial Narrow" panose="020B0606020202030204" pitchFamily="34" charset="0"/>
              </a:rPr>
              <a:t>• Ήχος τηλεόρασης: 70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r>
              <a:rPr lang="el-GR" sz="2400" dirty="0">
                <a:latin typeface="Arial Narrow" panose="020B0606020202030204" pitchFamily="34" charset="0"/>
              </a:rPr>
              <a:t>• Κουδούνι και τηλέφωνο: 80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r>
              <a:rPr lang="el-GR" sz="2400" dirty="0">
                <a:latin typeface="Arial Narrow" panose="020B0606020202030204" pitchFamily="34" charset="0"/>
              </a:rPr>
              <a:t>• </a:t>
            </a:r>
            <a:r>
              <a:rPr lang="el-GR" sz="2400" dirty="0" err="1">
                <a:latin typeface="Arial Narrow" panose="020B0606020202030204" pitchFamily="34" charset="0"/>
              </a:rPr>
              <a:t>Σκουπιδοφάγος</a:t>
            </a:r>
            <a:r>
              <a:rPr lang="el-GR" sz="2400" dirty="0">
                <a:latin typeface="Arial Narrow" panose="020B0606020202030204" pitchFamily="34" charset="0"/>
              </a:rPr>
              <a:t>: 70-95 </a:t>
            </a:r>
            <a:r>
              <a:rPr lang="el-GR" sz="2400" dirty="0" err="1">
                <a:latin typeface="Arial Narrow" panose="020B0606020202030204" pitchFamily="34" charset="0"/>
              </a:rPr>
              <a:t>dB</a:t>
            </a:r>
            <a:endParaRPr lang="el-GR" sz="2400" dirty="0">
              <a:latin typeface="Arial Narrow" panose="020B0606020202030204" pitchFamily="34" charset="0"/>
            </a:endParaRPr>
          </a:p>
          <a:p>
            <a:pPr algn="just"/>
            <a:br>
              <a:rPr lang="el-GR" sz="2400" dirty="0">
                <a:latin typeface="Arial Narrow" panose="020B0606020202030204" pitchFamily="34" charset="0"/>
              </a:rPr>
            </a:br>
            <a:endParaRPr lang="el-GR" sz="2400" dirty="0">
              <a:latin typeface="Arial Narrow" panose="020B0606020202030204" pitchFamily="34" charset="0"/>
            </a:endParaRPr>
          </a:p>
        </p:txBody>
      </p:sp>
    </p:spTree>
    <p:extLst>
      <p:ext uri="{BB962C8B-B14F-4D97-AF65-F5344CB8AC3E}">
        <p14:creationId xmlns:p14="http://schemas.microsoft.com/office/powerpoint/2010/main" val="8020564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44</a:t>
            </a:fld>
            <a:endParaRPr lang="el-GR" dirty="0">
              <a:solidFill>
                <a:prstClr val="black">
                  <a:tint val="75000"/>
                </a:prstClr>
              </a:solidFill>
            </a:endParaRPr>
          </a:p>
        </p:txBody>
      </p:sp>
      <p:sp>
        <p:nvSpPr>
          <p:cNvPr id="8" name="TextBox 7">
            <a:extLst>
              <a:ext uri="{FF2B5EF4-FFF2-40B4-BE49-F238E27FC236}">
                <a16:creationId xmlns:a16="http://schemas.microsoft.com/office/drawing/2014/main" id="{EF1B45CE-EE04-4216-B3E8-CB092C9FA628}"/>
              </a:ext>
            </a:extLst>
          </p:cNvPr>
          <p:cNvSpPr txBox="1"/>
          <p:nvPr/>
        </p:nvSpPr>
        <p:spPr>
          <a:xfrm>
            <a:off x="539552" y="260648"/>
            <a:ext cx="4572000" cy="375552"/>
          </a:xfrm>
          <a:prstGeom prst="rect">
            <a:avLst/>
          </a:prstGeom>
          <a:noFill/>
        </p:spPr>
        <p:txBody>
          <a:bodyPr wrap="square">
            <a:spAutoFit/>
          </a:bodyPr>
          <a:lstStyle>
            <a:defPPr>
              <a:defRPr lang="el-GR"/>
            </a:defPPr>
            <a:lvl1pPr algn="just">
              <a:defRPr sz="2000" u="sng">
                <a:solidFill>
                  <a:srgbClr val="0000FF"/>
                </a:solidFill>
                <a:latin typeface="Arial Narrow" panose="020B0606020202030204" pitchFamily="34" charset="0"/>
              </a:defRPr>
            </a:lvl1pPr>
          </a:lstStyle>
          <a:p>
            <a:r>
              <a:rPr lang="el-GR"/>
              <a:t>ΗΧΟΠΕΤΑΣΜΑΤΑ</a:t>
            </a:r>
            <a:endParaRPr lang="el-GR" dirty="0"/>
          </a:p>
        </p:txBody>
      </p:sp>
      <p:sp>
        <p:nvSpPr>
          <p:cNvPr id="11" name="TextBox 10">
            <a:extLst>
              <a:ext uri="{FF2B5EF4-FFF2-40B4-BE49-F238E27FC236}">
                <a16:creationId xmlns:a16="http://schemas.microsoft.com/office/drawing/2014/main" id="{6C2B4A68-537E-4406-8972-AAAE0446C8CA}"/>
              </a:ext>
            </a:extLst>
          </p:cNvPr>
          <p:cNvSpPr txBox="1"/>
          <p:nvPr/>
        </p:nvSpPr>
        <p:spPr>
          <a:xfrm>
            <a:off x="395536" y="883649"/>
            <a:ext cx="8424936" cy="5262979"/>
          </a:xfrm>
          <a:prstGeom prst="rect">
            <a:avLst/>
          </a:prstGeom>
          <a:noFill/>
        </p:spPr>
        <p:txBody>
          <a:bodyPr wrap="square">
            <a:spAutoFit/>
          </a:bodyPr>
          <a:lstStyle>
            <a:defPPr>
              <a:defRPr lang="el-GR"/>
            </a:defPPr>
            <a:lvl1pPr marR="0" algn="just">
              <a:defRPr sz="2000">
                <a:solidFill>
                  <a:srgbClr val="000000"/>
                </a:solidFill>
                <a:effectLst/>
                <a:latin typeface="Arial Narrow" panose="020B0606020202030204" pitchFamily="34" charset="0"/>
                <a:ea typeface="Times New Roman" panose="02020603050405020304" pitchFamily="18" charset="0"/>
              </a:defRPr>
            </a:lvl1pPr>
          </a:lstStyle>
          <a:p>
            <a:r>
              <a:rPr lang="el-GR" sz="2400" dirty="0"/>
              <a:t>Ένα από τα πιο συνήθη προβλήματα που αντιμετωπίζει το περιβάλλον από τη λειτουργία ενός οδικού έργου είναι η ενόχληση από τον παραγόμενο θόρυβο της κυκλοφορίας.  </a:t>
            </a:r>
          </a:p>
          <a:p>
            <a:r>
              <a:rPr lang="el-GR" sz="2400" dirty="0"/>
              <a:t>Ο  οδικός  θόρυβος,  που  νοείται  ως  ένας  ανεπιθύμητος  ήχος  που προκαλεί δυσάρεστο αίσθημα, όχι μόνο παρενοχλεί τους ανθρώπους που βρίσκονται κοντά στην οδό, αλλά μακροχρόνια υποβαθμίζει την ποιότητα ζωής, τόσο για τον άνθρωπο, όσο και για πάσης φύσεως οικοσυστήματα παραπλεύρως της οδού.</a:t>
            </a:r>
          </a:p>
          <a:p>
            <a:r>
              <a:rPr lang="el-GR" sz="2400" dirty="0"/>
              <a:t>Για την αντιμετώπιση του προβλήματος μπορούν να ακολουθηθούν διάφορες τακτικές </a:t>
            </a:r>
            <a:r>
              <a:rPr lang="el-GR" sz="2400" dirty="0" err="1"/>
              <a:t>απομείωσης</a:t>
            </a:r>
            <a:r>
              <a:rPr lang="el-GR" sz="2400" dirty="0"/>
              <a:t> του θορύβου, που αφορούν στα οχήματα, στη γεωμετρία και στα υλικά κατασκευής της οδού και στη διαμόρφωση του περιβάλλοντα χώρου, ωστόσο ένα από τα πιο συνήθη και πολλές φορές χωρίς εναλλακτική λύση, μέτρα είναι η εφαρμογή </a:t>
            </a:r>
            <a:r>
              <a:rPr lang="el-GR" sz="2400" dirty="0" err="1"/>
              <a:t>ηχοπετασμάτων</a:t>
            </a:r>
            <a:r>
              <a:rPr lang="el-GR" sz="2400" dirty="0"/>
              <a:t> στην οδό.</a:t>
            </a:r>
          </a:p>
        </p:txBody>
      </p:sp>
    </p:spTree>
    <p:extLst>
      <p:ext uri="{BB962C8B-B14F-4D97-AF65-F5344CB8AC3E}">
        <p14:creationId xmlns:p14="http://schemas.microsoft.com/office/powerpoint/2010/main" val="1662457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45</a:t>
            </a:fld>
            <a:endParaRPr lang="el-GR" dirty="0">
              <a:solidFill>
                <a:prstClr val="black">
                  <a:tint val="75000"/>
                </a:prstClr>
              </a:solidFill>
            </a:endParaRPr>
          </a:p>
        </p:txBody>
      </p:sp>
      <p:sp>
        <p:nvSpPr>
          <p:cNvPr id="8" name="TextBox 7">
            <a:extLst>
              <a:ext uri="{FF2B5EF4-FFF2-40B4-BE49-F238E27FC236}">
                <a16:creationId xmlns:a16="http://schemas.microsoft.com/office/drawing/2014/main" id="{EF1B45CE-EE04-4216-B3E8-CB092C9FA628}"/>
              </a:ext>
            </a:extLst>
          </p:cNvPr>
          <p:cNvSpPr txBox="1"/>
          <p:nvPr/>
        </p:nvSpPr>
        <p:spPr>
          <a:xfrm>
            <a:off x="244894" y="404664"/>
            <a:ext cx="4572000" cy="375552"/>
          </a:xfrm>
          <a:prstGeom prst="rect">
            <a:avLst/>
          </a:prstGeom>
          <a:noFill/>
        </p:spPr>
        <p:txBody>
          <a:bodyPr wrap="square">
            <a:spAutoFit/>
          </a:bodyPr>
          <a:lstStyle>
            <a:defPPr>
              <a:defRPr lang="el-GR"/>
            </a:defPPr>
            <a:lvl1pPr algn="just">
              <a:defRPr sz="2000" u="sng">
                <a:solidFill>
                  <a:srgbClr val="0000FF"/>
                </a:solidFill>
                <a:latin typeface="Arial Narrow" panose="020B0606020202030204" pitchFamily="34" charset="0"/>
              </a:defRPr>
            </a:lvl1pPr>
          </a:lstStyle>
          <a:p>
            <a:r>
              <a:rPr lang="el-GR"/>
              <a:t>ΗΧΟΠΕΤΑΣΜΑΤΑ</a:t>
            </a:r>
            <a:endParaRPr lang="el-GR" dirty="0"/>
          </a:p>
        </p:txBody>
      </p:sp>
      <p:sp>
        <p:nvSpPr>
          <p:cNvPr id="14" name="TextBox 13">
            <a:extLst>
              <a:ext uri="{FF2B5EF4-FFF2-40B4-BE49-F238E27FC236}">
                <a16:creationId xmlns:a16="http://schemas.microsoft.com/office/drawing/2014/main" id="{7503B05C-90F8-431B-8D04-A88DA1DEC55D}"/>
              </a:ext>
            </a:extLst>
          </p:cNvPr>
          <p:cNvSpPr txBox="1"/>
          <p:nvPr/>
        </p:nvSpPr>
        <p:spPr>
          <a:xfrm>
            <a:off x="251520" y="1556792"/>
            <a:ext cx="8640960" cy="3046988"/>
          </a:xfrm>
          <a:prstGeom prst="rect">
            <a:avLst/>
          </a:prstGeom>
          <a:noFill/>
        </p:spPr>
        <p:txBody>
          <a:bodyPr wrap="square">
            <a:spAutoFit/>
          </a:bodyPr>
          <a:lstStyle>
            <a:defPPr>
              <a:defRPr lang="el-GR"/>
            </a:defPPr>
            <a:lvl1pPr marR="0" algn="just">
              <a:defRPr sz="2000">
                <a:solidFill>
                  <a:srgbClr val="000000"/>
                </a:solidFill>
                <a:effectLst/>
                <a:latin typeface="Arial Narrow" panose="020B0606020202030204" pitchFamily="34" charset="0"/>
                <a:ea typeface="Times New Roman" panose="02020603050405020304" pitchFamily="18" charset="0"/>
              </a:defRPr>
            </a:lvl1pPr>
          </a:lstStyle>
          <a:p>
            <a:r>
              <a:rPr lang="el-GR" sz="2400" dirty="0"/>
              <a:t>Τα </a:t>
            </a:r>
            <a:r>
              <a:rPr lang="el-GR" sz="2400" dirty="0" err="1"/>
              <a:t>ηχοπετάσματα</a:t>
            </a:r>
            <a:r>
              <a:rPr lang="el-GR" sz="2400" dirty="0"/>
              <a:t> είναι διαμήκεις κατασκευές παραπλεύρως της οδού, στη μία ή και στις δύο πλευρές της, με σκοπό την ελάττωση του επιπέδου του θορύβου που παράγεται από την κυκλοφορία. </a:t>
            </a:r>
          </a:p>
          <a:p>
            <a:endParaRPr lang="el-GR" sz="2400" dirty="0"/>
          </a:p>
          <a:p>
            <a:r>
              <a:rPr lang="el-GR" sz="2400" dirty="0"/>
              <a:t>Η εφαρμογή </a:t>
            </a:r>
            <a:r>
              <a:rPr lang="el-GR" sz="2400" dirty="0" err="1"/>
              <a:t>ηχοπετασμάτων</a:t>
            </a:r>
            <a:r>
              <a:rPr lang="el-GR" sz="2400" dirty="0"/>
              <a:t> σε μία οδό είναι μία απόφαση που λαμβάνεται κατά βούληση, αφού δεν υπάρχουν, πέρα από γενικές κατευθύνσεις, συγκεκριμένες αριθμητικές υποδείξεις από τους ανά τον κόσμο κανονισμούς και προδιαγραφές.</a:t>
            </a:r>
          </a:p>
        </p:txBody>
      </p:sp>
    </p:spTree>
    <p:extLst>
      <p:ext uri="{BB962C8B-B14F-4D97-AF65-F5344CB8AC3E}">
        <p14:creationId xmlns:p14="http://schemas.microsoft.com/office/powerpoint/2010/main" val="37991039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46</a:t>
            </a:fld>
            <a:endParaRPr lang="el-GR" dirty="0">
              <a:solidFill>
                <a:prstClr val="black">
                  <a:tint val="75000"/>
                </a:prstClr>
              </a:solidFill>
            </a:endParaRPr>
          </a:p>
        </p:txBody>
      </p:sp>
      <p:sp>
        <p:nvSpPr>
          <p:cNvPr id="8" name="TextBox 7">
            <a:extLst>
              <a:ext uri="{FF2B5EF4-FFF2-40B4-BE49-F238E27FC236}">
                <a16:creationId xmlns:a16="http://schemas.microsoft.com/office/drawing/2014/main" id="{EF1B45CE-EE04-4216-B3E8-CB092C9FA628}"/>
              </a:ext>
            </a:extLst>
          </p:cNvPr>
          <p:cNvSpPr txBox="1"/>
          <p:nvPr/>
        </p:nvSpPr>
        <p:spPr>
          <a:xfrm>
            <a:off x="304800" y="-17648"/>
            <a:ext cx="4572000" cy="375552"/>
          </a:xfrm>
          <a:prstGeom prst="rect">
            <a:avLst/>
          </a:prstGeom>
          <a:noFill/>
        </p:spPr>
        <p:txBody>
          <a:bodyPr wrap="square">
            <a:spAutoFit/>
          </a:bodyPr>
          <a:lstStyle>
            <a:defPPr>
              <a:defRPr lang="el-GR"/>
            </a:defPPr>
            <a:lvl1pPr algn="just">
              <a:defRPr sz="2000" u="sng">
                <a:solidFill>
                  <a:srgbClr val="0000FF"/>
                </a:solidFill>
                <a:latin typeface="Arial Narrow" panose="020B0606020202030204" pitchFamily="34" charset="0"/>
              </a:defRPr>
            </a:lvl1pPr>
          </a:lstStyle>
          <a:p>
            <a:r>
              <a:rPr lang="el-GR"/>
              <a:t>ΗΧΟΠΕΤΑΣΜΑΤΑ</a:t>
            </a:r>
            <a:endParaRPr lang="el-GR" dirty="0"/>
          </a:p>
        </p:txBody>
      </p:sp>
      <p:sp>
        <p:nvSpPr>
          <p:cNvPr id="9" name="TextBox 8">
            <a:extLst>
              <a:ext uri="{FF2B5EF4-FFF2-40B4-BE49-F238E27FC236}">
                <a16:creationId xmlns:a16="http://schemas.microsoft.com/office/drawing/2014/main" id="{8E293A91-7394-48D0-972E-E324AF728B21}"/>
              </a:ext>
            </a:extLst>
          </p:cNvPr>
          <p:cNvSpPr txBox="1"/>
          <p:nvPr/>
        </p:nvSpPr>
        <p:spPr>
          <a:xfrm>
            <a:off x="315352" y="540971"/>
            <a:ext cx="8208912" cy="5632311"/>
          </a:xfrm>
          <a:prstGeom prst="rect">
            <a:avLst/>
          </a:prstGeom>
          <a:noFill/>
        </p:spPr>
        <p:txBody>
          <a:bodyPr wrap="square">
            <a:spAutoFit/>
          </a:bodyPr>
          <a:lstStyle>
            <a:defPPr>
              <a:defRPr lang="el-GR"/>
            </a:defPPr>
            <a:lvl1pPr marR="0" algn="just">
              <a:defRPr sz="2000">
                <a:solidFill>
                  <a:srgbClr val="000000"/>
                </a:solidFill>
                <a:effectLst/>
                <a:latin typeface="Arial Narrow" panose="020B0606020202030204" pitchFamily="34" charset="0"/>
                <a:ea typeface="Times New Roman" panose="02020603050405020304" pitchFamily="18" charset="0"/>
              </a:defRPr>
            </a:lvl1pPr>
          </a:lstStyle>
          <a:p>
            <a:r>
              <a:rPr lang="el-GR" sz="2400" dirty="0">
                <a:solidFill>
                  <a:srgbClr val="0000FF"/>
                </a:solidFill>
              </a:rPr>
              <a:t>Ως προς τον τρόπο μείωσης του θορύβου, τα </a:t>
            </a:r>
            <a:r>
              <a:rPr lang="el-GR" sz="2400" dirty="0" err="1">
                <a:solidFill>
                  <a:srgbClr val="0000FF"/>
                </a:solidFill>
              </a:rPr>
              <a:t>ηχοπετάσματα</a:t>
            </a:r>
            <a:r>
              <a:rPr lang="el-GR" sz="2400" dirty="0">
                <a:solidFill>
                  <a:srgbClr val="0000FF"/>
                </a:solidFill>
              </a:rPr>
              <a:t> διακρίνονται στις παρακάτω κατηγορίες:</a:t>
            </a:r>
          </a:p>
          <a:p>
            <a:endParaRPr lang="el-GR" sz="2400" dirty="0">
              <a:solidFill>
                <a:srgbClr val="0000FF"/>
              </a:solidFill>
            </a:endParaRPr>
          </a:p>
          <a:p>
            <a:r>
              <a:rPr lang="el-GR" sz="2400" dirty="0">
                <a:solidFill>
                  <a:srgbClr val="0000FF"/>
                </a:solidFill>
              </a:rPr>
              <a:t>• </a:t>
            </a:r>
            <a:r>
              <a:rPr lang="el-GR" sz="2400" u="sng" dirty="0" err="1">
                <a:solidFill>
                  <a:srgbClr val="0000FF"/>
                </a:solidFill>
              </a:rPr>
              <a:t>Ηχοπετάσματα</a:t>
            </a:r>
            <a:r>
              <a:rPr lang="el-GR" sz="2400" u="sng" dirty="0">
                <a:solidFill>
                  <a:srgbClr val="0000FF"/>
                </a:solidFill>
              </a:rPr>
              <a:t> ανάκλασης</a:t>
            </a:r>
            <a:r>
              <a:rPr lang="el-GR" sz="2400" dirty="0">
                <a:solidFill>
                  <a:srgbClr val="0000FF"/>
                </a:solidFill>
              </a:rPr>
              <a:t>: Τα </a:t>
            </a:r>
            <a:r>
              <a:rPr lang="el-GR" sz="2400" dirty="0" err="1">
                <a:solidFill>
                  <a:srgbClr val="0000FF"/>
                </a:solidFill>
              </a:rPr>
              <a:t>ηχοπετάσματα</a:t>
            </a:r>
            <a:r>
              <a:rPr lang="el-GR" sz="2400" dirty="0">
                <a:solidFill>
                  <a:srgbClr val="0000FF"/>
                </a:solidFill>
              </a:rPr>
              <a:t> αυτά μειώνουν το επίπεδο του θορύβου, ανακλώντας τον ήχο που παράγεται από την πλευρά της οδού.</a:t>
            </a:r>
          </a:p>
          <a:p>
            <a:r>
              <a:rPr lang="el-GR" sz="2400" dirty="0">
                <a:solidFill>
                  <a:srgbClr val="0000FF"/>
                </a:solidFill>
              </a:rPr>
              <a:t>•   </a:t>
            </a:r>
            <a:r>
              <a:rPr lang="el-GR" sz="2400" u="sng" dirty="0" err="1">
                <a:solidFill>
                  <a:srgbClr val="0000FF"/>
                </a:solidFill>
              </a:rPr>
              <a:t>Ηχοπετάσματα</a:t>
            </a:r>
            <a:r>
              <a:rPr lang="el-GR" sz="2400" u="sng" dirty="0">
                <a:solidFill>
                  <a:srgbClr val="0000FF"/>
                </a:solidFill>
              </a:rPr>
              <a:t> απορρόφησης</a:t>
            </a:r>
            <a:r>
              <a:rPr lang="el-GR" sz="2400" dirty="0">
                <a:solidFill>
                  <a:srgbClr val="0000FF"/>
                </a:solidFill>
              </a:rPr>
              <a:t>: Ο ήχος που φτάνει στο </a:t>
            </a:r>
            <a:r>
              <a:rPr lang="el-GR" sz="2400" dirty="0" err="1">
                <a:solidFill>
                  <a:srgbClr val="0000FF"/>
                </a:solidFill>
              </a:rPr>
              <a:t>ηχοπέτασμα</a:t>
            </a:r>
            <a:r>
              <a:rPr lang="el-GR" sz="2400" dirty="0">
                <a:solidFill>
                  <a:srgbClr val="0000FF"/>
                </a:solidFill>
              </a:rPr>
              <a:t> </a:t>
            </a:r>
            <a:r>
              <a:rPr lang="el-GR" sz="2400" dirty="0" err="1">
                <a:solidFill>
                  <a:srgbClr val="0000FF"/>
                </a:solidFill>
              </a:rPr>
              <a:t>απορροφάται</a:t>
            </a:r>
            <a:r>
              <a:rPr lang="el-GR" sz="2400" dirty="0">
                <a:solidFill>
                  <a:srgbClr val="0000FF"/>
                </a:solidFill>
              </a:rPr>
              <a:t> από τα κατάλληλης μορφής υλικά κατασκευής του.</a:t>
            </a:r>
          </a:p>
          <a:p>
            <a:r>
              <a:rPr lang="el-GR" sz="2400" dirty="0">
                <a:solidFill>
                  <a:srgbClr val="0000FF"/>
                </a:solidFill>
              </a:rPr>
              <a:t>•   </a:t>
            </a:r>
            <a:r>
              <a:rPr lang="el-GR" sz="2400" u="sng" dirty="0" err="1">
                <a:solidFill>
                  <a:srgbClr val="0000FF"/>
                </a:solidFill>
              </a:rPr>
              <a:t>Ηχοπετάσματα</a:t>
            </a:r>
            <a:r>
              <a:rPr lang="el-GR" sz="2400" u="sng" dirty="0">
                <a:solidFill>
                  <a:srgbClr val="0000FF"/>
                </a:solidFill>
              </a:rPr>
              <a:t> διασποράς ήχου</a:t>
            </a:r>
            <a:r>
              <a:rPr lang="el-GR" sz="2400" dirty="0">
                <a:solidFill>
                  <a:srgbClr val="0000FF"/>
                </a:solidFill>
              </a:rPr>
              <a:t>: Διατάξεις οι οποίες μέσω της γωνιώδους μορφής τους διασπείρουν τον ήχο σε διάφορες κατευθύνσεις. Πιο συνήθη είναι τα κεκλιμένα προς τα έξω, τα οποία στέλνουν τον ήχο προς τα πάνω.</a:t>
            </a:r>
          </a:p>
          <a:p>
            <a:r>
              <a:rPr lang="el-GR" sz="2400" dirty="0">
                <a:solidFill>
                  <a:srgbClr val="0000FF"/>
                </a:solidFill>
              </a:rPr>
              <a:t>• </a:t>
            </a:r>
            <a:r>
              <a:rPr lang="el-GR" sz="2400" u="sng" dirty="0" err="1">
                <a:solidFill>
                  <a:srgbClr val="0000FF"/>
                </a:solidFill>
              </a:rPr>
              <a:t>Ηχοπετάσματα</a:t>
            </a:r>
            <a:r>
              <a:rPr lang="el-GR" sz="2400" u="sng" dirty="0">
                <a:solidFill>
                  <a:srgbClr val="0000FF"/>
                </a:solidFill>
              </a:rPr>
              <a:t>  ειδικής  διαμόρφωσης  κορυφής</a:t>
            </a:r>
            <a:r>
              <a:rPr lang="el-GR" sz="2400" dirty="0">
                <a:solidFill>
                  <a:srgbClr val="0000FF"/>
                </a:solidFill>
              </a:rPr>
              <a:t>:  Είναι  </a:t>
            </a:r>
            <a:r>
              <a:rPr lang="el-GR" sz="2400" dirty="0" err="1">
                <a:solidFill>
                  <a:srgbClr val="0000FF"/>
                </a:solidFill>
              </a:rPr>
              <a:t>ηχοπετάσματα</a:t>
            </a:r>
            <a:r>
              <a:rPr lang="el-GR" sz="2400" dirty="0">
                <a:solidFill>
                  <a:srgbClr val="0000FF"/>
                </a:solidFill>
              </a:rPr>
              <a:t>  με ειδική διαμόρφωση στην κορυφή τους, όπως οριζόντια στοιχεία ή πρόσθετες όψεις.</a:t>
            </a:r>
          </a:p>
        </p:txBody>
      </p:sp>
    </p:spTree>
    <p:extLst>
      <p:ext uri="{BB962C8B-B14F-4D97-AF65-F5344CB8AC3E}">
        <p14:creationId xmlns:p14="http://schemas.microsoft.com/office/powerpoint/2010/main" val="2625266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47</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7D6CCF61-3C01-4714-ACAC-0A21CE1CC9B6}"/>
              </a:ext>
            </a:extLst>
          </p:cNvPr>
          <p:cNvSpPr txBox="1"/>
          <p:nvPr/>
        </p:nvSpPr>
        <p:spPr>
          <a:xfrm>
            <a:off x="323528" y="764704"/>
            <a:ext cx="8136904" cy="4093428"/>
          </a:xfrm>
          <a:prstGeom prst="rect">
            <a:avLst/>
          </a:prstGeom>
          <a:noFill/>
        </p:spPr>
        <p:txBody>
          <a:bodyPr wrap="square">
            <a:spAutoFit/>
          </a:bodyPr>
          <a:lstStyle/>
          <a:p>
            <a:pPr marL="0" marR="0" algn="just"/>
            <a:r>
              <a:rPr lang="el-GR" sz="2000" dirty="0">
                <a:solidFill>
                  <a:srgbClr val="000000"/>
                </a:solidFill>
                <a:effectLst/>
                <a:latin typeface="Arial Narrow" panose="020B0606020202030204" pitchFamily="34" charset="0"/>
                <a:ea typeface="Times New Roman" panose="02020603050405020304" pitchFamily="18" charset="0"/>
              </a:rPr>
              <a:t>Ο κυκλοφοριακός θόρυβος αποτελεί έναν από τους σημαντικότερους παράγοντες υποβάθμισης του περιβάλλοντος και επομένως της ποιότητας ζωής. </a:t>
            </a:r>
            <a:endParaRPr lang="el-GR" sz="2000" dirty="0">
              <a:effectLst/>
              <a:latin typeface="Arial Narrow" panose="020B0606020202030204" pitchFamily="34" charset="0"/>
              <a:ea typeface="Times New Roman" panose="02020603050405020304" pitchFamily="18" charset="0"/>
            </a:endParaRPr>
          </a:p>
          <a:p>
            <a:pPr marL="0" marR="0" algn="just"/>
            <a:r>
              <a:rPr lang="el-GR" sz="2000" b="1" dirty="0">
                <a:solidFill>
                  <a:srgbClr val="0000FF"/>
                </a:solidFill>
                <a:effectLst/>
                <a:latin typeface="Arial Narrow" panose="020B0606020202030204" pitchFamily="34" charset="0"/>
                <a:ea typeface="Times New Roman" panose="02020603050405020304" pitchFamily="18" charset="0"/>
              </a:rPr>
              <a:t>Εκτιμάται ότι πάνω από το 60% του πληθυσμού της Αθήνας και του Πειραιά κατοικεί σε συνθήκες θορύβου πάνω από τα επιτρεπτά όρια.</a:t>
            </a:r>
          </a:p>
          <a:p>
            <a:pPr marL="0" marR="0" algn="just"/>
            <a:r>
              <a:rPr lang="el-GR" sz="2000" dirty="0">
                <a:solidFill>
                  <a:srgbClr val="000000"/>
                </a:solidFill>
                <a:effectLst/>
                <a:latin typeface="Arial Narrow" panose="020B0606020202030204" pitchFamily="34" charset="0"/>
                <a:ea typeface="Times New Roman" panose="02020603050405020304" pitchFamily="18" charset="0"/>
              </a:rPr>
              <a:t>Τα  </a:t>
            </a:r>
            <a:r>
              <a:rPr lang="el-GR" sz="2000" dirty="0" err="1">
                <a:solidFill>
                  <a:srgbClr val="000000"/>
                </a:solidFill>
                <a:effectLst/>
                <a:latin typeface="Arial Narrow" panose="020B0606020202030204" pitchFamily="34" charset="0"/>
                <a:ea typeface="Times New Roman" panose="02020603050405020304" pitchFamily="18" charset="0"/>
              </a:rPr>
              <a:t>ηχοπετάσματα</a:t>
            </a:r>
            <a:r>
              <a:rPr lang="el-GR" sz="2000" dirty="0">
                <a:solidFill>
                  <a:srgbClr val="000000"/>
                </a:solidFill>
                <a:effectLst/>
                <a:latin typeface="Arial Narrow" panose="020B0606020202030204" pitchFamily="34" charset="0"/>
                <a:ea typeface="Times New Roman" panose="02020603050405020304" pitchFamily="18" charset="0"/>
              </a:rPr>
              <a:t> αποτελούν σημαντικό εργαλείο για την αποτελεσματική αντιμετώπιση της ηχορύπανσης που προέρχεται από συγκοινωνιακούς άξονες όπως οδικές αρτηρίες και σιδηροδρομικές γραμμές.</a:t>
            </a:r>
            <a:endParaRPr lang="el-GR" sz="2000" dirty="0">
              <a:effectLst/>
              <a:latin typeface="Arial Narrow" panose="020B0606020202030204" pitchFamily="34" charset="0"/>
              <a:ea typeface="Times New Roman" panose="02020603050405020304" pitchFamily="18" charset="0"/>
            </a:endParaRPr>
          </a:p>
          <a:p>
            <a:pPr marL="0" marR="0" algn="just"/>
            <a:r>
              <a:rPr lang="el-GR" sz="2000" dirty="0">
                <a:solidFill>
                  <a:srgbClr val="000000"/>
                </a:solidFill>
                <a:effectLst/>
                <a:latin typeface="Arial Narrow" panose="020B0606020202030204" pitchFamily="34" charset="0"/>
                <a:ea typeface="Times New Roman" panose="02020603050405020304" pitchFamily="18" charset="0"/>
              </a:rPr>
              <a:t>Τα  </a:t>
            </a:r>
            <a:r>
              <a:rPr lang="el-GR" sz="2000" dirty="0" err="1">
                <a:solidFill>
                  <a:srgbClr val="000000"/>
                </a:solidFill>
                <a:effectLst/>
                <a:latin typeface="Arial Narrow" panose="020B0606020202030204" pitchFamily="34" charset="0"/>
                <a:ea typeface="Times New Roman" panose="02020603050405020304" pitchFamily="18" charset="0"/>
              </a:rPr>
              <a:t>ηχοπέτασματα</a:t>
            </a:r>
            <a:r>
              <a:rPr lang="el-GR" sz="2000" dirty="0">
                <a:solidFill>
                  <a:srgbClr val="000000"/>
                </a:solidFill>
                <a:effectLst/>
                <a:latin typeface="Arial Narrow" panose="020B0606020202030204" pitchFamily="34" charset="0"/>
                <a:ea typeface="Times New Roman" panose="02020603050405020304" pitchFamily="18" charset="0"/>
              </a:rPr>
              <a:t>  είναι συμπαγείς, ηχομονωτικές επιφάνειες, συχνά επενδυμένες με </a:t>
            </a:r>
            <a:r>
              <a:rPr lang="el-GR" sz="2000" dirty="0" err="1">
                <a:solidFill>
                  <a:srgbClr val="000000"/>
                </a:solidFill>
                <a:effectLst/>
                <a:latin typeface="Arial Narrow" panose="020B0606020202030204" pitchFamily="34" charset="0"/>
                <a:ea typeface="Times New Roman" panose="02020603050405020304" pitchFamily="18" charset="0"/>
              </a:rPr>
              <a:t>ηχοαπορροφητικά</a:t>
            </a:r>
            <a:r>
              <a:rPr lang="el-GR" sz="2000" dirty="0">
                <a:solidFill>
                  <a:srgbClr val="000000"/>
                </a:solidFill>
                <a:effectLst/>
                <a:latin typeface="Arial Narrow" panose="020B0606020202030204" pitchFamily="34" charset="0"/>
                <a:ea typeface="Times New Roman" panose="02020603050405020304" pitchFamily="18" charset="0"/>
              </a:rPr>
              <a:t> υλικά. Τοποθετημένα μεταξύ της πηγής θορύβου και του δέκτη δημιουργούν «ακουστική σκιά» μειώνοντας τη στάθμη θορύβου στις προστατευόμενες περιοχές στα επιθυμητά επίπεδα.</a:t>
            </a:r>
            <a:endParaRPr lang="el-GR" sz="2000" dirty="0">
              <a:effectLst/>
              <a:latin typeface="Arial Narrow" panose="020B0606020202030204" pitchFamily="34" charset="0"/>
              <a:ea typeface="Times New Roman" panose="02020603050405020304" pitchFamily="18" charset="0"/>
            </a:endParaRPr>
          </a:p>
          <a:p>
            <a:pPr marL="0" marR="0" algn="just"/>
            <a:r>
              <a:rPr lang="el-GR" sz="2000" dirty="0">
                <a:solidFill>
                  <a:srgbClr val="000000"/>
                </a:solidFill>
                <a:effectLst/>
                <a:latin typeface="Arial Narrow" panose="020B0606020202030204" pitchFamily="34" charset="0"/>
                <a:ea typeface="Times New Roman" panose="02020603050405020304" pitchFamily="18" charset="0"/>
              </a:rPr>
              <a:t>Κατασκευάζονται με ηχομονωτικά ανακλαστικά ή απορροφητικά </a:t>
            </a:r>
            <a:r>
              <a:rPr lang="en-US" sz="2000" dirty="0">
                <a:solidFill>
                  <a:srgbClr val="000000"/>
                </a:solidFill>
                <a:effectLst/>
                <a:latin typeface="Arial Narrow" panose="020B0606020202030204" pitchFamily="34" charset="0"/>
                <a:ea typeface="Times New Roman" panose="02020603050405020304" pitchFamily="18" charset="0"/>
              </a:rPr>
              <a:t>panel </a:t>
            </a:r>
            <a:r>
              <a:rPr lang="el-GR" sz="2000" dirty="0">
                <a:solidFill>
                  <a:srgbClr val="000000"/>
                </a:solidFill>
                <a:effectLst/>
                <a:latin typeface="Arial Narrow" panose="020B0606020202030204" pitchFamily="34" charset="0"/>
                <a:ea typeface="Times New Roman" panose="02020603050405020304" pitchFamily="18" charset="0"/>
              </a:rPr>
              <a:t>για την αντιμετώπιση της </a:t>
            </a:r>
            <a:r>
              <a:rPr lang="el-GR" sz="2000" dirty="0">
                <a:solidFill>
                  <a:srgbClr val="000000"/>
                </a:solidFill>
                <a:latin typeface="Arial Narrow" panose="020B0606020202030204" pitchFamily="34" charset="0"/>
                <a:ea typeface="Times New Roman" panose="02020603050405020304" pitchFamily="18" charset="0"/>
              </a:rPr>
              <a:t>πίεσης </a:t>
            </a:r>
            <a:r>
              <a:rPr lang="el-GR" sz="2000" dirty="0">
                <a:solidFill>
                  <a:srgbClr val="000000"/>
                </a:solidFill>
                <a:effectLst/>
                <a:latin typeface="Arial Narrow" panose="020B0606020202030204" pitchFamily="34" charset="0"/>
                <a:ea typeface="Times New Roman" panose="02020603050405020304" pitchFamily="18" charset="0"/>
              </a:rPr>
              <a:t>ανέμου.</a:t>
            </a:r>
            <a:endParaRPr lang="el-GR" sz="2000" dirty="0">
              <a:effectLst/>
              <a:latin typeface="Arial Narrow" panose="020B0606020202030204" pitchFamily="34" charset="0"/>
              <a:ea typeface="Times New Roman" panose="02020603050405020304" pitchFamily="18" charset="0"/>
            </a:endParaRPr>
          </a:p>
        </p:txBody>
      </p:sp>
      <p:sp>
        <p:nvSpPr>
          <p:cNvPr id="6" name="TextBox 5">
            <a:extLst>
              <a:ext uri="{FF2B5EF4-FFF2-40B4-BE49-F238E27FC236}">
                <a16:creationId xmlns:a16="http://schemas.microsoft.com/office/drawing/2014/main" id="{A5150523-25DE-4DCC-A7C9-5D99642A2D73}"/>
              </a:ext>
            </a:extLst>
          </p:cNvPr>
          <p:cNvSpPr txBox="1"/>
          <p:nvPr/>
        </p:nvSpPr>
        <p:spPr>
          <a:xfrm>
            <a:off x="323528" y="260648"/>
            <a:ext cx="8136904" cy="400110"/>
          </a:xfrm>
          <a:prstGeom prst="rect">
            <a:avLst/>
          </a:prstGeom>
          <a:noFill/>
        </p:spPr>
        <p:txBody>
          <a:bodyPr wrap="square">
            <a:spAutoFit/>
          </a:bodyPr>
          <a:lstStyle/>
          <a:p>
            <a:pPr algn="just"/>
            <a:r>
              <a:rPr lang="el-GR" sz="2000" u="sng" dirty="0" err="1">
                <a:solidFill>
                  <a:srgbClr val="0000FF"/>
                </a:solidFill>
                <a:latin typeface="Arial Narrow" panose="020B0606020202030204" pitchFamily="34" charset="0"/>
              </a:rPr>
              <a:t>Ηχοπετάσματα</a:t>
            </a:r>
            <a:endParaRPr lang="el-GR" sz="2000" u="sng" dirty="0">
              <a:solidFill>
                <a:srgbClr val="0000FF"/>
              </a:solidFill>
              <a:latin typeface="Arial Narrow" panose="020B0606020202030204" pitchFamily="34" charset="0"/>
            </a:endParaRPr>
          </a:p>
        </p:txBody>
      </p:sp>
      <p:graphicFrame>
        <p:nvGraphicFramePr>
          <p:cNvPr id="7" name="Αντικείμενο 6">
            <a:extLst>
              <a:ext uri="{FF2B5EF4-FFF2-40B4-BE49-F238E27FC236}">
                <a16:creationId xmlns:a16="http://schemas.microsoft.com/office/drawing/2014/main" id="{AB746974-BA25-486F-A2E0-86B7F285FB85}"/>
              </a:ext>
            </a:extLst>
          </p:cNvPr>
          <p:cNvGraphicFramePr>
            <a:graphicFrameLocks noChangeAspect="1"/>
          </p:cNvGraphicFramePr>
          <p:nvPr>
            <p:extLst>
              <p:ext uri="{D42A27DB-BD31-4B8C-83A1-F6EECF244321}">
                <p14:modId xmlns:p14="http://schemas.microsoft.com/office/powerpoint/2010/main" val="3189795100"/>
              </p:ext>
            </p:extLst>
          </p:nvPr>
        </p:nvGraphicFramePr>
        <p:xfrm>
          <a:off x="4380215" y="4745949"/>
          <a:ext cx="1853311" cy="677171"/>
        </p:xfrm>
        <a:graphic>
          <a:graphicData uri="http://schemas.openxmlformats.org/presentationml/2006/ole">
            <mc:AlternateContent xmlns:mc="http://schemas.openxmlformats.org/markup-compatibility/2006">
              <mc:Choice xmlns:v="urn:schemas-microsoft-com:vml" Requires="v">
                <p:oleObj name="Equation" r:id="rId2" imgW="660240" imgH="241200" progId="Equation.DSMT4">
                  <p:embed/>
                </p:oleObj>
              </mc:Choice>
              <mc:Fallback>
                <p:oleObj name="Equation" r:id="rId2" imgW="660240" imgH="241200" progId="Equation.DSMT4">
                  <p:embed/>
                  <p:pic>
                    <p:nvPicPr>
                      <p:cNvPr id="0" name=""/>
                      <p:cNvPicPr/>
                      <p:nvPr/>
                    </p:nvPicPr>
                    <p:blipFill>
                      <a:blip r:embed="rId3"/>
                      <a:stretch>
                        <a:fillRect/>
                      </a:stretch>
                    </p:blipFill>
                    <p:spPr>
                      <a:xfrm>
                        <a:off x="4380215" y="4745949"/>
                        <a:ext cx="1853311" cy="677171"/>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E1F91EEA-398C-4A08-8746-D331D05052AD}"/>
              </a:ext>
            </a:extLst>
          </p:cNvPr>
          <p:cNvSpPr txBox="1"/>
          <p:nvPr/>
        </p:nvSpPr>
        <p:spPr>
          <a:xfrm>
            <a:off x="477078" y="5534213"/>
            <a:ext cx="7995930" cy="369332"/>
          </a:xfrm>
          <a:prstGeom prst="rect">
            <a:avLst/>
          </a:prstGeom>
          <a:noFill/>
        </p:spPr>
        <p:txBody>
          <a:bodyPr wrap="square">
            <a:spAutoFit/>
          </a:bodyPr>
          <a:lstStyle/>
          <a:p>
            <a:pPr marL="0" marR="0" algn="just"/>
            <a:r>
              <a:rPr lang="el-GR" dirty="0">
                <a:solidFill>
                  <a:srgbClr val="0000FF"/>
                </a:solidFill>
                <a:latin typeface="Arial Narrow" panose="020B0606020202030204" pitchFamily="34" charset="0"/>
                <a:ea typeface="Times New Roman" panose="02020603050405020304" pitchFamily="18" charset="0"/>
              </a:rPr>
              <a:t>λ, παράγων εξασθένησης </a:t>
            </a:r>
            <a:endParaRPr lang="el-GR" sz="1800" dirty="0">
              <a:solidFill>
                <a:srgbClr val="0000FF"/>
              </a:solidFill>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3375062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a:xfrm>
            <a:off x="6522166" y="6356349"/>
            <a:ext cx="2133600" cy="365125"/>
          </a:xfrm>
        </p:spPr>
        <p:txBody>
          <a:bodyPr/>
          <a:lstStyle/>
          <a:p>
            <a:fld id="{91701D6A-1F9E-4684-A377-9209A26E902F}" type="slidenum">
              <a:rPr lang="el-GR" smtClean="0">
                <a:solidFill>
                  <a:prstClr val="black">
                    <a:tint val="75000"/>
                  </a:prstClr>
                </a:solidFill>
              </a:rPr>
              <a:pPr/>
              <a:t>48</a:t>
            </a:fld>
            <a:endParaRPr lang="el-GR" dirty="0">
              <a:solidFill>
                <a:prstClr val="black">
                  <a:tint val="75000"/>
                </a:prstClr>
              </a:solidFill>
            </a:endParaRPr>
          </a:p>
        </p:txBody>
      </p:sp>
      <p:pic>
        <p:nvPicPr>
          <p:cNvPr id="1031" name="Picture 7">
            <a:extLst>
              <a:ext uri="{FF2B5EF4-FFF2-40B4-BE49-F238E27FC236}">
                <a16:creationId xmlns:a16="http://schemas.microsoft.com/office/drawing/2014/main" id="{511AB375-83E4-4379-8B65-26677E5E0F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6275" y="793883"/>
            <a:ext cx="4983163" cy="217963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9">
            <a:extLst>
              <a:ext uri="{FF2B5EF4-FFF2-40B4-BE49-F238E27FC236}">
                <a16:creationId xmlns:a16="http://schemas.microsoft.com/office/drawing/2014/main" id="{884AEDD3-DA2D-4F0B-8109-1B5C47E13FC4}"/>
              </a:ext>
            </a:extLst>
          </p:cNvPr>
          <p:cNvSpPr>
            <a:spLocks noChangeArrowheads="1"/>
          </p:cNvSpPr>
          <p:nvPr/>
        </p:nvSpPr>
        <p:spPr bwMode="auto">
          <a:xfrm>
            <a:off x="326235" y="360508"/>
            <a:ext cx="8598829" cy="400110"/>
          </a:xfrm>
          <a:prstGeom prst="rect">
            <a:avLst/>
          </a:prstGeom>
          <a:noFill/>
        </p:spPr>
        <p:txBody>
          <a:bodyPr wrap="square">
            <a:spAutoFit/>
          </a:bodyPr>
          <a:lstStyle/>
          <a:p>
            <a:pPr algn="just"/>
            <a:r>
              <a:rPr lang="el-GR" altLang="el-GR" sz="2000" u="sng" dirty="0">
                <a:solidFill>
                  <a:srgbClr val="0000FF"/>
                </a:solidFill>
                <a:latin typeface="Arial Narrow" panose="020B0606020202030204" pitchFamily="34" charset="0"/>
              </a:rPr>
              <a:t>Ελάχιστο µ</a:t>
            </a:r>
            <a:r>
              <a:rPr lang="el-GR" altLang="el-GR" sz="2000" u="sng" dirty="0" err="1">
                <a:solidFill>
                  <a:srgbClr val="0000FF"/>
                </a:solidFill>
                <a:latin typeface="Arial Narrow" panose="020B0606020202030204" pitchFamily="34" charset="0"/>
              </a:rPr>
              <a:t>ήκος</a:t>
            </a:r>
            <a:r>
              <a:rPr lang="el-GR" altLang="el-GR" sz="2000" u="sng" dirty="0">
                <a:solidFill>
                  <a:srgbClr val="0000FF"/>
                </a:solidFill>
                <a:latin typeface="Arial Narrow" panose="020B0606020202030204" pitchFamily="34" charset="0"/>
              </a:rPr>
              <a:t> </a:t>
            </a:r>
            <a:r>
              <a:rPr lang="el-GR" altLang="el-GR" sz="2000" u="sng" dirty="0" err="1">
                <a:solidFill>
                  <a:srgbClr val="0000FF"/>
                </a:solidFill>
                <a:latin typeface="Arial Narrow" panose="020B0606020202030204" pitchFamily="34" charset="0"/>
              </a:rPr>
              <a:t>ηχοπετάσµατος</a:t>
            </a:r>
            <a:r>
              <a:rPr lang="el-GR" altLang="el-GR" sz="2000" u="sng" dirty="0">
                <a:solidFill>
                  <a:srgbClr val="0000FF"/>
                </a:solidFill>
                <a:latin typeface="Arial Narrow" panose="020B0606020202030204" pitchFamily="34" charset="0"/>
              </a:rPr>
              <a:t> εκατέρωθεν της </a:t>
            </a:r>
            <a:r>
              <a:rPr lang="el-GR" altLang="el-GR" sz="2000" u="sng" dirty="0" err="1">
                <a:solidFill>
                  <a:srgbClr val="0000FF"/>
                </a:solidFill>
                <a:latin typeface="Arial Narrow" panose="020B0606020202030204" pitchFamily="34" charset="0"/>
              </a:rPr>
              <a:t>προστατευόµενης</a:t>
            </a:r>
            <a:r>
              <a:rPr lang="el-GR" altLang="el-GR" sz="2000" u="sng" dirty="0">
                <a:solidFill>
                  <a:srgbClr val="0000FF"/>
                </a:solidFill>
                <a:latin typeface="Arial Narrow" panose="020B0606020202030204" pitchFamily="34" charset="0"/>
              </a:rPr>
              <a:t> περιοχής.</a:t>
            </a:r>
          </a:p>
        </p:txBody>
      </p:sp>
      <p:pic>
        <p:nvPicPr>
          <p:cNvPr id="2049" name="Picture 1">
            <a:extLst>
              <a:ext uri="{FF2B5EF4-FFF2-40B4-BE49-F238E27FC236}">
                <a16:creationId xmlns:a16="http://schemas.microsoft.com/office/drawing/2014/main" id="{39F32EB6-D44B-47A7-B20D-6D7BBB0459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220" y="2063032"/>
            <a:ext cx="3310676" cy="386086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D52AA5E8-B601-410A-86C4-84E4014E1988}"/>
              </a:ext>
            </a:extLst>
          </p:cNvPr>
          <p:cNvSpPr>
            <a:spLocks noChangeArrowheads="1"/>
          </p:cNvSpPr>
          <p:nvPr/>
        </p:nvSpPr>
        <p:spPr bwMode="auto">
          <a:xfrm>
            <a:off x="325220" y="5987017"/>
            <a:ext cx="6335101" cy="369332"/>
          </a:xfrm>
          <a:prstGeom prst="rect">
            <a:avLst/>
          </a:prstGeom>
          <a:noFill/>
        </p:spPr>
        <p:txBody>
          <a:bodyPr wrap="square">
            <a:spAutoFit/>
          </a:bodyPr>
          <a:lstStyle/>
          <a:p>
            <a:pPr algn="just"/>
            <a:r>
              <a:rPr lang="el-GR" altLang="el-GR" dirty="0">
                <a:solidFill>
                  <a:srgbClr val="0000FF"/>
                </a:solidFill>
                <a:latin typeface="Arial Narrow" panose="020B0606020202030204" pitchFamily="34" charset="0"/>
              </a:rPr>
              <a:t>Μείωση θορύβου από απλό ανακλαστικό </a:t>
            </a:r>
            <a:r>
              <a:rPr lang="el-GR" altLang="el-GR" dirty="0" err="1">
                <a:solidFill>
                  <a:srgbClr val="0000FF"/>
                </a:solidFill>
                <a:latin typeface="Arial Narrow" panose="020B0606020202030204" pitchFamily="34" charset="0"/>
              </a:rPr>
              <a:t>ηχοπέτασµα</a:t>
            </a:r>
            <a:r>
              <a:rPr lang="el-GR" altLang="el-GR" dirty="0">
                <a:solidFill>
                  <a:srgbClr val="0000FF"/>
                </a:solidFill>
                <a:latin typeface="Arial Narrow" panose="020B0606020202030204" pitchFamily="34" charset="0"/>
              </a:rPr>
              <a:t> ύψους 2 </a:t>
            </a:r>
            <a:r>
              <a:rPr lang="en-US" altLang="el-GR" dirty="0">
                <a:solidFill>
                  <a:srgbClr val="0000FF"/>
                </a:solidFill>
                <a:latin typeface="Arial Narrow" panose="020B0606020202030204" pitchFamily="34" charset="0"/>
              </a:rPr>
              <a:t>m</a:t>
            </a:r>
            <a:r>
              <a:rPr lang="el-GR" altLang="el-GR" dirty="0">
                <a:solidFill>
                  <a:srgbClr val="0000FF"/>
                </a:solidFill>
                <a:latin typeface="Arial Narrow" panose="020B0606020202030204" pitchFamily="34" charset="0"/>
              </a:rPr>
              <a:t>.</a:t>
            </a:r>
          </a:p>
        </p:txBody>
      </p:sp>
    </p:spTree>
    <p:extLst>
      <p:ext uri="{BB962C8B-B14F-4D97-AF65-F5344CB8AC3E}">
        <p14:creationId xmlns:p14="http://schemas.microsoft.com/office/powerpoint/2010/main" val="22551048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a:xfrm>
            <a:off x="6522166" y="6356349"/>
            <a:ext cx="2133600" cy="365125"/>
          </a:xfrm>
        </p:spPr>
        <p:txBody>
          <a:bodyPr/>
          <a:lstStyle/>
          <a:p>
            <a:fld id="{91701D6A-1F9E-4684-A377-9209A26E902F}" type="slidenum">
              <a:rPr lang="el-GR" smtClean="0">
                <a:solidFill>
                  <a:prstClr val="black">
                    <a:tint val="75000"/>
                  </a:prstClr>
                </a:solidFill>
              </a:rPr>
              <a:pPr/>
              <a:t>49</a:t>
            </a:fld>
            <a:endParaRPr lang="el-GR" dirty="0">
              <a:solidFill>
                <a:prstClr val="black">
                  <a:tint val="75000"/>
                </a:prstClr>
              </a:solidFill>
            </a:endParaRPr>
          </a:p>
        </p:txBody>
      </p:sp>
      <p:pic>
        <p:nvPicPr>
          <p:cNvPr id="1026" name="Picture 2" descr="Διαφανή Ηχοπετάσματα: ALPHAfon- TB | Άλφα Ακουστική">
            <a:extLst>
              <a:ext uri="{FF2B5EF4-FFF2-40B4-BE49-F238E27FC236}">
                <a16:creationId xmlns:a16="http://schemas.microsoft.com/office/drawing/2014/main" id="{DCB258E4-7FA4-42F7-8C01-A8C926407F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275" y="651259"/>
            <a:ext cx="229552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Διαφανή ηχοπετάσματα | Materia.gr">
            <a:extLst>
              <a:ext uri="{FF2B5EF4-FFF2-40B4-BE49-F238E27FC236}">
                <a16:creationId xmlns:a16="http://schemas.microsoft.com/office/drawing/2014/main" id="{24A58418-ED7C-4BD9-90A4-0C389EF434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0333" y="183942"/>
            <a:ext cx="2552700" cy="17907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4704B0-1DC4-4090-888F-53F3B6EE8A28}"/>
              </a:ext>
            </a:extLst>
          </p:cNvPr>
          <p:cNvSpPr txBox="1"/>
          <p:nvPr/>
        </p:nvSpPr>
        <p:spPr>
          <a:xfrm>
            <a:off x="323528" y="260648"/>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Ενδεικτικά είδη </a:t>
            </a:r>
            <a:r>
              <a:rPr lang="el-GR" sz="2000" u="sng" dirty="0" err="1">
                <a:solidFill>
                  <a:srgbClr val="0000FF"/>
                </a:solidFill>
                <a:latin typeface="Arial Narrow" panose="020B0606020202030204" pitchFamily="34" charset="0"/>
              </a:rPr>
              <a:t>Ηχοπετάσματων</a:t>
            </a:r>
            <a:endParaRPr lang="el-GR" sz="2000" u="sng" dirty="0">
              <a:solidFill>
                <a:srgbClr val="0000FF"/>
              </a:solidFill>
              <a:latin typeface="Arial Narrow" panose="020B0606020202030204" pitchFamily="34" charset="0"/>
            </a:endParaRPr>
          </a:p>
        </p:txBody>
      </p:sp>
      <p:sp>
        <p:nvSpPr>
          <p:cNvPr id="8" name="TextBox 7">
            <a:extLst>
              <a:ext uri="{FF2B5EF4-FFF2-40B4-BE49-F238E27FC236}">
                <a16:creationId xmlns:a16="http://schemas.microsoft.com/office/drawing/2014/main" id="{2B8B2F21-D30C-4157-B4D0-E109AB1C2B3B}"/>
              </a:ext>
            </a:extLst>
          </p:cNvPr>
          <p:cNvSpPr txBox="1"/>
          <p:nvPr/>
        </p:nvSpPr>
        <p:spPr>
          <a:xfrm>
            <a:off x="421318" y="4853421"/>
            <a:ext cx="8136904" cy="400110"/>
          </a:xfrm>
          <a:prstGeom prst="rect">
            <a:avLst/>
          </a:prstGeom>
          <a:noFill/>
        </p:spPr>
        <p:txBody>
          <a:bodyPr wrap="square">
            <a:spAutoFit/>
          </a:bodyPr>
          <a:lstStyle/>
          <a:p>
            <a:pPr algn="just"/>
            <a:r>
              <a:rPr lang="el-GR" sz="2000" u="sng" dirty="0" err="1">
                <a:solidFill>
                  <a:srgbClr val="0000FF"/>
                </a:solidFill>
                <a:latin typeface="Arial Narrow" panose="020B0606020202030204" pitchFamily="34" charset="0"/>
              </a:rPr>
              <a:t>Αντιθορυβικά</a:t>
            </a:r>
            <a:r>
              <a:rPr lang="el-GR" sz="2000" u="sng" dirty="0">
                <a:solidFill>
                  <a:srgbClr val="0000FF"/>
                </a:solidFill>
                <a:latin typeface="Arial Narrow" panose="020B0606020202030204" pitchFamily="34" charset="0"/>
              </a:rPr>
              <a:t> οδοστρώματα</a:t>
            </a:r>
          </a:p>
        </p:txBody>
      </p:sp>
      <p:sp>
        <p:nvSpPr>
          <p:cNvPr id="14" name="TextBox 13">
            <a:extLst>
              <a:ext uri="{FF2B5EF4-FFF2-40B4-BE49-F238E27FC236}">
                <a16:creationId xmlns:a16="http://schemas.microsoft.com/office/drawing/2014/main" id="{9A90E6B7-F123-4914-B61B-15FB92BC12ED}"/>
              </a:ext>
            </a:extLst>
          </p:cNvPr>
          <p:cNvSpPr txBox="1"/>
          <p:nvPr/>
        </p:nvSpPr>
        <p:spPr>
          <a:xfrm>
            <a:off x="421318" y="5455399"/>
            <a:ext cx="8136904" cy="707886"/>
          </a:xfrm>
          <a:prstGeom prst="rect">
            <a:avLst/>
          </a:prstGeom>
          <a:noFill/>
        </p:spPr>
        <p:txBody>
          <a:bodyPr wrap="square">
            <a:spAutoFit/>
          </a:bodyPr>
          <a:lstStyle/>
          <a:p>
            <a:pPr algn="just"/>
            <a:r>
              <a:rPr lang="el-GR" sz="2000" dirty="0">
                <a:latin typeface="Arial Narrow" panose="020B0606020202030204" pitchFamily="34" charset="0"/>
              </a:rPr>
              <a:t>Πορώδη υλικά που αυξάνουν τις </a:t>
            </a:r>
            <a:r>
              <a:rPr lang="el-GR" sz="2000" dirty="0" err="1">
                <a:latin typeface="Arial Narrow" panose="020B0606020202030204" pitchFamily="34" charset="0"/>
              </a:rPr>
              <a:t>αντιθορυβικές</a:t>
            </a:r>
            <a:r>
              <a:rPr lang="el-GR" sz="2000" dirty="0">
                <a:latin typeface="Arial Narrow" panose="020B0606020202030204" pitchFamily="34" charset="0"/>
              </a:rPr>
              <a:t> ιδιότητες του οδοστρώματος</a:t>
            </a:r>
          </a:p>
          <a:p>
            <a:pPr algn="just"/>
            <a:r>
              <a:rPr lang="el-GR" sz="2000" dirty="0">
                <a:latin typeface="Arial Narrow" panose="020B0606020202030204" pitchFamily="34" charset="0"/>
              </a:rPr>
              <a:t>Μείωση κατά 3-6</a:t>
            </a:r>
            <a:r>
              <a:rPr lang="en-US" sz="2000" dirty="0">
                <a:latin typeface="Arial Narrow" panose="020B0606020202030204" pitchFamily="34" charset="0"/>
              </a:rPr>
              <a:t>dB </a:t>
            </a:r>
            <a:r>
              <a:rPr lang="el-GR" sz="2000" dirty="0">
                <a:latin typeface="Arial Narrow" panose="020B0606020202030204" pitchFamily="34" charset="0"/>
              </a:rPr>
              <a:t>για οχήματα 50~120</a:t>
            </a:r>
            <a:r>
              <a:rPr lang="en-US" sz="2000" dirty="0">
                <a:latin typeface="Arial Narrow" panose="020B0606020202030204" pitchFamily="34" charset="0"/>
              </a:rPr>
              <a:t>km/h</a:t>
            </a:r>
            <a:endParaRPr lang="el-GR" sz="2000" dirty="0">
              <a:latin typeface="Arial Narrow" panose="020B0606020202030204" pitchFamily="34" charset="0"/>
            </a:endParaRPr>
          </a:p>
        </p:txBody>
      </p:sp>
      <p:pic>
        <p:nvPicPr>
          <p:cNvPr id="1028" name="Picture 4" descr="Noisecontrol | Προϊόντα | ΞΥΛΙΝΑ ΗΧΟΠΕΤΑΣΜΑΤΑ PIRCHER®">
            <a:extLst>
              <a:ext uri="{FF2B5EF4-FFF2-40B4-BE49-F238E27FC236}">
                <a16:creationId xmlns:a16="http://schemas.microsoft.com/office/drawing/2014/main" id="{2475D262-3419-49C4-9CF9-BD5F5A76C6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727698"/>
            <a:ext cx="2057400" cy="22288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7ACE8E4E-FA6A-4908-8652-E3C7BC659A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543" y="1915088"/>
            <a:ext cx="2549525" cy="1657350"/>
          </a:xfrm>
          <a:prstGeom prst="rect">
            <a:avLst/>
          </a:prstGeom>
          <a:noFill/>
          <a:extLst>
            <a:ext uri="{909E8E84-426E-40DD-AFC4-6F175D3DCCD1}">
              <a14:hiddenFill xmlns:a14="http://schemas.microsoft.com/office/drawing/2010/main">
                <a:solidFill>
                  <a:srgbClr val="FFFFFF"/>
                </a:solidFill>
              </a14:hiddenFill>
            </a:ext>
          </a:extLst>
        </p:spPr>
      </p:pic>
      <p:pic>
        <p:nvPicPr>
          <p:cNvPr id="16" name="Εικόνα 15">
            <a:extLst>
              <a:ext uri="{FF2B5EF4-FFF2-40B4-BE49-F238E27FC236}">
                <a16:creationId xmlns:a16="http://schemas.microsoft.com/office/drawing/2014/main" id="{ADB2FC81-9636-42DB-918B-1188CD90410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63103" y="2967558"/>
            <a:ext cx="2377440" cy="1775460"/>
          </a:xfrm>
          <a:prstGeom prst="rect">
            <a:avLst/>
          </a:prstGeom>
          <a:noFill/>
          <a:ln>
            <a:noFill/>
          </a:ln>
        </p:spPr>
      </p:pic>
    </p:spTree>
    <p:extLst>
      <p:ext uri="{BB962C8B-B14F-4D97-AF65-F5344CB8AC3E}">
        <p14:creationId xmlns:p14="http://schemas.microsoft.com/office/powerpoint/2010/main" val="833722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50</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9CD557FD-D579-4C56-9C03-D3E4B206AD0B}"/>
              </a:ext>
            </a:extLst>
          </p:cNvPr>
          <p:cNvSpPr txBox="1"/>
          <p:nvPr/>
        </p:nvSpPr>
        <p:spPr>
          <a:xfrm>
            <a:off x="722243" y="153372"/>
            <a:ext cx="8136904" cy="707886"/>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Επιτρεπόμενα όρια θορύβου ΠΒ 1180/81 (κατοικίες </a:t>
            </a:r>
            <a:r>
              <a:rPr lang="el-GR" sz="2000" u="sng" dirty="0" err="1">
                <a:solidFill>
                  <a:srgbClr val="0000FF"/>
                </a:solidFill>
                <a:latin typeface="Arial Narrow" panose="020B0606020202030204" pitchFamily="34" charset="0"/>
              </a:rPr>
              <a:t>κλπ</a:t>
            </a:r>
            <a:r>
              <a:rPr lang="el-GR" sz="2000" u="sng" dirty="0">
                <a:solidFill>
                  <a:srgbClr val="0000FF"/>
                </a:solidFill>
                <a:latin typeface="Arial Narrow" panose="020B0606020202030204" pitchFamily="34" charset="0"/>
              </a:rPr>
              <a:t>)</a:t>
            </a:r>
          </a:p>
          <a:p>
            <a:pPr algn="just"/>
            <a:endParaRPr lang="el-GR" sz="2000" u="sng" dirty="0">
              <a:solidFill>
                <a:srgbClr val="0000FF"/>
              </a:solidFill>
              <a:latin typeface="Arial Narrow" panose="020B0606020202030204" pitchFamily="34" charset="0"/>
            </a:endParaRPr>
          </a:p>
        </p:txBody>
      </p:sp>
      <p:sp>
        <p:nvSpPr>
          <p:cNvPr id="7" name="TextBox 6">
            <a:extLst>
              <a:ext uri="{FF2B5EF4-FFF2-40B4-BE49-F238E27FC236}">
                <a16:creationId xmlns:a16="http://schemas.microsoft.com/office/drawing/2014/main" id="{8115A2E1-5D4B-4FFD-8B12-803AF421D38E}"/>
              </a:ext>
            </a:extLst>
          </p:cNvPr>
          <p:cNvSpPr txBox="1"/>
          <p:nvPr/>
        </p:nvSpPr>
        <p:spPr>
          <a:xfrm>
            <a:off x="608112" y="4581128"/>
            <a:ext cx="8136904" cy="1323439"/>
          </a:xfrm>
          <a:prstGeom prst="rect">
            <a:avLst/>
          </a:prstGeom>
          <a:noFill/>
        </p:spPr>
        <p:txBody>
          <a:bodyPr wrap="square">
            <a:spAutoFit/>
          </a:bodyPr>
          <a:lstStyle/>
          <a:p>
            <a:pPr algn="just"/>
            <a:r>
              <a:rPr lang="el-GR" sz="2000" dirty="0">
                <a:solidFill>
                  <a:srgbClr val="0000FF"/>
                </a:solidFill>
                <a:latin typeface="Arial Narrow" panose="020B0606020202030204" pitchFamily="34" charset="0"/>
              </a:rPr>
              <a:t>Κατοικίες 40~45</a:t>
            </a:r>
            <a:r>
              <a:rPr lang="en-US" sz="2000" dirty="0">
                <a:solidFill>
                  <a:srgbClr val="0000FF"/>
                </a:solidFill>
                <a:latin typeface="Arial Narrow" panose="020B0606020202030204" pitchFamily="34" charset="0"/>
              </a:rPr>
              <a:t>dB </a:t>
            </a:r>
            <a:r>
              <a:rPr lang="el-GR" sz="2000" dirty="0">
                <a:solidFill>
                  <a:srgbClr val="0000FF"/>
                </a:solidFill>
                <a:latin typeface="Arial Narrow" panose="020B0606020202030204" pitchFamily="34" charset="0"/>
              </a:rPr>
              <a:t>ημέρα και 35</a:t>
            </a:r>
            <a:r>
              <a:rPr lang="en-US" sz="2000" dirty="0">
                <a:solidFill>
                  <a:srgbClr val="0000FF"/>
                </a:solidFill>
                <a:latin typeface="Arial Narrow" panose="020B0606020202030204" pitchFamily="34" charset="0"/>
              </a:rPr>
              <a:t>dB </a:t>
            </a:r>
            <a:r>
              <a:rPr lang="el-GR" sz="2000" dirty="0">
                <a:solidFill>
                  <a:srgbClr val="0000FF"/>
                </a:solidFill>
                <a:latin typeface="Arial Narrow" panose="020B0606020202030204" pitchFamily="34" charset="0"/>
              </a:rPr>
              <a:t>νύκτα, μέγιστο</a:t>
            </a:r>
          </a:p>
          <a:p>
            <a:pPr algn="just"/>
            <a:endParaRPr lang="el-GR" sz="2000" dirty="0">
              <a:solidFill>
                <a:srgbClr val="0000FF"/>
              </a:solidFill>
              <a:latin typeface="Arial Narrow" panose="020B0606020202030204" pitchFamily="34" charset="0"/>
            </a:endParaRPr>
          </a:p>
          <a:p>
            <a:pPr algn="just"/>
            <a:r>
              <a:rPr lang="el-GR" sz="2000" dirty="0">
                <a:solidFill>
                  <a:srgbClr val="0000FF"/>
                </a:solidFill>
                <a:latin typeface="Arial Narrow" panose="020B0606020202030204" pitchFamily="34" charset="0"/>
              </a:rPr>
              <a:t>ΦΕΚ 395/Β/19.6.1992</a:t>
            </a:r>
            <a:r>
              <a:rPr lang="en-US" sz="2000" dirty="0">
                <a:solidFill>
                  <a:srgbClr val="0000FF"/>
                </a:solidFill>
                <a:latin typeface="Arial Narrow" panose="020B0606020202030204" pitchFamily="34" charset="0"/>
              </a:rPr>
              <a:t>:</a:t>
            </a:r>
            <a:r>
              <a:rPr lang="el-GR" sz="2000" dirty="0">
                <a:solidFill>
                  <a:srgbClr val="0000FF"/>
                </a:solidFill>
                <a:latin typeface="Arial Narrow" panose="020B0606020202030204" pitchFamily="34" charset="0"/>
              </a:rPr>
              <a:t> </a:t>
            </a:r>
          </a:p>
          <a:p>
            <a:pPr algn="just"/>
            <a:r>
              <a:rPr lang="en-US" sz="2000" dirty="0" err="1">
                <a:solidFill>
                  <a:srgbClr val="0000FF"/>
                </a:solidFill>
                <a:latin typeface="Arial Narrow" panose="020B0606020202030204" pitchFamily="34" charset="0"/>
              </a:rPr>
              <a:t>L</a:t>
            </a:r>
            <a:r>
              <a:rPr lang="en-US" sz="2000" baseline="-25000" dirty="0" err="1">
                <a:solidFill>
                  <a:srgbClr val="0000FF"/>
                </a:solidFill>
                <a:latin typeface="Arial Narrow" panose="020B0606020202030204" pitchFamily="34" charset="0"/>
              </a:rPr>
              <a:t>eq</a:t>
            </a:r>
            <a:r>
              <a:rPr lang="en-US" sz="2000" baseline="-25000" dirty="0">
                <a:solidFill>
                  <a:srgbClr val="0000FF"/>
                </a:solidFill>
                <a:latin typeface="Arial Narrow" panose="020B0606020202030204" pitchFamily="34" charset="0"/>
              </a:rPr>
              <a:t>(8-20)</a:t>
            </a:r>
            <a:r>
              <a:rPr lang="en-US" sz="2000" dirty="0">
                <a:solidFill>
                  <a:srgbClr val="0000FF"/>
                </a:solidFill>
                <a:latin typeface="Arial Narrow" panose="020B0606020202030204" pitchFamily="34" charset="0"/>
              </a:rPr>
              <a:t>=67dBA, </a:t>
            </a:r>
            <a:r>
              <a:rPr lang="en-US" sz="2000" dirty="0" err="1">
                <a:solidFill>
                  <a:srgbClr val="0000FF"/>
                </a:solidFill>
                <a:latin typeface="Arial Narrow" panose="020B0606020202030204" pitchFamily="34" charset="0"/>
              </a:rPr>
              <a:t>L</a:t>
            </a:r>
            <a:r>
              <a:rPr lang="en-US" sz="2000" baseline="-25000" dirty="0" err="1">
                <a:solidFill>
                  <a:srgbClr val="0000FF"/>
                </a:solidFill>
                <a:latin typeface="Arial Narrow" panose="020B0606020202030204" pitchFamily="34" charset="0"/>
              </a:rPr>
              <a:t>eq</a:t>
            </a:r>
            <a:r>
              <a:rPr lang="en-US" sz="2000" baseline="-25000" dirty="0">
                <a:solidFill>
                  <a:srgbClr val="0000FF"/>
                </a:solidFill>
                <a:latin typeface="Arial Narrow" panose="020B0606020202030204" pitchFamily="34" charset="0"/>
              </a:rPr>
              <a:t>(</a:t>
            </a:r>
            <a:r>
              <a:rPr lang="el-GR" sz="2000" baseline="-25000" dirty="0">
                <a:solidFill>
                  <a:srgbClr val="0000FF"/>
                </a:solidFill>
                <a:latin typeface="Arial Narrow" panose="020B0606020202030204" pitchFamily="34" charset="0"/>
              </a:rPr>
              <a:t>νύκτας</a:t>
            </a:r>
            <a:r>
              <a:rPr lang="en-US" sz="2000" baseline="-25000" dirty="0">
                <a:solidFill>
                  <a:srgbClr val="0000FF"/>
                </a:solidFill>
                <a:latin typeface="Arial Narrow" panose="020B0606020202030204" pitchFamily="34" charset="0"/>
              </a:rPr>
              <a:t>)</a:t>
            </a:r>
            <a:r>
              <a:rPr lang="en-US" sz="2000" dirty="0">
                <a:solidFill>
                  <a:srgbClr val="0000FF"/>
                </a:solidFill>
                <a:latin typeface="Arial Narrow" panose="020B0606020202030204" pitchFamily="34" charset="0"/>
              </a:rPr>
              <a:t>=6</a:t>
            </a:r>
            <a:r>
              <a:rPr lang="el-GR" sz="2000" dirty="0">
                <a:solidFill>
                  <a:srgbClr val="0000FF"/>
                </a:solidFill>
                <a:latin typeface="Arial Narrow" panose="020B0606020202030204" pitchFamily="34" charset="0"/>
              </a:rPr>
              <a:t>0</a:t>
            </a:r>
            <a:r>
              <a:rPr lang="en-US" sz="2000" dirty="0">
                <a:solidFill>
                  <a:srgbClr val="0000FF"/>
                </a:solidFill>
                <a:latin typeface="Arial Narrow" panose="020B0606020202030204" pitchFamily="34" charset="0"/>
              </a:rPr>
              <a:t>dBA, L</a:t>
            </a:r>
            <a:r>
              <a:rPr lang="el-GR" sz="2000" baseline="-25000" dirty="0">
                <a:solidFill>
                  <a:srgbClr val="0000FF"/>
                </a:solidFill>
                <a:latin typeface="Arial Narrow" panose="020B0606020202030204" pitchFamily="34" charset="0"/>
              </a:rPr>
              <a:t>1</a:t>
            </a:r>
            <a:r>
              <a:rPr lang="en-US" sz="2000" baseline="-25000" dirty="0">
                <a:solidFill>
                  <a:srgbClr val="0000FF"/>
                </a:solidFill>
                <a:latin typeface="Arial Narrow" panose="020B0606020202030204" pitchFamily="34" charset="0"/>
              </a:rPr>
              <a:t>0</a:t>
            </a:r>
            <a:r>
              <a:rPr lang="en-US" sz="2000" dirty="0">
                <a:solidFill>
                  <a:srgbClr val="0000FF"/>
                </a:solidFill>
                <a:latin typeface="Arial Narrow" panose="020B0606020202030204" pitchFamily="34" charset="0"/>
              </a:rPr>
              <a:t>=</a:t>
            </a:r>
            <a:r>
              <a:rPr lang="el-GR" sz="2000" dirty="0">
                <a:solidFill>
                  <a:srgbClr val="0000FF"/>
                </a:solidFill>
                <a:latin typeface="Arial Narrow" panose="020B0606020202030204" pitchFamily="34" charset="0"/>
              </a:rPr>
              <a:t>70</a:t>
            </a:r>
            <a:r>
              <a:rPr lang="en-US" sz="2000" dirty="0">
                <a:solidFill>
                  <a:srgbClr val="0000FF"/>
                </a:solidFill>
                <a:latin typeface="Arial Narrow" panose="020B0606020202030204" pitchFamily="34" charset="0"/>
              </a:rPr>
              <a:t>dBA, </a:t>
            </a:r>
            <a:r>
              <a:rPr lang="en-US" sz="2000" dirty="0" err="1">
                <a:solidFill>
                  <a:srgbClr val="0000FF"/>
                </a:solidFill>
                <a:latin typeface="Arial Narrow" panose="020B0606020202030204" pitchFamily="34" charset="0"/>
              </a:rPr>
              <a:t>L</a:t>
            </a:r>
            <a:r>
              <a:rPr lang="en-US" sz="2000" baseline="-25000" dirty="0" err="1">
                <a:solidFill>
                  <a:srgbClr val="0000FF"/>
                </a:solidFill>
                <a:latin typeface="Arial Narrow" panose="020B0606020202030204" pitchFamily="34" charset="0"/>
              </a:rPr>
              <a:t>Den</a:t>
            </a:r>
            <a:r>
              <a:rPr lang="en-US" sz="2000" baseline="-25000" dirty="0">
                <a:solidFill>
                  <a:srgbClr val="0000FF"/>
                </a:solidFill>
                <a:latin typeface="Arial Narrow" panose="020B0606020202030204" pitchFamily="34" charset="0"/>
              </a:rPr>
              <a:t>(24</a:t>
            </a:r>
            <a:r>
              <a:rPr lang="el-GR" sz="2000" baseline="-25000" dirty="0" err="1">
                <a:solidFill>
                  <a:srgbClr val="0000FF"/>
                </a:solidFill>
                <a:latin typeface="Arial Narrow" panose="020B0606020202030204" pitchFamily="34" charset="0"/>
              </a:rPr>
              <a:t>ωρος</a:t>
            </a:r>
            <a:r>
              <a:rPr lang="en-US" sz="2000" baseline="-25000" dirty="0">
                <a:solidFill>
                  <a:srgbClr val="0000FF"/>
                </a:solidFill>
                <a:latin typeface="Arial Narrow" panose="020B0606020202030204" pitchFamily="34" charset="0"/>
              </a:rPr>
              <a:t>)</a:t>
            </a:r>
            <a:r>
              <a:rPr lang="en-US" sz="2000" dirty="0">
                <a:solidFill>
                  <a:srgbClr val="0000FF"/>
                </a:solidFill>
                <a:latin typeface="Arial Narrow" panose="020B0606020202030204" pitchFamily="34" charset="0"/>
              </a:rPr>
              <a:t>=6</a:t>
            </a:r>
            <a:r>
              <a:rPr lang="el-GR" sz="2000" dirty="0">
                <a:solidFill>
                  <a:srgbClr val="0000FF"/>
                </a:solidFill>
                <a:latin typeface="Arial Narrow" panose="020B0606020202030204" pitchFamily="34" charset="0"/>
              </a:rPr>
              <a:t>0</a:t>
            </a:r>
            <a:r>
              <a:rPr lang="en-US" sz="2000" dirty="0">
                <a:solidFill>
                  <a:srgbClr val="0000FF"/>
                </a:solidFill>
                <a:latin typeface="Arial Narrow" panose="020B0606020202030204" pitchFamily="34" charset="0"/>
              </a:rPr>
              <a:t>dBA</a:t>
            </a:r>
            <a:r>
              <a:rPr lang="el-GR" sz="2000" dirty="0">
                <a:solidFill>
                  <a:srgbClr val="0000FF"/>
                </a:solidFill>
                <a:latin typeface="Arial Narrow" panose="020B0606020202030204" pitchFamily="34" charset="0"/>
              </a:rPr>
              <a:t> </a:t>
            </a:r>
            <a:r>
              <a:rPr lang="en-US" sz="2000" dirty="0">
                <a:solidFill>
                  <a:srgbClr val="0000FF"/>
                </a:solidFill>
                <a:latin typeface="Arial Narrow" panose="020B0606020202030204" pitchFamily="34" charset="0"/>
              </a:rPr>
              <a:t>max,</a:t>
            </a:r>
            <a:endParaRPr lang="el-GR" sz="2000" dirty="0">
              <a:solidFill>
                <a:srgbClr val="0000FF"/>
              </a:solidFill>
              <a:latin typeface="Arial Narrow" panose="020B0606020202030204" pitchFamily="34" charset="0"/>
            </a:endParaRPr>
          </a:p>
        </p:txBody>
      </p:sp>
      <p:graphicFrame>
        <p:nvGraphicFramePr>
          <p:cNvPr id="8" name="Πίνακας 7">
            <a:extLst>
              <a:ext uri="{FF2B5EF4-FFF2-40B4-BE49-F238E27FC236}">
                <a16:creationId xmlns:a16="http://schemas.microsoft.com/office/drawing/2014/main" id="{06B28205-A748-4BF5-8C2B-FCE25D4131FF}"/>
              </a:ext>
            </a:extLst>
          </p:cNvPr>
          <p:cNvGraphicFramePr>
            <a:graphicFrameLocks noGrp="1"/>
          </p:cNvGraphicFramePr>
          <p:nvPr>
            <p:extLst>
              <p:ext uri="{D42A27DB-BD31-4B8C-83A1-F6EECF244321}">
                <p14:modId xmlns:p14="http://schemas.microsoft.com/office/powerpoint/2010/main" val="1186692398"/>
              </p:ext>
            </p:extLst>
          </p:nvPr>
        </p:nvGraphicFramePr>
        <p:xfrm>
          <a:off x="457199" y="1160229"/>
          <a:ext cx="8229601" cy="2772910"/>
        </p:xfrm>
        <a:graphic>
          <a:graphicData uri="http://schemas.openxmlformats.org/drawingml/2006/table">
            <a:tbl>
              <a:tblPr>
                <a:tableStyleId>{5C22544A-7EE6-4342-B048-85BDC9FD1C3A}</a:tableStyleId>
              </a:tblPr>
              <a:tblGrid>
                <a:gridCol w="3754761">
                  <a:extLst>
                    <a:ext uri="{9D8B030D-6E8A-4147-A177-3AD203B41FA5}">
                      <a16:colId xmlns:a16="http://schemas.microsoft.com/office/drawing/2014/main" val="99068379"/>
                    </a:ext>
                  </a:extLst>
                </a:gridCol>
                <a:gridCol w="1791059">
                  <a:extLst>
                    <a:ext uri="{9D8B030D-6E8A-4147-A177-3AD203B41FA5}">
                      <a16:colId xmlns:a16="http://schemas.microsoft.com/office/drawing/2014/main" val="1918446494"/>
                    </a:ext>
                  </a:extLst>
                </a:gridCol>
                <a:gridCol w="821970">
                  <a:extLst>
                    <a:ext uri="{9D8B030D-6E8A-4147-A177-3AD203B41FA5}">
                      <a16:colId xmlns:a16="http://schemas.microsoft.com/office/drawing/2014/main" val="2800889062"/>
                    </a:ext>
                  </a:extLst>
                </a:gridCol>
                <a:gridCol w="1257713">
                  <a:extLst>
                    <a:ext uri="{9D8B030D-6E8A-4147-A177-3AD203B41FA5}">
                      <a16:colId xmlns:a16="http://schemas.microsoft.com/office/drawing/2014/main" val="3831718567"/>
                    </a:ext>
                  </a:extLst>
                </a:gridCol>
                <a:gridCol w="604098">
                  <a:extLst>
                    <a:ext uri="{9D8B030D-6E8A-4147-A177-3AD203B41FA5}">
                      <a16:colId xmlns:a16="http://schemas.microsoft.com/office/drawing/2014/main" val="3094369299"/>
                    </a:ext>
                  </a:extLst>
                </a:gridCol>
              </a:tblGrid>
              <a:tr h="451588">
                <a:tc>
                  <a:txBody>
                    <a:bodyPr/>
                    <a:lstStyle/>
                    <a:p>
                      <a:pPr algn="ctr" rtl="0" fontAlgn="ctr"/>
                      <a:r>
                        <a:rPr lang="el-GR" sz="2000" u="none" strike="noStrike" dirty="0">
                          <a:effectLst/>
                          <a:latin typeface="Arial Narrow" panose="020B0606020202030204" pitchFamily="34" charset="0"/>
                        </a:rPr>
                        <a:t>Περιοχή</a:t>
                      </a:r>
                      <a:endParaRPr lang="el-GR" sz="2000" b="1" i="0" u="none" strike="noStrike" dirty="0">
                        <a:solidFill>
                          <a:srgbClr val="000000"/>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effectLst/>
                          <a:latin typeface="Arial Narrow" panose="020B0606020202030204" pitchFamily="34" charset="0"/>
                        </a:rPr>
                        <a:t>Ανώτατο όριο θορύβου dB(A)</a:t>
                      </a:r>
                      <a:endParaRPr lang="el-GR" sz="2000" b="1" i="0" u="none" strike="noStrike">
                        <a:solidFill>
                          <a:srgbClr val="000000"/>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effectLst/>
                          <a:latin typeface="Arial Narrow" panose="020B0606020202030204" pitchFamily="34" charset="0"/>
                        </a:rPr>
                        <a:t>Ημέρα</a:t>
                      </a:r>
                      <a:endParaRPr lang="el-GR" sz="2000" b="1" i="0" u="none" strike="noStrike">
                        <a:solidFill>
                          <a:srgbClr val="000000"/>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effectLst/>
                          <a:latin typeface="Arial Narrow" panose="020B0606020202030204" pitchFamily="34" charset="0"/>
                        </a:rPr>
                        <a:t>Βραδινές ώρες </a:t>
                      </a:r>
                      <a:endParaRPr lang="el-GR" sz="2000" b="1" i="0" u="none" strike="noStrike">
                        <a:solidFill>
                          <a:srgbClr val="000000"/>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effectLst/>
                          <a:latin typeface="Arial Narrow" panose="020B0606020202030204" pitchFamily="34" charset="0"/>
                        </a:rPr>
                        <a:t>Νύκτα</a:t>
                      </a:r>
                      <a:endParaRPr lang="el-GR" sz="2000" b="1" i="0" u="none" strike="noStrike">
                        <a:solidFill>
                          <a:srgbClr val="000000"/>
                        </a:solidFill>
                        <a:effectLst/>
                        <a:latin typeface="Arial Narrow" panose="020B0606020202030204" pitchFamily="34" charset="0"/>
                      </a:endParaRPr>
                    </a:p>
                  </a:txBody>
                  <a:tcPr marL="5942" marR="5942" marT="5942" marB="0" anchor="ctr"/>
                </a:tc>
                <a:extLst>
                  <a:ext uri="{0D108BD9-81ED-4DB2-BD59-A6C34878D82A}">
                    <a16:rowId xmlns:a16="http://schemas.microsoft.com/office/drawing/2014/main" val="1041220664"/>
                  </a:ext>
                </a:extLst>
              </a:tr>
              <a:tr h="225794">
                <a:tc>
                  <a:txBody>
                    <a:bodyPr/>
                    <a:lstStyle/>
                    <a:p>
                      <a:pPr algn="l" rtl="0" fontAlgn="ctr"/>
                      <a:r>
                        <a:rPr lang="el-GR" sz="2000" u="none" strike="noStrike" dirty="0">
                          <a:solidFill>
                            <a:srgbClr val="0000FF"/>
                          </a:solidFill>
                          <a:effectLst/>
                          <a:latin typeface="Arial Narrow" panose="020B0606020202030204" pitchFamily="34" charset="0"/>
                        </a:rPr>
                        <a:t>Νομοθετημένες βιομηχανικές περιοχές</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70</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45-55</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40-50</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35-45</a:t>
                      </a:r>
                      <a:endParaRPr lang="el-GR" sz="2000" b="0" i="0" u="none" strike="noStrike">
                        <a:solidFill>
                          <a:srgbClr val="0000FF"/>
                        </a:solidFill>
                        <a:effectLst/>
                        <a:latin typeface="Arial Narrow" panose="020B0606020202030204" pitchFamily="34" charset="0"/>
                      </a:endParaRPr>
                    </a:p>
                  </a:txBody>
                  <a:tcPr marL="5942" marR="5942" marT="5942" marB="0" anchor="ctr"/>
                </a:tc>
                <a:extLst>
                  <a:ext uri="{0D108BD9-81ED-4DB2-BD59-A6C34878D82A}">
                    <a16:rowId xmlns:a16="http://schemas.microsoft.com/office/drawing/2014/main" val="3618821655"/>
                  </a:ext>
                </a:extLst>
              </a:tr>
              <a:tr h="451588">
                <a:tc>
                  <a:txBody>
                    <a:bodyPr/>
                    <a:lstStyle/>
                    <a:p>
                      <a:pPr algn="l" rtl="0" fontAlgn="ctr"/>
                      <a:r>
                        <a:rPr lang="el-GR" sz="2000" u="none" strike="noStrike" dirty="0">
                          <a:solidFill>
                            <a:srgbClr val="0000FF"/>
                          </a:solidFill>
                          <a:effectLst/>
                          <a:latin typeface="Arial Narrow" panose="020B0606020202030204" pitchFamily="34" charset="0"/>
                        </a:rPr>
                        <a:t>Περιοχές στις οποίες επικρατεί το βιομηχανικό στοιχείο</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65</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50-60</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45-55</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40-50</a:t>
                      </a:r>
                      <a:endParaRPr lang="el-GR" sz="2000" b="0" i="0" u="none" strike="noStrike">
                        <a:solidFill>
                          <a:srgbClr val="0000FF"/>
                        </a:solidFill>
                        <a:effectLst/>
                        <a:latin typeface="Arial Narrow" panose="020B0606020202030204" pitchFamily="34" charset="0"/>
                      </a:endParaRPr>
                    </a:p>
                  </a:txBody>
                  <a:tcPr marL="5942" marR="5942" marT="5942" marB="0" anchor="ctr"/>
                </a:tc>
                <a:extLst>
                  <a:ext uri="{0D108BD9-81ED-4DB2-BD59-A6C34878D82A}">
                    <a16:rowId xmlns:a16="http://schemas.microsoft.com/office/drawing/2014/main" val="3460082247"/>
                  </a:ext>
                </a:extLst>
              </a:tr>
              <a:tr h="451588">
                <a:tc>
                  <a:txBody>
                    <a:bodyPr/>
                    <a:lstStyle/>
                    <a:p>
                      <a:pPr algn="l" rtl="0" fontAlgn="ctr"/>
                      <a:r>
                        <a:rPr lang="el-GR" sz="2000" u="none" strike="noStrike">
                          <a:solidFill>
                            <a:srgbClr val="0000FF"/>
                          </a:solidFill>
                          <a:effectLst/>
                          <a:latin typeface="Arial Narrow" panose="020B0606020202030204" pitchFamily="34" charset="0"/>
                        </a:rPr>
                        <a:t>Περιοχές στις οποίες επικρατεί εξ ίσου το βιομηχανικό και το αστικό στοιχείο</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55</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55-65</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50-60</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45-55</a:t>
                      </a:r>
                      <a:endParaRPr lang="el-GR" sz="2000" b="0" i="0" u="none" strike="noStrike">
                        <a:solidFill>
                          <a:srgbClr val="0000FF"/>
                        </a:solidFill>
                        <a:effectLst/>
                        <a:latin typeface="Arial Narrow" panose="020B0606020202030204" pitchFamily="34" charset="0"/>
                      </a:endParaRPr>
                    </a:p>
                  </a:txBody>
                  <a:tcPr marL="5942" marR="5942" marT="5942" marB="0" anchor="ctr"/>
                </a:tc>
                <a:extLst>
                  <a:ext uri="{0D108BD9-81ED-4DB2-BD59-A6C34878D82A}">
                    <a16:rowId xmlns:a16="http://schemas.microsoft.com/office/drawing/2014/main" val="3162305162"/>
                  </a:ext>
                </a:extLst>
              </a:tr>
              <a:tr h="451588">
                <a:tc>
                  <a:txBody>
                    <a:bodyPr/>
                    <a:lstStyle/>
                    <a:p>
                      <a:pPr algn="l" rtl="0" fontAlgn="ctr"/>
                      <a:r>
                        <a:rPr lang="el-GR" sz="2000" u="none" strike="noStrike" dirty="0">
                          <a:solidFill>
                            <a:srgbClr val="0000FF"/>
                          </a:solidFill>
                          <a:effectLst/>
                          <a:latin typeface="Arial Narrow" panose="020B0606020202030204" pitchFamily="34" charset="0"/>
                        </a:rPr>
                        <a:t>Περιοχές στις οποίες επικρατεί το αστικό στοιχείο</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a:solidFill>
                            <a:srgbClr val="0000FF"/>
                          </a:solidFill>
                          <a:effectLst/>
                          <a:latin typeface="Arial Narrow" panose="020B0606020202030204" pitchFamily="34" charset="0"/>
                        </a:rPr>
                        <a:t>50</a:t>
                      </a:r>
                      <a:endParaRPr lang="el-GR" sz="2000" b="0" i="0" u="none" strike="noStrike">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60-70</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55-65</a:t>
                      </a:r>
                      <a:endParaRPr lang="el-GR" sz="2000" b="0" i="0" u="none" strike="noStrike" dirty="0">
                        <a:solidFill>
                          <a:srgbClr val="0000FF"/>
                        </a:solidFill>
                        <a:effectLst/>
                        <a:latin typeface="Arial Narrow" panose="020B0606020202030204" pitchFamily="34" charset="0"/>
                      </a:endParaRPr>
                    </a:p>
                  </a:txBody>
                  <a:tcPr marL="5942" marR="5942" marT="5942" marB="0" anchor="ctr"/>
                </a:tc>
                <a:tc>
                  <a:txBody>
                    <a:bodyPr/>
                    <a:lstStyle/>
                    <a:p>
                      <a:pPr algn="ctr" rtl="0" fontAlgn="ctr"/>
                      <a:r>
                        <a:rPr lang="el-GR" sz="2000" u="none" strike="noStrike" dirty="0">
                          <a:solidFill>
                            <a:srgbClr val="0000FF"/>
                          </a:solidFill>
                          <a:effectLst/>
                          <a:latin typeface="Arial Narrow" panose="020B0606020202030204" pitchFamily="34" charset="0"/>
                        </a:rPr>
                        <a:t>50-60</a:t>
                      </a:r>
                      <a:endParaRPr lang="el-GR" sz="2000" b="0" i="0" u="none" strike="noStrike" dirty="0">
                        <a:solidFill>
                          <a:srgbClr val="0000FF"/>
                        </a:solidFill>
                        <a:effectLst/>
                        <a:latin typeface="Arial Narrow" panose="020B0606020202030204" pitchFamily="34" charset="0"/>
                      </a:endParaRPr>
                    </a:p>
                  </a:txBody>
                  <a:tcPr marL="5942" marR="5942" marT="5942" marB="0" anchor="ctr"/>
                </a:tc>
                <a:extLst>
                  <a:ext uri="{0D108BD9-81ED-4DB2-BD59-A6C34878D82A}">
                    <a16:rowId xmlns:a16="http://schemas.microsoft.com/office/drawing/2014/main" val="4199507114"/>
                  </a:ext>
                </a:extLst>
              </a:tr>
            </a:tbl>
          </a:graphicData>
        </a:graphic>
      </p:graphicFrame>
    </p:spTree>
    <p:extLst>
      <p:ext uri="{BB962C8B-B14F-4D97-AF65-F5344CB8AC3E}">
        <p14:creationId xmlns:p14="http://schemas.microsoft.com/office/powerpoint/2010/main" val="42481505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51</a:t>
            </a:fld>
            <a:endParaRPr lang="el-GR" dirty="0">
              <a:solidFill>
                <a:prstClr val="black">
                  <a:tint val="75000"/>
                </a:prstClr>
              </a:solidFill>
            </a:endParaRPr>
          </a:p>
        </p:txBody>
      </p:sp>
      <p:sp>
        <p:nvSpPr>
          <p:cNvPr id="12" name="TextBox 11">
            <a:extLst>
              <a:ext uri="{FF2B5EF4-FFF2-40B4-BE49-F238E27FC236}">
                <a16:creationId xmlns:a16="http://schemas.microsoft.com/office/drawing/2014/main" id="{21D5B8E0-5083-4697-8D32-9B0398EFEFE7}"/>
              </a:ext>
            </a:extLst>
          </p:cNvPr>
          <p:cNvSpPr txBox="1"/>
          <p:nvPr/>
        </p:nvSpPr>
        <p:spPr>
          <a:xfrm>
            <a:off x="417557" y="155109"/>
            <a:ext cx="4346486"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Επιτρεπόμενα όρια θορύβου ΤΕΕ 2008α</a:t>
            </a:r>
          </a:p>
        </p:txBody>
      </p:sp>
      <p:pic>
        <p:nvPicPr>
          <p:cNvPr id="13" name="Εικόνα 12" descr="Όρια στα dB">
            <a:hlinkClick r:id="rId2" tgtFrame="&quot;_blank&quot;"/>
            <a:extLst>
              <a:ext uri="{FF2B5EF4-FFF2-40B4-BE49-F238E27FC236}">
                <a16:creationId xmlns:a16="http://schemas.microsoft.com/office/drawing/2014/main" id="{639B1C48-5D3A-4227-8960-5D67558230D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813625" y="3626227"/>
            <a:ext cx="3610904" cy="2395076"/>
          </a:xfrm>
          <a:prstGeom prst="rect">
            <a:avLst/>
          </a:prstGeom>
          <a:noFill/>
          <a:ln>
            <a:noFill/>
          </a:ln>
        </p:spPr>
      </p:pic>
      <p:graphicFrame>
        <p:nvGraphicFramePr>
          <p:cNvPr id="5" name="Πίνακας 4">
            <a:extLst>
              <a:ext uri="{FF2B5EF4-FFF2-40B4-BE49-F238E27FC236}">
                <a16:creationId xmlns:a16="http://schemas.microsoft.com/office/drawing/2014/main" id="{1B734D4B-4F6C-428A-A504-B345F5C17812}"/>
              </a:ext>
            </a:extLst>
          </p:cNvPr>
          <p:cNvGraphicFramePr>
            <a:graphicFrameLocks noGrp="1"/>
          </p:cNvGraphicFramePr>
          <p:nvPr>
            <p:extLst>
              <p:ext uri="{D42A27DB-BD31-4B8C-83A1-F6EECF244321}">
                <p14:modId xmlns:p14="http://schemas.microsoft.com/office/powerpoint/2010/main" val="349316106"/>
              </p:ext>
            </p:extLst>
          </p:nvPr>
        </p:nvGraphicFramePr>
        <p:xfrm>
          <a:off x="1979712" y="762625"/>
          <a:ext cx="5184576" cy="2026920"/>
        </p:xfrm>
        <a:graphic>
          <a:graphicData uri="http://schemas.openxmlformats.org/drawingml/2006/table">
            <a:tbl>
              <a:tblPr>
                <a:tableStyleId>{5C22544A-7EE6-4342-B048-85BDC9FD1C3A}</a:tableStyleId>
              </a:tblPr>
              <a:tblGrid>
                <a:gridCol w="3816424">
                  <a:extLst>
                    <a:ext uri="{9D8B030D-6E8A-4147-A177-3AD203B41FA5}">
                      <a16:colId xmlns:a16="http://schemas.microsoft.com/office/drawing/2014/main" val="4109323780"/>
                    </a:ext>
                  </a:extLst>
                </a:gridCol>
                <a:gridCol w="1368152">
                  <a:extLst>
                    <a:ext uri="{9D8B030D-6E8A-4147-A177-3AD203B41FA5}">
                      <a16:colId xmlns:a16="http://schemas.microsoft.com/office/drawing/2014/main" val="3020901256"/>
                    </a:ext>
                  </a:extLst>
                </a:gridCol>
              </a:tblGrid>
              <a:tr h="289560">
                <a:tc>
                  <a:txBody>
                    <a:bodyPr/>
                    <a:lstStyle/>
                    <a:p>
                      <a:pPr algn="ctr" rtl="0" fontAlgn="ctr"/>
                      <a:r>
                        <a:rPr lang="el-GR" sz="1800" u="none" strike="noStrike" dirty="0">
                          <a:solidFill>
                            <a:srgbClr val="0000FF"/>
                          </a:solidFill>
                          <a:effectLst/>
                          <a:latin typeface="Arial Narrow" panose="020B0606020202030204" pitchFamily="34" charset="0"/>
                        </a:rPr>
                        <a:t>Χαρακτηρισμός</a:t>
                      </a:r>
                      <a:endParaRPr lang="el-GR" sz="1800" b="0" i="0" u="none" strike="noStrike" dirty="0">
                        <a:solidFill>
                          <a:srgbClr val="0000FF"/>
                        </a:solidFill>
                        <a:effectLst/>
                        <a:latin typeface="Arial Narrow" panose="020B0606020202030204" pitchFamily="34" charset="0"/>
                      </a:endParaRPr>
                    </a:p>
                  </a:txBody>
                  <a:tcPr marL="7620" marR="7620" marT="7620" marB="0" anchor="ctr"/>
                </a:tc>
                <a:tc>
                  <a:txBody>
                    <a:bodyPr/>
                    <a:lstStyle/>
                    <a:p>
                      <a:pPr algn="ctr" rtl="0" fontAlgn="ctr"/>
                      <a:r>
                        <a:rPr lang="en-US" sz="1800" u="none" strike="noStrike" dirty="0">
                          <a:solidFill>
                            <a:srgbClr val="0000FF"/>
                          </a:solidFill>
                          <a:effectLst/>
                          <a:latin typeface="Arial Narrow" panose="020B0606020202030204" pitchFamily="34" charset="0"/>
                        </a:rPr>
                        <a:t>dB(A)</a:t>
                      </a:r>
                      <a:endParaRPr lang="en-US" sz="1800" b="0" i="0" u="none" strike="noStrike" dirty="0">
                        <a:solidFill>
                          <a:srgbClr val="0000FF"/>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3149593650"/>
                  </a:ext>
                </a:extLst>
              </a:tr>
              <a:tr h="289560">
                <a:tc>
                  <a:txBody>
                    <a:bodyPr/>
                    <a:lstStyle/>
                    <a:p>
                      <a:pPr algn="ctr" rtl="0" fontAlgn="ctr"/>
                      <a:r>
                        <a:rPr lang="el-GR" sz="1800" u="none" strike="noStrike" dirty="0">
                          <a:effectLst/>
                          <a:latin typeface="Arial Narrow" panose="020B0606020202030204" pitchFamily="34" charset="0"/>
                        </a:rPr>
                        <a:t>Απαράδεκτη κατάσταση</a:t>
                      </a:r>
                      <a:endParaRPr lang="el-GR" sz="1800" b="0" i="0" u="none" strike="noStrike" dirty="0">
                        <a:solidFill>
                          <a:srgbClr val="000000"/>
                        </a:solidFill>
                        <a:effectLst/>
                        <a:latin typeface="Arial Narrow" panose="020B0606020202030204" pitchFamily="34" charset="0"/>
                      </a:endParaRPr>
                    </a:p>
                  </a:txBody>
                  <a:tcPr marL="7620" marR="7620" marT="7620" marB="0" anchor="ctr"/>
                </a:tc>
                <a:tc>
                  <a:txBody>
                    <a:bodyPr/>
                    <a:lstStyle/>
                    <a:p>
                      <a:pPr algn="ctr" rtl="0" fontAlgn="ctr"/>
                      <a:r>
                        <a:rPr lang="el-GR" sz="1800" u="none" strike="noStrike" dirty="0">
                          <a:effectLst/>
                          <a:latin typeface="Arial Narrow" panose="020B0606020202030204" pitchFamily="34" charset="0"/>
                        </a:rPr>
                        <a:t>≥81</a:t>
                      </a:r>
                      <a:endParaRPr lang="el-GR" sz="1800" b="0" i="0" u="none" strike="noStrike" dirty="0">
                        <a:solidFill>
                          <a:srgbClr val="000000"/>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860325288"/>
                  </a:ext>
                </a:extLst>
              </a:tr>
              <a:tr h="289560">
                <a:tc>
                  <a:txBody>
                    <a:bodyPr/>
                    <a:lstStyle/>
                    <a:p>
                      <a:pPr algn="ctr" rtl="0" fontAlgn="ctr"/>
                      <a:r>
                        <a:rPr lang="el-GR" sz="1800" u="none" strike="noStrike" dirty="0">
                          <a:effectLst/>
                          <a:latin typeface="Arial Narrow" panose="020B0606020202030204" pitchFamily="34" charset="0"/>
                        </a:rPr>
                        <a:t>Πολύ θορυβώδης κατάσταση</a:t>
                      </a:r>
                      <a:endParaRPr lang="el-GR" sz="1800" b="0" i="0" u="none" strike="noStrike" dirty="0">
                        <a:solidFill>
                          <a:srgbClr val="000000"/>
                        </a:solidFill>
                        <a:effectLst/>
                        <a:latin typeface="Arial Narrow" panose="020B0606020202030204" pitchFamily="34" charset="0"/>
                      </a:endParaRPr>
                    </a:p>
                  </a:txBody>
                  <a:tcPr marL="7620" marR="7620" marT="7620" marB="0" anchor="ctr"/>
                </a:tc>
                <a:tc>
                  <a:txBody>
                    <a:bodyPr/>
                    <a:lstStyle/>
                    <a:p>
                      <a:pPr algn="ctr" rtl="0" fontAlgn="ctr"/>
                      <a:r>
                        <a:rPr lang="el-GR" sz="1800" u="none" strike="noStrike">
                          <a:effectLst/>
                          <a:latin typeface="Arial Narrow" panose="020B0606020202030204" pitchFamily="34" charset="0"/>
                        </a:rPr>
                        <a:t>78-80</a:t>
                      </a:r>
                      <a:endParaRPr lang="el-GR" sz="1800" b="0" i="0" u="none" strike="noStrike">
                        <a:solidFill>
                          <a:srgbClr val="000000"/>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879703479"/>
                  </a:ext>
                </a:extLst>
              </a:tr>
              <a:tr h="289560">
                <a:tc>
                  <a:txBody>
                    <a:bodyPr/>
                    <a:lstStyle/>
                    <a:p>
                      <a:pPr algn="ctr" rtl="0" fontAlgn="ctr"/>
                      <a:r>
                        <a:rPr lang="el-GR" sz="1800" u="none" strike="noStrike" dirty="0">
                          <a:effectLst/>
                          <a:latin typeface="Arial Narrow" panose="020B0606020202030204" pitchFamily="34" charset="0"/>
                        </a:rPr>
                        <a:t>θορυβώδης κατάσταση</a:t>
                      </a:r>
                      <a:endParaRPr lang="el-GR" sz="1800" b="0" i="0" u="none" strike="noStrike" dirty="0">
                        <a:solidFill>
                          <a:srgbClr val="000000"/>
                        </a:solidFill>
                        <a:effectLst/>
                        <a:latin typeface="Arial Narrow" panose="020B0606020202030204" pitchFamily="34" charset="0"/>
                      </a:endParaRPr>
                    </a:p>
                  </a:txBody>
                  <a:tcPr marL="7620" marR="7620" marT="7620" marB="0" anchor="ctr"/>
                </a:tc>
                <a:tc>
                  <a:txBody>
                    <a:bodyPr/>
                    <a:lstStyle/>
                    <a:p>
                      <a:pPr algn="ctr" rtl="0" fontAlgn="ctr"/>
                      <a:r>
                        <a:rPr lang="el-GR" sz="1800" u="none" strike="noStrike">
                          <a:effectLst/>
                          <a:latin typeface="Arial Narrow" panose="020B0606020202030204" pitchFamily="34" charset="0"/>
                        </a:rPr>
                        <a:t>75-77</a:t>
                      </a:r>
                      <a:endParaRPr lang="el-GR" sz="1800" b="0" i="0" u="none" strike="noStrike">
                        <a:solidFill>
                          <a:srgbClr val="000000"/>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4033362280"/>
                  </a:ext>
                </a:extLst>
              </a:tr>
              <a:tr h="289560">
                <a:tc>
                  <a:txBody>
                    <a:bodyPr/>
                    <a:lstStyle/>
                    <a:p>
                      <a:pPr algn="ctr" rtl="0" fontAlgn="ctr"/>
                      <a:r>
                        <a:rPr lang="el-GR" sz="1800" u="none" strike="noStrike" dirty="0">
                          <a:effectLst/>
                          <a:latin typeface="Arial Narrow" panose="020B0606020202030204" pitchFamily="34" charset="0"/>
                        </a:rPr>
                        <a:t>Σχετικά ανεκτή κατάσταση</a:t>
                      </a:r>
                      <a:endParaRPr lang="el-GR" sz="1800" b="0" i="0" u="none" strike="noStrike" dirty="0">
                        <a:solidFill>
                          <a:srgbClr val="000000"/>
                        </a:solidFill>
                        <a:effectLst/>
                        <a:latin typeface="Arial Narrow" panose="020B0606020202030204" pitchFamily="34" charset="0"/>
                      </a:endParaRPr>
                    </a:p>
                  </a:txBody>
                  <a:tcPr marL="7620" marR="7620" marT="7620" marB="0" anchor="ctr"/>
                </a:tc>
                <a:tc>
                  <a:txBody>
                    <a:bodyPr/>
                    <a:lstStyle/>
                    <a:p>
                      <a:pPr algn="ctr" rtl="0" fontAlgn="ctr"/>
                      <a:r>
                        <a:rPr lang="el-GR" sz="1800" u="none" strike="noStrike" dirty="0">
                          <a:effectLst/>
                          <a:latin typeface="Arial Narrow" panose="020B0606020202030204" pitchFamily="34" charset="0"/>
                        </a:rPr>
                        <a:t>72-74</a:t>
                      </a:r>
                      <a:endParaRPr lang="el-GR" sz="1800" b="0" i="0" u="none" strike="noStrike" dirty="0">
                        <a:solidFill>
                          <a:srgbClr val="000000"/>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789539862"/>
                  </a:ext>
                </a:extLst>
              </a:tr>
              <a:tr h="289560">
                <a:tc>
                  <a:txBody>
                    <a:bodyPr/>
                    <a:lstStyle/>
                    <a:p>
                      <a:pPr algn="ctr" rtl="0" fontAlgn="ctr"/>
                      <a:r>
                        <a:rPr lang="el-GR" sz="1800" u="none" strike="noStrike">
                          <a:effectLst/>
                          <a:latin typeface="Arial Narrow" panose="020B0606020202030204" pitchFamily="34" charset="0"/>
                        </a:rPr>
                        <a:t>καλή κατάσταση</a:t>
                      </a:r>
                      <a:endParaRPr lang="el-GR" sz="1800" b="0" i="0" u="none" strike="noStrike">
                        <a:solidFill>
                          <a:srgbClr val="000000"/>
                        </a:solidFill>
                        <a:effectLst/>
                        <a:latin typeface="Arial Narrow" panose="020B0606020202030204" pitchFamily="34" charset="0"/>
                      </a:endParaRPr>
                    </a:p>
                  </a:txBody>
                  <a:tcPr marL="7620" marR="7620" marT="7620" marB="0" anchor="ctr"/>
                </a:tc>
                <a:tc>
                  <a:txBody>
                    <a:bodyPr/>
                    <a:lstStyle/>
                    <a:p>
                      <a:pPr algn="ctr" rtl="0" fontAlgn="ctr"/>
                      <a:r>
                        <a:rPr lang="el-GR" sz="1800" u="none" strike="noStrike" dirty="0">
                          <a:effectLst/>
                          <a:latin typeface="Arial Narrow" panose="020B0606020202030204" pitchFamily="34" charset="0"/>
                        </a:rPr>
                        <a:t>69-71</a:t>
                      </a:r>
                      <a:endParaRPr lang="el-GR" sz="1800" b="0" i="0" u="none" strike="noStrike" dirty="0">
                        <a:solidFill>
                          <a:srgbClr val="000000"/>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2459496430"/>
                  </a:ext>
                </a:extLst>
              </a:tr>
              <a:tr h="289560">
                <a:tc>
                  <a:txBody>
                    <a:bodyPr/>
                    <a:lstStyle/>
                    <a:p>
                      <a:pPr algn="ctr" rtl="0" fontAlgn="ctr"/>
                      <a:r>
                        <a:rPr lang="el-GR" sz="1800" u="none" strike="noStrike">
                          <a:effectLst/>
                          <a:latin typeface="Arial Narrow" panose="020B0606020202030204" pitchFamily="34" charset="0"/>
                        </a:rPr>
                        <a:t>Άνετη κατάσταση</a:t>
                      </a:r>
                      <a:endParaRPr lang="el-GR" sz="1800" b="0" i="0" u="none" strike="noStrike">
                        <a:solidFill>
                          <a:srgbClr val="000000"/>
                        </a:solidFill>
                        <a:effectLst/>
                        <a:latin typeface="Arial Narrow" panose="020B0606020202030204" pitchFamily="34" charset="0"/>
                      </a:endParaRPr>
                    </a:p>
                  </a:txBody>
                  <a:tcPr marL="7620" marR="7620" marT="7620" marB="0" anchor="ctr"/>
                </a:tc>
                <a:tc>
                  <a:txBody>
                    <a:bodyPr/>
                    <a:lstStyle/>
                    <a:p>
                      <a:pPr algn="ctr" rtl="0" fontAlgn="ctr"/>
                      <a:r>
                        <a:rPr lang="el-GR" sz="1800" u="none" strike="noStrike" dirty="0">
                          <a:effectLst/>
                          <a:latin typeface="Arial Narrow" panose="020B0606020202030204" pitchFamily="34" charset="0"/>
                        </a:rPr>
                        <a:t>≤68</a:t>
                      </a:r>
                      <a:endParaRPr lang="el-GR" sz="1800" b="0" i="0" u="none" strike="noStrike" dirty="0">
                        <a:solidFill>
                          <a:srgbClr val="000000"/>
                        </a:solidFill>
                        <a:effectLst/>
                        <a:latin typeface="Arial Narrow" panose="020B0606020202030204" pitchFamily="34" charset="0"/>
                      </a:endParaRPr>
                    </a:p>
                  </a:txBody>
                  <a:tcPr marL="7620" marR="7620" marT="7620" marB="0" anchor="ctr"/>
                </a:tc>
                <a:extLst>
                  <a:ext uri="{0D108BD9-81ED-4DB2-BD59-A6C34878D82A}">
                    <a16:rowId xmlns:a16="http://schemas.microsoft.com/office/drawing/2014/main" val="633321666"/>
                  </a:ext>
                </a:extLst>
              </a:tr>
            </a:tbl>
          </a:graphicData>
        </a:graphic>
      </p:graphicFrame>
      <p:pic>
        <p:nvPicPr>
          <p:cNvPr id="14" name="Εικόνα 13" descr="Club και επίπεδα έκθεσης στο θόρυβο">
            <a:hlinkClick r:id="rId4" tgtFrame="&quot;_blank&quot;"/>
            <a:extLst>
              <a:ext uri="{FF2B5EF4-FFF2-40B4-BE49-F238E27FC236}">
                <a16:creationId xmlns:a16="http://schemas.microsoft.com/office/drawing/2014/main" id="{E033C09A-F6FB-40CD-BE54-37CDE9E1647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1560" y="2996952"/>
            <a:ext cx="3168240" cy="3240360"/>
          </a:xfrm>
          <a:prstGeom prst="rect">
            <a:avLst/>
          </a:prstGeom>
          <a:noFill/>
          <a:ln>
            <a:noFill/>
          </a:ln>
        </p:spPr>
      </p:pic>
    </p:spTree>
    <p:extLst>
      <p:ext uri="{BB962C8B-B14F-4D97-AF65-F5344CB8AC3E}">
        <p14:creationId xmlns:p14="http://schemas.microsoft.com/office/powerpoint/2010/main" val="12754156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52</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578D87B1-32E3-4B13-AFBB-6FE1891B3909}"/>
              </a:ext>
            </a:extLst>
          </p:cNvPr>
          <p:cNvSpPr txBox="1"/>
          <p:nvPr/>
        </p:nvSpPr>
        <p:spPr>
          <a:xfrm>
            <a:off x="323528" y="764704"/>
            <a:ext cx="8136904" cy="2554545"/>
          </a:xfrm>
          <a:prstGeom prst="rect">
            <a:avLst/>
          </a:prstGeom>
          <a:noFill/>
        </p:spPr>
        <p:txBody>
          <a:bodyPr wrap="square">
            <a:spAutoFit/>
          </a:bodyPr>
          <a:lstStyle/>
          <a:p>
            <a:pPr marL="0" marR="0" algn="just"/>
            <a:r>
              <a:rPr lang="el-GR" sz="2000" dirty="0">
                <a:solidFill>
                  <a:srgbClr val="000000"/>
                </a:solidFill>
                <a:effectLst/>
                <a:latin typeface="Arial Narrow" panose="020B0606020202030204" pitchFamily="34" charset="0"/>
                <a:ea typeface="Times New Roman" panose="02020603050405020304" pitchFamily="18" charset="0"/>
              </a:rPr>
              <a:t>Τα μέσα σταθερής τροχιάς (μετρό, σιδηρόδρομος, τραμ) – τα </a:t>
            </a:r>
            <a:r>
              <a:rPr lang="el-GR" sz="2000" dirty="0" err="1">
                <a:solidFill>
                  <a:srgbClr val="000000"/>
                </a:solidFill>
                <a:effectLst/>
                <a:latin typeface="Arial Narrow" panose="020B0606020202030204" pitchFamily="34" charset="0"/>
                <a:ea typeface="Times New Roman" panose="02020603050405020304" pitchFamily="18" charset="0"/>
              </a:rPr>
              <a:t>βαρέα</a:t>
            </a:r>
            <a:r>
              <a:rPr lang="el-GR" sz="2000" dirty="0">
                <a:solidFill>
                  <a:srgbClr val="000000"/>
                </a:solidFill>
                <a:effectLst/>
                <a:latin typeface="Arial Narrow" panose="020B0606020202030204" pitchFamily="34" charset="0"/>
                <a:ea typeface="Times New Roman" panose="02020603050405020304" pitchFamily="18" charset="0"/>
              </a:rPr>
              <a:t> οχήματα -.αλλά και τα αεροπλάνα προκαλούν κραδασμούς.</a:t>
            </a:r>
          </a:p>
          <a:p>
            <a:pPr marL="0" marR="0" algn="just"/>
            <a:endParaRPr lang="el-GR" sz="2000" dirty="0">
              <a:solidFill>
                <a:srgbClr val="000000"/>
              </a:solidFill>
              <a:effectLst/>
              <a:latin typeface="Arial Narrow" panose="020B0606020202030204" pitchFamily="34" charset="0"/>
              <a:ea typeface="Times New Roman" panose="02020603050405020304" pitchFamily="18" charset="0"/>
            </a:endParaRPr>
          </a:p>
          <a:p>
            <a:pPr marL="0" marR="0" algn="just"/>
            <a:r>
              <a:rPr lang="el-GR" sz="2000" dirty="0">
                <a:solidFill>
                  <a:srgbClr val="000000"/>
                </a:solidFill>
                <a:latin typeface="Arial Narrow" panose="020B0606020202030204" pitchFamily="34" charset="0"/>
                <a:ea typeface="Times New Roman" panose="02020603050405020304" pitchFamily="18" charset="0"/>
              </a:rPr>
              <a:t>Διαδίδεται</a:t>
            </a:r>
            <a:r>
              <a:rPr lang="el-GR" sz="2000" dirty="0">
                <a:solidFill>
                  <a:srgbClr val="000000"/>
                </a:solidFill>
                <a:effectLst/>
                <a:latin typeface="Arial Narrow" panose="020B0606020202030204" pitchFamily="34" charset="0"/>
                <a:ea typeface="Times New Roman" panose="02020603050405020304" pitchFamily="18" charset="0"/>
              </a:rPr>
              <a:t>:</a:t>
            </a:r>
          </a:p>
          <a:p>
            <a:pPr marL="0" marR="0" algn="just"/>
            <a:r>
              <a:rPr lang="el-GR" sz="2000" dirty="0">
                <a:solidFill>
                  <a:srgbClr val="000000"/>
                </a:solidFill>
                <a:latin typeface="Arial Narrow" panose="020B0606020202030204" pitchFamily="34" charset="0"/>
                <a:ea typeface="Times New Roman" panose="02020603050405020304" pitchFamily="18" charset="0"/>
              </a:rPr>
              <a:t>Α) </a:t>
            </a:r>
            <a:r>
              <a:rPr lang="el-GR" sz="2000" dirty="0" err="1">
                <a:solidFill>
                  <a:srgbClr val="000000"/>
                </a:solidFill>
                <a:latin typeface="Arial Narrow" panose="020B0606020202030204" pitchFamily="34" charset="0"/>
                <a:ea typeface="Times New Roman" panose="02020603050405020304" pitchFamily="18" charset="0"/>
              </a:rPr>
              <a:t>διαμέσω</a:t>
            </a:r>
            <a:r>
              <a:rPr lang="el-GR" sz="2000" dirty="0">
                <a:solidFill>
                  <a:srgbClr val="000000"/>
                </a:solidFill>
                <a:latin typeface="Arial Narrow" panose="020B0606020202030204" pitchFamily="34" charset="0"/>
                <a:ea typeface="Times New Roman" panose="02020603050405020304" pitchFamily="18" charset="0"/>
              </a:rPr>
              <a:t> του υλικού του εδάφους, διεγείρεται το κτίριο μέσω της </a:t>
            </a:r>
            <a:r>
              <a:rPr lang="el-GR" sz="2000" dirty="0" err="1">
                <a:solidFill>
                  <a:srgbClr val="000000"/>
                </a:solidFill>
                <a:latin typeface="Arial Narrow" panose="020B0606020202030204" pitchFamily="34" charset="0"/>
                <a:ea typeface="Times New Roman" panose="02020603050405020304" pitchFamily="18" charset="0"/>
              </a:rPr>
              <a:t>διεπιφάνειας</a:t>
            </a:r>
            <a:r>
              <a:rPr lang="el-GR" sz="2000" dirty="0">
                <a:solidFill>
                  <a:srgbClr val="000000"/>
                </a:solidFill>
                <a:latin typeface="Arial Narrow" panose="020B0606020202030204" pitchFamily="34" charset="0"/>
                <a:ea typeface="Times New Roman" panose="02020603050405020304" pitchFamily="18" charset="0"/>
              </a:rPr>
              <a:t> εδάφους – θεμελίωσης</a:t>
            </a:r>
          </a:p>
          <a:p>
            <a:pPr marL="0" marR="0" algn="just"/>
            <a:r>
              <a:rPr lang="el-GR" sz="2000" dirty="0">
                <a:solidFill>
                  <a:srgbClr val="000000"/>
                </a:solidFill>
                <a:effectLst/>
                <a:latin typeface="Arial Narrow" panose="020B0606020202030204" pitchFamily="34" charset="0"/>
                <a:ea typeface="Times New Roman" panose="02020603050405020304" pitchFamily="18" charset="0"/>
              </a:rPr>
              <a:t>Β) </a:t>
            </a:r>
            <a:r>
              <a:rPr lang="el-GR" sz="2000" dirty="0" err="1">
                <a:solidFill>
                  <a:srgbClr val="000000"/>
                </a:solidFill>
                <a:effectLst/>
                <a:latin typeface="Arial Narrow" panose="020B0606020202030204" pitchFamily="34" charset="0"/>
                <a:ea typeface="Times New Roman" panose="02020603050405020304" pitchFamily="18" charset="0"/>
              </a:rPr>
              <a:t>Διαμέσω</a:t>
            </a:r>
            <a:r>
              <a:rPr lang="el-GR" sz="2000" dirty="0">
                <a:solidFill>
                  <a:srgbClr val="000000"/>
                </a:solidFill>
                <a:effectLst/>
                <a:latin typeface="Arial Narrow" panose="020B0606020202030204" pitchFamily="34" charset="0"/>
                <a:ea typeface="Times New Roman" panose="02020603050405020304" pitchFamily="18" charset="0"/>
              </a:rPr>
              <a:t> του αέρα, ήχοι χαμηλών συχνοτήτων (ανοίγματα και τρίξιμο </a:t>
            </a:r>
            <a:r>
              <a:rPr lang="el-GR" sz="2000" dirty="0" err="1">
                <a:solidFill>
                  <a:srgbClr val="000000"/>
                </a:solidFill>
                <a:effectLst/>
                <a:latin typeface="Arial Narrow" panose="020B0606020202030204" pitchFamily="34" charset="0"/>
                <a:ea typeface="Times New Roman" panose="02020603050405020304" pitchFamily="18" charset="0"/>
              </a:rPr>
              <a:t>υαλοπετασμάτων</a:t>
            </a:r>
            <a:r>
              <a:rPr lang="el-GR" sz="2000" dirty="0">
                <a:solidFill>
                  <a:srgbClr val="000000"/>
                </a:solidFill>
                <a:effectLst/>
                <a:latin typeface="Arial Narrow" panose="020B0606020202030204" pitchFamily="34" charset="0"/>
                <a:ea typeface="Times New Roman" panose="02020603050405020304" pitchFamily="18" charset="0"/>
              </a:rPr>
              <a:t>)</a:t>
            </a:r>
            <a:endParaRPr lang="el-GR" sz="2000" dirty="0">
              <a:effectLst/>
              <a:latin typeface="Arial Narrow" panose="020B0606020202030204" pitchFamily="34" charset="0"/>
              <a:ea typeface="Times New Roman" panose="02020603050405020304" pitchFamily="18" charset="0"/>
            </a:endParaRPr>
          </a:p>
        </p:txBody>
      </p:sp>
      <p:sp>
        <p:nvSpPr>
          <p:cNvPr id="7" name="TextBox 6">
            <a:extLst>
              <a:ext uri="{FF2B5EF4-FFF2-40B4-BE49-F238E27FC236}">
                <a16:creationId xmlns:a16="http://schemas.microsoft.com/office/drawing/2014/main" id="{3981D219-CBAD-4FB8-A2DA-C59FE0571A4D}"/>
              </a:ext>
            </a:extLst>
          </p:cNvPr>
          <p:cNvSpPr txBox="1"/>
          <p:nvPr/>
        </p:nvSpPr>
        <p:spPr>
          <a:xfrm>
            <a:off x="323528" y="260648"/>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Δονήσεις</a:t>
            </a:r>
          </a:p>
        </p:txBody>
      </p:sp>
      <p:sp>
        <p:nvSpPr>
          <p:cNvPr id="10" name="TextBox 9">
            <a:extLst>
              <a:ext uri="{FF2B5EF4-FFF2-40B4-BE49-F238E27FC236}">
                <a16:creationId xmlns:a16="http://schemas.microsoft.com/office/drawing/2014/main" id="{91BA7EF6-3320-4C01-A864-BFDCEFCCD6E2}"/>
              </a:ext>
            </a:extLst>
          </p:cNvPr>
          <p:cNvSpPr txBox="1"/>
          <p:nvPr/>
        </p:nvSpPr>
        <p:spPr>
          <a:xfrm>
            <a:off x="339349" y="3439449"/>
            <a:ext cx="8136904" cy="707886"/>
          </a:xfrm>
          <a:prstGeom prst="rect">
            <a:avLst/>
          </a:prstGeom>
          <a:noFill/>
        </p:spPr>
        <p:txBody>
          <a:bodyPr wrap="square">
            <a:spAutoFit/>
          </a:bodyPr>
          <a:lstStyle/>
          <a:p>
            <a:pPr marL="0" marR="0" algn="just"/>
            <a:r>
              <a:rPr lang="el-GR" sz="2000" dirty="0">
                <a:solidFill>
                  <a:srgbClr val="000000"/>
                </a:solidFill>
                <a:effectLst/>
                <a:latin typeface="Arial Narrow" panose="020B0606020202030204" pitchFamily="34" charset="0"/>
                <a:ea typeface="Times New Roman" panose="02020603050405020304" pitchFamily="18" charset="0"/>
              </a:rPr>
              <a:t>Οι πηγές δονήσεων μεταδίδουν την δόνηση στα υλικά και στα κτίρια υπό μορφή κυμάτων (εγκάρσια, διαμήκη και </a:t>
            </a:r>
            <a:r>
              <a:rPr lang="en-US" sz="2000" dirty="0">
                <a:solidFill>
                  <a:srgbClr val="000000"/>
                </a:solidFill>
                <a:effectLst/>
                <a:latin typeface="Arial Narrow" panose="020B0606020202030204" pitchFamily="34" charset="0"/>
                <a:ea typeface="Times New Roman" panose="02020603050405020304" pitchFamily="18" charset="0"/>
              </a:rPr>
              <a:t>Rayleigh) </a:t>
            </a:r>
            <a:endParaRPr lang="el-GR" sz="2000" dirty="0">
              <a:solidFill>
                <a:srgbClr val="000000"/>
              </a:solidFill>
              <a:effectLst/>
              <a:latin typeface="Arial Narrow" panose="020B0606020202030204" pitchFamily="34" charset="0"/>
              <a:ea typeface="Times New Roman" panose="02020603050405020304" pitchFamily="18" charset="0"/>
            </a:endParaRPr>
          </a:p>
        </p:txBody>
      </p:sp>
      <p:graphicFrame>
        <p:nvGraphicFramePr>
          <p:cNvPr id="11" name="Αντικείμενο 10">
            <a:extLst>
              <a:ext uri="{FF2B5EF4-FFF2-40B4-BE49-F238E27FC236}">
                <a16:creationId xmlns:a16="http://schemas.microsoft.com/office/drawing/2014/main" id="{0FE5A469-A236-4D66-8DB8-3CDF42FBEBA9}"/>
              </a:ext>
            </a:extLst>
          </p:cNvPr>
          <p:cNvGraphicFramePr>
            <a:graphicFrameLocks noChangeAspect="1"/>
          </p:cNvGraphicFramePr>
          <p:nvPr>
            <p:extLst>
              <p:ext uri="{D42A27DB-BD31-4B8C-83A1-F6EECF244321}">
                <p14:modId xmlns:p14="http://schemas.microsoft.com/office/powerpoint/2010/main" val="53157632"/>
              </p:ext>
            </p:extLst>
          </p:nvPr>
        </p:nvGraphicFramePr>
        <p:xfrm>
          <a:off x="2627784" y="4201915"/>
          <a:ext cx="3092836" cy="523403"/>
        </p:xfrm>
        <a:graphic>
          <a:graphicData uri="http://schemas.openxmlformats.org/presentationml/2006/ole">
            <mc:AlternateContent xmlns:mc="http://schemas.openxmlformats.org/markup-compatibility/2006">
              <mc:Choice xmlns:v="urn:schemas-microsoft-com:vml" Requires="v">
                <p:oleObj name="Equation" r:id="rId2" imgW="1650960" imgH="279360" progId="Equation.DSMT4">
                  <p:embed/>
                </p:oleObj>
              </mc:Choice>
              <mc:Fallback>
                <p:oleObj name="Equation" r:id="rId2" imgW="1650960" imgH="279360" progId="Equation.DSMT4">
                  <p:embed/>
                  <p:pic>
                    <p:nvPicPr>
                      <p:cNvPr id="0" name=""/>
                      <p:cNvPicPr/>
                      <p:nvPr/>
                    </p:nvPicPr>
                    <p:blipFill>
                      <a:blip r:embed="rId3"/>
                      <a:stretch>
                        <a:fillRect/>
                      </a:stretch>
                    </p:blipFill>
                    <p:spPr>
                      <a:xfrm>
                        <a:off x="2627784" y="4201915"/>
                        <a:ext cx="3092836" cy="523403"/>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9FD28802-7487-4513-B51A-7B82E73F51FC}"/>
              </a:ext>
            </a:extLst>
          </p:cNvPr>
          <p:cNvSpPr txBox="1"/>
          <p:nvPr/>
        </p:nvSpPr>
        <p:spPr>
          <a:xfrm>
            <a:off x="312169" y="4918059"/>
            <a:ext cx="8136904" cy="400110"/>
          </a:xfrm>
          <a:prstGeom prst="rect">
            <a:avLst/>
          </a:prstGeom>
          <a:noFill/>
        </p:spPr>
        <p:txBody>
          <a:bodyPr wrap="square">
            <a:spAutoFit/>
          </a:bodyPr>
          <a:lstStyle/>
          <a:p>
            <a:pPr marL="0" marR="0" algn="just"/>
            <a:r>
              <a:rPr lang="el-GR" sz="2000" dirty="0">
                <a:solidFill>
                  <a:srgbClr val="0000FF"/>
                </a:solidFill>
                <a:latin typeface="Arial Narrow" panose="020B0606020202030204" pitchFamily="34" charset="0"/>
                <a:ea typeface="Times New Roman" panose="02020603050405020304" pitchFamily="18" charset="0"/>
              </a:rPr>
              <a:t>α, επιτάχυνση, </a:t>
            </a:r>
            <a:r>
              <a:rPr lang="en-US" sz="2000" dirty="0">
                <a:solidFill>
                  <a:srgbClr val="0000FF"/>
                </a:solidFill>
                <a:latin typeface="Arial Narrow" panose="020B0606020202030204" pitchFamily="34" charset="0"/>
                <a:ea typeface="Times New Roman" panose="02020603050405020304" pitchFamily="18" charset="0"/>
              </a:rPr>
              <a:t>f, </a:t>
            </a:r>
            <a:r>
              <a:rPr lang="el-GR" sz="2000" dirty="0">
                <a:solidFill>
                  <a:srgbClr val="0000FF"/>
                </a:solidFill>
                <a:latin typeface="Arial Narrow" panose="020B0606020202030204" pitchFamily="34" charset="0"/>
                <a:ea typeface="Times New Roman" panose="02020603050405020304" pitchFamily="18" charset="0"/>
              </a:rPr>
              <a:t>συχνότητα, </a:t>
            </a:r>
            <a:r>
              <a:rPr lang="en-US" sz="2000" dirty="0" err="1">
                <a:solidFill>
                  <a:srgbClr val="0000FF"/>
                </a:solidFill>
                <a:latin typeface="Arial Narrow" panose="020B0606020202030204" pitchFamily="34" charset="0"/>
                <a:ea typeface="Times New Roman" panose="02020603050405020304" pitchFamily="18" charset="0"/>
              </a:rPr>
              <a:t>c</a:t>
            </a:r>
            <a:r>
              <a:rPr lang="en-US" sz="2000" baseline="-25000" dirty="0" err="1">
                <a:solidFill>
                  <a:srgbClr val="0000FF"/>
                </a:solidFill>
                <a:latin typeface="Arial Narrow" panose="020B0606020202030204" pitchFamily="34" charset="0"/>
                <a:ea typeface="Times New Roman" panose="02020603050405020304" pitchFamily="18" charset="0"/>
              </a:rPr>
              <a:t>sound</a:t>
            </a:r>
            <a:r>
              <a:rPr lang="en-US" sz="2000" dirty="0">
                <a:solidFill>
                  <a:srgbClr val="0000FF"/>
                </a:solidFill>
                <a:latin typeface="Arial Narrow" panose="020B0606020202030204" pitchFamily="34" charset="0"/>
                <a:ea typeface="Times New Roman" panose="02020603050405020304" pitchFamily="18" charset="0"/>
              </a:rPr>
              <a:t>, </a:t>
            </a:r>
            <a:r>
              <a:rPr lang="el-GR" sz="2000" dirty="0">
                <a:solidFill>
                  <a:srgbClr val="0000FF"/>
                </a:solidFill>
                <a:latin typeface="Arial Narrow" panose="020B0606020202030204" pitchFamily="34" charset="0"/>
                <a:ea typeface="Times New Roman" panose="02020603050405020304" pitchFamily="18" charset="0"/>
              </a:rPr>
              <a:t>ταχύτητα και </a:t>
            </a:r>
            <a:r>
              <a:rPr lang="en-US" sz="2000" dirty="0">
                <a:solidFill>
                  <a:srgbClr val="0000FF"/>
                </a:solidFill>
                <a:latin typeface="Arial Narrow" panose="020B0606020202030204" pitchFamily="34" charset="0"/>
                <a:ea typeface="Times New Roman" panose="02020603050405020304" pitchFamily="18" charset="0"/>
              </a:rPr>
              <a:t>x, </a:t>
            </a:r>
            <a:r>
              <a:rPr lang="el-GR" sz="2000" dirty="0">
                <a:solidFill>
                  <a:srgbClr val="0000FF"/>
                </a:solidFill>
                <a:latin typeface="Arial Narrow" panose="020B0606020202030204" pitchFamily="34" charset="0"/>
                <a:ea typeface="Times New Roman" panose="02020603050405020304" pitchFamily="18" charset="0"/>
              </a:rPr>
              <a:t>το πλάτος δόνησης</a:t>
            </a:r>
            <a:endParaRPr lang="el-GR" sz="2000" dirty="0">
              <a:solidFill>
                <a:srgbClr val="0000FF"/>
              </a:solidFill>
              <a:effectLst/>
              <a:latin typeface="Arial Narrow" panose="020B0606020202030204" pitchFamily="34" charset="0"/>
              <a:ea typeface="Times New Roman" panose="02020603050405020304" pitchFamily="18" charset="0"/>
            </a:endParaRPr>
          </a:p>
        </p:txBody>
      </p:sp>
      <p:graphicFrame>
        <p:nvGraphicFramePr>
          <p:cNvPr id="13" name="Αντικείμενο 12">
            <a:extLst>
              <a:ext uri="{FF2B5EF4-FFF2-40B4-BE49-F238E27FC236}">
                <a16:creationId xmlns:a16="http://schemas.microsoft.com/office/drawing/2014/main" id="{E4084DE6-F84C-4675-BF12-9CAA8EFE84EC}"/>
              </a:ext>
            </a:extLst>
          </p:cNvPr>
          <p:cNvGraphicFramePr>
            <a:graphicFrameLocks noChangeAspect="1"/>
          </p:cNvGraphicFramePr>
          <p:nvPr>
            <p:extLst>
              <p:ext uri="{D42A27DB-BD31-4B8C-83A1-F6EECF244321}">
                <p14:modId xmlns:p14="http://schemas.microsoft.com/office/powerpoint/2010/main" val="2611322534"/>
              </p:ext>
            </p:extLst>
          </p:nvPr>
        </p:nvGraphicFramePr>
        <p:xfrm>
          <a:off x="6660232" y="5018584"/>
          <a:ext cx="1470708" cy="659283"/>
        </p:xfrm>
        <a:graphic>
          <a:graphicData uri="http://schemas.openxmlformats.org/presentationml/2006/ole">
            <mc:AlternateContent xmlns:mc="http://schemas.openxmlformats.org/markup-compatibility/2006">
              <mc:Choice xmlns:v="urn:schemas-microsoft-com:vml" Requires="v">
                <p:oleObj name="Equation" r:id="rId4" imgW="736560" imgH="330120" progId="Equation.DSMT4">
                  <p:embed/>
                </p:oleObj>
              </mc:Choice>
              <mc:Fallback>
                <p:oleObj name="Equation" r:id="rId4" imgW="736560" imgH="330120" progId="Equation.DSMT4">
                  <p:embed/>
                  <p:pic>
                    <p:nvPicPr>
                      <p:cNvPr id="0" name=""/>
                      <p:cNvPicPr/>
                      <p:nvPr/>
                    </p:nvPicPr>
                    <p:blipFill>
                      <a:blip r:embed="rId5"/>
                      <a:stretch>
                        <a:fillRect/>
                      </a:stretch>
                    </p:blipFill>
                    <p:spPr>
                      <a:xfrm>
                        <a:off x="6660232" y="5018584"/>
                        <a:ext cx="1470708" cy="659283"/>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818CB2D1-58D8-42FB-9120-E8C978DD7E0B}"/>
              </a:ext>
            </a:extLst>
          </p:cNvPr>
          <p:cNvSpPr txBox="1"/>
          <p:nvPr/>
        </p:nvSpPr>
        <p:spPr>
          <a:xfrm>
            <a:off x="323528" y="5676600"/>
            <a:ext cx="8136904" cy="646331"/>
          </a:xfrm>
          <a:prstGeom prst="rect">
            <a:avLst/>
          </a:prstGeom>
          <a:noFill/>
        </p:spPr>
        <p:txBody>
          <a:bodyPr wrap="square">
            <a:spAutoFit/>
          </a:bodyPr>
          <a:lstStyle/>
          <a:p>
            <a:pPr marL="0" marR="0" algn="just"/>
            <a:r>
              <a:rPr lang="en-US" dirty="0">
                <a:solidFill>
                  <a:srgbClr val="0000FF"/>
                </a:solidFill>
                <a:latin typeface="Arial Narrow" panose="020B0606020202030204" pitchFamily="34" charset="0"/>
                <a:ea typeface="Times New Roman" panose="02020603050405020304" pitchFamily="18" charset="0"/>
              </a:rPr>
              <a:t>VI</a:t>
            </a:r>
            <a:r>
              <a:rPr lang="el-GR" dirty="0">
                <a:solidFill>
                  <a:srgbClr val="0000FF"/>
                </a:solidFill>
                <a:latin typeface="Arial Narrow" panose="020B0606020202030204" pitchFamily="34" charset="0"/>
                <a:ea typeface="Times New Roman" panose="02020603050405020304" pitchFamily="18" charset="0"/>
              </a:rPr>
              <a:t>, εκτιμώμενη συνολική δόση δόνησης κατά το χρόνο </a:t>
            </a:r>
            <a:r>
              <a:rPr lang="en-US" dirty="0">
                <a:solidFill>
                  <a:srgbClr val="0000FF"/>
                </a:solidFill>
                <a:latin typeface="Arial Narrow" panose="020B0606020202030204" pitchFamily="34" charset="0"/>
                <a:ea typeface="Times New Roman" panose="02020603050405020304" pitchFamily="18" charset="0"/>
              </a:rPr>
              <a:t>t</a:t>
            </a:r>
            <a:r>
              <a:rPr lang="el-GR" dirty="0">
                <a:solidFill>
                  <a:srgbClr val="0000FF"/>
                </a:solidFill>
                <a:latin typeface="Arial Narrow" panose="020B0606020202030204" pitchFamily="34" charset="0"/>
                <a:ea typeface="Times New Roman" panose="02020603050405020304" pitchFamily="18" charset="0"/>
              </a:rPr>
              <a:t>,</a:t>
            </a:r>
            <a:endParaRPr lang="en-US" dirty="0">
              <a:solidFill>
                <a:srgbClr val="0000FF"/>
              </a:solidFill>
              <a:latin typeface="Arial Narrow" panose="020B0606020202030204" pitchFamily="34" charset="0"/>
              <a:ea typeface="Times New Roman" panose="02020603050405020304" pitchFamily="18" charset="0"/>
            </a:endParaRPr>
          </a:p>
          <a:p>
            <a:pPr marL="0" marR="0" algn="just"/>
            <a:r>
              <a:rPr lang="el-GR" dirty="0">
                <a:solidFill>
                  <a:srgbClr val="0000FF"/>
                </a:solidFill>
                <a:latin typeface="Arial Narrow" panose="020B0606020202030204" pitchFamily="34" charset="0"/>
                <a:ea typeface="Times New Roman" panose="02020603050405020304" pitchFamily="18" charset="0"/>
              </a:rPr>
              <a:t>Ο δείκτης πρέπει να είναι μικρότερος από 0,5 τη νύκτα και από 1,6 την ημέρα </a:t>
            </a:r>
            <a:endParaRPr lang="el-GR" sz="1800" dirty="0">
              <a:solidFill>
                <a:srgbClr val="0000FF"/>
              </a:solidFill>
              <a:effectLst/>
              <a:latin typeface="Arial Narrow" panose="020B0606020202030204" pitchFamily="34" charset="0"/>
              <a:ea typeface="Times New Roman" panose="02020603050405020304" pitchFamily="18" charset="0"/>
            </a:endParaRPr>
          </a:p>
        </p:txBody>
      </p:sp>
    </p:spTree>
    <p:extLst>
      <p:ext uri="{BB962C8B-B14F-4D97-AF65-F5344CB8AC3E}">
        <p14:creationId xmlns:p14="http://schemas.microsoft.com/office/powerpoint/2010/main" val="13569433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CEF8D64-BEDD-483C-AA93-F79B647F78C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AE469B2-E4EA-4B7F-AB68-62A19712058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53</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B8189EE7-8A18-429E-B8EA-A6780FBB0A2B}"/>
              </a:ext>
            </a:extLst>
          </p:cNvPr>
          <p:cNvSpPr txBox="1"/>
          <p:nvPr/>
        </p:nvSpPr>
        <p:spPr>
          <a:xfrm>
            <a:off x="457200" y="126365"/>
            <a:ext cx="8424936" cy="3029034"/>
          </a:xfrm>
          <a:prstGeom prst="rect">
            <a:avLst/>
          </a:prstGeom>
          <a:noFill/>
        </p:spPr>
        <p:txBody>
          <a:bodyPr wrap="square">
            <a:spAutoFit/>
          </a:bodyPr>
          <a:lstStyle/>
          <a:p>
            <a:pPr marL="509905" marR="0">
              <a:spcBef>
                <a:spcPts val="0"/>
              </a:spcBef>
              <a:spcAft>
                <a:spcPts val="0"/>
              </a:spcAft>
            </a:pPr>
            <a:r>
              <a:rPr lang="el-GR" sz="2000" b="1" dirty="0">
                <a:solidFill>
                  <a:srgbClr val="313231"/>
                </a:solidFill>
                <a:effectLst/>
                <a:latin typeface="Arial Narrow" panose="020B0606020202030204" pitchFamily="34" charset="0"/>
                <a:ea typeface="Calibri" panose="020F0502020204030204" pitchFamily="34" charset="0"/>
              </a:rPr>
              <a:t>Ό</a:t>
            </a:r>
            <a:r>
              <a:rPr lang="el-GR" sz="2000" b="1" spc="-10" dirty="0">
                <a:solidFill>
                  <a:srgbClr val="313231"/>
                </a:solidFill>
                <a:effectLst/>
                <a:latin typeface="Arial Narrow" panose="020B0606020202030204" pitchFamily="34" charset="0"/>
                <a:ea typeface="Calibri" panose="020F0502020204030204" pitchFamily="34" charset="0"/>
              </a:rPr>
              <a:t>ρ</a:t>
            </a:r>
            <a:r>
              <a:rPr lang="el-GR" sz="2000" b="1" dirty="0">
                <a:solidFill>
                  <a:srgbClr val="313231"/>
                </a:solidFill>
                <a:effectLst/>
                <a:latin typeface="Arial Narrow" panose="020B0606020202030204" pitchFamily="34" charset="0"/>
                <a:ea typeface="Calibri" panose="020F0502020204030204" pitchFamily="34" charset="0"/>
              </a:rPr>
              <a:t>γανα μέ</a:t>
            </a:r>
            <a:r>
              <a:rPr lang="el-GR" sz="2000" b="1" spc="-10" dirty="0">
                <a:solidFill>
                  <a:srgbClr val="313231"/>
                </a:solidFill>
                <a:effectLst/>
                <a:latin typeface="Arial Narrow" panose="020B0606020202030204" pitchFamily="34" charset="0"/>
                <a:ea typeface="Calibri" panose="020F0502020204030204" pitchFamily="34" charset="0"/>
              </a:rPr>
              <a:t>τ</a:t>
            </a:r>
            <a:r>
              <a:rPr lang="el-GR" sz="2000" b="1" dirty="0">
                <a:solidFill>
                  <a:srgbClr val="313231"/>
                </a:solidFill>
                <a:effectLst/>
                <a:latin typeface="Arial Narrow" panose="020B0606020202030204" pitchFamily="34" charset="0"/>
                <a:ea typeface="Calibri" panose="020F0502020204030204" pitchFamily="34" charset="0"/>
              </a:rPr>
              <a:t>ρησης </a:t>
            </a:r>
            <a:r>
              <a:rPr lang="el-GR" sz="2000" b="1" spc="-10" dirty="0">
                <a:solidFill>
                  <a:srgbClr val="313231"/>
                </a:solidFill>
                <a:effectLst/>
                <a:latin typeface="Arial Narrow" panose="020B0606020202030204" pitchFamily="34" charset="0"/>
                <a:ea typeface="Calibri" panose="020F0502020204030204" pitchFamily="34" charset="0"/>
              </a:rPr>
              <a:t>τ</a:t>
            </a:r>
            <a:r>
              <a:rPr lang="el-GR" sz="2000" b="1" spc="-5" dirty="0">
                <a:solidFill>
                  <a:srgbClr val="313231"/>
                </a:solidFill>
                <a:effectLst/>
                <a:latin typeface="Arial Narrow" panose="020B0606020202030204" pitchFamily="34" charset="0"/>
                <a:ea typeface="Calibri" panose="020F0502020204030204" pitchFamily="34" charset="0"/>
              </a:rPr>
              <a:t>ω</a:t>
            </a:r>
            <a:r>
              <a:rPr lang="el-GR" sz="2000" b="1" dirty="0">
                <a:solidFill>
                  <a:srgbClr val="313231"/>
                </a:solidFill>
                <a:effectLst/>
                <a:latin typeface="Arial Narrow" panose="020B0606020202030204" pitchFamily="34" charset="0"/>
                <a:ea typeface="Calibri" panose="020F0502020204030204" pitchFamily="34" charset="0"/>
              </a:rPr>
              <a:t>ν </a:t>
            </a:r>
            <a:r>
              <a:rPr lang="el-GR" sz="2000" b="1" spc="-5" dirty="0">
                <a:solidFill>
                  <a:srgbClr val="313231"/>
                </a:solidFill>
                <a:effectLst/>
                <a:latin typeface="Arial Narrow" panose="020B0606020202030204" pitchFamily="34" charset="0"/>
                <a:ea typeface="Calibri" panose="020F0502020204030204" pitchFamily="34" charset="0"/>
              </a:rPr>
              <a:t>ή</a:t>
            </a:r>
            <a:r>
              <a:rPr lang="el-GR" sz="2000" b="1" spc="-15" dirty="0">
                <a:solidFill>
                  <a:srgbClr val="313231"/>
                </a:solidFill>
                <a:effectLst/>
                <a:latin typeface="Arial Narrow" panose="020B0606020202030204" pitchFamily="34" charset="0"/>
                <a:ea typeface="Calibri" panose="020F0502020204030204" pitchFamily="34" charset="0"/>
              </a:rPr>
              <a:t>χ</a:t>
            </a:r>
            <a:r>
              <a:rPr lang="el-GR" sz="2000" b="1" spc="-5" dirty="0">
                <a:solidFill>
                  <a:srgbClr val="313231"/>
                </a:solidFill>
                <a:effectLst/>
                <a:latin typeface="Arial Narrow" panose="020B0606020202030204" pitchFamily="34" charset="0"/>
                <a:ea typeface="Calibri" panose="020F0502020204030204" pitchFamily="34" charset="0"/>
              </a:rPr>
              <a:t>ω</a:t>
            </a:r>
            <a:r>
              <a:rPr lang="el-GR" sz="2000" b="1" dirty="0">
                <a:solidFill>
                  <a:srgbClr val="313231"/>
                </a:solidFill>
                <a:effectLst/>
                <a:latin typeface="Arial Narrow" panose="020B0606020202030204" pitchFamily="34" charset="0"/>
                <a:ea typeface="Calibri" panose="020F0502020204030204" pitchFamily="34" charset="0"/>
              </a:rPr>
              <a:t>ν</a:t>
            </a:r>
            <a:endParaRPr lang="el-GR" sz="2000" dirty="0">
              <a:effectLst/>
              <a:latin typeface="Arial Narrow" panose="020B0606020202030204" pitchFamily="34" charset="0"/>
              <a:ea typeface="Times New Roman" panose="02020603050405020304" pitchFamily="18" charset="0"/>
            </a:endParaRPr>
          </a:p>
          <a:p>
            <a:pPr marL="0" marR="0">
              <a:lnSpc>
                <a:spcPts val="1300"/>
              </a:lnSpc>
              <a:spcBef>
                <a:spcPts val="5"/>
              </a:spcBef>
              <a:spcAft>
                <a:spcPts val="0"/>
              </a:spcAft>
            </a:pPr>
            <a:r>
              <a:rPr lang="el-GR" sz="2000" dirty="0">
                <a:effectLst/>
                <a:latin typeface="Arial Narrow" panose="020B0606020202030204" pitchFamily="34" charset="0"/>
                <a:ea typeface="Times New Roman" panose="02020603050405020304" pitchFamily="18" charset="0"/>
              </a:rPr>
              <a:t> </a:t>
            </a:r>
          </a:p>
          <a:p>
            <a:pPr algn="just"/>
            <a:r>
              <a:rPr lang="el-GR" sz="2000" dirty="0">
                <a:effectLst/>
                <a:latin typeface="Arial Narrow" panose="020B0606020202030204" pitchFamily="34" charset="0"/>
                <a:ea typeface="Calibri" panose="020F0502020204030204" pitchFamily="34" charset="0"/>
              </a:rPr>
              <a:t>Β</a:t>
            </a:r>
            <a:r>
              <a:rPr lang="el-GR" sz="2000" spc="-10" dirty="0">
                <a:effectLst/>
                <a:latin typeface="Arial Narrow" panose="020B0606020202030204" pitchFamily="34" charset="0"/>
                <a:ea typeface="Calibri" panose="020F0502020204030204" pitchFamily="34" charset="0"/>
              </a:rPr>
              <a:t>α</a:t>
            </a:r>
            <a:r>
              <a:rPr lang="el-GR" sz="2000" dirty="0">
                <a:effectLst/>
                <a:latin typeface="Arial Narrow" panose="020B0606020202030204" pitchFamily="34" charset="0"/>
                <a:ea typeface="Calibri" panose="020F0502020204030204" pitchFamily="34" charset="0"/>
              </a:rPr>
              <a:t>σι</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ό ό</a:t>
            </a:r>
            <a:r>
              <a:rPr lang="el-GR" sz="2000" spc="-5" dirty="0">
                <a:effectLst/>
                <a:latin typeface="Arial Narrow" panose="020B0606020202030204" pitchFamily="34" charset="0"/>
                <a:ea typeface="Calibri" panose="020F0502020204030204" pitchFamily="34" charset="0"/>
              </a:rPr>
              <a:t>ρ</a:t>
            </a:r>
            <a:r>
              <a:rPr lang="el-GR" sz="2000" dirty="0">
                <a:effectLst/>
                <a:latin typeface="Arial Narrow" panose="020B0606020202030204" pitchFamily="34" charset="0"/>
                <a:ea typeface="Calibri" panose="020F0502020204030204" pitchFamily="34" charset="0"/>
              </a:rPr>
              <a:t>γανο</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για</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τη μέ</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ρηση της </a:t>
            </a:r>
            <a:r>
              <a:rPr lang="el-GR" sz="2000" spc="10" dirty="0">
                <a:effectLst/>
                <a:latin typeface="Arial Narrow" panose="020B0606020202030204" pitchFamily="34" charset="0"/>
                <a:ea typeface="Calibri" panose="020F0502020204030204" pitchFamily="34" charset="0"/>
              </a:rPr>
              <a:t>σ</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άθμης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a:effectLst/>
                <a:latin typeface="Arial Narrow" panose="020B0606020202030204" pitchFamily="34" charset="0"/>
                <a:ea typeface="Calibri" panose="020F0502020204030204" pitchFamily="34" charset="0"/>
              </a:rPr>
              <a:t>ή</a:t>
            </a:r>
            <a:r>
              <a:rPr lang="el-GR" sz="2000" spc="-15" dirty="0">
                <a:effectLst/>
                <a:latin typeface="Arial Narrow" panose="020B0606020202030204" pitchFamily="34" charset="0"/>
                <a:ea typeface="Calibri" panose="020F0502020204030204" pitchFamily="34" charset="0"/>
              </a:rPr>
              <a:t>χ</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 ε</a:t>
            </a:r>
            <a:r>
              <a:rPr lang="el-GR" sz="2000" spc="-15" dirty="0">
                <a:effectLst/>
                <a:latin typeface="Arial Narrow" panose="020B0606020202030204" pitchFamily="34" charset="0"/>
                <a:ea typeface="Calibri" panose="020F0502020204030204" pitchFamily="34" charset="0"/>
              </a:rPr>
              <a:t>ί</a:t>
            </a:r>
            <a:r>
              <a:rPr lang="el-GR" sz="2000" dirty="0">
                <a:effectLst/>
                <a:latin typeface="Arial Narrow" panose="020B0606020202030204" pitchFamily="34" charset="0"/>
                <a:ea typeface="Calibri" panose="020F0502020204030204" pitchFamily="34" charset="0"/>
              </a:rPr>
              <a:t>ναι</a:t>
            </a:r>
            <a:r>
              <a:rPr lang="el-GR" sz="2000" spc="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 </a:t>
            </a:r>
            <a:r>
              <a:rPr lang="el-GR" sz="2000" u="sng" spc="-10" dirty="0">
                <a:effectLst/>
                <a:latin typeface="Arial Narrow" panose="020B0606020202030204" pitchFamily="34" charset="0"/>
                <a:ea typeface="Calibri" panose="020F0502020204030204" pitchFamily="34" charset="0"/>
              </a:rPr>
              <a:t>η</a:t>
            </a:r>
            <a:r>
              <a:rPr lang="el-GR" sz="2000" u="sng" spc="-15" dirty="0">
                <a:effectLst/>
                <a:latin typeface="Arial Narrow" panose="020B0606020202030204" pitchFamily="34" charset="0"/>
                <a:ea typeface="Calibri" panose="020F0502020204030204" pitchFamily="34" charset="0"/>
              </a:rPr>
              <a:t>χ</a:t>
            </a:r>
            <a:r>
              <a:rPr lang="el-GR" sz="2000" u="sng" dirty="0">
                <a:effectLst/>
                <a:latin typeface="Arial Narrow" panose="020B0606020202030204" pitchFamily="34" charset="0"/>
                <a:ea typeface="Calibri" panose="020F0502020204030204" pitchFamily="34" charset="0"/>
              </a:rPr>
              <a:t>όμε</a:t>
            </a:r>
            <a:r>
              <a:rPr lang="el-GR" sz="2000" u="sng" spc="-5" dirty="0">
                <a:effectLst/>
                <a:latin typeface="Arial Narrow" panose="020B0606020202030204" pitchFamily="34" charset="0"/>
                <a:ea typeface="Calibri" panose="020F0502020204030204" pitchFamily="34" charset="0"/>
              </a:rPr>
              <a:t>τ</a:t>
            </a:r>
            <a:r>
              <a:rPr lang="el-GR" sz="2000" u="sng" dirty="0">
                <a:effectLst/>
                <a:latin typeface="Arial Narrow" panose="020B0606020202030204" pitchFamily="34" charset="0"/>
                <a:ea typeface="Calibri" panose="020F0502020204030204" pitchFamily="34" charset="0"/>
              </a:rPr>
              <a:t>ρο</a:t>
            </a:r>
            <a:r>
              <a:rPr lang="el-GR" sz="2000" dirty="0">
                <a:effectLst/>
                <a:latin typeface="Arial Narrow" panose="020B0606020202030204" pitchFamily="34" charset="0"/>
                <a:ea typeface="Calibri" panose="020F0502020204030204" pitchFamily="34" charset="0"/>
              </a:rPr>
              <a:t>.</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Υ</a:t>
            </a:r>
            <a:r>
              <a:rPr lang="el-GR" sz="2000" spc="-10" dirty="0">
                <a:effectLst/>
                <a:latin typeface="Arial Narrow" panose="020B0606020202030204" pitchFamily="34" charset="0"/>
                <a:ea typeface="Calibri" panose="020F0502020204030204" pitchFamily="34" charset="0"/>
              </a:rPr>
              <a:t>π</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ρ</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ουν π</a:t>
            </a:r>
            <a:r>
              <a:rPr lang="el-GR" sz="2000" spc="-10" dirty="0">
                <a:effectLst/>
                <a:latin typeface="Arial Narrow" panose="020B0606020202030204" pitchFamily="34" charset="0"/>
                <a:ea typeface="Calibri" panose="020F0502020204030204" pitchFamily="34" charset="0"/>
              </a:rPr>
              <a:t>ο</a:t>
            </a:r>
            <a:r>
              <a:rPr lang="el-GR" sz="2000" spc="5" dirty="0">
                <a:effectLst/>
                <a:latin typeface="Arial Narrow" panose="020B0606020202030204" pitchFamily="34" charset="0"/>
                <a:ea typeface="Calibri" panose="020F0502020204030204" pitchFamily="34" charset="0"/>
              </a:rPr>
              <a:t>λ</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οί</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τύποι </a:t>
            </a:r>
            <a:r>
              <a:rPr lang="el-GR" sz="2000" spc="-10" dirty="0">
                <a:effectLst/>
                <a:latin typeface="Arial Narrow" panose="020B0606020202030204" pitchFamily="34" charset="0"/>
                <a:ea typeface="Calibri" panose="020F0502020204030204" pitchFamily="34" charset="0"/>
              </a:rPr>
              <a:t>η</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ομέ</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ρ</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 από</a:t>
            </a:r>
            <a:r>
              <a:rPr lang="el-GR" sz="2000" spc="5"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πλέον απ</a:t>
            </a:r>
            <a:r>
              <a:rPr lang="el-GR" sz="2000" spc="-15"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που με</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ρούν τη</a:t>
            </a:r>
            <a:r>
              <a:rPr lang="el-GR" sz="2000" spc="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σ</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άθμη</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θορύβου σε </a:t>
            </a:r>
            <a:r>
              <a:rPr lang="en-US" sz="2000" dirty="0">
                <a:effectLst/>
                <a:latin typeface="Arial Narrow" panose="020B0606020202030204" pitchFamily="34" charset="0"/>
                <a:ea typeface="Calibri" panose="020F0502020204030204" pitchFamily="34" charset="0"/>
              </a:rPr>
              <a:t>dB</a:t>
            </a:r>
            <a:r>
              <a:rPr lang="en-US" sz="2000" spc="5" dirty="0">
                <a:effectLst/>
                <a:latin typeface="Arial Narrow" panose="020B0606020202030204" pitchFamily="34" charset="0"/>
                <a:ea typeface="Calibri" panose="020F0502020204030204" pitchFamily="34" charset="0"/>
              </a:rPr>
              <a:t>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σε </a:t>
            </a:r>
            <a:r>
              <a:rPr lang="en-US" sz="2000" dirty="0">
                <a:effectLst/>
                <a:latin typeface="Arial Narrow" panose="020B0606020202030204" pitchFamily="34" charset="0"/>
                <a:ea typeface="Calibri" panose="020F0502020204030204" pitchFamily="34" charset="0"/>
              </a:rPr>
              <a:t>dB</a:t>
            </a:r>
            <a:r>
              <a:rPr lang="el-GR" sz="2000" dirty="0">
                <a:effectLst/>
                <a:latin typeface="Arial Narrow" panose="020B0606020202030204" pitchFamily="34" charset="0"/>
                <a:ea typeface="Calibri" panose="020F0502020204030204" pitchFamily="34" charset="0"/>
              </a:rPr>
              <a:t>-</a:t>
            </a:r>
            <a:r>
              <a:rPr lang="en-US" sz="2000" spc="10" dirty="0">
                <a:effectLst/>
                <a:latin typeface="Arial Narrow" panose="020B0606020202030204" pitchFamily="34" charset="0"/>
                <a:ea typeface="Calibri" panose="020F0502020204030204" pitchFamily="34" charset="0"/>
              </a:rPr>
              <a:t>A</a:t>
            </a:r>
            <a:r>
              <a:rPr lang="el-GR" sz="2000" dirty="0">
                <a:effectLst/>
                <a:latin typeface="Arial Narrow" panose="020B0606020202030204" pitchFamily="34" charset="0"/>
                <a:ea typeface="Calibri" panose="020F0502020204030204" pitchFamily="34" charset="0"/>
              </a:rPr>
              <a:t>, ως</a:t>
            </a:r>
            <a:r>
              <a:rPr lang="el-GR" sz="2000" spc="5"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πλέον σύνθε</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Τα ό</a:t>
            </a:r>
            <a:r>
              <a:rPr lang="el-GR" sz="2000" spc="-5" dirty="0">
                <a:effectLst/>
                <a:latin typeface="Arial Narrow" panose="020B0606020202030204" pitchFamily="34" charset="0"/>
                <a:ea typeface="Calibri" panose="020F0502020204030204" pitchFamily="34" charset="0"/>
              </a:rPr>
              <a:t>ρ</a:t>
            </a:r>
            <a:r>
              <a:rPr lang="el-GR" sz="2000" dirty="0">
                <a:effectLst/>
                <a:latin typeface="Arial Narrow" panose="020B0606020202030204" pitchFamily="34" charset="0"/>
                <a:ea typeface="Calibri" panose="020F0502020204030204" pitchFamily="34" charset="0"/>
              </a:rPr>
              <a:t>γανα αυ</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ά. εκ</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ός από τη μέ</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ρηση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 θορύβου σε </a:t>
            </a:r>
            <a:r>
              <a:rPr lang="el-GR" sz="2000" spc="-10" dirty="0">
                <a:effectLst/>
                <a:latin typeface="Arial Narrow" panose="020B0606020202030204" pitchFamily="34" charset="0"/>
                <a:ea typeface="Calibri" panose="020F0502020204030204" pitchFamily="34" charset="0"/>
              </a:rPr>
              <a:t>ό</a:t>
            </a:r>
            <a:r>
              <a:rPr lang="el-GR" sz="2000" dirty="0">
                <a:effectLst/>
                <a:latin typeface="Arial Narrow" panose="020B0606020202030204" pitchFamily="34" charset="0"/>
                <a:ea typeface="Calibri" panose="020F0502020204030204" pitchFamily="34" charset="0"/>
              </a:rPr>
              <a:t>λες τις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αθιερωμέ</a:t>
            </a:r>
            <a:r>
              <a:rPr lang="el-GR" sz="2000" spc="-5" dirty="0">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ες κ</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ί</a:t>
            </a:r>
            <a:r>
              <a:rPr lang="el-GR" sz="2000" spc="-5"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α</a:t>
            </a:r>
            <a:r>
              <a:rPr lang="el-GR" sz="2000" spc="-1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ες, </a:t>
            </a:r>
            <a:r>
              <a:rPr lang="el-GR" sz="2000" spc="-10" dirty="0">
                <a:effectLst/>
                <a:latin typeface="Arial Narrow" panose="020B0606020202030204" pitchFamily="34" charset="0"/>
                <a:ea typeface="Calibri" panose="020F0502020204030204" pitchFamily="34" charset="0"/>
              </a:rPr>
              <a:t>π</a:t>
            </a:r>
            <a:r>
              <a:rPr lang="el-GR" sz="2000" dirty="0">
                <a:effectLst/>
                <a:latin typeface="Arial Narrow" panose="020B0606020202030204" pitchFamily="34" charset="0"/>
                <a:ea typeface="Calibri" panose="020F0502020204030204" pitchFamily="34" charset="0"/>
              </a:rPr>
              <a:t>αρέ</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ουν τη δυνα</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ότ</a:t>
            </a:r>
            <a:r>
              <a:rPr lang="el-GR" sz="2000" spc="-15" dirty="0">
                <a:effectLst/>
                <a:latin typeface="Arial Narrow" panose="020B0606020202030204" pitchFamily="34" charset="0"/>
                <a:ea typeface="Calibri" panose="020F0502020204030204" pitchFamily="34" charset="0"/>
              </a:rPr>
              <a:t>η</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 ρύθμισης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 της </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αχύτ</a:t>
            </a:r>
            <a:r>
              <a:rPr lang="el-GR" sz="2000" spc="-15" dirty="0">
                <a:effectLst/>
                <a:latin typeface="Arial Narrow" panose="020B0606020202030204" pitchFamily="34" charset="0"/>
                <a:ea typeface="Calibri" panose="020F0502020204030204" pitchFamily="34" charset="0"/>
              </a:rPr>
              <a:t>η</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ας από</a:t>
            </a:r>
            <a:r>
              <a:rPr lang="el-GR" sz="2000" spc="-1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ρισης </a:t>
            </a:r>
            <a:r>
              <a:rPr lang="el-GR" sz="2000" spc="10" dirty="0">
                <a:effectLst/>
                <a:latin typeface="Arial Narrow" panose="020B0606020202030204" pitchFamily="34" charset="0"/>
                <a:ea typeface="Calibri" panose="020F0502020204030204" pitchFamily="34" charset="0"/>
              </a:rPr>
              <a:t>σ</a:t>
            </a:r>
            <a:r>
              <a:rPr lang="el-GR" sz="2000" dirty="0">
                <a:effectLst/>
                <a:latin typeface="Arial Narrow" panose="020B0606020202030204" pitchFamily="34" charset="0"/>
                <a:ea typeface="Calibri" panose="020F0502020204030204" pitchFamily="34" charset="0"/>
              </a:rPr>
              <a:t>τις δια</a:t>
            </a:r>
            <a:r>
              <a:rPr lang="el-GR" sz="2000" spc="-2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υ</a:t>
            </a:r>
            <a:r>
              <a:rPr lang="el-GR" sz="2000" spc="-5"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σεις της </a:t>
            </a:r>
            <a:r>
              <a:rPr lang="el-GR" sz="2000" spc="10" dirty="0">
                <a:effectLst/>
                <a:latin typeface="Arial Narrow" panose="020B0606020202030204" pitchFamily="34" charset="0"/>
                <a:ea typeface="Calibri" panose="020F0502020204030204" pitchFamily="34" charset="0"/>
              </a:rPr>
              <a:t>σ</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άθμης θορύβου (</a:t>
            </a:r>
            <a:r>
              <a:rPr lang="en-US" sz="2000" spc="-60" dirty="0">
                <a:effectLst/>
                <a:latin typeface="Arial Narrow" panose="020B0606020202030204" pitchFamily="34" charset="0"/>
                <a:ea typeface="Calibri" panose="020F0502020204030204" pitchFamily="34" charset="0"/>
              </a:rPr>
              <a:t>F</a:t>
            </a:r>
            <a:r>
              <a:rPr lang="en-US" sz="2000" dirty="0">
                <a:effectLst/>
                <a:latin typeface="Arial Narrow" panose="020B0606020202030204" pitchFamily="34" charset="0"/>
                <a:ea typeface="Calibri" panose="020F0502020204030204" pitchFamily="34" charset="0"/>
              </a:rPr>
              <a:t>A</a:t>
            </a:r>
            <a:r>
              <a:rPr lang="en-US" sz="2000" spc="-5" dirty="0">
                <a:effectLst/>
                <a:latin typeface="Arial Narrow" panose="020B0606020202030204" pitchFamily="34" charset="0"/>
                <a:ea typeface="Calibri" panose="020F0502020204030204" pitchFamily="34" charset="0"/>
              </a:rPr>
              <a:t>S</a:t>
            </a:r>
            <a:r>
              <a:rPr lang="en-US" sz="2000" dirty="0">
                <a:effectLst/>
                <a:latin typeface="Arial Narrow" panose="020B0606020202030204" pitchFamily="34" charset="0"/>
                <a:ea typeface="Calibri" panose="020F0502020204030204" pitchFamily="34" charset="0"/>
              </a:rPr>
              <a:t>T</a:t>
            </a:r>
            <a:r>
              <a:rPr lang="el-GR" sz="2000" dirty="0">
                <a:effectLst/>
                <a:latin typeface="Arial Narrow" panose="020B0606020202030204" pitchFamily="34" charset="0"/>
                <a:ea typeface="Calibri" panose="020F0502020204030204" pitchFamily="34" charset="0"/>
              </a:rPr>
              <a:t> για </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αχύτ</a:t>
            </a:r>
            <a:r>
              <a:rPr lang="el-GR" sz="2000" spc="-15" dirty="0">
                <a:effectLst/>
                <a:latin typeface="Arial Narrow" panose="020B0606020202030204" pitchFamily="34" charset="0"/>
                <a:ea typeface="Calibri" panose="020F0502020204030204" pitchFamily="34" charset="0"/>
              </a:rPr>
              <a:t>η</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 από</a:t>
            </a:r>
            <a:r>
              <a:rPr lang="el-GR" sz="2000" spc="-1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ρισης 200 </a:t>
            </a:r>
            <a:r>
              <a:rPr lang="en-US" sz="2000" dirty="0">
                <a:effectLst/>
                <a:latin typeface="Arial Narrow" panose="020B0606020202030204" pitchFamily="34" charset="0"/>
                <a:ea typeface="Calibri" panose="020F0502020204030204" pitchFamily="34" charset="0"/>
              </a:rPr>
              <a:t>msec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 </a:t>
            </a:r>
            <a:r>
              <a:rPr lang="en-US" sz="2000" dirty="0">
                <a:effectLst/>
                <a:latin typeface="Arial Narrow" panose="020B0606020202030204" pitchFamily="34" charset="0"/>
                <a:ea typeface="Calibri" panose="020F0502020204030204" pitchFamily="34" charset="0"/>
              </a:rPr>
              <a:t>S</a:t>
            </a:r>
            <a:r>
              <a:rPr lang="en-US" sz="2000" spc="-25" dirty="0">
                <a:effectLst/>
                <a:latin typeface="Arial Narrow" panose="020B0606020202030204" pitchFamily="34" charset="0"/>
                <a:ea typeface="Calibri" panose="020F0502020204030204" pitchFamily="34" charset="0"/>
              </a:rPr>
              <a:t>L</a:t>
            </a:r>
            <a:r>
              <a:rPr lang="en-US" sz="2000" spc="-10" dirty="0">
                <a:effectLst/>
                <a:latin typeface="Arial Narrow" panose="020B0606020202030204" pitchFamily="34" charset="0"/>
                <a:ea typeface="Calibri" panose="020F0502020204030204" pitchFamily="34" charset="0"/>
              </a:rPr>
              <a:t>O</a:t>
            </a:r>
            <a:r>
              <a:rPr lang="en-US" sz="2000" dirty="0">
                <a:effectLst/>
                <a:latin typeface="Arial Narrow" panose="020B0606020202030204" pitchFamily="34" charset="0"/>
                <a:ea typeface="Calibri" panose="020F0502020204030204" pitchFamily="34" charset="0"/>
              </a:rPr>
              <a:t>W</a:t>
            </a:r>
            <a:r>
              <a:rPr lang="el-GR" sz="2000" dirty="0">
                <a:effectLst/>
                <a:latin typeface="Arial Narrow" panose="020B0606020202030204" pitchFamily="34" charset="0"/>
                <a:ea typeface="Calibri" panose="020F0502020204030204" pitchFamily="34" charset="0"/>
              </a:rPr>
              <a:t> για </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αχύτ</a:t>
            </a:r>
            <a:r>
              <a:rPr lang="el-GR" sz="2000" spc="-15" dirty="0">
                <a:effectLst/>
                <a:latin typeface="Arial Narrow" panose="020B0606020202030204" pitchFamily="34" charset="0"/>
                <a:ea typeface="Calibri" panose="020F0502020204030204" pitchFamily="34" charset="0"/>
              </a:rPr>
              <a:t>η</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 από</a:t>
            </a:r>
            <a:r>
              <a:rPr lang="el-GR" sz="2000" spc="-1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ρισης 500 </a:t>
            </a:r>
            <a:r>
              <a:rPr lang="en-US" sz="2000" dirty="0" err="1">
                <a:effectLst/>
                <a:latin typeface="Arial Narrow" panose="020B0606020202030204" pitchFamily="34" charset="0"/>
                <a:ea typeface="Calibri" panose="020F0502020204030204" pitchFamily="34" charset="0"/>
              </a:rPr>
              <a:t>ms</a:t>
            </a:r>
            <a:r>
              <a:rPr lang="el-GR" sz="2000" dirty="0">
                <a:effectLst/>
                <a:latin typeface="Arial Narrow" panose="020B0606020202030204" pitchFamily="34" charset="0"/>
                <a:ea typeface="Calibri" panose="020F0502020204030204" pitchFamily="34" charset="0"/>
              </a:rPr>
              <a:t>). Επιπλέον, </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 ό</a:t>
            </a:r>
            <a:r>
              <a:rPr lang="el-GR" sz="2000" spc="-5" dirty="0">
                <a:effectLst/>
                <a:latin typeface="Arial Narrow" panose="020B0606020202030204" pitchFamily="34" charset="0"/>
                <a:ea typeface="Calibri" panose="020F0502020204030204" pitchFamily="34" charset="0"/>
              </a:rPr>
              <a:t>ρ</a:t>
            </a:r>
            <a:r>
              <a:rPr lang="el-GR" sz="2000" dirty="0">
                <a:effectLst/>
                <a:latin typeface="Arial Narrow" panose="020B0606020202030204" pitchFamily="34" charset="0"/>
                <a:ea typeface="Calibri" panose="020F0502020204030204" pitchFamily="34" charset="0"/>
              </a:rPr>
              <a:t>γανα αυ</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ά μπορούν να υπ</a:t>
            </a:r>
            <a:r>
              <a:rPr lang="el-GR" sz="2000" spc="-10" dirty="0">
                <a:effectLst/>
                <a:latin typeface="Arial Narrow" panose="020B0606020202030204" pitchFamily="34" charset="0"/>
                <a:ea typeface="Calibri" panose="020F0502020204030204" pitchFamily="34" charset="0"/>
              </a:rPr>
              <a:t>ολ</a:t>
            </a:r>
            <a:r>
              <a:rPr lang="el-GR" sz="2000" dirty="0">
                <a:effectLst/>
                <a:latin typeface="Arial Narrow" panose="020B0606020202030204" pitchFamily="34" charset="0"/>
                <a:ea typeface="Calibri" panose="020F0502020204030204" pitchFamily="34" charset="0"/>
              </a:rPr>
              <a:t>ογίζουν τ</a:t>
            </a:r>
            <a:r>
              <a:rPr lang="el-GR" sz="2000" spc="-2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ν </a:t>
            </a:r>
            <a:r>
              <a:rPr lang="el-GR" sz="2000" i="1" dirty="0">
                <a:effectLst/>
                <a:latin typeface="Arial Narrow" panose="020B0606020202030204" pitchFamily="34" charset="0"/>
                <a:ea typeface="Calibri" panose="020F0502020204030204" pitchFamily="34" charset="0"/>
              </a:rPr>
              <a:t>ισοδύναμη </a:t>
            </a:r>
            <a:r>
              <a:rPr lang="el-GR" sz="2000" i="1" spc="10" dirty="0">
                <a:effectLst/>
                <a:latin typeface="Arial Narrow" panose="020B0606020202030204" pitchFamily="34" charset="0"/>
                <a:ea typeface="Calibri" panose="020F0502020204030204" pitchFamily="34" charset="0"/>
              </a:rPr>
              <a:t>σ</a:t>
            </a:r>
            <a:r>
              <a:rPr lang="el-GR" sz="2000" i="1" spc="-5" dirty="0">
                <a:effectLst/>
                <a:latin typeface="Arial Narrow" panose="020B0606020202030204" pitchFamily="34" charset="0"/>
                <a:ea typeface="Calibri" panose="020F0502020204030204" pitchFamily="34" charset="0"/>
              </a:rPr>
              <a:t>τ</a:t>
            </a:r>
            <a:r>
              <a:rPr lang="el-GR" sz="2000" i="1" dirty="0">
                <a:effectLst/>
                <a:latin typeface="Arial Narrow" panose="020B0606020202030204" pitchFamily="34" charset="0"/>
                <a:ea typeface="Calibri" panose="020F0502020204030204" pitchFamily="34" charset="0"/>
              </a:rPr>
              <a:t>άθμη συνε</a:t>
            </a:r>
            <a:r>
              <a:rPr lang="el-GR" sz="2000" i="1" spc="-10" dirty="0">
                <a:effectLst/>
                <a:latin typeface="Arial Narrow" panose="020B0606020202030204" pitchFamily="34" charset="0"/>
                <a:ea typeface="Calibri" panose="020F0502020204030204" pitchFamily="34" charset="0"/>
              </a:rPr>
              <a:t>χ</a:t>
            </a:r>
            <a:r>
              <a:rPr lang="el-GR" sz="2000" i="1" dirty="0">
                <a:effectLst/>
                <a:latin typeface="Arial Narrow" panose="020B0606020202030204" pitchFamily="34" charset="0"/>
                <a:ea typeface="Calibri" panose="020F0502020204030204" pitchFamily="34" charset="0"/>
              </a:rPr>
              <a:t>ούς </a:t>
            </a:r>
            <a:r>
              <a:rPr lang="el-GR" sz="2000" i="1" spc="-10" dirty="0">
                <a:effectLst/>
                <a:latin typeface="Arial Narrow" panose="020B0606020202030204" pitchFamily="34" charset="0"/>
                <a:ea typeface="Calibri" panose="020F0502020204030204" pitchFamily="34" charset="0"/>
              </a:rPr>
              <a:t>ήχ</a:t>
            </a:r>
            <a:r>
              <a:rPr lang="el-GR" sz="2000" i="1" dirty="0">
                <a:effectLst/>
                <a:latin typeface="Arial Narrow" panose="020B0606020202030204" pitchFamily="34" charset="0"/>
                <a:ea typeface="Calibri" panose="020F0502020204030204" pitchFamily="34" charset="0"/>
              </a:rPr>
              <a:t>ου</a:t>
            </a:r>
            <a:r>
              <a:rPr lang="el-GR" sz="2000" dirty="0">
                <a:effectLst/>
                <a:latin typeface="Arial Narrow" panose="020B0606020202030204" pitchFamily="34" charset="0"/>
                <a:ea typeface="Calibri" panose="020F0502020204030204" pitchFamily="34" charset="0"/>
              </a:rPr>
              <a:t>, τ</a:t>
            </a:r>
            <a:r>
              <a:rPr lang="el-GR" sz="2000" spc="-2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ν έ</a:t>
            </a:r>
            <a:r>
              <a:rPr lang="el-GR" sz="2000" spc="5" dirty="0">
                <a:effectLst/>
                <a:latin typeface="Arial Narrow" panose="020B0606020202030204" pitchFamily="34" charset="0"/>
                <a:ea typeface="Calibri" panose="020F0502020204030204" pitchFamily="34" charset="0"/>
              </a:rPr>
              <a:t>ν</a:t>
            </a:r>
            <a:r>
              <a:rPr lang="el-GR" sz="2000" spc="-5" dirty="0">
                <a:effectLst/>
                <a:latin typeface="Arial Narrow" panose="020B0606020202030204" pitchFamily="34" charset="0"/>
                <a:ea typeface="Calibri" panose="020F0502020204030204" pitchFamily="34" charset="0"/>
              </a:rPr>
              <a:t>τ</a:t>
            </a:r>
            <a:r>
              <a:rPr lang="el-GR" sz="2000" spc="-10" dirty="0">
                <a:effectLst/>
                <a:latin typeface="Arial Narrow" panose="020B0606020202030204" pitchFamily="34" charset="0"/>
                <a:ea typeface="Calibri" panose="020F0502020204030204" pitchFamily="34" charset="0"/>
              </a:rPr>
              <a:t>α</a:t>
            </a:r>
            <a:r>
              <a:rPr lang="el-GR" sz="2000" dirty="0">
                <a:effectLst/>
                <a:latin typeface="Arial Narrow" panose="020B0606020202030204" pitchFamily="34" charset="0"/>
                <a:ea typeface="Calibri" panose="020F0502020204030204" pitchFamily="34" charset="0"/>
              </a:rPr>
              <a:t>ση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από</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ομ</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 μι</a:t>
            </a:r>
            <a:r>
              <a:rPr lang="el-GR" sz="2000" spc="-1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ρής διάρ</a:t>
            </a:r>
            <a:r>
              <a:rPr lang="el-GR" sz="2000" spc="-1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ειας </a:t>
            </a:r>
            <a:r>
              <a:rPr lang="el-GR" sz="2000" spc="-10" dirty="0">
                <a:effectLst/>
                <a:latin typeface="Arial Narrow" panose="020B0606020202030204" pitchFamily="34" charset="0"/>
                <a:ea typeface="Calibri" panose="020F0502020204030204" pitchFamily="34" charset="0"/>
              </a:rPr>
              <a:t>ή</a:t>
            </a:r>
            <a:r>
              <a:rPr lang="el-GR" sz="2000" spc="-15" dirty="0">
                <a:effectLst/>
                <a:latin typeface="Arial Narrow" panose="020B0606020202030204" pitchFamily="34" charset="0"/>
                <a:ea typeface="Calibri" panose="020F0502020204030204" pitchFamily="34" charset="0"/>
              </a:rPr>
              <a:t>χ</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 κ.</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π.</a:t>
            </a:r>
            <a:endParaRPr lang="el-GR" sz="2000" dirty="0">
              <a:latin typeface="Arial Narrow" panose="020B0606020202030204" pitchFamily="34" charset="0"/>
            </a:endParaRPr>
          </a:p>
        </p:txBody>
      </p:sp>
      <p:pic>
        <p:nvPicPr>
          <p:cNvPr id="2050" name="Picture 2">
            <a:extLst>
              <a:ext uri="{FF2B5EF4-FFF2-40B4-BE49-F238E27FC236}">
                <a16:creationId xmlns:a16="http://schemas.microsoft.com/office/drawing/2014/main" id="{EEB9225A-AE00-4D11-A3E6-00B10DF58E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2" y="2924944"/>
            <a:ext cx="4104456" cy="3541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2485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191FAF5-5894-469F-865D-37E8521F585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D16B799-CAFE-4240-951B-320CA36456F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54</a:t>
            </a:fld>
            <a:endParaRPr lang="el-GR" dirty="0">
              <a:solidFill>
                <a:prstClr val="black">
                  <a:tint val="75000"/>
                </a:prstClr>
              </a:solidFill>
            </a:endParaRPr>
          </a:p>
        </p:txBody>
      </p:sp>
      <p:sp>
        <p:nvSpPr>
          <p:cNvPr id="8" name="TextBox 7">
            <a:extLst>
              <a:ext uri="{FF2B5EF4-FFF2-40B4-BE49-F238E27FC236}">
                <a16:creationId xmlns:a16="http://schemas.microsoft.com/office/drawing/2014/main" id="{656F3FFA-9855-480F-87E4-10E37E6FBAC2}"/>
              </a:ext>
            </a:extLst>
          </p:cNvPr>
          <p:cNvSpPr txBox="1"/>
          <p:nvPr/>
        </p:nvSpPr>
        <p:spPr>
          <a:xfrm>
            <a:off x="283046" y="136525"/>
            <a:ext cx="8616040" cy="2308324"/>
          </a:xfrm>
          <a:prstGeom prst="rect">
            <a:avLst/>
          </a:prstGeom>
          <a:noFill/>
        </p:spPr>
        <p:txBody>
          <a:bodyPr wrap="square">
            <a:spAutoFit/>
          </a:bodyPr>
          <a:lstStyle/>
          <a:p>
            <a:pPr marL="509905" marR="0">
              <a:spcBef>
                <a:spcPts val="0"/>
              </a:spcBef>
              <a:spcAft>
                <a:spcPts val="0"/>
              </a:spcAft>
            </a:pPr>
            <a:r>
              <a:rPr lang="el-GR" sz="2400" b="1" dirty="0">
                <a:solidFill>
                  <a:srgbClr val="C00000"/>
                </a:solidFill>
                <a:effectLst/>
                <a:latin typeface="Arial Narrow" panose="020B0606020202030204" pitchFamily="34" charset="0"/>
                <a:ea typeface="Calibri" panose="020F0502020204030204" pitchFamily="34" charset="0"/>
              </a:rPr>
              <a:t>Πρω</a:t>
            </a:r>
            <a:r>
              <a:rPr lang="el-GR" sz="2400" b="1" spc="-10" dirty="0">
                <a:solidFill>
                  <a:srgbClr val="C00000"/>
                </a:solidFill>
                <a:effectLst/>
                <a:latin typeface="Arial Narrow" panose="020B0606020202030204" pitchFamily="34" charset="0"/>
                <a:ea typeface="Calibri" panose="020F0502020204030204" pitchFamily="34" charset="0"/>
              </a:rPr>
              <a:t>τ</a:t>
            </a:r>
            <a:r>
              <a:rPr lang="el-GR" sz="2400" b="1" dirty="0">
                <a:solidFill>
                  <a:srgbClr val="C00000"/>
                </a:solidFill>
                <a:effectLst/>
                <a:latin typeface="Arial Narrow" panose="020B0606020202030204" pitchFamily="34" charset="0"/>
                <a:ea typeface="Calibri" panose="020F0502020204030204" pitchFamily="34" charset="0"/>
              </a:rPr>
              <a:t>ό</a:t>
            </a:r>
            <a:r>
              <a:rPr lang="el-GR" sz="2400" b="1" spc="-35" dirty="0">
                <a:solidFill>
                  <a:srgbClr val="C00000"/>
                </a:solidFill>
                <a:effectLst/>
                <a:latin typeface="Arial Narrow" panose="020B0606020202030204" pitchFamily="34" charset="0"/>
                <a:ea typeface="Calibri" panose="020F0502020204030204" pitchFamily="34" charset="0"/>
              </a:rPr>
              <a:t>κ</a:t>
            </a:r>
            <a:r>
              <a:rPr lang="el-GR" sz="2400" b="1" spc="-10" dirty="0">
                <a:solidFill>
                  <a:srgbClr val="C00000"/>
                </a:solidFill>
                <a:effectLst/>
                <a:latin typeface="Arial Narrow" panose="020B0606020202030204" pitchFamily="34" charset="0"/>
                <a:ea typeface="Calibri" panose="020F0502020204030204" pitchFamily="34" charset="0"/>
              </a:rPr>
              <a:t>ο</a:t>
            </a:r>
            <a:r>
              <a:rPr lang="el-GR" sz="2400" b="1" spc="15" dirty="0">
                <a:solidFill>
                  <a:srgbClr val="C00000"/>
                </a:solidFill>
                <a:effectLst/>
                <a:latin typeface="Arial Narrow" panose="020B0606020202030204" pitchFamily="34" charset="0"/>
                <a:ea typeface="Calibri" panose="020F0502020204030204" pitchFamily="34" charset="0"/>
              </a:rPr>
              <a:t>λ</a:t>
            </a:r>
            <a:r>
              <a:rPr lang="el-GR" sz="2400" b="1" spc="-10" dirty="0">
                <a:solidFill>
                  <a:srgbClr val="C00000"/>
                </a:solidFill>
                <a:effectLst/>
                <a:latin typeface="Arial Narrow" panose="020B0606020202030204" pitchFamily="34" charset="0"/>
                <a:ea typeface="Calibri" panose="020F0502020204030204" pitchFamily="34" charset="0"/>
              </a:rPr>
              <a:t>λ</a:t>
            </a:r>
            <a:r>
              <a:rPr lang="el-GR" sz="2400" b="1" dirty="0">
                <a:solidFill>
                  <a:srgbClr val="C00000"/>
                </a:solidFill>
                <a:effectLst/>
                <a:latin typeface="Arial Narrow" panose="020B0606020202030204" pitchFamily="34" charset="0"/>
                <a:ea typeface="Calibri" panose="020F0502020204030204" pitchFamily="34" charset="0"/>
              </a:rPr>
              <a:t>α μέ</a:t>
            </a:r>
            <a:r>
              <a:rPr lang="el-GR" sz="2400" b="1" spc="-10" dirty="0">
                <a:solidFill>
                  <a:srgbClr val="C00000"/>
                </a:solidFill>
                <a:effectLst/>
                <a:latin typeface="Arial Narrow" panose="020B0606020202030204" pitchFamily="34" charset="0"/>
                <a:ea typeface="Calibri" panose="020F0502020204030204" pitchFamily="34" charset="0"/>
              </a:rPr>
              <a:t>τ</a:t>
            </a:r>
            <a:r>
              <a:rPr lang="el-GR" sz="2400" b="1" dirty="0">
                <a:solidFill>
                  <a:srgbClr val="C00000"/>
                </a:solidFill>
                <a:effectLst/>
                <a:latin typeface="Arial Narrow" panose="020B0606020202030204" pitchFamily="34" charset="0"/>
                <a:ea typeface="Calibri" panose="020F0502020204030204" pitchFamily="34" charset="0"/>
              </a:rPr>
              <a:t>ρησης </a:t>
            </a:r>
            <a:r>
              <a:rPr lang="el-GR" sz="2400" b="1" spc="-10" dirty="0">
                <a:solidFill>
                  <a:srgbClr val="C00000"/>
                </a:solidFill>
                <a:effectLst/>
                <a:latin typeface="Arial Narrow" panose="020B0606020202030204" pitchFamily="34" charset="0"/>
                <a:ea typeface="Calibri" panose="020F0502020204030204" pitchFamily="34" charset="0"/>
              </a:rPr>
              <a:t>τ</a:t>
            </a:r>
            <a:r>
              <a:rPr lang="el-GR" sz="2400" b="1" spc="-5" dirty="0">
                <a:solidFill>
                  <a:srgbClr val="C00000"/>
                </a:solidFill>
                <a:effectLst/>
                <a:latin typeface="Arial Narrow" panose="020B0606020202030204" pitchFamily="34" charset="0"/>
                <a:ea typeface="Calibri" panose="020F0502020204030204" pitchFamily="34" charset="0"/>
              </a:rPr>
              <a:t>ω</a:t>
            </a:r>
            <a:r>
              <a:rPr lang="el-GR" sz="2400" b="1" dirty="0">
                <a:solidFill>
                  <a:srgbClr val="C00000"/>
                </a:solidFill>
                <a:effectLst/>
                <a:latin typeface="Arial Narrow" panose="020B0606020202030204" pitchFamily="34" charset="0"/>
                <a:ea typeface="Calibri" panose="020F0502020204030204" pitchFamily="34" charset="0"/>
              </a:rPr>
              <a:t>ν </a:t>
            </a:r>
            <a:r>
              <a:rPr lang="el-GR" sz="2400" b="1" spc="-5" dirty="0">
                <a:solidFill>
                  <a:srgbClr val="C00000"/>
                </a:solidFill>
                <a:effectLst/>
                <a:latin typeface="Arial Narrow" panose="020B0606020202030204" pitchFamily="34" charset="0"/>
                <a:ea typeface="Calibri" panose="020F0502020204030204" pitchFamily="34" charset="0"/>
              </a:rPr>
              <a:t>ή</a:t>
            </a:r>
            <a:r>
              <a:rPr lang="el-GR" sz="2400" b="1" spc="-15" dirty="0">
                <a:solidFill>
                  <a:srgbClr val="C00000"/>
                </a:solidFill>
                <a:effectLst/>
                <a:latin typeface="Arial Narrow" panose="020B0606020202030204" pitchFamily="34" charset="0"/>
                <a:ea typeface="Calibri" panose="020F0502020204030204" pitchFamily="34" charset="0"/>
              </a:rPr>
              <a:t>χ</a:t>
            </a:r>
            <a:r>
              <a:rPr lang="el-GR" sz="2400" b="1" spc="-5" dirty="0">
                <a:solidFill>
                  <a:srgbClr val="C00000"/>
                </a:solidFill>
                <a:effectLst/>
                <a:latin typeface="Arial Narrow" panose="020B0606020202030204" pitchFamily="34" charset="0"/>
                <a:ea typeface="Calibri" panose="020F0502020204030204" pitchFamily="34" charset="0"/>
              </a:rPr>
              <a:t>ω</a:t>
            </a:r>
            <a:r>
              <a:rPr lang="el-GR" sz="2400" b="1" dirty="0">
                <a:solidFill>
                  <a:srgbClr val="C00000"/>
                </a:solidFill>
                <a:effectLst/>
                <a:latin typeface="Arial Narrow" panose="020B0606020202030204" pitchFamily="34" charset="0"/>
                <a:ea typeface="Calibri" panose="020F0502020204030204" pitchFamily="34" charset="0"/>
              </a:rPr>
              <a:t>ν</a:t>
            </a:r>
            <a:endParaRPr lang="el-GR" sz="2400" dirty="0">
              <a:solidFill>
                <a:srgbClr val="C00000"/>
              </a:solidFill>
              <a:effectLst/>
              <a:latin typeface="Arial Narrow" panose="020B0606020202030204" pitchFamily="34" charset="0"/>
              <a:ea typeface="Times New Roman" panose="02020603050405020304" pitchFamily="18" charset="0"/>
            </a:endParaRPr>
          </a:p>
          <a:p>
            <a:pPr marL="0" marR="0" algn="just">
              <a:spcAft>
                <a:spcPts val="0"/>
              </a:spcAft>
            </a:pPr>
            <a:r>
              <a:rPr lang="el-GR" sz="2400" dirty="0">
                <a:solidFill>
                  <a:srgbClr val="C00000"/>
                </a:solidFill>
                <a:effectLst/>
                <a:latin typeface="Arial Narrow" panose="020B0606020202030204" pitchFamily="34" charset="0"/>
                <a:ea typeface="Calibri" panose="020F0502020204030204" pitchFamily="34" charset="0"/>
              </a:rPr>
              <a:t>Για τ</a:t>
            </a:r>
            <a:r>
              <a:rPr lang="el-GR" sz="2400" spc="-25" dirty="0">
                <a:solidFill>
                  <a:srgbClr val="C00000"/>
                </a:solidFill>
                <a:effectLst/>
                <a:latin typeface="Arial Narrow" panose="020B0606020202030204" pitchFamily="34" charset="0"/>
                <a:ea typeface="Calibri" panose="020F0502020204030204" pitchFamily="34" charset="0"/>
              </a:rPr>
              <a:t>η</a:t>
            </a:r>
            <a:r>
              <a:rPr lang="el-GR" sz="2400" dirty="0">
                <a:solidFill>
                  <a:srgbClr val="C00000"/>
                </a:solidFill>
                <a:effectLst/>
                <a:latin typeface="Arial Narrow" panose="020B0606020202030204" pitchFamily="34" charset="0"/>
                <a:ea typeface="Calibri" panose="020F0502020204030204" pitchFamily="34" charset="0"/>
              </a:rPr>
              <a:t>ν ορθή μέ</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ρηση </a:t>
            </a:r>
            <a:r>
              <a:rPr lang="el-GR" sz="2400" spc="-5" dirty="0">
                <a:solidFill>
                  <a:srgbClr val="C00000"/>
                </a:solidFill>
                <a:effectLst/>
                <a:latin typeface="Arial Narrow" panose="020B0606020202030204" pitchFamily="34" charset="0"/>
                <a:ea typeface="Calibri" panose="020F0502020204030204" pitchFamily="34" charset="0"/>
              </a:rPr>
              <a:t>τω</a:t>
            </a:r>
            <a:r>
              <a:rPr lang="el-GR" sz="2400" dirty="0">
                <a:solidFill>
                  <a:srgbClr val="C00000"/>
                </a:solidFill>
                <a:effectLst/>
                <a:latin typeface="Arial Narrow" panose="020B0606020202030204" pitchFamily="34" charset="0"/>
                <a:ea typeface="Calibri" panose="020F0502020204030204" pitchFamily="34" charset="0"/>
              </a:rPr>
              <a:t>ν </a:t>
            </a:r>
            <a:r>
              <a:rPr lang="el-GR" sz="2400" spc="-10" dirty="0">
                <a:solidFill>
                  <a:srgbClr val="C00000"/>
                </a:solidFill>
                <a:effectLst/>
                <a:latin typeface="Arial Narrow" panose="020B0606020202030204" pitchFamily="34" charset="0"/>
                <a:ea typeface="Calibri" panose="020F0502020204030204" pitchFamily="34" charset="0"/>
              </a:rPr>
              <a:t>ή</a:t>
            </a:r>
            <a:r>
              <a:rPr lang="el-GR" sz="2400" spc="-15" dirty="0">
                <a:solidFill>
                  <a:srgbClr val="C00000"/>
                </a:solidFill>
                <a:effectLst/>
                <a:latin typeface="Arial Narrow" panose="020B0606020202030204" pitchFamily="34" charset="0"/>
                <a:ea typeface="Calibri" panose="020F0502020204030204" pitchFamily="34" charset="0"/>
              </a:rPr>
              <a:t>χ</a:t>
            </a:r>
            <a:r>
              <a:rPr lang="el-GR" sz="2400" spc="-5" dirty="0">
                <a:solidFill>
                  <a:srgbClr val="C00000"/>
                </a:solidFill>
                <a:effectLst/>
                <a:latin typeface="Arial Narrow" panose="020B0606020202030204" pitchFamily="34" charset="0"/>
                <a:ea typeface="Calibri" panose="020F0502020204030204" pitchFamily="34" charset="0"/>
              </a:rPr>
              <a:t>ω</a:t>
            </a:r>
            <a:r>
              <a:rPr lang="el-GR" sz="2400" dirty="0">
                <a:solidFill>
                  <a:srgbClr val="C00000"/>
                </a:solidFill>
                <a:effectLst/>
                <a:latin typeface="Arial Narrow" panose="020B0606020202030204" pitchFamily="34" charset="0"/>
                <a:ea typeface="Calibri" panose="020F0502020204030204" pitchFamily="34" charset="0"/>
              </a:rPr>
              <a:t>ν ο Δι</a:t>
            </a:r>
            <a:r>
              <a:rPr lang="el-GR" sz="2400" spc="-15" dirty="0">
                <a:solidFill>
                  <a:srgbClr val="C00000"/>
                </a:solidFill>
                <a:effectLst/>
                <a:latin typeface="Arial Narrow" panose="020B0606020202030204" pitchFamily="34" charset="0"/>
                <a:ea typeface="Calibri" panose="020F0502020204030204" pitchFamily="34" charset="0"/>
              </a:rPr>
              <a:t>ε</a:t>
            </a:r>
            <a:r>
              <a:rPr lang="el-GR" sz="2400" dirty="0">
                <a:solidFill>
                  <a:srgbClr val="C00000"/>
                </a:solidFill>
                <a:effectLst/>
                <a:latin typeface="Arial Narrow" panose="020B0606020202030204" pitchFamily="34" charset="0"/>
                <a:ea typeface="Calibri" panose="020F0502020204030204" pitchFamily="34" charset="0"/>
              </a:rPr>
              <a:t>θνής Ο</a:t>
            </a:r>
            <a:r>
              <a:rPr lang="el-GR" sz="2400" spc="-5" dirty="0">
                <a:solidFill>
                  <a:srgbClr val="C00000"/>
                </a:solidFill>
                <a:effectLst/>
                <a:latin typeface="Arial Narrow" panose="020B0606020202030204" pitchFamily="34" charset="0"/>
                <a:ea typeface="Calibri" panose="020F0502020204030204" pitchFamily="34" charset="0"/>
              </a:rPr>
              <a:t>ρ</a:t>
            </a:r>
            <a:r>
              <a:rPr lang="el-GR" sz="2400" dirty="0">
                <a:solidFill>
                  <a:srgbClr val="C00000"/>
                </a:solidFill>
                <a:effectLst/>
                <a:latin typeface="Arial Narrow" panose="020B0606020202030204" pitchFamily="34" charset="0"/>
                <a:ea typeface="Calibri" panose="020F0502020204030204" pitchFamily="34" charset="0"/>
              </a:rPr>
              <a:t>γανισ</a:t>
            </a:r>
            <a:r>
              <a:rPr lang="el-GR" sz="2400" spc="-10" dirty="0">
                <a:solidFill>
                  <a:srgbClr val="C00000"/>
                </a:solidFill>
                <a:effectLst/>
                <a:latin typeface="Arial Narrow" panose="020B0606020202030204" pitchFamily="34" charset="0"/>
                <a:ea typeface="Calibri" panose="020F0502020204030204" pitchFamily="34" charset="0"/>
              </a:rPr>
              <a:t>μ</a:t>
            </a:r>
            <a:r>
              <a:rPr lang="el-GR" sz="2400" dirty="0">
                <a:solidFill>
                  <a:srgbClr val="C00000"/>
                </a:solidFill>
                <a:effectLst/>
                <a:latin typeface="Arial Narrow" panose="020B0606020202030204" pitchFamily="34" charset="0"/>
                <a:ea typeface="Calibri" panose="020F0502020204030204" pitchFamily="34" charset="0"/>
              </a:rPr>
              <a:t>ός Τυποποίησης (</a:t>
            </a:r>
            <a:r>
              <a:rPr lang="en-US" sz="2400" dirty="0">
                <a:solidFill>
                  <a:srgbClr val="C00000"/>
                </a:solidFill>
                <a:effectLst/>
                <a:latin typeface="Arial Narrow" panose="020B0606020202030204" pitchFamily="34" charset="0"/>
                <a:ea typeface="Calibri" panose="020F0502020204030204" pitchFamily="34" charset="0"/>
              </a:rPr>
              <a:t>ISO</a:t>
            </a:r>
            <a:r>
              <a:rPr lang="el-GR" sz="2400" dirty="0">
                <a:solidFill>
                  <a:srgbClr val="C00000"/>
                </a:solidFill>
                <a:effectLst/>
                <a:latin typeface="Arial Narrow" panose="020B0606020202030204" pitchFamily="34" charset="0"/>
                <a:ea typeface="Calibri" panose="020F0502020204030204" pitchFamily="34" charset="0"/>
              </a:rPr>
              <a:t>) έ</a:t>
            </a:r>
            <a:r>
              <a:rPr lang="el-GR" sz="2400" spc="-10" dirty="0">
                <a:solidFill>
                  <a:srgbClr val="C00000"/>
                </a:solidFill>
                <a:effectLst/>
                <a:latin typeface="Arial Narrow" panose="020B0606020202030204" pitchFamily="34" charset="0"/>
                <a:ea typeface="Calibri" panose="020F0502020204030204" pitchFamily="34" charset="0"/>
              </a:rPr>
              <a:t>χ</a:t>
            </a:r>
            <a:r>
              <a:rPr lang="el-GR" sz="2400" dirty="0">
                <a:solidFill>
                  <a:srgbClr val="C00000"/>
                </a:solidFill>
                <a:effectLst/>
                <a:latin typeface="Arial Narrow" panose="020B0606020202030204" pitchFamily="34" charset="0"/>
                <a:ea typeface="Calibri" panose="020F0502020204030204" pitchFamily="34" charset="0"/>
              </a:rPr>
              <a:t>ει </a:t>
            </a:r>
            <a:r>
              <a:rPr lang="el-GR" sz="2400" spc="-35"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αθιερώσει σ</a:t>
            </a:r>
            <a:r>
              <a:rPr lang="el-GR" sz="2400" spc="-5" dirty="0">
                <a:solidFill>
                  <a:srgbClr val="C00000"/>
                </a:solidFill>
                <a:effectLst/>
                <a:latin typeface="Arial Narrow" panose="020B0606020202030204" pitchFamily="34" charset="0"/>
                <a:ea typeface="Calibri" panose="020F0502020204030204" pitchFamily="34" charset="0"/>
              </a:rPr>
              <a:t>υ</a:t>
            </a:r>
            <a:r>
              <a:rPr lang="el-GR" sz="2400" dirty="0">
                <a:solidFill>
                  <a:srgbClr val="C00000"/>
                </a:solidFill>
                <a:effectLst/>
                <a:latin typeface="Arial Narrow" panose="020B0606020202030204" pitchFamily="34" charset="0"/>
                <a:ea typeface="Calibri" panose="020F0502020204030204" pitchFamily="34" charset="0"/>
              </a:rPr>
              <a:t>γ</a:t>
            </a:r>
            <a:r>
              <a:rPr lang="el-GR" sz="2400" spc="-15"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ε</a:t>
            </a:r>
            <a:r>
              <a:rPr lang="el-GR" sz="2400" spc="-10"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ριμένα πρότυ</a:t>
            </a:r>
            <a:r>
              <a:rPr lang="el-GR" sz="2400" spc="-10" dirty="0">
                <a:solidFill>
                  <a:srgbClr val="C00000"/>
                </a:solidFill>
                <a:effectLst/>
                <a:latin typeface="Arial Narrow" panose="020B0606020202030204" pitchFamily="34" charset="0"/>
                <a:ea typeface="Calibri" panose="020F0502020204030204" pitchFamily="34" charset="0"/>
              </a:rPr>
              <a:t>π</a:t>
            </a:r>
            <a:r>
              <a:rPr lang="el-GR" sz="2400" dirty="0">
                <a:solidFill>
                  <a:srgbClr val="C00000"/>
                </a:solidFill>
                <a:effectLst/>
                <a:latin typeface="Arial Narrow" panose="020B0606020202030204" pitchFamily="34" charset="0"/>
                <a:ea typeface="Calibri" panose="020F0502020204030204" pitchFamily="34" charset="0"/>
              </a:rPr>
              <a:t>α πρω</a:t>
            </a:r>
            <a:r>
              <a:rPr lang="el-GR" sz="2400" spc="-10"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ό</a:t>
            </a:r>
            <a:r>
              <a:rPr lang="el-GR" sz="2400" spc="-35" dirty="0">
                <a:solidFill>
                  <a:srgbClr val="C00000"/>
                </a:solidFill>
                <a:effectLst/>
                <a:latin typeface="Arial Narrow" panose="020B0606020202030204" pitchFamily="34" charset="0"/>
                <a:ea typeface="Calibri" panose="020F0502020204030204" pitchFamily="34" charset="0"/>
              </a:rPr>
              <a:t>κ</a:t>
            </a:r>
            <a:r>
              <a:rPr lang="el-GR" sz="2400" spc="-10" dirty="0">
                <a:solidFill>
                  <a:srgbClr val="C00000"/>
                </a:solidFill>
                <a:effectLst/>
                <a:latin typeface="Arial Narrow" panose="020B0606020202030204" pitchFamily="34" charset="0"/>
                <a:ea typeface="Calibri" panose="020F0502020204030204" pitchFamily="34" charset="0"/>
              </a:rPr>
              <a:t>ο</a:t>
            </a:r>
            <a:r>
              <a:rPr lang="el-GR" sz="2400" spc="5" dirty="0">
                <a:solidFill>
                  <a:srgbClr val="C00000"/>
                </a:solidFill>
                <a:effectLst/>
                <a:latin typeface="Arial Narrow" panose="020B0606020202030204" pitchFamily="34" charset="0"/>
                <a:ea typeface="Calibri" panose="020F0502020204030204" pitchFamily="34" charset="0"/>
              </a:rPr>
              <a:t>λ</a:t>
            </a:r>
            <a:r>
              <a:rPr lang="el-GR" sz="2400" spc="-15" dirty="0">
                <a:solidFill>
                  <a:srgbClr val="C00000"/>
                </a:solidFill>
                <a:effectLst/>
                <a:latin typeface="Arial Narrow" panose="020B0606020202030204" pitchFamily="34" charset="0"/>
                <a:ea typeface="Calibri" panose="020F0502020204030204" pitchFamily="34" charset="0"/>
              </a:rPr>
              <a:t>λ</a:t>
            </a:r>
            <a:r>
              <a:rPr lang="el-GR" sz="2400" dirty="0">
                <a:solidFill>
                  <a:srgbClr val="C00000"/>
                </a:solidFill>
                <a:effectLst/>
                <a:latin typeface="Arial Narrow" panose="020B0606020202030204" pitchFamily="34" charset="0"/>
                <a:ea typeface="Calibri" panose="020F0502020204030204" pitchFamily="34" charset="0"/>
              </a:rPr>
              <a:t>α</a:t>
            </a:r>
            <a:r>
              <a:rPr lang="el-GR" sz="2400" spc="5" dirty="0">
                <a:solidFill>
                  <a:srgbClr val="C00000"/>
                </a:solidFill>
                <a:effectLst/>
                <a:latin typeface="Arial Narrow" panose="020B0606020202030204" pitchFamily="34" charset="0"/>
                <a:ea typeface="Calibri" panose="020F0502020204030204" pitchFamily="34" charset="0"/>
              </a:rPr>
              <a:t> </a:t>
            </a:r>
            <a:r>
              <a:rPr lang="el-GR" sz="2400" dirty="0">
                <a:solidFill>
                  <a:srgbClr val="C00000"/>
                </a:solidFill>
                <a:effectLst/>
                <a:latin typeface="Arial Narrow" panose="020B0606020202030204" pitchFamily="34" charset="0"/>
                <a:ea typeface="Calibri" panose="020F0502020204030204" pitchFamily="34" charset="0"/>
              </a:rPr>
              <a:t>με</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ρήσε</a:t>
            </a:r>
            <a:r>
              <a:rPr lang="el-GR" sz="2400" spc="-5" dirty="0">
                <a:solidFill>
                  <a:srgbClr val="C00000"/>
                </a:solidFill>
                <a:effectLst/>
                <a:latin typeface="Arial Narrow" panose="020B0606020202030204" pitchFamily="34" charset="0"/>
                <a:ea typeface="Calibri" panose="020F0502020204030204" pitchFamily="34" charset="0"/>
              </a:rPr>
              <a:t>ω</a:t>
            </a:r>
            <a:r>
              <a:rPr lang="el-GR" sz="2400" dirty="0">
                <a:solidFill>
                  <a:srgbClr val="C00000"/>
                </a:solidFill>
                <a:effectLst/>
                <a:latin typeface="Arial Narrow" panose="020B0606020202030204" pitchFamily="34" charset="0"/>
                <a:ea typeface="Calibri" panose="020F0502020204030204" pitchFamily="34" charset="0"/>
              </a:rPr>
              <a:t>ν, </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α οποία</a:t>
            </a:r>
            <a:r>
              <a:rPr lang="el-GR" sz="2400" spc="5" dirty="0">
                <a:solidFill>
                  <a:srgbClr val="C00000"/>
                </a:solidFill>
                <a:effectLst/>
                <a:latin typeface="Arial Narrow" panose="020B0606020202030204" pitchFamily="34" charset="0"/>
                <a:ea typeface="Calibri" panose="020F0502020204030204" pitchFamily="34" charset="0"/>
              </a:rPr>
              <a:t> </a:t>
            </a:r>
            <a:r>
              <a:rPr lang="el-GR" sz="2400" dirty="0">
                <a:solidFill>
                  <a:srgbClr val="C00000"/>
                </a:solidFill>
                <a:effectLst/>
                <a:latin typeface="Arial Narrow" panose="020B0606020202030204" pitchFamily="34" charset="0"/>
                <a:ea typeface="Calibri" panose="020F0502020204030204" pitchFamily="34" charset="0"/>
              </a:rPr>
              <a:t>π</a:t>
            </a:r>
            <a:r>
              <a:rPr lang="el-GR" sz="2400" spc="-5" dirty="0">
                <a:solidFill>
                  <a:srgbClr val="C00000"/>
                </a:solidFill>
                <a:effectLst/>
                <a:latin typeface="Arial Narrow" panose="020B0606020202030204" pitchFamily="34" charset="0"/>
                <a:ea typeface="Calibri" panose="020F0502020204030204" pitchFamily="34" charset="0"/>
              </a:rPr>
              <a:t>ρ</a:t>
            </a:r>
            <a:r>
              <a:rPr lang="el-GR" sz="2400" dirty="0">
                <a:solidFill>
                  <a:srgbClr val="C00000"/>
                </a:solidFill>
                <a:effectLst/>
                <a:latin typeface="Arial Narrow" panose="020B0606020202030204" pitchFamily="34" charset="0"/>
                <a:ea typeface="Calibri" panose="020F0502020204030204" pitchFamily="34" charset="0"/>
              </a:rPr>
              <a:t>έπει να α</a:t>
            </a:r>
            <a:r>
              <a:rPr lang="el-GR" sz="2400" spc="-35" dirty="0">
                <a:solidFill>
                  <a:srgbClr val="C00000"/>
                </a:solidFill>
                <a:effectLst/>
                <a:latin typeface="Arial Narrow" panose="020B0606020202030204" pitchFamily="34" charset="0"/>
                <a:ea typeface="Calibri" panose="020F0502020204030204" pitchFamily="34" charset="0"/>
              </a:rPr>
              <a:t>κ</a:t>
            </a:r>
            <a:r>
              <a:rPr lang="el-GR" sz="2400" spc="-10" dirty="0">
                <a:solidFill>
                  <a:srgbClr val="C00000"/>
                </a:solidFill>
                <a:effectLst/>
                <a:latin typeface="Arial Narrow" panose="020B0606020202030204" pitchFamily="34" charset="0"/>
                <a:ea typeface="Calibri" panose="020F0502020204030204" pitchFamily="34" charset="0"/>
              </a:rPr>
              <a:t>ολ</a:t>
            </a:r>
            <a:r>
              <a:rPr lang="el-GR" sz="2400" dirty="0">
                <a:solidFill>
                  <a:srgbClr val="C00000"/>
                </a:solidFill>
                <a:effectLst/>
                <a:latin typeface="Arial Narrow" panose="020B0606020202030204" pitchFamily="34" charset="0"/>
                <a:ea typeface="Calibri" panose="020F0502020204030204" pitchFamily="34" charset="0"/>
              </a:rPr>
              <a:t>ουθού</a:t>
            </a:r>
            <a:r>
              <a:rPr lang="el-GR" sz="2400" spc="5" dirty="0">
                <a:solidFill>
                  <a:srgbClr val="C00000"/>
                </a:solidFill>
                <a:effectLst/>
                <a:latin typeface="Arial Narrow" panose="020B0606020202030204" pitchFamily="34" charset="0"/>
                <a:ea typeface="Calibri" panose="020F0502020204030204" pitchFamily="34" charset="0"/>
              </a:rPr>
              <a:t>ν</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αι</a:t>
            </a:r>
            <a:r>
              <a:rPr lang="el-GR" sz="2400" spc="5" dirty="0">
                <a:solidFill>
                  <a:srgbClr val="C00000"/>
                </a:solidFill>
                <a:effectLst/>
                <a:latin typeface="Arial Narrow" panose="020B0606020202030204" pitchFamily="34" charset="0"/>
                <a:ea typeface="Calibri" panose="020F0502020204030204" pitchFamily="34" charset="0"/>
              </a:rPr>
              <a:t> </a:t>
            </a:r>
            <a:r>
              <a:rPr lang="el-GR" sz="2400" spc="-35"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άθε φορά,</a:t>
            </a:r>
            <a:r>
              <a:rPr lang="el-GR" sz="2400" spc="5" dirty="0">
                <a:solidFill>
                  <a:srgbClr val="C00000"/>
                </a:solidFill>
                <a:effectLst/>
                <a:latin typeface="Arial Narrow" panose="020B0606020202030204" pitchFamily="34" charset="0"/>
                <a:ea typeface="Calibri" panose="020F0502020204030204" pitchFamily="34" charset="0"/>
              </a:rPr>
              <a:t> </a:t>
            </a:r>
            <a:r>
              <a:rPr lang="el-GR" sz="2400" dirty="0">
                <a:solidFill>
                  <a:srgbClr val="C00000"/>
                </a:solidFill>
                <a:effectLst/>
                <a:latin typeface="Arial Narrow" panose="020B0606020202030204" pitchFamily="34" charset="0"/>
                <a:ea typeface="Calibri" panose="020F0502020204030204" pitchFamily="34" charset="0"/>
              </a:rPr>
              <a:t>προ</a:t>
            </a:r>
            <a:r>
              <a:rPr lang="el-GR" sz="2400" spc="-15"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ειμένου οι</a:t>
            </a:r>
            <a:r>
              <a:rPr lang="el-GR" sz="2400" spc="5" dirty="0">
                <a:solidFill>
                  <a:srgbClr val="C00000"/>
                </a:solidFill>
                <a:effectLst/>
                <a:latin typeface="Arial Narrow" panose="020B0606020202030204" pitchFamily="34" charset="0"/>
                <a:ea typeface="Calibri" panose="020F0502020204030204" pitchFamily="34" charset="0"/>
              </a:rPr>
              <a:t> </a:t>
            </a:r>
            <a:r>
              <a:rPr lang="el-GR" sz="2400" dirty="0">
                <a:solidFill>
                  <a:srgbClr val="C00000"/>
                </a:solidFill>
                <a:effectLst/>
                <a:latin typeface="Arial Narrow" panose="020B0606020202030204" pitchFamily="34" charset="0"/>
                <a:ea typeface="Calibri" panose="020F0502020204030204" pitchFamily="34" charset="0"/>
              </a:rPr>
              <a:t>με</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ρήσεις να ε</a:t>
            </a:r>
            <a:r>
              <a:rPr lang="el-GR" sz="2400" spc="-15" dirty="0">
                <a:solidFill>
                  <a:srgbClr val="C00000"/>
                </a:solidFill>
                <a:effectLst/>
                <a:latin typeface="Arial Narrow" panose="020B0606020202030204" pitchFamily="34" charset="0"/>
                <a:ea typeface="Calibri" panose="020F0502020204030204" pitchFamily="34" charset="0"/>
              </a:rPr>
              <a:t>ί</a:t>
            </a:r>
            <a:r>
              <a:rPr lang="el-GR" sz="2400" dirty="0">
                <a:solidFill>
                  <a:srgbClr val="C00000"/>
                </a:solidFill>
                <a:effectLst/>
                <a:latin typeface="Arial Narrow" panose="020B0606020202030204" pitchFamily="34" charset="0"/>
                <a:ea typeface="Calibri" panose="020F0502020204030204" pitchFamily="34" charset="0"/>
              </a:rPr>
              <a:t>ναι έγ</a:t>
            </a:r>
            <a:r>
              <a:rPr lang="el-GR" sz="2400" spc="-25"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υ</a:t>
            </a:r>
            <a:r>
              <a:rPr lang="el-GR" sz="2400" spc="-5" dirty="0">
                <a:solidFill>
                  <a:srgbClr val="C00000"/>
                </a:solidFill>
                <a:effectLst/>
                <a:latin typeface="Arial Narrow" panose="020B0606020202030204" pitchFamily="34" charset="0"/>
                <a:ea typeface="Calibri" panose="020F0502020204030204" pitchFamily="34" charset="0"/>
              </a:rPr>
              <a:t>ρ</a:t>
            </a:r>
            <a:r>
              <a:rPr lang="el-GR" sz="2400" dirty="0">
                <a:solidFill>
                  <a:srgbClr val="C00000"/>
                </a:solidFill>
                <a:effectLst/>
                <a:latin typeface="Arial Narrow" panose="020B0606020202030204" pitchFamily="34" charset="0"/>
                <a:ea typeface="Calibri" panose="020F0502020204030204" pitchFamily="34" charset="0"/>
              </a:rPr>
              <a:t>ες. Τα </a:t>
            </a:r>
            <a:r>
              <a:rPr lang="el-GR" sz="2400" spc="-20"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υριότερα πρότυ</a:t>
            </a:r>
            <a:r>
              <a:rPr lang="el-GR" sz="2400" spc="-10" dirty="0">
                <a:solidFill>
                  <a:srgbClr val="C00000"/>
                </a:solidFill>
                <a:effectLst/>
                <a:latin typeface="Arial Narrow" panose="020B0606020202030204" pitchFamily="34" charset="0"/>
                <a:ea typeface="Calibri" panose="020F0502020204030204" pitchFamily="34" charset="0"/>
              </a:rPr>
              <a:t>π</a:t>
            </a:r>
            <a:r>
              <a:rPr lang="el-GR" sz="2400" dirty="0">
                <a:solidFill>
                  <a:srgbClr val="C00000"/>
                </a:solidFill>
                <a:effectLst/>
                <a:latin typeface="Arial Narrow" panose="020B0606020202030204" pitchFamily="34" charset="0"/>
                <a:ea typeface="Calibri" panose="020F0502020204030204" pitchFamily="34" charset="0"/>
              </a:rPr>
              <a:t>α πρω</a:t>
            </a:r>
            <a:r>
              <a:rPr lang="el-GR" sz="2400" spc="-10"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ό</a:t>
            </a:r>
            <a:r>
              <a:rPr lang="el-GR" sz="2400" spc="-35" dirty="0">
                <a:solidFill>
                  <a:srgbClr val="C00000"/>
                </a:solidFill>
                <a:effectLst/>
                <a:latin typeface="Arial Narrow" panose="020B0606020202030204" pitchFamily="34" charset="0"/>
                <a:ea typeface="Calibri" panose="020F0502020204030204" pitchFamily="34" charset="0"/>
              </a:rPr>
              <a:t>κ</a:t>
            </a:r>
            <a:r>
              <a:rPr lang="el-GR" sz="2400" spc="-10" dirty="0">
                <a:solidFill>
                  <a:srgbClr val="C00000"/>
                </a:solidFill>
                <a:effectLst/>
                <a:latin typeface="Arial Narrow" panose="020B0606020202030204" pitchFamily="34" charset="0"/>
                <a:ea typeface="Calibri" panose="020F0502020204030204" pitchFamily="34" charset="0"/>
              </a:rPr>
              <a:t>ο</a:t>
            </a:r>
            <a:r>
              <a:rPr lang="el-GR" sz="2400" spc="5" dirty="0">
                <a:solidFill>
                  <a:srgbClr val="C00000"/>
                </a:solidFill>
                <a:effectLst/>
                <a:latin typeface="Arial Narrow" panose="020B0606020202030204" pitchFamily="34" charset="0"/>
                <a:ea typeface="Calibri" panose="020F0502020204030204" pitchFamily="34" charset="0"/>
              </a:rPr>
              <a:t>λ</a:t>
            </a:r>
            <a:r>
              <a:rPr lang="el-GR" sz="2400" spc="-15" dirty="0">
                <a:solidFill>
                  <a:srgbClr val="C00000"/>
                </a:solidFill>
                <a:effectLst/>
                <a:latin typeface="Arial Narrow" panose="020B0606020202030204" pitchFamily="34" charset="0"/>
                <a:ea typeface="Calibri" panose="020F0502020204030204" pitchFamily="34" charset="0"/>
              </a:rPr>
              <a:t>λ</a:t>
            </a:r>
            <a:r>
              <a:rPr lang="el-GR" sz="2400" dirty="0">
                <a:solidFill>
                  <a:srgbClr val="C00000"/>
                </a:solidFill>
                <a:effectLst/>
                <a:latin typeface="Arial Narrow" panose="020B0606020202030204" pitchFamily="34" charset="0"/>
                <a:ea typeface="Calibri" panose="020F0502020204030204" pitchFamily="34" charset="0"/>
              </a:rPr>
              <a:t>α με</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ρήσε</a:t>
            </a:r>
            <a:r>
              <a:rPr lang="el-GR" sz="2400" spc="-5" dirty="0">
                <a:solidFill>
                  <a:srgbClr val="C00000"/>
                </a:solidFill>
                <a:effectLst/>
                <a:latin typeface="Arial Narrow" panose="020B0606020202030204" pitchFamily="34" charset="0"/>
                <a:ea typeface="Calibri" panose="020F0502020204030204" pitchFamily="34" charset="0"/>
              </a:rPr>
              <a:t>ω</a:t>
            </a:r>
            <a:r>
              <a:rPr lang="el-GR" sz="2400" dirty="0">
                <a:solidFill>
                  <a:srgbClr val="C00000"/>
                </a:solidFill>
                <a:effectLst/>
                <a:latin typeface="Arial Narrow" panose="020B0606020202030204" pitchFamily="34" charset="0"/>
                <a:ea typeface="Calibri" panose="020F0502020204030204" pitchFamily="34" charset="0"/>
              </a:rPr>
              <a:t>ν </a:t>
            </a:r>
            <a:r>
              <a:rPr lang="el-GR" sz="2400" spc="-5" dirty="0">
                <a:solidFill>
                  <a:srgbClr val="C00000"/>
                </a:solidFill>
                <a:effectLst/>
                <a:latin typeface="Arial Narrow" panose="020B0606020202030204" pitchFamily="34" charset="0"/>
                <a:ea typeface="Calibri" panose="020F0502020204030204" pitchFamily="34" charset="0"/>
              </a:rPr>
              <a:t>τω</a:t>
            </a:r>
            <a:r>
              <a:rPr lang="el-GR" sz="2400" dirty="0">
                <a:solidFill>
                  <a:srgbClr val="C00000"/>
                </a:solidFill>
                <a:effectLst/>
                <a:latin typeface="Arial Narrow" panose="020B0606020202030204" pitchFamily="34" charset="0"/>
                <a:ea typeface="Calibri" panose="020F0502020204030204" pitchFamily="34" charset="0"/>
              </a:rPr>
              <a:t>ν </a:t>
            </a:r>
            <a:r>
              <a:rPr lang="el-GR" sz="2400" spc="-10" dirty="0">
                <a:solidFill>
                  <a:srgbClr val="C00000"/>
                </a:solidFill>
                <a:effectLst/>
                <a:latin typeface="Arial Narrow" panose="020B0606020202030204" pitchFamily="34" charset="0"/>
                <a:ea typeface="Calibri" panose="020F0502020204030204" pitchFamily="34" charset="0"/>
              </a:rPr>
              <a:t>ή</a:t>
            </a:r>
            <a:r>
              <a:rPr lang="el-GR" sz="2400" spc="-15" dirty="0">
                <a:solidFill>
                  <a:srgbClr val="C00000"/>
                </a:solidFill>
                <a:effectLst/>
                <a:latin typeface="Arial Narrow" panose="020B0606020202030204" pitchFamily="34" charset="0"/>
                <a:ea typeface="Calibri" panose="020F0502020204030204" pitchFamily="34" charset="0"/>
              </a:rPr>
              <a:t>χ</a:t>
            </a:r>
            <a:r>
              <a:rPr lang="el-GR" sz="2400" spc="-5" dirty="0">
                <a:solidFill>
                  <a:srgbClr val="C00000"/>
                </a:solidFill>
                <a:effectLst/>
                <a:latin typeface="Arial Narrow" panose="020B0606020202030204" pitchFamily="34" charset="0"/>
                <a:ea typeface="Calibri" panose="020F0502020204030204" pitchFamily="34" charset="0"/>
              </a:rPr>
              <a:t>ω</a:t>
            </a:r>
            <a:r>
              <a:rPr lang="el-GR" sz="2400" dirty="0">
                <a:solidFill>
                  <a:srgbClr val="C00000"/>
                </a:solidFill>
                <a:effectLst/>
                <a:latin typeface="Arial Narrow" panose="020B0606020202030204" pitchFamily="34" charset="0"/>
                <a:ea typeface="Calibri" panose="020F0502020204030204" pitchFamily="34" charset="0"/>
              </a:rPr>
              <a:t>ν </a:t>
            </a:r>
            <a:r>
              <a:rPr lang="el-GR" sz="2400" spc="-35" dirty="0">
                <a:solidFill>
                  <a:srgbClr val="C00000"/>
                </a:solidFill>
                <a:effectLst/>
                <a:latin typeface="Arial Narrow" panose="020B0606020202030204" pitchFamily="34" charset="0"/>
                <a:ea typeface="Calibri" panose="020F0502020204030204" pitchFamily="34" charset="0"/>
              </a:rPr>
              <a:t>κ</a:t>
            </a:r>
            <a:r>
              <a:rPr lang="el-GR" sz="2400" dirty="0">
                <a:solidFill>
                  <a:srgbClr val="C00000"/>
                </a:solidFill>
                <a:effectLst/>
                <a:latin typeface="Arial Narrow" panose="020B0606020202030204" pitchFamily="34" charset="0"/>
                <a:ea typeface="Calibri" panose="020F0502020204030204" pitchFamily="34" charset="0"/>
              </a:rPr>
              <a:t>α</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ά </a:t>
            </a:r>
            <a:r>
              <a:rPr lang="en-US" sz="2400" dirty="0">
                <a:solidFill>
                  <a:srgbClr val="C00000"/>
                </a:solidFill>
                <a:effectLst/>
                <a:latin typeface="Arial Narrow" panose="020B0606020202030204" pitchFamily="34" charset="0"/>
                <a:ea typeface="Calibri" panose="020F0502020204030204" pitchFamily="34" charset="0"/>
              </a:rPr>
              <a:t>IS</a:t>
            </a:r>
            <a:r>
              <a:rPr lang="en-US" sz="2400" spc="-25" dirty="0">
                <a:solidFill>
                  <a:srgbClr val="C00000"/>
                </a:solidFill>
                <a:effectLst/>
                <a:latin typeface="Arial Narrow" panose="020B0606020202030204" pitchFamily="34" charset="0"/>
                <a:ea typeface="Calibri" panose="020F0502020204030204" pitchFamily="34" charset="0"/>
              </a:rPr>
              <a:t>O</a:t>
            </a:r>
            <a:r>
              <a:rPr lang="el-GR" sz="2400" dirty="0">
                <a:solidFill>
                  <a:srgbClr val="C00000"/>
                </a:solidFill>
                <a:effectLst/>
                <a:latin typeface="Arial Narrow" panose="020B0606020202030204" pitchFamily="34" charset="0"/>
                <a:ea typeface="Calibri" panose="020F0502020204030204" pitchFamily="34" charset="0"/>
              </a:rPr>
              <a:t>, </a:t>
            </a:r>
            <a:r>
              <a:rPr lang="el-GR" sz="2400" spc="-5" dirty="0">
                <a:solidFill>
                  <a:srgbClr val="C00000"/>
                </a:solidFill>
                <a:effectLst/>
                <a:latin typeface="Arial Narrow" panose="020B0606020202030204" pitchFamily="34" charset="0"/>
                <a:ea typeface="Calibri" panose="020F0502020204030204" pitchFamily="34" charset="0"/>
              </a:rPr>
              <a:t>τ</a:t>
            </a:r>
            <a:r>
              <a:rPr lang="el-GR" sz="2400" dirty="0">
                <a:solidFill>
                  <a:srgbClr val="C00000"/>
                </a:solidFill>
                <a:effectLst/>
                <a:latin typeface="Arial Narrow" panose="020B0606020202030204" pitchFamily="34" charset="0"/>
                <a:ea typeface="Calibri" panose="020F0502020204030204" pitchFamily="34" charset="0"/>
              </a:rPr>
              <a:t>α οποία</a:t>
            </a:r>
            <a:r>
              <a:rPr lang="el-GR" sz="2400" spc="5" dirty="0">
                <a:solidFill>
                  <a:srgbClr val="C00000"/>
                </a:solidFill>
                <a:effectLst/>
                <a:latin typeface="Arial Narrow" panose="020B0606020202030204" pitchFamily="34" charset="0"/>
                <a:ea typeface="Calibri" panose="020F0502020204030204" pitchFamily="34" charset="0"/>
              </a:rPr>
              <a:t> </a:t>
            </a:r>
            <a:r>
              <a:rPr lang="el-GR" sz="2400" dirty="0">
                <a:solidFill>
                  <a:srgbClr val="C00000"/>
                </a:solidFill>
                <a:effectLst/>
                <a:latin typeface="Arial Narrow" panose="020B0606020202030204" pitchFamily="34" charset="0"/>
                <a:ea typeface="Calibri" panose="020F0502020204030204" pitchFamily="34" charset="0"/>
              </a:rPr>
              <a:t>ενδιαφέρουν τ</a:t>
            </a:r>
            <a:r>
              <a:rPr lang="el-GR" sz="2400" spc="-25" dirty="0">
                <a:solidFill>
                  <a:srgbClr val="C00000"/>
                </a:solidFill>
                <a:effectLst/>
                <a:latin typeface="Arial Narrow" panose="020B0606020202030204" pitchFamily="34" charset="0"/>
                <a:ea typeface="Calibri" panose="020F0502020204030204" pitchFamily="34" charset="0"/>
              </a:rPr>
              <a:t>η</a:t>
            </a:r>
            <a:r>
              <a:rPr lang="el-GR" sz="2400" dirty="0">
                <a:solidFill>
                  <a:srgbClr val="C00000"/>
                </a:solidFill>
                <a:effectLst/>
                <a:latin typeface="Arial Narrow" panose="020B0606020202030204" pitchFamily="34" charset="0"/>
                <a:ea typeface="Calibri" panose="020F0502020204030204" pitchFamily="34" charset="0"/>
              </a:rPr>
              <a:t>ν Ε</a:t>
            </a:r>
            <a:r>
              <a:rPr lang="el-GR" sz="2400" spc="-5" dirty="0">
                <a:solidFill>
                  <a:srgbClr val="C00000"/>
                </a:solidFill>
                <a:effectLst/>
                <a:latin typeface="Arial Narrow" panose="020B0606020202030204" pitchFamily="34" charset="0"/>
                <a:ea typeface="Calibri" panose="020F0502020204030204" pitchFamily="34" charset="0"/>
              </a:rPr>
              <a:t>ρ</a:t>
            </a:r>
            <a:r>
              <a:rPr lang="el-GR" sz="2400" dirty="0">
                <a:solidFill>
                  <a:srgbClr val="C00000"/>
                </a:solidFill>
                <a:effectLst/>
                <a:latin typeface="Arial Narrow" panose="020B0606020202030204" pitchFamily="34" charset="0"/>
                <a:ea typeface="Calibri" panose="020F0502020204030204" pitchFamily="34" charset="0"/>
              </a:rPr>
              <a:t>γονομία ε</a:t>
            </a:r>
            <a:r>
              <a:rPr lang="el-GR" sz="2400" spc="-15" dirty="0">
                <a:solidFill>
                  <a:srgbClr val="C00000"/>
                </a:solidFill>
                <a:effectLst/>
                <a:latin typeface="Arial Narrow" panose="020B0606020202030204" pitchFamily="34" charset="0"/>
                <a:ea typeface="Calibri" panose="020F0502020204030204" pitchFamily="34" charset="0"/>
              </a:rPr>
              <a:t>ί</a:t>
            </a:r>
            <a:r>
              <a:rPr lang="el-GR" sz="2400" dirty="0">
                <a:solidFill>
                  <a:srgbClr val="C00000"/>
                </a:solidFill>
                <a:effectLst/>
                <a:latin typeface="Arial Narrow" panose="020B0606020202030204" pitchFamily="34" charset="0"/>
                <a:ea typeface="Calibri" panose="020F0502020204030204" pitchFamily="34" charset="0"/>
              </a:rPr>
              <a:t>ναι:</a:t>
            </a:r>
            <a:endParaRPr lang="el-GR" sz="2400" dirty="0">
              <a:solidFill>
                <a:srgbClr val="C00000"/>
              </a:solidFill>
              <a:effectLst/>
              <a:latin typeface="Arial Narrow" panose="020B0606020202030204" pitchFamily="34" charset="0"/>
              <a:ea typeface="Times New Roman" panose="02020603050405020304" pitchFamily="18" charset="0"/>
            </a:endParaRPr>
          </a:p>
        </p:txBody>
      </p:sp>
      <p:pic>
        <p:nvPicPr>
          <p:cNvPr id="13" name="Εικόνα 12">
            <a:extLst>
              <a:ext uri="{FF2B5EF4-FFF2-40B4-BE49-F238E27FC236}">
                <a16:creationId xmlns:a16="http://schemas.microsoft.com/office/drawing/2014/main" id="{204B13F1-7281-483E-9AE1-3D0F462DB5C5}"/>
              </a:ext>
            </a:extLst>
          </p:cNvPr>
          <p:cNvPicPr>
            <a:picLocks noChangeAspect="1"/>
          </p:cNvPicPr>
          <p:nvPr/>
        </p:nvPicPr>
        <p:blipFill rotWithShape="1">
          <a:blip r:embed="rId2"/>
          <a:srcRect r="6763"/>
          <a:stretch/>
        </p:blipFill>
        <p:spPr>
          <a:xfrm>
            <a:off x="54092" y="2730455"/>
            <a:ext cx="9035816" cy="3312368"/>
          </a:xfrm>
          <a:prstGeom prst="rect">
            <a:avLst/>
          </a:prstGeom>
        </p:spPr>
      </p:pic>
    </p:spTree>
    <p:extLst>
      <p:ext uri="{BB962C8B-B14F-4D97-AF65-F5344CB8AC3E}">
        <p14:creationId xmlns:p14="http://schemas.microsoft.com/office/powerpoint/2010/main" val="32308836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55</a:t>
            </a:fld>
            <a:endParaRPr lang="el-GR" dirty="0">
              <a:solidFill>
                <a:prstClr val="black">
                  <a:tint val="75000"/>
                </a:prstClr>
              </a:solidFill>
            </a:endParaRPr>
          </a:p>
        </p:txBody>
      </p:sp>
      <p:sp>
        <p:nvSpPr>
          <p:cNvPr id="7" name="TextBox 6">
            <a:extLst>
              <a:ext uri="{FF2B5EF4-FFF2-40B4-BE49-F238E27FC236}">
                <a16:creationId xmlns:a16="http://schemas.microsoft.com/office/drawing/2014/main" id="{51760311-C516-4C89-9725-A396758AE812}"/>
              </a:ext>
            </a:extLst>
          </p:cNvPr>
          <p:cNvSpPr txBox="1"/>
          <p:nvPr/>
        </p:nvSpPr>
        <p:spPr>
          <a:xfrm>
            <a:off x="89756" y="548680"/>
            <a:ext cx="8964488" cy="5288627"/>
          </a:xfrm>
          <a:prstGeom prst="rect">
            <a:avLst/>
          </a:prstGeom>
          <a:noFill/>
        </p:spPr>
        <p:txBody>
          <a:bodyPr wrap="square">
            <a:spAutoFit/>
          </a:bodyPr>
          <a:lstStyle/>
          <a:p>
            <a:pPr marL="509905" marR="0">
              <a:spcBef>
                <a:spcPts val="0"/>
              </a:spcBef>
              <a:spcAft>
                <a:spcPts val="0"/>
              </a:spcAft>
            </a:pPr>
            <a:r>
              <a:rPr lang="el-GR" sz="2000" b="1" dirty="0">
                <a:solidFill>
                  <a:srgbClr val="313231"/>
                </a:solidFill>
                <a:effectLst/>
                <a:latin typeface="Arial Narrow" panose="020B0606020202030204" pitchFamily="34" charset="0"/>
                <a:ea typeface="Calibri" panose="020F0502020204030204" pitchFamily="34" charset="0"/>
              </a:rPr>
              <a:t>Μέ</a:t>
            </a:r>
            <a:r>
              <a:rPr lang="el-GR" sz="2000" b="1" spc="-10" dirty="0">
                <a:solidFill>
                  <a:srgbClr val="313231"/>
                </a:solidFill>
                <a:effectLst/>
                <a:latin typeface="Arial Narrow" panose="020B0606020202030204" pitchFamily="34" charset="0"/>
                <a:ea typeface="Calibri" panose="020F0502020204030204" pitchFamily="34" charset="0"/>
              </a:rPr>
              <a:t>τ</a:t>
            </a:r>
            <a:r>
              <a:rPr lang="el-GR" sz="2000" b="1" dirty="0">
                <a:solidFill>
                  <a:srgbClr val="313231"/>
                </a:solidFill>
                <a:effectLst/>
                <a:latin typeface="Arial Narrow" panose="020B0606020202030204" pitchFamily="34" charset="0"/>
                <a:ea typeface="Calibri" panose="020F0502020204030204" pitchFamily="34" charset="0"/>
              </a:rPr>
              <a:t>ρα μείωσης </a:t>
            </a:r>
            <a:r>
              <a:rPr lang="el-GR" sz="2000" b="1" spc="-10" dirty="0">
                <a:solidFill>
                  <a:srgbClr val="313231"/>
                </a:solidFill>
                <a:effectLst/>
                <a:latin typeface="Arial Narrow" panose="020B0606020202030204" pitchFamily="34" charset="0"/>
                <a:ea typeface="Calibri" panose="020F0502020204030204" pitchFamily="34" charset="0"/>
              </a:rPr>
              <a:t>τ</a:t>
            </a:r>
            <a:r>
              <a:rPr lang="el-GR" sz="2000" b="1" dirty="0">
                <a:solidFill>
                  <a:srgbClr val="313231"/>
                </a:solidFill>
                <a:effectLst/>
                <a:latin typeface="Arial Narrow" panose="020B0606020202030204" pitchFamily="34" charset="0"/>
                <a:ea typeface="Calibri" panose="020F0502020204030204" pitchFamily="34" charset="0"/>
              </a:rPr>
              <a:t>ου θορύβου</a:t>
            </a:r>
            <a:endParaRPr lang="el-GR" sz="2000" dirty="0">
              <a:effectLst/>
              <a:latin typeface="Arial Narrow" panose="020B0606020202030204" pitchFamily="34" charset="0"/>
              <a:ea typeface="Times New Roman" panose="02020603050405020304" pitchFamily="18" charset="0"/>
            </a:endParaRPr>
          </a:p>
          <a:p>
            <a:pPr marL="0" marR="0">
              <a:lnSpc>
                <a:spcPts val="600"/>
              </a:lnSpc>
              <a:spcBef>
                <a:spcPts val="25"/>
              </a:spcBef>
              <a:spcAft>
                <a:spcPts val="0"/>
              </a:spcAft>
            </a:pPr>
            <a:r>
              <a:rPr lang="el-GR" sz="2000" dirty="0">
                <a:effectLst/>
                <a:latin typeface="Arial Narrow" panose="020B0606020202030204" pitchFamily="34" charset="0"/>
                <a:ea typeface="Times New Roman" panose="02020603050405020304" pitchFamily="18" charset="0"/>
              </a:rPr>
              <a:t> </a:t>
            </a:r>
          </a:p>
          <a:p>
            <a:pPr marL="0" marR="0">
              <a:lnSpc>
                <a:spcPts val="1000"/>
              </a:lnSpc>
              <a:spcBef>
                <a:spcPts val="0"/>
              </a:spcBef>
              <a:spcAft>
                <a:spcPts val="0"/>
              </a:spcAft>
            </a:pPr>
            <a:r>
              <a:rPr lang="el-GR" sz="2000" dirty="0">
                <a:effectLst/>
                <a:latin typeface="Arial Narrow" panose="020B0606020202030204" pitchFamily="34" charset="0"/>
                <a:ea typeface="Times New Roman" panose="02020603050405020304" pitchFamily="18" charset="0"/>
              </a:rPr>
              <a:t> </a:t>
            </a:r>
          </a:p>
          <a:p>
            <a:pPr marL="65405" marR="40005" indent="355600">
              <a:lnSpc>
                <a:spcPct val="111000"/>
              </a:lnSpc>
              <a:spcBef>
                <a:spcPts val="0"/>
              </a:spcBef>
              <a:spcAft>
                <a:spcPts val="0"/>
              </a:spcAft>
            </a:pPr>
            <a:r>
              <a:rPr lang="el-GR" sz="2000" dirty="0">
                <a:effectLst/>
                <a:latin typeface="Arial Narrow" panose="020B0606020202030204" pitchFamily="34" charset="0"/>
                <a:ea typeface="Calibri" panose="020F0502020204030204" pitchFamily="34" charset="0"/>
              </a:rPr>
              <a:t>Υ</a:t>
            </a:r>
            <a:r>
              <a:rPr lang="el-GR" sz="2000" spc="-10" dirty="0">
                <a:effectLst/>
                <a:latin typeface="Arial Narrow" panose="020B0606020202030204" pitchFamily="34" charset="0"/>
                <a:ea typeface="Calibri" panose="020F0502020204030204" pitchFamily="34" charset="0"/>
              </a:rPr>
              <a:t>π</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ρ</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ουν</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a:t>
            </a:r>
            <a:r>
              <a:rPr lang="el-GR" sz="2000" spc="-10" dirty="0">
                <a:effectLst/>
                <a:latin typeface="Arial Narrow" panose="020B0606020202030204" pitchFamily="34" charset="0"/>
                <a:ea typeface="Calibri" panose="020F0502020204030204" pitchFamily="34" charset="0"/>
              </a:rPr>
              <a:t>ο</a:t>
            </a:r>
            <a:r>
              <a:rPr lang="el-GR" sz="2000" spc="5" dirty="0">
                <a:effectLst/>
                <a:latin typeface="Arial Narrow" panose="020B0606020202030204" pitchFamily="34" charset="0"/>
                <a:ea typeface="Calibri" panose="020F0502020204030204" pitchFamily="34" charset="0"/>
              </a:rPr>
              <a:t>λ</a:t>
            </a:r>
            <a:r>
              <a:rPr lang="el-GR" sz="2000" spc="-15"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ά</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μέ</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ρα</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που</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μπορούν</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να</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ληφθούν</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για</a:t>
            </a:r>
            <a:r>
              <a:rPr lang="el-GR" sz="2000" spc="9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τη</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μείωση</a:t>
            </a:r>
            <a:r>
              <a:rPr lang="el-GR" sz="2000" spc="90"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θορύβ</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a:t>
            </a:r>
            <a:r>
              <a:rPr lang="el-GR" sz="2000" spc="90" dirty="0">
                <a:effectLst/>
                <a:latin typeface="Arial Narrow" panose="020B0606020202030204" pitchFamily="34" charset="0"/>
                <a:ea typeface="Calibri" panose="020F0502020204030204" pitchFamily="34" charset="0"/>
              </a:rPr>
              <a:t>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a:t>
            </a:r>
            <a:r>
              <a:rPr lang="el-GR" sz="2000" spc="9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τη</a:t>
            </a:r>
            <a:r>
              <a:rPr lang="el-GR" sz="2000" spc="9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βε</a:t>
            </a:r>
            <a:r>
              <a:rPr lang="el-GR" sz="2000" spc="-45"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τίωση</a:t>
            </a:r>
            <a:r>
              <a:rPr lang="el-GR" sz="2000" spc="90"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 </a:t>
            </a:r>
            <a:r>
              <a:rPr lang="el-GR" sz="2000" spc="-1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χ</a:t>
            </a:r>
            <a:r>
              <a:rPr lang="el-GR" sz="2000" spc="-1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τι</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ού περιβ</a:t>
            </a:r>
            <a:r>
              <a:rPr lang="el-GR" sz="2000" spc="5" dirty="0">
                <a:effectLst/>
                <a:latin typeface="Arial Narrow" panose="020B0606020202030204" pitchFamily="34" charset="0"/>
                <a:ea typeface="Calibri" panose="020F0502020204030204" pitchFamily="34" charset="0"/>
              </a:rPr>
              <a:t>άλ</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ο</a:t>
            </a:r>
            <a:r>
              <a:rPr lang="el-GR" sz="2000" spc="5" dirty="0">
                <a:effectLst/>
                <a:latin typeface="Arial Narrow" panose="020B0606020202030204" pitchFamily="34" charset="0"/>
                <a:ea typeface="Calibri" panose="020F0502020204030204" pitchFamily="34" charset="0"/>
              </a:rPr>
              <a:t>ν</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ος. Τα </a:t>
            </a:r>
            <a:r>
              <a:rPr lang="el-GR" sz="2000" spc="-2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υριότερα από αυ</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ά ε</a:t>
            </a:r>
            <a:r>
              <a:rPr lang="el-GR" sz="2000" spc="-15" dirty="0">
                <a:effectLst/>
                <a:latin typeface="Arial Narrow" panose="020B0606020202030204" pitchFamily="34" charset="0"/>
                <a:ea typeface="Calibri" panose="020F0502020204030204" pitchFamily="34" charset="0"/>
              </a:rPr>
              <a:t>ί</a:t>
            </a:r>
            <a:r>
              <a:rPr lang="el-GR" sz="2000" dirty="0">
                <a:effectLst/>
                <a:latin typeface="Arial Narrow" panose="020B0606020202030204" pitchFamily="34" charset="0"/>
                <a:ea typeface="Calibri" panose="020F0502020204030204" pitchFamily="34" charset="0"/>
              </a:rPr>
              <a:t>ναι:</a:t>
            </a:r>
            <a:endParaRPr lang="el-GR" sz="2000" dirty="0">
              <a:effectLst/>
              <a:latin typeface="Arial Narrow" panose="020B0606020202030204" pitchFamily="34" charset="0"/>
              <a:ea typeface="Times New Roman" panose="02020603050405020304" pitchFamily="18" charset="0"/>
            </a:endParaRPr>
          </a:p>
          <a:p>
            <a:pPr marL="0" marR="0">
              <a:lnSpc>
                <a:spcPts val="600"/>
              </a:lnSpc>
              <a:spcBef>
                <a:spcPts val="0"/>
              </a:spcBef>
              <a:spcAft>
                <a:spcPts val="0"/>
              </a:spcAft>
            </a:pPr>
            <a:r>
              <a:rPr lang="el-GR" sz="2000" dirty="0">
                <a:effectLst/>
                <a:latin typeface="Arial Narrow" panose="020B0606020202030204" pitchFamily="34" charset="0"/>
                <a:ea typeface="Times New Roman" panose="02020603050405020304" pitchFamily="18" charset="0"/>
              </a:rPr>
              <a:t> </a:t>
            </a:r>
          </a:p>
          <a:p>
            <a:pPr marL="484505" marR="0">
              <a:spcBef>
                <a:spcPts val="0"/>
              </a:spcBef>
              <a:spcAft>
                <a:spcPts val="0"/>
              </a:spcAft>
            </a:pPr>
            <a:r>
              <a:rPr lang="el-GR" sz="2000" dirty="0">
                <a:effectLst/>
                <a:latin typeface="Arial Narrow" panose="020B0606020202030204" pitchFamily="34" charset="0"/>
                <a:ea typeface="Calibri" panose="020F0502020204030204" pitchFamily="34" charset="0"/>
              </a:rPr>
              <a:t>• </a:t>
            </a:r>
            <a:r>
              <a:rPr lang="el-GR" sz="2000" spc="1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Αν</a:t>
            </a:r>
            <a:r>
              <a:rPr lang="el-GR" sz="2000" spc="-1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σ</a:t>
            </a:r>
            <a:r>
              <a:rPr lang="el-GR" sz="2000" spc="-10" dirty="0">
                <a:effectLst/>
                <a:latin typeface="Arial Narrow" panose="020B0606020202030204" pitchFamily="34" charset="0"/>
                <a:ea typeface="Calibri" panose="020F0502020204030204" pitchFamily="34" charset="0"/>
              </a:rPr>
              <a:t>χ</a:t>
            </a:r>
            <a:r>
              <a:rPr lang="el-GR" sz="2000" spc="-15" dirty="0">
                <a:effectLst/>
                <a:latin typeface="Arial Narrow" panose="020B0606020202030204" pitchFamily="34" charset="0"/>
                <a:ea typeface="Calibri" panose="020F0502020204030204" pitchFamily="34" charset="0"/>
              </a:rPr>
              <a:t>ε</a:t>
            </a:r>
            <a:r>
              <a:rPr lang="el-GR" sz="2000" dirty="0">
                <a:effectLst/>
                <a:latin typeface="Arial Narrow" panose="020B0606020202030204" pitchFamily="34" charset="0"/>
                <a:ea typeface="Calibri" panose="020F0502020204030204" pitchFamily="34" charset="0"/>
              </a:rPr>
              <a:t>δι</a:t>
            </a:r>
            <a:r>
              <a:rPr lang="el-GR" sz="2000" spc="-10" dirty="0">
                <a:effectLst/>
                <a:latin typeface="Arial Narrow" panose="020B0606020202030204" pitchFamily="34" charset="0"/>
                <a:ea typeface="Calibri" panose="020F0502020204030204" pitchFamily="34" charset="0"/>
              </a:rPr>
              <a:t>α</a:t>
            </a:r>
            <a:r>
              <a:rPr lang="el-GR" sz="2000" dirty="0">
                <a:effectLst/>
                <a:latin typeface="Arial Narrow" panose="020B0606020202030204" pitchFamily="34" charset="0"/>
                <a:ea typeface="Calibri" panose="020F0502020204030204" pitchFamily="34" charset="0"/>
              </a:rPr>
              <a:t>σ</a:t>
            </a:r>
            <a:r>
              <a:rPr lang="el-GR" sz="2000" spc="-10"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ός</a:t>
            </a:r>
            <a:r>
              <a:rPr lang="el-GR" sz="2000" spc="55"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a:t>
            </a:r>
            <a:r>
              <a:rPr lang="el-GR" sz="2000" spc="-2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γ</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εκπομπής</a:t>
            </a:r>
            <a:r>
              <a:rPr lang="el-GR" sz="2000" spc="50"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a:t>
            </a:r>
            <a:r>
              <a:rPr lang="el-GR" sz="2000" spc="5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ή</a:t>
            </a:r>
            <a:r>
              <a:rPr lang="el-GR" sz="2000" spc="-15" dirty="0">
                <a:effectLst/>
                <a:latin typeface="Arial Narrow" panose="020B0606020202030204" pitchFamily="34" charset="0"/>
                <a:ea typeface="Calibri" panose="020F0502020204030204" pitchFamily="34" charset="0"/>
              </a:rPr>
              <a:t>χ</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a:t>
            </a:r>
            <a:r>
              <a:rPr lang="el-GR" sz="2000" spc="5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για</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τη</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μείωση</a:t>
            </a:r>
            <a:r>
              <a:rPr lang="el-GR" sz="2000" spc="55" dirty="0">
                <a:effectLst/>
                <a:latin typeface="Arial Narrow" panose="020B0606020202030204" pitchFamily="34" charset="0"/>
                <a:ea typeface="Calibri" panose="020F0502020204030204" pitchFamily="34" charset="0"/>
              </a:rPr>
              <a:t>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a:t>
            </a:r>
            <a:r>
              <a:rPr lang="el-GR" sz="2000" spc="-2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ν</a:t>
            </a:r>
            <a:r>
              <a:rPr lang="el-GR" sz="2000" spc="55"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αλ</a:t>
            </a:r>
            <a:r>
              <a:rPr lang="el-GR" sz="2000" spc="-15" dirty="0">
                <a:effectLst/>
                <a:latin typeface="Arial Narrow" panose="020B0606020202030204" pitchFamily="34" charset="0"/>
                <a:ea typeface="Calibri" panose="020F0502020204030204" pitchFamily="34" charset="0"/>
              </a:rPr>
              <a:t>λ</a:t>
            </a:r>
            <a:r>
              <a:rPr lang="el-GR" sz="2000" spc="-5" dirty="0">
                <a:effectLst/>
                <a:latin typeface="Arial Narrow" panose="020B0606020202030204" pitchFamily="34" charset="0"/>
                <a:ea typeface="Calibri" panose="020F0502020204030204" pitchFamily="34" charset="0"/>
              </a:rPr>
              <a:t>α</a:t>
            </a:r>
            <a:r>
              <a:rPr lang="el-GR" sz="2000" dirty="0">
                <a:effectLst/>
                <a:latin typeface="Arial Narrow" panose="020B0606020202030204" pitchFamily="34" charset="0"/>
                <a:ea typeface="Calibri" panose="020F0502020204030204" pitchFamily="34" charset="0"/>
              </a:rPr>
              <a:t>γή</a:t>
            </a:r>
            <a:r>
              <a:rPr lang="el-GR" sz="2000" spc="5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φ</a:t>
            </a:r>
            <a:r>
              <a:rPr lang="el-GR" sz="2000" spc="-10" dirty="0">
                <a:effectLst/>
                <a:latin typeface="Arial Narrow" panose="020B0606020202030204" pitchFamily="34" charset="0"/>
                <a:ea typeface="Calibri" panose="020F0502020204030204" pitchFamily="34" charset="0"/>
              </a:rPr>
              <a:t>ά</a:t>
            </a:r>
            <a:r>
              <a:rPr lang="el-GR" sz="2000" dirty="0">
                <a:effectLst/>
                <a:latin typeface="Arial Narrow" panose="020B0606020202030204" pitchFamily="34" charset="0"/>
                <a:ea typeface="Calibri" panose="020F0502020204030204" pitchFamily="34" charset="0"/>
              </a:rPr>
              <a:t>σ</a:t>
            </a:r>
            <a:r>
              <a:rPr lang="el-GR" sz="2000" spc="-5"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α</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ος</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συ</a:t>
            </a:r>
            <a:r>
              <a:rPr lang="el-GR" sz="2000" spc="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νοτ</a:t>
            </a:r>
            <a:r>
              <a:rPr lang="el-GR" sz="2000" spc="-15" dirty="0">
                <a:effectLst/>
                <a:latin typeface="Arial Narrow" panose="020B0606020202030204" pitchFamily="34" charset="0"/>
                <a:ea typeface="Calibri" panose="020F0502020204030204" pitchFamily="34" charset="0"/>
              </a:rPr>
              <a:t>ή</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εκπεμπόμε</a:t>
            </a:r>
            <a:r>
              <a:rPr lang="el-GR" sz="2000" spc="-10" dirty="0">
                <a:effectLst/>
                <a:latin typeface="Arial Narrow" panose="020B0606020202030204" pitchFamily="34" charset="0"/>
                <a:ea typeface="Calibri" panose="020F0502020204030204" pitchFamily="34" charset="0"/>
              </a:rPr>
              <a:t>ν</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 από αυτές </a:t>
            </a:r>
            <a:r>
              <a:rPr lang="el-GR" sz="2000" spc="-10" dirty="0">
                <a:effectLst/>
                <a:latin typeface="Arial Narrow" panose="020B0606020202030204" pitchFamily="34" charset="0"/>
                <a:ea typeface="Calibri" panose="020F0502020204030204" pitchFamily="34" charset="0"/>
              </a:rPr>
              <a:t>ή</a:t>
            </a:r>
            <a:r>
              <a:rPr lang="el-GR" sz="2000" spc="-15" dirty="0">
                <a:effectLst/>
                <a:latin typeface="Arial Narrow" panose="020B0606020202030204" pitchFamily="34" charset="0"/>
                <a:ea typeface="Calibri" panose="020F0502020204030204" pitchFamily="34" charset="0"/>
              </a:rPr>
              <a:t>χ</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a:t>
            </a:r>
            <a:endParaRPr lang="el-GR" sz="2000" dirty="0">
              <a:effectLst/>
              <a:latin typeface="Arial Narrow" panose="020B0606020202030204" pitchFamily="34" charset="0"/>
              <a:ea typeface="Times New Roman" panose="02020603050405020304" pitchFamily="18" charset="0"/>
            </a:endParaRPr>
          </a:p>
          <a:p>
            <a:pPr marL="0" marR="0">
              <a:lnSpc>
                <a:spcPts val="700"/>
              </a:lnSpc>
              <a:spcBef>
                <a:spcPts val="5"/>
              </a:spcBef>
              <a:spcAft>
                <a:spcPts val="0"/>
              </a:spcAft>
            </a:pPr>
            <a:r>
              <a:rPr lang="el-GR" sz="2000" dirty="0">
                <a:effectLst/>
                <a:latin typeface="Arial Narrow" panose="020B0606020202030204" pitchFamily="34" charset="0"/>
                <a:ea typeface="Times New Roman" panose="02020603050405020304" pitchFamily="18" charset="0"/>
              </a:rPr>
              <a:t> </a:t>
            </a:r>
          </a:p>
          <a:p>
            <a:pPr marL="636905" marR="39370" indent="-152400" algn="just">
              <a:lnSpc>
                <a:spcPct val="111000"/>
              </a:lnSpc>
              <a:spcBef>
                <a:spcPts val="0"/>
              </a:spcBef>
              <a:spcAft>
                <a:spcPts val="0"/>
              </a:spcAft>
            </a:pPr>
            <a:r>
              <a:rPr lang="el-GR" sz="2000" dirty="0">
                <a:effectLst/>
                <a:latin typeface="Arial Narrow" panose="020B0606020202030204" pitchFamily="34" charset="0"/>
                <a:ea typeface="Calibri" panose="020F0502020204030204" pitchFamily="34" charset="0"/>
              </a:rPr>
              <a:t>• </a:t>
            </a:r>
            <a:r>
              <a:rPr lang="el-GR" sz="2000" spc="13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Αν</a:t>
            </a:r>
            <a:r>
              <a:rPr lang="el-GR" sz="2000" spc="-1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σ</a:t>
            </a:r>
            <a:r>
              <a:rPr lang="el-GR" sz="2000" spc="-10" dirty="0">
                <a:effectLst/>
                <a:latin typeface="Arial Narrow" panose="020B0606020202030204" pitchFamily="34" charset="0"/>
                <a:ea typeface="Calibri" panose="020F0502020204030204" pitchFamily="34" charset="0"/>
              </a:rPr>
              <a:t>χ</a:t>
            </a:r>
            <a:r>
              <a:rPr lang="el-GR" sz="2000" spc="-15" dirty="0">
                <a:effectLst/>
                <a:latin typeface="Arial Narrow" panose="020B0606020202030204" pitchFamily="34" charset="0"/>
                <a:ea typeface="Calibri" panose="020F0502020204030204" pitchFamily="34" charset="0"/>
              </a:rPr>
              <a:t>ε</a:t>
            </a:r>
            <a:r>
              <a:rPr lang="el-GR" sz="2000" dirty="0">
                <a:effectLst/>
                <a:latin typeface="Arial Narrow" panose="020B0606020202030204" pitchFamily="34" charset="0"/>
                <a:ea typeface="Calibri" panose="020F0502020204030204" pitchFamily="34" charset="0"/>
              </a:rPr>
              <a:t>δι</a:t>
            </a:r>
            <a:r>
              <a:rPr lang="el-GR" sz="2000" spc="-10" dirty="0">
                <a:effectLst/>
                <a:latin typeface="Arial Narrow" panose="020B0606020202030204" pitchFamily="34" charset="0"/>
                <a:ea typeface="Calibri" panose="020F0502020204030204" pitchFamily="34" charset="0"/>
              </a:rPr>
              <a:t>α</a:t>
            </a:r>
            <a:r>
              <a:rPr lang="el-GR" sz="2000" dirty="0">
                <a:effectLst/>
                <a:latin typeface="Arial Narrow" panose="020B0606020202030204" pitchFamily="34" charset="0"/>
                <a:ea typeface="Calibri" panose="020F0502020204030204" pitchFamily="34" charset="0"/>
              </a:rPr>
              <a:t>σ</a:t>
            </a:r>
            <a:r>
              <a:rPr lang="el-GR" sz="2000" spc="-10"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ός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 </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ώρου ε</a:t>
            </a:r>
            <a:r>
              <a:rPr lang="el-GR" sz="2000" spc="-5" dirty="0">
                <a:effectLst/>
                <a:latin typeface="Arial Narrow" panose="020B0606020202030204" pitchFamily="34" charset="0"/>
                <a:ea typeface="Calibri" panose="020F0502020204030204" pitchFamily="34" charset="0"/>
              </a:rPr>
              <a:t>ρ</a:t>
            </a:r>
            <a:r>
              <a:rPr lang="el-GR" sz="2000" dirty="0">
                <a:effectLst/>
                <a:latin typeface="Arial Narrow" panose="020B0606020202030204" pitchFamily="34" charset="0"/>
                <a:ea typeface="Calibri" panose="020F0502020204030204" pitchFamily="34" charset="0"/>
              </a:rPr>
              <a:t>γ</a:t>
            </a:r>
            <a:r>
              <a:rPr lang="el-GR" sz="2000" spc="-10" dirty="0">
                <a:effectLst/>
                <a:latin typeface="Arial Narrow" panose="020B0606020202030204" pitchFamily="34" charset="0"/>
                <a:ea typeface="Calibri" panose="020F0502020204030204" pitchFamily="34" charset="0"/>
              </a:rPr>
              <a:t>α</a:t>
            </a:r>
            <a:r>
              <a:rPr lang="el-GR" sz="2000" dirty="0">
                <a:effectLst/>
                <a:latin typeface="Arial Narrow" panose="020B0606020202030204" pitchFamily="34" charset="0"/>
                <a:ea typeface="Calibri" panose="020F0502020204030204" pitchFamily="34" charset="0"/>
              </a:rPr>
              <a:t>σίας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 </a:t>
            </a:r>
            <a:r>
              <a:rPr lang="el-GR" sz="2000" dirty="0" err="1">
                <a:effectLst/>
                <a:latin typeface="Arial Narrow" panose="020B0606020202030204" pitchFamily="34" charset="0"/>
                <a:ea typeface="Calibri" panose="020F0502020204030204" pitchFamily="34" charset="0"/>
              </a:rPr>
              <a:t>ανα</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ωροθέτηση</a:t>
            </a:r>
            <a:r>
              <a:rPr lang="el-GR" sz="2000"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ογό</a:t>
            </a:r>
            <a:r>
              <a:rPr lang="el-GR" sz="2000" spc="-5" dirty="0" err="1">
                <a:effectLst/>
                <a:latin typeface="Arial Narrow" panose="020B0606020202030204" pitchFamily="34" charset="0"/>
                <a:ea typeface="Calibri" panose="020F0502020204030204" pitchFamily="34" charset="0"/>
              </a:rPr>
              <a:t>νω</a:t>
            </a:r>
            <a:r>
              <a:rPr lang="el-GR" sz="2000" dirty="0" err="1">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 π</a:t>
            </a:r>
            <a:r>
              <a:rPr lang="el-GR" sz="2000" spc="-2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γ</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 για τη μείωση της ενί</a:t>
            </a:r>
            <a:r>
              <a:rPr lang="el-GR" sz="2000" spc="5" dirty="0">
                <a:effectLst/>
                <a:latin typeface="Arial Narrow" panose="020B0606020202030204" pitchFamily="34" charset="0"/>
                <a:ea typeface="Calibri" panose="020F0502020204030204" pitchFamily="34" charset="0"/>
              </a:rPr>
              <a:t>σ</a:t>
            </a:r>
            <a:r>
              <a:rPr lang="el-GR" sz="2000" dirty="0">
                <a:effectLst/>
                <a:latin typeface="Arial Narrow" panose="020B0606020202030204" pitchFamily="34" charset="0"/>
                <a:ea typeface="Calibri" panose="020F0502020204030204" pitchFamily="34" charset="0"/>
              </a:rPr>
              <a:t>χυσης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a:effectLst/>
                <a:latin typeface="Arial Narrow" panose="020B0606020202030204" pitchFamily="34" charset="0"/>
                <a:ea typeface="Calibri" panose="020F0502020204030204" pitchFamily="34" charset="0"/>
              </a:rPr>
              <a:t>ή</a:t>
            </a:r>
            <a:r>
              <a:rPr lang="el-GR" sz="2000" spc="-15" dirty="0">
                <a:effectLst/>
                <a:latin typeface="Arial Narrow" panose="020B0606020202030204" pitchFamily="34" charset="0"/>
                <a:ea typeface="Calibri" panose="020F0502020204030204" pitchFamily="34" charset="0"/>
              </a:rPr>
              <a:t>χ</a:t>
            </a:r>
            <a:r>
              <a:rPr lang="el-GR" sz="2000" spc="-5" dirty="0">
                <a:effectLst/>
                <a:latin typeface="Arial Narrow" panose="020B0606020202030204" pitchFamily="34" charset="0"/>
                <a:ea typeface="Calibri" panose="020F0502020204030204" pitchFamily="34" charset="0"/>
              </a:rPr>
              <a:t>ω</a:t>
            </a:r>
            <a:r>
              <a:rPr lang="el-GR" sz="2000" dirty="0">
                <a:effectLst/>
                <a:latin typeface="Arial Narrow" panose="020B0606020202030204" pitchFamily="34" charset="0"/>
                <a:ea typeface="Calibri" panose="020F0502020204030204" pitchFamily="34" charset="0"/>
              </a:rPr>
              <a:t>ν </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όγω συμβ</a:t>
            </a:r>
            <a:r>
              <a:rPr lang="el-GR" sz="2000" spc="-10" dirty="0">
                <a:effectLst/>
                <a:latin typeface="Arial Narrow" panose="020B0606020202030204" pitchFamily="34" charset="0"/>
                <a:ea typeface="Calibri" panose="020F0502020204030204" pitchFamily="34" charset="0"/>
              </a:rPr>
              <a:t>ο</a:t>
            </a:r>
            <a:r>
              <a:rPr lang="el-GR" sz="2000" dirty="0">
                <a:effectLst/>
                <a:latin typeface="Arial Narrow" panose="020B0606020202030204" pitchFamily="34" charset="0"/>
                <a:ea typeface="Calibri" panose="020F0502020204030204" pitchFamily="34" charset="0"/>
              </a:rPr>
              <a:t>λής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20"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υ</a:t>
            </a:r>
            <a:r>
              <a:rPr lang="el-GR" sz="2000" spc="-5"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 αέρα </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αι τη μείωση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 αρ</a:t>
            </a:r>
            <a:r>
              <a:rPr lang="el-GR" sz="2000" spc="-5" dirty="0">
                <a:effectLst/>
                <a:latin typeface="Arial Narrow" panose="020B0606020202030204" pitchFamily="34" charset="0"/>
                <a:ea typeface="Calibri" panose="020F0502020204030204" pitchFamily="34" charset="0"/>
              </a:rPr>
              <a:t>ι</a:t>
            </a:r>
            <a:r>
              <a:rPr lang="el-GR" sz="2000" dirty="0">
                <a:effectLst/>
                <a:latin typeface="Arial Narrow" panose="020B0606020202030204" pitchFamily="34" charset="0"/>
                <a:ea typeface="Calibri" panose="020F0502020204030204" pitchFamily="34" charset="0"/>
              </a:rPr>
              <a:t>θ</a:t>
            </a:r>
            <a:r>
              <a:rPr lang="el-GR" sz="2000" spc="-10"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ού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ε</a:t>
            </a:r>
            <a:r>
              <a:rPr lang="el-GR" sz="2000" spc="-5" dirty="0">
                <a:effectLst/>
                <a:latin typeface="Arial Narrow" panose="020B0606020202030204" pitchFamily="34" charset="0"/>
                <a:ea typeface="Calibri" panose="020F0502020204030204" pitchFamily="34" charset="0"/>
              </a:rPr>
              <a:t>ρ</a:t>
            </a:r>
            <a:r>
              <a:rPr lang="el-GR" sz="2000" dirty="0">
                <a:effectLst/>
                <a:latin typeface="Arial Narrow" panose="020B0606020202030204" pitchFamily="34" charset="0"/>
                <a:ea typeface="Calibri" panose="020F0502020204030204" pitchFamily="34" charset="0"/>
              </a:rPr>
              <a:t>γαζομέ</a:t>
            </a:r>
            <a:r>
              <a:rPr lang="el-GR" sz="2000" spc="-5" dirty="0">
                <a:effectLst/>
                <a:latin typeface="Arial Narrow" panose="020B0606020202030204" pitchFamily="34" charset="0"/>
                <a:ea typeface="Calibri" panose="020F0502020204030204" pitchFamily="34" charset="0"/>
              </a:rPr>
              <a:t>νω</a:t>
            </a:r>
            <a:r>
              <a:rPr lang="el-GR" sz="2000" dirty="0">
                <a:effectLst/>
                <a:latin typeface="Arial Narrow" panose="020B0606020202030204" pitchFamily="34" charset="0"/>
                <a:ea typeface="Calibri" panose="020F0502020204030204" pitchFamily="34" charset="0"/>
              </a:rPr>
              <a:t>ν που εκτ</a:t>
            </a:r>
            <a:r>
              <a:rPr lang="el-GR" sz="2000" spc="-10" dirty="0">
                <a:effectLst/>
                <a:latin typeface="Arial Narrow" panose="020B0606020202030204" pitchFamily="34" charset="0"/>
                <a:ea typeface="Calibri" panose="020F0502020204030204" pitchFamily="34" charset="0"/>
              </a:rPr>
              <a:t>ί</a:t>
            </a:r>
            <a:r>
              <a:rPr lang="el-GR" sz="2000" dirty="0">
                <a:effectLst/>
                <a:latin typeface="Arial Narrow" panose="020B0606020202030204" pitchFamily="34" charset="0"/>
                <a:ea typeface="Calibri" panose="020F0502020204030204" pitchFamily="34" charset="0"/>
              </a:rPr>
              <a:t>θε</a:t>
            </a:r>
            <a:r>
              <a:rPr lang="el-GR" sz="2000" spc="5" dirty="0">
                <a:effectLst/>
                <a:latin typeface="Arial Narrow" panose="020B0606020202030204" pitchFamily="34" charset="0"/>
                <a:ea typeface="Calibri" panose="020F0502020204030204" pitchFamily="34" charset="0"/>
              </a:rPr>
              <a:t>ν</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αι </a:t>
            </a:r>
            <a:r>
              <a:rPr lang="el-GR" sz="2000" spc="10" dirty="0">
                <a:effectLst/>
                <a:latin typeface="Arial Narrow" panose="020B0606020202030204" pitchFamily="34" charset="0"/>
                <a:ea typeface="Calibri" panose="020F0502020204030204" pitchFamily="34" charset="0"/>
              </a:rPr>
              <a:t>σ</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 α</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τ</a:t>
            </a:r>
            <a:r>
              <a:rPr lang="el-GR" sz="2000" spc="5" dirty="0">
                <a:effectLst/>
                <a:latin typeface="Arial Narrow" panose="020B0606020202030204" pitchFamily="34" charset="0"/>
                <a:ea typeface="Calibri" panose="020F0502020204030204" pitchFamily="34" charset="0"/>
              </a:rPr>
              <a:t>άλ</a:t>
            </a:r>
            <a:r>
              <a:rPr lang="el-GR" sz="2000" dirty="0">
                <a:effectLst/>
                <a:latin typeface="Arial Narrow" panose="020B0606020202030204" pitchFamily="34" charset="0"/>
                <a:ea typeface="Calibri" panose="020F0502020204030204" pitchFamily="34" charset="0"/>
              </a:rPr>
              <a:t>λη</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ο </a:t>
            </a:r>
            <a:r>
              <a:rPr lang="el-GR" sz="2000" spc="-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χ</a:t>
            </a:r>
            <a:r>
              <a:rPr lang="el-GR" sz="2000" spc="-1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τι</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ό περιβ</a:t>
            </a:r>
            <a:r>
              <a:rPr lang="el-GR" sz="2000" spc="5" dirty="0">
                <a:effectLst/>
                <a:latin typeface="Arial Narrow" panose="020B0606020202030204" pitchFamily="34" charset="0"/>
                <a:ea typeface="Calibri" panose="020F0502020204030204" pitchFamily="34" charset="0"/>
              </a:rPr>
              <a:t>άλ</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ον.</a:t>
            </a:r>
            <a:endParaRPr lang="el-GR" sz="2000" dirty="0">
              <a:effectLst/>
              <a:latin typeface="Arial Narrow" panose="020B0606020202030204" pitchFamily="34" charset="0"/>
              <a:ea typeface="Times New Roman" panose="02020603050405020304" pitchFamily="18" charset="0"/>
            </a:endParaRPr>
          </a:p>
          <a:p>
            <a:pPr marL="0" marR="0">
              <a:lnSpc>
                <a:spcPts val="600"/>
              </a:lnSpc>
              <a:spcBef>
                <a:spcPts val="0"/>
              </a:spcBef>
              <a:spcAft>
                <a:spcPts val="0"/>
              </a:spcAft>
            </a:pPr>
            <a:r>
              <a:rPr lang="el-GR" sz="2000" dirty="0">
                <a:effectLst/>
                <a:latin typeface="Arial Narrow" panose="020B0606020202030204" pitchFamily="34" charset="0"/>
                <a:ea typeface="Times New Roman" panose="02020603050405020304" pitchFamily="18" charset="0"/>
              </a:rPr>
              <a:t> </a:t>
            </a:r>
          </a:p>
          <a:p>
            <a:pPr marL="484505" marR="0">
              <a:spcBef>
                <a:spcPts val="0"/>
              </a:spcBef>
              <a:spcAft>
                <a:spcPts val="0"/>
              </a:spcAft>
            </a:pPr>
            <a:r>
              <a:rPr lang="el-GR" sz="2000" dirty="0">
                <a:effectLst/>
                <a:latin typeface="Arial Narrow" panose="020B0606020202030204" pitchFamily="34" charset="0"/>
                <a:ea typeface="Calibri" panose="020F0502020204030204" pitchFamily="34" charset="0"/>
              </a:rPr>
              <a:t>• </a:t>
            </a:r>
            <a:r>
              <a:rPr lang="el-GR" sz="2000" spc="1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Απο</a:t>
            </a:r>
            <a:r>
              <a:rPr lang="el-GR" sz="2000" spc="-10"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ό</a:t>
            </a:r>
            <a:r>
              <a:rPr lang="el-GR" sz="2000" spc="-5" dirty="0">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ωση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ογό</a:t>
            </a:r>
            <a:r>
              <a:rPr lang="el-GR" sz="2000" spc="-5" dirty="0" err="1">
                <a:effectLst/>
                <a:latin typeface="Arial Narrow" panose="020B0606020202030204" pitchFamily="34" charset="0"/>
                <a:ea typeface="Calibri" panose="020F0502020204030204" pitchFamily="34" charset="0"/>
              </a:rPr>
              <a:t>νω</a:t>
            </a:r>
            <a:r>
              <a:rPr lang="el-GR" sz="2000" dirty="0" err="1">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 π</a:t>
            </a:r>
            <a:r>
              <a:rPr lang="el-GR" sz="2000" spc="-2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γ</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 σε </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ώρο όπου δεν υ</a:t>
            </a:r>
            <a:r>
              <a:rPr lang="el-GR" sz="2000" spc="-10" dirty="0">
                <a:effectLst/>
                <a:latin typeface="Arial Narrow" panose="020B0606020202030204" pitchFamily="34" charset="0"/>
                <a:ea typeface="Calibri" panose="020F0502020204030204" pitchFamily="34" charset="0"/>
              </a:rPr>
              <a:t>π</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ρ</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ουν ε</a:t>
            </a:r>
            <a:r>
              <a:rPr lang="el-GR" sz="2000" spc="-5" dirty="0">
                <a:effectLst/>
                <a:latin typeface="Arial Narrow" panose="020B0606020202030204" pitchFamily="34" charset="0"/>
                <a:ea typeface="Calibri" panose="020F0502020204030204" pitchFamily="34" charset="0"/>
              </a:rPr>
              <a:t>ρ</a:t>
            </a:r>
            <a:r>
              <a:rPr lang="el-GR" sz="2000" dirty="0">
                <a:effectLst/>
                <a:latin typeface="Arial Narrow" panose="020B0606020202030204" pitchFamily="34" charset="0"/>
                <a:ea typeface="Calibri" panose="020F0502020204030204" pitchFamily="34" charset="0"/>
              </a:rPr>
              <a:t>γαζόμενοι.</a:t>
            </a:r>
            <a:endParaRPr lang="el-GR" sz="2000" dirty="0">
              <a:effectLst/>
              <a:latin typeface="Arial Narrow" panose="020B0606020202030204" pitchFamily="34" charset="0"/>
              <a:ea typeface="Times New Roman" panose="02020603050405020304" pitchFamily="18" charset="0"/>
            </a:endParaRPr>
          </a:p>
          <a:p>
            <a:pPr marL="0" marR="0">
              <a:lnSpc>
                <a:spcPts val="700"/>
              </a:lnSpc>
              <a:spcBef>
                <a:spcPts val="5"/>
              </a:spcBef>
              <a:spcAft>
                <a:spcPts val="0"/>
              </a:spcAft>
            </a:pPr>
            <a:r>
              <a:rPr lang="el-GR" sz="2000" dirty="0">
                <a:effectLst/>
                <a:latin typeface="Arial Narrow" panose="020B0606020202030204" pitchFamily="34" charset="0"/>
                <a:ea typeface="Times New Roman" panose="02020603050405020304" pitchFamily="18" charset="0"/>
              </a:rPr>
              <a:t> </a:t>
            </a:r>
          </a:p>
          <a:p>
            <a:pPr marL="484505" marR="0">
              <a:spcBef>
                <a:spcPts val="0"/>
              </a:spcBef>
              <a:spcAft>
                <a:spcPts val="0"/>
              </a:spcAft>
            </a:pPr>
            <a:r>
              <a:rPr lang="el-GR" sz="2000" dirty="0">
                <a:effectLst/>
                <a:latin typeface="Arial Narrow" panose="020B0606020202030204" pitchFamily="34" charset="0"/>
                <a:ea typeface="Calibri" panose="020F0502020204030204" pitchFamily="34" charset="0"/>
              </a:rPr>
              <a:t>• </a:t>
            </a:r>
            <a:r>
              <a:rPr lang="el-GR" sz="2000" spc="155" dirty="0">
                <a:effectLst/>
                <a:latin typeface="Arial Narrow" panose="020B0606020202030204" pitchFamily="34" charset="0"/>
                <a:ea typeface="Calibri" panose="020F0502020204030204" pitchFamily="34" charset="0"/>
              </a:rPr>
              <a:t> </a:t>
            </a:r>
            <a:r>
              <a:rPr lang="el-GR" sz="2000" dirty="0" err="1">
                <a:effectLst/>
                <a:latin typeface="Arial Narrow" panose="020B0606020202030204" pitchFamily="34" charset="0"/>
                <a:ea typeface="Calibri" panose="020F0502020204030204" pitchFamily="34" charset="0"/>
              </a:rPr>
              <a:t>Έδρ</a:t>
            </a:r>
            <a:r>
              <a:rPr lang="el-GR" sz="2000" spc="-10" dirty="0" err="1">
                <a:effectLst/>
                <a:latin typeface="Arial Narrow" panose="020B0606020202030204" pitchFamily="34" charset="0"/>
                <a:ea typeface="Calibri" panose="020F0502020204030204" pitchFamily="34" charset="0"/>
              </a:rPr>
              <a:t>α</a:t>
            </a:r>
            <a:r>
              <a:rPr lang="el-GR" sz="2000" dirty="0" err="1">
                <a:effectLst/>
                <a:latin typeface="Arial Narrow" panose="020B0606020202030204" pitchFamily="34" charset="0"/>
                <a:ea typeface="Calibri" panose="020F0502020204030204" pitchFamily="34" charset="0"/>
              </a:rPr>
              <a:t>ση</a:t>
            </a:r>
            <a:r>
              <a:rPr lang="el-GR" sz="2000" spc="40"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a:t>
            </a:r>
            <a:r>
              <a:rPr lang="el-GR" sz="2000" spc="40" dirty="0">
                <a:effectLst/>
                <a:latin typeface="Arial Narrow" panose="020B0606020202030204" pitchFamily="34" charset="0"/>
                <a:ea typeface="Calibri" panose="020F0502020204030204" pitchFamily="34" charset="0"/>
              </a:rPr>
              <a:t>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ογό</a:t>
            </a:r>
            <a:r>
              <a:rPr lang="el-GR" sz="2000" spc="-5" dirty="0" err="1">
                <a:effectLst/>
                <a:latin typeface="Arial Narrow" panose="020B0606020202030204" pitchFamily="34" charset="0"/>
                <a:ea typeface="Calibri" panose="020F0502020204030204" pitchFamily="34" charset="0"/>
              </a:rPr>
              <a:t>νω</a:t>
            </a:r>
            <a:r>
              <a:rPr lang="el-GR" sz="2000" dirty="0" err="1">
                <a:effectLst/>
                <a:latin typeface="Arial Narrow" panose="020B0606020202030204" pitchFamily="34" charset="0"/>
                <a:ea typeface="Calibri" panose="020F0502020204030204" pitchFamily="34" charset="0"/>
              </a:rPr>
              <a:t>ν</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a:t>
            </a:r>
            <a:r>
              <a:rPr lang="el-GR" sz="2000" spc="-2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γ</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σε</a:t>
            </a:r>
            <a:r>
              <a:rPr lang="el-GR" sz="2000" spc="40" dirty="0">
                <a:effectLst/>
                <a:latin typeface="Arial Narrow" panose="020B0606020202030204" pitchFamily="34" charset="0"/>
                <a:ea typeface="Calibri" panose="020F0502020204030204" pitchFamily="34" charset="0"/>
              </a:rPr>
              <a:t>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οαπορροφ</a:t>
            </a:r>
            <a:r>
              <a:rPr lang="el-GR" sz="2000" spc="-15" dirty="0" err="1">
                <a:effectLst/>
                <a:latin typeface="Arial Narrow" panose="020B0606020202030204" pitchFamily="34" charset="0"/>
                <a:ea typeface="Calibri" panose="020F0502020204030204" pitchFamily="34" charset="0"/>
              </a:rPr>
              <a:t>η</a:t>
            </a:r>
            <a:r>
              <a:rPr lang="el-GR" sz="2000" dirty="0" err="1">
                <a:effectLst/>
                <a:latin typeface="Arial Narrow" panose="020B0606020202030204" pitchFamily="34" charset="0"/>
                <a:ea typeface="Calibri" panose="020F0502020204030204" pitchFamily="34" charset="0"/>
              </a:rPr>
              <a:t>τι</a:t>
            </a:r>
            <a:r>
              <a:rPr lang="el-GR" sz="2000" spc="-35" dirty="0" err="1">
                <a:effectLst/>
                <a:latin typeface="Arial Narrow" panose="020B0606020202030204" pitchFamily="34" charset="0"/>
                <a:ea typeface="Calibri" panose="020F0502020204030204" pitchFamily="34" charset="0"/>
              </a:rPr>
              <a:t>κ</a:t>
            </a:r>
            <a:r>
              <a:rPr lang="el-GR" sz="2000" dirty="0" err="1">
                <a:effectLst/>
                <a:latin typeface="Arial Narrow" panose="020B0606020202030204" pitchFamily="34" charset="0"/>
                <a:ea typeface="Calibri" panose="020F0502020204030204" pitchFamily="34" charset="0"/>
              </a:rPr>
              <a:t>ά</a:t>
            </a:r>
            <a:r>
              <a:rPr lang="el-GR" sz="2000" spc="40" dirty="0">
                <a:effectLst/>
                <a:latin typeface="Arial Narrow" panose="020B0606020202030204" pitchFamily="34" charset="0"/>
                <a:ea typeface="Calibri" panose="020F0502020204030204" pitchFamily="34" charset="0"/>
              </a:rPr>
              <a:t> </a:t>
            </a:r>
            <a:r>
              <a:rPr lang="el-GR" sz="2000" spc="-30" dirty="0">
                <a:effectLst/>
                <a:latin typeface="Arial Narrow" panose="020B0606020202030204" pitchFamily="34" charset="0"/>
                <a:ea typeface="Calibri" panose="020F0502020204030204" pitchFamily="34" charset="0"/>
              </a:rPr>
              <a:t>υ</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ι</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ά,</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για</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τη</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μείωση</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της</a:t>
            </a:r>
            <a:r>
              <a:rPr lang="el-GR" sz="2000" spc="40"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δι</a:t>
            </a:r>
            <a:r>
              <a:rPr lang="el-GR" sz="2000" spc="-15" dirty="0">
                <a:effectLst/>
                <a:latin typeface="Arial Narrow" panose="020B0606020202030204" pitchFamily="34" charset="0"/>
                <a:ea typeface="Calibri" panose="020F0502020204030204" pitchFamily="34" charset="0"/>
              </a:rPr>
              <a:t>ά</a:t>
            </a:r>
            <a:r>
              <a:rPr lang="el-GR" sz="2000" dirty="0">
                <a:effectLst/>
                <a:latin typeface="Arial Narrow" panose="020B0606020202030204" pitchFamily="34" charset="0"/>
                <a:ea typeface="Calibri" panose="020F0502020204030204" pitchFamily="34" charset="0"/>
              </a:rPr>
              <a:t>δοσης</a:t>
            </a:r>
            <a:r>
              <a:rPr lang="el-GR" sz="2000" spc="40"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a:t>
            </a:r>
            <a:r>
              <a:rPr lang="el-GR" sz="2000" spc="40"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χ</a:t>
            </a:r>
            <a:r>
              <a:rPr lang="el-GR" sz="2000" spc="-15"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τι</a:t>
            </a:r>
            <a:r>
              <a:rPr lang="el-GR" sz="2000" spc="-25" dirty="0">
                <a:effectLst/>
                <a:latin typeface="Arial Narrow" panose="020B0606020202030204" pitchFamily="34" charset="0"/>
                <a:ea typeface="Calibri" panose="020F0502020204030204" pitchFamily="34" charset="0"/>
              </a:rPr>
              <a:t>κ</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 </a:t>
            </a:r>
            <a:r>
              <a:rPr lang="el-GR" sz="2000" spc="-2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υ</a:t>
            </a:r>
            <a:r>
              <a:rPr lang="el-GR" sz="2000" spc="-5" dirty="0">
                <a:effectLst/>
                <a:latin typeface="Arial Narrow" panose="020B0606020202030204" pitchFamily="34" charset="0"/>
                <a:ea typeface="Calibri" panose="020F0502020204030204" pitchFamily="34" charset="0"/>
              </a:rPr>
              <a:t>μ</a:t>
            </a:r>
            <a:r>
              <a:rPr lang="el-GR" sz="2000" dirty="0">
                <a:effectLst/>
                <a:latin typeface="Arial Narrow" panose="020B0606020202030204" pitchFamily="34" charset="0"/>
                <a:ea typeface="Calibri" panose="020F0502020204030204" pitchFamily="34" charset="0"/>
              </a:rPr>
              <a:t>ά</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a:effectLst/>
                <a:latin typeface="Arial Narrow" panose="020B0606020202030204" pitchFamily="34" charset="0"/>
                <a:ea typeface="Calibri" panose="020F0502020204030204" pitchFamily="34" charset="0"/>
              </a:rPr>
              <a:t>σ</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 </a:t>
            </a:r>
            <a:r>
              <a:rPr lang="el-GR" sz="2000" spc="10" dirty="0">
                <a:effectLst/>
                <a:latin typeface="Arial Narrow" panose="020B0606020202030204" pitchFamily="34" charset="0"/>
                <a:ea typeface="Calibri" panose="020F0502020204030204" pitchFamily="34" charset="0"/>
              </a:rPr>
              <a:t>σ</a:t>
            </a:r>
            <a:r>
              <a:rPr lang="el-GR" sz="2000" dirty="0">
                <a:effectLst/>
                <a:latin typeface="Arial Narrow" panose="020B0606020202030204" pitchFamily="34" charset="0"/>
                <a:ea typeface="Calibri" panose="020F0502020204030204" pitchFamily="34" charset="0"/>
              </a:rPr>
              <a:t>τε</a:t>
            </a:r>
            <a:r>
              <a:rPr lang="el-GR" sz="2000" spc="-5" dirty="0">
                <a:effectLst/>
                <a:latin typeface="Arial Narrow" panose="020B0606020202030204" pitchFamily="34" charset="0"/>
                <a:ea typeface="Calibri" panose="020F0502020204030204" pitchFamily="34" charset="0"/>
              </a:rPr>
              <a:t>ρ</a:t>
            </a:r>
            <a:r>
              <a:rPr lang="el-GR" sz="2000" spc="-10" dirty="0">
                <a:effectLst/>
                <a:latin typeface="Arial Narrow" panose="020B0606020202030204" pitchFamily="34" charset="0"/>
                <a:ea typeface="Calibri" panose="020F0502020204030204" pitchFamily="34" charset="0"/>
              </a:rPr>
              <a:t>ε</a:t>
            </a:r>
            <a:r>
              <a:rPr lang="el-GR" sz="2000" dirty="0">
                <a:effectLst/>
                <a:latin typeface="Arial Narrow" panose="020B0606020202030204" pitchFamily="34" charset="0"/>
                <a:ea typeface="Calibri" panose="020F0502020204030204" pitchFamily="34" charset="0"/>
              </a:rPr>
              <a:t>ά </a:t>
            </a:r>
            <a:r>
              <a:rPr lang="el-GR" sz="2000" spc="10" dirty="0">
                <a:effectLst/>
                <a:latin typeface="Arial Narrow" panose="020B0606020202030204" pitchFamily="34" charset="0"/>
                <a:ea typeface="Calibri" panose="020F0502020204030204" pitchFamily="34" charset="0"/>
              </a:rPr>
              <a:t>σ</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 οποία </a:t>
            </a:r>
            <a:r>
              <a:rPr lang="el-GR" sz="2000" spc="-15" dirty="0">
                <a:effectLst/>
                <a:latin typeface="Arial Narrow" panose="020B0606020202030204" pitchFamily="34" charset="0"/>
                <a:ea typeface="Calibri" panose="020F0502020204030204" pitchFamily="34" charset="0"/>
              </a:rPr>
              <a:t>ε</a:t>
            </a:r>
            <a:r>
              <a:rPr lang="el-GR" sz="2000" dirty="0">
                <a:effectLst/>
                <a:latin typeface="Arial Narrow" panose="020B0606020202030204" pitchFamily="34" charset="0"/>
                <a:ea typeface="Calibri" panose="020F0502020204030204" pitchFamily="34" charset="0"/>
              </a:rPr>
              <a:t>δρά</a:t>
            </a:r>
            <a:r>
              <a:rPr lang="el-GR" sz="2000" spc="-10" dirty="0">
                <a:effectLst/>
                <a:latin typeface="Arial Narrow" panose="020B0606020202030204" pitchFamily="34" charset="0"/>
                <a:ea typeface="Calibri" panose="020F0502020204030204" pitchFamily="34" charset="0"/>
              </a:rPr>
              <a:t>ζ</a:t>
            </a:r>
            <a:r>
              <a:rPr lang="el-GR" sz="2000" dirty="0">
                <a:effectLst/>
                <a:latin typeface="Arial Narrow" panose="020B0606020202030204" pitchFamily="34" charset="0"/>
                <a:ea typeface="Calibri" panose="020F0502020204030204" pitchFamily="34" charset="0"/>
              </a:rPr>
              <a:t>ε</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αι η </a:t>
            </a:r>
            <a:r>
              <a:rPr lang="el-GR" sz="2000" spc="-5"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ογόνος</a:t>
            </a:r>
            <a:r>
              <a:rPr lang="el-GR" sz="2000" dirty="0">
                <a:effectLst/>
                <a:latin typeface="Arial Narrow" panose="020B0606020202030204" pitchFamily="34" charset="0"/>
                <a:ea typeface="Calibri" panose="020F0502020204030204" pitchFamily="34" charset="0"/>
              </a:rPr>
              <a:t> π</a:t>
            </a:r>
            <a:r>
              <a:rPr lang="el-GR" sz="2000" spc="-2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γή.</a:t>
            </a:r>
            <a:endParaRPr lang="el-GR" sz="2000" dirty="0">
              <a:effectLst/>
              <a:latin typeface="Arial Narrow" panose="020B0606020202030204" pitchFamily="34" charset="0"/>
              <a:ea typeface="Times New Roman" panose="02020603050405020304" pitchFamily="18" charset="0"/>
            </a:endParaRPr>
          </a:p>
          <a:p>
            <a:pPr marL="0" marR="0">
              <a:lnSpc>
                <a:spcPts val="700"/>
              </a:lnSpc>
              <a:spcBef>
                <a:spcPts val="5"/>
              </a:spcBef>
              <a:spcAft>
                <a:spcPts val="0"/>
              </a:spcAft>
            </a:pPr>
            <a:r>
              <a:rPr lang="el-GR" sz="2000" dirty="0">
                <a:effectLst/>
                <a:latin typeface="Arial Narrow" panose="020B0606020202030204" pitchFamily="34" charset="0"/>
                <a:ea typeface="Times New Roman" panose="02020603050405020304" pitchFamily="18" charset="0"/>
              </a:rPr>
              <a:t> </a:t>
            </a:r>
          </a:p>
          <a:p>
            <a:pPr marL="484505" marR="0">
              <a:spcBef>
                <a:spcPts val="0"/>
              </a:spcBef>
              <a:spcAft>
                <a:spcPts val="0"/>
              </a:spcAft>
            </a:pPr>
            <a:r>
              <a:rPr lang="el-GR" sz="2000" dirty="0">
                <a:effectLst/>
                <a:latin typeface="Arial Narrow" panose="020B0606020202030204" pitchFamily="34" charset="0"/>
                <a:ea typeface="Calibri" panose="020F0502020204030204" pitchFamily="34" charset="0"/>
              </a:rPr>
              <a:t>• </a:t>
            </a:r>
            <a:r>
              <a:rPr lang="el-GR" sz="2000" spc="1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Επι</a:t>
            </a:r>
            <a:r>
              <a:rPr lang="el-GR" sz="2000" spc="-35" dirty="0">
                <a:effectLst/>
                <a:latin typeface="Arial Narrow" panose="020B0606020202030204" pitchFamily="34" charset="0"/>
                <a:ea typeface="Calibri" panose="020F0502020204030204" pitchFamily="34" charset="0"/>
              </a:rPr>
              <a:t>κ</a:t>
            </a:r>
            <a:r>
              <a:rPr lang="el-GR" sz="2000" spc="5" dirty="0">
                <a:effectLst/>
                <a:latin typeface="Arial Narrow" panose="020B0606020202030204" pitchFamily="34" charset="0"/>
                <a:ea typeface="Calibri" panose="020F0502020204030204" pitchFamily="34" charset="0"/>
              </a:rPr>
              <a:t>ά</a:t>
            </a:r>
            <a:r>
              <a:rPr lang="el-GR" sz="2000" spc="-15"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υψη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ογό</a:t>
            </a:r>
            <a:r>
              <a:rPr lang="el-GR" sz="2000" spc="-5" dirty="0" err="1">
                <a:effectLst/>
                <a:latin typeface="Arial Narrow" panose="020B0606020202030204" pitchFamily="34" charset="0"/>
                <a:ea typeface="Calibri" panose="020F0502020204030204" pitchFamily="34" charset="0"/>
              </a:rPr>
              <a:t>νω</a:t>
            </a:r>
            <a:r>
              <a:rPr lang="el-GR" sz="2000" dirty="0" err="1">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 π</a:t>
            </a:r>
            <a:r>
              <a:rPr lang="el-GR" sz="2000" spc="-20" dirty="0">
                <a:effectLst/>
                <a:latin typeface="Arial Narrow" panose="020B0606020202030204" pitchFamily="34" charset="0"/>
                <a:ea typeface="Calibri" panose="020F0502020204030204" pitchFamily="34" charset="0"/>
              </a:rPr>
              <a:t>η</a:t>
            </a:r>
            <a:r>
              <a:rPr lang="el-GR" sz="2000" dirty="0">
                <a:effectLst/>
                <a:latin typeface="Arial Narrow" panose="020B0606020202030204" pitchFamily="34" charset="0"/>
                <a:ea typeface="Calibri" panose="020F0502020204030204" pitchFamily="34" charset="0"/>
              </a:rPr>
              <a:t>γ</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 με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οαπορροφ</a:t>
            </a:r>
            <a:r>
              <a:rPr lang="el-GR" sz="2000" spc="-15" dirty="0" err="1">
                <a:effectLst/>
                <a:latin typeface="Arial Narrow" panose="020B0606020202030204" pitchFamily="34" charset="0"/>
                <a:ea typeface="Calibri" panose="020F0502020204030204" pitchFamily="34" charset="0"/>
              </a:rPr>
              <a:t>η</a:t>
            </a:r>
            <a:r>
              <a:rPr lang="el-GR" sz="2000" dirty="0" err="1">
                <a:effectLst/>
                <a:latin typeface="Arial Narrow" panose="020B0606020202030204" pitchFamily="34" charset="0"/>
                <a:ea typeface="Calibri" panose="020F0502020204030204" pitchFamily="34" charset="0"/>
              </a:rPr>
              <a:t>τι</a:t>
            </a:r>
            <a:r>
              <a:rPr lang="el-GR" sz="2000" spc="-35" dirty="0" err="1">
                <a:effectLst/>
                <a:latin typeface="Arial Narrow" panose="020B0606020202030204" pitchFamily="34" charset="0"/>
                <a:ea typeface="Calibri" panose="020F0502020204030204" pitchFamily="34" charset="0"/>
              </a:rPr>
              <a:t>κ</a:t>
            </a:r>
            <a:r>
              <a:rPr lang="el-GR" sz="2000" dirty="0" err="1">
                <a:effectLst/>
                <a:latin typeface="Arial Narrow" panose="020B0606020202030204" pitchFamily="34" charset="0"/>
                <a:ea typeface="Calibri" panose="020F0502020204030204" pitchFamily="34" charset="0"/>
              </a:rPr>
              <a:t>ά</a:t>
            </a:r>
            <a:r>
              <a:rPr lang="el-GR" sz="2000" dirty="0">
                <a:effectLst/>
                <a:latin typeface="Arial Narrow" panose="020B0606020202030204" pitchFamily="34" charset="0"/>
                <a:ea typeface="Calibri" panose="020F0502020204030204" pitchFamily="34" charset="0"/>
              </a:rPr>
              <a:t> </a:t>
            </a:r>
            <a:r>
              <a:rPr lang="el-GR" sz="2000" spc="-30" dirty="0">
                <a:effectLst/>
                <a:latin typeface="Arial Narrow" panose="020B0606020202030204" pitchFamily="34" charset="0"/>
                <a:ea typeface="Calibri" panose="020F0502020204030204" pitchFamily="34" charset="0"/>
              </a:rPr>
              <a:t>υ</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ι</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ά.</a:t>
            </a:r>
            <a:endParaRPr lang="el-GR" sz="2000" dirty="0">
              <a:effectLst/>
              <a:latin typeface="Arial Narrow" panose="020B0606020202030204" pitchFamily="34" charset="0"/>
              <a:ea typeface="Times New Roman" panose="02020603050405020304" pitchFamily="18" charset="0"/>
            </a:endParaRPr>
          </a:p>
          <a:p>
            <a:pPr marL="0" marR="0">
              <a:lnSpc>
                <a:spcPts val="700"/>
              </a:lnSpc>
              <a:spcBef>
                <a:spcPts val="5"/>
              </a:spcBef>
              <a:spcAft>
                <a:spcPts val="0"/>
              </a:spcAft>
            </a:pPr>
            <a:r>
              <a:rPr lang="el-GR" sz="2000" dirty="0">
                <a:effectLst/>
                <a:latin typeface="Arial Narrow" panose="020B0606020202030204" pitchFamily="34" charset="0"/>
                <a:ea typeface="Times New Roman" panose="02020603050405020304" pitchFamily="18" charset="0"/>
              </a:rPr>
              <a:t> </a:t>
            </a:r>
          </a:p>
          <a:p>
            <a:pPr marL="484505" marR="0">
              <a:spcBef>
                <a:spcPts val="0"/>
              </a:spcBef>
              <a:spcAft>
                <a:spcPts val="0"/>
              </a:spcAft>
            </a:pPr>
            <a:r>
              <a:rPr lang="el-GR" sz="2000" dirty="0">
                <a:effectLst/>
                <a:latin typeface="Arial Narrow" panose="020B0606020202030204" pitchFamily="34" charset="0"/>
                <a:ea typeface="Calibri" panose="020F0502020204030204" pitchFamily="34" charset="0"/>
              </a:rPr>
              <a:t>• </a:t>
            </a:r>
            <a:r>
              <a:rPr lang="el-GR" sz="2000" spc="1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Επι</a:t>
            </a:r>
            <a:r>
              <a:rPr lang="el-GR" sz="2000" spc="-35" dirty="0">
                <a:effectLst/>
                <a:latin typeface="Arial Narrow" panose="020B0606020202030204" pitchFamily="34" charset="0"/>
                <a:ea typeface="Calibri" panose="020F0502020204030204" pitchFamily="34" charset="0"/>
              </a:rPr>
              <a:t>κ</a:t>
            </a:r>
            <a:r>
              <a:rPr lang="el-GR" sz="2000" spc="5" dirty="0">
                <a:effectLst/>
                <a:latin typeface="Arial Narrow" panose="020B0606020202030204" pitchFamily="34" charset="0"/>
                <a:ea typeface="Calibri" panose="020F0502020204030204" pitchFamily="34" charset="0"/>
              </a:rPr>
              <a:t>ά</a:t>
            </a:r>
            <a:r>
              <a:rPr lang="el-GR" sz="2000" spc="-15"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υψη</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με</a:t>
            </a:r>
            <a:r>
              <a:rPr lang="el-GR" sz="2000" spc="55" dirty="0">
                <a:effectLst/>
                <a:latin typeface="Arial Narrow" panose="020B0606020202030204" pitchFamily="34" charset="0"/>
                <a:ea typeface="Calibri" panose="020F0502020204030204" pitchFamily="34" charset="0"/>
              </a:rPr>
              <a:t> </a:t>
            </a:r>
            <a:r>
              <a:rPr lang="el-GR" sz="2000" spc="-10" dirty="0" err="1">
                <a:effectLst/>
                <a:latin typeface="Arial Narrow" panose="020B0606020202030204" pitchFamily="34" charset="0"/>
                <a:ea typeface="Calibri" panose="020F0502020204030204" pitchFamily="34" charset="0"/>
              </a:rPr>
              <a:t>η</a:t>
            </a:r>
            <a:r>
              <a:rPr lang="el-GR" sz="2000" spc="-15" dirty="0" err="1">
                <a:effectLst/>
                <a:latin typeface="Arial Narrow" panose="020B0606020202030204" pitchFamily="34" charset="0"/>
                <a:ea typeface="Calibri" panose="020F0502020204030204" pitchFamily="34" charset="0"/>
              </a:rPr>
              <a:t>χ</a:t>
            </a:r>
            <a:r>
              <a:rPr lang="el-GR" sz="2000" dirty="0" err="1">
                <a:effectLst/>
                <a:latin typeface="Arial Narrow" panose="020B0606020202030204" pitchFamily="34" charset="0"/>
                <a:ea typeface="Calibri" panose="020F0502020204030204" pitchFamily="34" charset="0"/>
              </a:rPr>
              <a:t>οαπορροφ</a:t>
            </a:r>
            <a:r>
              <a:rPr lang="el-GR" sz="2000" spc="-15" dirty="0" err="1">
                <a:effectLst/>
                <a:latin typeface="Arial Narrow" panose="020B0606020202030204" pitchFamily="34" charset="0"/>
                <a:ea typeface="Calibri" panose="020F0502020204030204" pitchFamily="34" charset="0"/>
              </a:rPr>
              <a:t>η</a:t>
            </a:r>
            <a:r>
              <a:rPr lang="el-GR" sz="2000" dirty="0" err="1">
                <a:effectLst/>
                <a:latin typeface="Arial Narrow" panose="020B0606020202030204" pitchFamily="34" charset="0"/>
                <a:ea typeface="Calibri" panose="020F0502020204030204" pitchFamily="34" charset="0"/>
              </a:rPr>
              <a:t>τι</a:t>
            </a:r>
            <a:r>
              <a:rPr lang="el-GR" sz="2000" spc="-35" dirty="0" err="1">
                <a:effectLst/>
                <a:latin typeface="Arial Narrow" panose="020B0606020202030204" pitchFamily="34" charset="0"/>
                <a:ea typeface="Calibri" panose="020F0502020204030204" pitchFamily="34" charset="0"/>
              </a:rPr>
              <a:t>κ</a:t>
            </a:r>
            <a:r>
              <a:rPr lang="el-GR" sz="2000" dirty="0" err="1">
                <a:effectLst/>
                <a:latin typeface="Arial Narrow" panose="020B0606020202030204" pitchFamily="34" charset="0"/>
                <a:ea typeface="Calibri" panose="020F0502020204030204" pitchFamily="34" charset="0"/>
              </a:rPr>
              <a:t>ά</a:t>
            </a:r>
            <a:r>
              <a:rPr lang="el-GR" sz="2000" spc="55" dirty="0">
                <a:effectLst/>
                <a:latin typeface="Arial Narrow" panose="020B0606020202030204" pitchFamily="34" charset="0"/>
                <a:ea typeface="Calibri" panose="020F0502020204030204" pitchFamily="34" charset="0"/>
              </a:rPr>
              <a:t> </a:t>
            </a:r>
            <a:r>
              <a:rPr lang="el-GR" sz="2000" spc="-30" dirty="0">
                <a:effectLst/>
                <a:latin typeface="Arial Narrow" panose="020B0606020202030204" pitchFamily="34" charset="0"/>
                <a:ea typeface="Calibri" panose="020F0502020204030204" pitchFamily="34" charset="0"/>
              </a:rPr>
              <a:t>υ</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ι</a:t>
            </a:r>
            <a:r>
              <a:rPr lang="el-GR" sz="2000" spc="-3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ά</a:t>
            </a:r>
            <a:r>
              <a:rPr lang="el-GR" sz="2000" spc="55" dirty="0">
                <a:effectLst/>
                <a:latin typeface="Arial Narrow" panose="020B0606020202030204" pitchFamily="34" charset="0"/>
                <a:ea typeface="Calibri" panose="020F0502020204030204" pitchFamily="34" charset="0"/>
              </a:rPr>
              <a:t> </a:t>
            </a:r>
            <a:r>
              <a:rPr lang="el-GR" sz="2000" spc="-5" dirty="0">
                <a:effectLst/>
                <a:latin typeface="Arial Narrow" panose="020B0606020202030204" pitchFamily="34" charset="0"/>
                <a:ea typeface="Calibri" panose="020F0502020204030204" pitchFamily="34" charset="0"/>
              </a:rPr>
              <a:t>τω</a:t>
            </a:r>
            <a:r>
              <a:rPr lang="el-GR" sz="2000" dirty="0">
                <a:effectLst/>
                <a:latin typeface="Arial Narrow" panose="020B0606020202030204" pitchFamily="34" charset="0"/>
                <a:ea typeface="Calibri" panose="020F0502020204030204" pitchFamily="34" charset="0"/>
              </a:rPr>
              <a:t>ν</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επιφανει</a:t>
            </a:r>
            <a:r>
              <a:rPr lang="el-GR" sz="2000" spc="-5" dirty="0">
                <a:effectLst/>
                <a:latin typeface="Arial Narrow" panose="020B0606020202030204" pitchFamily="34" charset="0"/>
                <a:ea typeface="Calibri" panose="020F0502020204030204" pitchFamily="34" charset="0"/>
              </a:rPr>
              <a:t>ώ</a:t>
            </a:r>
            <a:r>
              <a:rPr lang="el-GR" sz="2000" dirty="0">
                <a:effectLst/>
                <a:latin typeface="Arial Narrow" panose="020B0606020202030204" pitchFamily="34" charset="0"/>
                <a:ea typeface="Calibri" panose="020F0502020204030204" pitchFamily="34" charset="0"/>
              </a:rPr>
              <a:t>ν</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που</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ενι</a:t>
            </a:r>
            <a:r>
              <a:rPr lang="el-GR" sz="2000" spc="5" dirty="0">
                <a:effectLst/>
                <a:latin typeface="Arial Narrow" panose="020B0606020202030204" pitchFamily="34" charset="0"/>
                <a:ea typeface="Calibri" panose="020F0502020204030204" pitchFamily="34" charset="0"/>
              </a:rPr>
              <a:t>σ</a:t>
            </a:r>
            <a:r>
              <a:rPr lang="el-GR" sz="2000" dirty="0">
                <a:effectLst/>
                <a:latin typeface="Arial Narrow" panose="020B0606020202030204" pitchFamily="34" charset="0"/>
                <a:ea typeface="Calibri" panose="020F0502020204030204" pitchFamily="34" charset="0"/>
              </a:rPr>
              <a:t>χύουν</a:t>
            </a:r>
            <a:r>
              <a:rPr lang="el-GR" sz="2000" spc="5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ους</a:t>
            </a:r>
            <a:r>
              <a:rPr lang="el-GR" sz="2000" spc="5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ή</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ους</a:t>
            </a:r>
            <a:r>
              <a:rPr lang="el-GR" sz="2000" spc="55" dirty="0">
                <a:effectLst/>
                <a:latin typeface="Arial Narrow" panose="020B0606020202030204" pitchFamily="34" charset="0"/>
                <a:ea typeface="Calibri" panose="020F0502020204030204" pitchFamily="34" charset="0"/>
              </a:rPr>
              <a:t> </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όγω</a:t>
            </a:r>
            <a:r>
              <a:rPr lang="el-GR" sz="2000" spc="55" dirty="0">
                <a:effectLst/>
                <a:latin typeface="Arial Narrow" panose="020B0606020202030204" pitchFamily="34" charset="0"/>
                <a:ea typeface="Calibri" panose="020F0502020204030204" pitchFamily="34" charset="0"/>
              </a:rPr>
              <a:t> </a:t>
            </a:r>
            <a:r>
              <a:rPr lang="el-GR" sz="2000" dirty="0">
                <a:effectLst/>
                <a:latin typeface="Arial Narrow" panose="020B0606020202030204" pitchFamily="34" charset="0"/>
                <a:ea typeface="Calibri" panose="020F0502020204030204" pitchFamily="34" charset="0"/>
              </a:rPr>
              <a:t>α</a:t>
            </a:r>
            <a:r>
              <a:rPr lang="el-GR" sz="2000" spc="5" dirty="0">
                <a:effectLst/>
                <a:latin typeface="Arial Narrow" panose="020B0606020202030204" pitchFamily="34" charset="0"/>
                <a:ea typeface="Calibri" panose="020F0502020204030204" pitchFamily="34" charset="0"/>
              </a:rPr>
              <a:t>ν</a:t>
            </a:r>
            <a:r>
              <a:rPr lang="el-GR" sz="2000" spc="-5"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ανακ</a:t>
            </a:r>
            <a:r>
              <a:rPr lang="el-GR" sz="2000" spc="-15" dirty="0">
                <a:effectLst/>
                <a:latin typeface="Arial Narrow" panose="020B0606020202030204" pitchFamily="34" charset="0"/>
                <a:ea typeface="Calibri" panose="020F0502020204030204" pitchFamily="34" charset="0"/>
              </a:rPr>
              <a:t>λ</a:t>
            </a:r>
            <a:r>
              <a:rPr lang="el-GR" sz="2000" spc="-10" dirty="0">
                <a:effectLst/>
                <a:latin typeface="Arial Narrow" panose="020B0606020202030204" pitchFamily="34" charset="0"/>
                <a:ea typeface="Calibri" panose="020F0502020204030204" pitchFamily="34" charset="0"/>
              </a:rPr>
              <a:t>ά</a:t>
            </a:r>
            <a:r>
              <a:rPr lang="el-GR" sz="2000" dirty="0">
                <a:effectLst/>
                <a:latin typeface="Arial Narrow" panose="020B0606020202030204" pitchFamily="34" charset="0"/>
                <a:ea typeface="Calibri" panose="020F0502020204030204" pitchFamily="34" charset="0"/>
              </a:rPr>
              <a:t>σεως (π.χ. </a:t>
            </a:r>
            <a:r>
              <a:rPr lang="el-GR" sz="2000" spc="-10" dirty="0">
                <a:effectLst/>
                <a:latin typeface="Arial Narrow" panose="020B0606020202030204" pitchFamily="34" charset="0"/>
                <a:ea typeface="Calibri" panose="020F0502020204030204" pitchFamily="34" charset="0"/>
              </a:rPr>
              <a:t>τ</a:t>
            </a:r>
            <a:r>
              <a:rPr lang="el-GR" sz="2000" dirty="0">
                <a:effectLst/>
                <a:latin typeface="Arial Narrow" panose="020B0606020202030204" pitchFamily="34" charset="0"/>
                <a:ea typeface="Calibri" panose="020F0502020204030204" pitchFamily="34" charset="0"/>
              </a:rPr>
              <a:t>ο</a:t>
            </a:r>
            <a:r>
              <a:rPr lang="el-GR" sz="2000" spc="-10" dirty="0">
                <a:effectLst/>
                <a:latin typeface="Arial Narrow" panose="020B0606020202030204" pitchFamily="34" charset="0"/>
                <a:ea typeface="Calibri" panose="020F0502020204030204" pitchFamily="34" charset="0"/>
              </a:rPr>
              <a:t>ί</a:t>
            </a:r>
            <a:r>
              <a:rPr lang="el-GR" sz="2000" spc="-15" dirty="0">
                <a:effectLst/>
                <a:latin typeface="Arial Narrow" panose="020B0606020202030204" pitchFamily="34" charset="0"/>
                <a:ea typeface="Calibri" panose="020F0502020204030204" pitchFamily="34" charset="0"/>
              </a:rPr>
              <a:t>χ</a:t>
            </a:r>
            <a:r>
              <a:rPr lang="el-GR" sz="2000" dirty="0">
                <a:effectLst/>
                <a:latin typeface="Arial Narrow" panose="020B0606020202030204" pitchFamily="34" charset="0"/>
                <a:ea typeface="Calibri" panose="020F0502020204030204" pitchFamily="34" charset="0"/>
              </a:rPr>
              <a:t>οι, μεγ</a:t>
            </a:r>
            <a:r>
              <a:rPr lang="el-GR" sz="2000" spc="5" dirty="0">
                <a:effectLst/>
                <a:latin typeface="Arial Narrow" panose="020B0606020202030204" pitchFamily="34" charset="0"/>
                <a:ea typeface="Calibri" panose="020F0502020204030204" pitchFamily="34" charset="0"/>
              </a:rPr>
              <a:t>ά</a:t>
            </a:r>
            <a:r>
              <a:rPr lang="el-GR" sz="2000" dirty="0">
                <a:effectLst/>
                <a:latin typeface="Arial Narrow" panose="020B0606020202030204" pitchFamily="34" charset="0"/>
                <a:ea typeface="Calibri" panose="020F0502020204030204" pitchFamily="34" charset="0"/>
              </a:rPr>
              <a:t>λες με</a:t>
            </a:r>
            <a:r>
              <a:rPr lang="el-GR" sz="2000" spc="-5" dirty="0">
                <a:effectLst/>
                <a:latin typeface="Arial Narrow" panose="020B0606020202030204" pitchFamily="34" charset="0"/>
                <a:ea typeface="Calibri" panose="020F0502020204030204" pitchFamily="34" charset="0"/>
              </a:rPr>
              <a:t>τ</a:t>
            </a:r>
            <a:r>
              <a:rPr lang="el-GR" sz="2000" spc="5" dirty="0">
                <a:effectLst/>
                <a:latin typeface="Arial Narrow" panose="020B0606020202030204" pitchFamily="34" charset="0"/>
                <a:ea typeface="Calibri" panose="020F0502020204030204" pitchFamily="34" charset="0"/>
              </a:rPr>
              <a:t>αλ</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ι</a:t>
            </a:r>
            <a:r>
              <a:rPr lang="el-GR" sz="2000" spc="-15" dirty="0">
                <a:effectLst/>
                <a:latin typeface="Arial Narrow" panose="020B0606020202030204" pitchFamily="34" charset="0"/>
                <a:ea typeface="Calibri" panose="020F0502020204030204" pitchFamily="34" charset="0"/>
              </a:rPr>
              <a:t>κ</a:t>
            </a:r>
            <a:r>
              <a:rPr lang="el-GR" sz="2000" dirty="0">
                <a:effectLst/>
                <a:latin typeface="Arial Narrow" panose="020B0606020202030204" pitchFamily="34" charset="0"/>
                <a:ea typeface="Calibri" panose="020F0502020204030204" pitchFamily="34" charset="0"/>
              </a:rPr>
              <a:t>ές επιφά</a:t>
            </a:r>
            <a:r>
              <a:rPr lang="el-GR" sz="2000" spc="-5" dirty="0">
                <a:effectLst/>
                <a:latin typeface="Arial Narrow" panose="020B0606020202030204" pitchFamily="34" charset="0"/>
                <a:ea typeface="Calibri" panose="020F0502020204030204" pitchFamily="34" charset="0"/>
              </a:rPr>
              <a:t>ν</a:t>
            </a:r>
            <a:r>
              <a:rPr lang="el-GR" sz="2000" dirty="0">
                <a:effectLst/>
                <a:latin typeface="Arial Narrow" panose="020B0606020202030204" pitchFamily="34" charset="0"/>
                <a:ea typeface="Calibri" panose="020F0502020204030204" pitchFamily="34" charset="0"/>
              </a:rPr>
              <a:t>ειες, κ.</a:t>
            </a:r>
            <a:r>
              <a:rPr lang="el-GR" sz="2000" spc="-10" dirty="0">
                <a:effectLst/>
                <a:latin typeface="Arial Narrow" panose="020B0606020202030204" pitchFamily="34" charset="0"/>
                <a:ea typeface="Calibri" panose="020F0502020204030204" pitchFamily="34" charset="0"/>
              </a:rPr>
              <a:t>λ</a:t>
            </a:r>
            <a:r>
              <a:rPr lang="el-GR" sz="2000" dirty="0">
                <a:effectLst/>
                <a:latin typeface="Arial Narrow" panose="020B0606020202030204" pitchFamily="34" charset="0"/>
                <a:ea typeface="Calibri" panose="020F0502020204030204" pitchFamily="34" charset="0"/>
              </a:rPr>
              <a:t>π.).</a:t>
            </a:r>
            <a:endParaRPr lang="el-GR" sz="2000" dirty="0">
              <a:latin typeface="Arial Narrow" panose="020B0606020202030204" pitchFamily="34" charset="0"/>
            </a:endParaRPr>
          </a:p>
        </p:txBody>
      </p:sp>
    </p:spTree>
    <p:extLst>
      <p:ext uri="{BB962C8B-B14F-4D97-AF65-F5344CB8AC3E}">
        <p14:creationId xmlns:p14="http://schemas.microsoft.com/office/powerpoint/2010/main" val="1575012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B90B066-4783-4E9C-8C6D-2AEDB3688B9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B91FE29-F45A-4F40-8E8F-572E231D8BB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56</a:t>
            </a:fld>
            <a:endParaRPr lang="el-GR" dirty="0">
              <a:solidFill>
                <a:prstClr val="black">
                  <a:tint val="75000"/>
                </a:prstClr>
              </a:solidFill>
            </a:endParaRPr>
          </a:p>
        </p:txBody>
      </p:sp>
      <p:pic>
        <p:nvPicPr>
          <p:cNvPr id="1026" name="Picture 2">
            <a:extLst>
              <a:ext uri="{FF2B5EF4-FFF2-40B4-BE49-F238E27FC236}">
                <a16:creationId xmlns:a16="http://schemas.microsoft.com/office/drawing/2014/main" id="{BD7FF1E9-E894-4445-A2A7-E78DC659F75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26300"/>
            <a:ext cx="5256584" cy="559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8E9524E-D63B-495C-BC47-1531889F5E5F}"/>
              </a:ext>
            </a:extLst>
          </p:cNvPr>
          <p:cNvSpPr txBox="1"/>
          <p:nvPr/>
        </p:nvSpPr>
        <p:spPr>
          <a:xfrm>
            <a:off x="457200" y="5574594"/>
            <a:ext cx="8424936" cy="646331"/>
          </a:xfrm>
          <a:prstGeom prst="rect">
            <a:avLst/>
          </a:prstGeom>
          <a:noFill/>
        </p:spPr>
        <p:txBody>
          <a:bodyPr wrap="square">
            <a:spAutoFit/>
          </a:bodyPr>
          <a:lstStyle/>
          <a:p>
            <a:pPr marL="141605" marR="0">
              <a:spcBef>
                <a:spcPts val="95"/>
              </a:spcBef>
              <a:spcAft>
                <a:spcPts val="0"/>
              </a:spcAft>
            </a:pPr>
            <a:r>
              <a:rPr lang="el-GR" sz="1800" i="1" dirty="0">
                <a:effectLst/>
                <a:latin typeface="Calibri" panose="020F0502020204030204" pitchFamily="34" charset="0"/>
                <a:ea typeface="Calibri" panose="020F0502020204030204" pitchFamily="34" charset="0"/>
              </a:rPr>
              <a:t>(α) Οι τόποι διάδοσης του θορύβου </a:t>
            </a:r>
            <a:r>
              <a:rPr lang="el-GR" sz="1800" i="1" spc="-35" dirty="0">
                <a:effectLst/>
                <a:latin typeface="Calibri" panose="020F0502020204030204" pitchFamily="34" charset="0"/>
                <a:ea typeface="Calibri" panose="020F0502020204030204" pitchFamily="34" charset="0"/>
              </a:rPr>
              <a:t>κ</a:t>
            </a:r>
            <a:r>
              <a:rPr lang="el-GR" sz="1800" i="1" dirty="0">
                <a:effectLst/>
                <a:latin typeface="Calibri" panose="020F0502020204030204" pitchFamily="34" charset="0"/>
                <a:ea typeface="Calibri" panose="020F0502020204030204" pitchFamily="34" charset="0"/>
              </a:rPr>
              <a:t>αι (β) </a:t>
            </a:r>
            <a:r>
              <a:rPr lang="el-GR" sz="1800" i="1" spc="-5" dirty="0">
                <a:effectLst/>
                <a:latin typeface="Calibri" panose="020F0502020204030204" pitchFamily="34" charset="0"/>
                <a:ea typeface="Calibri" panose="020F0502020204030204" pitchFamily="34" charset="0"/>
              </a:rPr>
              <a:t>τ</a:t>
            </a:r>
            <a:r>
              <a:rPr lang="el-GR" sz="1800" i="1" dirty="0">
                <a:effectLst/>
                <a:latin typeface="Calibri" panose="020F0502020204030204" pitchFamily="34" charset="0"/>
                <a:ea typeface="Calibri" panose="020F0502020204030204" pitchFamily="34" charset="0"/>
              </a:rPr>
              <a:t>α </a:t>
            </a:r>
            <a:r>
              <a:rPr lang="el-GR" sz="1800" i="1" spc="-15" dirty="0">
                <a:effectLst/>
                <a:latin typeface="Calibri" panose="020F0502020204030204" pitchFamily="34" charset="0"/>
                <a:ea typeface="Calibri" panose="020F0502020204030204" pitchFamily="34" charset="0"/>
              </a:rPr>
              <a:t>κ</a:t>
            </a:r>
            <a:r>
              <a:rPr lang="el-GR" sz="1800" i="1" dirty="0">
                <a:effectLst/>
                <a:latin typeface="Calibri" panose="020F0502020204030204" pitchFamily="34" charset="0"/>
                <a:ea typeface="Calibri" panose="020F0502020204030204" pitchFamily="34" charset="0"/>
              </a:rPr>
              <a:t>υριότερα μέτρα </a:t>
            </a:r>
            <a:r>
              <a:rPr lang="el-GR" sz="1800" i="1" spc="-35" dirty="0">
                <a:effectLst/>
                <a:latin typeface="Calibri" panose="020F0502020204030204" pitchFamily="34" charset="0"/>
                <a:ea typeface="Calibri" panose="020F0502020204030204" pitchFamily="34" charset="0"/>
              </a:rPr>
              <a:t>κ</a:t>
            </a:r>
            <a:r>
              <a:rPr lang="el-GR" sz="1800" i="1" dirty="0">
                <a:effectLst/>
                <a:latin typeface="Calibri" panose="020F0502020204030204" pitchFamily="34" charset="0"/>
                <a:ea typeface="Calibri" panose="020F0502020204030204" pitchFamily="34" charset="0"/>
              </a:rPr>
              <a:t>α</a:t>
            </a:r>
            <a:r>
              <a:rPr lang="el-GR" sz="1800" i="1" spc="-5" dirty="0">
                <a:effectLst/>
                <a:latin typeface="Calibri" panose="020F0502020204030204" pitchFamily="34" charset="0"/>
                <a:ea typeface="Calibri" panose="020F0502020204030204" pitchFamily="34" charset="0"/>
              </a:rPr>
              <a:t>τ</a:t>
            </a:r>
            <a:r>
              <a:rPr lang="el-GR" sz="1800" i="1" dirty="0">
                <a:effectLst/>
                <a:latin typeface="Calibri" panose="020F0502020204030204" pitchFamily="34" charset="0"/>
                <a:ea typeface="Calibri" panose="020F0502020204030204" pitchFamily="34" charset="0"/>
              </a:rPr>
              <a:t>απ</a:t>
            </a:r>
            <a:r>
              <a:rPr lang="el-GR" sz="1800" i="1" spc="-5" dirty="0">
                <a:effectLst/>
                <a:latin typeface="Calibri" panose="020F0502020204030204" pitchFamily="34" charset="0"/>
                <a:ea typeface="Calibri" panose="020F0502020204030204" pitchFamily="34" charset="0"/>
              </a:rPr>
              <a:t>ο</a:t>
            </a:r>
            <a:r>
              <a:rPr lang="el-GR" sz="1800" i="1" dirty="0">
                <a:effectLst/>
                <a:latin typeface="Calibri" panose="020F0502020204030204" pitchFamily="34" charset="0"/>
                <a:ea typeface="Calibri" panose="020F0502020204030204" pitchFamily="34" charset="0"/>
              </a:rPr>
              <a:t>λέμησής του. (Π</a:t>
            </a:r>
            <a:r>
              <a:rPr lang="el-GR" sz="1800" i="1" spc="-15" dirty="0">
                <a:effectLst/>
                <a:latin typeface="Calibri" panose="020F0502020204030204" pitchFamily="34" charset="0"/>
                <a:ea typeface="Calibri" panose="020F0502020204030204" pitchFamily="34" charset="0"/>
              </a:rPr>
              <a:t>η</a:t>
            </a:r>
            <a:r>
              <a:rPr lang="el-GR" sz="1800" i="1" dirty="0">
                <a:effectLst/>
                <a:latin typeface="Calibri" panose="020F0502020204030204" pitchFamily="34" charset="0"/>
                <a:ea typeface="Calibri" panose="020F0502020204030204" pitchFamily="34" charset="0"/>
              </a:rPr>
              <a:t>γή: </a:t>
            </a:r>
            <a:r>
              <a:rPr lang="en-US" sz="1800" u="sng" dirty="0">
                <a:solidFill>
                  <a:srgbClr val="0000FF"/>
                </a:solidFill>
                <a:effectLst/>
                <a:uFill>
                  <a:solidFill>
                    <a:srgbClr val="0000FF"/>
                  </a:solidFill>
                </a:uFill>
                <a:latin typeface="Calibri" panose="020F0502020204030204" pitchFamily="34" charset="0"/>
                <a:ea typeface="Calibri" panose="020F0502020204030204" pitchFamily="34" charset="0"/>
              </a:rPr>
              <a:t>Wisne</a:t>
            </a:r>
            <a:r>
              <a:rPr lang="en-US" sz="1800" u="sng" spc="-85" dirty="0">
                <a:solidFill>
                  <a:srgbClr val="0000FF"/>
                </a:solidFill>
                <a:effectLst/>
                <a:uFill>
                  <a:solidFill>
                    <a:srgbClr val="0000FF"/>
                  </a:solidFill>
                </a:uFill>
                <a:latin typeface="Calibri" panose="020F0502020204030204" pitchFamily="34" charset="0"/>
                <a:ea typeface="Calibri" panose="020F0502020204030204" pitchFamily="34" charset="0"/>
              </a:rPr>
              <a:t>r</a:t>
            </a:r>
            <a:r>
              <a:rPr lang="el-GR" sz="1800" u="sng" dirty="0">
                <a:solidFill>
                  <a:srgbClr val="0000FF"/>
                </a:solidFill>
                <a:effectLst/>
                <a:uFill>
                  <a:solidFill>
                    <a:srgbClr val="0000FF"/>
                  </a:solidFill>
                </a:uFill>
                <a:latin typeface="Calibri" panose="020F0502020204030204" pitchFamily="34" charset="0"/>
                <a:ea typeface="Calibri" panose="020F0502020204030204" pitchFamily="34" charset="0"/>
              </a:rPr>
              <a:t>, 1982</a:t>
            </a:r>
            <a:r>
              <a:rPr lang="el-GR" sz="1800" i="1" dirty="0">
                <a:solidFill>
                  <a:srgbClr val="000000"/>
                </a:solidFill>
                <a:effectLst/>
                <a:latin typeface="Calibri" panose="020F0502020204030204" pitchFamily="34" charset="0"/>
                <a:ea typeface="Calibri" panose="020F0502020204030204" pitchFamily="34" charset="0"/>
              </a:rPr>
              <a:t>)</a:t>
            </a:r>
            <a:endParaRPr lang="el-G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099128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57</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67A71581-B58A-4E1E-BB8E-6E0B237C5FAF}"/>
              </a:ext>
            </a:extLst>
          </p:cNvPr>
          <p:cNvSpPr txBox="1"/>
          <p:nvPr/>
        </p:nvSpPr>
        <p:spPr>
          <a:xfrm>
            <a:off x="323528" y="764704"/>
            <a:ext cx="8136904" cy="1631216"/>
          </a:xfrm>
          <a:prstGeom prst="rect">
            <a:avLst/>
          </a:prstGeom>
          <a:noFill/>
        </p:spPr>
        <p:txBody>
          <a:bodyPr wrap="square">
            <a:spAutoFit/>
          </a:bodyPr>
          <a:lstStyle/>
          <a:p>
            <a:pPr marL="0" marR="0" algn="just"/>
            <a:r>
              <a:rPr lang="el-GR" sz="2000" dirty="0">
                <a:solidFill>
                  <a:srgbClr val="000000"/>
                </a:solidFill>
                <a:effectLst/>
                <a:latin typeface="Arial Narrow" panose="020B0606020202030204" pitchFamily="34" charset="0"/>
                <a:ea typeface="Times New Roman" panose="02020603050405020304" pitchFamily="18" charset="0"/>
              </a:rPr>
              <a:t>Υφίστανται τρείς ήχοι διαφορετικών συχνοτήτων και ένας παρατηρητής. Εάν οι ήχοι είναι 90, 88, 85</a:t>
            </a:r>
            <a:r>
              <a:rPr lang="en-US" sz="2000" dirty="0">
                <a:solidFill>
                  <a:srgbClr val="000000"/>
                </a:solidFill>
                <a:effectLst/>
                <a:latin typeface="Arial Narrow" panose="020B0606020202030204" pitchFamily="34" charset="0"/>
                <a:ea typeface="Times New Roman" panose="02020603050405020304" pitchFamily="18" charset="0"/>
              </a:rPr>
              <a:t>dB</a:t>
            </a:r>
            <a:r>
              <a:rPr lang="el-GR" sz="2000" dirty="0">
                <a:solidFill>
                  <a:srgbClr val="000000"/>
                </a:solidFill>
                <a:effectLst/>
                <a:latin typeface="Arial Narrow" panose="020B0606020202030204" pitchFamily="34" charset="0"/>
                <a:ea typeface="Times New Roman" panose="02020603050405020304" pitchFamily="18" charset="0"/>
              </a:rPr>
              <a:t>, ποιος ο σύνθετος ήχος που ακούει ο παρατηρητής</a:t>
            </a:r>
            <a:r>
              <a:rPr lang="en-US" sz="2000" dirty="0">
                <a:solidFill>
                  <a:srgbClr val="000000"/>
                </a:solidFill>
                <a:effectLst/>
                <a:latin typeface="Arial Narrow" panose="020B0606020202030204" pitchFamily="34" charset="0"/>
                <a:ea typeface="Times New Roman" panose="02020603050405020304" pitchFamily="18" charset="0"/>
              </a:rPr>
              <a:t>.</a:t>
            </a:r>
            <a:endParaRPr lang="el-GR" sz="2000" dirty="0">
              <a:solidFill>
                <a:srgbClr val="000000"/>
              </a:solidFill>
              <a:effectLst/>
              <a:latin typeface="Arial Narrow" panose="020B0606020202030204" pitchFamily="34" charset="0"/>
              <a:ea typeface="Times New Roman" panose="02020603050405020304" pitchFamily="18" charset="0"/>
            </a:endParaRPr>
          </a:p>
          <a:p>
            <a:pPr marL="0" marR="0" algn="just"/>
            <a:endParaRPr lang="el-GR" sz="2000" dirty="0">
              <a:solidFill>
                <a:srgbClr val="000000"/>
              </a:solidFill>
              <a:effectLst/>
              <a:latin typeface="Arial Narrow" panose="020B0606020202030204" pitchFamily="34" charset="0"/>
              <a:ea typeface="Times New Roman" panose="02020603050405020304" pitchFamily="18" charset="0"/>
            </a:endParaRPr>
          </a:p>
          <a:p>
            <a:pPr marL="0" marR="0" algn="just"/>
            <a:r>
              <a:rPr lang="el-GR" sz="2000" dirty="0">
                <a:solidFill>
                  <a:srgbClr val="000000"/>
                </a:solidFill>
                <a:latin typeface="Arial Narrow" panose="020B0606020202030204" pitchFamily="34" charset="0"/>
                <a:ea typeface="Times New Roman" panose="02020603050405020304" pitchFamily="18" charset="0"/>
              </a:rPr>
              <a:t>Λύση</a:t>
            </a:r>
            <a:r>
              <a:rPr lang="el-GR" sz="2000" dirty="0">
                <a:solidFill>
                  <a:srgbClr val="000000"/>
                </a:solidFill>
                <a:effectLst/>
                <a:latin typeface="Arial Narrow" panose="020B0606020202030204" pitchFamily="34" charset="0"/>
                <a:ea typeface="Times New Roman" panose="02020603050405020304" pitchFamily="18" charset="0"/>
              </a:rPr>
              <a:t>:</a:t>
            </a:r>
          </a:p>
          <a:p>
            <a:pPr marL="0" marR="0" algn="just"/>
            <a:r>
              <a:rPr lang="el-GR" sz="2000" dirty="0">
                <a:solidFill>
                  <a:srgbClr val="000000"/>
                </a:solidFill>
                <a:latin typeface="Arial Narrow" panose="020B0606020202030204" pitchFamily="34" charset="0"/>
                <a:ea typeface="Times New Roman" panose="02020603050405020304" pitchFamily="18" charset="0"/>
              </a:rPr>
              <a:t>Για την πηγή α: </a:t>
            </a:r>
            <a:endParaRPr lang="el-GR" sz="2000" dirty="0">
              <a:effectLst/>
              <a:latin typeface="Arial Narrow" panose="020B0606020202030204" pitchFamily="34" charset="0"/>
              <a:ea typeface="Times New Roman" panose="02020603050405020304" pitchFamily="18" charset="0"/>
            </a:endParaRPr>
          </a:p>
        </p:txBody>
      </p:sp>
      <p:sp>
        <p:nvSpPr>
          <p:cNvPr id="7" name="TextBox 6">
            <a:extLst>
              <a:ext uri="{FF2B5EF4-FFF2-40B4-BE49-F238E27FC236}">
                <a16:creationId xmlns:a16="http://schemas.microsoft.com/office/drawing/2014/main" id="{8E9D224B-67FF-4814-BAD6-5308B6591638}"/>
              </a:ext>
            </a:extLst>
          </p:cNvPr>
          <p:cNvSpPr txBox="1"/>
          <p:nvPr/>
        </p:nvSpPr>
        <p:spPr>
          <a:xfrm>
            <a:off x="319876" y="204863"/>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Ασκήσεις</a:t>
            </a:r>
          </a:p>
        </p:txBody>
      </p:sp>
      <p:graphicFrame>
        <p:nvGraphicFramePr>
          <p:cNvPr id="8" name="Αντικείμενο 7">
            <a:extLst>
              <a:ext uri="{FF2B5EF4-FFF2-40B4-BE49-F238E27FC236}">
                <a16:creationId xmlns:a16="http://schemas.microsoft.com/office/drawing/2014/main" id="{1AC9448F-C10B-484E-8C81-DC237996ABC3}"/>
              </a:ext>
            </a:extLst>
          </p:cNvPr>
          <p:cNvGraphicFramePr>
            <a:graphicFrameLocks noChangeAspect="1"/>
          </p:cNvGraphicFramePr>
          <p:nvPr>
            <p:extLst>
              <p:ext uri="{D42A27DB-BD31-4B8C-83A1-F6EECF244321}">
                <p14:modId xmlns:p14="http://schemas.microsoft.com/office/powerpoint/2010/main" val="3832057025"/>
              </p:ext>
            </p:extLst>
          </p:nvPr>
        </p:nvGraphicFramePr>
        <p:xfrm>
          <a:off x="2195736" y="1802043"/>
          <a:ext cx="2941844" cy="501203"/>
        </p:xfrm>
        <a:graphic>
          <a:graphicData uri="http://schemas.openxmlformats.org/presentationml/2006/ole">
            <mc:AlternateContent xmlns:mc="http://schemas.openxmlformats.org/markup-compatibility/2006">
              <mc:Choice xmlns:v="urn:schemas-microsoft-com:vml" Requires="v">
                <p:oleObj name="Equation" r:id="rId2" imgW="1714320" imgH="291960" progId="Equation.DSMT4">
                  <p:embed/>
                </p:oleObj>
              </mc:Choice>
              <mc:Fallback>
                <p:oleObj name="Equation" r:id="rId2" imgW="1714320" imgH="291960" progId="Equation.DSMT4">
                  <p:embed/>
                  <p:pic>
                    <p:nvPicPr>
                      <p:cNvPr id="0" name=""/>
                      <p:cNvPicPr/>
                      <p:nvPr/>
                    </p:nvPicPr>
                    <p:blipFill>
                      <a:blip r:embed="rId3"/>
                      <a:stretch>
                        <a:fillRect/>
                      </a:stretch>
                    </p:blipFill>
                    <p:spPr>
                      <a:xfrm>
                        <a:off x="2195736" y="1802043"/>
                        <a:ext cx="2941844" cy="501203"/>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68F9C759-98E7-4097-AF9E-F1B10EBBA4A5}"/>
              </a:ext>
            </a:extLst>
          </p:cNvPr>
          <p:cNvSpPr txBox="1"/>
          <p:nvPr/>
        </p:nvSpPr>
        <p:spPr>
          <a:xfrm>
            <a:off x="331033" y="2395920"/>
            <a:ext cx="5705668" cy="369332"/>
          </a:xfrm>
          <a:prstGeom prst="rect">
            <a:avLst/>
          </a:prstGeom>
          <a:noFill/>
        </p:spPr>
        <p:txBody>
          <a:bodyPr wrap="square">
            <a:spAutoFit/>
          </a:bodyPr>
          <a:lstStyle/>
          <a:p>
            <a:pPr marL="0" marR="0" algn="just"/>
            <a:r>
              <a:rPr lang="el-GR" sz="1800" dirty="0">
                <a:solidFill>
                  <a:srgbClr val="000000"/>
                </a:solidFill>
                <a:latin typeface="Arial Narrow" panose="020B0606020202030204" pitchFamily="34" charset="0"/>
                <a:ea typeface="Times New Roman" panose="02020603050405020304" pitchFamily="18" charset="0"/>
              </a:rPr>
              <a:t>Για την πηγή </a:t>
            </a:r>
            <a:r>
              <a:rPr lang="el-GR" dirty="0">
                <a:solidFill>
                  <a:srgbClr val="000000"/>
                </a:solidFill>
                <a:latin typeface="Arial Narrow" panose="020B0606020202030204" pitchFamily="34" charset="0"/>
                <a:ea typeface="Times New Roman" panose="02020603050405020304" pitchFamily="18" charset="0"/>
              </a:rPr>
              <a:t>β</a:t>
            </a:r>
            <a:r>
              <a:rPr lang="el-GR" sz="1800" dirty="0">
                <a:solidFill>
                  <a:srgbClr val="000000"/>
                </a:solidFill>
                <a:latin typeface="Arial Narrow" panose="020B0606020202030204" pitchFamily="34" charset="0"/>
                <a:ea typeface="Times New Roman" panose="02020603050405020304" pitchFamily="18" charset="0"/>
              </a:rPr>
              <a:t>: </a:t>
            </a:r>
            <a:endParaRPr lang="el-GR" sz="1800" dirty="0">
              <a:effectLst/>
              <a:latin typeface="Arial Narrow" panose="020B0606020202030204" pitchFamily="34" charset="0"/>
              <a:ea typeface="Times New Roman" panose="02020603050405020304" pitchFamily="18" charset="0"/>
            </a:endParaRPr>
          </a:p>
        </p:txBody>
      </p:sp>
      <p:graphicFrame>
        <p:nvGraphicFramePr>
          <p:cNvPr id="11" name="Αντικείμενο 10">
            <a:extLst>
              <a:ext uri="{FF2B5EF4-FFF2-40B4-BE49-F238E27FC236}">
                <a16:creationId xmlns:a16="http://schemas.microsoft.com/office/drawing/2014/main" id="{3A44CAFD-65D9-4F3C-9A73-85E74D66408B}"/>
              </a:ext>
            </a:extLst>
          </p:cNvPr>
          <p:cNvGraphicFramePr>
            <a:graphicFrameLocks noChangeAspect="1"/>
          </p:cNvGraphicFramePr>
          <p:nvPr>
            <p:extLst>
              <p:ext uri="{D42A27DB-BD31-4B8C-83A1-F6EECF244321}">
                <p14:modId xmlns:p14="http://schemas.microsoft.com/office/powerpoint/2010/main" val="3027291660"/>
              </p:ext>
            </p:extLst>
          </p:nvPr>
        </p:nvGraphicFramePr>
        <p:xfrm>
          <a:off x="2699792" y="2311016"/>
          <a:ext cx="2916309" cy="462587"/>
        </p:xfrm>
        <a:graphic>
          <a:graphicData uri="http://schemas.openxmlformats.org/presentationml/2006/ole">
            <mc:AlternateContent xmlns:mc="http://schemas.openxmlformats.org/markup-compatibility/2006">
              <mc:Choice xmlns:v="urn:schemas-microsoft-com:vml" Requires="v">
                <p:oleObj name="Equation" r:id="rId4" imgW="1841400" imgH="291960" progId="Equation.DSMT4">
                  <p:embed/>
                </p:oleObj>
              </mc:Choice>
              <mc:Fallback>
                <p:oleObj name="Equation" r:id="rId4" imgW="1841400" imgH="291960" progId="Equation.DSMT4">
                  <p:embed/>
                  <p:pic>
                    <p:nvPicPr>
                      <p:cNvPr id="0" name=""/>
                      <p:cNvPicPr/>
                      <p:nvPr/>
                    </p:nvPicPr>
                    <p:blipFill>
                      <a:blip r:embed="rId5"/>
                      <a:stretch>
                        <a:fillRect/>
                      </a:stretch>
                    </p:blipFill>
                    <p:spPr>
                      <a:xfrm>
                        <a:off x="2699792" y="2311016"/>
                        <a:ext cx="2916309" cy="462587"/>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D0860009-3283-45B6-AE54-113409A4B387}"/>
              </a:ext>
            </a:extLst>
          </p:cNvPr>
          <p:cNvSpPr txBox="1"/>
          <p:nvPr/>
        </p:nvSpPr>
        <p:spPr>
          <a:xfrm>
            <a:off x="319876" y="2835293"/>
            <a:ext cx="5705668" cy="369332"/>
          </a:xfrm>
          <a:prstGeom prst="rect">
            <a:avLst/>
          </a:prstGeom>
          <a:noFill/>
        </p:spPr>
        <p:txBody>
          <a:bodyPr wrap="square">
            <a:spAutoFit/>
          </a:bodyPr>
          <a:lstStyle/>
          <a:p>
            <a:pPr marL="0" marR="0" algn="just"/>
            <a:r>
              <a:rPr lang="el-GR" sz="1800" dirty="0">
                <a:solidFill>
                  <a:srgbClr val="000000"/>
                </a:solidFill>
                <a:latin typeface="Arial Narrow" panose="020B0606020202030204" pitchFamily="34" charset="0"/>
                <a:ea typeface="Times New Roman" panose="02020603050405020304" pitchFamily="18" charset="0"/>
              </a:rPr>
              <a:t>Για την πηγή </a:t>
            </a:r>
            <a:r>
              <a:rPr lang="el-GR" dirty="0">
                <a:solidFill>
                  <a:srgbClr val="000000"/>
                </a:solidFill>
                <a:latin typeface="Arial Narrow" panose="020B0606020202030204" pitchFamily="34" charset="0"/>
                <a:ea typeface="Times New Roman" panose="02020603050405020304" pitchFamily="18" charset="0"/>
              </a:rPr>
              <a:t>γ</a:t>
            </a:r>
            <a:r>
              <a:rPr lang="el-GR" sz="1800" dirty="0">
                <a:solidFill>
                  <a:srgbClr val="000000"/>
                </a:solidFill>
                <a:latin typeface="Arial Narrow" panose="020B0606020202030204" pitchFamily="34" charset="0"/>
                <a:ea typeface="Times New Roman" panose="02020603050405020304" pitchFamily="18" charset="0"/>
              </a:rPr>
              <a:t>: </a:t>
            </a:r>
            <a:endParaRPr lang="el-GR" sz="1800" dirty="0">
              <a:effectLst/>
              <a:latin typeface="Arial Narrow" panose="020B0606020202030204" pitchFamily="34" charset="0"/>
              <a:ea typeface="Times New Roman" panose="02020603050405020304" pitchFamily="18" charset="0"/>
            </a:endParaRPr>
          </a:p>
        </p:txBody>
      </p:sp>
      <p:graphicFrame>
        <p:nvGraphicFramePr>
          <p:cNvPr id="13" name="Αντικείμενο 12">
            <a:extLst>
              <a:ext uri="{FF2B5EF4-FFF2-40B4-BE49-F238E27FC236}">
                <a16:creationId xmlns:a16="http://schemas.microsoft.com/office/drawing/2014/main" id="{74ACED75-E5E5-41FC-9ED7-812191CD3CCB}"/>
              </a:ext>
            </a:extLst>
          </p:cNvPr>
          <p:cNvGraphicFramePr>
            <a:graphicFrameLocks noChangeAspect="1"/>
          </p:cNvGraphicFramePr>
          <p:nvPr>
            <p:extLst>
              <p:ext uri="{D42A27DB-BD31-4B8C-83A1-F6EECF244321}">
                <p14:modId xmlns:p14="http://schemas.microsoft.com/office/powerpoint/2010/main" val="3901167452"/>
              </p:ext>
            </p:extLst>
          </p:nvPr>
        </p:nvGraphicFramePr>
        <p:xfrm>
          <a:off x="3684392" y="2738912"/>
          <a:ext cx="2821366" cy="447527"/>
        </p:xfrm>
        <a:graphic>
          <a:graphicData uri="http://schemas.openxmlformats.org/presentationml/2006/ole">
            <mc:AlternateContent xmlns:mc="http://schemas.openxmlformats.org/markup-compatibility/2006">
              <mc:Choice xmlns:v="urn:schemas-microsoft-com:vml" Requires="v">
                <p:oleObj name="Equation" r:id="rId6" imgW="1841400" imgH="291960" progId="Equation.DSMT4">
                  <p:embed/>
                </p:oleObj>
              </mc:Choice>
              <mc:Fallback>
                <p:oleObj name="Equation" r:id="rId6" imgW="1841400" imgH="291960" progId="Equation.DSMT4">
                  <p:embed/>
                  <p:pic>
                    <p:nvPicPr>
                      <p:cNvPr id="0" name=""/>
                      <p:cNvPicPr/>
                      <p:nvPr/>
                    </p:nvPicPr>
                    <p:blipFill>
                      <a:blip r:embed="rId7"/>
                      <a:stretch>
                        <a:fillRect/>
                      </a:stretch>
                    </p:blipFill>
                    <p:spPr>
                      <a:xfrm>
                        <a:off x="3684392" y="2738912"/>
                        <a:ext cx="2821366" cy="447527"/>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FA20C424-4891-4B40-9D62-506934CAB4DB}"/>
              </a:ext>
            </a:extLst>
          </p:cNvPr>
          <p:cNvSpPr txBox="1"/>
          <p:nvPr/>
        </p:nvSpPr>
        <p:spPr>
          <a:xfrm>
            <a:off x="362067" y="3627817"/>
            <a:ext cx="5705668" cy="369332"/>
          </a:xfrm>
          <a:prstGeom prst="rect">
            <a:avLst/>
          </a:prstGeom>
          <a:noFill/>
        </p:spPr>
        <p:txBody>
          <a:bodyPr wrap="square">
            <a:spAutoFit/>
          </a:bodyPr>
          <a:lstStyle/>
          <a:p>
            <a:pPr marL="0" marR="0" algn="just"/>
            <a:r>
              <a:rPr lang="el-GR" sz="1800" dirty="0">
                <a:solidFill>
                  <a:srgbClr val="000000"/>
                </a:solidFill>
                <a:latin typeface="Arial Narrow" panose="020B0606020202030204" pitchFamily="34" charset="0"/>
                <a:ea typeface="Times New Roman" panose="02020603050405020304" pitchFamily="18" charset="0"/>
              </a:rPr>
              <a:t>Η συνολική ηχητική πίεση που δέχεται ο παρατηρητής είναι: </a:t>
            </a:r>
            <a:endParaRPr lang="el-GR" sz="1800" dirty="0">
              <a:effectLst/>
              <a:latin typeface="Arial Narrow" panose="020B0606020202030204" pitchFamily="34" charset="0"/>
              <a:ea typeface="Times New Roman" panose="02020603050405020304" pitchFamily="18" charset="0"/>
            </a:endParaRPr>
          </a:p>
        </p:txBody>
      </p:sp>
      <p:graphicFrame>
        <p:nvGraphicFramePr>
          <p:cNvPr id="15" name="Αντικείμενο 14">
            <a:extLst>
              <a:ext uri="{FF2B5EF4-FFF2-40B4-BE49-F238E27FC236}">
                <a16:creationId xmlns:a16="http://schemas.microsoft.com/office/drawing/2014/main" id="{5F86AD42-0648-467E-B56F-5F91FF5B8E0F}"/>
              </a:ext>
            </a:extLst>
          </p:cNvPr>
          <p:cNvGraphicFramePr>
            <a:graphicFrameLocks noChangeAspect="1"/>
          </p:cNvGraphicFramePr>
          <p:nvPr>
            <p:extLst>
              <p:ext uri="{D42A27DB-BD31-4B8C-83A1-F6EECF244321}">
                <p14:modId xmlns:p14="http://schemas.microsoft.com/office/powerpoint/2010/main" val="1761176639"/>
              </p:ext>
            </p:extLst>
          </p:nvPr>
        </p:nvGraphicFramePr>
        <p:xfrm>
          <a:off x="2463190" y="4190374"/>
          <a:ext cx="4042568" cy="459933"/>
        </p:xfrm>
        <a:graphic>
          <a:graphicData uri="http://schemas.openxmlformats.org/presentationml/2006/ole">
            <mc:AlternateContent xmlns:mc="http://schemas.openxmlformats.org/markup-compatibility/2006">
              <mc:Choice xmlns:v="urn:schemas-microsoft-com:vml" Requires="v">
                <p:oleObj name="Equation" r:id="rId8" imgW="2120760" imgH="241200" progId="Equation.DSMT4">
                  <p:embed/>
                </p:oleObj>
              </mc:Choice>
              <mc:Fallback>
                <p:oleObj name="Equation" r:id="rId8" imgW="2120760" imgH="241200" progId="Equation.DSMT4">
                  <p:embed/>
                  <p:pic>
                    <p:nvPicPr>
                      <p:cNvPr id="0" name=""/>
                      <p:cNvPicPr/>
                      <p:nvPr/>
                    </p:nvPicPr>
                    <p:blipFill>
                      <a:blip r:embed="rId9"/>
                      <a:stretch>
                        <a:fillRect/>
                      </a:stretch>
                    </p:blipFill>
                    <p:spPr>
                      <a:xfrm>
                        <a:off x="2463190" y="4190374"/>
                        <a:ext cx="4042568" cy="459933"/>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B660B396-E79C-4686-A3D9-A151788E1286}"/>
              </a:ext>
            </a:extLst>
          </p:cNvPr>
          <p:cNvSpPr txBox="1"/>
          <p:nvPr/>
        </p:nvSpPr>
        <p:spPr>
          <a:xfrm>
            <a:off x="362067" y="4976949"/>
            <a:ext cx="5705668" cy="369332"/>
          </a:xfrm>
          <a:prstGeom prst="rect">
            <a:avLst/>
          </a:prstGeom>
          <a:noFill/>
        </p:spPr>
        <p:txBody>
          <a:bodyPr wrap="square">
            <a:spAutoFit/>
          </a:bodyPr>
          <a:lstStyle/>
          <a:p>
            <a:pPr marL="0" marR="0" algn="just"/>
            <a:r>
              <a:rPr lang="el-GR" sz="1800" dirty="0">
                <a:solidFill>
                  <a:srgbClr val="000000"/>
                </a:solidFill>
                <a:latin typeface="Arial Narrow" panose="020B0606020202030204" pitchFamily="34" charset="0"/>
                <a:ea typeface="Times New Roman" panose="02020603050405020304" pitchFamily="18" charset="0"/>
              </a:rPr>
              <a:t>Το επίπεδη της ηχητικής πίεσης είναι: </a:t>
            </a:r>
            <a:endParaRPr lang="el-GR" sz="1800" dirty="0">
              <a:effectLst/>
              <a:latin typeface="Arial Narrow" panose="020B0606020202030204" pitchFamily="34" charset="0"/>
              <a:ea typeface="Times New Roman" panose="02020603050405020304" pitchFamily="18" charset="0"/>
            </a:endParaRPr>
          </a:p>
        </p:txBody>
      </p:sp>
      <p:graphicFrame>
        <p:nvGraphicFramePr>
          <p:cNvPr id="17" name="Αντικείμενο 16">
            <a:extLst>
              <a:ext uri="{FF2B5EF4-FFF2-40B4-BE49-F238E27FC236}">
                <a16:creationId xmlns:a16="http://schemas.microsoft.com/office/drawing/2014/main" id="{46AF9D36-1743-4EA5-BCBB-35E08CEF39EE}"/>
              </a:ext>
            </a:extLst>
          </p:cNvPr>
          <p:cNvGraphicFramePr>
            <a:graphicFrameLocks noChangeAspect="1"/>
          </p:cNvGraphicFramePr>
          <p:nvPr>
            <p:extLst>
              <p:ext uri="{D42A27DB-BD31-4B8C-83A1-F6EECF244321}">
                <p14:modId xmlns:p14="http://schemas.microsoft.com/office/powerpoint/2010/main" val="384897519"/>
              </p:ext>
            </p:extLst>
          </p:nvPr>
        </p:nvGraphicFramePr>
        <p:xfrm>
          <a:off x="1524000" y="5416759"/>
          <a:ext cx="5832874" cy="901013"/>
        </p:xfrm>
        <a:graphic>
          <a:graphicData uri="http://schemas.openxmlformats.org/presentationml/2006/ole">
            <mc:AlternateContent xmlns:mc="http://schemas.openxmlformats.org/markup-compatibility/2006">
              <mc:Choice xmlns:v="urn:schemas-microsoft-com:vml" Requires="v">
                <p:oleObj name="Equation" r:id="rId10" imgW="3124080" imgH="482400" progId="Equation.DSMT4">
                  <p:embed/>
                </p:oleObj>
              </mc:Choice>
              <mc:Fallback>
                <p:oleObj name="Equation" r:id="rId10" imgW="3124080" imgH="482400" progId="Equation.DSMT4">
                  <p:embed/>
                  <p:pic>
                    <p:nvPicPr>
                      <p:cNvPr id="0" name=""/>
                      <p:cNvPicPr/>
                      <p:nvPr/>
                    </p:nvPicPr>
                    <p:blipFill>
                      <a:blip r:embed="rId11"/>
                      <a:stretch>
                        <a:fillRect/>
                      </a:stretch>
                    </p:blipFill>
                    <p:spPr>
                      <a:xfrm>
                        <a:off x="1524000" y="5416759"/>
                        <a:ext cx="5832874" cy="901013"/>
                      </a:xfrm>
                      <a:prstGeom prst="rect">
                        <a:avLst/>
                      </a:prstGeom>
                    </p:spPr>
                  </p:pic>
                </p:oleObj>
              </mc:Fallback>
            </mc:AlternateContent>
          </a:graphicData>
        </a:graphic>
      </p:graphicFrame>
    </p:spTree>
    <p:extLst>
      <p:ext uri="{BB962C8B-B14F-4D97-AF65-F5344CB8AC3E}">
        <p14:creationId xmlns:p14="http://schemas.microsoft.com/office/powerpoint/2010/main" val="5611637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58</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67A71581-B58A-4E1E-BB8E-6E0B237C5FAF}"/>
              </a:ext>
            </a:extLst>
          </p:cNvPr>
          <p:cNvSpPr txBox="1"/>
          <p:nvPr/>
        </p:nvSpPr>
        <p:spPr>
          <a:xfrm>
            <a:off x="319876" y="803005"/>
            <a:ext cx="8136904" cy="2677656"/>
          </a:xfrm>
          <a:prstGeom prst="rect">
            <a:avLst/>
          </a:prstGeom>
          <a:noFill/>
        </p:spPr>
        <p:txBody>
          <a:bodyPr wrap="square">
            <a:spAutoFit/>
          </a:bodyPr>
          <a:lstStyle/>
          <a:p>
            <a:pPr marL="0" marR="0" algn="just"/>
            <a:r>
              <a:rPr lang="el-GR" sz="2400" dirty="0">
                <a:solidFill>
                  <a:srgbClr val="000000"/>
                </a:solidFill>
                <a:latin typeface="Arial Narrow" panose="020B0606020202030204" pitchFamily="34" charset="0"/>
                <a:ea typeface="Times New Roman" panose="02020603050405020304" pitchFamily="18" charset="0"/>
              </a:rPr>
              <a:t>Το επίπεδο θορύβου που μετρήθηκε σε ένα σημείο εργοστασίου που λειτουργεί μια θορυβώδης μηχανή ανέρχεται σε 92</a:t>
            </a:r>
            <a:r>
              <a:rPr lang="en-US" sz="2400" dirty="0" err="1">
                <a:solidFill>
                  <a:srgbClr val="000000"/>
                </a:solidFill>
                <a:latin typeface="Arial Narrow" panose="020B0606020202030204" pitchFamily="34" charset="0"/>
                <a:ea typeface="Times New Roman" panose="02020603050405020304" pitchFamily="18" charset="0"/>
              </a:rPr>
              <a:t>dB.</a:t>
            </a:r>
            <a:r>
              <a:rPr lang="en-US" sz="2400" dirty="0">
                <a:solidFill>
                  <a:srgbClr val="000000"/>
                </a:solidFill>
                <a:latin typeface="Arial Narrow" panose="020B0606020202030204" pitchFamily="34" charset="0"/>
                <a:ea typeface="Times New Roman" panose="02020603050405020304" pitchFamily="18" charset="0"/>
              </a:rPr>
              <a:t> </a:t>
            </a:r>
            <a:r>
              <a:rPr lang="el-GR" sz="2400" dirty="0">
                <a:solidFill>
                  <a:srgbClr val="000000"/>
                </a:solidFill>
                <a:latin typeface="Arial Narrow" panose="020B0606020202030204" pitchFamily="34" charset="0"/>
                <a:ea typeface="Times New Roman" panose="02020603050405020304" pitchFamily="18" charset="0"/>
              </a:rPr>
              <a:t>Όταν η μηχανή τίθεται εκτός λειτουργίας το επίπεδο θορύβου μετρήθηκε στο ίδιο σημείο και είναι 88</a:t>
            </a:r>
            <a:r>
              <a:rPr lang="en-US" sz="2400" dirty="0">
                <a:solidFill>
                  <a:srgbClr val="000000"/>
                </a:solidFill>
                <a:latin typeface="Arial Narrow" panose="020B0606020202030204" pitchFamily="34" charset="0"/>
                <a:ea typeface="Times New Roman" panose="02020603050405020304" pitchFamily="18" charset="0"/>
              </a:rPr>
              <a:t>dB</a:t>
            </a:r>
            <a:r>
              <a:rPr lang="el-GR" sz="2400" dirty="0">
                <a:solidFill>
                  <a:srgbClr val="000000"/>
                </a:solidFill>
                <a:latin typeface="Arial Narrow" panose="020B0606020202030204" pitchFamily="34" charset="0"/>
                <a:ea typeface="Times New Roman" panose="02020603050405020304" pitchFamily="18" charset="0"/>
              </a:rPr>
              <a:t>. </a:t>
            </a:r>
          </a:p>
          <a:p>
            <a:pPr marL="0" marR="0" algn="just"/>
            <a:r>
              <a:rPr lang="el-GR" sz="2400" dirty="0">
                <a:solidFill>
                  <a:srgbClr val="000000"/>
                </a:solidFill>
                <a:latin typeface="Arial Narrow" panose="020B0606020202030204" pitchFamily="34" charset="0"/>
                <a:ea typeface="Times New Roman" panose="02020603050405020304" pitchFamily="18" charset="0"/>
              </a:rPr>
              <a:t>Ποιο το επίπεδο θορύβου που οφείλεται στη μηχανή; </a:t>
            </a:r>
            <a:endParaRPr lang="el-GR" sz="2400" dirty="0">
              <a:solidFill>
                <a:srgbClr val="000000"/>
              </a:solidFill>
              <a:effectLst/>
              <a:latin typeface="Arial Narrow" panose="020B0606020202030204" pitchFamily="34" charset="0"/>
              <a:ea typeface="Times New Roman" panose="02020603050405020304" pitchFamily="18" charset="0"/>
            </a:endParaRPr>
          </a:p>
          <a:p>
            <a:pPr marL="0" marR="0" algn="just"/>
            <a:endParaRPr lang="el-GR" sz="2400" dirty="0">
              <a:solidFill>
                <a:srgbClr val="000000"/>
              </a:solidFill>
              <a:effectLst/>
              <a:latin typeface="Arial Narrow" panose="020B0606020202030204" pitchFamily="34" charset="0"/>
              <a:ea typeface="Times New Roman" panose="02020603050405020304" pitchFamily="18" charset="0"/>
            </a:endParaRPr>
          </a:p>
          <a:p>
            <a:pPr marL="0" marR="0" algn="just"/>
            <a:r>
              <a:rPr lang="el-GR" sz="2400" dirty="0">
                <a:solidFill>
                  <a:srgbClr val="000000"/>
                </a:solidFill>
                <a:latin typeface="Arial Narrow" panose="020B0606020202030204" pitchFamily="34" charset="0"/>
                <a:ea typeface="Times New Roman" panose="02020603050405020304" pitchFamily="18" charset="0"/>
              </a:rPr>
              <a:t>Λύση</a:t>
            </a:r>
            <a:r>
              <a:rPr lang="el-GR" sz="2400" dirty="0">
                <a:solidFill>
                  <a:srgbClr val="000000"/>
                </a:solidFill>
                <a:effectLst/>
                <a:latin typeface="Arial Narrow" panose="020B0606020202030204" pitchFamily="34" charset="0"/>
                <a:ea typeface="Times New Roman" panose="02020603050405020304" pitchFamily="18" charset="0"/>
              </a:rPr>
              <a:t>:</a:t>
            </a:r>
          </a:p>
        </p:txBody>
      </p:sp>
      <p:sp>
        <p:nvSpPr>
          <p:cNvPr id="7" name="TextBox 6">
            <a:extLst>
              <a:ext uri="{FF2B5EF4-FFF2-40B4-BE49-F238E27FC236}">
                <a16:creationId xmlns:a16="http://schemas.microsoft.com/office/drawing/2014/main" id="{8E9D224B-67FF-4814-BAD6-5308B6591638}"/>
              </a:ext>
            </a:extLst>
          </p:cNvPr>
          <p:cNvSpPr txBox="1"/>
          <p:nvPr/>
        </p:nvSpPr>
        <p:spPr>
          <a:xfrm>
            <a:off x="319876" y="204863"/>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Ασκήσεις</a:t>
            </a:r>
          </a:p>
        </p:txBody>
      </p:sp>
      <p:graphicFrame>
        <p:nvGraphicFramePr>
          <p:cNvPr id="17" name="Αντικείμενο 16">
            <a:extLst>
              <a:ext uri="{FF2B5EF4-FFF2-40B4-BE49-F238E27FC236}">
                <a16:creationId xmlns:a16="http://schemas.microsoft.com/office/drawing/2014/main" id="{46AF9D36-1743-4EA5-BCBB-35E08CEF39EE}"/>
              </a:ext>
            </a:extLst>
          </p:cNvPr>
          <p:cNvGraphicFramePr>
            <a:graphicFrameLocks noChangeAspect="1"/>
          </p:cNvGraphicFramePr>
          <p:nvPr>
            <p:extLst>
              <p:ext uri="{D42A27DB-BD31-4B8C-83A1-F6EECF244321}">
                <p14:modId xmlns:p14="http://schemas.microsoft.com/office/powerpoint/2010/main" val="1910756145"/>
              </p:ext>
            </p:extLst>
          </p:nvPr>
        </p:nvGraphicFramePr>
        <p:xfrm>
          <a:off x="884142" y="3589298"/>
          <a:ext cx="6545262" cy="901700"/>
        </p:xfrm>
        <a:graphic>
          <a:graphicData uri="http://schemas.openxmlformats.org/presentationml/2006/ole">
            <mc:AlternateContent xmlns:mc="http://schemas.openxmlformats.org/markup-compatibility/2006">
              <mc:Choice xmlns:v="urn:schemas-microsoft-com:vml" Requires="v">
                <p:oleObj name="Equation" r:id="rId2" imgW="3504960" imgH="482400" progId="Equation.DSMT4">
                  <p:embed/>
                </p:oleObj>
              </mc:Choice>
              <mc:Fallback>
                <p:oleObj name="Equation" r:id="rId2" imgW="3504960" imgH="482400" progId="Equation.DSMT4">
                  <p:embed/>
                  <p:pic>
                    <p:nvPicPr>
                      <p:cNvPr id="17" name="Αντικείμενο 16">
                        <a:extLst>
                          <a:ext uri="{FF2B5EF4-FFF2-40B4-BE49-F238E27FC236}">
                            <a16:creationId xmlns:a16="http://schemas.microsoft.com/office/drawing/2014/main" id="{46AF9D36-1743-4EA5-BCBB-35E08CEF39EE}"/>
                          </a:ext>
                        </a:extLst>
                      </p:cNvPr>
                      <p:cNvPicPr/>
                      <p:nvPr/>
                    </p:nvPicPr>
                    <p:blipFill>
                      <a:blip r:embed="rId3"/>
                      <a:stretch>
                        <a:fillRect/>
                      </a:stretch>
                    </p:blipFill>
                    <p:spPr>
                      <a:xfrm>
                        <a:off x="884142" y="3589298"/>
                        <a:ext cx="6545262" cy="901700"/>
                      </a:xfrm>
                      <a:prstGeom prst="rect">
                        <a:avLst/>
                      </a:prstGeom>
                    </p:spPr>
                  </p:pic>
                </p:oleObj>
              </mc:Fallback>
            </mc:AlternateContent>
          </a:graphicData>
        </a:graphic>
      </p:graphicFrame>
    </p:spTree>
    <p:extLst>
      <p:ext uri="{BB962C8B-B14F-4D97-AF65-F5344CB8AC3E}">
        <p14:creationId xmlns:p14="http://schemas.microsoft.com/office/powerpoint/2010/main" val="6956138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B8A1A81-7D35-47C5-9344-CCB29E3CBA7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1CC33F5-09A4-40B1-BE26-6A47D197E69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59</a:t>
            </a:fld>
            <a:endParaRPr lang="el-GR" dirty="0">
              <a:solidFill>
                <a:prstClr val="black">
                  <a:tint val="75000"/>
                </a:prstClr>
              </a:solidFill>
            </a:endParaRPr>
          </a:p>
        </p:txBody>
      </p:sp>
      <p:sp>
        <p:nvSpPr>
          <p:cNvPr id="4" name="WordArt 4">
            <a:extLst>
              <a:ext uri="{FF2B5EF4-FFF2-40B4-BE49-F238E27FC236}">
                <a16:creationId xmlns:a16="http://schemas.microsoft.com/office/drawing/2014/main" id="{E1365F81-99F5-473E-A8A3-290981EF420C}"/>
              </a:ext>
            </a:extLst>
          </p:cNvPr>
          <p:cNvSpPr>
            <a:spLocks noChangeArrowheads="1" noChangeShapeType="1" noTextEdit="1"/>
          </p:cNvSpPr>
          <p:nvPr/>
        </p:nvSpPr>
        <p:spPr bwMode="auto">
          <a:xfrm>
            <a:off x="2250781" y="2204864"/>
            <a:ext cx="5133975" cy="57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2800" kern="10" dirty="0">
                <a:solidFill>
                  <a:schemeClr val="accent2"/>
                </a:solidFill>
                <a:effectLst>
                  <a:outerShdw dist="53882" dir="2700000" algn="ctr" rotWithShape="0">
                    <a:srgbClr val="C0C0C0">
                      <a:alpha val="79999"/>
                    </a:srgbClr>
                  </a:outerShdw>
                </a:effectLst>
                <a:latin typeface="Tahoma"/>
                <a:ea typeface="Tahoma"/>
                <a:cs typeface="Tahoma"/>
              </a:rPr>
              <a:t>Thanks for your attention</a:t>
            </a:r>
            <a:r>
              <a:rPr lang="el-GR" sz="2800" kern="10" dirty="0">
                <a:solidFill>
                  <a:schemeClr val="accent2"/>
                </a:solidFill>
                <a:effectLst>
                  <a:outerShdw dist="53882" dir="2700000" algn="ctr" rotWithShape="0">
                    <a:srgbClr val="C0C0C0">
                      <a:alpha val="79999"/>
                    </a:srgbClr>
                  </a:outerShdw>
                </a:effectLst>
                <a:latin typeface="Tahoma"/>
                <a:ea typeface="Tahoma"/>
                <a:cs typeface="Tahoma"/>
              </a:rPr>
              <a:t>!</a:t>
            </a:r>
          </a:p>
        </p:txBody>
      </p:sp>
      <p:pic>
        <p:nvPicPr>
          <p:cNvPr id="5" name="Γραφικό 4">
            <a:extLst>
              <a:ext uri="{FF2B5EF4-FFF2-40B4-BE49-F238E27FC236}">
                <a16:creationId xmlns:a16="http://schemas.microsoft.com/office/drawing/2014/main" id="{D96E9DAE-D346-4679-9374-8FE58A19B8DE}"/>
              </a:ext>
            </a:extLst>
          </p:cNvPr>
          <p:cNvPicPr>
            <a:picLocks noChangeAspect="1"/>
          </p:cNvPicPr>
          <p:nvPr/>
        </p:nvPicPr>
        <p:blipFill>
          <a:blip r:embed="rId3" cstate="print">
            <a:extLst>
              <a:ext uri="{96DAC541-7B7A-43D3-8B79-37D633B846F1}">
                <asvg:svgBlip xmlns:asvg="http://schemas.microsoft.com/office/drawing/2016/SVG/main" r:embed="rId4"/>
              </a:ext>
            </a:extLst>
          </a:blip>
          <a:stretch>
            <a:fillRect/>
          </a:stretch>
        </p:blipFill>
        <p:spPr>
          <a:xfrm>
            <a:off x="6030618" y="4941614"/>
            <a:ext cx="3095625" cy="752475"/>
          </a:xfrm>
          <a:prstGeom prst="rect">
            <a:avLst/>
          </a:prstGeom>
        </p:spPr>
      </p:pic>
      <p:sp>
        <p:nvSpPr>
          <p:cNvPr id="6" name="Ορθογώνιο 5">
            <a:extLst>
              <a:ext uri="{FF2B5EF4-FFF2-40B4-BE49-F238E27FC236}">
                <a16:creationId xmlns:a16="http://schemas.microsoft.com/office/drawing/2014/main" id="{B46B9432-EBE7-40ED-B5B8-C630AD082A5B}"/>
              </a:ext>
            </a:extLst>
          </p:cNvPr>
          <p:cNvSpPr/>
          <p:nvPr/>
        </p:nvSpPr>
        <p:spPr>
          <a:xfrm>
            <a:off x="5292430" y="4221534"/>
            <a:ext cx="3294261" cy="369332"/>
          </a:xfrm>
          <a:prstGeom prst="rect">
            <a:avLst/>
          </a:prstGeom>
        </p:spPr>
        <p:txBody>
          <a:bodyPr wrap="square">
            <a:spAutoFit/>
          </a:bodyPr>
          <a:lstStyle/>
          <a:p>
            <a:pPr>
              <a:defRPr/>
            </a:pPr>
            <a:r>
              <a:rPr lang="en-US" b="1" u="sng" dirty="0">
                <a:solidFill>
                  <a:schemeClr val="hlink"/>
                </a:solidFill>
                <a:effectLst>
                  <a:outerShdw blurRad="38100" dist="38100" dir="2700000" algn="tl">
                    <a:srgbClr val="C0C0C0"/>
                  </a:outerShdw>
                </a:effectLst>
                <a:latin typeface="Comic Sans MS" pitchFamily="66" charset="0"/>
                <a:cs typeface="Arial" pitchFamily="34" charset="0"/>
              </a:rPr>
              <a:t>Prof. </a:t>
            </a:r>
            <a:r>
              <a:rPr lang="en-US" b="1" u="sng" dirty="0" err="1">
                <a:solidFill>
                  <a:schemeClr val="hlink"/>
                </a:solidFill>
                <a:effectLst>
                  <a:outerShdw blurRad="38100" dist="38100" dir="2700000" algn="tl">
                    <a:srgbClr val="C0C0C0"/>
                  </a:outerShdw>
                </a:effectLst>
                <a:latin typeface="Comic Sans MS" pitchFamily="66" charset="0"/>
                <a:cs typeface="Arial" pitchFamily="34" charset="0"/>
              </a:rPr>
              <a:t>Mic.Gr.Vrachopoulos</a:t>
            </a:r>
            <a:endParaRPr lang="el-GR" b="1" u="sng" dirty="0">
              <a:solidFill>
                <a:schemeClr val="hlink"/>
              </a:solidFill>
              <a:latin typeface="Comic Sans MS" pitchFamily="66" charset="0"/>
              <a:cs typeface="Arial" pitchFamily="34" charset="0"/>
            </a:endParaRPr>
          </a:p>
        </p:txBody>
      </p:sp>
      <p:sp>
        <p:nvSpPr>
          <p:cNvPr id="7" name="Rectangle 7">
            <a:extLst>
              <a:ext uri="{FF2B5EF4-FFF2-40B4-BE49-F238E27FC236}">
                <a16:creationId xmlns:a16="http://schemas.microsoft.com/office/drawing/2014/main" id="{C48AD92B-3BA6-498C-8894-525E26B667A1}"/>
              </a:ext>
            </a:extLst>
          </p:cNvPr>
          <p:cNvSpPr>
            <a:spLocks noChangeArrowheads="1"/>
          </p:cNvSpPr>
          <p:nvPr/>
        </p:nvSpPr>
        <p:spPr bwMode="auto">
          <a:xfrm>
            <a:off x="233763" y="4941614"/>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153380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60</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8005F52A-9FC0-4492-BD4C-7960120EFDAD}"/>
              </a:ext>
            </a:extLst>
          </p:cNvPr>
          <p:cNvPicPr>
            <a:picLocks noChangeAspect="1"/>
          </p:cNvPicPr>
          <p:nvPr/>
        </p:nvPicPr>
        <p:blipFill rotWithShape="1">
          <a:blip r:embed="rId2"/>
          <a:srcRect r="908"/>
          <a:stretch/>
        </p:blipFill>
        <p:spPr>
          <a:xfrm>
            <a:off x="455334" y="1052735"/>
            <a:ext cx="7861082" cy="4332063"/>
          </a:xfrm>
          <a:prstGeom prst="rect">
            <a:avLst/>
          </a:prstGeom>
        </p:spPr>
      </p:pic>
      <p:sp>
        <p:nvSpPr>
          <p:cNvPr id="6" name="TextBox 5">
            <a:extLst>
              <a:ext uri="{FF2B5EF4-FFF2-40B4-BE49-F238E27FC236}">
                <a16:creationId xmlns:a16="http://schemas.microsoft.com/office/drawing/2014/main" id="{054F628C-BE9C-4D27-908A-5A417356F220}"/>
              </a:ext>
            </a:extLst>
          </p:cNvPr>
          <p:cNvSpPr txBox="1"/>
          <p:nvPr/>
        </p:nvSpPr>
        <p:spPr>
          <a:xfrm>
            <a:off x="319876" y="204863"/>
            <a:ext cx="8136904" cy="400110"/>
          </a:xfrm>
          <a:prstGeom prst="rect">
            <a:avLst/>
          </a:prstGeom>
          <a:noFill/>
        </p:spPr>
        <p:txBody>
          <a:bodyPr wrap="square">
            <a:spAutoFit/>
          </a:bodyPr>
          <a:lstStyle/>
          <a:p>
            <a:pPr algn="just"/>
            <a:r>
              <a:rPr lang="el-GR" sz="2000" u="sng" dirty="0">
                <a:solidFill>
                  <a:srgbClr val="0000FF"/>
                </a:solidFill>
                <a:latin typeface="Arial Narrow" panose="020B0606020202030204" pitchFamily="34" charset="0"/>
              </a:rPr>
              <a:t>Ασκήσεις</a:t>
            </a:r>
          </a:p>
        </p:txBody>
      </p:sp>
    </p:spTree>
    <p:extLst>
      <p:ext uri="{BB962C8B-B14F-4D97-AF65-F5344CB8AC3E}">
        <p14:creationId xmlns:p14="http://schemas.microsoft.com/office/powerpoint/2010/main" val="30547323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17DF7DF-2C4A-4365-AE9C-FFF92856E6F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62A946E-1A0D-4347-80E2-8E85EA9E5E5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61</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4AF3ACD6-9C56-46A6-AAB9-9F14A67F1A2D}"/>
              </a:ext>
            </a:extLst>
          </p:cNvPr>
          <p:cNvSpPr txBox="1"/>
          <p:nvPr/>
        </p:nvSpPr>
        <p:spPr>
          <a:xfrm>
            <a:off x="678396" y="980728"/>
            <a:ext cx="7787208" cy="2906950"/>
          </a:xfrm>
          <a:prstGeom prst="rect">
            <a:avLst/>
          </a:prstGeom>
          <a:noFill/>
        </p:spPr>
        <p:txBody>
          <a:bodyPr wrap="square">
            <a:spAutoFit/>
          </a:bodyPr>
          <a:lstStyle/>
          <a:p>
            <a:pPr marL="0" marR="0">
              <a:lnSpc>
                <a:spcPct val="107000"/>
              </a:lnSpc>
              <a:spcBef>
                <a:spcPts val="0"/>
              </a:spcBef>
              <a:spcAft>
                <a:spcPts val="800"/>
              </a:spcAft>
            </a:pPr>
            <a:r>
              <a:rPr lang="el-GR" sz="2000" b="1" dirty="0">
                <a:effectLst/>
                <a:latin typeface="Arial Narrow" panose="020B0606020202030204" pitchFamily="34" charset="0"/>
                <a:ea typeface="Times New Roman" panose="02020603050405020304" pitchFamily="18" charset="0"/>
                <a:cs typeface="Times New Roman" panose="02020603050405020304" pitchFamily="18" charset="0"/>
              </a:rPr>
              <a:t>ΠΕΡΙΘΛΑΣΗ¬ΑΝΑΚΛΑΣΗ¬ΔΙΑΧΥΣΗ - ΔΙΑΘΛΑΣΗ</a:t>
            </a:r>
          </a:p>
          <a:p>
            <a:pPr marL="0" marR="0">
              <a:lnSpc>
                <a:spcPct val="107000"/>
              </a:lnSpc>
              <a:spcBef>
                <a:spcPts val="0"/>
              </a:spcBef>
              <a:spcAft>
                <a:spcPts val="800"/>
              </a:spcAft>
            </a:pP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Για τη διάδοση του ήχου απαραίτητο  είναι να υπάρχει ένα μέσον, στη περίπτωση μας ο αέρας. Όταν ο ήχος κατά τη διάδοση του συναντήσει διαφορετική πυκνότητα του υλικού μέσω του οποίου διαδίδεται, τότε αλλάζει η διεύθυνση διάδοσης του. Σε ένα κλειστό χώρο, λόγω της σταθερής θερμοκρασίας, η πυκνότητα του αέρα είναι δεδομένη, άρα η διάθλαση δε μας απασχολεί για κλειστούς χώρους αλλά μόνο για ανοιχτούς.</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1770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2E91ADF-84EB-4847-B20C-3EECEA7183A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AB13EED-88E7-4E52-83F6-1790E02D498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62</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6C0660F1-F24D-4739-9BCA-54FABC97EDB5}"/>
              </a:ext>
            </a:extLst>
          </p:cNvPr>
          <p:cNvSpPr txBox="1"/>
          <p:nvPr/>
        </p:nvSpPr>
        <p:spPr>
          <a:xfrm>
            <a:off x="611560" y="908720"/>
            <a:ext cx="7776864" cy="4985467"/>
          </a:xfrm>
          <a:prstGeom prst="rect">
            <a:avLst/>
          </a:prstGeom>
          <a:noFill/>
        </p:spPr>
        <p:txBody>
          <a:bodyPr wrap="square">
            <a:spAutoFit/>
          </a:bodyPr>
          <a:lstStyle/>
          <a:p>
            <a:pPr marL="0" marR="0">
              <a:lnSpc>
                <a:spcPct val="107000"/>
              </a:lnSpc>
              <a:spcBef>
                <a:spcPts val="0"/>
              </a:spcBef>
              <a:spcAft>
                <a:spcPts val="800"/>
              </a:spcAft>
            </a:pPr>
            <a:r>
              <a:rPr lang="el-GR" sz="2000" b="1" dirty="0">
                <a:effectLst/>
                <a:latin typeface="Arial Narrow" panose="020B0606020202030204" pitchFamily="34" charset="0"/>
                <a:ea typeface="Times New Roman" panose="02020603050405020304" pitchFamily="18" charset="0"/>
                <a:cs typeface="Times New Roman" panose="02020603050405020304" pitchFamily="18" charset="0"/>
              </a:rPr>
              <a:t>ΠΕΡΙΘΛΑΣΗ</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 Είναι και αυτή ένα είδος ανάκλασης με τη διαφορά ότι η ανακλαστική επιφάνεια δεν έχει διαστάσεις μεγαλύτερες από το μήκος κύματος αλλά συγκρίσιμες με αυτό.</a:t>
            </a:r>
          </a:p>
          <a:p>
            <a:pPr marL="0" marR="0" algn="just">
              <a:lnSpc>
                <a:spcPct val="107000"/>
              </a:lnSpc>
              <a:spcBef>
                <a:spcPts val="0"/>
              </a:spcBef>
              <a:spcAft>
                <a:spcPts val="800"/>
              </a:spcAft>
            </a:pP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Σε αυτή την περίπτωση στα όρια της επιφάνειας (άκρες της), δημιουργούνται δευτερογενείς ηχητικές πηγές ίδιας συχνότητας με την αρχική. Αυτές βέβαια είναι ανεπιθύμητες και προσπαθούμε να τις εξαλείψουμε.  Παράδειγμα αυτού είναι η ανάγκη ύπαρξης πατούρας, στη καμπίνα των ηχείων, για τα μεγάφωνα υψηλών συχνοτήτων (</a:t>
            </a:r>
            <a:r>
              <a:rPr lang="el-GR" sz="2000" dirty="0" err="1">
                <a:effectLst/>
                <a:latin typeface="Arial Narrow" panose="020B0606020202030204" pitchFamily="34" charset="0"/>
                <a:ea typeface="Times New Roman" panose="02020603050405020304" pitchFamily="18" charset="0"/>
                <a:cs typeface="Times New Roman" panose="02020603050405020304" pitchFamily="18" charset="0"/>
              </a:rPr>
              <a:t>τουίτερς</a:t>
            </a: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Αυτό διότι στην ακμή του «σασί» τους που δεν εφάπτεται στη καμπίνα θα έχουμε ανεπιθύμητη εκπομπή συχνοτήτων άρα και έμφαση στο συγκεκριμένο σημείο του φάσματος. Το ποια ακριβώς θα είναι αυτή η συχνότητα εξαρτάται από την ακτίνα του «σασί» του </a:t>
            </a:r>
            <a:r>
              <a:rPr lang="el-GR" sz="2000" dirty="0" err="1">
                <a:effectLst/>
                <a:latin typeface="Arial Narrow" panose="020B0606020202030204" pitchFamily="34" charset="0"/>
                <a:ea typeface="Times New Roman" panose="02020603050405020304" pitchFamily="18" charset="0"/>
                <a:cs typeface="Times New Roman" panose="02020603050405020304" pitchFamily="18" charset="0"/>
              </a:rPr>
              <a:t>μεγαφώνου</a:t>
            </a: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 και αντίστοιχη στη συχνότητα με το ίδιο μήκος κύματος.  Συνήθως είναι από επτά έως δέκα </a:t>
            </a:r>
            <a:r>
              <a:rPr lang="el-GR" sz="2000" dirty="0" err="1">
                <a:effectLst/>
                <a:latin typeface="Arial Narrow" panose="020B0606020202030204" pitchFamily="34" charset="0"/>
                <a:ea typeface="Times New Roman" panose="02020603050405020304" pitchFamily="18" charset="0"/>
                <a:cs typeface="Times New Roman" panose="02020603050405020304" pitchFamily="18" charset="0"/>
              </a:rPr>
              <a:t>χιλιόκυκλους</a:t>
            </a: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88733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5874412-5B26-4FA7-BB6D-69A500B2BF4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92BBD48-9AF1-4F08-BFFE-1A5043234E5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63</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DEA5BF9E-8E33-49B9-93BB-24B8C60D75E1}"/>
              </a:ext>
            </a:extLst>
          </p:cNvPr>
          <p:cNvSpPr txBox="1"/>
          <p:nvPr/>
        </p:nvSpPr>
        <p:spPr>
          <a:xfrm>
            <a:off x="683568" y="1857031"/>
            <a:ext cx="7920880" cy="2475037"/>
          </a:xfrm>
          <a:prstGeom prst="rect">
            <a:avLst/>
          </a:prstGeom>
          <a:noFill/>
        </p:spPr>
        <p:txBody>
          <a:bodyPr wrap="square">
            <a:spAutoFit/>
          </a:bodyPr>
          <a:lstStyle/>
          <a:p>
            <a:pPr marL="0" marR="0" algn="just">
              <a:lnSpc>
                <a:spcPct val="107000"/>
              </a:lnSpc>
              <a:spcBef>
                <a:spcPts val="0"/>
              </a:spcBef>
              <a:spcAft>
                <a:spcPts val="800"/>
              </a:spcAft>
            </a:pPr>
            <a:r>
              <a:rPr lang="el-GR" sz="2000" b="1" dirty="0">
                <a:effectLst/>
                <a:latin typeface="Arial Narrow" panose="020B0606020202030204" pitchFamily="34" charset="0"/>
                <a:ea typeface="Times New Roman" panose="02020603050405020304" pitchFamily="18" charset="0"/>
                <a:cs typeface="Times New Roman" panose="02020603050405020304" pitchFamily="18" charset="0"/>
              </a:rPr>
              <a:t>ΔΙΑΧΥΣΗ</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 Το φαινόμενο της διάχυσης συμβαίνει όταν ένα ηχητικό κύμα προσκρούει σε μια επιφάνεια με ακανόνιστες διαστάσεις. Τότε αυτό θα διασπαστεί σε πολλές μικρότερες, ενεργειακά, και με διαφορετικές κατευθύνσεις ανακλάσεις. Αυτό προσπαθούμε να πετύχουμε όταν καμπυλώνουμε τις ακμές ενός ηχείου ή όταν χρησιμοποιούμε τους λεγόμενους </a:t>
            </a:r>
            <a:r>
              <a:rPr lang="el-GR" sz="2000" dirty="0" err="1">
                <a:effectLst/>
                <a:latin typeface="Arial Narrow" panose="020B0606020202030204" pitchFamily="34" charset="0"/>
                <a:ea typeface="Times New Roman" panose="02020603050405020304" pitchFamily="18" charset="0"/>
                <a:cs typeface="Times New Roman" panose="02020603050405020304" pitchFamily="18" charset="0"/>
              </a:rPr>
              <a:t>διαχύτες</a:t>
            </a:r>
            <a:r>
              <a:rPr lang="el-GR" sz="2000" dirty="0">
                <a:effectLst/>
                <a:latin typeface="Arial Narrow" panose="020B0606020202030204" pitchFamily="34" charset="0"/>
                <a:ea typeface="Times New Roman" panose="02020603050405020304" pitchFamily="18" charset="0"/>
                <a:cs typeface="Times New Roman" panose="02020603050405020304" pitchFamily="18" charset="0"/>
              </a:rPr>
              <a:t> στη ηχητική διαμόρφωση ενός δωματίου. </a:t>
            </a:r>
            <a:endParaRPr lang="el-GR" sz="20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39583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64</a:t>
            </a:fld>
            <a:endParaRPr lang="el-GR" dirty="0">
              <a:solidFill>
                <a:prstClr val="black">
                  <a:tint val="75000"/>
                </a:prstClr>
              </a:solidFill>
            </a:endParaRPr>
          </a:p>
        </p:txBody>
      </p:sp>
      <p:pic>
        <p:nvPicPr>
          <p:cNvPr id="6" name="Εικόνα 5">
            <a:extLst>
              <a:ext uri="{FF2B5EF4-FFF2-40B4-BE49-F238E27FC236}">
                <a16:creationId xmlns:a16="http://schemas.microsoft.com/office/drawing/2014/main" id="{D8ED5FDF-46EB-4E27-B2FC-EBB5F86189D6}"/>
              </a:ext>
            </a:extLst>
          </p:cNvPr>
          <p:cNvPicPr>
            <a:picLocks noChangeAspect="1"/>
          </p:cNvPicPr>
          <p:nvPr/>
        </p:nvPicPr>
        <p:blipFill rotWithShape="1">
          <a:blip r:embed="rId2"/>
          <a:srcRect r="1804"/>
          <a:stretch/>
        </p:blipFill>
        <p:spPr>
          <a:xfrm>
            <a:off x="1223627" y="161880"/>
            <a:ext cx="6696745" cy="2644404"/>
          </a:xfrm>
          <a:prstGeom prst="rect">
            <a:avLst/>
          </a:prstGeom>
        </p:spPr>
      </p:pic>
      <p:pic>
        <p:nvPicPr>
          <p:cNvPr id="8" name="Εικόνα 7">
            <a:extLst>
              <a:ext uri="{FF2B5EF4-FFF2-40B4-BE49-F238E27FC236}">
                <a16:creationId xmlns:a16="http://schemas.microsoft.com/office/drawing/2014/main" id="{C47B6C4C-DFA2-4418-A29C-B1F9BC87BDC3}"/>
              </a:ext>
            </a:extLst>
          </p:cNvPr>
          <p:cNvPicPr>
            <a:picLocks noChangeAspect="1"/>
          </p:cNvPicPr>
          <p:nvPr/>
        </p:nvPicPr>
        <p:blipFill rotWithShape="1">
          <a:blip r:embed="rId3"/>
          <a:srcRect b="66021"/>
          <a:stretch/>
        </p:blipFill>
        <p:spPr>
          <a:xfrm>
            <a:off x="1403648" y="2636912"/>
            <a:ext cx="6618258" cy="2880320"/>
          </a:xfrm>
          <a:prstGeom prst="rect">
            <a:avLst/>
          </a:prstGeom>
        </p:spPr>
      </p:pic>
    </p:spTree>
    <p:extLst>
      <p:ext uri="{BB962C8B-B14F-4D97-AF65-F5344CB8AC3E}">
        <p14:creationId xmlns:p14="http://schemas.microsoft.com/office/powerpoint/2010/main" val="39370546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7276361-A888-4459-A135-DC79256BA3D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5/12/2024</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B06C849-97D0-43F8-8E2F-DCCFA223195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65</a:t>
            </a:fld>
            <a:endParaRPr lang="el-GR" dirty="0">
              <a:solidFill>
                <a:prstClr val="black">
                  <a:tint val="75000"/>
                </a:prstClr>
              </a:solidFill>
            </a:endParaRPr>
          </a:p>
        </p:txBody>
      </p:sp>
      <p:pic>
        <p:nvPicPr>
          <p:cNvPr id="7" name="Εικόνα 6">
            <a:extLst>
              <a:ext uri="{FF2B5EF4-FFF2-40B4-BE49-F238E27FC236}">
                <a16:creationId xmlns:a16="http://schemas.microsoft.com/office/drawing/2014/main" id="{C24E98EA-348A-40DB-B625-55E54134DA7B}"/>
              </a:ext>
            </a:extLst>
          </p:cNvPr>
          <p:cNvPicPr>
            <a:picLocks noChangeAspect="1"/>
          </p:cNvPicPr>
          <p:nvPr/>
        </p:nvPicPr>
        <p:blipFill rotWithShape="1">
          <a:blip r:embed="rId2"/>
          <a:srcRect t="32796"/>
          <a:stretch/>
        </p:blipFill>
        <p:spPr>
          <a:xfrm>
            <a:off x="1475656" y="620688"/>
            <a:ext cx="5832648" cy="5020541"/>
          </a:xfrm>
          <a:prstGeom prst="rect">
            <a:avLst/>
          </a:prstGeom>
        </p:spPr>
      </p:pic>
    </p:spTree>
    <p:extLst>
      <p:ext uri="{BB962C8B-B14F-4D97-AF65-F5344CB8AC3E}">
        <p14:creationId xmlns:p14="http://schemas.microsoft.com/office/powerpoint/2010/main" val="1906607961"/>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4829</TotalTime>
  <Words>5038</Words>
  <Application>Microsoft Office PowerPoint</Application>
  <PresentationFormat>Προβολή στην οθόνη (4:3)</PresentationFormat>
  <Paragraphs>598</Paragraphs>
  <Slides>65</Slides>
  <Notes>10</Notes>
  <HiddenSlides>0</HiddenSlides>
  <MMClips>0</MMClips>
  <ScaleCrop>false</ScaleCrop>
  <HeadingPairs>
    <vt:vector size="8" baseType="variant">
      <vt:variant>
        <vt:lpstr>Γραμματοσειρές που χρησιμοποιούνται</vt:lpstr>
      </vt:variant>
      <vt:variant>
        <vt:i4>7</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65</vt:i4>
      </vt:variant>
    </vt:vector>
  </HeadingPairs>
  <TitlesOfParts>
    <vt:vector size="74" baseType="lpstr">
      <vt:lpstr>Arial</vt:lpstr>
      <vt:lpstr>Arial Narrow</vt:lpstr>
      <vt:lpstr>Calibri</vt:lpstr>
      <vt:lpstr>Comic Sans MS</vt:lpstr>
      <vt:lpstr>Tahoma</vt:lpstr>
      <vt:lpstr>Times New Roman</vt:lpstr>
      <vt:lpstr>Wingdings</vt:lpstr>
      <vt:lpstr>1_Θέμα του Office</vt:lpstr>
      <vt:lpstr>Equation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Κανονισμός Ενεργειακής Απόδοσης Κτιρίων μέρος 1ο: Σκοπός-Πεδίο εφαρμογής-Ορισμοί</dc:title>
  <dc:creator>user</dc:creator>
  <cp:lastModifiedBy>Michail Vrachopoulos</cp:lastModifiedBy>
  <cp:revision>702</cp:revision>
  <dcterms:created xsi:type="dcterms:W3CDTF">2016-08-03T21:09:21Z</dcterms:created>
  <dcterms:modified xsi:type="dcterms:W3CDTF">2024-12-05T11:02:02Z</dcterms:modified>
</cp:coreProperties>
</file>