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g"/>
  <Default Extension="png" ContentType="image/png"/>
  <Default Extension="rels" ContentType="application/vnd.openxmlformats-package.relationships+xml"/>
  <Default Extension="svg" ContentType="image/svg+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660" r:id="rId1"/>
  </p:sldMasterIdLst>
  <p:notesMasterIdLst>
    <p:notesMasterId r:id="rId141"/>
  </p:notesMasterIdLst>
  <p:sldIdLst>
    <p:sldId id="590" r:id="rId2"/>
    <p:sldId id="930" r:id="rId3"/>
    <p:sldId id="807" r:id="rId4"/>
    <p:sldId id="931" r:id="rId5"/>
    <p:sldId id="932" r:id="rId6"/>
    <p:sldId id="933" r:id="rId7"/>
    <p:sldId id="823" r:id="rId8"/>
    <p:sldId id="934" r:id="rId9"/>
    <p:sldId id="935" r:id="rId10"/>
    <p:sldId id="877" r:id="rId11"/>
    <p:sldId id="937" r:id="rId12"/>
    <p:sldId id="938" r:id="rId13"/>
    <p:sldId id="939" r:id="rId14"/>
    <p:sldId id="940" r:id="rId15"/>
    <p:sldId id="812" r:id="rId16"/>
    <p:sldId id="813" r:id="rId17"/>
    <p:sldId id="878" r:id="rId18"/>
    <p:sldId id="860" r:id="rId19"/>
    <p:sldId id="942" r:id="rId20"/>
    <p:sldId id="943" r:id="rId21"/>
    <p:sldId id="944" r:id="rId22"/>
    <p:sldId id="945" r:id="rId23"/>
    <p:sldId id="946" r:id="rId24"/>
    <p:sldId id="947" r:id="rId25"/>
    <p:sldId id="948" r:id="rId26"/>
    <p:sldId id="949" r:id="rId27"/>
    <p:sldId id="950" r:id="rId28"/>
    <p:sldId id="951" r:id="rId29"/>
    <p:sldId id="952" r:id="rId30"/>
    <p:sldId id="829" r:id="rId31"/>
    <p:sldId id="953" r:id="rId32"/>
    <p:sldId id="954" r:id="rId33"/>
    <p:sldId id="885" r:id="rId34"/>
    <p:sldId id="956" r:id="rId35"/>
    <p:sldId id="957" r:id="rId36"/>
    <p:sldId id="958" r:id="rId37"/>
    <p:sldId id="959" r:id="rId38"/>
    <p:sldId id="960" r:id="rId39"/>
    <p:sldId id="961" r:id="rId40"/>
    <p:sldId id="962" r:id="rId41"/>
    <p:sldId id="963" r:id="rId42"/>
    <p:sldId id="964" r:id="rId43"/>
    <p:sldId id="965" r:id="rId44"/>
    <p:sldId id="966" r:id="rId45"/>
    <p:sldId id="967" r:id="rId46"/>
    <p:sldId id="968" r:id="rId47"/>
    <p:sldId id="970" r:id="rId48"/>
    <p:sldId id="969" r:id="rId49"/>
    <p:sldId id="887" r:id="rId50"/>
    <p:sldId id="884" r:id="rId51"/>
    <p:sldId id="888" r:id="rId52"/>
    <p:sldId id="889" r:id="rId53"/>
    <p:sldId id="971" r:id="rId54"/>
    <p:sldId id="972" r:id="rId55"/>
    <p:sldId id="973" r:id="rId56"/>
    <p:sldId id="974" r:id="rId57"/>
    <p:sldId id="1000" r:id="rId58"/>
    <p:sldId id="1001" r:id="rId59"/>
    <p:sldId id="1002" r:id="rId60"/>
    <p:sldId id="1003" r:id="rId61"/>
    <p:sldId id="975" r:id="rId62"/>
    <p:sldId id="976" r:id="rId63"/>
    <p:sldId id="977" r:id="rId64"/>
    <p:sldId id="814" r:id="rId65"/>
    <p:sldId id="978" r:id="rId66"/>
    <p:sldId id="979" r:id="rId67"/>
    <p:sldId id="980" r:id="rId68"/>
    <p:sldId id="981" r:id="rId69"/>
    <p:sldId id="982" r:id="rId70"/>
    <p:sldId id="984" r:id="rId71"/>
    <p:sldId id="985" r:id="rId72"/>
    <p:sldId id="986" r:id="rId73"/>
    <p:sldId id="996" r:id="rId74"/>
    <p:sldId id="909" r:id="rId75"/>
    <p:sldId id="998" r:id="rId76"/>
    <p:sldId id="997" r:id="rId77"/>
    <p:sldId id="988" r:id="rId78"/>
    <p:sldId id="989" r:id="rId79"/>
    <p:sldId id="990" r:id="rId80"/>
    <p:sldId id="991" r:id="rId81"/>
    <p:sldId id="992" r:id="rId82"/>
    <p:sldId id="994" r:id="rId83"/>
    <p:sldId id="995" r:id="rId84"/>
    <p:sldId id="929" r:id="rId85"/>
    <p:sldId id="816" r:id="rId86"/>
    <p:sldId id="808" r:id="rId87"/>
    <p:sldId id="809" r:id="rId88"/>
    <p:sldId id="881" r:id="rId89"/>
    <p:sldId id="882" r:id="rId90"/>
    <p:sldId id="879" r:id="rId91"/>
    <p:sldId id="825" r:id="rId92"/>
    <p:sldId id="880" r:id="rId93"/>
    <p:sldId id="861" r:id="rId94"/>
    <p:sldId id="883" r:id="rId95"/>
    <p:sldId id="907" r:id="rId96"/>
    <p:sldId id="862" r:id="rId97"/>
    <p:sldId id="886" r:id="rId98"/>
    <p:sldId id="891" r:id="rId99"/>
    <p:sldId id="892" r:id="rId100"/>
    <p:sldId id="893" r:id="rId101"/>
    <p:sldId id="894" r:id="rId102"/>
    <p:sldId id="895" r:id="rId103"/>
    <p:sldId id="896" r:id="rId104"/>
    <p:sldId id="901" r:id="rId105"/>
    <p:sldId id="897" r:id="rId106"/>
    <p:sldId id="902" r:id="rId107"/>
    <p:sldId id="831" r:id="rId108"/>
    <p:sldId id="903" r:id="rId109"/>
    <p:sldId id="898" r:id="rId110"/>
    <p:sldId id="905" r:id="rId111"/>
    <p:sldId id="899" r:id="rId112"/>
    <p:sldId id="906" r:id="rId113"/>
    <p:sldId id="900" r:id="rId114"/>
    <p:sldId id="835" r:id="rId115"/>
    <p:sldId id="910" r:id="rId116"/>
    <p:sldId id="911" r:id="rId117"/>
    <p:sldId id="912" r:id="rId118"/>
    <p:sldId id="913" r:id="rId119"/>
    <p:sldId id="914" r:id="rId120"/>
    <p:sldId id="915" r:id="rId121"/>
    <p:sldId id="916" r:id="rId122"/>
    <p:sldId id="917" r:id="rId123"/>
    <p:sldId id="918" r:id="rId124"/>
    <p:sldId id="919" r:id="rId125"/>
    <p:sldId id="920" r:id="rId126"/>
    <p:sldId id="921" r:id="rId127"/>
    <p:sldId id="811" r:id="rId128"/>
    <p:sldId id="908" r:id="rId129"/>
    <p:sldId id="922" r:id="rId130"/>
    <p:sldId id="839" r:id="rId131"/>
    <p:sldId id="924" r:id="rId132"/>
    <p:sldId id="840" r:id="rId133"/>
    <p:sldId id="869" r:id="rId134"/>
    <p:sldId id="841" r:id="rId135"/>
    <p:sldId id="842" r:id="rId136"/>
    <p:sldId id="843" r:id="rId137"/>
    <p:sldId id="870" r:id="rId138"/>
    <p:sldId id="817" r:id="rId139"/>
    <p:sldId id="999" r:id="rId140"/>
  </p:sldIdLst>
  <p:sldSz cx="9144000" cy="6858000" type="screen4x3"/>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grv" initials="m" lastIdx="1" clrIdx="0">
    <p:extLst>
      <p:ext uri="{19B8F6BF-5375-455C-9EA6-DF929625EA0E}">
        <p15:presenceInfo xmlns:p15="http://schemas.microsoft.com/office/powerpoint/2012/main" userId="mgrv" providerId="None"/>
      </p:ext>
    </p:extLst>
  </p:cmAuthor>
  <p:cmAuthor id="2" name="Windows User" initials="WU" lastIdx="1" clrIdx="1">
    <p:extLst>
      <p:ext uri="{19B8F6BF-5375-455C-9EA6-DF929625EA0E}">
        <p15:presenceInfo xmlns:p15="http://schemas.microsoft.com/office/powerpoint/2012/main" userId="Windows Use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0000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Μεσαίο στυλ 2 - Έμφαση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997" autoAdjust="0"/>
    <p:restoredTop sz="89507" autoAdjust="0"/>
  </p:normalViewPr>
  <p:slideViewPr>
    <p:cSldViewPr>
      <p:cViewPr varScale="1">
        <p:scale>
          <a:sx n="70" d="100"/>
          <a:sy n="70" d="100"/>
        </p:scale>
        <p:origin x="1627" y="5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viewProps" Target="viewProp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slide" Target="slides/slide123.xml"/><Relationship Id="rId129" Type="http://schemas.openxmlformats.org/officeDocument/2006/relationships/slide" Target="slides/slide128.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32" Type="http://schemas.openxmlformats.org/officeDocument/2006/relationships/slide" Target="slides/slide131.xml"/><Relationship Id="rId140" Type="http://schemas.openxmlformats.org/officeDocument/2006/relationships/slide" Target="slides/slide139.xml"/><Relationship Id="rId145"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slide" Target="slides/slide134.xml"/><Relationship Id="rId143"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notesMaster" Target="notesMasters/notesMaster1.xml"/><Relationship Id="rId146"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2C5B217-F20C-4A10-A888-AF9EDBED4B5D}" type="datetimeFigureOut">
              <a:rPr lang="el-GR" smtClean="0"/>
              <a:t>11/12/2024</a:t>
            </a:fld>
            <a:endParaRPr lang="el-GR"/>
          </a:p>
        </p:txBody>
      </p:sp>
      <p:sp>
        <p:nvSpPr>
          <p:cNvPr id="4" name="Θέση εικόνας διαφάνειας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6" name="Θέση υποσέλιδου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B6254B3-AE9B-4D1F-B292-64560899B6F3}" type="slidenum">
              <a:rPr lang="el-GR" smtClean="0"/>
              <a:t>‹#›</a:t>
            </a:fld>
            <a:endParaRPr lang="el-GR"/>
          </a:p>
        </p:txBody>
      </p:sp>
    </p:spTree>
    <p:extLst>
      <p:ext uri="{BB962C8B-B14F-4D97-AF65-F5344CB8AC3E}">
        <p14:creationId xmlns:p14="http://schemas.microsoft.com/office/powerpoint/2010/main" val="29279184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en.wikipedia.org/wiki/Salinity" TargetMode="External"/><Relationship Id="rId2" Type="http://schemas.openxmlformats.org/officeDocument/2006/relationships/slide" Target="../slides/slide26.xml"/><Relationship Id="rId1" Type="http://schemas.openxmlformats.org/officeDocument/2006/relationships/notesMaster" Target="../notesMasters/notesMaster1.xml"/><Relationship Id="rId4" Type="http://schemas.openxmlformats.org/officeDocument/2006/relationships/hyperlink" Target="https://en.wikipedia.org/wiki/Potential_density" TargetMode="Externa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In the </a:t>
            </a: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ocean</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where </a:t>
            </a:r>
            <a:r>
              <a:rPr lang="en-US" sz="18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hlinkClick r:id="rId3" tooltip="Salinity"/>
              </a:rPr>
              <a:t>salinity</a:t>
            </a:r>
            <a:r>
              <a:rPr lang="el-GR"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is important, or in fresh water lakes near freezing, where density is not a linear function of temperature, ……N ≡ − g </a:t>
            </a:r>
            <a:r>
              <a:rPr lang="el-GR" sz="1800" dirty="0">
                <a:effectLst/>
                <a:latin typeface="Times New Roman" panose="02020603050405020304" pitchFamily="18" charset="0"/>
                <a:ea typeface="Times New Roman" panose="02020603050405020304" pitchFamily="18" charset="0"/>
                <a:cs typeface="Times New Roman" panose="02020603050405020304" pitchFamily="18" charset="0"/>
              </a:rPr>
              <a:t>ρ</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d </a:t>
            </a:r>
            <a:r>
              <a:rPr lang="el-GR" sz="1800" dirty="0">
                <a:effectLst/>
                <a:latin typeface="Times New Roman" panose="02020603050405020304" pitchFamily="18" charset="0"/>
                <a:ea typeface="Times New Roman" panose="02020603050405020304" pitchFamily="18" charset="0"/>
                <a:cs typeface="Times New Roman" panose="02020603050405020304" pitchFamily="18" charset="0"/>
              </a:rPr>
              <a:t>ρ</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d z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displaystyle</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N\</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equiv</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{\sqrt {-{\frac {g}{\rho }}{\frac {d\rho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dz</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 where </a:t>
            </a:r>
            <a:r>
              <a:rPr lang="el-GR" sz="1800" dirty="0">
                <a:effectLst/>
                <a:latin typeface="Times New Roman" panose="02020603050405020304" pitchFamily="18" charset="0"/>
                <a:ea typeface="Times New Roman" panose="02020603050405020304" pitchFamily="18" charset="0"/>
                <a:cs typeface="Times New Roman" panose="02020603050405020304" pitchFamily="18" charset="0"/>
              </a:rPr>
              <a:t>ρ</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displaystyle</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\rho } </a:t>
            </a:r>
            <a:r>
              <a:rPr lang="el-GR" sz="1800" dirty="0">
                <a:effectLst/>
                <a:latin typeface="Times New Roman" panose="02020603050405020304" pitchFamily="18" charset="0"/>
                <a:ea typeface="Times New Roman" panose="02020603050405020304" pitchFamily="18" charset="0"/>
                <a:cs typeface="Times New Roman" panose="02020603050405020304" pitchFamily="18" charset="0"/>
              </a:rPr>
              <a:t>ρ</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the </a:t>
            </a:r>
            <a:r>
              <a:rPr lang="en-US" sz="180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hlinkClick r:id="rId4" tooltip="Potential density"/>
              </a:rPr>
              <a:t>potential density</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depends on both temperature and salinity.</a:t>
            </a:r>
            <a:endParaRPr lang="el-GR"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l-GR" dirty="0"/>
          </a:p>
        </p:txBody>
      </p:sp>
      <p:sp>
        <p:nvSpPr>
          <p:cNvPr id="4" name="Θέση αριθμού διαφάνειας 3"/>
          <p:cNvSpPr>
            <a:spLocks noGrp="1"/>
          </p:cNvSpPr>
          <p:nvPr>
            <p:ph type="sldNum" sz="quarter" idx="5"/>
          </p:nvPr>
        </p:nvSpPr>
        <p:spPr/>
        <p:txBody>
          <a:bodyPr/>
          <a:lstStyle/>
          <a:p>
            <a:fld id="{EB6254B3-AE9B-4D1F-B292-64560899B6F3}" type="slidenum">
              <a:rPr lang="el-GR" smtClean="0"/>
              <a:t>26</a:t>
            </a:fld>
            <a:endParaRPr lang="el-GR"/>
          </a:p>
        </p:txBody>
      </p:sp>
    </p:spTree>
    <p:extLst>
      <p:ext uri="{BB962C8B-B14F-4D97-AF65-F5344CB8AC3E}">
        <p14:creationId xmlns:p14="http://schemas.microsoft.com/office/powerpoint/2010/main" val="35359370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a:t>σ2= Σ(</a:t>
            </a:r>
            <a:r>
              <a:rPr lang="en-US" dirty="0"/>
              <a:t>x-M)2/N</a:t>
            </a:r>
            <a:endParaRPr lang="el-GR" dirty="0"/>
          </a:p>
        </p:txBody>
      </p:sp>
      <p:sp>
        <p:nvSpPr>
          <p:cNvPr id="4" name="Θέση αριθμού διαφάνειας 3"/>
          <p:cNvSpPr>
            <a:spLocks noGrp="1"/>
          </p:cNvSpPr>
          <p:nvPr>
            <p:ph type="sldNum" sz="quarter" idx="5"/>
          </p:nvPr>
        </p:nvSpPr>
        <p:spPr/>
        <p:txBody>
          <a:bodyPr/>
          <a:lstStyle/>
          <a:p>
            <a:fld id="{EB6254B3-AE9B-4D1F-B292-64560899B6F3}" type="slidenum">
              <a:rPr lang="el-GR" smtClean="0"/>
              <a:t>39</a:t>
            </a:fld>
            <a:endParaRPr lang="el-GR"/>
          </a:p>
        </p:txBody>
      </p:sp>
    </p:spTree>
    <p:extLst>
      <p:ext uri="{BB962C8B-B14F-4D97-AF65-F5344CB8AC3E}">
        <p14:creationId xmlns:p14="http://schemas.microsoft.com/office/powerpoint/2010/main" val="24805403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Rot="1" noChangeAspect="1" noTextEdit="1"/>
          </p:cNvSpPr>
          <p:nvPr>
            <p:ph type="sldImg"/>
          </p:nvPr>
        </p:nvSpPr>
        <p:spPr>
          <a:ln/>
        </p:spPr>
      </p:sp>
      <p:sp>
        <p:nvSpPr>
          <p:cNvPr id="64515"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l-GR" altLang="el-GR">
              <a:cs typeface="Arial" charset="0"/>
            </a:endParaRPr>
          </a:p>
        </p:txBody>
      </p:sp>
    </p:spTree>
    <p:extLst>
      <p:ext uri="{BB962C8B-B14F-4D97-AF65-F5344CB8AC3E}">
        <p14:creationId xmlns:p14="http://schemas.microsoft.com/office/powerpoint/2010/main" val="37980850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a:extLst>
              <a:ext uri="{FF2B5EF4-FFF2-40B4-BE49-F238E27FC236}">
                <a16:creationId xmlns:a16="http://schemas.microsoft.com/office/drawing/2014/main" id="{448C78EA-3364-40EA-A6C5-AF35A8023553}"/>
              </a:ext>
            </a:extLst>
          </p:cNvPr>
          <p:cNvSpPr>
            <a:spLocks noGrp="1" noRot="1" noChangeAspect="1" noChangeArrowheads="1" noTextEdit="1"/>
          </p:cNvSpPr>
          <p:nvPr>
            <p:ph type="sldImg"/>
          </p:nvPr>
        </p:nvSpPr>
        <p:spPr bwMode="auto">
          <a:xfrm>
            <a:off x="1219200" y="685800"/>
            <a:ext cx="4572000" cy="3429000"/>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6563" name="Rectangle 3">
            <a:extLst>
              <a:ext uri="{FF2B5EF4-FFF2-40B4-BE49-F238E27FC236}">
                <a16:creationId xmlns:a16="http://schemas.microsoft.com/office/drawing/2014/main" id="{8428E36C-093E-44D8-AB1C-4961A0A1FB5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122238"/>
            <a:endParaRPr lang="en-US" altLang="el-GR" dirty="0">
              <a:solidFill>
                <a:srgbClr val="000000"/>
              </a:solidFill>
              <a:latin typeface="Arial" panose="020B0604020202020204" pitchFamily="34" charset="0"/>
            </a:endParaRPr>
          </a:p>
        </p:txBody>
      </p:sp>
    </p:spTree>
    <p:extLst>
      <p:ext uri="{BB962C8B-B14F-4D97-AF65-F5344CB8AC3E}">
        <p14:creationId xmlns:p14="http://schemas.microsoft.com/office/powerpoint/2010/main" val="42165730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p:cNvSpPr>
            <a:spLocks noGrp="1"/>
          </p:cNvSpPr>
          <p:nvPr>
            <p:ph type="ctrTitle"/>
          </p:nvPr>
        </p:nvSpPr>
        <p:spPr>
          <a:xfrm>
            <a:off x="685800" y="2130425"/>
            <a:ext cx="7772400" cy="1470025"/>
          </a:xfrm>
        </p:spPr>
        <p:txBody>
          <a:bodyPr/>
          <a:lstStyle/>
          <a:p>
            <a:r>
              <a:rPr lang="el-GR"/>
              <a:t>Στυλ κύριου τίτλου</a:t>
            </a:r>
          </a:p>
        </p:txBody>
      </p:sp>
      <p:sp>
        <p:nvSpPr>
          <p:cNvPr id="3" name="Υπότιτλος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a:t>Στυλ κύριου υπότιτλου</a:t>
            </a:r>
          </a:p>
        </p:txBody>
      </p:sp>
      <p:sp>
        <p:nvSpPr>
          <p:cNvPr id="4" name="Θέση ημερομηνίας 3"/>
          <p:cNvSpPr>
            <a:spLocks noGrp="1"/>
          </p:cNvSpPr>
          <p:nvPr>
            <p:ph type="dt" sz="half" idx="10"/>
          </p:nvPr>
        </p:nvSpPr>
        <p:spPr/>
        <p:txBody>
          <a:bodyPr/>
          <a:lstStyle/>
          <a:p>
            <a:fld id="{F958F4F0-AE52-41F5-85D6-75A12214728B}" type="datetime1">
              <a:rPr lang="el-GR" smtClean="0">
                <a:solidFill>
                  <a:prstClr val="black">
                    <a:tint val="75000"/>
                  </a:prstClr>
                </a:solidFill>
              </a:rPr>
              <a:pPr/>
              <a:t>11/12/2024</a:t>
            </a:fld>
            <a:endParaRPr lang="el-GR" dirty="0">
              <a:solidFill>
                <a:prstClr val="black">
                  <a:tint val="75000"/>
                </a:prstClr>
              </a:solidFill>
            </a:endParaRPr>
          </a:p>
        </p:txBody>
      </p:sp>
      <p:sp>
        <p:nvSpPr>
          <p:cNvPr id="5" name="Θέση υποσέλιδου 4"/>
          <p:cNvSpPr>
            <a:spLocks noGrp="1"/>
          </p:cNvSpPr>
          <p:nvPr>
            <p:ph type="ftr" sz="quarter" idx="11"/>
          </p:nvPr>
        </p:nvSpPr>
        <p:spPr/>
        <p:txBody>
          <a:bodyPr/>
          <a:lstStyle/>
          <a:p>
            <a:r>
              <a:rPr lang="el-GR" dirty="0">
                <a:solidFill>
                  <a:prstClr val="black">
                    <a:tint val="75000"/>
                  </a:prstClr>
                </a:solidFill>
              </a:rPr>
              <a:t>ΤΕΙ ΧΑΛΚΙΔΑΣ</a:t>
            </a:r>
          </a:p>
        </p:txBody>
      </p:sp>
      <p:sp>
        <p:nvSpPr>
          <p:cNvPr id="6" name="Θέση αριθμού διαφάνειας 5"/>
          <p:cNvSpPr>
            <a:spLocks noGrp="1"/>
          </p:cNvSpPr>
          <p:nvPr>
            <p:ph type="sldNum" sz="quarter" idx="12"/>
          </p:nvPr>
        </p:nvSpPr>
        <p:spPr/>
        <p:txBody>
          <a:bodyPr/>
          <a:lstStyle/>
          <a:p>
            <a:fld id="{91701D6A-1F9E-4684-A377-9209A26E902F}" type="slidenum">
              <a:rPr lang="el-GR" smtClean="0">
                <a:solidFill>
                  <a:prstClr val="black">
                    <a:tint val="75000"/>
                  </a:prstClr>
                </a:solidFill>
              </a:rPr>
              <a:pPr/>
              <a:t>‹#›</a:t>
            </a:fld>
            <a:endParaRPr lang="el-GR" dirty="0">
              <a:solidFill>
                <a:prstClr val="black">
                  <a:tint val="75000"/>
                </a:prstClr>
              </a:solidFill>
            </a:endParaRPr>
          </a:p>
        </p:txBody>
      </p:sp>
    </p:spTree>
    <p:extLst>
      <p:ext uri="{BB962C8B-B14F-4D97-AF65-F5344CB8AC3E}">
        <p14:creationId xmlns:p14="http://schemas.microsoft.com/office/powerpoint/2010/main" val="11170234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a:t>Στυλ κύριου τίτλου</a:t>
            </a:r>
          </a:p>
        </p:txBody>
      </p:sp>
      <p:sp>
        <p:nvSpPr>
          <p:cNvPr id="3" name="Θέση περιεχομένου 2"/>
          <p:cNvSpPr>
            <a:spLocks noGrp="1"/>
          </p:cNvSpPr>
          <p:nvPr>
            <p:ph idx="1"/>
          </p:nvPr>
        </p:nvSpPr>
        <p:spPr/>
        <p:txBody>
          <a:body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ημερομηνίας 3"/>
          <p:cNvSpPr>
            <a:spLocks noGrp="1"/>
          </p:cNvSpPr>
          <p:nvPr>
            <p:ph type="dt" sz="half" idx="10"/>
          </p:nvPr>
        </p:nvSpPr>
        <p:spPr/>
        <p:txBody>
          <a:bodyPr/>
          <a:lstStyle/>
          <a:p>
            <a:fld id="{2CEC2F04-2BED-40AC-9473-6DC88C2DF00D}" type="datetime1">
              <a:rPr lang="el-GR" smtClean="0">
                <a:solidFill>
                  <a:prstClr val="black">
                    <a:tint val="75000"/>
                  </a:prstClr>
                </a:solidFill>
              </a:rPr>
              <a:pPr/>
              <a:t>11/12/2024</a:t>
            </a:fld>
            <a:endParaRPr lang="el-GR" dirty="0">
              <a:solidFill>
                <a:prstClr val="black">
                  <a:tint val="75000"/>
                </a:prstClr>
              </a:solidFill>
            </a:endParaRPr>
          </a:p>
        </p:txBody>
      </p:sp>
      <p:sp>
        <p:nvSpPr>
          <p:cNvPr id="5" name="Θέση υποσέλιδου 4"/>
          <p:cNvSpPr>
            <a:spLocks noGrp="1"/>
          </p:cNvSpPr>
          <p:nvPr>
            <p:ph type="ftr" sz="quarter" idx="11"/>
          </p:nvPr>
        </p:nvSpPr>
        <p:spPr/>
        <p:txBody>
          <a:bodyPr/>
          <a:lstStyle/>
          <a:p>
            <a:r>
              <a:rPr lang="el-GR" dirty="0">
                <a:solidFill>
                  <a:prstClr val="black">
                    <a:tint val="75000"/>
                  </a:prstClr>
                </a:solidFill>
              </a:rPr>
              <a:t>ΤΕΙ ΧΑΛΚΙΔΑΣ</a:t>
            </a:r>
          </a:p>
        </p:txBody>
      </p:sp>
      <p:sp>
        <p:nvSpPr>
          <p:cNvPr id="6" name="Θέση αριθμού διαφάνειας 5"/>
          <p:cNvSpPr>
            <a:spLocks noGrp="1"/>
          </p:cNvSpPr>
          <p:nvPr>
            <p:ph type="sldNum" sz="quarter" idx="12"/>
          </p:nvPr>
        </p:nvSpPr>
        <p:spPr/>
        <p:txBody>
          <a:bodyPr/>
          <a:lstStyle/>
          <a:p>
            <a:fld id="{91701D6A-1F9E-4684-A377-9209A26E902F}" type="slidenum">
              <a:rPr lang="el-GR" smtClean="0">
                <a:solidFill>
                  <a:prstClr val="black">
                    <a:tint val="75000"/>
                  </a:prstClr>
                </a:solidFill>
              </a:rPr>
              <a:pPr/>
              <a:t>‹#›</a:t>
            </a:fld>
            <a:endParaRPr lang="el-GR" dirty="0">
              <a:solidFill>
                <a:prstClr val="black">
                  <a:tint val="75000"/>
                </a:prstClr>
              </a:solidFill>
            </a:endParaRPr>
          </a:p>
        </p:txBody>
      </p:sp>
    </p:spTree>
    <p:extLst>
      <p:ext uri="{BB962C8B-B14F-4D97-AF65-F5344CB8AC3E}">
        <p14:creationId xmlns:p14="http://schemas.microsoft.com/office/powerpoint/2010/main" val="17022653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p:cNvSpPr>
            <a:spLocks noGrp="1"/>
          </p:cNvSpPr>
          <p:nvPr>
            <p:ph type="title"/>
          </p:nvPr>
        </p:nvSpPr>
        <p:spPr>
          <a:xfrm>
            <a:off x="722313" y="4406900"/>
            <a:ext cx="7772400" cy="1362075"/>
          </a:xfrm>
        </p:spPr>
        <p:txBody>
          <a:bodyPr anchor="t"/>
          <a:lstStyle>
            <a:lvl1pPr algn="l">
              <a:defRPr sz="4000" b="1" cap="all"/>
            </a:lvl1pPr>
          </a:lstStyle>
          <a:p>
            <a:r>
              <a:rPr lang="el-GR"/>
              <a:t>Στυλ κύριου τίτλου</a:t>
            </a:r>
          </a:p>
        </p:txBody>
      </p:sp>
      <p:sp>
        <p:nvSpPr>
          <p:cNvPr id="3" name="Θέση κειμένου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Στυλ υποδείγματος κειμένου</a:t>
            </a:r>
          </a:p>
        </p:txBody>
      </p:sp>
      <p:sp>
        <p:nvSpPr>
          <p:cNvPr id="4" name="Θέση ημερομηνίας 3"/>
          <p:cNvSpPr>
            <a:spLocks noGrp="1"/>
          </p:cNvSpPr>
          <p:nvPr>
            <p:ph type="dt" sz="half" idx="10"/>
          </p:nvPr>
        </p:nvSpPr>
        <p:spPr/>
        <p:txBody>
          <a:bodyPr/>
          <a:lstStyle/>
          <a:p>
            <a:fld id="{7E0EF498-3D7A-450C-8027-B29243A10D37}" type="datetime1">
              <a:rPr lang="el-GR" smtClean="0">
                <a:solidFill>
                  <a:prstClr val="black">
                    <a:tint val="75000"/>
                  </a:prstClr>
                </a:solidFill>
              </a:rPr>
              <a:pPr/>
              <a:t>11/12/2024</a:t>
            </a:fld>
            <a:endParaRPr lang="el-GR" dirty="0">
              <a:solidFill>
                <a:prstClr val="black">
                  <a:tint val="75000"/>
                </a:prstClr>
              </a:solidFill>
            </a:endParaRPr>
          </a:p>
        </p:txBody>
      </p:sp>
      <p:sp>
        <p:nvSpPr>
          <p:cNvPr id="5" name="Θέση υποσέλιδου 4"/>
          <p:cNvSpPr>
            <a:spLocks noGrp="1"/>
          </p:cNvSpPr>
          <p:nvPr>
            <p:ph type="ftr" sz="quarter" idx="11"/>
          </p:nvPr>
        </p:nvSpPr>
        <p:spPr/>
        <p:txBody>
          <a:bodyPr/>
          <a:lstStyle/>
          <a:p>
            <a:r>
              <a:rPr lang="el-GR" dirty="0">
                <a:solidFill>
                  <a:prstClr val="black">
                    <a:tint val="75000"/>
                  </a:prstClr>
                </a:solidFill>
              </a:rPr>
              <a:t>ΤΕΙ ΧΑΛΚΙΔΑΣ</a:t>
            </a:r>
          </a:p>
        </p:txBody>
      </p:sp>
      <p:sp>
        <p:nvSpPr>
          <p:cNvPr id="6" name="Θέση αριθμού διαφάνειας 5"/>
          <p:cNvSpPr>
            <a:spLocks noGrp="1"/>
          </p:cNvSpPr>
          <p:nvPr>
            <p:ph type="sldNum" sz="quarter" idx="12"/>
          </p:nvPr>
        </p:nvSpPr>
        <p:spPr/>
        <p:txBody>
          <a:bodyPr/>
          <a:lstStyle/>
          <a:p>
            <a:fld id="{91701D6A-1F9E-4684-A377-9209A26E902F}" type="slidenum">
              <a:rPr lang="el-GR" smtClean="0">
                <a:solidFill>
                  <a:prstClr val="black">
                    <a:tint val="75000"/>
                  </a:prstClr>
                </a:solidFill>
              </a:rPr>
              <a:pPr/>
              <a:t>‹#›</a:t>
            </a:fld>
            <a:endParaRPr lang="el-GR" dirty="0">
              <a:solidFill>
                <a:prstClr val="black">
                  <a:tint val="75000"/>
                </a:prstClr>
              </a:solidFill>
            </a:endParaRPr>
          </a:p>
        </p:txBody>
      </p:sp>
    </p:spTree>
    <p:extLst>
      <p:ext uri="{BB962C8B-B14F-4D97-AF65-F5344CB8AC3E}">
        <p14:creationId xmlns:p14="http://schemas.microsoft.com/office/powerpoint/2010/main" val="27855555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a:t>Στυλ κύριου τίτλου</a:t>
            </a:r>
          </a:p>
        </p:txBody>
      </p:sp>
      <p:sp>
        <p:nvSpPr>
          <p:cNvPr id="3" name="Θέση περιεχομένου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περιεχομένου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Θέση ημερομηνίας 4"/>
          <p:cNvSpPr>
            <a:spLocks noGrp="1"/>
          </p:cNvSpPr>
          <p:nvPr>
            <p:ph type="dt" sz="half" idx="10"/>
          </p:nvPr>
        </p:nvSpPr>
        <p:spPr/>
        <p:txBody>
          <a:bodyPr/>
          <a:lstStyle/>
          <a:p>
            <a:fld id="{DC658FA2-2122-4C6B-A832-754D3498E869}" type="datetime1">
              <a:rPr lang="el-GR" smtClean="0">
                <a:solidFill>
                  <a:prstClr val="black">
                    <a:tint val="75000"/>
                  </a:prstClr>
                </a:solidFill>
              </a:rPr>
              <a:pPr/>
              <a:t>11/12/2024</a:t>
            </a:fld>
            <a:endParaRPr lang="el-GR" dirty="0">
              <a:solidFill>
                <a:prstClr val="black">
                  <a:tint val="75000"/>
                </a:prstClr>
              </a:solidFill>
            </a:endParaRPr>
          </a:p>
        </p:txBody>
      </p:sp>
      <p:sp>
        <p:nvSpPr>
          <p:cNvPr id="6" name="Θέση υποσέλιδου 5"/>
          <p:cNvSpPr>
            <a:spLocks noGrp="1"/>
          </p:cNvSpPr>
          <p:nvPr>
            <p:ph type="ftr" sz="quarter" idx="11"/>
          </p:nvPr>
        </p:nvSpPr>
        <p:spPr/>
        <p:txBody>
          <a:bodyPr/>
          <a:lstStyle/>
          <a:p>
            <a:r>
              <a:rPr lang="el-GR" dirty="0">
                <a:solidFill>
                  <a:prstClr val="black">
                    <a:tint val="75000"/>
                  </a:prstClr>
                </a:solidFill>
              </a:rPr>
              <a:t>ΤΕΙ ΧΑΛΚΙΔΑΣ</a:t>
            </a:r>
          </a:p>
        </p:txBody>
      </p:sp>
      <p:sp>
        <p:nvSpPr>
          <p:cNvPr id="7" name="Θέση αριθμού διαφάνειας 6"/>
          <p:cNvSpPr>
            <a:spLocks noGrp="1"/>
          </p:cNvSpPr>
          <p:nvPr>
            <p:ph type="sldNum" sz="quarter" idx="12"/>
          </p:nvPr>
        </p:nvSpPr>
        <p:spPr/>
        <p:txBody>
          <a:bodyPr/>
          <a:lstStyle/>
          <a:p>
            <a:fld id="{91701D6A-1F9E-4684-A377-9209A26E902F}" type="slidenum">
              <a:rPr lang="el-GR" smtClean="0">
                <a:solidFill>
                  <a:prstClr val="black">
                    <a:tint val="75000"/>
                  </a:prstClr>
                </a:solidFill>
              </a:rPr>
              <a:pPr/>
              <a:t>‹#›</a:t>
            </a:fld>
            <a:endParaRPr lang="el-GR" dirty="0">
              <a:solidFill>
                <a:prstClr val="black">
                  <a:tint val="75000"/>
                </a:prstClr>
              </a:solidFill>
            </a:endParaRPr>
          </a:p>
        </p:txBody>
      </p:sp>
    </p:spTree>
    <p:extLst>
      <p:ext uri="{BB962C8B-B14F-4D97-AF65-F5344CB8AC3E}">
        <p14:creationId xmlns:p14="http://schemas.microsoft.com/office/powerpoint/2010/main" val="16838024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a:lvl1pPr>
          </a:lstStyle>
          <a:p>
            <a:r>
              <a:rPr lang="el-GR"/>
              <a:t>Στυλ κύριου τίτλου</a:t>
            </a:r>
          </a:p>
        </p:txBody>
      </p:sp>
      <p:sp>
        <p:nvSpPr>
          <p:cNvPr id="3" name="Θέση κειμένου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υποδείγματος κειμένου</a:t>
            </a:r>
          </a:p>
        </p:txBody>
      </p:sp>
      <p:sp>
        <p:nvSpPr>
          <p:cNvPr id="4" name="Θέση περιεχομένου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Θέση κειμένου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υποδείγματος κειμένου</a:t>
            </a:r>
          </a:p>
        </p:txBody>
      </p:sp>
      <p:sp>
        <p:nvSpPr>
          <p:cNvPr id="6" name="Θέση περιεχομένου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7" name="Θέση ημερομηνίας 6"/>
          <p:cNvSpPr>
            <a:spLocks noGrp="1"/>
          </p:cNvSpPr>
          <p:nvPr>
            <p:ph type="dt" sz="half" idx="10"/>
          </p:nvPr>
        </p:nvSpPr>
        <p:spPr/>
        <p:txBody>
          <a:bodyPr/>
          <a:lstStyle/>
          <a:p>
            <a:fld id="{B1BFA06E-10BB-4695-A3B6-EFF3AE03D508}" type="datetime1">
              <a:rPr lang="el-GR" smtClean="0">
                <a:solidFill>
                  <a:prstClr val="black">
                    <a:tint val="75000"/>
                  </a:prstClr>
                </a:solidFill>
              </a:rPr>
              <a:pPr/>
              <a:t>11/12/2024</a:t>
            </a:fld>
            <a:endParaRPr lang="el-GR" dirty="0">
              <a:solidFill>
                <a:prstClr val="black">
                  <a:tint val="75000"/>
                </a:prstClr>
              </a:solidFill>
            </a:endParaRPr>
          </a:p>
        </p:txBody>
      </p:sp>
      <p:sp>
        <p:nvSpPr>
          <p:cNvPr id="8" name="Θέση υποσέλιδου 7"/>
          <p:cNvSpPr>
            <a:spLocks noGrp="1"/>
          </p:cNvSpPr>
          <p:nvPr>
            <p:ph type="ftr" sz="quarter" idx="11"/>
          </p:nvPr>
        </p:nvSpPr>
        <p:spPr/>
        <p:txBody>
          <a:bodyPr/>
          <a:lstStyle/>
          <a:p>
            <a:r>
              <a:rPr lang="el-GR" dirty="0">
                <a:solidFill>
                  <a:prstClr val="black">
                    <a:tint val="75000"/>
                  </a:prstClr>
                </a:solidFill>
              </a:rPr>
              <a:t>ΤΕΙ ΧΑΛΚΙΔΑΣ</a:t>
            </a:r>
          </a:p>
        </p:txBody>
      </p:sp>
      <p:sp>
        <p:nvSpPr>
          <p:cNvPr id="9" name="Θέση αριθμού διαφάνειας 8"/>
          <p:cNvSpPr>
            <a:spLocks noGrp="1"/>
          </p:cNvSpPr>
          <p:nvPr>
            <p:ph type="sldNum" sz="quarter" idx="12"/>
          </p:nvPr>
        </p:nvSpPr>
        <p:spPr/>
        <p:txBody>
          <a:bodyPr/>
          <a:lstStyle/>
          <a:p>
            <a:fld id="{91701D6A-1F9E-4684-A377-9209A26E902F}" type="slidenum">
              <a:rPr lang="el-GR" smtClean="0">
                <a:solidFill>
                  <a:prstClr val="black">
                    <a:tint val="75000"/>
                  </a:prstClr>
                </a:solidFill>
              </a:rPr>
              <a:pPr/>
              <a:t>‹#›</a:t>
            </a:fld>
            <a:endParaRPr lang="el-GR" dirty="0">
              <a:solidFill>
                <a:prstClr val="black">
                  <a:tint val="75000"/>
                </a:prstClr>
              </a:solidFill>
            </a:endParaRPr>
          </a:p>
        </p:txBody>
      </p:sp>
    </p:spTree>
    <p:extLst>
      <p:ext uri="{BB962C8B-B14F-4D97-AF65-F5344CB8AC3E}">
        <p14:creationId xmlns:p14="http://schemas.microsoft.com/office/powerpoint/2010/main" val="33659370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a:t>Στυλ κύριου τίτλου</a:t>
            </a:r>
          </a:p>
        </p:txBody>
      </p:sp>
      <p:sp>
        <p:nvSpPr>
          <p:cNvPr id="3" name="Θέση ημερομηνίας 2"/>
          <p:cNvSpPr>
            <a:spLocks noGrp="1"/>
          </p:cNvSpPr>
          <p:nvPr>
            <p:ph type="dt" sz="half" idx="10"/>
          </p:nvPr>
        </p:nvSpPr>
        <p:spPr/>
        <p:txBody>
          <a:bodyPr/>
          <a:lstStyle/>
          <a:p>
            <a:fld id="{7F014F7C-6AF6-41EF-8351-618DC0AD0890}" type="datetime1">
              <a:rPr lang="el-GR" smtClean="0">
                <a:solidFill>
                  <a:prstClr val="black">
                    <a:tint val="75000"/>
                  </a:prstClr>
                </a:solidFill>
              </a:rPr>
              <a:pPr/>
              <a:t>11/12/2024</a:t>
            </a:fld>
            <a:endParaRPr lang="el-GR" dirty="0">
              <a:solidFill>
                <a:prstClr val="black">
                  <a:tint val="75000"/>
                </a:prstClr>
              </a:solidFill>
            </a:endParaRPr>
          </a:p>
        </p:txBody>
      </p:sp>
      <p:sp>
        <p:nvSpPr>
          <p:cNvPr id="4" name="Θέση υποσέλιδου 3"/>
          <p:cNvSpPr>
            <a:spLocks noGrp="1"/>
          </p:cNvSpPr>
          <p:nvPr>
            <p:ph type="ftr" sz="quarter" idx="11"/>
          </p:nvPr>
        </p:nvSpPr>
        <p:spPr/>
        <p:txBody>
          <a:bodyPr/>
          <a:lstStyle/>
          <a:p>
            <a:r>
              <a:rPr lang="el-GR" dirty="0">
                <a:solidFill>
                  <a:prstClr val="black">
                    <a:tint val="75000"/>
                  </a:prstClr>
                </a:solidFill>
              </a:rPr>
              <a:t>ΤΕΙ ΧΑΛΚΙΔΑΣ</a:t>
            </a:r>
          </a:p>
        </p:txBody>
      </p:sp>
      <p:sp>
        <p:nvSpPr>
          <p:cNvPr id="5" name="Θέση αριθμού διαφάνειας 4"/>
          <p:cNvSpPr>
            <a:spLocks noGrp="1"/>
          </p:cNvSpPr>
          <p:nvPr>
            <p:ph type="sldNum" sz="quarter" idx="12"/>
          </p:nvPr>
        </p:nvSpPr>
        <p:spPr/>
        <p:txBody>
          <a:bodyPr/>
          <a:lstStyle/>
          <a:p>
            <a:fld id="{91701D6A-1F9E-4684-A377-9209A26E902F}" type="slidenum">
              <a:rPr lang="el-GR" smtClean="0">
                <a:solidFill>
                  <a:prstClr val="black">
                    <a:tint val="75000"/>
                  </a:prstClr>
                </a:solidFill>
              </a:rPr>
              <a:pPr/>
              <a:t>‹#›</a:t>
            </a:fld>
            <a:endParaRPr lang="el-GR" dirty="0">
              <a:solidFill>
                <a:prstClr val="black">
                  <a:tint val="75000"/>
                </a:prstClr>
              </a:solidFill>
            </a:endParaRPr>
          </a:p>
        </p:txBody>
      </p:sp>
    </p:spTree>
    <p:extLst>
      <p:ext uri="{BB962C8B-B14F-4D97-AF65-F5344CB8AC3E}">
        <p14:creationId xmlns:p14="http://schemas.microsoft.com/office/powerpoint/2010/main" val="7002167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Θέση ημερομηνίας 1"/>
          <p:cNvSpPr>
            <a:spLocks noGrp="1"/>
          </p:cNvSpPr>
          <p:nvPr>
            <p:ph type="dt" sz="half" idx="10"/>
          </p:nvPr>
        </p:nvSpPr>
        <p:spPr/>
        <p:txBody>
          <a:bodyPr/>
          <a:lstStyle/>
          <a:p>
            <a:fld id="{8C229384-9C30-493C-8C0A-6FE86ED1A732}" type="datetime1">
              <a:rPr lang="el-GR" smtClean="0">
                <a:solidFill>
                  <a:prstClr val="black">
                    <a:tint val="75000"/>
                  </a:prstClr>
                </a:solidFill>
              </a:rPr>
              <a:pPr/>
              <a:t>11/12/2024</a:t>
            </a:fld>
            <a:endParaRPr lang="el-GR" dirty="0">
              <a:solidFill>
                <a:prstClr val="black">
                  <a:tint val="75000"/>
                </a:prstClr>
              </a:solidFill>
            </a:endParaRPr>
          </a:p>
        </p:txBody>
      </p:sp>
      <p:sp>
        <p:nvSpPr>
          <p:cNvPr id="4" name="Θέση αριθμού διαφάνειας 3"/>
          <p:cNvSpPr>
            <a:spLocks noGrp="1"/>
          </p:cNvSpPr>
          <p:nvPr>
            <p:ph type="sldNum" sz="quarter" idx="12"/>
          </p:nvPr>
        </p:nvSpPr>
        <p:spPr/>
        <p:txBody>
          <a:bodyPr/>
          <a:lstStyle/>
          <a:p>
            <a:fld id="{91701D6A-1F9E-4684-A377-9209A26E902F}" type="slidenum">
              <a:rPr lang="el-GR" smtClean="0">
                <a:solidFill>
                  <a:prstClr val="black">
                    <a:tint val="75000"/>
                  </a:prstClr>
                </a:solidFill>
              </a:rPr>
              <a:pPr/>
              <a:t>‹#›</a:t>
            </a:fld>
            <a:endParaRPr lang="el-GR" dirty="0">
              <a:solidFill>
                <a:prstClr val="black">
                  <a:tint val="75000"/>
                </a:prstClr>
              </a:solidFill>
            </a:endParaRPr>
          </a:p>
        </p:txBody>
      </p:sp>
      <p:pic>
        <p:nvPicPr>
          <p:cNvPr id="5" name="Εικόνα 4">
            <a:extLst>
              <a:ext uri="{FF2B5EF4-FFF2-40B4-BE49-F238E27FC236}">
                <a16:creationId xmlns:a16="http://schemas.microsoft.com/office/drawing/2014/main" id="{65483510-B06C-410C-ABD3-C4D8403C6BBA}"/>
              </a:ext>
            </a:extLst>
          </p:cNvPr>
          <p:cNvPicPr>
            <a:picLocks noChangeAspect="1"/>
          </p:cNvPicPr>
          <p:nvPr userDrawn="1"/>
        </p:nvPicPr>
        <p:blipFill>
          <a:blip r:embed="rId2"/>
          <a:stretch>
            <a:fillRect/>
          </a:stretch>
        </p:blipFill>
        <p:spPr>
          <a:xfrm>
            <a:off x="2803835" y="6355683"/>
            <a:ext cx="3749365" cy="365792"/>
          </a:xfrm>
          <a:prstGeom prst="rect">
            <a:avLst/>
          </a:prstGeom>
        </p:spPr>
      </p:pic>
    </p:spTree>
    <p:extLst>
      <p:ext uri="{BB962C8B-B14F-4D97-AF65-F5344CB8AC3E}">
        <p14:creationId xmlns:p14="http://schemas.microsoft.com/office/powerpoint/2010/main" val="13035903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Τίτλος 1"/>
          <p:cNvSpPr>
            <a:spLocks noGrp="1"/>
          </p:cNvSpPr>
          <p:nvPr>
            <p:ph type="title"/>
          </p:nvPr>
        </p:nvSpPr>
        <p:spPr>
          <a:xfrm>
            <a:off x="457200" y="273050"/>
            <a:ext cx="3008313" cy="1162050"/>
          </a:xfrm>
        </p:spPr>
        <p:txBody>
          <a:bodyPr anchor="b"/>
          <a:lstStyle>
            <a:lvl1pPr algn="l">
              <a:defRPr sz="2000" b="1"/>
            </a:lvl1pPr>
          </a:lstStyle>
          <a:p>
            <a:r>
              <a:rPr lang="el-GR"/>
              <a:t>Στυλ κύριου τίτλου</a:t>
            </a:r>
          </a:p>
        </p:txBody>
      </p:sp>
      <p:sp>
        <p:nvSpPr>
          <p:cNvPr id="3" name="Θέση περιεχομένου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κειμένου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υποδείγματος κειμένου</a:t>
            </a:r>
          </a:p>
        </p:txBody>
      </p:sp>
      <p:sp>
        <p:nvSpPr>
          <p:cNvPr id="5" name="Θέση ημερομηνίας 4"/>
          <p:cNvSpPr>
            <a:spLocks noGrp="1"/>
          </p:cNvSpPr>
          <p:nvPr>
            <p:ph type="dt" sz="half" idx="10"/>
          </p:nvPr>
        </p:nvSpPr>
        <p:spPr/>
        <p:txBody>
          <a:bodyPr/>
          <a:lstStyle/>
          <a:p>
            <a:fld id="{364CEA19-2F07-4EBB-9533-026C8B8476BA}" type="datetime1">
              <a:rPr lang="el-GR" smtClean="0">
                <a:solidFill>
                  <a:prstClr val="black">
                    <a:tint val="75000"/>
                  </a:prstClr>
                </a:solidFill>
              </a:rPr>
              <a:pPr/>
              <a:t>11/12/2024</a:t>
            </a:fld>
            <a:endParaRPr lang="el-GR" dirty="0">
              <a:solidFill>
                <a:prstClr val="black">
                  <a:tint val="75000"/>
                </a:prstClr>
              </a:solidFill>
            </a:endParaRPr>
          </a:p>
        </p:txBody>
      </p:sp>
      <p:sp>
        <p:nvSpPr>
          <p:cNvPr id="6" name="Θέση υποσέλιδου 5"/>
          <p:cNvSpPr>
            <a:spLocks noGrp="1"/>
          </p:cNvSpPr>
          <p:nvPr>
            <p:ph type="ftr" sz="quarter" idx="11"/>
          </p:nvPr>
        </p:nvSpPr>
        <p:spPr/>
        <p:txBody>
          <a:bodyPr/>
          <a:lstStyle/>
          <a:p>
            <a:r>
              <a:rPr lang="el-GR" dirty="0">
                <a:solidFill>
                  <a:prstClr val="black">
                    <a:tint val="75000"/>
                  </a:prstClr>
                </a:solidFill>
              </a:rPr>
              <a:t>ΤΕΙ ΧΑΛΚΙΔΑΣ</a:t>
            </a:r>
          </a:p>
        </p:txBody>
      </p:sp>
      <p:sp>
        <p:nvSpPr>
          <p:cNvPr id="7" name="Θέση αριθμού διαφάνειας 6"/>
          <p:cNvSpPr>
            <a:spLocks noGrp="1"/>
          </p:cNvSpPr>
          <p:nvPr>
            <p:ph type="sldNum" sz="quarter" idx="12"/>
          </p:nvPr>
        </p:nvSpPr>
        <p:spPr/>
        <p:txBody>
          <a:bodyPr/>
          <a:lstStyle/>
          <a:p>
            <a:fld id="{91701D6A-1F9E-4684-A377-9209A26E902F}" type="slidenum">
              <a:rPr lang="el-GR" smtClean="0">
                <a:solidFill>
                  <a:prstClr val="black">
                    <a:tint val="75000"/>
                  </a:prstClr>
                </a:solidFill>
              </a:rPr>
              <a:pPr/>
              <a:t>‹#›</a:t>
            </a:fld>
            <a:endParaRPr lang="el-GR" dirty="0">
              <a:solidFill>
                <a:prstClr val="black">
                  <a:tint val="75000"/>
                </a:prstClr>
              </a:solidFill>
            </a:endParaRPr>
          </a:p>
        </p:txBody>
      </p:sp>
    </p:spTree>
    <p:extLst>
      <p:ext uri="{BB962C8B-B14F-4D97-AF65-F5344CB8AC3E}">
        <p14:creationId xmlns:p14="http://schemas.microsoft.com/office/powerpoint/2010/main" val="3473624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Τίτλος 1"/>
          <p:cNvSpPr>
            <a:spLocks noGrp="1"/>
          </p:cNvSpPr>
          <p:nvPr>
            <p:ph type="title"/>
          </p:nvPr>
        </p:nvSpPr>
        <p:spPr>
          <a:xfrm>
            <a:off x="1792288" y="4800600"/>
            <a:ext cx="5486400" cy="566738"/>
          </a:xfrm>
        </p:spPr>
        <p:txBody>
          <a:bodyPr anchor="b"/>
          <a:lstStyle>
            <a:lvl1pPr algn="l">
              <a:defRPr sz="2000" b="1"/>
            </a:lvl1pPr>
          </a:lstStyle>
          <a:p>
            <a:r>
              <a:rPr lang="el-GR"/>
              <a:t>Στυλ κύριου τίτλου</a:t>
            </a:r>
          </a:p>
        </p:txBody>
      </p:sp>
      <p:sp>
        <p:nvSpPr>
          <p:cNvPr id="3" name="Θέση εικόνας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dirty="0"/>
          </a:p>
        </p:txBody>
      </p:sp>
      <p:sp>
        <p:nvSpPr>
          <p:cNvPr id="4" name="Θέση κειμένου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υποδείγματος κειμένου</a:t>
            </a:r>
          </a:p>
        </p:txBody>
      </p:sp>
      <p:sp>
        <p:nvSpPr>
          <p:cNvPr id="5" name="Θέση ημερομηνίας 4"/>
          <p:cNvSpPr>
            <a:spLocks noGrp="1"/>
          </p:cNvSpPr>
          <p:nvPr>
            <p:ph type="dt" sz="half" idx="10"/>
          </p:nvPr>
        </p:nvSpPr>
        <p:spPr/>
        <p:txBody>
          <a:bodyPr/>
          <a:lstStyle/>
          <a:p>
            <a:fld id="{C4F6CD83-1F99-4CC0-B83D-31261909E75B}" type="datetime1">
              <a:rPr lang="el-GR" smtClean="0">
                <a:solidFill>
                  <a:prstClr val="black">
                    <a:tint val="75000"/>
                  </a:prstClr>
                </a:solidFill>
              </a:rPr>
              <a:pPr/>
              <a:t>11/12/2024</a:t>
            </a:fld>
            <a:endParaRPr lang="el-GR" dirty="0">
              <a:solidFill>
                <a:prstClr val="black">
                  <a:tint val="75000"/>
                </a:prstClr>
              </a:solidFill>
            </a:endParaRPr>
          </a:p>
        </p:txBody>
      </p:sp>
      <p:sp>
        <p:nvSpPr>
          <p:cNvPr id="6" name="Θέση υποσέλιδου 5"/>
          <p:cNvSpPr>
            <a:spLocks noGrp="1"/>
          </p:cNvSpPr>
          <p:nvPr>
            <p:ph type="ftr" sz="quarter" idx="11"/>
          </p:nvPr>
        </p:nvSpPr>
        <p:spPr/>
        <p:txBody>
          <a:bodyPr/>
          <a:lstStyle/>
          <a:p>
            <a:r>
              <a:rPr lang="el-GR" dirty="0">
                <a:solidFill>
                  <a:prstClr val="black">
                    <a:tint val="75000"/>
                  </a:prstClr>
                </a:solidFill>
              </a:rPr>
              <a:t>ΤΕΙ ΧΑΛΚΙΔΑΣ</a:t>
            </a:r>
          </a:p>
        </p:txBody>
      </p:sp>
      <p:sp>
        <p:nvSpPr>
          <p:cNvPr id="7" name="Θέση αριθμού διαφάνειας 6"/>
          <p:cNvSpPr>
            <a:spLocks noGrp="1"/>
          </p:cNvSpPr>
          <p:nvPr>
            <p:ph type="sldNum" sz="quarter" idx="12"/>
          </p:nvPr>
        </p:nvSpPr>
        <p:spPr/>
        <p:txBody>
          <a:bodyPr/>
          <a:lstStyle/>
          <a:p>
            <a:fld id="{91701D6A-1F9E-4684-A377-9209A26E902F}" type="slidenum">
              <a:rPr lang="el-GR" smtClean="0">
                <a:solidFill>
                  <a:prstClr val="black">
                    <a:tint val="75000"/>
                  </a:prstClr>
                </a:solidFill>
              </a:rPr>
              <a:pPr/>
              <a:t>‹#›</a:t>
            </a:fld>
            <a:endParaRPr lang="el-GR" dirty="0">
              <a:solidFill>
                <a:prstClr val="black">
                  <a:tint val="75000"/>
                </a:prstClr>
              </a:solidFill>
            </a:endParaRPr>
          </a:p>
        </p:txBody>
      </p:sp>
    </p:spTree>
    <p:extLst>
      <p:ext uri="{BB962C8B-B14F-4D97-AF65-F5344CB8AC3E}">
        <p14:creationId xmlns:p14="http://schemas.microsoft.com/office/powerpoint/2010/main" val="10115747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a:t>Στυλ κύριου τίτλου</a:t>
            </a:r>
          </a:p>
        </p:txBody>
      </p:sp>
      <p:sp>
        <p:nvSpPr>
          <p:cNvPr id="3" name="Θέση κατακόρυφου κειμένου 2"/>
          <p:cNvSpPr>
            <a:spLocks noGrp="1"/>
          </p:cNvSpPr>
          <p:nvPr>
            <p:ph type="body" orient="vert" idx="1"/>
          </p:nvPr>
        </p:nvSpPr>
        <p:spPr/>
        <p:txBody>
          <a:bodyPr vert="eaVert"/>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ημερομηνίας 3"/>
          <p:cNvSpPr>
            <a:spLocks noGrp="1"/>
          </p:cNvSpPr>
          <p:nvPr>
            <p:ph type="dt" sz="half" idx="10"/>
          </p:nvPr>
        </p:nvSpPr>
        <p:spPr/>
        <p:txBody>
          <a:bodyPr/>
          <a:lstStyle/>
          <a:p>
            <a:fld id="{3DAFEF07-D15C-4B50-AE0F-C2167779B508}" type="datetime1">
              <a:rPr lang="el-GR" smtClean="0">
                <a:solidFill>
                  <a:prstClr val="black">
                    <a:tint val="75000"/>
                  </a:prstClr>
                </a:solidFill>
              </a:rPr>
              <a:pPr/>
              <a:t>11/12/2024</a:t>
            </a:fld>
            <a:endParaRPr lang="el-GR" dirty="0">
              <a:solidFill>
                <a:prstClr val="black">
                  <a:tint val="75000"/>
                </a:prstClr>
              </a:solidFill>
            </a:endParaRPr>
          </a:p>
        </p:txBody>
      </p:sp>
      <p:sp>
        <p:nvSpPr>
          <p:cNvPr id="5" name="Θέση υποσέλιδου 4"/>
          <p:cNvSpPr>
            <a:spLocks noGrp="1"/>
          </p:cNvSpPr>
          <p:nvPr>
            <p:ph type="ftr" sz="quarter" idx="11"/>
          </p:nvPr>
        </p:nvSpPr>
        <p:spPr/>
        <p:txBody>
          <a:bodyPr/>
          <a:lstStyle/>
          <a:p>
            <a:r>
              <a:rPr lang="el-GR" dirty="0">
                <a:solidFill>
                  <a:prstClr val="black">
                    <a:tint val="75000"/>
                  </a:prstClr>
                </a:solidFill>
              </a:rPr>
              <a:t>ΤΕΙ ΧΑΛΚΙΔΑΣ</a:t>
            </a:r>
          </a:p>
        </p:txBody>
      </p:sp>
      <p:sp>
        <p:nvSpPr>
          <p:cNvPr id="6" name="Θέση αριθμού διαφάνειας 5"/>
          <p:cNvSpPr>
            <a:spLocks noGrp="1"/>
          </p:cNvSpPr>
          <p:nvPr>
            <p:ph type="sldNum" sz="quarter" idx="12"/>
          </p:nvPr>
        </p:nvSpPr>
        <p:spPr/>
        <p:txBody>
          <a:bodyPr/>
          <a:lstStyle/>
          <a:p>
            <a:fld id="{91701D6A-1F9E-4684-A377-9209A26E902F}" type="slidenum">
              <a:rPr lang="el-GR" smtClean="0">
                <a:solidFill>
                  <a:prstClr val="black">
                    <a:tint val="75000"/>
                  </a:prstClr>
                </a:solidFill>
              </a:rPr>
              <a:pPr/>
              <a:t>‹#›</a:t>
            </a:fld>
            <a:endParaRPr lang="el-GR" dirty="0">
              <a:solidFill>
                <a:prstClr val="black">
                  <a:tint val="75000"/>
                </a:prstClr>
              </a:solidFill>
            </a:endParaRPr>
          </a:p>
        </p:txBody>
      </p:sp>
    </p:spTree>
    <p:extLst>
      <p:ext uri="{BB962C8B-B14F-4D97-AF65-F5344CB8AC3E}">
        <p14:creationId xmlns:p14="http://schemas.microsoft.com/office/powerpoint/2010/main" val="30937010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p:cNvSpPr>
            <a:spLocks noGrp="1"/>
          </p:cNvSpPr>
          <p:nvPr>
            <p:ph type="title" orient="vert"/>
          </p:nvPr>
        </p:nvSpPr>
        <p:spPr>
          <a:xfrm>
            <a:off x="6629400" y="274638"/>
            <a:ext cx="2057400" cy="5851525"/>
          </a:xfrm>
        </p:spPr>
        <p:txBody>
          <a:bodyPr vert="eaVert"/>
          <a:lstStyle/>
          <a:p>
            <a:r>
              <a:rPr lang="el-GR"/>
              <a:t>Στυλ κύριου τίτλου</a:t>
            </a:r>
          </a:p>
        </p:txBody>
      </p:sp>
      <p:sp>
        <p:nvSpPr>
          <p:cNvPr id="3" name="Θέση κατακόρυφου κειμένου 2"/>
          <p:cNvSpPr>
            <a:spLocks noGrp="1"/>
          </p:cNvSpPr>
          <p:nvPr>
            <p:ph type="body" orient="vert" idx="1"/>
          </p:nvPr>
        </p:nvSpPr>
        <p:spPr>
          <a:xfrm>
            <a:off x="457200" y="274638"/>
            <a:ext cx="6019800" cy="5851525"/>
          </a:xfrm>
        </p:spPr>
        <p:txBody>
          <a:bodyPr vert="eaVert"/>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ημερομηνίας 3"/>
          <p:cNvSpPr>
            <a:spLocks noGrp="1"/>
          </p:cNvSpPr>
          <p:nvPr>
            <p:ph type="dt" sz="half" idx="10"/>
          </p:nvPr>
        </p:nvSpPr>
        <p:spPr/>
        <p:txBody>
          <a:bodyPr/>
          <a:lstStyle/>
          <a:p>
            <a:fld id="{2D7E1333-1DFF-4B3C-A919-4EBB9115DC4B}" type="datetime1">
              <a:rPr lang="el-GR" smtClean="0">
                <a:solidFill>
                  <a:prstClr val="black">
                    <a:tint val="75000"/>
                  </a:prstClr>
                </a:solidFill>
              </a:rPr>
              <a:pPr/>
              <a:t>11/12/2024</a:t>
            </a:fld>
            <a:endParaRPr lang="el-GR" dirty="0">
              <a:solidFill>
                <a:prstClr val="black">
                  <a:tint val="75000"/>
                </a:prstClr>
              </a:solidFill>
            </a:endParaRPr>
          </a:p>
        </p:txBody>
      </p:sp>
      <p:sp>
        <p:nvSpPr>
          <p:cNvPr id="5" name="Θέση υποσέλιδου 4"/>
          <p:cNvSpPr>
            <a:spLocks noGrp="1"/>
          </p:cNvSpPr>
          <p:nvPr>
            <p:ph type="ftr" sz="quarter" idx="11"/>
          </p:nvPr>
        </p:nvSpPr>
        <p:spPr/>
        <p:txBody>
          <a:bodyPr/>
          <a:lstStyle/>
          <a:p>
            <a:r>
              <a:rPr lang="el-GR" dirty="0">
                <a:solidFill>
                  <a:prstClr val="black">
                    <a:tint val="75000"/>
                  </a:prstClr>
                </a:solidFill>
              </a:rPr>
              <a:t>ΤΕΙ ΧΑΛΚΙΔΑΣ</a:t>
            </a:r>
          </a:p>
        </p:txBody>
      </p:sp>
      <p:sp>
        <p:nvSpPr>
          <p:cNvPr id="6" name="Θέση αριθμού διαφάνειας 5"/>
          <p:cNvSpPr>
            <a:spLocks noGrp="1"/>
          </p:cNvSpPr>
          <p:nvPr>
            <p:ph type="sldNum" sz="quarter" idx="12"/>
          </p:nvPr>
        </p:nvSpPr>
        <p:spPr/>
        <p:txBody>
          <a:bodyPr/>
          <a:lstStyle/>
          <a:p>
            <a:fld id="{91701D6A-1F9E-4684-A377-9209A26E902F}" type="slidenum">
              <a:rPr lang="el-GR" smtClean="0">
                <a:solidFill>
                  <a:prstClr val="black">
                    <a:tint val="75000"/>
                  </a:prstClr>
                </a:solidFill>
              </a:rPr>
              <a:pPr/>
              <a:t>‹#›</a:t>
            </a:fld>
            <a:endParaRPr lang="el-GR" dirty="0">
              <a:solidFill>
                <a:prstClr val="black">
                  <a:tint val="75000"/>
                </a:prstClr>
              </a:solidFill>
            </a:endParaRPr>
          </a:p>
        </p:txBody>
      </p:sp>
    </p:spTree>
    <p:extLst>
      <p:ext uri="{BB962C8B-B14F-4D97-AF65-F5344CB8AC3E}">
        <p14:creationId xmlns:p14="http://schemas.microsoft.com/office/powerpoint/2010/main" val="83164504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chartAndTx">
  <p:cSld name="Τίτλος, Γράφημα και Κείμενο">
    <p:spTree>
      <p:nvGrpSpPr>
        <p:cNvPr id="1" name=""/>
        <p:cNvGrpSpPr/>
        <p:nvPr/>
      </p:nvGrpSpPr>
      <p:grpSpPr>
        <a:xfrm>
          <a:off x="0" y="0"/>
          <a:ext cx="0" cy="0"/>
          <a:chOff x="0" y="0"/>
          <a:chExt cx="0" cy="0"/>
        </a:xfrm>
      </p:grpSpPr>
      <p:sp>
        <p:nvSpPr>
          <p:cNvPr id="2" name="1 - Τίτλος"/>
          <p:cNvSpPr>
            <a:spLocks noGrp="1"/>
          </p:cNvSpPr>
          <p:nvPr>
            <p:ph type="title"/>
          </p:nvPr>
        </p:nvSpPr>
        <p:spPr>
          <a:xfrm>
            <a:off x="1125415" y="457200"/>
            <a:ext cx="7795846" cy="533400"/>
          </a:xfrm>
        </p:spPr>
        <p:txBody>
          <a:bodyPr/>
          <a:lstStyle/>
          <a:p>
            <a:r>
              <a:rPr lang="el-GR"/>
              <a:t>Kλικ για επεξεργασία του τίτλου</a:t>
            </a:r>
          </a:p>
        </p:txBody>
      </p:sp>
      <p:sp>
        <p:nvSpPr>
          <p:cNvPr id="3" name="2 - Θέση γραφήματος"/>
          <p:cNvSpPr>
            <a:spLocks noGrp="1"/>
          </p:cNvSpPr>
          <p:nvPr>
            <p:ph type="chart" sz="half" idx="1"/>
          </p:nvPr>
        </p:nvSpPr>
        <p:spPr>
          <a:xfrm>
            <a:off x="457201" y="1600202"/>
            <a:ext cx="4044461" cy="4525963"/>
          </a:xfrm>
          <a:prstGeom prst="rect">
            <a:avLst/>
          </a:prstGeom>
        </p:spPr>
        <p:txBody>
          <a:bodyPr/>
          <a:lstStyle/>
          <a:p>
            <a:pPr lvl="0"/>
            <a:endParaRPr lang="el-GR" noProof="0"/>
          </a:p>
        </p:txBody>
      </p:sp>
      <p:sp>
        <p:nvSpPr>
          <p:cNvPr id="4" name="3 - Θέση κειμένου"/>
          <p:cNvSpPr>
            <a:spLocks noGrp="1"/>
          </p:cNvSpPr>
          <p:nvPr>
            <p:ph type="body" sz="half" idx="2"/>
          </p:nvPr>
        </p:nvSpPr>
        <p:spPr>
          <a:xfrm>
            <a:off x="4642338" y="1600202"/>
            <a:ext cx="4044461" cy="4525963"/>
          </a:xfrm>
          <a:prstGeom prst="rect">
            <a:avLst/>
          </a:prstGeom>
        </p:spPr>
        <p:txBody>
          <a:body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4 - Θέση ημερομηνίας"/>
          <p:cNvSpPr>
            <a:spLocks noGrp="1"/>
          </p:cNvSpPr>
          <p:nvPr>
            <p:ph type="dt" sz="half" idx="10"/>
          </p:nvPr>
        </p:nvSpPr>
        <p:spPr>
          <a:xfrm>
            <a:off x="914253" y="6324600"/>
            <a:ext cx="1904695" cy="457200"/>
          </a:xfrm>
        </p:spPr>
        <p:txBody>
          <a:bodyPr/>
          <a:lstStyle>
            <a:lvl1pPr>
              <a:defRPr/>
            </a:lvl1pPr>
          </a:lstStyle>
          <a:p>
            <a:pPr>
              <a:defRPr/>
            </a:pPr>
            <a:fld id="{CA3E61B4-8C64-49F3-B24C-3F139E5977DA}" type="datetime1">
              <a:rPr lang="el-GR"/>
              <a:pPr>
                <a:defRPr/>
              </a:pPr>
              <a:t>11/12/2024</a:t>
            </a:fld>
            <a:endParaRPr lang="el-GR"/>
          </a:p>
        </p:txBody>
      </p:sp>
      <p:sp>
        <p:nvSpPr>
          <p:cNvPr id="6" name="5 - Θέση υποσέλιδου"/>
          <p:cNvSpPr>
            <a:spLocks noGrp="1"/>
          </p:cNvSpPr>
          <p:nvPr>
            <p:ph type="ftr" sz="quarter" idx="11"/>
          </p:nvPr>
        </p:nvSpPr>
        <p:spPr>
          <a:xfrm>
            <a:off x="3352262" y="6324600"/>
            <a:ext cx="2896602" cy="457200"/>
          </a:xfrm>
        </p:spPr>
        <p:txBody>
          <a:bodyPr/>
          <a:lstStyle>
            <a:lvl1pPr>
              <a:defRPr/>
            </a:lvl1pPr>
          </a:lstStyle>
          <a:p>
            <a:pPr>
              <a:defRPr/>
            </a:pPr>
            <a:endParaRPr lang="el-GR"/>
          </a:p>
        </p:txBody>
      </p:sp>
      <p:sp>
        <p:nvSpPr>
          <p:cNvPr id="7" name="6 - Θέση αριθμού διαφάνειας"/>
          <p:cNvSpPr>
            <a:spLocks noGrp="1"/>
          </p:cNvSpPr>
          <p:nvPr>
            <p:ph type="sldNum" sz="quarter" idx="12"/>
          </p:nvPr>
        </p:nvSpPr>
        <p:spPr>
          <a:xfrm>
            <a:off x="6782178" y="6324600"/>
            <a:ext cx="1904695" cy="457200"/>
          </a:xfrm>
        </p:spPr>
        <p:txBody>
          <a:bodyPr/>
          <a:lstStyle>
            <a:lvl1pPr>
              <a:defRPr/>
            </a:lvl1pPr>
          </a:lstStyle>
          <a:p>
            <a:fld id="{278BB391-E572-48A2-B218-DFC426BF5F66}" type="slidenum">
              <a:rPr lang="el-GR" altLang="el-GR"/>
              <a:pPr/>
              <a:t>‹#›</a:t>
            </a:fld>
            <a:endParaRPr lang="el-GR" altLang="el-GR"/>
          </a:p>
        </p:txBody>
      </p:sp>
    </p:spTree>
    <p:extLst>
      <p:ext uri="{BB962C8B-B14F-4D97-AF65-F5344CB8AC3E}">
        <p14:creationId xmlns:p14="http://schemas.microsoft.com/office/powerpoint/2010/main" val="16508041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1066800" y="304802"/>
            <a:ext cx="7543800" cy="1431925"/>
          </a:xfrm>
        </p:spPr>
        <p:txBody>
          <a:bodyPr/>
          <a:lstStyle/>
          <a:p>
            <a:r>
              <a:rPr lang="en-US"/>
              <a:t>Click to edit Master title style</a:t>
            </a:r>
            <a:endParaRPr lang="el-GR"/>
          </a:p>
        </p:txBody>
      </p:sp>
      <p:sp>
        <p:nvSpPr>
          <p:cNvPr id="3" name="Text Placeholder 2"/>
          <p:cNvSpPr>
            <a:spLocks noGrp="1"/>
          </p:cNvSpPr>
          <p:nvPr>
            <p:ph type="body" sz="half" idx="1"/>
          </p:nvPr>
        </p:nvSpPr>
        <p:spPr>
          <a:xfrm>
            <a:off x="1066800" y="1981200"/>
            <a:ext cx="36957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Content Placeholder 3"/>
          <p:cNvSpPr>
            <a:spLocks noGrp="1"/>
          </p:cNvSpPr>
          <p:nvPr>
            <p:ph sz="quarter" idx="2"/>
          </p:nvPr>
        </p:nvSpPr>
        <p:spPr>
          <a:xfrm>
            <a:off x="4914900" y="1981200"/>
            <a:ext cx="36957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5" name="Content Placeholder 4"/>
          <p:cNvSpPr>
            <a:spLocks noGrp="1"/>
          </p:cNvSpPr>
          <p:nvPr>
            <p:ph sz="quarter" idx="3"/>
          </p:nvPr>
        </p:nvSpPr>
        <p:spPr>
          <a:xfrm>
            <a:off x="4914900" y="4114800"/>
            <a:ext cx="36957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6" name="Rectangle 17"/>
          <p:cNvSpPr>
            <a:spLocks noGrp="1" noChangeArrowheads="1"/>
          </p:cNvSpPr>
          <p:nvPr>
            <p:ph type="dt" sz="half" idx="10"/>
          </p:nvPr>
        </p:nvSpPr>
        <p:spPr/>
        <p:txBody>
          <a:bodyPr/>
          <a:lstStyle>
            <a:lvl1pPr>
              <a:defRPr/>
            </a:lvl1pPr>
          </a:lstStyle>
          <a:p>
            <a:pPr>
              <a:defRPr/>
            </a:pPr>
            <a:fld id="{DFB3E3A1-D1D5-4B0A-A8D6-D5B4EDE64DE5}" type="datetime1">
              <a:rPr lang="el-GR"/>
              <a:pPr>
                <a:defRPr/>
              </a:pPr>
              <a:t>11/12/2024</a:t>
            </a:fld>
            <a:endParaRPr lang="el-GR"/>
          </a:p>
        </p:txBody>
      </p:sp>
      <p:sp>
        <p:nvSpPr>
          <p:cNvPr id="8" name="Rectangle 19"/>
          <p:cNvSpPr>
            <a:spLocks noGrp="1" noChangeArrowheads="1"/>
          </p:cNvSpPr>
          <p:nvPr>
            <p:ph type="sldNum" sz="quarter" idx="12"/>
          </p:nvPr>
        </p:nvSpPr>
        <p:spPr/>
        <p:txBody>
          <a:bodyPr/>
          <a:lstStyle>
            <a:lvl1pPr>
              <a:defRPr/>
            </a:lvl1pPr>
          </a:lstStyle>
          <a:p>
            <a:fld id="{9FD736EA-1B0E-4467-9092-9C5E0C8891FE}" type="slidenum">
              <a:rPr lang="el-GR" altLang="el-GR"/>
              <a:pPr/>
              <a:t>‹#›</a:t>
            </a:fld>
            <a:endParaRPr lang="el-GR" altLang="el-GR"/>
          </a:p>
        </p:txBody>
      </p:sp>
      <p:pic>
        <p:nvPicPr>
          <p:cNvPr id="9" name="Εικόνα 8">
            <a:extLst>
              <a:ext uri="{FF2B5EF4-FFF2-40B4-BE49-F238E27FC236}">
                <a16:creationId xmlns:a16="http://schemas.microsoft.com/office/drawing/2014/main" id="{4F5333DF-1F74-4CF2-8FD5-60DCA3ED7438}"/>
              </a:ext>
            </a:extLst>
          </p:cNvPr>
          <p:cNvPicPr>
            <a:picLocks noChangeAspect="1"/>
          </p:cNvPicPr>
          <p:nvPr userDrawn="1"/>
        </p:nvPicPr>
        <p:blipFill>
          <a:blip r:embed="rId2"/>
          <a:stretch>
            <a:fillRect/>
          </a:stretch>
        </p:blipFill>
        <p:spPr>
          <a:xfrm>
            <a:off x="2803835" y="6340473"/>
            <a:ext cx="3749365" cy="365792"/>
          </a:xfrm>
          <a:prstGeom prst="rect">
            <a:avLst/>
          </a:prstGeom>
        </p:spPr>
      </p:pic>
    </p:spTree>
    <p:extLst>
      <p:ext uri="{BB962C8B-B14F-4D97-AF65-F5344CB8AC3E}">
        <p14:creationId xmlns:p14="http://schemas.microsoft.com/office/powerpoint/2010/main" val="1396326246"/>
      </p:ext>
    </p:extLst>
  </p:cSld>
  <p:clrMapOvr>
    <a:masterClrMapping/>
  </p:clrMapOvr>
  <p:transition spd="med">
    <p:zo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l-GR"/>
              <a:t>Στυλ κύριου τίτλου</a:t>
            </a:r>
          </a:p>
        </p:txBody>
      </p:sp>
      <p:sp>
        <p:nvSpPr>
          <p:cNvPr id="3" name="Θέση κειμένου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ημερομηνίας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59C22E4-B6EF-42D1-93B5-EA78C1CB024B}" type="datetime1">
              <a:rPr lang="el-GR" smtClean="0">
                <a:solidFill>
                  <a:prstClr val="black">
                    <a:tint val="75000"/>
                  </a:prstClr>
                </a:solidFill>
              </a:rPr>
              <a:pPr/>
              <a:t>11/12/2024</a:t>
            </a:fld>
            <a:endParaRPr lang="el-GR" dirty="0">
              <a:solidFill>
                <a:prstClr val="black">
                  <a:tint val="75000"/>
                </a:prstClr>
              </a:solidFill>
            </a:endParaRPr>
          </a:p>
        </p:txBody>
      </p:sp>
      <p:sp>
        <p:nvSpPr>
          <p:cNvPr id="5" name="Θέση υποσέλιδου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l-GR" dirty="0">
                <a:solidFill>
                  <a:prstClr val="black">
                    <a:tint val="75000"/>
                  </a:prstClr>
                </a:solidFill>
              </a:rPr>
              <a:t>ΤΕΙ ΧΑΛΚΙΔΑΣ</a:t>
            </a:r>
          </a:p>
        </p:txBody>
      </p:sp>
      <p:sp>
        <p:nvSpPr>
          <p:cNvPr id="6" name="Θέση αριθμού διαφάνειας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1701D6A-1F9E-4684-A377-9209A26E902F}" type="slidenum">
              <a:rPr lang="el-GR" smtClean="0">
                <a:solidFill>
                  <a:prstClr val="black">
                    <a:tint val="75000"/>
                  </a:prstClr>
                </a:solidFill>
              </a:rPr>
              <a:pPr/>
              <a:t>‹#›</a:t>
            </a:fld>
            <a:endParaRPr lang="el-GR" dirty="0">
              <a:solidFill>
                <a:prstClr val="black">
                  <a:tint val="75000"/>
                </a:prstClr>
              </a:solidFill>
            </a:endParaRPr>
          </a:p>
        </p:txBody>
      </p:sp>
    </p:spTree>
    <p:extLst>
      <p:ext uri="{BB962C8B-B14F-4D97-AF65-F5344CB8AC3E}">
        <p14:creationId xmlns:p14="http://schemas.microsoft.com/office/powerpoint/2010/main" val="6863736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hf hd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image" Target="../media/image11.wmf"/><Relationship Id="rId2" Type="http://schemas.openxmlformats.org/officeDocument/2006/relationships/oleObject" Target="../embeddings/oleObject1.bin"/><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image" Target="../media/image12.wmf"/><Relationship Id="rId2" Type="http://schemas.openxmlformats.org/officeDocument/2006/relationships/oleObject" Target="../embeddings/oleObject2.bin"/><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3" Type="http://schemas.openxmlformats.org/officeDocument/2006/relationships/image" Target="../media/image13.wmf"/><Relationship Id="rId2" Type="http://schemas.openxmlformats.org/officeDocument/2006/relationships/oleObject" Target="../embeddings/oleObject3.bin"/><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3" Type="http://schemas.openxmlformats.org/officeDocument/2006/relationships/image" Target="../media/image14.wmf"/><Relationship Id="rId2" Type="http://schemas.openxmlformats.org/officeDocument/2006/relationships/oleObject" Target="../embeddings/oleObject4.bin"/><Relationship Id="rId1" Type="http://schemas.openxmlformats.org/officeDocument/2006/relationships/slideLayout" Target="../slideLayouts/slideLayout13.xml"/><Relationship Id="rId4" Type="http://schemas.openxmlformats.org/officeDocument/2006/relationships/image" Target="../media/image15.png"/></Relationships>
</file>

<file path=ppt/slides/_rels/slide2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8" Type="http://schemas.openxmlformats.org/officeDocument/2006/relationships/image" Target="../media/image18.wmf"/><Relationship Id="rId3" Type="http://schemas.openxmlformats.org/officeDocument/2006/relationships/oleObject" Target="../embeddings/oleObject5.bin"/><Relationship Id="rId7" Type="http://schemas.openxmlformats.org/officeDocument/2006/relationships/oleObject" Target="../embeddings/oleObject7.bin"/><Relationship Id="rId2" Type="http://schemas.openxmlformats.org/officeDocument/2006/relationships/notesSlide" Target="../notesSlides/notesSlide1.xml"/><Relationship Id="rId1" Type="http://schemas.openxmlformats.org/officeDocument/2006/relationships/slideLayout" Target="../slideLayouts/slideLayout13.xml"/><Relationship Id="rId6" Type="http://schemas.openxmlformats.org/officeDocument/2006/relationships/image" Target="../media/image17.wmf"/><Relationship Id="rId5" Type="http://schemas.openxmlformats.org/officeDocument/2006/relationships/oleObject" Target="../embeddings/oleObject6.bin"/><Relationship Id="rId10" Type="http://schemas.openxmlformats.org/officeDocument/2006/relationships/image" Target="../media/image19.wmf"/><Relationship Id="rId4" Type="http://schemas.openxmlformats.org/officeDocument/2006/relationships/image" Target="../media/image16.wmf"/><Relationship Id="rId9" Type="http://schemas.openxmlformats.org/officeDocument/2006/relationships/oleObject" Target="../embeddings/oleObject8.bin"/></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3" Type="http://schemas.openxmlformats.org/officeDocument/2006/relationships/image" Target="../media/image22.wmf"/><Relationship Id="rId2" Type="http://schemas.openxmlformats.org/officeDocument/2006/relationships/oleObject" Target="../embeddings/oleObject9.bin"/><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notesSlide" Target="../notesSlides/notesSlide2.xml"/><Relationship Id="rId1" Type="http://schemas.openxmlformats.org/officeDocument/2006/relationships/slideLayout" Target="../slideLayouts/slideLayout13.xml"/><Relationship Id="rId6" Type="http://schemas.openxmlformats.org/officeDocument/2006/relationships/image" Target="../media/image26.wmf"/><Relationship Id="rId5" Type="http://schemas.openxmlformats.org/officeDocument/2006/relationships/oleObject" Target="../embeddings/oleObject11.bin"/><Relationship Id="rId4" Type="http://schemas.openxmlformats.org/officeDocument/2006/relationships/image" Target="../media/image25.wmf"/></Relationships>
</file>

<file path=ppt/slides/_rels/slide40.xml.rels><?xml version="1.0" encoding="UTF-8" standalone="yes"?>
<Relationships xmlns="http://schemas.openxmlformats.org/package/2006/relationships"><Relationship Id="rId8" Type="http://schemas.openxmlformats.org/officeDocument/2006/relationships/image" Target="../media/image30.wmf"/><Relationship Id="rId3" Type="http://schemas.openxmlformats.org/officeDocument/2006/relationships/oleObject" Target="../embeddings/oleObject10.bin"/><Relationship Id="rId7" Type="http://schemas.openxmlformats.org/officeDocument/2006/relationships/oleObject" Target="../embeddings/oleObject13.bin"/><Relationship Id="rId2" Type="http://schemas.openxmlformats.org/officeDocument/2006/relationships/image" Target="../media/image27.png"/><Relationship Id="rId1" Type="http://schemas.openxmlformats.org/officeDocument/2006/relationships/slideLayout" Target="../slideLayouts/slideLayout13.xml"/><Relationship Id="rId6" Type="http://schemas.openxmlformats.org/officeDocument/2006/relationships/image" Target="../media/image29.wmf"/><Relationship Id="rId5" Type="http://schemas.openxmlformats.org/officeDocument/2006/relationships/oleObject" Target="../embeddings/oleObject12.bin"/><Relationship Id="rId4" Type="http://schemas.openxmlformats.org/officeDocument/2006/relationships/image" Target="../media/image28.emf"/></Relationships>
</file>

<file path=ppt/slides/_rels/slide41.xml.rels><?xml version="1.0" encoding="UTF-8" standalone="yes"?>
<Relationships xmlns="http://schemas.openxmlformats.org/package/2006/relationships"><Relationship Id="rId3" Type="http://schemas.openxmlformats.org/officeDocument/2006/relationships/oleObject" Target="../embeddings/oleObject14.bin"/><Relationship Id="rId2" Type="http://schemas.openxmlformats.org/officeDocument/2006/relationships/image" Target="../media/image31.png"/><Relationship Id="rId1" Type="http://schemas.openxmlformats.org/officeDocument/2006/relationships/slideLayout" Target="../slideLayouts/slideLayout13.xml"/><Relationship Id="rId6" Type="http://schemas.openxmlformats.org/officeDocument/2006/relationships/image" Target="../media/image33.wmf"/><Relationship Id="rId5" Type="http://schemas.openxmlformats.org/officeDocument/2006/relationships/oleObject" Target="../embeddings/oleObject15.bin"/><Relationship Id="rId4" Type="http://schemas.openxmlformats.org/officeDocument/2006/relationships/image" Target="../media/image32.wmf"/></Relationships>
</file>

<file path=ppt/slides/_rels/slide42.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jpeg"/><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3" Type="http://schemas.openxmlformats.org/officeDocument/2006/relationships/image" Target="../media/image37.wmf"/><Relationship Id="rId2" Type="http://schemas.openxmlformats.org/officeDocument/2006/relationships/oleObject" Target="../embeddings/oleObject16.bin"/><Relationship Id="rId1" Type="http://schemas.openxmlformats.org/officeDocument/2006/relationships/slideLayout" Target="../slideLayouts/slideLayout13.xml"/><Relationship Id="rId5" Type="http://schemas.openxmlformats.org/officeDocument/2006/relationships/image" Target="../media/image38.wmf"/><Relationship Id="rId4" Type="http://schemas.openxmlformats.org/officeDocument/2006/relationships/oleObject" Target="../embeddings/oleObject17.bin"/></Relationships>
</file>

<file path=ppt/slides/_rels/slide49.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image" Target="../media/image39.jp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2.emf"/><Relationship Id="rId2" Type="http://schemas.openxmlformats.org/officeDocument/2006/relationships/image" Target="../media/image41.png"/><Relationship Id="rId1" Type="http://schemas.openxmlformats.org/officeDocument/2006/relationships/slideLayout" Target="../slideLayouts/slideLayout7.xml"/><Relationship Id="rId5" Type="http://schemas.openxmlformats.org/officeDocument/2006/relationships/image" Target="../media/image38.png"/><Relationship Id="rId4" Type="http://schemas.openxmlformats.org/officeDocument/2006/relationships/image" Target="../media/image370.png"/></Relationships>
</file>

<file path=ppt/slides/_rels/slide51.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3.xml"/></Relationships>
</file>

<file path=ppt/slides/_rels/slide54.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13.xml"/></Relationships>
</file>

<file path=ppt/slides/_rels/slide55.xml.rels><?xml version="1.0" encoding="UTF-8" standalone="yes"?>
<Relationships xmlns="http://schemas.openxmlformats.org/package/2006/relationships"><Relationship Id="rId3" Type="http://schemas.openxmlformats.org/officeDocument/2006/relationships/oleObject" Target="../embeddings/oleObject18.bin"/><Relationship Id="rId2" Type="http://schemas.openxmlformats.org/officeDocument/2006/relationships/image" Target="../media/image46.jpeg"/><Relationship Id="rId1" Type="http://schemas.openxmlformats.org/officeDocument/2006/relationships/slideLayout" Target="../slideLayouts/slideLayout13.xml"/><Relationship Id="rId4" Type="http://schemas.openxmlformats.org/officeDocument/2006/relationships/image" Target="../media/image47.wmf"/></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8.xml.rels><?xml version="1.0" encoding="UTF-8" standalone="yes"?>
<Relationships xmlns="http://schemas.openxmlformats.org/package/2006/relationships"><Relationship Id="rId3" Type="http://schemas.openxmlformats.org/officeDocument/2006/relationships/image" Target="../media/image48.emf"/><Relationship Id="rId2" Type="http://schemas.openxmlformats.org/officeDocument/2006/relationships/oleObject" Target="../embeddings/oleObject19.bin"/><Relationship Id="rId1" Type="http://schemas.openxmlformats.org/officeDocument/2006/relationships/slideLayout" Target="../slideLayouts/slideLayout13.xml"/></Relationships>
</file>

<file path=ppt/slides/_rels/slide59.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13.xml"/></Relationships>
</file>

<file path=ppt/slides/_rels/slide60.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13.xml"/></Relationships>
</file>

<file path=ppt/slides/_rels/slide61.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13.xml"/></Relationships>
</file>

<file path=ppt/slides/_rels/slide62.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13.xml"/></Relationships>
</file>

<file path=ppt/slides/_rels/slide63.xml.rels><?xml version="1.0" encoding="UTF-8" standalone="yes"?>
<Relationships xmlns="http://schemas.openxmlformats.org/package/2006/relationships"><Relationship Id="rId3" Type="http://schemas.openxmlformats.org/officeDocument/2006/relationships/image" Target="../media/image53.emf"/><Relationship Id="rId2" Type="http://schemas.openxmlformats.org/officeDocument/2006/relationships/oleObject" Target="../embeddings/oleObject17.bin"/><Relationship Id="rId1" Type="http://schemas.openxmlformats.org/officeDocument/2006/relationships/slideLayout" Target="../slideLayouts/slideLayout13.xml"/></Relationships>
</file>

<file path=ppt/slides/_rels/slide64.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image" Target="../media/image54.png"/><Relationship Id="rId1" Type="http://schemas.openxmlformats.org/officeDocument/2006/relationships/slideLayout" Target="../slideLayouts/slideLayout13.xml"/></Relationships>
</file>

<file path=ppt/slides/_rels/slide65.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13.xml"/></Relationships>
</file>

<file path=ppt/slides/_rels/slide66.xml.rels><?xml version="1.0" encoding="UTF-8" standalone="yes"?>
<Relationships xmlns="http://schemas.openxmlformats.org/package/2006/relationships"><Relationship Id="rId2" Type="http://schemas.openxmlformats.org/officeDocument/2006/relationships/image" Target="../media/image58.emf"/><Relationship Id="rId1" Type="http://schemas.openxmlformats.org/officeDocument/2006/relationships/slideLayout" Target="../slideLayouts/slideLayout13.xml"/></Relationships>
</file>

<file path=ppt/slides/_rels/slide67.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13.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9.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13.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1.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13.xml"/></Relationships>
</file>

<file path=ppt/slides/_rels/slide72.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13.xml"/></Relationships>
</file>

<file path=ppt/slides/_rels/slide73.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13.xml"/></Relationships>
</file>

<file path=ppt/slides/_rels/slide74.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6.emf"/><Relationship Id="rId2" Type="http://schemas.openxmlformats.org/officeDocument/2006/relationships/oleObject" Target="../embeddings/oleObject20.bin"/><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67.wmf"/><Relationship Id="rId2" Type="http://schemas.openxmlformats.org/officeDocument/2006/relationships/oleObject" Target="../embeddings/oleObject21.bin"/><Relationship Id="rId1" Type="http://schemas.openxmlformats.org/officeDocument/2006/relationships/slideLayout" Target="../slideLayouts/slideLayout7.xml"/><Relationship Id="rId5" Type="http://schemas.openxmlformats.org/officeDocument/2006/relationships/image" Target="../media/image68.wmf"/><Relationship Id="rId4" Type="http://schemas.openxmlformats.org/officeDocument/2006/relationships/oleObject" Target="../embeddings/oleObject22.bin"/></Relationships>
</file>

<file path=ppt/slides/_rels/slide77.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13.xml"/></Relationships>
</file>

<file path=ppt/slides/_rels/slide78.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13.xml"/></Relationships>
</file>

<file path=ppt/slides/_rels/slide79.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13.xml"/></Relationships>
</file>

<file path=ppt/slides/_rels/slide80.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13.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4.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74.svg"/></Relationships>
</file>

<file path=ppt/slides/_rels/slide85.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13.xml"/></Relationships>
</file>

<file path=ppt/slides/_rels/slide86.xml.rels><?xml version="1.0" encoding="UTF-8" standalone="yes"?>
<Relationships xmlns="http://schemas.openxmlformats.org/package/2006/relationships"><Relationship Id="rId2" Type="http://schemas.openxmlformats.org/officeDocument/2006/relationships/image" Target="../media/image76.jpg"/><Relationship Id="rId1" Type="http://schemas.openxmlformats.org/officeDocument/2006/relationships/slideLayout" Target="../slideLayouts/slideLayout13.xml"/></Relationships>
</file>

<file path=ppt/slides/_rels/slide87.xml.rels><?xml version="1.0" encoding="UTF-8" standalone="yes"?>
<Relationships xmlns="http://schemas.openxmlformats.org/package/2006/relationships"><Relationship Id="rId2" Type="http://schemas.openxmlformats.org/officeDocument/2006/relationships/image" Target="../media/image77.jpg"/><Relationship Id="rId1" Type="http://schemas.openxmlformats.org/officeDocument/2006/relationships/slideLayout" Target="../slideLayouts/slideLayout13.xml"/></Relationships>
</file>

<file path=ppt/slides/_rels/slide88.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image" Target="../media/image78.jpg"/><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2" Type="http://schemas.openxmlformats.org/officeDocument/2006/relationships/image" Target="../media/image80.emf"/><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160.png"/><Relationship Id="rId2" Type="http://schemas.openxmlformats.org/officeDocument/2006/relationships/image" Target="../media/image150.png"/><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180.png"/><Relationship Id="rId2" Type="http://schemas.openxmlformats.org/officeDocument/2006/relationships/image" Target="../media/image17.png"/><Relationship Id="rId1" Type="http://schemas.openxmlformats.org/officeDocument/2006/relationships/slideLayout" Target="../slideLayouts/slideLayout7.xml"/><Relationship Id="rId5" Type="http://schemas.openxmlformats.org/officeDocument/2006/relationships/image" Target="../media/image200.png"/><Relationship Id="rId4" Type="http://schemas.openxmlformats.org/officeDocument/2006/relationships/image" Target="../media/image190.png"/></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8" Type="http://schemas.openxmlformats.org/officeDocument/2006/relationships/oleObject" Target="../embeddings/oleObject26.bin"/><Relationship Id="rId3" Type="http://schemas.openxmlformats.org/officeDocument/2006/relationships/image" Target="../media/image82.wmf"/><Relationship Id="rId7" Type="http://schemas.openxmlformats.org/officeDocument/2006/relationships/image" Target="../media/image84.wmf"/><Relationship Id="rId2" Type="http://schemas.openxmlformats.org/officeDocument/2006/relationships/oleObject" Target="../embeddings/oleObject23.bin"/><Relationship Id="rId1" Type="http://schemas.openxmlformats.org/officeDocument/2006/relationships/slideLayout" Target="../slideLayouts/slideLayout7.xml"/><Relationship Id="rId6" Type="http://schemas.openxmlformats.org/officeDocument/2006/relationships/oleObject" Target="../embeddings/oleObject25.bin"/><Relationship Id="rId5" Type="http://schemas.openxmlformats.org/officeDocument/2006/relationships/image" Target="../media/image83.wmf"/><Relationship Id="rId4" Type="http://schemas.openxmlformats.org/officeDocument/2006/relationships/oleObject" Target="../embeddings/oleObject24.bin"/><Relationship Id="rId9" Type="http://schemas.openxmlformats.org/officeDocument/2006/relationships/image" Target="../media/image85.wmf"/></Relationships>
</file>

<file path=ppt/slides/_rels/slide100.xml.rels><?xml version="1.0" encoding="UTF-8" standalone="yes"?>
<Relationships xmlns="http://schemas.openxmlformats.org/package/2006/relationships"><Relationship Id="rId3" Type="http://schemas.openxmlformats.org/officeDocument/2006/relationships/image" Target="../media/image86.wmf"/><Relationship Id="rId2" Type="http://schemas.openxmlformats.org/officeDocument/2006/relationships/oleObject" Target="../embeddings/oleObject27.bin"/><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2" Type="http://schemas.openxmlformats.org/officeDocument/2006/relationships/image" Target="../media/image87.png"/><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2" Type="http://schemas.openxmlformats.org/officeDocument/2006/relationships/image" Target="../media/image88.png"/><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89.wmf"/><Relationship Id="rId2" Type="http://schemas.openxmlformats.org/officeDocument/2006/relationships/oleObject" Target="../embeddings/oleObject28.bin"/><Relationship Id="rId1" Type="http://schemas.openxmlformats.org/officeDocument/2006/relationships/slideLayout" Target="../slideLayouts/slideLayout7.xml"/><Relationship Id="rId5" Type="http://schemas.openxmlformats.org/officeDocument/2006/relationships/image" Target="../media/image90.wmf"/><Relationship Id="rId4" Type="http://schemas.openxmlformats.org/officeDocument/2006/relationships/oleObject" Target="../embeddings/oleObject29.bin"/></Relationships>
</file>

<file path=ppt/slides/_rels/slide104.xml.rels><?xml version="1.0" encoding="UTF-8" standalone="yes"?>
<Relationships xmlns="http://schemas.openxmlformats.org/package/2006/relationships"><Relationship Id="rId8" Type="http://schemas.openxmlformats.org/officeDocument/2006/relationships/oleObject" Target="../embeddings/oleObject33.bin"/><Relationship Id="rId3" Type="http://schemas.openxmlformats.org/officeDocument/2006/relationships/image" Target="../media/image91.wmf"/><Relationship Id="rId7" Type="http://schemas.openxmlformats.org/officeDocument/2006/relationships/image" Target="../media/image93.wmf"/><Relationship Id="rId2" Type="http://schemas.openxmlformats.org/officeDocument/2006/relationships/oleObject" Target="../embeddings/oleObject30.bin"/><Relationship Id="rId1" Type="http://schemas.openxmlformats.org/officeDocument/2006/relationships/slideLayout" Target="../slideLayouts/slideLayout7.xml"/><Relationship Id="rId6" Type="http://schemas.openxmlformats.org/officeDocument/2006/relationships/oleObject" Target="../embeddings/oleObject32.bin"/><Relationship Id="rId11" Type="http://schemas.openxmlformats.org/officeDocument/2006/relationships/image" Target="../media/image95.wmf"/><Relationship Id="rId5" Type="http://schemas.openxmlformats.org/officeDocument/2006/relationships/image" Target="../media/image92.wmf"/><Relationship Id="rId10" Type="http://schemas.openxmlformats.org/officeDocument/2006/relationships/oleObject" Target="../embeddings/oleObject34.bin"/><Relationship Id="rId4" Type="http://schemas.openxmlformats.org/officeDocument/2006/relationships/oleObject" Target="../embeddings/oleObject31.bin"/><Relationship Id="rId9" Type="http://schemas.openxmlformats.org/officeDocument/2006/relationships/image" Target="../media/image94.wmf"/></Relationships>
</file>

<file path=ppt/slides/_rels/slide105.xml.rels><?xml version="1.0" encoding="UTF-8" standalone="yes"?>
<Relationships xmlns="http://schemas.openxmlformats.org/package/2006/relationships"><Relationship Id="rId2" Type="http://schemas.openxmlformats.org/officeDocument/2006/relationships/image" Target="../media/image96.png"/><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2" Type="http://schemas.openxmlformats.org/officeDocument/2006/relationships/image" Target="../media/image97.png"/><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8" Type="http://schemas.openxmlformats.org/officeDocument/2006/relationships/image" Target="../media/image101.wmf"/><Relationship Id="rId3" Type="http://schemas.openxmlformats.org/officeDocument/2006/relationships/oleObject" Target="../embeddings/oleObject35.bin"/><Relationship Id="rId7" Type="http://schemas.openxmlformats.org/officeDocument/2006/relationships/oleObject" Target="../embeddings/oleObject37.bin"/><Relationship Id="rId2" Type="http://schemas.openxmlformats.org/officeDocument/2006/relationships/image" Target="../media/image98.emf"/><Relationship Id="rId1" Type="http://schemas.openxmlformats.org/officeDocument/2006/relationships/slideLayout" Target="../slideLayouts/slideLayout7.xml"/><Relationship Id="rId6" Type="http://schemas.openxmlformats.org/officeDocument/2006/relationships/image" Target="../media/image100.wmf"/><Relationship Id="rId5" Type="http://schemas.openxmlformats.org/officeDocument/2006/relationships/oleObject" Target="../embeddings/oleObject36.bin"/><Relationship Id="rId10" Type="http://schemas.openxmlformats.org/officeDocument/2006/relationships/image" Target="../media/image102.wmf"/><Relationship Id="rId4" Type="http://schemas.openxmlformats.org/officeDocument/2006/relationships/image" Target="../media/image99.wmf"/><Relationship Id="rId9" Type="http://schemas.openxmlformats.org/officeDocument/2006/relationships/oleObject" Target="../embeddings/oleObject38.bin"/></Relationships>
</file>

<file path=ppt/slides/_rels/slide108.xml.rels><?xml version="1.0" encoding="UTF-8" standalone="yes"?>
<Relationships xmlns="http://schemas.openxmlformats.org/package/2006/relationships"><Relationship Id="rId3" Type="http://schemas.openxmlformats.org/officeDocument/2006/relationships/image" Target="../media/image540.png"/><Relationship Id="rId2" Type="http://schemas.openxmlformats.org/officeDocument/2006/relationships/image" Target="../media/image530.png"/><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2" Type="http://schemas.openxmlformats.org/officeDocument/2006/relationships/image" Target="../media/image103.png"/><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2" Type="http://schemas.openxmlformats.org/officeDocument/2006/relationships/image" Target="../media/image104.png"/><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106.emf"/><Relationship Id="rId2" Type="http://schemas.openxmlformats.org/officeDocument/2006/relationships/image" Target="../media/image105.png"/><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2" Type="http://schemas.openxmlformats.org/officeDocument/2006/relationships/image" Target="../media/image107.png"/><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image" Target="../media/image108.png"/><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110.jpg"/><Relationship Id="rId2" Type="http://schemas.openxmlformats.org/officeDocument/2006/relationships/image" Target="../media/image630.png"/><Relationship Id="rId1" Type="http://schemas.openxmlformats.org/officeDocument/2006/relationships/slideLayout" Target="../slideLayouts/slideLayout7.xml"/><Relationship Id="rId5" Type="http://schemas.openxmlformats.org/officeDocument/2006/relationships/image" Target="../media/image112.jpg"/><Relationship Id="rId4" Type="http://schemas.openxmlformats.org/officeDocument/2006/relationships/image" Target="../media/image111.jpg"/></Relationships>
</file>

<file path=ppt/slides/_rels/slide116.xml.rels><?xml version="1.0" encoding="UTF-8" standalone="yes"?>
<Relationships xmlns="http://schemas.openxmlformats.org/package/2006/relationships"><Relationship Id="rId2" Type="http://schemas.openxmlformats.org/officeDocument/2006/relationships/image" Target="../media/image113.png"/><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2" Type="http://schemas.openxmlformats.org/officeDocument/2006/relationships/image" Target="../media/image114.png"/><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2" Type="http://schemas.openxmlformats.org/officeDocument/2006/relationships/image" Target="../media/image115.png"/><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117.png"/><Relationship Id="rId2" Type="http://schemas.openxmlformats.org/officeDocument/2006/relationships/image" Target="../media/image116.png"/><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2" Type="http://schemas.openxmlformats.org/officeDocument/2006/relationships/image" Target="../media/image118.png"/><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image" Target="../media/image119.png"/><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2" Type="http://schemas.openxmlformats.org/officeDocument/2006/relationships/image" Target="../media/image121.png"/><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2" Type="http://schemas.openxmlformats.org/officeDocument/2006/relationships/image" Target="../media/image122.png"/><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2" Type="http://schemas.openxmlformats.org/officeDocument/2006/relationships/image" Target="../media/image123.png"/><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3" Type="http://schemas.openxmlformats.org/officeDocument/2006/relationships/image" Target="../media/image125.jpg"/><Relationship Id="rId2" Type="http://schemas.openxmlformats.org/officeDocument/2006/relationships/image" Target="../media/image124.jpg"/><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2" Type="http://schemas.openxmlformats.org/officeDocument/2006/relationships/image" Target="../media/image126.jpg"/><Relationship Id="rId1" Type="http://schemas.openxmlformats.org/officeDocument/2006/relationships/slideLayout" Target="../slideLayouts/slideLayout13.xml"/></Relationships>
</file>

<file path=ppt/slides/_rels/slide128.xml.rels><?xml version="1.0" encoding="UTF-8" standalone="yes"?>
<Relationships xmlns="http://schemas.openxmlformats.org/package/2006/relationships"><Relationship Id="rId3" Type="http://schemas.openxmlformats.org/officeDocument/2006/relationships/image" Target="../media/image128.png"/><Relationship Id="rId2" Type="http://schemas.openxmlformats.org/officeDocument/2006/relationships/image" Target="../media/image127.jpg"/><Relationship Id="rId1" Type="http://schemas.openxmlformats.org/officeDocument/2006/relationships/slideLayout" Target="../slideLayouts/slideLayout7.xml"/><Relationship Id="rId5" Type="http://schemas.openxmlformats.org/officeDocument/2006/relationships/image" Target="../media/image130.png"/><Relationship Id="rId4" Type="http://schemas.openxmlformats.org/officeDocument/2006/relationships/image" Target="../media/image129.png"/></Relationships>
</file>

<file path=ppt/slides/_rels/slide129.xml.rels><?xml version="1.0" encoding="UTF-8" standalone="yes"?>
<Relationships xmlns="http://schemas.openxmlformats.org/package/2006/relationships"><Relationship Id="rId3" Type="http://schemas.openxmlformats.org/officeDocument/2006/relationships/image" Target="../media/image132.png"/><Relationship Id="rId2" Type="http://schemas.openxmlformats.org/officeDocument/2006/relationships/image" Target="../media/image131.png"/><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3" Type="http://schemas.openxmlformats.org/officeDocument/2006/relationships/image" Target="../media/image134.emf"/><Relationship Id="rId2" Type="http://schemas.openxmlformats.org/officeDocument/2006/relationships/image" Target="../media/image133.emf"/><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3" Type="http://schemas.openxmlformats.org/officeDocument/2006/relationships/image" Target="../media/image135.emf"/><Relationship Id="rId2" Type="http://schemas.openxmlformats.org/officeDocument/2006/relationships/image" Target="../media/image134.emf"/><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2" Type="http://schemas.openxmlformats.org/officeDocument/2006/relationships/image" Target="../media/image135.emf"/><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2" Type="http://schemas.openxmlformats.org/officeDocument/2006/relationships/image" Target="../media/image135.emf"/><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3" Type="http://schemas.openxmlformats.org/officeDocument/2006/relationships/image" Target="../media/image137.emf"/><Relationship Id="rId2" Type="http://schemas.openxmlformats.org/officeDocument/2006/relationships/image" Target="../media/image136.emf"/><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2" Type="http://schemas.openxmlformats.org/officeDocument/2006/relationships/image" Target="../media/image137.emf"/><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2" Type="http://schemas.openxmlformats.org/officeDocument/2006/relationships/image" Target="../media/image138.emf"/><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2" Type="http://schemas.openxmlformats.org/officeDocument/2006/relationships/image" Target="../media/image139.emf"/><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9F395BDF-C525-485C-AD0E-904E5D3E3D1F}"/>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11/12/2024</a:t>
            </a:fld>
            <a:endParaRPr lang="el-GR" dirty="0">
              <a:solidFill>
                <a:prstClr val="black">
                  <a:tint val="75000"/>
                </a:prstClr>
              </a:solidFill>
            </a:endParaRPr>
          </a:p>
        </p:txBody>
      </p:sp>
      <p:sp>
        <p:nvSpPr>
          <p:cNvPr id="4" name="Θέση αριθμού διαφάνειας 3">
            <a:extLst>
              <a:ext uri="{FF2B5EF4-FFF2-40B4-BE49-F238E27FC236}">
                <a16:creationId xmlns:a16="http://schemas.microsoft.com/office/drawing/2014/main" id="{C50C7707-87B6-4D2F-BA93-F8B4BFE10BF9}"/>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1</a:t>
            </a:fld>
            <a:endParaRPr lang="el-GR" dirty="0">
              <a:solidFill>
                <a:prstClr val="black">
                  <a:tint val="75000"/>
                </a:prstClr>
              </a:solidFill>
            </a:endParaRPr>
          </a:p>
        </p:txBody>
      </p:sp>
      <p:sp>
        <p:nvSpPr>
          <p:cNvPr id="5" name="Rectangle 3">
            <a:extLst>
              <a:ext uri="{FF2B5EF4-FFF2-40B4-BE49-F238E27FC236}">
                <a16:creationId xmlns:a16="http://schemas.microsoft.com/office/drawing/2014/main" id="{86C0BC2C-EC17-4533-8B43-8DC3DC9A2A2C}"/>
              </a:ext>
            </a:extLst>
          </p:cNvPr>
          <p:cNvSpPr txBox="1">
            <a:spLocks noChangeArrowheads="1"/>
          </p:cNvSpPr>
          <p:nvPr/>
        </p:nvSpPr>
        <p:spPr>
          <a:xfrm>
            <a:off x="323528" y="2348880"/>
            <a:ext cx="7667947" cy="100806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l-GR" altLang="el-GR" sz="2800" dirty="0">
                <a:solidFill>
                  <a:schemeClr val="hlink"/>
                </a:solidFill>
                <a:latin typeface="Comic Sans MS" panose="030F0702030302020204" pitchFamily="66" charset="0"/>
              </a:rPr>
              <a:t>Φυσική Περιβάλλοντος :          </a:t>
            </a:r>
          </a:p>
          <a:p>
            <a:pPr marL="0" indent="0" algn="r">
              <a:buNone/>
            </a:pPr>
            <a:r>
              <a:rPr lang="en-US" sz="2600" i="1" dirty="0">
                <a:solidFill>
                  <a:srgbClr val="FF0000"/>
                </a:solidFill>
                <a:latin typeface="Arial" panose="020B0604020202020204" pitchFamily="34" charset="0"/>
              </a:rPr>
              <a:t>“</a:t>
            </a:r>
            <a:r>
              <a:rPr lang="el-GR" sz="2600" i="1" dirty="0" err="1">
                <a:solidFill>
                  <a:srgbClr val="FF0000"/>
                </a:solidFill>
                <a:latin typeface="Arial" panose="020B0604020202020204" pitchFamily="34" charset="0"/>
              </a:rPr>
              <a:t>κεφ</a:t>
            </a:r>
            <a:r>
              <a:rPr lang="el-GR" sz="2600" i="1" dirty="0">
                <a:solidFill>
                  <a:srgbClr val="FF0000"/>
                </a:solidFill>
                <a:latin typeface="Arial" panose="020B0604020202020204" pitchFamily="34" charset="0"/>
              </a:rPr>
              <a:t> </a:t>
            </a:r>
            <a:r>
              <a:rPr lang="en-US" sz="2600" i="1" dirty="0">
                <a:solidFill>
                  <a:srgbClr val="FF0000"/>
                </a:solidFill>
                <a:latin typeface="Arial" panose="020B0604020202020204" pitchFamily="34" charset="0"/>
              </a:rPr>
              <a:t>VIII</a:t>
            </a:r>
            <a:r>
              <a:rPr lang="el-GR" sz="2600" i="1" dirty="0">
                <a:solidFill>
                  <a:srgbClr val="FF0000"/>
                </a:solidFill>
                <a:latin typeface="Arial" panose="020B0604020202020204" pitchFamily="34" charset="0"/>
              </a:rPr>
              <a:t>:</a:t>
            </a:r>
            <a:r>
              <a:rPr lang="el-GR" sz="2800" i="1" dirty="0">
                <a:solidFill>
                  <a:srgbClr val="FF0000"/>
                </a:solidFill>
                <a:latin typeface="Arial" panose="020B0604020202020204" pitchFamily="34" charset="0"/>
              </a:rPr>
              <a:t>Η ατμοσφαιρική διασπορά - διάχυση</a:t>
            </a:r>
            <a:r>
              <a:rPr lang="en-US" sz="2800" i="1" dirty="0">
                <a:solidFill>
                  <a:srgbClr val="FF0000"/>
                </a:solidFill>
                <a:latin typeface="Arial" panose="020B0604020202020204" pitchFamily="34" charset="0"/>
              </a:rPr>
              <a:t>“</a:t>
            </a:r>
          </a:p>
          <a:p>
            <a:pPr marL="0" indent="0" algn="ctr">
              <a:buNone/>
            </a:pPr>
            <a:r>
              <a:rPr lang="el-GR" altLang="el-GR" sz="2000" b="1" dirty="0">
                <a:latin typeface="Comic Sans MS" panose="030F0702030302020204" pitchFamily="66" charset="0"/>
              </a:rPr>
              <a:t> </a:t>
            </a:r>
            <a:endParaRPr lang="en-US" altLang="el-GR" sz="2000" b="1" dirty="0">
              <a:latin typeface="Comic Sans MS" panose="030F0702030302020204" pitchFamily="66" charset="0"/>
            </a:endParaRPr>
          </a:p>
          <a:p>
            <a:pPr marL="0" indent="0" algn="ctr">
              <a:buNone/>
            </a:pPr>
            <a:endParaRPr lang="en-US" altLang="el-GR" sz="2000" b="1" dirty="0">
              <a:solidFill>
                <a:srgbClr val="00279F"/>
              </a:solidFill>
            </a:endParaRPr>
          </a:p>
          <a:p>
            <a:pPr marL="0" indent="0" algn="ctr">
              <a:buNone/>
            </a:pPr>
            <a:endParaRPr lang="el-GR" sz="2800" i="1" dirty="0">
              <a:solidFill>
                <a:srgbClr val="FF0000"/>
              </a:solidFill>
              <a:latin typeface="Arial" panose="020B0604020202020204" pitchFamily="34" charset="0"/>
            </a:endParaRPr>
          </a:p>
          <a:p>
            <a:pPr marL="0" indent="0" algn="ctr">
              <a:buNone/>
            </a:pPr>
            <a:endParaRPr lang="el-GR" altLang="el-GR" sz="2800" b="1" dirty="0"/>
          </a:p>
          <a:p>
            <a:pPr marL="0" indent="0" algn="ctr">
              <a:buNone/>
            </a:pPr>
            <a:endParaRPr lang="el-GR" altLang="el-GR" sz="2600" i="1" dirty="0">
              <a:solidFill>
                <a:srgbClr val="FF0000"/>
              </a:solidFill>
              <a:latin typeface="Arial" panose="020B0604020202020204" pitchFamily="34" charset="0"/>
            </a:endParaRPr>
          </a:p>
          <a:p>
            <a:pPr marL="0" indent="0">
              <a:buFont typeface="Wingdings" pitchFamily="2" charset="2"/>
              <a:buNone/>
            </a:pPr>
            <a:endParaRPr lang="el-GR" altLang="el-GR" sz="2800" dirty="0">
              <a:solidFill>
                <a:schemeClr val="accent2"/>
              </a:solidFill>
            </a:endParaRPr>
          </a:p>
        </p:txBody>
      </p:sp>
      <p:grpSp>
        <p:nvGrpSpPr>
          <p:cNvPr id="6" name="Group 2">
            <a:extLst>
              <a:ext uri="{FF2B5EF4-FFF2-40B4-BE49-F238E27FC236}">
                <a16:creationId xmlns:a16="http://schemas.microsoft.com/office/drawing/2014/main" id="{621D6907-1D73-4298-9B31-4142D2657EAB}"/>
              </a:ext>
            </a:extLst>
          </p:cNvPr>
          <p:cNvGrpSpPr>
            <a:grpSpLocks/>
          </p:cNvGrpSpPr>
          <p:nvPr/>
        </p:nvGrpSpPr>
        <p:grpSpPr bwMode="auto">
          <a:xfrm>
            <a:off x="2771800" y="5106029"/>
            <a:ext cx="6022366" cy="1162751"/>
            <a:chOff x="1768" y="214"/>
            <a:chExt cx="3001" cy="905"/>
          </a:xfrm>
        </p:grpSpPr>
        <p:sp>
          <p:nvSpPr>
            <p:cNvPr id="7" name="Rectangle 4">
              <a:extLst>
                <a:ext uri="{FF2B5EF4-FFF2-40B4-BE49-F238E27FC236}">
                  <a16:creationId xmlns:a16="http://schemas.microsoft.com/office/drawing/2014/main" id="{F04F8513-F1E2-45BE-B6AE-1647D21C708F}"/>
                </a:ext>
              </a:extLst>
            </p:cNvPr>
            <p:cNvSpPr>
              <a:spLocks noChangeArrowheads="1"/>
            </p:cNvSpPr>
            <p:nvPr/>
          </p:nvSpPr>
          <p:spPr bwMode="auto">
            <a:xfrm>
              <a:off x="1768" y="214"/>
              <a:ext cx="2439" cy="467"/>
            </a:xfrm>
            <a:prstGeom prst="rect">
              <a:avLst/>
            </a:prstGeom>
            <a:noFill/>
            <a:ln w="9525">
              <a:noFill/>
              <a:miter lim="800000"/>
              <a:headEnd/>
              <a:tailEnd/>
            </a:ln>
            <a:effectLst/>
          </p:spPr>
          <p:txBody>
            <a:bodyPr anchor="ctr">
              <a:spAutoFit/>
            </a:bodyPr>
            <a:lstStyle/>
            <a:p>
              <a:pPr>
                <a:defRPr/>
              </a:pPr>
              <a:r>
                <a:rPr lang="el-GR" sz="1100" b="1" u="sng" dirty="0">
                  <a:solidFill>
                    <a:schemeClr val="hlink"/>
                  </a:solidFill>
                  <a:effectLst>
                    <a:outerShdw blurRad="38100" dist="38100" dir="2700000" algn="tl">
                      <a:srgbClr val="C0C0C0"/>
                    </a:outerShdw>
                  </a:effectLst>
                  <a:latin typeface="Comic Sans MS" pitchFamily="66" charset="0"/>
                  <a:cs typeface="Arial" pitchFamily="34" charset="0"/>
                </a:rPr>
                <a:t> </a:t>
              </a:r>
            </a:p>
            <a:p>
              <a:pPr>
                <a:defRPr/>
              </a:pPr>
              <a:endParaRPr lang="el-GR" sz="1100" b="1" u="sng" dirty="0">
                <a:solidFill>
                  <a:schemeClr val="hlink"/>
                </a:solidFill>
                <a:effectLst>
                  <a:outerShdw blurRad="38100" dist="38100" dir="2700000" algn="tl">
                    <a:srgbClr val="C0C0C0"/>
                  </a:outerShdw>
                </a:effectLst>
                <a:latin typeface="Comic Sans MS" pitchFamily="66" charset="0"/>
                <a:cs typeface="Arial" pitchFamily="34" charset="0"/>
              </a:endParaRPr>
            </a:p>
            <a:p>
              <a:pPr>
                <a:defRPr/>
              </a:pPr>
              <a:r>
                <a:rPr lang="en-US" sz="1100" b="1" u="sng" dirty="0">
                  <a:solidFill>
                    <a:schemeClr val="hlink"/>
                  </a:solidFill>
                  <a:effectLst>
                    <a:outerShdw blurRad="38100" dist="38100" dir="2700000" algn="tl">
                      <a:srgbClr val="C0C0C0"/>
                    </a:outerShdw>
                  </a:effectLst>
                  <a:latin typeface="Comic Sans MS" pitchFamily="66" charset="0"/>
                  <a:cs typeface="Arial" pitchFamily="34" charset="0"/>
                </a:rPr>
                <a:t>Energy and Environmental Research Laboratory</a:t>
              </a:r>
              <a:r>
                <a:rPr lang="el-GR" sz="1100" b="1" u="sng" dirty="0">
                  <a:solidFill>
                    <a:schemeClr val="hlink"/>
                  </a:solidFill>
                  <a:latin typeface="Comic Sans MS" pitchFamily="66" charset="0"/>
                  <a:cs typeface="Arial" pitchFamily="34" charset="0"/>
                </a:rPr>
                <a:t> </a:t>
              </a:r>
            </a:p>
          </p:txBody>
        </p:sp>
        <p:pic>
          <p:nvPicPr>
            <p:cNvPr id="8" name="Picture 7">
              <a:extLst>
                <a:ext uri="{FF2B5EF4-FFF2-40B4-BE49-F238E27FC236}">
                  <a16:creationId xmlns:a16="http://schemas.microsoft.com/office/drawing/2014/main" id="{9DF27E3F-3F21-490B-97F9-FC685CC1DF37}"/>
                </a:ext>
              </a:extLst>
            </p:cNvPr>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171" y="569"/>
              <a:ext cx="598" cy="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2" name="Rectangle 4">
            <a:extLst>
              <a:ext uri="{FF2B5EF4-FFF2-40B4-BE49-F238E27FC236}">
                <a16:creationId xmlns:a16="http://schemas.microsoft.com/office/drawing/2014/main" id="{0BFE9FCD-2F27-4624-80CC-8E9ACF931F6F}"/>
              </a:ext>
            </a:extLst>
          </p:cNvPr>
          <p:cNvSpPr>
            <a:spLocks noChangeArrowheads="1"/>
          </p:cNvSpPr>
          <p:nvPr/>
        </p:nvSpPr>
        <p:spPr bwMode="auto">
          <a:xfrm>
            <a:off x="1115616" y="355714"/>
            <a:ext cx="2736428" cy="769441"/>
          </a:xfrm>
          <a:prstGeom prst="rect">
            <a:avLst/>
          </a:prstGeom>
          <a:noFill/>
          <a:ln w="9525">
            <a:noFill/>
            <a:miter lim="800000"/>
            <a:headEnd/>
            <a:tailEnd/>
          </a:ln>
          <a:effectLst/>
        </p:spPr>
        <p:txBody>
          <a:bodyPr wrap="square" anchor="ctr">
            <a:spAutoFit/>
          </a:bodyPr>
          <a:lstStyle/>
          <a:p>
            <a:pPr>
              <a:defRPr/>
            </a:pPr>
            <a:r>
              <a:rPr lang="en-US" sz="1100" b="1" u="sng" dirty="0">
                <a:solidFill>
                  <a:schemeClr val="tx2">
                    <a:lumMod val="60000"/>
                    <a:lumOff val="40000"/>
                  </a:schemeClr>
                </a:solidFill>
                <a:effectLst>
                  <a:outerShdw blurRad="38100" dist="38100" dir="2700000" algn="tl">
                    <a:srgbClr val="C0C0C0"/>
                  </a:outerShdw>
                </a:effectLst>
                <a:latin typeface="Comic Sans MS" pitchFamily="66" charset="0"/>
                <a:cs typeface="Arial" pitchFamily="34" charset="0"/>
              </a:rPr>
              <a:t>N.K.U.A. –</a:t>
            </a:r>
            <a:r>
              <a:rPr lang="el-GR" sz="1100" b="1" u="sng" dirty="0">
                <a:solidFill>
                  <a:schemeClr val="tx2">
                    <a:lumMod val="60000"/>
                    <a:lumOff val="40000"/>
                  </a:schemeClr>
                </a:solidFill>
                <a:effectLst>
                  <a:outerShdw blurRad="38100" dist="38100" dir="2700000" algn="tl">
                    <a:srgbClr val="C0C0C0"/>
                  </a:outerShdw>
                </a:effectLst>
                <a:latin typeface="Comic Sans MS" pitchFamily="66" charset="0"/>
                <a:cs typeface="Arial" pitchFamily="34" charset="0"/>
              </a:rPr>
              <a:t> </a:t>
            </a:r>
            <a:r>
              <a:rPr lang="en-US" sz="1100" b="1" u="sng" dirty="0">
                <a:solidFill>
                  <a:schemeClr val="tx2">
                    <a:lumMod val="60000"/>
                    <a:lumOff val="40000"/>
                  </a:schemeClr>
                </a:solidFill>
                <a:effectLst>
                  <a:outerShdw blurRad="38100" dist="38100" dir="2700000" algn="tl">
                    <a:srgbClr val="C0C0C0"/>
                  </a:outerShdw>
                </a:effectLst>
                <a:latin typeface="Comic Sans MS" pitchFamily="66" charset="0"/>
                <a:cs typeface="Arial" pitchFamily="34" charset="0"/>
              </a:rPr>
              <a:t>Department</a:t>
            </a:r>
            <a:r>
              <a:rPr lang="el-GR" sz="1100" b="1" u="sng" dirty="0">
                <a:solidFill>
                  <a:schemeClr val="tx2">
                    <a:lumMod val="60000"/>
                    <a:lumOff val="40000"/>
                  </a:schemeClr>
                </a:solidFill>
                <a:effectLst>
                  <a:outerShdw blurRad="38100" dist="38100" dir="2700000" algn="tl">
                    <a:srgbClr val="C0C0C0"/>
                  </a:outerShdw>
                </a:effectLst>
                <a:latin typeface="Comic Sans MS" pitchFamily="66" charset="0"/>
                <a:cs typeface="Arial" pitchFamily="34" charset="0"/>
              </a:rPr>
              <a:t> </a:t>
            </a:r>
            <a:r>
              <a:rPr lang="en-US" sz="1100" b="1" u="sng" dirty="0">
                <a:solidFill>
                  <a:schemeClr val="tx2">
                    <a:lumMod val="60000"/>
                    <a:lumOff val="40000"/>
                  </a:schemeClr>
                </a:solidFill>
                <a:effectLst>
                  <a:outerShdw blurRad="38100" dist="38100" dir="2700000" algn="tl">
                    <a:srgbClr val="C0C0C0"/>
                  </a:outerShdw>
                </a:effectLst>
                <a:latin typeface="Comic Sans MS" pitchFamily="66" charset="0"/>
                <a:cs typeface="Arial" pitchFamily="34" charset="0"/>
              </a:rPr>
              <a:t>of</a:t>
            </a:r>
            <a:r>
              <a:rPr lang="el-GR" sz="1100" b="1" u="sng" dirty="0">
                <a:solidFill>
                  <a:schemeClr val="tx2">
                    <a:lumMod val="60000"/>
                    <a:lumOff val="40000"/>
                  </a:schemeClr>
                </a:solidFill>
                <a:effectLst>
                  <a:outerShdw blurRad="38100" dist="38100" dir="2700000" algn="tl">
                    <a:srgbClr val="C0C0C0"/>
                  </a:outerShdw>
                </a:effectLst>
                <a:latin typeface="Comic Sans MS" pitchFamily="66" charset="0"/>
                <a:cs typeface="Arial" pitchFamily="34" charset="0"/>
              </a:rPr>
              <a:t> </a:t>
            </a:r>
            <a:r>
              <a:rPr lang="en-US" sz="1100" b="1" u="sng" dirty="0">
                <a:solidFill>
                  <a:schemeClr val="tx2">
                    <a:lumMod val="60000"/>
                    <a:lumOff val="40000"/>
                  </a:schemeClr>
                </a:solidFill>
                <a:effectLst>
                  <a:outerShdw blurRad="38100" dist="38100" dir="2700000" algn="tl">
                    <a:srgbClr val="C0C0C0"/>
                  </a:outerShdw>
                </a:effectLst>
                <a:latin typeface="Comic Sans MS" pitchFamily="66" charset="0"/>
                <a:cs typeface="Arial" pitchFamily="34" charset="0"/>
              </a:rPr>
              <a:t>Science</a:t>
            </a:r>
            <a:endParaRPr lang="el-GR" sz="1100" b="1" u="sng" dirty="0">
              <a:solidFill>
                <a:schemeClr val="tx2">
                  <a:lumMod val="60000"/>
                  <a:lumOff val="40000"/>
                </a:schemeClr>
              </a:solidFill>
              <a:effectLst>
                <a:outerShdw blurRad="38100" dist="38100" dir="2700000" algn="tl">
                  <a:srgbClr val="C0C0C0"/>
                </a:outerShdw>
              </a:effectLst>
              <a:latin typeface="Comic Sans MS" pitchFamily="66" charset="0"/>
              <a:cs typeface="Arial" pitchFamily="34" charset="0"/>
            </a:endParaRPr>
          </a:p>
          <a:p>
            <a:pPr>
              <a:defRPr/>
            </a:pPr>
            <a:r>
              <a:rPr lang="el-GR" sz="1100" b="1" u="sng" dirty="0">
                <a:solidFill>
                  <a:schemeClr val="hlink"/>
                </a:solidFill>
                <a:effectLst>
                  <a:outerShdw blurRad="38100" dist="38100" dir="2700000" algn="tl">
                    <a:srgbClr val="C0C0C0"/>
                  </a:outerShdw>
                </a:effectLst>
                <a:latin typeface="Comic Sans MS" pitchFamily="66" charset="0"/>
                <a:cs typeface="Arial" pitchFamily="34" charset="0"/>
              </a:rPr>
              <a:t> </a:t>
            </a:r>
          </a:p>
          <a:p>
            <a:pPr>
              <a:defRPr/>
            </a:pPr>
            <a:r>
              <a:rPr lang="en-US" sz="1100" b="1" u="sng" dirty="0" err="1">
                <a:solidFill>
                  <a:schemeClr val="tx2">
                    <a:lumMod val="60000"/>
                    <a:lumOff val="40000"/>
                  </a:schemeClr>
                </a:solidFill>
                <a:effectLst>
                  <a:outerShdw blurRad="38100" dist="38100" dir="2700000" algn="tl">
                    <a:srgbClr val="C0C0C0"/>
                  </a:outerShdw>
                </a:effectLst>
                <a:latin typeface="Comic Sans MS" pitchFamily="66" charset="0"/>
                <a:cs typeface="Arial" pitchFamily="34" charset="0"/>
              </a:rPr>
              <a:t>Psachna</a:t>
            </a:r>
            <a:r>
              <a:rPr lang="en-US" sz="1100" b="1" u="sng" dirty="0">
                <a:solidFill>
                  <a:schemeClr val="tx2">
                    <a:lumMod val="60000"/>
                    <a:lumOff val="40000"/>
                  </a:schemeClr>
                </a:solidFill>
                <a:effectLst>
                  <a:outerShdw blurRad="38100" dist="38100" dir="2700000" algn="tl">
                    <a:srgbClr val="C0C0C0"/>
                  </a:outerShdw>
                </a:effectLst>
                <a:latin typeface="Comic Sans MS" pitchFamily="66" charset="0"/>
                <a:cs typeface="Arial" pitchFamily="34" charset="0"/>
              </a:rPr>
              <a:t>, Euboea - Euripus Campus</a:t>
            </a:r>
            <a:endParaRPr lang="el-GR" sz="1100" b="1" u="sng" dirty="0">
              <a:solidFill>
                <a:schemeClr val="tx2">
                  <a:lumMod val="60000"/>
                  <a:lumOff val="40000"/>
                </a:schemeClr>
              </a:solidFill>
              <a:effectLst>
                <a:outerShdw blurRad="38100" dist="38100" dir="2700000" algn="tl">
                  <a:srgbClr val="C0C0C0"/>
                </a:outerShdw>
              </a:effectLst>
              <a:latin typeface="Comic Sans MS" pitchFamily="66" charset="0"/>
              <a:cs typeface="Arial" pitchFamily="34" charset="0"/>
            </a:endParaRPr>
          </a:p>
          <a:p>
            <a:pPr>
              <a:defRPr/>
            </a:pPr>
            <a:endParaRPr lang="el-GR" sz="1100" b="1" u="sng" dirty="0">
              <a:solidFill>
                <a:schemeClr val="tx2">
                  <a:lumMod val="60000"/>
                  <a:lumOff val="40000"/>
                </a:schemeClr>
              </a:solidFill>
              <a:effectLst>
                <a:outerShdw blurRad="38100" dist="38100" dir="2700000" algn="tl">
                  <a:srgbClr val="C0C0C0"/>
                </a:outerShdw>
              </a:effectLst>
              <a:latin typeface="Comic Sans MS" pitchFamily="66" charset="0"/>
              <a:cs typeface="Arial" pitchFamily="34" charset="0"/>
            </a:endParaRPr>
          </a:p>
        </p:txBody>
      </p:sp>
      <p:pic>
        <p:nvPicPr>
          <p:cNvPr id="13" name="Εικόνα 12">
            <a:extLst>
              <a:ext uri="{FF2B5EF4-FFF2-40B4-BE49-F238E27FC236}">
                <a16:creationId xmlns:a16="http://schemas.microsoft.com/office/drawing/2014/main" id="{3920E234-C6AE-4964-A0A8-857F75A18AB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2620" y="456137"/>
            <a:ext cx="386609" cy="600164"/>
          </a:xfrm>
          <a:prstGeom prst="rect">
            <a:avLst/>
          </a:prstGeom>
        </p:spPr>
      </p:pic>
      <p:sp>
        <p:nvSpPr>
          <p:cNvPr id="10" name="Rectangle 2">
            <a:extLst>
              <a:ext uri="{FF2B5EF4-FFF2-40B4-BE49-F238E27FC236}">
                <a16:creationId xmlns:a16="http://schemas.microsoft.com/office/drawing/2014/main" id="{7A18B57B-0B3A-4026-89B3-94C9B55C3119}"/>
              </a:ext>
            </a:extLst>
          </p:cNvPr>
          <p:cNvSpPr>
            <a:spLocks noChangeArrowheads="1"/>
          </p:cNvSpPr>
          <p:nvPr/>
        </p:nvSpPr>
        <p:spPr bwMode="auto">
          <a:xfrm>
            <a:off x="1619250" y="1557338"/>
            <a:ext cx="6372225" cy="652462"/>
          </a:xfrm>
          <a:prstGeom prst="rect">
            <a:avLst/>
          </a:prstGeom>
          <a:noFill/>
          <a:ln w="9525">
            <a:noFill/>
            <a:miter lim="800000"/>
            <a:headEnd/>
            <a:tailEnd/>
          </a:ln>
        </p:spPr>
        <p:txBody>
          <a:bodyPr anchor="b"/>
          <a:lstStyle/>
          <a:p>
            <a:pPr>
              <a:defRPr/>
            </a:pPr>
            <a:endParaRPr lang="el-GR" sz="2800" i="1" dirty="0">
              <a:solidFill>
                <a:srgbClr val="FF0000"/>
              </a:solidFill>
              <a:latin typeface="Arial" panose="020B0604020202020204" pitchFamily="34" charset="0"/>
            </a:endParaRPr>
          </a:p>
        </p:txBody>
      </p:sp>
      <p:sp>
        <p:nvSpPr>
          <p:cNvPr id="3" name="Ορθογώνιο 2">
            <a:extLst>
              <a:ext uri="{FF2B5EF4-FFF2-40B4-BE49-F238E27FC236}">
                <a16:creationId xmlns:a16="http://schemas.microsoft.com/office/drawing/2014/main" id="{7C5881A5-5459-4C6C-AFF3-2C153A9AACE0}"/>
              </a:ext>
            </a:extLst>
          </p:cNvPr>
          <p:cNvSpPr/>
          <p:nvPr/>
        </p:nvSpPr>
        <p:spPr>
          <a:xfrm>
            <a:off x="4114800" y="3958887"/>
            <a:ext cx="4572000" cy="1034129"/>
          </a:xfrm>
          <a:prstGeom prst="rect">
            <a:avLst/>
          </a:prstGeom>
        </p:spPr>
        <p:txBody>
          <a:bodyPr>
            <a:spAutoFit/>
          </a:bodyPr>
          <a:lstStyle/>
          <a:p>
            <a:pPr algn="r">
              <a:spcBef>
                <a:spcPct val="20000"/>
              </a:spcBef>
              <a:buClr>
                <a:schemeClr val="folHlink"/>
              </a:buClr>
              <a:buSzPct val="60000"/>
              <a:buFont typeface="Wingdings" pitchFamily="2" charset="2"/>
              <a:buNone/>
              <a:defRPr/>
            </a:pPr>
            <a:r>
              <a:rPr lang="el-GR" b="1" i="1" kern="0" dirty="0" err="1">
                <a:solidFill>
                  <a:srgbClr val="0070C0"/>
                </a:solidFill>
                <a:latin typeface="Times New Roman" pitchFamily="18" charset="0"/>
                <a:cs typeface="Times New Roman" pitchFamily="18" charset="0"/>
              </a:rPr>
              <a:t>Καθ</a:t>
            </a:r>
            <a:r>
              <a:rPr lang="el-GR" b="1" i="1" kern="0" dirty="0">
                <a:solidFill>
                  <a:srgbClr val="0070C0"/>
                </a:solidFill>
                <a:latin typeface="Times New Roman" pitchFamily="18" charset="0"/>
                <a:cs typeface="Times New Roman" pitchFamily="18" charset="0"/>
              </a:rPr>
              <a:t>. Μιχάλης Γρ Βραχόπουλος</a:t>
            </a:r>
          </a:p>
          <a:p>
            <a:pPr algn="r">
              <a:spcBef>
                <a:spcPct val="20000"/>
              </a:spcBef>
              <a:buClr>
                <a:schemeClr val="folHlink"/>
              </a:buClr>
              <a:buSzPct val="60000"/>
              <a:defRPr/>
            </a:pPr>
            <a:r>
              <a:rPr lang="el-GR" b="1" i="1" kern="0" dirty="0">
                <a:solidFill>
                  <a:srgbClr val="0070C0"/>
                </a:solidFill>
                <a:latin typeface="Times New Roman" pitchFamily="18" charset="0"/>
                <a:cs typeface="Times New Roman" pitchFamily="18" charset="0"/>
              </a:rPr>
              <a:t>Δρ. Δήμητρα Παπαδάκη</a:t>
            </a:r>
            <a:endParaRPr lang="en-US" b="1" i="1" kern="0" dirty="0">
              <a:solidFill>
                <a:srgbClr val="0070C0"/>
              </a:solidFill>
              <a:latin typeface="Times New Roman" pitchFamily="18" charset="0"/>
              <a:cs typeface="Times New Roman" pitchFamily="18" charset="0"/>
            </a:endParaRPr>
          </a:p>
          <a:p>
            <a:pPr algn="r">
              <a:spcBef>
                <a:spcPct val="20000"/>
              </a:spcBef>
              <a:buClr>
                <a:schemeClr val="folHlink"/>
              </a:buClr>
              <a:buSzPct val="60000"/>
              <a:buFont typeface="Wingdings" pitchFamily="2" charset="2"/>
              <a:buNone/>
              <a:defRPr/>
            </a:pPr>
            <a:endParaRPr lang="el-GR" b="1" i="1" kern="0" dirty="0">
              <a:solidFill>
                <a:srgbClr val="0070C0"/>
              </a:solidFill>
              <a:latin typeface="Times New Roman" pitchFamily="18" charset="0"/>
              <a:cs typeface="Times New Roman" pitchFamily="18" charset="0"/>
            </a:endParaRPr>
          </a:p>
        </p:txBody>
      </p:sp>
    </p:spTree>
    <p:extLst>
      <p:ext uri="{BB962C8B-B14F-4D97-AF65-F5344CB8AC3E}">
        <p14:creationId xmlns:p14="http://schemas.microsoft.com/office/powerpoint/2010/main" val="5229237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nodePh="1">
                                  <p:stCondLst>
                                    <p:cond delay="0"/>
                                  </p:stCondLst>
                                  <p:endCondLst>
                                    <p:cond evt="begin" delay="0">
                                      <p:tn val="5"/>
                                    </p:cond>
                                  </p:end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82426A2B-6703-4E84-858A-735D5037935A}"/>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11/12/2024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87348C10-519D-479F-BE62-29CEF241B7CD}"/>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2</a:t>
            </a:fld>
            <a:endParaRPr lang="el-GR" dirty="0">
              <a:solidFill>
                <a:prstClr val="black">
                  <a:tint val="75000"/>
                </a:prstClr>
              </a:solidFill>
            </a:endParaRPr>
          </a:p>
        </p:txBody>
      </p:sp>
      <p:sp>
        <p:nvSpPr>
          <p:cNvPr id="4" name="Title 1">
            <a:extLst>
              <a:ext uri="{FF2B5EF4-FFF2-40B4-BE49-F238E27FC236}">
                <a16:creationId xmlns:a16="http://schemas.microsoft.com/office/drawing/2014/main" id="{B99B30BC-1EEA-4BB3-92A2-301829959C2F}"/>
              </a:ext>
            </a:extLst>
          </p:cNvPr>
          <p:cNvSpPr txBox="1">
            <a:spLocks/>
          </p:cNvSpPr>
          <p:nvPr/>
        </p:nvSpPr>
        <p:spPr>
          <a:xfrm>
            <a:off x="914400" y="274638"/>
            <a:ext cx="7772400" cy="11430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l-GR">
                <a:solidFill>
                  <a:schemeClr val="accent6">
                    <a:lumMod val="75000"/>
                  </a:schemeClr>
                </a:solidFill>
              </a:rPr>
              <a:t>Ρύποι</a:t>
            </a:r>
            <a:endParaRPr lang="en-US" dirty="0">
              <a:solidFill>
                <a:schemeClr val="accent6">
                  <a:lumMod val="75000"/>
                </a:schemeClr>
              </a:solidFill>
            </a:endParaRPr>
          </a:p>
        </p:txBody>
      </p:sp>
      <p:sp>
        <p:nvSpPr>
          <p:cNvPr id="5" name="Content Placeholder 2">
            <a:extLst>
              <a:ext uri="{FF2B5EF4-FFF2-40B4-BE49-F238E27FC236}">
                <a16:creationId xmlns:a16="http://schemas.microsoft.com/office/drawing/2014/main" id="{3571F87A-C12D-4A35-8DAC-8DC8840AF466}"/>
              </a:ext>
            </a:extLst>
          </p:cNvPr>
          <p:cNvSpPr txBox="1">
            <a:spLocks/>
          </p:cNvSpPr>
          <p:nvPr/>
        </p:nvSpPr>
        <p:spPr>
          <a:xfrm>
            <a:off x="18970" y="1776236"/>
            <a:ext cx="4769053" cy="4017058"/>
          </a:xfrm>
          <a:prstGeom prst="rect">
            <a:avLst/>
          </a:prstGeom>
        </p:spPr>
        <p:txBody>
          <a:bodyPr>
            <a:normAutofit fontScale="62500" lnSpcReduction="2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just"/>
            <a:r>
              <a:rPr lang="el-GR" dirty="0">
                <a:ea typeface="Cambria" pitchFamily="18" charset="0"/>
              </a:rPr>
              <a:t>Ρύποι εισέρχονται στην ατμόσφαιρα με διάφορους τρόπους</a:t>
            </a:r>
            <a:endParaRPr lang="en-US" dirty="0">
              <a:ea typeface="Cambria" pitchFamily="18" charset="0"/>
            </a:endParaRPr>
          </a:p>
          <a:p>
            <a:pPr algn="just"/>
            <a:endParaRPr lang="el-GR" dirty="0">
              <a:ea typeface="Cambria" pitchFamily="18" charset="0"/>
            </a:endParaRPr>
          </a:p>
          <a:p>
            <a:pPr algn="just"/>
            <a:r>
              <a:rPr lang="el-GR" dirty="0">
                <a:ea typeface="Cambria" pitchFamily="18" charset="0"/>
              </a:rPr>
              <a:t>Άνεμος, αποσύνθεση, αυτοκίνητα</a:t>
            </a:r>
            <a:r>
              <a:rPr lang="en-US" dirty="0">
                <a:ea typeface="Cambria" pitchFamily="18" charset="0"/>
              </a:rPr>
              <a:t> </a:t>
            </a:r>
            <a:r>
              <a:rPr lang="el-GR" dirty="0">
                <a:ea typeface="Cambria" pitchFamily="18" charset="0"/>
              </a:rPr>
              <a:t>κ.λπ.</a:t>
            </a:r>
            <a:endParaRPr lang="en-US" dirty="0">
              <a:ea typeface="Cambria" pitchFamily="18" charset="0"/>
            </a:endParaRPr>
          </a:p>
          <a:p>
            <a:pPr algn="just"/>
            <a:endParaRPr lang="el-GR" dirty="0">
              <a:ea typeface="Cambria" pitchFamily="18" charset="0"/>
            </a:endParaRPr>
          </a:p>
          <a:p>
            <a:pPr algn="just"/>
            <a:r>
              <a:rPr lang="el-GR" dirty="0"/>
              <a:t>Η ρύπανση της ατμόσφαιρας συνεπάγεται μια από τις κρισιμότερες απειλές της υγείας στον κόσμο και στη Χώρα μας με όρους νοσηρότητας και θνησιμότητας, ακόμη και σε περιοχές που είναι εκτεθειμένες σε χαμηλά επίπεδα, όπως έχουν οροθετηθεί πρόσφατα</a:t>
            </a:r>
            <a:endParaRPr lang="en-US" dirty="0">
              <a:ea typeface="Cambria" pitchFamily="18" charset="0"/>
            </a:endParaRPr>
          </a:p>
        </p:txBody>
      </p:sp>
      <p:pic>
        <p:nvPicPr>
          <p:cNvPr id="6" name="Picture 2">
            <a:extLst>
              <a:ext uri="{FF2B5EF4-FFF2-40B4-BE49-F238E27FC236}">
                <a16:creationId xmlns:a16="http://schemas.microsoft.com/office/drawing/2014/main" id="{ACB9AB1D-A4F7-4FD8-82A5-9429C173993F}"/>
              </a:ext>
            </a:extLst>
          </p:cNvPr>
          <p:cNvPicPr>
            <a:picLocks noChangeAspect="1" noChangeArrowheads="1"/>
          </p:cNvPicPr>
          <p:nvPr/>
        </p:nvPicPr>
        <p:blipFill>
          <a:blip r:embed="rId2" cstate="print"/>
          <a:srcRect l="34056" t="17934" r="15151" b="23967"/>
          <a:stretch>
            <a:fillRect/>
          </a:stretch>
        </p:blipFill>
        <p:spPr bwMode="auto">
          <a:xfrm>
            <a:off x="5148064" y="1776236"/>
            <a:ext cx="3729216" cy="2796912"/>
          </a:xfrm>
          <a:prstGeom prst="roundRect">
            <a:avLst>
              <a:gd name="adj" fmla="val 8594"/>
            </a:avLst>
          </a:prstGeom>
          <a:solidFill>
            <a:srgbClr val="FFFFFF">
              <a:shade val="85000"/>
            </a:srgbClr>
          </a:solidFill>
          <a:ln w="57150">
            <a:solidFill>
              <a:schemeClr val="tx1"/>
            </a:solidFill>
          </a:ln>
          <a:effectLst>
            <a:reflection blurRad="12700" stA="38000" endPos="28000" dist="5000" dir="5400000" sy="-100000" algn="bl" rotWithShape="0"/>
          </a:effectLst>
        </p:spPr>
      </p:pic>
    </p:spTree>
    <p:extLst>
      <p:ext uri="{BB962C8B-B14F-4D97-AF65-F5344CB8AC3E}">
        <p14:creationId xmlns:p14="http://schemas.microsoft.com/office/powerpoint/2010/main" val="8860755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Θέση ημερομηνίας 5">
            <a:extLst>
              <a:ext uri="{FF2B5EF4-FFF2-40B4-BE49-F238E27FC236}">
                <a16:creationId xmlns:a16="http://schemas.microsoft.com/office/drawing/2014/main" id="{A079E84F-22BA-44A6-82A0-F5EFDB6C3565}"/>
              </a:ext>
            </a:extLst>
          </p:cNvPr>
          <p:cNvSpPr>
            <a:spLocks noGrp="1"/>
          </p:cNvSpPr>
          <p:nvPr>
            <p:ph type="dt" sz="half" idx="10"/>
          </p:nvPr>
        </p:nvSpPr>
        <p:spPr/>
        <p:txBody>
          <a:bodyPr/>
          <a:lstStyle/>
          <a:p>
            <a:pPr>
              <a:defRPr/>
            </a:pPr>
            <a:fld id="{DFB3E3A1-D1D5-4B0A-A8D6-D5B4EDE64DE5}" type="datetime1">
              <a:rPr lang="el-GR" smtClean="0"/>
              <a:pPr>
                <a:defRPr/>
              </a:pPr>
              <a:t>11/12/2024</a:t>
            </a:fld>
            <a:endParaRPr lang="el-GR"/>
          </a:p>
        </p:txBody>
      </p:sp>
      <p:sp>
        <p:nvSpPr>
          <p:cNvPr id="7" name="Θέση αριθμού διαφάνειας 6">
            <a:extLst>
              <a:ext uri="{FF2B5EF4-FFF2-40B4-BE49-F238E27FC236}">
                <a16:creationId xmlns:a16="http://schemas.microsoft.com/office/drawing/2014/main" id="{6A75EB84-8D58-4FEC-AC74-4CC90EE4ECB6}"/>
              </a:ext>
            </a:extLst>
          </p:cNvPr>
          <p:cNvSpPr>
            <a:spLocks noGrp="1"/>
          </p:cNvSpPr>
          <p:nvPr>
            <p:ph type="sldNum" sz="quarter" idx="12"/>
          </p:nvPr>
        </p:nvSpPr>
        <p:spPr/>
        <p:txBody>
          <a:bodyPr/>
          <a:lstStyle/>
          <a:p>
            <a:fld id="{9FD736EA-1B0E-4467-9092-9C5E0C8891FE}" type="slidenum">
              <a:rPr lang="el-GR" altLang="el-GR" smtClean="0"/>
              <a:pPr/>
              <a:t>3</a:t>
            </a:fld>
            <a:endParaRPr lang="el-GR" altLang="el-GR"/>
          </a:p>
        </p:txBody>
      </p:sp>
      <p:sp>
        <p:nvSpPr>
          <p:cNvPr id="4" name="object 19">
            <a:extLst>
              <a:ext uri="{FF2B5EF4-FFF2-40B4-BE49-F238E27FC236}">
                <a16:creationId xmlns:a16="http://schemas.microsoft.com/office/drawing/2014/main" id="{9D20AC4B-F5EA-4817-848C-F10441A776CF}"/>
              </a:ext>
            </a:extLst>
          </p:cNvPr>
          <p:cNvSpPr/>
          <p:nvPr/>
        </p:nvSpPr>
        <p:spPr>
          <a:xfrm>
            <a:off x="914400" y="1295374"/>
            <a:ext cx="1981200" cy="461670"/>
          </a:xfrm>
          <a:custGeom>
            <a:avLst/>
            <a:gdLst/>
            <a:ahLst/>
            <a:cxnLst/>
            <a:rect l="l" t="t" r="r" b="b"/>
            <a:pathLst>
              <a:path w="1981200" h="461670">
                <a:moveTo>
                  <a:pt x="0" y="461670"/>
                </a:moveTo>
                <a:lnTo>
                  <a:pt x="1981200" y="461670"/>
                </a:lnTo>
                <a:lnTo>
                  <a:pt x="1981200" y="0"/>
                </a:lnTo>
                <a:lnTo>
                  <a:pt x="0" y="0"/>
                </a:lnTo>
                <a:lnTo>
                  <a:pt x="0" y="461670"/>
                </a:lnTo>
                <a:close/>
              </a:path>
            </a:pathLst>
          </a:custGeom>
          <a:solidFill>
            <a:srgbClr val="FFFFFF"/>
          </a:solidFill>
        </p:spPr>
        <p:txBody>
          <a:bodyPr wrap="square" lIns="0" tIns="0" rIns="0" bIns="0" rtlCol="0">
            <a:noAutofit/>
          </a:bodyPr>
          <a:lstStyle/>
          <a:p>
            <a:endParaRPr/>
          </a:p>
        </p:txBody>
      </p:sp>
      <p:sp>
        <p:nvSpPr>
          <p:cNvPr id="5" name="object 18">
            <a:extLst>
              <a:ext uri="{FF2B5EF4-FFF2-40B4-BE49-F238E27FC236}">
                <a16:creationId xmlns:a16="http://schemas.microsoft.com/office/drawing/2014/main" id="{254CB87D-9359-4074-A407-4086D4CE521C}"/>
              </a:ext>
            </a:extLst>
          </p:cNvPr>
          <p:cNvSpPr/>
          <p:nvPr/>
        </p:nvSpPr>
        <p:spPr>
          <a:xfrm>
            <a:off x="533400" y="4567529"/>
            <a:ext cx="2895600" cy="461670"/>
          </a:xfrm>
          <a:custGeom>
            <a:avLst/>
            <a:gdLst/>
            <a:ahLst/>
            <a:cxnLst/>
            <a:rect l="l" t="t" r="r" b="b"/>
            <a:pathLst>
              <a:path w="2895600" h="461670">
                <a:moveTo>
                  <a:pt x="0" y="461670"/>
                </a:moveTo>
                <a:lnTo>
                  <a:pt x="2895600" y="461670"/>
                </a:lnTo>
                <a:lnTo>
                  <a:pt x="2895600" y="0"/>
                </a:lnTo>
                <a:lnTo>
                  <a:pt x="0" y="0"/>
                </a:lnTo>
                <a:lnTo>
                  <a:pt x="0" y="461670"/>
                </a:lnTo>
                <a:close/>
              </a:path>
            </a:pathLst>
          </a:custGeom>
          <a:solidFill>
            <a:srgbClr val="FFFFFF"/>
          </a:solidFill>
        </p:spPr>
        <p:txBody>
          <a:bodyPr wrap="square" lIns="0" tIns="0" rIns="0" bIns="0" rtlCol="0">
            <a:noAutofit/>
          </a:bodyPr>
          <a:lstStyle/>
          <a:p>
            <a:endParaRPr/>
          </a:p>
        </p:txBody>
      </p:sp>
      <p:sp>
        <p:nvSpPr>
          <p:cNvPr id="8" name="object 17">
            <a:extLst>
              <a:ext uri="{FF2B5EF4-FFF2-40B4-BE49-F238E27FC236}">
                <a16:creationId xmlns:a16="http://schemas.microsoft.com/office/drawing/2014/main" id="{9989E0FA-4ECC-4709-A4F3-8B9F4A4334AC}"/>
              </a:ext>
            </a:extLst>
          </p:cNvPr>
          <p:cNvSpPr/>
          <p:nvPr/>
        </p:nvSpPr>
        <p:spPr>
          <a:xfrm>
            <a:off x="5029200" y="1295374"/>
            <a:ext cx="2057400" cy="461670"/>
          </a:xfrm>
          <a:custGeom>
            <a:avLst/>
            <a:gdLst/>
            <a:ahLst/>
            <a:cxnLst/>
            <a:rect l="l" t="t" r="r" b="b"/>
            <a:pathLst>
              <a:path w="2057400" h="461670">
                <a:moveTo>
                  <a:pt x="0" y="461670"/>
                </a:moveTo>
                <a:lnTo>
                  <a:pt x="2057400" y="461670"/>
                </a:lnTo>
                <a:lnTo>
                  <a:pt x="2057400" y="0"/>
                </a:lnTo>
                <a:lnTo>
                  <a:pt x="0" y="0"/>
                </a:lnTo>
                <a:lnTo>
                  <a:pt x="0" y="461670"/>
                </a:lnTo>
                <a:close/>
              </a:path>
            </a:pathLst>
          </a:custGeom>
          <a:solidFill>
            <a:srgbClr val="FFFFFF"/>
          </a:solidFill>
        </p:spPr>
        <p:txBody>
          <a:bodyPr wrap="square" lIns="0" tIns="0" rIns="0" bIns="0" rtlCol="0">
            <a:noAutofit/>
          </a:bodyPr>
          <a:lstStyle/>
          <a:p>
            <a:endParaRPr/>
          </a:p>
        </p:txBody>
      </p:sp>
      <p:sp>
        <p:nvSpPr>
          <p:cNvPr id="9" name="object 16">
            <a:extLst>
              <a:ext uri="{FF2B5EF4-FFF2-40B4-BE49-F238E27FC236}">
                <a16:creationId xmlns:a16="http://schemas.microsoft.com/office/drawing/2014/main" id="{00A02A3D-7532-4517-97AB-BA800808B875}"/>
              </a:ext>
            </a:extLst>
          </p:cNvPr>
          <p:cNvSpPr/>
          <p:nvPr/>
        </p:nvSpPr>
        <p:spPr>
          <a:xfrm>
            <a:off x="4419600" y="4567529"/>
            <a:ext cx="4419600" cy="461670"/>
          </a:xfrm>
          <a:custGeom>
            <a:avLst/>
            <a:gdLst/>
            <a:ahLst/>
            <a:cxnLst/>
            <a:rect l="l" t="t" r="r" b="b"/>
            <a:pathLst>
              <a:path w="4419600" h="461670">
                <a:moveTo>
                  <a:pt x="0" y="461670"/>
                </a:moveTo>
                <a:lnTo>
                  <a:pt x="4419600" y="461670"/>
                </a:lnTo>
                <a:lnTo>
                  <a:pt x="4419600" y="0"/>
                </a:lnTo>
                <a:lnTo>
                  <a:pt x="0" y="0"/>
                </a:lnTo>
                <a:lnTo>
                  <a:pt x="0" y="461670"/>
                </a:lnTo>
                <a:close/>
              </a:path>
            </a:pathLst>
          </a:custGeom>
          <a:solidFill>
            <a:srgbClr val="FFFFFF"/>
          </a:solidFill>
        </p:spPr>
        <p:txBody>
          <a:bodyPr wrap="square" lIns="0" tIns="0" rIns="0" bIns="0" rtlCol="0">
            <a:noAutofit/>
          </a:bodyPr>
          <a:lstStyle/>
          <a:p>
            <a:endParaRPr/>
          </a:p>
        </p:txBody>
      </p:sp>
      <p:sp>
        <p:nvSpPr>
          <p:cNvPr id="10" name="object 15">
            <a:extLst>
              <a:ext uri="{FF2B5EF4-FFF2-40B4-BE49-F238E27FC236}">
                <a16:creationId xmlns:a16="http://schemas.microsoft.com/office/drawing/2014/main" id="{7BA13FC9-2362-4880-B28A-04B070702043}"/>
              </a:ext>
            </a:extLst>
          </p:cNvPr>
          <p:cNvSpPr/>
          <p:nvPr/>
        </p:nvSpPr>
        <p:spPr>
          <a:xfrm>
            <a:off x="5967561" y="3429000"/>
            <a:ext cx="256456" cy="914526"/>
          </a:xfrm>
          <a:custGeom>
            <a:avLst/>
            <a:gdLst/>
            <a:ahLst/>
            <a:cxnLst/>
            <a:rect l="l" t="t" r="r" b="b"/>
            <a:pathLst>
              <a:path w="256456" h="914526">
                <a:moveTo>
                  <a:pt x="99863" y="857885"/>
                </a:moveTo>
                <a:lnTo>
                  <a:pt x="99863" y="752126"/>
                </a:lnTo>
                <a:lnTo>
                  <a:pt x="53127" y="671957"/>
                </a:lnTo>
                <a:lnTo>
                  <a:pt x="47656" y="665236"/>
                </a:lnTo>
                <a:lnTo>
                  <a:pt x="37373" y="659269"/>
                </a:lnTo>
                <a:lnTo>
                  <a:pt x="25627" y="657945"/>
                </a:lnTo>
                <a:lnTo>
                  <a:pt x="14011" y="661669"/>
                </a:lnTo>
                <a:lnTo>
                  <a:pt x="7291" y="667141"/>
                </a:lnTo>
                <a:lnTo>
                  <a:pt x="1324" y="677424"/>
                </a:lnTo>
                <a:lnTo>
                  <a:pt x="0" y="689170"/>
                </a:lnTo>
                <a:lnTo>
                  <a:pt x="3724" y="700786"/>
                </a:lnTo>
                <a:lnTo>
                  <a:pt x="128438" y="914526"/>
                </a:lnTo>
                <a:lnTo>
                  <a:pt x="253152" y="700786"/>
                </a:lnTo>
                <a:lnTo>
                  <a:pt x="157013" y="857885"/>
                </a:lnTo>
                <a:lnTo>
                  <a:pt x="103800" y="843407"/>
                </a:lnTo>
                <a:lnTo>
                  <a:pt x="99863" y="752126"/>
                </a:lnTo>
                <a:lnTo>
                  <a:pt x="99863" y="857885"/>
                </a:lnTo>
                <a:close/>
              </a:path>
              <a:path w="256456" h="914526">
                <a:moveTo>
                  <a:pt x="212058" y="662982"/>
                </a:moveTo>
                <a:lnTo>
                  <a:pt x="203749" y="671957"/>
                </a:lnTo>
                <a:lnTo>
                  <a:pt x="157013" y="752126"/>
                </a:lnTo>
                <a:lnTo>
                  <a:pt x="153076" y="843407"/>
                </a:lnTo>
                <a:lnTo>
                  <a:pt x="128438" y="801143"/>
                </a:lnTo>
                <a:lnTo>
                  <a:pt x="99863" y="0"/>
                </a:lnTo>
                <a:lnTo>
                  <a:pt x="99863" y="752126"/>
                </a:lnTo>
                <a:lnTo>
                  <a:pt x="103800" y="843407"/>
                </a:lnTo>
                <a:lnTo>
                  <a:pt x="157013" y="857885"/>
                </a:lnTo>
                <a:lnTo>
                  <a:pt x="253152" y="700786"/>
                </a:lnTo>
                <a:lnTo>
                  <a:pt x="256308" y="692743"/>
                </a:lnTo>
                <a:lnTo>
                  <a:pt x="256456" y="680868"/>
                </a:lnTo>
                <a:lnTo>
                  <a:pt x="251840" y="669979"/>
                </a:lnTo>
                <a:lnTo>
                  <a:pt x="242865" y="661669"/>
                </a:lnTo>
                <a:lnTo>
                  <a:pt x="234822" y="658514"/>
                </a:lnTo>
                <a:lnTo>
                  <a:pt x="222948" y="658366"/>
                </a:lnTo>
                <a:lnTo>
                  <a:pt x="212058" y="662982"/>
                </a:lnTo>
                <a:close/>
              </a:path>
              <a:path w="256456" h="914526">
                <a:moveTo>
                  <a:pt x="128438" y="801143"/>
                </a:moveTo>
                <a:lnTo>
                  <a:pt x="153076" y="843407"/>
                </a:lnTo>
                <a:lnTo>
                  <a:pt x="157013" y="752126"/>
                </a:lnTo>
                <a:lnTo>
                  <a:pt x="157013" y="0"/>
                </a:lnTo>
                <a:lnTo>
                  <a:pt x="99863" y="0"/>
                </a:lnTo>
                <a:lnTo>
                  <a:pt x="128438" y="801143"/>
                </a:lnTo>
                <a:close/>
              </a:path>
            </a:pathLst>
          </a:custGeom>
          <a:solidFill>
            <a:srgbClr val="000000"/>
          </a:solidFill>
        </p:spPr>
        <p:txBody>
          <a:bodyPr wrap="square" lIns="0" tIns="0" rIns="0" bIns="0" rtlCol="0">
            <a:noAutofit/>
          </a:bodyPr>
          <a:lstStyle/>
          <a:p>
            <a:endParaRPr/>
          </a:p>
        </p:txBody>
      </p:sp>
      <p:sp>
        <p:nvSpPr>
          <p:cNvPr id="11" name="object 14">
            <a:extLst>
              <a:ext uri="{FF2B5EF4-FFF2-40B4-BE49-F238E27FC236}">
                <a16:creationId xmlns:a16="http://schemas.microsoft.com/office/drawing/2014/main" id="{27D09E92-69FD-4A89-8A62-7B2A61530C7D}"/>
              </a:ext>
            </a:extLst>
          </p:cNvPr>
          <p:cNvSpPr/>
          <p:nvPr/>
        </p:nvSpPr>
        <p:spPr>
          <a:xfrm>
            <a:off x="3505073" y="4672161"/>
            <a:ext cx="838326" cy="256456"/>
          </a:xfrm>
          <a:custGeom>
            <a:avLst/>
            <a:gdLst/>
            <a:ahLst/>
            <a:cxnLst/>
            <a:rect l="l" t="t" r="r" b="b"/>
            <a:pathLst>
              <a:path w="838326" h="256456">
                <a:moveTo>
                  <a:pt x="71119" y="153076"/>
                </a:moveTo>
                <a:lnTo>
                  <a:pt x="162400" y="157013"/>
                </a:lnTo>
                <a:lnTo>
                  <a:pt x="838326" y="157013"/>
                </a:lnTo>
                <a:lnTo>
                  <a:pt x="838326" y="99863"/>
                </a:lnTo>
                <a:lnTo>
                  <a:pt x="56641" y="99863"/>
                </a:lnTo>
                <a:lnTo>
                  <a:pt x="56641" y="157013"/>
                </a:lnTo>
                <a:lnTo>
                  <a:pt x="213740" y="253152"/>
                </a:lnTo>
                <a:lnTo>
                  <a:pt x="221783" y="256308"/>
                </a:lnTo>
                <a:lnTo>
                  <a:pt x="233658" y="256456"/>
                </a:lnTo>
                <a:lnTo>
                  <a:pt x="244547" y="251840"/>
                </a:lnTo>
                <a:lnTo>
                  <a:pt x="256160" y="222948"/>
                </a:lnTo>
                <a:lnTo>
                  <a:pt x="162400" y="157013"/>
                </a:lnTo>
                <a:lnTo>
                  <a:pt x="71119" y="153076"/>
                </a:lnTo>
                <a:lnTo>
                  <a:pt x="71119" y="103800"/>
                </a:lnTo>
                <a:lnTo>
                  <a:pt x="113383" y="128438"/>
                </a:lnTo>
                <a:lnTo>
                  <a:pt x="71119" y="153076"/>
                </a:lnTo>
                <a:close/>
              </a:path>
              <a:path w="838326" h="256456">
                <a:moveTo>
                  <a:pt x="237102" y="1324"/>
                </a:moveTo>
                <a:lnTo>
                  <a:pt x="225356" y="0"/>
                </a:lnTo>
                <a:lnTo>
                  <a:pt x="213740" y="3724"/>
                </a:lnTo>
                <a:lnTo>
                  <a:pt x="0" y="128438"/>
                </a:lnTo>
                <a:lnTo>
                  <a:pt x="213740" y="253152"/>
                </a:lnTo>
                <a:lnTo>
                  <a:pt x="56641" y="157013"/>
                </a:lnTo>
                <a:lnTo>
                  <a:pt x="56641" y="99863"/>
                </a:lnTo>
                <a:lnTo>
                  <a:pt x="162400" y="99863"/>
                </a:lnTo>
                <a:lnTo>
                  <a:pt x="242569" y="53127"/>
                </a:lnTo>
                <a:lnTo>
                  <a:pt x="249290" y="47656"/>
                </a:lnTo>
                <a:lnTo>
                  <a:pt x="255257" y="37373"/>
                </a:lnTo>
                <a:lnTo>
                  <a:pt x="256581" y="25627"/>
                </a:lnTo>
                <a:lnTo>
                  <a:pt x="252856" y="14011"/>
                </a:lnTo>
                <a:lnTo>
                  <a:pt x="247385" y="7291"/>
                </a:lnTo>
                <a:lnTo>
                  <a:pt x="237102" y="1324"/>
                </a:lnTo>
                <a:close/>
              </a:path>
              <a:path w="838326" h="256456">
                <a:moveTo>
                  <a:pt x="113383" y="128438"/>
                </a:moveTo>
                <a:lnTo>
                  <a:pt x="71119" y="103800"/>
                </a:lnTo>
                <a:lnTo>
                  <a:pt x="71119" y="153076"/>
                </a:lnTo>
                <a:lnTo>
                  <a:pt x="113383" y="128438"/>
                </a:lnTo>
                <a:close/>
              </a:path>
            </a:pathLst>
          </a:custGeom>
          <a:solidFill>
            <a:srgbClr val="000000"/>
          </a:solidFill>
        </p:spPr>
        <p:txBody>
          <a:bodyPr wrap="square" lIns="0" tIns="0" rIns="0" bIns="0" rtlCol="0">
            <a:noAutofit/>
          </a:bodyPr>
          <a:lstStyle/>
          <a:p>
            <a:endParaRPr/>
          </a:p>
        </p:txBody>
      </p:sp>
      <p:sp>
        <p:nvSpPr>
          <p:cNvPr id="12" name="object 13">
            <a:extLst>
              <a:ext uri="{FF2B5EF4-FFF2-40B4-BE49-F238E27FC236}">
                <a16:creationId xmlns:a16="http://schemas.microsoft.com/office/drawing/2014/main" id="{7A591022-316B-4DF9-9C11-ED65B79B1BE1}"/>
              </a:ext>
            </a:extLst>
          </p:cNvPr>
          <p:cNvSpPr txBox="1"/>
          <p:nvPr/>
        </p:nvSpPr>
        <p:spPr>
          <a:xfrm>
            <a:off x="2044064" y="189452"/>
            <a:ext cx="1215605" cy="432307"/>
          </a:xfrm>
          <a:prstGeom prst="rect">
            <a:avLst/>
          </a:prstGeom>
        </p:spPr>
        <p:txBody>
          <a:bodyPr wrap="square" lIns="0" tIns="0" rIns="0" bIns="0" rtlCol="0">
            <a:noAutofit/>
          </a:bodyPr>
          <a:lstStyle/>
          <a:p>
            <a:pPr marL="12700">
              <a:lnSpc>
                <a:spcPts val="3375"/>
              </a:lnSpc>
              <a:spcBef>
                <a:spcPts val="168"/>
              </a:spcBef>
            </a:pPr>
            <a:r>
              <a:rPr sz="3200" spc="0" dirty="0">
                <a:solidFill>
                  <a:srgbClr val="585858"/>
                </a:solidFill>
                <a:latin typeface="Arial"/>
                <a:cs typeface="Arial"/>
              </a:rPr>
              <a:t>Γενική</a:t>
            </a:r>
            <a:endParaRPr sz="3200">
              <a:latin typeface="Arial"/>
              <a:cs typeface="Arial"/>
            </a:endParaRPr>
          </a:p>
        </p:txBody>
      </p:sp>
      <p:sp>
        <p:nvSpPr>
          <p:cNvPr id="13" name="object 12">
            <a:extLst>
              <a:ext uri="{FF2B5EF4-FFF2-40B4-BE49-F238E27FC236}">
                <a16:creationId xmlns:a16="http://schemas.microsoft.com/office/drawing/2014/main" id="{5FABF587-6F61-44CE-A078-493FECABEDED}"/>
              </a:ext>
            </a:extLst>
          </p:cNvPr>
          <p:cNvSpPr txBox="1"/>
          <p:nvPr/>
        </p:nvSpPr>
        <p:spPr>
          <a:xfrm>
            <a:off x="3283099" y="189452"/>
            <a:ext cx="1226592" cy="432307"/>
          </a:xfrm>
          <a:prstGeom prst="rect">
            <a:avLst/>
          </a:prstGeom>
        </p:spPr>
        <p:txBody>
          <a:bodyPr wrap="square" lIns="0" tIns="0" rIns="0" bIns="0" rtlCol="0">
            <a:noAutofit/>
          </a:bodyPr>
          <a:lstStyle/>
          <a:p>
            <a:pPr marL="12700">
              <a:lnSpc>
                <a:spcPts val="3375"/>
              </a:lnSpc>
              <a:spcBef>
                <a:spcPts val="168"/>
              </a:spcBef>
            </a:pPr>
            <a:r>
              <a:rPr sz="3200" spc="0" dirty="0">
                <a:solidFill>
                  <a:srgbClr val="585858"/>
                </a:solidFill>
                <a:latin typeface="Arial"/>
                <a:cs typeface="Arial"/>
              </a:rPr>
              <a:t>εικόνα</a:t>
            </a:r>
            <a:endParaRPr sz="3200">
              <a:latin typeface="Arial"/>
              <a:cs typeface="Arial"/>
            </a:endParaRPr>
          </a:p>
        </p:txBody>
      </p:sp>
      <p:sp>
        <p:nvSpPr>
          <p:cNvPr id="14" name="object 11">
            <a:extLst>
              <a:ext uri="{FF2B5EF4-FFF2-40B4-BE49-F238E27FC236}">
                <a16:creationId xmlns:a16="http://schemas.microsoft.com/office/drawing/2014/main" id="{87C83EFB-8AB3-46E5-B97A-C420EC417B0C}"/>
              </a:ext>
            </a:extLst>
          </p:cNvPr>
          <p:cNvSpPr txBox="1"/>
          <p:nvPr/>
        </p:nvSpPr>
        <p:spPr>
          <a:xfrm>
            <a:off x="4532714" y="189452"/>
            <a:ext cx="668314" cy="432307"/>
          </a:xfrm>
          <a:prstGeom prst="rect">
            <a:avLst/>
          </a:prstGeom>
        </p:spPr>
        <p:txBody>
          <a:bodyPr wrap="square" lIns="0" tIns="0" rIns="0" bIns="0" rtlCol="0">
            <a:noAutofit/>
          </a:bodyPr>
          <a:lstStyle/>
          <a:p>
            <a:pPr marL="12700">
              <a:lnSpc>
                <a:spcPts val="3375"/>
              </a:lnSpc>
              <a:spcBef>
                <a:spcPts val="168"/>
              </a:spcBef>
            </a:pPr>
            <a:r>
              <a:rPr sz="3200" spc="0" dirty="0">
                <a:solidFill>
                  <a:srgbClr val="585858"/>
                </a:solidFill>
                <a:latin typeface="Arial"/>
                <a:cs typeface="Arial"/>
              </a:rPr>
              <a:t>τ</a:t>
            </a:r>
            <a:r>
              <a:rPr sz="3200" spc="-9" dirty="0">
                <a:solidFill>
                  <a:srgbClr val="585858"/>
                </a:solidFill>
                <a:latin typeface="Arial"/>
                <a:cs typeface="Arial"/>
              </a:rPr>
              <a:t>η</a:t>
            </a:r>
            <a:r>
              <a:rPr sz="3200" spc="0" dirty="0">
                <a:solidFill>
                  <a:srgbClr val="585858"/>
                </a:solidFill>
                <a:latin typeface="Arial"/>
                <a:cs typeface="Arial"/>
              </a:rPr>
              <a:t>ς</a:t>
            </a:r>
            <a:endParaRPr sz="3200">
              <a:latin typeface="Arial"/>
              <a:cs typeface="Arial"/>
            </a:endParaRPr>
          </a:p>
        </p:txBody>
      </p:sp>
      <p:sp>
        <p:nvSpPr>
          <p:cNvPr id="15" name="object 10">
            <a:extLst>
              <a:ext uri="{FF2B5EF4-FFF2-40B4-BE49-F238E27FC236}">
                <a16:creationId xmlns:a16="http://schemas.microsoft.com/office/drawing/2014/main" id="{E794D083-0B95-4AE1-BE42-580FD4A446F9}"/>
              </a:ext>
            </a:extLst>
          </p:cNvPr>
          <p:cNvSpPr txBox="1"/>
          <p:nvPr/>
        </p:nvSpPr>
        <p:spPr>
          <a:xfrm>
            <a:off x="5227713" y="189452"/>
            <a:ext cx="1933391" cy="432307"/>
          </a:xfrm>
          <a:prstGeom prst="rect">
            <a:avLst/>
          </a:prstGeom>
        </p:spPr>
        <p:txBody>
          <a:bodyPr wrap="square" lIns="0" tIns="0" rIns="0" bIns="0" rtlCol="0">
            <a:noAutofit/>
          </a:bodyPr>
          <a:lstStyle/>
          <a:p>
            <a:pPr marL="12700">
              <a:lnSpc>
                <a:spcPts val="3375"/>
              </a:lnSpc>
              <a:spcBef>
                <a:spcPts val="168"/>
              </a:spcBef>
            </a:pPr>
            <a:r>
              <a:rPr sz="3200" spc="0" dirty="0">
                <a:solidFill>
                  <a:srgbClr val="585858"/>
                </a:solidFill>
                <a:latin typeface="Arial"/>
                <a:cs typeface="Arial"/>
              </a:rPr>
              <a:t>ρύπανσης</a:t>
            </a:r>
            <a:endParaRPr sz="3200">
              <a:latin typeface="Arial"/>
              <a:cs typeface="Arial"/>
            </a:endParaRPr>
          </a:p>
        </p:txBody>
      </p:sp>
      <p:sp>
        <p:nvSpPr>
          <p:cNvPr id="16" name="object 9">
            <a:extLst>
              <a:ext uri="{FF2B5EF4-FFF2-40B4-BE49-F238E27FC236}">
                <a16:creationId xmlns:a16="http://schemas.microsoft.com/office/drawing/2014/main" id="{6519A3CC-E443-43BB-AC9A-AF0A61235FC7}"/>
              </a:ext>
            </a:extLst>
          </p:cNvPr>
          <p:cNvSpPr txBox="1"/>
          <p:nvPr/>
        </p:nvSpPr>
        <p:spPr>
          <a:xfrm>
            <a:off x="1007770" y="1988604"/>
            <a:ext cx="1814880" cy="879086"/>
          </a:xfrm>
          <a:prstGeom prst="rect">
            <a:avLst/>
          </a:prstGeom>
        </p:spPr>
        <p:txBody>
          <a:bodyPr wrap="square" lIns="0" tIns="0" rIns="0" bIns="0" rtlCol="0">
            <a:noAutofit/>
          </a:bodyPr>
          <a:lstStyle/>
          <a:p>
            <a:pPr marL="464771" marR="487196" algn="ctr">
              <a:lnSpc>
                <a:spcPts val="2555"/>
              </a:lnSpc>
              <a:spcBef>
                <a:spcPts val="127"/>
              </a:spcBef>
            </a:pPr>
            <a:r>
              <a:rPr sz="2400" spc="0" dirty="0">
                <a:solidFill>
                  <a:srgbClr val="BEBEBE"/>
                </a:solidFill>
                <a:latin typeface="Arial"/>
                <a:cs typeface="Arial"/>
              </a:rPr>
              <a:t>αέρ</a:t>
            </a:r>
            <a:r>
              <a:rPr sz="2400" spc="4" dirty="0">
                <a:solidFill>
                  <a:srgbClr val="BEBEBE"/>
                </a:solidFill>
                <a:latin typeface="Arial"/>
                <a:cs typeface="Arial"/>
              </a:rPr>
              <a:t>ι</a:t>
            </a:r>
            <a:r>
              <a:rPr sz="2400" spc="0" dirty="0">
                <a:solidFill>
                  <a:srgbClr val="BEBEBE"/>
                </a:solidFill>
                <a:latin typeface="Arial"/>
                <a:cs typeface="Arial"/>
              </a:rPr>
              <a:t>οι</a:t>
            </a:r>
            <a:endParaRPr sz="2400">
              <a:latin typeface="Arial"/>
              <a:cs typeface="Arial"/>
            </a:endParaRPr>
          </a:p>
          <a:p>
            <a:pPr algn="ctr">
              <a:lnSpc>
                <a:spcPct val="95825"/>
              </a:lnSpc>
              <a:spcBef>
                <a:spcPts val="1432"/>
              </a:spcBef>
            </a:pPr>
            <a:r>
              <a:rPr sz="2400" spc="0" dirty="0">
                <a:solidFill>
                  <a:srgbClr val="BEBEBE"/>
                </a:solidFill>
                <a:latin typeface="Arial"/>
                <a:cs typeface="Arial"/>
              </a:rPr>
              <a:t>σ</a:t>
            </a:r>
            <a:r>
              <a:rPr sz="2400" spc="-4" dirty="0">
                <a:solidFill>
                  <a:srgbClr val="BEBEBE"/>
                </a:solidFill>
                <a:latin typeface="Arial"/>
                <a:cs typeface="Arial"/>
              </a:rPr>
              <a:t>ω</a:t>
            </a:r>
            <a:r>
              <a:rPr sz="2400" spc="0" dirty="0">
                <a:solidFill>
                  <a:srgbClr val="BEBEBE"/>
                </a:solidFill>
                <a:latin typeface="Arial"/>
                <a:cs typeface="Arial"/>
              </a:rPr>
              <a:t>ματ</a:t>
            </a:r>
            <a:r>
              <a:rPr sz="2400" spc="4" dirty="0">
                <a:solidFill>
                  <a:srgbClr val="BEBEBE"/>
                </a:solidFill>
                <a:latin typeface="Arial"/>
                <a:cs typeface="Arial"/>
              </a:rPr>
              <a:t>ί</a:t>
            </a:r>
            <a:r>
              <a:rPr sz="2400" spc="0" dirty="0">
                <a:solidFill>
                  <a:srgbClr val="BEBEBE"/>
                </a:solidFill>
                <a:latin typeface="Arial"/>
                <a:cs typeface="Arial"/>
              </a:rPr>
              <a:t>δι</a:t>
            </a:r>
            <a:r>
              <a:rPr sz="2400" spc="4" dirty="0">
                <a:solidFill>
                  <a:srgbClr val="BEBEBE"/>
                </a:solidFill>
                <a:latin typeface="Arial"/>
                <a:cs typeface="Arial"/>
              </a:rPr>
              <a:t>α</a:t>
            </a:r>
            <a:r>
              <a:rPr sz="2400" spc="-25" dirty="0">
                <a:solidFill>
                  <a:srgbClr val="BEBEBE"/>
                </a:solidFill>
                <a:latin typeface="Arial"/>
                <a:cs typeface="Arial"/>
              </a:rPr>
              <a:t>κ</a:t>
            </a:r>
            <a:r>
              <a:rPr sz="2400" spc="0" dirty="0">
                <a:solidFill>
                  <a:srgbClr val="BEBEBE"/>
                </a:solidFill>
                <a:latin typeface="Arial"/>
                <a:cs typeface="Arial"/>
              </a:rPr>
              <a:t>οί</a:t>
            </a:r>
            <a:endParaRPr sz="2400">
              <a:latin typeface="Arial"/>
              <a:cs typeface="Arial"/>
            </a:endParaRPr>
          </a:p>
        </p:txBody>
      </p:sp>
      <p:sp>
        <p:nvSpPr>
          <p:cNvPr id="17" name="object 8">
            <a:extLst>
              <a:ext uri="{FF2B5EF4-FFF2-40B4-BE49-F238E27FC236}">
                <a16:creationId xmlns:a16="http://schemas.microsoft.com/office/drawing/2014/main" id="{4B67F4F8-D88C-447A-8DD8-96A01C718AC2}"/>
              </a:ext>
            </a:extLst>
          </p:cNvPr>
          <p:cNvSpPr txBox="1"/>
          <p:nvPr/>
        </p:nvSpPr>
        <p:spPr>
          <a:xfrm>
            <a:off x="5048504" y="1988604"/>
            <a:ext cx="2119680" cy="879086"/>
          </a:xfrm>
          <a:prstGeom prst="rect">
            <a:avLst/>
          </a:prstGeom>
        </p:spPr>
        <p:txBody>
          <a:bodyPr wrap="square" lIns="0" tIns="0" rIns="0" bIns="0" rtlCol="0">
            <a:noAutofit/>
          </a:bodyPr>
          <a:lstStyle/>
          <a:p>
            <a:pPr marL="484609" marR="508853" algn="ctr">
              <a:lnSpc>
                <a:spcPts val="2555"/>
              </a:lnSpc>
              <a:spcBef>
                <a:spcPts val="127"/>
              </a:spcBef>
            </a:pPr>
            <a:r>
              <a:rPr sz="2400" spc="0" dirty="0">
                <a:solidFill>
                  <a:srgbClr val="BEBEBE"/>
                </a:solidFill>
                <a:latin typeface="Arial"/>
                <a:cs typeface="Arial"/>
              </a:rPr>
              <a:t>φυ</a:t>
            </a:r>
            <a:r>
              <a:rPr sz="2400" spc="-9" dirty="0">
                <a:solidFill>
                  <a:srgbClr val="BEBEBE"/>
                </a:solidFill>
                <a:latin typeface="Arial"/>
                <a:cs typeface="Arial"/>
              </a:rPr>
              <a:t>σ</a:t>
            </a:r>
            <a:r>
              <a:rPr sz="2400" spc="0" dirty="0">
                <a:solidFill>
                  <a:srgbClr val="BEBEBE"/>
                </a:solidFill>
                <a:latin typeface="Arial"/>
                <a:cs typeface="Arial"/>
              </a:rPr>
              <a:t>ικές</a:t>
            </a:r>
            <a:endParaRPr sz="2400">
              <a:latin typeface="Arial"/>
              <a:cs typeface="Arial"/>
            </a:endParaRPr>
          </a:p>
          <a:p>
            <a:pPr algn="ctr">
              <a:lnSpc>
                <a:spcPct val="95825"/>
              </a:lnSpc>
              <a:spcBef>
                <a:spcPts val="1432"/>
              </a:spcBef>
            </a:pPr>
            <a:r>
              <a:rPr sz="2400" spc="0" dirty="0">
                <a:solidFill>
                  <a:srgbClr val="BEBEBE"/>
                </a:solidFill>
                <a:latin typeface="Arial"/>
                <a:cs typeface="Arial"/>
              </a:rPr>
              <a:t>ανθρ</a:t>
            </a:r>
            <a:r>
              <a:rPr sz="2400" spc="-34" dirty="0">
                <a:solidFill>
                  <a:srgbClr val="BEBEBE"/>
                </a:solidFill>
                <a:latin typeface="Arial"/>
                <a:cs typeface="Arial"/>
              </a:rPr>
              <a:t>ωπ</a:t>
            </a:r>
            <a:r>
              <a:rPr sz="2400" spc="0" dirty="0">
                <a:solidFill>
                  <a:srgbClr val="BEBEBE"/>
                </a:solidFill>
                <a:latin typeface="Arial"/>
                <a:cs typeface="Arial"/>
              </a:rPr>
              <a:t>ογεν</a:t>
            </a:r>
            <a:r>
              <a:rPr sz="2400" spc="-4" dirty="0">
                <a:solidFill>
                  <a:srgbClr val="BEBEBE"/>
                </a:solidFill>
                <a:latin typeface="Arial"/>
                <a:cs typeface="Arial"/>
              </a:rPr>
              <a:t>ε</a:t>
            </a:r>
            <a:r>
              <a:rPr sz="2400" spc="4" dirty="0">
                <a:solidFill>
                  <a:srgbClr val="BEBEBE"/>
                </a:solidFill>
                <a:latin typeface="Arial"/>
                <a:cs typeface="Arial"/>
              </a:rPr>
              <a:t>ί</a:t>
            </a:r>
            <a:r>
              <a:rPr sz="2400" spc="0" dirty="0">
                <a:solidFill>
                  <a:srgbClr val="BEBEBE"/>
                </a:solidFill>
                <a:latin typeface="Arial"/>
                <a:cs typeface="Arial"/>
              </a:rPr>
              <a:t>ς</a:t>
            </a:r>
            <a:endParaRPr sz="2400">
              <a:latin typeface="Arial"/>
              <a:cs typeface="Arial"/>
            </a:endParaRPr>
          </a:p>
        </p:txBody>
      </p:sp>
      <p:sp>
        <p:nvSpPr>
          <p:cNvPr id="18" name="object 7">
            <a:extLst>
              <a:ext uri="{FF2B5EF4-FFF2-40B4-BE49-F238E27FC236}">
                <a16:creationId xmlns:a16="http://schemas.microsoft.com/office/drawing/2014/main" id="{CB6A8DB8-D520-4732-8A25-1434BA70C1EF}"/>
              </a:ext>
            </a:extLst>
          </p:cNvPr>
          <p:cNvSpPr txBox="1"/>
          <p:nvPr/>
        </p:nvSpPr>
        <p:spPr>
          <a:xfrm>
            <a:off x="405485" y="5317020"/>
            <a:ext cx="3247745" cy="879061"/>
          </a:xfrm>
          <a:prstGeom prst="rect">
            <a:avLst/>
          </a:prstGeom>
        </p:spPr>
        <p:txBody>
          <a:bodyPr wrap="square" lIns="0" tIns="0" rIns="0" bIns="0" rtlCol="0">
            <a:noAutofit/>
          </a:bodyPr>
          <a:lstStyle/>
          <a:p>
            <a:pPr marL="242597" marR="264314" algn="ctr">
              <a:lnSpc>
                <a:spcPts val="2555"/>
              </a:lnSpc>
              <a:spcBef>
                <a:spcPts val="127"/>
              </a:spcBef>
            </a:pPr>
            <a:r>
              <a:rPr sz="2400" spc="0" dirty="0">
                <a:solidFill>
                  <a:srgbClr val="BEBEBE"/>
                </a:solidFill>
                <a:latin typeface="Arial"/>
                <a:cs typeface="Arial"/>
              </a:rPr>
              <a:t>χη</a:t>
            </a:r>
            <a:r>
              <a:rPr sz="2400" spc="-9" dirty="0">
                <a:solidFill>
                  <a:srgbClr val="BEBEBE"/>
                </a:solidFill>
                <a:latin typeface="Arial"/>
                <a:cs typeface="Arial"/>
              </a:rPr>
              <a:t>μ</a:t>
            </a:r>
            <a:r>
              <a:rPr sz="2400" spc="0" dirty="0">
                <a:solidFill>
                  <a:srgbClr val="BEBEBE"/>
                </a:solidFill>
                <a:latin typeface="Arial"/>
                <a:cs typeface="Arial"/>
              </a:rPr>
              <a:t>ικές</a:t>
            </a:r>
            <a:r>
              <a:rPr sz="2400" spc="14" dirty="0">
                <a:solidFill>
                  <a:srgbClr val="BEBEBE"/>
                </a:solidFill>
                <a:latin typeface="Arial"/>
                <a:cs typeface="Arial"/>
              </a:rPr>
              <a:t> </a:t>
            </a:r>
            <a:r>
              <a:rPr sz="2400" spc="0" dirty="0">
                <a:solidFill>
                  <a:srgbClr val="BEBEBE"/>
                </a:solidFill>
                <a:latin typeface="Arial"/>
                <a:cs typeface="Arial"/>
              </a:rPr>
              <a:t>αντ</a:t>
            </a:r>
            <a:r>
              <a:rPr sz="2400" spc="4" dirty="0">
                <a:solidFill>
                  <a:srgbClr val="BEBEBE"/>
                </a:solidFill>
                <a:latin typeface="Arial"/>
                <a:cs typeface="Arial"/>
              </a:rPr>
              <a:t>ι</a:t>
            </a:r>
            <a:r>
              <a:rPr sz="2400" spc="0" dirty="0">
                <a:solidFill>
                  <a:srgbClr val="BEBEBE"/>
                </a:solidFill>
                <a:latin typeface="Arial"/>
                <a:cs typeface="Arial"/>
              </a:rPr>
              <a:t>δρά</a:t>
            </a:r>
            <a:r>
              <a:rPr sz="2400" spc="-4" dirty="0">
                <a:solidFill>
                  <a:srgbClr val="BEBEBE"/>
                </a:solidFill>
                <a:latin typeface="Arial"/>
                <a:cs typeface="Arial"/>
              </a:rPr>
              <a:t>σ</a:t>
            </a:r>
            <a:r>
              <a:rPr sz="2400" spc="0" dirty="0">
                <a:solidFill>
                  <a:srgbClr val="BEBEBE"/>
                </a:solidFill>
                <a:latin typeface="Arial"/>
                <a:cs typeface="Arial"/>
              </a:rPr>
              <a:t>εις</a:t>
            </a:r>
            <a:endParaRPr sz="2400">
              <a:latin typeface="Arial"/>
              <a:cs typeface="Arial"/>
            </a:endParaRPr>
          </a:p>
          <a:p>
            <a:pPr algn="ctr">
              <a:lnSpc>
                <a:spcPct val="95825"/>
              </a:lnSpc>
              <a:spcBef>
                <a:spcPts val="1432"/>
              </a:spcBef>
            </a:pPr>
            <a:r>
              <a:rPr sz="2400" spc="0" dirty="0">
                <a:solidFill>
                  <a:srgbClr val="BEBEBE"/>
                </a:solidFill>
                <a:latin typeface="Arial"/>
                <a:cs typeface="Arial"/>
              </a:rPr>
              <a:t>εναπόθε</a:t>
            </a:r>
            <a:r>
              <a:rPr sz="2400" spc="-9" dirty="0">
                <a:solidFill>
                  <a:srgbClr val="BEBEBE"/>
                </a:solidFill>
                <a:latin typeface="Arial"/>
                <a:cs typeface="Arial"/>
              </a:rPr>
              <a:t>σ</a:t>
            </a:r>
            <a:r>
              <a:rPr sz="2400" spc="0" dirty="0">
                <a:solidFill>
                  <a:srgbClr val="BEBEBE"/>
                </a:solidFill>
                <a:latin typeface="Arial"/>
                <a:cs typeface="Arial"/>
              </a:rPr>
              <a:t>η</a:t>
            </a:r>
            <a:r>
              <a:rPr sz="2400" spc="14" dirty="0">
                <a:solidFill>
                  <a:srgbClr val="BEBEBE"/>
                </a:solidFill>
                <a:latin typeface="Arial"/>
                <a:cs typeface="Arial"/>
              </a:rPr>
              <a:t> </a:t>
            </a:r>
            <a:r>
              <a:rPr sz="2400" spc="0" dirty="0">
                <a:solidFill>
                  <a:srgbClr val="BEBEBE"/>
                </a:solidFill>
                <a:latin typeface="Arial"/>
                <a:cs typeface="Arial"/>
              </a:rPr>
              <a:t>(</a:t>
            </a:r>
            <a:r>
              <a:rPr sz="2400" spc="4" dirty="0">
                <a:solidFill>
                  <a:srgbClr val="BEBEBE"/>
                </a:solidFill>
                <a:latin typeface="Arial"/>
                <a:cs typeface="Arial"/>
              </a:rPr>
              <a:t>ξ</a:t>
            </a:r>
            <a:r>
              <a:rPr sz="2400" spc="0" dirty="0">
                <a:solidFill>
                  <a:srgbClr val="BEBEBE"/>
                </a:solidFill>
                <a:latin typeface="Arial"/>
                <a:cs typeface="Arial"/>
              </a:rPr>
              <a:t>ηρά</a:t>
            </a:r>
            <a:r>
              <a:rPr sz="2400" spc="4" dirty="0">
                <a:solidFill>
                  <a:srgbClr val="BEBEBE"/>
                </a:solidFill>
                <a:latin typeface="Arial"/>
                <a:cs typeface="Arial"/>
              </a:rPr>
              <a:t>/</a:t>
            </a:r>
            <a:r>
              <a:rPr sz="2400" spc="0" dirty="0">
                <a:solidFill>
                  <a:srgbClr val="BEBEBE"/>
                </a:solidFill>
                <a:latin typeface="Arial"/>
                <a:cs typeface="Arial"/>
              </a:rPr>
              <a:t>υγρή)</a:t>
            </a:r>
            <a:endParaRPr sz="2400">
              <a:latin typeface="Arial"/>
              <a:cs typeface="Arial"/>
            </a:endParaRPr>
          </a:p>
        </p:txBody>
      </p:sp>
      <p:sp>
        <p:nvSpPr>
          <p:cNvPr id="19" name="object 6">
            <a:extLst>
              <a:ext uri="{FF2B5EF4-FFF2-40B4-BE49-F238E27FC236}">
                <a16:creationId xmlns:a16="http://schemas.microsoft.com/office/drawing/2014/main" id="{52A5C459-7F42-4BE2-9CF5-7CFB0ACF9B6F}"/>
              </a:ext>
            </a:extLst>
          </p:cNvPr>
          <p:cNvSpPr txBox="1"/>
          <p:nvPr/>
        </p:nvSpPr>
        <p:spPr>
          <a:xfrm>
            <a:off x="5472176" y="5317020"/>
            <a:ext cx="2717949" cy="879061"/>
          </a:xfrm>
          <a:prstGeom prst="rect">
            <a:avLst/>
          </a:prstGeom>
        </p:spPr>
        <p:txBody>
          <a:bodyPr wrap="square" lIns="0" tIns="0" rIns="0" bIns="0" rtlCol="0">
            <a:noAutofit/>
          </a:bodyPr>
          <a:lstStyle/>
          <a:p>
            <a:pPr algn="ctr">
              <a:lnSpc>
                <a:spcPts val="2555"/>
              </a:lnSpc>
              <a:spcBef>
                <a:spcPts val="127"/>
              </a:spcBef>
            </a:pPr>
            <a:r>
              <a:rPr sz="2400" spc="0" dirty="0">
                <a:solidFill>
                  <a:srgbClr val="BEBEBE"/>
                </a:solidFill>
                <a:latin typeface="Arial"/>
                <a:cs typeface="Arial"/>
              </a:rPr>
              <a:t>χη</a:t>
            </a:r>
            <a:r>
              <a:rPr sz="2400" spc="-9" dirty="0">
                <a:solidFill>
                  <a:srgbClr val="BEBEBE"/>
                </a:solidFill>
                <a:latin typeface="Arial"/>
                <a:cs typeface="Arial"/>
              </a:rPr>
              <a:t>μ</a:t>
            </a:r>
            <a:r>
              <a:rPr sz="2400" spc="0" dirty="0">
                <a:solidFill>
                  <a:srgbClr val="BEBEBE"/>
                </a:solidFill>
                <a:latin typeface="Arial"/>
                <a:cs typeface="Arial"/>
              </a:rPr>
              <a:t>ικές</a:t>
            </a:r>
            <a:r>
              <a:rPr sz="2400" spc="14" dirty="0">
                <a:solidFill>
                  <a:srgbClr val="BEBEBE"/>
                </a:solidFill>
                <a:latin typeface="Arial"/>
                <a:cs typeface="Arial"/>
              </a:rPr>
              <a:t> </a:t>
            </a:r>
            <a:r>
              <a:rPr sz="2400" spc="0" dirty="0">
                <a:solidFill>
                  <a:srgbClr val="BEBEBE"/>
                </a:solidFill>
                <a:latin typeface="Arial"/>
                <a:cs typeface="Arial"/>
              </a:rPr>
              <a:t>αντ</a:t>
            </a:r>
            <a:r>
              <a:rPr sz="2400" spc="4" dirty="0">
                <a:solidFill>
                  <a:srgbClr val="BEBEBE"/>
                </a:solidFill>
                <a:latin typeface="Arial"/>
                <a:cs typeface="Arial"/>
              </a:rPr>
              <a:t>ι</a:t>
            </a:r>
            <a:r>
              <a:rPr sz="2400" spc="0" dirty="0">
                <a:solidFill>
                  <a:srgbClr val="BEBEBE"/>
                </a:solidFill>
                <a:latin typeface="Arial"/>
                <a:cs typeface="Arial"/>
              </a:rPr>
              <a:t>δρά</a:t>
            </a:r>
            <a:r>
              <a:rPr sz="2400" spc="-4" dirty="0">
                <a:solidFill>
                  <a:srgbClr val="BEBEBE"/>
                </a:solidFill>
                <a:latin typeface="Arial"/>
                <a:cs typeface="Arial"/>
              </a:rPr>
              <a:t>σ</a:t>
            </a:r>
            <a:r>
              <a:rPr sz="2400" spc="0" dirty="0">
                <a:solidFill>
                  <a:srgbClr val="BEBEBE"/>
                </a:solidFill>
                <a:latin typeface="Arial"/>
                <a:cs typeface="Arial"/>
              </a:rPr>
              <a:t>εις</a:t>
            </a:r>
            <a:endParaRPr sz="2400">
              <a:latin typeface="Arial"/>
              <a:cs typeface="Arial"/>
            </a:endParaRPr>
          </a:p>
          <a:p>
            <a:pPr marL="57912" marR="79499" algn="ctr">
              <a:lnSpc>
                <a:spcPct val="95825"/>
              </a:lnSpc>
              <a:spcBef>
                <a:spcPts val="1432"/>
              </a:spcBef>
            </a:pPr>
            <a:r>
              <a:rPr sz="2400" spc="0" dirty="0">
                <a:solidFill>
                  <a:srgbClr val="585858"/>
                </a:solidFill>
                <a:latin typeface="Arial"/>
                <a:cs typeface="Arial"/>
              </a:rPr>
              <a:t>δι</a:t>
            </a:r>
            <a:r>
              <a:rPr sz="2400" spc="4" dirty="0">
                <a:solidFill>
                  <a:srgbClr val="585858"/>
                </a:solidFill>
                <a:latin typeface="Arial"/>
                <a:cs typeface="Arial"/>
              </a:rPr>
              <a:t>α</a:t>
            </a:r>
            <a:r>
              <a:rPr sz="2400" spc="0" dirty="0">
                <a:solidFill>
                  <a:srgbClr val="585858"/>
                </a:solidFill>
                <a:latin typeface="Arial"/>
                <a:cs typeface="Arial"/>
              </a:rPr>
              <a:t>σ</a:t>
            </a:r>
            <a:r>
              <a:rPr sz="2400" spc="-39" dirty="0">
                <a:solidFill>
                  <a:srgbClr val="585858"/>
                </a:solidFill>
                <a:latin typeface="Arial"/>
                <a:cs typeface="Arial"/>
              </a:rPr>
              <a:t>π</a:t>
            </a:r>
            <a:r>
              <a:rPr sz="2400" spc="0" dirty="0">
                <a:solidFill>
                  <a:srgbClr val="585858"/>
                </a:solidFill>
                <a:latin typeface="Arial"/>
                <a:cs typeface="Arial"/>
              </a:rPr>
              <a:t>ορά</a:t>
            </a:r>
            <a:r>
              <a:rPr sz="2400" spc="4" dirty="0">
                <a:solidFill>
                  <a:srgbClr val="585858"/>
                </a:solidFill>
                <a:latin typeface="Arial"/>
                <a:cs typeface="Arial"/>
              </a:rPr>
              <a:t>/</a:t>
            </a:r>
            <a:r>
              <a:rPr sz="2400" spc="0" dirty="0">
                <a:solidFill>
                  <a:srgbClr val="585858"/>
                </a:solidFill>
                <a:latin typeface="Arial"/>
                <a:cs typeface="Arial"/>
              </a:rPr>
              <a:t>δι</a:t>
            </a:r>
            <a:r>
              <a:rPr sz="2400" spc="4" dirty="0">
                <a:solidFill>
                  <a:srgbClr val="585858"/>
                </a:solidFill>
                <a:latin typeface="Arial"/>
                <a:cs typeface="Arial"/>
              </a:rPr>
              <a:t>ά</a:t>
            </a:r>
            <a:r>
              <a:rPr sz="2400" spc="0" dirty="0">
                <a:solidFill>
                  <a:srgbClr val="585858"/>
                </a:solidFill>
                <a:latin typeface="Arial"/>
                <a:cs typeface="Arial"/>
              </a:rPr>
              <a:t>χυ</a:t>
            </a:r>
            <a:r>
              <a:rPr sz="2400" spc="-9" dirty="0">
                <a:solidFill>
                  <a:srgbClr val="585858"/>
                </a:solidFill>
                <a:latin typeface="Arial"/>
                <a:cs typeface="Arial"/>
              </a:rPr>
              <a:t>σ</a:t>
            </a:r>
            <a:r>
              <a:rPr sz="2400" spc="0" dirty="0">
                <a:solidFill>
                  <a:srgbClr val="585858"/>
                </a:solidFill>
                <a:latin typeface="Arial"/>
                <a:cs typeface="Arial"/>
              </a:rPr>
              <a:t>η</a:t>
            </a:r>
            <a:endParaRPr sz="2400">
              <a:latin typeface="Arial"/>
              <a:cs typeface="Arial"/>
            </a:endParaRPr>
          </a:p>
        </p:txBody>
      </p:sp>
      <p:sp>
        <p:nvSpPr>
          <p:cNvPr id="20" name="object 5">
            <a:extLst>
              <a:ext uri="{FF2B5EF4-FFF2-40B4-BE49-F238E27FC236}">
                <a16:creationId xmlns:a16="http://schemas.microsoft.com/office/drawing/2014/main" id="{877CADA9-DFB9-4B88-8C1C-262354290AD4}"/>
              </a:ext>
            </a:extLst>
          </p:cNvPr>
          <p:cNvSpPr txBox="1"/>
          <p:nvPr/>
        </p:nvSpPr>
        <p:spPr>
          <a:xfrm>
            <a:off x="4419600" y="4567529"/>
            <a:ext cx="4419600" cy="461670"/>
          </a:xfrm>
          <a:prstGeom prst="rect">
            <a:avLst/>
          </a:prstGeom>
        </p:spPr>
        <p:txBody>
          <a:bodyPr wrap="square" lIns="0" tIns="0" rIns="0" bIns="0" rtlCol="0">
            <a:noAutofit/>
          </a:bodyPr>
          <a:lstStyle/>
          <a:p>
            <a:pPr marL="92328">
              <a:lnSpc>
                <a:spcPct val="95825"/>
              </a:lnSpc>
              <a:spcBef>
                <a:spcPts val="455"/>
              </a:spcBef>
            </a:pPr>
            <a:r>
              <a:rPr sz="2400" spc="0" dirty="0">
                <a:solidFill>
                  <a:srgbClr val="585858"/>
                </a:solidFill>
                <a:latin typeface="Arial"/>
                <a:cs typeface="Arial"/>
              </a:rPr>
              <a:t>αλληλ</a:t>
            </a:r>
            <a:r>
              <a:rPr sz="2400" spc="-4" dirty="0">
                <a:solidFill>
                  <a:srgbClr val="585858"/>
                </a:solidFill>
                <a:latin typeface="Arial"/>
                <a:cs typeface="Arial"/>
              </a:rPr>
              <a:t>ε</a:t>
            </a:r>
            <a:r>
              <a:rPr sz="2400" spc="0" dirty="0">
                <a:solidFill>
                  <a:srgbClr val="585858"/>
                </a:solidFill>
                <a:latin typeface="Arial"/>
                <a:cs typeface="Arial"/>
              </a:rPr>
              <a:t>πίδραση</a:t>
            </a:r>
            <a:r>
              <a:rPr sz="2400" spc="-9" dirty="0">
                <a:solidFill>
                  <a:srgbClr val="585858"/>
                </a:solidFill>
                <a:latin typeface="Arial"/>
                <a:cs typeface="Arial"/>
              </a:rPr>
              <a:t> </a:t>
            </a:r>
            <a:r>
              <a:rPr sz="2400" spc="0" dirty="0">
                <a:solidFill>
                  <a:srgbClr val="585858"/>
                </a:solidFill>
                <a:latin typeface="Arial"/>
                <a:cs typeface="Arial"/>
              </a:rPr>
              <a:t>με</a:t>
            </a:r>
            <a:r>
              <a:rPr sz="2400" spc="9" dirty="0">
                <a:solidFill>
                  <a:srgbClr val="585858"/>
                </a:solidFill>
                <a:latin typeface="Arial"/>
                <a:cs typeface="Arial"/>
              </a:rPr>
              <a:t> </a:t>
            </a:r>
            <a:r>
              <a:rPr sz="2400" spc="0" dirty="0">
                <a:solidFill>
                  <a:srgbClr val="585858"/>
                </a:solidFill>
                <a:latin typeface="Arial"/>
                <a:cs typeface="Arial"/>
              </a:rPr>
              <a:t>περιβάλ</a:t>
            </a:r>
            <a:r>
              <a:rPr sz="2400" spc="-34" dirty="0">
                <a:solidFill>
                  <a:srgbClr val="585858"/>
                </a:solidFill>
                <a:latin typeface="Arial"/>
                <a:cs typeface="Arial"/>
              </a:rPr>
              <a:t>λ</a:t>
            </a:r>
            <a:r>
              <a:rPr sz="2400" spc="0" dirty="0">
                <a:solidFill>
                  <a:srgbClr val="585858"/>
                </a:solidFill>
                <a:latin typeface="Arial"/>
                <a:cs typeface="Arial"/>
              </a:rPr>
              <a:t>ον</a:t>
            </a:r>
            <a:endParaRPr sz="2400">
              <a:latin typeface="Arial"/>
              <a:cs typeface="Arial"/>
            </a:endParaRPr>
          </a:p>
        </p:txBody>
      </p:sp>
      <p:sp>
        <p:nvSpPr>
          <p:cNvPr id="21" name="object 4">
            <a:extLst>
              <a:ext uri="{FF2B5EF4-FFF2-40B4-BE49-F238E27FC236}">
                <a16:creationId xmlns:a16="http://schemas.microsoft.com/office/drawing/2014/main" id="{32EFF45E-4609-4F7A-9485-04D7C511ABC2}"/>
              </a:ext>
            </a:extLst>
          </p:cNvPr>
          <p:cNvSpPr txBox="1"/>
          <p:nvPr/>
        </p:nvSpPr>
        <p:spPr>
          <a:xfrm>
            <a:off x="533400" y="4567529"/>
            <a:ext cx="2895600" cy="461670"/>
          </a:xfrm>
          <a:prstGeom prst="rect">
            <a:avLst/>
          </a:prstGeom>
        </p:spPr>
        <p:txBody>
          <a:bodyPr wrap="square" lIns="0" tIns="0" rIns="0" bIns="0" rtlCol="0">
            <a:noAutofit/>
          </a:bodyPr>
          <a:lstStyle/>
          <a:p>
            <a:pPr marL="91440">
              <a:lnSpc>
                <a:spcPct val="95825"/>
              </a:lnSpc>
              <a:spcBef>
                <a:spcPts val="455"/>
              </a:spcBef>
            </a:pPr>
            <a:r>
              <a:rPr sz="2400" spc="-25" dirty="0">
                <a:solidFill>
                  <a:srgbClr val="BEBEBE"/>
                </a:solidFill>
                <a:latin typeface="Arial"/>
                <a:cs typeface="Arial"/>
              </a:rPr>
              <a:t>κ</a:t>
            </a:r>
            <a:r>
              <a:rPr sz="2400" spc="0" dirty="0">
                <a:solidFill>
                  <a:srgbClr val="BEBEBE"/>
                </a:solidFill>
                <a:latin typeface="Arial"/>
                <a:cs typeface="Arial"/>
              </a:rPr>
              <a:t>α</a:t>
            </a:r>
            <a:r>
              <a:rPr sz="2400" spc="-34" dirty="0">
                <a:solidFill>
                  <a:srgbClr val="BEBEBE"/>
                </a:solidFill>
                <a:latin typeface="Arial"/>
                <a:cs typeface="Arial"/>
              </a:rPr>
              <a:t>τ</a:t>
            </a:r>
            <a:r>
              <a:rPr sz="2400" spc="0" dirty="0">
                <a:solidFill>
                  <a:srgbClr val="BEBEBE"/>
                </a:solidFill>
                <a:latin typeface="Arial"/>
                <a:cs typeface="Arial"/>
              </a:rPr>
              <a:t>αβόθρ</a:t>
            </a:r>
            <a:r>
              <a:rPr sz="2400" spc="-4" dirty="0">
                <a:solidFill>
                  <a:srgbClr val="BEBEBE"/>
                </a:solidFill>
                <a:latin typeface="Arial"/>
                <a:cs typeface="Arial"/>
              </a:rPr>
              <a:t>ε</a:t>
            </a:r>
            <a:r>
              <a:rPr sz="2400" spc="0" dirty="0">
                <a:solidFill>
                  <a:srgbClr val="BEBEBE"/>
                </a:solidFill>
                <a:latin typeface="Arial"/>
                <a:cs typeface="Arial"/>
              </a:rPr>
              <a:t>ς</a:t>
            </a:r>
            <a:r>
              <a:rPr sz="2400" spc="-9" dirty="0">
                <a:solidFill>
                  <a:srgbClr val="BEBEBE"/>
                </a:solidFill>
                <a:latin typeface="Arial"/>
                <a:cs typeface="Arial"/>
              </a:rPr>
              <a:t> </a:t>
            </a:r>
            <a:r>
              <a:rPr sz="2400" spc="0" dirty="0">
                <a:solidFill>
                  <a:srgbClr val="BEBEBE"/>
                </a:solidFill>
                <a:latin typeface="Arial"/>
                <a:cs typeface="Arial"/>
              </a:rPr>
              <a:t>ρύ</a:t>
            </a:r>
            <a:r>
              <a:rPr sz="2400" spc="-44" dirty="0">
                <a:solidFill>
                  <a:srgbClr val="BEBEBE"/>
                </a:solidFill>
                <a:latin typeface="Arial"/>
                <a:cs typeface="Arial"/>
              </a:rPr>
              <a:t>π</a:t>
            </a:r>
            <a:r>
              <a:rPr sz="2400" spc="0" dirty="0">
                <a:solidFill>
                  <a:srgbClr val="BEBEBE"/>
                </a:solidFill>
                <a:latin typeface="Arial"/>
                <a:cs typeface="Arial"/>
              </a:rPr>
              <a:t>ων</a:t>
            </a:r>
            <a:endParaRPr sz="2400">
              <a:latin typeface="Arial"/>
              <a:cs typeface="Arial"/>
            </a:endParaRPr>
          </a:p>
        </p:txBody>
      </p:sp>
      <p:sp>
        <p:nvSpPr>
          <p:cNvPr id="22" name="object 3">
            <a:extLst>
              <a:ext uri="{FF2B5EF4-FFF2-40B4-BE49-F238E27FC236}">
                <a16:creationId xmlns:a16="http://schemas.microsoft.com/office/drawing/2014/main" id="{D526B78B-3310-4FC3-920C-729A8F11516A}"/>
              </a:ext>
            </a:extLst>
          </p:cNvPr>
          <p:cNvSpPr txBox="1"/>
          <p:nvPr/>
        </p:nvSpPr>
        <p:spPr>
          <a:xfrm>
            <a:off x="5029200" y="1295374"/>
            <a:ext cx="2057400" cy="461670"/>
          </a:xfrm>
          <a:prstGeom prst="rect">
            <a:avLst/>
          </a:prstGeom>
        </p:spPr>
        <p:txBody>
          <a:bodyPr wrap="square" lIns="0" tIns="0" rIns="0" bIns="0" rtlCol="0">
            <a:noAutofit/>
          </a:bodyPr>
          <a:lstStyle/>
          <a:p>
            <a:pPr marL="92328">
              <a:lnSpc>
                <a:spcPct val="95825"/>
              </a:lnSpc>
              <a:spcBef>
                <a:spcPts val="450"/>
              </a:spcBef>
            </a:pPr>
            <a:r>
              <a:rPr sz="2400" spc="0" dirty="0">
                <a:solidFill>
                  <a:srgbClr val="BEBEBE"/>
                </a:solidFill>
                <a:latin typeface="Arial"/>
                <a:cs typeface="Arial"/>
              </a:rPr>
              <a:t>πηγές</a:t>
            </a:r>
            <a:r>
              <a:rPr sz="2400" spc="-4" dirty="0">
                <a:solidFill>
                  <a:srgbClr val="BEBEBE"/>
                </a:solidFill>
                <a:latin typeface="Arial"/>
                <a:cs typeface="Arial"/>
              </a:rPr>
              <a:t> </a:t>
            </a:r>
            <a:r>
              <a:rPr sz="2400" spc="4" dirty="0">
                <a:solidFill>
                  <a:srgbClr val="BEBEBE"/>
                </a:solidFill>
                <a:latin typeface="Arial"/>
                <a:cs typeface="Arial"/>
              </a:rPr>
              <a:t>ρ</a:t>
            </a:r>
            <a:r>
              <a:rPr sz="2400" spc="0" dirty="0">
                <a:solidFill>
                  <a:srgbClr val="BEBEBE"/>
                </a:solidFill>
                <a:latin typeface="Arial"/>
                <a:cs typeface="Arial"/>
              </a:rPr>
              <a:t>ύ</a:t>
            </a:r>
            <a:r>
              <a:rPr sz="2400" spc="-39" dirty="0">
                <a:solidFill>
                  <a:srgbClr val="BEBEBE"/>
                </a:solidFill>
                <a:latin typeface="Arial"/>
                <a:cs typeface="Arial"/>
              </a:rPr>
              <a:t>π</a:t>
            </a:r>
            <a:r>
              <a:rPr sz="2400" spc="0" dirty="0">
                <a:solidFill>
                  <a:srgbClr val="BEBEBE"/>
                </a:solidFill>
                <a:latin typeface="Arial"/>
                <a:cs typeface="Arial"/>
              </a:rPr>
              <a:t>ων</a:t>
            </a:r>
            <a:endParaRPr sz="2400">
              <a:latin typeface="Arial"/>
              <a:cs typeface="Arial"/>
            </a:endParaRPr>
          </a:p>
        </p:txBody>
      </p:sp>
      <p:sp>
        <p:nvSpPr>
          <p:cNvPr id="23" name="object 2">
            <a:extLst>
              <a:ext uri="{FF2B5EF4-FFF2-40B4-BE49-F238E27FC236}">
                <a16:creationId xmlns:a16="http://schemas.microsoft.com/office/drawing/2014/main" id="{D972F2D5-FA42-4F24-80F4-4298919D1033}"/>
              </a:ext>
            </a:extLst>
          </p:cNvPr>
          <p:cNvSpPr txBox="1"/>
          <p:nvPr/>
        </p:nvSpPr>
        <p:spPr>
          <a:xfrm>
            <a:off x="914400" y="1295374"/>
            <a:ext cx="1981200" cy="461670"/>
          </a:xfrm>
          <a:prstGeom prst="rect">
            <a:avLst/>
          </a:prstGeom>
        </p:spPr>
        <p:txBody>
          <a:bodyPr wrap="square" lIns="0" tIns="0" rIns="0" bIns="0" rtlCol="0">
            <a:noAutofit/>
          </a:bodyPr>
          <a:lstStyle/>
          <a:p>
            <a:pPr marL="91744">
              <a:lnSpc>
                <a:spcPct val="95825"/>
              </a:lnSpc>
              <a:spcBef>
                <a:spcPts val="450"/>
              </a:spcBef>
            </a:pPr>
            <a:r>
              <a:rPr sz="2400" spc="0" dirty="0">
                <a:solidFill>
                  <a:srgbClr val="BEBEBE"/>
                </a:solidFill>
                <a:latin typeface="Arial"/>
                <a:cs typeface="Arial"/>
              </a:rPr>
              <a:t>τύ</a:t>
            </a:r>
            <a:r>
              <a:rPr sz="2400" spc="-39" dirty="0">
                <a:solidFill>
                  <a:srgbClr val="BEBEBE"/>
                </a:solidFill>
                <a:latin typeface="Arial"/>
                <a:cs typeface="Arial"/>
              </a:rPr>
              <a:t>π</a:t>
            </a:r>
            <a:r>
              <a:rPr sz="2400" spc="0" dirty="0">
                <a:solidFill>
                  <a:srgbClr val="BEBEBE"/>
                </a:solidFill>
                <a:latin typeface="Arial"/>
                <a:cs typeface="Arial"/>
              </a:rPr>
              <a:t>οι ρύ</a:t>
            </a:r>
            <a:r>
              <a:rPr sz="2400" spc="-39" dirty="0">
                <a:solidFill>
                  <a:srgbClr val="BEBEBE"/>
                </a:solidFill>
                <a:latin typeface="Arial"/>
                <a:cs typeface="Arial"/>
              </a:rPr>
              <a:t>π</a:t>
            </a:r>
            <a:r>
              <a:rPr sz="2400" spc="0" dirty="0">
                <a:solidFill>
                  <a:srgbClr val="BEBEBE"/>
                </a:solidFill>
                <a:latin typeface="Arial"/>
                <a:cs typeface="Arial"/>
              </a:rPr>
              <a:t>ων</a:t>
            </a:r>
            <a:endParaRPr sz="2400">
              <a:latin typeface="Arial"/>
              <a:cs typeface="Arial"/>
            </a:endParaRPr>
          </a:p>
        </p:txBody>
      </p:sp>
    </p:spTree>
    <p:extLst>
      <p:ext uri="{BB962C8B-B14F-4D97-AF65-F5344CB8AC3E}">
        <p14:creationId xmlns:p14="http://schemas.microsoft.com/office/powerpoint/2010/main" val="16405876"/>
      </p:ext>
    </p:extLst>
  </p:cSld>
  <p:clrMapOvr>
    <a:masterClrMapping/>
  </p:clrMapOvr>
  <p:transition spd="med">
    <p:zoom/>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Θέση ημερομηνίας 5">
            <a:extLst>
              <a:ext uri="{FF2B5EF4-FFF2-40B4-BE49-F238E27FC236}">
                <a16:creationId xmlns:a16="http://schemas.microsoft.com/office/drawing/2014/main" id="{7DFE8345-9DB3-4BF3-9FA1-60BFF34F819D}"/>
              </a:ext>
            </a:extLst>
          </p:cNvPr>
          <p:cNvSpPr>
            <a:spLocks noGrp="1"/>
          </p:cNvSpPr>
          <p:nvPr>
            <p:ph type="dt" sz="half" idx="10"/>
          </p:nvPr>
        </p:nvSpPr>
        <p:spPr/>
        <p:txBody>
          <a:bodyPr/>
          <a:lstStyle/>
          <a:p>
            <a:pPr>
              <a:defRPr/>
            </a:pPr>
            <a:fld id="{DFB3E3A1-D1D5-4B0A-A8D6-D5B4EDE64DE5}" type="datetime1">
              <a:rPr lang="el-GR" smtClean="0"/>
              <a:pPr>
                <a:defRPr/>
              </a:pPr>
              <a:t>11/12/2024</a:t>
            </a:fld>
            <a:endParaRPr lang="el-GR"/>
          </a:p>
        </p:txBody>
      </p:sp>
      <p:sp>
        <p:nvSpPr>
          <p:cNvPr id="7" name="Θέση αριθμού διαφάνειας 6">
            <a:extLst>
              <a:ext uri="{FF2B5EF4-FFF2-40B4-BE49-F238E27FC236}">
                <a16:creationId xmlns:a16="http://schemas.microsoft.com/office/drawing/2014/main" id="{FB70B7D0-6096-401E-979A-6817D80141A9}"/>
              </a:ext>
            </a:extLst>
          </p:cNvPr>
          <p:cNvSpPr>
            <a:spLocks noGrp="1"/>
          </p:cNvSpPr>
          <p:nvPr>
            <p:ph type="sldNum" sz="quarter" idx="12"/>
          </p:nvPr>
        </p:nvSpPr>
        <p:spPr/>
        <p:txBody>
          <a:bodyPr/>
          <a:lstStyle/>
          <a:p>
            <a:fld id="{9FD736EA-1B0E-4467-9092-9C5E0C8891FE}" type="slidenum">
              <a:rPr lang="el-GR" altLang="el-GR" smtClean="0"/>
              <a:pPr/>
              <a:t>4</a:t>
            </a:fld>
            <a:endParaRPr lang="el-GR" altLang="el-GR"/>
          </a:p>
        </p:txBody>
      </p:sp>
      <p:sp>
        <p:nvSpPr>
          <p:cNvPr id="8" name="Title 1">
            <a:extLst>
              <a:ext uri="{FF2B5EF4-FFF2-40B4-BE49-F238E27FC236}">
                <a16:creationId xmlns:a16="http://schemas.microsoft.com/office/drawing/2014/main" id="{F803B068-05E0-420E-B93E-C04B327AD2CD}"/>
              </a:ext>
            </a:extLst>
          </p:cNvPr>
          <p:cNvSpPr>
            <a:spLocks noGrp="1"/>
          </p:cNvSpPr>
          <p:nvPr>
            <p:ph type="title"/>
          </p:nvPr>
        </p:nvSpPr>
        <p:spPr>
          <a:xfrm>
            <a:off x="457200" y="0"/>
            <a:ext cx="8496944" cy="1143000"/>
          </a:xfrm>
        </p:spPr>
        <p:txBody>
          <a:bodyPr>
            <a:normAutofit/>
          </a:bodyPr>
          <a:lstStyle/>
          <a:p>
            <a:r>
              <a:rPr lang="el-GR" dirty="0">
                <a:solidFill>
                  <a:schemeClr val="accent6">
                    <a:lumMod val="75000"/>
                  </a:schemeClr>
                </a:solidFill>
              </a:rPr>
              <a:t>Ατμοσφαιρική Διασπορά ρύπων</a:t>
            </a:r>
          </a:p>
        </p:txBody>
      </p:sp>
      <p:sp>
        <p:nvSpPr>
          <p:cNvPr id="9" name="Content Placeholder 2">
            <a:extLst>
              <a:ext uri="{FF2B5EF4-FFF2-40B4-BE49-F238E27FC236}">
                <a16:creationId xmlns:a16="http://schemas.microsoft.com/office/drawing/2014/main" id="{ABDB6752-FEBF-4853-9AA7-7E0871A81A81}"/>
              </a:ext>
            </a:extLst>
          </p:cNvPr>
          <p:cNvSpPr txBox="1">
            <a:spLocks/>
          </p:cNvSpPr>
          <p:nvPr/>
        </p:nvSpPr>
        <p:spPr>
          <a:xfrm>
            <a:off x="0" y="1052736"/>
            <a:ext cx="9036496" cy="5112568"/>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273050" indent="-41275" algn="just">
              <a:buFont typeface="Arial" panose="020B0604020202020204" pitchFamily="34" charset="0"/>
              <a:buNone/>
            </a:pPr>
            <a:r>
              <a:rPr lang="el-GR" sz="2200" dirty="0">
                <a:latin typeface="Arial Narrow" panose="020B0606020202030204" pitchFamily="34" charset="0"/>
                <a:ea typeface="Cambria" pitchFamily="18" charset="0"/>
              </a:rPr>
              <a:t>Από το ‘70 και μετά υπήρξε ιδιαίτερο ενδιαφέρον για την παρουσία χημικών στο περιβάλλον (διασπορά ρύπων σε αέρα, νερό και έδαφος) </a:t>
            </a:r>
            <a:r>
              <a:rPr lang="el-GR" sz="2200" b="1" dirty="0">
                <a:latin typeface="Arial Narrow" panose="020B0606020202030204" pitchFamily="34" charset="0"/>
                <a:ea typeface="Cambria" pitchFamily="18" charset="0"/>
              </a:rPr>
              <a:t>Σε ορισμένες περιπτώσεις (π.χ. εντομοκτόνα, αρώματα) τα χημικά απελευθερώνονται στο περιβάλλον ηθελημένα</a:t>
            </a:r>
            <a:r>
              <a:rPr lang="el-GR" sz="2200" dirty="0">
                <a:latin typeface="Arial Narrow" panose="020B0606020202030204" pitchFamily="34" charset="0"/>
                <a:ea typeface="Cambria" pitchFamily="18" charset="0"/>
              </a:rPr>
              <a:t>. </a:t>
            </a:r>
            <a:endParaRPr lang="en-US" sz="2200" dirty="0">
              <a:latin typeface="Arial Narrow" panose="020B0606020202030204" pitchFamily="34" charset="0"/>
              <a:ea typeface="Cambria" pitchFamily="18" charset="0"/>
            </a:endParaRPr>
          </a:p>
          <a:p>
            <a:pPr marL="273050" indent="-41275" algn="just">
              <a:buFont typeface="Arial" panose="020B0604020202020204" pitchFamily="34" charset="0"/>
              <a:buNone/>
            </a:pPr>
            <a:endParaRPr lang="el-GR" sz="2200" dirty="0">
              <a:latin typeface="Arial Narrow" panose="020B0606020202030204" pitchFamily="34" charset="0"/>
              <a:ea typeface="Cambria" pitchFamily="18" charset="0"/>
            </a:endParaRPr>
          </a:p>
          <a:p>
            <a:pPr marL="273050" indent="-41275" algn="just">
              <a:buFont typeface="Arial" panose="020B0604020202020204" pitchFamily="34" charset="0"/>
              <a:buNone/>
            </a:pPr>
            <a:r>
              <a:rPr lang="el-GR" sz="2200" dirty="0">
                <a:latin typeface="Arial Narrow" panose="020B0606020202030204" pitchFamily="34" charset="0"/>
                <a:ea typeface="Cambria" pitchFamily="18" charset="0"/>
              </a:rPr>
              <a:t>Σε άλλες περιπτώσεις (π.χ. CO</a:t>
            </a:r>
            <a:r>
              <a:rPr lang="el-GR" sz="2200" baseline="-25000" dirty="0">
                <a:latin typeface="Arial Narrow" panose="020B0606020202030204" pitchFamily="34" charset="0"/>
                <a:ea typeface="Cambria" pitchFamily="18" charset="0"/>
              </a:rPr>
              <a:t>2</a:t>
            </a:r>
            <a:r>
              <a:rPr lang="el-GR" sz="2200" dirty="0">
                <a:latin typeface="Arial Narrow" panose="020B0606020202030204" pitchFamily="34" charset="0"/>
                <a:ea typeface="Cambria" pitchFamily="18" charset="0"/>
              </a:rPr>
              <a:t>, H</a:t>
            </a:r>
            <a:r>
              <a:rPr lang="el-GR" sz="2200" baseline="-25000" dirty="0">
                <a:latin typeface="Arial Narrow" panose="020B0606020202030204" pitchFamily="34" charset="0"/>
                <a:ea typeface="Cambria" pitchFamily="18" charset="0"/>
              </a:rPr>
              <a:t>2</a:t>
            </a:r>
            <a:r>
              <a:rPr lang="el-GR" sz="2200" dirty="0">
                <a:latin typeface="Arial Narrow" panose="020B0606020202030204" pitchFamily="34" charset="0"/>
                <a:ea typeface="Cambria" pitchFamily="18" charset="0"/>
              </a:rPr>
              <a:t>S, CO, VOC) τα χημικά εκπέμπονται στο περιβάλλον από διάφορες βιομηχανικές διεργασίες και από την καύση. Άλλα χημικά (π.χ. διοξίνες, ΝΗ</a:t>
            </a:r>
            <a:r>
              <a:rPr lang="el-GR" sz="2200" baseline="-25000" dirty="0">
                <a:latin typeface="Arial Narrow" panose="020B0606020202030204" pitchFamily="34" charset="0"/>
                <a:ea typeface="Cambria" pitchFamily="18" charset="0"/>
              </a:rPr>
              <a:t>3</a:t>
            </a:r>
            <a:r>
              <a:rPr lang="el-GR" sz="2200" dirty="0">
                <a:latin typeface="Arial Narrow" panose="020B0606020202030204" pitchFamily="34" charset="0"/>
                <a:ea typeface="Cambria" pitchFamily="18" charset="0"/>
              </a:rPr>
              <a:t>, </a:t>
            </a:r>
            <a:r>
              <a:rPr lang="el-GR" sz="2200" dirty="0" err="1">
                <a:latin typeface="Arial Narrow" panose="020B0606020202030204" pitchFamily="34" charset="0"/>
                <a:ea typeface="Cambria" pitchFamily="18" charset="0"/>
              </a:rPr>
              <a:t>μεθυλικό</a:t>
            </a:r>
            <a:r>
              <a:rPr lang="el-GR" sz="2200" dirty="0">
                <a:latin typeface="Arial Narrow" panose="020B0606020202030204" pitchFamily="34" charset="0"/>
                <a:ea typeface="Cambria" pitchFamily="18" charset="0"/>
              </a:rPr>
              <a:t> </a:t>
            </a:r>
            <a:r>
              <a:rPr lang="el-GR" sz="2200" dirty="0" err="1">
                <a:latin typeface="Arial Narrow" panose="020B0606020202030204" pitchFamily="34" charset="0"/>
                <a:ea typeface="Cambria" pitchFamily="18" charset="0"/>
              </a:rPr>
              <a:t>ισοκυάνιο</a:t>
            </a:r>
            <a:r>
              <a:rPr lang="el-GR" sz="2200" dirty="0">
                <a:latin typeface="Arial Narrow" panose="020B0606020202030204" pitchFamily="34" charset="0"/>
                <a:ea typeface="Cambria" pitchFamily="18" charset="0"/>
              </a:rPr>
              <a:t>) διαρρέουν στο υπέδαφος, στα υδάτινα συστήματα και στον αέρα λόγω ατυχημάτων.</a:t>
            </a:r>
          </a:p>
          <a:p>
            <a:pPr marL="273050" indent="-41275" algn="just">
              <a:buFont typeface="Arial" panose="020B0604020202020204" pitchFamily="34" charset="0"/>
              <a:buNone/>
            </a:pPr>
            <a:endParaRPr lang="el-GR" sz="2200" dirty="0">
              <a:latin typeface="Arial Narrow" panose="020B0606020202030204" pitchFamily="34" charset="0"/>
              <a:ea typeface="Cambria" pitchFamily="18" charset="0"/>
            </a:endParaRPr>
          </a:p>
          <a:p>
            <a:pPr marL="273050" indent="-41275" algn="just">
              <a:buFont typeface="Arial" panose="020B0604020202020204" pitchFamily="34" charset="0"/>
              <a:buNone/>
            </a:pPr>
            <a:r>
              <a:rPr lang="el-GR" sz="2200" dirty="0">
                <a:latin typeface="Arial Narrow" panose="020B0606020202030204" pitchFamily="34" charset="0"/>
                <a:ea typeface="Cambria" pitchFamily="18" charset="0"/>
              </a:rPr>
              <a:t> Γενικά υπάρχει δημόσιος προβληματισμός για την μακροχρόνια επίδρασή τους στο περιβάλλον, κάτι που οδήγησε σε σειρά μέτρων νόμων και οδηγιών, αναφορικά με τα επιτρεπόμενα όρια συγκέντρωσης των χημικών (μέση συγκέντρωση σε 1 ώρα, 1 μέρα, 1 χρόνο).</a:t>
            </a:r>
          </a:p>
        </p:txBody>
      </p:sp>
    </p:spTree>
    <p:extLst>
      <p:ext uri="{BB962C8B-B14F-4D97-AF65-F5344CB8AC3E}">
        <p14:creationId xmlns:p14="http://schemas.microsoft.com/office/powerpoint/2010/main" val="1043374317"/>
      </p:ext>
    </p:extLst>
  </p:cSld>
  <p:clrMapOvr>
    <a:masterClrMapping/>
  </p:clrMapOvr>
  <p:transition spd="med">
    <p:zoom/>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Θέση ημερομηνίας 5">
            <a:extLst>
              <a:ext uri="{FF2B5EF4-FFF2-40B4-BE49-F238E27FC236}">
                <a16:creationId xmlns:a16="http://schemas.microsoft.com/office/drawing/2014/main" id="{7DFE8345-9DB3-4BF3-9FA1-60BFF34F819D}"/>
              </a:ext>
            </a:extLst>
          </p:cNvPr>
          <p:cNvSpPr>
            <a:spLocks noGrp="1"/>
          </p:cNvSpPr>
          <p:nvPr>
            <p:ph type="dt" sz="half" idx="10"/>
          </p:nvPr>
        </p:nvSpPr>
        <p:spPr/>
        <p:txBody>
          <a:bodyPr/>
          <a:lstStyle/>
          <a:p>
            <a:pPr>
              <a:defRPr/>
            </a:pPr>
            <a:fld id="{DFB3E3A1-D1D5-4B0A-A8D6-D5B4EDE64DE5}" type="datetime1">
              <a:rPr lang="el-GR" smtClean="0"/>
              <a:pPr>
                <a:defRPr/>
              </a:pPr>
              <a:t>11/12/2024</a:t>
            </a:fld>
            <a:endParaRPr lang="el-GR"/>
          </a:p>
        </p:txBody>
      </p:sp>
      <p:sp>
        <p:nvSpPr>
          <p:cNvPr id="7" name="Θέση αριθμού διαφάνειας 6">
            <a:extLst>
              <a:ext uri="{FF2B5EF4-FFF2-40B4-BE49-F238E27FC236}">
                <a16:creationId xmlns:a16="http://schemas.microsoft.com/office/drawing/2014/main" id="{FB70B7D0-6096-401E-979A-6817D80141A9}"/>
              </a:ext>
            </a:extLst>
          </p:cNvPr>
          <p:cNvSpPr>
            <a:spLocks noGrp="1"/>
          </p:cNvSpPr>
          <p:nvPr>
            <p:ph type="sldNum" sz="quarter" idx="12"/>
          </p:nvPr>
        </p:nvSpPr>
        <p:spPr/>
        <p:txBody>
          <a:bodyPr/>
          <a:lstStyle/>
          <a:p>
            <a:fld id="{9FD736EA-1B0E-4467-9092-9C5E0C8891FE}" type="slidenum">
              <a:rPr lang="el-GR" altLang="el-GR" smtClean="0"/>
              <a:pPr/>
              <a:t>5</a:t>
            </a:fld>
            <a:endParaRPr lang="el-GR" altLang="el-GR"/>
          </a:p>
        </p:txBody>
      </p:sp>
      <p:sp>
        <p:nvSpPr>
          <p:cNvPr id="10" name="Title 1">
            <a:extLst>
              <a:ext uri="{FF2B5EF4-FFF2-40B4-BE49-F238E27FC236}">
                <a16:creationId xmlns:a16="http://schemas.microsoft.com/office/drawing/2014/main" id="{5AD269F0-8274-467E-9010-60F34ACD66A1}"/>
              </a:ext>
            </a:extLst>
          </p:cNvPr>
          <p:cNvSpPr>
            <a:spLocks noGrp="1"/>
          </p:cNvSpPr>
          <p:nvPr>
            <p:ph type="title"/>
          </p:nvPr>
        </p:nvSpPr>
        <p:spPr>
          <a:xfrm>
            <a:off x="451280" y="30315"/>
            <a:ext cx="8496944" cy="1143000"/>
          </a:xfrm>
        </p:spPr>
        <p:txBody>
          <a:bodyPr>
            <a:normAutofit/>
          </a:bodyPr>
          <a:lstStyle/>
          <a:p>
            <a:r>
              <a:rPr lang="el-GR" dirty="0">
                <a:solidFill>
                  <a:schemeClr val="accent6">
                    <a:lumMod val="75000"/>
                  </a:schemeClr>
                </a:solidFill>
              </a:rPr>
              <a:t>Ατμοσφαιρική Διασπορά ρύπων</a:t>
            </a:r>
          </a:p>
        </p:txBody>
      </p:sp>
      <p:sp>
        <p:nvSpPr>
          <p:cNvPr id="11" name="Content Placeholder 2">
            <a:extLst>
              <a:ext uri="{FF2B5EF4-FFF2-40B4-BE49-F238E27FC236}">
                <a16:creationId xmlns:a16="http://schemas.microsoft.com/office/drawing/2014/main" id="{D8922A09-F986-4E8B-A635-1883A3A6CB10}"/>
              </a:ext>
            </a:extLst>
          </p:cNvPr>
          <p:cNvSpPr txBox="1">
            <a:spLocks/>
          </p:cNvSpPr>
          <p:nvPr/>
        </p:nvSpPr>
        <p:spPr>
          <a:xfrm>
            <a:off x="192302" y="1268760"/>
            <a:ext cx="8496944" cy="4608512"/>
          </a:xfrm>
          <a:prstGeom prst="rect">
            <a:avLst/>
          </a:prstGeom>
        </p:spPr>
        <p:txBody>
          <a:bodyPr vert="horz" lIns="91440" tIns="45720" rIns="91440" bIns="45720" rtlCol="0">
            <a:normAutofit lnSpcReduction="1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just"/>
            <a:r>
              <a:rPr lang="el-GR" sz="2200" dirty="0">
                <a:latin typeface="Arial Narrow" panose="020B0606020202030204" pitchFamily="34" charset="0"/>
                <a:ea typeface="Cambria" pitchFamily="18" charset="0"/>
              </a:rPr>
              <a:t>Η συσσώρευση ρύπων σε μια περιοχή εξαρτάται από τους </a:t>
            </a:r>
            <a:r>
              <a:rPr lang="el-GR" sz="2200" b="1" dirty="0">
                <a:latin typeface="Arial Narrow" panose="020B0606020202030204" pitchFamily="34" charset="0"/>
                <a:ea typeface="Cambria" pitchFamily="18" charset="0"/>
              </a:rPr>
              <a:t>ρυθμούς εκπομπής </a:t>
            </a:r>
            <a:r>
              <a:rPr lang="el-GR" sz="2200" dirty="0">
                <a:latin typeface="Arial Narrow" panose="020B0606020202030204" pitchFamily="34" charset="0"/>
                <a:ea typeface="Cambria" pitchFamily="18" charset="0"/>
              </a:rPr>
              <a:t>των διαφόρων ρύπων, </a:t>
            </a:r>
          </a:p>
          <a:p>
            <a:pPr algn="just"/>
            <a:r>
              <a:rPr lang="el-GR" sz="2200" dirty="0">
                <a:latin typeface="Arial Narrow" panose="020B0606020202030204" pitchFamily="34" charset="0"/>
                <a:ea typeface="Cambria" pitchFamily="18" charset="0"/>
              </a:rPr>
              <a:t>Από τους </a:t>
            </a:r>
            <a:r>
              <a:rPr lang="el-GR" sz="2200" b="1" dirty="0">
                <a:latin typeface="Arial Narrow" panose="020B0606020202030204" pitchFamily="34" charset="0"/>
                <a:ea typeface="Cambria" pitchFamily="18" charset="0"/>
              </a:rPr>
              <a:t>ρυθμούς διασποράς </a:t>
            </a:r>
            <a:r>
              <a:rPr lang="el-GR" sz="2200" dirty="0">
                <a:latin typeface="Arial Narrow" panose="020B0606020202030204" pitchFamily="34" charset="0"/>
                <a:ea typeface="Cambria" pitchFamily="18" charset="0"/>
              </a:rPr>
              <a:t>(και απομάκρυνσης) των ρύπων και </a:t>
            </a:r>
          </a:p>
          <a:p>
            <a:pPr algn="just"/>
            <a:r>
              <a:rPr lang="el-GR" sz="2200" dirty="0">
                <a:latin typeface="Arial Narrow" panose="020B0606020202030204" pitchFamily="34" charset="0"/>
                <a:ea typeface="Cambria" pitchFamily="18" charset="0"/>
              </a:rPr>
              <a:t>Των </a:t>
            </a:r>
            <a:r>
              <a:rPr lang="el-GR" sz="2200" b="1" dirty="0">
                <a:latin typeface="Arial Narrow" panose="020B0606020202030204" pitchFamily="34" charset="0"/>
                <a:ea typeface="Cambria" pitchFamily="18" charset="0"/>
              </a:rPr>
              <a:t>ρυθμών παραγωγής ή καταστροφής </a:t>
            </a:r>
            <a:r>
              <a:rPr lang="el-GR" sz="2200" dirty="0">
                <a:latin typeface="Arial Narrow" panose="020B0606020202030204" pitchFamily="34" charset="0"/>
                <a:ea typeface="Cambria" pitchFamily="18" charset="0"/>
              </a:rPr>
              <a:t>τους (μέσω χημικών αντιδράσεων)</a:t>
            </a:r>
          </a:p>
          <a:p>
            <a:pPr algn="just"/>
            <a:endParaRPr lang="el-GR" sz="2200" dirty="0">
              <a:latin typeface="Arial Narrow" panose="020B0606020202030204" pitchFamily="34" charset="0"/>
              <a:ea typeface="Cambria" pitchFamily="18" charset="0"/>
            </a:endParaRPr>
          </a:p>
          <a:p>
            <a:pPr algn="just"/>
            <a:r>
              <a:rPr lang="el-GR" sz="2200" dirty="0">
                <a:latin typeface="Arial Narrow" panose="020B0606020202030204" pitchFamily="34" charset="0"/>
                <a:ea typeface="Cambria" pitchFamily="18" charset="0"/>
              </a:rPr>
              <a:t>Η διασπορά των ρύπων εξαρτάται σημαντικά από τις τοπικές </a:t>
            </a:r>
            <a:r>
              <a:rPr lang="el-GR" sz="2200" u="sng" dirty="0">
                <a:latin typeface="Arial Narrow" panose="020B0606020202030204" pitchFamily="34" charset="0"/>
                <a:ea typeface="Cambria" pitchFamily="18" charset="0"/>
              </a:rPr>
              <a:t>μετεωρολογικές συνθήκες</a:t>
            </a:r>
            <a:r>
              <a:rPr lang="el-GR" sz="2200" dirty="0">
                <a:latin typeface="Arial Narrow" panose="020B0606020202030204" pitchFamily="34" charset="0"/>
                <a:ea typeface="Cambria" pitchFamily="18" charset="0"/>
              </a:rPr>
              <a:t> και την </a:t>
            </a:r>
            <a:r>
              <a:rPr lang="el-GR" sz="2200" u="sng" dirty="0">
                <a:latin typeface="Arial Narrow" panose="020B0606020202030204" pitchFamily="34" charset="0"/>
                <a:ea typeface="Cambria" pitchFamily="18" charset="0"/>
              </a:rPr>
              <a:t>ατμοσφαιρική ευστάθεια </a:t>
            </a:r>
            <a:r>
              <a:rPr lang="el-GR" sz="2200" dirty="0">
                <a:latin typeface="Arial Narrow" panose="020B0606020202030204" pitchFamily="34" charset="0"/>
                <a:ea typeface="Cambria" pitchFamily="18" charset="0"/>
              </a:rPr>
              <a:t>(δηλ. την τάση του αέρα να μην αναμιγνύεται σε κατακόρυφη διεύθυνση). Προφανώς εξαρτάται και από το είδος και τις ποσότητες των ρύπων. </a:t>
            </a:r>
          </a:p>
          <a:p>
            <a:pPr marL="0" indent="0" algn="just">
              <a:buNone/>
            </a:pPr>
            <a:endParaRPr lang="el-GR" sz="2200" dirty="0">
              <a:latin typeface="Arial Narrow" panose="020B0606020202030204" pitchFamily="34" charset="0"/>
              <a:ea typeface="Cambria" pitchFamily="18" charset="0"/>
            </a:endParaRPr>
          </a:p>
          <a:p>
            <a:pPr marL="0" indent="0" algn="ctr">
              <a:buNone/>
            </a:pPr>
            <a:r>
              <a:rPr lang="el-GR" sz="2200" u="sng" dirty="0">
                <a:solidFill>
                  <a:srgbClr val="FF0000"/>
                </a:solidFill>
                <a:latin typeface="Arial Narrow" panose="020B0606020202030204" pitchFamily="34" charset="0"/>
                <a:ea typeface="Cambria" pitchFamily="18" charset="0"/>
              </a:rPr>
              <a:t>Με δυνατό άνεμο και καλή κατακόρυφη ανάμιξη οι ρύποι διασπείρονται γρήγορα σε μεγάλο όγκο αέρα.</a:t>
            </a:r>
            <a:endParaRPr lang="en-US" sz="2200" u="sng" dirty="0">
              <a:solidFill>
                <a:srgbClr val="FF0000"/>
              </a:solidFill>
              <a:latin typeface="Arial Narrow" panose="020B0606020202030204" pitchFamily="34" charset="0"/>
              <a:ea typeface="Cambria" pitchFamily="18" charset="0"/>
            </a:endParaRPr>
          </a:p>
          <a:p>
            <a:pPr algn="just">
              <a:buFont typeface="Arial" panose="020B0604020202020204" pitchFamily="34" charset="0"/>
              <a:buNone/>
            </a:pPr>
            <a:endParaRPr lang="el-GR" dirty="0">
              <a:latin typeface="Arial Narrow" panose="020B0606020202030204" pitchFamily="34" charset="0"/>
              <a:ea typeface="Cambria" pitchFamily="18" charset="0"/>
            </a:endParaRPr>
          </a:p>
          <a:p>
            <a:pPr algn="just">
              <a:buFont typeface="Arial" panose="020B0604020202020204" pitchFamily="34" charset="0"/>
              <a:buNone/>
            </a:pPr>
            <a:endParaRPr lang="el-GR" dirty="0">
              <a:latin typeface="Arial Narrow" panose="020B0606020202030204" pitchFamily="34" charset="0"/>
              <a:ea typeface="Cambria" pitchFamily="18" charset="0"/>
            </a:endParaRPr>
          </a:p>
        </p:txBody>
      </p:sp>
    </p:spTree>
    <p:extLst>
      <p:ext uri="{BB962C8B-B14F-4D97-AF65-F5344CB8AC3E}">
        <p14:creationId xmlns:p14="http://schemas.microsoft.com/office/powerpoint/2010/main" val="2389280007"/>
      </p:ext>
    </p:extLst>
  </p:cSld>
  <p:clrMapOvr>
    <a:masterClrMapping/>
  </p:clrMapOvr>
  <p:transition spd="med">
    <p:zoom/>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Θέση ημερομηνίας 5">
            <a:extLst>
              <a:ext uri="{FF2B5EF4-FFF2-40B4-BE49-F238E27FC236}">
                <a16:creationId xmlns:a16="http://schemas.microsoft.com/office/drawing/2014/main" id="{7DFE8345-9DB3-4BF3-9FA1-60BFF34F819D}"/>
              </a:ext>
            </a:extLst>
          </p:cNvPr>
          <p:cNvSpPr>
            <a:spLocks noGrp="1"/>
          </p:cNvSpPr>
          <p:nvPr>
            <p:ph type="dt" sz="half" idx="10"/>
          </p:nvPr>
        </p:nvSpPr>
        <p:spPr/>
        <p:txBody>
          <a:bodyPr/>
          <a:lstStyle/>
          <a:p>
            <a:pPr>
              <a:defRPr/>
            </a:pPr>
            <a:fld id="{DFB3E3A1-D1D5-4B0A-A8D6-D5B4EDE64DE5}" type="datetime1">
              <a:rPr lang="el-GR" smtClean="0"/>
              <a:pPr>
                <a:defRPr/>
              </a:pPr>
              <a:t>11/12/2024</a:t>
            </a:fld>
            <a:endParaRPr lang="el-GR"/>
          </a:p>
        </p:txBody>
      </p:sp>
      <p:sp>
        <p:nvSpPr>
          <p:cNvPr id="7" name="Θέση αριθμού διαφάνειας 6">
            <a:extLst>
              <a:ext uri="{FF2B5EF4-FFF2-40B4-BE49-F238E27FC236}">
                <a16:creationId xmlns:a16="http://schemas.microsoft.com/office/drawing/2014/main" id="{FB70B7D0-6096-401E-979A-6817D80141A9}"/>
              </a:ext>
            </a:extLst>
          </p:cNvPr>
          <p:cNvSpPr>
            <a:spLocks noGrp="1"/>
          </p:cNvSpPr>
          <p:nvPr>
            <p:ph type="sldNum" sz="quarter" idx="12"/>
          </p:nvPr>
        </p:nvSpPr>
        <p:spPr/>
        <p:txBody>
          <a:bodyPr/>
          <a:lstStyle/>
          <a:p>
            <a:fld id="{9FD736EA-1B0E-4467-9092-9C5E0C8891FE}" type="slidenum">
              <a:rPr lang="el-GR" altLang="el-GR" smtClean="0"/>
              <a:pPr/>
              <a:t>6</a:t>
            </a:fld>
            <a:endParaRPr lang="el-GR" altLang="el-GR"/>
          </a:p>
        </p:txBody>
      </p:sp>
      <p:sp>
        <p:nvSpPr>
          <p:cNvPr id="8" name="Content Placeholder 2">
            <a:extLst>
              <a:ext uri="{FF2B5EF4-FFF2-40B4-BE49-F238E27FC236}">
                <a16:creationId xmlns:a16="http://schemas.microsoft.com/office/drawing/2014/main" id="{B36AEF32-661E-4BE5-9BFD-51C6D14B46C6}"/>
              </a:ext>
            </a:extLst>
          </p:cNvPr>
          <p:cNvSpPr txBox="1">
            <a:spLocks/>
          </p:cNvSpPr>
          <p:nvPr/>
        </p:nvSpPr>
        <p:spPr>
          <a:xfrm>
            <a:off x="338944" y="836712"/>
            <a:ext cx="8466112" cy="4392488"/>
          </a:xfrm>
          <a:prstGeom prst="rect">
            <a:avLst/>
          </a:prstGeom>
        </p:spPr>
        <p:txBody>
          <a:bodyPr vert="horz" lIns="91440" tIns="45720" rIns="91440" bIns="45720" rtlCol="0">
            <a:normAutofit lnSpcReduction="1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just"/>
            <a:r>
              <a:rPr lang="el-GR" sz="2200" b="1" dirty="0"/>
              <a:t>Φυσικές πηγές ρύπανσης</a:t>
            </a:r>
            <a:r>
              <a:rPr lang="el-GR" sz="2200" dirty="0"/>
              <a:t>: Εδώ περιλαμβάνονται εκείνες που            υπάρχουν στη φύση και δεν είναι  αποτέλεσμα  της  ανθρώπινης       δραστηριότητας.  </a:t>
            </a:r>
          </a:p>
          <a:p>
            <a:pPr algn="just"/>
            <a:endParaRPr lang="el-GR" sz="2200" dirty="0"/>
          </a:p>
          <a:p>
            <a:pPr marL="0" indent="0" algn="just">
              <a:buNone/>
            </a:pPr>
            <a:r>
              <a:rPr lang="el-GR" sz="2200" dirty="0"/>
              <a:t>	</a:t>
            </a:r>
            <a:r>
              <a:rPr lang="el-GR" sz="2200" dirty="0">
                <a:solidFill>
                  <a:srgbClr val="0000FF"/>
                </a:solidFill>
              </a:rPr>
              <a:t>Ενδεικτικά  αναφέρονται  τα  δάση  και  τα  ηφαίστεια. </a:t>
            </a:r>
          </a:p>
          <a:p>
            <a:pPr marL="0" indent="0" algn="just">
              <a:buNone/>
            </a:pPr>
            <a:endParaRPr lang="el-GR" sz="2200" dirty="0"/>
          </a:p>
          <a:p>
            <a:pPr algn="just"/>
            <a:r>
              <a:rPr lang="el-GR" sz="2200" b="1" dirty="0"/>
              <a:t>Ανθρωπογενείς πηγές ρύπανσης:</a:t>
            </a:r>
            <a:r>
              <a:rPr lang="el-GR" sz="2200" dirty="0"/>
              <a:t> Όπως προκύπτει και από το όνομά τους, στην κατηγορία αυτή  εντάσσονται όλες οι πηγές  ρύπανσης     που είναι αποτέλεσμα της ανθρώπινης δραστηριότητας. Μερικές  από  αυτές  είναι  η  βιομηχανία, οι αστικές δραστηριότητες (αστικά λύματα, στερεά απορρίμματα) η κυκλοφορία, (οδική, αεροπορική, </a:t>
            </a:r>
            <a:r>
              <a:rPr lang="el-GR" sz="2200" dirty="0" err="1"/>
              <a:t>κτλ</a:t>
            </a:r>
            <a:r>
              <a:rPr lang="el-GR" sz="2200" dirty="0"/>
              <a:t>)  οι   κεντρικές   θερμάνσεις,  οι   γεωργικές  δραστηριότητες</a:t>
            </a:r>
            <a:r>
              <a:rPr lang="en-US" sz="2200" dirty="0"/>
              <a:t>.</a:t>
            </a:r>
          </a:p>
        </p:txBody>
      </p:sp>
    </p:spTree>
    <p:extLst>
      <p:ext uri="{BB962C8B-B14F-4D97-AF65-F5344CB8AC3E}">
        <p14:creationId xmlns:p14="http://schemas.microsoft.com/office/powerpoint/2010/main" val="3063701706"/>
      </p:ext>
    </p:extLst>
  </p:cSld>
  <p:clrMapOvr>
    <a:masterClrMapping/>
  </p:clrMapOvr>
  <p:transition spd="med">
    <p:zoom/>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BECAB1DB-CAAA-4A1F-A9F9-488FB0718FD5}"/>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11/12/2024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DB65FCC5-FF6E-46AC-B7D4-94E0CFF7A4BE}"/>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7</a:t>
            </a:fld>
            <a:endParaRPr lang="el-GR" dirty="0">
              <a:solidFill>
                <a:prstClr val="black">
                  <a:tint val="75000"/>
                </a:prstClr>
              </a:solidFill>
            </a:endParaRPr>
          </a:p>
        </p:txBody>
      </p:sp>
      <p:sp>
        <p:nvSpPr>
          <p:cNvPr id="5" name="object 2">
            <a:extLst>
              <a:ext uri="{FF2B5EF4-FFF2-40B4-BE49-F238E27FC236}">
                <a16:creationId xmlns:a16="http://schemas.microsoft.com/office/drawing/2014/main" id="{4CA23990-7FC3-4021-84C4-F3C16929B815}"/>
              </a:ext>
            </a:extLst>
          </p:cNvPr>
          <p:cNvSpPr txBox="1"/>
          <p:nvPr/>
        </p:nvSpPr>
        <p:spPr>
          <a:xfrm>
            <a:off x="1379600" y="325556"/>
            <a:ext cx="6444373" cy="432307"/>
          </a:xfrm>
          <a:prstGeom prst="rect">
            <a:avLst/>
          </a:prstGeom>
        </p:spPr>
        <p:txBody>
          <a:bodyPr wrap="square" lIns="0" tIns="0" rIns="0" bIns="0" rtlCol="0">
            <a:noAutofit/>
          </a:bodyPr>
          <a:lstStyle/>
          <a:p>
            <a:pPr marL="12700">
              <a:lnSpc>
                <a:spcPts val="3375"/>
              </a:lnSpc>
              <a:spcBef>
                <a:spcPts val="168"/>
              </a:spcBef>
            </a:pPr>
            <a:r>
              <a:rPr lang="el-GR" sz="3200" spc="0" dirty="0">
                <a:solidFill>
                  <a:srgbClr val="0000FF"/>
                </a:solidFill>
                <a:latin typeface="Arial"/>
                <a:cs typeface="Arial"/>
              </a:rPr>
              <a:t>Πηγές Ατμοσφαιρικών ρύπων</a:t>
            </a:r>
            <a:endParaRPr sz="3200" dirty="0">
              <a:solidFill>
                <a:srgbClr val="0000FF"/>
              </a:solidFill>
              <a:latin typeface="Arial"/>
              <a:cs typeface="Arial"/>
            </a:endParaRPr>
          </a:p>
        </p:txBody>
      </p:sp>
      <p:sp>
        <p:nvSpPr>
          <p:cNvPr id="6" name="Ορθογώνιο 5">
            <a:extLst>
              <a:ext uri="{FF2B5EF4-FFF2-40B4-BE49-F238E27FC236}">
                <a16:creationId xmlns:a16="http://schemas.microsoft.com/office/drawing/2014/main" id="{033E3AC4-9B58-4C4F-98E9-73297661F8EB}"/>
              </a:ext>
            </a:extLst>
          </p:cNvPr>
          <p:cNvSpPr/>
          <p:nvPr/>
        </p:nvSpPr>
        <p:spPr>
          <a:xfrm>
            <a:off x="245302" y="1268760"/>
            <a:ext cx="8712968" cy="4542269"/>
          </a:xfrm>
          <a:prstGeom prst="rect">
            <a:avLst/>
          </a:prstGeom>
        </p:spPr>
        <p:txBody>
          <a:bodyPr wrap="square">
            <a:spAutoFit/>
          </a:bodyPr>
          <a:lstStyle/>
          <a:p>
            <a:pPr marL="12700" algn="just">
              <a:lnSpc>
                <a:spcPts val="2555"/>
              </a:lnSpc>
              <a:spcBef>
                <a:spcPts val="127"/>
              </a:spcBef>
            </a:pPr>
            <a:r>
              <a:rPr lang="el-GR" sz="2400" dirty="0">
                <a:solidFill>
                  <a:srgbClr val="0000FF"/>
                </a:solidFill>
                <a:latin typeface="Arial Narrow" panose="020B0606020202030204" pitchFamily="34" charset="0"/>
              </a:rPr>
              <a:t>Οι ρύποι εισέρχονται στην ατμόσφαιρα με διάφορούς τρόπους, Λ.χ.</a:t>
            </a:r>
          </a:p>
          <a:p>
            <a:pPr marL="12700" algn="just">
              <a:lnSpc>
                <a:spcPts val="2555"/>
              </a:lnSpc>
              <a:spcBef>
                <a:spcPts val="127"/>
              </a:spcBef>
            </a:pPr>
            <a:r>
              <a:rPr lang="el-GR" sz="2400" dirty="0">
                <a:solidFill>
                  <a:srgbClr val="0000FF"/>
                </a:solidFill>
                <a:latin typeface="Arial Narrow" panose="020B0606020202030204" pitchFamily="34" charset="0"/>
              </a:rPr>
              <a:t> </a:t>
            </a:r>
          </a:p>
          <a:p>
            <a:pPr marL="12700" algn="just">
              <a:lnSpc>
                <a:spcPts val="2555"/>
              </a:lnSpc>
              <a:spcBef>
                <a:spcPts val="127"/>
              </a:spcBef>
            </a:pPr>
            <a:endParaRPr lang="el-GR" sz="2400" dirty="0">
              <a:solidFill>
                <a:srgbClr val="0000FF"/>
              </a:solidFill>
              <a:latin typeface="Arial Narrow" panose="020B0606020202030204" pitchFamily="34" charset="0"/>
            </a:endParaRPr>
          </a:p>
          <a:p>
            <a:pPr marL="355600" indent="-342900" algn="just">
              <a:lnSpc>
                <a:spcPts val="2555"/>
              </a:lnSpc>
              <a:spcBef>
                <a:spcPts val="127"/>
              </a:spcBef>
              <a:buFont typeface="Arial" panose="020B0604020202020204" pitchFamily="34" charset="0"/>
              <a:buChar char="•"/>
            </a:pPr>
            <a:r>
              <a:rPr lang="el-GR" sz="2400" dirty="0">
                <a:solidFill>
                  <a:srgbClr val="0000FF"/>
                </a:solidFill>
                <a:latin typeface="Arial Narrow" panose="020B0606020202030204" pitchFamily="34" charset="0"/>
              </a:rPr>
              <a:t>Ο άνεμος μεταφέρει σκόνη από το έδαφος στον αέρα.</a:t>
            </a:r>
          </a:p>
          <a:p>
            <a:pPr marL="355600" indent="-342900" algn="just">
              <a:lnSpc>
                <a:spcPts val="2555"/>
              </a:lnSpc>
              <a:spcBef>
                <a:spcPts val="127"/>
              </a:spcBef>
              <a:buFont typeface="Arial" panose="020B0604020202020204" pitchFamily="34" charset="0"/>
              <a:buChar char="•"/>
            </a:pPr>
            <a:r>
              <a:rPr lang="el-GR" sz="2400" dirty="0">
                <a:solidFill>
                  <a:srgbClr val="0000FF"/>
                </a:solidFill>
                <a:latin typeface="Arial Narrow" panose="020B0606020202030204" pitchFamily="34" charset="0"/>
              </a:rPr>
              <a:t>Η αποσύνθεση των φυτών απελευθερώνει μεθάνιο.</a:t>
            </a:r>
          </a:p>
          <a:p>
            <a:pPr marL="355600" indent="-342900" algn="just">
              <a:lnSpc>
                <a:spcPts val="2555"/>
              </a:lnSpc>
              <a:spcBef>
                <a:spcPts val="127"/>
              </a:spcBef>
              <a:buFont typeface="Arial" panose="020B0604020202020204" pitchFamily="34" charset="0"/>
              <a:buChar char="•"/>
            </a:pPr>
            <a:r>
              <a:rPr lang="el-GR" sz="2400" dirty="0">
                <a:latin typeface="Arial Narrow" panose="020B0606020202030204" pitchFamily="34" charset="0"/>
              </a:rPr>
              <a:t>Αυτοκίνητα, εκπέμπουν ρύπους από τις εξατμίσεις και κατά τη διάρκεια του εφοδιασμού τους με καύσιμα.</a:t>
            </a:r>
          </a:p>
          <a:p>
            <a:pPr marL="355600" indent="-342900" algn="just">
              <a:lnSpc>
                <a:spcPts val="2555"/>
              </a:lnSpc>
              <a:spcBef>
                <a:spcPts val="127"/>
              </a:spcBef>
              <a:buFont typeface="Arial" panose="020B0604020202020204" pitchFamily="34" charset="0"/>
              <a:buChar char="•"/>
            </a:pPr>
            <a:r>
              <a:rPr lang="el-GR" sz="2400" dirty="0">
                <a:latin typeface="Arial Narrow" panose="020B0606020202030204" pitchFamily="34" charset="0"/>
              </a:rPr>
              <a:t>Εργοστάσια, απελευθερώνουν αέριους ρύπους.</a:t>
            </a:r>
          </a:p>
          <a:p>
            <a:pPr marL="12700" algn="just">
              <a:lnSpc>
                <a:spcPts val="2555"/>
              </a:lnSpc>
              <a:spcBef>
                <a:spcPts val="127"/>
              </a:spcBef>
            </a:pPr>
            <a:endParaRPr lang="el-GR" sz="2400" dirty="0">
              <a:solidFill>
                <a:srgbClr val="0000FF"/>
              </a:solidFill>
              <a:latin typeface="Arial Narrow" panose="020B0606020202030204" pitchFamily="34" charset="0"/>
            </a:endParaRPr>
          </a:p>
          <a:p>
            <a:pPr marL="12700" algn="just">
              <a:lnSpc>
                <a:spcPts val="2555"/>
              </a:lnSpc>
              <a:spcBef>
                <a:spcPts val="127"/>
              </a:spcBef>
            </a:pPr>
            <a:endParaRPr lang="el-GR" sz="2400" dirty="0">
              <a:solidFill>
                <a:srgbClr val="0000FF"/>
              </a:solidFill>
              <a:latin typeface="Arial Narrow" panose="020B0606020202030204" pitchFamily="34" charset="0"/>
            </a:endParaRPr>
          </a:p>
          <a:p>
            <a:pPr marL="12700" algn="ctr">
              <a:lnSpc>
                <a:spcPts val="2555"/>
              </a:lnSpc>
              <a:spcBef>
                <a:spcPts val="127"/>
              </a:spcBef>
            </a:pPr>
            <a:r>
              <a:rPr lang="el-GR" sz="2400" dirty="0">
                <a:solidFill>
                  <a:srgbClr val="C00000"/>
                </a:solidFill>
                <a:latin typeface="Arial Narrow" panose="020B0606020202030204" pitchFamily="34" charset="0"/>
              </a:rPr>
              <a:t>Όσο υψηλότερη η καμινάδα, τόσο οι ρύποι διασπείρονται καλύτερα και σε μεγαλύτερο ύψος στην ατμόσφαιρα και πέφτουν στο έδαφος σε μεγάλες αποστάσεις.</a:t>
            </a:r>
            <a:endParaRPr lang="en-US" sz="2400" dirty="0">
              <a:solidFill>
                <a:srgbClr val="0000FF"/>
              </a:solidFill>
              <a:latin typeface="Arial Narrow" panose="020B0606020202030204" pitchFamily="34" charset="0"/>
            </a:endParaRPr>
          </a:p>
        </p:txBody>
      </p:sp>
    </p:spTree>
    <p:extLst>
      <p:ext uri="{BB962C8B-B14F-4D97-AF65-F5344CB8AC3E}">
        <p14:creationId xmlns:p14="http://schemas.microsoft.com/office/powerpoint/2010/main" val="42266485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Θέση ημερομηνίας 5">
            <a:extLst>
              <a:ext uri="{FF2B5EF4-FFF2-40B4-BE49-F238E27FC236}">
                <a16:creationId xmlns:a16="http://schemas.microsoft.com/office/drawing/2014/main" id="{683991C3-AB07-4DE9-B797-6868D778BF9A}"/>
              </a:ext>
            </a:extLst>
          </p:cNvPr>
          <p:cNvSpPr>
            <a:spLocks noGrp="1"/>
          </p:cNvSpPr>
          <p:nvPr>
            <p:ph type="dt" sz="half" idx="10"/>
          </p:nvPr>
        </p:nvSpPr>
        <p:spPr/>
        <p:txBody>
          <a:bodyPr/>
          <a:lstStyle/>
          <a:p>
            <a:pPr>
              <a:defRPr/>
            </a:pPr>
            <a:fld id="{DFB3E3A1-D1D5-4B0A-A8D6-D5B4EDE64DE5}" type="datetime1">
              <a:rPr lang="el-GR" smtClean="0"/>
              <a:pPr>
                <a:defRPr/>
              </a:pPr>
              <a:t>11/12/2024</a:t>
            </a:fld>
            <a:endParaRPr lang="el-GR"/>
          </a:p>
        </p:txBody>
      </p:sp>
      <p:sp>
        <p:nvSpPr>
          <p:cNvPr id="7" name="Θέση αριθμού διαφάνειας 6">
            <a:extLst>
              <a:ext uri="{FF2B5EF4-FFF2-40B4-BE49-F238E27FC236}">
                <a16:creationId xmlns:a16="http://schemas.microsoft.com/office/drawing/2014/main" id="{40AFF2BC-A555-480B-A24E-F912980C41CF}"/>
              </a:ext>
            </a:extLst>
          </p:cNvPr>
          <p:cNvSpPr>
            <a:spLocks noGrp="1"/>
          </p:cNvSpPr>
          <p:nvPr>
            <p:ph type="sldNum" sz="quarter" idx="12"/>
          </p:nvPr>
        </p:nvSpPr>
        <p:spPr/>
        <p:txBody>
          <a:bodyPr/>
          <a:lstStyle/>
          <a:p>
            <a:fld id="{9FD736EA-1B0E-4467-9092-9C5E0C8891FE}" type="slidenum">
              <a:rPr lang="el-GR" altLang="el-GR" smtClean="0"/>
              <a:pPr/>
              <a:t>8</a:t>
            </a:fld>
            <a:endParaRPr lang="el-GR" altLang="el-GR"/>
          </a:p>
        </p:txBody>
      </p:sp>
      <p:sp>
        <p:nvSpPr>
          <p:cNvPr id="8" name="Title 1">
            <a:extLst>
              <a:ext uri="{FF2B5EF4-FFF2-40B4-BE49-F238E27FC236}">
                <a16:creationId xmlns:a16="http://schemas.microsoft.com/office/drawing/2014/main" id="{0AA77A40-E7F0-4D56-8D37-D015B328B514}"/>
              </a:ext>
            </a:extLst>
          </p:cNvPr>
          <p:cNvSpPr>
            <a:spLocks noGrp="1"/>
          </p:cNvSpPr>
          <p:nvPr>
            <p:ph type="title"/>
          </p:nvPr>
        </p:nvSpPr>
        <p:spPr>
          <a:xfrm>
            <a:off x="785786" y="142852"/>
            <a:ext cx="7772400" cy="674102"/>
          </a:xfrm>
        </p:spPr>
        <p:txBody>
          <a:bodyPr>
            <a:normAutofit fontScale="90000"/>
          </a:bodyPr>
          <a:lstStyle/>
          <a:p>
            <a:r>
              <a:rPr lang="el-GR" dirty="0">
                <a:solidFill>
                  <a:schemeClr val="accent6">
                    <a:lumMod val="75000"/>
                  </a:schemeClr>
                </a:solidFill>
              </a:rPr>
              <a:t>Φυσικές πηγές ρύπων</a:t>
            </a:r>
            <a:endParaRPr lang="en-US" dirty="0">
              <a:solidFill>
                <a:schemeClr val="accent6">
                  <a:lumMod val="75000"/>
                </a:schemeClr>
              </a:solidFill>
            </a:endParaRPr>
          </a:p>
        </p:txBody>
      </p:sp>
      <p:pic>
        <p:nvPicPr>
          <p:cNvPr id="9" name="Picture 2">
            <a:extLst>
              <a:ext uri="{FF2B5EF4-FFF2-40B4-BE49-F238E27FC236}">
                <a16:creationId xmlns:a16="http://schemas.microsoft.com/office/drawing/2014/main" id="{09CD21B4-371D-4220-B551-32393D26C4CE}"/>
              </a:ext>
            </a:extLst>
          </p:cNvPr>
          <p:cNvPicPr>
            <a:picLocks noChangeAspect="1" noChangeArrowheads="1"/>
          </p:cNvPicPr>
          <p:nvPr/>
        </p:nvPicPr>
        <p:blipFill>
          <a:blip r:embed="rId2" cstate="print"/>
          <a:srcRect l="15550" t="24233" r="29326" b="9268"/>
          <a:stretch>
            <a:fillRect/>
          </a:stretch>
        </p:blipFill>
        <p:spPr bwMode="auto">
          <a:xfrm>
            <a:off x="705524" y="816954"/>
            <a:ext cx="7852662" cy="5328592"/>
          </a:xfrm>
          <a:prstGeom prst="rect">
            <a:avLst/>
          </a:prstGeom>
          <a:noFill/>
          <a:ln w="9525">
            <a:noFill/>
            <a:miter lim="800000"/>
            <a:headEnd/>
            <a:tailEnd/>
          </a:ln>
        </p:spPr>
      </p:pic>
      <p:sp>
        <p:nvSpPr>
          <p:cNvPr id="10" name="Rectangle 4">
            <a:extLst>
              <a:ext uri="{FF2B5EF4-FFF2-40B4-BE49-F238E27FC236}">
                <a16:creationId xmlns:a16="http://schemas.microsoft.com/office/drawing/2014/main" id="{FB62EEA8-FDE2-4E3B-9EDE-05CDD19812E9}"/>
              </a:ext>
            </a:extLst>
          </p:cNvPr>
          <p:cNvSpPr/>
          <p:nvPr/>
        </p:nvSpPr>
        <p:spPr>
          <a:xfrm>
            <a:off x="15780" y="6127838"/>
            <a:ext cx="9144000" cy="246221"/>
          </a:xfrm>
          <a:prstGeom prst="rect">
            <a:avLst/>
          </a:prstGeom>
        </p:spPr>
        <p:txBody>
          <a:bodyPr wrap="square">
            <a:spAutoFit/>
          </a:bodyPr>
          <a:lstStyle/>
          <a:p>
            <a:pPr algn="ctr"/>
            <a:r>
              <a:rPr lang="el-GR" sz="1000" dirty="0"/>
              <a:t>Copyright Πανεπιστήμιο Ιωαννίνων, Διδάσκοντες: Καθηγητής Π. Κασσωμένος, http://ecourse.uoi.gr/course/view.php?id=1280.</a:t>
            </a:r>
            <a:endParaRPr lang="en-US" sz="1000" dirty="0"/>
          </a:p>
        </p:txBody>
      </p:sp>
    </p:spTree>
    <p:extLst>
      <p:ext uri="{BB962C8B-B14F-4D97-AF65-F5344CB8AC3E}">
        <p14:creationId xmlns:p14="http://schemas.microsoft.com/office/powerpoint/2010/main" val="4240014699"/>
      </p:ext>
    </p:extLst>
  </p:cSld>
  <p:clrMapOvr>
    <a:masterClrMapping/>
  </p:clrMapOvr>
  <p:transition spd="med">
    <p:zoom/>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Θέση ημερομηνίας 5">
            <a:extLst>
              <a:ext uri="{FF2B5EF4-FFF2-40B4-BE49-F238E27FC236}">
                <a16:creationId xmlns:a16="http://schemas.microsoft.com/office/drawing/2014/main" id="{683991C3-AB07-4DE9-B797-6868D778BF9A}"/>
              </a:ext>
            </a:extLst>
          </p:cNvPr>
          <p:cNvSpPr>
            <a:spLocks noGrp="1"/>
          </p:cNvSpPr>
          <p:nvPr>
            <p:ph type="dt" sz="half" idx="10"/>
          </p:nvPr>
        </p:nvSpPr>
        <p:spPr/>
        <p:txBody>
          <a:bodyPr/>
          <a:lstStyle/>
          <a:p>
            <a:pPr>
              <a:defRPr/>
            </a:pPr>
            <a:fld id="{DFB3E3A1-D1D5-4B0A-A8D6-D5B4EDE64DE5}" type="datetime1">
              <a:rPr lang="el-GR" smtClean="0"/>
              <a:pPr>
                <a:defRPr/>
              </a:pPr>
              <a:t>11/12/2024</a:t>
            </a:fld>
            <a:endParaRPr lang="el-GR"/>
          </a:p>
        </p:txBody>
      </p:sp>
      <p:sp>
        <p:nvSpPr>
          <p:cNvPr id="7" name="Θέση αριθμού διαφάνειας 6">
            <a:extLst>
              <a:ext uri="{FF2B5EF4-FFF2-40B4-BE49-F238E27FC236}">
                <a16:creationId xmlns:a16="http://schemas.microsoft.com/office/drawing/2014/main" id="{40AFF2BC-A555-480B-A24E-F912980C41CF}"/>
              </a:ext>
            </a:extLst>
          </p:cNvPr>
          <p:cNvSpPr>
            <a:spLocks noGrp="1"/>
          </p:cNvSpPr>
          <p:nvPr>
            <p:ph type="sldNum" sz="quarter" idx="12"/>
          </p:nvPr>
        </p:nvSpPr>
        <p:spPr/>
        <p:txBody>
          <a:bodyPr/>
          <a:lstStyle/>
          <a:p>
            <a:fld id="{9FD736EA-1B0E-4467-9092-9C5E0C8891FE}" type="slidenum">
              <a:rPr lang="el-GR" altLang="el-GR" smtClean="0"/>
              <a:pPr/>
              <a:t>9</a:t>
            </a:fld>
            <a:endParaRPr lang="el-GR" altLang="el-GR"/>
          </a:p>
        </p:txBody>
      </p:sp>
      <p:sp>
        <p:nvSpPr>
          <p:cNvPr id="4" name="Title 1">
            <a:extLst>
              <a:ext uri="{FF2B5EF4-FFF2-40B4-BE49-F238E27FC236}">
                <a16:creationId xmlns:a16="http://schemas.microsoft.com/office/drawing/2014/main" id="{54177A40-B6FA-449B-9F17-EB853F42BD5F}"/>
              </a:ext>
            </a:extLst>
          </p:cNvPr>
          <p:cNvSpPr>
            <a:spLocks noGrp="1"/>
          </p:cNvSpPr>
          <p:nvPr>
            <p:ph type="title"/>
          </p:nvPr>
        </p:nvSpPr>
        <p:spPr>
          <a:xfrm>
            <a:off x="879060" y="12073"/>
            <a:ext cx="7772400" cy="1143000"/>
          </a:xfrm>
        </p:spPr>
        <p:txBody>
          <a:bodyPr/>
          <a:lstStyle/>
          <a:p>
            <a:endParaRPr lang="en-US"/>
          </a:p>
        </p:txBody>
      </p:sp>
      <p:pic>
        <p:nvPicPr>
          <p:cNvPr id="5" name="Picture 2">
            <a:extLst>
              <a:ext uri="{FF2B5EF4-FFF2-40B4-BE49-F238E27FC236}">
                <a16:creationId xmlns:a16="http://schemas.microsoft.com/office/drawing/2014/main" id="{5639017B-BC21-47C8-8620-2D8017EBD68F}"/>
              </a:ext>
            </a:extLst>
          </p:cNvPr>
          <p:cNvPicPr>
            <a:picLocks noChangeAspect="1" noChangeArrowheads="1"/>
          </p:cNvPicPr>
          <p:nvPr/>
        </p:nvPicPr>
        <p:blipFill>
          <a:blip r:embed="rId2" cstate="print"/>
          <a:srcRect l="15156" t="15834" r="27751" b="10667"/>
          <a:stretch>
            <a:fillRect/>
          </a:stretch>
        </p:blipFill>
        <p:spPr bwMode="auto">
          <a:xfrm>
            <a:off x="278215" y="38852"/>
            <a:ext cx="8627505" cy="6247502"/>
          </a:xfrm>
          <a:prstGeom prst="roundRect">
            <a:avLst>
              <a:gd name="adj" fmla="val 8594"/>
            </a:avLst>
          </a:prstGeom>
          <a:solidFill>
            <a:srgbClr val="FFFFFF">
              <a:shade val="85000"/>
            </a:srgbClr>
          </a:solidFill>
          <a:ln>
            <a:noFill/>
          </a:ln>
          <a:effectLst/>
        </p:spPr>
      </p:pic>
      <p:sp>
        <p:nvSpPr>
          <p:cNvPr id="8" name="Rectangle 4">
            <a:extLst>
              <a:ext uri="{FF2B5EF4-FFF2-40B4-BE49-F238E27FC236}">
                <a16:creationId xmlns:a16="http://schemas.microsoft.com/office/drawing/2014/main" id="{601C9F07-B2ED-4D56-8A64-6A4268665F73}"/>
              </a:ext>
            </a:extLst>
          </p:cNvPr>
          <p:cNvSpPr/>
          <p:nvPr/>
        </p:nvSpPr>
        <p:spPr>
          <a:xfrm>
            <a:off x="107504" y="6264194"/>
            <a:ext cx="8798216" cy="246221"/>
          </a:xfrm>
          <a:prstGeom prst="rect">
            <a:avLst/>
          </a:prstGeom>
        </p:spPr>
        <p:txBody>
          <a:bodyPr wrap="square">
            <a:spAutoFit/>
          </a:bodyPr>
          <a:lstStyle/>
          <a:p>
            <a:pPr algn="ctr"/>
            <a:r>
              <a:rPr lang="el-GR" sz="1000" dirty="0"/>
              <a:t>Copyright Πανεπιστήμιο Ιωαννίνων, Διδάσκοντες: Καθηγητής Π. Κασσωμένος, http://ecourse.uoi.gr/course/view.php?id=1280.</a:t>
            </a:r>
            <a:endParaRPr lang="en-US" sz="1000" dirty="0"/>
          </a:p>
        </p:txBody>
      </p:sp>
    </p:spTree>
    <p:extLst>
      <p:ext uri="{BB962C8B-B14F-4D97-AF65-F5344CB8AC3E}">
        <p14:creationId xmlns:p14="http://schemas.microsoft.com/office/powerpoint/2010/main" val="160722895"/>
      </p:ext>
    </p:extLst>
  </p:cSld>
  <p:clrMapOvr>
    <a:masterClrMapping/>
  </p:clrMapOvr>
  <p:transition spd="med">
    <p:zoom/>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BECAB1DB-CAAA-4A1F-A9F9-488FB0718FD5}"/>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11/12/2024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DB65FCC5-FF6E-46AC-B7D4-94E0CFF7A4BE}"/>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10</a:t>
            </a:fld>
            <a:endParaRPr lang="el-GR" dirty="0">
              <a:solidFill>
                <a:prstClr val="black">
                  <a:tint val="75000"/>
                </a:prstClr>
              </a:solidFill>
            </a:endParaRPr>
          </a:p>
        </p:txBody>
      </p:sp>
      <p:sp>
        <p:nvSpPr>
          <p:cNvPr id="5" name="object 2">
            <a:extLst>
              <a:ext uri="{FF2B5EF4-FFF2-40B4-BE49-F238E27FC236}">
                <a16:creationId xmlns:a16="http://schemas.microsoft.com/office/drawing/2014/main" id="{4CA23990-7FC3-4021-84C4-F3C16929B815}"/>
              </a:ext>
            </a:extLst>
          </p:cNvPr>
          <p:cNvSpPr txBox="1"/>
          <p:nvPr/>
        </p:nvSpPr>
        <p:spPr>
          <a:xfrm>
            <a:off x="683568" y="267859"/>
            <a:ext cx="8238699" cy="432307"/>
          </a:xfrm>
          <a:prstGeom prst="rect">
            <a:avLst/>
          </a:prstGeom>
        </p:spPr>
        <p:txBody>
          <a:bodyPr wrap="square" lIns="0" tIns="0" rIns="0" bIns="0" rtlCol="0">
            <a:noAutofit/>
          </a:bodyPr>
          <a:lstStyle/>
          <a:p>
            <a:pPr marL="12700">
              <a:lnSpc>
                <a:spcPts val="3375"/>
              </a:lnSpc>
              <a:spcBef>
                <a:spcPts val="168"/>
              </a:spcBef>
            </a:pPr>
            <a:r>
              <a:rPr lang="el-GR" sz="3200" spc="0" dirty="0">
                <a:solidFill>
                  <a:srgbClr val="0000FF"/>
                </a:solidFill>
                <a:latin typeface="Arial Narrow" panose="020B0606020202030204" pitchFamily="34" charset="0"/>
                <a:cs typeface="Arial"/>
              </a:rPr>
              <a:t>Πηγές Ατμοσφαιρικών ρύπων</a:t>
            </a:r>
            <a:r>
              <a:rPr lang="en-US" sz="3200" spc="0" dirty="0">
                <a:solidFill>
                  <a:srgbClr val="0000FF"/>
                </a:solidFill>
                <a:latin typeface="Arial Narrow" panose="020B0606020202030204" pitchFamily="34" charset="0"/>
                <a:cs typeface="Arial"/>
              </a:rPr>
              <a:t> -</a:t>
            </a:r>
            <a:r>
              <a:rPr lang="el-GR" sz="3200" dirty="0">
                <a:solidFill>
                  <a:srgbClr val="0000FF"/>
                </a:solidFill>
                <a:latin typeface="Arial Narrow" panose="020B0606020202030204" pitchFamily="34" charset="0"/>
                <a:cs typeface="Arial"/>
              </a:rPr>
              <a:t> διάχυσης</a:t>
            </a:r>
            <a:endParaRPr sz="3200" dirty="0">
              <a:solidFill>
                <a:srgbClr val="0000FF"/>
              </a:solidFill>
              <a:latin typeface="Arial Narrow" panose="020B0606020202030204" pitchFamily="34" charset="0"/>
              <a:cs typeface="Arial"/>
            </a:endParaRPr>
          </a:p>
        </p:txBody>
      </p:sp>
      <p:sp>
        <p:nvSpPr>
          <p:cNvPr id="6" name="Ορθογώνιο 5">
            <a:extLst>
              <a:ext uri="{FF2B5EF4-FFF2-40B4-BE49-F238E27FC236}">
                <a16:creationId xmlns:a16="http://schemas.microsoft.com/office/drawing/2014/main" id="{033E3AC4-9B58-4C4F-98E9-73297661F8EB}"/>
              </a:ext>
            </a:extLst>
          </p:cNvPr>
          <p:cNvSpPr/>
          <p:nvPr/>
        </p:nvSpPr>
        <p:spPr>
          <a:xfrm>
            <a:off x="281307" y="997565"/>
            <a:ext cx="8640960" cy="4862870"/>
          </a:xfrm>
          <a:prstGeom prst="rect">
            <a:avLst/>
          </a:prstGeom>
        </p:spPr>
        <p:txBody>
          <a:bodyPr wrap="square">
            <a:spAutoFit/>
          </a:bodyPr>
          <a:lstStyle/>
          <a:p>
            <a:pPr marL="12700" algn="just">
              <a:lnSpc>
                <a:spcPts val="2555"/>
              </a:lnSpc>
              <a:spcBef>
                <a:spcPts val="127"/>
              </a:spcBef>
            </a:pPr>
            <a:r>
              <a:rPr lang="el-GR" sz="2400" dirty="0">
                <a:solidFill>
                  <a:srgbClr val="0000FF"/>
                </a:solidFill>
                <a:latin typeface="Arial Narrow" panose="020B0606020202030204" pitchFamily="34" charset="0"/>
              </a:rPr>
              <a:t>Διαχωρισμός πηγών:</a:t>
            </a:r>
          </a:p>
          <a:p>
            <a:pPr marL="12700" algn="just">
              <a:lnSpc>
                <a:spcPts val="2555"/>
              </a:lnSpc>
              <a:spcBef>
                <a:spcPts val="127"/>
              </a:spcBef>
            </a:pPr>
            <a:endParaRPr lang="el-GR" sz="2400" dirty="0">
              <a:solidFill>
                <a:srgbClr val="0000FF"/>
              </a:solidFill>
              <a:latin typeface="Arial Narrow" panose="020B0606020202030204" pitchFamily="34" charset="0"/>
            </a:endParaRPr>
          </a:p>
          <a:p>
            <a:pPr marL="12700" algn="just">
              <a:lnSpc>
                <a:spcPts val="2555"/>
              </a:lnSpc>
              <a:spcBef>
                <a:spcPts val="127"/>
              </a:spcBef>
            </a:pPr>
            <a:r>
              <a:rPr lang="el-GR" sz="2400" b="1" dirty="0">
                <a:solidFill>
                  <a:srgbClr val="FF0000"/>
                </a:solidFill>
                <a:latin typeface="Arial Narrow" panose="020B0606020202030204" pitchFamily="34" charset="0"/>
              </a:rPr>
              <a:t>Σημειακές</a:t>
            </a:r>
            <a:r>
              <a:rPr lang="en-US" sz="2400" b="1" dirty="0">
                <a:solidFill>
                  <a:srgbClr val="FF0000"/>
                </a:solidFill>
                <a:latin typeface="Arial Narrow" panose="020B0606020202030204" pitchFamily="34" charset="0"/>
              </a:rPr>
              <a:t> </a:t>
            </a:r>
            <a:r>
              <a:rPr lang="el-GR" sz="2400" b="1" dirty="0">
                <a:latin typeface="Arial Narrow" panose="020B0606020202030204" pitchFamily="34" charset="0"/>
                <a:ea typeface="Cambria" pitchFamily="18" charset="0"/>
              </a:rPr>
              <a:t>(</a:t>
            </a:r>
            <a:r>
              <a:rPr lang="el-GR" sz="2400" b="1" dirty="0" err="1">
                <a:latin typeface="Arial Narrow" panose="020B0606020202030204" pitchFamily="34" charset="0"/>
                <a:ea typeface="Cambria" pitchFamily="18" charset="0"/>
              </a:rPr>
              <a:t>Point</a:t>
            </a:r>
            <a:r>
              <a:rPr lang="el-GR" sz="2400" b="1" dirty="0">
                <a:latin typeface="Arial Narrow" panose="020B0606020202030204" pitchFamily="34" charset="0"/>
                <a:ea typeface="Cambria" pitchFamily="18" charset="0"/>
              </a:rPr>
              <a:t> </a:t>
            </a:r>
            <a:r>
              <a:rPr lang="el-GR" sz="2400" b="1" dirty="0" err="1">
                <a:latin typeface="Arial Narrow" panose="020B0606020202030204" pitchFamily="34" charset="0"/>
                <a:ea typeface="Cambria" pitchFamily="18" charset="0"/>
              </a:rPr>
              <a:t>source</a:t>
            </a:r>
            <a:r>
              <a:rPr lang="el-GR" sz="2400" b="1" dirty="0">
                <a:latin typeface="Arial Narrow" panose="020B0606020202030204" pitchFamily="34" charset="0"/>
                <a:ea typeface="Cambria" pitchFamily="18" charset="0"/>
              </a:rPr>
              <a:t>)</a:t>
            </a:r>
            <a:r>
              <a:rPr lang="el-GR" sz="2400" b="1" dirty="0">
                <a:solidFill>
                  <a:srgbClr val="FF0000"/>
                </a:solidFill>
                <a:latin typeface="Arial Narrow" panose="020B0606020202030204" pitchFamily="34" charset="0"/>
              </a:rPr>
              <a:t>: </a:t>
            </a:r>
            <a:r>
              <a:rPr lang="el-GR" sz="2400" dirty="0">
                <a:solidFill>
                  <a:srgbClr val="FF0000"/>
                </a:solidFill>
                <a:latin typeface="Arial Narrow" panose="020B0606020202030204" pitchFamily="34" charset="0"/>
              </a:rPr>
              <a:t>απελευθερώνουν ρύπου από ένα σημείο επί του εδάφους ή υπερυψωμένο</a:t>
            </a:r>
            <a:r>
              <a:rPr lang="en-US" sz="2400" dirty="0">
                <a:solidFill>
                  <a:srgbClr val="FF0000"/>
                </a:solidFill>
                <a:latin typeface="Arial Narrow" panose="020B0606020202030204" pitchFamily="34" charset="0"/>
              </a:rPr>
              <a:t>, </a:t>
            </a:r>
            <a:r>
              <a:rPr lang="en-US" sz="2400" dirty="0">
                <a:solidFill>
                  <a:srgbClr val="0000FF"/>
                </a:solidFill>
                <a:latin typeface="Arial Narrow" panose="020B0606020202030204" pitchFamily="34" charset="0"/>
              </a:rPr>
              <a:t>moles/s or gr/s</a:t>
            </a:r>
            <a:endParaRPr lang="el-GR" sz="2400" dirty="0">
              <a:solidFill>
                <a:srgbClr val="0000FF"/>
              </a:solidFill>
              <a:latin typeface="Arial Narrow" panose="020B0606020202030204" pitchFamily="34" charset="0"/>
            </a:endParaRPr>
          </a:p>
          <a:p>
            <a:pPr marL="12700" algn="just">
              <a:lnSpc>
                <a:spcPts val="2555"/>
              </a:lnSpc>
              <a:spcBef>
                <a:spcPts val="127"/>
              </a:spcBef>
            </a:pPr>
            <a:r>
              <a:rPr lang="el-GR" sz="2400" b="1" dirty="0">
                <a:solidFill>
                  <a:srgbClr val="FF0000"/>
                </a:solidFill>
                <a:latin typeface="Arial Narrow" panose="020B0606020202030204" pitchFamily="34" charset="0"/>
              </a:rPr>
              <a:t>Γραμμικές</a:t>
            </a:r>
            <a:r>
              <a:rPr lang="el-GR" sz="2400" b="1" dirty="0">
                <a:latin typeface="Arial Narrow" panose="020B0606020202030204" pitchFamily="34" charset="0"/>
                <a:ea typeface="Cambria" pitchFamily="18" charset="0"/>
              </a:rPr>
              <a:t> (Line </a:t>
            </a:r>
            <a:r>
              <a:rPr lang="el-GR" sz="2400" b="1" dirty="0" err="1">
                <a:latin typeface="Arial Narrow" panose="020B0606020202030204" pitchFamily="34" charset="0"/>
                <a:ea typeface="Cambria" pitchFamily="18" charset="0"/>
              </a:rPr>
              <a:t>source</a:t>
            </a:r>
            <a:r>
              <a:rPr lang="el-GR" sz="2400" b="1" dirty="0">
                <a:latin typeface="Arial Narrow" panose="020B0606020202030204" pitchFamily="34" charset="0"/>
                <a:ea typeface="Cambria" pitchFamily="18" charset="0"/>
              </a:rPr>
              <a:t>)</a:t>
            </a:r>
            <a:r>
              <a:rPr lang="el-GR" sz="2400" b="1" dirty="0">
                <a:solidFill>
                  <a:srgbClr val="FF0000"/>
                </a:solidFill>
                <a:latin typeface="Arial Narrow" panose="020B0606020202030204" pitchFamily="34" charset="0"/>
              </a:rPr>
              <a:t>: </a:t>
            </a:r>
            <a:r>
              <a:rPr lang="el-GR" sz="2400" dirty="0">
                <a:solidFill>
                  <a:srgbClr val="FF0000"/>
                </a:solidFill>
                <a:latin typeface="Arial Narrow" panose="020B0606020202030204" pitchFamily="34" charset="0"/>
              </a:rPr>
              <a:t>η απελευθέρωση γίνεται σε μια γραμμή, λ.χ. ροή αυτοκινήτων</a:t>
            </a:r>
            <a:r>
              <a:rPr lang="en-US" sz="2400" dirty="0">
                <a:solidFill>
                  <a:srgbClr val="FF0000"/>
                </a:solidFill>
                <a:latin typeface="Arial Narrow" panose="020B0606020202030204" pitchFamily="34" charset="0"/>
              </a:rPr>
              <a:t>, </a:t>
            </a:r>
            <a:r>
              <a:rPr lang="en-US" sz="2400" dirty="0">
                <a:solidFill>
                  <a:srgbClr val="0000FF"/>
                </a:solidFill>
                <a:latin typeface="Arial Narrow" panose="020B0606020202030204" pitchFamily="34" charset="0"/>
              </a:rPr>
              <a:t>moles/</a:t>
            </a:r>
            <a:r>
              <a:rPr lang="en-US" sz="2400" dirty="0" err="1">
                <a:solidFill>
                  <a:srgbClr val="0000FF"/>
                </a:solidFill>
                <a:latin typeface="Arial Narrow" panose="020B0606020202030204" pitchFamily="34" charset="0"/>
              </a:rPr>
              <a:t>ms</a:t>
            </a:r>
            <a:endParaRPr lang="el-GR" sz="2400" dirty="0">
              <a:solidFill>
                <a:srgbClr val="FF0000"/>
              </a:solidFill>
              <a:latin typeface="Arial Narrow" panose="020B0606020202030204" pitchFamily="34" charset="0"/>
            </a:endParaRPr>
          </a:p>
          <a:p>
            <a:pPr marL="12700" algn="just">
              <a:lnSpc>
                <a:spcPts val="2555"/>
              </a:lnSpc>
              <a:spcBef>
                <a:spcPts val="127"/>
              </a:spcBef>
            </a:pPr>
            <a:r>
              <a:rPr lang="el-GR" sz="2400" b="1" dirty="0">
                <a:solidFill>
                  <a:srgbClr val="FF0000"/>
                </a:solidFill>
                <a:latin typeface="Arial Narrow" panose="020B0606020202030204" pitchFamily="34" charset="0"/>
              </a:rPr>
              <a:t>Επιφανειακές</a:t>
            </a:r>
            <a:r>
              <a:rPr lang="el-GR" sz="2400" b="1" dirty="0">
                <a:latin typeface="Arial Narrow" panose="020B0606020202030204" pitchFamily="34" charset="0"/>
                <a:ea typeface="Cambria" pitchFamily="18" charset="0"/>
              </a:rPr>
              <a:t> (</a:t>
            </a:r>
            <a:r>
              <a:rPr lang="el-GR" sz="2400" b="1" dirty="0" err="1">
                <a:latin typeface="Arial Narrow" panose="020B0606020202030204" pitchFamily="34" charset="0"/>
                <a:ea typeface="Cambria" pitchFamily="18" charset="0"/>
              </a:rPr>
              <a:t>Area</a:t>
            </a:r>
            <a:r>
              <a:rPr lang="el-GR" sz="2400" b="1" dirty="0">
                <a:latin typeface="Arial Narrow" panose="020B0606020202030204" pitchFamily="34" charset="0"/>
                <a:ea typeface="Cambria" pitchFamily="18" charset="0"/>
              </a:rPr>
              <a:t> </a:t>
            </a:r>
            <a:r>
              <a:rPr lang="el-GR" sz="2400" b="1" dirty="0" err="1">
                <a:latin typeface="Arial Narrow" panose="020B0606020202030204" pitchFamily="34" charset="0"/>
                <a:ea typeface="Cambria" pitchFamily="18" charset="0"/>
              </a:rPr>
              <a:t>source</a:t>
            </a:r>
            <a:r>
              <a:rPr lang="el-GR" sz="2400" b="1" dirty="0">
                <a:latin typeface="Arial Narrow" panose="020B0606020202030204" pitchFamily="34" charset="0"/>
                <a:ea typeface="Cambria" pitchFamily="18" charset="0"/>
              </a:rPr>
              <a:t>)</a:t>
            </a:r>
            <a:r>
              <a:rPr lang="el-GR" sz="2400" b="1" dirty="0">
                <a:solidFill>
                  <a:srgbClr val="FF0000"/>
                </a:solidFill>
                <a:latin typeface="Arial Narrow" panose="020B0606020202030204" pitchFamily="34" charset="0"/>
              </a:rPr>
              <a:t>: </a:t>
            </a:r>
            <a:r>
              <a:rPr lang="el-GR" sz="2400" dirty="0">
                <a:solidFill>
                  <a:srgbClr val="FF0000"/>
                </a:solidFill>
                <a:latin typeface="Arial Narrow" panose="020B0606020202030204" pitchFamily="34" charset="0"/>
              </a:rPr>
              <a:t>Αποτελούνται από ένα σύνολο σημειακών ή γραμμικών πηγών, λ.χ. χώρος στάθμευσης, πόλη κ.λπ.</a:t>
            </a:r>
            <a:r>
              <a:rPr lang="en-US" sz="2400" dirty="0">
                <a:solidFill>
                  <a:srgbClr val="FF0000"/>
                </a:solidFill>
                <a:latin typeface="Arial Narrow" panose="020B0606020202030204" pitchFamily="34" charset="0"/>
              </a:rPr>
              <a:t>, </a:t>
            </a:r>
            <a:r>
              <a:rPr lang="en-US" sz="2400" dirty="0">
                <a:solidFill>
                  <a:srgbClr val="0000FF"/>
                </a:solidFill>
                <a:latin typeface="Arial Narrow" panose="020B0606020202030204" pitchFamily="34" charset="0"/>
              </a:rPr>
              <a:t>moles/m</a:t>
            </a:r>
            <a:r>
              <a:rPr lang="en-US" sz="2400" baseline="30000" dirty="0">
                <a:solidFill>
                  <a:srgbClr val="0000FF"/>
                </a:solidFill>
                <a:latin typeface="Arial Narrow" panose="020B0606020202030204" pitchFamily="34" charset="0"/>
              </a:rPr>
              <a:t>2</a:t>
            </a:r>
            <a:r>
              <a:rPr lang="en-US" sz="2400" dirty="0">
                <a:solidFill>
                  <a:srgbClr val="0000FF"/>
                </a:solidFill>
                <a:latin typeface="Arial Narrow" panose="020B0606020202030204" pitchFamily="34" charset="0"/>
              </a:rPr>
              <a:t>s</a:t>
            </a:r>
            <a:endParaRPr lang="el-GR" sz="2400" dirty="0">
              <a:solidFill>
                <a:srgbClr val="FF0000"/>
              </a:solidFill>
              <a:latin typeface="Arial Narrow" panose="020B0606020202030204" pitchFamily="34" charset="0"/>
            </a:endParaRPr>
          </a:p>
          <a:p>
            <a:pPr marL="12700" algn="just">
              <a:lnSpc>
                <a:spcPts val="2555"/>
              </a:lnSpc>
              <a:spcBef>
                <a:spcPts val="127"/>
              </a:spcBef>
            </a:pPr>
            <a:r>
              <a:rPr lang="el-GR" sz="2400" b="1" dirty="0">
                <a:solidFill>
                  <a:srgbClr val="FF0000"/>
                </a:solidFill>
                <a:latin typeface="Arial Narrow" panose="020B0606020202030204" pitchFamily="34" charset="0"/>
              </a:rPr>
              <a:t>Όγκου</a:t>
            </a:r>
            <a:r>
              <a:rPr lang="el-GR" sz="2400" b="1" dirty="0">
                <a:latin typeface="Arial Narrow" panose="020B0606020202030204" pitchFamily="34" charset="0"/>
                <a:ea typeface="Cambria" pitchFamily="18" charset="0"/>
              </a:rPr>
              <a:t> (</a:t>
            </a:r>
            <a:r>
              <a:rPr lang="el-GR" sz="2400" b="1" dirty="0" err="1">
                <a:latin typeface="Arial Narrow" panose="020B0606020202030204" pitchFamily="34" charset="0"/>
                <a:ea typeface="Cambria" pitchFamily="18" charset="0"/>
              </a:rPr>
              <a:t>volume</a:t>
            </a:r>
            <a:r>
              <a:rPr lang="el-GR" sz="2400" b="1" dirty="0">
                <a:latin typeface="Arial Narrow" panose="020B0606020202030204" pitchFamily="34" charset="0"/>
                <a:ea typeface="Cambria" pitchFamily="18" charset="0"/>
              </a:rPr>
              <a:t> </a:t>
            </a:r>
            <a:r>
              <a:rPr lang="el-GR" sz="2400" b="1" dirty="0" err="1">
                <a:latin typeface="Arial Narrow" panose="020B0606020202030204" pitchFamily="34" charset="0"/>
                <a:ea typeface="Cambria" pitchFamily="18" charset="0"/>
              </a:rPr>
              <a:t>source</a:t>
            </a:r>
            <a:r>
              <a:rPr lang="el-GR" sz="2400" b="1" dirty="0">
                <a:latin typeface="Arial Narrow" panose="020B0606020202030204" pitchFamily="34" charset="0"/>
                <a:ea typeface="Cambria" pitchFamily="18" charset="0"/>
              </a:rPr>
              <a:t>)</a:t>
            </a:r>
            <a:r>
              <a:rPr lang="el-GR" sz="2400" b="1" dirty="0">
                <a:solidFill>
                  <a:srgbClr val="FF0000"/>
                </a:solidFill>
                <a:latin typeface="Arial Narrow" panose="020B0606020202030204" pitchFamily="34" charset="0"/>
              </a:rPr>
              <a:t>: </a:t>
            </a:r>
            <a:r>
              <a:rPr lang="el-GR" sz="2400" dirty="0">
                <a:solidFill>
                  <a:srgbClr val="FF0000"/>
                </a:solidFill>
                <a:latin typeface="Arial Narrow" panose="020B0606020202030204" pitchFamily="34" charset="0"/>
              </a:rPr>
              <a:t>παρόμοια με την </a:t>
            </a:r>
            <a:r>
              <a:rPr lang="el-GR" sz="2400" dirty="0" err="1">
                <a:solidFill>
                  <a:srgbClr val="FF0000"/>
                </a:solidFill>
                <a:latin typeface="Arial Narrow" panose="020B0606020202030204" pitchFamily="34" charset="0"/>
              </a:rPr>
              <a:t>εμβαδική</a:t>
            </a:r>
            <a:r>
              <a:rPr lang="el-GR" sz="2400" dirty="0">
                <a:solidFill>
                  <a:srgbClr val="FF0000"/>
                </a:solidFill>
                <a:latin typeface="Arial Narrow" panose="020B0606020202030204" pitchFamily="34" charset="0"/>
              </a:rPr>
              <a:t> πηγή αλλά με μη μηδενικό πάχος</a:t>
            </a:r>
            <a:r>
              <a:rPr lang="en-US" sz="2400" dirty="0">
                <a:solidFill>
                  <a:srgbClr val="FF0000"/>
                </a:solidFill>
                <a:latin typeface="Arial Narrow" panose="020B0606020202030204" pitchFamily="34" charset="0"/>
              </a:rPr>
              <a:t>, </a:t>
            </a:r>
            <a:r>
              <a:rPr lang="en-US" sz="2400" dirty="0">
                <a:solidFill>
                  <a:srgbClr val="0000FF"/>
                </a:solidFill>
                <a:latin typeface="Arial Narrow" panose="020B0606020202030204" pitchFamily="34" charset="0"/>
              </a:rPr>
              <a:t>moles/m</a:t>
            </a:r>
            <a:r>
              <a:rPr lang="en-US" sz="2400" baseline="30000" dirty="0">
                <a:solidFill>
                  <a:srgbClr val="0000FF"/>
                </a:solidFill>
                <a:latin typeface="Arial Narrow" panose="020B0606020202030204" pitchFamily="34" charset="0"/>
              </a:rPr>
              <a:t>3</a:t>
            </a:r>
            <a:r>
              <a:rPr lang="en-US" sz="2400" dirty="0">
                <a:solidFill>
                  <a:srgbClr val="0000FF"/>
                </a:solidFill>
                <a:latin typeface="Arial Narrow" panose="020B0606020202030204" pitchFamily="34" charset="0"/>
              </a:rPr>
              <a:t>s</a:t>
            </a:r>
            <a:endParaRPr lang="el-GR" sz="2400" dirty="0">
              <a:solidFill>
                <a:srgbClr val="FF0000"/>
              </a:solidFill>
              <a:latin typeface="Arial Narrow" panose="020B0606020202030204" pitchFamily="34" charset="0"/>
            </a:endParaRPr>
          </a:p>
          <a:p>
            <a:pPr marL="12700" algn="just">
              <a:lnSpc>
                <a:spcPts val="2555"/>
              </a:lnSpc>
              <a:spcBef>
                <a:spcPts val="127"/>
              </a:spcBef>
            </a:pPr>
            <a:r>
              <a:rPr lang="el-GR" sz="2400" b="1" dirty="0">
                <a:solidFill>
                  <a:srgbClr val="FF0000"/>
                </a:solidFill>
                <a:latin typeface="Arial Narrow" panose="020B0606020202030204" pitchFamily="34" charset="0"/>
              </a:rPr>
              <a:t>Ειδικού τύπου: </a:t>
            </a:r>
            <a:r>
              <a:rPr lang="el-GR" sz="2400" dirty="0">
                <a:solidFill>
                  <a:srgbClr val="FF0000"/>
                </a:solidFill>
                <a:latin typeface="Arial Narrow" panose="020B0606020202030204" pitchFamily="34" charset="0"/>
              </a:rPr>
              <a:t>απελευθερώνουν ρύπους για μικρή διάρκεια (κατά κανόνα) λ.χ. ατυχήματος</a:t>
            </a:r>
          </a:p>
          <a:p>
            <a:pPr marL="12700" algn="just">
              <a:lnSpc>
                <a:spcPts val="2555"/>
              </a:lnSpc>
              <a:spcBef>
                <a:spcPts val="127"/>
              </a:spcBef>
            </a:pPr>
            <a:endParaRPr lang="el-GR" sz="2400" dirty="0">
              <a:solidFill>
                <a:srgbClr val="FF0000"/>
              </a:solidFill>
              <a:latin typeface="Arial Narrow" panose="020B0606020202030204" pitchFamily="34" charset="0"/>
            </a:endParaRPr>
          </a:p>
          <a:p>
            <a:pPr marL="12700" algn="just">
              <a:lnSpc>
                <a:spcPts val="2555"/>
              </a:lnSpc>
              <a:spcBef>
                <a:spcPts val="127"/>
              </a:spcBef>
            </a:pPr>
            <a:r>
              <a:rPr lang="el-GR" sz="2400" dirty="0">
                <a:solidFill>
                  <a:srgbClr val="000099"/>
                </a:solidFill>
                <a:latin typeface="Arial Narrow" panose="020B0606020202030204" pitchFamily="34" charset="0"/>
              </a:rPr>
              <a:t>Επίσης μπορεί </a:t>
            </a:r>
            <a:r>
              <a:rPr lang="el-GR" sz="2400" b="1" u="sng" dirty="0">
                <a:solidFill>
                  <a:srgbClr val="000099"/>
                </a:solidFill>
                <a:latin typeface="Arial Narrow" panose="020B0606020202030204" pitchFamily="34" charset="0"/>
              </a:rPr>
              <a:t>η παραγωγή να είναι συνεχής ή κατά διαστήματα</a:t>
            </a:r>
            <a:r>
              <a:rPr lang="el-GR" sz="2400" dirty="0">
                <a:solidFill>
                  <a:srgbClr val="000099"/>
                </a:solidFill>
                <a:latin typeface="Arial Narrow" panose="020B0606020202030204" pitchFamily="34" charset="0"/>
              </a:rPr>
              <a:t>.</a:t>
            </a:r>
            <a:endParaRPr lang="en-US" sz="2400" dirty="0">
              <a:solidFill>
                <a:srgbClr val="000099"/>
              </a:solidFill>
              <a:latin typeface="Arial Narrow" panose="020B0606020202030204" pitchFamily="34" charset="0"/>
            </a:endParaRPr>
          </a:p>
        </p:txBody>
      </p:sp>
    </p:spTree>
    <p:extLst>
      <p:ext uri="{BB962C8B-B14F-4D97-AF65-F5344CB8AC3E}">
        <p14:creationId xmlns:p14="http://schemas.microsoft.com/office/powerpoint/2010/main" val="3965711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Θέση ημερομηνίας 5">
            <a:extLst>
              <a:ext uri="{FF2B5EF4-FFF2-40B4-BE49-F238E27FC236}">
                <a16:creationId xmlns:a16="http://schemas.microsoft.com/office/drawing/2014/main" id="{683991C3-AB07-4DE9-B797-6868D778BF9A}"/>
              </a:ext>
            </a:extLst>
          </p:cNvPr>
          <p:cNvSpPr>
            <a:spLocks noGrp="1"/>
          </p:cNvSpPr>
          <p:nvPr>
            <p:ph type="dt" sz="half" idx="10"/>
          </p:nvPr>
        </p:nvSpPr>
        <p:spPr/>
        <p:txBody>
          <a:bodyPr/>
          <a:lstStyle/>
          <a:p>
            <a:pPr>
              <a:defRPr/>
            </a:pPr>
            <a:fld id="{DFB3E3A1-D1D5-4B0A-A8D6-D5B4EDE64DE5}" type="datetime1">
              <a:rPr lang="el-GR" smtClean="0"/>
              <a:pPr>
                <a:defRPr/>
              </a:pPr>
              <a:t>11/12/2024</a:t>
            </a:fld>
            <a:endParaRPr lang="el-GR"/>
          </a:p>
        </p:txBody>
      </p:sp>
      <p:sp>
        <p:nvSpPr>
          <p:cNvPr id="7" name="Θέση αριθμού διαφάνειας 6">
            <a:extLst>
              <a:ext uri="{FF2B5EF4-FFF2-40B4-BE49-F238E27FC236}">
                <a16:creationId xmlns:a16="http://schemas.microsoft.com/office/drawing/2014/main" id="{40AFF2BC-A555-480B-A24E-F912980C41CF}"/>
              </a:ext>
            </a:extLst>
          </p:cNvPr>
          <p:cNvSpPr>
            <a:spLocks noGrp="1"/>
          </p:cNvSpPr>
          <p:nvPr>
            <p:ph type="sldNum" sz="quarter" idx="12"/>
          </p:nvPr>
        </p:nvSpPr>
        <p:spPr/>
        <p:txBody>
          <a:bodyPr/>
          <a:lstStyle/>
          <a:p>
            <a:fld id="{9FD736EA-1B0E-4467-9092-9C5E0C8891FE}" type="slidenum">
              <a:rPr lang="el-GR" altLang="el-GR" smtClean="0"/>
              <a:pPr/>
              <a:t>11</a:t>
            </a:fld>
            <a:endParaRPr lang="el-GR" altLang="el-GR"/>
          </a:p>
        </p:txBody>
      </p:sp>
      <p:sp>
        <p:nvSpPr>
          <p:cNvPr id="4" name="2 - Θέση περιεχομένου">
            <a:extLst>
              <a:ext uri="{FF2B5EF4-FFF2-40B4-BE49-F238E27FC236}">
                <a16:creationId xmlns:a16="http://schemas.microsoft.com/office/drawing/2014/main" id="{BEBC7110-4196-4C70-A725-82240262C651}"/>
              </a:ext>
            </a:extLst>
          </p:cNvPr>
          <p:cNvSpPr txBox="1">
            <a:spLocks/>
          </p:cNvSpPr>
          <p:nvPr/>
        </p:nvSpPr>
        <p:spPr>
          <a:xfrm>
            <a:off x="452142" y="1700808"/>
            <a:ext cx="8234658" cy="32244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just">
              <a:buFont typeface="Wingdings 2" panose="05020102010507070707" pitchFamily="18" charset="2"/>
              <a:buNone/>
            </a:pPr>
            <a:r>
              <a:rPr lang="el-GR" altLang="el-GR" dirty="0">
                <a:latin typeface="Arial Narrow" panose="020B0606020202030204" pitchFamily="34" charset="0"/>
              </a:rPr>
              <a:t>με βάση τη γεωμετρική τους αναφορά:</a:t>
            </a:r>
          </a:p>
          <a:p>
            <a:pPr algn="just">
              <a:buFont typeface="Wingdings 2" panose="05020102010507070707" pitchFamily="18" charset="2"/>
              <a:buNone/>
            </a:pPr>
            <a:r>
              <a:rPr lang="el-GR" altLang="el-GR" dirty="0">
                <a:latin typeface="Arial Narrow" panose="020B0606020202030204" pitchFamily="34" charset="0"/>
              </a:rPr>
              <a:t> </a:t>
            </a:r>
          </a:p>
          <a:p>
            <a:pPr algn="just">
              <a:buFont typeface="Wingdings 2" panose="05020102010507070707" pitchFamily="18" charset="2"/>
              <a:buNone/>
            </a:pPr>
            <a:r>
              <a:rPr lang="el-GR" altLang="el-GR" dirty="0">
                <a:latin typeface="Arial Narrow" panose="020B0606020202030204" pitchFamily="34" charset="0"/>
              </a:rPr>
              <a:t>	</a:t>
            </a:r>
            <a:r>
              <a:rPr lang="el-GR" altLang="el-GR" b="1" u="sng" dirty="0">
                <a:latin typeface="Arial Narrow" panose="020B0606020202030204" pitchFamily="34" charset="0"/>
              </a:rPr>
              <a:t>Σημειακές πηγές</a:t>
            </a:r>
            <a:r>
              <a:rPr lang="el-GR" altLang="el-GR" dirty="0">
                <a:latin typeface="Arial Narrow" panose="020B0606020202030204" pitchFamily="34" charset="0"/>
              </a:rPr>
              <a:t>:  είναι μεμονωμένα σημεία</a:t>
            </a:r>
            <a:r>
              <a:rPr lang="en-US" altLang="el-GR" dirty="0">
                <a:latin typeface="Arial Narrow" panose="020B0606020202030204" pitchFamily="34" charset="0"/>
              </a:rPr>
              <a:t>, </a:t>
            </a:r>
            <a:r>
              <a:rPr lang="el-GR" altLang="el-GR" dirty="0">
                <a:latin typeface="Arial Narrow" panose="020B0606020202030204" pitchFamily="34" charset="0"/>
              </a:rPr>
              <a:t>καμινάδα ή εργοστάσιο ή μια πόλη ολόκληρη, ανάλογα με την κλίμακα για το πρόβλημα που αναπτύσσεται.   </a:t>
            </a:r>
          </a:p>
        </p:txBody>
      </p:sp>
      <p:sp>
        <p:nvSpPr>
          <p:cNvPr id="5" name="Title 4">
            <a:extLst>
              <a:ext uri="{FF2B5EF4-FFF2-40B4-BE49-F238E27FC236}">
                <a16:creationId xmlns:a16="http://schemas.microsoft.com/office/drawing/2014/main" id="{6753336E-B9BD-4057-A543-6428124F1576}"/>
              </a:ext>
            </a:extLst>
          </p:cNvPr>
          <p:cNvSpPr>
            <a:spLocks noGrp="1"/>
          </p:cNvSpPr>
          <p:nvPr>
            <p:ph type="title"/>
          </p:nvPr>
        </p:nvSpPr>
        <p:spPr>
          <a:xfrm>
            <a:off x="500034" y="274638"/>
            <a:ext cx="7772400" cy="1143000"/>
          </a:xfrm>
        </p:spPr>
        <p:txBody>
          <a:bodyPr/>
          <a:lstStyle/>
          <a:p>
            <a:r>
              <a:rPr lang="el-GR" dirty="0">
                <a:solidFill>
                  <a:schemeClr val="accent6">
                    <a:lumMod val="75000"/>
                  </a:schemeClr>
                </a:solidFill>
                <a:latin typeface="Arial Narrow" panose="020B0606020202030204" pitchFamily="34" charset="0"/>
              </a:rPr>
              <a:t> Είδη πηγών εκπομπής </a:t>
            </a:r>
            <a:endParaRPr lang="en-US" dirty="0">
              <a:solidFill>
                <a:schemeClr val="accent6">
                  <a:lumMod val="75000"/>
                </a:schemeClr>
              </a:solidFill>
              <a:latin typeface="Arial Narrow" panose="020B0606020202030204" pitchFamily="34" charset="0"/>
            </a:endParaRPr>
          </a:p>
        </p:txBody>
      </p:sp>
    </p:spTree>
    <p:extLst>
      <p:ext uri="{BB962C8B-B14F-4D97-AF65-F5344CB8AC3E}">
        <p14:creationId xmlns:p14="http://schemas.microsoft.com/office/powerpoint/2010/main" val="721562582"/>
      </p:ext>
    </p:extLst>
  </p:cSld>
  <p:clrMapOvr>
    <a:masterClrMapping/>
  </p:clrMapOvr>
  <p:transition spd="med">
    <p:zoom/>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Θέση ημερομηνίας 5">
            <a:extLst>
              <a:ext uri="{FF2B5EF4-FFF2-40B4-BE49-F238E27FC236}">
                <a16:creationId xmlns:a16="http://schemas.microsoft.com/office/drawing/2014/main" id="{683991C3-AB07-4DE9-B797-6868D778BF9A}"/>
              </a:ext>
            </a:extLst>
          </p:cNvPr>
          <p:cNvSpPr>
            <a:spLocks noGrp="1"/>
          </p:cNvSpPr>
          <p:nvPr>
            <p:ph type="dt" sz="half" idx="10"/>
          </p:nvPr>
        </p:nvSpPr>
        <p:spPr/>
        <p:txBody>
          <a:bodyPr/>
          <a:lstStyle/>
          <a:p>
            <a:pPr>
              <a:defRPr/>
            </a:pPr>
            <a:fld id="{DFB3E3A1-D1D5-4B0A-A8D6-D5B4EDE64DE5}" type="datetime1">
              <a:rPr lang="el-GR" smtClean="0"/>
              <a:pPr>
                <a:defRPr/>
              </a:pPr>
              <a:t>11/12/2024</a:t>
            </a:fld>
            <a:endParaRPr lang="el-GR"/>
          </a:p>
        </p:txBody>
      </p:sp>
      <p:sp>
        <p:nvSpPr>
          <p:cNvPr id="7" name="Θέση αριθμού διαφάνειας 6">
            <a:extLst>
              <a:ext uri="{FF2B5EF4-FFF2-40B4-BE49-F238E27FC236}">
                <a16:creationId xmlns:a16="http://schemas.microsoft.com/office/drawing/2014/main" id="{40AFF2BC-A555-480B-A24E-F912980C41CF}"/>
              </a:ext>
            </a:extLst>
          </p:cNvPr>
          <p:cNvSpPr>
            <a:spLocks noGrp="1"/>
          </p:cNvSpPr>
          <p:nvPr>
            <p:ph type="sldNum" sz="quarter" idx="12"/>
          </p:nvPr>
        </p:nvSpPr>
        <p:spPr/>
        <p:txBody>
          <a:bodyPr/>
          <a:lstStyle/>
          <a:p>
            <a:fld id="{9FD736EA-1B0E-4467-9092-9C5E0C8891FE}" type="slidenum">
              <a:rPr lang="el-GR" altLang="el-GR" smtClean="0"/>
              <a:pPr/>
              <a:t>12</a:t>
            </a:fld>
            <a:endParaRPr lang="el-GR" altLang="el-GR"/>
          </a:p>
        </p:txBody>
      </p:sp>
      <p:sp>
        <p:nvSpPr>
          <p:cNvPr id="4" name="2 - Θέση περιεχομένου">
            <a:extLst>
              <a:ext uri="{FF2B5EF4-FFF2-40B4-BE49-F238E27FC236}">
                <a16:creationId xmlns:a16="http://schemas.microsoft.com/office/drawing/2014/main" id="{1B79C396-5785-407D-8C4C-541591E4D55E}"/>
              </a:ext>
            </a:extLst>
          </p:cNvPr>
          <p:cNvSpPr txBox="1">
            <a:spLocks/>
          </p:cNvSpPr>
          <p:nvPr/>
        </p:nvSpPr>
        <p:spPr>
          <a:xfrm>
            <a:off x="251520" y="1285860"/>
            <a:ext cx="8163790" cy="4572000"/>
          </a:xfrm>
          <a:prstGeom prst="rect">
            <a:avLst/>
          </a:prstGeom>
        </p:spPr>
        <p:txBody>
          <a:bodyPr vert="horz" lIns="91440" tIns="45720" rIns="91440" bIns="45720" rtlCol="0">
            <a:normAutofit lnSpcReduction="1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just">
              <a:buFont typeface="Wingdings 2" panose="05020102010507070707" pitchFamily="18" charset="2"/>
              <a:buNone/>
            </a:pPr>
            <a:r>
              <a:rPr lang="el-GR" altLang="el-GR" dirty="0">
                <a:latin typeface="Arial Narrow" panose="020B0606020202030204" pitchFamily="34" charset="0"/>
              </a:rPr>
              <a:t>	</a:t>
            </a:r>
            <a:r>
              <a:rPr lang="el-GR" altLang="el-GR" b="1" u="sng" dirty="0">
                <a:latin typeface="Arial Narrow" panose="020B0606020202030204" pitchFamily="34" charset="0"/>
              </a:rPr>
              <a:t>Επιφανειακές (</a:t>
            </a:r>
            <a:r>
              <a:rPr lang="el-GR" altLang="el-GR" b="1" u="sng" dirty="0" err="1">
                <a:latin typeface="Arial Narrow" panose="020B0606020202030204" pitchFamily="34" charset="0"/>
              </a:rPr>
              <a:t>εμβαδικές</a:t>
            </a:r>
            <a:r>
              <a:rPr lang="el-GR" altLang="el-GR" b="1" u="sng" dirty="0">
                <a:latin typeface="Arial Narrow" panose="020B0606020202030204" pitchFamily="34" charset="0"/>
              </a:rPr>
              <a:t>) πηγές</a:t>
            </a:r>
            <a:r>
              <a:rPr lang="el-GR" altLang="el-GR" dirty="0">
                <a:latin typeface="Arial Narrow" panose="020B0606020202030204" pitchFamily="34" charset="0"/>
              </a:rPr>
              <a:t>:  είναι πηγές που δεν έχουν μεγάλη παροχή ρύπων, δηλαδή εκπέμπουν σχετικά λίγους ρύπους ανά μονάδα επιφάνειας.  Έχουν όμως μεγάλη σημασία, γιατί η έκλυση ρύπων γίνεται σε μικρό ύψος, οπότε βρίσκονται σε άμεση γειτνίαση με τους αποδέκτες.</a:t>
            </a:r>
          </a:p>
          <a:p>
            <a:pPr algn="just">
              <a:buFont typeface="Wingdings 2" panose="05020102010507070707" pitchFamily="18" charset="2"/>
              <a:buNone/>
            </a:pPr>
            <a:endParaRPr lang="el-GR" altLang="el-GR" dirty="0">
              <a:latin typeface="Arial Narrow" panose="020B0606020202030204" pitchFamily="34" charset="0"/>
            </a:endParaRPr>
          </a:p>
          <a:p>
            <a:pPr algn="just">
              <a:buFont typeface="Wingdings 2" panose="05020102010507070707" pitchFamily="18" charset="2"/>
              <a:buNone/>
            </a:pPr>
            <a:r>
              <a:rPr lang="el-GR" altLang="el-GR" dirty="0">
                <a:latin typeface="Arial Narrow" panose="020B0606020202030204" pitchFamily="34" charset="0"/>
              </a:rPr>
              <a:t>   Τέτοιες πηγές είναι οι οικιστικές περιοχές, εμπορικά συγκροτήματα, κ.α.</a:t>
            </a:r>
          </a:p>
        </p:txBody>
      </p:sp>
    </p:spTree>
    <p:extLst>
      <p:ext uri="{BB962C8B-B14F-4D97-AF65-F5344CB8AC3E}">
        <p14:creationId xmlns:p14="http://schemas.microsoft.com/office/powerpoint/2010/main" val="3731053623"/>
      </p:ext>
    </p:extLst>
  </p:cSld>
  <p:clrMapOvr>
    <a:masterClrMapping/>
  </p:clrMapOvr>
  <p:transition spd="med">
    <p:zoom/>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Θέση ημερομηνίας 5">
            <a:extLst>
              <a:ext uri="{FF2B5EF4-FFF2-40B4-BE49-F238E27FC236}">
                <a16:creationId xmlns:a16="http://schemas.microsoft.com/office/drawing/2014/main" id="{683991C3-AB07-4DE9-B797-6868D778BF9A}"/>
              </a:ext>
            </a:extLst>
          </p:cNvPr>
          <p:cNvSpPr>
            <a:spLocks noGrp="1"/>
          </p:cNvSpPr>
          <p:nvPr>
            <p:ph type="dt" sz="half" idx="10"/>
          </p:nvPr>
        </p:nvSpPr>
        <p:spPr/>
        <p:txBody>
          <a:bodyPr/>
          <a:lstStyle/>
          <a:p>
            <a:pPr>
              <a:defRPr/>
            </a:pPr>
            <a:fld id="{DFB3E3A1-D1D5-4B0A-A8D6-D5B4EDE64DE5}" type="datetime1">
              <a:rPr lang="el-GR" smtClean="0"/>
              <a:pPr>
                <a:defRPr/>
              </a:pPr>
              <a:t>11/12/2024</a:t>
            </a:fld>
            <a:endParaRPr lang="el-GR"/>
          </a:p>
        </p:txBody>
      </p:sp>
      <p:sp>
        <p:nvSpPr>
          <p:cNvPr id="7" name="Θέση αριθμού διαφάνειας 6">
            <a:extLst>
              <a:ext uri="{FF2B5EF4-FFF2-40B4-BE49-F238E27FC236}">
                <a16:creationId xmlns:a16="http://schemas.microsoft.com/office/drawing/2014/main" id="{40AFF2BC-A555-480B-A24E-F912980C41CF}"/>
              </a:ext>
            </a:extLst>
          </p:cNvPr>
          <p:cNvSpPr>
            <a:spLocks noGrp="1"/>
          </p:cNvSpPr>
          <p:nvPr>
            <p:ph type="sldNum" sz="quarter" idx="12"/>
          </p:nvPr>
        </p:nvSpPr>
        <p:spPr/>
        <p:txBody>
          <a:bodyPr/>
          <a:lstStyle/>
          <a:p>
            <a:fld id="{9FD736EA-1B0E-4467-9092-9C5E0C8891FE}" type="slidenum">
              <a:rPr lang="el-GR" altLang="el-GR" smtClean="0"/>
              <a:pPr/>
              <a:t>13</a:t>
            </a:fld>
            <a:endParaRPr lang="el-GR" altLang="el-GR"/>
          </a:p>
        </p:txBody>
      </p:sp>
      <p:sp>
        <p:nvSpPr>
          <p:cNvPr id="4" name="2 - Θέση περιεχομένου">
            <a:extLst>
              <a:ext uri="{FF2B5EF4-FFF2-40B4-BE49-F238E27FC236}">
                <a16:creationId xmlns:a16="http://schemas.microsoft.com/office/drawing/2014/main" id="{1AF97907-D6B6-46E8-B90F-CF5D6CCD70E7}"/>
              </a:ext>
            </a:extLst>
          </p:cNvPr>
          <p:cNvSpPr txBox="1">
            <a:spLocks/>
          </p:cNvSpPr>
          <p:nvPr/>
        </p:nvSpPr>
        <p:spPr>
          <a:xfrm>
            <a:off x="323528" y="836712"/>
            <a:ext cx="8136904" cy="4967287"/>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just">
              <a:buFont typeface="Wingdings 2" panose="05020102010507070707" pitchFamily="18" charset="2"/>
              <a:buNone/>
            </a:pPr>
            <a:r>
              <a:rPr lang="el-GR" altLang="el-GR" dirty="0">
                <a:latin typeface="Arial Narrow" panose="020B0606020202030204" pitchFamily="34" charset="0"/>
              </a:rPr>
              <a:t>	</a:t>
            </a:r>
            <a:r>
              <a:rPr lang="el-GR" altLang="el-GR" b="1" u="sng" dirty="0">
                <a:latin typeface="Arial Narrow" panose="020B0606020202030204" pitchFamily="34" charset="0"/>
              </a:rPr>
              <a:t>Γραμμικές πηγές</a:t>
            </a:r>
            <a:r>
              <a:rPr lang="el-GR" altLang="el-GR" dirty="0">
                <a:latin typeface="Arial Narrow" panose="020B0606020202030204" pitchFamily="34" charset="0"/>
              </a:rPr>
              <a:t>:  είναι πηγές που έχουν χαρακτηριστικό αντιπρόσωπο την κίνηση οχημάτων στους δρόμους.  </a:t>
            </a:r>
          </a:p>
          <a:p>
            <a:pPr algn="just">
              <a:buFont typeface="Wingdings 2" panose="05020102010507070707" pitchFamily="18" charset="2"/>
              <a:buNone/>
            </a:pPr>
            <a:endParaRPr lang="el-GR" altLang="el-GR" dirty="0">
              <a:latin typeface="Arial Narrow" panose="020B0606020202030204" pitchFamily="34" charset="0"/>
            </a:endParaRPr>
          </a:p>
          <a:p>
            <a:pPr algn="just">
              <a:buFont typeface="Wingdings 2" panose="05020102010507070707" pitchFamily="18" charset="2"/>
              <a:buNone/>
            </a:pPr>
            <a:r>
              <a:rPr lang="el-GR" altLang="el-GR" dirty="0">
                <a:latin typeface="Arial Narrow" panose="020B0606020202030204" pitchFamily="34" charset="0"/>
              </a:rPr>
              <a:t>    Από τις πηγές αυτές οι εκλύσεις γίνονται σε χαμηλά ύψη, και έτσι έχουν άμεση επίπτωση στους ανθρώπους, τα φυτά και τις κατασκευές.  </a:t>
            </a:r>
          </a:p>
          <a:p>
            <a:pPr algn="just">
              <a:buFont typeface="Wingdings 2" panose="05020102010507070707" pitchFamily="18" charset="2"/>
              <a:buNone/>
            </a:pPr>
            <a:r>
              <a:rPr lang="el-GR" altLang="el-GR" dirty="0">
                <a:latin typeface="Arial Narrow" panose="020B0606020202030204" pitchFamily="34" charset="0"/>
              </a:rPr>
              <a:t>    Μπορούν να δημιουργήσουν αρκετά προβλήματα, αφού οι μηχανισμοί διάχυσης είναι περιορισμένοι. </a:t>
            </a:r>
            <a:endParaRPr lang="en-US" altLang="el-GR" dirty="0">
              <a:latin typeface="Arial Narrow" panose="020B0606020202030204" pitchFamily="34" charset="0"/>
            </a:endParaRPr>
          </a:p>
          <a:p>
            <a:pPr algn="just">
              <a:buFont typeface="Wingdings 2" panose="05020102010507070707" pitchFamily="18" charset="2"/>
              <a:buNone/>
            </a:pPr>
            <a:endParaRPr lang="el-GR" altLang="el-GR" dirty="0">
              <a:latin typeface="Arial Narrow" panose="020B0606020202030204" pitchFamily="34" charset="0"/>
            </a:endParaRPr>
          </a:p>
          <a:p>
            <a:endParaRPr lang="el-GR" altLang="el-GR" dirty="0">
              <a:latin typeface="Arial Narrow" panose="020B0606020202030204" pitchFamily="34" charset="0"/>
            </a:endParaRPr>
          </a:p>
        </p:txBody>
      </p:sp>
    </p:spTree>
    <p:extLst>
      <p:ext uri="{BB962C8B-B14F-4D97-AF65-F5344CB8AC3E}">
        <p14:creationId xmlns:p14="http://schemas.microsoft.com/office/powerpoint/2010/main" val="790458384"/>
      </p:ext>
    </p:extLst>
  </p:cSld>
  <p:clrMapOvr>
    <a:masterClrMapping/>
  </p:clrMapOvr>
  <p:transition spd="med">
    <p:zoom/>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Θέση ημερομηνίας 5">
            <a:extLst>
              <a:ext uri="{FF2B5EF4-FFF2-40B4-BE49-F238E27FC236}">
                <a16:creationId xmlns:a16="http://schemas.microsoft.com/office/drawing/2014/main" id="{683991C3-AB07-4DE9-B797-6868D778BF9A}"/>
              </a:ext>
            </a:extLst>
          </p:cNvPr>
          <p:cNvSpPr>
            <a:spLocks noGrp="1"/>
          </p:cNvSpPr>
          <p:nvPr>
            <p:ph type="dt" sz="half" idx="10"/>
          </p:nvPr>
        </p:nvSpPr>
        <p:spPr/>
        <p:txBody>
          <a:bodyPr/>
          <a:lstStyle/>
          <a:p>
            <a:pPr>
              <a:defRPr/>
            </a:pPr>
            <a:fld id="{DFB3E3A1-D1D5-4B0A-A8D6-D5B4EDE64DE5}" type="datetime1">
              <a:rPr lang="el-GR" smtClean="0"/>
              <a:pPr>
                <a:defRPr/>
              </a:pPr>
              <a:t>11/12/2024</a:t>
            </a:fld>
            <a:endParaRPr lang="el-GR"/>
          </a:p>
        </p:txBody>
      </p:sp>
      <p:sp>
        <p:nvSpPr>
          <p:cNvPr id="7" name="Θέση αριθμού διαφάνειας 6">
            <a:extLst>
              <a:ext uri="{FF2B5EF4-FFF2-40B4-BE49-F238E27FC236}">
                <a16:creationId xmlns:a16="http://schemas.microsoft.com/office/drawing/2014/main" id="{40AFF2BC-A555-480B-A24E-F912980C41CF}"/>
              </a:ext>
            </a:extLst>
          </p:cNvPr>
          <p:cNvSpPr>
            <a:spLocks noGrp="1"/>
          </p:cNvSpPr>
          <p:nvPr>
            <p:ph type="sldNum" sz="quarter" idx="12"/>
          </p:nvPr>
        </p:nvSpPr>
        <p:spPr/>
        <p:txBody>
          <a:bodyPr/>
          <a:lstStyle/>
          <a:p>
            <a:fld id="{9FD736EA-1B0E-4467-9092-9C5E0C8891FE}" type="slidenum">
              <a:rPr lang="el-GR" altLang="el-GR" smtClean="0"/>
              <a:pPr/>
              <a:t>14</a:t>
            </a:fld>
            <a:endParaRPr lang="el-GR" altLang="el-GR"/>
          </a:p>
        </p:txBody>
      </p:sp>
      <p:sp>
        <p:nvSpPr>
          <p:cNvPr id="5" name="TextBox 4">
            <a:extLst>
              <a:ext uri="{FF2B5EF4-FFF2-40B4-BE49-F238E27FC236}">
                <a16:creationId xmlns:a16="http://schemas.microsoft.com/office/drawing/2014/main" id="{F056AE54-FB3D-4921-8B35-76129C544E57}"/>
              </a:ext>
            </a:extLst>
          </p:cNvPr>
          <p:cNvSpPr txBox="1"/>
          <p:nvPr/>
        </p:nvSpPr>
        <p:spPr>
          <a:xfrm>
            <a:off x="457200" y="354707"/>
            <a:ext cx="7992888" cy="6001643"/>
          </a:xfrm>
          <a:prstGeom prst="rect">
            <a:avLst/>
          </a:prstGeom>
          <a:solidFill>
            <a:schemeClr val="bg1"/>
          </a:solidFill>
        </p:spPr>
        <p:txBody>
          <a:bodyPr wrap="square">
            <a:spAutoFit/>
          </a:bodyPr>
          <a:lstStyle/>
          <a:p>
            <a:pPr marL="342900" indent="-342900">
              <a:buFont typeface="Arial" panose="020B0604020202020204" pitchFamily="34" charset="0"/>
              <a:buChar char="•"/>
            </a:pPr>
            <a:r>
              <a:rPr lang="el-GR" sz="2400" dirty="0">
                <a:solidFill>
                  <a:srgbClr val="0000FF"/>
                </a:solidFill>
                <a:latin typeface="Arial Narrow" panose="020B0606020202030204" pitchFamily="34" charset="0"/>
              </a:rPr>
              <a:t>Στοιχεία πηγής.</a:t>
            </a:r>
            <a:endParaRPr lang="en-US" sz="2400" dirty="0">
              <a:solidFill>
                <a:srgbClr val="0000FF"/>
              </a:solidFill>
              <a:latin typeface="Arial Narrow" panose="020B0606020202030204" pitchFamily="34" charset="0"/>
            </a:endParaRPr>
          </a:p>
          <a:p>
            <a:r>
              <a:rPr lang="el-GR" sz="2400" dirty="0">
                <a:solidFill>
                  <a:srgbClr val="0000FF"/>
                </a:solidFill>
                <a:latin typeface="Arial Narrow" panose="020B0606020202030204" pitchFamily="34" charset="0"/>
              </a:rPr>
              <a:t>Η γνώση των χαρακτηριστικών των πηγών εκπομπής είναι απαραίτητη για τις εκτιμήσεις της διασποράς</a:t>
            </a:r>
          </a:p>
          <a:p>
            <a:pPr marL="342900" indent="-342900">
              <a:buFont typeface="Arial" panose="020B0604020202020204" pitchFamily="34" charset="0"/>
              <a:buChar char="•"/>
            </a:pPr>
            <a:r>
              <a:rPr lang="el-GR" sz="2400" dirty="0">
                <a:latin typeface="Arial Narrow" panose="020B0606020202030204" pitchFamily="34" charset="0"/>
              </a:rPr>
              <a:t>Γεωμετρία πηγής</a:t>
            </a:r>
          </a:p>
          <a:p>
            <a:r>
              <a:rPr lang="el-GR" sz="2400" dirty="0">
                <a:solidFill>
                  <a:srgbClr val="0000FF"/>
                </a:solidFill>
                <a:latin typeface="Arial Narrow" panose="020B0606020202030204" pitchFamily="34" charset="0"/>
              </a:rPr>
              <a:t>Σημασία για αποστάσεις της ίδιας τάξης μεγέθους ή μικρότερες.</a:t>
            </a:r>
          </a:p>
          <a:p>
            <a:pPr marL="800100" lvl="1" indent="-342900">
              <a:buFont typeface="Wingdings" panose="05000000000000000000" pitchFamily="2" charset="2"/>
              <a:buChar char="ü"/>
            </a:pPr>
            <a:r>
              <a:rPr lang="el-GR" sz="2400" dirty="0">
                <a:solidFill>
                  <a:srgbClr val="0000FF"/>
                </a:solidFill>
                <a:latin typeface="Arial Narrow" panose="020B0606020202030204" pitchFamily="34" charset="0"/>
              </a:rPr>
              <a:t>Σημειακή</a:t>
            </a:r>
          </a:p>
          <a:p>
            <a:pPr marL="800100" lvl="1" indent="-342900">
              <a:buFont typeface="Wingdings" panose="05000000000000000000" pitchFamily="2" charset="2"/>
              <a:buChar char="ü"/>
            </a:pPr>
            <a:r>
              <a:rPr lang="el-GR" sz="2400" dirty="0" err="1">
                <a:solidFill>
                  <a:srgbClr val="0000FF"/>
                </a:solidFill>
                <a:latin typeface="Arial Narrow" panose="020B0606020202030204" pitchFamily="34" charset="0"/>
              </a:rPr>
              <a:t>Εμβαδική</a:t>
            </a:r>
            <a:r>
              <a:rPr lang="el-GR" sz="2400" dirty="0">
                <a:solidFill>
                  <a:srgbClr val="0000FF"/>
                </a:solidFill>
                <a:latin typeface="Arial Narrow" panose="020B0606020202030204" pitchFamily="34" charset="0"/>
              </a:rPr>
              <a:t>.</a:t>
            </a:r>
          </a:p>
          <a:p>
            <a:pPr marL="800100" lvl="1" indent="-342900">
              <a:buFont typeface="Wingdings" panose="05000000000000000000" pitchFamily="2" charset="2"/>
              <a:buChar char="ü"/>
            </a:pPr>
            <a:r>
              <a:rPr lang="el-GR" sz="2400" dirty="0">
                <a:solidFill>
                  <a:srgbClr val="0000FF"/>
                </a:solidFill>
                <a:latin typeface="Arial Narrow" panose="020B0606020202030204" pitchFamily="34" charset="0"/>
              </a:rPr>
              <a:t>Γραμμική</a:t>
            </a:r>
          </a:p>
          <a:p>
            <a:pPr marL="342900" indent="-342900">
              <a:buFont typeface="Arial" panose="020B0604020202020204" pitchFamily="34" charset="0"/>
              <a:buChar char="•"/>
            </a:pPr>
            <a:r>
              <a:rPr lang="el-GR" sz="2400" dirty="0">
                <a:latin typeface="Arial Narrow" panose="020B0606020202030204" pitchFamily="34" charset="0"/>
              </a:rPr>
              <a:t>Χρονική διάρκεια εκπομπής</a:t>
            </a:r>
          </a:p>
          <a:p>
            <a:pPr marL="800100" lvl="1" indent="-342900">
              <a:buFont typeface="Wingdings" panose="05000000000000000000" pitchFamily="2" charset="2"/>
              <a:buChar char="ü"/>
            </a:pPr>
            <a:r>
              <a:rPr lang="el-GR" sz="2400" dirty="0">
                <a:solidFill>
                  <a:srgbClr val="0000FF"/>
                </a:solidFill>
                <a:latin typeface="Arial Narrow" panose="020B0606020202030204" pitchFamily="34" charset="0"/>
              </a:rPr>
              <a:t>Στιγμιαία</a:t>
            </a:r>
          </a:p>
          <a:p>
            <a:pPr marL="800100" lvl="1" indent="-342900">
              <a:buFont typeface="Wingdings" panose="05000000000000000000" pitchFamily="2" charset="2"/>
              <a:buChar char="ü"/>
            </a:pPr>
            <a:r>
              <a:rPr lang="el-GR" sz="2400" dirty="0">
                <a:solidFill>
                  <a:srgbClr val="0000FF"/>
                </a:solidFill>
                <a:latin typeface="Arial Narrow" panose="020B0606020202030204" pitchFamily="34" charset="0"/>
              </a:rPr>
              <a:t>Συνεχής</a:t>
            </a:r>
          </a:p>
          <a:p>
            <a:pPr marL="342900" indent="-342900">
              <a:buFont typeface="Arial" panose="020B0604020202020204" pitchFamily="34" charset="0"/>
              <a:buChar char="•"/>
            </a:pPr>
            <a:r>
              <a:rPr lang="el-GR" sz="2400" dirty="0">
                <a:latin typeface="Arial Narrow" panose="020B0606020202030204" pitchFamily="34" charset="0"/>
              </a:rPr>
              <a:t>Τοποθεσία πηγής</a:t>
            </a:r>
          </a:p>
          <a:p>
            <a:pPr marL="800100" lvl="1" indent="-342900">
              <a:buFont typeface="Wingdings" panose="05000000000000000000" pitchFamily="2" charset="2"/>
              <a:buChar char="ü"/>
            </a:pPr>
            <a:r>
              <a:rPr lang="el-GR" sz="2400" dirty="0">
                <a:solidFill>
                  <a:srgbClr val="0000FF"/>
                </a:solidFill>
                <a:latin typeface="Arial Narrow" panose="020B0606020202030204" pitchFamily="34" charset="0"/>
              </a:rPr>
              <a:t>Υψόμετρο</a:t>
            </a:r>
          </a:p>
          <a:p>
            <a:pPr marL="800100" lvl="1" indent="-342900">
              <a:buFont typeface="Wingdings" panose="05000000000000000000" pitchFamily="2" charset="2"/>
              <a:buChar char="ü"/>
            </a:pPr>
            <a:r>
              <a:rPr lang="el-GR" sz="2400" dirty="0">
                <a:solidFill>
                  <a:srgbClr val="0000FF"/>
                </a:solidFill>
                <a:latin typeface="Arial Narrow" panose="020B0606020202030204" pitchFamily="34" charset="0"/>
              </a:rPr>
              <a:t>Περιοχή</a:t>
            </a:r>
          </a:p>
          <a:p>
            <a:pPr marL="342900" indent="-342900">
              <a:buFont typeface="Arial" panose="020B0604020202020204" pitchFamily="34" charset="0"/>
              <a:buChar char="•"/>
            </a:pPr>
            <a:r>
              <a:rPr lang="el-GR" sz="2400" dirty="0">
                <a:latin typeface="Arial Narrow" panose="020B0606020202030204" pitchFamily="34" charset="0"/>
              </a:rPr>
              <a:t>Ρυθμός εκπομπής: </a:t>
            </a:r>
            <a:r>
              <a:rPr lang="en-US" sz="2400" dirty="0">
                <a:latin typeface="Arial Narrow" panose="020B0606020202030204" pitchFamily="34" charset="0"/>
              </a:rPr>
              <a:t>c=m/t</a:t>
            </a:r>
            <a:r>
              <a:rPr lang="el-GR" sz="2400" dirty="0">
                <a:latin typeface="Arial Narrow" panose="020B0606020202030204" pitchFamily="34" charset="0"/>
              </a:rPr>
              <a:t> (</a:t>
            </a:r>
            <a:r>
              <a:rPr lang="en-US" sz="2400" dirty="0">
                <a:latin typeface="Arial Narrow" panose="020B0606020202030204" pitchFamily="34" charset="0"/>
              </a:rPr>
              <a:t>kg/s) </a:t>
            </a:r>
            <a:r>
              <a:rPr lang="el-GR" sz="2400" dirty="0">
                <a:latin typeface="Arial Narrow" panose="020B0606020202030204" pitchFamily="34" charset="0"/>
              </a:rPr>
              <a:t>ή</a:t>
            </a:r>
            <a:r>
              <a:rPr lang="en-US" sz="2400" dirty="0">
                <a:latin typeface="Arial Narrow" panose="020B0606020202030204" pitchFamily="34" charset="0"/>
              </a:rPr>
              <a:t> C=V/t (m</a:t>
            </a:r>
            <a:r>
              <a:rPr lang="en-US" sz="2400" baseline="30000" dirty="0">
                <a:latin typeface="Arial Narrow" panose="020B0606020202030204" pitchFamily="34" charset="0"/>
              </a:rPr>
              <a:t>3</a:t>
            </a:r>
            <a:r>
              <a:rPr lang="en-US" sz="2400" dirty="0">
                <a:latin typeface="Arial Narrow" panose="020B0606020202030204" pitchFamily="34" charset="0"/>
              </a:rPr>
              <a:t>/s)</a:t>
            </a:r>
          </a:p>
          <a:p>
            <a:pPr marL="342900" indent="-342900">
              <a:buFont typeface="Arial" panose="020B0604020202020204" pitchFamily="34" charset="0"/>
              <a:buChar char="•"/>
            </a:pPr>
            <a:r>
              <a:rPr lang="el-GR" sz="2400" dirty="0">
                <a:latin typeface="Arial Narrow" panose="020B0606020202030204" pitchFamily="34" charset="0"/>
              </a:rPr>
              <a:t>Ένταση</a:t>
            </a:r>
            <a:endParaRPr lang="en-US" sz="2400" dirty="0">
              <a:latin typeface="Arial Narrow" panose="020B0606020202030204" pitchFamily="34" charset="0"/>
            </a:endParaRPr>
          </a:p>
        </p:txBody>
      </p:sp>
    </p:spTree>
    <p:extLst>
      <p:ext uri="{BB962C8B-B14F-4D97-AF65-F5344CB8AC3E}">
        <p14:creationId xmlns:p14="http://schemas.microsoft.com/office/powerpoint/2010/main" val="3609275806"/>
      </p:ext>
    </p:extLst>
  </p:cSld>
  <p:clrMapOvr>
    <a:masterClrMapping/>
  </p:clrMapOvr>
  <p:transition spd="med">
    <p:zoom/>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Θέση ημερομηνίας 5">
            <a:extLst>
              <a:ext uri="{FF2B5EF4-FFF2-40B4-BE49-F238E27FC236}">
                <a16:creationId xmlns:a16="http://schemas.microsoft.com/office/drawing/2014/main" id="{A079E84F-22BA-44A6-82A0-F5EFDB6C3565}"/>
              </a:ext>
            </a:extLst>
          </p:cNvPr>
          <p:cNvSpPr>
            <a:spLocks noGrp="1"/>
          </p:cNvSpPr>
          <p:nvPr>
            <p:ph type="dt" sz="half" idx="10"/>
          </p:nvPr>
        </p:nvSpPr>
        <p:spPr/>
        <p:txBody>
          <a:bodyPr/>
          <a:lstStyle/>
          <a:p>
            <a:pPr>
              <a:defRPr/>
            </a:pPr>
            <a:fld id="{DFB3E3A1-D1D5-4B0A-A8D6-D5B4EDE64DE5}" type="datetime1">
              <a:rPr lang="el-GR" smtClean="0"/>
              <a:pPr>
                <a:defRPr/>
              </a:pPr>
              <a:t>11/12/2024</a:t>
            </a:fld>
            <a:endParaRPr lang="el-GR"/>
          </a:p>
        </p:txBody>
      </p:sp>
      <p:sp>
        <p:nvSpPr>
          <p:cNvPr id="7" name="Θέση αριθμού διαφάνειας 6">
            <a:extLst>
              <a:ext uri="{FF2B5EF4-FFF2-40B4-BE49-F238E27FC236}">
                <a16:creationId xmlns:a16="http://schemas.microsoft.com/office/drawing/2014/main" id="{6A75EB84-8D58-4FEC-AC74-4CC90EE4ECB6}"/>
              </a:ext>
            </a:extLst>
          </p:cNvPr>
          <p:cNvSpPr>
            <a:spLocks noGrp="1"/>
          </p:cNvSpPr>
          <p:nvPr>
            <p:ph type="sldNum" sz="quarter" idx="12"/>
          </p:nvPr>
        </p:nvSpPr>
        <p:spPr/>
        <p:txBody>
          <a:bodyPr/>
          <a:lstStyle/>
          <a:p>
            <a:fld id="{9FD736EA-1B0E-4467-9092-9C5E0C8891FE}" type="slidenum">
              <a:rPr lang="el-GR" altLang="el-GR" smtClean="0"/>
              <a:pPr/>
              <a:t>15</a:t>
            </a:fld>
            <a:endParaRPr lang="el-GR" altLang="el-GR"/>
          </a:p>
        </p:txBody>
      </p:sp>
      <p:sp>
        <p:nvSpPr>
          <p:cNvPr id="4" name="object 3">
            <a:extLst>
              <a:ext uri="{FF2B5EF4-FFF2-40B4-BE49-F238E27FC236}">
                <a16:creationId xmlns:a16="http://schemas.microsoft.com/office/drawing/2014/main" id="{3FD5D031-D12D-4767-AC33-F44A368ECB02}"/>
              </a:ext>
            </a:extLst>
          </p:cNvPr>
          <p:cNvSpPr/>
          <p:nvPr/>
        </p:nvSpPr>
        <p:spPr>
          <a:xfrm>
            <a:off x="107504" y="836712"/>
            <a:ext cx="8928992" cy="5519638"/>
          </a:xfrm>
          <a:prstGeom prst="rect">
            <a:avLst/>
          </a:prstGeom>
          <a:blipFill>
            <a:blip r:embed="rId2" cstate="print"/>
            <a:stretch>
              <a:fillRect/>
            </a:stretch>
          </a:blipFill>
        </p:spPr>
        <p:txBody>
          <a:bodyPr wrap="square" lIns="0" tIns="0" rIns="0" bIns="0" rtlCol="0">
            <a:noAutofit/>
          </a:bodyPr>
          <a:lstStyle/>
          <a:p>
            <a:endParaRPr/>
          </a:p>
        </p:txBody>
      </p:sp>
      <p:sp>
        <p:nvSpPr>
          <p:cNvPr id="5" name="object 2">
            <a:extLst>
              <a:ext uri="{FF2B5EF4-FFF2-40B4-BE49-F238E27FC236}">
                <a16:creationId xmlns:a16="http://schemas.microsoft.com/office/drawing/2014/main" id="{CD123A3A-06C8-4BA9-89E6-0AD05D759CB6}"/>
              </a:ext>
            </a:extLst>
          </p:cNvPr>
          <p:cNvSpPr txBox="1"/>
          <p:nvPr/>
        </p:nvSpPr>
        <p:spPr>
          <a:xfrm>
            <a:off x="390214" y="16682"/>
            <a:ext cx="8488272" cy="432307"/>
          </a:xfrm>
          <a:prstGeom prst="rect">
            <a:avLst/>
          </a:prstGeom>
        </p:spPr>
        <p:txBody>
          <a:bodyPr wrap="square" lIns="0" tIns="0" rIns="0" bIns="0" rtlCol="0">
            <a:noAutofit/>
          </a:bodyPr>
          <a:lstStyle/>
          <a:p>
            <a:pPr marL="12700" algn="ctr">
              <a:lnSpc>
                <a:spcPts val="3375"/>
              </a:lnSpc>
              <a:spcBef>
                <a:spcPts val="168"/>
              </a:spcBef>
            </a:pPr>
            <a:r>
              <a:rPr sz="3200" spc="0" dirty="0">
                <a:solidFill>
                  <a:srgbClr val="000099"/>
                </a:solidFill>
                <a:latin typeface="Arial Narrow" panose="020B0606020202030204" pitchFamily="34" charset="0"/>
                <a:cs typeface="Arial"/>
              </a:rPr>
              <a:t>Δι</a:t>
            </a:r>
            <a:r>
              <a:rPr sz="3200" spc="-14" dirty="0">
                <a:solidFill>
                  <a:srgbClr val="000099"/>
                </a:solidFill>
                <a:latin typeface="Arial Narrow" panose="020B0606020202030204" pitchFamily="34" charset="0"/>
                <a:cs typeface="Arial"/>
              </a:rPr>
              <a:t>α</a:t>
            </a:r>
            <a:r>
              <a:rPr sz="3200" spc="0" dirty="0">
                <a:solidFill>
                  <a:srgbClr val="000099"/>
                </a:solidFill>
                <a:latin typeface="Arial Narrow" panose="020B0606020202030204" pitchFamily="34" charset="0"/>
                <a:cs typeface="Arial"/>
              </a:rPr>
              <a:t>σπορά</a:t>
            </a:r>
            <a:r>
              <a:rPr sz="3200" spc="-9" dirty="0">
                <a:solidFill>
                  <a:srgbClr val="000099"/>
                </a:solidFill>
                <a:latin typeface="Arial Narrow" panose="020B0606020202030204" pitchFamily="34" charset="0"/>
                <a:cs typeface="Arial"/>
              </a:rPr>
              <a:t>/</a:t>
            </a:r>
            <a:r>
              <a:rPr sz="3200" spc="0" dirty="0">
                <a:solidFill>
                  <a:srgbClr val="000099"/>
                </a:solidFill>
                <a:latin typeface="Arial Narrow" panose="020B0606020202030204" pitchFamily="34" charset="0"/>
                <a:cs typeface="Arial"/>
              </a:rPr>
              <a:t>διάχυση</a:t>
            </a:r>
            <a:r>
              <a:rPr sz="3200" spc="-19" dirty="0">
                <a:solidFill>
                  <a:srgbClr val="000099"/>
                </a:solidFill>
                <a:latin typeface="Arial Narrow" panose="020B0606020202030204" pitchFamily="34" charset="0"/>
                <a:cs typeface="Arial"/>
              </a:rPr>
              <a:t> </a:t>
            </a:r>
            <a:r>
              <a:rPr sz="3200" spc="0" dirty="0">
                <a:solidFill>
                  <a:srgbClr val="000099"/>
                </a:solidFill>
                <a:latin typeface="Arial Narrow" panose="020B0606020202030204" pitchFamily="34" charset="0"/>
                <a:cs typeface="Arial"/>
              </a:rPr>
              <a:t>λόγω</a:t>
            </a:r>
            <a:r>
              <a:rPr sz="3200" spc="-9" dirty="0">
                <a:solidFill>
                  <a:srgbClr val="000099"/>
                </a:solidFill>
                <a:latin typeface="Arial Narrow" panose="020B0606020202030204" pitchFamily="34" charset="0"/>
                <a:cs typeface="Arial"/>
              </a:rPr>
              <a:t> </a:t>
            </a:r>
            <a:r>
              <a:rPr sz="3200" spc="0" dirty="0">
                <a:solidFill>
                  <a:srgbClr val="000099"/>
                </a:solidFill>
                <a:latin typeface="Arial Narrow" panose="020B0606020202030204" pitchFamily="34" charset="0"/>
                <a:cs typeface="Arial"/>
              </a:rPr>
              <a:t>ατμ</a:t>
            </a:r>
            <a:r>
              <a:rPr sz="3200" spc="-14" dirty="0">
                <a:solidFill>
                  <a:srgbClr val="000099"/>
                </a:solidFill>
                <a:latin typeface="Arial Narrow" panose="020B0606020202030204" pitchFamily="34" charset="0"/>
                <a:cs typeface="Arial"/>
              </a:rPr>
              <a:t>ο</a:t>
            </a:r>
            <a:r>
              <a:rPr sz="3200" spc="0" dirty="0">
                <a:solidFill>
                  <a:srgbClr val="000099"/>
                </a:solidFill>
                <a:latin typeface="Arial Narrow" panose="020B0606020202030204" pitchFamily="34" charset="0"/>
                <a:cs typeface="Arial"/>
              </a:rPr>
              <a:t>σφαιρ</a:t>
            </a:r>
            <a:r>
              <a:rPr lang="el-GR" sz="3200" spc="0" dirty="0" err="1">
                <a:solidFill>
                  <a:srgbClr val="000099"/>
                </a:solidFill>
                <a:latin typeface="Arial Narrow" panose="020B0606020202030204" pitchFamily="34" charset="0"/>
                <a:cs typeface="Arial"/>
              </a:rPr>
              <a:t>ικών</a:t>
            </a:r>
            <a:r>
              <a:rPr sz="3200" spc="0" dirty="0">
                <a:solidFill>
                  <a:srgbClr val="000099"/>
                </a:solidFill>
                <a:latin typeface="Arial Narrow" panose="020B0606020202030204" pitchFamily="34" charset="0"/>
                <a:cs typeface="Arial"/>
              </a:rPr>
              <a:t> κι</a:t>
            </a:r>
            <a:r>
              <a:rPr sz="3200" spc="9" dirty="0">
                <a:solidFill>
                  <a:srgbClr val="000099"/>
                </a:solidFill>
                <a:latin typeface="Arial Narrow" panose="020B0606020202030204" pitchFamily="34" charset="0"/>
                <a:cs typeface="Arial"/>
              </a:rPr>
              <a:t>ν</a:t>
            </a:r>
            <a:r>
              <a:rPr sz="3200" spc="0" dirty="0">
                <a:solidFill>
                  <a:srgbClr val="000099"/>
                </a:solidFill>
                <a:latin typeface="Arial Narrow" panose="020B0606020202030204" pitchFamily="34" charset="0"/>
                <a:cs typeface="Arial"/>
              </a:rPr>
              <a:t>ήσεων</a:t>
            </a:r>
            <a:endParaRPr sz="3200" dirty="0">
              <a:solidFill>
                <a:srgbClr val="000099"/>
              </a:solidFill>
              <a:latin typeface="Arial Narrow" panose="020B0606020202030204" pitchFamily="34" charset="0"/>
              <a:cs typeface="Arial"/>
            </a:endParaRPr>
          </a:p>
        </p:txBody>
      </p:sp>
    </p:spTree>
    <p:extLst>
      <p:ext uri="{BB962C8B-B14F-4D97-AF65-F5344CB8AC3E}">
        <p14:creationId xmlns:p14="http://schemas.microsoft.com/office/powerpoint/2010/main" val="4147712609"/>
      </p:ext>
    </p:extLst>
  </p:cSld>
  <p:clrMapOvr>
    <a:masterClrMapping/>
  </p:clrMapOvr>
  <p:transition spd="med">
    <p:zoom/>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Θέση ημερομηνίας 5">
            <a:extLst>
              <a:ext uri="{FF2B5EF4-FFF2-40B4-BE49-F238E27FC236}">
                <a16:creationId xmlns:a16="http://schemas.microsoft.com/office/drawing/2014/main" id="{A079E84F-22BA-44A6-82A0-F5EFDB6C3565}"/>
              </a:ext>
            </a:extLst>
          </p:cNvPr>
          <p:cNvSpPr>
            <a:spLocks noGrp="1"/>
          </p:cNvSpPr>
          <p:nvPr>
            <p:ph type="dt" sz="half" idx="10"/>
          </p:nvPr>
        </p:nvSpPr>
        <p:spPr/>
        <p:txBody>
          <a:bodyPr/>
          <a:lstStyle/>
          <a:p>
            <a:pPr>
              <a:defRPr/>
            </a:pPr>
            <a:fld id="{DFB3E3A1-D1D5-4B0A-A8D6-D5B4EDE64DE5}" type="datetime1">
              <a:rPr lang="el-GR" smtClean="0"/>
              <a:pPr>
                <a:defRPr/>
              </a:pPr>
              <a:t>11/12/2024</a:t>
            </a:fld>
            <a:endParaRPr lang="el-GR"/>
          </a:p>
        </p:txBody>
      </p:sp>
      <p:sp>
        <p:nvSpPr>
          <p:cNvPr id="7" name="Θέση αριθμού διαφάνειας 6">
            <a:extLst>
              <a:ext uri="{FF2B5EF4-FFF2-40B4-BE49-F238E27FC236}">
                <a16:creationId xmlns:a16="http://schemas.microsoft.com/office/drawing/2014/main" id="{6A75EB84-8D58-4FEC-AC74-4CC90EE4ECB6}"/>
              </a:ext>
            </a:extLst>
          </p:cNvPr>
          <p:cNvSpPr>
            <a:spLocks noGrp="1"/>
          </p:cNvSpPr>
          <p:nvPr>
            <p:ph type="sldNum" sz="quarter" idx="12"/>
          </p:nvPr>
        </p:nvSpPr>
        <p:spPr/>
        <p:txBody>
          <a:bodyPr/>
          <a:lstStyle/>
          <a:p>
            <a:fld id="{9FD736EA-1B0E-4467-9092-9C5E0C8891FE}" type="slidenum">
              <a:rPr lang="el-GR" altLang="el-GR" smtClean="0"/>
              <a:pPr/>
              <a:t>16</a:t>
            </a:fld>
            <a:endParaRPr lang="el-GR" altLang="el-GR"/>
          </a:p>
        </p:txBody>
      </p:sp>
      <p:sp>
        <p:nvSpPr>
          <p:cNvPr id="4" name="object 2">
            <a:extLst>
              <a:ext uri="{FF2B5EF4-FFF2-40B4-BE49-F238E27FC236}">
                <a16:creationId xmlns:a16="http://schemas.microsoft.com/office/drawing/2014/main" id="{EF29CC69-0765-420A-BFD1-0FDBF3A3C5F4}"/>
              </a:ext>
            </a:extLst>
          </p:cNvPr>
          <p:cNvSpPr txBox="1"/>
          <p:nvPr/>
        </p:nvSpPr>
        <p:spPr>
          <a:xfrm>
            <a:off x="107504" y="189452"/>
            <a:ext cx="9036496" cy="432307"/>
          </a:xfrm>
          <a:prstGeom prst="rect">
            <a:avLst/>
          </a:prstGeom>
        </p:spPr>
        <p:txBody>
          <a:bodyPr wrap="square" lIns="0" tIns="0" rIns="0" bIns="0" rtlCol="0">
            <a:noAutofit/>
          </a:bodyPr>
          <a:lstStyle/>
          <a:p>
            <a:pPr marL="12700" algn="ctr">
              <a:lnSpc>
                <a:spcPts val="3375"/>
              </a:lnSpc>
              <a:spcBef>
                <a:spcPts val="168"/>
              </a:spcBef>
            </a:pPr>
            <a:r>
              <a:rPr sz="3200" spc="0" dirty="0">
                <a:solidFill>
                  <a:srgbClr val="000099"/>
                </a:solidFill>
                <a:latin typeface="Arial"/>
                <a:cs typeface="Arial"/>
              </a:rPr>
              <a:t>Δι</a:t>
            </a:r>
            <a:r>
              <a:rPr sz="3200" spc="-14" dirty="0">
                <a:solidFill>
                  <a:srgbClr val="000099"/>
                </a:solidFill>
                <a:latin typeface="Arial"/>
                <a:cs typeface="Arial"/>
              </a:rPr>
              <a:t>α</a:t>
            </a:r>
            <a:r>
              <a:rPr sz="3200" spc="0" dirty="0">
                <a:solidFill>
                  <a:srgbClr val="000099"/>
                </a:solidFill>
                <a:latin typeface="Arial"/>
                <a:cs typeface="Arial"/>
              </a:rPr>
              <a:t>σπορά</a:t>
            </a:r>
            <a:r>
              <a:rPr sz="3200" spc="-9" dirty="0">
                <a:solidFill>
                  <a:srgbClr val="000099"/>
                </a:solidFill>
                <a:latin typeface="Arial"/>
                <a:cs typeface="Arial"/>
              </a:rPr>
              <a:t>/</a:t>
            </a:r>
            <a:r>
              <a:rPr sz="3200" spc="0" dirty="0">
                <a:solidFill>
                  <a:srgbClr val="000099"/>
                </a:solidFill>
                <a:latin typeface="Arial"/>
                <a:cs typeface="Arial"/>
              </a:rPr>
              <a:t>διάχυση</a:t>
            </a:r>
            <a:r>
              <a:rPr sz="3200" spc="-19" dirty="0">
                <a:solidFill>
                  <a:srgbClr val="000099"/>
                </a:solidFill>
                <a:latin typeface="Arial"/>
                <a:cs typeface="Arial"/>
              </a:rPr>
              <a:t> </a:t>
            </a:r>
            <a:r>
              <a:rPr sz="3200" spc="0" dirty="0">
                <a:solidFill>
                  <a:srgbClr val="000099"/>
                </a:solidFill>
                <a:latin typeface="Arial"/>
                <a:cs typeface="Arial"/>
              </a:rPr>
              <a:t>λόγω</a:t>
            </a:r>
            <a:r>
              <a:rPr sz="3200" spc="-9" dirty="0">
                <a:solidFill>
                  <a:srgbClr val="000099"/>
                </a:solidFill>
                <a:latin typeface="Arial"/>
                <a:cs typeface="Arial"/>
              </a:rPr>
              <a:t> </a:t>
            </a:r>
            <a:r>
              <a:rPr sz="3200" spc="0" dirty="0">
                <a:solidFill>
                  <a:srgbClr val="000099"/>
                </a:solidFill>
                <a:latin typeface="Arial"/>
                <a:cs typeface="Arial"/>
              </a:rPr>
              <a:t>ατμ</a:t>
            </a:r>
            <a:r>
              <a:rPr sz="3200" spc="-14" dirty="0">
                <a:solidFill>
                  <a:srgbClr val="000099"/>
                </a:solidFill>
                <a:latin typeface="Arial"/>
                <a:cs typeface="Arial"/>
              </a:rPr>
              <a:t>ο</a:t>
            </a:r>
            <a:r>
              <a:rPr sz="3200" spc="0" dirty="0">
                <a:solidFill>
                  <a:srgbClr val="000099"/>
                </a:solidFill>
                <a:latin typeface="Arial"/>
                <a:cs typeface="Arial"/>
              </a:rPr>
              <a:t>σφαιρ</a:t>
            </a:r>
            <a:r>
              <a:rPr lang="el-GR" sz="3200" spc="0" dirty="0" err="1">
                <a:solidFill>
                  <a:srgbClr val="000099"/>
                </a:solidFill>
                <a:latin typeface="Arial"/>
                <a:cs typeface="Arial"/>
              </a:rPr>
              <a:t>ικών</a:t>
            </a:r>
            <a:r>
              <a:rPr sz="3200" spc="0" dirty="0">
                <a:solidFill>
                  <a:srgbClr val="000099"/>
                </a:solidFill>
                <a:latin typeface="Arial"/>
                <a:cs typeface="Arial"/>
              </a:rPr>
              <a:t> κι</a:t>
            </a:r>
            <a:r>
              <a:rPr sz="3200" spc="9" dirty="0">
                <a:solidFill>
                  <a:srgbClr val="000099"/>
                </a:solidFill>
                <a:latin typeface="Arial"/>
                <a:cs typeface="Arial"/>
              </a:rPr>
              <a:t>ν</a:t>
            </a:r>
            <a:r>
              <a:rPr sz="3200" spc="0" dirty="0">
                <a:solidFill>
                  <a:srgbClr val="000099"/>
                </a:solidFill>
                <a:latin typeface="Arial"/>
                <a:cs typeface="Arial"/>
              </a:rPr>
              <a:t>ήσεων</a:t>
            </a:r>
            <a:endParaRPr sz="3200" dirty="0">
              <a:solidFill>
                <a:srgbClr val="000099"/>
              </a:solidFill>
              <a:latin typeface="Arial"/>
              <a:cs typeface="Arial"/>
            </a:endParaRPr>
          </a:p>
        </p:txBody>
      </p:sp>
      <p:sp>
        <p:nvSpPr>
          <p:cNvPr id="5" name="object 4">
            <a:extLst>
              <a:ext uri="{FF2B5EF4-FFF2-40B4-BE49-F238E27FC236}">
                <a16:creationId xmlns:a16="http://schemas.microsoft.com/office/drawing/2014/main" id="{37C6CE20-9BFF-41C0-86D3-5B6552EF87DA}"/>
              </a:ext>
            </a:extLst>
          </p:cNvPr>
          <p:cNvSpPr/>
          <p:nvPr/>
        </p:nvSpPr>
        <p:spPr>
          <a:xfrm>
            <a:off x="107504" y="1844824"/>
            <a:ext cx="8712968" cy="4320481"/>
          </a:xfrm>
          <a:prstGeom prst="rect">
            <a:avLst/>
          </a:prstGeom>
          <a:blipFill>
            <a:blip r:embed="rId2" cstate="print"/>
            <a:stretch>
              <a:fillRect/>
            </a:stretch>
          </a:blipFill>
        </p:spPr>
        <p:txBody>
          <a:bodyPr wrap="square" lIns="0" tIns="0" rIns="0" bIns="0" rtlCol="0">
            <a:noAutofit/>
          </a:bodyPr>
          <a:lstStyle/>
          <a:p>
            <a:endParaRPr>
              <a:solidFill>
                <a:srgbClr val="FF0000"/>
              </a:solidFill>
            </a:endParaRPr>
          </a:p>
        </p:txBody>
      </p:sp>
      <p:sp>
        <p:nvSpPr>
          <p:cNvPr id="8" name="object 2">
            <a:extLst>
              <a:ext uri="{FF2B5EF4-FFF2-40B4-BE49-F238E27FC236}">
                <a16:creationId xmlns:a16="http://schemas.microsoft.com/office/drawing/2014/main" id="{DFC8320C-D23A-4AB2-A29C-5681FBFC71E0}"/>
              </a:ext>
            </a:extLst>
          </p:cNvPr>
          <p:cNvSpPr txBox="1"/>
          <p:nvPr/>
        </p:nvSpPr>
        <p:spPr>
          <a:xfrm>
            <a:off x="678749" y="1340768"/>
            <a:ext cx="7617663" cy="695960"/>
          </a:xfrm>
          <a:prstGeom prst="rect">
            <a:avLst/>
          </a:prstGeom>
        </p:spPr>
        <p:txBody>
          <a:bodyPr wrap="square" lIns="0" tIns="0" rIns="0" bIns="0" rtlCol="0">
            <a:noAutofit/>
          </a:bodyPr>
          <a:lstStyle/>
          <a:p>
            <a:pPr marL="12700" algn="r">
              <a:lnSpc>
                <a:spcPts val="2555"/>
              </a:lnSpc>
              <a:spcBef>
                <a:spcPts val="127"/>
              </a:spcBef>
            </a:pPr>
            <a:r>
              <a:rPr lang="el-GR" sz="2400" spc="-29" dirty="0">
                <a:solidFill>
                  <a:srgbClr val="FF0000"/>
                </a:solidFill>
                <a:latin typeface="Arial"/>
                <a:cs typeface="Arial"/>
              </a:rPr>
              <a:t>…… </a:t>
            </a:r>
            <a:r>
              <a:rPr sz="2400" spc="0" dirty="0">
                <a:solidFill>
                  <a:srgbClr val="FF0000"/>
                </a:solidFill>
                <a:latin typeface="Arial"/>
                <a:cs typeface="Arial"/>
              </a:rPr>
              <a:t>η</a:t>
            </a:r>
            <a:r>
              <a:rPr sz="2400" spc="-4" dirty="0">
                <a:solidFill>
                  <a:srgbClr val="FF0000"/>
                </a:solidFill>
                <a:latin typeface="Arial"/>
                <a:cs typeface="Arial"/>
              </a:rPr>
              <a:t> </a:t>
            </a:r>
            <a:r>
              <a:rPr sz="2400" spc="-44" dirty="0">
                <a:solidFill>
                  <a:srgbClr val="FF0000"/>
                </a:solidFill>
                <a:latin typeface="Arial"/>
                <a:cs typeface="Arial"/>
              </a:rPr>
              <a:t>τ</a:t>
            </a:r>
            <a:r>
              <a:rPr sz="2400" spc="-39" dirty="0">
                <a:solidFill>
                  <a:srgbClr val="FF0000"/>
                </a:solidFill>
                <a:latin typeface="Arial"/>
                <a:cs typeface="Arial"/>
              </a:rPr>
              <a:t>ο</a:t>
            </a:r>
            <a:r>
              <a:rPr sz="2400" spc="-34" dirty="0">
                <a:solidFill>
                  <a:srgbClr val="FF0000"/>
                </a:solidFill>
                <a:latin typeface="Arial"/>
                <a:cs typeface="Arial"/>
              </a:rPr>
              <a:t>π</a:t>
            </a:r>
            <a:r>
              <a:rPr sz="2400" spc="0" dirty="0">
                <a:solidFill>
                  <a:srgbClr val="FF0000"/>
                </a:solidFill>
                <a:latin typeface="Arial"/>
                <a:cs typeface="Arial"/>
              </a:rPr>
              <a:t>οθε</a:t>
            </a:r>
            <a:r>
              <a:rPr sz="2400" spc="-9" dirty="0">
                <a:solidFill>
                  <a:srgbClr val="FF0000"/>
                </a:solidFill>
                <a:latin typeface="Arial"/>
                <a:cs typeface="Arial"/>
              </a:rPr>
              <a:t>σ</a:t>
            </a:r>
            <a:r>
              <a:rPr sz="2400" spc="4" dirty="0">
                <a:solidFill>
                  <a:srgbClr val="FF0000"/>
                </a:solidFill>
                <a:latin typeface="Arial"/>
                <a:cs typeface="Arial"/>
              </a:rPr>
              <a:t>ί</a:t>
            </a:r>
            <a:r>
              <a:rPr sz="2400" spc="0" dirty="0">
                <a:solidFill>
                  <a:srgbClr val="FF0000"/>
                </a:solidFill>
                <a:latin typeface="Arial"/>
                <a:cs typeface="Arial"/>
              </a:rPr>
              <a:t>α</a:t>
            </a:r>
            <a:r>
              <a:rPr sz="2400" spc="34" dirty="0">
                <a:solidFill>
                  <a:srgbClr val="FF0000"/>
                </a:solidFill>
                <a:latin typeface="Arial"/>
                <a:cs typeface="Arial"/>
              </a:rPr>
              <a:t> </a:t>
            </a:r>
            <a:r>
              <a:rPr sz="2400" spc="0" dirty="0">
                <a:solidFill>
                  <a:srgbClr val="FF0000"/>
                </a:solidFill>
                <a:latin typeface="Arial"/>
                <a:cs typeface="Arial"/>
              </a:rPr>
              <a:t>αλ</a:t>
            </a:r>
            <a:r>
              <a:rPr sz="2400" spc="-29" dirty="0">
                <a:solidFill>
                  <a:srgbClr val="FF0000"/>
                </a:solidFill>
                <a:latin typeface="Arial"/>
                <a:cs typeface="Arial"/>
              </a:rPr>
              <a:t>λ</a:t>
            </a:r>
            <a:r>
              <a:rPr sz="2400" spc="0" dirty="0">
                <a:solidFill>
                  <a:srgbClr val="FF0000"/>
                </a:solidFill>
                <a:latin typeface="Arial"/>
                <a:cs typeface="Arial"/>
              </a:rPr>
              <a:t>ά </a:t>
            </a:r>
            <a:r>
              <a:rPr sz="2400" spc="-25" dirty="0">
                <a:solidFill>
                  <a:srgbClr val="FF0000"/>
                </a:solidFill>
                <a:latin typeface="Arial"/>
                <a:cs typeface="Arial"/>
              </a:rPr>
              <a:t>κ</a:t>
            </a:r>
            <a:r>
              <a:rPr sz="2400" spc="0" dirty="0">
                <a:solidFill>
                  <a:srgbClr val="FF0000"/>
                </a:solidFill>
                <a:latin typeface="Arial"/>
                <a:cs typeface="Arial"/>
              </a:rPr>
              <a:t>αι</a:t>
            </a:r>
            <a:r>
              <a:rPr sz="2400" spc="-4" dirty="0">
                <a:solidFill>
                  <a:srgbClr val="FF0000"/>
                </a:solidFill>
                <a:latin typeface="Arial"/>
                <a:cs typeface="Arial"/>
              </a:rPr>
              <a:t> </a:t>
            </a:r>
            <a:r>
              <a:rPr sz="2400" spc="0" dirty="0">
                <a:solidFill>
                  <a:srgbClr val="FF0000"/>
                </a:solidFill>
                <a:latin typeface="Arial"/>
                <a:cs typeface="Arial"/>
              </a:rPr>
              <a:t>ο</a:t>
            </a:r>
            <a:r>
              <a:rPr sz="2400" spc="-4" dirty="0">
                <a:solidFill>
                  <a:srgbClr val="FF0000"/>
                </a:solidFill>
                <a:latin typeface="Arial"/>
                <a:cs typeface="Arial"/>
              </a:rPr>
              <a:t> </a:t>
            </a:r>
            <a:r>
              <a:rPr sz="2400" spc="0" dirty="0">
                <a:solidFill>
                  <a:srgbClr val="FF0000"/>
                </a:solidFill>
                <a:latin typeface="Arial"/>
                <a:cs typeface="Arial"/>
              </a:rPr>
              <a:t>«χρόνος</a:t>
            </a:r>
            <a:r>
              <a:rPr sz="2400" spc="19" dirty="0">
                <a:solidFill>
                  <a:srgbClr val="FF0000"/>
                </a:solidFill>
                <a:latin typeface="Arial"/>
                <a:cs typeface="Arial"/>
              </a:rPr>
              <a:t> </a:t>
            </a:r>
            <a:r>
              <a:rPr sz="2400" spc="-159" dirty="0">
                <a:solidFill>
                  <a:srgbClr val="FF0000"/>
                </a:solidFill>
                <a:latin typeface="Arial"/>
                <a:cs typeface="Arial"/>
              </a:rPr>
              <a:t>ζ</a:t>
            </a:r>
            <a:r>
              <a:rPr sz="2400" spc="0" dirty="0">
                <a:solidFill>
                  <a:srgbClr val="FF0000"/>
                </a:solidFill>
                <a:latin typeface="Arial"/>
                <a:cs typeface="Arial"/>
              </a:rPr>
              <a:t>ωή</a:t>
            </a:r>
            <a:r>
              <a:rPr sz="2400" spc="-9" dirty="0">
                <a:solidFill>
                  <a:srgbClr val="FF0000"/>
                </a:solidFill>
                <a:latin typeface="Arial"/>
                <a:cs typeface="Arial"/>
              </a:rPr>
              <a:t>ς</a:t>
            </a:r>
            <a:r>
              <a:rPr sz="2400" spc="0" dirty="0">
                <a:solidFill>
                  <a:srgbClr val="FF0000"/>
                </a:solidFill>
                <a:latin typeface="Arial"/>
                <a:cs typeface="Arial"/>
              </a:rPr>
              <a:t>»</a:t>
            </a:r>
            <a:r>
              <a:rPr sz="2400" spc="14" dirty="0">
                <a:solidFill>
                  <a:srgbClr val="FF0000"/>
                </a:solidFill>
                <a:latin typeface="Arial"/>
                <a:cs typeface="Arial"/>
              </a:rPr>
              <a:t> </a:t>
            </a:r>
            <a:r>
              <a:rPr sz="2400" spc="0" dirty="0">
                <a:solidFill>
                  <a:srgbClr val="FF0000"/>
                </a:solidFill>
                <a:latin typeface="Arial"/>
                <a:cs typeface="Arial"/>
              </a:rPr>
              <a:t>ε</a:t>
            </a:r>
            <a:r>
              <a:rPr sz="2400" spc="-59" dirty="0">
                <a:solidFill>
                  <a:srgbClr val="FF0000"/>
                </a:solidFill>
                <a:latin typeface="Arial"/>
                <a:cs typeface="Arial"/>
              </a:rPr>
              <a:t>ξ</a:t>
            </a:r>
            <a:r>
              <a:rPr sz="2400" spc="0" dirty="0">
                <a:solidFill>
                  <a:srgbClr val="FF0000"/>
                </a:solidFill>
                <a:latin typeface="Arial"/>
                <a:cs typeface="Arial"/>
              </a:rPr>
              <a:t>α</a:t>
            </a:r>
            <a:r>
              <a:rPr sz="2400" spc="-29" dirty="0">
                <a:solidFill>
                  <a:srgbClr val="FF0000"/>
                </a:solidFill>
                <a:latin typeface="Arial"/>
                <a:cs typeface="Arial"/>
              </a:rPr>
              <a:t>ρ</a:t>
            </a:r>
            <a:r>
              <a:rPr sz="2400" spc="-34" dirty="0">
                <a:solidFill>
                  <a:srgbClr val="FF0000"/>
                </a:solidFill>
                <a:latin typeface="Arial"/>
                <a:cs typeface="Arial"/>
              </a:rPr>
              <a:t>τ</a:t>
            </a:r>
            <a:r>
              <a:rPr sz="2400" spc="0" dirty="0">
                <a:solidFill>
                  <a:srgbClr val="FF0000"/>
                </a:solidFill>
                <a:latin typeface="Arial"/>
                <a:cs typeface="Arial"/>
              </a:rPr>
              <a:t>ών</a:t>
            </a:r>
            <a:r>
              <a:rPr sz="2400" spc="-39" dirty="0">
                <a:solidFill>
                  <a:srgbClr val="FF0000"/>
                </a:solidFill>
                <a:latin typeface="Arial"/>
                <a:cs typeface="Arial"/>
              </a:rPr>
              <a:t>τ</a:t>
            </a:r>
            <a:r>
              <a:rPr sz="2400" spc="0" dirty="0">
                <a:solidFill>
                  <a:srgbClr val="FF0000"/>
                </a:solidFill>
                <a:latin typeface="Arial"/>
                <a:cs typeface="Arial"/>
              </a:rPr>
              <a:t>αι</a:t>
            </a:r>
            <a:r>
              <a:rPr lang="el-GR" sz="2400" spc="0" dirty="0">
                <a:solidFill>
                  <a:srgbClr val="FF0000"/>
                </a:solidFill>
                <a:latin typeface="Arial"/>
                <a:cs typeface="Arial"/>
              </a:rPr>
              <a:t> </a:t>
            </a:r>
            <a:r>
              <a:rPr sz="2400" spc="0" dirty="0">
                <a:solidFill>
                  <a:srgbClr val="FF0000"/>
                </a:solidFill>
                <a:latin typeface="Arial"/>
                <a:cs typeface="Arial"/>
              </a:rPr>
              <a:t>από</a:t>
            </a:r>
            <a:r>
              <a:rPr sz="2400" spc="-14" dirty="0">
                <a:solidFill>
                  <a:srgbClr val="FF0000"/>
                </a:solidFill>
                <a:latin typeface="Arial"/>
                <a:cs typeface="Arial"/>
              </a:rPr>
              <a:t> </a:t>
            </a:r>
            <a:r>
              <a:rPr sz="2400" spc="0" dirty="0">
                <a:solidFill>
                  <a:srgbClr val="FF0000"/>
                </a:solidFill>
                <a:latin typeface="Arial"/>
                <a:cs typeface="Arial"/>
              </a:rPr>
              <a:t>τ</a:t>
            </a:r>
            <a:r>
              <a:rPr sz="2400" spc="4" dirty="0">
                <a:solidFill>
                  <a:srgbClr val="FF0000"/>
                </a:solidFill>
                <a:latin typeface="Arial"/>
                <a:cs typeface="Arial"/>
              </a:rPr>
              <a:t>ι</a:t>
            </a:r>
            <a:r>
              <a:rPr sz="2400" spc="0" dirty="0">
                <a:solidFill>
                  <a:srgbClr val="FF0000"/>
                </a:solidFill>
                <a:latin typeface="Arial"/>
                <a:cs typeface="Arial"/>
              </a:rPr>
              <a:t>ς ατμοσφα</a:t>
            </a:r>
            <a:r>
              <a:rPr sz="2400" spc="9" dirty="0">
                <a:solidFill>
                  <a:srgbClr val="FF0000"/>
                </a:solidFill>
                <a:latin typeface="Arial"/>
                <a:cs typeface="Arial"/>
              </a:rPr>
              <a:t>ι</a:t>
            </a:r>
            <a:r>
              <a:rPr sz="2400" spc="0" dirty="0">
                <a:solidFill>
                  <a:srgbClr val="FF0000"/>
                </a:solidFill>
                <a:latin typeface="Arial"/>
                <a:cs typeface="Arial"/>
              </a:rPr>
              <a:t>ρ</a:t>
            </a:r>
            <a:r>
              <a:rPr sz="2400" spc="4" dirty="0">
                <a:solidFill>
                  <a:srgbClr val="FF0000"/>
                </a:solidFill>
                <a:latin typeface="Arial"/>
                <a:cs typeface="Arial"/>
              </a:rPr>
              <a:t>ι</a:t>
            </a:r>
            <a:r>
              <a:rPr sz="2400" spc="0" dirty="0">
                <a:solidFill>
                  <a:srgbClr val="FF0000"/>
                </a:solidFill>
                <a:latin typeface="Arial"/>
                <a:cs typeface="Arial"/>
              </a:rPr>
              <a:t>κές</a:t>
            </a:r>
            <a:r>
              <a:rPr sz="2400" spc="9" dirty="0">
                <a:solidFill>
                  <a:srgbClr val="FF0000"/>
                </a:solidFill>
                <a:latin typeface="Arial"/>
                <a:cs typeface="Arial"/>
              </a:rPr>
              <a:t> </a:t>
            </a:r>
            <a:r>
              <a:rPr sz="2400" spc="0" dirty="0">
                <a:solidFill>
                  <a:srgbClr val="FF0000"/>
                </a:solidFill>
                <a:latin typeface="Arial"/>
                <a:cs typeface="Arial"/>
              </a:rPr>
              <a:t>κ</a:t>
            </a:r>
            <a:r>
              <a:rPr sz="2400" spc="4" dirty="0">
                <a:solidFill>
                  <a:srgbClr val="FF0000"/>
                </a:solidFill>
                <a:latin typeface="Arial"/>
                <a:cs typeface="Arial"/>
              </a:rPr>
              <a:t>ι</a:t>
            </a:r>
            <a:r>
              <a:rPr sz="2400" spc="0" dirty="0">
                <a:solidFill>
                  <a:srgbClr val="FF0000"/>
                </a:solidFill>
                <a:latin typeface="Arial"/>
                <a:cs typeface="Arial"/>
              </a:rPr>
              <a:t>νή</a:t>
            </a:r>
            <a:r>
              <a:rPr sz="2400" spc="-4" dirty="0">
                <a:solidFill>
                  <a:srgbClr val="FF0000"/>
                </a:solidFill>
                <a:latin typeface="Arial"/>
                <a:cs typeface="Arial"/>
              </a:rPr>
              <a:t>σ</a:t>
            </a:r>
            <a:r>
              <a:rPr sz="2400" spc="0" dirty="0">
                <a:solidFill>
                  <a:srgbClr val="FF0000"/>
                </a:solidFill>
                <a:latin typeface="Arial"/>
                <a:cs typeface="Arial"/>
              </a:rPr>
              <a:t>εις</a:t>
            </a:r>
            <a:endParaRPr sz="2400" dirty="0">
              <a:solidFill>
                <a:srgbClr val="FF0000"/>
              </a:solidFill>
              <a:latin typeface="Arial"/>
              <a:cs typeface="Arial"/>
            </a:endParaRPr>
          </a:p>
        </p:txBody>
      </p:sp>
    </p:spTree>
    <p:extLst>
      <p:ext uri="{BB962C8B-B14F-4D97-AF65-F5344CB8AC3E}">
        <p14:creationId xmlns:p14="http://schemas.microsoft.com/office/powerpoint/2010/main" val="3411299140"/>
      </p:ext>
    </p:extLst>
  </p:cSld>
  <p:clrMapOvr>
    <a:masterClrMapping/>
  </p:clrMapOvr>
  <p:transition spd="med">
    <p:zoom/>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BECAB1DB-CAAA-4A1F-A9F9-488FB0718FD5}"/>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11/12/2024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DB65FCC5-FF6E-46AC-B7D4-94E0CFF7A4BE}"/>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17</a:t>
            </a:fld>
            <a:endParaRPr lang="el-GR" dirty="0">
              <a:solidFill>
                <a:prstClr val="black">
                  <a:tint val="75000"/>
                </a:prstClr>
              </a:solidFill>
            </a:endParaRPr>
          </a:p>
        </p:txBody>
      </p:sp>
      <p:sp>
        <p:nvSpPr>
          <p:cNvPr id="5" name="object 2">
            <a:extLst>
              <a:ext uri="{FF2B5EF4-FFF2-40B4-BE49-F238E27FC236}">
                <a16:creationId xmlns:a16="http://schemas.microsoft.com/office/drawing/2014/main" id="{4CA23990-7FC3-4021-84C4-F3C16929B815}"/>
              </a:ext>
            </a:extLst>
          </p:cNvPr>
          <p:cNvSpPr txBox="1"/>
          <p:nvPr/>
        </p:nvSpPr>
        <p:spPr>
          <a:xfrm>
            <a:off x="1379601" y="189452"/>
            <a:ext cx="7307199" cy="432307"/>
          </a:xfrm>
          <a:prstGeom prst="rect">
            <a:avLst/>
          </a:prstGeom>
        </p:spPr>
        <p:txBody>
          <a:bodyPr wrap="square" lIns="0" tIns="0" rIns="0" bIns="0" rtlCol="0">
            <a:noAutofit/>
          </a:bodyPr>
          <a:lstStyle/>
          <a:p>
            <a:pPr marL="12700">
              <a:lnSpc>
                <a:spcPts val="3375"/>
              </a:lnSpc>
              <a:spcBef>
                <a:spcPts val="168"/>
              </a:spcBef>
            </a:pPr>
            <a:r>
              <a:rPr lang="el-GR" sz="2800" spc="0" dirty="0">
                <a:solidFill>
                  <a:srgbClr val="0000FF"/>
                </a:solidFill>
                <a:latin typeface="Arial"/>
                <a:cs typeface="Arial"/>
              </a:rPr>
              <a:t>Απομάκρυνση ρύπων από την ατμόσφαιρα</a:t>
            </a:r>
            <a:endParaRPr sz="2800" dirty="0">
              <a:solidFill>
                <a:srgbClr val="0000FF"/>
              </a:solidFill>
              <a:latin typeface="Arial"/>
              <a:cs typeface="Arial"/>
            </a:endParaRPr>
          </a:p>
        </p:txBody>
      </p:sp>
      <p:sp>
        <p:nvSpPr>
          <p:cNvPr id="6" name="Ορθογώνιο 5">
            <a:extLst>
              <a:ext uri="{FF2B5EF4-FFF2-40B4-BE49-F238E27FC236}">
                <a16:creationId xmlns:a16="http://schemas.microsoft.com/office/drawing/2014/main" id="{033E3AC4-9B58-4C4F-98E9-73297661F8EB}"/>
              </a:ext>
            </a:extLst>
          </p:cNvPr>
          <p:cNvSpPr/>
          <p:nvPr/>
        </p:nvSpPr>
        <p:spPr>
          <a:xfrm>
            <a:off x="390364" y="717783"/>
            <a:ext cx="8363272" cy="5542543"/>
          </a:xfrm>
          <a:prstGeom prst="rect">
            <a:avLst/>
          </a:prstGeom>
        </p:spPr>
        <p:txBody>
          <a:bodyPr wrap="square">
            <a:spAutoFit/>
          </a:bodyPr>
          <a:lstStyle/>
          <a:p>
            <a:pPr marL="12700" algn="just">
              <a:lnSpc>
                <a:spcPts val="2555"/>
              </a:lnSpc>
              <a:spcBef>
                <a:spcPts val="127"/>
              </a:spcBef>
            </a:pPr>
            <a:r>
              <a:rPr lang="el-GR" sz="2400" dirty="0">
                <a:solidFill>
                  <a:srgbClr val="0000FF"/>
                </a:solidFill>
                <a:latin typeface="Arial Narrow" panose="020B0606020202030204" pitchFamily="34" charset="0"/>
              </a:rPr>
              <a:t>Γίνεται κυρίως με την εναπόθεσή τους στο έδαφος ή σε κτήρια και σε άλλες κατασκευές ή σε υδάτινες επιφάνειες ή σε έμβιους οργανισμούς.</a:t>
            </a:r>
          </a:p>
          <a:p>
            <a:pPr marL="12700" algn="just">
              <a:lnSpc>
                <a:spcPts val="2555"/>
              </a:lnSpc>
              <a:spcBef>
                <a:spcPts val="127"/>
              </a:spcBef>
            </a:pPr>
            <a:r>
              <a:rPr lang="el-GR" sz="2400" dirty="0">
                <a:solidFill>
                  <a:srgbClr val="0000FF"/>
                </a:solidFill>
                <a:latin typeface="Arial Narrow" panose="020B0606020202030204" pitchFamily="34" charset="0"/>
              </a:rPr>
              <a:t>Η φυσική </a:t>
            </a:r>
            <a:r>
              <a:rPr lang="el-GR" sz="2400" dirty="0" err="1">
                <a:solidFill>
                  <a:srgbClr val="0000FF"/>
                </a:solidFill>
                <a:latin typeface="Arial Narrow" panose="020B0606020202030204" pitchFamily="34" charset="0"/>
              </a:rPr>
              <a:t>κατακάθιση</a:t>
            </a:r>
            <a:r>
              <a:rPr lang="el-GR" sz="2400" dirty="0">
                <a:solidFill>
                  <a:srgbClr val="0000FF"/>
                </a:solidFill>
                <a:latin typeface="Arial Narrow" panose="020B0606020202030204" pitchFamily="34" charset="0"/>
              </a:rPr>
              <a:t> προς τη Γη είναι σημαντική για πολλούς από τους αέριους ρύπους.</a:t>
            </a:r>
          </a:p>
          <a:p>
            <a:pPr marL="12700" algn="just">
              <a:lnSpc>
                <a:spcPts val="2555"/>
              </a:lnSpc>
              <a:spcBef>
                <a:spcPts val="127"/>
              </a:spcBef>
            </a:pPr>
            <a:r>
              <a:rPr lang="el-GR" sz="2400" dirty="0">
                <a:solidFill>
                  <a:srgbClr val="FF0000"/>
                </a:solidFill>
                <a:latin typeface="Arial Narrow" panose="020B0606020202030204" pitchFamily="34" charset="0"/>
              </a:rPr>
              <a:t>Σημαντικό ρόλο παίζουν οι μετεωρολογικές - ατμοσφαιρικές συνθήκες.</a:t>
            </a:r>
            <a:r>
              <a:rPr lang="en-US" sz="2400" dirty="0">
                <a:solidFill>
                  <a:srgbClr val="FF0000"/>
                </a:solidFill>
                <a:latin typeface="Arial Narrow" panose="020B0606020202030204" pitchFamily="34" charset="0"/>
              </a:rPr>
              <a:t> </a:t>
            </a:r>
            <a:endParaRPr lang="el-GR" sz="2400" dirty="0">
              <a:solidFill>
                <a:srgbClr val="FF0000"/>
              </a:solidFill>
              <a:latin typeface="Arial Narrow" panose="020B0606020202030204" pitchFamily="34" charset="0"/>
            </a:endParaRPr>
          </a:p>
          <a:p>
            <a:pPr marL="12700" algn="just">
              <a:lnSpc>
                <a:spcPts val="2555"/>
              </a:lnSpc>
              <a:spcBef>
                <a:spcPts val="127"/>
              </a:spcBef>
            </a:pPr>
            <a:r>
              <a:rPr lang="el-GR" sz="2400" dirty="0">
                <a:latin typeface="Arial Narrow" panose="020B0606020202030204" pitchFamily="34" charset="0"/>
              </a:rPr>
              <a:t>Η</a:t>
            </a:r>
            <a:r>
              <a:rPr lang="en-US" sz="2400" dirty="0">
                <a:latin typeface="Arial Narrow" panose="020B0606020202030204" pitchFamily="34" charset="0"/>
              </a:rPr>
              <a:t> </a:t>
            </a:r>
            <a:r>
              <a:rPr lang="el-GR" sz="2400" dirty="0">
                <a:latin typeface="Arial Narrow" panose="020B0606020202030204" pitchFamily="34" charset="0"/>
              </a:rPr>
              <a:t>εναπόθεση</a:t>
            </a:r>
            <a:r>
              <a:rPr lang="en-US" sz="2400" dirty="0">
                <a:latin typeface="Arial Narrow" panose="020B0606020202030204" pitchFamily="34" charset="0"/>
              </a:rPr>
              <a:t> </a:t>
            </a:r>
            <a:r>
              <a:rPr lang="el-GR" sz="2400" dirty="0">
                <a:latin typeface="Arial Narrow" panose="020B0606020202030204" pitchFamily="34" charset="0"/>
              </a:rPr>
              <a:t>σχετίζεται</a:t>
            </a:r>
            <a:r>
              <a:rPr lang="en-US" sz="2400" dirty="0">
                <a:latin typeface="Arial Narrow" panose="020B0606020202030204" pitchFamily="34" charset="0"/>
              </a:rPr>
              <a:t> </a:t>
            </a:r>
            <a:r>
              <a:rPr lang="el-GR" sz="2400" dirty="0">
                <a:latin typeface="Arial Narrow" panose="020B0606020202030204" pitchFamily="34" charset="0"/>
              </a:rPr>
              <a:t>με</a:t>
            </a:r>
            <a:r>
              <a:rPr lang="en-US" sz="2400" dirty="0">
                <a:latin typeface="Arial Narrow" panose="020B0606020202030204" pitchFamily="34" charset="0"/>
              </a:rPr>
              <a:t> </a:t>
            </a:r>
            <a:r>
              <a:rPr lang="el-GR" sz="2400" dirty="0">
                <a:latin typeface="Arial Narrow" panose="020B0606020202030204" pitchFamily="34" charset="0"/>
              </a:rPr>
              <a:t>τη</a:t>
            </a:r>
            <a:r>
              <a:rPr lang="en-US" sz="2400" dirty="0">
                <a:latin typeface="Arial Narrow" panose="020B0606020202030204" pitchFamily="34" charset="0"/>
              </a:rPr>
              <a:t> </a:t>
            </a:r>
            <a:r>
              <a:rPr lang="el-GR" sz="2400" dirty="0">
                <a:latin typeface="Arial Narrow" panose="020B0606020202030204" pitchFamily="34" charset="0"/>
              </a:rPr>
              <a:t>τραχύτητα, την </a:t>
            </a:r>
            <a:r>
              <a:rPr lang="el-GR" sz="2400" dirty="0" err="1">
                <a:latin typeface="Arial Narrow" panose="020B0606020202030204" pitchFamily="34" charset="0"/>
              </a:rPr>
              <a:t>ελκτικότητα</a:t>
            </a:r>
            <a:r>
              <a:rPr lang="el-GR" sz="2400" dirty="0">
                <a:latin typeface="Arial Narrow" panose="020B0606020202030204" pitchFamily="34" charset="0"/>
              </a:rPr>
              <a:t> κάθε ρύπου από έδαφος, και  τις μετεωρολογικές συνθήκες</a:t>
            </a:r>
            <a:endParaRPr lang="el-GR" sz="2400" dirty="0">
              <a:solidFill>
                <a:srgbClr val="FF0000"/>
              </a:solidFill>
              <a:latin typeface="Arial Narrow" panose="020B0606020202030204" pitchFamily="34" charset="0"/>
            </a:endParaRPr>
          </a:p>
          <a:p>
            <a:pPr marL="12700" algn="just">
              <a:lnSpc>
                <a:spcPts val="2555"/>
              </a:lnSpc>
              <a:spcBef>
                <a:spcPts val="127"/>
              </a:spcBef>
            </a:pPr>
            <a:endParaRPr lang="el-GR" sz="2400" u="sng" dirty="0">
              <a:solidFill>
                <a:srgbClr val="FF0000"/>
              </a:solidFill>
              <a:latin typeface="Arial Narrow" panose="020B0606020202030204" pitchFamily="34" charset="0"/>
            </a:endParaRPr>
          </a:p>
          <a:p>
            <a:pPr marL="12700" algn="just">
              <a:lnSpc>
                <a:spcPts val="2555"/>
              </a:lnSpc>
              <a:spcBef>
                <a:spcPts val="127"/>
              </a:spcBef>
            </a:pPr>
            <a:r>
              <a:rPr lang="el-GR" sz="2400" u="sng" dirty="0">
                <a:solidFill>
                  <a:srgbClr val="FF0000"/>
                </a:solidFill>
                <a:latin typeface="Arial Narrow" panose="020B0606020202030204" pitchFamily="34" charset="0"/>
              </a:rPr>
              <a:t>Ο χώρος απομάκρυνσης ονομάζεται καταβόθρα.</a:t>
            </a:r>
          </a:p>
          <a:p>
            <a:pPr marL="12700" algn="just">
              <a:lnSpc>
                <a:spcPts val="2555"/>
              </a:lnSpc>
              <a:spcBef>
                <a:spcPts val="127"/>
              </a:spcBef>
            </a:pPr>
            <a:endParaRPr lang="el-GR" sz="2400" dirty="0">
              <a:solidFill>
                <a:srgbClr val="FF0000"/>
              </a:solidFill>
              <a:latin typeface="Arial Narrow" panose="020B0606020202030204" pitchFamily="34" charset="0"/>
            </a:endParaRPr>
          </a:p>
          <a:p>
            <a:pPr marL="12700" algn="just">
              <a:lnSpc>
                <a:spcPts val="2555"/>
              </a:lnSpc>
              <a:spcBef>
                <a:spcPts val="127"/>
              </a:spcBef>
            </a:pPr>
            <a:r>
              <a:rPr lang="el-GR" sz="2400" dirty="0">
                <a:solidFill>
                  <a:srgbClr val="FF0000"/>
                </a:solidFill>
                <a:latin typeface="Arial Narrow" panose="020B0606020202030204" pitchFamily="34" charset="0"/>
              </a:rPr>
              <a:t>Μπορούν επίσης να διαλυθούν στα σύννεφα, στη βροχή, στην ομίχλη ή και στο χιόνι. </a:t>
            </a:r>
            <a:r>
              <a:rPr lang="el-GR" sz="2400" u="sng" dirty="0">
                <a:solidFill>
                  <a:srgbClr val="FF0000"/>
                </a:solidFill>
                <a:latin typeface="Arial Narrow" panose="020B0606020202030204" pitchFamily="34" charset="0"/>
              </a:rPr>
              <a:t>Αυτό καλείται υγρή εναπόθεση</a:t>
            </a:r>
            <a:r>
              <a:rPr lang="el-GR" sz="2400" dirty="0">
                <a:solidFill>
                  <a:srgbClr val="FF0000"/>
                </a:solidFill>
                <a:latin typeface="Arial Narrow" panose="020B0606020202030204" pitchFamily="34" charset="0"/>
              </a:rPr>
              <a:t>.</a:t>
            </a:r>
          </a:p>
          <a:p>
            <a:pPr marL="12700" algn="just">
              <a:lnSpc>
                <a:spcPts val="2555"/>
              </a:lnSpc>
              <a:spcBef>
                <a:spcPts val="127"/>
              </a:spcBef>
            </a:pPr>
            <a:endParaRPr lang="el-GR" sz="2400" dirty="0">
              <a:solidFill>
                <a:srgbClr val="FF0000"/>
              </a:solidFill>
              <a:latin typeface="Arial Narrow" panose="020B0606020202030204" pitchFamily="34" charset="0"/>
            </a:endParaRPr>
          </a:p>
          <a:p>
            <a:pPr marL="12700" algn="just">
              <a:lnSpc>
                <a:spcPts val="2555"/>
              </a:lnSpc>
              <a:spcBef>
                <a:spcPts val="127"/>
              </a:spcBef>
            </a:pPr>
            <a:r>
              <a:rPr lang="el-GR" sz="2400" dirty="0">
                <a:solidFill>
                  <a:srgbClr val="FF0000"/>
                </a:solidFill>
                <a:latin typeface="Arial Narrow" panose="020B0606020202030204" pitchFamily="34" charset="0"/>
              </a:rPr>
              <a:t>Εάν είναι μικρών σωματιδίων, μεταφέρονται επίσης στο έδαφος ή </a:t>
            </a:r>
            <a:r>
              <a:rPr lang="el-GR" sz="2400" dirty="0" err="1">
                <a:solidFill>
                  <a:srgbClr val="FF0000"/>
                </a:solidFill>
                <a:latin typeface="Arial Narrow" panose="020B0606020202030204" pitchFamily="34" charset="0"/>
              </a:rPr>
              <a:t>απορροφουνται</a:t>
            </a:r>
            <a:r>
              <a:rPr lang="el-GR" sz="2400" dirty="0">
                <a:solidFill>
                  <a:srgbClr val="FF0000"/>
                </a:solidFill>
                <a:latin typeface="Arial Narrow" panose="020B0606020202030204" pitchFamily="34" charset="0"/>
              </a:rPr>
              <a:t> από υλικά  χωρίς να διαλυθούν σε νερό. </a:t>
            </a:r>
            <a:r>
              <a:rPr lang="el-GR" sz="2400" u="sng" dirty="0">
                <a:solidFill>
                  <a:srgbClr val="FF0000"/>
                </a:solidFill>
                <a:latin typeface="Arial Narrow" panose="020B0606020202030204" pitchFamily="34" charset="0"/>
              </a:rPr>
              <a:t>Ξηρή εναπόθεση.</a:t>
            </a:r>
          </a:p>
        </p:txBody>
      </p:sp>
    </p:spTree>
    <p:extLst>
      <p:ext uri="{BB962C8B-B14F-4D97-AF65-F5344CB8AC3E}">
        <p14:creationId xmlns:p14="http://schemas.microsoft.com/office/powerpoint/2010/main" val="31946326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EE0795E1-B7D3-41B8-A541-D12ABE75DFCC}"/>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11/12/2024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8C6CBD1A-5008-4EE4-A5C6-B7DDA234D17A}"/>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18</a:t>
            </a:fld>
            <a:endParaRPr lang="el-GR" dirty="0">
              <a:solidFill>
                <a:prstClr val="black">
                  <a:tint val="75000"/>
                </a:prstClr>
              </a:solidFill>
            </a:endParaRPr>
          </a:p>
        </p:txBody>
      </p:sp>
      <p:sp>
        <p:nvSpPr>
          <p:cNvPr id="6" name="object 2">
            <a:extLst>
              <a:ext uri="{FF2B5EF4-FFF2-40B4-BE49-F238E27FC236}">
                <a16:creationId xmlns:a16="http://schemas.microsoft.com/office/drawing/2014/main" id="{D0493E0D-EC62-4B61-8567-BD2236FBBD28}"/>
              </a:ext>
            </a:extLst>
          </p:cNvPr>
          <p:cNvSpPr txBox="1"/>
          <p:nvPr/>
        </p:nvSpPr>
        <p:spPr>
          <a:xfrm>
            <a:off x="1379601" y="189452"/>
            <a:ext cx="7307199" cy="432307"/>
          </a:xfrm>
          <a:prstGeom prst="rect">
            <a:avLst/>
          </a:prstGeom>
        </p:spPr>
        <p:txBody>
          <a:bodyPr wrap="square" lIns="0" tIns="0" rIns="0" bIns="0" rtlCol="0">
            <a:noAutofit/>
          </a:bodyPr>
          <a:lstStyle/>
          <a:p>
            <a:pPr marL="12700">
              <a:lnSpc>
                <a:spcPts val="3375"/>
              </a:lnSpc>
              <a:spcBef>
                <a:spcPts val="168"/>
              </a:spcBef>
            </a:pPr>
            <a:r>
              <a:rPr lang="el-GR" sz="2800" spc="0" dirty="0">
                <a:solidFill>
                  <a:srgbClr val="0000FF"/>
                </a:solidFill>
                <a:latin typeface="Arial"/>
                <a:cs typeface="Arial"/>
              </a:rPr>
              <a:t>Απομάκρυνση ρύπων από την ατμόσφαιρα</a:t>
            </a:r>
            <a:endParaRPr sz="2800" dirty="0">
              <a:solidFill>
                <a:srgbClr val="0000FF"/>
              </a:solidFill>
              <a:latin typeface="Arial"/>
              <a:cs typeface="Arial"/>
            </a:endParaRPr>
          </a:p>
        </p:txBody>
      </p:sp>
      <p:sp>
        <p:nvSpPr>
          <p:cNvPr id="4" name="Ορθογώνιο 3">
            <a:extLst>
              <a:ext uri="{FF2B5EF4-FFF2-40B4-BE49-F238E27FC236}">
                <a16:creationId xmlns:a16="http://schemas.microsoft.com/office/drawing/2014/main" id="{12C2A592-0EBE-4605-817D-C04090677F96}"/>
              </a:ext>
            </a:extLst>
          </p:cNvPr>
          <p:cNvSpPr/>
          <p:nvPr/>
        </p:nvSpPr>
        <p:spPr>
          <a:xfrm>
            <a:off x="323528" y="1407383"/>
            <a:ext cx="8496944" cy="4516621"/>
          </a:xfrm>
          <a:prstGeom prst="rect">
            <a:avLst/>
          </a:prstGeom>
        </p:spPr>
        <p:txBody>
          <a:bodyPr wrap="square">
            <a:spAutoFit/>
          </a:bodyPr>
          <a:lstStyle/>
          <a:p>
            <a:pPr marL="12700" algn="just">
              <a:lnSpc>
                <a:spcPts val="2555"/>
              </a:lnSpc>
              <a:spcBef>
                <a:spcPts val="127"/>
              </a:spcBef>
            </a:pPr>
            <a:r>
              <a:rPr lang="el-GR" sz="2600" dirty="0">
                <a:solidFill>
                  <a:srgbClr val="0000FF"/>
                </a:solidFill>
                <a:latin typeface="Arial Narrow" panose="020B0606020202030204" pitchFamily="34" charset="0"/>
              </a:rPr>
              <a:t>Η μελέτη της εναπόθεσης γίνεται με </a:t>
            </a:r>
            <a:r>
              <a:rPr lang="el-GR" sz="2600" u="sng" dirty="0">
                <a:solidFill>
                  <a:srgbClr val="0000FF"/>
                </a:solidFill>
                <a:latin typeface="Arial Narrow" panose="020B0606020202030204" pitchFamily="34" charset="0"/>
              </a:rPr>
              <a:t>μέτρηση της ταχύτητας </a:t>
            </a:r>
            <a:r>
              <a:rPr lang="el-GR" sz="2600" dirty="0">
                <a:solidFill>
                  <a:srgbClr val="0000FF"/>
                </a:solidFill>
                <a:latin typeface="Arial Narrow" panose="020B0606020202030204" pitchFamily="34" charset="0"/>
              </a:rPr>
              <a:t>εναπόθεσης κάθε ρύπου.</a:t>
            </a:r>
            <a:endParaRPr lang="en-US" sz="2600" dirty="0">
              <a:solidFill>
                <a:srgbClr val="0000FF"/>
              </a:solidFill>
              <a:latin typeface="Arial Narrow" panose="020B0606020202030204" pitchFamily="34" charset="0"/>
            </a:endParaRPr>
          </a:p>
          <a:p>
            <a:pPr marL="12700" algn="just">
              <a:lnSpc>
                <a:spcPts val="2555"/>
              </a:lnSpc>
              <a:spcBef>
                <a:spcPts val="127"/>
              </a:spcBef>
            </a:pPr>
            <a:endParaRPr lang="el-GR" sz="2600" dirty="0">
              <a:solidFill>
                <a:srgbClr val="0000FF"/>
              </a:solidFill>
              <a:latin typeface="Arial Narrow" panose="020B0606020202030204" pitchFamily="34" charset="0"/>
            </a:endParaRPr>
          </a:p>
          <a:p>
            <a:pPr marL="12700" algn="just">
              <a:lnSpc>
                <a:spcPts val="2555"/>
              </a:lnSpc>
              <a:spcBef>
                <a:spcPts val="127"/>
              </a:spcBef>
            </a:pPr>
            <a:r>
              <a:rPr lang="el-GR" sz="2600" dirty="0">
                <a:solidFill>
                  <a:srgbClr val="0000FF"/>
                </a:solidFill>
                <a:latin typeface="Arial Narrow" panose="020B0606020202030204" pitchFamily="34" charset="0"/>
              </a:rPr>
              <a:t>Εξαρτάται από την </a:t>
            </a:r>
            <a:r>
              <a:rPr lang="el-GR" sz="2600" u="sng" dirty="0">
                <a:solidFill>
                  <a:srgbClr val="0000FF"/>
                </a:solidFill>
                <a:latin typeface="Arial Narrow" panose="020B0606020202030204" pitchFamily="34" charset="0"/>
              </a:rPr>
              <a:t>αντίσταση που προβάλουν </a:t>
            </a:r>
            <a:r>
              <a:rPr lang="el-GR" sz="2600" dirty="0">
                <a:solidFill>
                  <a:srgbClr val="0000FF"/>
                </a:solidFill>
                <a:latin typeface="Arial Narrow" panose="020B0606020202030204" pitchFamily="34" charset="0"/>
              </a:rPr>
              <a:t>τα διάφορα επιφανειακά στοιχεία και τα κατωτέρα τμήματα της ατμόσφαιρας.</a:t>
            </a:r>
            <a:endParaRPr lang="en-US" sz="2600" dirty="0">
              <a:solidFill>
                <a:srgbClr val="0000FF"/>
              </a:solidFill>
              <a:latin typeface="Arial Narrow" panose="020B0606020202030204" pitchFamily="34" charset="0"/>
            </a:endParaRPr>
          </a:p>
          <a:p>
            <a:pPr marL="12700" algn="just">
              <a:lnSpc>
                <a:spcPts val="2555"/>
              </a:lnSpc>
              <a:spcBef>
                <a:spcPts val="127"/>
              </a:spcBef>
            </a:pPr>
            <a:endParaRPr lang="el-GR" sz="2600" dirty="0">
              <a:solidFill>
                <a:srgbClr val="0000FF"/>
              </a:solidFill>
              <a:latin typeface="Arial Narrow" panose="020B0606020202030204" pitchFamily="34" charset="0"/>
            </a:endParaRPr>
          </a:p>
          <a:p>
            <a:pPr marL="12700" algn="just">
              <a:lnSpc>
                <a:spcPts val="2555"/>
              </a:lnSpc>
              <a:spcBef>
                <a:spcPts val="127"/>
              </a:spcBef>
            </a:pPr>
            <a:r>
              <a:rPr lang="el-GR" sz="2600" u="sng" dirty="0">
                <a:solidFill>
                  <a:srgbClr val="0000FF"/>
                </a:solidFill>
                <a:latin typeface="Arial Narrow" panose="020B0606020202030204" pitchFamily="34" charset="0"/>
              </a:rPr>
              <a:t>Σχετίζεται με την τραχύτητα, την </a:t>
            </a:r>
            <a:r>
              <a:rPr lang="el-GR" sz="2600" u="sng" dirty="0" err="1">
                <a:solidFill>
                  <a:srgbClr val="0000FF"/>
                </a:solidFill>
                <a:latin typeface="Arial Narrow" panose="020B0606020202030204" pitchFamily="34" charset="0"/>
              </a:rPr>
              <a:t>ελκτικότητα</a:t>
            </a:r>
            <a:r>
              <a:rPr lang="el-GR" sz="2600" u="sng" dirty="0">
                <a:solidFill>
                  <a:srgbClr val="0000FF"/>
                </a:solidFill>
                <a:latin typeface="Arial Narrow" panose="020B0606020202030204" pitchFamily="34" charset="0"/>
              </a:rPr>
              <a:t> της επιφάνειας και τις μετεωρολογικές συνθήκες που επικρατούν</a:t>
            </a:r>
            <a:r>
              <a:rPr lang="el-GR" sz="2600" dirty="0">
                <a:solidFill>
                  <a:srgbClr val="0000FF"/>
                </a:solidFill>
                <a:latin typeface="Arial Narrow" panose="020B0606020202030204" pitchFamily="34" charset="0"/>
              </a:rPr>
              <a:t>.</a:t>
            </a:r>
          </a:p>
          <a:p>
            <a:pPr marL="12700" algn="just">
              <a:lnSpc>
                <a:spcPts val="2555"/>
              </a:lnSpc>
              <a:spcBef>
                <a:spcPts val="127"/>
              </a:spcBef>
            </a:pPr>
            <a:endParaRPr lang="el-GR" sz="2600" dirty="0">
              <a:solidFill>
                <a:srgbClr val="0000FF"/>
              </a:solidFill>
              <a:latin typeface="Arial Narrow" panose="020B0606020202030204" pitchFamily="34" charset="0"/>
            </a:endParaRPr>
          </a:p>
          <a:p>
            <a:pPr marL="12700" algn="just">
              <a:lnSpc>
                <a:spcPts val="2555"/>
              </a:lnSpc>
              <a:spcBef>
                <a:spcPts val="127"/>
              </a:spcBef>
            </a:pPr>
            <a:r>
              <a:rPr lang="el-GR" sz="2600" dirty="0">
                <a:solidFill>
                  <a:srgbClr val="FF0000"/>
                </a:solidFill>
                <a:latin typeface="Arial Narrow" panose="020B0606020202030204" pitchFamily="34" charset="0"/>
              </a:rPr>
              <a:t>Για την ποσοτικοποίηση εισάγεται η έννοια του ηλεκτρικού ανάλογου. </a:t>
            </a:r>
            <a:endParaRPr lang="en-US" sz="2600" dirty="0">
              <a:solidFill>
                <a:srgbClr val="FF0000"/>
              </a:solidFill>
              <a:latin typeface="Arial Narrow" panose="020B0606020202030204" pitchFamily="34" charset="0"/>
            </a:endParaRPr>
          </a:p>
          <a:p>
            <a:pPr marL="12700" algn="just">
              <a:lnSpc>
                <a:spcPts val="2555"/>
              </a:lnSpc>
              <a:spcBef>
                <a:spcPts val="127"/>
              </a:spcBef>
            </a:pPr>
            <a:r>
              <a:rPr lang="el-GR" sz="2600" dirty="0">
                <a:solidFill>
                  <a:srgbClr val="FF0000"/>
                </a:solidFill>
                <a:latin typeface="Arial Narrow" panose="020B0606020202030204" pitchFamily="34" charset="0"/>
              </a:rPr>
              <a:t>Δηλαδή παρουσιάζει μια ηλεκτρική αντίσταση ή συνδυάζονται πολλές ηλεκτρικές αντιστάσεις.</a:t>
            </a:r>
          </a:p>
        </p:txBody>
      </p:sp>
    </p:spTree>
    <p:extLst>
      <p:ext uri="{BB962C8B-B14F-4D97-AF65-F5344CB8AC3E}">
        <p14:creationId xmlns:p14="http://schemas.microsoft.com/office/powerpoint/2010/main" val="19016624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Θέση ημερομηνίας 5">
            <a:extLst>
              <a:ext uri="{FF2B5EF4-FFF2-40B4-BE49-F238E27FC236}">
                <a16:creationId xmlns:a16="http://schemas.microsoft.com/office/drawing/2014/main" id="{683991C3-AB07-4DE9-B797-6868D778BF9A}"/>
              </a:ext>
            </a:extLst>
          </p:cNvPr>
          <p:cNvSpPr>
            <a:spLocks noGrp="1"/>
          </p:cNvSpPr>
          <p:nvPr>
            <p:ph type="dt" sz="half" idx="10"/>
          </p:nvPr>
        </p:nvSpPr>
        <p:spPr/>
        <p:txBody>
          <a:bodyPr/>
          <a:lstStyle/>
          <a:p>
            <a:pPr>
              <a:defRPr/>
            </a:pPr>
            <a:fld id="{DFB3E3A1-D1D5-4B0A-A8D6-D5B4EDE64DE5}" type="datetime1">
              <a:rPr lang="el-GR" smtClean="0"/>
              <a:pPr>
                <a:defRPr/>
              </a:pPr>
              <a:t>11/12/2024</a:t>
            </a:fld>
            <a:endParaRPr lang="el-GR"/>
          </a:p>
        </p:txBody>
      </p:sp>
      <p:sp>
        <p:nvSpPr>
          <p:cNvPr id="7" name="Θέση αριθμού διαφάνειας 6">
            <a:extLst>
              <a:ext uri="{FF2B5EF4-FFF2-40B4-BE49-F238E27FC236}">
                <a16:creationId xmlns:a16="http://schemas.microsoft.com/office/drawing/2014/main" id="{40AFF2BC-A555-480B-A24E-F912980C41CF}"/>
              </a:ext>
            </a:extLst>
          </p:cNvPr>
          <p:cNvSpPr>
            <a:spLocks noGrp="1"/>
          </p:cNvSpPr>
          <p:nvPr>
            <p:ph type="sldNum" sz="quarter" idx="12"/>
          </p:nvPr>
        </p:nvSpPr>
        <p:spPr/>
        <p:txBody>
          <a:bodyPr/>
          <a:lstStyle/>
          <a:p>
            <a:fld id="{9FD736EA-1B0E-4467-9092-9C5E0C8891FE}" type="slidenum">
              <a:rPr lang="el-GR" altLang="el-GR" smtClean="0"/>
              <a:pPr/>
              <a:t>19</a:t>
            </a:fld>
            <a:endParaRPr lang="el-GR" altLang="el-GR"/>
          </a:p>
        </p:txBody>
      </p:sp>
      <p:sp>
        <p:nvSpPr>
          <p:cNvPr id="4" name="Title 1">
            <a:extLst>
              <a:ext uri="{FF2B5EF4-FFF2-40B4-BE49-F238E27FC236}">
                <a16:creationId xmlns:a16="http://schemas.microsoft.com/office/drawing/2014/main" id="{4BCFC021-1D2D-4D44-8E06-7B2BF288BEC0}"/>
              </a:ext>
            </a:extLst>
          </p:cNvPr>
          <p:cNvSpPr>
            <a:spLocks noGrp="1"/>
          </p:cNvSpPr>
          <p:nvPr>
            <p:ph type="title"/>
          </p:nvPr>
        </p:nvSpPr>
        <p:spPr>
          <a:xfrm>
            <a:off x="914400" y="0"/>
            <a:ext cx="7772400" cy="562074"/>
          </a:xfrm>
        </p:spPr>
        <p:txBody>
          <a:bodyPr>
            <a:normAutofit fontScale="90000"/>
          </a:bodyPr>
          <a:lstStyle/>
          <a:p>
            <a:r>
              <a:rPr lang="el-GR" dirty="0">
                <a:solidFill>
                  <a:schemeClr val="accent6">
                    <a:lumMod val="75000"/>
                  </a:schemeClr>
                </a:solidFill>
              </a:rPr>
              <a:t>Καπνοθύσανος</a:t>
            </a:r>
            <a:endParaRPr lang="en-US" dirty="0">
              <a:solidFill>
                <a:schemeClr val="accent6">
                  <a:lumMod val="75000"/>
                </a:schemeClr>
              </a:solidFill>
            </a:endParaRPr>
          </a:p>
        </p:txBody>
      </p:sp>
      <p:sp>
        <p:nvSpPr>
          <p:cNvPr id="5" name="Content Placeholder 2">
            <a:extLst>
              <a:ext uri="{FF2B5EF4-FFF2-40B4-BE49-F238E27FC236}">
                <a16:creationId xmlns:a16="http://schemas.microsoft.com/office/drawing/2014/main" id="{D0CC0F83-2F99-4164-8A87-7E73EA8CD581}"/>
              </a:ext>
            </a:extLst>
          </p:cNvPr>
          <p:cNvSpPr txBox="1">
            <a:spLocks/>
          </p:cNvSpPr>
          <p:nvPr/>
        </p:nvSpPr>
        <p:spPr>
          <a:xfrm>
            <a:off x="179512" y="866764"/>
            <a:ext cx="8712968" cy="512447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just"/>
            <a:r>
              <a:rPr lang="el-GR" sz="2400" dirty="0">
                <a:latin typeface="Arial Narrow" panose="020B0606020202030204" pitchFamily="34" charset="0"/>
                <a:ea typeface="Cambria" pitchFamily="18" charset="0"/>
              </a:rPr>
              <a:t>Τα καυσαέρια απελευθερώνονται από καμινάδες και τα αέρια αναμειγνύονται με τον ατμοσφαιρικό αέρα. </a:t>
            </a:r>
          </a:p>
          <a:p>
            <a:pPr algn="just"/>
            <a:r>
              <a:rPr lang="el-GR" sz="2400" dirty="0">
                <a:latin typeface="Arial Narrow" panose="020B0606020202030204" pitchFamily="34" charset="0"/>
                <a:ea typeface="Cambria" pitchFamily="18" charset="0"/>
              </a:rPr>
              <a:t>Καθώς </a:t>
            </a:r>
            <a:r>
              <a:rPr lang="el-GR" sz="2400" u="sng" dirty="0">
                <a:latin typeface="Arial Narrow" panose="020B0606020202030204" pitchFamily="34" charset="0"/>
                <a:ea typeface="Cambria" pitchFamily="18" charset="0"/>
              </a:rPr>
              <a:t>ο </a:t>
            </a:r>
            <a:r>
              <a:rPr lang="el-GR" sz="2400" u="sng" dirty="0" err="1">
                <a:latin typeface="Arial Narrow" panose="020B0606020202030204" pitchFamily="34" charset="0"/>
                <a:ea typeface="Cambria" pitchFamily="18" charset="0"/>
              </a:rPr>
              <a:t>καπνοθύσανος</a:t>
            </a:r>
            <a:r>
              <a:rPr lang="el-GR" sz="2400" u="sng" dirty="0">
                <a:latin typeface="Arial Narrow" panose="020B0606020202030204" pitchFamily="34" charset="0"/>
                <a:ea typeface="Cambria" pitchFamily="18" charset="0"/>
              </a:rPr>
              <a:t> διεισδύει στον ατμοσφαιρικό αέρα, η διάμετρος διευρύνεται, ειδικά όταν μετακινείται κατά την διεύθυνση του ανέμου.</a:t>
            </a:r>
          </a:p>
          <a:p>
            <a:pPr algn="just"/>
            <a:r>
              <a:rPr lang="el-GR" sz="2400" dirty="0">
                <a:latin typeface="Arial Narrow" panose="020B0606020202030204" pitchFamily="34" charset="0"/>
                <a:ea typeface="Cambria" pitchFamily="18" charset="0"/>
              </a:rPr>
              <a:t>Τα αέρια αυτά είναι θερμότερα και εκπέμπονται με μεγάλη ορμή, συνεπώς ανέρχονται,</a:t>
            </a:r>
            <a:r>
              <a:rPr lang="en-US" sz="2400" dirty="0">
                <a:latin typeface="Arial Narrow" panose="020B0606020202030204" pitchFamily="34" charset="0"/>
                <a:ea typeface="Cambria" pitchFamily="18" charset="0"/>
              </a:rPr>
              <a:t> …..</a:t>
            </a:r>
            <a:r>
              <a:rPr lang="el-GR" sz="2400" dirty="0">
                <a:latin typeface="Arial Narrow" panose="020B0606020202030204" pitchFamily="34" charset="0"/>
                <a:ea typeface="Cambria" pitchFamily="18" charset="0"/>
              </a:rPr>
              <a:t> παράλληλα κάμπτεται και διασπείρεται. </a:t>
            </a:r>
          </a:p>
          <a:p>
            <a:pPr algn="just"/>
            <a:r>
              <a:rPr lang="el-GR" sz="2400" b="1" dirty="0">
                <a:solidFill>
                  <a:srgbClr val="0000FF"/>
                </a:solidFill>
                <a:latin typeface="Arial Narrow" panose="020B0606020202030204" pitchFamily="34" charset="0"/>
                <a:ea typeface="Cambria" pitchFamily="18" charset="0"/>
              </a:rPr>
              <a:t>Το τελικό του ύψος ονομάζεται ενεργό ή αποτελεσματικό ύψος της καμινάδας </a:t>
            </a:r>
            <a:r>
              <a:rPr lang="en-US" sz="2400" b="1" dirty="0">
                <a:solidFill>
                  <a:srgbClr val="0000FF"/>
                </a:solidFill>
                <a:latin typeface="Arial Narrow" panose="020B0606020202030204" pitchFamily="34" charset="0"/>
                <a:ea typeface="Cambria" pitchFamily="18" charset="0"/>
              </a:rPr>
              <a:t>h</a:t>
            </a:r>
            <a:r>
              <a:rPr lang="en-US" sz="2400" b="1" baseline="-25000" dirty="0">
                <a:solidFill>
                  <a:srgbClr val="0000FF"/>
                </a:solidFill>
                <a:latin typeface="Arial Narrow" panose="020B0606020202030204" pitchFamily="34" charset="0"/>
                <a:ea typeface="Cambria" pitchFamily="18" charset="0"/>
              </a:rPr>
              <a:t>e</a:t>
            </a:r>
            <a:r>
              <a:rPr lang="en-US" sz="2400" b="1" dirty="0">
                <a:solidFill>
                  <a:srgbClr val="0000FF"/>
                </a:solidFill>
                <a:latin typeface="Arial Narrow" panose="020B0606020202030204" pitchFamily="34" charset="0"/>
                <a:ea typeface="Cambria" pitchFamily="18" charset="0"/>
              </a:rPr>
              <a:t> </a:t>
            </a:r>
            <a:r>
              <a:rPr lang="el-GR" sz="2400" b="1" dirty="0">
                <a:solidFill>
                  <a:srgbClr val="0000FF"/>
                </a:solidFill>
                <a:latin typeface="Arial Narrow" panose="020B0606020202030204" pitchFamily="34" charset="0"/>
                <a:ea typeface="Cambria" pitchFamily="18" charset="0"/>
              </a:rPr>
              <a:t> ή (Η) και είναι ψηλότερο από το ύψος της h</a:t>
            </a:r>
            <a:r>
              <a:rPr lang="en-US" sz="2400" b="1" baseline="-25000" dirty="0" err="1">
                <a:solidFill>
                  <a:srgbClr val="0000FF"/>
                </a:solidFill>
                <a:latin typeface="Arial Narrow" panose="020B0606020202030204" pitchFamily="34" charset="0"/>
                <a:ea typeface="Cambria" pitchFamily="18" charset="0"/>
              </a:rPr>
              <a:t>st</a:t>
            </a:r>
            <a:r>
              <a:rPr lang="en-US" sz="2400" b="1" dirty="0">
                <a:solidFill>
                  <a:srgbClr val="0000FF"/>
                </a:solidFill>
                <a:latin typeface="Arial Narrow" panose="020B0606020202030204" pitchFamily="34" charset="0"/>
                <a:ea typeface="Cambria" pitchFamily="18" charset="0"/>
              </a:rPr>
              <a:t> </a:t>
            </a:r>
            <a:endParaRPr lang="el-GR" sz="2400" b="1" dirty="0">
              <a:solidFill>
                <a:srgbClr val="0000FF"/>
              </a:solidFill>
              <a:latin typeface="Arial Narrow" panose="020B0606020202030204" pitchFamily="34" charset="0"/>
              <a:ea typeface="Cambria" pitchFamily="18" charset="0"/>
            </a:endParaRPr>
          </a:p>
          <a:p>
            <a:pPr>
              <a:buFont typeface="Arial" panose="020B0604020202020204" pitchFamily="34" charset="0"/>
              <a:buNone/>
            </a:pPr>
            <a:r>
              <a:rPr lang="en-US" sz="2400" dirty="0">
                <a:latin typeface="Arial Narrow" panose="020B0606020202030204" pitchFamily="34" charset="0"/>
                <a:ea typeface="Cambria" pitchFamily="18" charset="0"/>
              </a:rPr>
              <a:t>				h</a:t>
            </a:r>
            <a:r>
              <a:rPr lang="en-US" sz="2400" baseline="-25000" dirty="0">
                <a:latin typeface="Arial Narrow" panose="020B0606020202030204" pitchFamily="34" charset="0"/>
                <a:ea typeface="Cambria" pitchFamily="18" charset="0"/>
              </a:rPr>
              <a:t>e</a:t>
            </a:r>
            <a:r>
              <a:rPr lang="en-US" sz="2400" dirty="0">
                <a:latin typeface="Arial Narrow" panose="020B0606020202030204" pitchFamily="34" charset="0"/>
                <a:ea typeface="Cambria" pitchFamily="18" charset="0"/>
              </a:rPr>
              <a:t> = </a:t>
            </a:r>
            <a:r>
              <a:rPr lang="en-US" sz="2400" dirty="0" err="1">
                <a:latin typeface="Arial Narrow" panose="020B0606020202030204" pitchFamily="34" charset="0"/>
                <a:ea typeface="Cambria" pitchFamily="18" charset="0"/>
              </a:rPr>
              <a:t>h</a:t>
            </a:r>
            <a:r>
              <a:rPr lang="en-US" sz="2400" baseline="-25000" dirty="0" err="1">
                <a:latin typeface="Arial Narrow" panose="020B0606020202030204" pitchFamily="34" charset="0"/>
                <a:ea typeface="Cambria" pitchFamily="18" charset="0"/>
              </a:rPr>
              <a:t>st</a:t>
            </a:r>
            <a:r>
              <a:rPr lang="en-US" sz="2400" dirty="0">
                <a:latin typeface="Arial Narrow" panose="020B0606020202030204" pitchFamily="34" charset="0"/>
                <a:ea typeface="Cambria" pitchFamily="18" charset="0"/>
              </a:rPr>
              <a:t> +</a:t>
            </a:r>
            <a:r>
              <a:rPr lang="el-GR" sz="2400" dirty="0">
                <a:latin typeface="Arial Narrow" panose="020B0606020202030204" pitchFamily="34" charset="0"/>
                <a:ea typeface="Cambria" pitchFamily="18" charset="0"/>
              </a:rPr>
              <a:t> </a:t>
            </a:r>
            <a:r>
              <a:rPr lang="el-GR" sz="2400" i="1" dirty="0">
                <a:latin typeface="Arial Narrow" panose="020B0606020202030204" pitchFamily="34" charset="0"/>
                <a:ea typeface="Cambria" pitchFamily="18" charset="0"/>
              </a:rPr>
              <a:t>Δ</a:t>
            </a:r>
            <a:r>
              <a:rPr lang="en-US" sz="2400" i="1" dirty="0">
                <a:latin typeface="Arial Narrow" panose="020B0606020202030204" pitchFamily="34" charset="0"/>
                <a:ea typeface="Cambria" pitchFamily="18" charset="0"/>
              </a:rPr>
              <a:t>h</a:t>
            </a:r>
            <a:endParaRPr lang="el-GR" sz="2400" i="1" dirty="0">
              <a:latin typeface="Arial Narrow" panose="020B0606020202030204" pitchFamily="34" charset="0"/>
              <a:ea typeface="Cambria" pitchFamily="18" charset="0"/>
            </a:endParaRPr>
          </a:p>
          <a:p>
            <a:pPr algn="just"/>
            <a:r>
              <a:rPr lang="en-US" sz="2400" dirty="0">
                <a:latin typeface="Arial Narrow" panose="020B0606020202030204" pitchFamily="34" charset="0"/>
                <a:ea typeface="Cambria" pitchFamily="18" charset="0"/>
              </a:rPr>
              <a:t>H </a:t>
            </a:r>
            <a:r>
              <a:rPr lang="el-GR" sz="2400" i="1" dirty="0">
                <a:latin typeface="Arial Narrow" panose="020B0606020202030204" pitchFamily="34" charset="0"/>
                <a:ea typeface="Cambria" pitchFamily="18" charset="0"/>
              </a:rPr>
              <a:t>Δ</a:t>
            </a:r>
            <a:r>
              <a:rPr lang="en-US" sz="2400" i="1" dirty="0">
                <a:latin typeface="Arial Narrow" panose="020B0606020202030204" pitchFamily="34" charset="0"/>
                <a:ea typeface="Cambria" pitchFamily="18" charset="0"/>
              </a:rPr>
              <a:t>h</a:t>
            </a:r>
            <a:r>
              <a:rPr lang="en-US" sz="2400" dirty="0">
                <a:latin typeface="Arial Narrow" panose="020B0606020202030204" pitchFamily="34" charset="0"/>
                <a:ea typeface="Cambria" pitchFamily="18" charset="0"/>
              </a:rPr>
              <a:t>, </a:t>
            </a:r>
            <a:r>
              <a:rPr lang="el-GR" sz="2400" dirty="0">
                <a:latin typeface="Arial Narrow" panose="020B0606020202030204" pitchFamily="34" charset="0"/>
                <a:ea typeface="Cambria" pitchFamily="18" charset="0"/>
              </a:rPr>
              <a:t>ανύψωση του </a:t>
            </a:r>
            <a:r>
              <a:rPr lang="el-GR" sz="2400" dirty="0" err="1">
                <a:latin typeface="Arial Narrow" panose="020B0606020202030204" pitchFamily="34" charset="0"/>
                <a:ea typeface="Cambria" pitchFamily="18" charset="0"/>
              </a:rPr>
              <a:t>καπνοθυσάνου</a:t>
            </a:r>
            <a:r>
              <a:rPr lang="el-GR" sz="2400" dirty="0">
                <a:latin typeface="Arial Narrow" panose="020B0606020202030204" pitchFamily="34" charset="0"/>
                <a:ea typeface="Cambria" pitchFamily="18" charset="0"/>
              </a:rPr>
              <a:t> = το ύψος στο οποίο ο </a:t>
            </a:r>
            <a:r>
              <a:rPr lang="el-GR" sz="2400" dirty="0" err="1">
                <a:latin typeface="Arial Narrow" panose="020B0606020202030204" pitchFamily="34" charset="0"/>
                <a:ea typeface="Cambria" pitchFamily="18" charset="0"/>
              </a:rPr>
              <a:t>καπνοθύσανος</a:t>
            </a:r>
            <a:r>
              <a:rPr lang="el-GR" sz="2400" dirty="0">
                <a:latin typeface="Arial Narrow" panose="020B0606020202030204" pitchFamily="34" charset="0"/>
                <a:ea typeface="Cambria" pitchFamily="18" charset="0"/>
              </a:rPr>
              <a:t> γίνεται παθητικός, δηλαδή ακολουθεί την κίνηση του ατμοσφαιρικού αέρα</a:t>
            </a:r>
            <a:endParaRPr lang="en-US" sz="2400" dirty="0">
              <a:latin typeface="Arial Narrow" panose="020B0606020202030204" pitchFamily="34" charset="0"/>
              <a:ea typeface="Cambria" pitchFamily="18" charset="0"/>
            </a:endParaRPr>
          </a:p>
        </p:txBody>
      </p:sp>
    </p:spTree>
    <p:extLst>
      <p:ext uri="{BB962C8B-B14F-4D97-AF65-F5344CB8AC3E}">
        <p14:creationId xmlns:p14="http://schemas.microsoft.com/office/powerpoint/2010/main" val="4274221506"/>
      </p:ext>
    </p:extLst>
  </p:cSld>
  <p:clrMapOvr>
    <a:masterClrMapping/>
  </p:clrMapOvr>
  <p:transition spd="med">
    <p:zoom/>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Θέση ημερομηνίας 5">
            <a:extLst>
              <a:ext uri="{FF2B5EF4-FFF2-40B4-BE49-F238E27FC236}">
                <a16:creationId xmlns:a16="http://schemas.microsoft.com/office/drawing/2014/main" id="{683991C3-AB07-4DE9-B797-6868D778BF9A}"/>
              </a:ext>
            </a:extLst>
          </p:cNvPr>
          <p:cNvSpPr>
            <a:spLocks noGrp="1"/>
          </p:cNvSpPr>
          <p:nvPr>
            <p:ph type="dt" sz="half" idx="10"/>
          </p:nvPr>
        </p:nvSpPr>
        <p:spPr/>
        <p:txBody>
          <a:bodyPr/>
          <a:lstStyle/>
          <a:p>
            <a:pPr>
              <a:defRPr/>
            </a:pPr>
            <a:fld id="{DFB3E3A1-D1D5-4B0A-A8D6-D5B4EDE64DE5}" type="datetime1">
              <a:rPr lang="el-GR" smtClean="0"/>
              <a:pPr>
                <a:defRPr/>
              </a:pPr>
              <a:t>11/12/2024</a:t>
            </a:fld>
            <a:endParaRPr lang="el-GR"/>
          </a:p>
        </p:txBody>
      </p:sp>
      <p:sp>
        <p:nvSpPr>
          <p:cNvPr id="7" name="Θέση αριθμού διαφάνειας 6">
            <a:extLst>
              <a:ext uri="{FF2B5EF4-FFF2-40B4-BE49-F238E27FC236}">
                <a16:creationId xmlns:a16="http://schemas.microsoft.com/office/drawing/2014/main" id="{40AFF2BC-A555-480B-A24E-F912980C41CF}"/>
              </a:ext>
            </a:extLst>
          </p:cNvPr>
          <p:cNvSpPr>
            <a:spLocks noGrp="1"/>
          </p:cNvSpPr>
          <p:nvPr>
            <p:ph type="sldNum" sz="quarter" idx="12"/>
          </p:nvPr>
        </p:nvSpPr>
        <p:spPr/>
        <p:txBody>
          <a:bodyPr/>
          <a:lstStyle/>
          <a:p>
            <a:fld id="{9FD736EA-1B0E-4467-9092-9C5E0C8891FE}" type="slidenum">
              <a:rPr lang="el-GR" altLang="el-GR" smtClean="0"/>
              <a:pPr/>
              <a:t>20</a:t>
            </a:fld>
            <a:endParaRPr lang="el-GR" altLang="el-GR"/>
          </a:p>
        </p:txBody>
      </p:sp>
      <p:sp>
        <p:nvSpPr>
          <p:cNvPr id="4" name="Rectangle 6">
            <a:extLst>
              <a:ext uri="{FF2B5EF4-FFF2-40B4-BE49-F238E27FC236}">
                <a16:creationId xmlns:a16="http://schemas.microsoft.com/office/drawing/2014/main" id="{7157EACC-AB52-473F-B51B-AB79F10715A7}"/>
              </a:ext>
            </a:extLst>
          </p:cNvPr>
          <p:cNvSpPr/>
          <p:nvPr/>
        </p:nvSpPr>
        <p:spPr>
          <a:xfrm>
            <a:off x="383478" y="650388"/>
            <a:ext cx="8291264" cy="3139321"/>
          </a:xfrm>
          <a:prstGeom prst="rect">
            <a:avLst/>
          </a:prstGeom>
        </p:spPr>
        <p:txBody>
          <a:bodyPr wrap="square">
            <a:spAutoFit/>
          </a:bodyPr>
          <a:lstStyle/>
          <a:p>
            <a:pPr algn="just"/>
            <a:r>
              <a:rPr lang="el-GR" sz="2200" u="sng" dirty="0">
                <a:latin typeface="Arial Narrow" panose="020B0606020202030204" pitchFamily="34" charset="0"/>
                <a:ea typeface="Cambria" pitchFamily="18" charset="0"/>
              </a:rPr>
              <a:t>Οι καμινάδες είναι σχεδιασμένες να εκπέμπουν καπνό. </a:t>
            </a:r>
          </a:p>
          <a:p>
            <a:pPr algn="just"/>
            <a:r>
              <a:rPr lang="el-GR" sz="2200" dirty="0">
                <a:latin typeface="Arial Narrow" panose="020B0606020202030204" pitchFamily="34" charset="0"/>
                <a:ea typeface="Cambria" pitchFamily="18" charset="0"/>
              </a:rPr>
              <a:t>Το ρυπασμένο αέριο ρεύμα από μια καμινάδα καλείται πλούμιο (plume). Η ατμόσφαιρα έχει την δυνατότητα να διασπείρει τις εκπομπές, αλλά αυτή η δυνατότητα είναι περιορισμένη. </a:t>
            </a:r>
          </a:p>
          <a:p>
            <a:pPr algn="just"/>
            <a:endParaRPr lang="el-GR" sz="2200" dirty="0">
              <a:latin typeface="Arial Narrow" panose="020B0606020202030204" pitchFamily="34" charset="0"/>
              <a:ea typeface="Cambria" pitchFamily="18" charset="0"/>
            </a:endParaRPr>
          </a:p>
          <a:p>
            <a:pPr algn="just"/>
            <a:r>
              <a:rPr lang="el-GR" sz="2200" b="1" dirty="0">
                <a:latin typeface="Arial Narrow" panose="020B0606020202030204" pitchFamily="34" charset="0"/>
                <a:ea typeface="Cambria" pitchFamily="18" charset="0"/>
              </a:rPr>
              <a:t>Στιγμιαία εκπομπή (puff): </a:t>
            </a:r>
          </a:p>
          <a:p>
            <a:pPr algn="just"/>
            <a:r>
              <a:rPr lang="el-GR" sz="2200" dirty="0">
                <a:latin typeface="Arial Narrow" panose="020B0606020202030204" pitchFamily="34" charset="0"/>
                <a:ea typeface="Cambria" pitchFamily="18" charset="0"/>
              </a:rPr>
              <a:t>Η ταχεία απελευθέρωση ποσότητας ενός υλικού στην ατμόσφαιρα θα διασπαρθεί από τις διαταραχές του τυρβώδους πεδίου. Μια συνεχής πηγή μπορεί να θεωρηθεί ως ένας άπειρος αριθμός στιγμιαίων εκπομπών.</a:t>
            </a:r>
            <a:endParaRPr lang="en-US" sz="2200" dirty="0">
              <a:latin typeface="Arial Narrow" panose="020B0606020202030204" pitchFamily="34" charset="0"/>
              <a:ea typeface="Cambria" pitchFamily="18" charset="0"/>
            </a:endParaRPr>
          </a:p>
        </p:txBody>
      </p:sp>
      <p:grpSp>
        <p:nvGrpSpPr>
          <p:cNvPr id="5" name="Group 7">
            <a:extLst>
              <a:ext uri="{FF2B5EF4-FFF2-40B4-BE49-F238E27FC236}">
                <a16:creationId xmlns:a16="http://schemas.microsoft.com/office/drawing/2014/main" id="{461E08DF-07C8-44B0-8217-9371951C97BD}"/>
              </a:ext>
            </a:extLst>
          </p:cNvPr>
          <p:cNvGrpSpPr/>
          <p:nvPr/>
        </p:nvGrpSpPr>
        <p:grpSpPr>
          <a:xfrm>
            <a:off x="2214546" y="3675393"/>
            <a:ext cx="5381790" cy="2901633"/>
            <a:chOff x="2071670" y="1654551"/>
            <a:chExt cx="5000643" cy="2350707"/>
          </a:xfrm>
        </p:grpSpPr>
        <p:pic>
          <p:nvPicPr>
            <p:cNvPr id="8" name="Picture 2">
              <a:extLst>
                <a:ext uri="{FF2B5EF4-FFF2-40B4-BE49-F238E27FC236}">
                  <a16:creationId xmlns:a16="http://schemas.microsoft.com/office/drawing/2014/main" id="{B3768FA7-03A9-40BF-B843-25483467D584}"/>
                </a:ext>
              </a:extLst>
            </p:cNvPr>
            <p:cNvPicPr>
              <a:picLocks noChangeAspect="1" noChangeArrowheads="1"/>
            </p:cNvPicPr>
            <p:nvPr/>
          </p:nvPicPr>
          <p:blipFill>
            <a:blip r:embed="rId2" cstate="print"/>
            <a:srcRect/>
            <a:stretch>
              <a:fillRect/>
            </a:stretch>
          </p:blipFill>
          <p:spPr bwMode="auto">
            <a:xfrm>
              <a:off x="2071688" y="2786058"/>
              <a:ext cx="5000625" cy="1219200"/>
            </a:xfrm>
            <a:prstGeom prst="rect">
              <a:avLst/>
            </a:prstGeom>
            <a:noFill/>
            <a:ln w="9525">
              <a:noFill/>
              <a:miter lim="800000"/>
              <a:headEnd/>
              <a:tailEnd/>
            </a:ln>
            <a:effectLst/>
          </p:spPr>
        </p:pic>
        <p:pic>
          <p:nvPicPr>
            <p:cNvPr id="9" name="Picture 3">
              <a:extLst>
                <a:ext uri="{FF2B5EF4-FFF2-40B4-BE49-F238E27FC236}">
                  <a16:creationId xmlns:a16="http://schemas.microsoft.com/office/drawing/2014/main" id="{C6F5D3A7-1760-45DB-BF7F-A05B98B72BE9}"/>
                </a:ext>
              </a:extLst>
            </p:cNvPr>
            <p:cNvPicPr>
              <a:picLocks noChangeAspect="1" noChangeArrowheads="1"/>
            </p:cNvPicPr>
            <p:nvPr/>
          </p:nvPicPr>
          <p:blipFill rotWithShape="1">
            <a:blip r:embed="rId3" cstate="print"/>
            <a:srcRect t="6803"/>
            <a:stretch/>
          </p:blipFill>
          <p:spPr bwMode="auto">
            <a:xfrm>
              <a:off x="2071670" y="1654551"/>
              <a:ext cx="5000625" cy="1136261"/>
            </a:xfrm>
            <a:prstGeom prst="rect">
              <a:avLst/>
            </a:prstGeom>
            <a:noFill/>
            <a:ln w="9525">
              <a:noFill/>
              <a:miter lim="800000"/>
              <a:headEnd/>
              <a:tailEnd/>
            </a:ln>
            <a:effectLst/>
          </p:spPr>
        </p:pic>
      </p:grpSp>
      <p:sp>
        <p:nvSpPr>
          <p:cNvPr id="10" name="Title 1">
            <a:extLst>
              <a:ext uri="{FF2B5EF4-FFF2-40B4-BE49-F238E27FC236}">
                <a16:creationId xmlns:a16="http://schemas.microsoft.com/office/drawing/2014/main" id="{29D228F9-F8AB-48D7-BD4E-55525B96D198}"/>
              </a:ext>
            </a:extLst>
          </p:cNvPr>
          <p:cNvSpPr txBox="1">
            <a:spLocks/>
          </p:cNvSpPr>
          <p:nvPr/>
        </p:nvSpPr>
        <p:spPr>
          <a:xfrm>
            <a:off x="642910" y="142852"/>
            <a:ext cx="7772400" cy="621852"/>
          </a:xfrm>
          <a:prstGeom prst="rect">
            <a:avLst/>
          </a:prstGeom>
        </p:spPr>
        <p:txBody>
          <a:bodyPr bIns="91440" anchor="b" anchorCtr="0">
            <a:normAutofit fontScale="925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l-GR" sz="4000" b="0" i="0" u="none" strike="noStrike" kern="1200" cap="none" spc="0" normalizeH="0" baseline="0" noProof="0" dirty="0">
                <a:ln>
                  <a:noFill/>
                </a:ln>
                <a:solidFill>
                  <a:schemeClr val="accent6">
                    <a:lumMod val="75000"/>
                  </a:schemeClr>
                </a:solidFill>
                <a:effectLst/>
                <a:uLnTx/>
                <a:uFillTx/>
                <a:latin typeface="+mj-lt"/>
                <a:ea typeface="+mj-ea"/>
                <a:cs typeface="+mj-cs"/>
              </a:rPr>
              <a:t>Καπνοθύσανος</a:t>
            </a:r>
            <a:endParaRPr kumimoji="0" lang="en-US" sz="4000" b="0" i="0" u="none" strike="noStrike" kern="1200" cap="none" spc="0" normalizeH="0" baseline="0" noProof="0" dirty="0">
              <a:ln>
                <a:noFill/>
              </a:ln>
              <a:solidFill>
                <a:schemeClr val="accent6">
                  <a:lumMod val="75000"/>
                </a:schemeClr>
              </a:solidFill>
              <a:effectLst/>
              <a:uLnTx/>
              <a:uFillTx/>
              <a:latin typeface="+mj-lt"/>
              <a:ea typeface="+mj-ea"/>
              <a:cs typeface="+mj-cs"/>
            </a:endParaRPr>
          </a:p>
        </p:txBody>
      </p:sp>
      <p:sp>
        <p:nvSpPr>
          <p:cNvPr id="2" name="Οβάλ 1">
            <a:extLst>
              <a:ext uri="{FF2B5EF4-FFF2-40B4-BE49-F238E27FC236}">
                <a16:creationId xmlns:a16="http://schemas.microsoft.com/office/drawing/2014/main" id="{833E618D-9662-4FB4-9B7F-FB3002C1E119}"/>
              </a:ext>
            </a:extLst>
          </p:cNvPr>
          <p:cNvSpPr/>
          <p:nvPr/>
        </p:nvSpPr>
        <p:spPr>
          <a:xfrm>
            <a:off x="2483768" y="4437112"/>
            <a:ext cx="936104" cy="86409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Tree>
    <p:extLst>
      <p:ext uri="{BB962C8B-B14F-4D97-AF65-F5344CB8AC3E}">
        <p14:creationId xmlns:p14="http://schemas.microsoft.com/office/powerpoint/2010/main" val="1365912136"/>
      </p:ext>
    </p:extLst>
  </p:cSld>
  <p:clrMapOvr>
    <a:masterClrMapping/>
  </p:clrMapOvr>
  <p:transition spd="med">
    <p:zoom/>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Θέση ημερομηνίας 5">
            <a:extLst>
              <a:ext uri="{FF2B5EF4-FFF2-40B4-BE49-F238E27FC236}">
                <a16:creationId xmlns:a16="http://schemas.microsoft.com/office/drawing/2014/main" id="{683991C3-AB07-4DE9-B797-6868D778BF9A}"/>
              </a:ext>
            </a:extLst>
          </p:cNvPr>
          <p:cNvSpPr>
            <a:spLocks noGrp="1"/>
          </p:cNvSpPr>
          <p:nvPr>
            <p:ph type="dt" sz="half" idx="10"/>
          </p:nvPr>
        </p:nvSpPr>
        <p:spPr/>
        <p:txBody>
          <a:bodyPr/>
          <a:lstStyle/>
          <a:p>
            <a:pPr>
              <a:defRPr/>
            </a:pPr>
            <a:fld id="{DFB3E3A1-D1D5-4B0A-A8D6-D5B4EDE64DE5}" type="datetime1">
              <a:rPr lang="el-GR" smtClean="0"/>
              <a:pPr>
                <a:defRPr/>
              </a:pPr>
              <a:t>11/12/2024</a:t>
            </a:fld>
            <a:endParaRPr lang="el-GR"/>
          </a:p>
        </p:txBody>
      </p:sp>
      <p:sp>
        <p:nvSpPr>
          <p:cNvPr id="7" name="Θέση αριθμού διαφάνειας 6">
            <a:extLst>
              <a:ext uri="{FF2B5EF4-FFF2-40B4-BE49-F238E27FC236}">
                <a16:creationId xmlns:a16="http://schemas.microsoft.com/office/drawing/2014/main" id="{40AFF2BC-A555-480B-A24E-F912980C41CF}"/>
              </a:ext>
            </a:extLst>
          </p:cNvPr>
          <p:cNvSpPr>
            <a:spLocks noGrp="1"/>
          </p:cNvSpPr>
          <p:nvPr>
            <p:ph type="sldNum" sz="quarter" idx="12"/>
          </p:nvPr>
        </p:nvSpPr>
        <p:spPr/>
        <p:txBody>
          <a:bodyPr/>
          <a:lstStyle/>
          <a:p>
            <a:fld id="{9FD736EA-1B0E-4467-9092-9C5E0C8891FE}" type="slidenum">
              <a:rPr lang="el-GR" altLang="el-GR" smtClean="0"/>
              <a:pPr/>
              <a:t>21</a:t>
            </a:fld>
            <a:endParaRPr lang="el-GR" altLang="el-GR"/>
          </a:p>
        </p:txBody>
      </p:sp>
      <p:sp>
        <p:nvSpPr>
          <p:cNvPr id="11" name="Title 1">
            <a:extLst>
              <a:ext uri="{FF2B5EF4-FFF2-40B4-BE49-F238E27FC236}">
                <a16:creationId xmlns:a16="http://schemas.microsoft.com/office/drawing/2014/main" id="{72650FA5-7772-4151-B3F8-DE17757454DA}"/>
              </a:ext>
            </a:extLst>
          </p:cNvPr>
          <p:cNvSpPr>
            <a:spLocks noGrp="1"/>
          </p:cNvSpPr>
          <p:nvPr>
            <p:ph type="title"/>
          </p:nvPr>
        </p:nvSpPr>
        <p:spPr>
          <a:xfrm>
            <a:off x="285720" y="10401"/>
            <a:ext cx="7772400" cy="682295"/>
          </a:xfrm>
        </p:spPr>
        <p:txBody>
          <a:bodyPr>
            <a:normAutofit fontScale="90000"/>
          </a:bodyPr>
          <a:lstStyle/>
          <a:p>
            <a:pPr algn="l"/>
            <a:r>
              <a:rPr lang="el-GR" dirty="0">
                <a:solidFill>
                  <a:schemeClr val="accent6">
                    <a:lumMod val="75000"/>
                  </a:schemeClr>
                </a:solidFill>
              </a:rPr>
              <a:t>Υπολογισμός ανύψωσης</a:t>
            </a:r>
            <a:endParaRPr lang="en-US" dirty="0">
              <a:solidFill>
                <a:schemeClr val="accent6">
                  <a:lumMod val="75000"/>
                </a:schemeClr>
              </a:solidFill>
            </a:endParaRPr>
          </a:p>
        </p:txBody>
      </p:sp>
      <p:sp>
        <p:nvSpPr>
          <p:cNvPr id="12" name="Content Placeholder 2">
            <a:extLst>
              <a:ext uri="{FF2B5EF4-FFF2-40B4-BE49-F238E27FC236}">
                <a16:creationId xmlns:a16="http://schemas.microsoft.com/office/drawing/2014/main" id="{F0C99162-40F9-405E-9FE3-A4CBA09A154F}"/>
              </a:ext>
            </a:extLst>
          </p:cNvPr>
          <p:cNvSpPr txBox="1">
            <a:spLocks/>
          </p:cNvSpPr>
          <p:nvPr/>
        </p:nvSpPr>
        <p:spPr>
          <a:xfrm>
            <a:off x="285720" y="2695564"/>
            <a:ext cx="8606760" cy="2611434"/>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just">
              <a:buFont typeface="Arial" panose="020B0604020202020204" pitchFamily="34" charset="0"/>
              <a:buNone/>
            </a:pPr>
            <a:r>
              <a:rPr lang="el-GR" sz="2800" dirty="0">
                <a:latin typeface="Arial Narrow" panose="020B0606020202030204" pitchFamily="34" charset="0"/>
                <a:ea typeface="Cambria" pitchFamily="18" charset="0"/>
              </a:rPr>
              <a:t>Για την απομάκρυνση των ατμοσφαιρικών Ρύπων</a:t>
            </a:r>
          </a:p>
          <a:p>
            <a:pPr algn="just">
              <a:buFont typeface="Arial" panose="020B0604020202020204" pitchFamily="34" charset="0"/>
              <a:buNone/>
            </a:pPr>
            <a:r>
              <a:rPr lang="el-GR" sz="2800" dirty="0">
                <a:latin typeface="Arial Narrow" panose="020B0606020202030204" pitchFamily="34" charset="0"/>
                <a:ea typeface="Cambria" pitchFamily="18" charset="0"/>
              </a:rPr>
              <a:t>Όπου </a:t>
            </a:r>
            <a:r>
              <a:rPr lang="en-US" sz="2800" dirty="0">
                <a:solidFill>
                  <a:srgbClr val="0000FF"/>
                </a:solidFill>
                <a:latin typeface="Arial Narrow" panose="020B0606020202030204" pitchFamily="34" charset="0"/>
                <a:ea typeface="Cambria" pitchFamily="18" charset="0"/>
              </a:rPr>
              <a:t>C</a:t>
            </a:r>
            <a:r>
              <a:rPr lang="en-US" sz="2000" baseline="-25000" dirty="0">
                <a:solidFill>
                  <a:srgbClr val="0000FF"/>
                </a:solidFill>
                <a:latin typeface="Arial Narrow" panose="020B0606020202030204" pitchFamily="34" charset="0"/>
                <a:ea typeface="Cambria" pitchFamily="18" charset="0"/>
              </a:rPr>
              <a:t>1</a:t>
            </a:r>
            <a:r>
              <a:rPr lang="en-US" sz="2800" dirty="0">
                <a:solidFill>
                  <a:srgbClr val="0000FF"/>
                </a:solidFill>
                <a:latin typeface="Arial Narrow" panose="020B0606020202030204" pitchFamily="34" charset="0"/>
                <a:ea typeface="Cambria" pitchFamily="18" charset="0"/>
              </a:rPr>
              <a:t>, a, b, c </a:t>
            </a:r>
            <a:r>
              <a:rPr lang="el-GR" sz="2800" dirty="0">
                <a:latin typeface="Arial Narrow" panose="020B0606020202030204" pitchFamily="34" charset="0"/>
                <a:ea typeface="Cambria" pitchFamily="18" charset="0"/>
              </a:rPr>
              <a:t>σταθερές,</a:t>
            </a:r>
            <a:endParaRPr lang="en-US" sz="2800" dirty="0">
              <a:latin typeface="Arial Narrow" panose="020B0606020202030204" pitchFamily="34" charset="0"/>
              <a:ea typeface="Cambria" pitchFamily="18" charset="0"/>
            </a:endParaRPr>
          </a:p>
          <a:p>
            <a:pPr algn="just">
              <a:buFont typeface="Arial" panose="020B0604020202020204" pitchFamily="34" charset="0"/>
              <a:buNone/>
            </a:pPr>
            <a:r>
              <a:rPr lang="en-US" sz="2800" dirty="0">
                <a:latin typeface="Arial Narrow" panose="020B0606020202030204" pitchFamily="34" charset="0"/>
                <a:ea typeface="Cambria" pitchFamily="18" charset="0"/>
              </a:rPr>
              <a:t> </a:t>
            </a:r>
            <a:r>
              <a:rPr lang="en-US" sz="2800" dirty="0">
                <a:solidFill>
                  <a:srgbClr val="0000FF"/>
                </a:solidFill>
                <a:latin typeface="Arial Narrow" panose="020B0606020202030204" pitchFamily="34" charset="0"/>
                <a:ea typeface="Cambria" pitchFamily="18" charset="0"/>
              </a:rPr>
              <a:t>x</a:t>
            </a:r>
            <a:r>
              <a:rPr lang="en-US" sz="2800" dirty="0">
                <a:latin typeface="Arial Narrow" panose="020B0606020202030204" pitchFamily="34" charset="0"/>
                <a:ea typeface="Cambria" pitchFamily="18" charset="0"/>
              </a:rPr>
              <a:t> </a:t>
            </a:r>
            <a:r>
              <a:rPr lang="el-GR" sz="2800" dirty="0">
                <a:latin typeface="Arial Narrow" panose="020B0606020202030204" pitchFamily="34" charset="0"/>
                <a:ea typeface="Cambria" pitchFamily="18" charset="0"/>
              </a:rPr>
              <a:t>είναι η πορεία  του </a:t>
            </a:r>
            <a:r>
              <a:rPr lang="el-GR" sz="2800" dirty="0" err="1">
                <a:latin typeface="Arial Narrow" panose="020B0606020202030204" pitchFamily="34" charset="0"/>
                <a:ea typeface="Cambria" pitchFamily="18" charset="0"/>
              </a:rPr>
              <a:t>καπνοθυσάνου</a:t>
            </a:r>
            <a:r>
              <a:rPr lang="el-GR" sz="2800" dirty="0">
                <a:latin typeface="Arial Narrow" panose="020B0606020202030204" pitchFamily="34" charset="0"/>
                <a:ea typeface="Cambria" pitchFamily="18" charset="0"/>
              </a:rPr>
              <a:t> , </a:t>
            </a:r>
            <a:endParaRPr lang="en-US" sz="2800" dirty="0">
              <a:latin typeface="Arial Narrow" panose="020B0606020202030204" pitchFamily="34" charset="0"/>
              <a:ea typeface="Cambria" pitchFamily="18" charset="0"/>
            </a:endParaRPr>
          </a:p>
          <a:p>
            <a:pPr algn="just">
              <a:buFont typeface="Arial" panose="020B0604020202020204" pitchFamily="34" charset="0"/>
              <a:buNone/>
            </a:pPr>
            <a:r>
              <a:rPr lang="en-US" sz="2800" dirty="0">
                <a:solidFill>
                  <a:srgbClr val="0000FF"/>
                </a:solidFill>
                <a:latin typeface="Arial Narrow" panose="020B0606020202030204" pitchFamily="34" charset="0"/>
                <a:ea typeface="Cambria" pitchFamily="18" charset="0"/>
              </a:rPr>
              <a:t>u</a:t>
            </a:r>
            <a:r>
              <a:rPr lang="en-US" sz="2800" dirty="0">
                <a:latin typeface="Arial Narrow" panose="020B0606020202030204" pitchFamily="34" charset="0"/>
                <a:ea typeface="Cambria" pitchFamily="18" charset="0"/>
              </a:rPr>
              <a:t> </a:t>
            </a:r>
            <a:r>
              <a:rPr lang="el-GR" sz="2800" dirty="0">
                <a:latin typeface="Arial Narrow" panose="020B0606020202030204" pitchFamily="34" charset="0"/>
                <a:ea typeface="Cambria" pitchFamily="18" charset="0"/>
              </a:rPr>
              <a:t>είναι η μέση ταχύτητα του ανέμου στο ύψος της πηγής και </a:t>
            </a:r>
            <a:endParaRPr lang="en-US" sz="2800" dirty="0">
              <a:latin typeface="Arial Narrow" panose="020B0606020202030204" pitchFamily="34" charset="0"/>
              <a:ea typeface="Cambria" pitchFamily="18" charset="0"/>
            </a:endParaRPr>
          </a:p>
          <a:p>
            <a:pPr algn="just">
              <a:buFont typeface="Arial" panose="020B0604020202020204" pitchFamily="34" charset="0"/>
              <a:buNone/>
            </a:pPr>
            <a:r>
              <a:rPr lang="en-US" sz="2800" dirty="0" err="1">
                <a:solidFill>
                  <a:srgbClr val="0000FF"/>
                </a:solidFill>
                <a:latin typeface="Arial Narrow" panose="020B0606020202030204" pitchFamily="34" charset="0"/>
                <a:ea typeface="Cambria" pitchFamily="18" charset="0"/>
              </a:rPr>
              <a:t>Q</a:t>
            </a:r>
            <a:r>
              <a:rPr lang="en-US" sz="2000" baseline="-25000" dirty="0" err="1">
                <a:solidFill>
                  <a:srgbClr val="0000FF"/>
                </a:solidFill>
                <a:latin typeface="Arial Narrow" panose="020B0606020202030204" pitchFamily="34" charset="0"/>
                <a:ea typeface="Cambria" pitchFamily="18" charset="0"/>
              </a:rPr>
              <a:t>h</a:t>
            </a:r>
            <a:r>
              <a:rPr lang="el-GR" sz="1800" dirty="0">
                <a:latin typeface="Arial Narrow" panose="020B0606020202030204" pitchFamily="34" charset="0"/>
                <a:ea typeface="Cambria" pitchFamily="18" charset="0"/>
              </a:rPr>
              <a:t> </a:t>
            </a:r>
            <a:r>
              <a:rPr lang="en-US" sz="2800" dirty="0">
                <a:latin typeface="Arial Narrow" panose="020B0606020202030204" pitchFamily="34" charset="0"/>
                <a:ea typeface="Cambria" pitchFamily="18" charset="0"/>
              </a:rPr>
              <a:t> o</a:t>
            </a:r>
            <a:r>
              <a:rPr lang="el-GR" sz="2800" dirty="0">
                <a:latin typeface="Arial Narrow" panose="020B0606020202030204" pitchFamily="34" charset="0"/>
                <a:ea typeface="Cambria" pitchFamily="18" charset="0"/>
              </a:rPr>
              <a:t> ρυθμός απελευθέρωσης της θερμότητας από την πηγή</a:t>
            </a:r>
            <a:r>
              <a:rPr lang="en-US" sz="2800" dirty="0">
                <a:latin typeface="Arial Narrow" panose="020B0606020202030204" pitchFamily="34" charset="0"/>
                <a:ea typeface="Cambria" pitchFamily="18" charset="0"/>
              </a:rPr>
              <a:t>.</a:t>
            </a:r>
          </a:p>
        </p:txBody>
      </p:sp>
      <p:graphicFrame>
        <p:nvGraphicFramePr>
          <p:cNvPr id="13" name="Object 4">
            <a:extLst>
              <a:ext uri="{FF2B5EF4-FFF2-40B4-BE49-F238E27FC236}">
                <a16:creationId xmlns:a16="http://schemas.microsoft.com/office/drawing/2014/main" id="{4DBB8B02-C8C9-4D65-A809-C714621C24C4}"/>
              </a:ext>
            </a:extLst>
          </p:cNvPr>
          <p:cNvGraphicFramePr>
            <a:graphicFrameLocks noChangeAspect="1"/>
          </p:cNvGraphicFramePr>
          <p:nvPr/>
        </p:nvGraphicFramePr>
        <p:xfrm>
          <a:off x="2143108" y="1357298"/>
          <a:ext cx="5404217" cy="977906"/>
        </p:xfrm>
        <a:graphic>
          <a:graphicData uri="http://schemas.openxmlformats.org/presentationml/2006/ole">
            <mc:AlternateContent xmlns:mc="http://schemas.openxmlformats.org/markup-compatibility/2006">
              <mc:Choice xmlns:v="urn:schemas-microsoft-com:vml" Requires="v">
                <p:oleObj name="Equation" r:id="rId2" imgW="1333440" imgH="241200" progId="Equation.3">
                  <p:embed/>
                </p:oleObj>
              </mc:Choice>
              <mc:Fallback>
                <p:oleObj name="Equation" r:id="rId2" imgW="1333440" imgH="241200" progId="Equation.3">
                  <p:embed/>
                  <p:pic>
                    <p:nvPicPr>
                      <p:cNvPr id="5" name="Object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43108" y="1357298"/>
                        <a:ext cx="5404217" cy="97790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8" name="Οβάλ 7">
            <a:extLst>
              <a:ext uri="{FF2B5EF4-FFF2-40B4-BE49-F238E27FC236}">
                <a16:creationId xmlns:a16="http://schemas.microsoft.com/office/drawing/2014/main" id="{082BAB62-CDAF-40C6-B053-5D76A06E94B9}"/>
              </a:ext>
            </a:extLst>
          </p:cNvPr>
          <p:cNvSpPr/>
          <p:nvPr/>
        </p:nvSpPr>
        <p:spPr>
          <a:xfrm>
            <a:off x="2143108" y="1414202"/>
            <a:ext cx="1780820" cy="1162323"/>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Tree>
    <p:extLst>
      <p:ext uri="{BB962C8B-B14F-4D97-AF65-F5344CB8AC3E}">
        <p14:creationId xmlns:p14="http://schemas.microsoft.com/office/powerpoint/2010/main" val="2017534197"/>
      </p:ext>
    </p:extLst>
  </p:cSld>
  <p:clrMapOvr>
    <a:masterClrMapping/>
  </p:clrMapOvr>
  <p:transition spd="med">
    <p:zoom/>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Θέση ημερομηνίας 5">
            <a:extLst>
              <a:ext uri="{FF2B5EF4-FFF2-40B4-BE49-F238E27FC236}">
                <a16:creationId xmlns:a16="http://schemas.microsoft.com/office/drawing/2014/main" id="{683991C3-AB07-4DE9-B797-6868D778BF9A}"/>
              </a:ext>
            </a:extLst>
          </p:cNvPr>
          <p:cNvSpPr>
            <a:spLocks noGrp="1"/>
          </p:cNvSpPr>
          <p:nvPr>
            <p:ph type="dt" sz="half" idx="10"/>
          </p:nvPr>
        </p:nvSpPr>
        <p:spPr/>
        <p:txBody>
          <a:bodyPr/>
          <a:lstStyle/>
          <a:p>
            <a:pPr>
              <a:defRPr/>
            </a:pPr>
            <a:fld id="{DFB3E3A1-D1D5-4B0A-A8D6-D5B4EDE64DE5}" type="datetime1">
              <a:rPr lang="el-GR" smtClean="0"/>
              <a:pPr>
                <a:defRPr/>
              </a:pPr>
              <a:t>11/12/2024</a:t>
            </a:fld>
            <a:endParaRPr lang="el-GR"/>
          </a:p>
        </p:txBody>
      </p:sp>
      <p:sp>
        <p:nvSpPr>
          <p:cNvPr id="7" name="Θέση αριθμού διαφάνειας 6">
            <a:extLst>
              <a:ext uri="{FF2B5EF4-FFF2-40B4-BE49-F238E27FC236}">
                <a16:creationId xmlns:a16="http://schemas.microsoft.com/office/drawing/2014/main" id="{40AFF2BC-A555-480B-A24E-F912980C41CF}"/>
              </a:ext>
            </a:extLst>
          </p:cNvPr>
          <p:cNvSpPr>
            <a:spLocks noGrp="1"/>
          </p:cNvSpPr>
          <p:nvPr>
            <p:ph type="sldNum" sz="quarter" idx="12"/>
          </p:nvPr>
        </p:nvSpPr>
        <p:spPr/>
        <p:txBody>
          <a:bodyPr/>
          <a:lstStyle/>
          <a:p>
            <a:fld id="{9FD736EA-1B0E-4467-9092-9C5E0C8891FE}" type="slidenum">
              <a:rPr lang="el-GR" altLang="el-GR" smtClean="0"/>
              <a:pPr/>
              <a:t>22</a:t>
            </a:fld>
            <a:endParaRPr lang="el-GR" altLang="el-GR"/>
          </a:p>
        </p:txBody>
      </p:sp>
      <p:sp>
        <p:nvSpPr>
          <p:cNvPr id="4" name="Content Placeholder 2">
            <a:extLst>
              <a:ext uri="{FF2B5EF4-FFF2-40B4-BE49-F238E27FC236}">
                <a16:creationId xmlns:a16="http://schemas.microsoft.com/office/drawing/2014/main" id="{915DAB5E-791C-4BD5-AC88-63C2CE18E908}"/>
              </a:ext>
            </a:extLst>
          </p:cNvPr>
          <p:cNvSpPr txBox="1">
            <a:spLocks/>
          </p:cNvSpPr>
          <p:nvPr/>
        </p:nvSpPr>
        <p:spPr>
          <a:xfrm>
            <a:off x="310708" y="476672"/>
            <a:ext cx="8376092" cy="56944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2800" dirty="0" err="1">
                <a:solidFill>
                  <a:srgbClr val="0000FF"/>
                </a:solidFill>
                <a:latin typeface="Arial Narrow" panose="020B0606020202030204" pitchFamily="34" charset="0"/>
                <a:ea typeface="Cambria" pitchFamily="18" charset="0"/>
              </a:rPr>
              <a:t>Q</a:t>
            </a:r>
            <a:r>
              <a:rPr lang="en-US" sz="2000" baseline="-25000" dirty="0" err="1">
                <a:solidFill>
                  <a:srgbClr val="0000FF"/>
                </a:solidFill>
                <a:latin typeface="Arial Narrow" panose="020B0606020202030204" pitchFamily="34" charset="0"/>
                <a:ea typeface="Cambria" pitchFamily="18" charset="0"/>
              </a:rPr>
              <a:t>h</a:t>
            </a:r>
            <a:r>
              <a:rPr lang="el-GR" sz="1800" dirty="0">
                <a:latin typeface="Arial Narrow" panose="020B0606020202030204" pitchFamily="34" charset="0"/>
                <a:ea typeface="Cambria" pitchFamily="18" charset="0"/>
              </a:rPr>
              <a:t> </a:t>
            </a:r>
            <a:r>
              <a:rPr lang="en-US" sz="2800" dirty="0">
                <a:latin typeface="Arial Narrow" panose="020B0606020202030204" pitchFamily="34" charset="0"/>
                <a:ea typeface="Cambria" pitchFamily="18" charset="0"/>
              </a:rPr>
              <a:t> o</a:t>
            </a:r>
            <a:r>
              <a:rPr lang="el-GR" sz="2800" dirty="0">
                <a:latin typeface="Arial Narrow" panose="020B0606020202030204" pitchFamily="34" charset="0"/>
                <a:ea typeface="Cambria" pitchFamily="18" charset="0"/>
              </a:rPr>
              <a:t> ρυθμός απελευθέρωσης της θερμότητας από την πηγή </a:t>
            </a:r>
            <a:endParaRPr lang="en-US" sz="2800" dirty="0">
              <a:latin typeface="Arial Narrow" panose="020B0606020202030204" pitchFamily="34" charset="0"/>
              <a:ea typeface="Cambria" pitchFamily="18" charset="0"/>
            </a:endParaRPr>
          </a:p>
          <a:p>
            <a:pPr marL="0" indent="0">
              <a:buFont typeface="Arial" panose="020B0604020202020204" pitchFamily="34" charset="0"/>
              <a:buNone/>
            </a:pPr>
            <a:endParaRPr lang="en-US" sz="2800" dirty="0">
              <a:latin typeface="Arial Narrow" panose="020B0606020202030204" pitchFamily="34" charset="0"/>
            </a:endParaRPr>
          </a:p>
        </p:txBody>
      </p:sp>
      <p:sp>
        <p:nvSpPr>
          <p:cNvPr id="5" name="Ορθογώνιο 4">
            <a:extLst>
              <a:ext uri="{FF2B5EF4-FFF2-40B4-BE49-F238E27FC236}">
                <a16:creationId xmlns:a16="http://schemas.microsoft.com/office/drawing/2014/main" id="{2F356B97-F2BC-4295-B6E7-9C867B094BC6}"/>
              </a:ext>
            </a:extLst>
          </p:cNvPr>
          <p:cNvSpPr/>
          <p:nvPr/>
        </p:nvSpPr>
        <p:spPr>
          <a:xfrm>
            <a:off x="793678" y="3212976"/>
            <a:ext cx="7556644" cy="1938992"/>
          </a:xfrm>
          <a:prstGeom prst="rect">
            <a:avLst/>
          </a:prstGeom>
        </p:spPr>
        <p:txBody>
          <a:bodyPr wrap="square">
            <a:spAutoFit/>
          </a:bodyPr>
          <a:lstStyle/>
          <a:p>
            <a:r>
              <a:rPr lang="en-US" sz="2400" dirty="0">
                <a:solidFill>
                  <a:srgbClr val="0000FF"/>
                </a:solidFill>
              </a:rPr>
              <a:t>c</a:t>
            </a:r>
            <a:r>
              <a:rPr lang="en-US" sz="2400" baseline="-25000" dirty="0">
                <a:solidFill>
                  <a:srgbClr val="0000FF"/>
                </a:solidFill>
              </a:rPr>
              <a:t>p</a:t>
            </a:r>
            <a:r>
              <a:rPr lang="en-US" sz="2400" dirty="0"/>
              <a:t>, </a:t>
            </a:r>
            <a:r>
              <a:rPr lang="el-GR" sz="2400" dirty="0"/>
              <a:t>ειδική θερμότητα υπό σταθερή πίεση, </a:t>
            </a:r>
          </a:p>
          <a:p>
            <a:r>
              <a:rPr lang="el-GR" sz="2400" dirty="0">
                <a:solidFill>
                  <a:srgbClr val="0000FF"/>
                </a:solidFill>
              </a:rPr>
              <a:t>Τ</a:t>
            </a:r>
            <a:r>
              <a:rPr lang="en-US" sz="2400" baseline="-25000" dirty="0">
                <a:solidFill>
                  <a:srgbClr val="0000FF"/>
                </a:solidFill>
              </a:rPr>
              <a:t>s</a:t>
            </a:r>
            <a:r>
              <a:rPr lang="en-US" sz="2400" dirty="0"/>
              <a:t>, </a:t>
            </a:r>
            <a:r>
              <a:rPr lang="el-GR" sz="2400" dirty="0"/>
              <a:t>θερμοκρασία εξόδου των καυσαερίων, </a:t>
            </a:r>
          </a:p>
          <a:p>
            <a:r>
              <a:rPr lang="el-GR" sz="2400" dirty="0">
                <a:solidFill>
                  <a:srgbClr val="0000FF"/>
                </a:solidFill>
              </a:rPr>
              <a:t>Τ</a:t>
            </a:r>
            <a:r>
              <a:rPr lang="el-GR" sz="2400" dirty="0"/>
              <a:t>, θερμοκρασία αέρα</a:t>
            </a:r>
            <a:r>
              <a:rPr lang="en-US" sz="2400" dirty="0"/>
              <a:t> </a:t>
            </a:r>
            <a:r>
              <a:rPr lang="el-GR" sz="2400" dirty="0"/>
              <a:t>στο ύψος της καμινάδας </a:t>
            </a:r>
            <a:r>
              <a:rPr lang="en-US" sz="2400" dirty="0" err="1"/>
              <a:t>h</a:t>
            </a:r>
            <a:r>
              <a:rPr lang="en-US" sz="2400" baseline="-25000" dirty="0" err="1"/>
              <a:t>st</a:t>
            </a:r>
            <a:r>
              <a:rPr lang="el-GR" sz="2400" baseline="-25000" dirty="0"/>
              <a:t> (καμινάδας)</a:t>
            </a:r>
          </a:p>
          <a:p>
            <a:r>
              <a:rPr lang="el-GR" sz="2400" dirty="0" err="1">
                <a:solidFill>
                  <a:srgbClr val="0000FF"/>
                </a:solidFill>
              </a:rPr>
              <a:t>Q</a:t>
            </a:r>
            <a:r>
              <a:rPr lang="el-GR" sz="2400" baseline="-25000" dirty="0" err="1">
                <a:solidFill>
                  <a:srgbClr val="0000FF"/>
                </a:solidFill>
              </a:rPr>
              <a:t>m</a:t>
            </a:r>
            <a:r>
              <a:rPr lang="el-GR" sz="2400" dirty="0"/>
              <a:t> ο συνολικός ρυθμός απελευθέρωσης μάζας</a:t>
            </a:r>
          </a:p>
          <a:p>
            <a:endParaRPr lang="en-US" sz="2400" dirty="0"/>
          </a:p>
        </p:txBody>
      </p:sp>
      <p:graphicFrame>
        <p:nvGraphicFramePr>
          <p:cNvPr id="2" name="Αντικείμενο 1">
            <a:extLst>
              <a:ext uri="{FF2B5EF4-FFF2-40B4-BE49-F238E27FC236}">
                <a16:creationId xmlns:a16="http://schemas.microsoft.com/office/drawing/2014/main" id="{4EEE3CF3-D504-4D88-AA6D-D94D13F4B8BC}"/>
              </a:ext>
            </a:extLst>
          </p:cNvPr>
          <p:cNvGraphicFramePr>
            <a:graphicFrameLocks noChangeAspect="1"/>
          </p:cNvGraphicFramePr>
          <p:nvPr>
            <p:extLst>
              <p:ext uri="{D42A27DB-BD31-4B8C-83A1-F6EECF244321}">
                <p14:modId xmlns:p14="http://schemas.microsoft.com/office/powerpoint/2010/main" val="2587950482"/>
              </p:ext>
            </p:extLst>
          </p:nvPr>
        </p:nvGraphicFramePr>
        <p:xfrm>
          <a:off x="1907704" y="2042502"/>
          <a:ext cx="5184576" cy="803810"/>
        </p:xfrm>
        <a:graphic>
          <a:graphicData uri="http://schemas.openxmlformats.org/presentationml/2006/ole">
            <mc:AlternateContent xmlns:mc="http://schemas.openxmlformats.org/markup-compatibility/2006">
              <mc:Choice xmlns:v="urn:schemas-microsoft-com:vml" Requires="v">
                <p:oleObj name="Equation" r:id="rId2" imgW="1638000" imgH="253800" progId="Equation.DSMT4">
                  <p:embed/>
                </p:oleObj>
              </mc:Choice>
              <mc:Fallback>
                <p:oleObj name="Equation" r:id="rId2" imgW="1638000" imgH="253800" progId="Equation.DSMT4">
                  <p:embed/>
                  <p:pic>
                    <p:nvPicPr>
                      <p:cNvPr id="0" name=""/>
                      <p:cNvPicPr/>
                      <p:nvPr/>
                    </p:nvPicPr>
                    <p:blipFill>
                      <a:blip r:embed="rId3"/>
                      <a:stretch>
                        <a:fillRect/>
                      </a:stretch>
                    </p:blipFill>
                    <p:spPr>
                      <a:xfrm>
                        <a:off x="1907704" y="2042502"/>
                        <a:ext cx="5184576" cy="803810"/>
                      </a:xfrm>
                      <a:prstGeom prst="rect">
                        <a:avLst/>
                      </a:prstGeom>
                    </p:spPr>
                  </p:pic>
                </p:oleObj>
              </mc:Fallback>
            </mc:AlternateContent>
          </a:graphicData>
        </a:graphic>
      </p:graphicFrame>
    </p:spTree>
    <p:extLst>
      <p:ext uri="{BB962C8B-B14F-4D97-AF65-F5344CB8AC3E}">
        <p14:creationId xmlns:p14="http://schemas.microsoft.com/office/powerpoint/2010/main" val="207023293"/>
      </p:ext>
    </p:extLst>
  </p:cSld>
  <p:clrMapOvr>
    <a:masterClrMapping/>
  </p:clrMapOvr>
  <p:transition spd="med">
    <p:zoom/>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Θέση ημερομηνίας 5">
            <a:extLst>
              <a:ext uri="{FF2B5EF4-FFF2-40B4-BE49-F238E27FC236}">
                <a16:creationId xmlns:a16="http://schemas.microsoft.com/office/drawing/2014/main" id="{683991C3-AB07-4DE9-B797-6868D778BF9A}"/>
              </a:ext>
            </a:extLst>
          </p:cNvPr>
          <p:cNvSpPr>
            <a:spLocks noGrp="1"/>
          </p:cNvSpPr>
          <p:nvPr>
            <p:ph type="dt" sz="half" idx="10"/>
          </p:nvPr>
        </p:nvSpPr>
        <p:spPr/>
        <p:txBody>
          <a:bodyPr/>
          <a:lstStyle/>
          <a:p>
            <a:pPr>
              <a:defRPr/>
            </a:pPr>
            <a:fld id="{DFB3E3A1-D1D5-4B0A-A8D6-D5B4EDE64DE5}" type="datetime1">
              <a:rPr lang="el-GR" smtClean="0"/>
              <a:pPr>
                <a:defRPr/>
              </a:pPr>
              <a:t>11/12/2024</a:t>
            </a:fld>
            <a:endParaRPr lang="el-GR"/>
          </a:p>
        </p:txBody>
      </p:sp>
      <p:sp>
        <p:nvSpPr>
          <p:cNvPr id="7" name="Θέση αριθμού διαφάνειας 6">
            <a:extLst>
              <a:ext uri="{FF2B5EF4-FFF2-40B4-BE49-F238E27FC236}">
                <a16:creationId xmlns:a16="http://schemas.microsoft.com/office/drawing/2014/main" id="{40AFF2BC-A555-480B-A24E-F912980C41CF}"/>
              </a:ext>
            </a:extLst>
          </p:cNvPr>
          <p:cNvSpPr>
            <a:spLocks noGrp="1"/>
          </p:cNvSpPr>
          <p:nvPr>
            <p:ph type="sldNum" sz="quarter" idx="12"/>
          </p:nvPr>
        </p:nvSpPr>
        <p:spPr/>
        <p:txBody>
          <a:bodyPr/>
          <a:lstStyle/>
          <a:p>
            <a:fld id="{9FD736EA-1B0E-4467-9092-9C5E0C8891FE}" type="slidenum">
              <a:rPr lang="el-GR" altLang="el-GR" smtClean="0"/>
              <a:pPr/>
              <a:t>23</a:t>
            </a:fld>
            <a:endParaRPr lang="el-GR" altLang="el-GR"/>
          </a:p>
        </p:txBody>
      </p:sp>
      <p:sp>
        <p:nvSpPr>
          <p:cNvPr id="4" name="Content Placeholder 2">
            <a:extLst>
              <a:ext uri="{FF2B5EF4-FFF2-40B4-BE49-F238E27FC236}">
                <a16:creationId xmlns:a16="http://schemas.microsoft.com/office/drawing/2014/main" id="{FBCA80B7-1CED-4BAD-85F0-A34DCB72A87C}"/>
              </a:ext>
            </a:extLst>
          </p:cNvPr>
          <p:cNvSpPr txBox="1">
            <a:spLocks/>
          </p:cNvSpPr>
          <p:nvPr/>
        </p:nvSpPr>
        <p:spPr>
          <a:xfrm>
            <a:off x="860817" y="381309"/>
            <a:ext cx="7772400" cy="674131"/>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l-GR" sz="2800" dirty="0" err="1">
                <a:solidFill>
                  <a:srgbClr val="0000FF"/>
                </a:solidFill>
                <a:latin typeface="Arial Narrow" panose="020B0606020202030204" pitchFamily="34" charset="0"/>
              </a:rPr>
              <a:t>Q</a:t>
            </a:r>
            <a:r>
              <a:rPr lang="el-GR" sz="2400" baseline="-25000" dirty="0" err="1">
                <a:solidFill>
                  <a:srgbClr val="0000FF"/>
                </a:solidFill>
                <a:latin typeface="Arial Narrow" panose="020B0606020202030204" pitchFamily="34" charset="0"/>
              </a:rPr>
              <a:t>m</a:t>
            </a:r>
            <a:r>
              <a:rPr lang="el-GR" sz="2800" dirty="0">
                <a:latin typeface="Arial Narrow" panose="020B0606020202030204" pitchFamily="34" charset="0"/>
              </a:rPr>
              <a:t> ο συνολικός ρυθμός απελευθέρωσης μάζας</a:t>
            </a:r>
          </a:p>
          <a:p>
            <a:pPr marL="0" indent="0">
              <a:buFont typeface="Arial" panose="020B0604020202020204" pitchFamily="34" charset="0"/>
              <a:buNone/>
            </a:pPr>
            <a:endParaRPr lang="en-US" dirty="0">
              <a:latin typeface="Arial Narrow" panose="020B0606020202030204" pitchFamily="34" charset="0"/>
            </a:endParaRPr>
          </a:p>
        </p:txBody>
      </p:sp>
      <p:sp>
        <p:nvSpPr>
          <p:cNvPr id="8" name="Ορθογώνιο 5">
            <a:extLst>
              <a:ext uri="{FF2B5EF4-FFF2-40B4-BE49-F238E27FC236}">
                <a16:creationId xmlns:a16="http://schemas.microsoft.com/office/drawing/2014/main" id="{36110CF7-7E39-4635-AF11-287F1F7F56C7}"/>
              </a:ext>
            </a:extLst>
          </p:cNvPr>
          <p:cNvSpPr/>
          <p:nvPr/>
        </p:nvSpPr>
        <p:spPr>
          <a:xfrm>
            <a:off x="827798" y="3429000"/>
            <a:ext cx="7859002" cy="1569660"/>
          </a:xfrm>
          <a:prstGeom prst="rect">
            <a:avLst/>
          </a:prstGeom>
        </p:spPr>
        <p:txBody>
          <a:bodyPr wrap="square">
            <a:spAutoFit/>
          </a:bodyPr>
          <a:lstStyle/>
          <a:p>
            <a:r>
              <a:rPr lang="el-GR" sz="2400" dirty="0">
                <a:solidFill>
                  <a:srgbClr val="0000FF"/>
                </a:solidFill>
              </a:rPr>
              <a:t>ρ</a:t>
            </a:r>
            <a:r>
              <a:rPr lang="en-US" sz="2400" baseline="-25000" dirty="0">
                <a:solidFill>
                  <a:srgbClr val="0000FF"/>
                </a:solidFill>
              </a:rPr>
              <a:t>s</a:t>
            </a:r>
            <a:r>
              <a:rPr lang="en-US" sz="2400" dirty="0"/>
              <a:t>, </a:t>
            </a:r>
            <a:r>
              <a:rPr lang="el-GR" sz="2400" dirty="0"/>
              <a:t>πυκνότητα εξερχόμενου καυσαερίου, </a:t>
            </a:r>
          </a:p>
          <a:p>
            <a:r>
              <a:rPr lang="en-US" sz="2400" dirty="0" err="1">
                <a:solidFill>
                  <a:srgbClr val="0000FF"/>
                </a:solidFill>
              </a:rPr>
              <a:t>r</a:t>
            </a:r>
            <a:r>
              <a:rPr lang="en-US" sz="2400" baseline="-25000" dirty="0" err="1">
                <a:solidFill>
                  <a:srgbClr val="0000FF"/>
                </a:solidFill>
              </a:rPr>
              <a:t>s</a:t>
            </a:r>
            <a:r>
              <a:rPr lang="en-US" sz="2400" dirty="0"/>
              <a:t>, </a:t>
            </a:r>
            <a:r>
              <a:rPr lang="el-GR" sz="2400" dirty="0"/>
              <a:t>ακτίνα καμινάδας εξόδου των καυσαερίων </a:t>
            </a:r>
          </a:p>
          <a:p>
            <a:r>
              <a:rPr lang="el-GR" sz="2400" dirty="0"/>
              <a:t>[ισοδύναμο </a:t>
            </a:r>
            <a:r>
              <a:rPr lang="en-US" sz="2400" dirty="0" err="1"/>
              <a:t>r</a:t>
            </a:r>
            <a:r>
              <a:rPr lang="en-US" sz="2400" baseline="-25000" dirty="0" err="1"/>
              <a:t>s</a:t>
            </a:r>
            <a:r>
              <a:rPr lang="el-GR" sz="2400" dirty="0"/>
              <a:t> =(Α/π)</a:t>
            </a:r>
            <a:r>
              <a:rPr lang="el-GR" sz="2400" baseline="30000" dirty="0"/>
              <a:t>1/2</a:t>
            </a:r>
            <a:r>
              <a:rPr lang="el-GR" sz="2400" dirty="0"/>
              <a:t>, για μη κυκλική έξοδο με εμβαδόν Α]</a:t>
            </a:r>
          </a:p>
          <a:p>
            <a:r>
              <a:rPr lang="en-US" sz="2400" dirty="0" err="1">
                <a:solidFill>
                  <a:srgbClr val="0000FF"/>
                </a:solidFill>
              </a:rPr>
              <a:t>w</a:t>
            </a:r>
            <a:r>
              <a:rPr lang="en-US" sz="2400" baseline="-25000" dirty="0" err="1">
                <a:solidFill>
                  <a:srgbClr val="0000FF"/>
                </a:solidFill>
              </a:rPr>
              <a:t>gs</a:t>
            </a:r>
            <a:r>
              <a:rPr lang="el-GR" sz="2400" dirty="0"/>
              <a:t>, ταχύτητα εξόδου καυσαερίων, κατά την κατακόρυφο.</a:t>
            </a:r>
          </a:p>
        </p:txBody>
      </p:sp>
      <p:graphicFrame>
        <p:nvGraphicFramePr>
          <p:cNvPr id="2" name="Αντικείμενο 1">
            <a:extLst>
              <a:ext uri="{FF2B5EF4-FFF2-40B4-BE49-F238E27FC236}">
                <a16:creationId xmlns:a16="http://schemas.microsoft.com/office/drawing/2014/main" id="{B35B97A4-6754-48A8-8557-C634A357E091}"/>
              </a:ext>
            </a:extLst>
          </p:cNvPr>
          <p:cNvGraphicFramePr>
            <a:graphicFrameLocks noChangeAspect="1"/>
          </p:cNvGraphicFramePr>
          <p:nvPr>
            <p:extLst>
              <p:ext uri="{D42A27DB-BD31-4B8C-83A1-F6EECF244321}">
                <p14:modId xmlns:p14="http://schemas.microsoft.com/office/powerpoint/2010/main" val="4042902129"/>
              </p:ext>
            </p:extLst>
          </p:nvPr>
        </p:nvGraphicFramePr>
        <p:xfrm>
          <a:off x="1720999" y="1945852"/>
          <a:ext cx="5702002" cy="897953"/>
        </p:xfrm>
        <a:graphic>
          <a:graphicData uri="http://schemas.openxmlformats.org/presentationml/2006/ole">
            <mc:AlternateContent xmlns:mc="http://schemas.openxmlformats.org/markup-compatibility/2006">
              <mc:Choice xmlns:v="urn:schemas-microsoft-com:vml" Requires="v">
                <p:oleObj name="Equation" r:id="rId2" imgW="1612800" imgH="253800" progId="Equation.DSMT4">
                  <p:embed/>
                </p:oleObj>
              </mc:Choice>
              <mc:Fallback>
                <p:oleObj name="Equation" r:id="rId2" imgW="1612800" imgH="253800" progId="Equation.DSMT4">
                  <p:embed/>
                  <p:pic>
                    <p:nvPicPr>
                      <p:cNvPr id="0" name=""/>
                      <p:cNvPicPr/>
                      <p:nvPr/>
                    </p:nvPicPr>
                    <p:blipFill>
                      <a:blip r:embed="rId3"/>
                      <a:stretch>
                        <a:fillRect/>
                      </a:stretch>
                    </p:blipFill>
                    <p:spPr>
                      <a:xfrm>
                        <a:off x="1720999" y="1945852"/>
                        <a:ext cx="5702002" cy="897953"/>
                      </a:xfrm>
                      <a:prstGeom prst="rect">
                        <a:avLst/>
                      </a:prstGeom>
                    </p:spPr>
                  </p:pic>
                </p:oleObj>
              </mc:Fallback>
            </mc:AlternateContent>
          </a:graphicData>
        </a:graphic>
      </p:graphicFrame>
    </p:spTree>
    <p:extLst>
      <p:ext uri="{BB962C8B-B14F-4D97-AF65-F5344CB8AC3E}">
        <p14:creationId xmlns:p14="http://schemas.microsoft.com/office/powerpoint/2010/main" val="1675103038"/>
      </p:ext>
    </p:extLst>
  </p:cSld>
  <p:clrMapOvr>
    <a:masterClrMapping/>
  </p:clrMapOvr>
  <p:transition spd="med">
    <p:zoom/>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Θέση ημερομηνίας 5">
            <a:extLst>
              <a:ext uri="{FF2B5EF4-FFF2-40B4-BE49-F238E27FC236}">
                <a16:creationId xmlns:a16="http://schemas.microsoft.com/office/drawing/2014/main" id="{683991C3-AB07-4DE9-B797-6868D778BF9A}"/>
              </a:ext>
            </a:extLst>
          </p:cNvPr>
          <p:cNvSpPr>
            <a:spLocks noGrp="1"/>
          </p:cNvSpPr>
          <p:nvPr>
            <p:ph type="dt" sz="half" idx="10"/>
          </p:nvPr>
        </p:nvSpPr>
        <p:spPr/>
        <p:txBody>
          <a:bodyPr/>
          <a:lstStyle/>
          <a:p>
            <a:pPr>
              <a:defRPr/>
            </a:pPr>
            <a:fld id="{DFB3E3A1-D1D5-4B0A-A8D6-D5B4EDE64DE5}" type="datetime1">
              <a:rPr lang="el-GR" smtClean="0"/>
              <a:pPr>
                <a:defRPr/>
              </a:pPr>
              <a:t>11/12/2024</a:t>
            </a:fld>
            <a:endParaRPr lang="el-GR"/>
          </a:p>
        </p:txBody>
      </p:sp>
      <p:sp>
        <p:nvSpPr>
          <p:cNvPr id="7" name="Θέση αριθμού διαφάνειας 6">
            <a:extLst>
              <a:ext uri="{FF2B5EF4-FFF2-40B4-BE49-F238E27FC236}">
                <a16:creationId xmlns:a16="http://schemas.microsoft.com/office/drawing/2014/main" id="{40AFF2BC-A555-480B-A24E-F912980C41CF}"/>
              </a:ext>
            </a:extLst>
          </p:cNvPr>
          <p:cNvSpPr>
            <a:spLocks noGrp="1"/>
          </p:cNvSpPr>
          <p:nvPr>
            <p:ph type="sldNum" sz="quarter" idx="12"/>
          </p:nvPr>
        </p:nvSpPr>
        <p:spPr/>
        <p:txBody>
          <a:bodyPr/>
          <a:lstStyle/>
          <a:p>
            <a:fld id="{9FD736EA-1B0E-4467-9092-9C5E0C8891FE}" type="slidenum">
              <a:rPr lang="el-GR" altLang="el-GR" smtClean="0"/>
              <a:pPr/>
              <a:t>24</a:t>
            </a:fld>
            <a:endParaRPr lang="el-GR" altLang="el-GR"/>
          </a:p>
        </p:txBody>
      </p:sp>
      <p:sp>
        <p:nvSpPr>
          <p:cNvPr id="4" name="Content Placeholder 2">
            <a:extLst>
              <a:ext uri="{FF2B5EF4-FFF2-40B4-BE49-F238E27FC236}">
                <a16:creationId xmlns:a16="http://schemas.microsoft.com/office/drawing/2014/main" id="{0232DBC4-EDBF-462F-BFCF-4F084432565F}"/>
              </a:ext>
            </a:extLst>
          </p:cNvPr>
          <p:cNvSpPr txBox="1">
            <a:spLocks/>
          </p:cNvSpPr>
          <p:nvPr/>
        </p:nvSpPr>
        <p:spPr>
          <a:xfrm>
            <a:off x="142812" y="2640406"/>
            <a:ext cx="5143536" cy="364333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l-GR" sz="2200" b="1" dirty="0">
                <a:solidFill>
                  <a:srgbClr val="0000FF"/>
                </a:solidFill>
                <a:latin typeface="Cambria" pitchFamily="18" charset="0"/>
                <a:ea typeface="Cambria" pitchFamily="18" charset="0"/>
              </a:rPr>
              <a:t>Μέθοδος </a:t>
            </a:r>
            <a:r>
              <a:rPr lang="en-US" sz="2200" b="1" i="1" dirty="0">
                <a:solidFill>
                  <a:srgbClr val="0000FF"/>
                </a:solidFill>
                <a:latin typeface="Cambria" pitchFamily="18" charset="0"/>
                <a:ea typeface="Cambria" pitchFamily="18" charset="0"/>
              </a:rPr>
              <a:t>Briggs</a:t>
            </a:r>
            <a:r>
              <a:rPr lang="el-GR" sz="2200" b="1" i="1" dirty="0">
                <a:solidFill>
                  <a:srgbClr val="0000FF"/>
                </a:solidFill>
                <a:latin typeface="Cambria" pitchFamily="18" charset="0"/>
                <a:ea typeface="Cambria" pitchFamily="18" charset="0"/>
              </a:rPr>
              <a:t>:</a:t>
            </a:r>
            <a:r>
              <a:rPr lang="en-US" sz="2200" b="1" i="1" dirty="0">
                <a:solidFill>
                  <a:srgbClr val="0000FF"/>
                </a:solidFill>
                <a:latin typeface="Cambria" pitchFamily="18" charset="0"/>
                <a:ea typeface="Cambria" pitchFamily="18" charset="0"/>
              </a:rPr>
              <a:t> </a:t>
            </a:r>
          </a:p>
          <a:p>
            <a:pPr marL="0" indent="0" algn="ctr">
              <a:buNone/>
            </a:pPr>
            <a:r>
              <a:rPr lang="el-GR" sz="2200" b="1" dirty="0">
                <a:solidFill>
                  <a:srgbClr val="0000FF"/>
                </a:solidFill>
                <a:latin typeface="Cambria" pitchFamily="18" charset="0"/>
                <a:ea typeface="Cambria" pitchFamily="18" charset="0"/>
              </a:rPr>
              <a:t>υπολογίζει την ροή της άνωσης </a:t>
            </a:r>
            <a:r>
              <a:rPr lang="en-US" sz="2200" b="1" dirty="0">
                <a:solidFill>
                  <a:srgbClr val="0000FF"/>
                </a:solidFill>
                <a:latin typeface="Cambria" pitchFamily="18" charset="0"/>
                <a:ea typeface="Cambria" pitchFamily="18" charset="0"/>
              </a:rPr>
              <a:t>F</a:t>
            </a:r>
            <a:r>
              <a:rPr lang="en-US" sz="2200" b="1" baseline="-25000" dirty="0">
                <a:solidFill>
                  <a:srgbClr val="0000FF"/>
                </a:solidFill>
                <a:latin typeface="Cambria" pitchFamily="18" charset="0"/>
                <a:ea typeface="Cambria" pitchFamily="18" charset="0"/>
              </a:rPr>
              <a:t>b</a:t>
            </a:r>
          </a:p>
          <a:p>
            <a:pPr marL="0" indent="0">
              <a:buNone/>
            </a:pPr>
            <a:r>
              <a:rPr lang="en-US" sz="2200" dirty="0">
                <a:solidFill>
                  <a:srgbClr val="0000FF"/>
                </a:solidFill>
                <a:latin typeface="Cambria" pitchFamily="18" charset="0"/>
                <a:ea typeface="Cambria" pitchFamily="18" charset="0"/>
              </a:rPr>
              <a:t>T</a:t>
            </a:r>
            <a:r>
              <a:rPr lang="en-US" sz="2200" baseline="-25000" dirty="0">
                <a:solidFill>
                  <a:srgbClr val="0000FF"/>
                </a:solidFill>
                <a:latin typeface="Cambria" pitchFamily="18" charset="0"/>
                <a:ea typeface="Cambria" pitchFamily="18" charset="0"/>
              </a:rPr>
              <a:t>s</a:t>
            </a:r>
            <a:r>
              <a:rPr lang="en-US" sz="2200" dirty="0">
                <a:latin typeface="Cambria" pitchFamily="18" charset="0"/>
                <a:ea typeface="Cambria" pitchFamily="18" charset="0"/>
              </a:rPr>
              <a:t> </a:t>
            </a:r>
            <a:r>
              <a:rPr lang="el-GR" sz="2200" dirty="0">
                <a:latin typeface="Cambria" pitchFamily="18" charset="0"/>
                <a:ea typeface="Cambria" pitchFamily="18" charset="0"/>
              </a:rPr>
              <a:t>είναι</a:t>
            </a:r>
            <a:r>
              <a:rPr lang="en-US" sz="2200" dirty="0">
                <a:latin typeface="Cambria" pitchFamily="18" charset="0"/>
                <a:ea typeface="Cambria" pitchFamily="18" charset="0"/>
              </a:rPr>
              <a:t> </a:t>
            </a:r>
            <a:r>
              <a:rPr lang="el-GR" sz="2200" dirty="0">
                <a:latin typeface="Cambria" pitchFamily="18" charset="0"/>
                <a:ea typeface="Cambria" pitchFamily="18" charset="0"/>
              </a:rPr>
              <a:t>η θερμοκρασία εξόδου των καυσαερίων </a:t>
            </a:r>
          </a:p>
          <a:p>
            <a:pPr marL="0" indent="0">
              <a:buNone/>
            </a:pPr>
            <a:r>
              <a:rPr lang="el-GR" sz="2200" dirty="0">
                <a:solidFill>
                  <a:srgbClr val="0000FF"/>
                </a:solidFill>
                <a:latin typeface="Cambria" pitchFamily="18" charset="0"/>
                <a:ea typeface="Cambria" pitchFamily="18" charset="0"/>
              </a:rPr>
              <a:t>Τ</a:t>
            </a:r>
            <a:r>
              <a:rPr lang="el-GR" sz="2200" dirty="0">
                <a:latin typeface="Cambria" pitchFamily="18" charset="0"/>
                <a:ea typeface="Cambria" pitchFamily="18" charset="0"/>
              </a:rPr>
              <a:t> είναι η θερμοκρασία αέρα στην πηγή</a:t>
            </a:r>
          </a:p>
          <a:p>
            <a:pPr marL="0" indent="0">
              <a:buNone/>
            </a:pPr>
            <a:r>
              <a:rPr lang="en-US" sz="2200" dirty="0" err="1">
                <a:solidFill>
                  <a:srgbClr val="0000FF"/>
                </a:solidFill>
                <a:latin typeface="Cambria" pitchFamily="18" charset="0"/>
                <a:ea typeface="Cambria" pitchFamily="18" charset="0"/>
              </a:rPr>
              <a:t>r</a:t>
            </a:r>
            <a:r>
              <a:rPr lang="en-US" sz="2200" baseline="-25000" dirty="0" err="1">
                <a:solidFill>
                  <a:srgbClr val="0000FF"/>
                </a:solidFill>
                <a:latin typeface="Cambria" pitchFamily="18" charset="0"/>
                <a:ea typeface="Cambria" pitchFamily="18" charset="0"/>
              </a:rPr>
              <a:t>s</a:t>
            </a:r>
            <a:r>
              <a:rPr lang="el-GR" sz="2200" dirty="0">
                <a:latin typeface="Cambria" pitchFamily="18" charset="0"/>
                <a:ea typeface="Cambria" pitchFamily="18" charset="0"/>
              </a:rPr>
              <a:t> είναι η ακτίνα της καμινάδας</a:t>
            </a:r>
          </a:p>
          <a:p>
            <a:pPr marL="0" indent="0">
              <a:buNone/>
            </a:pPr>
            <a:r>
              <a:rPr lang="en-US" sz="2200" dirty="0" err="1">
                <a:solidFill>
                  <a:srgbClr val="0000FF"/>
                </a:solidFill>
                <a:latin typeface="Cambria" pitchFamily="18" charset="0"/>
                <a:ea typeface="Cambria" pitchFamily="18" charset="0"/>
              </a:rPr>
              <a:t>w</a:t>
            </a:r>
            <a:r>
              <a:rPr lang="en-US" sz="2200" baseline="-25000" dirty="0" err="1">
                <a:solidFill>
                  <a:srgbClr val="0000FF"/>
                </a:solidFill>
                <a:latin typeface="Cambria" pitchFamily="18" charset="0"/>
                <a:ea typeface="Cambria" pitchFamily="18" charset="0"/>
              </a:rPr>
              <a:t>gs</a:t>
            </a:r>
            <a:r>
              <a:rPr lang="en-US" sz="2200" dirty="0">
                <a:latin typeface="Cambria" pitchFamily="18" charset="0"/>
                <a:ea typeface="Cambria" pitchFamily="18" charset="0"/>
              </a:rPr>
              <a:t> </a:t>
            </a:r>
            <a:r>
              <a:rPr lang="el-GR" sz="2200" dirty="0">
                <a:latin typeface="Cambria" pitchFamily="18" charset="0"/>
                <a:ea typeface="Cambria" pitchFamily="18" charset="0"/>
              </a:rPr>
              <a:t>ταχύτητα εξόδου των καυσαερίων κατά την κατακόρυφο</a:t>
            </a:r>
            <a:endParaRPr lang="en-US" sz="2200" dirty="0">
              <a:latin typeface="Cambria" pitchFamily="18" charset="0"/>
              <a:ea typeface="Cambria" pitchFamily="18" charset="0"/>
            </a:endParaRPr>
          </a:p>
          <a:p>
            <a:endParaRPr lang="en-US" sz="2200" dirty="0">
              <a:latin typeface="Cambria" pitchFamily="18" charset="0"/>
              <a:ea typeface="Cambria" pitchFamily="18" charset="0"/>
            </a:endParaRPr>
          </a:p>
        </p:txBody>
      </p:sp>
      <p:sp>
        <p:nvSpPr>
          <p:cNvPr id="5" name="Title 1">
            <a:extLst>
              <a:ext uri="{FF2B5EF4-FFF2-40B4-BE49-F238E27FC236}">
                <a16:creationId xmlns:a16="http://schemas.microsoft.com/office/drawing/2014/main" id="{0687C1DB-2DF9-4434-85B0-9717271FB981}"/>
              </a:ext>
            </a:extLst>
          </p:cNvPr>
          <p:cNvSpPr txBox="1">
            <a:spLocks/>
          </p:cNvSpPr>
          <p:nvPr/>
        </p:nvSpPr>
        <p:spPr>
          <a:xfrm>
            <a:off x="285720" y="142852"/>
            <a:ext cx="7772400" cy="1143000"/>
          </a:xfrm>
          <a:prstGeom prst="rect">
            <a:avLst/>
          </a:prstGeom>
        </p:spPr>
        <p:txBody>
          <a:bodyPr bIns="91440" anchor="b" anchorCtr="0">
            <a:normAutofit/>
          </a:bodyPr>
          <a:lstStyle/>
          <a:p>
            <a:pPr lvl="0">
              <a:spcBef>
                <a:spcPct val="0"/>
              </a:spcBef>
              <a:defRPr/>
            </a:pPr>
            <a:r>
              <a:rPr kumimoji="0" lang="el-GR" sz="4000" b="0" i="0" u="none" strike="noStrike" kern="1200" cap="none" spc="0" normalizeH="0" baseline="0" noProof="0" dirty="0">
                <a:ln>
                  <a:noFill/>
                </a:ln>
                <a:solidFill>
                  <a:schemeClr val="accent6">
                    <a:lumMod val="75000"/>
                  </a:schemeClr>
                </a:solidFill>
                <a:effectLst/>
                <a:uLnTx/>
                <a:uFillTx/>
                <a:latin typeface="+mj-lt"/>
                <a:ea typeface="+mj-ea"/>
                <a:cs typeface="+mj-cs"/>
              </a:rPr>
              <a:t>Υπολογισμός </a:t>
            </a:r>
            <a:r>
              <a:rPr lang="el-GR" sz="4000" dirty="0">
                <a:solidFill>
                  <a:schemeClr val="accent6">
                    <a:lumMod val="75000"/>
                  </a:schemeClr>
                </a:solidFill>
                <a:latin typeface="+mj-lt"/>
                <a:ea typeface="+mj-ea"/>
                <a:cs typeface="+mj-cs"/>
              </a:rPr>
              <a:t>της </a:t>
            </a:r>
            <a:r>
              <a:rPr kumimoji="0" lang="el-GR" sz="4000" b="0" i="0" u="none" strike="noStrike" kern="1200" cap="none" spc="0" normalizeH="0" baseline="0" noProof="0" dirty="0">
                <a:ln>
                  <a:noFill/>
                </a:ln>
                <a:solidFill>
                  <a:schemeClr val="accent6">
                    <a:lumMod val="75000"/>
                  </a:schemeClr>
                </a:solidFill>
                <a:effectLst/>
                <a:uLnTx/>
                <a:uFillTx/>
                <a:latin typeface="+mj-lt"/>
                <a:ea typeface="+mj-ea"/>
                <a:cs typeface="+mj-cs"/>
              </a:rPr>
              <a:t>ροής άνωσης</a:t>
            </a:r>
            <a:endParaRPr kumimoji="0" lang="en-US" sz="4000" b="0" i="0" u="none" strike="noStrike" kern="1200" cap="none" spc="0" normalizeH="0" baseline="0" noProof="0" dirty="0">
              <a:ln>
                <a:noFill/>
              </a:ln>
              <a:solidFill>
                <a:schemeClr val="accent6">
                  <a:lumMod val="75000"/>
                </a:schemeClr>
              </a:solidFill>
              <a:effectLst/>
              <a:uLnTx/>
              <a:uFillTx/>
              <a:latin typeface="+mj-lt"/>
              <a:ea typeface="+mj-ea"/>
              <a:cs typeface="+mj-cs"/>
            </a:endParaRPr>
          </a:p>
        </p:txBody>
      </p:sp>
      <p:graphicFrame>
        <p:nvGraphicFramePr>
          <p:cNvPr id="8" name="Object 4">
            <a:extLst>
              <a:ext uri="{FF2B5EF4-FFF2-40B4-BE49-F238E27FC236}">
                <a16:creationId xmlns:a16="http://schemas.microsoft.com/office/drawing/2014/main" id="{19067C9C-ADEA-48B9-9A5E-997AC194A9B9}"/>
              </a:ext>
            </a:extLst>
          </p:cNvPr>
          <p:cNvGraphicFramePr>
            <a:graphicFrameLocks noChangeAspect="1"/>
          </p:cNvGraphicFramePr>
          <p:nvPr>
            <p:extLst>
              <p:ext uri="{D42A27DB-BD31-4B8C-83A1-F6EECF244321}">
                <p14:modId xmlns:p14="http://schemas.microsoft.com/office/powerpoint/2010/main" val="1145476584"/>
              </p:ext>
            </p:extLst>
          </p:nvPr>
        </p:nvGraphicFramePr>
        <p:xfrm>
          <a:off x="788988" y="1130300"/>
          <a:ext cx="8067675" cy="1684338"/>
        </p:xfrm>
        <a:graphic>
          <a:graphicData uri="http://schemas.openxmlformats.org/presentationml/2006/ole">
            <mc:AlternateContent xmlns:mc="http://schemas.openxmlformats.org/markup-compatibility/2006">
              <mc:Choice xmlns:v="urn:schemas-microsoft-com:vml" Requires="v">
                <p:oleObj name="Equation" r:id="rId2" imgW="2070000" imgH="431640" progId="Equation.DSMT4">
                  <p:embed/>
                </p:oleObj>
              </mc:Choice>
              <mc:Fallback>
                <p:oleObj name="Equation" r:id="rId2" imgW="2070000" imgH="431640" progId="Equation.DSMT4">
                  <p:embed/>
                  <p:pic>
                    <p:nvPicPr>
                      <p:cNvPr id="5" name="Object 4"/>
                      <p:cNvPicPr>
                        <a:picLocks noChangeAspect="1" noChangeArrowheads="1"/>
                      </p:cNvPicPr>
                      <p:nvPr/>
                    </p:nvPicPr>
                    <p:blipFill>
                      <a:blip r:embed="rId3"/>
                      <a:srcRect/>
                      <a:stretch>
                        <a:fillRect/>
                      </a:stretch>
                    </p:blipFill>
                    <p:spPr bwMode="auto">
                      <a:xfrm>
                        <a:off x="788988" y="1130300"/>
                        <a:ext cx="8067675" cy="1684338"/>
                      </a:xfrm>
                      <a:prstGeom prst="rect">
                        <a:avLst/>
                      </a:prstGeom>
                      <a:noFill/>
                    </p:spPr>
                  </p:pic>
                </p:oleObj>
              </mc:Fallback>
            </mc:AlternateContent>
          </a:graphicData>
        </a:graphic>
      </p:graphicFrame>
      <p:pic>
        <p:nvPicPr>
          <p:cNvPr id="9" name="Picture 3">
            <a:extLst>
              <a:ext uri="{FF2B5EF4-FFF2-40B4-BE49-F238E27FC236}">
                <a16:creationId xmlns:a16="http://schemas.microsoft.com/office/drawing/2014/main" id="{D359F55E-190D-486F-A8F0-D0D1E0660F32}"/>
              </a:ext>
            </a:extLst>
          </p:cNvPr>
          <p:cNvPicPr>
            <a:picLocks noChangeAspect="1" noChangeArrowheads="1"/>
          </p:cNvPicPr>
          <p:nvPr/>
        </p:nvPicPr>
        <p:blipFill>
          <a:blip r:embed="rId4" cstate="print"/>
          <a:srcRect l="4412" r="16176"/>
          <a:stretch>
            <a:fillRect/>
          </a:stretch>
        </p:blipFill>
        <p:spPr bwMode="auto">
          <a:xfrm>
            <a:off x="5161577" y="3084151"/>
            <a:ext cx="3514879" cy="2510969"/>
          </a:xfrm>
          <a:prstGeom prst="rect">
            <a:avLst/>
          </a:prstGeom>
          <a:noFill/>
          <a:ln w="9525">
            <a:noFill/>
            <a:miter lim="800000"/>
            <a:headEnd/>
            <a:tailEnd/>
          </a:ln>
          <a:effectLst/>
        </p:spPr>
      </p:pic>
      <p:sp>
        <p:nvSpPr>
          <p:cNvPr id="10" name="Rectangle 5">
            <a:extLst>
              <a:ext uri="{FF2B5EF4-FFF2-40B4-BE49-F238E27FC236}">
                <a16:creationId xmlns:a16="http://schemas.microsoft.com/office/drawing/2014/main" id="{F3BECED2-B5B2-4898-8EA3-3C6593F970CF}"/>
              </a:ext>
            </a:extLst>
          </p:cNvPr>
          <p:cNvSpPr/>
          <p:nvPr/>
        </p:nvSpPr>
        <p:spPr>
          <a:xfrm>
            <a:off x="5280706" y="142852"/>
            <a:ext cx="3738523" cy="403316"/>
          </a:xfrm>
          <a:prstGeom prst="rect">
            <a:avLst/>
          </a:prstGeom>
        </p:spPr>
        <p:txBody>
          <a:bodyPr wrap="none">
            <a:spAutoFit/>
          </a:bodyPr>
          <a:lstStyle/>
          <a:p>
            <a:pPr marL="12700" algn="r">
              <a:lnSpc>
                <a:spcPts val="2555"/>
              </a:lnSpc>
              <a:spcBef>
                <a:spcPts val="127"/>
              </a:spcBef>
            </a:pPr>
            <a:r>
              <a:rPr lang="el-GR" dirty="0">
                <a:solidFill>
                  <a:srgbClr val="0000FF"/>
                </a:solidFill>
              </a:rPr>
              <a:t>Για ανωστικούς καπνοθύσανους, </a:t>
            </a:r>
            <a:r>
              <a:rPr lang="en-US" b="1" dirty="0">
                <a:solidFill>
                  <a:srgbClr val="0000FF"/>
                </a:solidFill>
              </a:rPr>
              <a:t>T</a:t>
            </a:r>
            <a:r>
              <a:rPr lang="en-US" b="1" baseline="-25000" dirty="0">
                <a:solidFill>
                  <a:srgbClr val="0000FF"/>
                </a:solidFill>
              </a:rPr>
              <a:t>s</a:t>
            </a:r>
            <a:r>
              <a:rPr lang="el-GR" b="1" dirty="0">
                <a:solidFill>
                  <a:srgbClr val="0000FF"/>
                </a:solidFill>
              </a:rPr>
              <a:t>&gt;</a:t>
            </a:r>
            <a:r>
              <a:rPr lang="en-US" b="1" dirty="0">
                <a:solidFill>
                  <a:srgbClr val="0000FF"/>
                </a:solidFill>
              </a:rPr>
              <a:t>T</a:t>
            </a:r>
            <a:endParaRPr lang="el-GR" b="1" dirty="0">
              <a:solidFill>
                <a:srgbClr val="0000FF"/>
              </a:solidFill>
            </a:endParaRPr>
          </a:p>
        </p:txBody>
      </p:sp>
    </p:spTree>
    <p:extLst>
      <p:ext uri="{BB962C8B-B14F-4D97-AF65-F5344CB8AC3E}">
        <p14:creationId xmlns:p14="http://schemas.microsoft.com/office/powerpoint/2010/main" val="3768332098"/>
      </p:ext>
    </p:extLst>
  </p:cSld>
  <p:clrMapOvr>
    <a:masterClrMapping/>
  </p:clrMapOvr>
  <p:transition spd="med">
    <p:zoom/>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Θέση ημερομηνίας 5">
            <a:extLst>
              <a:ext uri="{FF2B5EF4-FFF2-40B4-BE49-F238E27FC236}">
                <a16:creationId xmlns:a16="http://schemas.microsoft.com/office/drawing/2014/main" id="{683991C3-AB07-4DE9-B797-6868D778BF9A}"/>
              </a:ext>
            </a:extLst>
          </p:cNvPr>
          <p:cNvSpPr>
            <a:spLocks noGrp="1"/>
          </p:cNvSpPr>
          <p:nvPr>
            <p:ph type="dt" sz="half" idx="10"/>
          </p:nvPr>
        </p:nvSpPr>
        <p:spPr/>
        <p:txBody>
          <a:bodyPr/>
          <a:lstStyle/>
          <a:p>
            <a:pPr>
              <a:defRPr/>
            </a:pPr>
            <a:fld id="{DFB3E3A1-D1D5-4B0A-A8D6-D5B4EDE64DE5}" type="datetime1">
              <a:rPr lang="el-GR" smtClean="0"/>
              <a:pPr>
                <a:defRPr/>
              </a:pPr>
              <a:t>11/12/2024</a:t>
            </a:fld>
            <a:endParaRPr lang="el-GR"/>
          </a:p>
        </p:txBody>
      </p:sp>
      <p:sp>
        <p:nvSpPr>
          <p:cNvPr id="7" name="Θέση αριθμού διαφάνειας 6">
            <a:extLst>
              <a:ext uri="{FF2B5EF4-FFF2-40B4-BE49-F238E27FC236}">
                <a16:creationId xmlns:a16="http://schemas.microsoft.com/office/drawing/2014/main" id="{40AFF2BC-A555-480B-A24E-F912980C41CF}"/>
              </a:ext>
            </a:extLst>
          </p:cNvPr>
          <p:cNvSpPr>
            <a:spLocks noGrp="1"/>
          </p:cNvSpPr>
          <p:nvPr>
            <p:ph type="sldNum" sz="quarter" idx="12"/>
          </p:nvPr>
        </p:nvSpPr>
        <p:spPr/>
        <p:txBody>
          <a:bodyPr/>
          <a:lstStyle/>
          <a:p>
            <a:fld id="{9FD736EA-1B0E-4467-9092-9C5E0C8891FE}" type="slidenum">
              <a:rPr lang="el-GR" altLang="el-GR" smtClean="0"/>
              <a:pPr/>
              <a:t>25</a:t>
            </a:fld>
            <a:endParaRPr lang="el-GR" altLang="el-GR"/>
          </a:p>
        </p:txBody>
      </p:sp>
      <p:sp>
        <p:nvSpPr>
          <p:cNvPr id="4" name="Title 1">
            <a:extLst>
              <a:ext uri="{FF2B5EF4-FFF2-40B4-BE49-F238E27FC236}">
                <a16:creationId xmlns:a16="http://schemas.microsoft.com/office/drawing/2014/main" id="{EAAB73B5-ABC9-4098-A64B-1F2676E4C3F1}"/>
              </a:ext>
            </a:extLst>
          </p:cNvPr>
          <p:cNvSpPr>
            <a:spLocks noGrp="1"/>
          </p:cNvSpPr>
          <p:nvPr>
            <p:ph type="title"/>
          </p:nvPr>
        </p:nvSpPr>
        <p:spPr>
          <a:xfrm>
            <a:off x="685800" y="836712"/>
            <a:ext cx="7772400" cy="1143000"/>
          </a:xfrm>
        </p:spPr>
        <p:txBody>
          <a:bodyPr/>
          <a:lstStyle/>
          <a:p>
            <a:r>
              <a:rPr lang="el-GR" dirty="0">
                <a:solidFill>
                  <a:schemeClr val="accent6">
                    <a:lumMod val="75000"/>
                  </a:schemeClr>
                </a:solidFill>
              </a:rPr>
              <a:t>Υπολογισμός ροής της ορμής</a:t>
            </a:r>
            <a:endParaRPr lang="en-US" dirty="0">
              <a:solidFill>
                <a:schemeClr val="accent6">
                  <a:lumMod val="75000"/>
                </a:schemeClr>
              </a:solidFill>
            </a:endParaRPr>
          </a:p>
        </p:txBody>
      </p:sp>
      <p:sp>
        <p:nvSpPr>
          <p:cNvPr id="5" name="Rectangle 3">
            <a:extLst>
              <a:ext uri="{FF2B5EF4-FFF2-40B4-BE49-F238E27FC236}">
                <a16:creationId xmlns:a16="http://schemas.microsoft.com/office/drawing/2014/main" id="{DE037569-1AD4-4F31-B790-2D30568B7AF6}"/>
              </a:ext>
            </a:extLst>
          </p:cNvPr>
          <p:cNvSpPr/>
          <p:nvPr/>
        </p:nvSpPr>
        <p:spPr>
          <a:xfrm>
            <a:off x="4357686" y="0"/>
            <a:ext cx="4574714" cy="394916"/>
          </a:xfrm>
          <a:prstGeom prst="rect">
            <a:avLst/>
          </a:prstGeom>
        </p:spPr>
        <p:txBody>
          <a:bodyPr wrap="none">
            <a:spAutoFit/>
          </a:bodyPr>
          <a:lstStyle/>
          <a:p>
            <a:pPr marL="12700">
              <a:lnSpc>
                <a:spcPts val="2555"/>
              </a:lnSpc>
              <a:spcBef>
                <a:spcPts val="127"/>
              </a:spcBef>
            </a:pPr>
            <a:r>
              <a:rPr lang="el-GR" dirty="0">
                <a:solidFill>
                  <a:schemeClr val="accent6">
                    <a:lumMod val="75000"/>
                  </a:schemeClr>
                </a:solidFill>
              </a:rPr>
              <a:t>Για μη ανωστικούς, </a:t>
            </a:r>
            <a:r>
              <a:rPr lang="en-US" dirty="0">
                <a:solidFill>
                  <a:schemeClr val="accent6">
                    <a:lumMod val="75000"/>
                  </a:schemeClr>
                </a:solidFill>
              </a:rPr>
              <a:t>T</a:t>
            </a:r>
            <a:r>
              <a:rPr lang="en-US" baseline="-25000" dirty="0">
                <a:solidFill>
                  <a:schemeClr val="accent6">
                    <a:lumMod val="75000"/>
                  </a:schemeClr>
                </a:solidFill>
              </a:rPr>
              <a:t>s</a:t>
            </a:r>
            <a:r>
              <a:rPr lang="el-GR" dirty="0">
                <a:solidFill>
                  <a:schemeClr val="accent6">
                    <a:lumMod val="75000"/>
                  </a:schemeClr>
                </a:solidFill>
              </a:rPr>
              <a:t>~</a:t>
            </a:r>
            <a:r>
              <a:rPr lang="en-US" dirty="0">
                <a:solidFill>
                  <a:schemeClr val="accent6">
                    <a:lumMod val="75000"/>
                  </a:schemeClr>
                </a:solidFill>
              </a:rPr>
              <a:t>T</a:t>
            </a:r>
            <a:r>
              <a:rPr lang="el-GR" dirty="0">
                <a:solidFill>
                  <a:schemeClr val="accent6">
                    <a:lumMod val="75000"/>
                  </a:schemeClr>
                </a:solidFill>
              </a:rPr>
              <a:t> καπνοχειμάρρους  </a:t>
            </a:r>
          </a:p>
        </p:txBody>
      </p:sp>
      <p:sp>
        <p:nvSpPr>
          <p:cNvPr id="8" name="Ορθογώνιο 12">
            <a:extLst>
              <a:ext uri="{FF2B5EF4-FFF2-40B4-BE49-F238E27FC236}">
                <a16:creationId xmlns:a16="http://schemas.microsoft.com/office/drawing/2014/main" id="{42A6BECF-3FE9-4D95-B5A9-7CD96A118F4E}"/>
              </a:ext>
            </a:extLst>
          </p:cNvPr>
          <p:cNvSpPr/>
          <p:nvPr/>
        </p:nvSpPr>
        <p:spPr>
          <a:xfrm>
            <a:off x="323528" y="2992413"/>
            <a:ext cx="5800049" cy="707886"/>
          </a:xfrm>
          <a:prstGeom prst="rect">
            <a:avLst/>
          </a:prstGeom>
        </p:spPr>
        <p:txBody>
          <a:bodyPr wrap="none">
            <a:spAutoFit/>
          </a:bodyPr>
          <a:lstStyle/>
          <a:p>
            <a:r>
              <a:rPr lang="en-US" sz="4000" dirty="0" err="1"/>
              <a:t>F</a:t>
            </a:r>
            <a:r>
              <a:rPr lang="en-US" sz="4000" baseline="-25000" dirty="0" err="1"/>
              <a:t>m</a:t>
            </a:r>
            <a:r>
              <a:rPr lang="en-US" sz="4000" baseline="-25000" dirty="0"/>
              <a:t> </a:t>
            </a:r>
            <a:r>
              <a:rPr lang="en-US" sz="4000" dirty="0"/>
              <a:t>=w</a:t>
            </a:r>
            <a:r>
              <a:rPr lang="en-US" sz="4000" baseline="-25000" dirty="0"/>
              <a:t>gs</a:t>
            </a:r>
            <a:r>
              <a:rPr lang="en-US" sz="4000" baseline="30000" dirty="0"/>
              <a:t>2</a:t>
            </a:r>
            <a:r>
              <a:rPr lang="en-US" sz="4000" dirty="0"/>
              <a:t>r</a:t>
            </a:r>
            <a:r>
              <a:rPr lang="en-US" sz="4000" baseline="-25000" dirty="0"/>
              <a:t>s</a:t>
            </a:r>
            <a:r>
              <a:rPr lang="en-US" sz="4000" baseline="30000" dirty="0"/>
              <a:t>2</a:t>
            </a:r>
            <a:r>
              <a:rPr lang="en-US" sz="4000" dirty="0"/>
              <a:t>(</a:t>
            </a:r>
            <a:r>
              <a:rPr lang="el-GR" sz="4000" dirty="0"/>
              <a:t>ρ</a:t>
            </a:r>
            <a:r>
              <a:rPr lang="en-US" sz="4000" baseline="-25000" dirty="0"/>
              <a:t>s</a:t>
            </a:r>
            <a:r>
              <a:rPr lang="el-GR" sz="4000" dirty="0"/>
              <a:t>/ρ</a:t>
            </a:r>
            <a:r>
              <a:rPr lang="en-US" sz="4000" dirty="0"/>
              <a:t>)</a:t>
            </a:r>
            <a:r>
              <a:rPr lang="el-GR" sz="4000" dirty="0"/>
              <a:t>~</a:t>
            </a:r>
            <a:r>
              <a:rPr lang="en-US" sz="4000" dirty="0"/>
              <a:t> w</a:t>
            </a:r>
            <a:r>
              <a:rPr lang="en-US" sz="4000" baseline="-25000" dirty="0"/>
              <a:t>gs</a:t>
            </a:r>
            <a:r>
              <a:rPr lang="en-US" sz="4000" baseline="30000" dirty="0"/>
              <a:t>2</a:t>
            </a:r>
            <a:r>
              <a:rPr lang="en-US" sz="4000" dirty="0"/>
              <a:t>r</a:t>
            </a:r>
            <a:r>
              <a:rPr lang="en-US" sz="4000" baseline="-25000" dirty="0"/>
              <a:t>s</a:t>
            </a:r>
            <a:r>
              <a:rPr lang="en-US" sz="4000" baseline="30000" dirty="0"/>
              <a:t>2</a:t>
            </a:r>
            <a:endParaRPr lang="el-GR" sz="4000" dirty="0"/>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177C18DA-B67A-A539-0DEC-94B4BFDFC5D0}"/>
                  </a:ext>
                </a:extLst>
              </p:cNvPr>
              <p:cNvSpPr txBox="1"/>
              <p:nvPr/>
            </p:nvSpPr>
            <p:spPr>
              <a:xfrm>
                <a:off x="5935728" y="2976524"/>
                <a:ext cx="3208272" cy="646331"/>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sz="3600" b="0" i="0" smtClean="0">
                          <a:latin typeface="Cambria Math" panose="02040503050406030204" pitchFamily="18" charset="0"/>
                        </a:rPr>
                        <m:t> </m:t>
                      </m:r>
                      <m:d>
                        <m:dPr>
                          <m:ctrlPr>
                            <a:rPr lang="el-GR" sz="3600" i="1">
                              <a:latin typeface="Cambria Math" panose="02040503050406030204" pitchFamily="18" charset="0"/>
                            </a:rPr>
                          </m:ctrlPr>
                        </m:dPr>
                        <m:e>
                          <m:f>
                            <m:fPr>
                              <m:type m:val="lin"/>
                              <m:ctrlPr>
                                <a:rPr lang="el-GR" sz="3600" i="1">
                                  <a:latin typeface="Cambria Math" panose="02040503050406030204" pitchFamily="18" charset="0"/>
                                </a:rPr>
                              </m:ctrlPr>
                            </m:fPr>
                            <m:num>
                              <m:sSup>
                                <m:sSupPr>
                                  <m:ctrlPr>
                                    <a:rPr lang="el-GR" sz="3600" i="1">
                                      <a:solidFill>
                                        <a:srgbClr val="836967"/>
                                      </a:solidFill>
                                      <a:latin typeface="Cambria Math" panose="02040503050406030204" pitchFamily="18" charset="0"/>
                                    </a:rPr>
                                  </m:ctrlPr>
                                </m:sSupPr>
                                <m:e>
                                  <m:r>
                                    <a:rPr lang="el-GR" sz="3600" i="1">
                                      <a:latin typeface="Cambria Math" panose="02040503050406030204" pitchFamily="18" charset="0"/>
                                    </a:rPr>
                                    <m:t>𝑚</m:t>
                                  </m:r>
                                </m:e>
                                <m:sup>
                                  <m:r>
                                    <a:rPr lang="el-GR" sz="3600" i="0">
                                      <a:latin typeface="Cambria Math" panose="02040503050406030204" pitchFamily="18" charset="0"/>
                                    </a:rPr>
                                    <m:t>4</m:t>
                                  </m:r>
                                </m:sup>
                              </m:sSup>
                            </m:num>
                            <m:den>
                              <m:sSup>
                                <m:sSupPr>
                                  <m:ctrlPr>
                                    <a:rPr lang="el-GR" sz="3600" i="1">
                                      <a:solidFill>
                                        <a:srgbClr val="836967"/>
                                      </a:solidFill>
                                      <a:latin typeface="Cambria Math" panose="02040503050406030204" pitchFamily="18" charset="0"/>
                                    </a:rPr>
                                  </m:ctrlPr>
                                </m:sSupPr>
                                <m:e>
                                  <m:r>
                                    <a:rPr lang="el-GR" sz="3600" i="1">
                                      <a:latin typeface="Cambria Math" panose="02040503050406030204" pitchFamily="18" charset="0"/>
                                    </a:rPr>
                                    <m:t>𝑠</m:t>
                                  </m:r>
                                </m:e>
                                <m:sup>
                                  <m:r>
                                    <a:rPr lang="el-GR" sz="3600" i="0">
                                      <a:latin typeface="Cambria Math" panose="02040503050406030204" pitchFamily="18" charset="0"/>
                                    </a:rPr>
                                    <m:t>3</m:t>
                                  </m:r>
                                </m:sup>
                              </m:sSup>
                            </m:den>
                          </m:f>
                        </m:e>
                      </m:d>
                    </m:oMath>
                  </m:oMathPara>
                </a14:m>
                <a:endParaRPr lang="el-GR" sz="3600" dirty="0"/>
              </a:p>
            </p:txBody>
          </p:sp>
        </mc:Choice>
        <mc:Fallback xmlns="">
          <p:sp>
            <p:nvSpPr>
              <p:cNvPr id="3" name="TextBox 2">
                <a:extLst>
                  <a:ext uri="{FF2B5EF4-FFF2-40B4-BE49-F238E27FC236}">
                    <a16:creationId xmlns:a16="http://schemas.microsoft.com/office/drawing/2014/main" id="{177C18DA-B67A-A539-0DEC-94B4BFDFC5D0}"/>
                  </a:ext>
                </a:extLst>
              </p:cNvPr>
              <p:cNvSpPr txBox="1">
                <a:spLocks noRot="1" noChangeAspect="1" noMove="1" noResize="1" noEditPoints="1" noAdjustHandles="1" noChangeArrowheads="1" noChangeShapeType="1" noTextEdit="1"/>
              </p:cNvSpPr>
              <p:nvPr/>
            </p:nvSpPr>
            <p:spPr>
              <a:xfrm>
                <a:off x="5935728" y="2976524"/>
                <a:ext cx="3208272" cy="646331"/>
              </a:xfrm>
              <a:prstGeom prst="rect">
                <a:avLst/>
              </a:prstGeom>
              <a:blipFill>
                <a:blip r:embed="rId2"/>
                <a:stretch>
                  <a:fillRect/>
                </a:stretch>
              </a:blipFill>
            </p:spPr>
            <p:txBody>
              <a:bodyPr/>
              <a:lstStyle/>
              <a:p>
                <a:r>
                  <a:rPr lang="el-GR">
                    <a:noFill/>
                  </a:rPr>
                  <a:t> </a:t>
                </a:r>
              </a:p>
            </p:txBody>
          </p:sp>
        </mc:Fallback>
      </mc:AlternateContent>
    </p:spTree>
    <p:extLst>
      <p:ext uri="{BB962C8B-B14F-4D97-AF65-F5344CB8AC3E}">
        <p14:creationId xmlns:p14="http://schemas.microsoft.com/office/powerpoint/2010/main" val="2764293578"/>
      </p:ext>
    </p:extLst>
  </p:cSld>
  <p:clrMapOvr>
    <a:masterClrMapping/>
  </p:clrMapOvr>
  <p:transition spd="med">
    <p:zoom/>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Θέση ημερομηνίας 5">
            <a:extLst>
              <a:ext uri="{FF2B5EF4-FFF2-40B4-BE49-F238E27FC236}">
                <a16:creationId xmlns:a16="http://schemas.microsoft.com/office/drawing/2014/main" id="{683991C3-AB07-4DE9-B797-6868D778BF9A}"/>
              </a:ext>
            </a:extLst>
          </p:cNvPr>
          <p:cNvSpPr>
            <a:spLocks noGrp="1"/>
          </p:cNvSpPr>
          <p:nvPr>
            <p:ph type="dt" sz="half" idx="10"/>
          </p:nvPr>
        </p:nvSpPr>
        <p:spPr/>
        <p:txBody>
          <a:bodyPr/>
          <a:lstStyle/>
          <a:p>
            <a:pPr>
              <a:defRPr/>
            </a:pPr>
            <a:fld id="{DFB3E3A1-D1D5-4B0A-A8D6-D5B4EDE64DE5}" type="datetime1">
              <a:rPr lang="el-GR" smtClean="0"/>
              <a:pPr>
                <a:defRPr/>
              </a:pPr>
              <a:t>11/12/2024</a:t>
            </a:fld>
            <a:endParaRPr lang="el-GR"/>
          </a:p>
        </p:txBody>
      </p:sp>
      <p:sp>
        <p:nvSpPr>
          <p:cNvPr id="7" name="Θέση αριθμού διαφάνειας 6">
            <a:extLst>
              <a:ext uri="{FF2B5EF4-FFF2-40B4-BE49-F238E27FC236}">
                <a16:creationId xmlns:a16="http://schemas.microsoft.com/office/drawing/2014/main" id="{40AFF2BC-A555-480B-A24E-F912980C41CF}"/>
              </a:ext>
            </a:extLst>
          </p:cNvPr>
          <p:cNvSpPr>
            <a:spLocks noGrp="1"/>
          </p:cNvSpPr>
          <p:nvPr>
            <p:ph type="sldNum" sz="quarter" idx="12"/>
          </p:nvPr>
        </p:nvSpPr>
        <p:spPr/>
        <p:txBody>
          <a:bodyPr/>
          <a:lstStyle/>
          <a:p>
            <a:fld id="{9FD736EA-1B0E-4467-9092-9C5E0C8891FE}" type="slidenum">
              <a:rPr lang="el-GR" altLang="el-GR" smtClean="0"/>
              <a:pPr/>
              <a:t>26</a:t>
            </a:fld>
            <a:endParaRPr lang="el-GR" altLang="el-GR"/>
          </a:p>
        </p:txBody>
      </p:sp>
      <p:sp>
        <p:nvSpPr>
          <p:cNvPr id="4" name="Ορθογώνιο 6">
            <a:extLst>
              <a:ext uri="{FF2B5EF4-FFF2-40B4-BE49-F238E27FC236}">
                <a16:creationId xmlns:a16="http://schemas.microsoft.com/office/drawing/2014/main" id="{FBC13788-5CA0-43D6-92A2-CB07EE22C313}"/>
              </a:ext>
            </a:extLst>
          </p:cNvPr>
          <p:cNvSpPr/>
          <p:nvPr/>
        </p:nvSpPr>
        <p:spPr>
          <a:xfrm>
            <a:off x="696346" y="106334"/>
            <a:ext cx="8039236" cy="425758"/>
          </a:xfrm>
          <a:prstGeom prst="rect">
            <a:avLst/>
          </a:prstGeom>
        </p:spPr>
        <p:txBody>
          <a:bodyPr wrap="square">
            <a:spAutoFit/>
          </a:bodyPr>
          <a:lstStyle/>
          <a:p>
            <a:pPr marL="12700" algn="just">
              <a:lnSpc>
                <a:spcPts val="2555"/>
              </a:lnSpc>
              <a:spcBef>
                <a:spcPts val="127"/>
              </a:spcBef>
            </a:pPr>
            <a:r>
              <a:rPr lang="el-GR" sz="2400" dirty="0"/>
              <a:t>Η τελική ανύψωση σε </a:t>
            </a:r>
            <a:r>
              <a:rPr lang="el-GR" sz="2400" u="sng" dirty="0"/>
              <a:t>ευσταθείς συνθήκες</a:t>
            </a:r>
            <a:r>
              <a:rPr lang="el-GR" sz="2400" dirty="0"/>
              <a:t>, δίνεται:</a:t>
            </a:r>
          </a:p>
        </p:txBody>
      </p:sp>
      <p:sp>
        <p:nvSpPr>
          <p:cNvPr id="8" name="Ορθογώνιο 8">
            <a:extLst>
              <a:ext uri="{FF2B5EF4-FFF2-40B4-BE49-F238E27FC236}">
                <a16:creationId xmlns:a16="http://schemas.microsoft.com/office/drawing/2014/main" id="{ED3978E6-86BD-4865-BA51-F4EAF79145E2}"/>
              </a:ext>
            </a:extLst>
          </p:cNvPr>
          <p:cNvSpPr/>
          <p:nvPr/>
        </p:nvSpPr>
        <p:spPr>
          <a:xfrm>
            <a:off x="696346" y="1889835"/>
            <a:ext cx="7848872" cy="403316"/>
          </a:xfrm>
          <a:prstGeom prst="rect">
            <a:avLst/>
          </a:prstGeom>
        </p:spPr>
        <p:txBody>
          <a:bodyPr wrap="square">
            <a:spAutoFit/>
          </a:bodyPr>
          <a:lstStyle/>
          <a:p>
            <a:pPr marL="12700">
              <a:lnSpc>
                <a:spcPts val="2555"/>
              </a:lnSpc>
              <a:spcBef>
                <a:spcPts val="127"/>
              </a:spcBef>
            </a:pPr>
            <a:r>
              <a:rPr lang="el-GR" sz="1600" dirty="0">
                <a:solidFill>
                  <a:srgbClr val="0000FF"/>
                </a:solidFill>
              </a:rPr>
              <a:t>Όπου Ν, η συχνότητα </a:t>
            </a:r>
            <a:r>
              <a:rPr lang="en-US" sz="1600" dirty="0">
                <a:solidFill>
                  <a:srgbClr val="0000FF"/>
                </a:solidFill>
              </a:rPr>
              <a:t>Brunt-</a:t>
            </a:r>
            <a:r>
              <a:rPr lang="en-US" sz="1600" dirty="0" err="1">
                <a:solidFill>
                  <a:srgbClr val="0000FF"/>
                </a:solidFill>
              </a:rPr>
              <a:t>Vaisalla</a:t>
            </a:r>
            <a:endParaRPr lang="el-GR" sz="1600" b="1" dirty="0">
              <a:solidFill>
                <a:srgbClr val="0000FF"/>
              </a:solidFill>
            </a:endParaRPr>
          </a:p>
        </p:txBody>
      </p:sp>
      <p:sp>
        <p:nvSpPr>
          <p:cNvPr id="9" name="Ορθογώνιο 6">
            <a:extLst>
              <a:ext uri="{FF2B5EF4-FFF2-40B4-BE49-F238E27FC236}">
                <a16:creationId xmlns:a16="http://schemas.microsoft.com/office/drawing/2014/main" id="{DFCBD5EE-A84E-47F0-A10F-C6760E146633}"/>
              </a:ext>
            </a:extLst>
          </p:cNvPr>
          <p:cNvSpPr/>
          <p:nvPr/>
        </p:nvSpPr>
        <p:spPr>
          <a:xfrm>
            <a:off x="785786" y="2571844"/>
            <a:ext cx="7669992" cy="425758"/>
          </a:xfrm>
          <a:prstGeom prst="rect">
            <a:avLst/>
          </a:prstGeom>
        </p:spPr>
        <p:txBody>
          <a:bodyPr wrap="square">
            <a:spAutoFit/>
          </a:bodyPr>
          <a:lstStyle/>
          <a:p>
            <a:pPr marL="12700" algn="just">
              <a:lnSpc>
                <a:spcPts val="2555"/>
              </a:lnSpc>
              <a:spcBef>
                <a:spcPts val="127"/>
              </a:spcBef>
            </a:pPr>
            <a:r>
              <a:rPr lang="el-GR" sz="2400" dirty="0"/>
              <a:t>Σε </a:t>
            </a:r>
            <a:r>
              <a:rPr lang="el-GR" sz="2400" u="sng" dirty="0"/>
              <a:t>ασταθείς</a:t>
            </a:r>
            <a:r>
              <a:rPr lang="en-US" sz="2400" u="sng" dirty="0"/>
              <a:t> </a:t>
            </a:r>
            <a:r>
              <a:rPr lang="el-GR" sz="2400" dirty="0"/>
              <a:t>συνθήκες: </a:t>
            </a:r>
          </a:p>
        </p:txBody>
      </p:sp>
      <p:sp>
        <p:nvSpPr>
          <p:cNvPr id="10" name="Ορθογώνιο 15">
            <a:extLst>
              <a:ext uri="{FF2B5EF4-FFF2-40B4-BE49-F238E27FC236}">
                <a16:creationId xmlns:a16="http://schemas.microsoft.com/office/drawing/2014/main" id="{CBF4E56C-25F7-4896-9F4B-D06562F5ABCF}"/>
              </a:ext>
            </a:extLst>
          </p:cNvPr>
          <p:cNvSpPr/>
          <p:nvPr/>
        </p:nvSpPr>
        <p:spPr>
          <a:xfrm>
            <a:off x="795094" y="4286256"/>
            <a:ext cx="7848872" cy="425758"/>
          </a:xfrm>
          <a:prstGeom prst="rect">
            <a:avLst/>
          </a:prstGeom>
        </p:spPr>
        <p:txBody>
          <a:bodyPr wrap="square">
            <a:spAutoFit/>
          </a:bodyPr>
          <a:lstStyle/>
          <a:p>
            <a:pPr marL="12700" algn="just">
              <a:lnSpc>
                <a:spcPts val="2555"/>
              </a:lnSpc>
              <a:spcBef>
                <a:spcPts val="127"/>
              </a:spcBef>
            </a:pPr>
            <a:r>
              <a:rPr lang="el-GR" sz="2400" dirty="0"/>
              <a:t>Για </a:t>
            </a:r>
            <a:r>
              <a:rPr lang="el-GR" sz="2400" u="sng" dirty="0"/>
              <a:t>ουδέτερες</a:t>
            </a:r>
            <a:r>
              <a:rPr lang="el-GR" sz="2400" dirty="0"/>
              <a:t> συνθήκες:</a:t>
            </a:r>
          </a:p>
        </p:txBody>
      </p:sp>
      <p:graphicFrame>
        <p:nvGraphicFramePr>
          <p:cNvPr id="2" name="Αντικείμενο 1">
            <a:extLst>
              <a:ext uri="{FF2B5EF4-FFF2-40B4-BE49-F238E27FC236}">
                <a16:creationId xmlns:a16="http://schemas.microsoft.com/office/drawing/2014/main" id="{4D136B64-1DB9-40BF-AEB5-1ADAE68D6DBC}"/>
              </a:ext>
            </a:extLst>
          </p:cNvPr>
          <p:cNvGraphicFramePr>
            <a:graphicFrameLocks noChangeAspect="1"/>
          </p:cNvGraphicFramePr>
          <p:nvPr>
            <p:extLst>
              <p:ext uri="{D42A27DB-BD31-4B8C-83A1-F6EECF244321}">
                <p14:modId xmlns:p14="http://schemas.microsoft.com/office/powerpoint/2010/main" val="840340157"/>
              </p:ext>
            </p:extLst>
          </p:nvPr>
        </p:nvGraphicFramePr>
        <p:xfrm>
          <a:off x="3887927" y="1756316"/>
          <a:ext cx="1621968" cy="725115"/>
        </p:xfrm>
        <a:graphic>
          <a:graphicData uri="http://schemas.openxmlformats.org/presentationml/2006/ole">
            <mc:AlternateContent xmlns:mc="http://schemas.openxmlformats.org/markup-compatibility/2006">
              <mc:Choice xmlns:v="urn:schemas-microsoft-com:vml" Requires="v">
                <p:oleObj name="Equation" r:id="rId3" imgW="1079280" imgH="482400" progId="Equation.DSMT4">
                  <p:embed/>
                </p:oleObj>
              </mc:Choice>
              <mc:Fallback>
                <p:oleObj name="Equation" r:id="rId3" imgW="1079280" imgH="482400" progId="Equation.DSMT4">
                  <p:embed/>
                  <p:pic>
                    <p:nvPicPr>
                      <p:cNvPr id="0" name=""/>
                      <p:cNvPicPr/>
                      <p:nvPr/>
                    </p:nvPicPr>
                    <p:blipFill>
                      <a:blip r:embed="rId4"/>
                      <a:stretch>
                        <a:fillRect/>
                      </a:stretch>
                    </p:blipFill>
                    <p:spPr>
                      <a:xfrm>
                        <a:off x="3887927" y="1756316"/>
                        <a:ext cx="1621968" cy="725115"/>
                      </a:xfrm>
                      <a:prstGeom prst="rect">
                        <a:avLst/>
                      </a:prstGeom>
                    </p:spPr>
                  </p:pic>
                </p:oleObj>
              </mc:Fallback>
            </mc:AlternateContent>
          </a:graphicData>
        </a:graphic>
      </p:graphicFrame>
      <p:graphicFrame>
        <p:nvGraphicFramePr>
          <p:cNvPr id="11" name="Αντικείμενο 10">
            <a:extLst>
              <a:ext uri="{FF2B5EF4-FFF2-40B4-BE49-F238E27FC236}">
                <a16:creationId xmlns:a16="http://schemas.microsoft.com/office/drawing/2014/main" id="{3522C132-6FE6-4EAB-821E-EE5D4771AE7C}"/>
              </a:ext>
            </a:extLst>
          </p:cNvPr>
          <p:cNvGraphicFramePr>
            <a:graphicFrameLocks noChangeAspect="1"/>
          </p:cNvGraphicFramePr>
          <p:nvPr>
            <p:extLst>
              <p:ext uri="{D42A27DB-BD31-4B8C-83A1-F6EECF244321}">
                <p14:modId xmlns:p14="http://schemas.microsoft.com/office/powerpoint/2010/main" val="1898045193"/>
              </p:ext>
            </p:extLst>
          </p:nvPr>
        </p:nvGraphicFramePr>
        <p:xfrm>
          <a:off x="2114550" y="557213"/>
          <a:ext cx="3546475" cy="1062037"/>
        </p:xfrm>
        <a:graphic>
          <a:graphicData uri="http://schemas.openxmlformats.org/presentationml/2006/ole">
            <mc:AlternateContent xmlns:mc="http://schemas.openxmlformats.org/markup-compatibility/2006">
              <mc:Choice xmlns:v="urn:schemas-microsoft-com:vml" Requires="v">
                <p:oleObj name="Equation" r:id="rId5" imgW="1739880" imgH="520560" progId="Equation.DSMT4">
                  <p:embed/>
                </p:oleObj>
              </mc:Choice>
              <mc:Fallback>
                <p:oleObj name="Equation" r:id="rId5" imgW="1739880" imgH="520560" progId="Equation.DSMT4">
                  <p:embed/>
                  <p:pic>
                    <p:nvPicPr>
                      <p:cNvPr id="0" name=""/>
                      <p:cNvPicPr/>
                      <p:nvPr/>
                    </p:nvPicPr>
                    <p:blipFill>
                      <a:blip r:embed="rId6"/>
                      <a:stretch>
                        <a:fillRect/>
                      </a:stretch>
                    </p:blipFill>
                    <p:spPr>
                      <a:xfrm>
                        <a:off x="2114550" y="557213"/>
                        <a:ext cx="3546475" cy="1062037"/>
                      </a:xfrm>
                      <a:prstGeom prst="rect">
                        <a:avLst/>
                      </a:prstGeom>
                    </p:spPr>
                  </p:pic>
                </p:oleObj>
              </mc:Fallback>
            </mc:AlternateContent>
          </a:graphicData>
        </a:graphic>
      </p:graphicFrame>
      <p:graphicFrame>
        <p:nvGraphicFramePr>
          <p:cNvPr id="12" name="Αντικείμενο 11">
            <a:extLst>
              <a:ext uri="{FF2B5EF4-FFF2-40B4-BE49-F238E27FC236}">
                <a16:creationId xmlns:a16="http://schemas.microsoft.com/office/drawing/2014/main" id="{E77F1009-0C37-4C14-AEEF-8D7E3FC2A2CC}"/>
              </a:ext>
            </a:extLst>
          </p:cNvPr>
          <p:cNvGraphicFramePr>
            <a:graphicFrameLocks noChangeAspect="1"/>
          </p:cNvGraphicFramePr>
          <p:nvPr>
            <p:extLst>
              <p:ext uri="{D42A27DB-BD31-4B8C-83A1-F6EECF244321}">
                <p14:modId xmlns:p14="http://schemas.microsoft.com/office/powerpoint/2010/main" val="2359091721"/>
              </p:ext>
            </p:extLst>
          </p:nvPr>
        </p:nvGraphicFramePr>
        <p:xfrm>
          <a:off x="3887787" y="2444855"/>
          <a:ext cx="3605343" cy="1841401"/>
        </p:xfrm>
        <a:graphic>
          <a:graphicData uri="http://schemas.openxmlformats.org/presentationml/2006/ole">
            <mc:AlternateContent xmlns:mc="http://schemas.openxmlformats.org/markup-compatibility/2006">
              <mc:Choice xmlns:v="urn:schemas-microsoft-com:vml" Requires="v">
                <p:oleObj name="Equation" r:id="rId7" imgW="2311200" imgH="1180800" progId="Equation.DSMT4">
                  <p:embed/>
                </p:oleObj>
              </mc:Choice>
              <mc:Fallback>
                <p:oleObj name="Equation" r:id="rId7" imgW="2311200" imgH="1180800" progId="Equation.DSMT4">
                  <p:embed/>
                  <p:pic>
                    <p:nvPicPr>
                      <p:cNvPr id="0" name=""/>
                      <p:cNvPicPr/>
                      <p:nvPr/>
                    </p:nvPicPr>
                    <p:blipFill>
                      <a:blip r:embed="rId8"/>
                      <a:stretch>
                        <a:fillRect/>
                      </a:stretch>
                    </p:blipFill>
                    <p:spPr>
                      <a:xfrm>
                        <a:off x="3887787" y="2444855"/>
                        <a:ext cx="3605343" cy="1841401"/>
                      </a:xfrm>
                      <a:prstGeom prst="rect">
                        <a:avLst/>
                      </a:prstGeom>
                    </p:spPr>
                  </p:pic>
                </p:oleObj>
              </mc:Fallback>
            </mc:AlternateContent>
          </a:graphicData>
        </a:graphic>
      </p:graphicFrame>
      <p:graphicFrame>
        <p:nvGraphicFramePr>
          <p:cNvPr id="15" name="Αντικείμενο 14">
            <a:extLst>
              <a:ext uri="{FF2B5EF4-FFF2-40B4-BE49-F238E27FC236}">
                <a16:creationId xmlns:a16="http://schemas.microsoft.com/office/drawing/2014/main" id="{A6827E19-370A-4B3F-9550-2CEA7F03F714}"/>
              </a:ext>
            </a:extLst>
          </p:cNvPr>
          <p:cNvGraphicFramePr>
            <a:graphicFrameLocks noChangeAspect="1"/>
          </p:cNvGraphicFramePr>
          <p:nvPr>
            <p:extLst>
              <p:ext uri="{D42A27DB-BD31-4B8C-83A1-F6EECF244321}">
                <p14:modId xmlns:p14="http://schemas.microsoft.com/office/powerpoint/2010/main" val="3721135923"/>
              </p:ext>
            </p:extLst>
          </p:nvPr>
        </p:nvGraphicFramePr>
        <p:xfrm>
          <a:off x="4355976" y="4617487"/>
          <a:ext cx="3405573" cy="1618108"/>
        </p:xfrm>
        <a:graphic>
          <a:graphicData uri="http://schemas.openxmlformats.org/presentationml/2006/ole">
            <mc:AlternateContent xmlns:mc="http://schemas.openxmlformats.org/markup-compatibility/2006">
              <mc:Choice xmlns:v="urn:schemas-microsoft-com:vml" Requires="v">
                <p:oleObj name="Equation" r:id="rId9" imgW="2298600" imgH="1091880" progId="Equation.DSMT4">
                  <p:embed/>
                </p:oleObj>
              </mc:Choice>
              <mc:Fallback>
                <p:oleObj name="Equation" r:id="rId9" imgW="2298600" imgH="1091880" progId="Equation.DSMT4">
                  <p:embed/>
                  <p:pic>
                    <p:nvPicPr>
                      <p:cNvPr id="0" name=""/>
                      <p:cNvPicPr/>
                      <p:nvPr/>
                    </p:nvPicPr>
                    <p:blipFill>
                      <a:blip r:embed="rId10"/>
                      <a:stretch>
                        <a:fillRect/>
                      </a:stretch>
                    </p:blipFill>
                    <p:spPr>
                      <a:xfrm>
                        <a:off x="4355976" y="4617487"/>
                        <a:ext cx="3405573" cy="1618108"/>
                      </a:xfrm>
                      <a:prstGeom prst="rect">
                        <a:avLst/>
                      </a:prstGeom>
                    </p:spPr>
                  </p:pic>
                </p:oleObj>
              </mc:Fallback>
            </mc:AlternateContent>
          </a:graphicData>
        </a:graphic>
      </p:graphicFrame>
    </p:spTree>
    <p:extLst>
      <p:ext uri="{BB962C8B-B14F-4D97-AF65-F5344CB8AC3E}">
        <p14:creationId xmlns:p14="http://schemas.microsoft.com/office/powerpoint/2010/main" val="3976919797"/>
      </p:ext>
    </p:extLst>
  </p:cSld>
  <p:clrMapOvr>
    <a:masterClrMapping/>
  </p:clrMapOvr>
  <p:transition spd="med">
    <p:zoom/>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Θέση ημερομηνίας 5">
            <a:extLst>
              <a:ext uri="{FF2B5EF4-FFF2-40B4-BE49-F238E27FC236}">
                <a16:creationId xmlns:a16="http://schemas.microsoft.com/office/drawing/2014/main" id="{683991C3-AB07-4DE9-B797-6868D778BF9A}"/>
              </a:ext>
            </a:extLst>
          </p:cNvPr>
          <p:cNvSpPr>
            <a:spLocks noGrp="1"/>
          </p:cNvSpPr>
          <p:nvPr>
            <p:ph type="dt" sz="half" idx="10"/>
          </p:nvPr>
        </p:nvSpPr>
        <p:spPr/>
        <p:txBody>
          <a:bodyPr/>
          <a:lstStyle/>
          <a:p>
            <a:pPr>
              <a:defRPr/>
            </a:pPr>
            <a:fld id="{DFB3E3A1-D1D5-4B0A-A8D6-D5B4EDE64DE5}" type="datetime1">
              <a:rPr lang="el-GR" smtClean="0"/>
              <a:pPr>
                <a:defRPr/>
              </a:pPr>
              <a:t>11/12/2024</a:t>
            </a:fld>
            <a:endParaRPr lang="el-GR"/>
          </a:p>
        </p:txBody>
      </p:sp>
      <p:sp>
        <p:nvSpPr>
          <p:cNvPr id="7" name="Θέση αριθμού διαφάνειας 6">
            <a:extLst>
              <a:ext uri="{FF2B5EF4-FFF2-40B4-BE49-F238E27FC236}">
                <a16:creationId xmlns:a16="http://schemas.microsoft.com/office/drawing/2014/main" id="{40AFF2BC-A555-480B-A24E-F912980C41CF}"/>
              </a:ext>
            </a:extLst>
          </p:cNvPr>
          <p:cNvSpPr>
            <a:spLocks noGrp="1"/>
          </p:cNvSpPr>
          <p:nvPr>
            <p:ph type="sldNum" sz="quarter" idx="12"/>
          </p:nvPr>
        </p:nvSpPr>
        <p:spPr/>
        <p:txBody>
          <a:bodyPr/>
          <a:lstStyle/>
          <a:p>
            <a:fld id="{9FD736EA-1B0E-4467-9092-9C5E0C8891FE}" type="slidenum">
              <a:rPr lang="el-GR" altLang="el-GR" smtClean="0"/>
              <a:pPr/>
              <a:t>27</a:t>
            </a:fld>
            <a:endParaRPr lang="el-GR" altLang="el-GR"/>
          </a:p>
        </p:txBody>
      </p:sp>
      <p:sp>
        <p:nvSpPr>
          <p:cNvPr id="4" name="Content Placeholder 2">
            <a:extLst>
              <a:ext uri="{FF2B5EF4-FFF2-40B4-BE49-F238E27FC236}">
                <a16:creationId xmlns:a16="http://schemas.microsoft.com/office/drawing/2014/main" id="{C98FE2AF-B7BF-47A4-990D-F79ECC6058CF}"/>
              </a:ext>
            </a:extLst>
          </p:cNvPr>
          <p:cNvSpPr txBox="1">
            <a:spLocks/>
          </p:cNvSpPr>
          <p:nvPr/>
        </p:nvSpPr>
        <p:spPr>
          <a:xfrm>
            <a:off x="179512" y="1052736"/>
            <a:ext cx="8784976" cy="3384376"/>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just">
              <a:lnSpc>
                <a:spcPct val="120000"/>
              </a:lnSpc>
              <a:spcBef>
                <a:spcPts val="0"/>
              </a:spcBef>
            </a:pPr>
            <a:r>
              <a:rPr lang="el-GR" sz="2800" dirty="0">
                <a:solidFill>
                  <a:srgbClr val="0000FF"/>
                </a:solidFill>
                <a:latin typeface="Arial Narrow" panose="020B0606020202030204" pitchFamily="34" charset="0"/>
                <a:ea typeface="Cambria" pitchFamily="18" charset="0"/>
              </a:rPr>
              <a:t>Υπάρχει περίπτωση οι αεροδυναμικές επιδράσεις </a:t>
            </a:r>
            <a:r>
              <a:rPr lang="el-GR" sz="2800" u="sng" dirty="0">
                <a:solidFill>
                  <a:srgbClr val="0000FF"/>
                </a:solidFill>
                <a:latin typeface="Arial Narrow" panose="020B0606020202030204" pitchFamily="34" charset="0"/>
                <a:ea typeface="Cambria" pitchFamily="18" charset="0"/>
              </a:rPr>
              <a:t>να μην επιτρέψουν τις ανοδικές κινήσεις</a:t>
            </a:r>
            <a:r>
              <a:rPr lang="el-GR" sz="2800" dirty="0">
                <a:solidFill>
                  <a:srgbClr val="0000FF"/>
                </a:solidFill>
                <a:latin typeface="Arial Narrow" panose="020B0606020202030204" pitchFamily="34" charset="0"/>
                <a:ea typeface="Cambria" pitchFamily="18" charset="0"/>
              </a:rPr>
              <a:t> από την καμινάδα, οδεύοντας το προς το έδαφος</a:t>
            </a:r>
            <a:r>
              <a:rPr lang="en-US" sz="2800" dirty="0">
                <a:solidFill>
                  <a:srgbClr val="0000FF"/>
                </a:solidFill>
                <a:latin typeface="Arial Narrow" panose="020B0606020202030204" pitchFamily="34" charset="0"/>
                <a:ea typeface="Cambria" pitchFamily="18" charset="0"/>
              </a:rPr>
              <a:t>.</a:t>
            </a:r>
          </a:p>
          <a:p>
            <a:pPr algn="just"/>
            <a:endParaRPr lang="el-GR" sz="2800" dirty="0">
              <a:latin typeface="Arial Narrow" panose="020B0606020202030204" pitchFamily="34" charset="0"/>
              <a:ea typeface="Cambria" pitchFamily="18" charset="0"/>
            </a:endParaRPr>
          </a:p>
          <a:p>
            <a:pPr algn="just"/>
            <a:r>
              <a:rPr lang="el-GR" sz="2800" dirty="0">
                <a:latin typeface="Arial Narrow" panose="020B0606020202030204" pitchFamily="34" charset="0"/>
                <a:ea typeface="Cambria" pitchFamily="18" charset="0"/>
              </a:rPr>
              <a:t>Το </a:t>
            </a:r>
            <a:r>
              <a:rPr lang="el-GR" sz="2800" b="1" dirty="0" err="1">
                <a:latin typeface="Arial Narrow" panose="020B0606020202030204" pitchFamily="34" charset="0"/>
                <a:ea typeface="Cambria" pitchFamily="18" charset="0"/>
              </a:rPr>
              <a:t>κατώρευμα</a:t>
            </a:r>
            <a:r>
              <a:rPr lang="el-GR" sz="2800" b="1" dirty="0">
                <a:latin typeface="Arial Narrow" panose="020B0606020202030204" pitchFamily="34" charset="0"/>
                <a:ea typeface="Cambria" pitchFamily="18" charset="0"/>
              </a:rPr>
              <a:t>, </a:t>
            </a:r>
            <a:r>
              <a:rPr lang="el-GR" sz="2800" dirty="0">
                <a:latin typeface="Arial Narrow" panose="020B0606020202030204" pitchFamily="34" charset="0"/>
                <a:ea typeface="Cambria" pitchFamily="18" charset="0"/>
              </a:rPr>
              <a:t>αυτό γίνεται όταν ο λόγος της ταχύτητας εξόδου προς την ταχύτητα του ανέμου είναι μικρός</a:t>
            </a:r>
            <a:endParaRPr lang="en-US" sz="2800" dirty="0">
              <a:latin typeface="Arial Narrow" panose="020B0606020202030204" pitchFamily="34" charset="0"/>
              <a:ea typeface="Cambria" pitchFamily="18" charset="0"/>
            </a:endParaRPr>
          </a:p>
          <a:p>
            <a:pPr marL="0" indent="0" algn="just">
              <a:buNone/>
            </a:pPr>
            <a:r>
              <a:rPr lang="el-GR" sz="2800" dirty="0">
                <a:latin typeface="Arial Narrow" panose="020B0606020202030204" pitchFamily="34" charset="0"/>
                <a:ea typeface="Cambria" pitchFamily="18" charset="0"/>
              </a:rPr>
              <a:t> </a:t>
            </a:r>
          </a:p>
          <a:p>
            <a:pPr marL="0" indent="0" algn="just">
              <a:buNone/>
            </a:pPr>
            <a:r>
              <a:rPr lang="el-GR" sz="2800" dirty="0">
                <a:latin typeface="Arial Narrow" panose="020B0606020202030204" pitchFamily="34" charset="0"/>
                <a:ea typeface="Cambria" pitchFamily="18" charset="0"/>
              </a:rPr>
              <a:t>Αποτέλεσμα– </a:t>
            </a:r>
            <a:r>
              <a:rPr lang="el-GR" sz="2800" b="1" dirty="0">
                <a:solidFill>
                  <a:srgbClr val="0000FF"/>
                </a:solidFill>
                <a:latin typeface="Arial Narrow" panose="020B0606020202030204" pitchFamily="34" charset="0"/>
                <a:ea typeface="Cambria" pitchFamily="18" charset="0"/>
              </a:rPr>
              <a:t>προκύπτουν  αυξημένες συγκεντρώσεις ρύπων</a:t>
            </a:r>
            <a:r>
              <a:rPr lang="en-US" sz="2800" b="1" dirty="0">
                <a:solidFill>
                  <a:srgbClr val="0000FF"/>
                </a:solidFill>
                <a:latin typeface="Arial Narrow" panose="020B0606020202030204" pitchFamily="34" charset="0"/>
                <a:ea typeface="Cambria" pitchFamily="18" charset="0"/>
              </a:rPr>
              <a:t>.</a:t>
            </a:r>
          </a:p>
        </p:txBody>
      </p:sp>
    </p:spTree>
    <p:extLst>
      <p:ext uri="{BB962C8B-B14F-4D97-AF65-F5344CB8AC3E}">
        <p14:creationId xmlns:p14="http://schemas.microsoft.com/office/powerpoint/2010/main" val="12237159"/>
      </p:ext>
    </p:extLst>
  </p:cSld>
  <p:clrMapOvr>
    <a:masterClrMapping/>
  </p:clrMapOvr>
  <p:transition spd="med">
    <p:zoom/>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Θέση ημερομηνίας 5">
            <a:extLst>
              <a:ext uri="{FF2B5EF4-FFF2-40B4-BE49-F238E27FC236}">
                <a16:creationId xmlns:a16="http://schemas.microsoft.com/office/drawing/2014/main" id="{683991C3-AB07-4DE9-B797-6868D778BF9A}"/>
              </a:ext>
            </a:extLst>
          </p:cNvPr>
          <p:cNvSpPr>
            <a:spLocks noGrp="1"/>
          </p:cNvSpPr>
          <p:nvPr>
            <p:ph type="dt" sz="half" idx="10"/>
          </p:nvPr>
        </p:nvSpPr>
        <p:spPr/>
        <p:txBody>
          <a:bodyPr/>
          <a:lstStyle/>
          <a:p>
            <a:pPr>
              <a:defRPr/>
            </a:pPr>
            <a:fld id="{DFB3E3A1-D1D5-4B0A-A8D6-D5B4EDE64DE5}" type="datetime1">
              <a:rPr lang="el-GR" smtClean="0"/>
              <a:pPr>
                <a:defRPr/>
              </a:pPr>
              <a:t>11/12/2024</a:t>
            </a:fld>
            <a:endParaRPr lang="el-GR"/>
          </a:p>
        </p:txBody>
      </p:sp>
      <p:sp>
        <p:nvSpPr>
          <p:cNvPr id="7" name="Θέση αριθμού διαφάνειας 6">
            <a:extLst>
              <a:ext uri="{FF2B5EF4-FFF2-40B4-BE49-F238E27FC236}">
                <a16:creationId xmlns:a16="http://schemas.microsoft.com/office/drawing/2014/main" id="{40AFF2BC-A555-480B-A24E-F912980C41CF}"/>
              </a:ext>
            </a:extLst>
          </p:cNvPr>
          <p:cNvSpPr>
            <a:spLocks noGrp="1"/>
          </p:cNvSpPr>
          <p:nvPr>
            <p:ph type="sldNum" sz="quarter" idx="12"/>
          </p:nvPr>
        </p:nvSpPr>
        <p:spPr/>
        <p:txBody>
          <a:bodyPr/>
          <a:lstStyle/>
          <a:p>
            <a:fld id="{9FD736EA-1B0E-4467-9092-9C5E0C8891FE}" type="slidenum">
              <a:rPr lang="el-GR" altLang="el-GR" smtClean="0"/>
              <a:pPr/>
              <a:t>28</a:t>
            </a:fld>
            <a:endParaRPr lang="el-GR" altLang="el-GR"/>
          </a:p>
        </p:txBody>
      </p:sp>
      <p:sp>
        <p:nvSpPr>
          <p:cNvPr id="4" name="Content Placeholder 2">
            <a:extLst>
              <a:ext uri="{FF2B5EF4-FFF2-40B4-BE49-F238E27FC236}">
                <a16:creationId xmlns:a16="http://schemas.microsoft.com/office/drawing/2014/main" id="{9FB61A3A-6599-4D49-8B68-B09BC84C9BB1}"/>
              </a:ext>
            </a:extLst>
          </p:cNvPr>
          <p:cNvSpPr txBox="1">
            <a:spLocks/>
          </p:cNvSpPr>
          <p:nvPr/>
        </p:nvSpPr>
        <p:spPr>
          <a:xfrm>
            <a:off x="179512" y="707886"/>
            <a:ext cx="8435280" cy="4981596"/>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buNone/>
            </a:pPr>
            <a:r>
              <a:rPr lang="el-GR" sz="2600" dirty="0">
                <a:latin typeface="Arial Narrow" panose="020B0606020202030204" pitchFamily="34" charset="0"/>
                <a:ea typeface="Cambria" pitchFamily="18" charset="0"/>
              </a:rPr>
              <a:t>Η διασπορά ρύπων (</a:t>
            </a:r>
            <a:r>
              <a:rPr lang="el-GR" sz="2600" dirty="0" err="1">
                <a:latin typeface="Arial Narrow" panose="020B0606020202030204" pitchFamily="34" charset="0"/>
                <a:ea typeface="Cambria" pitchFamily="18" charset="0"/>
              </a:rPr>
              <a:t>pollutant</a:t>
            </a:r>
            <a:r>
              <a:rPr lang="el-GR" sz="2600" dirty="0">
                <a:latin typeface="Arial Narrow" panose="020B0606020202030204" pitchFamily="34" charset="0"/>
                <a:ea typeface="Cambria" pitchFamily="18" charset="0"/>
              </a:rPr>
              <a:t> </a:t>
            </a:r>
            <a:r>
              <a:rPr lang="el-GR" sz="2600" dirty="0" err="1">
                <a:latin typeface="Arial Narrow" panose="020B0606020202030204" pitchFamily="34" charset="0"/>
                <a:ea typeface="Cambria" pitchFamily="18" charset="0"/>
              </a:rPr>
              <a:t>dispersion</a:t>
            </a:r>
            <a:r>
              <a:rPr lang="el-GR" sz="2600" dirty="0">
                <a:latin typeface="Arial Narrow" panose="020B0606020202030204" pitchFamily="34" charset="0"/>
                <a:ea typeface="Cambria" pitchFamily="18" charset="0"/>
              </a:rPr>
              <a:t>) συνδέεται με τη διάχυση (</a:t>
            </a:r>
            <a:r>
              <a:rPr lang="el-GR" sz="2600" dirty="0" err="1">
                <a:latin typeface="Arial Narrow" panose="020B0606020202030204" pitchFamily="34" charset="0"/>
                <a:ea typeface="Cambria" pitchFamily="18" charset="0"/>
              </a:rPr>
              <a:t>diffusion</a:t>
            </a:r>
            <a:r>
              <a:rPr lang="el-GR" sz="2600" dirty="0">
                <a:latin typeface="Arial Narrow" panose="020B0606020202030204" pitchFamily="34" charset="0"/>
                <a:ea typeface="Cambria" pitchFamily="18" charset="0"/>
              </a:rPr>
              <a:t>) σε 2 επίπεδα: </a:t>
            </a:r>
          </a:p>
          <a:p>
            <a:pPr marL="0" indent="0" algn="just">
              <a:spcBef>
                <a:spcPts val="0"/>
              </a:spcBef>
              <a:buNone/>
            </a:pPr>
            <a:endParaRPr lang="el-GR" sz="2600" dirty="0">
              <a:latin typeface="Arial Narrow" panose="020B0606020202030204" pitchFamily="34" charset="0"/>
              <a:ea typeface="Cambria" pitchFamily="18" charset="0"/>
            </a:endParaRPr>
          </a:p>
          <a:p>
            <a:pPr marL="457200" indent="-457200" algn="just">
              <a:buAutoNum type="arabicParenBoth"/>
            </a:pPr>
            <a:r>
              <a:rPr lang="el-GR" sz="2600" dirty="0">
                <a:latin typeface="Arial Narrow" panose="020B0606020202030204" pitchFamily="34" charset="0"/>
                <a:ea typeface="Cambria" pitchFamily="18" charset="0"/>
              </a:rPr>
              <a:t>Η διασπορά είναι ένα είδος ανάμιξης (δηλ. σε μικροσκοπικό επίπεδο απαιτείται διάχυση μορίων). Αυτή η μικροσκοπική «διασπορά» δεν είναι πλήρως κατανοητή, αλλά γίνεται ιδιαίτερα γρήγορα. </a:t>
            </a:r>
          </a:p>
          <a:p>
            <a:pPr marL="0" indent="0" algn="just">
              <a:spcBef>
                <a:spcPts val="0"/>
              </a:spcBef>
              <a:buNone/>
            </a:pPr>
            <a:endParaRPr lang="el-GR" sz="2600" dirty="0">
              <a:latin typeface="Arial Narrow" panose="020B0606020202030204" pitchFamily="34" charset="0"/>
              <a:ea typeface="Cambria" pitchFamily="18" charset="0"/>
            </a:endParaRPr>
          </a:p>
          <a:p>
            <a:pPr marL="0" indent="0" algn="just">
              <a:buNone/>
            </a:pPr>
            <a:r>
              <a:rPr lang="el-GR" sz="2600" dirty="0">
                <a:latin typeface="Arial Narrow" panose="020B0606020202030204" pitchFamily="34" charset="0"/>
                <a:ea typeface="Cambria" pitchFamily="18" charset="0"/>
              </a:rPr>
              <a:t>2) Η διασπορά και η διάχυση περιγράφονται με παρόμοιες μαθηματικές    σχέσεις. </a:t>
            </a:r>
          </a:p>
          <a:p>
            <a:pPr algn="ctr">
              <a:spcBef>
                <a:spcPts val="0"/>
              </a:spcBef>
              <a:buFont typeface="Arial" panose="020B0604020202020204" pitchFamily="34" charset="0"/>
              <a:buNone/>
            </a:pPr>
            <a:endParaRPr lang="el-GR" sz="2600" b="1" dirty="0">
              <a:latin typeface="Arial Narrow" panose="020B0606020202030204" pitchFamily="34" charset="0"/>
              <a:ea typeface="Cambria" pitchFamily="18" charset="0"/>
            </a:endParaRPr>
          </a:p>
          <a:p>
            <a:pPr algn="ctr">
              <a:buFont typeface="Arial" panose="020B0604020202020204" pitchFamily="34" charset="0"/>
              <a:buNone/>
            </a:pPr>
            <a:r>
              <a:rPr lang="el-GR" sz="2400" b="1" dirty="0">
                <a:latin typeface="Arial Narrow" panose="020B0606020202030204" pitchFamily="34" charset="0"/>
                <a:ea typeface="Cambria" pitchFamily="18" charset="0"/>
              </a:rPr>
              <a:t>[Διασπορά]= [Μεταφορά μάζας λόγω ροής (ανέμου)] + [Διάχυση] </a:t>
            </a:r>
          </a:p>
          <a:p>
            <a:pPr algn="ctr">
              <a:buFont typeface="Arial" panose="020B0604020202020204" pitchFamily="34" charset="0"/>
              <a:buNone/>
            </a:pPr>
            <a:r>
              <a:rPr lang="el-GR" sz="2400" dirty="0">
                <a:latin typeface="Arial Narrow" panose="020B0606020202030204" pitchFamily="34" charset="0"/>
                <a:ea typeface="Cambria" pitchFamily="18" charset="0"/>
              </a:rPr>
              <a:t>(ή ως τυρβώδης διάχυση)</a:t>
            </a:r>
            <a:endParaRPr lang="en-US" sz="2400" dirty="0">
              <a:latin typeface="Arial Narrow" panose="020B0606020202030204" pitchFamily="34" charset="0"/>
              <a:ea typeface="Cambria" pitchFamily="18" charset="0"/>
            </a:endParaRPr>
          </a:p>
        </p:txBody>
      </p:sp>
      <p:sp>
        <p:nvSpPr>
          <p:cNvPr id="5" name="Rectangle 3">
            <a:extLst>
              <a:ext uri="{FF2B5EF4-FFF2-40B4-BE49-F238E27FC236}">
                <a16:creationId xmlns:a16="http://schemas.microsoft.com/office/drawing/2014/main" id="{FCD4FC55-3D68-4E6E-BB09-B4D0CCBE0A4B}"/>
              </a:ext>
            </a:extLst>
          </p:cNvPr>
          <p:cNvSpPr/>
          <p:nvPr/>
        </p:nvSpPr>
        <p:spPr>
          <a:xfrm>
            <a:off x="2267744" y="0"/>
            <a:ext cx="4925900" cy="707886"/>
          </a:xfrm>
          <a:prstGeom prst="rect">
            <a:avLst/>
          </a:prstGeom>
        </p:spPr>
        <p:txBody>
          <a:bodyPr wrap="none">
            <a:spAutoFit/>
          </a:bodyPr>
          <a:lstStyle/>
          <a:p>
            <a:r>
              <a:rPr lang="el-GR" sz="4000" dirty="0">
                <a:solidFill>
                  <a:srgbClr val="5C92B5">
                    <a:lumMod val="75000"/>
                  </a:srgbClr>
                </a:solidFill>
                <a:ea typeface="+mj-ea"/>
                <a:cs typeface="+mj-cs"/>
              </a:rPr>
              <a:t>Διασπορά </a:t>
            </a:r>
            <a:r>
              <a:rPr lang="en-US" sz="4000" dirty="0" err="1">
                <a:solidFill>
                  <a:srgbClr val="5C92B5">
                    <a:lumMod val="75000"/>
                  </a:srgbClr>
                </a:solidFill>
                <a:ea typeface="+mj-ea"/>
                <a:cs typeface="+mj-cs"/>
              </a:rPr>
              <a:t>vs</a:t>
            </a:r>
            <a:r>
              <a:rPr lang="el-GR" sz="4000" dirty="0">
                <a:solidFill>
                  <a:srgbClr val="5C92B5">
                    <a:lumMod val="75000"/>
                  </a:srgbClr>
                </a:solidFill>
                <a:ea typeface="+mj-ea"/>
                <a:cs typeface="+mj-cs"/>
              </a:rPr>
              <a:t> Διάχυση</a:t>
            </a:r>
            <a:endParaRPr lang="en-US" dirty="0"/>
          </a:p>
        </p:txBody>
      </p:sp>
    </p:spTree>
    <p:extLst>
      <p:ext uri="{BB962C8B-B14F-4D97-AF65-F5344CB8AC3E}">
        <p14:creationId xmlns:p14="http://schemas.microsoft.com/office/powerpoint/2010/main" val="1764555773"/>
      </p:ext>
    </p:extLst>
  </p:cSld>
  <p:clrMapOvr>
    <a:masterClrMapping/>
  </p:clrMapOvr>
  <p:transition spd="med">
    <p:zoom/>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Θέση ημερομηνίας 5">
            <a:extLst>
              <a:ext uri="{FF2B5EF4-FFF2-40B4-BE49-F238E27FC236}">
                <a16:creationId xmlns:a16="http://schemas.microsoft.com/office/drawing/2014/main" id="{683991C3-AB07-4DE9-B797-6868D778BF9A}"/>
              </a:ext>
            </a:extLst>
          </p:cNvPr>
          <p:cNvSpPr>
            <a:spLocks noGrp="1"/>
          </p:cNvSpPr>
          <p:nvPr>
            <p:ph type="dt" sz="half" idx="10"/>
          </p:nvPr>
        </p:nvSpPr>
        <p:spPr/>
        <p:txBody>
          <a:bodyPr/>
          <a:lstStyle/>
          <a:p>
            <a:pPr>
              <a:defRPr/>
            </a:pPr>
            <a:fld id="{DFB3E3A1-D1D5-4B0A-A8D6-D5B4EDE64DE5}" type="datetime1">
              <a:rPr lang="el-GR" smtClean="0"/>
              <a:pPr>
                <a:defRPr/>
              </a:pPr>
              <a:t>11/12/2024</a:t>
            </a:fld>
            <a:endParaRPr lang="el-GR"/>
          </a:p>
        </p:txBody>
      </p:sp>
      <p:sp>
        <p:nvSpPr>
          <p:cNvPr id="7" name="Θέση αριθμού διαφάνειας 6">
            <a:extLst>
              <a:ext uri="{FF2B5EF4-FFF2-40B4-BE49-F238E27FC236}">
                <a16:creationId xmlns:a16="http://schemas.microsoft.com/office/drawing/2014/main" id="{40AFF2BC-A555-480B-A24E-F912980C41CF}"/>
              </a:ext>
            </a:extLst>
          </p:cNvPr>
          <p:cNvSpPr>
            <a:spLocks noGrp="1"/>
          </p:cNvSpPr>
          <p:nvPr>
            <p:ph type="sldNum" sz="quarter" idx="12"/>
          </p:nvPr>
        </p:nvSpPr>
        <p:spPr/>
        <p:txBody>
          <a:bodyPr/>
          <a:lstStyle/>
          <a:p>
            <a:fld id="{9FD736EA-1B0E-4467-9092-9C5E0C8891FE}" type="slidenum">
              <a:rPr lang="el-GR" altLang="el-GR" smtClean="0"/>
              <a:pPr/>
              <a:t>29</a:t>
            </a:fld>
            <a:endParaRPr lang="el-GR" altLang="el-GR"/>
          </a:p>
        </p:txBody>
      </p:sp>
      <p:pic>
        <p:nvPicPr>
          <p:cNvPr id="4" name="Picture 2" descr="Image result for μοντελα διασπορασ">
            <a:extLst>
              <a:ext uri="{FF2B5EF4-FFF2-40B4-BE49-F238E27FC236}">
                <a16:creationId xmlns:a16="http://schemas.microsoft.com/office/drawing/2014/main" id="{AAE3F060-36D7-4ABF-950C-139AE21B8921}"/>
              </a:ext>
            </a:extLst>
          </p:cNvPr>
          <p:cNvPicPr>
            <a:picLocks noChangeAspect="1" noChangeArrowheads="1"/>
          </p:cNvPicPr>
          <p:nvPr/>
        </p:nvPicPr>
        <p:blipFill>
          <a:blip r:embed="rId2" cstate="print"/>
          <a:srcRect/>
          <a:stretch>
            <a:fillRect/>
          </a:stretch>
        </p:blipFill>
        <p:spPr bwMode="auto">
          <a:xfrm>
            <a:off x="104347" y="260648"/>
            <a:ext cx="8978498" cy="5760640"/>
          </a:xfrm>
          <a:prstGeom prst="rect">
            <a:avLst/>
          </a:prstGeom>
          <a:noFill/>
        </p:spPr>
      </p:pic>
    </p:spTree>
    <p:extLst>
      <p:ext uri="{BB962C8B-B14F-4D97-AF65-F5344CB8AC3E}">
        <p14:creationId xmlns:p14="http://schemas.microsoft.com/office/powerpoint/2010/main" val="3875553776"/>
      </p:ext>
    </p:extLst>
  </p:cSld>
  <p:clrMapOvr>
    <a:masterClrMapping/>
  </p:clrMapOvr>
  <p:transition spd="med">
    <p:zoom/>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FB8D49DD-44E8-44DC-9B3E-B505E536AFEA}"/>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11/12/2024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43560A93-F261-4B4F-85A6-97DE8A24FDC9}"/>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30</a:t>
            </a:fld>
            <a:endParaRPr lang="el-GR" dirty="0">
              <a:solidFill>
                <a:prstClr val="black">
                  <a:tint val="75000"/>
                </a:prstClr>
              </a:solidFill>
            </a:endParaRPr>
          </a:p>
        </p:txBody>
      </p:sp>
      <p:sp>
        <p:nvSpPr>
          <p:cNvPr id="5" name="object 2">
            <a:extLst>
              <a:ext uri="{FF2B5EF4-FFF2-40B4-BE49-F238E27FC236}">
                <a16:creationId xmlns:a16="http://schemas.microsoft.com/office/drawing/2014/main" id="{17CACECD-345E-4494-AF66-0EF9C27F7E2E}"/>
              </a:ext>
            </a:extLst>
          </p:cNvPr>
          <p:cNvSpPr txBox="1"/>
          <p:nvPr/>
        </p:nvSpPr>
        <p:spPr>
          <a:xfrm>
            <a:off x="486335" y="258996"/>
            <a:ext cx="7307199" cy="432307"/>
          </a:xfrm>
          <a:prstGeom prst="rect">
            <a:avLst/>
          </a:prstGeom>
        </p:spPr>
        <p:txBody>
          <a:bodyPr wrap="square" lIns="0" tIns="0" rIns="0" bIns="0" rtlCol="0">
            <a:noAutofit/>
          </a:bodyPr>
          <a:lstStyle/>
          <a:p>
            <a:pPr marL="12700">
              <a:lnSpc>
                <a:spcPts val="3375"/>
              </a:lnSpc>
              <a:spcBef>
                <a:spcPts val="168"/>
              </a:spcBef>
            </a:pPr>
            <a:r>
              <a:rPr lang="el-GR" sz="2800" spc="0" dirty="0">
                <a:solidFill>
                  <a:srgbClr val="0000FF"/>
                </a:solidFill>
                <a:latin typeface="Arial Narrow" panose="020B0606020202030204" pitchFamily="34" charset="0"/>
                <a:cs typeface="Arial"/>
              </a:rPr>
              <a:t>Η </a:t>
            </a:r>
            <a:r>
              <a:rPr lang="el-GR" sz="2800" dirty="0">
                <a:solidFill>
                  <a:srgbClr val="0000FF"/>
                </a:solidFill>
                <a:latin typeface="Arial Narrow" panose="020B0606020202030204" pitchFamily="34" charset="0"/>
                <a:cs typeface="Arial"/>
              </a:rPr>
              <a:t>ατμοσφαιρική διάχυση</a:t>
            </a:r>
            <a:endParaRPr sz="2800" dirty="0">
              <a:solidFill>
                <a:srgbClr val="0000FF"/>
              </a:solidFill>
              <a:latin typeface="Arial Narrow" panose="020B0606020202030204" pitchFamily="34" charset="0"/>
              <a:cs typeface="Arial"/>
            </a:endParaRPr>
          </a:p>
        </p:txBody>
      </p:sp>
      <p:sp>
        <p:nvSpPr>
          <p:cNvPr id="6" name="Ορθογώνιο 5">
            <a:extLst>
              <a:ext uri="{FF2B5EF4-FFF2-40B4-BE49-F238E27FC236}">
                <a16:creationId xmlns:a16="http://schemas.microsoft.com/office/drawing/2014/main" id="{A65ED284-0CF4-45FC-913F-A3F5F15DEEEB}"/>
              </a:ext>
            </a:extLst>
          </p:cNvPr>
          <p:cNvSpPr/>
          <p:nvPr/>
        </p:nvSpPr>
        <p:spPr>
          <a:xfrm>
            <a:off x="360486" y="908720"/>
            <a:ext cx="8326314" cy="759182"/>
          </a:xfrm>
          <a:prstGeom prst="rect">
            <a:avLst/>
          </a:prstGeom>
        </p:spPr>
        <p:txBody>
          <a:bodyPr wrap="square">
            <a:spAutoFit/>
          </a:bodyPr>
          <a:lstStyle/>
          <a:p>
            <a:pPr marL="12700" algn="just">
              <a:lnSpc>
                <a:spcPts val="2555"/>
              </a:lnSpc>
              <a:spcBef>
                <a:spcPts val="127"/>
              </a:spcBef>
            </a:pPr>
            <a:r>
              <a:rPr lang="el-GR" sz="2400" dirty="0">
                <a:solidFill>
                  <a:srgbClr val="C00000"/>
                </a:solidFill>
                <a:latin typeface="Arial Narrow" panose="020B0606020202030204" pitchFamily="34" charset="0"/>
              </a:rPr>
              <a:t>Κύριος στόχος να </a:t>
            </a:r>
            <a:r>
              <a:rPr lang="el-GR" sz="2400" dirty="0" err="1">
                <a:solidFill>
                  <a:srgbClr val="C00000"/>
                </a:solidFill>
                <a:latin typeface="Arial Narrow" panose="020B0606020202030204" pitchFamily="34" charset="0"/>
              </a:rPr>
              <a:t>περιγραφεί</a:t>
            </a:r>
            <a:r>
              <a:rPr lang="el-GR" sz="2400" dirty="0">
                <a:solidFill>
                  <a:srgbClr val="C00000"/>
                </a:solidFill>
                <a:latin typeface="Arial Narrow" panose="020B0606020202030204" pitchFamily="34" charset="0"/>
              </a:rPr>
              <a:t> </a:t>
            </a:r>
            <a:r>
              <a:rPr lang="el-GR" sz="2400" u="sng" dirty="0">
                <a:solidFill>
                  <a:srgbClr val="C00000"/>
                </a:solidFill>
                <a:latin typeface="Arial Narrow" panose="020B0606020202030204" pitchFamily="34" charset="0"/>
              </a:rPr>
              <a:t>μαθηματικά η χωρική και η χρονική κατανομή των ρύπων που απελευθερώνονται στην ατμόσφαιρα.</a:t>
            </a:r>
          </a:p>
        </p:txBody>
      </p:sp>
      <p:sp>
        <p:nvSpPr>
          <p:cNvPr id="8" name="Ορθογώνιο 7">
            <a:extLst>
              <a:ext uri="{FF2B5EF4-FFF2-40B4-BE49-F238E27FC236}">
                <a16:creationId xmlns:a16="http://schemas.microsoft.com/office/drawing/2014/main" id="{EACFAD67-FFF0-489A-8A96-27CB2FEA0053}"/>
              </a:ext>
            </a:extLst>
          </p:cNvPr>
          <p:cNvSpPr/>
          <p:nvPr/>
        </p:nvSpPr>
        <p:spPr>
          <a:xfrm>
            <a:off x="360486" y="1930139"/>
            <a:ext cx="8423028" cy="759182"/>
          </a:xfrm>
          <a:prstGeom prst="rect">
            <a:avLst/>
          </a:prstGeom>
        </p:spPr>
        <p:txBody>
          <a:bodyPr wrap="square">
            <a:spAutoFit/>
          </a:bodyPr>
          <a:lstStyle/>
          <a:p>
            <a:pPr marL="12700" algn="just">
              <a:lnSpc>
                <a:spcPts val="2555"/>
              </a:lnSpc>
              <a:spcBef>
                <a:spcPts val="127"/>
              </a:spcBef>
            </a:pPr>
            <a:r>
              <a:rPr lang="el-GR" sz="2400" dirty="0">
                <a:solidFill>
                  <a:srgbClr val="0000FF"/>
                </a:solidFill>
                <a:latin typeface="Arial Narrow" panose="020B0606020202030204" pitchFamily="34" charset="0"/>
              </a:rPr>
              <a:t>Περιγράφεται </a:t>
            </a:r>
            <a:r>
              <a:rPr lang="el-GR" sz="2400" u="sng" dirty="0">
                <a:solidFill>
                  <a:srgbClr val="0000FF"/>
                </a:solidFill>
                <a:latin typeface="Arial Narrow" panose="020B0606020202030204" pitchFamily="34" charset="0"/>
              </a:rPr>
              <a:t>χρησιμοποιώντας την εξίσωση ατμοσφαιρικής διάχυσης του </a:t>
            </a:r>
            <a:r>
              <a:rPr lang="en-US" sz="2400" u="sng" dirty="0">
                <a:solidFill>
                  <a:srgbClr val="0000FF"/>
                </a:solidFill>
                <a:latin typeface="Arial Narrow" panose="020B0606020202030204" pitchFamily="34" charset="0"/>
              </a:rPr>
              <a:t>Fick, </a:t>
            </a:r>
            <a:r>
              <a:rPr lang="el-GR" sz="2400" u="sng" dirty="0">
                <a:solidFill>
                  <a:srgbClr val="0000FF"/>
                </a:solidFill>
                <a:latin typeface="Arial Narrow" panose="020B0606020202030204" pitchFamily="34" charset="0"/>
              </a:rPr>
              <a:t>με την χρήση της εξίσωσης κατανομής του </a:t>
            </a:r>
            <a:r>
              <a:rPr lang="en-US" sz="2400" u="sng" dirty="0">
                <a:solidFill>
                  <a:srgbClr val="0000FF"/>
                </a:solidFill>
                <a:latin typeface="Arial Narrow" panose="020B0606020202030204" pitchFamily="34" charset="0"/>
              </a:rPr>
              <a:t>Gauss</a:t>
            </a:r>
            <a:r>
              <a:rPr lang="el-GR" sz="2400" dirty="0">
                <a:solidFill>
                  <a:srgbClr val="0000FF"/>
                </a:solidFill>
                <a:latin typeface="Arial Narrow" panose="020B0606020202030204" pitchFamily="34" charset="0"/>
              </a:rPr>
              <a:t>	</a:t>
            </a:r>
            <a:endParaRPr lang="el-GR" sz="2400" b="1" dirty="0">
              <a:solidFill>
                <a:srgbClr val="C00000"/>
              </a:solidFill>
              <a:latin typeface="Arial Narrow" panose="020B0606020202030204" pitchFamily="34" charset="0"/>
            </a:endParaRPr>
          </a:p>
        </p:txBody>
      </p:sp>
      <p:sp>
        <p:nvSpPr>
          <p:cNvPr id="7" name="Ορθογώνιο 6">
            <a:extLst>
              <a:ext uri="{FF2B5EF4-FFF2-40B4-BE49-F238E27FC236}">
                <a16:creationId xmlns:a16="http://schemas.microsoft.com/office/drawing/2014/main" id="{848F0AE9-8364-4375-9ECC-A75373F720FD}"/>
              </a:ext>
            </a:extLst>
          </p:cNvPr>
          <p:cNvSpPr/>
          <p:nvPr/>
        </p:nvSpPr>
        <p:spPr>
          <a:xfrm>
            <a:off x="360486" y="3284984"/>
            <a:ext cx="8211310" cy="2490425"/>
          </a:xfrm>
          <a:prstGeom prst="rect">
            <a:avLst/>
          </a:prstGeom>
        </p:spPr>
        <p:txBody>
          <a:bodyPr wrap="square">
            <a:spAutoFit/>
          </a:bodyPr>
          <a:lstStyle/>
          <a:p>
            <a:pPr marL="12700" algn="just">
              <a:lnSpc>
                <a:spcPts val="2555"/>
              </a:lnSpc>
              <a:spcBef>
                <a:spcPts val="127"/>
              </a:spcBef>
            </a:pPr>
            <a:r>
              <a:rPr lang="el-GR" sz="2200" u="sng" dirty="0">
                <a:solidFill>
                  <a:srgbClr val="C00000"/>
                </a:solidFill>
                <a:latin typeface="Arial Narrow" panose="020B0606020202030204" pitchFamily="34" charset="0"/>
              </a:rPr>
              <a:t>Μοντέλα ατμοσφαιρικής διασποράς</a:t>
            </a:r>
            <a:r>
              <a:rPr lang="el-GR" sz="2200" dirty="0">
                <a:solidFill>
                  <a:srgbClr val="C00000"/>
                </a:solidFill>
                <a:latin typeface="Arial Narrow" panose="020B0606020202030204" pitchFamily="34" charset="0"/>
              </a:rPr>
              <a:t>: </a:t>
            </a:r>
            <a:endParaRPr lang="en-US" sz="2200" dirty="0">
              <a:solidFill>
                <a:srgbClr val="C00000"/>
              </a:solidFill>
              <a:latin typeface="Arial Narrow" panose="020B0606020202030204" pitchFamily="34" charset="0"/>
            </a:endParaRPr>
          </a:p>
          <a:p>
            <a:pPr marL="12700" algn="just">
              <a:lnSpc>
                <a:spcPts val="2555"/>
              </a:lnSpc>
              <a:spcBef>
                <a:spcPts val="127"/>
              </a:spcBef>
            </a:pPr>
            <a:r>
              <a:rPr lang="el-GR" sz="2200" dirty="0">
                <a:solidFill>
                  <a:srgbClr val="C00000"/>
                </a:solidFill>
                <a:latin typeface="Arial Narrow" panose="020B0606020202030204" pitchFamily="34" charset="0"/>
              </a:rPr>
              <a:t>Οι μαθηματικές σχέσεις που ερμηνεύουν και προβλέπουν τις συγκεντρώσεις των ρύπων λόγω διασποράς (και πρόσκρουσης) του </a:t>
            </a:r>
            <a:r>
              <a:rPr lang="el-GR" sz="2200" dirty="0" err="1">
                <a:solidFill>
                  <a:srgbClr val="C00000"/>
                </a:solidFill>
                <a:latin typeface="Arial Narrow" panose="020B0606020202030204" pitchFamily="34" charset="0"/>
              </a:rPr>
              <a:t>πλουμίου</a:t>
            </a:r>
            <a:r>
              <a:rPr lang="el-GR" sz="2200" dirty="0">
                <a:solidFill>
                  <a:srgbClr val="C00000"/>
                </a:solidFill>
                <a:latin typeface="Arial Narrow" panose="020B0606020202030204" pitchFamily="34" charset="0"/>
              </a:rPr>
              <a:t>.</a:t>
            </a:r>
            <a:endParaRPr lang="en-US" sz="2200" dirty="0">
              <a:solidFill>
                <a:srgbClr val="C00000"/>
              </a:solidFill>
              <a:latin typeface="Arial Narrow" panose="020B0606020202030204" pitchFamily="34" charset="0"/>
            </a:endParaRPr>
          </a:p>
          <a:p>
            <a:pPr marL="12700" algn="just">
              <a:lnSpc>
                <a:spcPts val="2555"/>
              </a:lnSpc>
              <a:spcBef>
                <a:spcPts val="127"/>
              </a:spcBef>
            </a:pPr>
            <a:endParaRPr lang="el-GR" sz="2200" dirty="0">
              <a:solidFill>
                <a:srgbClr val="C00000"/>
              </a:solidFill>
              <a:latin typeface="Arial Narrow" panose="020B0606020202030204" pitchFamily="34" charset="0"/>
            </a:endParaRPr>
          </a:p>
          <a:p>
            <a:pPr marL="12700" algn="just">
              <a:lnSpc>
                <a:spcPts val="2555"/>
              </a:lnSpc>
              <a:spcBef>
                <a:spcPts val="127"/>
              </a:spcBef>
            </a:pPr>
            <a:r>
              <a:rPr lang="el-GR" sz="2200" u="sng" dirty="0">
                <a:solidFill>
                  <a:srgbClr val="C00000"/>
                </a:solidFill>
                <a:latin typeface="Arial Narrow" panose="020B0606020202030204" pitchFamily="34" charset="0"/>
              </a:rPr>
              <a:t>Ενσωματώνουν μετεωρολογικές συνθήκες</a:t>
            </a:r>
            <a:r>
              <a:rPr lang="el-GR" sz="2200" dirty="0">
                <a:solidFill>
                  <a:srgbClr val="C00000"/>
                </a:solidFill>
                <a:latin typeface="Arial Narrow" panose="020B0606020202030204" pitchFamily="34" charset="0"/>
              </a:rPr>
              <a:t>: </a:t>
            </a:r>
            <a:endParaRPr lang="en-US" sz="2200" dirty="0">
              <a:solidFill>
                <a:srgbClr val="C00000"/>
              </a:solidFill>
              <a:latin typeface="Arial Narrow" panose="020B0606020202030204" pitchFamily="34" charset="0"/>
            </a:endParaRPr>
          </a:p>
          <a:p>
            <a:pPr marL="12700" algn="just">
              <a:lnSpc>
                <a:spcPts val="2555"/>
              </a:lnSpc>
              <a:spcBef>
                <a:spcPts val="127"/>
              </a:spcBef>
            </a:pPr>
            <a:endParaRPr lang="en-US" sz="2200" dirty="0">
              <a:solidFill>
                <a:srgbClr val="C00000"/>
              </a:solidFill>
              <a:latin typeface="Arial Narrow" panose="020B0606020202030204" pitchFamily="34" charset="0"/>
            </a:endParaRPr>
          </a:p>
          <a:p>
            <a:pPr marL="12700" algn="r">
              <a:lnSpc>
                <a:spcPts val="2555"/>
              </a:lnSpc>
              <a:spcBef>
                <a:spcPts val="127"/>
              </a:spcBef>
            </a:pPr>
            <a:r>
              <a:rPr lang="el-GR" sz="2400" dirty="0">
                <a:latin typeface="Arial Narrow" panose="020B0606020202030204" pitchFamily="34" charset="0"/>
              </a:rPr>
              <a:t>θερμοκρασία, ταχύτητα ανέμου, αστάθεια και τοπογραφία</a:t>
            </a:r>
            <a:r>
              <a:rPr lang="el-GR" sz="2200" dirty="0">
                <a:solidFill>
                  <a:srgbClr val="C00000"/>
                </a:solidFill>
                <a:latin typeface="Arial Narrow" panose="020B0606020202030204" pitchFamily="34" charset="0"/>
              </a:rPr>
              <a:t>.</a:t>
            </a:r>
          </a:p>
        </p:txBody>
      </p:sp>
    </p:spTree>
    <p:extLst>
      <p:ext uri="{BB962C8B-B14F-4D97-AF65-F5344CB8AC3E}">
        <p14:creationId xmlns:p14="http://schemas.microsoft.com/office/powerpoint/2010/main" val="141065243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Θέση ημερομηνίας 5">
            <a:extLst>
              <a:ext uri="{FF2B5EF4-FFF2-40B4-BE49-F238E27FC236}">
                <a16:creationId xmlns:a16="http://schemas.microsoft.com/office/drawing/2014/main" id="{683991C3-AB07-4DE9-B797-6868D778BF9A}"/>
              </a:ext>
            </a:extLst>
          </p:cNvPr>
          <p:cNvSpPr>
            <a:spLocks noGrp="1"/>
          </p:cNvSpPr>
          <p:nvPr>
            <p:ph type="dt" sz="half" idx="10"/>
          </p:nvPr>
        </p:nvSpPr>
        <p:spPr/>
        <p:txBody>
          <a:bodyPr/>
          <a:lstStyle/>
          <a:p>
            <a:pPr>
              <a:defRPr/>
            </a:pPr>
            <a:fld id="{DFB3E3A1-D1D5-4B0A-A8D6-D5B4EDE64DE5}" type="datetime1">
              <a:rPr lang="el-GR" smtClean="0"/>
              <a:pPr>
                <a:defRPr/>
              </a:pPr>
              <a:t>11/12/2024</a:t>
            </a:fld>
            <a:endParaRPr lang="el-GR"/>
          </a:p>
        </p:txBody>
      </p:sp>
      <p:sp>
        <p:nvSpPr>
          <p:cNvPr id="7" name="Θέση αριθμού διαφάνειας 6">
            <a:extLst>
              <a:ext uri="{FF2B5EF4-FFF2-40B4-BE49-F238E27FC236}">
                <a16:creationId xmlns:a16="http://schemas.microsoft.com/office/drawing/2014/main" id="{40AFF2BC-A555-480B-A24E-F912980C41CF}"/>
              </a:ext>
            </a:extLst>
          </p:cNvPr>
          <p:cNvSpPr>
            <a:spLocks noGrp="1"/>
          </p:cNvSpPr>
          <p:nvPr>
            <p:ph type="sldNum" sz="quarter" idx="12"/>
          </p:nvPr>
        </p:nvSpPr>
        <p:spPr/>
        <p:txBody>
          <a:bodyPr/>
          <a:lstStyle/>
          <a:p>
            <a:fld id="{9FD736EA-1B0E-4467-9092-9C5E0C8891FE}" type="slidenum">
              <a:rPr lang="el-GR" altLang="el-GR" smtClean="0"/>
              <a:pPr/>
              <a:t>31</a:t>
            </a:fld>
            <a:endParaRPr lang="el-GR" altLang="el-GR"/>
          </a:p>
        </p:txBody>
      </p:sp>
      <p:sp>
        <p:nvSpPr>
          <p:cNvPr id="4" name="Title 1">
            <a:extLst>
              <a:ext uri="{FF2B5EF4-FFF2-40B4-BE49-F238E27FC236}">
                <a16:creationId xmlns:a16="http://schemas.microsoft.com/office/drawing/2014/main" id="{C48EB2D3-F142-4D98-B69C-3C414FA26C5E}"/>
              </a:ext>
            </a:extLst>
          </p:cNvPr>
          <p:cNvSpPr>
            <a:spLocks noGrp="1"/>
          </p:cNvSpPr>
          <p:nvPr>
            <p:ph type="title"/>
          </p:nvPr>
        </p:nvSpPr>
        <p:spPr>
          <a:xfrm>
            <a:off x="914400" y="274638"/>
            <a:ext cx="7772400" cy="778098"/>
          </a:xfrm>
        </p:spPr>
        <p:txBody>
          <a:bodyPr/>
          <a:lstStyle/>
          <a:p>
            <a:r>
              <a:rPr lang="el-GR" dirty="0">
                <a:solidFill>
                  <a:schemeClr val="accent6">
                    <a:lumMod val="75000"/>
                  </a:schemeClr>
                </a:solidFill>
                <a:latin typeface="Arial Narrow" panose="020B0606020202030204" pitchFamily="34" charset="0"/>
              </a:rPr>
              <a:t>Μοντέλα διασποράς</a:t>
            </a:r>
            <a:endParaRPr lang="en-US" dirty="0">
              <a:solidFill>
                <a:schemeClr val="accent6">
                  <a:lumMod val="75000"/>
                </a:schemeClr>
              </a:solidFill>
              <a:latin typeface="Arial Narrow" panose="020B0606020202030204" pitchFamily="34" charset="0"/>
            </a:endParaRPr>
          </a:p>
        </p:txBody>
      </p:sp>
      <p:sp>
        <p:nvSpPr>
          <p:cNvPr id="5" name="Content Placeholder 2">
            <a:extLst>
              <a:ext uri="{FF2B5EF4-FFF2-40B4-BE49-F238E27FC236}">
                <a16:creationId xmlns:a16="http://schemas.microsoft.com/office/drawing/2014/main" id="{397549B5-199E-47EC-866E-5E64C177E3C3}"/>
              </a:ext>
            </a:extLst>
          </p:cNvPr>
          <p:cNvSpPr txBox="1">
            <a:spLocks/>
          </p:cNvSpPr>
          <p:nvPr/>
        </p:nvSpPr>
        <p:spPr>
          <a:xfrm>
            <a:off x="395536" y="1447800"/>
            <a:ext cx="8291264" cy="3853408"/>
          </a:xfrm>
          <a:prstGeom prst="rect">
            <a:avLst/>
          </a:prstGeom>
        </p:spPr>
        <p:txBody>
          <a:bodyPr vert="horz" lIns="91440" tIns="45720" rIns="91440" bIns="45720" rtlCol="0">
            <a:normAutofit fontScale="92500" lnSpcReduction="2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just"/>
            <a:r>
              <a:rPr lang="el-GR" sz="2800" dirty="0">
                <a:latin typeface="Arial Narrow" panose="020B0606020202030204" pitchFamily="34" charset="0"/>
                <a:ea typeface="Cambria" pitchFamily="18" charset="0"/>
              </a:rPr>
              <a:t>Στόχος της διάχυσης είναι η περιγραφή της κατανομής των ρύπων που απελευθερώνονται</a:t>
            </a:r>
            <a:r>
              <a:rPr lang="en-US" sz="2800" dirty="0">
                <a:latin typeface="Arial Narrow" panose="020B0606020202030204" pitchFamily="34" charset="0"/>
                <a:ea typeface="Cambria" pitchFamily="18" charset="0"/>
              </a:rPr>
              <a:t>.</a:t>
            </a:r>
            <a:endParaRPr lang="el-GR" sz="2800" dirty="0">
              <a:latin typeface="Arial Narrow" panose="020B0606020202030204" pitchFamily="34" charset="0"/>
              <a:ea typeface="Cambria" pitchFamily="18" charset="0"/>
            </a:endParaRPr>
          </a:p>
          <a:p>
            <a:pPr algn="just"/>
            <a:endParaRPr lang="el-GR" sz="2800" dirty="0">
              <a:latin typeface="Arial Narrow" panose="020B0606020202030204" pitchFamily="34" charset="0"/>
              <a:ea typeface="Cambria" pitchFamily="18" charset="0"/>
            </a:endParaRPr>
          </a:p>
          <a:p>
            <a:pPr algn="just"/>
            <a:r>
              <a:rPr lang="el-GR" sz="2800" dirty="0">
                <a:latin typeface="Arial Narrow" panose="020B0606020202030204" pitchFamily="34" charset="0"/>
                <a:ea typeface="Cambria" pitchFamily="18" charset="0"/>
              </a:rPr>
              <a:t>Η διάχυση περιγράφεται όπως ενός ρευστού</a:t>
            </a:r>
            <a:r>
              <a:rPr lang="en-US" sz="2800" dirty="0">
                <a:latin typeface="Arial Narrow" panose="020B0606020202030204" pitchFamily="34" charset="0"/>
                <a:ea typeface="Cambria" pitchFamily="18" charset="0"/>
              </a:rPr>
              <a:t>.</a:t>
            </a:r>
          </a:p>
          <a:p>
            <a:pPr algn="just"/>
            <a:endParaRPr lang="el-GR" sz="2800" dirty="0">
              <a:latin typeface="Arial Narrow" panose="020B0606020202030204" pitchFamily="34" charset="0"/>
              <a:ea typeface="Cambria" pitchFamily="18" charset="0"/>
            </a:endParaRPr>
          </a:p>
          <a:p>
            <a:pPr algn="just"/>
            <a:r>
              <a:rPr lang="el-GR" sz="2800" dirty="0">
                <a:latin typeface="Arial Narrow" panose="020B0606020202030204" pitchFamily="34" charset="0"/>
                <a:ea typeface="Cambria" pitchFamily="18" charset="0"/>
              </a:rPr>
              <a:t>Η πρώτη προσέγγιση διασποράς ήταν από τον </a:t>
            </a:r>
            <a:r>
              <a:rPr lang="en-US" sz="2800" b="1" dirty="0">
                <a:solidFill>
                  <a:srgbClr val="0000FF"/>
                </a:solidFill>
                <a:latin typeface="Arial Narrow" panose="020B0606020202030204" pitchFamily="34" charset="0"/>
                <a:ea typeface="Cambria" pitchFamily="18" charset="0"/>
              </a:rPr>
              <a:t>Gauss</a:t>
            </a:r>
            <a:r>
              <a:rPr lang="en-US" sz="2800" dirty="0">
                <a:latin typeface="Arial Narrow" panose="020B0606020202030204" pitchFamily="34" charset="0"/>
                <a:ea typeface="Cambria" pitchFamily="18" charset="0"/>
              </a:rPr>
              <a:t>, </a:t>
            </a:r>
            <a:r>
              <a:rPr lang="el-GR" sz="2800" dirty="0">
                <a:latin typeface="Arial Narrow" panose="020B0606020202030204" pitchFamily="34" charset="0"/>
                <a:ea typeface="Cambria" pitchFamily="18" charset="0"/>
              </a:rPr>
              <a:t>στη συνέχεια</a:t>
            </a:r>
            <a:r>
              <a:rPr lang="en-US" sz="2800" dirty="0">
                <a:latin typeface="Arial Narrow" panose="020B0606020202030204" pitchFamily="34" charset="0"/>
                <a:ea typeface="Cambria" pitchFamily="18" charset="0"/>
              </a:rPr>
              <a:t> </a:t>
            </a:r>
            <a:r>
              <a:rPr lang="el-GR" sz="2800" dirty="0">
                <a:latin typeface="Arial Narrow" panose="020B0606020202030204" pitchFamily="34" charset="0"/>
                <a:ea typeface="Cambria" pitchFamily="18" charset="0"/>
              </a:rPr>
              <a:t>και  από τους </a:t>
            </a:r>
            <a:r>
              <a:rPr lang="en-US" sz="2800" u="sng" dirty="0">
                <a:latin typeface="Arial Narrow" panose="020B0606020202030204" pitchFamily="34" charset="0"/>
                <a:ea typeface="Cambria" pitchFamily="18" charset="0"/>
              </a:rPr>
              <a:t>Euler</a:t>
            </a:r>
            <a:r>
              <a:rPr lang="el-GR" sz="2800" dirty="0">
                <a:latin typeface="Arial Narrow" panose="020B0606020202030204" pitchFamily="34" charset="0"/>
                <a:ea typeface="Cambria" pitchFamily="18" charset="0"/>
              </a:rPr>
              <a:t> και </a:t>
            </a:r>
            <a:r>
              <a:rPr lang="en-US" sz="2800" u="sng" dirty="0">
                <a:latin typeface="Arial Narrow" panose="020B0606020202030204" pitchFamily="34" charset="0"/>
                <a:ea typeface="Cambria" pitchFamily="18" charset="0"/>
              </a:rPr>
              <a:t>Lagrange</a:t>
            </a:r>
            <a:r>
              <a:rPr lang="en-US" sz="2800" dirty="0">
                <a:latin typeface="Arial Narrow" panose="020B0606020202030204" pitchFamily="34" charset="0"/>
                <a:ea typeface="Cambria" pitchFamily="18" charset="0"/>
              </a:rPr>
              <a:t>. </a:t>
            </a:r>
            <a:endParaRPr lang="el-GR" sz="2800" dirty="0">
              <a:latin typeface="Arial Narrow" panose="020B0606020202030204" pitchFamily="34" charset="0"/>
              <a:ea typeface="Cambria" pitchFamily="18" charset="0"/>
            </a:endParaRPr>
          </a:p>
          <a:p>
            <a:pPr marL="0" indent="0" algn="just">
              <a:buNone/>
            </a:pPr>
            <a:endParaRPr lang="en-US" sz="2800" dirty="0">
              <a:latin typeface="Arial Narrow" panose="020B0606020202030204" pitchFamily="34" charset="0"/>
              <a:ea typeface="Cambria" pitchFamily="18" charset="0"/>
            </a:endParaRPr>
          </a:p>
          <a:p>
            <a:pPr algn="just"/>
            <a:r>
              <a:rPr lang="el-GR" sz="2800" b="1" dirty="0">
                <a:latin typeface="Arial Narrow" panose="020B0606020202030204" pitchFamily="34" charset="0"/>
                <a:ea typeface="Cambria" pitchFamily="18" charset="0"/>
              </a:rPr>
              <a:t>Τα μοντέλα διασποράς προβλέπουν τις συγκεντρώσεις ρύπου</a:t>
            </a:r>
            <a:r>
              <a:rPr lang="en-US" sz="2800" b="1" dirty="0">
                <a:latin typeface="Arial Narrow" panose="020B0606020202030204" pitchFamily="34" charset="0"/>
                <a:ea typeface="Cambria" pitchFamily="18" charset="0"/>
              </a:rPr>
              <a:t>.</a:t>
            </a:r>
          </a:p>
        </p:txBody>
      </p:sp>
    </p:spTree>
    <p:extLst>
      <p:ext uri="{BB962C8B-B14F-4D97-AF65-F5344CB8AC3E}">
        <p14:creationId xmlns:p14="http://schemas.microsoft.com/office/powerpoint/2010/main" val="551461929"/>
      </p:ext>
    </p:extLst>
  </p:cSld>
  <p:clrMapOvr>
    <a:masterClrMapping/>
  </p:clrMapOvr>
  <p:transition spd="med">
    <p:zoom/>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Θέση ημερομηνίας 5">
            <a:extLst>
              <a:ext uri="{FF2B5EF4-FFF2-40B4-BE49-F238E27FC236}">
                <a16:creationId xmlns:a16="http://schemas.microsoft.com/office/drawing/2014/main" id="{683991C3-AB07-4DE9-B797-6868D778BF9A}"/>
              </a:ext>
            </a:extLst>
          </p:cNvPr>
          <p:cNvSpPr>
            <a:spLocks noGrp="1"/>
          </p:cNvSpPr>
          <p:nvPr>
            <p:ph type="dt" sz="half" idx="10"/>
          </p:nvPr>
        </p:nvSpPr>
        <p:spPr/>
        <p:txBody>
          <a:bodyPr/>
          <a:lstStyle/>
          <a:p>
            <a:pPr>
              <a:defRPr/>
            </a:pPr>
            <a:fld id="{DFB3E3A1-D1D5-4B0A-A8D6-D5B4EDE64DE5}" type="datetime1">
              <a:rPr lang="el-GR" smtClean="0"/>
              <a:pPr>
                <a:defRPr/>
              </a:pPr>
              <a:t>11/12/2024</a:t>
            </a:fld>
            <a:endParaRPr lang="el-GR"/>
          </a:p>
        </p:txBody>
      </p:sp>
      <p:sp>
        <p:nvSpPr>
          <p:cNvPr id="7" name="Θέση αριθμού διαφάνειας 6">
            <a:extLst>
              <a:ext uri="{FF2B5EF4-FFF2-40B4-BE49-F238E27FC236}">
                <a16:creationId xmlns:a16="http://schemas.microsoft.com/office/drawing/2014/main" id="{40AFF2BC-A555-480B-A24E-F912980C41CF}"/>
              </a:ext>
            </a:extLst>
          </p:cNvPr>
          <p:cNvSpPr>
            <a:spLocks noGrp="1"/>
          </p:cNvSpPr>
          <p:nvPr>
            <p:ph type="sldNum" sz="quarter" idx="12"/>
          </p:nvPr>
        </p:nvSpPr>
        <p:spPr/>
        <p:txBody>
          <a:bodyPr/>
          <a:lstStyle/>
          <a:p>
            <a:fld id="{9FD736EA-1B0E-4467-9092-9C5E0C8891FE}" type="slidenum">
              <a:rPr lang="el-GR" altLang="el-GR" smtClean="0"/>
              <a:pPr/>
              <a:t>32</a:t>
            </a:fld>
            <a:endParaRPr lang="el-GR" altLang="el-GR"/>
          </a:p>
        </p:txBody>
      </p:sp>
      <p:pic>
        <p:nvPicPr>
          <p:cNvPr id="4" name="Picture 2">
            <a:extLst>
              <a:ext uri="{FF2B5EF4-FFF2-40B4-BE49-F238E27FC236}">
                <a16:creationId xmlns:a16="http://schemas.microsoft.com/office/drawing/2014/main" id="{165AD2C6-09F6-4AD3-A781-91E477846269}"/>
              </a:ext>
            </a:extLst>
          </p:cNvPr>
          <p:cNvPicPr>
            <a:picLocks noChangeAspect="1" noChangeArrowheads="1"/>
          </p:cNvPicPr>
          <p:nvPr/>
        </p:nvPicPr>
        <p:blipFill rotWithShape="1">
          <a:blip r:embed="rId2" cstate="print"/>
          <a:srcRect l="21667" t="14554" r="35749" b="29024"/>
          <a:stretch/>
        </p:blipFill>
        <p:spPr bwMode="auto">
          <a:xfrm>
            <a:off x="297093" y="-15392"/>
            <a:ext cx="8595387" cy="6405996"/>
          </a:xfrm>
          <a:prstGeom prst="rect">
            <a:avLst/>
          </a:prstGeom>
          <a:noFill/>
          <a:ln w="9525">
            <a:noFill/>
            <a:miter lim="800000"/>
            <a:headEnd/>
            <a:tailEnd/>
          </a:ln>
        </p:spPr>
      </p:pic>
    </p:spTree>
    <p:extLst>
      <p:ext uri="{BB962C8B-B14F-4D97-AF65-F5344CB8AC3E}">
        <p14:creationId xmlns:p14="http://schemas.microsoft.com/office/powerpoint/2010/main" val="3641347192"/>
      </p:ext>
    </p:extLst>
  </p:cSld>
  <p:clrMapOvr>
    <a:masterClrMapping/>
  </p:clrMapOvr>
  <p:transition spd="med">
    <p:zoom/>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58F80BE1-3811-47F8-85EB-AC19A0C7BE3A}"/>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11/12/2024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24A20234-5897-4154-93A5-471C746B7A37}"/>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33</a:t>
            </a:fld>
            <a:endParaRPr lang="el-GR" dirty="0">
              <a:solidFill>
                <a:prstClr val="black">
                  <a:tint val="75000"/>
                </a:prstClr>
              </a:solidFill>
            </a:endParaRPr>
          </a:p>
        </p:txBody>
      </p:sp>
      <p:sp>
        <p:nvSpPr>
          <p:cNvPr id="6" name="Ορθογώνιο 5">
            <a:extLst>
              <a:ext uri="{FF2B5EF4-FFF2-40B4-BE49-F238E27FC236}">
                <a16:creationId xmlns:a16="http://schemas.microsoft.com/office/drawing/2014/main" id="{A5B84314-5F7B-47B8-BF22-2C2B2715DAEB}"/>
              </a:ext>
            </a:extLst>
          </p:cNvPr>
          <p:cNvSpPr/>
          <p:nvPr/>
        </p:nvSpPr>
        <p:spPr>
          <a:xfrm>
            <a:off x="179512" y="497428"/>
            <a:ext cx="8856984" cy="5196294"/>
          </a:xfrm>
          <a:prstGeom prst="rect">
            <a:avLst/>
          </a:prstGeom>
        </p:spPr>
        <p:txBody>
          <a:bodyPr wrap="square">
            <a:spAutoFit/>
          </a:bodyPr>
          <a:lstStyle/>
          <a:p>
            <a:pPr marL="12700" algn="just">
              <a:lnSpc>
                <a:spcPts val="2555"/>
              </a:lnSpc>
              <a:spcBef>
                <a:spcPts val="127"/>
              </a:spcBef>
            </a:pPr>
            <a:r>
              <a:rPr lang="el-GR" sz="2200" u="sng" dirty="0">
                <a:solidFill>
                  <a:srgbClr val="C00000"/>
                </a:solidFill>
                <a:latin typeface="Arial Narrow" panose="020B0606020202030204" pitchFamily="34" charset="0"/>
              </a:rPr>
              <a:t>Είδη μοντέλων</a:t>
            </a:r>
            <a:r>
              <a:rPr lang="el-GR" sz="2200" dirty="0">
                <a:solidFill>
                  <a:srgbClr val="C00000"/>
                </a:solidFill>
                <a:latin typeface="Arial Narrow" panose="020B0606020202030204" pitchFamily="34" charset="0"/>
              </a:rPr>
              <a:t>:</a:t>
            </a:r>
          </a:p>
          <a:p>
            <a:pPr marL="12700" algn="just">
              <a:lnSpc>
                <a:spcPts val="2555"/>
              </a:lnSpc>
              <a:spcBef>
                <a:spcPts val="127"/>
              </a:spcBef>
            </a:pPr>
            <a:r>
              <a:rPr lang="el-GR" sz="2200" u="sng" dirty="0">
                <a:solidFill>
                  <a:srgbClr val="C00000"/>
                </a:solidFill>
                <a:latin typeface="Arial Narrow" panose="020B0606020202030204" pitchFamily="34" charset="0"/>
              </a:rPr>
              <a:t>(</a:t>
            </a:r>
            <a:r>
              <a:rPr lang="el-GR" sz="2200" u="sng" dirty="0">
                <a:solidFill>
                  <a:srgbClr val="0000FF"/>
                </a:solidFill>
                <a:latin typeface="Arial Narrow" panose="020B0606020202030204" pitchFamily="34" charset="0"/>
              </a:rPr>
              <a:t>α) </a:t>
            </a:r>
            <a:r>
              <a:rPr lang="el-GR" sz="2200" u="sng" dirty="0" err="1">
                <a:solidFill>
                  <a:srgbClr val="0000FF"/>
                </a:solidFill>
                <a:latin typeface="Arial Narrow" panose="020B0606020202030204" pitchFamily="34" charset="0"/>
              </a:rPr>
              <a:t>Γκαουσιανά</a:t>
            </a:r>
            <a:r>
              <a:rPr lang="el-GR" sz="2200" dirty="0">
                <a:solidFill>
                  <a:srgbClr val="0000FF"/>
                </a:solidFill>
                <a:latin typeface="Arial Narrow" panose="020B0606020202030204" pitchFamily="34" charset="0"/>
              </a:rPr>
              <a:t> </a:t>
            </a:r>
            <a:r>
              <a:rPr lang="en-US" sz="2200" dirty="0">
                <a:solidFill>
                  <a:srgbClr val="0000FF"/>
                </a:solidFill>
                <a:latin typeface="Arial Narrow" panose="020B0606020202030204" pitchFamily="34" charset="0"/>
              </a:rPr>
              <a:t>(</a:t>
            </a:r>
            <a:r>
              <a:rPr lang="en-US" sz="2000" dirty="0">
                <a:solidFill>
                  <a:srgbClr val="0000FF"/>
                </a:solidFill>
                <a:latin typeface="Arial Narrow" panose="020B0606020202030204" pitchFamily="34" charset="0"/>
              </a:rPr>
              <a:t>Gaussians)</a:t>
            </a:r>
            <a:r>
              <a:rPr lang="el-GR" sz="2200" dirty="0">
                <a:solidFill>
                  <a:srgbClr val="0000FF"/>
                </a:solidFill>
                <a:latin typeface="Arial Narrow" panose="020B0606020202030204" pitchFamily="34" charset="0"/>
              </a:rPr>
              <a:t>: αξιοποιούν τη σχέση της κανονικής κατανομής. </a:t>
            </a:r>
            <a:endParaRPr lang="en-US" sz="2200" dirty="0">
              <a:solidFill>
                <a:srgbClr val="0000FF"/>
              </a:solidFill>
              <a:latin typeface="Arial Narrow" panose="020B0606020202030204" pitchFamily="34" charset="0"/>
            </a:endParaRPr>
          </a:p>
          <a:p>
            <a:pPr marL="12700" algn="just">
              <a:lnSpc>
                <a:spcPts val="2555"/>
              </a:lnSpc>
              <a:spcBef>
                <a:spcPts val="127"/>
              </a:spcBef>
            </a:pPr>
            <a:r>
              <a:rPr lang="el-GR" sz="2200" dirty="0">
                <a:solidFill>
                  <a:srgbClr val="0000FF"/>
                </a:solidFill>
                <a:latin typeface="Arial Narrow" panose="020B0606020202030204" pitchFamily="34" charset="0"/>
              </a:rPr>
              <a:t>Χρησιμοποιείται ευρύτατα για την εκτίμηση της επίπτωσης μη-αντιδρώντων ρύπων. Βασίζεται σε μέσες ως προς το χρόνο ατμοσφαιρικές μεταβλητές (   σταθερό, το </a:t>
            </a:r>
            <a:r>
              <a:rPr lang="el-GR" sz="2200" dirty="0" err="1">
                <a:solidFill>
                  <a:srgbClr val="0000FF"/>
                </a:solidFill>
                <a:latin typeface="Arial Narrow" panose="020B0606020202030204" pitchFamily="34" charset="0"/>
              </a:rPr>
              <a:t>πλούμιο</a:t>
            </a:r>
            <a:r>
              <a:rPr lang="el-GR" sz="2200" dirty="0">
                <a:solidFill>
                  <a:srgbClr val="0000FF"/>
                </a:solidFill>
                <a:latin typeface="Arial Narrow" panose="020B0606020202030204" pitchFamily="34" charset="0"/>
              </a:rPr>
              <a:t> έχει κανονική κατανομή, ομοιόμορφη ταχύτητα ανέμου και διεύθυνση, ανάκλαση του </a:t>
            </a:r>
            <a:r>
              <a:rPr lang="el-GR" sz="2200" dirty="0" err="1">
                <a:solidFill>
                  <a:srgbClr val="0000FF"/>
                </a:solidFill>
                <a:latin typeface="Arial Narrow" panose="020B0606020202030204" pitchFamily="34" charset="0"/>
              </a:rPr>
              <a:t>πλουμίου</a:t>
            </a:r>
            <a:r>
              <a:rPr lang="el-GR" sz="2200" dirty="0">
                <a:solidFill>
                  <a:srgbClr val="0000FF"/>
                </a:solidFill>
                <a:latin typeface="Arial Narrow" panose="020B0606020202030204" pitchFamily="34" charset="0"/>
              </a:rPr>
              <a:t> στην επιφάνεια)</a:t>
            </a:r>
            <a:r>
              <a:rPr lang="en-US" sz="2200" dirty="0">
                <a:solidFill>
                  <a:srgbClr val="0000FF"/>
                </a:solidFill>
                <a:latin typeface="Arial Narrow" panose="020B0606020202030204" pitchFamily="34" charset="0"/>
              </a:rPr>
              <a:t>.</a:t>
            </a:r>
          </a:p>
          <a:p>
            <a:pPr marL="12700" algn="just">
              <a:lnSpc>
                <a:spcPts val="2555"/>
              </a:lnSpc>
              <a:spcBef>
                <a:spcPts val="127"/>
              </a:spcBef>
            </a:pPr>
            <a:endParaRPr lang="el-GR" sz="2200" dirty="0">
              <a:solidFill>
                <a:srgbClr val="0000FF"/>
              </a:solidFill>
              <a:latin typeface="Arial Narrow" panose="020B0606020202030204" pitchFamily="34" charset="0"/>
            </a:endParaRPr>
          </a:p>
          <a:p>
            <a:pPr marL="12700" algn="just">
              <a:lnSpc>
                <a:spcPts val="2555"/>
              </a:lnSpc>
              <a:spcBef>
                <a:spcPts val="127"/>
              </a:spcBef>
            </a:pPr>
            <a:r>
              <a:rPr lang="el-GR" sz="2200" u="sng" dirty="0">
                <a:solidFill>
                  <a:srgbClr val="C00000"/>
                </a:solidFill>
                <a:latin typeface="Arial Narrow" panose="020B0606020202030204" pitchFamily="34" charset="0"/>
              </a:rPr>
              <a:t>(β) Αριθμητικά μοντέλα</a:t>
            </a:r>
            <a:r>
              <a:rPr lang="el-GR" sz="2200" dirty="0">
                <a:solidFill>
                  <a:srgbClr val="C00000"/>
                </a:solidFill>
                <a:latin typeface="Arial Narrow" panose="020B0606020202030204" pitchFamily="34" charset="0"/>
              </a:rPr>
              <a:t>: </a:t>
            </a:r>
            <a:r>
              <a:rPr lang="el-GR" sz="2200" u="sng" dirty="0">
                <a:solidFill>
                  <a:srgbClr val="C00000"/>
                </a:solidFill>
                <a:latin typeface="Arial Narrow" panose="020B0606020202030204" pitchFamily="34" charset="0"/>
              </a:rPr>
              <a:t>καλύτερα σε εφαρμογή σε πόλεις και όπου υπάρχουν αντιδρώντες ρύποι</a:t>
            </a:r>
            <a:r>
              <a:rPr lang="el-GR" sz="2200" dirty="0">
                <a:solidFill>
                  <a:srgbClr val="C00000"/>
                </a:solidFill>
                <a:latin typeface="Arial Narrow" panose="020B0606020202030204" pitchFamily="34" charset="0"/>
              </a:rPr>
              <a:t>. Είναι πολύπλοκα και απαιτούν πολλά δεδομένα.</a:t>
            </a:r>
            <a:endParaRPr lang="en-US" sz="2200" dirty="0">
              <a:solidFill>
                <a:srgbClr val="C00000"/>
              </a:solidFill>
              <a:latin typeface="Arial Narrow" panose="020B0606020202030204" pitchFamily="34" charset="0"/>
            </a:endParaRPr>
          </a:p>
          <a:p>
            <a:pPr marL="12700" algn="just">
              <a:lnSpc>
                <a:spcPts val="2555"/>
              </a:lnSpc>
              <a:spcBef>
                <a:spcPts val="127"/>
              </a:spcBef>
            </a:pPr>
            <a:endParaRPr lang="el-GR" sz="2200" dirty="0">
              <a:solidFill>
                <a:srgbClr val="C00000"/>
              </a:solidFill>
              <a:latin typeface="Arial Narrow" panose="020B0606020202030204" pitchFamily="34" charset="0"/>
            </a:endParaRPr>
          </a:p>
          <a:p>
            <a:pPr marL="12700" algn="just">
              <a:lnSpc>
                <a:spcPts val="2555"/>
              </a:lnSpc>
              <a:spcBef>
                <a:spcPts val="127"/>
              </a:spcBef>
            </a:pPr>
            <a:r>
              <a:rPr lang="el-GR" sz="2200" u="sng" dirty="0">
                <a:solidFill>
                  <a:srgbClr val="0000FF"/>
                </a:solidFill>
                <a:latin typeface="Arial Narrow" panose="020B0606020202030204" pitchFamily="34" charset="0"/>
              </a:rPr>
              <a:t>(γ) Στατιστικά μοντέλα</a:t>
            </a:r>
            <a:r>
              <a:rPr lang="el-GR" sz="2200" dirty="0">
                <a:solidFill>
                  <a:srgbClr val="0000FF"/>
                </a:solidFill>
                <a:latin typeface="Arial Narrow" panose="020B0606020202030204" pitchFamily="34" charset="0"/>
              </a:rPr>
              <a:t>: όταν η γνώση των φυσικοχημικών διεργασιών της πηγής είναι ελλιπής</a:t>
            </a:r>
            <a:r>
              <a:rPr lang="en-US" sz="2200" dirty="0">
                <a:solidFill>
                  <a:srgbClr val="0000FF"/>
                </a:solidFill>
                <a:latin typeface="Arial Narrow" panose="020B0606020202030204" pitchFamily="34" charset="0"/>
              </a:rPr>
              <a:t>.</a:t>
            </a:r>
          </a:p>
          <a:p>
            <a:pPr marL="12700" algn="just">
              <a:lnSpc>
                <a:spcPts val="2555"/>
              </a:lnSpc>
              <a:spcBef>
                <a:spcPts val="127"/>
              </a:spcBef>
            </a:pPr>
            <a:endParaRPr lang="el-GR" sz="2200" dirty="0">
              <a:solidFill>
                <a:srgbClr val="0000FF"/>
              </a:solidFill>
              <a:latin typeface="Arial Narrow" panose="020B0606020202030204" pitchFamily="34" charset="0"/>
            </a:endParaRPr>
          </a:p>
          <a:p>
            <a:pPr marL="12700" algn="just">
              <a:lnSpc>
                <a:spcPts val="2555"/>
              </a:lnSpc>
              <a:spcBef>
                <a:spcPts val="127"/>
              </a:spcBef>
            </a:pPr>
            <a:r>
              <a:rPr lang="el-GR" sz="2200" u="sng" dirty="0">
                <a:solidFill>
                  <a:srgbClr val="C00000"/>
                </a:solidFill>
                <a:latin typeface="Arial Narrow" panose="020B0606020202030204" pitchFamily="34" charset="0"/>
              </a:rPr>
              <a:t>(δ) Φυσικά μοντέλα</a:t>
            </a:r>
            <a:r>
              <a:rPr lang="el-GR" sz="2200" dirty="0">
                <a:solidFill>
                  <a:srgbClr val="C00000"/>
                </a:solidFill>
                <a:latin typeface="Arial Narrow" panose="020B0606020202030204" pitchFamily="34" charset="0"/>
              </a:rPr>
              <a:t>: απαιτούν τη </a:t>
            </a:r>
            <a:r>
              <a:rPr lang="el-GR" sz="2200" dirty="0" err="1">
                <a:solidFill>
                  <a:srgbClr val="C00000"/>
                </a:solidFill>
                <a:latin typeface="Arial Narrow" panose="020B0606020202030204" pitchFamily="34" charset="0"/>
              </a:rPr>
              <a:t>μοντελοποίηση</a:t>
            </a:r>
            <a:r>
              <a:rPr lang="el-GR" sz="2200" dirty="0">
                <a:solidFill>
                  <a:srgbClr val="C00000"/>
                </a:solidFill>
                <a:latin typeface="Arial Narrow" panose="020B0606020202030204" pitchFamily="34" charset="0"/>
              </a:rPr>
              <a:t> της ροής των ρευστών (</a:t>
            </a:r>
            <a:r>
              <a:rPr lang="el-GR" sz="2200" dirty="0" err="1">
                <a:solidFill>
                  <a:srgbClr val="C00000"/>
                </a:solidFill>
                <a:latin typeface="Arial Narrow" panose="020B0606020202030204" pitchFamily="34" charset="0"/>
              </a:rPr>
              <a:t>fluid</a:t>
            </a:r>
            <a:r>
              <a:rPr lang="el-GR" sz="2200" dirty="0">
                <a:solidFill>
                  <a:srgbClr val="C00000"/>
                </a:solidFill>
                <a:latin typeface="Arial Narrow" panose="020B0606020202030204" pitchFamily="34" charset="0"/>
              </a:rPr>
              <a:t> </a:t>
            </a:r>
            <a:r>
              <a:rPr lang="el-GR" sz="2200" dirty="0" err="1">
                <a:solidFill>
                  <a:srgbClr val="C00000"/>
                </a:solidFill>
                <a:latin typeface="Arial Narrow" panose="020B0606020202030204" pitchFamily="34" charset="0"/>
              </a:rPr>
              <a:t>modeling</a:t>
            </a:r>
            <a:r>
              <a:rPr lang="el-GR" sz="2200" dirty="0">
                <a:solidFill>
                  <a:srgbClr val="C00000"/>
                </a:solidFill>
                <a:latin typeface="Arial Narrow" panose="020B0606020202030204" pitchFamily="34" charset="0"/>
              </a:rPr>
              <a:t>).</a:t>
            </a:r>
          </a:p>
        </p:txBody>
      </p:sp>
      <p:sp>
        <p:nvSpPr>
          <p:cNvPr id="7" name="object 2">
            <a:extLst>
              <a:ext uri="{FF2B5EF4-FFF2-40B4-BE49-F238E27FC236}">
                <a16:creationId xmlns:a16="http://schemas.microsoft.com/office/drawing/2014/main" id="{63BA19BB-DE4B-4F6B-A53D-88C30EBDC993}"/>
              </a:ext>
            </a:extLst>
          </p:cNvPr>
          <p:cNvSpPr txBox="1"/>
          <p:nvPr/>
        </p:nvSpPr>
        <p:spPr>
          <a:xfrm>
            <a:off x="1259632" y="69343"/>
            <a:ext cx="7307199" cy="432307"/>
          </a:xfrm>
          <a:prstGeom prst="rect">
            <a:avLst/>
          </a:prstGeom>
        </p:spPr>
        <p:txBody>
          <a:bodyPr wrap="square" lIns="0" tIns="0" rIns="0" bIns="0" rtlCol="0">
            <a:noAutofit/>
          </a:bodyPr>
          <a:lstStyle/>
          <a:p>
            <a:pPr marL="12700">
              <a:lnSpc>
                <a:spcPts val="3375"/>
              </a:lnSpc>
              <a:spcBef>
                <a:spcPts val="168"/>
              </a:spcBef>
            </a:pPr>
            <a:r>
              <a:rPr lang="el-GR" sz="2800" spc="0" dirty="0">
                <a:latin typeface="Arial Narrow" panose="020B0606020202030204" pitchFamily="34" charset="0"/>
                <a:cs typeface="Arial"/>
              </a:rPr>
              <a:t>Η </a:t>
            </a:r>
            <a:r>
              <a:rPr lang="el-GR" sz="2800" dirty="0">
                <a:latin typeface="Arial Narrow" panose="020B0606020202030204" pitchFamily="34" charset="0"/>
                <a:cs typeface="Arial"/>
              </a:rPr>
              <a:t>ατμοσφαιρική διάχυση</a:t>
            </a:r>
            <a:endParaRPr sz="2800" dirty="0">
              <a:latin typeface="Arial Narrow" panose="020B0606020202030204" pitchFamily="34" charset="0"/>
              <a:cs typeface="Arial"/>
            </a:endParaRPr>
          </a:p>
        </p:txBody>
      </p:sp>
      <p:graphicFrame>
        <p:nvGraphicFramePr>
          <p:cNvPr id="4" name="Αντικείμενο 3">
            <a:extLst>
              <a:ext uri="{FF2B5EF4-FFF2-40B4-BE49-F238E27FC236}">
                <a16:creationId xmlns:a16="http://schemas.microsoft.com/office/drawing/2014/main" id="{505CBDCB-2913-5B90-5560-285873E293D0}"/>
              </a:ext>
            </a:extLst>
          </p:cNvPr>
          <p:cNvGraphicFramePr>
            <a:graphicFrameLocks noChangeAspect="1"/>
          </p:cNvGraphicFramePr>
          <p:nvPr>
            <p:extLst>
              <p:ext uri="{D42A27DB-BD31-4B8C-83A1-F6EECF244321}">
                <p14:modId xmlns:p14="http://schemas.microsoft.com/office/powerpoint/2010/main" val="3282496342"/>
              </p:ext>
            </p:extLst>
          </p:nvPr>
        </p:nvGraphicFramePr>
        <p:xfrm>
          <a:off x="7331968" y="1484784"/>
          <a:ext cx="288032" cy="432048"/>
        </p:xfrm>
        <a:graphic>
          <a:graphicData uri="http://schemas.openxmlformats.org/presentationml/2006/ole">
            <mc:AlternateContent xmlns:mc="http://schemas.openxmlformats.org/markup-compatibility/2006">
              <mc:Choice xmlns:v="urn:schemas-microsoft-com:vml" Requires="v">
                <p:oleObj name="Equation" r:id="rId2" imgW="152280" imgH="228600" progId="Equation.DSMT4">
                  <p:embed/>
                </p:oleObj>
              </mc:Choice>
              <mc:Fallback>
                <p:oleObj name="Equation" r:id="rId2" imgW="152280" imgH="228600" progId="Equation.DSMT4">
                  <p:embed/>
                  <p:pic>
                    <p:nvPicPr>
                      <p:cNvPr id="0" name=""/>
                      <p:cNvPicPr/>
                      <p:nvPr/>
                    </p:nvPicPr>
                    <p:blipFill>
                      <a:blip r:embed="rId3"/>
                      <a:stretch>
                        <a:fillRect/>
                      </a:stretch>
                    </p:blipFill>
                    <p:spPr>
                      <a:xfrm>
                        <a:off x="7331968" y="1484784"/>
                        <a:ext cx="288032" cy="432048"/>
                      </a:xfrm>
                      <a:prstGeom prst="rect">
                        <a:avLst/>
                      </a:prstGeom>
                    </p:spPr>
                  </p:pic>
                </p:oleObj>
              </mc:Fallback>
            </mc:AlternateContent>
          </a:graphicData>
        </a:graphic>
      </p:graphicFrame>
    </p:spTree>
    <p:extLst>
      <p:ext uri="{BB962C8B-B14F-4D97-AF65-F5344CB8AC3E}">
        <p14:creationId xmlns:p14="http://schemas.microsoft.com/office/powerpoint/2010/main" val="62432110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Θέση ημερομηνίας 5">
            <a:extLst>
              <a:ext uri="{FF2B5EF4-FFF2-40B4-BE49-F238E27FC236}">
                <a16:creationId xmlns:a16="http://schemas.microsoft.com/office/drawing/2014/main" id="{683991C3-AB07-4DE9-B797-6868D778BF9A}"/>
              </a:ext>
            </a:extLst>
          </p:cNvPr>
          <p:cNvSpPr>
            <a:spLocks noGrp="1"/>
          </p:cNvSpPr>
          <p:nvPr>
            <p:ph type="dt" sz="half" idx="10"/>
          </p:nvPr>
        </p:nvSpPr>
        <p:spPr/>
        <p:txBody>
          <a:bodyPr/>
          <a:lstStyle/>
          <a:p>
            <a:pPr>
              <a:defRPr/>
            </a:pPr>
            <a:fld id="{DFB3E3A1-D1D5-4B0A-A8D6-D5B4EDE64DE5}" type="datetime1">
              <a:rPr lang="el-GR" smtClean="0"/>
              <a:pPr>
                <a:defRPr/>
              </a:pPr>
              <a:t>11/12/2024</a:t>
            </a:fld>
            <a:endParaRPr lang="el-GR"/>
          </a:p>
        </p:txBody>
      </p:sp>
      <p:sp>
        <p:nvSpPr>
          <p:cNvPr id="7" name="Θέση αριθμού διαφάνειας 6">
            <a:extLst>
              <a:ext uri="{FF2B5EF4-FFF2-40B4-BE49-F238E27FC236}">
                <a16:creationId xmlns:a16="http://schemas.microsoft.com/office/drawing/2014/main" id="{40AFF2BC-A555-480B-A24E-F912980C41CF}"/>
              </a:ext>
            </a:extLst>
          </p:cNvPr>
          <p:cNvSpPr>
            <a:spLocks noGrp="1"/>
          </p:cNvSpPr>
          <p:nvPr>
            <p:ph type="sldNum" sz="quarter" idx="12"/>
          </p:nvPr>
        </p:nvSpPr>
        <p:spPr/>
        <p:txBody>
          <a:bodyPr/>
          <a:lstStyle/>
          <a:p>
            <a:fld id="{9FD736EA-1B0E-4467-9092-9C5E0C8891FE}" type="slidenum">
              <a:rPr lang="el-GR" altLang="el-GR" smtClean="0"/>
              <a:pPr/>
              <a:t>34</a:t>
            </a:fld>
            <a:endParaRPr lang="el-GR" altLang="el-GR"/>
          </a:p>
        </p:txBody>
      </p:sp>
      <p:sp>
        <p:nvSpPr>
          <p:cNvPr id="8" name="TextBox 7">
            <a:extLst>
              <a:ext uri="{FF2B5EF4-FFF2-40B4-BE49-F238E27FC236}">
                <a16:creationId xmlns:a16="http://schemas.microsoft.com/office/drawing/2014/main" id="{99948399-F29A-4ED7-96B0-9644381E1453}"/>
              </a:ext>
            </a:extLst>
          </p:cNvPr>
          <p:cNvSpPr txBox="1"/>
          <p:nvPr/>
        </p:nvSpPr>
        <p:spPr>
          <a:xfrm>
            <a:off x="276335" y="140656"/>
            <a:ext cx="8507288" cy="1446550"/>
          </a:xfrm>
          <a:prstGeom prst="rect">
            <a:avLst/>
          </a:prstGeom>
          <a:noFill/>
        </p:spPr>
        <p:txBody>
          <a:bodyPr wrap="square">
            <a:spAutoFit/>
          </a:bodyPr>
          <a:lstStyle/>
          <a:p>
            <a:pPr algn="just"/>
            <a:r>
              <a:rPr lang="el-GR" sz="2200" b="1" dirty="0">
                <a:latin typeface="Arial Narrow" panose="020B0606020202030204" pitchFamily="34" charset="0"/>
                <a:ea typeface="Cambria" pitchFamily="18" charset="0"/>
              </a:rPr>
              <a:t>Αριθμητικά μοντέλα,</a:t>
            </a:r>
          </a:p>
          <a:p>
            <a:pPr algn="just"/>
            <a:r>
              <a:rPr lang="el-GR" sz="2200" dirty="0">
                <a:solidFill>
                  <a:srgbClr val="0000FF"/>
                </a:solidFill>
                <a:latin typeface="Arial Narrow" panose="020B0606020202030204" pitchFamily="34" charset="0"/>
                <a:ea typeface="Cambria" pitchFamily="18" charset="0"/>
              </a:rPr>
              <a:t>Σύστημα εξισώσεων που στηρίζονται στις </a:t>
            </a:r>
            <a:r>
              <a:rPr lang="el-GR" sz="2200" b="1" u="sng" dirty="0">
                <a:solidFill>
                  <a:srgbClr val="0000FF"/>
                </a:solidFill>
                <a:latin typeface="Arial Narrow" panose="020B0606020202030204" pitchFamily="34" charset="0"/>
                <a:ea typeface="Cambria" pitchFamily="18" charset="0"/>
              </a:rPr>
              <a:t>αρχές διατήρησης της ορμής, ενέργειας και μάζας.</a:t>
            </a:r>
          </a:p>
          <a:p>
            <a:pPr algn="just"/>
            <a:r>
              <a:rPr lang="el-GR" sz="2200" dirty="0">
                <a:solidFill>
                  <a:srgbClr val="0000FF"/>
                </a:solidFill>
                <a:latin typeface="Arial Narrow" panose="020B0606020202030204" pitchFamily="34" charset="0"/>
                <a:ea typeface="Cambria" pitchFamily="18" charset="0"/>
              </a:rPr>
              <a:t>Επίλυση των εξισώσεων με αριθμητικές μεθόδους</a:t>
            </a:r>
          </a:p>
        </p:txBody>
      </p:sp>
      <p:sp>
        <p:nvSpPr>
          <p:cNvPr id="9" name="TextBox 8">
            <a:extLst>
              <a:ext uri="{FF2B5EF4-FFF2-40B4-BE49-F238E27FC236}">
                <a16:creationId xmlns:a16="http://schemas.microsoft.com/office/drawing/2014/main" id="{D589E80C-A655-45C9-9FFC-CC84A15C5925}"/>
              </a:ext>
            </a:extLst>
          </p:cNvPr>
          <p:cNvSpPr txBox="1"/>
          <p:nvPr/>
        </p:nvSpPr>
        <p:spPr>
          <a:xfrm>
            <a:off x="276335" y="1548875"/>
            <a:ext cx="3727487" cy="2800767"/>
          </a:xfrm>
          <a:prstGeom prst="rect">
            <a:avLst/>
          </a:prstGeom>
          <a:solidFill>
            <a:schemeClr val="bg1"/>
          </a:solidFill>
        </p:spPr>
        <p:txBody>
          <a:bodyPr wrap="square">
            <a:spAutoFit/>
          </a:bodyPr>
          <a:lstStyle/>
          <a:p>
            <a:pPr algn="just"/>
            <a:r>
              <a:rPr lang="el-GR" sz="2200" b="1" dirty="0">
                <a:latin typeface="Arial Narrow" panose="020B0606020202030204" pitchFamily="34" charset="0"/>
                <a:ea typeface="Cambria" pitchFamily="18" charset="0"/>
              </a:rPr>
              <a:t>Πλεονεκτήματα,</a:t>
            </a:r>
          </a:p>
          <a:p>
            <a:pPr marL="285750" indent="-285750">
              <a:buFont typeface="Arial" panose="020B0604020202020204" pitchFamily="34" charset="0"/>
              <a:buChar char="•"/>
            </a:pPr>
            <a:r>
              <a:rPr lang="el-GR" sz="2200" dirty="0">
                <a:solidFill>
                  <a:srgbClr val="0000FF"/>
                </a:solidFill>
                <a:latin typeface="Arial Narrow" panose="020B0606020202030204" pitchFamily="34" charset="0"/>
                <a:ea typeface="Cambria" pitchFamily="18" charset="0"/>
              </a:rPr>
              <a:t>Χρησιμοποιούνται σε περιπτώσεις πολύπλοκων συνθηκών (</a:t>
            </a:r>
            <a:r>
              <a:rPr lang="el-GR" sz="2200" dirty="0" err="1">
                <a:solidFill>
                  <a:srgbClr val="0000FF"/>
                </a:solidFill>
                <a:latin typeface="Arial Narrow" panose="020B0606020202030204" pitchFamily="34" charset="0"/>
                <a:ea typeface="Cambria" pitchFamily="18" charset="0"/>
              </a:rPr>
              <a:t>εμβαδικές</a:t>
            </a:r>
            <a:r>
              <a:rPr lang="el-GR" sz="2200" dirty="0">
                <a:solidFill>
                  <a:srgbClr val="0000FF"/>
                </a:solidFill>
                <a:latin typeface="Arial Narrow" panose="020B0606020202030204" pitchFamily="34" charset="0"/>
                <a:ea typeface="Cambria" pitchFamily="18" charset="0"/>
              </a:rPr>
              <a:t> πηγές, περιοχές με έντονο ανάγλυφο, πολύπλοκες μετεωρολογικές συνθήκες)</a:t>
            </a:r>
          </a:p>
          <a:p>
            <a:pPr marL="285750" indent="-285750" algn="just">
              <a:buFont typeface="Arial" panose="020B0604020202020204" pitchFamily="34" charset="0"/>
              <a:buChar char="•"/>
            </a:pPr>
            <a:r>
              <a:rPr lang="el-GR" sz="2200" dirty="0">
                <a:solidFill>
                  <a:srgbClr val="0000FF"/>
                </a:solidFill>
                <a:latin typeface="Arial Narrow" panose="020B0606020202030204" pitchFamily="34" charset="0"/>
                <a:ea typeface="Cambria" pitchFamily="18" charset="0"/>
              </a:rPr>
              <a:t>Έρευνα</a:t>
            </a:r>
          </a:p>
        </p:txBody>
      </p:sp>
      <p:sp>
        <p:nvSpPr>
          <p:cNvPr id="10" name="TextBox 9">
            <a:extLst>
              <a:ext uri="{FF2B5EF4-FFF2-40B4-BE49-F238E27FC236}">
                <a16:creationId xmlns:a16="http://schemas.microsoft.com/office/drawing/2014/main" id="{139B5C6E-51F5-4CC1-8405-14C46CE6B14A}"/>
              </a:ext>
            </a:extLst>
          </p:cNvPr>
          <p:cNvSpPr txBox="1"/>
          <p:nvPr/>
        </p:nvSpPr>
        <p:spPr>
          <a:xfrm>
            <a:off x="276335" y="4284550"/>
            <a:ext cx="4010261" cy="1446550"/>
          </a:xfrm>
          <a:prstGeom prst="rect">
            <a:avLst/>
          </a:prstGeom>
          <a:solidFill>
            <a:schemeClr val="bg1"/>
          </a:solidFill>
        </p:spPr>
        <p:txBody>
          <a:bodyPr wrap="square">
            <a:spAutoFit/>
          </a:bodyPr>
          <a:lstStyle/>
          <a:p>
            <a:r>
              <a:rPr lang="el-GR" sz="2200" b="1" dirty="0">
                <a:latin typeface="Arial Narrow" panose="020B0606020202030204" pitchFamily="34" charset="0"/>
                <a:ea typeface="Cambria" pitchFamily="18" charset="0"/>
              </a:rPr>
              <a:t>Μειονεκτήματα,</a:t>
            </a:r>
          </a:p>
          <a:p>
            <a:pPr marL="285750" indent="-285750">
              <a:buFont typeface="Arial" panose="020B0604020202020204" pitchFamily="34" charset="0"/>
              <a:buChar char="•"/>
            </a:pPr>
            <a:r>
              <a:rPr lang="el-GR" sz="2200" dirty="0">
                <a:solidFill>
                  <a:srgbClr val="0000FF"/>
                </a:solidFill>
                <a:latin typeface="Arial Narrow" panose="020B0606020202030204" pitchFamily="34" charset="0"/>
                <a:ea typeface="Cambria" pitchFamily="18" charset="0"/>
              </a:rPr>
              <a:t>Μεγάλες απαιτήσεις σε δεδομένα</a:t>
            </a:r>
          </a:p>
          <a:p>
            <a:pPr marL="285750" indent="-285750">
              <a:buFont typeface="Arial" panose="020B0604020202020204" pitchFamily="34" charset="0"/>
              <a:buChar char="•"/>
            </a:pPr>
            <a:r>
              <a:rPr lang="el-GR" sz="2200" dirty="0">
                <a:solidFill>
                  <a:srgbClr val="0000FF"/>
                </a:solidFill>
                <a:latin typeface="Arial Narrow" panose="020B0606020202030204" pitchFamily="34" charset="0"/>
                <a:ea typeface="Cambria" pitchFamily="18" charset="0"/>
              </a:rPr>
              <a:t>Μεγάλες απαιτήσεις σε υπολογιστική δύναμη</a:t>
            </a:r>
          </a:p>
        </p:txBody>
      </p:sp>
      <p:pic>
        <p:nvPicPr>
          <p:cNvPr id="4" name="Picture 2">
            <a:extLst>
              <a:ext uri="{FF2B5EF4-FFF2-40B4-BE49-F238E27FC236}">
                <a16:creationId xmlns:a16="http://schemas.microsoft.com/office/drawing/2014/main" id="{8EFD2257-ED46-438C-9D53-EDC8E7C3E618}"/>
              </a:ext>
            </a:extLst>
          </p:cNvPr>
          <p:cNvPicPr>
            <a:picLocks noChangeAspect="1" noChangeArrowheads="1"/>
          </p:cNvPicPr>
          <p:nvPr/>
        </p:nvPicPr>
        <p:blipFill rotWithShape="1">
          <a:blip r:embed="rId2" cstate="print"/>
          <a:srcRect l="43070" t="28720" r="33485" b="39535"/>
          <a:stretch/>
        </p:blipFill>
        <p:spPr bwMode="auto">
          <a:xfrm>
            <a:off x="4145210" y="1772816"/>
            <a:ext cx="4998790" cy="3807217"/>
          </a:xfrm>
          <a:prstGeom prst="rect">
            <a:avLst/>
          </a:prstGeom>
          <a:noFill/>
          <a:ln w="9525">
            <a:noFill/>
            <a:miter lim="800000"/>
            <a:headEnd/>
            <a:tailEnd/>
          </a:ln>
        </p:spPr>
      </p:pic>
    </p:spTree>
    <p:extLst>
      <p:ext uri="{BB962C8B-B14F-4D97-AF65-F5344CB8AC3E}">
        <p14:creationId xmlns:p14="http://schemas.microsoft.com/office/powerpoint/2010/main" val="148790217"/>
      </p:ext>
    </p:extLst>
  </p:cSld>
  <p:clrMapOvr>
    <a:masterClrMapping/>
  </p:clrMapOvr>
  <p:transition spd="med">
    <p:zoom/>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Θέση ημερομηνίας 5">
            <a:extLst>
              <a:ext uri="{FF2B5EF4-FFF2-40B4-BE49-F238E27FC236}">
                <a16:creationId xmlns:a16="http://schemas.microsoft.com/office/drawing/2014/main" id="{683991C3-AB07-4DE9-B797-6868D778BF9A}"/>
              </a:ext>
            </a:extLst>
          </p:cNvPr>
          <p:cNvSpPr>
            <a:spLocks noGrp="1"/>
          </p:cNvSpPr>
          <p:nvPr>
            <p:ph type="dt" sz="half" idx="10"/>
          </p:nvPr>
        </p:nvSpPr>
        <p:spPr/>
        <p:txBody>
          <a:bodyPr/>
          <a:lstStyle/>
          <a:p>
            <a:pPr>
              <a:defRPr/>
            </a:pPr>
            <a:fld id="{DFB3E3A1-D1D5-4B0A-A8D6-D5B4EDE64DE5}" type="datetime1">
              <a:rPr lang="el-GR" smtClean="0"/>
              <a:pPr>
                <a:defRPr/>
              </a:pPr>
              <a:t>11/12/2024</a:t>
            </a:fld>
            <a:endParaRPr lang="el-GR"/>
          </a:p>
        </p:txBody>
      </p:sp>
      <p:sp>
        <p:nvSpPr>
          <p:cNvPr id="7" name="Θέση αριθμού διαφάνειας 6">
            <a:extLst>
              <a:ext uri="{FF2B5EF4-FFF2-40B4-BE49-F238E27FC236}">
                <a16:creationId xmlns:a16="http://schemas.microsoft.com/office/drawing/2014/main" id="{40AFF2BC-A555-480B-A24E-F912980C41CF}"/>
              </a:ext>
            </a:extLst>
          </p:cNvPr>
          <p:cNvSpPr>
            <a:spLocks noGrp="1"/>
          </p:cNvSpPr>
          <p:nvPr>
            <p:ph type="sldNum" sz="quarter" idx="12"/>
          </p:nvPr>
        </p:nvSpPr>
        <p:spPr/>
        <p:txBody>
          <a:bodyPr/>
          <a:lstStyle/>
          <a:p>
            <a:fld id="{9FD736EA-1B0E-4467-9092-9C5E0C8891FE}" type="slidenum">
              <a:rPr lang="el-GR" altLang="el-GR" smtClean="0"/>
              <a:pPr/>
              <a:t>35</a:t>
            </a:fld>
            <a:endParaRPr lang="el-GR" altLang="el-GR"/>
          </a:p>
        </p:txBody>
      </p:sp>
      <p:sp>
        <p:nvSpPr>
          <p:cNvPr id="5" name="TextBox 4">
            <a:extLst>
              <a:ext uri="{FF2B5EF4-FFF2-40B4-BE49-F238E27FC236}">
                <a16:creationId xmlns:a16="http://schemas.microsoft.com/office/drawing/2014/main" id="{A235842D-A685-4339-9921-4B9EB3296081}"/>
              </a:ext>
            </a:extLst>
          </p:cNvPr>
          <p:cNvSpPr txBox="1"/>
          <p:nvPr/>
        </p:nvSpPr>
        <p:spPr>
          <a:xfrm>
            <a:off x="457200" y="165240"/>
            <a:ext cx="8363272" cy="6186309"/>
          </a:xfrm>
          <a:prstGeom prst="rect">
            <a:avLst/>
          </a:prstGeom>
          <a:solidFill>
            <a:schemeClr val="bg1"/>
          </a:solidFill>
        </p:spPr>
        <p:txBody>
          <a:bodyPr wrap="square">
            <a:spAutoFit/>
          </a:bodyPr>
          <a:lstStyle/>
          <a:p>
            <a:pPr marL="342900" indent="-342900">
              <a:buFont typeface="Arial" panose="020B0604020202020204" pitchFamily="34" charset="0"/>
              <a:buChar char="•"/>
            </a:pPr>
            <a:r>
              <a:rPr lang="el-GR" sz="2200" dirty="0">
                <a:solidFill>
                  <a:srgbClr val="0000FF"/>
                </a:solidFill>
                <a:latin typeface="Arial Narrow" panose="020B0606020202030204" pitchFamily="34" charset="0"/>
              </a:rPr>
              <a:t>Φυσικά μοντέλα</a:t>
            </a:r>
          </a:p>
          <a:p>
            <a:pPr marL="357188"/>
            <a:r>
              <a:rPr lang="el-GR" sz="2200" dirty="0">
                <a:solidFill>
                  <a:srgbClr val="0000FF"/>
                </a:solidFill>
                <a:latin typeface="Arial Narrow" panose="020B0606020202030204" pitchFamily="34" charset="0"/>
              </a:rPr>
              <a:t>Βάση: </a:t>
            </a:r>
            <a:endParaRPr lang="en-US" sz="2200" dirty="0">
              <a:solidFill>
                <a:srgbClr val="0000FF"/>
              </a:solidFill>
              <a:latin typeface="Arial Narrow" panose="020B0606020202030204" pitchFamily="34" charset="0"/>
            </a:endParaRPr>
          </a:p>
          <a:p>
            <a:pPr marL="357188"/>
            <a:r>
              <a:rPr lang="el-GR" sz="2200" dirty="0">
                <a:latin typeface="Arial Narrow" panose="020B0606020202030204" pitchFamily="34" charset="0"/>
              </a:rPr>
              <a:t>Μικρής κλίμακας αναπαραστάσεις των φαινομένων σε εργαστήρια.</a:t>
            </a:r>
          </a:p>
          <a:p>
            <a:pPr marL="357188"/>
            <a:r>
              <a:rPr lang="el-GR" sz="2200" dirty="0">
                <a:latin typeface="Arial Narrow" panose="020B0606020202030204" pitchFamily="34" charset="0"/>
              </a:rPr>
              <a:t>Αναπαράσταση πηγής/πηγών και τοπογραφίας.</a:t>
            </a:r>
          </a:p>
          <a:p>
            <a:pPr marL="357188"/>
            <a:r>
              <a:rPr lang="el-GR" sz="2200" dirty="0">
                <a:latin typeface="Arial Narrow" panose="020B0606020202030204" pitchFamily="34" charset="0"/>
              </a:rPr>
              <a:t>Προσομοίωση διαφορετικών ατμοσφαιρικών συνθηκών.</a:t>
            </a:r>
          </a:p>
          <a:p>
            <a:pPr marL="357188"/>
            <a:r>
              <a:rPr lang="el-GR" sz="2200" dirty="0">
                <a:latin typeface="Arial Narrow" panose="020B0606020202030204" pitchFamily="34" charset="0"/>
              </a:rPr>
              <a:t>Τυπικό μέγεθος </a:t>
            </a:r>
            <a:r>
              <a:rPr lang="el-GR" sz="2200" dirty="0" err="1">
                <a:latin typeface="Arial Narrow" panose="020B0606020202030204" pitchFamily="34" charset="0"/>
              </a:rPr>
              <a:t>αεροσύρραγγας</a:t>
            </a:r>
            <a:r>
              <a:rPr lang="el-GR" sz="2200" dirty="0">
                <a:latin typeface="Arial Narrow" panose="020B0606020202030204" pitchFamily="34" charset="0"/>
              </a:rPr>
              <a:t>: Δεκάδες μέτρα, 10</a:t>
            </a:r>
            <a:r>
              <a:rPr lang="en-US" sz="2200" dirty="0">
                <a:latin typeface="Arial Narrow" panose="020B0606020202030204" pitchFamily="34" charset="0"/>
              </a:rPr>
              <a:t>m</a:t>
            </a:r>
            <a:r>
              <a:rPr lang="en-US" sz="2200" baseline="30000" dirty="0">
                <a:latin typeface="Arial Narrow" panose="020B0606020202030204" pitchFamily="34" charset="0"/>
              </a:rPr>
              <a:t>2</a:t>
            </a:r>
            <a:r>
              <a:rPr lang="en-US" sz="2200" dirty="0">
                <a:latin typeface="Arial Narrow" panose="020B0606020202030204" pitchFamily="34" charset="0"/>
              </a:rPr>
              <a:t> </a:t>
            </a:r>
            <a:r>
              <a:rPr lang="el-GR" sz="2200" dirty="0">
                <a:latin typeface="Arial Narrow" panose="020B0606020202030204" pitchFamily="34" charset="0"/>
              </a:rPr>
              <a:t>εγκάρσια τομή.</a:t>
            </a:r>
          </a:p>
          <a:p>
            <a:pPr marL="357188"/>
            <a:r>
              <a:rPr lang="el-GR" sz="2200" dirty="0">
                <a:latin typeface="Arial Narrow" panose="020B0606020202030204" pitchFamily="34" charset="0"/>
              </a:rPr>
              <a:t>Μέτρηση με επιστημονικά όργανα.</a:t>
            </a:r>
          </a:p>
          <a:p>
            <a:pPr marL="357188"/>
            <a:r>
              <a:rPr lang="el-GR" sz="2200" dirty="0">
                <a:solidFill>
                  <a:srgbClr val="0000FF"/>
                </a:solidFill>
                <a:latin typeface="Arial Narrow" panose="020B0606020202030204" pitchFamily="34" charset="0"/>
              </a:rPr>
              <a:t>Χρήση: </a:t>
            </a:r>
          </a:p>
          <a:p>
            <a:pPr marL="357188"/>
            <a:r>
              <a:rPr lang="el-GR" sz="2200" dirty="0">
                <a:latin typeface="Arial Narrow" panose="020B0606020202030204" pitchFamily="34" charset="0"/>
              </a:rPr>
              <a:t>Πολύπλοκη διαμόρφωση πηγών ή/και τοπογραφίας.</a:t>
            </a:r>
          </a:p>
          <a:p>
            <a:pPr marL="357188"/>
            <a:r>
              <a:rPr lang="el-GR" sz="2200" dirty="0" err="1">
                <a:latin typeface="Arial Narrow" panose="020B0606020202030204" pitchFamily="34" charset="0"/>
              </a:rPr>
              <a:t>Παράσυρση</a:t>
            </a:r>
            <a:r>
              <a:rPr lang="el-GR" sz="2200" dirty="0">
                <a:latin typeface="Arial Narrow" panose="020B0606020202030204" pitchFamily="34" charset="0"/>
              </a:rPr>
              <a:t> αέριων ρύπων, </a:t>
            </a:r>
            <a:r>
              <a:rPr lang="el-GR" sz="2200" dirty="0" err="1">
                <a:latin typeface="Arial Narrow" panose="020B0606020202030204" pitchFamily="34" charset="0"/>
              </a:rPr>
              <a:t>κατώρευμα</a:t>
            </a:r>
            <a:endParaRPr lang="el-GR" sz="2200" dirty="0">
              <a:latin typeface="Arial Narrow" panose="020B0606020202030204" pitchFamily="34" charset="0"/>
            </a:endParaRPr>
          </a:p>
          <a:p>
            <a:pPr marL="357188"/>
            <a:r>
              <a:rPr lang="el-GR" sz="2200" dirty="0">
                <a:latin typeface="Arial Narrow" panose="020B0606020202030204" pitchFamily="34" charset="0"/>
              </a:rPr>
              <a:t>Διασπορά αερίων μεγάλης πυκνότητας.</a:t>
            </a:r>
          </a:p>
          <a:p>
            <a:pPr marL="357188"/>
            <a:r>
              <a:rPr lang="el-GR" sz="2200" dirty="0">
                <a:solidFill>
                  <a:srgbClr val="0000FF"/>
                </a:solidFill>
                <a:latin typeface="Arial Narrow" panose="020B0606020202030204" pitchFamily="34" charset="0"/>
              </a:rPr>
              <a:t>Πλεονεκτήματα: </a:t>
            </a:r>
          </a:p>
          <a:p>
            <a:pPr marL="700088" indent="-342900">
              <a:buFont typeface="Arial" panose="020B0604020202020204" pitchFamily="34" charset="0"/>
              <a:buChar char="•"/>
            </a:pPr>
            <a:r>
              <a:rPr lang="el-GR" sz="2200" dirty="0">
                <a:latin typeface="Arial Narrow" panose="020B0606020202030204" pitchFamily="34" charset="0"/>
              </a:rPr>
              <a:t>Μελέτες φαινομένων και επιδράσεων μικρής κλίμακας.</a:t>
            </a:r>
          </a:p>
          <a:p>
            <a:pPr marL="700088" indent="-342900">
              <a:buFont typeface="Arial" panose="020B0604020202020204" pitchFamily="34" charset="0"/>
              <a:buChar char="•"/>
            </a:pPr>
            <a:r>
              <a:rPr lang="el-GR" sz="2200" dirty="0">
                <a:latin typeface="Arial Narrow" panose="020B0606020202030204" pitchFamily="34" charset="0"/>
              </a:rPr>
              <a:t>Πολύπλοκες καταστάσεις ροής και ανάγλυφου</a:t>
            </a:r>
          </a:p>
          <a:p>
            <a:pPr marL="357188"/>
            <a:r>
              <a:rPr lang="el-GR" sz="2200" dirty="0">
                <a:solidFill>
                  <a:srgbClr val="0000FF"/>
                </a:solidFill>
                <a:latin typeface="Arial Narrow" panose="020B0606020202030204" pitchFamily="34" charset="0"/>
              </a:rPr>
              <a:t>Μειονεκτήματα: </a:t>
            </a:r>
          </a:p>
          <a:p>
            <a:pPr marL="700088" indent="-342900">
              <a:buFont typeface="Arial" panose="020B0604020202020204" pitchFamily="34" charset="0"/>
              <a:buChar char="•"/>
            </a:pPr>
            <a:r>
              <a:rPr lang="el-GR" sz="2200" dirty="0">
                <a:latin typeface="Arial Narrow" panose="020B0606020202030204" pitchFamily="34" charset="0"/>
              </a:rPr>
              <a:t>Μεγάλο κόστος, χρονοβόρο</a:t>
            </a:r>
          </a:p>
          <a:p>
            <a:pPr marL="700088" indent="-342900">
              <a:buFont typeface="Arial" panose="020B0604020202020204" pitchFamily="34" charset="0"/>
              <a:buChar char="•"/>
            </a:pPr>
            <a:r>
              <a:rPr lang="el-GR" sz="2200" dirty="0">
                <a:latin typeface="Arial Narrow" panose="020B0606020202030204" pitchFamily="34" charset="0"/>
              </a:rPr>
              <a:t>Εφαρμογή σε μια μόνο περιοχή</a:t>
            </a:r>
          </a:p>
          <a:p>
            <a:pPr marL="700088" indent="-342900">
              <a:buFont typeface="Arial" panose="020B0604020202020204" pitchFamily="34" charset="0"/>
              <a:buChar char="•"/>
            </a:pPr>
            <a:r>
              <a:rPr lang="el-GR" sz="2200" dirty="0">
                <a:latin typeface="Arial Narrow" panose="020B0606020202030204" pitchFamily="34" charset="0"/>
              </a:rPr>
              <a:t>Προσομοίωση λίγων ατμοσφαιρικών συνθηκών.</a:t>
            </a:r>
            <a:endParaRPr lang="en-US" sz="2200" dirty="0">
              <a:latin typeface="Arial Narrow" panose="020B0606020202030204" pitchFamily="34" charset="0"/>
            </a:endParaRPr>
          </a:p>
        </p:txBody>
      </p:sp>
    </p:spTree>
    <p:extLst>
      <p:ext uri="{BB962C8B-B14F-4D97-AF65-F5344CB8AC3E}">
        <p14:creationId xmlns:p14="http://schemas.microsoft.com/office/powerpoint/2010/main" val="1400051066"/>
      </p:ext>
    </p:extLst>
  </p:cSld>
  <p:clrMapOvr>
    <a:masterClrMapping/>
  </p:clrMapOvr>
  <p:transition spd="med">
    <p:zoom/>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Θέση ημερομηνίας 5">
            <a:extLst>
              <a:ext uri="{FF2B5EF4-FFF2-40B4-BE49-F238E27FC236}">
                <a16:creationId xmlns:a16="http://schemas.microsoft.com/office/drawing/2014/main" id="{683991C3-AB07-4DE9-B797-6868D778BF9A}"/>
              </a:ext>
            </a:extLst>
          </p:cNvPr>
          <p:cNvSpPr>
            <a:spLocks noGrp="1"/>
          </p:cNvSpPr>
          <p:nvPr>
            <p:ph type="dt" sz="half" idx="10"/>
          </p:nvPr>
        </p:nvSpPr>
        <p:spPr/>
        <p:txBody>
          <a:bodyPr/>
          <a:lstStyle/>
          <a:p>
            <a:pPr>
              <a:defRPr/>
            </a:pPr>
            <a:fld id="{DFB3E3A1-D1D5-4B0A-A8D6-D5B4EDE64DE5}" type="datetime1">
              <a:rPr lang="el-GR" smtClean="0"/>
              <a:pPr>
                <a:defRPr/>
              </a:pPr>
              <a:t>11/12/2024</a:t>
            </a:fld>
            <a:endParaRPr lang="el-GR"/>
          </a:p>
        </p:txBody>
      </p:sp>
      <p:sp>
        <p:nvSpPr>
          <p:cNvPr id="7" name="Θέση αριθμού διαφάνειας 6">
            <a:extLst>
              <a:ext uri="{FF2B5EF4-FFF2-40B4-BE49-F238E27FC236}">
                <a16:creationId xmlns:a16="http://schemas.microsoft.com/office/drawing/2014/main" id="{40AFF2BC-A555-480B-A24E-F912980C41CF}"/>
              </a:ext>
            </a:extLst>
          </p:cNvPr>
          <p:cNvSpPr>
            <a:spLocks noGrp="1"/>
          </p:cNvSpPr>
          <p:nvPr>
            <p:ph type="sldNum" sz="quarter" idx="12"/>
          </p:nvPr>
        </p:nvSpPr>
        <p:spPr/>
        <p:txBody>
          <a:bodyPr/>
          <a:lstStyle/>
          <a:p>
            <a:fld id="{9FD736EA-1B0E-4467-9092-9C5E0C8891FE}" type="slidenum">
              <a:rPr lang="el-GR" altLang="el-GR" smtClean="0"/>
              <a:pPr/>
              <a:t>36</a:t>
            </a:fld>
            <a:endParaRPr lang="el-GR" altLang="el-GR"/>
          </a:p>
        </p:txBody>
      </p:sp>
      <p:sp>
        <p:nvSpPr>
          <p:cNvPr id="5" name="TextBox 4">
            <a:extLst>
              <a:ext uri="{FF2B5EF4-FFF2-40B4-BE49-F238E27FC236}">
                <a16:creationId xmlns:a16="http://schemas.microsoft.com/office/drawing/2014/main" id="{580F45AB-0DD6-4CB9-A2EA-D3663D5C5F66}"/>
              </a:ext>
            </a:extLst>
          </p:cNvPr>
          <p:cNvSpPr txBox="1"/>
          <p:nvPr/>
        </p:nvSpPr>
        <p:spPr>
          <a:xfrm>
            <a:off x="539552" y="260648"/>
            <a:ext cx="8316924" cy="5847755"/>
          </a:xfrm>
          <a:prstGeom prst="rect">
            <a:avLst/>
          </a:prstGeom>
          <a:solidFill>
            <a:schemeClr val="bg1"/>
          </a:solidFill>
        </p:spPr>
        <p:txBody>
          <a:bodyPr wrap="square">
            <a:spAutoFit/>
          </a:bodyPr>
          <a:lstStyle/>
          <a:p>
            <a:pPr marL="342900" indent="-342900">
              <a:buFont typeface="Arial" panose="020B0604020202020204" pitchFamily="34" charset="0"/>
              <a:buChar char="•"/>
            </a:pPr>
            <a:r>
              <a:rPr lang="el-GR" sz="2200" dirty="0">
                <a:solidFill>
                  <a:srgbClr val="0000FF"/>
                </a:solidFill>
                <a:latin typeface="Arial Narrow" panose="020B0606020202030204" pitchFamily="34" charset="0"/>
              </a:rPr>
              <a:t>Στατιστικά μοντέλα</a:t>
            </a:r>
          </a:p>
          <a:p>
            <a:pPr marL="357188"/>
            <a:r>
              <a:rPr lang="el-GR" sz="2200" dirty="0">
                <a:solidFill>
                  <a:srgbClr val="0000FF"/>
                </a:solidFill>
                <a:latin typeface="Arial Narrow" panose="020B0606020202030204" pitchFamily="34" charset="0"/>
              </a:rPr>
              <a:t>Βάση: </a:t>
            </a:r>
            <a:endParaRPr lang="en-US" sz="2200" dirty="0">
              <a:solidFill>
                <a:srgbClr val="0000FF"/>
              </a:solidFill>
              <a:latin typeface="Arial Narrow" panose="020B0606020202030204" pitchFamily="34" charset="0"/>
            </a:endParaRPr>
          </a:p>
          <a:p>
            <a:pPr marL="357188"/>
            <a:r>
              <a:rPr lang="el-GR" sz="2200" dirty="0" err="1">
                <a:latin typeface="Arial Narrow" panose="020B0606020202030204" pitchFamily="34" charset="0"/>
              </a:rPr>
              <a:t>Χρονοσειρές</a:t>
            </a:r>
            <a:r>
              <a:rPr lang="el-GR" sz="2200" dirty="0">
                <a:latin typeface="Arial Narrow" panose="020B0606020202030204" pitchFamily="34" charset="0"/>
              </a:rPr>
              <a:t> πειραματικών μετρήσεων.</a:t>
            </a:r>
          </a:p>
          <a:p>
            <a:pPr marL="357188"/>
            <a:r>
              <a:rPr lang="el-GR" sz="2200" dirty="0" err="1">
                <a:latin typeface="Arial Narrow" panose="020B0606020202030204" pitchFamily="34" charset="0"/>
              </a:rPr>
              <a:t>Ημιεμπειρικές</a:t>
            </a:r>
            <a:r>
              <a:rPr lang="el-GR" sz="2200" dirty="0">
                <a:latin typeface="Arial Narrow" panose="020B0606020202030204" pitchFamily="34" charset="0"/>
              </a:rPr>
              <a:t> στατιστικές μεταξύ συγκεντρώσεων ρύπων και άλλων μεταβλητών όπως θερμοκρασία, άνεμος κ.λπ.</a:t>
            </a:r>
          </a:p>
          <a:p>
            <a:pPr marL="357188"/>
            <a:r>
              <a:rPr lang="el-GR" sz="2200" dirty="0">
                <a:latin typeface="Arial Narrow" panose="020B0606020202030204" pitchFamily="34" charset="0"/>
              </a:rPr>
              <a:t>Υπολογισμός συγκεντρώσεων σε διάφορα χρονικά διαστήματα ανεξάρτητα από το χρονικό διάστημα καταγραφής δεδομένων.</a:t>
            </a:r>
          </a:p>
          <a:p>
            <a:pPr marL="357188"/>
            <a:r>
              <a:rPr lang="el-GR" sz="2200" dirty="0">
                <a:solidFill>
                  <a:srgbClr val="0000FF"/>
                </a:solidFill>
                <a:latin typeface="Arial Narrow" panose="020B0606020202030204" pitchFamily="34" charset="0"/>
              </a:rPr>
              <a:t>Χρήση: </a:t>
            </a:r>
          </a:p>
          <a:p>
            <a:pPr marL="357188"/>
            <a:r>
              <a:rPr lang="el-GR" sz="2200" dirty="0">
                <a:latin typeface="Arial Narrow" panose="020B0606020202030204" pitchFamily="34" charset="0"/>
              </a:rPr>
              <a:t>Μη πλήρης κατανόηση των φυσικών και χημικών διεργασιών.</a:t>
            </a:r>
          </a:p>
          <a:p>
            <a:pPr marL="357188"/>
            <a:r>
              <a:rPr lang="el-GR" sz="2200" dirty="0">
                <a:latin typeface="Arial Narrow" panose="020B0606020202030204" pitchFamily="34" charset="0"/>
              </a:rPr>
              <a:t>Έλλειψη των απαραίτητων βάσεων δεδομένων για τη χρήση άλλων μοντέλων.</a:t>
            </a:r>
          </a:p>
          <a:p>
            <a:pPr marL="357188"/>
            <a:r>
              <a:rPr lang="el-GR" sz="2200" dirty="0">
                <a:solidFill>
                  <a:srgbClr val="0000FF"/>
                </a:solidFill>
                <a:latin typeface="Arial Narrow" panose="020B0606020202030204" pitchFamily="34" charset="0"/>
              </a:rPr>
              <a:t>Πλεονεκτήματα: </a:t>
            </a:r>
          </a:p>
          <a:p>
            <a:pPr marL="700088" indent="-342900">
              <a:buFont typeface="Arial" panose="020B0604020202020204" pitchFamily="34" charset="0"/>
              <a:buChar char="•"/>
            </a:pPr>
            <a:r>
              <a:rPr lang="el-GR" sz="2200" dirty="0">
                <a:latin typeface="Arial Narrow" panose="020B0606020202030204" pitchFamily="34" charset="0"/>
              </a:rPr>
              <a:t>Απλά και εύκολα στη χρήση.</a:t>
            </a:r>
          </a:p>
          <a:p>
            <a:pPr marL="700088" indent="-342900">
              <a:buFont typeface="Arial" panose="020B0604020202020204" pitchFamily="34" charset="0"/>
              <a:buChar char="•"/>
            </a:pPr>
            <a:r>
              <a:rPr lang="el-GR" sz="2200" dirty="0">
                <a:latin typeface="Arial Narrow" panose="020B0606020202030204" pitchFamily="34" charset="0"/>
              </a:rPr>
              <a:t>Συγκρίσιμη ακρίβεια.</a:t>
            </a:r>
          </a:p>
          <a:p>
            <a:pPr marL="357188"/>
            <a:r>
              <a:rPr lang="el-GR" sz="2200" dirty="0">
                <a:solidFill>
                  <a:srgbClr val="0000FF"/>
                </a:solidFill>
                <a:latin typeface="Arial Narrow" panose="020B0606020202030204" pitchFamily="34" charset="0"/>
              </a:rPr>
              <a:t>Μειονεκτήματα: </a:t>
            </a:r>
          </a:p>
          <a:p>
            <a:pPr marL="700088" indent="-342900">
              <a:buFont typeface="Arial" panose="020B0604020202020204" pitchFamily="34" charset="0"/>
              <a:buChar char="•"/>
            </a:pPr>
            <a:r>
              <a:rPr lang="el-GR" sz="2200" dirty="0">
                <a:latin typeface="Arial Narrow" panose="020B0606020202030204" pitchFamily="34" charset="0"/>
              </a:rPr>
              <a:t>Μικρή χωρικής και χρονική κατανομή.</a:t>
            </a:r>
          </a:p>
          <a:p>
            <a:pPr marL="700088" indent="-342900">
              <a:buFont typeface="Arial" panose="020B0604020202020204" pitchFamily="34" charset="0"/>
              <a:buChar char="•"/>
            </a:pPr>
            <a:r>
              <a:rPr lang="el-GR" sz="2200" dirty="0">
                <a:latin typeface="Arial Narrow" panose="020B0606020202030204" pitchFamily="34" charset="0"/>
              </a:rPr>
              <a:t>Ύπαρξη οργάνων μέτρησης των παραμέτρων</a:t>
            </a:r>
            <a:endParaRPr lang="en-US" sz="2200" dirty="0">
              <a:latin typeface="Arial Narrow" panose="020B0606020202030204" pitchFamily="34" charset="0"/>
            </a:endParaRPr>
          </a:p>
        </p:txBody>
      </p:sp>
    </p:spTree>
    <p:extLst>
      <p:ext uri="{BB962C8B-B14F-4D97-AF65-F5344CB8AC3E}">
        <p14:creationId xmlns:p14="http://schemas.microsoft.com/office/powerpoint/2010/main" val="3872884979"/>
      </p:ext>
    </p:extLst>
  </p:cSld>
  <p:clrMapOvr>
    <a:masterClrMapping/>
  </p:clrMapOvr>
  <p:transition spd="med">
    <p:zoom/>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Θέση ημερομηνίας 5">
            <a:extLst>
              <a:ext uri="{FF2B5EF4-FFF2-40B4-BE49-F238E27FC236}">
                <a16:creationId xmlns:a16="http://schemas.microsoft.com/office/drawing/2014/main" id="{683991C3-AB07-4DE9-B797-6868D778BF9A}"/>
              </a:ext>
            </a:extLst>
          </p:cNvPr>
          <p:cNvSpPr>
            <a:spLocks noGrp="1"/>
          </p:cNvSpPr>
          <p:nvPr>
            <p:ph type="dt" sz="half" idx="10"/>
          </p:nvPr>
        </p:nvSpPr>
        <p:spPr/>
        <p:txBody>
          <a:bodyPr/>
          <a:lstStyle/>
          <a:p>
            <a:pPr>
              <a:defRPr/>
            </a:pPr>
            <a:fld id="{DFB3E3A1-D1D5-4B0A-A8D6-D5B4EDE64DE5}" type="datetime1">
              <a:rPr lang="el-GR" smtClean="0"/>
              <a:pPr>
                <a:defRPr/>
              </a:pPr>
              <a:t>11/12/2024</a:t>
            </a:fld>
            <a:endParaRPr lang="el-GR"/>
          </a:p>
        </p:txBody>
      </p:sp>
      <p:sp>
        <p:nvSpPr>
          <p:cNvPr id="7" name="Θέση αριθμού διαφάνειας 6">
            <a:extLst>
              <a:ext uri="{FF2B5EF4-FFF2-40B4-BE49-F238E27FC236}">
                <a16:creationId xmlns:a16="http://schemas.microsoft.com/office/drawing/2014/main" id="{40AFF2BC-A555-480B-A24E-F912980C41CF}"/>
              </a:ext>
            </a:extLst>
          </p:cNvPr>
          <p:cNvSpPr>
            <a:spLocks noGrp="1"/>
          </p:cNvSpPr>
          <p:nvPr>
            <p:ph type="sldNum" sz="quarter" idx="12"/>
          </p:nvPr>
        </p:nvSpPr>
        <p:spPr/>
        <p:txBody>
          <a:bodyPr/>
          <a:lstStyle/>
          <a:p>
            <a:fld id="{9FD736EA-1B0E-4467-9092-9C5E0C8891FE}" type="slidenum">
              <a:rPr lang="el-GR" altLang="el-GR" smtClean="0"/>
              <a:pPr/>
              <a:t>37</a:t>
            </a:fld>
            <a:endParaRPr lang="el-GR" altLang="el-GR"/>
          </a:p>
        </p:txBody>
      </p:sp>
      <p:pic>
        <p:nvPicPr>
          <p:cNvPr id="4" name="Picture 2">
            <a:extLst>
              <a:ext uri="{FF2B5EF4-FFF2-40B4-BE49-F238E27FC236}">
                <a16:creationId xmlns:a16="http://schemas.microsoft.com/office/drawing/2014/main" id="{74A04FC3-EAB4-49F7-B8C2-0AFE367473D1}"/>
              </a:ext>
            </a:extLst>
          </p:cNvPr>
          <p:cNvPicPr>
            <a:picLocks noChangeAspect="1" noChangeArrowheads="1"/>
          </p:cNvPicPr>
          <p:nvPr/>
        </p:nvPicPr>
        <p:blipFill rotWithShape="1">
          <a:blip r:embed="rId2" cstate="print"/>
          <a:srcRect l="45849" t="23459" r="35338" b="52358"/>
          <a:stretch/>
        </p:blipFill>
        <p:spPr bwMode="auto">
          <a:xfrm>
            <a:off x="919534" y="1479527"/>
            <a:ext cx="3763670" cy="2721535"/>
          </a:xfrm>
          <a:prstGeom prst="rect">
            <a:avLst/>
          </a:prstGeom>
          <a:noFill/>
          <a:ln w="9525">
            <a:noFill/>
            <a:miter lim="800000"/>
            <a:headEnd/>
            <a:tailEnd/>
          </a:ln>
        </p:spPr>
      </p:pic>
      <p:sp>
        <p:nvSpPr>
          <p:cNvPr id="5" name="TextBox 4">
            <a:extLst>
              <a:ext uri="{FF2B5EF4-FFF2-40B4-BE49-F238E27FC236}">
                <a16:creationId xmlns:a16="http://schemas.microsoft.com/office/drawing/2014/main" id="{8CD36F70-5721-48DE-A198-B99166D5C624}"/>
              </a:ext>
            </a:extLst>
          </p:cNvPr>
          <p:cNvSpPr txBox="1"/>
          <p:nvPr/>
        </p:nvSpPr>
        <p:spPr>
          <a:xfrm>
            <a:off x="459646" y="136525"/>
            <a:ext cx="7855256" cy="1446550"/>
          </a:xfrm>
          <a:prstGeom prst="rect">
            <a:avLst/>
          </a:prstGeom>
          <a:solidFill>
            <a:schemeClr val="bg1"/>
          </a:solidFill>
        </p:spPr>
        <p:txBody>
          <a:bodyPr wrap="square">
            <a:spAutoFit/>
          </a:bodyPr>
          <a:lstStyle/>
          <a:p>
            <a:pPr algn="just"/>
            <a:r>
              <a:rPr lang="en-US" sz="2200" b="1" dirty="0">
                <a:latin typeface="Arial Narrow" panose="020B0606020202030204" pitchFamily="34" charset="0"/>
                <a:ea typeface="Cambria" pitchFamily="18" charset="0"/>
              </a:rPr>
              <a:t>Gaussian models (</a:t>
            </a:r>
            <a:r>
              <a:rPr lang="el-GR" sz="2200" b="1" dirty="0">
                <a:latin typeface="Arial Narrow" panose="020B0606020202030204" pitchFamily="34" charset="0"/>
                <a:ea typeface="Cambria" pitchFamily="18" charset="0"/>
              </a:rPr>
              <a:t>μοντέλα θυσάνου του </a:t>
            </a:r>
            <a:r>
              <a:rPr lang="en-US" sz="2200" b="1" dirty="0">
                <a:latin typeface="Arial Narrow" panose="020B0606020202030204" pitchFamily="34" charset="0"/>
                <a:ea typeface="Cambria" pitchFamily="18" charset="0"/>
              </a:rPr>
              <a:t>Gauss</a:t>
            </a:r>
            <a:r>
              <a:rPr lang="el-GR" sz="2200" b="1" dirty="0">
                <a:latin typeface="Arial Narrow" panose="020B0606020202030204" pitchFamily="34" charset="0"/>
                <a:ea typeface="Cambria" pitchFamily="18" charset="0"/>
              </a:rPr>
              <a:t>)</a:t>
            </a:r>
          </a:p>
          <a:p>
            <a:pPr algn="just"/>
            <a:r>
              <a:rPr lang="el-GR" sz="2200" dirty="0">
                <a:solidFill>
                  <a:srgbClr val="0000FF"/>
                </a:solidFill>
                <a:latin typeface="Arial Narrow" panose="020B0606020202030204" pitchFamily="34" charset="0"/>
                <a:ea typeface="Cambria" pitchFamily="18" charset="0"/>
              </a:rPr>
              <a:t>Υπολογισμός της διασποράς των ρύπων.</a:t>
            </a:r>
          </a:p>
          <a:p>
            <a:pPr algn="just"/>
            <a:r>
              <a:rPr lang="el-GR" sz="2200" dirty="0">
                <a:solidFill>
                  <a:srgbClr val="0000FF"/>
                </a:solidFill>
                <a:latin typeface="Arial Narrow" panose="020B0606020202030204" pitchFamily="34" charset="0"/>
                <a:ea typeface="Cambria" pitchFamily="18" charset="0"/>
              </a:rPr>
              <a:t>Η εγκάρσια και η κατακόρυφη κατανομή των συγκεντρώσεων – ακολουθούν κανονική κατανομή (κατανομή </a:t>
            </a:r>
            <a:r>
              <a:rPr lang="en-US" sz="2200" dirty="0">
                <a:solidFill>
                  <a:srgbClr val="0000FF"/>
                </a:solidFill>
                <a:latin typeface="Arial Narrow" panose="020B0606020202030204" pitchFamily="34" charset="0"/>
                <a:ea typeface="Cambria" pitchFamily="18" charset="0"/>
              </a:rPr>
              <a:t>Gauss</a:t>
            </a:r>
            <a:r>
              <a:rPr lang="el-GR" sz="2200" dirty="0">
                <a:solidFill>
                  <a:srgbClr val="0000FF"/>
                </a:solidFill>
                <a:latin typeface="Arial Narrow" panose="020B0606020202030204" pitchFamily="34" charset="0"/>
                <a:ea typeface="Cambria" pitchFamily="18" charset="0"/>
              </a:rPr>
              <a:t>)</a:t>
            </a:r>
          </a:p>
        </p:txBody>
      </p:sp>
      <p:sp>
        <p:nvSpPr>
          <p:cNvPr id="8" name="TextBox 7">
            <a:extLst>
              <a:ext uri="{FF2B5EF4-FFF2-40B4-BE49-F238E27FC236}">
                <a16:creationId xmlns:a16="http://schemas.microsoft.com/office/drawing/2014/main" id="{F7A09226-F31D-4E53-8B7D-F99F076131D2}"/>
              </a:ext>
            </a:extLst>
          </p:cNvPr>
          <p:cNvSpPr txBox="1"/>
          <p:nvPr/>
        </p:nvSpPr>
        <p:spPr>
          <a:xfrm>
            <a:off x="457200" y="4149080"/>
            <a:ext cx="4030469" cy="2123658"/>
          </a:xfrm>
          <a:prstGeom prst="rect">
            <a:avLst/>
          </a:prstGeom>
          <a:solidFill>
            <a:schemeClr val="bg1"/>
          </a:solidFill>
        </p:spPr>
        <p:txBody>
          <a:bodyPr wrap="square">
            <a:spAutoFit/>
          </a:bodyPr>
          <a:lstStyle/>
          <a:p>
            <a:pPr algn="just"/>
            <a:r>
              <a:rPr lang="el-GR" sz="2200" b="1" dirty="0">
                <a:latin typeface="Arial Narrow" panose="020B0606020202030204" pitchFamily="34" charset="0"/>
                <a:ea typeface="Cambria" pitchFamily="18" charset="0"/>
              </a:rPr>
              <a:t>Πλεονεκτήματα,</a:t>
            </a:r>
          </a:p>
          <a:p>
            <a:pPr marL="285750" indent="-285750" algn="just">
              <a:buFont typeface="Arial" panose="020B0604020202020204" pitchFamily="34" charset="0"/>
              <a:buChar char="•"/>
            </a:pPr>
            <a:r>
              <a:rPr lang="el-GR" sz="2200" dirty="0">
                <a:solidFill>
                  <a:srgbClr val="0000FF"/>
                </a:solidFill>
                <a:latin typeface="Arial Narrow" panose="020B0606020202030204" pitchFamily="34" charset="0"/>
                <a:ea typeface="Cambria" pitchFamily="18" charset="0"/>
              </a:rPr>
              <a:t>Απλά στη χρήση</a:t>
            </a:r>
          </a:p>
          <a:p>
            <a:pPr marL="285750" indent="-285750">
              <a:buFont typeface="Arial" panose="020B0604020202020204" pitchFamily="34" charset="0"/>
              <a:buChar char="•"/>
            </a:pPr>
            <a:r>
              <a:rPr lang="el-GR" sz="2200" dirty="0">
                <a:solidFill>
                  <a:srgbClr val="0000FF"/>
                </a:solidFill>
                <a:latin typeface="Arial Narrow" panose="020B0606020202030204" pitchFamily="34" charset="0"/>
                <a:ea typeface="Cambria" pitchFamily="18" charset="0"/>
              </a:rPr>
              <a:t>Περιορισμένες απαιτήσεις σε στοιχεία εισαγωγής</a:t>
            </a:r>
          </a:p>
          <a:p>
            <a:pPr marL="285750" indent="-285750">
              <a:buFont typeface="Arial" panose="020B0604020202020204" pitchFamily="34" charset="0"/>
              <a:buChar char="•"/>
            </a:pPr>
            <a:r>
              <a:rPr lang="el-GR" sz="2200" dirty="0">
                <a:solidFill>
                  <a:srgbClr val="0000FF"/>
                </a:solidFill>
                <a:latin typeface="Arial Narrow" panose="020B0606020202030204" pitchFamily="34" charset="0"/>
                <a:ea typeface="Cambria" pitchFamily="18" charset="0"/>
              </a:rPr>
              <a:t>Κατάλληλα για περιβαλλοντικές μελέτες</a:t>
            </a:r>
          </a:p>
        </p:txBody>
      </p:sp>
      <p:pic>
        <p:nvPicPr>
          <p:cNvPr id="9" name="Picture 2">
            <a:extLst>
              <a:ext uri="{FF2B5EF4-FFF2-40B4-BE49-F238E27FC236}">
                <a16:creationId xmlns:a16="http://schemas.microsoft.com/office/drawing/2014/main" id="{E1DD0451-70EB-424B-BDC6-A3C45CFD4DE1}"/>
              </a:ext>
            </a:extLst>
          </p:cNvPr>
          <p:cNvPicPr>
            <a:picLocks noChangeAspect="1" noChangeArrowheads="1"/>
          </p:cNvPicPr>
          <p:nvPr/>
        </p:nvPicPr>
        <p:blipFill rotWithShape="1">
          <a:blip r:embed="rId2" cstate="print"/>
          <a:srcRect l="47225" t="50756" r="38660" b="27279"/>
          <a:stretch/>
        </p:blipFill>
        <p:spPr bwMode="auto">
          <a:xfrm>
            <a:off x="4860032" y="1983141"/>
            <a:ext cx="4283968" cy="3750116"/>
          </a:xfrm>
          <a:prstGeom prst="rect">
            <a:avLst/>
          </a:prstGeom>
          <a:noFill/>
          <a:ln w="9525">
            <a:noFill/>
            <a:miter lim="800000"/>
            <a:headEnd/>
            <a:tailEnd/>
          </a:ln>
        </p:spPr>
      </p:pic>
    </p:spTree>
    <p:extLst>
      <p:ext uri="{BB962C8B-B14F-4D97-AF65-F5344CB8AC3E}">
        <p14:creationId xmlns:p14="http://schemas.microsoft.com/office/powerpoint/2010/main" val="3713199415"/>
      </p:ext>
    </p:extLst>
  </p:cSld>
  <p:clrMapOvr>
    <a:masterClrMapping/>
  </p:clrMapOvr>
  <p:transition spd="med">
    <p:zoom/>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Θέση ημερομηνίας 5">
            <a:extLst>
              <a:ext uri="{FF2B5EF4-FFF2-40B4-BE49-F238E27FC236}">
                <a16:creationId xmlns:a16="http://schemas.microsoft.com/office/drawing/2014/main" id="{683991C3-AB07-4DE9-B797-6868D778BF9A}"/>
              </a:ext>
            </a:extLst>
          </p:cNvPr>
          <p:cNvSpPr>
            <a:spLocks noGrp="1"/>
          </p:cNvSpPr>
          <p:nvPr>
            <p:ph type="dt" sz="half" idx="10"/>
          </p:nvPr>
        </p:nvSpPr>
        <p:spPr/>
        <p:txBody>
          <a:bodyPr/>
          <a:lstStyle/>
          <a:p>
            <a:pPr>
              <a:defRPr/>
            </a:pPr>
            <a:fld id="{DFB3E3A1-D1D5-4B0A-A8D6-D5B4EDE64DE5}" type="datetime1">
              <a:rPr lang="el-GR" smtClean="0"/>
              <a:pPr>
                <a:defRPr/>
              </a:pPr>
              <a:t>11/12/2024</a:t>
            </a:fld>
            <a:endParaRPr lang="el-GR"/>
          </a:p>
        </p:txBody>
      </p:sp>
      <p:sp>
        <p:nvSpPr>
          <p:cNvPr id="7" name="Θέση αριθμού διαφάνειας 6">
            <a:extLst>
              <a:ext uri="{FF2B5EF4-FFF2-40B4-BE49-F238E27FC236}">
                <a16:creationId xmlns:a16="http://schemas.microsoft.com/office/drawing/2014/main" id="{40AFF2BC-A555-480B-A24E-F912980C41CF}"/>
              </a:ext>
            </a:extLst>
          </p:cNvPr>
          <p:cNvSpPr>
            <a:spLocks noGrp="1"/>
          </p:cNvSpPr>
          <p:nvPr>
            <p:ph type="sldNum" sz="quarter" idx="12"/>
          </p:nvPr>
        </p:nvSpPr>
        <p:spPr/>
        <p:txBody>
          <a:bodyPr/>
          <a:lstStyle/>
          <a:p>
            <a:fld id="{9FD736EA-1B0E-4467-9092-9C5E0C8891FE}" type="slidenum">
              <a:rPr lang="el-GR" altLang="el-GR" smtClean="0"/>
              <a:pPr/>
              <a:t>38</a:t>
            </a:fld>
            <a:endParaRPr lang="el-GR" altLang="el-GR"/>
          </a:p>
        </p:txBody>
      </p:sp>
      <p:sp>
        <p:nvSpPr>
          <p:cNvPr id="4" name="Title 1">
            <a:extLst>
              <a:ext uri="{FF2B5EF4-FFF2-40B4-BE49-F238E27FC236}">
                <a16:creationId xmlns:a16="http://schemas.microsoft.com/office/drawing/2014/main" id="{BA60138B-40A7-4279-B323-609C594CF76D}"/>
              </a:ext>
            </a:extLst>
          </p:cNvPr>
          <p:cNvSpPr>
            <a:spLocks noGrp="1"/>
          </p:cNvSpPr>
          <p:nvPr>
            <p:ph type="title"/>
          </p:nvPr>
        </p:nvSpPr>
        <p:spPr>
          <a:xfrm>
            <a:off x="500034" y="214290"/>
            <a:ext cx="7772400" cy="1143000"/>
          </a:xfrm>
        </p:spPr>
        <p:txBody>
          <a:bodyPr/>
          <a:lstStyle/>
          <a:p>
            <a:r>
              <a:rPr lang="el-GR" dirty="0">
                <a:solidFill>
                  <a:schemeClr val="accent6">
                    <a:lumMod val="75000"/>
                  </a:schemeClr>
                </a:solidFill>
              </a:rPr>
              <a:t>Κανονική κατανοµή </a:t>
            </a:r>
            <a:endParaRPr lang="en-US" dirty="0">
              <a:solidFill>
                <a:schemeClr val="accent6">
                  <a:lumMod val="75000"/>
                </a:schemeClr>
              </a:solidFill>
            </a:endParaRPr>
          </a:p>
        </p:txBody>
      </p:sp>
      <p:sp>
        <p:nvSpPr>
          <p:cNvPr id="5" name="Content Placeholder 2">
            <a:extLst>
              <a:ext uri="{FF2B5EF4-FFF2-40B4-BE49-F238E27FC236}">
                <a16:creationId xmlns:a16="http://schemas.microsoft.com/office/drawing/2014/main" id="{A2F8581E-8A0F-48E4-BC5B-F8A689DEEF8C}"/>
              </a:ext>
            </a:extLst>
          </p:cNvPr>
          <p:cNvSpPr txBox="1">
            <a:spLocks/>
          </p:cNvSpPr>
          <p:nvPr/>
        </p:nvSpPr>
        <p:spPr>
          <a:xfrm>
            <a:off x="178579" y="1357290"/>
            <a:ext cx="8415310" cy="45720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273050" indent="-41275" algn="just">
              <a:buFont typeface="Arial" panose="020B0604020202020204" pitchFamily="34" charset="0"/>
              <a:buNone/>
            </a:pPr>
            <a:r>
              <a:rPr lang="el-GR" sz="2800" dirty="0">
                <a:latin typeface="Arial Narrow" panose="020B0606020202030204" pitchFamily="34" charset="0"/>
                <a:ea typeface="Cambria" pitchFamily="18" charset="0"/>
              </a:rPr>
              <a:t>Ο τύπος της κανονικής κατανομής δημοσιεύτηκε πρώτη φορά από τον </a:t>
            </a:r>
            <a:r>
              <a:rPr lang="el-GR" sz="2800" i="1" u="sng" dirty="0" err="1">
                <a:latin typeface="Arial Narrow" panose="020B0606020202030204" pitchFamily="34" charset="0"/>
                <a:ea typeface="Cambria" pitchFamily="18" charset="0"/>
              </a:rPr>
              <a:t>Abraam</a:t>
            </a:r>
            <a:r>
              <a:rPr lang="el-GR" sz="2800" i="1" u="sng" dirty="0">
                <a:latin typeface="Arial Narrow" panose="020B0606020202030204" pitchFamily="34" charset="0"/>
                <a:ea typeface="Cambria" pitchFamily="18" charset="0"/>
              </a:rPr>
              <a:t> De </a:t>
            </a:r>
            <a:r>
              <a:rPr lang="el-GR" sz="2800" i="1" u="sng" dirty="0" err="1">
                <a:latin typeface="Arial Narrow" panose="020B0606020202030204" pitchFamily="34" charset="0"/>
                <a:ea typeface="Cambria" pitchFamily="18" charset="0"/>
              </a:rPr>
              <a:t>Moivre</a:t>
            </a:r>
            <a:r>
              <a:rPr lang="en-US" sz="2800" i="1" u="sng" dirty="0">
                <a:latin typeface="Arial Narrow" panose="020B0606020202030204" pitchFamily="34" charset="0"/>
                <a:ea typeface="Cambria" pitchFamily="18" charset="0"/>
              </a:rPr>
              <a:t>, </a:t>
            </a:r>
            <a:r>
              <a:rPr lang="el-GR" sz="2800" i="1" u="sng" dirty="0">
                <a:latin typeface="Arial Narrow" panose="020B0606020202030204" pitchFamily="34" charset="0"/>
                <a:ea typeface="Cambria" pitchFamily="18" charset="0"/>
              </a:rPr>
              <a:t>1733 </a:t>
            </a:r>
            <a:r>
              <a:rPr lang="el-GR" sz="2800" dirty="0">
                <a:latin typeface="Arial Narrow" panose="020B0606020202030204" pitchFamily="34" charset="0"/>
                <a:ea typeface="Cambria" pitchFamily="18" charset="0"/>
              </a:rPr>
              <a:t>αλλά πολλοί άλλοι μαθηματικοί συνέβαλλαν επίσης στην περιγραφή της κατανομής, μεταξύ άλλων, ο </a:t>
            </a:r>
            <a:r>
              <a:rPr lang="el-GR" sz="2800" dirty="0" err="1">
                <a:solidFill>
                  <a:srgbClr val="0000FF"/>
                </a:solidFill>
                <a:latin typeface="Arial Narrow" panose="020B0606020202030204" pitchFamily="34" charset="0"/>
                <a:ea typeface="Cambria" pitchFamily="18" charset="0"/>
              </a:rPr>
              <a:t>Frierdrich</a:t>
            </a:r>
            <a:r>
              <a:rPr lang="el-GR" sz="2800" dirty="0">
                <a:solidFill>
                  <a:srgbClr val="0000FF"/>
                </a:solidFill>
                <a:latin typeface="Arial Narrow" panose="020B0606020202030204" pitchFamily="34" charset="0"/>
                <a:ea typeface="Cambria" pitchFamily="18" charset="0"/>
              </a:rPr>
              <a:t> </a:t>
            </a:r>
            <a:r>
              <a:rPr lang="el-GR" sz="2800" dirty="0" err="1">
                <a:solidFill>
                  <a:srgbClr val="0000FF"/>
                </a:solidFill>
                <a:latin typeface="Arial Narrow" panose="020B0606020202030204" pitchFamily="34" charset="0"/>
                <a:ea typeface="Cambria" pitchFamily="18" charset="0"/>
              </a:rPr>
              <a:t>Gauss</a:t>
            </a:r>
            <a:r>
              <a:rPr lang="el-GR" sz="2800" dirty="0">
                <a:solidFill>
                  <a:srgbClr val="0000FF"/>
                </a:solidFill>
                <a:latin typeface="Arial Narrow" panose="020B0606020202030204" pitchFamily="34" charset="0"/>
                <a:ea typeface="Cambria" pitchFamily="18" charset="0"/>
              </a:rPr>
              <a:t> (1777-1855)</a:t>
            </a:r>
            <a:r>
              <a:rPr lang="el-GR" sz="2800" dirty="0">
                <a:latin typeface="Arial Narrow" panose="020B0606020202030204" pitchFamily="34" charset="0"/>
                <a:ea typeface="Cambria" pitchFamily="18" charset="0"/>
              </a:rPr>
              <a:t>. </a:t>
            </a:r>
            <a:endParaRPr lang="en-US" sz="2800" dirty="0">
              <a:latin typeface="Arial Narrow" panose="020B0606020202030204" pitchFamily="34" charset="0"/>
              <a:ea typeface="Cambria" pitchFamily="18" charset="0"/>
            </a:endParaRPr>
          </a:p>
          <a:p>
            <a:pPr marL="273050" indent="-41275" algn="just">
              <a:buFont typeface="Arial" panose="020B0604020202020204" pitchFamily="34" charset="0"/>
              <a:buNone/>
            </a:pPr>
            <a:endParaRPr lang="en-US" sz="2800" dirty="0">
              <a:latin typeface="Arial Narrow" panose="020B0606020202030204" pitchFamily="34" charset="0"/>
              <a:ea typeface="Cambria" pitchFamily="18" charset="0"/>
            </a:endParaRPr>
          </a:p>
          <a:p>
            <a:pPr marL="273050" indent="-41275" algn="just">
              <a:buFont typeface="Arial" panose="020B0604020202020204" pitchFamily="34" charset="0"/>
              <a:buNone/>
            </a:pPr>
            <a:r>
              <a:rPr lang="el-GR" sz="2800" dirty="0">
                <a:latin typeface="Arial Narrow" panose="020B0606020202030204" pitchFamily="34" charset="0"/>
                <a:ea typeface="Cambria" pitchFamily="18" charset="0"/>
              </a:rPr>
              <a:t> Η κανονική κατανομή αποτελεί το περισσότερο χρησιμοποιούμενο </a:t>
            </a:r>
            <a:r>
              <a:rPr lang="el-GR" sz="2800" b="1" dirty="0">
                <a:latin typeface="Arial Narrow" panose="020B0606020202030204" pitchFamily="34" charset="0"/>
                <a:ea typeface="Cambria" pitchFamily="18" charset="0"/>
              </a:rPr>
              <a:t>πρότυπο κατανομής </a:t>
            </a:r>
            <a:r>
              <a:rPr lang="el-GR" sz="2800" dirty="0">
                <a:latin typeface="Arial Narrow" panose="020B0606020202030204" pitchFamily="34" charset="0"/>
                <a:ea typeface="Cambria" pitchFamily="18" charset="0"/>
              </a:rPr>
              <a:t>λόγω του ότι περιγράφει µε επιτυχία πολλά φαινόμενα τα οποία εξαρτώνται από τυχαίες συνεχείς μεταβλητές. </a:t>
            </a:r>
            <a:endParaRPr lang="en-US" sz="2800" dirty="0">
              <a:latin typeface="Arial Narrow" panose="020B0606020202030204" pitchFamily="34" charset="0"/>
              <a:ea typeface="Cambria" pitchFamily="18" charset="0"/>
            </a:endParaRPr>
          </a:p>
        </p:txBody>
      </p:sp>
    </p:spTree>
    <p:extLst>
      <p:ext uri="{BB962C8B-B14F-4D97-AF65-F5344CB8AC3E}">
        <p14:creationId xmlns:p14="http://schemas.microsoft.com/office/powerpoint/2010/main" val="385553163"/>
      </p:ext>
    </p:extLst>
  </p:cSld>
  <p:clrMapOvr>
    <a:masterClrMapping/>
  </p:clrMapOvr>
  <p:transition spd="med">
    <p:zoom/>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Θέση ημερομηνίας 5">
            <a:extLst>
              <a:ext uri="{FF2B5EF4-FFF2-40B4-BE49-F238E27FC236}">
                <a16:creationId xmlns:a16="http://schemas.microsoft.com/office/drawing/2014/main" id="{683991C3-AB07-4DE9-B797-6868D778BF9A}"/>
              </a:ext>
            </a:extLst>
          </p:cNvPr>
          <p:cNvSpPr>
            <a:spLocks noGrp="1"/>
          </p:cNvSpPr>
          <p:nvPr>
            <p:ph type="dt" sz="half" idx="10"/>
          </p:nvPr>
        </p:nvSpPr>
        <p:spPr/>
        <p:txBody>
          <a:bodyPr/>
          <a:lstStyle/>
          <a:p>
            <a:pPr>
              <a:defRPr/>
            </a:pPr>
            <a:fld id="{DFB3E3A1-D1D5-4B0A-A8D6-D5B4EDE64DE5}" type="datetime1">
              <a:rPr lang="el-GR" smtClean="0"/>
              <a:pPr>
                <a:defRPr/>
              </a:pPr>
              <a:t>11/12/2024</a:t>
            </a:fld>
            <a:endParaRPr lang="el-GR"/>
          </a:p>
        </p:txBody>
      </p:sp>
      <p:sp>
        <p:nvSpPr>
          <p:cNvPr id="7" name="Θέση αριθμού διαφάνειας 6">
            <a:extLst>
              <a:ext uri="{FF2B5EF4-FFF2-40B4-BE49-F238E27FC236}">
                <a16:creationId xmlns:a16="http://schemas.microsoft.com/office/drawing/2014/main" id="{40AFF2BC-A555-480B-A24E-F912980C41CF}"/>
              </a:ext>
            </a:extLst>
          </p:cNvPr>
          <p:cNvSpPr>
            <a:spLocks noGrp="1"/>
          </p:cNvSpPr>
          <p:nvPr>
            <p:ph type="sldNum" sz="quarter" idx="12"/>
          </p:nvPr>
        </p:nvSpPr>
        <p:spPr/>
        <p:txBody>
          <a:bodyPr/>
          <a:lstStyle/>
          <a:p>
            <a:fld id="{9FD736EA-1B0E-4467-9092-9C5E0C8891FE}" type="slidenum">
              <a:rPr lang="el-GR" altLang="el-GR" smtClean="0"/>
              <a:pPr/>
              <a:t>39</a:t>
            </a:fld>
            <a:endParaRPr lang="el-GR" altLang="el-GR"/>
          </a:p>
        </p:txBody>
      </p:sp>
      <p:sp>
        <p:nvSpPr>
          <p:cNvPr id="4" name="Content Placeholder 2">
            <a:extLst>
              <a:ext uri="{FF2B5EF4-FFF2-40B4-BE49-F238E27FC236}">
                <a16:creationId xmlns:a16="http://schemas.microsoft.com/office/drawing/2014/main" id="{2CCC44DB-B2EF-44DD-8FF3-F09F3B21CA6D}"/>
              </a:ext>
            </a:extLst>
          </p:cNvPr>
          <p:cNvSpPr txBox="1">
            <a:spLocks/>
          </p:cNvSpPr>
          <p:nvPr/>
        </p:nvSpPr>
        <p:spPr>
          <a:xfrm>
            <a:off x="323528" y="1078361"/>
            <a:ext cx="8363272" cy="1099468"/>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l-GR" sz="2800" dirty="0">
                <a:latin typeface="Arial Narrow" panose="020B0606020202030204" pitchFamily="34" charset="0"/>
                <a:ea typeface="Cambria" pitchFamily="18" charset="0"/>
              </a:rPr>
              <a:t>Η μαθηματική περιγραφή της κανονικής κατανομής δίνεται από τη σχέση</a:t>
            </a:r>
            <a:endParaRPr lang="en-US" sz="2800" dirty="0">
              <a:latin typeface="Arial Narrow" panose="020B0606020202030204" pitchFamily="34" charset="0"/>
            </a:endParaRPr>
          </a:p>
        </p:txBody>
      </p:sp>
      <p:sp>
        <p:nvSpPr>
          <p:cNvPr id="8" name="Rectangle 5">
            <a:extLst>
              <a:ext uri="{FF2B5EF4-FFF2-40B4-BE49-F238E27FC236}">
                <a16:creationId xmlns:a16="http://schemas.microsoft.com/office/drawing/2014/main" id="{2684B730-4D47-4E49-B8AF-94913146A291}"/>
              </a:ext>
            </a:extLst>
          </p:cNvPr>
          <p:cNvSpPr/>
          <p:nvPr/>
        </p:nvSpPr>
        <p:spPr>
          <a:xfrm>
            <a:off x="323528" y="3840647"/>
            <a:ext cx="7272808" cy="2308324"/>
          </a:xfrm>
          <a:prstGeom prst="rect">
            <a:avLst/>
          </a:prstGeom>
        </p:spPr>
        <p:txBody>
          <a:bodyPr wrap="square">
            <a:spAutoFit/>
          </a:bodyPr>
          <a:lstStyle/>
          <a:p>
            <a:r>
              <a:rPr lang="el-GR" sz="2400" dirty="0">
                <a:solidFill>
                  <a:srgbClr val="0000FF"/>
                </a:solidFill>
              </a:rPr>
              <a:t>Όπου:</a:t>
            </a:r>
          </a:p>
          <a:p>
            <a:r>
              <a:rPr lang="el-GR" sz="2400" u="sng" dirty="0">
                <a:solidFill>
                  <a:srgbClr val="0000FF"/>
                </a:solidFill>
              </a:rPr>
              <a:t>σ είναι η τυπική απόκλιση</a:t>
            </a:r>
            <a:r>
              <a:rPr lang="el-GR" sz="2400" dirty="0">
                <a:solidFill>
                  <a:srgbClr val="0000FF"/>
                </a:solidFill>
              </a:rPr>
              <a:t>, σ</a:t>
            </a:r>
            <a:r>
              <a:rPr lang="el-GR" sz="2400" baseline="30000" dirty="0">
                <a:solidFill>
                  <a:srgbClr val="0000FF"/>
                </a:solidFill>
              </a:rPr>
              <a:t>2</a:t>
            </a:r>
            <a:r>
              <a:rPr lang="el-GR" sz="2400" dirty="0">
                <a:solidFill>
                  <a:srgbClr val="0000FF"/>
                </a:solidFill>
              </a:rPr>
              <a:t> είναι η διακύμανση και η ρίζα της αποτελεί την τυπική απόκλιση</a:t>
            </a:r>
            <a:endParaRPr lang="en-US" sz="2400" dirty="0">
              <a:solidFill>
                <a:srgbClr val="0000FF"/>
              </a:solidFill>
            </a:endParaRPr>
          </a:p>
          <a:p>
            <a:r>
              <a:rPr lang="el-GR" sz="2400" u="sng" dirty="0">
                <a:solidFill>
                  <a:srgbClr val="0000FF"/>
                </a:solidFill>
              </a:rPr>
              <a:t>Μ είναι η µέση τιµή</a:t>
            </a:r>
            <a:r>
              <a:rPr lang="el-GR" sz="2400" dirty="0">
                <a:solidFill>
                  <a:srgbClr val="0000FF"/>
                </a:solidFill>
              </a:rPr>
              <a:t> και </a:t>
            </a:r>
            <a:endParaRPr lang="en-US" sz="2400" dirty="0">
              <a:solidFill>
                <a:srgbClr val="0000FF"/>
              </a:solidFill>
            </a:endParaRPr>
          </a:p>
          <a:p>
            <a:r>
              <a:rPr lang="el-GR" sz="2400" dirty="0">
                <a:solidFill>
                  <a:srgbClr val="0000FF"/>
                </a:solidFill>
              </a:rPr>
              <a:t>Ν είναι ο συνολικός αριθµός των παρατηρήσεων (όταν η συχνότητα δίνεται επί της εκατό τότε Ν = 100%). </a:t>
            </a:r>
            <a:endParaRPr lang="en-US" sz="2400" dirty="0">
              <a:solidFill>
                <a:srgbClr val="0000FF"/>
              </a:solidFill>
            </a:endParaRPr>
          </a:p>
        </p:txBody>
      </p:sp>
      <p:sp>
        <p:nvSpPr>
          <p:cNvPr id="9" name="Title 1">
            <a:extLst>
              <a:ext uri="{FF2B5EF4-FFF2-40B4-BE49-F238E27FC236}">
                <a16:creationId xmlns:a16="http://schemas.microsoft.com/office/drawing/2014/main" id="{1EC539A3-2CFB-4FE6-B2D3-F9343A17F9B2}"/>
              </a:ext>
            </a:extLst>
          </p:cNvPr>
          <p:cNvSpPr txBox="1">
            <a:spLocks/>
          </p:cNvSpPr>
          <p:nvPr/>
        </p:nvSpPr>
        <p:spPr>
          <a:xfrm>
            <a:off x="714348" y="214290"/>
            <a:ext cx="7772400" cy="623910"/>
          </a:xfrm>
          <a:prstGeom prst="rect">
            <a:avLst/>
          </a:prstGeom>
        </p:spPr>
        <p:txBody>
          <a:bodyPr bIns="91440" anchor="b" anchorCtr="0">
            <a:normAutofit fontScale="925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l-GR" sz="4000" b="0" i="0" u="none" strike="noStrike" kern="1200" cap="none" spc="0" normalizeH="0" baseline="0" noProof="0" dirty="0">
                <a:ln>
                  <a:noFill/>
                </a:ln>
                <a:solidFill>
                  <a:schemeClr val="accent6">
                    <a:lumMod val="75000"/>
                  </a:schemeClr>
                </a:solidFill>
                <a:effectLst/>
                <a:uLnTx/>
                <a:uFillTx/>
                <a:latin typeface="+mj-lt"/>
                <a:ea typeface="+mj-ea"/>
                <a:cs typeface="+mj-cs"/>
              </a:rPr>
              <a:t>Κανονική κατανοµή </a:t>
            </a:r>
            <a:endParaRPr kumimoji="0" lang="en-US" sz="4000" b="0" i="0" u="none" strike="noStrike" kern="1200" cap="none" spc="0" normalizeH="0" baseline="0" noProof="0" dirty="0">
              <a:ln>
                <a:noFill/>
              </a:ln>
              <a:solidFill>
                <a:schemeClr val="accent6">
                  <a:lumMod val="75000"/>
                </a:schemeClr>
              </a:solidFill>
              <a:effectLst/>
              <a:uLnTx/>
              <a:uFillTx/>
              <a:latin typeface="+mj-lt"/>
              <a:ea typeface="+mj-ea"/>
              <a:cs typeface="+mj-cs"/>
            </a:endParaRPr>
          </a:p>
        </p:txBody>
      </p:sp>
      <p:graphicFrame>
        <p:nvGraphicFramePr>
          <p:cNvPr id="2" name="Αντικείμενο 1">
            <a:extLst>
              <a:ext uri="{FF2B5EF4-FFF2-40B4-BE49-F238E27FC236}">
                <a16:creationId xmlns:a16="http://schemas.microsoft.com/office/drawing/2014/main" id="{0556C386-0181-44AC-850B-FD1D58810D98}"/>
              </a:ext>
            </a:extLst>
          </p:cNvPr>
          <p:cNvGraphicFramePr>
            <a:graphicFrameLocks noChangeAspect="1"/>
          </p:cNvGraphicFramePr>
          <p:nvPr>
            <p:extLst>
              <p:ext uri="{D42A27DB-BD31-4B8C-83A1-F6EECF244321}">
                <p14:modId xmlns:p14="http://schemas.microsoft.com/office/powerpoint/2010/main" val="1178511259"/>
              </p:ext>
            </p:extLst>
          </p:nvPr>
        </p:nvGraphicFramePr>
        <p:xfrm>
          <a:off x="2699792" y="2297909"/>
          <a:ext cx="3392489" cy="1422657"/>
        </p:xfrm>
        <a:graphic>
          <a:graphicData uri="http://schemas.openxmlformats.org/presentationml/2006/ole">
            <mc:AlternateContent xmlns:mc="http://schemas.openxmlformats.org/markup-compatibility/2006">
              <mc:Choice xmlns:v="urn:schemas-microsoft-com:vml" Requires="v">
                <p:oleObj name="Equation" r:id="rId3" imgW="1180800" imgH="495000" progId="Equation.DSMT4">
                  <p:embed/>
                </p:oleObj>
              </mc:Choice>
              <mc:Fallback>
                <p:oleObj name="Equation" r:id="rId3" imgW="1180800" imgH="495000" progId="Equation.DSMT4">
                  <p:embed/>
                  <p:pic>
                    <p:nvPicPr>
                      <p:cNvPr id="0" name=""/>
                      <p:cNvPicPr/>
                      <p:nvPr/>
                    </p:nvPicPr>
                    <p:blipFill>
                      <a:blip r:embed="rId4"/>
                      <a:stretch>
                        <a:fillRect/>
                      </a:stretch>
                    </p:blipFill>
                    <p:spPr>
                      <a:xfrm>
                        <a:off x="2699792" y="2297909"/>
                        <a:ext cx="3392489" cy="1422657"/>
                      </a:xfrm>
                      <a:prstGeom prst="rect">
                        <a:avLst/>
                      </a:prstGeom>
                    </p:spPr>
                  </p:pic>
                </p:oleObj>
              </mc:Fallback>
            </mc:AlternateContent>
          </a:graphicData>
        </a:graphic>
      </p:graphicFrame>
      <p:graphicFrame>
        <p:nvGraphicFramePr>
          <p:cNvPr id="3" name="Αντικείμενο 2">
            <a:extLst>
              <a:ext uri="{FF2B5EF4-FFF2-40B4-BE49-F238E27FC236}">
                <a16:creationId xmlns:a16="http://schemas.microsoft.com/office/drawing/2014/main" id="{3EE0EF6D-03BC-DCED-C315-871F91C009C0}"/>
              </a:ext>
            </a:extLst>
          </p:cNvPr>
          <p:cNvGraphicFramePr>
            <a:graphicFrameLocks noChangeAspect="1"/>
          </p:cNvGraphicFramePr>
          <p:nvPr>
            <p:extLst>
              <p:ext uri="{D42A27DB-BD31-4B8C-83A1-F6EECF244321}">
                <p14:modId xmlns:p14="http://schemas.microsoft.com/office/powerpoint/2010/main" val="4280541826"/>
              </p:ext>
            </p:extLst>
          </p:nvPr>
        </p:nvGraphicFramePr>
        <p:xfrm>
          <a:off x="7452320" y="4260545"/>
          <a:ext cx="1538631" cy="839253"/>
        </p:xfrm>
        <a:graphic>
          <a:graphicData uri="http://schemas.openxmlformats.org/presentationml/2006/ole">
            <mc:AlternateContent xmlns:mc="http://schemas.openxmlformats.org/markup-compatibility/2006">
              <mc:Choice xmlns:v="urn:schemas-microsoft-com:vml" Requires="v">
                <p:oleObj name="Equation" r:id="rId5" imgW="1117440" imgH="609480" progId="Equation.DSMT4">
                  <p:embed/>
                </p:oleObj>
              </mc:Choice>
              <mc:Fallback>
                <p:oleObj name="Equation" r:id="rId5" imgW="1117440" imgH="609480" progId="Equation.DSMT4">
                  <p:embed/>
                  <p:pic>
                    <p:nvPicPr>
                      <p:cNvPr id="0" name=""/>
                      <p:cNvPicPr/>
                      <p:nvPr/>
                    </p:nvPicPr>
                    <p:blipFill>
                      <a:blip r:embed="rId6"/>
                      <a:stretch>
                        <a:fillRect/>
                      </a:stretch>
                    </p:blipFill>
                    <p:spPr>
                      <a:xfrm>
                        <a:off x="7452320" y="4260545"/>
                        <a:ext cx="1538631" cy="839253"/>
                      </a:xfrm>
                      <a:prstGeom prst="rect">
                        <a:avLst/>
                      </a:prstGeom>
                    </p:spPr>
                  </p:pic>
                </p:oleObj>
              </mc:Fallback>
            </mc:AlternateContent>
          </a:graphicData>
        </a:graphic>
      </p:graphicFrame>
    </p:spTree>
    <p:extLst>
      <p:ext uri="{BB962C8B-B14F-4D97-AF65-F5344CB8AC3E}">
        <p14:creationId xmlns:p14="http://schemas.microsoft.com/office/powerpoint/2010/main" val="4277853827"/>
      </p:ext>
    </p:extLst>
  </p:cSld>
  <p:clrMapOvr>
    <a:masterClrMapping/>
  </p:clrMapOvr>
  <p:transition spd="med">
    <p:zoom/>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Θέση ημερομηνίας 5">
            <a:extLst>
              <a:ext uri="{FF2B5EF4-FFF2-40B4-BE49-F238E27FC236}">
                <a16:creationId xmlns:a16="http://schemas.microsoft.com/office/drawing/2014/main" id="{683991C3-AB07-4DE9-B797-6868D778BF9A}"/>
              </a:ext>
            </a:extLst>
          </p:cNvPr>
          <p:cNvSpPr>
            <a:spLocks noGrp="1"/>
          </p:cNvSpPr>
          <p:nvPr>
            <p:ph type="dt" sz="half" idx="10"/>
          </p:nvPr>
        </p:nvSpPr>
        <p:spPr/>
        <p:txBody>
          <a:bodyPr/>
          <a:lstStyle/>
          <a:p>
            <a:pPr>
              <a:defRPr/>
            </a:pPr>
            <a:fld id="{DFB3E3A1-D1D5-4B0A-A8D6-D5B4EDE64DE5}" type="datetime1">
              <a:rPr lang="el-GR" smtClean="0"/>
              <a:pPr>
                <a:defRPr/>
              </a:pPr>
              <a:t>11/12/2024</a:t>
            </a:fld>
            <a:endParaRPr lang="el-GR"/>
          </a:p>
        </p:txBody>
      </p:sp>
      <p:sp>
        <p:nvSpPr>
          <p:cNvPr id="7" name="Θέση αριθμού διαφάνειας 6">
            <a:extLst>
              <a:ext uri="{FF2B5EF4-FFF2-40B4-BE49-F238E27FC236}">
                <a16:creationId xmlns:a16="http://schemas.microsoft.com/office/drawing/2014/main" id="{40AFF2BC-A555-480B-A24E-F912980C41CF}"/>
              </a:ext>
            </a:extLst>
          </p:cNvPr>
          <p:cNvSpPr>
            <a:spLocks noGrp="1"/>
          </p:cNvSpPr>
          <p:nvPr>
            <p:ph type="sldNum" sz="quarter" idx="12"/>
          </p:nvPr>
        </p:nvSpPr>
        <p:spPr/>
        <p:txBody>
          <a:bodyPr/>
          <a:lstStyle/>
          <a:p>
            <a:fld id="{9FD736EA-1B0E-4467-9092-9C5E0C8891FE}" type="slidenum">
              <a:rPr lang="el-GR" altLang="el-GR" smtClean="0"/>
              <a:pPr/>
              <a:t>40</a:t>
            </a:fld>
            <a:endParaRPr lang="el-GR" altLang="el-GR"/>
          </a:p>
        </p:txBody>
      </p:sp>
      <p:pic>
        <p:nvPicPr>
          <p:cNvPr id="4" name="Picture 2">
            <a:extLst>
              <a:ext uri="{FF2B5EF4-FFF2-40B4-BE49-F238E27FC236}">
                <a16:creationId xmlns:a16="http://schemas.microsoft.com/office/drawing/2014/main" id="{25A55C75-026B-418B-8E90-C6FCE9606E90}"/>
              </a:ext>
            </a:extLst>
          </p:cNvPr>
          <p:cNvPicPr>
            <a:picLocks noChangeAspect="1" noChangeArrowheads="1"/>
          </p:cNvPicPr>
          <p:nvPr/>
        </p:nvPicPr>
        <p:blipFill>
          <a:blip r:embed="rId2" cstate="print"/>
          <a:srcRect l="37868" t="23420" r="35478" b="29194"/>
          <a:stretch>
            <a:fillRect/>
          </a:stretch>
        </p:blipFill>
        <p:spPr bwMode="auto">
          <a:xfrm>
            <a:off x="-11840" y="565225"/>
            <a:ext cx="5929322" cy="5929322"/>
          </a:xfrm>
          <a:prstGeom prst="rect">
            <a:avLst/>
          </a:prstGeom>
          <a:ln>
            <a:noFill/>
          </a:ln>
          <a:effectLst>
            <a:softEdge rad="317500"/>
          </a:effectLst>
        </p:spPr>
      </p:pic>
      <p:sp>
        <p:nvSpPr>
          <p:cNvPr id="5" name="Rectangle 4">
            <a:extLst>
              <a:ext uri="{FF2B5EF4-FFF2-40B4-BE49-F238E27FC236}">
                <a16:creationId xmlns:a16="http://schemas.microsoft.com/office/drawing/2014/main" id="{151A25AC-DA0C-4FC1-BCE9-E333B6F02E7A}"/>
              </a:ext>
            </a:extLst>
          </p:cNvPr>
          <p:cNvSpPr/>
          <p:nvPr/>
        </p:nvSpPr>
        <p:spPr>
          <a:xfrm>
            <a:off x="131036" y="5708753"/>
            <a:ext cx="1428760" cy="42862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5">
            <a:extLst>
              <a:ext uri="{FF2B5EF4-FFF2-40B4-BE49-F238E27FC236}">
                <a16:creationId xmlns:a16="http://schemas.microsoft.com/office/drawing/2014/main" id="{28759D3B-90C0-437A-87CC-546CC5B51020}"/>
              </a:ext>
            </a:extLst>
          </p:cNvPr>
          <p:cNvSpPr/>
          <p:nvPr/>
        </p:nvSpPr>
        <p:spPr>
          <a:xfrm>
            <a:off x="5320092" y="791083"/>
            <a:ext cx="3493182" cy="1785104"/>
          </a:xfrm>
          <a:prstGeom prst="rect">
            <a:avLst/>
          </a:prstGeom>
        </p:spPr>
        <p:txBody>
          <a:bodyPr wrap="square">
            <a:spAutoFit/>
          </a:bodyPr>
          <a:lstStyle/>
          <a:p>
            <a:pPr algn="just"/>
            <a:r>
              <a:rPr lang="el-GR" sz="2200" dirty="0">
                <a:latin typeface="Arial Narrow" panose="020B0606020202030204" pitchFamily="34" charset="0"/>
              </a:rPr>
              <a:t>Όταν γίνει γραφική παράσταση µε το (x-Μ) στη τετµηµένη και το y στη τεταγµένη, η συνάρτηση εµφανίζεται µε σχήµα καµπάνας</a:t>
            </a:r>
            <a:endParaRPr lang="en-US" sz="2200" dirty="0">
              <a:latin typeface="Arial Narrow" panose="020B0606020202030204" pitchFamily="34" charset="0"/>
            </a:endParaRPr>
          </a:p>
        </p:txBody>
      </p:sp>
      <p:sp>
        <p:nvSpPr>
          <p:cNvPr id="9" name="Title 1">
            <a:extLst>
              <a:ext uri="{FF2B5EF4-FFF2-40B4-BE49-F238E27FC236}">
                <a16:creationId xmlns:a16="http://schemas.microsoft.com/office/drawing/2014/main" id="{0709C999-ADCF-4615-84D9-121EB049BF3D}"/>
              </a:ext>
            </a:extLst>
          </p:cNvPr>
          <p:cNvSpPr txBox="1">
            <a:spLocks/>
          </p:cNvSpPr>
          <p:nvPr/>
        </p:nvSpPr>
        <p:spPr>
          <a:xfrm>
            <a:off x="845416" y="92440"/>
            <a:ext cx="5715008" cy="628179"/>
          </a:xfrm>
          <a:prstGeom prst="rect">
            <a:avLst/>
          </a:prstGeom>
        </p:spPr>
        <p:txBody>
          <a:bodyPr bIns="91440" anchor="b" anchorCtr="0">
            <a:normAutofit fontScale="92500" lnSpcReduction="20000"/>
          </a:bodyPr>
          <a:lstStyle/>
          <a:p>
            <a:pPr marL="0" marR="0" lvl="0" indent="0" algn="r" defTabSz="914400" rtl="0" eaLnBrk="1" fontAlgn="auto" latinLnBrk="0" hangingPunct="1">
              <a:lnSpc>
                <a:spcPct val="100000"/>
              </a:lnSpc>
              <a:spcBef>
                <a:spcPct val="0"/>
              </a:spcBef>
              <a:spcAft>
                <a:spcPts val="0"/>
              </a:spcAft>
              <a:buClrTx/>
              <a:buSzTx/>
              <a:buFontTx/>
              <a:buNone/>
              <a:tabLst/>
              <a:defRPr/>
            </a:pPr>
            <a:r>
              <a:rPr kumimoji="0" lang="el-GR" sz="4000" b="0" i="0" u="none" strike="noStrike" kern="1200" cap="none" spc="0" normalizeH="0" baseline="0" noProof="0" dirty="0">
                <a:ln>
                  <a:noFill/>
                </a:ln>
                <a:solidFill>
                  <a:schemeClr val="accent6">
                    <a:lumMod val="75000"/>
                  </a:schemeClr>
                </a:solidFill>
                <a:effectLst/>
                <a:uLnTx/>
                <a:uFillTx/>
                <a:latin typeface="+mj-lt"/>
                <a:ea typeface="+mj-ea"/>
                <a:cs typeface="+mj-cs"/>
              </a:rPr>
              <a:t>Κανονική κατανοµή </a:t>
            </a:r>
            <a:endParaRPr kumimoji="0" lang="en-US" sz="4000" b="0" i="0" u="none" strike="noStrike" kern="1200" cap="none" spc="0" normalizeH="0" baseline="0" noProof="0" dirty="0">
              <a:ln>
                <a:noFill/>
              </a:ln>
              <a:solidFill>
                <a:schemeClr val="accent6">
                  <a:lumMod val="75000"/>
                </a:schemeClr>
              </a:solidFill>
              <a:effectLst/>
              <a:uLnTx/>
              <a:uFillTx/>
              <a:latin typeface="+mj-lt"/>
              <a:ea typeface="+mj-ea"/>
              <a:cs typeface="+mj-cs"/>
            </a:endParaRPr>
          </a:p>
        </p:txBody>
      </p:sp>
      <p:graphicFrame>
        <p:nvGraphicFramePr>
          <p:cNvPr id="2" name="Αντικείμενο 1">
            <a:extLst>
              <a:ext uri="{FF2B5EF4-FFF2-40B4-BE49-F238E27FC236}">
                <a16:creationId xmlns:a16="http://schemas.microsoft.com/office/drawing/2014/main" id="{9C2C79BF-A912-4014-BDDD-4C8C319A2B34}"/>
              </a:ext>
            </a:extLst>
          </p:cNvPr>
          <p:cNvGraphicFramePr>
            <a:graphicFrameLocks noChangeAspect="1"/>
          </p:cNvGraphicFramePr>
          <p:nvPr>
            <p:extLst>
              <p:ext uri="{D42A27DB-BD31-4B8C-83A1-F6EECF244321}">
                <p14:modId xmlns:p14="http://schemas.microsoft.com/office/powerpoint/2010/main" val="2104515556"/>
              </p:ext>
            </p:extLst>
          </p:nvPr>
        </p:nvGraphicFramePr>
        <p:xfrm>
          <a:off x="5868144" y="3084607"/>
          <a:ext cx="2620963" cy="1100137"/>
        </p:xfrm>
        <a:graphic>
          <a:graphicData uri="http://schemas.openxmlformats.org/presentationml/2006/ole">
            <mc:AlternateContent xmlns:mc="http://schemas.openxmlformats.org/markup-compatibility/2006">
              <mc:Choice xmlns:v="urn:schemas-microsoft-com:vml" Requires="v">
                <p:oleObj name="Equation" r:id="rId3" imgW="2621356" imgH="1100560" progId="Equation.DSMT4">
                  <p:embed/>
                </p:oleObj>
              </mc:Choice>
              <mc:Fallback>
                <p:oleObj name="Equation" r:id="rId3" imgW="2621356" imgH="1100560" progId="Equation.DSMT4">
                  <p:embed/>
                  <p:pic>
                    <p:nvPicPr>
                      <p:cNvPr id="0" name=""/>
                      <p:cNvPicPr/>
                      <p:nvPr/>
                    </p:nvPicPr>
                    <p:blipFill>
                      <a:blip r:embed="rId4"/>
                      <a:stretch>
                        <a:fillRect/>
                      </a:stretch>
                    </p:blipFill>
                    <p:spPr>
                      <a:xfrm>
                        <a:off x="5868144" y="3084607"/>
                        <a:ext cx="2620963" cy="1100137"/>
                      </a:xfrm>
                      <a:prstGeom prst="rect">
                        <a:avLst/>
                      </a:prstGeom>
                    </p:spPr>
                  </p:pic>
                </p:oleObj>
              </mc:Fallback>
            </mc:AlternateContent>
          </a:graphicData>
        </a:graphic>
      </p:graphicFrame>
      <p:graphicFrame>
        <p:nvGraphicFramePr>
          <p:cNvPr id="3" name="Αντικείμενο 2">
            <a:extLst>
              <a:ext uri="{FF2B5EF4-FFF2-40B4-BE49-F238E27FC236}">
                <a16:creationId xmlns:a16="http://schemas.microsoft.com/office/drawing/2014/main" id="{CA840859-2722-6FAB-5B88-0BE917A98A7F}"/>
              </a:ext>
            </a:extLst>
          </p:cNvPr>
          <p:cNvGraphicFramePr>
            <a:graphicFrameLocks noChangeAspect="1"/>
          </p:cNvGraphicFramePr>
          <p:nvPr>
            <p:extLst>
              <p:ext uri="{D42A27DB-BD31-4B8C-83A1-F6EECF244321}">
                <p14:modId xmlns:p14="http://schemas.microsoft.com/office/powerpoint/2010/main" val="333191482"/>
              </p:ext>
            </p:extLst>
          </p:nvPr>
        </p:nvGraphicFramePr>
        <p:xfrm>
          <a:off x="2843808" y="4658472"/>
          <a:ext cx="1030570" cy="523732"/>
        </p:xfrm>
        <a:graphic>
          <a:graphicData uri="http://schemas.openxmlformats.org/presentationml/2006/ole">
            <mc:AlternateContent xmlns:mc="http://schemas.openxmlformats.org/markup-compatibility/2006">
              <mc:Choice xmlns:v="urn:schemas-microsoft-com:vml" Requires="v">
                <p:oleObj name="Equation" r:id="rId5" imgW="774360" imgH="393480" progId="Equation.DSMT4">
                  <p:embed/>
                </p:oleObj>
              </mc:Choice>
              <mc:Fallback>
                <p:oleObj name="Equation" r:id="rId5" imgW="774360" imgH="393480" progId="Equation.DSMT4">
                  <p:embed/>
                  <p:pic>
                    <p:nvPicPr>
                      <p:cNvPr id="0" name=""/>
                      <p:cNvPicPr/>
                      <p:nvPr/>
                    </p:nvPicPr>
                    <p:blipFill>
                      <a:blip r:embed="rId6"/>
                      <a:stretch>
                        <a:fillRect/>
                      </a:stretch>
                    </p:blipFill>
                    <p:spPr>
                      <a:xfrm>
                        <a:off x="2843808" y="4658472"/>
                        <a:ext cx="1030570" cy="523732"/>
                      </a:xfrm>
                      <a:prstGeom prst="rect">
                        <a:avLst/>
                      </a:prstGeom>
                    </p:spPr>
                  </p:pic>
                </p:oleObj>
              </mc:Fallback>
            </mc:AlternateContent>
          </a:graphicData>
        </a:graphic>
      </p:graphicFrame>
      <p:graphicFrame>
        <p:nvGraphicFramePr>
          <p:cNvPr id="10" name="Αντικείμενο 9">
            <a:extLst>
              <a:ext uri="{FF2B5EF4-FFF2-40B4-BE49-F238E27FC236}">
                <a16:creationId xmlns:a16="http://schemas.microsoft.com/office/drawing/2014/main" id="{0AB9B88D-D039-C823-E5E9-A0C5645D3A42}"/>
              </a:ext>
            </a:extLst>
          </p:cNvPr>
          <p:cNvGraphicFramePr>
            <a:graphicFrameLocks noChangeAspect="1"/>
          </p:cNvGraphicFramePr>
          <p:nvPr>
            <p:extLst>
              <p:ext uri="{D42A27DB-BD31-4B8C-83A1-F6EECF244321}">
                <p14:modId xmlns:p14="http://schemas.microsoft.com/office/powerpoint/2010/main" val="2282158455"/>
              </p:ext>
            </p:extLst>
          </p:nvPr>
        </p:nvGraphicFramePr>
        <p:xfrm>
          <a:off x="665681" y="2943567"/>
          <a:ext cx="359469" cy="424827"/>
        </p:xfrm>
        <a:graphic>
          <a:graphicData uri="http://schemas.openxmlformats.org/presentationml/2006/ole">
            <mc:AlternateContent xmlns:mc="http://schemas.openxmlformats.org/markup-compatibility/2006">
              <mc:Choice xmlns:v="urn:schemas-microsoft-com:vml" Requires="v">
                <p:oleObj name="Equation" r:id="rId7" imgW="139680" imgH="164880" progId="Equation.DSMT4">
                  <p:embed/>
                </p:oleObj>
              </mc:Choice>
              <mc:Fallback>
                <p:oleObj name="Equation" r:id="rId7" imgW="139680" imgH="164880" progId="Equation.DSMT4">
                  <p:embed/>
                  <p:pic>
                    <p:nvPicPr>
                      <p:cNvPr id="0" name=""/>
                      <p:cNvPicPr/>
                      <p:nvPr/>
                    </p:nvPicPr>
                    <p:blipFill>
                      <a:blip r:embed="rId8"/>
                      <a:stretch>
                        <a:fillRect/>
                      </a:stretch>
                    </p:blipFill>
                    <p:spPr>
                      <a:xfrm>
                        <a:off x="665681" y="2943567"/>
                        <a:ext cx="359469" cy="424827"/>
                      </a:xfrm>
                      <a:prstGeom prst="rect">
                        <a:avLst/>
                      </a:prstGeom>
                    </p:spPr>
                  </p:pic>
                </p:oleObj>
              </mc:Fallback>
            </mc:AlternateContent>
          </a:graphicData>
        </a:graphic>
      </p:graphicFrame>
    </p:spTree>
    <p:extLst>
      <p:ext uri="{BB962C8B-B14F-4D97-AF65-F5344CB8AC3E}">
        <p14:creationId xmlns:p14="http://schemas.microsoft.com/office/powerpoint/2010/main" val="3030427603"/>
      </p:ext>
    </p:extLst>
  </p:cSld>
  <p:clrMapOvr>
    <a:masterClrMapping/>
  </p:clrMapOvr>
  <p:transition spd="med">
    <p:zoom/>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Θέση ημερομηνίας 5">
            <a:extLst>
              <a:ext uri="{FF2B5EF4-FFF2-40B4-BE49-F238E27FC236}">
                <a16:creationId xmlns:a16="http://schemas.microsoft.com/office/drawing/2014/main" id="{683991C3-AB07-4DE9-B797-6868D778BF9A}"/>
              </a:ext>
            </a:extLst>
          </p:cNvPr>
          <p:cNvSpPr>
            <a:spLocks noGrp="1"/>
          </p:cNvSpPr>
          <p:nvPr>
            <p:ph type="dt" sz="half" idx="10"/>
          </p:nvPr>
        </p:nvSpPr>
        <p:spPr/>
        <p:txBody>
          <a:bodyPr/>
          <a:lstStyle/>
          <a:p>
            <a:pPr>
              <a:defRPr/>
            </a:pPr>
            <a:fld id="{DFB3E3A1-D1D5-4B0A-A8D6-D5B4EDE64DE5}" type="datetime1">
              <a:rPr lang="el-GR" smtClean="0"/>
              <a:pPr>
                <a:defRPr/>
              </a:pPr>
              <a:t>11/12/2024</a:t>
            </a:fld>
            <a:endParaRPr lang="el-GR"/>
          </a:p>
        </p:txBody>
      </p:sp>
      <p:sp>
        <p:nvSpPr>
          <p:cNvPr id="7" name="Θέση αριθμού διαφάνειας 6">
            <a:extLst>
              <a:ext uri="{FF2B5EF4-FFF2-40B4-BE49-F238E27FC236}">
                <a16:creationId xmlns:a16="http://schemas.microsoft.com/office/drawing/2014/main" id="{40AFF2BC-A555-480B-A24E-F912980C41CF}"/>
              </a:ext>
            </a:extLst>
          </p:cNvPr>
          <p:cNvSpPr>
            <a:spLocks noGrp="1"/>
          </p:cNvSpPr>
          <p:nvPr>
            <p:ph type="sldNum" sz="quarter" idx="12"/>
          </p:nvPr>
        </p:nvSpPr>
        <p:spPr/>
        <p:txBody>
          <a:bodyPr/>
          <a:lstStyle/>
          <a:p>
            <a:fld id="{9FD736EA-1B0E-4467-9092-9C5E0C8891FE}" type="slidenum">
              <a:rPr lang="el-GR" altLang="el-GR" smtClean="0"/>
              <a:pPr/>
              <a:t>41</a:t>
            </a:fld>
            <a:endParaRPr lang="el-GR" altLang="el-GR"/>
          </a:p>
        </p:txBody>
      </p:sp>
      <p:pic>
        <p:nvPicPr>
          <p:cNvPr id="4" name="Picture 2">
            <a:extLst>
              <a:ext uri="{FF2B5EF4-FFF2-40B4-BE49-F238E27FC236}">
                <a16:creationId xmlns:a16="http://schemas.microsoft.com/office/drawing/2014/main" id="{EC0C2B01-01F3-4D49-B823-ACDD7DA74927}"/>
              </a:ext>
            </a:extLst>
          </p:cNvPr>
          <p:cNvPicPr>
            <a:picLocks noChangeAspect="1" noChangeArrowheads="1"/>
          </p:cNvPicPr>
          <p:nvPr/>
        </p:nvPicPr>
        <p:blipFill>
          <a:blip r:embed="rId2" cstate="print"/>
          <a:srcRect l="21063" t="20734" r="36019" b="22567"/>
          <a:stretch>
            <a:fillRect/>
          </a:stretch>
        </p:blipFill>
        <p:spPr bwMode="auto">
          <a:xfrm>
            <a:off x="457200" y="404664"/>
            <a:ext cx="8139571" cy="6048672"/>
          </a:xfrm>
          <a:prstGeom prst="rect">
            <a:avLst/>
          </a:prstGeom>
          <a:noFill/>
          <a:ln w="9525">
            <a:noFill/>
            <a:miter lim="800000"/>
            <a:headEnd/>
            <a:tailEnd/>
          </a:ln>
        </p:spPr>
      </p:pic>
      <p:graphicFrame>
        <p:nvGraphicFramePr>
          <p:cNvPr id="2" name="Αντικείμενο 1">
            <a:extLst>
              <a:ext uri="{FF2B5EF4-FFF2-40B4-BE49-F238E27FC236}">
                <a16:creationId xmlns:a16="http://schemas.microsoft.com/office/drawing/2014/main" id="{AA08369D-F73E-42F7-9C6C-EDA1CDC1D699}"/>
              </a:ext>
            </a:extLst>
          </p:cNvPr>
          <p:cNvGraphicFramePr>
            <a:graphicFrameLocks noChangeAspect="1"/>
          </p:cNvGraphicFramePr>
          <p:nvPr>
            <p:extLst>
              <p:ext uri="{D42A27DB-BD31-4B8C-83A1-F6EECF244321}">
                <p14:modId xmlns:p14="http://schemas.microsoft.com/office/powerpoint/2010/main" val="1560442579"/>
              </p:ext>
            </p:extLst>
          </p:nvPr>
        </p:nvGraphicFramePr>
        <p:xfrm>
          <a:off x="1403648" y="980728"/>
          <a:ext cx="2578345" cy="1081241"/>
        </p:xfrm>
        <a:graphic>
          <a:graphicData uri="http://schemas.openxmlformats.org/presentationml/2006/ole">
            <mc:AlternateContent xmlns:mc="http://schemas.openxmlformats.org/markup-compatibility/2006">
              <mc:Choice xmlns:v="urn:schemas-microsoft-com:vml" Requires="v">
                <p:oleObj name="Equation" r:id="rId3" imgW="1180800" imgH="495000" progId="Equation.DSMT4">
                  <p:embed/>
                </p:oleObj>
              </mc:Choice>
              <mc:Fallback>
                <p:oleObj name="Equation" r:id="rId3" imgW="1180800" imgH="495000" progId="Equation.DSMT4">
                  <p:embed/>
                  <p:pic>
                    <p:nvPicPr>
                      <p:cNvPr id="0" name=""/>
                      <p:cNvPicPr/>
                      <p:nvPr/>
                    </p:nvPicPr>
                    <p:blipFill>
                      <a:blip r:embed="rId4"/>
                      <a:stretch>
                        <a:fillRect/>
                      </a:stretch>
                    </p:blipFill>
                    <p:spPr>
                      <a:xfrm>
                        <a:off x="1403648" y="980728"/>
                        <a:ext cx="2578345" cy="1081241"/>
                      </a:xfrm>
                      <a:prstGeom prst="rect">
                        <a:avLst/>
                      </a:prstGeom>
                      <a:solidFill>
                        <a:schemeClr val="bg1"/>
                      </a:solidFill>
                    </p:spPr>
                  </p:pic>
                </p:oleObj>
              </mc:Fallback>
            </mc:AlternateContent>
          </a:graphicData>
        </a:graphic>
      </p:graphicFrame>
      <p:graphicFrame>
        <p:nvGraphicFramePr>
          <p:cNvPr id="3" name="Αντικείμενο 2">
            <a:extLst>
              <a:ext uri="{FF2B5EF4-FFF2-40B4-BE49-F238E27FC236}">
                <a16:creationId xmlns:a16="http://schemas.microsoft.com/office/drawing/2014/main" id="{4AD67701-C07E-7A7C-61BD-0AD8AEA88898}"/>
              </a:ext>
            </a:extLst>
          </p:cNvPr>
          <p:cNvGraphicFramePr>
            <a:graphicFrameLocks noChangeAspect="1"/>
          </p:cNvGraphicFramePr>
          <p:nvPr>
            <p:extLst>
              <p:ext uri="{D42A27DB-BD31-4B8C-83A1-F6EECF244321}">
                <p14:modId xmlns:p14="http://schemas.microsoft.com/office/powerpoint/2010/main" val="1703082686"/>
              </p:ext>
            </p:extLst>
          </p:nvPr>
        </p:nvGraphicFramePr>
        <p:xfrm>
          <a:off x="4393852" y="3717032"/>
          <a:ext cx="356295" cy="421076"/>
        </p:xfrm>
        <a:graphic>
          <a:graphicData uri="http://schemas.openxmlformats.org/presentationml/2006/ole">
            <mc:AlternateContent xmlns:mc="http://schemas.openxmlformats.org/markup-compatibility/2006">
              <mc:Choice xmlns:v="urn:schemas-microsoft-com:vml" Requires="v">
                <p:oleObj name="Equation" r:id="rId5" imgW="139680" imgH="164880" progId="Equation.DSMT4">
                  <p:embed/>
                </p:oleObj>
              </mc:Choice>
              <mc:Fallback>
                <p:oleObj name="Equation" r:id="rId5" imgW="139680" imgH="164880" progId="Equation.DSMT4">
                  <p:embed/>
                  <p:pic>
                    <p:nvPicPr>
                      <p:cNvPr id="0" name=""/>
                      <p:cNvPicPr/>
                      <p:nvPr/>
                    </p:nvPicPr>
                    <p:blipFill>
                      <a:blip r:embed="rId6"/>
                      <a:stretch>
                        <a:fillRect/>
                      </a:stretch>
                    </p:blipFill>
                    <p:spPr>
                      <a:xfrm>
                        <a:off x="4393852" y="3717032"/>
                        <a:ext cx="356295" cy="421076"/>
                      </a:xfrm>
                      <a:prstGeom prst="rect">
                        <a:avLst/>
                      </a:prstGeom>
                    </p:spPr>
                  </p:pic>
                </p:oleObj>
              </mc:Fallback>
            </mc:AlternateContent>
          </a:graphicData>
        </a:graphic>
      </p:graphicFrame>
    </p:spTree>
    <p:extLst>
      <p:ext uri="{BB962C8B-B14F-4D97-AF65-F5344CB8AC3E}">
        <p14:creationId xmlns:p14="http://schemas.microsoft.com/office/powerpoint/2010/main" val="3473363713"/>
      </p:ext>
    </p:extLst>
  </p:cSld>
  <p:clrMapOvr>
    <a:masterClrMapping/>
  </p:clrMapOvr>
  <p:transition spd="med">
    <p:zoom/>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Θέση ημερομηνίας 5">
            <a:extLst>
              <a:ext uri="{FF2B5EF4-FFF2-40B4-BE49-F238E27FC236}">
                <a16:creationId xmlns:a16="http://schemas.microsoft.com/office/drawing/2014/main" id="{683991C3-AB07-4DE9-B797-6868D778BF9A}"/>
              </a:ext>
            </a:extLst>
          </p:cNvPr>
          <p:cNvSpPr>
            <a:spLocks noGrp="1"/>
          </p:cNvSpPr>
          <p:nvPr>
            <p:ph type="dt" sz="half" idx="10"/>
          </p:nvPr>
        </p:nvSpPr>
        <p:spPr/>
        <p:txBody>
          <a:bodyPr/>
          <a:lstStyle/>
          <a:p>
            <a:pPr>
              <a:defRPr/>
            </a:pPr>
            <a:fld id="{DFB3E3A1-D1D5-4B0A-A8D6-D5B4EDE64DE5}" type="datetime1">
              <a:rPr lang="el-GR" smtClean="0"/>
              <a:pPr>
                <a:defRPr/>
              </a:pPr>
              <a:t>11/12/2024</a:t>
            </a:fld>
            <a:endParaRPr lang="el-GR"/>
          </a:p>
        </p:txBody>
      </p:sp>
      <p:sp>
        <p:nvSpPr>
          <p:cNvPr id="7" name="Θέση αριθμού διαφάνειας 6">
            <a:extLst>
              <a:ext uri="{FF2B5EF4-FFF2-40B4-BE49-F238E27FC236}">
                <a16:creationId xmlns:a16="http://schemas.microsoft.com/office/drawing/2014/main" id="{40AFF2BC-A555-480B-A24E-F912980C41CF}"/>
              </a:ext>
            </a:extLst>
          </p:cNvPr>
          <p:cNvSpPr>
            <a:spLocks noGrp="1"/>
          </p:cNvSpPr>
          <p:nvPr>
            <p:ph type="sldNum" sz="quarter" idx="12"/>
          </p:nvPr>
        </p:nvSpPr>
        <p:spPr/>
        <p:txBody>
          <a:bodyPr/>
          <a:lstStyle/>
          <a:p>
            <a:fld id="{9FD736EA-1B0E-4467-9092-9C5E0C8891FE}" type="slidenum">
              <a:rPr lang="el-GR" altLang="el-GR" smtClean="0"/>
              <a:pPr/>
              <a:t>42</a:t>
            </a:fld>
            <a:endParaRPr lang="el-GR" altLang="el-GR"/>
          </a:p>
        </p:txBody>
      </p:sp>
      <p:pic>
        <p:nvPicPr>
          <p:cNvPr id="4" name="Picture 2">
            <a:extLst>
              <a:ext uri="{FF2B5EF4-FFF2-40B4-BE49-F238E27FC236}">
                <a16:creationId xmlns:a16="http://schemas.microsoft.com/office/drawing/2014/main" id="{DE393000-0868-4E45-8A52-FA95FA747FED}"/>
              </a:ext>
            </a:extLst>
          </p:cNvPr>
          <p:cNvPicPr>
            <a:picLocks noChangeAspect="1" noChangeArrowheads="1"/>
          </p:cNvPicPr>
          <p:nvPr/>
        </p:nvPicPr>
        <p:blipFill rotWithShape="1">
          <a:blip r:embed="rId2" cstate="print"/>
          <a:srcRect l="20192" t="26338" r="55340" b="29152"/>
          <a:stretch/>
        </p:blipFill>
        <p:spPr bwMode="auto">
          <a:xfrm>
            <a:off x="268619" y="476672"/>
            <a:ext cx="4735429" cy="4752528"/>
          </a:xfrm>
          <a:prstGeom prst="rect">
            <a:avLst/>
          </a:prstGeom>
          <a:noFill/>
          <a:ln w="9525">
            <a:noFill/>
            <a:miter lim="800000"/>
            <a:headEnd/>
            <a:tailEnd/>
          </a:ln>
        </p:spPr>
      </p:pic>
      <p:sp>
        <p:nvSpPr>
          <p:cNvPr id="8" name="TextBox 7">
            <a:extLst>
              <a:ext uri="{FF2B5EF4-FFF2-40B4-BE49-F238E27FC236}">
                <a16:creationId xmlns:a16="http://schemas.microsoft.com/office/drawing/2014/main" id="{637AE555-95CA-43A5-9C24-D71D9B0B58A9}"/>
              </a:ext>
            </a:extLst>
          </p:cNvPr>
          <p:cNvSpPr txBox="1"/>
          <p:nvPr/>
        </p:nvSpPr>
        <p:spPr>
          <a:xfrm>
            <a:off x="489747" y="5399555"/>
            <a:ext cx="8119804" cy="830997"/>
          </a:xfrm>
          <a:prstGeom prst="rect">
            <a:avLst/>
          </a:prstGeom>
          <a:noFill/>
        </p:spPr>
        <p:txBody>
          <a:bodyPr wrap="square">
            <a:spAutoFit/>
          </a:bodyPr>
          <a:lstStyle/>
          <a:p>
            <a:pPr algn="just"/>
            <a:r>
              <a:rPr lang="el-GR" sz="2400" dirty="0">
                <a:solidFill>
                  <a:srgbClr val="0000FF"/>
                </a:solidFill>
                <a:latin typeface="Arial Narrow" panose="020B0606020202030204" pitchFamily="34" charset="0"/>
                <a:ea typeface="Cambria" pitchFamily="18" charset="0"/>
              </a:rPr>
              <a:t>Κανονική κατανομή εφαρμογή στις περιβαλλοντικές επιστήμες π.χ. κατανομή σφαλμάτων</a:t>
            </a:r>
          </a:p>
        </p:txBody>
      </p:sp>
      <p:sp>
        <p:nvSpPr>
          <p:cNvPr id="9" name="TextBox 8">
            <a:extLst>
              <a:ext uri="{FF2B5EF4-FFF2-40B4-BE49-F238E27FC236}">
                <a16:creationId xmlns:a16="http://schemas.microsoft.com/office/drawing/2014/main" id="{C7BB492B-CDA4-48F1-85BD-B2C05574FFB2}"/>
              </a:ext>
            </a:extLst>
          </p:cNvPr>
          <p:cNvSpPr txBox="1"/>
          <p:nvPr/>
        </p:nvSpPr>
        <p:spPr>
          <a:xfrm>
            <a:off x="5074655" y="136525"/>
            <a:ext cx="3800726" cy="4493538"/>
          </a:xfrm>
          <a:prstGeom prst="rect">
            <a:avLst/>
          </a:prstGeom>
          <a:solidFill>
            <a:schemeClr val="bg1"/>
          </a:solidFill>
        </p:spPr>
        <p:txBody>
          <a:bodyPr wrap="square">
            <a:spAutoFit/>
          </a:bodyPr>
          <a:lstStyle/>
          <a:p>
            <a:pPr algn="ctr"/>
            <a:r>
              <a:rPr lang="el-GR" sz="2200" b="1" dirty="0">
                <a:solidFill>
                  <a:srgbClr val="C00000"/>
                </a:solidFill>
                <a:latin typeface="Arial Narrow" panose="020B0606020202030204" pitchFamily="34" charset="0"/>
                <a:ea typeface="Cambria" pitchFamily="18" charset="0"/>
              </a:rPr>
              <a:t>Χαρακτηριστικά κανονικής κατανομής</a:t>
            </a:r>
          </a:p>
          <a:p>
            <a:pPr algn="just"/>
            <a:endParaRPr lang="el-GR" sz="2200" dirty="0">
              <a:solidFill>
                <a:srgbClr val="0000FF"/>
              </a:solidFill>
              <a:latin typeface="Arial Narrow" panose="020B0606020202030204" pitchFamily="34" charset="0"/>
              <a:ea typeface="Cambria" pitchFamily="18" charset="0"/>
            </a:endParaRPr>
          </a:p>
          <a:p>
            <a:pPr marL="285750" indent="-285750" algn="just">
              <a:buFont typeface="Arial" panose="020B0604020202020204" pitchFamily="34" charset="0"/>
              <a:buChar char="•"/>
            </a:pPr>
            <a:r>
              <a:rPr lang="el-GR" sz="2200" dirty="0">
                <a:solidFill>
                  <a:srgbClr val="0000FF"/>
                </a:solidFill>
                <a:latin typeface="Arial Narrow" panose="020B0606020202030204" pitchFamily="34" charset="0"/>
                <a:ea typeface="Cambria" pitchFamily="18" charset="0"/>
              </a:rPr>
              <a:t>Συμμετρική</a:t>
            </a:r>
          </a:p>
          <a:p>
            <a:pPr marL="285750" indent="-285750" algn="just">
              <a:buFont typeface="Arial" panose="020B0604020202020204" pitchFamily="34" charset="0"/>
              <a:buChar char="•"/>
            </a:pPr>
            <a:r>
              <a:rPr lang="el-GR" sz="2200" dirty="0">
                <a:solidFill>
                  <a:srgbClr val="0000FF"/>
                </a:solidFill>
                <a:latin typeface="Arial Narrow" panose="020B0606020202030204" pitchFamily="34" charset="0"/>
                <a:ea typeface="Cambria" pitchFamily="18" charset="0"/>
              </a:rPr>
              <a:t>Ταύτιση μέσης τιμής, επικρατούσας τιμής και διαμέσου,</a:t>
            </a:r>
          </a:p>
          <a:p>
            <a:pPr marL="285750" indent="-285750" algn="just">
              <a:buFont typeface="Arial" panose="020B0604020202020204" pitchFamily="34" charset="0"/>
              <a:buChar char="•"/>
            </a:pPr>
            <a:r>
              <a:rPr lang="el-GR" sz="2200" dirty="0">
                <a:solidFill>
                  <a:srgbClr val="0000FF"/>
                </a:solidFill>
                <a:latin typeface="Arial Narrow" panose="020B0606020202030204" pitchFamily="34" charset="0"/>
                <a:ea typeface="Cambria" pitchFamily="18" charset="0"/>
              </a:rPr>
              <a:t>Ορισμός πλήρως από Μ &amp; σ,</a:t>
            </a:r>
          </a:p>
          <a:p>
            <a:pPr algn="just"/>
            <a:endParaRPr lang="el-GR" sz="2200" dirty="0">
              <a:solidFill>
                <a:srgbClr val="0000FF"/>
              </a:solidFill>
              <a:latin typeface="Arial Narrow" panose="020B0606020202030204" pitchFamily="34" charset="0"/>
              <a:ea typeface="Cambria" pitchFamily="18" charset="0"/>
            </a:endParaRPr>
          </a:p>
          <a:p>
            <a:pPr marL="285750" indent="-285750" algn="just">
              <a:buFont typeface="Arial" panose="020B0604020202020204" pitchFamily="34" charset="0"/>
              <a:buChar char="•"/>
            </a:pPr>
            <a:r>
              <a:rPr lang="el-GR" sz="2200" dirty="0">
                <a:solidFill>
                  <a:srgbClr val="0000FF"/>
                </a:solidFill>
                <a:latin typeface="Arial Narrow" panose="020B0606020202030204" pitchFamily="34" charset="0"/>
                <a:ea typeface="Cambria" pitchFamily="18" charset="0"/>
              </a:rPr>
              <a:t>Το Άθροισμα ή διαφορά δύο ανεξάρτητων κανονικών κατανομών είναι επίσης κανονική κατανομή.</a:t>
            </a:r>
          </a:p>
        </p:txBody>
      </p:sp>
    </p:spTree>
    <p:extLst>
      <p:ext uri="{BB962C8B-B14F-4D97-AF65-F5344CB8AC3E}">
        <p14:creationId xmlns:p14="http://schemas.microsoft.com/office/powerpoint/2010/main" val="4252685364"/>
      </p:ext>
    </p:extLst>
  </p:cSld>
  <p:clrMapOvr>
    <a:masterClrMapping/>
  </p:clrMapOvr>
  <p:transition spd="med">
    <p:zoom/>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Θέση ημερομηνίας 5">
            <a:extLst>
              <a:ext uri="{FF2B5EF4-FFF2-40B4-BE49-F238E27FC236}">
                <a16:creationId xmlns:a16="http://schemas.microsoft.com/office/drawing/2014/main" id="{683991C3-AB07-4DE9-B797-6868D778BF9A}"/>
              </a:ext>
            </a:extLst>
          </p:cNvPr>
          <p:cNvSpPr>
            <a:spLocks noGrp="1"/>
          </p:cNvSpPr>
          <p:nvPr>
            <p:ph type="dt" sz="half" idx="10"/>
          </p:nvPr>
        </p:nvSpPr>
        <p:spPr/>
        <p:txBody>
          <a:bodyPr/>
          <a:lstStyle/>
          <a:p>
            <a:pPr>
              <a:defRPr/>
            </a:pPr>
            <a:fld id="{DFB3E3A1-D1D5-4B0A-A8D6-D5B4EDE64DE5}" type="datetime1">
              <a:rPr lang="el-GR" smtClean="0"/>
              <a:pPr>
                <a:defRPr/>
              </a:pPr>
              <a:t>11/12/2024</a:t>
            </a:fld>
            <a:endParaRPr lang="el-GR"/>
          </a:p>
        </p:txBody>
      </p:sp>
      <p:sp>
        <p:nvSpPr>
          <p:cNvPr id="7" name="Θέση αριθμού διαφάνειας 6">
            <a:extLst>
              <a:ext uri="{FF2B5EF4-FFF2-40B4-BE49-F238E27FC236}">
                <a16:creationId xmlns:a16="http://schemas.microsoft.com/office/drawing/2014/main" id="{40AFF2BC-A555-480B-A24E-F912980C41CF}"/>
              </a:ext>
            </a:extLst>
          </p:cNvPr>
          <p:cNvSpPr>
            <a:spLocks noGrp="1"/>
          </p:cNvSpPr>
          <p:nvPr>
            <p:ph type="sldNum" sz="quarter" idx="12"/>
          </p:nvPr>
        </p:nvSpPr>
        <p:spPr/>
        <p:txBody>
          <a:bodyPr/>
          <a:lstStyle/>
          <a:p>
            <a:fld id="{9FD736EA-1B0E-4467-9092-9C5E0C8891FE}" type="slidenum">
              <a:rPr lang="el-GR" altLang="el-GR" smtClean="0"/>
              <a:pPr/>
              <a:t>43</a:t>
            </a:fld>
            <a:endParaRPr lang="el-GR" altLang="el-GR"/>
          </a:p>
        </p:txBody>
      </p:sp>
      <p:sp>
        <p:nvSpPr>
          <p:cNvPr id="4" name="Content Placeholder 2">
            <a:extLst>
              <a:ext uri="{FF2B5EF4-FFF2-40B4-BE49-F238E27FC236}">
                <a16:creationId xmlns:a16="http://schemas.microsoft.com/office/drawing/2014/main" id="{D7560B6E-50B1-4EAF-BCE4-6653000F6972}"/>
              </a:ext>
            </a:extLst>
          </p:cNvPr>
          <p:cNvSpPr txBox="1">
            <a:spLocks/>
          </p:cNvSpPr>
          <p:nvPr/>
        </p:nvSpPr>
        <p:spPr>
          <a:xfrm>
            <a:off x="89756" y="836712"/>
            <a:ext cx="8964488" cy="495088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just"/>
            <a:r>
              <a:rPr lang="el-GR" sz="2400" dirty="0">
                <a:latin typeface="Arial Narrow" panose="020B0606020202030204" pitchFamily="34" charset="0"/>
                <a:ea typeface="Cambria" pitchFamily="18" charset="0"/>
              </a:rPr>
              <a:t>Η κανονική κατανομή είναι συμμετρική και µία σημαντική της ιδιότητα είναι ότι η μέση τιμή (</a:t>
            </a:r>
            <a:r>
              <a:rPr lang="el-GR" sz="2400" dirty="0" err="1">
                <a:latin typeface="Arial Narrow" panose="020B0606020202030204" pitchFamily="34" charset="0"/>
                <a:ea typeface="Cambria" pitchFamily="18" charset="0"/>
              </a:rPr>
              <a:t>mean</a:t>
            </a:r>
            <a:r>
              <a:rPr lang="el-GR" sz="2400" dirty="0">
                <a:latin typeface="Arial Narrow" panose="020B0606020202030204" pitchFamily="34" charset="0"/>
                <a:ea typeface="Cambria" pitchFamily="18" charset="0"/>
              </a:rPr>
              <a:t> </a:t>
            </a:r>
            <a:r>
              <a:rPr lang="el-GR" sz="2400" dirty="0" err="1">
                <a:latin typeface="Arial Narrow" panose="020B0606020202030204" pitchFamily="34" charset="0"/>
                <a:ea typeface="Cambria" pitchFamily="18" charset="0"/>
              </a:rPr>
              <a:t>value</a:t>
            </a:r>
            <a:r>
              <a:rPr lang="el-GR" sz="2400" dirty="0">
                <a:latin typeface="Arial Narrow" panose="020B0606020202030204" pitchFamily="34" charset="0"/>
                <a:ea typeface="Cambria" pitchFamily="18" charset="0"/>
              </a:rPr>
              <a:t>), η επικρατούσα τιμή (</a:t>
            </a:r>
            <a:r>
              <a:rPr lang="el-GR" sz="2400" dirty="0" err="1">
                <a:latin typeface="Arial Narrow" panose="020B0606020202030204" pitchFamily="34" charset="0"/>
                <a:ea typeface="Cambria" pitchFamily="18" charset="0"/>
              </a:rPr>
              <a:t>mode</a:t>
            </a:r>
            <a:r>
              <a:rPr lang="el-GR" sz="2400" dirty="0">
                <a:latin typeface="Arial Narrow" panose="020B0606020202030204" pitchFamily="34" charset="0"/>
                <a:ea typeface="Cambria" pitchFamily="18" charset="0"/>
              </a:rPr>
              <a:t>) και η διάμεσος (</a:t>
            </a:r>
            <a:r>
              <a:rPr lang="el-GR" sz="2400" dirty="0" err="1">
                <a:latin typeface="Arial Narrow" panose="020B0606020202030204" pitchFamily="34" charset="0"/>
                <a:ea typeface="Cambria" pitchFamily="18" charset="0"/>
              </a:rPr>
              <a:t>median</a:t>
            </a:r>
            <a:r>
              <a:rPr lang="el-GR" sz="2400" dirty="0">
                <a:latin typeface="Arial Narrow" panose="020B0606020202030204" pitchFamily="34" charset="0"/>
                <a:ea typeface="Cambria" pitchFamily="18" charset="0"/>
              </a:rPr>
              <a:t>) συμπίπτουν</a:t>
            </a:r>
            <a:endParaRPr lang="en-US" sz="2400" dirty="0">
              <a:latin typeface="Arial Narrow" panose="020B0606020202030204" pitchFamily="34" charset="0"/>
              <a:ea typeface="Cambria" pitchFamily="18" charset="0"/>
            </a:endParaRPr>
          </a:p>
          <a:p>
            <a:pPr algn="just"/>
            <a:r>
              <a:rPr lang="el-GR" sz="2400" b="1" u="sng" dirty="0">
                <a:latin typeface="Arial Narrow" panose="020B0606020202030204" pitchFamily="34" charset="0"/>
                <a:ea typeface="Cambria" pitchFamily="18" charset="0"/>
              </a:rPr>
              <a:t>68%</a:t>
            </a:r>
            <a:r>
              <a:rPr lang="el-GR" sz="2400" dirty="0">
                <a:latin typeface="Arial Narrow" panose="020B0606020202030204" pitchFamily="34" charset="0"/>
                <a:ea typeface="Cambria" pitchFamily="18" charset="0"/>
              </a:rPr>
              <a:t> των παρατηρήσεων βρίσκονται στο διάστημα μεταξύ </a:t>
            </a:r>
            <a:r>
              <a:rPr lang="el-GR" sz="2400" u="sng" dirty="0">
                <a:latin typeface="Arial Narrow" panose="020B0606020202030204" pitchFamily="34" charset="0"/>
                <a:ea typeface="Cambria" pitchFamily="18" charset="0"/>
              </a:rPr>
              <a:t>Μ - σ και  Μ + σ </a:t>
            </a:r>
            <a:endParaRPr lang="en-US" sz="2400" u="sng" dirty="0">
              <a:latin typeface="Arial Narrow" panose="020B0606020202030204" pitchFamily="34" charset="0"/>
              <a:ea typeface="Cambria" pitchFamily="18" charset="0"/>
            </a:endParaRPr>
          </a:p>
          <a:p>
            <a:pPr algn="just"/>
            <a:r>
              <a:rPr lang="el-GR" sz="2400" b="1" u="sng" dirty="0">
                <a:latin typeface="Arial Narrow" panose="020B0606020202030204" pitchFamily="34" charset="0"/>
                <a:ea typeface="Cambria" pitchFamily="18" charset="0"/>
              </a:rPr>
              <a:t>95%</a:t>
            </a:r>
            <a:r>
              <a:rPr lang="el-GR" sz="2400" dirty="0">
                <a:latin typeface="Arial Narrow" panose="020B0606020202030204" pitchFamily="34" charset="0"/>
                <a:ea typeface="Cambria" pitchFamily="18" charset="0"/>
              </a:rPr>
              <a:t> των παρατηρήσεων βρίσκονται στο διάστημα Μ - 2σ και Μ + 2σ</a:t>
            </a:r>
            <a:endParaRPr lang="en-US" sz="2400" dirty="0">
              <a:latin typeface="Arial Narrow" panose="020B0606020202030204" pitchFamily="34" charset="0"/>
              <a:ea typeface="Cambria" pitchFamily="18" charset="0"/>
            </a:endParaRPr>
          </a:p>
          <a:p>
            <a:pPr algn="just"/>
            <a:r>
              <a:rPr lang="el-GR" sz="2400" dirty="0">
                <a:latin typeface="Arial Narrow" panose="020B0606020202030204" pitchFamily="34" charset="0"/>
                <a:ea typeface="Cambria" pitchFamily="18" charset="0"/>
              </a:rPr>
              <a:t>Η κανονική κατανομή ορίζεται πλήρως από τις παραμέτρους Μ και σ. </a:t>
            </a:r>
            <a:endParaRPr lang="en-US" sz="2400" dirty="0">
              <a:latin typeface="Arial Narrow" panose="020B0606020202030204" pitchFamily="34" charset="0"/>
              <a:ea typeface="Cambria" pitchFamily="18" charset="0"/>
            </a:endParaRPr>
          </a:p>
          <a:p>
            <a:pPr marL="400050" lvl="1" indent="0" algn="just">
              <a:buNone/>
            </a:pPr>
            <a:r>
              <a:rPr lang="el-GR" sz="2000" dirty="0">
                <a:latin typeface="Arial Narrow" panose="020B0606020202030204" pitchFamily="34" charset="0"/>
                <a:ea typeface="Cambria" pitchFamily="18" charset="0"/>
              </a:rPr>
              <a:t>Με άλλα λόγια, διαφορετικοί συνδυασμοί των Μ και σ καθορίζουν διαφορετικές κανονικές κατανομές. Διαφορετικές τιμές του Μ μετακινούν την καμπύλη της κατανομής κατά μήκος του άξονα των x. Διαφορετικές τιμές του σ προσδιορίζουν σε ποιο βαθμό η καμπύλη γίνεται επίπεδη ή αιχμηρή</a:t>
            </a:r>
            <a:endParaRPr lang="en-US" sz="2000" dirty="0">
              <a:latin typeface="Arial Narrow" panose="020B0606020202030204" pitchFamily="34" charset="0"/>
              <a:ea typeface="Cambria" pitchFamily="18" charset="0"/>
            </a:endParaRPr>
          </a:p>
          <a:p>
            <a:pPr algn="just"/>
            <a:r>
              <a:rPr lang="el-GR" sz="2400" b="1" dirty="0">
                <a:solidFill>
                  <a:srgbClr val="0000FF"/>
                </a:solidFill>
                <a:latin typeface="Arial Narrow" panose="020B0606020202030204" pitchFamily="34" charset="0"/>
                <a:ea typeface="Cambria" pitchFamily="18" charset="0"/>
              </a:rPr>
              <a:t>Το άθροισμα (ή η διαφορά) δύο ανεξάρτητων κανονικών κατανομών είναι επίσης κανονική κατανομή.</a:t>
            </a:r>
            <a:endParaRPr lang="en-US" sz="2400" b="1" dirty="0">
              <a:solidFill>
                <a:srgbClr val="0000FF"/>
              </a:solidFill>
              <a:latin typeface="Arial Narrow" panose="020B0606020202030204" pitchFamily="34" charset="0"/>
              <a:ea typeface="Cambria" pitchFamily="18" charset="0"/>
            </a:endParaRPr>
          </a:p>
        </p:txBody>
      </p:sp>
      <p:sp>
        <p:nvSpPr>
          <p:cNvPr id="5" name="Title 1">
            <a:extLst>
              <a:ext uri="{FF2B5EF4-FFF2-40B4-BE49-F238E27FC236}">
                <a16:creationId xmlns:a16="http://schemas.microsoft.com/office/drawing/2014/main" id="{8D736ACE-9CD2-41CD-8FB5-F9635C285561}"/>
              </a:ext>
            </a:extLst>
          </p:cNvPr>
          <p:cNvSpPr txBox="1">
            <a:spLocks/>
          </p:cNvSpPr>
          <p:nvPr/>
        </p:nvSpPr>
        <p:spPr>
          <a:xfrm>
            <a:off x="285720" y="142852"/>
            <a:ext cx="7772400" cy="549844"/>
          </a:xfrm>
          <a:prstGeom prst="rect">
            <a:avLst/>
          </a:prstGeom>
        </p:spPr>
        <p:txBody>
          <a:bodyPr bIns="91440" anchor="b" anchorCtr="0">
            <a:normAutofit fontScale="775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l-GR" sz="4000" b="0" i="0" u="none" strike="noStrike" kern="1200" cap="none" spc="0" normalizeH="0" baseline="0" noProof="0" dirty="0">
                <a:ln>
                  <a:noFill/>
                </a:ln>
                <a:solidFill>
                  <a:schemeClr val="accent6">
                    <a:lumMod val="75000"/>
                  </a:schemeClr>
                </a:solidFill>
                <a:effectLst/>
                <a:uLnTx/>
                <a:uFillTx/>
                <a:latin typeface="+mj-lt"/>
                <a:ea typeface="+mj-ea"/>
                <a:cs typeface="+mj-cs"/>
              </a:rPr>
              <a:t>Κανονική κατανοµή </a:t>
            </a:r>
            <a:endParaRPr kumimoji="0" lang="en-US" sz="4000" b="0" i="0" u="none" strike="noStrike" kern="1200" cap="none" spc="0" normalizeH="0" baseline="0" noProof="0" dirty="0">
              <a:ln>
                <a:noFill/>
              </a:ln>
              <a:solidFill>
                <a:schemeClr val="accent6">
                  <a:lumMod val="75000"/>
                </a:schemeClr>
              </a:solidFill>
              <a:effectLst/>
              <a:uLnTx/>
              <a:uFillTx/>
              <a:latin typeface="+mj-lt"/>
              <a:ea typeface="+mj-ea"/>
              <a:cs typeface="+mj-cs"/>
            </a:endParaRPr>
          </a:p>
        </p:txBody>
      </p:sp>
    </p:spTree>
    <p:extLst>
      <p:ext uri="{BB962C8B-B14F-4D97-AF65-F5344CB8AC3E}">
        <p14:creationId xmlns:p14="http://schemas.microsoft.com/office/powerpoint/2010/main" val="2958399839"/>
      </p:ext>
    </p:extLst>
  </p:cSld>
  <p:clrMapOvr>
    <a:masterClrMapping/>
  </p:clrMapOvr>
  <p:transition spd="med">
    <p:zoom/>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Θέση ημερομηνίας 5">
            <a:extLst>
              <a:ext uri="{FF2B5EF4-FFF2-40B4-BE49-F238E27FC236}">
                <a16:creationId xmlns:a16="http://schemas.microsoft.com/office/drawing/2014/main" id="{683991C3-AB07-4DE9-B797-6868D778BF9A}"/>
              </a:ext>
            </a:extLst>
          </p:cNvPr>
          <p:cNvSpPr>
            <a:spLocks noGrp="1"/>
          </p:cNvSpPr>
          <p:nvPr>
            <p:ph type="dt" sz="half" idx="10"/>
          </p:nvPr>
        </p:nvSpPr>
        <p:spPr/>
        <p:txBody>
          <a:bodyPr/>
          <a:lstStyle/>
          <a:p>
            <a:pPr>
              <a:defRPr/>
            </a:pPr>
            <a:fld id="{DFB3E3A1-D1D5-4B0A-A8D6-D5B4EDE64DE5}" type="datetime1">
              <a:rPr lang="el-GR" smtClean="0"/>
              <a:pPr>
                <a:defRPr/>
              </a:pPr>
              <a:t>11/12/2024</a:t>
            </a:fld>
            <a:endParaRPr lang="el-GR"/>
          </a:p>
        </p:txBody>
      </p:sp>
      <p:sp>
        <p:nvSpPr>
          <p:cNvPr id="7" name="Θέση αριθμού διαφάνειας 6">
            <a:extLst>
              <a:ext uri="{FF2B5EF4-FFF2-40B4-BE49-F238E27FC236}">
                <a16:creationId xmlns:a16="http://schemas.microsoft.com/office/drawing/2014/main" id="{40AFF2BC-A555-480B-A24E-F912980C41CF}"/>
              </a:ext>
            </a:extLst>
          </p:cNvPr>
          <p:cNvSpPr>
            <a:spLocks noGrp="1"/>
          </p:cNvSpPr>
          <p:nvPr>
            <p:ph type="sldNum" sz="quarter" idx="12"/>
          </p:nvPr>
        </p:nvSpPr>
        <p:spPr/>
        <p:txBody>
          <a:bodyPr/>
          <a:lstStyle/>
          <a:p>
            <a:fld id="{9FD736EA-1B0E-4467-9092-9C5E0C8891FE}" type="slidenum">
              <a:rPr lang="el-GR" altLang="el-GR" smtClean="0"/>
              <a:pPr/>
              <a:t>44</a:t>
            </a:fld>
            <a:endParaRPr lang="el-GR" altLang="el-GR"/>
          </a:p>
        </p:txBody>
      </p:sp>
      <p:sp>
        <p:nvSpPr>
          <p:cNvPr id="4" name="Title 1">
            <a:extLst>
              <a:ext uri="{FF2B5EF4-FFF2-40B4-BE49-F238E27FC236}">
                <a16:creationId xmlns:a16="http://schemas.microsoft.com/office/drawing/2014/main" id="{29AE6D90-ED18-44EF-A1E6-1DDBD0B87268}"/>
              </a:ext>
            </a:extLst>
          </p:cNvPr>
          <p:cNvSpPr>
            <a:spLocks noGrp="1"/>
          </p:cNvSpPr>
          <p:nvPr>
            <p:ph type="title"/>
          </p:nvPr>
        </p:nvSpPr>
        <p:spPr>
          <a:xfrm>
            <a:off x="357158" y="142852"/>
            <a:ext cx="7772400" cy="549844"/>
          </a:xfrm>
        </p:spPr>
        <p:txBody>
          <a:bodyPr>
            <a:normAutofit fontScale="90000"/>
          </a:bodyPr>
          <a:lstStyle/>
          <a:p>
            <a:r>
              <a:rPr lang="el-GR" dirty="0">
                <a:solidFill>
                  <a:schemeClr val="accent6">
                    <a:lumMod val="75000"/>
                  </a:schemeClr>
                </a:solidFill>
              </a:rPr>
              <a:t>Γκαουσιανό μοντέλο διασποράς</a:t>
            </a:r>
            <a:endParaRPr lang="en-US" dirty="0">
              <a:solidFill>
                <a:schemeClr val="accent6">
                  <a:lumMod val="75000"/>
                </a:schemeClr>
              </a:solidFill>
            </a:endParaRPr>
          </a:p>
        </p:txBody>
      </p:sp>
      <p:sp>
        <p:nvSpPr>
          <p:cNvPr id="5" name="Content Placeholder 2">
            <a:extLst>
              <a:ext uri="{FF2B5EF4-FFF2-40B4-BE49-F238E27FC236}">
                <a16:creationId xmlns:a16="http://schemas.microsoft.com/office/drawing/2014/main" id="{F3EBDF62-C98E-4B37-85F6-B2F5663A4A07}"/>
              </a:ext>
            </a:extLst>
          </p:cNvPr>
          <p:cNvSpPr txBox="1">
            <a:spLocks/>
          </p:cNvSpPr>
          <p:nvPr/>
        </p:nvSpPr>
        <p:spPr>
          <a:xfrm>
            <a:off x="357158" y="1133290"/>
            <a:ext cx="8435280" cy="459142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just"/>
            <a:r>
              <a:rPr lang="el-GR" sz="2400" dirty="0">
                <a:latin typeface="Arial Narrow" panose="020B0606020202030204" pitchFamily="34" charset="0"/>
                <a:ea typeface="Cambria" pitchFamily="18" charset="0"/>
              </a:rPr>
              <a:t>Το </a:t>
            </a:r>
            <a:r>
              <a:rPr lang="el-GR" sz="2400" dirty="0" err="1">
                <a:latin typeface="Arial Narrow" panose="020B0606020202030204" pitchFamily="34" charset="0"/>
                <a:ea typeface="Cambria" pitchFamily="18" charset="0"/>
              </a:rPr>
              <a:t>Γκαουσιανό</a:t>
            </a:r>
            <a:r>
              <a:rPr lang="el-GR" sz="2400" dirty="0">
                <a:latin typeface="Arial Narrow" panose="020B0606020202030204" pitchFamily="34" charset="0"/>
                <a:ea typeface="Cambria" pitchFamily="18" charset="0"/>
              </a:rPr>
              <a:t> μοντέλο διασποράς δίνει την </a:t>
            </a:r>
            <a:r>
              <a:rPr lang="el-GR" sz="2400" b="1" dirty="0">
                <a:latin typeface="Arial Narrow" panose="020B0606020202030204" pitchFamily="34" charset="0"/>
                <a:ea typeface="Cambria" pitchFamily="18" charset="0"/>
              </a:rPr>
              <a:t>δυνατότητα υπολογισμού του τρισδιάστατου πεδίου συγκέντρωσης ενός ρύπου</a:t>
            </a:r>
            <a:r>
              <a:rPr lang="el-GR" sz="2400" dirty="0">
                <a:latin typeface="Arial Narrow" panose="020B0606020202030204" pitchFamily="34" charset="0"/>
                <a:ea typeface="Cambria" pitchFamily="18" charset="0"/>
              </a:rPr>
              <a:t>. Το πεδίο αυτό δημιουργείται από μια σημειακή πηγή εκπομπής (πχ μια καμινάδα) και βρίσκεται υπό χρονικά αμετάβλητες μετεωρολογικές συνθήκες και χρονικά αμετάβλητη-σταθερή εκπομπή. </a:t>
            </a:r>
          </a:p>
          <a:p>
            <a:pPr algn="just"/>
            <a:r>
              <a:rPr lang="el-GR" sz="2400" dirty="0">
                <a:latin typeface="Arial Narrow" panose="020B0606020202030204" pitchFamily="34" charset="0"/>
                <a:ea typeface="Cambria" pitchFamily="18" charset="0"/>
              </a:rPr>
              <a:t>Το μοντέλο αυτό βασίζεται σε μια </a:t>
            </a:r>
            <a:r>
              <a:rPr lang="el-GR" sz="2400" u="sng" dirty="0">
                <a:latin typeface="Arial Narrow" panose="020B0606020202030204" pitchFamily="34" charset="0"/>
                <a:ea typeface="Cambria" pitchFamily="18" charset="0"/>
              </a:rPr>
              <a:t>σειρά παραδοχών</a:t>
            </a:r>
            <a:r>
              <a:rPr lang="el-GR" sz="2400" dirty="0">
                <a:latin typeface="Arial Narrow" panose="020B0606020202030204" pitchFamily="34" charset="0"/>
                <a:ea typeface="Cambria" pitchFamily="18" charset="0"/>
              </a:rPr>
              <a:t> όπως: </a:t>
            </a:r>
          </a:p>
          <a:p>
            <a:pPr marL="914400" lvl="1" indent="-457200" algn="just">
              <a:buFont typeface="+mj-lt"/>
              <a:buAutoNum type="arabicPeriod"/>
            </a:pPr>
            <a:r>
              <a:rPr lang="el-GR" sz="2400" dirty="0">
                <a:latin typeface="Arial Narrow" panose="020B0606020202030204" pitchFamily="34" charset="0"/>
                <a:ea typeface="Cambria" pitchFamily="18" charset="0"/>
              </a:rPr>
              <a:t>Η πηγή των ρύπων είναι σημειακή (πχ καμινάδα). </a:t>
            </a:r>
          </a:p>
          <a:p>
            <a:pPr marL="914400" lvl="1" indent="-457200" algn="just">
              <a:buFont typeface="+mj-lt"/>
              <a:buAutoNum type="arabicPeriod"/>
            </a:pPr>
            <a:r>
              <a:rPr lang="el-GR" sz="2400" dirty="0">
                <a:latin typeface="Arial Narrow" panose="020B0606020202030204" pitchFamily="34" charset="0"/>
                <a:ea typeface="Cambria" pitchFamily="18" charset="0"/>
              </a:rPr>
              <a:t>Η οριζόντια μεταφορά των ρύπων οφείλεται στον πνέοντα άνεμο. </a:t>
            </a:r>
          </a:p>
          <a:p>
            <a:pPr marL="914400" lvl="1" indent="-457200" algn="just">
              <a:buFont typeface="+mj-lt"/>
              <a:buAutoNum type="arabicPeriod"/>
            </a:pPr>
            <a:r>
              <a:rPr lang="el-GR" sz="2400" dirty="0">
                <a:latin typeface="Arial Narrow" panose="020B0606020202030204" pitchFamily="34" charset="0"/>
                <a:ea typeface="Cambria" pitchFamily="18" charset="0"/>
              </a:rPr>
              <a:t>Όσο απομακρυνόμαστε από τον άξονα του θυσάνου, η διάχυση ακολουθεί την κανονική (</a:t>
            </a:r>
            <a:r>
              <a:rPr lang="el-GR" sz="2400" dirty="0" err="1">
                <a:latin typeface="Arial Narrow" panose="020B0606020202030204" pitchFamily="34" charset="0"/>
                <a:ea typeface="Cambria" pitchFamily="18" charset="0"/>
              </a:rPr>
              <a:t>Gaussian</a:t>
            </a:r>
            <a:r>
              <a:rPr lang="el-GR" sz="2400" dirty="0">
                <a:latin typeface="Arial Narrow" panose="020B0606020202030204" pitchFamily="34" charset="0"/>
                <a:ea typeface="Cambria" pitchFamily="18" charset="0"/>
              </a:rPr>
              <a:t>) κατανομή. </a:t>
            </a:r>
          </a:p>
          <a:p>
            <a:pPr marL="914400" lvl="1" indent="-457200" algn="just">
              <a:buFont typeface="+mj-lt"/>
              <a:buAutoNum type="arabicPeriod"/>
            </a:pPr>
            <a:r>
              <a:rPr lang="el-GR" sz="2400" dirty="0">
                <a:latin typeface="Arial Narrow" panose="020B0606020202030204" pitchFamily="34" charset="0"/>
                <a:ea typeface="Cambria" pitchFamily="18" charset="0"/>
              </a:rPr>
              <a:t>Η εκπομπή (παροχή ) του ρύπου είναι σταθερή με το χρόνο.</a:t>
            </a:r>
            <a:endParaRPr lang="en-US" sz="2400" dirty="0">
              <a:latin typeface="Arial Narrow" panose="020B0606020202030204" pitchFamily="34" charset="0"/>
              <a:ea typeface="Cambria" pitchFamily="18" charset="0"/>
            </a:endParaRPr>
          </a:p>
        </p:txBody>
      </p:sp>
    </p:spTree>
    <p:extLst>
      <p:ext uri="{BB962C8B-B14F-4D97-AF65-F5344CB8AC3E}">
        <p14:creationId xmlns:p14="http://schemas.microsoft.com/office/powerpoint/2010/main" val="4253394056"/>
      </p:ext>
    </p:extLst>
  </p:cSld>
  <p:clrMapOvr>
    <a:masterClrMapping/>
  </p:clrMapOvr>
  <p:transition spd="med">
    <p:zoom/>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Θέση ημερομηνίας 5">
            <a:extLst>
              <a:ext uri="{FF2B5EF4-FFF2-40B4-BE49-F238E27FC236}">
                <a16:creationId xmlns:a16="http://schemas.microsoft.com/office/drawing/2014/main" id="{683991C3-AB07-4DE9-B797-6868D778BF9A}"/>
              </a:ext>
            </a:extLst>
          </p:cNvPr>
          <p:cNvSpPr>
            <a:spLocks noGrp="1"/>
          </p:cNvSpPr>
          <p:nvPr>
            <p:ph type="dt" sz="half" idx="10"/>
          </p:nvPr>
        </p:nvSpPr>
        <p:spPr/>
        <p:txBody>
          <a:bodyPr/>
          <a:lstStyle/>
          <a:p>
            <a:pPr>
              <a:defRPr/>
            </a:pPr>
            <a:fld id="{DFB3E3A1-D1D5-4B0A-A8D6-D5B4EDE64DE5}" type="datetime1">
              <a:rPr lang="el-GR" smtClean="0"/>
              <a:pPr>
                <a:defRPr/>
              </a:pPr>
              <a:t>11/12/2024</a:t>
            </a:fld>
            <a:endParaRPr lang="el-GR"/>
          </a:p>
        </p:txBody>
      </p:sp>
      <p:sp>
        <p:nvSpPr>
          <p:cNvPr id="7" name="Θέση αριθμού διαφάνειας 6">
            <a:extLst>
              <a:ext uri="{FF2B5EF4-FFF2-40B4-BE49-F238E27FC236}">
                <a16:creationId xmlns:a16="http://schemas.microsoft.com/office/drawing/2014/main" id="{40AFF2BC-A555-480B-A24E-F912980C41CF}"/>
              </a:ext>
            </a:extLst>
          </p:cNvPr>
          <p:cNvSpPr>
            <a:spLocks noGrp="1"/>
          </p:cNvSpPr>
          <p:nvPr>
            <p:ph type="sldNum" sz="quarter" idx="12"/>
          </p:nvPr>
        </p:nvSpPr>
        <p:spPr/>
        <p:txBody>
          <a:bodyPr/>
          <a:lstStyle/>
          <a:p>
            <a:fld id="{9FD736EA-1B0E-4467-9092-9C5E0C8891FE}" type="slidenum">
              <a:rPr lang="el-GR" altLang="el-GR" smtClean="0"/>
              <a:pPr/>
              <a:t>45</a:t>
            </a:fld>
            <a:endParaRPr lang="el-GR" altLang="el-GR"/>
          </a:p>
        </p:txBody>
      </p:sp>
      <p:sp>
        <p:nvSpPr>
          <p:cNvPr id="4" name="Title 1">
            <a:extLst>
              <a:ext uri="{FF2B5EF4-FFF2-40B4-BE49-F238E27FC236}">
                <a16:creationId xmlns:a16="http://schemas.microsoft.com/office/drawing/2014/main" id="{53F25E48-AF10-4BCF-BF2C-8F07BC5FEBA9}"/>
              </a:ext>
            </a:extLst>
          </p:cNvPr>
          <p:cNvSpPr>
            <a:spLocks noGrp="1"/>
          </p:cNvSpPr>
          <p:nvPr>
            <p:ph type="title"/>
          </p:nvPr>
        </p:nvSpPr>
        <p:spPr>
          <a:xfrm>
            <a:off x="435055" y="10755"/>
            <a:ext cx="7772400" cy="622422"/>
          </a:xfrm>
        </p:spPr>
        <p:txBody>
          <a:bodyPr>
            <a:normAutofit fontScale="90000"/>
          </a:bodyPr>
          <a:lstStyle/>
          <a:p>
            <a:r>
              <a:rPr lang="el-GR" dirty="0">
                <a:solidFill>
                  <a:schemeClr val="accent6">
                    <a:lumMod val="75000"/>
                  </a:schemeClr>
                </a:solidFill>
              </a:rPr>
              <a:t>Παραδοχες του μοντελου</a:t>
            </a:r>
            <a:endParaRPr lang="en-US" dirty="0">
              <a:solidFill>
                <a:schemeClr val="accent6">
                  <a:lumMod val="75000"/>
                </a:schemeClr>
              </a:solidFill>
            </a:endParaRPr>
          </a:p>
        </p:txBody>
      </p:sp>
      <p:sp>
        <p:nvSpPr>
          <p:cNvPr id="5" name="Content Placeholder 2">
            <a:extLst>
              <a:ext uri="{FF2B5EF4-FFF2-40B4-BE49-F238E27FC236}">
                <a16:creationId xmlns:a16="http://schemas.microsoft.com/office/drawing/2014/main" id="{AFD25D6E-FF7B-4861-882F-D859138732C5}"/>
              </a:ext>
            </a:extLst>
          </p:cNvPr>
          <p:cNvSpPr txBox="1">
            <a:spLocks/>
          </p:cNvSpPr>
          <p:nvPr/>
        </p:nvSpPr>
        <p:spPr>
          <a:xfrm>
            <a:off x="107504" y="548680"/>
            <a:ext cx="8856984" cy="580767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just">
              <a:lnSpc>
                <a:spcPct val="120000"/>
              </a:lnSpc>
              <a:spcBef>
                <a:spcPts val="0"/>
              </a:spcBef>
            </a:pPr>
            <a:r>
              <a:rPr lang="el-GR" sz="2400" dirty="0">
                <a:solidFill>
                  <a:srgbClr val="0000FF"/>
                </a:solidFill>
                <a:latin typeface="Arial Narrow" panose="020B0606020202030204" pitchFamily="34" charset="0"/>
                <a:ea typeface="Cambria" pitchFamily="18" charset="0"/>
              </a:rPr>
              <a:t>Η ταχύτητα και η διεύθυνση του ανέμου είναι σταθερή σε κάθε ύψος αναφοράς και τουλάχιστον εντός του στρώματος που καλύπτει ο θύσανος. </a:t>
            </a:r>
          </a:p>
          <a:p>
            <a:pPr algn="just">
              <a:lnSpc>
                <a:spcPct val="120000"/>
              </a:lnSpc>
              <a:spcBef>
                <a:spcPts val="0"/>
              </a:spcBef>
            </a:pPr>
            <a:r>
              <a:rPr lang="el-GR" sz="2400" dirty="0">
                <a:latin typeface="Arial Narrow" panose="020B0606020202030204" pitchFamily="34" charset="0"/>
                <a:ea typeface="Cambria" pitchFamily="18" charset="0"/>
              </a:rPr>
              <a:t>Οι ρύποι, μετά την εκπομπή τους δεν μετασχηματίζονται και δεν εμφανίζουν χημική δράση με άλλους ρύπους ή χημικά στοιχεία και ενώσεις της ατμόσφαιρας.</a:t>
            </a:r>
          </a:p>
          <a:p>
            <a:pPr algn="just">
              <a:lnSpc>
                <a:spcPct val="120000"/>
              </a:lnSpc>
              <a:spcBef>
                <a:spcPts val="0"/>
              </a:spcBef>
            </a:pPr>
            <a:r>
              <a:rPr lang="el-GR" sz="2400" dirty="0">
                <a:solidFill>
                  <a:srgbClr val="0000FF"/>
                </a:solidFill>
                <a:latin typeface="Arial Narrow" panose="020B0606020202030204" pitchFamily="34" charset="0"/>
                <a:ea typeface="Cambria" pitchFamily="18" charset="0"/>
              </a:rPr>
              <a:t>Οι ρύποι μπορεί και να ανακλώνται από το έδαφος. </a:t>
            </a:r>
          </a:p>
          <a:p>
            <a:pPr algn="just">
              <a:lnSpc>
                <a:spcPct val="120000"/>
              </a:lnSpc>
              <a:spcBef>
                <a:spcPts val="0"/>
              </a:spcBef>
            </a:pPr>
            <a:r>
              <a:rPr lang="el-GR" sz="2400" dirty="0">
                <a:latin typeface="Arial Narrow" panose="020B0606020202030204" pitchFamily="34" charset="0"/>
                <a:ea typeface="Cambria" pitchFamily="18" charset="0"/>
              </a:rPr>
              <a:t>Ο περιβάλλον χώρος είναι επίπεδος και χωρίς ψηλά εμπόδια. </a:t>
            </a:r>
          </a:p>
          <a:p>
            <a:pPr algn="just">
              <a:lnSpc>
                <a:spcPct val="120000"/>
              </a:lnSpc>
              <a:spcBef>
                <a:spcPts val="0"/>
              </a:spcBef>
            </a:pPr>
            <a:r>
              <a:rPr lang="el-GR" sz="2400" dirty="0">
                <a:solidFill>
                  <a:srgbClr val="0000FF"/>
                </a:solidFill>
                <a:latin typeface="Arial Narrow" panose="020B0606020202030204" pitchFamily="34" charset="0"/>
                <a:ea typeface="Cambria" pitchFamily="18" charset="0"/>
              </a:rPr>
              <a:t>Η ατμόσφαιρα είναι ομογενής ως προς τις συνθήκες ευστάθειας ή αστάθειας, πράγμα που σημαίνει ότι σε όλα τα σημεία μελέτης της ατμόσφαιρας θεωρείται ότι επικρατούν οι ίδιες συνθήκες ευστάθειας ή αστάθειας.</a:t>
            </a:r>
          </a:p>
          <a:p>
            <a:pPr algn="just">
              <a:lnSpc>
                <a:spcPct val="120000"/>
              </a:lnSpc>
              <a:spcBef>
                <a:spcPts val="0"/>
              </a:spcBef>
            </a:pPr>
            <a:r>
              <a:rPr lang="el-GR" sz="2400" dirty="0">
                <a:latin typeface="Arial Narrow" panose="020B0606020202030204" pitchFamily="34" charset="0"/>
                <a:ea typeface="Cambria" pitchFamily="18" charset="0"/>
              </a:rPr>
              <a:t>Οι ρύποι είναι σχετικά αδρανείς και στην περίπτωση των αερολυμάτων η αεροδυναμική τους διάμετρός είναι μικρότερη των 20 </a:t>
            </a:r>
            <a:r>
              <a:rPr lang="el-GR" sz="2400" dirty="0" err="1">
                <a:latin typeface="Arial Narrow" panose="020B0606020202030204" pitchFamily="34" charset="0"/>
                <a:ea typeface="Cambria" pitchFamily="18" charset="0"/>
              </a:rPr>
              <a:t>μm</a:t>
            </a:r>
            <a:r>
              <a:rPr lang="el-GR" sz="2400" dirty="0">
                <a:latin typeface="Arial Narrow" panose="020B0606020202030204" pitchFamily="34" charset="0"/>
                <a:ea typeface="Cambria" pitchFamily="18" charset="0"/>
              </a:rPr>
              <a:t>. </a:t>
            </a:r>
          </a:p>
        </p:txBody>
      </p:sp>
    </p:spTree>
    <p:extLst>
      <p:ext uri="{BB962C8B-B14F-4D97-AF65-F5344CB8AC3E}">
        <p14:creationId xmlns:p14="http://schemas.microsoft.com/office/powerpoint/2010/main" val="3919472477"/>
      </p:ext>
    </p:extLst>
  </p:cSld>
  <p:clrMapOvr>
    <a:masterClrMapping/>
  </p:clrMapOvr>
  <p:transition spd="med">
    <p:zoom/>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Θέση ημερομηνίας 5">
            <a:extLst>
              <a:ext uri="{FF2B5EF4-FFF2-40B4-BE49-F238E27FC236}">
                <a16:creationId xmlns:a16="http://schemas.microsoft.com/office/drawing/2014/main" id="{683991C3-AB07-4DE9-B797-6868D778BF9A}"/>
              </a:ext>
            </a:extLst>
          </p:cNvPr>
          <p:cNvSpPr>
            <a:spLocks noGrp="1"/>
          </p:cNvSpPr>
          <p:nvPr>
            <p:ph type="dt" sz="half" idx="10"/>
          </p:nvPr>
        </p:nvSpPr>
        <p:spPr/>
        <p:txBody>
          <a:bodyPr/>
          <a:lstStyle/>
          <a:p>
            <a:pPr>
              <a:defRPr/>
            </a:pPr>
            <a:fld id="{DFB3E3A1-D1D5-4B0A-A8D6-D5B4EDE64DE5}" type="datetime1">
              <a:rPr lang="el-GR" smtClean="0"/>
              <a:pPr>
                <a:defRPr/>
              </a:pPr>
              <a:t>11/12/2024</a:t>
            </a:fld>
            <a:endParaRPr lang="el-GR"/>
          </a:p>
        </p:txBody>
      </p:sp>
      <p:sp>
        <p:nvSpPr>
          <p:cNvPr id="7" name="Θέση αριθμού διαφάνειας 6">
            <a:extLst>
              <a:ext uri="{FF2B5EF4-FFF2-40B4-BE49-F238E27FC236}">
                <a16:creationId xmlns:a16="http://schemas.microsoft.com/office/drawing/2014/main" id="{40AFF2BC-A555-480B-A24E-F912980C41CF}"/>
              </a:ext>
            </a:extLst>
          </p:cNvPr>
          <p:cNvSpPr>
            <a:spLocks noGrp="1"/>
          </p:cNvSpPr>
          <p:nvPr>
            <p:ph type="sldNum" sz="quarter" idx="12"/>
          </p:nvPr>
        </p:nvSpPr>
        <p:spPr/>
        <p:txBody>
          <a:bodyPr/>
          <a:lstStyle/>
          <a:p>
            <a:fld id="{9FD736EA-1B0E-4467-9092-9C5E0C8891FE}" type="slidenum">
              <a:rPr lang="el-GR" altLang="el-GR" smtClean="0"/>
              <a:pPr/>
              <a:t>46</a:t>
            </a:fld>
            <a:endParaRPr lang="el-GR" altLang="el-GR"/>
          </a:p>
        </p:txBody>
      </p:sp>
      <p:sp>
        <p:nvSpPr>
          <p:cNvPr id="4" name="Title 1">
            <a:extLst>
              <a:ext uri="{FF2B5EF4-FFF2-40B4-BE49-F238E27FC236}">
                <a16:creationId xmlns:a16="http://schemas.microsoft.com/office/drawing/2014/main" id="{11A580CE-E566-492E-A258-7607B2E982E5}"/>
              </a:ext>
            </a:extLst>
          </p:cNvPr>
          <p:cNvSpPr>
            <a:spLocks noGrp="1"/>
          </p:cNvSpPr>
          <p:nvPr>
            <p:ph type="title"/>
          </p:nvPr>
        </p:nvSpPr>
        <p:spPr>
          <a:xfrm>
            <a:off x="552724" y="4184"/>
            <a:ext cx="7772400" cy="760520"/>
          </a:xfrm>
        </p:spPr>
        <p:txBody>
          <a:bodyPr>
            <a:normAutofit fontScale="90000"/>
          </a:bodyPr>
          <a:lstStyle/>
          <a:p>
            <a:r>
              <a:rPr lang="el-GR" dirty="0">
                <a:solidFill>
                  <a:schemeClr val="accent6">
                    <a:lumMod val="75000"/>
                  </a:schemeClr>
                </a:solidFill>
              </a:rPr>
              <a:t>Στόχος μοντέλου</a:t>
            </a:r>
            <a:endParaRPr lang="en-US" dirty="0">
              <a:solidFill>
                <a:schemeClr val="accent6">
                  <a:lumMod val="75000"/>
                </a:schemeClr>
              </a:solidFill>
            </a:endParaRPr>
          </a:p>
        </p:txBody>
      </p:sp>
      <p:sp>
        <p:nvSpPr>
          <p:cNvPr id="5" name="Content Placeholder 2">
            <a:extLst>
              <a:ext uri="{FF2B5EF4-FFF2-40B4-BE49-F238E27FC236}">
                <a16:creationId xmlns:a16="http://schemas.microsoft.com/office/drawing/2014/main" id="{F0B26B86-3084-4EDB-B590-E52DE4E5ADD0}"/>
              </a:ext>
            </a:extLst>
          </p:cNvPr>
          <p:cNvSpPr txBox="1">
            <a:spLocks/>
          </p:cNvSpPr>
          <p:nvPr/>
        </p:nvSpPr>
        <p:spPr>
          <a:xfrm>
            <a:off x="0" y="729056"/>
            <a:ext cx="9144000" cy="5364239"/>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273050" indent="15875" algn="just">
              <a:lnSpc>
                <a:spcPct val="120000"/>
              </a:lnSpc>
              <a:spcBef>
                <a:spcPts val="0"/>
              </a:spcBef>
              <a:buFont typeface="Arial" panose="020B0604020202020204" pitchFamily="34" charset="0"/>
              <a:buNone/>
            </a:pPr>
            <a:r>
              <a:rPr lang="el-GR" sz="2200" dirty="0">
                <a:latin typeface="Arial Narrow" panose="020B0606020202030204" pitchFamily="34" charset="0"/>
                <a:ea typeface="Cambria" pitchFamily="18" charset="0"/>
              </a:rPr>
              <a:t>Ο βασικός στόχος ενός τέτοιου μοντέλου είναι ο υπολογισμός της </a:t>
            </a:r>
            <a:r>
              <a:rPr lang="el-GR" sz="2200" b="1" u="sng" dirty="0">
                <a:latin typeface="Arial Narrow" panose="020B0606020202030204" pitchFamily="34" charset="0"/>
                <a:ea typeface="Cambria" pitchFamily="18" charset="0"/>
              </a:rPr>
              <a:t>συγκέντρωσης ενός ρύπου σε κάθε σημείο του χώρου [C(</a:t>
            </a:r>
            <a:r>
              <a:rPr lang="el-GR" sz="2200" b="1" u="sng" dirty="0" err="1">
                <a:latin typeface="Arial Narrow" panose="020B0606020202030204" pitchFamily="34" charset="0"/>
                <a:ea typeface="Cambria" pitchFamily="18" charset="0"/>
              </a:rPr>
              <a:t>x,y,z</a:t>
            </a:r>
            <a:r>
              <a:rPr lang="el-GR" sz="2200" b="1" u="sng" dirty="0">
                <a:latin typeface="Arial Narrow" panose="020B0606020202030204" pitchFamily="34" charset="0"/>
                <a:ea typeface="Cambria" pitchFamily="18" charset="0"/>
              </a:rPr>
              <a:t>)]</a:t>
            </a:r>
          </a:p>
          <a:p>
            <a:pPr marL="273050" indent="15875" algn="just">
              <a:lnSpc>
                <a:spcPct val="120000"/>
              </a:lnSpc>
              <a:spcBef>
                <a:spcPts val="0"/>
              </a:spcBef>
              <a:buFont typeface="Arial" panose="020B0604020202020204" pitchFamily="34" charset="0"/>
              <a:buNone/>
            </a:pPr>
            <a:r>
              <a:rPr lang="el-GR" sz="2200" dirty="0">
                <a:latin typeface="Arial Narrow" panose="020B0606020202030204" pitchFamily="34" charset="0"/>
                <a:ea typeface="Cambria" pitchFamily="18" charset="0"/>
              </a:rPr>
              <a:t>Για να επιτευχθεί αυτός ο στόχος, πρέπει να υπάρξουν μια σειρά από βήματα:</a:t>
            </a:r>
          </a:p>
          <a:p>
            <a:pPr marL="736600" indent="-215900" algn="just">
              <a:lnSpc>
                <a:spcPct val="120000"/>
              </a:lnSpc>
              <a:spcBef>
                <a:spcPts val="0"/>
              </a:spcBef>
              <a:buClr>
                <a:srgbClr val="C00000"/>
              </a:buClr>
              <a:buSzPct val="90000"/>
              <a:buFont typeface="Wingdings" pitchFamily="2" charset="2"/>
              <a:buChar char="Ø"/>
            </a:pPr>
            <a:r>
              <a:rPr lang="el-GR" sz="2200" dirty="0">
                <a:solidFill>
                  <a:srgbClr val="0000FF"/>
                </a:solidFill>
                <a:latin typeface="Arial Narrow" panose="020B0606020202030204" pitchFamily="34" charset="0"/>
                <a:ea typeface="Cambria" pitchFamily="18" charset="0"/>
              </a:rPr>
              <a:t>Ο υπολογισμός της οριζόντιας συνιστώσας (u) της ταχύτητας του ανέμου στο ύψος του χείλους της καμινάδας, </a:t>
            </a:r>
          </a:p>
          <a:p>
            <a:pPr marL="736600" indent="-215900" algn="just">
              <a:lnSpc>
                <a:spcPct val="120000"/>
              </a:lnSpc>
              <a:spcBef>
                <a:spcPts val="0"/>
              </a:spcBef>
              <a:buClr>
                <a:srgbClr val="C00000"/>
              </a:buClr>
              <a:buSzPct val="90000"/>
              <a:buFont typeface="Wingdings" pitchFamily="2" charset="2"/>
              <a:buChar char="Ø"/>
            </a:pPr>
            <a:r>
              <a:rPr lang="el-GR" sz="2200" dirty="0">
                <a:solidFill>
                  <a:srgbClr val="0000FF"/>
                </a:solidFill>
                <a:latin typeface="Arial Narrow" panose="020B0606020202030204" pitchFamily="34" charset="0"/>
                <a:ea typeface="Cambria" pitchFamily="18" charset="0"/>
              </a:rPr>
              <a:t>Ο υπολογισμός της κατακόρυφης ταχύτητας εκροής των καυσαερίων (</a:t>
            </a:r>
            <a:r>
              <a:rPr lang="el-GR" sz="2200" dirty="0" err="1">
                <a:solidFill>
                  <a:srgbClr val="0000FF"/>
                </a:solidFill>
                <a:latin typeface="Arial Narrow" panose="020B0606020202030204" pitchFamily="34" charset="0"/>
                <a:ea typeface="Cambria" pitchFamily="18" charset="0"/>
              </a:rPr>
              <a:t>u</a:t>
            </a:r>
            <a:r>
              <a:rPr lang="el-GR" sz="2200" baseline="-25000" dirty="0" err="1">
                <a:solidFill>
                  <a:srgbClr val="0000FF"/>
                </a:solidFill>
                <a:latin typeface="Arial Narrow" panose="020B0606020202030204" pitchFamily="34" charset="0"/>
                <a:ea typeface="Cambria" pitchFamily="18" charset="0"/>
              </a:rPr>
              <a:t>s</a:t>
            </a:r>
            <a:r>
              <a:rPr lang="el-GR" sz="2200" dirty="0">
                <a:solidFill>
                  <a:srgbClr val="0000FF"/>
                </a:solidFill>
                <a:latin typeface="Arial Narrow" panose="020B0606020202030204" pitchFamily="34" charset="0"/>
                <a:ea typeface="Cambria" pitchFamily="18" charset="0"/>
              </a:rPr>
              <a:t> ) από την πηγή-καμινάδα, </a:t>
            </a:r>
          </a:p>
          <a:p>
            <a:pPr marL="736600" indent="-215900" algn="just">
              <a:lnSpc>
                <a:spcPct val="120000"/>
              </a:lnSpc>
              <a:spcBef>
                <a:spcPts val="0"/>
              </a:spcBef>
              <a:buClr>
                <a:srgbClr val="C00000"/>
              </a:buClr>
              <a:buSzPct val="90000"/>
              <a:buFont typeface="Wingdings" pitchFamily="2" charset="2"/>
              <a:buChar char="Ø"/>
            </a:pPr>
            <a:r>
              <a:rPr lang="el-GR" sz="2200" dirty="0">
                <a:solidFill>
                  <a:srgbClr val="0000FF"/>
                </a:solidFill>
                <a:latin typeface="Arial Narrow" panose="020B0606020202030204" pitchFamily="34" charset="0"/>
                <a:ea typeface="Cambria" pitchFamily="18" charset="0"/>
              </a:rPr>
              <a:t>Ο υπολογισμός του ενεργού ύψους (Η) του θυσάνου, </a:t>
            </a:r>
          </a:p>
          <a:p>
            <a:pPr marL="736600" indent="-215900" algn="just">
              <a:lnSpc>
                <a:spcPct val="120000"/>
              </a:lnSpc>
              <a:spcBef>
                <a:spcPts val="0"/>
              </a:spcBef>
              <a:buClr>
                <a:srgbClr val="C00000"/>
              </a:buClr>
              <a:buSzPct val="90000"/>
              <a:buFont typeface="Wingdings" pitchFamily="2" charset="2"/>
              <a:buChar char="Ø"/>
            </a:pPr>
            <a:r>
              <a:rPr lang="el-GR" sz="2200" dirty="0">
                <a:solidFill>
                  <a:srgbClr val="0000FF"/>
                </a:solidFill>
                <a:latin typeface="Arial Narrow" panose="020B0606020202030204" pitchFamily="34" charset="0"/>
                <a:ea typeface="Cambria" pitchFamily="18" charset="0"/>
              </a:rPr>
              <a:t>Η απόσταση (</a:t>
            </a:r>
            <a:r>
              <a:rPr lang="el-GR" sz="2200" dirty="0" err="1">
                <a:solidFill>
                  <a:srgbClr val="0000FF"/>
                </a:solidFill>
                <a:latin typeface="Arial Narrow" panose="020B0606020202030204" pitchFamily="34" charset="0"/>
                <a:ea typeface="Cambria" pitchFamily="18" charset="0"/>
              </a:rPr>
              <a:t>x</a:t>
            </a:r>
            <a:r>
              <a:rPr lang="el-GR" sz="2200" baseline="-25000" dirty="0" err="1">
                <a:solidFill>
                  <a:srgbClr val="0000FF"/>
                </a:solidFill>
                <a:latin typeface="Arial Narrow" panose="020B0606020202030204" pitchFamily="34" charset="0"/>
                <a:ea typeface="Cambria" pitchFamily="18" charset="0"/>
              </a:rPr>
              <a:t>f</a:t>
            </a:r>
            <a:r>
              <a:rPr lang="el-GR" sz="2200" dirty="0">
                <a:solidFill>
                  <a:srgbClr val="0000FF"/>
                </a:solidFill>
                <a:latin typeface="Arial Narrow" panose="020B0606020202030204" pitchFamily="34" charset="0"/>
                <a:ea typeface="Cambria" pitchFamily="18" charset="0"/>
              </a:rPr>
              <a:t>) κατά μήκος του άξονα </a:t>
            </a:r>
            <a:r>
              <a:rPr lang="el-GR" sz="2200" dirty="0" err="1">
                <a:solidFill>
                  <a:srgbClr val="0000FF"/>
                </a:solidFill>
                <a:latin typeface="Arial Narrow" panose="020B0606020202030204" pitchFamily="34" charset="0"/>
                <a:ea typeface="Cambria" pitchFamily="18" charset="0"/>
              </a:rPr>
              <a:t>xx</a:t>
            </a:r>
            <a:r>
              <a:rPr lang="el-GR" sz="2200" dirty="0">
                <a:solidFill>
                  <a:srgbClr val="0000FF"/>
                </a:solidFill>
                <a:latin typeface="Arial Narrow" panose="020B0606020202030204" pitchFamily="34" charset="0"/>
                <a:ea typeface="Cambria" pitchFamily="18" charset="0"/>
              </a:rPr>
              <a:t>΄ του θυσάνου στην οποία παρατηρείται η μέγιστη ανύψωση του θυσάνου (ενεργό ύψος), </a:t>
            </a:r>
          </a:p>
          <a:p>
            <a:pPr marL="736600" indent="-215900" algn="just">
              <a:lnSpc>
                <a:spcPct val="120000"/>
              </a:lnSpc>
              <a:spcBef>
                <a:spcPts val="0"/>
              </a:spcBef>
              <a:buClr>
                <a:srgbClr val="C00000"/>
              </a:buClr>
              <a:buSzPct val="90000"/>
              <a:buFont typeface="Wingdings" pitchFamily="2" charset="2"/>
              <a:buChar char="Ø"/>
            </a:pPr>
            <a:r>
              <a:rPr lang="el-GR" sz="2200" dirty="0">
                <a:solidFill>
                  <a:srgbClr val="0000FF"/>
                </a:solidFill>
                <a:latin typeface="Arial Narrow" panose="020B0606020202030204" pitchFamily="34" charset="0"/>
                <a:ea typeface="Cambria" pitchFamily="18" charset="0"/>
              </a:rPr>
              <a:t>Ο προσδιορισμός της ευστάθειας ή αστάθειας της ατμόσφαιρας, </a:t>
            </a:r>
          </a:p>
          <a:p>
            <a:pPr marL="736600" indent="-215900" algn="just">
              <a:lnSpc>
                <a:spcPct val="120000"/>
              </a:lnSpc>
              <a:spcBef>
                <a:spcPts val="0"/>
              </a:spcBef>
              <a:buClr>
                <a:srgbClr val="C00000"/>
              </a:buClr>
              <a:buSzPct val="90000"/>
              <a:buFont typeface="Wingdings" pitchFamily="2" charset="2"/>
              <a:buChar char="Ø"/>
            </a:pPr>
            <a:r>
              <a:rPr lang="el-GR" sz="2200" dirty="0">
                <a:solidFill>
                  <a:srgbClr val="0000FF"/>
                </a:solidFill>
                <a:latin typeface="Arial Narrow" panose="020B0606020202030204" pitchFamily="34" charset="0"/>
                <a:ea typeface="Cambria" pitchFamily="18" charset="0"/>
              </a:rPr>
              <a:t>Ο μηχανισμός ανύψωσης των ρύπων (άνωση ή/και ορμή), </a:t>
            </a:r>
          </a:p>
          <a:p>
            <a:pPr marL="736600" indent="-215900" algn="just">
              <a:lnSpc>
                <a:spcPct val="120000"/>
              </a:lnSpc>
              <a:spcBef>
                <a:spcPts val="0"/>
              </a:spcBef>
              <a:buClr>
                <a:srgbClr val="C00000"/>
              </a:buClr>
              <a:buSzPct val="90000"/>
              <a:buFont typeface="Wingdings" pitchFamily="2" charset="2"/>
              <a:buChar char="Ø"/>
            </a:pPr>
            <a:r>
              <a:rPr lang="el-GR" sz="2200" dirty="0">
                <a:solidFill>
                  <a:srgbClr val="0000FF"/>
                </a:solidFill>
                <a:latin typeface="Arial Narrow" panose="020B0606020202030204" pitchFamily="34" charset="0"/>
                <a:ea typeface="Cambria" pitchFamily="18" charset="0"/>
              </a:rPr>
              <a:t>Ο υπολογισμός της συγκέντρωσης του ρύπου σε κάθε σημείο του χώρου (</a:t>
            </a:r>
            <a:r>
              <a:rPr lang="el-GR" sz="2200" dirty="0" err="1">
                <a:solidFill>
                  <a:srgbClr val="0000FF"/>
                </a:solidFill>
                <a:latin typeface="Arial Narrow" panose="020B0606020202030204" pitchFamily="34" charset="0"/>
                <a:ea typeface="Cambria" pitchFamily="18" charset="0"/>
              </a:rPr>
              <a:t>x,y,z</a:t>
            </a:r>
            <a:r>
              <a:rPr lang="el-GR" sz="2200" dirty="0">
                <a:solidFill>
                  <a:srgbClr val="0000FF"/>
                </a:solidFill>
                <a:latin typeface="Arial Narrow" panose="020B0606020202030204" pitchFamily="34" charset="0"/>
                <a:ea typeface="Cambria" pitchFamily="18" charset="0"/>
              </a:rPr>
              <a:t>).</a:t>
            </a:r>
            <a:endParaRPr lang="en-US" sz="2200" dirty="0">
              <a:solidFill>
                <a:srgbClr val="0000FF"/>
              </a:solidFill>
              <a:latin typeface="Arial Narrow" panose="020B0606020202030204" pitchFamily="34" charset="0"/>
              <a:ea typeface="Cambria" pitchFamily="18" charset="0"/>
            </a:endParaRPr>
          </a:p>
        </p:txBody>
      </p:sp>
    </p:spTree>
    <p:extLst>
      <p:ext uri="{BB962C8B-B14F-4D97-AF65-F5344CB8AC3E}">
        <p14:creationId xmlns:p14="http://schemas.microsoft.com/office/powerpoint/2010/main" val="2945876224"/>
      </p:ext>
    </p:extLst>
  </p:cSld>
  <p:clrMapOvr>
    <a:masterClrMapping/>
  </p:clrMapOvr>
  <p:transition spd="med">
    <p:zoom/>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Θέση ημερομηνίας 5">
            <a:extLst>
              <a:ext uri="{FF2B5EF4-FFF2-40B4-BE49-F238E27FC236}">
                <a16:creationId xmlns:a16="http://schemas.microsoft.com/office/drawing/2014/main" id="{683991C3-AB07-4DE9-B797-6868D778BF9A}"/>
              </a:ext>
            </a:extLst>
          </p:cNvPr>
          <p:cNvSpPr>
            <a:spLocks noGrp="1"/>
          </p:cNvSpPr>
          <p:nvPr>
            <p:ph type="dt" sz="half" idx="10"/>
          </p:nvPr>
        </p:nvSpPr>
        <p:spPr/>
        <p:txBody>
          <a:bodyPr/>
          <a:lstStyle/>
          <a:p>
            <a:pPr>
              <a:defRPr/>
            </a:pPr>
            <a:fld id="{DFB3E3A1-D1D5-4B0A-A8D6-D5B4EDE64DE5}" type="datetime1">
              <a:rPr lang="el-GR" smtClean="0"/>
              <a:pPr>
                <a:defRPr/>
              </a:pPr>
              <a:t>11/12/2024</a:t>
            </a:fld>
            <a:endParaRPr lang="el-GR"/>
          </a:p>
        </p:txBody>
      </p:sp>
      <p:sp>
        <p:nvSpPr>
          <p:cNvPr id="7" name="Θέση αριθμού διαφάνειας 6">
            <a:extLst>
              <a:ext uri="{FF2B5EF4-FFF2-40B4-BE49-F238E27FC236}">
                <a16:creationId xmlns:a16="http://schemas.microsoft.com/office/drawing/2014/main" id="{40AFF2BC-A555-480B-A24E-F912980C41CF}"/>
              </a:ext>
            </a:extLst>
          </p:cNvPr>
          <p:cNvSpPr>
            <a:spLocks noGrp="1"/>
          </p:cNvSpPr>
          <p:nvPr>
            <p:ph type="sldNum" sz="quarter" idx="12"/>
          </p:nvPr>
        </p:nvSpPr>
        <p:spPr/>
        <p:txBody>
          <a:bodyPr/>
          <a:lstStyle/>
          <a:p>
            <a:fld id="{9FD736EA-1B0E-4467-9092-9C5E0C8891FE}" type="slidenum">
              <a:rPr lang="el-GR" altLang="el-GR" smtClean="0"/>
              <a:pPr/>
              <a:t>47</a:t>
            </a:fld>
            <a:endParaRPr lang="el-GR" altLang="el-GR"/>
          </a:p>
        </p:txBody>
      </p:sp>
      <p:pic>
        <p:nvPicPr>
          <p:cNvPr id="4" name="Picture 2" descr="http://liomas.gr/external/eclass-images/Texnolog_Periv_Metriseon_9.jpg">
            <a:extLst>
              <a:ext uri="{FF2B5EF4-FFF2-40B4-BE49-F238E27FC236}">
                <a16:creationId xmlns:a16="http://schemas.microsoft.com/office/drawing/2014/main" id="{59E39679-4D80-4065-AB2C-5D455C9C1AF2}"/>
              </a:ext>
            </a:extLst>
          </p:cNvPr>
          <p:cNvPicPr>
            <a:picLocks noChangeAspect="1" noChangeArrowheads="1"/>
          </p:cNvPicPr>
          <p:nvPr/>
        </p:nvPicPr>
        <p:blipFill>
          <a:blip r:embed="rId2" cstate="print">
            <a:lum bright="10000" contrast="10000"/>
          </a:blip>
          <a:srcRect/>
          <a:stretch>
            <a:fillRect/>
          </a:stretch>
        </p:blipFill>
        <p:spPr bwMode="auto">
          <a:xfrm>
            <a:off x="179512" y="13060"/>
            <a:ext cx="8317588" cy="4697749"/>
          </a:xfrm>
          <a:prstGeom prst="rect">
            <a:avLst/>
          </a:prstGeom>
          <a:noFill/>
        </p:spPr>
      </p:pic>
      <p:pic>
        <p:nvPicPr>
          <p:cNvPr id="5" name="Picture 4" descr="Image result for ατμοσφαιρικη διασπορα διαχυση">
            <a:extLst>
              <a:ext uri="{FF2B5EF4-FFF2-40B4-BE49-F238E27FC236}">
                <a16:creationId xmlns:a16="http://schemas.microsoft.com/office/drawing/2014/main" id="{E6E8F730-B12C-4158-B7F3-6E6BAD96090A}"/>
              </a:ext>
            </a:extLst>
          </p:cNvPr>
          <p:cNvPicPr>
            <a:picLocks noChangeAspect="1" noChangeArrowheads="1"/>
          </p:cNvPicPr>
          <p:nvPr/>
        </p:nvPicPr>
        <p:blipFill>
          <a:blip r:embed="rId3" cstate="print"/>
          <a:srcRect/>
          <a:stretch>
            <a:fillRect/>
          </a:stretch>
        </p:blipFill>
        <p:spPr bwMode="auto">
          <a:xfrm>
            <a:off x="4499992" y="3138811"/>
            <a:ext cx="4106100" cy="3217281"/>
          </a:xfrm>
          <a:prstGeom prst="rect">
            <a:avLst/>
          </a:prstGeom>
          <a:noFill/>
        </p:spPr>
      </p:pic>
    </p:spTree>
    <p:extLst>
      <p:ext uri="{BB962C8B-B14F-4D97-AF65-F5344CB8AC3E}">
        <p14:creationId xmlns:p14="http://schemas.microsoft.com/office/powerpoint/2010/main" val="226080917"/>
      </p:ext>
    </p:extLst>
  </p:cSld>
  <p:clrMapOvr>
    <a:masterClrMapping/>
  </p:clrMapOvr>
  <p:transition spd="med">
    <p:zoom/>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Θέση ημερομηνίας 5">
            <a:extLst>
              <a:ext uri="{FF2B5EF4-FFF2-40B4-BE49-F238E27FC236}">
                <a16:creationId xmlns:a16="http://schemas.microsoft.com/office/drawing/2014/main" id="{683991C3-AB07-4DE9-B797-6868D778BF9A}"/>
              </a:ext>
            </a:extLst>
          </p:cNvPr>
          <p:cNvSpPr>
            <a:spLocks noGrp="1"/>
          </p:cNvSpPr>
          <p:nvPr>
            <p:ph type="dt" sz="half" idx="10"/>
          </p:nvPr>
        </p:nvSpPr>
        <p:spPr/>
        <p:txBody>
          <a:bodyPr/>
          <a:lstStyle/>
          <a:p>
            <a:pPr>
              <a:defRPr/>
            </a:pPr>
            <a:fld id="{DFB3E3A1-D1D5-4B0A-A8D6-D5B4EDE64DE5}" type="datetime1">
              <a:rPr lang="el-GR" smtClean="0"/>
              <a:pPr>
                <a:defRPr/>
              </a:pPr>
              <a:t>11/12/2024</a:t>
            </a:fld>
            <a:endParaRPr lang="el-GR"/>
          </a:p>
        </p:txBody>
      </p:sp>
      <p:sp>
        <p:nvSpPr>
          <p:cNvPr id="7" name="Θέση αριθμού διαφάνειας 6">
            <a:extLst>
              <a:ext uri="{FF2B5EF4-FFF2-40B4-BE49-F238E27FC236}">
                <a16:creationId xmlns:a16="http://schemas.microsoft.com/office/drawing/2014/main" id="{40AFF2BC-A555-480B-A24E-F912980C41CF}"/>
              </a:ext>
            </a:extLst>
          </p:cNvPr>
          <p:cNvSpPr>
            <a:spLocks noGrp="1"/>
          </p:cNvSpPr>
          <p:nvPr>
            <p:ph type="sldNum" sz="quarter" idx="12"/>
          </p:nvPr>
        </p:nvSpPr>
        <p:spPr/>
        <p:txBody>
          <a:bodyPr/>
          <a:lstStyle/>
          <a:p>
            <a:fld id="{9FD736EA-1B0E-4467-9092-9C5E0C8891FE}" type="slidenum">
              <a:rPr lang="el-GR" altLang="el-GR" smtClean="0"/>
              <a:pPr/>
              <a:t>48</a:t>
            </a:fld>
            <a:endParaRPr lang="el-GR" altLang="el-GR"/>
          </a:p>
        </p:txBody>
      </p:sp>
      <p:sp>
        <p:nvSpPr>
          <p:cNvPr id="4" name="Content Placeholder 2">
            <a:extLst>
              <a:ext uri="{FF2B5EF4-FFF2-40B4-BE49-F238E27FC236}">
                <a16:creationId xmlns:a16="http://schemas.microsoft.com/office/drawing/2014/main" id="{7BD9F15A-5040-4EA9-AE80-EBAB0822F088}"/>
              </a:ext>
            </a:extLst>
          </p:cNvPr>
          <p:cNvSpPr txBox="1">
            <a:spLocks/>
          </p:cNvSpPr>
          <p:nvPr/>
        </p:nvSpPr>
        <p:spPr>
          <a:xfrm>
            <a:off x="498376" y="2492896"/>
            <a:ext cx="8147248" cy="3744416"/>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2000" dirty="0">
                <a:latin typeface="Arial Narrow" panose="020B0606020202030204" pitchFamily="34" charset="0"/>
                <a:ea typeface="Cambria" pitchFamily="18" charset="0"/>
              </a:rPr>
              <a:t>c</a:t>
            </a:r>
            <a:r>
              <a:rPr lang="el-GR" sz="2000" dirty="0">
                <a:latin typeface="Arial Narrow" panose="020B0606020202030204" pitchFamily="34" charset="0"/>
                <a:ea typeface="Cambria" pitchFamily="18" charset="0"/>
              </a:rPr>
              <a:t> = συγκέντρωση σε μόνιμες συνθήκες στο σημείο (</a:t>
            </a:r>
            <a:r>
              <a:rPr lang="el-GR" sz="2000" dirty="0" err="1">
                <a:latin typeface="Arial Narrow" panose="020B0606020202030204" pitchFamily="34" charset="0"/>
                <a:ea typeface="Cambria" pitchFamily="18" charset="0"/>
              </a:rPr>
              <a:t>x,y,z</a:t>
            </a:r>
            <a:r>
              <a:rPr lang="el-GR" sz="2000" dirty="0">
                <a:latin typeface="Arial Narrow" panose="020B0606020202030204" pitchFamily="34" charset="0"/>
                <a:ea typeface="Cambria" pitchFamily="18" charset="0"/>
              </a:rPr>
              <a:t>), </a:t>
            </a:r>
            <a:r>
              <a:rPr lang="el-GR" sz="2000" dirty="0" err="1">
                <a:latin typeface="Arial Narrow" panose="020B0606020202030204" pitchFamily="34" charset="0"/>
                <a:ea typeface="Cambria" pitchFamily="18" charset="0"/>
              </a:rPr>
              <a:t>mg</a:t>
            </a:r>
            <a:r>
              <a:rPr lang="el-GR" sz="2000" dirty="0">
                <a:latin typeface="Arial Narrow" panose="020B0606020202030204" pitchFamily="34" charset="0"/>
                <a:ea typeface="Cambria" pitchFamily="18" charset="0"/>
              </a:rPr>
              <a:t>/m</a:t>
            </a:r>
            <a:r>
              <a:rPr lang="el-GR" sz="2000" baseline="30000" dirty="0">
                <a:latin typeface="Arial Narrow" panose="020B0606020202030204" pitchFamily="34" charset="0"/>
                <a:ea typeface="Cambria" pitchFamily="18" charset="0"/>
              </a:rPr>
              <a:t>3</a:t>
            </a:r>
          </a:p>
          <a:p>
            <a:r>
              <a:rPr lang="el-GR" sz="2000" dirty="0">
                <a:latin typeface="Arial Narrow" panose="020B0606020202030204" pitchFamily="34" charset="0"/>
                <a:ea typeface="Cambria" pitchFamily="18" charset="0"/>
              </a:rPr>
              <a:t>    = ρυθμός εκπομπής, </a:t>
            </a:r>
            <a:r>
              <a:rPr lang="el-GR" sz="2000" dirty="0" err="1">
                <a:latin typeface="Arial Narrow" panose="020B0606020202030204" pitchFamily="34" charset="0"/>
                <a:ea typeface="Cambria" pitchFamily="18" charset="0"/>
              </a:rPr>
              <a:t>mg</a:t>
            </a:r>
            <a:r>
              <a:rPr lang="el-GR" sz="2000" dirty="0">
                <a:latin typeface="Arial Narrow" panose="020B0606020202030204" pitchFamily="34" charset="0"/>
                <a:ea typeface="Cambria" pitchFamily="18" charset="0"/>
              </a:rPr>
              <a:t>/s</a:t>
            </a:r>
          </a:p>
          <a:p>
            <a:r>
              <a:rPr lang="el-GR" sz="2000" b="1" dirty="0" err="1">
                <a:solidFill>
                  <a:srgbClr val="7030A0"/>
                </a:solidFill>
                <a:latin typeface="Arial Narrow" panose="020B0606020202030204" pitchFamily="34" charset="0"/>
                <a:ea typeface="Cambria" pitchFamily="18" charset="0"/>
              </a:rPr>
              <a:t>σ</a:t>
            </a:r>
            <a:r>
              <a:rPr lang="el-GR" sz="2000" b="1" baseline="-25000" dirty="0" err="1">
                <a:solidFill>
                  <a:srgbClr val="7030A0"/>
                </a:solidFill>
                <a:latin typeface="Arial Narrow" panose="020B0606020202030204" pitchFamily="34" charset="0"/>
                <a:ea typeface="Cambria" pitchFamily="18" charset="0"/>
              </a:rPr>
              <a:t>y</a:t>
            </a:r>
            <a:r>
              <a:rPr lang="el-GR" sz="2000" b="1" dirty="0">
                <a:solidFill>
                  <a:srgbClr val="7030A0"/>
                </a:solidFill>
                <a:latin typeface="Arial Narrow" panose="020B0606020202030204" pitchFamily="34" charset="0"/>
                <a:ea typeface="Cambria" pitchFamily="18" charset="0"/>
              </a:rPr>
              <a:t>, </a:t>
            </a:r>
            <a:r>
              <a:rPr lang="el-GR" sz="2000" b="1" dirty="0" err="1">
                <a:solidFill>
                  <a:srgbClr val="7030A0"/>
                </a:solidFill>
                <a:latin typeface="Arial Narrow" panose="020B0606020202030204" pitchFamily="34" charset="0"/>
                <a:ea typeface="Cambria" pitchFamily="18" charset="0"/>
              </a:rPr>
              <a:t>σ</a:t>
            </a:r>
            <a:r>
              <a:rPr lang="el-GR" sz="2000" b="1" baseline="-25000" dirty="0" err="1">
                <a:solidFill>
                  <a:srgbClr val="7030A0"/>
                </a:solidFill>
                <a:latin typeface="Arial Narrow" panose="020B0606020202030204" pitchFamily="34" charset="0"/>
                <a:ea typeface="Cambria" pitchFamily="18" charset="0"/>
              </a:rPr>
              <a:t>z</a:t>
            </a:r>
            <a:r>
              <a:rPr lang="el-GR" sz="2000" b="1" dirty="0">
                <a:solidFill>
                  <a:srgbClr val="7030A0"/>
                </a:solidFill>
                <a:latin typeface="Arial Narrow" panose="020B0606020202030204" pitchFamily="34" charset="0"/>
                <a:ea typeface="Cambria" pitchFamily="18" charset="0"/>
              </a:rPr>
              <a:t> </a:t>
            </a:r>
            <a:r>
              <a:rPr lang="el-GR" sz="2000" dirty="0">
                <a:solidFill>
                  <a:srgbClr val="7030A0"/>
                </a:solidFill>
                <a:latin typeface="Arial Narrow" panose="020B0606020202030204" pitchFamily="34" charset="0"/>
                <a:ea typeface="Cambria" pitchFamily="18" charset="0"/>
              </a:rPr>
              <a:t>= </a:t>
            </a:r>
            <a:r>
              <a:rPr lang="el-GR" sz="2000" b="1" dirty="0">
                <a:solidFill>
                  <a:srgbClr val="7030A0"/>
                </a:solidFill>
                <a:latin typeface="Arial Narrow" panose="020B0606020202030204" pitchFamily="34" charset="0"/>
                <a:ea typeface="Cambria" pitchFamily="18" charset="0"/>
              </a:rPr>
              <a:t>οριζόντια και κατακόρυφη παράμετρος εξάπλωσης </a:t>
            </a:r>
            <a:r>
              <a:rPr lang="el-GR" sz="2000" dirty="0">
                <a:solidFill>
                  <a:srgbClr val="7030A0"/>
                </a:solidFill>
                <a:latin typeface="Arial Narrow" panose="020B0606020202030204" pitchFamily="34" charset="0"/>
                <a:ea typeface="Cambria" pitchFamily="18" charset="0"/>
              </a:rPr>
              <a:t>(m)</a:t>
            </a:r>
            <a:r>
              <a:rPr lang="en-US" sz="2000" dirty="0">
                <a:solidFill>
                  <a:srgbClr val="7030A0"/>
                </a:solidFill>
                <a:latin typeface="Arial Narrow" panose="020B0606020202030204" pitchFamily="34" charset="0"/>
                <a:ea typeface="Cambria" pitchFamily="18" charset="0"/>
              </a:rPr>
              <a:t>.</a:t>
            </a:r>
            <a:r>
              <a:rPr lang="el-GR" sz="2000" dirty="0">
                <a:solidFill>
                  <a:srgbClr val="7030A0"/>
                </a:solidFill>
                <a:latin typeface="Arial Narrow" panose="020B0606020202030204" pitchFamily="34" charset="0"/>
                <a:ea typeface="Cambria" pitchFamily="18" charset="0"/>
              </a:rPr>
              <a:t> </a:t>
            </a:r>
            <a:r>
              <a:rPr lang="en-US" sz="2000" dirty="0">
                <a:solidFill>
                  <a:srgbClr val="7030A0"/>
                </a:solidFill>
                <a:latin typeface="Arial Narrow" panose="020B0606020202030204" pitchFamily="34" charset="0"/>
                <a:ea typeface="Cambria" pitchFamily="18" charset="0"/>
              </a:rPr>
              <a:t>E</a:t>
            </a:r>
            <a:r>
              <a:rPr lang="el-GR" sz="2000" dirty="0" err="1">
                <a:solidFill>
                  <a:srgbClr val="7030A0"/>
                </a:solidFill>
                <a:latin typeface="Arial Narrow" panose="020B0606020202030204" pitchFamily="34" charset="0"/>
                <a:ea typeface="Cambria" pitchFamily="18" charset="0"/>
              </a:rPr>
              <a:t>ίναι</a:t>
            </a:r>
            <a:r>
              <a:rPr lang="el-GR" sz="2000" dirty="0">
                <a:solidFill>
                  <a:srgbClr val="7030A0"/>
                </a:solidFill>
                <a:latin typeface="Arial Narrow" panose="020B0606020202030204" pitchFamily="34" charset="0"/>
                <a:ea typeface="Cambria" pitchFamily="18" charset="0"/>
              </a:rPr>
              <a:t> παράμετροι της</a:t>
            </a:r>
            <a:r>
              <a:rPr lang="en-US" sz="2000" dirty="0">
                <a:solidFill>
                  <a:srgbClr val="7030A0"/>
                </a:solidFill>
                <a:latin typeface="Arial Narrow" panose="020B0606020202030204" pitchFamily="34" charset="0"/>
                <a:ea typeface="Cambria" pitchFamily="18" charset="0"/>
              </a:rPr>
              <a:t> </a:t>
            </a:r>
            <a:r>
              <a:rPr lang="el-GR" sz="2000" dirty="0">
                <a:solidFill>
                  <a:srgbClr val="7030A0"/>
                </a:solidFill>
                <a:latin typeface="Arial Narrow" panose="020B0606020202030204" pitchFamily="34" charset="0"/>
                <a:ea typeface="Cambria" pitchFamily="18" charset="0"/>
              </a:rPr>
              <a:t>απόστασης x και της ατμοσφαιρικής ευστάθειας.</a:t>
            </a:r>
          </a:p>
          <a:p>
            <a:r>
              <a:rPr lang="el-GR" sz="2000" dirty="0">
                <a:latin typeface="Arial Narrow" panose="020B0606020202030204" pitchFamily="34" charset="0"/>
                <a:ea typeface="Cambria" pitchFamily="18" charset="0"/>
              </a:rPr>
              <a:t>u = μέση ταχύτητα ανέμου στο ύψος της καμινάδας, m/s</a:t>
            </a:r>
          </a:p>
          <a:p>
            <a:r>
              <a:rPr lang="el-GR" sz="2000" dirty="0">
                <a:latin typeface="Arial Narrow" panose="020B0606020202030204" pitchFamily="34" charset="0"/>
                <a:ea typeface="Cambria" pitchFamily="18" charset="0"/>
              </a:rPr>
              <a:t>y = οριζόντια απόσταση από τον κεντρικό άξονα του </a:t>
            </a:r>
            <a:r>
              <a:rPr lang="el-GR" sz="2000" dirty="0" err="1">
                <a:latin typeface="Arial Narrow" panose="020B0606020202030204" pitchFamily="34" charset="0"/>
                <a:ea typeface="Cambria" pitchFamily="18" charset="0"/>
              </a:rPr>
              <a:t>πλουμίου</a:t>
            </a:r>
            <a:r>
              <a:rPr lang="el-GR" sz="2000" dirty="0">
                <a:latin typeface="Arial Narrow" panose="020B0606020202030204" pitchFamily="34" charset="0"/>
                <a:ea typeface="Cambria" pitchFamily="18" charset="0"/>
              </a:rPr>
              <a:t>, m</a:t>
            </a:r>
          </a:p>
          <a:p>
            <a:r>
              <a:rPr lang="el-GR" sz="2000" dirty="0">
                <a:latin typeface="Arial Narrow" panose="020B0606020202030204" pitchFamily="34" charset="0"/>
                <a:ea typeface="Cambria" pitchFamily="18" charset="0"/>
              </a:rPr>
              <a:t>z = κατακόρυφη απόσταση από το επίπεδο του εδάφους, m</a:t>
            </a:r>
          </a:p>
          <a:p>
            <a:r>
              <a:rPr lang="el-GR" sz="2000" dirty="0">
                <a:latin typeface="Arial Narrow" panose="020B0606020202030204" pitchFamily="34" charset="0"/>
                <a:ea typeface="Cambria" pitchFamily="18" charset="0"/>
              </a:rPr>
              <a:t>H</a:t>
            </a:r>
            <a:r>
              <a:rPr lang="en-US" sz="2000" dirty="0">
                <a:latin typeface="Arial Narrow" panose="020B0606020202030204" pitchFamily="34" charset="0"/>
                <a:ea typeface="Cambria" pitchFamily="18" charset="0"/>
              </a:rPr>
              <a:t> (</a:t>
            </a:r>
            <a:r>
              <a:rPr lang="en-US" sz="2000" dirty="0" err="1">
                <a:latin typeface="Arial Narrow" panose="020B0606020202030204" pitchFamily="34" charset="0"/>
                <a:ea typeface="Cambria" pitchFamily="18" charset="0"/>
              </a:rPr>
              <a:t>H</a:t>
            </a:r>
            <a:r>
              <a:rPr lang="en-US" sz="2000" b="1" baseline="-25000" dirty="0" err="1">
                <a:solidFill>
                  <a:srgbClr val="7030A0"/>
                </a:solidFill>
                <a:latin typeface="Arial Narrow" panose="020B0606020202030204" pitchFamily="34" charset="0"/>
                <a:ea typeface="Cambria" pitchFamily="18" charset="0"/>
              </a:rPr>
              <a:t>eff</a:t>
            </a:r>
            <a:r>
              <a:rPr lang="en-US" sz="2000" dirty="0">
                <a:latin typeface="Arial Narrow" panose="020B0606020202030204" pitchFamily="34" charset="0"/>
                <a:ea typeface="Cambria" pitchFamily="18" charset="0"/>
              </a:rPr>
              <a:t>)</a:t>
            </a:r>
            <a:r>
              <a:rPr lang="el-GR" sz="2000" dirty="0">
                <a:latin typeface="Arial Narrow" panose="020B0606020202030204" pitchFamily="34" charset="0"/>
                <a:ea typeface="Cambria" pitchFamily="18" charset="0"/>
              </a:rPr>
              <a:t> = ενεργό ύψος καμινάδας (H</a:t>
            </a:r>
            <a:r>
              <a:rPr lang="en-US" sz="2000" b="1" baseline="-25000" dirty="0">
                <a:solidFill>
                  <a:srgbClr val="7030A0"/>
                </a:solidFill>
                <a:latin typeface="Arial Narrow" panose="020B0606020202030204" pitchFamily="34" charset="0"/>
                <a:ea typeface="Cambria" pitchFamily="18" charset="0"/>
              </a:rPr>
              <a:t>eff</a:t>
            </a:r>
            <a:r>
              <a:rPr lang="el-GR" sz="2000" dirty="0">
                <a:latin typeface="Arial Narrow" panose="020B0606020202030204" pitchFamily="34" charset="0"/>
                <a:ea typeface="Cambria" pitchFamily="18" charset="0"/>
              </a:rPr>
              <a:t> = h + </a:t>
            </a:r>
            <a:r>
              <a:rPr lang="el-GR" sz="2000" dirty="0" err="1">
                <a:latin typeface="Arial Narrow" panose="020B0606020202030204" pitchFamily="34" charset="0"/>
                <a:ea typeface="Cambria" pitchFamily="18" charset="0"/>
              </a:rPr>
              <a:t>Δh</a:t>
            </a:r>
            <a:r>
              <a:rPr lang="el-GR" sz="2000" dirty="0">
                <a:latin typeface="Arial Narrow" panose="020B0606020202030204" pitchFamily="34" charset="0"/>
                <a:ea typeface="Cambria" pitchFamily="18" charset="0"/>
              </a:rPr>
              <a:t>), m</a:t>
            </a:r>
          </a:p>
          <a:p>
            <a:r>
              <a:rPr lang="el-GR" sz="2000" dirty="0">
                <a:latin typeface="Arial Narrow" panose="020B0606020202030204" pitchFamily="34" charset="0"/>
                <a:ea typeface="Cambria" pitchFamily="18" charset="0"/>
              </a:rPr>
              <a:t>h = φυσικό ύψος καμινάδας, m</a:t>
            </a:r>
          </a:p>
          <a:p>
            <a:r>
              <a:rPr lang="el-GR" sz="2000" dirty="0" err="1">
                <a:latin typeface="Arial Narrow" panose="020B0606020202030204" pitchFamily="34" charset="0"/>
                <a:ea typeface="Cambria" pitchFamily="18" charset="0"/>
              </a:rPr>
              <a:t>Δh</a:t>
            </a:r>
            <a:r>
              <a:rPr lang="el-GR" sz="2000" dirty="0">
                <a:latin typeface="Arial Narrow" panose="020B0606020202030204" pitchFamily="34" charset="0"/>
                <a:ea typeface="Cambria" pitchFamily="18" charset="0"/>
              </a:rPr>
              <a:t> = ανύψωση </a:t>
            </a:r>
            <a:r>
              <a:rPr lang="el-GR" sz="2000" dirty="0" err="1">
                <a:latin typeface="Arial Narrow" panose="020B0606020202030204" pitchFamily="34" charset="0"/>
                <a:ea typeface="Cambria" pitchFamily="18" charset="0"/>
              </a:rPr>
              <a:t>πλουμίου</a:t>
            </a:r>
            <a:r>
              <a:rPr lang="el-GR" sz="2000" dirty="0">
                <a:latin typeface="Arial Narrow" panose="020B0606020202030204" pitchFamily="34" charset="0"/>
                <a:ea typeface="Cambria" pitchFamily="18" charset="0"/>
              </a:rPr>
              <a:t>, m</a:t>
            </a:r>
            <a:endParaRPr lang="en-US" sz="2000" dirty="0">
              <a:latin typeface="Arial Narrow" panose="020B0606020202030204" pitchFamily="34" charset="0"/>
              <a:ea typeface="Cambria" pitchFamily="18" charset="0"/>
            </a:endParaRPr>
          </a:p>
        </p:txBody>
      </p:sp>
      <p:sp>
        <p:nvSpPr>
          <p:cNvPr id="8" name="Title 1">
            <a:extLst>
              <a:ext uri="{FF2B5EF4-FFF2-40B4-BE49-F238E27FC236}">
                <a16:creationId xmlns:a16="http://schemas.microsoft.com/office/drawing/2014/main" id="{F19BBB3C-F287-4517-A761-6C0439D00A6A}"/>
              </a:ext>
            </a:extLst>
          </p:cNvPr>
          <p:cNvSpPr txBox="1">
            <a:spLocks/>
          </p:cNvSpPr>
          <p:nvPr/>
        </p:nvSpPr>
        <p:spPr>
          <a:xfrm>
            <a:off x="642910" y="214290"/>
            <a:ext cx="7772400" cy="623910"/>
          </a:xfrm>
          <a:prstGeom prst="rect">
            <a:avLst/>
          </a:prstGeom>
        </p:spPr>
        <p:txBody>
          <a:bodyPr bIns="91440" anchor="b" anchorCtr="0">
            <a:normAutofit fontScale="925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l-GR" sz="4000" b="0" i="0" u="none" strike="noStrike" kern="1200" cap="none" spc="0" normalizeH="0" baseline="0" noProof="0" dirty="0">
                <a:ln>
                  <a:noFill/>
                </a:ln>
                <a:solidFill>
                  <a:schemeClr val="accent6">
                    <a:lumMod val="75000"/>
                  </a:schemeClr>
                </a:solidFill>
                <a:effectLst/>
                <a:uLnTx/>
                <a:uFillTx/>
                <a:latin typeface="+mj-lt"/>
                <a:ea typeface="+mj-ea"/>
                <a:cs typeface="+mj-cs"/>
              </a:rPr>
              <a:t>Γκαουσιανό μοντέλο</a:t>
            </a:r>
            <a:endParaRPr kumimoji="0" lang="en-US" sz="4000" b="0" i="0" u="none" strike="noStrike" kern="1200" cap="none" spc="0" normalizeH="0" baseline="0" noProof="0" dirty="0">
              <a:ln>
                <a:noFill/>
              </a:ln>
              <a:solidFill>
                <a:schemeClr val="accent6">
                  <a:lumMod val="75000"/>
                </a:schemeClr>
              </a:solidFill>
              <a:effectLst/>
              <a:uLnTx/>
              <a:uFillTx/>
              <a:latin typeface="+mj-lt"/>
              <a:ea typeface="+mj-ea"/>
              <a:cs typeface="+mj-cs"/>
            </a:endParaRPr>
          </a:p>
        </p:txBody>
      </p:sp>
      <p:graphicFrame>
        <p:nvGraphicFramePr>
          <p:cNvPr id="2" name="Αντικείμενο 1">
            <a:extLst>
              <a:ext uri="{FF2B5EF4-FFF2-40B4-BE49-F238E27FC236}">
                <a16:creationId xmlns:a16="http://schemas.microsoft.com/office/drawing/2014/main" id="{15E50BE6-49C1-496D-9252-62307F34F377}"/>
              </a:ext>
            </a:extLst>
          </p:cNvPr>
          <p:cNvGraphicFramePr>
            <a:graphicFrameLocks noChangeAspect="1"/>
          </p:cNvGraphicFramePr>
          <p:nvPr>
            <p:extLst>
              <p:ext uri="{D42A27DB-BD31-4B8C-83A1-F6EECF244321}">
                <p14:modId xmlns:p14="http://schemas.microsoft.com/office/powerpoint/2010/main" val="1378458929"/>
              </p:ext>
            </p:extLst>
          </p:nvPr>
        </p:nvGraphicFramePr>
        <p:xfrm>
          <a:off x="1331640" y="838200"/>
          <a:ext cx="6899275" cy="1501775"/>
        </p:xfrm>
        <a:graphic>
          <a:graphicData uri="http://schemas.openxmlformats.org/presentationml/2006/ole">
            <mc:AlternateContent xmlns:mc="http://schemas.openxmlformats.org/markup-compatibility/2006">
              <mc:Choice xmlns:v="urn:schemas-microsoft-com:vml" Requires="v">
                <p:oleObj name="Equation" r:id="rId2" imgW="3035160" imgH="660240" progId="Equation.DSMT4">
                  <p:embed/>
                </p:oleObj>
              </mc:Choice>
              <mc:Fallback>
                <p:oleObj name="Equation" r:id="rId2" imgW="3035160" imgH="660240" progId="Equation.DSMT4">
                  <p:embed/>
                  <p:pic>
                    <p:nvPicPr>
                      <p:cNvPr id="0" name=""/>
                      <p:cNvPicPr/>
                      <p:nvPr/>
                    </p:nvPicPr>
                    <p:blipFill>
                      <a:blip r:embed="rId3"/>
                      <a:stretch>
                        <a:fillRect/>
                      </a:stretch>
                    </p:blipFill>
                    <p:spPr>
                      <a:xfrm>
                        <a:off x="1331640" y="838200"/>
                        <a:ext cx="6899275" cy="1501775"/>
                      </a:xfrm>
                      <a:prstGeom prst="rect">
                        <a:avLst/>
                      </a:prstGeom>
                      <a:solidFill>
                        <a:schemeClr val="bg1"/>
                      </a:solidFill>
                    </p:spPr>
                  </p:pic>
                </p:oleObj>
              </mc:Fallback>
            </mc:AlternateContent>
          </a:graphicData>
        </a:graphic>
      </p:graphicFrame>
      <p:graphicFrame>
        <p:nvGraphicFramePr>
          <p:cNvPr id="3" name="Αντικείμενο 2">
            <a:extLst>
              <a:ext uri="{FF2B5EF4-FFF2-40B4-BE49-F238E27FC236}">
                <a16:creationId xmlns:a16="http://schemas.microsoft.com/office/drawing/2014/main" id="{574D8C01-B590-FCAB-2E50-F4166ACC2143}"/>
              </a:ext>
            </a:extLst>
          </p:cNvPr>
          <p:cNvGraphicFramePr>
            <a:graphicFrameLocks noChangeAspect="1"/>
          </p:cNvGraphicFramePr>
          <p:nvPr>
            <p:extLst>
              <p:ext uri="{D42A27DB-BD31-4B8C-83A1-F6EECF244321}">
                <p14:modId xmlns:p14="http://schemas.microsoft.com/office/powerpoint/2010/main" val="2021319926"/>
              </p:ext>
            </p:extLst>
          </p:nvPr>
        </p:nvGraphicFramePr>
        <p:xfrm>
          <a:off x="899592" y="2852936"/>
          <a:ext cx="288032" cy="432048"/>
        </p:xfrm>
        <a:graphic>
          <a:graphicData uri="http://schemas.openxmlformats.org/presentationml/2006/ole">
            <mc:AlternateContent xmlns:mc="http://schemas.openxmlformats.org/markup-compatibility/2006">
              <mc:Choice xmlns:v="urn:schemas-microsoft-com:vml" Requires="v">
                <p:oleObj name="Equation" r:id="rId4" imgW="152280" imgH="228600" progId="Equation.DSMT4">
                  <p:embed/>
                </p:oleObj>
              </mc:Choice>
              <mc:Fallback>
                <p:oleObj name="Equation" r:id="rId4" imgW="152280" imgH="228600" progId="Equation.DSMT4">
                  <p:embed/>
                  <p:pic>
                    <p:nvPicPr>
                      <p:cNvPr id="0" name=""/>
                      <p:cNvPicPr/>
                      <p:nvPr/>
                    </p:nvPicPr>
                    <p:blipFill>
                      <a:blip r:embed="rId5"/>
                      <a:stretch>
                        <a:fillRect/>
                      </a:stretch>
                    </p:blipFill>
                    <p:spPr>
                      <a:xfrm>
                        <a:off x="899592" y="2852936"/>
                        <a:ext cx="288032" cy="432048"/>
                      </a:xfrm>
                      <a:prstGeom prst="rect">
                        <a:avLst/>
                      </a:prstGeom>
                    </p:spPr>
                  </p:pic>
                </p:oleObj>
              </mc:Fallback>
            </mc:AlternateContent>
          </a:graphicData>
        </a:graphic>
      </p:graphicFrame>
    </p:spTree>
    <p:extLst>
      <p:ext uri="{BB962C8B-B14F-4D97-AF65-F5344CB8AC3E}">
        <p14:creationId xmlns:p14="http://schemas.microsoft.com/office/powerpoint/2010/main" val="2904806756"/>
      </p:ext>
    </p:extLst>
  </p:cSld>
  <p:clrMapOvr>
    <a:masterClrMapping/>
  </p:clrMapOvr>
  <p:transition spd="med">
    <p:zoom/>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EC10D6D6-58FA-47F4-B1A1-05B7F7B12908}"/>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11/12/2024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C7B3D150-DD66-4A70-AE2B-989524FB5EEE}"/>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49</a:t>
            </a:fld>
            <a:endParaRPr lang="el-GR" dirty="0">
              <a:solidFill>
                <a:prstClr val="black">
                  <a:tint val="75000"/>
                </a:prstClr>
              </a:solidFill>
            </a:endParaRPr>
          </a:p>
        </p:txBody>
      </p:sp>
      <p:sp>
        <p:nvSpPr>
          <p:cNvPr id="4" name="Ορθογώνιο 3">
            <a:extLst>
              <a:ext uri="{FF2B5EF4-FFF2-40B4-BE49-F238E27FC236}">
                <a16:creationId xmlns:a16="http://schemas.microsoft.com/office/drawing/2014/main" id="{5E9EA9D7-D407-4F3C-BA6A-50A6B2331403}"/>
              </a:ext>
            </a:extLst>
          </p:cNvPr>
          <p:cNvSpPr/>
          <p:nvPr/>
        </p:nvSpPr>
        <p:spPr>
          <a:xfrm>
            <a:off x="0" y="676964"/>
            <a:ext cx="5832648" cy="5504071"/>
          </a:xfrm>
          <a:prstGeom prst="rect">
            <a:avLst/>
          </a:prstGeom>
        </p:spPr>
        <p:txBody>
          <a:bodyPr wrap="square">
            <a:spAutoFit/>
          </a:bodyPr>
          <a:lstStyle/>
          <a:p>
            <a:pPr marL="355600" indent="-342900" algn="just">
              <a:lnSpc>
                <a:spcPts val="2555"/>
              </a:lnSpc>
              <a:spcBef>
                <a:spcPts val="127"/>
              </a:spcBef>
              <a:buFont typeface="Arial" panose="020B0604020202020204" pitchFamily="34" charset="0"/>
              <a:buChar char="•"/>
            </a:pPr>
            <a:r>
              <a:rPr lang="el-GR" sz="2200" dirty="0">
                <a:solidFill>
                  <a:srgbClr val="0000FF"/>
                </a:solidFill>
              </a:rPr>
              <a:t>Οι καμινάδες είναι σχεδιασμένες να εκπέμπουν καπνό. Το ρυπασμένο αέριο ρεύμα από την καμινάδα καλείται </a:t>
            </a:r>
            <a:r>
              <a:rPr lang="el-GR" sz="2200" dirty="0" err="1">
                <a:solidFill>
                  <a:srgbClr val="0000FF"/>
                </a:solidFill>
              </a:rPr>
              <a:t>πλούμιο</a:t>
            </a:r>
            <a:r>
              <a:rPr lang="el-GR" sz="2200" dirty="0">
                <a:solidFill>
                  <a:srgbClr val="0000FF"/>
                </a:solidFill>
              </a:rPr>
              <a:t> (</a:t>
            </a:r>
            <a:r>
              <a:rPr lang="el-GR" sz="2200" dirty="0" err="1">
                <a:solidFill>
                  <a:srgbClr val="0000FF"/>
                </a:solidFill>
              </a:rPr>
              <a:t>plume</a:t>
            </a:r>
            <a:r>
              <a:rPr lang="el-GR" sz="2200" dirty="0">
                <a:solidFill>
                  <a:srgbClr val="0000FF"/>
                </a:solidFill>
              </a:rPr>
              <a:t>).</a:t>
            </a:r>
          </a:p>
          <a:p>
            <a:pPr marL="355600" indent="-342900" algn="just">
              <a:lnSpc>
                <a:spcPts val="2555"/>
              </a:lnSpc>
              <a:spcBef>
                <a:spcPts val="127"/>
              </a:spcBef>
              <a:buFont typeface="Arial" panose="020B0604020202020204" pitchFamily="34" charset="0"/>
              <a:buChar char="•"/>
            </a:pPr>
            <a:endParaRPr lang="el-GR" sz="2200" dirty="0">
              <a:solidFill>
                <a:srgbClr val="0000FF"/>
              </a:solidFill>
            </a:endParaRPr>
          </a:p>
          <a:p>
            <a:pPr marL="355600" indent="-342900" algn="just">
              <a:lnSpc>
                <a:spcPts val="2555"/>
              </a:lnSpc>
              <a:spcBef>
                <a:spcPts val="127"/>
              </a:spcBef>
              <a:buFont typeface="Arial" panose="020B0604020202020204" pitchFamily="34" charset="0"/>
              <a:buChar char="•"/>
            </a:pPr>
            <a:r>
              <a:rPr lang="el-GR" sz="2200" dirty="0">
                <a:solidFill>
                  <a:srgbClr val="0000FF"/>
                </a:solidFill>
              </a:rPr>
              <a:t>Η ατμόσφαιρα έχει την δυνατότητα να διασπείρει τις εκπομπές, αλλά αυτή η δυνατότητα είναι περιορισμένη.</a:t>
            </a:r>
          </a:p>
          <a:p>
            <a:pPr marL="12700" algn="just">
              <a:lnSpc>
                <a:spcPts val="2555"/>
              </a:lnSpc>
              <a:spcBef>
                <a:spcPts val="127"/>
              </a:spcBef>
            </a:pPr>
            <a:endParaRPr lang="el-GR" sz="2200" dirty="0">
              <a:solidFill>
                <a:srgbClr val="0000FF"/>
              </a:solidFill>
            </a:endParaRPr>
          </a:p>
          <a:p>
            <a:pPr marL="355600" indent="-342900" algn="just">
              <a:lnSpc>
                <a:spcPts val="2555"/>
              </a:lnSpc>
              <a:spcBef>
                <a:spcPts val="127"/>
              </a:spcBef>
              <a:buFont typeface="Arial" panose="020B0604020202020204" pitchFamily="34" charset="0"/>
              <a:buChar char="•"/>
            </a:pPr>
            <a:r>
              <a:rPr lang="el-GR" sz="2200" b="1" dirty="0">
                <a:solidFill>
                  <a:srgbClr val="0000FF"/>
                </a:solidFill>
              </a:rPr>
              <a:t>Στιγμιαία εκπομπή (</a:t>
            </a:r>
            <a:r>
              <a:rPr lang="el-GR" sz="2200" b="1" dirty="0" err="1">
                <a:solidFill>
                  <a:srgbClr val="0000FF"/>
                </a:solidFill>
              </a:rPr>
              <a:t>puff</a:t>
            </a:r>
            <a:r>
              <a:rPr lang="el-GR" sz="2200" b="1" dirty="0">
                <a:solidFill>
                  <a:srgbClr val="0000FF"/>
                </a:solidFill>
              </a:rPr>
              <a:t>)</a:t>
            </a:r>
            <a:r>
              <a:rPr lang="el-GR" sz="2200" dirty="0">
                <a:solidFill>
                  <a:srgbClr val="0000FF"/>
                </a:solidFill>
              </a:rPr>
              <a:t>: η ταχεία απελευθέρωση ποσότητας ενός υλικού στην ατμόσφαιρα το οποίο θα διασπαρθεί από τις διαταραχές του τυρβώδους πεδίου.</a:t>
            </a:r>
          </a:p>
          <a:p>
            <a:pPr marL="355600" indent="-342900" algn="just">
              <a:lnSpc>
                <a:spcPts val="2555"/>
              </a:lnSpc>
              <a:spcBef>
                <a:spcPts val="127"/>
              </a:spcBef>
              <a:buFont typeface="Arial" panose="020B0604020202020204" pitchFamily="34" charset="0"/>
              <a:buChar char="•"/>
            </a:pPr>
            <a:endParaRPr lang="el-GR" sz="2200" dirty="0">
              <a:solidFill>
                <a:srgbClr val="0000FF"/>
              </a:solidFill>
            </a:endParaRPr>
          </a:p>
          <a:p>
            <a:pPr marL="355600" indent="-342900" algn="just">
              <a:lnSpc>
                <a:spcPts val="2555"/>
              </a:lnSpc>
              <a:spcBef>
                <a:spcPts val="127"/>
              </a:spcBef>
              <a:buFont typeface="Arial" panose="020B0604020202020204" pitchFamily="34" charset="0"/>
              <a:buChar char="•"/>
            </a:pPr>
            <a:r>
              <a:rPr lang="el-GR" sz="2200" dirty="0">
                <a:solidFill>
                  <a:srgbClr val="0000FF"/>
                </a:solidFill>
              </a:rPr>
              <a:t>Μια συνεχής πηγή μπορεί να θεωρηθεί ως ένας άπειρος αριθμός στιγμιαίων εκπομπών</a:t>
            </a:r>
          </a:p>
        </p:txBody>
      </p:sp>
      <p:sp>
        <p:nvSpPr>
          <p:cNvPr id="5" name="Ορθογώνιο 4">
            <a:extLst>
              <a:ext uri="{FF2B5EF4-FFF2-40B4-BE49-F238E27FC236}">
                <a16:creationId xmlns:a16="http://schemas.microsoft.com/office/drawing/2014/main" id="{366CFA24-4990-41D1-82FD-4FEB11AB2D11}"/>
              </a:ext>
            </a:extLst>
          </p:cNvPr>
          <p:cNvSpPr/>
          <p:nvPr/>
        </p:nvSpPr>
        <p:spPr>
          <a:xfrm>
            <a:off x="0" y="-20478"/>
            <a:ext cx="3266472" cy="490968"/>
          </a:xfrm>
          <a:prstGeom prst="rect">
            <a:avLst/>
          </a:prstGeom>
        </p:spPr>
        <p:txBody>
          <a:bodyPr wrap="none">
            <a:spAutoFit/>
          </a:bodyPr>
          <a:lstStyle/>
          <a:p>
            <a:pPr marL="677168">
              <a:lnSpc>
                <a:spcPct val="116129"/>
              </a:lnSpc>
              <a:spcBef>
                <a:spcPts val="3000"/>
              </a:spcBef>
            </a:pPr>
            <a:r>
              <a:rPr lang="el-GR" sz="2400" b="1" dirty="0">
                <a:solidFill>
                  <a:srgbClr val="A50020"/>
                </a:solidFill>
                <a:latin typeface="Comic Sans MS"/>
                <a:cs typeface="Comic Sans MS"/>
              </a:rPr>
              <a:t>Διασπορά</a:t>
            </a:r>
            <a:r>
              <a:rPr lang="el-GR" sz="2400" b="1" spc="14" dirty="0">
                <a:solidFill>
                  <a:srgbClr val="A50020"/>
                </a:solidFill>
                <a:latin typeface="Comic Sans MS"/>
                <a:cs typeface="Comic Sans MS"/>
              </a:rPr>
              <a:t> </a:t>
            </a:r>
            <a:r>
              <a:rPr lang="el-GR" sz="2400" b="1" dirty="0">
                <a:solidFill>
                  <a:srgbClr val="A50020"/>
                </a:solidFill>
                <a:latin typeface="Comic Sans MS"/>
                <a:cs typeface="Comic Sans MS"/>
              </a:rPr>
              <a:t>ρύπων</a:t>
            </a:r>
            <a:endParaRPr lang="el-GR" sz="2400" dirty="0">
              <a:latin typeface="Comic Sans MS"/>
              <a:cs typeface="Comic Sans MS"/>
            </a:endParaRPr>
          </a:p>
        </p:txBody>
      </p:sp>
      <p:sp>
        <p:nvSpPr>
          <p:cNvPr id="6" name="object 83">
            <a:extLst>
              <a:ext uri="{FF2B5EF4-FFF2-40B4-BE49-F238E27FC236}">
                <a16:creationId xmlns:a16="http://schemas.microsoft.com/office/drawing/2014/main" id="{E0817B08-3EB7-491F-BA61-B1E3A029C3CF}"/>
              </a:ext>
            </a:extLst>
          </p:cNvPr>
          <p:cNvSpPr/>
          <p:nvPr/>
        </p:nvSpPr>
        <p:spPr>
          <a:xfrm>
            <a:off x="6156176" y="1124744"/>
            <a:ext cx="2592288" cy="2160240"/>
          </a:xfrm>
          <a:prstGeom prst="rect">
            <a:avLst/>
          </a:prstGeom>
          <a:blipFill>
            <a:blip r:embed="rId2" cstate="print"/>
            <a:stretch>
              <a:fillRect/>
            </a:stretch>
          </a:blipFill>
        </p:spPr>
        <p:txBody>
          <a:bodyPr wrap="square" lIns="0" tIns="0" rIns="0" bIns="0" rtlCol="0">
            <a:noAutofit/>
          </a:bodyPr>
          <a:lstStyle/>
          <a:p>
            <a:endParaRPr/>
          </a:p>
        </p:txBody>
      </p:sp>
      <p:sp>
        <p:nvSpPr>
          <p:cNvPr id="7" name="object 91">
            <a:extLst>
              <a:ext uri="{FF2B5EF4-FFF2-40B4-BE49-F238E27FC236}">
                <a16:creationId xmlns:a16="http://schemas.microsoft.com/office/drawing/2014/main" id="{CE8D3E4C-102A-4B18-9313-43979EEC4779}"/>
              </a:ext>
            </a:extLst>
          </p:cNvPr>
          <p:cNvSpPr/>
          <p:nvPr/>
        </p:nvSpPr>
        <p:spPr>
          <a:xfrm>
            <a:off x="6156176" y="3933056"/>
            <a:ext cx="2736304" cy="1944216"/>
          </a:xfrm>
          <a:prstGeom prst="rect">
            <a:avLst/>
          </a:prstGeom>
          <a:blipFill>
            <a:blip r:embed="rId3" cstate="print"/>
            <a:stretch>
              <a:fillRect/>
            </a:stretch>
          </a:blipFill>
        </p:spPr>
        <p:txBody>
          <a:bodyPr wrap="square" lIns="0" tIns="0" rIns="0" bIns="0" rtlCol="0">
            <a:noAutofit/>
          </a:bodyPr>
          <a:lstStyle/>
          <a:p>
            <a:endParaRPr/>
          </a:p>
        </p:txBody>
      </p:sp>
    </p:spTree>
    <p:extLst>
      <p:ext uri="{BB962C8B-B14F-4D97-AF65-F5344CB8AC3E}">
        <p14:creationId xmlns:p14="http://schemas.microsoft.com/office/powerpoint/2010/main" val="49854187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FB8D49DD-44E8-44DC-9B3E-B505E536AFEA}"/>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11/12/2024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43560A93-F261-4B4F-85A6-97DE8A24FDC9}"/>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50</a:t>
            </a:fld>
            <a:endParaRPr lang="el-GR" dirty="0">
              <a:solidFill>
                <a:prstClr val="black">
                  <a:tint val="75000"/>
                </a:prstClr>
              </a:solidFill>
            </a:endParaRPr>
          </a:p>
        </p:txBody>
      </p:sp>
      <p:sp>
        <p:nvSpPr>
          <p:cNvPr id="5" name="object 2">
            <a:extLst>
              <a:ext uri="{FF2B5EF4-FFF2-40B4-BE49-F238E27FC236}">
                <a16:creationId xmlns:a16="http://schemas.microsoft.com/office/drawing/2014/main" id="{17CACECD-345E-4494-AF66-0EF9C27F7E2E}"/>
              </a:ext>
            </a:extLst>
          </p:cNvPr>
          <p:cNvSpPr txBox="1"/>
          <p:nvPr/>
        </p:nvSpPr>
        <p:spPr>
          <a:xfrm>
            <a:off x="1379601" y="189452"/>
            <a:ext cx="7307199" cy="432307"/>
          </a:xfrm>
          <a:prstGeom prst="rect">
            <a:avLst/>
          </a:prstGeom>
        </p:spPr>
        <p:txBody>
          <a:bodyPr wrap="square" lIns="0" tIns="0" rIns="0" bIns="0" rtlCol="0">
            <a:noAutofit/>
          </a:bodyPr>
          <a:lstStyle/>
          <a:p>
            <a:pPr marL="12700">
              <a:lnSpc>
                <a:spcPts val="3375"/>
              </a:lnSpc>
              <a:spcBef>
                <a:spcPts val="168"/>
              </a:spcBef>
            </a:pPr>
            <a:r>
              <a:rPr lang="el-GR" sz="2800" spc="0" dirty="0">
                <a:solidFill>
                  <a:srgbClr val="0000FF"/>
                </a:solidFill>
                <a:latin typeface="Arial"/>
                <a:cs typeface="Arial"/>
              </a:rPr>
              <a:t>Η </a:t>
            </a:r>
            <a:r>
              <a:rPr lang="el-GR" sz="2800" dirty="0" err="1">
                <a:solidFill>
                  <a:srgbClr val="0000FF"/>
                </a:solidFill>
                <a:latin typeface="Arial"/>
                <a:cs typeface="Arial"/>
              </a:rPr>
              <a:t>γκαουσιανή</a:t>
            </a:r>
            <a:r>
              <a:rPr lang="el-GR" sz="2800" dirty="0">
                <a:solidFill>
                  <a:srgbClr val="0000FF"/>
                </a:solidFill>
                <a:latin typeface="Arial"/>
                <a:cs typeface="Arial"/>
              </a:rPr>
              <a:t> προσέγγιση </a:t>
            </a:r>
            <a:r>
              <a:rPr lang="el-GR" sz="2800" dirty="0" err="1">
                <a:solidFill>
                  <a:srgbClr val="0000FF"/>
                </a:solidFill>
                <a:latin typeface="Arial"/>
                <a:cs typeface="Arial"/>
              </a:rPr>
              <a:t>καπνοθύσανου</a:t>
            </a:r>
            <a:endParaRPr sz="2800" dirty="0">
              <a:solidFill>
                <a:srgbClr val="0000FF"/>
              </a:solidFill>
              <a:latin typeface="Arial"/>
              <a:cs typeface="Arial"/>
            </a:endParaRPr>
          </a:p>
        </p:txBody>
      </p:sp>
      <p:sp>
        <p:nvSpPr>
          <p:cNvPr id="6" name="Ορθογώνιο 5">
            <a:extLst>
              <a:ext uri="{FF2B5EF4-FFF2-40B4-BE49-F238E27FC236}">
                <a16:creationId xmlns:a16="http://schemas.microsoft.com/office/drawing/2014/main" id="{A65ED284-0CF4-45FC-913F-A3F5F15DEEEB}"/>
              </a:ext>
            </a:extLst>
          </p:cNvPr>
          <p:cNvSpPr/>
          <p:nvPr/>
        </p:nvSpPr>
        <p:spPr>
          <a:xfrm>
            <a:off x="251520" y="759875"/>
            <a:ext cx="8784976" cy="1438855"/>
          </a:xfrm>
          <a:prstGeom prst="rect">
            <a:avLst/>
          </a:prstGeom>
        </p:spPr>
        <p:txBody>
          <a:bodyPr wrap="square">
            <a:spAutoFit/>
          </a:bodyPr>
          <a:lstStyle/>
          <a:p>
            <a:pPr marL="12700" algn="just">
              <a:lnSpc>
                <a:spcPts val="2555"/>
              </a:lnSpc>
              <a:spcBef>
                <a:spcPts val="127"/>
              </a:spcBef>
            </a:pPr>
            <a:r>
              <a:rPr lang="el-GR" sz="2400" dirty="0">
                <a:solidFill>
                  <a:srgbClr val="C00000"/>
                </a:solidFill>
              </a:rPr>
              <a:t>Βασίζεται σε απλή εξίσωση που περιγράφει το τρισδιάστατο πεδίο της συγκέντρωσης ατμοσφαιρικών ρύπων από υπερυψωμένη σημειακή πηγή.</a:t>
            </a:r>
          </a:p>
          <a:p>
            <a:pPr marL="12700" algn="just">
              <a:lnSpc>
                <a:spcPts val="2555"/>
              </a:lnSpc>
              <a:spcBef>
                <a:spcPts val="127"/>
              </a:spcBef>
            </a:pPr>
            <a:r>
              <a:rPr lang="el-GR" sz="2400" dirty="0">
                <a:solidFill>
                  <a:srgbClr val="C00000"/>
                </a:solidFill>
              </a:rPr>
              <a:t>Απελευθερώνει ρύπους υπό ευσταθείς μετεωρολογικές συνθήκες.</a:t>
            </a:r>
            <a:endParaRPr lang="el-GR" sz="2400" b="1" dirty="0">
              <a:solidFill>
                <a:srgbClr val="C00000"/>
              </a:solidFill>
            </a:endParaRPr>
          </a:p>
        </p:txBody>
      </p:sp>
      <p:sp>
        <p:nvSpPr>
          <p:cNvPr id="9" name="object 25">
            <a:extLst>
              <a:ext uri="{FF2B5EF4-FFF2-40B4-BE49-F238E27FC236}">
                <a16:creationId xmlns:a16="http://schemas.microsoft.com/office/drawing/2014/main" id="{7CC2E141-DB9B-43B9-B051-78E4103B78E7}"/>
              </a:ext>
            </a:extLst>
          </p:cNvPr>
          <p:cNvSpPr/>
          <p:nvPr/>
        </p:nvSpPr>
        <p:spPr>
          <a:xfrm>
            <a:off x="5148064" y="2318028"/>
            <a:ext cx="3995936" cy="2839164"/>
          </a:xfrm>
          <a:prstGeom prst="rect">
            <a:avLst/>
          </a:prstGeom>
          <a:blipFill>
            <a:blip r:embed="rId2" cstate="print"/>
            <a:stretch>
              <a:fillRect/>
            </a:stretch>
          </a:blipFill>
        </p:spPr>
        <p:txBody>
          <a:bodyPr wrap="square" lIns="0" tIns="0" rIns="0" bIns="0" rtlCol="0">
            <a:noAutofit/>
          </a:bodyPr>
          <a:lstStyle/>
          <a:p>
            <a:endParaRPr/>
          </a:p>
        </p:txBody>
      </p:sp>
      <p:pic>
        <p:nvPicPr>
          <p:cNvPr id="10" name="Εικόνα 9">
            <a:extLst>
              <a:ext uri="{FF2B5EF4-FFF2-40B4-BE49-F238E27FC236}">
                <a16:creationId xmlns:a16="http://schemas.microsoft.com/office/drawing/2014/main" id="{0D9FB5FE-46C1-42F6-AB02-4FE45DE9F984}"/>
              </a:ext>
            </a:extLst>
          </p:cNvPr>
          <p:cNvPicPr>
            <a:picLocks noChangeAspect="1"/>
          </p:cNvPicPr>
          <p:nvPr/>
        </p:nvPicPr>
        <p:blipFill rotWithShape="1">
          <a:blip r:embed="rId3"/>
          <a:srcRect l="20870" t="52182" r="20273" b="9313"/>
          <a:stretch/>
        </p:blipFill>
        <p:spPr>
          <a:xfrm>
            <a:off x="2510692" y="3939094"/>
            <a:ext cx="2775118" cy="2552662"/>
          </a:xfrm>
          <a:prstGeom prst="rect">
            <a:avLst/>
          </a:prstGeom>
        </p:spPr>
      </p:pic>
      <p:sp>
        <p:nvSpPr>
          <p:cNvPr id="4" name="Ορθογώνιο 3">
            <a:extLst>
              <a:ext uri="{FF2B5EF4-FFF2-40B4-BE49-F238E27FC236}">
                <a16:creationId xmlns:a16="http://schemas.microsoft.com/office/drawing/2014/main" id="{D693DE79-2C5A-4761-9D81-2B66E69F1BDB}"/>
              </a:ext>
            </a:extLst>
          </p:cNvPr>
          <p:cNvSpPr/>
          <p:nvPr/>
        </p:nvSpPr>
        <p:spPr>
          <a:xfrm>
            <a:off x="251520" y="3411398"/>
            <a:ext cx="1805751" cy="369332"/>
          </a:xfrm>
          <a:prstGeom prst="rect">
            <a:avLst/>
          </a:prstGeom>
        </p:spPr>
        <p:txBody>
          <a:bodyPr wrap="none">
            <a:spAutoFit/>
          </a:bodyPr>
          <a:lstStyle/>
          <a:p>
            <a:r>
              <a:rPr lang="el-GR" dirty="0">
                <a:solidFill>
                  <a:srgbClr val="C00000"/>
                </a:solidFill>
              </a:rPr>
              <a:t>Όπου, διάνυσμα,</a:t>
            </a:r>
            <a:endParaRPr lang="el-GR" dirty="0"/>
          </a:p>
        </p:txBody>
      </p:sp>
      <mc:AlternateContent xmlns:mc="http://schemas.openxmlformats.org/markup-compatibility/2006" xmlns:a14="http://schemas.microsoft.com/office/drawing/2010/main">
        <mc:Choice Requires="a14">
          <p:sp>
            <p:nvSpPr>
              <p:cNvPr id="7" name="Αντικείμενο 6">
                <a:extLst>
                  <a:ext uri="{FF2B5EF4-FFF2-40B4-BE49-F238E27FC236}">
                    <a16:creationId xmlns:a16="http://schemas.microsoft.com/office/drawing/2014/main" id="{3289A720-B7A8-4AD7-9702-9104E4CFCF21}"/>
                  </a:ext>
                </a:extLst>
              </p:cNvPr>
              <p:cNvSpPr txBox="1"/>
              <p:nvPr/>
            </p:nvSpPr>
            <p:spPr>
              <a:xfrm>
                <a:off x="457200" y="3819403"/>
                <a:ext cx="3340924" cy="485775"/>
              </a:xfrm>
              <a:prstGeom prst="rect">
                <a:avLst/>
              </a:prstGeom>
            </p:spPr>
            <p:txBody>
              <a:bodyPr>
                <a:noAutofit/>
              </a:bodyPr>
              <a:lstStyle/>
              <a:p>
                <a:pPr/>
                <a14:m>
                  <m:oMathPara xmlns:m="http://schemas.openxmlformats.org/officeDocument/2006/math">
                    <m:oMathParaPr>
                      <m:jc m:val="left"/>
                    </m:oMathParaPr>
                    <m:oMath xmlns:m="http://schemas.openxmlformats.org/officeDocument/2006/math">
                      <m:acc>
                        <m:accPr>
                          <m:chr m:val="⃗"/>
                          <m:ctrlPr>
                            <a:rPr lang="el-GR" sz="2400" i="1">
                              <a:solidFill>
                                <a:srgbClr val="000000"/>
                              </a:solidFill>
                              <a:latin typeface="Cambria Math" panose="02040503050406030204" pitchFamily="18" charset="0"/>
                            </a:rPr>
                          </m:ctrlPr>
                        </m:accPr>
                        <m:e>
                          <m:r>
                            <a:rPr lang="el-GR" sz="2400" i="1">
                              <a:solidFill>
                                <a:srgbClr val="000000"/>
                              </a:solidFill>
                              <a:latin typeface="Cambria Math" panose="02040503050406030204" pitchFamily="18" charset="0"/>
                            </a:rPr>
                            <m:t>𝑉</m:t>
                          </m:r>
                        </m:e>
                      </m:acc>
                      <m:r>
                        <a:rPr lang="el-GR" sz="2400" i="1">
                          <a:solidFill>
                            <a:srgbClr val="000000"/>
                          </a:solidFill>
                          <a:latin typeface="Cambria Math" panose="02040503050406030204" pitchFamily="18" charset="0"/>
                        </a:rPr>
                        <m:t>=</m:t>
                      </m:r>
                      <m:r>
                        <a:rPr lang="el-GR" sz="2400" i="1">
                          <a:solidFill>
                            <a:srgbClr val="000000"/>
                          </a:solidFill>
                          <a:latin typeface="Cambria Math" panose="02040503050406030204" pitchFamily="18" charset="0"/>
                        </a:rPr>
                        <m:t>𝑢</m:t>
                      </m:r>
                      <m:r>
                        <a:rPr lang="el-GR" sz="2400" i="1">
                          <a:solidFill>
                            <a:srgbClr val="000000"/>
                          </a:solidFill>
                          <a:latin typeface="Cambria Math" panose="02040503050406030204" pitchFamily="18" charset="0"/>
                        </a:rPr>
                        <m:t>⋅</m:t>
                      </m:r>
                      <m:acc>
                        <m:accPr>
                          <m:chr m:val="⃗"/>
                          <m:ctrlPr>
                            <a:rPr lang="el-GR" sz="2400" i="1">
                              <a:solidFill>
                                <a:srgbClr val="000000"/>
                              </a:solidFill>
                              <a:latin typeface="Cambria Math" panose="02040503050406030204" pitchFamily="18" charset="0"/>
                            </a:rPr>
                          </m:ctrlPr>
                        </m:accPr>
                        <m:e>
                          <m:r>
                            <a:rPr lang="el-GR" sz="2400" i="1">
                              <a:solidFill>
                                <a:srgbClr val="000000"/>
                              </a:solidFill>
                              <a:latin typeface="Cambria Math" panose="02040503050406030204" pitchFamily="18" charset="0"/>
                            </a:rPr>
                            <m:t>𝑖</m:t>
                          </m:r>
                        </m:e>
                      </m:acc>
                      <m:r>
                        <a:rPr lang="el-GR" sz="2400" i="1">
                          <a:solidFill>
                            <a:srgbClr val="000000"/>
                          </a:solidFill>
                          <a:latin typeface="Cambria Math" panose="02040503050406030204" pitchFamily="18" charset="0"/>
                        </a:rPr>
                        <m:t>+</m:t>
                      </m:r>
                      <m:r>
                        <a:rPr lang="el-GR" sz="2400" i="1">
                          <a:solidFill>
                            <a:srgbClr val="000000"/>
                          </a:solidFill>
                          <a:latin typeface="Cambria Math" panose="02040503050406030204" pitchFamily="18" charset="0"/>
                        </a:rPr>
                        <m:t>𝜐</m:t>
                      </m:r>
                      <m:r>
                        <a:rPr lang="el-GR" sz="2400" i="1">
                          <a:solidFill>
                            <a:srgbClr val="000000"/>
                          </a:solidFill>
                          <a:latin typeface="Cambria Math" panose="02040503050406030204" pitchFamily="18" charset="0"/>
                        </a:rPr>
                        <m:t>⋅</m:t>
                      </m:r>
                      <m:acc>
                        <m:accPr>
                          <m:chr m:val="⃗"/>
                          <m:ctrlPr>
                            <a:rPr lang="el-GR" sz="2400" i="1">
                              <a:solidFill>
                                <a:srgbClr val="000000"/>
                              </a:solidFill>
                              <a:latin typeface="Cambria Math" panose="02040503050406030204" pitchFamily="18" charset="0"/>
                            </a:rPr>
                          </m:ctrlPr>
                        </m:accPr>
                        <m:e>
                          <m:r>
                            <a:rPr lang="el-GR" sz="2400" i="1">
                              <a:solidFill>
                                <a:srgbClr val="000000"/>
                              </a:solidFill>
                              <a:latin typeface="Cambria Math" panose="02040503050406030204" pitchFamily="18" charset="0"/>
                            </a:rPr>
                            <m:t>𝑗</m:t>
                          </m:r>
                        </m:e>
                      </m:acc>
                      <m:r>
                        <a:rPr lang="el-GR" sz="2400" i="1">
                          <a:solidFill>
                            <a:srgbClr val="000000"/>
                          </a:solidFill>
                          <a:latin typeface="Cambria Math" panose="02040503050406030204" pitchFamily="18" charset="0"/>
                        </a:rPr>
                        <m:t>+</m:t>
                      </m:r>
                      <m:r>
                        <a:rPr lang="el-GR" sz="2400" i="1">
                          <a:solidFill>
                            <a:srgbClr val="000000"/>
                          </a:solidFill>
                          <a:latin typeface="Cambria Math" panose="02040503050406030204" pitchFamily="18" charset="0"/>
                        </a:rPr>
                        <m:t>𝑤</m:t>
                      </m:r>
                      <m:r>
                        <a:rPr lang="el-GR" sz="2400" i="1">
                          <a:solidFill>
                            <a:srgbClr val="000000"/>
                          </a:solidFill>
                          <a:latin typeface="Cambria Math" panose="02040503050406030204" pitchFamily="18" charset="0"/>
                        </a:rPr>
                        <m:t>⋅</m:t>
                      </m:r>
                      <m:acc>
                        <m:accPr>
                          <m:chr m:val="⃗"/>
                          <m:ctrlPr>
                            <a:rPr lang="el-GR" sz="2400" i="1">
                              <a:solidFill>
                                <a:srgbClr val="000000"/>
                              </a:solidFill>
                              <a:latin typeface="Cambria Math" panose="02040503050406030204" pitchFamily="18" charset="0"/>
                            </a:rPr>
                          </m:ctrlPr>
                        </m:accPr>
                        <m:e>
                          <m:r>
                            <a:rPr lang="el-GR" sz="2400" i="1">
                              <a:solidFill>
                                <a:srgbClr val="000000"/>
                              </a:solidFill>
                              <a:latin typeface="Cambria Math" panose="02040503050406030204" pitchFamily="18" charset="0"/>
                            </a:rPr>
                            <m:t>𝑘</m:t>
                          </m:r>
                        </m:e>
                      </m:acc>
                    </m:oMath>
                  </m:oMathPara>
                </a14:m>
                <a:endParaRPr lang="el-GR" sz="2400" dirty="0"/>
              </a:p>
            </p:txBody>
          </p:sp>
        </mc:Choice>
        <mc:Fallback xmlns="">
          <p:sp>
            <p:nvSpPr>
              <p:cNvPr id="7" name="Αντικείμενο 6">
                <a:extLst>
                  <a:ext uri="{FF2B5EF4-FFF2-40B4-BE49-F238E27FC236}">
                    <a16:creationId xmlns:a16="http://schemas.microsoft.com/office/drawing/2014/main" id="{3289A720-B7A8-4AD7-9702-9104E4CFCF21}"/>
                  </a:ext>
                </a:extLst>
              </p:cNvPr>
              <p:cNvSpPr txBox="1">
                <a:spLocks noRot="1" noChangeAspect="1" noMove="1" noResize="1" noEditPoints="1" noAdjustHandles="1" noChangeArrowheads="1" noChangeShapeType="1" noTextEdit="1"/>
              </p:cNvSpPr>
              <p:nvPr/>
            </p:nvSpPr>
            <p:spPr>
              <a:xfrm>
                <a:off x="457200" y="3819403"/>
                <a:ext cx="3340924" cy="485775"/>
              </a:xfrm>
              <a:prstGeom prst="rect">
                <a:avLst/>
              </a:prstGeom>
              <a:blipFill>
                <a:blip r:embed="rId4"/>
                <a:stretch>
                  <a:fillRect/>
                </a:stretch>
              </a:blipFill>
            </p:spPr>
            <p:txBody>
              <a:bodyPr/>
              <a:lstStyle/>
              <a:p>
                <a:r>
                  <a:rPr lang="el-GR">
                    <a:noFill/>
                  </a:rPr>
                  <a:t> </a:t>
                </a:r>
              </a:p>
            </p:txBody>
          </p:sp>
        </mc:Fallback>
      </mc:AlternateContent>
      <mc:AlternateContent xmlns:mc="http://schemas.openxmlformats.org/markup-compatibility/2006" xmlns:a14="http://schemas.microsoft.com/office/drawing/2010/main">
        <mc:Choice Requires="a14">
          <p:sp>
            <p:nvSpPr>
              <p:cNvPr id="8" name="Αντικείμενο 7">
                <a:extLst>
                  <a:ext uri="{FF2B5EF4-FFF2-40B4-BE49-F238E27FC236}">
                    <a16:creationId xmlns:a16="http://schemas.microsoft.com/office/drawing/2014/main" id="{7F9549FE-A846-437A-82D0-645E0B9A50F3}"/>
                  </a:ext>
                </a:extLst>
              </p:cNvPr>
              <p:cNvSpPr txBox="1"/>
              <p:nvPr/>
            </p:nvSpPr>
            <p:spPr>
              <a:xfrm>
                <a:off x="611560" y="2342730"/>
                <a:ext cx="4101653" cy="815976"/>
              </a:xfrm>
              <a:prstGeom prst="rect">
                <a:avLst/>
              </a:prstGeom>
            </p:spPr>
            <p:txBody>
              <a:bodyPr>
                <a:noAutofit/>
              </a:bodyPr>
              <a:lstStyle/>
              <a:p>
                <a:pPr/>
                <a14:m>
                  <m:oMathPara xmlns:m="http://schemas.openxmlformats.org/officeDocument/2006/math">
                    <m:oMathParaPr>
                      <m:jc m:val="left"/>
                    </m:oMathParaPr>
                    <m:oMath xmlns:m="http://schemas.openxmlformats.org/officeDocument/2006/math">
                      <m:f>
                        <m:fPr>
                          <m:ctrlPr>
                            <a:rPr lang="el-GR" sz="2800" i="1">
                              <a:solidFill>
                                <a:srgbClr val="000000"/>
                              </a:solidFill>
                              <a:latin typeface="Cambria Math" panose="02040503050406030204" pitchFamily="18" charset="0"/>
                            </a:rPr>
                          </m:ctrlPr>
                        </m:fPr>
                        <m:num>
                          <m:r>
                            <a:rPr lang="el-GR" sz="2800" i="1">
                              <a:solidFill>
                                <a:srgbClr val="000000"/>
                              </a:solidFill>
                              <a:latin typeface="Cambria Math" panose="02040503050406030204" pitchFamily="18" charset="0"/>
                            </a:rPr>
                            <m:t>𝜕</m:t>
                          </m:r>
                          <m:r>
                            <a:rPr lang="el-GR" sz="2800" i="1">
                              <a:solidFill>
                                <a:srgbClr val="000000"/>
                              </a:solidFill>
                              <a:latin typeface="Cambria Math" panose="02040503050406030204" pitchFamily="18" charset="0"/>
                            </a:rPr>
                            <m:t>𝑐</m:t>
                          </m:r>
                        </m:num>
                        <m:den>
                          <m:r>
                            <a:rPr lang="el-GR" sz="2800" i="1">
                              <a:solidFill>
                                <a:srgbClr val="000000"/>
                              </a:solidFill>
                              <a:latin typeface="Cambria Math" panose="02040503050406030204" pitchFamily="18" charset="0"/>
                            </a:rPr>
                            <m:t>𝜕</m:t>
                          </m:r>
                          <m:r>
                            <a:rPr lang="el-GR" sz="2800" i="1">
                              <a:solidFill>
                                <a:srgbClr val="000000"/>
                              </a:solidFill>
                              <a:latin typeface="Cambria Math" panose="02040503050406030204" pitchFamily="18" charset="0"/>
                            </a:rPr>
                            <m:t>𝑡</m:t>
                          </m:r>
                        </m:den>
                      </m:f>
                      <m:r>
                        <a:rPr lang="el-GR" sz="2800" i="1">
                          <a:solidFill>
                            <a:srgbClr val="000000"/>
                          </a:solidFill>
                          <a:latin typeface="Cambria Math" panose="02040503050406030204" pitchFamily="18" charset="0"/>
                        </a:rPr>
                        <m:t>+</m:t>
                      </m:r>
                      <m:acc>
                        <m:accPr>
                          <m:chr m:val="⃗"/>
                          <m:ctrlPr>
                            <a:rPr lang="el-GR" sz="2800" i="1">
                              <a:solidFill>
                                <a:srgbClr val="000000"/>
                              </a:solidFill>
                              <a:latin typeface="Cambria Math" panose="02040503050406030204" pitchFamily="18" charset="0"/>
                            </a:rPr>
                          </m:ctrlPr>
                        </m:accPr>
                        <m:e>
                          <m:r>
                            <a:rPr lang="el-GR" sz="2800" i="1">
                              <a:solidFill>
                                <a:srgbClr val="000000"/>
                              </a:solidFill>
                              <a:latin typeface="Cambria Math" panose="02040503050406030204" pitchFamily="18" charset="0"/>
                            </a:rPr>
                            <m:t>𝑉</m:t>
                          </m:r>
                        </m:e>
                      </m:acc>
                      <m:r>
                        <a:rPr lang="el-GR" sz="2800" i="1">
                          <a:solidFill>
                            <a:srgbClr val="000000"/>
                          </a:solidFill>
                          <a:latin typeface="Cambria Math" panose="02040503050406030204" pitchFamily="18" charset="0"/>
                        </a:rPr>
                        <m:t>⋅</m:t>
                      </m:r>
                      <m:r>
                        <m:rPr>
                          <m:sty m:val="p"/>
                        </m:rPr>
                        <a:rPr lang="el-GR" sz="2800" i="1">
                          <a:solidFill>
                            <a:srgbClr val="000000"/>
                          </a:solidFill>
                          <a:latin typeface="Cambria Math" panose="02040503050406030204" pitchFamily="18" charset="0"/>
                        </a:rPr>
                        <m:t>∇</m:t>
                      </m:r>
                      <m:r>
                        <a:rPr lang="el-GR" sz="2800" i="1">
                          <a:solidFill>
                            <a:srgbClr val="000000"/>
                          </a:solidFill>
                          <a:latin typeface="Cambria Math" panose="02040503050406030204" pitchFamily="18" charset="0"/>
                        </a:rPr>
                        <m:t>𝑐</m:t>
                      </m:r>
                      <m:r>
                        <a:rPr lang="el-GR" sz="2800" i="1">
                          <a:solidFill>
                            <a:srgbClr val="000000"/>
                          </a:solidFill>
                          <a:latin typeface="Cambria Math" panose="02040503050406030204" pitchFamily="18" charset="0"/>
                        </a:rPr>
                        <m:t>=</m:t>
                      </m:r>
                      <m:r>
                        <a:rPr lang="el-GR" sz="2800" i="1">
                          <a:solidFill>
                            <a:srgbClr val="000000"/>
                          </a:solidFill>
                          <a:latin typeface="Cambria Math" panose="02040503050406030204" pitchFamily="18" charset="0"/>
                        </a:rPr>
                        <m:t>𝐾</m:t>
                      </m:r>
                      <m:r>
                        <a:rPr lang="el-GR" sz="2800" i="1">
                          <a:solidFill>
                            <a:srgbClr val="000000"/>
                          </a:solidFill>
                          <a:latin typeface="Cambria Math" panose="02040503050406030204" pitchFamily="18" charset="0"/>
                        </a:rPr>
                        <m:t>⋅</m:t>
                      </m:r>
                      <m:sSup>
                        <m:sSupPr>
                          <m:ctrlPr>
                            <a:rPr lang="el-GR" sz="2800" i="1">
                              <a:solidFill>
                                <a:srgbClr val="000000"/>
                              </a:solidFill>
                              <a:latin typeface="Cambria Math" panose="02040503050406030204" pitchFamily="18" charset="0"/>
                            </a:rPr>
                          </m:ctrlPr>
                        </m:sSupPr>
                        <m:e>
                          <m:r>
                            <m:rPr>
                              <m:sty m:val="p"/>
                            </m:rPr>
                            <a:rPr lang="el-GR" sz="2800" i="1">
                              <a:solidFill>
                                <a:srgbClr val="000000"/>
                              </a:solidFill>
                              <a:latin typeface="Cambria Math" panose="02040503050406030204" pitchFamily="18" charset="0"/>
                            </a:rPr>
                            <m:t>∇</m:t>
                          </m:r>
                        </m:e>
                        <m:sup>
                          <m:r>
                            <a:rPr lang="el-GR" sz="2800" i="1">
                              <a:solidFill>
                                <a:srgbClr val="000000"/>
                              </a:solidFill>
                              <a:latin typeface="Cambria Math" panose="02040503050406030204" pitchFamily="18" charset="0"/>
                            </a:rPr>
                            <m:t>2</m:t>
                          </m:r>
                        </m:sup>
                      </m:sSup>
                      <m:r>
                        <a:rPr lang="el-GR" sz="2800" i="1">
                          <a:solidFill>
                            <a:srgbClr val="000000"/>
                          </a:solidFill>
                          <a:latin typeface="Cambria Math" panose="02040503050406030204" pitchFamily="18" charset="0"/>
                        </a:rPr>
                        <m:t>𝐴</m:t>
                      </m:r>
                    </m:oMath>
                  </m:oMathPara>
                </a14:m>
                <a:endParaRPr lang="el-GR" sz="2800" dirty="0"/>
              </a:p>
            </p:txBody>
          </p:sp>
        </mc:Choice>
        <mc:Fallback xmlns="">
          <p:sp>
            <p:nvSpPr>
              <p:cNvPr id="8" name="Αντικείμενο 7">
                <a:extLst>
                  <a:ext uri="{FF2B5EF4-FFF2-40B4-BE49-F238E27FC236}">
                    <a16:creationId xmlns:a16="http://schemas.microsoft.com/office/drawing/2014/main" id="{7F9549FE-A846-437A-82D0-645E0B9A50F3}"/>
                  </a:ext>
                </a:extLst>
              </p:cNvPr>
              <p:cNvSpPr txBox="1">
                <a:spLocks noRot="1" noChangeAspect="1" noMove="1" noResize="1" noEditPoints="1" noAdjustHandles="1" noChangeArrowheads="1" noChangeShapeType="1" noTextEdit="1"/>
              </p:cNvSpPr>
              <p:nvPr/>
            </p:nvSpPr>
            <p:spPr>
              <a:xfrm>
                <a:off x="611560" y="2342730"/>
                <a:ext cx="4101653" cy="815976"/>
              </a:xfrm>
              <a:prstGeom prst="rect">
                <a:avLst/>
              </a:prstGeom>
              <a:blipFill>
                <a:blip r:embed="rId5"/>
                <a:stretch>
                  <a:fillRect b="-5970"/>
                </a:stretch>
              </a:blipFill>
            </p:spPr>
            <p:txBody>
              <a:bodyPr/>
              <a:lstStyle/>
              <a:p>
                <a:r>
                  <a:rPr lang="el-GR">
                    <a:noFill/>
                  </a:rPr>
                  <a:t> </a:t>
                </a:r>
              </a:p>
            </p:txBody>
          </p:sp>
        </mc:Fallback>
      </mc:AlternateContent>
    </p:spTree>
    <p:extLst>
      <p:ext uri="{BB962C8B-B14F-4D97-AF65-F5344CB8AC3E}">
        <p14:creationId xmlns:p14="http://schemas.microsoft.com/office/powerpoint/2010/main" val="374362926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6EE7694E-E6E5-4576-8AE9-9DA3AA520D86}"/>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11/12/2024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47DF0044-4F01-4403-AB5E-F3CBA2513EEB}"/>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51</a:t>
            </a:fld>
            <a:endParaRPr lang="el-GR" dirty="0">
              <a:solidFill>
                <a:prstClr val="black">
                  <a:tint val="75000"/>
                </a:prstClr>
              </a:solidFill>
            </a:endParaRPr>
          </a:p>
        </p:txBody>
      </p:sp>
      <p:pic>
        <p:nvPicPr>
          <p:cNvPr id="4" name="Εικόνα 3">
            <a:extLst>
              <a:ext uri="{FF2B5EF4-FFF2-40B4-BE49-F238E27FC236}">
                <a16:creationId xmlns:a16="http://schemas.microsoft.com/office/drawing/2014/main" id="{6E8B419E-38AE-4286-B8DB-75E1D90B3D31}"/>
              </a:ext>
            </a:extLst>
          </p:cNvPr>
          <p:cNvPicPr>
            <a:picLocks noChangeAspect="1"/>
          </p:cNvPicPr>
          <p:nvPr/>
        </p:nvPicPr>
        <p:blipFill rotWithShape="1">
          <a:blip r:embed="rId2"/>
          <a:srcRect l="57683" t="19711" r="1420" b="6604"/>
          <a:stretch/>
        </p:blipFill>
        <p:spPr>
          <a:xfrm>
            <a:off x="4861999" y="1151397"/>
            <a:ext cx="4282001" cy="4921107"/>
          </a:xfrm>
          <a:prstGeom prst="rect">
            <a:avLst/>
          </a:prstGeom>
        </p:spPr>
      </p:pic>
      <p:sp>
        <p:nvSpPr>
          <p:cNvPr id="5" name="Ορθογώνιο 4">
            <a:extLst>
              <a:ext uri="{FF2B5EF4-FFF2-40B4-BE49-F238E27FC236}">
                <a16:creationId xmlns:a16="http://schemas.microsoft.com/office/drawing/2014/main" id="{9C1F517F-0A97-4F90-98FC-1206B26C285F}"/>
              </a:ext>
            </a:extLst>
          </p:cNvPr>
          <p:cNvSpPr/>
          <p:nvPr/>
        </p:nvSpPr>
        <p:spPr>
          <a:xfrm>
            <a:off x="2915816" y="291790"/>
            <a:ext cx="5003845" cy="461665"/>
          </a:xfrm>
          <a:prstGeom prst="rect">
            <a:avLst/>
          </a:prstGeom>
        </p:spPr>
        <p:txBody>
          <a:bodyPr wrap="square">
            <a:spAutoFit/>
          </a:bodyPr>
          <a:lstStyle/>
          <a:p>
            <a:r>
              <a:rPr lang="el-GR" sz="2400" b="1" dirty="0"/>
              <a:t>Διασπορά ρύπων - </a:t>
            </a:r>
            <a:r>
              <a:rPr lang="el-GR" sz="2400" b="1" dirty="0" err="1"/>
              <a:t>πλούμια</a:t>
            </a:r>
            <a:endParaRPr lang="el-GR" sz="2400" dirty="0"/>
          </a:p>
        </p:txBody>
      </p:sp>
      <p:sp>
        <p:nvSpPr>
          <p:cNvPr id="6" name="Ορθογώνιο 5">
            <a:extLst>
              <a:ext uri="{FF2B5EF4-FFF2-40B4-BE49-F238E27FC236}">
                <a16:creationId xmlns:a16="http://schemas.microsoft.com/office/drawing/2014/main" id="{86B1D1C7-25B1-4AB4-86CC-57AB22ED4139}"/>
              </a:ext>
            </a:extLst>
          </p:cNvPr>
          <p:cNvSpPr/>
          <p:nvPr/>
        </p:nvSpPr>
        <p:spPr>
          <a:xfrm>
            <a:off x="1967" y="1012954"/>
            <a:ext cx="5218105" cy="5047536"/>
          </a:xfrm>
          <a:prstGeom prst="rect">
            <a:avLst/>
          </a:prstGeom>
          <a:solidFill>
            <a:schemeClr val="bg1"/>
          </a:solidFill>
        </p:spPr>
        <p:txBody>
          <a:bodyPr wrap="square">
            <a:spAutoFit/>
          </a:bodyPr>
          <a:lstStyle/>
          <a:p>
            <a:pPr marL="342900" indent="-342900">
              <a:buFont typeface="Arial" panose="020B0604020202020204" pitchFamily="34" charset="0"/>
              <a:buChar char="•"/>
            </a:pPr>
            <a:r>
              <a:rPr lang="el-GR" sz="2300" dirty="0"/>
              <a:t>Καπνός (σωματίδια και αέρια) εξέρχεται από καμινάδα (ή και το τσιγάρο)</a:t>
            </a:r>
          </a:p>
          <a:p>
            <a:pPr marL="342900" indent="-342900">
              <a:buFont typeface="Arial" panose="020B0604020202020204" pitchFamily="34" charset="0"/>
              <a:buChar char="•"/>
            </a:pPr>
            <a:r>
              <a:rPr lang="el-GR" sz="2300" dirty="0"/>
              <a:t>Σε κρύα και καθαρή ημέρα, το </a:t>
            </a:r>
            <a:r>
              <a:rPr lang="el-GR" sz="2300" dirty="0" err="1"/>
              <a:t>πλούμιο</a:t>
            </a:r>
            <a:r>
              <a:rPr lang="el-GR" sz="2300" dirty="0"/>
              <a:t> (καυσαέριο) θα ανέλθει αρχικά στον ουρανό, θα καμφθεί στη συνέχεια (ενώ ανέρχεται) και θα «χαθεί» (διαχυθεί)</a:t>
            </a:r>
          </a:p>
          <a:p>
            <a:pPr marL="342900" indent="-342900">
              <a:buFont typeface="Arial" panose="020B0604020202020204" pitchFamily="34" charset="0"/>
              <a:buChar char="•"/>
            </a:pPr>
            <a:r>
              <a:rPr lang="el-GR" sz="2300" dirty="0"/>
              <a:t>Με δυνατό αέρα, θα διασπαρθεί πολύ γρήγορα.</a:t>
            </a:r>
          </a:p>
          <a:p>
            <a:pPr marL="342900" indent="-342900">
              <a:buFont typeface="Arial" panose="020B0604020202020204" pitchFamily="34" charset="0"/>
              <a:buChar char="•"/>
            </a:pPr>
            <a:r>
              <a:rPr lang="el-GR" sz="2300" dirty="0"/>
              <a:t>Σε φθινοπωρινό πρωινό με άπνοια (και θερμοκρασιακή αναστροφή) ο καπνός θα «ταξιδεύει» οριζόντια και θα παγιδεύεται.</a:t>
            </a:r>
          </a:p>
        </p:txBody>
      </p:sp>
    </p:spTree>
    <p:extLst>
      <p:ext uri="{BB962C8B-B14F-4D97-AF65-F5344CB8AC3E}">
        <p14:creationId xmlns:p14="http://schemas.microsoft.com/office/powerpoint/2010/main" val="89060981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9AC22C87-53BB-4DF7-93FA-94A7067A552E}"/>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11/12/2024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484F8FED-9B31-41C6-984E-3D71FB4C8E42}"/>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52</a:t>
            </a:fld>
            <a:endParaRPr lang="el-GR" dirty="0">
              <a:solidFill>
                <a:prstClr val="black">
                  <a:tint val="75000"/>
                </a:prstClr>
              </a:solidFill>
            </a:endParaRPr>
          </a:p>
        </p:txBody>
      </p:sp>
      <p:sp>
        <p:nvSpPr>
          <p:cNvPr id="5" name="Ορθογώνιο 4">
            <a:extLst>
              <a:ext uri="{FF2B5EF4-FFF2-40B4-BE49-F238E27FC236}">
                <a16:creationId xmlns:a16="http://schemas.microsoft.com/office/drawing/2014/main" id="{39993B61-D349-4642-977A-E8DEA3D802C2}"/>
              </a:ext>
            </a:extLst>
          </p:cNvPr>
          <p:cNvSpPr/>
          <p:nvPr/>
        </p:nvSpPr>
        <p:spPr>
          <a:xfrm>
            <a:off x="1507430" y="233361"/>
            <a:ext cx="6011957" cy="584775"/>
          </a:xfrm>
          <a:prstGeom prst="rect">
            <a:avLst/>
          </a:prstGeom>
        </p:spPr>
        <p:txBody>
          <a:bodyPr wrap="square">
            <a:spAutoFit/>
          </a:bodyPr>
          <a:lstStyle/>
          <a:p>
            <a:r>
              <a:rPr lang="el-GR" sz="3200" b="1" dirty="0">
                <a:solidFill>
                  <a:srgbClr val="0000FF"/>
                </a:solidFill>
                <a:latin typeface="Arial Narrow" panose="020B0606020202030204" pitchFamily="34" charset="0"/>
              </a:rPr>
              <a:t>Διασπορά ρύπων – τύποι </a:t>
            </a:r>
            <a:r>
              <a:rPr lang="el-GR" sz="3200" b="1" dirty="0" err="1">
                <a:solidFill>
                  <a:srgbClr val="0000FF"/>
                </a:solidFill>
                <a:latin typeface="Arial Narrow" panose="020B0606020202030204" pitchFamily="34" charset="0"/>
              </a:rPr>
              <a:t>πλούμιου</a:t>
            </a:r>
            <a:endParaRPr lang="el-GR" sz="3200" dirty="0">
              <a:solidFill>
                <a:srgbClr val="0000FF"/>
              </a:solidFill>
              <a:latin typeface="Arial Narrow" panose="020B0606020202030204" pitchFamily="34" charset="0"/>
            </a:endParaRPr>
          </a:p>
        </p:txBody>
      </p:sp>
      <p:sp>
        <p:nvSpPr>
          <p:cNvPr id="6" name="Ορθογώνιο 5">
            <a:extLst>
              <a:ext uri="{FF2B5EF4-FFF2-40B4-BE49-F238E27FC236}">
                <a16:creationId xmlns:a16="http://schemas.microsoft.com/office/drawing/2014/main" id="{F32288A0-AB60-42D8-8C94-8140C4C3F6CB}"/>
              </a:ext>
            </a:extLst>
          </p:cNvPr>
          <p:cNvSpPr/>
          <p:nvPr/>
        </p:nvSpPr>
        <p:spPr>
          <a:xfrm>
            <a:off x="177705" y="1340768"/>
            <a:ext cx="8507288" cy="3970318"/>
          </a:xfrm>
          <a:prstGeom prst="rect">
            <a:avLst/>
          </a:prstGeom>
          <a:solidFill>
            <a:schemeClr val="bg1"/>
          </a:solidFill>
        </p:spPr>
        <p:txBody>
          <a:bodyPr wrap="square">
            <a:spAutoFit/>
          </a:bodyPr>
          <a:lstStyle/>
          <a:p>
            <a:pPr marL="342900" indent="-342900">
              <a:buFont typeface="Arial" panose="020B0604020202020204" pitchFamily="34" charset="0"/>
              <a:buChar char="•"/>
            </a:pPr>
            <a:r>
              <a:rPr lang="el-GR" sz="2800" b="1" dirty="0" err="1">
                <a:solidFill>
                  <a:srgbClr val="C00000"/>
                </a:solidFill>
                <a:latin typeface="Arial Narrow" panose="020B0606020202030204" pitchFamily="34" charset="0"/>
              </a:rPr>
              <a:t>Ανωστικά</a:t>
            </a:r>
            <a:r>
              <a:rPr lang="el-GR" sz="2800" b="1" dirty="0">
                <a:solidFill>
                  <a:srgbClr val="C00000"/>
                </a:solidFill>
                <a:latin typeface="Arial Narrow" panose="020B0606020202030204" pitchFamily="34" charset="0"/>
              </a:rPr>
              <a:t> </a:t>
            </a:r>
            <a:r>
              <a:rPr lang="el-GR" sz="2800" b="1" dirty="0" err="1">
                <a:solidFill>
                  <a:srgbClr val="C00000"/>
                </a:solidFill>
                <a:latin typeface="Arial Narrow" panose="020B0606020202030204" pitchFamily="34" charset="0"/>
              </a:rPr>
              <a:t>πλούμια</a:t>
            </a:r>
            <a:r>
              <a:rPr lang="el-GR" sz="2800" b="1" dirty="0">
                <a:solidFill>
                  <a:srgbClr val="C00000"/>
                </a:solidFill>
                <a:latin typeface="Arial Narrow" panose="020B0606020202030204" pitchFamily="34" charset="0"/>
              </a:rPr>
              <a:t> </a:t>
            </a:r>
            <a:r>
              <a:rPr lang="el-GR" sz="2800" dirty="0">
                <a:latin typeface="Arial Narrow" panose="020B0606020202030204" pitchFamily="34" charset="0"/>
              </a:rPr>
              <a:t>(</a:t>
            </a:r>
            <a:r>
              <a:rPr lang="en-US" sz="2800" dirty="0">
                <a:latin typeface="Arial Narrow" panose="020B0606020202030204" pitchFamily="34" charset="0"/>
              </a:rPr>
              <a:t>buoyant plumes)</a:t>
            </a:r>
          </a:p>
          <a:p>
            <a:r>
              <a:rPr lang="el-GR" sz="2800" dirty="0">
                <a:latin typeface="Arial Narrow" panose="020B0606020202030204" pitchFamily="34" charset="0"/>
              </a:rPr>
              <a:t>	</a:t>
            </a:r>
            <a:r>
              <a:rPr lang="el-GR" sz="2800" u="sng" dirty="0">
                <a:latin typeface="Arial Narrow" panose="020B0606020202030204" pitchFamily="34" charset="0"/>
              </a:rPr>
              <a:t>Ελαφρύτερα από τον αέρα</a:t>
            </a:r>
            <a:r>
              <a:rPr lang="el-GR" sz="2800" dirty="0">
                <a:latin typeface="Arial Narrow" panose="020B0606020202030204" pitchFamily="34" charset="0"/>
              </a:rPr>
              <a:t>, λ.χ. καυσαέρια από καυστήρες, μεθάνιο κ.λπ. (όταν είναι θερμά!!!)</a:t>
            </a:r>
          </a:p>
          <a:p>
            <a:endParaRPr lang="el-GR" sz="2800" dirty="0">
              <a:latin typeface="Arial Narrow" panose="020B0606020202030204" pitchFamily="34" charset="0"/>
            </a:endParaRPr>
          </a:p>
          <a:p>
            <a:pPr marL="342900" indent="-342900">
              <a:buFont typeface="Arial" panose="020B0604020202020204" pitchFamily="34" charset="0"/>
              <a:buChar char="•"/>
            </a:pPr>
            <a:r>
              <a:rPr lang="el-GR" sz="2800" b="1" dirty="0">
                <a:solidFill>
                  <a:srgbClr val="C00000"/>
                </a:solidFill>
                <a:latin typeface="Arial Narrow" panose="020B0606020202030204" pitchFamily="34" charset="0"/>
              </a:rPr>
              <a:t>Πυκνά </a:t>
            </a:r>
            <a:r>
              <a:rPr lang="el-GR" sz="2800" b="1" dirty="0" err="1">
                <a:solidFill>
                  <a:srgbClr val="C00000"/>
                </a:solidFill>
                <a:latin typeface="Arial Narrow" panose="020B0606020202030204" pitchFamily="34" charset="0"/>
              </a:rPr>
              <a:t>πλούμια</a:t>
            </a:r>
            <a:r>
              <a:rPr lang="el-GR" sz="2800" b="1" dirty="0">
                <a:solidFill>
                  <a:srgbClr val="C00000"/>
                </a:solidFill>
                <a:latin typeface="Arial Narrow" panose="020B0606020202030204" pitchFamily="34" charset="0"/>
              </a:rPr>
              <a:t> </a:t>
            </a:r>
            <a:r>
              <a:rPr lang="el-GR" sz="2800" dirty="0">
                <a:latin typeface="Arial Narrow" panose="020B0606020202030204" pitchFamily="34" charset="0"/>
              </a:rPr>
              <a:t>(</a:t>
            </a:r>
            <a:r>
              <a:rPr lang="en-US" sz="2800" dirty="0">
                <a:latin typeface="Arial Narrow" panose="020B0606020202030204" pitchFamily="34" charset="0"/>
              </a:rPr>
              <a:t>Dense gas plumes)</a:t>
            </a:r>
          </a:p>
          <a:p>
            <a:r>
              <a:rPr lang="el-GR" sz="2800" dirty="0">
                <a:latin typeface="Arial Narrow" panose="020B0606020202030204" pitchFamily="34" charset="0"/>
              </a:rPr>
              <a:t>	</a:t>
            </a:r>
            <a:r>
              <a:rPr lang="el-GR" sz="2800" u="sng" dirty="0">
                <a:latin typeface="Arial Narrow" panose="020B0606020202030204" pitchFamily="34" charset="0"/>
              </a:rPr>
              <a:t>Βαρύτερα από τον αέρα</a:t>
            </a:r>
            <a:r>
              <a:rPr lang="el-GR" sz="2800" dirty="0">
                <a:latin typeface="Arial Narrow" panose="020B0606020202030204" pitchFamily="34" charset="0"/>
              </a:rPr>
              <a:t>, λ.χ. </a:t>
            </a:r>
            <a:r>
              <a:rPr lang="en-US" sz="2800" dirty="0">
                <a:latin typeface="Arial Narrow" panose="020B0606020202030204" pitchFamily="34" charset="0"/>
              </a:rPr>
              <a:t>CO</a:t>
            </a:r>
            <a:r>
              <a:rPr lang="en-US" sz="2800" baseline="-25000" dirty="0">
                <a:latin typeface="Arial Narrow" panose="020B0606020202030204" pitchFamily="34" charset="0"/>
              </a:rPr>
              <a:t>2</a:t>
            </a:r>
            <a:r>
              <a:rPr lang="en-US" sz="2800" dirty="0">
                <a:latin typeface="Arial Narrow" panose="020B0606020202030204" pitchFamily="34" charset="0"/>
              </a:rPr>
              <a:t>, </a:t>
            </a:r>
            <a:r>
              <a:rPr lang="el-GR" sz="2800" dirty="0">
                <a:latin typeface="Arial Narrow" panose="020B0606020202030204" pitchFamily="34" charset="0"/>
              </a:rPr>
              <a:t>ψυχρά αέρια κ.λπ.</a:t>
            </a:r>
          </a:p>
          <a:p>
            <a:endParaRPr lang="el-GR" sz="2800" dirty="0">
              <a:latin typeface="Arial Narrow" panose="020B0606020202030204" pitchFamily="34" charset="0"/>
            </a:endParaRPr>
          </a:p>
          <a:p>
            <a:pPr marL="342900" indent="-342900">
              <a:buFont typeface="Arial" panose="020B0604020202020204" pitchFamily="34" charset="0"/>
              <a:buChar char="•"/>
            </a:pPr>
            <a:r>
              <a:rPr lang="el-GR" sz="2800" b="1" dirty="0">
                <a:solidFill>
                  <a:srgbClr val="C00000"/>
                </a:solidFill>
                <a:latin typeface="Arial Narrow" panose="020B0606020202030204" pitchFamily="34" charset="0"/>
              </a:rPr>
              <a:t>Παθητικά ή ουδέτερα </a:t>
            </a:r>
            <a:r>
              <a:rPr lang="el-GR" sz="2800" b="1" dirty="0" err="1">
                <a:solidFill>
                  <a:srgbClr val="C00000"/>
                </a:solidFill>
                <a:latin typeface="Arial Narrow" panose="020B0606020202030204" pitchFamily="34" charset="0"/>
              </a:rPr>
              <a:t>πλούμια</a:t>
            </a:r>
            <a:r>
              <a:rPr lang="el-GR" sz="2800" b="1" dirty="0">
                <a:solidFill>
                  <a:srgbClr val="C00000"/>
                </a:solidFill>
                <a:latin typeface="Arial Narrow" panose="020B0606020202030204" pitchFamily="34" charset="0"/>
              </a:rPr>
              <a:t> </a:t>
            </a:r>
            <a:r>
              <a:rPr lang="el-GR" sz="2800" dirty="0">
                <a:latin typeface="Arial Narrow" panose="020B0606020202030204" pitchFamily="34" charset="0"/>
              </a:rPr>
              <a:t>(</a:t>
            </a:r>
            <a:r>
              <a:rPr lang="en-US" sz="2800" dirty="0">
                <a:latin typeface="Arial Narrow" panose="020B0606020202030204" pitchFamily="34" charset="0"/>
              </a:rPr>
              <a:t>Passive or neutral plumes)</a:t>
            </a:r>
          </a:p>
          <a:p>
            <a:r>
              <a:rPr lang="el-GR" sz="2800" dirty="0">
                <a:latin typeface="Arial Narrow" panose="020B0606020202030204" pitchFamily="34" charset="0"/>
              </a:rPr>
              <a:t>	</a:t>
            </a:r>
            <a:r>
              <a:rPr lang="el-GR" sz="2800" u="sng" dirty="0">
                <a:latin typeface="Arial Narrow" panose="020B0606020202030204" pitchFamily="34" charset="0"/>
              </a:rPr>
              <a:t>Περίπου στην πυκνότητα του αέρα</a:t>
            </a:r>
            <a:r>
              <a:rPr lang="el-GR" sz="2800" dirty="0">
                <a:latin typeface="Arial Narrow" panose="020B0606020202030204" pitchFamily="34" charset="0"/>
              </a:rPr>
              <a:t>.</a:t>
            </a:r>
          </a:p>
        </p:txBody>
      </p:sp>
    </p:spTree>
    <p:extLst>
      <p:ext uri="{BB962C8B-B14F-4D97-AF65-F5344CB8AC3E}">
        <p14:creationId xmlns:p14="http://schemas.microsoft.com/office/powerpoint/2010/main" val="331139099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a:extLst>
              <a:ext uri="{FF2B5EF4-FFF2-40B4-BE49-F238E27FC236}">
                <a16:creationId xmlns:a16="http://schemas.microsoft.com/office/drawing/2014/main" id="{716EC2CF-7CC1-458B-A4D0-C0708FE394BB}"/>
              </a:ext>
            </a:extLst>
          </p:cNvPr>
          <p:cNvPicPr>
            <a:picLocks noChangeAspect="1" noChangeArrowheads="1"/>
          </p:cNvPicPr>
          <p:nvPr/>
        </p:nvPicPr>
        <p:blipFill rotWithShape="1">
          <a:blip r:embed="rId2" cstate="print"/>
          <a:srcRect l="24213" t="23597" r="25782" b="25367"/>
          <a:stretch/>
        </p:blipFill>
        <p:spPr bwMode="auto">
          <a:xfrm>
            <a:off x="441418" y="1598471"/>
            <a:ext cx="8657273" cy="4600655"/>
          </a:xfrm>
          <a:prstGeom prst="rect">
            <a:avLst/>
          </a:prstGeom>
          <a:noFill/>
          <a:ln w="9525">
            <a:noFill/>
            <a:miter lim="800000"/>
            <a:headEnd/>
            <a:tailEnd/>
          </a:ln>
        </p:spPr>
      </p:pic>
      <p:sp>
        <p:nvSpPr>
          <p:cNvPr id="6" name="Θέση ημερομηνίας 5">
            <a:extLst>
              <a:ext uri="{FF2B5EF4-FFF2-40B4-BE49-F238E27FC236}">
                <a16:creationId xmlns:a16="http://schemas.microsoft.com/office/drawing/2014/main" id="{683991C3-AB07-4DE9-B797-6868D778BF9A}"/>
              </a:ext>
            </a:extLst>
          </p:cNvPr>
          <p:cNvSpPr>
            <a:spLocks noGrp="1"/>
          </p:cNvSpPr>
          <p:nvPr>
            <p:ph type="dt" sz="half" idx="10"/>
          </p:nvPr>
        </p:nvSpPr>
        <p:spPr/>
        <p:txBody>
          <a:bodyPr/>
          <a:lstStyle/>
          <a:p>
            <a:pPr>
              <a:defRPr/>
            </a:pPr>
            <a:fld id="{DFB3E3A1-D1D5-4B0A-A8D6-D5B4EDE64DE5}" type="datetime1">
              <a:rPr lang="el-GR" smtClean="0"/>
              <a:pPr>
                <a:defRPr/>
              </a:pPr>
              <a:t>11/12/2024</a:t>
            </a:fld>
            <a:endParaRPr lang="el-GR" dirty="0"/>
          </a:p>
        </p:txBody>
      </p:sp>
      <p:sp>
        <p:nvSpPr>
          <p:cNvPr id="7" name="Θέση αριθμού διαφάνειας 6">
            <a:extLst>
              <a:ext uri="{FF2B5EF4-FFF2-40B4-BE49-F238E27FC236}">
                <a16:creationId xmlns:a16="http://schemas.microsoft.com/office/drawing/2014/main" id="{40AFF2BC-A555-480B-A24E-F912980C41CF}"/>
              </a:ext>
            </a:extLst>
          </p:cNvPr>
          <p:cNvSpPr>
            <a:spLocks noGrp="1"/>
          </p:cNvSpPr>
          <p:nvPr>
            <p:ph type="sldNum" sz="quarter" idx="12"/>
          </p:nvPr>
        </p:nvSpPr>
        <p:spPr/>
        <p:txBody>
          <a:bodyPr/>
          <a:lstStyle/>
          <a:p>
            <a:fld id="{9FD736EA-1B0E-4467-9092-9C5E0C8891FE}" type="slidenum">
              <a:rPr lang="el-GR" altLang="el-GR" smtClean="0"/>
              <a:pPr/>
              <a:t>53</a:t>
            </a:fld>
            <a:endParaRPr lang="el-GR" altLang="el-GR"/>
          </a:p>
        </p:txBody>
      </p:sp>
      <p:sp>
        <p:nvSpPr>
          <p:cNvPr id="8" name="TextBox 7">
            <a:extLst>
              <a:ext uri="{FF2B5EF4-FFF2-40B4-BE49-F238E27FC236}">
                <a16:creationId xmlns:a16="http://schemas.microsoft.com/office/drawing/2014/main" id="{8A21DA12-198A-49A9-9C9A-85BE17BC9C3E}"/>
              </a:ext>
            </a:extLst>
          </p:cNvPr>
          <p:cNvSpPr txBox="1"/>
          <p:nvPr/>
        </p:nvSpPr>
        <p:spPr>
          <a:xfrm>
            <a:off x="172563" y="-1096"/>
            <a:ext cx="8719917" cy="1569660"/>
          </a:xfrm>
          <a:prstGeom prst="rect">
            <a:avLst/>
          </a:prstGeom>
          <a:solidFill>
            <a:schemeClr val="bg1"/>
          </a:solidFill>
        </p:spPr>
        <p:txBody>
          <a:bodyPr wrap="square">
            <a:spAutoFit/>
          </a:bodyPr>
          <a:lstStyle/>
          <a:p>
            <a:pPr algn="ctr"/>
            <a:r>
              <a:rPr lang="el-GR" sz="2400" b="1" dirty="0">
                <a:solidFill>
                  <a:srgbClr val="C00000"/>
                </a:solidFill>
                <a:latin typeface="Arial Narrow" panose="020B0606020202030204" pitchFamily="34" charset="0"/>
                <a:ea typeface="Cambria" pitchFamily="18" charset="0"/>
              </a:rPr>
              <a:t>Το μοντέλο, η λογική  επίλυση</a:t>
            </a:r>
          </a:p>
          <a:p>
            <a:pPr algn="ctr"/>
            <a:endParaRPr lang="el-GR" sz="2400" b="1" dirty="0">
              <a:solidFill>
                <a:srgbClr val="0000FF"/>
              </a:solidFill>
              <a:latin typeface="Arial Narrow" panose="020B0606020202030204" pitchFamily="34" charset="0"/>
              <a:ea typeface="Cambria" pitchFamily="18" charset="0"/>
            </a:endParaRPr>
          </a:p>
          <a:p>
            <a:pPr algn="just"/>
            <a:r>
              <a:rPr lang="el-GR" sz="2400" b="1" dirty="0">
                <a:solidFill>
                  <a:srgbClr val="0000FF"/>
                </a:solidFill>
                <a:latin typeface="Arial Narrow" panose="020B0606020202030204" pitchFamily="34" charset="0"/>
                <a:ea typeface="Cambria" pitchFamily="18" charset="0"/>
              </a:rPr>
              <a:t>Στο σχήμα παρουσιάζεται η λογική ενός </a:t>
            </a:r>
            <a:r>
              <a:rPr lang="en-US" sz="2400" b="1" dirty="0">
                <a:solidFill>
                  <a:srgbClr val="0000FF"/>
                </a:solidFill>
                <a:latin typeface="Arial Narrow" panose="020B0606020202030204" pitchFamily="34" charset="0"/>
                <a:ea typeface="Cambria" pitchFamily="18" charset="0"/>
              </a:rPr>
              <a:t>Gaussian Model </a:t>
            </a:r>
            <a:r>
              <a:rPr lang="el-GR" sz="2400" b="1" dirty="0">
                <a:solidFill>
                  <a:srgbClr val="0000FF"/>
                </a:solidFill>
                <a:latin typeface="Arial Narrow" panose="020B0606020202030204" pitchFamily="34" charset="0"/>
                <a:ea typeface="Cambria" pitchFamily="18" charset="0"/>
              </a:rPr>
              <a:t>διάχυσης και διασποράς της ατμοσφαιρικής ρύπανσης</a:t>
            </a:r>
            <a:endParaRPr lang="en-US" sz="2400" b="1" dirty="0">
              <a:solidFill>
                <a:srgbClr val="0000FF"/>
              </a:solidFill>
              <a:latin typeface="Arial Narrow" panose="020B0606020202030204" pitchFamily="34" charset="0"/>
              <a:ea typeface="Cambria" pitchFamily="18" charset="0"/>
            </a:endParaRPr>
          </a:p>
        </p:txBody>
      </p:sp>
      <p:sp>
        <p:nvSpPr>
          <p:cNvPr id="9" name="TextBox 8">
            <a:extLst>
              <a:ext uri="{FF2B5EF4-FFF2-40B4-BE49-F238E27FC236}">
                <a16:creationId xmlns:a16="http://schemas.microsoft.com/office/drawing/2014/main" id="{90DC2214-26DC-4731-9D57-37AA215BAE88}"/>
              </a:ext>
            </a:extLst>
          </p:cNvPr>
          <p:cNvSpPr txBox="1"/>
          <p:nvPr/>
        </p:nvSpPr>
        <p:spPr>
          <a:xfrm>
            <a:off x="-10115" y="5733727"/>
            <a:ext cx="1821964" cy="399661"/>
          </a:xfrm>
          <a:prstGeom prst="rect">
            <a:avLst/>
          </a:prstGeom>
          <a:solidFill>
            <a:schemeClr val="bg1"/>
          </a:solidFill>
        </p:spPr>
        <p:txBody>
          <a:bodyPr wrap="square">
            <a:spAutoFit/>
          </a:bodyPr>
          <a:lstStyle/>
          <a:p>
            <a:pPr algn="ctr"/>
            <a:endParaRPr lang="en-US" sz="1800" b="1" dirty="0">
              <a:solidFill>
                <a:srgbClr val="0000FF"/>
              </a:solidFill>
              <a:latin typeface="Cambria" pitchFamily="18" charset="0"/>
              <a:ea typeface="Cambria" pitchFamily="18" charset="0"/>
            </a:endParaRPr>
          </a:p>
        </p:txBody>
      </p:sp>
    </p:spTree>
    <p:extLst>
      <p:ext uri="{BB962C8B-B14F-4D97-AF65-F5344CB8AC3E}">
        <p14:creationId xmlns:p14="http://schemas.microsoft.com/office/powerpoint/2010/main" val="4187206336"/>
      </p:ext>
    </p:extLst>
  </p:cSld>
  <p:clrMapOvr>
    <a:masterClrMapping/>
  </p:clrMapOvr>
  <p:transition spd="med">
    <p:zoom/>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Θέση ημερομηνίας 5">
            <a:extLst>
              <a:ext uri="{FF2B5EF4-FFF2-40B4-BE49-F238E27FC236}">
                <a16:creationId xmlns:a16="http://schemas.microsoft.com/office/drawing/2014/main" id="{683991C3-AB07-4DE9-B797-6868D778BF9A}"/>
              </a:ext>
            </a:extLst>
          </p:cNvPr>
          <p:cNvSpPr>
            <a:spLocks noGrp="1"/>
          </p:cNvSpPr>
          <p:nvPr>
            <p:ph type="dt" sz="half" idx="10"/>
          </p:nvPr>
        </p:nvSpPr>
        <p:spPr/>
        <p:txBody>
          <a:bodyPr/>
          <a:lstStyle/>
          <a:p>
            <a:pPr>
              <a:defRPr/>
            </a:pPr>
            <a:fld id="{DFB3E3A1-D1D5-4B0A-A8D6-D5B4EDE64DE5}" type="datetime1">
              <a:rPr lang="el-GR" smtClean="0"/>
              <a:pPr>
                <a:defRPr/>
              </a:pPr>
              <a:t>11/12/2024</a:t>
            </a:fld>
            <a:endParaRPr lang="el-GR"/>
          </a:p>
        </p:txBody>
      </p:sp>
      <p:sp>
        <p:nvSpPr>
          <p:cNvPr id="7" name="Θέση αριθμού διαφάνειας 6">
            <a:extLst>
              <a:ext uri="{FF2B5EF4-FFF2-40B4-BE49-F238E27FC236}">
                <a16:creationId xmlns:a16="http://schemas.microsoft.com/office/drawing/2014/main" id="{40AFF2BC-A555-480B-A24E-F912980C41CF}"/>
              </a:ext>
            </a:extLst>
          </p:cNvPr>
          <p:cNvSpPr>
            <a:spLocks noGrp="1"/>
          </p:cNvSpPr>
          <p:nvPr>
            <p:ph type="sldNum" sz="quarter" idx="12"/>
          </p:nvPr>
        </p:nvSpPr>
        <p:spPr/>
        <p:txBody>
          <a:bodyPr/>
          <a:lstStyle/>
          <a:p>
            <a:fld id="{9FD736EA-1B0E-4467-9092-9C5E0C8891FE}" type="slidenum">
              <a:rPr lang="el-GR" altLang="el-GR" smtClean="0"/>
              <a:pPr/>
              <a:t>54</a:t>
            </a:fld>
            <a:endParaRPr lang="el-GR" altLang="el-GR"/>
          </a:p>
        </p:txBody>
      </p:sp>
      <p:pic>
        <p:nvPicPr>
          <p:cNvPr id="4" name="Picture 2">
            <a:extLst>
              <a:ext uri="{FF2B5EF4-FFF2-40B4-BE49-F238E27FC236}">
                <a16:creationId xmlns:a16="http://schemas.microsoft.com/office/drawing/2014/main" id="{C021434D-D0CF-4DED-BCAC-C19908E8791A}"/>
              </a:ext>
            </a:extLst>
          </p:cNvPr>
          <p:cNvPicPr>
            <a:picLocks noChangeAspect="1" noChangeArrowheads="1"/>
          </p:cNvPicPr>
          <p:nvPr/>
        </p:nvPicPr>
        <p:blipFill rotWithShape="1">
          <a:blip r:embed="rId2" cstate="print"/>
          <a:srcRect l="15550" t="28777" r="30507" b="9267"/>
          <a:stretch/>
        </p:blipFill>
        <p:spPr bwMode="auto">
          <a:xfrm>
            <a:off x="457200" y="1287924"/>
            <a:ext cx="8475133" cy="5068426"/>
          </a:xfrm>
          <a:prstGeom prst="rect">
            <a:avLst/>
          </a:prstGeom>
          <a:noFill/>
          <a:ln w="9525">
            <a:noFill/>
            <a:miter lim="800000"/>
            <a:headEnd/>
            <a:tailEnd/>
          </a:ln>
        </p:spPr>
      </p:pic>
      <p:sp>
        <p:nvSpPr>
          <p:cNvPr id="5" name="TextBox 4">
            <a:extLst>
              <a:ext uri="{FF2B5EF4-FFF2-40B4-BE49-F238E27FC236}">
                <a16:creationId xmlns:a16="http://schemas.microsoft.com/office/drawing/2014/main" id="{3C5ACDC3-0404-49A0-B38C-FCD3C95B7AB1}"/>
              </a:ext>
            </a:extLst>
          </p:cNvPr>
          <p:cNvSpPr txBox="1"/>
          <p:nvPr/>
        </p:nvSpPr>
        <p:spPr>
          <a:xfrm>
            <a:off x="652954" y="240040"/>
            <a:ext cx="8083624" cy="523220"/>
          </a:xfrm>
          <a:prstGeom prst="rect">
            <a:avLst/>
          </a:prstGeom>
          <a:solidFill>
            <a:schemeClr val="bg1"/>
          </a:solidFill>
        </p:spPr>
        <p:txBody>
          <a:bodyPr wrap="square">
            <a:spAutoFit/>
          </a:bodyPr>
          <a:lstStyle/>
          <a:p>
            <a:pPr algn="ctr"/>
            <a:r>
              <a:rPr lang="el-GR" sz="2800" b="1" dirty="0">
                <a:solidFill>
                  <a:srgbClr val="0000FF"/>
                </a:solidFill>
                <a:latin typeface="Arial Narrow" panose="020B0606020202030204" pitchFamily="34" charset="0"/>
                <a:ea typeface="Cambria" pitchFamily="18" charset="0"/>
              </a:rPr>
              <a:t>Μορφή </a:t>
            </a:r>
            <a:r>
              <a:rPr lang="el-GR" sz="2800" b="1" dirty="0" err="1">
                <a:solidFill>
                  <a:srgbClr val="0000FF"/>
                </a:solidFill>
                <a:latin typeface="Arial Narrow" panose="020B0606020202030204" pitchFamily="34" charset="0"/>
                <a:ea typeface="Cambria" pitchFamily="18" charset="0"/>
              </a:rPr>
              <a:t>καπνοθυσάνου</a:t>
            </a:r>
            <a:r>
              <a:rPr lang="el-GR" sz="2800" b="1" dirty="0">
                <a:solidFill>
                  <a:srgbClr val="0000FF"/>
                </a:solidFill>
                <a:latin typeface="Arial Narrow" panose="020B0606020202030204" pitchFamily="34" charset="0"/>
                <a:ea typeface="Cambria" pitchFamily="18" charset="0"/>
              </a:rPr>
              <a:t> </a:t>
            </a:r>
            <a:r>
              <a:rPr lang="en-US" sz="2800" b="1" dirty="0">
                <a:solidFill>
                  <a:srgbClr val="0000FF"/>
                </a:solidFill>
                <a:latin typeface="Arial Narrow" panose="020B0606020202030204" pitchFamily="34" charset="0"/>
                <a:ea typeface="Cambria" pitchFamily="18" charset="0"/>
              </a:rPr>
              <a:t>Gauss</a:t>
            </a:r>
          </a:p>
        </p:txBody>
      </p:sp>
    </p:spTree>
    <p:extLst>
      <p:ext uri="{BB962C8B-B14F-4D97-AF65-F5344CB8AC3E}">
        <p14:creationId xmlns:p14="http://schemas.microsoft.com/office/powerpoint/2010/main" val="3962358018"/>
      </p:ext>
    </p:extLst>
  </p:cSld>
  <p:clrMapOvr>
    <a:masterClrMapping/>
  </p:clrMapOvr>
  <p:transition spd="med">
    <p:zoom/>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Θέση ημερομηνίας 5">
            <a:extLst>
              <a:ext uri="{FF2B5EF4-FFF2-40B4-BE49-F238E27FC236}">
                <a16:creationId xmlns:a16="http://schemas.microsoft.com/office/drawing/2014/main" id="{683991C3-AB07-4DE9-B797-6868D778BF9A}"/>
              </a:ext>
            </a:extLst>
          </p:cNvPr>
          <p:cNvSpPr>
            <a:spLocks noGrp="1"/>
          </p:cNvSpPr>
          <p:nvPr>
            <p:ph type="dt" sz="half" idx="10"/>
          </p:nvPr>
        </p:nvSpPr>
        <p:spPr/>
        <p:txBody>
          <a:bodyPr/>
          <a:lstStyle/>
          <a:p>
            <a:pPr>
              <a:defRPr/>
            </a:pPr>
            <a:fld id="{DFB3E3A1-D1D5-4B0A-A8D6-D5B4EDE64DE5}" type="datetime1">
              <a:rPr lang="el-GR" smtClean="0"/>
              <a:pPr>
                <a:defRPr/>
              </a:pPr>
              <a:t>11/12/2024</a:t>
            </a:fld>
            <a:endParaRPr lang="el-GR"/>
          </a:p>
        </p:txBody>
      </p:sp>
      <p:sp>
        <p:nvSpPr>
          <p:cNvPr id="7" name="Θέση αριθμού διαφάνειας 6">
            <a:extLst>
              <a:ext uri="{FF2B5EF4-FFF2-40B4-BE49-F238E27FC236}">
                <a16:creationId xmlns:a16="http://schemas.microsoft.com/office/drawing/2014/main" id="{40AFF2BC-A555-480B-A24E-F912980C41CF}"/>
              </a:ext>
            </a:extLst>
          </p:cNvPr>
          <p:cNvSpPr>
            <a:spLocks noGrp="1"/>
          </p:cNvSpPr>
          <p:nvPr>
            <p:ph type="sldNum" sz="quarter" idx="12"/>
          </p:nvPr>
        </p:nvSpPr>
        <p:spPr/>
        <p:txBody>
          <a:bodyPr/>
          <a:lstStyle/>
          <a:p>
            <a:fld id="{9FD736EA-1B0E-4467-9092-9C5E0C8891FE}" type="slidenum">
              <a:rPr lang="el-GR" altLang="el-GR" smtClean="0"/>
              <a:pPr/>
              <a:t>55</a:t>
            </a:fld>
            <a:endParaRPr lang="el-GR" altLang="el-GR"/>
          </a:p>
        </p:txBody>
      </p:sp>
      <p:pic>
        <p:nvPicPr>
          <p:cNvPr id="4" name="Picture 2" descr="Image result for gaussian model dispersion equation">
            <a:extLst>
              <a:ext uri="{FF2B5EF4-FFF2-40B4-BE49-F238E27FC236}">
                <a16:creationId xmlns:a16="http://schemas.microsoft.com/office/drawing/2014/main" id="{51792201-A8A9-414A-898B-D752C3EBCEFD}"/>
              </a:ext>
            </a:extLst>
          </p:cNvPr>
          <p:cNvPicPr>
            <a:picLocks noChangeAspect="1" noChangeArrowheads="1"/>
          </p:cNvPicPr>
          <p:nvPr/>
        </p:nvPicPr>
        <p:blipFill rotWithShape="1">
          <a:blip r:embed="rId2" cstate="print"/>
          <a:srcRect b="34215"/>
          <a:stretch/>
        </p:blipFill>
        <p:spPr bwMode="auto">
          <a:xfrm>
            <a:off x="1259632" y="-520"/>
            <a:ext cx="5598065" cy="3907365"/>
          </a:xfrm>
          <a:prstGeom prst="rect">
            <a:avLst/>
          </a:prstGeom>
          <a:noFill/>
        </p:spPr>
      </p:pic>
      <p:pic>
        <p:nvPicPr>
          <p:cNvPr id="5" name="Picture 2" descr="Image result for gaussian model dispersion equation">
            <a:extLst>
              <a:ext uri="{FF2B5EF4-FFF2-40B4-BE49-F238E27FC236}">
                <a16:creationId xmlns:a16="http://schemas.microsoft.com/office/drawing/2014/main" id="{BA62D6B3-4D0A-434E-B19A-87977C3CA848}"/>
              </a:ext>
            </a:extLst>
          </p:cNvPr>
          <p:cNvPicPr>
            <a:picLocks noChangeAspect="1" noChangeArrowheads="1"/>
          </p:cNvPicPr>
          <p:nvPr/>
        </p:nvPicPr>
        <p:blipFill rotWithShape="1">
          <a:blip r:embed="rId2" cstate="print"/>
          <a:srcRect t="66853"/>
          <a:stretch/>
        </p:blipFill>
        <p:spPr bwMode="auto">
          <a:xfrm>
            <a:off x="919500" y="3789040"/>
            <a:ext cx="6964868" cy="2449505"/>
          </a:xfrm>
          <a:prstGeom prst="rect">
            <a:avLst/>
          </a:prstGeom>
          <a:noFill/>
        </p:spPr>
      </p:pic>
      <p:graphicFrame>
        <p:nvGraphicFramePr>
          <p:cNvPr id="2" name="Αντικείμενο 1">
            <a:extLst>
              <a:ext uri="{FF2B5EF4-FFF2-40B4-BE49-F238E27FC236}">
                <a16:creationId xmlns:a16="http://schemas.microsoft.com/office/drawing/2014/main" id="{60E5D44E-9047-C185-0162-B135B3C71C60}"/>
              </a:ext>
            </a:extLst>
          </p:cNvPr>
          <p:cNvGraphicFramePr>
            <a:graphicFrameLocks noChangeAspect="1"/>
          </p:cNvGraphicFramePr>
          <p:nvPr>
            <p:extLst>
              <p:ext uri="{D42A27DB-BD31-4B8C-83A1-F6EECF244321}">
                <p14:modId xmlns:p14="http://schemas.microsoft.com/office/powerpoint/2010/main" val="2141240318"/>
              </p:ext>
            </p:extLst>
          </p:nvPr>
        </p:nvGraphicFramePr>
        <p:xfrm>
          <a:off x="8438998" y="3906845"/>
          <a:ext cx="495603" cy="731604"/>
        </p:xfrm>
        <a:graphic>
          <a:graphicData uri="http://schemas.openxmlformats.org/presentationml/2006/ole">
            <mc:AlternateContent xmlns:mc="http://schemas.openxmlformats.org/markup-compatibility/2006">
              <mc:Choice xmlns:v="urn:schemas-microsoft-com:vml" Requires="v">
                <p:oleObj name="Equation" r:id="rId3" imgW="266400" imgH="393480" progId="Equation.DSMT4">
                  <p:embed/>
                </p:oleObj>
              </mc:Choice>
              <mc:Fallback>
                <p:oleObj name="Equation" r:id="rId3" imgW="266400" imgH="393480" progId="Equation.DSMT4">
                  <p:embed/>
                  <p:pic>
                    <p:nvPicPr>
                      <p:cNvPr id="0" name=""/>
                      <p:cNvPicPr/>
                      <p:nvPr/>
                    </p:nvPicPr>
                    <p:blipFill>
                      <a:blip r:embed="rId4"/>
                      <a:stretch>
                        <a:fillRect/>
                      </a:stretch>
                    </p:blipFill>
                    <p:spPr>
                      <a:xfrm>
                        <a:off x="8438998" y="3906845"/>
                        <a:ext cx="495603" cy="731604"/>
                      </a:xfrm>
                      <a:prstGeom prst="rect">
                        <a:avLst/>
                      </a:prstGeom>
                    </p:spPr>
                  </p:pic>
                </p:oleObj>
              </mc:Fallback>
            </mc:AlternateContent>
          </a:graphicData>
        </a:graphic>
      </p:graphicFrame>
    </p:spTree>
    <p:extLst>
      <p:ext uri="{BB962C8B-B14F-4D97-AF65-F5344CB8AC3E}">
        <p14:creationId xmlns:p14="http://schemas.microsoft.com/office/powerpoint/2010/main" val="1712666561"/>
      </p:ext>
    </p:extLst>
  </p:cSld>
  <p:clrMapOvr>
    <a:masterClrMapping/>
  </p:clrMapOvr>
  <p:transition spd="med">
    <p:zoom/>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Θέση ημερομηνίας 5">
            <a:extLst>
              <a:ext uri="{FF2B5EF4-FFF2-40B4-BE49-F238E27FC236}">
                <a16:creationId xmlns:a16="http://schemas.microsoft.com/office/drawing/2014/main" id="{683991C3-AB07-4DE9-B797-6868D778BF9A}"/>
              </a:ext>
            </a:extLst>
          </p:cNvPr>
          <p:cNvSpPr>
            <a:spLocks noGrp="1"/>
          </p:cNvSpPr>
          <p:nvPr>
            <p:ph type="dt" sz="half" idx="10"/>
          </p:nvPr>
        </p:nvSpPr>
        <p:spPr/>
        <p:txBody>
          <a:bodyPr/>
          <a:lstStyle/>
          <a:p>
            <a:pPr>
              <a:defRPr/>
            </a:pPr>
            <a:fld id="{DFB3E3A1-D1D5-4B0A-A8D6-D5B4EDE64DE5}" type="datetime1">
              <a:rPr lang="el-GR" smtClean="0"/>
              <a:pPr>
                <a:defRPr/>
              </a:pPr>
              <a:t>11/12/2024</a:t>
            </a:fld>
            <a:endParaRPr lang="el-GR"/>
          </a:p>
        </p:txBody>
      </p:sp>
      <p:sp>
        <p:nvSpPr>
          <p:cNvPr id="7" name="Θέση αριθμού διαφάνειας 6">
            <a:extLst>
              <a:ext uri="{FF2B5EF4-FFF2-40B4-BE49-F238E27FC236}">
                <a16:creationId xmlns:a16="http://schemas.microsoft.com/office/drawing/2014/main" id="{40AFF2BC-A555-480B-A24E-F912980C41CF}"/>
              </a:ext>
            </a:extLst>
          </p:cNvPr>
          <p:cNvSpPr>
            <a:spLocks noGrp="1"/>
          </p:cNvSpPr>
          <p:nvPr>
            <p:ph type="sldNum" sz="quarter" idx="12"/>
          </p:nvPr>
        </p:nvSpPr>
        <p:spPr/>
        <p:txBody>
          <a:bodyPr/>
          <a:lstStyle/>
          <a:p>
            <a:fld id="{9FD736EA-1B0E-4467-9092-9C5E0C8891FE}" type="slidenum">
              <a:rPr lang="el-GR" altLang="el-GR" smtClean="0"/>
              <a:pPr/>
              <a:t>56</a:t>
            </a:fld>
            <a:endParaRPr lang="el-GR" altLang="el-GR"/>
          </a:p>
        </p:txBody>
      </p:sp>
      <p:sp>
        <p:nvSpPr>
          <p:cNvPr id="4" name="Title 1">
            <a:extLst>
              <a:ext uri="{FF2B5EF4-FFF2-40B4-BE49-F238E27FC236}">
                <a16:creationId xmlns:a16="http://schemas.microsoft.com/office/drawing/2014/main" id="{0B4368F2-689C-4D43-A02A-297EE3249EF4}"/>
              </a:ext>
            </a:extLst>
          </p:cNvPr>
          <p:cNvSpPr>
            <a:spLocks noGrp="1"/>
          </p:cNvSpPr>
          <p:nvPr>
            <p:ph type="title"/>
          </p:nvPr>
        </p:nvSpPr>
        <p:spPr>
          <a:xfrm>
            <a:off x="714348" y="214290"/>
            <a:ext cx="7772400" cy="1143000"/>
          </a:xfrm>
        </p:spPr>
        <p:txBody>
          <a:bodyPr/>
          <a:lstStyle/>
          <a:p>
            <a:r>
              <a:rPr lang="en-US" dirty="0">
                <a:solidFill>
                  <a:schemeClr val="accent6">
                    <a:lumMod val="75000"/>
                  </a:schemeClr>
                </a:solidFill>
                <a:latin typeface="Arial Narrow" panose="020B0606020202030204" pitchFamily="34" charset="0"/>
              </a:rPr>
              <a:t>E</a:t>
            </a:r>
            <a:r>
              <a:rPr lang="el-GR" dirty="0">
                <a:solidFill>
                  <a:schemeClr val="accent6">
                    <a:lumMod val="75000"/>
                  </a:schemeClr>
                </a:solidFill>
                <a:latin typeface="Arial Narrow" panose="020B0606020202030204" pitchFamily="34" charset="0"/>
              </a:rPr>
              <a:t>ξίσωση θυσάνου του Gauss</a:t>
            </a:r>
            <a:endParaRPr lang="en-US" dirty="0">
              <a:solidFill>
                <a:schemeClr val="accent6">
                  <a:lumMod val="75000"/>
                </a:schemeClr>
              </a:solidFill>
              <a:latin typeface="Arial Narrow" panose="020B0606020202030204" pitchFamily="34" charset="0"/>
            </a:endParaRPr>
          </a:p>
        </p:txBody>
      </p:sp>
      <p:sp>
        <p:nvSpPr>
          <p:cNvPr id="5" name="Content Placeholder 2">
            <a:extLst>
              <a:ext uri="{FF2B5EF4-FFF2-40B4-BE49-F238E27FC236}">
                <a16:creationId xmlns:a16="http://schemas.microsoft.com/office/drawing/2014/main" id="{F0134E31-0008-463F-A61E-FBCAF8450F8C}"/>
              </a:ext>
            </a:extLst>
          </p:cNvPr>
          <p:cNvSpPr txBox="1">
            <a:spLocks/>
          </p:cNvSpPr>
          <p:nvPr/>
        </p:nvSpPr>
        <p:spPr>
          <a:xfrm>
            <a:off x="444442" y="1357290"/>
            <a:ext cx="8163220" cy="444797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273050" indent="-41275" algn="just">
              <a:lnSpc>
                <a:spcPct val="120000"/>
              </a:lnSpc>
              <a:spcBef>
                <a:spcPts val="0"/>
              </a:spcBef>
              <a:buNone/>
            </a:pPr>
            <a:r>
              <a:rPr lang="el-GR" sz="2400" dirty="0">
                <a:latin typeface="Arial Narrow" panose="020B0606020202030204" pitchFamily="34" charset="0"/>
                <a:ea typeface="Cambria" pitchFamily="18" charset="0"/>
              </a:rPr>
              <a:t>Κάτω από συγκεκριμένες συνθήκες, τα μοντέλα που ακολουθούν αυτό το πρότυπο</a:t>
            </a:r>
            <a:r>
              <a:rPr lang="en-US" sz="2400" dirty="0">
                <a:latin typeface="Arial Narrow" panose="020B0606020202030204" pitchFamily="34" charset="0"/>
                <a:ea typeface="Cambria" pitchFamily="18" charset="0"/>
              </a:rPr>
              <a:t> </a:t>
            </a:r>
            <a:r>
              <a:rPr lang="el-GR" sz="2400" dirty="0">
                <a:latin typeface="Arial Narrow" panose="020B0606020202030204" pitchFamily="34" charset="0"/>
                <a:ea typeface="Cambria" pitchFamily="18" charset="0"/>
              </a:rPr>
              <a:t>του </a:t>
            </a:r>
            <a:r>
              <a:rPr lang="el-GR" sz="2400" dirty="0" err="1">
                <a:latin typeface="Arial Narrow" panose="020B0606020202030204" pitchFamily="34" charset="0"/>
                <a:ea typeface="Cambria" pitchFamily="18" charset="0"/>
              </a:rPr>
              <a:t>Gauss</a:t>
            </a:r>
            <a:r>
              <a:rPr lang="el-GR" sz="2400" dirty="0">
                <a:latin typeface="Arial Narrow" panose="020B0606020202030204" pitchFamily="34" charset="0"/>
                <a:ea typeface="Cambria" pitchFamily="18" charset="0"/>
              </a:rPr>
              <a:t> είναι σε θέση να υπολογίσουν τις </a:t>
            </a:r>
            <a:r>
              <a:rPr lang="el-GR" sz="2400" b="1" dirty="0">
                <a:latin typeface="Arial Narrow" panose="020B0606020202030204" pitchFamily="34" charset="0"/>
                <a:ea typeface="Cambria" pitchFamily="18" charset="0"/>
              </a:rPr>
              <a:t>μέσες συγκεντρώσεις ρύπων </a:t>
            </a:r>
            <a:r>
              <a:rPr lang="el-GR" sz="2400" dirty="0">
                <a:latin typeface="Arial Narrow" panose="020B0606020202030204" pitchFamily="34" charset="0"/>
                <a:ea typeface="Cambria" pitchFamily="18" charset="0"/>
              </a:rPr>
              <a:t>που εκπέμπονται από συνεχείς ανυψωμένες πηγές µε ικανοποιητική ακρίβεια, </a:t>
            </a:r>
          </a:p>
          <a:p>
            <a:pPr marL="273050" indent="-41275" algn="just">
              <a:lnSpc>
                <a:spcPct val="120000"/>
              </a:lnSpc>
              <a:spcBef>
                <a:spcPts val="0"/>
              </a:spcBef>
              <a:buFont typeface="Arial" panose="020B0604020202020204" pitchFamily="34" charset="0"/>
              <a:buNone/>
            </a:pPr>
            <a:r>
              <a:rPr lang="el-GR" sz="2400" dirty="0">
                <a:latin typeface="Arial Narrow" panose="020B0606020202030204" pitchFamily="34" charset="0"/>
                <a:ea typeface="Cambria" pitchFamily="18" charset="0"/>
              </a:rPr>
              <a:t>Αν και η </a:t>
            </a:r>
            <a:r>
              <a:rPr lang="el-GR" sz="2400" dirty="0" err="1">
                <a:latin typeface="Arial Narrow" panose="020B0606020202030204" pitchFamily="34" charset="0"/>
                <a:ea typeface="Cambria" pitchFamily="18" charset="0"/>
              </a:rPr>
              <a:t>εφαρµοσιµότητα</a:t>
            </a:r>
            <a:r>
              <a:rPr lang="el-GR" sz="2400" dirty="0">
                <a:latin typeface="Arial Narrow" panose="020B0606020202030204" pitchFamily="34" charset="0"/>
                <a:ea typeface="Cambria" pitchFamily="18" charset="0"/>
              </a:rPr>
              <a:t> αυτών των μοντέλων περιορίζεται σε συνθήκες </a:t>
            </a:r>
            <a:r>
              <a:rPr lang="el-GR" sz="2400" i="1" dirty="0">
                <a:latin typeface="Arial Narrow" panose="020B0606020202030204" pitchFamily="34" charset="0"/>
                <a:ea typeface="Cambria" pitchFamily="18" charset="0"/>
              </a:rPr>
              <a:t>στασιμότητας και ομοιογένειας η απλότητα</a:t>
            </a:r>
            <a:r>
              <a:rPr lang="el-GR" sz="2400" dirty="0">
                <a:latin typeface="Arial Narrow" panose="020B0606020202030204" pitchFamily="34" charset="0"/>
                <a:ea typeface="Cambria" pitchFamily="18" charset="0"/>
              </a:rPr>
              <a:t>, η ευκολία στη χρήση και οι χαμηλές απαιτήσεις σε στοιχεία εισαγωγής είχαν σαν αποτέλεσμα να γίνουν ιδιαίτερα δημοφιλή και χρήσιμά, ιδιαίτερα στην επιστημονική κοινότητα που ασχολείται µε μελέτες περιβαλλοντικών επιπτώσεων.</a:t>
            </a:r>
            <a:endParaRPr lang="en-US" sz="2400" dirty="0">
              <a:latin typeface="Arial Narrow" panose="020B0606020202030204" pitchFamily="34" charset="0"/>
              <a:ea typeface="Cambria" pitchFamily="18" charset="0"/>
            </a:endParaRPr>
          </a:p>
        </p:txBody>
      </p:sp>
    </p:spTree>
    <p:extLst>
      <p:ext uri="{BB962C8B-B14F-4D97-AF65-F5344CB8AC3E}">
        <p14:creationId xmlns:p14="http://schemas.microsoft.com/office/powerpoint/2010/main" val="3760176975"/>
      </p:ext>
    </p:extLst>
  </p:cSld>
  <p:clrMapOvr>
    <a:masterClrMapping/>
  </p:clrMapOvr>
  <p:transition spd="med">
    <p:zoom/>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Θέση ημερομηνίας 5">
            <a:extLst>
              <a:ext uri="{FF2B5EF4-FFF2-40B4-BE49-F238E27FC236}">
                <a16:creationId xmlns:a16="http://schemas.microsoft.com/office/drawing/2014/main" id="{CCA62690-8DEE-9EAA-D813-2464839D839D}"/>
              </a:ext>
            </a:extLst>
          </p:cNvPr>
          <p:cNvSpPr>
            <a:spLocks noGrp="1"/>
          </p:cNvSpPr>
          <p:nvPr>
            <p:ph type="dt" sz="half" idx="10"/>
          </p:nvPr>
        </p:nvSpPr>
        <p:spPr/>
        <p:txBody>
          <a:bodyPr/>
          <a:lstStyle/>
          <a:p>
            <a:pPr>
              <a:defRPr/>
            </a:pPr>
            <a:fld id="{DFB3E3A1-D1D5-4B0A-A8D6-D5B4EDE64DE5}" type="datetime1">
              <a:rPr lang="el-GR" smtClean="0"/>
              <a:pPr>
                <a:defRPr/>
              </a:pPr>
              <a:t>11/12/2024</a:t>
            </a:fld>
            <a:endParaRPr lang="el-GR"/>
          </a:p>
        </p:txBody>
      </p:sp>
      <p:sp>
        <p:nvSpPr>
          <p:cNvPr id="7" name="Θέση αριθμού διαφάνειας 6">
            <a:extLst>
              <a:ext uri="{FF2B5EF4-FFF2-40B4-BE49-F238E27FC236}">
                <a16:creationId xmlns:a16="http://schemas.microsoft.com/office/drawing/2014/main" id="{2BA3D8DB-5192-2714-0C98-526A0830BA2D}"/>
              </a:ext>
            </a:extLst>
          </p:cNvPr>
          <p:cNvSpPr>
            <a:spLocks noGrp="1"/>
          </p:cNvSpPr>
          <p:nvPr>
            <p:ph type="sldNum" sz="quarter" idx="12"/>
          </p:nvPr>
        </p:nvSpPr>
        <p:spPr/>
        <p:txBody>
          <a:bodyPr/>
          <a:lstStyle/>
          <a:p>
            <a:fld id="{9FD736EA-1B0E-4467-9092-9C5E0C8891FE}" type="slidenum">
              <a:rPr lang="el-GR" altLang="el-GR" smtClean="0"/>
              <a:pPr/>
              <a:t>57</a:t>
            </a:fld>
            <a:endParaRPr lang="el-GR" altLang="el-GR"/>
          </a:p>
        </p:txBody>
      </p:sp>
      <p:sp>
        <p:nvSpPr>
          <p:cNvPr id="9" name="TextBox 8">
            <a:extLst>
              <a:ext uri="{FF2B5EF4-FFF2-40B4-BE49-F238E27FC236}">
                <a16:creationId xmlns:a16="http://schemas.microsoft.com/office/drawing/2014/main" id="{A21BB6BD-6C72-C8D7-3974-08579585E3F4}"/>
              </a:ext>
            </a:extLst>
          </p:cNvPr>
          <p:cNvSpPr txBox="1"/>
          <p:nvPr/>
        </p:nvSpPr>
        <p:spPr>
          <a:xfrm>
            <a:off x="323528" y="612845"/>
            <a:ext cx="8496944" cy="4893647"/>
          </a:xfrm>
          <a:prstGeom prst="rect">
            <a:avLst/>
          </a:prstGeom>
          <a:noFill/>
        </p:spPr>
        <p:txBody>
          <a:bodyPr wrap="square">
            <a:spAutoFit/>
          </a:bodyPr>
          <a:lstStyle/>
          <a:p>
            <a:pPr algn="l"/>
            <a:r>
              <a:rPr lang="el-GR" sz="2400" b="1" i="1" u="none" strike="noStrike" baseline="0" dirty="0">
                <a:solidFill>
                  <a:srgbClr val="C00000"/>
                </a:solidFill>
                <a:latin typeface="Arial Narrow" panose="020B0606020202030204" pitchFamily="34" charset="0"/>
              </a:rPr>
              <a:t>Προϋποθέσεις για την εφαρμογή των μοντέλων</a:t>
            </a:r>
            <a:r>
              <a:rPr lang="en-US" sz="2400" b="1" i="1" u="none" strike="noStrike" baseline="0" dirty="0">
                <a:solidFill>
                  <a:srgbClr val="C00000"/>
                </a:solidFill>
                <a:latin typeface="Arial Narrow" panose="020B0606020202030204" pitchFamily="34" charset="0"/>
              </a:rPr>
              <a:t> </a:t>
            </a:r>
            <a:r>
              <a:rPr lang="el-GR" sz="2400" b="1" i="1" u="none" strike="noStrike" baseline="0" dirty="0">
                <a:solidFill>
                  <a:srgbClr val="C00000"/>
                </a:solidFill>
                <a:latin typeface="Arial Narrow" panose="020B0606020202030204" pitchFamily="34" charset="0"/>
              </a:rPr>
              <a:t>Θυσάνου του </a:t>
            </a:r>
            <a:r>
              <a:rPr lang="en-US" sz="2400" b="1" i="1" u="none" strike="noStrike" baseline="0" dirty="0">
                <a:solidFill>
                  <a:srgbClr val="C00000"/>
                </a:solidFill>
                <a:latin typeface="Arial Narrow" panose="020B0606020202030204" pitchFamily="34" charset="0"/>
              </a:rPr>
              <a:t>Gauss</a:t>
            </a:r>
          </a:p>
          <a:p>
            <a:pPr algn="l"/>
            <a:endParaRPr lang="en-US" sz="2400" b="1" i="1" u="none" strike="noStrike" baseline="0" dirty="0">
              <a:solidFill>
                <a:srgbClr val="33339A"/>
              </a:solidFill>
              <a:latin typeface="Arial Narrow" panose="020B0606020202030204" pitchFamily="34" charset="0"/>
            </a:endParaRPr>
          </a:p>
          <a:p>
            <a:pPr marL="342900" indent="-342900" algn="l">
              <a:buFont typeface="Arial" panose="020B0604020202020204" pitchFamily="34" charset="0"/>
              <a:buChar char="•"/>
            </a:pPr>
            <a:r>
              <a:rPr lang="el-GR" sz="2400" i="1" u="none" strike="noStrike" baseline="0" dirty="0">
                <a:solidFill>
                  <a:srgbClr val="33339A"/>
                </a:solidFill>
                <a:latin typeface="Arial Narrow" panose="020B0606020202030204" pitchFamily="34" charset="0"/>
              </a:rPr>
              <a:t>Συνεχής εκπομπή ή χρονική διάρκεια μεγαλύτερη από το χρόνο</a:t>
            </a:r>
            <a:r>
              <a:rPr lang="en-US" sz="2400" i="1" u="none" strike="noStrike" baseline="0" dirty="0">
                <a:solidFill>
                  <a:srgbClr val="33339A"/>
                </a:solidFill>
                <a:latin typeface="Arial Narrow" panose="020B0606020202030204" pitchFamily="34" charset="0"/>
              </a:rPr>
              <a:t> </a:t>
            </a:r>
            <a:r>
              <a:rPr lang="el-GR" sz="2400" i="1" u="none" strike="noStrike" baseline="0" dirty="0">
                <a:solidFill>
                  <a:srgbClr val="33339A"/>
                </a:solidFill>
                <a:latin typeface="Arial Narrow" panose="020B0606020202030204" pitchFamily="34" charset="0"/>
              </a:rPr>
              <a:t>μεταφοράς του ρύπου σε συγκεκριμένο σημείο</a:t>
            </a:r>
          </a:p>
          <a:p>
            <a:pPr marL="342900" indent="-342900" algn="l">
              <a:buFont typeface="Arial" panose="020B0604020202020204" pitchFamily="34" charset="0"/>
              <a:buChar char="•"/>
            </a:pPr>
            <a:r>
              <a:rPr lang="el-GR" sz="2400" i="1" u="none" strike="noStrike" baseline="0" dirty="0">
                <a:solidFill>
                  <a:srgbClr val="33339A"/>
                </a:solidFill>
                <a:latin typeface="Arial Narrow" panose="020B0606020202030204" pitchFamily="34" charset="0"/>
              </a:rPr>
              <a:t>Οι ρύποι είναι σχετικά αδρανείς &amp; δεν συμβαίνει </a:t>
            </a:r>
            <a:r>
              <a:rPr lang="el-GR" sz="2400" i="1" u="none" strike="noStrike" baseline="0" dirty="0" err="1">
                <a:solidFill>
                  <a:srgbClr val="33339A"/>
                </a:solidFill>
                <a:latin typeface="Arial Narrow" panose="020B0606020202030204" pitchFamily="34" charset="0"/>
              </a:rPr>
              <a:t>βαρυτική</a:t>
            </a:r>
            <a:r>
              <a:rPr lang="en-US" sz="2400" i="1" u="none" strike="noStrike" baseline="0" dirty="0">
                <a:solidFill>
                  <a:srgbClr val="33339A"/>
                </a:solidFill>
                <a:latin typeface="Arial Narrow" panose="020B0606020202030204" pitchFamily="34" charset="0"/>
              </a:rPr>
              <a:t> </a:t>
            </a:r>
            <a:r>
              <a:rPr lang="el-GR" sz="2400" i="1" u="none" strike="noStrike" baseline="0" dirty="0">
                <a:solidFill>
                  <a:srgbClr val="33339A"/>
                </a:solidFill>
                <a:latin typeface="Arial Narrow" panose="020B0606020202030204" pitchFamily="34" charset="0"/>
              </a:rPr>
              <a:t>καθίζηση σωματιδίων (d&lt; 20 </a:t>
            </a:r>
            <a:r>
              <a:rPr lang="el-GR" sz="2400" i="1" u="none" strike="noStrike" baseline="0" dirty="0" err="1">
                <a:solidFill>
                  <a:srgbClr val="33339A"/>
                </a:solidFill>
                <a:latin typeface="Arial Narrow" panose="020B0606020202030204" pitchFamily="34" charset="0"/>
              </a:rPr>
              <a:t>μm</a:t>
            </a:r>
            <a:r>
              <a:rPr lang="el-GR" sz="2400" i="1" u="none" strike="noStrike" baseline="0" dirty="0">
                <a:solidFill>
                  <a:srgbClr val="33339A"/>
                </a:solidFill>
                <a:latin typeface="Arial Narrow" panose="020B0606020202030204" pitchFamily="34" charset="0"/>
              </a:rPr>
              <a:t>)</a:t>
            </a:r>
          </a:p>
          <a:p>
            <a:pPr marL="342900" indent="-342900" algn="l">
              <a:buFont typeface="Arial" panose="020B0604020202020204" pitchFamily="34" charset="0"/>
              <a:buChar char="•"/>
            </a:pPr>
            <a:r>
              <a:rPr lang="el-GR" sz="2400" i="1" u="none" strike="noStrike" baseline="0" dirty="0">
                <a:solidFill>
                  <a:srgbClr val="33339A"/>
                </a:solidFill>
                <a:latin typeface="Arial Narrow" panose="020B0606020202030204" pitchFamily="34" charset="0"/>
              </a:rPr>
              <a:t>Σταθερές μετεωρολογικές συνθήκες για το χρονικό διάστημα</a:t>
            </a:r>
            <a:r>
              <a:rPr lang="en-US" sz="2400" i="1" u="none" strike="noStrike" baseline="0" dirty="0">
                <a:solidFill>
                  <a:srgbClr val="33339A"/>
                </a:solidFill>
                <a:latin typeface="Arial Narrow" panose="020B0606020202030204" pitchFamily="34" charset="0"/>
              </a:rPr>
              <a:t> </a:t>
            </a:r>
            <a:r>
              <a:rPr lang="el-GR" sz="2400" i="1" u="none" strike="noStrike" baseline="0" dirty="0">
                <a:solidFill>
                  <a:srgbClr val="33339A"/>
                </a:solidFill>
                <a:latin typeface="Arial Narrow" panose="020B0606020202030204" pitchFamily="34" charset="0"/>
              </a:rPr>
              <a:t>εφαρμογής του μοντέλου</a:t>
            </a:r>
          </a:p>
          <a:p>
            <a:pPr marL="342900" indent="-342900" algn="l">
              <a:buFont typeface="Arial" panose="020B0604020202020204" pitchFamily="34" charset="0"/>
              <a:buChar char="•"/>
            </a:pPr>
            <a:r>
              <a:rPr lang="el-GR" sz="2400" i="1" u="none" strike="noStrike" baseline="0" dirty="0">
                <a:solidFill>
                  <a:srgbClr val="33339A"/>
                </a:solidFill>
                <a:latin typeface="Arial Narrow" panose="020B0606020202030204" pitchFamily="34" charset="0"/>
              </a:rPr>
              <a:t>Διάνυσμα ταχύτητας ανέμου σταθερό, χρονικά και χωρικά</a:t>
            </a:r>
            <a:r>
              <a:rPr lang="en-US" sz="2400" i="1" u="none" strike="noStrike" baseline="0" dirty="0">
                <a:solidFill>
                  <a:srgbClr val="33339A"/>
                </a:solidFill>
                <a:latin typeface="Arial Narrow" panose="020B0606020202030204" pitchFamily="34" charset="0"/>
              </a:rPr>
              <a:t> </a:t>
            </a:r>
          </a:p>
          <a:p>
            <a:pPr marL="342900" indent="-342900" algn="l">
              <a:buFont typeface="Arial" panose="020B0604020202020204" pitchFamily="34" charset="0"/>
              <a:buChar char="•"/>
            </a:pPr>
            <a:r>
              <a:rPr lang="el-GR" sz="2400" i="1" u="none" strike="noStrike" baseline="0" dirty="0">
                <a:solidFill>
                  <a:srgbClr val="33339A"/>
                </a:solidFill>
                <a:latin typeface="Arial Narrow" panose="020B0606020202030204" pitchFamily="34" charset="0"/>
              </a:rPr>
              <a:t>Η επιφάνεια είναι ομαλή</a:t>
            </a:r>
          </a:p>
          <a:p>
            <a:pPr marL="342900" indent="-342900" algn="l">
              <a:buFont typeface="Arial" panose="020B0604020202020204" pitchFamily="34" charset="0"/>
              <a:buChar char="•"/>
            </a:pPr>
            <a:r>
              <a:rPr lang="el-GR" sz="2400" i="1" u="none" strike="noStrike" baseline="0" dirty="0">
                <a:solidFill>
                  <a:srgbClr val="33339A"/>
                </a:solidFill>
                <a:latin typeface="Arial Narrow" panose="020B0606020202030204" pitchFamily="34" charset="0"/>
              </a:rPr>
              <a:t>Η διάχυση στον x άξονα είναι ασήμαντη σε σχέση με τη μεταφορά</a:t>
            </a:r>
            <a:r>
              <a:rPr lang="en-US" sz="2400" i="1" u="none" strike="noStrike" baseline="0" dirty="0">
                <a:solidFill>
                  <a:srgbClr val="33339A"/>
                </a:solidFill>
                <a:latin typeface="Arial Narrow" panose="020B0606020202030204" pitchFamily="34" charset="0"/>
              </a:rPr>
              <a:t> </a:t>
            </a:r>
            <a:r>
              <a:rPr lang="el-GR" sz="2400" i="1" u="none" strike="noStrike" baseline="0" dirty="0">
                <a:solidFill>
                  <a:srgbClr val="33339A"/>
                </a:solidFill>
                <a:latin typeface="Arial Narrow" panose="020B0606020202030204" pitchFamily="34" charset="0"/>
              </a:rPr>
              <a:t>λόγω μέσου ανέμου.</a:t>
            </a:r>
          </a:p>
          <a:p>
            <a:pPr marL="342900" indent="-342900" algn="l">
              <a:buFont typeface="Arial" panose="020B0604020202020204" pitchFamily="34" charset="0"/>
              <a:buChar char="•"/>
            </a:pPr>
            <a:r>
              <a:rPr lang="el-GR" sz="2400" i="1" u="none" strike="noStrike" baseline="0" dirty="0">
                <a:solidFill>
                  <a:srgbClr val="33339A"/>
                </a:solidFill>
                <a:latin typeface="Arial Narrow" panose="020B0606020202030204" pitchFamily="34" charset="0"/>
              </a:rPr>
              <a:t>Κατά την επαφή του ρύπου με το έδαφος, ο ρύπος ανακλάται</a:t>
            </a:r>
            <a:endParaRPr lang="el-GR" sz="2400" dirty="0">
              <a:latin typeface="Arial Narrow" panose="020B0606020202030204" pitchFamily="34" charset="0"/>
            </a:endParaRPr>
          </a:p>
        </p:txBody>
      </p:sp>
    </p:spTree>
    <p:extLst>
      <p:ext uri="{BB962C8B-B14F-4D97-AF65-F5344CB8AC3E}">
        <p14:creationId xmlns:p14="http://schemas.microsoft.com/office/powerpoint/2010/main" val="1158423148"/>
      </p:ext>
    </p:extLst>
  </p:cSld>
  <p:clrMapOvr>
    <a:masterClrMapping/>
  </p:clrMapOvr>
  <p:transition spd="med">
    <p:zoom/>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B8EEC0-64B4-5B6F-4425-60EC2F3F8A94}"/>
            </a:ext>
          </a:extLst>
        </p:cNvPr>
        <p:cNvGrpSpPr/>
        <p:nvPr/>
      </p:nvGrpSpPr>
      <p:grpSpPr>
        <a:xfrm>
          <a:off x="0" y="0"/>
          <a:ext cx="0" cy="0"/>
          <a:chOff x="0" y="0"/>
          <a:chExt cx="0" cy="0"/>
        </a:xfrm>
      </p:grpSpPr>
      <p:sp>
        <p:nvSpPr>
          <p:cNvPr id="6" name="Θέση ημερομηνίας 5">
            <a:extLst>
              <a:ext uri="{FF2B5EF4-FFF2-40B4-BE49-F238E27FC236}">
                <a16:creationId xmlns:a16="http://schemas.microsoft.com/office/drawing/2014/main" id="{6C9ECB09-A39E-0DE3-4DA0-342527B0A9C0}"/>
              </a:ext>
            </a:extLst>
          </p:cNvPr>
          <p:cNvSpPr>
            <a:spLocks noGrp="1"/>
          </p:cNvSpPr>
          <p:nvPr>
            <p:ph type="dt" sz="half" idx="10"/>
          </p:nvPr>
        </p:nvSpPr>
        <p:spPr/>
        <p:txBody>
          <a:bodyPr/>
          <a:lstStyle/>
          <a:p>
            <a:pPr>
              <a:defRPr/>
            </a:pPr>
            <a:fld id="{DFB3E3A1-D1D5-4B0A-A8D6-D5B4EDE64DE5}" type="datetime1">
              <a:rPr lang="el-GR" smtClean="0"/>
              <a:pPr>
                <a:defRPr/>
              </a:pPr>
              <a:t>11/12/2024</a:t>
            </a:fld>
            <a:endParaRPr lang="el-GR"/>
          </a:p>
        </p:txBody>
      </p:sp>
      <p:sp>
        <p:nvSpPr>
          <p:cNvPr id="7" name="Θέση αριθμού διαφάνειας 6">
            <a:extLst>
              <a:ext uri="{FF2B5EF4-FFF2-40B4-BE49-F238E27FC236}">
                <a16:creationId xmlns:a16="http://schemas.microsoft.com/office/drawing/2014/main" id="{DBD3A353-CB73-E910-82A1-C8CF9141BDE4}"/>
              </a:ext>
            </a:extLst>
          </p:cNvPr>
          <p:cNvSpPr>
            <a:spLocks noGrp="1"/>
          </p:cNvSpPr>
          <p:nvPr>
            <p:ph type="sldNum" sz="quarter" idx="12"/>
          </p:nvPr>
        </p:nvSpPr>
        <p:spPr/>
        <p:txBody>
          <a:bodyPr/>
          <a:lstStyle/>
          <a:p>
            <a:fld id="{9FD736EA-1B0E-4467-9092-9C5E0C8891FE}" type="slidenum">
              <a:rPr lang="el-GR" altLang="el-GR" smtClean="0"/>
              <a:pPr/>
              <a:t>58</a:t>
            </a:fld>
            <a:endParaRPr lang="el-GR" altLang="el-GR"/>
          </a:p>
        </p:txBody>
      </p:sp>
      <p:sp>
        <p:nvSpPr>
          <p:cNvPr id="3" name="TextBox 2">
            <a:extLst>
              <a:ext uri="{FF2B5EF4-FFF2-40B4-BE49-F238E27FC236}">
                <a16:creationId xmlns:a16="http://schemas.microsoft.com/office/drawing/2014/main" id="{C3F17018-410A-96D0-6560-D8C041833822}"/>
              </a:ext>
            </a:extLst>
          </p:cNvPr>
          <p:cNvSpPr txBox="1"/>
          <p:nvPr/>
        </p:nvSpPr>
        <p:spPr>
          <a:xfrm>
            <a:off x="457199" y="692696"/>
            <a:ext cx="6106887" cy="461665"/>
          </a:xfrm>
          <a:prstGeom prst="rect">
            <a:avLst/>
          </a:prstGeom>
          <a:noFill/>
        </p:spPr>
        <p:txBody>
          <a:bodyPr wrap="square">
            <a:spAutoFit/>
          </a:bodyPr>
          <a:lstStyle/>
          <a:p>
            <a:r>
              <a:rPr lang="el-GR" sz="2400" b="1" i="1" u="none" strike="noStrike" baseline="0" dirty="0">
                <a:solidFill>
                  <a:srgbClr val="CD0000"/>
                </a:solidFill>
                <a:latin typeface="Arial Narrow" panose="020B0606020202030204" pitchFamily="34" charset="0"/>
              </a:rPr>
              <a:t>Ειδικές περιπτώσεις</a:t>
            </a:r>
            <a:endParaRPr lang="el-GR" sz="2400" dirty="0">
              <a:latin typeface="Arial Narrow" panose="020B0606020202030204" pitchFamily="34" charset="0"/>
            </a:endParaRPr>
          </a:p>
        </p:txBody>
      </p:sp>
      <p:sp>
        <p:nvSpPr>
          <p:cNvPr id="5" name="TextBox 4">
            <a:extLst>
              <a:ext uri="{FF2B5EF4-FFF2-40B4-BE49-F238E27FC236}">
                <a16:creationId xmlns:a16="http://schemas.microsoft.com/office/drawing/2014/main" id="{39C2BCE7-6701-B7AC-EB31-0591013DC5B6}"/>
              </a:ext>
            </a:extLst>
          </p:cNvPr>
          <p:cNvSpPr txBox="1"/>
          <p:nvPr/>
        </p:nvSpPr>
        <p:spPr>
          <a:xfrm>
            <a:off x="446313" y="1340768"/>
            <a:ext cx="6106887" cy="461665"/>
          </a:xfrm>
          <a:prstGeom prst="rect">
            <a:avLst/>
          </a:prstGeom>
          <a:noFill/>
        </p:spPr>
        <p:txBody>
          <a:bodyPr wrap="square">
            <a:spAutoFit/>
          </a:bodyPr>
          <a:lstStyle/>
          <a:p>
            <a:r>
              <a:rPr lang="el-GR" sz="2400" b="0" i="0" u="none" strike="noStrike" baseline="0" dirty="0">
                <a:solidFill>
                  <a:srgbClr val="33339A"/>
                </a:solidFill>
                <a:latin typeface="Arial Narrow" panose="020B0606020202030204" pitchFamily="34" charset="0"/>
              </a:rPr>
              <a:t>•</a:t>
            </a:r>
            <a:r>
              <a:rPr lang="el-GR" sz="2400" b="1" i="1" u="none" strike="noStrike" baseline="0" dirty="0">
                <a:solidFill>
                  <a:srgbClr val="33339A"/>
                </a:solidFill>
                <a:latin typeface="Arial Narrow" panose="020B0606020202030204" pitchFamily="34" charset="0"/>
              </a:rPr>
              <a:t>Συγκεντρώσεις στο έδαφος A(x,y,0)</a:t>
            </a:r>
            <a:r>
              <a:rPr lang="en-US" sz="2400" b="1" i="1" u="none" strike="noStrike" baseline="0" dirty="0">
                <a:solidFill>
                  <a:srgbClr val="33339A"/>
                </a:solidFill>
                <a:latin typeface="Arial Narrow" panose="020B0606020202030204" pitchFamily="34" charset="0"/>
              </a:rPr>
              <a:t>, ….. Z=0</a:t>
            </a:r>
            <a:endParaRPr lang="el-GR" sz="2400" dirty="0">
              <a:latin typeface="Arial Narrow" panose="020B0606020202030204" pitchFamily="34" charset="0"/>
            </a:endParaRPr>
          </a:p>
        </p:txBody>
      </p:sp>
      <p:graphicFrame>
        <p:nvGraphicFramePr>
          <p:cNvPr id="8" name="Αντικείμενο 7">
            <a:extLst>
              <a:ext uri="{FF2B5EF4-FFF2-40B4-BE49-F238E27FC236}">
                <a16:creationId xmlns:a16="http://schemas.microsoft.com/office/drawing/2014/main" id="{8E2107D8-BB8E-13C9-43C9-7DEC4CC36D35}"/>
              </a:ext>
            </a:extLst>
          </p:cNvPr>
          <p:cNvGraphicFramePr>
            <a:graphicFrameLocks noChangeAspect="1"/>
          </p:cNvGraphicFramePr>
          <p:nvPr>
            <p:extLst>
              <p:ext uri="{D42A27DB-BD31-4B8C-83A1-F6EECF244321}">
                <p14:modId xmlns:p14="http://schemas.microsoft.com/office/powerpoint/2010/main" val="2338300088"/>
              </p:ext>
            </p:extLst>
          </p:nvPr>
        </p:nvGraphicFramePr>
        <p:xfrm>
          <a:off x="1331640" y="1988840"/>
          <a:ext cx="6899275" cy="1501775"/>
        </p:xfrm>
        <a:graphic>
          <a:graphicData uri="http://schemas.openxmlformats.org/presentationml/2006/ole">
            <mc:AlternateContent xmlns:mc="http://schemas.openxmlformats.org/markup-compatibility/2006">
              <mc:Choice xmlns:v="urn:schemas-microsoft-com:vml" Requires="v">
                <p:oleObj name="Equation" r:id="rId2" imgW="6899195" imgH="1501254" progId="Equation.DSMT4">
                  <p:embed/>
                </p:oleObj>
              </mc:Choice>
              <mc:Fallback>
                <p:oleObj name="Equation" r:id="rId2" imgW="6899195" imgH="1501254" progId="Equation.DSMT4">
                  <p:embed/>
                  <p:pic>
                    <p:nvPicPr>
                      <p:cNvPr id="0" name=""/>
                      <p:cNvPicPr/>
                      <p:nvPr/>
                    </p:nvPicPr>
                    <p:blipFill>
                      <a:blip r:embed="rId3"/>
                      <a:stretch>
                        <a:fillRect/>
                      </a:stretch>
                    </p:blipFill>
                    <p:spPr>
                      <a:xfrm>
                        <a:off x="1331640" y="1988840"/>
                        <a:ext cx="6899275" cy="1501775"/>
                      </a:xfrm>
                      <a:prstGeom prst="rect">
                        <a:avLst/>
                      </a:prstGeom>
                    </p:spPr>
                  </p:pic>
                </p:oleObj>
              </mc:Fallback>
            </mc:AlternateContent>
          </a:graphicData>
        </a:graphic>
      </p:graphicFrame>
      <p:sp>
        <p:nvSpPr>
          <p:cNvPr id="11" name="TextBox 10">
            <a:extLst>
              <a:ext uri="{FF2B5EF4-FFF2-40B4-BE49-F238E27FC236}">
                <a16:creationId xmlns:a16="http://schemas.microsoft.com/office/drawing/2014/main" id="{FC9C50B0-4880-D795-3FCE-838CDE6CCAFA}"/>
              </a:ext>
            </a:extLst>
          </p:cNvPr>
          <p:cNvSpPr txBox="1"/>
          <p:nvPr/>
        </p:nvSpPr>
        <p:spPr>
          <a:xfrm>
            <a:off x="457199" y="3584689"/>
            <a:ext cx="8579297" cy="461665"/>
          </a:xfrm>
          <a:prstGeom prst="rect">
            <a:avLst/>
          </a:prstGeom>
          <a:noFill/>
        </p:spPr>
        <p:txBody>
          <a:bodyPr wrap="square">
            <a:spAutoFit/>
          </a:bodyPr>
          <a:lstStyle/>
          <a:p>
            <a:r>
              <a:rPr lang="el-GR" sz="2400" b="0" i="0" u="none" strike="noStrike" baseline="0" dirty="0">
                <a:solidFill>
                  <a:srgbClr val="33339A"/>
                </a:solidFill>
                <a:latin typeface="Arial Narrow" panose="020B0606020202030204" pitchFamily="34" charset="0"/>
              </a:rPr>
              <a:t>•</a:t>
            </a:r>
            <a:r>
              <a:rPr lang="el-GR" sz="2400" b="1" i="1" u="none" strike="noStrike" baseline="0" dirty="0">
                <a:solidFill>
                  <a:srgbClr val="33339A"/>
                </a:solidFill>
                <a:latin typeface="Arial Narrow" panose="020B0606020202030204" pitchFamily="34" charset="0"/>
              </a:rPr>
              <a:t>Μέγιστες συγκεντρώσεις στο έδαφος A(x,0,0)</a:t>
            </a:r>
            <a:r>
              <a:rPr lang="en-US" sz="2400" b="1" i="1" u="none" strike="noStrike" baseline="0" dirty="0">
                <a:solidFill>
                  <a:srgbClr val="33339A"/>
                </a:solidFill>
                <a:latin typeface="Arial Narrow" panose="020B0606020202030204" pitchFamily="34" charset="0"/>
              </a:rPr>
              <a:t>, ………….. Y=z=0</a:t>
            </a:r>
            <a:endParaRPr lang="el-GR" sz="2400" dirty="0">
              <a:latin typeface="Arial Narrow" panose="020B0606020202030204" pitchFamily="34" charset="0"/>
            </a:endParaRPr>
          </a:p>
        </p:txBody>
      </p:sp>
      <p:sp>
        <p:nvSpPr>
          <p:cNvPr id="13" name="TextBox 12">
            <a:extLst>
              <a:ext uri="{FF2B5EF4-FFF2-40B4-BE49-F238E27FC236}">
                <a16:creationId xmlns:a16="http://schemas.microsoft.com/office/drawing/2014/main" id="{09367DE3-7D09-B4ED-9D58-D89752C072EB}"/>
              </a:ext>
            </a:extLst>
          </p:cNvPr>
          <p:cNvSpPr txBox="1"/>
          <p:nvPr/>
        </p:nvSpPr>
        <p:spPr>
          <a:xfrm>
            <a:off x="457199" y="4137781"/>
            <a:ext cx="8579297" cy="461665"/>
          </a:xfrm>
          <a:prstGeom prst="rect">
            <a:avLst/>
          </a:prstGeom>
          <a:noFill/>
        </p:spPr>
        <p:txBody>
          <a:bodyPr wrap="square">
            <a:spAutoFit/>
          </a:bodyPr>
          <a:lstStyle/>
          <a:p>
            <a:r>
              <a:rPr lang="el-GR" sz="2400" b="0" i="0" u="none" strike="noStrike" baseline="0" dirty="0">
                <a:solidFill>
                  <a:srgbClr val="33339A"/>
                </a:solidFill>
                <a:latin typeface="Arial Narrow" panose="020B0606020202030204" pitchFamily="34" charset="0"/>
              </a:rPr>
              <a:t>•</a:t>
            </a:r>
            <a:r>
              <a:rPr lang="el-GR" sz="2400" b="1" i="1" u="none" strike="noStrike" baseline="0" dirty="0">
                <a:solidFill>
                  <a:srgbClr val="33339A"/>
                </a:solidFill>
                <a:latin typeface="Arial Narrow" panose="020B0606020202030204" pitchFamily="34" charset="0"/>
              </a:rPr>
              <a:t>Απολύτως μέγιστες συγκεντρώσεις A(x,0,H)</a:t>
            </a:r>
            <a:r>
              <a:rPr lang="en-US" sz="2400" b="1" i="1" u="none" strike="noStrike" baseline="0" dirty="0">
                <a:solidFill>
                  <a:srgbClr val="33339A"/>
                </a:solidFill>
                <a:latin typeface="Arial Narrow" panose="020B0606020202030204" pitchFamily="34" charset="0"/>
              </a:rPr>
              <a:t>, ………………… y=0, z=H</a:t>
            </a:r>
            <a:endParaRPr lang="el-GR" sz="2400" dirty="0">
              <a:latin typeface="Arial Narrow" panose="020B0606020202030204" pitchFamily="34" charset="0"/>
            </a:endParaRPr>
          </a:p>
        </p:txBody>
      </p:sp>
    </p:spTree>
    <p:extLst>
      <p:ext uri="{BB962C8B-B14F-4D97-AF65-F5344CB8AC3E}">
        <p14:creationId xmlns:p14="http://schemas.microsoft.com/office/powerpoint/2010/main" val="4020075944"/>
      </p:ext>
    </p:extLst>
  </p:cSld>
  <p:clrMapOvr>
    <a:masterClrMapping/>
  </p:clrMapOvr>
  <p:transition spd="med">
    <p:zoom/>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Θέση ημερομηνίας 5">
            <a:extLst>
              <a:ext uri="{FF2B5EF4-FFF2-40B4-BE49-F238E27FC236}">
                <a16:creationId xmlns:a16="http://schemas.microsoft.com/office/drawing/2014/main" id="{23A3BED4-25EC-FA93-EC73-937CBDF2A473}"/>
              </a:ext>
            </a:extLst>
          </p:cNvPr>
          <p:cNvSpPr>
            <a:spLocks noGrp="1"/>
          </p:cNvSpPr>
          <p:nvPr>
            <p:ph type="dt" sz="half" idx="10"/>
          </p:nvPr>
        </p:nvSpPr>
        <p:spPr/>
        <p:txBody>
          <a:bodyPr/>
          <a:lstStyle/>
          <a:p>
            <a:pPr>
              <a:defRPr/>
            </a:pPr>
            <a:fld id="{DFB3E3A1-D1D5-4B0A-A8D6-D5B4EDE64DE5}" type="datetime1">
              <a:rPr lang="el-GR" smtClean="0"/>
              <a:pPr>
                <a:defRPr/>
              </a:pPr>
              <a:t>11/12/2024</a:t>
            </a:fld>
            <a:endParaRPr lang="el-GR"/>
          </a:p>
        </p:txBody>
      </p:sp>
      <p:sp>
        <p:nvSpPr>
          <p:cNvPr id="7" name="Θέση αριθμού διαφάνειας 6">
            <a:extLst>
              <a:ext uri="{FF2B5EF4-FFF2-40B4-BE49-F238E27FC236}">
                <a16:creationId xmlns:a16="http://schemas.microsoft.com/office/drawing/2014/main" id="{700E95A2-E8AF-48E5-B6AC-68DEC80783FB}"/>
              </a:ext>
            </a:extLst>
          </p:cNvPr>
          <p:cNvSpPr>
            <a:spLocks noGrp="1"/>
          </p:cNvSpPr>
          <p:nvPr>
            <p:ph type="sldNum" sz="quarter" idx="12"/>
          </p:nvPr>
        </p:nvSpPr>
        <p:spPr/>
        <p:txBody>
          <a:bodyPr/>
          <a:lstStyle/>
          <a:p>
            <a:fld id="{9FD736EA-1B0E-4467-9092-9C5E0C8891FE}" type="slidenum">
              <a:rPr lang="el-GR" altLang="el-GR" smtClean="0"/>
              <a:pPr/>
              <a:t>59</a:t>
            </a:fld>
            <a:endParaRPr lang="el-GR" altLang="el-GR"/>
          </a:p>
        </p:txBody>
      </p:sp>
      <p:sp>
        <p:nvSpPr>
          <p:cNvPr id="9" name="TextBox 8">
            <a:extLst>
              <a:ext uri="{FF2B5EF4-FFF2-40B4-BE49-F238E27FC236}">
                <a16:creationId xmlns:a16="http://schemas.microsoft.com/office/drawing/2014/main" id="{ED274FCA-349C-7123-C837-3145B6340087}"/>
              </a:ext>
            </a:extLst>
          </p:cNvPr>
          <p:cNvSpPr txBox="1"/>
          <p:nvPr/>
        </p:nvSpPr>
        <p:spPr>
          <a:xfrm>
            <a:off x="251520" y="332656"/>
            <a:ext cx="8229600" cy="830997"/>
          </a:xfrm>
          <a:prstGeom prst="rect">
            <a:avLst/>
          </a:prstGeom>
          <a:noFill/>
        </p:spPr>
        <p:txBody>
          <a:bodyPr wrap="square">
            <a:spAutoFit/>
          </a:bodyPr>
          <a:lstStyle/>
          <a:p>
            <a:pPr algn="l"/>
            <a:r>
              <a:rPr lang="el-GR" sz="2400" b="1" i="0" u="none" strike="noStrike" baseline="0" dirty="0">
                <a:solidFill>
                  <a:srgbClr val="CD0000"/>
                </a:solidFill>
                <a:latin typeface="Arial Narrow" panose="020B0606020202030204" pitchFamily="34" charset="0"/>
              </a:rPr>
              <a:t>Ύψος κεντρικού άξονα του θυσάνου: </a:t>
            </a:r>
            <a:endParaRPr lang="en-US" sz="2400" b="1" i="0" u="none" strike="noStrike" baseline="0" dirty="0">
              <a:solidFill>
                <a:srgbClr val="CD0000"/>
              </a:solidFill>
              <a:latin typeface="Arial Narrow" panose="020B0606020202030204" pitchFamily="34" charset="0"/>
            </a:endParaRPr>
          </a:p>
          <a:p>
            <a:pPr algn="l"/>
            <a:r>
              <a:rPr lang="el-GR" sz="2400" b="1" i="1" u="none" strike="noStrike" baseline="0" dirty="0">
                <a:solidFill>
                  <a:srgbClr val="33339A"/>
                </a:solidFill>
                <a:latin typeface="Arial Narrow" panose="020B0606020202030204" pitchFamily="34" charset="0"/>
              </a:rPr>
              <a:t>Κέντρο μάζας των ρύπων (μέσο</a:t>
            </a:r>
            <a:r>
              <a:rPr lang="en-US" sz="2400" b="1" i="1" u="none" strike="noStrike" baseline="0" dirty="0">
                <a:solidFill>
                  <a:srgbClr val="33339A"/>
                </a:solidFill>
                <a:latin typeface="Arial Narrow" panose="020B0606020202030204" pitchFamily="34" charset="0"/>
              </a:rPr>
              <a:t> </a:t>
            </a:r>
            <a:r>
              <a:rPr lang="el-GR" sz="2400" b="1" i="1" u="none" strike="noStrike" baseline="0" dirty="0">
                <a:solidFill>
                  <a:srgbClr val="33339A"/>
                </a:solidFill>
                <a:latin typeface="Arial Narrow" panose="020B0606020202030204" pitchFamily="34" charset="0"/>
              </a:rPr>
              <a:t>ύψος θυσάνου)</a:t>
            </a:r>
            <a:endParaRPr lang="el-GR" sz="2400" dirty="0">
              <a:latin typeface="Arial Narrow" panose="020B0606020202030204" pitchFamily="34" charset="0"/>
            </a:endParaRPr>
          </a:p>
        </p:txBody>
      </p:sp>
      <p:pic>
        <p:nvPicPr>
          <p:cNvPr id="12" name="Εικόνα 11">
            <a:extLst>
              <a:ext uri="{FF2B5EF4-FFF2-40B4-BE49-F238E27FC236}">
                <a16:creationId xmlns:a16="http://schemas.microsoft.com/office/drawing/2014/main" id="{DD9892BE-7CF2-1B03-D0CF-A6B620F2653F}"/>
              </a:ext>
            </a:extLst>
          </p:cNvPr>
          <p:cNvPicPr>
            <a:picLocks noChangeAspect="1"/>
          </p:cNvPicPr>
          <p:nvPr/>
        </p:nvPicPr>
        <p:blipFill>
          <a:blip r:embed="rId2"/>
          <a:srcRect l="48425" t="20601" r="39763" b="63299"/>
          <a:stretch/>
        </p:blipFill>
        <p:spPr>
          <a:xfrm>
            <a:off x="6575884" y="0"/>
            <a:ext cx="2088232" cy="1600978"/>
          </a:xfrm>
          <a:prstGeom prst="rect">
            <a:avLst/>
          </a:prstGeom>
        </p:spPr>
      </p:pic>
      <p:pic>
        <p:nvPicPr>
          <p:cNvPr id="13" name="Εικόνα 12">
            <a:extLst>
              <a:ext uri="{FF2B5EF4-FFF2-40B4-BE49-F238E27FC236}">
                <a16:creationId xmlns:a16="http://schemas.microsoft.com/office/drawing/2014/main" id="{2497672D-3197-841F-7670-B4141594A94C}"/>
              </a:ext>
            </a:extLst>
          </p:cNvPr>
          <p:cNvPicPr>
            <a:picLocks noChangeAspect="1"/>
          </p:cNvPicPr>
          <p:nvPr/>
        </p:nvPicPr>
        <p:blipFill>
          <a:blip r:embed="rId2"/>
          <a:srcRect l="39536" t="53365" r="26602" b="13600"/>
          <a:stretch/>
        </p:blipFill>
        <p:spPr>
          <a:xfrm>
            <a:off x="1841487" y="3361102"/>
            <a:ext cx="5461025" cy="2996803"/>
          </a:xfrm>
          <a:prstGeom prst="rect">
            <a:avLst/>
          </a:prstGeom>
        </p:spPr>
      </p:pic>
      <p:sp>
        <p:nvSpPr>
          <p:cNvPr id="15" name="TextBox 14">
            <a:extLst>
              <a:ext uri="{FF2B5EF4-FFF2-40B4-BE49-F238E27FC236}">
                <a16:creationId xmlns:a16="http://schemas.microsoft.com/office/drawing/2014/main" id="{AFBD3261-35BF-2AD0-E4B0-7D54C3B24FC0}"/>
              </a:ext>
            </a:extLst>
          </p:cNvPr>
          <p:cNvSpPr txBox="1"/>
          <p:nvPr/>
        </p:nvSpPr>
        <p:spPr>
          <a:xfrm>
            <a:off x="287524" y="1763524"/>
            <a:ext cx="8568952" cy="1569660"/>
          </a:xfrm>
          <a:prstGeom prst="rect">
            <a:avLst/>
          </a:prstGeom>
          <a:noFill/>
        </p:spPr>
        <p:txBody>
          <a:bodyPr wrap="square">
            <a:spAutoFit/>
          </a:bodyPr>
          <a:lstStyle/>
          <a:p>
            <a:pPr algn="l"/>
            <a:r>
              <a:rPr lang="el-GR" sz="2400" b="1" i="0" u="none" strike="noStrike" baseline="0" dirty="0">
                <a:solidFill>
                  <a:srgbClr val="CD0000"/>
                </a:solidFill>
                <a:latin typeface="Arial Narrow" panose="020B0606020202030204" pitchFamily="34" charset="0"/>
              </a:rPr>
              <a:t>Όρια του θυσάνου: </a:t>
            </a:r>
            <a:r>
              <a:rPr lang="el-GR" sz="2400" b="1" i="1" u="none" strike="noStrike" baseline="0" dirty="0">
                <a:solidFill>
                  <a:srgbClr val="33339A"/>
                </a:solidFill>
                <a:latin typeface="Arial Narrow" panose="020B0606020202030204" pitchFamily="34" charset="0"/>
              </a:rPr>
              <a:t>Σημεία όπου η συγκέντρωση είναι 10% της</a:t>
            </a:r>
          </a:p>
          <a:p>
            <a:pPr algn="l"/>
            <a:r>
              <a:rPr lang="el-GR" sz="2400" b="1" i="1" u="none" strike="noStrike" baseline="0" dirty="0">
                <a:solidFill>
                  <a:srgbClr val="33339A"/>
                </a:solidFill>
                <a:latin typeface="Arial Narrow" panose="020B0606020202030204" pitchFamily="34" charset="0"/>
              </a:rPr>
              <a:t>αντίστοιχης του κεντρικού άξονα</a:t>
            </a:r>
          </a:p>
          <a:p>
            <a:pPr algn="l"/>
            <a:r>
              <a:rPr lang="el-GR" sz="2400" b="0" i="0" u="none" strike="noStrike" baseline="0" dirty="0">
                <a:solidFill>
                  <a:srgbClr val="000000"/>
                </a:solidFill>
                <a:latin typeface="Arial Narrow" panose="020B0606020202030204" pitchFamily="34" charset="0"/>
              </a:rPr>
              <a:t>Κατακόρυφη διασπορά του θυσάνου: </a:t>
            </a:r>
            <a:r>
              <a:rPr lang="el-GR" sz="2400" b="1" i="0" u="none" strike="noStrike" baseline="0" dirty="0" err="1">
                <a:solidFill>
                  <a:srgbClr val="CD0000"/>
                </a:solidFill>
                <a:latin typeface="Arial Narrow" panose="020B0606020202030204" pitchFamily="34" charset="0"/>
              </a:rPr>
              <a:t>Δz</a:t>
            </a:r>
            <a:r>
              <a:rPr lang="el-GR" sz="2400" b="1" i="0" u="none" strike="noStrike" baseline="0" dirty="0">
                <a:solidFill>
                  <a:srgbClr val="CD0000"/>
                </a:solidFill>
                <a:latin typeface="Arial Narrow" panose="020B0606020202030204" pitchFamily="34" charset="0"/>
              </a:rPr>
              <a:t>= 4.3 </a:t>
            </a:r>
            <a:r>
              <a:rPr lang="el-GR" sz="2400" b="1" i="0" u="none" strike="noStrike" baseline="0" dirty="0" err="1">
                <a:solidFill>
                  <a:srgbClr val="CD0000"/>
                </a:solidFill>
                <a:latin typeface="Arial Narrow" panose="020B0606020202030204" pitchFamily="34" charset="0"/>
              </a:rPr>
              <a:t>σ</a:t>
            </a:r>
            <a:r>
              <a:rPr lang="el-GR" sz="2400" b="1" i="0" u="none" strike="noStrike" baseline="-25000" dirty="0" err="1">
                <a:solidFill>
                  <a:srgbClr val="CD0000"/>
                </a:solidFill>
                <a:latin typeface="Arial Narrow" panose="020B0606020202030204" pitchFamily="34" charset="0"/>
              </a:rPr>
              <a:t>z</a:t>
            </a:r>
            <a:endParaRPr lang="el-GR" sz="2400" b="1" i="0" u="none" strike="noStrike" baseline="-25000" dirty="0">
              <a:solidFill>
                <a:srgbClr val="CD0000"/>
              </a:solidFill>
              <a:latin typeface="Arial Narrow" panose="020B0606020202030204" pitchFamily="34" charset="0"/>
            </a:endParaRPr>
          </a:p>
          <a:p>
            <a:pPr algn="l"/>
            <a:r>
              <a:rPr lang="el-GR" sz="2400" b="0" i="0" u="none" strike="noStrike" baseline="0" dirty="0">
                <a:solidFill>
                  <a:srgbClr val="000000"/>
                </a:solidFill>
                <a:latin typeface="Arial Narrow" panose="020B0606020202030204" pitchFamily="34" charset="0"/>
              </a:rPr>
              <a:t>Εγκάρσια διασπορά του θυσάνου: </a:t>
            </a:r>
            <a:r>
              <a:rPr lang="el-GR" sz="2400" b="1" i="0" u="none" strike="noStrike" baseline="0" dirty="0" err="1">
                <a:solidFill>
                  <a:srgbClr val="CD0000"/>
                </a:solidFill>
                <a:latin typeface="Arial Narrow" panose="020B0606020202030204" pitchFamily="34" charset="0"/>
              </a:rPr>
              <a:t>Δy</a:t>
            </a:r>
            <a:r>
              <a:rPr lang="el-GR" sz="2400" b="1" i="0" u="none" strike="noStrike" baseline="0" dirty="0">
                <a:solidFill>
                  <a:srgbClr val="CD0000"/>
                </a:solidFill>
                <a:latin typeface="Arial Narrow" panose="020B0606020202030204" pitchFamily="34" charset="0"/>
              </a:rPr>
              <a:t>= 4.3 </a:t>
            </a:r>
            <a:r>
              <a:rPr lang="el-GR" sz="2400" b="1" i="0" u="none" strike="noStrike" baseline="0" dirty="0" err="1">
                <a:solidFill>
                  <a:srgbClr val="CD0000"/>
                </a:solidFill>
                <a:latin typeface="Arial Narrow" panose="020B0606020202030204" pitchFamily="34" charset="0"/>
              </a:rPr>
              <a:t>σ</a:t>
            </a:r>
            <a:r>
              <a:rPr lang="el-GR" sz="2400" b="1" baseline="-25000" dirty="0" err="1">
                <a:solidFill>
                  <a:srgbClr val="CD0000"/>
                </a:solidFill>
                <a:latin typeface="Arial Narrow" panose="020B0606020202030204" pitchFamily="34" charset="0"/>
              </a:rPr>
              <a:t>y</a:t>
            </a:r>
            <a:endParaRPr lang="el-GR" sz="2400" b="1" baseline="-25000" dirty="0">
              <a:solidFill>
                <a:srgbClr val="CD0000"/>
              </a:solidFill>
              <a:latin typeface="Arial Narrow" panose="020B0606020202030204" pitchFamily="34" charset="0"/>
            </a:endParaRPr>
          </a:p>
        </p:txBody>
      </p:sp>
    </p:spTree>
    <p:extLst>
      <p:ext uri="{BB962C8B-B14F-4D97-AF65-F5344CB8AC3E}">
        <p14:creationId xmlns:p14="http://schemas.microsoft.com/office/powerpoint/2010/main" val="2515082405"/>
      </p:ext>
    </p:extLst>
  </p:cSld>
  <p:clrMapOvr>
    <a:masterClrMapping/>
  </p:clrMapOvr>
  <p:transition spd="med">
    <p:zoom/>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F79979-3F8A-E53D-C9BE-69416450BC18}"/>
            </a:ext>
          </a:extLst>
        </p:cNvPr>
        <p:cNvGrpSpPr/>
        <p:nvPr/>
      </p:nvGrpSpPr>
      <p:grpSpPr>
        <a:xfrm>
          <a:off x="0" y="0"/>
          <a:ext cx="0" cy="0"/>
          <a:chOff x="0" y="0"/>
          <a:chExt cx="0" cy="0"/>
        </a:xfrm>
      </p:grpSpPr>
      <p:sp>
        <p:nvSpPr>
          <p:cNvPr id="6" name="Θέση ημερομηνίας 5">
            <a:extLst>
              <a:ext uri="{FF2B5EF4-FFF2-40B4-BE49-F238E27FC236}">
                <a16:creationId xmlns:a16="http://schemas.microsoft.com/office/drawing/2014/main" id="{F75A77E6-5242-D0E6-D347-578BCDD207BE}"/>
              </a:ext>
            </a:extLst>
          </p:cNvPr>
          <p:cNvSpPr>
            <a:spLocks noGrp="1"/>
          </p:cNvSpPr>
          <p:nvPr>
            <p:ph type="dt" sz="half" idx="10"/>
          </p:nvPr>
        </p:nvSpPr>
        <p:spPr/>
        <p:txBody>
          <a:bodyPr/>
          <a:lstStyle/>
          <a:p>
            <a:pPr>
              <a:defRPr/>
            </a:pPr>
            <a:fld id="{DFB3E3A1-D1D5-4B0A-A8D6-D5B4EDE64DE5}" type="datetime1">
              <a:rPr lang="el-GR" smtClean="0"/>
              <a:pPr>
                <a:defRPr/>
              </a:pPr>
              <a:t>11/12/2024</a:t>
            </a:fld>
            <a:endParaRPr lang="el-GR"/>
          </a:p>
        </p:txBody>
      </p:sp>
      <p:sp>
        <p:nvSpPr>
          <p:cNvPr id="7" name="Θέση αριθμού διαφάνειας 6">
            <a:extLst>
              <a:ext uri="{FF2B5EF4-FFF2-40B4-BE49-F238E27FC236}">
                <a16:creationId xmlns:a16="http://schemas.microsoft.com/office/drawing/2014/main" id="{2ACAC238-F046-223D-2798-D88507D40F85}"/>
              </a:ext>
            </a:extLst>
          </p:cNvPr>
          <p:cNvSpPr>
            <a:spLocks noGrp="1"/>
          </p:cNvSpPr>
          <p:nvPr>
            <p:ph type="sldNum" sz="quarter" idx="12"/>
          </p:nvPr>
        </p:nvSpPr>
        <p:spPr/>
        <p:txBody>
          <a:bodyPr/>
          <a:lstStyle/>
          <a:p>
            <a:fld id="{9FD736EA-1B0E-4467-9092-9C5E0C8891FE}" type="slidenum">
              <a:rPr lang="el-GR" altLang="el-GR" smtClean="0"/>
              <a:pPr/>
              <a:t>60</a:t>
            </a:fld>
            <a:endParaRPr lang="el-GR" altLang="el-GR"/>
          </a:p>
        </p:txBody>
      </p:sp>
      <p:sp>
        <p:nvSpPr>
          <p:cNvPr id="3" name="TextBox 2">
            <a:extLst>
              <a:ext uri="{FF2B5EF4-FFF2-40B4-BE49-F238E27FC236}">
                <a16:creationId xmlns:a16="http://schemas.microsoft.com/office/drawing/2014/main" id="{69869B0F-DC06-57A2-ECF6-5087B2D84F77}"/>
              </a:ext>
            </a:extLst>
          </p:cNvPr>
          <p:cNvSpPr txBox="1"/>
          <p:nvPr/>
        </p:nvSpPr>
        <p:spPr>
          <a:xfrm>
            <a:off x="611560" y="332656"/>
            <a:ext cx="4572000" cy="369332"/>
          </a:xfrm>
          <a:prstGeom prst="rect">
            <a:avLst/>
          </a:prstGeom>
          <a:noFill/>
        </p:spPr>
        <p:txBody>
          <a:bodyPr wrap="square">
            <a:spAutoFit/>
          </a:bodyPr>
          <a:lstStyle/>
          <a:p>
            <a:r>
              <a:rPr lang="el-GR" sz="1800" b="1" i="1" u="none" strike="noStrike" baseline="0" dirty="0">
                <a:solidFill>
                  <a:srgbClr val="33339A"/>
                </a:solidFill>
                <a:latin typeface="TimesNewRoman,BoldItalic"/>
              </a:rPr>
              <a:t>Εγκάρσια τομή θυσάνου του </a:t>
            </a:r>
            <a:r>
              <a:rPr lang="el-GR" sz="1800" b="1" i="1" u="none" strike="noStrike" baseline="0" dirty="0" err="1">
                <a:solidFill>
                  <a:srgbClr val="33339A"/>
                </a:solidFill>
                <a:latin typeface="Times-BoldItalic"/>
              </a:rPr>
              <a:t>Gauss</a:t>
            </a:r>
            <a:endParaRPr lang="el-GR" dirty="0"/>
          </a:p>
        </p:txBody>
      </p:sp>
      <p:pic>
        <p:nvPicPr>
          <p:cNvPr id="4" name="Εικόνα 3">
            <a:extLst>
              <a:ext uri="{FF2B5EF4-FFF2-40B4-BE49-F238E27FC236}">
                <a16:creationId xmlns:a16="http://schemas.microsoft.com/office/drawing/2014/main" id="{3FF642DB-DC51-47E5-9023-A1A2B2B59168}"/>
              </a:ext>
            </a:extLst>
          </p:cNvPr>
          <p:cNvPicPr>
            <a:picLocks noChangeAspect="1"/>
          </p:cNvPicPr>
          <p:nvPr/>
        </p:nvPicPr>
        <p:blipFill>
          <a:blip r:embed="rId2"/>
          <a:srcRect l="34250" t="16401" r="25587" b="29000"/>
          <a:stretch/>
        </p:blipFill>
        <p:spPr>
          <a:xfrm>
            <a:off x="1061356" y="836712"/>
            <a:ext cx="6246948" cy="5400600"/>
          </a:xfrm>
          <a:prstGeom prst="rect">
            <a:avLst/>
          </a:prstGeom>
        </p:spPr>
      </p:pic>
    </p:spTree>
    <p:extLst>
      <p:ext uri="{BB962C8B-B14F-4D97-AF65-F5344CB8AC3E}">
        <p14:creationId xmlns:p14="http://schemas.microsoft.com/office/powerpoint/2010/main" val="3139923495"/>
      </p:ext>
    </p:extLst>
  </p:cSld>
  <p:clrMapOvr>
    <a:masterClrMapping/>
  </p:clrMapOvr>
  <p:transition spd="med">
    <p:zoom/>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Θέση ημερομηνίας 5">
            <a:extLst>
              <a:ext uri="{FF2B5EF4-FFF2-40B4-BE49-F238E27FC236}">
                <a16:creationId xmlns:a16="http://schemas.microsoft.com/office/drawing/2014/main" id="{683991C3-AB07-4DE9-B797-6868D778BF9A}"/>
              </a:ext>
            </a:extLst>
          </p:cNvPr>
          <p:cNvSpPr>
            <a:spLocks noGrp="1"/>
          </p:cNvSpPr>
          <p:nvPr>
            <p:ph type="dt" sz="half" idx="10"/>
          </p:nvPr>
        </p:nvSpPr>
        <p:spPr/>
        <p:txBody>
          <a:bodyPr/>
          <a:lstStyle/>
          <a:p>
            <a:pPr>
              <a:defRPr/>
            </a:pPr>
            <a:fld id="{DFB3E3A1-D1D5-4B0A-A8D6-D5B4EDE64DE5}" type="datetime1">
              <a:rPr lang="el-GR" smtClean="0"/>
              <a:pPr>
                <a:defRPr/>
              </a:pPr>
              <a:t>11/12/2024</a:t>
            </a:fld>
            <a:endParaRPr lang="el-GR"/>
          </a:p>
        </p:txBody>
      </p:sp>
      <p:sp>
        <p:nvSpPr>
          <p:cNvPr id="7" name="Θέση αριθμού διαφάνειας 6">
            <a:extLst>
              <a:ext uri="{FF2B5EF4-FFF2-40B4-BE49-F238E27FC236}">
                <a16:creationId xmlns:a16="http://schemas.microsoft.com/office/drawing/2014/main" id="{40AFF2BC-A555-480B-A24E-F912980C41CF}"/>
              </a:ext>
            </a:extLst>
          </p:cNvPr>
          <p:cNvSpPr>
            <a:spLocks noGrp="1"/>
          </p:cNvSpPr>
          <p:nvPr>
            <p:ph type="sldNum" sz="quarter" idx="12"/>
          </p:nvPr>
        </p:nvSpPr>
        <p:spPr/>
        <p:txBody>
          <a:bodyPr/>
          <a:lstStyle/>
          <a:p>
            <a:fld id="{9FD736EA-1B0E-4467-9092-9C5E0C8891FE}" type="slidenum">
              <a:rPr lang="el-GR" altLang="el-GR" smtClean="0"/>
              <a:pPr/>
              <a:t>61</a:t>
            </a:fld>
            <a:endParaRPr lang="el-GR" altLang="el-GR"/>
          </a:p>
        </p:txBody>
      </p:sp>
      <p:pic>
        <p:nvPicPr>
          <p:cNvPr id="4" name="Picture 2">
            <a:extLst>
              <a:ext uri="{FF2B5EF4-FFF2-40B4-BE49-F238E27FC236}">
                <a16:creationId xmlns:a16="http://schemas.microsoft.com/office/drawing/2014/main" id="{31FA4894-6ED3-4145-9FFE-19F70600143F}"/>
              </a:ext>
            </a:extLst>
          </p:cNvPr>
          <p:cNvPicPr>
            <a:picLocks noChangeAspect="1" noChangeArrowheads="1"/>
          </p:cNvPicPr>
          <p:nvPr/>
        </p:nvPicPr>
        <p:blipFill>
          <a:blip r:embed="rId2" cstate="print"/>
          <a:srcRect l="32227" t="31250" r="29687" b="19791"/>
          <a:stretch>
            <a:fillRect/>
          </a:stretch>
        </p:blipFill>
        <p:spPr bwMode="auto">
          <a:xfrm>
            <a:off x="1691680" y="-57174"/>
            <a:ext cx="6500858" cy="4700620"/>
          </a:xfrm>
          <a:prstGeom prst="rect">
            <a:avLst/>
          </a:prstGeom>
          <a:ln>
            <a:noFill/>
          </a:ln>
          <a:effectLst>
            <a:softEdge rad="317500"/>
          </a:effectLst>
        </p:spPr>
      </p:pic>
      <p:sp>
        <p:nvSpPr>
          <p:cNvPr id="5" name="Rectangle 5">
            <a:extLst>
              <a:ext uri="{FF2B5EF4-FFF2-40B4-BE49-F238E27FC236}">
                <a16:creationId xmlns:a16="http://schemas.microsoft.com/office/drawing/2014/main" id="{ABFC914F-0AD9-4ADE-977D-1C19F81ABEF2}"/>
              </a:ext>
            </a:extLst>
          </p:cNvPr>
          <p:cNvSpPr/>
          <p:nvPr/>
        </p:nvSpPr>
        <p:spPr>
          <a:xfrm>
            <a:off x="287524" y="4509120"/>
            <a:ext cx="8568952" cy="1631216"/>
          </a:xfrm>
          <a:prstGeom prst="rect">
            <a:avLst/>
          </a:prstGeom>
        </p:spPr>
        <p:txBody>
          <a:bodyPr wrap="square">
            <a:spAutoFit/>
          </a:bodyPr>
          <a:lstStyle/>
          <a:p>
            <a:pPr algn="just"/>
            <a:r>
              <a:rPr lang="el-GR" sz="2000" dirty="0">
                <a:latin typeface="Arial Narrow" panose="020B0606020202030204" pitchFamily="34" charset="0"/>
              </a:rPr>
              <a:t>(α) Η στιγµιαία συµπεριφορά θυσάνων καπνού σε διαφορετικές χρονικές περιόδους. Η στιγµιαία κατανοµή της συγκέντρωσης του σκούρου θυσάνου φαίνεται στα δεξιά του σχήματος</a:t>
            </a:r>
          </a:p>
          <a:p>
            <a:pPr algn="just"/>
            <a:r>
              <a:rPr lang="el-GR" sz="2000" dirty="0">
                <a:latin typeface="Arial Narrow" panose="020B0606020202030204" pitchFamily="34" charset="0"/>
              </a:rPr>
              <a:t>(β) Η µέση συµπεριφορά πολλών θυσάνων (χρονική µέση τιµή). Η µέση συγκέντρωση που εµφανίζεται στα δεξιά του σχήµατος ακολουθεί την κανονική κατανοµή</a:t>
            </a:r>
            <a:endParaRPr lang="en-US" sz="2000" dirty="0">
              <a:latin typeface="Arial Narrow" panose="020B0606020202030204" pitchFamily="34" charset="0"/>
            </a:endParaRPr>
          </a:p>
        </p:txBody>
      </p:sp>
    </p:spTree>
    <p:extLst>
      <p:ext uri="{BB962C8B-B14F-4D97-AF65-F5344CB8AC3E}">
        <p14:creationId xmlns:p14="http://schemas.microsoft.com/office/powerpoint/2010/main" val="907235924"/>
      </p:ext>
    </p:extLst>
  </p:cSld>
  <p:clrMapOvr>
    <a:masterClrMapping/>
  </p:clrMapOvr>
  <p:transition spd="med">
    <p:zoom/>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Θέση ημερομηνίας 5">
            <a:extLst>
              <a:ext uri="{FF2B5EF4-FFF2-40B4-BE49-F238E27FC236}">
                <a16:creationId xmlns:a16="http://schemas.microsoft.com/office/drawing/2014/main" id="{683991C3-AB07-4DE9-B797-6868D778BF9A}"/>
              </a:ext>
            </a:extLst>
          </p:cNvPr>
          <p:cNvSpPr>
            <a:spLocks noGrp="1"/>
          </p:cNvSpPr>
          <p:nvPr>
            <p:ph type="dt" sz="half" idx="10"/>
          </p:nvPr>
        </p:nvSpPr>
        <p:spPr/>
        <p:txBody>
          <a:bodyPr/>
          <a:lstStyle/>
          <a:p>
            <a:pPr>
              <a:defRPr/>
            </a:pPr>
            <a:fld id="{DFB3E3A1-D1D5-4B0A-A8D6-D5B4EDE64DE5}" type="datetime1">
              <a:rPr lang="el-GR" smtClean="0"/>
              <a:pPr>
                <a:defRPr/>
              </a:pPr>
              <a:t>11/12/2024</a:t>
            </a:fld>
            <a:endParaRPr lang="el-GR"/>
          </a:p>
        </p:txBody>
      </p:sp>
      <p:sp>
        <p:nvSpPr>
          <p:cNvPr id="7" name="Θέση αριθμού διαφάνειας 6">
            <a:extLst>
              <a:ext uri="{FF2B5EF4-FFF2-40B4-BE49-F238E27FC236}">
                <a16:creationId xmlns:a16="http://schemas.microsoft.com/office/drawing/2014/main" id="{40AFF2BC-A555-480B-A24E-F912980C41CF}"/>
              </a:ext>
            </a:extLst>
          </p:cNvPr>
          <p:cNvSpPr>
            <a:spLocks noGrp="1"/>
          </p:cNvSpPr>
          <p:nvPr>
            <p:ph type="sldNum" sz="quarter" idx="12"/>
          </p:nvPr>
        </p:nvSpPr>
        <p:spPr/>
        <p:txBody>
          <a:bodyPr/>
          <a:lstStyle/>
          <a:p>
            <a:fld id="{9FD736EA-1B0E-4467-9092-9C5E0C8891FE}" type="slidenum">
              <a:rPr lang="el-GR" altLang="el-GR" smtClean="0"/>
              <a:pPr/>
              <a:t>62</a:t>
            </a:fld>
            <a:endParaRPr lang="el-GR" altLang="el-GR"/>
          </a:p>
        </p:txBody>
      </p:sp>
      <p:sp>
        <p:nvSpPr>
          <p:cNvPr id="4" name="Title 1">
            <a:extLst>
              <a:ext uri="{FF2B5EF4-FFF2-40B4-BE49-F238E27FC236}">
                <a16:creationId xmlns:a16="http://schemas.microsoft.com/office/drawing/2014/main" id="{669CF565-97A4-4AB0-A94E-1677D7265979}"/>
              </a:ext>
            </a:extLst>
          </p:cNvPr>
          <p:cNvSpPr>
            <a:spLocks noGrp="1"/>
          </p:cNvSpPr>
          <p:nvPr>
            <p:ph type="title"/>
          </p:nvPr>
        </p:nvSpPr>
        <p:spPr>
          <a:xfrm>
            <a:off x="763134" y="848992"/>
            <a:ext cx="7772400" cy="1143000"/>
          </a:xfrm>
        </p:spPr>
        <p:txBody>
          <a:bodyPr/>
          <a:lstStyle/>
          <a:p>
            <a:endParaRPr lang="en-US"/>
          </a:p>
        </p:txBody>
      </p:sp>
      <p:pic>
        <p:nvPicPr>
          <p:cNvPr id="5" name="Picture 2">
            <a:extLst>
              <a:ext uri="{FF2B5EF4-FFF2-40B4-BE49-F238E27FC236}">
                <a16:creationId xmlns:a16="http://schemas.microsoft.com/office/drawing/2014/main" id="{4A007E61-FA99-42BC-A2A3-BA3413D78B15}"/>
              </a:ext>
            </a:extLst>
          </p:cNvPr>
          <p:cNvPicPr>
            <a:picLocks noChangeAspect="1" noChangeArrowheads="1"/>
          </p:cNvPicPr>
          <p:nvPr/>
        </p:nvPicPr>
        <p:blipFill>
          <a:blip r:embed="rId2" cstate="print"/>
          <a:srcRect l="26367" t="35417" r="25000" b="35416"/>
          <a:stretch>
            <a:fillRect/>
          </a:stretch>
        </p:blipFill>
        <p:spPr bwMode="auto">
          <a:xfrm>
            <a:off x="420206" y="788644"/>
            <a:ext cx="8258699" cy="2786082"/>
          </a:xfrm>
          <a:prstGeom prst="rect">
            <a:avLst/>
          </a:prstGeom>
          <a:noFill/>
          <a:ln w="9525">
            <a:noFill/>
            <a:miter lim="800000"/>
            <a:headEnd/>
            <a:tailEnd/>
          </a:ln>
          <a:effectLst/>
        </p:spPr>
      </p:pic>
      <p:sp>
        <p:nvSpPr>
          <p:cNvPr id="8" name="Rectangle 6">
            <a:extLst>
              <a:ext uri="{FF2B5EF4-FFF2-40B4-BE49-F238E27FC236}">
                <a16:creationId xmlns:a16="http://schemas.microsoft.com/office/drawing/2014/main" id="{53950581-28B2-4FF6-A9A0-681F3569101C}"/>
              </a:ext>
            </a:extLst>
          </p:cNvPr>
          <p:cNvSpPr/>
          <p:nvPr/>
        </p:nvSpPr>
        <p:spPr>
          <a:xfrm>
            <a:off x="278890" y="3544404"/>
            <a:ext cx="8613590" cy="2308324"/>
          </a:xfrm>
          <a:prstGeom prst="rect">
            <a:avLst/>
          </a:prstGeom>
        </p:spPr>
        <p:txBody>
          <a:bodyPr wrap="square">
            <a:spAutoFit/>
          </a:bodyPr>
          <a:lstStyle/>
          <a:p>
            <a:pPr algn="just"/>
            <a:r>
              <a:rPr lang="el-GR" sz="2400" dirty="0">
                <a:solidFill>
                  <a:srgbClr val="0000FF"/>
                </a:solidFill>
                <a:latin typeface="Arial Narrow" panose="020B0606020202030204" pitchFamily="34" charset="0"/>
              </a:rPr>
              <a:t>Η κατανοµή της µέσης τιµής 1 ώρας και 1 λεπτού, αντίστοιχα, της συγκέντρωσης ενός αέριου ρύπου κατά την διεύθυνση του πνέοντος ανέµου. </a:t>
            </a:r>
            <a:endParaRPr lang="en-US" sz="2400" dirty="0">
              <a:solidFill>
                <a:srgbClr val="0000FF"/>
              </a:solidFill>
              <a:latin typeface="Arial Narrow" panose="020B0606020202030204" pitchFamily="34" charset="0"/>
            </a:endParaRPr>
          </a:p>
          <a:p>
            <a:pPr algn="just"/>
            <a:endParaRPr lang="en-US" sz="2400" dirty="0">
              <a:solidFill>
                <a:srgbClr val="0000FF"/>
              </a:solidFill>
              <a:latin typeface="Arial Narrow" panose="020B0606020202030204" pitchFamily="34" charset="0"/>
            </a:endParaRPr>
          </a:p>
          <a:p>
            <a:pPr algn="just"/>
            <a:r>
              <a:rPr lang="el-GR" sz="2400" dirty="0">
                <a:solidFill>
                  <a:srgbClr val="0000FF"/>
                </a:solidFill>
                <a:latin typeface="Arial Narrow" panose="020B0606020202030204" pitchFamily="34" charset="0"/>
              </a:rPr>
              <a:t>Στην αριστερή πλευρά φαίνεται η µορφή του θυσάνου ενώ στην δεξιά πλευρά εµφανίζονται οι εγκάρσιες κατανοµές των συγκεντρώσεων. </a:t>
            </a:r>
            <a:endParaRPr lang="en-US" sz="2400" dirty="0">
              <a:solidFill>
                <a:srgbClr val="0000FF"/>
              </a:solidFill>
              <a:latin typeface="Arial Narrow" panose="020B0606020202030204" pitchFamily="34" charset="0"/>
            </a:endParaRPr>
          </a:p>
        </p:txBody>
      </p:sp>
    </p:spTree>
    <p:extLst>
      <p:ext uri="{BB962C8B-B14F-4D97-AF65-F5344CB8AC3E}">
        <p14:creationId xmlns:p14="http://schemas.microsoft.com/office/powerpoint/2010/main" val="3617528454"/>
      </p:ext>
    </p:extLst>
  </p:cSld>
  <p:clrMapOvr>
    <a:masterClrMapping/>
  </p:clrMapOvr>
  <p:transition spd="med">
    <p:zoom/>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Θέση ημερομηνίας 5">
            <a:extLst>
              <a:ext uri="{FF2B5EF4-FFF2-40B4-BE49-F238E27FC236}">
                <a16:creationId xmlns:a16="http://schemas.microsoft.com/office/drawing/2014/main" id="{683991C3-AB07-4DE9-B797-6868D778BF9A}"/>
              </a:ext>
            </a:extLst>
          </p:cNvPr>
          <p:cNvSpPr>
            <a:spLocks noGrp="1"/>
          </p:cNvSpPr>
          <p:nvPr>
            <p:ph type="dt" sz="half" idx="10"/>
          </p:nvPr>
        </p:nvSpPr>
        <p:spPr/>
        <p:txBody>
          <a:bodyPr/>
          <a:lstStyle/>
          <a:p>
            <a:pPr>
              <a:defRPr/>
            </a:pPr>
            <a:fld id="{DFB3E3A1-D1D5-4B0A-A8D6-D5B4EDE64DE5}" type="datetime1">
              <a:rPr lang="el-GR" smtClean="0"/>
              <a:pPr>
                <a:defRPr/>
              </a:pPr>
              <a:t>11/12/2024</a:t>
            </a:fld>
            <a:endParaRPr lang="el-GR"/>
          </a:p>
        </p:txBody>
      </p:sp>
      <p:sp>
        <p:nvSpPr>
          <p:cNvPr id="7" name="Θέση αριθμού διαφάνειας 6">
            <a:extLst>
              <a:ext uri="{FF2B5EF4-FFF2-40B4-BE49-F238E27FC236}">
                <a16:creationId xmlns:a16="http://schemas.microsoft.com/office/drawing/2014/main" id="{40AFF2BC-A555-480B-A24E-F912980C41CF}"/>
              </a:ext>
            </a:extLst>
          </p:cNvPr>
          <p:cNvSpPr>
            <a:spLocks noGrp="1"/>
          </p:cNvSpPr>
          <p:nvPr>
            <p:ph type="sldNum" sz="quarter" idx="12"/>
          </p:nvPr>
        </p:nvSpPr>
        <p:spPr/>
        <p:txBody>
          <a:bodyPr/>
          <a:lstStyle/>
          <a:p>
            <a:fld id="{9FD736EA-1B0E-4467-9092-9C5E0C8891FE}" type="slidenum">
              <a:rPr lang="el-GR" altLang="el-GR" smtClean="0"/>
              <a:pPr/>
              <a:t>63</a:t>
            </a:fld>
            <a:endParaRPr lang="el-GR" altLang="el-GR"/>
          </a:p>
        </p:txBody>
      </p:sp>
      <p:sp>
        <p:nvSpPr>
          <p:cNvPr id="4" name="Title 1">
            <a:extLst>
              <a:ext uri="{FF2B5EF4-FFF2-40B4-BE49-F238E27FC236}">
                <a16:creationId xmlns:a16="http://schemas.microsoft.com/office/drawing/2014/main" id="{03C31DDC-F229-477E-8F11-6507174B75C4}"/>
              </a:ext>
            </a:extLst>
          </p:cNvPr>
          <p:cNvSpPr>
            <a:spLocks noGrp="1"/>
          </p:cNvSpPr>
          <p:nvPr>
            <p:ph type="title"/>
          </p:nvPr>
        </p:nvSpPr>
        <p:spPr>
          <a:xfrm>
            <a:off x="755576" y="0"/>
            <a:ext cx="7772400" cy="694430"/>
          </a:xfrm>
        </p:spPr>
        <p:txBody>
          <a:bodyPr>
            <a:normAutofit fontScale="90000"/>
          </a:bodyPr>
          <a:lstStyle/>
          <a:p>
            <a:r>
              <a:rPr lang="el-GR" dirty="0">
                <a:solidFill>
                  <a:schemeClr val="accent6">
                    <a:lumMod val="75000"/>
                  </a:schemeClr>
                </a:solidFill>
              </a:rPr>
              <a:t>Συμπεράσματα </a:t>
            </a:r>
            <a:endParaRPr lang="en-US" dirty="0">
              <a:solidFill>
                <a:schemeClr val="accent6">
                  <a:lumMod val="75000"/>
                </a:schemeClr>
              </a:solidFill>
            </a:endParaRPr>
          </a:p>
        </p:txBody>
      </p:sp>
      <p:sp>
        <p:nvSpPr>
          <p:cNvPr id="5" name="Content Placeholder 2">
            <a:extLst>
              <a:ext uri="{FF2B5EF4-FFF2-40B4-BE49-F238E27FC236}">
                <a16:creationId xmlns:a16="http://schemas.microsoft.com/office/drawing/2014/main" id="{4700C342-3719-42C3-9D3A-7E3C6CEA6AB2}"/>
              </a:ext>
            </a:extLst>
          </p:cNvPr>
          <p:cNvSpPr txBox="1">
            <a:spLocks/>
          </p:cNvSpPr>
          <p:nvPr/>
        </p:nvSpPr>
        <p:spPr>
          <a:xfrm>
            <a:off x="150908" y="1196752"/>
            <a:ext cx="8535892" cy="396044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273050" indent="15875" algn="just">
              <a:buFont typeface="Arial" panose="020B0604020202020204" pitchFamily="34" charset="0"/>
              <a:buNone/>
            </a:pPr>
            <a:r>
              <a:rPr lang="el-GR" sz="2200" b="1" dirty="0">
                <a:latin typeface="Arial Narrow" panose="020B0606020202030204" pitchFamily="34" charset="0"/>
                <a:ea typeface="Cambria" pitchFamily="18" charset="0"/>
              </a:rPr>
              <a:t>α. </a:t>
            </a:r>
            <a:r>
              <a:rPr lang="el-GR" sz="2200" dirty="0">
                <a:latin typeface="Arial Narrow" panose="020B0606020202030204" pitchFamily="34" charset="0"/>
                <a:ea typeface="Cambria" pitchFamily="18" charset="0"/>
              </a:rPr>
              <a:t>Οι συγκεντρώσεις σε κάποιο σημείο είναι ευθέως ανάλογες του ρυθμού εκπομπής </a:t>
            </a:r>
            <a:r>
              <a:rPr lang="en-US" sz="2200" dirty="0">
                <a:latin typeface="Arial Narrow" panose="020B0606020202030204" pitchFamily="34" charset="0"/>
                <a:ea typeface="Cambria" pitchFamily="18" charset="0"/>
              </a:rPr>
              <a:t>   </a:t>
            </a:r>
            <a:r>
              <a:rPr lang="el-GR" sz="2200" dirty="0">
                <a:latin typeface="Arial Narrow" panose="020B0606020202030204" pitchFamily="34" charset="0"/>
                <a:ea typeface="Cambria" pitchFamily="18" charset="0"/>
              </a:rPr>
              <a:t> αν οι υπόλοιπες συνθήκες παραμένουν σταθερές, οι αλλαγές στις εκπομπές θα μεταβάλλουν γραμμικά τις συγκεντρώσεις των ρύπων. </a:t>
            </a:r>
            <a:endParaRPr lang="en-US" sz="2200" dirty="0">
              <a:latin typeface="Arial Narrow" panose="020B0606020202030204" pitchFamily="34" charset="0"/>
              <a:ea typeface="Cambria" pitchFamily="18" charset="0"/>
            </a:endParaRPr>
          </a:p>
          <a:p>
            <a:pPr marL="273050" indent="15875" algn="just">
              <a:buFont typeface="Arial" panose="020B0604020202020204" pitchFamily="34" charset="0"/>
              <a:buNone/>
            </a:pPr>
            <a:r>
              <a:rPr lang="el-GR" sz="2200" b="1" dirty="0">
                <a:latin typeface="Arial Narrow" panose="020B0606020202030204" pitchFamily="34" charset="0"/>
                <a:ea typeface="Cambria" pitchFamily="18" charset="0"/>
              </a:rPr>
              <a:t>β. </a:t>
            </a:r>
            <a:r>
              <a:rPr lang="el-GR" sz="2200" u="sng" dirty="0">
                <a:latin typeface="Arial Narrow" panose="020B0606020202030204" pitchFamily="34" charset="0"/>
                <a:ea typeface="Cambria" pitchFamily="18" charset="0"/>
              </a:rPr>
              <a:t>Οι συγκεντρώσεις μειώνονται όσο αυξάνεται η ταχύτητα του ανέμου</a:t>
            </a:r>
            <a:r>
              <a:rPr lang="el-GR" sz="2200" dirty="0">
                <a:latin typeface="Arial Narrow" panose="020B0606020202030204" pitchFamily="34" charset="0"/>
                <a:ea typeface="Cambria" pitchFamily="18" charset="0"/>
              </a:rPr>
              <a:t>. Σ' αυτή την περίπτωση δεν γίνεται αναφορά σε γραμμική σχέση γιατί τα </a:t>
            </a:r>
            <a:r>
              <a:rPr lang="el-GR" sz="2200" dirty="0" err="1">
                <a:latin typeface="Arial Narrow" panose="020B0606020202030204" pitchFamily="34" charset="0"/>
                <a:ea typeface="Cambria" pitchFamily="18" charset="0"/>
              </a:rPr>
              <a:t>σ</a:t>
            </a:r>
            <a:r>
              <a:rPr lang="el-GR" sz="2200" baseline="-25000" dirty="0" err="1">
                <a:latin typeface="Arial Narrow" panose="020B0606020202030204" pitchFamily="34" charset="0"/>
                <a:ea typeface="Cambria" pitchFamily="18" charset="0"/>
              </a:rPr>
              <a:t>y</a:t>
            </a:r>
            <a:r>
              <a:rPr lang="el-GR" sz="2200" dirty="0">
                <a:latin typeface="Arial Narrow" panose="020B0606020202030204" pitchFamily="34" charset="0"/>
                <a:ea typeface="Cambria" pitchFamily="18" charset="0"/>
              </a:rPr>
              <a:t> και </a:t>
            </a:r>
            <a:r>
              <a:rPr lang="el-GR" sz="2200" dirty="0" err="1">
                <a:latin typeface="Arial Narrow" panose="020B0606020202030204" pitchFamily="34" charset="0"/>
                <a:ea typeface="Cambria" pitchFamily="18" charset="0"/>
              </a:rPr>
              <a:t>σ</a:t>
            </a:r>
            <a:r>
              <a:rPr lang="el-GR" sz="2200" baseline="-25000" dirty="0" err="1">
                <a:latin typeface="Arial Narrow" panose="020B0606020202030204" pitchFamily="34" charset="0"/>
                <a:ea typeface="Cambria" pitchFamily="18" charset="0"/>
              </a:rPr>
              <a:t>z</a:t>
            </a:r>
            <a:r>
              <a:rPr lang="el-GR" sz="2200" dirty="0">
                <a:latin typeface="Arial Narrow" panose="020B0606020202030204" pitchFamily="34" charset="0"/>
                <a:ea typeface="Cambria" pitchFamily="18" charset="0"/>
              </a:rPr>
              <a:t> μεταβάλλονται επίσης µε την ταχύτητα του ανέμου ενώ ακόμη ο άνεμος υπεισέρχεται στην εξίσωση υπολογισμού του ενεργού ύψους εκπομπής.</a:t>
            </a:r>
            <a:endParaRPr lang="en-US" sz="2200" dirty="0">
              <a:latin typeface="Arial Narrow" panose="020B0606020202030204" pitchFamily="34" charset="0"/>
              <a:ea typeface="Cambria" pitchFamily="18" charset="0"/>
            </a:endParaRPr>
          </a:p>
          <a:p>
            <a:pPr marL="273050" indent="15875" algn="just">
              <a:buFont typeface="Arial" panose="020B0604020202020204" pitchFamily="34" charset="0"/>
              <a:buNone/>
            </a:pPr>
            <a:r>
              <a:rPr lang="el-GR" sz="2200" b="1" dirty="0">
                <a:latin typeface="Arial Narrow" panose="020B0606020202030204" pitchFamily="34" charset="0"/>
                <a:ea typeface="Cambria" pitchFamily="18" charset="0"/>
              </a:rPr>
              <a:t>γ. </a:t>
            </a:r>
            <a:r>
              <a:rPr lang="el-GR" sz="2200" dirty="0">
                <a:latin typeface="Arial Narrow" panose="020B0606020202030204" pitchFamily="34" charset="0"/>
                <a:ea typeface="Cambria" pitchFamily="18" charset="0"/>
              </a:rPr>
              <a:t>Οι συγκεντρώσεις μειώνονται όσο αυξάνονται οι δύο τυπικές αποκλίσεις, </a:t>
            </a:r>
            <a:r>
              <a:rPr lang="el-GR" sz="2200" dirty="0" err="1">
                <a:latin typeface="Arial Narrow" panose="020B0606020202030204" pitchFamily="34" charset="0"/>
                <a:ea typeface="Cambria" pitchFamily="18" charset="0"/>
              </a:rPr>
              <a:t>σ</a:t>
            </a:r>
            <a:r>
              <a:rPr lang="el-GR" sz="2200" baseline="-25000" dirty="0" err="1">
                <a:latin typeface="Arial Narrow" panose="020B0606020202030204" pitchFamily="34" charset="0"/>
                <a:ea typeface="Cambria" pitchFamily="18" charset="0"/>
              </a:rPr>
              <a:t>y</a:t>
            </a:r>
            <a:r>
              <a:rPr lang="el-GR" sz="2200" dirty="0">
                <a:latin typeface="Arial Narrow" panose="020B0606020202030204" pitchFamily="34" charset="0"/>
                <a:ea typeface="Cambria" pitchFamily="18" charset="0"/>
              </a:rPr>
              <a:t> και </a:t>
            </a:r>
            <a:r>
              <a:rPr lang="el-GR" sz="2200" dirty="0" err="1">
                <a:latin typeface="Arial Narrow" panose="020B0606020202030204" pitchFamily="34" charset="0"/>
                <a:ea typeface="Cambria" pitchFamily="18" charset="0"/>
              </a:rPr>
              <a:t>σ</a:t>
            </a:r>
            <a:r>
              <a:rPr lang="el-GR" sz="2200" baseline="-25000" dirty="0" err="1">
                <a:latin typeface="Arial Narrow" panose="020B0606020202030204" pitchFamily="34" charset="0"/>
                <a:ea typeface="Cambria" pitchFamily="18" charset="0"/>
              </a:rPr>
              <a:t>z</a:t>
            </a:r>
            <a:r>
              <a:rPr lang="el-GR" sz="2200" dirty="0">
                <a:latin typeface="Arial Narrow" panose="020B0606020202030204" pitchFamily="34" charset="0"/>
                <a:ea typeface="Cambria" pitchFamily="18" charset="0"/>
              </a:rPr>
              <a:t>. </a:t>
            </a:r>
            <a:endParaRPr lang="en-US" sz="2200" dirty="0">
              <a:latin typeface="Arial Narrow" panose="020B0606020202030204" pitchFamily="34" charset="0"/>
              <a:ea typeface="Cambria" pitchFamily="18" charset="0"/>
            </a:endParaRPr>
          </a:p>
          <a:p>
            <a:pPr marL="273050" indent="15875" algn="just">
              <a:buFont typeface="Arial" panose="020B0604020202020204" pitchFamily="34" charset="0"/>
              <a:buNone/>
            </a:pPr>
            <a:endParaRPr lang="en-US" sz="2200" b="1" dirty="0">
              <a:latin typeface="Arial Narrow" panose="020B0606020202030204" pitchFamily="34" charset="0"/>
              <a:ea typeface="Cambria" pitchFamily="18" charset="0"/>
            </a:endParaRPr>
          </a:p>
          <a:p>
            <a:pPr marL="273050" indent="15875" algn="just">
              <a:buFont typeface="Arial" panose="020B0604020202020204" pitchFamily="34" charset="0"/>
              <a:buNone/>
            </a:pPr>
            <a:r>
              <a:rPr lang="el-GR" sz="2200" b="1" dirty="0">
                <a:latin typeface="Arial Narrow" panose="020B0606020202030204" pitchFamily="34" charset="0"/>
                <a:ea typeface="Cambria" pitchFamily="18" charset="0"/>
              </a:rPr>
              <a:t>τα </a:t>
            </a:r>
            <a:r>
              <a:rPr lang="el-GR" sz="2200" b="1" dirty="0" err="1">
                <a:latin typeface="Arial Narrow" panose="020B0606020202030204" pitchFamily="34" charset="0"/>
                <a:ea typeface="Cambria" pitchFamily="18" charset="0"/>
              </a:rPr>
              <a:t>σ</a:t>
            </a:r>
            <a:r>
              <a:rPr lang="el-GR" sz="2200" b="1" baseline="-25000" dirty="0" err="1">
                <a:latin typeface="Arial Narrow" panose="020B0606020202030204" pitchFamily="34" charset="0"/>
                <a:ea typeface="Cambria" pitchFamily="18" charset="0"/>
              </a:rPr>
              <a:t>y</a:t>
            </a:r>
            <a:r>
              <a:rPr lang="el-GR" sz="2200" b="1" dirty="0">
                <a:latin typeface="Arial Narrow" panose="020B0606020202030204" pitchFamily="34" charset="0"/>
                <a:ea typeface="Cambria" pitchFamily="18" charset="0"/>
              </a:rPr>
              <a:t> και </a:t>
            </a:r>
            <a:r>
              <a:rPr lang="el-GR" sz="2200" b="1" dirty="0" err="1">
                <a:latin typeface="Arial Narrow" panose="020B0606020202030204" pitchFamily="34" charset="0"/>
                <a:ea typeface="Cambria" pitchFamily="18" charset="0"/>
              </a:rPr>
              <a:t>σ</a:t>
            </a:r>
            <a:r>
              <a:rPr lang="el-GR" sz="2200" b="1" baseline="-25000" dirty="0" err="1">
                <a:latin typeface="Arial Narrow" panose="020B0606020202030204" pitchFamily="34" charset="0"/>
                <a:ea typeface="Cambria" pitchFamily="18" charset="0"/>
              </a:rPr>
              <a:t>z</a:t>
            </a:r>
            <a:r>
              <a:rPr lang="el-GR" sz="2200" b="1" dirty="0">
                <a:latin typeface="Arial Narrow" panose="020B0606020202030204" pitchFamily="34" charset="0"/>
                <a:ea typeface="Cambria" pitchFamily="18" charset="0"/>
              </a:rPr>
              <a:t> αυξάνονται µε την απόσταση από την πηγή και μειώνονται όσο αυξάνεται η ευστάθεια της ατμόσφαιρας. </a:t>
            </a:r>
            <a:endParaRPr lang="en-US" sz="2200" b="1" dirty="0">
              <a:latin typeface="Arial Narrow" panose="020B0606020202030204" pitchFamily="34" charset="0"/>
              <a:ea typeface="Cambria" pitchFamily="18" charset="0"/>
            </a:endParaRPr>
          </a:p>
        </p:txBody>
      </p:sp>
      <p:graphicFrame>
        <p:nvGraphicFramePr>
          <p:cNvPr id="2" name="Αντικείμενο 1">
            <a:extLst>
              <a:ext uri="{FF2B5EF4-FFF2-40B4-BE49-F238E27FC236}">
                <a16:creationId xmlns:a16="http://schemas.microsoft.com/office/drawing/2014/main" id="{52B81D5E-77B9-A0B3-8F38-AB738EC85D7E}"/>
              </a:ext>
            </a:extLst>
          </p:cNvPr>
          <p:cNvGraphicFramePr>
            <a:graphicFrameLocks noChangeAspect="1"/>
          </p:cNvGraphicFramePr>
          <p:nvPr>
            <p:extLst>
              <p:ext uri="{D42A27DB-BD31-4B8C-83A1-F6EECF244321}">
                <p14:modId xmlns:p14="http://schemas.microsoft.com/office/powerpoint/2010/main" val="4094068648"/>
              </p:ext>
            </p:extLst>
          </p:nvPr>
        </p:nvGraphicFramePr>
        <p:xfrm>
          <a:off x="1542971" y="1484114"/>
          <a:ext cx="287337" cy="433387"/>
        </p:xfrm>
        <a:graphic>
          <a:graphicData uri="http://schemas.openxmlformats.org/presentationml/2006/ole">
            <mc:AlternateContent xmlns:mc="http://schemas.openxmlformats.org/markup-compatibility/2006">
              <mc:Choice xmlns:v="urn:schemas-microsoft-com:vml" Requires="v">
                <p:oleObj name="Equation" r:id="rId2" imgW="288021" imgH="433096" progId="Equation.DSMT4">
                  <p:embed/>
                </p:oleObj>
              </mc:Choice>
              <mc:Fallback>
                <p:oleObj name="Equation" r:id="rId2" imgW="288021" imgH="433096" progId="Equation.DSMT4">
                  <p:embed/>
                  <p:pic>
                    <p:nvPicPr>
                      <p:cNvPr id="0" name=""/>
                      <p:cNvPicPr/>
                      <p:nvPr/>
                    </p:nvPicPr>
                    <p:blipFill>
                      <a:blip r:embed="rId3"/>
                      <a:stretch>
                        <a:fillRect/>
                      </a:stretch>
                    </p:blipFill>
                    <p:spPr>
                      <a:xfrm>
                        <a:off x="1542971" y="1484114"/>
                        <a:ext cx="287337" cy="433387"/>
                      </a:xfrm>
                      <a:prstGeom prst="rect">
                        <a:avLst/>
                      </a:prstGeom>
                    </p:spPr>
                  </p:pic>
                </p:oleObj>
              </mc:Fallback>
            </mc:AlternateContent>
          </a:graphicData>
        </a:graphic>
      </p:graphicFrame>
    </p:spTree>
    <p:extLst>
      <p:ext uri="{BB962C8B-B14F-4D97-AF65-F5344CB8AC3E}">
        <p14:creationId xmlns:p14="http://schemas.microsoft.com/office/powerpoint/2010/main" val="950390853"/>
      </p:ext>
    </p:extLst>
  </p:cSld>
  <p:clrMapOvr>
    <a:masterClrMapping/>
  </p:clrMapOvr>
  <p:transition spd="med">
    <p:zoom/>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Θέση ημερομηνίας 5">
            <a:extLst>
              <a:ext uri="{FF2B5EF4-FFF2-40B4-BE49-F238E27FC236}">
                <a16:creationId xmlns:a16="http://schemas.microsoft.com/office/drawing/2014/main" id="{A079E84F-22BA-44A6-82A0-F5EFDB6C3565}"/>
              </a:ext>
            </a:extLst>
          </p:cNvPr>
          <p:cNvSpPr>
            <a:spLocks noGrp="1"/>
          </p:cNvSpPr>
          <p:nvPr>
            <p:ph type="dt" sz="half" idx="10"/>
          </p:nvPr>
        </p:nvSpPr>
        <p:spPr/>
        <p:txBody>
          <a:bodyPr/>
          <a:lstStyle/>
          <a:p>
            <a:pPr>
              <a:defRPr/>
            </a:pPr>
            <a:fld id="{DFB3E3A1-D1D5-4B0A-A8D6-D5B4EDE64DE5}" type="datetime1">
              <a:rPr lang="el-GR" smtClean="0"/>
              <a:pPr>
                <a:defRPr/>
              </a:pPr>
              <a:t>11/12/2024</a:t>
            </a:fld>
            <a:endParaRPr lang="el-GR"/>
          </a:p>
        </p:txBody>
      </p:sp>
      <p:sp>
        <p:nvSpPr>
          <p:cNvPr id="7" name="Θέση αριθμού διαφάνειας 6">
            <a:extLst>
              <a:ext uri="{FF2B5EF4-FFF2-40B4-BE49-F238E27FC236}">
                <a16:creationId xmlns:a16="http://schemas.microsoft.com/office/drawing/2014/main" id="{6A75EB84-8D58-4FEC-AC74-4CC90EE4ECB6}"/>
              </a:ext>
            </a:extLst>
          </p:cNvPr>
          <p:cNvSpPr>
            <a:spLocks noGrp="1"/>
          </p:cNvSpPr>
          <p:nvPr>
            <p:ph type="sldNum" sz="quarter" idx="12"/>
          </p:nvPr>
        </p:nvSpPr>
        <p:spPr/>
        <p:txBody>
          <a:bodyPr/>
          <a:lstStyle/>
          <a:p>
            <a:fld id="{9FD736EA-1B0E-4467-9092-9C5E0C8891FE}" type="slidenum">
              <a:rPr lang="el-GR" altLang="el-GR" smtClean="0"/>
              <a:pPr/>
              <a:t>64</a:t>
            </a:fld>
            <a:endParaRPr lang="el-GR" altLang="el-GR"/>
          </a:p>
        </p:txBody>
      </p:sp>
      <p:sp>
        <p:nvSpPr>
          <p:cNvPr id="4" name="object 11">
            <a:extLst>
              <a:ext uri="{FF2B5EF4-FFF2-40B4-BE49-F238E27FC236}">
                <a16:creationId xmlns:a16="http://schemas.microsoft.com/office/drawing/2014/main" id="{64D8D468-278A-4B44-A510-85284CD8E5ED}"/>
              </a:ext>
            </a:extLst>
          </p:cNvPr>
          <p:cNvSpPr/>
          <p:nvPr/>
        </p:nvSpPr>
        <p:spPr>
          <a:xfrm>
            <a:off x="5508104" y="621759"/>
            <a:ext cx="3407296" cy="2231177"/>
          </a:xfrm>
          <a:prstGeom prst="rect">
            <a:avLst/>
          </a:prstGeom>
          <a:blipFill>
            <a:blip r:embed="rId2" cstate="print"/>
            <a:stretch>
              <a:fillRect t="1" b="-99874"/>
            </a:stretch>
          </a:blipFill>
        </p:spPr>
        <p:txBody>
          <a:bodyPr wrap="square" lIns="0" tIns="0" rIns="0" bIns="0" rtlCol="0">
            <a:noAutofit/>
          </a:bodyPr>
          <a:lstStyle/>
          <a:p>
            <a:endParaRPr dirty="0">
              <a:solidFill>
                <a:srgbClr val="0000FF"/>
              </a:solidFill>
            </a:endParaRPr>
          </a:p>
        </p:txBody>
      </p:sp>
      <p:sp>
        <p:nvSpPr>
          <p:cNvPr id="5" name="object 9">
            <a:extLst>
              <a:ext uri="{FF2B5EF4-FFF2-40B4-BE49-F238E27FC236}">
                <a16:creationId xmlns:a16="http://schemas.microsoft.com/office/drawing/2014/main" id="{4DE11A9A-16D1-4820-AB75-D2F41057440E}"/>
              </a:ext>
            </a:extLst>
          </p:cNvPr>
          <p:cNvSpPr txBox="1"/>
          <p:nvPr/>
        </p:nvSpPr>
        <p:spPr>
          <a:xfrm>
            <a:off x="2180082" y="189452"/>
            <a:ext cx="2554740" cy="432307"/>
          </a:xfrm>
          <a:prstGeom prst="rect">
            <a:avLst/>
          </a:prstGeom>
        </p:spPr>
        <p:txBody>
          <a:bodyPr wrap="square" lIns="0" tIns="0" rIns="0" bIns="0" rtlCol="0">
            <a:noAutofit/>
          </a:bodyPr>
          <a:lstStyle/>
          <a:p>
            <a:pPr marL="12700">
              <a:lnSpc>
                <a:spcPts val="3375"/>
              </a:lnSpc>
              <a:spcBef>
                <a:spcPts val="168"/>
              </a:spcBef>
            </a:pPr>
            <a:r>
              <a:rPr sz="3200" spc="0" dirty="0">
                <a:solidFill>
                  <a:srgbClr val="0000FF"/>
                </a:solidFill>
                <a:latin typeface="Arial"/>
                <a:cs typeface="Arial"/>
              </a:rPr>
              <a:t>Συνηθισμένες</a:t>
            </a:r>
            <a:endParaRPr sz="3200">
              <a:solidFill>
                <a:srgbClr val="0000FF"/>
              </a:solidFill>
              <a:latin typeface="Arial"/>
              <a:cs typeface="Arial"/>
            </a:endParaRPr>
          </a:p>
        </p:txBody>
      </p:sp>
      <p:sp>
        <p:nvSpPr>
          <p:cNvPr id="8" name="object 8">
            <a:extLst>
              <a:ext uri="{FF2B5EF4-FFF2-40B4-BE49-F238E27FC236}">
                <a16:creationId xmlns:a16="http://schemas.microsoft.com/office/drawing/2014/main" id="{C1CBF62B-4064-497A-83C8-D24D3E3BDE07}"/>
              </a:ext>
            </a:extLst>
          </p:cNvPr>
          <p:cNvSpPr txBox="1"/>
          <p:nvPr/>
        </p:nvSpPr>
        <p:spPr>
          <a:xfrm>
            <a:off x="4755809" y="189452"/>
            <a:ext cx="2269904" cy="432307"/>
          </a:xfrm>
          <a:prstGeom prst="rect">
            <a:avLst/>
          </a:prstGeom>
        </p:spPr>
        <p:txBody>
          <a:bodyPr wrap="square" lIns="0" tIns="0" rIns="0" bIns="0" rtlCol="0">
            <a:noAutofit/>
          </a:bodyPr>
          <a:lstStyle/>
          <a:p>
            <a:pPr marL="12700">
              <a:lnSpc>
                <a:spcPts val="3375"/>
              </a:lnSpc>
              <a:spcBef>
                <a:spcPts val="168"/>
              </a:spcBef>
            </a:pPr>
            <a:r>
              <a:rPr sz="3200" spc="0" dirty="0">
                <a:solidFill>
                  <a:srgbClr val="0000FF"/>
                </a:solidFill>
                <a:latin typeface="Arial"/>
                <a:cs typeface="Arial"/>
              </a:rPr>
              <a:t>αναστροφ</a:t>
            </a:r>
            <a:r>
              <a:rPr sz="3200" spc="-9" dirty="0">
                <a:solidFill>
                  <a:srgbClr val="0000FF"/>
                </a:solidFill>
                <a:latin typeface="Arial"/>
                <a:cs typeface="Arial"/>
              </a:rPr>
              <a:t>έ</a:t>
            </a:r>
            <a:r>
              <a:rPr sz="3200" spc="0" dirty="0">
                <a:solidFill>
                  <a:srgbClr val="0000FF"/>
                </a:solidFill>
                <a:latin typeface="Arial"/>
                <a:cs typeface="Arial"/>
              </a:rPr>
              <a:t>ς</a:t>
            </a:r>
            <a:endParaRPr sz="3200">
              <a:solidFill>
                <a:srgbClr val="0000FF"/>
              </a:solidFill>
              <a:latin typeface="Arial"/>
              <a:cs typeface="Arial"/>
            </a:endParaRPr>
          </a:p>
        </p:txBody>
      </p:sp>
      <p:grpSp>
        <p:nvGrpSpPr>
          <p:cNvPr id="9" name="Ομάδα 8">
            <a:extLst>
              <a:ext uri="{FF2B5EF4-FFF2-40B4-BE49-F238E27FC236}">
                <a16:creationId xmlns:a16="http://schemas.microsoft.com/office/drawing/2014/main" id="{92D89264-1810-41F8-9D21-B569F5DEB17D}"/>
              </a:ext>
            </a:extLst>
          </p:cNvPr>
          <p:cNvGrpSpPr/>
          <p:nvPr/>
        </p:nvGrpSpPr>
        <p:grpSpPr>
          <a:xfrm>
            <a:off x="347667" y="1076519"/>
            <a:ext cx="3711041" cy="330200"/>
            <a:chOff x="535940" y="1913540"/>
            <a:chExt cx="3711041" cy="330200"/>
          </a:xfrm>
        </p:grpSpPr>
        <p:sp>
          <p:nvSpPr>
            <p:cNvPr id="10" name="object 7">
              <a:extLst>
                <a:ext uri="{FF2B5EF4-FFF2-40B4-BE49-F238E27FC236}">
                  <a16:creationId xmlns:a16="http://schemas.microsoft.com/office/drawing/2014/main" id="{4C082515-6487-4DF7-B5D0-7B6BE33249E0}"/>
                </a:ext>
              </a:extLst>
            </p:cNvPr>
            <p:cNvSpPr txBox="1"/>
            <p:nvPr/>
          </p:nvSpPr>
          <p:spPr>
            <a:xfrm>
              <a:off x="535940" y="1913540"/>
              <a:ext cx="177800" cy="330200"/>
            </a:xfrm>
            <a:prstGeom prst="rect">
              <a:avLst/>
            </a:prstGeom>
          </p:spPr>
          <p:txBody>
            <a:bodyPr wrap="square" lIns="0" tIns="0" rIns="0" bIns="0" rtlCol="0">
              <a:noAutofit/>
            </a:bodyPr>
            <a:lstStyle/>
            <a:p>
              <a:pPr marL="12700">
                <a:lnSpc>
                  <a:spcPts val="2555"/>
                </a:lnSpc>
                <a:spcBef>
                  <a:spcPts val="127"/>
                </a:spcBef>
              </a:pPr>
              <a:r>
                <a:rPr sz="2400" spc="0" dirty="0">
                  <a:solidFill>
                    <a:srgbClr val="0000FF"/>
                  </a:solidFill>
                  <a:latin typeface="Arial"/>
                  <a:cs typeface="Arial"/>
                </a:rPr>
                <a:t>•</a:t>
              </a:r>
              <a:endParaRPr sz="2400" dirty="0">
                <a:solidFill>
                  <a:srgbClr val="0000FF"/>
                </a:solidFill>
                <a:latin typeface="Arial"/>
                <a:cs typeface="Arial"/>
              </a:endParaRPr>
            </a:p>
          </p:txBody>
        </p:sp>
        <p:sp>
          <p:nvSpPr>
            <p:cNvPr id="11" name="object 6">
              <a:extLst>
                <a:ext uri="{FF2B5EF4-FFF2-40B4-BE49-F238E27FC236}">
                  <a16:creationId xmlns:a16="http://schemas.microsoft.com/office/drawing/2014/main" id="{BE7EC594-A57A-4E54-B6EC-43E244ECB62F}"/>
                </a:ext>
              </a:extLst>
            </p:cNvPr>
            <p:cNvSpPr txBox="1"/>
            <p:nvPr/>
          </p:nvSpPr>
          <p:spPr>
            <a:xfrm>
              <a:off x="708152" y="1913540"/>
              <a:ext cx="1728012" cy="330200"/>
            </a:xfrm>
            <a:prstGeom prst="rect">
              <a:avLst/>
            </a:prstGeom>
          </p:spPr>
          <p:txBody>
            <a:bodyPr wrap="square" lIns="0" tIns="0" rIns="0" bIns="0" rtlCol="0">
              <a:noAutofit/>
            </a:bodyPr>
            <a:lstStyle/>
            <a:p>
              <a:pPr marL="12700">
                <a:lnSpc>
                  <a:spcPts val="2555"/>
                </a:lnSpc>
                <a:spcBef>
                  <a:spcPts val="127"/>
                </a:spcBef>
              </a:pPr>
              <a:r>
                <a:rPr sz="2400" spc="-54" dirty="0">
                  <a:solidFill>
                    <a:srgbClr val="0000FF"/>
                  </a:solidFill>
                  <a:latin typeface="Arial"/>
                  <a:cs typeface="Arial"/>
                </a:rPr>
                <a:t>Α</a:t>
              </a:r>
              <a:r>
                <a:rPr sz="2400" spc="0" dirty="0">
                  <a:solidFill>
                    <a:srgbClr val="0000FF"/>
                  </a:solidFill>
                  <a:latin typeface="Arial"/>
                  <a:cs typeface="Arial"/>
                </a:rPr>
                <a:t>ναστροφές</a:t>
              </a:r>
              <a:endParaRPr sz="2400" dirty="0">
                <a:solidFill>
                  <a:srgbClr val="0000FF"/>
                </a:solidFill>
                <a:latin typeface="Arial"/>
                <a:cs typeface="Arial"/>
              </a:endParaRPr>
            </a:p>
          </p:txBody>
        </p:sp>
        <p:sp>
          <p:nvSpPr>
            <p:cNvPr id="12" name="object 5">
              <a:extLst>
                <a:ext uri="{FF2B5EF4-FFF2-40B4-BE49-F238E27FC236}">
                  <a16:creationId xmlns:a16="http://schemas.microsoft.com/office/drawing/2014/main" id="{E69530BF-ECE7-4731-B265-6F0BB446A201}"/>
                </a:ext>
              </a:extLst>
            </p:cNvPr>
            <p:cNvSpPr txBox="1"/>
            <p:nvPr/>
          </p:nvSpPr>
          <p:spPr>
            <a:xfrm>
              <a:off x="2454351" y="1913540"/>
              <a:ext cx="1792630" cy="330200"/>
            </a:xfrm>
            <a:prstGeom prst="rect">
              <a:avLst/>
            </a:prstGeom>
          </p:spPr>
          <p:txBody>
            <a:bodyPr wrap="square" lIns="0" tIns="0" rIns="0" bIns="0" rtlCol="0">
              <a:noAutofit/>
            </a:bodyPr>
            <a:lstStyle/>
            <a:p>
              <a:pPr marL="12700">
                <a:lnSpc>
                  <a:spcPts val="2555"/>
                </a:lnSpc>
                <a:spcBef>
                  <a:spcPts val="127"/>
                </a:spcBef>
              </a:pPr>
              <a:r>
                <a:rPr sz="2400" spc="0" dirty="0">
                  <a:solidFill>
                    <a:srgbClr val="0000FF"/>
                  </a:solidFill>
                  <a:latin typeface="Arial"/>
                  <a:cs typeface="Arial"/>
                </a:rPr>
                <a:t>ακτ</a:t>
              </a:r>
              <a:r>
                <a:rPr sz="2400" spc="9" dirty="0">
                  <a:solidFill>
                    <a:srgbClr val="0000FF"/>
                  </a:solidFill>
                  <a:latin typeface="Arial"/>
                  <a:cs typeface="Arial"/>
                </a:rPr>
                <a:t>ι</a:t>
              </a:r>
              <a:r>
                <a:rPr sz="2400" spc="0" dirty="0">
                  <a:solidFill>
                    <a:srgbClr val="0000FF"/>
                  </a:solidFill>
                  <a:latin typeface="Arial"/>
                  <a:cs typeface="Arial"/>
                </a:rPr>
                <a:t>νοβ</a:t>
              </a:r>
              <a:r>
                <a:rPr sz="2400" spc="-54" dirty="0">
                  <a:solidFill>
                    <a:srgbClr val="0000FF"/>
                  </a:solidFill>
                  <a:latin typeface="Arial"/>
                  <a:cs typeface="Arial"/>
                </a:rPr>
                <a:t>ο</a:t>
              </a:r>
              <a:r>
                <a:rPr sz="2400" spc="0" dirty="0">
                  <a:solidFill>
                    <a:srgbClr val="0000FF"/>
                  </a:solidFill>
                  <a:latin typeface="Arial"/>
                  <a:cs typeface="Arial"/>
                </a:rPr>
                <a:t>λ</a:t>
              </a:r>
              <a:r>
                <a:rPr sz="2400" spc="4" dirty="0">
                  <a:solidFill>
                    <a:srgbClr val="0000FF"/>
                  </a:solidFill>
                  <a:latin typeface="Arial"/>
                  <a:cs typeface="Arial"/>
                </a:rPr>
                <a:t>ί</a:t>
              </a:r>
              <a:r>
                <a:rPr sz="2400" spc="0" dirty="0">
                  <a:solidFill>
                    <a:srgbClr val="0000FF"/>
                  </a:solidFill>
                  <a:latin typeface="Arial"/>
                  <a:cs typeface="Arial"/>
                </a:rPr>
                <a:t>ας</a:t>
              </a:r>
              <a:endParaRPr sz="2400" dirty="0">
                <a:solidFill>
                  <a:srgbClr val="0000FF"/>
                </a:solidFill>
                <a:latin typeface="Arial"/>
                <a:cs typeface="Arial"/>
              </a:endParaRPr>
            </a:p>
          </p:txBody>
        </p:sp>
      </p:grpSp>
      <p:sp>
        <p:nvSpPr>
          <p:cNvPr id="13" name="object 11">
            <a:extLst>
              <a:ext uri="{FF2B5EF4-FFF2-40B4-BE49-F238E27FC236}">
                <a16:creationId xmlns:a16="http://schemas.microsoft.com/office/drawing/2014/main" id="{669B526B-6668-4617-89BB-B8942E47FBC0}"/>
              </a:ext>
            </a:extLst>
          </p:cNvPr>
          <p:cNvSpPr/>
          <p:nvPr/>
        </p:nvSpPr>
        <p:spPr>
          <a:xfrm>
            <a:off x="3819541" y="2879638"/>
            <a:ext cx="3719912" cy="1913708"/>
          </a:xfrm>
          <a:prstGeom prst="rect">
            <a:avLst/>
          </a:prstGeom>
          <a:blipFill>
            <a:blip r:embed="rId2" cstate="print"/>
            <a:stretch>
              <a:fillRect t="-112234"/>
            </a:stretch>
          </a:blipFill>
        </p:spPr>
        <p:txBody>
          <a:bodyPr wrap="square" lIns="0" tIns="0" rIns="0" bIns="0" rtlCol="0">
            <a:noAutofit/>
          </a:bodyPr>
          <a:lstStyle/>
          <a:p>
            <a:endParaRPr dirty="0">
              <a:solidFill>
                <a:srgbClr val="0000FF"/>
              </a:solidFill>
            </a:endParaRPr>
          </a:p>
        </p:txBody>
      </p:sp>
      <p:grpSp>
        <p:nvGrpSpPr>
          <p:cNvPr id="14" name="Ομάδα 13">
            <a:extLst>
              <a:ext uri="{FF2B5EF4-FFF2-40B4-BE49-F238E27FC236}">
                <a16:creationId xmlns:a16="http://schemas.microsoft.com/office/drawing/2014/main" id="{677F5FE2-E3BB-4B94-89CA-AF8F2AEA7C92}"/>
              </a:ext>
            </a:extLst>
          </p:cNvPr>
          <p:cNvGrpSpPr/>
          <p:nvPr/>
        </p:nvGrpSpPr>
        <p:grpSpPr>
          <a:xfrm>
            <a:off x="355404" y="2907494"/>
            <a:ext cx="3245611" cy="330200"/>
            <a:chOff x="535940" y="4840255"/>
            <a:chExt cx="3245611" cy="330200"/>
          </a:xfrm>
        </p:grpSpPr>
        <p:sp>
          <p:nvSpPr>
            <p:cNvPr id="15" name="object 4">
              <a:extLst>
                <a:ext uri="{FF2B5EF4-FFF2-40B4-BE49-F238E27FC236}">
                  <a16:creationId xmlns:a16="http://schemas.microsoft.com/office/drawing/2014/main" id="{20277534-5B81-4BC9-B8C4-DB436F8F91CC}"/>
                </a:ext>
              </a:extLst>
            </p:cNvPr>
            <p:cNvSpPr txBox="1"/>
            <p:nvPr/>
          </p:nvSpPr>
          <p:spPr>
            <a:xfrm>
              <a:off x="535940" y="4840255"/>
              <a:ext cx="177800" cy="330200"/>
            </a:xfrm>
            <a:prstGeom prst="rect">
              <a:avLst/>
            </a:prstGeom>
          </p:spPr>
          <p:txBody>
            <a:bodyPr wrap="square" lIns="0" tIns="0" rIns="0" bIns="0" rtlCol="0">
              <a:noAutofit/>
            </a:bodyPr>
            <a:lstStyle/>
            <a:p>
              <a:pPr marL="12700">
                <a:lnSpc>
                  <a:spcPts val="2555"/>
                </a:lnSpc>
                <a:spcBef>
                  <a:spcPts val="127"/>
                </a:spcBef>
              </a:pPr>
              <a:r>
                <a:rPr sz="2400" spc="0" dirty="0">
                  <a:solidFill>
                    <a:srgbClr val="0000FF"/>
                  </a:solidFill>
                  <a:latin typeface="Arial"/>
                  <a:cs typeface="Arial"/>
                </a:rPr>
                <a:t>•</a:t>
              </a:r>
              <a:endParaRPr sz="2400" dirty="0">
                <a:solidFill>
                  <a:srgbClr val="0000FF"/>
                </a:solidFill>
                <a:latin typeface="Arial"/>
                <a:cs typeface="Arial"/>
              </a:endParaRPr>
            </a:p>
          </p:txBody>
        </p:sp>
        <p:sp>
          <p:nvSpPr>
            <p:cNvPr id="16" name="object 3">
              <a:extLst>
                <a:ext uri="{FF2B5EF4-FFF2-40B4-BE49-F238E27FC236}">
                  <a16:creationId xmlns:a16="http://schemas.microsoft.com/office/drawing/2014/main" id="{98ACBF20-794E-4F87-BDA9-2315E5701B53}"/>
                </a:ext>
              </a:extLst>
            </p:cNvPr>
            <p:cNvSpPr txBox="1"/>
            <p:nvPr/>
          </p:nvSpPr>
          <p:spPr>
            <a:xfrm>
              <a:off x="708152" y="4840255"/>
              <a:ext cx="1728012" cy="330200"/>
            </a:xfrm>
            <a:prstGeom prst="rect">
              <a:avLst/>
            </a:prstGeom>
          </p:spPr>
          <p:txBody>
            <a:bodyPr wrap="square" lIns="0" tIns="0" rIns="0" bIns="0" rtlCol="0">
              <a:noAutofit/>
            </a:bodyPr>
            <a:lstStyle/>
            <a:p>
              <a:pPr marL="12700">
                <a:lnSpc>
                  <a:spcPts val="2555"/>
                </a:lnSpc>
                <a:spcBef>
                  <a:spcPts val="127"/>
                </a:spcBef>
              </a:pPr>
              <a:r>
                <a:rPr sz="2400" spc="-54" dirty="0">
                  <a:solidFill>
                    <a:srgbClr val="0000FF"/>
                  </a:solidFill>
                  <a:latin typeface="Arial"/>
                  <a:cs typeface="Arial"/>
                </a:rPr>
                <a:t>Α</a:t>
              </a:r>
              <a:r>
                <a:rPr sz="2400" spc="0" dirty="0">
                  <a:solidFill>
                    <a:srgbClr val="0000FF"/>
                  </a:solidFill>
                  <a:latin typeface="Arial"/>
                  <a:cs typeface="Arial"/>
                </a:rPr>
                <a:t>ναστροφές</a:t>
              </a:r>
              <a:endParaRPr sz="2400" dirty="0">
                <a:solidFill>
                  <a:srgbClr val="0000FF"/>
                </a:solidFill>
                <a:latin typeface="Arial"/>
                <a:cs typeface="Arial"/>
              </a:endParaRPr>
            </a:p>
          </p:txBody>
        </p:sp>
        <p:sp>
          <p:nvSpPr>
            <p:cNvPr id="17" name="object 2">
              <a:extLst>
                <a:ext uri="{FF2B5EF4-FFF2-40B4-BE49-F238E27FC236}">
                  <a16:creationId xmlns:a16="http://schemas.microsoft.com/office/drawing/2014/main" id="{8E6A8B8F-E985-4922-A05A-8E35182F13D3}"/>
                </a:ext>
              </a:extLst>
            </p:cNvPr>
            <p:cNvSpPr txBox="1"/>
            <p:nvPr/>
          </p:nvSpPr>
          <p:spPr>
            <a:xfrm>
              <a:off x="2454351" y="4840255"/>
              <a:ext cx="1327200" cy="330200"/>
            </a:xfrm>
            <a:prstGeom prst="rect">
              <a:avLst/>
            </a:prstGeom>
          </p:spPr>
          <p:txBody>
            <a:bodyPr wrap="square" lIns="0" tIns="0" rIns="0" bIns="0" rtlCol="0">
              <a:noAutofit/>
            </a:bodyPr>
            <a:lstStyle/>
            <a:p>
              <a:pPr marL="12700">
                <a:lnSpc>
                  <a:spcPts val="2555"/>
                </a:lnSpc>
                <a:spcBef>
                  <a:spcPts val="127"/>
                </a:spcBef>
              </a:pPr>
              <a:r>
                <a:rPr sz="2400" spc="0" dirty="0">
                  <a:solidFill>
                    <a:srgbClr val="0000FF"/>
                  </a:solidFill>
                  <a:latin typeface="Arial"/>
                  <a:cs typeface="Arial"/>
                </a:rPr>
                <a:t>με</a:t>
              </a:r>
              <a:r>
                <a:rPr sz="2400" spc="-39" dirty="0">
                  <a:solidFill>
                    <a:srgbClr val="0000FF"/>
                  </a:solidFill>
                  <a:latin typeface="Arial"/>
                  <a:cs typeface="Arial"/>
                </a:rPr>
                <a:t>τώ</a:t>
              </a:r>
              <a:r>
                <a:rPr sz="2400" spc="-34" dirty="0">
                  <a:solidFill>
                    <a:srgbClr val="0000FF"/>
                  </a:solidFill>
                  <a:latin typeface="Arial"/>
                  <a:cs typeface="Arial"/>
                </a:rPr>
                <a:t>π</a:t>
              </a:r>
              <a:r>
                <a:rPr sz="2400" spc="0" dirty="0">
                  <a:solidFill>
                    <a:srgbClr val="0000FF"/>
                  </a:solidFill>
                  <a:latin typeface="Arial"/>
                  <a:cs typeface="Arial"/>
                </a:rPr>
                <a:t>ων</a:t>
              </a:r>
              <a:endParaRPr sz="2400" dirty="0">
                <a:solidFill>
                  <a:srgbClr val="0000FF"/>
                </a:solidFill>
                <a:latin typeface="Arial"/>
                <a:cs typeface="Arial"/>
              </a:endParaRPr>
            </a:p>
          </p:txBody>
        </p:sp>
      </p:grpSp>
      <p:sp>
        <p:nvSpPr>
          <p:cNvPr id="18" name="object 4">
            <a:extLst>
              <a:ext uri="{FF2B5EF4-FFF2-40B4-BE49-F238E27FC236}">
                <a16:creationId xmlns:a16="http://schemas.microsoft.com/office/drawing/2014/main" id="{9782B52F-16B5-4439-AD3B-4D6A3712E2F1}"/>
              </a:ext>
            </a:extLst>
          </p:cNvPr>
          <p:cNvSpPr/>
          <p:nvPr/>
        </p:nvSpPr>
        <p:spPr>
          <a:xfrm>
            <a:off x="363157" y="4362908"/>
            <a:ext cx="3456384" cy="2028215"/>
          </a:xfrm>
          <a:prstGeom prst="rect">
            <a:avLst/>
          </a:prstGeom>
          <a:blipFill>
            <a:blip r:embed="rId3" cstate="print"/>
            <a:stretch>
              <a:fillRect/>
            </a:stretch>
          </a:blipFill>
        </p:spPr>
        <p:txBody>
          <a:bodyPr wrap="square" lIns="0" tIns="0" rIns="0" bIns="0" rtlCol="0">
            <a:noAutofit/>
          </a:bodyPr>
          <a:lstStyle/>
          <a:p>
            <a:endParaRPr/>
          </a:p>
        </p:txBody>
      </p:sp>
      <p:sp>
        <p:nvSpPr>
          <p:cNvPr id="19" name="object 2">
            <a:extLst>
              <a:ext uri="{FF2B5EF4-FFF2-40B4-BE49-F238E27FC236}">
                <a16:creationId xmlns:a16="http://schemas.microsoft.com/office/drawing/2014/main" id="{F43BB461-7149-45BE-BEDE-C574887E9874}"/>
              </a:ext>
            </a:extLst>
          </p:cNvPr>
          <p:cNvSpPr txBox="1"/>
          <p:nvPr/>
        </p:nvSpPr>
        <p:spPr>
          <a:xfrm>
            <a:off x="4091848" y="5906041"/>
            <a:ext cx="3353816" cy="330200"/>
          </a:xfrm>
          <a:prstGeom prst="rect">
            <a:avLst/>
          </a:prstGeom>
        </p:spPr>
        <p:txBody>
          <a:bodyPr wrap="square" lIns="0" tIns="0" rIns="0" bIns="0" rtlCol="0">
            <a:noAutofit/>
          </a:bodyPr>
          <a:lstStyle/>
          <a:p>
            <a:pPr marL="12700">
              <a:lnSpc>
                <a:spcPts val="2555"/>
              </a:lnSpc>
              <a:spcBef>
                <a:spcPts val="127"/>
              </a:spcBef>
            </a:pPr>
            <a:r>
              <a:rPr sz="2400" spc="0" dirty="0">
                <a:solidFill>
                  <a:srgbClr val="585858"/>
                </a:solidFill>
                <a:latin typeface="Arial"/>
                <a:cs typeface="Arial"/>
              </a:rPr>
              <a:t>•</a:t>
            </a:r>
            <a:r>
              <a:rPr sz="2400" spc="-150" dirty="0">
                <a:solidFill>
                  <a:srgbClr val="585858"/>
                </a:solidFill>
                <a:latin typeface="Arial"/>
                <a:cs typeface="Arial"/>
              </a:rPr>
              <a:t> </a:t>
            </a:r>
            <a:r>
              <a:rPr sz="2400" spc="-54" dirty="0">
                <a:solidFill>
                  <a:srgbClr val="585858"/>
                </a:solidFill>
                <a:latin typeface="Arial"/>
                <a:cs typeface="Arial"/>
              </a:rPr>
              <a:t>Α</a:t>
            </a:r>
            <a:r>
              <a:rPr sz="2400" spc="0" dirty="0">
                <a:solidFill>
                  <a:srgbClr val="585858"/>
                </a:solidFill>
                <a:latin typeface="Arial"/>
                <a:cs typeface="Arial"/>
              </a:rPr>
              <a:t>ναστροφές</a:t>
            </a:r>
            <a:r>
              <a:rPr sz="2400" spc="39" dirty="0">
                <a:solidFill>
                  <a:srgbClr val="585858"/>
                </a:solidFill>
                <a:latin typeface="Arial"/>
                <a:cs typeface="Arial"/>
              </a:rPr>
              <a:t> </a:t>
            </a:r>
            <a:r>
              <a:rPr sz="2400" spc="-25" dirty="0">
                <a:solidFill>
                  <a:srgbClr val="585858"/>
                </a:solidFill>
                <a:latin typeface="Arial"/>
                <a:cs typeface="Arial"/>
              </a:rPr>
              <a:t>κ</a:t>
            </a:r>
            <a:r>
              <a:rPr sz="2400" spc="0" dirty="0">
                <a:solidFill>
                  <a:srgbClr val="585858"/>
                </a:solidFill>
                <a:latin typeface="Arial"/>
                <a:cs typeface="Arial"/>
              </a:rPr>
              <a:t>αθ</a:t>
            </a:r>
            <a:r>
              <a:rPr sz="2400" spc="4" dirty="0">
                <a:solidFill>
                  <a:srgbClr val="585858"/>
                </a:solidFill>
                <a:latin typeface="Arial"/>
                <a:cs typeface="Arial"/>
              </a:rPr>
              <a:t>ί</a:t>
            </a:r>
            <a:r>
              <a:rPr sz="2400" spc="-50" dirty="0">
                <a:solidFill>
                  <a:srgbClr val="585858"/>
                </a:solidFill>
                <a:latin typeface="Arial"/>
                <a:cs typeface="Arial"/>
              </a:rPr>
              <a:t>ζ</a:t>
            </a:r>
            <a:r>
              <a:rPr sz="2400" spc="0" dirty="0">
                <a:solidFill>
                  <a:srgbClr val="585858"/>
                </a:solidFill>
                <a:latin typeface="Arial"/>
                <a:cs typeface="Arial"/>
              </a:rPr>
              <a:t>ησ</a:t>
            </a:r>
            <a:r>
              <a:rPr sz="2400" spc="-9" dirty="0">
                <a:solidFill>
                  <a:srgbClr val="585858"/>
                </a:solidFill>
                <a:latin typeface="Arial"/>
                <a:cs typeface="Arial"/>
              </a:rPr>
              <a:t>η</a:t>
            </a:r>
            <a:r>
              <a:rPr sz="2400" spc="0" dirty="0">
                <a:solidFill>
                  <a:srgbClr val="585858"/>
                </a:solidFill>
                <a:latin typeface="Arial"/>
                <a:cs typeface="Arial"/>
              </a:rPr>
              <a:t>ς</a:t>
            </a:r>
            <a:endParaRPr sz="2400" dirty="0">
              <a:latin typeface="Arial"/>
              <a:cs typeface="Arial"/>
            </a:endParaRPr>
          </a:p>
        </p:txBody>
      </p:sp>
    </p:spTree>
    <p:extLst>
      <p:ext uri="{BB962C8B-B14F-4D97-AF65-F5344CB8AC3E}">
        <p14:creationId xmlns:p14="http://schemas.microsoft.com/office/powerpoint/2010/main" val="2184536514"/>
      </p:ext>
    </p:extLst>
  </p:cSld>
  <p:clrMapOvr>
    <a:masterClrMapping/>
  </p:clrMapOvr>
  <p:transition spd="med">
    <p:zoom/>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Θέση ημερομηνίας 5">
            <a:extLst>
              <a:ext uri="{FF2B5EF4-FFF2-40B4-BE49-F238E27FC236}">
                <a16:creationId xmlns:a16="http://schemas.microsoft.com/office/drawing/2014/main" id="{683991C3-AB07-4DE9-B797-6868D778BF9A}"/>
              </a:ext>
            </a:extLst>
          </p:cNvPr>
          <p:cNvSpPr>
            <a:spLocks noGrp="1"/>
          </p:cNvSpPr>
          <p:nvPr>
            <p:ph type="dt" sz="half" idx="10"/>
          </p:nvPr>
        </p:nvSpPr>
        <p:spPr/>
        <p:txBody>
          <a:bodyPr/>
          <a:lstStyle/>
          <a:p>
            <a:pPr>
              <a:defRPr/>
            </a:pPr>
            <a:fld id="{DFB3E3A1-D1D5-4B0A-A8D6-D5B4EDE64DE5}" type="datetime1">
              <a:rPr lang="el-GR" smtClean="0"/>
              <a:pPr>
                <a:defRPr/>
              </a:pPr>
              <a:t>11/12/2024</a:t>
            </a:fld>
            <a:endParaRPr lang="el-GR"/>
          </a:p>
        </p:txBody>
      </p:sp>
      <p:sp>
        <p:nvSpPr>
          <p:cNvPr id="7" name="Θέση αριθμού διαφάνειας 6">
            <a:extLst>
              <a:ext uri="{FF2B5EF4-FFF2-40B4-BE49-F238E27FC236}">
                <a16:creationId xmlns:a16="http://schemas.microsoft.com/office/drawing/2014/main" id="{40AFF2BC-A555-480B-A24E-F912980C41CF}"/>
              </a:ext>
            </a:extLst>
          </p:cNvPr>
          <p:cNvSpPr>
            <a:spLocks noGrp="1"/>
          </p:cNvSpPr>
          <p:nvPr>
            <p:ph type="sldNum" sz="quarter" idx="12"/>
          </p:nvPr>
        </p:nvSpPr>
        <p:spPr/>
        <p:txBody>
          <a:bodyPr/>
          <a:lstStyle/>
          <a:p>
            <a:fld id="{9FD736EA-1B0E-4467-9092-9C5E0C8891FE}" type="slidenum">
              <a:rPr lang="el-GR" altLang="el-GR" smtClean="0"/>
              <a:pPr/>
              <a:t>65</a:t>
            </a:fld>
            <a:endParaRPr lang="el-GR" altLang="el-GR"/>
          </a:p>
        </p:txBody>
      </p:sp>
      <p:pic>
        <p:nvPicPr>
          <p:cNvPr id="4" name="Picture 3">
            <a:extLst>
              <a:ext uri="{FF2B5EF4-FFF2-40B4-BE49-F238E27FC236}">
                <a16:creationId xmlns:a16="http://schemas.microsoft.com/office/drawing/2014/main" id="{1EB1B203-D9B9-40FC-9662-50A53C5F7016}"/>
              </a:ext>
            </a:extLst>
          </p:cNvPr>
          <p:cNvPicPr>
            <a:picLocks noChangeAspect="1" noChangeArrowheads="1"/>
          </p:cNvPicPr>
          <p:nvPr/>
        </p:nvPicPr>
        <p:blipFill>
          <a:blip r:embed="rId2" cstate="print"/>
          <a:srcRect/>
          <a:stretch>
            <a:fillRect/>
          </a:stretch>
        </p:blipFill>
        <p:spPr bwMode="auto">
          <a:xfrm>
            <a:off x="251520" y="260648"/>
            <a:ext cx="4563681" cy="4248472"/>
          </a:xfrm>
          <a:prstGeom prst="rect">
            <a:avLst/>
          </a:prstGeom>
          <a:noFill/>
          <a:ln w="9525">
            <a:noFill/>
            <a:miter lim="800000"/>
            <a:headEnd/>
            <a:tailEnd/>
          </a:ln>
          <a:effectLst/>
        </p:spPr>
      </p:pic>
      <p:pic>
        <p:nvPicPr>
          <p:cNvPr id="5" name="Picture 4">
            <a:extLst>
              <a:ext uri="{FF2B5EF4-FFF2-40B4-BE49-F238E27FC236}">
                <a16:creationId xmlns:a16="http://schemas.microsoft.com/office/drawing/2014/main" id="{97455A43-85DD-4562-8F11-3F5EC0BAF62A}"/>
              </a:ext>
            </a:extLst>
          </p:cNvPr>
          <p:cNvPicPr>
            <a:picLocks noChangeAspect="1" noChangeArrowheads="1"/>
          </p:cNvPicPr>
          <p:nvPr/>
        </p:nvPicPr>
        <p:blipFill>
          <a:blip r:embed="rId3" cstate="print"/>
          <a:srcRect/>
          <a:stretch>
            <a:fillRect/>
          </a:stretch>
        </p:blipFill>
        <p:spPr bwMode="auto">
          <a:xfrm>
            <a:off x="4704016" y="2276872"/>
            <a:ext cx="4439984" cy="4003469"/>
          </a:xfrm>
          <a:prstGeom prst="rect">
            <a:avLst/>
          </a:prstGeom>
          <a:noFill/>
          <a:ln w="9525">
            <a:noFill/>
            <a:miter lim="800000"/>
            <a:headEnd/>
            <a:tailEnd/>
          </a:ln>
          <a:effectLst/>
        </p:spPr>
      </p:pic>
      <p:sp>
        <p:nvSpPr>
          <p:cNvPr id="8" name="Ορθογώνιο 7">
            <a:extLst>
              <a:ext uri="{FF2B5EF4-FFF2-40B4-BE49-F238E27FC236}">
                <a16:creationId xmlns:a16="http://schemas.microsoft.com/office/drawing/2014/main" id="{A65DC24B-2F53-414C-8FFA-7F770069CF8A}"/>
              </a:ext>
            </a:extLst>
          </p:cNvPr>
          <p:cNvSpPr/>
          <p:nvPr/>
        </p:nvSpPr>
        <p:spPr>
          <a:xfrm>
            <a:off x="4175448" y="136525"/>
            <a:ext cx="4968552" cy="712567"/>
          </a:xfrm>
          <a:prstGeom prst="rect">
            <a:avLst/>
          </a:prstGeom>
        </p:spPr>
        <p:txBody>
          <a:bodyPr wrap="square">
            <a:spAutoFit/>
          </a:bodyPr>
          <a:lstStyle/>
          <a:p>
            <a:pPr marL="656218" marR="2136489" algn="ctr">
              <a:lnSpc>
                <a:spcPct val="116129"/>
              </a:lnSpc>
              <a:spcBef>
                <a:spcPts val="2135"/>
              </a:spcBef>
            </a:pPr>
            <a:r>
              <a:rPr lang="el-GR" b="1" dirty="0">
                <a:solidFill>
                  <a:srgbClr val="A50020"/>
                </a:solidFill>
                <a:latin typeface="Comic Sans MS"/>
                <a:cs typeface="Comic Sans MS"/>
              </a:rPr>
              <a:t>Κατακόρυφη</a:t>
            </a:r>
            <a:r>
              <a:rPr lang="el-GR" b="1" spc="12" dirty="0">
                <a:solidFill>
                  <a:srgbClr val="A50020"/>
                </a:solidFill>
                <a:latin typeface="Comic Sans MS"/>
                <a:cs typeface="Comic Sans MS"/>
              </a:rPr>
              <a:t> </a:t>
            </a:r>
            <a:r>
              <a:rPr lang="el-GR" b="1" dirty="0">
                <a:solidFill>
                  <a:srgbClr val="A50020"/>
                </a:solidFill>
                <a:latin typeface="Comic Sans MS"/>
                <a:cs typeface="Comic Sans MS"/>
              </a:rPr>
              <a:t>διασπορά</a:t>
            </a:r>
            <a:r>
              <a:rPr lang="el-GR" b="1" spc="8" dirty="0">
                <a:solidFill>
                  <a:srgbClr val="A50020"/>
                </a:solidFill>
                <a:latin typeface="Comic Sans MS"/>
                <a:cs typeface="Comic Sans MS"/>
              </a:rPr>
              <a:t> </a:t>
            </a:r>
            <a:r>
              <a:rPr lang="el-GR" b="1" dirty="0">
                <a:solidFill>
                  <a:srgbClr val="A50020"/>
                </a:solidFill>
                <a:latin typeface="Comic Sans MS"/>
                <a:cs typeface="Comic Sans MS"/>
              </a:rPr>
              <a:t>ρύπων</a:t>
            </a:r>
            <a:endParaRPr lang="el-GR" dirty="0">
              <a:latin typeface="Comic Sans MS"/>
              <a:cs typeface="Comic Sans MS"/>
            </a:endParaRPr>
          </a:p>
        </p:txBody>
      </p:sp>
    </p:spTree>
    <p:extLst>
      <p:ext uri="{BB962C8B-B14F-4D97-AF65-F5344CB8AC3E}">
        <p14:creationId xmlns:p14="http://schemas.microsoft.com/office/powerpoint/2010/main" val="203275856"/>
      </p:ext>
    </p:extLst>
  </p:cSld>
  <p:clrMapOvr>
    <a:masterClrMapping/>
  </p:clrMapOvr>
  <p:transition spd="med">
    <p:zoom/>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Θέση ημερομηνίας 5">
            <a:extLst>
              <a:ext uri="{FF2B5EF4-FFF2-40B4-BE49-F238E27FC236}">
                <a16:creationId xmlns:a16="http://schemas.microsoft.com/office/drawing/2014/main" id="{683991C3-AB07-4DE9-B797-6868D778BF9A}"/>
              </a:ext>
            </a:extLst>
          </p:cNvPr>
          <p:cNvSpPr>
            <a:spLocks noGrp="1"/>
          </p:cNvSpPr>
          <p:nvPr>
            <p:ph type="dt" sz="half" idx="10"/>
          </p:nvPr>
        </p:nvSpPr>
        <p:spPr/>
        <p:txBody>
          <a:bodyPr/>
          <a:lstStyle/>
          <a:p>
            <a:pPr>
              <a:defRPr/>
            </a:pPr>
            <a:fld id="{DFB3E3A1-D1D5-4B0A-A8D6-D5B4EDE64DE5}" type="datetime1">
              <a:rPr lang="el-GR" smtClean="0"/>
              <a:pPr>
                <a:defRPr/>
              </a:pPr>
              <a:t>11/12/2024</a:t>
            </a:fld>
            <a:endParaRPr lang="el-GR"/>
          </a:p>
        </p:txBody>
      </p:sp>
      <p:sp>
        <p:nvSpPr>
          <p:cNvPr id="7" name="Θέση αριθμού διαφάνειας 6">
            <a:extLst>
              <a:ext uri="{FF2B5EF4-FFF2-40B4-BE49-F238E27FC236}">
                <a16:creationId xmlns:a16="http://schemas.microsoft.com/office/drawing/2014/main" id="{40AFF2BC-A555-480B-A24E-F912980C41CF}"/>
              </a:ext>
            </a:extLst>
          </p:cNvPr>
          <p:cNvSpPr>
            <a:spLocks noGrp="1"/>
          </p:cNvSpPr>
          <p:nvPr>
            <p:ph type="sldNum" sz="quarter" idx="12"/>
          </p:nvPr>
        </p:nvSpPr>
        <p:spPr/>
        <p:txBody>
          <a:bodyPr/>
          <a:lstStyle/>
          <a:p>
            <a:fld id="{9FD736EA-1B0E-4467-9092-9C5E0C8891FE}" type="slidenum">
              <a:rPr lang="el-GR" altLang="el-GR" smtClean="0"/>
              <a:pPr/>
              <a:t>66</a:t>
            </a:fld>
            <a:endParaRPr lang="el-GR" altLang="el-GR"/>
          </a:p>
        </p:txBody>
      </p:sp>
      <p:sp>
        <p:nvSpPr>
          <p:cNvPr id="5" name="TextBox 4">
            <a:extLst>
              <a:ext uri="{FF2B5EF4-FFF2-40B4-BE49-F238E27FC236}">
                <a16:creationId xmlns:a16="http://schemas.microsoft.com/office/drawing/2014/main" id="{8A2044FD-B1E8-6D0C-06C2-805E57C60440}"/>
              </a:ext>
            </a:extLst>
          </p:cNvPr>
          <p:cNvSpPr txBox="1"/>
          <p:nvPr/>
        </p:nvSpPr>
        <p:spPr>
          <a:xfrm>
            <a:off x="453134" y="2808515"/>
            <a:ext cx="8507288" cy="3170099"/>
          </a:xfrm>
          <a:prstGeom prst="rect">
            <a:avLst/>
          </a:prstGeom>
          <a:noFill/>
        </p:spPr>
        <p:txBody>
          <a:bodyPr wrap="square">
            <a:spAutoFit/>
          </a:bodyPr>
          <a:lstStyle/>
          <a:p>
            <a:pPr algn="l"/>
            <a:r>
              <a:rPr lang="el-GR" sz="2000" b="1" i="0" u="none" strike="noStrike" baseline="0" dirty="0">
                <a:solidFill>
                  <a:srgbClr val="CD0000"/>
                </a:solidFill>
                <a:latin typeface="TimesNewRoman,Bold"/>
              </a:rPr>
              <a:t>Εξήγηση του φαινομένου</a:t>
            </a:r>
          </a:p>
          <a:p>
            <a:pPr algn="just"/>
            <a:r>
              <a:rPr lang="el-GR" sz="1800" b="1" i="1" u="none" strike="noStrike" baseline="0" dirty="0">
                <a:solidFill>
                  <a:srgbClr val="33339A"/>
                </a:solidFill>
                <a:latin typeface="TimesNewRoman,BoldItalic"/>
              </a:rPr>
              <a:t>Δομή της τύρβης σε συνθήκες μεγάλης αστάθειας</a:t>
            </a:r>
            <a:r>
              <a:rPr lang="el-GR" sz="1800" b="1" i="1" u="none" strike="noStrike" baseline="0" dirty="0">
                <a:solidFill>
                  <a:srgbClr val="33339A"/>
                </a:solidFill>
                <a:latin typeface="Times-BoldItalic"/>
              </a:rPr>
              <a:t>: </a:t>
            </a:r>
            <a:r>
              <a:rPr lang="el-GR" sz="1800" b="0" i="0" u="none" strike="noStrike" baseline="0" dirty="0">
                <a:solidFill>
                  <a:srgbClr val="000000"/>
                </a:solidFill>
                <a:latin typeface="TimesNewRoman"/>
              </a:rPr>
              <a:t>Μεγάλοι στρόβιλοι που</a:t>
            </a:r>
            <a:r>
              <a:rPr lang="en-US" sz="1800" b="0" i="0" u="none" strike="noStrike" baseline="0" dirty="0">
                <a:solidFill>
                  <a:srgbClr val="000000"/>
                </a:solidFill>
                <a:latin typeface="TimesNewRoman"/>
              </a:rPr>
              <a:t> </a:t>
            </a:r>
            <a:r>
              <a:rPr lang="el-GR" sz="1800" b="0" i="0" u="none" strike="noStrike" baseline="0" dirty="0">
                <a:solidFill>
                  <a:srgbClr val="000000"/>
                </a:solidFill>
                <a:latin typeface="TimesNewRoman"/>
              </a:rPr>
              <a:t>εξαπλώνονται σε ολόκληρο το οριακό στρώμα της ατμόσφαιρας</a:t>
            </a:r>
          </a:p>
          <a:p>
            <a:pPr algn="l"/>
            <a:r>
              <a:rPr lang="el-GR" sz="1800" b="0" i="0" u="none" strike="noStrike" baseline="0" dirty="0">
                <a:solidFill>
                  <a:srgbClr val="000000"/>
                </a:solidFill>
                <a:latin typeface="TimesNewRoman"/>
              </a:rPr>
              <a:t>Χρονική και χωρική εναλλαγή ανοδικών και καθοδικών ροών αέρα στο</a:t>
            </a:r>
            <a:r>
              <a:rPr lang="en-US" sz="1800" b="0" i="0" u="none" strike="noStrike" baseline="0" dirty="0">
                <a:solidFill>
                  <a:srgbClr val="000000"/>
                </a:solidFill>
                <a:latin typeface="TimesNewRoman"/>
              </a:rPr>
              <a:t> </a:t>
            </a:r>
            <a:r>
              <a:rPr lang="el-GR" sz="1800" b="0" i="0" u="none" strike="noStrike" baseline="0" dirty="0">
                <a:solidFill>
                  <a:srgbClr val="000000"/>
                </a:solidFill>
                <a:latin typeface="TimesNewRoman"/>
              </a:rPr>
              <a:t>οριακό στρώμα  </a:t>
            </a:r>
            <a:r>
              <a:rPr lang="en-US" sz="1800" b="0" i="0" u="none" strike="noStrike" baseline="0" dirty="0">
                <a:solidFill>
                  <a:srgbClr val="000000"/>
                </a:solidFill>
                <a:latin typeface="TimesNewRoman"/>
              </a:rPr>
              <a:t>	</a:t>
            </a:r>
            <a:r>
              <a:rPr lang="el-GR" sz="1800" b="0" i="0" u="none" strike="noStrike" baseline="0" dirty="0">
                <a:solidFill>
                  <a:srgbClr val="000000"/>
                </a:solidFill>
                <a:latin typeface="TimesNewRoman"/>
              </a:rPr>
              <a:t>Ταχεία μεταφορά ρύπων στη κορυφή του οριακού</a:t>
            </a:r>
            <a:r>
              <a:rPr lang="en-US" sz="1800" b="0" i="0" u="none" strike="noStrike" baseline="0" dirty="0">
                <a:solidFill>
                  <a:srgbClr val="000000"/>
                </a:solidFill>
                <a:latin typeface="TimesNewRoman"/>
              </a:rPr>
              <a:t> </a:t>
            </a:r>
            <a:r>
              <a:rPr lang="el-GR" sz="1800" b="0" i="0" u="none" strike="noStrike" baseline="0" dirty="0">
                <a:solidFill>
                  <a:srgbClr val="000000"/>
                </a:solidFill>
                <a:latin typeface="TimesNewRoman"/>
              </a:rPr>
              <a:t>στρώματος ή στο έδαφος</a:t>
            </a:r>
            <a:r>
              <a:rPr lang="el-GR" sz="1800" b="0" i="0" u="none" strike="noStrike" baseline="0" dirty="0">
                <a:solidFill>
                  <a:srgbClr val="000000"/>
                </a:solidFill>
                <a:latin typeface="Times-Roman"/>
              </a:rPr>
              <a:t>.</a:t>
            </a:r>
          </a:p>
          <a:p>
            <a:pPr algn="l"/>
            <a:r>
              <a:rPr lang="el-GR" sz="1800" b="0" i="0" u="none" strike="noStrike" baseline="0" dirty="0">
                <a:solidFill>
                  <a:srgbClr val="000000"/>
                </a:solidFill>
                <a:latin typeface="TimesNewRoman"/>
              </a:rPr>
              <a:t>Ανοδικές </a:t>
            </a:r>
            <a:r>
              <a:rPr lang="el-GR" sz="1800" b="0" i="0" u="none" strike="noStrike" baseline="0" dirty="0" err="1">
                <a:solidFill>
                  <a:srgbClr val="000000"/>
                </a:solidFill>
                <a:latin typeface="TimesNewRoman"/>
              </a:rPr>
              <a:t>αναταρακτικές</a:t>
            </a:r>
            <a:r>
              <a:rPr lang="el-GR" sz="1800" b="0" i="0" u="none" strike="noStrike" baseline="0" dirty="0">
                <a:solidFill>
                  <a:srgbClr val="000000"/>
                </a:solidFill>
                <a:latin typeface="TimesNewRoman"/>
              </a:rPr>
              <a:t> κινήσεις  </a:t>
            </a:r>
            <a:r>
              <a:rPr lang="en-US" sz="1800" b="0" i="0" u="none" strike="noStrike" baseline="0" dirty="0">
                <a:solidFill>
                  <a:srgbClr val="000000"/>
                </a:solidFill>
                <a:latin typeface="TimesNewRoman"/>
              </a:rPr>
              <a:t>        </a:t>
            </a:r>
            <a:r>
              <a:rPr lang="el-GR" sz="1800" b="0" i="0" u="none" strike="noStrike" baseline="0" dirty="0">
                <a:solidFill>
                  <a:srgbClr val="000000"/>
                </a:solidFill>
                <a:latin typeface="TimesNewRoman"/>
              </a:rPr>
              <a:t>Μεγαλύτερες ταχύτητες από τις</a:t>
            </a:r>
            <a:r>
              <a:rPr lang="en-US" sz="1800" b="0" i="0" u="none" strike="noStrike" baseline="0" dirty="0">
                <a:solidFill>
                  <a:srgbClr val="000000"/>
                </a:solidFill>
                <a:latin typeface="TimesNewRoman"/>
              </a:rPr>
              <a:t> </a:t>
            </a:r>
            <a:r>
              <a:rPr lang="el-GR" sz="1800" b="0" i="0" u="none" strike="noStrike" baseline="0" dirty="0">
                <a:solidFill>
                  <a:srgbClr val="000000"/>
                </a:solidFill>
                <a:latin typeface="TimesNewRoman"/>
              </a:rPr>
              <a:t>καθοδικές και κάλυψη μικρότερων επιφανειών  </a:t>
            </a:r>
            <a:r>
              <a:rPr lang="en-US" sz="1800" b="0" i="0" u="none" strike="noStrike" baseline="0" dirty="0">
                <a:solidFill>
                  <a:srgbClr val="000000"/>
                </a:solidFill>
                <a:latin typeface="TimesNewRoman"/>
              </a:rPr>
              <a:t>         </a:t>
            </a:r>
            <a:r>
              <a:rPr lang="el-GR" sz="1800" b="0" i="0" u="none" strike="noStrike" baseline="0" dirty="0">
                <a:solidFill>
                  <a:srgbClr val="000000"/>
                </a:solidFill>
                <a:latin typeface="TimesNewRoman"/>
              </a:rPr>
              <a:t>Μεγαλύτερη πιθανότητα</a:t>
            </a:r>
            <a:r>
              <a:rPr lang="en-US" sz="1800" b="0" i="0" u="none" strike="noStrike" baseline="0" dirty="0">
                <a:solidFill>
                  <a:srgbClr val="000000"/>
                </a:solidFill>
                <a:latin typeface="TimesNewRoman"/>
              </a:rPr>
              <a:t> </a:t>
            </a:r>
            <a:r>
              <a:rPr lang="el-GR" sz="1800" b="0" i="0" u="none" strike="noStrike" baseline="0" dirty="0">
                <a:solidFill>
                  <a:srgbClr val="000000"/>
                </a:solidFill>
                <a:latin typeface="TimesNewRoman"/>
              </a:rPr>
              <a:t>των εξερχόμενων ρύπων να βρεθούν σε καθοδική ροή αέρα απ</a:t>
            </a:r>
            <a:r>
              <a:rPr lang="el-GR" sz="1800" b="0" i="0" u="none" strike="noStrike" baseline="0" dirty="0">
                <a:solidFill>
                  <a:srgbClr val="000000"/>
                </a:solidFill>
                <a:latin typeface="Times-Roman"/>
              </a:rPr>
              <a:t>' </a:t>
            </a:r>
            <a:r>
              <a:rPr lang="el-GR" sz="1800" b="0" i="0" u="none" strike="noStrike" baseline="0" dirty="0">
                <a:solidFill>
                  <a:srgbClr val="000000"/>
                </a:solidFill>
                <a:latin typeface="TimesNewRoman"/>
              </a:rPr>
              <a:t>ότι σε ανοδική</a:t>
            </a:r>
            <a:r>
              <a:rPr lang="en-US" sz="1800" b="0" i="0" u="none" strike="noStrike" baseline="0" dirty="0">
                <a:solidFill>
                  <a:srgbClr val="000000"/>
                </a:solidFill>
                <a:latin typeface="TimesNewRoman"/>
              </a:rPr>
              <a:t> </a:t>
            </a:r>
            <a:endParaRPr lang="el-GR" sz="1800" b="0" i="0" u="none" strike="noStrike" baseline="0" dirty="0">
              <a:solidFill>
                <a:srgbClr val="000000"/>
              </a:solidFill>
              <a:latin typeface="TimesNewRoman"/>
            </a:endParaRPr>
          </a:p>
          <a:p>
            <a:pPr algn="l"/>
            <a:r>
              <a:rPr lang="el-GR" sz="1800" b="0" i="0" u="none" strike="noStrike" baseline="0" dirty="0">
                <a:solidFill>
                  <a:srgbClr val="000000"/>
                </a:solidFill>
              </a:rPr>
              <a:t> </a:t>
            </a:r>
            <a:r>
              <a:rPr lang="en-US" sz="1800" b="0" i="0" u="none" strike="noStrike" baseline="0" dirty="0">
                <a:solidFill>
                  <a:srgbClr val="000000"/>
                </a:solidFill>
              </a:rPr>
              <a:t>         </a:t>
            </a:r>
            <a:r>
              <a:rPr lang="el-GR" sz="1800" b="0" i="0" u="none" strike="noStrike" baseline="0" dirty="0">
                <a:solidFill>
                  <a:srgbClr val="000000"/>
                </a:solidFill>
                <a:latin typeface="TimesNewRoman"/>
              </a:rPr>
              <a:t>Κάθοδος του κεντρικού άξονα του θυσάνου </a:t>
            </a:r>
            <a:r>
              <a:rPr lang="en-US" sz="1800" b="0" i="0" u="none" strike="noStrike" baseline="0" dirty="0">
                <a:solidFill>
                  <a:srgbClr val="000000"/>
                </a:solidFill>
                <a:latin typeface="TimesNewRoman"/>
              </a:rPr>
              <a:t>         </a:t>
            </a:r>
            <a:r>
              <a:rPr lang="el-GR" sz="1800" b="0" i="0" u="none" strike="noStrike" baseline="0" dirty="0">
                <a:solidFill>
                  <a:srgbClr val="000000"/>
                </a:solidFill>
                <a:latin typeface="TimesNewRoman"/>
              </a:rPr>
              <a:t> Παραμονή του θυσάνου</a:t>
            </a:r>
            <a:r>
              <a:rPr lang="en-US" sz="1800" b="0" i="0" u="none" strike="noStrike" baseline="0" dirty="0">
                <a:solidFill>
                  <a:srgbClr val="000000"/>
                </a:solidFill>
                <a:latin typeface="TimesNewRoman"/>
              </a:rPr>
              <a:t> </a:t>
            </a:r>
            <a:r>
              <a:rPr lang="el-GR" sz="1800" b="0" i="0" u="none" strike="noStrike" baseline="0" dirty="0">
                <a:solidFill>
                  <a:srgbClr val="000000"/>
                </a:solidFill>
                <a:latin typeface="TimesNewRoman"/>
              </a:rPr>
              <a:t>κοντά στο έδαφος για το χρονικό διάστημα που επικρατούν καθοδικές</a:t>
            </a:r>
            <a:r>
              <a:rPr lang="en-US" sz="1800" b="0" i="0" u="none" strike="noStrike" baseline="0" dirty="0">
                <a:solidFill>
                  <a:srgbClr val="000000"/>
                </a:solidFill>
                <a:latin typeface="TimesNewRoman"/>
              </a:rPr>
              <a:t> </a:t>
            </a:r>
            <a:r>
              <a:rPr lang="el-GR" sz="1800" b="0" i="0" u="none" strike="noStrike" baseline="0" dirty="0">
                <a:solidFill>
                  <a:srgbClr val="000000"/>
                </a:solidFill>
                <a:latin typeface="TimesNewRoman"/>
              </a:rPr>
              <a:t>κινήσεις</a:t>
            </a:r>
            <a:r>
              <a:rPr lang="en-US" sz="1800" b="0" i="0" u="none" strike="noStrike" baseline="0" dirty="0">
                <a:solidFill>
                  <a:srgbClr val="000000"/>
                </a:solidFill>
                <a:latin typeface="TimesNewRoman"/>
              </a:rPr>
              <a:t>  </a:t>
            </a:r>
            <a:r>
              <a:rPr lang="el-GR" sz="1800" b="0" i="0" u="none" strike="noStrike" baseline="0" dirty="0">
                <a:solidFill>
                  <a:srgbClr val="000000"/>
                </a:solidFill>
                <a:latin typeface="TimesNewRoman"/>
              </a:rPr>
              <a:t>  </a:t>
            </a:r>
            <a:r>
              <a:rPr lang="en-US" sz="1800" b="0" i="0" u="none" strike="noStrike" baseline="0" dirty="0">
                <a:solidFill>
                  <a:srgbClr val="000000"/>
                </a:solidFill>
                <a:latin typeface="TimesNewRoman"/>
              </a:rPr>
              <a:t>      </a:t>
            </a:r>
            <a:r>
              <a:rPr lang="el-GR" sz="1800" b="0" i="0" u="none" strike="noStrike" baseline="0" dirty="0">
                <a:solidFill>
                  <a:srgbClr val="000000"/>
                </a:solidFill>
                <a:latin typeface="TimesNewRoman"/>
              </a:rPr>
              <a:t>Ανύψωση θυσάνου όταν βρεθεί σε ανοδική ροή αέρα</a:t>
            </a:r>
            <a:endParaRPr lang="el-GR" dirty="0"/>
          </a:p>
        </p:txBody>
      </p:sp>
      <p:sp>
        <p:nvSpPr>
          <p:cNvPr id="8" name="Βέλος: Δεξιό 7">
            <a:extLst>
              <a:ext uri="{FF2B5EF4-FFF2-40B4-BE49-F238E27FC236}">
                <a16:creationId xmlns:a16="http://schemas.microsoft.com/office/drawing/2014/main" id="{DFB2F80F-195A-FB59-4460-D2639BEDB07B}"/>
              </a:ext>
            </a:extLst>
          </p:cNvPr>
          <p:cNvSpPr/>
          <p:nvPr/>
        </p:nvSpPr>
        <p:spPr>
          <a:xfrm>
            <a:off x="827584" y="4061455"/>
            <a:ext cx="432048" cy="159633"/>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9" name="Βέλος: Δεξιό 8">
            <a:extLst>
              <a:ext uri="{FF2B5EF4-FFF2-40B4-BE49-F238E27FC236}">
                <a16:creationId xmlns:a16="http://schemas.microsoft.com/office/drawing/2014/main" id="{1DCB00F7-5B03-A5E4-9C7C-6C7C42C01CD4}"/>
              </a:ext>
            </a:extLst>
          </p:cNvPr>
          <p:cNvSpPr/>
          <p:nvPr/>
        </p:nvSpPr>
        <p:spPr>
          <a:xfrm>
            <a:off x="3707904" y="4350231"/>
            <a:ext cx="432048" cy="159633"/>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0" name="Βέλος: Δεξιό 9">
            <a:extLst>
              <a:ext uri="{FF2B5EF4-FFF2-40B4-BE49-F238E27FC236}">
                <a16:creationId xmlns:a16="http://schemas.microsoft.com/office/drawing/2014/main" id="{164BAC29-BB83-46CA-4D6D-6C49CB88BA5A}"/>
              </a:ext>
            </a:extLst>
          </p:cNvPr>
          <p:cNvSpPr/>
          <p:nvPr/>
        </p:nvSpPr>
        <p:spPr>
          <a:xfrm>
            <a:off x="3563888" y="4618915"/>
            <a:ext cx="432048" cy="159633"/>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1" name="Βέλος: Δεξιό 10">
            <a:extLst>
              <a:ext uri="{FF2B5EF4-FFF2-40B4-BE49-F238E27FC236}">
                <a16:creationId xmlns:a16="http://schemas.microsoft.com/office/drawing/2014/main" id="{43CB6413-4E8A-307A-55F2-6DB448CB379B}"/>
              </a:ext>
            </a:extLst>
          </p:cNvPr>
          <p:cNvSpPr/>
          <p:nvPr/>
        </p:nvSpPr>
        <p:spPr>
          <a:xfrm>
            <a:off x="5220072" y="5157192"/>
            <a:ext cx="432048" cy="159633"/>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2" name="Βέλος: Δεξιό 11">
            <a:extLst>
              <a:ext uri="{FF2B5EF4-FFF2-40B4-BE49-F238E27FC236}">
                <a16:creationId xmlns:a16="http://schemas.microsoft.com/office/drawing/2014/main" id="{0A443E17-54E9-A4B3-7D56-C55EA6F76BAA}"/>
              </a:ext>
            </a:extLst>
          </p:cNvPr>
          <p:cNvSpPr/>
          <p:nvPr/>
        </p:nvSpPr>
        <p:spPr>
          <a:xfrm>
            <a:off x="544825" y="5157192"/>
            <a:ext cx="432048" cy="159633"/>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3" name="Βέλος: Δεξιό 12">
            <a:extLst>
              <a:ext uri="{FF2B5EF4-FFF2-40B4-BE49-F238E27FC236}">
                <a16:creationId xmlns:a16="http://schemas.microsoft.com/office/drawing/2014/main" id="{C276FAB4-98C9-D741-1192-8300009569E8}"/>
              </a:ext>
            </a:extLst>
          </p:cNvPr>
          <p:cNvSpPr/>
          <p:nvPr/>
        </p:nvSpPr>
        <p:spPr>
          <a:xfrm>
            <a:off x="7330860" y="5445224"/>
            <a:ext cx="432048" cy="159633"/>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pic>
        <p:nvPicPr>
          <p:cNvPr id="14" name="Εικόνα 13">
            <a:extLst>
              <a:ext uri="{FF2B5EF4-FFF2-40B4-BE49-F238E27FC236}">
                <a16:creationId xmlns:a16="http://schemas.microsoft.com/office/drawing/2014/main" id="{7ABB0659-4A61-66A0-BEEE-AB823443C80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069623" y="-14119"/>
            <a:ext cx="5274310" cy="1978025"/>
          </a:xfrm>
          <a:prstGeom prst="rect">
            <a:avLst/>
          </a:prstGeom>
          <a:noFill/>
          <a:ln>
            <a:noFill/>
          </a:ln>
        </p:spPr>
      </p:pic>
      <p:sp>
        <p:nvSpPr>
          <p:cNvPr id="17" name="TextBox 16">
            <a:extLst>
              <a:ext uri="{FF2B5EF4-FFF2-40B4-BE49-F238E27FC236}">
                <a16:creationId xmlns:a16="http://schemas.microsoft.com/office/drawing/2014/main" id="{B0EAE6F1-5AF4-D68B-F75B-7EE5E37E6A9B}"/>
              </a:ext>
            </a:extLst>
          </p:cNvPr>
          <p:cNvSpPr txBox="1"/>
          <p:nvPr/>
        </p:nvSpPr>
        <p:spPr>
          <a:xfrm>
            <a:off x="1686084" y="2146726"/>
            <a:ext cx="7274338" cy="646331"/>
          </a:xfrm>
          <a:prstGeom prst="rect">
            <a:avLst/>
          </a:prstGeom>
          <a:noFill/>
        </p:spPr>
        <p:txBody>
          <a:bodyPr wrap="square">
            <a:spAutoFit/>
          </a:bodyPr>
          <a:lstStyle/>
          <a:p>
            <a:r>
              <a:rPr lang="el-GR" sz="1800" dirty="0">
                <a:effectLst/>
                <a:latin typeface="Aptos" panose="020B0004020202020204" pitchFamily="34" charset="0"/>
                <a:ea typeface="Aptos" panose="020B0004020202020204" pitchFamily="34" charset="0"/>
                <a:cs typeface="Times New Roman" panose="02020603050405020304" pitchFamily="18" charset="0"/>
              </a:rPr>
              <a:t>∆</a:t>
            </a:r>
            <a:r>
              <a:rPr lang="el-GR" sz="1800" dirty="0" err="1">
                <a:effectLst/>
                <a:latin typeface="Aptos" panose="020B0004020202020204" pitchFamily="34" charset="0"/>
                <a:ea typeface="Aptos" panose="020B0004020202020204" pitchFamily="34" charset="0"/>
                <a:cs typeface="Times New Roman" panose="02020603050405020304" pitchFamily="18" charset="0"/>
              </a:rPr>
              <a:t>ιασπορά</a:t>
            </a:r>
            <a:r>
              <a:rPr lang="el-GR" sz="1800" dirty="0">
                <a:effectLst/>
                <a:latin typeface="Aptos" panose="020B0004020202020204" pitchFamily="34" charset="0"/>
                <a:ea typeface="Aptos" panose="020B0004020202020204" pitchFamily="34" charset="0"/>
                <a:cs typeface="Times New Roman" panose="02020603050405020304" pitchFamily="18" charset="0"/>
              </a:rPr>
              <a:t> καπνού από καμινάδα σε συνθήκες μεγάλης αστάθειας. Διακρίνονται οι βρόχοι που σχηματίζει ο καπνός</a:t>
            </a:r>
            <a:endParaRPr lang="el-GR" dirty="0"/>
          </a:p>
        </p:txBody>
      </p:sp>
    </p:spTree>
    <p:extLst>
      <p:ext uri="{BB962C8B-B14F-4D97-AF65-F5344CB8AC3E}">
        <p14:creationId xmlns:p14="http://schemas.microsoft.com/office/powerpoint/2010/main" val="4014008773"/>
      </p:ext>
    </p:extLst>
  </p:cSld>
  <p:clrMapOvr>
    <a:masterClrMapping/>
  </p:clrMapOvr>
  <p:transition spd="med">
    <p:zoom/>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Θέση ημερομηνίας 5">
            <a:extLst>
              <a:ext uri="{FF2B5EF4-FFF2-40B4-BE49-F238E27FC236}">
                <a16:creationId xmlns:a16="http://schemas.microsoft.com/office/drawing/2014/main" id="{683991C3-AB07-4DE9-B797-6868D778BF9A}"/>
              </a:ext>
            </a:extLst>
          </p:cNvPr>
          <p:cNvSpPr>
            <a:spLocks noGrp="1"/>
          </p:cNvSpPr>
          <p:nvPr>
            <p:ph type="dt" sz="half" idx="10"/>
          </p:nvPr>
        </p:nvSpPr>
        <p:spPr/>
        <p:txBody>
          <a:bodyPr/>
          <a:lstStyle/>
          <a:p>
            <a:pPr>
              <a:defRPr/>
            </a:pPr>
            <a:fld id="{DFB3E3A1-D1D5-4B0A-A8D6-D5B4EDE64DE5}" type="datetime1">
              <a:rPr lang="el-GR" smtClean="0"/>
              <a:pPr>
                <a:defRPr/>
              </a:pPr>
              <a:t>11/12/2024</a:t>
            </a:fld>
            <a:endParaRPr lang="el-GR"/>
          </a:p>
        </p:txBody>
      </p:sp>
      <p:sp>
        <p:nvSpPr>
          <p:cNvPr id="7" name="Θέση αριθμού διαφάνειας 6">
            <a:extLst>
              <a:ext uri="{FF2B5EF4-FFF2-40B4-BE49-F238E27FC236}">
                <a16:creationId xmlns:a16="http://schemas.microsoft.com/office/drawing/2014/main" id="{40AFF2BC-A555-480B-A24E-F912980C41CF}"/>
              </a:ext>
            </a:extLst>
          </p:cNvPr>
          <p:cNvSpPr>
            <a:spLocks noGrp="1"/>
          </p:cNvSpPr>
          <p:nvPr>
            <p:ph type="sldNum" sz="quarter" idx="12"/>
          </p:nvPr>
        </p:nvSpPr>
        <p:spPr/>
        <p:txBody>
          <a:bodyPr/>
          <a:lstStyle/>
          <a:p>
            <a:fld id="{9FD736EA-1B0E-4467-9092-9C5E0C8891FE}" type="slidenum">
              <a:rPr lang="el-GR" altLang="el-GR" smtClean="0"/>
              <a:pPr/>
              <a:t>67</a:t>
            </a:fld>
            <a:endParaRPr lang="el-GR" altLang="el-GR"/>
          </a:p>
        </p:txBody>
      </p:sp>
      <p:pic>
        <p:nvPicPr>
          <p:cNvPr id="4" name="Picture 2">
            <a:extLst>
              <a:ext uri="{FF2B5EF4-FFF2-40B4-BE49-F238E27FC236}">
                <a16:creationId xmlns:a16="http://schemas.microsoft.com/office/drawing/2014/main" id="{28D7CD22-4CA5-4585-9DD1-A8D127BDCD92}"/>
              </a:ext>
            </a:extLst>
          </p:cNvPr>
          <p:cNvPicPr>
            <a:picLocks noChangeAspect="1" noChangeArrowheads="1"/>
          </p:cNvPicPr>
          <p:nvPr/>
        </p:nvPicPr>
        <p:blipFill>
          <a:blip r:embed="rId2" cstate="print"/>
          <a:srcRect l="26360" t="21786" r="29221" b="19390"/>
          <a:stretch>
            <a:fillRect/>
          </a:stretch>
        </p:blipFill>
        <p:spPr bwMode="auto">
          <a:xfrm>
            <a:off x="1403648" y="77947"/>
            <a:ext cx="5058198" cy="4127955"/>
          </a:xfrm>
          <a:prstGeom prst="rect">
            <a:avLst/>
          </a:prstGeom>
          <a:noFill/>
          <a:ln w="9525">
            <a:noFill/>
            <a:miter lim="800000"/>
            <a:headEnd/>
            <a:tailEnd/>
          </a:ln>
          <a:effectLst/>
        </p:spPr>
      </p:pic>
      <p:sp>
        <p:nvSpPr>
          <p:cNvPr id="5" name="Rectangle 4">
            <a:extLst>
              <a:ext uri="{FF2B5EF4-FFF2-40B4-BE49-F238E27FC236}">
                <a16:creationId xmlns:a16="http://schemas.microsoft.com/office/drawing/2014/main" id="{A7329BF4-857D-4DE4-9458-3C1DD853C745}"/>
              </a:ext>
            </a:extLst>
          </p:cNvPr>
          <p:cNvSpPr/>
          <p:nvPr/>
        </p:nvSpPr>
        <p:spPr>
          <a:xfrm>
            <a:off x="0" y="4355227"/>
            <a:ext cx="9144000" cy="1938992"/>
          </a:xfrm>
          <a:prstGeom prst="rect">
            <a:avLst/>
          </a:prstGeom>
        </p:spPr>
        <p:txBody>
          <a:bodyPr wrap="square">
            <a:spAutoFit/>
          </a:bodyPr>
          <a:lstStyle/>
          <a:p>
            <a:pPr marL="273050" indent="15875" algn="just">
              <a:buNone/>
            </a:pPr>
            <a:r>
              <a:rPr lang="el-GR" sz="2000" dirty="0">
                <a:latin typeface="Arial Narrow" panose="020B0606020202030204" pitchFamily="34" charset="0"/>
                <a:ea typeface="Cambria" pitchFamily="18" charset="0"/>
              </a:rPr>
              <a:t>Στο σχήμα παρουσιάζεται η επίδραση της ατµοσφαιρικής ευστάθειας στις συγκεντρώσεις που προέρχονται από µια ανυψωµένη πηγή. </a:t>
            </a:r>
            <a:r>
              <a:rPr lang="el-GR" sz="2000" dirty="0">
                <a:solidFill>
                  <a:srgbClr val="7030A0"/>
                </a:solidFill>
                <a:latin typeface="Arial Narrow" panose="020B0606020202030204" pitchFamily="34" charset="0"/>
                <a:ea typeface="Cambria" pitchFamily="18" charset="0"/>
              </a:rPr>
              <a:t>Παρά το γεγονός ότι </a:t>
            </a:r>
            <a:r>
              <a:rPr lang="el-GR" sz="2000" b="1" dirty="0">
                <a:solidFill>
                  <a:srgbClr val="7030A0"/>
                </a:solidFill>
                <a:latin typeface="Arial Narrow" panose="020B0606020202030204" pitchFamily="34" charset="0"/>
                <a:ea typeface="Cambria" pitchFamily="18" charset="0"/>
              </a:rPr>
              <a:t>η διασπορά είναι µεγαλύτερη σε συνθήκες αστάθειας </a:t>
            </a:r>
            <a:r>
              <a:rPr lang="el-GR" sz="2000" dirty="0">
                <a:solidFill>
                  <a:srgbClr val="7030A0"/>
                </a:solidFill>
                <a:latin typeface="Arial Narrow" panose="020B0606020202030204" pitchFamily="34" charset="0"/>
                <a:ea typeface="Cambria" pitchFamily="18" charset="0"/>
              </a:rPr>
              <a:t>σε σύγκριση µε ευσταθείς συνθήκες, οι πρώτες δίνουν υψηλότερες συγκεντρώσεις κοντά στην πηγή.</a:t>
            </a:r>
            <a:r>
              <a:rPr lang="el-GR" sz="2000" dirty="0">
                <a:latin typeface="Arial Narrow" panose="020B0606020202030204" pitchFamily="34" charset="0"/>
                <a:ea typeface="Cambria" pitchFamily="18" charset="0"/>
              </a:rPr>
              <a:t> </a:t>
            </a:r>
          </a:p>
          <a:p>
            <a:pPr marL="273050" indent="15875" algn="just">
              <a:buNone/>
            </a:pPr>
            <a:r>
              <a:rPr lang="el-GR" sz="2000" dirty="0">
                <a:latin typeface="Arial Narrow" panose="020B0606020202030204" pitchFamily="34" charset="0"/>
                <a:ea typeface="Cambria" pitchFamily="18" charset="0"/>
              </a:rPr>
              <a:t>Η εξήγηση αυτής της παράδοξης συµπεριφοράς βρίσκειται στην συµπεριφορά του θυσάνου ο οποίος </a:t>
            </a:r>
            <a:r>
              <a:rPr lang="el-GR" sz="2000" b="1" dirty="0">
                <a:solidFill>
                  <a:srgbClr val="7030A0"/>
                </a:solidFill>
                <a:latin typeface="Arial Narrow" panose="020B0606020202030204" pitchFamily="34" charset="0"/>
                <a:ea typeface="Cambria" pitchFamily="18" charset="0"/>
              </a:rPr>
              <a:t>σε συνθήκες αστάθειας φθάνει νωρίτερα στο έδαφος.</a:t>
            </a:r>
            <a:endParaRPr lang="en-US" sz="2000" b="1" dirty="0">
              <a:solidFill>
                <a:srgbClr val="7030A0"/>
              </a:solidFill>
              <a:latin typeface="Arial Narrow" panose="020B0606020202030204" pitchFamily="34" charset="0"/>
              <a:ea typeface="Cambria" pitchFamily="18" charset="0"/>
            </a:endParaRPr>
          </a:p>
        </p:txBody>
      </p:sp>
      <p:pic>
        <p:nvPicPr>
          <p:cNvPr id="8" name="Picture 2">
            <a:extLst>
              <a:ext uri="{FF2B5EF4-FFF2-40B4-BE49-F238E27FC236}">
                <a16:creationId xmlns:a16="http://schemas.microsoft.com/office/drawing/2014/main" id="{084118C4-02AE-4BD5-9914-78D74C4EFF96}"/>
              </a:ext>
            </a:extLst>
          </p:cNvPr>
          <p:cNvPicPr>
            <a:picLocks noChangeAspect="1" noChangeArrowheads="1"/>
          </p:cNvPicPr>
          <p:nvPr/>
        </p:nvPicPr>
        <p:blipFill>
          <a:blip r:embed="rId3" cstate="print"/>
          <a:srcRect l="39258" t="69792" r="29687" b="28125"/>
          <a:stretch>
            <a:fillRect/>
          </a:stretch>
        </p:blipFill>
        <p:spPr bwMode="auto">
          <a:xfrm>
            <a:off x="4229931" y="4150220"/>
            <a:ext cx="3786214" cy="142876"/>
          </a:xfrm>
          <a:prstGeom prst="rect">
            <a:avLst/>
          </a:prstGeom>
          <a:noFill/>
          <a:ln w="9525">
            <a:noFill/>
            <a:miter lim="800000"/>
            <a:headEnd/>
            <a:tailEnd/>
          </a:ln>
          <a:effectLst/>
        </p:spPr>
      </p:pic>
      <p:sp>
        <p:nvSpPr>
          <p:cNvPr id="2" name="Οβάλ 1">
            <a:extLst>
              <a:ext uri="{FF2B5EF4-FFF2-40B4-BE49-F238E27FC236}">
                <a16:creationId xmlns:a16="http://schemas.microsoft.com/office/drawing/2014/main" id="{133E13D0-EDAA-4ACC-9C6B-0B139BE57AE1}"/>
              </a:ext>
            </a:extLst>
          </p:cNvPr>
          <p:cNvSpPr/>
          <p:nvPr/>
        </p:nvSpPr>
        <p:spPr>
          <a:xfrm>
            <a:off x="2143163" y="2909758"/>
            <a:ext cx="1080120" cy="129614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9" name="TextBox 8">
            <a:extLst>
              <a:ext uri="{FF2B5EF4-FFF2-40B4-BE49-F238E27FC236}">
                <a16:creationId xmlns:a16="http://schemas.microsoft.com/office/drawing/2014/main" id="{1BF36915-7B74-4115-9552-8737ED0E5B33}"/>
              </a:ext>
            </a:extLst>
          </p:cNvPr>
          <p:cNvSpPr txBox="1"/>
          <p:nvPr/>
        </p:nvSpPr>
        <p:spPr>
          <a:xfrm>
            <a:off x="6123038" y="2060848"/>
            <a:ext cx="2987824" cy="1015663"/>
          </a:xfrm>
          <a:prstGeom prst="rect">
            <a:avLst/>
          </a:prstGeom>
          <a:noFill/>
        </p:spPr>
        <p:txBody>
          <a:bodyPr wrap="square">
            <a:spAutoFit/>
          </a:bodyPr>
          <a:lstStyle/>
          <a:p>
            <a:pPr algn="just"/>
            <a:r>
              <a:rPr lang="el-GR" sz="2000" dirty="0">
                <a:solidFill>
                  <a:srgbClr val="0000FF"/>
                </a:solidFill>
                <a:latin typeface="Arial Narrow" panose="020B0606020202030204" pitchFamily="34" charset="0"/>
                <a:ea typeface="Cambria" pitchFamily="18" charset="0"/>
              </a:rPr>
              <a:t>(</a:t>
            </a:r>
            <a:r>
              <a:rPr lang="en-US" sz="2000" dirty="0">
                <a:solidFill>
                  <a:srgbClr val="0000FF"/>
                </a:solidFill>
                <a:latin typeface="Arial Narrow" panose="020B0606020202030204" pitchFamily="34" charset="0"/>
                <a:ea typeface="Cambria" pitchFamily="18" charset="0"/>
              </a:rPr>
              <a:t>a</a:t>
            </a:r>
            <a:r>
              <a:rPr lang="el-GR" sz="2000" dirty="0">
                <a:solidFill>
                  <a:srgbClr val="0000FF"/>
                </a:solidFill>
                <a:latin typeface="Arial Narrow" panose="020B0606020202030204" pitchFamily="34" charset="0"/>
                <a:ea typeface="Cambria" pitchFamily="18" charset="0"/>
              </a:rPr>
              <a:t>) Ουδέτερη </a:t>
            </a:r>
            <a:r>
              <a:rPr lang="el-GR" sz="2000" dirty="0" err="1">
                <a:solidFill>
                  <a:srgbClr val="0000FF"/>
                </a:solidFill>
                <a:latin typeface="Arial Narrow" panose="020B0606020202030204" pitchFamily="34" charset="0"/>
                <a:ea typeface="Cambria" pitchFamily="18" charset="0"/>
              </a:rPr>
              <a:t>στρωμάτωση</a:t>
            </a:r>
            <a:endParaRPr lang="el-GR" sz="2000" dirty="0">
              <a:solidFill>
                <a:srgbClr val="0000FF"/>
              </a:solidFill>
              <a:latin typeface="Arial Narrow" panose="020B0606020202030204" pitchFamily="34" charset="0"/>
              <a:ea typeface="Cambria" pitchFamily="18" charset="0"/>
            </a:endParaRPr>
          </a:p>
          <a:p>
            <a:pPr algn="just"/>
            <a:r>
              <a:rPr lang="el-GR" sz="2000" dirty="0">
                <a:solidFill>
                  <a:srgbClr val="0000FF"/>
                </a:solidFill>
                <a:latin typeface="Arial Narrow" panose="020B0606020202030204" pitchFamily="34" charset="0"/>
                <a:ea typeface="Cambria" pitchFamily="18" charset="0"/>
              </a:rPr>
              <a:t>(</a:t>
            </a:r>
            <a:r>
              <a:rPr lang="en-US" sz="2000" dirty="0">
                <a:solidFill>
                  <a:srgbClr val="0000FF"/>
                </a:solidFill>
                <a:latin typeface="Arial Narrow" panose="020B0606020202030204" pitchFamily="34" charset="0"/>
                <a:ea typeface="Cambria" pitchFamily="18" charset="0"/>
              </a:rPr>
              <a:t>b</a:t>
            </a:r>
            <a:r>
              <a:rPr lang="el-GR" sz="2000" dirty="0">
                <a:solidFill>
                  <a:srgbClr val="0000FF"/>
                </a:solidFill>
                <a:latin typeface="Arial Narrow" panose="020B0606020202030204" pitchFamily="34" charset="0"/>
                <a:ea typeface="Cambria" pitchFamily="18" charset="0"/>
              </a:rPr>
              <a:t>) Ευσταθείς συνθήκες</a:t>
            </a:r>
          </a:p>
          <a:p>
            <a:pPr algn="just"/>
            <a:r>
              <a:rPr lang="el-GR" sz="2000" dirty="0">
                <a:solidFill>
                  <a:srgbClr val="0000FF"/>
                </a:solidFill>
                <a:latin typeface="Arial Narrow" panose="020B0606020202030204" pitchFamily="34" charset="0"/>
                <a:ea typeface="Cambria" pitchFamily="18" charset="0"/>
              </a:rPr>
              <a:t>(</a:t>
            </a:r>
            <a:r>
              <a:rPr lang="en-US" sz="2000" dirty="0">
                <a:solidFill>
                  <a:srgbClr val="0000FF"/>
                </a:solidFill>
                <a:latin typeface="Arial Narrow" panose="020B0606020202030204" pitchFamily="34" charset="0"/>
                <a:ea typeface="Cambria" pitchFamily="18" charset="0"/>
              </a:rPr>
              <a:t>c) </a:t>
            </a:r>
            <a:r>
              <a:rPr lang="el-GR" sz="2000" dirty="0">
                <a:solidFill>
                  <a:srgbClr val="0000FF"/>
                </a:solidFill>
                <a:latin typeface="Arial Narrow" panose="020B0606020202030204" pitchFamily="34" charset="0"/>
                <a:ea typeface="Cambria" pitchFamily="18" charset="0"/>
              </a:rPr>
              <a:t>Ασταθείς συνθήκες</a:t>
            </a:r>
          </a:p>
        </p:txBody>
      </p:sp>
    </p:spTree>
    <p:extLst>
      <p:ext uri="{BB962C8B-B14F-4D97-AF65-F5344CB8AC3E}">
        <p14:creationId xmlns:p14="http://schemas.microsoft.com/office/powerpoint/2010/main" val="19231462"/>
      </p:ext>
    </p:extLst>
  </p:cSld>
  <p:clrMapOvr>
    <a:masterClrMapping/>
  </p:clrMapOvr>
  <p:transition spd="med">
    <p:zoom/>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Θέση ημερομηνίας 5">
            <a:extLst>
              <a:ext uri="{FF2B5EF4-FFF2-40B4-BE49-F238E27FC236}">
                <a16:creationId xmlns:a16="http://schemas.microsoft.com/office/drawing/2014/main" id="{683991C3-AB07-4DE9-B797-6868D778BF9A}"/>
              </a:ext>
            </a:extLst>
          </p:cNvPr>
          <p:cNvSpPr>
            <a:spLocks noGrp="1"/>
          </p:cNvSpPr>
          <p:nvPr>
            <p:ph type="dt" sz="half" idx="10"/>
          </p:nvPr>
        </p:nvSpPr>
        <p:spPr/>
        <p:txBody>
          <a:bodyPr/>
          <a:lstStyle/>
          <a:p>
            <a:pPr>
              <a:defRPr/>
            </a:pPr>
            <a:fld id="{DFB3E3A1-D1D5-4B0A-A8D6-D5B4EDE64DE5}" type="datetime1">
              <a:rPr lang="el-GR" smtClean="0"/>
              <a:pPr>
                <a:defRPr/>
              </a:pPr>
              <a:t>11/12/2024</a:t>
            </a:fld>
            <a:endParaRPr lang="el-GR"/>
          </a:p>
        </p:txBody>
      </p:sp>
      <p:sp>
        <p:nvSpPr>
          <p:cNvPr id="7" name="Θέση αριθμού διαφάνειας 6">
            <a:extLst>
              <a:ext uri="{FF2B5EF4-FFF2-40B4-BE49-F238E27FC236}">
                <a16:creationId xmlns:a16="http://schemas.microsoft.com/office/drawing/2014/main" id="{40AFF2BC-A555-480B-A24E-F912980C41CF}"/>
              </a:ext>
            </a:extLst>
          </p:cNvPr>
          <p:cNvSpPr>
            <a:spLocks noGrp="1"/>
          </p:cNvSpPr>
          <p:nvPr>
            <p:ph type="sldNum" sz="quarter" idx="12"/>
          </p:nvPr>
        </p:nvSpPr>
        <p:spPr/>
        <p:txBody>
          <a:bodyPr/>
          <a:lstStyle/>
          <a:p>
            <a:fld id="{9FD736EA-1B0E-4467-9092-9C5E0C8891FE}" type="slidenum">
              <a:rPr lang="el-GR" altLang="el-GR" smtClean="0"/>
              <a:pPr/>
              <a:t>68</a:t>
            </a:fld>
            <a:endParaRPr lang="el-GR" altLang="el-GR"/>
          </a:p>
        </p:txBody>
      </p:sp>
      <p:sp>
        <p:nvSpPr>
          <p:cNvPr id="4" name="Title 1">
            <a:extLst>
              <a:ext uri="{FF2B5EF4-FFF2-40B4-BE49-F238E27FC236}">
                <a16:creationId xmlns:a16="http://schemas.microsoft.com/office/drawing/2014/main" id="{32B18DDA-95D0-4379-8C25-AAE7E08558C6}"/>
              </a:ext>
            </a:extLst>
          </p:cNvPr>
          <p:cNvSpPr>
            <a:spLocks noGrp="1"/>
          </p:cNvSpPr>
          <p:nvPr>
            <p:ph type="title"/>
          </p:nvPr>
        </p:nvSpPr>
        <p:spPr>
          <a:xfrm>
            <a:off x="428596" y="214290"/>
            <a:ext cx="7772400" cy="857248"/>
          </a:xfrm>
        </p:spPr>
        <p:txBody>
          <a:bodyPr/>
          <a:lstStyle/>
          <a:p>
            <a:r>
              <a:rPr lang="el-GR" dirty="0">
                <a:solidFill>
                  <a:schemeClr val="accent6">
                    <a:lumMod val="75000"/>
                  </a:schemeClr>
                </a:solidFill>
              </a:rPr>
              <a:t>Ανάκλαση </a:t>
            </a:r>
            <a:endParaRPr lang="en-US" dirty="0">
              <a:solidFill>
                <a:schemeClr val="accent6">
                  <a:lumMod val="75000"/>
                </a:schemeClr>
              </a:solidFill>
            </a:endParaRPr>
          </a:p>
        </p:txBody>
      </p:sp>
      <p:sp>
        <p:nvSpPr>
          <p:cNvPr id="5" name="Content Placeholder 2">
            <a:extLst>
              <a:ext uri="{FF2B5EF4-FFF2-40B4-BE49-F238E27FC236}">
                <a16:creationId xmlns:a16="http://schemas.microsoft.com/office/drawing/2014/main" id="{81E6EA11-FF2E-4EC0-AE0A-F7122597C8E9}"/>
              </a:ext>
            </a:extLst>
          </p:cNvPr>
          <p:cNvSpPr txBox="1">
            <a:spLocks/>
          </p:cNvSpPr>
          <p:nvPr/>
        </p:nvSpPr>
        <p:spPr>
          <a:xfrm>
            <a:off x="179512" y="857232"/>
            <a:ext cx="8535892" cy="4786346"/>
          </a:xfrm>
          <a:prstGeom prst="rect">
            <a:avLst/>
          </a:prstGeom>
        </p:spPr>
        <p:txBody>
          <a:bodyPr vert="horz" lIns="91440" tIns="45720" rIns="91440" bIns="45720" rtlCol="0">
            <a:normAutofit fontScale="77500" lnSpcReduction="2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273050" indent="-41275" algn="just">
              <a:buFont typeface="Arial" panose="020B0604020202020204" pitchFamily="34" charset="0"/>
              <a:buNone/>
            </a:pPr>
            <a:endParaRPr lang="en-US" dirty="0">
              <a:latin typeface="Arial Narrow" panose="020B0606020202030204" pitchFamily="34" charset="0"/>
              <a:ea typeface="Cambria" pitchFamily="18" charset="0"/>
            </a:endParaRPr>
          </a:p>
          <a:p>
            <a:pPr marL="273050" indent="-41275" algn="just">
              <a:lnSpc>
                <a:spcPct val="120000"/>
              </a:lnSpc>
              <a:spcBef>
                <a:spcPts val="0"/>
              </a:spcBef>
              <a:buFont typeface="Arial" panose="020B0604020202020204" pitchFamily="34" charset="0"/>
              <a:buNone/>
            </a:pPr>
            <a:r>
              <a:rPr lang="en-US" sz="3100" dirty="0">
                <a:latin typeface="Arial Narrow" panose="020B0606020202030204" pitchFamily="34" charset="0"/>
                <a:ea typeface="Cambria" pitchFamily="18" charset="0"/>
              </a:rPr>
              <a:t> </a:t>
            </a:r>
            <a:r>
              <a:rPr lang="el-GR" sz="3100" dirty="0">
                <a:latin typeface="Arial Narrow" panose="020B0606020202030204" pitchFamily="34" charset="0"/>
                <a:ea typeface="Cambria" pitchFamily="18" charset="0"/>
              </a:rPr>
              <a:t>Μία βασική προϋπόθεση για την ανάπτυξη του μοντέλου του θυσάνου του </a:t>
            </a:r>
            <a:r>
              <a:rPr lang="el-GR" sz="3100" dirty="0" err="1">
                <a:latin typeface="Arial Narrow" panose="020B0606020202030204" pitchFamily="34" charset="0"/>
                <a:ea typeface="Cambria" pitchFamily="18" charset="0"/>
              </a:rPr>
              <a:t>Gauss</a:t>
            </a:r>
            <a:r>
              <a:rPr lang="el-GR" sz="3100" dirty="0">
                <a:latin typeface="Arial Narrow" panose="020B0606020202030204" pitchFamily="34" charset="0"/>
                <a:ea typeface="Cambria" pitchFamily="18" charset="0"/>
              </a:rPr>
              <a:t> είναι ότι η απόθεση στην επιφάνεια της γης είναι αμελητέα, </a:t>
            </a:r>
            <a:r>
              <a:rPr lang="el-GR" sz="3100" u="sng" dirty="0">
                <a:latin typeface="Arial Narrow" panose="020B0606020202030204" pitchFamily="34" charset="0"/>
                <a:ea typeface="Cambria" pitchFamily="18" charset="0"/>
              </a:rPr>
              <a:t>άρα θα πρέπει τα σωματίδια της ρύπανσης να μπορούν κατά κάποιο τρόπο να επιστρέψουν πάλι στην ατμόσφαιρα</a:t>
            </a:r>
            <a:r>
              <a:rPr lang="el-GR" sz="3100" dirty="0">
                <a:latin typeface="Arial Narrow" panose="020B0606020202030204" pitchFamily="34" charset="0"/>
                <a:ea typeface="Cambria" pitchFamily="18" charset="0"/>
              </a:rPr>
              <a:t>. </a:t>
            </a:r>
          </a:p>
          <a:p>
            <a:pPr marL="273050" indent="-41275" algn="just">
              <a:lnSpc>
                <a:spcPct val="120000"/>
              </a:lnSpc>
              <a:spcBef>
                <a:spcPts val="0"/>
              </a:spcBef>
              <a:buFont typeface="Arial" panose="020B0604020202020204" pitchFamily="34" charset="0"/>
              <a:buNone/>
            </a:pPr>
            <a:endParaRPr lang="en-US" sz="3100" dirty="0">
              <a:latin typeface="Arial Narrow" panose="020B0606020202030204" pitchFamily="34" charset="0"/>
              <a:ea typeface="Cambria" pitchFamily="18" charset="0"/>
            </a:endParaRPr>
          </a:p>
          <a:p>
            <a:pPr marL="273050" indent="-41275" algn="just">
              <a:lnSpc>
                <a:spcPct val="120000"/>
              </a:lnSpc>
              <a:spcBef>
                <a:spcPts val="0"/>
              </a:spcBef>
              <a:buFont typeface="Arial" panose="020B0604020202020204" pitchFamily="34" charset="0"/>
              <a:buNone/>
            </a:pPr>
            <a:r>
              <a:rPr lang="en-US" sz="3100" dirty="0">
                <a:latin typeface="Arial Narrow" panose="020B0606020202030204" pitchFamily="34" charset="0"/>
                <a:ea typeface="Cambria" pitchFamily="18" charset="0"/>
              </a:rPr>
              <a:t> </a:t>
            </a:r>
            <a:r>
              <a:rPr lang="el-GR" sz="3100" dirty="0">
                <a:latin typeface="Arial Narrow" panose="020B0606020202030204" pitchFamily="34" charset="0"/>
                <a:ea typeface="Cambria" pitchFamily="18" charset="0"/>
              </a:rPr>
              <a:t>Για αυτό τον σκοπό χρησιμοποιείται µία μαθηματική μέθοδος που ονομάζεται </a:t>
            </a:r>
            <a:r>
              <a:rPr lang="el-GR" sz="3100" b="1" dirty="0" err="1">
                <a:latin typeface="Arial Narrow" panose="020B0606020202030204" pitchFamily="34" charset="0"/>
                <a:ea typeface="Cambria" pitchFamily="18" charset="0"/>
              </a:rPr>
              <a:t>καθρεπτισµός</a:t>
            </a:r>
            <a:r>
              <a:rPr lang="el-GR" sz="3100" dirty="0">
                <a:latin typeface="Arial Narrow" panose="020B0606020202030204" pitchFamily="34" charset="0"/>
                <a:ea typeface="Cambria" pitchFamily="18" charset="0"/>
              </a:rPr>
              <a:t>. </a:t>
            </a:r>
            <a:endParaRPr lang="en-US" sz="3100" dirty="0">
              <a:latin typeface="Arial Narrow" panose="020B0606020202030204" pitchFamily="34" charset="0"/>
              <a:ea typeface="Cambria" pitchFamily="18" charset="0"/>
            </a:endParaRPr>
          </a:p>
          <a:p>
            <a:pPr marL="273050" indent="-41275" algn="just">
              <a:lnSpc>
                <a:spcPct val="120000"/>
              </a:lnSpc>
              <a:spcBef>
                <a:spcPts val="0"/>
              </a:spcBef>
              <a:buFont typeface="Arial" panose="020B0604020202020204" pitchFamily="34" charset="0"/>
              <a:buNone/>
            </a:pPr>
            <a:endParaRPr lang="el-GR" sz="3100" dirty="0">
              <a:latin typeface="Arial Narrow" panose="020B0606020202030204" pitchFamily="34" charset="0"/>
              <a:ea typeface="Cambria" pitchFamily="18" charset="0"/>
            </a:endParaRPr>
          </a:p>
          <a:p>
            <a:pPr marL="273050" indent="-41275" algn="just">
              <a:lnSpc>
                <a:spcPct val="120000"/>
              </a:lnSpc>
              <a:spcBef>
                <a:spcPts val="0"/>
              </a:spcBef>
              <a:buFont typeface="Arial" panose="020B0604020202020204" pitchFamily="34" charset="0"/>
              <a:buNone/>
            </a:pPr>
            <a:r>
              <a:rPr lang="el-GR" sz="3100" dirty="0">
                <a:latin typeface="Arial Narrow" panose="020B0606020202030204" pitchFamily="34" charset="0"/>
                <a:ea typeface="Cambria" pitchFamily="18" charset="0"/>
              </a:rPr>
              <a:t>…. Αυτό σημαίνει ότι τοποθετείται µία εικονική πηγή (</a:t>
            </a:r>
            <a:r>
              <a:rPr lang="el-GR" sz="3100" dirty="0" err="1">
                <a:latin typeface="Arial Narrow" panose="020B0606020202030204" pitchFamily="34" charset="0"/>
                <a:ea typeface="Cambria" pitchFamily="18" charset="0"/>
              </a:rPr>
              <a:t>virtual</a:t>
            </a:r>
            <a:r>
              <a:rPr lang="el-GR" sz="3100" dirty="0">
                <a:latin typeface="Arial Narrow" panose="020B0606020202030204" pitchFamily="34" charset="0"/>
                <a:ea typeface="Cambria" pitchFamily="18" charset="0"/>
              </a:rPr>
              <a:t> </a:t>
            </a:r>
            <a:r>
              <a:rPr lang="el-GR" sz="3100" dirty="0" err="1">
                <a:latin typeface="Arial Narrow" panose="020B0606020202030204" pitchFamily="34" charset="0"/>
                <a:ea typeface="Cambria" pitchFamily="18" charset="0"/>
              </a:rPr>
              <a:t>source</a:t>
            </a:r>
            <a:r>
              <a:rPr lang="el-GR" sz="3100" dirty="0">
                <a:latin typeface="Arial Narrow" panose="020B0606020202030204" pitchFamily="34" charset="0"/>
                <a:ea typeface="Cambria" pitchFamily="18" charset="0"/>
              </a:rPr>
              <a:t>) σε ύψος </a:t>
            </a:r>
            <a:r>
              <a:rPr lang="el-GR" sz="3100" b="1" u="sng" dirty="0">
                <a:latin typeface="Arial Narrow" panose="020B0606020202030204" pitchFamily="34" charset="0"/>
                <a:ea typeface="Cambria" pitchFamily="18" charset="0"/>
              </a:rPr>
              <a:t>-Η</a:t>
            </a:r>
            <a:r>
              <a:rPr lang="el-GR" sz="3100" dirty="0">
                <a:latin typeface="Arial Narrow" panose="020B0606020202030204" pitchFamily="34" charset="0"/>
                <a:ea typeface="Cambria" pitchFamily="18" charset="0"/>
              </a:rPr>
              <a:t> και με την υπόθεση ότι η διασπορά από την εικονική πηγή γίνεται κατά ταυτόσημο τρόπο όπως από την πραγματική πηγή. Το τελικό αποτέλεσμα προκύπτει από το άθροισμα των δύο πηγών</a:t>
            </a:r>
          </a:p>
        </p:txBody>
      </p:sp>
    </p:spTree>
    <p:extLst>
      <p:ext uri="{BB962C8B-B14F-4D97-AF65-F5344CB8AC3E}">
        <p14:creationId xmlns:p14="http://schemas.microsoft.com/office/powerpoint/2010/main" val="533870649"/>
      </p:ext>
    </p:extLst>
  </p:cSld>
  <p:clrMapOvr>
    <a:masterClrMapping/>
  </p:clrMapOvr>
  <p:transition spd="med">
    <p:zoom/>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Θέση ημερομηνίας 5">
            <a:extLst>
              <a:ext uri="{FF2B5EF4-FFF2-40B4-BE49-F238E27FC236}">
                <a16:creationId xmlns:a16="http://schemas.microsoft.com/office/drawing/2014/main" id="{683991C3-AB07-4DE9-B797-6868D778BF9A}"/>
              </a:ext>
            </a:extLst>
          </p:cNvPr>
          <p:cNvSpPr>
            <a:spLocks noGrp="1"/>
          </p:cNvSpPr>
          <p:nvPr>
            <p:ph type="dt" sz="half" idx="10"/>
          </p:nvPr>
        </p:nvSpPr>
        <p:spPr/>
        <p:txBody>
          <a:bodyPr/>
          <a:lstStyle/>
          <a:p>
            <a:pPr>
              <a:defRPr/>
            </a:pPr>
            <a:fld id="{DFB3E3A1-D1D5-4B0A-A8D6-D5B4EDE64DE5}" type="datetime1">
              <a:rPr lang="el-GR" smtClean="0"/>
              <a:pPr>
                <a:defRPr/>
              </a:pPr>
              <a:t>11/12/2024</a:t>
            </a:fld>
            <a:endParaRPr lang="el-GR"/>
          </a:p>
        </p:txBody>
      </p:sp>
      <p:sp>
        <p:nvSpPr>
          <p:cNvPr id="7" name="Θέση αριθμού διαφάνειας 6">
            <a:extLst>
              <a:ext uri="{FF2B5EF4-FFF2-40B4-BE49-F238E27FC236}">
                <a16:creationId xmlns:a16="http://schemas.microsoft.com/office/drawing/2014/main" id="{40AFF2BC-A555-480B-A24E-F912980C41CF}"/>
              </a:ext>
            </a:extLst>
          </p:cNvPr>
          <p:cNvSpPr>
            <a:spLocks noGrp="1"/>
          </p:cNvSpPr>
          <p:nvPr>
            <p:ph type="sldNum" sz="quarter" idx="12"/>
          </p:nvPr>
        </p:nvSpPr>
        <p:spPr/>
        <p:txBody>
          <a:bodyPr/>
          <a:lstStyle/>
          <a:p>
            <a:fld id="{9FD736EA-1B0E-4467-9092-9C5E0C8891FE}" type="slidenum">
              <a:rPr lang="el-GR" altLang="el-GR" smtClean="0"/>
              <a:pPr/>
              <a:t>69</a:t>
            </a:fld>
            <a:endParaRPr lang="el-GR" altLang="el-GR"/>
          </a:p>
        </p:txBody>
      </p:sp>
      <p:sp>
        <p:nvSpPr>
          <p:cNvPr id="4" name="Title 1">
            <a:extLst>
              <a:ext uri="{FF2B5EF4-FFF2-40B4-BE49-F238E27FC236}">
                <a16:creationId xmlns:a16="http://schemas.microsoft.com/office/drawing/2014/main" id="{07363FFB-97EE-40E6-B75F-59FEDFD65552}"/>
              </a:ext>
            </a:extLst>
          </p:cNvPr>
          <p:cNvSpPr>
            <a:spLocks noGrp="1"/>
          </p:cNvSpPr>
          <p:nvPr>
            <p:ph type="title"/>
          </p:nvPr>
        </p:nvSpPr>
        <p:spPr>
          <a:xfrm>
            <a:off x="298407" y="0"/>
            <a:ext cx="7772400" cy="857248"/>
          </a:xfrm>
        </p:spPr>
        <p:txBody>
          <a:bodyPr/>
          <a:lstStyle/>
          <a:p>
            <a:r>
              <a:rPr lang="el-GR" dirty="0">
                <a:solidFill>
                  <a:schemeClr val="accent6">
                    <a:lumMod val="75000"/>
                  </a:schemeClr>
                </a:solidFill>
              </a:rPr>
              <a:t>Ανάκλαση </a:t>
            </a:r>
            <a:endParaRPr lang="en-US" dirty="0">
              <a:solidFill>
                <a:schemeClr val="accent6">
                  <a:lumMod val="75000"/>
                </a:schemeClr>
              </a:solidFill>
            </a:endParaRPr>
          </a:p>
        </p:txBody>
      </p:sp>
      <p:sp>
        <p:nvSpPr>
          <p:cNvPr id="5" name="Content Placeholder 2">
            <a:extLst>
              <a:ext uri="{FF2B5EF4-FFF2-40B4-BE49-F238E27FC236}">
                <a16:creationId xmlns:a16="http://schemas.microsoft.com/office/drawing/2014/main" id="{2DEF023A-1DAB-4A4B-B6A3-D9532C8B63AA}"/>
              </a:ext>
            </a:extLst>
          </p:cNvPr>
          <p:cNvSpPr txBox="1">
            <a:spLocks/>
          </p:cNvSpPr>
          <p:nvPr/>
        </p:nvSpPr>
        <p:spPr>
          <a:xfrm>
            <a:off x="0" y="836712"/>
            <a:ext cx="9155391" cy="2592288"/>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273050" indent="-41275" algn="just">
              <a:buFont typeface="Arial" panose="020B0604020202020204" pitchFamily="34" charset="0"/>
              <a:buNone/>
            </a:pPr>
            <a:r>
              <a:rPr lang="el-GR" sz="2000" dirty="0">
                <a:latin typeface="Cambria" pitchFamily="18" charset="0"/>
                <a:ea typeface="Cambria" pitchFamily="18" charset="0"/>
              </a:rPr>
              <a:t>Το τμήμα του εικονικού θυσάνου που διέρχεται από την επιφάνεια του εδάφους είναι ακριβώς το ίδιο µε το τμήμα του θυσάνου από την πραγματική πηγή το οποίο χάνεται κάτω από το έδαφος και έτσι ικανοποιείται η συνθήκη της συνέχειας. </a:t>
            </a:r>
            <a:r>
              <a:rPr lang="el-GR" sz="2000" dirty="0">
                <a:solidFill>
                  <a:srgbClr val="0000FF"/>
                </a:solidFill>
                <a:latin typeface="Cambria" pitchFamily="18" charset="0"/>
                <a:ea typeface="Cambria" pitchFamily="18" charset="0"/>
              </a:rPr>
              <a:t>Αξίζει να σημειωθεί ότι στην πραγματικότητα ένα μέρος των ρύπων που έρχεται σε επαφή µε την επιφάνεια κατακρατείται από αυτή. </a:t>
            </a:r>
          </a:p>
          <a:p>
            <a:pPr marL="273050" indent="-41275" algn="just">
              <a:buFont typeface="Arial" panose="020B0604020202020204" pitchFamily="34" charset="0"/>
              <a:buNone/>
            </a:pPr>
            <a:r>
              <a:rPr lang="el-GR" sz="2000" dirty="0">
                <a:latin typeface="Cambria" pitchFamily="18" charset="0"/>
                <a:ea typeface="Cambria" pitchFamily="18" charset="0"/>
              </a:rPr>
              <a:t>Η ξηρή εναπόθεση είναι σχετικά αργή διαδικασία η οποία χρειάζεται μεγάλα χρονικά διαστήματα για να δράσει οπότε η σημασία της σε τοπική κλίμακα είναι μικρή. </a:t>
            </a:r>
            <a:endParaRPr lang="en-US" sz="2000" dirty="0">
              <a:latin typeface="Cambria" pitchFamily="18" charset="0"/>
              <a:ea typeface="Cambria" pitchFamily="18" charset="0"/>
            </a:endParaRPr>
          </a:p>
        </p:txBody>
      </p:sp>
      <p:pic>
        <p:nvPicPr>
          <p:cNvPr id="8" name="Picture 3">
            <a:extLst>
              <a:ext uri="{FF2B5EF4-FFF2-40B4-BE49-F238E27FC236}">
                <a16:creationId xmlns:a16="http://schemas.microsoft.com/office/drawing/2014/main" id="{4F63BEAE-5CA1-4932-9A65-B8DF74DB7646}"/>
              </a:ext>
            </a:extLst>
          </p:cNvPr>
          <p:cNvPicPr>
            <a:picLocks noChangeAspect="1" noChangeArrowheads="1"/>
          </p:cNvPicPr>
          <p:nvPr/>
        </p:nvPicPr>
        <p:blipFill>
          <a:blip r:embed="rId2" cstate="print"/>
          <a:srcRect l="30664" t="21875" r="39453" b="41666"/>
          <a:stretch>
            <a:fillRect/>
          </a:stretch>
        </p:blipFill>
        <p:spPr bwMode="auto">
          <a:xfrm>
            <a:off x="2771800" y="3284984"/>
            <a:ext cx="4143372" cy="3069164"/>
          </a:xfrm>
          <a:prstGeom prst="rect">
            <a:avLst/>
          </a:prstGeom>
          <a:noFill/>
          <a:ln w="9525">
            <a:noFill/>
            <a:miter lim="800000"/>
            <a:headEnd/>
            <a:tailEnd/>
          </a:ln>
          <a:effectLst/>
        </p:spPr>
      </p:pic>
    </p:spTree>
    <p:extLst>
      <p:ext uri="{BB962C8B-B14F-4D97-AF65-F5344CB8AC3E}">
        <p14:creationId xmlns:p14="http://schemas.microsoft.com/office/powerpoint/2010/main" val="1754452122"/>
      </p:ext>
    </p:extLst>
  </p:cSld>
  <p:clrMapOvr>
    <a:masterClrMapping/>
  </p:clrMapOvr>
  <p:transition spd="med">
    <p:zoom/>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Θέση ημερομηνίας 5">
            <a:extLst>
              <a:ext uri="{FF2B5EF4-FFF2-40B4-BE49-F238E27FC236}">
                <a16:creationId xmlns:a16="http://schemas.microsoft.com/office/drawing/2014/main" id="{683991C3-AB07-4DE9-B797-6868D778BF9A}"/>
              </a:ext>
            </a:extLst>
          </p:cNvPr>
          <p:cNvSpPr>
            <a:spLocks noGrp="1"/>
          </p:cNvSpPr>
          <p:nvPr>
            <p:ph type="dt" sz="half" idx="10"/>
          </p:nvPr>
        </p:nvSpPr>
        <p:spPr/>
        <p:txBody>
          <a:bodyPr/>
          <a:lstStyle/>
          <a:p>
            <a:pPr>
              <a:defRPr/>
            </a:pPr>
            <a:fld id="{DFB3E3A1-D1D5-4B0A-A8D6-D5B4EDE64DE5}" type="datetime1">
              <a:rPr lang="el-GR" smtClean="0"/>
              <a:pPr>
                <a:defRPr/>
              </a:pPr>
              <a:t>11/12/2024</a:t>
            </a:fld>
            <a:endParaRPr lang="el-GR"/>
          </a:p>
        </p:txBody>
      </p:sp>
      <p:sp>
        <p:nvSpPr>
          <p:cNvPr id="7" name="Θέση αριθμού διαφάνειας 6">
            <a:extLst>
              <a:ext uri="{FF2B5EF4-FFF2-40B4-BE49-F238E27FC236}">
                <a16:creationId xmlns:a16="http://schemas.microsoft.com/office/drawing/2014/main" id="{40AFF2BC-A555-480B-A24E-F912980C41CF}"/>
              </a:ext>
            </a:extLst>
          </p:cNvPr>
          <p:cNvSpPr>
            <a:spLocks noGrp="1"/>
          </p:cNvSpPr>
          <p:nvPr>
            <p:ph type="sldNum" sz="quarter" idx="12"/>
          </p:nvPr>
        </p:nvSpPr>
        <p:spPr/>
        <p:txBody>
          <a:bodyPr/>
          <a:lstStyle/>
          <a:p>
            <a:fld id="{9FD736EA-1B0E-4467-9092-9C5E0C8891FE}" type="slidenum">
              <a:rPr lang="el-GR" altLang="el-GR" smtClean="0"/>
              <a:pPr/>
              <a:t>70</a:t>
            </a:fld>
            <a:endParaRPr lang="el-GR" altLang="el-GR"/>
          </a:p>
        </p:txBody>
      </p:sp>
      <p:sp>
        <p:nvSpPr>
          <p:cNvPr id="4" name="Title 1">
            <a:extLst>
              <a:ext uri="{FF2B5EF4-FFF2-40B4-BE49-F238E27FC236}">
                <a16:creationId xmlns:a16="http://schemas.microsoft.com/office/drawing/2014/main" id="{8BCDD4B5-772E-4576-8CFA-F43667892306}"/>
              </a:ext>
            </a:extLst>
          </p:cNvPr>
          <p:cNvSpPr>
            <a:spLocks noGrp="1"/>
          </p:cNvSpPr>
          <p:nvPr>
            <p:ph type="title"/>
          </p:nvPr>
        </p:nvSpPr>
        <p:spPr>
          <a:xfrm>
            <a:off x="914400" y="0"/>
            <a:ext cx="7772400" cy="692696"/>
          </a:xfrm>
        </p:spPr>
        <p:txBody>
          <a:bodyPr>
            <a:normAutofit fontScale="90000"/>
          </a:bodyPr>
          <a:lstStyle/>
          <a:p>
            <a:r>
              <a:rPr lang="el-GR" dirty="0">
                <a:solidFill>
                  <a:schemeClr val="accent6">
                    <a:lumMod val="75000"/>
                  </a:schemeClr>
                </a:solidFill>
                <a:latin typeface="Arial Narrow" panose="020B0606020202030204" pitchFamily="34" charset="0"/>
              </a:rPr>
              <a:t>Προσδιορισµός των σ</a:t>
            </a:r>
            <a:r>
              <a:rPr lang="el-GR" baseline="-25000" dirty="0">
                <a:solidFill>
                  <a:schemeClr val="accent6">
                    <a:lumMod val="75000"/>
                  </a:schemeClr>
                </a:solidFill>
                <a:latin typeface="Arial Narrow" panose="020B0606020202030204" pitchFamily="34" charset="0"/>
              </a:rPr>
              <a:t>y</a:t>
            </a:r>
            <a:r>
              <a:rPr lang="el-GR" dirty="0">
                <a:solidFill>
                  <a:schemeClr val="accent6">
                    <a:lumMod val="75000"/>
                  </a:schemeClr>
                </a:solidFill>
                <a:latin typeface="Arial Narrow" panose="020B0606020202030204" pitchFamily="34" charset="0"/>
              </a:rPr>
              <a:t> και </a:t>
            </a:r>
            <a:r>
              <a:rPr lang="el-GR" dirty="0" err="1">
                <a:solidFill>
                  <a:schemeClr val="accent6">
                    <a:lumMod val="75000"/>
                  </a:schemeClr>
                </a:solidFill>
                <a:latin typeface="Arial Narrow" panose="020B0606020202030204" pitchFamily="34" charset="0"/>
              </a:rPr>
              <a:t>σ</a:t>
            </a:r>
            <a:r>
              <a:rPr lang="el-GR" baseline="-25000" dirty="0" err="1">
                <a:solidFill>
                  <a:schemeClr val="accent6">
                    <a:lumMod val="75000"/>
                  </a:schemeClr>
                </a:solidFill>
                <a:latin typeface="Arial Narrow" panose="020B0606020202030204" pitchFamily="34" charset="0"/>
              </a:rPr>
              <a:t>z</a:t>
            </a:r>
            <a:endParaRPr lang="en-US" baseline="-25000" dirty="0">
              <a:solidFill>
                <a:schemeClr val="accent6">
                  <a:lumMod val="75000"/>
                </a:schemeClr>
              </a:solidFill>
              <a:latin typeface="Arial Narrow" panose="020B0606020202030204" pitchFamily="34" charset="0"/>
            </a:endParaRPr>
          </a:p>
        </p:txBody>
      </p:sp>
      <p:sp>
        <p:nvSpPr>
          <p:cNvPr id="5" name="Content Placeholder 2">
            <a:extLst>
              <a:ext uri="{FF2B5EF4-FFF2-40B4-BE49-F238E27FC236}">
                <a16:creationId xmlns:a16="http://schemas.microsoft.com/office/drawing/2014/main" id="{6E5039EB-C78E-44B2-8E37-7AF75E218754}"/>
              </a:ext>
            </a:extLst>
          </p:cNvPr>
          <p:cNvSpPr txBox="1">
            <a:spLocks/>
          </p:cNvSpPr>
          <p:nvPr/>
        </p:nvSpPr>
        <p:spPr>
          <a:xfrm>
            <a:off x="107504" y="620688"/>
            <a:ext cx="8686832" cy="512447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273050" indent="15875" algn="just">
              <a:lnSpc>
                <a:spcPct val="120000"/>
              </a:lnSpc>
              <a:spcBef>
                <a:spcPts val="0"/>
              </a:spcBef>
              <a:buFont typeface="Arial" panose="020B0604020202020204" pitchFamily="34" charset="0"/>
              <a:buNone/>
            </a:pPr>
            <a:r>
              <a:rPr lang="el-GR" sz="2000" dirty="0">
                <a:latin typeface="Arial Narrow" panose="020B0606020202030204" pitchFamily="34" charset="0"/>
                <a:ea typeface="Cambria" pitchFamily="18" charset="0"/>
              </a:rPr>
              <a:t>Σε πολλές περιπτώσεις υπάρχουν διαθέσιμες μετρήσεις των γρήγορων διακυμάνσεων του ανέμου. Οι μετρήσεις αυτές </a:t>
            </a:r>
            <a:r>
              <a:rPr lang="el-GR" sz="2000" u="sng" dirty="0">
                <a:latin typeface="Arial Narrow" panose="020B0606020202030204" pitchFamily="34" charset="0"/>
                <a:ea typeface="Cambria" pitchFamily="18" charset="0"/>
              </a:rPr>
              <a:t>γίνονται συνήθως σε ύψος 10 μέτρων</a:t>
            </a:r>
            <a:r>
              <a:rPr lang="el-GR" sz="2000" dirty="0">
                <a:latin typeface="Arial Narrow" panose="020B0606020202030204" pitchFamily="34" charset="0"/>
                <a:ea typeface="Cambria" pitchFamily="18" charset="0"/>
              </a:rPr>
              <a:t> και για αυτό τον σκοπό χρησιμοποιούνται ανεμόμετρα και/ή ανεμοδείκτες µε μικρή χρονική σταθερά (π.χ. ανεμόμετρα µε προπέλες, </a:t>
            </a:r>
            <a:r>
              <a:rPr lang="el-GR" sz="2000" dirty="0" err="1">
                <a:latin typeface="Arial Narrow" panose="020B0606020202030204" pitchFamily="34" charset="0"/>
                <a:ea typeface="Cambria" pitchFamily="18" charset="0"/>
              </a:rPr>
              <a:t>u,v,w</a:t>
            </a:r>
            <a:r>
              <a:rPr lang="el-GR" sz="2000" dirty="0">
                <a:latin typeface="Arial Narrow" panose="020B0606020202030204" pitchFamily="34" charset="0"/>
                <a:ea typeface="Cambria" pitchFamily="18" charset="0"/>
              </a:rPr>
              <a:t> σύστημα ανεμόμετρου, ηχητικό ανεμόμετρο κτλ.). </a:t>
            </a:r>
            <a:endParaRPr lang="en-US" sz="2000" dirty="0">
              <a:latin typeface="Arial Narrow" panose="020B0606020202030204" pitchFamily="34" charset="0"/>
              <a:ea typeface="Cambria" pitchFamily="18" charset="0"/>
            </a:endParaRPr>
          </a:p>
          <a:p>
            <a:pPr marL="273050" indent="15875" algn="just">
              <a:lnSpc>
                <a:spcPct val="120000"/>
              </a:lnSpc>
              <a:spcBef>
                <a:spcPts val="0"/>
              </a:spcBef>
              <a:buFont typeface="Arial" panose="020B0604020202020204" pitchFamily="34" charset="0"/>
              <a:buNone/>
            </a:pPr>
            <a:r>
              <a:rPr lang="el-GR" sz="2000" dirty="0">
                <a:latin typeface="Arial Narrow" panose="020B0606020202030204" pitchFamily="34" charset="0"/>
                <a:ea typeface="Cambria" pitchFamily="18" charset="0"/>
              </a:rPr>
              <a:t>Οι παράμετροι που μπορούν να χρησιμοποιηθούν σ' αυτές τις περιπτώσεις για τον προσδιορισμό των </a:t>
            </a:r>
            <a:r>
              <a:rPr lang="el-GR" sz="2000" dirty="0" err="1">
                <a:latin typeface="Arial Narrow" panose="020B0606020202030204" pitchFamily="34" charset="0"/>
                <a:ea typeface="Cambria" pitchFamily="18" charset="0"/>
              </a:rPr>
              <a:t>σ</a:t>
            </a:r>
            <a:r>
              <a:rPr lang="el-GR" sz="2000" baseline="-25000" dirty="0" err="1">
                <a:latin typeface="Arial Narrow" panose="020B0606020202030204" pitchFamily="34" charset="0"/>
                <a:ea typeface="Cambria" pitchFamily="18" charset="0"/>
              </a:rPr>
              <a:t>y</a:t>
            </a:r>
            <a:r>
              <a:rPr lang="el-GR" sz="2000" dirty="0">
                <a:latin typeface="Arial Narrow" panose="020B0606020202030204" pitchFamily="34" charset="0"/>
                <a:ea typeface="Cambria" pitchFamily="18" charset="0"/>
              </a:rPr>
              <a:t> και </a:t>
            </a:r>
            <a:r>
              <a:rPr lang="el-GR" sz="2000" dirty="0" err="1">
                <a:latin typeface="Arial Narrow" panose="020B0606020202030204" pitchFamily="34" charset="0"/>
                <a:ea typeface="Cambria" pitchFamily="18" charset="0"/>
              </a:rPr>
              <a:t>σ</a:t>
            </a:r>
            <a:r>
              <a:rPr lang="el-GR" sz="2000" baseline="-25000" dirty="0" err="1">
                <a:latin typeface="Arial Narrow" panose="020B0606020202030204" pitchFamily="34" charset="0"/>
                <a:ea typeface="Cambria" pitchFamily="18" charset="0"/>
              </a:rPr>
              <a:t>z</a:t>
            </a:r>
            <a:r>
              <a:rPr lang="el-GR" sz="2000" dirty="0">
                <a:latin typeface="Arial Narrow" panose="020B0606020202030204" pitchFamily="34" charset="0"/>
                <a:ea typeface="Cambria" pitchFamily="18" charset="0"/>
              </a:rPr>
              <a:t> είναι οι τυπικές αποκλίσεις της οριζόντιας και της κατακόρυφης διεύθυνσης του ανέμου, </a:t>
            </a:r>
            <a:r>
              <a:rPr lang="el-GR" sz="2000" dirty="0" err="1">
                <a:latin typeface="Arial Narrow" panose="020B0606020202030204" pitchFamily="34" charset="0"/>
                <a:ea typeface="Cambria" pitchFamily="18" charset="0"/>
              </a:rPr>
              <a:t>σ</a:t>
            </a:r>
            <a:r>
              <a:rPr lang="el-GR" sz="2000" baseline="-25000" dirty="0" err="1">
                <a:latin typeface="Arial Narrow" panose="020B0606020202030204" pitchFamily="34" charset="0"/>
                <a:ea typeface="Cambria" pitchFamily="18" charset="0"/>
              </a:rPr>
              <a:t>φ</a:t>
            </a:r>
            <a:r>
              <a:rPr lang="el-GR" sz="2000" dirty="0">
                <a:latin typeface="Arial Narrow" panose="020B0606020202030204" pitchFamily="34" charset="0"/>
                <a:ea typeface="Cambria" pitchFamily="18" charset="0"/>
              </a:rPr>
              <a:t> και </a:t>
            </a:r>
            <a:r>
              <a:rPr lang="el-GR" sz="2000" dirty="0" err="1">
                <a:latin typeface="Arial Narrow" panose="020B0606020202030204" pitchFamily="34" charset="0"/>
                <a:ea typeface="Cambria" pitchFamily="18" charset="0"/>
              </a:rPr>
              <a:t>σ</a:t>
            </a:r>
            <a:r>
              <a:rPr lang="el-GR" sz="2000" baseline="-25000" dirty="0" err="1">
                <a:latin typeface="Arial Narrow" panose="020B0606020202030204" pitchFamily="34" charset="0"/>
                <a:ea typeface="Cambria" pitchFamily="18" charset="0"/>
              </a:rPr>
              <a:t>e</a:t>
            </a:r>
            <a:r>
              <a:rPr lang="el-GR" sz="2000" dirty="0">
                <a:latin typeface="Arial Narrow" panose="020B0606020202030204" pitchFamily="34" charset="0"/>
                <a:ea typeface="Cambria" pitchFamily="18" charset="0"/>
              </a:rPr>
              <a:t> αντίστοιχα. Οι τυπικές αποκλίσεις της κατανομής των συγκεντρώσεων των ρύπων σε κάποια απόσταση x δίνονται σε αυτή την περίπτωση από τις σχέσεις: </a:t>
            </a:r>
            <a:endParaRPr lang="en-US" sz="2000" dirty="0">
              <a:latin typeface="Arial Narrow" panose="020B0606020202030204" pitchFamily="34" charset="0"/>
              <a:ea typeface="Cambria" pitchFamily="18" charset="0"/>
            </a:endParaRPr>
          </a:p>
          <a:p>
            <a:pPr marL="273050" indent="15875" algn="ctr">
              <a:lnSpc>
                <a:spcPct val="120000"/>
              </a:lnSpc>
              <a:spcBef>
                <a:spcPts val="0"/>
              </a:spcBef>
              <a:buFont typeface="Arial" panose="020B0604020202020204" pitchFamily="34" charset="0"/>
              <a:buNone/>
            </a:pPr>
            <a:r>
              <a:rPr lang="el-GR" sz="2000" dirty="0" err="1">
                <a:latin typeface="Arial Narrow" panose="020B0606020202030204" pitchFamily="34" charset="0"/>
                <a:ea typeface="Cambria" pitchFamily="18" charset="0"/>
              </a:rPr>
              <a:t>σ</a:t>
            </a:r>
            <a:r>
              <a:rPr lang="el-GR" sz="2000" baseline="-25000" dirty="0" err="1">
                <a:latin typeface="Arial Narrow" panose="020B0606020202030204" pitchFamily="34" charset="0"/>
                <a:ea typeface="Cambria" pitchFamily="18" charset="0"/>
              </a:rPr>
              <a:t>y</a:t>
            </a:r>
            <a:r>
              <a:rPr lang="el-GR" sz="2000" dirty="0">
                <a:latin typeface="Arial Narrow" panose="020B0606020202030204" pitchFamily="34" charset="0"/>
                <a:ea typeface="Cambria" pitchFamily="18" charset="0"/>
              </a:rPr>
              <a:t> = x </a:t>
            </a:r>
            <a:r>
              <a:rPr lang="el-GR" sz="2000" dirty="0" err="1">
                <a:latin typeface="Arial Narrow" panose="020B0606020202030204" pitchFamily="34" charset="0"/>
                <a:ea typeface="Cambria" pitchFamily="18" charset="0"/>
              </a:rPr>
              <a:t>σ</a:t>
            </a:r>
            <a:r>
              <a:rPr lang="el-GR" sz="2000" baseline="-25000" dirty="0" err="1">
                <a:latin typeface="Arial Narrow" panose="020B0606020202030204" pitchFamily="34" charset="0"/>
                <a:ea typeface="Cambria" pitchFamily="18" charset="0"/>
              </a:rPr>
              <a:t>φ</a:t>
            </a:r>
            <a:r>
              <a:rPr lang="el-GR" sz="2000" dirty="0">
                <a:latin typeface="Arial Narrow" panose="020B0606020202030204" pitchFamily="34" charset="0"/>
                <a:ea typeface="Cambria" pitchFamily="18" charset="0"/>
              </a:rPr>
              <a:t> </a:t>
            </a:r>
            <a:r>
              <a:rPr lang="el-GR" sz="2000" dirty="0" err="1">
                <a:latin typeface="Arial Narrow" panose="020B0606020202030204" pitchFamily="34" charset="0"/>
                <a:ea typeface="Cambria" pitchFamily="18" charset="0"/>
              </a:rPr>
              <a:t>f</a:t>
            </a:r>
            <a:r>
              <a:rPr lang="el-GR" sz="2000" baseline="-25000" dirty="0" err="1">
                <a:latin typeface="Arial Narrow" panose="020B0606020202030204" pitchFamily="34" charset="0"/>
                <a:ea typeface="Cambria" pitchFamily="18" charset="0"/>
              </a:rPr>
              <a:t>y</a:t>
            </a:r>
            <a:r>
              <a:rPr lang="el-GR" sz="2000" baseline="-25000" dirty="0">
                <a:latin typeface="Arial Narrow" panose="020B0606020202030204" pitchFamily="34" charset="0"/>
                <a:ea typeface="Cambria" pitchFamily="18" charset="0"/>
              </a:rPr>
              <a:t>                      ,                          </a:t>
            </a:r>
            <a:r>
              <a:rPr lang="el-GR" sz="2000" dirty="0" err="1">
                <a:latin typeface="Arial Narrow" panose="020B0606020202030204" pitchFamily="34" charset="0"/>
                <a:ea typeface="Cambria" pitchFamily="18" charset="0"/>
              </a:rPr>
              <a:t>σ</a:t>
            </a:r>
            <a:r>
              <a:rPr lang="el-GR" sz="2000" baseline="-25000" dirty="0" err="1">
                <a:latin typeface="Arial Narrow" panose="020B0606020202030204" pitchFamily="34" charset="0"/>
                <a:ea typeface="Cambria" pitchFamily="18" charset="0"/>
              </a:rPr>
              <a:t>z</a:t>
            </a:r>
            <a:r>
              <a:rPr lang="el-GR" sz="2000" dirty="0">
                <a:latin typeface="Arial Narrow" panose="020B0606020202030204" pitchFamily="34" charset="0"/>
                <a:ea typeface="Cambria" pitchFamily="18" charset="0"/>
              </a:rPr>
              <a:t> = x </a:t>
            </a:r>
            <a:r>
              <a:rPr lang="el-GR" sz="2000" dirty="0" err="1">
                <a:latin typeface="Arial Narrow" panose="020B0606020202030204" pitchFamily="34" charset="0"/>
                <a:ea typeface="Cambria" pitchFamily="18" charset="0"/>
              </a:rPr>
              <a:t>σ</a:t>
            </a:r>
            <a:r>
              <a:rPr lang="el-GR" sz="2000" baseline="-25000" dirty="0" err="1">
                <a:latin typeface="Arial Narrow" panose="020B0606020202030204" pitchFamily="34" charset="0"/>
                <a:ea typeface="Cambria" pitchFamily="18" charset="0"/>
              </a:rPr>
              <a:t>e</a:t>
            </a:r>
            <a:r>
              <a:rPr lang="el-GR" sz="2000" dirty="0">
                <a:latin typeface="Arial Narrow" panose="020B0606020202030204" pitchFamily="34" charset="0"/>
                <a:ea typeface="Cambria" pitchFamily="18" charset="0"/>
              </a:rPr>
              <a:t> </a:t>
            </a:r>
            <a:r>
              <a:rPr lang="el-GR" sz="2000" dirty="0" err="1">
                <a:latin typeface="Arial Narrow" panose="020B0606020202030204" pitchFamily="34" charset="0"/>
                <a:ea typeface="Cambria" pitchFamily="18" charset="0"/>
              </a:rPr>
              <a:t>f</a:t>
            </a:r>
            <a:r>
              <a:rPr lang="el-GR" sz="2000" baseline="-25000" dirty="0" err="1">
                <a:latin typeface="Arial Narrow" panose="020B0606020202030204" pitchFamily="34" charset="0"/>
                <a:ea typeface="Cambria" pitchFamily="18" charset="0"/>
              </a:rPr>
              <a:t>z</a:t>
            </a:r>
            <a:endParaRPr lang="en-US" sz="2000" baseline="-25000" dirty="0">
              <a:latin typeface="Arial Narrow" panose="020B0606020202030204" pitchFamily="34" charset="0"/>
              <a:ea typeface="Cambria" pitchFamily="18" charset="0"/>
            </a:endParaRPr>
          </a:p>
          <a:p>
            <a:pPr marL="273050" indent="15875" algn="just">
              <a:lnSpc>
                <a:spcPct val="120000"/>
              </a:lnSpc>
              <a:spcBef>
                <a:spcPts val="0"/>
              </a:spcBef>
              <a:buFont typeface="Arial" panose="020B0604020202020204" pitchFamily="34" charset="0"/>
              <a:buNone/>
            </a:pPr>
            <a:r>
              <a:rPr lang="el-GR" sz="2000" dirty="0">
                <a:latin typeface="Arial Narrow" panose="020B0606020202030204" pitchFamily="34" charset="0"/>
                <a:ea typeface="Cambria" pitchFamily="18" charset="0"/>
              </a:rPr>
              <a:t>όπου τα </a:t>
            </a:r>
            <a:r>
              <a:rPr lang="el-GR" sz="2000" dirty="0" err="1">
                <a:latin typeface="Arial Narrow" panose="020B0606020202030204" pitchFamily="34" charset="0"/>
                <a:ea typeface="Cambria" pitchFamily="18" charset="0"/>
              </a:rPr>
              <a:t>σ</a:t>
            </a:r>
            <a:r>
              <a:rPr lang="el-GR" sz="2000" baseline="-25000" dirty="0" err="1">
                <a:latin typeface="Arial Narrow" panose="020B0606020202030204" pitchFamily="34" charset="0"/>
                <a:ea typeface="Cambria" pitchFamily="18" charset="0"/>
              </a:rPr>
              <a:t>y</a:t>
            </a:r>
            <a:r>
              <a:rPr lang="el-GR" sz="2000" dirty="0">
                <a:latin typeface="Arial Narrow" panose="020B0606020202030204" pitchFamily="34" charset="0"/>
                <a:ea typeface="Cambria" pitchFamily="18" charset="0"/>
              </a:rPr>
              <a:t> και </a:t>
            </a:r>
            <a:r>
              <a:rPr lang="el-GR" sz="2000" dirty="0" err="1">
                <a:latin typeface="Arial Narrow" panose="020B0606020202030204" pitchFamily="34" charset="0"/>
                <a:ea typeface="Cambria" pitchFamily="18" charset="0"/>
              </a:rPr>
              <a:t>σ</a:t>
            </a:r>
            <a:r>
              <a:rPr lang="el-GR" sz="2000" baseline="-25000" dirty="0" err="1">
                <a:latin typeface="Arial Narrow" panose="020B0606020202030204" pitchFamily="34" charset="0"/>
                <a:ea typeface="Cambria" pitchFamily="18" charset="0"/>
              </a:rPr>
              <a:t>z</a:t>
            </a:r>
            <a:r>
              <a:rPr lang="el-GR" sz="2000" dirty="0">
                <a:latin typeface="Arial Narrow" panose="020B0606020202030204" pitchFamily="34" charset="0"/>
                <a:ea typeface="Cambria" pitchFamily="18" charset="0"/>
              </a:rPr>
              <a:t> δίνονται σε μέτρα, τα </a:t>
            </a:r>
            <a:r>
              <a:rPr lang="el-GR" sz="2000" dirty="0" err="1">
                <a:latin typeface="Arial Narrow" panose="020B0606020202030204" pitchFamily="34" charset="0"/>
                <a:ea typeface="Cambria" pitchFamily="18" charset="0"/>
              </a:rPr>
              <a:t>σ</a:t>
            </a:r>
            <a:r>
              <a:rPr lang="el-GR" sz="2000" baseline="-25000" dirty="0" err="1">
                <a:latin typeface="Arial Narrow" panose="020B0606020202030204" pitchFamily="34" charset="0"/>
                <a:ea typeface="Cambria" pitchFamily="18" charset="0"/>
              </a:rPr>
              <a:t>φ</a:t>
            </a:r>
            <a:r>
              <a:rPr lang="el-GR" sz="2000" dirty="0">
                <a:latin typeface="Arial Narrow" panose="020B0606020202030204" pitchFamily="34" charset="0"/>
                <a:ea typeface="Cambria" pitchFamily="18" charset="0"/>
              </a:rPr>
              <a:t> και </a:t>
            </a:r>
            <a:r>
              <a:rPr lang="el-GR" sz="2000" dirty="0" err="1">
                <a:latin typeface="Arial Narrow" panose="020B0606020202030204" pitchFamily="34" charset="0"/>
                <a:ea typeface="Cambria" pitchFamily="18" charset="0"/>
              </a:rPr>
              <a:t>σ</a:t>
            </a:r>
            <a:r>
              <a:rPr lang="el-GR" sz="2000" baseline="-25000" dirty="0" err="1">
                <a:latin typeface="Arial Narrow" panose="020B0606020202030204" pitchFamily="34" charset="0"/>
                <a:ea typeface="Cambria" pitchFamily="18" charset="0"/>
              </a:rPr>
              <a:t>e</a:t>
            </a:r>
            <a:r>
              <a:rPr lang="el-GR" sz="2000" dirty="0">
                <a:latin typeface="Arial Narrow" panose="020B0606020202030204" pitchFamily="34" charset="0"/>
                <a:ea typeface="Cambria" pitchFamily="18" charset="0"/>
              </a:rPr>
              <a:t> σε ακτίνια. </a:t>
            </a:r>
            <a:endParaRPr lang="en-US" sz="2000" dirty="0">
              <a:latin typeface="Arial Narrow" panose="020B0606020202030204" pitchFamily="34" charset="0"/>
              <a:ea typeface="Cambria" pitchFamily="18" charset="0"/>
            </a:endParaRPr>
          </a:p>
          <a:p>
            <a:pPr marL="273050" indent="15875" algn="just">
              <a:lnSpc>
                <a:spcPct val="120000"/>
              </a:lnSpc>
              <a:spcBef>
                <a:spcPts val="0"/>
              </a:spcBef>
              <a:buFont typeface="Arial" panose="020B0604020202020204" pitchFamily="34" charset="0"/>
              <a:buNone/>
            </a:pPr>
            <a:r>
              <a:rPr lang="el-GR" sz="2000" dirty="0">
                <a:latin typeface="Arial Narrow" panose="020B0606020202030204" pitchFamily="34" charset="0"/>
                <a:ea typeface="Cambria" pitchFamily="18" charset="0"/>
              </a:rPr>
              <a:t>Οι παράμετροι </a:t>
            </a:r>
            <a:r>
              <a:rPr lang="el-GR" sz="2000" dirty="0" err="1">
                <a:latin typeface="Arial Narrow" panose="020B0606020202030204" pitchFamily="34" charset="0"/>
                <a:ea typeface="Cambria" pitchFamily="18" charset="0"/>
              </a:rPr>
              <a:t>f</a:t>
            </a:r>
            <a:r>
              <a:rPr lang="el-GR" sz="2000" baseline="-25000" dirty="0" err="1">
                <a:latin typeface="Arial Narrow" panose="020B0606020202030204" pitchFamily="34" charset="0"/>
                <a:ea typeface="Cambria" pitchFamily="18" charset="0"/>
              </a:rPr>
              <a:t>y</a:t>
            </a:r>
            <a:r>
              <a:rPr lang="el-GR" sz="2000" dirty="0">
                <a:latin typeface="Arial Narrow" panose="020B0606020202030204" pitchFamily="34" charset="0"/>
                <a:ea typeface="Cambria" pitchFamily="18" charset="0"/>
              </a:rPr>
              <a:t> και </a:t>
            </a:r>
            <a:r>
              <a:rPr lang="el-GR" sz="2000" dirty="0" err="1">
                <a:latin typeface="Arial Narrow" panose="020B0606020202030204" pitchFamily="34" charset="0"/>
                <a:ea typeface="Cambria" pitchFamily="18" charset="0"/>
              </a:rPr>
              <a:t>f</a:t>
            </a:r>
            <a:r>
              <a:rPr lang="el-GR" sz="2000" baseline="-25000" dirty="0" err="1">
                <a:latin typeface="Arial Narrow" panose="020B0606020202030204" pitchFamily="34" charset="0"/>
                <a:ea typeface="Cambria" pitchFamily="18" charset="0"/>
              </a:rPr>
              <a:t>z</a:t>
            </a:r>
            <a:r>
              <a:rPr lang="el-GR" sz="2000" dirty="0">
                <a:latin typeface="Arial Narrow" panose="020B0606020202030204" pitchFamily="34" charset="0"/>
                <a:ea typeface="Cambria" pitchFamily="18" charset="0"/>
              </a:rPr>
              <a:t> δίνονται από τις σχέσεις </a:t>
            </a:r>
            <a:endParaRPr lang="en-US" sz="2000" dirty="0">
              <a:latin typeface="Arial Narrow" panose="020B0606020202030204" pitchFamily="34" charset="0"/>
              <a:ea typeface="Cambria" pitchFamily="18" charset="0"/>
            </a:endParaRPr>
          </a:p>
          <a:p>
            <a:pPr marL="273050" indent="15875" algn="ctr">
              <a:lnSpc>
                <a:spcPct val="120000"/>
              </a:lnSpc>
              <a:spcBef>
                <a:spcPts val="0"/>
              </a:spcBef>
              <a:buFont typeface="Arial" panose="020B0604020202020204" pitchFamily="34" charset="0"/>
              <a:buNone/>
            </a:pPr>
            <a:r>
              <a:rPr lang="el-GR" sz="2000" dirty="0" err="1">
                <a:latin typeface="Arial Narrow" panose="020B0606020202030204" pitchFamily="34" charset="0"/>
                <a:ea typeface="Cambria" pitchFamily="18" charset="0"/>
              </a:rPr>
              <a:t>f</a:t>
            </a:r>
            <a:r>
              <a:rPr lang="el-GR" sz="2000" baseline="-25000" dirty="0" err="1">
                <a:latin typeface="Arial Narrow" panose="020B0606020202030204" pitchFamily="34" charset="0"/>
                <a:ea typeface="Cambria" pitchFamily="18" charset="0"/>
              </a:rPr>
              <a:t>y</a:t>
            </a:r>
            <a:r>
              <a:rPr lang="el-GR" sz="2000" dirty="0">
                <a:latin typeface="Arial Narrow" panose="020B0606020202030204" pitchFamily="34" charset="0"/>
                <a:ea typeface="Cambria" pitchFamily="18" charset="0"/>
              </a:rPr>
              <a:t> = 1 / [1+0</a:t>
            </a:r>
            <a:r>
              <a:rPr lang="en-US" sz="2000" dirty="0">
                <a:latin typeface="Arial Narrow" panose="020B0606020202030204" pitchFamily="34" charset="0"/>
                <a:ea typeface="Cambria" pitchFamily="18" charset="0"/>
              </a:rPr>
              <a:t>,</a:t>
            </a:r>
            <a:r>
              <a:rPr lang="el-GR" sz="2000" dirty="0">
                <a:latin typeface="Arial Narrow" panose="020B0606020202030204" pitchFamily="34" charset="0"/>
                <a:ea typeface="Cambria" pitchFamily="18" charset="0"/>
              </a:rPr>
              <a:t>9(x/1000u)</a:t>
            </a:r>
            <a:r>
              <a:rPr lang="el-GR" sz="2000" baseline="30000" dirty="0">
                <a:latin typeface="Arial Narrow" panose="020B0606020202030204" pitchFamily="34" charset="0"/>
                <a:ea typeface="Cambria" pitchFamily="18" charset="0"/>
              </a:rPr>
              <a:t>0</a:t>
            </a:r>
            <a:r>
              <a:rPr lang="en-US" sz="2000" baseline="30000" dirty="0">
                <a:latin typeface="Arial Narrow" panose="020B0606020202030204" pitchFamily="34" charset="0"/>
                <a:ea typeface="Cambria" pitchFamily="18" charset="0"/>
              </a:rPr>
              <a:t>,</a:t>
            </a:r>
            <a:r>
              <a:rPr lang="el-GR" sz="2000" baseline="30000" dirty="0">
                <a:latin typeface="Arial Narrow" panose="020B0606020202030204" pitchFamily="34" charset="0"/>
                <a:ea typeface="Cambria" pitchFamily="18" charset="0"/>
              </a:rPr>
              <a:t>5</a:t>
            </a:r>
            <a:r>
              <a:rPr lang="el-GR" sz="2000" dirty="0">
                <a:latin typeface="Arial Narrow" panose="020B0606020202030204" pitchFamily="34" charset="0"/>
                <a:ea typeface="Cambria" pitchFamily="18" charset="0"/>
              </a:rPr>
              <a:t>]</a:t>
            </a:r>
            <a:endParaRPr lang="en-US" sz="2000" dirty="0">
              <a:latin typeface="Arial Narrow" panose="020B0606020202030204" pitchFamily="34" charset="0"/>
              <a:ea typeface="Cambria" pitchFamily="18" charset="0"/>
            </a:endParaRPr>
          </a:p>
          <a:p>
            <a:pPr marL="273050" indent="15875" algn="ctr">
              <a:lnSpc>
                <a:spcPct val="120000"/>
              </a:lnSpc>
              <a:spcBef>
                <a:spcPts val="0"/>
              </a:spcBef>
              <a:buFont typeface="Arial" panose="020B0604020202020204" pitchFamily="34" charset="0"/>
              <a:buNone/>
            </a:pPr>
            <a:r>
              <a:rPr lang="el-GR" sz="2000" dirty="0" err="1">
                <a:latin typeface="Arial Narrow" panose="020B0606020202030204" pitchFamily="34" charset="0"/>
                <a:ea typeface="Cambria" pitchFamily="18" charset="0"/>
              </a:rPr>
              <a:t>f</a:t>
            </a:r>
            <a:r>
              <a:rPr lang="el-GR" sz="2000" baseline="-25000" dirty="0" err="1">
                <a:latin typeface="Arial Narrow" panose="020B0606020202030204" pitchFamily="34" charset="0"/>
                <a:ea typeface="Cambria" pitchFamily="18" charset="0"/>
              </a:rPr>
              <a:t>z</a:t>
            </a:r>
            <a:r>
              <a:rPr lang="el-GR" sz="2000" dirty="0">
                <a:latin typeface="Arial Narrow" panose="020B0606020202030204" pitchFamily="34" charset="0"/>
                <a:ea typeface="Cambria" pitchFamily="18" charset="0"/>
              </a:rPr>
              <a:t> = 1 / [1+0</a:t>
            </a:r>
            <a:r>
              <a:rPr lang="en-US" sz="2000" dirty="0">
                <a:latin typeface="Arial Narrow" panose="020B0606020202030204" pitchFamily="34" charset="0"/>
                <a:ea typeface="Cambria" pitchFamily="18" charset="0"/>
              </a:rPr>
              <a:t>,</a:t>
            </a:r>
            <a:r>
              <a:rPr lang="el-GR" sz="2000" dirty="0">
                <a:latin typeface="Arial Narrow" panose="020B0606020202030204" pitchFamily="34" charset="0"/>
                <a:ea typeface="Cambria" pitchFamily="18" charset="0"/>
              </a:rPr>
              <a:t>9(x/500u)</a:t>
            </a:r>
            <a:r>
              <a:rPr lang="el-GR" sz="2000" baseline="30000" dirty="0">
                <a:latin typeface="Arial Narrow" panose="020B0606020202030204" pitchFamily="34" charset="0"/>
                <a:ea typeface="Cambria" pitchFamily="18" charset="0"/>
              </a:rPr>
              <a:t>0</a:t>
            </a:r>
            <a:r>
              <a:rPr lang="en-US" sz="2000" baseline="30000" dirty="0">
                <a:latin typeface="Arial Narrow" panose="020B0606020202030204" pitchFamily="34" charset="0"/>
                <a:ea typeface="Cambria" pitchFamily="18" charset="0"/>
              </a:rPr>
              <a:t>,</a:t>
            </a:r>
            <a:r>
              <a:rPr lang="el-GR" sz="2000" baseline="30000" dirty="0">
                <a:latin typeface="Arial Narrow" panose="020B0606020202030204" pitchFamily="34" charset="0"/>
                <a:ea typeface="Cambria" pitchFamily="18" charset="0"/>
              </a:rPr>
              <a:t>5</a:t>
            </a:r>
            <a:r>
              <a:rPr lang="el-GR" sz="2000" dirty="0">
                <a:latin typeface="Arial Narrow" panose="020B0606020202030204" pitchFamily="34" charset="0"/>
                <a:ea typeface="Cambria" pitchFamily="18" charset="0"/>
              </a:rPr>
              <a:t>] (συνθήκες αστάθειας)</a:t>
            </a:r>
            <a:endParaRPr lang="en-US" sz="2000" dirty="0">
              <a:latin typeface="Arial Narrow" panose="020B0606020202030204" pitchFamily="34" charset="0"/>
              <a:ea typeface="Cambria" pitchFamily="18" charset="0"/>
            </a:endParaRPr>
          </a:p>
          <a:p>
            <a:pPr marL="273050" indent="15875" algn="ctr">
              <a:lnSpc>
                <a:spcPct val="120000"/>
              </a:lnSpc>
              <a:spcBef>
                <a:spcPts val="0"/>
              </a:spcBef>
              <a:buFont typeface="Arial" panose="020B0604020202020204" pitchFamily="34" charset="0"/>
              <a:buNone/>
            </a:pPr>
            <a:r>
              <a:rPr lang="el-GR" sz="2000" dirty="0" err="1">
                <a:latin typeface="Arial Narrow" panose="020B0606020202030204" pitchFamily="34" charset="0"/>
                <a:ea typeface="Cambria" pitchFamily="18" charset="0"/>
              </a:rPr>
              <a:t>f</a:t>
            </a:r>
            <a:r>
              <a:rPr lang="el-GR" sz="2000" baseline="-25000" dirty="0" err="1">
                <a:latin typeface="Arial Narrow" panose="020B0606020202030204" pitchFamily="34" charset="0"/>
                <a:ea typeface="Cambria" pitchFamily="18" charset="0"/>
              </a:rPr>
              <a:t>z</a:t>
            </a:r>
            <a:r>
              <a:rPr lang="el-GR" sz="2000" dirty="0">
                <a:latin typeface="Arial Narrow" panose="020B0606020202030204" pitchFamily="34" charset="0"/>
                <a:ea typeface="Cambria" pitchFamily="18" charset="0"/>
              </a:rPr>
              <a:t> = 1 / [1+0</a:t>
            </a:r>
            <a:r>
              <a:rPr lang="en-US" sz="2000" dirty="0">
                <a:latin typeface="Arial Narrow" panose="020B0606020202030204" pitchFamily="34" charset="0"/>
                <a:ea typeface="Cambria" pitchFamily="18" charset="0"/>
              </a:rPr>
              <a:t>,</a:t>
            </a:r>
            <a:r>
              <a:rPr lang="el-GR" sz="2000" dirty="0">
                <a:latin typeface="Arial Narrow" panose="020B0606020202030204" pitchFamily="34" charset="0"/>
                <a:ea typeface="Cambria" pitchFamily="18" charset="0"/>
              </a:rPr>
              <a:t>9(x/50u)</a:t>
            </a:r>
            <a:r>
              <a:rPr lang="el-GR" sz="2000" baseline="30000" dirty="0">
                <a:latin typeface="Arial Narrow" panose="020B0606020202030204" pitchFamily="34" charset="0"/>
                <a:ea typeface="Cambria" pitchFamily="18" charset="0"/>
              </a:rPr>
              <a:t>0</a:t>
            </a:r>
            <a:r>
              <a:rPr lang="en-US" sz="2000" baseline="30000" dirty="0">
                <a:latin typeface="Arial Narrow" panose="020B0606020202030204" pitchFamily="34" charset="0"/>
                <a:ea typeface="Cambria" pitchFamily="18" charset="0"/>
              </a:rPr>
              <a:t>,</a:t>
            </a:r>
            <a:r>
              <a:rPr lang="el-GR" sz="2000" baseline="30000" dirty="0">
                <a:latin typeface="Arial Narrow" panose="020B0606020202030204" pitchFamily="34" charset="0"/>
                <a:ea typeface="Cambria" pitchFamily="18" charset="0"/>
              </a:rPr>
              <a:t>5</a:t>
            </a:r>
            <a:r>
              <a:rPr lang="el-GR" sz="2000" dirty="0">
                <a:latin typeface="Arial Narrow" panose="020B0606020202030204" pitchFamily="34" charset="0"/>
                <a:ea typeface="Cambria" pitchFamily="18" charset="0"/>
              </a:rPr>
              <a:t>] (συνθήκες ευστάθειας) </a:t>
            </a:r>
            <a:endParaRPr lang="en-US" sz="2000" dirty="0">
              <a:latin typeface="Arial Narrow" panose="020B0606020202030204" pitchFamily="34" charset="0"/>
              <a:ea typeface="Cambria" pitchFamily="18" charset="0"/>
            </a:endParaRPr>
          </a:p>
        </p:txBody>
      </p:sp>
    </p:spTree>
    <p:extLst>
      <p:ext uri="{BB962C8B-B14F-4D97-AF65-F5344CB8AC3E}">
        <p14:creationId xmlns:p14="http://schemas.microsoft.com/office/powerpoint/2010/main" val="1526839633"/>
      </p:ext>
    </p:extLst>
  </p:cSld>
  <p:clrMapOvr>
    <a:masterClrMapping/>
  </p:clrMapOvr>
  <p:transition spd="med">
    <p:zoom/>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Θέση ημερομηνίας 5">
            <a:extLst>
              <a:ext uri="{FF2B5EF4-FFF2-40B4-BE49-F238E27FC236}">
                <a16:creationId xmlns:a16="http://schemas.microsoft.com/office/drawing/2014/main" id="{683991C3-AB07-4DE9-B797-6868D778BF9A}"/>
              </a:ext>
            </a:extLst>
          </p:cNvPr>
          <p:cNvSpPr>
            <a:spLocks noGrp="1"/>
          </p:cNvSpPr>
          <p:nvPr>
            <p:ph type="dt" sz="half" idx="10"/>
          </p:nvPr>
        </p:nvSpPr>
        <p:spPr/>
        <p:txBody>
          <a:bodyPr/>
          <a:lstStyle/>
          <a:p>
            <a:pPr>
              <a:defRPr/>
            </a:pPr>
            <a:fld id="{DFB3E3A1-D1D5-4B0A-A8D6-D5B4EDE64DE5}" type="datetime1">
              <a:rPr lang="el-GR" smtClean="0"/>
              <a:pPr>
                <a:defRPr/>
              </a:pPr>
              <a:t>11/12/2024</a:t>
            </a:fld>
            <a:endParaRPr lang="el-GR"/>
          </a:p>
        </p:txBody>
      </p:sp>
      <p:sp>
        <p:nvSpPr>
          <p:cNvPr id="7" name="Θέση αριθμού διαφάνειας 6">
            <a:extLst>
              <a:ext uri="{FF2B5EF4-FFF2-40B4-BE49-F238E27FC236}">
                <a16:creationId xmlns:a16="http://schemas.microsoft.com/office/drawing/2014/main" id="{40AFF2BC-A555-480B-A24E-F912980C41CF}"/>
              </a:ext>
            </a:extLst>
          </p:cNvPr>
          <p:cNvSpPr>
            <a:spLocks noGrp="1"/>
          </p:cNvSpPr>
          <p:nvPr>
            <p:ph type="sldNum" sz="quarter" idx="12"/>
          </p:nvPr>
        </p:nvSpPr>
        <p:spPr/>
        <p:txBody>
          <a:bodyPr/>
          <a:lstStyle/>
          <a:p>
            <a:fld id="{9FD736EA-1B0E-4467-9092-9C5E0C8891FE}" type="slidenum">
              <a:rPr lang="el-GR" altLang="el-GR" smtClean="0"/>
              <a:pPr/>
              <a:t>71</a:t>
            </a:fld>
            <a:endParaRPr lang="el-GR" altLang="el-GR"/>
          </a:p>
        </p:txBody>
      </p:sp>
      <p:pic>
        <p:nvPicPr>
          <p:cNvPr id="4" name="Picture 2">
            <a:extLst>
              <a:ext uri="{FF2B5EF4-FFF2-40B4-BE49-F238E27FC236}">
                <a16:creationId xmlns:a16="http://schemas.microsoft.com/office/drawing/2014/main" id="{79660524-16A5-42AE-BD17-13991325CFF4}"/>
              </a:ext>
            </a:extLst>
          </p:cNvPr>
          <p:cNvPicPr>
            <a:picLocks noChangeAspect="1" noChangeArrowheads="1"/>
          </p:cNvPicPr>
          <p:nvPr/>
        </p:nvPicPr>
        <p:blipFill rotWithShape="1">
          <a:blip r:embed="rId2" cstate="print"/>
          <a:srcRect l="22136" t="35893" r="35346" b="28921"/>
          <a:stretch/>
        </p:blipFill>
        <p:spPr bwMode="auto">
          <a:xfrm>
            <a:off x="107504" y="1046360"/>
            <a:ext cx="9036496" cy="4206579"/>
          </a:xfrm>
          <a:prstGeom prst="rect">
            <a:avLst/>
          </a:prstGeom>
          <a:noFill/>
          <a:ln w="9525">
            <a:noFill/>
            <a:miter lim="800000"/>
            <a:headEnd/>
            <a:tailEnd/>
          </a:ln>
        </p:spPr>
      </p:pic>
      <p:sp>
        <p:nvSpPr>
          <p:cNvPr id="5" name="TextBox 4">
            <a:extLst>
              <a:ext uri="{FF2B5EF4-FFF2-40B4-BE49-F238E27FC236}">
                <a16:creationId xmlns:a16="http://schemas.microsoft.com/office/drawing/2014/main" id="{3A5EA592-B09D-44F3-B1DD-B0ACCAE53AE0}"/>
              </a:ext>
            </a:extLst>
          </p:cNvPr>
          <p:cNvSpPr txBox="1"/>
          <p:nvPr/>
        </p:nvSpPr>
        <p:spPr>
          <a:xfrm>
            <a:off x="6012160" y="5252939"/>
            <a:ext cx="2858117" cy="369332"/>
          </a:xfrm>
          <a:prstGeom prst="rect">
            <a:avLst/>
          </a:prstGeom>
          <a:noFill/>
        </p:spPr>
        <p:txBody>
          <a:bodyPr wrap="square">
            <a:spAutoFit/>
          </a:bodyPr>
          <a:lstStyle/>
          <a:p>
            <a:pPr algn="just"/>
            <a:r>
              <a:rPr lang="el-GR" sz="1800" dirty="0">
                <a:solidFill>
                  <a:srgbClr val="0000FF"/>
                </a:solidFill>
                <a:latin typeface="Cambria" pitchFamily="18" charset="0"/>
                <a:ea typeface="Cambria" pitchFamily="18" charset="0"/>
              </a:rPr>
              <a:t>Απόσταση από την πηγή</a:t>
            </a:r>
          </a:p>
        </p:txBody>
      </p:sp>
      <p:sp>
        <p:nvSpPr>
          <p:cNvPr id="8" name="TextBox 7">
            <a:extLst>
              <a:ext uri="{FF2B5EF4-FFF2-40B4-BE49-F238E27FC236}">
                <a16:creationId xmlns:a16="http://schemas.microsoft.com/office/drawing/2014/main" id="{39767E63-61B4-4AF8-B6D7-DC1AB13FE353}"/>
              </a:ext>
            </a:extLst>
          </p:cNvPr>
          <p:cNvSpPr txBox="1"/>
          <p:nvPr/>
        </p:nvSpPr>
        <p:spPr>
          <a:xfrm>
            <a:off x="539552" y="5229200"/>
            <a:ext cx="4572000" cy="923330"/>
          </a:xfrm>
          <a:prstGeom prst="rect">
            <a:avLst/>
          </a:prstGeom>
          <a:noFill/>
        </p:spPr>
        <p:txBody>
          <a:bodyPr wrap="square">
            <a:spAutoFit/>
          </a:bodyPr>
          <a:lstStyle/>
          <a:p>
            <a:pPr algn="just"/>
            <a:r>
              <a:rPr lang="el-GR" sz="1800" dirty="0">
                <a:solidFill>
                  <a:srgbClr val="0000FF"/>
                </a:solidFill>
                <a:latin typeface="Arial Narrow" panose="020B0606020202030204" pitchFamily="34" charset="0"/>
                <a:ea typeface="Cambria" pitchFamily="18" charset="0"/>
              </a:rPr>
              <a:t>(</a:t>
            </a:r>
            <a:r>
              <a:rPr lang="en-US" sz="1800" dirty="0">
                <a:solidFill>
                  <a:srgbClr val="0000FF"/>
                </a:solidFill>
                <a:latin typeface="Arial Narrow" panose="020B0606020202030204" pitchFamily="34" charset="0"/>
                <a:ea typeface="Cambria" pitchFamily="18" charset="0"/>
              </a:rPr>
              <a:t>a</a:t>
            </a:r>
            <a:r>
              <a:rPr lang="el-GR" sz="1800" dirty="0">
                <a:solidFill>
                  <a:srgbClr val="0000FF"/>
                </a:solidFill>
                <a:latin typeface="Arial Narrow" panose="020B0606020202030204" pitchFamily="34" charset="0"/>
                <a:ea typeface="Cambria" pitchFamily="18" charset="0"/>
              </a:rPr>
              <a:t>) Ουδέτερη </a:t>
            </a:r>
            <a:r>
              <a:rPr lang="el-GR" sz="1800" dirty="0" err="1">
                <a:solidFill>
                  <a:srgbClr val="0000FF"/>
                </a:solidFill>
                <a:latin typeface="Arial Narrow" panose="020B0606020202030204" pitchFamily="34" charset="0"/>
                <a:ea typeface="Cambria" pitchFamily="18" charset="0"/>
              </a:rPr>
              <a:t>στρωμάτωση</a:t>
            </a:r>
            <a:endParaRPr lang="el-GR" sz="1800" dirty="0">
              <a:solidFill>
                <a:srgbClr val="0000FF"/>
              </a:solidFill>
              <a:latin typeface="Arial Narrow" panose="020B0606020202030204" pitchFamily="34" charset="0"/>
              <a:ea typeface="Cambria" pitchFamily="18" charset="0"/>
            </a:endParaRPr>
          </a:p>
          <a:p>
            <a:pPr algn="just"/>
            <a:r>
              <a:rPr lang="el-GR" dirty="0">
                <a:solidFill>
                  <a:srgbClr val="0000FF"/>
                </a:solidFill>
                <a:latin typeface="Arial Narrow" panose="020B0606020202030204" pitchFamily="34" charset="0"/>
                <a:ea typeface="Cambria" pitchFamily="18" charset="0"/>
              </a:rPr>
              <a:t>(</a:t>
            </a:r>
            <a:r>
              <a:rPr lang="en-US" dirty="0">
                <a:solidFill>
                  <a:srgbClr val="0000FF"/>
                </a:solidFill>
                <a:latin typeface="Arial Narrow" panose="020B0606020202030204" pitchFamily="34" charset="0"/>
                <a:ea typeface="Cambria" pitchFamily="18" charset="0"/>
              </a:rPr>
              <a:t>b</a:t>
            </a:r>
            <a:r>
              <a:rPr lang="el-GR" dirty="0">
                <a:solidFill>
                  <a:srgbClr val="0000FF"/>
                </a:solidFill>
                <a:latin typeface="Arial Narrow" panose="020B0606020202030204" pitchFamily="34" charset="0"/>
                <a:ea typeface="Cambria" pitchFamily="18" charset="0"/>
              </a:rPr>
              <a:t>) Ευσταθείς συνθήκες</a:t>
            </a:r>
          </a:p>
          <a:p>
            <a:pPr algn="just"/>
            <a:r>
              <a:rPr lang="el-GR" sz="1800" dirty="0">
                <a:solidFill>
                  <a:srgbClr val="0000FF"/>
                </a:solidFill>
                <a:latin typeface="Arial Narrow" panose="020B0606020202030204" pitchFamily="34" charset="0"/>
                <a:ea typeface="Cambria" pitchFamily="18" charset="0"/>
              </a:rPr>
              <a:t>(</a:t>
            </a:r>
            <a:r>
              <a:rPr lang="en-US" sz="1800" dirty="0">
                <a:solidFill>
                  <a:srgbClr val="0000FF"/>
                </a:solidFill>
                <a:latin typeface="Arial Narrow" panose="020B0606020202030204" pitchFamily="34" charset="0"/>
                <a:ea typeface="Cambria" pitchFamily="18" charset="0"/>
              </a:rPr>
              <a:t>c) </a:t>
            </a:r>
            <a:r>
              <a:rPr lang="el-GR" sz="1800" dirty="0">
                <a:solidFill>
                  <a:srgbClr val="0000FF"/>
                </a:solidFill>
                <a:latin typeface="Arial Narrow" panose="020B0606020202030204" pitchFamily="34" charset="0"/>
                <a:ea typeface="Cambria" pitchFamily="18" charset="0"/>
              </a:rPr>
              <a:t>Ασταθείς συνθήκες</a:t>
            </a:r>
          </a:p>
        </p:txBody>
      </p:sp>
      <p:sp>
        <p:nvSpPr>
          <p:cNvPr id="9" name="TextBox 8">
            <a:extLst>
              <a:ext uri="{FF2B5EF4-FFF2-40B4-BE49-F238E27FC236}">
                <a16:creationId xmlns:a16="http://schemas.microsoft.com/office/drawing/2014/main" id="{0741AA5B-B878-4EA0-96D6-180F05872312}"/>
              </a:ext>
            </a:extLst>
          </p:cNvPr>
          <p:cNvSpPr txBox="1"/>
          <p:nvPr/>
        </p:nvSpPr>
        <p:spPr>
          <a:xfrm>
            <a:off x="179512" y="429642"/>
            <a:ext cx="8784976" cy="769441"/>
          </a:xfrm>
          <a:prstGeom prst="rect">
            <a:avLst/>
          </a:prstGeom>
          <a:noFill/>
        </p:spPr>
        <p:txBody>
          <a:bodyPr wrap="square">
            <a:spAutoFit/>
          </a:bodyPr>
          <a:lstStyle/>
          <a:p>
            <a:pPr algn="just"/>
            <a:r>
              <a:rPr lang="el-GR" sz="2200" dirty="0">
                <a:solidFill>
                  <a:srgbClr val="0000FF"/>
                </a:solidFill>
                <a:latin typeface="Arial Narrow" panose="020B0606020202030204" pitchFamily="34" charset="0"/>
                <a:ea typeface="Cambria" pitchFamily="18" charset="0"/>
              </a:rPr>
              <a:t>σ</a:t>
            </a:r>
            <a:r>
              <a:rPr lang="en-US" sz="2200" baseline="-25000" dirty="0">
                <a:solidFill>
                  <a:srgbClr val="0000FF"/>
                </a:solidFill>
                <a:latin typeface="Arial Narrow" panose="020B0606020202030204" pitchFamily="34" charset="0"/>
                <a:ea typeface="Cambria" pitchFamily="18" charset="0"/>
              </a:rPr>
              <a:t>y</a:t>
            </a:r>
            <a:r>
              <a:rPr lang="el-GR" sz="2200" dirty="0">
                <a:solidFill>
                  <a:srgbClr val="0000FF"/>
                </a:solidFill>
                <a:latin typeface="Arial Narrow" panose="020B0606020202030204" pitchFamily="34" charset="0"/>
                <a:ea typeface="Cambria" pitchFamily="18" charset="0"/>
              </a:rPr>
              <a:t> &amp; σ</a:t>
            </a:r>
            <a:r>
              <a:rPr lang="en-US" sz="2200" baseline="-25000" dirty="0">
                <a:solidFill>
                  <a:srgbClr val="0000FF"/>
                </a:solidFill>
                <a:latin typeface="Arial Narrow" panose="020B0606020202030204" pitchFamily="34" charset="0"/>
                <a:ea typeface="Cambria" pitchFamily="18" charset="0"/>
              </a:rPr>
              <a:t>x</a:t>
            </a:r>
            <a:r>
              <a:rPr lang="el-GR" sz="2200" dirty="0">
                <a:solidFill>
                  <a:srgbClr val="0000FF"/>
                </a:solidFill>
                <a:latin typeface="Arial Narrow" panose="020B0606020202030204" pitchFamily="34" charset="0"/>
                <a:ea typeface="Cambria" pitchFamily="18" charset="0"/>
              </a:rPr>
              <a:t> : Αύξηση με την απόσταση από την πηγή, μείωση με την αύξηση της ευστάθειας</a:t>
            </a:r>
          </a:p>
        </p:txBody>
      </p:sp>
    </p:spTree>
    <p:extLst>
      <p:ext uri="{BB962C8B-B14F-4D97-AF65-F5344CB8AC3E}">
        <p14:creationId xmlns:p14="http://schemas.microsoft.com/office/powerpoint/2010/main" val="1661911247"/>
      </p:ext>
    </p:extLst>
  </p:cSld>
  <p:clrMapOvr>
    <a:masterClrMapping/>
  </p:clrMapOvr>
  <p:transition spd="med">
    <p:zoom/>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Θέση ημερομηνίας 5">
            <a:extLst>
              <a:ext uri="{FF2B5EF4-FFF2-40B4-BE49-F238E27FC236}">
                <a16:creationId xmlns:a16="http://schemas.microsoft.com/office/drawing/2014/main" id="{683991C3-AB07-4DE9-B797-6868D778BF9A}"/>
              </a:ext>
            </a:extLst>
          </p:cNvPr>
          <p:cNvSpPr>
            <a:spLocks noGrp="1"/>
          </p:cNvSpPr>
          <p:nvPr>
            <p:ph type="dt" sz="half" idx="10"/>
          </p:nvPr>
        </p:nvSpPr>
        <p:spPr/>
        <p:txBody>
          <a:bodyPr/>
          <a:lstStyle/>
          <a:p>
            <a:pPr>
              <a:defRPr/>
            </a:pPr>
            <a:fld id="{DFB3E3A1-D1D5-4B0A-A8D6-D5B4EDE64DE5}" type="datetime1">
              <a:rPr lang="el-GR" smtClean="0"/>
              <a:pPr>
                <a:defRPr/>
              </a:pPr>
              <a:t>11/12/2024</a:t>
            </a:fld>
            <a:endParaRPr lang="el-GR"/>
          </a:p>
        </p:txBody>
      </p:sp>
      <p:sp>
        <p:nvSpPr>
          <p:cNvPr id="7" name="Θέση αριθμού διαφάνειας 6">
            <a:extLst>
              <a:ext uri="{FF2B5EF4-FFF2-40B4-BE49-F238E27FC236}">
                <a16:creationId xmlns:a16="http://schemas.microsoft.com/office/drawing/2014/main" id="{40AFF2BC-A555-480B-A24E-F912980C41CF}"/>
              </a:ext>
            </a:extLst>
          </p:cNvPr>
          <p:cNvSpPr>
            <a:spLocks noGrp="1"/>
          </p:cNvSpPr>
          <p:nvPr>
            <p:ph type="sldNum" sz="quarter" idx="12"/>
          </p:nvPr>
        </p:nvSpPr>
        <p:spPr/>
        <p:txBody>
          <a:bodyPr/>
          <a:lstStyle/>
          <a:p>
            <a:fld id="{9FD736EA-1B0E-4467-9092-9C5E0C8891FE}" type="slidenum">
              <a:rPr lang="el-GR" altLang="el-GR" smtClean="0"/>
              <a:pPr/>
              <a:t>72</a:t>
            </a:fld>
            <a:endParaRPr lang="el-GR" altLang="el-GR"/>
          </a:p>
        </p:txBody>
      </p:sp>
      <p:pic>
        <p:nvPicPr>
          <p:cNvPr id="4" name="Picture 5">
            <a:extLst>
              <a:ext uri="{FF2B5EF4-FFF2-40B4-BE49-F238E27FC236}">
                <a16:creationId xmlns:a16="http://schemas.microsoft.com/office/drawing/2014/main" id="{EE43B109-388C-4C97-B7F0-3664A584A9A4}"/>
              </a:ext>
            </a:extLst>
          </p:cNvPr>
          <p:cNvPicPr>
            <a:picLocks noChangeAspect="1" noChangeArrowheads="1"/>
          </p:cNvPicPr>
          <p:nvPr/>
        </p:nvPicPr>
        <p:blipFill rotWithShape="1">
          <a:blip r:embed="rId2" cstate="print"/>
          <a:srcRect l="31434" t="30944" r="32359" b="34096"/>
          <a:stretch/>
        </p:blipFill>
        <p:spPr bwMode="auto">
          <a:xfrm>
            <a:off x="337625" y="692696"/>
            <a:ext cx="8698871" cy="5094844"/>
          </a:xfrm>
          <a:prstGeom prst="rect">
            <a:avLst/>
          </a:prstGeom>
          <a:noFill/>
          <a:ln w="9525">
            <a:noFill/>
            <a:miter lim="800000"/>
            <a:headEnd/>
            <a:tailEnd/>
          </a:ln>
          <a:effectLst/>
        </p:spPr>
      </p:pic>
      <p:sp>
        <p:nvSpPr>
          <p:cNvPr id="2" name="Ορθογώνιο 1">
            <a:extLst>
              <a:ext uri="{FF2B5EF4-FFF2-40B4-BE49-F238E27FC236}">
                <a16:creationId xmlns:a16="http://schemas.microsoft.com/office/drawing/2014/main" id="{77D0D2E5-27FF-4366-B6FD-77745CE67D96}"/>
              </a:ext>
            </a:extLst>
          </p:cNvPr>
          <p:cNvSpPr/>
          <p:nvPr/>
        </p:nvSpPr>
        <p:spPr>
          <a:xfrm>
            <a:off x="337625" y="692696"/>
            <a:ext cx="1380466" cy="4320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3" name="TextBox 2">
            <a:extLst>
              <a:ext uri="{FF2B5EF4-FFF2-40B4-BE49-F238E27FC236}">
                <a16:creationId xmlns:a16="http://schemas.microsoft.com/office/drawing/2014/main" id="{0B618A7D-EED2-3D22-A712-72EC8DE0C0DA}"/>
              </a:ext>
            </a:extLst>
          </p:cNvPr>
          <p:cNvSpPr txBox="1"/>
          <p:nvPr/>
        </p:nvSpPr>
        <p:spPr>
          <a:xfrm>
            <a:off x="504056" y="1070460"/>
            <a:ext cx="8532440" cy="584775"/>
          </a:xfrm>
          <a:prstGeom prst="rect">
            <a:avLst/>
          </a:prstGeom>
          <a:solidFill>
            <a:schemeClr val="bg1"/>
          </a:solidFill>
        </p:spPr>
        <p:txBody>
          <a:bodyPr wrap="square">
            <a:spAutoFit/>
          </a:bodyPr>
          <a:lstStyle/>
          <a:p>
            <a:r>
              <a:rPr lang="el-GR" sz="1600" b="1" dirty="0">
                <a:solidFill>
                  <a:srgbClr val="C00000"/>
                </a:solidFill>
                <a:latin typeface="Arial Narrow" panose="020B0606020202030204" pitchFamily="34" charset="0"/>
              </a:rPr>
              <a:t>A: </a:t>
            </a:r>
            <a:r>
              <a:rPr lang="el-GR" sz="1600" dirty="0">
                <a:solidFill>
                  <a:srgbClr val="C00000"/>
                </a:solidFill>
                <a:latin typeface="Arial Narrow" panose="020B0606020202030204" pitchFamily="34" charset="0"/>
              </a:rPr>
              <a:t>ΠΟΛΥ ΑΣΤΑΘΕΙΣ ΣΥΝΘΗΚΕΣ </a:t>
            </a:r>
            <a:r>
              <a:rPr lang="el-GR" sz="1600" b="1" dirty="0">
                <a:solidFill>
                  <a:srgbClr val="C00000"/>
                </a:solidFill>
                <a:latin typeface="Arial Narrow" panose="020B0606020202030204" pitchFamily="34" charset="0"/>
              </a:rPr>
              <a:t>B:</a:t>
            </a:r>
            <a:r>
              <a:rPr lang="el-GR" sz="1600" dirty="0">
                <a:solidFill>
                  <a:srgbClr val="C00000"/>
                </a:solidFill>
                <a:latin typeface="Arial Narrow" panose="020B0606020202030204" pitchFamily="34" charset="0"/>
              </a:rPr>
              <a:t> ΜΕΤΡΙΑ ΑΣΤΑΘΕΙΣ ΣΥΝΘΗΚΕΣ </a:t>
            </a:r>
            <a:r>
              <a:rPr lang="el-GR" sz="1600" b="1" dirty="0">
                <a:solidFill>
                  <a:srgbClr val="C00000"/>
                </a:solidFill>
                <a:latin typeface="Arial Narrow" panose="020B0606020202030204" pitchFamily="34" charset="0"/>
              </a:rPr>
              <a:t>C:</a:t>
            </a:r>
            <a:r>
              <a:rPr lang="el-GR" sz="1600" dirty="0">
                <a:solidFill>
                  <a:srgbClr val="C00000"/>
                </a:solidFill>
                <a:latin typeface="Arial Narrow" panose="020B0606020202030204" pitchFamily="34" charset="0"/>
              </a:rPr>
              <a:t> ΕΛΑΦΡΑ ΑΣΤΑΘΕΙΣ ΣΥΝΘΗΚΕΣ </a:t>
            </a:r>
          </a:p>
          <a:p>
            <a:r>
              <a:rPr lang="el-GR" sz="1600" b="1" dirty="0">
                <a:solidFill>
                  <a:srgbClr val="C00000"/>
                </a:solidFill>
                <a:latin typeface="Arial Narrow" panose="020B0606020202030204" pitchFamily="34" charset="0"/>
              </a:rPr>
              <a:t>D: </a:t>
            </a:r>
            <a:r>
              <a:rPr lang="el-GR" sz="1600" dirty="0">
                <a:solidFill>
                  <a:srgbClr val="C00000"/>
                </a:solidFill>
                <a:latin typeface="Arial Narrow" panose="020B0606020202030204" pitchFamily="34" charset="0"/>
              </a:rPr>
              <a:t>ΟΥ∆ΕΤΕΡΕΣ ΣΥΝΘΗΚΕΣ * </a:t>
            </a:r>
            <a:r>
              <a:rPr lang="el-GR" sz="1600" b="1" dirty="0">
                <a:solidFill>
                  <a:srgbClr val="C00000"/>
                </a:solidFill>
                <a:latin typeface="Arial Narrow" panose="020B0606020202030204" pitchFamily="34" charset="0"/>
              </a:rPr>
              <a:t>Ε: </a:t>
            </a:r>
            <a:r>
              <a:rPr lang="el-GR" sz="1600" dirty="0">
                <a:solidFill>
                  <a:srgbClr val="C00000"/>
                </a:solidFill>
                <a:latin typeface="Arial Narrow" panose="020B0606020202030204" pitchFamily="34" charset="0"/>
              </a:rPr>
              <a:t>ΕΛΑΦΡΑ ΕΥΣΤΑΘΕΙΣ ΣΥΝΘΗΚΕΣ </a:t>
            </a:r>
            <a:r>
              <a:rPr lang="el-GR" sz="1600" b="1" dirty="0">
                <a:solidFill>
                  <a:srgbClr val="C00000"/>
                </a:solidFill>
                <a:latin typeface="Arial Narrow" panose="020B0606020202030204" pitchFamily="34" charset="0"/>
              </a:rPr>
              <a:t>F:</a:t>
            </a:r>
            <a:r>
              <a:rPr lang="el-GR" sz="1600" dirty="0">
                <a:solidFill>
                  <a:srgbClr val="C00000"/>
                </a:solidFill>
                <a:latin typeface="Arial Narrow" panose="020B0606020202030204" pitchFamily="34" charset="0"/>
              </a:rPr>
              <a:t> ΜΕΤΡΙΑ ΕΥΣΤΑΘΕΙΣ ΣΥΝΘΗΚΕΣ</a:t>
            </a:r>
          </a:p>
        </p:txBody>
      </p:sp>
    </p:spTree>
    <p:extLst>
      <p:ext uri="{BB962C8B-B14F-4D97-AF65-F5344CB8AC3E}">
        <p14:creationId xmlns:p14="http://schemas.microsoft.com/office/powerpoint/2010/main" val="142338796"/>
      </p:ext>
    </p:extLst>
  </p:cSld>
  <p:clrMapOvr>
    <a:masterClrMapping/>
  </p:clrMapOvr>
  <p:transition spd="med">
    <p:zoom/>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Θέση ημερομηνίας 5">
            <a:extLst>
              <a:ext uri="{FF2B5EF4-FFF2-40B4-BE49-F238E27FC236}">
                <a16:creationId xmlns:a16="http://schemas.microsoft.com/office/drawing/2014/main" id="{8B5A795F-324D-2E8A-428C-BDB15C3FBEA3}"/>
              </a:ext>
            </a:extLst>
          </p:cNvPr>
          <p:cNvSpPr>
            <a:spLocks noGrp="1"/>
          </p:cNvSpPr>
          <p:nvPr>
            <p:ph type="dt" sz="half" idx="10"/>
          </p:nvPr>
        </p:nvSpPr>
        <p:spPr/>
        <p:txBody>
          <a:bodyPr/>
          <a:lstStyle/>
          <a:p>
            <a:pPr>
              <a:defRPr/>
            </a:pPr>
            <a:fld id="{DFB3E3A1-D1D5-4B0A-A8D6-D5B4EDE64DE5}" type="datetime1">
              <a:rPr lang="el-GR" smtClean="0"/>
              <a:pPr>
                <a:defRPr/>
              </a:pPr>
              <a:t>11/12/2024</a:t>
            </a:fld>
            <a:endParaRPr lang="el-GR"/>
          </a:p>
        </p:txBody>
      </p:sp>
      <p:sp>
        <p:nvSpPr>
          <p:cNvPr id="7" name="Θέση αριθμού διαφάνειας 6">
            <a:extLst>
              <a:ext uri="{FF2B5EF4-FFF2-40B4-BE49-F238E27FC236}">
                <a16:creationId xmlns:a16="http://schemas.microsoft.com/office/drawing/2014/main" id="{8C85425A-24A1-6132-94C0-38E5637153D7}"/>
              </a:ext>
            </a:extLst>
          </p:cNvPr>
          <p:cNvSpPr>
            <a:spLocks noGrp="1"/>
          </p:cNvSpPr>
          <p:nvPr>
            <p:ph type="sldNum" sz="quarter" idx="12"/>
          </p:nvPr>
        </p:nvSpPr>
        <p:spPr/>
        <p:txBody>
          <a:bodyPr/>
          <a:lstStyle/>
          <a:p>
            <a:fld id="{9FD736EA-1B0E-4467-9092-9C5E0C8891FE}" type="slidenum">
              <a:rPr lang="el-GR" altLang="el-GR" smtClean="0"/>
              <a:pPr/>
              <a:t>73</a:t>
            </a:fld>
            <a:endParaRPr lang="el-GR" altLang="el-GR"/>
          </a:p>
        </p:txBody>
      </p:sp>
      <p:pic>
        <p:nvPicPr>
          <p:cNvPr id="8" name="Εικόνα 7">
            <a:extLst>
              <a:ext uri="{FF2B5EF4-FFF2-40B4-BE49-F238E27FC236}">
                <a16:creationId xmlns:a16="http://schemas.microsoft.com/office/drawing/2014/main" id="{CB91DED1-E36E-0354-12D4-994F397CE2FE}"/>
              </a:ext>
            </a:extLst>
          </p:cNvPr>
          <p:cNvPicPr>
            <a:picLocks noChangeAspect="1"/>
          </p:cNvPicPr>
          <p:nvPr/>
        </p:nvPicPr>
        <p:blipFill>
          <a:blip r:embed="rId2"/>
          <a:stretch>
            <a:fillRect/>
          </a:stretch>
        </p:blipFill>
        <p:spPr>
          <a:xfrm>
            <a:off x="633412" y="330448"/>
            <a:ext cx="7877175" cy="6000750"/>
          </a:xfrm>
          <a:prstGeom prst="rect">
            <a:avLst/>
          </a:prstGeom>
        </p:spPr>
      </p:pic>
    </p:spTree>
    <p:extLst>
      <p:ext uri="{BB962C8B-B14F-4D97-AF65-F5344CB8AC3E}">
        <p14:creationId xmlns:p14="http://schemas.microsoft.com/office/powerpoint/2010/main" val="2404226677"/>
      </p:ext>
    </p:extLst>
  </p:cSld>
  <p:clrMapOvr>
    <a:masterClrMapping/>
  </p:clrMapOvr>
  <p:transition spd="med">
    <p:zoom/>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7AEB879F-58CE-43DB-AAB8-C4D40D1336D8}"/>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11/12/2024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78F86D70-0186-4F28-98C1-1B638169BE73}"/>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74</a:t>
            </a:fld>
            <a:endParaRPr lang="el-GR" dirty="0">
              <a:solidFill>
                <a:prstClr val="black">
                  <a:tint val="75000"/>
                </a:prstClr>
              </a:solidFill>
            </a:endParaRPr>
          </a:p>
        </p:txBody>
      </p:sp>
      <p:sp>
        <p:nvSpPr>
          <p:cNvPr id="4" name="object 43">
            <a:extLst>
              <a:ext uri="{FF2B5EF4-FFF2-40B4-BE49-F238E27FC236}">
                <a16:creationId xmlns:a16="http://schemas.microsoft.com/office/drawing/2014/main" id="{8A43D6DA-01EC-4EF2-9C0B-118CB72BB309}"/>
              </a:ext>
            </a:extLst>
          </p:cNvPr>
          <p:cNvSpPr/>
          <p:nvPr/>
        </p:nvSpPr>
        <p:spPr>
          <a:xfrm>
            <a:off x="3572336" y="2348881"/>
            <a:ext cx="5571663" cy="3627802"/>
          </a:xfrm>
          <a:prstGeom prst="rect">
            <a:avLst/>
          </a:prstGeom>
          <a:blipFill>
            <a:blip r:embed="rId2" cstate="print"/>
            <a:stretch>
              <a:fillRect/>
            </a:stretch>
          </a:blipFill>
        </p:spPr>
        <p:txBody>
          <a:bodyPr wrap="square" lIns="0" tIns="0" rIns="0" bIns="0" rtlCol="0">
            <a:noAutofit/>
          </a:bodyPr>
          <a:lstStyle/>
          <a:p>
            <a:endParaRPr sz="1539"/>
          </a:p>
        </p:txBody>
      </p:sp>
      <p:sp>
        <p:nvSpPr>
          <p:cNvPr id="5" name="Ορθογώνιο 4">
            <a:extLst>
              <a:ext uri="{FF2B5EF4-FFF2-40B4-BE49-F238E27FC236}">
                <a16:creationId xmlns:a16="http://schemas.microsoft.com/office/drawing/2014/main" id="{0654A0FC-316F-459E-B0BE-77F57D04EA80}"/>
              </a:ext>
            </a:extLst>
          </p:cNvPr>
          <p:cNvSpPr/>
          <p:nvPr/>
        </p:nvSpPr>
        <p:spPr>
          <a:xfrm>
            <a:off x="0" y="-13573"/>
            <a:ext cx="8892480" cy="759182"/>
          </a:xfrm>
          <a:prstGeom prst="rect">
            <a:avLst/>
          </a:prstGeom>
        </p:spPr>
        <p:txBody>
          <a:bodyPr wrap="square">
            <a:spAutoFit/>
          </a:bodyPr>
          <a:lstStyle/>
          <a:p>
            <a:pPr marL="12700" algn="ctr">
              <a:lnSpc>
                <a:spcPts val="2555"/>
              </a:lnSpc>
              <a:spcBef>
                <a:spcPts val="127"/>
              </a:spcBef>
            </a:pPr>
            <a:r>
              <a:rPr lang="el-GR" sz="2400" dirty="0">
                <a:solidFill>
                  <a:srgbClr val="C00000"/>
                </a:solidFill>
              </a:rPr>
              <a:t>Ταξινόμηση ατμοσφαιρικής ευστάθειας</a:t>
            </a:r>
            <a:r>
              <a:rPr lang="en-US" sz="2400" dirty="0">
                <a:solidFill>
                  <a:srgbClr val="C00000"/>
                </a:solidFill>
              </a:rPr>
              <a:t> </a:t>
            </a:r>
            <a:r>
              <a:rPr lang="el-GR" sz="2400" dirty="0">
                <a:solidFill>
                  <a:srgbClr val="C00000"/>
                </a:solidFill>
              </a:rPr>
              <a:t>τροποποίηση κατά </a:t>
            </a:r>
            <a:r>
              <a:rPr lang="en-US" sz="2400" dirty="0">
                <a:solidFill>
                  <a:srgbClr val="C00000"/>
                </a:solidFill>
              </a:rPr>
              <a:t>Turner 1970</a:t>
            </a:r>
            <a:endParaRPr lang="el-GR" sz="2400" dirty="0">
              <a:solidFill>
                <a:srgbClr val="C00000"/>
              </a:solidFill>
            </a:endParaRPr>
          </a:p>
        </p:txBody>
      </p:sp>
      <p:sp>
        <p:nvSpPr>
          <p:cNvPr id="7" name="TextBox 6">
            <a:extLst>
              <a:ext uri="{FF2B5EF4-FFF2-40B4-BE49-F238E27FC236}">
                <a16:creationId xmlns:a16="http://schemas.microsoft.com/office/drawing/2014/main" id="{E3481493-583A-4CB2-91B4-AB090AFE80B5}"/>
              </a:ext>
            </a:extLst>
          </p:cNvPr>
          <p:cNvSpPr txBox="1"/>
          <p:nvPr/>
        </p:nvSpPr>
        <p:spPr>
          <a:xfrm>
            <a:off x="172925" y="3049838"/>
            <a:ext cx="3399411" cy="2798202"/>
          </a:xfrm>
          <a:prstGeom prst="rect">
            <a:avLst/>
          </a:prstGeom>
          <a:noFill/>
        </p:spPr>
        <p:txBody>
          <a:bodyPr wrap="square">
            <a:spAutoFit/>
          </a:bodyPr>
          <a:lstStyle/>
          <a:p>
            <a:pPr marL="355600" indent="-342900" algn="just">
              <a:lnSpc>
                <a:spcPts val="2555"/>
              </a:lnSpc>
              <a:spcBef>
                <a:spcPts val="127"/>
              </a:spcBef>
              <a:buFont typeface="Arial" panose="020B0604020202020204" pitchFamily="34" charset="0"/>
              <a:buChar char="•"/>
            </a:pPr>
            <a:r>
              <a:rPr lang="el-GR" sz="2200" dirty="0">
                <a:solidFill>
                  <a:srgbClr val="0000FF"/>
                </a:solidFill>
                <a:latin typeface="Arial Narrow" panose="020B0606020202030204" pitchFamily="34" charset="0"/>
              </a:rPr>
              <a:t>Martin (1976): </a:t>
            </a:r>
            <a:endParaRPr lang="en-US" sz="2200" dirty="0">
              <a:solidFill>
                <a:srgbClr val="0000FF"/>
              </a:solidFill>
              <a:latin typeface="Arial Narrow" panose="020B0606020202030204" pitchFamily="34" charset="0"/>
            </a:endParaRPr>
          </a:p>
          <a:p>
            <a:pPr marL="12700" algn="just">
              <a:lnSpc>
                <a:spcPts val="2555"/>
              </a:lnSpc>
              <a:spcBef>
                <a:spcPts val="127"/>
              </a:spcBef>
            </a:pPr>
            <a:r>
              <a:rPr lang="el-GR" sz="2200" dirty="0" err="1">
                <a:solidFill>
                  <a:srgbClr val="0000FF"/>
                </a:solidFill>
                <a:latin typeface="Arial Narrow" panose="020B0606020202030204" pitchFamily="34" charset="0"/>
              </a:rPr>
              <a:t>σ</a:t>
            </a:r>
            <a:r>
              <a:rPr lang="el-GR" sz="2200" baseline="-25000" dirty="0" err="1">
                <a:solidFill>
                  <a:srgbClr val="0000FF"/>
                </a:solidFill>
                <a:latin typeface="Arial Narrow" panose="020B0606020202030204" pitchFamily="34" charset="0"/>
              </a:rPr>
              <a:t>y</a:t>
            </a:r>
            <a:r>
              <a:rPr lang="el-GR" sz="2200" dirty="0">
                <a:solidFill>
                  <a:srgbClr val="0000FF"/>
                </a:solidFill>
                <a:latin typeface="Arial Narrow" panose="020B0606020202030204" pitchFamily="34" charset="0"/>
              </a:rPr>
              <a:t> = a</a:t>
            </a:r>
            <a:r>
              <a:rPr lang="en-US" sz="1400" dirty="0">
                <a:solidFill>
                  <a:srgbClr val="0000FF"/>
                </a:solidFill>
                <a:latin typeface="Arial Narrow" panose="020B0606020202030204" pitchFamily="34" charset="0"/>
              </a:rPr>
              <a:t>*</a:t>
            </a:r>
            <a:r>
              <a:rPr lang="el-GR" sz="2200" dirty="0">
                <a:solidFill>
                  <a:srgbClr val="0000FF"/>
                </a:solidFill>
                <a:latin typeface="Arial Narrow" panose="020B0606020202030204" pitchFamily="34" charset="0"/>
              </a:rPr>
              <a:t>b , </a:t>
            </a:r>
            <a:r>
              <a:rPr lang="el-GR" sz="2200" dirty="0" err="1">
                <a:solidFill>
                  <a:srgbClr val="0000FF"/>
                </a:solidFill>
                <a:latin typeface="Arial Narrow" panose="020B0606020202030204" pitchFamily="34" charset="0"/>
              </a:rPr>
              <a:t>σ</a:t>
            </a:r>
            <a:r>
              <a:rPr lang="el-GR" sz="2200" baseline="-25000" dirty="0" err="1">
                <a:solidFill>
                  <a:srgbClr val="0000FF"/>
                </a:solidFill>
                <a:latin typeface="Arial Narrow" panose="020B0606020202030204" pitchFamily="34" charset="0"/>
              </a:rPr>
              <a:t>z</a:t>
            </a:r>
            <a:r>
              <a:rPr lang="el-GR" sz="2200" dirty="0">
                <a:solidFill>
                  <a:srgbClr val="0000FF"/>
                </a:solidFill>
                <a:latin typeface="Arial Narrow" panose="020B0606020202030204" pitchFamily="34" charset="0"/>
              </a:rPr>
              <a:t> = c</a:t>
            </a:r>
            <a:r>
              <a:rPr lang="en-US" sz="1400" dirty="0">
                <a:solidFill>
                  <a:srgbClr val="0000FF"/>
                </a:solidFill>
                <a:latin typeface="Arial Narrow" panose="020B0606020202030204" pitchFamily="34" charset="0"/>
              </a:rPr>
              <a:t>*</a:t>
            </a:r>
            <a:r>
              <a:rPr lang="el-GR" sz="2200" dirty="0">
                <a:solidFill>
                  <a:srgbClr val="0000FF"/>
                </a:solidFill>
                <a:latin typeface="Arial Narrow" panose="020B0606020202030204" pitchFamily="34" charset="0"/>
              </a:rPr>
              <a:t>d +f, </a:t>
            </a:r>
            <a:endParaRPr lang="en-US" sz="2200" dirty="0">
              <a:solidFill>
                <a:srgbClr val="0000FF"/>
              </a:solidFill>
              <a:latin typeface="Arial Narrow" panose="020B0606020202030204" pitchFamily="34" charset="0"/>
            </a:endParaRPr>
          </a:p>
          <a:p>
            <a:pPr marL="12700" algn="just">
              <a:lnSpc>
                <a:spcPts val="2555"/>
              </a:lnSpc>
              <a:spcBef>
                <a:spcPts val="127"/>
              </a:spcBef>
            </a:pPr>
            <a:r>
              <a:rPr lang="el-GR" sz="2200" dirty="0">
                <a:solidFill>
                  <a:srgbClr val="0000FF"/>
                </a:solidFill>
                <a:latin typeface="Arial Narrow" panose="020B0606020202030204" pitchFamily="34" charset="0"/>
              </a:rPr>
              <a:t>όπου: a, b, c, d &amp; f είναι σταθερές που εξαρτώνται από την κατηγορία ευστάθειας και την απόσταση x (σε </a:t>
            </a:r>
            <a:r>
              <a:rPr lang="el-GR" sz="2200" dirty="0" err="1">
                <a:solidFill>
                  <a:srgbClr val="0000FF"/>
                </a:solidFill>
                <a:latin typeface="Arial Narrow" panose="020B0606020202030204" pitchFamily="34" charset="0"/>
              </a:rPr>
              <a:t>km</a:t>
            </a:r>
            <a:r>
              <a:rPr lang="el-GR" sz="2200" dirty="0">
                <a:solidFill>
                  <a:srgbClr val="0000FF"/>
                </a:solidFill>
                <a:latin typeface="Arial Narrow" panose="020B0606020202030204" pitchFamily="34" charset="0"/>
              </a:rPr>
              <a:t>).</a:t>
            </a:r>
          </a:p>
          <a:p>
            <a:pPr marL="355600" indent="-342900" algn="just">
              <a:lnSpc>
                <a:spcPts val="2555"/>
              </a:lnSpc>
              <a:spcBef>
                <a:spcPts val="127"/>
              </a:spcBef>
              <a:buFont typeface="Arial" panose="020B0604020202020204" pitchFamily="34" charset="0"/>
              <a:buChar char="•"/>
            </a:pPr>
            <a:r>
              <a:rPr lang="el-GR" sz="2200" dirty="0">
                <a:solidFill>
                  <a:srgbClr val="0000FF"/>
                </a:solidFill>
                <a:latin typeface="Arial Narrow" panose="020B0606020202030204" pitchFamily="34" charset="0"/>
              </a:rPr>
              <a:t>Οι προβλέψεις ±50% των πραγματικών</a:t>
            </a:r>
          </a:p>
        </p:txBody>
      </p:sp>
      <p:sp>
        <p:nvSpPr>
          <p:cNvPr id="9" name="TextBox 8">
            <a:extLst>
              <a:ext uri="{FF2B5EF4-FFF2-40B4-BE49-F238E27FC236}">
                <a16:creationId xmlns:a16="http://schemas.microsoft.com/office/drawing/2014/main" id="{63F2897B-30C8-46FD-B120-4A2A0C0AF34B}"/>
              </a:ext>
            </a:extLst>
          </p:cNvPr>
          <p:cNvSpPr txBox="1"/>
          <p:nvPr/>
        </p:nvSpPr>
        <p:spPr>
          <a:xfrm>
            <a:off x="179228" y="756424"/>
            <a:ext cx="8713252" cy="1785104"/>
          </a:xfrm>
          <a:prstGeom prst="rect">
            <a:avLst/>
          </a:prstGeom>
          <a:noFill/>
        </p:spPr>
        <p:txBody>
          <a:bodyPr wrap="square">
            <a:spAutoFit/>
          </a:bodyPr>
          <a:lstStyle/>
          <a:p>
            <a:pPr marL="355600" indent="-342900" algn="just">
              <a:lnSpc>
                <a:spcPts val="2555"/>
              </a:lnSpc>
              <a:spcBef>
                <a:spcPts val="127"/>
              </a:spcBef>
              <a:buFont typeface="Arial" panose="020B0604020202020204" pitchFamily="34" charset="0"/>
              <a:buChar char="•"/>
            </a:pPr>
            <a:r>
              <a:rPr lang="el-GR" sz="2200" dirty="0">
                <a:solidFill>
                  <a:srgbClr val="0000FF"/>
                </a:solidFill>
                <a:latin typeface="Arial Narrow" panose="020B0606020202030204" pitchFamily="34" charset="0"/>
              </a:rPr>
              <a:t>Η ευστάθεια συναρτήσει της κατακόρυφης ανάμιξης (ηλιακή ακτινοβολία σε συνδυασμό με ελαφρούς ανέμους).</a:t>
            </a:r>
          </a:p>
          <a:p>
            <a:pPr marL="355600" indent="-342900" algn="just">
              <a:lnSpc>
                <a:spcPts val="2555"/>
              </a:lnSpc>
              <a:spcBef>
                <a:spcPts val="127"/>
              </a:spcBef>
              <a:buFont typeface="Arial" panose="020B0604020202020204" pitchFamily="34" charset="0"/>
              <a:buChar char="•"/>
            </a:pPr>
            <a:r>
              <a:rPr lang="el-GR" sz="2200" dirty="0">
                <a:solidFill>
                  <a:srgbClr val="0000FF"/>
                </a:solidFill>
                <a:latin typeface="Arial Narrow" panose="020B0606020202030204" pitchFamily="34" charset="0"/>
              </a:rPr>
              <a:t>Ασταθείς συνθήκες υποδηλώνουν καλή κατακόρυφη ανάμιξη.</a:t>
            </a:r>
          </a:p>
          <a:p>
            <a:pPr marL="355600" indent="-342900" algn="just">
              <a:lnSpc>
                <a:spcPts val="2555"/>
              </a:lnSpc>
              <a:spcBef>
                <a:spcPts val="127"/>
              </a:spcBef>
              <a:buFont typeface="Arial" panose="020B0604020202020204" pitchFamily="34" charset="0"/>
              <a:buChar char="•"/>
            </a:pPr>
            <a:r>
              <a:rPr lang="el-GR" sz="2200" dirty="0">
                <a:solidFill>
                  <a:srgbClr val="0000FF"/>
                </a:solidFill>
                <a:latin typeface="Arial Narrow" panose="020B0606020202030204" pitchFamily="34" charset="0"/>
              </a:rPr>
              <a:t>Έξι κατηγορίες, αυθαίρετα ορισμένες, συμβολισμένες από το A έως το F, «A» είναι η πλέον ασταθής.</a:t>
            </a:r>
          </a:p>
        </p:txBody>
      </p:sp>
    </p:spTree>
    <p:extLst>
      <p:ext uri="{BB962C8B-B14F-4D97-AF65-F5344CB8AC3E}">
        <p14:creationId xmlns:p14="http://schemas.microsoft.com/office/powerpoint/2010/main" val="404078688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3D063480-CFD2-4120-5766-F8CE0FDF50DE}"/>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11/12/2024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2AF3BCC1-1E64-297A-64EE-D47902195298}"/>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75</a:t>
            </a:fld>
            <a:endParaRPr lang="el-GR" dirty="0">
              <a:solidFill>
                <a:prstClr val="black">
                  <a:tint val="75000"/>
                </a:prstClr>
              </a:solidFill>
            </a:endParaRPr>
          </a:p>
        </p:txBody>
      </p:sp>
      <p:sp>
        <p:nvSpPr>
          <p:cNvPr id="6" name="TextBox 5">
            <a:extLst>
              <a:ext uri="{FF2B5EF4-FFF2-40B4-BE49-F238E27FC236}">
                <a16:creationId xmlns:a16="http://schemas.microsoft.com/office/drawing/2014/main" id="{22B28A6A-0554-20AB-14D6-5A71F2D14900}"/>
              </a:ext>
            </a:extLst>
          </p:cNvPr>
          <p:cNvSpPr txBox="1"/>
          <p:nvPr/>
        </p:nvSpPr>
        <p:spPr>
          <a:xfrm>
            <a:off x="139485" y="547687"/>
            <a:ext cx="8532440" cy="400110"/>
          </a:xfrm>
          <a:prstGeom prst="rect">
            <a:avLst/>
          </a:prstGeom>
          <a:solidFill>
            <a:schemeClr val="bg1"/>
          </a:solidFill>
        </p:spPr>
        <p:txBody>
          <a:bodyPr wrap="square">
            <a:spAutoFit/>
          </a:bodyPr>
          <a:lstStyle/>
          <a:p>
            <a:r>
              <a:rPr lang="el-GR" sz="2000" b="1" dirty="0">
                <a:solidFill>
                  <a:srgbClr val="C00000"/>
                </a:solidFill>
                <a:latin typeface="Arial Narrow" panose="020B0606020202030204" pitchFamily="34" charset="0"/>
              </a:rPr>
              <a:t>Παράδειγμα 1</a:t>
            </a:r>
            <a:endParaRPr lang="el-GR" sz="2000" dirty="0">
              <a:solidFill>
                <a:srgbClr val="C00000"/>
              </a:solidFill>
              <a:latin typeface="Arial Narrow" panose="020B0606020202030204" pitchFamily="34" charset="0"/>
            </a:endParaRPr>
          </a:p>
        </p:txBody>
      </p:sp>
      <p:sp>
        <p:nvSpPr>
          <p:cNvPr id="8" name="TextBox 7">
            <a:extLst>
              <a:ext uri="{FF2B5EF4-FFF2-40B4-BE49-F238E27FC236}">
                <a16:creationId xmlns:a16="http://schemas.microsoft.com/office/drawing/2014/main" id="{C70F847F-0D1D-F5AD-6F86-5613964542C2}"/>
              </a:ext>
            </a:extLst>
          </p:cNvPr>
          <p:cNvSpPr txBox="1"/>
          <p:nvPr/>
        </p:nvSpPr>
        <p:spPr>
          <a:xfrm>
            <a:off x="251519" y="1152169"/>
            <a:ext cx="8420405" cy="1065933"/>
          </a:xfrm>
          <a:prstGeom prst="rect">
            <a:avLst/>
          </a:prstGeom>
          <a:noFill/>
        </p:spPr>
        <p:txBody>
          <a:bodyPr wrap="square">
            <a:spAutoFit/>
          </a:bodyPr>
          <a:lstStyle/>
          <a:p>
            <a:pPr>
              <a:lnSpc>
                <a:spcPct val="107000"/>
              </a:lnSpc>
              <a:spcAft>
                <a:spcPts val="800"/>
              </a:spcAft>
            </a:pPr>
            <a:r>
              <a:rPr lang="el-GR" sz="2000" kern="100" dirty="0">
                <a:effectLst/>
                <a:latin typeface="Arial Narrow" panose="020B0606020202030204" pitchFamily="34" charset="0"/>
                <a:ea typeface="Aptos" panose="020B0004020202020204" pitchFamily="34" charset="0"/>
                <a:cs typeface="Times New Roman" panose="02020603050405020304" pitchFamily="18" charset="0"/>
              </a:rPr>
              <a:t>Αν η ταχύτητα του ανέμου είναι </a:t>
            </a:r>
            <a:r>
              <a:rPr lang="en-US" sz="2000" kern="100" dirty="0" err="1">
                <a:effectLst/>
                <a:latin typeface="Arial Narrow" panose="020B0606020202030204" pitchFamily="34" charset="0"/>
                <a:ea typeface="Aptos" panose="020B0004020202020204" pitchFamily="34" charset="0"/>
                <a:cs typeface="Times New Roman" panose="02020603050405020304" pitchFamily="18" charset="0"/>
              </a:rPr>
              <a:t>u</a:t>
            </a:r>
            <a:r>
              <a:rPr lang="en-US" sz="2000" kern="100" baseline="-25000" dirty="0" err="1">
                <a:effectLst/>
                <a:latin typeface="Arial Narrow" panose="020B0606020202030204" pitchFamily="34" charset="0"/>
                <a:ea typeface="Aptos" panose="020B0004020202020204" pitchFamily="34" charset="0"/>
                <a:cs typeface="Times New Roman" panose="02020603050405020304" pitchFamily="18" charset="0"/>
              </a:rPr>
              <a:t>ref</a:t>
            </a:r>
            <a:r>
              <a:rPr lang="el-GR" sz="2000" kern="100" dirty="0">
                <a:effectLst/>
                <a:latin typeface="Arial Narrow" panose="020B0606020202030204" pitchFamily="34" charset="0"/>
                <a:ea typeface="Aptos" panose="020B0004020202020204" pitchFamily="34" charset="0"/>
                <a:cs typeface="Times New Roman" panose="02020603050405020304" pitchFamily="18" charset="0"/>
              </a:rPr>
              <a:t>=2</a:t>
            </a:r>
            <a:r>
              <a:rPr lang="en-US" sz="2000" kern="100" dirty="0">
                <a:effectLst/>
                <a:latin typeface="Arial Narrow" panose="020B0606020202030204" pitchFamily="34" charset="0"/>
                <a:ea typeface="Aptos" panose="020B0004020202020204" pitchFamily="34" charset="0"/>
                <a:cs typeface="Times New Roman" panose="02020603050405020304" pitchFamily="18" charset="0"/>
              </a:rPr>
              <a:t>m</a:t>
            </a:r>
            <a:r>
              <a:rPr lang="el-GR" sz="2000" kern="100" dirty="0">
                <a:effectLst/>
                <a:latin typeface="Arial Narrow" panose="020B0606020202030204" pitchFamily="34" charset="0"/>
                <a:ea typeface="Aptos" panose="020B0004020202020204" pitchFamily="34" charset="0"/>
                <a:cs typeface="Times New Roman" panose="02020603050405020304" pitchFamily="18" charset="0"/>
              </a:rPr>
              <a:t>/</a:t>
            </a:r>
            <a:r>
              <a:rPr lang="en-US" sz="2000" kern="100" dirty="0">
                <a:effectLst/>
                <a:latin typeface="Arial Narrow" panose="020B0606020202030204" pitchFamily="34" charset="0"/>
                <a:ea typeface="Aptos" panose="020B0004020202020204" pitchFamily="34" charset="0"/>
                <a:cs typeface="Times New Roman" panose="02020603050405020304" pitchFamily="18" charset="0"/>
              </a:rPr>
              <a:t>s </a:t>
            </a:r>
            <a:r>
              <a:rPr lang="el-GR" sz="2000" kern="100" dirty="0">
                <a:effectLst/>
                <a:latin typeface="Arial Narrow" panose="020B0606020202030204" pitchFamily="34" charset="0"/>
                <a:ea typeface="Aptos" panose="020B0004020202020204" pitchFamily="34" charset="0"/>
                <a:cs typeface="Times New Roman" panose="02020603050405020304" pitchFamily="18" charset="0"/>
              </a:rPr>
              <a:t>σε ύψος </a:t>
            </a:r>
            <a:r>
              <a:rPr lang="en-US" sz="2000" kern="100" dirty="0" err="1">
                <a:effectLst/>
                <a:latin typeface="Arial Narrow" panose="020B0606020202030204" pitchFamily="34" charset="0"/>
                <a:ea typeface="Aptos" panose="020B0004020202020204" pitchFamily="34" charset="0"/>
                <a:cs typeface="Times New Roman" panose="02020603050405020304" pitchFamily="18" charset="0"/>
              </a:rPr>
              <a:t>z</a:t>
            </a:r>
            <a:r>
              <a:rPr lang="en-US" sz="2000" kern="100" baseline="-25000" dirty="0" err="1">
                <a:effectLst/>
                <a:latin typeface="Arial Narrow" panose="020B0606020202030204" pitchFamily="34" charset="0"/>
                <a:ea typeface="Aptos" panose="020B0004020202020204" pitchFamily="34" charset="0"/>
                <a:cs typeface="Times New Roman" panose="02020603050405020304" pitchFamily="18" charset="0"/>
              </a:rPr>
              <a:t>ref</a:t>
            </a:r>
            <a:r>
              <a:rPr lang="el-GR" sz="2000" kern="100" dirty="0">
                <a:effectLst/>
                <a:latin typeface="Arial Narrow" panose="020B0606020202030204" pitchFamily="34" charset="0"/>
                <a:ea typeface="Aptos" panose="020B0004020202020204" pitchFamily="34" charset="0"/>
                <a:cs typeface="Times New Roman" panose="02020603050405020304" pitchFamily="18" charset="0"/>
              </a:rPr>
              <a:t>=5</a:t>
            </a:r>
            <a:r>
              <a:rPr lang="en-US" sz="2000" kern="100" dirty="0">
                <a:effectLst/>
                <a:latin typeface="Arial Narrow" panose="020B0606020202030204" pitchFamily="34" charset="0"/>
                <a:ea typeface="Aptos" panose="020B0004020202020204" pitchFamily="34" charset="0"/>
                <a:cs typeface="Times New Roman" panose="02020603050405020304" pitchFamily="18" charset="0"/>
              </a:rPr>
              <a:t>m</a:t>
            </a:r>
            <a:r>
              <a:rPr lang="el-GR" sz="2000" kern="100" dirty="0">
                <a:effectLst/>
                <a:latin typeface="Arial Narrow" panose="020B0606020202030204" pitchFamily="34" charset="0"/>
                <a:ea typeface="Aptos" panose="020B0004020202020204" pitchFamily="34" charset="0"/>
                <a:cs typeface="Times New Roman" panose="02020603050405020304" pitchFamily="18" charset="0"/>
              </a:rPr>
              <a:t>, να βρεθεί η ταχύτητα του ανέμου </a:t>
            </a:r>
            <a:r>
              <a:rPr lang="en-US" sz="2000" kern="100" dirty="0">
                <a:effectLst/>
                <a:latin typeface="Arial Narrow" panose="020B0606020202030204" pitchFamily="34" charset="0"/>
                <a:ea typeface="Aptos" panose="020B0004020202020204" pitchFamily="34" charset="0"/>
                <a:cs typeface="Times New Roman" panose="02020603050405020304" pitchFamily="18" charset="0"/>
              </a:rPr>
              <a:t>u</a:t>
            </a:r>
            <a:r>
              <a:rPr lang="en-US" sz="2000" kern="100" baseline="-25000" dirty="0">
                <a:effectLst/>
                <a:latin typeface="Arial Narrow" panose="020B0606020202030204" pitchFamily="34" charset="0"/>
                <a:ea typeface="Aptos" panose="020B0004020202020204" pitchFamily="34" charset="0"/>
                <a:cs typeface="Times New Roman" panose="02020603050405020304" pitchFamily="18" charset="0"/>
              </a:rPr>
              <a:t>s</a:t>
            </a:r>
            <a:r>
              <a:rPr lang="en-US" sz="2000" kern="100" dirty="0">
                <a:effectLst/>
                <a:latin typeface="Arial Narrow" panose="020B0606020202030204" pitchFamily="34" charset="0"/>
                <a:ea typeface="Aptos" panose="020B0004020202020204" pitchFamily="34" charset="0"/>
                <a:cs typeface="Times New Roman" panose="02020603050405020304" pitchFamily="18" charset="0"/>
              </a:rPr>
              <a:t> </a:t>
            </a:r>
            <a:r>
              <a:rPr lang="el-GR" sz="2000" kern="100" dirty="0">
                <a:effectLst/>
                <a:latin typeface="Arial Narrow" panose="020B0606020202030204" pitchFamily="34" charset="0"/>
                <a:ea typeface="Aptos" panose="020B0004020202020204" pitchFamily="34" charset="0"/>
                <a:cs typeface="Times New Roman" panose="02020603050405020304" pitchFamily="18" charset="0"/>
              </a:rPr>
              <a:t>σε ύψος καμινάδας </a:t>
            </a:r>
            <a:r>
              <a:rPr lang="en-US" sz="2000" kern="100" dirty="0" err="1">
                <a:effectLst/>
                <a:latin typeface="Arial Narrow" panose="020B0606020202030204" pitchFamily="34" charset="0"/>
                <a:ea typeface="Aptos" panose="020B0004020202020204" pitchFamily="34" charset="0"/>
                <a:cs typeface="Times New Roman" panose="02020603050405020304" pitchFamily="18" charset="0"/>
              </a:rPr>
              <a:t>h</a:t>
            </a:r>
            <a:r>
              <a:rPr lang="en-US" sz="2000" kern="100" baseline="-25000" dirty="0" err="1">
                <a:effectLst/>
                <a:latin typeface="Arial Narrow" panose="020B0606020202030204" pitchFamily="34" charset="0"/>
                <a:ea typeface="Aptos" panose="020B0004020202020204" pitchFamily="34" charset="0"/>
                <a:cs typeface="Times New Roman" panose="02020603050405020304" pitchFamily="18" charset="0"/>
              </a:rPr>
              <a:t>s</a:t>
            </a:r>
            <a:r>
              <a:rPr lang="el-GR" sz="2000" kern="100" dirty="0">
                <a:effectLst/>
                <a:latin typeface="Arial Narrow" panose="020B0606020202030204" pitchFamily="34" charset="0"/>
                <a:ea typeface="Aptos" panose="020B0004020202020204" pitchFamily="34" charset="0"/>
                <a:cs typeface="Times New Roman" panose="02020603050405020304" pitchFamily="18" charset="0"/>
              </a:rPr>
              <a:t>=100</a:t>
            </a:r>
            <a:r>
              <a:rPr lang="en-US" sz="2000" kern="100" dirty="0">
                <a:effectLst/>
                <a:latin typeface="Arial Narrow" panose="020B0606020202030204" pitchFamily="34" charset="0"/>
                <a:ea typeface="Aptos" panose="020B0004020202020204" pitchFamily="34" charset="0"/>
                <a:cs typeface="Times New Roman" panose="02020603050405020304" pitchFamily="18" charset="0"/>
              </a:rPr>
              <a:t>m </a:t>
            </a:r>
            <a:r>
              <a:rPr lang="el-GR" sz="2000" kern="100" dirty="0">
                <a:effectLst/>
                <a:latin typeface="Arial Narrow" panose="020B0606020202030204" pitchFamily="34" charset="0"/>
                <a:ea typeface="Aptos" panose="020B0004020202020204" pitchFamily="34" charset="0"/>
                <a:cs typeface="Times New Roman" panose="02020603050405020304" pitchFamily="18" charset="0"/>
              </a:rPr>
              <a:t>για ύπαιθρο και αστική περιοχή για κλάσεις ευστάθειας </a:t>
            </a:r>
            <a:r>
              <a:rPr lang="en-US" sz="2000" kern="100" dirty="0">
                <a:effectLst/>
                <a:latin typeface="Arial Narrow" panose="020B0606020202030204" pitchFamily="34" charset="0"/>
                <a:ea typeface="Aptos" panose="020B0004020202020204" pitchFamily="34" charset="0"/>
                <a:cs typeface="Times New Roman" panose="02020603050405020304" pitchFamily="18" charset="0"/>
              </a:rPr>
              <a:t>B</a:t>
            </a:r>
            <a:r>
              <a:rPr lang="el-GR" sz="2000" kern="100" dirty="0">
                <a:effectLst/>
                <a:latin typeface="Arial Narrow" panose="020B0606020202030204" pitchFamily="34" charset="0"/>
                <a:ea typeface="Aptos" panose="020B0004020202020204" pitchFamily="34" charset="0"/>
                <a:cs typeface="Times New Roman" panose="02020603050405020304" pitchFamily="18" charset="0"/>
              </a:rPr>
              <a:t>, </a:t>
            </a:r>
            <a:r>
              <a:rPr lang="en-US" sz="2000" kern="100" dirty="0">
                <a:effectLst/>
                <a:latin typeface="Arial Narrow" panose="020B0606020202030204" pitchFamily="34" charset="0"/>
                <a:ea typeface="Aptos" panose="020B0004020202020204" pitchFamily="34" charset="0"/>
                <a:cs typeface="Times New Roman" panose="02020603050405020304" pitchFamily="18" charset="0"/>
              </a:rPr>
              <a:t>D </a:t>
            </a:r>
            <a:r>
              <a:rPr lang="el-GR" sz="2000" kern="100" dirty="0">
                <a:effectLst/>
                <a:latin typeface="Arial Narrow" panose="020B0606020202030204" pitchFamily="34" charset="0"/>
                <a:ea typeface="Aptos" panose="020B0004020202020204" pitchFamily="34" charset="0"/>
                <a:cs typeface="Times New Roman" panose="02020603050405020304" pitchFamily="18" charset="0"/>
              </a:rPr>
              <a:t>και </a:t>
            </a:r>
            <a:r>
              <a:rPr lang="en-US" sz="2000" kern="100" dirty="0">
                <a:effectLst/>
                <a:latin typeface="Arial Narrow" panose="020B0606020202030204" pitchFamily="34" charset="0"/>
                <a:ea typeface="Aptos" panose="020B0004020202020204" pitchFamily="34" charset="0"/>
                <a:cs typeface="Times New Roman" panose="02020603050405020304" pitchFamily="18" charset="0"/>
              </a:rPr>
              <a:t>F</a:t>
            </a:r>
            <a:r>
              <a:rPr lang="el-GR" sz="2000" kern="100" dirty="0">
                <a:effectLst/>
                <a:latin typeface="Arial Narrow" panose="020B0606020202030204" pitchFamily="34" charset="0"/>
                <a:ea typeface="Aptos" panose="020B0004020202020204" pitchFamily="34" charset="0"/>
                <a:cs typeface="Times New Roman" panose="02020603050405020304" pitchFamily="18" charset="0"/>
              </a:rPr>
              <a:t>;</a:t>
            </a:r>
            <a:endParaRPr lang="el-GR" sz="2000" kern="100" dirty="0">
              <a:effectLst/>
              <a:latin typeface="Aptos" panose="020B0004020202020204" pitchFamily="34" charset="0"/>
              <a:ea typeface="Aptos" panose="020B0004020202020204" pitchFamily="34" charset="0"/>
              <a:cs typeface="Times New Roman" panose="02020603050405020304" pitchFamily="18" charset="0"/>
            </a:endParaRPr>
          </a:p>
        </p:txBody>
      </p:sp>
      <p:graphicFrame>
        <p:nvGraphicFramePr>
          <p:cNvPr id="10" name="Πίνακας 9">
            <a:extLst>
              <a:ext uri="{FF2B5EF4-FFF2-40B4-BE49-F238E27FC236}">
                <a16:creationId xmlns:a16="http://schemas.microsoft.com/office/drawing/2014/main" id="{AB08FA03-BFB6-47CC-5EC4-EBA8B4C47F8D}"/>
              </a:ext>
            </a:extLst>
          </p:cNvPr>
          <p:cNvGraphicFramePr>
            <a:graphicFrameLocks noGrp="1"/>
          </p:cNvGraphicFramePr>
          <p:nvPr>
            <p:extLst>
              <p:ext uri="{D42A27DB-BD31-4B8C-83A1-F6EECF244321}">
                <p14:modId xmlns:p14="http://schemas.microsoft.com/office/powerpoint/2010/main" val="4180086221"/>
              </p:ext>
            </p:extLst>
          </p:nvPr>
        </p:nvGraphicFramePr>
        <p:xfrm>
          <a:off x="1905435" y="2508838"/>
          <a:ext cx="5112571" cy="1778387"/>
        </p:xfrm>
        <a:graphic>
          <a:graphicData uri="http://schemas.openxmlformats.org/drawingml/2006/table">
            <a:tbl>
              <a:tblPr firstRow="1" firstCol="1" bandRow="1">
                <a:tableStyleId>{5C22544A-7EE6-4342-B048-85BDC9FD1C3A}</a:tableStyleId>
              </a:tblPr>
              <a:tblGrid>
                <a:gridCol w="1728192">
                  <a:extLst>
                    <a:ext uri="{9D8B030D-6E8A-4147-A177-3AD203B41FA5}">
                      <a16:colId xmlns:a16="http://schemas.microsoft.com/office/drawing/2014/main" val="3561121928"/>
                    </a:ext>
                  </a:extLst>
                </a:gridCol>
                <a:gridCol w="1728192">
                  <a:extLst>
                    <a:ext uri="{9D8B030D-6E8A-4147-A177-3AD203B41FA5}">
                      <a16:colId xmlns:a16="http://schemas.microsoft.com/office/drawing/2014/main" val="1652206363"/>
                    </a:ext>
                  </a:extLst>
                </a:gridCol>
                <a:gridCol w="1656187">
                  <a:extLst>
                    <a:ext uri="{9D8B030D-6E8A-4147-A177-3AD203B41FA5}">
                      <a16:colId xmlns:a16="http://schemas.microsoft.com/office/drawing/2014/main" val="4052081281"/>
                    </a:ext>
                  </a:extLst>
                </a:gridCol>
              </a:tblGrid>
              <a:tr h="367241">
                <a:tc rowSpan="2">
                  <a:txBody>
                    <a:bodyPr/>
                    <a:lstStyle/>
                    <a:p>
                      <a:pPr algn="ctr">
                        <a:lnSpc>
                          <a:spcPct val="107000"/>
                        </a:lnSpc>
                        <a:spcAft>
                          <a:spcPts val="800"/>
                        </a:spcAft>
                      </a:pPr>
                      <a:r>
                        <a:rPr lang="el-GR" sz="1800" kern="100" dirty="0">
                          <a:effectLst/>
                          <a:latin typeface="Arial Narrow" panose="020B0606020202030204" pitchFamily="34" charset="0"/>
                        </a:rPr>
                        <a:t>Κλάση ευστάθειας</a:t>
                      </a:r>
                      <a:endParaRPr lang="el-GR" sz="1800" kern="100" dirty="0">
                        <a:effectLst/>
                        <a:latin typeface="Arial Narrow" panose="020B0606020202030204" pitchFamily="34" charset="0"/>
                        <a:ea typeface="Aptos" panose="020B0004020202020204" pitchFamily="34" charset="0"/>
                        <a:cs typeface="Times New Roman" panose="02020603050405020304" pitchFamily="18" charset="0"/>
                      </a:endParaRPr>
                    </a:p>
                  </a:txBody>
                  <a:tcPr marL="68580" marR="68580" marT="0" marB="0"/>
                </a:tc>
                <a:tc gridSpan="2">
                  <a:txBody>
                    <a:bodyPr/>
                    <a:lstStyle/>
                    <a:p>
                      <a:pPr algn="ctr">
                        <a:lnSpc>
                          <a:spcPct val="107000"/>
                        </a:lnSpc>
                        <a:spcAft>
                          <a:spcPts val="800"/>
                        </a:spcAft>
                      </a:pPr>
                      <a:r>
                        <a:rPr lang="el-GR" sz="1800" kern="100">
                          <a:effectLst/>
                          <a:latin typeface="Arial Narrow" panose="020B0606020202030204" pitchFamily="34" charset="0"/>
                        </a:rPr>
                        <a:t>Εκθέτης </a:t>
                      </a:r>
                      <a:r>
                        <a:rPr lang="en-US" sz="1800" kern="100">
                          <a:effectLst/>
                          <a:latin typeface="Arial Narrow" panose="020B0606020202030204" pitchFamily="34" charset="0"/>
                        </a:rPr>
                        <a:t>p</a:t>
                      </a:r>
                      <a:endParaRPr lang="el-GR" sz="1800" kern="100">
                        <a:effectLst/>
                        <a:latin typeface="Arial Narrow" panose="020B0606020202030204" pitchFamily="34" charset="0"/>
                        <a:ea typeface="Aptos" panose="020B0004020202020204" pitchFamily="34" charset="0"/>
                        <a:cs typeface="Times New Roman" panose="02020603050405020304" pitchFamily="18" charset="0"/>
                      </a:endParaRPr>
                    </a:p>
                  </a:txBody>
                  <a:tcPr marL="68580" marR="68580" marT="0" marB="0"/>
                </a:tc>
                <a:tc hMerge="1">
                  <a:txBody>
                    <a:bodyPr/>
                    <a:lstStyle/>
                    <a:p>
                      <a:endParaRPr lang="el-GR"/>
                    </a:p>
                  </a:txBody>
                  <a:tcPr/>
                </a:tc>
                <a:extLst>
                  <a:ext uri="{0D108BD9-81ED-4DB2-BD59-A6C34878D82A}">
                    <a16:rowId xmlns:a16="http://schemas.microsoft.com/office/drawing/2014/main" val="1771493240"/>
                  </a:ext>
                </a:extLst>
              </a:tr>
              <a:tr h="309423">
                <a:tc vMerge="1">
                  <a:txBody>
                    <a:bodyPr/>
                    <a:lstStyle/>
                    <a:p>
                      <a:endParaRPr lang="el-GR"/>
                    </a:p>
                  </a:txBody>
                  <a:tcPr/>
                </a:tc>
                <a:tc>
                  <a:txBody>
                    <a:bodyPr/>
                    <a:lstStyle/>
                    <a:p>
                      <a:pPr algn="ctr">
                        <a:lnSpc>
                          <a:spcPct val="107000"/>
                        </a:lnSpc>
                        <a:spcAft>
                          <a:spcPts val="800"/>
                        </a:spcAft>
                      </a:pPr>
                      <a:r>
                        <a:rPr lang="el-GR" sz="1800" kern="100" dirty="0">
                          <a:effectLst/>
                          <a:latin typeface="Arial Narrow" panose="020B0606020202030204" pitchFamily="34" charset="0"/>
                        </a:rPr>
                        <a:t>Ύπαιθρος</a:t>
                      </a:r>
                      <a:endParaRPr lang="el-GR" sz="1800" kern="100" dirty="0">
                        <a:effectLst/>
                        <a:latin typeface="Arial Narrow" panose="020B060602020203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l-GR" sz="1800" kern="100">
                          <a:effectLst/>
                          <a:latin typeface="Arial Narrow" panose="020B0606020202030204" pitchFamily="34" charset="0"/>
                        </a:rPr>
                        <a:t>Αστική περιοχή</a:t>
                      </a:r>
                      <a:endParaRPr lang="el-GR" sz="1800" kern="100">
                        <a:effectLst/>
                        <a:latin typeface="Arial Narrow" panose="020B060602020203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199283891"/>
                  </a:ext>
                </a:extLst>
              </a:tr>
              <a:tr h="367241">
                <a:tc>
                  <a:txBody>
                    <a:bodyPr/>
                    <a:lstStyle/>
                    <a:p>
                      <a:pPr algn="ctr">
                        <a:lnSpc>
                          <a:spcPct val="107000"/>
                        </a:lnSpc>
                        <a:spcAft>
                          <a:spcPts val="800"/>
                        </a:spcAft>
                      </a:pPr>
                      <a:r>
                        <a:rPr lang="en-US" sz="1800" kern="100">
                          <a:effectLst/>
                          <a:latin typeface="Arial Narrow" panose="020B0606020202030204" pitchFamily="34" charset="0"/>
                        </a:rPr>
                        <a:t>B</a:t>
                      </a:r>
                      <a:endParaRPr lang="el-GR" sz="1800" kern="100">
                        <a:effectLst/>
                        <a:latin typeface="Arial Narrow" panose="020B060602020203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l-GR" sz="1800" kern="100" dirty="0">
                          <a:effectLst/>
                          <a:latin typeface="Arial Narrow" panose="020B0606020202030204" pitchFamily="34" charset="0"/>
                        </a:rPr>
                        <a:t>0,07</a:t>
                      </a:r>
                      <a:endParaRPr lang="el-GR" sz="1800" kern="100" dirty="0">
                        <a:effectLst/>
                        <a:latin typeface="Arial Narrow" panose="020B060602020203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l-GR" sz="1800" kern="100">
                          <a:effectLst/>
                          <a:latin typeface="Arial Narrow" panose="020B0606020202030204" pitchFamily="34" charset="0"/>
                        </a:rPr>
                        <a:t>0,15</a:t>
                      </a:r>
                      <a:endParaRPr lang="el-GR" sz="1800" kern="100">
                        <a:effectLst/>
                        <a:latin typeface="Arial Narrow" panose="020B060602020203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23492625"/>
                  </a:ext>
                </a:extLst>
              </a:tr>
              <a:tr h="367241">
                <a:tc>
                  <a:txBody>
                    <a:bodyPr/>
                    <a:lstStyle/>
                    <a:p>
                      <a:pPr algn="ctr">
                        <a:lnSpc>
                          <a:spcPct val="107000"/>
                        </a:lnSpc>
                        <a:spcAft>
                          <a:spcPts val="800"/>
                        </a:spcAft>
                      </a:pPr>
                      <a:r>
                        <a:rPr lang="en-US" sz="1800" kern="100">
                          <a:effectLst/>
                          <a:latin typeface="Arial Narrow" panose="020B0606020202030204" pitchFamily="34" charset="0"/>
                        </a:rPr>
                        <a:t>D</a:t>
                      </a:r>
                      <a:endParaRPr lang="el-GR" sz="1800" kern="100">
                        <a:effectLst/>
                        <a:latin typeface="Arial Narrow" panose="020B060602020203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l-GR" sz="1800" kern="100" dirty="0">
                          <a:effectLst/>
                          <a:latin typeface="Arial Narrow" panose="020B0606020202030204" pitchFamily="34" charset="0"/>
                        </a:rPr>
                        <a:t>0,15</a:t>
                      </a:r>
                      <a:endParaRPr lang="el-GR" sz="1800" kern="100" dirty="0">
                        <a:effectLst/>
                        <a:latin typeface="Arial Narrow" panose="020B060602020203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l-GR" sz="1800" kern="100">
                          <a:effectLst/>
                          <a:latin typeface="Arial Narrow" panose="020B0606020202030204" pitchFamily="34" charset="0"/>
                        </a:rPr>
                        <a:t>0,25</a:t>
                      </a:r>
                      <a:endParaRPr lang="el-GR" sz="1800" kern="100">
                        <a:effectLst/>
                        <a:latin typeface="Arial Narrow" panose="020B060602020203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465414248"/>
                  </a:ext>
                </a:extLst>
              </a:tr>
              <a:tr h="367241">
                <a:tc>
                  <a:txBody>
                    <a:bodyPr/>
                    <a:lstStyle/>
                    <a:p>
                      <a:pPr algn="ctr">
                        <a:lnSpc>
                          <a:spcPct val="107000"/>
                        </a:lnSpc>
                        <a:spcAft>
                          <a:spcPts val="800"/>
                        </a:spcAft>
                      </a:pPr>
                      <a:r>
                        <a:rPr lang="en-US" sz="1800" kern="100">
                          <a:effectLst/>
                          <a:latin typeface="Arial Narrow" panose="020B0606020202030204" pitchFamily="34" charset="0"/>
                        </a:rPr>
                        <a:t>F</a:t>
                      </a:r>
                      <a:endParaRPr lang="el-GR" sz="1800" kern="100">
                        <a:effectLst/>
                        <a:latin typeface="Arial Narrow" panose="020B060602020203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l-GR" sz="1800" kern="100" dirty="0">
                          <a:effectLst/>
                          <a:latin typeface="Arial Narrow" panose="020B0606020202030204" pitchFamily="34" charset="0"/>
                        </a:rPr>
                        <a:t>0,55</a:t>
                      </a:r>
                      <a:endParaRPr lang="el-GR" sz="1800" kern="100" dirty="0">
                        <a:effectLst/>
                        <a:latin typeface="Arial Narrow" panose="020B060602020203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l-GR" sz="1800" kern="100" dirty="0">
                          <a:effectLst/>
                          <a:latin typeface="Arial Narrow" panose="020B0606020202030204" pitchFamily="34" charset="0"/>
                        </a:rPr>
                        <a:t>0,60</a:t>
                      </a:r>
                      <a:endParaRPr lang="el-GR" sz="1800" kern="100" dirty="0">
                        <a:effectLst/>
                        <a:latin typeface="Arial Narrow" panose="020B060602020203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945580056"/>
                  </a:ext>
                </a:extLst>
              </a:tr>
            </a:tbl>
          </a:graphicData>
        </a:graphic>
      </p:graphicFrame>
      <p:graphicFrame>
        <p:nvGraphicFramePr>
          <p:cNvPr id="11" name="Αντικείμενο 10">
            <a:extLst>
              <a:ext uri="{FF2B5EF4-FFF2-40B4-BE49-F238E27FC236}">
                <a16:creationId xmlns:a16="http://schemas.microsoft.com/office/drawing/2014/main" id="{99F2673A-A2BB-70BC-33F9-35A31FA48947}"/>
              </a:ext>
            </a:extLst>
          </p:cNvPr>
          <p:cNvGraphicFramePr>
            <a:graphicFrameLocks noChangeAspect="1"/>
          </p:cNvGraphicFramePr>
          <p:nvPr>
            <p:extLst>
              <p:ext uri="{D42A27DB-BD31-4B8C-83A1-F6EECF244321}">
                <p14:modId xmlns:p14="http://schemas.microsoft.com/office/powerpoint/2010/main" val="3950880766"/>
              </p:ext>
            </p:extLst>
          </p:nvPr>
        </p:nvGraphicFramePr>
        <p:xfrm>
          <a:off x="3457575" y="4740762"/>
          <a:ext cx="1851034" cy="965069"/>
        </p:xfrm>
        <a:graphic>
          <a:graphicData uri="http://schemas.openxmlformats.org/presentationml/2006/ole">
            <mc:AlternateContent xmlns:mc="http://schemas.openxmlformats.org/markup-compatibility/2006">
              <mc:Choice xmlns:v="urn:schemas-microsoft-com:vml" Requires="v">
                <p:oleObj name="Equation" r:id="rId2" imgW="1114643" imgH="581061" progId="Equation.DSMT4">
                  <p:embed/>
                </p:oleObj>
              </mc:Choice>
              <mc:Fallback>
                <p:oleObj name="Equation" r:id="rId2" imgW="1114643" imgH="581061" progId="Equation.DSMT4">
                  <p:embed/>
                  <p:pic>
                    <p:nvPicPr>
                      <p:cNvPr id="0" name=""/>
                      <p:cNvPicPr/>
                      <p:nvPr/>
                    </p:nvPicPr>
                    <p:blipFill>
                      <a:blip r:embed="rId3"/>
                      <a:stretch>
                        <a:fillRect/>
                      </a:stretch>
                    </p:blipFill>
                    <p:spPr>
                      <a:xfrm>
                        <a:off x="3457575" y="4740762"/>
                        <a:ext cx="1851034" cy="965069"/>
                      </a:xfrm>
                      <a:prstGeom prst="rect">
                        <a:avLst/>
                      </a:prstGeom>
                    </p:spPr>
                  </p:pic>
                </p:oleObj>
              </mc:Fallback>
            </mc:AlternateContent>
          </a:graphicData>
        </a:graphic>
      </p:graphicFrame>
    </p:spTree>
    <p:extLst>
      <p:ext uri="{BB962C8B-B14F-4D97-AF65-F5344CB8AC3E}">
        <p14:creationId xmlns:p14="http://schemas.microsoft.com/office/powerpoint/2010/main" val="134184183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7ECE3B48-4A72-4CC2-33F3-2E9BBBDC65B0}"/>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11/12/2024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F1657DAA-097E-0C2C-7FE2-9B09F7DEF084}"/>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76</a:t>
            </a:fld>
            <a:endParaRPr lang="el-GR" dirty="0">
              <a:solidFill>
                <a:prstClr val="black">
                  <a:tint val="75000"/>
                </a:prstClr>
              </a:solidFill>
            </a:endParaRPr>
          </a:p>
        </p:txBody>
      </p:sp>
      <p:sp>
        <p:nvSpPr>
          <p:cNvPr id="6" name="TextBox 5">
            <a:extLst>
              <a:ext uri="{FF2B5EF4-FFF2-40B4-BE49-F238E27FC236}">
                <a16:creationId xmlns:a16="http://schemas.microsoft.com/office/drawing/2014/main" id="{15F86B42-A4B0-1358-5EEB-F9B2E442FD1B}"/>
              </a:ext>
            </a:extLst>
          </p:cNvPr>
          <p:cNvSpPr txBox="1"/>
          <p:nvPr/>
        </p:nvSpPr>
        <p:spPr>
          <a:xfrm>
            <a:off x="305780" y="404664"/>
            <a:ext cx="8532440" cy="400110"/>
          </a:xfrm>
          <a:prstGeom prst="rect">
            <a:avLst/>
          </a:prstGeom>
          <a:solidFill>
            <a:schemeClr val="bg1"/>
          </a:solidFill>
        </p:spPr>
        <p:txBody>
          <a:bodyPr wrap="square">
            <a:spAutoFit/>
          </a:bodyPr>
          <a:lstStyle/>
          <a:p>
            <a:r>
              <a:rPr lang="el-GR" sz="2000" b="1" dirty="0">
                <a:solidFill>
                  <a:srgbClr val="C00000"/>
                </a:solidFill>
                <a:latin typeface="Arial Narrow" panose="020B0606020202030204" pitchFamily="34" charset="0"/>
              </a:rPr>
              <a:t>Παράδειγμα 2</a:t>
            </a:r>
            <a:endParaRPr lang="el-GR" sz="2000" dirty="0">
              <a:solidFill>
                <a:srgbClr val="C00000"/>
              </a:solidFill>
              <a:latin typeface="Arial Narrow" panose="020B0606020202030204" pitchFamily="34" charset="0"/>
            </a:endParaRPr>
          </a:p>
        </p:txBody>
      </p:sp>
      <p:sp>
        <p:nvSpPr>
          <p:cNvPr id="8" name="TextBox 7">
            <a:extLst>
              <a:ext uri="{FF2B5EF4-FFF2-40B4-BE49-F238E27FC236}">
                <a16:creationId xmlns:a16="http://schemas.microsoft.com/office/drawing/2014/main" id="{3F294A50-DF38-DBE1-5AED-72FC68A92E9C}"/>
              </a:ext>
            </a:extLst>
          </p:cNvPr>
          <p:cNvSpPr txBox="1"/>
          <p:nvPr/>
        </p:nvSpPr>
        <p:spPr>
          <a:xfrm>
            <a:off x="346956" y="1196752"/>
            <a:ext cx="8147248" cy="1065933"/>
          </a:xfrm>
          <a:prstGeom prst="rect">
            <a:avLst/>
          </a:prstGeom>
          <a:noFill/>
        </p:spPr>
        <p:txBody>
          <a:bodyPr wrap="square">
            <a:spAutoFit/>
          </a:bodyPr>
          <a:lstStyle/>
          <a:p>
            <a:pPr algn="just">
              <a:lnSpc>
                <a:spcPct val="107000"/>
              </a:lnSpc>
              <a:spcAft>
                <a:spcPts val="800"/>
              </a:spcAft>
            </a:pPr>
            <a:r>
              <a:rPr lang="el-GR" sz="2000" kern="100" dirty="0">
                <a:effectLst/>
                <a:latin typeface="Arial Narrow" panose="020B0606020202030204" pitchFamily="34" charset="0"/>
                <a:ea typeface="Aptos" panose="020B0004020202020204" pitchFamily="34" charset="0"/>
                <a:cs typeface="Times New Roman" panose="02020603050405020304" pitchFamily="18" charset="0"/>
              </a:rPr>
              <a:t>Αν η ταχύτητα του ανέμου είναι </a:t>
            </a:r>
            <a:r>
              <a:rPr lang="en-US" sz="2000" kern="100" dirty="0" err="1">
                <a:effectLst/>
                <a:latin typeface="Arial Narrow" panose="020B0606020202030204" pitchFamily="34" charset="0"/>
                <a:ea typeface="Aptos" panose="020B0004020202020204" pitchFamily="34" charset="0"/>
                <a:cs typeface="Times New Roman" panose="02020603050405020304" pitchFamily="18" charset="0"/>
              </a:rPr>
              <a:t>u</a:t>
            </a:r>
            <a:r>
              <a:rPr lang="en-US" sz="2000" kern="100" baseline="-25000" dirty="0" err="1">
                <a:effectLst/>
                <a:latin typeface="Arial Narrow" panose="020B0606020202030204" pitchFamily="34" charset="0"/>
                <a:ea typeface="Aptos" panose="020B0004020202020204" pitchFamily="34" charset="0"/>
                <a:cs typeface="Times New Roman" panose="02020603050405020304" pitchFamily="18" charset="0"/>
              </a:rPr>
              <a:t>ref</a:t>
            </a:r>
            <a:r>
              <a:rPr lang="el-GR" sz="2000" kern="100" dirty="0">
                <a:effectLst/>
                <a:latin typeface="Arial Narrow" panose="020B0606020202030204" pitchFamily="34" charset="0"/>
                <a:ea typeface="Aptos" panose="020B0004020202020204" pitchFamily="34" charset="0"/>
                <a:cs typeface="Times New Roman" panose="02020603050405020304" pitchFamily="18" charset="0"/>
              </a:rPr>
              <a:t>=2</a:t>
            </a:r>
            <a:r>
              <a:rPr lang="en-US" sz="2000" kern="100" dirty="0">
                <a:effectLst/>
                <a:latin typeface="Arial Narrow" panose="020B0606020202030204" pitchFamily="34" charset="0"/>
                <a:ea typeface="Aptos" panose="020B0004020202020204" pitchFamily="34" charset="0"/>
                <a:cs typeface="Times New Roman" panose="02020603050405020304" pitchFamily="18" charset="0"/>
              </a:rPr>
              <a:t>m</a:t>
            </a:r>
            <a:r>
              <a:rPr lang="el-GR" sz="2000" kern="100" dirty="0">
                <a:effectLst/>
                <a:latin typeface="Arial Narrow" panose="020B0606020202030204" pitchFamily="34" charset="0"/>
                <a:ea typeface="Aptos" panose="020B0004020202020204" pitchFamily="34" charset="0"/>
                <a:cs typeface="Times New Roman" panose="02020603050405020304" pitchFamily="18" charset="0"/>
              </a:rPr>
              <a:t>/</a:t>
            </a:r>
            <a:r>
              <a:rPr lang="en-US" sz="2000" kern="100" dirty="0">
                <a:effectLst/>
                <a:latin typeface="Arial Narrow" panose="020B0606020202030204" pitchFamily="34" charset="0"/>
                <a:ea typeface="Aptos" panose="020B0004020202020204" pitchFamily="34" charset="0"/>
                <a:cs typeface="Times New Roman" panose="02020603050405020304" pitchFamily="18" charset="0"/>
              </a:rPr>
              <a:t>s </a:t>
            </a:r>
            <a:r>
              <a:rPr lang="el-GR" sz="2000" kern="100" dirty="0">
                <a:effectLst/>
                <a:latin typeface="Arial Narrow" panose="020B0606020202030204" pitchFamily="34" charset="0"/>
                <a:ea typeface="Aptos" panose="020B0004020202020204" pitchFamily="34" charset="0"/>
                <a:cs typeface="Times New Roman" panose="02020603050405020304" pitchFamily="18" charset="0"/>
              </a:rPr>
              <a:t>σε ύψος </a:t>
            </a:r>
            <a:r>
              <a:rPr lang="en-US" sz="2000" kern="100" dirty="0" err="1">
                <a:effectLst/>
                <a:latin typeface="Arial Narrow" panose="020B0606020202030204" pitchFamily="34" charset="0"/>
                <a:ea typeface="Aptos" panose="020B0004020202020204" pitchFamily="34" charset="0"/>
                <a:cs typeface="Times New Roman" panose="02020603050405020304" pitchFamily="18" charset="0"/>
              </a:rPr>
              <a:t>z</a:t>
            </a:r>
            <a:r>
              <a:rPr lang="en-US" sz="2000" kern="100" baseline="-25000" dirty="0" err="1">
                <a:effectLst/>
                <a:latin typeface="Arial Narrow" panose="020B0606020202030204" pitchFamily="34" charset="0"/>
                <a:ea typeface="Aptos" panose="020B0004020202020204" pitchFamily="34" charset="0"/>
                <a:cs typeface="Times New Roman" panose="02020603050405020304" pitchFamily="18" charset="0"/>
              </a:rPr>
              <a:t>ref</a:t>
            </a:r>
            <a:r>
              <a:rPr lang="el-GR" sz="2000" kern="100" dirty="0">
                <a:effectLst/>
                <a:latin typeface="Arial Narrow" panose="020B0606020202030204" pitchFamily="34" charset="0"/>
                <a:ea typeface="Aptos" panose="020B0004020202020204" pitchFamily="34" charset="0"/>
                <a:cs typeface="Times New Roman" panose="02020603050405020304" pitchFamily="18" charset="0"/>
              </a:rPr>
              <a:t>=10</a:t>
            </a:r>
            <a:r>
              <a:rPr lang="en-US" sz="2000" kern="100" dirty="0">
                <a:effectLst/>
                <a:latin typeface="Arial Narrow" panose="020B0606020202030204" pitchFamily="34" charset="0"/>
                <a:ea typeface="Aptos" panose="020B0004020202020204" pitchFamily="34" charset="0"/>
                <a:cs typeface="Times New Roman" panose="02020603050405020304" pitchFamily="18" charset="0"/>
              </a:rPr>
              <a:t>m</a:t>
            </a:r>
            <a:r>
              <a:rPr lang="el-GR" sz="2000" kern="100" dirty="0">
                <a:effectLst/>
                <a:latin typeface="Arial Narrow" panose="020B0606020202030204" pitchFamily="34" charset="0"/>
                <a:ea typeface="Aptos" panose="020B0004020202020204" pitchFamily="34" charset="0"/>
                <a:cs typeface="Times New Roman" panose="02020603050405020304" pitchFamily="18" charset="0"/>
              </a:rPr>
              <a:t>, να βρεθεί για ποιο ύψος καμινάδας </a:t>
            </a:r>
            <a:r>
              <a:rPr lang="en-US" sz="2000" kern="100" dirty="0" err="1">
                <a:effectLst/>
                <a:latin typeface="Arial Narrow" panose="020B0606020202030204" pitchFamily="34" charset="0"/>
                <a:ea typeface="Aptos" panose="020B0004020202020204" pitchFamily="34" charset="0"/>
                <a:cs typeface="Times New Roman" panose="02020603050405020304" pitchFamily="18" charset="0"/>
              </a:rPr>
              <a:t>h</a:t>
            </a:r>
            <a:r>
              <a:rPr lang="en-US" sz="2000" kern="100" baseline="-25000" dirty="0" err="1">
                <a:effectLst/>
                <a:latin typeface="Arial Narrow" panose="020B0606020202030204" pitchFamily="34" charset="0"/>
                <a:ea typeface="Aptos" panose="020B0004020202020204" pitchFamily="34" charset="0"/>
                <a:cs typeface="Times New Roman" panose="02020603050405020304" pitchFamily="18" charset="0"/>
              </a:rPr>
              <a:t>s</a:t>
            </a:r>
            <a:r>
              <a:rPr lang="en-US" sz="2000" kern="100" dirty="0">
                <a:effectLst/>
                <a:latin typeface="Arial Narrow" panose="020B0606020202030204" pitchFamily="34" charset="0"/>
                <a:ea typeface="Aptos" panose="020B0004020202020204" pitchFamily="34" charset="0"/>
                <a:cs typeface="Times New Roman" panose="02020603050405020304" pitchFamily="18" charset="0"/>
              </a:rPr>
              <a:t> </a:t>
            </a:r>
            <a:r>
              <a:rPr lang="el-GR" sz="2000" kern="100" dirty="0">
                <a:effectLst/>
                <a:latin typeface="Arial Narrow" panose="020B0606020202030204" pitchFamily="34" charset="0"/>
                <a:ea typeface="Aptos" panose="020B0004020202020204" pitchFamily="34" charset="0"/>
                <a:cs typeface="Times New Roman" panose="02020603050405020304" pitchFamily="18" charset="0"/>
              </a:rPr>
              <a:t>η ταχύτητα του ανέμου είναι ίση με </a:t>
            </a:r>
            <a:r>
              <a:rPr lang="en-US" sz="2000" kern="100" dirty="0">
                <a:effectLst/>
                <a:latin typeface="Arial Narrow" panose="020B0606020202030204" pitchFamily="34" charset="0"/>
                <a:ea typeface="Aptos" panose="020B0004020202020204" pitchFamily="34" charset="0"/>
                <a:cs typeface="Times New Roman" panose="02020603050405020304" pitchFamily="18" charset="0"/>
              </a:rPr>
              <a:t>u</a:t>
            </a:r>
            <a:r>
              <a:rPr lang="en-US" sz="2000" kern="100" baseline="-25000" dirty="0">
                <a:effectLst/>
                <a:latin typeface="Arial Narrow" panose="020B0606020202030204" pitchFamily="34" charset="0"/>
                <a:ea typeface="Aptos" panose="020B0004020202020204" pitchFamily="34" charset="0"/>
                <a:cs typeface="Times New Roman" panose="02020603050405020304" pitchFamily="18" charset="0"/>
              </a:rPr>
              <a:t>s</a:t>
            </a:r>
            <a:r>
              <a:rPr lang="el-GR" sz="2000" kern="100" dirty="0">
                <a:effectLst/>
                <a:latin typeface="Arial Narrow" panose="020B0606020202030204" pitchFamily="34" charset="0"/>
                <a:ea typeface="Aptos" panose="020B0004020202020204" pitchFamily="34" charset="0"/>
                <a:cs typeface="Times New Roman" panose="02020603050405020304" pitchFamily="18" charset="0"/>
              </a:rPr>
              <a:t>=3</a:t>
            </a:r>
            <a:r>
              <a:rPr lang="en-US" sz="2000" kern="100" dirty="0">
                <a:effectLst/>
                <a:latin typeface="Arial Narrow" panose="020B0606020202030204" pitchFamily="34" charset="0"/>
                <a:ea typeface="Aptos" panose="020B0004020202020204" pitchFamily="34" charset="0"/>
                <a:cs typeface="Times New Roman" panose="02020603050405020304" pitchFamily="18" charset="0"/>
              </a:rPr>
              <a:t>m</a:t>
            </a:r>
            <a:r>
              <a:rPr lang="el-GR" sz="2000" kern="100" dirty="0">
                <a:effectLst/>
                <a:latin typeface="Arial Narrow" panose="020B0606020202030204" pitchFamily="34" charset="0"/>
                <a:ea typeface="Aptos" panose="020B0004020202020204" pitchFamily="34" charset="0"/>
                <a:cs typeface="Times New Roman" panose="02020603050405020304" pitchFamily="18" charset="0"/>
              </a:rPr>
              <a:t>/</a:t>
            </a:r>
            <a:r>
              <a:rPr lang="en-US" sz="2000" kern="100" dirty="0">
                <a:effectLst/>
                <a:latin typeface="Arial Narrow" panose="020B0606020202030204" pitchFamily="34" charset="0"/>
                <a:ea typeface="Aptos" panose="020B0004020202020204" pitchFamily="34" charset="0"/>
                <a:cs typeface="Times New Roman" panose="02020603050405020304" pitchFamily="18" charset="0"/>
              </a:rPr>
              <a:t>s </a:t>
            </a:r>
            <a:r>
              <a:rPr lang="el-GR" sz="2000" kern="100" dirty="0">
                <a:effectLst/>
                <a:latin typeface="Arial Narrow" panose="020B0606020202030204" pitchFamily="34" charset="0"/>
                <a:ea typeface="Aptos" panose="020B0004020202020204" pitchFamily="34" charset="0"/>
                <a:cs typeface="Times New Roman" panose="02020603050405020304" pitchFamily="18" charset="0"/>
              </a:rPr>
              <a:t>για ύπαιθρο και αστική περιοχή για κλάσεις ευστάθειας </a:t>
            </a:r>
            <a:r>
              <a:rPr lang="en-US" sz="2000" kern="100" dirty="0">
                <a:effectLst/>
                <a:latin typeface="Arial Narrow" panose="020B0606020202030204" pitchFamily="34" charset="0"/>
                <a:ea typeface="Aptos" panose="020B0004020202020204" pitchFamily="34" charset="0"/>
                <a:cs typeface="Times New Roman" panose="02020603050405020304" pitchFamily="18" charset="0"/>
              </a:rPr>
              <a:t>B</a:t>
            </a:r>
            <a:r>
              <a:rPr lang="el-GR" sz="2000" kern="100" dirty="0">
                <a:effectLst/>
                <a:latin typeface="Arial Narrow" panose="020B0606020202030204" pitchFamily="34" charset="0"/>
                <a:ea typeface="Aptos" panose="020B0004020202020204" pitchFamily="34" charset="0"/>
                <a:cs typeface="Times New Roman" panose="02020603050405020304" pitchFamily="18" charset="0"/>
              </a:rPr>
              <a:t>, </a:t>
            </a:r>
            <a:r>
              <a:rPr lang="en-US" sz="2000" kern="100" dirty="0">
                <a:effectLst/>
                <a:latin typeface="Arial Narrow" panose="020B0606020202030204" pitchFamily="34" charset="0"/>
                <a:ea typeface="Aptos" panose="020B0004020202020204" pitchFamily="34" charset="0"/>
                <a:cs typeface="Times New Roman" panose="02020603050405020304" pitchFamily="18" charset="0"/>
              </a:rPr>
              <a:t>C</a:t>
            </a:r>
            <a:r>
              <a:rPr lang="el-GR" sz="2000" kern="100" dirty="0">
                <a:effectLst/>
                <a:latin typeface="Arial Narrow" panose="020B0606020202030204" pitchFamily="34" charset="0"/>
                <a:ea typeface="Aptos" panose="020B0004020202020204" pitchFamily="34" charset="0"/>
                <a:cs typeface="Times New Roman" panose="02020603050405020304" pitchFamily="18" charset="0"/>
              </a:rPr>
              <a:t>, </a:t>
            </a:r>
            <a:r>
              <a:rPr lang="en-US" sz="2000" kern="100" dirty="0">
                <a:effectLst/>
                <a:latin typeface="Arial Narrow" panose="020B0606020202030204" pitchFamily="34" charset="0"/>
                <a:ea typeface="Aptos" panose="020B0004020202020204" pitchFamily="34" charset="0"/>
                <a:cs typeface="Times New Roman" panose="02020603050405020304" pitchFamily="18" charset="0"/>
              </a:rPr>
              <a:t>E </a:t>
            </a:r>
            <a:r>
              <a:rPr lang="el-GR" sz="2000" kern="100" dirty="0">
                <a:effectLst/>
                <a:latin typeface="Arial Narrow" panose="020B0606020202030204" pitchFamily="34" charset="0"/>
                <a:ea typeface="Aptos" panose="020B0004020202020204" pitchFamily="34" charset="0"/>
                <a:cs typeface="Times New Roman" panose="02020603050405020304" pitchFamily="18" charset="0"/>
              </a:rPr>
              <a:t>και </a:t>
            </a:r>
            <a:r>
              <a:rPr lang="en-US" sz="2000" kern="100" dirty="0">
                <a:effectLst/>
                <a:latin typeface="Arial Narrow" panose="020B0606020202030204" pitchFamily="34" charset="0"/>
                <a:ea typeface="Aptos" panose="020B0004020202020204" pitchFamily="34" charset="0"/>
                <a:cs typeface="Times New Roman" panose="02020603050405020304" pitchFamily="18" charset="0"/>
              </a:rPr>
              <a:t>F</a:t>
            </a:r>
            <a:r>
              <a:rPr lang="el-GR" sz="2000" kern="100" dirty="0">
                <a:effectLst/>
                <a:latin typeface="Arial Narrow" panose="020B0606020202030204" pitchFamily="34" charset="0"/>
                <a:ea typeface="Aptos" panose="020B0004020202020204" pitchFamily="34" charset="0"/>
                <a:cs typeface="Times New Roman" panose="02020603050405020304" pitchFamily="18" charset="0"/>
              </a:rPr>
              <a:t>;</a:t>
            </a:r>
            <a:endParaRPr lang="el-GR" sz="2000" kern="100" dirty="0">
              <a:effectLst/>
              <a:latin typeface="Aptos" panose="020B0004020202020204" pitchFamily="34" charset="0"/>
              <a:ea typeface="Aptos" panose="020B0004020202020204" pitchFamily="34" charset="0"/>
              <a:cs typeface="Times New Roman" panose="02020603050405020304" pitchFamily="18" charset="0"/>
            </a:endParaRPr>
          </a:p>
        </p:txBody>
      </p:sp>
      <p:graphicFrame>
        <p:nvGraphicFramePr>
          <p:cNvPr id="10" name="Πίνακας 9">
            <a:extLst>
              <a:ext uri="{FF2B5EF4-FFF2-40B4-BE49-F238E27FC236}">
                <a16:creationId xmlns:a16="http://schemas.microsoft.com/office/drawing/2014/main" id="{AD299AB5-9E27-A5AA-D699-456944FFCF1B}"/>
              </a:ext>
            </a:extLst>
          </p:cNvPr>
          <p:cNvGraphicFramePr>
            <a:graphicFrameLocks noGrp="1"/>
          </p:cNvGraphicFramePr>
          <p:nvPr>
            <p:extLst>
              <p:ext uri="{D42A27DB-BD31-4B8C-83A1-F6EECF244321}">
                <p14:modId xmlns:p14="http://schemas.microsoft.com/office/powerpoint/2010/main" val="3061343710"/>
              </p:ext>
            </p:extLst>
          </p:nvPr>
        </p:nvGraphicFramePr>
        <p:xfrm>
          <a:off x="2116324" y="2291983"/>
          <a:ext cx="4608512" cy="2304254"/>
        </p:xfrm>
        <a:graphic>
          <a:graphicData uri="http://schemas.openxmlformats.org/drawingml/2006/table">
            <a:tbl>
              <a:tblPr firstRow="1" firstCol="1" bandRow="1">
                <a:tableStyleId>{5C22544A-7EE6-4342-B048-85BDC9FD1C3A}</a:tableStyleId>
              </a:tblPr>
              <a:tblGrid>
                <a:gridCol w="1721170">
                  <a:extLst>
                    <a:ext uri="{9D8B030D-6E8A-4147-A177-3AD203B41FA5}">
                      <a16:colId xmlns:a16="http://schemas.microsoft.com/office/drawing/2014/main" val="57686149"/>
                    </a:ext>
                  </a:extLst>
                </a:gridCol>
                <a:gridCol w="1573945">
                  <a:extLst>
                    <a:ext uri="{9D8B030D-6E8A-4147-A177-3AD203B41FA5}">
                      <a16:colId xmlns:a16="http://schemas.microsoft.com/office/drawing/2014/main" val="2137188147"/>
                    </a:ext>
                  </a:extLst>
                </a:gridCol>
                <a:gridCol w="1313397">
                  <a:extLst>
                    <a:ext uri="{9D8B030D-6E8A-4147-A177-3AD203B41FA5}">
                      <a16:colId xmlns:a16="http://schemas.microsoft.com/office/drawing/2014/main" val="1742188012"/>
                    </a:ext>
                  </a:extLst>
                </a:gridCol>
              </a:tblGrid>
              <a:tr h="327399">
                <a:tc rowSpan="2">
                  <a:txBody>
                    <a:bodyPr/>
                    <a:lstStyle/>
                    <a:p>
                      <a:pPr algn="ctr">
                        <a:lnSpc>
                          <a:spcPct val="107000"/>
                        </a:lnSpc>
                        <a:spcAft>
                          <a:spcPts val="800"/>
                        </a:spcAft>
                      </a:pPr>
                      <a:r>
                        <a:rPr lang="el-GR" sz="1800" kern="100" dirty="0">
                          <a:effectLst/>
                          <a:latin typeface="Arial Narrow" panose="020B0606020202030204" pitchFamily="34" charset="0"/>
                        </a:rPr>
                        <a:t>Κλάση ευστάθειας</a:t>
                      </a:r>
                      <a:endParaRPr lang="el-GR" sz="1800" kern="100" dirty="0">
                        <a:effectLst/>
                        <a:latin typeface="Arial Narrow" panose="020B0606020202030204" pitchFamily="34" charset="0"/>
                        <a:ea typeface="Aptos" panose="020B0004020202020204" pitchFamily="34" charset="0"/>
                        <a:cs typeface="Times New Roman" panose="02020603050405020304" pitchFamily="18" charset="0"/>
                      </a:endParaRPr>
                    </a:p>
                  </a:txBody>
                  <a:tcPr marL="68580" marR="68580" marT="0" marB="0"/>
                </a:tc>
                <a:tc gridSpan="2">
                  <a:txBody>
                    <a:bodyPr/>
                    <a:lstStyle/>
                    <a:p>
                      <a:pPr algn="ctr">
                        <a:lnSpc>
                          <a:spcPct val="107000"/>
                        </a:lnSpc>
                        <a:spcAft>
                          <a:spcPts val="800"/>
                        </a:spcAft>
                      </a:pPr>
                      <a:r>
                        <a:rPr lang="el-GR" sz="1800" kern="100">
                          <a:effectLst/>
                          <a:latin typeface="Arial Narrow" panose="020B0606020202030204" pitchFamily="34" charset="0"/>
                        </a:rPr>
                        <a:t>Εκθέτης </a:t>
                      </a:r>
                      <a:r>
                        <a:rPr lang="en-US" sz="1800" kern="100">
                          <a:effectLst/>
                          <a:latin typeface="Arial Narrow" panose="020B0606020202030204" pitchFamily="34" charset="0"/>
                        </a:rPr>
                        <a:t>p</a:t>
                      </a:r>
                      <a:endParaRPr lang="el-GR" sz="1800" kern="100">
                        <a:effectLst/>
                        <a:latin typeface="Arial Narrow" panose="020B0606020202030204" pitchFamily="34" charset="0"/>
                        <a:ea typeface="Aptos" panose="020B0004020202020204" pitchFamily="34" charset="0"/>
                        <a:cs typeface="Times New Roman" panose="02020603050405020304" pitchFamily="18" charset="0"/>
                      </a:endParaRPr>
                    </a:p>
                  </a:txBody>
                  <a:tcPr marL="68580" marR="68580" marT="0" marB="0"/>
                </a:tc>
                <a:tc hMerge="1">
                  <a:txBody>
                    <a:bodyPr/>
                    <a:lstStyle/>
                    <a:p>
                      <a:endParaRPr lang="el-GR"/>
                    </a:p>
                  </a:txBody>
                  <a:tcPr/>
                </a:tc>
                <a:extLst>
                  <a:ext uri="{0D108BD9-81ED-4DB2-BD59-A6C34878D82A}">
                    <a16:rowId xmlns:a16="http://schemas.microsoft.com/office/drawing/2014/main" val="2215833320"/>
                  </a:ext>
                </a:extLst>
              </a:tr>
              <a:tr h="667259">
                <a:tc vMerge="1">
                  <a:txBody>
                    <a:bodyPr/>
                    <a:lstStyle/>
                    <a:p>
                      <a:endParaRPr lang="el-GR"/>
                    </a:p>
                  </a:txBody>
                  <a:tcPr/>
                </a:tc>
                <a:tc>
                  <a:txBody>
                    <a:bodyPr/>
                    <a:lstStyle/>
                    <a:p>
                      <a:pPr algn="ctr">
                        <a:lnSpc>
                          <a:spcPct val="107000"/>
                        </a:lnSpc>
                        <a:spcAft>
                          <a:spcPts val="800"/>
                        </a:spcAft>
                      </a:pPr>
                      <a:r>
                        <a:rPr lang="el-GR" sz="1800" kern="100" dirty="0">
                          <a:effectLst/>
                          <a:latin typeface="Arial Narrow" panose="020B0606020202030204" pitchFamily="34" charset="0"/>
                        </a:rPr>
                        <a:t>Ύπαιθρος</a:t>
                      </a:r>
                      <a:endParaRPr lang="el-GR" sz="1800" kern="100" dirty="0">
                        <a:effectLst/>
                        <a:latin typeface="Arial Narrow" panose="020B060602020203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l-GR" sz="1800" kern="100">
                          <a:effectLst/>
                          <a:latin typeface="Arial Narrow" panose="020B0606020202030204" pitchFamily="34" charset="0"/>
                        </a:rPr>
                        <a:t>Αστική περιοχή</a:t>
                      </a:r>
                      <a:endParaRPr lang="el-GR" sz="1800" kern="100">
                        <a:effectLst/>
                        <a:latin typeface="Arial Narrow" panose="020B060602020203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707014148"/>
                  </a:ext>
                </a:extLst>
              </a:tr>
              <a:tr h="327399">
                <a:tc>
                  <a:txBody>
                    <a:bodyPr/>
                    <a:lstStyle/>
                    <a:p>
                      <a:pPr algn="ctr">
                        <a:lnSpc>
                          <a:spcPct val="107000"/>
                        </a:lnSpc>
                        <a:spcAft>
                          <a:spcPts val="800"/>
                        </a:spcAft>
                      </a:pPr>
                      <a:r>
                        <a:rPr lang="en-US" sz="1800" kern="100">
                          <a:effectLst/>
                          <a:latin typeface="Arial Narrow" panose="020B0606020202030204" pitchFamily="34" charset="0"/>
                        </a:rPr>
                        <a:t>B</a:t>
                      </a:r>
                      <a:endParaRPr lang="el-GR" sz="1800" kern="100">
                        <a:effectLst/>
                        <a:latin typeface="Arial Narrow" panose="020B060602020203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l-GR" sz="1800" kern="100" dirty="0">
                          <a:effectLst/>
                          <a:latin typeface="Arial Narrow" panose="020B0606020202030204" pitchFamily="34" charset="0"/>
                        </a:rPr>
                        <a:t>0,07</a:t>
                      </a:r>
                      <a:endParaRPr lang="el-GR" sz="1800" kern="100" dirty="0">
                        <a:effectLst/>
                        <a:latin typeface="Arial Narrow" panose="020B060602020203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l-GR" sz="1800" kern="100">
                          <a:effectLst/>
                          <a:latin typeface="Arial Narrow" panose="020B0606020202030204" pitchFamily="34" charset="0"/>
                        </a:rPr>
                        <a:t>0,15</a:t>
                      </a:r>
                      <a:endParaRPr lang="el-GR" sz="1800" kern="100">
                        <a:effectLst/>
                        <a:latin typeface="Arial Narrow" panose="020B060602020203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50800496"/>
                  </a:ext>
                </a:extLst>
              </a:tr>
              <a:tr h="327399">
                <a:tc>
                  <a:txBody>
                    <a:bodyPr/>
                    <a:lstStyle/>
                    <a:p>
                      <a:pPr algn="ctr">
                        <a:lnSpc>
                          <a:spcPct val="107000"/>
                        </a:lnSpc>
                        <a:spcAft>
                          <a:spcPts val="800"/>
                        </a:spcAft>
                      </a:pPr>
                      <a:r>
                        <a:rPr lang="en-US" sz="1800" kern="100">
                          <a:effectLst/>
                          <a:latin typeface="Arial Narrow" panose="020B0606020202030204" pitchFamily="34" charset="0"/>
                        </a:rPr>
                        <a:t>C</a:t>
                      </a:r>
                      <a:endParaRPr lang="el-GR" sz="1800" kern="100">
                        <a:effectLst/>
                        <a:latin typeface="Arial Narrow" panose="020B060602020203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n-US" sz="1800" kern="100" dirty="0">
                          <a:effectLst/>
                          <a:latin typeface="Arial Narrow" panose="020B0606020202030204" pitchFamily="34" charset="0"/>
                        </a:rPr>
                        <a:t>0,10</a:t>
                      </a:r>
                      <a:endParaRPr lang="el-GR" sz="1800" kern="100" dirty="0">
                        <a:effectLst/>
                        <a:latin typeface="Arial Narrow" panose="020B060602020203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n-US" sz="1800" kern="100">
                          <a:effectLst/>
                          <a:latin typeface="Arial Narrow" panose="020B0606020202030204" pitchFamily="34" charset="0"/>
                        </a:rPr>
                        <a:t>0,20</a:t>
                      </a:r>
                      <a:endParaRPr lang="el-GR" sz="1800" kern="100">
                        <a:effectLst/>
                        <a:latin typeface="Arial Narrow" panose="020B060602020203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162287357"/>
                  </a:ext>
                </a:extLst>
              </a:tr>
              <a:tr h="327399">
                <a:tc>
                  <a:txBody>
                    <a:bodyPr/>
                    <a:lstStyle/>
                    <a:p>
                      <a:pPr algn="ctr">
                        <a:lnSpc>
                          <a:spcPct val="107000"/>
                        </a:lnSpc>
                        <a:spcAft>
                          <a:spcPts val="800"/>
                        </a:spcAft>
                      </a:pPr>
                      <a:r>
                        <a:rPr lang="en-US" sz="1800" kern="100">
                          <a:effectLst/>
                          <a:latin typeface="Arial Narrow" panose="020B0606020202030204" pitchFamily="34" charset="0"/>
                        </a:rPr>
                        <a:t>E</a:t>
                      </a:r>
                      <a:endParaRPr lang="el-GR" sz="1800" kern="100">
                        <a:effectLst/>
                        <a:latin typeface="Arial Narrow" panose="020B060602020203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l-GR" sz="1800" kern="100" dirty="0">
                          <a:effectLst/>
                          <a:latin typeface="Arial Narrow" panose="020B0606020202030204" pitchFamily="34" charset="0"/>
                        </a:rPr>
                        <a:t>0,</a:t>
                      </a:r>
                      <a:r>
                        <a:rPr lang="en-US" sz="1800" kern="100" dirty="0">
                          <a:effectLst/>
                          <a:latin typeface="Arial Narrow" panose="020B0606020202030204" pitchFamily="34" charset="0"/>
                        </a:rPr>
                        <a:t>3</a:t>
                      </a:r>
                      <a:r>
                        <a:rPr lang="el-GR" sz="1800" kern="100" dirty="0">
                          <a:effectLst/>
                          <a:latin typeface="Arial Narrow" panose="020B0606020202030204" pitchFamily="34" charset="0"/>
                        </a:rPr>
                        <a:t>5</a:t>
                      </a:r>
                      <a:endParaRPr lang="el-GR" sz="1800" kern="100" dirty="0">
                        <a:effectLst/>
                        <a:latin typeface="Arial Narrow" panose="020B060602020203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l-GR" sz="1800" kern="100" dirty="0">
                          <a:effectLst/>
                          <a:latin typeface="Arial Narrow" panose="020B0606020202030204" pitchFamily="34" charset="0"/>
                        </a:rPr>
                        <a:t>0,</a:t>
                      </a:r>
                      <a:r>
                        <a:rPr lang="en-US" sz="1800" kern="100" dirty="0">
                          <a:effectLst/>
                          <a:latin typeface="Arial Narrow" panose="020B0606020202030204" pitchFamily="34" charset="0"/>
                        </a:rPr>
                        <a:t>40</a:t>
                      </a:r>
                      <a:endParaRPr lang="el-GR" sz="1800" kern="100" dirty="0">
                        <a:effectLst/>
                        <a:latin typeface="Arial Narrow" panose="020B060602020203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263469686"/>
                  </a:ext>
                </a:extLst>
              </a:tr>
              <a:tr h="327399">
                <a:tc>
                  <a:txBody>
                    <a:bodyPr/>
                    <a:lstStyle/>
                    <a:p>
                      <a:pPr algn="ctr">
                        <a:lnSpc>
                          <a:spcPct val="107000"/>
                        </a:lnSpc>
                        <a:spcAft>
                          <a:spcPts val="800"/>
                        </a:spcAft>
                      </a:pPr>
                      <a:r>
                        <a:rPr lang="en-US" sz="1800" kern="100">
                          <a:effectLst/>
                          <a:latin typeface="Arial Narrow" panose="020B0606020202030204" pitchFamily="34" charset="0"/>
                        </a:rPr>
                        <a:t>F</a:t>
                      </a:r>
                      <a:endParaRPr lang="el-GR" sz="1800" kern="100">
                        <a:effectLst/>
                        <a:latin typeface="Arial Narrow" panose="020B060602020203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l-GR" sz="1800" kern="100">
                          <a:effectLst/>
                          <a:latin typeface="Arial Narrow" panose="020B0606020202030204" pitchFamily="34" charset="0"/>
                        </a:rPr>
                        <a:t>0,55</a:t>
                      </a:r>
                      <a:endParaRPr lang="el-GR" sz="1800" kern="100">
                        <a:effectLst/>
                        <a:latin typeface="Arial Narrow" panose="020B060602020203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l-GR" sz="1800" kern="100" dirty="0">
                          <a:effectLst/>
                          <a:latin typeface="Arial Narrow" panose="020B0606020202030204" pitchFamily="34" charset="0"/>
                        </a:rPr>
                        <a:t>0,60</a:t>
                      </a:r>
                      <a:endParaRPr lang="el-GR" sz="1800" kern="100" dirty="0">
                        <a:effectLst/>
                        <a:latin typeface="Arial Narrow" panose="020B060602020203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87754163"/>
                  </a:ext>
                </a:extLst>
              </a:tr>
            </a:tbl>
          </a:graphicData>
        </a:graphic>
      </p:graphicFrame>
      <p:graphicFrame>
        <p:nvGraphicFramePr>
          <p:cNvPr id="12" name="Αντικείμενο 11">
            <a:extLst>
              <a:ext uri="{FF2B5EF4-FFF2-40B4-BE49-F238E27FC236}">
                <a16:creationId xmlns:a16="http://schemas.microsoft.com/office/drawing/2014/main" id="{6848E951-FEEE-7E34-9ED4-8D5159B8B0F6}"/>
              </a:ext>
            </a:extLst>
          </p:cNvPr>
          <p:cNvGraphicFramePr>
            <a:graphicFrameLocks noChangeAspect="1"/>
          </p:cNvGraphicFramePr>
          <p:nvPr>
            <p:extLst>
              <p:ext uri="{D42A27DB-BD31-4B8C-83A1-F6EECF244321}">
                <p14:modId xmlns:p14="http://schemas.microsoft.com/office/powerpoint/2010/main" val="3013705629"/>
              </p:ext>
            </p:extLst>
          </p:nvPr>
        </p:nvGraphicFramePr>
        <p:xfrm>
          <a:off x="1691679" y="4898439"/>
          <a:ext cx="1772517" cy="922923"/>
        </p:xfrm>
        <a:graphic>
          <a:graphicData uri="http://schemas.openxmlformats.org/presentationml/2006/ole">
            <mc:AlternateContent xmlns:mc="http://schemas.openxmlformats.org/markup-compatibility/2006">
              <mc:Choice xmlns:v="urn:schemas-microsoft-com:vml" Requires="v">
                <p:oleObj name="Equation" r:id="rId2" imgW="876300" imgH="457200" progId="Equation.DSMT4">
                  <p:embed/>
                </p:oleObj>
              </mc:Choice>
              <mc:Fallback>
                <p:oleObj name="Equation" r:id="rId2" imgW="876300" imgH="457200" progId="Equation.DSMT4">
                  <p:embed/>
                  <p:pic>
                    <p:nvPicPr>
                      <p:cNvPr id="0"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91679" y="4898439"/>
                        <a:ext cx="1772517" cy="922923"/>
                      </a:xfrm>
                      <a:prstGeom prst="rect">
                        <a:avLst/>
                      </a:prstGeom>
                      <a:noFill/>
                    </p:spPr>
                  </p:pic>
                </p:oleObj>
              </mc:Fallback>
            </mc:AlternateContent>
          </a:graphicData>
        </a:graphic>
      </p:graphicFrame>
      <p:graphicFrame>
        <p:nvGraphicFramePr>
          <p:cNvPr id="13" name="Αντικείμενο 12">
            <a:extLst>
              <a:ext uri="{FF2B5EF4-FFF2-40B4-BE49-F238E27FC236}">
                <a16:creationId xmlns:a16="http://schemas.microsoft.com/office/drawing/2014/main" id="{B047FF76-ADCA-C7E9-C594-CF7113F0B14C}"/>
              </a:ext>
            </a:extLst>
          </p:cNvPr>
          <p:cNvGraphicFramePr>
            <a:graphicFrameLocks noChangeAspect="1"/>
          </p:cNvGraphicFramePr>
          <p:nvPr>
            <p:extLst>
              <p:ext uri="{D42A27DB-BD31-4B8C-83A1-F6EECF244321}">
                <p14:modId xmlns:p14="http://schemas.microsoft.com/office/powerpoint/2010/main" val="3422809237"/>
              </p:ext>
            </p:extLst>
          </p:nvPr>
        </p:nvGraphicFramePr>
        <p:xfrm>
          <a:off x="4838689" y="4898439"/>
          <a:ext cx="1897033" cy="931953"/>
        </p:xfrm>
        <a:graphic>
          <a:graphicData uri="http://schemas.openxmlformats.org/presentationml/2006/ole">
            <mc:AlternateContent xmlns:mc="http://schemas.openxmlformats.org/markup-compatibility/2006">
              <mc:Choice xmlns:v="urn:schemas-microsoft-com:vml" Requires="v">
                <p:oleObj name="Equation" r:id="rId4" imgW="927100" imgH="457200" progId="Equation.DSMT4">
                  <p:embed/>
                </p:oleObj>
              </mc:Choice>
              <mc:Fallback>
                <p:oleObj name="Equation" r:id="rId4" imgW="927100" imgH="457200" progId="Equation.DSMT4">
                  <p:embed/>
                  <p:pic>
                    <p:nvPicPr>
                      <p:cNvPr id="0" name="Object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38689" y="4898439"/>
                        <a:ext cx="1897033" cy="931953"/>
                      </a:xfrm>
                      <a:prstGeom prst="rect">
                        <a:avLst/>
                      </a:prstGeom>
                      <a:noFill/>
                    </p:spPr>
                  </p:pic>
                </p:oleObj>
              </mc:Fallback>
            </mc:AlternateContent>
          </a:graphicData>
        </a:graphic>
      </p:graphicFrame>
      <p:sp>
        <p:nvSpPr>
          <p:cNvPr id="14" name="Βέλος: Αριστερό-δεξιό 13">
            <a:extLst>
              <a:ext uri="{FF2B5EF4-FFF2-40B4-BE49-F238E27FC236}">
                <a16:creationId xmlns:a16="http://schemas.microsoft.com/office/drawing/2014/main" id="{9FAB5956-7998-1B75-D43B-42B1DD098800}"/>
              </a:ext>
            </a:extLst>
          </p:cNvPr>
          <p:cNvSpPr/>
          <p:nvPr/>
        </p:nvSpPr>
        <p:spPr>
          <a:xfrm>
            <a:off x="4048137" y="5527214"/>
            <a:ext cx="514350" cy="133350"/>
          </a:xfrm>
          <a:prstGeom prst="leftRightArrow">
            <a:avLst/>
          </a:prstGeom>
          <a:noFill/>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l-GR"/>
          </a:p>
        </p:txBody>
      </p:sp>
      <p:sp>
        <p:nvSpPr>
          <p:cNvPr id="15" name="Rectangle 4">
            <a:extLst>
              <a:ext uri="{FF2B5EF4-FFF2-40B4-BE49-F238E27FC236}">
                <a16:creationId xmlns:a16="http://schemas.microsoft.com/office/drawing/2014/main" id="{DD8C5C36-EB73-C0A0-5D9E-7E0188D95E63}"/>
              </a:ext>
            </a:extLst>
          </p:cNvPr>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l-GR"/>
          </a:p>
        </p:txBody>
      </p:sp>
      <p:sp>
        <p:nvSpPr>
          <p:cNvPr id="16" name="Rectangle 5">
            <a:extLst>
              <a:ext uri="{FF2B5EF4-FFF2-40B4-BE49-F238E27FC236}">
                <a16:creationId xmlns:a16="http://schemas.microsoft.com/office/drawing/2014/main" id="{F903851E-6458-889B-F1DE-9BDF76C3594B}"/>
              </a:ext>
            </a:extLst>
          </p:cNvPr>
          <p:cNvSpPr>
            <a:spLocks noChangeArrowheads="1"/>
          </p:cNvSpPr>
          <p:nvPr/>
        </p:nvSpPr>
        <p:spPr bwMode="auto">
          <a:xfrm>
            <a:off x="0" y="4572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l-GR" sz="1100" b="0" i="0" u="none" strike="noStrike" cap="none" normalizeH="0" baseline="0">
                <a:ln>
                  <a:noFill/>
                </a:ln>
                <a:solidFill>
                  <a:schemeClr val="tx1"/>
                </a:solidFill>
                <a:effectLst/>
                <a:latin typeface="Aptos" panose="020B0004020202020204" pitchFamily="34" charset="0"/>
                <a:ea typeface="Aptos" panose="020B0004020202020204" pitchFamily="34" charset="0"/>
                <a:cs typeface="Times New Roman" panose="02020603050405020304" pitchFamily="18" charset="0"/>
              </a:rPr>
              <a:t>                     </a:t>
            </a:r>
            <a:endParaRPr kumimoji="0" lang="en-US" altLang="el-GR" sz="1800" b="0" i="0" u="none" strike="noStrike" cap="none" normalizeH="0" baseline="0">
              <a:ln>
                <a:noFill/>
              </a:ln>
              <a:solidFill>
                <a:schemeClr val="tx1"/>
              </a:solidFill>
              <a:effectLst/>
              <a:latin typeface="Arial" panose="020B0604020202020204" pitchFamily="34" charset="0"/>
            </a:endParaRPr>
          </a:p>
        </p:txBody>
      </p:sp>
      <p:sp>
        <p:nvSpPr>
          <p:cNvPr id="17" name="Rectangle 6">
            <a:extLst>
              <a:ext uri="{FF2B5EF4-FFF2-40B4-BE49-F238E27FC236}">
                <a16:creationId xmlns:a16="http://schemas.microsoft.com/office/drawing/2014/main" id="{0597F910-5577-3D40-A350-2C1521BB16A6}"/>
              </a:ext>
            </a:extLst>
          </p:cNvPr>
          <p:cNvSpPr>
            <a:spLocks noChangeArrowheads="1"/>
          </p:cNvSpPr>
          <p:nvPr/>
        </p:nvSpPr>
        <p:spPr bwMode="auto">
          <a:xfrm>
            <a:off x="0" y="103663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l-GR" sz="1100" b="0" i="0" u="none" strike="noStrike" cap="none" normalizeH="0" baseline="0">
                <a:ln>
                  <a:noFill/>
                </a:ln>
                <a:solidFill>
                  <a:schemeClr val="tx1"/>
                </a:solidFill>
                <a:effectLst/>
                <a:latin typeface="Aptos" panose="020B0004020202020204" pitchFamily="34" charset="0"/>
                <a:ea typeface="Aptos" panose="020B0004020202020204" pitchFamily="34" charset="0"/>
                <a:cs typeface="Times New Roman" panose="02020603050405020304" pitchFamily="18" charset="0"/>
              </a:rPr>
              <a:t>                                  </a:t>
            </a:r>
            <a:endParaRPr kumimoji="0" lang="en-US" altLang="el-GR" sz="1800" b="0" i="0" u="none" strike="noStrike" cap="none" normalizeH="0" baseline="0">
              <a:ln>
                <a:noFill/>
              </a:ln>
              <a:solidFill>
                <a:schemeClr val="tx1"/>
              </a:solidFill>
              <a:effectLst/>
              <a:latin typeface="Arial" panose="020B0604020202020204" pitchFamily="34" charset="0"/>
            </a:endParaRPr>
          </a:p>
        </p:txBody>
      </p:sp>
      <p:sp>
        <p:nvSpPr>
          <p:cNvPr id="18" name="Rectangle 7">
            <a:extLst>
              <a:ext uri="{FF2B5EF4-FFF2-40B4-BE49-F238E27FC236}">
                <a16:creationId xmlns:a16="http://schemas.microsoft.com/office/drawing/2014/main" id="{68384E9B-8323-7FE2-354A-6742B4386292}"/>
              </a:ext>
            </a:extLst>
          </p:cNvPr>
          <p:cNvSpPr>
            <a:spLocks noChangeArrowheads="1"/>
          </p:cNvSpPr>
          <p:nvPr/>
        </p:nvSpPr>
        <p:spPr bwMode="auto">
          <a:xfrm>
            <a:off x="0" y="170656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l-GR"/>
          </a:p>
        </p:txBody>
      </p:sp>
    </p:spTree>
    <p:extLst>
      <p:ext uri="{BB962C8B-B14F-4D97-AF65-F5344CB8AC3E}">
        <p14:creationId xmlns:p14="http://schemas.microsoft.com/office/powerpoint/2010/main" val="115191522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Θέση ημερομηνίας 5">
            <a:extLst>
              <a:ext uri="{FF2B5EF4-FFF2-40B4-BE49-F238E27FC236}">
                <a16:creationId xmlns:a16="http://schemas.microsoft.com/office/drawing/2014/main" id="{683991C3-AB07-4DE9-B797-6868D778BF9A}"/>
              </a:ext>
            </a:extLst>
          </p:cNvPr>
          <p:cNvSpPr>
            <a:spLocks noGrp="1"/>
          </p:cNvSpPr>
          <p:nvPr>
            <p:ph type="dt" sz="half" idx="10"/>
          </p:nvPr>
        </p:nvSpPr>
        <p:spPr/>
        <p:txBody>
          <a:bodyPr/>
          <a:lstStyle/>
          <a:p>
            <a:pPr>
              <a:defRPr/>
            </a:pPr>
            <a:fld id="{DFB3E3A1-D1D5-4B0A-A8D6-D5B4EDE64DE5}" type="datetime1">
              <a:rPr lang="el-GR" smtClean="0"/>
              <a:pPr>
                <a:defRPr/>
              </a:pPr>
              <a:t>11/12/2024</a:t>
            </a:fld>
            <a:endParaRPr lang="el-GR"/>
          </a:p>
        </p:txBody>
      </p:sp>
      <p:sp>
        <p:nvSpPr>
          <p:cNvPr id="7" name="Θέση αριθμού διαφάνειας 6">
            <a:extLst>
              <a:ext uri="{FF2B5EF4-FFF2-40B4-BE49-F238E27FC236}">
                <a16:creationId xmlns:a16="http://schemas.microsoft.com/office/drawing/2014/main" id="{40AFF2BC-A555-480B-A24E-F912980C41CF}"/>
              </a:ext>
            </a:extLst>
          </p:cNvPr>
          <p:cNvSpPr>
            <a:spLocks noGrp="1"/>
          </p:cNvSpPr>
          <p:nvPr>
            <p:ph type="sldNum" sz="quarter" idx="12"/>
          </p:nvPr>
        </p:nvSpPr>
        <p:spPr/>
        <p:txBody>
          <a:bodyPr/>
          <a:lstStyle/>
          <a:p>
            <a:fld id="{9FD736EA-1B0E-4467-9092-9C5E0C8891FE}" type="slidenum">
              <a:rPr lang="el-GR" altLang="el-GR" smtClean="0"/>
              <a:pPr/>
              <a:t>77</a:t>
            </a:fld>
            <a:endParaRPr lang="el-GR" altLang="el-GR"/>
          </a:p>
        </p:txBody>
      </p:sp>
      <p:pic>
        <p:nvPicPr>
          <p:cNvPr id="4" name="Picture 2">
            <a:extLst>
              <a:ext uri="{FF2B5EF4-FFF2-40B4-BE49-F238E27FC236}">
                <a16:creationId xmlns:a16="http://schemas.microsoft.com/office/drawing/2014/main" id="{36BC0D4F-E882-40B0-89DD-A992D315536F}"/>
              </a:ext>
            </a:extLst>
          </p:cNvPr>
          <p:cNvPicPr>
            <a:picLocks noChangeAspect="1" noChangeArrowheads="1"/>
          </p:cNvPicPr>
          <p:nvPr/>
        </p:nvPicPr>
        <p:blipFill rotWithShape="1">
          <a:blip r:embed="rId2" cstate="print"/>
          <a:srcRect l="53320" t="23904" r="13867" b="45384"/>
          <a:stretch/>
        </p:blipFill>
        <p:spPr bwMode="auto">
          <a:xfrm>
            <a:off x="154952" y="128840"/>
            <a:ext cx="8989048" cy="4732635"/>
          </a:xfrm>
          <a:prstGeom prst="rect">
            <a:avLst/>
          </a:prstGeom>
          <a:noFill/>
          <a:ln w="9525">
            <a:noFill/>
            <a:miter lim="800000"/>
            <a:headEnd/>
            <a:tailEnd/>
          </a:ln>
          <a:effectLst/>
        </p:spPr>
      </p:pic>
      <p:sp>
        <p:nvSpPr>
          <p:cNvPr id="8" name="TextBox 7">
            <a:extLst>
              <a:ext uri="{FF2B5EF4-FFF2-40B4-BE49-F238E27FC236}">
                <a16:creationId xmlns:a16="http://schemas.microsoft.com/office/drawing/2014/main" id="{6F45A681-82E6-4525-B271-4B3BB9E50F2D}"/>
              </a:ext>
            </a:extLst>
          </p:cNvPr>
          <p:cNvSpPr txBox="1"/>
          <p:nvPr/>
        </p:nvSpPr>
        <p:spPr>
          <a:xfrm>
            <a:off x="154952" y="5229200"/>
            <a:ext cx="8881544" cy="830997"/>
          </a:xfrm>
          <a:prstGeom prst="rect">
            <a:avLst/>
          </a:prstGeom>
          <a:noFill/>
        </p:spPr>
        <p:txBody>
          <a:bodyPr wrap="square">
            <a:spAutoFit/>
          </a:bodyPr>
          <a:lstStyle/>
          <a:p>
            <a:r>
              <a:rPr lang="el-GR" sz="2400" dirty="0">
                <a:latin typeface="Arial Narrow" panose="020B0606020202030204" pitchFamily="34" charset="0"/>
                <a:ea typeface="Cambria" pitchFamily="18" charset="0"/>
              </a:rPr>
              <a:t>Συντελεστές διασποράς ως συνάρτηση της απόστασης και της ατμοσφαιρικής ευστάθειας</a:t>
            </a:r>
            <a:endParaRPr lang="el-GR" sz="2400" dirty="0">
              <a:latin typeface="Arial Narrow" panose="020B0606020202030204" pitchFamily="34" charset="0"/>
            </a:endParaRPr>
          </a:p>
        </p:txBody>
      </p:sp>
    </p:spTree>
    <p:extLst>
      <p:ext uri="{BB962C8B-B14F-4D97-AF65-F5344CB8AC3E}">
        <p14:creationId xmlns:p14="http://schemas.microsoft.com/office/powerpoint/2010/main" val="3507138286"/>
      </p:ext>
    </p:extLst>
  </p:cSld>
  <p:clrMapOvr>
    <a:masterClrMapping/>
  </p:clrMapOvr>
  <p:transition spd="med">
    <p:zoom/>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Θέση ημερομηνίας 5">
            <a:extLst>
              <a:ext uri="{FF2B5EF4-FFF2-40B4-BE49-F238E27FC236}">
                <a16:creationId xmlns:a16="http://schemas.microsoft.com/office/drawing/2014/main" id="{683991C3-AB07-4DE9-B797-6868D778BF9A}"/>
              </a:ext>
            </a:extLst>
          </p:cNvPr>
          <p:cNvSpPr>
            <a:spLocks noGrp="1"/>
          </p:cNvSpPr>
          <p:nvPr>
            <p:ph type="dt" sz="half" idx="10"/>
          </p:nvPr>
        </p:nvSpPr>
        <p:spPr/>
        <p:txBody>
          <a:bodyPr/>
          <a:lstStyle/>
          <a:p>
            <a:pPr>
              <a:defRPr/>
            </a:pPr>
            <a:fld id="{DFB3E3A1-D1D5-4B0A-A8D6-D5B4EDE64DE5}" type="datetime1">
              <a:rPr lang="el-GR" smtClean="0"/>
              <a:pPr>
                <a:defRPr/>
              </a:pPr>
              <a:t>11/12/2024</a:t>
            </a:fld>
            <a:endParaRPr lang="el-GR"/>
          </a:p>
        </p:txBody>
      </p:sp>
      <p:sp>
        <p:nvSpPr>
          <p:cNvPr id="7" name="Θέση αριθμού διαφάνειας 6">
            <a:extLst>
              <a:ext uri="{FF2B5EF4-FFF2-40B4-BE49-F238E27FC236}">
                <a16:creationId xmlns:a16="http://schemas.microsoft.com/office/drawing/2014/main" id="{40AFF2BC-A555-480B-A24E-F912980C41CF}"/>
              </a:ext>
            </a:extLst>
          </p:cNvPr>
          <p:cNvSpPr>
            <a:spLocks noGrp="1"/>
          </p:cNvSpPr>
          <p:nvPr>
            <p:ph type="sldNum" sz="quarter" idx="12"/>
          </p:nvPr>
        </p:nvSpPr>
        <p:spPr/>
        <p:txBody>
          <a:bodyPr/>
          <a:lstStyle/>
          <a:p>
            <a:fld id="{9FD736EA-1B0E-4467-9092-9C5E0C8891FE}" type="slidenum">
              <a:rPr lang="el-GR" altLang="el-GR" smtClean="0"/>
              <a:pPr/>
              <a:t>78</a:t>
            </a:fld>
            <a:endParaRPr lang="el-GR" altLang="el-GR"/>
          </a:p>
        </p:txBody>
      </p:sp>
      <p:sp>
        <p:nvSpPr>
          <p:cNvPr id="5" name="TextBox 4">
            <a:extLst>
              <a:ext uri="{FF2B5EF4-FFF2-40B4-BE49-F238E27FC236}">
                <a16:creationId xmlns:a16="http://schemas.microsoft.com/office/drawing/2014/main" id="{F38E1505-AEEB-4CD9-A74D-561A183EDC44}"/>
              </a:ext>
            </a:extLst>
          </p:cNvPr>
          <p:cNvSpPr txBox="1"/>
          <p:nvPr/>
        </p:nvSpPr>
        <p:spPr>
          <a:xfrm>
            <a:off x="171186" y="5033316"/>
            <a:ext cx="8568952" cy="1107996"/>
          </a:xfrm>
          <a:prstGeom prst="rect">
            <a:avLst/>
          </a:prstGeom>
          <a:noFill/>
        </p:spPr>
        <p:txBody>
          <a:bodyPr wrap="square" rtlCol="0">
            <a:spAutoFit/>
          </a:bodyPr>
          <a:lstStyle/>
          <a:p>
            <a:pPr algn="just"/>
            <a:r>
              <a:rPr lang="el-GR" sz="2200" dirty="0">
                <a:solidFill>
                  <a:srgbClr val="0000FF"/>
                </a:solidFill>
                <a:latin typeface="Arial Narrow" panose="020B0606020202030204" pitchFamily="34" charset="0"/>
              </a:rPr>
              <a:t>Συσχετίσεις βασισμένες στις κλάσεις ευστάθειας. Οι διακεκομένες γραμμές σημαίνουν οτι υπάρχει αμφιβολία πέρα από μία απόσταση από την πηγή στη διευθυνση του άξονα χ, γύρω στο 1 χλμ</a:t>
            </a:r>
            <a:endParaRPr lang="en-US" sz="2200" dirty="0">
              <a:solidFill>
                <a:srgbClr val="0000FF"/>
              </a:solidFill>
              <a:latin typeface="Arial Narrow" panose="020B0606020202030204" pitchFamily="34" charset="0"/>
            </a:endParaRPr>
          </a:p>
        </p:txBody>
      </p:sp>
      <p:sp>
        <p:nvSpPr>
          <p:cNvPr id="8" name="Ορθογώνιο 7">
            <a:extLst>
              <a:ext uri="{FF2B5EF4-FFF2-40B4-BE49-F238E27FC236}">
                <a16:creationId xmlns:a16="http://schemas.microsoft.com/office/drawing/2014/main" id="{73CD1D48-DF2E-49DE-BA1D-F9609DEB826C}"/>
              </a:ext>
            </a:extLst>
          </p:cNvPr>
          <p:cNvSpPr/>
          <p:nvPr/>
        </p:nvSpPr>
        <p:spPr>
          <a:xfrm>
            <a:off x="457200" y="4202852"/>
            <a:ext cx="1380466" cy="4320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pic>
        <p:nvPicPr>
          <p:cNvPr id="3" name="Picture 3">
            <a:extLst>
              <a:ext uri="{FF2B5EF4-FFF2-40B4-BE49-F238E27FC236}">
                <a16:creationId xmlns:a16="http://schemas.microsoft.com/office/drawing/2014/main" id="{569566C0-EB61-2F17-8344-568C7877A3B3}"/>
              </a:ext>
            </a:extLst>
          </p:cNvPr>
          <p:cNvPicPr>
            <a:picLocks noChangeAspect="1" noChangeArrowheads="1"/>
          </p:cNvPicPr>
          <p:nvPr/>
        </p:nvPicPr>
        <p:blipFill>
          <a:blip r:embed="rId2" cstate="print"/>
          <a:srcRect l="29815" t="17974" r="32730" b="43406"/>
          <a:stretch/>
        </p:blipFill>
        <p:spPr bwMode="auto">
          <a:xfrm>
            <a:off x="827584" y="-7914"/>
            <a:ext cx="8035976" cy="4660812"/>
          </a:xfrm>
          <a:prstGeom prst="rect">
            <a:avLst/>
          </a:prstGeom>
          <a:noFill/>
          <a:ln w="9525">
            <a:noFill/>
            <a:miter lim="800000"/>
            <a:headEnd/>
            <a:tailEnd/>
          </a:ln>
          <a:effectLst/>
        </p:spPr>
      </p:pic>
      <p:sp>
        <p:nvSpPr>
          <p:cNvPr id="10" name="TextBox 9">
            <a:extLst>
              <a:ext uri="{FF2B5EF4-FFF2-40B4-BE49-F238E27FC236}">
                <a16:creationId xmlns:a16="http://schemas.microsoft.com/office/drawing/2014/main" id="{A2A89561-42D1-3859-3682-9238A4E876F6}"/>
              </a:ext>
            </a:extLst>
          </p:cNvPr>
          <p:cNvSpPr txBox="1"/>
          <p:nvPr/>
        </p:nvSpPr>
        <p:spPr>
          <a:xfrm>
            <a:off x="289770" y="4533450"/>
            <a:ext cx="8289246" cy="338554"/>
          </a:xfrm>
          <a:prstGeom prst="rect">
            <a:avLst/>
          </a:prstGeom>
          <a:noFill/>
        </p:spPr>
        <p:txBody>
          <a:bodyPr wrap="square">
            <a:spAutoFit/>
          </a:bodyPr>
          <a:lstStyle/>
          <a:p>
            <a:r>
              <a:rPr lang="el-GR" sz="1600" i="1" dirty="0">
                <a:latin typeface="Arial Narrow" panose="020B0606020202030204" pitchFamily="34" charset="0"/>
              </a:rPr>
              <a:t>Καμπύλες διασποράς </a:t>
            </a:r>
            <a:r>
              <a:rPr lang="en-US" sz="1600" i="1" dirty="0" err="1">
                <a:latin typeface="Arial Narrow" panose="020B0606020202030204" pitchFamily="34" charset="0"/>
              </a:rPr>
              <a:t>Pasquill</a:t>
            </a:r>
            <a:r>
              <a:rPr lang="en-US" sz="1600" i="1" dirty="0">
                <a:latin typeface="Arial Narrow" panose="020B0606020202030204" pitchFamily="34" charset="0"/>
              </a:rPr>
              <a:t>-Gifford </a:t>
            </a:r>
            <a:r>
              <a:rPr lang="el-GR" sz="1600" i="1" dirty="0">
                <a:latin typeface="Arial Narrow" panose="020B0606020202030204" pitchFamily="34" charset="0"/>
              </a:rPr>
              <a:t>για τις διάφορες κλάσεις ευστάθειας του </a:t>
            </a:r>
            <a:r>
              <a:rPr lang="en-US" sz="1600" i="1" dirty="0" err="1">
                <a:latin typeface="Arial Narrow" panose="020B0606020202030204" pitchFamily="34" charset="0"/>
              </a:rPr>
              <a:t>Pasquill</a:t>
            </a:r>
            <a:r>
              <a:rPr lang="el-GR" sz="1600" i="1" dirty="0">
                <a:latin typeface="Arial Narrow" panose="020B0606020202030204" pitchFamily="34" charset="0"/>
              </a:rPr>
              <a:t>. (</a:t>
            </a:r>
            <a:r>
              <a:rPr lang="en-US" sz="1600" i="1" dirty="0">
                <a:latin typeface="Arial Narrow" panose="020B0606020202030204" pitchFamily="34" charset="0"/>
              </a:rPr>
              <a:t>Arya et al, 1999)</a:t>
            </a:r>
            <a:endParaRPr lang="el-GR" sz="1600" i="1" dirty="0"/>
          </a:p>
        </p:txBody>
      </p:sp>
    </p:spTree>
    <p:extLst>
      <p:ext uri="{BB962C8B-B14F-4D97-AF65-F5344CB8AC3E}">
        <p14:creationId xmlns:p14="http://schemas.microsoft.com/office/powerpoint/2010/main" val="7831266"/>
      </p:ext>
    </p:extLst>
  </p:cSld>
  <p:clrMapOvr>
    <a:masterClrMapping/>
  </p:clrMapOvr>
  <p:transition spd="med">
    <p:zoom/>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Θέση ημερομηνίας 5">
            <a:extLst>
              <a:ext uri="{FF2B5EF4-FFF2-40B4-BE49-F238E27FC236}">
                <a16:creationId xmlns:a16="http://schemas.microsoft.com/office/drawing/2014/main" id="{683991C3-AB07-4DE9-B797-6868D778BF9A}"/>
              </a:ext>
            </a:extLst>
          </p:cNvPr>
          <p:cNvSpPr>
            <a:spLocks noGrp="1"/>
          </p:cNvSpPr>
          <p:nvPr>
            <p:ph type="dt" sz="half" idx="10"/>
          </p:nvPr>
        </p:nvSpPr>
        <p:spPr/>
        <p:txBody>
          <a:bodyPr/>
          <a:lstStyle/>
          <a:p>
            <a:pPr>
              <a:defRPr/>
            </a:pPr>
            <a:fld id="{DFB3E3A1-D1D5-4B0A-A8D6-D5B4EDE64DE5}" type="datetime1">
              <a:rPr lang="el-GR" smtClean="0"/>
              <a:pPr>
                <a:defRPr/>
              </a:pPr>
              <a:t>11/12/2024</a:t>
            </a:fld>
            <a:endParaRPr lang="el-GR"/>
          </a:p>
        </p:txBody>
      </p:sp>
      <p:sp>
        <p:nvSpPr>
          <p:cNvPr id="7" name="Θέση αριθμού διαφάνειας 6">
            <a:extLst>
              <a:ext uri="{FF2B5EF4-FFF2-40B4-BE49-F238E27FC236}">
                <a16:creationId xmlns:a16="http://schemas.microsoft.com/office/drawing/2014/main" id="{40AFF2BC-A555-480B-A24E-F912980C41CF}"/>
              </a:ext>
            </a:extLst>
          </p:cNvPr>
          <p:cNvSpPr>
            <a:spLocks noGrp="1"/>
          </p:cNvSpPr>
          <p:nvPr>
            <p:ph type="sldNum" sz="quarter" idx="12"/>
          </p:nvPr>
        </p:nvSpPr>
        <p:spPr/>
        <p:txBody>
          <a:bodyPr/>
          <a:lstStyle/>
          <a:p>
            <a:fld id="{9FD736EA-1B0E-4467-9092-9C5E0C8891FE}" type="slidenum">
              <a:rPr lang="el-GR" altLang="el-GR" smtClean="0"/>
              <a:pPr/>
              <a:t>79</a:t>
            </a:fld>
            <a:endParaRPr lang="el-GR" altLang="el-GR"/>
          </a:p>
        </p:txBody>
      </p:sp>
      <p:pic>
        <p:nvPicPr>
          <p:cNvPr id="4" name="Picture 2">
            <a:extLst>
              <a:ext uri="{FF2B5EF4-FFF2-40B4-BE49-F238E27FC236}">
                <a16:creationId xmlns:a16="http://schemas.microsoft.com/office/drawing/2014/main" id="{2697A768-A751-4DDD-8B88-9049F81C87E7}"/>
              </a:ext>
            </a:extLst>
          </p:cNvPr>
          <p:cNvPicPr>
            <a:picLocks noChangeAspect="1" noChangeArrowheads="1"/>
          </p:cNvPicPr>
          <p:nvPr/>
        </p:nvPicPr>
        <p:blipFill>
          <a:blip r:embed="rId2" cstate="print"/>
          <a:srcRect l="29297" t="15625" r="29101" b="11458"/>
          <a:stretch>
            <a:fillRect/>
          </a:stretch>
        </p:blipFill>
        <p:spPr bwMode="auto">
          <a:xfrm>
            <a:off x="1619672" y="0"/>
            <a:ext cx="6357982" cy="6268433"/>
          </a:xfrm>
          <a:prstGeom prst="rect">
            <a:avLst/>
          </a:prstGeom>
          <a:noFill/>
          <a:ln w="9525">
            <a:noFill/>
            <a:miter lim="800000"/>
            <a:headEnd/>
            <a:tailEnd/>
          </a:ln>
          <a:effectLst/>
        </p:spPr>
      </p:pic>
    </p:spTree>
    <p:extLst>
      <p:ext uri="{BB962C8B-B14F-4D97-AF65-F5344CB8AC3E}">
        <p14:creationId xmlns:p14="http://schemas.microsoft.com/office/powerpoint/2010/main" val="580540306"/>
      </p:ext>
    </p:extLst>
  </p:cSld>
  <p:clrMapOvr>
    <a:masterClrMapping/>
  </p:clrMapOvr>
  <p:transition spd="med">
    <p:zoom/>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Θέση ημερομηνίας 5">
            <a:extLst>
              <a:ext uri="{FF2B5EF4-FFF2-40B4-BE49-F238E27FC236}">
                <a16:creationId xmlns:a16="http://schemas.microsoft.com/office/drawing/2014/main" id="{683991C3-AB07-4DE9-B797-6868D778BF9A}"/>
              </a:ext>
            </a:extLst>
          </p:cNvPr>
          <p:cNvSpPr>
            <a:spLocks noGrp="1"/>
          </p:cNvSpPr>
          <p:nvPr>
            <p:ph type="dt" sz="half" idx="10"/>
          </p:nvPr>
        </p:nvSpPr>
        <p:spPr/>
        <p:txBody>
          <a:bodyPr/>
          <a:lstStyle/>
          <a:p>
            <a:pPr>
              <a:defRPr/>
            </a:pPr>
            <a:fld id="{DFB3E3A1-D1D5-4B0A-A8D6-D5B4EDE64DE5}" type="datetime1">
              <a:rPr lang="el-GR" smtClean="0"/>
              <a:pPr>
                <a:defRPr/>
              </a:pPr>
              <a:t>11/12/2024</a:t>
            </a:fld>
            <a:endParaRPr lang="el-GR"/>
          </a:p>
        </p:txBody>
      </p:sp>
      <p:sp>
        <p:nvSpPr>
          <p:cNvPr id="7" name="Θέση αριθμού διαφάνειας 6">
            <a:extLst>
              <a:ext uri="{FF2B5EF4-FFF2-40B4-BE49-F238E27FC236}">
                <a16:creationId xmlns:a16="http://schemas.microsoft.com/office/drawing/2014/main" id="{40AFF2BC-A555-480B-A24E-F912980C41CF}"/>
              </a:ext>
            </a:extLst>
          </p:cNvPr>
          <p:cNvSpPr>
            <a:spLocks noGrp="1"/>
          </p:cNvSpPr>
          <p:nvPr>
            <p:ph type="sldNum" sz="quarter" idx="12"/>
          </p:nvPr>
        </p:nvSpPr>
        <p:spPr/>
        <p:txBody>
          <a:bodyPr/>
          <a:lstStyle/>
          <a:p>
            <a:fld id="{9FD736EA-1B0E-4467-9092-9C5E0C8891FE}" type="slidenum">
              <a:rPr lang="el-GR" altLang="el-GR" smtClean="0"/>
              <a:pPr/>
              <a:t>80</a:t>
            </a:fld>
            <a:endParaRPr lang="el-GR" altLang="el-GR"/>
          </a:p>
        </p:txBody>
      </p:sp>
      <p:pic>
        <p:nvPicPr>
          <p:cNvPr id="4" name="Picture 2" descr="Image result for ανάκλαση καπνο θυσάνου">
            <a:extLst>
              <a:ext uri="{FF2B5EF4-FFF2-40B4-BE49-F238E27FC236}">
                <a16:creationId xmlns:a16="http://schemas.microsoft.com/office/drawing/2014/main" id="{3142CCCB-01E4-4467-8163-45810DC692ED}"/>
              </a:ext>
            </a:extLst>
          </p:cNvPr>
          <p:cNvPicPr>
            <a:picLocks noChangeAspect="1" noChangeArrowheads="1"/>
          </p:cNvPicPr>
          <p:nvPr/>
        </p:nvPicPr>
        <p:blipFill rotWithShape="1">
          <a:blip r:embed="rId2" cstate="print"/>
          <a:srcRect l="7716" t="20253" r="18325" b="39241"/>
          <a:stretch/>
        </p:blipFill>
        <p:spPr bwMode="auto">
          <a:xfrm>
            <a:off x="1524000" y="1268760"/>
            <a:ext cx="6211416" cy="2304256"/>
          </a:xfrm>
          <a:prstGeom prst="rect">
            <a:avLst/>
          </a:prstGeom>
          <a:noFill/>
        </p:spPr>
      </p:pic>
      <p:sp>
        <p:nvSpPr>
          <p:cNvPr id="5" name="TextBox 4">
            <a:extLst>
              <a:ext uri="{FF2B5EF4-FFF2-40B4-BE49-F238E27FC236}">
                <a16:creationId xmlns:a16="http://schemas.microsoft.com/office/drawing/2014/main" id="{D026A9A2-C66C-4E4E-82B4-F79340881AFA}"/>
              </a:ext>
            </a:extLst>
          </p:cNvPr>
          <p:cNvSpPr txBox="1"/>
          <p:nvPr/>
        </p:nvSpPr>
        <p:spPr>
          <a:xfrm>
            <a:off x="421874" y="3506725"/>
            <a:ext cx="8470606" cy="2800767"/>
          </a:xfrm>
          <a:prstGeom prst="rect">
            <a:avLst/>
          </a:prstGeom>
          <a:solidFill>
            <a:schemeClr val="bg1"/>
          </a:solidFill>
        </p:spPr>
        <p:txBody>
          <a:bodyPr wrap="square">
            <a:spAutoFit/>
          </a:bodyPr>
          <a:lstStyle/>
          <a:p>
            <a:pPr marL="342900" indent="-342900">
              <a:buFont typeface="Arial" panose="020B0604020202020204" pitchFamily="34" charset="0"/>
              <a:buChar char="•"/>
            </a:pPr>
            <a:r>
              <a:rPr lang="el-GR" sz="2200" dirty="0">
                <a:solidFill>
                  <a:srgbClr val="0000FF"/>
                </a:solidFill>
                <a:latin typeface="Arial Narrow" panose="020B0606020202030204" pitchFamily="34" charset="0"/>
              </a:rPr>
              <a:t>Υπήνεμη πλευρά</a:t>
            </a:r>
          </a:p>
          <a:p>
            <a:pPr marL="357188"/>
            <a:r>
              <a:rPr lang="el-GR" sz="2200" dirty="0">
                <a:latin typeface="Arial Narrow" panose="020B0606020202030204" pitchFamily="34" charset="0"/>
              </a:rPr>
              <a:t>Σχηματισμός κοιλότητας – επιστροφή τμήματος του θυσάνου στην πίσω πλευρά.</a:t>
            </a:r>
          </a:p>
          <a:p>
            <a:pPr marL="357188"/>
            <a:r>
              <a:rPr lang="el-GR" sz="2200" dirty="0">
                <a:solidFill>
                  <a:srgbClr val="0000FF"/>
                </a:solidFill>
                <a:latin typeface="Arial Narrow" panose="020B0606020202030204" pitchFamily="34" charset="0"/>
              </a:rPr>
              <a:t>Εμπειρικός κανόνας: </a:t>
            </a:r>
            <a:r>
              <a:rPr lang="en-US" sz="2200" dirty="0">
                <a:solidFill>
                  <a:srgbClr val="0000FF"/>
                </a:solidFill>
                <a:latin typeface="Arial Narrow" panose="020B0606020202030204" pitchFamily="34" charset="0"/>
              </a:rPr>
              <a:t>h=2,5H</a:t>
            </a:r>
            <a:r>
              <a:rPr lang="en-US" sz="2200" baseline="-25000" dirty="0">
                <a:solidFill>
                  <a:srgbClr val="0000FF"/>
                </a:solidFill>
                <a:latin typeface="Arial Narrow" panose="020B0606020202030204" pitchFamily="34" charset="0"/>
              </a:rPr>
              <a:t>b</a:t>
            </a:r>
          </a:p>
          <a:p>
            <a:pPr marL="357188"/>
            <a:r>
              <a:rPr lang="en-US" sz="2200" dirty="0">
                <a:solidFill>
                  <a:srgbClr val="0000FF"/>
                </a:solidFill>
                <a:latin typeface="Arial Narrow" panose="020B0606020202030204" pitchFamily="34" charset="0"/>
              </a:rPr>
              <a:t>h: </a:t>
            </a:r>
            <a:r>
              <a:rPr lang="el-GR" sz="2200" dirty="0">
                <a:solidFill>
                  <a:srgbClr val="0000FF"/>
                </a:solidFill>
                <a:latin typeface="Arial Narrow" panose="020B0606020202030204" pitchFamily="34" charset="0"/>
              </a:rPr>
              <a:t>ύψος καμινάδας, </a:t>
            </a:r>
            <a:r>
              <a:rPr lang="en-US" sz="2200" dirty="0">
                <a:solidFill>
                  <a:srgbClr val="0000FF"/>
                </a:solidFill>
                <a:latin typeface="Arial Narrow" panose="020B0606020202030204" pitchFamily="34" charset="0"/>
              </a:rPr>
              <a:t>H</a:t>
            </a:r>
            <a:r>
              <a:rPr lang="en-US" sz="2200" baseline="-25000" dirty="0">
                <a:solidFill>
                  <a:srgbClr val="0000FF"/>
                </a:solidFill>
                <a:latin typeface="Arial Narrow" panose="020B0606020202030204" pitchFamily="34" charset="0"/>
              </a:rPr>
              <a:t>b</a:t>
            </a:r>
            <a:r>
              <a:rPr lang="el-GR" sz="2200" dirty="0">
                <a:solidFill>
                  <a:srgbClr val="0000FF"/>
                </a:solidFill>
                <a:latin typeface="Arial Narrow" panose="020B0606020202030204" pitchFamily="34" charset="0"/>
              </a:rPr>
              <a:t>:ύψος κτιρίου.</a:t>
            </a:r>
          </a:p>
          <a:p>
            <a:pPr marL="357188"/>
            <a:endParaRPr lang="el-GR" sz="2200" dirty="0">
              <a:solidFill>
                <a:srgbClr val="0000FF"/>
              </a:solidFill>
              <a:latin typeface="Arial Narrow" panose="020B0606020202030204" pitchFamily="34" charset="0"/>
            </a:endParaRPr>
          </a:p>
          <a:p>
            <a:pPr marL="357188"/>
            <a:r>
              <a:rPr lang="el-GR" sz="2200" dirty="0">
                <a:solidFill>
                  <a:srgbClr val="0000FF"/>
                </a:solidFill>
                <a:latin typeface="Arial Narrow" panose="020B0606020202030204" pitchFamily="34" charset="0"/>
              </a:rPr>
              <a:t>Αν </a:t>
            </a:r>
            <a:r>
              <a:rPr lang="en-US" sz="2200" dirty="0">
                <a:solidFill>
                  <a:srgbClr val="0000FF"/>
                </a:solidFill>
                <a:latin typeface="Arial Narrow" panose="020B0606020202030204" pitchFamily="34" charset="0"/>
              </a:rPr>
              <a:t>h≥2,5H</a:t>
            </a:r>
            <a:r>
              <a:rPr lang="en-US" sz="2200" baseline="-25000" dirty="0">
                <a:solidFill>
                  <a:srgbClr val="0000FF"/>
                </a:solidFill>
                <a:latin typeface="Arial Narrow" panose="020B0606020202030204" pitchFamily="34" charset="0"/>
              </a:rPr>
              <a:t>b</a:t>
            </a:r>
            <a:r>
              <a:rPr lang="el-GR" sz="2200" dirty="0">
                <a:solidFill>
                  <a:srgbClr val="0000FF"/>
                </a:solidFill>
                <a:latin typeface="Arial Narrow" panose="020B0606020202030204" pitchFamily="34" charset="0"/>
              </a:rPr>
              <a:t>, μπορεί να υπάρξει μόνο κάθοδος θυσάνου λόγω της αεροδυναμικής της καμινάδας.</a:t>
            </a:r>
          </a:p>
        </p:txBody>
      </p:sp>
      <p:sp>
        <p:nvSpPr>
          <p:cNvPr id="8" name="TextBox 7">
            <a:extLst>
              <a:ext uri="{FF2B5EF4-FFF2-40B4-BE49-F238E27FC236}">
                <a16:creationId xmlns:a16="http://schemas.microsoft.com/office/drawing/2014/main" id="{0F7D7B30-A20C-4658-ABEC-167E41D92E56}"/>
              </a:ext>
            </a:extLst>
          </p:cNvPr>
          <p:cNvSpPr txBox="1"/>
          <p:nvPr/>
        </p:nvSpPr>
        <p:spPr>
          <a:xfrm>
            <a:off x="755576" y="211954"/>
            <a:ext cx="6840760" cy="810478"/>
          </a:xfrm>
          <a:prstGeom prst="rect">
            <a:avLst/>
          </a:prstGeom>
          <a:noFill/>
        </p:spPr>
        <p:txBody>
          <a:bodyPr wrap="square">
            <a:spAutoFit/>
          </a:bodyPr>
          <a:lstStyle/>
          <a:p>
            <a:pPr marL="357188"/>
            <a:r>
              <a:rPr lang="el-GR" sz="2800" dirty="0">
                <a:solidFill>
                  <a:srgbClr val="0000FF"/>
                </a:solidFill>
                <a:latin typeface="Arial Narrow" panose="020B0606020202030204" pitchFamily="34" charset="0"/>
              </a:rPr>
              <a:t>Επίδραση καμινάδας</a:t>
            </a:r>
          </a:p>
          <a:p>
            <a:pPr marL="357188"/>
            <a:r>
              <a:rPr lang="el-GR" sz="2800" baseline="-25000" dirty="0">
                <a:latin typeface="Arial Narrow" panose="020B0606020202030204" pitchFamily="34" charset="0"/>
              </a:rPr>
              <a:t>Πεδίο ροής ανέμου γύρω από μια χαμηλή καμινάδα</a:t>
            </a:r>
            <a:endParaRPr lang="en-US" sz="2800" baseline="-25000" dirty="0">
              <a:latin typeface="Arial Narrow" panose="020B0606020202030204" pitchFamily="34" charset="0"/>
            </a:endParaRPr>
          </a:p>
        </p:txBody>
      </p:sp>
    </p:spTree>
    <p:extLst>
      <p:ext uri="{BB962C8B-B14F-4D97-AF65-F5344CB8AC3E}">
        <p14:creationId xmlns:p14="http://schemas.microsoft.com/office/powerpoint/2010/main" val="3932364121"/>
      </p:ext>
    </p:extLst>
  </p:cSld>
  <p:clrMapOvr>
    <a:masterClrMapping/>
  </p:clrMapOvr>
  <p:transition spd="med">
    <p:zoom/>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Θέση ημερομηνίας 5">
            <a:extLst>
              <a:ext uri="{FF2B5EF4-FFF2-40B4-BE49-F238E27FC236}">
                <a16:creationId xmlns:a16="http://schemas.microsoft.com/office/drawing/2014/main" id="{683991C3-AB07-4DE9-B797-6868D778BF9A}"/>
              </a:ext>
            </a:extLst>
          </p:cNvPr>
          <p:cNvSpPr>
            <a:spLocks noGrp="1"/>
          </p:cNvSpPr>
          <p:nvPr>
            <p:ph type="dt" sz="half" idx="10"/>
          </p:nvPr>
        </p:nvSpPr>
        <p:spPr/>
        <p:txBody>
          <a:bodyPr/>
          <a:lstStyle/>
          <a:p>
            <a:pPr>
              <a:defRPr/>
            </a:pPr>
            <a:fld id="{DFB3E3A1-D1D5-4B0A-A8D6-D5B4EDE64DE5}" type="datetime1">
              <a:rPr lang="el-GR" smtClean="0"/>
              <a:pPr>
                <a:defRPr/>
              </a:pPr>
              <a:t>11/12/2024</a:t>
            </a:fld>
            <a:endParaRPr lang="el-GR"/>
          </a:p>
        </p:txBody>
      </p:sp>
      <p:sp>
        <p:nvSpPr>
          <p:cNvPr id="7" name="Θέση αριθμού διαφάνειας 6">
            <a:extLst>
              <a:ext uri="{FF2B5EF4-FFF2-40B4-BE49-F238E27FC236}">
                <a16:creationId xmlns:a16="http://schemas.microsoft.com/office/drawing/2014/main" id="{40AFF2BC-A555-480B-A24E-F912980C41CF}"/>
              </a:ext>
            </a:extLst>
          </p:cNvPr>
          <p:cNvSpPr>
            <a:spLocks noGrp="1"/>
          </p:cNvSpPr>
          <p:nvPr>
            <p:ph type="sldNum" sz="quarter" idx="12"/>
          </p:nvPr>
        </p:nvSpPr>
        <p:spPr/>
        <p:txBody>
          <a:bodyPr/>
          <a:lstStyle/>
          <a:p>
            <a:fld id="{9FD736EA-1B0E-4467-9092-9C5E0C8891FE}" type="slidenum">
              <a:rPr lang="el-GR" altLang="el-GR" smtClean="0"/>
              <a:pPr/>
              <a:t>81</a:t>
            </a:fld>
            <a:endParaRPr lang="el-GR" altLang="el-GR"/>
          </a:p>
        </p:txBody>
      </p:sp>
      <p:sp>
        <p:nvSpPr>
          <p:cNvPr id="4" name="Title 1">
            <a:extLst>
              <a:ext uri="{FF2B5EF4-FFF2-40B4-BE49-F238E27FC236}">
                <a16:creationId xmlns:a16="http://schemas.microsoft.com/office/drawing/2014/main" id="{84AA193B-BF66-40D9-A06C-D09AD64C9262}"/>
              </a:ext>
            </a:extLst>
          </p:cNvPr>
          <p:cNvSpPr>
            <a:spLocks noGrp="1"/>
          </p:cNvSpPr>
          <p:nvPr>
            <p:ph type="title"/>
          </p:nvPr>
        </p:nvSpPr>
        <p:spPr>
          <a:xfrm>
            <a:off x="654234" y="0"/>
            <a:ext cx="7772400" cy="648072"/>
          </a:xfrm>
        </p:spPr>
        <p:txBody>
          <a:bodyPr>
            <a:normAutofit fontScale="90000"/>
          </a:bodyPr>
          <a:lstStyle/>
          <a:p>
            <a:r>
              <a:rPr lang="el-GR" dirty="0">
                <a:solidFill>
                  <a:schemeClr val="accent6">
                    <a:lumMod val="75000"/>
                  </a:schemeClr>
                </a:solidFill>
                <a:latin typeface="Arial Narrow" panose="020B0606020202030204" pitchFamily="34" charset="0"/>
                <a:ea typeface="Cambria" pitchFamily="18" charset="0"/>
              </a:rPr>
              <a:t>Καπνισµός (fumigation)</a:t>
            </a:r>
            <a:endParaRPr lang="en-US" dirty="0">
              <a:solidFill>
                <a:schemeClr val="accent6">
                  <a:lumMod val="75000"/>
                </a:schemeClr>
              </a:solidFill>
              <a:latin typeface="Arial Narrow" panose="020B0606020202030204" pitchFamily="34" charset="0"/>
            </a:endParaRPr>
          </a:p>
        </p:txBody>
      </p:sp>
      <p:sp>
        <p:nvSpPr>
          <p:cNvPr id="5" name="Rectangle 3">
            <a:extLst>
              <a:ext uri="{FF2B5EF4-FFF2-40B4-BE49-F238E27FC236}">
                <a16:creationId xmlns:a16="http://schemas.microsoft.com/office/drawing/2014/main" id="{8F7B79AE-EB4E-401C-BCAE-F81AE1B62A8D}"/>
              </a:ext>
            </a:extLst>
          </p:cNvPr>
          <p:cNvSpPr/>
          <p:nvPr/>
        </p:nvSpPr>
        <p:spPr>
          <a:xfrm>
            <a:off x="107504" y="836712"/>
            <a:ext cx="8928992" cy="5509200"/>
          </a:xfrm>
          <a:prstGeom prst="rect">
            <a:avLst/>
          </a:prstGeom>
        </p:spPr>
        <p:txBody>
          <a:bodyPr wrap="square">
            <a:spAutoFit/>
          </a:bodyPr>
          <a:lstStyle/>
          <a:p>
            <a:pPr algn="just"/>
            <a:r>
              <a:rPr lang="el-GR" sz="2200" dirty="0">
                <a:latin typeface="Arial Narrow" panose="020B0606020202030204" pitchFamily="34" charset="0"/>
                <a:ea typeface="Cambria" pitchFamily="18" charset="0"/>
              </a:rPr>
              <a:t>Καπνισµός (fumigation) εµφανίζεται όταν η εξάπλωση του θυσάνου προς τα πάνω εµποδίζεται από µία αναστροφή της οποίας η βάση βρίσκεται σε σχετικά χαµηλό ύψος ενώ κάτω από αυτήν η ανάµειξη των ρύπων είναι έντονη. Λόγω της έντονης ανάµειξης η κατακόρυφη κατανοµή των ρύπων είναι περίπου οµοιόµορφη. </a:t>
            </a:r>
          </a:p>
          <a:p>
            <a:pPr algn="just"/>
            <a:r>
              <a:rPr lang="el-GR" sz="2200" dirty="0">
                <a:latin typeface="Arial Narrow" panose="020B0606020202030204" pitchFamily="34" charset="0"/>
                <a:ea typeface="Cambria" pitchFamily="18" charset="0"/>
              </a:rPr>
              <a:t>Οδηγεί σε υψηλές συγκεντρώσεις ρύπων στο έδαφος. Συμβάινει κυρίως το πρωί. Καθώς ο θύσανος όταν διαλύεται από την νυχτερινή αναστροφή </a:t>
            </a:r>
          </a:p>
          <a:p>
            <a:pPr algn="just"/>
            <a:endParaRPr lang="el-GR" sz="2200" dirty="0">
              <a:latin typeface="Arial Narrow" panose="020B0606020202030204" pitchFamily="34" charset="0"/>
              <a:ea typeface="Cambria" pitchFamily="18" charset="0"/>
            </a:endParaRPr>
          </a:p>
          <a:p>
            <a:pPr algn="just"/>
            <a:r>
              <a:rPr lang="el-GR" sz="2200" b="1" dirty="0">
                <a:latin typeface="Arial Narrow" panose="020B0606020202030204" pitchFamily="34" charset="0"/>
                <a:ea typeface="Cambria" pitchFamily="18" charset="0"/>
              </a:rPr>
              <a:t>Α. Διάλυση της αναστροφής </a:t>
            </a:r>
          </a:p>
          <a:p>
            <a:pPr algn="just"/>
            <a:r>
              <a:rPr lang="el-GR" sz="2200" dirty="0">
                <a:latin typeface="Arial Narrow" panose="020B0606020202030204" pitchFamily="34" charset="0"/>
                <a:ea typeface="Cambria" pitchFamily="18" charset="0"/>
              </a:rPr>
              <a:t>Όταν διαλυθεί το πρωί η αναστροφή οι στρόβιλοι συντελούν στην ταχεία ανάμειξη των ρύπων κοντά στο έδαφος. </a:t>
            </a:r>
          </a:p>
          <a:p>
            <a:pPr algn="just"/>
            <a:r>
              <a:rPr lang="el-GR" sz="2200" dirty="0">
                <a:latin typeface="Arial Narrow" panose="020B0606020202030204" pitchFamily="34" charset="0"/>
                <a:ea typeface="Cambria" pitchFamily="18" charset="0"/>
              </a:rPr>
              <a:t>Ισχυει και στην περίπτωση της θαλάσσιας αύρας, όπου διαρκεί περισσότερο. </a:t>
            </a:r>
          </a:p>
          <a:p>
            <a:pPr algn="just"/>
            <a:r>
              <a:rPr lang="el-GR" sz="2200" b="1" dirty="0">
                <a:latin typeface="Arial Narrow" panose="020B0606020202030204" pitchFamily="34" charset="0"/>
                <a:ea typeface="Cambria" pitchFamily="18" charset="0"/>
              </a:rPr>
              <a:t>Β. Παγίδευση</a:t>
            </a:r>
          </a:p>
          <a:p>
            <a:pPr algn="just"/>
            <a:r>
              <a:rPr lang="el-GR" sz="2200" dirty="0">
                <a:latin typeface="Arial Narrow" panose="020B0606020202030204" pitchFamily="34" charset="0"/>
                <a:ea typeface="Cambria" pitchFamily="18" charset="0"/>
              </a:rPr>
              <a:t>Είναι η περιορισμένη ανάμειξη όταν παγιδευτεί στο στρώμα κάτω από μία αναστροφή ύψους μέσα στο οποίο υπάρχει έντονη ανάμειξη</a:t>
            </a:r>
          </a:p>
          <a:p>
            <a:pPr algn="just"/>
            <a:r>
              <a:rPr lang="el-GR" sz="2200" b="1" dirty="0">
                <a:latin typeface="Arial Narrow" panose="020B0606020202030204" pitchFamily="34" charset="0"/>
                <a:ea typeface="Cambria" pitchFamily="18" charset="0"/>
              </a:rPr>
              <a:t>Γ. Μεγάλη ένταση ανέμου</a:t>
            </a:r>
          </a:p>
          <a:p>
            <a:pPr algn="just"/>
            <a:r>
              <a:rPr lang="el-GR" sz="2200" dirty="0">
                <a:latin typeface="Arial Narrow" panose="020B0606020202030204" pitchFamily="34" charset="0"/>
                <a:ea typeface="Cambria" pitchFamily="18" charset="0"/>
              </a:rPr>
              <a:t>Σε ισχυρούς ανέμους η ανύψωση είναι μικρή και ευνοείται ο </a:t>
            </a:r>
            <a:r>
              <a:rPr lang="el-GR" sz="2200" dirty="0" err="1">
                <a:latin typeface="Arial Narrow" panose="020B0606020202030204" pitchFamily="34" charset="0"/>
                <a:ea typeface="Cambria" pitchFamily="18" charset="0"/>
              </a:rPr>
              <a:t>καπνισμός</a:t>
            </a:r>
            <a:endParaRPr lang="en-US" sz="2200" dirty="0">
              <a:latin typeface="Arial Narrow" panose="020B0606020202030204" pitchFamily="34" charset="0"/>
              <a:ea typeface="Cambria" pitchFamily="18" charset="0"/>
            </a:endParaRPr>
          </a:p>
        </p:txBody>
      </p:sp>
    </p:spTree>
    <p:extLst>
      <p:ext uri="{BB962C8B-B14F-4D97-AF65-F5344CB8AC3E}">
        <p14:creationId xmlns:p14="http://schemas.microsoft.com/office/powerpoint/2010/main" val="2888007590"/>
      </p:ext>
    </p:extLst>
  </p:cSld>
  <p:clrMapOvr>
    <a:masterClrMapping/>
  </p:clrMapOvr>
  <p:transition spd="med">
    <p:zoom/>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Θέση ημερομηνίας 5">
            <a:extLst>
              <a:ext uri="{FF2B5EF4-FFF2-40B4-BE49-F238E27FC236}">
                <a16:creationId xmlns:a16="http://schemas.microsoft.com/office/drawing/2014/main" id="{683991C3-AB07-4DE9-B797-6868D778BF9A}"/>
              </a:ext>
            </a:extLst>
          </p:cNvPr>
          <p:cNvSpPr>
            <a:spLocks noGrp="1"/>
          </p:cNvSpPr>
          <p:nvPr>
            <p:ph type="dt" sz="half" idx="10"/>
          </p:nvPr>
        </p:nvSpPr>
        <p:spPr/>
        <p:txBody>
          <a:bodyPr/>
          <a:lstStyle/>
          <a:p>
            <a:pPr>
              <a:defRPr/>
            </a:pPr>
            <a:fld id="{DFB3E3A1-D1D5-4B0A-A8D6-D5B4EDE64DE5}" type="datetime1">
              <a:rPr lang="el-GR" smtClean="0"/>
              <a:pPr>
                <a:defRPr/>
              </a:pPr>
              <a:t>11/12/2024</a:t>
            </a:fld>
            <a:endParaRPr lang="el-GR"/>
          </a:p>
        </p:txBody>
      </p:sp>
      <p:sp>
        <p:nvSpPr>
          <p:cNvPr id="7" name="Θέση αριθμού διαφάνειας 6">
            <a:extLst>
              <a:ext uri="{FF2B5EF4-FFF2-40B4-BE49-F238E27FC236}">
                <a16:creationId xmlns:a16="http://schemas.microsoft.com/office/drawing/2014/main" id="{40AFF2BC-A555-480B-A24E-F912980C41CF}"/>
              </a:ext>
            </a:extLst>
          </p:cNvPr>
          <p:cNvSpPr>
            <a:spLocks noGrp="1"/>
          </p:cNvSpPr>
          <p:nvPr>
            <p:ph type="sldNum" sz="quarter" idx="12"/>
          </p:nvPr>
        </p:nvSpPr>
        <p:spPr/>
        <p:txBody>
          <a:bodyPr/>
          <a:lstStyle/>
          <a:p>
            <a:fld id="{9FD736EA-1B0E-4467-9092-9C5E0C8891FE}" type="slidenum">
              <a:rPr lang="el-GR" altLang="el-GR" smtClean="0"/>
              <a:pPr/>
              <a:t>82</a:t>
            </a:fld>
            <a:endParaRPr lang="el-GR" altLang="el-GR"/>
          </a:p>
        </p:txBody>
      </p:sp>
      <p:sp>
        <p:nvSpPr>
          <p:cNvPr id="4" name="Title 1">
            <a:extLst>
              <a:ext uri="{FF2B5EF4-FFF2-40B4-BE49-F238E27FC236}">
                <a16:creationId xmlns:a16="http://schemas.microsoft.com/office/drawing/2014/main" id="{0A1E2F68-F772-48D1-B495-D54FB8A4A216}"/>
              </a:ext>
            </a:extLst>
          </p:cNvPr>
          <p:cNvSpPr>
            <a:spLocks noGrp="1"/>
          </p:cNvSpPr>
          <p:nvPr>
            <p:ph type="title"/>
          </p:nvPr>
        </p:nvSpPr>
        <p:spPr>
          <a:xfrm>
            <a:off x="179512" y="274638"/>
            <a:ext cx="8507288" cy="778098"/>
          </a:xfrm>
        </p:spPr>
        <p:txBody>
          <a:bodyPr>
            <a:normAutofit/>
          </a:bodyPr>
          <a:lstStyle/>
          <a:p>
            <a:r>
              <a:rPr lang="el-GR" dirty="0">
                <a:solidFill>
                  <a:schemeClr val="accent6">
                    <a:lumMod val="75000"/>
                  </a:schemeClr>
                </a:solidFill>
                <a:latin typeface="Arial Narrow" panose="020B0606020202030204" pitchFamily="34" charset="0"/>
              </a:rPr>
              <a:t>Γραμμικές και επιφανειακές πηγές</a:t>
            </a:r>
            <a:endParaRPr lang="en-US" dirty="0">
              <a:solidFill>
                <a:schemeClr val="accent6">
                  <a:lumMod val="75000"/>
                </a:schemeClr>
              </a:solidFill>
              <a:latin typeface="Arial Narrow" panose="020B0606020202030204" pitchFamily="34" charset="0"/>
            </a:endParaRPr>
          </a:p>
        </p:txBody>
      </p:sp>
      <p:sp>
        <p:nvSpPr>
          <p:cNvPr id="5" name="Content Placeholder 2">
            <a:extLst>
              <a:ext uri="{FF2B5EF4-FFF2-40B4-BE49-F238E27FC236}">
                <a16:creationId xmlns:a16="http://schemas.microsoft.com/office/drawing/2014/main" id="{4E7E9A8E-26DE-418B-B146-53CA55B101E0}"/>
              </a:ext>
            </a:extLst>
          </p:cNvPr>
          <p:cNvSpPr txBox="1">
            <a:spLocks/>
          </p:cNvSpPr>
          <p:nvPr/>
        </p:nvSpPr>
        <p:spPr>
          <a:xfrm>
            <a:off x="200472" y="1700808"/>
            <a:ext cx="8646132" cy="3744416"/>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just"/>
            <a:r>
              <a:rPr lang="el-GR" sz="2400" dirty="0">
                <a:latin typeface="Arial Narrow" panose="020B0606020202030204" pitchFamily="34" charset="0"/>
                <a:ea typeface="Cambria" pitchFamily="18" charset="0"/>
              </a:rPr>
              <a:t>Στην γραμμική παίζει ρόλο η διεύθυνση του ανέμου (πχ αυτοκινητόδρομος)</a:t>
            </a:r>
          </a:p>
          <a:p>
            <a:pPr algn="just"/>
            <a:r>
              <a:rPr lang="el-GR" sz="2400" dirty="0">
                <a:latin typeface="Arial Narrow" panose="020B0606020202030204" pitchFamily="34" charset="0"/>
                <a:ea typeface="Cambria" pitchFamily="18" charset="0"/>
              </a:rPr>
              <a:t>Η διάχυση είναι ευκολότερη όταν ο άνεμος ρέει κάθετα και όχι παράλληλα</a:t>
            </a:r>
          </a:p>
          <a:p>
            <a:pPr algn="just"/>
            <a:r>
              <a:rPr lang="el-GR" sz="2400" dirty="0">
                <a:solidFill>
                  <a:srgbClr val="0000FF"/>
                </a:solidFill>
                <a:latin typeface="Arial Narrow" panose="020B0606020202030204" pitchFamily="34" charset="0"/>
                <a:ea typeface="Cambria" pitchFamily="18" charset="0"/>
              </a:rPr>
              <a:t>Όσοι κινούνται πάνω στον δρόμο αν ο άνεμος είναι παράλληλος εισπνέουν περισσότερους ρύπους</a:t>
            </a:r>
          </a:p>
          <a:p>
            <a:pPr algn="just"/>
            <a:r>
              <a:rPr lang="el-GR" sz="2400" dirty="0">
                <a:latin typeface="Arial Narrow" panose="020B0606020202030204" pitchFamily="34" charset="0"/>
                <a:ea typeface="Cambria" pitchFamily="18" charset="0"/>
              </a:rPr>
              <a:t>Σε κάθε σημείο μίας πόλης (γραμμικές και επιφανειακές πηγές ρύπανσης) η ρύπανση προκύπτει από την συνισταμένη των συγκεντρώσεων από πολλές πηγές.</a:t>
            </a:r>
            <a:endParaRPr lang="en-US" sz="2400" dirty="0">
              <a:latin typeface="Arial Narrow" panose="020B0606020202030204" pitchFamily="34" charset="0"/>
              <a:ea typeface="Cambria" pitchFamily="18" charset="0"/>
            </a:endParaRPr>
          </a:p>
        </p:txBody>
      </p:sp>
    </p:spTree>
    <p:extLst>
      <p:ext uri="{BB962C8B-B14F-4D97-AF65-F5344CB8AC3E}">
        <p14:creationId xmlns:p14="http://schemas.microsoft.com/office/powerpoint/2010/main" val="2865679031"/>
      </p:ext>
    </p:extLst>
  </p:cSld>
  <p:clrMapOvr>
    <a:masterClrMapping/>
  </p:clrMapOvr>
  <p:transition spd="med">
    <p:zoom/>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Θέση ημερομηνίας 5">
            <a:extLst>
              <a:ext uri="{FF2B5EF4-FFF2-40B4-BE49-F238E27FC236}">
                <a16:creationId xmlns:a16="http://schemas.microsoft.com/office/drawing/2014/main" id="{683991C3-AB07-4DE9-B797-6868D778BF9A}"/>
              </a:ext>
            </a:extLst>
          </p:cNvPr>
          <p:cNvSpPr>
            <a:spLocks noGrp="1"/>
          </p:cNvSpPr>
          <p:nvPr>
            <p:ph type="dt" sz="half" idx="10"/>
          </p:nvPr>
        </p:nvSpPr>
        <p:spPr/>
        <p:txBody>
          <a:bodyPr/>
          <a:lstStyle/>
          <a:p>
            <a:pPr>
              <a:defRPr/>
            </a:pPr>
            <a:fld id="{DFB3E3A1-D1D5-4B0A-A8D6-D5B4EDE64DE5}" type="datetime1">
              <a:rPr lang="el-GR" smtClean="0"/>
              <a:pPr>
                <a:defRPr/>
              </a:pPr>
              <a:t>11/12/2024</a:t>
            </a:fld>
            <a:endParaRPr lang="el-GR"/>
          </a:p>
        </p:txBody>
      </p:sp>
      <p:sp>
        <p:nvSpPr>
          <p:cNvPr id="7" name="Θέση αριθμού διαφάνειας 6">
            <a:extLst>
              <a:ext uri="{FF2B5EF4-FFF2-40B4-BE49-F238E27FC236}">
                <a16:creationId xmlns:a16="http://schemas.microsoft.com/office/drawing/2014/main" id="{40AFF2BC-A555-480B-A24E-F912980C41CF}"/>
              </a:ext>
            </a:extLst>
          </p:cNvPr>
          <p:cNvSpPr>
            <a:spLocks noGrp="1"/>
          </p:cNvSpPr>
          <p:nvPr>
            <p:ph type="sldNum" sz="quarter" idx="12"/>
          </p:nvPr>
        </p:nvSpPr>
        <p:spPr/>
        <p:txBody>
          <a:bodyPr/>
          <a:lstStyle/>
          <a:p>
            <a:fld id="{9FD736EA-1B0E-4467-9092-9C5E0C8891FE}" type="slidenum">
              <a:rPr lang="el-GR" altLang="el-GR" smtClean="0"/>
              <a:pPr/>
              <a:t>83</a:t>
            </a:fld>
            <a:endParaRPr lang="el-GR" altLang="el-GR"/>
          </a:p>
        </p:txBody>
      </p:sp>
      <p:sp>
        <p:nvSpPr>
          <p:cNvPr id="4" name="Title 1">
            <a:extLst>
              <a:ext uri="{FF2B5EF4-FFF2-40B4-BE49-F238E27FC236}">
                <a16:creationId xmlns:a16="http://schemas.microsoft.com/office/drawing/2014/main" id="{BCC20F75-83DC-4DD0-B169-1EB5F7FAEC04}"/>
              </a:ext>
            </a:extLst>
          </p:cNvPr>
          <p:cNvSpPr>
            <a:spLocks noGrp="1"/>
          </p:cNvSpPr>
          <p:nvPr>
            <p:ph type="title"/>
          </p:nvPr>
        </p:nvSpPr>
        <p:spPr>
          <a:xfrm>
            <a:off x="827584" y="136525"/>
            <a:ext cx="7772400" cy="1143000"/>
          </a:xfrm>
        </p:spPr>
        <p:txBody>
          <a:bodyPr>
            <a:normAutofit/>
          </a:bodyPr>
          <a:lstStyle/>
          <a:p>
            <a:r>
              <a:rPr lang="el-GR" dirty="0">
                <a:solidFill>
                  <a:schemeClr val="accent6">
                    <a:lumMod val="75000"/>
                  </a:schemeClr>
                </a:solidFill>
                <a:latin typeface="Arial Narrow" panose="020B0606020202030204" pitchFamily="34" charset="0"/>
              </a:rPr>
              <a:t>Μεταφορά μεγάλης κλίμακας</a:t>
            </a:r>
            <a:endParaRPr lang="en-US" dirty="0">
              <a:solidFill>
                <a:schemeClr val="accent6">
                  <a:lumMod val="75000"/>
                </a:schemeClr>
              </a:solidFill>
              <a:latin typeface="Arial Narrow" panose="020B0606020202030204" pitchFamily="34" charset="0"/>
            </a:endParaRPr>
          </a:p>
        </p:txBody>
      </p:sp>
      <p:sp>
        <p:nvSpPr>
          <p:cNvPr id="5" name="Content Placeholder 2">
            <a:extLst>
              <a:ext uri="{FF2B5EF4-FFF2-40B4-BE49-F238E27FC236}">
                <a16:creationId xmlns:a16="http://schemas.microsoft.com/office/drawing/2014/main" id="{D3756082-4134-40A3-87DC-FCBD04C44CA4}"/>
              </a:ext>
            </a:extLst>
          </p:cNvPr>
          <p:cNvSpPr txBox="1">
            <a:spLocks/>
          </p:cNvSpPr>
          <p:nvPr/>
        </p:nvSpPr>
        <p:spPr>
          <a:xfrm>
            <a:off x="164704" y="1576375"/>
            <a:ext cx="8640960" cy="3292785"/>
          </a:xfrm>
          <a:prstGeom prst="rect">
            <a:avLst/>
          </a:prstGeom>
        </p:spPr>
        <p:txBody>
          <a:bodyPr vert="horz" lIns="91440" tIns="45720" rIns="91440" bIns="45720" rtlCol="0">
            <a:normAutofit fontScale="92500" lnSpcReduction="1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just"/>
            <a:r>
              <a:rPr lang="el-GR" dirty="0">
                <a:latin typeface="Arial Narrow" panose="020B0606020202030204" pitchFamily="34" charset="0"/>
              </a:rPr>
              <a:t>Τα </a:t>
            </a:r>
            <a:r>
              <a:rPr lang="el-GR" dirty="0" err="1">
                <a:latin typeface="Arial Narrow" panose="020B0606020202030204" pitchFamily="34" charset="0"/>
              </a:rPr>
              <a:t>Γκαουσιανά</a:t>
            </a:r>
            <a:r>
              <a:rPr lang="el-GR" dirty="0">
                <a:latin typeface="Arial Narrow" panose="020B0606020202030204" pitchFamily="34" charset="0"/>
              </a:rPr>
              <a:t> μοντέλα είναι ακριβή ακόμη και για 50 χιλιόμετρα</a:t>
            </a:r>
          </a:p>
          <a:p>
            <a:pPr algn="just"/>
            <a:r>
              <a:rPr lang="el-GR" dirty="0">
                <a:latin typeface="Arial Narrow" panose="020B0606020202030204" pitchFamily="34" charset="0"/>
              </a:rPr>
              <a:t>Σε μεγαλύτερες αποστάσεις απαιτείται μοντέλο τροχιάς (πχ. Ηφαιστειακές εκρήξεις)</a:t>
            </a:r>
          </a:p>
          <a:p>
            <a:pPr algn="just"/>
            <a:r>
              <a:rPr lang="el-GR" dirty="0">
                <a:latin typeface="Arial Narrow" panose="020B0606020202030204" pitchFamily="34" charset="0"/>
              </a:rPr>
              <a:t>Μεγάλης κλίμακας ατμοσφαιρικές μεταβλητές (βροχή, ηλιοφάνεια </a:t>
            </a:r>
            <a:r>
              <a:rPr lang="el-GR" dirty="0" err="1">
                <a:latin typeface="Arial Narrow" panose="020B0606020202030204" pitchFamily="34" charset="0"/>
              </a:rPr>
              <a:t>κτλ</a:t>
            </a:r>
            <a:r>
              <a:rPr lang="el-GR" dirty="0">
                <a:latin typeface="Arial Narrow" panose="020B0606020202030204" pitchFamily="34" charset="0"/>
              </a:rPr>
              <a:t>) μπορούν να επηρεάσουν την μεταφορά των ρύπων</a:t>
            </a:r>
          </a:p>
          <a:p>
            <a:endParaRPr lang="en-US" dirty="0">
              <a:latin typeface="Arial Narrow" panose="020B0606020202030204" pitchFamily="34" charset="0"/>
            </a:endParaRPr>
          </a:p>
        </p:txBody>
      </p:sp>
    </p:spTree>
    <p:extLst>
      <p:ext uri="{BB962C8B-B14F-4D97-AF65-F5344CB8AC3E}">
        <p14:creationId xmlns:p14="http://schemas.microsoft.com/office/powerpoint/2010/main" val="347880191"/>
      </p:ext>
    </p:extLst>
  </p:cSld>
  <p:clrMapOvr>
    <a:masterClrMapping/>
  </p:clrMapOvr>
  <p:transition spd="med">
    <p:zoom/>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4" name="WordArt 4"/>
          <p:cNvSpPr>
            <a:spLocks noChangeArrowheads="1" noChangeShapeType="1" noTextEdit="1"/>
          </p:cNvSpPr>
          <p:nvPr/>
        </p:nvSpPr>
        <p:spPr bwMode="auto">
          <a:xfrm>
            <a:off x="2268538" y="3284538"/>
            <a:ext cx="5133975" cy="579437"/>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Wave1">
              <a:avLst>
                <a:gd name="adj1" fmla="val 13005"/>
                <a:gd name="adj2" fmla="val 0"/>
              </a:avLst>
            </a:prstTxWarp>
          </a:bodyPr>
          <a:lstStyle/>
          <a:p>
            <a:pPr algn="ctr"/>
            <a:r>
              <a:rPr lang="en-US" sz="2800" kern="10">
                <a:solidFill>
                  <a:schemeClr val="accent2"/>
                </a:solidFill>
                <a:effectLst>
                  <a:outerShdw dist="53882" dir="2700000" algn="ctr" rotWithShape="0">
                    <a:srgbClr val="C0C0C0">
                      <a:alpha val="79999"/>
                    </a:srgbClr>
                  </a:outerShdw>
                </a:effectLst>
                <a:latin typeface="Tahoma"/>
                <a:ea typeface="Tahoma"/>
                <a:cs typeface="Tahoma"/>
              </a:rPr>
              <a:t>Thanks for your attention</a:t>
            </a:r>
            <a:r>
              <a:rPr lang="el-GR" sz="2800" kern="10">
                <a:solidFill>
                  <a:schemeClr val="accent2"/>
                </a:solidFill>
                <a:effectLst>
                  <a:outerShdw dist="53882" dir="2700000" algn="ctr" rotWithShape="0">
                    <a:srgbClr val="C0C0C0">
                      <a:alpha val="79999"/>
                    </a:srgbClr>
                  </a:outerShdw>
                </a:effectLst>
                <a:latin typeface="Tahoma"/>
                <a:ea typeface="Tahoma"/>
                <a:cs typeface="Tahoma"/>
              </a:rPr>
              <a:t>!</a:t>
            </a:r>
            <a:endParaRPr lang="el-GR" sz="2800" kern="10" dirty="0">
              <a:solidFill>
                <a:schemeClr val="accent2"/>
              </a:solidFill>
              <a:effectLst>
                <a:outerShdw dist="53882" dir="2700000" algn="ctr" rotWithShape="0">
                  <a:srgbClr val="C0C0C0">
                    <a:alpha val="79999"/>
                  </a:srgbClr>
                </a:outerShdw>
              </a:effectLst>
              <a:latin typeface="Tahoma"/>
              <a:ea typeface="Tahoma"/>
              <a:cs typeface="Tahoma"/>
            </a:endParaRPr>
          </a:p>
        </p:txBody>
      </p:sp>
      <p:pic>
        <p:nvPicPr>
          <p:cNvPr id="3" name="Γραφικό 2">
            <a:extLst>
              <a:ext uri="{FF2B5EF4-FFF2-40B4-BE49-F238E27FC236}">
                <a16:creationId xmlns:a16="http://schemas.microsoft.com/office/drawing/2014/main" id="{F193C114-915D-4DAF-9DC4-AE7E3614123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048375" y="6021288"/>
            <a:ext cx="3095625" cy="752475"/>
          </a:xfrm>
          <a:prstGeom prst="rect">
            <a:avLst/>
          </a:prstGeom>
        </p:spPr>
      </p:pic>
      <p:sp>
        <p:nvSpPr>
          <p:cNvPr id="2" name="Ορθογώνιο 1">
            <a:extLst>
              <a:ext uri="{FF2B5EF4-FFF2-40B4-BE49-F238E27FC236}">
                <a16:creationId xmlns:a16="http://schemas.microsoft.com/office/drawing/2014/main" id="{CD518619-4C28-455F-88D5-83D7FC8D955C}"/>
              </a:ext>
            </a:extLst>
          </p:cNvPr>
          <p:cNvSpPr/>
          <p:nvPr/>
        </p:nvSpPr>
        <p:spPr>
          <a:xfrm>
            <a:off x="5310187" y="5301208"/>
            <a:ext cx="3294261" cy="369332"/>
          </a:xfrm>
          <a:prstGeom prst="rect">
            <a:avLst/>
          </a:prstGeom>
        </p:spPr>
        <p:txBody>
          <a:bodyPr wrap="square">
            <a:spAutoFit/>
          </a:bodyPr>
          <a:lstStyle/>
          <a:p>
            <a:pPr>
              <a:defRPr/>
            </a:pPr>
            <a:r>
              <a:rPr lang="en-US" b="1" u="sng" dirty="0">
                <a:solidFill>
                  <a:schemeClr val="hlink"/>
                </a:solidFill>
                <a:effectLst>
                  <a:outerShdw blurRad="38100" dist="38100" dir="2700000" algn="tl">
                    <a:srgbClr val="C0C0C0"/>
                  </a:outerShdw>
                </a:effectLst>
                <a:latin typeface="Comic Sans MS" pitchFamily="66" charset="0"/>
                <a:cs typeface="Arial" pitchFamily="34" charset="0"/>
              </a:rPr>
              <a:t>Prof. </a:t>
            </a:r>
            <a:r>
              <a:rPr lang="en-US" b="1" u="sng" dirty="0" err="1">
                <a:solidFill>
                  <a:schemeClr val="hlink"/>
                </a:solidFill>
                <a:effectLst>
                  <a:outerShdw blurRad="38100" dist="38100" dir="2700000" algn="tl">
                    <a:srgbClr val="C0C0C0"/>
                  </a:outerShdw>
                </a:effectLst>
                <a:latin typeface="Comic Sans MS" pitchFamily="66" charset="0"/>
                <a:cs typeface="Arial" pitchFamily="34" charset="0"/>
              </a:rPr>
              <a:t>Mic.Gr.Vrachopoulos</a:t>
            </a:r>
            <a:endParaRPr lang="el-GR" b="1" u="sng" dirty="0">
              <a:solidFill>
                <a:schemeClr val="hlink"/>
              </a:solidFill>
              <a:latin typeface="Comic Sans MS" pitchFamily="66" charset="0"/>
              <a:cs typeface="Arial" pitchFamily="34" charset="0"/>
            </a:endParaRPr>
          </a:p>
        </p:txBody>
      </p:sp>
      <p:sp>
        <p:nvSpPr>
          <p:cNvPr id="5" name="Rectangle 7">
            <a:extLst>
              <a:ext uri="{FF2B5EF4-FFF2-40B4-BE49-F238E27FC236}">
                <a16:creationId xmlns:a16="http://schemas.microsoft.com/office/drawing/2014/main" id="{EB61873E-2A7F-4257-8815-F28618E90CA2}"/>
              </a:ext>
            </a:extLst>
          </p:cNvPr>
          <p:cNvSpPr>
            <a:spLocks noChangeArrowheads="1"/>
          </p:cNvSpPr>
          <p:nvPr/>
        </p:nvSpPr>
        <p:spPr bwMode="auto">
          <a:xfrm>
            <a:off x="411957" y="5057765"/>
            <a:ext cx="3713162" cy="612775"/>
          </a:xfrm>
          <a:prstGeom prst="rect">
            <a:avLst/>
          </a:prstGeom>
          <a:noFill/>
          <a:ln w="12700">
            <a:noFill/>
            <a:miter lim="800000"/>
            <a:headEnd/>
            <a:tailEnd/>
          </a:ln>
          <a:effectLst>
            <a:outerShdw dist="12700" dir="5400000" algn="ctr" rotWithShape="0">
              <a:schemeClr val="folHlink"/>
            </a:outerShdw>
          </a:effectLst>
        </p:spPr>
        <p:txBody>
          <a:bodyPr wrap="none" lIns="0" tIns="25400" rIns="0" bIns="25400">
            <a:spAutoFit/>
          </a:bodyPr>
          <a:lstStyle/>
          <a:p>
            <a:pPr>
              <a:defRPr/>
            </a:pPr>
            <a:r>
              <a:rPr lang="el-GR" sz="3600" b="1" dirty="0">
                <a:solidFill>
                  <a:srgbClr val="00279F"/>
                </a:solidFill>
                <a:latin typeface="Arial" charset="0"/>
              </a:rPr>
              <a:t>Τέλος κεφαλαίου</a:t>
            </a:r>
          </a:p>
        </p:txBody>
      </p:sp>
    </p:spTree>
    <p:extLst>
      <p:ext uri="{BB962C8B-B14F-4D97-AF65-F5344CB8AC3E}">
        <p14:creationId xmlns:p14="http://schemas.microsoft.com/office/powerpoint/2010/main" val="183003103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5604"/>
                                        </p:tgtEl>
                                        <p:attrNameLst>
                                          <p:attrName>style.visibility</p:attrName>
                                        </p:attrNameLst>
                                      </p:cBhvr>
                                      <p:to>
                                        <p:strVal val="visible"/>
                                      </p:to>
                                    </p:set>
                                    <p:anim calcmode="lin" valueType="num">
                                      <p:cBhvr additive="base">
                                        <p:cTn id="7" dur="500" fill="hold"/>
                                        <p:tgtEl>
                                          <p:spTgt spid="25604"/>
                                        </p:tgtEl>
                                        <p:attrNameLst>
                                          <p:attrName>ppt_x</p:attrName>
                                        </p:attrNameLst>
                                      </p:cBhvr>
                                      <p:tavLst>
                                        <p:tav tm="0">
                                          <p:val>
                                            <p:strVal val="#ppt_x"/>
                                          </p:val>
                                        </p:tav>
                                        <p:tav tm="100000">
                                          <p:val>
                                            <p:strVal val="#ppt_x"/>
                                          </p:val>
                                        </p:tav>
                                      </p:tavLst>
                                    </p:anim>
                                    <p:anim calcmode="lin" valueType="num">
                                      <p:cBhvr additive="base">
                                        <p:cTn id="8" dur="500" fill="hold"/>
                                        <p:tgtEl>
                                          <p:spTgt spid="2560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4" grpId="0" animBg="1"/>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Θέση ημερομηνίας 5">
            <a:extLst>
              <a:ext uri="{FF2B5EF4-FFF2-40B4-BE49-F238E27FC236}">
                <a16:creationId xmlns:a16="http://schemas.microsoft.com/office/drawing/2014/main" id="{A079E84F-22BA-44A6-82A0-F5EFDB6C3565}"/>
              </a:ext>
            </a:extLst>
          </p:cNvPr>
          <p:cNvSpPr>
            <a:spLocks noGrp="1"/>
          </p:cNvSpPr>
          <p:nvPr>
            <p:ph type="dt" sz="half" idx="10"/>
          </p:nvPr>
        </p:nvSpPr>
        <p:spPr/>
        <p:txBody>
          <a:bodyPr/>
          <a:lstStyle/>
          <a:p>
            <a:pPr>
              <a:defRPr/>
            </a:pPr>
            <a:fld id="{DFB3E3A1-D1D5-4B0A-A8D6-D5B4EDE64DE5}" type="datetime1">
              <a:rPr lang="el-GR" smtClean="0"/>
              <a:pPr>
                <a:defRPr/>
              </a:pPr>
              <a:t>11/12/2024</a:t>
            </a:fld>
            <a:endParaRPr lang="el-GR"/>
          </a:p>
        </p:txBody>
      </p:sp>
      <p:sp>
        <p:nvSpPr>
          <p:cNvPr id="7" name="Θέση αριθμού διαφάνειας 6">
            <a:extLst>
              <a:ext uri="{FF2B5EF4-FFF2-40B4-BE49-F238E27FC236}">
                <a16:creationId xmlns:a16="http://schemas.microsoft.com/office/drawing/2014/main" id="{6A75EB84-8D58-4FEC-AC74-4CC90EE4ECB6}"/>
              </a:ext>
            </a:extLst>
          </p:cNvPr>
          <p:cNvSpPr>
            <a:spLocks noGrp="1"/>
          </p:cNvSpPr>
          <p:nvPr>
            <p:ph type="sldNum" sz="quarter" idx="12"/>
          </p:nvPr>
        </p:nvSpPr>
        <p:spPr/>
        <p:txBody>
          <a:bodyPr/>
          <a:lstStyle/>
          <a:p>
            <a:fld id="{9FD736EA-1B0E-4467-9092-9C5E0C8891FE}" type="slidenum">
              <a:rPr lang="el-GR" altLang="el-GR" smtClean="0"/>
              <a:pPr/>
              <a:t>85</a:t>
            </a:fld>
            <a:endParaRPr lang="el-GR" altLang="el-GR"/>
          </a:p>
        </p:txBody>
      </p:sp>
      <p:sp>
        <p:nvSpPr>
          <p:cNvPr id="4" name="object 3">
            <a:extLst>
              <a:ext uri="{FF2B5EF4-FFF2-40B4-BE49-F238E27FC236}">
                <a16:creationId xmlns:a16="http://schemas.microsoft.com/office/drawing/2014/main" id="{1F0E1CD9-B2A2-4CB8-A602-AFE412F0A5E1}"/>
              </a:ext>
            </a:extLst>
          </p:cNvPr>
          <p:cNvSpPr/>
          <p:nvPr/>
        </p:nvSpPr>
        <p:spPr>
          <a:xfrm>
            <a:off x="2590800" y="1268760"/>
            <a:ext cx="5797624" cy="5256584"/>
          </a:xfrm>
          <a:prstGeom prst="rect">
            <a:avLst/>
          </a:prstGeom>
          <a:blipFill>
            <a:blip r:embed="rId2" cstate="print"/>
            <a:stretch>
              <a:fillRect/>
            </a:stretch>
          </a:blipFill>
        </p:spPr>
        <p:txBody>
          <a:bodyPr wrap="square" lIns="0" tIns="0" rIns="0" bIns="0" rtlCol="0">
            <a:noAutofit/>
          </a:bodyPr>
          <a:lstStyle/>
          <a:p>
            <a:endParaRPr/>
          </a:p>
        </p:txBody>
      </p:sp>
      <p:sp>
        <p:nvSpPr>
          <p:cNvPr id="5" name="object 2">
            <a:extLst>
              <a:ext uri="{FF2B5EF4-FFF2-40B4-BE49-F238E27FC236}">
                <a16:creationId xmlns:a16="http://schemas.microsoft.com/office/drawing/2014/main" id="{3A072823-82DB-4B33-9C60-664C4BCCF25F}"/>
              </a:ext>
            </a:extLst>
          </p:cNvPr>
          <p:cNvSpPr txBox="1"/>
          <p:nvPr/>
        </p:nvSpPr>
        <p:spPr>
          <a:xfrm>
            <a:off x="265277" y="189452"/>
            <a:ext cx="8685893" cy="507163"/>
          </a:xfrm>
          <a:prstGeom prst="rect">
            <a:avLst/>
          </a:prstGeom>
        </p:spPr>
        <p:txBody>
          <a:bodyPr wrap="square" lIns="0" tIns="0" rIns="0" bIns="0" rtlCol="0">
            <a:noAutofit/>
          </a:bodyPr>
          <a:lstStyle/>
          <a:p>
            <a:pPr marL="12700">
              <a:lnSpc>
                <a:spcPts val="3940"/>
              </a:lnSpc>
              <a:spcBef>
                <a:spcPts val="197"/>
              </a:spcBef>
            </a:pPr>
            <a:r>
              <a:rPr sz="4800" spc="4" baseline="8152" dirty="0">
                <a:solidFill>
                  <a:srgbClr val="585858"/>
                </a:solidFill>
                <a:latin typeface="Arial"/>
                <a:cs typeface="Arial"/>
              </a:rPr>
              <a:t>Ο</a:t>
            </a:r>
            <a:r>
              <a:rPr sz="3150" spc="0" baseline="-9662" dirty="0">
                <a:solidFill>
                  <a:srgbClr val="585858"/>
                </a:solidFill>
                <a:latin typeface="Arial"/>
                <a:cs typeface="Arial"/>
              </a:rPr>
              <a:t>3</a:t>
            </a:r>
            <a:r>
              <a:rPr sz="3150" spc="296" baseline="-9662" dirty="0">
                <a:solidFill>
                  <a:srgbClr val="585858"/>
                </a:solidFill>
                <a:latin typeface="Arial"/>
                <a:cs typeface="Arial"/>
              </a:rPr>
              <a:t> </a:t>
            </a:r>
            <a:r>
              <a:rPr sz="4800" spc="0" baseline="8152" dirty="0">
                <a:solidFill>
                  <a:srgbClr val="585858"/>
                </a:solidFill>
                <a:latin typeface="Arial"/>
                <a:cs typeface="Arial"/>
              </a:rPr>
              <a:t>και </a:t>
            </a:r>
            <a:r>
              <a:rPr sz="4800" spc="4" baseline="8152" dirty="0">
                <a:solidFill>
                  <a:srgbClr val="585858"/>
                </a:solidFill>
                <a:latin typeface="Arial"/>
                <a:cs typeface="Arial"/>
              </a:rPr>
              <a:t>CO</a:t>
            </a:r>
            <a:r>
              <a:rPr sz="3150" spc="0" baseline="-9662" dirty="0">
                <a:solidFill>
                  <a:srgbClr val="585858"/>
                </a:solidFill>
                <a:latin typeface="Arial"/>
                <a:cs typeface="Arial"/>
              </a:rPr>
              <a:t>2</a:t>
            </a:r>
            <a:r>
              <a:rPr sz="3150" spc="308" baseline="-9662" dirty="0">
                <a:solidFill>
                  <a:srgbClr val="585858"/>
                </a:solidFill>
                <a:latin typeface="Arial"/>
                <a:cs typeface="Arial"/>
              </a:rPr>
              <a:t> </a:t>
            </a:r>
            <a:r>
              <a:rPr sz="4800" spc="0" baseline="8152" dirty="0">
                <a:solidFill>
                  <a:srgbClr val="585858"/>
                </a:solidFill>
                <a:latin typeface="Arial"/>
                <a:cs typeface="Arial"/>
              </a:rPr>
              <a:t>σημαντικά</a:t>
            </a:r>
            <a:r>
              <a:rPr sz="4800" spc="-14" baseline="8152" dirty="0">
                <a:solidFill>
                  <a:srgbClr val="585858"/>
                </a:solidFill>
                <a:latin typeface="Arial"/>
                <a:cs typeface="Arial"/>
              </a:rPr>
              <a:t> </a:t>
            </a:r>
            <a:r>
              <a:rPr sz="4800" spc="0" baseline="8152" dirty="0">
                <a:solidFill>
                  <a:srgbClr val="585858"/>
                </a:solidFill>
                <a:latin typeface="Arial"/>
                <a:cs typeface="Arial"/>
              </a:rPr>
              <a:t>για στρα</a:t>
            </a:r>
            <a:r>
              <a:rPr sz="4800" spc="-14" baseline="8152" dirty="0">
                <a:solidFill>
                  <a:srgbClr val="585858"/>
                </a:solidFill>
                <a:latin typeface="Arial"/>
                <a:cs typeface="Arial"/>
              </a:rPr>
              <a:t>τ</a:t>
            </a:r>
            <a:r>
              <a:rPr lang="el-GR" sz="4800" spc="0" baseline="8152" dirty="0" err="1">
                <a:solidFill>
                  <a:srgbClr val="585858"/>
                </a:solidFill>
                <a:latin typeface="Arial"/>
                <a:cs typeface="Arial"/>
              </a:rPr>
              <a:t>όσφαιρα</a:t>
            </a:r>
            <a:r>
              <a:rPr sz="4800" spc="0" baseline="8152" dirty="0">
                <a:solidFill>
                  <a:srgbClr val="585858"/>
                </a:solidFill>
                <a:latin typeface="Arial"/>
                <a:cs typeface="Arial"/>
              </a:rPr>
              <a:t>,</a:t>
            </a:r>
            <a:r>
              <a:rPr lang="en-US" sz="4800" spc="0" baseline="8152" dirty="0">
                <a:solidFill>
                  <a:srgbClr val="585858"/>
                </a:solidFill>
                <a:latin typeface="Arial"/>
                <a:cs typeface="Arial"/>
              </a:rPr>
              <a:t> </a:t>
            </a:r>
            <a:r>
              <a:rPr lang="el-GR" sz="4800" spc="0" baseline="8152" dirty="0">
                <a:solidFill>
                  <a:srgbClr val="585858"/>
                </a:solidFill>
                <a:latin typeface="Arial"/>
                <a:cs typeface="Arial"/>
              </a:rPr>
              <a:t>και το</a:t>
            </a:r>
            <a:r>
              <a:rPr sz="4800" spc="0" baseline="8152" dirty="0">
                <a:solidFill>
                  <a:srgbClr val="585858"/>
                </a:solidFill>
                <a:latin typeface="Arial"/>
                <a:cs typeface="Arial"/>
              </a:rPr>
              <a:t> </a:t>
            </a:r>
            <a:endParaRPr lang="el-GR" sz="4800" spc="0" baseline="8152" dirty="0">
              <a:solidFill>
                <a:srgbClr val="585858"/>
              </a:solidFill>
              <a:latin typeface="Arial"/>
              <a:cs typeface="Arial"/>
            </a:endParaRPr>
          </a:p>
          <a:p>
            <a:pPr marL="12700">
              <a:lnSpc>
                <a:spcPts val="3940"/>
              </a:lnSpc>
              <a:spcBef>
                <a:spcPts val="197"/>
              </a:spcBef>
            </a:pPr>
            <a:r>
              <a:rPr sz="4800" spc="4" baseline="8152" dirty="0">
                <a:solidFill>
                  <a:srgbClr val="585858"/>
                </a:solidFill>
                <a:latin typeface="Arial"/>
                <a:cs typeface="Arial"/>
              </a:rPr>
              <a:t>H</a:t>
            </a:r>
            <a:r>
              <a:rPr sz="3150" spc="0" baseline="-9662" dirty="0">
                <a:solidFill>
                  <a:srgbClr val="585858"/>
                </a:solidFill>
                <a:latin typeface="Arial"/>
                <a:cs typeface="Arial"/>
              </a:rPr>
              <a:t>2</a:t>
            </a:r>
            <a:r>
              <a:rPr sz="4800" spc="0" baseline="8152" dirty="0">
                <a:solidFill>
                  <a:srgbClr val="585858"/>
                </a:solidFill>
                <a:latin typeface="Arial"/>
                <a:cs typeface="Arial"/>
              </a:rPr>
              <a:t>Ο</a:t>
            </a:r>
            <a:r>
              <a:rPr sz="4800" spc="11" baseline="8152" dirty="0">
                <a:solidFill>
                  <a:srgbClr val="585858"/>
                </a:solidFill>
                <a:latin typeface="Arial"/>
                <a:cs typeface="Arial"/>
              </a:rPr>
              <a:t> </a:t>
            </a:r>
            <a:r>
              <a:rPr sz="4800" spc="0" baseline="8152" dirty="0" err="1">
                <a:solidFill>
                  <a:srgbClr val="585858"/>
                </a:solidFill>
                <a:latin typeface="Arial"/>
                <a:cs typeface="Arial"/>
              </a:rPr>
              <a:t>γι</a:t>
            </a:r>
            <a:r>
              <a:rPr sz="4800" spc="0" baseline="8152" dirty="0">
                <a:solidFill>
                  <a:srgbClr val="585858"/>
                </a:solidFill>
                <a:latin typeface="Arial"/>
                <a:cs typeface="Arial"/>
              </a:rPr>
              <a:t>α </a:t>
            </a:r>
            <a:r>
              <a:rPr lang="el-GR" sz="4800" spc="0" baseline="8152" dirty="0">
                <a:solidFill>
                  <a:srgbClr val="585858"/>
                </a:solidFill>
                <a:latin typeface="Arial"/>
                <a:cs typeface="Arial"/>
              </a:rPr>
              <a:t>την</a:t>
            </a:r>
            <a:r>
              <a:rPr lang="en-US" sz="4800" spc="0" baseline="8152" dirty="0">
                <a:solidFill>
                  <a:srgbClr val="585858"/>
                </a:solidFill>
                <a:latin typeface="Arial"/>
                <a:cs typeface="Arial"/>
              </a:rPr>
              <a:t> </a:t>
            </a:r>
            <a:r>
              <a:rPr sz="4800" spc="0" baseline="8152" dirty="0">
                <a:solidFill>
                  <a:srgbClr val="585858"/>
                </a:solidFill>
                <a:latin typeface="Arial"/>
                <a:cs typeface="Arial"/>
              </a:rPr>
              <a:t>τρ</a:t>
            </a:r>
            <a:r>
              <a:rPr sz="4800" spc="-14" baseline="8152" dirty="0">
                <a:solidFill>
                  <a:srgbClr val="585858"/>
                </a:solidFill>
                <a:latin typeface="Arial"/>
                <a:cs typeface="Arial"/>
              </a:rPr>
              <a:t>ο</a:t>
            </a:r>
            <a:r>
              <a:rPr sz="4800" spc="0" baseline="8152" dirty="0">
                <a:solidFill>
                  <a:srgbClr val="585858"/>
                </a:solidFill>
                <a:latin typeface="Arial"/>
                <a:cs typeface="Arial"/>
              </a:rPr>
              <a:t>π</a:t>
            </a:r>
            <a:r>
              <a:rPr lang="el-GR" sz="4800" spc="0" baseline="8152" dirty="0" err="1">
                <a:solidFill>
                  <a:srgbClr val="585858"/>
                </a:solidFill>
                <a:latin typeface="Arial"/>
                <a:cs typeface="Arial"/>
              </a:rPr>
              <a:t>όσφαιρα</a:t>
            </a:r>
            <a:endParaRPr sz="3200" dirty="0">
              <a:latin typeface="Arial"/>
              <a:cs typeface="Arial"/>
            </a:endParaRPr>
          </a:p>
        </p:txBody>
      </p:sp>
    </p:spTree>
    <p:extLst>
      <p:ext uri="{BB962C8B-B14F-4D97-AF65-F5344CB8AC3E}">
        <p14:creationId xmlns:p14="http://schemas.microsoft.com/office/powerpoint/2010/main" val="430595007"/>
      </p:ext>
    </p:extLst>
  </p:cSld>
  <p:clrMapOvr>
    <a:masterClrMapping/>
  </p:clrMapOvr>
  <p:transition spd="med">
    <p:zoom/>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Θέση ημερομηνίας 5">
            <a:extLst>
              <a:ext uri="{FF2B5EF4-FFF2-40B4-BE49-F238E27FC236}">
                <a16:creationId xmlns:a16="http://schemas.microsoft.com/office/drawing/2014/main" id="{A079E84F-22BA-44A6-82A0-F5EFDB6C3565}"/>
              </a:ext>
            </a:extLst>
          </p:cNvPr>
          <p:cNvSpPr>
            <a:spLocks noGrp="1"/>
          </p:cNvSpPr>
          <p:nvPr>
            <p:ph type="dt" sz="half" idx="10"/>
          </p:nvPr>
        </p:nvSpPr>
        <p:spPr/>
        <p:txBody>
          <a:bodyPr/>
          <a:lstStyle/>
          <a:p>
            <a:pPr>
              <a:defRPr/>
            </a:pPr>
            <a:fld id="{DFB3E3A1-D1D5-4B0A-A8D6-D5B4EDE64DE5}" type="datetime1">
              <a:rPr lang="el-GR" smtClean="0"/>
              <a:pPr>
                <a:defRPr/>
              </a:pPr>
              <a:t>11/12/2024</a:t>
            </a:fld>
            <a:endParaRPr lang="el-GR"/>
          </a:p>
        </p:txBody>
      </p:sp>
      <p:sp>
        <p:nvSpPr>
          <p:cNvPr id="7" name="Θέση αριθμού διαφάνειας 6">
            <a:extLst>
              <a:ext uri="{FF2B5EF4-FFF2-40B4-BE49-F238E27FC236}">
                <a16:creationId xmlns:a16="http://schemas.microsoft.com/office/drawing/2014/main" id="{6A75EB84-8D58-4FEC-AC74-4CC90EE4ECB6}"/>
              </a:ext>
            </a:extLst>
          </p:cNvPr>
          <p:cNvSpPr>
            <a:spLocks noGrp="1"/>
          </p:cNvSpPr>
          <p:nvPr>
            <p:ph type="sldNum" sz="quarter" idx="12"/>
          </p:nvPr>
        </p:nvSpPr>
        <p:spPr/>
        <p:txBody>
          <a:bodyPr/>
          <a:lstStyle/>
          <a:p>
            <a:fld id="{9FD736EA-1B0E-4467-9092-9C5E0C8891FE}" type="slidenum">
              <a:rPr lang="el-GR" altLang="el-GR" smtClean="0"/>
              <a:pPr/>
              <a:t>86</a:t>
            </a:fld>
            <a:endParaRPr lang="el-GR" altLang="el-GR"/>
          </a:p>
        </p:txBody>
      </p:sp>
      <p:sp>
        <p:nvSpPr>
          <p:cNvPr id="4" name="object 3">
            <a:extLst>
              <a:ext uri="{FF2B5EF4-FFF2-40B4-BE49-F238E27FC236}">
                <a16:creationId xmlns:a16="http://schemas.microsoft.com/office/drawing/2014/main" id="{8080794B-696E-4FE7-A3A5-0302EFECBF7C}"/>
              </a:ext>
            </a:extLst>
          </p:cNvPr>
          <p:cNvSpPr/>
          <p:nvPr/>
        </p:nvSpPr>
        <p:spPr>
          <a:xfrm>
            <a:off x="1481201" y="1190625"/>
            <a:ext cx="6181725" cy="5210175"/>
          </a:xfrm>
          <a:prstGeom prst="rect">
            <a:avLst/>
          </a:prstGeom>
          <a:blipFill>
            <a:blip r:embed="rId2" cstate="print"/>
            <a:stretch>
              <a:fillRect/>
            </a:stretch>
          </a:blipFill>
        </p:spPr>
        <p:txBody>
          <a:bodyPr wrap="square" lIns="0" tIns="0" rIns="0" bIns="0" rtlCol="0">
            <a:noAutofit/>
          </a:bodyPr>
          <a:lstStyle/>
          <a:p>
            <a:endParaRPr>
              <a:solidFill>
                <a:srgbClr val="0000FF"/>
              </a:solidFill>
            </a:endParaRPr>
          </a:p>
        </p:txBody>
      </p:sp>
      <p:sp>
        <p:nvSpPr>
          <p:cNvPr id="5" name="object 2">
            <a:extLst>
              <a:ext uri="{FF2B5EF4-FFF2-40B4-BE49-F238E27FC236}">
                <a16:creationId xmlns:a16="http://schemas.microsoft.com/office/drawing/2014/main" id="{EB84DFA0-5250-494C-8F18-3270C2217FFE}"/>
              </a:ext>
            </a:extLst>
          </p:cNvPr>
          <p:cNvSpPr txBox="1"/>
          <p:nvPr/>
        </p:nvSpPr>
        <p:spPr>
          <a:xfrm>
            <a:off x="1379601" y="189452"/>
            <a:ext cx="6444373" cy="432307"/>
          </a:xfrm>
          <a:prstGeom prst="rect">
            <a:avLst/>
          </a:prstGeom>
        </p:spPr>
        <p:txBody>
          <a:bodyPr wrap="square" lIns="0" tIns="0" rIns="0" bIns="0" rtlCol="0">
            <a:noAutofit/>
          </a:bodyPr>
          <a:lstStyle/>
          <a:p>
            <a:pPr marL="12700">
              <a:lnSpc>
                <a:spcPts val="3375"/>
              </a:lnSpc>
              <a:spcBef>
                <a:spcPts val="168"/>
              </a:spcBef>
            </a:pPr>
            <a:r>
              <a:rPr sz="3200" spc="0" dirty="0">
                <a:solidFill>
                  <a:srgbClr val="0000FF"/>
                </a:solidFill>
                <a:latin typeface="Arial"/>
                <a:cs typeface="Arial"/>
              </a:rPr>
              <a:t>Θερμοκρασιακή</a:t>
            </a:r>
            <a:r>
              <a:rPr sz="3200" spc="-34" dirty="0">
                <a:solidFill>
                  <a:srgbClr val="0000FF"/>
                </a:solidFill>
                <a:latin typeface="Arial"/>
                <a:cs typeface="Arial"/>
              </a:rPr>
              <a:t> </a:t>
            </a:r>
            <a:r>
              <a:rPr sz="3200" spc="0" dirty="0">
                <a:solidFill>
                  <a:srgbClr val="0000FF"/>
                </a:solidFill>
                <a:latin typeface="Arial"/>
                <a:cs typeface="Arial"/>
              </a:rPr>
              <a:t>δομή </a:t>
            </a:r>
            <a:r>
              <a:rPr sz="3200" spc="-14" dirty="0">
                <a:solidFill>
                  <a:srgbClr val="0000FF"/>
                </a:solidFill>
                <a:latin typeface="Arial"/>
                <a:cs typeface="Arial"/>
              </a:rPr>
              <a:t>α</a:t>
            </a:r>
            <a:r>
              <a:rPr sz="3200" spc="0" dirty="0">
                <a:solidFill>
                  <a:srgbClr val="0000FF"/>
                </a:solidFill>
                <a:latin typeface="Arial"/>
                <a:cs typeface="Arial"/>
              </a:rPr>
              <a:t>τμόσφα</a:t>
            </a:r>
            <a:r>
              <a:rPr sz="3200" spc="-14" dirty="0">
                <a:solidFill>
                  <a:srgbClr val="0000FF"/>
                </a:solidFill>
                <a:latin typeface="Arial"/>
                <a:cs typeface="Arial"/>
              </a:rPr>
              <a:t>ι</a:t>
            </a:r>
            <a:r>
              <a:rPr sz="3200" spc="0" dirty="0">
                <a:solidFill>
                  <a:srgbClr val="0000FF"/>
                </a:solidFill>
                <a:latin typeface="Arial"/>
                <a:cs typeface="Arial"/>
              </a:rPr>
              <a:t>ρας</a:t>
            </a:r>
            <a:endParaRPr sz="3200">
              <a:solidFill>
                <a:srgbClr val="0000FF"/>
              </a:solidFill>
              <a:latin typeface="Arial"/>
              <a:cs typeface="Arial"/>
            </a:endParaRPr>
          </a:p>
        </p:txBody>
      </p:sp>
    </p:spTree>
    <p:extLst>
      <p:ext uri="{BB962C8B-B14F-4D97-AF65-F5344CB8AC3E}">
        <p14:creationId xmlns:p14="http://schemas.microsoft.com/office/powerpoint/2010/main" val="1879873612"/>
      </p:ext>
    </p:extLst>
  </p:cSld>
  <p:clrMapOvr>
    <a:masterClrMapping/>
  </p:clrMapOvr>
  <p:transition spd="med">
    <p:zoom/>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Θέση ημερομηνίας 5">
            <a:extLst>
              <a:ext uri="{FF2B5EF4-FFF2-40B4-BE49-F238E27FC236}">
                <a16:creationId xmlns:a16="http://schemas.microsoft.com/office/drawing/2014/main" id="{A079E84F-22BA-44A6-82A0-F5EFDB6C3565}"/>
              </a:ext>
            </a:extLst>
          </p:cNvPr>
          <p:cNvSpPr>
            <a:spLocks noGrp="1"/>
          </p:cNvSpPr>
          <p:nvPr>
            <p:ph type="dt" sz="half" idx="10"/>
          </p:nvPr>
        </p:nvSpPr>
        <p:spPr/>
        <p:txBody>
          <a:bodyPr/>
          <a:lstStyle/>
          <a:p>
            <a:pPr>
              <a:defRPr/>
            </a:pPr>
            <a:fld id="{DFB3E3A1-D1D5-4B0A-A8D6-D5B4EDE64DE5}" type="datetime1">
              <a:rPr lang="el-GR" smtClean="0"/>
              <a:pPr>
                <a:defRPr/>
              </a:pPr>
              <a:t>11/12/2024</a:t>
            </a:fld>
            <a:endParaRPr lang="el-GR"/>
          </a:p>
        </p:txBody>
      </p:sp>
      <p:sp>
        <p:nvSpPr>
          <p:cNvPr id="7" name="Θέση αριθμού διαφάνειας 6">
            <a:extLst>
              <a:ext uri="{FF2B5EF4-FFF2-40B4-BE49-F238E27FC236}">
                <a16:creationId xmlns:a16="http://schemas.microsoft.com/office/drawing/2014/main" id="{6A75EB84-8D58-4FEC-AC74-4CC90EE4ECB6}"/>
              </a:ext>
            </a:extLst>
          </p:cNvPr>
          <p:cNvSpPr>
            <a:spLocks noGrp="1"/>
          </p:cNvSpPr>
          <p:nvPr>
            <p:ph type="sldNum" sz="quarter" idx="12"/>
          </p:nvPr>
        </p:nvSpPr>
        <p:spPr/>
        <p:txBody>
          <a:bodyPr/>
          <a:lstStyle/>
          <a:p>
            <a:fld id="{9FD736EA-1B0E-4467-9092-9C5E0C8891FE}" type="slidenum">
              <a:rPr lang="el-GR" altLang="el-GR" smtClean="0"/>
              <a:pPr/>
              <a:t>87</a:t>
            </a:fld>
            <a:endParaRPr lang="el-GR" altLang="el-GR"/>
          </a:p>
        </p:txBody>
      </p:sp>
      <p:sp>
        <p:nvSpPr>
          <p:cNvPr id="4" name="object 3">
            <a:extLst>
              <a:ext uri="{FF2B5EF4-FFF2-40B4-BE49-F238E27FC236}">
                <a16:creationId xmlns:a16="http://schemas.microsoft.com/office/drawing/2014/main" id="{7AFCC0A8-6BED-41B3-A90E-DC8A2B2F3F17}"/>
              </a:ext>
            </a:extLst>
          </p:cNvPr>
          <p:cNvSpPr/>
          <p:nvPr/>
        </p:nvSpPr>
        <p:spPr>
          <a:xfrm>
            <a:off x="3181030" y="1319861"/>
            <a:ext cx="5770140" cy="5191677"/>
          </a:xfrm>
          <a:prstGeom prst="rect">
            <a:avLst/>
          </a:prstGeom>
          <a:blipFill>
            <a:blip r:embed="rId2" cstate="print"/>
            <a:stretch>
              <a:fillRect/>
            </a:stretch>
          </a:blipFill>
        </p:spPr>
        <p:txBody>
          <a:bodyPr wrap="square" lIns="0" tIns="0" rIns="0" bIns="0" rtlCol="0">
            <a:noAutofit/>
          </a:bodyPr>
          <a:lstStyle/>
          <a:p>
            <a:endParaRPr/>
          </a:p>
        </p:txBody>
      </p:sp>
      <p:sp>
        <p:nvSpPr>
          <p:cNvPr id="5" name="object 2">
            <a:extLst>
              <a:ext uri="{FF2B5EF4-FFF2-40B4-BE49-F238E27FC236}">
                <a16:creationId xmlns:a16="http://schemas.microsoft.com/office/drawing/2014/main" id="{AC44D9A0-3952-457C-B62A-F27E145F710E}"/>
              </a:ext>
            </a:extLst>
          </p:cNvPr>
          <p:cNvSpPr txBox="1"/>
          <p:nvPr/>
        </p:nvSpPr>
        <p:spPr>
          <a:xfrm>
            <a:off x="265277" y="189452"/>
            <a:ext cx="8685893" cy="507163"/>
          </a:xfrm>
          <a:prstGeom prst="rect">
            <a:avLst/>
          </a:prstGeom>
        </p:spPr>
        <p:txBody>
          <a:bodyPr wrap="square" lIns="0" tIns="0" rIns="0" bIns="0" rtlCol="0">
            <a:noAutofit/>
          </a:bodyPr>
          <a:lstStyle/>
          <a:p>
            <a:pPr marL="12700">
              <a:lnSpc>
                <a:spcPts val="3940"/>
              </a:lnSpc>
              <a:spcBef>
                <a:spcPts val="197"/>
              </a:spcBef>
            </a:pPr>
            <a:r>
              <a:rPr sz="4800" spc="4" baseline="8152" dirty="0">
                <a:solidFill>
                  <a:srgbClr val="000099"/>
                </a:solidFill>
                <a:latin typeface="Arial"/>
                <a:cs typeface="Arial"/>
              </a:rPr>
              <a:t>Ο</a:t>
            </a:r>
            <a:r>
              <a:rPr sz="3150" spc="0" baseline="-9662" dirty="0">
                <a:solidFill>
                  <a:srgbClr val="000099"/>
                </a:solidFill>
                <a:latin typeface="Arial"/>
                <a:cs typeface="Arial"/>
              </a:rPr>
              <a:t>3</a:t>
            </a:r>
            <a:r>
              <a:rPr sz="3150" spc="296" baseline="-9662" dirty="0">
                <a:solidFill>
                  <a:srgbClr val="000099"/>
                </a:solidFill>
                <a:latin typeface="Arial"/>
                <a:cs typeface="Arial"/>
              </a:rPr>
              <a:t> </a:t>
            </a:r>
            <a:r>
              <a:rPr sz="4800" spc="0" baseline="8152" dirty="0">
                <a:solidFill>
                  <a:srgbClr val="000099"/>
                </a:solidFill>
                <a:latin typeface="Arial"/>
                <a:cs typeface="Arial"/>
              </a:rPr>
              <a:t>και </a:t>
            </a:r>
            <a:r>
              <a:rPr sz="4800" spc="4" baseline="8152" dirty="0">
                <a:solidFill>
                  <a:srgbClr val="000099"/>
                </a:solidFill>
                <a:latin typeface="Arial"/>
                <a:cs typeface="Arial"/>
              </a:rPr>
              <a:t>CO</a:t>
            </a:r>
            <a:r>
              <a:rPr sz="3150" spc="0" baseline="-9662" dirty="0">
                <a:solidFill>
                  <a:srgbClr val="000099"/>
                </a:solidFill>
                <a:latin typeface="Arial"/>
                <a:cs typeface="Arial"/>
              </a:rPr>
              <a:t>2</a:t>
            </a:r>
            <a:r>
              <a:rPr sz="3150" spc="308" baseline="-9662" dirty="0">
                <a:solidFill>
                  <a:srgbClr val="000099"/>
                </a:solidFill>
                <a:latin typeface="Arial"/>
                <a:cs typeface="Arial"/>
              </a:rPr>
              <a:t> </a:t>
            </a:r>
            <a:r>
              <a:rPr sz="4800" spc="0" baseline="8152" dirty="0">
                <a:solidFill>
                  <a:srgbClr val="000099"/>
                </a:solidFill>
                <a:latin typeface="Arial"/>
                <a:cs typeface="Arial"/>
              </a:rPr>
              <a:t>σημαντικά</a:t>
            </a:r>
            <a:r>
              <a:rPr sz="4800" spc="-14" baseline="8152" dirty="0">
                <a:solidFill>
                  <a:srgbClr val="000099"/>
                </a:solidFill>
                <a:latin typeface="Arial"/>
                <a:cs typeface="Arial"/>
              </a:rPr>
              <a:t> </a:t>
            </a:r>
            <a:r>
              <a:rPr sz="4800" spc="0" baseline="8152" dirty="0">
                <a:solidFill>
                  <a:srgbClr val="000099"/>
                </a:solidFill>
                <a:latin typeface="Arial"/>
                <a:cs typeface="Arial"/>
              </a:rPr>
              <a:t>για στρα</a:t>
            </a:r>
            <a:r>
              <a:rPr sz="4800" spc="-14" baseline="8152" dirty="0">
                <a:solidFill>
                  <a:srgbClr val="000099"/>
                </a:solidFill>
                <a:latin typeface="Arial"/>
                <a:cs typeface="Arial"/>
              </a:rPr>
              <a:t>τ</a:t>
            </a:r>
            <a:r>
              <a:rPr lang="el-GR" sz="4800" spc="0" baseline="8152" dirty="0" err="1">
                <a:solidFill>
                  <a:srgbClr val="000099"/>
                </a:solidFill>
                <a:latin typeface="Arial"/>
                <a:cs typeface="Arial"/>
              </a:rPr>
              <a:t>όσφαιρα</a:t>
            </a:r>
            <a:r>
              <a:rPr sz="4800" spc="0" baseline="8152" dirty="0">
                <a:solidFill>
                  <a:srgbClr val="000099"/>
                </a:solidFill>
                <a:latin typeface="Arial"/>
                <a:cs typeface="Arial"/>
              </a:rPr>
              <a:t>,</a:t>
            </a:r>
            <a:r>
              <a:rPr lang="el-GR" sz="4800" spc="0" baseline="8152" dirty="0">
                <a:solidFill>
                  <a:srgbClr val="000099"/>
                </a:solidFill>
                <a:latin typeface="Arial"/>
                <a:cs typeface="Arial"/>
              </a:rPr>
              <a:t> και το</a:t>
            </a:r>
            <a:r>
              <a:rPr sz="4800" spc="0" baseline="8152" dirty="0">
                <a:solidFill>
                  <a:srgbClr val="000099"/>
                </a:solidFill>
                <a:latin typeface="Arial"/>
                <a:cs typeface="Arial"/>
              </a:rPr>
              <a:t> </a:t>
            </a:r>
            <a:endParaRPr lang="el-GR" sz="4800" spc="0" baseline="8152" dirty="0">
              <a:solidFill>
                <a:srgbClr val="000099"/>
              </a:solidFill>
              <a:latin typeface="Arial"/>
              <a:cs typeface="Arial"/>
            </a:endParaRPr>
          </a:p>
          <a:p>
            <a:pPr marL="12700">
              <a:lnSpc>
                <a:spcPts val="3940"/>
              </a:lnSpc>
              <a:spcBef>
                <a:spcPts val="197"/>
              </a:spcBef>
            </a:pPr>
            <a:r>
              <a:rPr sz="4800" spc="4" baseline="8152" dirty="0">
                <a:solidFill>
                  <a:srgbClr val="000099"/>
                </a:solidFill>
                <a:latin typeface="Arial"/>
                <a:cs typeface="Arial"/>
              </a:rPr>
              <a:t>H</a:t>
            </a:r>
            <a:r>
              <a:rPr sz="3150" spc="0" baseline="-9662" dirty="0">
                <a:solidFill>
                  <a:srgbClr val="000099"/>
                </a:solidFill>
                <a:latin typeface="Arial"/>
                <a:cs typeface="Arial"/>
              </a:rPr>
              <a:t>2</a:t>
            </a:r>
            <a:r>
              <a:rPr sz="4800" spc="0" baseline="8152" dirty="0">
                <a:solidFill>
                  <a:srgbClr val="000099"/>
                </a:solidFill>
                <a:latin typeface="Arial"/>
                <a:cs typeface="Arial"/>
              </a:rPr>
              <a:t>Ο</a:t>
            </a:r>
            <a:r>
              <a:rPr sz="4800" spc="11" baseline="8152" dirty="0">
                <a:solidFill>
                  <a:srgbClr val="000099"/>
                </a:solidFill>
                <a:latin typeface="Arial"/>
                <a:cs typeface="Arial"/>
              </a:rPr>
              <a:t> </a:t>
            </a:r>
            <a:r>
              <a:rPr sz="4800" spc="0" baseline="8152" dirty="0" err="1">
                <a:solidFill>
                  <a:srgbClr val="000099"/>
                </a:solidFill>
                <a:latin typeface="Arial"/>
                <a:cs typeface="Arial"/>
              </a:rPr>
              <a:t>γι</a:t>
            </a:r>
            <a:r>
              <a:rPr sz="4800" spc="0" baseline="8152" dirty="0">
                <a:solidFill>
                  <a:srgbClr val="000099"/>
                </a:solidFill>
                <a:latin typeface="Arial"/>
                <a:cs typeface="Arial"/>
              </a:rPr>
              <a:t>α </a:t>
            </a:r>
            <a:r>
              <a:rPr lang="el-GR" sz="4800" spc="0" baseline="8152" dirty="0">
                <a:solidFill>
                  <a:srgbClr val="000099"/>
                </a:solidFill>
                <a:latin typeface="Arial"/>
                <a:cs typeface="Arial"/>
              </a:rPr>
              <a:t>την </a:t>
            </a:r>
            <a:r>
              <a:rPr sz="4800" spc="0" baseline="8152" dirty="0" err="1">
                <a:solidFill>
                  <a:srgbClr val="000099"/>
                </a:solidFill>
                <a:latin typeface="Arial"/>
                <a:cs typeface="Arial"/>
              </a:rPr>
              <a:t>τρ</a:t>
            </a:r>
            <a:r>
              <a:rPr sz="4800" spc="-14" baseline="8152" dirty="0" err="1">
                <a:solidFill>
                  <a:srgbClr val="000099"/>
                </a:solidFill>
                <a:latin typeface="Arial"/>
                <a:cs typeface="Arial"/>
              </a:rPr>
              <a:t>ο</a:t>
            </a:r>
            <a:r>
              <a:rPr sz="4800" spc="0" baseline="8152" dirty="0">
                <a:solidFill>
                  <a:srgbClr val="000099"/>
                </a:solidFill>
                <a:latin typeface="Arial"/>
                <a:cs typeface="Arial"/>
              </a:rPr>
              <a:t>π</a:t>
            </a:r>
            <a:r>
              <a:rPr lang="el-GR" sz="4800" spc="0" baseline="8152" dirty="0" err="1">
                <a:solidFill>
                  <a:srgbClr val="000099"/>
                </a:solidFill>
                <a:latin typeface="Arial"/>
                <a:cs typeface="Arial"/>
              </a:rPr>
              <a:t>όσφαιρα</a:t>
            </a:r>
            <a:endParaRPr sz="3200" dirty="0">
              <a:solidFill>
                <a:srgbClr val="000099"/>
              </a:solidFill>
              <a:latin typeface="Arial"/>
              <a:cs typeface="Arial"/>
            </a:endParaRPr>
          </a:p>
        </p:txBody>
      </p:sp>
    </p:spTree>
    <p:extLst>
      <p:ext uri="{BB962C8B-B14F-4D97-AF65-F5344CB8AC3E}">
        <p14:creationId xmlns:p14="http://schemas.microsoft.com/office/powerpoint/2010/main" val="817026898"/>
      </p:ext>
    </p:extLst>
  </p:cSld>
  <p:clrMapOvr>
    <a:masterClrMapping/>
  </p:clrMapOvr>
  <p:transition spd="med">
    <p:zoom/>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71A0FD90-88DD-4556-BA01-1130F3B822D7}"/>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11/12/2024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03B64E96-FBB9-4C57-81ED-D2C516E60F9B}"/>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88</a:t>
            </a:fld>
            <a:endParaRPr lang="el-GR" dirty="0">
              <a:solidFill>
                <a:prstClr val="black">
                  <a:tint val="75000"/>
                </a:prstClr>
              </a:solidFill>
            </a:endParaRPr>
          </a:p>
        </p:txBody>
      </p:sp>
      <p:sp>
        <p:nvSpPr>
          <p:cNvPr id="4" name="Ορθογώνιο 3">
            <a:extLst>
              <a:ext uri="{FF2B5EF4-FFF2-40B4-BE49-F238E27FC236}">
                <a16:creationId xmlns:a16="http://schemas.microsoft.com/office/drawing/2014/main" id="{C7E5142B-00A5-4771-B923-69FFB175145A}"/>
              </a:ext>
            </a:extLst>
          </p:cNvPr>
          <p:cNvSpPr/>
          <p:nvPr/>
        </p:nvSpPr>
        <p:spPr>
          <a:xfrm>
            <a:off x="642392" y="27956"/>
            <a:ext cx="8269854" cy="424475"/>
          </a:xfrm>
          <a:prstGeom prst="rect">
            <a:avLst/>
          </a:prstGeom>
        </p:spPr>
        <p:txBody>
          <a:bodyPr wrap="square">
            <a:spAutoFit/>
          </a:bodyPr>
          <a:lstStyle/>
          <a:p>
            <a:pPr marL="1724510" marR="1778004" algn="ctr">
              <a:lnSpc>
                <a:spcPct val="116129"/>
              </a:lnSpc>
              <a:spcBef>
                <a:spcPts val="5023"/>
              </a:spcBef>
            </a:pPr>
            <a:r>
              <a:rPr lang="el-GR" sz="2000" b="1" dirty="0">
                <a:solidFill>
                  <a:srgbClr val="BF0000"/>
                </a:solidFill>
                <a:latin typeface="Comic Sans MS"/>
                <a:cs typeface="Comic Sans MS"/>
              </a:rPr>
              <a:t>Διασπορά</a:t>
            </a:r>
            <a:r>
              <a:rPr lang="el-GR" sz="2000" b="1" spc="160" dirty="0">
                <a:solidFill>
                  <a:srgbClr val="BF0000"/>
                </a:solidFill>
                <a:latin typeface="Comic Sans MS"/>
                <a:cs typeface="Comic Sans MS"/>
              </a:rPr>
              <a:t> </a:t>
            </a:r>
            <a:r>
              <a:rPr lang="el-GR" sz="2000" b="1" dirty="0">
                <a:solidFill>
                  <a:srgbClr val="BF0000"/>
                </a:solidFill>
                <a:latin typeface="Comic Sans MS"/>
                <a:cs typeface="Comic Sans MS"/>
              </a:rPr>
              <a:t>Ρύπων </a:t>
            </a:r>
            <a:r>
              <a:rPr lang="el-GR" b="1" dirty="0">
                <a:solidFill>
                  <a:srgbClr val="BF0000"/>
                </a:solidFill>
                <a:latin typeface="Comic Sans MS"/>
                <a:cs typeface="Comic Sans MS"/>
              </a:rPr>
              <a:t>(</a:t>
            </a:r>
            <a:r>
              <a:rPr lang="en-US" b="1" dirty="0">
                <a:solidFill>
                  <a:srgbClr val="BF0000"/>
                </a:solidFill>
                <a:latin typeface="Comic Sans MS"/>
                <a:cs typeface="Comic Sans MS"/>
              </a:rPr>
              <a:t>pollutant</a:t>
            </a:r>
            <a:r>
              <a:rPr lang="el-GR" b="1" dirty="0">
                <a:solidFill>
                  <a:srgbClr val="BF0000"/>
                </a:solidFill>
                <a:latin typeface="Comic Sans MS"/>
                <a:cs typeface="Comic Sans MS"/>
              </a:rPr>
              <a:t> </a:t>
            </a:r>
            <a:r>
              <a:rPr lang="en-US" b="1" dirty="0">
                <a:solidFill>
                  <a:srgbClr val="BF0000"/>
                </a:solidFill>
                <a:latin typeface="Comic Sans MS"/>
                <a:cs typeface="Comic Sans MS"/>
              </a:rPr>
              <a:t>dispersion)</a:t>
            </a:r>
            <a:endParaRPr lang="en-US" dirty="0">
              <a:latin typeface="Comic Sans MS"/>
              <a:cs typeface="Comic Sans MS"/>
            </a:endParaRPr>
          </a:p>
        </p:txBody>
      </p:sp>
      <p:sp>
        <p:nvSpPr>
          <p:cNvPr id="6" name="object 31">
            <a:extLst>
              <a:ext uri="{FF2B5EF4-FFF2-40B4-BE49-F238E27FC236}">
                <a16:creationId xmlns:a16="http://schemas.microsoft.com/office/drawing/2014/main" id="{42BBBD5D-1094-4875-8661-2DB6A4B7EC3C}"/>
              </a:ext>
            </a:extLst>
          </p:cNvPr>
          <p:cNvSpPr/>
          <p:nvPr/>
        </p:nvSpPr>
        <p:spPr>
          <a:xfrm>
            <a:off x="6670114" y="2566776"/>
            <a:ext cx="2331879" cy="1934569"/>
          </a:xfrm>
          <a:prstGeom prst="rect">
            <a:avLst/>
          </a:prstGeom>
          <a:blipFill>
            <a:blip r:embed="rId2" cstate="print"/>
            <a:stretch>
              <a:fillRect/>
            </a:stretch>
          </a:blipFill>
        </p:spPr>
        <p:txBody>
          <a:bodyPr wrap="square" lIns="0" tIns="0" rIns="0" bIns="0" rtlCol="0">
            <a:noAutofit/>
          </a:bodyPr>
          <a:lstStyle/>
          <a:p>
            <a:endParaRPr/>
          </a:p>
        </p:txBody>
      </p:sp>
      <p:sp>
        <p:nvSpPr>
          <p:cNvPr id="7" name="object 51">
            <a:extLst>
              <a:ext uri="{FF2B5EF4-FFF2-40B4-BE49-F238E27FC236}">
                <a16:creationId xmlns:a16="http://schemas.microsoft.com/office/drawing/2014/main" id="{7F3D5A63-A751-47AA-A79D-9B1EE4092B72}"/>
              </a:ext>
            </a:extLst>
          </p:cNvPr>
          <p:cNvSpPr/>
          <p:nvPr/>
        </p:nvSpPr>
        <p:spPr>
          <a:xfrm>
            <a:off x="568261" y="3879418"/>
            <a:ext cx="3427675" cy="2217738"/>
          </a:xfrm>
          <a:prstGeom prst="rect">
            <a:avLst/>
          </a:prstGeom>
          <a:blipFill>
            <a:blip r:embed="rId3" cstate="print"/>
            <a:stretch>
              <a:fillRect/>
            </a:stretch>
          </a:blipFill>
        </p:spPr>
        <p:txBody>
          <a:bodyPr wrap="square" lIns="0" tIns="0" rIns="0" bIns="0" rtlCol="0">
            <a:noAutofit/>
          </a:bodyPr>
          <a:lstStyle/>
          <a:p>
            <a:endParaRPr/>
          </a:p>
        </p:txBody>
      </p:sp>
      <p:sp>
        <p:nvSpPr>
          <p:cNvPr id="8" name="Ορθογώνιο 7">
            <a:extLst>
              <a:ext uri="{FF2B5EF4-FFF2-40B4-BE49-F238E27FC236}">
                <a16:creationId xmlns:a16="http://schemas.microsoft.com/office/drawing/2014/main" id="{CBBDE398-23C6-48C6-82D2-F9DE8B8FF87D}"/>
              </a:ext>
            </a:extLst>
          </p:cNvPr>
          <p:cNvSpPr/>
          <p:nvPr/>
        </p:nvSpPr>
        <p:spPr>
          <a:xfrm>
            <a:off x="59196" y="446999"/>
            <a:ext cx="8964488" cy="2462213"/>
          </a:xfrm>
          <a:prstGeom prst="rect">
            <a:avLst/>
          </a:prstGeom>
        </p:spPr>
        <p:txBody>
          <a:bodyPr wrap="square">
            <a:spAutoFit/>
          </a:bodyPr>
          <a:lstStyle/>
          <a:p>
            <a:pPr marL="355600" indent="-342900" algn="just">
              <a:lnSpc>
                <a:spcPts val="2555"/>
              </a:lnSpc>
              <a:spcBef>
                <a:spcPts val="127"/>
              </a:spcBef>
              <a:buFont typeface="Arial" panose="020B0604020202020204" pitchFamily="34" charset="0"/>
              <a:buChar char="•"/>
            </a:pPr>
            <a:r>
              <a:rPr lang="el-GR" sz="2200" dirty="0">
                <a:solidFill>
                  <a:srgbClr val="0000FF"/>
                </a:solidFill>
                <a:latin typeface="Comic Sans MS" panose="030F0702030302020204" pitchFamily="66" charset="0"/>
              </a:rPr>
              <a:t>Από το 70 και μετά υπήρξε ιδιαίτερο ενδιαφέρον για την παρουσία χημικών στο περιβάλλον (σε αέρα, νερό και έδαφος)</a:t>
            </a:r>
          </a:p>
          <a:p>
            <a:pPr marL="355600" indent="-342900" algn="just">
              <a:lnSpc>
                <a:spcPts val="2555"/>
              </a:lnSpc>
              <a:spcBef>
                <a:spcPts val="127"/>
              </a:spcBef>
              <a:buFont typeface="Arial" panose="020B0604020202020204" pitchFamily="34" charset="0"/>
              <a:buChar char="•"/>
            </a:pPr>
            <a:r>
              <a:rPr lang="el-GR" sz="2200" dirty="0">
                <a:solidFill>
                  <a:srgbClr val="0000FF"/>
                </a:solidFill>
                <a:latin typeface="Comic Sans MS" panose="030F0702030302020204" pitchFamily="66" charset="0"/>
              </a:rPr>
              <a:t>Σε ορισμένες περιπτώσεις (π.χ. εντομοκτόνα, αρώματα) τα χημικά απελευθερώνονται στο περιβάλλον ηθελημένα.</a:t>
            </a:r>
          </a:p>
          <a:p>
            <a:pPr marL="355600" indent="-342900" algn="just">
              <a:lnSpc>
                <a:spcPts val="2555"/>
              </a:lnSpc>
              <a:spcBef>
                <a:spcPts val="127"/>
              </a:spcBef>
              <a:buFont typeface="Arial" panose="020B0604020202020204" pitchFamily="34" charset="0"/>
              <a:buChar char="•"/>
            </a:pPr>
            <a:r>
              <a:rPr lang="el-GR" sz="2200" dirty="0">
                <a:solidFill>
                  <a:srgbClr val="0000FF"/>
                </a:solidFill>
                <a:latin typeface="Comic Sans MS" panose="030F0702030302020204" pitchFamily="66" charset="0"/>
              </a:rPr>
              <a:t>Σε άλλες περιπτώσεις (π.χ. CO</a:t>
            </a:r>
            <a:r>
              <a:rPr lang="el-GR" sz="2200" baseline="-25000" dirty="0">
                <a:solidFill>
                  <a:srgbClr val="0000FF"/>
                </a:solidFill>
                <a:latin typeface="Comic Sans MS" panose="030F0702030302020204" pitchFamily="66" charset="0"/>
              </a:rPr>
              <a:t>2</a:t>
            </a:r>
            <a:r>
              <a:rPr lang="el-GR" sz="2200" dirty="0">
                <a:solidFill>
                  <a:srgbClr val="0000FF"/>
                </a:solidFill>
                <a:latin typeface="Comic Sans MS" panose="030F0702030302020204" pitchFamily="66" charset="0"/>
              </a:rPr>
              <a:t>, H</a:t>
            </a:r>
            <a:r>
              <a:rPr lang="el-GR" sz="2200" baseline="-25000" dirty="0">
                <a:solidFill>
                  <a:srgbClr val="0000FF"/>
                </a:solidFill>
                <a:latin typeface="Comic Sans MS" panose="030F0702030302020204" pitchFamily="66" charset="0"/>
              </a:rPr>
              <a:t>2</a:t>
            </a:r>
            <a:r>
              <a:rPr lang="el-GR" sz="2200" dirty="0">
                <a:solidFill>
                  <a:srgbClr val="0000FF"/>
                </a:solidFill>
                <a:latin typeface="Comic Sans MS" panose="030F0702030302020204" pitchFamily="66" charset="0"/>
              </a:rPr>
              <a:t>S, CO, VOC) τα χημικά εκπέμπονται στο περιβάλλον από διάφορες βιομηχανικές διεργασίες και από την καύση.</a:t>
            </a:r>
          </a:p>
        </p:txBody>
      </p:sp>
      <p:sp>
        <p:nvSpPr>
          <p:cNvPr id="5" name="Ορθογώνιο 4">
            <a:extLst>
              <a:ext uri="{FF2B5EF4-FFF2-40B4-BE49-F238E27FC236}">
                <a16:creationId xmlns:a16="http://schemas.microsoft.com/office/drawing/2014/main" id="{AEFB438A-E5FB-4F43-AF4E-37E301921FAF}"/>
              </a:ext>
            </a:extLst>
          </p:cNvPr>
          <p:cNvSpPr/>
          <p:nvPr/>
        </p:nvSpPr>
        <p:spPr>
          <a:xfrm>
            <a:off x="4067944" y="4619828"/>
            <a:ext cx="5063223" cy="1631216"/>
          </a:xfrm>
          <a:prstGeom prst="rect">
            <a:avLst/>
          </a:prstGeom>
        </p:spPr>
        <p:txBody>
          <a:bodyPr wrap="square">
            <a:spAutoFit/>
          </a:bodyPr>
          <a:lstStyle/>
          <a:p>
            <a:pPr marL="12700" algn="ctr">
              <a:lnSpc>
                <a:spcPts val="2555"/>
              </a:lnSpc>
              <a:spcBef>
                <a:spcPts val="127"/>
              </a:spcBef>
            </a:pPr>
            <a:r>
              <a:rPr lang="el-GR" sz="2200">
                <a:solidFill>
                  <a:srgbClr val="FF0000"/>
                </a:solidFill>
                <a:latin typeface="Comic Sans MS" panose="030F0702030302020204" pitchFamily="66" charset="0"/>
              </a:rPr>
              <a:t>Γενικά υπάρχει δημόσιος προβληματισμός για την μακροχρόνια επίδρασή τους στο περιβάλλον, κάτι που οδήγησε σε σειρά μέτρων νόμων και </a:t>
            </a:r>
            <a:r>
              <a:rPr lang="el-GR" sz="2200" dirty="0">
                <a:solidFill>
                  <a:srgbClr val="FF0000"/>
                </a:solidFill>
                <a:latin typeface="Comic Sans MS" panose="030F0702030302020204" pitchFamily="66" charset="0"/>
              </a:rPr>
              <a:t>οδηγιών, </a:t>
            </a:r>
          </a:p>
        </p:txBody>
      </p:sp>
      <p:sp>
        <p:nvSpPr>
          <p:cNvPr id="10" name="Ορθογώνιο 9">
            <a:extLst>
              <a:ext uri="{FF2B5EF4-FFF2-40B4-BE49-F238E27FC236}">
                <a16:creationId xmlns:a16="http://schemas.microsoft.com/office/drawing/2014/main" id="{42D97452-C8CF-445A-B136-51B9DEEFC8DF}"/>
              </a:ext>
            </a:extLst>
          </p:cNvPr>
          <p:cNvSpPr/>
          <p:nvPr/>
        </p:nvSpPr>
        <p:spPr>
          <a:xfrm>
            <a:off x="12833" y="2780151"/>
            <a:ext cx="6709577" cy="1092607"/>
          </a:xfrm>
          <a:prstGeom prst="rect">
            <a:avLst/>
          </a:prstGeom>
        </p:spPr>
        <p:txBody>
          <a:bodyPr wrap="square">
            <a:spAutoFit/>
          </a:bodyPr>
          <a:lstStyle/>
          <a:p>
            <a:pPr marL="355600" indent="-342900" algn="just">
              <a:lnSpc>
                <a:spcPts val="2555"/>
              </a:lnSpc>
              <a:spcBef>
                <a:spcPts val="127"/>
              </a:spcBef>
              <a:buFont typeface="Arial" panose="020B0604020202020204" pitchFamily="34" charset="0"/>
              <a:buChar char="•"/>
            </a:pPr>
            <a:r>
              <a:rPr lang="el-GR" sz="2200" dirty="0">
                <a:solidFill>
                  <a:srgbClr val="0000FF"/>
                </a:solidFill>
                <a:latin typeface="Comic Sans MS" panose="030F0702030302020204" pitchFamily="66" charset="0"/>
              </a:rPr>
              <a:t>Άλλα χημικά (π.χ. διοξίνες, ΝΗ</a:t>
            </a:r>
            <a:r>
              <a:rPr lang="el-GR" sz="2200" baseline="-25000" dirty="0">
                <a:solidFill>
                  <a:srgbClr val="0000FF"/>
                </a:solidFill>
                <a:latin typeface="Comic Sans MS" panose="030F0702030302020204" pitchFamily="66" charset="0"/>
              </a:rPr>
              <a:t>3</a:t>
            </a:r>
            <a:r>
              <a:rPr lang="el-GR" sz="2200" dirty="0">
                <a:solidFill>
                  <a:srgbClr val="0000FF"/>
                </a:solidFill>
                <a:latin typeface="Comic Sans MS" panose="030F0702030302020204" pitchFamily="66" charset="0"/>
              </a:rPr>
              <a:t>, </a:t>
            </a:r>
            <a:r>
              <a:rPr lang="el-GR" sz="2200" dirty="0" err="1">
                <a:solidFill>
                  <a:srgbClr val="0000FF"/>
                </a:solidFill>
                <a:latin typeface="Comic Sans MS" panose="030F0702030302020204" pitchFamily="66" charset="0"/>
              </a:rPr>
              <a:t>μεθυλικό</a:t>
            </a:r>
            <a:r>
              <a:rPr lang="el-GR" sz="2200" dirty="0">
                <a:solidFill>
                  <a:srgbClr val="0000FF"/>
                </a:solidFill>
                <a:latin typeface="Comic Sans MS" panose="030F0702030302020204" pitchFamily="66" charset="0"/>
              </a:rPr>
              <a:t> </a:t>
            </a:r>
            <a:r>
              <a:rPr lang="el-GR" sz="2200" dirty="0" err="1">
                <a:solidFill>
                  <a:srgbClr val="0000FF"/>
                </a:solidFill>
                <a:latin typeface="Comic Sans MS" panose="030F0702030302020204" pitchFamily="66" charset="0"/>
              </a:rPr>
              <a:t>ισοκυάνιο</a:t>
            </a:r>
            <a:r>
              <a:rPr lang="el-GR" sz="2200" dirty="0">
                <a:solidFill>
                  <a:srgbClr val="0000FF"/>
                </a:solidFill>
                <a:latin typeface="Comic Sans MS" panose="030F0702030302020204" pitchFamily="66" charset="0"/>
              </a:rPr>
              <a:t>) διαρρέουν στο υπέδαφος, στα υδάτινα συστήματα και στον αέρα λόγω ατυχημάτων.</a:t>
            </a:r>
          </a:p>
        </p:txBody>
      </p:sp>
    </p:spTree>
    <p:extLst>
      <p:ext uri="{BB962C8B-B14F-4D97-AF65-F5344CB8AC3E}">
        <p14:creationId xmlns:p14="http://schemas.microsoft.com/office/powerpoint/2010/main" val="3360109009"/>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CE7CB065-FBA6-4668-A759-D0855AE97322}"/>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11/12/2024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F05716FD-54FF-497B-8F18-10CD3A3B445E}"/>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89</a:t>
            </a:fld>
            <a:endParaRPr lang="el-GR" dirty="0">
              <a:solidFill>
                <a:prstClr val="black">
                  <a:tint val="75000"/>
                </a:prstClr>
              </a:solidFill>
            </a:endParaRPr>
          </a:p>
        </p:txBody>
      </p:sp>
      <p:sp>
        <p:nvSpPr>
          <p:cNvPr id="4" name="Ορθογώνιο 3">
            <a:extLst>
              <a:ext uri="{FF2B5EF4-FFF2-40B4-BE49-F238E27FC236}">
                <a16:creationId xmlns:a16="http://schemas.microsoft.com/office/drawing/2014/main" id="{A2406882-E864-4114-B919-CE3F98501D0D}"/>
              </a:ext>
            </a:extLst>
          </p:cNvPr>
          <p:cNvSpPr/>
          <p:nvPr/>
        </p:nvSpPr>
        <p:spPr>
          <a:xfrm>
            <a:off x="395536" y="332656"/>
            <a:ext cx="8136904" cy="5465792"/>
          </a:xfrm>
          <a:prstGeom prst="rect">
            <a:avLst/>
          </a:prstGeom>
        </p:spPr>
        <p:txBody>
          <a:bodyPr wrap="square">
            <a:spAutoFit/>
          </a:bodyPr>
          <a:lstStyle/>
          <a:p>
            <a:pPr marL="355600" indent="-342900" algn="just">
              <a:lnSpc>
                <a:spcPts val="2555"/>
              </a:lnSpc>
              <a:spcBef>
                <a:spcPts val="127"/>
              </a:spcBef>
              <a:buFont typeface="Arial" panose="020B0604020202020204" pitchFamily="34" charset="0"/>
              <a:buChar char="•"/>
            </a:pPr>
            <a:r>
              <a:rPr lang="el-GR" sz="2200" dirty="0">
                <a:solidFill>
                  <a:srgbClr val="0000FF"/>
                </a:solidFill>
                <a:latin typeface="Comic Sans MS" panose="030F0702030302020204" pitchFamily="66" charset="0"/>
              </a:rPr>
              <a:t>…………….</a:t>
            </a:r>
          </a:p>
          <a:p>
            <a:pPr marL="355600" indent="-342900" algn="just">
              <a:lnSpc>
                <a:spcPts val="2555"/>
              </a:lnSpc>
              <a:spcBef>
                <a:spcPts val="127"/>
              </a:spcBef>
              <a:buFont typeface="Arial" panose="020B0604020202020204" pitchFamily="34" charset="0"/>
              <a:buChar char="•"/>
            </a:pPr>
            <a:r>
              <a:rPr lang="el-GR" sz="2200" dirty="0">
                <a:solidFill>
                  <a:srgbClr val="0000FF"/>
                </a:solidFill>
                <a:latin typeface="Comic Sans MS" panose="030F0702030302020204" pitchFamily="66" charset="0"/>
              </a:rPr>
              <a:t>αναφορικά με τα επιτρεπόμενα όρια συγκέντρωσης των χημικών (</a:t>
            </a:r>
            <a:r>
              <a:rPr lang="en-US" sz="2200" dirty="0">
                <a:solidFill>
                  <a:srgbClr val="0000FF"/>
                </a:solidFill>
                <a:latin typeface="Comic Sans MS" panose="030F0702030302020204" pitchFamily="66" charset="0"/>
              </a:rPr>
              <a:t>….</a:t>
            </a:r>
            <a:r>
              <a:rPr lang="el-GR" sz="2200" dirty="0">
                <a:solidFill>
                  <a:srgbClr val="0000FF"/>
                </a:solidFill>
                <a:latin typeface="Comic Sans MS" panose="030F0702030302020204" pitchFamily="66" charset="0"/>
              </a:rPr>
              <a:t>μέση συγκέντρωση σε 1 ώρα, 1 μέρα, 1 χρόνο).</a:t>
            </a:r>
          </a:p>
          <a:p>
            <a:pPr marL="355600" indent="-342900" algn="just">
              <a:lnSpc>
                <a:spcPts val="2555"/>
              </a:lnSpc>
              <a:spcBef>
                <a:spcPts val="127"/>
              </a:spcBef>
              <a:buFont typeface="Arial" panose="020B0604020202020204" pitchFamily="34" charset="0"/>
              <a:buChar char="•"/>
            </a:pPr>
            <a:r>
              <a:rPr lang="el-GR" sz="2200" dirty="0">
                <a:solidFill>
                  <a:srgbClr val="0000FF"/>
                </a:solidFill>
                <a:latin typeface="Comic Sans MS" panose="030F0702030302020204" pitchFamily="66" charset="0"/>
              </a:rPr>
              <a:t>Η συσσώρευση ρύπων σε μια περιοχή εξαρτάται προφανώς από τους</a:t>
            </a:r>
            <a:r>
              <a:rPr lang="en-US" sz="2200" dirty="0">
                <a:solidFill>
                  <a:srgbClr val="0000FF"/>
                </a:solidFill>
                <a:latin typeface="Comic Sans MS" panose="030F0702030302020204" pitchFamily="66" charset="0"/>
              </a:rPr>
              <a:t> </a:t>
            </a:r>
            <a:r>
              <a:rPr lang="el-GR" sz="2200" dirty="0">
                <a:solidFill>
                  <a:srgbClr val="0000FF"/>
                </a:solidFill>
                <a:latin typeface="Comic Sans MS" panose="030F0702030302020204" pitchFamily="66" charset="0"/>
              </a:rPr>
              <a:t>ρυθμούς εκπομπής των διαφόρων ρύπων, από τους ρυθμούς διασποράς (και απομάκρυνσης) των ρύπων και των ρυθμών παραγωγής ή καταστροφής τους (μέσω χημικών αντιδράσεων).</a:t>
            </a:r>
          </a:p>
          <a:p>
            <a:pPr marL="355600" indent="-342900" algn="just">
              <a:lnSpc>
                <a:spcPts val="2555"/>
              </a:lnSpc>
              <a:spcBef>
                <a:spcPts val="127"/>
              </a:spcBef>
              <a:buFont typeface="Arial" panose="020B0604020202020204" pitchFamily="34" charset="0"/>
              <a:buChar char="•"/>
            </a:pPr>
            <a:r>
              <a:rPr lang="el-GR" sz="2200" dirty="0">
                <a:solidFill>
                  <a:srgbClr val="0000FF"/>
                </a:solidFill>
                <a:latin typeface="Comic Sans MS" panose="030F0702030302020204" pitchFamily="66" charset="0"/>
              </a:rPr>
              <a:t>Η διασπορά των ρύπων εξαρτάται σημαντικά από τις τοπικές</a:t>
            </a:r>
            <a:r>
              <a:rPr lang="en-US" sz="2200" dirty="0">
                <a:solidFill>
                  <a:srgbClr val="0000FF"/>
                </a:solidFill>
                <a:latin typeface="Comic Sans MS" panose="030F0702030302020204" pitchFamily="66" charset="0"/>
              </a:rPr>
              <a:t> </a:t>
            </a:r>
            <a:r>
              <a:rPr lang="el-GR" sz="2200" dirty="0">
                <a:solidFill>
                  <a:srgbClr val="0000FF"/>
                </a:solidFill>
                <a:latin typeface="Comic Sans MS" panose="030F0702030302020204" pitchFamily="66" charset="0"/>
              </a:rPr>
              <a:t>μετεωρολογικές συνθήκες και την ατμοσφαιρική ευστάθεια (δηλ. την τάση του αέρα να μην αναμιγνύεται σε κατακόρυφη διεύθυνση). </a:t>
            </a:r>
          </a:p>
          <a:p>
            <a:pPr marL="355600" indent="-342900" algn="just">
              <a:lnSpc>
                <a:spcPts val="2555"/>
              </a:lnSpc>
              <a:spcBef>
                <a:spcPts val="127"/>
              </a:spcBef>
              <a:buFont typeface="Arial" panose="020B0604020202020204" pitchFamily="34" charset="0"/>
              <a:buChar char="•"/>
            </a:pPr>
            <a:r>
              <a:rPr lang="el-GR" sz="2200" dirty="0">
                <a:solidFill>
                  <a:srgbClr val="0000FF"/>
                </a:solidFill>
                <a:latin typeface="Comic Sans MS" panose="030F0702030302020204" pitchFamily="66" charset="0"/>
              </a:rPr>
              <a:t>Προφανώς εξαρτάται και από το είδος και τις ποσότητες των ρύπων.</a:t>
            </a:r>
          </a:p>
          <a:p>
            <a:pPr marL="355600" indent="-342900" algn="just">
              <a:lnSpc>
                <a:spcPts val="2555"/>
              </a:lnSpc>
              <a:spcBef>
                <a:spcPts val="127"/>
              </a:spcBef>
              <a:buFont typeface="Arial" panose="020B0604020202020204" pitchFamily="34" charset="0"/>
              <a:buChar char="•"/>
            </a:pPr>
            <a:r>
              <a:rPr lang="el-GR" sz="2200" dirty="0">
                <a:solidFill>
                  <a:srgbClr val="0000FF"/>
                </a:solidFill>
                <a:latin typeface="Comic Sans MS" panose="030F0702030302020204" pitchFamily="66" charset="0"/>
              </a:rPr>
              <a:t>Με δυνατό άνεμο και καλή κατακόρυφη ανάμιξη οι ρύποι διασπείρονται </a:t>
            </a:r>
            <a:r>
              <a:rPr lang="en-US" sz="2200" dirty="0">
                <a:solidFill>
                  <a:srgbClr val="0000FF"/>
                </a:solidFill>
                <a:latin typeface="Comic Sans MS" panose="030F0702030302020204" pitchFamily="66" charset="0"/>
              </a:rPr>
              <a:t> </a:t>
            </a:r>
            <a:r>
              <a:rPr lang="el-GR" sz="2200" dirty="0">
                <a:solidFill>
                  <a:srgbClr val="0000FF"/>
                </a:solidFill>
                <a:latin typeface="Comic Sans MS" panose="030F0702030302020204" pitchFamily="66" charset="0"/>
              </a:rPr>
              <a:t>γρήγορα σε μεγάλο όγκο αέρα.</a:t>
            </a:r>
          </a:p>
        </p:txBody>
      </p:sp>
    </p:spTree>
    <p:extLst>
      <p:ext uri="{BB962C8B-B14F-4D97-AF65-F5344CB8AC3E}">
        <p14:creationId xmlns:p14="http://schemas.microsoft.com/office/powerpoint/2010/main" val="1741773390"/>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EE0795E1-B7D3-41B8-A541-D12ABE75DFCC}"/>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11/12/2024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8C6CBD1A-5008-4EE4-A5C6-B7DDA234D17A}"/>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90</a:t>
            </a:fld>
            <a:endParaRPr lang="el-GR" dirty="0">
              <a:solidFill>
                <a:prstClr val="black">
                  <a:tint val="75000"/>
                </a:prstClr>
              </a:solidFill>
            </a:endParaRPr>
          </a:p>
        </p:txBody>
      </p:sp>
      <p:sp>
        <p:nvSpPr>
          <p:cNvPr id="6" name="object 2">
            <a:extLst>
              <a:ext uri="{FF2B5EF4-FFF2-40B4-BE49-F238E27FC236}">
                <a16:creationId xmlns:a16="http://schemas.microsoft.com/office/drawing/2014/main" id="{D0493E0D-EC62-4B61-8567-BD2236FBBD28}"/>
              </a:ext>
            </a:extLst>
          </p:cNvPr>
          <p:cNvSpPr txBox="1"/>
          <p:nvPr/>
        </p:nvSpPr>
        <p:spPr>
          <a:xfrm>
            <a:off x="1379601" y="189452"/>
            <a:ext cx="7307199" cy="432307"/>
          </a:xfrm>
          <a:prstGeom prst="rect">
            <a:avLst/>
          </a:prstGeom>
        </p:spPr>
        <p:txBody>
          <a:bodyPr wrap="square" lIns="0" tIns="0" rIns="0" bIns="0" rtlCol="0">
            <a:noAutofit/>
          </a:bodyPr>
          <a:lstStyle/>
          <a:p>
            <a:pPr marL="12700">
              <a:lnSpc>
                <a:spcPts val="3375"/>
              </a:lnSpc>
              <a:spcBef>
                <a:spcPts val="168"/>
              </a:spcBef>
            </a:pPr>
            <a:r>
              <a:rPr lang="el-GR" sz="2800" spc="0" dirty="0">
                <a:solidFill>
                  <a:srgbClr val="0000FF"/>
                </a:solidFill>
                <a:latin typeface="Arial"/>
                <a:cs typeface="Arial"/>
              </a:rPr>
              <a:t>Η διασπορά ενός </a:t>
            </a:r>
            <a:r>
              <a:rPr lang="el-GR" sz="2800" spc="0" dirty="0" err="1">
                <a:solidFill>
                  <a:srgbClr val="0000FF"/>
                </a:solidFill>
                <a:latin typeface="Arial"/>
                <a:cs typeface="Arial"/>
              </a:rPr>
              <a:t>καπνοθυσάνου</a:t>
            </a:r>
            <a:endParaRPr sz="2800" dirty="0">
              <a:solidFill>
                <a:srgbClr val="0000FF"/>
              </a:solidFill>
              <a:latin typeface="Arial"/>
              <a:cs typeface="Arial"/>
            </a:endParaRPr>
          </a:p>
        </p:txBody>
      </p:sp>
      <p:sp>
        <p:nvSpPr>
          <p:cNvPr id="4" name="Ορθογώνιο 3">
            <a:extLst>
              <a:ext uri="{FF2B5EF4-FFF2-40B4-BE49-F238E27FC236}">
                <a16:creationId xmlns:a16="http://schemas.microsoft.com/office/drawing/2014/main" id="{12C2A592-0EBE-4605-817D-C04090677F96}"/>
              </a:ext>
            </a:extLst>
          </p:cNvPr>
          <p:cNvSpPr/>
          <p:nvPr/>
        </p:nvSpPr>
        <p:spPr>
          <a:xfrm>
            <a:off x="323528" y="985343"/>
            <a:ext cx="8208912" cy="4170372"/>
          </a:xfrm>
          <a:prstGeom prst="rect">
            <a:avLst/>
          </a:prstGeom>
        </p:spPr>
        <p:txBody>
          <a:bodyPr wrap="square">
            <a:spAutoFit/>
          </a:bodyPr>
          <a:lstStyle/>
          <a:p>
            <a:pPr marL="12700" algn="just">
              <a:lnSpc>
                <a:spcPts val="2555"/>
              </a:lnSpc>
              <a:spcBef>
                <a:spcPts val="127"/>
              </a:spcBef>
            </a:pPr>
            <a:r>
              <a:rPr lang="el-GR" sz="2400" dirty="0">
                <a:solidFill>
                  <a:srgbClr val="C00000"/>
                </a:solidFill>
              </a:rPr>
              <a:t>Τα καυσαέρια απελευθερώνονται από καμινάδες και συχνά ωθούνται με ανεμιστήρες.</a:t>
            </a:r>
          </a:p>
          <a:p>
            <a:pPr marL="12700" algn="just">
              <a:lnSpc>
                <a:spcPts val="2555"/>
              </a:lnSpc>
              <a:spcBef>
                <a:spcPts val="127"/>
              </a:spcBef>
            </a:pPr>
            <a:r>
              <a:rPr lang="el-GR" sz="2400" u="sng" dirty="0">
                <a:solidFill>
                  <a:srgbClr val="C00000"/>
                </a:solidFill>
              </a:rPr>
              <a:t>Εξέρχονται και αναμειγνύονται με τον ατμοσφαιρικό αέρα.</a:t>
            </a:r>
          </a:p>
          <a:p>
            <a:pPr marL="12700" algn="just">
              <a:lnSpc>
                <a:spcPts val="2555"/>
              </a:lnSpc>
              <a:spcBef>
                <a:spcPts val="127"/>
              </a:spcBef>
            </a:pPr>
            <a:r>
              <a:rPr lang="el-GR" sz="2400" dirty="0">
                <a:solidFill>
                  <a:srgbClr val="C00000"/>
                </a:solidFill>
              </a:rPr>
              <a:t>Η διάμετρος του </a:t>
            </a:r>
            <a:r>
              <a:rPr lang="el-GR" sz="2400" dirty="0" err="1">
                <a:solidFill>
                  <a:srgbClr val="C00000"/>
                </a:solidFill>
              </a:rPr>
              <a:t>καπνοθυσάνου</a:t>
            </a:r>
            <a:r>
              <a:rPr lang="el-GR" sz="2400" dirty="0">
                <a:solidFill>
                  <a:srgbClr val="C00000"/>
                </a:solidFill>
              </a:rPr>
              <a:t> διευρύνεται κατά τη διείσδυσή του στον αέρα.</a:t>
            </a:r>
          </a:p>
          <a:p>
            <a:pPr marL="12700" algn="just">
              <a:lnSpc>
                <a:spcPts val="2555"/>
              </a:lnSpc>
              <a:spcBef>
                <a:spcPts val="127"/>
              </a:spcBef>
            </a:pPr>
            <a:r>
              <a:rPr lang="el-GR" sz="2400" u="sng" dirty="0">
                <a:solidFill>
                  <a:srgbClr val="0000FF"/>
                </a:solidFill>
              </a:rPr>
              <a:t>Τα αέρια που αποτελούν τον </a:t>
            </a:r>
            <a:r>
              <a:rPr lang="el-GR" sz="2400" u="sng" dirty="0" err="1">
                <a:solidFill>
                  <a:srgbClr val="0000FF"/>
                </a:solidFill>
              </a:rPr>
              <a:t>καπνοθύσανο</a:t>
            </a:r>
            <a:r>
              <a:rPr lang="el-GR" sz="2400" u="sng" dirty="0">
                <a:solidFill>
                  <a:srgbClr val="0000FF"/>
                </a:solidFill>
              </a:rPr>
              <a:t> είναι θερμότερα από τον αέρα, εκπέμπονται με μεγάλη ορμή και ανέρχονται.</a:t>
            </a:r>
          </a:p>
          <a:p>
            <a:pPr marL="12700" algn="just">
              <a:lnSpc>
                <a:spcPts val="2555"/>
              </a:lnSpc>
              <a:spcBef>
                <a:spcPts val="127"/>
              </a:spcBef>
            </a:pPr>
            <a:r>
              <a:rPr lang="el-GR" sz="2400" dirty="0">
                <a:solidFill>
                  <a:srgbClr val="0000FF"/>
                </a:solidFill>
              </a:rPr>
              <a:t>Με την άνοδό του, κάμπτεται, απομακρύνεται από την πηγή και διασπείρεται πριν φτάσει στο έδαφος.</a:t>
            </a:r>
          </a:p>
          <a:p>
            <a:pPr marL="12700" algn="just">
              <a:lnSpc>
                <a:spcPts val="2555"/>
              </a:lnSpc>
              <a:spcBef>
                <a:spcPts val="127"/>
              </a:spcBef>
            </a:pPr>
            <a:r>
              <a:rPr lang="el-GR" sz="2400" dirty="0">
                <a:solidFill>
                  <a:srgbClr val="0000FF"/>
                </a:solidFill>
              </a:rPr>
              <a:t>Το τελικό ύψος ονομάζεται </a:t>
            </a:r>
            <a:r>
              <a:rPr lang="el-GR" sz="2400" u="sng" dirty="0">
                <a:solidFill>
                  <a:srgbClr val="0000FF"/>
                </a:solidFill>
              </a:rPr>
              <a:t>ενεργό ύψος ή αποτελεσματικό </a:t>
            </a:r>
            <a:r>
              <a:rPr lang="el-GR" sz="2400" dirty="0">
                <a:solidFill>
                  <a:srgbClr val="0000FF"/>
                </a:solidFill>
              </a:rPr>
              <a:t>ύψος της καμινάδας </a:t>
            </a:r>
            <a:r>
              <a:rPr lang="en-US" sz="2400" dirty="0">
                <a:solidFill>
                  <a:srgbClr val="0000FF"/>
                </a:solidFill>
              </a:rPr>
              <a:t>h</a:t>
            </a:r>
            <a:r>
              <a:rPr lang="en-US" sz="2400" baseline="-25000" dirty="0">
                <a:solidFill>
                  <a:srgbClr val="0000FF"/>
                </a:solidFill>
              </a:rPr>
              <a:t>e</a:t>
            </a:r>
            <a:r>
              <a:rPr lang="en-US" sz="2400" dirty="0">
                <a:solidFill>
                  <a:srgbClr val="0000FF"/>
                </a:solidFill>
              </a:rPr>
              <a:t>.</a:t>
            </a:r>
            <a:r>
              <a:rPr lang="el-GR" sz="2400" dirty="0">
                <a:solidFill>
                  <a:srgbClr val="0000FF"/>
                </a:solidFill>
              </a:rPr>
              <a:t> </a:t>
            </a:r>
          </a:p>
          <a:p>
            <a:pPr marL="12700" algn="just">
              <a:lnSpc>
                <a:spcPts val="2555"/>
              </a:lnSpc>
              <a:spcBef>
                <a:spcPts val="127"/>
              </a:spcBef>
            </a:pPr>
            <a:r>
              <a:rPr lang="el-GR" sz="2400" dirty="0">
                <a:solidFill>
                  <a:srgbClr val="0000FF"/>
                </a:solidFill>
              </a:rPr>
              <a:t>					</a:t>
            </a:r>
            <a:r>
              <a:rPr lang="en-US" sz="2400" b="1" dirty="0">
                <a:solidFill>
                  <a:srgbClr val="C00000"/>
                </a:solidFill>
              </a:rPr>
              <a:t>h</a:t>
            </a:r>
            <a:r>
              <a:rPr lang="en-US" sz="2400" b="1" baseline="-25000" dirty="0">
                <a:solidFill>
                  <a:srgbClr val="C00000"/>
                </a:solidFill>
              </a:rPr>
              <a:t>e</a:t>
            </a:r>
            <a:r>
              <a:rPr lang="el-GR" sz="2400" b="1" dirty="0">
                <a:solidFill>
                  <a:srgbClr val="C00000"/>
                </a:solidFill>
              </a:rPr>
              <a:t>=</a:t>
            </a:r>
            <a:r>
              <a:rPr lang="en-US" sz="2400" b="1" dirty="0">
                <a:solidFill>
                  <a:srgbClr val="C00000"/>
                </a:solidFill>
              </a:rPr>
              <a:t> </a:t>
            </a:r>
            <a:r>
              <a:rPr lang="en-US" sz="2400" b="1" dirty="0" err="1">
                <a:solidFill>
                  <a:srgbClr val="C00000"/>
                </a:solidFill>
              </a:rPr>
              <a:t>h</a:t>
            </a:r>
            <a:r>
              <a:rPr lang="en-US" sz="2400" b="1" baseline="-25000" dirty="0" err="1">
                <a:solidFill>
                  <a:srgbClr val="C00000"/>
                </a:solidFill>
              </a:rPr>
              <a:t>st</a:t>
            </a:r>
            <a:r>
              <a:rPr lang="el-GR" sz="2400" b="1" dirty="0">
                <a:solidFill>
                  <a:srgbClr val="C00000"/>
                </a:solidFill>
              </a:rPr>
              <a:t> +</a:t>
            </a:r>
            <a:r>
              <a:rPr lang="en-US" sz="2400" b="1" dirty="0">
                <a:solidFill>
                  <a:srgbClr val="C00000"/>
                </a:solidFill>
              </a:rPr>
              <a:t> </a:t>
            </a:r>
            <a:r>
              <a:rPr lang="el-GR" sz="2400" b="1" dirty="0">
                <a:solidFill>
                  <a:srgbClr val="C00000"/>
                </a:solidFill>
              </a:rPr>
              <a:t>Δ</a:t>
            </a:r>
            <a:r>
              <a:rPr lang="en-US" sz="2400" b="1" dirty="0">
                <a:solidFill>
                  <a:srgbClr val="C00000"/>
                </a:solidFill>
              </a:rPr>
              <a:t>h</a:t>
            </a:r>
            <a:r>
              <a:rPr lang="el-GR" sz="2400" b="1" dirty="0">
                <a:solidFill>
                  <a:srgbClr val="C00000"/>
                </a:solidFill>
              </a:rPr>
              <a:t> </a:t>
            </a:r>
          </a:p>
        </p:txBody>
      </p:sp>
      <p:sp>
        <p:nvSpPr>
          <p:cNvPr id="5" name="Ορθογώνιο 4">
            <a:extLst>
              <a:ext uri="{FF2B5EF4-FFF2-40B4-BE49-F238E27FC236}">
                <a16:creationId xmlns:a16="http://schemas.microsoft.com/office/drawing/2014/main" id="{52FD6854-943C-47CE-8797-2644C30E5F23}"/>
              </a:ext>
            </a:extLst>
          </p:cNvPr>
          <p:cNvSpPr/>
          <p:nvPr/>
        </p:nvSpPr>
        <p:spPr>
          <a:xfrm>
            <a:off x="5564383" y="5432816"/>
            <a:ext cx="2968057" cy="369332"/>
          </a:xfrm>
          <a:prstGeom prst="rect">
            <a:avLst/>
          </a:prstGeom>
        </p:spPr>
        <p:txBody>
          <a:bodyPr wrap="none">
            <a:spAutoFit/>
          </a:bodyPr>
          <a:lstStyle/>
          <a:p>
            <a:r>
              <a:rPr lang="el-GR" dirty="0">
                <a:solidFill>
                  <a:srgbClr val="0000FF"/>
                </a:solidFill>
              </a:rPr>
              <a:t>Δ</a:t>
            </a:r>
            <a:r>
              <a:rPr lang="en-US" dirty="0">
                <a:solidFill>
                  <a:srgbClr val="0000FF"/>
                </a:solidFill>
              </a:rPr>
              <a:t>h, </a:t>
            </a:r>
            <a:r>
              <a:rPr lang="el-GR" dirty="0">
                <a:solidFill>
                  <a:srgbClr val="0000FF"/>
                </a:solidFill>
              </a:rPr>
              <a:t>ανύψωση </a:t>
            </a:r>
            <a:r>
              <a:rPr lang="el-GR" dirty="0" err="1">
                <a:solidFill>
                  <a:srgbClr val="0000FF"/>
                </a:solidFill>
              </a:rPr>
              <a:t>καπνοθυσάνου</a:t>
            </a:r>
            <a:endParaRPr lang="el-GR" dirty="0"/>
          </a:p>
        </p:txBody>
      </p:sp>
    </p:spTree>
    <p:extLst>
      <p:ext uri="{BB962C8B-B14F-4D97-AF65-F5344CB8AC3E}">
        <p14:creationId xmlns:p14="http://schemas.microsoft.com/office/powerpoint/2010/main" val="2434003925"/>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EE0795E1-B7D3-41B8-A541-D12ABE75DFCC}"/>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11/12/2024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8C6CBD1A-5008-4EE4-A5C6-B7DDA234D17A}"/>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91</a:t>
            </a:fld>
            <a:endParaRPr lang="el-GR" dirty="0">
              <a:solidFill>
                <a:prstClr val="black">
                  <a:tint val="75000"/>
                </a:prstClr>
              </a:solidFill>
            </a:endParaRPr>
          </a:p>
        </p:txBody>
      </p:sp>
      <p:sp>
        <p:nvSpPr>
          <p:cNvPr id="6" name="object 2">
            <a:extLst>
              <a:ext uri="{FF2B5EF4-FFF2-40B4-BE49-F238E27FC236}">
                <a16:creationId xmlns:a16="http://schemas.microsoft.com/office/drawing/2014/main" id="{44ECBA88-B20C-4E87-8489-066002BA52D0}"/>
              </a:ext>
            </a:extLst>
          </p:cNvPr>
          <p:cNvSpPr txBox="1"/>
          <p:nvPr/>
        </p:nvSpPr>
        <p:spPr>
          <a:xfrm>
            <a:off x="1379601" y="189452"/>
            <a:ext cx="7307199" cy="432307"/>
          </a:xfrm>
          <a:prstGeom prst="rect">
            <a:avLst/>
          </a:prstGeom>
        </p:spPr>
        <p:txBody>
          <a:bodyPr wrap="square" lIns="0" tIns="0" rIns="0" bIns="0" rtlCol="0">
            <a:noAutofit/>
          </a:bodyPr>
          <a:lstStyle/>
          <a:p>
            <a:pPr marL="12700">
              <a:lnSpc>
                <a:spcPts val="3375"/>
              </a:lnSpc>
              <a:spcBef>
                <a:spcPts val="168"/>
              </a:spcBef>
            </a:pPr>
            <a:r>
              <a:rPr lang="el-GR" sz="2800" spc="0" dirty="0">
                <a:solidFill>
                  <a:srgbClr val="0000FF"/>
                </a:solidFill>
                <a:latin typeface="Arial"/>
                <a:cs typeface="Arial"/>
              </a:rPr>
              <a:t>Η διασπορά ενός </a:t>
            </a:r>
            <a:r>
              <a:rPr lang="el-GR" sz="2800" spc="0" dirty="0" err="1">
                <a:solidFill>
                  <a:srgbClr val="0000FF"/>
                </a:solidFill>
                <a:latin typeface="Arial"/>
                <a:cs typeface="Arial"/>
              </a:rPr>
              <a:t>καπνοθυσάνου</a:t>
            </a:r>
            <a:endParaRPr sz="2800" dirty="0">
              <a:solidFill>
                <a:srgbClr val="0000FF"/>
              </a:solidFill>
              <a:latin typeface="Arial"/>
              <a:cs typeface="Arial"/>
            </a:endParaRPr>
          </a:p>
        </p:txBody>
      </p:sp>
      <p:pic>
        <p:nvPicPr>
          <p:cNvPr id="7" name="Εικόνα 6">
            <a:extLst>
              <a:ext uri="{FF2B5EF4-FFF2-40B4-BE49-F238E27FC236}">
                <a16:creationId xmlns:a16="http://schemas.microsoft.com/office/drawing/2014/main" id="{4AB3E63B-0ADB-472D-9AF5-1F71FA3A0421}"/>
              </a:ext>
            </a:extLst>
          </p:cNvPr>
          <p:cNvPicPr>
            <a:picLocks noChangeAspect="1"/>
          </p:cNvPicPr>
          <p:nvPr/>
        </p:nvPicPr>
        <p:blipFill rotWithShape="1">
          <a:blip r:embed="rId2"/>
          <a:srcRect l="23308" t="71306" r="25415" b="3108"/>
          <a:stretch/>
        </p:blipFill>
        <p:spPr>
          <a:xfrm>
            <a:off x="251520" y="1700808"/>
            <a:ext cx="3976401" cy="2880320"/>
          </a:xfrm>
          <a:prstGeom prst="rect">
            <a:avLst/>
          </a:prstGeom>
        </p:spPr>
      </p:pic>
      <p:sp>
        <p:nvSpPr>
          <p:cNvPr id="8" name="Ορθογώνιο 7">
            <a:extLst>
              <a:ext uri="{FF2B5EF4-FFF2-40B4-BE49-F238E27FC236}">
                <a16:creationId xmlns:a16="http://schemas.microsoft.com/office/drawing/2014/main" id="{11220BBC-A4A0-4E5C-9ED9-EC95D2E47C22}"/>
              </a:ext>
            </a:extLst>
          </p:cNvPr>
          <p:cNvSpPr/>
          <p:nvPr/>
        </p:nvSpPr>
        <p:spPr>
          <a:xfrm>
            <a:off x="107504" y="854061"/>
            <a:ext cx="8856985" cy="759182"/>
          </a:xfrm>
          <a:prstGeom prst="rect">
            <a:avLst/>
          </a:prstGeom>
        </p:spPr>
        <p:txBody>
          <a:bodyPr wrap="square">
            <a:spAutoFit/>
          </a:bodyPr>
          <a:lstStyle/>
          <a:p>
            <a:pPr marL="12700" algn="just">
              <a:lnSpc>
                <a:spcPts val="2555"/>
              </a:lnSpc>
              <a:spcBef>
                <a:spcPts val="127"/>
              </a:spcBef>
            </a:pPr>
            <a:r>
              <a:rPr lang="el-GR" sz="2400" dirty="0">
                <a:solidFill>
                  <a:srgbClr val="C00000"/>
                </a:solidFill>
              </a:rPr>
              <a:t>Η ανύψωση εξαρτάται από τα γεωμετρικά χαρακτηριστικά της καμινάδας </a:t>
            </a:r>
            <a:r>
              <a:rPr lang="el-GR" sz="2400" u="sng" dirty="0">
                <a:solidFill>
                  <a:srgbClr val="C00000"/>
                </a:solidFill>
              </a:rPr>
              <a:t>και τα χαρακτηριστικά των εξερχόμενων καυσαερίων</a:t>
            </a:r>
            <a:r>
              <a:rPr lang="el-GR" sz="2400" dirty="0">
                <a:solidFill>
                  <a:srgbClr val="0000FF"/>
                </a:solidFill>
              </a:rPr>
              <a:t> (</a:t>
            </a:r>
            <a:r>
              <a:rPr lang="en-US" sz="2400" dirty="0">
                <a:solidFill>
                  <a:srgbClr val="0000FF"/>
                </a:solidFill>
              </a:rPr>
              <a:t>R)</a:t>
            </a:r>
            <a:r>
              <a:rPr lang="el-GR" sz="2400" dirty="0">
                <a:solidFill>
                  <a:srgbClr val="C00000"/>
                </a:solidFill>
              </a:rPr>
              <a:t>.</a:t>
            </a:r>
            <a:endParaRPr lang="el-GR" sz="2400" dirty="0">
              <a:solidFill>
                <a:srgbClr val="0000FF"/>
              </a:solidFill>
            </a:endParaRPr>
          </a:p>
        </p:txBody>
      </p:sp>
      <p:sp>
        <p:nvSpPr>
          <p:cNvPr id="10" name="Ορθογώνιο 9">
            <a:extLst>
              <a:ext uri="{FF2B5EF4-FFF2-40B4-BE49-F238E27FC236}">
                <a16:creationId xmlns:a16="http://schemas.microsoft.com/office/drawing/2014/main" id="{58D05DE5-6841-43C7-9365-60C096A344BB}"/>
              </a:ext>
            </a:extLst>
          </p:cNvPr>
          <p:cNvSpPr/>
          <p:nvPr/>
        </p:nvSpPr>
        <p:spPr>
          <a:xfrm>
            <a:off x="4572001" y="1906154"/>
            <a:ext cx="4392488" cy="2772554"/>
          </a:xfrm>
          <a:prstGeom prst="rect">
            <a:avLst/>
          </a:prstGeom>
        </p:spPr>
        <p:txBody>
          <a:bodyPr wrap="square">
            <a:spAutoFit/>
          </a:bodyPr>
          <a:lstStyle/>
          <a:p>
            <a:pPr marL="12700" algn="just">
              <a:lnSpc>
                <a:spcPts val="2555"/>
              </a:lnSpc>
              <a:spcBef>
                <a:spcPts val="127"/>
              </a:spcBef>
            </a:pPr>
            <a:r>
              <a:rPr lang="el-GR" sz="2400" dirty="0">
                <a:solidFill>
                  <a:srgbClr val="0000FF"/>
                </a:solidFill>
              </a:rPr>
              <a:t>Η διαφορά θερμοκρασίας (</a:t>
            </a:r>
            <a:r>
              <a:rPr lang="en-US" sz="2400" dirty="0">
                <a:solidFill>
                  <a:srgbClr val="0000FF"/>
                </a:solidFill>
              </a:rPr>
              <a:t>R-Air) </a:t>
            </a:r>
            <a:r>
              <a:rPr lang="el-GR" sz="2400" dirty="0">
                <a:solidFill>
                  <a:srgbClr val="0000FF"/>
                </a:solidFill>
              </a:rPr>
              <a:t>ορίζει την πυκνότητα του </a:t>
            </a:r>
            <a:r>
              <a:rPr lang="el-GR" sz="2400" dirty="0" err="1">
                <a:solidFill>
                  <a:srgbClr val="0000FF"/>
                </a:solidFill>
              </a:rPr>
              <a:t>καπνοθυσάνου</a:t>
            </a:r>
            <a:r>
              <a:rPr lang="el-GR" sz="2400" dirty="0">
                <a:solidFill>
                  <a:srgbClr val="0000FF"/>
                </a:solidFill>
              </a:rPr>
              <a:t> και επηρεάζει την άνοδό του.</a:t>
            </a:r>
          </a:p>
          <a:p>
            <a:pPr marL="12700" algn="just">
              <a:lnSpc>
                <a:spcPts val="2555"/>
              </a:lnSpc>
              <a:spcBef>
                <a:spcPts val="127"/>
              </a:spcBef>
            </a:pPr>
            <a:r>
              <a:rPr lang="el-GR" sz="2400" dirty="0">
                <a:solidFill>
                  <a:srgbClr val="0000FF"/>
                </a:solidFill>
              </a:rPr>
              <a:t>Η ταχύτητα – που είναι συνάρτηση της διαμέτρου και της παροχής – ορίζει την ορμή του </a:t>
            </a:r>
            <a:r>
              <a:rPr lang="el-GR" sz="2400" dirty="0" err="1">
                <a:solidFill>
                  <a:srgbClr val="0000FF"/>
                </a:solidFill>
              </a:rPr>
              <a:t>καπνοθυσάνου</a:t>
            </a:r>
            <a:r>
              <a:rPr lang="el-GR" sz="2400" dirty="0">
                <a:solidFill>
                  <a:srgbClr val="0000FF"/>
                </a:solidFill>
              </a:rPr>
              <a:t>.</a:t>
            </a:r>
          </a:p>
        </p:txBody>
      </p:sp>
      <p:sp>
        <p:nvSpPr>
          <p:cNvPr id="11" name="Ορθογώνιο 10">
            <a:extLst>
              <a:ext uri="{FF2B5EF4-FFF2-40B4-BE49-F238E27FC236}">
                <a16:creationId xmlns:a16="http://schemas.microsoft.com/office/drawing/2014/main" id="{55A00F7A-5C32-4474-BA32-E475118EFEBC}"/>
              </a:ext>
            </a:extLst>
          </p:cNvPr>
          <p:cNvSpPr/>
          <p:nvPr/>
        </p:nvSpPr>
        <p:spPr>
          <a:xfrm>
            <a:off x="251519" y="5089148"/>
            <a:ext cx="8712969" cy="759182"/>
          </a:xfrm>
          <a:prstGeom prst="rect">
            <a:avLst/>
          </a:prstGeom>
        </p:spPr>
        <p:txBody>
          <a:bodyPr wrap="square">
            <a:spAutoFit/>
          </a:bodyPr>
          <a:lstStyle/>
          <a:p>
            <a:pPr marL="12700" algn="just">
              <a:lnSpc>
                <a:spcPts val="2555"/>
              </a:lnSpc>
              <a:spcBef>
                <a:spcPts val="127"/>
              </a:spcBef>
            </a:pPr>
            <a:r>
              <a:rPr lang="el-GR" sz="2400" dirty="0"/>
              <a:t>Σημαντικό ρόλο παίζουν και </a:t>
            </a:r>
            <a:r>
              <a:rPr lang="el-GR" sz="2400" u="sng" dirty="0"/>
              <a:t>η ευστάθεια της ατμόσφαιρας και η ταχύτητα του ανέμου.</a:t>
            </a:r>
          </a:p>
        </p:txBody>
      </p:sp>
    </p:spTree>
    <p:extLst>
      <p:ext uri="{BB962C8B-B14F-4D97-AF65-F5344CB8AC3E}">
        <p14:creationId xmlns:p14="http://schemas.microsoft.com/office/powerpoint/2010/main" val="3065566062"/>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EE0795E1-B7D3-41B8-A541-D12ABE75DFCC}"/>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11/12/2024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8C6CBD1A-5008-4EE4-A5C6-B7DDA234D17A}"/>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92</a:t>
            </a:fld>
            <a:endParaRPr lang="el-GR" dirty="0">
              <a:solidFill>
                <a:prstClr val="black">
                  <a:tint val="75000"/>
                </a:prstClr>
              </a:solidFill>
            </a:endParaRPr>
          </a:p>
        </p:txBody>
      </p:sp>
      <p:sp>
        <p:nvSpPr>
          <p:cNvPr id="6" name="object 2">
            <a:extLst>
              <a:ext uri="{FF2B5EF4-FFF2-40B4-BE49-F238E27FC236}">
                <a16:creationId xmlns:a16="http://schemas.microsoft.com/office/drawing/2014/main" id="{44ECBA88-B20C-4E87-8489-066002BA52D0}"/>
              </a:ext>
            </a:extLst>
          </p:cNvPr>
          <p:cNvSpPr txBox="1"/>
          <p:nvPr/>
        </p:nvSpPr>
        <p:spPr>
          <a:xfrm>
            <a:off x="1379601" y="189452"/>
            <a:ext cx="7307199" cy="432307"/>
          </a:xfrm>
          <a:prstGeom prst="rect">
            <a:avLst/>
          </a:prstGeom>
        </p:spPr>
        <p:txBody>
          <a:bodyPr wrap="square" lIns="0" tIns="0" rIns="0" bIns="0" rtlCol="0">
            <a:noAutofit/>
          </a:bodyPr>
          <a:lstStyle/>
          <a:p>
            <a:pPr marL="12700">
              <a:lnSpc>
                <a:spcPts val="3375"/>
              </a:lnSpc>
              <a:spcBef>
                <a:spcPts val="168"/>
              </a:spcBef>
            </a:pPr>
            <a:r>
              <a:rPr lang="el-GR" sz="2800" spc="0" dirty="0">
                <a:solidFill>
                  <a:srgbClr val="0000FF"/>
                </a:solidFill>
                <a:latin typeface="Arial"/>
                <a:cs typeface="Arial"/>
              </a:rPr>
              <a:t>Η διασπορά ενός </a:t>
            </a:r>
            <a:r>
              <a:rPr lang="el-GR" sz="2800" spc="0" dirty="0" err="1">
                <a:solidFill>
                  <a:srgbClr val="0000FF"/>
                </a:solidFill>
                <a:latin typeface="Arial"/>
                <a:cs typeface="Arial"/>
              </a:rPr>
              <a:t>καπνοθυσάνου</a:t>
            </a:r>
            <a:endParaRPr sz="2800" dirty="0">
              <a:solidFill>
                <a:srgbClr val="0000FF"/>
              </a:solidFill>
              <a:latin typeface="Arial"/>
              <a:cs typeface="Arial"/>
            </a:endParaRPr>
          </a:p>
        </p:txBody>
      </p:sp>
      <p:sp>
        <p:nvSpPr>
          <p:cNvPr id="8" name="Ορθογώνιο 7">
            <a:extLst>
              <a:ext uri="{FF2B5EF4-FFF2-40B4-BE49-F238E27FC236}">
                <a16:creationId xmlns:a16="http://schemas.microsoft.com/office/drawing/2014/main" id="{11220BBC-A4A0-4E5C-9ED9-EC95D2E47C22}"/>
              </a:ext>
            </a:extLst>
          </p:cNvPr>
          <p:cNvSpPr/>
          <p:nvPr/>
        </p:nvSpPr>
        <p:spPr>
          <a:xfrm>
            <a:off x="526712" y="847757"/>
            <a:ext cx="8005728" cy="1438855"/>
          </a:xfrm>
          <a:prstGeom prst="rect">
            <a:avLst/>
          </a:prstGeom>
        </p:spPr>
        <p:txBody>
          <a:bodyPr wrap="square">
            <a:spAutoFit/>
          </a:bodyPr>
          <a:lstStyle/>
          <a:p>
            <a:pPr marL="12700" algn="just">
              <a:lnSpc>
                <a:spcPts val="2555"/>
              </a:lnSpc>
              <a:spcBef>
                <a:spcPts val="127"/>
              </a:spcBef>
            </a:pPr>
            <a:r>
              <a:rPr lang="el-GR" sz="2400" dirty="0">
                <a:solidFill>
                  <a:srgbClr val="C00000"/>
                </a:solidFill>
              </a:rPr>
              <a:t>Ο υπολογισμός της ανύψωσης είναι σημαντικός για την απομάκρυνση των ρύπων. </a:t>
            </a:r>
          </a:p>
          <a:p>
            <a:pPr marL="12700" algn="just">
              <a:lnSpc>
                <a:spcPts val="2555"/>
              </a:lnSpc>
              <a:spcBef>
                <a:spcPts val="127"/>
              </a:spcBef>
            </a:pPr>
            <a:r>
              <a:rPr lang="el-GR" sz="2400" dirty="0">
                <a:solidFill>
                  <a:srgbClr val="C00000"/>
                </a:solidFill>
              </a:rPr>
              <a:t>Υπολογίζεται με </a:t>
            </a:r>
            <a:r>
              <a:rPr lang="el-GR" sz="2400" dirty="0" err="1">
                <a:solidFill>
                  <a:srgbClr val="C00000"/>
                </a:solidFill>
              </a:rPr>
              <a:t>ημιεμπειρικές</a:t>
            </a:r>
            <a:r>
              <a:rPr lang="el-GR" sz="2400" dirty="0">
                <a:solidFill>
                  <a:srgbClr val="C00000"/>
                </a:solidFill>
              </a:rPr>
              <a:t> μεθόδους.</a:t>
            </a:r>
          </a:p>
          <a:p>
            <a:pPr marL="12700" algn="just">
              <a:lnSpc>
                <a:spcPts val="2555"/>
              </a:lnSpc>
              <a:spcBef>
                <a:spcPts val="127"/>
              </a:spcBef>
            </a:pPr>
            <a:r>
              <a:rPr lang="el-GR" sz="2400" u="sng" dirty="0">
                <a:solidFill>
                  <a:srgbClr val="C00000"/>
                </a:solidFill>
              </a:rPr>
              <a:t>Η μορφή των εξισώσεων είναι</a:t>
            </a:r>
            <a:r>
              <a:rPr lang="el-GR" sz="2400" dirty="0">
                <a:solidFill>
                  <a:srgbClr val="C00000"/>
                </a:solidFill>
              </a:rPr>
              <a:t>:</a:t>
            </a:r>
            <a:endParaRPr lang="el-GR" sz="2400" dirty="0">
              <a:solidFill>
                <a:srgbClr val="0000FF"/>
              </a:solidFill>
            </a:endParaRPr>
          </a:p>
        </p:txBody>
      </p:sp>
      <p:sp>
        <p:nvSpPr>
          <p:cNvPr id="10" name="Ορθογώνιο 9">
            <a:extLst>
              <a:ext uri="{FF2B5EF4-FFF2-40B4-BE49-F238E27FC236}">
                <a16:creationId xmlns:a16="http://schemas.microsoft.com/office/drawing/2014/main" id="{58D05DE5-6841-43C7-9365-60C096A344BB}"/>
              </a:ext>
            </a:extLst>
          </p:cNvPr>
          <p:cNvSpPr/>
          <p:nvPr/>
        </p:nvSpPr>
        <p:spPr>
          <a:xfrm>
            <a:off x="526712" y="2686308"/>
            <a:ext cx="8172908" cy="1438855"/>
          </a:xfrm>
          <a:prstGeom prst="rect">
            <a:avLst/>
          </a:prstGeom>
        </p:spPr>
        <p:txBody>
          <a:bodyPr wrap="square">
            <a:spAutoFit/>
          </a:bodyPr>
          <a:lstStyle/>
          <a:p>
            <a:pPr marL="12700" algn="just">
              <a:lnSpc>
                <a:spcPts val="2555"/>
              </a:lnSpc>
              <a:spcBef>
                <a:spcPts val="127"/>
              </a:spcBef>
            </a:pPr>
            <a:r>
              <a:rPr lang="en-US" sz="2400" dirty="0">
                <a:solidFill>
                  <a:srgbClr val="0000FF"/>
                </a:solidFill>
              </a:rPr>
              <a:t>C</a:t>
            </a:r>
            <a:r>
              <a:rPr lang="en-US" sz="2400" baseline="-25000" dirty="0">
                <a:solidFill>
                  <a:srgbClr val="0000FF"/>
                </a:solidFill>
              </a:rPr>
              <a:t>1</a:t>
            </a:r>
            <a:r>
              <a:rPr lang="en-US" sz="2400" dirty="0">
                <a:solidFill>
                  <a:srgbClr val="0000FF"/>
                </a:solidFill>
              </a:rPr>
              <a:t>, </a:t>
            </a:r>
            <a:r>
              <a:rPr lang="en-US" sz="2400" dirty="0" err="1">
                <a:solidFill>
                  <a:srgbClr val="0000FF"/>
                </a:solidFill>
              </a:rPr>
              <a:t>a,b,c</a:t>
            </a:r>
            <a:r>
              <a:rPr lang="en-US" sz="2400" dirty="0">
                <a:solidFill>
                  <a:srgbClr val="0000FF"/>
                </a:solidFill>
              </a:rPr>
              <a:t> </a:t>
            </a:r>
            <a:r>
              <a:rPr lang="el-GR" sz="2400" dirty="0">
                <a:solidFill>
                  <a:srgbClr val="0000FF"/>
                </a:solidFill>
              </a:rPr>
              <a:t>σταθερές, </a:t>
            </a:r>
            <a:r>
              <a:rPr lang="en-US" sz="2400" dirty="0">
                <a:solidFill>
                  <a:srgbClr val="0000FF"/>
                </a:solidFill>
              </a:rPr>
              <a:t>x, </a:t>
            </a:r>
            <a:r>
              <a:rPr lang="el-GR" sz="2400" dirty="0">
                <a:solidFill>
                  <a:srgbClr val="0000FF"/>
                </a:solidFill>
              </a:rPr>
              <a:t>η πορεία του </a:t>
            </a:r>
            <a:r>
              <a:rPr lang="el-GR" sz="2400" dirty="0" err="1">
                <a:solidFill>
                  <a:srgbClr val="0000FF"/>
                </a:solidFill>
              </a:rPr>
              <a:t>καπνοθυσάνου</a:t>
            </a:r>
            <a:r>
              <a:rPr lang="el-GR" sz="2400" dirty="0">
                <a:solidFill>
                  <a:srgbClr val="0000FF"/>
                </a:solidFill>
              </a:rPr>
              <a:t> προς την κατεύθυνση του ανέμου και </a:t>
            </a:r>
            <a:r>
              <a:rPr lang="en-US" sz="2400" dirty="0">
                <a:solidFill>
                  <a:srgbClr val="0000FF"/>
                </a:solidFill>
              </a:rPr>
              <a:t>u, </a:t>
            </a:r>
            <a:r>
              <a:rPr lang="el-GR" sz="2400" dirty="0">
                <a:solidFill>
                  <a:srgbClr val="0000FF"/>
                </a:solidFill>
              </a:rPr>
              <a:t>η μέση ταχύτητα του ανέμου στο ύψος της πηγής  </a:t>
            </a:r>
            <a:r>
              <a:rPr lang="en-US" sz="2400" dirty="0" err="1">
                <a:solidFill>
                  <a:srgbClr val="0000FF"/>
                </a:solidFill>
              </a:rPr>
              <a:t>h</a:t>
            </a:r>
            <a:r>
              <a:rPr lang="en-US" sz="2400" baseline="-25000" dirty="0" err="1">
                <a:solidFill>
                  <a:srgbClr val="0000FF"/>
                </a:solidFill>
              </a:rPr>
              <a:t>st</a:t>
            </a:r>
            <a:r>
              <a:rPr lang="el-GR" sz="2400" dirty="0">
                <a:solidFill>
                  <a:srgbClr val="0000FF"/>
                </a:solidFill>
              </a:rPr>
              <a:t>. </a:t>
            </a:r>
            <a:endParaRPr lang="en-US" sz="2400" dirty="0">
              <a:solidFill>
                <a:srgbClr val="0000FF"/>
              </a:solidFill>
            </a:endParaRPr>
          </a:p>
          <a:p>
            <a:pPr marL="12700" algn="just">
              <a:lnSpc>
                <a:spcPts val="2555"/>
              </a:lnSpc>
              <a:spcBef>
                <a:spcPts val="127"/>
              </a:spcBef>
            </a:pPr>
            <a:r>
              <a:rPr lang="en-US" sz="2400" u="sng" dirty="0" err="1">
                <a:solidFill>
                  <a:srgbClr val="0000FF"/>
                </a:solidFill>
              </a:rPr>
              <a:t>Q</a:t>
            </a:r>
            <a:r>
              <a:rPr lang="en-US" sz="2400" u="sng" baseline="-25000" dirty="0" err="1">
                <a:solidFill>
                  <a:srgbClr val="0000FF"/>
                </a:solidFill>
              </a:rPr>
              <a:t>h</a:t>
            </a:r>
            <a:r>
              <a:rPr lang="en-US" sz="2400" u="sng" dirty="0">
                <a:solidFill>
                  <a:srgbClr val="0000FF"/>
                </a:solidFill>
              </a:rPr>
              <a:t>, </a:t>
            </a:r>
            <a:r>
              <a:rPr lang="el-GR" sz="2400" u="sng" dirty="0">
                <a:solidFill>
                  <a:srgbClr val="0000FF"/>
                </a:solidFill>
              </a:rPr>
              <a:t>ο ρυθμός απελευθέρωσης της θερμότητας από τη πηγή ….</a:t>
            </a:r>
          </a:p>
        </p:txBody>
      </p:sp>
      <p:sp>
        <p:nvSpPr>
          <p:cNvPr id="4" name="Ορθογώνιο 3">
            <a:extLst>
              <a:ext uri="{FF2B5EF4-FFF2-40B4-BE49-F238E27FC236}">
                <a16:creationId xmlns:a16="http://schemas.microsoft.com/office/drawing/2014/main" id="{8F0A422A-2625-4494-B341-E59C4CE2A0F7}"/>
              </a:ext>
            </a:extLst>
          </p:cNvPr>
          <p:cNvSpPr/>
          <p:nvPr/>
        </p:nvSpPr>
        <p:spPr>
          <a:xfrm>
            <a:off x="611560" y="4605572"/>
            <a:ext cx="8088060" cy="1107996"/>
          </a:xfrm>
          <a:prstGeom prst="rect">
            <a:avLst/>
          </a:prstGeom>
        </p:spPr>
        <p:txBody>
          <a:bodyPr wrap="square">
            <a:spAutoFit/>
          </a:bodyPr>
          <a:lstStyle/>
          <a:p>
            <a:r>
              <a:rPr lang="en-US" sz="2200" dirty="0">
                <a:solidFill>
                  <a:srgbClr val="C00000"/>
                </a:solidFill>
              </a:rPr>
              <a:t>c</a:t>
            </a:r>
            <a:r>
              <a:rPr lang="en-US" sz="2200" baseline="-25000" dirty="0">
                <a:solidFill>
                  <a:srgbClr val="C00000"/>
                </a:solidFill>
              </a:rPr>
              <a:t>p</a:t>
            </a:r>
            <a:r>
              <a:rPr lang="en-US" sz="2200" dirty="0">
                <a:solidFill>
                  <a:srgbClr val="C00000"/>
                </a:solidFill>
              </a:rPr>
              <a:t>, </a:t>
            </a:r>
            <a:r>
              <a:rPr lang="el-GR" sz="2200" dirty="0">
                <a:solidFill>
                  <a:srgbClr val="C00000"/>
                </a:solidFill>
              </a:rPr>
              <a:t>ειδική θερμότητα υπό σταθερή πίεση, Τ</a:t>
            </a:r>
            <a:r>
              <a:rPr lang="en-US" sz="2200" baseline="-25000" dirty="0">
                <a:solidFill>
                  <a:srgbClr val="C00000"/>
                </a:solidFill>
              </a:rPr>
              <a:t>s</a:t>
            </a:r>
            <a:r>
              <a:rPr lang="en-US" sz="2200" dirty="0">
                <a:solidFill>
                  <a:srgbClr val="C00000"/>
                </a:solidFill>
              </a:rPr>
              <a:t>, </a:t>
            </a:r>
            <a:r>
              <a:rPr lang="el-GR" sz="2200" dirty="0">
                <a:solidFill>
                  <a:srgbClr val="C00000"/>
                </a:solidFill>
              </a:rPr>
              <a:t>θερμοκρασία εξόδου των καυσαερίων, Τ, θερμοκρασία αέρα </a:t>
            </a:r>
            <a:r>
              <a:rPr lang="en-US" sz="2200" dirty="0" err="1">
                <a:solidFill>
                  <a:srgbClr val="C00000"/>
                </a:solidFill>
              </a:rPr>
              <a:t>h</a:t>
            </a:r>
            <a:r>
              <a:rPr lang="en-US" sz="2200" baseline="-25000" dirty="0" err="1">
                <a:solidFill>
                  <a:srgbClr val="C00000"/>
                </a:solidFill>
              </a:rPr>
              <a:t>st</a:t>
            </a:r>
            <a:r>
              <a:rPr lang="el-GR" sz="2200" dirty="0">
                <a:solidFill>
                  <a:srgbClr val="C00000"/>
                </a:solidFill>
              </a:rPr>
              <a:t>. </a:t>
            </a:r>
            <a:endParaRPr lang="en-US" sz="2200" dirty="0">
              <a:solidFill>
                <a:srgbClr val="C00000"/>
              </a:solidFill>
            </a:endParaRPr>
          </a:p>
          <a:p>
            <a:r>
              <a:rPr lang="en-US" sz="2200" u="sng" dirty="0" err="1">
                <a:solidFill>
                  <a:srgbClr val="C00000"/>
                </a:solidFill>
              </a:rPr>
              <a:t>Q</a:t>
            </a:r>
            <a:r>
              <a:rPr lang="en-US" sz="2200" u="sng" baseline="-25000" dirty="0" err="1">
                <a:solidFill>
                  <a:srgbClr val="C00000"/>
                </a:solidFill>
              </a:rPr>
              <a:t>m</a:t>
            </a:r>
            <a:r>
              <a:rPr lang="el-GR" sz="2200" u="sng" baseline="-25000" dirty="0">
                <a:solidFill>
                  <a:srgbClr val="C00000"/>
                </a:solidFill>
              </a:rPr>
              <a:t> </a:t>
            </a:r>
            <a:r>
              <a:rPr lang="el-GR" sz="2200" u="sng" dirty="0">
                <a:solidFill>
                  <a:srgbClr val="C00000"/>
                </a:solidFill>
              </a:rPr>
              <a:t>ο συνολικός ρυθμός απελευθέρωσης μάζας</a:t>
            </a:r>
            <a:r>
              <a:rPr lang="en-US" sz="2200" u="sng" dirty="0">
                <a:solidFill>
                  <a:srgbClr val="C00000"/>
                </a:solidFill>
              </a:rPr>
              <a:t>:</a:t>
            </a:r>
            <a:endParaRPr lang="el-GR" sz="2200" u="sng" dirty="0">
              <a:solidFill>
                <a:srgbClr val="C00000"/>
              </a:solidFill>
            </a:endParaRPr>
          </a:p>
        </p:txBody>
      </p:sp>
      <p:sp>
        <p:nvSpPr>
          <p:cNvPr id="5" name="Ορθογώνιο 4">
            <a:extLst>
              <a:ext uri="{FF2B5EF4-FFF2-40B4-BE49-F238E27FC236}">
                <a16:creationId xmlns:a16="http://schemas.microsoft.com/office/drawing/2014/main" id="{F9C2BB62-A73F-489E-9DEC-9F378DB172DB}"/>
              </a:ext>
            </a:extLst>
          </p:cNvPr>
          <p:cNvSpPr/>
          <p:nvPr/>
        </p:nvSpPr>
        <p:spPr>
          <a:xfrm>
            <a:off x="5339186" y="2129001"/>
            <a:ext cx="2276264" cy="461665"/>
          </a:xfrm>
          <a:prstGeom prst="rect">
            <a:avLst/>
          </a:prstGeom>
        </p:spPr>
        <p:txBody>
          <a:bodyPr wrap="none">
            <a:spAutoFit/>
          </a:bodyPr>
          <a:lstStyle/>
          <a:p>
            <a:r>
              <a:rPr lang="el-GR" sz="2400" b="1" dirty="0"/>
              <a:t>Δ</a:t>
            </a:r>
            <a:r>
              <a:rPr lang="en-US" sz="2400" b="1" dirty="0"/>
              <a:t>h(x)=C</a:t>
            </a:r>
            <a:r>
              <a:rPr lang="en-US" sz="2400" b="1" baseline="-25000" dirty="0"/>
              <a:t>1</a:t>
            </a:r>
            <a:r>
              <a:rPr lang="en-US" sz="2400" b="1" dirty="0"/>
              <a:t>Q</a:t>
            </a:r>
            <a:r>
              <a:rPr lang="en-US" sz="2400" b="1" baseline="-25000" dirty="0"/>
              <a:t>h</a:t>
            </a:r>
            <a:r>
              <a:rPr lang="en-US" sz="2400" b="1" baseline="30000" dirty="0"/>
              <a:t>a</a:t>
            </a:r>
            <a:r>
              <a:rPr lang="en-US" sz="2400" b="1" dirty="0"/>
              <a:t>x</a:t>
            </a:r>
            <a:r>
              <a:rPr lang="en-US" sz="2400" b="1" baseline="30000" dirty="0"/>
              <a:t>b</a:t>
            </a:r>
            <a:r>
              <a:rPr lang="en-US" sz="2400" b="1" dirty="0"/>
              <a:t>u</a:t>
            </a:r>
            <a:r>
              <a:rPr lang="en-US" sz="2400" b="1" baseline="30000" dirty="0"/>
              <a:t>c</a:t>
            </a:r>
            <a:r>
              <a:rPr lang="el-GR" sz="2400" b="1" dirty="0"/>
              <a:t> </a:t>
            </a:r>
            <a:endParaRPr lang="el-GR" sz="2400" dirty="0"/>
          </a:p>
        </p:txBody>
      </p:sp>
      <p:sp>
        <p:nvSpPr>
          <p:cNvPr id="15" name="Ορθογώνιο 14">
            <a:extLst>
              <a:ext uri="{FF2B5EF4-FFF2-40B4-BE49-F238E27FC236}">
                <a16:creationId xmlns:a16="http://schemas.microsoft.com/office/drawing/2014/main" id="{D1D143D0-2ADD-488F-A17B-605B2A7E2F0C}"/>
              </a:ext>
            </a:extLst>
          </p:cNvPr>
          <p:cNvSpPr/>
          <p:nvPr/>
        </p:nvSpPr>
        <p:spPr>
          <a:xfrm>
            <a:off x="5292080" y="4085553"/>
            <a:ext cx="2052550" cy="461665"/>
          </a:xfrm>
          <a:prstGeom prst="rect">
            <a:avLst/>
          </a:prstGeom>
        </p:spPr>
        <p:txBody>
          <a:bodyPr wrap="none">
            <a:spAutoFit/>
          </a:bodyPr>
          <a:lstStyle/>
          <a:p>
            <a:r>
              <a:rPr lang="en-US" sz="2400" b="1" dirty="0" err="1"/>
              <a:t>Q</a:t>
            </a:r>
            <a:r>
              <a:rPr lang="en-US" sz="2400" b="1" baseline="-25000" dirty="0" err="1"/>
              <a:t>h</a:t>
            </a:r>
            <a:r>
              <a:rPr lang="en-US" sz="2400" b="1" dirty="0"/>
              <a:t>=</a:t>
            </a:r>
            <a:r>
              <a:rPr lang="en-US" sz="2400" b="1" dirty="0" err="1"/>
              <a:t>Q</a:t>
            </a:r>
            <a:r>
              <a:rPr lang="en-US" sz="2400" b="1" baseline="-25000" dirty="0" err="1"/>
              <a:t>m</a:t>
            </a:r>
            <a:r>
              <a:rPr lang="en-US" sz="2400" b="1" dirty="0" err="1"/>
              <a:t>c</a:t>
            </a:r>
            <a:r>
              <a:rPr lang="en-US" sz="2400" b="1" baseline="-25000" dirty="0" err="1"/>
              <a:t>p</a:t>
            </a:r>
            <a:r>
              <a:rPr lang="en-US" sz="2400" b="1" baseline="30000" dirty="0"/>
              <a:t>’</a:t>
            </a:r>
            <a:r>
              <a:rPr lang="en-US" sz="2400" b="1" dirty="0"/>
              <a:t>(T</a:t>
            </a:r>
            <a:r>
              <a:rPr lang="en-US" sz="2400" b="1" baseline="-25000" dirty="0"/>
              <a:t>s</a:t>
            </a:r>
            <a:r>
              <a:rPr lang="en-US" sz="2400" b="1" dirty="0"/>
              <a:t>-T)</a:t>
            </a:r>
            <a:r>
              <a:rPr lang="el-GR" sz="2400" b="1" dirty="0"/>
              <a:t> </a:t>
            </a:r>
            <a:endParaRPr lang="el-GR" sz="2400" dirty="0"/>
          </a:p>
        </p:txBody>
      </p:sp>
      <p:sp>
        <p:nvSpPr>
          <p:cNvPr id="16" name="Ορθογώνιο 15">
            <a:extLst>
              <a:ext uri="{FF2B5EF4-FFF2-40B4-BE49-F238E27FC236}">
                <a16:creationId xmlns:a16="http://schemas.microsoft.com/office/drawing/2014/main" id="{B5C65FB6-7788-41C5-84E6-89347627B23A}"/>
              </a:ext>
            </a:extLst>
          </p:cNvPr>
          <p:cNvSpPr/>
          <p:nvPr/>
        </p:nvSpPr>
        <p:spPr>
          <a:xfrm>
            <a:off x="6477318" y="5573293"/>
            <a:ext cx="1308371" cy="461665"/>
          </a:xfrm>
          <a:prstGeom prst="rect">
            <a:avLst/>
          </a:prstGeom>
        </p:spPr>
        <p:txBody>
          <a:bodyPr wrap="none">
            <a:spAutoFit/>
          </a:bodyPr>
          <a:lstStyle/>
          <a:p>
            <a:r>
              <a:rPr lang="el-GR" sz="2400" b="1" dirty="0"/>
              <a:t>……………</a:t>
            </a:r>
            <a:endParaRPr lang="el-GR" sz="2400" dirty="0"/>
          </a:p>
        </p:txBody>
      </p:sp>
    </p:spTree>
    <p:extLst>
      <p:ext uri="{BB962C8B-B14F-4D97-AF65-F5344CB8AC3E}">
        <p14:creationId xmlns:p14="http://schemas.microsoft.com/office/powerpoint/2010/main" val="3209981504"/>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E30A95E0-EC3C-4780-86B7-F99555D33E13}"/>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11/12/2024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50F2A6E7-FC29-48DF-B655-C80D227EF07A}"/>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93</a:t>
            </a:fld>
            <a:endParaRPr lang="el-GR" dirty="0">
              <a:solidFill>
                <a:prstClr val="black">
                  <a:tint val="75000"/>
                </a:prstClr>
              </a:solidFill>
            </a:endParaRPr>
          </a:p>
        </p:txBody>
      </p:sp>
      <p:sp>
        <p:nvSpPr>
          <p:cNvPr id="5" name="Ορθογώνιο 4">
            <a:extLst>
              <a:ext uri="{FF2B5EF4-FFF2-40B4-BE49-F238E27FC236}">
                <a16:creationId xmlns:a16="http://schemas.microsoft.com/office/drawing/2014/main" id="{EA97E445-9DE2-4EF6-BA4A-40016EAF14E8}"/>
              </a:ext>
            </a:extLst>
          </p:cNvPr>
          <p:cNvSpPr/>
          <p:nvPr/>
        </p:nvSpPr>
        <p:spPr>
          <a:xfrm>
            <a:off x="5004846" y="291790"/>
            <a:ext cx="2914815" cy="461665"/>
          </a:xfrm>
          <a:prstGeom prst="rect">
            <a:avLst/>
          </a:prstGeom>
        </p:spPr>
        <p:txBody>
          <a:bodyPr wrap="square">
            <a:spAutoFit/>
          </a:bodyPr>
          <a:lstStyle/>
          <a:p>
            <a:r>
              <a:rPr lang="en-US" sz="2400" b="1" dirty="0"/>
              <a:t>……   </a:t>
            </a:r>
            <a:r>
              <a:rPr lang="en-US" sz="2400" b="1" dirty="0" err="1"/>
              <a:t>Q</a:t>
            </a:r>
            <a:r>
              <a:rPr lang="en-US" sz="2400" b="1" baseline="-25000" dirty="0" err="1"/>
              <a:t>m</a:t>
            </a:r>
            <a:r>
              <a:rPr lang="en-US" sz="2400" b="1" dirty="0"/>
              <a:t>=</a:t>
            </a:r>
            <a:r>
              <a:rPr lang="el-GR" sz="2400" b="1" dirty="0"/>
              <a:t>ρ</a:t>
            </a:r>
            <a:r>
              <a:rPr lang="en-US" sz="2400" b="1" baseline="-25000" dirty="0"/>
              <a:t>s</a:t>
            </a:r>
            <a:r>
              <a:rPr lang="el-GR" sz="2400" b="1" dirty="0"/>
              <a:t>π</a:t>
            </a:r>
            <a:r>
              <a:rPr lang="en-US" sz="2400" b="1" dirty="0"/>
              <a:t>r</a:t>
            </a:r>
            <a:r>
              <a:rPr lang="en-US" sz="2400" b="1" baseline="-25000" dirty="0"/>
              <a:t>s</a:t>
            </a:r>
            <a:r>
              <a:rPr lang="en-US" sz="2400" b="1" baseline="30000" dirty="0"/>
              <a:t>2</a:t>
            </a:r>
            <a:r>
              <a:rPr lang="en-US" sz="2400" b="1" dirty="0"/>
              <a:t>w</a:t>
            </a:r>
            <a:r>
              <a:rPr lang="en-US" sz="2400" b="1" baseline="-25000" dirty="0"/>
              <a:t>gs</a:t>
            </a:r>
            <a:endParaRPr lang="el-GR" sz="2400" dirty="0"/>
          </a:p>
        </p:txBody>
      </p:sp>
      <p:sp>
        <p:nvSpPr>
          <p:cNvPr id="6" name="Ορθογώνιο 5">
            <a:extLst>
              <a:ext uri="{FF2B5EF4-FFF2-40B4-BE49-F238E27FC236}">
                <a16:creationId xmlns:a16="http://schemas.microsoft.com/office/drawing/2014/main" id="{57C02238-20BB-4079-B28E-7ED21628AC6D}"/>
              </a:ext>
            </a:extLst>
          </p:cNvPr>
          <p:cNvSpPr/>
          <p:nvPr/>
        </p:nvSpPr>
        <p:spPr>
          <a:xfrm>
            <a:off x="636708" y="892613"/>
            <a:ext cx="7859727" cy="1107996"/>
          </a:xfrm>
          <a:prstGeom prst="rect">
            <a:avLst/>
          </a:prstGeom>
        </p:spPr>
        <p:txBody>
          <a:bodyPr wrap="square">
            <a:spAutoFit/>
          </a:bodyPr>
          <a:lstStyle/>
          <a:p>
            <a:r>
              <a:rPr lang="el-GR" sz="2200" dirty="0">
                <a:solidFill>
                  <a:srgbClr val="C00000"/>
                </a:solidFill>
              </a:rPr>
              <a:t>ρ</a:t>
            </a:r>
            <a:r>
              <a:rPr lang="en-US" sz="2200" baseline="-25000" dirty="0">
                <a:solidFill>
                  <a:srgbClr val="C00000"/>
                </a:solidFill>
              </a:rPr>
              <a:t>s</a:t>
            </a:r>
            <a:r>
              <a:rPr lang="en-US" sz="2200" dirty="0">
                <a:solidFill>
                  <a:srgbClr val="C00000"/>
                </a:solidFill>
              </a:rPr>
              <a:t>, </a:t>
            </a:r>
            <a:r>
              <a:rPr lang="el-GR" sz="2200" dirty="0">
                <a:solidFill>
                  <a:srgbClr val="C00000"/>
                </a:solidFill>
              </a:rPr>
              <a:t>πυκνότητα εξερχόμενου καυσαερίου, </a:t>
            </a:r>
          </a:p>
          <a:p>
            <a:r>
              <a:rPr lang="en-US" sz="2200" dirty="0" err="1">
                <a:solidFill>
                  <a:srgbClr val="C00000"/>
                </a:solidFill>
              </a:rPr>
              <a:t>r</a:t>
            </a:r>
            <a:r>
              <a:rPr lang="en-US" sz="2200" baseline="-25000" dirty="0" err="1">
                <a:solidFill>
                  <a:srgbClr val="C00000"/>
                </a:solidFill>
              </a:rPr>
              <a:t>s</a:t>
            </a:r>
            <a:r>
              <a:rPr lang="en-US" sz="2200" dirty="0">
                <a:solidFill>
                  <a:srgbClr val="C00000"/>
                </a:solidFill>
              </a:rPr>
              <a:t>, </a:t>
            </a:r>
            <a:r>
              <a:rPr lang="el-GR" sz="2200" dirty="0">
                <a:solidFill>
                  <a:srgbClr val="C00000"/>
                </a:solidFill>
              </a:rPr>
              <a:t>ακτίνα καμινάδας εξόδου των καυσαερίων ~(ισοδύναμο Α/π)</a:t>
            </a:r>
            <a:r>
              <a:rPr lang="el-GR" sz="2200" baseline="30000" dirty="0">
                <a:solidFill>
                  <a:srgbClr val="C00000"/>
                </a:solidFill>
              </a:rPr>
              <a:t>1/2</a:t>
            </a:r>
            <a:r>
              <a:rPr lang="el-GR" sz="2200" dirty="0">
                <a:solidFill>
                  <a:srgbClr val="C00000"/>
                </a:solidFill>
              </a:rPr>
              <a:t>, </a:t>
            </a:r>
            <a:r>
              <a:rPr lang="en-US" sz="2200" dirty="0" err="1">
                <a:solidFill>
                  <a:srgbClr val="C00000"/>
                </a:solidFill>
              </a:rPr>
              <a:t>w</a:t>
            </a:r>
            <a:r>
              <a:rPr lang="en-US" sz="2200" baseline="-25000" dirty="0" err="1">
                <a:solidFill>
                  <a:srgbClr val="C00000"/>
                </a:solidFill>
              </a:rPr>
              <a:t>gs</a:t>
            </a:r>
            <a:r>
              <a:rPr lang="el-GR" sz="2200" dirty="0">
                <a:solidFill>
                  <a:srgbClr val="C00000"/>
                </a:solidFill>
              </a:rPr>
              <a:t>, ταχύτητα εξόδου καυσαερίων, κατά την κατακόρυφο.</a:t>
            </a:r>
          </a:p>
        </p:txBody>
      </p:sp>
      <p:sp>
        <p:nvSpPr>
          <p:cNvPr id="7" name="Ορθογώνιο 6">
            <a:extLst>
              <a:ext uri="{FF2B5EF4-FFF2-40B4-BE49-F238E27FC236}">
                <a16:creationId xmlns:a16="http://schemas.microsoft.com/office/drawing/2014/main" id="{20668CCC-13A0-4B43-8A9C-02F3344C6117}"/>
              </a:ext>
            </a:extLst>
          </p:cNvPr>
          <p:cNvSpPr/>
          <p:nvPr/>
        </p:nvSpPr>
        <p:spPr>
          <a:xfrm>
            <a:off x="530279" y="2159235"/>
            <a:ext cx="7848872" cy="425758"/>
          </a:xfrm>
          <a:prstGeom prst="rect">
            <a:avLst/>
          </a:prstGeom>
        </p:spPr>
        <p:txBody>
          <a:bodyPr wrap="square">
            <a:spAutoFit/>
          </a:bodyPr>
          <a:lstStyle/>
          <a:p>
            <a:pPr marL="12700" algn="just">
              <a:lnSpc>
                <a:spcPts val="2555"/>
              </a:lnSpc>
              <a:spcBef>
                <a:spcPts val="127"/>
              </a:spcBef>
            </a:pPr>
            <a:r>
              <a:rPr lang="el-GR" sz="2400" dirty="0">
                <a:solidFill>
                  <a:srgbClr val="0000FF"/>
                </a:solidFill>
              </a:rPr>
              <a:t>Με βάση τη μέθοδο </a:t>
            </a:r>
            <a:r>
              <a:rPr lang="en-US" sz="2400" dirty="0">
                <a:solidFill>
                  <a:srgbClr val="0000FF"/>
                </a:solidFill>
              </a:rPr>
              <a:t>Briggs, </a:t>
            </a:r>
            <a:r>
              <a:rPr lang="el-GR" sz="2400" dirty="0">
                <a:solidFill>
                  <a:srgbClr val="0000FF"/>
                </a:solidFill>
              </a:rPr>
              <a:t>η ροή της άνωσης, </a:t>
            </a:r>
            <a:r>
              <a:rPr lang="en-US" sz="2400" b="1" dirty="0">
                <a:solidFill>
                  <a:srgbClr val="0000FF"/>
                </a:solidFill>
              </a:rPr>
              <a:t>F</a:t>
            </a:r>
            <a:r>
              <a:rPr lang="en-US" sz="2400" b="1" baseline="-25000" dirty="0">
                <a:solidFill>
                  <a:srgbClr val="0000FF"/>
                </a:solidFill>
              </a:rPr>
              <a:t>b</a:t>
            </a:r>
            <a:r>
              <a:rPr lang="el-GR" sz="2400" dirty="0">
                <a:solidFill>
                  <a:srgbClr val="0000FF"/>
                </a:solidFill>
              </a:rPr>
              <a:t> </a:t>
            </a:r>
          </a:p>
        </p:txBody>
      </p:sp>
      <p:sp>
        <p:nvSpPr>
          <p:cNvPr id="8" name="Ορθογώνιο 7">
            <a:extLst>
              <a:ext uri="{FF2B5EF4-FFF2-40B4-BE49-F238E27FC236}">
                <a16:creationId xmlns:a16="http://schemas.microsoft.com/office/drawing/2014/main" id="{97575AF7-8B5F-4971-BF3F-7D3FCA39A72A}"/>
              </a:ext>
            </a:extLst>
          </p:cNvPr>
          <p:cNvSpPr/>
          <p:nvPr/>
        </p:nvSpPr>
        <p:spPr>
          <a:xfrm>
            <a:off x="5836672" y="2582601"/>
            <a:ext cx="2479525" cy="461665"/>
          </a:xfrm>
          <a:prstGeom prst="rect">
            <a:avLst/>
          </a:prstGeom>
        </p:spPr>
        <p:txBody>
          <a:bodyPr wrap="none">
            <a:spAutoFit/>
          </a:bodyPr>
          <a:lstStyle/>
          <a:p>
            <a:r>
              <a:rPr lang="en-US" sz="2400" b="1" dirty="0"/>
              <a:t>F</a:t>
            </a:r>
            <a:r>
              <a:rPr lang="en-US" sz="2400" b="1" baseline="-25000" dirty="0"/>
              <a:t>b </a:t>
            </a:r>
            <a:r>
              <a:rPr lang="en-US" sz="2400" b="1" dirty="0"/>
              <a:t>=gw</a:t>
            </a:r>
            <a:r>
              <a:rPr lang="en-US" sz="2400" b="1" baseline="-25000" dirty="0"/>
              <a:t>gs</a:t>
            </a:r>
            <a:r>
              <a:rPr lang="en-US" sz="2400" b="1" dirty="0"/>
              <a:t>r</a:t>
            </a:r>
            <a:r>
              <a:rPr lang="en-US" sz="2400" b="1" baseline="-25000" dirty="0"/>
              <a:t>s</a:t>
            </a:r>
            <a:r>
              <a:rPr lang="en-US" sz="2400" b="1" baseline="30000" dirty="0"/>
              <a:t>2</a:t>
            </a:r>
            <a:r>
              <a:rPr lang="en-US" sz="2400" b="1" dirty="0"/>
              <a:t>(T</a:t>
            </a:r>
            <a:r>
              <a:rPr lang="en-US" sz="2400" b="1" baseline="-25000" dirty="0"/>
              <a:t>s</a:t>
            </a:r>
            <a:r>
              <a:rPr lang="en-US" sz="2400" b="1" dirty="0"/>
              <a:t>-T)/T</a:t>
            </a:r>
            <a:r>
              <a:rPr lang="en-US" sz="2400" b="1" baseline="-25000" dirty="0"/>
              <a:t>s</a:t>
            </a:r>
            <a:endParaRPr lang="el-GR" sz="2400" dirty="0"/>
          </a:p>
        </p:txBody>
      </p:sp>
      <p:sp>
        <p:nvSpPr>
          <p:cNvPr id="9" name="Ορθογώνιο 8">
            <a:extLst>
              <a:ext uri="{FF2B5EF4-FFF2-40B4-BE49-F238E27FC236}">
                <a16:creationId xmlns:a16="http://schemas.microsoft.com/office/drawing/2014/main" id="{3195DBF5-A96E-4A9C-9847-CBC119FC0E0F}"/>
              </a:ext>
            </a:extLst>
          </p:cNvPr>
          <p:cNvSpPr/>
          <p:nvPr/>
        </p:nvSpPr>
        <p:spPr>
          <a:xfrm>
            <a:off x="530279" y="3275350"/>
            <a:ext cx="7966157" cy="749564"/>
          </a:xfrm>
          <a:prstGeom prst="rect">
            <a:avLst/>
          </a:prstGeom>
        </p:spPr>
        <p:txBody>
          <a:bodyPr wrap="square">
            <a:spAutoFit/>
          </a:bodyPr>
          <a:lstStyle/>
          <a:p>
            <a:pPr marL="12700" algn="r">
              <a:lnSpc>
                <a:spcPts val="2555"/>
              </a:lnSpc>
              <a:spcBef>
                <a:spcPts val="127"/>
              </a:spcBef>
            </a:pPr>
            <a:r>
              <a:rPr lang="el-GR" dirty="0">
                <a:solidFill>
                  <a:srgbClr val="0000FF"/>
                </a:solidFill>
              </a:rPr>
              <a:t>Για </a:t>
            </a:r>
            <a:r>
              <a:rPr lang="el-GR" dirty="0" err="1">
                <a:solidFill>
                  <a:srgbClr val="0000FF"/>
                </a:solidFill>
              </a:rPr>
              <a:t>ανωστικούς</a:t>
            </a:r>
            <a:r>
              <a:rPr lang="el-GR" dirty="0">
                <a:solidFill>
                  <a:srgbClr val="0000FF"/>
                </a:solidFill>
              </a:rPr>
              <a:t> </a:t>
            </a:r>
            <a:r>
              <a:rPr lang="el-GR" dirty="0" err="1">
                <a:solidFill>
                  <a:srgbClr val="0000FF"/>
                </a:solidFill>
              </a:rPr>
              <a:t>καπνοθύσανους</a:t>
            </a:r>
            <a:r>
              <a:rPr lang="el-GR" dirty="0">
                <a:solidFill>
                  <a:srgbClr val="0000FF"/>
                </a:solidFill>
              </a:rPr>
              <a:t>, </a:t>
            </a:r>
            <a:r>
              <a:rPr lang="en-US" b="1" dirty="0">
                <a:solidFill>
                  <a:srgbClr val="0000FF"/>
                </a:solidFill>
              </a:rPr>
              <a:t>T</a:t>
            </a:r>
            <a:r>
              <a:rPr lang="en-US" b="1" baseline="-25000" dirty="0">
                <a:solidFill>
                  <a:srgbClr val="0000FF"/>
                </a:solidFill>
              </a:rPr>
              <a:t>s</a:t>
            </a:r>
            <a:r>
              <a:rPr lang="el-GR" b="1" dirty="0">
                <a:solidFill>
                  <a:srgbClr val="0000FF"/>
                </a:solidFill>
              </a:rPr>
              <a:t>&gt;</a:t>
            </a:r>
            <a:r>
              <a:rPr lang="en-US" b="1" dirty="0">
                <a:solidFill>
                  <a:srgbClr val="0000FF"/>
                </a:solidFill>
              </a:rPr>
              <a:t>T</a:t>
            </a:r>
            <a:endParaRPr lang="el-GR" b="1" dirty="0">
              <a:solidFill>
                <a:srgbClr val="0000FF"/>
              </a:solidFill>
            </a:endParaRPr>
          </a:p>
          <a:p>
            <a:pPr marL="12700">
              <a:lnSpc>
                <a:spcPts val="2555"/>
              </a:lnSpc>
              <a:spcBef>
                <a:spcPts val="127"/>
              </a:spcBef>
            </a:pPr>
            <a:r>
              <a:rPr lang="el-GR" dirty="0"/>
              <a:t>Για μη </a:t>
            </a:r>
            <a:r>
              <a:rPr lang="el-GR" dirty="0" err="1"/>
              <a:t>ανωστικούς</a:t>
            </a:r>
            <a:r>
              <a:rPr lang="el-GR" dirty="0"/>
              <a:t>, </a:t>
            </a:r>
            <a:r>
              <a:rPr lang="en-US" dirty="0"/>
              <a:t>T</a:t>
            </a:r>
            <a:r>
              <a:rPr lang="en-US" baseline="-25000" dirty="0"/>
              <a:t>s</a:t>
            </a:r>
            <a:r>
              <a:rPr lang="el-GR" dirty="0"/>
              <a:t>~</a:t>
            </a:r>
            <a:r>
              <a:rPr lang="en-US" dirty="0"/>
              <a:t>T</a:t>
            </a:r>
            <a:r>
              <a:rPr lang="el-GR" dirty="0"/>
              <a:t> </a:t>
            </a:r>
            <a:r>
              <a:rPr lang="el-GR" dirty="0" err="1"/>
              <a:t>καπνοχειμάρρους</a:t>
            </a:r>
            <a:r>
              <a:rPr lang="el-GR" dirty="0"/>
              <a:t>  </a:t>
            </a:r>
          </a:p>
        </p:txBody>
      </p:sp>
      <p:sp>
        <p:nvSpPr>
          <p:cNvPr id="10" name="Ορθογώνιο 9">
            <a:extLst>
              <a:ext uri="{FF2B5EF4-FFF2-40B4-BE49-F238E27FC236}">
                <a16:creationId xmlns:a16="http://schemas.microsoft.com/office/drawing/2014/main" id="{0895AF69-5CF6-485F-AA6C-74A13520AA12}"/>
              </a:ext>
            </a:extLst>
          </p:cNvPr>
          <p:cNvSpPr/>
          <p:nvPr/>
        </p:nvSpPr>
        <p:spPr>
          <a:xfrm>
            <a:off x="5547008" y="4060110"/>
            <a:ext cx="3058851" cy="461665"/>
          </a:xfrm>
          <a:prstGeom prst="rect">
            <a:avLst/>
          </a:prstGeom>
        </p:spPr>
        <p:txBody>
          <a:bodyPr wrap="none">
            <a:spAutoFit/>
          </a:bodyPr>
          <a:lstStyle/>
          <a:p>
            <a:r>
              <a:rPr lang="el-GR" sz="2400" b="1" dirty="0"/>
              <a:t>Δ</a:t>
            </a:r>
            <a:r>
              <a:rPr lang="en-US" sz="2400" b="1" dirty="0"/>
              <a:t>h(x)</a:t>
            </a:r>
            <a:r>
              <a:rPr lang="el-GR" sz="2400" b="1" dirty="0"/>
              <a:t>=2,3</a:t>
            </a:r>
            <a:r>
              <a:rPr lang="en-US" sz="2400" b="1" dirty="0"/>
              <a:t>F</a:t>
            </a:r>
            <a:r>
              <a:rPr lang="en-US" sz="2400" b="1" baseline="-25000" dirty="0"/>
              <a:t>m</a:t>
            </a:r>
            <a:r>
              <a:rPr lang="en-US" sz="2400" b="1" baseline="30000" dirty="0"/>
              <a:t>1/3</a:t>
            </a:r>
            <a:r>
              <a:rPr lang="en-US" sz="2400" b="1" dirty="0"/>
              <a:t>u</a:t>
            </a:r>
            <a:r>
              <a:rPr lang="en-US" sz="2400" b="1" baseline="30000" dirty="0"/>
              <a:t>-2/3</a:t>
            </a:r>
            <a:r>
              <a:rPr lang="en-US" sz="2400" b="1" dirty="0"/>
              <a:t>x</a:t>
            </a:r>
            <a:r>
              <a:rPr lang="en-US" sz="2400" b="1" baseline="30000" dirty="0"/>
              <a:t>1/3</a:t>
            </a:r>
            <a:endParaRPr lang="el-GR" sz="2400" dirty="0"/>
          </a:p>
        </p:txBody>
      </p:sp>
      <p:sp>
        <p:nvSpPr>
          <p:cNvPr id="11" name="Ορθογώνιο 10">
            <a:extLst>
              <a:ext uri="{FF2B5EF4-FFF2-40B4-BE49-F238E27FC236}">
                <a16:creationId xmlns:a16="http://schemas.microsoft.com/office/drawing/2014/main" id="{46806C91-DF74-462D-B50B-1A6F9AE2B342}"/>
              </a:ext>
            </a:extLst>
          </p:cNvPr>
          <p:cNvSpPr/>
          <p:nvPr/>
        </p:nvSpPr>
        <p:spPr>
          <a:xfrm>
            <a:off x="6216309" y="4636634"/>
            <a:ext cx="2114681" cy="369332"/>
          </a:xfrm>
          <a:prstGeom prst="rect">
            <a:avLst/>
          </a:prstGeom>
        </p:spPr>
        <p:txBody>
          <a:bodyPr wrap="none">
            <a:spAutoFit/>
          </a:bodyPr>
          <a:lstStyle/>
          <a:p>
            <a:r>
              <a:rPr lang="el-GR" dirty="0">
                <a:solidFill>
                  <a:srgbClr val="0000FF"/>
                </a:solidFill>
              </a:rPr>
              <a:t>η ροή της ορμής, </a:t>
            </a:r>
            <a:r>
              <a:rPr lang="en-US" dirty="0" err="1">
                <a:solidFill>
                  <a:srgbClr val="0000FF"/>
                </a:solidFill>
              </a:rPr>
              <a:t>F</a:t>
            </a:r>
            <a:r>
              <a:rPr lang="en-US" b="1" baseline="-25000" dirty="0" err="1">
                <a:solidFill>
                  <a:srgbClr val="0000FF"/>
                </a:solidFill>
              </a:rPr>
              <a:t>m</a:t>
            </a:r>
            <a:r>
              <a:rPr lang="el-GR" dirty="0">
                <a:solidFill>
                  <a:srgbClr val="0000FF"/>
                </a:solidFill>
              </a:rPr>
              <a:t> </a:t>
            </a:r>
            <a:endParaRPr lang="el-GR" dirty="0"/>
          </a:p>
        </p:txBody>
      </p:sp>
      <p:sp>
        <p:nvSpPr>
          <p:cNvPr id="13" name="Ορθογώνιο 12">
            <a:extLst>
              <a:ext uri="{FF2B5EF4-FFF2-40B4-BE49-F238E27FC236}">
                <a16:creationId xmlns:a16="http://schemas.microsoft.com/office/drawing/2014/main" id="{231D5474-94C9-40E1-B00E-1B46D9CF0DA0}"/>
              </a:ext>
            </a:extLst>
          </p:cNvPr>
          <p:cNvSpPr/>
          <p:nvPr/>
        </p:nvSpPr>
        <p:spPr>
          <a:xfrm>
            <a:off x="5115110" y="5180546"/>
            <a:ext cx="3253198" cy="461665"/>
          </a:xfrm>
          <a:prstGeom prst="rect">
            <a:avLst/>
          </a:prstGeom>
        </p:spPr>
        <p:txBody>
          <a:bodyPr wrap="none">
            <a:spAutoFit/>
          </a:bodyPr>
          <a:lstStyle/>
          <a:p>
            <a:r>
              <a:rPr lang="en-US" sz="2400" b="1" dirty="0" err="1"/>
              <a:t>F</a:t>
            </a:r>
            <a:r>
              <a:rPr lang="en-US" sz="2400" b="1" baseline="-25000" dirty="0" err="1"/>
              <a:t>m</a:t>
            </a:r>
            <a:r>
              <a:rPr lang="en-US" sz="2400" b="1" baseline="-25000" dirty="0"/>
              <a:t> </a:t>
            </a:r>
            <a:r>
              <a:rPr lang="en-US" sz="2400" b="1" dirty="0"/>
              <a:t>=w</a:t>
            </a:r>
            <a:r>
              <a:rPr lang="en-US" sz="2400" b="1" baseline="-25000" dirty="0"/>
              <a:t>gs</a:t>
            </a:r>
            <a:r>
              <a:rPr lang="en-US" sz="2400" b="1" baseline="30000" dirty="0"/>
              <a:t>2</a:t>
            </a:r>
            <a:r>
              <a:rPr lang="en-US" sz="2400" b="1" dirty="0"/>
              <a:t>r</a:t>
            </a:r>
            <a:r>
              <a:rPr lang="en-US" sz="2400" b="1" baseline="-25000" dirty="0"/>
              <a:t>s</a:t>
            </a:r>
            <a:r>
              <a:rPr lang="en-US" sz="2400" b="1" baseline="30000" dirty="0"/>
              <a:t>2</a:t>
            </a:r>
            <a:r>
              <a:rPr lang="en-US" sz="2400" b="1" dirty="0"/>
              <a:t>(</a:t>
            </a:r>
            <a:r>
              <a:rPr lang="el-GR" sz="2400" b="1" dirty="0"/>
              <a:t>ρ</a:t>
            </a:r>
            <a:r>
              <a:rPr lang="en-US" sz="2400" b="1" baseline="-25000" dirty="0"/>
              <a:t>s</a:t>
            </a:r>
            <a:r>
              <a:rPr lang="el-GR" sz="2400" b="1" dirty="0"/>
              <a:t>/ρ</a:t>
            </a:r>
            <a:r>
              <a:rPr lang="en-US" sz="2400" b="1" dirty="0"/>
              <a:t>)</a:t>
            </a:r>
            <a:r>
              <a:rPr lang="el-GR" sz="2400" b="1" dirty="0"/>
              <a:t>~</a:t>
            </a:r>
            <a:r>
              <a:rPr lang="en-US" sz="2400" b="1" dirty="0"/>
              <a:t> w</a:t>
            </a:r>
            <a:r>
              <a:rPr lang="en-US" sz="2400" b="1" baseline="-25000" dirty="0"/>
              <a:t>gs</a:t>
            </a:r>
            <a:r>
              <a:rPr lang="en-US" sz="2400" b="1" baseline="30000" dirty="0"/>
              <a:t>2</a:t>
            </a:r>
            <a:r>
              <a:rPr lang="en-US" sz="2400" b="1" dirty="0"/>
              <a:t>r</a:t>
            </a:r>
            <a:r>
              <a:rPr lang="en-US" sz="2400" b="1" baseline="-25000" dirty="0"/>
              <a:t>s</a:t>
            </a:r>
            <a:r>
              <a:rPr lang="en-US" sz="2400" b="1" baseline="30000" dirty="0"/>
              <a:t>2</a:t>
            </a:r>
            <a:endParaRPr lang="el-GR" sz="2400" dirty="0"/>
          </a:p>
        </p:txBody>
      </p:sp>
      <p:sp>
        <p:nvSpPr>
          <p:cNvPr id="14" name="Ορθογώνιο 13">
            <a:extLst>
              <a:ext uri="{FF2B5EF4-FFF2-40B4-BE49-F238E27FC236}">
                <a16:creationId xmlns:a16="http://schemas.microsoft.com/office/drawing/2014/main" id="{FF91A251-FEF2-45BC-B1D5-53167A0C6F3B}"/>
              </a:ext>
            </a:extLst>
          </p:cNvPr>
          <p:cNvSpPr/>
          <p:nvPr/>
        </p:nvSpPr>
        <p:spPr>
          <a:xfrm>
            <a:off x="517620" y="5662852"/>
            <a:ext cx="7848872" cy="425758"/>
          </a:xfrm>
          <a:prstGeom prst="rect">
            <a:avLst/>
          </a:prstGeom>
        </p:spPr>
        <p:txBody>
          <a:bodyPr wrap="square">
            <a:spAutoFit/>
          </a:bodyPr>
          <a:lstStyle/>
          <a:p>
            <a:pPr marL="12700" algn="just">
              <a:lnSpc>
                <a:spcPts val="2555"/>
              </a:lnSpc>
              <a:spcBef>
                <a:spcPts val="127"/>
              </a:spcBef>
            </a:pPr>
            <a:r>
              <a:rPr lang="el-GR" sz="2400" dirty="0">
                <a:solidFill>
                  <a:srgbClr val="0000FF"/>
                </a:solidFill>
              </a:rPr>
              <a:t>Ισχύει για παρόμοιες πυκνότητας καυσαερίων και αέρα. </a:t>
            </a:r>
          </a:p>
        </p:txBody>
      </p:sp>
    </p:spTree>
    <p:extLst>
      <p:ext uri="{BB962C8B-B14F-4D97-AF65-F5344CB8AC3E}">
        <p14:creationId xmlns:p14="http://schemas.microsoft.com/office/powerpoint/2010/main" val="4115960023"/>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E30A95E0-EC3C-4780-86B7-F99555D33E13}"/>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11/12/2024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50F2A6E7-FC29-48DF-B655-C80D227EF07A}"/>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94</a:t>
            </a:fld>
            <a:endParaRPr lang="el-GR" dirty="0">
              <a:solidFill>
                <a:prstClr val="black">
                  <a:tint val="75000"/>
                </a:prstClr>
              </a:solidFill>
            </a:endParaRPr>
          </a:p>
        </p:txBody>
      </p:sp>
      <p:sp>
        <p:nvSpPr>
          <p:cNvPr id="7" name="Ορθογώνιο 6">
            <a:extLst>
              <a:ext uri="{FF2B5EF4-FFF2-40B4-BE49-F238E27FC236}">
                <a16:creationId xmlns:a16="http://schemas.microsoft.com/office/drawing/2014/main" id="{20668CCC-13A0-4B43-8A9C-02F3344C6117}"/>
              </a:ext>
            </a:extLst>
          </p:cNvPr>
          <p:cNvSpPr/>
          <p:nvPr/>
        </p:nvSpPr>
        <p:spPr>
          <a:xfrm>
            <a:off x="457200" y="745530"/>
            <a:ext cx="8039236" cy="759182"/>
          </a:xfrm>
          <a:prstGeom prst="rect">
            <a:avLst/>
          </a:prstGeom>
        </p:spPr>
        <p:txBody>
          <a:bodyPr wrap="square">
            <a:spAutoFit/>
          </a:bodyPr>
          <a:lstStyle/>
          <a:p>
            <a:pPr marL="12700" algn="just">
              <a:lnSpc>
                <a:spcPts val="2555"/>
              </a:lnSpc>
              <a:spcBef>
                <a:spcPts val="127"/>
              </a:spcBef>
            </a:pPr>
            <a:r>
              <a:rPr lang="el-GR" sz="2400" dirty="0">
                <a:solidFill>
                  <a:srgbClr val="0000FF"/>
                </a:solidFill>
              </a:rPr>
              <a:t>Η τελική ανύψωση του </a:t>
            </a:r>
            <a:r>
              <a:rPr lang="el-GR" sz="2400" dirty="0" err="1">
                <a:solidFill>
                  <a:srgbClr val="0000FF"/>
                </a:solidFill>
              </a:rPr>
              <a:t>καπνοχειμάρρου</a:t>
            </a:r>
            <a:r>
              <a:rPr lang="el-GR" sz="2400" dirty="0">
                <a:solidFill>
                  <a:srgbClr val="0000FF"/>
                </a:solidFill>
              </a:rPr>
              <a:t> σε ευσταθείς συνθήκες, δίδεται:</a:t>
            </a:r>
          </a:p>
        </p:txBody>
      </p:sp>
      <p:sp>
        <p:nvSpPr>
          <p:cNvPr id="8" name="Ορθογώνιο 7">
            <a:extLst>
              <a:ext uri="{FF2B5EF4-FFF2-40B4-BE49-F238E27FC236}">
                <a16:creationId xmlns:a16="http://schemas.microsoft.com/office/drawing/2014/main" id="{97575AF7-8B5F-4971-BF3F-7D3FCA39A72A}"/>
              </a:ext>
            </a:extLst>
          </p:cNvPr>
          <p:cNvSpPr/>
          <p:nvPr/>
        </p:nvSpPr>
        <p:spPr>
          <a:xfrm>
            <a:off x="5321132" y="1487270"/>
            <a:ext cx="2464136" cy="461665"/>
          </a:xfrm>
          <a:prstGeom prst="rect">
            <a:avLst/>
          </a:prstGeom>
        </p:spPr>
        <p:txBody>
          <a:bodyPr wrap="none">
            <a:spAutoFit/>
          </a:bodyPr>
          <a:lstStyle/>
          <a:p>
            <a:r>
              <a:rPr lang="el-GR" sz="2400" b="1" dirty="0"/>
              <a:t>Δ</a:t>
            </a:r>
            <a:r>
              <a:rPr lang="en-US" sz="2400" b="1" dirty="0"/>
              <a:t>h</a:t>
            </a:r>
            <a:r>
              <a:rPr lang="el-GR" sz="2400" b="1" dirty="0"/>
              <a:t>=2,6(</a:t>
            </a:r>
            <a:r>
              <a:rPr lang="en-US" sz="2400" b="1" dirty="0"/>
              <a:t>F</a:t>
            </a:r>
            <a:r>
              <a:rPr lang="en-US" sz="2400" b="1" baseline="-25000" dirty="0"/>
              <a:t>b </a:t>
            </a:r>
            <a:r>
              <a:rPr lang="el-GR" sz="2400" b="1" dirty="0"/>
              <a:t>/</a:t>
            </a:r>
            <a:r>
              <a:rPr lang="en-US" sz="2400" b="1" dirty="0"/>
              <a:t>uN</a:t>
            </a:r>
            <a:r>
              <a:rPr lang="en-US" sz="2400" b="1" baseline="30000" dirty="0"/>
              <a:t>2</a:t>
            </a:r>
            <a:r>
              <a:rPr lang="en-US" sz="2400" b="1" dirty="0"/>
              <a:t>)</a:t>
            </a:r>
            <a:r>
              <a:rPr lang="en-US" sz="2400" b="1" baseline="30000" dirty="0"/>
              <a:t>1/3</a:t>
            </a:r>
            <a:endParaRPr lang="el-GR" sz="2400" b="1" baseline="30000" dirty="0"/>
          </a:p>
        </p:txBody>
      </p:sp>
      <p:sp>
        <p:nvSpPr>
          <p:cNvPr id="9" name="Ορθογώνιο 8">
            <a:extLst>
              <a:ext uri="{FF2B5EF4-FFF2-40B4-BE49-F238E27FC236}">
                <a16:creationId xmlns:a16="http://schemas.microsoft.com/office/drawing/2014/main" id="{3195DBF5-A96E-4A9C-9847-CBC119FC0E0F}"/>
              </a:ext>
            </a:extLst>
          </p:cNvPr>
          <p:cNvSpPr/>
          <p:nvPr/>
        </p:nvSpPr>
        <p:spPr>
          <a:xfrm>
            <a:off x="647564" y="2068559"/>
            <a:ext cx="7848872" cy="403316"/>
          </a:xfrm>
          <a:prstGeom prst="rect">
            <a:avLst/>
          </a:prstGeom>
        </p:spPr>
        <p:txBody>
          <a:bodyPr wrap="square">
            <a:spAutoFit/>
          </a:bodyPr>
          <a:lstStyle/>
          <a:p>
            <a:pPr marL="12700" algn="r">
              <a:lnSpc>
                <a:spcPts val="2555"/>
              </a:lnSpc>
              <a:spcBef>
                <a:spcPts val="127"/>
              </a:spcBef>
            </a:pPr>
            <a:r>
              <a:rPr lang="el-GR" dirty="0">
                <a:solidFill>
                  <a:srgbClr val="C00000"/>
                </a:solidFill>
              </a:rPr>
              <a:t>Όπου Ν, η συχνότητα </a:t>
            </a:r>
            <a:r>
              <a:rPr lang="en-US" dirty="0" err="1">
                <a:solidFill>
                  <a:srgbClr val="C00000"/>
                </a:solidFill>
              </a:rPr>
              <a:t>Brynt-Vaisalla</a:t>
            </a:r>
            <a:endParaRPr lang="el-GR" b="1" dirty="0">
              <a:solidFill>
                <a:srgbClr val="C00000"/>
              </a:solidFill>
            </a:endParaRPr>
          </a:p>
        </p:txBody>
      </p:sp>
      <p:sp>
        <p:nvSpPr>
          <p:cNvPr id="11" name="Ορθογώνιο 10">
            <a:extLst>
              <a:ext uri="{FF2B5EF4-FFF2-40B4-BE49-F238E27FC236}">
                <a16:creationId xmlns:a16="http://schemas.microsoft.com/office/drawing/2014/main" id="{46806C91-DF74-462D-B50B-1A6F9AE2B342}"/>
              </a:ext>
            </a:extLst>
          </p:cNvPr>
          <p:cNvSpPr/>
          <p:nvPr/>
        </p:nvSpPr>
        <p:spPr>
          <a:xfrm>
            <a:off x="457200" y="4351274"/>
            <a:ext cx="5770984" cy="1015663"/>
          </a:xfrm>
          <a:prstGeom prst="rect">
            <a:avLst/>
          </a:prstGeom>
        </p:spPr>
        <p:txBody>
          <a:bodyPr wrap="square">
            <a:spAutoFit/>
          </a:bodyPr>
          <a:lstStyle/>
          <a:p>
            <a:r>
              <a:rPr lang="el-GR" sz="2000" dirty="0"/>
              <a:t>Ο αριθμός </a:t>
            </a:r>
            <a:r>
              <a:rPr lang="en-US" sz="2000" dirty="0" err="1"/>
              <a:t>Foude</a:t>
            </a:r>
            <a:r>
              <a:rPr lang="el-GR" sz="2000" dirty="0"/>
              <a:t>, </a:t>
            </a:r>
            <a:r>
              <a:rPr lang="en-US" sz="2000" dirty="0"/>
              <a:t>F</a:t>
            </a:r>
            <a:r>
              <a:rPr lang="en-US" sz="2000" b="1" baseline="-25000" dirty="0"/>
              <a:t>r</a:t>
            </a:r>
            <a:r>
              <a:rPr lang="el-GR" sz="2000" dirty="0"/>
              <a:t>,</a:t>
            </a:r>
            <a:r>
              <a:rPr lang="en-US" sz="2000" dirty="0"/>
              <a:t> </a:t>
            </a:r>
            <a:endParaRPr lang="el-GR" sz="2000" dirty="0"/>
          </a:p>
          <a:p>
            <a:r>
              <a:rPr lang="en-US" sz="2000" dirty="0"/>
              <a:t>u, </a:t>
            </a:r>
            <a:r>
              <a:rPr lang="el-GR" sz="2000" dirty="0"/>
              <a:t>η ταχύτητα του ανέμου στα 10</a:t>
            </a:r>
            <a:r>
              <a:rPr lang="en-US" sz="2000" dirty="0"/>
              <a:t>m </a:t>
            </a:r>
            <a:r>
              <a:rPr lang="el-GR" sz="2000" dirty="0"/>
              <a:t>από το έδαφος, </a:t>
            </a:r>
          </a:p>
          <a:p>
            <a:r>
              <a:rPr lang="en-US" sz="2000" b="1" dirty="0" err="1"/>
              <a:t>r</a:t>
            </a:r>
            <a:r>
              <a:rPr lang="en-US" sz="2000" b="1" baseline="-25000" dirty="0" err="1"/>
              <a:t>s</a:t>
            </a:r>
            <a:r>
              <a:rPr lang="el-GR" sz="2000" dirty="0"/>
              <a:t> ,  η ακτίνα της φωτιάς σε </a:t>
            </a:r>
            <a:r>
              <a:rPr lang="en-US" sz="2000" dirty="0"/>
              <a:t>m</a:t>
            </a:r>
            <a:endParaRPr lang="el-GR" sz="2000" dirty="0"/>
          </a:p>
        </p:txBody>
      </p:sp>
      <p:sp>
        <p:nvSpPr>
          <p:cNvPr id="14" name="Ορθογώνιο 13">
            <a:extLst>
              <a:ext uri="{FF2B5EF4-FFF2-40B4-BE49-F238E27FC236}">
                <a16:creationId xmlns:a16="http://schemas.microsoft.com/office/drawing/2014/main" id="{FF91A251-FEF2-45BC-B1D5-53167A0C6F3B}"/>
              </a:ext>
            </a:extLst>
          </p:cNvPr>
          <p:cNvSpPr/>
          <p:nvPr/>
        </p:nvSpPr>
        <p:spPr>
          <a:xfrm>
            <a:off x="647564" y="5568407"/>
            <a:ext cx="6103168" cy="425758"/>
          </a:xfrm>
          <a:prstGeom prst="rect">
            <a:avLst/>
          </a:prstGeom>
        </p:spPr>
        <p:txBody>
          <a:bodyPr wrap="square">
            <a:spAutoFit/>
          </a:bodyPr>
          <a:lstStyle/>
          <a:p>
            <a:pPr marL="12700" algn="just">
              <a:lnSpc>
                <a:spcPts val="2555"/>
              </a:lnSpc>
              <a:spcBef>
                <a:spcPts val="127"/>
              </a:spcBef>
            </a:pPr>
            <a:r>
              <a:rPr lang="el-GR" sz="2400" dirty="0">
                <a:solidFill>
                  <a:srgbClr val="C00000"/>
                </a:solidFill>
              </a:rPr>
              <a:t>Η κατακόρυφη ταχύτητα καυσαερίων (</a:t>
            </a:r>
            <a:r>
              <a:rPr lang="en-US" sz="2400" dirty="0">
                <a:solidFill>
                  <a:srgbClr val="C00000"/>
                </a:solidFill>
              </a:rPr>
              <a:t>m/s)</a:t>
            </a:r>
            <a:endParaRPr lang="el-GR" sz="2400" dirty="0">
              <a:solidFill>
                <a:srgbClr val="C00000"/>
              </a:solidFill>
            </a:endParaRPr>
          </a:p>
        </p:txBody>
      </p:sp>
      <p:sp>
        <p:nvSpPr>
          <p:cNvPr id="16" name="Ορθογώνιο 15">
            <a:extLst>
              <a:ext uri="{FF2B5EF4-FFF2-40B4-BE49-F238E27FC236}">
                <a16:creationId xmlns:a16="http://schemas.microsoft.com/office/drawing/2014/main" id="{3CC71B4F-B6C8-4027-88AC-62F30F1699FB}"/>
              </a:ext>
            </a:extLst>
          </p:cNvPr>
          <p:cNvSpPr/>
          <p:nvPr/>
        </p:nvSpPr>
        <p:spPr>
          <a:xfrm>
            <a:off x="457200" y="2459942"/>
            <a:ext cx="8075240" cy="772006"/>
          </a:xfrm>
          <a:prstGeom prst="rect">
            <a:avLst/>
          </a:prstGeom>
        </p:spPr>
        <p:txBody>
          <a:bodyPr wrap="square">
            <a:spAutoFit/>
          </a:bodyPr>
          <a:lstStyle/>
          <a:p>
            <a:pPr marL="12700" algn="just">
              <a:lnSpc>
                <a:spcPts val="2555"/>
              </a:lnSpc>
              <a:spcBef>
                <a:spcPts val="127"/>
              </a:spcBef>
            </a:pPr>
            <a:r>
              <a:rPr lang="el-GR" sz="2400" dirty="0">
                <a:solidFill>
                  <a:srgbClr val="0000FF"/>
                </a:solidFill>
              </a:rPr>
              <a:t>Σε συνθήκες άπνοιας, δεν ισχύουν οι πιο πάνω σχέσεις.</a:t>
            </a:r>
          </a:p>
          <a:p>
            <a:pPr marL="12700" algn="just">
              <a:lnSpc>
                <a:spcPts val="2555"/>
              </a:lnSpc>
              <a:spcBef>
                <a:spcPts val="127"/>
              </a:spcBef>
            </a:pPr>
            <a:r>
              <a:rPr lang="el-GR" sz="2400" dirty="0">
                <a:solidFill>
                  <a:srgbClr val="0000FF"/>
                </a:solidFill>
              </a:rPr>
              <a:t>Για περίπτωση δασικής πυρκαγιάς, δίδεται:</a:t>
            </a:r>
          </a:p>
        </p:txBody>
      </p:sp>
      <mc:AlternateContent xmlns:mc="http://schemas.openxmlformats.org/markup-compatibility/2006" xmlns:a14="http://schemas.microsoft.com/office/drawing/2010/main">
        <mc:Choice Requires="a14">
          <p:sp>
            <p:nvSpPr>
              <p:cNvPr id="17" name="Object 4">
                <a:extLst>
                  <a:ext uri="{FF2B5EF4-FFF2-40B4-BE49-F238E27FC236}">
                    <a16:creationId xmlns:a16="http://schemas.microsoft.com/office/drawing/2014/main" id="{796FA87B-612A-4AA2-BBB6-51C45CA852A2}"/>
                  </a:ext>
                </a:extLst>
              </p:cNvPr>
              <p:cNvSpPr txBox="1"/>
              <p:nvPr/>
            </p:nvSpPr>
            <p:spPr bwMode="auto">
              <a:xfrm>
                <a:off x="3419872" y="3360827"/>
                <a:ext cx="5266928" cy="963164"/>
              </a:xfrm>
              <a:prstGeom prst="rect">
                <a:avLst/>
              </a:prstGeom>
              <a:noFill/>
              <a:ln>
                <a:noFill/>
              </a:ln>
              <a:effectLst/>
            </p:spPr>
            <p:txBody>
              <a:bodyPr>
                <a:noAutofit/>
              </a:bodyPr>
              <a:lstStyle/>
              <a:p>
                <a:pPr/>
                <a14:m>
                  <m:oMathPara xmlns:m="http://schemas.openxmlformats.org/officeDocument/2006/math">
                    <m:oMathParaPr>
                      <m:jc m:val="left"/>
                    </m:oMathParaPr>
                    <m:oMath xmlns:m="http://schemas.openxmlformats.org/officeDocument/2006/math">
                      <m:r>
                        <a:rPr lang="el-GR" sz="2200" b="1" i="0" smtClean="0">
                          <a:solidFill>
                            <a:srgbClr val="000000"/>
                          </a:solidFill>
                          <a:latin typeface="Cambria Math" panose="02040503050406030204" pitchFamily="18" charset="0"/>
                        </a:rPr>
                        <m:t>𝚫</m:t>
                      </m:r>
                      <m:r>
                        <a:rPr lang="en-US" sz="2200" b="1" i="0" smtClean="0">
                          <a:solidFill>
                            <a:srgbClr val="000000"/>
                          </a:solidFill>
                          <a:latin typeface="Cambria Math" panose="02040503050406030204" pitchFamily="18" charset="0"/>
                        </a:rPr>
                        <m:t>𝐡</m:t>
                      </m:r>
                      <m:r>
                        <a:rPr lang="el-GR" sz="2200" b="1" i="1">
                          <a:solidFill>
                            <a:srgbClr val="000000"/>
                          </a:solidFill>
                          <a:latin typeface="Cambria Math" panose="02040503050406030204" pitchFamily="18" charset="0"/>
                        </a:rPr>
                        <m:t>=</m:t>
                      </m:r>
                      <m:d>
                        <m:dPr>
                          <m:begChr m:val="{"/>
                          <m:endChr m:val="}"/>
                          <m:ctrlPr>
                            <a:rPr lang="en-US" sz="2200" b="1" i="1" smtClean="0">
                              <a:solidFill>
                                <a:srgbClr val="000000"/>
                              </a:solidFill>
                              <a:latin typeface="Cambria Math" panose="02040503050406030204" pitchFamily="18" charset="0"/>
                            </a:rPr>
                          </m:ctrlPr>
                        </m:dPr>
                        <m:e>
                          <m:d>
                            <m:dPr>
                              <m:begChr m:val="["/>
                              <m:endChr m:val="]"/>
                              <m:ctrlPr>
                                <a:rPr lang="en-US" sz="2200" b="1" i="1" smtClean="0">
                                  <a:solidFill>
                                    <a:srgbClr val="000000"/>
                                  </a:solidFill>
                                  <a:latin typeface="Cambria Math" panose="02040503050406030204" pitchFamily="18" charset="0"/>
                                </a:rPr>
                              </m:ctrlPr>
                            </m:dPr>
                            <m:e>
                              <m:f>
                                <m:fPr>
                                  <m:ctrlPr>
                                    <a:rPr lang="el-GR" sz="2200" b="1" i="1">
                                      <a:solidFill>
                                        <a:srgbClr val="000000"/>
                                      </a:solidFill>
                                      <a:latin typeface="Cambria Math" panose="02040503050406030204" pitchFamily="18" charset="0"/>
                                    </a:rPr>
                                  </m:ctrlPr>
                                </m:fPr>
                                <m:num>
                                  <m:r>
                                    <a:rPr lang="en-US" sz="2200" b="1" i="1" smtClean="0">
                                      <a:solidFill>
                                        <a:srgbClr val="000000"/>
                                      </a:solidFill>
                                      <a:latin typeface="Cambria Math" panose="02040503050406030204" pitchFamily="18" charset="0"/>
                                    </a:rPr>
                                    <m:t>𝟑</m:t>
                                  </m:r>
                                  <m:r>
                                    <m:rPr>
                                      <m:nor/>
                                    </m:rPr>
                                    <a:rPr lang="en-US" sz="2200" b="1" dirty="0"/>
                                    <m:t>r</m:t>
                                  </m:r>
                                  <m:r>
                                    <m:rPr>
                                      <m:nor/>
                                    </m:rPr>
                                    <a:rPr lang="en-US" sz="2200" b="1" baseline="-25000" dirty="0"/>
                                    <m:t>s</m:t>
                                  </m:r>
                                  <m:r>
                                    <m:rPr>
                                      <m:nor/>
                                    </m:rPr>
                                    <a:rPr lang="en-US" sz="2200" b="1" i="0" dirty="0" smtClean="0"/>
                                    <m:t>x</m:t>
                                  </m:r>
                                  <m:r>
                                    <m:rPr>
                                      <m:nor/>
                                    </m:rPr>
                                    <a:rPr lang="en-US" sz="2200" b="1" baseline="30000" dirty="0"/>
                                    <m:t>2</m:t>
                                  </m:r>
                                </m:num>
                                <m:den>
                                  <m:r>
                                    <a:rPr lang="en-US" sz="2200" b="1" i="1" smtClean="0">
                                      <a:solidFill>
                                        <a:srgbClr val="000000"/>
                                      </a:solidFill>
                                      <a:latin typeface="Cambria Math" panose="02040503050406030204" pitchFamily="18" charset="0"/>
                                    </a:rPr>
                                    <m:t>𝟏</m:t>
                                  </m:r>
                                  <m:r>
                                    <a:rPr lang="en-US" sz="2200" b="1" i="1" smtClean="0">
                                      <a:solidFill>
                                        <a:srgbClr val="000000"/>
                                      </a:solidFill>
                                      <a:latin typeface="Cambria Math" panose="02040503050406030204" pitchFamily="18" charset="0"/>
                                    </a:rPr>
                                    <m:t>,</m:t>
                                  </m:r>
                                  <m:r>
                                    <a:rPr lang="en-US" sz="2200" b="1" i="1" smtClean="0">
                                      <a:solidFill>
                                        <a:srgbClr val="000000"/>
                                      </a:solidFill>
                                      <a:latin typeface="Cambria Math" panose="02040503050406030204" pitchFamily="18" charset="0"/>
                                    </a:rPr>
                                    <m:t>𝟒𝟒</m:t>
                                  </m:r>
                                  <m:r>
                                    <a:rPr lang="en-US" sz="2200" b="1" i="1" smtClean="0">
                                      <a:solidFill>
                                        <a:srgbClr val="000000"/>
                                      </a:solidFill>
                                      <a:latin typeface="Cambria Math" panose="02040503050406030204" pitchFamily="18" charset="0"/>
                                    </a:rPr>
                                    <m:t>𝑭</m:t>
                                  </m:r>
                                  <m:r>
                                    <m:rPr>
                                      <m:nor/>
                                    </m:rPr>
                                    <a:rPr lang="en-US" sz="2200" b="1" i="0" baseline="-25000" dirty="0" smtClean="0"/>
                                    <m:t>r</m:t>
                                  </m:r>
                                  <m:r>
                                    <m:rPr>
                                      <m:nor/>
                                    </m:rPr>
                                    <a:rPr lang="en-US" sz="2200" b="1" baseline="30000" dirty="0"/>
                                    <m:t>2</m:t>
                                  </m:r>
                                  <m:d>
                                    <m:dPr>
                                      <m:ctrlPr>
                                        <a:rPr lang="en-US" sz="2200" b="1" i="1" baseline="-25000" dirty="0" smtClean="0">
                                          <a:solidFill>
                                            <a:srgbClr val="000000"/>
                                          </a:solidFill>
                                          <a:latin typeface="Cambria Math" panose="02040503050406030204" pitchFamily="18" charset="0"/>
                                        </a:rPr>
                                      </m:ctrlPr>
                                    </m:dPr>
                                    <m:e>
                                      <m:f>
                                        <m:fPr>
                                          <m:ctrlPr>
                                            <a:rPr lang="el-GR" sz="2200" b="1" i="1">
                                              <a:solidFill>
                                                <a:srgbClr val="000000"/>
                                              </a:solidFill>
                                              <a:latin typeface="Cambria Math" panose="02040503050406030204" pitchFamily="18" charset="0"/>
                                            </a:rPr>
                                          </m:ctrlPr>
                                        </m:fPr>
                                        <m:num>
                                          <m:r>
                                            <a:rPr lang="en-US" sz="2200" b="1" i="1" smtClean="0">
                                              <a:solidFill>
                                                <a:srgbClr val="000000"/>
                                              </a:solidFill>
                                              <a:latin typeface="Cambria Math" panose="02040503050406030204" pitchFamily="18" charset="0"/>
                                            </a:rPr>
                                            <m:t>𝒖</m:t>
                                          </m:r>
                                        </m:num>
                                        <m:den>
                                          <m:r>
                                            <m:rPr>
                                              <m:nor/>
                                            </m:rPr>
                                            <a:rPr lang="en-US" sz="2200" b="1" i="0" dirty="0" smtClean="0"/>
                                            <m:t>w</m:t>
                                          </m:r>
                                          <m:r>
                                            <m:rPr>
                                              <m:nor/>
                                            </m:rPr>
                                            <a:rPr lang="en-US" sz="2200" b="1" i="0" baseline="-25000" dirty="0" smtClean="0"/>
                                            <m:t>gs</m:t>
                                          </m:r>
                                          <m:r>
                                            <m:rPr>
                                              <m:nor/>
                                            </m:rPr>
                                            <a:rPr lang="en-US" sz="2200" b="1" i="0" baseline="-25000" dirty="0" smtClean="0"/>
                                            <m:t>0</m:t>
                                          </m:r>
                                        </m:den>
                                      </m:f>
                                    </m:e>
                                  </m:d>
                                </m:den>
                              </m:f>
                            </m:e>
                          </m:d>
                          <m:r>
                            <a:rPr lang="el-GR" sz="2200" b="1" i="1">
                              <a:solidFill>
                                <a:srgbClr val="000000"/>
                              </a:solidFill>
                              <a:latin typeface="Cambria Math" panose="02040503050406030204" pitchFamily="18" charset="0"/>
                            </a:rPr>
                            <m:t>+</m:t>
                          </m:r>
                          <m:d>
                            <m:dPr>
                              <m:ctrlPr>
                                <a:rPr lang="en-US" sz="2200" b="1" i="1" smtClean="0">
                                  <a:solidFill>
                                    <a:srgbClr val="000000"/>
                                  </a:solidFill>
                                  <a:latin typeface="Cambria Math" panose="02040503050406030204" pitchFamily="18" charset="0"/>
                                </a:rPr>
                              </m:ctrlPr>
                            </m:dPr>
                            <m:e>
                              <m:f>
                                <m:fPr>
                                  <m:ctrlPr>
                                    <a:rPr lang="el-GR" sz="2200" b="1" i="1">
                                      <a:solidFill>
                                        <a:srgbClr val="000000"/>
                                      </a:solidFill>
                                      <a:latin typeface="Cambria Math" panose="02040503050406030204" pitchFamily="18" charset="0"/>
                                    </a:rPr>
                                  </m:ctrlPr>
                                </m:fPr>
                                <m:num>
                                  <m:r>
                                    <m:rPr>
                                      <m:nor/>
                                    </m:rPr>
                                    <a:rPr lang="en-US" sz="2200" b="1" dirty="0"/>
                                    <m:t>r</m:t>
                                  </m:r>
                                  <m:r>
                                    <m:rPr>
                                      <m:nor/>
                                    </m:rPr>
                                    <a:rPr lang="en-US" sz="2200" b="1" baseline="-25000" dirty="0"/>
                                    <m:t>s</m:t>
                                  </m:r>
                                </m:num>
                                <m:den>
                                  <m:r>
                                    <a:rPr lang="en-US" sz="2200" b="1" i="1" smtClean="0">
                                      <a:solidFill>
                                        <a:srgbClr val="000000"/>
                                      </a:solidFill>
                                      <a:latin typeface="Cambria Math" panose="02040503050406030204" pitchFamily="18" charset="0"/>
                                    </a:rPr>
                                    <m:t>𝟎</m:t>
                                  </m:r>
                                  <m:r>
                                    <a:rPr lang="en-US" sz="2200" b="1" i="1" smtClean="0">
                                      <a:solidFill>
                                        <a:srgbClr val="000000"/>
                                      </a:solidFill>
                                      <a:latin typeface="Cambria Math" panose="02040503050406030204" pitchFamily="18" charset="0"/>
                                    </a:rPr>
                                    <m:t>,</m:t>
                                  </m:r>
                                  <m:r>
                                    <a:rPr lang="en-US" sz="2200" b="1" i="1" smtClean="0">
                                      <a:solidFill>
                                        <a:srgbClr val="000000"/>
                                      </a:solidFill>
                                      <a:latin typeface="Cambria Math" panose="02040503050406030204" pitchFamily="18" charset="0"/>
                                    </a:rPr>
                                    <m:t>𝟔</m:t>
                                  </m:r>
                                </m:den>
                              </m:f>
                            </m:e>
                          </m:d>
                        </m:e>
                      </m:d>
                      <m:r>
                        <m:rPr>
                          <m:nor/>
                        </m:rPr>
                        <a:rPr lang="en-US" sz="2200" b="1" i="0" baseline="30000" dirty="0" smtClean="0"/>
                        <m:t>1/3</m:t>
                      </m:r>
                      <m:r>
                        <a:rPr lang="en-US" sz="2200" b="1" i="1" smtClean="0">
                          <a:solidFill>
                            <a:srgbClr val="000000"/>
                          </a:solidFill>
                          <a:latin typeface="Cambria Math" panose="02040503050406030204" pitchFamily="18" charset="0"/>
                        </a:rPr>
                        <m:t>−</m:t>
                      </m:r>
                      <m:f>
                        <m:fPr>
                          <m:ctrlPr>
                            <a:rPr lang="el-GR" sz="2200" b="1" i="1">
                              <a:solidFill>
                                <a:srgbClr val="000000"/>
                              </a:solidFill>
                              <a:latin typeface="Cambria Math" panose="02040503050406030204" pitchFamily="18" charset="0"/>
                            </a:rPr>
                          </m:ctrlPr>
                        </m:fPr>
                        <m:num>
                          <m:r>
                            <m:rPr>
                              <m:nor/>
                            </m:rPr>
                            <a:rPr lang="en-US" sz="2200" b="1" dirty="0"/>
                            <m:t>r</m:t>
                          </m:r>
                          <m:r>
                            <m:rPr>
                              <m:nor/>
                            </m:rPr>
                            <a:rPr lang="en-US" sz="2200" b="1" baseline="-25000" dirty="0"/>
                            <m:t>s</m:t>
                          </m:r>
                        </m:num>
                        <m:den>
                          <m:r>
                            <a:rPr lang="en-US" sz="2200" b="1" i="1" smtClean="0">
                              <a:solidFill>
                                <a:srgbClr val="000000"/>
                              </a:solidFill>
                              <a:latin typeface="Cambria Math" panose="02040503050406030204" pitchFamily="18" charset="0"/>
                            </a:rPr>
                            <m:t>𝟎</m:t>
                          </m:r>
                          <m:r>
                            <a:rPr lang="en-US" sz="2200" b="1" i="1">
                              <a:solidFill>
                                <a:srgbClr val="000000"/>
                              </a:solidFill>
                              <a:latin typeface="Cambria Math" panose="02040503050406030204" pitchFamily="18" charset="0"/>
                            </a:rPr>
                            <m:t>,</m:t>
                          </m:r>
                          <m:r>
                            <a:rPr lang="en-US" sz="2200" b="1" i="1" smtClean="0">
                              <a:solidFill>
                                <a:srgbClr val="000000"/>
                              </a:solidFill>
                              <a:latin typeface="Cambria Math" panose="02040503050406030204" pitchFamily="18" charset="0"/>
                            </a:rPr>
                            <m:t>𝟔</m:t>
                          </m:r>
                        </m:den>
                      </m:f>
                    </m:oMath>
                  </m:oMathPara>
                </a14:m>
                <a:endParaRPr lang="el-GR" sz="2200" b="1" dirty="0"/>
              </a:p>
            </p:txBody>
          </p:sp>
        </mc:Choice>
        <mc:Fallback xmlns="">
          <p:sp>
            <p:nvSpPr>
              <p:cNvPr id="17" name="Object 4">
                <a:extLst>
                  <a:ext uri="{FF2B5EF4-FFF2-40B4-BE49-F238E27FC236}">
                    <a16:creationId xmlns:a16="http://schemas.microsoft.com/office/drawing/2014/main" id="{796FA87B-612A-4AA2-BBB6-51C45CA852A2}"/>
                  </a:ext>
                </a:extLst>
              </p:cNvPr>
              <p:cNvSpPr txBox="1">
                <a:spLocks noRot="1" noChangeAspect="1" noMove="1" noResize="1" noEditPoints="1" noAdjustHandles="1" noChangeArrowheads="1" noChangeShapeType="1" noTextEdit="1"/>
              </p:cNvSpPr>
              <p:nvPr/>
            </p:nvSpPr>
            <p:spPr bwMode="auto">
              <a:xfrm>
                <a:off x="3419872" y="3360827"/>
                <a:ext cx="5266928" cy="963164"/>
              </a:xfrm>
              <a:prstGeom prst="rect">
                <a:avLst/>
              </a:prstGeom>
              <a:blipFill>
                <a:blip r:embed="rId2"/>
                <a:stretch>
                  <a:fillRect b="-8861"/>
                </a:stretch>
              </a:blipFill>
              <a:ln>
                <a:noFill/>
              </a:ln>
              <a:effectLst/>
            </p:spPr>
            <p:txBody>
              <a:bodyPr/>
              <a:lstStyle/>
              <a:p>
                <a:r>
                  <a:rPr lang="el-GR">
                    <a:noFill/>
                  </a:rPr>
                  <a:t> </a:t>
                </a:r>
              </a:p>
            </p:txBody>
          </p:sp>
        </mc:Fallback>
      </mc:AlternateContent>
      <mc:AlternateContent xmlns:mc="http://schemas.openxmlformats.org/markup-compatibility/2006" xmlns:a14="http://schemas.microsoft.com/office/drawing/2010/main">
        <mc:Choice Requires="a14">
          <p:sp>
            <p:nvSpPr>
              <p:cNvPr id="19" name="Object 4">
                <a:extLst>
                  <a:ext uri="{FF2B5EF4-FFF2-40B4-BE49-F238E27FC236}">
                    <a16:creationId xmlns:a16="http://schemas.microsoft.com/office/drawing/2014/main" id="{6DB184C4-7D3E-4630-807D-A25EE87C0E7C}"/>
                  </a:ext>
                </a:extLst>
              </p:cNvPr>
              <p:cNvSpPr txBox="1"/>
              <p:nvPr/>
            </p:nvSpPr>
            <p:spPr bwMode="auto">
              <a:xfrm>
                <a:off x="6574399" y="5393186"/>
                <a:ext cx="2584415" cy="963164"/>
              </a:xfrm>
              <a:prstGeom prst="rect">
                <a:avLst/>
              </a:prstGeom>
              <a:noFill/>
              <a:ln>
                <a:noFill/>
              </a:ln>
              <a:effectLst/>
            </p:spPr>
            <p:txBody>
              <a:bodyPr>
                <a:noAutofit/>
              </a:bodyPr>
              <a:lstStyle/>
              <a:p>
                <a:pPr/>
                <a14:m>
                  <m:oMathPara xmlns:m="http://schemas.openxmlformats.org/officeDocument/2006/math">
                    <m:oMathParaPr>
                      <m:jc m:val="left"/>
                    </m:oMathParaPr>
                    <m:oMath xmlns:m="http://schemas.openxmlformats.org/officeDocument/2006/math">
                      <m:r>
                        <m:rPr>
                          <m:nor/>
                        </m:rPr>
                        <a:rPr lang="en-US" b="1" dirty="0" smtClean="0">
                          <a:solidFill>
                            <a:srgbClr val="0000FF"/>
                          </a:solidFill>
                        </a:rPr>
                        <m:t>w</m:t>
                      </m:r>
                      <m:r>
                        <m:rPr>
                          <m:nor/>
                        </m:rPr>
                        <a:rPr lang="en-US" b="1" baseline="-25000" dirty="0" smtClean="0">
                          <a:solidFill>
                            <a:srgbClr val="0000FF"/>
                          </a:solidFill>
                        </a:rPr>
                        <m:t>gs</m:t>
                      </m:r>
                      <m:r>
                        <a:rPr lang="el-GR" b="1" i="1">
                          <a:solidFill>
                            <a:srgbClr val="0000FF"/>
                          </a:solidFill>
                          <a:latin typeface="Cambria Math" panose="02040503050406030204" pitchFamily="18" charset="0"/>
                        </a:rPr>
                        <m:t>=</m:t>
                      </m:r>
                      <m:f>
                        <m:fPr>
                          <m:ctrlPr>
                            <a:rPr lang="el-GR" b="1" i="1">
                              <a:solidFill>
                                <a:srgbClr val="0000FF"/>
                              </a:solidFill>
                              <a:latin typeface="Cambria Math" panose="02040503050406030204" pitchFamily="18" charset="0"/>
                            </a:rPr>
                          </m:ctrlPr>
                        </m:fPr>
                        <m:num>
                          <m:r>
                            <a:rPr lang="en-US" b="1" i="1">
                              <a:solidFill>
                                <a:srgbClr val="0000FF"/>
                              </a:solidFill>
                              <a:latin typeface="Cambria Math" panose="02040503050406030204" pitchFamily="18" charset="0"/>
                            </a:rPr>
                            <m:t>𝟖</m:t>
                          </m:r>
                          <m:r>
                            <a:rPr lang="en-US" b="1" i="1">
                              <a:solidFill>
                                <a:srgbClr val="0000FF"/>
                              </a:solidFill>
                              <a:latin typeface="Cambria Math" panose="02040503050406030204" pitchFamily="18" charset="0"/>
                            </a:rPr>
                            <m:t>,</m:t>
                          </m:r>
                          <m:r>
                            <a:rPr lang="en-US" b="1" i="1">
                              <a:solidFill>
                                <a:srgbClr val="0000FF"/>
                              </a:solidFill>
                              <a:latin typeface="Cambria Math" panose="02040503050406030204" pitchFamily="18" charset="0"/>
                            </a:rPr>
                            <m:t>𝟖</m:t>
                          </m:r>
                          <m:r>
                            <a:rPr lang="en-US" b="1" i="1">
                              <a:solidFill>
                                <a:srgbClr val="0000FF"/>
                              </a:solidFill>
                              <a:latin typeface="Cambria Math" panose="02040503050406030204" pitchFamily="18" charset="0"/>
                            </a:rPr>
                            <m:t>𝒙</m:t>
                          </m:r>
                          <m:r>
                            <a:rPr lang="en-US" b="1" i="1">
                              <a:solidFill>
                                <a:srgbClr val="0000FF"/>
                              </a:solidFill>
                              <a:latin typeface="Cambria Math" panose="02040503050406030204" pitchFamily="18" charset="0"/>
                            </a:rPr>
                            <m:t>𝟏𝟎</m:t>
                          </m:r>
                          <m:r>
                            <m:rPr>
                              <m:nor/>
                            </m:rPr>
                            <a:rPr lang="en-US" b="1" baseline="30000" dirty="0">
                              <a:solidFill>
                                <a:srgbClr val="0000FF"/>
                              </a:solidFill>
                            </a:rPr>
                            <m:t>−2</m:t>
                          </m:r>
                          <m:r>
                            <m:rPr>
                              <m:nor/>
                            </m:rPr>
                            <a:rPr lang="en-US" b="1" dirty="0">
                              <a:solidFill>
                                <a:srgbClr val="0000FF"/>
                              </a:solidFill>
                            </a:rPr>
                            <m:t>Q</m:t>
                          </m:r>
                          <m:r>
                            <m:rPr>
                              <m:nor/>
                            </m:rPr>
                            <a:rPr lang="en-US" b="1" baseline="-25000" dirty="0">
                              <a:solidFill>
                                <a:srgbClr val="0000FF"/>
                              </a:solidFill>
                            </a:rPr>
                            <m:t>h</m:t>
                          </m:r>
                          <m:r>
                            <m:rPr>
                              <m:nor/>
                            </m:rPr>
                            <a:rPr lang="en-US" b="1" dirty="0">
                              <a:solidFill>
                                <a:srgbClr val="0000FF"/>
                              </a:solidFill>
                            </a:rPr>
                            <m:t>T</m:t>
                          </m:r>
                          <m:r>
                            <m:rPr>
                              <m:nor/>
                            </m:rPr>
                            <a:rPr lang="en-US" b="1" baseline="-25000" dirty="0">
                              <a:solidFill>
                                <a:srgbClr val="0000FF"/>
                              </a:solidFill>
                            </a:rPr>
                            <m:t>s</m:t>
                          </m:r>
                        </m:num>
                        <m:den>
                          <m:r>
                            <a:rPr lang="en-US" b="1" i="1">
                              <a:solidFill>
                                <a:srgbClr val="0000FF"/>
                              </a:solidFill>
                              <a:latin typeface="Cambria Math" panose="02040503050406030204" pitchFamily="18" charset="0"/>
                            </a:rPr>
                            <m:t>𝒈</m:t>
                          </m:r>
                          <m:d>
                            <m:dPr>
                              <m:ctrlPr>
                                <a:rPr lang="en-US" b="1" i="1">
                                  <a:solidFill>
                                    <a:srgbClr val="0000FF"/>
                                  </a:solidFill>
                                  <a:latin typeface="Cambria Math" panose="02040503050406030204" pitchFamily="18" charset="0"/>
                                </a:rPr>
                              </m:ctrlPr>
                            </m:dPr>
                            <m:e>
                              <m:r>
                                <a:rPr lang="en-US" b="1" i="1">
                                  <a:solidFill>
                                    <a:srgbClr val="0000FF"/>
                                  </a:solidFill>
                                  <a:latin typeface="Cambria Math" panose="02040503050406030204" pitchFamily="18" charset="0"/>
                                </a:rPr>
                                <m:t>𝑻</m:t>
                              </m:r>
                              <m:r>
                                <m:rPr>
                                  <m:nor/>
                                </m:rPr>
                                <a:rPr lang="en-US" b="1" baseline="-25000" dirty="0">
                                  <a:solidFill>
                                    <a:srgbClr val="0000FF"/>
                                  </a:solidFill>
                                </a:rPr>
                                <m:t>s</m:t>
                              </m:r>
                              <m:r>
                                <a:rPr lang="en-US" b="1" i="1">
                                  <a:solidFill>
                                    <a:srgbClr val="0000FF"/>
                                  </a:solidFill>
                                  <a:latin typeface="Cambria Math" panose="02040503050406030204" pitchFamily="18" charset="0"/>
                                </a:rPr>
                                <m:t>−</m:t>
                              </m:r>
                              <m:r>
                                <a:rPr lang="en-US" b="1" i="1">
                                  <a:solidFill>
                                    <a:srgbClr val="0000FF"/>
                                  </a:solidFill>
                                  <a:latin typeface="Cambria Math" panose="02040503050406030204" pitchFamily="18" charset="0"/>
                                </a:rPr>
                                <m:t>𝑻</m:t>
                              </m:r>
                            </m:e>
                          </m:d>
                          <m:r>
                            <a:rPr lang="en-US" b="1" i="1">
                              <a:solidFill>
                                <a:srgbClr val="0000FF"/>
                              </a:solidFill>
                              <a:latin typeface="Cambria Math" panose="02040503050406030204" pitchFamily="18" charset="0"/>
                            </a:rPr>
                            <m:t>𝒓</m:t>
                          </m:r>
                          <m:r>
                            <m:rPr>
                              <m:nor/>
                            </m:rPr>
                            <a:rPr lang="en-US" b="1" baseline="-25000" dirty="0">
                              <a:solidFill>
                                <a:srgbClr val="0000FF"/>
                              </a:solidFill>
                            </a:rPr>
                            <m:t>s</m:t>
                          </m:r>
                          <m:r>
                            <m:rPr>
                              <m:nor/>
                            </m:rPr>
                            <a:rPr lang="en-US" b="1" baseline="30000" dirty="0">
                              <a:solidFill>
                                <a:srgbClr val="0000FF"/>
                              </a:solidFill>
                            </a:rPr>
                            <m:t>2</m:t>
                          </m:r>
                        </m:den>
                      </m:f>
                    </m:oMath>
                  </m:oMathPara>
                </a14:m>
                <a:endParaRPr lang="el-GR" b="1" dirty="0">
                  <a:solidFill>
                    <a:srgbClr val="0000FF"/>
                  </a:solidFill>
                </a:endParaRPr>
              </a:p>
            </p:txBody>
          </p:sp>
        </mc:Choice>
        <mc:Fallback xmlns="">
          <p:sp>
            <p:nvSpPr>
              <p:cNvPr id="19" name="Object 4">
                <a:extLst>
                  <a:ext uri="{FF2B5EF4-FFF2-40B4-BE49-F238E27FC236}">
                    <a16:creationId xmlns:a16="http://schemas.microsoft.com/office/drawing/2014/main" id="{6DB184C4-7D3E-4630-807D-A25EE87C0E7C}"/>
                  </a:ext>
                </a:extLst>
              </p:cNvPr>
              <p:cNvSpPr txBox="1">
                <a:spLocks noRot="1" noChangeAspect="1" noMove="1" noResize="1" noEditPoints="1" noAdjustHandles="1" noChangeArrowheads="1" noChangeShapeType="1" noTextEdit="1"/>
              </p:cNvSpPr>
              <p:nvPr/>
            </p:nvSpPr>
            <p:spPr bwMode="auto">
              <a:xfrm>
                <a:off x="6574399" y="5393186"/>
                <a:ext cx="2584415" cy="963164"/>
              </a:xfrm>
              <a:prstGeom prst="rect">
                <a:avLst/>
              </a:prstGeom>
              <a:blipFill>
                <a:blip r:embed="rId3"/>
                <a:stretch>
                  <a:fillRect/>
                </a:stretch>
              </a:blipFill>
              <a:ln>
                <a:noFill/>
              </a:ln>
              <a:effectLst/>
            </p:spPr>
            <p:txBody>
              <a:bodyPr/>
              <a:lstStyle/>
              <a:p>
                <a:r>
                  <a:rPr lang="el-GR">
                    <a:noFill/>
                  </a:rPr>
                  <a:t> </a:t>
                </a:r>
              </a:p>
            </p:txBody>
          </p:sp>
        </mc:Fallback>
      </mc:AlternateContent>
    </p:spTree>
    <p:extLst>
      <p:ext uri="{BB962C8B-B14F-4D97-AF65-F5344CB8AC3E}">
        <p14:creationId xmlns:p14="http://schemas.microsoft.com/office/powerpoint/2010/main" val="1501209805"/>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E30A95E0-EC3C-4780-86B7-F99555D33E13}"/>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11/12/2024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50F2A6E7-FC29-48DF-B655-C80D227EF07A}"/>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95</a:t>
            </a:fld>
            <a:endParaRPr lang="el-GR" dirty="0">
              <a:solidFill>
                <a:prstClr val="black">
                  <a:tint val="75000"/>
                </a:prstClr>
              </a:solidFill>
            </a:endParaRPr>
          </a:p>
        </p:txBody>
      </p:sp>
      <p:sp>
        <p:nvSpPr>
          <p:cNvPr id="7" name="Ορθογώνιο 6">
            <a:extLst>
              <a:ext uri="{FF2B5EF4-FFF2-40B4-BE49-F238E27FC236}">
                <a16:creationId xmlns:a16="http://schemas.microsoft.com/office/drawing/2014/main" id="{20668CCC-13A0-4B43-8A9C-02F3344C6117}"/>
              </a:ext>
            </a:extLst>
          </p:cNvPr>
          <p:cNvSpPr/>
          <p:nvPr/>
        </p:nvSpPr>
        <p:spPr>
          <a:xfrm>
            <a:off x="323528" y="646311"/>
            <a:ext cx="7848872" cy="425758"/>
          </a:xfrm>
          <a:prstGeom prst="rect">
            <a:avLst/>
          </a:prstGeom>
        </p:spPr>
        <p:txBody>
          <a:bodyPr wrap="square">
            <a:spAutoFit/>
          </a:bodyPr>
          <a:lstStyle/>
          <a:p>
            <a:pPr marL="12700" algn="just">
              <a:lnSpc>
                <a:spcPts val="2555"/>
              </a:lnSpc>
              <a:spcBef>
                <a:spcPts val="127"/>
              </a:spcBef>
            </a:pPr>
            <a:r>
              <a:rPr lang="el-GR" sz="2400" dirty="0">
                <a:solidFill>
                  <a:srgbClr val="0000FF"/>
                </a:solidFill>
              </a:rPr>
              <a:t>όταν οι συνθήκες είναι ασταθείς, η τελική ανύψωση….</a:t>
            </a:r>
          </a:p>
        </p:txBody>
      </p:sp>
      <p:sp>
        <p:nvSpPr>
          <p:cNvPr id="9" name="Ορθογώνιο 8">
            <a:extLst>
              <a:ext uri="{FF2B5EF4-FFF2-40B4-BE49-F238E27FC236}">
                <a16:creationId xmlns:a16="http://schemas.microsoft.com/office/drawing/2014/main" id="{3195DBF5-A96E-4A9C-9847-CBC119FC0E0F}"/>
              </a:ext>
            </a:extLst>
          </p:cNvPr>
          <p:cNvSpPr/>
          <p:nvPr/>
        </p:nvSpPr>
        <p:spPr>
          <a:xfrm>
            <a:off x="647564" y="2068559"/>
            <a:ext cx="7848872" cy="403316"/>
          </a:xfrm>
          <a:prstGeom prst="rect">
            <a:avLst/>
          </a:prstGeom>
        </p:spPr>
        <p:txBody>
          <a:bodyPr wrap="square">
            <a:spAutoFit/>
          </a:bodyPr>
          <a:lstStyle/>
          <a:p>
            <a:pPr marL="12700" algn="r">
              <a:lnSpc>
                <a:spcPts val="2555"/>
              </a:lnSpc>
              <a:spcBef>
                <a:spcPts val="127"/>
              </a:spcBef>
            </a:pPr>
            <a:r>
              <a:rPr lang="el-GR" dirty="0">
                <a:solidFill>
                  <a:srgbClr val="C00000"/>
                </a:solidFill>
              </a:rPr>
              <a:t>Όπου Ν, η συχνότητα </a:t>
            </a:r>
            <a:r>
              <a:rPr lang="en-US" dirty="0">
                <a:solidFill>
                  <a:srgbClr val="C00000"/>
                </a:solidFill>
              </a:rPr>
              <a:t>Brunt-</a:t>
            </a:r>
            <a:r>
              <a:rPr lang="en-US" dirty="0" err="1">
                <a:solidFill>
                  <a:srgbClr val="C00000"/>
                </a:solidFill>
              </a:rPr>
              <a:t>Vaisalla</a:t>
            </a:r>
            <a:endParaRPr lang="el-GR" b="1" dirty="0">
              <a:solidFill>
                <a:srgbClr val="C00000"/>
              </a:solidFill>
            </a:endParaRPr>
          </a:p>
        </p:txBody>
      </p:sp>
      <p:sp>
        <p:nvSpPr>
          <p:cNvPr id="14" name="Ορθογώνιο 13">
            <a:extLst>
              <a:ext uri="{FF2B5EF4-FFF2-40B4-BE49-F238E27FC236}">
                <a16:creationId xmlns:a16="http://schemas.microsoft.com/office/drawing/2014/main" id="{FF91A251-FEF2-45BC-B1D5-53167A0C6F3B}"/>
              </a:ext>
            </a:extLst>
          </p:cNvPr>
          <p:cNvSpPr/>
          <p:nvPr/>
        </p:nvSpPr>
        <p:spPr>
          <a:xfrm>
            <a:off x="347203" y="4355813"/>
            <a:ext cx="4032448" cy="425758"/>
          </a:xfrm>
          <a:prstGeom prst="rect">
            <a:avLst/>
          </a:prstGeom>
        </p:spPr>
        <p:txBody>
          <a:bodyPr wrap="square">
            <a:spAutoFit/>
          </a:bodyPr>
          <a:lstStyle/>
          <a:p>
            <a:pPr marL="12700" algn="just">
              <a:lnSpc>
                <a:spcPts val="2555"/>
              </a:lnSpc>
              <a:spcBef>
                <a:spcPts val="127"/>
              </a:spcBef>
            </a:pPr>
            <a:r>
              <a:rPr lang="el-GR" sz="2400" dirty="0">
                <a:solidFill>
                  <a:srgbClr val="C00000"/>
                </a:solidFill>
              </a:rPr>
              <a:t>Σε ασταθείς συνθήκες…</a:t>
            </a:r>
          </a:p>
        </p:txBody>
      </p:sp>
      <p:sp>
        <p:nvSpPr>
          <p:cNvPr id="16" name="Ορθογώνιο 15">
            <a:extLst>
              <a:ext uri="{FF2B5EF4-FFF2-40B4-BE49-F238E27FC236}">
                <a16:creationId xmlns:a16="http://schemas.microsoft.com/office/drawing/2014/main" id="{3CC71B4F-B6C8-4027-88AC-62F30F1699FB}"/>
              </a:ext>
            </a:extLst>
          </p:cNvPr>
          <p:cNvSpPr/>
          <p:nvPr/>
        </p:nvSpPr>
        <p:spPr>
          <a:xfrm>
            <a:off x="323528" y="2433969"/>
            <a:ext cx="7848872" cy="425758"/>
          </a:xfrm>
          <a:prstGeom prst="rect">
            <a:avLst/>
          </a:prstGeom>
        </p:spPr>
        <p:txBody>
          <a:bodyPr wrap="square">
            <a:spAutoFit/>
          </a:bodyPr>
          <a:lstStyle/>
          <a:p>
            <a:pPr marL="12700" algn="just">
              <a:lnSpc>
                <a:spcPts val="2555"/>
              </a:lnSpc>
              <a:spcBef>
                <a:spcPts val="127"/>
              </a:spcBef>
            </a:pPr>
            <a:r>
              <a:rPr lang="el-GR" sz="2400" dirty="0">
                <a:solidFill>
                  <a:srgbClr val="0000FF"/>
                </a:solidFill>
              </a:rPr>
              <a:t>Για ουδέτερες συνθήκες:</a:t>
            </a:r>
          </a:p>
        </p:txBody>
      </p:sp>
      <mc:AlternateContent xmlns:mc="http://schemas.openxmlformats.org/markup-compatibility/2006" xmlns:a14="http://schemas.microsoft.com/office/drawing/2010/main">
        <mc:Choice Requires="a14">
          <p:sp>
            <p:nvSpPr>
              <p:cNvPr id="13" name="Object 4">
                <a:extLst>
                  <a:ext uri="{FF2B5EF4-FFF2-40B4-BE49-F238E27FC236}">
                    <a16:creationId xmlns:a16="http://schemas.microsoft.com/office/drawing/2014/main" id="{19D9FAAF-E998-4A66-9916-21A852B6F833}"/>
                  </a:ext>
                </a:extLst>
              </p:cNvPr>
              <p:cNvSpPr txBox="1"/>
              <p:nvPr/>
            </p:nvSpPr>
            <p:spPr bwMode="auto">
              <a:xfrm>
                <a:off x="4499992" y="1105395"/>
                <a:ext cx="3915435" cy="963164"/>
              </a:xfrm>
              <a:prstGeom prst="rect">
                <a:avLst/>
              </a:prstGeom>
              <a:noFill/>
              <a:ln>
                <a:noFill/>
              </a:ln>
              <a:effectLst/>
            </p:spPr>
            <p:txBody>
              <a:bodyPr>
                <a:noAutofit/>
              </a:bodyPr>
              <a:lstStyle/>
              <a:p>
                <a:pPr/>
                <a14:m>
                  <m:oMathPara xmlns:m="http://schemas.openxmlformats.org/officeDocument/2006/math">
                    <m:oMathParaPr>
                      <m:jc m:val="left"/>
                    </m:oMathParaPr>
                    <m:oMath xmlns:m="http://schemas.openxmlformats.org/officeDocument/2006/math">
                      <m:r>
                        <a:rPr lang="el-GR" sz="2000" b="1" i="0" smtClean="0">
                          <a:solidFill>
                            <a:srgbClr val="000000"/>
                          </a:solidFill>
                          <a:latin typeface="Cambria Math" panose="02040503050406030204" pitchFamily="18" charset="0"/>
                        </a:rPr>
                        <m:t>𝚫</m:t>
                      </m:r>
                      <m:r>
                        <a:rPr lang="en-US" sz="2000" b="1" i="0" smtClean="0">
                          <a:solidFill>
                            <a:srgbClr val="000000"/>
                          </a:solidFill>
                          <a:latin typeface="Cambria Math" panose="02040503050406030204" pitchFamily="18" charset="0"/>
                        </a:rPr>
                        <m:t>𝐡</m:t>
                      </m:r>
                      <m:r>
                        <a:rPr lang="el-GR" sz="2000" b="1" i="1">
                          <a:solidFill>
                            <a:srgbClr val="000000"/>
                          </a:solidFill>
                          <a:latin typeface="Cambria Math" panose="02040503050406030204" pitchFamily="18" charset="0"/>
                        </a:rPr>
                        <m:t>=</m:t>
                      </m:r>
                      <m:r>
                        <a:rPr lang="el-GR" sz="2000" b="1" i="1" smtClean="0">
                          <a:solidFill>
                            <a:srgbClr val="000000"/>
                          </a:solidFill>
                          <a:latin typeface="Cambria Math" panose="02040503050406030204" pitchFamily="18" charset="0"/>
                        </a:rPr>
                        <m:t>𝟐</m:t>
                      </m:r>
                      <m:r>
                        <a:rPr lang="el-GR" sz="2000" b="1" i="1" smtClean="0">
                          <a:solidFill>
                            <a:srgbClr val="000000"/>
                          </a:solidFill>
                          <a:latin typeface="Cambria Math" panose="02040503050406030204" pitchFamily="18" charset="0"/>
                        </a:rPr>
                        <m:t>,</m:t>
                      </m:r>
                      <m:r>
                        <a:rPr lang="el-GR" sz="2000" b="1" i="1" smtClean="0">
                          <a:solidFill>
                            <a:srgbClr val="000000"/>
                          </a:solidFill>
                          <a:latin typeface="Cambria Math" panose="02040503050406030204" pitchFamily="18" charset="0"/>
                        </a:rPr>
                        <m:t>𝟏</m:t>
                      </m:r>
                      <m:r>
                        <a:rPr lang="el-GR" sz="2000" b="1" i="1" smtClean="0">
                          <a:solidFill>
                            <a:srgbClr val="000000"/>
                          </a:solidFill>
                          <a:latin typeface="Cambria Math" panose="02040503050406030204" pitchFamily="18" charset="0"/>
                        </a:rPr>
                        <m:t>∗</m:t>
                      </m:r>
                      <m:d>
                        <m:dPr>
                          <m:begChr m:val="["/>
                          <m:endChr m:val="]"/>
                          <m:ctrlPr>
                            <a:rPr lang="en-US" sz="2000" b="1" i="1">
                              <a:solidFill>
                                <a:srgbClr val="000000"/>
                              </a:solidFill>
                              <a:latin typeface="Cambria Math" panose="02040503050406030204" pitchFamily="18" charset="0"/>
                            </a:rPr>
                          </m:ctrlPr>
                        </m:dPr>
                        <m:e>
                          <m:f>
                            <m:fPr>
                              <m:ctrlPr>
                                <a:rPr lang="el-GR" sz="2000" b="1" i="1">
                                  <a:solidFill>
                                    <a:srgbClr val="000000"/>
                                  </a:solidFill>
                                  <a:latin typeface="Cambria Math" panose="02040503050406030204" pitchFamily="18" charset="0"/>
                                </a:rPr>
                              </m:ctrlPr>
                            </m:fPr>
                            <m:num>
                              <m:r>
                                <m:rPr>
                                  <m:nor/>
                                </m:rPr>
                                <a:rPr lang="en-US" sz="2000" b="1" dirty="0"/>
                                <m:t>r</m:t>
                              </m:r>
                              <m:r>
                                <m:rPr>
                                  <m:nor/>
                                </m:rPr>
                                <a:rPr lang="en-US" sz="2000" b="1" baseline="-25000" dirty="0"/>
                                <m:t>s</m:t>
                              </m:r>
                              <m:r>
                                <m:rPr>
                                  <m:nor/>
                                </m:rPr>
                                <a:rPr lang="en-US" sz="2000" b="1" i="0" dirty="0" smtClean="0"/>
                                <m:t>u</m:t>
                              </m:r>
                              <m:r>
                                <m:rPr>
                                  <m:nor/>
                                </m:rPr>
                                <a:rPr lang="en-US" sz="2000" b="1" baseline="30000" dirty="0"/>
                                <m:t>2</m:t>
                              </m:r>
                            </m:num>
                            <m:den>
                              <m:r>
                                <a:rPr lang="en-US" sz="2000" b="1" i="1" smtClean="0">
                                  <a:solidFill>
                                    <a:srgbClr val="000000"/>
                                  </a:solidFill>
                                  <a:latin typeface="Cambria Math" panose="02040503050406030204" pitchFamily="18" charset="0"/>
                                </a:rPr>
                                <m:t>𝑵</m:t>
                              </m:r>
                              <m:r>
                                <m:rPr>
                                  <m:nor/>
                                </m:rPr>
                                <a:rPr lang="en-US" sz="2000" b="1" baseline="30000" dirty="0"/>
                                <m:t>2</m:t>
                              </m:r>
                              <m:r>
                                <a:rPr lang="en-US" sz="2000" b="1" i="1">
                                  <a:solidFill>
                                    <a:srgbClr val="000000"/>
                                  </a:solidFill>
                                  <a:latin typeface="Cambria Math" panose="02040503050406030204" pitchFamily="18" charset="0"/>
                                </a:rPr>
                                <m:t>𝑭</m:t>
                              </m:r>
                              <m:r>
                                <m:rPr>
                                  <m:nor/>
                                </m:rPr>
                                <a:rPr lang="en-US" sz="2000" b="1" baseline="-25000" dirty="0"/>
                                <m:t>r</m:t>
                              </m:r>
                              <m:r>
                                <m:rPr>
                                  <m:nor/>
                                </m:rPr>
                                <a:rPr lang="en-US" sz="2000" b="1" baseline="30000" dirty="0"/>
                                <m:t>2</m:t>
                              </m:r>
                              <m:d>
                                <m:dPr>
                                  <m:ctrlPr>
                                    <a:rPr lang="en-US" sz="2000" b="1" i="1" baseline="-25000" dirty="0">
                                      <a:solidFill>
                                        <a:srgbClr val="000000"/>
                                      </a:solidFill>
                                      <a:latin typeface="Cambria Math" panose="02040503050406030204" pitchFamily="18" charset="0"/>
                                    </a:rPr>
                                  </m:ctrlPr>
                                </m:dPr>
                                <m:e>
                                  <m:f>
                                    <m:fPr>
                                      <m:ctrlPr>
                                        <a:rPr lang="el-GR" sz="2000" b="1" i="1">
                                          <a:solidFill>
                                            <a:srgbClr val="000000"/>
                                          </a:solidFill>
                                          <a:latin typeface="Cambria Math" panose="02040503050406030204" pitchFamily="18" charset="0"/>
                                        </a:rPr>
                                      </m:ctrlPr>
                                    </m:fPr>
                                    <m:num>
                                      <m:r>
                                        <a:rPr lang="en-US" sz="2000" b="1" i="1">
                                          <a:solidFill>
                                            <a:srgbClr val="000000"/>
                                          </a:solidFill>
                                          <a:latin typeface="Cambria Math" panose="02040503050406030204" pitchFamily="18" charset="0"/>
                                        </a:rPr>
                                        <m:t>𝒖</m:t>
                                      </m:r>
                                    </m:num>
                                    <m:den>
                                      <m:r>
                                        <m:rPr>
                                          <m:nor/>
                                        </m:rPr>
                                        <a:rPr lang="en-US" sz="2000" b="1" dirty="0"/>
                                        <m:t>w</m:t>
                                      </m:r>
                                      <m:r>
                                        <m:rPr>
                                          <m:nor/>
                                        </m:rPr>
                                        <a:rPr lang="en-US" sz="2000" b="1" baseline="-25000" dirty="0"/>
                                        <m:t>gs</m:t>
                                      </m:r>
                                      <m:r>
                                        <m:rPr>
                                          <m:nor/>
                                        </m:rPr>
                                        <a:rPr lang="en-US" sz="2000" b="1" baseline="-25000" dirty="0"/>
                                        <m:t>0</m:t>
                                      </m:r>
                                    </m:den>
                                  </m:f>
                                </m:e>
                              </m:d>
                              <m:r>
                                <m:rPr>
                                  <m:nor/>
                                </m:rPr>
                                <a:rPr lang="en-US" sz="2000" b="1" i="0" baseline="30000" dirty="0" smtClean="0"/>
                                <m:t>3</m:t>
                              </m:r>
                            </m:den>
                          </m:f>
                        </m:e>
                      </m:d>
                      <m:r>
                        <m:rPr>
                          <m:nor/>
                        </m:rPr>
                        <a:rPr lang="en-US" sz="2000" b="1" baseline="30000" dirty="0"/>
                        <m:t>1/3</m:t>
                      </m:r>
                    </m:oMath>
                  </m:oMathPara>
                </a14:m>
                <a:endParaRPr lang="el-GR" sz="2000" b="1" dirty="0"/>
              </a:p>
            </p:txBody>
          </p:sp>
        </mc:Choice>
        <mc:Fallback xmlns="">
          <p:sp>
            <p:nvSpPr>
              <p:cNvPr id="13" name="Object 4">
                <a:extLst>
                  <a:ext uri="{FF2B5EF4-FFF2-40B4-BE49-F238E27FC236}">
                    <a16:creationId xmlns:a16="http://schemas.microsoft.com/office/drawing/2014/main" id="{19D9FAAF-E998-4A66-9916-21A852B6F833}"/>
                  </a:ext>
                </a:extLst>
              </p:cNvPr>
              <p:cNvSpPr txBox="1">
                <a:spLocks noRot="1" noChangeAspect="1" noMove="1" noResize="1" noEditPoints="1" noAdjustHandles="1" noChangeArrowheads="1" noChangeShapeType="1" noTextEdit="1"/>
              </p:cNvSpPr>
              <p:nvPr/>
            </p:nvSpPr>
            <p:spPr bwMode="auto">
              <a:xfrm>
                <a:off x="4499992" y="1105395"/>
                <a:ext cx="3915435" cy="963164"/>
              </a:xfrm>
              <a:prstGeom prst="rect">
                <a:avLst/>
              </a:prstGeom>
              <a:blipFill>
                <a:blip r:embed="rId2"/>
                <a:stretch>
                  <a:fillRect/>
                </a:stretch>
              </a:blipFill>
              <a:ln>
                <a:noFill/>
              </a:ln>
              <a:effectLst/>
            </p:spPr>
            <p:txBody>
              <a:bodyPr/>
              <a:lstStyle/>
              <a:p>
                <a:r>
                  <a:rPr lang="el-GR">
                    <a:noFill/>
                  </a:rPr>
                  <a:t> </a:t>
                </a:r>
              </a:p>
            </p:txBody>
          </p:sp>
        </mc:Fallback>
      </mc:AlternateContent>
      <mc:AlternateContent xmlns:mc="http://schemas.openxmlformats.org/markup-compatibility/2006" xmlns:a14="http://schemas.microsoft.com/office/drawing/2010/main">
        <mc:Choice Requires="a14">
          <p:sp>
            <p:nvSpPr>
              <p:cNvPr id="15" name="Object 4">
                <a:extLst>
                  <a:ext uri="{FF2B5EF4-FFF2-40B4-BE49-F238E27FC236}">
                    <a16:creationId xmlns:a16="http://schemas.microsoft.com/office/drawing/2014/main" id="{AEB7847E-5A24-4D99-B1A0-FE9660733EB8}"/>
                  </a:ext>
                </a:extLst>
              </p:cNvPr>
              <p:cNvSpPr txBox="1"/>
              <p:nvPr/>
            </p:nvSpPr>
            <p:spPr bwMode="auto">
              <a:xfrm>
                <a:off x="4325634" y="2927907"/>
                <a:ext cx="3294366" cy="963164"/>
              </a:xfrm>
              <a:prstGeom prst="rect">
                <a:avLst/>
              </a:prstGeom>
              <a:noFill/>
              <a:ln>
                <a:noFill/>
              </a:ln>
              <a:effectLst/>
            </p:spPr>
            <p:txBody>
              <a:bodyPr>
                <a:noAutofit/>
              </a:bodyPr>
              <a:lstStyle/>
              <a:p>
                <a:pPr/>
                <a14:m>
                  <m:oMathPara xmlns:m="http://schemas.openxmlformats.org/officeDocument/2006/math">
                    <m:oMathParaPr>
                      <m:jc m:val="left"/>
                    </m:oMathParaPr>
                    <m:oMath xmlns:m="http://schemas.openxmlformats.org/officeDocument/2006/math">
                      <m:r>
                        <a:rPr lang="el-GR" sz="2000" b="1" i="0" smtClean="0">
                          <a:solidFill>
                            <a:srgbClr val="000000"/>
                          </a:solidFill>
                          <a:latin typeface="Cambria Math" panose="02040503050406030204" pitchFamily="18" charset="0"/>
                        </a:rPr>
                        <m:t>𝚫</m:t>
                      </m:r>
                      <m:r>
                        <a:rPr lang="en-US" sz="2000" b="1" i="0" smtClean="0">
                          <a:solidFill>
                            <a:srgbClr val="000000"/>
                          </a:solidFill>
                          <a:latin typeface="Cambria Math" panose="02040503050406030204" pitchFamily="18" charset="0"/>
                        </a:rPr>
                        <m:t>𝐡</m:t>
                      </m:r>
                      <m:r>
                        <a:rPr lang="el-GR" sz="2000" b="1" i="1">
                          <a:solidFill>
                            <a:srgbClr val="000000"/>
                          </a:solidFill>
                          <a:latin typeface="Cambria Math" panose="02040503050406030204" pitchFamily="18" charset="0"/>
                        </a:rPr>
                        <m:t>=</m:t>
                      </m:r>
                      <m:r>
                        <a:rPr lang="el-GR" sz="2000" b="1" i="1" smtClean="0">
                          <a:solidFill>
                            <a:srgbClr val="000000"/>
                          </a:solidFill>
                          <a:latin typeface="Cambria Math" panose="02040503050406030204" pitchFamily="18" charset="0"/>
                        </a:rPr>
                        <m:t>𝟎</m:t>
                      </m:r>
                      <m:r>
                        <a:rPr lang="el-GR" sz="2000" b="1" i="1" smtClean="0">
                          <a:solidFill>
                            <a:srgbClr val="000000"/>
                          </a:solidFill>
                          <a:latin typeface="Cambria Math" panose="02040503050406030204" pitchFamily="18" charset="0"/>
                        </a:rPr>
                        <m:t>,</m:t>
                      </m:r>
                      <m:r>
                        <a:rPr lang="el-GR" sz="2000" b="1" i="1" smtClean="0">
                          <a:solidFill>
                            <a:srgbClr val="000000"/>
                          </a:solidFill>
                          <a:latin typeface="Cambria Math" panose="02040503050406030204" pitchFamily="18" charset="0"/>
                        </a:rPr>
                        <m:t>𝟕𝟔</m:t>
                      </m:r>
                      <m:r>
                        <a:rPr lang="el-GR" sz="2000" b="1" i="1" smtClean="0">
                          <a:solidFill>
                            <a:srgbClr val="000000"/>
                          </a:solidFill>
                          <a:latin typeface="Cambria Math" panose="02040503050406030204" pitchFamily="18" charset="0"/>
                        </a:rPr>
                        <m:t>∗</m:t>
                      </m:r>
                      <m:d>
                        <m:dPr>
                          <m:begChr m:val="["/>
                          <m:endChr m:val="]"/>
                          <m:ctrlPr>
                            <a:rPr lang="en-US" sz="2000" b="1" i="1">
                              <a:solidFill>
                                <a:srgbClr val="000000"/>
                              </a:solidFill>
                              <a:latin typeface="Cambria Math" panose="02040503050406030204" pitchFamily="18" charset="0"/>
                            </a:rPr>
                          </m:ctrlPr>
                        </m:dPr>
                        <m:e>
                          <m:f>
                            <m:fPr>
                              <m:ctrlPr>
                                <a:rPr lang="el-GR" sz="2000" b="1" i="1">
                                  <a:solidFill>
                                    <a:srgbClr val="000000"/>
                                  </a:solidFill>
                                  <a:latin typeface="Cambria Math" panose="02040503050406030204" pitchFamily="18" charset="0"/>
                                </a:rPr>
                              </m:ctrlPr>
                            </m:fPr>
                            <m:num>
                              <m:r>
                                <m:rPr>
                                  <m:nor/>
                                </m:rPr>
                                <a:rPr lang="en-US" sz="2000" b="1" dirty="0"/>
                                <m:t>r</m:t>
                              </m:r>
                              <m:r>
                                <m:rPr>
                                  <m:nor/>
                                </m:rPr>
                                <a:rPr lang="en-US" sz="2000" b="1" baseline="-25000" dirty="0"/>
                                <m:t>s</m:t>
                              </m:r>
                              <m:r>
                                <m:rPr>
                                  <m:nor/>
                                </m:rPr>
                                <a:rPr lang="en-US" sz="2000" b="1" i="0" dirty="0" smtClean="0"/>
                                <m:t>u</m:t>
                              </m:r>
                              <m:r>
                                <m:rPr>
                                  <m:nor/>
                                </m:rPr>
                                <a:rPr lang="en-US" sz="2000" b="1" baseline="30000" dirty="0"/>
                                <m:t>2</m:t>
                              </m:r>
                            </m:num>
                            <m:den>
                              <m:r>
                                <m:rPr>
                                  <m:nor/>
                                </m:rPr>
                                <a:rPr lang="en-US" sz="2000" b="1" i="0" dirty="0" smtClean="0"/>
                                <m:t>u</m:t>
                              </m:r>
                              <m:r>
                                <m:rPr>
                                  <m:nor/>
                                </m:rPr>
                                <a:rPr lang="en-US" sz="2000" b="1" i="0" baseline="-25000" dirty="0" smtClean="0"/>
                                <m:t>∗</m:t>
                              </m:r>
                              <m:r>
                                <m:rPr>
                                  <m:nor/>
                                </m:rPr>
                                <a:rPr lang="en-US" sz="2000" b="1" baseline="30000" dirty="0"/>
                                <m:t>2</m:t>
                              </m:r>
                              <m:r>
                                <a:rPr lang="en-US" sz="2000" b="1" i="1">
                                  <a:solidFill>
                                    <a:srgbClr val="000000"/>
                                  </a:solidFill>
                                  <a:latin typeface="Cambria Math" panose="02040503050406030204" pitchFamily="18" charset="0"/>
                                </a:rPr>
                                <m:t>𝑭</m:t>
                              </m:r>
                              <m:r>
                                <m:rPr>
                                  <m:nor/>
                                </m:rPr>
                                <a:rPr lang="en-US" sz="2000" b="1" baseline="-25000" dirty="0"/>
                                <m:t>r</m:t>
                              </m:r>
                              <m:r>
                                <m:rPr>
                                  <m:nor/>
                                </m:rPr>
                                <a:rPr lang="en-US" sz="2000" b="1" baseline="30000" dirty="0"/>
                                <m:t>2</m:t>
                              </m:r>
                              <m:d>
                                <m:dPr>
                                  <m:ctrlPr>
                                    <a:rPr lang="en-US" sz="2000" b="1" i="1" baseline="-25000" dirty="0">
                                      <a:solidFill>
                                        <a:srgbClr val="000000"/>
                                      </a:solidFill>
                                      <a:latin typeface="Cambria Math" panose="02040503050406030204" pitchFamily="18" charset="0"/>
                                    </a:rPr>
                                  </m:ctrlPr>
                                </m:dPr>
                                <m:e>
                                  <m:f>
                                    <m:fPr>
                                      <m:ctrlPr>
                                        <a:rPr lang="el-GR" sz="2000" b="1" i="1">
                                          <a:solidFill>
                                            <a:srgbClr val="000000"/>
                                          </a:solidFill>
                                          <a:latin typeface="Cambria Math" panose="02040503050406030204" pitchFamily="18" charset="0"/>
                                        </a:rPr>
                                      </m:ctrlPr>
                                    </m:fPr>
                                    <m:num>
                                      <m:r>
                                        <a:rPr lang="en-US" sz="2000" b="1" i="1">
                                          <a:solidFill>
                                            <a:srgbClr val="000000"/>
                                          </a:solidFill>
                                          <a:latin typeface="Cambria Math" panose="02040503050406030204" pitchFamily="18" charset="0"/>
                                        </a:rPr>
                                        <m:t>𝒖</m:t>
                                      </m:r>
                                    </m:num>
                                    <m:den>
                                      <m:r>
                                        <m:rPr>
                                          <m:nor/>
                                        </m:rPr>
                                        <a:rPr lang="en-US" sz="2000" b="1" dirty="0"/>
                                        <m:t>w</m:t>
                                      </m:r>
                                      <m:r>
                                        <m:rPr>
                                          <m:nor/>
                                        </m:rPr>
                                        <a:rPr lang="en-US" sz="2000" b="1" baseline="-25000" dirty="0"/>
                                        <m:t>gs</m:t>
                                      </m:r>
                                      <m:r>
                                        <m:rPr>
                                          <m:nor/>
                                        </m:rPr>
                                        <a:rPr lang="en-US" sz="2000" b="1" baseline="-25000" dirty="0"/>
                                        <m:t>0</m:t>
                                      </m:r>
                                    </m:den>
                                  </m:f>
                                </m:e>
                              </m:d>
                              <m:r>
                                <m:rPr>
                                  <m:nor/>
                                </m:rPr>
                                <a:rPr lang="en-US" sz="2000" b="1" i="0" baseline="30000" dirty="0" smtClean="0"/>
                                <m:t>3</m:t>
                              </m:r>
                            </m:den>
                          </m:f>
                        </m:e>
                      </m:d>
                    </m:oMath>
                  </m:oMathPara>
                </a14:m>
                <a:endParaRPr lang="el-GR" sz="2000" b="1" dirty="0"/>
              </a:p>
            </p:txBody>
          </p:sp>
        </mc:Choice>
        <mc:Fallback xmlns="">
          <p:sp>
            <p:nvSpPr>
              <p:cNvPr id="15" name="Object 4">
                <a:extLst>
                  <a:ext uri="{FF2B5EF4-FFF2-40B4-BE49-F238E27FC236}">
                    <a16:creationId xmlns:a16="http://schemas.microsoft.com/office/drawing/2014/main" id="{AEB7847E-5A24-4D99-B1A0-FE9660733EB8}"/>
                  </a:ext>
                </a:extLst>
              </p:cNvPr>
              <p:cNvSpPr txBox="1">
                <a:spLocks noRot="1" noChangeAspect="1" noMove="1" noResize="1" noEditPoints="1" noAdjustHandles="1" noChangeArrowheads="1" noChangeShapeType="1" noTextEdit="1"/>
              </p:cNvSpPr>
              <p:nvPr/>
            </p:nvSpPr>
            <p:spPr bwMode="auto">
              <a:xfrm>
                <a:off x="4325634" y="2927907"/>
                <a:ext cx="3294366" cy="963164"/>
              </a:xfrm>
              <a:prstGeom prst="rect">
                <a:avLst/>
              </a:prstGeom>
              <a:blipFill>
                <a:blip r:embed="rId3"/>
                <a:stretch>
                  <a:fillRect/>
                </a:stretch>
              </a:blipFill>
              <a:ln>
                <a:noFill/>
              </a:ln>
              <a:effectLst/>
            </p:spPr>
            <p:txBody>
              <a:bodyPr/>
              <a:lstStyle/>
              <a:p>
                <a:r>
                  <a:rPr lang="el-GR">
                    <a:noFill/>
                  </a:rPr>
                  <a:t> </a:t>
                </a:r>
              </a:p>
            </p:txBody>
          </p:sp>
        </mc:Fallback>
      </mc:AlternateContent>
      <mc:AlternateContent xmlns:mc="http://schemas.openxmlformats.org/markup-compatibility/2006" xmlns:a14="http://schemas.microsoft.com/office/drawing/2010/main">
        <mc:Choice Requires="a14">
          <p:sp>
            <p:nvSpPr>
              <p:cNvPr id="20" name="Object 4">
                <a:extLst>
                  <a:ext uri="{FF2B5EF4-FFF2-40B4-BE49-F238E27FC236}">
                    <a16:creationId xmlns:a16="http://schemas.microsoft.com/office/drawing/2014/main" id="{F06DE210-A6EF-4B2C-AA6A-2D6EB6348BCA}"/>
                  </a:ext>
                </a:extLst>
              </p:cNvPr>
              <p:cNvSpPr txBox="1"/>
              <p:nvPr/>
            </p:nvSpPr>
            <p:spPr bwMode="auto">
              <a:xfrm>
                <a:off x="4788024" y="4233250"/>
                <a:ext cx="3960440" cy="963164"/>
              </a:xfrm>
              <a:prstGeom prst="rect">
                <a:avLst/>
              </a:prstGeom>
              <a:noFill/>
              <a:ln>
                <a:noFill/>
              </a:ln>
              <a:effectLst/>
            </p:spPr>
            <p:txBody>
              <a:bodyPr>
                <a:noAutofit/>
              </a:bodyPr>
              <a:lstStyle/>
              <a:p>
                <a:pPr/>
                <a14:m>
                  <m:oMathPara xmlns:m="http://schemas.openxmlformats.org/officeDocument/2006/math">
                    <m:oMathParaPr>
                      <m:jc m:val="left"/>
                    </m:oMathParaPr>
                    <m:oMath xmlns:m="http://schemas.openxmlformats.org/officeDocument/2006/math">
                      <m:r>
                        <a:rPr lang="el-GR" sz="2000" b="1" i="0" smtClean="0">
                          <a:solidFill>
                            <a:srgbClr val="000000"/>
                          </a:solidFill>
                          <a:latin typeface="Cambria Math" panose="02040503050406030204" pitchFamily="18" charset="0"/>
                        </a:rPr>
                        <m:t>𝚫</m:t>
                      </m:r>
                      <m:r>
                        <a:rPr lang="en-US" sz="2000" b="1" i="0" smtClean="0">
                          <a:solidFill>
                            <a:srgbClr val="000000"/>
                          </a:solidFill>
                          <a:latin typeface="Cambria Math" panose="02040503050406030204" pitchFamily="18" charset="0"/>
                        </a:rPr>
                        <m:t>𝐡</m:t>
                      </m:r>
                      <m:r>
                        <a:rPr lang="el-GR" sz="2000" b="1" i="1">
                          <a:solidFill>
                            <a:srgbClr val="000000"/>
                          </a:solidFill>
                          <a:latin typeface="Cambria Math" panose="02040503050406030204" pitchFamily="18" charset="0"/>
                        </a:rPr>
                        <m:t>=</m:t>
                      </m:r>
                      <m:r>
                        <a:rPr lang="el-GR" sz="2000" b="1" i="1" smtClean="0">
                          <a:solidFill>
                            <a:srgbClr val="000000"/>
                          </a:solidFill>
                          <a:latin typeface="Cambria Math" panose="02040503050406030204" pitchFamily="18" charset="0"/>
                        </a:rPr>
                        <m:t>𝟒</m:t>
                      </m:r>
                      <m:r>
                        <a:rPr lang="el-GR" sz="2000" b="1" i="1" smtClean="0">
                          <a:solidFill>
                            <a:srgbClr val="000000"/>
                          </a:solidFill>
                          <a:latin typeface="Cambria Math" panose="02040503050406030204" pitchFamily="18" charset="0"/>
                        </a:rPr>
                        <m:t>,</m:t>
                      </m:r>
                      <m:r>
                        <a:rPr lang="el-GR" sz="2000" b="1" i="1" smtClean="0">
                          <a:solidFill>
                            <a:srgbClr val="000000"/>
                          </a:solidFill>
                          <a:latin typeface="Cambria Math" panose="02040503050406030204" pitchFamily="18" charset="0"/>
                        </a:rPr>
                        <m:t>𝟓</m:t>
                      </m:r>
                      <m:r>
                        <a:rPr lang="el-GR" sz="2000" b="1" i="1" smtClean="0">
                          <a:solidFill>
                            <a:srgbClr val="000000"/>
                          </a:solidFill>
                          <a:latin typeface="Cambria Math" panose="02040503050406030204" pitchFamily="18" charset="0"/>
                        </a:rPr>
                        <m:t>∗</m:t>
                      </m:r>
                      <m:d>
                        <m:dPr>
                          <m:begChr m:val="["/>
                          <m:endChr m:val="]"/>
                          <m:ctrlPr>
                            <a:rPr lang="en-US" sz="2000" b="1" i="1">
                              <a:solidFill>
                                <a:srgbClr val="000000"/>
                              </a:solidFill>
                              <a:latin typeface="Cambria Math" panose="02040503050406030204" pitchFamily="18" charset="0"/>
                            </a:rPr>
                          </m:ctrlPr>
                        </m:dPr>
                        <m:e>
                          <m:f>
                            <m:fPr>
                              <m:ctrlPr>
                                <a:rPr lang="el-GR" sz="2000" b="1" i="1">
                                  <a:solidFill>
                                    <a:srgbClr val="000000"/>
                                  </a:solidFill>
                                  <a:latin typeface="Cambria Math" panose="02040503050406030204" pitchFamily="18" charset="0"/>
                                </a:rPr>
                              </m:ctrlPr>
                            </m:fPr>
                            <m:num>
                              <m:r>
                                <m:rPr>
                                  <m:nor/>
                                </m:rPr>
                                <a:rPr lang="en-US" sz="2000" b="1" dirty="0"/>
                                <m:t>r</m:t>
                              </m:r>
                              <m:r>
                                <m:rPr>
                                  <m:nor/>
                                </m:rPr>
                                <a:rPr lang="en-US" sz="2000" b="1" baseline="-25000" dirty="0"/>
                                <m:t>s</m:t>
                              </m:r>
                              <m:r>
                                <m:rPr>
                                  <m:nor/>
                                </m:rPr>
                                <a:rPr lang="en-US" sz="2000" b="1" i="0" dirty="0" smtClean="0"/>
                                <m:t>u</m:t>
                              </m:r>
                              <m:r>
                                <m:rPr>
                                  <m:nor/>
                                </m:rPr>
                                <a:rPr lang="en-US" sz="2000" b="1" baseline="30000" dirty="0"/>
                                <m:t>2</m:t>
                              </m:r>
                              <m:r>
                                <m:rPr>
                                  <m:nor/>
                                </m:rPr>
                                <a:rPr lang="en-US" sz="2000" b="1" i="0" dirty="0" smtClean="0"/>
                                <m:t>H</m:t>
                              </m:r>
                              <m:r>
                                <m:rPr>
                                  <m:nor/>
                                </m:rPr>
                                <a:rPr lang="en-US" sz="2000" b="1" i="0" baseline="-25000" dirty="0" smtClean="0"/>
                                <m:t>inv</m:t>
                              </m:r>
                              <m:r>
                                <m:rPr>
                                  <m:nor/>
                                </m:rPr>
                                <a:rPr lang="en-US" sz="2000" b="1" i="0" baseline="30000" dirty="0" smtClean="0"/>
                                <m:t>2/3</m:t>
                              </m:r>
                            </m:num>
                            <m:den>
                              <m:r>
                                <a:rPr lang="el-GR" sz="2000" b="1" i="1">
                                  <a:solidFill>
                                    <a:srgbClr val="000000"/>
                                  </a:solidFill>
                                  <a:latin typeface="Cambria Math" panose="02040503050406030204" pitchFamily="18" charset="0"/>
                                </a:rPr>
                                <m:t>𝟒</m:t>
                              </m:r>
                              <m:r>
                                <a:rPr lang="el-GR" sz="2000" b="1" i="1">
                                  <a:solidFill>
                                    <a:srgbClr val="000000"/>
                                  </a:solidFill>
                                  <a:latin typeface="Cambria Math" panose="02040503050406030204" pitchFamily="18" charset="0"/>
                                </a:rPr>
                                <m:t>∗</m:t>
                              </m:r>
                              <m:r>
                                <m:rPr>
                                  <m:nor/>
                                </m:rPr>
                                <a:rPr lang="en-US" sz="2000" b="1" dirty="0"/>
                                <m:t>w</m:t>
                              </m:r>
                              <m:r>
                                <m:rPr>
                                  <m:nor/>
                                </m:rPr>
                                <a:rPr lang="en-US" sz="2000" b="1" i="0" baseline="-25000" dirty="0" smtClean="0"/>
                                <m:t>∗</m:t>
                              </m:r>
                              <m:r>
                                <m:rPr>
                                  <m:nor/>
                                </m:rPr>
                                <a:rPr lang="en-US" sz="2000" b="1" baseline="30000" dirty="0"/>
                                <m:t>2</m:t>
                              </m:r>
                              <m:r>
                                <a:rPr lang="en-US" sz="2000" b="1" i="1">
                                  <a:solidFill>
                                    <a:srgbClr val="000000"/>
                                  </a:solidFill>
                                  <a:latin typeface="Cambria Math" panose="02040503050406030204" pitchFamily="18" charset="0"/>
                                </a:rPr>
                                <m:t>𝑭</m:t>
                              </m:r>
                              <m:r>
                                <m:rPr>
                                  <m:nor/>
                                </m:rPr>
                                <a:rPr lang="en-US" sz="2000" b="1" baseline="-25000" dirty="0"/>
                                <m:t>r</m:t>
                              </m:r>
                              <m:r>
                                <m:rPr>
                                  <m:nor/>
                                </m:rPr>
                                <a:rPr lang="en-US" sz="2000" b="1" baseline="30000" dirty="0"/>
                                <m:t>2</m:t>
                              </m:r>
                              <m:d>
                                <m:dPr>
                                  <m:ctrlPr>
                                    <a:rPr lang="en-US" sz="2000" b="1" i="1" baseline="-25000" dirty="0">
                                      <a:solidFill>
                                        <a:srgbClr val="000000"/>
                                      </a:solidFill>
                                      <a:latin typeface="Cambria Math" panose="02040503050406030204" pitchFamily="18" charset="0"/>
                                    </a:rPr>
                                  </m:ctrlPr>
                                </m:dPr>
                                <m:e>
                                  <m:f>
                                    <m:fPr>
                                      <m:ctrlPr>
                                        <a:rPr lang="el-GR" sz="2000" b="1" i="1">
                                          <a:solidFill>
                                            <a:srgbClr val="000000"/>
                                          </a:solidFill>
                                          <a:latin typeface="Cambria Math" panose="02040503050406030204" pitchFamily="18" charset="0"/>
                                        </a:rPr>
                                      </m:ctrlPr>
                                    </m:fPr>
                                    <m:num>
                                      <m:r>
                                        <a:rPr lang="en-US" sz="2000" b="1" i="1">
                                          <a:solidFill>
                                            <a:srgbClr val="000000"/>
                                          </a:solidFill>
                                          <a:latin typeface="Cambria Math" panose="02040503050406030204" pitchFamily="18" charset="0"/>
                                        </a:rPr>
                                        <m:t>𝒖</m:t>
                                      </m:r>
                                    </m:num>
                                    <m:den>
                                      <m:r>
                                        <m:rPr>
                                          <m:nor/>
                                        </m:rPr>
                                        <a:rPr lang="en-US" sz="2000" b="1" dirty="0"/>
                                        <m:t>w</m:t>
                                      </m:r>
                                      <m:r>
                                        <m:rPr>
                                          <m:nor/>
                                        </m:rPr>
                                        <a:rPr lang="en-US" sz="2000" b="1" baseline="-25000" dirty="0"/>
                                        <m:t>gs</m:t>
                                      </m:r>
                                      <m:r>
                                        <m:rPr>
                                          <m:nor/>
                                        </m:rPr>
                                        <a:rPr lang="en-US" sz="2000" b="1" baseline="-25000" dirty="0"/>
                                        <m:t>0</m:t>
                                      </m:r>
                                    </m:den>
                                  </m:f>
                                </m:e>
                              </m:d>
                              <m:r>
                                <m:rPr>
                                  <m:nor/>
                                </m:rPr>
                                <a:rPr lang="en-US" sz="2000" b="1" i="0" baseline="30000" dirty="0" smtClean="0"/>
                                <m:t>3</m:t>
                              </m:r>
                            </m:den>
                          </m:f>
                        </m:e>
                      </m:d>
                      <m:r>
                        <m:rPr>
                          <m:nor/>
                        </m:rPr>
                        <a:rPr lang="en-US" sz="2000" b="1" i="0" baseline="30000" dirty="0" smtClean="0"/>
                        <m:t>3</m:t>
                      </m:r>
                      <m:r>
                        <m:rPr>
                          <m:nor/>
                        </m:rPr>
                        <a:rPr lang="en-US" sz="2000" b="1" baseline="30000" dirty="0"/>
                        <m:t>/</m:t>
                      </m:r>
                      <m:r>
                        <m:rPr>
                          <m:nor/>
                        </m:rPr>
                        <a:rPr lang="en-US" sz="2000" b="1" i="0" baseline="30000" dirty="0" smtClean="0"/>
                        <m:t>5</m:t>
                      </m:r>
                    </m:oMath>
                  </m:oMathPara>
                </a14:m>
                <a:endParaRPr lang="el-GR" sz="2000" b="1" dirty="0"/>
              </a:p>
            </p:txBody>
          </p:sp>
        </mc:Choice>
        <mc:Fallback xmlns="">
          <p:sp>
            <p:nvSpPr>
              <p:cNvPr id="20" name="Object 4">
                <a:extLst>
                  <a:ext uri="{FF2B5EF4-FFF2-40B4-BE49-F238E27FC236}">
                    <a16:creationId xmlns:a16="http://schemas.microsoft.com/office/drawing/2014/main" id="{F06DE210-A6EF-4B2C-AA6A-2D6EB6348BCA}"/>
                  </a:ext>
                </a:extLst>
              </p:cNvPr>
              <p:cNvSpPr txBox="1">
                <a:spLocks noRot="1" noChangeAspect="1" noMove="1" noResize="1" noEditPoints="1" noAdjustHandles="1" noChangeArrowheads="1" noChangeShapeType="1" noTextEdit="1"/>
              </p:cNvSpPr>
              <p:nvPr/>
            </p:nvSpPr>
            <p:spPr bwMode="auto">
              <a:xfrm>
                <a:off x="4788024" y="4233250"/>
                <a:ext cx="3960440" cy="963164"/>
              </a:xfrm>
              <a:prstGeom prst="rect">
                <a:avLst/>
              </a:prstGeom>
              <a:blipFill>
                <a:blip r:embed="rId4"/>
                <a:stretch>
                  <a:fillRect/>
                </a:stretch>
              </a:blipFill>
              <a:ln>
                <a:noFill/>
              </a:ln>
              <a:effectLst/>
            </p:spPr>
            <p:txBody>
              <a:bodyPr/>
              <a:lstStyle/>
              <a:p>
                <a:r>
                  <a:rPr lang="el-GR">
                    <a:noFill/>
                  </a:rPr>
                  <a:t> </a:t>
                </a:r>
              </a:p>
            </p:txBody>
          </p:sp>
        </mc:Fallback>
      </mc:AlternateContent>
      <mc:AlternateContent xmlns:mc="http://schemas.openxmlformats.org/markup-compatibility/2006" xmlns:a14="http://schemas.microsoft.com/office/drawing/2010/main">
        <mc:Choice Requires="a14">
          <p:sp>
            <p:nvSpPr>
              <p:cNvPr id="21" name="Ορθογώνιο 20">
                <a:extLst>
                  <a:ext uri="{FF2B5EF4-FFF2-40B4-BE49-F238E27FC236}">
                    <a16:creationId xmlns:a16="http://schemas.microsoft.com/office/drawing/2014/main" id="{527FBD14-F1B2-4712-8F3E-C330B6699C32}"/>
                  </a:ext>
                </a:extLst>
              </p:cNvPr>
              <p:cNvSpPr/>
              <p:nvPr/>
            </p:nvSpPr>
            <p:spPr>
              <a:xfrm>
                <a:off x="539552" y="5206355"/>
                <a:ext cx="8352928" cy="1015663"/>
              </a:xfrm>
              <a:prstGeom prst="rect">
                <a:avLst/>
              </a:prstGeom>
            </p:spPr>
            <p:txBody>
              <a:bodyPr wrap="square">
                <a:spAutoFit/>
              </a:bodyPr>
              <a:lstStyle/>
              <a:p>
                <a:r>
                  <a:rPr lang="el-GR" sz="2000" dirty="0">
                    <a:solidFill>
                      <a:srgbClr val="0000FF"/>
                    </a:solidFill>
                  </a:rPr>
                  <a:t>Όπου, </a:t>
                </a:r>
                <a14:m>
                  <m:oMath xmlns:m="http://schemas.openxmlformats.org/officeDocument/2006/math">
                    <m:r>
                      <m:rPr>
                        <m:nor/>
                      </m:rPr>
                      <a:rPr lang="en-US" sz="2000" b="1" dirty="0"/>
                      <m:t>H</m:t>
                    </m:r>
                    <m:r>
                      <m:rPr>
                        <m:nor/>
                      </m:rPr>
                      <a:rPr lang="en-US" sz="2000" b="1" baseline="-25000" dirty="0"/>
                      <m:t>inv</m:t>
                    </m:r>
                  </m:oMath>
                </a14:m>
                <a:r>
                  <a:rPr lang="el-GR" sz="2000" dirty="0">
                    <a:solidFill>
                      <a:srgbClr val="0000FF"/>
                    </a:solidFill>
                  </a:rPr>
                  <a:t> το ύψος της βάσης αναστροφής.</a:t>
                </a:r>
              </a:p>
              <a:p>
                <a:r>
                  <a:rPr lang="el-GR" sz="2000" dirty="0">
                    <a:solidFill>
                      <a:srgbClr val="0000FF"/>
                    </a:solidFill>
                  </a:rPr>
                  <a:t>Παρότι οι μέγιστες συγκεντρώσεις του </a:t>
                </a:r>
                <a:r>
                  <a:rPr lang="el-GR" sz="2000" dirty="0" err="1">
                    <a:solidFill>
                      <a:srgbClr val="0000FF"/>
                    </a:solidFill>
                  </a:rPr>
                  <a:t>καπνοθύσανου</a:t>
                </a:r>
                <a:r>
                  <a:rPr lang="el-GR" sz="2000" dirty="0">
                    <a:solidFill>
                      <a:srgbClr val="0000FF"/>
                    </a:solidFill>
                  </a:rPr>
                  <a:t> εμφανίζονται στην κεντρική γραμμή του, δεν παρέχουν πληροφορίες για την μεταβολή.</a:t>
                </a:r>
              </a:p>
            </p:txBody>
          </p:sp>
        </mc:Choice>
        <mc:Fallback xmlns="">
          <p:sp>
            <p:nvSpPr>
              <p:cNvPr id="21" name="Ορθογώνιο 20">
                <a:extLst>
                  <a:ext uri="{FF2B5EF4-FFF2-40B4-BE49-F238E27FC236}">
                    <a16:creationId xmlns:a16="http://schemas.microsoft.com/office/drawing/2014/main" id="{527FBD14-F1B2-4712-8F3E-C330B6699C32}"/>
                  </a:ext>
                </a:extLst>
              </p:cNvPr>
              <p:cNvSpPr>
                <a:spLocks noRot="1" noChangeAspect="1" noMove="1" noResize="1" noEditPoints="1" noAdjustHandles="1" noChangeArrowheads="1" noChangeShapeType="1" noTextEdit="1"/>
              </p:cNvSpPr>
              <p:nvPr/>
            </p:nvSpPr>
            <p:spPr>
              <a:xfrm>
                <a:off x="539552" y="5206355"/>
                <a:ext cx="8352928" cy="1015663"/>
              </a:xfrm>
              <a:prstGeom prst="rect">
                <a:avLst/>
              </a:prstGeom>
              <a:blipFill>
                <a:blip r:embed="rId5"/>
                <a:stretch>
                  <a:fillRect l="-803" t="-2994" b="-9581"/>
                </a:stretch>
              </a:blipFill>
            </p:spPr>
            <p:txBody>
              <a:bodyPr/>
              <a:lstStyle/>
              <a:p>
                <a:r>
                  <a:rPr lang="el-GR">
                    <a:noFill/>
                  </a:rPr>
                  <a:t> </a:t>
                </a:r>
              </a:p>
            </p:txBody>
          </p:sp>
        </mc:Fallback>
      </mc:AlternateContent>
    </p:spTree>
    <p:extLst>
      <p:ext uri="{BB962C8B-B14F-4D97-AF65-F5344CB8AC3E}">
        <p14:creationId xmlns:p14="http://schemas.microsoft.com/office/powerpoint/2010/main" val="1792543302"/>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6C1AA216-AC75-4E33-B270-534C79376666}"/>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11/12/2024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BC4D4A11-3F8B-4325-B08D-20C75894D6FB}"/>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96</a:t>
            </a:fld>
            <a:endParaRPr lang="el-GR" dirty="0">
              <a:solidFill>
                <a:prstClr val="black">
                  <a:tint val="75000"/>
                </a:prstClr>
              </a:solidFill>
            </a:endParaRPr>
          </a:p>
        </p:txBody>
      </p:sp>
      <p:sp>
        <p:nvSpPr>
          <p:cNvPr id="6" name="object 2">
            <a:extLst>
              <a:ext uri="{FF2B5EF4-FFF2-40B4-BE49-F238E27FC236}">
                <a16:creationId xmlns:a16="http://schemas.microsoft.com/office/drawing/2014/main" id="{7C5650F1-F9B2-4DFA-A65F-3EEE7D58A218}"/>
              </a:ext>
            </a:extLst>
          </p:cNvPr>
          <p:cNvSpPr txBox="1"/>
          <p:nvPr/>
        </p:nvSpPr>
        <p:spPr>
          <a:xfrm>
            <a:off x="1379601" y="189452"/>
            <a:ext cx="7307199" cy="432307"/>
          </a:xfrm>
          <a:prstGeom prst="rect">
            <a:avLst/>
          </a:prstGeom>
        </p:spPr>
        <p:txBody>
          <a:bodyPr wrap="square" lIns="0" tIns="0" rIns="0" bIns="0" rtlCol="0">
            <a:noAutofit/>
          </a:bodyPr>
          <a:lstStyle/>
          <a:p>
            <a:pPr marL="12700">
              <a:lnSpc>
                <a:spcPts val="3375"/>
              </a:lnSpc>
              <a:spcBef>
                <a:spcPts val="168"/>
              </a:spcBef>
            </a:pPr>
            <a:r>
              <a:rPr lang="el-GR" sz="2800" spc="0" dirty="0">
                <a:solidFill>
                  <a:srgbClr val="0000FF"/>
                </a:solidFill>
                <a:latin typeface="Arial Narrow" panose="020B0606020202030204" pitchFamily="34" charset="0"/>
                <a:cs typeface="Arial"/>
              </a:rPr>
              <a:t>Η διασπορά </a:t>
            </a:r>
            <a:r>
              <a:rPr lang="el-GR" sz="2800" spc="0" dirty="0" err="1">
                <a:solidFill>
                  <a:srgbClr val="0000FF"/>
                </a:solidFill>
                <a:latin typeface="Arial Narrow" panose="020B0606020202030204" pitchFamily="34" charset="0"/>
                <a:cs typeface="Arial"/>
              </a:rPr>
              <a:t>καπνοθυσάνου</a:t>
            </a:r>
            <a:endParaRPr sz="2800" dirty="0">
              <a:solidFill>
                <a:srgbClr val="0000FF"/>
              </a:solidFill>
              <a:latin typeface="Arial Narrow" panose="020B0606020202030204" pitchFamily="34" charset="0"/>
              <a:cs typeface="Arial"/>
            </a:endParaRPr>
          </a:p>
        </p:txBody>
      </p:sp>
      <p:sp>
        <p:nvSpPr>
          <p:cNvPr id="7" name="Ορθογώνιο 6">
            <a:extLst>
              <a:ext uri="{FF2B5EF4-FFF2-40B4-BE49-F238E27FC236}">
                <a16:creationId xmlns:a16="http://schemas.microsoft.com/office/drawing/2014/main" id="{F74BA1FF-0850-4875-ABC5-02532EC1E6B7}"/>
              </a:ext>
            </a:extLst>
          </p:cNvPr>
          <p:cNvSpPr/>
          <p:nvPr/>
        </p:nvSpPr>
        <p:spPr>
          <a:xfrm>
            <a:off x="683568" y="1844824"/>
            <a:ext cx="7848872" cy="1785104"/>
          </a:xfrm>
          <a:prstGeom prst="rect">
            <a:avLst/>
          </a:prstGeom>
        </p:spPr>
        <p:txBody>
          <a:bodyPr wrap="square">
            <a:spAutoFit/>
          </a:bodyPr>
          <a:lstStyle/>
          <a:p>
            <a:pPr marL="12700" algn="just">
              <a:lnSpc>
                <a:spcPts val="2555"/>
              </a:lnSpc>
              <a:spcBef>
                <a:spcPts val="127"/>
              </a:spcBef>
            </a:pPr>
            <a:r>
              <a:rPr lang="el-GR" sz="2400" dirty="0">
                <a:solidFill>
                  <a:srgbClr val="C00000"/>
                </a:solidFill>
                <a:latin typeface="Arial Narrow" panose="020B0606020202030204" pitchFamily="34" charset="0"/>
              </a:rPr>
              <a:t>Είναι πιθανό ο </a:t>
            </a:r>
            <a:r>
              <a:rPr lang="el-GR" sz="2400" dirty="0" err="1">
                <a:solidFill>
                  <a:srgbClr val="C00000"/>
                </a:solidFill>
                <a:latin typeface="Arial Narrow" panose="020B0606020202030204" pitchFamily="34" charset="0"/>
              </a:rPr>
              <a:t>καπνοθύσανος</a:t>
            </a:r>
            <a:r>
              <a:rPr lang="el-GR" sz="2400" dirty="0">
                <a:solidFill>
                  <a:srgbClr val="C00000"/>
                </a:solidFill>
                <a:latin typeface="Arial Narrow" panose="020B0606020202030204" pitchFamily="34" charset="0"/>
              </a:rPr>
              <a:t> να μη μπορεί να ανυψωθεί ελεύθερα.</a:t>
            </a:r>
          </a:p>
          <a:p>
            <a:pPr marL="12700" algn="just">
              <a:lnSpc>
                <a:spcPts val="2555"/>
              </a:lnSpc>
              <a:spcBef>
                <a:spcPts val="127"/>
              </a:spcBef>
            </a:pPr>
            <a:endParaRPr lang="el-GR" sz="2400" dirty="0">
              <a:solidFill>
                <a:srgbClr val="C00000"/>
              </a:solidFill>
              <a:latin typeface="Arial Narrow" panose="020B0606020202030204" pitchFamily="34" charset="0"/>
            </a:endParaRPr>
          </a:p>
          <a:p>
            <a:pPr marL="12700" algn="just">
              <a:lnSpc>
                <a:spcPts val="2555"/>
              </a:lnSpc>
              <a:spcBef>
                <a:spcPts val="127"/>
              </a:spcBef>
            </a:pPr>
            <a:r>
              <a:rPr lang="el-GR" sz="2400" dirty="0">
                <a:solidFill>
                  <a:srgbClr val="C00000"/>
                </a:solidFill>
                <a:latin typeface="Arial Narrow" panose="020B0606020202030204" pitchFamily="34" charset="0"/>
              </a:rPr>
              <a:t>Η άκρη του μπορεί να κατευθυνθεί προς το έδαφος, κάτω</a:t>
            </a:r>
            <a:r>
              <a:rPr lang="en-US" sz="2400" dirty="0">
                <a:solidFill>
                  <a:srgbClr val="C00000"/>
                </a:solidFill>
                <a:latin typeface="Arial Narrow" panose="020B0606020202030204" pitchFamily="34" charset="0"/>
              </a:rPr>
              <a:t> </a:t>
            </a:r>
            <a:r>
              <a:rPr lang="el-GR" sz="2400" dirty="0">
                <a:solidFill>
                  <a:srgbClr val="C00000"/>
                </a:solidFill>
                <a:latin typeface="Arial Narrow" panose="020B0606020202030204" pitchFamily="34" charset="0"/>
              </a:rPr>
              <a:t>ρεύμα, όταν ο λόγος της ταχύτητας καυσαερίων προς αυτής του ανέμου είναι μικρός.</a:t>
            </a:r>
          </a:p>
        </p:txBody>
      </p:sp>
    </p:spTree>
    <p:extLst>
      <p:ext uri="{BB962C8B-B14F-4D97-AF65-F5344CB8AC3E}">
        <p14:creationId xmlns:p14="http://schemas.microsoft.com/office/powerpoint/2010/main" val="3448060181"/>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93D601EC-3CC7-4F17-9837-8ADFCD083C0D}"/>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11/12/2024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D5CB0ACF-45B1-4201-964A-B84A8E3CF1D9}"/>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97</a:t>
            </a:fld>
            <a:endParaRPr lang="el-GR" dirty="0">
              <a:solidFill>
                <a:prstClr val="black">
                  <a:tint val="75000"/>
                </a:prstClr>
              </a:solidFill>
            </a:endParaRPr>
          </a:p>
        </p:txBody>
      </p:sp>
      <p:sp>
        <p:nvSpPr>
          <p:cNvPr id="4" name="Ορθογώνιο 3">
            <a:extLst>
              <a:ext uri="{FF2B5EF4-FFF2-40B4-BE49-F238E27FC236}">
                <a16:creationId xmlns:a16="http://schemas.microsoft.com/office/drawing/2014/main" id="{60571DEA-3271-4340-B8B7-D8A00E700443}"/>
              </a:ext>
            </a:extLst>
          </p:cNvPr>
          <p:cNvSpPr/>
          <p:nvPr/>
        </p:nvSpPr>
        <p:spPr>
          <a:xfrm>
            <a:off x="107504" y="5169"/>
            <a:ext cx="8928992" cy="623825"/>
          </a:xfrm>
          <a:prstGeom prst="rect">
            <a:avLst/>
          </a:prstGeom>
        </p:spPr>
        <p:txBody>
          <a:bodyPr wrap="square">
            <a:spAutoFit/>
          </a:bodyPr>
          <a:lstStyle/>
          <a:p>
            <a:pPr marL="677170">
              <a:lnSpc>
                <a:spcPct val="116129"/>
              </a:lnSpc>
              <a:spcBef>
                <a:spcPts val="3000"/>
              </a:spcBef>
            </a:pPr>
            <a:r>
              <a:rPr lang="el-GR" sz="3200" b="1" dirty="0">
                <a:solidFill>
                  <a:srgbClr val="A50020"/>
                </a:solidFill>
                <a:latin typeface="Comic Sans MS"/>
                <a:cs typeface="Comic Sans MS"/>
              </a:rPr>
              <a:t>Διασπορά</a:t>
            </a:r>
            <a:r>
              <a:rPr lang="el-GR" sz="3200" b="1" spc="14" dirty="0">
                <a:solidFill>
                  <a:srgbClr val="A50020"/>
                </a:solidFill>
                <a:latin typeface="Comic Sans MS"/>
                <a:cs typeface="Comic Sans MS"/>
              </a:rPr>
              <a:t> </a:t>
            </a:r>
            <a:r>
              <a:rPr lang="el-GR" sz="3200" b="1" dirty="0">
                <a:solidFill>
                  <a:srgbClr val="A50020"/>
                </a:solidFill>
                <a:latin typeface="Comic Sans MS"/>
                <a:cs typeface="Comic Sans MS"/>
              </a:rPr>
              <a:t>ρύπων</a:t>
            </a:r>
            <a:r>
              <a:rPr lang="el-GR" sz="3200" b="1" spc="9" dirty="0">
                <a:solidFill>
                  <a:srgbClr val="A50020"/>
                </a:solidFill>
                <a:latin typeface="Comic Sans MS"/>
                <a:cs typeface="Comic Sans MS"/>
              </a:rPr>
              <a:t> </a:t>
            </a:r>
            <a:r>
              <a:rPr lang="el-GR" sz="3200" b="1" dirty="0" err="1">
                <a:solidFill>
                  <a:srgbClr val="A50020"/>
                </a:solidFill>
                <a:latin typeface="Comic Sans MS"/>
                <a:cs typeface="Comic Sans MS"/>
              </a:rPr>
              <a:t>vs</a:t>
            </a:r>
            <a:r>
              <a:rPr lang="el-GR" sz="3200" b="1" dirty="0">
                <a:solidFill>
                  <a:srgbClr val="A50020"/>
                </a:solidFill>
                <a:latin typeface="Comic Sans MS"/>
                <a:cs typeface="Comic Sans MS"/>
              </a:rPr>
              <a:t>.</a:t>
            </a:r>
            <a:r>
              <a:rPr lang="el-GR" sz="3200" b="1" spc="-4" dirty="0">
                <a:solidFill>
                  <a:srgbClr val="A50020"/>
                </a:solidFill>
                <a:latin typeface="Comic Sans MS"/>
                <a:cs typeface="Comic Sans MS"/>
              </a:rPr>
              <a:t> </a:t>
            </a:r>
            <a:r>
              <a:rPr lang="el-GR" sz="3200" b="1" dirty="0">
                <a:solidFill>
                  <a:srgbClr val="A50020"/>
                </a:solidFill>
                <a:latin typeface="Comic Sans MS"/>
                <a:cs typeface="Comic Sans MS"/>
              </a:rPr>
              <a:t>διάχυση</a:t>
            </a:r>
            <a:endParaRPr lang="el-GR" sz="3200" dirty="0">
              <a:latin typeface="Comic Sans MS"/>
              <a:cs typeface="Comic Sans MS"/>
            </a:endParaRPr>
          </a:p>
        </p:txBody>
      </p:sp>
      <p:sp>
        <p:nvSpPr>
          <p:cNvPr id="5" name="Ορθογώνιο 4">
            <a:extLst>
              <a:ext uri="{FF2B5EF4-FFF2-40B4-BE49-F238E27FC236}">
                <a16:creationId xmlns:a16="http://schemas.microsoft.com/office/drawing/2014/main" id="{9F11950D-CDA0-4160-8314-880E81C3ACDB}"/>
              </a:ext>
            </a:extLst>
          </p:cNvPr>
          <p:cNvSpPr/>
          <p:nvPr/>
        </p:nvSpPr>
        <p:spPr>
          <a:xfrm>
            <a:off x="251520" y="1052736"/>
            <a:ext cx="8692249" cy="4914166"/>
          </a:xfrm>
          <a:prstGeom prst="rect">
            <a:avLst/>
          </a:prstGeom>
        </p:spPr>
        <p:txBody>
          <a:bodyPr wrap="square">
            <a:spAutoFit/>
          </a:bodyPr>
          <a:lstStyle/>
          <a:p>
            <a:pPr marL="12700" algn="just">
              <a:lnSpc>
                <a:spcPts val="2555"/>
              </a:lnSpc>
              <a:spcBef>
                <a:spcPts val="127"/>
              </a:spcBef>
            </a:pPr>
            <a:r>
              <a:rPr lang="el-GR" sz="2200" dirty="0">
                <a:solidFill>
                  <a:srgbClr val="C00000"/>
                </a:solidFill>
              </a:rPr>
              <a:t>Η διασπορά ρύπων (</a:t>
            </a:r>
            <a:r>
              <a:rPr lang="el-GR" sz="2200" dirty="0" err="1">
                <a:solidFill>
                  <a:srgbClr val="C00000"/>
                </a:solidFill>
              </a:rPr>
              <a:t>pollutant</a:t>
            </a:r>
            <a:r>
              <a:rPr lang="el-GR" sz="2200" dirty="0">
                <a:solidFill>
                  <a:srgbClr val="C00000"/>
                </a:solidFill>
              </a:rPr>
              <a:t> </a:t>
            </a:r>
            <a:r>
              <a:rPr lang="el-GR" sz="2200" dirty="0" err="1">
                <a:solidFill>
                  <a:srgbClr val="C00000"/>
                </a:solidFill>
              </a:rPr>
              <a:t>dispersion</a:t>
            </a:r>
            <a:r>
              <a:rPr lang="el-GR" sz="2200" dirty="0">
                <a:solidFill>
                  <a:srgbClr val="C00000"/>
                </a:solidFill>
              </a:rPr>
              <a:t>) συνδέεται με τη διάχυση</a:t>
            </a:r>
          </a:p>
          <a:p>
            <a:pPr marL="12700" algn="just">
              <a:lnSpc>
                <a:spcPts val="2555"/>
              </a:lnSpc>
              <a:spcBef>
                <a:spcPts val="127"/>
              </a:spcBef>
            </a:pPr>
            <a:r>
              <a:rPr lang="el-GR" sz="2200" dirty="0">
                <a:solidFill>
                  <a:srgbClr val="C00000"/>
                </a:solidFill>
              </a:rPr>
              <a:t>(</a:t>
            </a:r>
            <a:r>
              <a:rPr lang="el-GR" sz="2200" dirty="0" err="1">
                <a:solidFill>
                  <a:srgbClr val="C00000"/>
                </a:solidFill>
              </a:rPr>
              <a:t>diffusion</a:t>
            </a:r>
            <a:r>
              <a:rPr lang="el-GR" sz="2200" dirty="0">
                <a:solidFill>
                  <a:srgbClr val="C00000"/>
                </a:solidFill>
              </a:rPr>
              <a:t>) σε 2 επίπεδα:</a:t>
            </a:r>
            <a:endParaRPr lang="en-US" sz="2200" dirty="0">
              <a:solidFill>
                <a:srgbClr val="C00000"/>
              </a:solidFill>
            </a:endParaRPr>
          </a:p>
          <a:p>
            <a:pPr marL="12700" algn="just">
              <a:lnSpc>
                <a:spcPts val="2555"/>
              </a:lnSpc>
              <a:spcBef>
                <a:spcPts val="127"/>
              </a:spcBef>
            </a:pPr>
            <a:endParaRPr lang="el-GR" sz="2200" dirty="0">
              <a:solidFill>
                <a:srgbClr val="C00000"/>
              </a:solidFill>
            </a:endParaRPr>
          </a:p>
          <a:p>
            <a:pPr marL="12700" algn="just">
              <a:lnSpc>
                <a:spcPts val="2555"/>
              </a:lnSpc>
              <a:spcBef>
                <a:spcPts val="127"/>
              </a:spcBef>
            </a:pPr>
            <a:r>
              <a:rPr lang="el-GR" sz="2200" dirty="0"/>
              <a:t>(1) Η διασπορά είναι ένα είδος ανάμιξης  (δηλ. σε μικροσκοπικό επίπεδο </a:t>
            </a:r>
          </a:p>
          <a:p>
            <a:pPr marL="12700" algn="just">
              <a:lnSpc>
                <a:spcPts val="2555"/>
              </a:lnSpc>
              <a:spcBef>
                <a:spcPts val="127"/>
              </a:spcBef>
            </a:pPr>
            <a:r>
              <a:rPr lang="el-GR" sz="2200" dirty="0"/>
              <a:t>απαιτείται διάχυση μορίων). Αυτή η μικροσκοπική «διασπορά» δεν είναι </a:t>
            </a:r>
          </a:p>
          <a:p>
            <a:pPr marL="12700" algn="just">
              <a:lnSpc>
                <a:spcPts val="2555"/>
              </a:lnSpc>
              <a:spcBef>
                <a:spcPts val="127"/>
              </a:spcBef>
            </a:pPr>
            <a:r>
              <a:rPr lang="el-GR" sz="2200" dirty="0"/>
              <a:t>πλήρως κατανοητή, αλλά γίνεται ιδιαίτερα γρήγορα.</a:t>
            </a:r>
          </a:p>
          <a:p>
            <a:pPr marL="12700" algn="just">
              <a:lnSpc>
                <a:spcPts val="2555"/>
              </a:lnSpc>
              <a:spcBef>
                <a:spcPts val="127"/>
              </a:spcBef>
            </a:pPr>
            <a:r>
              <a:rPr lang="el-GR" sz="2200" dirty="0"/>
              <a:t>(2) Η διασπορά και η διάχυση περιγράφονται με παρόμοιες μαθηματικές σχέσεις.</a:t>
            </a:r>
          </a:p>
          <a:p>
            <a:pPr marL="12700" algn="just">
              <a:lnSpc>
                <a:spcPts val="2555"/>
              </a:lnSpc>
              <a:spcBef>
                <a:spcPts val="127"/>
              </a:spcBef>
            </a:pPr>
            <a:endParaRPr lang="el-GR" sz="2200" dirty="0">
              <a:solidFill>
                <a:srgbClr val="C00000"/>
              </a:solidFill>
            </a:endParaRPr>
          </a:p>
          <a:p>
            <a:pPr marL="12700" algn="just">
              <a:lnSpc>
                <a:spcPts val="2555"/>
              </a:lnSpc>
              <a:spcBef>
                <a:spcPts val="127"/>
              </a:spcBef>
            </a:pPr>
            <a:endParaRPr lang="el-GR" sz="2200" dirty="0">
              <a:solidFill>
                <a:srgbClr val="C00000"/>
              </a:solidFill>
            </a:endParaRPr>
          </a:p>
          <a:p>
            <a:pPr marL="12700" algn="just">
              <a:lnSpc>
                <a:spcPts val="2555"/>
              </a:lnSpc>
              <a:spcBef>
                <a:spcPts val="127"/>
              </a:spcBef>
            </a:pPr>
            <a:endParaRPr lang="el-GR" sz="2200" dirty="0">
              <a:solidFill>
                <a:srgbClr val="C00000"/>
              </a:solidFill>
            </a:endParaRPr>
          </a:p>
          <a:p>
            <a:pPr marL="12700" algn="just">
              <a:lnSpc>
                <a:spcPts val="2555"/>
              </a:lnSpc>
              <a:spcBef>
                <a:spcPts val="127"/>
              </a:spcBef>
            </a:pPr>
            <a:endParaRPr lang="el-GR" sz="2200" dirty="0">
              <a:solidFill>
                <a:srgbClr val="C00000"/>
              </a:solidFill>
            </a:endParaRPr>
          </a:p>
          <a:p>
            <a:pPr marL="12700" algn="just">
              <a:lnSpc>
                <a:spcPts val="2555"/>
              </a:lnSpc>
              <a:spcBef>
                <a:spcPts val="127"/>
              </a:spcBef>
            </a:pPr>
            <a:endParaRPr lang="el-GR" sz="2200" dirty="0">
              <a:solidFill>
                <a:srgbClr val="C00000"/>
              </a:solidFill>
            </a:endParaRPr>
          </a:p>
          <a:p>
            <a:pPr marL="12700" algn="r">
              <a:lnSpc>
                <a:spcPts val="2555"/>
              </a:lnSpc>
              <a:spcBef>
                <a:spcPts val="127"/>
              </a:spcBef>
            </a:pPr>
            <a:r>
              <a:rPr lang="el-GR" sz="2200" dirty="0">
                <a:solidFill>
                  <a:srgbClr val="C00000"/>
                </a:solidFill>
              </a:rPr>
              <a:t>(ή ως τυρβώδης διάχυση)</a:t>
            </a:r>
          </a:p>
        </p:txBody>
      </p:sp>
      <p:sp>
        <p:nvSpPr>
          <p:cNvPr id="7" name="Ορθογώνιο 6">
            <a:extLst>
              <a:ext uri="{FF2B5EF4-FFF2-40B4-BE49-F238E27FC236}">
                <a16:creationId xmlns:a16="http://schemas.microsoft.com/office/drawing/2014/main" id="{9BA58D5F-1F5C-449A-9CC2-D98524637281}"/>
              </a:ext>
            </a:extLst>
          </p:cNvPr>
          <p:cNvSpPr/>
          <p:nvPr/>
        </p:nvSpPr>
        <p:spPr>
          <a:xfrm>
            <a:off x="457200" y="4509120"/>
            <a:ext cx="8389440" cy="461665"/>
          </a:xfrm>
          <a:prstGeom prst="rect">
            <a:avLst/>
          </a:prstGeom>
          <a:solidFill>
            <a:schemeClr val="bg2">
              <a:lumMod val="90000"/>
            </a:schemeClr>
          </a:solidFill>
        </p:spPr>
        <p:txBody>
          <a:bodyPr wrap="square">
            <a:spAutoFit/>
          </a:bodyPr>
          <a:lstStyle/>
          <a:p>
            <a:r>
              <a:rPr lang="el-GR" sz="2400" b="1" dirty="0"/>
              <a:t>Διασπορά = Μεταφορά μάζας λόγω ροής (ανέμου)+Διάχυση</a:t>
            </a:r>
            <a:endParaRPr lang="el-GR" sz="2400" dirty="0"/>
          </a:p>
        </p:txBody>
      </p:sp>
    </p:spTree>
    <p:extLst>
      <p:ext uri="{BB962C8B-B14F-4D97-AF65-F5344CB8AC3E}">
        <p14:creationId xmlns:p14="http://schemas.microsoft.com/office/powerpoint/2010/main" val="3851451261"/>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E2E2F1B4-1C4F-4DEA-A849-873587153DFC}"/>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11/12/2024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C4B87837-C009-45E8-89A7-65E0D549B802}"/>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98</a:t>
            </a:fld>
            <a:endParaRPr lang="el-GR" dirty="0">
              <a:solidFill>
                <a:prstClr val="black">
                  <a:tint val="75000"/>
                </a:prstClr>
              </a:solidFill>
            </a:endParaRPr>
          </a:p>
        </p:txBody>
      </p:sp>
      <p:pic>
        <p:nvPicPr>
          <p:cNvPr id="4" name="Εικόνα 3">
            <a:extLst>
              <a:ext uri="{FF2B5EF4-FFF2-40B4-BE49-F238E27FC236}">
                <a16:creationId xmlns:a16="http://schemas.microsoft.com/office/drawing/2014/main" id="{9127187A-3F50-4F3C-87F2-B97031E98C30}"/>
              </a:ext>
            </a:extLst>
          </p:cNvPr>
          <p:cNvPicPr>
            <a:picLocks noChangeAspect="1"/>
          </p:cNvPicPr>
          <p:nvPr/>
        </p:nvPicPr>
        <p:blipFill rotWithShape="1">
          <a:blip r:embed="rId2"/>
          <a:srcRect l="56869" t="55659" r="2048" b="3220"/>
          <a:stretch/>
        </p:blipFill>
        <p:spPr>
          <a:xfrm>
            <a:off x="4287917" y="3112675"/>
            <a:ext cx="4856084" cy="3243675"/>
          </a:xfrm>
          <a:prstGeom prst="rect">
            <a:avLst/>
          </a:prstGeom>
        </p:spPr>
      </p:pic>
      <p:sp>
        <p:nvSpPr>
          <p:cNvPr id="5" name="Ορθογώνιο 4">
            <a:extLst>
              <a:ext uri="{FF2B5EF4-FFF2-40B4-BE49-F238E27FC236}">
                <a16:creationId xmlns:a16="http://schemas.microsoft.com/office/drawing/2014/main" id="{B347B1E4-F54D-4811-B334-7ECD46FFD538}"/>
              </a:ext>
            </a:extLst>
          </p:cNvPr>
          <p:cNvSpPr/>
          <p:nvPr/>
        </p:nvSpPr>
        <p:spPr>
          <a:xfrm>
            <a:off x="2712724" y="9014"/>
            <a:ext cx="5003845" cy="523220"/>
          </a:xfrm>
          <a:prstGeom prst="rect">
            <a:avLst/>
          </a:prstGeom>
        </p:spPr>
        <p:txBody>
          <a:bodyPr wrap="square">
            <a:spAutoFit/>
          </a:bodyPr>
          <a:lstStyle/>
          <a:p>
            <a:r>
              <a:rPr lang="el-GR" sz="2800" b="1" dirty="0"/>
              <a:t>Διασπορά ρύπων</a:t>
            </a:r>
            <a:endParaRPr lang="el-GR" sz="2800" dirty="0"/>
          </a:p>
        </p:txBody>
      </p:sp>
      <p:sp>
        <p:nvSpPr>
          <p:cNvPr id="6" name="Ορθογώνιο 5">
            <a:extLst>
              <a:ext uri="{FF2B5EF4-FFF2-40B4-BE49-F238E27FC236}">
                <a16:creationId xmlns:a16="http://schemas.microsoft.com/office/drawing/2014/main" id="{C59A81F0-4E1D-4395-98CA-656B85356CA0}"/>
              </a:ext>
            </a:extLst>
          </p:cNvPr>
          <p:cNvSpPr/>
          <p:nvPr/>
        </p:nvSpPr>
        <p:spPr>
          <a:xfrm>
            <a:off x="272238" y="3336277"/>
            <a:ext cx="4287916" cy="1862048"/>
          </a:xfrm>
          <a:prstGeom prst="rect">
            <a:avLst/>
          </a:prstGeom>
          <a:solidFill>
            <a:schemeClr val="bg1"/>
          </a:solidFill>
        </p:spPr>
        <p:txBody>
          <a:bodyPr wrap="square">
            <a:spAutoFit/>
          </a:bodyPr>
          <a:lstStyle/>
          <a:p>
            <a:r>
              <a:rPr lang="el-GR" sz="2300" u="sng" dirty="0"/>
              <a:t>γίνεται η υπόθεση ότι</a:t>
            </a:r>
            <a:r>
              <a:rPr lang="el-GR" sz="2300" dirty="0"/>
              <a:t>:</a:t>
            </a:r>
          </a:p>
          <a:p>
            <a:r>
              <a:rPr lang="en-US" sz="2300" dirty="0"/>
              <a:t>x</a:t>
            </a:r>
            <a:r>
              <a:rPr lang="el-GR" sz="2300" dirty="0"/>
              <a:t> είναι η κατεύθυνση του ανέμου</a:t>
            </a:r>
          </a:p>
          <a:p>
            <a:r>
              <a:rPr lang="en-US" sz="2300" dirty="0"/>
              <a:t>z</a:t>
            </a:r>
            <a:r>
              <a:rPr lang="el-GR" sz="2300" dirty="0"/>
              <a:t> είναι η κατακόρυφη διάσταση</a:t>
            </a:r>
          </a:p>
          <a:p>
            <a:r>
              <a:rPr lang="en-US" sz="2300" dirty="0"/>
              <a:t>y</a:t>
            </a:r>
            <a:r>
              <a:rPr lang="el-GR" sz="2300" dirty="0"/>
              <a:t> είναι η κάθετη στο </a:t>
            </a:r>
            <a:r>
              <a:rPr lang="en-US" sz="2300" dirty="0"/>
              <a:t>x</a:t>
            </a:r>
            <a:r>
              <a:rPr lang="el-GR" sz="2300" dirty="0"/>
              <a:t> διάσταση</a:t>
            </a:r>
          </a:p>
          <a:p>
            <a:endParaRPr lang="el-GR" sz="2300" dirty="0"/>
          </a:p>
        </p:txBody>
      </p:sp>
      <p:sp>
        <p:nvSpPr>
          <p:cNvPr id="7" name="Ορθογώνιο 6">
            <a:extLst>
              <a:ext uri="{FF2B5EF4-FFF2-40B4-BE49-F238E27FC236}">
                <a16:creationId xmlns:a16="http://schemas.microsoft.com/office/drawing/2014/main" id="{09223064-8AD6-4D55-9108-4FAFE47154B5}"/>
              </a:ext>
            </a:extLst>
          </p:cNvPr>
          <p:cNvSpPr/>
          <p:nvPr/>
        </p:nvSpPr>
        <p:spPr>
          <a:xfrm>
            <a:off x="160383" y="475154"/>
            <a:ext cx="8983617" cy="1862048"/>
          </a:xfrm>
          <a:prstGeom prst="rect">
            <a:avLst/>
          </a:prstGeom>
          <a:solidFill>
            <a:schemeClr val="bg1"/>
          </a:solidFill>
        </p:spPr>
        <p:txBody>
          <a:bodyPr wrap="square">
            <a:spAutoFit/>
          </a:bodyPr>
          <a:lstStyle/>
          <a:p>
            <a:pPr marL="342900" indent="-342900">
              <a:buFont typeface="Arial" panose="020B0604020202020204" pitchFamily="34" charset="0"/>
              <a:buChar char="•"/>
            </a:pPr>
            <a:r>
              <a:rPr lang="el-GR" sz="2300" b="1" dirty="0">
                <a:solidFill>
                  <a:srgbClr val="C00000"/>
                </a:solidFill>
              </a:rPr>
              <a:t>Τι σημαίνει «συγκέντρωση καπνού»?</a:t>
            </a:r>
            <a:endParaRPr lang="en-US" sz="2300" dirty="0"/>
          </a:p>
          <a:p>
            <a:r>
              <a:rPr lang="el-GR" sz="2300" dirty="0"/>
              <a:t>	Αυθαίρετη «μέση» τιμή της συγκέντρωσης των συστατικών, είτε 	είναι μόρια ή σωματίδια (ή σταγονίδια). Η συγκέντρωση αυτή 	των ρύπων μπορεί να έχει επιπτώσεις στον άνθρωπο 	(οσμές, 	τοξικά συστατικά κ.λπ.).</a:t>
            </a:r>
          </a:p>
        </p:txBody>
      </p:sp>
      <p:sp>
        <p:nvSpPr>
          <p:cNvPr id="8" name="Ορθογώνιο 7">
            <a:extLst>
              <a:ext uri="{FF2B5EF4-FFF2-40B4-BE49-F238E27FC236}">
                <a16:creationId xmlns:a16="http://schemas.microsoft.com/office/drawing/2014/main" id="{9AB93EE6-284F-4AD5-85C7-52AA21C77906}"/>
              </a:ext>
            </a:extLst>
          </p:cNvPr>
          <p:cNvSpPr/>
          <p:nvPr/>
        </p:nvSpPr>
        <p:spPr>
          <a:xfrm>
            <a:off x="160383" y="2331528"/>
            <a:ext cx="8823233" cy="800219"/>
          </a:xfrm>
          <a:prstGeom prst="rect">
            <a:avLst/>
          </a:prstGeom>
          <a:noFill/>
        </p:spPr>
        <p:txBody>
          <a:bodyPr wrap="square">
            <a:spAutoFit/>
          </a:bodyPr>
          <a:lstStyle/>
          <a:p>
            <a:pPr marL="342900" indent="-342900">
              <a:buFont typeface="Arial" panose="020B0604020202020204" pitchFamily="34" charset="0"/>
              <a:buChar char="•"/>
            </a:pPr>
            <a:r>
              <a:rPr lang="el-GR" sz="2300" dirty="0"/>
              <a:t>Ένα προφανές μοντέλο για το </a:t>
            </a:r>
            <a:r>
              <a:rPr lang="el-GR" sz="2300" dirty="0" err="1"/>
              <a:t>πλούμιο</a:t>
            </a:r>
            <a:r>
              <a:rPr lang="el-GR" sz="2300" dirty="0"/>
              <a:t> του σχήματος έχει αναπτυχθεί για </a:t>
            </a:r>
            <a:r>
              <a:rPr lang="el-GR" sz="2300" b="1" dirty="0">
                <a:solidFill>
                  <a:srgbClr val="C00000"/>
                </a:solidFill>
              </a:rPr>
              <a:t>μονοδιάστατη εξασθένηση σημειακής πηγής </a:t>
            </a:r>
            <a:r>
              <a:rPr lang="el-GR" sz="2300" dirty="0"/>
              <a:t>(</a:t>
            </a:r>
            <a:r>
              <a:rPr lang="en-US" sz="2300" dirty="0"/>
              <a:t>Crank 1975)</a:t>
            </a:r>
            <a:r>
              <a:rPr lang="el-GR" sz="2300" dirty="0"/>
              <a:t>.	</a:t>
            </a:r>
          </a:p>
        </p:txBody>
      </p:sp>
    </p:spTree>
    <p:extLst>
      <p:ext uri="{BB962C8B-B14F-4D97-AF65-F5344CB8AC3E}">
        <p14:creationId xmlns:p14="http://schemas.microsoft.com/office/powerpoint/2010/main" val="4049495521"/>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B758EEB9-0A71-47B7-A743-EE5E27FC6821}"/>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11/12/2024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8634EEDC-3F47-427B-ACF4-51FD468D7885}"/>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99</a:t>
            </a:fld>
            <a:endParaRPr lang="el-GR" dirty="0">
              <a:solidFill>
                <a:prstClr val="black">
                  <a:tint val="75000"/>
                </a:prstClr>
              </a:solidFill>
            </a:endParaRPr>
          </a:p>
        </p:txBody>
      </p:sp>
      <p:sp>
        <p:nvSpPr>
          <p:cNvPr id="5" name="object 2">
            <a:extLst>
              <a:ext uri="{FF2B5EF4-FFF2-40B4-BE49-F238E27FC236}">
                <a16:creationId xmlns:a16="http://schemas.microsoft.com/office/drawing/2014/main" id="{CA1D8972-E755-47FF-B44A-821AFE32DA75}"/>
              </a:ext>
            </a:extLst>
          </p:cNvPr>
          <p:cNvSpPr txBox="1"/>
          <p:nvPr/>
        </p:nvSpPr>
        <p:spPr>
          <a:xfrm>
            <a:off x="1187624" y="143207"/>
            <a:ext cx="7307199" cy="432307"/>
          </a:xfrm>
          <a:prstGeom prst="rect">
            <a:avLst/>
          </a:prstGeom>
        </p:spPr>
        <p:txBody>
          <a:bodyPr wrap="square" lIns="0" tIns="0" rIns="0" bIns="0" rtlCol="0">
            <a:noAutofit/>
          </a:bodyPr>
          <a:lstStyle/>
          <a:p>
            <a:pPr marL="12700">
              <a:lnSpc>
                <a:spcPts val="3375"/>
              </a:lnSpc>
              <a:spcBef>
                <a:spcPts val="168"/>
              </a:spcBef>
            </a:pPr>
            <a:r>
              <a:rPr lang="el-GR" sz="2600" dirty="0">
                <a:solidFill>
                  <a:srgbClr val="C00000"/>
                </a:solidFill>
                <a:latin typeface="Arial"/>
                <a:cs typeface="Arial"/>
              </a:rPr>
              <a:t>Διασπορά ρύπων – λύση εξασθένησης παλμού</a:t>
            </a:r>
            <a:endParaRPr sz="2600" dirty="0">
              <a:solidFill>
                <a:srgbClr val="C00000"/>
              </a:solidFill>
              <a:latin typeface="Arial"/>
              <a:cs typeface="Arial"/>
            </a:endParaRPr>
          </a:p>
        </p:txBody>
      </p:sp>
      <p:graphicFrame>
        <p:nvGraphicFramePr>
          <p:cNvPr id="6" name="Αντικείμενο 5">
            <a:extLst>
              <a:ext uri="{FF2B5EF4-FFF2-40B4-BE49-F238E27FC236}">
                <a16:creationId xmlns:a16="http://schemas.microsoft.com/office/drawing/2014/main" id="{D1B87616-5D4D-4B43-B47E-A1C14CF2D3BF}"/>
              </a:ext>
            </a:extLst>
          </p:cNvPr>
          <p:cNvGraphicFramePr>
            <a:graphicFrameLocks noChangeAspect="1"/>
          </p:cNvGraphicFramePr>
          <p:nvPr/>
        </p:nvGraphicFramePr>
        <p:xfrm>
          <a:off x="2195736" y="764704"/>
          <a:ext cx="3456384" cy="1410769"/>
        </p:xfrm>
        <a:graphic>
          <a:graphicData uri="http://schemas.openxmlformats.org/presentationml/2006/ole">
            <mc:AlternateContent xmlns:mc="http://schemas.openxmlformats.org/markup-compatibility/2006">
              <mc:Choice xmlns:v="urn:schemas-microsoft-com:vml" Requires="v">
                <p:oleObj name="Equation" r:id="rId2" imgW="1244520" imgH="507960" progId="Equation.DSMT4">
                  <p:embed/>
                </p:oleObj>
              </mc:Choice>
              <mc:Fallback>
                <p:oleObj name="Equation" r:id="rId2" imgW="1244520" imgH="507960" progId="Equation.DSMT4">
                  <p:embed/>
                  <p:pic>
                    <p:nvPicPr>
                      <p:cNvPr id="6" name="Αντικείμενο 5">
                        <a:extLst>
                          <a:ext uri="{FF2B5EF4-FFF2-40B4-BE49-F238E27FC236}">
                            <a16:creationId xmlns:a16="http://schemas.microsoft.com/office/drawing/2014/main" id="{D1B87616-5D4D-4B43-B47E-A1C14CF2D3BF}"/>
                          </a:ext>
                        </a:extLst>
                      </p:cNvPr>
                      <p:cNvPicPr/>
                      <p:nvPr/>
                    </p:nvPicPr>
                    <p:blipFill>
                      <a:blip r:embed="rId3"/>
                      <a:stretch>
                        <a:fillRect/>
                      </a:stretch>
                    </p:blipFill>
                    <p:spPr>
                      <a:xfrm>
                        <a:off x="2195736" y="764704"/>
                        <a:ext cx="3456384" cy="1410769"/>
                      </a:xfrm>
                      <a:prstGeom prst="rect">
                        <a:avLst/>
                      </a:prstGeom>
                      <a:solidFill>
                        <a:schemeClr val="bg1"/>
                      </a:solidFill>
                    </p:spPr>
                  </p:pic>
                </p:oleObj>
              </mc:Fallback>
            </mc:AlternateContent>
          </a:graphicData>
        </a:graphic>
      </p:graphicFrame>
      <p:graphicFrame>
        <p:nvGraphicFramePr>
          <p:cNvPr id="7" name="Αντικείμενο 6">
            <a:extLst>
              <a:ext uri="{FF2B5EF4-FFF2-40B4-BE49-F238E27FC236}">
                <a16:creationId xmlns:a16="http://schemas.microsoft.com/office/drawing/2014/main" id="{58F4EBDA-7EB2-4688-8C70-67AF9238D293}"/>
              </a:ext>
            </a:extLst>
          </p:cNvPr>
          <p:cNvGraphicFramePr>
            <a:graphicFrameLocks noChangeAspect="1"/>
          </p:cNvGraphicFramePr>
          <p:nvPr/>
        </p:nvGraphicFramePr>
        <p:xfrm>
          <a:off x="3131840" y="5070141"/>
          <a:ext cx="1872208" cy="648072"/>
        </p:xfrm>
        <a:graphic>
          <a:graphicData uri="http://schemas.openxmlformats.org/presentationml/2006/ole">
            <mc:AlternateContent xmlns:mc="http://schemas.openxmlformats.org/markup-compatibility/2006">
              <mc:Choice xmlns:v="urn:schemas-microsoft-com:vml" Requires="v">
                <p:oleObj name="Equation" r:id="rId4" imgW="660240" imgH="228600" progId="Equation.DSMT4">
                  <p:embed/>
                </p:oleObj>
              </mc:Choice>
              <mc:Fallback>
                <p:oleObj name="Equation" r:id="rId4" imgW="660240" imgH="228600" progId="Equation.DSMT4">
                  <p:embed/>
                  <p:pic>
                    <p:nvPicPr>
                      <p:cNvPr id="7" name="Αντικείμενο 6">
                        <a:extLst>
                          <a:ext uri="{FF2B5EF4-FFF2-40B4-BE49-F238E27FC236}">
                            <a16:creationId xmlns:a16="http://schemas.microsoft.com/office/drawing/2014/main" id="{58F4EBDA-7EB2-4688-8C70-67AF9238D293}"/>
                          </a:ext>
                        </a:extLst>
                      </p:cNvPr>
                      <p:cNvPicPr/>
                      <p:nvPr/>
                    </p:nvPicPr>
                    <p:blipFill>
                      <a:blip r:embed="rId5"/>
                      <a:stretch>
                        <a:fillRect/>
                      </a:stretch>
                    </p:blipFill>
                    <p:spPr>
                      <a:xfrm>
                        <a:off x="3131840" y="5070141"/>
                        <a:ext cx="1872208" cy="648072"/>
                      </a:xfrm>
                      <a:prstGeom prst="rect">
                        <a:avLst/>
                      </a:prstGeom>
                      <a:solidFill>
                        <a:schemeClr val="bg1"/>
                      </a:solidFill>
                    </p:spPr>
                  </p:pic>
                </p:oleObj>
              </mc:Fallback>
            </mc:AlternateContent>
          </a:graphicData>
        </a:graphic>
      </p:graphicFrame>
      <p:graphicFrame>
        <p:nvGraphicFramePr>
          <p:cNvPr id="8" name="Αντικείμενο 7">
            <a:extLst>
              <a:ext uri="{FF2B5EF4-FFF2-40B4-BE49-F238E27FC236}">
                <a16:creationId xmlns:a16="http://schemas.microsoft.com/office/drawing/2014/main" id="{0E638276-4E64-4088-9511-A5C0489AC391}"/>
              </a:ext>
            </a:extLst>
          </p:cNvPr>
          <p:cNvGraphicFramePr>
            <a:graphicFrameLocks noChangeAspect="1"/>
          </p:cNvGraphicFramePr>
          <p:nvPr/>
        </p:nvGraphicFramePr>
        <p:xfrm>
          <a:off x="3707904" y="3083824"/>
          <a:ext cx="1440161" cy="476250"/>
        </p:xfrm>
        <a:graphic>
          <a:graphicData uri="http://schemas.openxmlformats.org/presentationml/2006/ole">
            <mc:AlternateContent xmlns:mc="http://schemas.openxmlformats.org/markup-compatibility/2006">
              <mc:Choice xmlns:v="urn:schemas-microsoft-com:vml" Requires="v">
                <p:oleObj name="Equation" r:id="rId6" imgW="787320" imgH="482400" progId="Equation.DSMT4">
                  <p:embed/>
                </p:oleObj>
              </mc:Choice>
              <mc:Fallback>
                <p:oleObj name="Equation" r:id="rId6" imgW="787320" imgH="482400" progId="Equation.DSMT4">
                  <p:embed/>
                  <p:pic>
                    <p:nvPicPr>
                      <p:cNvPr id="8" name="Αντικείμενο 7">
                        <a:extLst>
                          <a:ext uri="{FF2B5EF4-FFF2-40B4-BE49-F238E27FC236}">
                            <a16:creationId xmlns:a16="http://schemas.microsoft.com/office/drawing/2014/main" id="{0E638276-4E64-4088-9511-A5C0489AC391}"/>
                          </a:ext>
                        </a:extLst>
                      </p:cNvPr>
                      <p:cNvPicPr/>
                      <p:nvPr/>
                    </p:nvPicPr>
                    <p:blipFill>
                      <a:blip r:embed="rId7"/>
                      <a:stretch>
                        <a:fillRect/>
                      </a:stretch>
                    </p:blipFill>
                    <p:spPr>
                      <a:xfrm>
                        <a:off x="3707904" y="3083824"/>
                        <a:ext cx="1440161" cy="476250"/>
                      </a:xfrm>
                      <a:prstGeom prst="rect">
                        <a:avLst/>
                      </a:prstGeom>
                      <a:solidFill>
                        <a:schemeClr val="bg1"/>
                      </a:solidFill>
                    </p:spPr>
                  </p:pic>
                </p:oleObj>
              </mc:Fallback>
            </mc:AlternateContent>
          </a:graphicData>
        </a:graphic>
      </p:graphicFrame>
      <p:sp>
        <p:nvSpPr>
          <p:cNvPr id="9" name="Ορθογώνιο 8">
            <a:extLst>
              <a:ext uri="{FF2B5EF4-FFF2-40B4-BE49-F238E27FC236}">
                <a16:creationId xmlns:a16="http://schemas.microsoft.com/office/drawing/2014/main" id="{6A5C6C2C-A0FF-4E85-878E-F5ACCC4D28E1}"/>
              </a:ext>
            </a:extLst>
          </p:cNvPr>
          <p:cNvSpPr/>
          <p:nvPr/>
        </p:nvSpPr>
        <p:spPr>
          <a:xfrm>
            <a:off x="628755" y="2403673"/>
            <a:ext cx="8424936" cy="2923877"/>
          </a:xfrm>
          <a:prstGeom prst="rect">
            <a:avLst/>
          </a:prstGeom>
          <a:noFill/>
        </p:spPr>
        <p:txBody>
          <a:bodyPr wrap="square">
            <a:spAutoFit/>
          </a:bodyPr>
          <a:lstStyle/>
          <a:p>
            <a:r>
              <a:rPr lang="en-US" sz="2300" dirty="0"/>
              <a:t>     </a:t>
            </a:r>
            <a:r>
              <a:rPr lang="el-GR" sz="2300" dirty="0"/>
              <a:t>Όπου    </a:t>
            </a:r>
            <a:r>
              <a:rPr lang="en-US" sz="2300" dirty="0"/>
              <a:t>  </a:t>
            </a:r>
            <a:r>
              <a:rPr lang="el-GR" sz="2300" dirty="0"/>
              <a:t>  η μέση συγκέντρωση ως προς το χρόνο και το ύψος </a:t>
            </a:r>
            <a:r>
              <a:rPr lang="en-US" sz="2300" dirty="0"/>
              <a:t>z</a:t>
            </a:r>
          </a:p>
          <a:p>
            <a:r>
              <a:rPr lang="el-GR" sz="2300" dirty="0"/>
              <a:t>     </a:t>
            </a:r>
            <a:r>
              <a:rPr lang="en-US" sz="2300" dirty="0"/>
              <a:t>M/A </a:t>
            </a:r>
            <a:r>
              <a:rPr lang="el-GR" sz="2300" dirty="0"/>
              <a:t>η διαλυμένη ουσία ανά </a:t>
            </a:r>
            <a:r>
              <a:rPr lang="el-GR" sz="2300" dirty="0" err="1"/>
              <a:t>μοναδιαία</a:t>
            </a:r>
            <a:r>
              <a:rPr lang="el-GR" sz="2300" dirty="0"/>
              <a:t> επιφάνεια του </a:t>
            </a:r>
            <a:r>
              <a:rPr lang="el-GR" sz="2300" dirty="0" err="1"/>
              <a:t>πλουμίου</a:t>
            </a:r>
            <a:endParaRPr lang="el-GR" sz="2300" dirty="0"/>
          </a:p>
          <a:p>
            <a:pPr marL="342900" indent="-342900">
              <a:buFont typeface="Arial" panose="020B0604020202020204" pitchFamily="34" charset="0"/>
              <a:buChar char="•"/>
            </a:pPr>
            <a:r>
              <a:rPr lang="el-GR" sz="2300" dirty="0"/>
              <a:t>Εάν αντικατασταθεί                                όπου </a:t>
            </a:r>
            <a:r>
              <a:rPr lang="en-US" sz="2300" dirty="0" err="1"/>
              <a:t>u</a:t>
            </a:r>
            <a:r>
              <a:rPr lang="en-US" sz="2300" baseline="-25000" dirty="0" err="1"/>
              <a:t>o</a:t>
            </a:r>
            <a:r>
              <a:rPr lang="en-US" sz="2300" dirty="0"/>
              <a:t> </a:t>
            </a:r>
            <a:r>
              <a:rPr lang="el-GR" sz="2300" dirty="0"/>
              <a:t>είναι η ταχύτητα του ανέμου.</a:t>
            </a:r>
          </a:p>
          <a:p>
            <a:pPr marL="342900" indent="-342900">
              <a:buFont typeface="Arial" panose="020B0604020202020204" pitchFamily="34" charset="0"/>
              <a:buChar char="•"/>
            </a:pPr>
            <a:r>
              <a:rPr lang="el-GR" sz="2300" dirty="0"/>
              <a:t>Το μοντέλο αποτυγχάνει παντελώς στην πρόβλεψη για το πόσο απλώνει το </a:t>
            </a:r>
            <a:r>
              <a:rPr lang="el-GR" sz="2300" dirty="0" err="1"/>
              <a:t>πλούμιο</a:t>
            </a:r>
            <a:r>
              <a:rPr lang="el-GR" sz="2300" dirty="0"/>
              <a:t>.</a:t>
            </a:r>
          </a:p>
          <a:p>
            <a:pPr marL="342900" indent="-342900">
              <a:buFont typeface="Arial" panose="020B0604020202020204" pitchFamily="34" charset="0"/>
              <a:buChar char="•"/>
            </a:pPr>
            <a:r>
              <a:rPr lang="el-GR" sz="2300" dirty="0"/>
              <a:t>Από τη λύση επίσης εκτιμάται το πλάτος της κορυφής </a:t>
            </a:r>
            <a:r>
              <a:rPr lang="en-US" sz="2300" dirty="0"/>
              <a:t>l, </a:t>
            </a:r>
            <a:r>
              <a:rPr lang="el-GR" sz="2300" dirty="0"/>
              <a:t>είναι περίπου:	</a:t>
            </a:r>
          </a:p>
        </p:txBody>
      </p:sp>
      <p:graphicFrame>
        <p:nvGraphicFramePr>
          <p:cNvPr id="10" name="Αντικείμενο 9">
            <a:extLst>
              <a:ext uri="{FF2B5EF4-FFF2-40B4-BE49-F238E27FC236}">
                <a16:creationId xmlns:a16="http://schemas.microsoft.com/office/drawing/2014/main" id="{9E5EB629-3B74-40BF-906A-A404D66177FC}"/>
              </a:ext>
            </a:extLst>
          </p:cNvPr>
          <p:cNvGraphicFramePr>
            <a:graphicFrameLocks noChangeAspect="1"/>
          </p:cNvGraphicFramePr>
          <p:nvPr/>
        </p:nvGraphicFramePr>
        <p:xfrm>
          <a:off x="1693838" y="2144625"/>
          <a:ext cx="501898" cy="821288"/>
        </p:xfrm>
        <a:graphic>
          <a:graphicData uri="http://schemas.openxmlformats.org/presentationml/2006/ole">
            <mc:AlternateContent xmlns:mc="http://schemas.openxmlformats.org/markup-compatibility/2006">
              <mc:Choice xmlns:v="urn:schemas-microsoft-com:vml" Requires="v">
                <p:oleObj name="Equation" r:id="rId8" imgW="139680" imgH="228600" progId="Equation.DSMT4">
                  <p:embed/>
                </p:oleObj>
              </mc:Choice>
              <mc:Fallback>
                <p:oleObj name="Equation" r:id="rId8" imgW="139680" imgH="228600" progId="Equation.DSMT4">
                  <p:embed/>
                  <p:pic>
                    <p:nvPicPr>
                      <p:cNvPr id="10" name="Αντικείμενο 9">
                        <a:extLst>
                          <a:ext uri="{FF2B5EF4-FFF2-40B4-BE49-F238E27FC236}">
                            <a16:creationId xmlns:a16="http://schemas.microsoft.com/office/drawing/2014/main" id="{9E5EB629-3B74-40BF-906A-A404D66177FC}"/>
                          </a:ext>
                        </a:extLst>
                      </p:cNvPr>
                      <p:cNvPicPr/>
                      <p:nvPr/>
                    </p:nvPicPr>
                    <p:blipFill>
                      <a:blip r:embed="rId9"/>
                      <a:stretch>
                        <a:fillRect/>
                      </a:stretch>
                    </p:blipFill>
                    <p:spPr>
                      <a:xfrm>
                        <a:off x="1693838" y="2144625"/>
                        <a:ext cx="501898" cy="821288"/>
                      </a:xfrm>
                      <a:prstGeom prst="rect">
                        <a:avLst/>
                      </a:prstGeom>
                    </p:spPr>
                  </p:pic>
                </p:oleObj>
              </mc:Fallback>
            </mc:AlternateContent>
          </a:graphicData>
        </a:graphic>
      </p:graphicFrame>
    </p:spTree>
    <p:extLst>
      <p:ext uri="{BB962C8B-B14F-4D97-AF65-F5344CB8AC3E}">
        <p14:creationId xmlns:p14="http://schemas.microsoft.com/office/powerpoint/2010/main" val="3168172853"/>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D6838E5A-3FF3-4BA9-BAE0-EEBF6EC97C20}"/>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11/12/2024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961542A8-1F8D-44A0-BC2C-AD3B7CC76220}"/>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100</a:t>
            </a:fld>
            <a:endParaRPr lang="el-GR" dirty="0">
              <a:solidFill>
                <a:prstClr val="black">
                  <a:tint val="75000"/>
                </a:prstClr>
              </a:solidFill>
            </a:endParaRPr>
          </a:p>
        </p:txBody>
      </p:sp>
      <p:sp>
        <p:nvSpPr>
          <p:cNvPr id="5" name="object 2">
            <a:extLst>
              <a:ext uri="{FF2B5EF4-FFF2-40B4-BE49-F238E27FC236}">
                <a16:creationId xmlns:a16="http://schemas.microsoft.com/office/drawing/2014/main" id="{FD261DA6-5867-4358-A19C-C2C43A646ED3}"/>
              </a:ext>
            </a:extLst>
          </p:cNvPr>
          <p:cNvSpPr txBox="1"/>
          <p:nvPr/>
        </p:nvSpPr>
        <p:spPr>
          <a:xfrm>
            <a:off x="1187624" y="143207"/>
            <a:ext cx="7307199" cy="432307"/>
          </a:xfrm>
          <a:prstGeom prst="rect">
            <a:avLst/>
          </a:prstGeom>
        </p:spPr>
        <p:txBody>
          <a:bodyPr wrap="square" lIns="0" tIns="0" rIns="0" bIns="0" rtlCol="0">
            <a:noAutofit/>
          </a:bodyPr>
          <a:lstStyle/>
          <a:p>
            <a:pPr marL="12700">
              <a:lnSpc>
                <a:spcPts val="3375"/>
              </a:lnSpc>
              <a:spcBef>
                <a:spcPts val="168"/>
              </a:spcBef>
            </a:pPr>
            <a:r>
              <a:rPr lang="el-GR" sz="2600" dirty="0">
                <a:solidFill>
                  <a:srgbClr val="C00000"/>
                </a:solidFill>
                <a:latin typeface="Arial"/>
                <a:cs typeface="Arial"/>
              </a:rPr>
              <a:t>Διασπορά ρύπων – λύση εξασθένησης παλμού</a:t>
            </a:r>
            <a:endParaRPr sz="2600" dirty="0">
              <a:solidFill>
                <a:srgbClr val="C00000"/>
              </a:solidFill>
              <a:latin typeface="Arial"/>
              <a:cs typeface="Arial"/>
            </a:endParaRPr>
          </a:p>
        </p:txBody>
      </p:sp>
      <p:graphicFrame>
        <p:nvGraphicFramePr>
          <p:cNvPr id="6" name="Αντικείμενο 5">
            <a:extLst>
              <a:ext uri="{FF2B5EF4-FFF2-40B4-BE49-F238E27FC236}">
                <a16:creationId xmlns:a16="http://schemas.microsoft.com/office/drawing/2014/main" id="{18BA5E8A-1289-44F7-9635-AA07DEC13102}"/>
              </a:ext>
            </a:extLst>
          </p:cNvPr>
          <p:cNvGraphicFramePr>
            <a:graphicFrameLocks noChangeAspect="1"/>
          </p:cNvGraphicFramePr>
          <p:nvPr/>
        </p:nvGraphicFramePr>
        <p:xfrm>
          <a:off x="1835696" y="3356992"/>
          <a:ext cx="3168352" cy="897683"/>
        </p:xfrm>
        <a:graphic>
          <a:graphicData uri="http://schemas.openxmlformats.org/presentationml/2006/ole">
            <mc:AlternateContent xmlns:mc="http://schemas.openxmlformats.org/markup-compatibility/2006">
              <mc:Choice xmlns:v="urn:schemas-microsoft-com:vml" Requires="v">
                <p:oleObj name="Equation" r:id="rId2" imgW="3213000" imgH="1549080" progId="Equation.DSMT4">
                  <p:embed/>
                </p:oleObj>
              </mc:Choice>
              <mc:Fallback>
                <p:oleObj name="Equation" r:id="rId2" imgW="3213000" imgH="1549080" progId="Equation.DSMT4">
                  <p:embed/>
                  <p:pic>
                    <p:nvPicPr>
                      <p:cNvPr id="6" name="Αντικείμενο 5">
                        <a:extLst>
                          <a:ext uri="{FF2B5EF4-FFF2-40B4-BE49-F238E27FC236}">
                            <a16:creationId xmlns:a16="http://schemas.microsoft.com/office/drawing/2014/main" id="{18BA5E8A-1289-44F7-9635-AA07DEC13102}"/>
                          </a:ext>
                        </a:extLst>
                      </p:cNvPr>
                      <p:cNvPicPr/>
                      <p:nvPr/>
                    </p:nvPicPr>
                    <p:blipFill>
                      <a:blip r:embed="rId3"/>
                      <a:stretch>
                        <a:fillRect/>
                      </a:stretch>
                    </p:blipFill>
                    <p:spPr>
                      <a:xfrm>
                        <a:off x="1835696" y="3356992"/>
                        <a:ext cx="3168352" cy="897683"/>
                      </a:xfrm>
                      <a:prstGeom prst="rect">
                        <a:avLst/>
                      </a:prstGeom>
                      <a:solidFill>
                        <a:schemeClr val="bg1"/>
                      </a:solidFill>
                    </p:spPr>
                  </p:pic>
                </p:oleObj>
              </mc:Fallback>
            </mc:AlternateContent>
          </a:graphicData>
        </a:graphic>
      </p:graphicFrame>
      <p:sp>
        <p:nvSpPr>
          <p:cNvPr id="8" name="TextBox 7">
            <a:extLst>
              <a:ext uri="{FF2B5EF4-FFF2-40B4-BE49-F238E27FC236}">
                <a16:creationId xmlns:a16="http://schemas.microsoft.com/office/drawing/2014/main" id="{62F699E4-B15C-4284-BCCE-E01358249E91}"/>
              </a:ext>
            </a:extLst>
          </p:cNvPr>
          <p:cNvSpPr txBox="1"/>
          <p:nvPr/>
        </p:nvSpPr>
        <p:spPr>
          <a:xfrm>
            <a:off x="179511" y="947540"/>
            <a:ext cx="8784975" cy="2246769"/>
          </a:xfrm>
          <a:prstGeom prst="rect">
            <a:avLst/>
          </a:prstGeom>
          <a:solidFill>
            <a:schemeClr val="bg1"/>
          </a:solidFill>
        </p:spPr>
        <p:txBody>
          <a:bodyPr wrap="square">
            <a:spAutoFit/>
          </a:bodyPr>
          <a:lstStyle/>
          <a:p>
            <a:pPr marL="342900" indent="-342900" algn="just">
              <a:buFont typeface="Arial" panose="020B0604020202020204" pitchFamily="34" charset="0"/>
              <a:buChar char="•"/>
            </a:pPr>
            <a:r>
              <a:rPr lang="el-GR" sz="2000" dirty="0">
                <a:solidFill>
                  <a:srgbClr val="0000FF"/>
                </a:solidFill>
                <a:latin typeface="Arial Narrow" panose="020B0606020202030204" pitchFamily="34" charset="0"/>
              </a:rPr>
              <a:t>Για τα αέρια </a:t>
            </a:r>
            <a:r>
              <a:rPr lang="en-US" sz="2000" dirty="0">
                <a:solidFill>
                  <a:srgbClr val="0000FF"/>
                </a:solidFill>
                <a:latin typeface="Arial Narrow" panose="020B0606020202030204" pitchFamily="34" charset="0"/>
              </a:rPr>
              <a:t>D~0,1cm</a:t>
            </a:r>
            <a:r>
              <a:rPr lang="en-US" sz="2000" baseline="30000" dirty="0">
                <a:solidFill>
                  <a:srgbClr val="0000FF"/>
                </a:solidFill>
                <a:latin typeface="Arial Narrow" panose="020B0606020202030204" pitchFamily="34" charset="0"/>
              </a:rPr>
              <a:t>2</a:t>
            </a:r>
            <a:r>
              <a:rPr lang="en-US" sz="2000" dirty="0">
                <a:solidFill>
                  <a:srgbClr val="0000FF"/>
                </a:solidFill>
                <a:latin typeface="Arial Narrow" panose="020B0606020202030204" pitchFamily="34" charset="0"/>
              </a:rPr>
              <a:t>/s </a:t>
            </a:r>
            <a:r>
              <a:rPr lang="el-GR" sz="2000" dirty="0">
                <a:solidFill>
                  <a:srgbClr val="0000FF"/>
                </a:solidFill>
                <a:latin typeface="Arial Narrow" panose="020B0606020202030204" pitchFamily="34" charset="0"/>
              </a:rPr>
              <a:t>και για απόσταση </a:t>
            </a:r>
            <a:r>
              <a:rPr lang="en-US" sz="2000" dirty="0">
                <a:solidFill>
                  <a:srgbClr val="0000FF"/>
                </a:solidFill>
                <a:latin typeface="Arial Narrow" panose="020B0606020202030204" pitchFamily="34" charset="0"/>
              </a:rPr>
              <a:t>x=10km, </a:t>
            </a:r>
            <a:r>
              <a:rPr lang="el-GR" sz="2000" dirty="0">
                <a:solidFill>
                  <a:srgbClr val="0000FF"/>
                </a:solidFill>
                <a:latin typeface="Arial Narrow" panose="020B0606020202030204" pitchFamily="34" charset="0"/>
              </a:rPr>
              <a:t>ο χρόνος διάνυσης είναι </a:t>
            </a:r>
            <a:r>
              <a:rPr lang="en-US" sz="2000" dirty="0">
                <a:solidFill>
                  <a:srgbClr val="0000FF"/>
                </a:solidFill>
                <a:latin typeface="Arial Narrow" panose="020B0606020202030204" pitchFamily="34" charset="0"/>
              </a:rPr>
              <a:t>t=10km/15km/h=~40min, </a:t>
            </a:r>
            <a:r>
              <a:rPr lang="el-GR" sz="2000" dirty="0">
                <a:solidFill>
                  <a:srgbClr val="0000FF"/>
                </a:solidFill>
                <a:latin typeface="Arial Narrow" panose="020B0606020202030204" pitchFamily="34" charset="0"/>
              </a:rPr>
              <a:t>τότε </a:t>
            </a:r>
            <a:r>
              <a:rPr lang="en-US" sz="2000" dirty="0">
                <a:solidFill>
                  <a:srgbClr val="0000FF"/>
                </a:solidFill>
                <a:latin typeface="Arial Narrow" panose="020B0606020202030204" pitchFamily="34" charset="0"/>
              </a:rPr>
              <a:t>l~60cm, </a:t>
            </a:r>
            <a:r>
              <a:rPr lang="el-GR" sz="2000" dirty="0">
                <a:solidFill>
                  <a:srgbClr val="0000FF"/>
                </a:solidFill>
                <a:latin typeface="Arial Narrow" panose="020B0606020202030204" pitchFamily="34" charset="0"/>
              </a:rPr>
              <a:t>ενώ στην πραγματικότητα είναι της τάξης του 1</a:t>
            </a:r>
            <a:r>
              <a:rPr lang="en-US" sz="2000" dirty="0">
                <a:solidFill>
                  <a:srgbClr val="0000FF"/>
                </a:solidFill>
                <a:latin typeface="Arial Narrow" panose="020B0606020202030204" pitchFamily="34" charset="0"/>
              </a:rPr>
              <a:t>km. </a:t>
            </a:r>
            <a:r>
              <a:rPr lang="el-GR" sz="2000" dirty="0">
                <a:solidFill>
                  <a:srgbClr val="0000FF"/>
                </a:solidFill>
                <a:latin typeface="Arial Narrow" panose="020B0606020202030204" pitchFamily="34" charset="0"/>
              </a:rPr>
              <a:t>Η διασπορά διαφέρει τάξεις μεγέθους απ’ τη διάχυση</a:t>
            </a:r>
          </a:p>
          <a:p>
            <a:pPr marL="342900" indent="-342900" algn="just">
              <a:buFont typeface="Arial" panose="020B0604020202020204" pitchFamily="34" charset="0"/>
              <a:buChar char="•"/>
            </a:pPr>
            <a:r>
              <a:rPr lang="el-GR" sz="2000" dirty="0">
                <a:solidFill>
                  <a:srgbClr val="0000FF"/>
                </a:solidFill>
                <a:latin typeface="Arial Narrow" panose="020B0606020202030204" pitchFamily="34" charset="0"/>
              </a:rPr>
              <a:t>Η τεράστια αυτή απόκλιση οφείλεται στην επίδραση του ανέμου. Στη διάχυση η ανάμιξη είναι αποτέλεσμα της κίνησης </a:t>
            </a:r>
            <a:r>
              <a:rPr lang="en-US" sz="2000" dirty="0">
                <a:solidFill>
                  <a:srgbClr val="0000FF"/>
                </a:solidFill>
                <a:latin typeface="Arial Narrow" panose="020B0606020202030204" pitchFamily="34" charset="0"/>
              </a:rPr>
              <a:t>Brown. </a:t>
            </a:r>
            <a:r>
              <a:rPr lang="el-GR" sz="2000" dirty="0">
                <a:solidFill>
                  <a:srgbClr val="0000FF"/>
                </a:solidFill>
                <a:latin typeface="Arial Narrow" panose="020B0606020202030204" pitchFamily="34" charset="0"/>
              </a:rPr>
              <a:t>Η διασπορά είναι μια ιδιαίτερα γρήγορη διαδικασία.</a:t>
            </a:r>
          </a:p>
          <a:p>
            <a:pPr marL="342900" indent="-342900" algn="just">
              <a:buFont typeface="Arial" panose="020B0604020202020204" pitchFamily="34" charset="0"/>
              <a:buChar char="•"/>
            </a:pPr>
            <a:r>
              <a:rPr lang="el-GR" sz="2000" dirty="0">
                <a:solidFill>
                  <a:srgbClr val="0000FF"/>
                </a:solidFill>
                <a:latin typeface="Arial Narrow" panose="020B0606020202030204" pitchFamily="34" charset="0"/>
              </a:rPr>
              <a:t>Εάν υποτεθεί ότι το </a:t>
            </a:r>
            <a:r>
              <a:rPr lang="el-GR" sz="2000" dirty="0" err="1">
                <a:solidFill>
                  <a:srgbClr val="0000FF"/>
                </a:solidFill>
                <a:latin typeface="Arial Narrow" panose="020B0606020202030204" pitchFamily="34" charset="0"/>
              </a:rPr>
              <a:t>πλούμιο</a:t>
            </a:r>
            <a:r>
              <a:rPr lang="el-GR" sz="2000" dirty="0">
                <a:solidFill>
                  <a:srgbClr val="0000FF"/>
                </a:solidFill>
                <a:latin typeface="Arial Narrow" panose="020B0606020202030204" pitchFamily="34" charset="0"/>
              </a:rPr>
              <a:t> μπορεί να </a:t>
            </a:r>
            <a:r>
              <a:rPr lang="el-GR" sz="2000" dirty="0" err="1">
                <a:solidFill>
                  <a:srgbClr val="0000FF"/>
                </a:solidFill>
                <a:latin typeface="Arial Narrow" panose="020B0606020202030204" pitchFamily="34" charset="0"/>
              </a:rPr>
              <a:t>περιγραφεί</a:t>
            </a:r>
            <a:r>
              <a:rPr lang="el-GR" sz="2000" dirty="0">
                <a:solidFill>
                  <a:srgbClr val="0000FF"/>
                </a:solidFill>
                <a:latin typeface="Arial Narrow" panose="020B0606020202030204" pitchFamily="34" charset="0"/>
              </a:rPr>
              <a:t>  από τη σχέση:</a:t>
            </a:r>
          </a:p>
        </p:txBody>
      </p:sp>
      <p:sp>
        <p:nvSpPr>
          <p:cNvPr id="9" name="TextBox 8">
            <a:extLst>
              <a:ext uri="{FF2B5EF4-FFF2-40B4-BE49-F238E27FC236}">
                <a16:creationId xmlns:a16="http://schemas.microsoft.com/office/drawing/2014/main" id="{131B3BD6-BA73-4D8B-9D3E-442D06106FAE}"/>
              </a:ext>
            </a:extLst>
          </p:cNvPr>
          <p:cNvSpPr txBox="1"/>
          <p:nvPr/>
        </p:nvSpPr>
        <p:spPr>
          <a:xfrm>
            <a:off x="323527" y="4417358"/>
            <a:ext cx="8640959" cy="1692771"/>
          </a:xfrm>
          <a:prstGeom prst="rect">
            <a:avLst/>
          </a:prstGeom>
          <a:solidFill>
            <a:schemeClr val="bg1"/>
          </a:solidFill>
        </p:spPr>
        <p:txBody>
          <a:bodyPr wrap="square">
            <a:spAutoFit/>
          </a:bodyPr>
          <a:lstStyle>
            <a:defPPr>
              <a:defRPr lang="el-GR"/>
            </a:defPPr>
            <a:lvl1pPr>
              <a:defRPr sz="2000">
                <a:solidFill>
                  <a:srgbClr val="0000FF"/>
                </a:solidFill>
                <a:latin typeface="Arial Narrow" panose="020B0606020202030204" pitchFamily="34" charset="0"/>
              </a:defRPr>
            </a:lvl1pPr>
          </a:lstStyle>
          <a:p>
            <a:pPr algn="just"/>
            <a:r>
              <a:rPr lang="el-GR" dirty="0"/>
              <a:t>όπου Ε</a:t>
            </a:r>
            <a:r>
              <a:rPr lang="en-US" dirty="0"/>
              <a:t>y </a:t>
            </a:r>
            <a:r>
              <a:rPr lang="el-GR" dirty="0"/>
              <a:t>ο παράγων «διασποράς» (</a:t>
            </a:r>
            <a:r>
              <a:rPr lang="en-US" dirty="0"/>
              <a:t>dispersion coefficient) </a:t>
            </a:r>
            <a:r>
              <a:rPr lang="el-GR" dirty="0"/>
              <a:t>που προσδιορίζεται πειραματικά, με διαστάσεις </a:t>
            </a:r>
            <a:r>
              <a:rPr lang="en-US" dirty="0"/>
              <a:t>L2/t</a:t>
            </a:r>
          </a:p>
          <a:p>
            <a:pPr marL="342900" indent="-342900" algn="just">
              <a:buFont typeface="Arial" panose="020B0604020202020204" pitchFamily="34" charset="0"/>
              <a:buChar char="•"/>
            </a:pPr>
            <a:r>
              <a:rPr lang="el-GR" dirty="0"/>
              <a:t>Προφανώς δεν εξαρτάται από τη χημεία του </a:t>
            </a:r>
            <a:r>
              <a:rPr lang="el-GR" dirty="0" err="1"/>
              <a:t>πλουμίου</a:t>
            </a:r>
            <a:r>
              <a:rPr lang="el-GR" dirty="0"/>
              <a:t> και είναι συνάρτηση της απόσταση από την πηγή και της κατεύθυνσης του ανέμου. Ίδια τιμή για </a:t>
            </a:r>
            <a:r>
              <a:rPr lang="en-US" dirty="0"/>
              <a:t>co2,ch4, </a:t>
            </a:r>
            <a:r>
              <a:rPr lang="el-GR" dirty="0"/>
              <a:t>σωματίδια κ.λπ.</a:t>
            </a:r>
          </a:p>
        </p:txBody>
      </p:sp>
    </p:spTree>
    <p:extLst>
      <p:ext uri="{BB962C8B-B14F-4D97-AF65-F5344CB8AC3E}">
        <p14:creationId xmlns:p14="http://schemas.microsoft.com/office/powerpoint/2010/main" val="173770034"/>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EAA50A3F-868D-490C-952B-BCC4D87D3551}"/>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11/12/2024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AE603FBE-0789-49FB-9A4C-481712CC7B80}"/>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101</a:t>
            </a:fld>
            <a:endParaRPr lang="el-GR" dirty="0">
              <a:solidFill>
                <a:prstClr val="black">
                  <a:tint val="75000"/>
                </a:prstClr>
              </a:solidFill>
            </a:endParaRPr>
          </a:p>
        </p:txBody>
      </p:sp>
      <p:pic>
        <p:nvPicPr>
          <p:cNvPr id="4" name="Εικόνα 3">
            <a:extLst>
              <a:ext uri="{FF2B5EF4-FFF2-40B4-BE49-F238E27FC236}">
                <a16:creationId xmlns:a16="http://schemas.microsoft.com/office/drawing/2014/main" id="{40F753D7-2B9C-40D8-AA62-E457BA8D4AE0}"/>
              </a:ext>
            </a:extLst>
          </p:cNvPr>
          <p:cNvPicPr>
            <a:picLocks noChangeAspect="1"/>
          </p:cNvPicPr>
          <p:nvPr/>
        </p:nvPicPr>
        <p:blipFill>
          <a:blip r:embed="rId2"/>
          <a:stretch>
            <a:fillRect/>
          </a:stretch>
        </p:blipFill>
        <p:spPr>
          <a:xfrm>
            <a:off x="1835696" y="-2521"/>
            <a:ext cx="5112568" cy="6411527"/>
          </a:xfrm>
          <a:prstGeom prst="rect">
            <a:avLst/>
          </a:prstGeom>
        </p:spPr>
      </p:pic>
    </p:spTree>
    <p:extLst>
      <p:ext uri="{BB962C8B-B14F-4D97-AF65-F5344CB8AC3E}">
        <p14:creationId xmlns:p14="http://schemas.microsoft.com/office/powerpoint/2010/main" val="53658395"/>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8BD2FB7A-4A08-4F43-BD02-29A40B8A2E73}"/>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11/12/2024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1FD8293C-9DA8-4AEB-9F90-62CD1CC0F430}"/>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102</a:t>
            </a:fld>
            <a:endParaRPr lang="el-GR" dirty="0">
              <a:solidFill>
                <a:prstClr val="black">
                  <a:tint val="75000"/>
                </a:prstClr>
              </a:solidFill>
            </a:endParaRPr>
          </a:p>
        </p:txBody>
      </p:sp>
      <p:pic>
        <p:nvPicPr>
          <p:cNvPr id="4" name="Εικόνα 3">
            <a:extLst>
              <a:ext uri="{FF2B5EF4-FFF2-40B4-BE49-F238E27FC236}">
                <a16:creationId xmlns:a16="http://schemas.microsoft.com/office/drawing/2014/main" id="{0208D8A4-4827-4504-BCAF-6F80B9B850FD}"/>
              </a:ext>
            </a:extLst>
          </p:cNvPr>
          <p:cNvPicPr>
            <a:picLocks noChangeAspect="1"/>
          </p:cNvPicPr>
          <p:nvPr/>
        </p:nvPicPr>
        <p:blipFill>
          <a:blip r:embed="rId2"/>
          <a:stretch>
            <a:fillRect/>
          </a:stretch>
        </p:blipFill>
        <p:spPr>
          <a:xfrm>
            <a:off x="1685898" y="980728"/>
            <a:ext cx="5347776" cy="4536504"/>
          </a:xfrm>
          <a:prstGeom prst="rect">
            <a:avLst/>
          </a:prstGeom>
        </p:spPr>
      </p:pic>
    </p:spTree>
    <p:extLst>
      <p:ext uri="{BB962C8B-B14F-4D97-AF65-F5344CB8AC3E}">
        <p14:creationId xmlns:p14="http://schemas.microsoft.com/office/powerpoint/2010/main" val="2177702921"/>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6562E9FB-58F0-4182-8540-83F2BF3DE48C}"/>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11/12/2024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9E44772C-10A2-4432-B43C-1A1F271E1325}"/>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103</a:t>
            </a:fld>
            <a:endParaRPr lang="el-GR" dirty="0">
              <a:solidFill>
                <a:prstClr val="black">
                  <a:tint val="75000"/>
                </a:prstClr>
              </a:solidFill>
            </a:endParaRPr>
          </a:p>
        </p:txBody>
      </p:sp>
      <p:graphicFrame>
        <p:nvGraphicFramePr>
          <p:cNvPr id="5" name="Αντικείμενο 4">
            <a:extLst>
              <a:ext uri="{FF2B5EF4-FFF2-40B4-BE49-F238E27FC236}">
                <a16:creationId xmlns:a16="http://schemas.microsoft.com/office/drawing/2014/main" id="{56A8F5AC-A644-454A-BCAC-966E47D8FE74}"/>
              </a:ext>
            </a:extLst>
          </p:cNvPr>
          <p:cNvGraphicFramePr>
            <a:graphicFrameLocks noChangeAspect="1"/>
          </p:cNvGraphicFramePr>
          <p:nvPr>
            <p:extLst>
              <p:ext uri="{D42A27DB-BD31-4B8C-83A1-F6EECF244321}">
                <p14:modId xmlns:p14="http://schemas.microsoft.com/office/powerpoint/2010/main" val="541099022"/>
              </p:ext>
            </p:extLst>
          </p:nvPr>
        </p:nvGraphicFramePr>
        <p:xfrm>
          <a:off x="3167129" y="2501872"/>
          <a:ext cx="3877074" cy="1310953"/>
        </p:xfrm>
        <a:graphic>
          <a:graphicData uri="http://schemas.openxmlformats.org/presentationml/2006/ole">
            <mc:AlternateContent xmlns:mc="http://schemas.openxmlformats.org/markup-compatibility/2006">
              <mc:Choice xmlns:v="urn:schemas-microsoft-com:vml" Requires="v">
                <p:oleObj name="Equation" r:id="rId2" imgW="1765080" imgH="596880" progId="Equation.DSMT4">
                  <p:embed/>
                </p:oleObj>
              </mc:Choice>
              <mc:Fallback>
                <p:oleObj name="Equation" r:id="rId2" imgW="1765080" imgH="596880" progId="Equation.DSMT4">
                  <p:embed/>
                  <p:pic>
                    <p:nvPicPr>
                      <p:cNvPr id="5" name="Αντικείμενο 4">
                        <a:extLst>
                          <a:ext uri="{FF2B5EF4-FFF2-40B4-BE49-F238E27FC236}">
                            <a16:creationId xmlns:a16="http://schemas.microsoft.com/office/drawing/2014/main" id="{56A8F5AC-A644-454A-BCAC-966E47D8FE74}"/>
                          </a:ext>
                        </a:extLst>
                      </p:cNvPr>
                      <p:cNvPicPr/>
                      <p:nvPr/>
                    </p:nvPicPr>
                    <p:blipFill>
                      <a:blip r:embed="rId3"/>
                      <a:stretch>
                        <a:fillRect/>
                      </a:stretch>
                    </p:blipFill>
                    <p:spPr>
                      <a:xfrm>
                        <a:off x="3167129" y="2501872"/>
                        <a:ext cx="3877074" cy="1310953"/>
                      </a:xfrm>
                      <a:prstGeom prst="rect">
                        <a:avLst/>
                      </a:prstGeom>
                      <a:solidFill>
                        <a:schemeClr val="bg1"/>
                      </a:solidFill>
                    </p:spPr>
                  </p:pic>
                </p:oleObj>
              </mc:Fallback>
            </mc:AlternateContent>
          </a:graphicData>
        </a:graphic>
      </p:graphicFrame>
      <p:sp>
        <p:nvSpPr>
          <p:cNvPr id="6" name="Ορθογώνιο 5">
            <a:extLst>
              <a:ext uri="{FF2B5EF4-FFF2-40B4-BE49-F238E27FC236}">
                <a16:creationId xmlns:a16="http://schemas.microsoft.com/office/drawing/2014/main" id="{DE4BD01D-8C9D-4044-9A0B-131AF93A3703}"/>
              </a:ext>
            </a:extLst>
          </p:cNvPr>
          <p:cNvSpPr/>
          <p:nvPr/>
        </p:nvSpPr>
        <p:spPr>
          <a:xfrm>
            <a:off x="2051720" y="3212976"/>
            <a:ext cx="936104" cy="3600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graphicFrame>
        <p:nvGraphicFramePr>
          <p:cNvPr id="7" name="Αντικείμενο 6">
            <a:extLst>
              <a:ext uri="{FF2B5EF4-FFF2-40B4-BE49-F238E27FC236}">
                <a16:creationId xmlns:a16="http://schemas.microsoft.com/office/drawing/2014/main" id="{D16E60A5-48DD-42D5-87A5-1549D580D73B}"/>
              </a:ext>
            </a:extLst>
          </p:cNvPr>
          <p:cNvGraphicFramePr>
            <a:graphicFrameLocks noChangeAspect="1"/>
          </p:cNvGraphicFramePr>
          <p:nvPr/>
        </p:nvGraphicFramePr>
        <p:xfrm>
          <a:off x="1331640" y="4660899"/>
          <a:ext cx="6678856" cy="1390292"/>
        </p:xfrm>
        <a:graphic>
          <a:graphicData uri="http://schemas.openxmlformats.org/presentationml/2006/ole">
            <mc:AlternateContent xmlns:mc="http://schemas.openxmlformats.org/markup-compatibility/2006">
              <mc:Choice xmlns:v="urn:schemas-microsoft-com:vml" Requires="v">
                <p:oleObj name="Equation" r:id="rId4" imgW="3111480" imgH="647640" progId="Equation.DSMT4">
                  <p:embed/>
                </p:oleObj>
              </mc:Choice>
              <mc:Fallback>
                <p:oleObj name="Equation" r:id="rId4" imgW="3111480" imgH="647640" progId="Equation.DSMT4">
                  <p:embed/>
                  <p:pic>
                    <p:nvPicPr>
                      <p:cNvPr id="7" name="Αντικείμενο 6">
                        <a:extLst>
                          <a:ext uri="{FF2B5EF4-FFF2-40B4-BE49-F238E27FC236}">
                            <a16:creationId xmlns:a16="http://schemas.microsoft.com/office/drawing/2014/main" id="{D16E60A5-48DD-42D5-87A5-1549D580D73B}"/>
                          </a:ext>
                        </a:extLst>
                      </p:cNvPr>
                      <p:cNvPicPr/>
                      <p:nvPr/>
                    </p:nvPicPr>
                    <p:blipFill>
                      <a:blip r:embed="rId5"/>
                      <a:stretch>
                        <a:fillRect/>
                      </a:stretch>
                    </p:blipFill>
                    <p:spPr>
                      <a:xfrm>
                        <a:off x="1331640" y="4660899"/>
                        <a:ext cx="6678856" cy="1390292"/>
                      </a:xfrm>
                      <a:prstGeom prst="rect">
                        <a:avLst/>
                      </a:prstGeom>
                      <a:solidFill>
                        <a:schemeClr val="bg1"/>
                      </a:solidFill>
                    </p:spPr>
                  </p:pic>
                </p:oleObj>
              </mc:Fallback>
            </mc:AlternateContent>
          </a:graphicData>
        </a:graphic>
      </p:graphicFrame>
      <p:sp>
        <p:nvSpPr>
          <p:cNvPr id="8" name="TextBox 7">
            <a:extLst>
              <a:ext uri="{FF2B5EF4-FFF2-40B4-BE49-F238E27FC236}">
                <a16:creationId xmlns:a16="http://schemas.microsoft.com/office/drawing/2014/main" id="{3F0F28CE-CDAB-4BA3-BD58-588819B613D5}"/>
              </a:ext>
            </a:extLst>
          </p:cNvPr>
          <p:cNvSpPr txBox="1"/>
          <p:nvPr/>
        </p:nvSpPr>
        <p:spPr>
          <a:xfrm>
            <a:off x="501935" y="1169768"/>
            <a:ext cx="7992888" cy="1323439"/>
          </a:xfrm>
          <a:prstGeom prst="rect">
            <a:avLst/>
          </a:prstGeom>
          <a:solidFill>
            <a:schemeClr val="bg1"/>
          </a:solidFill>
        </p:spPr>
        <p:txBody>
          <a:bodyPr wrap="square">
            <a:spAutoFit/>
          </a:bodyPr>
          <a:lstStyle/>
          <a:p>
            <a:pPr marL="342900" indent="-342900" algn="just">
              <a:buFont typeface="Arial" panose="020B0604020202020204" pitchFamily="34" charset="0"/>
              <a:buChar char="•"/>
            </a:pPr>
            <a:r>
              <a:rPr lang="el-GR" sz="2000" dirty="0">
                <a:solidFill>
                  <a:srgbClr val="0000FF"/>
                </a:solidFill>
                <a:latin typeface="Arial Narrow" panose="020B0606020202030204" pitchFamily="34" charset="0"/>
              </a:rPr>
              <a:t>Χρησιμοποιούνται οι σχέσεις διάχυσης από σημειακή πηγή αντικαθιστώντας την (ισότροπη) </a:t>
            </a:r>
            <a:r>
              <a:rPr lang="el-GR" sz="2000" dirty="0" err="1">
                <a:solidFill>
                  <a:srgbClr val="0000FF"/>
                </a:solidFill>
                <a:latin typeface="Arial Narrow" panose="020B0606020202030204" pitchFamily="34" charset="0"/>
              </a:rPr>
              <a:t>διαχυτότητα</a:t>
            </a:r>
            <a:r>
              <a:rPr lang="el-GR" sz="2000" dirty="0">
                <a:solidFill>
                  <a:srgbClr val="0000FF"/>
                </a:solidFill>
                <a:latin typeface="Arial Narrow" panose="020B0606020202030204" pitchFamily="34" charset="0"/>
              </a:rPr>
              <a:t> από συντελεστές διασποράς Ε</a:t>
            </a:r>
            <a:r>
              <a:rPr lang="en-US" sz="2000" dirty="0" err="1">
                <a:solidFill>
                  <a:srgbClr val="0000FF"/>
                </a:solidFill>
                <a:latin typeface="Arial Narrow" panose="020B0606020202030204" pitchFamily="34" charset="0"/>
              </a:rPr>
              <a:t>z,Ey</a:t>
            </a:r>
            <a:r>
              <a:rPr lang="en-US" sz="2000" dirty="0">
                <a:solidFill>
                  <a:srgbClr val="0000FF"/>
                </a:solidFill>
                <a:latin typeface="Arial Narrow" panose="020B0606020202030204" pitchFamily="34" charset="0"/>
              </a:rPr>
              <a:t> </a:t>
            </a:r>
            <a:r>
              <a:rPr lang="el-GR" sz="2000" dirty="0">
                <a:solidFill>
                  <a:srgbClr val="0000FF"/>
                </a:solidFill>
                <a:latin typeface="Arial Narrow" panose="020B0606020202030204" pitchFamily="34" charset="0"/>
              </a:rPr>
              <a:t>και </a:t>
            </a:r>
            <a:r>
              <a:rPr lang="en-US" sz="2000" dirty="0">
                <a:solidFill>
                  <a:srgbClr val="0000FF"/>
                </a:solidFill>
                <a:latin typeface="Arial Narrow" panose="020B0606020202030204" pitchFamily="34" charset="0"/>
              </a:rPr>
              <a:t>Ex</a:t>
            </a:r>
          </a:p>
          <a:p>
            <a:pPr marL="342900" indent="-342900">
              <a:buFont typeface="Arial" panose="020B0604020202020204" pitchFamily="34" charset="0"/>
              <a:buChar char="•"/>
            </a:pPr>
            <a:r>
              <a:rPr lang="el-GR" sz="2000" dirty="0">
                <a:solidFill>
                  <a:srgbClr val="0000FF"/>
                </a:solidFill>
                <a:latin typeface="Arial Narrow" panose="020B0606020202030204" pitchFamily="34" charset="0"/>
              </a:rPr>
              <a:t>Μονοδιάστατη διασπορά (κατά την κατεύθυνση </a:t>
            </a:r>
            <a:r>
              <a:rPr lang="en-US" sz="2000" dirty="0">
                <a:solidFill>
                  <a:srgbClr val="0000FF"/>
                </a:solidFill>
                <a:latin typeface="Arial Narrow" panose="020B0606020202030204" pitchFamily="34" charset="0"/>
              </a:rPr>
              <a:t>x </a:t>
            </a:r>
            <a:r>
              <a:rPr lang="el-GR" sz="2000" dirty="0">
                <a:solidFill>
                  <a:srgbClr val="0000FF"/>
                </a:solidFill>
                <a:latin typeface="Arial Narrow" panose="020B0606020202030204" pitchFamily="34" charset="0"/>
              </a:rPr>
              <a:t>του ανέμου) στιγμιαίας εκπομπής:</a:t>
            </a:r>
          </a:p>
        </p:txBody>
      </p:sp>
      <p:sp>
        <p:nvSpPr>
          <p:cNvPr id="9" name="object 2">
            <a:extLst>
              <a:ext uri="{FF2B5EF4-FFF2-40B4-BE49-F238E27FC236}">
                <a16:creationId xmlns:a16="http://schemas.microsoft.com/office/drawing/2014/main" id="{1E02A072-8869-4CAE-8433-47AC7D709476}"/>
              </a:ext>
            </a:extLst>
          </p:cNvPr>
          <p:cNvSpPr txBox="1"/>
          <p:nvPr/>
        </p:nvSpPr>
        <p:spPr>
          <a:xfrm>
            <a:off x="1187624" y="143207"/>
            <a:ext cx="7307199" cy="432307"/>
          </a:xfrm>
          <a:prstGeom prst="rect">
            <a:avLst/>
          </a:prstGeom>
        </p:spPr>
        <p:txBody>
          <a:bodyPr wrap="square" lIns="0" tIns="0" rIns="0" bIns="0" rtlCol="0">
            <a:noAutofit/>
          </a:bodyPr>
          <a:lstStyle/>
          <a:p>
            <a:pPr marL="12700">
              <a:lnSpc>
                <a:spcPts val="3375"/>
              </a:lnSpc>
              <a:spcBef>
                <a:spcPts val="168"/>
              </a:spcBef>
            </a:pPr>
            <a:r>
              <a:rPr lang="el-GR" sz="2600" dirty="0">
                <a:solidFill>
                  <a:srgbClr val="C00000"/>
                </a:solidFill>
                <a:latin typeface="Arial"/>
                <a:cs typeface="Arial"/>
              </a:rPr>
              <a:t>Εμπειρική Αντιμετώπιση της διασποράς</a:t>
            </a:r>
            <a:endParaRPr sz="2600" dirty="0">
              <a:solidFill>
                <a:srgbClr val="C00000"/>
              </a:solidFill>
              <a:latin typeface="Arial"/>
              <a:cs typeface="Arial"/>
            </a:endParaRPr>
          </a:p>
        </p:txBody>
      </p:sp>
      <p:sp>
        <p:nvSpPr>
          <p:cNvPr id="10" name="TextBox 9">
            <a:extLst>
              <a:ext uri="{FF2B5EF4-FFF2-40B4-BE49-F238E27FC236}">
                <a16:creationId xmlns:a16="http://schemas.microsoft.com/office/drawing/2014/main" id="{8EE3BFC3-8D83-436E-B99F-4F5134C67559}"/>
              </a:ext>
            </a:extLst>
          </p:cNvPr>
          <p:cNvSpPr txBox="1"/>
          <p:nvPr/>
        </p:nvSpPr>
        <p:spPr>
          <a:xfrm>
            <a:off x="491177" y="4238602"/>
            <a:ext cx="7992888" cy="400110"/>
          </a:xfrm>
          <a:prstGeom prst="rect">
            <a:avLst/>
          </a:prstGeom>
          <a:solidFill>
            <a:schemeClr val="bg1"/>
          </a:solidFill>
        </p:spPr>
        <p:txBody>
          <a:bodyPr wrap="square">
            <a:spAutoFit/>
          </a:bodyPr>
          <a:lstStyle/>
          <a:p>
            <a:pPr marL="342900" indent="-342900">
              <a:buFont typeface="Arial" panose="020B0604020202020204" pitchFamily="34" charset="0"/>
              <a:buChar char="•"/>
            </a:pPr>
            <a:r>
              <a:rPr lang="el-GR" sz="2000" i="1" dirty="0" err="1">
                <a:solidFill>
                  <a:srgbClr val="0000FF"/>
                </a:solidFill>
                <a:latin typeface="Arial Narrow" panose="020B0606020202030204" pitchFamily="34" charset="0"/>
              </a:rPr>
              <a:t>Τριδιάστατη</a:t>
            </a:r>
            <a:r>
              <a:rPr lang="el-GR" sz="2000" i="1" dirty="0">
                <a:solidFill>
                  <a:srgbClr val="0000FF"/>
                </a:solidFill>
                <a:latin typeface="Arial Narrow" panose="020B0606020202030204" pitchFamily="34" charset="0"/>
              </a:rPr>
              <a:t> διασπορά στιγμιαίας εκπομπής:</a:t>
            </a:r>
          </a:p>
        </p:txBody>
      </p:sp>
    </p:spTree>
    <p:extLst>
      <p:ext uri="{BB962C8B-B14F-4D97-AF65-F5344CB8AC3E}">
        <p14:creationId xmlns:p14="http://schemas.microsoft.com/office/powerpoint/2010/main" val="2976754096"/>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6562E9FB-58F0-4182-8540-83F2BF3DE48C}"/>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11/12/2024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9E44772C-10A2-4432-B43C-1A1F271E1325}"/>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104</a:t>
            </a:fld>
            <a:endParaRPr lang="el-GR" dirty="0">
              <a:solidFill>
                <a:prstClr val="black">
                  <a:tint val="75000"/>
                </a:prstClr>
              </a:solidFill>
            </a:endParaRPr>
          </a:p>
        </p:txBody>
      </p:sp>
      <p:graphicFrame>
        <p:nvGraphicFramePr>
          <p:cNvPr id="4" name="Αντικείμενο 3">
            <a:extLst>
              <a:ext uri="{FF2B5EF4-FFF2-40B4-BE49-F238E27FC236}">
                <a16:creationId xmlns:a16="http://schemas.microsoft.com/office/drawing/2014/main" id="{57E9E8E1-245E-4589-A8BD-A62976488AAA}"/>
              </a:ext>
            </a:extLst>
          </p:cNvPr>
          <p:cNvGraphicFramePr>
            <a:graphicFrameLocks noChangeAspect="1"/>
          </p:cNvGraphicFramePr>
          <p:nvPr>
            <p:extLst>
              <p:ext uri="{D42A27DB-BD31-4B8C-83A1-F6EECF244321}">
                <p14:modId xmlns:p14="http://schemas.microsoft.com/office/powerpoint/2010/main" val="350853391"/>
              </p:ext>
            </p:extLst>
          </p:nvPr>
        </p:nvGraphicFramePr>
        <p:xfrm>
          <a:off x="3076520" y="949958"/>
          <a:ext cx="4141336" cy="1029614"/>
        </p:xfrm>
        <a:graphic>
          <a:graphicData uri="http://schemas.openxmlformats.org/presentationml/2006/ole">
            <mc:AlternateContent xmlns:mc="http://schemas.openxmlformats.org/markup-compatibility/2006">
              <mc:Choice xmlns:v="urn:schemas-microsoft-com:vml" Requires="v">
                <p:oleObj name="Equation" r:id="rId2" imgW="2298600" imgH="571320" progId="Equation.DSMT4">
                  <p:embed/>
                </p:oleObj>
              </mc:Choice>
              <mc:Fallback>
                <p:oleObj name="Equation" r:id="rId2" imgW="2298600" imgH="571320" progId="Equation.DSMT4">
                  <p:embed/>
                  <p:pic>
                    <p:nvPicPr>
                      <p:cNvPr id="4" name="Αντικείμενο 3">
                        <a:extLst>
                          <a:ext uri="{FF2B5EF4-FFF2-40B4-BE49-F238E27FC236}">
                            <a16:creationId xmlns:a16="http://schemas.microsoft.com/office/drawing/2014/main" id="{57E9E8E1-245E-4589-A8BD-A62976488AAA}"/>
                          </a:ext>
                        </a:extLst>
                      </p:cNvPr>
                      <p:cNvPicPr/>
                      <p:nvPr/>
                    </p:nvPicPr>
                    <p:blipFill>
                      <a:blip r:embed="rId3"/>
                      <a:stretch>
                        <a:fillRect/>
                      </a:stretch>
                    </p:blipFill>
                    <p:spPr>
                      <a:xfrm>
                        <a:off x="3076520" y="949958"/>
                        <a:ext cx="4141336" cy="1029614"/>
                      </a:xfrm>
                      <a:prstGeom prst="rect">
                        <a:avLst/>
                      </a:prstGeom>
                      <a:solidFill>
                        <a:schemeClr val="bg1"/>
                      </a:solidFill>
                    </p:spPr>
                  </p:pic>
                </p:oleObj>
              </mc:Fallback>
            </mc:AlternateContent>
          </a:graphicData>
        </a:graphic>
      </p:graphicFrame>
      <p:sp>
        <p:nvSpPr>
          <p:cNvPr id="6" name="Ορθογώνιο 5">
            <a:extLst>
              <a:ext uri="{FF2B5EF4-FFF2-40B4-BE49-F238E27FC236}">
                <a16:creationId xmlns:a16="http://schemas.microsoft.com/office/drawing/2014/main" id="{5EE1FEB1-41DA-40E5-BE7D-A57DD261A52A}"/>
              </a:ext>
            </a:extLst>
          </p:cNvPr>
          <p:cNvSpPr/>
          <p:nvPr/>
        </p:nvSpPr>
        <p:spPr>
          <a:xfrm>
            <a:off x="1691680" y="1628800"/>
            <a:ext cx="1584176" cy="4320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graphicFrame>
        <p:nvGraphicFramePr>
          <p:cNvPr id="7" name="Αντικείμενο 6">
            <a:extLst>
              <a:ext uri="{FF2B5EF4-FFF2-40B4-BE49-F238E27FC236}">
                <a16:creationId xmlns:a16="http://schemas.microsoft.com/office/drawing/2014/main" id="{F4B3C567-67A1-4606-B947-A04266FE199F}"/>
              </a:ext>
            </a:extLst>
          </p:cNvPr>
          <p:cNvGraphicFramePr>
            <a:graphicFrameLocks noChangeAspect="1"/>
          </p:cNvGraphicFramePr>
          <p:nvPr/>
        </p:nvGraphicFramePr>
        <p:xfrm>
          <a:off x="3039115" y="3352656"/>
          <a:ext cx="3991780" cy="997945"/>
        </p:xfrm>
        <a:graphic>
          <a:graphicData uri="http://schemas.openxmlformats.org/presentationml/2006/ole">
            <mc:AlternateContent xmlns:mc="http://schemas.openxmlformats.org/markup-compatibility/2006">
              <mc:Choice xmlns:v="urn:schemas-microsoft-com:vml" Requires="v">
                <p:oleObj name="Equation" r:id="rId4" imgW="2286000" imgH="571320" progId="Equation.DSMT4">
                  <p:embed/>
                </p:oleObj>
              </mc:Choice>
              <mc:Fallback>
                <p:oleObj name="Equation" r:id="rId4" imgW="2286000" imgH="571320" progId="Equation.DSMT4">
                  <p:embed/>
                  <p:pic>
                    <p:nvPicPr>
                      <p:cNvPr id="7" name="Αντικείμενο 6">
                        <a:extLst>
                          <a:ext uri="{FF2B5EF4-FFF2-40B4-BE49-F238E27FC236}">
                            <a16:creationId xmlns:a16="http://schemas.microsoft.com/office/drawing/2014/main" id="{F4B3C567-67A1-4606-B947-A04266FE199F}"/>
                          </a:ext>
                        </a:extLst>
                      </p:cNvPr>
                      <p:cNvPicPr/>
                      <p:nvPr/>
                    </p:nvPicPr>
                    <p:blipFill>
                      <a:blip r:embed="rId5"/>
                      <a:stretch>
                        <a:fillRect/>
                      </a:stretch>
                    </p:blipFill>
                    <p:spPr>
                      <a:xfrm>
                        <a:off x="3039115" y="3352656"/>
                        <a:ext cx="3991780" cy="997945"/>
                      </a:xfrm>
                      <a:prstGeom prst="rect">
                        <a:avLst/>
                      </a:prstGeom>
                      <a:solidFill>
                        <a:schemeClr val="bg1"/>
                      </a:solidFill>
                    </p:spPr>
                  </p:pic>
                </p:oleObj>
              </mc:Fallback>
            </mc:AlternateContent>
          </a:graphicData>
        </a:graphic>
      </p:graphicFrame>
      <p:sp>
        <p:nvSpPr>
          <p:cNvPr id="8" name="Ορθογώνιο 7">
            <a:extLst>
              <a:ext uri="{FF2B5EF4-FFF2-40B4-BE49-F238E27FC236}">
                <a16:creationId xmlns:a16="http://schemas.microsoft.com/office/drawing/2014/main" id="{3FEE7060-5A31-45A1-A2A1-974008D364EC}"/>
              </a:ext>
            </a:extLst>
          </p:cNvPr>
          <p:cNvSpPr/>
          <p:nvPr/>
        </p:nvSpPr>
        <p:spPr>
          <a:xfrm>
            <a:off x="1475656" y="3578098"/>
            <a:ext cx="1584176" cy="57098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graphicFrame>
        <p:nvGraphicFramePr>
          <p:cNvPr id="9" name="Αντικείμενο 8">
            <a:extLst>
              <a:ext uri="{FF2B5EF4-FFF2-40B4-BE49-F238E27FC236}">
                <a16:creationId xmlns:a16="http://schemas.microsoft.com/office/drawing/2014/main" id="{8490C2A2-A9C5-474C-8EE8-3A305BCFA504}"/>
              </a:ext>
            </a:extLst>
          </p:cNvPr>
          <p:cNvGraphicFramePr>
            <a:graphicFrameLocks noChangeAspect="1"/>
          </p:cNvGraphicFramePr>
          <p:nvPr>
            <p:extLst>
              <p:ext uri="{D42A27DB-BD31-4B8C-83A1-F6EECF244321}">
                <p14:modId xmlns:p14="http://schemas.microsoft.com/office/powerpoint/2010/main" val="3486975272"/>
              </p:ext>
            </p:extLst>
          </p:nvPr>
        </p:nvGraphicFramePr>
        <p:xfrm>
          <a:off x="3635896" y="2155891"/>
          <a:ext cx="4349831" cy="872654"/>
        </p:xfrm>
        <a:graphic>
          <a:graphicData uri="http://schemas.openxmlformats.org/presentationml/2006/ole">
            <mc:AlternateContent xmlns:mc="http://schemas.openxmlformats.org/markup-compatibility/2006">
              <mc:Choice xmlns:v="urn:schemas-microsoft-com:vml" Requires="v">
                <p:oleObj name="Equation" r:id="rId6" imgW="2298600" imgH="482400" progId="Equation.DSMT4">
                  <p:embed/>
                </p:oleObj>
              </mc:Choice>
              <mc:Fallback>
                <p:oleObj name="Equation" r:id="rId6" imgW="2298600" imgH="482400" progId="Equation.DSMT4">
                  <p:embed/>
                  <p:pic>
                    <p:nvPicPr>
                      <p:cNvPr id="9" name="Αντικείμενο 8">
                        <a:extLst>
                          <a:ext uri="{FF2B5EF4-FFF2-40B4-BE49-F238E27FC236}">
                            <a16:creationId xmlns:a16="http://schemas.microsoft.com/office/drawing/2014/main" id="{8490C2A2-A9C5-474C-8EE8-3A305BCFA504}"/>
                          </a:ext>
                        </a:extLst>
                      </p:cNvPr>
                      <p:cNvPicPr/>
                      <p:nvPr/>
                    </p:nvPicPr>
                    <p:blipFill>
                      <a:blip r:embed="rId7"/>
                      <a:stretch>
                        <a:fillRect/>
                      </a:stretch>
                    </p:blipFill>
                    <p:spPr>
                      <a:xfrm>
                        <a:off x="3635896" y="2155891"/>
                        <a:ext cx="4349831" cy="872654"/>
                      </a:xfrm>
                      <a:prstGeom prst="rect">
                        <a:avLst/>
                      </a:prstGeom>
                      <a:solidFill>
                        <a:schemeClr val="bg1"/>
                      </a:solidFill>
                    </p:spPr>
                  </p:pic>
                </p:oleObj>
              </mc:Fallback>
            </mc:AlternateContent>
          </a:graphicData>
        </a:graphic>
      </p:graphicFrame>
      <p:graphicFrame>
        <p:nvGraphicFramePr>
          <p:cNvPr id="10" name="Αντικείμενο 9">
            <a:extLst>
              <a:ext uri="{FF2B5EF4-FFF2-40B4-BE49-F238E27FC236}">
                <a16:creationId xmlns:a16="http://schemas.microsoft.com/office/drawing/2014/main" id="{A1EE53F7-94D9-453D-890A-404C00A178B3}"/>
              </a:ext>
            </a:extLst>
          </p:cNvPr>
          <p:cNvGraphicFramePr>
            <a:graphicFrameLocks noChangeAspect="1"/>
          </p:cNvGraphicFramePr>
          <p:nvPr/>
        </p:nvGraphicFramePr>
        <p:xfrm>
          <a:off x="2292310" y="5088379"/>
          <a:ext cx="2279690" cy="857705"/>
        </p:xfrm>
        <a:graphic>
          <a:graphicData uri="http://schemas.openxmlformats.org/presentationml/2006/ole">
            <mc:AlternateContent xmlns:mc="http://schemas.openxmlformats.org/markup-compatibility/2006">
              <mc:Choice xmlns:v="urn:schemas-microsoft-com:vml" Requires="v">
                <p:oleObj name="Equation" r:id="rId8" imgW="1282680" imgH="482400" progId="Equation.DSMT4">
                  <p:embed/>
                </p:oleObj>
              </mc:Choice>
              <mc:Fallback>
                <p:oleObj name="Equation" r:id="rId8" imgW="1282680" imgH="482400" progId="Equation.DSMT4">
                  <p:embed/>
                  <p:pic>
                    <p:nvPicPr>
                      <p:cNvPr id="10" name="Αντικείμενο 9">
                        <a:extLst>
                          <a:ext uri="{FF2B5EF4-FFF2-40B4-BE49-F238E27FC236}">
                            <a16:creationId xmlns:a16="http://schemas.microsoft.com/office/drawing/2014/main" id="{A1EE53F7-94D9-453D-890A-404C00A178B3}"/>
                          </a:ext>
                        </a:extLst>
                      </p:cNvPr>
                      <p:cNvPicPr/>
                      <p:nvPr/>
                    </p:nvPicPr>
                    <p:blipFill>
                      <a:blip r:embed="rId9"/>
                      <a:stretch>
                        <a:fillRect/>
                      </a:stretch>
                    </p:blipFill>
                    <p:spPr>
                      <a:xfrm>
                        <a:off x="2292310" y="5088379"/>
                        <a:ext cx="2279690" cy="857705"/>
                      </a:xfrm>
                      <a:prstGeom prst="rect">
                        <a:avLst/>
                      </a:prstGeom>
                      <a:solidFill>
                        <a:schemeClr val="bg1"/>
                      </a:solidFill>
                    </p:spPr>
                  </p:pic>
                </p:oleObj>
              </mc:Fallback>
            </mc:AlternateContent>
          </a:graphicData>
        </a:graphic>
      </p:graphicFrame>
      <p:graphicFrame>
        <p:nvGraphicFramePr>
          <p:cNvPr id="11" name="Αντικείμενο 10">
            <a:extLst>
              <a:ext uri="{FF2B5EF4-FFF2-40B4-BE49-F238E27FC236}">
                <a16:creationId xmlns:a16="http://schemas.microsoft.com/office/drawing/2014/main" id="{2F256B38-CCC7-488B-B7BB-E6D160CCD3D5}"/>
              </a:ext>
            </a:extLst>
          </p:cNvPr>
          <p:cNvGraphicFramePr>
            <a:graphicFrameLocks noChangeAspect="1"/>
          </p:cNvGraphicFramePr>
          <p:nvPr>
            <p:extLst>
              <p:ext uri="{D42A27DB-BD31-4B8C-83A1-F6EECF244321}">
                <p14:modId xmlns:p14="http://schemas.microsoft.com/office/powerpoint/2010/main" val="1954698376"/>
              </p:ext>
            </p:extLst>
          </p:nvPr>
        </p:nvGraphicFramePr>
        <p:xfrm>
          <a:off x="2590314" y="2194642"/>
          <a:ext cx="821321" cy="872654"/>
        </p:xfrm>
        <a:graphic>
          <a:graphicData uri="http://schemas.openxmlformats.org/presentationml/2006/ole">
            <mc:AlternateContent xmlns:mc="http://schemas.openxmlformats.org/markup-compatibility/2006">
              <mc:Choice xmlns:v="urn:schemas-microsoft-com:vml" Requires="v">
                <p:oleObj name="Equation" r:id="rId10" imgW="406080" imgH="431640" progId="Equation.DSMT4">
                  <p:embed/>
                </p:oleObj>
              </mc:Choice>
              <mc:Fallback>
                <p:oleObj name="Equation" r:id="rId10" imgW="406080" imgH="431640" progId="Equation.DSMT4">
                  <p:embed/>
                  <p:pic>
                    <p:nvPicPr>
                      <p:cNvPr id="11" name="Αντικείμενο 10">
                        <a:extLst>
                          <a:ext uri="{FF2B5EF4-FFF2-40B4-BE49-F238E27FC236}">
                            <a16:creationId xmlns:a16="http://schemas.microsoft.com/office/drawing/2014/main" id="{2F256B38-CCC7-488B-B7BB-E6D160CCD3D5}"/>
                          </a:ext>
                        </a:extLst>
                      </p:cNvPr>
                      <p:cNvPicPr/>
                      <p:nvPr/>
                    </p:nvPicPr>
                    <p:blipFill>
                      <a:blip r:embed="rId11"/>
                      <a:stretch>
                        <a:fillRect/>
                      </a:stretch>
                    </p:blipFill>
                    <p:spPr>
                      <a:xfrm>
                        <a:off x="2590314" y="2194642"/>
                        <a:ext cx="821321" cy="872654"/>
                      </a:xfrm>
                      <a:prstGeom prst="rect">
                        <a:avLst/>
                      </a:prstGeom>
                      <a:solidFill>
                        <a:schemeClr val="bg1"/>
                      </a:solidFill>
                    </p:spPr>
                  </p:pic>
                </p:oleObj>
              </mc:Fallback>
            </mc:AlternateContent>
          </a:graphicData>
        </a:graphic>
      </p:graphicFrame>
      <p:sp>
        <p:nvSpPr>
          <p:cNvPr id="12" name="TextBox 11">
            <a:extLst>
              <a:ext uri="{FF2B5EF4-FFF2-40B4-BE49-F238E27FC236}">
                <a16:creationId xmlns:a16="http://schemas.microsoft.com/office/drawing/2014/main" id="{B880725B-E772-4E7D-8568-8C9C1A3F5EF2}"/>
              </a:ext>
            </a:extLst>
          </p:cNvPr>
          <p:cNvSpPr txBox="1"/>
          <p:nvPr/>
        </p:nvSpPr>
        <p:spPr>
          <a:xfrm>
            <a:off x="575556" y="256719"/>
            <a:ext cx="7992888" cy="707886"/>
          </a:xfrm>
          <a:prstGeom prst="rect">
            <a:avLst/>
          </a:prstGeom>
          <a:solidFill>
            <a:schemeClr val="bg1"/>
          </a:solidFill>
        </p:spPr>
        <p:txBody>
          <a:bodyPr wrap="square">
            <a:spAutoFit/>
          </a:bodyPr>
          <a:lstStyle/>
          <a:p>
            <a:pPr marL="342900" indent="-342900">
              <a:buFont typeface="Arial" panose="020B0604020202020204" pitchFamily="34" charset="0"/>
              <a:buChar char="•"/>
            </a:pPr>
            <a:r>
              <a:rPr lang="el-GR" sz="2000" dirty="0">
                <a:solidFill>
                  <a:srgbClr val="0000FF"/>
                </a:solidFill>
                <a:latin typeface="Arial Narrow" panose="020B0606020202030204" pitchFamily="34" charset="0"/>
              </a:rPr>
              <a:t>διασπορά συνεχούς εκπομπής (</a:t>
            </a:r>
            <a:r>
              <a:rPr lang="en-US" sz="2000" dirty="0" err="1">
                <a:solidFill>
                  <a:srgbClr val="0000FF"/>
                </a:solidFill>
                <a:latin typeface="Arial Narrow" panose="020B0606020202030204" pitchFamily="34" charset="0"/>
              </a:rPr>
              <a:t>kmol</a:t>
            </a:r>
            <a:r>
              <a:rPr lang="en-US" sz="2000" dirty="0">
                <a:solidFill>
                  <a:srgbClr val="0000FF"/>
                </a:solidFill>
                <a:latin typeface="Arial Narrow" panose="020B0606020202030204" pitchFamily="34" charset="0"/>
              </a:rPr>
              <a:t>/s or gr/s)</a:t>
            </a:r>
            <a:r>
              <a:rPr lang="el-GR" sz="2000" dirty="0">
                <a:solidFill>
                  <a:srgbClr val="0000FF"/>
                </a:solidFill>
                <a:latin typeface="Arial Narrow" panose="020B0606020202030204" pitchFamily="34" charset="0"/>
              </a:rPr>
              <a:t>.</a:t>
            </a:r>
            <a:endParaRPr lang="en-US" sz="2000" dirty="0">
              <a:solidFill>
                <a:srgbClr val="0000FF"/>
              </a:solidFill>
              <a:latin typeface="Arial Narrow" panose="020B0606020202030204" pitchFamily="34" charset="0"/>
            </a:endParaRPr>
          </a:p>
          <a:p>
            <a:r>
              <a:rPr lang="el-GR" sz="2000" dirty="0">
                <a:solidFill>
                  <a:srgbClr val="0000FF"/>
                </a:solidFill>
                <a:latin typeface="Arial Narrow" panose="020B0606020202030204" pitchFamily="34" charset="0"/>
              </a:rPr>
              <a:t>Η συγκέντρωση μεταβάλλεται σχετικά λίγο κατά την </a:t>
            </a:r>
            <a:r>
              <a:rPr lang="en-US" sz="2000" dirty="0">
                <a:solidFill>
                  <a:srgbClr val="0000FF"/>
                </a:solidFill>
                <a:latin typeface="Arial Narrow" panose="020B0606020202030204" pitchFamily="34" charset="0"/>
              </a:rPr>
              <a:t>x-</a:t>
            </a:r>
            <a:r>
              <a:rPr lang="el-GR" sz="2000" dirty="0">
                <a:solidFill>
                  <a:srgbClr val="0000FF"/>
                </a:solidFill>
                <a:latin typeface="Arial Narrow" panose="020B0606020202030204" pitchFamily="34" charset="0"/>
              </a:rPr>
              <a:t>διεύθυνση, άρα:</a:t>
            </a:r>
            <a:endParaRPr lang="en-US" sz="2000" dirty="0">
              <a:solidFill>
                <a:srgbClr val="0000FF"/>
              </a:solidFill>
              <a:latin typeface="Arial Narrow" panose="020B0606020202030204" pitchFamily="34" charset="0"/>
            </a:endParaRPr>
          </a:p>
        </p:txBody>
      </p:sp>
      <p:sp>
        <p:nvSpPr>
          <p:cNvPr id="13" name="TextBox 12">
            <a:extLst>
              <a:ext uri="{FF2B5EF4-FFF2-40B4-BE49-F238E27FC236}">
                <a16:creationId xmlns:a16="http://schemas.microsoft.com/office/drawing/2014/main" id="{012E46CE-8B9D-4624-B381-920F87050A60}"/>
              </a:ext>
            </a:extLst>
          </p:cNvPr>
          <p:cNvSpPr txBox="1"/>
          <p:nvPr/>
        </p:nvSpPr>
        <p:spPr>
          <a:xfrm>
            <a:off x="575556" y="1691320"/>
            <a:ext cx="1260140" cy="400110"/>
          </a:xfrm>
          <a:prstGeom prst="rect">
            <a:avLst/>
          </a:prstGeom>
          <a:solidFill>
            <a:schemeClr val="bg1"/>
          </a:solidFill>
        </p:spPr>
        <p:txBody>
          <a:bodyPr wrap="square">
            <a:spAutoFit/>
          </a:bodyPr>
          <a:lstStyle/>
          <a:p>
            <a:r>
              <a:rPr lang="el-GR" sz="2000" dirty="0">
                <a:solidFill>
                  <a:srgbClr val="0000FF"/>
                </a:solidFill>
                <a:latin typeface="Arial Narrow" panose="020B0606020202030204" pitchFamily="34" charset="0"/>
              </a:rPr>
              <a:t>Όπου:</a:t>
            </a:r>
            <a:endParaRPr lang="en-US" sz="2000" dirty="0">
              <a:solidFill>
                <a:srgbClr val="0000FF"/>
              </a:solidFill>
              <a:latin typeface="Arial Narrow" panose="020B0606020202030204" pitchFamily="34" charset="0"/>
            </a:endParaRPr>
          </a:p>
        </p:txBody>
      </p:sp>
      <p:sp>
        <p:nvSpPr>
          <p:cNvPr id="14" name="TextBox 13">
            <a:extLst>
              <a:ext uri="{FF2B5EF4-FFF2-40B4-BE49-F238E27FC236}">
                <a16:creationId xmlns:a16="http://schemas.microsoft.com/office/drawing/2014/main" id="{C630E247-C332-4F0A-8D61-ECC4FC0CEC5C}"/>
              </a:ext>
            </a:extLst>
          </p:cNvPr>
          <p:cNvSpPr txBox="1"/>
          <p:nvPr/>
        </p:nvSpPr>
        <p:spPr>
          <a:xfrm>
            <a:off x="849294" y="3651573"/>
            <a:ext cx="712663" cy="400110"/>
          </a:xfrm>
          <a:prstGeom prst="rect">
            <a:avLst/>
          </a:prstGeom>
          <a:solidFill>
            <a:schemeClr val="bg1"/>
          </a:solidFill>
        </p:spPr>
        <p:txBody>
          <a:bodyPr wrap="square">
            <a:spAutoFit/>
          </a:bodyPr>
          <a:lstStyle/>
          <a:p>
            <a:r>
              <a:rPr lang="el-GR" sz="2000" dirty="0">
                <a:solidFill>
                  <a:srgbClr val="0000FF"/>
                </a:solidFill>
                <a:latin typeface="Arial Narrow" panose="020B0606020202030204" pitchFamily="34" charset="0"/>
              </a:rPr>
              <a:t>και</a:t>
            </a:r>
            <a:endParaRPr lang="en-US" sz="2000" dirty="0">
              <a:solidFill>
                <a:srgbClr val="0000FF"/>
              </a:solidFill>
              <a:latin typeface="Arial Narrow" panose="020B0606020202030204" pitchFamily="34" charset="0"/>
            </a:endParaRPr>
          </a:p>
        </p:txBody>
      </p:sp>
      <p:sp>
        <p:nvSpPr>
          <p:cNvPr id="15" name="TextBox 14">
            <a:extLst>
              <a:ext uri="{FF2B5EF4-FFF2-40B4-BE49-F238E27FC236}">
                <a16:creationId xmlns:a16="http://schemas.microsoft.com/office/drawing/2014/main" id="{433A0C6E-3A41-4E78-B3C9-8937D623C53A}"/>
              </a:ext>
            </a:extLst>
          </p:cNvPr>
          <p:cNvSpPr txBox="1"/>
          <p:nvPr/>
        </p:nvSpPr>
        <p:spPr>
          <a:xfrm>
            <a:off x="323528" y="4379025"/>
            <a:ext cx="8568952" cy="707886"/>
          </a:xfrm>
          <a:prstGeom prst="rect">
            <a:avLst/>
          </a:prstGeom>
          <a:solidFill>
            <a:schemeClr val="bg1"/>
          </a:solidFill>
        </p:spPr>
        <p:txBody>
          <a:bodyPr wrap="square">
            <a:spAutoFit/>
          </a:bodyPr>
          <a:lstStyle/>
          <a:p>
            <a:pPr marL="342900" indent="-342900">
              <a:buFont typeface="Arial" panose="020B0604020202020204" pitchFamily="34" charset="0"/>
              <a:buChar char="•"/>
            </a:pPr>
            <a:r>
              <a:rPr lang="el-GR" sz="2000" dirty="0">
                <a:solidFill>
                  <a:srgbClr val="0000FF"/>
                </a:solidFill>
                <a:latin typeface="Arial Narrow" panose="020B0606020202030204" pitchFamily="34" charset="0"/>
              </a:rPr>
              <a:t>Οι λύσεις είναι προσεγγιστικές, γιατί οι συντελεστές διασποράς δεν είναι χωρικά σταθεροί. Βλέπε εμπειρικά διαγράμματα τυπικής απόκλισης σ</a:t>
            </a:r>
            <a:r>
              <a:rPr lang="en-US" sz="2000" baseline="-25000" dirty="0">
                <a:solidFill>
                  <a:srgbClr val="0000FF"/>
                </a:solidFill>
                <a:latin typeface="Arial Narrow" panose="020B0606020202030204" pitchFamily="34" charset="0"/>
              </a:rPr>
              <a:t>y</a:t>
            </a:r>
            <a:r>
              <a:rPr lang="en-US" sz="2000" dirty="0">
                <a:solidFill>
                  <a:srgbClr val="0000FF"/>
                </a:solidFill>
                <a:latin typeface="Arial Narrow" panose="020B0606020202030204" pitchFamily="34" charset="0"/>
              </a:rPr>
              <a:t>, </a:t>
            </a:r>
            <a:r>
              <a:rPr lang="el-GR" sz="2000" dirty="0">
                <a:solidFill>
                  <a:srgbClr val="0000FF"/>
                </a:solidFill>
                <a:latin typeface="Arial Narrow" panose="020B0606020202030204" pitchFamily="34" charset="0"/>
              </a:rPr>
              <a:t>σ</a:t>
            </a:r>
            <a:r>
              <a:rPr lang="en-US" sz="2000" baseline="-25000" dirty="0">
                <a:solidFill>
                  <a:srgbClr val="0000FF"/>
                </a:solidFill>
                <a:latin typeface="Arial Narrow" panose="020B0606020202030204" pitchFamily="34" charset="0"/>
              </a:rPr>
              <a:t>z</a:t>
            </a:r>
            <a:r>
              <a:rPr lang="en-US" sz="2000" dirty="0">
                <a:solidFill>
                  <a:srgbClr val="0000FF"/>
                </a:solidFill>
                <a:latin typeface="Arial Narrow" panose="020B0606020202030204" pitchFamily="34" charset="0"/>
              </a:rPr>
              <a:t>, </a:t>
            </a:r>
            <a:r>
              <a:rPr lang="el-GR" sz="2000" dirty="0">
                <a:solidFill>
                  <a:srgbClr val="0000FF"/>
                </a:solidFill>
                <a:latin typeface="Arial Narrow" panose="020B0606020202030204" pitchFamily="34" charset="0"/>
              </a:rPr>
              <a:t>όπου:</a:t>
            </a:r>
            <a:endParaRPr lang="en-US" sz="2000" dirty="0">
              <a:solidFill>
                <a:srgbClr val="0000FF"/>
              </a:solidFill>
              <a:latin typeface="Arial Narrow" panose="020B0606020202030204" pitchFamily="34" charset="0"/>
            </a:endParaRPr>
          </a:p>
        </p:txBody>
      </p:sp>
    </p:spTree>
    <p:extLst>
      <p:ext uri="{BB962C8B-B14F-4D97-AF65-F5344CB8AC3E}">
        <p14:creationId xmlns:p14="http://schemas.microsoft.com/office/powerpoint/2010/main" val="629372619"/>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7D86CFE5-4907-4A0C-8E3B-255DC010C694}"/>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11/12/2024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DB9F47B0-9C6B-459C-9257-6D5541978F73}"/>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105</a:t>
            </a:fld>
            <a:endParaRPr lang="el-GR" dirty="0">
              <a:solidFill>
                <a:prstClr val="black">
                  <a:tint val="75000"/>
                </a:prstClr>
              </a:solidFill>
            </a:endParaRPr>
          </a:p>
        </p:txBody>
      </p:sp>
      <p:pic>
        <p:nvPicPr>
          <p:cNvPr id="4" name="Εικόνα 3">
            <a:extLst>
              <a:ext uri="{FF2B5EF4-FFF2-40B4-BE49-F238E27FC236}">
                <a16:creationId xmlns:a16="http://schemas.microsoft.com/office/drawing/2014/main" id="{80102D15-334A-453C-BC88-7AF5CF9BCD8C}"/>
              </a:ext>
            </a:extLst>
          </p:cNvPr>
          <p:cNvPicPr>
            <a:picLocks noChangeAspect="1"/>
          </p:cNvPicPr>
          <p:nvPr/>
        </p:nvPicPr>
        <p:blipFill>
          <a:blip r:embed="rId2"/>
          <a:stretch>
            <a:fillRect/>
          </a:stretch>
        </p:blipFill>
        <p:spPr>
          <a:xfrm>
            <a:off x="457200" y="390272"/>
            <a:ext cx="7785345" cy="5438078"/>
          </a:xfrm>
          <a:prstGeom prst="rect">
            <a:avLst/>
          </a:prstGeom>
        </p:spPr>
      </p:pic>
    </p:spTree>
    <p:extLst>
      <p:ext uri="{BB962C8B-B14F-4D97-AF65-F5344CB8AC3E}">
        <p14:creationId xmlns:p14="http://schemas.microsoft.com/office/powerpoint/2010/main" val="246560677"/>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7D86CFE5-4907-4A0C-8E3B-255DC010C694}"/>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11/12/2024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DB9F47B0-9C6B-459C-9257-6D5541978F73}"/>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106</a:t>
            </a:fld>
            <a:endParaRPr lang="el-GR" dirty="0">
              <a:solidFill>
                <a:prstClr val="black">
                  <a:tint val="75000"/>
                </a:prstClr>
              </a:solidFill>
            </a:endParaRPr>
          </a:p>
        </p:txBody>
      </p:sp>
      <p:pic>
        <p:nvPicPr>
          <p:cNvPr id="5" name="Εικόνα 4">
            <a:extLst>
              <a:ext uri="{FF2B5EF4-FFF2-40B4-BE49-F238E27FC236}">
                <a16:creationId xmlns:a16="http://schemas.microsoft.com/office/drawing/2014/main" id="{DE1422A4-85B7-48AD-B54B-91137DC2F485}"/>
              </a:ext>
            </a:extLst>
          </p:cNvPr>
          <p:cNvPicPr>
            <a:picLocks noChangeAspect="1"/>
          </p:cNvPicPr>
          <p:nvPr/>
        </p:nvPicPr>
        <p:blipFill>
          <a:blip r:embed="rId2"/>
          <a:stretch>
            <a:fillRect/>
          </a:stretch>
        </p:blipFill>
        <p:spPr>
          <a:xfrm>
            <a:off x="186575" y="136525"/>
            <a:ext cx="8560315" cy="5812755"/>
          </a:xfrm>
          <a:prstGeom prst="rect">
            <a:avLst/>
          </a:prstGeom>
        </p:spPr>
      </p:pic>
    </p:spTree>
    <p:extLst>
      <p:ext uri="{BB962C8B-B14F-4D97-AF65-F5344CB8AC3E}">
        <p14:creationId xmlns:p14="http://schemas.microsoft.com/office/powerpoint/2010/main" val="3791654646"/>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3B4DE1BA-BDD5-4A92-BD4A-56F8A016AD8E}"/>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11/12/2024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09BD39F7-3803-4673-BCBB-71F3D04957C0}"/>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107</a:t>
            </a:fld>
            <a:endParaRPr lang="el-GR" dirty="0">
              <a:solidFill>
                <a:prstClr val="black">
                  <a:tint val="75000"/>
                </a:prstClr>
              </a:solidFill>
            </a:endParaRPr>
          </a:p>
        </p:txBody>
      </p:sp>
      <p:pic>
        <p:nvPicPr>
          <p:cNvPr id="4" name="Εικόνα 3">
            <a:extLst>
              <a:ext uri="{FF2B5EF4-FFF2-40B4-BE49-F238E27FC236}">
                <a16:creationId xmlns:a16="http://schemas.microsoft.com/office/drawing/2014/main" id="{4A5E4F52-9F04-435F-A372-6B73D9281B97}"/>
              </a:ext>
            </a:extLst>
          </p:cNvPr>
          <p:cNvPicPr>
            <a:picLocks noChangeAspect="1"/>
          </p:cNvPicPr>
          <p:nvPr/>
        </p:nvPicPr>
        <p:blipFill rotWithShape="1">
          <a:blip r:embed="rId2"/>
          <a:srcRect l="20846" t="79165" r="27838" b="13124"/>
          <a:stretch/>
        </p:blipFill>
        <p:spPr>
          <a:xfrm>
            <a:off x="4499992" y="4431254"/>
            <a:ext cx="4393599" cy="901251"/>
          </a:xfrm>
          <a:prstGeom prst="rect">
            <a:avLst/>
          </a:prstGeom>
        </p:spPr>
      </p:pic>
      <p:sp>
        <p:nvSpPr>
          <p:cNvPr id="5" name="object 2">
            <a:extLst>
              <a:ext uri="{FF2B5EF4-FFF2-40B4-BE49-F238E27FC236}">
                <a16:creationId xmlns:a16="http://schemas.microsoft.com/office/drawing/2014/main" id="{BC186102-EE86-425A-B87B-69E6259D89EE}"/>
              </a:ext>
            </a:extLst>
          </p:cNvPr>
          <p:cNvSpPr txBox="1"/>
          <p:nvPr/>
        </p:nvSpPr>
        <p:spPr>
          <a:xfrm>
            <a:off x="1379601" y="189452"/>
            <a:ext cx="7307199" cy="432307"/>
          </a:xfrm>
          <a:prstGeom prst="rect">
            <a:avLst/>
          </a:prstGeom>
        </p:spPr>
        <p:txBody>
          <a:bodyPr wrap="square" lIns="0" tIns="0" rIns="0" bIns="0" rtlCol="0">
            <a:noAutofit/>
          </a:bodyPr>
          <a:lstStyle/>
          <a:p>
            <a:pPr marL="12700">
              <a:lnSpc>
                <a:spcPts val="3375"/>
              </a:lnSpc>
              <a:spcBef>
                <a:spcPts val="168"/>
              </a:spcBef>
            </a:pPr>
            <a:r>
              <a:rPr lang="el-GR" sz="2800" spc="0" dirty="0">
                <a:solidFill>
                  <a:srgbClr val="0000FF"/>
                </a:solidFill>
                <a:latin typeface="Arial"/>
                <a:cs typeface="Arial"/>
              </a:rPr>
              <a:t>Η </a:t>
            </a:r>
            <a:r>
              <a:rPr lang="el-GR" sz="2800" dirty="0" err="1">
                <a:solidFill>
                  <a:srgbClr val="0000FF"/>
                </a:solidFill>
                <a:latin typeface="Arial"/>
                <a:cs typeface="Arial"/>
              </a:rPr>
              <a:t>γκαουσιανή</a:t>
            </a:r>
            <a:r>
              <a:rPr lang="el-GR" sz="2800" dirty="0">
                <a:solidFill>
                  <a:srgbClr val="0000FF"/>
                </a:solidFill>
                <a:latin typeface="Arial"/>
                <a:cs typeface="Arial"/>
              </a:rPr>
              <a:t> προσέγγιση </a:t>
            </a:r>
            <a:r>
              <a:rPr lang="el-GR" sz="2800" dirty="0" err="1">
                <a:solidFill>
                  <a:srgbClr val="0000FF"/>
                </a:solidFill>
                <a:latin typeface="Arial"/>
                <a:cs typeface="Arial"/>
              </a:rPr>
              <a:t>καπνοθύσανου</a:t>
            </a:r>
            <a:endParaRPr sz="2800" dirty="0">
              <a:solidFill>
                <a:srgbClr val="0000FF"/>
              </a:solidFill>
              <a:latin typeface="Arial"/>
              <a:cs typeface="Arial"/>
            </a:endParaRPr>
          </a:p>
        </p:txBody>
      </p:sp>
      <p:sp>
        <p:nvSpPr>
          <p:cNvPr id="6" name="Ορθογώνιο 5">
            <a:extLst>
              <a:ext uri="{FF2B5EF4-FFF2-40B4-BE49-F238E27FC236}">
                <a16:creationId xmlns:a16="http://schemas.microsoft.com/office/drawing/2014/main" id="{812F6A1F-83DE-42D0-8D28-558F9A825C18}"/>
              </a:ext>
            </a:extLst>
          </p:cNvPr>
          <p:cNvSpPr/>
          <p:nvPr/>
        </p:nvSpPr>
        <p:spPr>
          <a:xfrm>
            <a:off x="250409" y="906447"/>
            <a:ext cx="8570063" cy="759182"/>
          </a:xfrm>
          <a:prstGeom prst="rect">
            <a:avLst/>
          </a:prstGeom>
        </p:spPr>
        <p:txBody>
          <a:bodyPr wrap="square">
            <a:spAutoFit/>
          </a:bodyPr>
          <a:lstStyle/>
          <a:p>
            <a:pPr marL="12700" algn="just">
              <a:lnSpc>
                <a:spcPts val="2555"/>
              </a:lnSpc>
              <a:spcBef>
                <a:spcPts val="127"/>
              </a:spcBef>
            </a:pPr>
            <a:r>
              <a:rPr lang="el-GR" sz="2400" dirty="0">
                <a:solidFill>
                  <a:srgbClr val="C00000"/>
                </a:solidFill>
              </a:rPr>
              <a:t>Ο όρος που περιέχει παράγοντες διάχυσης στροβίλων, βοηθά στην κατανόηση της σχέσης μεταξύ τυρβωδών ροών της ύλης, ισχύει:</a:t>
            </a:r>
          </a:p>
        </p:txBody>
      </p:sp>
      <p:pic>
        <p:nvPicPr>
          <p:cNvPr id="7" name="Εικόνα 6">
            <a:extLst>
              <a:ext uri="{FF2B5EF4-FFF2-40B4-BE49-F238E27FC236}">
                <a16:creationId xmlns:a16="http://schemas.microsoft.com/office/drawing/2014/main" id="{223018C3-7F3E-46E4-90C3-F1BB792981F2}"/>
              </a:ext>
            </a:extLst>
          </p:cNvPr>
          <p:cNvPicPr>
            <a:picLocks noChangeAspect="1"/>
          </p:cNvPicPr>
          <p:nvPr/>
        </p:nvPicPr>
        <p:blipFill rotWithShape="1">
          <a:blip r:embed="rId2"/>
          <a:srcRect l="15789" t="50248" r="66902" b="42138"/>
          <a:stretch/>
        </p:blipFill>
        <p:spPr>
          <a:xfrm>
            <a:off x="1991831" y="1891710"/>
            <a:ext cx="1703358" cy="1022918"/>
          </a:xfrm>
          <a:prstGeom prst="rect">
            <a:avLst/>
          </a:prstGeom>
        </p:spPr>
      </p:pic>
      <p:sp>
        <p:nvSpPr>
          <p:cNvPr id="8" name="Ορθογώνιο 7">
            <a:extLst>
              <a:ext uri="{FF2B5EF4-FFF2-40B4-BE49-F238E27FC236}">
                <a16:creationId xmlns:a16="http://schemas.microsoft.com/office/drawing/2014/main" id="{62E65B13-C2C0-48EF-8482-85BCA0B67376}"/>
              </a:ext>
            </a:extLst>
          </p:cNvPr>
          <p:cNvSpPr/>
          <p:nvPr/>
        </p:nvSpPr>
        <p:spPr>
          <a:xfrm>
            <a:off x="250409" y="3468681"/>
            <a:ext cx="8643182" cy="1105431"/>
          </a:xfrm>
          <a:prstGeom prst="rect">
            <a:avLst/>
          </a:prstGeom>
        </p:spPr>
        <p:txBody>
          <a:bodyPr wrap="square">
            <a:spAutoFit/>
          </a:bodyPr>
          <a:lstStyle/>
          <a:p>
            <a:pPr marL="12700" algn="just">
              <a:lnSpc>
                <a:spcPts val="2555"/>
              </a:lnSpc>
              <a:spcBef>
                <a:spcPts val="127"/>
              </a:spcBef>
            </a:pPr>
            <a:r>
              <a:rPr lang="el-GR" sz="2400" dirty="0">
                <a:solidFill>
                  <a:srgbClr val="0000FF"/>
                </a:solidFill>
              </a:rPr>
              <a:t>Για Κ</a:t>
            </a:r>
            <a:r>
              <a:rPr lang="en-US" sz="2400" baseline="-25000" dirty="0">
                <a:solidFill>
                  <a:srgbClr val="0000FF"/>
                </a:solidFill>
              </a:rPr>
              <a:t>y</a:t>
            </a:r>
            <a:r>
              <a:rPr lang="en-US" sz="2400" dirty="0">
                <a:solidFill>
                  <a:srgbClr val="0000FF"/>
                </a:solidFill>
              </a:rPr>
              <a:t>&gt;</a:t>
            </a:r>
            <a:r>
              <a:rPr lang="en-US" sz="2400" dirty="0" err="1">
                <a:solidFill>
                  <a:srgbClr val="0000FF"/>
                </a:solidFill>
              </a:rPr>
              <a:t>K</a:t>
            </a:r>
            <a:r>
              <a:rPr lang="en-US" sz="2400" baseline="-25000" dirty="0" err="1">
                <a:solidFill>
                  <a:srgbClr val="0000FF"/>
                </a:solidFill>
              </a:rPr>
              <a:t>z</a:t>
            </a:r>
            <a:r>
              <a:rPr lang="en-US" sz="2400" dirty="0">
                <a:solidFill>
                  <a:srgbClr val="0000FF"/>
                </a:solidFill>
              </a:rPr>
              <a:t>, </a:t>
            </a:r>
            <a:r>
              <a:rPr lang="el-GR" sz="2400" dirty="0">
                <a:solidFill>
                  <a:srgbClr val="0000FF"/>
                </a:solidFill>
              </a:rPr>
              <a:t>η ενεργός διατομή του </a:t>
            </a:r>
            <a:r>
              <a:rPr lang="el-GR" sz="2400" dirty="0" err="1">
                <a:solidFill>
                  <a:srgbClr val="0000FF"/>
                </a:solidFill>
              </a:rPr>
              <a:t>καπνοθύσανου</a:t>
            </a:r>
            <a:r>
              <a:rPr lang="el-GR" sz="2400" dirty="0">
                <a:solidFill>
                  <a:srgbClr val="0000FF"/>
                </a:solidFill>
              </a:rPr>
              <a:t> παίρνει ελλειπτική μορφή, ισχύει:</a:t>
            </a:r>
          </a:p>
          <a:p>
            <a:pPr marL="12700" algn="just">
              <a:lnSpc>
                <a:spcPts val="2555"/>
              </a:lnSpc>
              <a:spcBef>
                <a:spcPts val="127"/>
              </a:spcBef>
            </a:pPr>
            <a:r>
              <a:rPr lang="el-GR" sz="2400" dirty="0">
                <a:solidFill>
                  <a:srgbClr val="0000FF"/>
                </a:solidFill>
              </a:rPr>
              <a:t>			</a:t>
            </a:r>
            <a:endParaRPr lang="el-GR" sz="2400" b="1" dirty="0">
              <a:solidFill>
                <a:srgbClr val="0000FF"/>
              </a:solidFill>
            </a:endParaRPr>
          </a:p>
        </p:txBody>
      </p:sp>
      <p:pic>
        <p:nvPicPr>
          <p:cNvPr id="9" name="Εικόνα 8">
            <a:extLst>
              <a:ext uri="{FF2B5EF4-FFF2-40B4-BE49-F238E27FC236}">
                <a16:creationId xmlns:a16="http://schemas.microsoft.com/office/drawing/2014/main" id="{54406887-3A17-4818-A5DC-3AA8E0691C1F}"/>
              </a:ext>
            </a:extLst>
          </p:cNvPr>
          <p:cNvPicPr>
            <a:picLocks noChangeAspect="1"/>
          </p:cNvPicPr>
          <p:nvPr/>
        </p:nvPicPr>
        <p:blipFill rotWithShape="1">
          <a:blip r:embed="rId2"/>
          <a:srcRect l="54727" t="50248" r="25000" b="42138"/>
          <a:stretch/>
        </p:blipFill>
        <p:spPr>
          <a:xfrm>
            <a:off x="6724412" y="2670856"/>
            <a:ext cx="1757760" cy="901252"/>
          </a:xfrm>
          <a:prstGeom prst="rect">
            <a:avLst/>
          </a:prstGeom>
        </p:spPr>
      </p:pic>
      <p:pic>
        <p:nvPicPr>
          <p:cNvPr id="10" name="Εικόνα 9">
            <a:extLst>
              <a:ext uri="{FF2B5EF4-FFF2-40B4-BE49-F238E27FC236}">
                <a16:creationId xmlns:a16="http://schemas.microsoft.com/office/drawing/2014/main" id="{EE2BBE88-1B61-4A53-B597-64C9596708B2}"/>
              </a:ext>
            </a:extLst>
          </p:cNvPr>
          <p:cNvPicPr>
            <a:picLocks noChangeAspect="1"/>
          </p:cNvPicPr>
          <p:nvPr/>
        </p:nvPicPr>
        <p:blipFill rotWithShape="1">
          <a:blip r:embed="rId2"/>
          <a:srcRect l="37111" t="50248" r="46007" b="42138"/>
          <a:stretch/>
        </p:blipFill>
        <p:spPr>
          <a:xfrm>
            <a:off x="4788024" y="1897908"/>
            <a:ext cx="1661276" cy="1022918"/>
          </a:xfrm>
          <a:prstGeom prst="rect">
            <a:avLst/>
          </a:prstGeom>
        </p:spPr>
      </p:pic>
      <p:graphicFrame>
        <p:nvGraphicFramePr>
          <p:cNvPr id="11" name="Αντικείμενο 10">
            <a:extLst>
              <a:ext uri="{FF2B5EF4-FFF2-40B4-BE49-F238E27FC236}">
                <a16:creationId xmlns:a16="http://schemas.microsoft.com/office/drawing/2014/main" id="{4C12A4DB-A580-4FA2-8DAF-CB2C72318793}"/>
              </a:ext>
            </a:extLst>
          </p:cNvPr>
          <p:cNvGraphicFramePr>
            <a:graphicFrameLocks noChangeAspect="1"/>
          </p:cNvGraphicFramePr>
          <p:nvPr/>
        </p:nvGraphicFramePr>
        <p:xfrm>
          <a:off x="1361828" y="1982587"/>
          <a:ext cx="2378075" cy="1104900"/>
        </p:xfrm>
        <a:graphic>
          <a:graphicData uri="http://schemas.openxmlformats.org/presentationml/2006/ole">
            <mc:AlternateContent xmlns:mc="http://schemas.openxmlformats.org/markup-compatibility/2006">
              <mc:Choice xmlns:v="urn:schemas-microsoft-com:vml" Requires="v">
                <p:oleObj name="Equation" r:id="rId3" imgW="901440" imgH="419040" progId="Equation.DSMT4">
                  <p:embed/>
                </p:oleObj>
              </mc:Choice>
              <mc:Fallback>
                <p:oleObj name="Equation" r:id="rId3" imgW="901440" imgH="419040" progId="Equation.DSMT4">
                  <p:embed/>
                  <p:pic>
                    <p:nvPicPr>
                      <p:cNvPr id="11" name="Αντικείμενο 10">
                        <a:extLst>
                          <a:ext uri="{FF2B5EF4-FFF2-40B4-BE49-F238E27FC236}">
                            <a16:creationId xmlns:a16="http://schemas.microsoft.com/office/drawing/2014/main" id="{4C12A4DB-A580-4FA2-8DAF-CB2C72318793}"/>
                          </a:ext>
                        </a:extLst>
                      </p:cNvPr>
                      <p:cNvPicPr/>
                      <p:nvPr/>
                    </p:nvPicPr>
                    <p:blipFill>
                      <a:blip r:embed="rId4"/>
                      <a:stretch>
                        <a:fillRect/>
                      </a:stretch>
                    </p:blipFill>
                    <p:spPr>
                      <a:xfrm>
                        <a:off x="1361828" y="1982587"/>
                        <a:ext cx="2378075" cy="1104900"/>
                      </a:xfrm>
                      <a:prstGeom prst="rect">
                        <a:avLst/>
                      </a:prstGeom>
                      <a:solidFill>
                        <a:schemeClr val="bg1"/>
                      </a:solidFill>
                    </p:spPr>
                  </p:pic>
                </p:oleObj>
              </mc:Fallback>
            </mc:AlternateContent>
          </a:graphicData>
        </a:graphic>
      </p:graphicFrame>
      <p:graphicFrame>
        <p:nvGraphicFramePr>
          <p:cNvPr id="12" name="Αντικείμενο 11">
            <a:extLst>
              <a:ext uri="{FF2B5EF4-FFF2-40B4-BE49-F238E27FC236}">
                <a16:creationId xmlns:a16="http://schemas.microsoft.com/office/drawing/2014/main" id="{2EC1F32E-407F-4722-862A-432D63377B3D}"/>
              </a:ext>
            </a:extLst>
          </p:cNvPr>
          <p:cNvGraphicFramePr>
            <a:graphicFrameLocks noChangeAspect="1"/>
          </p:cNvGraphicFramePr>
          <p:nvPr/>
        </p:nvGraphicFramePr>
        <p:xfrm>
          <a:off x="4335211" y="1951995"/>
          <a:ext cx="2375809" cy="1022918"/>
        </p:xfrm>
        <a:graphic>
          <a:graphicData uri="http://schemas.openxmlformats.org/presentationml/2006/ole">
            <mc:AlternateContent xmlns:mc="http://schemas.openxmlformats.org/markup-compatibility/2006">
              <mc:Choice xmlns:v="urn:schemas-microsoft-com:vml" Requires="v">
                <p:oleObj name="Equation" r:id="rId5" imgW="914400" imgH="393480" progId="Equation.DSMT4">
                  <p:embed/>
                </p:oleObj>
              </mc:Choice>
              <mc:Fallback>
                <p:oleObj name="Equation" r:id="rId5" imgW="914400" imgH="393480" progId="Equation.DSMT4">
                  <p:embed/>
                  <p:pic>
                    <p:nvPicPr>
                      <p:cNvPr id="12" name="Αντικείμενο 11">
                        <a:extLst>
                          <a:ext uri="{FF2B5EF4-FFF2-40B4-BE49-F238E27FC236}">
                            <a16:creationId xmlns:a16="http://schemas.microsoft.com/office/drawing/2014/main" id="{2EC1F32E-407F-4722-862A-432D63377B3D}"/>
                          </a:ext>
                        </a:extLst>
                      </p:cNvPr>
                      <p:cNvPicPr/>
                      <p:nvPr/>
                    </p:nvPicPr>
                    <p:blipFill>
                      <a:blip r:embed="rId6"/>
                      <a:stretch>
                        <a:fillRect/>
                      </a:stretch>
                    </p:blipFill>
                    <p:spPr>
                      <a:xfrm>
                        <a:off x="4335211" y="1951995"/>
                        <a:ext cx="2375809" cy="1022918"/>
                      </a:xfrm>
                      <a:prstGeom prst="rect">
                        <a:avLst/>
                      </a:prstGeom>
                      <a:solidFill>
                        <a:schemeClr val="bg1"/>
                      </a:solidFill>
                    </p:spPr>
                  </p:pic>
                </p:oleObj>
              </mc:Fallback>
            </mc:AlternateContent>
          </a:graphicData>
        </a:graphic>
      </p:graphicFrame>
      <p:graphicFrame>
        <p:nvGraphicFramePr>
          <p:cNvPr id="13" name="Αντικείμενο 12">
            <a:extLst>
              <a:ext uri="{FF2B5EF4-FFF2-40B4-BE49-F238E27FC236}">
                <a16:creationId xmlns:a16="http://schemas.microsoft.com/office/drawing/2014/main" id="{158FA5BA-0710-4FC1-83A9-F5A89FA7272A}"/>
              </a:ext>
            </a:extLst>
          </p:cNvPr>
          <p:cNvGraphicFramePr>
            <a:graphicFrameLocks noChangeAspect="1"/>
          </p:cNvGraphicFramePr>
          <p:nvPr/>
        </p:nvGraphicFramePr>
        <p:xfrm>
          <a:off x="7305016" y="2898361"/>
          <a:ext cx="1497422" cy="490958"/>
        </p:xfrm>
        <a:graphic>
          <a:graphicData uri="http://schemas.openxmlformats.org/presentationml/2006/ole">
            <mc:AlternateContent xmlns:mc="http://schemas.openxmlformats.org/markup-compatibility/2006">
              <mc:Choice xmlns:v="urn:schemas-microsoft-com:vml" Requires="v">
                <p:oleObj name="Equation" r:id="rId7" imgW="774360" imgH="253800" progId="Equation.DSMT4">
                  <p:embed/>
                </p:oleObj>
              </mc:Choice>
              <mc:Fallback>
                <p:oleObj name="Equation" r:id="rId7" imgW="774360" imgH="253800" progId="Equation.DSMT4">
                  <p:embed/>
                  <p:pic>
                    <p:nvPicPr>
                      <p:cNvPr id="13" name="Αντικείμενο 12">
                        <a:extLst>
                          <a:ext uri="{FF2B5EF4-FFF2-40B4-BE49-F238E27FC236}">
                            <a16:creationId xmlns:a16="http://schemas.microsoft.com/office/drawing/2014/main" id="{158FA5BA-0710-4FC1-83A9-F5A89FA7272A}"/>
                          </a:ext>
                        </a:extLst>
                      </p:cNvPr>
                      <p:cNvPicPr/>
                      <p:nvPr/>
                    </p:nvPicPr>
                    <p:blipFill>
                      <a:blip r:embed="rId8"/>
                      <a:stretch>
                        <a:fillRect/>
                      </a:stretch>
                    </p:blipFill>
                    <p:spPr>
                      <a:xfrm>
                        <a:off x="7305016" y="2898361"/>
                        <a:ext cx="1497422" cy="490958"/>
                      </a:xfrm>
                      <a:prstGeom prst="rect">
                        <a:avLst/>
                      </a:prstGeom>
                      <a:solidFill>
                        <a:schemeClr val="bg1"/>
                      </a:solidFill>
                    </p:spPr>
                  </p:pic>
                </p:oleObj>
              </mc:Fallback>
            </mc:AlternateContent>
          </a:graphicData>
        </a:graphic>
      </p:graphicFrame>
      <p:graphicFrame>
        <p:nvGraphicFramePr>
          <p:cNvPr id="14" name="Αντικείμενο 13">
            <a:extLst>
              <a:ext uri="{FF2B5EF4-FFF2-40B4-BE49-F238E27FC236}">
                <a16:creationId xmlns:a16="http://schemas.microsoft.com/office/drawing/2014/main" id="{BF363D71-BD8C-4E57-B843-5B48F1871464}"/>
              </a:ext>
            </a:extLst>
          </p:cNvPr>
          <p:cNvGraphicFramePr>
            <a:graphicFrameLocks noChangeAspect="1"/>
          </p:cNvGraphicFramePr>
          <p:nvPr/>
        </p:nvGraphicFramePr>
        <p:xfrm>
          <a:off x="1417969" y="4317931"/>
          <a:ext cx="7459745" cy="1259868"/>
        </p:xfrm>
        <a:graphic>
          <a:graphicData uri="http://schemas.openxmlformats.org/presentationml/2006/ole">
            <mc:AlternateContent xmlns:mc="http://schemas.openxmlformats.org/markup-compatibility/2006">
              <mc:Choice xmlns:v="urn:schemas-microsoft-com:vml" Requires="v">
                <p:oleObj name="Equation" r:id="rId9" imgW="2857320" imgH="482400" progId="Equation.DSMT4">
                  <p:embed/>
                </p:oleObj>
              </mc:Choice>
              <mc:Fallback>
                <p:oleObj name="Equation" r:id="rId9" imgW="2857320" imgH="482400" progId="Equation.DSMT4">
                  <p:embed/>
                  <p:pic>
                    <p:nvPicPr>
                      <p:cNvPr id="14" name="Αντικείμενο 13">
                        <a:extLst>
                          <a:ext uri="{FF2B5EF4-FFF2-40B4-BE49-F238E27FC236}">
                            <a16:creationId xmlns:a16="http://schemas.microsoft.com/office/drawing/2014/main" id="{BF363D71-BD8C-4E57-B843-5B48F1871464}"/>
                          </a:ext>
                        </a:extLst>
                      </p:cNvPr>
                      <p:cNvPicPr/>
                      <p:nvPr/>
                    </p:nvPicPr>
                    <p:blipFill>
                      <a:blip r:embed="rId10"/>
                      <a:stretch>
                        <a:fillRect/>
                      </a:stretch>
                    </p:blipFill>
                    <p:spPr>
                      <a:xfrm>
                        <a:off x="1417969" y="4317931"/>
                        <a:ext cx="7459745" cy="1259868"/>
                      </a:xfrm>
                      <a:prstGeom prst="rect">
                        <a:avLst/>
                      </a:prstGeom>
                      <a:solidFill>
                        <a:schemeClr val="bg1"/>
                      </a:solidFill>
                    </p:spPr>
                  </p:pic>
                </p:oleObj>
              </mc:Fallback>
            </mc:AlternateContent>
          </a:graphicData>
        </a:graphic>
      </p:graphicFrame>
    </p:spTree>
    <p:extLst>
      <p:ext uri="{BB962C8B-B14F-4D97-AF65-F5344CB8AC3E}">
        <p14:creationId xmlns:p14="http://schemas.microsoft.com/office/powerpoint/2010/main" val="1440695741"/>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9E112AD4-6168-474E-91E1-13029AE7688F}"/>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11/12/2024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A44F5498-A0A3-490C-B0BD-C82A37AC24EE}"/>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108</a:t>
            </a:fld>
            <a:endParaRPr lang="el-GR" dirty="0">
              <a:solidFill>
                <a:prstClr val="black">
                  <a:tint val="75000"/>
                </a:prstClr>
              </a:solidFill>
            </a:endParaRPr>
          </a:p>
        </p:txBody>
      </p:sp>
      <p:sp>
        <p:nvSpPr>
          <p:cNvPr id="5" name="object 2">
            <a:extLst>
              <a:ext uri="{FF2B5EF4-FFF2-40B4-BE49-F238E27FC236}">
                <a16:creationId xmlns:a16="http://schemas.microsoft.com/office/drawing/2014/main" id="{D6CA48CC-AB9D-46C3-98C3-6E9416981B59}"/>
              </a:ext>
            </a:extLst>
          </p:cNvPr>
          <p:cNvSpPr txBox="1"/>
          <p:nvPr/>
        </p:nvSpPr>
        <p:spPr>
          <a:xfrm>
            <a:off x="1379601" y="189452"/>
            <a:ext cx="7307199" cy="432307"/>
          </a:xfrm>
          <a:prstGeom prst="rect">
            <a:avLst/>
          </a:prstGeom>
        </p:spPr>
        <p:txBody>
          <a:bodyPr wrap="square" lIns="0" tIns="0" rIns="0" bIns="0" rtlCol="0">
            <a:noAutofit/>
          </a:bodyPr>
          <a:lstStyle/>
          <a:p>
            <a:pPr marL="12700">
              <a:lnSpc>
                <a:spcPts val="3375"/>
              </a:lnSpc>
              <a:spcBef>
                <a:spcPts val="168"/>
              </a:spcBef>
            </a:pPr>
            <a:r>
              <a:rPr lang="el-GR" sz="2800" spc="0" dirty="0">
                <a:solidFill>
                  <a:srgbClr val="0000FF"/>
                </a:solidFill>
                <a:latin typeface="Arial"/>
                <a:cs typeface="Arial"/>
              </a:rPr>
              <a:t>Η </a:t>
            </a:r>
            <a:r>
              <a:rPr lang="el-GR" sz="2800" dirty="0" err="1">
                <a:solidFill>
                  <a:srgbClr val="0000FF"/>
                </a:solidFill>
                <a:latin typeface="Arial"/>
                <a:cs typeface="Arial"/>
              </a:rPr>
              <a:t>γκαουσιανή</a:t>
            </a:r>
            <a:r>
              <a:rPr lang="el-GR" sz="2800" dirty="0">
                <a:solidFill>
                  <a:srgbClr val="0000FF"/>
                </a:solidFill>
                <a:latin typeface="Arial"/>
                <a:cs typeface="Arial"/>
              </a:rPr>
              <a:t> προσέγγιση </a:t>
            </a:r>
            <a:r>
              <a:rPr lang="el-GR" sz="2800" dirty="0" err="1">
                <a:solidFill>
                  <a:srgbClr val="0000FF"/>
                </a:solidFill>
                <a:latin typeface="Arial"/>
                <a:cs typeface="Arial"/>
              </a:rPr>
              <a:t>καπνοθύσανου</a:t>
            </a:r>
            <a:endParaRPr sz="2800" dirty="0">
              <a:solidFill>
                <a:srgbClr val="0000FF"/>
              </a:solidFill>
              <a:latin typeface="Arial"/>
              <a:cs typeface="Arial"/>
            </a:endParaRPr>
          </a:p>
        </p:txBody>
      </p:sp>
      <p:sp>
        <p:nvSpPr>
          <p:cNvPr id="6" name="Ορθογώνιο 5">
            <a:extLst>
              <a:ext uri="{FF2B5EF4-FFF2-40B4-BE49-F238E27FC236}">
                <a16:creationId xmlns:a16="http://schemas.microsoft.com/office/drawing/2014/main" id="{02DB0ED6-0546-49EF-AE5F-AE66F858C3AD}"/>
              </a:ext>
            </a:extLst>
          </p:cNvPr>
          <p:cNvSpPr/>
          <p:nvPr/>
        </p:nvSpPr>
        <p:spPr>
          <a:xfrm>
            <a:off x="251520" y="836712"/>
            <a:ext cx="8435280" cy="4850046"/>
          </a:xfrm>
          <a:prstGeom prst="rect">
            <a:avLst/>
          </a:prstGeom>
        </p:spPr>
        <p:txBody>
          <a:bodyPr wrap="square">
            <a:spAutoFit/>
          </a:bodyPr>
          <a:lstStyle/>
          <a:p>
            <a:pPr marL="12700" algn="just">
              <a:lnSpc>
                <a:spcPts val="2555"/>
              </a:lnSpc>
              <a:spcBef>
                <a:spcPts val="127"/>
              </a:spcBef>
            </a:pPr>
            <a:r>
              <a:rPr lang="el-GR" sz="2400" dirty="0">
                <a:solidFill>
                  <a:srgbClr val="0000FF"/>
                </a:solidFill>
              </a:rPr>
              <a:t>Βασικές παραδοχές του μοντέλου:</a:t>
            </a:r>
          </a:p>
          <a:p>
            <a:pPr marL="355600" indent="-342900" algn="just">
              <a:lnSpc>
                <a:spcPts val="2555"/>
              </a:lnSpc>
              <a:spcBef>
                <a:spcPts val="127"/>
              </a:spcBef>
              <a:buFont typeface="Arial" panose="020B0604020202020204" pitchFamily="34" charset="0"/>
              <a:buChar char="•"/>
            </a:pPr>
            <a:r>
              <a:rPr lang="el-GR" sz="2400" dirty="0">
                <a:solidFill>
                  <a:srgbClr val="0000FF"/>
                </a:solidFill>
              </a:rPr>
              <a:t>Ισχύουν οι συνθήκες σταθερής κατάστασης …</a:t>
            </a:r>
          </a:p>
          <a:p>
            <a:pPr marL="12700" algn="just">
              <a:lnSpc>
                <a:spcPts val="2555"/>
              </a:lnSpc>
              <a:spcBef>
                <a:spcPts val="127"/>
              </a:spcBef>
            </a:pPr>
            <a:endParaRPr lang="el-GR" sz="2400" dirty="0">
              <a:solidFill>
                <a:srgbClr val="0000FF"/>
              </a:solidFill>
            </a:endParaRPr>
          </a:p>
          <a:p>
            <a:pPr marL="355600" indent="-342900" algn="just">
              <a:lnSpc>
                <a:spcPts val="2555"/>
              </a:lnSpc>
              <a:spcBef>
                <a:spcPts val="127"/>
              </a:spcBef>
              <a:buFont typeface="Arial" panose="020B0604020202020204" pitchFamily="34" charset="0"/>
              <a:buChar char="•"/>
            </a:pPr>
            <a:r>
              <a:rPr lang="el-GR" sz="2400" dirty="0"/>
              <a:t>Ο άνεμος είναι σταθερός και ομογενής με το ύψος, δηλαδή σταθερή ροή σε όλη την έκταση της διασποράς.</a:t>
            </a:r>
          </a:p>
          <a:p>
            <a:pPr marL="355600" indent="-342900" algn="just">
              <a:lnSpc>
                <a:spcPts val="2555"/>
              </a:lnSpc>
              <a:spcBef>
                <a:spcPts val="127"/>
              </a:spcBef>
              <a:buFont typeface="Arial" panose="020B0604020202020204" pitchFamily="34" charset="0"/>
              <a:buChar char="•"/>
            </a:pPr>
            <a:r>
              <a:rPr lang="el-GR" sz="2400" dirty="0">
                <a:solidFill>
                  <a:srgbClr val="0000FF"/>
                </a:solidFill>
              </a:rPr>
              <a:t>Οι παράγοντες διάχυσης σταθεροί.</a:t>
            </a:r>
          </a:p>
          <a:p>
            <a:pPr marL="355600" indent="-342900" algn="just">
              <a:lnSpc>
                <a:spcPts val="2555"/>
              </a:lnSpc>
              <a:spcBef>
                <a:spcPts val="127"/>
              </a:spcBef>
              <a:buFont typeface="Arial" panose="020B0604020202020204" pitchFamily="34" charset="0"/>
              <a:buChar char="•"/>
            </a:pPr>
            <a:r>
              <a:rPr lang="el-GR" sz="2400" dirty="0">
                <a:solidFill>
                  <a:srgbClr val="C00000"/>
                </a:solidFill>
              </a:rPr>
              <a:t>Το επίπεδο του εδάφους δεν απορροφά το αέριο που κινείται. Δεν υπάρχει εναπόθεση υλικού, δηλαδή αλλαγή ποσότητας.</a:t>
            </a:r>
          </a:p>
          <a:p>
            <a:pPr marL="355600" indent="-342900" algn="just">
              <a:lnSpc>
                <a:spcPts val="2555"/>
              </a:lnSpc>
              <a:spcBef>
                <a:spcPts val="127"/>
              </a:spcBef>
              <a:buFont typeface="Arial" panose="020B0604020202020204" pitchFamily="34" charset="0"/>
              <a:buChar char="•"/>
            </a:pPr>
            <a:r>
              <a:rPr lang="el-GR" sz="2400" dirty="0">
                <a:solidFill>
                  <a:srgbClr val="0000FF"/>
                </a:solidFill>
              </a:rPr>
              <a:t>Δεν λαμβάνουν χώρα χημικοί μετασχηματισμοί, ούτε αντιδράσεις, σε σχέση με την απόσταση από την πηγή.</a:t>
            </a:r>
          </a:p>
          <a:p>
            <a:pPr marL="355600" indent="-342900" algn="just">
              <a:lnSpc>
                <a:spcPts val="2555"/>
              </a:lnSpc>
              <a:spcBef>
                <a:spcPts val="127"/>
              </a:spcBef>
              <a:buFont typeface="Arial" panose="020B0604020202020204" pitchFamily="34" charset="0"/>
              <a:buChar char="•"/>
            </a:pPr>
            <a:r>
              <a:rPr lang="el-GR" sz="2400" dirty="0"/>
              <a:t>Για την σταθερή σημειακή πηγή συνεχούς εκπομπής σε τρείς διαστάσεις η διάχυση κατά τη διεύθυνση της κίνησης είναι μικρή και μπορεί να θεωρηθεί αμελητέα, δηλαδή….</a:t>
            </a:r>
            <a:r>
              <a:rPr lang="el-GR" sz="2400" dirty="0">
                <a:solidFill>
                  <a:srgbClr val="0000FF"/>
                </a:solidFill>
              </a:rPr>
              <a:t>			</a:t>
            </a:r>
            <a:endParaRPr lang="el-GR" sz="2400" b="1" dirty="0">
              <a:solidFill>
                <a:srgbClr val="0000FF"/>
              </a:solidFill>
            </a:endParaRPr>
          </a:p>
        </p:txBody>
      </p:sp>
      <mc:AlternateContent xmlns:mc="http://schemas.openxmlformats.org/markup-compatibility/2006" xmlns:a14="http://schemas.microsoft.com/office/drawing/2010/main">
        <mc:Choice Requires="a14">
          <p:sp>
            <p:nvSpPr>
              <p:cNvPr id="7" name="Object 4">
                <a:extLst>
                  <a:ext uri="{FF2B5EF4-FFF2-40B4-BE49-F238E27FC236}">
                    <a16:creationId xmlns:a16="http://schemas.microsoft.com/office/drawing/2014/main" id="{361E28FA-75A3-4D33-B47C-056E73691009}"/>
                  </a:ext>
                </a:extLst>
              </p:cNvPr>
              <p:cNvSpPr txBox="1"/>
              <p:nvPr/>
            </p:nvSpPr>
            <p:spPr bwMode="auto">
              <a:xfrm>
                <a:off x="7092280" y="980728"/>
                <a:ext cx="1685301" cy="1009204"/>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f>
                        <m:fPr>
                          <m:ctrlPr>
                            <a:rPr lang="el-GR" sz="2400" i="1" smtClean="0">
                              <a:solidFill>
                                <a:srgbClr val="000000"/>
                              </a:solidFill>
                              <a:latin typeface="Cambria Math" panose="02040503050406030204" pitchFamily="18" charset="0"/>
                            </a:rPr>
                          </m:ctrlPr>
                        </m:fPr>
                        <m:num>
                          <m:r>
                            <a:rPr lang="el-GR" sz="2400" i="1">
                              <a:solidFill>
                                <a:srgbClr val="000000"/>
                              </a:solidFill>
                              <a:latin typeface="Cambria Math" panose="02040503050406030204" pitchFamily="18" charset="0"/>
                            </a:rPr>
                            <m:t>𝜕</m:t>
                          </m:r>
                          <m:r>
                            <a:rPr lang="en-US" sz="2400" b="0" i="1" smtClean="0">
                              <a:solidFill>
                                <a:srgbClr val="000000"/>
                              </a:solidFill>
                              <a:latin typeface="Cambria Math" panose="02040503050406030204" pitchFamily="18" charset="0"/>
                            </a:rPr>
                            <m:t>𝑐</m:t>
                          </m:r>
                        </m:num>
                        <m:den>
                          <m:r>
                            <a:rPr lang="el-GR" sz="2400" i="1">
                              <a:solidFill>
                                <a:srgbClr val="000000"/>
                              </a:solidFill>
                              <a:latin typeface="Cambria Math" panose="02040503050406030204" pitchFamily="18" charset="0"/>
                            </a:rPr>
                            <m:t>𝜕</m:t>
                          </m:r>
                          <m:r>
                            <a:rPr lang="en-US" sz="2400" b="0" i="1" smtClean="0">
                              <a:solidFill>
                                <a:srgbClr val="000000"/>
                              </a:solidFill>
                              <a:latin typeface="Cambria Math" panose="02040503050406030204" pitchFamily="18" charset="0"/>
                            </a:rPr>
                            <m:t>𝑡</m:t>
                          </m:r>
                        </m:den>
                      </m:f>
                      <m:r>
                        <a:rPr lang="el-GR" sz="2400" b="0" i="1" smtClean="0">
                          <a:solidFill>
                            <a:srgbClr val="000000"/>
                          </a:solidFill>
                          <a:latin typeface="Cambria Math" panose="02040503050406030204" pitchFamily="18" charset="0"/>
                        </a:rPr>
                        <m:t>=0</m:t>
                      </m:r>
                    </m:oMath>
                  </m:oMathPara>
                </a14:m>
                <a:endParaRPr lang="el-GR" sz="2400" dirty="0"/>
              </a:p>
            </p:txBody>
          </p:sp>
        </mc:Choice>
        <mc:Fallback xmlns="">
          <p:sp>
            <p:nvSpPr>
              <p:cNvPr id="7" name="Object 4">
                <a:extLst>
                  <a:ext uri="{FF2B5EF4-FFF2-40B4-BE49-F238E27FC236}">
                    <a16:creationId xmlns:a16="http://schemas.microsoft.com/office/drawing/2014/main" id="{361E28FA-75A3-4D33-B47C-056E73691009}"/>
                  </a:ext>
                </a:extLst>
              </p:cNvPr>
              <p:cNvSpPr txBox="1">
                <a:spLocks noRot="1" noChangeAspect="1" noMove="1" noResize="1" noEditPoints="1" noAdjustHandles="1" noChangeArrowheads="1" noChangeShapeType="1" noTextEdit="1"/>
              </p:cNvSpPr>
              <p:nvPr/>
            </p:nvSpPr>
            <p:spPr bwMode="auto">
              <a:xfrm>
                <a:off x="7092280" y="980728"/>
                <a:ext cx="1685301" cy="1009204"/>
              </a:xfrm>
              <a:prstGeom prst="rect">
                <a:avLst/>
              </a:prstGeom>
              <a:blipFill>
                <a:blip r:embed="rId2"/>
                <a:stretch>
                  <a:fillRect/>
                </a:stretch>
              </a:blipFill>
              <a:ln>
                <a:noFill/>
              </a:ln>
              <a:effectLst/>
            </p:spPr>
            <p:txBody>
              <a:bodyPr/>
              <a:lstStyle/>
              <a:p>
                <a:r>
                  <a:rPr lang="el-GR">
                    <a:noFill/>
                  </a:rPr>
                  <a:t> </a:t>
                </a:r>
              </a:p>
            </p:txBody>
          </p:sp>
        </mc:Fallback>
      </mc:AlternateContent>
      <mc:AlternateContent xmlns:mc="http://schemas.openxmlformats.org/markup-compatibility/2006" xmlns:a14="http://schemas.microsoft.com/office/drawing/2010/main">
        <mc:Choice Requires="a14">
          <p:sp>
            <p:nvSpPr>
              <p:cNvPr id="8" name="Object 4">
                <a:extLst>
                  <a:ext uri="{FF2B5EF4-FFF2-40B4-BE49-F238E27FC236}">
                    <a16:creationId xmlns:a16="http://schemas.microsoft.com/office/drawing/2014/main" id="{26DBCA24-5B6B-459A-92A1-E717EF46BD5B}"/>
                  </a:ext>
                </a:extLst>
              </p:cNvPr>
              <p:cNvSpPr txBox="1"/>
              <p:nvPr/>
            </p:nvSpPr>
            <p:spPr bwMode="auto">
              <a:xfrm>
                <a:off x="7207179" y="5169674"/>
                <a:ext cx="1946696" cy="1034168"/>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r>
                        <a:rPr lang="en-US" sz="2400" b="0" i="1" smtClean="0">
                          <a:solidFill>
                            <a:srgbClr val="000000"/>
                          </a:solidFill>
                          <a:latin typeface="Cambria Math" panose="02040503050406030204" pitchFamily="18" charset="0"/>
                        </a:rPr>
                        <m:t>𝐾</m:t>
                      </m:r>
                      <m:r>
                        <a:rPr lang="en-US" sz="2400" b="0" i="1" baseline="-25000" smtClean="0">
                          <a:solidFill>
                            <a:srgbClr val="000000"/>
                          </a:solidFill>
                          <a:latin typeface="Cambria Math" panose="02040503050406030204" pitchFamily="18" charset="0"/>
                        </a:rPr>
                        <m:t>𝑥</m:t>
                      </m:r>
                      <m:r>
                        <a:rPr lang="el-GR" sz="2400" i="1">
                          <a:solidFill>
                            <a:srgbClr val="000000"/>
                          </a:solidFill>
                          <a:latin typeface="Cambria Math" panose="02040503050406030204" pitchFamily="18" charset="0"/>
                        </a:rPr>
                        <m:t>⋅</m:t>
                      </m:r>
                      <m:f>
                        <m:fPr>
                          <m:ctrlPr>
                            <a:rPr lang="el-GR" sz="2400" i="1">
                              <a:solidFill>
                                <a:srgbClr val="000000"/>
                              </a:solidFill>
                              <a:latin typeface="Cambria Math" panose="02040503050406030204" pitchFamily="18" charset="0"/>
                            </a:rPr>
                          </m:ctrlPr>
                        </m:fPr>
                        <m:num>
                          <m:r>
                            <a:rPr lang="el-GR" sz="2400" i="1">
                              <a:solidFill>
                                <a:srgbClr val="000000"/>
                              </a:solidFill>
                              <a:latin typeface="Cambria Math" panose="02040503050406030204" pitchFamily="18" charset="0"/>
                            </a:rPr>
                            <m:t>𝜕</m:t>
                          </m:r>
                          <m:r>
                            <a:rPr lang="en-US" sz="2400" b="0" i="1" smtClean="0">
                              <a:solidFill>
                                <a:srgbClr val="000000"/>
                              </a:solidFill>
                              <a:latin typeface="Cambria Math" panose="02040503050406030204" pitchFamily="18" charset="0"/>
                            </a:rPr>
                            <m:t>𝑐</m:t>
                          </m:r>
                        </m:num>
                        <m:den>
                          <m:r>
                            <a:rPr lang="el-GR" sz="2400" i="1">
                              <a:solidFill>
                                <a:srgbClr val="000000"/>
                              </a:solidFill>
                              <a:latin typeface="Cambria Math" panose="02040503050406030204" pitchFamily="18" charset="0"/>
                            </a:rPr>
                            <m:t>𝜕</m:t>
                          </m:r>
                          <m:r>
                            <a:rPr lang="en-US" sz="2400" b="0" i="1" smtClean="0">
                              <a:solidFill>
                                <a:srgbClr val="000000"/>
                              </a:solidFill>
                              <a:latin typeface="Cambria Math" panose="02040503050406030204" pitchFamily="18" charset="0"/>
                            </a:rPr>
                            <m:t>𝑡</m:t>
                          </m:r>
                        </m:den>
                      </m:f>
                      <m:r>
                        <a:rPr lang="el-GR" sz="2400" b="0" i="1" smtClean="0">
                          <a:solidFill>
                            <a:srgbClr val="000000"/>
                          </a:solidFill>
                          <a:latin typeface="Cambria Math" panose="02040503050406030204" pitchFamily="18" charset="0"/>
                        </a:rPr>
                        <m:t>=</m:t>
                      </m:r>
                      <m:r>
                        <a:rPr lang="en-US" sz="2400" b="0" i="1" smtClean="0">
                          <a:solidFill>
                            <a:srgbClr val="000000"/>
                          </a:solidFill>
                          <a:latin typeface="Cambria Math" panose="02040503050406030204" pitchFamily="18" charset="0"/>
                        </a:rPr>
                        <m:t>0</m:t>
                      </m:r>
                    </m:oMath>
                  </m:oMathPara>
                </a14:m>
                <a:endParaRPr lang="el-GR" sz="2400" dirty="0"/>
              </a:p>
            </p:txBody>
          </p:sp>
        </mc:Choice>
        <mc:Fallback xmlns="">
          <p:sp>
            <p:nvSpPr>
              <p:cNvPr id="8" name="Object 4">
                <a:extLst>
                  <a:ext uri="{FF2B5EF4-FFF2-40B4-BE49-F238E27FC236}">
                    <a16:creationId xmlns:a16="http://schemas.microsoft.com/office/drawing/2014/main" id="{26DBCA24-5B6B-459A-92A1-E717EF46BD5B}"/>
                  </a:ext>
                </a:extLst>
              </p:cNvPr>
              <p:cNvSpPr txBox="1">
                <a:spLocks noRot="1" noChangeAspect="1" noMove="1" noResize="1" noEditPoints="1" noAdjustHandles="1" noChangeArrowheads="1" noChangeShapeType="1" noTextEdit="1"/>
              </p:cNvSpPr>
              <p:nvPr/>
            </p:nvSpPr>
            <p:spPr bwMode="auto">
              <a:xfrm>
                <a:off x="7207179" y="5169674"/>
                <a:ext cx="1946696" cy="1034168"/>
              </a:xfrm>
              <a:prstGeom prst="rect">
                <a:avLst/>
              </a:prstGeom>
              <a:blipFill>
                <a:blip r:embed="rId3"/>
                <a:stretch>
                  <a:fillRect/>
                </a:stretch>
              </a:blipFill>
              <a:ln>
                <a:noFill/>
              </a:ln>
              <a:effectLst/>
            </p:spPr>
            <p:txBody>
              <a:bodyPr/>
              <a:lstStyle/>
              <a:p>
                <a:r>
                  <a:rPr lang="el-GR">
                    <a:noFill/>
                  </a:rPr>
                  <a:t> </a:t>
                </a:r>
              </a:p>
            </p:txBody>
          </p:sp>
        </mc:Fallback>
      </mc:AlternateContent>
    </p:spTree>
    <p:extLst>
      <p:ext uri="{BB962C8B-B14F-4D97-AF65-F5344CB8AC3E}">
        <p14:creationId xmlns:p14="http://schemas.microsoft.com/office/powerpoint/2010/main" val="1153453634"/>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69D0AF4A-4D43-4E37-949F-DE542A87AEB6}"/>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11/12/2024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A33F9B75-7621-478B-BC6C-94AAFA43F6B4}"/>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109</a:t>
            </a:fld>
            <a:endParaRPr lang="el-GR" dirty="0">
              <a:solidFill>
                <a:prstClr val="black">
                  <a:tint val="75000"/>
                </a:prstClr>
              </a:solidFill>
            </a:endParaRPr>
          </a:p>
        </p:txBody>
      </p:sp>
      <p:pic>
        <p:nvPicPr>
          <p:cNvPr id="4" name="Εικόνα 3">
            <a:extLst>
              <a:ext uri="{FF2B5EF4-FFF2-40B4-BE49-F238E27FC236}">
                <a16:creationId xmlns:a16="http://schemas.microsoft.com/office/drawing/2014/main" id="{753A8B7A-4F8B-4881-B05F-F5CCFB6157E9}"/>
              </a:ext>
            </a:extLst>
          </p:cNvPr>
          <p:cNvPicPr>
            <a:picLocks noChangeAspect="1"/>
          </p:cNvPicPr>
          <p:nvPr/>
        </p:nvPicPr>
        <p:blipFill>
          <a:blip r:embed="rId2"/>
          <a:stretch>
            <a:fillRect/>
          </a:stretch>
        </p:blipFill>
        <p:spPr>
          <a:xfrm>
            <a:off x="78196" y="260648"/>
            <a:ext cx="8779735" cy="5976664"/>
          </a:xfrm>
          <a:prstGeom prst="rect">
            <a:avLst/>
          </a:prstGeom>
        </p:spPr>
      </p:pic>
    </p:spTree>
    <p:extLst>
      <p:ext uri="{BB962C8B-B14F-4D97-AF65-F5344CB8AC3E}">
        <p14:creationId xmlns:p14="http://schemas.microsoft.com/office/powerpoint/2010/main" val="105041278"/>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69D0AF4A-4D43-4E37-949F-DE542A87AEB6}"/>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11/12/2024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A33F9B75-7621-478B-BC6C-94AAFA43F6B4}"/>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110</a:t>
            </a:fld>
            <a:endParaRPr lang="el-GR" dirty="0">
              <a:solidFill>
                <a:prstClr val="black">
                  <a:tint val="75000"/>
                </a:prstClr>
              </a:solidFill>
            </a:endParaRPr>
          </a:p>
        </p:txBody>
      </p:sp>
      <p:pic>
        <p:nvPicPr>
          <p:cNvPr id="5" name="Εικόνα 4">
            <a:extLst>
              <a:ext uri="{FF2B5EF4-FFF2-40B4-BE49-F238E27FC236}">
                <a16:creationId xmlns:a16="http://schemas.microsoft.com/office/drawing/2014/main" id="{CB64E779-D28D-458E-83C4-7A5D4AEC4DB6}"/>
              </a:ext>
            </a:extLst>
          </p:cNvPr>
          <p:cNvPicPr>
            <a:picLocks noChangeAspect="1"/>
          </p:cNvPicPr>
          <p:nvPr/>
        </p:nvPicPr>
        <p:blipFill>
          <a:blip r:embed="rId2"/>
          <a:stretch>
            <a:fillRect/>
          </a:stretch>
        </p:blipFill>
        <p:spPr>
          <a:xfrm>
            <a:off x="107504" y="187836"/>
            <a:ext cx="8881368" cy="6168514"/>
          </a:xfrm>
          <a:prstGeom prst="rect">
            <a:avLst/>
          </a:prstGeom>
        </p:spPr>
      </p:pic>
    </p:spTree>
    <p:extLst>
      <p:ext uri="{BB962C8B-B14F-4D97-AF65-F5344CB8AC3E}">
        <p14:creationId xmlns:p14="http://schemas.microsoft.com/office/powerpoint/2010/main" val="2151388648"/>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AFDC2335-60A9-4AD9-9A91-C7E0E7E478F2}"/>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11/12/2024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9AFF289B-DC21-49C2-A17A-6AC9BC64F433}"/>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111</a:t>
            </a:fld>
            <a:endParaRPr lang="el-GR" dirty="0">
              <a:solidFill>
                <a:prstClr val="black">
                  <a:tint val="75000"/>
                </a:prstClr>
              </a:solidFill>
            </a:endParaRPr>
          </a:p>
        </p:txBody>
      </p:sp>
      <p:pic>
        <p:nvPicPr>
          <p:cNvPr id="4" name="Εικόνα 3">
            <a:extLst>
              <a:ext uri="{FF2B5EF4-FFF2-40B4-BE49-F238E27FC236}">
                <a16:creationId xmlns:a16="http://schemas.microsoft.com/office/drawing/2014/main" id="{57099FE6-6EB9-4222-9CE4-CD5A7632F7A9}"/>
              </a:ext>
            </a:extLst>
          </p:cNvPr>
          <p:cNvPicPr>
            <a:picLocks noChangeAspect="1"/>
          </p:cNvPicPr>
          <p:nvPr/>
        </p:nvPicPr>
        <p:blipFill rotWithShape="1">
          <a:blip r:embed="rId2"/>
          <a:srcRect b="59796"/>
          <a:stretch/>
        </p:blipFill>
        <p:spPr>
          <a:xfrm>
            <a:off x="343120" y="136525"/>
            <a:ext cx="8271070" cy="2489067"/>
          </a:xfrm>
          <a:prstGeom prst="rect">
            <a:avLst/>
          </a:prstGeom>
        </p:spPr>
      </p:pic>
      <p:pic>
        <p:nvPicPr>
          <p:cNvPr id="5" name="Εικόνα 4">
            <a:extLst>
              <a:ext uri="{FF2B5EF4-FFF2-40B4-BE49-F238E27FC236}">
                <a16:creationId xmlns:a16="http://schemas.microsoft.com/office/drawing/2014/main" id="{3CB94112-51A3-4920-9C07-692D30467EF3}"/>
              </a:ext>
            </a:extLst>
          </p:cNvPr>
          <p:cNvPicPr>
            <a:picLocks noChangeAspect="1"/>
          </p:cNvPicPr>
          <p:nvPr/>
        </p:nvPicPr>
        <p:blipFill rotWithShape="1">
          <a:blip r:embed="rId3"/>
          <a:srcRect l="23404" r="23140" b="63259"/>
          <a:stretch/>
        </p:blipFill>
        <p:spPr>
          <a:xfrm>
            <a:off x="5353511" y="2625592"/>
            <a:ext cx="3149353" cy="3149353"/>
          </a:xfrm>
          <a:prstGeom prst="rect">
            <a:avLst/>
          </a:prstGeom>
        </p:spPr>
      </p:pic>
      <p:pic>
        <p:nvPicPr>
          <p:cNvPr id="6" name="Εικόνα 5">
            <a:extLst>
              <a:ext uri="{FF2B5EF4-FFF2-40B4-BE49-F238E27FC236}">
                <a16:creationId xmlns:a16="http://schemas.microsoft.com/office/drawing/2014/main" id="{A30C6A4C-FAE1-4D7D-B1AD-67B5BC9A5299}"/>
              </a:ext>
            </a:extLst>
          </p:cNvPr>
          <p:cNvPicPr>
            <a:picLocks noChangeAspect="1"/>
          </p:cNvPicPr>
          <p:nvPr/>
        </p:nvPicPr>
        <p:blipFill rotWithShape="1">
          <a:blip r:embed="rId2"/>
          <a:srcRect l="28974" t="41388" r="19867"/>
          <a:stretch/>
        </p:blipFill>
        <p:spPr>
          <a:xfrm>
            <a:off x="700958" y="2614990"/>
            <a:ext cx="3672408" cy="3149352"/>
          </a:xfrm>
          <a:prstGeom prst="rect">
            <a:avLst/>
          </a:prstGeom>
        </p:spPr>
      </p:pic>
      <p:sp>
        <p:nvSpPr>
          <p:cNvPr id="8" name="Ορθογώνιο 7">
            <a:extLst>
              <a:ext uri="{FF2B5EF4-FFF2-40B4-BE49-F238E27FC236}">
                <a16:creationId xmlns:a16="http://schemas.microsoft.com/office/drawing/2014/main" id="{30DB84AE-B899-4429-B2F8-F4C541197ACC}"/>
              </a:ext>
            </a:extLst>
          </p:cNvPr>
          <p:cNvSpPr/>
          <p:nvPr/>
        </p:nvSpPr>
        <p:spPr>
          <a:xfrm>
            <a:off x="568680" y="5774945"/>
            <a:ext cx="7822704" cy="736740"/>
          </a:xfrm>
          <a:prstGeom prst="rect">
            <a:avLst/>
          </a:prstGeom>
        </p:spPr>
        <p:txBody>
          <a:bodyPr wrap="square">
            <a:spAutoFit/>
          </a:bodyPr>
          <a:lstStyle/>
          <a:p>
            <a:pPr marL="12700" algn="just">
              <a:lnSpc>
                <a:spcPts val="2555"/>
              </a:lnSpc>
              <a:spcBef>
                <a:spcPts val="127"/>
              </a:spcBef>
            </a:pPr>
            <a:r>
              <a:rPr lang="el-GR" dirty="0">
                <a:solidFill>
                  <a:srgbClr val="0000FF"/>
                </a:solidFill>
              </a:rPr>
              <a:t>Φανταστική ανάκλαση του </a:t>
            </a:r>
            <a:r>
              <a:rPr lang="el-GR" dirty="0" err="1">
                <a:solidFill>
                  <a:srgbClr val="0000FF"/>
                </a:solidFill>
              </a:rPr>
              <a:t>καπνοθυσάνου</a:t>
            </a:r>
            <a:r>
              <a:rPr lang="el-GR" dirty="0">
                <a:solidFill>
                  <a:srgbClr val="0000FF"/>
                </a:solidFill>
              </a:rPr>
              <a:t> στο έδαφος – κατοπτρική πηγή κάτω από το έδαφος</a:t>
            </a:r>
          </a:p>
        </p:txBody>
      </p:sp>
    </p:spTree>
    <p:extLst>
      <p:ext uri="{BB962C8B-B14F-4D97-AF65-F5344CB8AC3E}">
        <p14:creationId xmlns:p14="http://schemas.microsoft.com/office/powerpoint/2010/main" val="1748747485"/>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AFDC2335-60A9-4AD9-9A91-C7E0E7E478F2}"/>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11/12/2024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9AFF289B-DC21-49C2-A17A-6AC9BC64F433}"/>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112</a:t>
            </a:fld>
            <a:endParaRPr lang="el-GR" dirty="0">
              <a:solidFill>
                <a:prstClr val="black">
                  <a:tint val="75000"/>
                </a:prstClr>
              </a:solidFill>
            </a:endParaRPr>
          </a:p>
        </p:txBody>
      </p:sp>
      <p:pic>
        <p:nvPicPr>
          <p:cNvPr id="5" name="Εικόνα 4">
            <a:extLst>
              <a:ext uri="{FF2B5EF4-FFF2-40B4-BE49-F238E27FC236}">
                <a16:creationId xmlns:a16="http://schemas.microsoft.com/office/drawing/2014/main" id="{31CD7762-83CF-42E7-A23E-7BC977EACD55}"/>
              </a:ext>
            </a:extLst>
          </p:cNvPr>
          <p:cNvPicPr>
            <a:picLocks noChangeAspect="1"/>
          </p:cNvPicPr>
          <p:nvPr/>
        </p:nvPicPr>
        <p:blipFill>
          <a:blip r:embed="rId2"/>
          <a:stretch>
            <a:fillRect/>
          </a:stretch>
        </p:blipFill>
        <p:spPr>
          <a:xfrm>
            <a:off x="479886" y="332656"/>
            <a:ext cx="8482962" cy="5870455"/>
          </a:xfrm>
          <a:prstGeom prst="rect">
            <a:avLst/>
          </a:prstGeom>
        </p:spPr>
      </p:pic>
    </p:spTree>
    <p:extLst>
      <p:ext uri="{BB962C8B-B14F-4D97-AF65-F5344CB8AC3E}">
        <p14:creationId xmlns:p14="http://schemas.microsoft.com/office/powerpoint/2010/main" val="4079634866"/>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1FDBB82C-8740-401A-9D8A-49088B6A5B0A}"/>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11/12/2024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64F7498E-6ABC-4A0A-BECB-959FABD28ABF}"/>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113</a:t>
            </a:fld>
            <a:endParaRPr lang="el-GR" dirty="0">
              <a:solidFill>
                <a:prstClr val="black">
                  <a:tint val="75000"/>
                </a:prstClr>
              </a:solidFill>
            </a:endParaRPr>
          </a:p>
        </p:txBody>
      </p:sp>
      <p:sp>
        <p:nvSpPr>
          <p:cNvPr id="5" name="object 2">
            <a:extLst>
              <a:ext uri="{FF2B5EF4-FFF2-40B4-BE49-F238E27FC236}">
                <a16:creationId xmlns:a16="http://schemas.microsoft.com/office/drawing/2014/main" id="{DE3E50CD-12F0-46DD-8786-333AA6FD918D}"/>
              </a:ext>
            </a:extLst>
          </p:cNvPr>
          <p:cNvSpPr txBox="1"/>
          <p:nvPr/>
        </p:nvSpPr>
        <p:spPr>
          <a:xfrm>
            <a:off x="1379601" y="189452"/>
            <a:ext cx="7307199" cy="432307"/>
          </a:xfrm>
          <a:prstGeom prst="rect">
            <a:avLst/>
          </a:prstGeom>
        </p:spPr>
        <p:txBody>
          <a:bodyPr wrap="square" lIns="0" tIns="0" rIns="0" bIns="0" rtlCol="0">
            <a:noAutofit/>
          </a:bodyPr>
          <a:lstStyle/>
          <a:p>
            <a:pPr marL="12700">
              <a:lnSpc>
                <a:spcPts val="3375"/>
              </a:lnSpc>
              <a:spcBef>
                <a:spcPts val="168"/>
              </a:spcBef>
            </a:pPr>
            <a:r>
              <a:rPr lang="el-GR" sz="2800" spc="0" dirty="0">
                <a:solidFill>
                  <a:srgbClr val="0000FF"/>
                </a:solidFill>
                <a:latin typeface="Arial"/>
                <a:cs typeface="Arial"/>
              </a:rPr>
              <a:t>Η </a:t>
            </a:r>
            <a:r>
              <a:rPr lang="el-GR" sz="2800" dirty="0" err="1">
                <a:solidFill>
                  <a:srgbClr val="0000FF"/>
                </a:solidFill>
                <a:latin typeface="Arial"/>
                <a:cs typeface="Arial"/>
              </a:rPr>
              <a:t>γκαουσιανή</a:t>
            </a:r>
            <a:r>
              <a:rPr lang="el-GR" sz="2800" dirty="0">
                <a:solidFill>
                  <a:srgbClr val="0000FF"/>
                </a:solidFill>
                <a:latin typeface="Arial"/>
                <a:cs typeface="Arial"/>
              </a:rPr>
              <a:t> προσέγγιση </a:t>
            </a:r>
            <a:r>
              <a:rPr lang="el-GR" sz="2800" dirty="0" err="1">
                <a:solidFill>
                  <a:srgbClr val="0000FF"/>
                </a:solidFill>
                <a:latin typeface="Arial"/>
                <a:cs typeface="Arial"/>
              </a:rPr>
              <a:t>καπνοθύσανου</a:t>
            </a:r>
            <a:endParaRPr sz="2800" dirty="0">
              <a:solidFill>
                <a:srgbClr val="0000FF"/>
              </a:solidFill>
              <a:latin typeface="Arial"/>
              <a:cs typeface="Arial"/>
            </a:endParaRPr>
          </a:p>
        </p:txBody>
      </p:sp>
      <p:sp>
        <p:nvSpPr>
          <p:cNvPr id="6" name="Ορθογώνιο 5">
            <a:extLst>
              <a:ext uri="{FF2B5EF4-FFF2-40B4-BE49-F238E27FC236}">
                <a16:creationId xmlns:a16="http://schemas.microsoft.com/office/drawing/2014/main" id="{B080C812-3480-438D-A596-599913ED8476}"/>
              </a:ext>
            </a:extLst>
          </p:cNvPr>
          <p:cNvSpPr/>
          <p:nvPr/>
        </p:nvSpPr>
        <p:spPr>
          <a:xfrm>
            <a:off x="323528" y="1010389"/>
            <a:ext cx="8496944" cy="4837222"/>
          </a:xfrm>
          <a:prstGeom prst="rect">
            <a:avLst/>
          </a:prstGeom>
        </p:spPr>
        <p:txBody>
          <a:bodyPr wrap="square">
            <a:spAutoFit/>
          </a:bodyPr>
          <a:lstStyle/>
          <a:p>
            <a:pPr marL="12700" algn="just">
              <a:lnSpc>
                <a:spcPts val="2555"/>
              </a:lnSpc>
              <a:spcBef>
                <a:spcPts val="127"/>
              </a:spcBef>
            </a:pPr>
            <a:r>
              <a:rPr lang="el-GR" sz="2400" dirty="0">
                <a:solidFill>
                  <a:srgbClr val="0000FF"/>
                </a:solidFill>
              </a:rPr>
              <a:t>Χρησιμοποιείται όταν:</a:t>
            </a:r>
          </a:p>
          <a:p>
            <a:pPr marL="355600" indent="-342900" algn="just">
              <a:lnSpc>
                <a:spcPts val="2555"/>
              </a:lnSpc>
              <a:spcBef>
                <a:spcPts val="127"/>
              </a:spcBef>
              <a:buFont typeface="Arial" panose="020B0604020202020204" pitchFamily="34" charset="0"/>
              <a:buChar char="•"/>
            </a:pPr>
            <a:r>
              <a:rPr lang="el-GR" sz="2400" dirty="0">
                <a:solidFill>
                  <a:srgbClr val="0000FF"/>
                </a:solidFill>
              </a:rPr>
              <a:t>Ισχύουν οι συνθήκες σταθερής κατάστασης, ευσταθής ή ουδέτερη. Δύσκολα σε ασταθείς συνθήκες –κατά τις τελευταίες δημιουργείται κατακόρυφη κίνηση –. Ούτε σε επιφανειακές πηγές</a:t>
            </a:r>
          </a:p>
          <a:p>
            <a:pPr marL="355600" indent="-342900" algn="just">
              <a:lnSpc>
                <a:spcPts val="2555"/>
              </a:lnSpc>
              <a:spcBef>
                <a:spcPts val="127"/>
              </a:spcBef>
              <a:buFont typeface="Arial" panose="020B0604020202020204" pitchFamily="34" charset="0"/>
              <a:buChar char="•"/>
            </a:pPr>
            <a:r>
              <a:rPr lang="el-GR" sz="2400" dirty="0">
                <a:solidFill>
                  <a:srgbClr val="0000FF"/>
                </a:solidFill>
              </a:rPr>
              <a:t>Ο άνεμος είναι σταθερός και ομογενής με το ύψος, με ταχύτητα μικρότερη από </a:t>
            </a:r>
            <a:r>
              <a:rPr lang="en-US" sz="2400" dirty="0">
                <a:solidFill>
                  <a:srgbClr val="0000FF"/>
                </a:solidFill>
              </a:rPr>
              <a:t>1m/s</a:t>
            </a:r>
            <a:r>
              <a:rPr lang="el-GR" sz="2400" dirty="0">
                <a:solidFill>
                  <a:srgbClr val="0000FF"/>
                </a:solidFill>
              </a:rPr>
              <a:t>.</a:t>
            </a:r>
          </a:p>
          <a:p>
            <a:pPr marL="355600" indent="-342900" algn="just">
              <a:lnSpc>
                <a:spcPts val="2555"/>
              </a:lnSpc>
              <a:spcBef>
                <a:spcPts val="127"/>
              </a:spcBef>
              <a:buFont typeface="Arial" panose="020B0604020202020204" pitchFamily="34" charset="0"/>
              <a:buChar char="•"/>
            </a:pPr>
            <a:r>
              <a:rPr lang="el-GR" sz="2400" dirty="0">
                <a:solidFill>
                  <a:srgbClr val="0000FF"/>
                </a:solidFill>
              </a:rPr>
              <a:t>Οι ρύποι δεν αντιδρούν μεταξύ τους, ούτε μετασχηματίζονται.</a:t>
            </a:r>
          </a:p>
          <a:p>
            <a:pPr marL="355600" indent="-342900" algn="just">
              <a:lnSpc>
                <a:spcPts val="2555"/>
              </a:lnSpc>
              <a:spcBef>
                <a:spcPts val="127"/>
              </a:spcBef>
              <a:buFont typeface="Arial" panose="020B0604020202020204" pitchFamily="34" charset="0"/>
              <a:buChar char="•"/>
            </a:pPr>
            <a:r>
              <a:rPr lang="el-GR" sz="2400" dirty="0">
                <a:solidFill>
                  <a:srgbClr val="0000FF"/>
                </a:solidFill>
              </a:rPr>
              <a:t>Δεν έχει καλά αποτελέσματα αμέσως κάτω από την πηγή και σε μεγάλη απόσταση από αυτή &gt;10</a:t>
            </a:r>
            <a:r>
              <a:rPr lang="en-US" sz="2400" dirty="0">
                <a:solidFill>
                  <a:srgbClr val="0000FF"/>
                </a:solidFill>
              </a:rPr>
              <a:t>km</a:t>
            </a:r>
            <a:r>
              <a:rPr lang="el-GR" sz="2400" dirty="0">
                <a:solidFill>
                  <a:srgbClr val="0000FF"/>
                </a:solidFill>
              </a:rPr>
              <a:t>.</a:t>
            </a:r>
          </a:p>
          <a:p>
            <a:pPr marL="355600" indent="-342900" algn="just">
              <a:lnSpc>
                <a:spcPts val="2555"/>
              </a:lnSpc>
              <a:spcBef>
                <a:spcPts val="127"/>
              </a:spcBef>
              <a:buFont typeface="Arial" panose="020B0604020202020204" pitchFamily="34" charset="0"/>
              <a:buChar char="•"/>
            </a:pPr>
            <a:r>
              <a:rPr lang="el-GR" sz="2400" dirty="0">
                <a:solidFill>
                  <a:srgbClr val="0000FF"/>
                </a:solidFill>
              </a:rPr>
              <a:t>Δεν λαμβάνουν χώρα χημικοί μετασχηματισμοί, ούτε αντιδράσεις, σε σχέση με την απόσταση από την πηγή.</a:t>
            </a:r>
          </a:p>
          <a:p>
            <a:pPr marL="355600" indent="-342900" algn="just">
              <a:lnSpc>
                <a:spcPts val="2555"/>
              </a:lnSpc>
              <a:spcBef>
                <a:spcPts val="127"/>
              </a:spcBef>
              <a:buFont typeface="Arial" panose="020B0604020202020204" pitchFamily="34" charset="0"/>
              <a:buChar char="•"/>
            </a:pPr>
            <a:r>
              <a:rPr lang="el-GR" sz="2400" dirty="0">
                <a:solidFill>
                  <a:srgbClr val="0000FF"/>
                </a:solidFill>
              </a:rPr>
              <a:t>Οι τιμές συγκέντρωσης είναι μέσες σταθμισμένες σε ένα χρονικό διάστημα λ.χ. 10 λεπτά έως 1 ώρα			</a:t>
            </a:r>
            <a:endParaRPr lang="el-GR" sz="2400" b="1" dirty="0">
              <a:solidFill>
                <a:srgbClr val="0000FF"/>
              </a:solidFill>
            </a:endParaRPr>
          </a:p>
        </p:txBody>
      </p:sp>
    </p:spTree>
    <p:extLst>
      <p:ext uri="{BB962C8B-B14F-4D97-AF65-F5344CB8AC3E}">
        <p14:creationId xmlns:p14="http://schemas.microsoft.com/office/powerpoint/2010/main" val="4238113127"/>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D8B907C0-B5D6-4FFB-A11A-3CA134CDBFCD}"/>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11/12/2024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7B4F85E4-7C36-490E-8387-979C2B1D5666}"/>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114</a:t>
            </a:fld>
            <a:endParaRPr lang="el-GR" dirty="0">
              <a:solidFill>
                <a:prstClr val="black">
                  <a:tint val="75000"/>
                </a:prstClr>
              </a:solidFill>
            </a:endParaRPr>
          </a:p>
        </p:txBody>
      </p:sp>
      <p:sp>
        <p:nvSpPr>
          <p:cNvPr id="5" name="object 73">
            <a:extLst>
              <a:ext uri="{FF2B5EF4-FFF2-40B4-BE49-F238E27FC236}">
                <a16:creationId xmlns:a16="http://schemas.microsoft.com/office/drawing/2014/main" id="{A4E21C38-918A-43FE-B673-BF203C8C96EE}"/>
              </a:ext>
            </a:extLst>
          </p:cNvPr>
          <p:cNvSpPr/>
          <p:nvPr/>
        </p:nvSpPr>
        <p:spPr>
          <a:xfrm>
            <a:off x="1331640" y="2204864"/>
            <a:ext cx="7882749" cy="4248472"/>
          </a:xfrm>
          <a:prstGeom prst="rect">
            <a:avLst/>
          </a:prstGeom>
          <a:blipFill>
            <a:blip r:embed="rId2" cstate="print"/>
            <a:stretch>
              <a:fillRect/>
            </a:stretch>
          </a:blipFill>
        </p:spPr>
        <p:txBody>
          <a:bodyPr wrap="square" lIns="0" tIns="0" rIns="0" bIns="0" rtlCol="0">
            <a:noAutofit/>
          </a:bodyPr>
          <a:lstStyle/>
          <a:p>
            <a:endParaRPr sz="1539" dirty="0"/>
          </a:p>
        </p:txBody>
      </p:sp>
      <p:sp>
        <p:nvSpPr>
          <p:cNvPr id="6" name="object 58">
            <a:extLst>
              <a:ext uri="{FF2B5EF4-FFF2-40B4-BE49-F238E27FC236}">
                <a16:creationId xmlns:a16="http://schemas.microsoft.com/office/drawing/2014/main" id="{E26D225A-896B-4234-A4BE-910C975C6C66}"/>
              </a:ext>
            </a:extLst>
          </p:cNvPr>
          <p:cNvSpPr/>
          <p:nvPr/>
        </p:nvSpPr>
        <p:spPr>
          <a:xfrm>
            <a:off x="4101" y="0"/>
            <a:ext cx="4567900" cy="2204864"/>
          </a:xfrm>
          <a:prstGeom prst="rect">
            <a:avLst/>
          </a:prstGeom>
          <a:blipFill>
            <a:blip r:embed="rId3" cstate="print"/>
            <a:stretch>
              <a:fillRect/>
            </a:stretch>
          </a:blipFill>
        </p:spPr>
        <p:txBody>
          <a:bodyPr wrap="square" lIns="0" tIns="0" rIns="0" bIns="0" rtlCol="0">
            <a:noAutofit/>
          </a:bodyPr>
          <a:lstStyle/>
          <a:p>
            <a:endParaRPr sz="1539"/>
          </a:p>
        </p:txBody>
      </p:sp>
    </p:spTree>
    <p:extLst>
      <p:ext uri="{BB962C8B-B14F-4D97-AF65-F5344CB8AC3E}">
        <p14:creationId xmlns:p14="http://schemas.microsoft.com/office/powerpoint/2010/main" val="469696074"/>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DE43A840-5721-4951-A67D-F8F42FE090CD}"/>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11/12/2024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1388CF45-F01B-4538-AC14-32AD572C63EB}"/>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115</a:t>
            </a:fld>
            <a:endParaRPr lang="el-GR" dirty="0">
              <a:solidFill>
                <a:prstClr val="black">
                  <a:tint val="75000"/>
                </a:prstClr>
              </a:solidFill>
            </a:endParaRPr>
          </a:p>
        </p:txBody>
      </p:sp>
      <p:sp>
        <p:nvSpPr>
          <p:cNvPr id="4" name="Ορθογώνιο 3">
            <a:extLst>
              <a:ext uri="{FF2B5EF4-FFF2-40B4-BE49-F238E27FC236}">
                <a16:creationId xmlns:a16="http://schemas.microsoft.com/office/drawing/2014/main" id="{5E2EE296-E4AF-4969-BC2C-C5DE43D35F90}"/>
              </a:ext>
            </a:extLst>
          </p:cNvPr>
          <p:cNvSpPr/>
          <p:nvPr/>
        </p:nvSpPr>
        <p:spPr>
          <a:xfrm>
            <a:off x="179512" y="168327"/>
            <a:ext cx="8856984" cy="425758"/>
          </a:xfrm>
          <a:prstGeom prst="rect">
            <a:avLst/>
          </a:prstGeom>
        </p:spPr>
        <p:txBody>
          <a:bodyPr wrap="square">
            <a:spAutoFit/>
          </a:bodyPr>
          <a:lstStyle/>
          <a:p>
            <a:pPr marL="12700" algn="ctr">
              <a:lnSpc>
                <a:spcPts val="2555"/>
              </a:lnSpc>
              <a:spcBef>
                <a:spcPts val="127"/>
              </a:spcBef>
            </a:pPr>
            <a:r>
              <a:rPr lang="el-GR" sz="2400" dirty="0">
                <a:solidFill>
                  <a:srgbClr val="C00000"/>
                </a:solidFill>
              </a:rPr>
              <a:t>Κατανομή ταχύτητας ανέμου - Εξίσωση ταχύτητας αέρα</a:t>
            </a:r>
          </a:p>
        </p:txBody>
      </p:sp>
      <p:sp>
        <p:nvSpPr>
          <p:cNvPr id="6" name="Ορθογώνιο 5">
            <a:extLst>
              <a:ext uri="{FF2B5EF4-FFF2-40B4-BE49-F238E27FC236}">
                <a16:creationId xmlns:a16="http://schemas.microsoft.com/office/drawing/2014/main" id="{45FC3050-BDA6-4B52-A7C3-5305AD6B65C4}"/>
              </a:ext>
            </a:extLst>
          </p:cNvPr>
          <p:cNvSpPr/>
          <p:nvPr/>
        </p:nvSpPr>
        <p:spPr>
          <a:xfrm>
            <a:off x="33530" y="1866300"/>
            <a:ext cx="7308303" cy="1464503"/>
          </a:xfrm>
          <a:prstGeom prst="rect">
            <a:avLst/>
          </a:prstGeom>
        </p:spPr>
        <p:txBody>
          <a:bodyPr wrap="square">
            <a:spAutoFit/>
          </a:bodyPr>
          <a:lstStyle/>
          <a:p>
            <a:pPr marL="12700" algn="just">
              <a:lnSpc>
                <a:spcPts val="2555"/>
              </a:lnSpc>
              <a:spcBef>
                <a:spcPts val="127"/>
              </a:spcBef>
            </a:pPr>
            <a:r>
              <a:rPr lang="el-GR" sz="2300" dirty="0">
                <a:solidFill>
                  <a:srgbClr val="0000FF"/>
                </a:solidFill>
              </a:rPr>
              <a:t>όπου</a:t>
            </a:r>
          </a:p>
          <a:p>
            <a:pPr marL="12700" algn="just">
              <a:lnSpc>
                <a:spcPts val="2555"/>
              </a:lnSpc>
              <a:spcBef>
                <a:spcPts val="127"/>
              </a:spcBef>
            </a:pPr>
            <a:r>
              <a:rPr lang="el-GR" sz="2300" dirty="0">
                <a:solidFill>
                  <a:srgbClr val="0000FF"/>
                </a:solidFill>
              </a:rPr>
              <a:t>z</a:t>
            </a:r>
            <a:r>
              <a:rPr lang="el-GR" sz="2300" baseline="-25000" dirty="0">
                <a:solidFill>
                  <a:srgbClr val="0000FF"/>
                </a:solidFill>
              </a:rPr>
              <a:t>1</a:t>
            </a:r>
            <a:r>
              <a:rPr lang="el-GR" sz="2300" dirty="0">
                <a:solidFill>
                  <a:srgbClr val="0000FF"/>
                </a:solidFill>
              </a:rPr>
              <a:t>,z</a:t>
            </a:r>
            <a:r>
              <a:rPr lang="el-GR" sz="2300" baseline="-25000" dirty="0">
                <a:solidFill>
                  <a:srgbClr val="0000FF"/>
                </a:solidFill>
              </a:rPr>
              <a:t>2</a:t>
            </a:r>
            <a:r>
              <a:rPr lang="el-GR" sz="2300" dirty="0">
                <a:solidFill>
                  <a:srgbClr val="0000FF"/>
                </a:solidFill>
              </a:rPr>
              <a:t>= ύψος  1 και 2</a:t>
            </a:r>
            <a:r>
              <a:rPr lang="en-US" sz="2300" dirty="0">
                <a:solidFill>
                  <a:srgbClr val="0000FF"/>
                </a:solidFill>
              </a:rPr>
              <a:t>, </a:t>
            </a:r>
            <a:r>
              <a:rPr lang="el-GR" sz="2300" dirty="0">
                <a:solidFill>
                  <a:srgbClr val="0000FF"/>
                </a:solidFill>
              </a:rPr>
              <a:t>ο άνεμος </a:t>
            </a:r>
            <a:r>
              <a:rPr lang="el-GR" sz="2300" dirty="0" err="1">
                <a:solidFill>
                  <a:srgbClr val="0000FF"/>
                </a:solidFill>
              </a:rPr>
              <a:t>μετράται</a:t>
            </a:r>
            <a:r>
              <a:rPr lang="el-GR" sz="2300" dirty="0">
                <a:solidFill>
                  <a:srgbClr val="0000FF"/>
                </a:solidFill>
              </a:rPr>
              <a:t> συνήθως στα 10 m.</a:t>
            </a:r>
          </a:p>
          <a:p>
            <a:pPr marL="12700" algn="just">
              <a:lnSpc>
                <a:spcPts val="2555"/>
              </a:lnSpc>
              <a:spcBef>
                <a:spcPts val="127"/>
              </a:spcBef>
            </a:pPr>
            <a:r>
              <a:rPr lang="el-GR" sz="2300" dirty="0">
                <a:solidFill>
                  <a:srgbClr val="0000FF"/>
                </a:solidFill>
              </a:rPr>
              <a:t>u</a:t>
            </a:r>
            <a:r>
              <a:rPr lang="el-GR" sz="2300" baseline="-25000" dirty="0">
                <a:solidFill>
                  <a:srgbClr val="0000FF"/>
                </a:solidFill>
              </a:rPr>
              <a:t>1</a:t>
            </a:r>
            <a:r>
              <a:rPr lang="el-GR" sz="2300" dirty="0">
                <a:solidFill>
                  <a:srgbClr val="0000FF"/>
                </a:solidFill>
              </a:rPr>
              <a:t>, u</a:t>
            </a:r>
            <a:r>
              <a:rPr lang="el-GR" sz="2300" baseline="-25000" dirty="0">
                <a:solidFill>
                  <a:srgbClr val="0000FF"/>
                </a:solidFill>
              </a:rPr>
              <a:t>2</a:t>
            </a:r>
            <a:r>
              <a:rPr lang="el-GR" sz="2300" dirty="0">
                <a:solidFill>
                  <a:srgbClr val="0000FF"/>
                </a:solidFill>
              </a:rPr>
              <a:t> = ταχύτητες ανέμου στα z</a:t>
            </a:r>
            <a:r>
              <a:rPr lang="el-GR" sz="2300" baseline="-25000" dirty="0">
                <a:solidFill>
                  <a:srgbClr val="0000FF"/>
                </a:solidFill>
              </a:rPr>
              <a:t>1</a:t>
            </a:r>
            <a:r>
              <a:rPr lang="el-GR" sz="2300" dirty="0">
                <a:solidFill>
                  <a:srgbClr val="0000FF"/>
                </a:solidFill>
              </a:rPr>
              <a:t> και z</a:t>
            </a:r>
            <a:r>
              <a:rPr lang="el-GR" sz="2300" baseline="-25000" dirty="0">
                <a:solidFill>
                  <a:srgbClr val="0000FF"/>
                </a:solidFill>
              </a:rPr>
              <a:t>2</a:t>
            </a:r>
          </a:p>
          <a:p>
            <a:pPr marL="12700" algn="just">
              <a:lnSpc>
                <a:spcPts val="2555"/>
              </a:lnSpc>
              <a:spcBef>
                <a:spcPts val="127"/>
              </a:spcBef>
            </a:pPr>
            <a:r>
              <a:rPr lang="el-GR" sz="2300" dirty="0">
                <a:solidFill>
                  <a:srgbClr val="0000FF"/>
                </a:solidFill>
              </a:rPr>
              <a:t>p = εκθέτης.</a:t>
            </a:r>
          </a:p>
        </p:txBody>
      </p:sp>
      <mc:AlternateContent xmlns:mc="http://schemas.openxmlformats.org/markup-compatibility/2006" xmlns:a14="http://schemas.microsoft.com/office/drawing/2010/main">
        <mc:Choice Requires="a14">
          <p:sp>
            <p:nvSpPr>
              <p:cNvPr id="7" name="Object 4">
                <a:extLst>
                  <a:ext uri="{FF2B5EF4-FFF2-40B4-BE49-F238E27FC236}">
                    <a16:creationId xmlns:a16="http://schemas.microsoft.com/office/drawing/2014/main" id="{7527A48E-8322-4501-8449-5D166C906019}"/>
                  </a:ext>
                </a:extLst>
              </p:cNvPr>
              <p:cNvSpPr txBox="1"/>
              <p:nvPr/>
            </p:nvSpPr>
            <p:spPr bwMode="auto">
              <a:xfrm>
                <a:off x="3599892" y="786725"/>
                <a:ext cx="1944216" cy="865188"/>
              </a:xfrm>
              <a:prstGeom prst="rect">
                <a:avLst/>
              </a:prstGeom>
              <a:noFill/>
              <a:ln>
                <a:noFill/>
              </a:ln>
              <a:effectLst/>
            </p:spPr>
            <p:txBody>
              <a:bodyPr>
                <a:noAutofit/>
              </a:bodyPr>
              <a:lstStyle/>
              <a:p>
                <a14:m>
                  <m:oMath xmlns:m="http://schemas.openxmlformats.org/officeDocument/2006/math">
                    <m:f>
                      <m:fPr>
                        <m:ctrlPr>
                          <a:rPr lang="el-GR" sz="3600" i="1" smtClean="0">
                            <a:solidFill>
                              <a:srgbClr val="0000FF"/>
                            </a:solidFill>
                            <a:latin typeface="Cambria Math" panose="02040503050406030204" pitchFamily="18" charset="0"/>
                          </a:rPr>
                        </m:ctrlPr>
                      </m:fPr>
                      <m:num>
                        <m:r>
                          <a:rPr lang="en-US" sz="3600" i="1" smtClean="0">
                            <a:solidFill>
                              <a:srgbClr val="0000FF"/>
                            </a:solidFill>
                            <a:latin typeface="Cambria Math" panose="02040503050406030204" pitchFamily="18" charset="0"/>
                          </a:rPr>
                          <m:t>𝑢</m:t>
                        </m:r>
                        <m:r>
                          <a:rPr lang="en-US" sz="3600" b="0" i="1" baseline="-25000" smtClean="0">
                            <a:solidFill>
                              <a:srgbClr val="0000FF"/>
                            </a:solidFill>
                            <a:latin typeface="Cambria Math" panose="02040503050406030204" pitchFamily="18" charset="0"/>
                          </a:rPr>
                          <m:t>2</m:t>
                        </m:r>
                      </m:num>
                      <m:den>
                        <m:r>
                          <a:rPr lang="en-US" sz="3600" i="1">
                            <a:solidFill>
                              <a:srgbClr val="0000FF"/>
                            </a:solidFill>
                            <a:latin typeface="Cambria Math" panose="02040503050406030204" pitchFamily="18" charset="0"/>
                          </a:rPr>
                          <m:t>𝑢</m:t>
                        </m:r>
                        <m:r>
                          <a:rPr lang="en-US" sz="3600" b="0" i="1" baseline="-25000" smtClean="0">
                            <a:solidFill>
                              <a:srgbClr val="0000FF"/>
                            </a:solidFill>
                            <a:latin typeface="Cambria Math" panose="02040503050406030204" pitchFamily="18" charset="0"/>
                          </a:rPr>
                          <m:t>1</m:t>
                        </m:r>
                      </m:den>
                    </m:f>
                    <m:r>
                      <a:rPr lang="el-GR" sz="3600" b="0" i="1" smtClean="0">
                        <a:solidFill>
                          <a:srgbClr val="0000FF"/>
                        </a:solidFill>
                        <a:latin typeface="Cambria Math" panose="02040503050406030204" pitchFamily="18" charset="0"/>
                      </a:rPr>
                      <m:t>=(</m:t>
                    </m:r>
                    <m:f>
                      <m:fPr>
                        <m:ctrlPr>
                          <a:rPr lang="el-GR" sz="3600" i="1">
                            <a:solidFill>
                              <a:srgbClr val="0000FF"/>
                            </a:solidFill>
                            <a:latin typeface="Cambria Math" panose="02040503050406030204" pitchFamily="18" charset="0"/>
                          </a:rPr>
                        </m:ctrlPr>
                      </m:fPr>
                      <m:num>
                        <m:r>
                          <a:rPr lang="en-US" sz="3600" b="0" i="1" smtClean="0">
                            <a:solidFill>
                              <a:srgbClr val="0000FF"/>
                            </a:solidFill>
                            <a:latin typeface="Cambria Math" panose="02040503050406030204" pitchFamily="18" charset="0"/>
                          </a:rPr>
                          <m:t>𝑧</m:t>
                        </m:r>
                        <m:r>
                          <a:rPr lang="en-US" sz="3600" i="1" baseline="-25000">
                            <a:solidFill>
                              <a:srgbClr val="0000FF"/>
                            </a:solidFill>
                            <a:latin typeface="Cambria Math" panose="02040503050406030204" pitchFamily="18" charset="0"/>
                          </a:rPr>
                          <m:t>2</m:t>
                        </m:r>
                      </m:num>
                      <m:den>
                        <m:r>
                          <a:rPr lang="en-US" sz="3600" i="1">
                            <a:solidFill>
                              <a:srgbClr val="0000FF"/>
                            </a:solidFill>
                            <a:latin typeface="Cambria Math" panose="02040503050406030204" pitchFamily="18" charset="0"/>
                          </a:rPr>
                          <m:t>𝑧</m:t>
                        </m:r>
                        <m:r>
                          <a:rPr lang="en-US" sz="3600" b="0" i="1" baseline="-25000" smtClean="0">
                            <a:solidFill>
                              <a:srgbClr val="0000FF"/>
                            </a:solidFill>
                            <a:latin typeface="Cambria Math" panose="02040503050406030204" pitchFamily="18" charset="0"/>
                          </a:rPr>
                          <m:t>1</m:t>
                        </m:r>
                      </m:den>
                    </m:f>
                  </m:oMath>
                </a14:m>
                <a:r>
                  <a:rPr lang="el-GR" sz="3600" dirty="0">
                    <a:solidFill>
                      <a:srgbClr val="0000FF"/>
                    </a:solidFill>
                  </a:rPr>
                  <a:t>)</a:t>
                </a:r>
                <a:r>
                  <a:rPr lang="en-US" sz="3600" baseline="30000" dirty="0">
                    <a:solidFill>
                      <a:srgbClr val="0000FF"/>
                    </a:solidFill>
                  </a:rPr>
                  <a:t>p</a:t>
                </a:r>
                <a:endParaRPr lang="el-GR" sz="3600" baseline="30000" dirty="0">
                  <a:solidFill>
                    <a:srgbClr val="0000FF"/>
                  </a:solidFill>
                </a:endParaRPr>
              </a:p>
            </p:txBody>
          </p:sp>
        </mc:Choice>
        <mc:Fallback xmlns="">
          <p:sp>
            <p:nvSpPr>
              <p:cNvPr id="7" name="Object 4">
                <a:extLst>
                  <a:ext uri="{FF2B5EF4-FFF2-40B4-BE49-F238E27FC236}">
                    <a16:creationId xmlns:a16="http://schemas.microsoft.com/office/drawing/2014/main" id="{7527A48E-8322-4501-8449-5D166C906019}"/>
                  </a:ext>
                </a:extLst>
              </p:cNvPr>
              <p:cNvSpPr txBox="1">
                <a:spLocks noRot="1" noChangeAspect="1" noMove="1" noResize="1" noEditPoints="1" noAdjustHandles="1" noChangeArrowheads="1" noChangeShapeType="1" noTextEdit="1"/>
              </p:cNvSpPr>
              <p:nvPr/>
            </p:nvSpPr>
            <p:spPr bwMode="auto">
              <a:xfrm>
                <a:off x="3599892" y="786725"/>
                <a:ext cx="1944216" cy="865188"/>
              </a:xfrm>
              <a:prstGeom prst="rect">
                <a:avLst/>
              </a:prstGeom>
              <a:blipFill>
                <a:blip r:embed="rId2"/>
                <a:stretch>
                  <a:fillRect t="-2113" r="-3774" b="-9155"/>
                </a:stretch>
              </a:blipFill>
              <a:ln>
                <a:noFill/>
              </a:ln>
              <a:effectLst/>
            </p:spPr>
            <p:txBody>
              <a:bodyPr/>
              <a:lstStyle/>
              <a:p>
                <a:r>
                  <a:rPr lang="el-GR">
                    <a:noFill/>
                  </a:rPr>
                  <a:t> </a:t>
                </a:r>
              </a:p>
            </p:txBody>
          </p:sp>
        </mc:Fallback>
      </mc:AlternateContent>
      <p:sp>
        <p:nvSpPr>
          <p:cNvPr id="8" name="object 31">
            <a:extLst>
              <a:ext uri="{FF2B5EF4-FFF2-40B4-BE49-F238E27FC236}">
                <a16:creationId xmlns:a16="http://schemas.microsoft.com/office/drawing/2014/main" id="{CAEDD50D-454F-4992-A73A-38CE87D3DD38}"/>
              </a:ext>
            </a:extLst>
          </p:cNvPr>
          <p:cNvSpPr/>
          <p:nvPr/>
        </p:nvSpPr>
        <p:spPr>
          <a:xfrm>
            <a:off x="429570" y="3669791"/>
            <a:ext cx="3422350" cy="2497163"/>
          </a:xfrm>
          <a:prstGeom prst="rect">
            <a:avLst/>
          </a:prstGeom>
          <a:blipFill>
            <a:blip r:embed="rId3" cstate="print"/>
            <a:stretch>
              <a:fillRect/>
            </a:stretch>
          </a:blipFill>
        </p:spPr>
        <p:txBody>
          <a:bodyPr wrap="square" lIns="0" tIns="0" rIns="0" bIns="0" rtlCol="0">
            <a:noAutofit/>
          </a:bodyPr>
          <a:lstStyle/>
          <a:p>
            <a:endParaRPr sz="1539"/>
          </a:p>
        </p:txBody>
      </p:sp>
      <p:sp>
        <p:nvSpPr>
          <p:cNvPr id="9" name="object 30">
            <a:extLst>
              <a:ext uri="{FF2B5EF4-FFF2-40B4-BE49-F238E27FC236}">
                <a16:creationId xmlns:a16="http://schemas.microsoft.com/office/drawing/2014/main" id="{96137868-638F-4856-BBC5-0A1C7F4F45FE}"/>
              </a:ext>
            </a:extLst>
          </p:cNvPr>
          <p:cNvSpPr/>
          <p:nvPr/>
        </p:nvSpPr>
        <p:spPr>
          <a:xfrm>
            <a:off x="5868144" y="4437112"/>
            <a:ext cx="2455867" cy="1507662"/>
          </a:xfrm>
          <a:prstGeom prst="rect">
            <a:avLst/>
          </a:prstGeom>
          <a:blipFill>
            <a:blip r:embed="rId4" cstate="print"/>
            <a:stretch>
              <a:fillRect/>
            </a:stretch>
          </a:blipFill>
        </p:spPr>
        <p:txBody>
          <a:bodyPr wrap="square" lIns="0" tIns="0" rIns="0" bIns="0" rtlCol="0">
            <a:noAutofit/>
          </a:bodyPr>
          <a:lstStyle/>
          <a:p>
            <a:endParaRPr sz="1539"/>
          </a:p>
        </p:txBody>
      </p:sp>
      <p:sp>
        <p:nvSpPr>
          <p:cNvPr id="10" name="object 33">
            <a:extLst>
              <a:ext uri="{FF2B5EF4-FFF2-40B4-BE49-F238E27FC236}">
                <a16:creationId xmlns:a16="http://schemas.microsoft.com/office/drawing/2014/main" id="{70091093-EAF0-418F-972F-54E597ADB696}"/>
              </a:ext>
            </a:extLst>
          </p:cNvPr>
          <p:cNvSpPr/>
          <p:nvPr/>
        </p:nvSpPr>
        <p:spPr>
          <a:xfrm>
            <a:off x="7308304" y="786725"/>
            <a:ext cx="1296144" cy="3074323"/>
          </a:xfrm>
          <a:prstGeom prst="rect">
            <a:avLst/>
          </a:prstGeom>
          <a:blipFill>
            <a:blip r:embed="rId5" cstate="print"/>
            <a:stretch>
              <a:fillRect/>
            </a:stretch>
          </a:blipFill>
        </p:spPr>
        <p:txBody>
          <a:bodyPr wrap="square" lIns="0" tIns="0" rIns="0" bIns="0" rtlCol="0">
            <a:noAutofit/>
          </a:bodyPr>
          <a:lstStyle/>
          <a:p>
            <a:endParaRPr sz="1539"/>
          </a:p>
        </p:txBody>
      </p:sp>
    </p:spTree>
    <p:extLst>
      <p:ext uri="{BB962C8B-B14F-4D97-AF65-F5344CB8AC3E}">
        <p14:creationId xmlns:p14="http://schemas.microsoft.com/office/powerpoint/2010/main" val="926140565"/>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863835A5-DD23-4C95-A4C7-DFC75DD92A75}"/>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11/12/2024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35E9387B-97E9-40C4-AD0B-9874E440601E}"/>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116</a:t>
            </a:fld>
            <a:endParaRPr lang="el-GR" dirty="0">
              <a:solidFill>
                <a:prstClr val="black">
                  <a:tint val="75000"/>
                </a:prstClr>
              </a:solidFill>
            </a:endParaRPr>
          </a:p>
        </p:txBody>
      </p:sp>
      <p:sp>
        <p:nvSpPr>
          <p:cNvPr id="4" name="Ορθογώνιο 3">
            <a:extLst>
              <a:ext uri="{FF2B5EF4-FFF2-40B4-BE49-F238E27FC236}">
                <a16:creationId xmlns:a16="http://schemas.microsoft.com/office/drawing/2014/main" id="{794B73FB-9586-4B46-9024-F4BFFBB9585B}"/>
              </a:ext>
            </a:extLst>
          </p:cNvPr>
          <p:cNvSpPr/>
          <p:nvPr/>
        </p:nvSpPr>
        <p:spPr>
          <a:xfrm>
            <a:off x="251520" y="786424"/>
            <a:ext cx="8640960" cy="5593839"/>
          </a:xfrm>
          <a:prstGeom prst="rect">
            <a:avLst/>
          </a:prstGeom>
        </p:spPr>
        <p:txBody>
          <a:bodyPr wrap="square">
            <a:spAutoFit/>
          </a:bodyPr>
          <a:lstStyle/>
          <a:p>
            <a:pPr marL="12700" algn="just">
              <a:lnSpc>
                <a:spcPts val="2555"/>
              </a:lnSpc>
              <a:spcBef>
                <a:spcPts val="127"/>
              </a:spcBef>
            </a:pPr>
            <a:r>
              <a:rPr lang="el-GR" sz="2200" dirty="0"/>
              <a:t>H &gt; 2,5 φορές υψηλότερες από τα ψηλότερα κτήρια στην περιοχή.</a:t>
            </a:r>
          </a:p>
          <a:p>
            <a:pPr marL="12700" algn="just">
              <a:lnSpc>
                <a:spcPts val="2555"/>
              </a:lnSpc>
              <a:spcBef>
                <a:spcPts val="127"/>
              </a:spcBef>
            </a:pPr>
            <a:r>
              <a:rPr lang="el-GR" sz="2200" dirty="0"/>
              <a:t>Αέρια καμινάδας με υψηλή ικανότητα άνωσης.</a:t>
            </a:r>
          </a:p>
          <a:p>
            <a:pPr marL="12700" algn="just">
              <a:lnSpc>
                <a:spcPts val="2555"/>
              </a:lnSpc>
              <a:spcBef>
                <a:spcPts val="127"/>
              </a:spcBef>
            </a:pPr>
            <a:r>
              <a:rPr lang="el-GR" sz="2200" dirty="0"/>
              <a:t>Ταχύτητα εξόδου &gt; 1,5 φορά της μέγιστης μέσης ταχύτητας ανέμου που αναμένεται.</a:t>
            </a:r>
          </a:p>
          <a:p>
            <a:pPr marL="12700" algn="just">
              <a:lnSpc>
                <a:spcPts val="2555"/>
              </a:lnSpc>
              <a:spcBef>
                <a:spcPts val="127"/>
              </a:spcBef>
            </a:pPr>
            <a:endParaRPr lang="el-GR" sz="2200" dirty="0"/>
          </a:p>
          <a:p>
            <a:pPr marL="12700" algn="just">
              <a:lnSpc>
                <a:spcPts val="2555"/>
              </a:lnSpc>
              <a:spcBef>
                <a:spcPts val="127"/>
              </a:spcBef>
            </a:pPr>
            <a:r>
              <a:rPr lang="el-GR" sz="2200" dirty="0"/>
              <a:t>Παρουσιάζουν σημαντική ανύψωση του </a:t>
            </a:r>
            <a:r>
              <a:rPr lang="el-GR" sz="2200" dirty="0" err="1"/>
              <a:t>πλουμίου</a:t>
            </a:r>
            <a:r>
              <a:rPr lang="el-GR" sz="2200" dirty="0"/>
              <a:t>.</a:t>
            </a:r>
          </a:p>
          <a:p>
            <a:pPr marL="12700" algn="just">
              <a:lnSpc>
                <a:spcPts val="2555"/>
              </a:lnSpc>
              <a:spcBef>
                <a:spcPts val="127"/>
              </a:spcBef>
            </a:pPr>
            <a:endParaRPr lang="el-GR" sz="2200" dirty="0">
              <a:solidFill>
                <a:srgbClr val="0000FF"/>
              </a:solidFill>
            </a:endParaRPr>
          </a:p>
          <a:p>
            <a:pPr marL="12700" algn="just">
              <a:lnSpc>
                <a:spcPts val="2555"/>
              </a:lnSpc>
              <a:spcBef>
                <a:spcPts val="127"/>
              </a:spcBef>
            </a:pPr>
            <a:r>
              <a:rPr lang="el-GR" sz="2200" dirty="0">
                <a:solidFill>
                  <a:srgbClr val="0000FF"/>
                </a:solidFill>
              </a:rPr>
              <a:t>Σε κλίβανους με υψηλές εκπομπές </a:t>
            </a:r>
            <a:r>
              <a:rPr lang="el-GR" sz="2200" dirty="0" err="1">
                <a:solidFill>
                  <a:srgbClr val="0000FF"/>
                </a:solidFill>
              </a:rPr>
              <a:t>θερμορροής</a:t>
            </a:r>
            <a:r>
              <a:rPr lang="el-GR" sz="2200" dirty="0">
                <a:solidFill>
                  <a:srgbClr val="0000FF"/>
                </a:solidFill>
              </a:rPr>
              <a:t> (&gt;10 MW).</a:t>
            </a:r>
          </a:p>
          <a:p>
            <a:pPr marL="355600" indent="-342900" algn="just">
              <a:lnSpc>
                <a:spcPts val="2555"/>
              </a:lnSpc>
              <a:spcBef>
                <a:spcPts val="127"/>
              </a:spcBef>
              <a:buFont typeface="Arial" panose="020B0604020202020204" pitchFamily="34" charset="0"/>
              <a:buChar char="•"/>
            </a:pPr>
            <a:r>
              <a:rPr lang="el-GR" sz="2200" dirty="0">
                <a:solidFill>
                  <a:srgbClr val="0000FF"/>
                </a:solidFill>
              </a:rPr>
              <a:t>Η σχέση για τη συγκέντρωση στην κεντρική γραμμή του εδάφους:</a:t>
            </a:r>
          </a:p>
          <a:p>
            <a:pPr marL="12700" algn="just">
              <a:lnSpc>
                <a:spcPts val="2555"/>
              </a:lnSpc>
              <a:spcBef>
                <a:spcPts val="127"/>
              </a:spcBef>
            </a:pPr>
            <a:endParaRPr lang="el-GR" sz="2200" dirty="0">
              <a:solidFill>
                <a:srgbClr val="0000FF"/>
              </a:solidFill>
            </a:endParaRPr>
          </a:p>
          <a:p>
            <a:pPr marL="12700" algn="just">
              <a:lnSpc>
                <a:spcPts val="2555"/>
              </a:lnSpc>
              <a:spcBef>
                <a:spcPts val="127"/>
              </a:spcBef>
            </a:pPr>
            <a:endParaRPr lang="el-GR" sz="2200" dirty="0">
              <a:solidFill>
                <a:srgbClr val="0000FF"/>
              </a:solidFill>
            </a:endParaRPr>
          </a:p>
          <a:p>
            <a:pPr marL="12700" algn="just">
              <a:lnSpc>
                <a:spcPts val="2555"/>
              </a:lnSpc>
              <a:spcBef>
                <a:spcPts val="127"/>
              </a:spcBef>
            </a:pPr>
            <a:endParaRPr lang="el-GR" sz="2200" dirty="0">
              <a:solidFill>
                <a:srgbClr val="0000FF"/>
              </a:solidFill>
            </a:endParaRPr>
          </a:p>
          <a:p>
            <a:pPr marL="12700" algn="just">
              <a:lnSpc>
                <a:spcPts val="2555"/>
              </a:lnSpc>
              <a:spcBef>
                <a:spcPts val="127"/>
              </a:spcBef>
            </a:pPr>
            <a:endParaRPr lang="el-GR" sz="2200" dirty="0">
              <a:solidFill>
                <a:srgbClr val="0000FF"/>
              </a:solidFill>
            </a:endParaRPr>
          </a:p>
          <a:p>
            <a:pPr marL="355600" indent="-342900" algn="just">
              <a:lnSpc>
                <a:spcPts val="2555"/>
              </a:lnSpc>
              <a:spcBef>
                <a:spcPts val="127"/>
              </a:spcBef>
              <a:buFont typeface="Arial" panose="020B0604020202020204" pitchFamily="34" charset="0"/>
              <a:buChar char="•"/>
            </a:pPr>
            <a:r>
              <a:rPr lang="el-GR" sz="2200" dirty="0">
                <a:solidFill>
                  <a:srgbClr val="0000FF"/>
                </a:solidFill>
              </a:rPr>
              <a:t>Η c σε κάθε σημείο x, θα πρέπει να μειώνεται σημαντικά καθώς το Η αυξάνει.</a:t>
            </a:r>
          </a:p>
          <a:p>
            <a:pPr marL="355600" indent="-342900" algn="just">
              <a:lnSpc>
                <a:spcPts val="2555"/>
              </a:lnSpc>
              <a:spcBef>
                <a:spcPts val="127"/>
              </a:spcBef>
              <a:buFont typeface="Arial" panose="020B0604020202020204" pitchFamily="34" charset="0"/>
              <a:buChar char="•"/>
            </a:pPr>
            <a:r>
              <a:rPr lang="el-GR" sz="2200" dirty="0">
                <a:solidFill>
                  <a:srgbClr val="0000FF"/>
                </a:solidFill>
              </a:rPr>
              <a:t>Ο λόγος για τη χρήση ψηλών καμινάδων.</a:t>
            </a:r>
          </a:p>
        </p:txBody>
      </p:sp>
      <p:sp>
        <p:nvSpPr>
          <p:cNvPr id="5" name="Ορθογώνιο 4">
            <a:extLst>
              <a:ext uri="{FF2B5EF4-FFF2-40B4-BE49-F238E27FC236}">
                <a16:creationId xmlns:a16="http://schemas.microsoft.com/office/drawing/2014/main" id="{B3F27E49-6F4F-4DC2-B0BA-DF87F9414C4A}"/>
              </a:ext>
            </a:extLst>
          </p:cNvPr>
          <p:cNvSpPr/>
          <p:nvPr/>
        </p:nvSpPr>
        <p:spPr>
          <a:xfrm>
            <a:off x="2681941" y="260648"/>
            <a:ext cx="2723502" cy="437171"/>
          </a:xfrm>
          <a:prstGeom prst="rect">
            <a:avLst/>
          </a:prstGeom>
        </p:spPr>
        <p:txBody>
          <a:bodyPr wrap="none">
            <a:spAutoFit/>
          </a:bodyPr>
          <a:lstStyle/>
          <a:p>
            <a:pPr marL="12700" algn="ctr">
              <a:lnSpc>
                <a:spcPts val="2555"/>
              </a:lnSpc>
              <a:spcBef>
                <a:spcPts val="127"/>
              </a:spcBef>
            </a:pPr>
            <a:r>
              <a:rPr lang="el-GR" sz="2800" dirty="0">
                <a:solidFill>
                  <a:srgbClr val="C00000"/>
                </a:solidFill>
              </a:rPr>
              <a:t>Ψηλές καμινάδες</a:t>
            </a:r>
          </a:p>
        </p:txBody>
      </p:sp>
      <p:pic>
        <p:nvPicPr>
          <p:cNvPr id="6" name="Εικόνα 5">
            <a:extLst>
              <a:ext uri="{FF2B5EF4-FFF2-40B4-BE49-F238E27FC236}">
                <a16:creationId xmlns:a16="http://schemas.microsoft.com/office/drawing/2014/main" id="{46A8C2B9-7414-4886-AC46-D9DBD0B3A291}"/>
              </a:ext>
            </a:extLst>
          </p:cNvPr>
          <p:cNvPicPr>
            <a:picLocks noChangeAspect="1"/>
          </p:cNvPicPr>
          <p:nvPr/>
        </p:nvPicPr>
        <p:blipFill>
          <a:blip r:embed="rId2"/>
          <a:stretch>
            <a:fillRect/>
          </a:stretch>
        </p:blipFill>
        <p:spPr>
          <a:xfrm>
            <a:off x="3131840" y="4149080"/>
            <a:ext cx="3288366" cy="936104"/>
          </a:xfrm>
          <a:prstGeom prst="rect">
            <a:avLst/>
          </a:prstGeom>
        </p:spPr>
      </p:pic>
    </p:spTree>
    <p:extLst>
      <p:ext uri="{BB962C8B-B14F-4D97-AF65-F5344CB8AC3E}">
        <p14:creationId xmlns:p14="http://schemas.microsoft.com/office/powerpoint/2010/main" val="3731965613"/>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47459006-727D-4731-8172-92F02331CC17}"/>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11/12/2024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74686BDD-5703-4B58-AC49-1658ECC7CABA}"/>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117</a:t>
            </a:fld>
            <a:endParaRPr lang="el-GR" dirty="0">
              <a:solidFill>
                <a:prstClr val="black">
                  <a:tint val="75000"/>
                </a:prstClr>
              </a:solidFill>
            </a:endParaRPr>
          </a:p>
        </p:txBody>
      </p:sp>
      <p:pic>
        <p:nvPicPr>
          <p:cNvPr id="4" name="Εικόνα 3">
            <a:extLst>
              <a:ext uri="{FF2B5EF4-FFF2-40B4-BE49-F238E27FC236}">
                <a16:creationId xmlns:a16="http://schemas.microsoft.com/office/drawing/2014/main" id="{B814A4E1-151B-4AA8-BF67-50B5CBF9A5EA}"/>
              </a:ext>
            </a:extLst>
          </p:cNvPr>
          <p:cNvPicPr>
            <a:picLocks noChangeAspect="1"/>
          </p:cNvPicPr>
          <p:nvPr/>
        </p:nvPicPr>
        <p:blipFill>
          <a:blip r:embed="rId2"/>
          <a:stretch>
            <a:fillRect/>
          </a:stretch>
        </p:blipFill>
        <p:spPr>
          <a:xfrm>
            <a:off x="251520" y="10604"/>
            <a:ext cx="8513131" cy="6345746"/>
          </a:xfrm>
          <a:prstGeom prst="rect">
            <a:avLst/>
          </a:prstGeom>
        </p:spPr>
      </p:pic>
    </p:spTree>
    <p:extLst>
      <p:ext uri="{BB962C8B-B14F-4D97-AF65-F5344CB8AC3E}">
        <p14:creationId xmlns:p14="http://schemas.microsoft.com/office/powerpoint/2010/main" val="2003501890"/>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36D1D17B-0B18-4E4F-AAFA-002B62AC7232}"/>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11/12/2024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F06F8782-E098-476D-A296-167E1B96D8FB}"/>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118</a:t>
            </a:fld>
            <a:endParaRPr lang="el-GR" dirty="0">
              <a:solidFill>
                <a:prstClr val="black">
                  <a:tint val="75000"/>
                </a:prstClr>
              </a:solidFill>
            </a:endParaRPr>
          </a:p>
        </p:txBody>
      </p:sp>
      <p:sp>
        <p:nvSpPr>
          <p:cNvPr id="4" name="Ορθογώνιο 3">
            <a:extLst>
              <a:ext uri="{FF2B5EF4-FFF2-40B4-BE49-F238E27FC236}">
                <a16:creationId xmlns:a16="http://schemas.microsoft.com/office/drawing/2014/main" id="{B167F892-B26E-410B-BD94-DA0C1AA646F7}"/>
              </a:ext>
            </a:extLst>
          </p:cNvPr>
          <p:cNvSpPr/>
          <p:nvPr/>
        </p:nvSpPr>
        <p:spPr>
          <a:xfrm>
            <a:off x="0" y="35748"/>
            <a:ext cx="9144000" cy="1386342"/>
          </a:xfrm>
          <a:prstGeom prst="rect">
            <a:avLst/>
          </a:prstGeom>
        </p:spPr>
        <p:txBody>
          <a:bodyPr wrap="square">
            <a:spAutoFit/>
          </a:bodyPr>
          <a:lstStyle/>
          <a:p>
            <a:pPr marL="1002791" marR="1087974" algn="ctr">
              <a:lnSpc>
                <a:spcPct val="116129"/>
              </a:lnSpc>
              <a:spcBef>
                <a:spcPts val="2565"/>
              </a:spcBef>
            </a:pPr>
            <a:r>
              <a:rPr lang="el-GR" sz="2400" b="1" dirty="0">
                <a:solidFill>
                  <a:srgbClr val="BF0000"/>
                </a:solidFill>
                <a:latin typeface="Comic Sans MS"/>
                <a:cs typeface="Comic Sans MS"/>
              </a:rPr>
              <a:t>Μέγιστη</a:t>
            </a:r>
            <a:r>
              <a:rPr lang="el-GR" sz="2400" b="1" spc="54" dirty="0">
                <a:solidFill>
                  <a:srgbClr val="BF0000"/>
                </a:solidFill>
                <a:latin typeface="Comic Sans MS"/>
                <a:cs typeface="Comic Sans MS"/>
              </a:rPr>
              <a:t> </a:t>
            </a:r>
            <a:r>
              <a:rPr lang="el-GR" sz="2400" b="1" dirty="0">
                <a:solidFill>
                  <a:srgbClr val="BF0000"/>
                </a:solidFill>
                <a:latin typeface="Comic Sans MS"/>
                <a:cs typeface="Comic Sans MS"/>
              </a:rPr>
              <a:t>συγκέντρωση</a:t>
            </a:r>
            <a:r>
              <a:rPr lang="el-GR" sz="2400" b="1" spc="95" dirty="0">
                <a:solidFill>
                  <a:srgbClr val="BF0000"/>
                </a:solidFill>
                <a:latin typeface="Comic Sans MS"/>
                <a:cs typeface="Comic Sans MS"/>
              </a:rPr>
              <a:t> </a:t>
            </a:r>
            <a:r>
              <a:rPr lang="el-GR" sz="2400" b="1" dirty="0">
                <a:solidFill>
                  <a:srgbClr val="BF0000"/>
                </a:solidFill>
                <a:latin typeface="Comic Sans MS"/>
                <a:cs typeface="Comic Sans MS"/>
              </a:rPr>
              <a:t>στο</a:t>
            </a:r>
            <a:r>
              <a:rPr lang="el-GR" sz="2400" b="1" spc="31" dirty="0">
                <a:solidFill>
                  <a:srgbClr val="BF0000"/>
                </a:solidFill>
                <a:latin typeface="Comic Sans MS"/>
                <a:cs typeface="Comic Sans MS"/>
              </a:rPr>
              <a:t> </a:t>
            </a:r>
            <a:r>
              <a:rPr lang="el-GR" sz="2400" b="1" dirty="0">
                <a:solidFill>
                  <a:srgbClr val="BF0000"/>
                </a:solidFill>
                <a:latin typeface="Comic Sans MS"/>
                <a:cs typeface="Comic Sans MS"/>
              </a:rPr>
              <a:t>έδαφος</a:t>
            </a:r>
            <a:r>
              <a:rPr lang="el-GR" sz="2400" b="1" spc="51" dirty="0">
                <a:solidFill>
                  <a:srgbClr val="BF0000"/>
                </a:solidFill>
                <a:latin typeface="Comic Sans MS"/>
                <a:cs typeface="Comic Sans MS"/>
              </a:rPr>
              <a:t> </a:t>
            </a:r>
            <a:r>
              <a:rPr lang="el-GR" sz="2400" b="1" dirty="0" err="1">
                <a:solidFill>
                  <a:srgbClr val="BF0000"/>
                </a:solidFill>
                <a:latin typeface="Comic Sans MS"/>
                <a:cs typeface="Comic Sans MS"/>
              </a:rPr>
              <a:t>κατάντη</a:t>
            </a:r>
            <a:r>
              <a:rPr lang="el-GR" sz="2400" b="1" spc="56" dirty="0">
                <a:solidFill>
                  <a:srgbClr val="BF0000"/>
                </a:solidFill>
                <a:latin typeface="Comic Sans MS"/>
                <a:cs typeface="Comic Sans MS"/>
              </a:rPr>
              <a:t> </a:t>
            </a:r>
            <a:r>
              <a:rPr lang="el-GR" sz="2400" b="1" dirty="0">
                <a:solidFill>
                  <a:srgbClr val="BF0000"/>
                </a:solidFill>
                <a:latin typeface="Comic Sans MS"/>
                <a:cs typeface="Comic Sans MS"/>
              </a:rPr>
              <a:t>του ανέμου</a:t>
            </a:r>
            <a:endParaRPr lang="el-GR" sz="2400" dirty="0">
              <a:latin typeface="Comic Sans MS"/>
              <a:cs typeface="Comic Sans MS"/>
            </a:endParaRPr>
          </a:p>
          <a:p>
            <a:pPr marL="1446157" marR="1531665" algn="ctr">
              <a:lnSpc>
                <a:spcPct val="116129"/>
              </a:lnSpc>
              <a:spcBef>
                <a:spcPts val="321"/>
              </a:spcBef>
            </a:pPr>
            <a:r>
              <a:rPr lang="el-GR" sz="2400" dirty="0">
                <a:solidFill>
                  <a:srgbClr val="BF0000"/>
                </a:solidFill>
                <a:latin typeface="Comic Sans MS"/>
                <a:cs typeface="Comic Sans MS"/>
              </a:rPr>
              <a:t>(προσαρμοσμένο</a:t>
            </a:r>
            <a:r>
              <a:rPr lang="el-GR" sz="2400" spc="117" dirty="0">
                <a:solidFill>
                  <a:srgbClr val="BF0000"/>
                </a:solidFill>
                <a:latin typeface="Comic Sans MS"/>
                <a:cs typeface="Comic Sans MS"/>
              </a:rPr>
              <a:t> </a:t>
            </a:r>
            <a:r>
              <a:rPr lang="el-GR" sz="2400" dirty="0">
                <a:solidFill>
                  <a:srgbClr val="BF0000"/>
                </a:solidFill>
                <a:latin typeface="Comic Sans MS"/>
                <a:cs typeface="Comic Sans MS"/>
              </a:rPr>
              <a:t>από</a:t>
            </a:r>
            <a:r>
              <a:rPr lang="el-GR" sz="2400" spc="28" dirty="0">
                <a:solidFill>
                  <a:srgbClr val="BF0000"/>
                </a:solidFill>
                <a:latin typeface="Comic Sans MS"/>
                <a:cs typeface="Comic Sans MS"/>
              </a:rPr>
              <a:t> </a:t>
            </a:r>
            <a:r>
              <a:rPr lang="el-GR" sz="2400" dirty="0" err="1">
                <a:solidFill>
                  <a:srgbClr val="BF0000"/>
                </a:solidFill>
                <a:latin typeface="Comic Sans MS"/>
                <a:cs typeface="Comic Sans MS"/>
              </a:rPr>
              <a:t>Turner</a:t>
            </a:r>
            <a:r>
              <a:rPr lang="el-GR" sz="2400" dirty="0">
                <a:solidFill>
                  <a:srgbClr val="BF0000"/>
                </a:solidFill>
                <a:latin typeface="Comic Sans MS"/>
                <a:cs typeface="Comic Sans MS"/>
              </a:rPr>
              <a:t>,</a:t>
            </a:r>
            <a:r>
              <a:rPr lang="el-GR" sz="2400" spc="55" dirty="0">
                <a:solidFill>
                  <a:srgbClr val="BF0000"/>
                </a:solidFill>
                <a:latin typeface="Comic Sans MS"/>
                <a:cs typeface="Comic Sans MS"/>
              </a:rPr>
              <a:t> </a:t>
            </a:r>
            <a:r>
              <a:rPr lang="el-GR" sz="2400" dirty="0">
                <a:solidFill>
                  <a:srgbClr val="BF0000"/>
                </a:solidFill>
                <a:latin typeface="Comic Sans MS"/>
                <a:cs typeface="Comic Sans MS"/>
              </a:rPr>
              <a:t>1970)</a:t>
            </a:r>
            <a:endParaRPr lang="el-GR" sz="2400" dirty="0">
              <a:latin typeface="Comic Sans MS"/>
              <a:cs typeface="Comic Sans MS"/>
            </a:endParaRPr>
          </a:p>
        </p:txBody>
      </p:sp>
      <p:sp>
        <p:nvSpPr>
          <p:cNvPr id="6" name="object 94">
            <a:extLst>
              <a:ext uri="{FF2B5EF4-FFF2-40B4-BE49-F238E27FC236}">
                <a16:creationId xmlns:a16="http://schemas.microsoft.com/office/drawing/2014/main" id="{27FB6EFA-66FA-4514-AE28-CE38AD8507C0}"/>
              </a:ext>
            </a:extLst>
          </p:cNvPr>
          <p:cNvSpPr/>
          <p:nvPr/>
        </p:nvSpPr>
        <p:spPr>
          <a:xfrm>
            <a:off x="3203848" y="1505478"/>
            <a:ext cx="5831632" cy="4799558"/>
          </a:xfrm>
          <a:prstGeom prst="rect">
            <a:avLst/>
          </a:prstGeom>
          <a:blipFill>
            <a:blip r:embed="rId2" cstate="print"/>
            <a:stretch>
              <a:fillRect/>
            </a:stretch>
          </a:blipFill>
        </p:spPr>
        <p:txBody>
          <a:bodyPr wrap="square" lIns="0" tIns="0" rIns="0" bIns="0" rtlCol="0">
            <a:noAutofit/>
          </a:bodyPr>
          <a:lstStyle/>
          <a:p>
            <a:endParaRPr sz="1539"/>
          </a:p>
        </p:txBody>
      </p:sp>
      <p:sp>
        <p:nvSpPr>
          <p:cNvPr id="9" name="object 96">
            <a:extLst>
              <a:ext uri="{FF2B5EF4-FFF2-40B4-BE49-F238E27FC236}">
                <a16:creationId xmlns:a16="http://schemas.microsoft.com/office/drawing/2014/main" id="{3962D65D-625A-471E-8A7B-BFCB8F9998E9}"/>
              </a:ext>
            </a:extLst>
          </p:cNvPr>
          <p:cNvSpPr/>
          <p:nvPr/>
        </p:nvSpPr>
        <p:spPr>
          <a:xfrm>
            <a:off x="5139675" y="2681121"/>
            <a:ext cx="1440160" cy="2448272"/>
          </a:xfrm>
          <a:custGeom>
            <a:avLst/>
            <a:gdLst/>
            <a:ahLst/>
            <a:cxnLst/>
            <a:rect l="l" t="t" r="r" b="b"/>
            <a:pathLst>
              <a:path w="461073" h="803744">
                <a:moveTo>
                  <a:pt x="446735" y="88976"/>
                </a:moveTo>
                <a:lnTo>
                  <a:pt x="457034" y="88976"/>
                </a:lnTo>
                <a:lnTo>
                  <a:pt x="461073" y="84556"/>
                </a:lnTo>
                <a:lnTo>
                  <a:pt x="460705" y="79413"/>
                </a:lnTo>
                <a:lnTo>
                  <a:pt x="459968" y="0"/>
                </a:lnTo>
                <a:lnTo>
                  <a:pt x="458863" y="20218"/>
                </a:lnTo>
                <a:lnTo>
                  <a:pt x="441591" y="15798"/>
                </a:lnTo>
                <a:lnTo>
                  <a:pt x="425892" y="41096"/>
                </a:lnTo>
                <a:lnTo>
                  <a:pt x="0" y="794550"/>
                </a:lnTo>
                <a:lnTo>
                  <a:pt x="16179" y="803744"/>
                </a:lnTo>
                <a:lnTo>
                  <a:pt x="441986" y="50090"/>
                </a:lnTo>
                <a:lnTo>
                  <a:pt x="441776" y="31884"/>
                </a:lnTo>
                <a:lnTo>
                  <a:pt x="455561" y="23888"/>
                </a:lnTo>
                <a:lnTo>
                  <a:pt x="441986" y="50090"/>
                </a:lnTo>
                <a:lnTo>
                  <a:pt x="442328" y="79781"/>
                </a:lnTo>
                <a:lnTo>
                  <a:pt x="442683" y="84924"/>
                </a:lnTo>
                <a:lnTo>
                  <a:pt x="446735" y="88976"/>
                </a:lnTo>
                <a:close/>
              </a:path>
              <a:path w="461073" h="803744">
                <a:moveTo>
                  <a:pt x="400405" y="55880"/>
                </a:moveTo>
                <a:lnTo>
                  <a:pt x="425892" y="41096"/>
                </a:lnTo>
                <a:lnTo>
                  <a:pt x="442683" y="11391"/>
                </a:lnTo>
                <a:lnTo>
                  <a:pt x="425892" y="41096"/>
                </a:lnTo>
                <a:lnTo>
                  <a:pt x="441591" y="15798"/>
                </a:lnTo>
                <a:lnTo>
                  <a:pt x="458863" y="20218"/>
                </a:lnTo>
                <a:lnTo>
                  <a:pt x="459968" y="0"/>
                </a:lnTo>
                <a:lnTo>
                  <a:pt x="391210" y="40068"/>
                </a:lnTo>
                <a:lnTo>
                  <a:pt x="386803" y="42646"/>
                </a:lnTo>
                <a:lnTo>
                  <a:pt x="385330" y="48158"/>
                </a:lnTo>
                <a:lnTo>
                  <a:pt x="387908" y="52578"/>
                </a:lnTo>
                <a:lnTo>
                  <a:pt x="390105" y="56984"/>
                </a:lnTo>
                <a:lnTo>
                  <a:pt x="395998" y="58458"/>
                </a:lnTo>
                <a:lnTo>
                  <a:pt x="400405" y="55880"/>
                </a:lnTo>
                <a:close/>
              </a:path>
              <a:path w="461073" h="803744">
                <a:moveTo>
                  <a:pt x="441986" y="50090"/>
                </a:moveTo>
                <a:lnTo>
                  <a:pt x="455561" y="23888"/>
                </a:lnTo>
                <a:lnTo>
                  <a:pt x="441776" y="31884"/>
                </a:lnTo>
                <a:lnTo>
                  <a:pt x="441986" y="50090"/>
                </a:lnTo>
                <a:close/>
              </a:path>
            </a:pathLst>
          </a:custGeom>
          <a:solidFill>
            <a:srgbClr val="BF0000"/>
          </a:solidFill>
        </p:spPr>
        <p:txBody>
          <a:bodyPr wrap="square" lIns="0" tIns="0" rIns="0" bIns="0" rtlCol="0">
            <a:noAutofit/>
          </a:bodyPr>
          <a:lstStyle/>
          <a:p>
            <a:endParaRPr sz="1539"/>
          </a:p>
        </p:txBody>
      </p:sp>
    </p:spTree>
    <p:extLst>
      <p:ext uri="{BB962C8B-B14F-4D97-AF65-F5344CB8AC3E}">
        <p14:creationId xmlns:p14="http://schemas.microsoft.com/office/powerpoint/2010/main" val="4009138953"/>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7E96BD73-F536-425D-A7D6-3C6023CC1521}"/>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11/12/2024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45FD6FD1-01AB-45B5-8934-1F82862676A9}"/>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119</a:t>
            </a:fld>
            <a:endParaRPr lang="el-GR" dirty="0">
              <a:solidFill>
                <a:prstClr val="black">
                  <a:tint val="75000"/>
                </a:prstClr>
              </a:solidFill>
            </a:endParaRPr>
          </a:p>
        </p:txBody>
      </p:sp>
      <p:sp>
        <p:nvSpPr>
          <p:cNvPr id="4" name="object 7">
            <a:extLst>
              <a:ext uri="{FF2B5EF4-FFF2-40B4-BE49-F238E27FC236}">
                <a16:creationId xmlns:a16="http://schemas.microsoft.com/office/drawing/2014/main" id="{55D518A5-EB93-4EE6-8610-98F9627A3222}"/>
              </a:ext>
            </a:extLst>
          </p:cNvPr>
          <p:cNvSpPr txBox="1"/>
          <p:nvPr/>
        </p:nvSpPr>
        <p:spPr>
          <a:xfrm>
            <a:off x="251520" y="0"/>
            <a:ext cx="8892480" cy="3226464"/>
          </a:xfrm>
          <a:prstGeom prst="rect">
            <a:avLst/>
          </a:prstGeom>
        </p:spPr>
        <p:txBody>
          <a:bodyPr wrap="square" lIns="0" tIns="0" rIns="0" bIns="0" rtlCol="0">
            <a:noAutofit/>
          </a:bodyPr>
          <a:lstStyle/>
          <a:p>
            <a:pPr>
              <a:lnSpc>
                <a:spcPts val="470"/>
              </a:lnSpc>
              <a:spcBef>
                <a:spcPts val="37"/>
              </a:spcBef>
            </a:pPr>
            <a:endParaRPr sz="2400" dirty="0">
              <a:solidFill>
                <a:srgbClr val="0000FF"/>
              </a:solidFill>
            </a:endParaRPr>
          </a:p>
          <a:p>
            <a:r>
              <a:rPr sz="2000" b="1" dirty="0">
                <a:solidFill>
                  <a:srgbClr val="0000FF"/>
                </a:solidFill>
                <a:latin typeface="Comic Sans MS"/>
                <a:cs typeface="Comic Sans MS"/>
              </a:rPr>
              <a:t>Συγκέντρωση</a:t>
            </a:r>
            <a:r>
              <a:rPr sz="2000" b="1" spc="89" dirty="0">
                <a:solidFill>
                  <a:srgbClr val="0000FF"/>
                </a:solidFill>
                <a:latin typeface="Comic Sans MS"/>
                <a:cs typeface="Comic Sans MS"/>
              </a:rPr>
              <a:t> </a:t>
            </a:r>
            <a:r>
              <a:rPr sz="2000" b="1" dirty="0">
                <a:solidFill>
                  <a:srgbClr val="0000FF"/>
                </a:solidFill>
                <a:latin typeface="Comic Sans MS"/>
                <a:cs typeface="Comic Sans MS"/>
              </a:rPr>
              <a:t>στο</a:t>
            </a:r>
            <a:r>
              <a:rPr sz="2000" b="1" spc="31" dirty="0">
                <a:solidFill>
                  <a:srgbClr val="0000FF"/>
                </a:solidFill>
                <a:latin typeface="Comic Sans MS"/>
                <a:cs typeface="Comic Sans MS"/>
              </a:rPr>
              <a:t> </a:t>
            </a:r>
            <a:r>
              <a:rPr sz="2000" b="1" dirty="0">
                <a:solidFill>
                  <a:srgbClr val="0000FF"/>
                </a:solidFill>
                <a:latin typeface="Comic Sans MS"/>
                <a:cs typeface="Comic Sans MS"/>
              </a:rPr>
              <a:t>έδαφος</a:t>
            </a:r>
            <a:r>
              <a:rPr sz="2000" b="1" spc="51" dirty="0">
                <a:solidFill>
                  <a:srgbClr val="0000FF"/>
                </a:solidFill>
                <a:latin typeface="Comic Sans MS"/>
                <a:cs typeface="Comic Sans MS"/>
              </a:rPr>
              <a:t> </a:t>
            </a:r>
            <a:r>
              <a:rPr sz="2000" b="1" dirty="0">
                <a:solidFill>
                  <a:srgbClr val="0000FF"/>
                </a:solidFill>
                <a:latin typeface="Comic Sans MS"/>
                <a:cs typeface="Comic Sans MS"/>
              </a:rPr>
              <a:t>ως</a:t>
            </a:r>
            <a:r>
              <a:rPr sz="2000" b="1" spc="18" dirty="0">
                <a:solidFill>
                  <a:srgbClr val="0000FF"/>
                </a:solidFill>
                <a:latin typeface="Comic Sans MS"/>
                <a:cs typeface="Comic Sans MS"/>
              </a:rPr>
              <a:t> </a:t>
            </a:r>
            <a:r>
              <a:rPr sz="2000" b="1" dirty="0">
                <a:solidFill>
                  <a:srgbClr val="0000FF"/>
                </a:solidFill>
                <a:latin typeface="Comic Sans MS"/>
                <a:cs typeface="Comic Sans MS"/>
              </a:rPr>
              <a:t>συνάρτηση</a:t>
            </a:r>
            <a:r>
              <a:rPr sz="2000" b="1" spc="77" dirty="0">
                <a:solidFill>
                  <a:srgbClr val="0000FF"/>
                </a:solidFill>
                <a:latin typeface="Comic Sans MS"/>
                <a:cs typeface="Comic Sans MS"/>
              </a:rPr>
              <a:t> </a:t>
            </a:r>
            <a:r>
              <a:rPr sz="2000" b="1" dirty="0">
                <a:solidFill>
                  <a:srgbClr val="0000FF"/>
                </a:solidFill>
                <a:latin typeface="Comic Sans MS"/>
                <a:cs typeface="Comic Sans MS"/>
              </a:rPr>
              <a:t>της</a:t>
            </a:r>
            <a:r>
              <a:rPr sz="2000" b="1" spc="26" dirty="0">
                <a:solidFill>
                  <a:srgbClr val="0000FF"/>
                </a:solidFill>
                <a:latin typeface="Comic Sans MS"/>
                <a:cs typeface="Comic Sans MS"/>
              </a:rPr>
              <a:t> </a:t>
            </a:r>
            <a:r>
              <a:rPr sz="2000" b="1" dirty="0">
                <a:solidFill>
                  <a:srgbClr val="0000FF"/>
                </a:solidFill>
                <a:latin typeface="Comic Sans MS"/>
                <a:cs typeface="Comic Sans MS"/>
              </a:rPr>
              <a:t>ατμοσφαιρικής</a:t>
            </a:r>
            <a:r>
              <a:rPr sz="2000" b="1" spc="98" dirty="0">
                <a:solidFill>
                  <a:srgbClr val="0000FF"/>
                </a:solidFill>
                <a:latin typeface="Comic Sans MS"/>
                <a:cs typeface="Comic Sans MS"/>
              </a:rPr>
              <a:t> </a:t>
            </a:r>
            <a:r>
              <a:rPr sz="2000" b="1" dirty="0">
                <a:solidFill>
                  <a:srgbClr val="0000FF"/>
                </a:solidFill>
                <a:latin typeface="Comic Sans MS"/>
                <a:cs typeface="Comic Sans MS"/>
              </a:rPr>
              <a:t>αστάθειας</a:t>
            </a:r>
            <a:endParaRPr lang="el-GR" sz="2000" b="1" dirty="0">
              <a:solidFill>
                <a:srgbClr val="0000FF"/>
              </a:solidFill>
              <a:latin typeface="Comic Sans MS"/>
              <a:cs typeface="Comic Sans MS"/>
            </a:endParaRPr>
          </a:p>
          <a:p>
            <a:endParaRPr lang="el-GR" sz="2000" b="1" dirty="0">
              <a:solidFill>
                <a:srgbClr val="0000FF"/>
              </a:solidFill>
              <a:latin typeface="Comic Sans MS"/>
              <a:cs typeface="Comic Sans MS"/>
            </a:endParaRPr>
          </a:p>
          <a:p>
            <a:endParaRPr lang="el-GR" sz="2000" b="1" dirty="0">
              <a:solidFill>
                <a:srgbClr val="0000FF"/>
              </a:solidFill>
              <a:latin typeface="Comic Sans MS"/>
              <a:cs typeface="Comic Sans MS"/>
            </a:endParaRPr>
          </a:p>
          <a:p>
            <a:endParaRPr lang="el-GR" sz="2000" b="1" dirty="0">
              <a:solidFill>
                <a:srgbClr val="0000FF"/>
              </a:solidFill>
              <a:latin typeface="Comic Sans MS"/>
              <a:cs typeface="Comic Sans MS"/>
            </a:endParaRPr>
          </a:p>
          <a:p>
            <a:endParaRPr lang="el-GR" sz="2000" b="1" dirty="0">
              <a:solidFill>
                <a:srgbClr val="0000FF"/>
              </a:solidFill>
              <a:latin typeface="Comic Sans MS"/>
              <a:cs typeface="Comic Sans MS"/>
            </a:endParaRPr>
          </a:p>
          <a:p>
            <a:endParaRPr lang="el-GR" sz="2000" b="1" dirty="0">
              <a:solidFill>
                <a:srgbClr val="0000FF"/>
              </a:solidFill>
              <a:latin typeface="Comic Sans MS"/>
              <a:cs typeface="Comic Sans MS"/>
            </a:endParaRPr>
          </a:p>
          <a:p>
            <a:endParaRPr lang="el-GR" sz="2000" b="1" dirty="0">
              <a:solidFill>
                <a:srgbClr val="0000FF"/>
              </a:solidFill>
              <a:latin typeface="Comic Sans MS"/>
              <a:cs typeface="Comic Sans MS"/>
            </a:endParaRPr>
          </a:p>
          <a:p>
            <a:endParaRPr lang="el-GR" sz="2000" dirty="0">
              <a:solidFill>
                <a:srgbClr val="0000FF"/>
              </a:solidFill>
              <a:latin typeface="Comic Sans MS"/>
              <a:cs typeface="Comic Sans MS"/>
            </a:endParaRPr>
          </a:p>
          <a:p>
            <a:endParaRPr lang="el-GR" sz="2000" dirty="0">
              <a:solidFill>
                <a:srgbClr val="0000FF"/>
              </a:solidFill>
              <a:latin typeface="Comic Sans MS"/>
              <a:cs typeface="Comic Sans MS"/>
            </a:endParaRPr>
          </a:p>
          <a:p>
            <a:endParaRPr lang="el-GR" sz="2000" dirty="0">
              <a:solidFill>
                <a:srgbClr val="0000FF"/>
              </a:solidFill>
              <a:latin typeface="Comic Sans MS"/>
              <a:cs typeface="Comic Sans MS"/>
            </a:endParaRPr>
          </a:p>
          <a:p>
            <a:endParaRPr sz="2000" dirty="0">
              <a:solidFill>
                <a:srgbClr val="0000FF"/>
              </a:solidFill>
              <a:latin typeface="Comic Sans MS"/>
              <a:cs typeface="Comic Sans MS"/>
            </a:endParaRPr>
          </a:p>
          <a:p>
            <a:r>
              <a:rPr sz="2000" b="1" dirty="0">
                <a:solidFill>
                  <a:srgbClr val="0000FF"/>
                </a:solidFill>
                <a:latin typeface="Comic Sans MS"/>
              </a:rPr>
              <a:t>Συγκέντρωση στο έδαφος ως συνάρτηση του ενεργού ύψους της καμινάδ</a:t>
            </a:r>
            <a:r>
              <a:rPr lang="el-GR" sz="2000" b="1" dirty="0">
                <a:solidFill>
                  <a:srgbClr val="0000FF"/>
                </a:solidFill>
                <a:latin typeface="Comic Sans MS"/>
              </a:rPr>
              <a:t>ας</a:t>
            </a:r>
          </a:p>
          <a:p>
            <a:pPr marL="469405" marR="441533" algn="ctr">
              <a:lnSpc>
                <a:spcPts val="655"/>
              </a:lnSpc>
              <a:spcBef>
                <a:spcPts val="8984"/>
              </a:spcBef>
            </a:pPr>
            <a:endParaRPr lang="el-GR" sz="2400" dirty="0">
              <a:solidFill>
                <a:srgbClr val="0000FF"/>
              </a:solidFill>
              <a:latin typeface="Comic Sans MS"/>
              <a:cs typeface="Comic Sans MS"/>
            </a:endParaRPr>
          </a:p>
        </p:txBody>
      </p:sp>
      <p:sp>
        <p:nvSpPr>
          <p:cNvPr id="5" name="Ορθογώνιο 4">
            <a:extLst>
              <a:ext uri="{FF2B5EF4-FFF2-40B4-BE49-F238E27FC236}">
                <a16:creationId xmlns:a16="http://schemas.microsoft.com/office/drawing/2014/main" id="{CFC238B8-5E77-4813-B569-A737A50A1AD7}"/>
              </a:ext>
            </a:extLst>
          </p:cNvPr>
          <p:cNvSpPr/>
          <p:nvPr/>
        </p:nvSpPr>
        <p:spPr>
          <a:xfrm>
            <a:off x="846090" y="5661248"/>
            <a:ext cx="1684435" cy="446276"/>
          </a:xfrm>
          <a:prstGeom prst="rect">
            <a:avLst/>
          </a:prstGeom>
        </p:spPr>
        <p:txBody>
          <a:bodyPr wrap="none">
            <a:spAutoFit/>
          </a:bodyPr>
          <a:lstStyle/>
          <a:p>
            <a:r>
              <a:rPr lang="el-GR" sz="2300" baseline="4783" dirty="0">
                <a:latin typeface="Comic Sans MS"/>
                <a:cs typeface="Comic Sans MS"/>
              </a:rPr>
              <a:t>Διασπορά</a:t>
            </a:r>
            <a:r>
              <a:rPr lang="el-GR" sz="2300" spc="124" baseline="4783" dirty="0">
                <a:latin typeface="Comic Sans MS"/>
                <a:cs typeface="Comic Sans MS"/>
              </a:rPr>
              <a:t> </a:t>
            </a:r>
            <a:r>
              <a:rPr lang="el-GR" sz="2300" baseline="4783" dirty="0">
                <a:latin typeface="Comic Sans MS"/>
                <a:cs typeface="Comic Sans MS"/>
              </a:rPr>
              <a:t>ρύπων</a:t>
            </a:r>
            <a:endParaRPr lang="el-GR" sz="2300" dirty="0"/>
          </a:p>
        </p:txBody>
      </p:sp>
      <p:sp>
        <p:nvSpPr>
          <p:cNvPr id="6" name="object 25">
            <a:extLst>
              <a:ext uri="{FF2B5EF4-FFF2-40B4-BE49-F238E27FC236}">
                <a16:creationId xmlns:a16="http://schemas.microsoft.com/office/drawing/2014/main" id="{64C72686-729A-4B89-B7B6-EA025F8E032E}"/>
              </a:ext>
            </a:extLst>
          </p:cNvPr>
          <p:cNvSpPr/>
          <p:nvPr/>
        </p:nvSpPr>
        <p:spPr>
          <a:xfrm>
            <a:off x="1907704" y="827420"/>
            <a:ext cx="4040974" cy="2260911"/>
          </a:xfrm>
          <a:prstGeom prst="rect">
            <a:avLst/>
          </a:prstGeom>
          <a:blipFill>
            <a:blip r:embed="rId2" cstate="print"/>
            <a:stretch>
              <a:fillRect/>
            </a:stretch>
          </a:blipFill>
        </p:spPr>
        <p:txBody>
          <a:bodyPr wrap="square" lIns="0" tIns="0" rIns="0" bIns="0" rtlCol="0">
            <a:noAutofit/>
          </a:bodyPr>
          <a:lstStyle/>
          <a:p>
            <a:endParaRPr sz="1539"/>
          </a:p>
        </p:txBody>
      </p:sp>
      <p:sp>
        <p:nvSpPr>
          <p:cNvPr id="7" name="object 26">
            <a:extLst>
              <a:ext uri="{FF2B5EF4-FFF2-40B4-BE49-F238E27FC236}">
                <a16:creationId xmlns:a16="http://schemas.microsoft.com/office/drawing/2014/main" id="{E2C91F49-0055-43BF-9F99-4BD36EBFE6BD}"/>
              </a:ext>
            </a:extLst>
          </p:cNvPr>
          <p:cNvSpPr/>
          <p:nvPr/>
        </p:nvSpPr>
        <p:spPr>
          <a:xfrm>
            <a:off x="3266492" y="4016896"/>
            <a:ext cx="3960440" cy="2174940"/>
          </a:xfrm>
          <a:prstGeom prst="rect">
            <a:avLst/>
          </a:prstGeom>
          <a:blipFill>
            <a:blip r:embed="rId3" cstate="print"/>
            <a:stretch>
              <a:fillRect/>
            </a:stretch>
          </a:blipFill>
        </p:spPr>
        <p:txBody>
          <a:bodyPr wrap="square" lIns="0" tIns="0" rIns="0" bIns="0" rtlCol="0">
            <a:noAutofit/>
          </a:bodyPr>
          <a:lstStyle/>
          <a:p>
            <a:endParaRPr sz="1539"/>
          </a:p>
        </p:txBody>
      </p:sp>
    </p:spTree>
    <p:extLst>
      <p:ext uri="{BB962C8B-B14F-4D97-AF65-F5344CB8AC3E}">
        <p14:creationId xmlns:p14="http://schemas.microsoft.com/office/powerpoint/2010/main" val="2159520814"/>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5D3CFA6F-D11C-4D57-A229-1B8DF0432ECE}"/>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11/12/2024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2DCCF380-AB90-4802-978D-2268FD1868CA}"/>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120</a:t>
            </a:fld>
            <a:endParaRPr lang="el-GR" dirty="0">
              <a:solidFill>
                <a:prstClr val="black">
                  <a:tint val="75000"/>
                </a:prstClr>
              </a:solidFill>
            </a:endParaRPr>
          </a:p>
        </p:txBody>
      </p:sp>
      <p:sp>
        <p:nvSpPr>
          <p:cNvPr id="4" name="Ορθογώνιο 3">
            <a:extLst>
              <a:ext uri="{FF2B5EF4-FFF2-40B4-BE49-F238E27FC236}">
                <a16:creationId xmlns:a16="http://schemas.microsoft.com/office/drawing/2014/main" id="{0BB32472-26A1-4C9C-8F06-9511F3E0DC00}"/>
              </a:ext>
            </a:extLst>
          </p:cNvPr>
          <p:cNvSpPr/>
          <p:nvPr/>
        </p:nvSpPr>
        <p:spPr>
          <a:xfrm>
            <a:off x="107504" y="107170"/>
            <a:ext cx="9033528" cy="6060762"/>
          </a:xfrm>
          <a:prstGeom prst="rect">
            <a:avLst/>
          </a:prstGeom>
        </p:spPr>
        <p:txBody>
          <a:bodyPr wrap="square">
            <a:spAutoFit/>
          </a:bodyPr>
          <a:lstStyle/>
          <a:p>
            <a:pPr marL="556799" marR="2833038" algn="ctr">
              <a:lnSpc>
                <a:spcPct val="116129"/>
              </a:lnSpc>
              <a:spcBef>
                <a:spcPts val="2565"/>
              </a:spcBef>
            </a:pPr>
            <a:r>
              <a:rPr lang="el-GR" sz="2400" b="1" dirty="0">
                <a:solidFill>
                  <a:srgbClr val="0000FF"/>
                </a:solidFill>
                <a:latin typeface="Comic Sans MS"/>
                <a:cs typeface="Comic Sans MS"/>
              </a:rPr>
              <a:t>Ανύψωση </a:t>
            </a:r>
            <a:r>
              <a:rPr lang="el-GR" sz="2400" b="1" dirty="0" err="1">
                <a:solidFill>
                  <a:srgbClr val="0000FF"/>
                </a:solidFill>
                <a:latin typeface="Comic Sans MS"/>
                <a:cs typeface="Comic Sans MS"/>
              </a:rPr>
              <a:t>πλουμίου</a:t>
            </a:r>
            <a:endParaRPr lang="el-GR" sz="2400" dirty="0">
              <a:solidFill>
                <a:srgbClr val="0000FF"/>
              </a:solidFill>
              <a:latin typeface="Comic Sans MS"/>
              <a:cs typeface="Comic Sans MS"/>
            </a:endParaRPr>
          </a:p>
          <a:p>
            <a:pPr marL="182880"/>
            <a:endParaRPr lang="el-GR" sz="2000" dirty="0">
              <a:solidFill>
                <a:srgbClr val="0000FF"/>
              </a:solidFill>
              <a:latin typeface="Comic Sans MS"/>
              <a:cs typeface="Comic Sans MS"/>
            </a:endParaRPr>
          </a:p>
          <a:p>
            <a:pPr marL="182880"/>
            <a:endParaRPr lang="el-GR" sz="2000" dirty="0">
              <a:solidFill>
                <a:srgbClr val="C00000"/>
              </a:solidFill>
              <a:latin typeface="Comic Sans MS"/>
              <a:cs typeface="Comic Sans MS"/>
            </a:endParaRPr>
          </a:p>
          <a:p>
            <a:pPr marL="525780" indent="-342900">
              <a:buFont typeface="Arial" panose="020B0604020202020204" pitchFamily="34" charset="0"/>
              <a:buChar char="•"/>
            </a:pPr>
            <a:r>
              <a:rPr lang="el-GR" sz="2000" dirty="0">
                <a:solidFill>
                  <a:srgbClr val="C00000"/>
                </a:solidFill>
                <a:latin typeface="Comic Sans MS"/>
                <a:cs typeface="Comic Sans MS"/>
              </a:rPr>
              <a:t>Το</a:t>
            </a:r>
            <a:r>
              <a:rPr lang="el-GR" sz="2000" spc="26" dirty="0">
                <a:solidFill>
                  <a:srgbClr val="C00000"/>
                </a:solidFill>
                <a:latin typeface="Comic Sans MS"/>
                <a:cs typeface="Comic Sans MS"/>
              </a:rPr>
              <a:t> </a:t>
            </a:r>
            <a:r>
              <a:rPr lang="el-GR" sz="2000" dirty="0" err="1">
                <a:solidFill>
                  <a:srgbClr val="C00000"/>
                </a:solidFill>
                <a:latin typeface="Comic Sans MS"/>
                <a:cs typeface="Comic Sans MS"/>
              </a:rPr>
              <a:t>πλούμιο</a:t>
            </a:r>
            <a:r>
              <a:rPr lang="el-GR" sz="2000" spc="59" dirty="0">
                <a:solidFill>
                  <a:srgbClr val="C00000"/>
                </a:solidFill>
                <a:latin typeface="Comic Sans MS"/>
                <a:cs typeface="Comic Sans MS"/>
              </a:rPr>
              <a:t> </a:t>
            </a:r>
            <a:r>
              <a:rPr lang="el-GR" sz="2000" dirty="0">
                <a:solidFill>
                  <a:srgbClr val="C00000"/>
                </a:solidFill>
                <a:latin typeface="Comic Sans MS"/>
                <a:cs typeface="Comic Sans MS"/>
              </a:rPr>
              <a:t>θερμών</a:t>
            </a:r>
            <a:r>
              <a:rPr lang="el-GR" sz="2000" spc="53" dirty="0">
                <a:solidFill>
                  <a:srgbClr val="C00000"/>
                </a:solidFill>
                <a:latin typeface="Comic Sans MS"/>
                <a:cs typeface="Comic Sans MS"/>
              </a:rPr>
              <a:t> </a:t>
            </a:r>
            <a:r>
              <a:rPr lang="el-GR" sz="2000" dirty="0">
                <a:solidFill>
                  <a:srgbClr val="C00000"/>
                </a:solidFill>
                <a:latin typeface="Comic Sans MS"/>
                <a:cs typeface="Comic Sans MS"/>
              </a:rPr>
              <a:t>αερίων</a:t>
            </a:r>
            <a:r>
              <a:rPr lang="el-GR" sz="2000" spc="44" dirty="0">
                <a:solidFill>
                  <a:srgbClr val="C00000"/>
                </a:solidFill>
                <a:latin typeface="Comic Sans MS"/>
                <a:cs typeface="Comic Sans MS"/>
              </a:rPr>
              <a:t> </a:t>
            </a:r>
            <a:r>
              <a:rPr lang="el-GR" sz="2000" dirty="0">
                <a:solidFill>
                  <a:srgbClr val="C00000"/>
                </a:solidFill>
                <a:latin typeface="Comic Sans MS"/>
                <a:cs typeface="Comic Sans MS"/>
              </a:rPr>
              <a:t>που</a:t>
            </a:r>
            <a:r>
              <a:rPr lang="el-GR" sz="2000" spc="28" dirty="0">
                <a:solidFill>
                  <a:srgbClr val="C00000"/>
                </a:solidFill>
                <a:latin typeface="Comic Sans MS"/>
                <a:cs typeface="Comic Sans MS"/>
              </a:rPr>
              <a:t> </a:t>
            </a:r>
            <a:r>
              <a:rPr lang="el-GR" sz="2000" dirty="0">
                <a:solidFill>
                  <a:srgbClr val="C00000"/>
                </a:solidFill>
                <a:latin typeface="Comic Sans MS"/>
                <a:cs typeface="Comic Sans MS"/>
              </a:rPr>
              <a:t>εκπέμπεται</a:t>
            </a:r>
            <a:r>
              <a:rPr lang="el-GR" sz="2000" spc="78" dirty="0">
                <a:solidFill>
                  <a:srgbClr val="C00000"/>
                </a:solidFill>
                <a:latin typeface="Comic Sans MS"/>
                <a:cs typeface="Comic Sans MS"/>
              </a:rPr>
              <a:t> </a:t>
            </a:r>
            <a:r>
              <a:rPr lang="el-GR" sz="2000" dirty="0">
                <a:solidFill>
                  <a:srgbClr val="C00000"/>
                </a:solidFill>
                <a:latin typeface="Comic Sans MS"/>
                <a:cs typeface="Comic Sans MS"/>
              </a:rPr>
              <a:t>κατακόρυφα</a:t>
            </a:r>
            <a:r>
              <a:rPr lang="el-GR" sz="2000" spc="90" dirty="0">
                <a:solidFill>
                  <a:srgbClr val="C00000"/>
                </a:solidFill>
                <a:latin typeface="Comic Sans MS"/>
                <a:cs typeface="Comic Sans MS"/>
              </a:rPr>
              <a:t> </a:t>
            </a:r>
            <a:r>
              <a:rPr lang="el-GR" sz="2000" dirty="0">
                <a:solidFill>
                  <a:srgbClr val="C00000"/>
                </a:solidFill>
                <a:latin typeface="Comic Sans MS"/>
                <a:cs typeface="Comic Sans MS"/>
              </a:rPr>
              <a:t>έχει: </a:t>
            </a:r>
            <a:r>
              <a:rPr lang="el-GR" sz="2000" b="1" dirty="0">
                <a:solidFill>
                  <a:srgbClr val="C00000"/>
                </a:solidFill>
                <a:latin typeface="Comic Sans MS"/>
                <a:cs typeface="Comic Sans MS"/>
              </a:rPr>
              <a:t>ορμή</a:t>
            </a:r>
            <a:r>
              <a:rPr lang="el-GR" sz="2000" b="1" spc="-59" dirty="0">
                <a:solidFill>
                  <a:srgbClr val="C00000"/>
                </a:solidFill>
                <a:latin typeface="Comic Sans MS"/>
                <a:cs typeface="Comic Sans MS"/>
              </a:rPr>
              <a:t> </a:t>
            </a:r>
            <a:r>
              <a:rPr lang="el-GR" sz="2000" dirty="0">
                <a:solidFill>
                  <a:srgbClr val="C00000"/>
                </a:solidFill>
                <a:latin typeface="Comic Sans MS"/>
                <a:cs typeface="Comic Sans MS"/>
              </a:rPr>
              <a:t>και </a:t>
            </a:r>
            <a:r>
              <a:rPr lang="el-GR" sz="2000" b="1" dirty="0">
                <a:solidFill>
                  <a:srgbClr val="C00000"/>
                </a:solidFill>
                <a:latin typeface="Comic Sans MS"/>
                <a:cs typeface="Comic Sans MS"/>
              </a:rPr>
              <a:t>άνωση</a:t>
            </a:r>
            <a:r>
              <a:rPr lang="el-GR" sz="2000" dirty="0">
                <a:solidFill>
                  <a:srgbClr val="C00000"/>
                </a:solidFill>
                <a:latin typeface="Comic Sans MS"/>
                <a:cs typeface="Comic Sans MS"/>
              </a:rPr>
              <a:t>.</a:t>
            </a:r>
          </a:p>
          <a:p>
            <a:pPr marL="525780" indent="-342900">
              <a:buFont typeface="Arial" panose="020B0604020202020204" pitchFamily="34" charset="0"/>
              <a:buChar char="•"/>
            </a:pPr>
            <a:endParaRPr lang="el-GR" sz="2000" dirty="0">
              <a:solidFill>
                <a:srgbClr val="C00000"/>
              </a:solidFill>
              <a:latin typeface="Comic Sans MS"/>
              <a:cs typeface="Comic Sans MS"/>
            </a:endParaRPr>
          </a:p>
          <a:p>
            <a:pPr marL="525780" marR="783729" indent="-342900">
              <a:buFont typeface="Arial" panose="020B0604020202020204" pitchFamily="34" charset="0"/>
              <a:buChar char="•"/>
            </a:pPr>
            <a:r>
              <a:rPr lang="el-GR" sz="2000" dirty="0">
                <a:solidFill>
                  <a:srgbClr val="C00000"/>
                </a:solidFill>
                <a:latin typeface="Comic Sans MS"/>
                <a:cs typeface="Comic Sans MS"/>
              </a:rPr>
              <a:t>Γρήγορα</a:t>
            </a:r>
            <a:r>
              <a:rPr lang="el-GR" sz="2000" spc="62" dirty="0">
                <a:solidFill>
                  <a:srgbClr val="C00000"/>
                </a:solidFill>
                <a:latin typeface="Comic Sans MS"/>
                <a:cs typeface="Comic Sans MS"/>
              </a:rPr>
              <a:t> </a:t>
            </a:r>
            <a:r>
              <a:rPr lang="el-GR" sz="2000" dirty="0">
                <a:solidFill>
                  <a:srgbClr val="C00000"/>
                </a:solidFill>
                <a:latin typeface="Comic Sans MS"/>
                <a:cs typeface="Comic Sans MS"/>
              </a:rPr>
              <a:t>χάνει</a:t>
            </a:r>
            <a:r>
              <a:rPr lang="el-GR" sz="2000" spc="38" dirty="0">
                <a:solidFill>
                  <a:srgbClr val="C00000"/>
                </a:solidFill>
                <a:latin typeface="Comic Sans MS"/>
                <a:cs typeface="Comic Sans MS"/>
              </a:rPr>
              <a:t> </a:t>
            </a:r>
            <a:r>
              <a:rPr lang="el-GR" sz="2000" dirty="0">
                <a:solidFill>
                  <a:srgbClr val="C00000"/>
                </a:solidFill>
                <a:latin typeface="Comic Sans MS"/>
                <a:cs typeface="Comic Sans MS"/>
              </a:rPr>
              <a:t>ορμή</a:t>
            </a:r>
            <a:r>
              <a:rPr lang="el-GR" sz="2000" spc="34" dirty="0">
                <a:solidFill>
                  <a:srgbClr val="C00000"/>
                </a:solidFill>
                <a:latin typeface="Comic Sans MS"/>
                <a:cs typeface="Comic Sans MS"/>
              </a:rPr>
              <a:t> </a:t>
            </a:r>
            <a:r>
              <a:rPr lang="el-GR" sz="2000" dirty="0">
                <a:solidFill>
                  <a:srgbClr val="C00000"/>
                </a:solidFill>
                <a:latin typeface="Comic Sans MS"/>
                <a:cs typeface="Comic Sans MS"/>
              </a:rPr>
              <a:t>και</a:t>
            </a:r>
            <a:r>
              <a:rPr lang="el-GR" sz="2000" spc="23" dirty="0">
                <a:solidFill>
                  <a:srgbClr val="C00000"/>
                </a:solidFill>
                <a:latin typeface="Comic Sans MS"/>
                <a:cs typeface="Comic Sans MS"/>
              </a:rPr>
              <a:t> </a:t>
            </a:r>
            <a:r>
              <a:rPr lang="el-GR" sz="2000" dirty="0">
                <a:solidFill>
                  <a:srgbClr val="C00000"/>
                </a:solidFill>
                <a:latin typeface="Comic Sans MS"/>
                <a:cs typeface="Comic Sans MS"/>
              </a:rPr>
              <a:t>το</a:t>
            </a:r>
            <a:r>
              <a:rPr lang="el-GR" sz="2000" spc="22" dirty="0">
                <a:solidFill>
                  <a:srgbClr val="C00000"/>
                </a:solidFill>
                <a:latin typeface="Comic Sans MS"/>
                <a:cs typeface="Comic Sans MS"/>
              </a:rPr>
              <a:t> </a:t>
            </a:r>
            <a:r>
              <a:rPr lang="el-GR" sz="2000" dirty="0" err="1">
                <a:solidFill>
                  <a:srgbClr val="C00000"/>
                </a:solidFill>
                <a:latin typeface="Comic Sans MS"/>
                <a:cs typeface="Comic Sans MS"/>
              </a:rPr>
              <a:t>πλούμιο</a:t>
            </a:r>
            <a:r>
              <a:rPr lang="el-GR" sz="2000" spc="55" dirty="0">
                <a:solidFill>
                  <a:srgbClr val="C00000"/>
                </a:solidFill>
                <a:latin typeface="Comic Sans MS"/>
                <a:cs typeface="Comic Sans MS"/>
              </a:rPr>
              <a:t> </a:t>
            </a:r>
            <a:r>
              <a:rPr lang="el-GR" sz="2000" dirty="0">
                <a:solidFill>
                  <a:srgbClr val="C00000"/>
                </a:solidFill>
                <a:latin typeface="Comic Sans MS"/>
                <a:cs typeface="Comic Sans MS"/>
              </a:rPr>
              <a:t>«κάμπτεται»</a:t>
            </a:r>
            <a:r>
              <a:rPr lang="el-GR" sz="2000" spc="90" dirty="0">
                <a:solidFill>
                  <a:srgbClr val="C00000"/>
                </a:solidFill>
                <a:latin typeface="Comic Sans MS"/>
                <a:cs typeface="Comic Sans MS"/>
              </a:rPr>
              <a:t> </a:t>
            </a:r>
            <a:r>
              <a:rPr lang="el-GR" sz="2000" dirty="0">
                <a:solidFill>
                  <a:srgbClr val="C00000"/>
                </a:solidFill>
                <a:latin typeface="Comic Sans MS"/>
                <a:cs typeface="Comic Sans MS"/>
              </a:rPr>
              <a:t>προς</a:t>
            </a:r>
            <a:r>
              <a:rPr lang="el-GR" sz="2000" spc="36" dirty="0">
                <a:solidFill>
                  <a:srgbClr val="C00000"/>
                </a:solidFill>
                <a:latin typeface="Comic Sans MS"/>
                <a:cs typeface="Comic Sans MS"/>
              </a:rPr>
              <a:t> </a:t>
            </a:r>
            <a:r>
              <a:rPr lang="el-GR" sz="2000" dirty="0">
                <a:solidFill>
                  <a:srgbClr val="C00000"/>
                </a:solidFill>
                <a:latin typeface="Comic Sans MS"/>
                <a:cs typeface="Comic Sans MS"/>
              </a:rPr>
              <a:t>την πλευρά</a:t>
            </a:r>
            <a:r>
              <a:rPr lang="el-GR" sz="2000" spc="50" dirty="0">
                <a:solidFill>
                  <a:srgbClr val="C00000"/>
                </a:solidFill>
                <a:latin typeface="Comic Sans MS"/>
                <a:cs typeface="Comic Sans MS"/>
              </a:rPr>
              <a:t> </a:t>
            </a:r>
            <a:r>
              <a:rPr lang="el-GR" sz="2000" dirty="0">
                <a:solidFill>
                  <a:srgbClr val="C00000"/>
                </a:solidFill>
                <a:latin typeface="Comic Sans MS"/>
                <a:cs typeface="Comic Sans MS"/>
              </a:rPr>
              <a:t>του  μέσου</a:t>
            </a:r>
            <a:r>
              <a:rPr lang="el-GR" sz="2000" spc="45" dirty="0">
                <a:solidFill>
                  <a:srgbClr val="C00000"/>
                </a:solidFill>
                <a:latin typeface="Comic Sans MS"/>
                <a:cs typeface="Comic Sans MS"/>
              </a:rPr>
              <a:t> </a:t>
            </a:r>
            <a:r>
              <a:rPr lang="el-GR" sz="2000" dirty="0">
                <a:solidFill>
                  <a:srgbClr val="C00000"/>
                </a:solidFill>
                <a:latin typeface="Comic Sans MS"/>
                <a:cs typeface="Comic Sans MS"/>
              </a:rPr>
              <a:t>ανέμου.</a:t>
            </a:r>
          </a:p>
          <a:p>
            <a:pPr marL="525780" marR="783729" indent="-342900">
              <a:buFont typeface="Arial" panose="020B0604020202020204" pitchFamily="34" charset="0"/>
              <a:buChar char="•"/>
            </a:pPr>
            <a:endParaRPr lang="el-GR" sz="2000" dirty="0">
              <a:solidFill>
                <a:srgbClr val="C00000"/>
              </a:solidFill>
              <a:latin typeface="Comic Sans MS"/>
              <a:cs typeface="Comic Sans MS"/>
            </a:endParaRPr>
          </a:p>
          <a:p>
            <a:pPr marL="525771" marR="587002" indent="-342900">
              <a:buFont typeface="Arial" panose="020B0604020202020204" pitchFamily="34" charset="0"/>
              <a:buChar char="•"/>
            </a:pPr>
            <a:r>
              <a:rPr lang="el-GR" sz="2000" dirty="0">
                <a:solidFill>
                  <a:srgbClr val="C00000"/>
                </a:solidFill>
                <a:latin typeface="Comic Sans MS"/>
                <a:cs typeface="Comic Sans MS"/>
              </a:rPr>
              <a:t>Πάντως</a:t>
            </a:r>
            <a:r>
              <a:rPr lang="el-GR" sz="2000" spc="62" dirty="0">
                <a:solidFill>
                  <a:srgbClr val="C00000"/>
                </a:solidFill>
                <a:latin typeface="Comic Sans MS"/>
                <a:cs typeface="Comic Sans MS"/>
              </a:rPr>
              <a:t> </a:t>
            </a:r>
            <a:r>
              <a:rPr lang="el-GR" sz="2000" dirty="0">
                <a:solidFill>
                  <a:srgbClr val="C00000"/>
                </a:solidFill>
                <a:latin typeface="Comic Sans MS"/>
                <a:cs typeface="Comic Sans MS"/>
              </a:rPr>
              <a:t>η</a:t>
            </a:r>
            <a:r>
              <a:rPr lang="el-GR" sz="2000" spc="11" dirty="0">
                <a:solidFill>
                  <a:srgbClr val="C00000"/>
                </a:solidFill>
                <a:latin typeface="Comic Sans MS"/>
                <a:cs typeface="Comic Sans MS"/>
              </a:rPr>
              <a:t> </a:t>
            </a:r>
            <a:r>
              <a:rPr lang="el-GR" sz="2000" dirty="0">
                <a:solidFill>
                  <a:srgbClr val="C00000"/>
                </a:solidFill>
                <a:latin typeface="Comic Sans MS"/>
                <a:cs typeface="Comic Sans MS"/>
              </a:rPr>
              <a:t>επίδραση</a:t>
            </a:r>
            <a:r>
              <a:rPr lang="el-GR" sz="2000" spc="62" dirty="0">
                <a:solidFill>
                  <a:srgbClr val="C00000"/>
                </a:solidFill>
                <a:latin typeface="Comic Sans MS"/>
                <a:cs typeface="Comic Sans MS"/>
              </a:rPr>
              <a:t> </a:t>
            </a:r>
            <a:r>
              <a:rPr lang="el-GR" sz="2000" dirty="0">
                <a:solidFill>
                  <a:srgbClr val="C00000"/>
                </a:solidFill>
                <a:latin typeface="Comic Sans MS"/>
                <a:cs typeface="Comic Sans MS"/>
              </a:rPr>
              <a:t>της</a:t>
            </a:r>
            <a:r>
              <a:rPr lang="el-GR" sz="2000" spc="26" dirty="0">
                <a:solidFill>
                  <a:srgbClr val="C00000"/>
                </a:solidFill>
                <a:latin typeface="Comic Sans MS"/>
                <a:cs typeface="Comic Sans MS"/>
              </a:rPr>
              <a:t> </a:t>
            </a:r>
            <a:r>
              <a:rPr lang="el-GR" sz="2000" dirty="0">
                <a:solidFill>
                  <a:srgbClr val="C00000"/>
                </a:solidFill>
                <a:latin typeface="Comic Sans MS"/>
                <a:cs typeface="Comic Sans MS"/>
              </a:rPr>
              <a:t>άνωσης</a:t>
            </a:r>
            <a:r>
              <a:rPr lang="el-GR" sz="2000" spc="52" dirty="0">
                <a:solidFill>
                  <a:srgbClr val="C00000"/>
                </a:solidFill>
                <a:latin typeface="Comic Sans MS"/>
                <a:cs typeface="Comic Sans MS"/>
              </a:rPr>
              <a:t> είναι </a:t>
            </a:r>
            <a:r>
              <a:rPr lang="el-GR" sz="2000" dirty="0">
                <a:solidFill>
                  <a:srgbClr val="C00000"/>
                </a:solidFill>
                <a:latin typeface="Comic Sans MS"/>
                <a:cs typeface="Comic Sans MS"/>
              </a:rPr>
              <a:t>ακόμη</a:t>
            </a:r>
            <a:r>
              <a:rPr lang="el-GR" sz="2000" spc="42" dirty="0">
                <a:solidFill>
                  <a:srgbClr val="C00000"/>
                </a:solidFill>
                <a:latin typeface="Comic Sans MS"/>
                <a:cs typeface="Comic Sans MS"/>
              </a:rPr>
              <a:t> </a:t>
            </a:r>
            <a:r>
              <a:rPr lang="el-GR" sz="2000" dirty="0">
                <a:solidFill>
                  <a:srgbClr val="C00000"/>
                </a:solidFill>
                <a:latin typeface="Comic Sans MS"/>
                <a:cs typeface="Comic Sans MS"/>
              </a:rPr>
              <a:t>σημαντική</a:t>
            </a:r>
            <a:r>
              <a:rPr lang="el-GR" sz="2000" spc="72" dirty="0">
                <a:solidFill>
                  <a:srgbClr val="C00000"/>
                </a:solidFill>
                <a:latin typeface="Comic Sans MS"/>
                <a:cs typeface="Comic Sans MS"/>
              </a:rPr>
              <a:t> </a:t>
            </a:r>
            <a:r>
              <a:rPr lang="el-GR" sz="2000" dirty="0">
                <a:solidFill>
                  <a:srgbClr val="C00000"/>
                </a:solidFill>
                <a:latin typeface="Comic Sans MS"/>
                <a:cs typeface="Comic Sans MS"/>
              </a:rPr>
              <a:t>και</a:t>
            </a:r>
            <a:r>
              <a:rPr lang="el-GR" sz="2000" spc="23" dirty="0">
                <a:solidFill>
                  <a:srgbClr val="C00000"/>
                </a:solidFill>
                <a:latin typeface="Comic Sans MS"/>
                <a:cs typeface="Comic Sans MS"/>
              </a:rPr>
              <a:t> </a:t>
            </a:r>
            <a:r>
              <a:rPr lang="el-GR" sz="2000" dirty="0">
                <a:solidFill>
                  <a:srgbClr val="C00000"/>
                </a:solidFill>
                <a:latin typeface="Comic Sans MS"/>
                <a:cs typeface="Comic Sans MS"/>
              </a:rPr>
              <a:t>το</a:t>
            </a:r>
            <a:r>
              <a:rPr lang="el-GR" sz="2000" spc="22" dirty="0">
                <a:solidFill>
                  <a:srgbClr val="C00000"/>
                </a:solidFill>
                <a:latin typeface="Comic Sans MS"/>
                <a:cs typeface="Comic Sans MS"/>
              </a:rPr>
              <a:t> </a:t>
            </a:r>
            <a:r>
              <a:rPr lang="el-GR" sz="2000" dirty="0" err="1">
                <a:solidFill>
                  <a:srgbClr val="C00000"/>
                </a:solidFill>
                <a:latin typeface="Comic Sans MS"/>
                <a:cs typeface="Comic Sans MS"/>
              </a:rPr>
              <a:t>πλούμιο</a:t>
            </a:r>
            <a:r>
              <a:rPr lang="el-GR" sz="2000" spc="55" dirty="0">
                <a:solidFill>
                  <a:srgbClr val="C00000"/>
                </a:solidFill>
                <a:latin typeface="Comic Sans MS"/>
                <a:cs typeface="Comic Sans MS"/>
              </a:rPr>
              <a:t> </a:t>
            </a:r>
            <a:r>
              <a:rPr lang="el-GR" sz="2000" dirty="0">
                <a:solidFill>
                  <a:srgbClr val="C00000"/>
                </a:solidFill>
                <a:latin typeface="Comic Sans MS"/>
                <a:cs typeface="Comic Sans MS"/>
              </a:rPr>
              <a:t>συνεχίζει  να</a:t>
            </a:r>
            <a:r>
              <a:rPr lang="el-GR" sz="2000" spc="23" dirty="0">
                <a:solidFill>
                  <a:srgbClr val="C00000"/>
                </a:solidFill>
                <a:latin typeface="Comic Sans MS"/>
                <a:cs typeface="Comic Sans MS"/>
              </a:rPr>
              <a:t> </a:t>
            </a:r>
            <a:r>
              <a:rPr lang="el-GR" sz="2000" dirty="0">
                <a:solidFill>
                  <a:srgbClr val="C00000"/>
                </a:solidFill>
                <a:latin typeface="Comic Sans MS"/>
                <a:cs typeface="Comic Sans MS"/>
              </a:rPr>
              <a:t>ανυψώνεται</a:t>
            </a:r>
            <a:r>
              <a:rPr lang="el-GR" sz="2000" spc="74" dirty="0">
                <a:solidFill>
                  <a:srgbClr val="C00000"/>
                </a:solidFill>
                <a:latin typeface="Comic Sans MS"/>
                <a:cs typeface="Comic Sans MS"/>
              </a:rPr>
              <a:t> </a:t>
            </a:r>
            <a:r>
              <a:rPr lang="el-GR" sz="2000" dirty="0">
                <a:solidFill>
                  <a:srgbClr val="C00000"/>
                </a:solidFill>
                <a:latin typeface="Comic Sans MS"/>
                <a:cs typeface="Comic Sans MS"/>
              </a:rPr>
              <a:t>για</a:t>
            </a:r>
            <a:r>
              <a:rPr lang="el-GR" sz="2000" spc="22" dirty="0">
                <a:solidFill>
                  <a:srgbClr val="C00000"/>
                </a:solidFill>
                <a:latin typeface="Comic Sans MS"/>
                <a:cs typeface="Comic Sans MS"/>
              </a:rPr>
              <a:t> </a:t>
            </a:r>
            <a:r>
              <a:rPr lang="el-GR" sz="2000" dirty="0">
                <a:solidFill>
                  <a:srgbClr val="C00000"/>
                </a:solidFill>
                <a:latin typeface="Comic Sans MS"/>
                <a:cs typeface="Comic Sans MS"/>
              </a:rPr>
              <a:t>αρκετό</a:t>
            </a:r>
            <a:r>
              <a:rPr lang="el-GR" sz="2000" spc="57" dirty="0">
                <a:solidFill>
                  <a:srgbClr val="C00000"/>
                </a:solidFill>
                <a:latin typeface="Comic Sans MS"/>
                <a:cs typeface="Comic Sans MS"/>
              </a:rPr>
              <a:t> </a:t>
            </a:r>
            <a:r>
              <a:rPr lang="el-GR" sz="2000" dirty="0">
                <a:solidFill>
                  <a:srgbClr val="C00000"/>
                </a:solidFill>
                <a:latin typeface="Comic Sans MS"/>
                <a:cs typeface="Comic Sans MS"/>
              </a:rPr>
              <a:t>χρόνο</a:t>
            </a:r>
            <a:r>
              <a:rPr lang="el-GR" sz="2000" spc="46" dirty="0">
                <a:solidFill>
                  <a:srgbClr val="C00000"/>
                </a:solidFill>
                <a:latin typeface="Comic Sans MS"/>
                <a:cs typeface="Comic Sans MS"/>
              </a:rPr>
              <a:t> </a:t>
            </a:r>
            <a:r>
              <a:rPr lang="el-GR" sz="2000" dirty="0">
                <a:solidFill>
                  <a:srgbClr val="C00000"/>
                </a:solidFill>
                <a:latin typeface="Comic Sans MS"/>
                <a:cs typeface="Comic Sans MS"/>
              </a:rPr>
              <a:t>μετά</a:t>
            </a:r>
            <a:r>
              <a:rPr lang="el-GR" sz="2000" spc="38" dirty="0">
                <a:solidFill>
                  <a:srgbClr val="C00000"/>
                </a:solidFill>
                <a:latin typeface="Comic Sans MS"/>
                <a:cs typeface="Comic Sans MS"/>
              </a:rPr>
              <a:t> </a:t>
            </a:r>
            <a:r>
              <a:rPr lang="el-GR" sz="2000" dirty="0">
                <a:solidFill>
                  <a:srgbClr val="C00000"/>
                </a:solidFill>
                <a:latin typeface="Comic Sans MS"/>
                <a:cs typeface="Comic Sans MS"/>
              </a:rPr>
              <a:t>την</a:t>
            </a:r>
            <a:r>
              <a:rPr lang="el-GR" sz="2000" spc="30" dirty="0">
                <a:solidFill>
                  <a:srgbClr val="C00000"/>
                </a:solidFill>
                <a:latin typeface="Comic Sans MS"/>
                <a:cs typeface="Comic Sans MS"/>
              </a:rPr>
              <a:t> </a:t>
            </a:r>
            <a:r>
              <a:rPr lang="el-GR" sz="2000" dirty="0">
                <a:solidFill>
                  <a:srgbClr val="C00000"/>
                </a:solidFill>
                <a:latin typeface="Comic Sans MS"/>
                <a:cs typeface="Comic Sans MS"/>
              </a:rPr>
              <a:t>καμπή</a:t>
            </a:r>
            <a:r>
              <a:rPr lang="el-GR" sz="2000" spc="44" dirty="0">
                <a:solidFill>
                  <a:srgbClr val="C00000"/>
                </a:solidFill>
                <a:latin typeface="Comic Sans MS"/>
                <a:cs typeface="Comic Sans MS"/>
              </a:rPr>
              <a:t> </a:t>
            </a:r>
            <a:r>
              <a:rPr lang="el-GR" sz="2000" dirty="0">
                <a:solidFill>
                  <a:srgbClr val="C00000"/>
                </a:solidFill>
                <a:latin typeface="Comic Sans MS"/>
                <a:cs typeface="Comic Sans MS"/>
              </a:rPr>
              <a:t>του.</a:t>
            </a:r>
          </a:p>
          <a:p>
            <a:pPr marL="525771" marR="587002" indent="-342900">
              <a:buFont typeface="Arial" panose="020B0604020202020204" pitchFamily="34" charset="0"/>
              <a:buChar char="•"/>
            </a:pPr>
            <a:endParaRPr lang="el-GR" sz="2000" dirty="0">
              <a:solidFill>
                <a:srgbClr val="C00000"/>
              </a:solidFill>
              <a:latin typeface="Comic Sans MS"/>
              <a:cs typeface="Comic Sans MS"/>
            </a:endParaRPr>
          </a:p>
          <a:p>
            <a:pPr marL="525780" indent="-342900">
              <a:buFont typeface="Arial" panose="020B0604020202020204" pitchFamily="34" charset="0"/>
              <a:buChar char="•"/>
            </a:pPr>
            <a:r>
              <a:rPr lang="el-GR" sz="2000" dirty="0">
                <a:solidFill>
                  <a:srgbClr val="C00000"/>
                </a:solidFill>
                <a:latin typeface="Comic Sans MS"/>
                <a:cs typeface="Comic Sans MS"/>
              </a:rPr>
              <a:t>Η</a:t>
            </a:r>
            <a:r>
              <a:rPr lang="el-GR" sz="2000" spc="19" dirty="0">
                <a:solidFill>
                  <a:srgbClr val="C00000"/>
                </a:solidFill>
                <a:latin typeface="Comic Sans MS"/>
                <a:cs typeface="Comic Sans MS"/>
              </a:rPr>
              <a:t> </a:t>
            </a:r>
            <a:r>
              <a:rPr lang="el-GR" sz="2000" dirty="0">
                <a:solidFill>
                  <a:srgbClr val="C00000"/>
                </a:solidFill>
                <a:latin typeface="Comic Sans MS"/>
                <a:cs typeface="Comic Sans MS"/>
              </a:rPr>
              <a:t>ανύψωση</a:t>
            </a:r>
            <a:r>
              <a:rPr lang="el-GR" sz="2000" spc="56" dirty="0">
                <a:solidFill>
                  <a:srgbClr val="C00000"/>
                </a:solidFill>
                <a:latin typeface="Comic Sans MS"/>
                <a:cs typeface="Comic Sans MS"/>
              </a:rPr>
              <a:t> </a:t>
            </a:r>
            <a:r>
              <a:rPr lang="el-GR" sz="2000" dirty="0">
                <a:solidFill>
                  <a:srgbClr val="C00000"/>
                </a:solidFill>
                <a:latin typeface="Comic Sans MS"/>
                <a:cs typeface="Comic Sans MS"/>
              </a:rPr>
              <a:t>του</a:t>
            </a:r>
            <a:r>
              <a:rPr lang="el-GR" sz="2000" spc="26" dirty="0">
                <a:solidFill>
                  <a:srgbClr val="C00000"/>
                </a:solidFill>
                <a:latin typeface="Comic Sans MS"/>
                <a:cs typeface="Comic Sans MS"/>
              </a:rPr>
              <a:t> </a:t>
            </a:r>
            <a:r>
              <a:rPr lang="el-GR" sz="2000" dirty="0" err="1">
                <a:solidFill>
                  <a:srgbClr val="C00000"/>
                </a:solidFill>
                <a:latin typeface="Comic Sans MS"/>
                <a:cs typeface="Comic Sans MS"/>
              </a:rPr>
              <a:t>πλουμίου</a:t>
            </a:r>
            <a:r>
              <a:rPr lang="el-GR" sz="2000" spc="62" dirty="0">
                <a:solidFill>
                  <a:srgbClr val="C00000"/>
                </a:solidFill>
                <a:latin typeface="Comic Sans MS"/>
                <a:cs typeface="Comic Sans MS"/>
              </a:rPr>
              <a:t> είναι ένα </a:t>
            </a:r>
            <a:r>
              <a:rPr lang="el-GR" sz="2000" dirty="0">
                <a:solidFill>
                  <a:srgbClr val="C00000"/>
                </a:solidFill>
                <a:latin typeface="Comic Sans MS"/>
                <a:cs typeface="Comic Sans MS"/>
              </a:rPr>
              <a:t>πολύπλοκο</a:t>
            </a:r>
            <a:r>
              <a:rPr lang="el-GR" sz="2000" spc="79" dirty="0">
                <a:solidFill>
                  <a:srgbClr val="C00000"/>
                </a:solidFill>
                <a:latin typeface="Comic Sans MS"/>
                <a:cs typeface="Comic Sans MS"/>
              </a:rPr>
              <a:t> </a:t>
            </a:r>
            <a:r>
              <a:rPr lang="el-GR" sz="2000" dirty="0">
                <a:solidFill>
                  <a:srgbClr val="C00000"/>
                </a:solidFill>
                <a:latin typeface="Comic Sans MS"/>
                <a:cs typeface="Comic Sans MS"/>
              </a:rPr>
              <a:t>μαθηματικό</a:t>
            </a:r>
            <a:r>
              <a:rPr lang="el-GR" sz="2000" spc="81" dirty="0">
                <a:solidFill>
                  <a:srgbClr val="C00000"/>
                </a:solidFill>
                <a:latin typeface="Comic Sans MS"/>
                <a:cs typeface="Comic Sans MS"/>
              </a:rPr>
              <a:t> </a:t>
            </a:r>
            <a:r>
              <a:rPr lang="el-GR" sz="2000" dirty="0">
                <a:solidFill>
                  <a:srgbClr val="C00000"/>
                </a:solidFill>
                <a:latin typeface="Comic Sans MS"/>
                <a:cs typeface="Comic Sans MS"/>
              </a:rPr>
              <a:t>πρόβλημα </a:t>
            </a:r>
          </a:p>
          <a:p>
            <a:pPr marL="182880"/>
            <a:r>
              <a:rPr lang="el-GR" sz="2000" dirty="0">
                <a:solidFill>
                  <a:srgbClr val="C00000"/>
                </a:solidFill>
                <a:latin typeface="Comic Sans MS"/>
                <a:cs typeface="Comic Sans MS"/>
              </a:rPr>
              <a:t>Εξαρτάται</a:t>
            </a:r>
            <a:r>
              <a:rPr lang="el-GR" sz="2000" spc="78" dirty="0">
                <a:solidFill>
                  <a:srgbClr val="C00000"/>
                </a:solidFill>
                <a:latin typeface="Comic Sans MS"/>
                <a:cs typeface="Comic Sans MS"/>
              </a:rPr>
              <a:t> </a:t>
            </a:r>
            <a:r>
              <a:rPr lang="el-GR" sz="2000" dirty="0">
                <a:solidFill>
                  <a:srgbClr val="C00000"/>
                </a:solidFill>
                <a:latin typeface="Comic Sans MS"/>
                <a:cs typeface="Comic Sans MS"/>
              </a:rPr>
              <a:t>από: </a:t>
            </a:r>
            <a:r>
              <a:rPr lang="el-GR" sz="2000" i="1" dirty="0">
                <a:solidFill>
                  <a:srgbClr val="C00000"/>
                </a:solidFill>
                <a:latin typeface="Comic Sans MS"/>
                <a:cs typeface="Comic Sans MS"/>
              </a:rPr>
              <a:t>τη</a:t>
            </a:r>
            <a:r>
              <a:rPr lang="el-GR" sz="2000" i="1" spc="22" dirty="0">
                <a:solidFill>
                  <a:srgbClr val="C00000"/>
                </a:solidFill>
                <a:latin typeface="Comic Sans MS"/>
                <a:cs typeface="Comic Sans MS"/>
              </a:rPr>
              <a:t> </a:t>
            </a:r>
            <a:r>
              <a:rPr lang="el-GR" sz="2000" i="1" dirty="0">
                <a:solidFill>
                  <a:srgbClr val="C00000"/>
                </a:solidFill>
                <a:latin typeface="Comic Sans MS"/>
                <a:cs typeface="Comic Sans MS"/>
              </a:rPr>
              <a:t>θερμοκρασία</a:t>
            </a:r>
            <a:r>
              <a:rPr lang="el-GR" sz="2000" i="1" spc="94" dirty="0">
                <a:solidFill>
                  <a:srgbClr val="C00000"/>
                </a:solidFill>
                <a:latin typeface="Comic Sans MS"/>
                <a:cs typeface="Comic Sans MS"/>
              </a:rPr>
              <a:t> </a:t>
            </a:r>
            <a:r>
              <a:rPr lang="el-GR" sz="2000" i="1" dirty="0">
                <a:solidFill>
                  <a:srgbClr val="C00000"/>
                </a:solidFill>
                <a:latin typeface="Comic Sans MS"/>
                <a:cs typeface="Comic Sans MS"/>
              </a:rPr>
              <a:t>των</a:t>
            </a:r>
            <a:r>
              <a:rPr lang="el-GR" sz="2000" i="1" spc="29" dirty="0">
                <a:solidFill>
                  <a:srgbClr val="C00000"/>
                </a:solidFill>
                <a:latin typeface="Comic Sans MS"/>
                <a:cs typeface="Comic Sans MS"/>
              </a:rPr>
              <a:t> </a:t>
            </a:r>
            <a:r>
              <a:rPr lang="el-GR" sz="2000" i="1" dirty="0">
                <a:solidFill>
                  <a:srgbClr val="C00000"/>
                </a:solidFill>
                <a:latin typeface="Comic Sans MS"/>
                <a:cs typeface="Comic Sans MS"/>
              </a:rPr>
              <a:t>αερίων</a:t>
            </a:r>
            <a:r>
              <a:rPr lang="el-GR" sz="2000" i="1" spc="44" dirty="0">
                <a:solidFill>
                  <a:srgbClr val="C00000"/>
                </a:solidFill>
                <a:latin typeface="Comic Sans MS"/>
                <a:cs typeface="Comic Sans MS"/>
              </a:rPr>
              <a:t> </a:t>
            </a:r>
            <a:r>
              <a:rPr lang="el-GR" sz="2000" i="1" dirty="0">
                <a:solidFill>
                  <a:srgbClr val="C00000"/>
                </a:solidFill>
                <a:latin typeface="Comic Sans MS"/>
                <a:cs typeface="Comic Sans MS"/>
              </a:rPr>
              <a:t>στην</a:t>
            </a:r>
            <a:r>
              <a:rPr lang="el-GR" sz="2000" i="1" spc="38" dirty="0">
                <a:solidFill>
                  <a:srgbClr val="C00000"/>
                </a:solidFill>
                <a:latin typeface="Comic Sans MS"/>
                <a:cs typeface="Comic Sans MS"/>
              </a:rPr>
              <a:t> </a:t>
            </a:r>
            <a:r>
              <a:rPr lang="el-GR" sz="2000" i="1" dirty="0">
                <a:solidFill>
                  <a:srgbClr val="C00000"/>
                </a:solidFill>
                <a:latin typeface="Comic Sans MS"/>
                <a:cs typeface="Comic Sans MS"/>
              </a:rPr>
              <a:t>καμινάδα,</a:t>
            </a:r>
            <a:r>
              <a:rPr lang="el-GR" sz="2000" i="1" spc="69" dirty="0">
                <a:solidFill>
                  <a:srgbClr val="C00000"/>
                </a:solidFill>
                <a:latin typeface="Comic Sans MS"/>
                <a:cs typeface="Comic Sans MS"/>
              </a:rPr>
              <a:t> </a:t>
            </a:r>
            <a:r>
              <a:rPr lang="el-GR" sz="2000" i="1" dirty="0">
                <a:solidFill>
                  <a:srgbClr val="C00000"/>
                </a:solidFill>
                <a:latin typeface="Comic Sans MS"/>
                <a:cs typeface="Comic Sans MS"/>
              </a:rPr>
              <a:t>το</a:t>
            </a:r>
            <a:r>
              <a:rPr lang="el-GR" sz="2000" i="1" spc="22" dirty="0">
                <a:solidFill>
                  <a:srgbClr val="C00000"/>
                </a:solidFill>
                <a:latin typeface="Comic Sans MS"/>
                <a:cs typeface="Comic Sans MS"/>
              </a:rPr>
              <a:t> </a:t>
            </a:r>
            <a:r>
              <a:rPr lang="el-GR" sz="2000" i="1" dirty="0">
                <a:solidFill>
                  <a:srgbClr val="C00000"/>
                </a:solidFill>
                <a:latin typeface="Comic Sans MS"/>
                <a:cs typeface="Comic Sans MS"/>
              </a:rPr>
              <a:t>μοριακό</a:t>
            </a:r>
            <a:r>
              <a:rPr lang="el-GR" sz="2000" i="1" spc="58" dirty="0">
                <a:solidFill>
                  <a:srgbClr val="C00000"/>
                </a:solidFill>
                <a:latin typeface="Comic Sans MS"/>
                <a:cs typeface="Comic Sans MS"/>
              </a:rPr>
              <a:t> </a:t>
            </a:r>
            <a:r>
              <a:rPr lang="el-GR" sz="2000" i="1" dirty="0">
                <a:solidFill>
                  <a:srgbClr val="C00000"/>
                </a:solidFill>
                <a:latin typeface="Comic Sans MS"/>
                <a:cs typeface="Comic Sans MS"/>
              </a:rPr>
              <a:t>βάρος,</a:t>
            </a:r>
            <a:r>
              <a:rPr lang="el-GR" sz="2000" i="1" spc="47" dirty="0">
                <a:solidFill>
                  <a:srgbClr val="C00000"/>
                </a:solidFill>
                <a:latin typeface="Comic Sans MS"/>
                <a:cs typeface="Comic Sans MS"/>
              </a:rPr>
              <a:t> </a:t>
            </a:r>
            <a:r>
              <a:rPr lang="el-GR" sz="2000" i="1" dirty="0">
                <a:solidFill>
                  <a:srgbClr val="C00000"/>
                </a:solidFill>
                <a:latin typeface="Comic Sans MS"/>
                <a:cs typeface="Comic Sans MS"/>
              </a:rPr>
              <a:t>την  ταχύτητα</a:t>
            </a:r>
            <a:r>
              <a:rPr lang="el-GR" sz="2000" i="1" spc="72" dirty="0">
                <a:solidFill>
                  <a:srgbClr val="C00000"/>
                </a:solidFill>
                <a:latin typeface="Comic Sans MS"/>
                <a:cs typeface="Comic Sans MS"/>
              </a:rPr>
              <a:t> </a:t>
            </a:r>
            <a:r>
              <a:rPr lang="el-GR" sz="2000" i="1" dirty="0">
                <a:solidFill>
                  <a:srgbClr val="C00000"/>
                </a:solidFill>
                <a:latin typeface="Comic Sans MS"/>
                <a:cs typeface="Comic Sans MS"/>
              </a:rPr>
              <a:t>εξόδου,</a:t>
            </a:r>
            <a:r>
              <a:rPr lang="el-GR" sz="2000" i="1" spc="57" dirty="0">
                <a:solidFill>
                  <a:srgbClr val="C00000"/>
                </a:solidFill>
                <a:latin typeface="Comic Sans MS"/>
                <a:cs typeface="Comic Sans MS"/>
              </a:rPr>
              <a:t> </a:t>
            </a:r>
            <a:r>
              <a:rPr lang="el-GR" sz="2000" i="1" dirty="0">
                <a:solidFill>
                  <a:srgbClr val="C00000"/>
                </a:solidFill>
                <a:latin typeface="Comic Sans MS"/>
                <a:cs typeface="Comic Sans MS"/>
              </a:rPr>
              <a:t>τις</a:t>
            </a:r>
            <a:r>
              <a:rPr lang="el-GR" sz="2000" i="1" spc="22" dirty="0">
                <a:solidFill>
                  <a:srgbClr val="C00000"/>
                </a:solidFill>
                <a:latin typeface="Comic Sans MS"/>
                <a:cs typeface="Comic Sans MS"/>
              </a:rPr>
              <a:t> </a:t>
            </a:r>
            <a:r>
              <a:rPr lang="el-GR" sz="2000" i="1" dirty="0">
                <a:solidFill>
                  <a:srgbClr val="C00000"/>
                </a:solidFill>
                <a:latin typeface="Comic Sans MS"/>
                <a:cs typeface="Comic Sans MS"/>
              </a:rPr>
              <a:t>συνθήκες</a:t>
            </a:r>
            <a:r>
              <a:rPr lang="el-GR" sz="2000" i="1" spc="65" dirty="0">
                <a:solidFill>
                  <a:srgbClr val="C00000"/>
                </a:solidFill>
                <a:latin typeface="Comic Sans MS"/>
                <a:cs typeface="Comic Sans MS"/>
              </a:rPr>
              <a:t> </a:t>
            </a:r>
            <a:r>
              <a:rPr lang="el-GR" sz="2000" i="1" dirty="0">
                <a:solidFill>
                  <a:srgbClr val="C00000"/>
                </a:solidFill>
                <a:latin typeface="Comic Sans MS"/>
                <a:cs typeface="Comic Sans MS"/>
              </a:rPr>
              <a:t>ατμοσφαιρικής</a:t>
            </a:r>
            <a:r>
              <a:rPr lang="el-GR" sz="2000" i="1" spc="101" dirty="0">
                <a:solidFill>
                  <a:srgbClr val="C00000"/>
                </a:solidFill>
                <a:latin typeface="Comic Sans MS"/>
                <a:cs typeface="Comic Sans MS"/>
              </a:rPr>
              <a:t> </a:t>
            </a:r>
            <a:r>
              <a:rPr lang="el-GR" sz="2000" i="1" dirty="0">
                <a:solidFill>
                  <a:srgbClr val="C00000"/>
                </a:solidFill>
                <a:latin typeface="Comic Sans MS"/>
                <a:cs typeface="Comic Sans MS"/>
              </a:rPr>
              <a:t>σταθερότητας,</a:t>
            </a:r>
            <a:r>
              <a:rPr lang="el-GR" sz="2000" i="1" spc="106" dirty="0">
                <a:solidFill>
                  <a:srgbClr val="C00000"/>
                </a:solidFill>
                <a:latin typeface="Comic Sans MS"/>
                <a:cs typeface="Comic Sans MS"/>
              </a:rPr>
              <a:t> </a:t>
            </a:r>
            <a:r>
              <a:rPr lang="el-GR" sz="2000" i="1" dirty="0">
                <a:solidFill>
                  <a:srgbClr val="C00000"/>
                </a:solidFill>
                <a:latin typeface="Comic Sans MS"/>
                <a:cs typeface="Comic Sans MS"/>
              </a:rPr>
              <a:t>τη  θερμοκρασία</a:t>
            </a:r>
            <a:r>
              <a:rPr lang="el-GR" sz="2000" i="1" spc="94" dirty="0">
                <a:solidFill>
                  <a:srgbClr val="C00000"/>
                </a:solidFill>
                <a:latin typeface="Comic Sans MS"/>
                <a:cs typeface="Comic Sans MS"/>
              </a:rPr>
              <a:t> </a:t>
            </a:r>
            <a:r>
              <a:rPr lang="el-GR" sz="2000" i="1" dirty="0">
                <a:solidFill>
                  <a:srgbClr val="C00000"/>
                </a:solidFill>
                <a:latin typeface="Comic Sans MS"/>
                <a:cs typeface="Comic Sans MS"/>
              </a:rPr>
              <a:t>περιβάλλοντος,</a:t>
            </a:r>
            <a:r>
              <a:rPr lang="el-GR" sz="2000" i="1" spc="103" dirty="0">
                <a:solidFill>
                  <a:srgbClr val="C00000"/>
                </a:solidFill>
                <a:latin typeface="Comic Sans MS"/>
                <a:cs typeface="Comic Sans MS"/>
              </a:rPr>
              <a:t> </a:t>
            </a:r>
            <a:r>
              <a:rPr lang="el-GR" sz="2000" i="1" dirty="0">
                <a:solidFill>
                  <a:srgbClr val="C00000"/>
                </a:solidFill>
                <a:latin typeface="Comic Sans MS"/>
                <a:cs typeface="Comic Sans MS"/>
              </a:rPr>
              <a:t>την</a:t>
            </a:r>
            <a:r>
              <a:rPr lang="el-GR" sz="2000" i="1" spc="26" dirty="0">
                <a:solidFill>
                  <a:srgbClr val="C00000"/>
                </a:solidFill>
                <a:latin typeface="Comic Sans MS"/>
                <a:cs typeface="Comic Sans MS"/>
              </a:rPr>
              <a:t> </a:t>
            </a:r>
            <a:r>
              <a:rPr lang="el-GR" sz="2000" i="1" dirty="0">
                <a:solidFill>
                  <a:srgbClr val="C00000"/>
                </a:solidFill>
                <a:latin typeface="Comic Sans MS"/>
                <a:cs typeface="Comic Sans MS"/>
              </a:rPr>
              <a:t>ταχύτητα</a:t>
            </a:r>
            <a:r>
              <a:rPr lang="el-GR" sz="2000" i="1" spc="72" dirty="0">
                <a:solidFill>
                  <a:srgbClr val="C00000"/>
                </a:solidFill>
                <a:latin typeface="Comic Sans MS"/>
                <a:cs typeface="Comic Sans MS"/>
              </a:rPr>
              <a:t> </a:t>
            </a:r>
            <a:r>
              <a:rPr lang="el-GR" sz="2000" i="1" dirty="0">
                <a:solidFill>
                  <a:srgbClr val="C00000"/>
                </a:solidFill>
                <a:latin typeface="Comic Sans MS"/>
                <a:cs typeface="Comic Sans MS"/>
              </a:rPr>
              <a:t>του</a:t>
            </a:r>
            <a:r>
              <a:rPr lang="el-GR" sz="2000" i="1" spc="30" dirty="0">
                <a:solidFill>
                  <a:srgbClr val="C00000"/>
                </a:solidFill>
                <a:latin typeface="Comic Sans MS"/>
                <a:cs typeface="Comic Sans MS"/>
              </a:rPr>
              <a:t> </a:t>
            </a:r>
            <a:r>
              <a:rPr lang="el-GR" sz="2000" i="1" dirty="0">
                <a:solidFill>
                  <a:srgbClr val="C00000"/>
                </a:solidFill>
                <a:latin typeface="Comic Sans MS"/>
                <a:cs typeface="Comic Sans MS"/>
              </a:rPr>
              <a:t>ανέμου</a:t>
            </a:r>
            <a:r>
              <a:rPr lang="el-GR" sz="2000" i="1" spc="49" dirty="0">
                <a:solidFill>
                  <a:srgbClr val="C00000"/>
                </a:solidFill>
                <a:latin typeface="Comic Sans MS"/>
                <a:cs typeface="Comic Sans MS"/>
              </a:rPr>
              <a:t> </a:t>
            </a:r>
            <a:r>
              <a:rPr lang="el-GR" sz="2000" i="1" dirty="0">
                <a:solidFill>
                  <a:srgbClr val="C00000"/>
                </a:solidFill>
                <a:latin typeface="Comic Sans MS"/>
                <a:cs typeface="Comic Sans MS"/>
              </a:rPr>
              <a:t>κ.α</a:t>
            </a:r>
            <a:r>
              <a:rPr lang="el-GR" sz="2000" dirty="0">
                <a:solidFill>
                  <a:srgbClr val="C00000"/>
                </a:solidFill>
                <a:latin typeface="Comic Sans MS"/>
                <a:cs typeface="Comic Sans MS"/>
              </a:rPr>
              <a:t>.</a:t>
            </a:r>
          </a:p>
          <a:p>
            <a:pPr marL="182880"/>
            <a:endParaRPr lang="el-GR" sz="2000" dirty="0">
              <a:solidFill>
                <a:srgbClr val="C00000"/>
              </a:solidFill>
              <a:latin typeface="Comic Sans MS"/>
              <a:cs typeface="Comic Sans MS"/>
            </a:endParaRPr>
          </a:p>
          <a:p>
            <a:pPr marL="525780" indent="-342900">
              <a:buFont typeface="Arial" panose="020B0604020202020204" pitchFamily="34" charset="0"/>
              <a:buChar char="•"/>
            </a:pPr>
            <a:r>
              <a:rPr lang="el-GR" sz="2000" dirty="0">
                <a:solidFill>
                  <a:srgbClr val="C00000"/>
                </a:solidFill>
                <a:latin typeface="Comic Sans MS"/>
                <a:cs typeface="Comic Sans MS"/>
              </a:rPr>
              <a:t>Πολλές</a:t>
            </a:r>
            <a:r>
              <a:rPr lang="el-GR" sz="2000" spc="57" dirty="0">
                <a:solidFill>
                  <a:srgbClr val="C00000"/>
                </a:solidFill>
                <a:latin typeface="Comic Sans MS"/>
                <a:cs typeface="Comic Sans MS"/>
              </a:rPr>
              <a:t> </a:t>
            </a:r>
            <a:r>
              <a:rPr lang="el-GR" sz="2000" dirty="0">
                <a:solidFill>
                  <a:srgbClr val="C00000"/>
                </a:solidFill>
                <a:latin typeface="Comic Sans MS"/>
                <a:cs typeface="Comic Sans MS"/>
              </a:rPr>
              <a:t>εμπειρικές</a:t>
            </a:r>
            <a:r>
              <a:rPr lang="el-GR" sz="2000" spc="68" dirty="0">
                <a:solidFill>
                  <a:srgbClr val="C00000"/>
                </a:solidFill>
                <a:latin typeface="Comic Sans MS"/>
                <a:cs typeface="Comic Sans MS"/>
              </a:rPr>
              <a:t> </a:t>
            </a:r>
            <a:r>
              <a:rPr lang="el-GR" sz="2000" dirty="0">
                <a:solidFill>
                  <a:srgbClr val="C00000"/>
                </a:solidFill>
                <a:latin typeface="Comic Sans MS"/>
                <a:cs typeface="Comic Sans MS"/>
              </a:rPr>
              <a:t>και</a:t>
            </a:r>
            <a:r>
              <a:rPr lang="el-GR" sz="2000" spc="23" dirty="0">
                <a:solidFill>
                  <a:srgbClr val="C00000"/>
                </a:solidFill>
                <a:latin typeface="Comic Sans MS"/>
                <a:cs typeface="Comic Sans MS"/>
              </a:rPr>
              <a:t> </a:t>
            </a:r>
            <a:r>
              <a:rPr lang="el-GR" sz="2000" dirty="0">
                <a:solidFill>
                  <a:srgbClr val="C00000"/>
                </a:solidFill>
                <a:latin typeface="Comic Sans MS"/>
                <a:cs typeface="Comic Sans MS"/>
              </a:rPr>
              <a:t>θεωρητικές</a:t>
            </a:r>
            <a:r>
              <a:rPr lang="el-GR" sz="2000" spc="80" dirty="0">
                <a:solidFill>
                  <a:srgbClr val="C00000"/>
                </a:solidFill>
                <a:latin typeface="Comic Sans MS"/>
                <a:cs typeface="Comic Sans MS"/>
              </a:rPr>
              <a:t> </a:t>
            </a:r>
            <a:r>
              <a:rPr lang="el-GR" sz="2000" dirty="0">
                <a:solidFill>
                  <a:srgbClr val="C00000"/>
                </a:solidFill>
                <a:latin typeface="Comic Sans MS"/>
                <a:cs typeface="Comic Sans MS"/>
              </a:rPr>
              <a:t>σχέσεις</a:t>
            </a:r>
          </a:p>
        </p:txBody>
      </p:sp>
    </p:spTree>
    <p:extLst>
      <p:ext uri="{BB962C8B-B14F-4D97-AF65-F5344CB8AC3E}">
        <p14:creationId xmlns:p14="http://schemas.microsoft.com/office/powerpoint/2010/main" val="2375438147"/>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25A15184-D8CB-4F2D-BA4A-C98F7F1A934A}"/>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11/12/2024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CA1D09B4-9BA3-42E8-8293-3029301C7BAB}"/>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121</a:t>
            </a:fld>
            <a:endParaRPr lang="el-GR" dirty="0">
              <a:solidFill>
                <a:prstClr val="black">
                  <a:tint val="75000"/>
                </a:prstClr>
              </a:solidFill>
            </a:endParaRPr>
          </a:p>
        </p:txBody>
      </p:sp>
      <p:sp>
        <p:nvSpPr>
          <p:cNvPr id="4" name="Ορθογώνιο 3">
            <a:extLst>
              <a:ext uri="{FF2B5EF4-FFF2-40B4-BE49-F238E27FC236}">
                <a16:creationId xmlns:a16="http://schemas.microsoft.com/office/drawing/2014/main" id="{82B94267-624A-4A6B-9FA8-06DE25B5B839}"/>
              </a:ext>
            </a:extLst>
          </p:cNvPr>
          <p:cNvSpPr/>
          <p:nvPr/>
        </p:nvSpPr>
        <p:spPr>
          <a:xfrm>
            <a:off x="14789" y="692316"/>
            <a:ext cx="9180512" cy="5642570"/>
          </a:xfrm>
          <a:prstGeom prst="rect">
            <a:avLst/>
          </a:prstGeom>
        </p:spPr>
        <p:txBody>
          <a:bodyPr wrap="square">
            <a:spAutoFit/>
          </a:bodyPr>
          <a:lstStyle/>
          <a:p>
            <a:pPr marL="182880">
              <a:spcBef>
                <a:spcPts val="600"/>
              </a:spcBef>
            </a:pPr>
            <a:r>
              <a:rPr lang="el-GR" sz="2200" dirty="0">
                <a:latin typeface="Comic Sans MS"/>
                <a:cs typeface="Comic Sans MS"/>
              </a:rPr>
              <a:t>Αρκετές</a:t>
            </a:r>
            <a:r>
              <a:rPr lang="el-GR" sz="2200" spc="62" dirty="0">
                <a:latin typeface="Comic Sans MS"/>
                <a:cs typeface="Comic Sans MS"/>
              </a:rPr>
              <a:t> </a:t>
            </a:r>
            <a:r>
              <a:rPr lang="el-GR" sz="2200" dirty="0">
                <a:latin typeface="Comic Sans MS"/>
                <a:cs typeface="Comic Sans MS"/>
              </a:rPr>
              <a:t>σχέσεις</a:t>
            </a:r>
            <a:r>
              <a:rPr lang="el-GR" sz="2200" spc="53" dirty="0">
                <a:latin typeface="Comic Sans MS"/>
                <a:cs typeface="Comic Sans MS"/>
              </a:rPr>
              <a:t> </a:t>
            </a:r>
            <a:r>
              <a:rPr lang="el-GR" sz="2200" dirty="0">
                <a:latin typeface="Comic Sans MS"/>
                <a:cs typeface="Comic Sans MS"/>
              </a:rPr>
              <a:t>στη</a:t>
            </a:r>
            <a:r>
              <a:rPr lang="el-GR" sz="2200" spc="26" dirty="0">
                <a:latin typeface="Comic Sans MS"/>
                <a:cs typeface="Comic Sans MS"/>
              </a:rPr>
              <a:t> </a:t>
            </a:r>
            <a:r>
              <a:rPr lang="el-GR" sz="2200" dirty="0">
                <a:latin typeface="Comic Sans MS"/>
                <a:cs typeface="Comic Sans MS"/>
              </a:rPr>
              <a:t>βιβλιογραφία….</a:t>
            </a:r>
          </a:p>
          <a:p>
            <a:pPr marL="182880">
              <a:spcBef>
                <a:spcPts val="600"/>
              </a:spcBef>
            </a:pPr>
            <a:r>
              <a:rPr lang="el-GR" sz="2200" b="1" dirty="0">
                <a:solidFill>
                  <a:srgbClr val="C00000"/>
                </a:solidFill>
                <a:latin typeface="Comic Sans MS"/>
                <a:cs typeface="Comic Sans MS"/>
              </a:rPr>
              <a:t>Το</a:t>
            </a:r>
            <a:r>
              <a:rPr lang="el-GR" sz="2200" b="1" spc="26" dirty="0">
                <a:solidFill>
                  <a:srgbClr val="C00000"/>
                </a:solidFill>
                <a:latin typeface="Comic Sans MS"/>
                <a:cs typeface="Comic Sans MS"/>
              </a:rPr>
              <a:t> </a:t>
            </a:r>
            <a:r>
              <a:rPr lang="el-GR" sz="2200" b="1" dirty="0" err="1">
                <a:solidFill>
                  <a:srgbClr val="C00000"/>
                </a:solidFill>
                <a:latin typeface="Comic Sans MS"/>
                <a:cs typeface="Comic Sans MS"/>
              </a:rPr>
              <a:t>Δh</a:t>
            </a:r>
            <a:r>
              <a:rPr lang="el-GR" sz="2200" b="1" spc="24" dirty="0">
                <a:solidFill>
                  <a:srgbClr val="C00000"/>
                </a:solidFill>
                <a:latin typeface="Comic Sans MS"/>
                <a:cs typeface="Comic Sans MS"/>
              </a:rPr>
              <a:t> </a:t>
            </a:r>
            <a:r>
              <a:rPr lang="el-GR" sz="2200" b="1" dirty="0">
                <a:solidFill>
                  <a:srgbClr val="C00000"/>
                </a:solidFill>
                <a:latin typeface="Comic Sans MS"/>
                <a:cs typeface="Comic Sans MS"/>
              </a:rPr>
              <a:t>μπορεί</a:t>
            </a:r>
            <a:r>
              <a:rPr lang="el-GR" sz="2200" b="1" spc="47" dirty="0">
                <a:solidFill>
                  <a:srgbClr val="C00000"/>
                </a:solidFill>
                <a:latin typeface="Comic Sans MS"/>
                <a:cs typeface="Comic Sans MS"/>
              </a:rPr>
              <a:t> </a:t>
            </a:r>
            <a:r>
              <a:rPr lang="el-GR" sz="2200" b="1" dirty="0">
                <a:solidFill>
                  <a:srgbClr val="C00000"/>
                </a:solidFill>
                <a:latin typeface="Comic Sans MS"/>
                <a:cs typeface="Comic Sans MS"/>
              </a:rPr>
              <a:t>να</a:t>
            </a:r>
            <a:r>
              <a:rPr lang="el-GR" sz="2200" b="1" spc="23" dirty="0">
                <a:solidFill>
                  <a:srgbClr val="C00000"/>
                </a:solidFill>
                <a:latin typeface="Comic Sans MS"/>
                <a:cs typeface="Comic Sans MS"/>
              </a:rPr>
              <a:t> </a:t>
            </a:r>
            <a:r>
              <a:rPr lang="el-GR" sz="2200" b="1" dirty="0">
                <a:solidFill>
                  <a:srgbClr val="C00000"/>
                </a:solidFill>
                <a:latin typeface="Comic Sans MS"/>
                <a:cs typeface="Comic Sans MS"/>
              </a:rPr>
              <a:t>διαφέρει</a:t>
            </a:r>
            <a:r>
              <a:rPr lang="el-GR" sz="2200" b="1" spc="58" dirty="0">
                <a:solidFill>
                  <a:srgbClr val="C00000"/>
                </a:solidFill>
                <a:latin typeface="Comic Sans MS"/>
                <a:cs typeface="Comic Sans MS"/>
              </a:rPr>
              <a:t> </a:t>
            </a:r>
            <a:r>
              <a:rPr lang="el-GR" sz="2200" b="1" dirty="0">
                <a:solidFill>
                  <a:srgbClr val="C00000"/>
                </a:solidFill>
                <a:latin typeface="Comic Sans MS"/>
                <a:cs typeface="Comic Sans MS"/>
              </a:rPr>
              <a:t>μέχρι</a:t>
            </a:r>
            <a:r>
              <a:rPr lang="el-GR" sz="2200" b="1" spc="38" dirty="0">
                <a:solidFill>
                  <a:srgbClr val="C00000"/>
                </a:solidFill>
                <a:latin typeface="Comic Sans MS"/>
                <a:cs typeface="Comic Sans MS"/>
              </a:rPr>
              <a:t> </a:t>
            </a:r>
            <a:r>
              <a:rPr lang="el-GR" sz="2200" b="1" dirty="0">
                <a:solidFill>
                  <a:srgbClr val="C00000"/>
                </a:solidFill>
                <a:latin typeface="Comic Sans MS"/>
                <a:cs typeface="Comic Sans MS"/>
              </a:rPr>
              <a:t>και</a:t>
            </a:r>
            <a:r>
              <a:rPr lang="el-GR" sz="2200" b="1" spc="23" dirty="0">
                <a:solidFill>
                  <a:srgbClr val="C00000"/>
                </a:solidFill>
                <a:latin typeface="Comic Sans MS"/>
                <a:cs typeface="Comic Sans MS"/>
              </a:rPr>
              <a:t> </a:t>
            </a:r>
            <a:r>
              <a:rPr lang="el-GR" sz="2200" b="1" dirty="0">
                <a:solidFill>
                  <a:srgbClr val="C00000"/>
                </a:solidFill>
                <a:latin typeface="Comic Sans MS"/>
                <a:cs typeface="Comic Sans MS"/>
              </a:rPr>
              <a:t>10</a:t>
            </a:r>
            <a:r>
              <a:rPr lang="el-GR" sz="2200" b="1" spc="19" dirty="0">
                <a:solidFill>
                  <a:srgbClr val="C00000"/>
                </a:solidFill>
                <a:latin typeface="Comic Sans MS"/>
                <a:cs typeface="Comic Sans MS"/>
              </a:rPr>
              <a:t> </a:t>
            </a:r>
            <a:r>
              <a:rPr lang="el-GR" sz="2200" b="1" dirty="0">
                <a:solidFill>
                  <a:srgbClr val="C00000"/>
                </a:solidFill>
                <a:latin typeface="Comic Sans MS"/>
                <a:cs typeface="Comic Sans MS"/>
              </a:rPr>
              <a:t>φορές</a:t>
            </a:r>
            <a:r>
              <a:rPr lang="el-GR" sz="2200" b="1" spc="47" dirty="0">
                <a:solidFill>
                  <a:srgbClr val="C00000"/>
                </a:solidFill>
                <a:latin typeface="Comic Sans MS"/>
                <a:cs typeface="Comic Sans MS"/>
              </a:rPr>
              <a:t> </a:t>
            </a:r>
            <a:r>
              <a:rPr lang="el-GR" sz="2200" b="1" dirty="0">
                <a:solidFill>
                  <a:srgbClr val="C00000"/>
                </a:solidFill>
                <a:latin typeface="Comic Sans MS"/>
                <a:cs typeface="Comic Sans MS"/>
              </a:rPr>
              <a:t>από</a:t>
            </a:r>
            <a:r>
              <a:rPr lang="el-GR" sz="2200" b="1" spc="32" dirty="0">
                <a:solidFill>
                  <a:srgbClr val="C00000"/>
                </a:solidFill>
                <a:latin typeface="Comic Sans MS"/>
                <a:cs typeface="Comic Sans MS"/>
              </a:rPr>
              <a:t> </a:t>
            </a:r>
            <a:r>
              <a:rPr lang="el-GR" sz="2200" b="1" dirty="0">
                <a:solidFill>
                  <a:srgbClr val="C00000"/>
                </a:solidFill>
                <a:latin typeface="Comic Sans MS"/>
                <a:cs typeface="Comic Sans MS"/>
              </a:rPr>
              <a:t>μοντέλο</a:t>
            </a:r>
            <a:r>
              <a:rPr lang="el-GR" sz="2200" b="1" spc="59" dirty="0">
                <a:solidFill>
                  <a:srgbClr val="C00000"/>
                </a:solidFill>
                <a:latin typeface="Comic Sans MS"/>
                <a:cs typeface="Comic Sans MS"/>
              </a:rPr>
              <a:t> </a:t>
            </a:r>
            <a:r>
              <a:rPr lang="el-GR" sz="2200" b="1" dirty="0">
                <a:solidFill>
                  <a:srgbClr val="C00000"/>
                </a:solidFill>
                <a:latin typeface="Comic Sans MS"/>
                <a:cs typeface="Comic Sans MS"/>
              </a:rPr>
              <a:t>σε</a:t>
            </a:r>
            <a:r>
              <a:rPr lang="el-GR" sz="2200" b="1" spc="23" dirty="0">
                <a:solidFill>
                  <a:srgbClr val="C00000"/>
                </a:solidFill>
                <a:latin typeface="Comic Sans MS"/>
                <a:cs typeface="Comic Sans MS"/>
              </a:rPr>
              <a:t> </a:t>
            </a:r>
            <a:r>
              <a:rPr lang="el-GR" sz="2200" b="1" dirty="0">
                <a:solidFill>
                  <a:srgbClr val="C00000"/>
                </a:solidFill>
                <a:latin typeface="Comic Sans MS"/>
                <a:cs typeface="Comic Sans MS"/>
              </a:rPr>
              <a:t>μοντέλο.</a:t>
            </a:r>
          </a:p>
          <a:p>
            <a:pPr marL="182880">
              <a:spcBef>
                <a:spcPts val="600"/>
              </a:spcBef>
            </a:pPr>
            <a:r>
              <a:rPr lang="el-GR" sz="2200" dirty="0">
                <a:latin typeface="Comic Sans MS"/>
                <a:cs typeface="Comic Sans MS"/>
              </a:rPr>
              <a:t>Από</a:t>
            </a:r>
            <a:r>
              <a:rPr lang="el-GR" sz="2200" spc="31" dirty="0">
                <a:latin typeface="Comic Sans MS"/>
                <a:cs typeface="Comic Sans MS"/>
              </a:rPr>
              <a:t> </a:t>
            </a:r>
            <a:r>
              <a:rPr lang="el-GR" sz="2200" dirty="0">
                <a:latin typeface="Comic Sans MS"/>
                <a:cs typeface="Comic Sans MS"/>
              </a:rPr>
              <a:t>τις</a:t>
            </a:r>
            <a:r>
              <a:rPr lang="el-GR" sz="2200" spc="22" dirty="0">
                <a:latin typeface="Comic Sans MS"/>
                <a:cs typeface="Comic Sans MS"/>
              </a:rPr>
              <a:t> </a:t>
            </a:r>
            <a:r>
              <a:rPr lang="el-GR" sz="2200" dirty="0">
                <a:latin typeface="Comic Sans MS"/>
                <a:cs typeface="Comic Sans MS"/>
              </a:rPr>
              <a:t>γνωστότερες</a:t>
            </a:r>
            <a:r>
              <a:rPr lang="el-GR" sz="2200" spc="91" dirty="0">
                <a:latin typeface="Comic Sans MS"/>
                <a:cs typeface="Comic Sans MS"/>
              </a:rPr>
              <a:t> </a:t>
            </a:r>
            <a:r>
              <a:rPr lang="el-GR" sz="2200" dirty="0">
                <a:latin typeface="Comic Sans MS"/>
                <a:cs typeface="Comic Sans MS"/>
              </a:rPr>
              <a:t>σχέσεις</a:t>
            </a:r>
            <a:r>
              <a:rPr lang="el-GR" sz="2200" spc="53" dirty="0">
                <a:latin typeface="Comic Sans MS"/>
                <a:cs typeface="Comic Sans MS"/>
              </a:rPr>
              <a:t> </a:t>
            </a:r>
            <a:r>
              <a:rPr lang="el-GR" sz="2200" dirty="0">
                <a:latin typeface="Comic Sans MS"/>
                <a:cs typeface="Comic Sans MS"/>
              </a:rPr>
              <a:t>αυτή</a:t>
            </a:r>
            <a:r>
              <a:rPr lang="el-GR" sz="2200" spc="38" dirty="0">
                <a:latin typeface="Comic Sans MS"/>
                <a:cs typeface="Comic Sans MS"/>
              </a:rPr>
              <a:t> </a:t>
            </a:r>
            <a:r>
              <a:rPr lang="el-GR" sz="2200" dirty="0">
                <a:latin typeface="Comic Sans MS"/>
                <a:cs typeface="Comic Sans MS"/>
              </a:rPr>
              <a:t>του</a:t>
            </a:r>
            <a:r>
              <a:rPr lang="el-GR" sz="2200" spc="30" dirty="0">
                <a:latin typeface="Comic Sans MS"/>
                <a:cs typeface="Comic Sans MS"/>
              </a:rPr>
              <a:t> </a:t>
            </a:r>
            <a:r>
              <a:rPr lang="el-GR" sz="2200" dirty="0" err="1">
                <a:latin typeface="Comic Sans MS"/>
                <a:cs typeface="Comic Sans MS"/>
              </a:rPr>
              <a:t>Holland</a:t>
            </a:r>
            <a:r>
              <a:rPr lang="el-GR" sz="2200" dirty="0">
                <a:latin typeface="Comic Sans MS"/>
                <a:cs typeface="Comic Sans MS"/>
              </a:rPr>
              <a:t> </a:t>
            </a:r>
            <a:r>
              <a:rPr lang="el-GR" sz="2200" spc="62" dirty="0">
                <a:latin typeface="Comic Sans MS"/>
                <a:cs typeface="Comic Sans MS"/>
              </a:rPr>
              <a:t> </a:t>
            </a:r>
            <a:r>
              <a:rPr lang="el-GR" sz="2200" dirty="0">
                <a:latin typeface="Comic Sans MS"/>
                <a:cs typeface="Comic Sans MS"/>
              </a:rPr>
              <a:t>(1953):</a:t>
            </a:r>
          </a:p>
          <a:p>
            <a:pPr marL="182880" marR="1578795" algn="ctr">
              <a:spcBef>
                <a:spcPts val="600"/>
              </a:spcBef>
            </a:pPr>
            <a:r>
              <a:rPr lang="el-GR" sz="2200" baseline="-18139" dirty="0">
                <a:latin typeface="Symbol"/>
                <a:cs typeface="Symbol"/>
              </a:rPr>
              <a:t> </a:t>
            </a:r>
          </a:p>
          <a:p>
            <a:pPr marL="182880" marR="1578795" algn="ctr">
              <a:spcBef>
                <a:spcPts val="600"/>
              </a:spcBef>
            </a:pPr>
            <a:endParaRPr lang="el-GR" sz="2200" dirty="0">
              <a:latin typeface="Symbol"/>
              <a:cs typeface="Symbol"/>
            </a:endParaRPr>
          </a:p>
          <a:p>
            <a:pPr marL="182880" marR="1578795" algn="ctr">
              <a:spcBef>
                <a:spcPts val="600"/>
              </a:spcBef>
            </a:pPr>
            <a:endParaRPr lang="el-GR" sz="2200" dirty="0">
              <a:latin typeface="Symbol"/>
              <a:cs typeface="Symbol"/>
            </a:endParaRPr>
          </a:p>
          <a:p>
            <a:pPr marL="182880">
              <a:spcBef>
                <a:spcPts val="600"/>
              </a:spcBef>
            </a:pPr>
            <a:r>
              <a:rPr lang="el-GR" sz="2200" dirty="0">
                <a:solidFill>
                  <a:srgbClr val="181818"/>
                </a:solidFill>
                <a:latin typeface="Comic Sans MS"/>
                <a:cs typeface="Comic Sans MS"/>
              </a:rPr>
              <a:t>όπου</a:t>
            </a:r>
            <a:endParaRPr lang="el-GR" sz="2200" dirty="0">
              <a:latin typeface="Comic Sans MS"/>
              <a:cs typeface="Comic Sans MS"/>
            </a:endParaRPr>
          </a:p>
          <a:p>
            <a:pPr marL="182880">
              <a:spcBef>
                <a:spcPts val="600"/>
              </a:spcBef>
            </a:pPr>
            <a:r>
              <a:rPr lang="el-GR" sz="2200" dirty="0" err="1">
                <a:solidFill>
                  <a:srgbClr val="181818"/>
                </a:solidFill>
                <a:latin typeface="Comic Sans MS"/>
                <a:cs typeface="Comic Sans MS"/>
              </a:rPr>
              <a:t>v</a:t>
            </a:r>
            <a:r>
              <a:rPr lang="el-GR" sz="2200" baseline="-19135" dirty="0" err="1">
                <a:solidFill>
                  <a:srgbClr val="181818"/>
                </a:solidFill>
                <a:latin typeface="Comic Sans MS"/>
                <a:cs typeface="Comic Sans MS"/>
              </a:rPr>
              <a:t>s</a:t>
            </a:r>
            <a:r>
              <a:rPr lang="el-GR" sz="2200" spc="20" baseline="-19135" dirty="0">
                <a:solidFill>
                  <a:srgbClr val="181818"/>
                </a:solidFill>
                <a:latin typeface="Comic Sans MS"/>
                <a:cs typeface="Comic Sans MS"/>
              </a:rPr>
              <a:t> </a:t>
            </a:r>
            <a:r>
              <a:rPr lang="el-GR" sz="2200" dirty="0">
                <a:solidFill>
                  <a:srgbClr val="181818"/>
                </a:solidFill>
                <a:latin typeface="Comic Sans MS"/>
                <a:cs typeface="Comic Sans MS"/>
              </a:rPr>
              <a:t>=</a:t>
            </a:r>
            <a:r>
              <a:rPr lang="el-GR" sz="2200" spc="9" dirty="0">
                <a:solidFill>
                  <a:srgbClr val="181818"/>
                </a:solidFill>
                <a:latin typeface="Comic Sans MS"/>
                <a:cs typeface="Comic Sans MS"/>
              </a:rPr>
              <a:t> </a:t>
            </a:r>
            <a:r>
              <a:rPr lang="el-GR" sz="2200" dirty="0">
                <a:solidFill>
                  <a:srgbClr val="181818"/>
                </a:solidFill>
                <a:latin typeface="Comic Sans MS"/>
                <a:cs typeface="Comic Sans MS"/>
              </a:rPr>
              <a:t>ταχύτητα</a:t>
            </a:r>
            <a:r>
              <a:rPr lang="el-GR" sz="2200" spc="74" dirty="0">
                <a:solidFill>
                  <a:srgbClr val="181818"/>
                </a:solidFill>
                <a:latin typeface="Comic Sans MS"/>
                <a:cs typeface="Comic Sans MS"/>
              </a:rPr>
              <a:t> </a:t>
            </a:r>
            <a:r>
              <a:rPr lang="el-GR" sz="2200" dirty="0">
                <a:solidFill>
                  <a:srgbClr val="181818"/>
                </a:solidFill>
                <a:latin typeface="Comic Sans MS"/>
                <a:cs typeface="Comic Sans MS"/>
              </a:rPr>
              <a:t>αερίων</a:t>
            </a:r>
            <a:r>
              <a:rPr lang="el-GR" sz="2200" spc="59" dirty="0">
                <a:solidFill>
                  <a:srgbClr val="181818"/>
                </a:solidFill>
                <a:latin typeface="Comic Sans MS"/>
                <a:cs typeface="Comic Sans MS"/>
              </a:rPr>
              <a:t> </a:t>
            </a:r>
            <a:r>
              <a:rPr lang="el-GR" sz="2200" dirty="0">
                <a:solidFill>
                  <a:srgbClr val="181818"/>
                </a:solidFill>
                <a:latin typeface="Comic Sans MS"/>
                <a:cs typeface="Comic Sans MS"/>
              </a:rPr>
              <a:t>στην</a:t>
            </a:r>
            <a:r>
              <a:rPr lang="el-GR" sz="2200" spc="38" dirty="0">
                <a:solidFill>
                  <a:srgbClr val="181818"/>
                </a:solidFill>
                <a:latin typeface="Comic Sans MS"/>
                <a:cs typeface="Comic Sans MS"/>
              </a:rPr>
              <a:t> </a:t>
            </a:r>
            <a:r>
              <a:rPr lang="el-GR" sz="2200" dirty="0">
                <a:solidFill>
                  <a:srgbClr val="181818"/>
                </a:solidFill>
                <a:latin typeface="Comic Sans MS"/>
                <a:cs typeface="Comic Sans MS"/>
              </a:rPr>
              <a:t>καμινάδα,</a:t>
            </a:r>
            <a:r>
              <a:rPr lang="el-GR" sz="2200" spc="76" dirty="0">
                <a:solidFill>
                  <a:srgbClr val="181818"/>
                </a:solidFill>
                <a:latin typeface="Comic Sans MS"/>
                <a:cs typeface="Comic Sans MS"/>
              </a:rPr>
              <a:t> </a:t>
            </a:r>
            <a:r>
              <a:rPr lang="el-GR" sz="2200" dirty="0">
                <a:solidFill>
                  <a:srgbClr val="181818"/>
                </a:solidFill>
                <a:latin typeface="Comic Sans MS"/>
                <a:cs typeface="Comic Sans MS"/>
              </a:rPr>
              <a:t>m/s</a:t>
            </a:r>
            <a:endParaRPr lang="el-GR" sz="2200" dirty="0">
              <a:latin typeface="Comic Sans MS"/>
              <a:cs typeface="Comic Sans MS"/>
            </a:endParaRPr>
          </a:p>
          <a:p>
            <a:pPr marL="182880" marR="1646886">
              <a:spcBef>
                <a:spcPts val="600"/>
              </a:spcBef>
            </a:pPr>
            <a:r>
              <a:rPr lang="el-GR" sz="2200" dirty="0">
                <a:solidFill>
                  <a:srgbClr val="181818"/>
                </a:solidFill>
                <a:latin typeface="Comic Sans MS"/>
                <a:cs typeface="Comic Sans MS"/>
              </a:rPr>
              <a:t>u</a:t>
            </a:r>
            <a:r>
              <a:rPr lang="el-GR" sz="2200" spc="18" dirty="0">
                <a:solidFill>
                  <a:srgbClr val="181818"/>
                </a:solidFill>
                <a:latin typeface="Comic Sans MS"/>
                <a:cs typeface="Comic Sans MS"/>
              </a:rPr>
              <a:t> </a:t>
            </a:r>
            <a:r>
              <a:rPr lang="el-GR" sz="2200" dirty="0">
                <a:solidFill>
                  <a:srgbClr val="181818"/>
                </a:solidFill>
                <a:latin typeface="Comic Sans MS"/>
                <a:cs typeface="Comic Sans MS"/>
              </a:rPr>
              <a:t>=</a:t>
            </a:r>
            <a:r>
              <a:rPr lang="el-GR" sz="2200" spc="9" dirty="0">
                <a:solidFill>
                  <a:srgbClr val="181818"/>
                </a:solidFill>
                <a:latin typeface="Comic Sans MS"/>
                <a:cs typeface="Comic Sans MS"/>
              </a:rPr>
              <a:t> </a:t>
            </a:r>
            <a:r>
              <a:rPr lang="el-GR" sz="2200" dirty="0">
                <a:solidFill>
                  <a:srgbClr val="181818"/>
                </a:solidFill>
                <a:latin typeface="Comic Sans MS"/>
                <a:cs typeface="Comic Sans MS"/>
              </a:rPr>
              <a:t>μέση</a:t>
            </a:r>
            <a:r>
              <a:rPr lang="el-GR" sz="2200" spc="48" dirty="0">
                <a:solidFill>
                  <a:srgbClr val="181818"/>
                </a:solidFill>
                <a:latin typeface="Comic Sans MS"/>
                <a:cs typeface="Comic Sans MS"/>
              </a:rPr>
              <a:t> </a:t>
            </a:r>
            <a:r>
              <a:rPr lang="el-GR" sz="2200" dirty="0">
                <a:solidFill>
                  <a:srgbClr val="181818"/>
                </a:solidFill>
                <a:latin typeface="Comic Sans MS"/>
                <a:cs typeface="Comic Sans MS"/>
              </a:rPr>
              <a:t>ταχύτητα</a:t>
            </a:r>
            <a:r>
              <a:rPr lang="el-GR" sz="2200" spc="74" dirty="0">
                <a:solidFill>
                  <a:srgbClr val="181818"/>
                </a:solidFill>
                <a:latin typeface="Comic Sans MS"/>
                <a:cs typeface="Comic Sans MS"/>
              </a:rPr>
              <a:t> </a:t>
            </a:r>
            <a:r>
              <a:rPr lang="el-GR" sz="2200" dirty="0">
                <a:solidFill>
                  <a:srgbClr val="181818"/>
                </a:solidFill>
                <a:latin typeface="Comic Sans MS"/>
                <a:cs typeface="Comic Sans MS"/>
              </a:rPr>
              <a:t>ανέμου</a:t>
            </a:r>
            <a:r>
              <a:rPr lang="el-GR" sz="2200" spc="63" dirty="0">
                <a:solidFill>
                  <a:srgbClr val="181818"/>
                </a:solidFill>
                <a:latin typeface="Comic Sans MS"/>
                <a:cs typeface="Comic Sans MS"/>
              </a:rPr>
              <a:t> </a:t>
            </a:r>
            <a:r>
              <a:rPr lang="el-GR" sz="2200" dirty="0">
                <a:solidFill>
                  <a:srgbClr val="181818"/>
                </a:solidFill>
                <a:latin typeface="Comic Sans MS"/>
                <a:cs typeface="Comic Sans MS"/>
              </a:rPr>
              <a:t>στο</a:t>
            </a:r>
            <a:r>
              <a:rPr lang="el-GR" sz="2200" spc="29" dirty="0">
                <a:solidFill>
                  <a:srgbClr val="181818"/>
                </a:solidFill>
                <a:latin typeface="Comic Sans MS"/>
                <a:cs typeface="Comic Sans MS"/>
              </a:rPr>
              <a:t> </a:t>
            </a:r>
            <a:r>
              <a:rPr lang="el-GR" sz="2200" dirty="0">
                <a:solidFill>
                  <a:srgbClr val="181818"/>
                </a:solidFill>
                <a:latin typeface="Comic Sans MS"/>
                <a:cs typeface="Comic Sans MS"/>
              </a:rPr>
              <a:t>ύψος</a:t>
            </a:r>
            <a:r>
              <a:rPr lang="el-GR" sz="2200" spc="50" dirty="0">
                <a:solidFill>
                  <a:srgbClr val="181818"/>
                </a:solidFill>
                <a:latin typeface="Comic Sans MS"/>
                <a:cs typeface="Comic Sans MS"/>
              </a:rPr>
              <a:t> </a:t>
            </a:r>
            <a:r>
              <a:rPr lang="el-GR" sz="2200" dirty="0">
                <a:solidFill>
                  <a:srgbClr val="181818"/>
                </a:solidFill>
                <a:latin typeface="Comic Sans MS"/>
                <a:cs typeface="Comic Sans MS"/>
              </a:rPr>
              <a:t>της καμινάδας,</a:t>
            </a:r>
            <a:r>
              <a:rPr lang="el-GR" sz="2200" spc="91" dirty="0">
                <a:solidFill>
                  <a:srgbClr val="181818"/>
                </a:solidFill>
                <a:latin typeface="Comic Sans MS"/>
                <a:cs typeface="Comic Sans MS"/>
              </a:rPr>
              <a:t> </a:t>
            </a:r>
            <a:r>
              <a:rPr lang="el-GR" sz="2200" dirty="0">
                <a:solidFill>
                  <a:srgbClr val="181818"/>
                </a:solidFill>
                <a:latin typeface="Comic Sans MS"/>
                <a:cs typeface="Comic Sans MS"/>
              </a:rPr>
              <a:t>m/s </a:t>
            </a:r>
            <a:endParaRPr lang="el-GR" sz="2200" dirty="0">
              <a:latin typeface="Comic Sans MS"/>
              <a:cs typeface="Comic Sans MS"/>
            </a:endParaRPr>
          </a:p>
          <a:p>
            <a:pPr marL="182880" marR="1646886">
              <a:spcBef>
                <a:spcPts val="600"/>
              </a:spcBef>
            </a:pPr>
            <a:r>
              <a:rPr lang="el-GR" sz="2200" dirty="0" err="1">
                <a:solidFill>
                  <a:srgbClr val="181818"/>
                </a:solidFill>
                <a:latin typeface="Comic Sans MS"/>
                <a:cs typeface="Comic Sans MS"/>
              </a:rPr>
              <a:t>d</a:t>
            </a:r>
            <a:r>
              <a:rPr lang="el-GR" sz="2200" baseline="-19135" dirty="0" err="1">
                <a:solidFill>
                  <a:srgbClr val="181818"/>
                </a:solidFill>
                <a:latin typeface="Comic Sans MS"/>
                <a:cs typeface="Comic Sans MS"/>
              </a:rPr>
              <a:t>s</a:t>
            </a:r>
            <a:r>
              <a:rPr lang="el-GR" sz="2200" spc="85" baseline="-19135" dirty="0">
                <a:solidFill>
                  <a:srgbClr val="181818"/>
                </a:solidFill>
                <a:latin typeface="Comic Sans MS"/>
                <a:cs typeface="Comic Sans MS"/>
              </a:rPr>
              <a:t> </a:t>
            </a:r>
            <a:r>
              <a:rPr lang="el-GR" sz="2200" dirty="0">
                <a:solidFill>
                  <a:srgbClr val="181818"/>
                </a:solidFill>
                <a:latin typeface="Comic Sans MS"/>
                <a:cs typeface="Comic Sans MS"/>
              </a:rPr>
              <a:t>=</a:t>
            </a:r>
            <a:r>
              <a:rPr lang="el-GR" sz="2200" spc="14" dirty="0">
                <a:solidFill>
                  <a:srgbClr val="181818"/>
                </a:solidFill>
                <a:latin typeface="Comic Sans MS"/>
                <a:cs typeface="Comic Sans MS"/>
              </a:rPr>
              <a:t> </a:t>
            </a:r>
            <a:r>
              <a:rPr lang="el-GR" sz="2200" dirty="0">
                <a:solidFill>
                  <a:srgbClr val="181818"/>
                </a:solidFill>
                <a:latin typeface="Comic Sans MS"/>
                <a:cs typeface="Comic Sans MS"/>
              </a:rPr>
              <a:t>εσωτερική</a:t>
            </a:r>
            <a:r>
              <a:rPr lang="el-GR" sz="2200" spc="88" dirty="0">
                <a:solidFill>
                  <a:srgbClr val="181818"/>
                </a:solidFill>
                <a:latin typeface="Comic Sans MS"/>
                <a:cs typeface="Comic Sans MS"/>
              </a:rPr>
              <a:t> </a:t>
            </a:r>
            <a:r>
              <a:rPr lang="el-GR" sz="2200" dirty="0">
                <a:solidFill>
                  <a:srgbClr val="181818"/>
                </a:solidFill>
                <a:latin typeface="Comic Sans MS"/>
                <a:cs typeface="Comic Sans MS"/>
              </a:rPr>
              <a:t>διάμετρος</a:t>
            </a:r>
            <a:r>
              <a:rPr lang="el-GR" sz="2200" spc="84" dirty="0">
                <a:solidFill>
                  <a:srgbClr val="181818"/>
                </a:solidFill>
                <a:latin typeface="Comic Sans MS"/>
                <a:cs typeface="Comic Sans MS"/>
              </a:rPr>
              <a:t> </a:t>
            </a:r>
            <a:r>
              <a:rPr lang="el-GR" sz="2200" dirty="0">
                <a:solidFill>
                  <a:srgbClr val="181818"/>
                </a:solidFill>
                <a:latin typeface="Comic Sans MS"/>
                <a:cs typeface="Comic Sans MS"/>
              </a:rPr>
              <a:t>καμινάδας,</a:t>
            </a:r>
            <a:r>
              <a:rPr lang="el-GR" sz="2200" spc="86" dirty="0">
                <a:solidFill>
                  <a:srgbClr val="181818"/>
                </a:solidFill>
                <a:latin typeface="Comic Sans MS"/>
                <a:cs typeface="Comic Sans MS"/>
              </a:rPr>
              <a:t> </a:t>
            </a:r>
            <a:r>
              <a:rPr lang="el-GR" sz="2200" dirty="0">
                <a:solidFill>
                  <a:srgbClr val="181818"/>
                </a:solidFill>
                <a:latin typeface="Comic Sans MS"/>
                <a:cs typeface="Comic Sans MS"/>
              </a:rPr>
              <a:t>m</a:t>
            </a:r>
            <a:endParaRPr lang="el-GR" sz="2200" dirty="0">
              <a:latin typeface="Comic Sans MS"/>
              <a:cs typeface="Comic Sans MS"/>
            </a:endParaRPr>
          </a:p>
          <a:p>
            <a:pPr marL="182880" marR="2285781">
              <a:spcBef>
                <a:spcPts val="600"/>
              </a:spcBef>
            </a:pPr>
            <a:r>
              <a:rPr lang="el-GR" sz="2200" dirty="0" err="1">
                <a:solidFill>
                  <a:srgbClr val="181818"/>
                </a:solidFill>
                <a:latin typeface="Comic Sans MS"/>
              </a:rPr>
              <a:t>Pa</a:t>
            </a:r>
            <a:r>
              <a:rPr lang="el-GR" sz="2200" dirty="0">
                <a:solidFill>
                  <a:srgbClr val="181818"/>
                </a:solidFill>
                <a:latin typeface="Comic Sans MS"/>
              </a:rPr>
              <a:t> = ατμοσφαιρική πίεση, </a:t>
            </a:r>
            <a:r>
              <a:rPr lang="el-GR" sz="2200" dirty="0" err="1">
                <a:solidFill>
                  <a:srgbClr val="181818"/>
                </a:solidFill>
                <a:latin typeface="Comic Sans MS"/>
              </a:rPr>
              <a:t>mbar</a:t>
            </a:r>
            <a:endParaRPr lang="el-GR" sz="2200" dirty="0">
              <a:solidFill>
                <a:srgbClr val="181818"/>
              </a:solidFill>
              <a:latin typeface="Comic Sans MS"/>
            </a:endParaRPr>
          </a:p>
          <a:p>
            <a:pPr marL="182880" marR="2285781" indent="-1">
              <a:spcBef>
                <a:spcPts val="600"/>
              </a:spcBef>
            </a:pPr>
            <a:r>
              <a:rPr lang="el-GR" sz="2200" dirty="0" err="1">
                <a:solidFill>
                  <a:srgbClr val="181818"/>
                </a:solidFill>
                <a:latin typeface="Comic Sans MS"/>
                <a:cs typeface="Comic Sans MS"/>
              </a:rPr>
              <a:t>T</a:t>
            </a:r>
            <a:r>
              <a:rPr lang="el-GR" sz="2200" baseline="-19135" dirty="0" err="1">
                <a:solidFill>
                  <a:srgbClr val="181818"/>
                </a:solidFill>
                <a:latin typeface="Comic Sans MS"/>
                <a:cs typeface="Comic Sans MS"/>
              </a:rPr>
              <a:t>s</a:t>
            </a:r>
            <a:r>
              <a:rPr lang="el-GR" sz="2200" spc="91" baseline="-19135" dirty="0">
                <a:solidFill>
                  <a:srgbClr val="181818"/>
                </a:solidFill>
                <a:latin typeface="Comic Sans MS"/>
                <a:cs typeface="Comic Sans MS"/>
              </a:rPr>
              <a:t> </a:t>
            </a:r>
            <a:r>
              <a:rPr lang="el-GR" sz="2200" dirty="0">
                <a:solidFill>
                  <a:srgbClr val="181818"/>
                </a:solidFill>
                <a:latin typeface="Comic Sans MS"/>
                <a:cs typeface="Comic Sans MS"/>
              </a:rPr>
              <a:t>=</a:t>
            </a:r>
            <a:r>
              <a:rPr lang="el-GR" sz="2200" spc="14" dirty="0">
                <a:solidFill>
                  <a:srgbClr val="181818"/>
                </a:solidFill>
                <a:latin typeface="Comic Sans MS"/>
                <a:cs typeface="Comic Sans MS"/>
              </a:rPr>
              <a:t> </a:t>
            </a:r>
            <a:r>
              <a:rPr lang="el-GR" sz="2200" dirty="0">
                <a:solidFill>
                  <a:srgbClr val="181818"/>
                </a:solidFill>
                <a:latin typeface="Comic Sans MS"/>
                <a:cs typeface="Comic Sans MS"/>
              </a:rPr>
              <a:t>θερμοκρασία</a:t>
            </a:r>
            <a:r>
              <a:rPr lang="el-GR" sz="2200" spc="103" dirty="0">
                <a:solidFill>
                  <a:srgbClr val="181818"/>
                </a:solidFill>
                <a:latin typeface="Comic Sans MS"/>
                <a:cs typeface="Comic Sans MS"/>
              </a:rPr>
              <a:t> </a:t>
            </a:r>
            <a:r>
              <a:rPr lang="el-GR" sz="2200" dirty="0">
                <a:solidFill>
                  <a:srgbClr val="181818"/>
                </a:solidFill>
                <a:latin typeface="Comic Sans MS"/>
                <a:cs typeface="Comic Sans MS"/>
              </a:rPr>
              <a:t>αερίων</a:t>
            </a:r>
            <a:r>
              <a:rPr lang="el-GR" sz="2200" spc="59" dirty="0">
                <a:solidFill>
                  <a:srgbClr val="181818"/>
                </a:solidFill>
                <a:latin typeface="Comic Sans MS"/>
                <a:cs typeface="Comic Sans MS"/>
              </a:rPr>
              <a:t> </a:t>
            </a:r>
            <a:r>
              <a:rPr lang="el-GR" sz="2200" dirty="0">
                <a:solidFill>
                  <a:srgbClr val="181818"/>
                </a:solidFill>
                <a:latin typeface="Comic Sans MS"/>
                <a:cs typeface="Comic Sans MS"/>
              </a:rPr>
              <a:t>καμινάδας,</a:t>
            </a:r>
            <a:r>
              <a:rPr lang="el-GR" sz="2200" spc="91" dirty="0">
                <a:solidFill>
                  <a:srgbClr val="181818"/>
                </a:solidFill>
                <a:latin typeface="Comic Sans MS"/>
                <a:cs typeface="Comic Sans MS"/>
              </a:rPr>
              <a:t> </a:t>
            </a:r>
            <a:r>
              <a:rPr lang="el-GR" sz="2200" dirty="0">
                <a:solidFill>
                  <a:srgbClr val="181818"/>
                </a:solidFill>
                <a:latin typeface="Comic Sans MS"/>
                <a:cs typeface="Comic Sans MS"/>
              </a:rPr>
              <a:t>K </a:t>
            </a:r>
            <a:endParaRPr lang="el-GR" sz="2200" dirty="0">
              <a:latin typeface="Comic Sans MS"/>
              <a:cs typeface="Comic Sans MS"/>
            </a:endParaRPr>
          </a:p>
          <a:p>
            <a:pPr marL="182880" marR="2285781">
              <a:spcBef>
                <a:spcPts val="600"/>
              </a:spcBef>
            </a:pPr>
            <a:r>
              <a:rPr lang="el-GR" sz="2200" dirty="0" err="1">
                <a:solidFill>
                  <a:srgbClr val="181818"/>
                </a:solidFill>
                <a:latin typeface="Comic Sans MS"/>
                <a:cs typeface="Comic Sans MS"/>
              </a:rPr>
              <a:t>T</a:t>
            </a:r>
            <a:r>
              <a:rPr lang="el-GR" sz="2200" baseline="-19135" dirty="0" err="1">
                <a:solidFill>
                  <a:srgbClr val="181818"/>
                </a:solidFill>
                <a:latin typeface="Comic Sans MS"/>
                <a:cs typeface="Comic Sans MS"/>
              </a:rPr>
              <a:t>a</a:t>
            </a:r>
            <a:r>
              <a:rPr lang="el-GR" sz="2200" spc="23" baseline="-19135" dirty="0">
                <a:solidFill>
                  <a:srgbClr val="181818"/>
                </a:solidFill>
                <a:latin typeface="Comic Sans MS"/>
                <a:cs typeface="Comic Sans MS"/>
              </a:rPr>
              <a:t> </a:t>
            </a:r>
            <a:r>
              <a:rPr lang="el-GR" sz="2200" dirty="0">
                <a:solidFill>
                  <a:srgbClr val="181818"/>
                </a:solidFill>
                <a:latin typeface="Comic Sans MS"/>
                <a:cs typeface="Comic Sans MS"/>
              </a:rPr>
              <a:t>=</a:t>
            </a:r>
            <a:r>
              <a:rPr lang="el-GR" sz="2200" spc="14" dirty="0">
                <a:solidFill>
                  <a:srgbClr val="181818"/>
                </a:solidFill>
                <a:latin typeface="Comic Sans MS"/>
                <a:cs typeface="Comic Sans MS"/>
              </a:rPr>
              <a:t> </a:t>
            </a:r>
            <a:r>
              <a:rPr lang="el-GR" sz="2200" dirty="0">
                <a:solidFill>
                  <a:srgbClr val="181818"/>
                </a:solidFill>
                <a:latin typeface="Comic Sans MS"/>
                <a:cs typeface="Comic Sans MS"/>
              </a:rPr>
              <a:t>ατμοσφαιρική</a:t>
            </a:r>
            <a:r>
              <a:rPr lang="el-GR" sz="2200" spc="112" dirty="0">
                <a:solidFill>
                  <a:srgbClr val="181818"/>
                </a:solidFill>
                <a:latin typeface="Comic Sans MS"/>
                <a:cs typeface="Comic Sans MS"/>
              </a:rPr>
              <a:t> </a:t>
            </a:r>
            <a:r>
              <a:rPr lang="el-GR" sz="2200" dirty="0">
                <a:solidFill>
                  <a:srgbClr val="181818"/>
                </a:solidFill>
                <a:latin typeface="Comic Sans MS"/>
                <a:cs typeface="Comic Sans MS"/>
              </a:rPr>
              <a:t>θερμοκρασία,</a:t>
            </a:r>
            <a:r>
              <a:rPr lang="el-GR" sz="2200" spc="109" dirty="0">
                <a:solidFill>
                  <a:srgbClr val="181818"/>
                </a:solidFill>
                <a:latin typeface="Comic Sans MS"/>
                <a:cs typeface="Comic Sans MS"/>
              </a:rPr>
              <a:t> </a:t>
            </a:r>
            <a:r>
              <a:rPr lang="el-GR" sz="2200" dirty="0">
                <a:solidFill>
                  <a:srgbClr val="181818"/>
                </a:solidFill>
                <a:latin typeface="Comic Sans MS"/>
                <a:cs typeface="Comic Sans MS"/>
              </a:rPr>
              <a:t>K</a:t>
            </a:r>
            <a:endParaRPr lang="el-GR" sz="2200" dirty="0">
              <a:latin typeface="Comic Sans MS"/>
              <a:cs typeface="Comic Sans MS"/>
            </a:endParaRPr>
          </a:p>
        </p:txBody>
      </p:sp>
      <p:sp>
        <p:nvSpPr>
          <p:cNvPr id="5" name="Ορθογώνιο 4">
            <a:extLst>
              <a:ext uri="{FF2B5EF4-FFF2-40B4-BE49-F238E27FC236}">
                <a16:creationId xmlns:a16="http://schemas.microsoft.com/office/drawing/2014/main" id="{606D88A7-8D7F-417D-960B-064EF8CF4408}"/>
              </a:ext>
            </a:extLst>
          </p:cNvPr>
          <p:cNvSpPr/>
          <p:nvPr/>
        </p:nvSpPr>
        <p:spPr>
          <a:xfrm>
            <a:off x="2915816" y="0"/>
            <a:ext cx="3430426" cy="490968"/>
          </a:xfrm>
          <a:prstGeom prst="rect">
            <a:avLst/>
          </a:prstGeom>
        </p:spPr>
        <p:txBody>
          <a:bodyPr wrap="none">
            <a:spAutoFit/>
          </a:bodyPr>
          <a:lstStyle/>
          <a:p>
            <a:pPr marL="579048">
              <a:lnSpc>
                <a:spcPct val="116129"/>
              </a:lnSpc>
              <a:spcBef>
                <a:spcPts val="2565"/>
              </a:spcBef>
            </a:pPr>
            <a:r>
              <a:rPr lang="el-GR" sz="2400" b="1" dirty="0">
                <a:solidFill>
                  <a:srgbClr val="A50020"/>
                </a:solidFill>
                <a:latin typeface="Comic Sans MS"/>
                <a:cs typeface="Comic Sans MS"/>
              </a:rPr>
              <a:t>Ανύψωση </a:t>
            </a:r>
            <a:r>
              <a:rPr lang="el-GR" sz="2400" b="1" dirty="0" err="1">
                <a:solidFill>
                  <a:srgbClr val="A50020"/>
                </a:solidFill>
                <a:latin typeface="Comic Sans MS"/>
                <a:cs typeface="Comic Sans MS"/>
              </a:rPr>
              <a:t>πλουμίου</a:t>
            </a:r>
            <a:endParaRPr lang="el-GR" sz="2400" dirty="0">
              <a:latin typeface="Comic Sans MS"/>
              <a:cs typeface="Comic Sans MS"/>
            </a:endParaRPr>
          </a:p>
        </p:txBody>
      </p:sp>
      <p:pic>
        <p:nvPicPr>
          <p:cNvPr id="6" name="Εικόνα 5">
            <a:extLst>
              <a:ext uri="{FF2B5EF4-FFF2-40B4-BE49-F238E27FC236}">
                <a16:creationId xmlns:a16="http://schemas.microsoft.com/office/drawing/2014/main" id="{D88AC313-CCB5-4665-8163-48A231DED5AF}"/>
              </a:ext>
            </a:extLst>
          </p:cNvPr>
          <p:cNvPicPr>
            <a:picLocks noChangeAspect="1"/>
          </p:cNvPicPr>
          <p:nvPr/>
        </p:nvPicPr>
        <p:blipFill>
          <a:blip r:embed="rId2"/>
          <a:stretch>
            <a:fillRect/>
          </a:stretch>
        </p:blipFill>
        <p:spPr>
          <a:xfrm>
            <a:off x="2267744" y="2348880"/>
            <a:ext cx="5508612" cy="1224136"/>
          </a:xfrm>
          <a:prstGeom prst="rect">
            <a:avLst/>
          </a:prstGeom>
        </p:spPr>
      </p:pic>
    </p:spTree>
    <p:extLst>
      <p:ext uri="{BB962C8B-B14F-4D97-AF65-F5344CB8AC3E}">
        <p14:creationId xmlns:p14="http://schemas.microsoft.com/office/powerpoint/2010/main" val="3884134251"/>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012A7649-A79B-466B-89F9-999D64D56029}"/>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11/12/2024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34A480FA-5376-401A-B048-B127DC22BAEC}"/>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122</a:t>
            </a:fld>
            <a:endParaRPr lang="el-GR" dirty="0">
              <a:solidFill>
                <a:prstClr val="black">
                  <a:tint val="75000"/>
                </a:prstClr>
              </a:solidFill>
            </a:endParaRPr>
          </a:p>
        </p:txBody>
      </p:sp>
      <p:sp>
        <p:nvSpPr>
          <p:cNvPr id="4" name="Ορθογώνιο 3">
            <a:extLst>
              <a:ext uri="{FF2B5EF4-FFF2-40B4-BE49-F238E27FC236}">
                <a16:creationId xmlns:a16="http://schemas.microsoft.com/office/drawing/2014/main" id="{112295B5-63A3-4A74-ABF7-7517FA2A7BC0}"/>
              </a:ext>
            </a:extLst>
          </p:cNvPr>
          <p:cNvSpPr/>
          <p:nvPr/>
        </p:nvSpPr>
        <p:spPr>
          <a:xfrm>
            <a:off x="215516" y="250689"/>
            <a:ext cx="8712968" cy="3277820"/>
          </a:xfrm>
          <a:prstGeom prst="rect">
            <a:avLst/>
          </a:prstGeom>
        </p:spPr>
        <p:txBody>
          <a:bodyPr wrap="square">
            <a:spAutoFit/>
          </a:bodyPr>
          <a:lstStyle/>
          <a:p>
            <a:pPr marL="182880"/>
            <a:r>
              <a:rPr lang="el-GR" sz="2300" dirty="0">
                <a:solidFill>
                  <a:srgbClr val="0000FF"/>
                </a:solidFill>
                <a:latin typeface="Comic Sans MS"/>
                <a:cs typeface="Comic Sans MS"/>
              </a:rPr>
              <a:t>Η</a:t>
            </a:r>
            <a:r>
              <a:rPr lang="el-GR" sz="2300" spc="19" dirty="0">
                <a:solidFill>
                  <a:srgbClr val="0000FF"/>
                </a:solidFill>
                <a:latin typeface="Comic Sans MS"/>
                <a:cs typeface="Comic Sans MS"/>
              </a:rPr>
              <a:t> </a:t>
            </a:r>
            <a:r>
              <a:rPr lang="el-GR" sz="2300" dirty="0">
                <a:solidFill>
                  <a:srgbClr val="0000FF"/>
                </a:solidFill>
                <a:latin typeface="Comic Sans MS"/>
                <a:cs typeface="Comic Sans MS"/>
              </a:rPr>
              <a:t>σχέση</a:t>
            </a:r>
            <a:r>
              <a:rPr lang="el-GR" sz="2300" spc="43" dirty="0">
                <a:solidFill>
                  <a:srgbClr val="0000FF"/>
                </a:solidFill>
                <a:latin typeface="Comic Sans MS"/>
                <a:cs typeface="Comic Sans MS"/>
              </a:rPr>
              <a:t> </a:t>
            </a:r>
            <a:r>
              <a:rPr lang="el-GR" sz="2300" dirty="0">
                <a:solidFill>
                  <a:srgbClr val="0000FF"/>
                </a:solidFill>
                <a:latin typeface="Comic Sans MS"/>
                <a:cs typeface="Comic Sans MS"/>
              </a:rPr>
              <a:t>του</a:t>
            </a:r>
            <a:r>
              <a:rPr lang="el-GR" sz="2300" spc="30" dirty="0">
                <a:solidFill>
                  <a:srgbClr val="0000FF"/>
                </a:solidFill>
                <a:latin typeface="Comic Sans MS"/>
                <a:cs typeface="Comic Sans MS"/>
              </a:rPr>
              <a:t> </a:t>
            </a:r>
            <a:r>
              <a:rPr lang="el-GR" sz="2300" dirty="0" err="1">
                <a:solidFill>
                  <a:srgbClr val="0000FF"/>
                </a:solidFill>
                <a:latin typeface="Comic Sans MS"/>
                <a:cs typeface="Comic Sans MS"/>
              </a:rPr>
              <a:t>Holland</a:t>
            </a:r>
            <a:r>
              <a:rPr lang="el-GR" sz="2300" spc="54" dirty="0">
                <a:solidFill>
                  <a:srgbClr val="0000FF"/>
                </a:solidFill>
                <a:latin typeface="Comic Sans MS"/>
                <a:cs typeface="Comic Sans MS"/>
              </a:rPr>
              <a:t> </a:t>
            </a:r>
            <a:r>
              <a:rPr lang="el-GR" sz="2300" dirty="0">
                <a:solidFill>
                  <a:srgbClr val="0000FF"/>
                </a:solidFill>
                <a:latin typeface="Comic Sans MS"/>
                <a:cs typeface="Comic Sans MS"/>
              </a:rPr>
              <a:t>ισχύει</a:t>
            </a:r>
            <a:r>
              <a:rPr lang="el-GR" sz="2300" spc="43" dirty="0">
                <a:solidFill>
                  <a:srgbClr val="0000FF"/>
                </a:solidFill>
                <a:latin typeface="Comic Sans MS"/>
                <a:cs typeface="Comic Sans MS"/>
              </a:rPr>
              <a:t> </a:t>
            </a:r>
            <a:r>
              <a:rPr lang="el-GR" sz="2300" dirty="0">
                <a:solidFill>
                  <a:srgbClr val="0000FF"/>
                </a:solidFill>
                <a:latin typeface="Comic Sans MS"/>
                <a:cs typeface="Comic Sans MS"/>
              </a:rPr>
              <a:t>για</a:t>
            </a:r>
            <a:r>
              <a:rPr lang="el-GR" sz="2300" spc="22" dirty="0">
                <a:solidFill>
                  <a:srgbClr val="0000FF"/>
                </a:solidFill>
                <a:latin typeface="Comic Sans MS"/>
                <a:cs typeface="Comic Sans MS"/>
              </a:rPr>
              <a:t> </a:t>
            </a:r>
            <a:r>
              <a:rPr lang="el-GR" sz="2300" dirty="0">
                <a:solidFill>
                  <a:srgbClr val="0000FF"/>
                </a:solidFill>
                <a:latin typeface="Comic Sans MS"/>
                <a:cs typeface="Comic Sans MS"/>
              </a:rPr>
              <a:t>ουδέτερες</a:t>
            </a:r>
            <a:r>
              <a:rPr lang="el-GR" sz="2300" spc="74" dirty="0">
                <a:solidFill>
                  <a:srgbClr val="0000FF"/>
                </a:solidFill>
                <a:latin typeface="Comic Sans MS"/>
                <a:cs typeface="Comic Sans MS"/>
              </a:rPr>
              <a:t> </a:t>
            </a:r>
            <a:r>
              <a:rPr lang="el-GR" sz="2300" dirty="0">
                <a:solidFill>
                  <a:srgbClr val="0000FF"/>
                </a:solidFill>
                <a:latin typeface="Comic Sans MS"/>
                <a:cs typeface="Comic Sans MS"/>
              </a:rPr>
              <a:t>συνθήκες.</a:t>
            </a:r>
          </a:p>
          <a:p>
            <a:pPr marL="182880" marR="760912" indent="-9"/>
            <a:r>
              <a:rPr lang="el-GR" sz="2300" dirty="0">
                <a:solidFill>
                  <a:srgbClr val="0000FF"/>
                </a:solidFill>
                <a:latin typeface="Comic Sans MS"/>
                <a:cs typeface="Comic Sans MS"/>
              </a:rPr>
              <a:t>Η</a:t>
            </a:r>
            <a:r>
              <a:rPr lang="el-GR" sz="2300" spc="19" dirty="0">
                <a:solidFill>
                  <a:srgbClr val="0000FF"/>
                </a:solidFill>
                <a:latin typeface="Comic Sans MS"/>
                <a:cs typeface="Comic Sans MS"/>
              </a:rPr>
              <a:t> </a:t>
            </a:r>
            <a:r>
              <a:rPr lang="el-GR" sz="2300" dirty="0">
                <a:solidFill>
                  <a:srgbClr val="0000FF"/>
                </a:solidFill>
                <a:latin typeface="Comic Sans MS"/>
                <a:cs typeface="Comic Sans MS"/>
              </a:rPr>
              <a:t>ανύψωση</a:t>
            </a:r>
            <a:r>
              <a:rPr lang="el-GR" sz="2300" spc="56" dirty="0">
                <a:solidFill>
                  <a:srgbClr val="0000FF"/>
                </a:solidFill>
                <a:latin typeface="Comic Sans MS"/>
                <a:cs typeface="Comic Sans MS"/>
              </a:rPr>
              <a:t> </a:t>
            </a:r>
            <a:r>
              <a:rPr lang="el-GR" sz="2300" dirty="0">
                <a:solidFill>
                  <a:srgbClr val="0000FF"/>
                </a:solidFill>
                <a:latin typeface="Comic Sans MS"/>
                <a:cs typeface="Comic Sans MS"/>
              </a:rPr>
              <a:t>του</a:t>
            </a:r>
            <a:r>
              <a:rPr lang="el-GR" sz="2300" spc="26" dirty="0">
                <a:solidFill>
                  <a:srgbClr val="0000FF"/>
                </a:solidFill>
                <a:latin typeface="Comic Sans MS"/>
                <a:cs typeface="Comic Sans MS"/>
              </a:rPr>
              <a:t> </a:t>
            </a:r>
            <a:r>
              <a:rPr lang="el-GR" sz="2300" dirty="0" err="1">
                <a:solidFill>
                  <a:srgbClr val="0000FF"/>
                </a:solidFill>
                <a:latin typeface="Comic Sans MS"/>
                <a:cs typeface="Comic Sans MS"/>
              </a:rPr>
              <a:t>πλουμίου</a:t>
            </a:r>
            <a:r>
              <a:rPr lang="el-GR" sz="2300" spc="62" dirty="0">
                <a:solidFill>
                  <a:srgbClr val="0000FF"/>
                </a:solidFill>
                <a:latin typeface="Comic Sans MS"/>
                <a:cs typeface="Comic Sans MS"/>
              </a:rPr>
              <a:t> </a:t>
            </a:r>
            <a:r>
              <a:rPr lang="el-GR" sz="2300" dirty="0">
                <a:solidFill>
                  <a:srgbClr val="0000FF"/>
                </a:solidFill>
                <a:latin typeface="Comic Sans MS"/>
                <a:cs typeface="Comic Sans MS"/>
              </a:rPr>
              <a:t>χρειάζεται</a:t>
            </a:r>
            <a:r>
              <a:rPr lang="el-GR" sz="2300" spc="72" dirty="0">
                <a:solidFill>
                  <a:srgbClr val="0000FF"/>
                </a:solidFill>
                <a:latin typeface="Comic Sans MS"/>
                <a:cs typeface="Comic Sans MS"/>
              </a:rPr>
              <a:t> </a:t>
            </a:r>
            <a:r>
              <a:rPr lang="el-GR" sz="2300" dirty="0">
                <a:solidFill>
                  <a:srgbClr val="0000FF"/>
                </a:solidFill>
                <a:latin typeface="Comic Sans MS"/>
                <a:cs typeface="Comic Sans MS"/>
              </a:rPr>
              <a:t>να</a:t>
            </a:r>
            <a:r>
              <a:rPr lang="el-GR" sz="2300" spc="23" dirty="0">
                <a:solidFill>
                  <a:srgbClr val="0000FF"/>
                </a:solidFill>
                <a:latin typeface="Comic Sans MS"/>
                <a:cs typeface="Comic Sans MS"/>
              </a:rPr>
              <a:t> </a:t>
            </a:r>
            <a:r>
              <a:rPr lang="el-GR" sz="2300" dirty="0">
                <a:solidFill>
                  <a:srgbClr val="0000FF"/>
                </a:solidFill>
                <a:latin typeface="Comic Sans MS"/>
                <a:cs typeface="Comic Sans MS"/>
              </a:rPr>
              <a:t>διορθωθεί</a:t>
            </a:r>
            <a:r>
              <a:rPr lang="el-GR" sz="2300" spc="71" dirty="0">
                <a:solidFill>
                  <a:srgbClr val="0000FF"/>
                </a:solidFill>
                <a:latin typeface="Comic Sans MS"/>
                <a:cs typeface="Comic Sans MS"/>
              </a:rPr>
              <a:t> </a:t>
            </a:r>
            <a:r>
              <a:rPr lang="el-GR" sz="2300" dirty="0">
                <a:solidFill>
                  <a:srgbClr val="0000FF"/>
                </a:solidFill>
                <a:latin typeface="Comic Sans MS"/>
                <a:cs typeface="Comic Sans MS"/>
              </a:rPr>
              <a:t>για άλλες</a:t>
            </a:r>
            <a:r>
              <a:rPr lang="el-GR" sz="2300" spc="40" dirty="0">
                <a:solidFill>
                  <a:srgbClr val="0000FF"/>
                </a:solidFill>
                <a:latin typeface="Comic Sans MS"/>
                <a:cs typeface="Comic Sans MS"/>
              </a:rPr>
              <a:t> </a:t>
            </a:r>
            <a:r>
              <a:rPr lang="el-GR" sz="2300" dirty="0">
                <a:solidFill>
                  <a:srgbClr val="0000FF"/>
                </a:solidFill>
                <a:latin typeface="Comic Sans MS"/>
                <a:cs typeface="Comic Sans MS"/>
              </a:rPr>
              <a:t>συνθήκες σταθερότητας</a:t>
            </a:r>
            <a:r>
              <a:rPr lang="el-GR" sz="2300" spc="103" dirty="0">
                <a:solidFill>
                  <a:srgbClr val="0000FF"/>
                </a:solidFill>
                <a:latin typeface="Comic Sans MS"/>
                <a:cs typeface="Comic Sans MS"/>
              </a:rPr>
              <a:t> </a:t>
            </a:r>
            <a:r>
              <a:rPr lang="el-GR" sz="2300" dirty="0">
                <a:solidFill>
                  <a:srgbClr val="0000FF"/>
                </a:solidFill>
                <a:latin typeface="Comic Sans MS"/>
                <a:cs typeface="Comic Sans MS"/>
              </a:rPr>
              <a:t>με</a:t>
            </a:r>
            <a:r>
              <a:rPr lang="el-GR" sz="2300" spc="23" dirty="0">
                <a:solidFill>
                  <a:srgbClr val="0000FF"/>
                </a:solidFill>
                <a:latin typeface="Comic Sans MS"/>
                <a:cs typeface="Comic Sans MS"/>
              </a:rPr>
              <a:t> </a:t>
            </a:r>
            <a:r>
              <a:rPr lang="el-GR" sz="2300" dirty="0">
                <a:solidFill>
                  <a:srgbClr val="0000FF"/>
                </a:solidFill>
                <a:latin typeface="Comic Sans MS"/>
                <a:cs typeface="Comic Sans MS"/>
              </a:rPr>
              <a:t>χρήση</a:t>
            </a:r>
            <a:r>
              <a:rPr lang="el-GR" sz="2300" spc="43" dirty="0">
                <a:solidFill>
                  <a:srgbClr val="0000FF"/>
                </a:solidFill>
                <a:latin typeface="Comic Sans MS"/>
                <a:cs typeface="Comic Sans MS"/>
              </a:rPr>
              <a:t> </a:t>
            </a:r>
            <a:r>
              <a:rPr lang="el-GR" sz="2300" dirty="0">
                <a:solidFill>
                  <a:srgbClr val="0000FF"/>
                </a:solidFill>
                <a:latin typeface="Comic Sans MS"/>
                <a:cs typeface="Comic Sans MS"/>
              </a:rPr>
              <a:t>πολλαπλασιαστών</a:t>
            </a:r>
            <a:r>
              <a:rPr lang="el-GR" sz="2300" spc="118" dirty="0">
                <a:solidFill>
                  <a:srgbClr val="0000FF"/>
                </a:solidFill>
                <a:latin typeface="Comic Sans MS"/>
                <a:cs typeface="Comic Sans MS"/>
              </a:rPr>
              <a:t> </a:t>
            </a:r>
            <a:r>
              <a:rPr lang="el-GR" sz="2300" dirty="0">
                <a:solidFill>
                  <a:srgbClr val="0000FF"/>
                </a:solidFill>
                <a:latin typeface="Comic Sans MS"/>
                <a:cs typeface="Comic Sans MS"/>
              </a:rPr>
              <a:t>διόρθωσης:</a:t>
            </a:r>
          </a:p>
          <a:p>
            <a:pPr marL="182880"/>
            <a:r>
              <a:rPr lang="el-GR" sz="2300" dirty="0">
                <a:solidFill>
                  <a:srgbClr val="0000FF"/>
                </a:solidFill>
                <a:latin typeface="Comic Sans MS"/>
                <a:cs typeface="Comic Sans MS"/>
              </a:rPr>
              <a:t>–</a:t>
            </a:r>
            <a:r>
              <a:rPr lang="el-GR" sz="2300" spc="15" dirty="0">
                <a:solidFill>
                  <a:srgbClr val="0000FF"/>
                </a:solidFill>
                <a:latin typeface="Comic Sans MS"/>
                <a:cs typeface="Comic Sans MS"/>
              </a:rPr>
              <a:t> </a:t>
            </a:r>
            <a:r>
              <a:rPr lang="el-GR" sz="2300" dirty="0">
                <a:solidFill>
                  <a:srgbClr val="0000FF"/>
                </a:solidFill>
                <a:latin typeface="Comic Sans MS"/>
                <a:cs typeface="Comic Sans MS"/>
              </a:rPr>
              <a:t>1,2 </a:t>
            </a:r>
            <a:r>
              <a:rPr lang="el-GR" sz="2300" spc="32" dirty="0">
                <a:solidFill>
                  <a:srgbClr val="0000FF"/>
                </a:solidFill>
                <a:latin typeface="Comic Sans MS"/>
                <a:cs typeface="Comic Sans MS"/>
              </a:rPr>
              <a:t> </a:t>
            </a:r>
            <a:r>
              <a:rPr lang="el-GR" sz="2300" dirty="0">
                <a:solidFill>
                  <a:srgbClr val="0000FF"/>
                </a:solidFill>
                <a:latin typeface="Comic Sans MS"/>
                <a:cs typeface="Comic Sans MS"/>
              </a:rPr>
              <a:t>για</a:t>
            </a:r>
            <a:r>
              <a:rPr lang="el-GR" sz="2300" spc="22" dirty="0">
                <a:solidFill>
                  <a:srgbClr val="0000FF"/>
                </a:solidFill>
                <a:latin typeface="Comic Sans MS"/>
                <a:cs typeface="Comic Sans MS"/>
              </a:rPr>
              <a:t> </a:t>
            </a:r>
            <a:r>
              <a:rPr lang="el-GR" sz="2300" dirty="0">
                <a:solidFill>
                  <a:srgbClr val="0000FF"/>
                </a:solidFill>
                <a:latin typeface="Comic Sans MS"/>
                <a:cs typeface="Comic Sans MS"/>
              </a:rPr>
              <a:t>την</a:t>
            </a:r>
            <a:r>
              <a:rPr lang="el-GR" sz="2300" spc="30" dirty="0">
                <a:solidFill>
                  <a:srgbClr val="0000FF"/>
                </a:solidFill>
                <a:latin typeface="Comic Sans MS"/>
                <a:cs typeface="Comic Sans MS"/>
              </a:rPr>
              <a:t> </a:t>
            </a:r>
            <a:r>
              <a:rPr lang="el-GR" sz="2300" dirty="0">
                <a:solidFill>
                  <a:srgbClr val="0000FF"/>
                </a:solidFill>
                <a:latin typeface="Comic Sans MS"/>
                <a:cs typeface="Comic Sans MS"/>
              </a:rPr>
              <a:t>κλάση</a:t>
            </a:r>
            <a:r>
              <a:rPr lang="el-GR" sz="2300" spc="46" dirty="0">
                <a:solidFill>
                  <a:srgbClr val="0000FF"/>
                </a:solidFill>
                <a:latin typeface="Comic Sans MS"/>
                <a:cs typeface="Comic Sans MS"/>
              </a:rPr>
              <a:t> </a:t>
            </a:r>
            <a:r>
              <a:rPr lang="el-GR" sz="2300" dirty="0">
                <a:solidFill>
                  <a:srgbClr val="0000FF"/>
                </a:solidFill>
                <a:latin typeface="Comic Sans MS"/>
                <a:cs typeface="Comic Sans MS"/>
              </a:rPr>
              <a:t>σταθερότητας</a:t>
            </a:r>
            <a:r>
              <a:rPr lang="el-GR" sz="2300" spc="103" dirty="0">
                <a:solidFill>
                  <a:srgbClr val="0000FF"/>
                </a:solidFill>
                <a:latin typeface="Comic Sans MS"/>
                <a:cs typeface="Comic Sans MS"/>
              </a:rPr>
              <a:t> </a:t>
            </a:r>
            <a:r>
              <a:rPr lang="el-GR" sz="2300" dirty="0">
                <a:solidFill>
                  <a:srgbClr val="0000FF"/>
                </a:solidFill>
                <a:latin typeface="Comic Sans MS"/>
                <a:cs typeface="Comic Sans MS"/>
              </a:rPr>
              <a:t>A</a:t>
            </a:r>
          </a:p>
          <a:p>
            <a:pPr marL="182880"/>
            <a:r>
              <a:rPr lang="el-GR" sz="2300" dirty="0">
                <a:solidFill>
                  <a:srgbClr val="0000FF"/>
                </a:solidFill>
                <a:latin typeface="Comic Sans MS"/>
              </a:rPr>
              <a:t>– 1,1 για την κλάση σταθερότητας B</a:t>
            </a:r>
          </a:p>
          <a:p>
            <a:pPr marL="182880"/>
            <a:r>
              <a:rPr lang="el-GR" sz="2300" dirty="0">
                <a:solidFill>
                  <a:srgbClr val="0000FF"/>
                </a:solidFill>
                <a:latin typeface="Comic Sans MS"/>
                <a:cs typeface="Comic Sans MS"/>
              </a:rPr>
              <a:t>–</a:t>
            </a:r>
            <a:r>
              <a:rPr lang="el-GR" sz="2300" spc="15" dirty="0">
                <a:solidFill>
                  <a:srgbClr val="0000FF"/>
                </a:solidFill>
                <a:latin typeface="Comic Sans MS"/>
                <a:cs typeface="Comic Sans MS"/>
              </a:rPr>
              <a:t> </a:t>
            </a:r>
            <a:r>
              <a:rPr lang="el-GR" sz="2300" dirty="0">
                <a:solidFill>
                  <a:srgbClr val="0000FF"/>
                </a:solidFill>
                <a:latin typeface="Comic Sans MS"/>
                <a:cs typeface="Comic Sans MS"/>
              </a:rPr>
              <a:t>0,9</a:t>
            </a:r>
            <a:r>
              <a:rPr lang="el-GR" sz="2300" spc="30" dirty="0">
                <a:solidFill>
                  <a:srgbClr val="0000FF"/>
                </a:solidFill>
                <a:latin typeface="Comic Sans MS"/>
                <a:cs typeface="Comic Sans MS"/>
              </a:rPr>
              <a:t> </a:t>
            </a:r>
            <a:r>
              <a:rPr lang="el-GR" sz="2300" dirty="0">
                <a:solidFill>
                  <a:srgbClr val="0000FF"/>
                </a:solidFill>
                <a:latin typeface="Comic Sans MS"/>
                <a:cs typeface="Comic Sans MS"/>
              </a:rPr>
              <a:t>για</a:t>
            </a:r>
            <a:r>
              <a:rPr lang="el-GR" sz="2300" spc="22" dirty="0">
                <a:solidFill>
                  <a:srgbClr val="0000FF"/>
                </a:solidFill>
                <a:latin typeface="Comic Sans MS"/>
                <a:cs typeface="Comic Sans MS"/>
              </a:rPr>
              <a:t> </a:t>
            </a:r>
            <a:r>
              <a:rPr lang="el-GR" sz="2300" dirty="0">
                <a:solidFill>
                  <a:srgbClr val="0000FF"/>
                </a:solidFill>
                <a:latin typeface="Comic Sans MS"/>
                <a:cs typeface="Comic Sans MS"/>
              </a:rPr>
              <a:t>την</a:t>
            </a:r>
            <a:r>
              <a:rPr lang="el-GR" sz="2300" spc="26" dirty="0">
                <a:solidFill>
                  <a:srgbClr val="0000FF"/>
                </a:solidFill>
                <a:latin typeface="Comic Sans MS"/>
                <a:cs typeface="Comic Sans MS"/>
              </a:rPr>
              <a:t> </a:t>
            </a:r>
            <a:r>
              <a:rPr lang="el-GR" sz="2300" dirty="0">
                <a:solidFill>
                  <a:srgbClr val="0000FF"/>
                </a:solidFill>
                <a:latin typeface="Comic Sans MS"/>
                <a:cs typeface="Comic Sans MS"/>
              </a:rPr>
              <a:t>κλάση</a:t>
            </a:r>
            <a:r>
              <a:rPr lang="el-GR" sz="2300" spc="46" dirty="0">
                <a:solidFill>
                  <a:srgbClr val="0000FF"/>
                </a:solidFill>
                <a:latin typeface="Comic Sans MS"/>
                <a:cs typeface="Comic Sans MS"/>
              </a:rPr>
              <a:t> </a:t>
            </a:r>
            <a:r>
              <a:rPr lang="el-GR" sz="2300" dirty="0">
                <a:solidFill>
                  <a:srgbClr val="0000FF"/>
                </a:solidFill>
                <a:latin typeface="Comic Sans MS"/>
                <a:cs typeface="Comic Sans MS"/>
              </a:rPr>
              <a:t>σταθερότητας</a:t>
            </a:r>
            <a:r>
              <a:rPr lang="el-GR" sz="2300" spc="103" dirty="0">
                <a:solidFill>
                  <a:srgbClr val="0000FF"/>
                </a:solidFill>
                <a:latin typeface="Comic Sans MS"/>
                <a:cs typeface="Comic Sans MS"/>
              </a:rPr>
              <a:t> </a:t>
            </a:r>
            <a:r>
              <a:rPr lang="el-GR" sz="2300" dirty="0">
                <a:solidFill>
                  <a:srgbClr val="0000FF"/>
                </a:solidFill>
                <a:latin typeface="Comic Sans MS"/>
                <a:cs typeface="Comic Sans MS"/>
              </a:rPr>
              <a:t>E</a:t>
            </a:r>
          </a:p>
          <a:p>
            <a:pPr marL="182880"/>
            <a:r>
              <a:rPr lang="el-GR" sz="2300" dirty="0">
                <a:solidFill>
                  <a:srgbClr val="0000FF"/>
                </a:solidFill>
                <a:latin typeface="Comic Sans MS"/>
                <a:cs typeface="Comic Sans MS"/>
              </a:rPr>
              <a:t>–</a:t>
            </a:r>
            <a:r>
              <a:rPr lang="el-GR" sz="2300" spc="15" dirty="0">
                <a:solidFill>
                  <a:srgbClr val="0000FF"/>
                </a:solidFill>
                <a:latin typeface="Comic Sans MS"/>
                <a:cs typeface="Comic Sans MS"/>
              </a:rPr>
              <a:t> </a:t>
            </a:r>
            <a:r>
              <a:rPr lang="el-GR" sz="2300" dirty="0">
                <a:solidFill>
                  <a:srgbClr val="0000FF"/>
                </a:solidFill>
                <a:latin typeface="Comic Sans MS"/>
                <a:cs typeface="Comic Sans MS"/>
              </a:rPr>
              <a:t>0,8</a:t>
            </a:r>
            <a:r>
              <a:rPr lang="el-GR" sz="2300" spc="30" dirty="0">
                <a:solidFill>
                  <a:srgbClr val="0000FF"/>
                </a:solidFill>
                <a:latin typeface="Comic Sans MS"/>
                <a:cs typeface="Comic Sans MS"/>
              </a:rPr>
              <a:t> </a:t>
            </a:r>
            <a:r>
              <a:rPr lang="el-GR" sz="2300" dirty="0">
                <a:solidFill>
                  <a:srgbClr val="0000FF"/>
                </a:solidFill>
                <a:latin typeface="Comic Sans MS"/>
                <a:cs typeface="Comic Sans MS"/>
              </a:rPr>
              <a:t>για</a:t>
            </a:r>
            <a:r>
              <a:rPr lang="el-GR" sz="2300" spc="22" dirty="0">
                <a:solidFill>
                  <a:srgbClr val="0000FF"/>
                </a:solidFill>
                <a:latin typeface="Comic Sans MS"/>
                <a:cs typeface="Comic Sans MS"/>
              </a:rPr>
              <a:t> </a:t>
            </a:r>
            <a:r>
              <a:rPr lang="el-GR" sz="2300" dirty="0">
                <a:solidFill>
                  <a:srgbClr val="0000FF"/>
                </a:solidFill>
                <a:latin typeface="Comic Sans MS"/>
                <a:cs typeface="Comic Sans MS"/>
              </a:rPr>
              <a:t>την</a:t>
            </a:r>
            <a:r>
              <a:rPr lang="el-GR" sz="2300" spc="26" dirty="0">
                <a:solidFill>
                  <a:srgbClr val="0000FF"/>
                </a:solidFill>
                <a:latin typeface="Comic Sans MS"/>
                <a:cs typeface="Comic Sans MS"/>
              </a:rPr>
              <a:t> </a:t>
            </a:r>
            <a:r>
              <a:rPr lang="el-GR" sz="2300" dirty="0">
                <a:solidFill>
                  <a:srgbClr val="0000FF"/>
                </a:solidFill>
                <a:latin typeface="Comic Sans MS"/>
                <a:cs typeface="Comic Sans MS"/>
              </a:rPr>
              <a:t>κλάση</a:t>
            </a:r>
            <a:r>
              <a:rPr lang="el-GR" sz="2300" spc="46" dirty="0">
                <a:solidFill>
                  <a:srgbClr val="0000FF"/>
                </a:solidFill>
                <a:latin typeface="Comic Sans MS"/>
                <a:cs typeface="Comic Sans MS"/>
              </a:rPr>
              <a:t> </a:t>
            </a:r>
            <a:r>
              <a:rPr lang="el-GR" sz="2300" dirty="0">
                <a:solidFill>
                  <a:srgbClr val="0000FF"/>
                </a:solidFill>
                <a:latin typeface="Comic Sans MS"/>
                <a:cs typeface="Comic Sans MS"/>
              </a:rPr>
              <a:t>σταθερότητας</a:t>
            </a:r>
            <a:r>
              <a:rPr lang="el-GR" sz="2300" spc="103" dirty="0">
                <a:solidFill>
                  <a:srgbClr val="0000FF"/>
                </a:solidFill>
                <a:latin typeface="Comic Sans MS"/>
                <a:cs typeface="Comic Sans MS"/>
              </a:rPr>
              <a:t> </a:t>
            </a:r>
            <a:r>
              <a:rPr lang="el-GR" sz="2300" dirty="0">
                <a:solidFill>
                  <a:srgbClr val="0000FF"/>
                </a:solidFill>
                <a:latin typeface="Comic Sans MS"/>
                <a:cs typeface="Comic Sans MS"/>
              </a:rPr>
              <a:t>F</a:t>
            </a:r>
          </a:p>
          <a:p>
            <a:pPr marL="182880"/>
            <a:r>
              <a:rPr lang="el-GR" sz="2300" dirty="0">
                <a:solidFill>
                  <a:srgbClr val="0000FF"/>
                </a:solidFill>
                <a:latin typeface="Comic Sans MS"/>
                <a:cs typeface="Comic Sans MS"/>
              </a:rPr>
              <a:t>Η</a:t>
            </a:r>
            <a:r>
              <a:rPr lang="el-GR" sz="2300" spc="19" dirty="0">
                <a:solidFill>
                  <a:srgbClr val="0000FF"/>
                </a:solidFill>
                <a:latin typeface="Comic Sans MS"/>
                <a:cs typeface="Comic Sans MS"/>
              </a:rPr>
              <a:t> </a:t>
            </a:r>
            <a:r>
              <a:rPr lang="el-GR" sz="2300" dirty="0">
                <a:solidFill>
                  <a:srgbClr val="0000FF"/>
                </a:solidFill>
                <a:latin typeface="Comic Sans MS"/>
                <a:cs typeface="Comic Sans MS"/>
              </a:rPr>
              <a:t>σχέση</a:t>
            </a:r>
            <a:r>
              <a:rPr lang="el-GR" sz="2300" spc="43" dirty="0">
                <a:solidFill>
                  <a:srgbClr val="0000FF"/>
                </a:solidFill>
                <a:latin typeface="Comic Sans MS"/>
                <a:cs typeface="Comic Sans MS"/>
              </a:rPr>
              <a:t> </a:t>
            </a:r>
            <a:r>
              <a:rPr lang="el-GR" sz="2300" dirty="0">
                <a:solidFill>
                  <a:srgbClr val="0000FF"/>
                </a:solidFill>
                <a:latin typeface="Comic Sans MS"/>
                <a:cs typeface="Comic Sans MS"/>
              </a:rPr>
              <a:t>μπορεί</a:t>
            </a:r>
            <a:r>
              <a:rPr lang="el-GR" sz="2300" spc="47" dirty="0">
                <a:solidFill>
                  <a:srgbClr val="0000FF"/>
                </a:solidFill>
                <a:latin typeface="Comic Sans MS"/>
                <a:cs typeface="Comic Sans MS"/>
              </a:rPr>
              <a:t> </a:t>
            </a:r>
            <a:r>
              <a:rPr lang="el-GR" sz="2300" dirty="0">
                <a:solidFill>
                  <a:srgbClr val="0000FF"/>
                </a:solidFill>
                <a:latin typeface="Comic Sans MS"/>
                <a:cs typeface="Comic Sans MS"/>
              </a:rPr>
              <a:t>να</a:t>
            </a:r>
            <a:r>
              <a:rPr lang="el-GR" sz="2300" spc="19" dirty="0">
                <a:solidFill>
                  <a:srgbClr val="0000FF"/>
                </a:solidFill>
                <a:latin typeface="Comic Sans MS"/>
                <a:cs typeface="Comic Sans MS"/>
              </a:rPr>
              <a:t> </a:t>
            </a:r>
            <a:r>
              <a:rPr lang="el-GR" sz="2300" dirty="0">
                <a:solidFill>
                  <a:srgbClr val="0000FF"/>
                </a:solidFill>
                <a:latin typeface="Comic Sans MS"/>
                <a:cs typeface="Comic Sans MS"/>
              </a:rPr>
              <a:t>γραφεί</a:t>
            </a:r>
            <a:r>
              <a:rPr lang="el-GR" sz="2300" spc="46" dirty="0">
                <a:solidFill>
                  <a:srgbClr val="0000FF"/>
                </a:solidFill>
                <a:latin typeface="Comic Sans MS"/>
                <a:cs typeface="Comic Sans MS"/>
              </a:rPr>
              <a:t> και </a:t>
            </a:r>
            <a:r>
              <a:rPr lang="el-GR" sz="2300" dirty="0">
                <a:solidFill>
                  <a:srgbClr val="0000FF"/>
                </a:solidFill>
                <a:latin typeface="Comic Sans MS"/>
                <a:cs typeface="Comic Sans MS"/>
              </a:rPr>
              <a:t>ως:</a:t>
            </a:r>
            <a:r>
              <a:rPr lang="el-GR" sz="2300" spc="22" dirty="0">
                <a:solidFill>
                  <a:srgbClr val="0000FF"/>
                </a:solidFill>
                <a:latin typeface="Comic Sans MS"/>
                <a:cs typeface="Comic Sans MS"/>
              </a:rPr>
              <a:t> </a:t>
            </a:r>
            <a:r>
              <a:rPr lang="el-GR" sz="2300" dirty="0">
                <a:solidFill>
                  <a:srgbClr val="0000FF"/>
                </a:solidFill>
                <a:latin typeface="Comic Sans MS"/>
                <a:cs typeface="Comic Sans MS"/>
              </a:rPr>
              <a:t>(</a:t>
            </a:r>
            <a:r>
              <a:rPr lang="el-GR" sz="2300" dirty="0" err="1">
                <a:solidFill>
                  <a:srgbClr val="0000FF"/>
                </a:solidFill>
                <a:latin typeface="Comic Sans MS"/>
                <a:cs typeface="Comic Sans MS"/>
              </a:rPr>
              <a:t>Wark</a:t>
            </a:r>
            <a:r>
              <a:rPr lang="el-GR" sz="2300" spc="50" dirty="0">
                <a:solidFill>
                  <a:srgbClr val="0000FF"/>
                </a:solidFill>
                <a:latin typeface="Comic Sans MS"/>
                <a:cs typeface="Comic Sans MS"/>
              </a:rPr>
              <a:t> </a:t>
            </a:r>
            <a:r>
              <a:rPr lang="el-GR" sz="2300" dirty="0">
                <a:solidFill>
                  <a:srgbClr val="0000FF"/>
                </a:solidFill>
                <a:latin typeface="Comic Sans MS"/>
                <a:cs typeface="Comic Sans MS"/>
              </a:rPr>
              <a:t>&amp;</a:t>
            </a:r>
            <a:r>
              <a:rPr lang="el-GR" sz="2300" spc="14" dirty="0">
                <a:solidFill>
                  <a:srgbClr val="0000FF"/>
                </a:solidFill>
                <a:latin typeface="Comic Sans MS"/>
                <a:cs typeface="Comic Sans MS"/>
              </a:rPr>
              <a:t> </a:t>
            </a:r>
            <a:r>
              <a:rPr lang="el-GR" sz="2300" dirty="0" err="1">
                <a:solidFill>
                  <a:srgbClr val="0000FF"/>
                </a:solidFill>
                <a:latin typeface="Comic Sans MS"/>
                <a:cs typeface="Comic Sans MS"/>
              </a:rPr>
              <a:t>Warner</a:t>
            </a:r>
            <a:r>
              <a:rPr lang="el-GR" sz="2300" dirty="0">
                <a:solidFill>
                  <a:srgbClr val="0000FF"/>
                </a:solidFill>
                <a:latin typeface="Comic Sans MS"/>
                <a:cs typeface="Comic Sans MS"/>
              </a:rPr>
              <a:t>,</a:t>
            </a:r>
            <a:r>
              <a:rPr lang="el-GR" sz="2300" spc="60" dirty="0">
                <a:solidFill>
                  <a:srgbClr val="0000FF"/>
                </a:solidFill>
                <a:latin typeface="Comic Sans MS"/>
                <a:cs typeface="Comic Sans MS"/>
              </a:rPr>
              <a:t> </a:t>
            </a:r>
            <a:r>
              <a:rPr lang="el-GR" sz="2300" dirty="0">
                <a:solidFill>
                  <a:srgbClr val="0000FF"/>
                </a:solidFill>
                <a:latin typeface="Comic Sans MS"/>
                <a:cs typeface="Comic Sans MS"/>
              </a:rPr>
              <a:t>1981)</a:t>
            </a:r>
          </a:p>
        </p:txBody>
      </p:sp>
      <p:sp>
        <p:nvSpPr>
          <p:cNvPr id="5" name="Ορθογώνιο 4">
            <a:extLst>
              <a:ext uri="{FF2B5EF4-FFF2-40B4-BE49-F238E27FC236}">
                <a16:creationId xmlns:a16="http://schemas.microsoft.com/office/drawing/2014/main" id="{0A50DC6B-4BF4-413E-9BF8-BF7B61A2267E}"/>
              </a:ext>
            </a:extLst>
          </p:cNvPr>
          <p:cNvSpPr/>
          <p:nvPr/>
        </p:nvSpPr>
        <p:spPr>
          <a:xfrm>
            <a:off x="683568" y="5620598"/>
            <a:ext cx="3150606" cy="369332"/>
          </a:xfrm>
          <a:prstGeom prst="rect">
            <a:avLst/>
          </a:prstGeom>
        </p:spPr>
        <p:txBody>
          <a:bodyPr wrap="none">
            <a:spAutoFit/>
          </a:bodyPr>
          <a:lstStyle/>
          <a:p>
            <a:r>
              <a:rPr lang="el-GR" baseline="8442" dirty="0">
                <a:solidFill>
                  <a:srgbClr val="181818"/>
                </a:solidFill>
                <a:latin typeface="Comic Sans MS"/>
                <a:cs typeface="Comic Sans MS"/>
              </a:rPr>
              <a:t>όπου </a:t>
            </a:r>
            <a:r>
              <a:rPr lang="el-GR" spc="12" baseline="8442" dirty="0">
                <a:solidFill>
                  <a:srgbClr val="181818"/>
                </a:solidFill>
                <a:latin typeface="Comic Sans MS"/>
                <a:cs typeface="Comic Sans MS"/>
              </a:rPr>
              <a:t> </a:t>
            </a:r>
            <a:r>
              <a:rPr lang="el-GR" baseline="8442" dirty="0" err="1">
                <a:solidFill>
                  <a:srgbClr val="181818"/>
                </a:solidFill>
                <a:latin typeface="Comic Sans MS"/>
                <a:cs typeface="Comic Sans MS"/>
              </a:rPr>
              <a:t>Q</a:t>
            </a:r>
            <a:r>
              <a:rPr lang="el-GR" sz="800" baseline="-8698" dirty="0" err="1">
                <a:solidFill>
                  <a:srgbClr val="181818"/>
                </a:solidFill>
                <a:latin typeface="Comic Sans MS"/>
                <a:cs typeface="Comic Sans MS"/>
              </a:rPr>
              <a:t>h</a:t>
            </a:r>
            <a:r>
              <a:rPr lang="el-GR" baseline="8442" dirty="0">
                <a:solidFill>
                  <a:srgbClr val="181818"/>
                </a:solidFill>
                <a:latin typeface="Comic Sans MS"/>
                <a:cs typeface="Comic Sans MS"/>
              </a:rPr>
              <a:t>=</a:t>
            </a:r>
            <a:r>
              <a:rPr lang="el-GR" spc="-3" baseline="8442" dirty="0">
                <a:solidFill>
                  <a:srgbClr val="181818"/>
                </a:solidFill>
                <a:latin typeface="Comic Sans MS"/>
                <a:cs typeface="Comic Sans MS"/>
              </a:rPr>
              <a:t> </a:t>
            </a:r>
            <a:r>
              <a:rPr lang="el-GR" baseline="8442" dirty="0">
                <a:solidFill>
                  <a:srgbClr val="181818"/>
                </a:solidFill>
                <a:latin typeface="Comic Sans MS"/>
                <a:cs typeface="Comic Sans MS"/>
              </a:rPr>
              <a:t>η</a:t>
            </a:r>
            <a:r>
              <a:rPr lang="el-GR" spc="3" baseline="8442" dirty="0">
                <a:solidFill>
                  <a:srgbClr val="181818"/>
                </a:solidFill>
                <a:latin typeface="Comic Sans MS"/>
                <a:cs typeface="Comic Sans MS"/>
              </a:rPr>
              <a:t> </a:t>
            </a:r>
            <a:r>
              <a:rPr lang="el-GR" baseline="8442" dirty="0">
                <a:solidFill>
                  <a:srgbClr val="181818"/>
                </a:solidFill>
                <a:latin typeface="Comic Sans MS"/>
                <a:cs typeface="Comic Sans MS"/>
              </a:rPr>
              <a:t>εκπεμπόμενη</a:t>
            </a:r>
            <a:r>
              <a:rPr lang="el-GR" spc="3" baseline="8442" dirty="0">
                <a:solidFill>
                  <a:srgbClr val="181818"/>
                </a:solidFill>
                <a:latin typeface="Comic Sans MS"/>
                <a:cs typeface="Comic Sans MS"/>
              </a:rPr>
              <a:t> </a:t>
            </a:r>
            <a:r>
              <a:rPr lang="el-GR" baseline="8442" dirty="0" err="1">
                <a:solidFill>
                  <a:srgbClr val="181818"/>
                </a:solidFill>
                <a:latin typeface="Comic Sans MS"/>
                <a:cs typeface="Comic Sans MS"/>
              </a:rPr>
              <a:t>θερμορροή</a:t>
            </a:r>
            <a:r>
              <a:rPr lang="el-GR" baseline="8442" dirty="0">
                <a:solidFill>
                  <a:srgbClr val="181818"/>
                </a:solidFill>
                <a:latin typeface="Comic Sans MS"/>
                <a:cs typeface="Comic Sans MS"/>
              </a:rPr>
              <a:t>,</a:t>
            </a:r>
            <a:r>
              <a:rPr lang="el-GR" spc="8" baseline="8442" dirty="0">
                <a:solidFill>
                  <a:srgbClr val="181818"/>
                </a:solidFill>
                <a:latin typeface="Comic Sans MS"/>
                <a:cs typeface="Comic Sans MS"/>
              </a:rPr>
              <a:t> </a:t>
            </a:r>
            <a:r>
              <a:rPr lang="el-GR" baseline="8442" dirty="0">
                <a:solidFill>
                  <a:srgbClr val="181818"/>
                </a:solidFill>
                <a:latin typeface="Comic Sans MS"/>
                <a:cs typeface="Comic Sans MS"/>
              </a:rPr>
              <a:t>MW </a:t>
            </a:r>
            <a:endParaRPr lang="el-GR" dirty="0"/>
          </a:p>
        </p:txBody>
      </p:sp>
      <p:pic>
        <p:nvPicPr>
          <p:cNvPr id="6" name="Εικόνα 5">
            <a:extLst>
              <a:ext uri="{FF2B5EF4-FFF2-40B4-BE49-F238E27FC236}">
                <a16:creationId xmlns:a16="http://schemas.microsoft.com/office/drawing/2014/main" id="{4ADB1E5B-BB81-4B20-A27F-B1FA87E9030A}"/>
              </a:ext>
            </a:extLst>
          </p:cNvPr>
          <p:cNvPicPr>
            <a:picLocks noChangeAspect="1"/>
          </p:cNvPicPr>
          <p:nvPr/>
        </p:nvPicPr>
        <p:blipFill>
          <a:blip r:embed="rId2"/>
          <a:stretch>
            <a:fillRect/>
          </a:stretch>
        </p:blipFill>
        <p:spPr>
          <a:xfrm>
            <a:off x="911910" y="3894929"/>
            <a:ext cx="3685732" cy="1198612"/>
          </a:xfrm>
          <a:prstGeom prst="rect">
            <a:avLst/>
          </a:prstGeom>
        </p:spPr>
      </p:pic>
      <p:pic>
        <p:nvPicPr>
          <p:cNvPr id="7" name="Εικόνα 6">
            <a:extLst>
              <a:ext uri="{FF2B5EF4-FFF2-40B4-BE49-F238E27FC236}">
                <a16:creationId xmlns:a16="http://schemas.microsoft.com/office/drawing/2014/main" id="{3DA9578F-30E1-4ED9-851A-A91E1916A5E6}"/>
              </a:ext>
            </a:extLst>
          </p:cNvPr>
          <p:cNvPicPr>
            <a:picLocks noChangeAspect="1"/>
          </p:cNvPicPr>
          <p:nvPr/>
        </p:nvPicPr>
        <p:blipFill>
          <a:blip r:embed="rId3"/>
          <a:stretch>
            <a:fillRect/>
          </a:stretch>
        </p:blipFill>
        <p:spPr>
          <a:xfrm>
            <a:off x="5110087" y="4005064"/>
            <a:ext cx="3576713" cy="1800200"/>
          </a:xfrm>
          <a:prstGeom prst="rect">
            <a:avLst/>
          </a:prstGeom>
        </p:spPr>
      </p:pic>
    </p:spTree>
    <p:extLst>
      <p:ext uri="{BB962C8B-B14F-4D97-AF65-F5344CB8AC3E}">
        <p14:creationId xmlns:p14="http://schemas.microsoft.com/office/powerpoint/2010/main" val="896449183"/>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DD2F478E-73F0-49F9-B126-5BE9C37FB799}"/>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11/12/2024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F6AB7E1D-00DE-4BBE-B7EC-BAF2D9776E26}"/>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123</a:t>
            </a:fld>
            <a:endParaRPr lang="el-GR" dirty="0">
              <a:solidFill>
                <a:prstClr val="black">
                  <a:tint val="75000"/>
                </a:prstClr>
              </a:solidFill>
            </a:endParaRPr>
          </a:p>
        </p:txBody>
      </p:sp>
      <p:sp>
        <p:nvSpPr>
          <p:cNvPr id="4" name="Ορθογώνιο 3">
            <a:extLst>
              <a:ext uri="{FF2B5EF4-FFF2-40B4-BE49-F238E27FC236}">
                <a16:creationId xmlns:a16="http://schemas.microsoft.com/office/drawing/2014/main" id="{66650C6F-759A-498C-A7B6-DD373C38E358}"/>
              </a:ext>
            </a:extLst>
          </p:cNvPr>
          <p:cNvSpPr/>
          <p:nvPr/>
        </p:nvSpPr>
        <p:spPr>
          <a:xfrm>
            <a:off x="0" y="697576"/>
            <a:ext cx="9143999" cy="3277820"/>
          </a:xfrm>
          <a:prstGeom prst="rect">
            <a:avLst/>
          </a:prstGeom>
        </p:spPr>
        <p:txBody>
          <a:bodyPr wrap="square">
            <a:spAutoFit/>
          </a:bodyPr>
          <a:lstStyle/>
          <a:p>
            <a:pPr marL="640080" indent="-457200">
              <a:buFont typeface="+mj-lt"/>
              <a:buAutoNum type="arabicPeriod"/>
            </a:pPr>
            <a:r>
              <a:rPr lang="el-GR" sz="2300" dirty="0">
                <a:latin typeface="Comic Sans MS"/>
              </a:rPr>
              <a:t>Χρησιμοποιείται από τα υπολογιστικά μοντέλα της EPA </a:t>
            </a:r>
          </a:p>
          <a:p>
            <a:pPr marL="640080" indent="-457200">
              <a:buFont typeface="+mj-lt"/>
              <a:buAutoNum type="arabicPeriod"/>
            </a:pPr>
            <a:r>
              <a:rPr lang="el-GR" sz="2300" dirty="0">
                <a:latin typeface="Comic Sans MS"/>
              </a:rPr>
              <a:t>Καλύτερα αποτελέσματα για μεγάλα, θερμά </a:t>
            </a:r>
            <a:r>
              <a:rPr lang="el-GR" sz="2300" dirty="0" err="1">
                <a:latin typeface="Comic Sans MS"/>
              </a:rPr>
              <a:t>πλούμια</a:t>
            </a:r>
            <a:r>
              <a:rPr lang="en-US" sz="2300" dirty="0">
                <a:latin typeface="Comic Sans MS"/>
              </a:rPr>
              <a:t> </a:t>
            </a:r>
          </a:p>
          <a:p>
            <a:pPr marL="640080" indent="-457200">
              <a:buFont typeface="+mj-lt"/>
              <a:buAutoNum type="arabicPeriod"/>
            </a:pPr>
            <a:r>
              <a:rPr lang="el-GR" sz="2300" dirty="0">
                <a:latin typeface="Comic Sans MS"/>
              </a:rPr>
              <a:t>Εκτιμά το </a:t>
            </a:r>
            <a:r>
              <a:rPr lang="el-GR" sz="2300" dirty="0" err="1">
                <a:latin typeface="Comic Sans MS"/>
              </a:rPr>
              <a:t>Δh</a:t>
            </a:r>
            <a:r>
              <a:rPr lang="el-GR" sz="2300" dirty="0">
                <a:latin typeface="Comic Sans MS"/>
              </a:rPr>
              <a:t> ως συνάρτηση της ειδικής ροή άνωσης, F</a:t>
            </a:r>
            <a:r>
              <a:rPr lang="el-GR" sz="2300" baseline="-25000" dirty="0">
                <a:latin typeface="Comic Sans MS"/>
              </a:rPr>
              <a:t>B</a:t>
            </a:r>
          </a:p>
          <a:p>
            <a:pPr marL="640080" indent="-457200">
              <a:buFont typeface="+mj-lt"/>
              <a:buAutoNum type="arabicPeriod"/>
            </a:pPr>
            <a:r>
              <a:rPr lang="el-GR" sz="2300" dirty="0">
                <a:latin typeface="Comic Sans MS"/>
              </a:rPr>
              <a:t>Το </a:t>
            </a:r>
            <a:r>
              <a:rPr lang="el-GR" sz="2300" dirty="0" err="1">
                <a:latin typeface="Comic Sans MS"/>
              </a:rPr>
              <a:t>πλούμιο</a:t>
            </a:r>
            <a:r>
              <a:rPr lang="el-GR" sz="2300" dirty="0">
                <a:latin typeface="Comic Sans MS"/>
              </a:rPr>
              <a:t> θα συνεχίζει να ανυψώνεται μετά την καμπή του λόγω άνωσης</a:t>
            </a:r>
          </a:p>
          <a:p>
            <a:pPr marL="640080" indent="-457200">
              <a:buFont typeface="+mj-lt"/>
              <a:buAutoNum type="arabicPeriod"/>
            </a:pPr>
            <a:r>
              <a:rPr lang="el-GR" sz="2300" dirty="0">
                <a:latin typeface="Comic Sans MS"/>
              </a:rPr>
              <a:t>Άλλοι παράγοντες: ταχύτητα ανέμου, απόσταση </a:t>
            </a:r>
            <a:r>
              <a:rPr lang="el-GR" sz="2300" dirty="0" err="1">
                <a:latin typeface="Comic Sans MS"/>
              </a:rPr>
              <a:t>κατάντη</a:t>
            </a:r>
            <a:r>
              <a:rPr lang="en-US" sz="2300" dirty="0">
                <a:latin typeface="Comic Sans MS"/>
              </a:rPr>
              <a:t>.</a:t>
            </a:r>
          </a:p>
          <a:p>
            <a:pPr marL="182880"/>
            <a:endParaRPr lang="el-GR" sz="2300" dirty="0">
              <a:latin typeface="Comic Sans MS"/>
            </a:endParaRPr>
          </a:p>
          <a:p>
            <a:pPr marL="182880"/>
            <a:r>
              <a:rPr lang="el-GR" sz="2300" dirty="0">
                <a:latin typeface="Comic Sans MS"/>
              </a:rPr>
              <a:t>Για ουδέτερες συνθήκες ευστάθειας, η </a:t>
            </a:r>
            <a:r>
              <a:rPr lang="el-GR" sz="2300" dirty="0" err="1">
                <a:latin typeface="Comic Sans MS"/>
              </a:rPr>
              <a:t>κατάντη</a:t>
            </a:r>
            <a:r>
              <a:rPr lang="el-GR" sz="2300" dirty="0">
                <a:latin typeface="Comic Sans MS"/>
              </a:rPr>
              <a:t> απόσταση μέχρι το σημείο της τελικής ανύψωσης του </a:t>
            </a:r>
            <a:r>
              <a:rPr lang="el-GR" sz="2300" dirty="0" err="1">
                <a:latin typeface="Comic Sans MS"/>
              </a:rPr>
              <a:t>πλουμίου</a:t>
            </a:r>
            <a:r>
              <a:rPr lang="el-GR" sz="2300" dirty="0">
                <a:latin typeface="Comic Sans MS"/>
              </a:rPr>
              <a:t> είναι </a:t>
            </a:r>
            <a:r>
              <a:rPr lang="el-GR" sz="2300" dirty="0" err="1">
                <a:latin typeface="Comic Sans MS"/>
              </a:rPr>
              <a:t>x</a:t>
            </a:r>
            <a:r>
              <a:rPr lang="el-GR" sz="2300" baseline="-25000" dirty="0" err="1">
                <a:latin typeface="Comic Sans MS"/>
              </a:rPr>
              <a:t>f</a:t>
            </a:r>
            <a:endParaRPr lang="el-GR" sz="2300" baseline="-25000" dirty="0">
              <a:latin typeface="Comic Sans MS"/>
            </a:endParaRPr>
          </a:p>
        </p:txBody>
      </p:sp>
      <p:sp>
        <p:nvSpPr>
          <p:cNvPr id="5" name="Ορθογώνιο 4">
            <a:extLst>
              <a:ext uri="{FF2B5EF4-FFF2-40B4-BE49-F238E27FC236}">
                <a16:creationId xmlns:a16="http://schemas.microsoft.com/office/drawing/2014/main" id="{571D343D-68B3-408C-AB81-ABA8FF2DE9B0}"/>
              </a:ext>
            </a:extLst>
          </p:cNvPr>
          <p:cNvSpPr/>
          <p:nvPr/>
        </p:nvSpPr>
        <p:spPr>
          <a:xfrm>
            <a:off x="491720" y="0"/>
            <a:ext cx="7715200" cy="461665"/>
          </a:xfrm>
          <a:prstGeom prst="rect">
            <a:avLst/>
          </a:prstGeom>
        </p:spPr>
        <p:txBody>
          <a:bodyPr wrap="square">
            <a:spAutoFit/>
          </a:bodyPr>
          <a:lstStyle/>
          <a:p>
            <a:pPr marL="182880" algn="ctr"/>
            <a:r>
              <a:rPr lang="el-GR" sz="2400" dirty="0">
                <a:solidFill>
                  <a:srgbClr val="0000FF"/>
                </a:solidFill>
                <a:latin typeface="Comic Sans MS"/>
              </a:rPr>
              <a:t>Ανύψωση </a:t>
            </a:r>
            <a:r>
              <a:rPr lang="el-GR" sz="2400" dirty="0" err="1">
                <a:solidFill>
                  <a:srgbClr val="0000FF"/>
                </a:solidFill>
                <a:latin typeface="Comic Sans MS"/>
              </a:rPr>
              <a:t>πλουμίου</a:t>
            </a:r>
            <a:r>
              <a:rPr lang="el-GR" sz="2400" dirty="0">
                <a:solidFill>
                  <a:srgbClr val="0000FF"/>
                </a:solidFill>
                <a:latin typeface="Comic Sans MS"/>
              </a:rPr>
              <a:t> - Το μοντέλο του </a:t>
            </a:r>
            <a:r>
              <a:rPr lang="el-GR" sz="2400" dirty="0" err="1">
                <a:solidFill>
                  <a:srgbClr val="0000FF"/>
                </a:solidFill>
                <a:latin typeface="Comic Sans MS"/>
              </a:rPr>
              <a:t>Briggs</a:t>
            </a:r>
            <a:endParaRPr lang="el-GR" sz="2400" dirty="0">
              <a:solidFill>
                <a:srgbClr val="0000FF"/>
              </a:solidFill>
              <a:latin typeface="Comic Sans MS"/>
            </a:endParaRPr>
          </a:p>
        </p:txBody>
      </p:sp>
      <p:sp>
        <p:nvSpPr>
          <p:cNvPr id="6" name="Ορθογώνιο 5">
            <a:extLst>
              <a:ext uri="{FF2B5EF4-FFF2-40B4-BE49-F238E27FC236}">
                <a16:creationId xmlns:a16="http://schemas.microsoft.com/office/drawing/2014/main" id="{BAFDD0F9-297D-4336-BC19-DD13364CC03A}"/>
              </a:ext>
            </a:extLst>
          </p:cNvPr>
          <p:cNvSpPr/>
          <p:nvPr/>
        </p:nvSpPr>
        <p:spPr>
          <a:xfrm>
            <a:off x="2883747" y="3882424"/>
            <a:ext cx="6260252" cy="1015663"/>
          </a:xfrm>
          <a:prstGeom prst="rect">
            <a:avLst/>
          </a:prstGeom>
        </p:spPr>
        <p:txBody>
          <a:bodyPr wrap="square">
            <a:spAutoFit/>
          </a:bodyPr>
          <a:lstStyle/>
          <a:p>
            <a:pPr marL="182880" algn="just"/>
            <a:r>
              <a:rPr lang="el-GR" sz="2000" dirty="0">
                <a:solidFill>
                  <a:srgbClr val="C00000"/>
                </a:solidFill>
                <a:latin typeface="Comic Sans MS"/>
              </a:rPr>
              <a:t>                                              </a:t>
            </a:r>
            <a:r>
              <a:rPr lang="en-US" sz="2000" dirty="0" err="1">
                <a:solidFill>
                  <a:srgbClr val="C00000"/>
                </a:solidFill>
                <a:latin typeface="Comic Sans MS"/>
              </a:rPr>
              <a:t>X</a:t>
            </a:r>
            <a:r>
              <a:rPr lang="en-US" sz="2000" baseline="-25000" dirty="0" err="1">
                <a:solidFill>
                  <a:srgbClr val="C00000"/>
                </a:solidFill>
                <a:latin typeface="Comic Sans MS"/>
              </a:rPr>
              <a:t>f</a:t>
            </a:r>
            <a:r>
              <a:rPr lang="en-US" sz="2000" dirty="0">
                <a:solidFill>
                  <a:srgbClr val="C00000"/>
                </a:solidFill>
                <a:latin typeface="Comic Sans MS"/>
              </a:rPr>
              <a:t>  = 3,5x*</a:t>
            </a:r>
          </a:p>
          <a:p>
            <a:pPr marL="182880" algn="r"/>
            <a:r>
              <a:rPr lang="en-US" sz="2000" dirty="0">
                <a:solidFill>
                  <a:srgbClr val="C00000"/>
                </a:solidFill>
                <a:latin typeface="Comic Sans MS"/>
              </a:rPr>
              <a:t>x* = 34 * (F</a:t>
            </a:r>
            <a:r>
              <a:rPr lang="el-GR" sz="2000" baseline="-25000" dirty="0">
                <a:solidFill>
                  <a:srgbClr val="FF0000"/>
                </a:solidFill>
                <a:latin typeface="Comic Sans MS"/>
              </a:rPr>
              <a:t>B</a:t>
            </a:r>
            <a:r>
              <a:rPr lang="en-US" sz="2000" dirty="0">
                <a:solidFill>
                  <a:srgbClr val="C00000"/>
                </a:solidFill>
                <a:latin typeface="Comic Sans MS"/>
              </a:rPr>
              <a:t>)</a:t>
            </a:r>
            <a:r>
              <a:rPr lang="en-US" sz="2000" baseline="30000" dirty="0">
                <a:solidFill>
                  <a:srgbClr val="C00000"/>
                </a:solidFill>
                <a:latin typeface="Comic Sans MS"/>
              </a:rPr>
              <a:t>2/5</a:t>
            </a:r>
            <a:r>
              <a:rPr lang="en-US" sz="2000" dirty="0">
                <a:solidFill>
                  <a:srgbClr val="C00000"/>
                </a:solidFill>
                <a:latin typeface="Comic Sans MS"/>
              </a:rPr>
              <a:t>  </a:t>
            </a:r>
            <a:r>
              <a:rPr lang="el-GR" sz="2000" dirty="0">
                <a:solidFill>
                  <a:srgbClr val="C00000"/>
                </a:solidFill>
                <a:latin typeface="Comic Sans MS"/>
              </a:rPr>
              <a:t>για </a:t>
            </a:r>
            <a:r>
              <a:rPr lang="en-US" sz="2000" dirty="0">
                <a:solidFill>
                  <a:srgbClr val="C00000"/>
                </a:solidFill>
                <a:latin typeface="Comic Sans MS"/>
              </a:rPr>
              <a:t>F</a:t>
            </a:r>
            <a:r>
              <a:rPr lang="el-GR" sz="2000" baseline="-25000" dirty="0">
                <a:solidFill>
                  <a:srgbClr val="FF0000"/>
                </a:solidFill>
                <a:latin typeface="Comic Sans MS"/>
              </a:rPr>
              <a:t>B</a:t>
            </a:r>
            <a:r>
              <a:rPr lang="en-US" sz="2000" dirty="0">
                <a:solidFill>
                  <a:srgbClr val="C00000"/>
                </a:solidFill>
                <a:latin typeface="Comic Sans MS"/>
              </a:rPr>
              <a:t>≥ 55m</a:t>
            </a:r>
            <a:r>
              <a:rPr lang="en-US" sz="2000" baseline="30000" dirty="0">
                <a:solidFill>
                  <a:srgbClr val="C00000"/>
                </a:solidFill>
                <a:latin typeface="Comic Sans MS"/>
              </a:rPr>
              <a:t>4</a:t>
            </a:r>
            <a:r>
              <a:rPr lang="en-US" sz="2000" dirty="0">
                <a:solidFill>
                  <a:srgbClr val="C00000"/>
                </a:solidFill>
                <a:latin typeface="Comic Sans MS"/>
              </a:rPr>
              <a:t>/s</a:t>
            </a:r>
            <a:r>
              <a:rPr lang="en-US" sz="2000" baseline="30000" dirty="0">
                <a:solidFill>
                  <a:srgbClr val="C00000"/>
                </a:solidFill>
                <a:latin typeface="Comic Sans MS"/>
              </a:rPr>
              <a:t>3</a:t>
            </a:r>
          </a:p>
          <a:p>
            <a:pPr marL="182880" algn="r"/>
            <a:r>
              <a:rPr lang="en-US" sz="2000" dirty="0">
                <a:solidFill>
                  <a:srgbClr val="C00000"/>
                </a:solidFill>
                <a:latin typeface="Comic Sans MS"/>
              </a:rPr>
              <a:t>x* = 14 * (F</a:t>
            </a:r>
            <a:r>
              <a:rPr lang="el-GR" sz="2000" baseline="-25000" dirty="0">
                <a:solidFill>
                  <a:srgbClr val="FF0000"/>
                </a:solidFill>
                <a:latin typeface="Comic Sans MS"/>
              </a:rPr>
              <a:t>B</a:t>
            </a:r>
            <a:r>
              <a:rPr lang="en-US" sz="2000" dirty="0">
                <a:solidFill>
                  <a:srgbClr val="C00000"/>
                </a:solidFill>
                <a:latin typeface="Comic Sans MS"/>
              </a:rPr>
              <a:t>)</a:t>
            </a:r>
            <a:r>
              <a:rPr lang="en-US" sz="2000" baseline="30000" dirty="0">
                <a:solidFill>
                  <a:srgbClr val="C00000"/>
                </a:solidFill>
                <a:latin typeface="Comic Sans MS"/>
              </a:rPr>
              <a:t>5/8</a:t>
            </a:r>
            <a:r>
              <a:rPr lang="en-US" sz="2000" dirty="0">
                <a:solidFill>
                  <a:srgbClr val="C00000"/>
                </a:solidFill>
                <a:latin typeface="Comic Sans MS"/>
              </a:rPr>
              <a:t>  </a:t>
            </a:r>
            <a:r>
              <a:rPr lang="el-GR" sz="2000" dirty="0">
                <a:solidFill>
                  <a:srgbClr val="C00000"/>
                </a:solidFill>
                <a:latin typeface="Comic Sans MS"/>
              </a:rPr>
              <a:t>για </a:t>
            </a:r>
            <a:r>
              <a:rPr lang="en-US" sz="2000" dirty="0">
                <a:solidFill>
                  <a:srgbClr val="C00000"/>
                </a:solidFill>
                <a:latin typeface="Comic Sans MS"/>
              </a:rPr>
              <a:t>F</a:t>
            </a:r>
            <a:r>
              <a:rPr lang="el-GR" sz="2000" baseline="-25000" dirty="0">
                <a:solidFill>
                  <a:srgbClr val="FF0000"/>
                </a:solidFill>
                <a:latin typeface="Comic Sans MS"/>
              </a:rPr>
              <a:t>B</a:t>
            </a:r>
            <a:r>
              <a:rPr lang="en-US" sz="2000" dirty="0">
                <a:solidFill>
                  <a:srgbClr val="C00000"/>
                </a:solidFill>
                <a:latin typeface="Comic Sans MS"/>
              </a:rPr>
              <a:t>&lt; 55m</a:t>
            </a:r>
            <a:r>
              <a:rPr lang="en-US" sz="2000" baseline="30000" dirty="0">
                <a:solidFill>
                  <a:srgbClr val="C00000"/>
                </a:solidFill>
                <a:latin typeface="Comic Sans MS"/>
              </a:rPr>
              <a:t>4</a:t>
            </a:r>
            <a:r>
              <a:rPr lang="en-US" sz="2000" dirty="0">
                <a:solidFill>
                  <a:srgbClr val="C00000"/>
                </a:solidFill>
                <a:latin typeface="Comic Sans MS"/>
              </a:rPr>
              <a:t>/s</a:t>
            </a:r>
            <a:r>
              <a:rPr lang="en-US" sz="2000" baseline="30000" dirty="0">
                <a:solidFill>
                  <a:srgbClr val="C00000"/>
                </a:solidFill>
                <a:latin typeface="Comic Sans MS"/>
              </a:rPr>
              <a:t>3</a:t>
            </a:r>
          </a:p>
        </p:txBody>
      </p:sp>
      <p:pic>
        <p:nvPicPr>
          <p:cNvPr id="7" name="Εικόνα 6">
            <a:extLst>
              <a:ext uri="{FF2B5EF4-FFF2-40B4-BE49-F238E27FC236}">
                <a16:creationId xmlns:a16="http://schemas.microsoft.com/office/drawing/2014/main" id="{201BE7F5-33FC-4B75-AF3F-686DE58F97BF}"/>
              </a:ext>
            </a:extLst>
          </p:cNvPr>
          <p:cNvPicPr>
            <a:picLocks noChangeAspect="1"/>
          </p:cNvPicPr>
          <p:nvPr/>
        </p:nvPicPr>
        <p:blipFill rotWithShape="1">
          <a:blip r:embed="rId2"/>
          <a:srcRect l="2129" t="43100" r="14063" b="6082"/>
          <a:stretch/>
        </p:blipFill>
        <p:spPr>
          <a:xfrm>
            <a:off x="223617" y="4031273"/>
            <a:ext cx="4734365" cy="1933369"/>
          </a:xfrm>
          <a:prstGeom prst="rect">
            <a:avLst/>
          </a:prstGeom>
        </p:spPr>
      </p:pic>
    </p:spTree>
    <p:extLst>
      <p:ext uri="{BB962C8B-B14F-4D97-AF65-F5344CB8AC3E}">
        <p14:creationId xmlns:p14="http://schemas.microsoft.com/office/powerpoint/2010/main" val="4122062760"/>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696E90D2-B5C3-477E-B4C2-C5BF3C77C10E}"/>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11/12/2024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8B8AA042-35DC-45D3-AF4C-7440A17F19A0}"/>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124</a:t>
            </a:fld>
            <a:endParaRPr lang="el-GR" dirty="0">
              <a:solidFill>
                <a:prstClr val="black">
                  <a:tint val="75000"/>
                </a:prstClr>
              </a:solidFill>
            </a:endParaRPr>
          </a:p>
        </p:txBody>
      </p:sp>
      <p:sp>
        <p:nvSpPr>
          <p:cNvPr id="4" name="Ορθογώνιο 3">
            <a:extLst>
              <a:ext uri="{FF2B5EF4-FFF2-40B4-BE49-F238E27FC236}">
                <a16:creationId xmlns:a16="http://schemas.microsoft.com/office/drawing/2014/main" id="{5EF19354-5624-4FCF-850B-AD0130A6BA04}"/>
              </a:ext>
            </a:extLst>
          </p:cNvPr>
          <p:cNvSpPr/>
          <p:nvPr/>
        </p:nvSpPr>
        <p:spPr>
          <a:xfrm>
            <a:off x="65746" y="2069988"/>
            <a:ext cx="9012507" cy="2569934"/>
          </a:xfrm>
          <a:prstGeom prst="rect">
            <a:avLst/>
          </a:prstGeom>
        </p:spPr>
        <p:txBody>
          <a:bodyPr wrap="square">
            <a:spAutoFit/>
          </a:bodyPr>
          <a:lstStyle/>
          <a:p>
            <a:pPr marL="182880"/>
            <a:r>
              <a:rPr lang="el-GR" sz="2300" dirty="0">
                <a:solidFill>
                  <a:srgbClr val="0000FF"/>
                </a:solidFill>
                <a:latin typeface="Comic Sans MS"/>
              </a:rPr>
              <a:t>όπου</a:t>
            </a:r>
          </a:p>
          <a:p>
            <a:pPr marL="182880"/>
            <a:r>
              <a:rPr lang="el-GR" sz="2300" dirty="0">
                <a:solidFill>
                  <a:srgbClr val="0000FF"/>
                </a:solidFill>
                <a:latin typeface="Comic Sans MS"/>
              </a:rPr>
              <a:t>F</a:t>
            </a:r>
            <a:r>
              <a:rPr lang="el-GR" sz="2300" baseline="-25000" dirty="0">
                <a:solidFill>
                  <a:srgbClr val="0000FF"/>
                </a:solidFill>
                <a:latin typeface="Comic Sans MS"/>
              </a:rPr>
              <a:t>B</a:t>
            </a:r>
            <a:r>
              <a:rPr lang="el-GR" sz="2300" dirty="0">
                <a:solidFill>
                  <a:srgbClr val="0000FF"/>
                </a:solidFill>
                <a:latin typeface="Comic Sans MS"/>
              </a:rPr>
              <a:t> = η ειδική ροή άνωσης, </a:t>
            </a:r>
            <a:r>
              <a:rPr lang="en-US" sz="2300" dirty="0">
                <a:solidFill>
                  <a:srgbClr val="C00000"/>
                </a:solidFill>
                <a:latin typeface="Comic Sans MS"/>
              </a:rPr>
              <a:t>m</a:t>
            </a:r>
            <a:r>
              <a:rPr lang="en-US" sz="2300" baseline="30000" dirty="0">
                <a:solidFill>
                  <a:srgbClr val="C00000"/>
                </a:solidFill>
                <a:latin typeface="Comic Sans MS"/>
              </a:rPr>
              <a:t>4</a:t>
            </a:r>
            <a:r>
              <a:rPr lang="en-US" sz="2300" dirty="0">
                <a:solidFill>
                  <a:srgbClr val="C00000"/>
                </a:solidFill>
                <a:latin typeface="Comic Sans MS"/>
              </a:rPr>
              <a:t>/s</a:t>
            </a:r>
            <a:r>
              <a:rPr lang="en-US" sz="2300" baseline="30000" dirty="0">
                <a:solidFill>
                  <a:srgbClr val="C00000"/>
                </a:solidFill>
                <a:latin typeface="Comic Sans MS"/>
              </a:rPr>
              <a:t>3</a:t>
            </a:r>
            <a:endParaRPr lang="en-US" sz="2300" dirty="0">
              <a:solidFill>
                <a:srgbClr val="0000FF"/>
              </a:solidFill>
              <a:latin typeface="Comic Sans MS"/>
            </a:endParaRPr>
          </a:p>
          <a:p>
            <a:pPr marL="182880"/>
            <a:r>
              <a:rPr lang="en-US" sz="2300" dirty="0">
                <a:solidFill>
                  <a:srgbClr val="0000FF"/>
                </a:solidFill>
                <a:latin typeface="Comic Sans MS"/>
              </a:rPr>
              <a:t>g = </a:t>
            </a:r>
            <a:r>
              <a:rPr lang="el-GR" sz="2300" dirty="0">
                <a:solidFill>
                  <a:srgbClr val="0000FF"/>
                </a:solidFill>
                <a:latin typeface="Comic Sans MS"/>
              </a:rPr>
              <a:t>η επιτάχυνσης της βαρύτητας, 9,81</a:t>
            </a:r>
            <a:r>
              <a:rPr lang="en-US" sz="2300" dirty="0">
                <a:solidFill>
                  <a:srgbClr val="0000FF"/>
                </a:solidFill>
                <a:latin typeface="Comic Sans MS"/>
              </a:rPr>
              <a:t>m/s</a:t>
            </a:r>
            <a:endParaRPr lang="el-GR" sz="2300" dirty="0">
              <a:solidFill>
                <a:srgbClr val="0000FF"/>
              </a:solidFill>
              <a:latin typeface="Comic Sans MS"/>
            </a:endParaRPr>
          </a:p>
          <a:p>
            <a:pPr marL="182880"/>
            <a:r>
              <a:rPr lang="el-GR" sz="2300" dirty="0" err="1">
                <a:solidFill>
                  <a:srgbClr val="0000FF"/>
                </a:solidFill>
                <a:latin typeface="Comic Sans MS"/>
              </a:rPr>
              <a:t>MW</a:t>
            </a:r>
            <a:r>
              <a:rPr lang="el-GR" sz="2300" baseline="-25000" dirty="0" err="1">
                <a:solidFill>
                  <a:srgbClr val="0000FF"/>
                </a:solidFill>
                <a:latin typeface="Comic Sans MS"/>
              </a:rPr>
              <a:t>s</a:t>
            </a:r>
            <a:r>
              <a:rPr lang="el-GR" sz="2300" dirty="0">
                <a:solidFill>
                  <a:srgbClr val="0000FF"/>
                </a:solidFill>
                <a:latin typeface="Comic Sans MS"/>
              </a:rPr>
              <a:t> = μοριακό βάρος του αερίου στην καμινάδα</a:t>
            </a:r>
          </a:p>
          <a:p>
            <a:pPr marL="182880"/>
            <a:r>
              <a:rPr lang="en-US" sz="2300" dirty="0">
                <a:solidFill>
                  <a:srgbClr val="0000FF"/>
                </a:solidFill>
                <a:latin typeface="Comic Sans MS"/>
              </a:rPr>
              <a:t>P</a:t>
            </a:r>
            <a:r>
              <a:rPr lang="en-US" sz="2300" baseline="-25000" dirty="0">
                <a:solidFill>
                  <a:srgbClr val="0000FF"/>
                </a:solidFill>
                <a:latin typeface="Comic Sans MS"/>
              </a:rPr>
              <a:t>o</a:t>
            </a:r>
            <a:r>
              <a:rPr lang="en-US" sz="2300" dirty="0">
                <a:solidFill>
                  <a:srgbClr val="0000FF"/>
                </a:solidFill>
                <a:latin typeface="Comic Sans MS"/>
              </a:rPr>
              <a:t> = </a:t>
            </a:r>
            <a:r>
              <a:rPr lang="el-GR" sz="2300" dirty="0">
                <a:solidFill>
                  <a:srgbClr val="0000FF"/>
                </a:solidFill>
                <a:latin typeface="Comic Sans MS"/>
              </a:rPr>
              <a:t>κανονική πίεση στην επιφάνεια της</a:t>
            </a:r>
            <a:r>
              <a:rPr lang="en-US" sz="2300" dirty="0">
                <a:solidFill>
                  <a:srgbClr val="0000FF"/>
                </a:solidFill>
                <a:latin typeface="Comic Sans MS"/>
              </a:rPr>
              <a:t> </a:t>
            </a:r>
            <a:r>
              <a:rPr lang="el-GR" sz="2300" dirty="0">
                <a:solidFill>
                  <a:srgbClr val="0000FF"/>
                </a:solidFill>
                <a:latin typeface="Comic Sans MS"/>
              </a:rPr>
              <a:t>θάλασσας, </a:t>
            </a:r>
            <a:r>
              <a:rPr lang="en-US" sz="2300" dirty="0">
                <a:solidFill>
                  <a:srgbClr val="0000FF"/>
                </a:solidFill>
                <a:latin typeface="Comic Sans MS"/>
              </a:rPr>
              <a:t>mbar</a:t>
            </a:r>
            <a:endParaRPr lang="el-GR" sz="2300" dirty="0">
              <a:solidFill>
                <a:srgbClr val="0000FF"/>
              </a:solidFill>
              <a:latin typeface="Comic Sans MS"/>
            </a:endParaRPr>
          </a:p>
          <a:p>
            <a:pPr marL="182880"/>
            <a:r>
              <a:rPr lang="el-GR" sz="2300" dirty="0">
                <a:solidFill>
                  <a:srgbClr val="0000FF"/>
                </a:solidFill>
                <a:latin typeface="Comic Sans MS"/>
              </a:rPr>
              <a:t>Για τις περισσότερες εφαρμογές καύσης, </a:t>
            </a:r>
            <a:r>
              <a:rPr lang="el-GR" sz="2300" u="sng" dirty="0">
                <a:solidFill>
                  <a:srgbClr val="0000FF"/>
                </a:solidFill>
                <a:latin typeface="Comic Sans MS"/>
              </a:rPr>
              <a:t>το </a:t>
            </a:r>
            <a:r>
              <a:rPr lang="el-GR" sz="2300" u="sng" dirty="0" err="1">
                <a:solidFill>
                  <a:srgbClr val="0000FF"/>
                </a:solidFill>
                <a:latin typeface="Comic Sans MS"/>
              </a:rPr>
              <a:t>MW</a:t>
            </a:r>
            <a:r>
              <a:rPr lang="el-GR" sz="2300" u="sng" baseline="-25000" dirty="0" err="1">
                <a:solidFill>
                  <a:srgbClr val="0000FF"/>
                </a:solidFill>
                <a:latin typeface="Comic Sans MS"/>
              </a:rPr>
              <a:t>s</a:t>
            </a:r>
            <a:r>
              <a:rPr lang="el-GR" sz="2300" u="sng" dirty="0">
                <a:solidFill>
                  <a:srgbClr val="0000FF"/>
                </a:solidFill>
                <a:latin typeface="Comic Sans MS"/>
              </a:rPr>
              <a:t> είναι περίπου 28,9</a:t>
            </a:r>
            <a:r>
              <a:rPr lang="el-GR" sz="2300" dirty="0">
                <a:solidFill>
                  <a:srgbClr val="0000FF"/>
                </a:solidFill>
                <a:latin typeface="Comic Sans MS"/>
              </a:rPr>
              <a:t>, οπότε ο πρώτος όρος γίνεται μηδέν και…..</a:t>
            </a:r>
          </a:p>
        </p:txBody>
      </p:sp>
      <p:sp>
        <p:nvSpPr>
          <p:cNvPr id="5" name="Ορθογώνιο 4">
            <a:extLst>
              <a:ext uri="{FF2B5EF4-FFF2-40B4-BE49-F238E27FC236}">
                <a16:creationId xmlns:a16="http://schemas.microsoft.com/office/drawing/2014/main" id="{807A5406-324F-4A5B-830C-9CBDF355D654}"/>
              </a:ext>
            </a:extLst>
          </p:cNvPr>
          <p:cNvSpPr/>
          <p:nvPr/>
        </p:nvSpPr>
        <p:spPr>
          <a:xfrm>
            <a:off x="457200" y="260648"/>
            <a:ext cx="7715200" cy="461665"/>
          </a:xfrm>
          <a:prstGeom prst="rect">
            <a:avLst/>
          </a:prstGeom>
        </p:spPr>
        <p:txBody>
          <a:bodyPr wrap="square">
            <a:spAutoFit/>
          </a:bodyPr>
          <a:lstStyle/>
          <a:p>
            <a:pPr marL="182880" algn="ctr"/>
            <a:r>
              <a:rPr lang="el-GR" sz="2400" dirty="0">
                <a:solidFill>
                  <a:srgbClr val="C00000"/>
                </a:solidFill>
                <a:latin typeface="Comic Sans MS"/>
              </a:rPr>
              <a:t>Ανύψωση </a:t>
            </a:r>
            <a:r>
              <a:rPr lang="el-GR" sz="2400" dirty="0" err="1">
                <a:solidFill>
                  <a:srgbClr val="C00000"/>
                </a:solidFill>
                <a:latin typeface="Comic Sans MS"/>
              </a:rPr>
              <a:t>πλουμίου</a:t>
            </a:r>
            <a:r>
              <a:rPr lang="el-GR" sz="2400" dirty="0">
                <a:solidFill>
                  <a:srgbClr val="C00000"/>
                </a:solidFill>
                <a:latin typeface="Comic Sans MS"/>
              </a:rPr>
              <a:t> - Το μοντέλο του </a:t>
            </a:r>
            <a:r>
              <a:rPr lang="el-GR" sz="2400" dirty="0" err="1">
                <a:solidFill>
                  <a:srgbClr val="C00000"/>
                </a:solidFill>
                <a:latin typeface="Comic Sans MS"/>
              </a:rPr>
              <a:t>Briggs</a:t>
            </a:r>
            <a:endParaRPr lang="el-GR" sz="2400" dirty="0">
              <a:solidFill>
                <a:srgbClr val="C00000"/>
              </a:solidFill>
              <a:latin typeface="Comic Sans MS"/>
            </a:endParaRPr>
          </a:p>
        </p:txBody>
      </p:sp>
      <p:pic>
        <p:nvPicPr>
          <p:cNvPr id="6" name="Εικόνα 5">
            <a:extLst>
              <a:ext uri="{FF2B5EF4-FFF2-40B4-BE49-F238E27FC236}">
                <a16:creationId xmlns:a16="http://schemas.microsoft.com/office/drawing/2014/main" id="{69557801-0D70-40CA-8FE0-775C7DE7BC9E}"/>
              </a:ext>
            </a:extLst>
          </p:cNvPr>
          <p:cNvPicPr>
            <a:picLocks noChangeAspect="1"/>
          </p:cNvPicPr>
          <p:nvPr/>
        </p:nvPicPr>
        <p:blipFill rotWithShape="1">
          <a:blip r:embed="rId2"/>
          <a:srcRect l="33797" t="76899" r="44125" b="6445"/>
          <a:stretch/>
        </p:blipFill>
        <p:spPr>
          <a:xfrm>
            <a:off x="5436096" y="4842420"/>
            <a:ext cx="2664296" cy="1176782"/>
          </a:xfrm>
          <a:prstGeom prst="rect">
            <a:avLst/>
          </a:prstGeom>
        </p:spPr>
      </p:pic>
      <p:pic>
        <p:nvPicPr>
          <p:cNvPr id="7" name="Εικόνα 6">
            <a:extLst>
              <a:ext uri="{FF2B5EF4-FFF2-40B4-BE49-F238E27FC236}">
                <a16:creationId xmlns:a16="http://schemas.microsoft.com/office/drawing/2014/main" id="{F4F751C0-4C67-42CF-AD95-BC3B5F3F9529}"/>
              </a:ext>
            </a:extLst>
          </p:cNvPr>
          <p:cNvPicPr>
            <a:picLocks noChangeAspect="1"/>
          </p:cNvPicPr>
          <p:nvPr/>
        </p:nvPicPr>
        <p:blipFill rotWithShape="1">
          <a:blip r:embed="rId2"/>
          <a:srcRect l="8643" r="36519" b="78554"/>
          <a:stretch/>
        </p:blipFill>
        <p:spPr>
          <a:xfrm>
            <a:off x="2406151" y="767708"/>
            <a:ext cx="5333038" cy="1221132"/>
          </a:xfrm>
          <a:prstGeom prst="rect">
            <a:avLst/>
          </a:prstGeom>
        </p:spPr>
      </p:pic>
    </p:spTree>
    <p:extLst>
      <p:ext uri="{BB962C8B-B14F-4D97-AF65-F5344CB8AC3E}">
        <p14:creationId xmlns:p14="http://schemas.microsoft.com/office/powerpoint/2010/main" val="3473536505"/>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39EC93C0-849E-4FE3-8B78-D32636D8C934}"/>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11/12/2024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1ACCE00F-C381-498E-BCC4-52C2D9FA8C70}"/>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125</a:t>
            </a:fld>
            <a:endParaRPr lang="el-GR" dirty="0">
              <a:solidFill>
                <a:prstClr val="black">
                  <a:tint val="75000"/>
                </a:prstClr>
              </a:solidFill>
            </a:endParaRPr>
          </a:p>
        </p:txBody>
      </p:sp>
      <p:sp>
        <p:nvSpPr>
          <p:cNvPr id="4" name="Ορθογώνιο 3">
            <a:extLst>
              <a:ext uri="{FF2B5EF4-FFF2-40B4-BE49-F238E27FC236}">
                <a16:creationId xmlns:a16="http://schemas.microsoft.com/office/drawing/2014/main" id="{CF30BFEA-0096-457D-93E5-8740EF8B208C}"/>
              </a:ext>
            </a:extLst>
          </p:cNvPr>
          <p:cNvSpPr/>
          <p:nvPr/>
        </p:nvSpPr>
        <p:spPr>
          <a:xfrm>
            <a:off x="-36512" y="722313"/>
            <a:ext cx="8928992" cy="5755422"/>
          </a:xfrm>
          <a:prstGeom prst="rect">
            <a:avLst/>
          </a:prstGeom>
        </p:spPr>
        <p:txBody>
          <a:bodyPr wrap="square">
            <a:spAutoFit/>
          </a:bodyPr>
          <a:lstStyle/>
          <a:p>
            <a:pPr marL="182880"/>
            <a:r>
              <a:rPr lang="el-GR" sz="2300" dirty="0">
                <a:solidFill>
                  <a:srgbClr val="0000FF"/>
                </a:solidFill>
                <a:latin typeface="Arial Narrow" panose="020B0606020202030204" pitchFamily="34" charset="0"/>
              </a:rPr>
              <a:t>Για συνθήκες ευστάθειας, αρχικά υπολογίζεται η παράμετρος</a:t>
            </a:r>
            <a:r>
              <a:rPr lang="en-US" sz="2300" dirty="0">
                <a:solidFill>
                  <a:srgbClr val="0000FF"/>
                </a:solidFill>
                <a:latin typeface="Arial Narrow" panose="020B0606020202030204" pitchFamily="34" charset="0"/>
              </a:rPr>
              <a:t> </a:t>
            </a:r>
            <a:endParaRPr lang="el-GR" sz="2300" dirty="0">
              <a:solidFill>
                <a:srgbClr val="0000FF"/>
              </a:solidFill>
              <a:latin typeface="Arial Narrow" panose="020B0606020202030204" pitchFamily="34" charset="0"/>
            </a:endParaRPr>
          </a:p>
          <a:p>
            <a:pPr marL="182880"/>
            <a:r>
              <a:rPr lang="el-GR" sz="2300" dirty="0">
                <a:solidFill>
                  <a:srgbClr val="0000FF"/>
                </a:solidFill>
                <a:latin typeface="Arial Narrow" panose="020B0606020202030204" pitchFamily="34" charset="0"/>
              </a:rPr>
              <a:t>ευστάθειας S (σε s</a:t>
            </a:r>
            <a:r>
              <a:rPr lang="el-GR" sz="2300" baseline="30000" dirty="0">
                <a:solidFill>
                  <a:srgbClr val="0000FF"/>
                </a:solidFill>
                <a:latin typeface="Arial Narrow" panose="020B0606020202030204" pitchFamily="34" charset="0"/>
              </a:rPr>
              <a:t>-2</a:t>
            </a:r>
            <a:r>
              <a:rPr lang="el-GR" sz="2300" dirty="0">
                <a:solidFill>
                  <a:srgbClr val="0000FF"/>
                </a:solidFill>
                <a:latin typeface="Arial Narrow" panose="020B0606020202030204" pitchFamily="34" charset="0"/>
              </a:rPr>
              <a:t>):</a:t>
            </a:r>
            <a:endParaRPr lang="en-US" sz="2300" dirty="0">
              <a:solidFill>
                <a:srgbClr val="0000FF"/>
              </a:solidFill>
              <a:latin typeface="Arial Narrow" panose="020B0606020202030204" pitchFamily="34" charset="0"/>
            </a:endParaRPr>
          </a:p>
          <a:p>
            <a:pPr marL="182880"/>
            <a:endParaRPr lang="en-US" sz="2300" dirty="0">
              <a:solidFill>
                <a:srgbClr val="0000FF"/>
              </a:solidFill>
              <a:latin typeface="Arial Narrow" panose="020B0606020202030204" pitchFamily="34" charset="0"/>
            </a:endParaRPr>
          </a:p>
          <a:p>
            <a:pPr marL="182880"/>
            <a:endParaRPr lang="en-US" sz="2300" dirty="0">
              <a:solidFill>
                <a:srgbClr val="0000FF"/>
              </a:solidFill>
              <a:latin typeface="Arial Narrow" panose="020B0606020202030204" pitchFamily="34" charset="0"/>
            </a:endParaRPr>
          </a:p>
          <a:p>
            <a:pPr marL="182880"/>
            <a:endParaRPr lang="en-US" sz="2300" dirty="0">
              <a:solidFill>
                <a:srgbClr val="0000FF"/>
              </a:solidFill>
              <a:latin typeface="Arial Narrow" panose="020B0606020202030204" pitchFamily="34" charset="0"/>
            </a:endParaRPr>
          </a:p>
          <a:p>
            <a:pPr marL="182880"/>
            <a:endParaRPr lang="en-US" sz="2300" dirty="0">
              <a:solidFill>
                <a:srgbClr val="0000FF"/>
              </a:solidFill>
              <a:latin typeface="Arial Narrow" panose="020B0606020202030204" pitchFamily="34" charset="0"/>
            </a:endParaRPr>
          </a:p>
          <a:p>
            <a:pPr marL="182880"/>
            <a:endParaRPr lang="el-GR" sz="2300" dirty="0">
              <a:solidFill>
                <a:srgbClr val="0000FF"/>
              </a:solidFill>
              <a:latin typeface="Arial Narrow" panose="020B0606020202030204" pitchFamily="34" charset="0"/>
            </a:endParaRPr>
          </a:p>
          <a:p>
            <a:pPr marL="182880"/>
            <a:r>
              <a:rPr lang="el-GR" sz="2300" dirty="0">
                <a:solidFill>
                  <a:srgbClr val="0000FF"/>
                </a:solidFill>
                <a:latin typeface="Arial Narrow" panose="020B0606020202030204" pitchFamily="34" charset="0"/>
              </a:rPr>
              <a:t>όπου </a:t>
            </a:r>
            <a:r>
              <a:rPr lang="el-GR" sz="2300" dirty="0" err="1">
                <a:solidFill>
                  <a:srgbClr val="0000FF"/>
                </a:solidFill>
                <a:latin typeface="Arial Narrow" panose="020B0606020202030204" pitchFamily="34" charset="0"/>
              </a:rPr>
              <a:t>Δθ</a:t>
            </a:r>
            <a:r>
              <a:rPr lang="el-GR" sz="2300" dirty="0">
                <a:solidFill>
                  <a:srgbClr val="0000FF"/>
                </a:solidFill>
                <a:latin typeface="Arial Narrow" panose="020B0606020202030204" pitchFamily="34" charset="0"/>
              </a:rPr>
              <a:t>/</a:t>
            </a:r>
            <a:r>
              <a:rPr lang="el-GR" sz="2300" dirty="0" err="1">
                <a:solidFill>
                  <a:srgbClr val="0000FF"/>
                </a:solidFill>
                <a:latin typeface="Arial Narrow" panose="020B0606020202030204" pitchFamily="34" charset="0"/>
              </a:rPr>
              <a:t>Δz</a:t>
            </a:r>
            <a:r>
              <a:rPr lang="el-GR" sz="2300" dirty="0">
                <a:solidFill>
                  <a:srgbClr val="0000FF"/>
                </a:solidFill>
                <a:latin typeface="Arial Narrow" panose="020B0606020202030204" pitchFamily="34" charset="0"/>
              </a:rPr>
              <a:t> είναι η δυναμική βαθμίδα θερμοκρασίας (Κ/m)</a:t>
            </a:r>
          </a:p>
          <a:p>
            <a:pPr marL="182880"/>
            <a:r>
              <a:rPr lang="el-GR" sz="2300" dirty="0">
                <a:solidFill>
                  <a:srgbClr val="0000FF"/>
                </a:solidFill>
                <a:latin typeface="Arial Narrow" panose="020B0606020202030204" pitchFamily="34" charset="0"/>
              </a:rPr>
              <a:t>Εάν δεν υπάρχουν δεδομένα: για την κατηγορία Ε,  </a:t>
            </a:r>
            <a:r>
              <a:rPr lang="el-GR" sz="2300" dirty="0" err="1">
                <a:solidFill>
                  <a:srgbClr val="0000FF"/>
                </a:solidFill>
                <a:latin typeface="Arial Narrow" panose="020B0606020202030204" pitchFamily="34" charset="0"/>
              </a:rPr>
              <a:t>Δθ</a:t>
            </a:r>
            <a:r>
              <a:rPr lang="el-GR" sz="2300" dirty="0">
                <a:solidFill>
                  <a:srgbClr val="0000FF"/>
                </a:solidFill>
                <a:latin typeface="Arial Narrow" panose="020B0606020202030204" pitchFamily="34" charset="0"/>
              </a:rPr>
              <a:t>/</a:t>
            </a:r>
            <a:r>
              <a:rPr lang="el-GR" sz="2300" dirty="0" err="1">
                <a:solidFill>
                  <a:srgbClr val="0000FF"/>
                </a:solidFill>
                <a:latin typeface="Arial Narrow" panose="020B0606020202030204" pitchFamily="34" charset="0"/>
              </a:rPr>
              <a:t>Δz</a:t>
            </a:r>
            <a:r>
              <a:rPr lang="el-GR" sz="2300" dirty="0">
                <a:solidFill>
                  <a:srgbClr val="0000FF"/>
                </a:solidFill>
                <a:latin typeface="Arial Narrow" panose="020B0606020202030204" pitchFamily="34" charset="0"/>
              </a:rPr>
              <a:t> =0,02Κ/m </a:t>
            </a:r>
            <a:r>
              <a:rPr lang="en-US" sz="2300" dirty="0">
                <a:solidFill>
                  <a:srgbClr val="0000FF"/>
                </a:solidFill>
                <a:latin typeface="Arial Narrow" panose="020B0606020202030204" pitchFamily="34" charset="0"/>
              </a:rPr>
              <a:t> </a:t>
            </a:r>
            <a:r>
              <a:rPr lang="el-GR" sz="2300" dirty="0">
                <a:solidFill>
                  <a:srgbClr val="0000FF"/>
                </a:solidFill>
                <a:latin typeface="Arial Narrow" panose="020B0606020202030204" pitchFamily="34" charset="0"/>
              </a:rPr>
              <a:t>και για την F, 0,035 Κ/m . </a:t>
            </a:r>
            <a:endParaRPr lang="en-US" sz="2300" dirty="0">
              <a:solidFill>
                <a:srgbClr val="0000FF"/>
              </a:solidFill>
              <a:latin typeface="Arial Narrow" panose="020B0606020202030204" pitchFamily="34" charset="0"/>
            </a:endParaRPr>
          </a:p>
          <a:p>
            <a:pPr marL="182880"/>
            <a:r>
              <a:rPr lang="el-GR" sz="2300" dirty="0">
                <a:solidFill>
                  <a:srgbClr val="0000FF"/>
                </a:solidFill>
                <a:latin typeface="Arial Narrow" panose="020B0606020202030204" pitchFamily="34" charset="0"/>
              </a:rPr>
              <a:t>Στη συνέχεια η ανύψωση του </a:t>
            </a:r>
            <a:r>
              <a:rPr lang="el-GR" sz="2300" dirty="0" err="1">
                <a:solidFill>
                  <a:srgbClr val="0000FF"/>
                </a:solidFill>
                <a:latin typeface="Arial Narrow" panose="020B0606020202030204" pitchFamily="34" charset="0"/>
              </a:rPr>
              <a:t>πλουμίου</a:t>
            </a:r>
            <a:r>
              <a:rPr lang="el-GR" sz="2300" dirty="0">
                <a:solidFill>
                  <a:srgbClr val="0000FF"/>
                </a:solidFill>
                <a:latin typeface="Arial Narrow" panose="020B0606020202030204" pitchFamily="34" charset="0"/>
              </a:rPr>
              <a:t>:</a:t>
            </a:r>
          </a:p>
          <a:p>
            <a:pPr marL="182880"/>
            <a:r>
              <a:rPr lang="en-US" sz="2300" dirty="0">
                <a:solidFill>
                  <a:srgbClr val="0000FF"/>
                </a:solidFill>
                <a:latin typeface="Arial Narrow" panose="020B0606020202030204" pitchFamily="34" charset="0"/>
              </a:rPr>
              <a:t> </a:t>
            </a:r>
          </a:p>
          <a:p>
            <a:pPr marL="182880"/>
            <a:endParaRPr lang="en-US" sz="2300" dirty="0">
              <a:solidFill>
                <a:srgbClr val="0000FF"/>
              </a:solidFill>
              <a:latin typeface="Arial Narrow" panose="020B0606020202030204" pitchFamily="34" charset="0"/>
            </a:endParaRPr>
          </a:p>
          <a:p>
            <a:pPr marL="182880"/>
            <a:endParaRPr lang="en-US" sz="2300" dirty="0">
              <a:solidFill>
                <a:srgbClr val="0000FF"/>
              </a:solidFill>
              <a:latin typeface="Arial Narrow" panose="020B0606020202030204" pitchFamily="34" charset="0"/>
            </a:endParaRPr>
          </a:p>
          <a:p>
            <a:pPr marL="182880"/>
            <a:endParaRPr lang="el-GR" sz="2300" dirty="0">
              <a:solidFill>
                <a:srgbClr val="0000FF"/>
              </a:solidFill>
              <a:latin typeface="Arial Narrow" panose="020B0606020202030204" pitchFamily="34" charset="0"/>
            </a:endParaRPr>
          </a:p>
          <a:p>
            <a:pPr marL="182880"/>
            <a:r>
              <a:rPr lang="el-GR" sz="2300" u="sng" dirty="0">
                <a:solidFill>
                  <a:srgbClr val="C00000"/>
                </a:solidFill>
                <a:latin typeface="Arial Narrow" panose="020B0606020202030204" pitchFamily="34" charset="0"/>
              </a:rPr>
              <a:t>Χρησιμοποιείται το μικρότερο </a:t>
            </a:r>
            <a:r>
              <a:rPr lang="el-GR" sz="2300" u="sng" dirty="0" err="1">
                <a:solidFill>
                  <a:srgbClr val="C00000"/>
                </a:solidFill>
                <a:latin typeface="Arial Narrow" panose="020B0606020202030204" pitchFamily="34" charset="0"/>
              </a:rPr>
              <a:t>Δh</a:t>
            </a:r>
            <a:r>
              <a:rPr lang="el-GR" sz="2300" u="sng" dirty="0">
                <a:solidFill>
                  <a:srgbClr val="C00000"/>
                </a:solidFill>
                <a:latin typeface="Arial Narrow" panose="020B0606020202030204" pitchFamily="34" charset="0"/>
              </a:rPr>
              <a:t> από τα δύο.</a:t>
            </a:r>
          </a:p>
        </p:txBody>
      </p:sp>
      <p:pic>
        <p:nvPicPr>
          <p:cNvPr id="5" name="Εικόνα 4">
            <a:extLst>
              <a:ext uri="{FF2B5EF4-FFF2-40B4-BE49-F238E27FC236}">
                <a16:creationId xmlns:a16="http://schemas.microsoft.com/office/drawing/2014/main" id="{DD7FEEC9-D222-4304-977C-FE829424F542}"/>
              </a:ext>
            </a:extLst>
          </p:cNvPr>
          <p:cNvPicPr>
            <a:picLocks noChangeAspect="1"/>
          </p:cNvPicPr>
          <p:nvPr/>
        </p:nvPicPr>
        <p:blipFill rotWithShape="1">
          <a:blip r:embed="rId2"/>
          <a:srcRect l="22021" t="66667" r="28755" b="8333"/>
          <a:stretch/>
        </p:blipFill>
        <p:spPr>
          <a:xfrm>
            <a:off x="5355139" y="4437112"/>
            <a:ext cx="3788861" cy="1495603"/>
          </a:xfrm>
          <a:prstGeom prst="rect">
            <a:avLst/>
          </a:prstGeom>
        </p:spPr>
      </p:pic>
      <p:pic>
        <p:nvPicPr>
          <p:cNvPr id="6" name="Εικόνα 5">
            <a:extLst>
              <a:ext uri="{FF2B5EF4-FFF2-40B4-BE49-F238E27FC236}">
                <a16:creationId xmlns:a16="http://schemas.microsoft.com/office/drawing/2014/main" id="{42A2BD7B-D2C3-4645-BB87-96586B2841B9}"/>
              </a:ext>
            </a:extLst>
          </p:cNvPr>
          <p:cNvPicPr>
            <a:picLocks noChangeAspect="1"/>
          </p:cNvPicPr>
          <p:nvPr/>
        </p:nvPicPr>
        <p:blipFill rotWithShape="1">
          <a:blip r:embed="rId2"/>
          <a:srcRect l="36119" t="26473" r="45746" b="60194"/>
          <a:stretch/>
        </p:blipFill>
        <p:spPr>
          <a:xfrm>
            <a:off x="3779912" y="1183977"/>
            <a:ext cx="2952328" cy="1687045"/>
          </a:xfrm>
          <a:prstGeom prst="rect">
            <a:avLst/>
          </a:prstGeom>
        </p:spPr>
      </p:pic>
      <p:sp>
        <p:nvSpPr>
          <p:cNvPr id="7" name="Ορθογώνιο 6">
            <a:extLst>
              <a:ext uri="{FF2B5EF4-FFF2-40B4-BE49-F238E27FC236}">
                <a16:creationId xmlns:a16="http://schemas.microsoft.com/office/drawing/2014/main" id="{B31B3843-FB4B-4D9A-8623-485053AD0411}"/>
              </a:ext>
            </a:extLst>
          </p:cNvPr>
          <p:cNvSpPr/>
          <p:nvPr/>
        </p:nvSpPr>
        <p:spPr>
          <a:xfrm>
            <a:off x="457200" y="260648"/>
            <a:ext cx="7715200" cy="461665"/>
          </a:xfrm>
          <a:prstGeom prst="rect">
            <a:avLst/>
          </a:prstGeom>
        </p:spPr>
        <p:txBody>
          <a:bodyPr wrap="square">
            <a:spAutoFit/>
          </a:bodyPr>
          <a:lstStyle/>
          <a:p>
            <a:pPr marL="182880" algn="ctr"/>
            <a:r>
              <a:rPr lang="el-GR" sz="2400" dirty="0">
                <a:solidFill>
                  <a:srgbClr val="C00000"/>
                </a:solidFill>
                <a:latin typeface="Comic Sans MS"/>
              </a:rPr>
              <a:t>Ανύψωση </a:t>
            </a:r>
            <a:r>
              <a:rPr lang="el-GR" sz="2400" dirty="0" err="1">
                <a:solidFill>
                  <a:srgbClr val="C00000"/>
                </a:solidFill>
                <a:latin typeface="Comic Sans MS"/>
              </a:rPr>
              <a:t>πλουμίου</a:t>
            </a:r>
            <a:r>
              <a:rPr lang="el-GR" sz="2400" dirty="0">
                <a:solidFill>
                  <a:srgbClr val="C00000"/>
                </a:solidFill>
                <a:latin typeface="Comic Sans MS"/>
              </a:rPr>
              <a:t> - Το μοντέλο του </a:t>
            </a:r>
            <a:r>
              <a:rPr lang="el-GR" sz="2400" dirty="0" err="1">
                <a:solidFill>
                  <a:srgbClr val="C00000"/>
                </a:solidFill>
                <a:latin typeface="Comic Sans MS"/>
              </a:rPr>
              <a:t>Briggs</a:t>
            </a:r>
            <a:endParaRPr lang="el-GR" sz="2400" dirty="0">
              <a:solidFill>
                <a:srgbClr val="C00000"/>
              </a:solidFill>
              <a:latin typeface="Comic Sans MS"/>
            </a:endParaRPr>
          </a:p>
        </p:txBody>
      </p:sp>
    </p:spTree>
    <p:extLst>
      <p:ext uri="{BB962C8B-B14F-4D97-AF65-F5344CB8AC3E}">
        <p14:creationId xmlns:p14="http://schemas.microsoft.com/office/powerpoint/2010/main" val="3733990678"/>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2387A155-1BB6-43B4-8F99-5F6539BF099F}"/>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11/12/2024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694FBDF5-2E9F-4B88-8110-6CC6C6A5E20F}"/>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126</a:t>
            </a:fld>
            <a:endParaRPr lang="el-GR" dirty="0">
              <a:solidFill>
                <a:prstClr val="black">
                  <a:tint val="75000"/>
                </a:prstClr>
              </a:solidFill>
            </a:endParaRPr>
          </a:p>
        </p:txBody>
      </p:sp>
      <p:sp>
        <p:nvSpPr>
          <p:cNvPr id="4" name="object 93">
            <a:extLst>
              <a:ext uri="{FF2B5EF4-FFF2-40B4-BE49-F238E27FC236}">
                <a16:creationId xmlns:a16="http://schemas.microsoft.com/office/drawing/2014/main" id="{466C08D9-4E57-4B51-8409-A0AFDF3AE4AB}"/>
              </a:ext>
            </a:extLst>
          </p:cNvPr>
          <p:cNvSpPr/>
          <p:nvPr/>
        </p:nvSpPr>
        <p:spPr>
          <a:xfrm>
            <a:off x="179512" y="99679"/>
            <a:ext cx="6480720" cy="3041289"/>
          </a:xfrm>
          <a:prstGeom prst="rect">
            <a:avLst/>
          </a:prstGeom>
          <a:blipFill>
            <a:blip r:embed="rId2" cstate="print"/>
            <a:stretch>
              <a:fillRect/>
            </a:stretch>
          </a:blipFill>
        </p:spPr>
        <p:txBody>
          <a:bodyPr wrap="square" lIns="0" tIns="0" rIns="0" bIns="0" rtlCol="0">
            <a:noAutofit/>
          </a:bodyPr>
          <a:lstStyle/>
          <a:p>
            <a:endParaRPr sz="1539"/>
          </a:p>
        </p:txBody>
      </p:sp>
      <p:sp>
        <p:nvSpPr>
          <p:cNvPr id="5" name="object 94">
            <a:extLst>
              <a:ext uri="{FF2B5EF4-FFF2-40B4-BE49-F238E27FC236}">
                <a16:creationId xmlns:a16="http://schemas.microsoft.com/office/drawing/2014/main" id="{9905EF83-AEE8-456E-B798-CF452B1BF01E}"/>
              </a:ext>
            </a:extLst>
          </p:cNvPr>
          <p:cNvSpPr/>
          <p:nvPr/>
        </p:nvSpPr>
        <p:spPr>
          <a:xfrm>
            <a:off x="2376736" y="3212231"/>
            <a:ext cx="6480720" cy="3041289"/>
          </a:xfrm>
          <a:prstGeom prst="rect">
            <a:avLst/>
          </a:prstGeom>
          <a:blipFill>
            <a:blip r:embed="rId3" cstate="print"/>
            <a:stretch>
              <a:fillRect/>
            </a:stretch>
          </a:blipFill>
        </p:spPr>
        <p:txBody>
          <a:bodyPr wrap="square" lIns="0" tIns="0" rIns="0" bIns="0" rtlCol="0">
            <a:noAutofit/>
          </a:bodyPr>
          <a:lstStyle/>
          <a:p>
            <a:endParaRPr sz="1539"/>
          </a:p>
        </p:txBody>
      </p:sp>
    </p:spTree>
    <p:extLst>
      <p:ext uri="{BB962C8B-B14F-4D97-AF65-F5344CB8AC3E}">
        <p14:creationId xmlns:p14="http://schemas.microsoft.com/office/powerpoint/2010/main" val="3852389457"/>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Θέση ημερομηνίας 5">
            <a:extLst>
              <a:ext uri="{FF2B5EF4-FFF2-40B4-BE49-F238E27FC236}">
                <a16:creationId xmlns:a16="http://schemas.microsoft.com/office/drawing/2014/main" id="{A079E84F-22BA-44A6-82A0-F5EFDB6C3565}"/>
              </a:ext>
            </a:extLst>
          </p:cNvPr>
          <p:cNvSpPr>
            <a:spLocks noGrp="1"/>
          </p:cNvSpPr>
          <p:nvPr>
            <p:ph type="dt" sz="half" idx="10"/>
          </p:nvPr>
        </p:nvSpPr>
        <p:spPr/>
        <p:txBody>
          <a:bodyPr/>
          <a:lstStyle/>
          <a:p>
            <a:pPr>
              <a:defRPr/>
            </a:pPr>
            <a:fld id="{DFB3E3A1-D1D5-4B0A-A8D6-D5B4EDE64DE5}" type="datetime1">
              <a:rPr lang="el-GR" smtClean="0"/>
              <a:pPr>
                <a:defRPr/>
              </a:pPr>
              <a:t>11/12/2024</a:t>
            </a:fld>
            <a:endParaRPr lang="el-GR"/>
          </a:p>
        </p:txBody>
      </p:sp>
      <p:sp>
        <p:nvSpPr>
          <p:cNvPr id="7" name="Θέση αριθμού διαφάνειας 6">
            <a:extLst>
              <a:ext uri="{FF2B5EF4-FFF2-40B4-BE49-F238E27FC236}">
                <a16:creationId xmlns:a16="http://schemas.microsoft.com/office/drawing/2014/main" id="{6A75EB84-8D58-4FEC-AC74-4CC90EE4ECB6}"/>
              </a:ext>
            </a:extLst>
          </p:cNvPr>
          <p:cNvSpPr>
            <a:spLocks noGrp="1"/>
          </p:cNvSpPr>
          <p:nvPr>
            <p:ph type="sldNum" sz="quarter" idx="12"/>
          </p:nvPr>
        </p:nvSpPr>
        <p:spPr/>
        <p:txBody>
          <a:bodyPr/>
          <a:lstStyle/>
          <a:p>
            <a:fld id="{9FD736EA-1B0E-4467-9092-9C5E0C8891FE}" type="slidenum">
              <a:rPr lang="el-GR" altLang="el-GR" smtClean="0"/>
              <a:pPr/>
              <a:t>127</a:t>
            </a:fld>
            <a:endParaRPr lang="el-GR" altLang="el-GR"/>
          </a:p>
        </p:txBody>
      </p:sp>
      <p:sp>
        <p:nvSpPr>
          <p:cNvPr id="4" name="object 3">
            <a:extLst>
              <a:ext uri="{FF2B5EF4-FFF2-40B4-BE49-F238E27FC236}">
                <a16:creationId xmlns:a16="http://schemas.microsoft.com/office/drawing/2014/main" id="{8CBF9C7B-2690-4F55-9B9B-C6EB2EE83300}"/>
              </a:ext>
            </a:extLst>
          </p:cNvPr>
          <p:cNvSpPr/>
          <p:nvPr/>
        </p:nvSpPr>
        <p:spPr>
          <a:xfrm>
            <a:off x="2580132" y="986789"/>
            <a:ext cx="3973068" cy="5718810"/>
          </a:xfrm>
          <a:prstGeom prst="rect">
            <a:avLst/>
          </a:prstGeom>
          <a:blipFill>
            <a:blip r:embed="rId2" cstate="print"/>
            <a:stretch>
              <a:fillRect/>
            </a:stretch>
          </a:blipFill>
        </p:spPr>
        <p:txBody>
          <a:bodyPr wrap="square" lIns="0" tIns="0" rIns="0" bIns="0" rtlCol="0">
            <a:noAutofit/>
          </a:bodyPr>
          <a:lstStyle/>
          <a:p>
            <a:endParaRPr>
              <a:solidFill>
                <a:srgbClr val="0000FF"/>
              </a:solidFill>
            </a:endParaRPr>
          </a:p>
        </p:txBody>
      </p:sp>
      <p:sp>
        <p:nvSpPr>
          <p:cNvPr id="5" name="object 2">
            <a:extLst>
              <a:ext uri="{FF2B5EF4-FFF2-40B4-BE49-F238E27FC236}">
                <a16:creationId xmlns:a16="http://schemas.microsoft.com/office/drawing/2014/main" id="{0494C45E-A875-475E-9414-3FE7FC9DACB5}"/>
              </a:ext>
            </a:extLst>
          </p:cNvPr>
          <p:cNvSpPr txBox="1"/>
          <p:nvPr/>
        </p:nvSpPr>
        <p:spPr>
          <a:xfrm>
            <a:off x="426616" y="260648"/>
            <a:ext cx="5618350" cy="432307"/>
          </a:xfrm>
          <a:prstGeom prst="rect">
            <a:avLst/>
          </a:prstGeom>
        </p:spPr>
        <p:txBody>
          <a:bodyPr wrap="square" lIns="0" tIns="0" rIns="0" bIns="0" rtlCol="0">
            <a:noAutofit/>
          </a:bodyPr>
          <a:lstStyle/>
          <a:p>
            <a:pPr marL="12700">
              <a:lnSpc>
                <a:spcPts val="3375"/>
              </a:lnSpc>
              <a:spcBef>
                <a:spcPts val="168"/>
              </a:spcBef>
            </a:pPr>
            <a:r>
              <a:rPr sz="3200" spc="0" dirty="0">
                <a:solidFill>
                  <a:srgbClr val="0000FF"/>
                </a:solidFill>
                <a:latin typeface="Arial"/>
                <a:cs typeface="Arial"/>
              </a:rPr>
              <a:t>Στα</a:t>
            </a:r>
            <a:r>
              <a:rPr sz="3200" spc="-14" dirty="0">
                <a:solidFill>
                  <a:srgbClr val="0000FF"/>
                </a:solidFill>
                <a:latin typeface="Arial"/>
                <a:cs typeface="Arial"/>
              </a:rPr>
              <a:t>τ</a:t>
            </a:r>
            <a:r>
              <a:rPr sz="3200" spc="0" dirty="0">
                <a:solidFill>
                  <a:srgbClr val="0000FF"/>
                </a:solidFill>
                <a:latin typeface="Arial"/>
                <a:cs typeface="Arial"/>
              </a:rPr>
              <a:t>ική</a:t>
            </a:r>
            <a:r>
              <a:rPr sz="3200" spc="-9" dirty="0">
                <a:solidFill>
                  <a:srgbClr val="0000FF"/>
                </a:solidFill>
                <a:latin typeface="Arial"/>
                <a:cs typeface="Arial"/>
              </a:rPr>
              <a:t> </a:t>
            </a:r>
            <a:r>
              <a:rPr sz="3200" spc="0" dirty="0">
                <a:solidFill>
                  <a:srgbClr val="0000FF"/>
                </a:solidFill>
                <a:latin typeface="Arial"/>
                <a:cs typeface="Arial"/>
              </a:rPr>
              <a:t>ευστά</a:t>
            </a:r>
            <a:r>
              <a:rPr sz="3200" spc="-14" dirty="0">
                <a:solidFill>
                  <a:srgbClr val="0000FF"/>
                </a:solidFill>
                <a:latin typeface="Arial"/>
                <a:cs typeface="Arial"/>
              </a:rPr>
              <a:t>θ</a:t>
            </a:r>
            <a:r>
              <a:rPr sz="3200" spc="0" dirty="0">
                <a:solidFill>
                  <a:srgbClr val="0000FF"/>
                </a:solidFill>
                <a:latin typeface="Arial"/>
                <a:cs typeface="Arial"/>
              </a:rPr>
              <a:t>εια</a:t>
            </a:r>
            <a:r>
              <a:rPr sz="3200" spc="-19" dirty="0">
                <a:solidFill>
                  <a:srgbClr val="0000FF"/>
                </a:solidFill>
                <a:latin typeface="Arial"/>
                <a:cs typeface="Arial"/>
              </a:rPr>
              <a:t> </a:t>
            </a:r>
            <a:r>
              <a:rPr sz="3200" spc="0" dirty="0">
                <a:solidFill>
                  <a:srgbClr val="0000FF"/>
                </a:solidFill>
                <a:latin typeface="Arial"/>
                <a:cs typeface="Arial"/>
              </a:rPr>
              <a:t>και </a:t>
            </a:r>
            <a:r>
              <a:rPr sz="3200" b="1" spc="0" dirty="0">
                <a:solidFill>
                  <a:srgbClr val="0000FF"/>
                </a:solidFill>
                <a:latin typeface="Arial"/>
                <a:cs typeface="Arial"/>
              </a:rPr>
              <a:t>θ</a:t>
            </a:r>
            <a:r>
              <a:rPr sz="3200" b="1" spc="-9" dirty="0">
                <a:solidFill>
                  <a:srgbClr val="0000FF"/>
                </a:solidFill>
                <a:latin typeface="Arial"/>
                <a:cs typeface="Arial"/>
              </a:rPr>
              <a:t>ύ</a:t>
            </a:r>
            <a:r>
              <a:rPr sz="3200" b="1" spc="0" dirty="0">
                <a:solidFill>
                  <a:srgbClr val="0000FF"/>
                </a:solidFill>
                <a:latin typeface="Arial"/>
                <a:cs typeface="Arial"/>
              </a:rPr>
              <a:t>σανος</a:t>
            </a:r>
            <a:endParaRPr sz="3200" b="1" dirty="0">
              <a:solidFill>
                <a:srgbClr val="0000FF"/>
              </a:solidFill>
              <a:latin typeface="Arial"/>
              <a:cs typeface="Arial"/>
            </a:endParaRPr>
          </a:p>
        </p:txBody>
      </p:sp>
    </p:spTree>
    <p:extLst>
      <p:ext uri="{BB962C8B-B14F-4D97-AF65-F5344CB8AC3E}">
        <p14:creationId xmlns:p14="http://schemas.microsoft.com/office/powerpoint/2010/main" val="3401229006"/>
      </p:ext>
    </p:extLst>
  </p:cSld>
  <p:clrMapOvr>
    <a:masterClrMapping/>
  </p:clrMapOvr>
  <p:transition spd="med">
    <p:zoom/>
  </p:transition>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18586C1D-4F2C-4420-BC9C-42E52AE35C87}"/>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11/12/2024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8746673E-8ABB-49BD-9C5C-E1C2A28273C8}"/>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128</a:t>
            </a:fld>
            <a:endParaRPr lang="el-GR" dirty="0">
              <a:solidFill>
                <a:prstClr val="black">
                  <a:tint val="75000"/>
                </a:prstClr>
              </a:solidFill>
            </a:endParaRPr>
          </a:p>
        </p:txBody>
      </p:sp>
      <p:sp>
        <p:nvSpPr>
          <p:cNvPr id="7" name="object 25">
            <a:extLst>
              <a:ext uri="{FF2B5EF4-FFF2-40B4-BE49-F238E27FC236}">
                <a16:creationId xmlns:a16="http://schemas.microsoft.com/office/drawing/2014/main" id="{569886AE-27EF-481A-9869-9FFFDED59C88}"/>
              </a:ext>
            </a:extLst>
          </p:cNvPr>
          <p:cNvSpPr/>
          <p:nvPr/>
        </p:nvSpPr>
        <p:spPr>
          <a:xfrm>
            <a:off x="533338" y="801446"/>
            <a:ext cx="3382389" cy="2198328"/>
          </a:xfrm>
          <a:prstGeom prst="rect">
            <a:avLst/>
          </a:prstGeom>
          <a:blipFill>
            <a:blip r:embed="rId2" cstate="print"/>
            <a:stretch>
              <a:fillRect/>
            </a:stretch>
          </a:blipFill>
        </p:spPr>
        <p:txBody>
          <a:bodyPr wrap="square" lIns="0" tIns="0" rIns="0" bIns="0" rtlCol="0">
            <a:noAutofit/>
          </a:bodyPr>
          <a:lstStyle/>
          <a:p>
            <a:endParaRPr sz="1539"/>
          </a:p>
        </p:txBody>
      </p:sp>
      <p:sp>
        <p:nvSpPr>
          <p:cNvPr id="8" name="object 26">
            <a:extLst>
              <a:ext uri="{FF2B5EF4-FFF2-40B4-BE49-F238E27FC236}">
                <a16:creationId xmlns:a16="http://schemas.microsoft.com/office/drawing/2014/main" id="{A4D7C245-C205-45F3-81A0-908FC4B38F38}"/>
              </a:ext>
            </a:extLst>
          </p:cNvPr>
          <p:cNvSpPr/>
          <p:nvPr/>
        </p:nvSpPr>
        <p:spPr>
          <a:xfrm>
            <a:off x="533328" y="799243"/>
            <a:ext cx="3386157" cy="2202737"/>
          </a:xfrm>
          <a:custGeom>
            <a:avLst/>
            <a:gdLst/>
            <a:ahLst/>
            <a:cxnLst/>
            <a:rect l="l" t="t" r="r" b="b"/>
            <a:pathLst>
              <a:path w="3959923" h="2575979">
                <a:moveTo>
                  <a:pt x="0" y="0"/>
                </a:moveTo>
                <a:lnTo>
                  <a:pt x="3955516" y="0"/>
                </a:lnTo>
                <a:lnTo>
                  <a:pt x="3957726" y="2578"/>
                </a:lnTo>
                <a:lnTo>
                  <a:pt x="3957726" y="2573400"/>
                </a:lnTo>
                <a:lnTo>
                  <a:pt x="3959923" y="2575979"/>
                </a:lnTo>
                <a:lnTo>
                  <a:pt x="3959923" y="0"/>
                </a:lnTo>
                <a:lnTo>
                  <a:pt x="0" y="0"/>
                </a:lnTo>
                <a:close/>
              </a:path>
            </a:pathLst>
          </a:custGeom>
          <a:solidFill>
            <a:srgbClr val="B9AC8C"/>
          </a:solidFill>
        </p:spPr>
        <p:txBody>
          <a:bodyPr wrap="square" lIns="0" tIns="0" rIns="0" bIns="0" rtlCol="0">
            <a:noAutofit/>
          </a:bodyPr>
          <a:lstStyle/>
          <a:p>
            <a:endParaRPr sz="1539"/>
          </a:p>
        </p:txBody>
      </p:sp>
      <p:sp>
        <p:nvSpPr>
          <p:cNvPr id="9" name="object 27">
            <a:extLst>
              <a:ext uri="{FF2B5EF4-FFF2-40B4-BE49-F238E27FC236}">
                <a16:creationId xmlns:a16="http://schemas.microsoft.com/office/drawing/2014/main" id="{A41BCE75-3FA7-4D9C-8CF4-21C7D928CA00}"/>
              </a:ext>
            </a:extLst>
          </p:cNvPr>
          <p:cNvSpPr/>
          <p:nvPr/>
        </p:nvSpPr>
        <p:spPr>
          <a:xfrm>
            <a:off x="529559" y="799242"/>
            <a:ext cx="0" cy="0"/>
          </a:xfrm>
          <a:custGeom>
            <a:avLst/>
            <a:gdLst/>
            <a:ahLst/>
            <a:cxnLst/>
            <a:rect l="l" t="t" r="r" b="b"/>
            <a:pathLst>
              <a:path>
                <a:moveTo>
                  <a:pt x="0" y="0"/>
                </a:moveTo>
                <a:lnTo>
                  <a:pt x="0" y="0"/>
                </a:lnTo>
              </a:path>
            </a:pathLst>
          </a:custGeom>
          <a:ln w="1270">
            <a:solidFill>
              <a:srgbClr val="B9AC8C"/>
            </a:solidFill>
          </a:ln>
        </p:spPr>
        <p:txBody>
          <a:bodyPr wrap="square" lIns="0" tIns="0" rIns="0" bIns="0" rtlCol="0">
            <a:noAutofit/>
          </a:bodyPr>
          <a:lstStyle/>
          <a:p>
            <a:endParaRPr sz="1539"/>
          </a:p>
        </p:txBody>
      </p:sp>
      <p:sp>
        <p:nvSpPr>
          <p:cNvPr id="10" name="object 28">
            <a:extLst>
              <a:ext uri="{FF2B5EF4-FFF2-40B4-BE49-F238E27FC236}">
                <a16:creationId xmlns:a16="http://schemas.microsoft.com/office/drawing/2014/main" id="{D6D5FE50-65CC-4601-A0B1-F55D430F0370}"/>
              </a:ext>
            </a:extLst>
          </p:cNvPr>
          <p:cNvSpPr/>
          <p:nvPr/>
        </p:nvSpPr>
        <p:spPr>
          <a:xfrm>
            <a:off x="529559" y="797352"/>
            <a:ext cx="3389926" cy="2206506"/>
          </a:xfrm>
          <a:custGeom>
            <a:avLst/>
            <a:gdLst/>
            <a:ahLst/>
            <a:cxnLst/>
            <a:rect l="l" t="t" r="r" b="b"/>
            <a:pathLst>
              <a:path w="3964330" h="2580386">
                <a:moveTo>
                  <a:pt x="2209" y="2580385"/>
                </a:moveTo>
                <a:lnTo>
                  <a:pt x="3962133" y="2580385"/>
                </a:lnTo>
                <a:lnTo>
                  <a:pt x="3964330" y="2578188"/>
                </a:lnTo>
                <a:lnTo>
                  <a:pt x="3962133" y="2575610"/>
                </a:lnTo>
                <a:lnTo>
                  <a:pt x="3962133" y="4787"/>
                </a:lnTo>
                <a:lnTo>
                  <a:pt x="3959923" y="2209"/>
                </a:lnTo>
                <a:lnTo>
                  <a:pt x="4406" y="2209"/>
                </a:lnTo>
                <a:lnTo>
                  <a:pt x="3964330" y="2209"/>
                </a:lnTo>
                <a:lnTo>
                  <a:pt x="3962133" y="0"/>
                </a:lnTo>
                <a:lnTo>
                  <a:pt x="2209" y="0"/>
                </a:lnTo>
                <a:lnTo>
                  <a:pt x="0" y="2209"/>
                </a:lnTo>
                <a:lnTo>
                  <a:pt x="0" y="2578188"/>
                </a:lnTo>
                <a:lnTo>
                  <a:pt x="2209" y="4787"/>
                </a:lnTo>
                <a:lnTo>
                  <a:pt x="3959923" y="4787"/>
                </a:lnTo>
                <a:lnTo>
                  <a:pt x="3959923" y="2578188"/>
                </a:lnTo>
                <a:lnTo>
                  <a:pt x="2209" y="2580385"/>
                </a:lnTo>
                <a:close/>
              </a:path>
            </a:pathLst>
          </a:custGeom>
          <a:solidFill>
            <a:srgbClr val="B9AC8C"/>
          </a:solidFill>
        </p:spPr>
        <p:txBody>
          <a:bodyPr wrap="square" lIns="0" tIns="0" rIns="0" bIns="0" rtlCol="0">
            <a:noAutofit/>
          </a:bodyPr>
          <a:lstStyle/>
          <a:p>
            <a:endParaRPr sz="1539"/>
          </a:p>
        </p:txBody>
      </p:sp>
      <p:sp>
        <p:nvSpPr>
          <p:cNvPr id="11" name="object 29">
            <a:extLst>
              <a:ext uri="{FF2B5EF4-FFF2-40B4-BE49-F238E27FC236}">
                <a16:creationId xmlns:a16="http://schemas.microsoft.com/office/drawing/2014/main" id="{C0274FB0-1FCB-4646-BF0B-B03BF0986617}"/>
              </a:ext>
            </a:extLst>
          </p:cNvPr>
          <p:cNvSpPr/>
          <p:nvPr/>
        </p:nvSpPr>
        <p:spPr>
          <a:xfrm>
            <a:off x="529560" y="801447"/>
            <a:ext cx="3386157" cy="2200533"/>
          </a:xfrm>
          <a:custGeom>
            <a:avLst/>
            <a:gdLst/>
            <a:ahLst/>
            <a:cxnLst/>
            <a:rect l="l" t="t" r="r" b="b"/>
            <a:pathLst>
              <a:path w="3959923" h="2573401">
                <a:moveTo>
                  <a:pt x="3959923" y="2573401"/>
                </a:moveTo>
                <a:lnTo>
                  <a:pt x="3959923" y="2570822"/>
                </a:lnTo>
                <a:lnTo>
                  <a:pt x="4406" y="2570822"/>
                </a:lnTo>
                <a:lnTo>
                  <a:pt x="4406" y="0"/>
                </a:lnTo>
                <a:lnTo>
                  <a:pt x="2209" y="0"/>
                </a:lnTo>
                <a:lnTo>
                  <a:pt x="0" y="2573401"/>
                </a:lnTo>
                <a:lnTo>
                  <a:pt x="2209" y="2570822"/>
                </a:lnTo>
                <a:lnTo>
                  <a:pt x="4406" y="2573401"/>
                </a:lnTo>
                <a:lnTo>
                  <a:pt x="3959923" y="2573401"/>
                </a:lnTo>
                <a:close/>
              </a:path>
            </a:pathLst>
          </a:custGeom>
          <a:solidFill>
            <a:srgbClr val="B9AC8C"/>
          </a:solidFill>
        </p:spPr>
        <p:txBody>
          <a:bodyPr wrap="square" lIns="0" tIns="0" rIns="0" bIns="0" rtlCol="0">
            <a:noAutofit/>
          </a:bodyPr>
          <a:lstStyle/>
          <a:p>
            <a:endParaRPr sz="1539"/>
          </a:p>
        </p:txBody>
      </p:sp>
      <p:sp>
        <p:nvSpPr>
          <p:cNvPr id="12" name="object 30">
            <a:extLst>
              <a:ext uri="{FF2B5EF4-FFF2-40B4-BE49-F238E27FC236}">
                <a16:creationId xmlns:a16="http://schemas.microsoft.com/office/drawing/2014/main" id="{CA2CF422-0FEF-4B32-A307-3E49A2E93BAE}"/>
              </a:ext>
            </a:extLst>
          </p:cNvPr>
          <p:cNvSpPr/>
          <p:nvPr/>
        </p:nvSpPr>
        <p:spPr>
          <a:xfrm>
            <a:off x="0" y="360655"/>
            <a:ext cx="3915727" cy="2639119"/>
          </a:xfrm>
          <a:prstGeom prst="rect">
            <a:avLst/>
          </a:prstGeom>
          <a:blipFill>
            <a:blip r:embed="rId2" cstate="print"/>
            <a:stretch>
              <a:fillRect/>
            </a:stretch>
          </a:blipFill>
        </p:spPr>
        <p:txBody>
          <a:bodyPr wrap="square" lIns="0" tIns="0" rIns="0" bIns="0" rtlCol="0">
            <a:noAutofit/>
          </a:bodyPr>
          <a:lstStyle/>
          <a:p>
            <a:endParaRPr sz="1539" dirty="0"/>
          </a:p>
        </p:txBody>
      </p:sp>
      <p:sp>
        <p:nvSpPr>
          <p:cNvPr id="13" name="object 31">
            <a:extLst>
              <a:ext uri="{FF2B5EF4-FFF2-40B4-BE49-F238E27FC236}">
                <a16:creationId xmlns:a16="http://schemas.microsoft.com/office/drawing/2014/main" id="{A16BA5C5-900A-44BB-876A-3599608C25EE}"/>
              </a:ext>
            </a:extLst>
          </p:cNvPr>
          <p:cNvSpPr/>
          <p:nvPr/>
        </p:nvSpPr>
        <p:spPr>
          <a:xfrm>
            <a:off x="533328" y="799243"/>
            <a:ext cx="3386157" cy="2202737"/>
          </a:xfrm>
          <a:custGeom>
            <a:avLst/>
            <a:gdLst/>
            <a:ahLst/>
            <a:cxnLst/>
            <a:rect l="l" t="t" r="r" b="b"/>
            <a:pathLst>
              <a:path w="3959923" h="2575979">
                <a:moveTo>
                  <a:pt x="0" y="0"/>
                </a:moveTo>
                <a:lnTo>
                  <a:pt x="3955516" y="0"/>
                </a:lnTo>
                <a:lnTo>
                  <a:pt x="3957726" y="2578"/>
                </a:lnTo>
                <a:lnTo>
                  <a:pt x="3957726" y="2573400"/>
                </a:lnTo>
                <a:lnTo>
                  <a:pt x="3959923" y="2575979"/>
                </a:lnTo>
                <a:lnTo>
                  <a:pt x="3959923" y="0"/>
                </a:lnTo>
                <a:lnTo>
                  <a:pt x="0" y="0"/>
                </a:lnTo>
                <a:close/>
              </a:path>
            </a:pathLst>
          </a:custGeom>
          <a:solidFill>
            <a:srgbClr val="B9AC8C"/>
          </a:solidFill>
        </p:spPr>
        <p:txBody>
          <a:bodyPr wrap="square" lIns="0" tIns="0" rIns="0" bIns="0" rtlCol="0">
            <a:noAutofit/>
          </a:bodyPr>
          <a:lstStyle/>
          <a:p>
            <a:endParaRPr sz="1539"/>
          </a:p>
        </p:txBody>
      </p:sp>
      <p:sp>
        <p:nvSpPr>
          <p:cNvPr id="14" name="object 32">
            <a:extLst>
              <a:ext uri="{FF2B5EF4-FFF2-40B4-BE49-F238E27FC236}">
                <a16:creationId xmlns:a16="http://schemas.microsoft.com/office/drawing/2014/main" id="{525C8456-49B6-43C8-9652-47902C1BCEAF}"/>
              </a:ext>
            </a:extLst>
          </p:cNvPr>
          <p:cNvSpPr/>
          <p:nvPr/>
        </p:nvSpPr>
        <p:spPr>
          <a:xfrm>
            <a:off x="529559" y="799242"/>
            <a:ext cx="0" cy="0"/>
          </a:xfrm>
          <a:custGeom>
            <a:avLst/>
            <a:gdLst/>
            <a:ahLst/>
            <a:cxnLst/>
            <a:rect l="l" t="t" r="r" b="b"/>
            <a:pathLst>
              <a:path>
                <a:moveTo>
                  <a:pt x="0" y="0"/>
                </a:moveTo>
                <a:lnTo>
                  <a:pt x="0" y="0"/>
                </a:lnTo>
              </a:path>
            </a:pathLst>
          </a:custGeom>
          <a:ln w="1270">
            <a:solidFill>
              <a:srgbClr val="B9AC8C"/>
            </a:solidFill>
          </a:ln>
        </p:spPr>
        <p:txBody>
          <a:bodyPr wrap="square" lIns="0" tIns="0" rIns="0" bIns="0" rtlCol="0">
            <a:noAutofit/>
          </a:bodyPr>
          <a:lstStyle/>
          <a:p>
            <a:endParaRPr sz="1539"/>
          </a:p>
        </p:txBody>
      </p:sp>
      <p:sp>
        <p:nvSpPr>
          <p:cNvPr id="15" name="object 33">
            <a:extLst>
              <a:ext uri="{FF2B5EF4-FFF2-40B4-BE49-F238E27FC236}">
                <a16:creationId xmlns:a16="http://schemas.microsoft.com/office/drawing/2014/main" id="{C180F276-A05D-4F19-8993-7F7DC26432F2}"/>
              </a:ext>
            </a:extLst>
          </p:cNvPr>
          <p:cNvSpPr/>
          <p:nvPr/>
        </p:nvSpPr>
        <p:spPr>
          <a:xfrm>
            <a:off x="398459" y="1104130"/>
            <a:ext cx="3389926" cy="2206506"/>
          </a:xfrm>
          <a:custGeom>
            <a:avLst/>
            <a:gdLst/>
            <a:ahLst/>
            <a:cxnLst/>
            <a:rect l="l" t="t" r="r" b="b"/>
            <a:pathLst>
              <a:path w="3964330" h="2580386">
                <a:moveTo>
                  <a:pt x="2209" y="2580385"/>
                </a:moveTo>
                <a:lnTo>
                  <a:pt x="3962133" y="2580385"/>
                </a:lnTo>
                <a:lnTo>
                  <a:pt x="3964330" y="2578188"/>
                </a:lnTo>
                <a:lnTo>
                  <a:pt x="3962133" y="2575610"/>
                </a:lnTo>
                <a:lnTo>
                  <a:pt x="3962133" y="4787"/>
                </a:lnTo>
                <a:lnTo>
                  <a:pt x="3959923" y="2209"/>
                </a:lnTo>
                <a:lnTo>
                  <a:pt x="4406" y="2209"/>
                </a:lnTo>
                <a:lnTo>
                  <a:pt x="3964330" y="2209"/>
                </a:lnTo>
                <a:lnTo>
                  <a:pt x="3962133" y="0"/>
                </a:lnTo>
                <a:lnTo>
                  <a:pt x="2209" y="0"/>
                </a:lnTo>
                <a:lnTo>
                  <a:pt x="0" y="2209"/>
                </a:lnTo>
                <a:lnTo>
                  <a:pt x="0" y="2578188"/>
                </a:lnTo>
                <a:lnTo>
                  <a:pt x="2209" y="4787"/>
                </a:lnTo>
                <a:lnTo>
                  <a:pt x="3959923" y="4787"/>
                </a:lnTo>
                <a:lnTo>
                  <a:pt x="3959923" y="2578188"/>
                </a:lnTo>
                <a:lnTo>
                  <a:pt x="2209" y="2580385"/>
                </a:lnTo>
                <a:close/>
              </a:path>
            </a:pathLst>
          </a:custGeom>
          <a:solidFill>
            <a:srgbClr val="B9AC8C"/>
          </a:solidFill>
        </p:spPr>
        <p:txBody>
          <a:bodyPr wrap="square" lIns="0" tIns="0" rIns="0" bIns="0" rtlCol="0">
            <a:noAutofit/>
          </a:bodyPr>
          <a:lstStyle/>
          <a:p>
            <a:endParaRPr sz="1539"/>
          </a:p>
        </p:txBody>
      </p:sp>
      <p:sp>
        <p:nvSpPr>
          <p:cNvPr id="16" name="object 34">
            <a:extLst>
              <a:ext uri="{FF2B5EF4-FFF2-40B4-BE49-F238E27FC236}">
                <a16:creationId xmlns:a16="http://schemas.microsoft.com/office/drawing/2014/main" id="{8B476418-185C-4E62-BDB2-6BD89E8EDA3C}"/>
              </a:ext>
            </a:extLst>
          </p:cNvPr>
          <p:cNvSpPr/>
          <p:nvPr/>
        </p:nvSpPr>
        <p:spPr>
          <a:xfrm>
            <a:off x="529560" y="801447"/>
            <a:ext cx="3386157" cy="2200533"/>
          </a:xfrm>
          <a:custGeom>
            <a:avLst/>
            <a:gdLst/>
            <a:ahLst/>
            <a:cxnLst/>
            <a:rect l="l" t="t" r="r" b="b"/>
            <a:pathLst>
              <a:path w="3959923" h="2573401">
                <a:moveTo>
                  <a:pt x="3959923" y="2573401"/>
                </a:moveTo>
                <a:lnTo>
                  <a:pt x="3959923" y="2570822"/>
                </a:lnTo>
                <a:lnTo>
                  <a:pt x="4406" y="2570822"/>
                </a:lnTo>
                <a:lnTo>
                  <a:pt x="4406" y="0"/>
                </a:lnTo>
                <a:lnTo>
                  <a:pt x="2209" y="0"/>
                </a:lnTo>
                <a:lnTo>
                  <a:pt x="0" y="2573401"/>
                </a:lnTo>
                <a:lnTo>
                  <a:pt x="2209" y="2570822"/>
                </a:lnTo>
                <a:lnTo>
                  <a:pt x="4406" y="2573401"/>
                </a:lnTo>
                <a:lnTo>
                  <a:pt x="3959923" y="2573401"/>
                </a:lnTo>
                <a:close/>
              </a:path>
            </a:pathLst>
          </a:custGeom>
          <a:solidFill>
            <a:srgbClr val="B9AC8C"/>
          </a:solidFill>
        </p:spPr>
        <p:txBody>
          <a:bodyPr wrap="square" lIns="0" tIns="0" rIns="0" bIns="0" rtlCol="0">
            <a:noAutofit/>
          </a:bodyPr>
          <a:lstStyle/>
          <a:p>
            <a:endParaRPr sz="1539"/>
          </a:p>
        </p:txBody>
      </p:sp>
      <p:sp>
        <p:nvSpPr>
          <p:cNvPr id="17" name="object 35">
            <a:extLst>
              <a:ext uri="{FF2B5EF4-FFF2-40B4-BE49-F238E27FC236}">
                <a16:creationId xmlns:a16="http://schemas.microsoft.com/office/drawing/2014/main" id="{854196AD-48EF-44CE-B9D8-E66D7B17AC59}"/>
              </a:ext>
            </a:extLst>
          </p:cNvPr>
          <p:cNvSpPr/>
          <p:nvPr/>
        </p:nvSpPr>
        <p:spPr>
          <a:xfrm>
            <a:off x="855605" y="1092588"/>
            <a:ext cx="2784826" cy="450542"/>
          </a:xfrm>
          <a:prstGeom prst="rect">
            <a:avLst/>
          </a:prstGeom>
          <a:blipFill>
            <a:blip r:embed="rId3" cstate="print"/>
            <a:stretch>
              <a:fillRect/>
            </a:stretch>
          </a:blipFill>
        </p:spPr>
        <p:txBody>
          <a:bodyPr wrap="square" lIns="0" tIns="0" rIns="0" bIns="0" rtlCol="0">
            <a:noAutofit/>
          </a:bodyPr>
          <a:lstStyle/>
          <a:p>
            <a:endParaRPr sz="1539"/>
          </a:p>
        </p:txBody>
      </p:sp>
      <p:sp>
        <p:nvSpPr>
          <p:cNvPr id="18" name="object 36">
            <a:extLst>
              <a:ext uri="{FF2B5EF4-FFF2-40B4-BE49-F238E27FC236}">
                <a16:creationId xmlns:a16="http://schemas.microsoft.com/office/drawing/2014/main" id="{A4D1363C-789B-4DDF-9C87-162F3B5E79A7}"/>
              </a:ext>
            </a:extLst>
          </p:cNvPr>
          <p:cNvSpPr/>
          <p:nvPr/>
        </p:nvSpPr>
        <p:spPr>
          <a:xfrm>
            <a:off x="2314128" y="2545138"/>
            <a:ext cx="103754" cy="207510"/>
          </a:xfrm>
          <a:custGeom>
            <a:avLst/>
            <a:gdLst/>
            <a:ahLst/>
            <a:cxnLst/>
            <a:rect l="l" t="t" r="r" b="b"/>
            <a:pathLst>
              <a:path w="121335" h="242671">
                <a:moveTo>
                  <a:pt x="11036" y="242671"/>
                </a:moveTo>
                <a:lnTo>
                  <a:pt x="121335" y="5143"/>
                </a:lnTo>
                <a:lnTo>
                  <a:pt x="110312" y="0"/>
                </a:lnTo>
                <a:lnTo>
                  <a:pt x="0" y="237528"/>
                </a:lnTo>
                <a:lnTo>
                  <a:pt x="11036" y="242671"/>
                </a:lnTo>
                <a:close/>
              </a:path>
            </a:pathLst>
          </a:custGeom>
          <a:solidFill>
            <a:srgbClr val="B16B02"/>
          </a:solidFill>
        </p:spPr>
        <p:txBody>
          <a:bodyPr wrap="square" lIns="0" tIns="0" rIns="0" bIns="0" rtlCol="0">
            <a:noAutofit/>
          </a:bodyPr>
          <a:lstStyle/>
          <a:p>
            <a:endParaRPr sz="1539"/>
          </a:p>
        </p:txBody>
      </p:sp>
      <p:sp>
        <p:nvSpPr>
          <p:cNvPr id="19" name="object 37">
            <a:extLst>
              <a:ext uri="{FF2B5EF4-FFF2-40B4-BE49-F238E27FC236}">
                <a16:creationId xmlns:a16="http://schemas.microsoft.com/office/drawing/2014/main" id="{A307C9D6-38B0-429F-B82E-C58E77701B38}"/>
              </a:ext>
            </a:extLst>
          </p:cNvPr>
          <p:cNvSpPr/>
          <p:nvPr/>
        </p:nvSpPr>
        <p:spPr>
          <a:xfrm>
            <a:off x="2125491" y="1806287"/>
            <a:ext cx="229523" cy="521283"/>
          </a:xfrm>
          <a:custGeom>
            <a:avLst/>
            <a:gdLst/>
            <a:ahLst/>
            <a:cxnLst/>
            <a:rect l="l" t="t" r="r" b="b"/>
            <a:pathLst>
              <a:path w="268414" h="609612">
                <a:moveTo>
                  <a:pt x="257378" y="609612"/>
                </a:moveTo>
                <a:lnTo>
                  <a:pt x="268414" y="604837"/>
                </a:lnTo>
                <a:lnTo>
                  <a:pt x="11036" y="0"/>
                </a:lnTo>
                <a:lnTo>
                  <a:pt x="0" y="4775"/>
                </a:lnTo>
                <a:lnTo>
                  <a:pt x="257378" y="609612"/>
                </a:lnTo>
                <a:close/>
              </a:path>
            </a:pathLst>
          </a:custGeom>
          <a:solidFill>
            <a:srgbClr val="B16B02"/>
          </a:solidFill>
        </p:spPr>
        <p:txBody>
          <a:bodyPr wrap="square" lIns="0" tIns="0" rIns="0" bIns="0" rtlCol="0">
            <a:noAutofit/>
          </a:bodyPr>
          <a:lstStyle/>
          <a:p>
            <a:endParaRPr sz="1539"/>
          </a:p>
        </p:txBody>
      </p:sp>
      <p:sp>
        <p:nvSpPr>
          <p:cNvPr id="20" name="object 38">
            <a:extLst>
              <a:ext uri="{FF2B5EF4-FFF2-40B4-BE49-F238E27FC236}">
                <a16:creationId xmlns:a16="http://schemas.microsoft.com/office/drawing/2014/main" id="{11EB4C6B-5958-4C5F-91AD-545B11B3F43D}"/>
              </a:ext>
            </a:extLst>
          </p:cNvPr>
          <p:cNvSpPr/>
          <p:nvPr/>
        </p:nvSpPr>
        <p:spPr>
          <a:xfrm>
            <a:off x="2314453" y="2396749"/>
            <a:ext cx="103125" cy="153428"/>
          </a:xfrm>
          <a:custGeom>
            <a:avLst/>
            <a:gdLst/>
            <a:ahLst/>
            <a:cxnLst/>
            <a:rect l="l" t="t" r="r" b="b"/>
            <a:pathLst>
              <a:path w="120599" h="179425">
                <a:moveTo>
                  <a:pt x="110299" y="179425"/>
                </a:moveTo>
                <a:lnTo>
                  <a:pt x="120599" y="172808"/>
                </a:lnTo>
                <a:lnTo>
                  <a:pt x="10287" y="0"/>
                </a:lnTo>
                <a:lnTo>
                  <a:pt x="0" y="6616"/>
                </a:lnTo>
                <a:lnTo>
                  <a:pt x="110299" y="179425"/>
                </a:lnTo>
                <a:close/>
              </a:path>
            </a:pathLst>
          </a:custGeom>
          <a:solidFill>
            <a:srgbClr val="B16B02"/>
          </a:solidFill>
        </p:spPr>
        <p:txBody>
          <a:bodyPr wrap="square" lIns="0" tIns="0" rIns="0" bIns="0" rtlCol="0">
            <a:noAutofit/>
          </a:bodyPr>
          <a:lstStyle/>
          <a:p>
            <a:endParaRPr sz="1539"/>
          </a:p>
        </p:txBody>
      </p:sp>
      <p:sp>
        <p:nvSpPr>
          <p:cNvPr id="21" name="object 39">
            <a:extLst>
              <a:ext uri="{FF2B5EF4-FFF2-40B4-BE49-F238E27FC236}">
                <a16:creationId xmlns:a16="http://schemas.microsoft.com/office/drawing/2014/main" id="{4312B28B-C9D8-448F-988C-CE8F9F10BB06}"/>
              </a:ext>
            </a:extLst>
          </p:cNvPr>
          <p:cNvSpPr/>
          <p:nvPr/>
        </p:nvSpPr>
        <p:spPr>
          <a:xfrm>
            <a:off x="2314127" y="2323488"/>
            <a:ext cx="40876" cy="77974"/>
          </a:xfrm>
          <a:custGeom>
            <a:avLst/>
            <a:gdLst/>
            <a:ahLst/>
            <a:cxnLst/>
            <a:rect l="l" t="t" r="r" b="b"/>
            <a:pathLst>
              <a:path w="47802" h="91186">
                <a:moveTo>
                  <a:pt x="11036" y="91186"/>
                </a:moveTo>
                <a:lnTo>
                  <a:pt x="47802" y="4775"/>
                </a:lnTo>
                <a:lnTo>
                  <a:pt x="36779" y="0"/>
                </a:lnTo>
                <a:lnTo>
                  <a:pt x="0" y="86410"/>
                </a:lnTo>
                <a:lnTo>
                  <a:pt x="11036" y="91186"/>
                </a:lnTo>
                <a:close/>
              </a:path>
            </a:pathLst>
          </a:custGeom>
          <a:solidFill>
            <a:srgbClr val="B16B02"/>
          </a:solidFill>
        </p:spPr>
        <p:txBody>
          <a:bodyPr wrap="square" lIns="0" tIns="0" rIns="0" bIns="0" rtlCol="0">
            <a:noAutofit/>
          </a:bodyPr>
          <a:lstStyle/>
          <a:p>
            <a:endParaRPr sz="1539"/>
          </a:p>
        </p:txBody>
      </p:sp>
      <p:sp>
        <p:nvSpPr>
          <p:cNvPr id="22" name="object 40">
            <a:extLst>
              <a:ext uri="{FF2B5EF4-FFF2-40B4-BE49-F238E27FC236}">
                <a16:creationId xmlns:a16="http://schemas.microsoft.com/office/drawing/2014/main" id="{C3387A4A-F385-4636-87CD-7F2A0CBC6E96}"/>
              </a:ext>
            </a:extLst>
          </p:cNvPr>
          <p:cNvSpPr/>
          <p:nvPr/>
        </p:nvSpPr>
        <p:spPr>
          <a:xfrm>
            <a:off x="1815800" y="1889919"/>
            <a:ext cx="251525" cy="31439"/>
          </a:xfrm>
          <a:custGeom>
            <a:avLst/>
            <a:gdLst/>
            <a:ahLst/>
            <a:cxnLst/>
            <a:rect l="l" t="t" r="r" b="b"/>
            <a:pathLst>
              <a:path w="294144" h="36766">
                <a:moveTo>
                  <a:pt x="0" y="12136"/>
                </a:moveTo>
                <a:lnTo>
                  <a:pt x="0" y="24637"/>
                </a:lnTo>
                <a:lnTo>
                  <a:pt x="263626" y="24637"/>
                </a:lnTo>
                <a:lnTo>
                  <a:pt x="257378" y="36766"/>
                </a:lnTo>
                <a:lnTo>
                  <a:pt x="294144" y="18389"/>
                </a:lnTo>
                <a:lnTo>
                  <a:pt x="263626" y="12136"/>
                </a:lnTo>
                <a:lnTo>
                  <a:pt x="0" y="12136"/>
                </a:lnTo>
                <a:close/>
              </a:path>
              <a:path w="294144" h="36766">
                <a:moveTo>
                  <a:pt x="263626" y="12136"/>
                </a:moveTo>
                <a:lnTo>
                  <a:pt x="294144" y="18389"/>
                </a:lnTo>
                <a:lnTo>
                  <a:pt x="257378" y="0"/>
                </a:lnTo>
                <a:lnTo>
                  <a:pt x="257378" y="12136"/>
                </a:lnTo>
                <a:lnTo>
                  <a:pt x="263626" y="12136"/>
                </a:lnTo>
                <a:close/>
              </a:path>
              <a:path w="294144" h="36766">
                <a:moveTo>
                  <a:pt x="257378" y="36766"/>
                </a:moveTo>
                <a:lnTo>
                  <a:pt x="263626" y="24637"/>
                </a:lnTo>
                <a:lnTo>
                  <a:pt x="257378" y="24637"/>
                </a:lnTo>
                <a:lnTo>
                  <a:pt x="257378" y="36766"/>
                </a:lnTo>
                <a:close/>
              </a:path>
            </a:pathLst>
          </a:custGeom>
          <a:solidFill>
            <a:srgbClr val="BF0000"/>
          </a:solidFill>
        </p:spPr>
        <p:txBody>
          <a:bodyPr wrap="square" lIns="0" tIns="0" rIns="0" bIns="0" rtlCol="0">
            <a:noAutofit/>
          </a:bodyPr>
          <a:lstStyle/>
          <a:p>
            <a:endParaRPr sz="1539"/>
          </a:p>
        </p:txBody>
      </p:sp>
      <p:sp>
        <p:nvSpPr>
          <p:cNvPr id="23" name="object 41">
            <a:extLst>
              <a:ext uri="{FF2B5EF4-FFF2-40B4-BE49-F238E27FC236}">
                <a16:creationId xmlns:a16="http://schemas.microsoft.com/office/drawing/2014/main" id="{F95A15DF-1345-4820-A255-12E24E157671}"/>
              </a:ext>
            </a:extLst>
          </p:cNvPr>
          <p:cNvSpPr/>
          <p:nvPr/>
        </p:nvSpPr>
        <p:spPr>
          <a:xfrm>
            <a:off x="1847239" y="2000592"/>
            <a:ext cx="251525" cy="31439"/>
          </a:xfrm>
          <a:custGeom>
            <a:avLst/>
            <a:gdLst/>
            <a:ahLst/>
            <a:cxnLst/>
            <a:rect l="l" t="t" r="r" b="b"/>
            <a:pathLst>
              <a:path w="294144" h="36766">
                <a:moveTo>
                  <a:pt x="0" y="12504"/>
                </a:moveTo>
                <a:lnTo>
                  <a:pt x="0" y="24637"/>
                </a:lnTo>
                <a:lnTo>
                  <a:pt x="263626" y="24637"/>
                </a:lnTo>
                <a:lnTo>
                  <a:pt x="257378" y="36766"/>
                </a:lnTo>
                <a:lnTo>
                  <a:pt x="294144" y="18389"/>
                </a:lnTo>
                <a:lnTo>
                  <a:pt x="263626" y="12504"/>
                </a:lnTo>
                <a:lnTo>
                  <a:pt x="0" y="12504"/>
                </a:lnTo>
                <a:close/>
              </a:path>
              <a:path w="294144" h="36766">
                <a:moveTo>
                  <a:pt x="263626" y="12504"/>
                </a:moveTo>
                <a:lnTo>
                  <a:pt x="294144" y="18389"/>
                </a:lnTo>
                <a:lnTo>
                  <a:pt x="257378" y="0"/>
                </a:lnTo>
                <a:lnTo>
                  <a:pt x="257378" y="12504"/>
                </a:lnTo>
                <a:lnTo>
                  <a:pt x="263626" y="12504"/>
                </a:lnTo>
                <a:close/>
              </a:path>
              <a:path w="294144" h="36766">
                <a:moveTo>
                  <a:pt x="257378" y="36766"/>
                </a:moveTo>
                <a:lnTo>
                  <a:pt x="263626" y="24637"/>
                </a:lnTo>
                <a:lnTo>
                  <a:pt x="257378" y="24637"/>
                </a:lnTo>
                <a:lnTo>
                  <a:pt x="257378" y="36766"/>
                </a:lnTo>
                <a:close/>
              </a:path>
            </a:pathLst>
          </a:custGeom>
          <a:solidFill>
            <a:srgbClr val="BF0000"/>
          </a:solidFill>
        </p:spPr>
        <p:txBody>
          <a:bodyPr wrap="square" lIns="0" tIns="0" rIns="0" bIns="0" rtlCol="0">
            <a:noAutofit/>
          </a:bodyPr>
          <a:lstStyle/>
          <a:p>
            <a:endParaRPr sz="1539"/>
          </a:p>
        </p:txBody>
      </p:sp>
      <p:sp>
        <p:nvSpPr>
          <p:cNvPr id="24" name="object 42">
            <a:extLst>
              <a:ext uri="{FF2B5EF4-FFF2-40B4-BE49-F238E27FC236}">
                <a16:creationId xmlns:a16="http://schemas.microsoft.com/office/drawing/2014/main" id="{CB7DCD06-969B-46E8-9731-1C7A0DDE73E4}"/>
              </a:ext>
            </a:extLst>
          </p:cNvPr>
          <p:cNvSpPr/>
          <p:nvPr/>
        </p:nvSpPr>
        <p:spPr>
          <a:xfrm>
            <a:off x="1910118" y="2074482"/>
            <a:ext cx="220086" cy="31439"/>
          </a:xfrm>
          <a:custGeom>
            <a:avLst/>
            <a:gdLst/>
            <a:ahLst/>
            <a:cxnLst/>
            <a:rect l="l" t="t" r="r" b="b"/>
            <a:pathLst>
              <a:path w="257378" h="36766">
                <a:moveTo>
                  <a:pt x="0" y="12491"/>
                </a:moveTo>
                <a:lnTo>
                  <a:pt x="0" y="24625"/>
                </a:lnTo>
                <a:lnTo>
                  <a:pt x="226860" y="24625"/>
                </a:lnTo>
                <a:lnTo>
                  <a:pt x="220611" y="36766"/>
                </a:lnTo>
                <a:lnTo>
                  <a:pt x="257378" y="18376"/>
                </a:lnTo>
                <a:lnTo>
                  <a:pt x="226860" y="12491"/>
                </a:lnTo>
                <a:lnTo>
                  <a:pt x="0" y="12491"/>
                </a:lnTo>
                <a:close/>
              </a:path>
              <a:path w="257378" h="36766">
                <a:moveTo>
                  <a:pt x="226860" y="12491"/>
                </a:moveTo>
                <a:lnTo>
                  <a:pt x="257378" y="18376"/>
                </a:lnTo>
                <a:lnTo>
                  <a:pt x="220611" y="0"/>
                </a:lnTo>
                <a:lnTo>
                  <a:pt x="220611" y="12491"/>
                </a:lnTo>
                <a:lnTo>
                  <a:pt x="226860" y="12491"/>
                </a:lnTo>
                <a:close/>
              </a:path>
              <a:path w="257378" h="36766">
                <a:moveTo>
                  <a:pt x="220611" y="36766"/>
                </a:moveTo>
                <a:lnTo>
                  <a:pt x="226860" y="24625"/>
                </a:lnTo>
                <a:lnTo>
                  <a:pt x="220611" y="24625"/>
                </a:lnTo>
                <a:lnTo>
                  <a:pt x="220611" y="36766"/>
                </a:lnTo>
                <a:close/>
              </a:path>
            </a:pathLst>
          </a:custGeom>
          <a:solidFill>
            <a:srgbClr val="BF0000"/>
          </a:solidFill>
        </p:spPr>
        <p:txBody>
          <a:bodyPr wrap="square" lIns="0" tIns="0" rIns="0" bIns="0" rtlCol="0">
            <a:noAutofit/>
          </a:bodyPr>
          <a:lstStyle/>
          <a:p>
            <a:endParaRPr sz="1539"/>
          </a:p>
        </p:txBody>
      </p:sp>
      <p:sp>
        <p:nvSpPr>
          <p:cNvPr id="25" name="object 43">
            <a:extLst>
              <a:ext uri="{FF2B5EF4-FFF2-40B4-BE49-F238E27FC236}">
                <a16:creationId xmlns:a16="http://schemas.microsoft.com/office/drawing/2014/main" id="{B4DCB2BF-F241-4E4B-B399-F65F50401081}"/>
              </a:ext>
            </a:extLst>
          </p:cNvPr>
          <p:cNvSpPr/>
          <p:nvPr/>
        </p:nvSpPr>
        <p:spPr>
          <a:xfrm>
            <a:off x="1941558" y="2148362"/>
            <a:ext cx="188646" cy="31439"/>
          </a:xfrm>
          <a:custGeom>
            <a:avLst/>
            <a:gdLst/>
            <a:ahLst/>
            <a:cxnLst/>
            <a:rect l="l" t="t" r="r" b="b"/>
            <a:pathLst>
              <a:path w="220611" h="36766">
                <a:moveTo>
                  <a:pt x="0" y="12504"/>
                </a:moveTo>
                <a:lnTo>
                  <a:pt x="0" y="24637"/>
                </a:lnTo>
                <a:lnTo>
                  <a:pt x="190093" y="24637"/>
                </a:lnTo>
                <a:lnTo>
                  <a:pt x="183845" y="36766"/>
                </a:lnTo>
                <a:lnTo>
                  <a:pt x="220611" y="18389"/>
                </a:lnTo>
                <a:lnTo>
                  <a:pt x="190093" y="12504"/>
                </a:lnTo>
                <a:lnTo>
                  <a:pt x="0" y="12504"/>
                </a:lnTo>
                <a:close/>
              </a:path>
              <a:path w="220611" h="36766">
                <a:moveTo>
                  <a:pt x="190093" y="12504"/>
                </a:moveTo>
                <a:lnTo>
                  <a:pt x="220611" y="18389"/>
                </a:lnTo>
                <a:lnTo>
                  <a:pt x="183845" y="0"/>
                </a:lnTo>
                <a:lnTo>
                  <a:pt x="183845" y="12504"/>
                </a:lnTo>
                <a:lnTo>
                  <a:pt x="190093" y="12504"/>
                </a:lnTo>
                <a:close/>
              </a:path>
              <a:path w="220611" h="36766">
                <a:moveTo>
                  <a:pt x="183845" y="36766"/>
                </a:moveTo>
                <a:lnTo>
                  <a:pt x="190093" y="24637"/>
                </a:lnTo>
                <a:lnTo>
                  <a:pt x="183845" y="24638"/>
                </a:lnTo>
                <a:lnTo>
                  <a:pt x="183845" y="36766"/>
                </a:lnTo>
                <a:close/>
              </a:path>
            </a:pathLst>
          </a:custGeom>
          <a:solidFill>
            <a:srgbClr val="BF0000"/>
          </a:solidFill>
        </p:spPr>
        <p:txBody>
          <a:bodyPr wrap="square" lIns="0" tIns="0" rIns="0" bIns="0" rtlCol="0">
            <a:noAutofit/>
          </a:bodyPr>
          <a:lstStyle/>
          <a:p>
            <a:endParaRPr sz="1539"/>
          </a:p>
        </p:txBody>
      </p:sp>
      <p:sp>
        <p:nvSpPr>
          <p:cNvPr id="26" name="object 44">
            <a:extLst>
              <a:ext uri="{FF2B5EF4-FFF2-40B4-BE49-F238E27FC236}">
                <a16:creationId xmlns:a16="http://schemas.microsoft.com/office/drawing/2014/main" id="{99101AD0-D8FA-468B-9687-28F892126A1A}"/>
              </a:ext>
            </a:extLst>
          </p:cNvPr>
          <p:cNvSpPr/>
          <p:nvPr/>
        </p:nvSpPr>
        <p:spPr>
          <a:xfrm>
            <a:off x="2004447" y="2222253"/>
            <a:ext cx="125756" cy="31439"/>
          </a:xfrm>
          <a:custGeom>
            <a:avLst/>
            <a:gdLst/>
            <a:ahLst/>
            <a:cxnLst/>
            <a:rect l="l" t="t" r="r" b="b"/>
            <a:pathLst>
              <a:path w="147065" h="36766">
                <a:moveTo>
                  <a:pt x="0" y="12491"/>
                </a:moveTo>
                <a:lnTo>
                  <a:pt x="0" y="24625"/>
                </a:lnTo>
                <a:lnTo>
                  <a:pt x="116555" y="24625"/>
                </a:lnTo>
                <a:lnTo>
                  <a:pt x="110299" y="36766"/>
                </a:lnTo>
                <a:lnTo>
                  <a:pt x="147065" y="18376"/>
                </a:lnTo>
                <a:lnTo>
                  <a:pt x="116555" y="12491"/>
                </a:lnTo>
                <a:lnTo>
                  <a:pt x="0" y="12491"/>
                </a:lnTo>
                <a:close/>
              </a:path>
              <a:path w="147065" h="36766">
                <a:moveTo>
                  <a:pt x="116555" y="12491"/>
                </a:moveTo>
                <a:lnTo>
                  <a:pt x="147065" y="18376"/>
                </a:lnTo>
                <a:lnTo>
                  <a:pt x="110299" y="0"/>
                </a:lnTo>
                <a:lnTo>
                  <a:pt x="110299" y="12491"/>
                </a:lnTo>
                <a:lnTo>
                  <a:pt x="116555" y="12491"/>
                </a:lnTo>
                <a:close/>
              </a:path>
              <a:path w="147065" h="36766">
                <a:moveTo>
                  <a:pt x="110299" y="36766"/>
                </a:moveTo>
                <a:lnTo>
                  <a:pt x="116555" y="24625"/>
                </a:lnTo>
                <a:lnTo>
                  <a:pt x="110299" y="24625"/>
                </a:lnTo>
                <a:lnTo>
                  <a:pt x="110299" y="36766"/>
                </a:lnTo>
                <a:close/>
              </a:path>
            </a:pathLst>
          </a:custGeom>
          <a:solidFill>
            <a:srgbClr val="BF0000"/>
          </a:solidFill>
        </p:spPr>
        <p:txBody>
          <a:bodyPr wrap="square" lIns="0" tIns="0" rIns="0" bIns="0" rtlCol="0">
            <a:noAutofit/>
          </a:bodyPr>
          <a:lstStyle/>
          <a:p>
            <a:endParaRPr sz="1539"/>
          </a:p>
        </p:txBody>
      </p:sp>
      <p:sp>
        <p:nvSpPr>
          <p:cNvPr id="27" name="object 45">
            <a:extLst>
              <a:ext uri="{FF2B5EF4-FFF2-40B4-BE49-F238E27FC236}">
                <a16:creationId xmlns:a16="http://schemas.microsoft.com/office/drawing/2014/main" id="{19084C4E-143B-4B5C-8EC8-44270805F393}"/>
              </a:ext>
            </a:extLst>
          </p:cNvPr>
          <p:cNvSpPr/>
          <p:nvPr/>
        </p:nvSpPr>
        <p:spPr>
          <a:xfrm>
            <a:off x="2067326" y="2333230"/>
            <a:ext cx="94317" cy="31450"/>
          </a:xfrm>
          <a:custGeom>
            <a:avLst/>
            <a:gdLst/>
            <a:ahLst/>
            <a:cxnLst/>
            <a:rect l="l" t="t" r="r" b="b"/>
            <a:pathLst>
              <a:path w="110299" h="36779">
                <a:moveTo>
                  <a:pt x="36766" y="12136"/>
                </a:moveTo>
                <a:lnTo>
                  <a:pt x="36766" y="0"/>
                </a:lnTo>
                <a:lnTo>
                  <a:pt x="0" y="18389"/>
                </a:lnTo>
                <a:lnTo>
                  <a:pt x="36766" y="36779"/>
                </a:lnTo>
                <a:lnTo>
                  <a:pt x="36766" y="24638"/>
                </a:lnTo>
                <a:lnTo>
                  <a:pt x="30513" y="24637"/>
                </a:lnTo>
                <a:lnTo>
                  <a:pt x="30513" y="12136"/>
                </a:lnTo>
                <a:lnTo>
                  <a:pt x="36766" y="12136"/>
                </a:lnTo>
                <a:close/>
              </a:path>
              <a:path w="110299" h="36779">
                <a:moveTo>
                  <a:pt x="30513" y="12136"/>
                </a:moveTo>
                <a:lnTo>
                  <a:pt x="30513" y="24637"/>
                </a:lnTo>
                <a:lnTo>
                  <a:pt x="110299" y="24637"/>
                </a:lnTo>
                <a:lnTo>
                  <a:pt x="110299" y="12136"/>
                </a:lnTo>
                <a:lnTo>
                  <a:pt x="30513" y="12136"/>
                </a:lnTo>
                <a:close/>
              </a:path>
            </a:pathLst>
          </a:custGeom>
          <a:solidFill>
            <a:srgbClr val="BF0000"/>
          </a:solidFill>
        </p:spPr>
        <p:txBody>
          <a:bodyPr wrap="square" lIns="0" tIns="0" rIns="0" bIns="0" rtlCol="0">
            <a:noAutofit/>
          </a:bodyPr>
          <a:lstStyle/>
          <a:p>
            <a:endParaRPr sz="1539"/>
          </a:p>
        </p:txBody>
      </p:sp>
      <p:sp>
        <p:nvSpPr>
          <p:cNvPr id="28" name="object 46">
            <a:extLst>
              <a:ext uri="{FF2B5EF4-FFF2-40B4-BE49-F238E27FC236}">
                <a16:creationId xmlns:a16="http://schemas.microsoft.com/office/drawing/2014/main" id="{0DFDFAF2-178F-4EE5-8523-AD6623DEDF67}"/>
              </a:ext>
            </a:extLst>
          </p:cNvPr>
          <p:cNvSpPr/>
          <p:nvPr/>
        </p:nvSpPr>
        <p:spPr>
          <a:xfrm>
            <a:off x="1973404" y="1839931"/>
            <a:ext cx="120018" cy="924358"/>
          </a:xfrm>
          <a:custGeom>
            <a:avLst/>
            <a:gdLst/>
            <a:ahLst/>
            <a:cxnLst/>
            <a:rect l="l" t="t" r="r" b="b"/>
            <a:pathLst>
              <a:path w="140354" h="1080985">
                <a:moveTo>
                  <a:pt x="116453" y="58089"/>
                </a:moveTo>
                <a:lnTo>
                  <a:pt x="110573" y="46697"/>
                </a:lnTo>
                <a:lnTo>
                  <a:pt x="109714" y="45961"/>
                </a:lnTo>
                <a:lnTo>
                  <a:pt x="116453" y="58089"/>
                </a:lnTo>
                <a:close/>
              </a:path>
              <a:path w="140354" h="1080985">
                <a:moveTo>
                  <a:pt x="140354" y="525411"/>
                </a:moveTo>
                <a:lnTo>
                  <a:pt x="121228" y="534606"/>
                </a:lnTo>
                <a:lnTo>
                  <a:pt x="139249" y="526884"/>
                </a:lnTo>
                <a:lnTo>
                  <a:pt x="140354" y="525411"/>
                </a:lnTo>
                <a:close/>
              </a:path>
              <a:path w="140354" h="1080985">
                <a:moveTo>
                  <a:pt x="82252" y="4775"/>
                </a:moveTo>
                <a:lnTo>
                  <a:pt x="77476" y="0"/>
                </a:lnTo>
                <a:lnTo>
                  <a:pt x="68650" y="8089"/>
                </a:lnTo>
                <a:lnTo>
                  <a:pt x="73070" y="13233"/>
                </a:lnTo>
                <a:lnTo>
                  <a:pt x="76824" y="17087"/>
                </a:lnTo>
                <a:lnTo>
                  <a:pt x="86036" y="25843"/>
                </a:lnTo>
                <a:lnTo>
                  <a:pt x="95612" y="34199"/>
                </a:lnTo>
                <a:lnTo>
                  <a:pt x="105416" y="42278"/>
                </a:lnTo>
                <a:lnTo>
                  <a:pt x="109099" y="44856"/>
                </a:lnTo>
                <a:lnTo>
                  <a:pt x="127108" y="52209"/>
                </a:lnTo>
                <a:lnTo>
                  <a:pt x="119755" y="38608"/>
                </a:lnTo>
                <a:lnTo>
                  <a:pt x="118294" y="36766"/>
                </a:lnTo>
                <a:lnTo>
                  <a:pt x="113138" y="32727"/>
                </a:lnTo>
                <a:lnTo>
                  <a:pt x="110503" y="30550"/>
                </a:lnTo>
                <a:lnTo>
                  <a:pt x="100580" y="22451"/>
                </a:lnTo>
                <a:lnTo>
                  <a:pt x="90762" y="13854"/>
                </a:lnTo>
                <a:lnTo>
                  <a:pt x="82252" y="4775"/>
                </a:lnTo>
                <a:close/>
              </a:path>
              <a:path w="140354" h="1080985">
                <a:moveTo>
                  <a:pt x="129686" y="519531"/>
                </a:moveTo>
                <a:lnTo>
                  <a:pt x="121228" y="534606"/>
                </a:lnTo>
                <a:lnTo>
                  <a:pt x="140354" y="525411"/>
                </a:lnTo>
                <a:lnTo>
                  <a:pt x="139249" y="526884"/>
                </a:lnTo>
                <a:lnTo>
                  <a:pt x="121228" y="534606"/>
                </a:lnTo>
                <a:lnTo>
                  <a:pt x="113506" y="550049"/>
                </a:lnTo>
                <a:lnTo>
                  <a:pt x="105785" y="565861"/>
                </a:lnTo>
                <a:lnTo>
                  <a:pt x="101955" y="574710"/>
                </a:lnTo>
                <a:lnTo>
                  <a:pt x="96428" y="587546"/>
                </a:lnTo>
                <a:lnTo>
                  <a:pt x="91319" y="599659"/>
                </a:lnTo>
                <a:lnTo>
                  <a:pt x="86627" y="611242"/>
                </a:lnTo>
                <a:lnTo>
                  <a:pt x="82348" y="622486"/>
                </a:lnTo>
                <a:lnTo>
                  <a:pt x="78483" y="633583"/>
                </a:lnTo>
                <a:lnTo>
                  <a:pt x="75029" y="644723"/>
                </a:lnTo>
                <a:lnTo>
                  <a:pt x="71985" y="656099"/>
                </a:lnTo>
                <a:lnTo>
                  <a:pt x="69349" y="667901"/>
                </a:lnTo>
                <a:lnTo>
                  <a:pt x="67120" y="680321"/>
                </a:lnTo>
                <a:lnTo>
                  <a:pt x="65296" y="693552"/>
                </a:lnTo>
                <a:lnTo>
                  <a:pt x="63875" y="707783"/>
                </a:lnTo>
                <a:lnTo>
                  <a:pt x="62402" y="715505"/>
                </a:lnTo>
                <a:lnTo>
                  <a:pt x="59087" y="730948"/>
                </a:lnTo>
                <a:lnTo>
                  <a:pt x="57798" y="736332"/>
                </a:lnTo>
                <a:lnTo>
                  <a:pt x="54748" y="748676"/>
                </a:lnTo>
                <a:lnTo>
                  <a:pt x="51592" y="760989"/>
                </a:lnTo>
                <a:lnTo>
                  <a:pt x="48348" y="773275"/>
                </a:lnTo>
                <a:lnTo>
                  <a:pt x="45038" y="785540"/>
                </a:lnTo>
                <a:lnTo>
                  <a:pt x="41681" y="797791"/>
                </a:lnTo>
                <a:lnTo>
                  <a:pt x="38297" y="810032"/>
                </a:lnTo>
                <a:lnTo>
                  <a:pt x="34907" y="822269"/>
                </a:lnTo>
                <a:lnTo>
                  <a:pt x="31530" y="834509"/>
                </a:lnTo>
                <a:lnTo>
                  <a:pt x="28187" y="846755"/>
                </a:lnTo>
                <a:lnTo>
                  <a:pt x="24897" y="859015"/>
                </a:lnTo>
                <a:lnTo>
                  <a:pt x="21680" y="871294"/>
                </a:lnTo>
                <a:lnTo>
                  <a:pt x="18558" y="883598"/>
                </a:lnTo>
                <a:lnTo>
                  <a:pt x="15548" y="895931"/>
                </a:lnTo>
                <a:lnTo>
                  <a:pt x="12673" y="908300"/>
                </a:lnTo>
                <a:lnTo>
                  <a:pt x="9951" y="920711"/>
                </a:lnTo>
                <a:lnTo>
                  <a:pt x="7403" y="933169"/>
                </a:lnTo>
                <a:lnTo>
                  <a:pt x="5048" y="945680"/>
                </a:lnTo>
                <a:lnTo>
                  <a:pt x="2839" y="961491"/>
                </a:lnTo>
                <a:lnTo>
                  <a:pt x="2102" y="967740"/>
                </a:lnTo>
                <a:lnTo>
                  <a:pt x="1734" y="973620"/>
                </a:lnTo>
                <a:lnTo>
                  <a:pt x="544" y="983051"/>
                </a:lnTo>
                <a:lnTo>
                  <a:pt x="0" y="996126"/>
                </a:lnTo>
                <a:lnTo>
                  <a:pt x="769" y="1008110"/>
                </a:lnTo>
                <a:lnTo>
                  <a:pt x="2629" y="1019390"/>
                </a:lnTo>
                <a:lnTo>
                  <a:pt x="5358" y="1030353"/>
                </a:lnTo>
                <a:lnTo>
                  <a:pt x="8731" y="1041386"/>
                </a:lnTo>
                <a:lnTo>
                  <a:pt x="12527" y="1052876"/>
                </a:lnTo>
                <a:lnTo>
                  <a:pt x="16521" y="1065210"/>
                </a:lnTo>
                <a:lnTo>
                  <a:pt x="20492" y="1078776"/>
                </a:lnTo>
                <a:lnTo>
                  <a:pt x="21215" y="1080985"/>
                </a:lnTo>
                <a:lnTo>
                  <a:pt x="32988" y="1076198"/>
                </a:lnTo>
                <a:lnTo>
                  <a:pt x="31515" y="1073264"/>
                </a:lnTo>
                <a:lnTo>
                  <a:pt x="31093" y="1071896"/>
                </a:lnTo>
                <a:lnTo>
                  <a:pt x="27364" y="1059777"/>
                </a:lnTo>
                <a:lnTo>
                  <a:pt x="23660" y="1047627"/>
                </a:lnTo>
                <a:lnTo>
                  <a:pt x="20010" y="1035450"/>
                </a:lnTo>
                <a:lnTo>
                  <a:pt x="16440" y="1023251"/>
                </a:lnTo>
                <a:lnTo>
                  <a:pt x="14967" y="1018108"/>
                </a:lnTo>
                <a:lnTo>
                  <a:pt x="13225" y="1011556"/>
                </a:lnTo>
                <a:lnTo>
                  <a:pt x="12282" y="999486"/>
                </a:lnTo>
                <a:lnTo>
                  <a:pt x="13063" y="987373"/>
                </a:lnTo>
                <a:lnTo>
                  <a:pt x="13862" y="974356"/>
                </a:lnTo>
                <a:lnTo>
                  <a:pt x="14599" y="968476"/>
                </a:lnTo>
                <a:lnTo>
                  <a:pt x="14599" y="963320"/>
                </a:lnTo>
                <a:lnTo>
                  <a:pt x="17177" y="947877"/>
                </a:lnTo>
                <a:lnTo>
                  <a:pt x="20123" y="932434"/>
                </a:lnTo>
                <a:lnTo>
                  <a:pt x="21243" y="926927"/>
                </a:lnTo>
                <a:lnTo>
                  <a:pt x="23911" y="914489"/>
                </a:lnTo>
                <a:lnTo>
                  <a:pt x="26743" y="902102"/>
                </a:lnTo>
                <a:lnTo>
                  <a:pt x="29719" y="889759"/>
                </a:lnTo>
                <a:lnTo>
                  <a:pt x="32817" y="877452"/>
                </a:lnTo>
                <a:lnTo>
                  <a:pt x="36016" y="865175"/>
                </a:lnTo>
                <a:lnTo>
                  <a:pt x="39294" y="852921"/>
                </a:lnTo>
                <a:lnTo>
                  <a:pt x="42631" y="840684"/>
                </a:lnTo>
                <a:lnTo>
                  <a:pt x="46004" y="828456"/>
                </a:lnTo>
                <a:lnTo>
                  <a:pt x="49394" y="816231"/>
                </a:lnTo>
                <a:lnTo>
                  <a:pt x="52778" y="804002"/>
                </a:lnTo>
                <a:lnTo>
                  <a:pt x="56135" y="791762"/>
                </a:lnTo>
                <a:lnTo>
                  <a:pt x="59445" y="779504"/>
                </a:lnTo>
                <a:lnTo>
                  <a:pt x="62685" y="767222"/>
                </a:lnTo>
                <a:lnTo>
                  <a:pt x="65835" y="754909"/>
                </a:lnTo>
                <a:lnTo>
                  <a:pt x="68873" y="742558"/>
                </a:lnTo>
                <a:lnTo>
                  <a:pt x="71779" y="730162"/>
                </a:lnTo>
                <a:lnTo>
                  <a:pt x="74530" y="717715"/>
                </a:lnTo>
                <a:lnTo>
                  <a:pt x="77476" y="700798"/>
                </a:lnTo>
                <a:lnTo>
                  <a:pt x="78144" y="691815"/>
                </a:lnTo>
                <a:lnTo>
                  <a:pt x="79774" y="678959"/>
                </a:lnTo>
                <a:lnTo>
                  <a:pt x="82106" y="666475"/>
                </a:lnTo>
                <a:lnTo>
                  <a:pt x="85063" y="654289"/>
                </a:lnTo>
                <a:lnTo>
                  <a:pt x="88569" y="642326"/>
                </a:lnTo>
                <a:lnTo>
                  <a:pt x="92547" y="630509"/>
                </a:lnTo>
                <a:lnTo>
                  <a:pt x="96919" y="618765"/>
                </a:lnTo>
                <a:lnTo>
                  <a:pt x="101610" y="607018"/>
                </a:lnTo>
                <a:lnTo>
                  <a:pt x="106542" y="595192"/>
                </a:lnTo>
                <a:lnTo>
                  <a:pt x="111638" y="583212"/>
                </a:lnTo>
                <a:lnTo>
                  <a:pt x="116821" y="571004"/>
                </a:lnTo>
                <a:lnTo>
                  <a:pt x="124174" y="555561"/>
                </a:lnTo>
                <a:lnTo>
                  <a:pt x="139842" y="526366"/>
                </a:lnTo>
                <a:lnTo>
                  <a:pt x="145129" y="521741"/>
                </a:lnTo>
                <a:lnTo>
                  <a:pt x="159035" y="505628"/>
                </a:lnTo>
                <a:lnTo>
                  <a:pt x="170677" y="487267"/>
                </a:lnTo>
                <a:lnTo>
                  <a:pt x="180173" y="466902"/>
                </a:lnTo>
                <a:lnTo>
                  <a:pt x="187640" y="444780"/>
                </a:lnTo>
                <a:lnTo>
                  <a:pt x="193197" y="421146"/>
                </a:lnTo>
                <a:lnTo>
                  <a:pt x="196960" y="396246"/>
                </a:lnTo>
                <a:lnTo>
                  <a:pt x="199047" y="370325"/>
                </a:lnTo>
                <a:lnTo>
                  <a:pt x="199575" y="343629"/>
                </a:lnTo>
                <a:lnTo>
                  <a:pt x="198663" y="316404"/>
                </a:lnTo>
                <a:lnTo>
                  <a:pt x="196426" y="288894"/>
                </a:lnTo>
                <a:lnTo>
                  <a:pt x="192984" y="261346"/>
                </a:lnTo>
                <a:lnTo>
                  <a:pt x="188453" y="234006"/>
                </a:lnTo>
                <a:lnTo>
                  <a:pt x="182950" y="207118"/>
                </a:lnTo>
                <a:lnTo>
                  <a:pt x="176594" y="180928"/>
                </a:lnTo>
                <a:lnTo>
                  <a:pt x="169502" y="155683"/>
                </a:lnTo>
                <a:lnTo>
                  <a:pt x="161791" y="131627"/>
                </a:lnTo>
                <a:lnTo>
                  <a:pt x="153579" y="109006"/>
                </a:lnTo>
                <a:lnTo>
                  <a:pt x="144982" y="88065"/>
                </a:lnTo>
                <a:lnTo>
                  <a:pt x="136120" y="69051"/>
                </a:lnTo>
                <a:lnTo>
                  <a:pt x="127108" y="52209"/>
                </a:lnTo>
                <a:lnTo>
                  <a:pt x="109099" y="44856"/>
                </a:lnTo>
                <a:lnTo>
                  <a:pt x="105416" y="42278"/>
                </a:lnTo>
                <a:lnTo>
                  <a:pt x="109714" y="45961"/>
                </a:lnTo>
                <a:lnTo>
                  <a:pt x="110573" y="46697"/>
                </a:lnTo>
                <a:lnTo>
                  <a:pt x="116453" y="58089"/>
                </a:lnTo>
                <a:lnTo>
                  <a:pt x="125121" y="74310"/>
                </a:lnTo>
                <a:lnTo>
                  <a:pt x="133664" y="92651"/>
                </a:lnTo>
                <a:lnTo>
                  <a:pt x="141969" y="112872"/>
                </a:lnTo>
                <a:lnTo>
                  <a:pt x="149922" y="134735"/>
                </a:lnTo>
                <a:lnTo>
                  <a:pt x="157409" y="158003"/>
                </a:lnTo>
                <a:lnTo>
                  <a:pt x="164318" y="182435"/>
                </a:lnTo>
                <a:lnTo>
                  <a:pt x="170534" y="207794"/>
                </a:lnTo>
                <a:lnTo>
                  <a:pt x="175945" y="233842"/>
                </a:lnTo>
                <a:lnTo>
                  <a:pt x="180435" y="260339"/>
                </a:lnTo>
                <a:lnTo>
                  <a:pt x="183893" y="287048"/>
                </a:lnTo>
                <a:lnTo>
                  <a:pt x="186204" y="313729"/>
                </a:lnTo>
                <a:lnTo>
                  <a:pt x="187255" y="340145"/>
                </a:lnTo>
                <a:lnTo>
                  <a:pt x="186932" y="366057"/>
                </a:lnTo>
                <a:lnTo>
                  <a:pt x="185122" y="391225"/>
                </a:lnTo>
                <a:lnTo>
                  <a:pt x="181711" y="415413"/>
                </a:lnTo>
                <a:lnTo>
                  <a:pt x="176586" y="438380"/>
                </a:lnTo>
                <a:lnTo>
                  <a:pt x="169633" y="459889"/>
                </a:lnTo>
                <a:lnTo>
                  <a:pt x="160738" y="479702"/>
                </a:lnTo>
                <a:lnTo>
                  <a:pt x="149789" y="497579"/>
                </a:lnTo>
                <a:lnTo>
                  <a:pt x="136671" y="513283"/>
                </a:lnTo>
                <a:lnTo>
                  <a:pt x="131159" y="517690"/>
                </a:lnTo>
                <a:lnTo>
                  <a:pt x="129686" y="519531"/>
                </a:lnTo>
                <a:close/>
              </a:path>
            </a:pathLst>
          </a:custGeom>
          <a:solidFill>
            <a:srgbClr val="000000"/>
          </a:solidFill>
        </p:spPr>
        <p:txBody>
          <a:bodyPr wrap="square" lIns="0" tIns="0" rIns="0" bIns="0" rtlCol="0">
            <a:noAutofit/>
          </a:bodyPr>
          <a:lstStyle/>
          <a:p>
            <a:endParaRPr sz="1539"/>
          </a:p>
        </p:txBody>
      </p:sp>
      <p:sp>
        <p:nvSpPr>
          <p:cNvPr id="29" name="object 47">
            <a:extLst>
              <a:ext uri="{FF2B5EF4-FFF2-40B4-BE49-F238E27FC236}">
                <a16:creationId xmlns:a16="http://schemas.microsoft.com/office/drawing/2014/main" id="{8EE0A10D-2E29-4B6B-804C-DF427EF5AFBC}"/>
              </a:ext>
            </a:extLst>
          </p:cNvPr>
          <p:cNvSpPr/>
          <p:nvPr/>
        </p:nvSpPr>
        <p:spPr>
          <a:xfrm>
            <a:off x="2035886" y="2407120"/>
            <a:ext cx="157196" cy="31439"/>
          </a:xfrm>
          <a:custGeom>
            <a:avLst/>
            <a:gdLst/>
            <a:ahLst/>
            <a:cxnLst/>
            <a:rect l="l" t="t" r="r" b="b"/>
            <a:pathLst>
              <a:path w="183832" h="36766">
                <a:moveTo>
                  <a:pt x="36766" y="12136"/>
                </a:moveTo>
                <a:lnTo>
                  <a:pt x="36766" y="0"/>
                </a:lnTo>
                <a:lnTo>
                  <a:pt x="0" y="18389"/>
                </a:lnTo>
                <a:lnTo>
                  <a:pt x="36766" y="36766"/>
                </a:lnTo>
                <a:lnTo>
                  <a:pt x="36766" y="24638"/>
                </a:lnTo>
                <a:lnTo>
                  <a:pt x="30505" y="24637"/>
                </a:lnTo>
                <a:lnTo>
                  <a:pt x="30505" y="12136"/>
                </a:lnTo>
                <a:lnTo>
                  <a:pt x="36766" y="12136"/>
                </a:lnTo>
                <a:close/>
              </a:path>
              <a:path w="183832" h="36766">
                <a:moveTo>
                  <a:pt x="30505" y="12136"/>
                </a:moveTo>
                <a:lnTo>
                  <a:pt x="30505" y="24637"/>
                </a:lnTo>
                <a:lnTo>
                  <a:pt x="183832" y="24637"/>
                </a:lnTo>
                <a:lnTo>
                  <a:pt x="183832" y="12136"/>
                </a:lnTo>
                <a:lnTo>
                  <a:pt x="30505" y="12136"/>
                </a:lnTo>
                <a:close/>
              </a:path>
            </a:pathLst>
          </a:custGeom>
          <a:solidFill>
            <a:srgbClr val="BF0000"/>
          </a:solidFill>
        </p:spPr>
        <p:txBody>
          <a:bodyPr wrap="square" lIns="0" tIns="0" rIns="0" bIns="0" rtlCol="0">
            <a:noAutofit/>
          </a:bodyPr>
          <a:lstStyle/>
          <a:p>
            <a:endParaRPr sz="1539"/>
          </a:p>
        </p:txBody>
      </p:sp>
      <p:sp>
        <p:nvSpPr>
          <p:cNvPr id="30" name="object 48">
            <a:extLst>
              <a:ext uri="{FF2B5EF4-FFF2-40B4-BE49-F238E27FC236}">
                <a16:creationId xmlns:a16="http://schemas.microsoft.com/office/drawing/2014/main" id="{D9C550DE-8238-400A-91E4-6240948CE902}"/>
              </a:ext>
            </a:extLst>
          </p:cNvPr>
          <p:cNvSpPr/>
          <p:nvPr/>
        </p:nvSpPr>
        <p:spPr>
          <a:xfrm>
            <a:off x="2035886" y="2481010"/>
            <a:ext cx="157196" cy="31439"/>
          </a:xfrm>
          <a:custGeom>
            <a:avLst/>
            <a:gdLst/>
            <a:ahLst/>
            <a:cxnLst/>
            <a:rect l="l" t="t" r="r" b="b"/>
            <a:pathLst>
              <a:path w="183832" h="36766">
                <a:moveTo>
                  <a:pt x="36766" y="12124"/>
                </a:moveTo>
                <a:lnTo>
                  <a:pt x="36766" y="0"/>
                </a:lnTo>
                <a:lnTo>
                  <a:pt x="0" y="18376"/>
                </a:lnTo>
                <a:lnTo>
                  <a:pt x="36766" y="36766"/>
                </a:lnTo>
                <a:lnTo>
                  <a:pt x="36766" y="24625"/>
                </a:lnTo>
                <a:lnTo>
                  <a:pt x="30505" y="24625"/>
                </a:lnTo>
                <a:lnTo>
                  <a:pt x="30505" y="12124"/>
                </a:lnTo>
                <a:lnTo>
                  <a:pt x="36766" y="12124"/>
                </a:lnTo>
                <a:close/>
              </a:path>
              <a:path w="183832" h="36766">
                <a:moveTo>
                  <a:pt x="30505" y="12124"/>
                </a:moveTo>
                <a:lnTo>
                  <a:pt x="30505" y="24625"/>
                </a:lnTo>
                <a:lnTo>
                  <a:pt x="183832" y="24625"/>
                </a:lnTo>
                <a:lnTo>
                  <a:pt x="183832" y="12124"/>
                </a:lnTo>
                <a:lnTo>
                  <a:pt x="30505" y="12124"/>
                </a:lnTo>
                <a:close/>
              </a:path>
            </a:pathLst>
          </a:custGeom>
          <a:solidFill>
            <a:srgbClr val="BF0000"/>
          </a:solidFill>
        </p:spPr>
        <p:txBody>
          <a:bodyPr wrap="square" lIns="0" tIns="0" rIns="0" bIns="0" rtlCol="0">
            <a:noAutofit/>
          </a:bodyPr>
          <a:lstStyle/>
          <a:p>
            <a:endParaRPr sz="1539"/>
          </a:p>
        </p:txBody>
      </p:sp>
      <p:sp>
        <p:nvSpPr>
          <p:cNvPr id="31" name="object 49">
            <a:extLst>
              <a:ext uri="{FF2B5EF4-FFF2-40B4-BE49-F238E27FC236}">
                <a16:creationId xmlns:a16="http://schemas.microsoft.com/office/drawing/2014/main" id="{756A3414-FE2D-44FB-9931-79AEEC291956}"/>
              </a:ext>
            </a:extLst>
          </p:cNvPr>
          <p:cNvSpPr/>
          <p:nvPr/>
        </p:nvSpPr>
        <p:spPr>
          <a:xfrm>
            <a:off x="2004447" y="2554890"/>
            <a:ext cx="220086" cy="31439"/>
          </a:xfrm>
          <a:custGeom>
            <a:avLst/>
            <a:gdLst/>
            <a:ahLst/>
            <a:cxnLst/>
            <a:rect l="l" t="t" r="r" b="b"/>
            <a:pathLst>
              <a:path w="257378" h="36766">
                <a:moveTo>
                  <a:pt x="36766" y="12137"/>
                </a:moveTo>
                <a:lnTo>
                  <a:pt x="36766" y="0"/>
                </a:lnTo>
                <a:lnTo>
                  <a:pt x="0" y="18389"/>
                </a:lnTo>
                <a:lnTo>
                  <a:pt x="36766" y="36766"/>
                </a:lnTo>
                <a:lnTo>
                  <a:pt x="36766" y="24637"/>
                </a:lnTo>
                <a:lnTo>
                  <a:pt x="30518" y="24637"/>
                </a:lnTo>
                <a:lnTo>
                  <a:pt x="30518" y="12137"/>
                </a:lnTo>
                <a:lnTo>
                  <a:pt x="36766" y="12137"/>
                </a:lnTo>
                <a:close/>
              </a:path>
              <a:path w="257378" h="36766">
                <a:moveTo>
                  <a:pt x="30518" y="12137"/>
                </a:moveTo>
                <a:lnTo>
                  <a:pt x="30518" y="24637"/>
                </a:lnTo>
                <a:lnTo>
                  <a:pt x="257378" y="24637"/>
                </a:lnTo>
                <a:lnTo>
                  <a:pt x="257378" y="12137"/>
                </a:lnTo>
                <a:lnTo>
                  <a:pt x="30518" y="12137"/>
                </a:lnTo>
                <a:close/>
              </a:path>
            </a:pathLst>
          </a:custGeom>
          <a:solidFill>
            <a:srgbClr val="BF0000"/>
          </a:solidFill>
        </p:spPr>
        <p:txBody>
          <a:bodyPr wrap="square" lIns="0" tIns="0" rIns="0" bIns="0" rtlCol="0">
            <a:noAutofit/>
          </a:bodyPr>
          <a:lstStyle/>
          <a:p>
            <a:endParaRPr sz="1539"/>
          </a:p>
        </p:txBody>
      </p:sp>
      <p:sp>
        <p:nvSpPr>
          <p:cNvPr id="32" name="object 50">
            <a:extLst>
              <a:ext uri="{FF2B5EF4-FFF2-40B4-BE49-F238E27FC236}">
                <a16:creationId xmlns:a16="http://schemas.microsoft.com/office/drawing/2014/main" id="{EF0F7C23-1A9A-4A4D-9747-8EBD5DF4AA0C}"/>
              </a:ext>
            </a:extLst>
          </p:cNvPr>
          <p:cNvSpPr/>
          <p:nvPr/>
        </p:nvSpPr>
        <p:spPr>
          <a:xfrm>
            <a:off x="1684700" y="1737751"/>
            <a:ext cx="319747" cy="124193"/>
          </a:xfrm>
          <a:custGeom>
            <a:avLst/>
            <a:gdLst/>
            <a:ahLst/>
            <a:cxnLst/>
            <a:rect l="l" t="t" r="r" b="b"/>
            <a:pathLst>
              <a:path w="373926" h="145237">
                <a:moveTo>
                  <a:pt x="294881" y="68021"/>
                </a:moveTo>
                <a:lnTo>
                  <a:pt x="298551" y="72059"/>
                </a:lnTo>
                <a:lnTo>
                  <a:pt x="321484" y="96732"/>
                </a:lnTo>
                <a:lnTo>
                  <a:pt x="335149" y="111434"/>
                </a:lnTo>
                <a:lnTo>
                  <a:pt x="315302" y="116160"/>
                </a:lnTo>
                <a:lnTo>
                  <a:pt x="282740" y="123913"/>
                </a:lnTo>
                <a:lnTo>
                  <a:pt x="277228" y="125006"/>
                </a:lnTo>
                <a:lnTo>
                  <a:pt x="273913" y="130530"/>
                </a:lnTo>
                <a:lnTo>
                  <a:pt x="351497" y="127215"/>
                </a:lnTo>
                <a:lnTo>
                  <a:pt x="347090" y="124282"/>
                </a:lnTo>
                <a:lnTo>
                  <a:pt x="352234" y="107365"/>
                </a:lnTo>
                <a:lnTo>
                  <a:pt x="357377" y="107734"/>
                </a:lnTo>
                <a:lnTo>
                  <a:pt x="294881" y="68021"/>
                </a:lnTo>
                <a:close/>
              </a:path>
              <a:path w="373926" h="145237">
                <a:moveTo>
                  <a:pt x="321484" y="96732"/>
                </a:moveTo>
                <a:lnTo>
                  <a:pt x="5880" y="0"/>
                </a:lnTo>
                <a:lnTo>
                  <a:pt x="0" y="19850"/>
                </a:lnTo>
                <a:lnTo>
                  <a:pt x="315302" y="116160"/>
                </a:lnTo>
                <a:lnTo>
                  <a:pt x="335149" y="111434"/>
                </a:lnTo>
                <a:lnTo>
                  <a:pt x="321484" y="96732"/>
                </a:lnTo>
                <a:close/>
              </a:path>
              <a:path w="373926" h="145237">
                <a:moveTo>
                  <a:pt x="357377" y="107734"/>
                </a:moveTo>
                <a:lnTo>
                  <a:pt x="352234" y="107365"/>
                </a:lnTo>
                <a:lnTo>
                  <a:pt x="347090" y="124282"/>
                </a:lnTo>
                <a:lnTo>
                  <a:pt x="351497" y="127215"/>
                </a:lnTo>
                <a:lnTo>
                  <a:pt x="273913" y="130530"/>
                </a:lnTo>
                <a:lnTo>
                  <a:pt x="275018" y="136042"/>
                </a:lnTo>
                <a:lnTo>
                  <a:pt x="276491" y="141554"/>
                </a:lnTo>
                <a:lnTo>
                  <a:pt x="282003" y="145237"/>
                </a:lnTo>
                <a:lnTo>
                  <a:pt x="287527" y="143763"/>
                </a:lnTo>
                <a:lnTo>
                  <a:pt x="373926" y="123545"/>
                </a:lnTo>
                <a:lnTo>
                  <a:pt x="313626" y="58089"/>
                </a:lnTo>
                <a:lnTo>
                  <a:pt x="309956" y="54051"/>
                </a:lnTo>
                <a:lnTo>
                  <a:pt x="303339" y="53682"/>
                </a:lnTo>
                <a:lnTo>
                  <a:pt x="299288" y="57721"/>
                </a:lnTo>
                <a:lnTo>
                  <a:pt x="294881" y="61404"/>
                </a:lnTo>
                <a:lnTo>
                  <a:pt x="294881" y="68021"/>
                </a:lnTo>
                <a:lnTo>
                  <a:pt x="357377" y="107734"/>
                </a:lnTo>
                <a:close/>
              </a:path>
            </a:pathLst>
          </a:custGeom>
          <a:solidFill>
            <a:srgbClr val="000000"/>
          </a:solidFill>
        </p:spPr>
        <p:txBody>
          <a:bodyPr wrap="square" lIns="0" tIns="0" rIns="0" bIns="0" rtlCol="0">
            <a:noAutofit/>
          </a:bodyPr>
          <a:lstStyle/>
          <a:p>
            <a:endParaRPr sz="1539"/>
          </a:p>
        </p:txBody>
      </p:sp>
      <p:sp>
        <p:nvSpPr>
          <p:cNvPr id="33" name="object 51">
            <a:extLst>
              <a:ext uri="{FF2B5EF4-FFF2-40B4-BE49-F238E27FC236}">
                <a16:creationId xmlns:a16="http://schemas.microsoft.com/office/drawing/2014/main" id="{C89EDCA1-36A6-4D31-ADB8-9BD900EC8373}"/>
              </a:ext>
            </a:extLst>
          </p:cNvPr>
          <p:cNvSpPr/>
          <p:nvPr/>
        </p:nvSpPr>
        <p:spPr>
          <a:xfrm>
            <a:off x="1684700" y="1737751"/>
            <a:ext cx="319747" cy="124193"/>
          </a:xfrm>
          <a:custGeom>
            <a:avLst/>
            <a:gdLst/>
            <a:ahLst/>
            <a:cxnLst/>
            <a:rect l="l" t="t" r="r" b="b"/>
            <a:pathLst>
              <a:path w="373926" h="145237">
                <a:moveTo>
                  <a:pt x="294881" y="68021"/>
                </a:moveTo>
                <a:lnTo>
                  <a:pt x="298551" y="72059"/>
                </a:lnTo>
                <a:lnTo>
                  <a:pt x="321484" y="96732"/>
                </a:lnTo>
                <a:lnTo>
                  <a:pt x="335149" y="111434"/>
                </a:lnTo>
                <a:lnTo>
                  <a:pt x="315302" y="116160"/>
                </a:lnTo>
                <a:lnTo>
                  <a:pt x="282740" y="123913"/>
                </a:lnTo>
                <a:lnTo>
                  <a:pt x="277228" y="125006"/>
                </a:lnTo>
                <a:lnTo>
                  <a:pt x="273913" y="130530"/>
                </a:lnTo>
                <a:lnTo>
                  <a:pt x="351497" y="127215"/>
                </a:lnTo>
                <a:lnTo>
                  <a:pt x="347090" y="124282"/>
                </a:lnTo>
                <a:lnTo>
                  <a:pt x="352234" y="107365"/>
                </a:lnTo>
                <a:lnTo>
                  <a:pt x="357377" y="107734"/>
                </a:lnTo>
                <a:lnTo>
                  <a:pt x="294881" y="68021"/>
                </a:lnTo>
                <a:close/>
              </a:path>
              <a:path w="373926" h="145237">
                <a:moveTo>
                  <a:pt x="321484" y="96732"/>
                </a:moveTo>
                <a:lnTo>
                  <a:pt x="5880" y="0"/>
                </a:lnTo>
                <a:lnTo>
                  <a:pt x="0" y="19850"/>
                </a:lnTo>
                <a:lnTo>
                  <a:pt x="315302" y="116160"/>
                </a:lnTo>
                <a:lnTo>
                  <a:pt x="335149" y="111434"/>
                </a:lnTo>
                <a:lnTo>
                  <a:pt x="321484" y="96732"/>
                </a:lnTo>
                <a:close/>
              </a:path>
              <a:path w="373926" h="145237">
                <a:moveTo>
                  <a:pt x="357377" y="107734"/>
                </a:moveTo>
                <a:lnTo>
                  <a:pt x="352234" y="107365"/>
                </a:lnTo>
                <a:lnTo>
                  <a:pt x="347090" y="124282"/>
                </a:lnTo>
                <a:lnTo>
                  <a:pt x="351497" y="127215"/>
                </a:lnTo>
                <a:lnTo>
                  <a:pt x="273913" y="130530"/>
                </a:lnTo>
                <a:lnTo>
                  <a:pt x="275018" y="136042"/>
                </a:lnTo>
                <a:lnTo>
                  <a:pt x="276491" y="141554"/>
                </a:lnTo>
                <a:lnTo>
                  <a:pt x="282003" y="145237"/>
                </a:lnTo>
                <a:lnTo>
                  <a:pt x="287527" y="143763"/>
                </a:lnTo>
                <a:lnTo>
                  <a:pt x="373926" y="123545"/>
                </a:lnTo>
                <a:lnTo>
                  <a:pt x="313626" y="58089"/>
                </a:lnTo>
                <a:lnTo>
                  <a:pt x="309956" y="54051"/>
                </a:lnTo>
                <a:lnTo>
                  <a:pt x="303339" y="53682"/>
                </a:lnTo>
                <a:lnTo>
                  <a:pt x="299288" y="57721"/>
                </a:lnTo>
                <a:lnTo>
                  <a:pt x="294881" y="61404"/>
                </a:lnTo>
                <a:lnTo>
                  <a:pt x="294881" y="68021"/>
                </a:lnTo>
                <a:lnTo>
                  <a:pt x="357377" y="107734"/>
                </a:lnTo>
                <a:close/>
              </a:path>
            </a:pathLst>
          </a:custGeom>
          <a:solidFill>
            <a:srgbClr val="000000"/>
          </a:solidFill>
        </p:spPr>
        <p:txBody>
          <a:bodyPr wrap="square" lIns="0" tIns="0" rIns="0" bIns="0" rtlCol="0">
            <a:noAutofit/>
          </a:bodyPr>
          <a:lstStyle/>
          <a:p>
            <a:endParaRPr sz="1539"/>
          </a:p>
        </p:txBody>
      </p:sp>
      <p:sp>
        <p:nvSpPr>
          <p:cNvPr id="34" name="object 52">
            <a:extLst>
              <a:ext uri="{FF2B5EF4-FFF2-40B4-BE49-F238E27FC236}">
                <a16:creationId xmlns:a16="http://schemas.microsoft.com/office/drawing/2014/main" id="{FC80DC80-6FF2-47AB-9BD2-BD8E34763404}"/>
              </a:ext>
            </a:extLst>
          </p:cNvPr>
          <p:cNvSpPr/>
          <p:nvPr/>
        </p:nvSpPr>
        <p:spPr>
          <a:xfrm>
            <a:off x="2195602" y="1833566"/>
            <a:ext cx="30917" cy="146825"/>
          </a:xfrm>
          <a:custGeom>
            <a:avLst/>
            <a:gdLst/>
            <a:ahLst/>
            <a:cxnLst/>
            <a:rect l="l" t="t" r="r" b="b"/>
            <a:pathLst>
              <a:path w="36156" h="171704">
                <a:moveTo>
                  <a:pt x="36156" y="0"/>
                </a:moveTo>
                <a:lnTo>
                  <a:pt x="12865" y="22874"/>
                </a:lnTo>
                <a:lnTo>
                  <a:pt x="30013" y="19265"/>
                </a:lnTo>
                <a:lnTo>
                  <a:pt x="36156" y="0"/>
                </a:lnTo>
                <a:close/>
              </a:path>
              <a:path w="36156" h="171704">
                <a:moveTo>
                  <a:pt x="28308" y="-43304"/>
                </a:moveTo>
                <a:lnTo>
                  <a:pt x="26835" y="-38161"/>
                </a:lnTo>
                <a:lnTo>
                  <a:pt x="8089" y="25453"/>
                </a:lnTo>
                <a:lnTo>
                  <a:pt x="24637" y="36121"/>
                </a:lnTo>
                <a:lnTo>
                  <a:pt x="49791" y="15101"/>
                </a:lnTo>
                <a:lnTo>
                  <a:pt x="187883" y="-109852"/>
                </a:lnTo>
                <a:lnTo>
                  <a:pt x="173913" y="-124927"/>
                </a:lnTo>
                <a:lnTo>
                  <a:pt x="36156" y="0"/>
                </a:lnTo>
                <a:lnTo>
                  <a:pt x="30013" y="19265"/>
                </a:lnTo>
                <a:lnTo>
                  <a:pt x="12865" y="22874"/>
                </a:lnTo>
                <a:lnTo>
                  <a:pt x="36156" y="0"/>
                </a:lnTo>
                <a:lnTo>
                  <a:pt x="46329" y="-31900"/>
                </a:lnTo>
                <a:lnTo>
                  <a:pt x="47802" y="-37056"/>
                </a:lnTo>
                <a:lnTo>
                  <a:pt x="44856" y="-42936"/>
                </a:lnTo>
                <a:lnTo>
                  <a:pt x="39712" y="-44777"/>
                </a:lnTo>
                <a:lnTo>
                  <a:pt x="34201" y="-46238"/>
                </a:lnTo>
                <a:lnTo>
                  <a:pt x="28308" y="-43304"/>
                </a:lnTo>
                <a:close/>
              </a:path>
              <a:path w="36156" h="171704">
                <a:moveTo>
                  <a:pt x="21691" y="40527"/>
                </a:moveTo>
                <a:lnTo>
                  <a:pt x="0" y="46776"/>
                </a:lnTo>
                <a:lnTo>
                  <a:pt x="86779" y="28399"/>
                </a:lnTo>
                <a:lnTo>
                  <a:pt x="92290" y="27294"/>
                </a:lnTo>
                <a:lnTo>
                  <a:pt x="95961" y="21782"/>
                </a:lnTo>
                <a:lnTo>
                  <a:pt x="94856" y="16258"/>
                </a:lnTo>
                <a:lnTo>
                  <a:pt x="93395" y="10746"/>
                </a:lnTo>
                <a:lnTo>
                  <a:pt x="88239" y="7063"/>
                </a:lnTo>
                <a:lnTo>
                  <a:pt x="82727" y="8168"/>
                </a:lnTo>
                <a:lnTo>
                  <a:pt x="49791" y="15101"/>
                </a:lnTo>
                <a:lnTo>
                  <a:pt x="24637" y="36121"/>
                </a:lnTo>
                <a:lnTo>
                  <a:pt x="8089" y="25453"/>
                </a:lnTo>
                <a:lnTo>
                  <a:pt x="26835" y="-38161"/>
                </a:lnTo>
                <a:lnTo>
                  <a:pt x="0" y="46776"/>
                </a:lnTo>
                <a:lnTo>
                  <a:pt x="21691" y="40527"/>
                </a:lnTo>
                <a:close/>
              </a:path>
            </a:pathLst>
          </a:custGeom>
          <a:solidFill>
            <a:srgbClr val="000000"/>
          </a:solidFill>
        </p:spPr>
        <p:txBody>
          <a:bodyPr wrap="square" lIns="0" tIns="0" rIns="0" bIns="0" rtlCol="0">
            <a:noAutofit/>
          </a:bodyPr>
          <a:lstStyle/>
          <a:p>
            <a:endParaRPr sz="1539"/>
          </a:p>
        </p:txBody>
      </p:sp>
      <p:sp>
        <p:nvSpPr>
          <p:cNvPr id="35" name="object 53">
            <a:extLst>
              <a:ext uri="{FF2B5EF4-FFF2-40B4-BE49-F238E27FC236}">
                <a16:creationId xmlns:a16="http://schemas.microsoft.com/office/drawing/2014/main" id="{401FA995-9CB3-4559-B63B-45EC1211E716}"/>
              </a:ext>
            </a:extLst>
          </p:cNvPr>
          <p:cNvSpPr/>
          <p:nvPr/>
        </p:nvSpPr>
        <p:spPr>
          <a:xfrm>
            <a:off x="2195602" y="1833566"/>
            <a:ext cx="30917" cy="146825"/>
          </a:xfrm>
          <a:custGeom>
            <a:avLst/>
            <a:gdLst/>
            <a:ahLst/>
            <a:cxnLst/>
            <a:rect l="l" t="t" r="r" b="b"/>
            <a:pathLst>
              <a:path w="36156" h="171704">
                <a:moveTo>
                  <a:pt x="36156" y="0"/>
                </a:moveTo>
                <a:lnTo>
                  <a:pt x="12865" y="22874"/>
                </a:lnTo>
                <a:lnTo>
                  <a:pt x="30013" y="19265"/>
                </a:lnTo>
                <a:lnTo>
                  <a:pt x="36156" y="0"/>
                </a:lnTo>
                <a:close/>
              </a:path>
              <a:path w="36156" h="171704">
                <a:moveTo>
                  <a:pt x="28308" y="-43304"/>
                </a:moveTo>
                <a:lnTo>
                  <a:pt x="26835" y="-38161"/>
                </a:lnTo>
                <a:lnTo>
                  <a:pt x="8089" y="25453"/>
                </a:lnTo>
                <a:lnTo>
                  <a:pt x="24637" y="36121"/>
                </a:lnTo>
                <a:lnTo>
                  <a:pt x="49791" y="15101"/>
                </a:lnTo>
                <a:lnTo>
                  <a:pt x="187883" y="-109852"/>
                </a:lnTo>
                <a:lnTo>
                  <a:pt x="173913" y="-124927"/>
                </a:lnTo>
                <a:lnTo>
                  <a:pt x="36156" y="0"/>
                </a:lnTo>
                <a:lnTo>
                  <a:pt x="30013" y="19265"/>
                </a:lnTo>
                <a:lnTo>
                  <a:pt x="12865" y="22874"/>
                </a:lnTo>
                <a:lnTo>
                  <a:pt x="36156" y="0"/>
                </a:lnTo>
                <a:lnTo>
                  <a:pt x="46329" y="-31900"/>
                </a:lnTo>
                <a:lnTo>
                  <a:pt x="47802" y="-37056"/>
                </a:lnTo>
                <a:lnTo>
                  <a:pt x="44856" y="-42936"/>
                </a:lnTo>
                <a:lnTo>
                  <a:pt x="39712" y="-44777"/>
                </a:lnTo>
                <a:lnTo>
                  <a:pt x="34201" y="-46238"/>
                </a:lnTo>
                <a:lnTo>
                  <a:pt x="28308" y="-43304"/>
                </a:lnTo>
                <a:close/>
              </a:path>
              <a:path w="36156" h="171704">
                <a:moveTo>
                  <a:pt x="21691" y="40527"/>
                </a:moveTo>
                <a:lnTo>
                  <a:pt x="0" y="46776"/>
                </a:lnTo>
                <a:lnTo>
                  <a:pt x="86779" y="28399"/>
                </a:lnTo>
                <a:lnTo>
                  <a:pt x="92290" y="27294"/>
                </a:lnTo>
                <a:lnTo>
                  <a:pt x="95961" y="21782"/>
                </a:lnTo>
                <a:lnTo>
                  <a:pt x="94856" y="16258"/>
                </a:lnTo>
                <a:lnTo>
                  <a:pt x="93395" y="10746"/>
                </a:lnTo>
                <a:lnTo>
                  <a:pt x="88239" y="7063"/>
                </a:lnTo>
                <a:lnTo>
                  <a:pt x="82727" y="8168"/>
                </a:lnTo>
                <a:lnTo>
                  <a:pt x="49791" y="15101"/>
                </a:lnTo>
                <a:lnTo>
                  <a:pt x="24637" y="36121"/>
                </a:lnTo>
                <a:lnTo>
                  <a:pt x="8089" y="25453"/>
                </a:lnTo>
                <a:lnTo>
                  <a:pt x="26835" y="-38161"/>
                </a:lnTo>
                <a:lnTo>
                  <a:pt x="0" y="46776"/>
                </a:lnTo>
                <a:lnTo>
                  <a:pt x="21691" y="40527"/>
                </a:lnTo>
                <a:close/>
              </a:path>
            </a:pathLst>
          </a:custGeom>
          <a:solidFill>
            <a:srgbClr val="000000"/>
          </a:solidFill>
        </p:spPr>
        <p:txBody>
          <a:bodyPr wrap="square" lIns="0" tIns="0" rIns="0" bIns="0" rtlCol="0">
            <a:noAutofit/>
          </a:bodyPr>
          <a:lstStyle/>
          <a:p>
            <a:endParaRPr sz="1539"/>
          </a:p>
        </p:txBody>
      </p:sp>
      <p:sp>
        <p:nvSpPr>
          <p:cNvPr id="36" name="object 9">
            <a:extLst>
              <a:ext uri="{FF2B5EF4-FFF2-40B4-BE49-F238E27FC236}">
                <a16:creationId xmlns:a16="http://schemas.microsoft.com/office/drawing/2014/main" id="{F497C529-CF52-4549-B7DD-45BAADEE5870}"/>
              </a:ext>
            </a:extLst>
          </p:cNvPr>
          <p:cNvSpPr txBox="1"/>
          <p:nvPr/>
        </p:nvSpPr>
        <p:spPr>
          <a:xfrm>
            <a:off x="498750" y="801291"/>
            <a:ext cx="30809" cy="0"/>
          </a:xfrm>
          <a:prstGeom prst="rect">
            <a:avLst/>
          </a:prstGeom>
        </p:spPr>
        <p:txBody>
          <a:bodyPr wrap="square" lIns="0" tIns="0" rIns="0" bIns="0" rtlCol="0">
            <a:noAutofit/>
          </a:bodyPr>
          <a:lstStyle/>
          <a:p>
            <a:endParaRPr sz="1539"/>
          </a:p>
        </p:txBody>
      </p:sp>
      <p:sp>
        <p:nvSpPr>
          <p:cNvPr id="38" name="object 57">
            <a:extLst>
              <a:ext uri="{FF2B5EF4-FFF2-40B4-BE49-F238E27FC236}">
                <a16:creationId xmlns:a16="http://schemas.microsoft.com/office/drawing/2014/main" id="{5485209E-E779-4911-B765-AFD5F0CC1439}"/>
              </a:ext>
            </a:extLst>
          </p:cNvPr>
          <p:cNvSpPr/>
          <p:nvPr/>
        </p:nvSpPr>
        <p:spPr>
          <a:xfrm>
            <a:off x="4335529" y="2684411"/>
            <a:ext cx="26094" cy="14722"/>
          </a:xfrm>
          <a:custGeom>
            <a:avLst/>
            <a:gdLst/>
            <a:ahLst/>
            <a:cxnLst/>
            <a:rect l="l" t="t" r="r" b="b"/>
            <a:pathLst>
              <a:path w="30515" h="17217">
                <a:moveTo>
                  <a:pt x="23105" y="6235"/>
                </a:moveTo>
                <a:lnTo>
                  <a:pt x="28141" y="1970"/>
                </a:lnTo>
                <a:lnTo>
                  <a:pt x="29476" y="1265"/>
                </a:lnTo>
                <a:lnTo>
                  <a:pt x="30515" y="0"/>
                </a:lnTo>
                <a:lnTo>
                  <a:pt x="19784" y="8133"/>
                </a:lnTo>
                <a:lnTo>
                  <a:pt x="23105" y="6235"/>
                </a:lnTo>
                <a:close/>
              </a:path>
              <a:path w="30515" h="17217">
                <a:moveTo>
                  <a:pt x="4062145" y="2982375"/>
                </a:moveTo>
                <a:lnTo>
                  <a:pt x="4102959" y="2960885"/>
                </a:lnTo>
                <a:lnTo>
                  <a:pt x="4118025" y="2923180"/>
                </a:lnTo>
                <a:lnTo>
                  <a:pt x="4118394" y="2919865"/>
                </a:lnTo>
                <a:lnTo>
                  <a:pt x="4118394" y="53793"/>
                </a:lnTo>
                <a:lnTo>
                  <a:pt x="4118025" y="50478"/>
                </a:lnTo>
                <a:lnTo>
                  <a:pt x="4118025" y="47545"/>
                </a:lnTo>
                <a:lnTo>
                  <a:pt x="4117138" y="41539"/>
                </a:lnTo>
                <a:lnTo>
                  <a:pt x="4115302" y="35827"/>
                </a:lnTo>
                <a:lnTo>
                  <a:pt x="4115816" y="37626"/>
                </a:lnTo>
                <a:lnTo>
                  <a:pt x="4116552" y="40560"/>
                </a:lnTo>
                <a:lnTo>
                  <a:pt x="4117289" y="44243"/>
                </a:lnTo>
                <a:lnTo>
                  <a:pt x="4117289" y="47176"/>
                </a:lnTo>
                <a:lnTo>
                  <a:pt x="4117657" y="47176"/>
                </a:lnTo>
                <a:lnTo>
                  <a:pt x="4117289" y="2926495"/>
                </a:lnTo>
                <a:lnTo>
                  <a:pt x="4117260" y="2926759"/>
                </a:lnTo>
                <a:lnTo>
                  <a:pt x="4114184" y="2940305"/>
                </a:lnTo>
                <a:lnTo>
                  <a:pt x="4112639" y="2943523"/>
                </a:lnTo>
                <a:lnTo>
                  <a:pt x="4112477" y="2944084"/>
                </a:lnTo>
                <a:lnTo>
                  <a:pt x="4111786" y="2945301"/>
                </a:lnTo>
                <a:lnTo>
                  <a:pt x="4108302" y="2952563"/>
                </a:lnTo>
                <a:lnTo>
                  <a:pt x="4106022" y="2955465"/>
                </a:lnTo>
                <a:lnTo>
                  <a:pt x="4105742" y="2955960"/>
                </a:lnTo>
                <a:lnTo>
                  <a:pt x="4104961" y="2956816"/>
                </a:lnTo>
                <a:lnTo>
                  <a:pt x="4099978" y="2963160"/>
                </a:lnTo>
                <a:lnTo>
                  <a:pt x="4096764" y="2965805"/>
                </a:lnTo>
                <a:lnTo>
                  <a:pt x="4096576" y="2966011"/>
                </a:lnTo>
                <a:lnTo>
                  <a:pt x="4096141" y="2966318"/>
                </a:lnTo>
                <a:lnTo>
                  <a:pt x="4089573" y="2971724"/>
                </a:lnTo>
                <a:lnTo>
                  <a:pt x="4085626" y="2973730"/>
                </a:lnTo>
                <a:lnTo>
                  <a:pt x="4085413" y="2973880"/>
                </a:lnTo>
                <a:lnTo>
                  <a:pt x="4084945" y="2974076"/>
                </a:lnTo>
                <a:lnTo>
                  <a:pt x="4077451" y="2977885"/>
                </a:lnTo>
                <a:lnTo>
                  <a:pt x="4073446" y="2978891"/>
                </a:lnTo>
                <a:lnTo>
                  <a:pt x="4072687" y="2979209"/>
                </a:lnTo>
                <a:lnTo>
                  <a:pt x="4071011" y="2979503"/>
                </a:lnTo>
                <a:lnTo>
                  <a:pt x="4063974" y="2981270"/>
                </a:lnTo>
                <a:lnTo>
                  <a:pt x="4060672" y="2981638"/>
                </a:lnTo>
                <a:lnTo>
                  <a:pt x="4060672" y="2982007"/>
                </a:lnTo>
                <a:lnTo>
                  <a:pt x="57721" y="2981638"/>
                </a:lnTo>
                <a:lnTo>
                  <a:pt x="50672" y="2980690"/>
                </a:lnTo>
                <a:lnTo>
                  <a:pt x="44650" y="2978821"/>
                </a:lnTo>
                <a:lnTo>
                  <a:pt x="44291" y="2978749"/>
                </a:lnTo>
                <a:lnTo>
                  <a:pt x="43996" y="2978618"/>
                </a:lnTo>
                <a:lnTo>
                  <a:pt x="38344" y="2976864"/>
                </a:lnTo>
                <a:lnTo>
                  <a:pt x="31742" y="2973151"/>
                </a:lnTo>
                <a:lnTo>
                  <a:pt x="27195" y="2970595"/>
                </a:lnTo>
                <a:lnTo>
                  <a:pt x="17284" y="2962156"/>
                </a:lnTo>
                <a:lnTo>
                  <a:pt x="16916" y="2961420"/>
                </a:lnTo>
                <a:lnTo>
                  <a:pt x="13233" y="2957013"/>
                </a:lnTo>
                <a:lnTo>
                  <a:pt x="10655" y="2954067"/>
                </a:lnTo>
                <a:lnTo>
                  <a:pt x="8826" y="2951120"/>
                </a:lnTo>
                <a:lnTo>
                  <a:pt x="7353" y="2948555"/>
                </a:lnTo>
                <a:lnTo>
                  <a:pt x="5880" y="2945240"/>
                </a:lnTo>
                <a:lnTo>
                  <a:pt x="4775" y="2942662"/>
                </a:lnTo>
                <a:lnTo>
                  <a:pt x="3803" y="2940082"/>
                </a:lnTo>
                <a:lnTo>
                  <a:pt x="6705" y="2947932"/>
                </a:lnTo>
                <a:lnTo>
                  <a:pt x="13680" y="2958885"/>
                </a:lnTo>
                <a:lnTo>
                  <a:pt x="22796" y="2968037"/>
                </a:lnTo>
                <a:lnTo>
                  <a:pt x="27571" y="2971707"/>
                </a:lnTo>
                <a:lnTo>
                  <a:pt x="33096" y="2975022"/>
                </a:lnTo>
                <a:lnTo>
                  <a:pt x="37825" y="2977404"/>
                </a:lnTo>
                <a:lnTo>
                  <a:pt x="50337" y="2981305"/>
                </a:lnTo>
                <a:lnTo>
                  <a:pt x="62877" y="2982375"/>
                </a:lnTo>
                <a:lnTo>
                  <a:pt x="4062145" y="2982375"/>
                </a:lnTo>
                <a:close/>
              </a:path>
              <a:path w="30515" h="17217">
                <a:moveTo>
                  <a:pt x="4112887" y="28315"/>
                </a:moveTo>
                <a:lnTo>
                  <a:pt x="4110027" y="23458"/>
                </a:lnTo>
                <a:lnTo>
                  <a:pt x="4111409" y="26221"/>
                </a:lnTo>
                <a:lnTo>
                  <a:pt x="4112882" y="29168"/>
                </a:lnTo>
                <a:lnTo>
                  <a:pt x="4113982" y="31723"/>
                </a:lnTo>
                <a:lnTo>
                  <a:pt x="4112887" y="28315"/>
                </a:lnTo>
                <a:close/>
              </a:path>
              <a:path w="30515" h="17217">
                <a:moveTo>
                  <a:pt x="4105907" y="16460"/>
                </a:moveTo>
                <a:lnTo>
                  <a:pt x="4101648" y="11855"/>
                </a:lnTo>
                <a:lnTo>
                  <a:pt x="4101846" y="12251"/>
                </a:lnTo>
                <a:lnTo>
                  <a:pt x="4104424" y="15198"/>
                </a:lnTo>
                <a:lnTo>
                  <a:pt x="4106633" y="18131"/>
                </a:lnTo>
                <a:lnTo>
                  <a:pt x="4108147" y="20265"/>
                </a:lnTo>
                <a:lnTo>
                  <a:pt x="4105907" y="16460"/>
                </a:lnTo>
                <a:close/>
              </a:path>
              <a:path w="30515" h="17217">
                <a:moveTo>
                  <a:pt x="2578" y="2936414"/>
                </a:moveTo>
                <a:lnTo>
                  <a:pt x="1841" y="2933112"/>
                </a:lnTo>
                <a:lnTo>
                  <a:pt x="1104" y="2929429"/>
                </a:lnTo>
                <a:lnTo>
                  <a:pt x="1104" y="2926495"/>
                </a:lnTo>
                <a:lnTo>
                  <a:pt x="736" y="2926495"/>
                </a:lnTo>
                <a:lnTo>
                  <a:pt x="736" y="2919865"/>
                </a:lnTo>
                <a:lnTo>
                  <a:pt x="368" y="2919865"/>
                </a:lnTo>
                <a:lnTo>
                  <a:pt x="368" y="53793"/>
                </a:lnTo>
                <a:lnTo>
                  <a:pt x="655" y="47410"/>
                </a:lnTo>
                <a:lnTo>
                  <a:pt x="3607" y="33930"/>
                </a:lnTo>
                <a:lnTo>
                  <a:pt x="9430" y="21576"/>
                </a:lnTo>
                <a:lnTo>
                  <a:pt x="17738" y="10779"/>
                </a:lnTo>
                <a:lnTo>
                  <a:pt x="23105" y="6235"/>
                </a:lnTo>
                <a:lnTo>
                  <a:pt x="19784" y="8133"/>
                </a:lnTo>
                <a:lnTo>
                  <a:pt x="11012" y="18406"/>
                </a:lnTo>
                <a:lnTo>
                  <a:pt x="4548" y="30534"/>
                </a:lnTo>
                <a:lnTo>
                  <a:pt x="736" y="44230"/>
                </a:lnTo>
                <a:lnTo>
                  <a:pt x="368" y="47545"/>
                </a:lnTo>
                <a:lnTo>
                  <a:pt x="0" y="50478"/>
                </a:lnTo>
                <a:lnTo>
                  <a:pt x="0" y="2923180"/>
                </a:lnTo>
                <a:lnTo>
                  <a:pt x="368" y="2926114"/>
                </a:lnTo>
                <a:lnTo>
                  <a:pt x="736" y="2929429"/>
                </a:lnTo>
                <a:lnTo>
                  <a:pt x="1473" y="2932362"/>
                </a:lnTo>
                <a:lnTo>
                  <a:pt x="2218" y="2935794"/>
                </a:lnTo>
                <a:lnTo>
                  <a:pt x="3650" y="2939667"/>
                </a:lnTo>
                <a:lnTo>
                  <a:pt x="2578" y="2936414"/>
                </a:lnTo>
                <a:close/>
              </a:path>
              <a:path w="30515" h="17217">
                <a:moveTo>
                  <a:pt x="4096604" y="6402"/>
                </a:moveTo>
                <a:lnTo>
                  <a:pt x="4085386" y="-1430"/>
                </a:lnTo>
                <a:lnTo>
                  <a:pt x="4072659" y="-6613"/>
                </a:lnTo>
                <a:lnTo>
                  <a:pt x="4068410" y="-7259"/>
                </a:lnTo>
                <a:lnTo>
                  <a:pt x="4080643" y="-3354"/>
                </a:lnTo>
                <a:lnTo>
                  <a:pt x="4091715" y="3000"/>
                </a:lnTo>
                <a:lnTo>
                  <a:pt x="4100728" y="10862"/>
                </a:lnTo>
                <a:lnTo>
                  <a:pt x="4096604" y="6402"/>
                </a:lnTo>
                <a:close/>
              </a:path>
              <a:path w="30515" h="17217">
                <a:moveTo>
                  <a:pt x="40252" y="-4422"/>
                </a:moveTo>
                <a:lnTo>
                  <a:pt x="53682" y="-7966"/>
                </a:lnTo>
                <a:lnTo>
                  <a:pt x="56984" y="-8334"/>
                </a:lnTo>
                <a:lnTo>
                  <a:pt x="4061336" y="-8334"/>
                </a:lnTo>
                <a:lnTo>
                  <a:pt x="4058831" y="-8715"/>
                </a:lnTo>
                <a:lnTo>
                  <a:pt x="4055516" y="-9084"/>
                </a:lnTo>
                <a:lnTo>
                  <a:pt x="62877" y="-9084"/>
                </a:lnTo>
                <a:lnTo>
                  <a:pt x="56473" y="-8699"/>
                </a:lnTo>
                <a:lnTo>
                  <a:pt x="42860" y="-5706"/>
                </a:lnTo>
                <a:lnTo>
                  <a:pt x="30515" y="0"/>
                </a:lnTo>
                <a:lnTo>
                  <a:pt x="29476" y="1265"/>
                </a:lnTo>
                <a:lnTo>
                  <a:pt x="40252" y="-4422"/>
                </a:lnTo>
                <a:close/>
              </a:path>
            </a:pathLst>
          </a:custGeom>
          <a:solidFill>
            <a:srgbClr val="A3A2A2"/>
          </a:solidFill>
        </p:spPr>
        <p:txBody>
          <a:bodyPr wrap="square" lIns="0" tIns="0" rIns="0" bIns="0" rtlCol="0">
            <a:noAutofit/>
          </a:bodyPr>
          <a:lstStyle/>
          <a:p>
            <a:endParaRPr sz="1539"/>
          </a:p>
        </p:txBody>
      </p:sp>
      <p:sp>
        <p:nvSpPr>
          <p:cNvPr id="40" name="object 63">
            <a:extLst>
              <a:ext uri="{FF2B5EF4-FFF2-40B4-BE49-F238E27FC236}">
                <a16:creationId xmlns:a16="http://schemas.microsoft.com/office/drawing/2014/main" id="{50A4AA47-4995-4F76-9526-7F269673F476}"/>
              </a:ext>
            </a:extLst>
          </p:cNvPr>
          <p:cNvSpPr/>
          <p:nvPr/>
        </p:nvSpPr>
        <p:spPr>
          <a:xfrm>
            <a:off x="4283968" y="2619118"/>
            <a:ext cx="3625421" cy="2639119"/>
          </a:xfrm>
          <a:custGeom>
            <a:avLst/>
            <a:gdLst/>
            <a:ahLst/>
            <a:cxnLst/>
            <a:rect l="l" t="t" r="r" b="b"/>
            <a:pathLst>
              <a:path w="4239729" h="3086303">
                <a:moveTo>
                  <a:pt x="7721" y="3052114"/>
                </a:moveTo>
                <a:lnTo>
                  <a:pt x="6616" y="3049536"/>
                </a:lnTo>
                <a:lnTo>
                  <a:pt x="5155" y="3046626"/>
                </a:lnTo>
                <a:lnTo>
                  <a:pt x="7225" y="3051711"/>
                </a:lnTo>
                <a:lnTo>
                  <a:pt x="9173" y="3054655"/>
                </a:lnTo>
                <a:lnTo>
                  <a:pt x="7721" y="3052114"/>
                </a:lnTo>
                <a:close/>
              </a:path>
              <a:path w="4239729" h="3086303">
                <a:moveTo>
                  <a:pt x="4178325" y="3086303"/>
                </a:moveTo>
                <a:lnTo>
                  <a:pt x="4215058" y="3072627"/>
                </a:lnTo>
                <a:lnTo>
                  <a:pt x="4237704" y="3038620"/>
                </a:lnTo>
                <a:lnTo>
                  <a:pt x="4239729" y="3024911"/>
                </a:lnTo>
                <a:lnTo>
                  <a:pt x="4239729" y="61391"/>
                </a:lnTo>
                <a:lnTo>
                  <a:pt x="4239361" y="58089"/>
                </a:lnTo>
                <a:lnTo>
                  <a:pt x="4237936" y="49194"/>
                </a:lnTo>
                <a:lnTo>
                  <a:pt x="4236562" y="45368"/>
                </a:lnTo>
                <a:lnTo>
                  <a:pt x="4237151" y="47421"/>
                </a:lnTo>
                <a:lnTo>
                  <a:pt x="4237888" y="49999"/>
                </a:lnTo>
                <a:lnTo>
                  <a:pt x="4238624" y="53682"/>
                </a:lnTo>
                <a:lnTo>
                  <a:pt x="4238624" y="56248"/>
                </a:lnTo>
                <a:lnTo>
                  <a:pt x="4238993" y="56248"/>
                </a:lnTo>
                <a:lnTo>
                  <a:pt x="4238993" y="59563"/>
                </a:lnTo>
                <a:lnTo>
                  <a:pt x="4239361" y="59563"/>
                </a:lnTo>
                <a:lnTo>
                  <a:pt x="4238993" y="3027108"/>
                </a:lnTo>
                <a:lnTo>
                  <a:pt x="4238493" y="3031441"/>
                </a:lnTo>
                <a:lnTo>
                  <a:pt x="4234949" y="3044832"/>
                </a:lnTo>
                <a:lnTo>
                  <a:pt x="4228728" y="3056921"/>
                </a:lnTo>
                <a:lnTo>
                  <a:pt x="4220168" y="3067356"/>
                </a:lnTo>
                <a:lnTo>
                  <a:pt x="4209607" y="3075784"/>
                </a:lnTo>
                <a:lnTo>
                  <a:pt x="4197384" y="3081853"/>
                </a:lnTo>
                <a:lnTo>
                  <a:pt x="4183837" y="3085211"/>
                </a:lnTo>
                <a:lnTo>
                  <a:pt x="4180166" y="3085579"/>
                </a:lnTo>
                <a:lnTo>
                  <a:pt x="4180166" y="3085947"/>
                </a:lnTo>
                <a:lnTo>
                  <a:pt x="59194" y="3085579"/>
                </a:lnTo>
                <a:lnTo>
                  <a:pt x="48872" y="3083893"/>
                </a:lnTo>
                <a:lnTo>
                  <a:pt x="36735" y="3079453"/>
                </a:lnTo>
                <a:lnTo>
                  <a:pt x="31193" y="3076037"/>
                </a:lnTo>
                <a:lnTo>
                  <a:pt x="31008" y="3075922"/>
                </a:lnTo>
                <a:lnTo>
                  <a:pt x="25767" y="3072692"/>
                </a:lnTo>
                <a:lnTo>
                  <a:pt x="16179" y="3063887"/>
                </a:lnTo>
                <a:lnTo>
                  <a:pt x="15811" y="3063151"/>
                </a:lnTo>
                <a:lnTo>
                  <a:pt x="13233" y="3060573"/>
                </a:lnTo>
                <a:lnTo>
                  <a:pt x="12000" y="3058929"/>
                </a:lnTo>
                <a:lnTo>
                  <a:pt x="14366" y="3062505"/>
                </a:lnTo>
                <a:lnTo>
                  <a:pt x="23533" y="3071596"/>
                </a:lnTo>
                <a:lnTo>
                  <a:pt x="28308" y="3075279"/>
                </a:lnTo>
                <a:lnTo>
                  <a:pt x="33832" y="3078594"/>
                </a:lnTo>
                <a:lnTo>
                  <a:pt x="39291" y="3081427"/>
                </a:lnTo>
                <a:lnTo>
                  <a:pt x="52351" y="3085288"/>
                </a:lnTo>
                <a:lnTo>
                  <a:pt x="64706" y="3086303"/>
                </a:lnTo>
                <a:lnTo>
                  <a:pt x="4178325" y="3086303"/>
                </a:lnTo>
                <a:close/>
              </a:path>
              <a:path w="4239729" h="3086303">
                <a:moveTo>
                  <a:pt x="4233260" y="36172"/>
                </a:moveTo>
                <a:lnTo>
                  <a:pt x="4225956" y="24649"/>
                </a:lnTo>
                <a:lnTo>
                  <a:pt x="4222195" y="20824"/>
                </a:lnTo>
                <a:lnTo>
                  <a:pt x="4222445" y="21323"/>
                </a:lnTo>
                <a:lnTo>
                  <a:pt x="4225023" y="23888"/>
                </a:lnTo>
                <a:lnTo>
                  <a:pt x="4225391" y="24625"/>
                </a:lnTo>
                <a:lnTo>
                  <a:pt x="4227601" y="27571"/>
                </a:lnTo>
                <a:lnTo>
                  <a:pt x="4229430" y="30149"/>
                </a:lnTo>
                <a:lnTo>
                  <a:pt x="4231271" y="33083"/>
                </a:lnTo>
                <a:lnTo>
                  <a:pt x="4232744" y="36029"/>
                </a:lnTo>
                <a:lnTo>
                  <a:pt x="4234218" y="38963"/>
                </a:lnTo>
                <a:lnTo>
                  <a:pt x="4234508" y="39650"/>
                </a:lnTo>
                <a:lnTo>
                  <a:pt x="4233260" y="36172"/>
                </a:lnTo>
                <a:close/>
              </a:path>
              <a:path w="4239729" h="3086303">
                <a:moveTo>
                  <a:pt x="2933" y="3040722"/>
                </a:moveTo>
                <a:lnTo>
                  <a:pt x="2209" y="3037776"/>
                </a:lnTo>
                <a:lnTo>
                  <a:pt x="1473" y="3034830"/>
                </a:lnTo>
                <a:lnTo>
                  <a:pt x="736" y="3030423"/>
                </a:lnTo>
                <a:lnTo>
                  <a:pt x="736" y="3026740"/>
                </a:lnTo>
                <a:lnTo>
                  <a:pt x="368" y="3026740"/>
                </a:lnTo>
                <a:lnTo>
                  <a:pt x="368" y="59931"/>
                </a:lnTo>
                <a:lnTo>
                  <a:pt x="1160" y="53372"/>
                </a:lnTo>
                <a:lnTo>
                  <a:pt x="5052" y="40126"/>
                </a:lnTo>
                <a:lnTo>
                  <a:pt x="11637" y="28163"/>
                </a:lnTo>
                <a:lnTo>
                  <a:pt x="20538" y="17863"/>
                </a:lnTo>
                <a:lnTo>
                  <a:pt x="21876" y="16843"/>
                </a:lnTo>
                <a:lnTo>
                  <a:pt x="19166" y="18718"/>
                </a:lnTo>
                <a:lnTo>
                  <a:pt x="10422" y="29222"/>
                </a:lnTo>
                <a:lnTo>
                  <a:pt x="4123" y="41361"/>
                </a:lnTo>
                <a:lnTo>
                  <a:pt x="736" y="54775"/>
                </a:lnTo>
                <a:lnTo>
                  <a:pt x="0" y="58089"/>
                </a:lnTo>
                <a:lnTo>
                  <a:pt x="0" y="3028213"/>
                </a:lnTo>
                <a:lnTo>
                  <a:pt x="736" y="3031528"/>
                </a:lnTo>
                <a:lnTo>
                  <a:pt x="1104" y="3034830"/>
                </a:lnTo>
                <a:lnTo>
                  <a:pt x="2346" y="3039728"/>
                </a:lnTo>
                <a:lnTo>
                  <a:pt x="3773" y="3043233"/>
                </a:lnTo>
                <a:lnTo>
                  <a:pt x="2933" y="3040722"/>
                </a:lnTo>
                <a:close/>
              </a:path>
              <a:path w="4239729" h="3086303">
                <a:moveTo>
                  <a:pt x="4216418" y="14948"/>
                </a:moveTo>
                <a:lnTo>
                  <a:pt x="4205038" y="7391"/>
                </a:lnTo>
                <a:lnTo>
                  <a:pt x="4201331" y="5920"/>
                </a:lnTo>
                <a:lnTo>
                  <a:pt x="4212200" y="12152"/>
                </a:lnTo>
                <a:lnTo>
                  <a:pt x="4221362" y="19976"/>
                </a:lnTo>
                <a:lnTo>
                  <a:pt x="4216418" y="14948"/>
                </a:lnTo>
                <a:close/>
              </a:path>
              <a:path w="4239729" h="3086303">
                <a:moveTo>
                  <a:pt x="4192210" y="2300"/>
                </a:moveTo>
                <a:lnTo>
                  <a:pt x="4178325" y="0"/>
                </a:lnTo>
                <a:lnTo>
                  <a:pt x="4178325" y="498"/>
                </a:lnTo>
                <a:lnTo>
                  <a:pt x="4182364" y="736"/>
                </a:lnTo>
                <a:lnTo>
                  <a:pt x="4188940" y="1824"/>
                </a:lnTo>
                <a:lnTo>
                  <a:pt x="4200846" y="5727"/>
                </a:lnTo>
                <a:lnTo>
                  <a:pt x="4192210" y="2300"/>
                </a:lnTo>
                <a:close/>
              </a:path>
            </a:pathLst>
          </a:custGeom>
          <a:solidFill>
            <a:srgbClr val="A3A2A2"/>
          </a:solidFill>
        </p:spPr>
        <p:txBody>
          <a:bodyPr wrap="square" lIns="0" tIns="0" rIns="0" bIns="0" rtlCol="0">
            <a:noAutofit/>
          </a:bodyPr>
          <a:lstStyle/>
          <a:p>
            <a:endParaRPr sz="1539"/>
          </a:p>
        </p:txBody>
      </p:sp>
      <p:sp>
        <p:nvSpPr>
          <p:cNvPr id="41" name="object 68">
            <a:extLst>
              <a:ext uri="{FF2B5EF4-FFF2-40B4-BE49-F238E27FC236}">
                <a16:creationId xmlns:a16="http://schemas.microsoft.com/office/drawing/2014/main" id="{75A48CE4-4A0A-49DC-AB70-1324AD9AA18C}"/>
              </a:ext>
            </a:extLst>
          </p:cNvPr>
          <p:cNvSpPr/>
          <p:nvPr/>
        </p:nvSpPr>
        <p:spPr>
          <a:xfrm>
            <a:off x="5177133" y="151247"/>
            <a:ext cx="3750061" cy="2915206"/>
          </a:xfrm>
          <a:prstGeom prst="rect">
            <a:avLst/>
          </a:prstGeom>
          <a:blipFill>
            <a:blip r:embed="rId4" cstate="print"/>
            <a:stretch>
              <a:fillRect/>
            </a:stretch>
          </a:blipFill>
        </p:spPr>
        <p:txBody>
          <a:bodyPr wrap="square" lIns="0" tIns="0" rIns="0" bIns="0" rtlCol="0">
            <a:noAutofit/>
          </a:bodyPr>
          <a:lstStyle/>
          <a:p>
            <a:endParaRPr sz="1539"/>
          </a:p>
        </p:txBody>
      </p:sp>
      <p:sp>
        <p:nvSpPr>
          <p:cNvPr id="45" name="object 72">
            <a:extLst>
              <a:ext uri="{FF2B5EF4-FFF2-40B4-BE49-F238E27FC236}">
                <a16:creationId xmlns:a16="http://schemas.microsoft.com/office/drawing/2014/main" id="{FF15459B-C993-4F5F-9446-588EF8D239B3}"/>
              </a:ext>
            </a:extLst>
          </p:cNvPr>
          <p:cNvSpPr/>
          <p:nvPr/>
        </p:nvSpPr>
        <p:spPr>
          <a:xfrm>
            <a:off x="1527844" y="3255081"/>
            <a:ext cx="5996484" cy="2850059"/>
          </a:xfrm>
          <a:prstGeom prst="rect">
            <a:avLst/>
          </a:prstGeom>
          <a:blipFill>
            <a:blip r:embed="rId5" cstate="print"/>
            <a:stretch>
              <a:fillRect/>
            </a:stretch>
          </a:blipFill>
        </p:spPr>
        <p:txBody>
          <a:bodyPr wrap="square" lIns="0" tIns="0" rIns="0" bIns="0" rtlCol="0">
            <a:noAutofit/>
          </a:bodyPr>
          <a:lstStyle/>
          <a:p>
            <a:endParaRPr sz="1539"/>
          </a:p>
        </p:txBody>
      </p:sp>
    </p:spTree>
    <p:extLst>
      <p:ext uri="{BB962C8B-B14F-4D97-AF65-F5344CB8AC3E}">
        <p14:creationId xmlns:p14="http://schemas.microsoft.com/office/powerpoint/2010/main" val="3558817747"/>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7771616A-F920-4D78-9DEA-1C7ED7245830}"/>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11/12/2024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B1B5071C-DEDD-456F-A9ED-1F4FE5313FCF}"/>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129</a:t>
            </a:fld>
            <a:endParaRPr lang="el-GR" dirty="0">
              <a:solidFill>
                <a:prstClr val="black">
                  <a:tint val="75000"/>
                </a:prstClr>
              </a:solidFill>
            </a:endParaRPr>
          </a:p>
        </p:txBody>
      </p:sp>
      <p:sp>
        <p:nvSpPr>
          <p:cNvPr id="4" name="Ορθογώνιο 3">
            <a:extLst>
              <a:ext uri="{FF2B5EF4-FFF2-40B4-BE49-F238E27FC236}">
                <a16:creationId xmlns:a16="http://schemas.microsoft.com/office/drawing/2014/main" id="{7F60C285-61F9-4582-9764-F88BE7D198EC}"/>
              </a:ext>
            </a:extLst>
          </p:cNvPr>
          <p:cNvSpPr/>
          <p:nvPr/>
        </p:nvSpPr>
        <p:spPr>
          <a:xfrm>
            <a:off x="323528" y="476672"/>
            <a:ext cx="8136904" cy="400110"/>
          </a:xfrm>
          <a:prstGeom prst="rect">
            <a:avLst/>
          </a:prstGeom>
        </p:spPr>
        <p:txBody>
          <a:bodyPr wrap="square">
            <a:spAutoFit/>
          </a:bodyPr>
          <a:lstStyle/>
          <a:p>
            <a:pPr marL="182880"/>
            <a:r>
              <a:rPr lang="en-US" sz="2000" dirty="0">
                <a:solidFill>
                  <a:srgbClr val="0000FF"/>
                </a:solidFill>
                <a:latin typeface="Comic Sans MS"/>
              </a:rPr>
              <a:t>“Handbook of Air Pollution</a:t>
            </a:r>
            <a:r>
              <a:rPr lang="el-GR" sz="2000" dirty="0">
                <a:solidFill>
                  <a:srgbClr val="0000FF"/>
                </a:solidFill>
                <a:latin typeface="Comic Sans MS"/>
              </a:rPr>
              <a:t> </a:t>
            </a:r>
            <a:r>
              <a:rPr lang="en-US" sz="2000" dirty="0">
                <a:solidFill>
                  <a:srgbClr val="0000FF"/>
                </a:solidFill>
                <a:latin typeface="Comic Sans MS"/>
              </a:rPr>
              <a:t>Prevention and Control“</a:t>
            </a:r>
            <a:endParaRPr lang="el-GR" sz="2000" dirty="0">
              <a:solidFill>
                <a:srgbClr val="0000FF"/>
              </a:solidFill>
              <a:latin typeface="Comic Sans MS"/>
            </a:endParaRPr>
          </a:p>
        </p:txBody>
      </p:sp>
      <p:sp>
        <p:nvSpPr>
          <p:cNvPr id="5" name="object 94">
            <a:extLst>
              <a:ext uri="{FF2B5EF4-FFF2-40B4-BE49-F238E27FC236}">
                <a16:creationId xmlns:a16="http://schemas.microsoft.com/office/drawing/2014/main" id="{21DA527C-F889-4B61-AD4D-E6E3BE9ECEFF}"/>
              </a:ext>
            </a:extLst>
          </p:cNvPr>
          <p:cNvSpPr/>
          <p:nvPr/>
        </p:nvSpPr>
        <p:spPr>
          <a:xfrm>
            <a:off x="0" y="1341370"/>
            <a:ext cx="4757432" cy="3959838"/>
          </a:xfrm>
          <a:prstGeom prst="rect">
            <a:avLst/>
          </a:prstGeom>
          <a:blipFill>
            <a:blip r:embed="rId2" cstate="print"/>
            <a:stretch>
              <a:fillRect/>
            </a:stretch>
          </a:blipFill>
        </p:spPr>
        <p:txBody>
          <a:bodyPr wrap="square" lIns="0" tIns="0" rIns="0" bIns="0" rtlCol="0">
            <a:noAutofit/>
          </a:bodyPr>
          <a:lstStyle/>
          <a:p>
            <a:endParaRPr sz="1539"/>
          </a:p>
        </p:txBody>
      </p:sp>
      <p:sp>
        <p:nvSpPr>
          <p:cNvPr id="6" name="object 90">
            <a:extLst>
              <a:ext uri="{FF2B5EF4-FFF2-40B4-BE49-F238E27FC236}">
                <a16:creationId xmlns:a16="http://schemas.microsoft.com/office/drawing/2014/main" id="{4C66B7B5-FF72-4999-A20F-27EFF089ABEC}"/>
              </a:ext>
            </a:extLst>
          </p:cNvPr>
          <p:cNvSpPr/>
          <p:nvPr/>
        </p:nvSpPr>
        <p:spPr>
          <a:xfrm>
            <a:off x="4757432" y="1522377"/>
            <a:ext cx="4271632" cy="3527790"/>
          </a:xfrm>
          <a:prstGeom prst="rect">
            <a:avLst/>
          </a:prstGeom>
          <a:blipFill>
            <a:blip r:embed="rId3" cstate="print"/>
            <a:stretch>
              <a:fillRect/>
            </a:stretch>
          </a:blipFill>
        </p:spPr>
        <p:txBody>
          <a:bodyPr wrap="square" lIns="0" tIns="0" rIns="0" bIns="0" rtlCol="0">
            <a:noAutofit/>
          </a:bodyPr>
          <a:lstStyle/>
          <a:p>
            <a:endParaRPr sz="1539"/>
          </a:p>
        </p:txBody>
      </p:sp>
    </p:spTree>
    <p:extLst>
      <p:ext uri="{BB962C8B-B14F-4D97-AF65-F5344CB8AC3E}">
        <p14:creationId xmlns:p14="http://schemas.microsoft.com/office/powerpoint/2010/main" val="2481647346"/>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CC58C802-AC4B-413D-8B2B-4D84093B3EC2}"/>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11/12/2024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C528D0A3-F799-471C-8D24-98495D71FA2A}"/>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130</a:t>
            </a:fld>
            <a:endParaRPr lang="el-GR" dirty="0">
              <a:solidFill>
                <a:prstClr val="black">
                  <a:tint val="75000"/>
                </a:prstClr>
              </a:solidFill>
            </a:endParaRPr>
          </a:p>
        </p:txBody>
      </p:sp>
      <p:sp>
        <p:nvSpPr>
          <p:cNvPr id="5" name="Ορθογώνιο 4">
            <a:extLst>
              <a:ext uri="{FF2B5EF4-FFF2-40B4-BE49-F238E27FC236}">
                <a16:creationId xmlns:a16="http://schemas.microsoft.com/office/drawing/2014/main" id="{BCE291AB-B462-4935-8E89-71B68E6D7646}"/>
              </a:ext>
            </a:extLst>
          </p:cNvPr>
          <p:cNvSpPr/>
          <p:nvPr/>
        </p:nvSpPr>
        <p:spPr>
          <a:xfrm>
            <a:off x="179512" y="804231"/>
            <a:ext cx="8928992" cy="3477875"/>
          </a:xfrm>
          <a:prstGeom prst="rect">
            <a:avLst/>
          </a:prstGeom>
        </p:spPr>
        <p:txBody>
          <a:bodyPr wrap="square">
            <a:spAutoFit/>
          </a:bodyPr>
          <a:lstStyle/>
          <a:p>
            <a:pPr marL="182880"/>
            <a:r>
              <a:rPr lang="el-GR" sz="2000" dirty="0">
                <a:solidFill>
                  <a:srgbClr val="0000FF"/>
                </a:solidFill>
                <a:latin typeface="Comic Sans MS"/>
              </a:rPr>
              <a:t>Για την χάραξη </a:t>
            </a:r>
            <a:r>
              <a:rPr lang="el-GR" sz="2000" dirty="0" err="1">
                <a:solidFill>
                  <a:srgbClr val="0000FF"/>
                </a:solidFill>
                <a:latin typeface="Comic Sans MS"/>
              </a:rPr>
              <a:t>ισορρυπαντικών</a:t>
            </a:r>
            <a:r>
              <a:rPr lang="el-GR" sz="2000" dirty="0">
                <a:solidFill>
                  <a:srgbClr val="0000FF"/>
                </a:solidFill>
                <a:latin typeface="Comic Sans MS"/>
              </a:rPr>
              <a:t> γραμμών στο έδαφος, για </a:t>
            </a:r>
            <a:r>
              <a:rPr lang="en-US" sz="2000" dirty="0">
                <a:solidFill>
                  <a:srgbClr val="0000FF"/>
                </a:solidFill>
                <a:latin typeface="Comic Sans MS"/>
              </a:rPr>
              <a:t>z=0, </a:t>
            </a:r>
            <a:r>
              <a:rPr lang="el-GR" sz="2000" dirty="0">
                <a:solidFill>
                  <a:srgbClr val="0000FF"/>
                </a:solidFill>
                <a:latin typeface="Comic Sans MS"/>
              </a:rPr>
              <a:t>προκύπτει: </a:t>
            </a:r>
            <a:endParaRPr lang="en-US" sz="2000" dirty="0">
              <a:solidFill>
                <a:srgbClr val="0000FF"/>
              </a:solidFill>
              <a:latin typeface="Comic Sans MS"/>
            </a:endParaRPr>
          </a:p>
          <a:p>
            <a:pPr marL="182880"/>
            <a:endParaRPr lang="en-US" sz="2000" dirty="0">
              <a:solidFill>
                <a:srgbClr val="0000FF"/>
              </a:solidFill>
              <a:latin typeface="Comic Sans MS"/>
            </a:endParaRPr>
          </a:p>
          <a:p>
            <a:pPr marL="182880"/>
            <a:endParaRPr lang="en-US" sz="2000" dirty="0">
              <a:solidFill>
                <a:srgbClr val="0000FF"/>
              </a:solidFill>
              <a:latin typeface="Comic Sans MS"/>
            </a:endParaRPr>
          </a:p>
          <a:p>
            <a:pPr marL="182880"/>
            <a:endParaRPr lang="en-US" sz="2000" dirty="0">
              <a:solidFill>
                <a:srgbClr val="0000FF"/>
              </a:solidFill>
              <a:latin typeface="Comic Sans MS"/>
            </a:endParaRPr>
          </a:p>
          <a:p>
            <a:pPr marL="182880"/>
            <a:endParaRPr lang="el-GR" sz="2000" dirty="0">
              <a:solidFill>
                <a:srgbClr val="0000FF"/>
              </a:solidFill>
              <a:latin typeface="Comic Sans MS"/>
            </a:endParaRPr>
          </a:p>
          <a:p>
            <a:pPr marL="182880"/>
            <a:r>
              <a:rPr lang="el-GR" sz="2000" dirty="0">
                <a:solidFill>
                  <a:srgbClr val="0000FF"/>
                </a:solidFill>
                <a:latin typeface="Comic Sans MS"/>
              </a:rPr>
              <a:t>Για τον υπολογισμό του σημείου με την μέγιστη συγκέντρωση στη διεύθυνση </a:t>
            </a:r>
            <a:r>
              <a:rPr lang="en-US" sz="2000" dirty="0">
                <a:solidFill>
                  <a:srgbClr val="0000FF"/>
                </a:solidFill>
                <a:latin typeface="Comic Sans MS"/>
              </a:rPr>
              <a:t>x, </a:t>
            </a:r>
            <a:r>
              <a:rPr lang="el-GR" sz="2000" dirty="0">
                <a:solidFill>
                  <a:srgbClr val="0000FF"/>
                </a:solidFill>
                <a:latin typeface="Comic Sans MS"/>
              </a:rPr>
              <a:t>για </a:t>
            </a:r>
            <a:r>
              <a:rPr lang="en-US" sz="2000" dirty="0">
                <a:solidFill>
                  <a:srgbClr val="0000FF"/>
                </a:solidFill>
                <a:latin typeface="Comic Sans MS"/>
              </a:rPr>
              <a:t>y=0, </a:t>
            </a:r>
            <a:r>
              <a:rPr lang="el-GR" sz="2000" dirty="0">
                <a:solidFill>
                  <a:srgbClr val="0000FF"/>
                </a:solidFill>
                <a:latin typeface="Comic Sans MS"/>
              </a:rPr>
              <a:t>επίσης προκύπτει:</a:t>
            </a:r>
          </a:p>
          <a:p>
            <a:pPr marL="182880"/>
            <a:r>
              <a:rPr lang="en-US" sz="2000" dirty="0">
                <a:solidFill>
                  <a:srgbClr val="0000FF"/>
                </a:solidFill>
                <a:latin typeface="Comic Sans MS"/>
              </a:rPr>
              <a:t> </a:t>
            </a:r>
          </a:p>
          <a:p>
            <a:pPr marL="182880"/>
            <a:endParaRPr lang="en-US" sz="2000" dirty="0">
              <a:solidFill>
                <a:srgbClr val="0000FF"/>
              </a:solidFill>
              <a:latin typeface="Comic Sans MS"/>
            </a:endParaRPr>
          </a:p>
          <a:p>
            <a:pPr marL="182880"/>
            <a:endParaRPr lang="en-US" sz="2000" dirty="0">
              <a:solidFill>
                <a:srgbClr val="0000FF"/>
              </a:solidFill>
              <a:latin typeface="Comic Sans MS"/>
            </a:endParaRPr>
          </a:p>
          <a:p>
            <a:pPr marL="182880"/>
            <a:r>
              <a:rPr lang="el-GR" sz="2000" dirty="0">
                <a:solidFill>
                  <a:srgbClr val="0000FF"/>
                </a:solidFill>
                <a:latin typeface="Comic Sans MS"/>
              </a:rPr>
              <a:t>Για τον ίδιο άξονα αλλά στο επίπεδο του εδάφους, θέτω </a:t>
            </a:r>
            <a:r>
              <a:rPr lang="en-US" sz="2000" dirty="0">
                <a:solidFill>
                  <a:srgbClr val="0000FF"/>
                </a:solidFill>
                <a:latin typeface="Comic Sans MS"/>
              </a:rPr>
              <a:t>h=0, </a:t>
            </a:r>
            <a:r>
              <a:rPr lang="el-GR" sz="2000" dirty="0">
                <a:solidFill>
                  <a:srgbClr val="0000FF"/>
                </a:solidFill>
                <a:latin typeface="Comic Sans MS"/>
              </a:rPr>
              <a:t>και…</a:t>
            </a:r>
          </a:p>
        </p:txBody>
      </p:sp>
      <p:sp>
        <p:nvSpPr>
          <p:cNvPr id="6" name="Ορθογώνιο 5">
            <a:extLst>
              <a:ext uri="{FF2B5EF4-FFF2-40B4-BE49-F238E27FC236}">
                <a16:creationId xmlns:a16="http://schemas.microsoft.com/office/drawing/2014/main" id="{45C9741E-9381-4246-A310-146F7502A485}"/>
              </a:ext>
            </a:extLst>
          </p:cNvPr>
          <p:cNvSpPr/>
          <p:nvPr/>
        </p:nvSpPr>
        <p:spPr>
          <a:xfrm>
            <a:off x="454238" y="-25033"/>
            <a:ext cx="7715200" cy="830997"/>
          </a:xfrm>
          <a:prstGeom prst="rect">
            <a:avLst/>
          </a:prstGeom>
        </p:spPr>
        <p:txBody>
          <a:bodyPr wrap="square">
            <a:spAutoFit/>
          </a:bodyPr>
          <a:lstStyle/>
          <a:p>
            <a:pPr marL="182880" algn="ctr"/>
            <a:r>
              <a:rPr lang="el-GR" sz="2400" dirty="0">
                <a:solidFill>
                  <a:srgbClr val="C00000"/>
                </a:solidFill>
                <a:latin typeface="Comic Sans MS"/>
              </a:rPr>
              <a:t>Εφαρμογή περιπτώσεων διασποράς με τη χρήση </a:t>
            </a:r>
            <a:r>
              <a:rPr lang="el-GR" sz="2400" dirty="0" err="1">
                <a:solidFill>
                  <a:srgbClr val="C00000"/>
                </a:solidFill>
                <a:latin typeface="Comic Sans MS"/>
              </a:rPr>
              <a:t>γκαουσιανής</a:t>
            </a:r>
            <a:r>
              <a:rPr lang="el-GR" sz="2400" dirty="0">
                <a:solidFill>
                  <a:srgbClr val="C00000"/>
                </a:solidFill>
                <a:latin typeface="Comic Sans MS"/>
              </a:rPr>
              <a:t> προσέγγισης</a:t>
            </a:r>
          </a:p>
        </p:txBody>
      </p:sp>
      <p:pic>
        <p:nvPicPr>
          <p:cNvPr id="4" name="Εικόνα 3">
            <a:extLst>
              <a:ext uri="{FF2B5EF4-FFF2-40B4-BE49-F238E27FC236}">
                <a16:creationId xmlns:a16="http://schemas.microsoft.com/office/drawing/2014/main" id="{640B7D9C-162C-4475-A2C7-0222BD1C7679}"/>
              </a:ext>
            </a:extLst>
          </p:cNvPr>
          <p:cNvPicPr>
            <a:picLocks noChangeAspect="1"/>
          </p:cNvPicPr>
          <p:nvPr/>
        </p:nvPicPr>
        <p:blipFill rotWithShape="1">
          <a:blip r:embed="rId2"/>
          <a:srcRect l="29476" t="47608" r="32344" b="44274"/>
          <a:stretch/>
        </p:blipFill>
        <p:spPr>
          <a:xfrm>
            <a:off x="5421504" y="2856781"/>
            <a:ext cx="3125812" cy="936104"/>
          </a:xfrm>
          <a:prstGeom prst="rect">
            <a:avLst/>
          </a:prstGeom>
        </p:spPr>
      </p:pic>
      <p:pic>
        <p:nvPicPr>
          <p:cNvPr id="7" name="Εικόνα 6">
            <a:extLst>
              <a:ext uri="{FF2B5EF4-FFF2-40B4-BE49-F238E27FC236}">
                <a16:creationId xmlns:a16="http://schemas.microsoft.com/office/drawing/2014/main" id="{A6415529-B550-4EF1-8E8A-15060A4D97EC}"/>
              </a:ext>
            </a:extLst>
          </p:cNvPr>
          <p:cNvPicPr>
            <a:picLocks noChangeAspect="1"/>
          </p:cNvPicPr>
          <p:nvPr/>
        </p:nvPicPr>
        <p:blipFill rotWithShape="1">
          <a:blip r:embed="rId2"/>
          <a:srcRect l="23082" t="25830" r="25766" b="67178"/>
          <a:stretch/>
        </p:blipFill>
        <p:spPr>
          <a:xfrm>
            <a:off x="3866512" y="1319880"/>
            <a:ext cx="4680804" cy="901096"/>
          </a:xfrm>
          <a:prstGeom prst="rect">
            <a:avLst/>
          </a:prstGeom>
        </p:spPr>
      </p:pic>
      <p:pic>
        <p:nvPicPr>
          <p:cNvPr id="9" name="Εικόνα 8">
            <a:extLst>
              <a:ext uri="{FF2B5EF4-FFF2-40B4-BE49-F238E27FC236}">
                <a16:creationId xmlns:a16="http://schemas.microsoft.com/office/drawing/2014/main" id="{2B1EDBA8-F484-4F67-B411-C4E0CF2795E8}"/>
              </a:ext>
            </a:extLst>
          </p:cNvPr>
          <p:cNvPicPr>
            <a:picLocks noChangeAspect="1"/>
          </p:cNvPicPr>
          <p:nvPr/>
        </p:nvPicPr>
        <p:blipFill rotWithShape="1">
          <a:blip r:embed="rId2"/>
          <a:srcRect l="34010" t="61173" r="38897" b="32020"/>
          <a:stretch/>
        </p:blipFill>
        <p:spPr>
          <a:xfrm>
            <a:off x="6830888" y="4191966"/>
            <a:ext cx="2133600" cy="755027"/>
          </a:xfrm>
          <a:prstGeom prst="rect">
            <a:avLst/>
          </a:prstGeom>
        </p:spPr>
      </p:pic>
      <p:sp>
        <p:nvSpPr>
          <p:cNvPr id="10" name="Ορθογώνιο 9">
            <a:extLst>
              <a:ext uri="{FF2B5EF4-FFF2-40B4-BE49-F238E27FC236}">
                <a16:creationId xmlns:a16="http://schemas.microsoft.com/office/drawing/2014/main" id="{72FB76C3-4675-4CCE-A797-85E6048E9CBD}"/>
              </a:ext>
            </a:extLst>
          </p:cNvPr>
          <p:cNvSpPr/>
          <p:nvPr/>
        </p:nvSpPr>
        <p:spPr>
          <a:xfrm>
            <a:off x="454238" y="4984758"/>
            <a:ext cx="8215711" cy="1477328"/>
          </a:xfrm>
          <a:prstGeom prst="rect">
            <a:avLst/>
          </a:prstGeom>
        </p:spPr>
        <p:txBody>
          <a:bodyPr wrap="none">
            <a:spAutoFit/>
          </a:bodyPr>
          <a:lstStyle/>
          <a:p>
            <a:r>
              <a:rPr lang="el-GR" dirty="0">
                <a:solidFill>
                  <a:srgbClr val="0000FF"/>
                </a:solidFill>
                <a:latin typeface="Comic Sans MS"/>
              </a:rPr>
              <a:t>Για τη μέγιστη συγκέντρωση ρύπων,</a:t>
            </a:r>
            <a:r>
              <a:rPr lang="en-US" dirty="0">
                <a:solidFill>
                  <a:srgbClr val="0000FF"/>
                </a:solidFill>
                <a:latin typeface="Comic Sans MS"/>
              </a:rPr>
              <a:t>                                 </a:t>
            </a:r>
            <a:r>
              <a:rPr lang="el-GR" dirty="0">
                <a:solidFill>
                  <a:srgbClr val="0000FF"/>
                </a:solidFill>
                <a:latin typeface="Comic Sans MS"/>
              </a:rPr>
              <a:t>και εάν σ</a:t>
            </a:r>
            <a:r>
              <a:rPr lang="en-US" baseline="-25000" dirty="0">
                <a:solidFill>
                  <a:srgbClr val="0000FF"/>
                </a:solidFill>
                <a:latin typeface="Comic Sans MS"/>
              </a:rPr>
              <a:t>y</a:t>
            </a:r>
            <a:r>
              <a:rPr lang="en-US" dirty="0">
                <a:solidFill>
                  <a:srgbClr val="0000FF"/>
                </a:solidFill>
                <a:latin typeface="Comic Sans MS"/>
              </a:rPr>
              <a:t>=</a:t>
            </a:r>
            <a:r>
              <a:rPr lang="el-GR" dirty="0">
                <a:solidFill>
                  <a:srgbClr val="0000FF"/>
                </a:solidFill>
                <a:latin typeface="Comic Sans MS"/>
              </a:rPr>
              <a:t>σ</a:t>
            </a:r>
            <a:r>
              <a:rPr lang="en-US" baseline="-25000" dirty="0">
                <a:solidFill>
                  <a:srgbClr val="0000FF"/>
                </a:solidFill>
                <a:latin typeface="Comic Sans MS"/>
              </a:rPr>
              <a:t>z</a:t>
            </a:r>
            <a:endParaRPr lang="el-GR" baseline="-25000" dirty="0">
              <a:solidFill>
                <a:srgbClr val="0000FF"/>
              </a:solidFill>
              <a:latin typeface="Comic Sans MS"/>
            </a:endParaRPr>
          </a:p>
          <a:p>
            <a:endParaRPr lang="el-GR" dirty="0">
              <a:solidFill>
                <a:srgbClr val="0000FF"/>
              </a:solidFill>
              <a:latin typeface="Comic Sans MS"/>
            </a:endParaRPr>
          </a:p>
          <a:p>
            <a:endParaRPr lang="el-GR" dirty="0">
              <a:solidFill>
                <a:srgbClr val="0000FF"/>
              </a:solidFill>
              <a:latin typeface="Comic Sans MS"/>
            </a:endParaRPr>
          </a:p>
          <a:p>
            <a:endParaRPr lang="el-GR" dirty="0">
              <a:solidFill>
                <a:srgbClr val="0000FF"/>
              </a:solidFill>
              <a:latin typeface="Comic Sans MS"/>
            </a:endParaRPr>
          </a:p>
          <a:p>
            <a:r>
              <a:rPr lang="el-GR" dirty="0">
                <a:solidFill>
                  <a:srgbClr val="0000FF"/>
                </a:solidFill>
                <a:latin typeface="Comic Sans MS"/>
              </a:rPr>
              <a:t>Εξαρτάται από το ενεργό ύψος καμινάδας  και την ευστάθεια της ατμόσφαιρας </a:t>
            </a:r>
            <a:endParaRPr lang="el-GR" dirty="0"/>
          </a:p>
        </p:txBody>
      </p:sp>
      <p:pic>
        <p:nvPicPr>
          <p:cNvPr id="8" name="Εικόνα 7">
            <a:extLst>
              <a:ext uri="{FF2B5EF4-FFF2-40B4-BE49-F238E27FC236}">
                <a16:creationId xmlns:a16="http://schemas.microsoft.com/office/drawing/2014/main" id="{3F0E8E15-F072-4A75-991D-FA71374CCDAB}"/>
              </a:ext>
            </a:extLst>
          </p:cNvPr>
          <p:cNvPicPr>
            <a:picLocks noChangeAspect="1"/>
          </p:cNvPicPr>
          <p:nvPr/>
        </p:nvPicPr>
        <p:blipFill rotWithShape="1">
          <a:blip r:embed="rId2"/>
          <a:srcRect l="35817" t="76249" r="39329" b="14590"/>
          <a:stretch/>
        </p:blipFill>
        <p:spPr>
          <a:xfrm>
            <a:off x="4311838" y="4620064"/>
            <a:ext cx="1892660" cy="982611"/>
          </a:xfrm>
          <a:prstGeom prst="rect">
            <a:avLst/>
          </a:prstGeom>
        </p:spPr>
      </p:pic>
      <p:pic>
        <p:nvPicPr>
          <p:cNvPr id="11" name="Εικόνα 10">
            <a:extLst>
              <a:ext uri="{FF2B5EF4-FFF2-40B4-BE49-F238E27FC236}">
                <a16:creationId xmlns:a16="http://schemas.microsoft.com/office/drawing/2014/main" id="{91DE4705-4890-4B08-96A9-09825AE08A5D}"/>
              </a:ext>
            </a:extLst>
          </p:cNvPr>
          <p:cNvPicPr>
            <a:picLocks noChangeAspect="1"/>
          </p:cNvPicPr>
          <p:nvPr/>
        </p:nvPicPr>
        <p:blipFill rotWithShape="1">
          <a:blip r:embed="rId3"/>
          <a:srcRect l="43590" t="3932" r="40064" b="89889"/>
          <a:stretch/>
        </p:blipFill>
        <p:spPr>
          <a:xfrm>
            <a:off x="7551946" y="5287439"/>
            <a:ext cx="1440160" cy="792088"/>
          </a:xfrm>
          <a:prstGeom prst="rect">
            <a:avLst/>
          </a:prstGeom>
        </p:spPr>
      </p:pic>
    </p:spTree>
    <p:extLst>
      <p:ext uri="{BB962C8B-B14F-4D97-AF65-F5344CB8AC3E}">
        <p14:creationId xmlns:p14="http://schemas.microsoft.com/office/powerpoint/2010/main" val="1345701515"/>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CC58C802-AC4B-413D-8B2B-4D84093B3EC2}"/>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11/12/2024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C528D0A3-F799-471C-8D24-98495D71FA2A}"/>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131</a:t>
            </a:fld>
            <a:endParaRPr lang="el-GR" dirty="0">
              <a:solidFill>
                <a:prstClr val="black">
                  <a:tint val="75000"/>
                </a:prstClr>
              </a:solidFill>
            </a:endParaRPr>
          </a:p>
        </p:txBody>
      </p:sp>
      <p:sp>
        <p:nvSpPr>
          <p:cNvPr id="5" name="Ορθογώνιο 4">
            <a:extLst>
              <a:ext uri="{FF2B5EF4-FFF2-40B4-BE49-F238E27FC236}">
                <a16:creationId xmlns:a16="http://schemas.microsoft.com/office/drawing/2014/main" id="{BCE291AB-B462-4935-8E89-71B68E6D7646}"/>
              </a:ext>
            </a:extLst>
          </p:cNvPr>
          <p:cNvSpPr/>
          <p:nvPr/>
        </p:nvSpPr>
        <p:spPr>
          <a:xfrm>
            <a:off x="-3" y="835491"/>
            <a:ext cx="8928992" cy="2462213"/>
          </a:xfrm>
          <a:prstGeom prst="rect">
            <a:avLst/>
          </a:prstGeom>
        </p:spPr>
        <p:txBody>
          <a:bodyPr wrap="square">
            <a:spAutoFit/>
          </a:bodyPr>
          <a:lstStyle/>
          <a:p>
            <a:pPr marL="182880"/>
            <a:r>
              <a:rPr lang="el-GR" sz="2200" dirty="0">
                <a:solidFill>
                  <a:srgbClr val="0000FF"/>
                </a:solidFill>
                <a:latin typeface="Arial Narrow" panose="020B0606020202030204" pitchFamily="34" charset="0"/>
              </a:rPr>
              <a:t>Συμβαίνει όταν ο </a:t>
            </a:r>
            <a:r>
              <a:rPr lang="el-GR" sz="2200" dirty="0" err="1">
                <a:solidFill>
                  <a:srgbClr val="0000FF"/>
                </a:solidFill>
                <a:latin typeface="Arial Narrow" panose="020B0606020202030204" pitchFamily="34" charset="0"/>
              </a:rPr>
              <a:t>καπνοθυσάνος</a:t>
            </a:r>
            <a:r>
              <a:rPr lang="el-GR" sz="2200" dirty="0">
                <a:solidFill>
                  <a:srgbClr val="0000FF"/>
                </a:solidFill>
                <a:latin typeface="Arial Narrow" panose="020B0606020202030204" pitchFamily="34" charset="0"/>
              </a:rPr>
              <a:t> δε μπορεί να μετακινηθεί και καταρρέει πίσω από τη πηγή. </a:t>
            </a:r>
          </a:p>
          <a:p>
            <a:pPr marL="182880"/>
            <a:r>
              <a:rPr lang="el-GR" sz="2200" dirty="0">
                <a:solidFill>
                  <a:srgbClr val="0000FF"/>
                </a:solidFill>
                <a:latin typeface="Arial Narrow" panose="020B0606020202030204" pitchFamily="34" charset="0"/>
              </a:rPr>
              <a:t>Δημιουργεί υψηλές συγκεντρώσεις στο έδαφος,</a:t>
            </a:r>
          </a:p>
          <a:p>
            <a:pPr marL="182880"/>
            <a:r>
              <a:rPr lang="el-GR" sz="2200" u="sng" dirty="0">
                <a:solidFill>
                  <a:srgbClr val="0000FF"/>
                </a:solidFill>
                <a:latin typeface="Arial Narrow" panose="020B0606020202030204" pitchFamily="34" charset="0"/>
              </a:rPr>
              <a:t>Διακρίνεται:</a:t>
            </a:r>
          </a:p>
          <a:p>
            <a:pPr marL="182880"/>
            <a:r>
              <a:rPr lang="el-GR" sz="2200" b="1" dirty="0">
                <a:solidFill>
                  <a:srgbClr val="0000FF"/>
                </a:solidFill>
                <a:latin typeface="Arial Narrow" panose="020B0606020202030204" pitchFamily="34" charset="0"/>
              </a:rPr>
              <a:t>α) Η Διάλυση της αναστροφής, </a:t>
            </a:r>
            <a:r>
              <a:rPr lang="el-GR" sz="2200" dirty="0">
                <a:solidFill>
                  <a:srgbClr val="0000FF"/>
                </a:solidFill>
                <a:latin typeface="Arial Narrow" panose="020B0606020202030204" pitchFamily="34" charset="0"/>
              </a:rPr>
              <a:t>πρωί όταν ο </a:t>
            </a:r>
            <a:r>
              <a:rPr lang="el-GR" sz="2200" dirty="0" err="1">
                <a:solidFill>
                  <a:srgbClr val="0000FF"/>
                </a:solidFill>
                <a:latin typeface="Arial Narrow" panose="020B0606020202030204" pitchFamily="34" charset="0"/>
              </a:rPr>
              <a:t>καπνοθύσανος</a:t>
            </a:r>
            <a:r>
              <a:rPr lang="el-GR" sz="2200" dirty="0">
                <a:solidFill>
                  <a:srgbClr val="0000FF"/>
                </a:solidFill>
                <a:latin typeface="Arial Narrow" panose="020B0606020202030204" pitchFamily="34" charset="0"/>
              </a:rPr>
              <a:t> είναι παγιδευμένος μέσα σε στρώμα αναστροφής. Οι μεγάλες συγκεντρώσεις διατηρούνται για μια ώρα. Για πλάτος Δ</a:t>
            </a:r>
            <a:r>
              <a:rPr lang="en-US" sz="2200" dirty="0">
                <a:solidFill>
                  <a:srgbClr val="0000FF"/>
                </a:solidFill>
                <a:latin typeface="Arial Narrow" panose="020B0606020202030204" pitchFamily="34" charset="0"/>
              </a:rPr>
              <a:t>y, </a:t>
            </a:r>
            <a:r>
              <a:rPr lang="el-GR" sz="2200" dirty="0">
                <a:solidFill>
                  <a:srgbClr val="0000FF"/>
                </a:solidFill>
                <a:latin typeface="Arial Narrow" panose="020B0606020202030204" pitchFamily="34" charset="0"/>
              </a:rPr>
              <a:t>και ύψος </a:t>
            </a:r>
            <a:r>
              <a:rPr lang="en-US" sz="2200" dirty="0">
                <a:solidFill>
                  <a:srgbClr val="0000FF"/>
                </a:solidFill>
                <a:latin typeface="Arial Narrow" panose="020B0606020202030204" pitchFamily="34" charset="0"/>
              </a:rPr>
              <a:t>h</a:t>
            </a:r>
            <a:r>
              <a:rPr lang="en-US" sz="2200" baseline="-25000" dirty="0">
                <a:solidFill>
                  <a:srgbClr val="0000FF"/>
                </a:solidFill>
                <a:latin typeface="Arial Narrow" panose="020B0606020202030204" pitchFamily="34" charset="0"/>
              </a:rPr>
              <a:t>e</a:t>
            </a:r>
            <a:r>
              <a:rPr lang="en-US" sz="2200" dirty="0">
                <a:solidFill>
                  <a:srgbClr val="0000FF"/>
                </a:solidFill>
                <a:latin typeface="Arial Narrow" panose="020B0606020202030204" pitchFamily="34" charset="0"/>
              </a:rPr>
              <a:t>, </a:t>
            </a:r>
            <a:r>
              <a:rPr lang="el-GR" sz="2200" dirty="0">
                <a:solidFill>
                  <a:srgbClr val="0000FF"/>
                </a:solidFill>
                <a:latin typeface="Arial Narrow" panose="020B0606020202030204" pitchFamily="34" charset="0"/>
              </a:rPr>
              <a:t>ισχύει:</a:t>
            </a:r>
          </a:p>
        </p:txBody>
      </p:sp>
      <p:sp>
        <p:nvSpPr>
          <p:cNvPr id="6" name="Ορθογώνιο 5">
            <a:extLst>
              <a:ext uri="{FF2B5EF4-FFF2-40B4-BE49-F238E27FC236}">
                <a16:creationId xmlns:a16="http://schemas.microsoft.com/office/drawing/2014/main" id="{45C9741E-9381-4246-A310-146F7502A485}"/>
              </a:ext>
            </a:extLst>
          </p:cNvPr>
          <p:cNvSpPr/>
          <p:nvPr/>
        </p:nvSpPr>
        <p:spPr>
          <a:xfrm>
            <a:off x="457200" y="260648"/>
            <a:ext cx="7715200" cy="461665"/>
          </a:xfrm>
          <a:prstGeom prst="rect">
            <a:avLst/>
          </a:prstGeom>
        </p:spPr>
        <p:txBody>
          <a:bodyPr wrap="square">
            <a:spAutoFit/>
          </a:bodyPr>
          <a:lstStyle/>
          <a:p>
            <a:pPr marL="182880" algn="ctr"/>
            <a:r>
              <a:rPr lang="el-GR" sz="2400" dirty="0" err="1">
                <a:solidFill>
                  <a:srgbClr val="C00000"/>
                </a:solidFill>
                <a:latin typeface="Arial Narrow" panose="020B0606020202030204" pitchFamily="34" charset="0"/>
              </a:rPr>
              <a:t>Καπνισμός</a:t>
            </a:r>
            <a:r>
              <a:rPr lang="el-GR" sz="2400" dirty="0">
                <a:solidFill>
                  <a:srgbClr val="C00000"/>
                </a:solidFill>
                <a:latin typeface="Arial Narrow" panose="020B0606020202030204" pitchFamily="34" charset="0"/>
              </a:rPr>
              <a:t> </a:t>
            </a:r>
          </a:p>
        </p:txBody>
      </p:sp>
      <p:pic>
        <p:nvPicPr>
          <p:cNvPr id="9" name="Εικόνα 8">
            <a:extLst>
              <a:ext uri="{FF2B5EF4-FFF2-40B4-BE49-F238E27FC236}">
                <a16:creationId xmlns:a16="http://schemas.microsoft.com/office/drawing/2014/main" id="{E4592911-D8B2-4985-A612-D8F79B74DF38}"/>
              </a:ext>
            </a:extLst>
          </p:cNvPr>
          <p:cNvPicPr>
            <a:picLocks noChangeAspect="1"/>
          </p:cNvPicPr>
          <p:nvPr/>
        </p:nvPicPr>
        <p:blipFill rotWithShape="1">
          <a:blip r:embed="rId2"/>
          <a:srcRect l="46609" t="62181" r="36968" b="31020"/>
          <a:stretch/>
        </p:blipFill>
        <p:spPr>
          <a:xfrm>
            <a:off x="2822274" y="3284984"/>
            <a:ext cx="2253782" cy="1357566"/>
          </a:xfrm>
          <a:prstGeom prst="rect">
            <a:avLst/>
          </a:prstGeom>
        </p:spPr>
      </p:pic>
      <p:sp>
        <p:nvSpPr>
          <p:cNvPr id="4" name="Ορθογώνιο 3">
            <a:extLst>
              <a:ext uri="{FF2B5EF4-FFF2-40B4-BE49-F238E27FC236}">
                <a16:creationId xmlns:a16="http://schemas.microsoft.com/office/drawing/2014/main" id="{67BF6078-96D6-4381-A79E-CD44395FC9D8}"/>
              </a:ext>
            </a:extLst>
          </p:cNvPr>
          <p:cNvSpPr/>
          <p:nvPr/>
        </p:nvSpPr>
        <p:spPr>
          <a:xfrm>
            <a:off x="0" y="4741516"/>
            <a:ext cx="9304376" cy="769441"/>
          </a:xfrm>
          <a:prstGeom prst="rect">
            <a:avLst/>
          </a:prstGeom>
        </p:spPr>
        <p:txBody>
          <a:bodyPr wrap="square">
            <a:spAutoFit/>
          </a:bodyPr>
          <a:lstStyle/>
          <a:p>
            <a:pPr marL="182880"/>
            <a:r>
              <a:rPr lang="el-GR" sz="2200" dirty="0">
                <a:solidFill>
                  <a:srgbClr val="0000FF"/>
                </a:solidFill>
                <a:latin typeface="Arial Narrow" panose="020B0606020202030204" pitchFamily="34" charset="0"/>
              </a:rPr>
              <a:t>β) </a:t>
            </a:r>
            <a:r>
              <a:rPr lang="el-GR" sz="2200" b="1" dirty="0">
                <a:solidFill>
                  <a:srgbClr val="0000FF"/>
                </a:solidFill>
                <a:latin typeface="Arial Narrow" panose="020B0606020202030204" pitchFamily="34" charset="0"/>
              </a:rPr>
              <a:t>Η Παγίδευση</a:t>
            </a:r>
            <a:r>
              <a:rPr lang="el-GR" sz="2200" dirty="0">
                <a:solidFill>
                  <a:srgbClr val="0000FF"/>
                </a:solidFill>
                <a:latin typeface="Arial Narrow" panose="020B0606020202030204" pitchFamily="34" charset="0"/>
              </a:rPr>
              <a:t>, όταν ο </a:t>
            </a:r>
            <a:r>
              <a:rPr lang="el-GR" sz="2200" dirty="0" err="1">
                <a:solidFill>
                  <a:srgbClr val="0000FF"/>
                </a:solidFill>
                <a:latin typeface="Arial Narrow" panose="020B0606020202030204" pitchFamily="34" charset="0"/>
              </a:rPr>
              <a:t>καπνοθύσανος</a:t>
            </a:r>
            <a:r>
              <a:rPr lang="el-GR" sz="2200" dirty="0">
                <a:solidFill>
                  <a:srgbClr val="0000FF"/>
                </a:solidFill>
                <a:latin typeface="Arial Narrow" panose="020B0606020202030204" pitchFamily="34" charset="0"/>
              </a:rPr>
              <a:t> παγιδεύεται στο στρώμα κάτω από την αναστροφή:</a:t>
            </a:r>
          </a:p>
        </p:txBody>
      </p:sp>
      <p:pic>
        <p:nvPicPr>
          <p:cNvPr id="10" name="Εικόνα 9">
            <a:extLst>
              <a:ext uri="{FF2B5EF4-FFF2-40B4-BE49-F238E27FC236}">
                <a16:creationId xmlns:a16="http://schemas.microsoft.com/office/drawing/2014/main" id="{CB546416-9A22-4F72-AE4A-9C1653DCDFFF}"/>
              </a:ext>
            </a:extLst>
          </p:cNvPr>
          <p:cNvPicPr>
            <a:picLocks noChangeAspect="1"/>
          </p:cNvPicPr>
          <p:nvPr/>
        </p:nvPicPr>
        <p:blipFill rotWithShape="1">
          <a:blip r:embed="rId3"/>
          <a:srcRect l="42700" r="36778" b="93895"/>
          <a:stretch/>
        </p:blipFill>
        <p:spPr>
          <a:xfrm>
            <a:off x="5137902" y="5237344"/>
            <a:ext cx="2450538" cy="1037355"/>
          </a:xfrm>
          <a:prstGeom prst="rect">
            <a:avLst/>
          </a:prstGeom>
        </p:spPr>
      </p:pic>
    </p:spTree>
    <p:extLst>
      <p:ext uri="{BB962C8B-B14F-4D97-AF65-F5344CB8AC3E}">
        <p14:creationId xmlns:p14="http://schemas.microsoft.com/office/powerpoint/2010/main" val="4226677564"/>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3101EA06-8A5B-4D55-B08F-2AAF0E72540A}"/>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11/12/2024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2A2EF936-705E-4947-B489-8374041EE10F}"/>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132</a:t>
            </a:fld>
            <a:endParaRPr lang="el-GR" dirty="0">
              <a:solidFill>
                <a:prstClr val="black">
                  <a:tint val="75000"/>
                </a:prstClr>
              </a:solidFill>
            </a:endParaRPr>
          </a:p>
        </p:txBody>
      </p:sp>
      <p:sp>
        <p:nvSpPr>
          <p:cNvPr id="4" name="Ορθογώνιο 3">
            <a:extLst>
              <a:ext uri="{FF2B5EF4-FFF2-40B4-BE49-F238E27FC236}">
                <a16:creationId xmlns:a16="http://schemas.microsoft.com/office/drawing/2014/main" id="{0FA23EE8-B566-4376-A3EF-B7135BD6F897}"/>
              </a:ext>
            </a:extLst>
          </p:cNvPr>
          <p:cNvSpPr/>
          <p:nvPr/>
        </p:nvSpPr>
        <p:spPr>
          <a:xfrm>
            <a:off x="0" y="59144"/>
            <a:ext cx="9036496" cy="3477875"/>
          </a:xfrm>
          <a:prstGeom prst="rect">
            <a:avLst/>
          </a:prstGeom>
        </p:spPr>
        <p:txBody>
          <a:bodyPr wrap="square">
            <a:spAutoFit/>
          </a:bodyPr>
          <a:lstStyle/>
          <a:p>
            <a:pPr marL="182880" algn="just"/>
            <a:r>
              <a:rPr lang="el-GR" sz="2000" dirty="0">
                <a:solidFill>
                  <a:srgbClr val="0000FF"/>
                </a:solidFill>
                <a:latin typeface="Arial Narrow" panose="020B0606020202030204" pitchFamily="34" charset="0"/>
              </a:rPr>
              <a:t>Η συγκέντρωση του ρύπου εξαρτάται από το ύψος της βάσης αναστροφής.</a:t>
            </a:r>
          </a:p>
          <a:p>
            <a:pPr marL="182880" algn="just"/>
            <a:r>
              <a:rPr lang="el-GR" sz="2000" dirty="0">
                <a:solidFill>
                  <a:srgbClr val="0000FF"/>
                </a:solidFill>
                <a:latin typeface="Arial Narrow" panose="020B0606020202030204" pitchFamily="34" charset="0"/>
              </a:rPr>
              <a:t>Με σύγκριση της συγκέντρωσης του ρύπου όταν υφίσταται αναστροφή με εκείνο όταν δεν υφίσταται, προκύπτει ότι αν το ύψος της βάσης αναστροφής είναι μικρότερο από 2,4</a:t>
            </a:r>
            <a:r>
              <a:rPr lang="en-US" sz="2000" dirty="0">
                <a:solidFill>
                  <a:srgbClr val="0000FF"/>
                </a:solidFill>
                <a:latin typeface="Arial Narrow" panose="020B0606020202030204" pitchFamily="34" charset="0"/>
              </a:rPr>
              <a:t> h</a:t>
            </a:r>
            <a:r>
              <a:rPr lang="en-US" sz="2000" baseline="-25000" dirty="0">
                <a:solidFill>
                  <a:srgbClr val="0000FF"/>
                </a:solidFill>
                <a:latin typeface="Arial Narrow" panose="020B0606020202030204" pitchFamily="34" charset="0"/>
              </a:rPr>
              <a:t>e</a:t>
            </a:r>
            <a:r>
              <a:rPr lang="en-US" sz="2000" dirty="0">
                <a:solidFill>
                  <a:srgbClr val="0000FF"/>
                </a:solidFill>
                <a:latin typeface="Arial Narrow" panose="020B0606020202030204" pitchFamily="34" charset="0"/>
              </a:rPr>
              <a:t>, </a:t>
            </a:r>
            <a:r>
              <a:rPr lang="el-GR" sz="2000" dirty="0">
                <a:solidFill>
                  <a:srgbClr val="0000FF"/>
                </a:solidFill>
                <a:latin typeface="Arial Narrow" panose="020B0606020202030204" pitchFamily="34" charset="0"/>
              </a:rPr>
              <a:t>η συγκέντρωση του, λόγω περιορισμένης ανάμειξης είναι μεγαλύτερη από ότι στο έδαφος όταν δεν υπάρχει αναστροφή. Το ύψος αυτό καλείται </a:t>
            </a:r>
            <a:r>
              <a:rPr lang="el-GR" sz="2000" b="1" dirty="0">
                <a:solidFill>
                  <a:srgbClr val="0000FF"/>
                </a:solidFill>
                <a:latin typeface="Arial Narrow" panose="020B0606020202030204" pitchFamily="34" charset="0"/>
              </a:rPr>
              <a:t>κρίσιμο ύψος αναστροφής</a:t>
            </a:r>
            <a:r>
              <a:rPr lang="el-GR" sz="2000" dirty="0">
                <a:solidFill>
                  <a:srgbClr val="0000FF"/>
                </a:solidFill>
                <a:latin typeface="Arial Narrow" panose="020B0606020202030204" pitchFamily="34" charset="0"/>
              </a:rPr>
              <a:t>.</a:t>
            </a:r>
          </a:p>
          <a:p>
            <a:pPr marL="182880" algn="just"/>
            <a:r>
              <a:rPr lang="el-GR" sz="2000" dirty="0">
                <a:solidFill>
                  <a:srgbClr val="0000FF"/>
                </a:solidFill>
                <a:latin typeface="Arial Narrow" panose="020B0606020202030204" pitchFamily="34" charset="0"/>
              </a:rPr>
              <a:t>Με διαίρεση:</a:t>
            </a:r>
          </a:p>
          <a:p>
            <a:pPr marL="182880" algn="just"/>
            <a:endParaRPr lang="el-GR" sz="2000" dirty="0">
              <a:solidFill>
                <a:srgbClr val="0000FF"/>
              </a:solidFill>
              <a:latin typeface="Arial Narrow" panose="020B0606020202030204" pitchFamily="34" charset="0"/>
            </a:endParaRPr>
          </a:p>
          <a:p>
            <a:pPr marL="182880" algn="just"/>
            <a:endParaRPr lang="el-GR" sz="2000" dirty="0">
              <a:solidFill>
                <a:srgbClr val="0000FF"/>
              </a:solidFill>
              <a:latin typeface="Arial Narrow" panose="020B0606020202030204" pitchFamily="34" charset="0"/>
            </a:endParaRPr>
          </a:p>
          <a:p>
            <a:pPr marL="182880" algn="just"/>
            <a:r>
              <a:rPr lang="el-GR" sz="2000" dirty="0">
                <a:solidFill>
                  <a:srgbClr val="0000FF"/>
                </a:solidFill>
                <a:latin typeface="Arial Narrow" panose="020B0606020202030204" pitchFamily="34" charset="0"/>
              </a:rPr>
              <a:t>Και αν η απόσταση </a:t>
            </a:r>
            <a:r>
              <a:rPr lang="en-US" sz="2000" dirty="0">
                <a:solidFill>
                  <a:srgbClr val="0000FF"/>
                </a:solidFill>
                <a:latin typeface="Arial Narrow" panose="020B0606020202030204" pitchFamily="34" charset="0"/>
              </a:rPr>
              <a:t>x</a:t>
            </a:r>
            <a:r>
              <a:rPr lang="el-GR" sz="2000" dirty="0">
                <a:solidFill>
                  <a:srgbClr val="0000FF"/>
                </a:solidFill>
                <a:latin typeface="Arial Narrow" panose="020B0606020202030204" pitchFamily="34" charset="0"/>
              </a:rPr>
              <a:t>, που είναι το σημείο που εμφανίζεται η μέγιστη συγκέντρωση, είναι εκεί που ο  παράγοντας διασποράς σ</a:t>
            </a:r>
            <a:r>
              <a:rPr lang="en-US" sz="2000" baseline="-25000" dirty="0">
                <a:solidFill>
                  <a:srgbClr val="0000FF"/>
                </a:solidFill>
                <a:latin typeface="Arial Narrow" panose="020B0606020202030204" pitchFamily="34" charset="0"/>
              </a:rPr>
              <a:t>z</a:t>
            </a:r>
            <a:r>
              <a:rPr lang="en-US" sz="2000" dirty="0">
                <a:solidFill>
                  <a:srgbClr val="0000FF"/>
                </a:solidFill>
                <a:latin typeface="Arial Narrow" panose="020B0606020202030204" pitchFamily="34" charset="0"/>
              </a:rPr>
              <a:t>,</a:t>
            </a:r>
            <a:r>
              <a:rPr lang="el-GR" sz="2000" dirty="0">
                <a:solidFill>
                  <a:srgbClr val="0000FF"/>
                </a:solidFill>
                <a:latin typeface="Arial Narrow" panose="020B0606020202030204" pitchFamily="34" charset="0"/>
              </a:rPr>
              <a:t> παίρνει τη τιμή, </a:t>
            </a:r>
            <a:endParaRPr lang="en-US" sz="2000" dirty="0">
              <a:solidFill>
                <a:srgbClr val="0000FF"/>
              </a:solidFill>
              <a:latin typeface="Arial Narrow" panose="020B0606020202030204" pitchFamily="34" charset="0"/>
            </a:endParaRPr>
          </a:p>
          <a:p>
            <a:pPr marL="182880" algn="just"/>
            <a:r>
              <a:rPr lang="en-US" sz="2000" dirty="0">
                <a:solidFill>
                  <a:srgbClr val="0000FF"/>
                </a:solidFill>
                <a:latin typeface="Arial Narrow" panose="020B0606020202030204" pitchFamily="34" charset="0"/>
              </a:rPr>
              <a:t>h</a:t>
            </a:r>
            <a:r>
              <a:rPr lang="en-US" sz="2000" baseline="-25000" dirty="0">
                <a:solidFill>
                  <a:srgbClr val="0000FF"/>
                </a:solidFill>
                <a:latin typeface="Arial Narrow" panose="020B0606020202030204" pitchFamily="34" charset="0"/>
              </a:rPr>
              <a:t>e</a:t>
            </a:r>
            <a:r>
              <a:rPr lang="en-US" sz="2000" baseline="30000" dirty="0">
                <a:solidFill>
                  <a:srgbClr val="0000FF"/>
                </a:solidFill>
                <a:latin typeface="Arial Narrow" panose="020B0606020202030204" pitchFamily="34" charset="0"/>
              </a:rPr>
              <a:t>2</a:t>
            </a:r>
            <a:r>
              <a:rPr lang="el-GR" sz="2000" dirty="0">
                <a:solidFill>
                  <a:srgbClr val="0000FF"/>
                </a:solidFill>
                <a:latin typeface="Arial Narrow" panose="020B0606020202030204" pitchFamily="34" charset="0"/>
              </a:rPr>
              <a:t>=2σ</a:t>
            </a:r>
            <a:r>
              <a:rPr lang="en-US" sz="2000" baseline="-25000" dirty="0">
                <a:solidFill>
                  <a:srgbClr val="0000FF"/>
                </a:solidFill>
                <a:latin typeface="Arial Narrow" panose="020B0606020202030204" pitchFamily="34" charset="0"/>
              </a:rPr>
              <a:t>z</a:t>
            </a:r>
            <a:r>
              <a:rPr lang="en-US" sz="2000" baseline="30000" dirty="0">
                <a:solidFill>
                  <a:srgbClr val="0000FF"/>
                </a:solidFill>
                <a:latin typeface="Arial Narrow" panose="020B0606020202030204" pitchFamily="34" charset="0"/>
              </a:rPr>
              <a:t>2</a:t>
            </a:r>
            <a:r>
              <a:rPr lang="en-US" sz="2000" dirty="0">
                <a:solidFill>
                  <a:srgbClr val="0000FF"/>
                </a:solidFill>
                <a:latin typeface="Arial Narrow" panose="020B0606020202030204" pitchFamily="34" charset="0"/>
              </a:rPr>
              <a:t> , …..</a:t>
            </a:r>
            <a:endParaRPr lang="el-GR" sz="2000" dirty="0">
              <a:solidFill>
                <a:srgbClr val="0000FF"/>
              </a:solidFill>
              <a:latin typeface="Arial Narrow" panose="020B0606020202030204" pitchFamily="34" charset="0"/>
            </a:endParaRPr>
          </a:p>
        </p:txBody>
      </p:sp>
      <p:pic>
        <p:nvPicPr>
          <p:cNvPr id="6" name="Εικόνα 5">
            <a:extLst>
              <a:ext uri="{FF2B5EF4-FFF2-40B4-BE49-F238E27FC236}">
                <a16:creationId xmlns:a16="http://schemas.microsoft.com/office/drawing/2014/main" id="{6561A0D2-9856-4855-961B-9BFABC9BDC0E}"/>
              </a:ext>
            </a:extLst>
          </p:cNvPr>
          <p:cNvPicPr>
            <a:picLocks noChangeAspect="1"/>
          </p:cNvPicPr>
          <p:nvPr/>
        </p:nvPicPr>
        <p:blipFill rotWithShape="1">
          <a:blip r:embed="rId2"/>
          <a:srcRect l="42144" t="48218" r="37333" b="45821"/>
          <a:stretch/>
        </p:blipFill>
        <p:spPr>
          <a:xfrm>
            <a:off x="3131840" y="3684729"/>
            <a:ext cx="1798339" cy="743317"/>
          </a:xfrm>
          <a:prstGeom prst="rect">
            <a:avLst/>
          </a:prstGeom>
        </p:spPr>
      </p:pic>
      <p:sp>
        <p:nvSpPr>
          <p:cNvPr id="7" name="Ορθογώνιο 6">
            <a:extLst>
              <a:ext uri="{FF2B5EF4-FFF2-40B4-BE49-F238E27FC236}">
                <a16:creationId xmlns:a16="http://schemas.microsoft.com/office/drawing/2014/main" id="{123483FE-8078-4914-B08B-69A4A66EA1C7}"/>
              </a:ext>
            </a:extLst>
          </p:cNvPr>
          <p:cNvSpPr/>
          <p:nvPr/>
        </p:nvSpPr>
        <p:spPr>
          <a:xfrm>
            <a:off x="0" y="5085184"/>
            <a:ext cx="9036496" cy="769441"/>
          </a:xfrm>
          <a:prstGeom prst="rect">
            <a:avLst/>
          </a:prstGeom>
        </p:spPr>
        <p:txBody>
          <a:bodyPr wrap="square">
            <a:spAutoFit/>
          </a:bodyPr>
          <a:lstStyle/>
          <a:p>
            <a:pPr marL="182880"/>
            <a:r>
              <a:rPr lang="el-GR" sz="2200" b="1" dirty="0">
                <a:solidFill>
                  <a:srgbClr val="C00000"/>
                </a:solidFill>
                <a:latin typeface="Arial Narrow" panose="020B0606020202030204" pitchFamily="34" charset="0"/>
              </a:rPr>
              <a:t>γ) Μεγάλη ένταση ανέμου,</a:t>
            </a:r>
            <a:r>
              <a:rPr lang="el-GR" sz="2200" dirty="0">
                <a:solidFill>
                  <a:srgbClr val="C00000"/>
                </a:solidFill>
                <a:latin typeface="Arial Narrow" panose="020B0606020202030204" pitchFamily="34" charset="0"/>
              </a:rPr>
              <a:t> επικρατούν ισχυροί άνεμοι η ανύψωση του </a:t>
            </a:r>
            <a:r>
              <a:rPr lang="el-GR" sz="2200" dirty="0" err="1">
                <a:solidFill>
                  <a:srgbClr val="C00000"/>
                </a:solidFill>
                <a:latin typeface="Arial Narrow" panose="020B0606020202030204" pitchFamily="34" charset="0"/>
              </a:rPr>
              <a:t>καπνοθύσανου</a:t>
            </a:r>
            <a:r>
              <a:rPr lang="el-GR" sz="2200" dirty="0">
                <a:solidFill>
                  <a:srgbClr val="C00000"/>
                </a:solidFill>
                <a:latin typeface="Arial Narrow" panose="020B0606020202030204" pitchFamily="34" charset="0"/>
              </a:rPr>
              <a:t> είναι μικρή και ευνοείται η εμφάνιση φαινομένου </a:t>
            </a:r>
            <a:r>
              <a:rPr lang="el-GR" sz="2200" dirty="0" err="1">
                <a:solidFill>
                  <a:srgbClr val="C00000"/>
                </a:solidFill>
                <a:latin typeface="Arial Narrow" panose="020B0606020202030204" pitchFamily="34" charset="0"/>
              </a:rPr>
              <a:t>καπνισμού</a:t>
            </a:r>
            <a:r>
              <a:rPr lang="el-GR" sz="2200" dirty="0">
                <a:solidFill>
                  <a:srgbClr val="C00000"/>
                </a:solidFill>
                <a:latin typeface="Arial Narrow" panose="020B0606020202030204" pitchFamily="34" charset="0"/>
              </a:rPr>
              <a:t> </a:t>
            </a:r>
          </a:p>
        </p:txBody>
      </p:sp>
      <p:pic>
        <p:nvPicPr>
          <p:cNvPr id="8" name="Εικόνα 7">
            <a:extLst>
              <a:ext uri="{FF2B5EF4-FFF2-40B4-BE49-F238E27FC236}">
                <a16:creationId xmlns:a16="http://schemas.microsoft.com/office/drawing/2014/main" id="{E3630642-AB63-4F0D-823B-BB851F7D402A}"/>
              </a:ext>
            </a:extLst>
          </p:cNvPr>
          <p:cNvPicPr>
            <a:picLocks noChangeAspect="1"/>
          </p:cNvPicPr>
          <p:nvPr/>
        </p:nvPicPr>
        <p:blipFill rotWithShape="1">
          <a:blip r:embed="rId2"/>
          <a:srcRect l="41389" t="33089" r="35808" b="59700"/>
          <a:stretch/>
        </p:blipFill>
        <p:spPr>
          <a:xfrm>
            <a:off x="3066916" y="1674986"/>
            <a:ext cx="1830606" cy="823774"/>
          </a:xfrm>
          <a:prstGeom prst="rect">
            <a:avLst/>
          </a:prstGeom>
        </p:spPr>
      </p:pic>
    </p:spTree>
    <p:extLst>
      <p:ext uri="{BB962C8B-B14F-4D97-AF65-F5344CB8AC3E}">
        <p14:creationId xmlns:p14="http://schemas.microsoft.com/office/powerpoint/2010/main" val="416960135"/>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C889005F-4429-4265-878F-CA727C656348}"/>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11/12/2024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57468EB3-C237-4E9E-80EF-835330B1A975}"/>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133</a:t>
            </a:fld>
            <a:endParaRPr lang="el-GR" dirty="0">
              <a:solidFill>
                <a:prstClr val="black">
                  <a:tint val="75000"/>
                </a:prstClr>
              </a:solidFill>
            </a:endParaRPr>
          </a:p>
        </p:txBody>
      </p:sp>
      <p:sp>
        <p:nvSpPr>
          <p:cNvPr id="5" name="Ορθογώνιο 4">
            <a:extLst>
              <a:ext uri="{FF2B5EF4-FFF2-40B4-BE49-F238E27FC236}">
                <a16:creationId xmlns:a16="http://schemas.microsoft.com/office/drawing/2014/main" id="{3215BAEA-5229-4230-A20C-A4B16D4D4FF1}"/>
              </a:ext>
            </a:extLst>
          </p:cNvPr>
          <p:cNvSpPr/>
          <p:nvPr/>
        </p:nvSpPr>
        <p:spPr>
          <a:xfrm>
            <a:off x="0" y="804231"/>
            <a:ext cx="9036496" cy="1508105"/>
          </a:xfrm>
          <a:prstGeom prst="rect">
            <a:avLst/>
          </a:prstGeom>
        </p:spPr>
        <p:txBody>
          <a:bodyPr wrap="square">
            <a:spAutoFit/>
          </a:bodyPr>
          <a:lstStyle/>
          <a:p>
            <a:pPr marL="182880" algn="just"/>
            <a:r>
              <a:rPr lang="el-GR" sz="2300" dirty="0">
                <a:solidFill>
                  <a:srgbClr val="0000FF"/>
                </a:solidFill>
                <a:latin typeface="Arial Narrow" panose="020B0606020202030204" pitchFamily="34" charset="0"/>
              </a:rPr>
              <a:t>Η </a:t>
            </a:r>
            <a:r>
              <a:rPr lang="el-GR" sz="2300" dirty="0" err="1">
                <a:solidFill>
                  <a:srgbClr val="0000FF"/>
                </a:solidFill>
                <a:latin typeface="Arial Narrow" panose="020B0606020202030204" pitchFamily="34" charset="0"/>
              </a:rPr>
              <a:t>γκαουσιανή</a:t>
            </a:r>
            <a:r>
              <a:rPr lang="el-GR" sz="2300" dirty="0">
                <a:solidFill>
                  <a:srgbClr val="0000FF"/>
                </a:solidFill>
                <a:latin typeface="Arial Narrow" panose="020B0606020202030204" pitchFamily="34" charset="0"/>
              </a:rPr>
              <a:t> προσέγγιση μπορεί να περιγράψει ικανοποιητικά την παγίδευση του </a:t>
            </a:r>
            <a:r>
              <a:rPr lang="el-GR" sz="2300" dirty="0" err="1">
                <a:solidFill>
                  <a:srgbClr val="0000FF"/>
                </a:solidFill>
                <a:latin typeface="Arial Narrow" panose="020B0606020202030204" pitchFamily="34" charset="0"/>
              </a:rPr>
              <a:t>καπνοθύσναου</a:t>
            </a:r>
            <a:r>
              <a:rPr lang="el-GR" sz="2300" dirty="0">
                <a:solidFill>
                  <a:srgbClr val="0000FF"/>
                </a:solidFill>
                <a:latin typeface="Arial Narrow" panose="020B0606020202030204" pitchFamily="34" charset="0"/>
              </a:rPr>
              <a:t> σε μια κοιλάδα, όπως μεταξύ εδάφους και του </a:t>
            </a:r>
            <a:r>
              <a:rPr lang="en-US" sz="2300" dirty="0">
                <a:solidFill>
                  <a:srgbClr val="0000FF"/>
                </a:solidFill>
                <a:latin typeface="Arial Narrow" panose="020B0606020202030204" pitchFamily="34" charset="0"/>
              </a:rPr>
              <a:t>H</a:t>
            </a:r>
            <a:r>
              <a:rPr lang="en-US" sz="2300" baseline="-25000" dirty="0">
                <a:solidFill>
                  <a:srgbClr val="0000FF"/>
                </a:solidFill>
                <a:latin typeface="Arial Narrow" panose="020B0606020202030204" pitchFamily="34" charset="0"/>
              </a:rPr>
              <a:t>PBL</a:t>
            </a:r>
            <a:r>
              <a:rPr lang="en-US" sz="2300" dirty="0">
                <a:solidFill>
                  <a:srgbClr val="0000FF"/>
                </a:solidFill>
                <a:latin typeface="Arial Narrow" panose="020B0606020202030204" pitchFamily="34" charset="0"/>
              </a:rPr>
              <a:t>.</a:t>
            </a:r>
          </a:p>
          <a:p>
            <a:pPr marL="182880" algn="just"/>
            <a:r>
              <a:rPr lang="el-GR" sz="2300" dirty="0">
                <a:solidFill>
                  <a:srgbClr val="0000FF"/>
                </a:solidFill>
                <a:latin typeface="Arial Narrow" panose="020B0606020202030204" pitchFamily="34" charset="0"/>
              </a:rPr>
              <a:t>Στην περίπτωση απλής ομοιόμορφης ροής, που είναι παράλληλη με τον άξονα της κοιλάδας </a:t>
            </a:r>
            <a:r>
              <a:rPr lang="en-US" sz="2300" dirty="0">
                <a:solidFill>
                  <a:srgbClr val="0000FF"/>
                </a:solidFill>
                <a:latin typeface="Arial Narrow" panose="020B0606020202030204" pitchFamily="34" charset="0"/>
              </a:rPr>
              <a:t>x, </a:t>
            </a:r>
            <a:r>
              <a:rPr lang="el-GR" sz="2300" dirty="0">
                <a:solidFill>
                  <a:srgbClr val="0000FF"/>
                </a:solidFill>
                <a:latin typeface="Arial Narrow" panose="020B0606020202030204" pitchFamily="34" charset="0"/>
              </a:rPr>
              <a:t>παρατηρείται για  οποιοδήποτε </a:t>
            </a:r>
            <a:r>
              <a:rPr lang="en-US" sz="2300" dirty="0">
                <a:solidFill>
                  <a:srgbClr val="0000FF"/>
                </a:solidFill>
                <a:latin typeface="Arial Narrow" panose="020B0606020202030204" pitchFamily="34" charset="0"/>
              </a:rPr>
              <a:t>y, </a:t>
            </a:r>
            <a:r>
              <a:rPr lang="el-GR" sz="2300" dirty="0">
                <a:solidFill>
                  <a:srgbClr val="0000FF"/>
                </a:solidFill>
                <a:latin typeface="Arial Narrow" panose="020B0606020202030204" pitchFamily="34" charset="0"/>
              </a:rPr>
              <a:t>ότι γίνεται: </a:t>
            </a:r>
          </a:p>
        </p:txBody>
      </p:sp>
      <p:sp>
        <p:nvSpPr>
          <p:cNvPr id="6" name="Ορθογώνιο 5">
            <a:extLst>
              <a:ext uri="{FF2B5EF4-FFF2-40B4-BE49-F238E27FC236}">
                <a16:creationId xmlns:a16="http://schemas.microsoft.com/office/drawing/2014/main" id="{BC4D0F79-C83B-4C54-AFCF-276F47069D6B}"/>
              </a:ext>
            </a:extLst>
          </p:cNvPr>
          <p:cNvSpPr/>
          <p:nvPr/>
        </p:nvSpPr>
        <p:spPr>
          <a:xfrm>
            <a:off x="454238" y="-25033"/>
            <a:ext cx="7715200" cy="461665"/>
          </a:xfrm>
          <a:prstGeom prst="rect">
            <a:avLst/>
          </a:prstGeom>
        </p:spPr>
        <p:txBody>
          <a:bodyPr wrap="square">
            <a:spAutoFit/>
          </a:bodyPr>
          <a:lstStyle/>
          <a:p>
            <a:pPr marL="182880" algn="ctr"/>
            <a:r>
              <a:rPr lang="el-GR" sz="2400" dirty="0">
                <a:solidFill>
                  <a:srgbClr val="C00000"/>
                </a:solidFill>
                <a:latin typeface="Arial Narrow" panose="020B0606020202030204" pitchFamily="34" charset="0"/>
              </a:rPr>
              <a:t>Παγίδευση </a:t>
            </a:r>
            <a:r>
              <a:rPr lang="el-GR" sz="2400" dirty="0" err="1">
                <a:solidFill>
                  <a:srgbClr val="C00000"/>
                </a:solidFill>
                <a:latin typeface="Arial Narrow" panose="020B0606020202030204" pitchFamily="34" charset="0"/>
              </a:rPr>
              <a:t>καπνοθύσανου</a:t>
            </a:r>
            <a:r>
              <a:rPr lang="el-GR" sz="2400" dirty="0">
                <a:solidFill>
                  <a:srgbClr val="C00000"/>
                </a:solidFill>
                <a:latin typeface="Arial Narrow" panose="020B0606020202030204" pitchFamily="34" charset="0"/>
              </a:rPr>
              <a:t> σε κοιλάδα</a:t>
            </a:r>
          </a:p>
        </p:txBody>
      </p:sp>
      <p:pic>
        <p:nvPicPr>
          <p:cNvPr id="7" name="Εικόνα 6">
            <a:extLst>
              <a:ext uri="{FF2B5EF4-FFF2-40B4-BE49-F238E27FC236}">
                <a16:creationId xmlns:a16="http://schemas.microsoft.com/office/drawing/2014/main" id="{B79A0C10-4590-45E3-8590-6D35A3CB900A}"/>
              </a:ext>
            </a:extLst>
          </p:cNvPr>
          <p:cNvPicPr>
            <a:picLocks noChangeAspect="1"/>
          </p:cNvPicPr>
          <p:nvPr/>
        </p:nvPicPr>
        <p:blipFill rotWithShape="1">
          <a:blip r:embed="rId2"/>
          <a:srcRect l="25997" t="88775" r="26147" b="3526"/>
          <a:stretch/>
        </p:blipFill>
        <p:spPr>
          <a:xfrm>
            <a:off x="1835696" y="3323647"/>
            <a:ext cx="6226802" cy="1425459"/>
          </a:xfrm>
          <a:prstGeom prst="rect">
            <a:avLst/>
          </a:prstGeom>
        </p:spPr>
      </p:pic>
      <p:sp>
        <p:nvSpPr>
          <p:cNvPr id="8" name="Ορθογώνιο 7">
            <a:extLst>
              <a:ext uri="{FF2B5EF4-FFF2-40B4-BE49-F238E27FC236}">
                <a16:creationId xmlns:a16="http://schemas.microsoft.com/office/drawing/2014/main" id="{E14D6309-84DE-4968-9CB0-A8F669E36245}"/>
              </a:ext>
            </a:extLst>
          </p:cNvPr>
          <p:cNvSpPr/>
          <p:nvPr/>
        </p:nvSpPr>
        <p:spPr>
          <a:xfrm>
            <a:off x="5562340" y="5368062"/>
            <a:ext cx="3546164" cy="369332"/>
          </a:xfrm>
          <a:prstGeom prst="rect">
            <a:avLst/>
          </a:prstGeom>
        </p:spPr>
        <p:txBody>
          <a:bodyPr wrap="none">
            <a:spAutoFit/>
          </a:bodyPr>
          <a:lstStyle/>
          <a:p>
            <a:r>
              <a:rPr lang="el-GR" dirty="0">
                <a:solidFill>
                  <a:srgbClr val="0000FF"/>
                </a:solidFill>
                <a:latin typeface="Comic Sans MS"/>
              </a:rPr>
              <a:t>Όπου </a:t>
            </a:r>
            <a:r>
              <a:rPr lang="en-US" dirty="0" err="1">
                <a:solidFill>
                  <a:srgbClr val="0000FF"/>
                </a:solidFill>
                <a:latin typeface="Comic Sans MS"/>
              </a:rPr>
              <a:t>D</a:t>
            </a:r>
            <a:r>
              <a:rPr lang="en-US" sz="2000" baseline="-25000" dirty="0" err="1">
                <a:solidFill>
                  <a:srgbClr val="0000FF"/>
                </a:solidFill>
                <a:latin typeface="Comic Sans MS"/>
              </a:rPr>
              <a:t>v</a:t>
            </a:r>
            <a:r>
              <a:rPr lang="en-US" dirty="0">
                <a:solidFill>
                  <a:srgbClr val="0000FF"/>
                </a:solidFill>
                <a:latin typeface="Comic Sans MS"/>
              </a:rPr>
              <a:t>, </a:t>
            </a:r>
            <a:r>
              <a:rPr lang="el-GR" dirty="0">
                <a:solidFill>
                  <a:srgbClr val="0000FF"/>
                </a:solidFill>
                <a:latin typeface="Comic Sans MS"/>
              </a:rPr>
              <a:t>το εύρος της κοιλάδας</a:t>
            </a:r>
            <a:endParaRPr lang="el-GR" dirty="0"/>
          </a:p>
        </p:txBody>
      </p:sp>
    </p:spTree>
    <p:extLst>
      <p:ext uri="{BB962C8B-B14F-4D97-AF65-F5344CB8AC3E}">
        <p14:creationId xmlns:p14="http://schemas.microsoft.com/office/powerpoint/2010/main" val="279642686"/>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C889005F-4429-4265-878F-CA727C656348}"/>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11/12/2024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57468EB3-C237-4E9E-80EF-835330B1A975}"/>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134</a:t>
            </a:fld>
            <a:endParaRPr lang="el-GR" dirty="0">
              <a:solidFill>
                <a:prstClr val="black">
                  <a:tint val="75000"/>
                </a:prstClr>
              </a:solidFill>
            </a:endParaRPr>
          </a:p>
        </p:txBody>
      </p:sp>
      <p:sp>
        <p:nvSpPr>
          <p:cNvPr id="5" name="Ορθογώνιο 4">
            <a:extLst>
              <a:ext uri="{FF2B5EF4-FFF2-40B4-BE49-F238E27FC236}">
                <a16:creationId xmlns:a16="http://schemas.microsoft.com/office/drawing/2014/main" id="{9805F443-F1C4-4385-BC37-755BCC09142F}"/>
              </a:ext>
            </a:extLst>
          </p:cNvPr>
          <p:cNvSpPr/>
          <p:nvPr/>
        </p:nvSpPr>
        <p:spPr>
          <a:xfrm>
            <a:off x="0" y="567012"/>
            <a:ext cx="9036496" cy="3170099"/>
          </a:xfrm>
          <a:prstGeom prst="rect">
            <a:avLst/>
          </a:prstGeom>
        </p:spPr>
        <p:txBody>
          <a:bodyPr wrap="square">
            <a:spAutoFit/>
          </a:bodyPr>
          <a:lstStyle/>
          <a:p>
            <a:pPr marL="182880"/>
            <a:r>
              <a:rPr lang="el-GR" sz="2000" dirty="0">
                <a:solidFill>
                  <a:srgbClr val="0000FF"/>
                </a:solidFill>
                <a:latin typeface="Arial Narrow" panose="020B0606020202030204" pitchFamily="34" charset="0"/>
              </a:rPr>
              <a:t>Στην γραμμική πηγή παίζει ρόλο και η διεύθυνση του ανέμου</a:t>
            </a:r>
          </a:p>
          <a:p>
            <a:pPr marL="182880"/>
            <a:r>
              <a:rPr lang="el-GR" sz="2000" dirty="0">
                <a:solidFill>
                  <a:srgbClr val="0000FF"/>
                </a:solidFill>
                <a:latin typeface="Arial Narrow" panose="020B0606020202030204" pitchFamily="34" charset="0"/>
              </a:rPr>
              <a:t>Η διάχυση των καυσαερίων γίνεται ευκολότερα όταν ο άνεμος πνέει κάθετα στο δρόμο (λ.χ. ενός αυτοκινητοδρόμου) και όχι παράλληλα προς αυτόν.</a:t>
            </a:r>
          </a:p>
          <a:p>
            <a:pPr marL="182880"/>
            <a:r>
              <a:rPr lang="el-GR" sz="2000" dirty="0">
                <a:solidFill>
                  <a:srgbClr val="0000FF"/>
                </a:solidFill>
                <a:latin typeface="Arial Narrow" panose="020B0606020202030204" pitchFamily="34" charset="0"/>
              </a:rPr>
              <a:t>Χρησιμοποιούνται αριθμητικές μέθοδοι.</a:t>
            </a:r>
          </a:p>
          <a:p>
            <a:pPr marL="182880"/>
            <a:r>
              <a:rPr lang="el-GR" sz="2000" dirty="0">
                <a:solidFill>
                  <a:srgbClr val="0000FF"/>
                </a:solidFill>
                <a:latin typeface="Arial Narrow" panose="020B0606020202030204" pitchFamily="34" charset="0"/>
              </a:rPr>
              <a:t>Κάθε τμήμα μήκους </a:t>
            </a:r>
            <a:r>
              <a:rPr lang="en-US" sz="2000" dirty="0">
                <a:solidFill>
                  <a:srgbClr val="0000FF"/>
                </a:solidFill>
                <a:latin typeface="Arial Narrow" panose="020B0606020202030204" pitchFamily="34" charset="0"/>
              </a:rPr>
              <a:t>L, </a:t>
            </a:r>
            <a:r>
              <a:rPr lang="el-GR" sz="2000" dirty="0">
                <a:solidFill>
                  <a:srgbClr val="0000FF"/>
                </a:solidFill>
                <a:latin typeface="Arial Narrow" panose="020B0606020202030204" pitchFamily="34" charset="0"/>
              </a:rPr>
              <a:t> εκπέμπει καυσαέριο με ρυθμό </a:t>
            </a:r>
            <a:r>
              <a:rPr lang="en-US" sz="2000" dirty="0">
                <a:solidFill>
                  <a:srgbClr val="0000FF"/>
                </a:solidFill>
                <a:latin typeface="Arial Narrow" panose="020B0606020202030204" pitchFamily="34" charset="0"/>
              </a:rPr>
              <a:t>Q, </a:t>
            </a:r>
            <a:r>
              <a:rPr lang="el-GR" sz="2000" dirty="0">
                <a:solidFill>
                  <a:srgbClr val="0000FF"/>
                </a:solidFill>
                <a:latin typeface="Arial Narrow" panose="020B0606020202030204" pitchFamily="34" charset="0"/>
              </a:rPr>
              <a:t>και η ισχύς της πηγής περιγράφεται με εκπομπή ανά μονάδα μήκους </a:t>
            </a:r>
            <a:r>
              <a:rPr lang="en-US" sz="2000" dirty="0">
                <a:solidFill>
                  <a:srgbClr val="0000FF"/>
                </a:solidFill>
                <a:latin typeface="Arial Narrow" panose="020B0606020202030204" pitchFamily="34" charset="0"/>
              </a:rPr>
              <a:t>Q/L.</a:t>
            </a:r>
          </a:p>
          <a:p>
            <a:pPr marL="182880"/>
            <a:r>
              <a:rPr lang="el-GR" sz="2000" dirty="0">
                <a:solidFill>
                  <a:srgbClr val="0000FF"/>
                </a:solidFill>
                <a:latin typeface="Arial Narrow" panose="020B0606020202030204" pitchFamily="34" charset="0"/>
              </a:rPr>
              <a:t>Η άνωση των καυσαερίων, θεωρείται αμελητέα όταν η πηγή βρίσκεται στην επιφάνεια του εδάφους. Τα καυσαέρια διαχέονται οριζόντια (κατεύθυνση </a:t>
            </a:r>
            <a:r>
              <a:rPr lang="en-US" sz="2000" dirty="0">
                <a:solidFill>
                  <a:srgbClr val="0000FF"/>
                </a:solidFill>
                <a:latin typeface="Arial Narrow" panose="020B0606020202030204" pitchFamily="34" charset="0"/>
              </a:rPr>
              <a:t>y</a:t>
            </a:r>
            <a:r>
              <a:rPr lang="el-GR" sz="2000" dirty="0">
                <a:solidFill>
                  <a:srgbClr val="0000FF"/>
                </a:solidFill>
                <a:latin typeface="Arial Narrow" panose="020B0606020202030204" pitchFamily="34" charset="0"/>
              </a:rPr>
              <a:t>) παράλληλα στο δρόμο και κατακόρυφα.</a:t>
            </a:r>
          </a:p>
          <a:p>
            <a:pPr marL="182880"/>
            <a:r>
              <a:rPr lang="el-GR" sz="2000" dirty="0">
                <a:solidFill>
                  <a:srgbClr val="0000FF"/>
                </a:solidFill>
                <a:latin typeface="Arial Narrow" panose="020B0606020202030204" pitchFamily="34" charset="0"/>
              </a:rPr>
              <a:t>Για κατακόρυφη διάχυση:</a:t>
            </a:r>
          </a:p>
        </p:txBody>
      </p:sp>
      <p:sp>
        <p:nvSpPr>
          <p:cNvPr id="6" name="Ορθογώνιο 5">
            <a:extLst>
              <a:ext uri="{FF2B5EF4-FFF2-40B4-BE49-F238E27FC236}">
                <a16:creationId xmlns:a16="http://schemas.microsoft.com/office/drawing/2014/main" id="{714047E9-1113-4F03-B767-711291789B1C}"/>
              </a:ext>
            </a:extLst>
          </p:cNvPr>
          <p:cNvSpPr/>
          <p:nvPr/>
        </p:nvSpPr>
        <p:spPr>
          <a:xfrm>
            <a:off x="454238" y="-25033"/>
            <a:ext cx="7715200" cy="461665"/>
          </a:xfrm>
          <a:prstGeom prst="rect">
            <a:avLst/>
          </a:prstGeom>
        </p:spPr>
        <p:txBody>
          <a:bodyPr wrap="square">
            <a:spAutoFit/>
          </a:bodyPr>
          <a:lstStyle/>
          <a:p>
            <a:pPr marL="182880" algn="ctr"/>
            <a:r>
              <a:rPr lang="el-GR" sz="2400" dirty="0">
                <a:solidFill>
                  <a:srgbClr val="C00000"/>
                </a:solidFill>
                <a:latin typeface="Arial Narrow" panose="020B0606020202030204" pitchFamily="34" charset="0"/>
              </a:rPr>
              <a:t>Γραμμικές πηγές</a:t>
            </a:r>
          </a:p>
        </p:txBody>
      </p:sp>
      <p:pic>
        <p:nvPicPr>
          <p:cNvPr id="8" name="Εικόνα 7">
            <a:extLst>
              <a:ext uri="{FF2B5EF4-FFF2-40B4-BE49-F238E27FC236}">
                <a16:creationId xmlns:a16="http://schemas.microsoft.com/office/drawing/2014/main" id="{19E97FF2-175D-4A91-8F5A-27342420260A}"/>
              </a:ext>
            </a:extLst>
          </p:cNvPr>
          <p:cNvPicPr>
            <a:picLocks noChangeAspect="1"/>
          </p:cNvPicPr>
          <p:nvPr/>
        </p:nvPicPr>
        <p:blipFill rotWithShape="1">
          <a:blip r:embed="rId2"/>
          <a:srcRect l="40289" t="73491" r="39135" b="20287"/>
          <a:stretch/>
        </p:blipFill>
        <p:spPr>
          <a:xfrm>
            <a:off x="5442998" y="3204932"/>
            <a:ext cx="1975077" cy="864096"/>
          </a:xfrm>
          <a:prstGeom prst="rect">
            <a:avLst/>
          </a:prstGeom>
        </p:spPr>
      </p:pic>
      <p:sp>
        <p:nvSpPr>
          <p:cNvPr id="9" name="Ορθογώνιο 8">
            <a:extLst>
              <a:ext uri="{FF2B5EF4-FFF2-40B4-BE49-F238E27FC236}">
                <a16:creationId xmlns:a16="http://schemas.microsoft.com/office/drawing/2014/main" id="{CB90587D-DF58-4DC3-A0A6-60AC2A843330}"/>
              </a:ext>
            </a:extLst>
          </p:cNvPr>
          <p:cNvSpPr/>
          <p:nvPr/>
        </p:nvSpPr>
        <p:spPr>
          <a:xfrm>
            <a:off x="0" y="4171970"/>
            <a:ext cx="9144000" cy="707886"/>
          </a:xfrm>
          <a:prstGeom prst="rect">
            <a:avLst/>
          </a:prstGeom>
        </p:spPr>
        <p:txBody>
          <a:bodyPr wrap="square">
            <a:spAutoFit/>
          </a:bodyPr>
          <a:lstStyle/>
          <a:p>
            <a:pPr marL="182880"/>
            <a:r>
              <a:rPr lang="el-GR" sz="2000" dirty="0">
                <a:solidFill>
                  <a:srgbClr val="C00000"/>
                </a:solidFill>
                <a:latin typeface="Arial Narrow" panose="020B0606020202030204" pitchFamily="34" charset="0"/>
              </a:rPr>
              <a:t>Δικαιολογείται θεωρητικά μόνο αν δεχθούμε ότι η διάχυση διαμέσου στροβίλων δε διαφέρει πολύ από τη διάχυση κατά </a:t>
            </a:r>
            <a:r>
              <a:rPr lang="en-US" sz="2000" dirty="0">
                <a:solidFill>
                  <a:srgbClr val="C00000"/>
                </a:solidFill>
                <a:latin typeface="Arial Narrow" panose="020B0606020202030204" pitchFamily="34" charset="0"/>
              </a:rPr>
              <a:t>Fick</a:t>
            </a:r>
            <a:r>
              <a:rPr lang="el-GR" sz="2000" dirty="0">
                <a:solidFill>
                  <a:srgbClr val="C00000"/>
                </a:solidFill>
                <a:latin typeface="Arial Narrow" panose="020B0606020202030204" pitchFamily="34" charset="0"/>
              </a:rPr>
              <a:t>:</a:t>
            </a:r>
          </a:p>
        </p:txBody>
      </p:sp>
      <p:pic>
        <p:nvPicPr>
          <p:cNvPr id="10" name="Εικόνα 9">
            <a:extLst>
              <a:ext uri="{FF2B5EF4-FFF2-40B4-BE49-F238E27FC236}">
                <a16:creationId xmlns:a16="http://schemas.microsoft.com/office/drawing/2014/main" id="{DCFD52A8-B171-4B85-8B00-99270D2737C0}"/>
              </a:ext>
            </a:extLst>
          </p:cNvPr>
          <p:cNvPicPr>
            <a:picLocks noChangeAspect="1"/>
          </p:cNvPicPr>
          <p:nvPr/>
        </p:nvPicPr>
        <p:blipFill rotWithShape="1">
          <a:blip r:embed="rId3"/>
          <a:srcRect l="33091" t="2196" r="33818" b="91284"/>
          <a:stretch/>
        </p:blipFill>
        <p:spPr>
          <a:xfrm>
            <a:off x="2007515" y="5073029"/>
            <a:ext cx="3435483" cy="906951"/>
          </a:xfrm>
          <a:prstGeom prst="rect">
            <a:avLst/>
          </a:prstGeom>
        </p:spPr>
      </p:pic>
      <p:pic>
        <p:nvPicPr>
          <p:cNvPr id="11" name="Εικόνα 10">
            <a:extLst>
              <a:ext uri="{FF2B5EF4-FFF2-40B4-BE49-F238E27FC236}">
                <a16:creationId xmlns:a16="http://schemas.microsoft.com/office/drawing/2014/main" id="{A1245121-632C-4E79-AA0D-6D80CF49D39F}"/>
              </a:ext>
            </a:extLst>
          </p:cNvPr>
          <p:cNvPicPr>
            <a:picLocks noChangeAspect="1"/>
          </p:cNvPicPr>
          <p:nvPr/>
        </p:nvPicPr>
        <p:blipFill rotWithShape="1">
          <a:blip r:embed="rId3"/>
          <a:srcRect l="40877" t="11843" r="41604" b="80894"/>
          <a:stretch/>
        </p:blipFill>
        <p:spPr>
          <a:xfrm>
            <a:off x="6197717" y="4857830"/>
            <a:ext cx="1786528" cy="992515"/>
          </a:xfrm>
          <a:prstGeom prst="rect">
            <a:avLst/>
          </a:prstGeom>
        </p:spPr>
      </p:pic>
      <p:sp>
        <p:nvSpPr>
          <p:cNvPr id="12" name="Ορθογώνιο 11">
            <a:extLst>
              <a:ext uri="{FF2B5EF4-FFF2-40B4-BE49-F238E27FC236}">
                <a16:creationId xmlns:a16="http://schemas.microsoft.com/office/drawing/2014/main" id="{C4F153EE-3684-4D5D-9911-FFFFCCDD431A}"/>
              </a:ext>
            </a:extLst>
          </p:cNvPr>
          <p:cNvSpPr/>
          <p:nvPr/>
        </p:nvSpPr>
        <p:spPr>
          <a:xfrm>
            <a:off x="611560" y="5987018"/>
            <a:ext cx="3329758" cy="369332"/>
          </a:xfrm>
          <a:prstGeom prst="rect">
            <a:avLst/>
          </a:prstGeom>
        </p:spPr>
        <p:txBody>
          <a:bodyPr wrap="none">
            <a:spAutoFit/>
          </a:bodyPr>
          <a:lstStyle/>
          <a:p>
            <a:r>
              <a:rPr lang="en-US" dirty="0">
                <a:solidFill>
                  <a:srgbClr val="C00000"/>
                </a:solidFill>
                <a:latin typeface="Arial Narrow" panose="020B0606020202030204" pitchFamily="34" charset="0"/>
              </a:rPr>
              <a:t>Q, </a:t>
            </a:r>
            <a:r>
              <a:rPr lang="el-GR" dirty="0">
                <a:solidFill>
                  <a:srgbClr val="C00000"/>
                </a:solidFill>
                <a:latin typeface="Arial Narrow" panose="020B0606020202030204" pitchFamily="34" charset="0"/>
              </a:rPr>
              <a:t>Η παροχή μάζας ρύπων σε </a:t>
            </a:r>
            <a:r>
              <a:rPr lang="en-US" dirty="0">
                <a:solidFill>
                  <a:srgbClr val="C00000"/>
                </a:solidFill>
                <a:latin typeface="Arial Narrow" panose="020B0606020202030204" pitchFamily="34" charset="0"/>
              </a:rPr>
              <a:t>(kg/m)</a:t>
            </a:r>
            <a:endParaRPr lang="el-GR" dirty="0">
              <a:latin typeface="Arial Narrow" panose="020B0606020202030204" pitchFamily="34" charset="0"/>
            </a:endParaRPr>
          </a:p>
        </p:txBody>
      </p:sp>
    </p:spTree>
    <p:extLst>
      <p:ext uri="{BB962C8B-B14F-4D97-AF65-F5344CB8AC3E}">
        <p14:creationId xmlns:p14="http://schemas.microsoft.com/office/powerpoint/2010/main" val="2270698886"/>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096C2AA9-4744-49D7-B5EE-71786E2A3924}"/>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11/12/2024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CF8648A4-A174-4346-95C1-84302EE96447}"/>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135</a:t>
            </a:fld>
            <a:endParaRPr lang="el-GR" dirty="0">
              <a:solidFill>
                <a:prstClr val="black">
                  <a:tint val="75000"/>
                </a:prstClr>
              </a:solidFill>
            </a:endParaRPr>
          </a:p>
        </p:txBody>
      </p:sp>
      <p:pic>
        <p:nvPicPr>
          <p:cNvPr id="7" name="Εικόνα 6">
            <a:extLst>
              <a:ext uri="{FF2B5EF4-FFF2-40B4-BE49-F238E27FC236}">
                <a16:creationId xmlns:a16="http://schemas.microsoft.com/office/drawing/2014/main" id="{9BCD9871-636A-48B6-BBF0-F5D7B6D06C55}"/>
              </a:ext>
            </a:extLst>
          </p:cNvPr>
          <p:cNvPicPr>
            <a:picLocks noChangeAspect="1"/>
          </p:cNvPicPr>
          <p:nvPr/>
        </p:nvPicPr>
        <p:blipFill rotWithShape="1">
          <a:blip r:embed="rId2"/>
          <a:srcRect l="38094" t="45504" r="40494" b="47960"/>
          <a:stretch/>
        </p:blipFill>
        <p:spPr>
          <a:xfrm>
            <a:off x="4946991" y="2393154"/>
            <a:ext cx="2112235" cy="864096"/>
          </a:xfrm>
          <a:prstGeom prst="rect">
            <a:avLst/>
          </a:prstGeom>
        </p:spPr>
      </p:pic>
      <p:sp>
        <p:nvSpPr>
          <p:cNvPr id="8" name="Ορθογώνιο 7">
            <a:extLst>
              <a:ext uri="{FF2B5EF4-FFF2-40B4-BE49-F238E27FC236}">
                <a16:creationId xmlns:a16="http://schemas.microsoft.com/office/drawing/2014/main" id="{BF3F5409-D4EE-4C9C-8CB0-802E8412AE52}"/>
              </a:ext>
            </a:extLst>
          </p:cNvPr>
          <p:cNvSpPr/>
          <p:nvPr/>
        </p:nvSpPr>
        <p:spPr>
          <a:xfrm>
            <a:off x="107504" y="804231"/>
            <a:ext cx="8928992" cy="707886"/>
          </a:xfrm>
          <a:prstGeom prst="rect">
            <a:avLst/>
          </a:prstGeom>
        </p:spPr>
        <p:txBody>
          <a:bodyPr wrap="square">
            <a:spAutoFit/>
          </a:bodyPr>
          <a:lstStyle/>
          <a:p>
            <a:pPr marL="182880"/>
            <a:r>
              <a:rPr lang="el-GR" sz="2000" dirty="0">
                <a:solidFill>
                  <a:srgbClr val="0000FF"/>
                </a:solidFill>
                <a:latin typeface="Comic Sans MS"/>
              </a:rPr>
              <a:t>Με </a:t>
            </a:r>
            <a:r>
              <a:rPr lang="el-GR" sz="2000" dirty="0" err="1">
                <a:solidFill>
                  <a:srgbClr val="0000FF"/>
                </a:solidFill>
                <a:latin typeface="Comic Sans MS"/>
              </a:rPr>
              <a:t>παραγώγιση</a:t>
            </a:r>
            <a:r>
              <a:rPr lang="el-GR" sz="2000" dirty="0">
                <a:solidFill>
                  <a:srgbClr val="0000FF"/>
                </a:solidFill>
                <a:latin typeface="Comic Sans MS"/>
              </a:rPr>
              <a:t> ως προς </a:t>
            </a:r>
            <a:r>
              <a:rPr lang="en-US" sz="2000" dirty="0">
                <a:solidFill>
                  <a:srgbClr val="0000FF"/>
                </a:solidFill>
                <a:latin typeface="Comic Sans MS"/>
              </a:rPr>
              <a:t>x, </a:t>
            </a:r>
            <a:r>
              <a:rPr lang="el-GR" sz="2000" dirty="0">
                <a:solidFill>
                  <a:srgbClr val="0000FF"/>
                </a:solidFill>
                <a:latin typeface="Comic Sans MS"/>
              </a:rPr>
              <a:t>και εξίσωση με μηδέν 0, η συγκέντρωση στην επιφάνεια του εδάφους, κατά </a:t>
            </a:r>
            <a:r>
              <a:rPr lang="en-US" sz="2000" dirty="0">
                <a:solidFill>
                  <a:srgbClr val="0000FF"/>
                </a:solidFill>
                <a:latin typeface="Comic Sans MS"/>
              </a:rPr>
              <a:t>x, </a:t>
            </a:r>
            <a:r>
              <a:rPr lang="el-GR" sz="2000" dirty="0">
                <a:solidFill>
                  <a:srgbClr val="0000FF"/>
                </a:solidFill>
                <a:latin typeface="Comic Sans MS"/>
              </a:rPr>
              <a:t>για άνεμο κάθετο στο δρόμο:</a:t>
            </a:r>
          </a:p>
        </p:txBody>
      </p:sp>
      <p:sp>
        <p:nvSpPr>
          <p:cNvPr id="9" name="Ορθογώνιο 8">
            <a:extLst>
              <a:ext uri="{FF2B5EF4-FFF2-40B4-BE49-F238E27FC236}">
                <a16:creationId xmlns:a16="http://schemas.microsoft.com/office/drawing/2014/main" id="{66A88E8D-26D2-41B8-9FCB-5CFE7689F7C0}"/>
              </a:ext>
            </a:extLst>
          </p:cNvPr>
          <p:cNvSpPr/>
          <p:nvPr/>
        </p:nvSpPr>
        <p:spPr>
          <a:xfrm>
            <a:off x="382230" y="-25033"/>
            <a:ext cx="7715200" cy="461665"/>
          </a:xfrm>
          <a:prstGeom prst="rect">
            <a:avLst/>
          </a:prstGeom>
        </p:spPr>
        <p:txBody>
          <a:bodyPr wrap="square">
            <a:spAutoFit/>
          </a:bodyPr>
          <a:lstStyle/>
          <a:p>
            <a:pPr marL="182880" algn="ctr"/>
            <a:r>
              <a:rPr lang="el-GR" sz="2400" dirty="0">
                <a:solidFill>
                  <a:srgbClr val="C00000"/>
                </a:solidFill>
                <a:latin typeface="Comic Sans MS"/>
              </a:rPr>
              <a:t>Γραμμικές πηγές</a:t>
            </a:r>
          </a:p>
        </p:txBody>
      </p:sp>
      <p:sp>
        <p:nvSpPr>
          <p:cNvPr id="10" name="Ορθογώνιο 9">
            <a:extLst>
              <a:ext uri="{FF2B5EF4-FFF2-40B4-BE49-F238E27FC236}">
                <a16:creationId xmlns:a16="http://schemas.microsoft.com/office/drawing/2014/main" id="{CF88E3EA-1F0D-4128-BE2A-2CF5E8D7FDF1}"/>
              </a:ext>
            </a:extLst>
          </p:cNvPr>
          <p:cNvSpPr/>
          <p:nvPr/>
        </p:nvSpPr>
        <p:spPr>
          <a:xfrm>
            <a:off x="179512" y="2345536"/>
            <a:ext cx="8424936" cy="2246769"/>
          </a:xfrm>
          <a:prstGeom prst="rect">
            <a:avLst/>
          </a:prstGeom>
        </p:spPr>
        <p:txBody>
          <a:bodyPr wrap="square">
            <a:spAutoFit/>
          </a:bodyPr>
          <a:lstStyle/>
          <a:p>
            <a:pPr marL="182880"/>
            <a:r>
              <a:rPr lang="el-GR" sz="2000" dirty="0">
                <a:solidFill>
                  <a:srgbClr val="C00000"/>
                </a:solidFill>
                <a:latin typeface="Comic Sans MS"/>
              </a:rPr>
              <a:t>Για άνεμο υπό γωνία θ με τον άξονα:</a:t>
            </a:r>
          </a:p>
          <a:p>
            <a:pPr marL="182880"/>
            <a:endParaRPr lang="el-GR" sz="2000" dirty="0">
              <a:solidFill>
                <a:srgbClr val="C00000"/>
              </a:solidFill>
              <a:latin typeface="Comic Sans MS"/>
            </a:endParaRPr>
          </a:p>
          <a:p>
            <a:pPr marL="182880"/>
            <a:endParaRPr lang="el-GR" sz="2000" dirty="0">
              <a:solidFill>
                <a:srgbClr val="C00000"/>
              </a:solidFill>
              <a:latin typeface="Comic Sans MS"/>
            </a:endParaRPr>
          </a:p>
          <a:p>
            <a:pPr marL="182880"/>
            <a:endParaRPr lang="el-GR" sz="2000" dirty="0">
              <a:solidFill>
                <a:srgbClr val="C00000"/>
              </a:solidFill>
              <a:latin typeface="Comic Sans MS"/>
            </a:endParaRPr>
          </a:p>
          <a:p>
            <a:pPr marL="182880"/>
            <a:r>
              <a:rPr lang="el-GR" sz="2000" dirty="0">
                <a:solidFill>
                  <a:srgbClr val="C00000"/>
                </a:solidFill>
                <a:latin typeface="Comic Sans MS"/>
              </a:rPr>
              <a:t>Διαπιστώνεται ότι για γραμμική πηγή η συγκέντρωση ρύπου ελαττώνεται συναρτήσει του 1 δια της ρίζας </a:t>
            </a:r>
            <a:r>
              <a:rPr lang="en-US" sz="2000" dirty="0">
                <a:solidFill>
                  <a:srgbClr val="C00000"/>
                </a:solidFill>
                <a:latin typeface="Comic Sans MS"/>
              </a:rPr>
              <a:t>x</a:t>
            </a:r>
            <a:r>
              <a:rPr lang="el-GR" sz="2000" dirty="0">
                <a:solidFill>
                  <a:srgbClr val="C00000"/>
                </a:solidFill>
                <a:latin typeface="Comic Sans MS"/>
              </a:rPr>
              <a:t> (</a:t>
            </a:r>
            <a:r>
              <a:rPr lang="en-US" sz="2000" dirty="0">
                <a:solidFill>
                  <a:srgbClr val="C00000"/>
                </a:solidFill>
                <a:latin typeface="Comic Sans MS"/>
              </a:rPr>
              <a:t>x</a:t>
            </a:r>
            <a:r>
              <a:rPr lang="en-US" sz="2000" baseline="30000" dirty="0">
                <a:solidFill>
                  <a:srgbClr val="C00000"/>
                </a:solidFill>
                <a:latin typeface="Comic Sans MS"/>
              </a:rPr>
              <a:t>-1/2</a:t>
            </a:r>
            <a:r>
              <a:rPr lang="en-US" sz="2000" dirty="0">
                <a:solidFill>
                  <a:srgbClr val="C00000"/>
                </a:solidFill>
                <a:latin typeface="Comic Sans MS"/>
              </a:rPr>
              <a:t>), </a:t>
            </a:r>
            <a:r>
              <a:rPr lang="el-GR" sz="2000" dirty="0">
                <a:solidFill>
                  <a:srgbClr val="C00000"/>
                </a:solidFill>
                <a:latin typeface="Comic Sans MS"/>
              </a:rPr>
              <a:t>ενώ στη σημειακή του 1 δια χ.</a:t>
            </a:r>
          </a:p>
        </p:txBody>
      </p:sp>
      <p:pic>
        <p:nvPicPr>
          <p:cNvPr id="11" name="Εικόνα 10">
            <a:extLst>
              <a:ext uri="{FF2B5EF4-FFF2-40B4-BE49-F238E27FC236}">
                <a16:creationId xmlns:a16="http://schemas.microsoft.com/office/drawing/2014/main" id="{C563E4AE-5EA6-4B92-8299-1551717C84D9}"/>
              </a:ext>
            </a:extLst>
          </p:cNvPr>
          <p:cNvPicPr>
            <a:picLocks noChangeAspect="1"/>
          </p:cNvPicPr>
          <p:nvPr/>
        </p:nvPicPr>
        <p:blipFill rotWithShape="1">
          <a:blip r:embed="rId2"/>
          <a:srcRect l="40900" t="31704" r="42554" b="61118"/>
          <a:stretch/>
        </p:blipFill>
        <p:spPr>
          <a:xfrm>
            <a:off x="7030616" y="1414424"/>
            <a:ext cx="1656184" cy="962883"/>
          </a:xfrm>
          <a:prstGeom prst="rect">
            <a:avLst/>
          </a:prstGeom>
        </p:spPr>
      </p:pic>
    </p:spTree>
    <p:extLst>
      <p:ext uri="{BB962C8B-B14F-4D97-AF65-F5344CB8AC3E}">
        <p14:creationId xmlns:p14="http://schemas.microsoft.com/office/powerpoint/2010/main" val="1752317585"/>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830BBBF7-7C2C-4FA3-A289-966689AF9937}"/>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11/12/2024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E340BA46-6FB6-41A0-A27C-3C96D828AD7A}"/>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136</a:t>
            </a:fld>
            <a:endParaRPr lang="el-GR" dirty="0">
              <a:solidFill>
                <a:prstClr val="black">
                  <a:tint val="75000"/>
                </a:prstClr>
              </a:solidFill>
            </a:endParaRPr>
          </a:p>
        </p:txBody>
      </p:sp>
      <p:sp>
        <p:nvSpPr>
          <p:cNvPr id="5" name="Ορθογώνιο 4">
            <a:extLst>
              <a:ext uri="{FF2B5EF4-FFF2-40B4-BE49-F238E27FC236}">
                <a16:creationId xmlns:a16="http://schemas.microsoft.com/office/drawing/2014/main" id="{BDA1E096-F424-4D0F-98A6-31D5BBE44FDF}"/>
              </a:ext>
            </a:extLst>
          </p:cNvPr>
          <p:cNvSpPr/>
          <p:nvPr/>
        </p:nvSpPr>
        <p:spPr>
          <a:xfrm>
            <a:off x="73200" y="548680"/>
            <a:ext cx="8928992" cy="1446550"/>
          </a:xfrm>
          <a:prstGeom prst="rect">
            <a:avLst/>
          </a:prstGeom>
        </p:spPr>
        <p:txBody>
          <a:bodyPr wrap="square">
            <a:spAutoFit/>
          </a:bodyPr>
          <a:lstStyle/>
          <a:p>
            <a:pPr marL="182880"/>
            <a:r>
              <a:rPr lang="el-GR" sz="2200" dirty="0">
                <a:solidFill>
                  <a:srgbClr val="0000FF"/>
                </a:solidFill>
                <a:latin typeface="Comic Sans MS"/>
              </a:rPr>
              <a:t>Ένα σύνολο από σημειακές και γραμμικές πηγές, λ.χ. μια πόλη.</a:t>
            </a:r>
          </a:p>
          <a:p>
            <a:pPr marL="182880"/>
            <a:r>
              <a:rPr lang="el-GR" sz="2200" dirty="0">
                <a:solidFill>
                  <a:srgbClr val="0000FF"/>
                </a:solidFill>
                <a:latin typeface="Comic Sans MS"/>
              </a:rPr>
              <a:t>Σε κάθε σημείο η ρύπανση προκύπτει από τη συνισταμένη των συγκεντρώσεων από πολλές διαφορετικές πηγές/εκπομπές μέσα στην πόλη.</a:t>
            </a:r>
          </a:p>
        </p:txBody>
      </p:sp>
      <p:sp>
        <p:nvSpPr>
          <p:cNvPr id="6" name="Ορθογώνιο 5">
            <a:extLst>
              <a:ext uri="{FF2B5EF4-FFF2-40B4-BE49-F238E27FC236}">
                <a16:creationId xmlns:a16="http://schemas.microsoft.com/office/drawing/2014/main" id="{3B5B7FDC-59DD-4CD6-9285-CDC996DF02F1}"/>
              </a:ext>
            </a:extLst>
          </p:cNvPr>
          <p:cNvSpPr/>
          <p:nvPr/>
        </p:nvSpPr>
        <p:spPr>
          <a:xfrm>
            <a:off x="382230" y="-25033"/>
            <a:ext cx="7715200" cy="461665"/>
          </a:xfrm>
          <a:prstGeom prst="rect">
            <a:avLst/>
          </a:prstGeom>
        </p:spPr>
        <p:txBody>
          <a:bodyPr wrap="square">
            <a:spAutoFit/>
          </a:bodyPr>
          <a:lstStyle/>
          <a:p>
            <a:pPr marL="182880" algn="ctr"/>
            <a:r>
              <a:rPr lang="el-GR" sz="2400" dirty="0">
                <a:solidFill>
                  <a:srgbClr val="C00000"/>
                </a:solidFill>
                <a:latin typeface="Comic Sans MS"/>
              </a:rPr>
              <a:t>Επιφανειακές πηγές</a:t>
            </a:r>
          </a:p>
        </p:txBody>
      </p:sp>
      <p:pic>
        <p:nvPicPr>
          <p:cNvPr id="8" name="Εικόνα 7">
            <a:extLst>
              <a:ext uri="{FF2B5EF4-FFF2-40B4-BE49-F238E27FC236}">
                <a16:creationId xmlns:a16="http://schemas.microsoft.com/office/drawing/2014/main" id="{1D7DC22A-3CC2-4E8A-8538-9EAD19C97D06}"/>
              </a:ext>
            </a:extLst>
          </p:cNvPr>
          <p:cNvPicPr>
            <a:picLocks noChangeAspect="1"/>
          </p:cNvPicPr>
          <p:nvPr/>
        </p:nvPicPr>
        <p:blipFill rotWithShape="1">
          <a:blip r:embed="rId2"/>
          <a:srcRect l="28661" r="32929" b="77950"/>
          <a:stretch/>
        </p:blipFill>
        <p:spPr>
          <a:xfrm>
            <a:off x="4537696" y="2247963"/>
            <a:ext cx="3061320" cy="2377289"/>
          </a:xfrm>
          <a:prstGeom prst="rect">
            <a:avLst/>
          </a:prstGeom>
        </p:spPr>
      </p:pic>
      <p:sp>
        <p:nvSpPr>
          <p:cNvPr id="9" name="Ορθογώνιο 8">
            <a:extLst>
              <a:ext uri="{FF2B5EF4-FFF2-40B4-BE49-F238E27FC236}">
                <a16:creationId xmlns:a16="http://schemas.microsoft.com/office/drawing/2014/main" id="{83EF8822-775B-40A8-B95D-D496F6142D34}"/>
              </a:ext>
            </a:extLst>
          </p:cNvPr>
          <p:cNvSpPr/>
          <p:nvPr/>
        </p:nvSpPr>
        <p:spPr>
          <a:xfrm>
            <a:off x="3236169" y="5130439"/>
            <a:ext cx="5896399" cy="923330"/>
          </a:xfrm>
          <a:prstGeom prst="rect">
            <a:avLst/>
          </a:prstGeom>
        </p:spPr>
        <p:txBody>
          <a:bodyPr wrap="square">
            <a:spAutoFit/>
          </a:bodyPr>
          <a:lstStyle/>
          <a:p>
            <a:pPr marL="182880"/>
            <a:r>
              <a:rPr lang="el-GR" dirty="0">
                <a:solidFill>
                  <a:srgbClr val="C00000"/>
                </a:solidFill>
                <a:latin typeface="Comic Sans MS"/>
              </a:rPr>
              <a:t>Σχηματική παράσταση υπολογισμού της συγκέντρωση σε ένα σημείο επιφανειακής πηγής, αντίθετα προς την κίνηση του ανέμου</a:t>
            </a:r>
          </a:p>
        </p:txBody>
      </p:sp>
    </p:spTree>
    <p:extLst>
      <p:ext uri="{BB962C8B-B14F-4D97-AF65-F5344CB8AC3E}">
        <p14:creationId xmlns:p14="http://schemas.microsoft.com/office/powerpoint/2010/main" val="1640171171"/>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830BBBF7-7C2C-4FA3-A289-966689AF9937}"/>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11/12/2024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E340BA46-6FB6-41A0-A27C-3C96D828AD7A}"/>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137</a:t>
            </a:fld>
            <a:endParaRPr lang="el-GR" dirty="0">
              <a:solidFill>
                <a:prstClr val="black">
                  <a:tint val="75000"/>
                </a:prstClr>
              </a:solidFill>
            </a:endParaRPr>
          </a:p>
        </p:txBody>
      </p:sp>
      <p:sp>
        <p:nvSpPr>
          <p:cNvPr id="4" name="Ορθογώνιο 3">
            <a:extLst>
              <a:ext uri="{FF2B5EF4-FFF2-40B4-BE49-F238E27FC236}">
                <a16:creationId xmlns:a16="http://schemas.microsoft.com/office/drawing/2014/main" id="{7ABBAEF3-A76B-431F-B4E2-90F1C0F1A393}"/>
              </a:ext>
            </a:extLst>
          </p:cNvPr>
          <p:cNvSpPr/>
          <p:nvPr/>
        </p:nvSpPr>
        <p:spPr>
          <a:xfrm>
            <a:off x="107504" y="804231"/>
            <a:ext cx="8928992" cy="430887"/>
          </a:xfrm>
          <a:prstGeom prst="rect">
            <a:avLst/>
          </a:prstGeom>
        </p:spPr>
        <p:txBody>
          <a:bodyPr wrap="square">
            <a:spAutoFit/>
          </a:bodyPr>
          <a:lstStyle/>
          <a:p>
            <a:pPr marL="182880"/>
            <a:r>
              <a:rPr lang="el-GR" sz="2200" dirty="0">
                <a:solidFill>
                  <a:srgbClr val="0000FF"/>
                </a:solidFill>
                <a:latin typeface="Comic Sans MS"/>
              </a:rPr>
              <a:t>Όταν η πηγή δεν παρουσιάζει συνεχή εκπομπή, αλλά στιγμιαία:</a:t>
            </a:r>
          </a:p>
        </p:txBody>
      </p:sp>
      <p:sp>
        <p:nvSpPr>
          <p:cNvPr id="5" name="Ορθογώνιο 4">
            <a:extLst>
              <a:ext uri="{FF2B5EF4-FFF2-40B4-BE49-F238E27FC236}">
                <a16:creationId xmlns:a16="http://schemas.microsoft.com/office/drawing/2014/main" id="{AF469B0A-C933-407E-809C-1260518D1C4F}"/>
              </a:ext>
            </a:extLst>
          </p:cNvPr>
          <p:cNvSpPr/>
          <p:nvPr/>
        </p:nvSpPr>
        <p:spPr>
          <a:xfrm>
            <a:off x="382230" y="-25033"/>
            <a:ext cx="7715200" cy="461665"/>
          </a:xfrm>
          <a:prstGeom prst="rect">
            <a:avLst/>
          </a:prstGeom>
        </p:spPr>
        <p:txBody>
          <a:bodyPr wrap="square">
            <a:spAutoFit/>
          </a:bodyPr>
          <a:lstStyle/>
          <a:p>
            <a:pPr marL="182880" algn="ctr"/>
            <a:r>
              <a:rPr lang="el-GR" sz="2400" dirty="0">
                <a:solidFill>
                  <a:srgbClr val="C00000"/>
                </a:solidFill>
                <a:latin typeface="Comic Sans MS"/>
              </a:rPr>
              <a:t>Στιγμιαία εκπομπή</a:t>
            </a:r>
          </a:p>
        </p:txBody>
      </p:sp>
      <p:pic>
        <p:nvPicPr>
          <p:cNvPr id="6" name="Εικόνα 5">
            <a:extLst>
              <a:ext uri="{FF2B5EF4-FFF2-40B4-BE49-F238E27FC236}">
                <a16:creationId xmlns:a16="http://schemas.microsoft.com/office/drawing/2014/main" id="{7CF383CA-795A-4030-9E57-DA2A02619285}"/>
              </a:ext>
            </a:extLst>
          </p:cNvPr>
          <p:cNvPicPr>
            <a:picLocks noChangeAspect="1"/>
          </p:cNvPicPr>
          <p:nvPr/>
        </p:nvPicPr>
        <p:blipFill rotWithShape="1">
          <a:blip r:embed="rId2"/>
          <a:srcRect l="16277" t="91646" r="17449"/>
          <a:stretch/>
        </p:blipFill>
        <p:spPr>
          <a:xfrm>
            <a:off x="975148" y="1772816"/>
            <a:ext cx="7119507" cy="1296144"/>
          </a:xfrm>
          <a:prstGeom prst="rect">
            <a:avLst/>
          </a:prstGeom>
        </p:spPr>
      </p:pic>
    </p:spTree>
    <p:extLst>
      <p:ext uri="{BB962C8B-B14F-4D97-AF65-F5344CB8AC3E}">
        <p14:creationId xmlns:p14="http://schemas.microsoft.com/office/powerpoint/2010/main" val="729968179"/>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23" name="Rectangle 7">
            <a:extLst>
              <a:ext uri="{FF2B5EF4-FFF2-40B4-BE49-F238E27FC236}">
                <a16:creationId xmlns:a16="http://schemas.microsoft.com/office/drawing/2014/main" id="{7B9F9FC0-D0B6-43C1-8AB2-CFF954419D51}"/>
              </a:ext>
            </a:extLst>
          </p:cNvPr>
          <p:cNvSpPr>
            <a:spLocks noChangeArrowheads="1"/>
          </p:cNvSpPr>
          <p:nvPr/>
        </p:nvSpPr>
        <p:spPr bwMode="auto">
          <a:xfrm>
            <a:off x="2770188" y="2870200"/>
            <a:ext cx="3713162" cy="612775"/>
          </a:xfrm>
          <a:prstGeom prst="rect">
            <a:avLst/>
          </a:prstGeom>
          <a:noFill/>
          <a:ln w="12700">
            <a:noFill/>
            <a:miter lim="800000"/>
            <a:headEnd/>
            <a:tailEnd/>
          </a:ln>
          <a:effectLst>
            <a:outerShdw dist="12700" dir="5400000" algn="ctr" rotWithShape="0">
              <a:schemeClr val="folHlink"/>
            </a:outerShdw>
          </a:effectLst>
        </p:spPr>
        <p:txBody>
          <a:bodyPr wrap="none" lIns="0" tIns="25400" rIns="0" bIns="25400">
            <a:spAutoFit/>
          </a:bodyPr>
          <a:lstStyle/>
          <a:p>
            <a:pPr>
              <a:defRPr/>
            </a:pPr>
            <a:r>
              <a:rPr lang="el-GR" sz="3600" b="1" dirty="0">
                <a:solidFill>
                  <a:srgbClr val="00279F"/>
                </a:solidFill>
                <a:latin typeface="Arial" charset="0"/>
              </a:rPr>
              <a:t>Τέλος κεφαλαίου</a:t>
            </a:r>
          </a:p>
        </p:txBody>
      </p:sp>
    </p:spTree>
    <p:extLst>
      <p:ext uri="{BB962C8B-B14F-4D97-AF65-F5344CB8AC3E}">
        <p14:creationId xmlns:p14="http://schemas.microsoft.com/office/powerpoint/2010/main" val="3532312656"/>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79DDA3DB-477C-74EE-0632-1D68D1B324A6}"/>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11/12/2024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26B30072-0D1C-F9DA-47EE-317248F1FCBC}"/>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139</a:t>
            </a:fld>
            <a:endParaRPr lang="el-GR" dirty="0">
              <a:solidFill>
                <a:prstClr val="black">
                  <a:tint val="75000"/>
                </a:prstClr>
              </a:solidFill>
            </a:endParaRPr>
          </a:p>
        </p:txBody>
      </p:sp>
      <p:sp>
        <p:nvSpPr>
          <p:cNvPr id="5" name="TextBox 4">
            <a:extLst>
              <a:ext uri="{FF2B5EF4-FFF2-40B4-BE49-F238E27FC236}">
                <a16:creationId xmlns:a16="http://schemas.microsoft.com/office/drawing/2014/main" id="{C704108D-8D25-3185-467C-27D3A5168E27}"/>
              </a:ext>
            </a:extLst>
          </p:cNvPr>
          <p:cNvSpPr txBox="1"/>
          <p:nvPr/>
        </p:nvSpPr>
        <p:spPr>
          <a:xfrm>
            <a:off x="611560" y="1582340"/>
            <a:ext cx="8352928" cy="3693319"/>
          </a:xfrm>
          <a:prstGeom prst="rect">
            <a:avLst/>
          </a:prstGeom>
          <a:noFill/>
        </p:spPr>
        <p:txBody>
          <a:bodyPr wrap="square">
            <a:spAutoFit/>
          </a:bodyPr>
          <a:lstStyle/>
          <a:p>
            <a:r>
              <a:rPr lang="el-GR" dirty="0"/>
              <a:t>Μήκος τραχύτητας z0: Το ύψος πάνω από το έδαφος στο οποίο η</a:t>
            </a:r>
          </a:p>
          <a:p>
            <a:r>
              <a:rPr lang="el-GR" dirty="0"/>
              <a:t>ταχύτητα του ανέμου γίνεται ίση με το μηδέν.</a:t>
            </a:r>
          </a:p>
          <a:p>
            <a:r>
              <a:rPr lang="el-GR" dirty="0"/>
              <a:t>•Μέτρο της τραχύτητας της επιφάνειας - Εξάρτηση από την κάλυψη του</a:t>
            </a:r>
          </a:p>
          <a:p>
            <a:r>
              <a:rPr lang="el-GR" dirty="0"/>
              <a:t>εδάφους.</a:t>
            </a:r>
          </a:p>
          <a:p>
            <a:r>
              <a:rPr lang="el-GR" dirty="0"/>
              <a:t>•Μικρότερο από το φυσικό ύψος των στοιχείων τραχύτητας z0=Ε/30, Ε: μέσο</a:t>
            </a:r>
          </a:p>
          <a:p>
            <a:r>
              <a:rPr lang="el-GR" dirty="0"/>
              <a:t>ύψος εμποδίων επιφάνειας z0 : 10-5 – 10 m</a:t>
            </a:r>
          </a:p>
          <a:p>
            <a:r>
              <a:rPr lang="el-GR" dirty="0"/>
              <a:t>•Καθορισμός από τη γεωμετρία της επιφάνειας (κυρίως ύψος και πυκνότητα των</a:t>
            </a:r>
          </a:p>
          <a:p>
            <a:r>
              <a:rPr lang="el-GR" dirty="0"/>
              <a:t>στοιχείων τραχύτητας)</a:t>
            </a:r>
          </a:p>
          <a:p>
            <a:r>
              <a:rPr lang="el-GR" dirty="0"/>
              <a:t>•∆εν μεταβάλλεται με τις ατμοσφαιρικές συνθήκες με εξαίρεση την περίπτωση</a:t>
            </a:r>
          </a:p>
          <a:p>
            <a:r>
              <a:rPr lang="el-GR" dirty="0"/>
              <a:t>εύκαμπτων στοιχείων τραχύτητας (π.χ. στάχυα) όπου το μήκος τραχύτητας</a:t>
            </a:r>
          </a:p>
          <a:p>
            <a:r>
              <a:rPr lang="el-GR" dirty="0"/>
              <a:t>αλλάζει με την ταχύτητα του ανέμου.</a:t>
            </a:r>
          </a:p>
          <a:p>
            <a:r>
              <a:rPr lang="el-GR" dirty="0"/>
              <a:t>•Μεταβολή για επιφάνειες με βλάστηση που παρουσιάζουν εποχιακή μεταβολή</a:t>
            </a:r>
          </a:p>
          <a:p>
            <a:r>
              <a:rPr lang="el-GR" dirty="0"/>
              <a:t>των χαρακτηριστικών τους.</a:t>
            </a:r>
          </a:p>
        </p:txBody>
      </p:sp>
    </p:spTree>
    <p:extLst>
      <p:ext uri="{BB962C8B-B14F-4D97-AF65-F5344CB8AC3E}">
        <p14:creationId xmlns:p14="http://schemas.microsoft.com/office/powerpoint/2010/main" val="3948508503"/>
      </p:ext>
    </p:extLst>
  </p:cSld>
  <p:clrMapOvr>
    <a:masterClrMapping/>
  </p:clrMapOvr>
</p:sld>
</file>

<file path=ppt/theme/theme1.xml><?xml version="1.0" encoding="utf-8"?>
<a:theme xmlns:a="http://schemas.openxmlformats.org/drawingml/2006/main" name="1_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1907</TotalTime>
  <Words>8703</Words>
  <Application>Microsoft Office PowerPoint</Application>
  <PresentationFormat>Προβολή στην οθόνη (4:3)</PresentationFormat>
  <Paragraphs>1114</Paragraphs>
  <Slides>139</Slides>
  <Notes>4</Notes>
  <HiddenSlides>0</HiddenSlides>
  <MMClips>0</MMClips>
  <ScaleCrop>false</ScaleCrop>
  <HeadingPairs>
    <vt:vector size="8" baseType="variant">
      <vt:variant>
        <vt:lpstr>Γραμματοσειρές που χρησιμοποιούνται</vt:lpstr>
      </vt:variant>
      <vt:variant>
        <vt:i4>17</vt:i4>
      </vt:variant>
      <vt:variant>
        <vt:lpstr>Θέμα</vt:lpstr>
      </vt:variant>
      <vt:variant>
        <vt:i4>1</vt:i4>
      </vt:variant>
      <vt:variant>
        <vt:lpstr>Ενσωματωμένοι διακομιστές OLE</vt:lpstr>
      </vt:variant>
      <vt:variant>
        <vt:i4>2</vt:i4>
      </vt:variant>
      <vt:variant>
        <vt:lpstr>Τίτλοι διαφανειών</vt:lpstr>
      </vt:variant>
      <vt:variant>
        <vt:i4>139</vt:i4>
      </vt:variant>
    </vt:vector>
  </HeadingPairs>
  <TitlesOfParts>
    <vt:vector size="159" baseType="lpstr">
      <vt:lpstr>Aptos</vt:lpstr>
      <vt:lpstr>Arial</vt:lpstr>
      <vt:lpstr>Arial Narrow</vt:lpstr>
      <vt:lpstr>Calibri</vt:lpstr>
      <vt:lpstr>Cambria</vt:lpstr>
      <vt:lpstr>Cambria Math</vt:lpstr>
      <vt:lpstr>Comic Sans MS</vt:lpstr>
      <vt:lpstr>Symbol</vt:lpstr>
      <vt:lpstr>Tahoma</vt:lpstr>
      <vt:lpstr>Times New Roman</vt:lpstr>
      <vt:lpstr>Times-BoldItalic</vt:lpstr>
      <vt:lpstr>TimesNewRoman</vt:lpstr>
      <vt:lpstr>TimesNewRoman,Bold</vt:lpstr>
      <vt:lpstr>TimesNewRoman,BoldItalic</vt:lpstr>
      <vt:lpstr>Times-Roman</vt:lpstr>
      <vt:lpstr>Wingdings</vt:lpstr>
      <vt:lpstr>Wingdings 2</vt:lpstr>
      <vt:lpstr>1_Θέμα του Office</vt:lpstr>
      <vt:lpstr>Equation</vt:lpstr>
      <vt:lpstr>MathType 7.0 Equation</vt:lpstr>
      <vt:lpstr>Παρουσίαση του PowerPoint</vt:lpstr>
      <vt:lpstr>Παρουσίαση του PowerPoint</vt:lpstr>
      <vt:lpstr>Παρουσίαση του PowerPoint</vt:lpstr>
      <vt:lpstr>Ατμοσφαιρική Διασπορά ρύπων</vt:lpstr>
      <vt:lpstr>Ατμοσφαιρική Διασπορά ρύπων</vt:lpstr>
      <vt:lpstr>Παρουσίαση του PowerPoint</vt:lpstr>
      <vt:lpstr>Παρουσίαση του PowerPoint</vt:lpstr>
      <vt:lpstr>Φυσικές πηγές ρύπων</vt:lpstr>
      <vt:lpstr>Παρουσίαση του PowerPoint</vt:lpstr>
      <vt:lpstr>Παρουσίαση του PowerPoint</vt:lpstr>
      <vt:lpstr> Είδη πηγών εκπομπής </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Καπνοθύσανος</vt:lpstr>
      <vt:lpstr>Παρουσίαση του PowerPoint</vt:lpstr>
      <vt:lpstr>Υπολογισμός ανύψωσης</vt:lpstr>
      <vt:lpstr>Παρουσίαση του PowerPoint</vt:lpstr>
      <vt:lpstr>Παρουσίαση του PowerPoint</vt:lpstr>
      <vt:lpstr>Παρουσίαση του PowerPoint</vt:lpstr>
      <vt:lpstr>Υπολογισμός ροής της ορμής</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Μοντέλα διασποράς</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Κανονική κατανοµή </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Γκαουσιανό μοντέλο διασποράς</vt:lpstr>
      <vt:lpstr>Παραδοχες του μοντελου</vt:lpstr>
      <vt:lpstr>Στόχος μοντέλου</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Eξίσωση θυσάνου του Gauss</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Συμπεράσματα </vt:lpstr>
      <vt:lpstr>Παρουσίαση του PowerPoint</vt:lpstr>
      <vt:lpstr>Παρουσίαση του PowerPoint</vt:lpstr>
      <vt:lpstr>Παρουσίαση του PowerPoint</vt:lpstr>
      <vt:lpstr>Παρουσίαση του PowerPoint</vt:lpstr>
      <vt:lpstr>Ανάκλαση </vt:lpstr>
      <vt:lpstr>Ανάκλαση </vt:lpstr>
      <vt:lpstr>Προσδιορισµός των σy και σz</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Καπνισµός (fumigation)</vt:lpstr>
      <vt:lpstr>Γραμμικές και επιφανειακές πηγές</vt:lpstr>
      <vt:lpstr>Μεταφορά μεγάλης κλίμακας</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Κανονισμός Ενεργειακής Απόδοσης Κτιρίων μέρος 1ο: Σκοπός-Πεδίο εφαρμογής-Ορισμοί</dc:title>
  <dc:creator>user</dc:creator>
  <cp:lastModifiedBy>Michail Vrachopoulos</cp:lastModifiedBy>
  <cp:revision>481</cp:revision>
  <cp:lastPrinted>2024-12-11T09:19:50Z</cp:lastPrinted>
  <dcterms:created xsi:type="dcterms:W3CDTF">2016-08-03T21:09:21Z</dcterms:created>
  <dcterms:modified xsi:type="dcterms:W3CDTF">2024-12-11T10:31:14Z</dcterms:modified>
</cp:coreProperties>
</file>