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86"/>
  </p:notesMasterIdLst>
  <p:sldIdLst>
    <p:sldId id="590" r:id="rId2"/>
    <p:sldId id="1160" r:id="rId3"/>
    <p:sldId id="811" r:id="rId4"/>
    <p:sldId id="1046" r:id="rId5"/>
    <p:sldId id="1117" r:id="rId6"/>
    <p:sldId id="1047" r:id="rId7"/>
    <p:sldId id="1122" r:id="rId8"/>
    <p:sldId id="1124" r:id="rId9"/>
    <p:sldId id="1126" r:id="rId10"/>
    <p:sldId id="1048" r:id="rId11"/>
    <p:sldId id="1146" r:id="rId12"/>
    <p:sldId id="1162" r:id="rId13"/>
    <p:sldId id="1123" r:id="rId14"/>
    <p:sldId id="1118" r:id="rId15"/>
    <p:sldId id="1121" r:id="rId16"/>
    <p:sldId id="1049" r:id="rId17"/>
    <p:sldId id="1050" r:id="rId18"/>
    <p:sldId id="1119" r:id="rId19"/>
    <p:sldId id="1051" r:id="rId20"/>
    <p:sldId id="1052" r:id="rId21"/>
    <p:sldId id="1053" r:id="rId22"/>
    <p:sldId id="1054" r:id="rId23"/>
    <p:sldId id="1055" r:id="rId24"/>
    <p:sldId id="1134" r:id="rId25"/>
    <p:sldId id="1127" r:id="rId26"/>
    <p:sldId id="1056" r:id="rId27"/>
    <p:sldId id="1129" r:id="rId28"/>
    <p:sldId id="1057" r:id="rId29"/>
    <p:sldId id="1058" r:id="rId30"/>
    <p:sldId id="1059" r:id="rId31"/>
    <p:sldId id="1060" r:id="rId32"/>
    <p:sldId id="1147" r:id="rId33"/>
    <p:sldId id="1120" r:id="rId34"/>
    <p:sldId id="1061" r:id="rId35"/>
    <p:sldId id="1062" r:id="rId36"/>
    <p:sldId id="1145" r:id="rId37"/>
    <p:sldId id="1125" r:id="rId38"/>
    <p:sldId id="1115" r:id="rId39"/>
    <p:sldId id="1063" r:id="rId40"/>
    <p:sldId id="1064" r:id="rId41"/>
    <p:sldId id="1065" r:id="rId42"/>
    <p:sldId id="1131" r:id="rId43"/>
    <p:sldId id="1066" r:id="rId44"/>
    <p:sldId id="1067" r:id="rId45"/>
    <p:sldId id="1110" r:id="rId46"/>
    <p:sldId id="1069" r:id="rId47"/>
    <p:sldId id="1072" r:id="rId48"/>
    <p:sldId id="1111" r:id="rId49"/>
    <p:sldId id="1112" r:id="rId50"/>
    <p:sldId id="1078" r:id="rId51"/>
    <p:sldId id="1079" r:id="rId52"/>
    <p:sldId id="1080" r:id="rId53"/>
    <p:sldId id="1113" r:id="rId54"/>
    <p:sldId id="1083" r:id="rId55"/>
    <p:sldId id="1084" r:id="rId56"/>
    <p:sldId id="1133" r:id="rId57"/>
    <p:sldId id="1116" r:id="rId58"/>
    <p:sldId id="1135" r:id="rId59"/>
    <p:sldId id="1136" r:id="rId60"/>
    <p:sldId id="1137" r:id="rId61"/>
    <p:sldId id="1138" r:id="rId62"/>
    <p:sldId id="1139" r:id="rId63"/>
    <p:sldId id="1087" r:id="rId64"/>
    <p:sldId id="1097" r:id="rId65"/>
    <p:sldId id="1140" r:id="rId66"/>
    <p:sldId id="1141" r:id="rId67"/>
    <p:sldId id="1102" r:id="rId68"/>
    <p:sldId id="1157" r:id="rId69"/>
    <p:sldId id="1161" r:id="rId70"/>
    <p:sldId id="1142" r:id="rId71"/>
    <p:sldId id="1143" r:id="rId72"/>
    <p:sldId id="1144" r:id="rId73"/>
    <p:sldId id="1045" r:id="rId74"/>
    <p:sldId id="1107" r:id="rId75"/>
    <p:sldId id="1108" r:id="rId76"/>
    <p:sldId id="1148" r:id="rId77"/>
    <p:sldId id="1149" r:id="rId78"/>
    <p:sldId id="1150" r:id="rId79"/>
    <p:sldId id="1151" r:id="rId80"/>
    <p:sldId id="1152" r:id="rId81"/>
    <p:sldId id="1153" r:id="rId82"/>
    <p:sldId id="1154" r:id="rId83"/>
    <p:sldId id="1155" r:id="rId84"/>
    <p:sldId id="1156" r:id="rId8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grv" initials="m" lastIdx="1" clrIdx="0">
    <p:extLst>
      <p:ext uri="{19B8F6BF-5375-455C-9EA6-DF929625EA0E}">
        <p15:presenceInfo xmlns:p15="http://schemas.microsoft.com/office/powerpoint/2012/main" userId="mgrv" providerId="None"/>
      </p:ext>
    </p:extLst>
  </p:cmAuthor>
  <p:cmAuthor id="2" name="Windows User" initials="WU" lastIdx="1" clrIdx="1">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83" autoAdjust="0"/>
    <p:restoredTop sz="87194" autoAdjust="0"/>
  </p:normalViewPr>
  <p:slideViewPr>
    <p:cSldViewPr>
      <p:cViewPr varScale="1">
        <p:scale>
          <a:sx n="104" d="100"/>
          <a:sy n="104" d="100"/>
        </p:scale>
        <p:origin x="1984" y="2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ommentAuthors" Target="commentAuthor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C5B217-F20C-4A10-A888-AF9EDBED4B5D}" type="datetimeFigureOut">
              <a:rPr lang="el-GR" smtClean="0"/>
              <a:pPr/>
              <a:t>19/11/25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6254B3-AE9B-4D1F-B292-64560899B6F3}" type="slidenum">
              <a:rPr lang="el-GR" smtClean="0"/>
              <a:pPr/>
              <a:t>‹#›</a:t>
            </a:fld>
            <a:endParaRPr lang="el-GR"/>
          </a:p>
        </p:txBody>
      </p:sp>
    </p:spTree>
    <p:extLst>
      <p:ext uri="{BB962C8B-B14F-4D97-AF65-F5344CB8AC3E}">
        <p14:creationId xmlns:p14="http://schemas.microsoft.com/office/powerpoint/2010/main" val="292791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a:t>
            </a:fld>
            <a:endParaRPr lang="el-GR"/>
          </a:p>
        </p:txBody>
      </p:sp>
    </p:spTree>
    <p:extLst>
      <p:ext uri="{BB962C8B-B14F-4D97-AF65-F5344CB8AC3E}">
        <p14:creationId xmlns:p14="http://schemas.microsoft.com/office/powerpoint/2010/main" val="2626463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a:t>
            </a:fld>
            <a:endParaRPr lang="el-GR"/>
          </a:p>
        </p:txBody>
      </p:sp>
    </p:spTree>
    <p:extLst>
      <p:ext uri="{BB962C8B-B14F-4D97-AF65-F5344CB8AC3E}">
        <p14:creationId xmlns:p14="http://schemas.microsoft.com/office/powerpoint/2010/main" val="1601895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a:t>
            </a:fld>
            <a:endParaRPr lang="el-GR"/>
          </a:p>
        </p:txBody>
      </p:sp>
    </p:spTree>
    <p:extLst>
      <p:ext uri="{BB962C8B-B14F-4D97-AF65-F5344CB8AC3E}">
        <p14:creationId xmlns:p14="http://schemas.microsoft.com/office/powerpoint/2010/main" val="2735558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a:t>
            </a:fld>
            <a:endParaRPr lang="el-GR"/>
          </a:p>
        </p:txBody>
      </p:sp>
    </p:spTree>
    <p:extLst>
      <p:ext uri="{BB962C8B-B14F-4D97-AF65-F5344CB8AC3E}">
        <p14:creationId xmlns:p14="http://schemas.microsoft.com/office/powerpoint/2010/main" val="3169817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a:t>
            </a:fld>
            <a:endParaRPr lang="el-GR"/>
          </a:p>
        </p:txBody>
      </p:sp>
    </p:spTree>
    <p:extLst>
      <p:ext uri="{BB962C8B-B14F-4D97-AF65-F5344CB8AC3E}">
        <p14:creationId xmlns:p14="http://schemas.microsoft.com/office/powerpoint/2010/main" val="3973457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7</a:t>
            </a:fld>
            <a:endParaRPr lang="el-GR"/>
          </a:p>
        </p:txBody>
      </p:sp>
    </p:spTree>
    <p:extLst>
      <p:ext uri="{BB962C8B-B14F-4D97-AF65-F5344CB8AC3E}">
        <p14:creationId xmlns:p14="http://schemas.microsoft.com/office/powerpoint/2010/main" val="198637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8</a:t>
            </a:fld>
            <a:endParaRPr lang="el-GR"/>
          </a:p>
        </p:txBody>
      </p:sp>
    </p:spTree>
    <p:extLst>
      <p:ext uri="{BB962C8B-B14F-4D97-AF65-F5344CB8AC3E}">
        <p14:creationId xmlns:p14="http://schemas.microsoft.com/office/powerpoint/2010/main" val="3378860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9</a:t>
            </a:fld>
            <a:endParaRPr lang="el-GR"/>
          </a:p>
        </p:txBody>
      </p:sp>
    </p:spTree>
    <p:extLst>
      <p:ext uri="{BB962C8B-B14F-4D97-AF65-F5344CB8AC3E}">
        <p14:creationId xmlns:p14="http://schemas.microsoft.com/office/powerpoint/2010/main" val="424214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10</a:t>
            </a:fld>
            <a:endParaRPr lang="el-GR"/>
          </a:p>
        </p:txBody>
      </p:sp>
    </p:spTree>
    <p:extLst>
      <p:ext uri="{BB962C8B-B14F-4D97-AF65-F5344CB8AC3E}">
        <p14:creationId xmlns:p14="http://schemas.microsoft.com/office/powerpoint/2010/main" val="579460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13</a:t>
            </a:fld>
            <a:endParaRPr lang="el-GR"/>
          </a:p>
        </p:txBody>
      </p:sp>
    </p:spTree>
    <p:extLst>
      <p:ext uri="{BB962C8B-B14F-4D97-AF65-F5344CB8AC3E}">
        <p14:creationId xmlns:p14="http://schemas.microsoft.com/office/powerpoint/2010/main" val="2944815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buFont typeface="Arial" panose="020B0604020202020204" pitchFamily="34" charset="0"/>
              <a:buChar char="•"/>
            </a:pPr>
            <a:r>
              <a:rPr lang="el-GR" dirty="0">
                <a:solidFill>
                  <a:srgbClr val="0000FF"/>
                </a:solidFill>
              </a:rPr>
              <a:t>Όσο μεγαλύτερη η διαφορά ατμοσφαιρικής πίεσης και μικρότερη η απόσταση μεταξύ δύο τόπων τόσο σφοδρότεροι θα είναι οι άνεμοι που θα ακολουθήσουν.</a:t>
            </a:r>
          </a:p>
          <a:p>
            <a:pPr algn="just"/>
            <a:r>
              <a:rPr lang="el-GR" dirty="0">
                <a:solidFill>
                  <a:srgbClr val="0000FF"/>
                </a:solidFill>
              </a:rPr>
              <a:t>Συνεπώς η γνώση της </a:t>
            </a:r>
            <a:r>
              <a:rPr lang="el-GR" dirty="0" err="1">
                <a:solidFill>
                  <a:srgbClr val="0000FF"/>
                </a:solidFill>
              </a:rPr>
              <a:t>βαροβαθμίδας</a:t>
            </a:r>
            <a:r>
              <a:rPr lang="el-GR" dirty="0">
                <a:solidFill>
                  <a:srgbClr val="0000FF"/>
                </a:solidFill>
              </a:rPr>
              <a:t>, πάντα μεταξύ δύο τόπων, προσδιορίζει εμπειρικά και τη δύναμη των ανέμων που θα παρατηρηθούν στο χαμηλότερης ατμοσφαιρικής πίεσης τόπο, με διεύθυνση από εκείνη του </a:t>
            </a:r>
            <a:r>
              <a:rPr lang="el-GR" dirty="0" err="1">
                <a:solidFill>
                  <a:srgbClr val="0000FF"/>
                </a:solidFill>
              </a:rPr>
              <a:t>έτερου</a:t>
            </a:r>
            <a:r>
              <a:rPr lang="el-GR" dirty="0">
                <a:solidFill>
                  <a:srgbClr val="0000FF"/>
                </a:solidFill>
              </a:rPr>
              <a:t> τόπου. </a:t>
            </a:r>
          </a:p>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14</a:t>
            </a:fld>
            <a:endParaRPr lang="el-GR"/>
          </a:p>
        </p:txBody>
      </p:sp>
    </p:spTree>
    <p:extLst>
      <p:ext uri="{BB962C8B-B14F-4D97-AF65-F5344CB8AC3E}">
        <p14:creationId xmlns:p14="http://schemas.microsoft.com/office/powerpoint/2010/main" val="3498411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15</a:t>
            </a:fld>
            <a:endParaRPr lang="el-GR"/>
          </a:p>
        </p:txBody>
      </p:sp>
    </p:spTree>
    <p:extLst>
      <p:ext uri="{BB962C8B-B14F-4D97-AF65-F5344CB8AC3E}">
        <p14:creationId xmlns:p14="http://schemas.microsoft.com/office/powerpoint/2010/main" val="747172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16</a:t>
            </a:fld>
            <a:endParaRPr lang="el-GR"/>
          </a:p>
        </p:txBody>
      </p:sp>
    </p:spTree>
    <p:extLst>
      <p:ext uri="{BB962C8B-B14F-4D97-AF65-F5344CB8AC3E}">
        <p14:creationId xmlns:p14="http://schemas.microsoft.com/office/powerpoint/2010/main" val="2119085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17</a:t>
            </a:fld>
            <a:endParaRPr lang="el-GR"/>
          </a:p>
        </p:txBody>
      </p:sp>
    </p:spTree>
    <p:extLst>
      <p:ext uri="{BB962C8B-B14F-4D97-AF65-F5344CB8AC3E}">
        <p14:creationId xmlns:p14="http://schemas.microsoft.com/office/powerpoint/2010/main" val="2006382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Μετεωρολογικό όργανο καταγραφής της θερμοκρασίας</a:t>
            </a: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18</a:t>
            </a:fld>
            <a:endParaRPr lang="el-GR"/>
          </a:p>
        </p:txBody>
      </p:sp>
    </p:spTree>
    <p:extLst>
      <p:ext uri="{BB962C8B-B14F-4D97-AF65-F5344CB8AC3E}">
        <p14:creationId xmlns:p14="http://schemas.microsoft.com/office/powerpoint/2010/main" val="281389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19</a:t>
            </a:fld>
            <a:endParaRPr lang="el-GR"/>
          </a:p>
        </p:txBody>
      </p:sp>
    </p:spTree>
    <p:extLst>
      <p:ext uri="{BB962C8B-B14F-4D97-AF65-F5344CB8AC3E}">
        <p14:creationId xmlns:p14="http://schemas.microsoft.com/office/powerpoint/2010/main" val="1320734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20</a:t>
            </a:fld>
            <a:endParaRPr lang="el-GR"/>
          </a:p>
        </p:txBody>
      </p:sp>
    </p:spTree>
    <p:extLst>
      <p:ext uri="{BB962C8B-B14F-4D97-AF65-F5344CB8AC3E}">
        <p14:creationId xmlns:p14="http://schemas.microsoft.com/office/powerpoint/2010/main" val="4278310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21</a:t>
            </a:fld>
            <a:endParaRPr lang="el-GR"/>
          </a:p>
        </p:txBody>
      </p:sp>
    </p:spTree>
    <p:extLst>
      <p:ext uri="{BB962C8B-B14F-4D97-AF65-F5344CB8AC3E}">
        <p14:creationId xmlns:p14="http://schemas.microsoft.com/office/powerpoint/2010/main" val="3048899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22</a:t>
            </a:fld>
            <a:endParaRPr lang="el-GR"/>
          </a:p>
        </p:txBody>
      </p:sp>
    </p:spTree>
    <p:extLst>
      <p:ext uri="{BB962C8B-B14F-4D97-AF65-F5344CB8AC3E}">
        <p14:creationId xmlns:p14="http://schemas.microsoft.com/office/powerpoint/2010/main" val="3054282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23</a:t>
            </a:fld>
            <a:endParaRPr lang="el-GR"/>
          </a:p>
        </p:txBody>
      </p:sp>
    </p:spTree>
    <p:extLst>
      <p:ext uri="{BB962C8B-B14F-4D97-AF65-F5344CB8AC3E}">
        <p14:creationId xmlns:p14="http://schemas.microsoft.com/office/powerpoint/2010/main" val="519203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24</a:t>
            </a:fld>
            <a:endParaRPr lang="el-GR"/>
          </a:p>
        </p:txBody>
      </p:sp>
    </p:spTree>
    <p:extLst>
      <p:ext uri="{BB962C8B-B14F-4D97-AF65-F5344CB8AC3E}">
        <p14:creationId xmlns:p14="http://schemas.microsoft.com/office/powerpoint/2010/main" val="932727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25</a:t>
            </a:fld>
            <a:endParaRPr lang="el-GR"/>
          </a:p>
        </p:txBody>
      </p:sp>
    </p:spTree>
    <p:extLst>
      <p:ext uri="{BB962C8B-B14F-4D97-AF65-F5344CB8AC3E}">
        <p14:creationId xmlns:p14="http://schemas.microsoft.com/office/powerpoint/2010/main" val="3347590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26</a:t>
            </a:fld>
            <a:endParaRPr lang="el-GR"/>
          </a:p>
        </p:txBody>
      </p:sp>
    </p:spTree>
    <p:extLst>
      <p:ext uri="{BB962C8B-B14F-4D97-AF65-F5344CB8AC3E}">
        <p14:creationId xmlns:p14="http://schemas.microsoft.com/office/powerpoint/2010/main" val="21098827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27</a:t>
            </a:fld>
            <a:endParaRPr lang="el-GR"/>
          </a:p>
        </p:txBody>
      </p:sp>
    </p:spTree>
    <p:extLst>
      <p:ext uri="{BB962C8B-B14F-4D97-AF65-F5344CB8AC3E}">
        <p14:creationId xmlns:p14="http://schemas.microsoft.com/office/powerpoint/2010/main" val="16102879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28</a:t>
            </a:fld>
            <a:endParaRPr lang="el-GR"/>
          </a:p>
        </p:txBody>
      </p:sp>
    </p:spTree>
    <p:extLst>
      <p:ext uri="{BB962C8B-B14F-4D97-AF65-F5344CB8AC3E}">
        <p14:creationId xmlns:p14="http://schemas.microsoft.com/office/powerpoint/2010/main" val="4266299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29</a:t>
            </a:fld>
            <a:endParaRPr lang="el-GR"/>
          </a:p>
        </p:txBody>
      </p:sp>
    </p:spTree>
    <p:extLst>
      <p:ext uri="{BB962C8B-B14F-4D97-AF65-F5344CB8AC3E}">
        <p14:creationId xmlns:p14="http://schemas.microsoft.com/office/powerpoint/2010/main" val="10018424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30</a:t>
            </a:fld>
            <a:endParaRPr lang="el-GR"/>
          </a:p>
        </p:txBody>
      </p:sp>
    </p:spTree>
    <p:extLst>
      <p:ext uri="{BB962C8B-B14F-4D97-AF65-F5344CB8AC3E}">
        <p14:creationId xmlns:p14="http://schemas.microsoft.com/office/powerpoint/2010/main" val="17568534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31</a:t>
            </a:fld>
            <a:endParaRPr lang="el-GR"/>
          </a:p>
        </p:txBody>
      </p:sp>
    </p:spTree>
    <p:extLst>
      <p:ext uri="{BB962C8B-B14F-4D97-AF65-F5344CB8AC3E}">
        <p14:creationId xmlns:p14="http://schemas.microsoft.com/office/powerpoint/2010/main" val="27332481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32</a:t>
            </a:fld>
            <a:endParaRPr lang="el-GR"/>
          </a:p>
        </p:txBody>
      </p:sp>
    </p:spTree>
    <p:extLst>
      <p:ext uri="{BB962C8B-B14F-4D97-AF65-F5344CB8AC3E}">
        <p14:creationId xmlns:p14="http://schemas.microsoft.com/office/powerpoint/2010/main" val="9522291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33</a:t>
            </a:fld>
            <a:endParaRPr lang="el-GR"/>
          </a:p>
        </p:txBody>
      </p:sp>
    </p:spTree>
    <p:extLst>
      <p:ext uri="{BB962C8B-B14F-4D97-AF65-F5344CB8AC3E}">
        <p14:creationId xmlns:p14="http://schemas.microsoft.com/office/powerpoint/2010/main" val="2433730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34</a:t>
            </a:fld>
            <a:endParaRPr lang="el-GR"/>
          </a:p>
        </p:txBody>
      </p:sp>
    </p:spTree>
    <p:extLst>
      <p:ext uri="{BB962C8B-B14F-4D97-AF65-F5344CB8AC3E}">
        <p14:creationId xmlns:p14="http://schemas.microsoft.com/office/powerpoint/2010/main" val="2350587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35</a:t>
            </a:fld>
            <a:endParaRPr lang="el-GR"/>
          </a:p>
        </p:txBody>
      </p:sp>
    </p:spTree>
    <p:extLst>
      <p:ext uri="{BB962C8B-B14F-4D97-AF65-F5344CB8AC3E}">
        <p14:creationId xmlns:p14="http://schemas.microsoft.com/office/powerpoint/2010/main" val="8668105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36</a:t>
            </a:fld>
            <a:endParaRPr lang="el-GR"/>
          </a:p>
        </p:txBody>
      </p:sp>
    </p:spTree>
    <p:extLst>
      <p:ext uri="{BB962C8B-B14F-4D97-AF65-F5344CB8AC3E}">
        <p14:creationId xmlns:p14="http://schemas.microsoft.com/office/powerpoint/2010/main" val="3329296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37</a:t>
            </a:fld>
            <a:endParaRPr lang="el-GR"/>
          </a:p>
        </p:txBody>
      </p:sp>
    </p:spTree>
    <p:extLst>
      <p:ext uri="{BB962C8B-B14F-4D97-AF65-F5344CB8AC3E}">
        <p14:creationId xmlns:p14="http://schemas.microsoft.com/office/powerpoint/2010/main" val="1077539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38</a:t>
            </a:fld>
            <a:endParaRPr lang="el-GR"/>
          </a:p>
        </p:txBody>
      </p:sp>
    </p:spTree>
    <p:extLst>
      <p:ext uri="{BB962C8B-B14F-4D97-AF65-F5344CB8AC3E}">
        <p14:creationId xmlns:p14="http://schemas.microsoft.com/office/powerpoint/2010/main" val="17601427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39</a:t>
            </a:fld>
            <a:endParaRPr lang="el-GR"/>
          </a:p>
        </p:txBody>
      </p:sp>
    </p:spTree>
    <p:extLst>
      <p:ext uri="{BB962C8B-B14F-4D97-AF65-F5344CB8AC3E}">
        <p14:creationId xmlns:p14="http://schemas.microsoft.com/office/powerpoint/2010/main" val="2495011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40</a:t>
            </a:fld>
            <a:endParaRPr lang="el-GR"/>
          </a:p>
        </p:txBody>
      </p:sp>
    </p:spTree>
    <p:extLst>
      <p:ext uri="{BB962C8B-B14F-4D97-AF65-F5344CB8AC3E}">
        <p14:creationId xmlns:p14="http://schemas.microsoft.com/office/powerpoint/2010/main" val="29603752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41</a:t>
            </a:fld>
            <a:endParaRPr lang="el-GR"/>
          </a:p>
        </p:txBody>
      </p:sp>
    </p:spTree>
    <p:extLst>
      <p:ext uri="{BB962C8B-B14F-4D97-AF65-F5344CB8AC3E}">
        <p14:creationId xmlns:p14="http://schemas.microsoft.com/office/powerpoint/2010/main" val="1871205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42</a:t>
            </a:fld>
            <a:endParaRPr lang="el-GR"/>
          </a:p>
        </p:txBody>
      </p:sp>
    </p:spTree>
    <p:extLst>
      <p:ext uri="{BB962C8B-B14F-4D97-AF65-F5344CB8AC3E}">
        <p14:creationId xmlns:p14="http://schemas.microsoft.com/office/powerpoint/2010/main" val="15001186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43</a:t>
            </a:fld>
            <a:endParaRPr lang="el-GR"/>
          </a:p>
        </p:txBody>
      </p:sp>
    </p:spTree>
    <p:extLst>
      <p:ext uri="{BB962C8B-B14F-4D97-AF65-F5344CB8AC3E}">
        <p14:creationId xmlns:p14="http://schemas.microsoft.com/office/powerpoint/2010/main" val="1607094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44</a:t>
            </a:fld>
            <a:endParaRPr lang="el-GR"/>
          </a:p>
        </p:txBody>
      </p:sp>
    </p:spTree>
    <p:extLst>
      <p:ext uri="{BB962C8B-B14F-4D97-AF65-F5344CB8AC3E}">
        <p14:creationId xmlns:p14="http://schemas.microsoft.com/office/powerpoint/2010/main" val="24792338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45</a:t>
            </a:fld>
            <a:endParaRPr lang="el-GR"/>
          </a:p>
        </p:txBody>
      </p:sp>
    </p:spTree>
    <p:extLst>
      <p:ext uri="{BB962C8B-B14F-4D97-AF65-F5344CB8AC3E}">
        <p14:creationId xmlns:p14="http://schemas.microsoft.com/office/powerpoint/2010/main" val="40689168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46</a:t>
            </a:fld>
            <a:endParaRPr lang="el-GR"/>
          </a:p>
        </p:txBody>
      </p:sp>
    </p:spTree>
    <p:extLst>
      <p:ext uri="{BB962C8B-B14F-4D97-AF65-F5344CB8AC3E}">
        <p14:creationId xmlns:p14="http://schemas.microsoft.com/office/powerpoint/2010/main" val="1336341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47</a:t>
            </a:fld>
            <a:endParaRPr lang="el-GR"/>
          </a:p>
        </p:txBody>
      </p:sp>
    </p:spTree>
    <p:extLst>
      <p:ext uri="{BB962C8B-B14F-4D97-AF65-F5344CB8AC3E}">
        <p14:creationId xmlns:p14="http://schemas.microsoft.com/office/powerpoint/2010/main" val="9044913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48</a:t>
            </a:fld>
            <a:endParaRPr lang="el-GR"/>
          </a:p>
        </p:txBody>
      </p:sp>
    </p:spTree>
    <p:extLst>
      <p:ext uri="{BB962C8B-B14F-4D97-AF65-F5344CB8AC3E}">
        <p14:creationId xmlns:p14="http://schemas.microsoft.com/office/powerpoint/2010/main" val="27723902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49</a:t>
            </a:fld>
            <a:endParaRPr lang="el-GR"/>
          </a:p>
        </p:txBody>
      </p:sp>
    </p:spTree>
    <p:extLst>
      <p:ext uri="{BB962C8B-B14F-4D97-AF65-F5344CB8AC3E}">
        <p14:creationId xmlns:p14="http://schemas.microsoft.com/office/powerpoint/2010/main" val="40500315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50</a:t>
            </a:fld>
            <a:endParaRPr lang="el-GR"/>
          </a:p>
        </p:txBody>
      </p:sp>
    </p:spTree>
    <p:extLst>
      <p:ext uri="{BB962C8B-B14F-4D97-AF65-F5344CB8AC3E}">
        <p14:creationId xmlns:p14="http://schemas.microsoft.com/office/powerpoint/2010/main" val="33491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51</a:t>
            </a:fld>
            <a:endParaRPr lang="el-GR"/>
          </a:p>
        </p:txBody>
      </p:sp>
    </p:spTree>
    <p:extLst>
      <p:ext uri="{BB962C8B-B14F-4D97-AF65-F5344CB8AC3E}">
        <p14:creationId xmlns:p14="http://schemas.microsoft.com/office/powerpoint/2010/main" val="29738495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52</a:t>
            </a:fld>
            <a:endParaRPr lang="el-GR"/>
          </a:p>
        </p:txBody>
      </p:sp>
    </p:spTree>
    <p:extLst>
      <p:ext uri="{BB962C8B-B14F-4D97-AF65-F5344CB8AC3E}">
        <p14:creationId xmlns:p14="http://schemas.microsoft.com/office/powerpoint/2010/main" val="30619114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53</a:t>
            </a:fld>
            <a:endParaRPr lang="el-GR"/>
          </a:p>
        </p:txBody>
      </p:sp>
    </p:spTree>
    <p:extLst>
      <p:ext uri="{BB962C8B-B14F-4D97-AF65-F5344CB8AC3E}">
        <p14:creationId xmlns:p14="http://schemas.microsoft.com/office/powerpoint/2010/main" val="41350657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54</a:t>
            </a:fld>
            <a:endParaRPr lang="el-GR"/>
          </a:p>
        </p:txBody>
      </p:sp>
    </p:spTree>
    <p:extLst>
      <p:ext uri="{BB962C8B-B14F-4D97-AF65-F5344CB8AC3E}">
        <p14:creationId xmlns:p14="http://schemas.microsoft.com/office/powerpoint/2010/main" val="36415500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55</a:t>
            </a:fld>
            <a:endParaRPr lang="el-GR"/>
          </a:p>
        </p:txBody>
      </p:sp>
    </p:spTree>
    <p:extLst>
      <p:ext uri="{BB962C8B-B14F-4D97-AF65-F5344CB8AC3E}">
        <p14:creationId xmlns:p14="http://schemas.microsoft.com/office/powerpoint/2010/main" val="7895803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56</a:t>
            </a:fld>
            <a:endParaRPr lang="el-GR"/>
          </a:p>
        </p:txBody>
      </p:sp>
    </p:spTree>
    <p:extLst>
      <p:ext uri="{BB962C8B-B14F-4D97-AF65-F5344CB8AC3E}">
        <p14:creationId xmlns:p14="http://schemas.microsoft.com/office/powerpoint/2010/main" val="10190797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57</a:t>
            </a:fld>
            <a:endParaRPr lang="el-GR"/>
          </a:p>
        </p:txBody>
      </p:sp>
    </p:spTree>
    <p:extLst>
      <p:ext uri="{BB962C8B-B14F-4D97-AF65-F5344CB8AC3E}">
        <p14:creationId xmlns:p14="http://schemas.microsoft.com/office/powerpoint/2010/main" val="27013001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58</a:t>
            </a:fld>
            <a:endParaRPr lang="el-GR"/>
          </a:p>
        </p:txBody>
      </p:sp>
    </p:spTree>
    <p:extLst>
      <p:ext uri="{BB962C8B-B14F-4D97-AF65-F5344CB8AC3E}">
        <p14:creationId xmlns:p14="http://schemas.microsoft.com/office/powerpoint/2010/main" val="19573183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59</a:t>
            </a:fld>
            <a:endParaRPr lang="el-GR"/>
          </a:p>
        </p:txBody>
      </p:sp>
    </p:spTree>
    <p:extLst>
      <p:ext uri="{BB962C8B-B14F-4D97-AF65-F5344CB8AC3E}">
        <p14:creationId xmlns:p14="http://schemas.microsoft.com/office/powerpoint/2010/main" val="9340810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sz="1800" i="1" spc="10" dirty="0">
                <a:effectLst/>
                <a:latin typeface="Times New Roman" panose="02020603050405020304" pitchFamily="18" charset="0"/>
                <a:ea typeface="Times New Roman" panose="02020603050405020304" pitchFamily="18" charset="0"/>
              </a:rPr>
              <a:t>Χ</a:t>
            </a:r>
            <a:r>
              <a:rPr lang="el-GR" sz="1800" i="1" spc="-5" dirty="0">
                <a:effectLst/>
                <a:latin typeface="Times New Roman" panose="02020603050405020304" pitchFamily="18" charset="0"/>
                <a:ea typeface="Times New Roman" panose="02020603050405020304" pitchFamily="18" charset="0"/>
              </a:rPr>
              <a:t>ά</a:t>
            </a:r>
            <a:r>
              <a:rPr lang="el-GR" sz="1800" i="1" dirty="0">
                <a:effectLst/>
                <a:latin typeface="Times New Roman" panose="02020603050405020304" pitchFamily="18" charset="0"/>
                <a:ea typeface="Times New Roman" panose="02020603050405020304" pitchFamily="18" charset="0"/>
              </a:rPr>
              <a:t>ρτ</a:t>
            </a:r>
            <a:r>
              <a:rPr lang="el-GR" sz="1800" i="1" spc="5" dirty="0">
                <a:effectLst/>
                <a:latin typeface="Times New Roman" panose="02020603050405020304" pitchFamily="18" charset="0"/>
                <a:ea typeface="Times New Roman" panose="02020603050405020304" pitchFamily="18" charset="0"/>
              </a:rPr>
              <a:t>η</a:t>
            </a:r>
            <a:r>
              <a:rPr lang="el-GR" sz="1800" i="1" dirty="0">
                <a:effectLst/>
                <a:latin typeface="Times New Roman" panose="02020603050405020304" pitchFamily="18" charset="0"/>
                <a:ea typeface="Times New Roman" panose="02020603050405020304" pitchFamily="18" charset="0"/>
              </a:rPr>
              <a:t>ς</a:t>
            </a:r>
            <a:r>
              <a:rPr lang="el-GR" sz="1800" i="1" spc="5" dirty="0">
                <a:effectLst/>
                <a:latin typeface="Times New Roman" panose="02020603050405020304" pitchFamily="18" charset="0"/>
                <a:ea typeface="Times New Roman" panose="02020603050405020304" pitchFamily="18" charset="0"/>
              </a:rPr>
              <a:t> γε</a:t>
            </a:r>
            <a:r>
              <a:rPr lang="el-GR" sz="1800" i="1" spc="-5" dirty="0">
                <a:effectLst/>
                <a:latin typeface="Times New Roman" panose="02020603050405020304" pitchFamily="18" charset="0"/>
                <a:ea typeface="Times New Roman" panose="02020603050405020304" pitchFamily="18" charset="0"/>
              </a:rPr>
              <a:t>ωδ</a:t>
            </a:r>
            <a:r>
              <a:rPr lang="el-GR" sz="1800" i="1" dirty="0">
                <a:effectLst/>
                <a:latin typeface="Times New Roman" panose="02020603050405020304" pitchFamily="18" charset="0"/>
                <a:ea typeface="Times New Roman" panose="02020603050405020304" pitchFamily="18" charset="0"/>
              </a:rPr>
              <a:t>υν</a:t>
            </a:r>
            <a:r>
              <a:rPr lang="el-GR" sz="1800" i="1" spc="-10"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μικού</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ύψους</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 </a:t>
            </a:r>
            <a:r>
              <a:rPr lang="el-GR" sz="1800" i="1" spc="10" dirty="0">
                <a:effectLst/>
                <a:latin typeface="Times New Roman" panose="02020603050405020304" pitchFamily="18" charset="0"/>
                <a:ea typeface="Times New Roman" panose="02020603050405020304" pitchFamily="18" charset="0"/>
              </a:rPr>
              <a:t>θ</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ρ</a:t>
            </a:r>
            <a:r>
              <a:rPr lang="el-GR" sz="1800" i="1" spc="-20" dirty="0">
                <a:effectLst/>
                <a:latin typeface="Times New Roman" panose="02020603050405020304" pitchFamily="18" charset="0"/>
                <a:ea typeface="Times New Roman" panose="02020603050405020304" pitchFamily="18" charset="0"/>
              </a:rPr>
              <a:t>μ</a:t>
            </a:r>
            <a:r>
              <a:rPr lang="el-GR" sz="1800" i="1" dirty="0">
                <a:effectLst/>
                <a:latin typeface="Times New Roman" panose="02020603050405020304" pitchFamily="18" charset="0"/>
                <a:ea typeface="Times New Roman" panose="02020603050405020304" pitchFamily="18" charset="0"/>
              </a:rPr>
              <a:t>οκρ</a:t>
            </a:r>
            <a:r>
              <a:rPr lang="el-GR" sz="1800" i="1" spc="-5" dirty="0">
                <a:effectLst/>
                <a:latin typeface="Times New Roman" panose="02020603050405020304" pitchFamily="18" charset="0"/>
                <a:ea typeface="Times New Roman" panose="02020603050405020304" pitchFamily="18" charset="0"/>
              </a:rPr>
              <a:t>α</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ίας </a:t>
            </a:r>
            <a:r>
              <a:rPr lang="el-GR" sz="1800" i="1" spc="2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το</a:t>
            </a:r>
            <a:r>
              <a:rPr lang="el-GR" sz="1800" i="1" spc="10" dirty="0">
                <a:effectLst/>
                <a:latin typeface="Times New Roman" panose="02020603050405020304" pitchFamily="18" charset="0"/>
                <a:ea typeface="Times New Roman" panose="02020603050405020304" pitchFamily="18" charset="0"/>
              </a:rPr>
              <a:t> </a:t>
            </a:r>
            <a:r>
              <a:rPr lang="el-GR" sz="1800" i="1" spc="-20" dirty="0" err="1">
                <a:effectLst/>
                <a:latin typeface="Times New Roman" panose="02020603050405020304" pitchFamily="18" charset="0"/>
                <a:ea typeface="Times New Roman" panose="02020603050405020304" pitchFamily="18" charset="0"/>
              </a:rPr>
              <a:t>ι</a:t>
            </a:r>
            <a:r>
              <a:rPr lang="el-GR" sz="1800" i="1" spc="5" dirty="0" err="1">
                <a:effectLst/>
                <a:latin typeface="Times New Roman" panose="02020603050405020304" pitchFamily="18" charset="0"/>
                <a:ea typeface="Times New Roman" panose="02020603050405020304" pitchFamily="18" charset="0"/>
              </a:rPr>
              <a:t>σ</a:t>
            </a:r>
            <a:r>
              <a:rPr lang="el-GR" sz="1800" i="1" dirty="0" err="1">
                <a:effectLst/>
                <a:latin typeface="Times New Roman" panose="02020603050405020304" pitchFamily="18" charset="0"/>
                <a:ea typeface="Times New Roman" panose="02020603050405020304" pitchFamily="18" charset="0"/>
              </a:rPr>
              <a:t>οβ</a:t>
            </a:r>
            <a:r>
              <a:rPr lang="el-GR" sz="1800" i="1" spc="-5" dirty="0" err="1">
                <a:effectLst/>
                <a:latin typeface="Times New Roman" panose="02020603050405020304" pitchFamily="18" charset="0"/>
                <a:ea typeface="Times New Roman" panose="02020603050405020304" pitchFamily="18" charset="0"/>
              </a:rPr>
              <a:t>α</a:t>
            </a:r>
            <a:r>
              <a:rPr lang="el-GR" sz="1800" i="1" dirty="0" err="1">
                <a:effectLst/>
                <a:latin typeface="Times New Roman" panose="02020603050405020304" pitchFamily="18" charset="0"/>
                <a:ea typeface="Times New Roman" panose="02020603050405020304" pitchFamily="18" charset="0"/>
              </a:rPr>
              <a:t>ρικό</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πί</a:t>
            </a:r>
            <a:r>
              <a:rPr lang="el-GR" sz="1800" i="1" spc="-20" dirty="0">
                <a:effectLst/>
                <a:latin typeface="Times New Roman" panose="02020603050405020304" pitchFamily="18" charset="0"/>
                <a:ea typeface="Times New Roman" panose="02020603050405020304" pitchFamily="18" charset="0"/>
              </a:rPr>
              <a:t>π</a:t>
            </a:r>
            <a:r>
              <a:rPr lang="el-GR" sz="1800" i="1" spc="5" dirty="0">
                <a:effectLst/>
                <a:latin typeface="Times New Roman" panose="02020603050405020304" pitchFamily="18" charset="0"/>
                <a:ea typeface="Times New Roman" panose="02020603050405020304" pitchFamily="18" charset="0"/>
              </a:rPr>
              <a:t>ε</a:t>
            </a:r>
            <a:r>
              <a:rPr lang="el-GR" sz="1800" i="1" spc="-5" dirty="0">
                <a:effectLst/>
                <a:latin typeface="Times New Roman" panose="02020603050405020304" pitchFamily="18" charset="0"/>
                <a:ea typeface="Times New Roman" panose="02020603050405020304" pitchFamily="18" charset="0"/>
              </a:rPr>
              <a:t>δ</a:t>
            </a:r>
            <a:r>
              <a:rPr lang="el-GR" sz="1800" i="1" dirty="0">
                <a:effectLst/>
                <a:latin typeface="Times New Roman" panose="02020603050405020304" pitchFamily="18" charset="0"/>
                <a:ea typeface="Times New Roman" panose="02020603050405020304" pitchFamily="18" charset="0"/>
              </a:rPr>
              <a:t>ο</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τ</a:t>
            </a:r>
            <a:r>
              <a:rPr lang="el-GR" sz="1800" i="1" spc="-5" dirty="0">
                <a:effectLst/>
                <a:latin typeface="Times New Roman" panose="02020603050405020304" pitchFamily="18" charset="0"/>
                <a:ea typeface="Times New Roman" panose="02020603050405020304" pitchFamily="18" charset="0"/>
              </a:rPr>
              <a:t>ω</a:t>
            </a:r>
            <a:r>
              <a:rPr lang="el-GR" sz="1800" i="1" dirty="0">
                <a:effectLst/>
                <a:latin typeface="Times New Roman" panose="02020603050405020304" pitchFamily="18" charset="0"/>
                <a:ea typeface="Times New Roman" panose="02020603050405020304" pitchFamily="18" charset="0"/>
              </a:rPr>
              <a:t>ν</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500</a:t>
            </a:r>
            <a:r>
              <a:rPr lang="el-GR" sz="1800" i="1" spc="-10"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h</a:t>
            </a:r>
            <a:r>
              <a:rPr lang="en-US" sz="1800" i="1" spc="-10" dirty="0" err="1">
                <a:effectLst/>
                <a:latin typeface="Times New Roman" panose="02020603050405020304" pitchFamily="18" charset="0"/>
                <a:ea typeface="Times New Roman" panose="02020603050405020304" pitchFamily="18" charset="0"/>
              </a:rPr>
              <a:t>P</a:t>
            </a:r>
            <a:r>
              <a:rPr lang="en-US" sz="1800" i="1" dirty="0" err="1">
                <a:effectLst/>
                <a:latin typeface="Times New Roman" panose="02020603050405020304" pitchFamily="18" charset="0"/>
                <a:ea typeface="Times New Roman" panose="02020603050405020304" pitchFamily="18" charset="0"/>
              </a:rPr>
              <a:t>a</a:t>
            </a:r>
            <a:r>
              <a:rPr lang="en-US"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γ</a:t>
            </a:r>
            <a:r>
              <a:rPr lang="el-GR" sz="1800" i="1" dirty="0">
                <a:effectLst/>
                <a:latin typeface="Times New Roman" panose="02020603050405020304" pitchFamily="18" charset="0"/>
                <a:ea typeface="Times New Roman" panose="02020603050405020304" pitchFamily="18" charset="0"/>
              </a:rPr>
              <a:t>ια</a:t>
            </a:r>
            <a:r>
              <a:rPr lang="el-GR" sz="1800" i="1" spc="5" dirty="0">
                <a:effectLst/>
                <a:latin typeface="Times New Roman" panose="02020603050405020304" pitchFamily="18" charset="0"/>
                <a:ea typeface="Times New Roman" panose="02020603050405020304" pitchFamily="18" charset="0"/>
              </a:rPr>
              <a:t> </a:t>
            </a:r>
            <a:r>
              <a:rPr lang="el-GR" sz="1800" i="1" spc="-20" dirty="0">
                <a:effectLst/>
                <a:latin typeface="Times New Roman" panose="02020603050405020304" pitchFamily="18" charset="0"/>
                <a:ea typeface="Times New Roman" panose="02020603050405020304" pitchFamily="18" charset="0"/>
              </a:rPr>
              <a:t>τ</a:t>
            </a:r>
            <a:r>
              <a:rPr lang="el-GR" sz="1800" i="1" spc="5" dirty="0">
                <a:effectLst/>
                <a:latin typeface="Times New Roman" panose="02020603050405020304" pitchFamily="18" charset="0"/>
                <a:ea typeface="Times New Roman" panose="02020603050405020304" pitchFamily="18" charset="0"/>
              </a:rPr>
              <a:t>η</a:t>
            </a:r>
            <a:r>
              <a:rPr lang="el-GR" sz="1800" i="1" dirty="0">
                <a:effectLst/>
                <a:latin typeface="Times New Roman" panose="02020603050405020304" pitchFamily="18" charset="0"/>
                <a:ea typeface="Times New Roman" panose="02020603050405020304" pitchFamily="18" charset="0"/>
              </a:rPr>
              <a:t>ν</a:t>
            </a:r>
            <a:r>
              <a:rPr lang="el-GR" sz="1800" i="1" spc="5" dirty="0">
                <a:effectLst/>
                <a:latin typeface="Times New Roman" panose="02020603050405020304" pitchFamily="18" charset="0"/>
                <a:ea typeface="Times New Roman" panose="02020603050405020304" pitchFamily="18" charset="0"/>
              </a:rPr>
              <a:t> </a:t>
            </a:r>
            <a:r>
              <a:rPr lang="el-GR" sz="1800" i="1" spc="10"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υρώπ</a:t>
            </a:r>
            <a:r>
              <a:rPr lang="el-GR" sz="1800" i="1" spc="-15" dirty="0">
                <a:effectLst/>
                <a:latin typeface="Times New Roman" panose="02020603050405020304" pitchFamily="18" charset="0"/>
                <a:ea typeface="Times New Roman" panose="02020603050405020304" pitchFamily="18" charset="0"/>
              </a:rPr>
              <a:t>η</a:t>
            </a:r>
            <a:r>
              <a:rPr lang="el-GR" sz="1800" i="1"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Μ</a:t>
            </a:r>
            <a:r>
              <a:rPr lang="el-GR" sz="1800" i="1" dirty="0">
                <a:effectLst/>
                <a:latin typeface="Times New Roman" panose="02020603050405020304" pitchFamily="18" charset="0"/>
                <a:ea typeface="Times New Roman" panose="02020603050405020304" pitchFamily="18" charset="0"/>
              </a:rPr>
              <a:t>ε πρ</a:t>
            </a:r>
            <a:r>
              <a:rPr lang="el-GR" sz="1800" i="1" spc="-5" dirty="0">
                <a:effectLst/>
                <a:latin typeface="Times New Roman" panose="02020603050405020304" pitchFamily="18" charset="0"/>
                <a:ea typeface="Times New Roman" panose="02020603050405020304" pitchFamily="18" charset="0"/>
              </a:rPr>
              <a:t>ά</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ινο</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β</a:t>
            </a:r>
            <a:r>
              <a:rPr lang="el-GR" sz="1800" i="1" spc="5" dirty="0">
                <a:effectLst/>
                <a:latin typeface="Times New Roman" panose="02020603050405020304" pitchFamily="18" charset="0"/>
                <a:ea typeface="Times New Roman" panose="02020603050405020304" pitchFamily="18" charset="0"/>
              </a:rPr>
              <a:t>έλ</a:t>
            </a:r>
            <a:r>
              <a:rPr lang="el-GR" sz="1800" i="1" dirty="0">
                <a:effectLst/>
                <a:latin typeface="Times New Roman" panose="02020603050405020304" pitchFamily="18" charset="0"/>
                <a:ea typeface="Times New Roman" panose="02020603050405020304" pitchFamily="18" charset="0"/>
              </a:rPr>
              <a:t>ος</a:t>
            </a:r>
            <a:r>
              <a:rPr lang="el-GR" sz="1800" i="1" spc="-1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υμβο</a:t>
            </a:r>
            <a:r>
              <a:rPr lang="el-GR" sz="1800" i="1" spc="5" dirty="0">
                <a:effectLst/>
                <a:latin typeface="Times New Roman" panose="02020603050405020304" pitchFamily="18" charset="0"/>
                <a:ea typeface="Times New Roman" panose="02020603050405020304" pitchFamily="18" charset="0"/>
              </a:rPr>
              <a:t>λ</a:t>
            </a:r>
            <a:r>
              <a:rPr lang="el-GR" sz="1800" i="1" dirty="0">
                <a:effectLst/>
                <a:latin typeface="Times New Roman" panose="02020603050405020304" pitchFamily="18" charset="0"/>
                <a:ea typeface="Times New Roman" panose="02020603050405020304" pitchFamily="18" charset="0"/>
              </a:rPr>
              <a:t>ίζεται</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ο</a:t>
            </a:r>
            <a:r>
              <a:rPr lang="el-GR" sz="1800" i="1" spc="-10" dirty="0">
                <a:effectLst/>
                <a:latin typeface="Times New Roman" panose="02020603050405020304" pitchFamily="18" charset="0"/>
                <a:ea typeface="Times New Roman" panose="02020603050405020304" pitchFamily="18" charset="0"/>
              </a:rPr>
              <a:t> </a:t>
            </a:r>
            <a:r>
              <a:rPr lang="el-GR" sz="1800" i="1" spc="5" dirty="0" err="1">
                <a:effectLst/>
                <a:latin typeface="Times New Roman" panose="02020603050405020304" pitchFamily="18" charset="0"/>
                <a:ea typeface="Times New Roman" panose="02020603050405020304" pitchFamily="18" charset="0"/>
              </a:rPr>
              <a:t>γε</a:t>
            </a:r>
            <a:r>
              <a:rPr lang="el-GR" sz="1800" i="1" spc="-5" dirty="0" err="1">
                <a:effectLst/>
                <a:latin typeface="Times New Roman" panose="02020603050405020304" pitchFamily="18" charset="0"/>
                <a:ea typeface="Times New Roman" panose="02020603050405020304" pitchFamily="18" charset="0"/>
              </a:rPr>
              <a:t>ω</a:t>
            </a:r>
            <a:r>
              <a:rPr lang="el-GR" sz="1800" i="1" spc="5" dirty="0" err="1">
                <a:effectLst/>
                <a:latin typeface="Times New Roman" panose="02020603050405020304" pitchFamily="18" charset="0"/>
                <a:ea typeface="Times New Roman" panose="02020603050405020304" pitchFamily="18" charset="0"/>
              </a:rPr>
              <a:t>σ</a:t>
            </a:r>
            <a:r>
              <a:rPr lang="el-GR" sz="1800" i="1" dirty="0" err="1">
                <a:effectLst/>
                <a:latin typeface="Times New Roman" panose="02020603050405020304" pitchFamily="18" charset="0"/>
                <a:ea typeface="Times New Roman" panose="02020603050405020304" pitchFamily="18" charset="0"/>
              </a:rPr>
              <a:t>τρο</a:t>
            </a:r>
            <a:r>
              <a:rPr lang="el-GR" sz="1800" i="1" spc="10" dirty="0" err="1">
                <a:effectLst/>
                <a:latin typeface="Times New Roman" panose="02020603050405020304" pitchFamily="18" charset="0"/>
                <a:ea typeface="Times New Roman" panose="02020603050405020304" pitchFamily="18" charset="0"/>
              </a:rPr>
              <a:t>φ</a:t>
            </a:r>
            <a:r>
              <a:rPr lang="el-GR" sz="1800" i="1" dirty="0" err="1">
                <a:effectLst/>
                <a:latin typeface="Times New Roman" panose="02020603050405020304" pitchFamily="18" charset="0"/>
                <a:ea typeface="Times New Roman" panose="02020603050405020304" pitchFamily="18" charset="0"/>
              </a:rPr>
              <a:t>ικός</a:t>
            </a:r>
            <a:r>
              <a:rPr lang="el-GR" sz="1800" i="1" spc="-1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άν</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μο</a:t>
            </a:r>
            <a:r>
              <a:rPr lang="el-GR" sz="1800" i="1" spc="-10" dirty="0">
                <a:effectLst/>
                <a:latin typeface="Times New Roman" panose="02020603050405020304" pitchFamily="18" charset="0"/>
                <a:ea typeface="Times New Roman" panose="02020603050405020304" pitchFamily="18" charset="0"/>
              </a:rPr>
              <a:t>ς</a:t>
            </a:r>
            <a:r>
              <a:rPr lang="el-GR" sz="1800" i="1" dirty="0">
                <a:effectLst/>
                <a:latin typeface="Times New Roman" panose="02020603050405020304" pitchFamily="18" charset="0"/>
                <a:ea typeface="Times New Roman" panose="02020603050405020304" pitchFamily="18" charset="0"/>
              </a:rPr>
              <a:t>,</a:t>
            </a:r>
            <a:r>
              <a:rPr lang="el-GR" sz="1800" i="1" spc="2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ρ</a:t>
            </a:r>
            <a:r>
              <a:rPr lang="el-GR" sz="1800" i="1" spc="-5" dirty="0">
                <a:effectLst/>
                <a:latin typeface="Times New Roman" panose="02020603050405020304" pitchFamily="18" charset="0"/>
                <a:ea typeface="Times New Roman" panose="02020603050405020304" pitchFamily="18" charset="0"/>
              </a:rPr>
              <a:t>ά</a:t>
            </a:r>
            <a:r>
              <a:rPr lang="el-GR" sz="1800" i="1" spc="5" dirty="0">
                <a:effectLst/>
                <a:latin typeface="Times New Roman" panose="02020603050405020304" pitchFamily="18" charset="0"/>
                <a:ea typeface="Times New Roman" panose="02020603050405020304" pitchFamily="18" charset="0"/>
              </a:rPr>
              <a:t>λληλ</a:t>
            </a:r>
            <a:r>
              <a:rPr lang="el-GR" sz="1800" i="1" dirty="0">
                <a:effectLst/>
                <a:latin typeface="Times New Roman" panose="02020603050405020304" pitchFamily="18" charset="0"/>
                <a:ea typeface="Times New Roman" panose="02020603050405020304" pitchFamily="18" charset="0"/>
              </a:rPr>
              <a:t>ος</a:t>
            </a:r>
            <a:r>
              <a:rPr lang="el-GR" sz="1800" i="1" spc="-1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τ</a:t>
            </a:r>
            <a:r>
              <a:rPr lang="el-GR" sz="1800" i="1" spc="5" dirty="0">
                <a:effectLst/>
                <a:latin typeface="Times New Roman" panose="02020603050405020304" pitchFamily="18" charset="0"/>
                <a:ea typeface="Times New Roman" panose="02020603050405020304" pitchFamily="18" charset="0"/>
              </a:rPr>
              <a:t>ι</a:t>
            </a:r>
            <a:r>
              <a:rPr lang="el-GR" sz="1800" i="1" dirty="0">
                <a:effectLst/>
                <a:latin typeface="Times New Roman" panose="02020603050405020304" pitchFamily="18" charset="0"/>
                <a:ea typeface="Times New Roman" panose="02020603050405020304" pitchFamily="18" charset="0"/>
              </a:rPr>
              <a:t>ς</a:t>
            </a:r>
            <a:r>
              <a:rPr lang="el-GR" sz="1800" i="1" spc="5" dirty="0">
                <a:effectLst/>
                <a:latin typeface="Times New Roman" panose="02020603050405020304" pitchFamily="18" charset="0"/>
                <a:ea typeface="Times New Roman" panose="02020603050405020304" pitchFamily="18" charset="0"/>
              </a:rPr>
              <a:t> </a:t>
            </a:r>
            <a:r>
              <a:rPr lang="el-GR" sz="1800" i="1" spc="-20" dirty="0">
                <a:effectLst/>
                <a:latin typeface="Times New Roman" panose="02020603050405020304" pitchFamily="18" charset="0"/>
                <a:ea typeface="Times New Roman" panose="02020603050405020304" pitchFamily="18" charset="0"/>
              </a:rPr>
              <a:t>ι</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οϋψ</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ίς</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a:t>
            </a:r>
            <a:r>
              <a:rPr lang="el-GR" sz="1800" i="1" spc="-5" dirty="0">
                <a:effectLst/>
                <a:latin typeface="Times New Roman" panose="02020603050405020304" pitchFamily="18" charset="0"/>
                <a:ea typeface="Times New Roman" panose="02020603050405020304" pitchFamily="18" charset="0"/>
              </a:rPr>
              <a:t>π</a:t>
            </a:r>
            <a:r>
              <a:rPr lang="el-GR" sz="1800" i="1" dirty="0">
                <a:effectLst/>
                <a:latin typeface="Times New Roman" panose="02020603050405020304" pitchFamily="18" charset="0"/>
                <a:ea typeface="Times New Roman" panose="02020603050405020304" pitchFamily="18" charset="0"/>
              </a:rPr>
              <a:t>ύ</a:t>
            </a:r>
            <a:r>
              <a:rPr lang="el-GR" sz="1800" i="1" spc="-10" dirty="0">
                <a:effectLst/>
                <a:latin typeface="Times New Roman" panose="02020603050405020304" pitchFamily="18" charset="0"/>
                <a:ea typeface="Times New Roman" panose="02020603050405020304" pitchFamily="18" charset="0"/>
              </a:rPr>
              <a:t>λ</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ς</a:t>
            </a:r>
            <a:r>
              <a:rPr lang="el-GR" sz="1800" i="1" spc="4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τα</a:t>
            </a:r>
            <a:r>
              <a:rPr lang="el-GR" sz="1800" i="1" spc="-1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ση</a:t>
            </a:r>
            <a:r>
              <a:rPr lang="el-GR" sz="1800" i="1" dirty="0">
                <a:effectLst/>
                <a:latin typeface="Times New Roman" panose="02020603050405020304" pitchFamily="18" charset="0"/>
                <a:ea typeface="Times New Roman" panose="02020603050405020304" pitchFamily="18" charset="0"/>
              </a:rPr>
              <a:t>μ</a:t>
            </a:r>
            <a:r>
              <a:rPr lang="el-GR" sz="1800" i="1" spc="-1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ία</a:t>
            </a:r>
            <a:r>
              <a:rPr lang="el-GR" sz="1800" i="1" spc="-1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Α</a:t>
            </a:r>
            <a:r>
              <a:rPr lang="el-GR" sz="1800" i="1" spc="1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 </a:t>
            </a:r>
            <a:r>
              <a:rPr lang="el-GR" sz="1800" i="1" spc="15" dirty="0">
                <a:effectLst/>
                <a:latin typeface="Times New Roman" panose="02020603050405020304" pitchFamily="18" charset="0"/>
                <a:ea typeface="Times New Roman" panose="02020603050405020304" pitchFamily="18" charset="0"/>
              </a:rPr>
              <a:t>Β</a:t>
            </a:r>
            <a:r>
              <a:rPr lang="el-GR" sz="1800" i="1"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Μ</a:t>
            </a:r>
            <a:r>
              <a:rPr lang="el-GR" sz="1800" i="1" dirty="0">
                <a:effectLst/>
                <a:latin typeface="Times New Roman" panose="02020603050405020304" pitchFamily="18" charset="0"/>
                <a:ea typeface="Times New Roman" panose="02020603050405020304" pitchFamily="18" charset="0"/>
              </a:rPr>
              <a:t>ε</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κόκκινο β</a:t>
            </a:r>
            <a:r>
              <a:rPr lang="el-GR" sz="1800" i="1" spc="5" dirty="0">
                <a:effectLst/>
                <a:latin typeface="Times New Roman" panose="02020603050405020304" pitchFamily="18" charset="0"/>
                <a:ea typeface="Times New Roman" panose="02020603050405020304" pitchFamily="18" charset="0"/>
              </a:rPr>
              <a:t>έλ</a:t>
            </a:r>
            <a:r>
              <a:rPr lang="el-GR" sz="1800" i="1" dirty="0">
                <a:effectLst/>
                <a:latin typeface="Times New Roman" panose="02020603050405020304" pitchFamily="18" charset="0"/>
                <a:ea typeface="Times New Roman" panose="02020603050405020304" pitchFamily="18" charset="0"/>
              </a:rPr>
              <a:t>ος</a:t>
            </a:r>
            <a:r>
              <a:rPr lang="el-GR" sz="1800" i="1" spc="5" dirty="0">
                <a:effectLst/>
                <a:latin typeface="Times New Roman" panose="02020603050405020304" pitchFamily="18" charset="0"/>
                <a:ea typeface="Times New Roman" panose="02020603050405020304" pitchFamily="18" charset="0"/>
              </a:rPr>
              <a:t> σ</a:t>
            </a:r>
            <a:r>
              <a:rPr lang="el-GR" sz="1800" i="1" dirty="0">
                <a:effectLst/>
                <a:latin typeface="Times New Roman" panose="02020603050405020304" pitchFamily="18" charset="0"/>
                <a:ea typeface="Times New Roman" panose="02020603050405020304" pitchFamily="18" charset="0"/>
              </a:rPr>
              <a:t>υμβ</a:t>
            </a:r>
            <a:r>
              <a:rPr lang="el-GR" sz="1800" i="1" spc="-20" dirty="0">
                <a:effectLst/>
                <a:latin typeface="Times New Roman" panose="02020603050405020304" pitchFamily="18" charset="0"/>
                <a:ea typeface="Times New Roman" panose="02020603050405020304" pitchFamily="18" charset="0"/>
              </a:rPr>
              <a:t>ο</a:t>
            </a:r>
            <a:r>
              <a:rPr lang="el-GR" sz="1800" i="1" spc="5" dirty="0">
                <a:effectLst/>
                <a:latin typeface="Times New Roman" panose="02020603050405020304" pitchFamily="18" charset="0"/>
                <a:ea typeface="Times New Roman" panose="02020603050405020304" pitchFamily="18" charset="0"/>
              </a:rPr>
              <a:t>λ</a:t>
            </a:r>
            <a:r>
              <a:rPr lang="el-GR" sz="1800" i="1" dirty="0">
                <a:effectLst/>
                <a:latin typeface="Times New Roman" panose="02020603050405020304" pitchFamily="18" charset="0"/>
                <a:ea typeface="Times New Roman" panose="02020603050405020304" pitchFamily="18" charset="0"/>
              </a:rPr>
              <a:t>ίζεται</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η</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δ</a:t>
            </a:r>
            <a:r>
              <a:rPr lang="el-GR" sz="1800" i="1" dirty="0">
                <a:effectLst/>
                <a:latin typeface="Times New Roman" panose="02020603050405020304" pitchFamily="18" charset="0"/>
                <a:ea typeface="Times New Roman" panose="02020603050405020304" pitchFamily="18" charset="0"/>
              </a:rPr>
              <a:t>ύν</a:t>
            </a:r>
            <a:r>
              <a:rPr lang="el-GR" sz="1800" i="1" spc="-10"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μη</a:t>
            </a:r>
            <a:r>
              <a:rPr lang="el-GR" sz="1800" i="1" spc="10" dirty="0">
                <a:effectLst/>
                <a:latin typeface="Times New Roman" panose="02020603050405020304" pitchFamily="18" charset="0"/>
                <a:ea typeface="Times New Roman" panose="02020603050405020304" pitchFamily="18" charset="0"/>
              </a:rPr>
              <a:t> </a:t>
            </a:r>
            <a:r>
              <a:rPr lang="el-GR" sz="1800" i="1" dirty="0" err="1">
                <a:effectLst/>
                <a:latin typeface="Times New Roman" panose="02020603050405020304" pitchFamily="18" charset="0"/>
                <a:ea typeface="Times New Roman" panose="02020603050405020304" pitchFamily="18" charset="0"/>
              </a:rPr>
              <a:t>β</a:t>
            </a:r>
            <a:r>
              <a:rPr lang="el-GR" sz="1800" i="1" spc="-5" dirty="0" err="1">
                <a:effectLst/>
                <a:latin typeface="Times New Roman" panose="02020603050405020304" pitchFamily="18" charset="0"/>
                <a:ea typeface="Times New Roman" panose="02020603050405020304" pitchFamily="18" charset="0"/>
              </a:rPr>
              <a:t>α</a:t>
            </a:r>
            <a:r>
              <a:rPr lang="el-GR" sz="1800" i="1" dirty="0" err="1">
                <a:effectLst/>
                <a:latin typeface="Times New Roman" panose="02020603050405020304" pitchFamily="18" charset="0"/>
                <a:ea typeface="Times New Roman" panose="02020603050405020304" pitchFamily="18" charset="0"/>
              </a:rPr>
              <a:t>ροβ</a:t>
            </a:r>
            <a:r>
              <a:rPr lang="el-GR" sz="1800" i="1" spc="-5" dirty="0" err="1">
                <a:effectLst/>
                <a:latin typeface="Times New Roman" panose="02020603050405020304" pitchFamily="18" charset="0"/>
                <a:ea typeface="Times New Roman" panose="02020603050405020304" pitchFamily="18" charset="0"/>
              </a:rPr>
              <a:t>α</a:t>
            </a:r>
            <a:r>
              <a:rPr lang="el-GR" sz="1800" i="1" spc="10" dirty="0" err="1">
                <a:effectLst/>
                <a:latin typeface="Times New Roman" panose="02020603050405020304" pitchFamily="18" charset="0"/>
                <a:ea typeface="Times New Roman" panose="02020603050405020304" pitchFamily="18" charset="0"/>
              </a:rPr>
              <a:t>θ</a:t>
            </a:r>
            <a:r>
              <a:rPr lang="el-GR" sz="1800" i="1" dirty="0" err="1">
                <a:effectLst/>
                <a:latin typeface="Times New Roman" panose="02020603050405020304" pitchFamily="18" charset="0"/>
                <a:ea typeface="Times New Roman" panose="02020603050405020304" pitchFamily="18" charset="0"/>
              </a:rPr>
              <a:t>μί</a:t>
            </a:r>
            <a:r>
              <a:rPr lang="el-GR" sz="1800" i="1" spc="-5" dirty="0" err="1">
                <a:effectLst/>
                <a:latin typeface="Times New Roman" panose="02020603050405020304" pitchFamily="18" charset="0"/>
                <a:ea typeface="Times New Roman" panose="02020603050405020304" pitchFamily="18" charset="0"/>
              </a:rPr>
              <a:t>δα</a:t>
            </a:r>
            <a:r>
              <a:rPr lang="el-GR" sz="1800" i="1" dirty="0" err="1">
                <a:effectLst/>
                <a:latin typeface="Times New Roman" panose="02020603050405020304" pitchFamily="18" charset="0"/>
                <a:ea typeface="Times New Roman" panose="02020603050405020304" pitchFamily="18" charset="0"/>
              </a:rPr>
              <a:t>ς</a:t>
            </a:r>
            <a:r>
              <a:rPr lang="el-GR" sz="1800" i="1" spc="2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έ</a:t>
            </a:r>
            <a:r>
              <a:rPr lang="el-GR" sz="1800" i="1" dirty="0">
                <a:effectLst/>
                <a:latin typeface="Times New Roman" panose="02020603050405020304" pitchFamily="18" charset="0"/>
                <a:ea typeface="Times New Roman" panose="02020603050405020304" pitchFamily="18" charset="0"/>
              </a:rPr>
              <a:t>χ</a:t>
            </a:r>
            <a:r>
              <a:rPr lang="el-GR" sz="1800" i="1" spc="-1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τ</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ύ</a:t>
            </a:r>
            <a:r>
              <a:rPr lang="el-GR" sz="1800" i="1" spc="10" dirty="0">
                <a:effectLst/>
                <a:latin typeface="Times New Roman" panose="02020603050405020304" pitchFamily="18" charset="0"/>
                <a:ea typeface="Times New Roman" panose="02020603050405020304" pitchFamily="18" charset="0"/>
              </a:rPr>
              <a:t>θ</a:t>
            </a:r>
            <a:r>
              <a:rPr lang="el-GR" sz="1800" i="1" dirty="0">
                <a:effectLst/>
                <a:latin typeface="Times New Roman" panose="02020603050405020304" pitchFamily="18" charset="0"/>
                <a:ea typeface="Times New Roman" panose="02020603050405020304" pitchFamily="18" charset="0"/>
              </a:rPr>
              <a:t>υν</a:t>
            </a:r>
            <a:r>
              <a:rPr lang="el-GR" sz="1800" i="1" spc="-1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η</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προς τα</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μικρότ</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ρα</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γε</a:t>
            </a:r>
            <a:r>
              <a:rPr lang="el-GR" sz="1800" i="1" spc="-5" dirty="0">
                <a:effectLst/>
                <a:latin typeface="Times New Roman" panose="02020603050405020304" pitchFamily="18" charset="0"/>
                <a:ea typeface="Times New Roman" panose="02020603050405020304" pitchFamily="18" charset="0"/>
              </a:rPr>
              <a:t>ωδ</a:t>
            </a:r>
            <a:r>
              <a:rPr lang="el-GR" sz="1800" i="1" dirty="0">
                <a:effectLst/>
                <a:latin typeface="Times New Roman" panose="02020603050405020304" pitchFamily="18" charset="0"/>
                <a:ea typeface="Times New Roman" panose="02020603050405020304" pitchFamily="18" charset="0"/>
              </a:rPr>
              <a:t>υν</a:t>
            </a:r>
            <a:r>
              <a:rPr lang="el-GR" sz="1800" i="1" spc="-10"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μικά</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ύψ</a:t>
            </a:r>
            <a:r>
              <a:rPr lang="el-GR" sz="1800" i="1" spc="5" dirty="0">
                <a:effectLst/>
                <a:latin typeface="Times New Roman" panose="02020603050405020304" pitchFamily="18" charset="0"/>
                <a:ea typeface="Times New Roman" panose="02020603050405020304" pitchFamily="18" charset="0"/>
              </a:rPr>
              <a:t>η</a:t>
            </a:r>
            <a:r>
              <a:rPr lang="el-GR" sz="1800" i="1"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Μ</a:t>
            </a:r>
            <a:r>
              <a:rPr lang="el-GR" sz="1800" i="1" dirty="0">
                <a:effectLst/>
                <a:latin typeface="Times New Roman" panose="02020603050405020304" pitchFamily="18" charset="0"/>
                <a:ea typeface="Times New Roman" panose="02020603050405020304" pitchFamily="18" charset="0"/>
              </a:rPr>
              <a:t>ε</a:t>
            </a:r>
            <a:r>
              <a:rPr lang="el-GR" sz="1800" i="1" spc="1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μ</a:t>
            </a:r>
            <a:r>
              <a:rPr lang="el-GR" sz="1800" i="1" spc="-5" dirty="0">
                <a:effectLst/>
                <a:latin typeface="Times New Roman" panose="02020603050405020304" pitchFamily="18" charset="0"/>
                <a:ea typeface="Times New Roman" panose="02020603050405020304" pitchFamily="18" charset="0"/>
              </a:rPr>
              <a:t>π</a:t>
            </a:r>
            <a:r>
              <a:rPr lang="el-GR" sz="1800" i="1" spc="-15" dirty="0">
                <a:effectLst/>
                <a:latin typeface="Times New Roman" panose="02020603050405020304" pitchFamily="18" charset="0"/>
                <a:ea typeface="Times New Roman" panose="02020603050405020304" pitchFamily="18" charset="0"/>
              </a:rPr>
              <a:t>λ</a:t>
            </a:r>
            <a:r>
              <a:rPr lang="el-GR" sz="1800" i="1" dirty="0">
                <a:effectLst/>
                <a:latin typeface="Times New Roman" panose="02020603050405020304" pitchFamily="18" charset="0"/>
                <a:ea typeface="Times New Roman" panose="02020603050405020304" pitchFamily="18" charset="0"/>
              </a:rPr>
              <a:t>ε</a:t>
            </a:r>
            <a:r>
              <a:rPr lang="el-GR" sz="1800" i="1" spc="15" dirty="0">
                <a:effectLst/>
                <a:latin typeface="Times New Roman" panose="02020603050405020304" pitchFamily="18" charset="0"/>
                <a:ea typeface="Times New Roman" panose="02020603050405020304" pitchFamily="18" charset="0"/>
              </a:rPr>
              <a:t> </a:t>
            </a:r>
            <a:r>
              <a:rPr lang="el-GR" sz="1800" i="1" spc="-20" dirty="0">
                <a:effectLst/>
                <a:latin typeface="Times New Roman" panose="02020603050405020304" pitchFamily="18" charset="0"/>
                <a:ea typeface="Times New Roman" panose="02020603050405020304" pitchFamily="18" charset="0"/>
              </a:rPr>
              <a:t>β</a:t>
            </a:r>
            <a:r>
              <a:rPr lang="el-GR" sz="1800" i="1" spc="5" dirty="0">
                <a:effectLst/>
                <a:latin typeface="Times New Roman" panose="02020603050405020304" pitchFamily="18" charset="0"/>
                <a:ea typeface="Times New Roman" panose="02020603050405020304" pitchFamily="18" charset="0"/>
              </a:rPr>
              <a:t>έλ</a:t>
            </a:r>
            <a:r>
              <a:rPr lang="el-GR" sz="1800" i="1" dirty="0">
                <a:effectLst/>
                <a:latin typeface="Times New Roman" panose="02020603050405020304" pitchFamily="18" charset="0"/>
                <a:ea typeface="Times New Roman" panose="02020603050405020304" pitchFamily="18" charset="0"/>
              </a:rPr>
              <a:t>ος </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υμβο</a:t>
            </a:r>
            <a:r>
              <a:rPr lang="el-GR" sz="1800" i="1" spc="5" dirty="0">
                <a:effectLst/>
                <a:latin typeface="Times New Roman" panose="02020603050405020304" pitchFamily="18" charset="0"/>
                <a:ea typeface="Times New Roman" panose="02020603050405020304" pitchFamily="18" charset="0"/>
              </a:rPr>
              <a:t>λ</a:t>
            </a:r>
            <a:r>
              <a:rPr lang="el-GR" sz="1800" i="1" dirty="0">
                <a:effectLst/>
                <a:latin typeface="Times New Roman" panose="02020603050405020304" pitchFamily="18" charset="0"/>
                <a:ea typeface="Times New Roman" panose="02020603050405020304" pitchFamily="18" charset="0"/>
              </a:rPr>
              <a:t>ίζεται</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η</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δ</a:t>
            </a:r>
            <a:r>
              <a:rPr lang="el-GR" sz="1800" i="1" dirty="0">
                <a:effectLst/>
                <a:latin typeface="Times New Roman" panose="02020603050405020304" pitchFamily="18" charset="0"/>
                <a:ea typeface="Times New Roman" panose="02020603050405020304" pitchFamily="18" charset="0"/>
              </a:rPr>
              <a:t>ύν</a:t>
            </a:r>
            <a:r>
              <a:rPr lang="el-GR" sz="1800" i="1" spc="-10"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μη</a:t>
            </a:r>
            <a:r>
              <a:rPr lang="el-GR" sz="1800" i="1" spc="10" dirty="0">
                <a:effectLst/>
                <a:latin typeface="Times New Roman" panose="02020603050405020304" pitchFamily="18" charset="0"/>
                <a:ea typeface="Times New Roman" panose="02020603050405020304" pitchFamily="18" charset="0"/>
              </a:rPr>
              <a:t> </a:t>
            </a:r>
            <a:r>
              <a:rPr lang="en-US" sz="1800" i="1" spc="-5" dirty="0">
                <a:effectLst/>
                <a:latin typeface="Times New Roman" panose="02020603050405020304" pitchFamily="18" charset="0"/>
                <a:ea typeface="Times New Roman" panose="02020603050405020304" pitchFamily="18" charset="0"/>
              </a:rPr>
              <a:t>C</a:t>
            </a:r>
            <a:r>
              <a:rPr lang="en-US" sz="1800" i="1" dirty="0">
                <a:effectLst/>
                <a:latin typeface="Times New Roman" panose="02020603050405020304" pitchFamily="18" charset="0"/>
                <a:ea typeface="Times New Roman" panose="02020603050405020304" pitchFamily="18" charset="0"/>
              </a:rPr>
              <a:t>o</a:t>
            </a:r>
            <a:r>
              <a:rPr lang="en-US" sz="1800" i="1" spc="-10" dirty="0">
                <a:effectLst/>
                <a:latin typeface="Times New Roman" panose="02020603050405020304" pitchFamily="18" charset="0"/>
                <a:ea typeface="Times New Roman" panose="02020603050405020304" pitchFamily="18" charset="0"/>
              </a:rPr>
              <a:t>r</a:t>
            </a:r>
            <a:r>
              <a:rPr lang="en-US" sz="1800" i="1" dirty="0">
                <a:effectLst/>
                <a:latin typeface="Times New Roman" panose="02020603050405020304" pitchFamily="18" charset="0"/>
                <a:ea typeface="Times New Roman" panose="02020603050405020304" pitchFamily="18" charset="0"/>
              </a:rPr>
              <a:t>io</a:t>
            </a:r>
            <a:r>
              <a:rPr lang="en-US" sz="1800" i="1" spc="5" dirty="0">
                <a:effectLst/>
                <a:latin typeface="Times New Roman" panose="02020603050405020304" pitchFamily="18" charset="0"/>
                <a:ea typeface="Times New Roman" panose="02020603050405020304" pitchFamily="18" charset="0"/>
              </a:rPr>
              <a:t>l</a:t>
            </a:r>
            <a:r>
              <a:rPr lang="en-US" sz="1800" i="1" dirty="0">
                <a:effectLst/>
                <a:latin typeface="Times New Roman" panose="02020603050405020304" pitchFamily="18" charset="0"/>
                <a:ea typeface="Times New Roman" panose="02020603050405020304" pitchFamily="18" charset="0"/>
              </a:rPr>
              <a:t>is</a:t>
            </a:r>
            <a:r>
              <a:rPr lang="en-US" sz="1800" i="1" spc="1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έ</a:t>
            </a:r>
            <a:r>
              <a:rPr lang="el-GR" sz="1800" i="1" spc="-20" dirty="0">
                <a:effectLst/>
                <a:latin typeface="Times New Roman" panose="02020603050405020304" pitchFamily="18" charset="0"/>
                <a:ea typeface="Times New Roman" panose="02020603050405020304" pitchFamily="18" charset="0"/>
              </a:rPr>
              <a:t>χ</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δ</a:t>
            </a:r>
            <a:r>
              <a:rPr lang="el-GR" sz="1800" i="1" dirty="0">
                <a:effectLst/>
                <a:latin typeface="Times New Roman" panose="02020603050405020304" pitchFamily="18" charset="0"/>
                <a:ea typeface="Times New Roman" panose="02020603050405020304" pitchFamily="18" charset="0"/>
              </a:rPr>
              <a:t>ι</a:t>
            </a:r>
            <a:r>
              <a:rPr lang="el-GR" sz="1800" i="1" spc="5" dirty="0">
                <a:effectLst/>
                <a:latin typeface="Times New Roman" panose="02020603050405020304" pitchFamily="18" charset="0"/>
                <a:ea typeface="Times New Roman" panose="02020603050405020304" pitchFamily="18" charset="0"/>
              </a:rPr>
              <a:t>ε</a:t>
            </a:r>
            <a:r>
              <a:rPr lang="el-GR" sz="1800" i="1" spc="-20" dirty="0">
                <a:effectLst/>
                <a:latin typeface="Times New Roman" panose="02020603050405020304" pitchFamily="18" charset="0"/>
                <a:ea typeface="Times New Roman" panose="02020603050405020304" pitchFamily="18" charset="0"/>
              </a:rPr>
              <a:t>ύ</a:t>
            </a:r>
            <a:r>
              <a:rPr lang="el-GR" sz="1800" i="1" spc="10" dirty="0">
                <a:effectLst/>
                <a:latin typeface="Times New Roman" panose="02020603050405020304" pitchFamily="18" charset="0"/>
                <a:ea typeface="Times New Roman" panose="02020603050405020304" pitchFamily="18" charset="0"/>
              </a:rPr>
              <a:t>θ</a:t>
            </a:r>
            <a:r>
              <a:rPr lang="el-GR" sz="1800" i="1" dirty="0">
                <a:effectLst/>
                <a:latin typeface="Times New Roman" panose="02020603050405020304" pitchFamily="18" charset="0"/>
                <a:ea typeface="Times New Roman" panose="02020603050405020304" pitchFamily="18" charset="0"/>
              </a:rPr>
              <a:t>υν</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η</a:t>
            </a:r>
            <a:r>
              <a:rPr lang="el-GR" sz="1800" i="1" spc="-2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ά</a:t>
            </a:r>
            <a:r>
              <a:rPr lang="el-GR" sz="1800" i="1" spc="10" dirty="0">
                <a:effectLst/>
                <a:latin typeface="Times New Roman" panose="02020603050405020304" pitchFamily="18" charset="0"/>
                <a:ea typeface="Times New Roman" panose="02020603050405020304" pitchFamily="18" charset="0"/>
              </a:rPr>
              <a:t>θ</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τη</a:t>
            </a:r>
            <a:r>
              <a:rPr lang="el-GR" sz="1800" i="1" spc="-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ε</a:t>
            </a:r>
            <a:r>
              <a:rPr lang="el-GR" sz="1800" i="1" spc="1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υ</a:t>
            </a:r>
            <a:r>
              <a:rPr lang="el-GR" sz="1800" i="1" spc="-15" dirty="0">
                <a:effectLst/>
                <a:latin typeface="Times New Roman" panose="02020603050405020304" pitchFamily="18" charset="0"/>
                <a:ea typeface="Times New Roman" panose="02020603050405020304" pitchFamily="18" charset="0"/>
              </a:rPr>
              <a:t>τ</a:t>
            </a:r>
            <a:r>
              <a:rPr lang="el-GR" sz="1800" i="1" dirty="0">
                <a:effectLst/>
                <a:latin typeface="Times New Roman" panose="02020603050405020304" pitchFamily="18" charset="0"/>
                <a:ea typeface="Times New Roman" panose="02020603050405020304" pitchFamily="18" charset="0"/>
              </a:rPr>
              <a:t>ή</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τ</a:t>
            </a:r>
            <a:r>
              <a:rPr lang="el-GR" sz="1800" i="1" spc="5" dirty="0">
                <a:effectLst/>
                <a:latin typeface="Times New Roman" panose="02020603050405020304" pitchFamily="18" charset="0"/>
                <a:ea typeface="Times New Roman" panose="02020603050405020304" pitchFamily="18" charset="0"/>
              </a:rPr>
              <a:t>η</a:t>
            </a:r>
            <a:r>
              <a:rPr lang="el-GR" sz="1800" i="1" dirty="0">
                <a:effectLst/>
                <a:latin typeface="Times New Roman" panose="02020603050405020304" pitchFamily="18" charset="0"/>
                <a:ea typeface="Times New Roman" panose="02020603050405020304" pitchFamily="18" charset="0"/>
              </a:rPr>
              <a:t>ς</a:t>
            </a:r>
            <a:r>
              <a:rPr lang="el-GR" sz="1800" i="1" spc="-1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κίνη</a:t>
            </a:r>
            <a:r>
              <a:rPr lang="el-GR" sz="1800" i="1" spc="10" dirty="0">
                <a:effectLst/>
                <a:latin typeface="Times New Roman" panose="02020603050405020304" pitchFamily="18" charset="0"/>
                <a:ea typeface="Times New Roman" panose="02020603050405020304" pitchFamily="18" charset="0"/>
              </a:rPr>
              <a:t>σ</a:t>
            </a:r>
            <a:r>
              <a:rPr lang="el-GR" sz="1800" i="1" spc="5" dirty="0">
                <a:effectLst/>
                <a:latin typeface="Times New Roman" panose="02020603050405020304" pitchFamily="18" charset="0"/>
                <a:ea typeface="Times New Roman" panose="02020603050405020304" pitchFamily="18" charset="0"/>
              </a:rPr>
              <a:t>η</a:t>
            </a:r>
            <a:r>
              <a:rPr lang="el-GR" sz="1800" i="1" dirty="0">
                <a:effectLst/>
                <a:latin typeface="Times New Roman" panose="02020603050405020304" pitchFamily="18" charset="0"/>
                <a:ea typeface="Times New Roman" panose="02020603050405020304" pitchFamily="18" charset="0"/>
              </a:rPr>
              <a:t>ς</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φ</a:t>
            </a:r>
            <a:r>
              <a:rPr lang="el-GR" sz="1800" i="1" dirty="0">
                <a:effectLst/>
                <a:latin typeface="Times New Roman" panose="02020603050405020304" pitchFamily="18" charset="0"/>
                <a:ea typeface="Times New Roman" panose="02020603050405020304" pitchFamily="18" charset="0"/>
              </a:rPr>
              <a:t>ορά</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προς</a:t>
            </a:r>
            <a:r>
              <a:rPr lang="el-GR" sz="1800" i="1" spc="1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τα</a:t>
            </a:r>
            <a:r>
              <a:rPr lang="el-GR" sz="1800" i="1" spc="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δ</a:t>
            </a:r>
            <a:r>
              <a:rPr lang="el-GR" sz="1800" i="1" spc="5" dirty="0">
                <a:effectLst/>
                <a:latin typeface="Times New Roman" panose="02020603050405020304" pitchFamily="18" charset="0"/>
                <a:ea typeface="Times New Roman" panose="02020603050405020304" pitchFamily="18" charset="0"/>
              </a:rPr>
              <a:t>ε</a:t>
            </a:r>
            <a:r>
              <a:rPr lang="el-GR" sz="1800" i="1" spc="-10" dirty="0">
                <a:effectLst/>
                <a:latin typeface="Times New Roman" panose="02020603050405020304" pitchFamily="18" charset="0"/>
                <a:ea typeface="Times New Roman" panose="02020603050405020304" pitchFamily="18" charset="0"/>
              </a:rPr>
              <a:t>ξ</a:t>
            </a:r>
            <a:r>
              <a:rPr lang="el-GR" sz="1800" i="1" dirty="0">
                <a:effectLst/>
                <a:latin typeface="Times New Roman" panose="02020603050405020304" pitchFamily="18" charset="0"/>
                <a:ea typeface="Times New Roman" panose="02020603050405020304" pitchFamily="18" charset="0"/>
              </a:rPr>
              <a:t>ιά</a:t>
            </a:r>
            <a:r>
              <a:rPr lang="el-GR" sz="1800" i="1" spc="5" dirty="0">
                <a:effectLst/>
                <a:latin typeface="Times New Roman" panose="02020603050405020304" pitchFamily="18" charset="0"/>
                <a:ea typeface="Times New Roman" panose="02020603050405020304" pitchFamily="18" charset="0"/>
              </a:rPr>
              <a:t> σ</a:t>
            </a:r>
            <a:r>
              <a:rPr lang="el-GR" sz="1800" i="1" dirty="0">
                <a:effectLst/>
                <a:latin typeface="Times New Roman" panose="02020603050405020304" pitchFamily="18" charset="0"/>
                <a:ea typeface="Times New Roman" panose="02020603050405020304" pitchFamily="18" charset="0"/>
              </a:rPr>
              <a:t>το</a:t>
            </a:r>
            <a:r>
              <a:rPr lang="el-GR" sz="1800" i="1" spc="-10" dirty="0">
                <a:effectLst/>
                <a:latin typeface="Times New Roman" panose="02020603050405020304" pitchFamily="18" charset="0"/>
                <a:ea typeface="Times New Roman" panose="02020603050405020304" pitchFamily="18" charset="0"/>
              </a:rPr>
              <a:t> </a:t>
            </a:r>
            <a:r>
              <a:rPr lang="el-GR" sz="1800" i="1" spc="10" dirty="0">
                <a:effectLst/>
                <a:latin typeface="Times New Roman" panose="02020603050405020304" pitchFamily="18" charset="0"/>
                <a:ea typeface="Times New Roman" panose="02020603050405020304" pitchFamily="18" charset="0"/>
              </a:rPr>
              <a:t>Β</a:t>
            </a:r>
            <a:r>
              <a:rPr lang="el-GR" sz="1800" i="1" dirty="0">
                <a:effectLst/>
                <a:latin typeface="Times New Roman" panose="02020603050405020304" pitchFamily="18" charset="0"/>
                <a:ea typeface="Times New Roman" panose="02020603050405020304" pitchFamily="18" charset="0"/>
              </a:rPr>
              <a:t>όρ</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ιο Ημι</a:t>
            </a:r>
            <a:r>
              <a:rPr lang="el-GR" sz="1800" i="1" spc="5" dirty="0">
                <a:effectLst/>
                <a:latin typeface="Times New Roman" panose="02020603050405020304" pitchFamily="18" charset="0"/>
                <a:ea typeface="Times New Roman" panose="02020603050405020304" pitchFamily="18" charset="0"/>
              </a:rPr>
              <a:t>σφ</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ίρ</a:t>
            </a:r>
            <a:r>
              <a:rPr lang="el-GR" sz="1800" i="1" spc="5" dirty="0">
                <a:effectLst/>
                <a:latin typeface="Times New Roman" panose="02020603050405020304" pitchFamily="18" charset="0"/>
                <a:ea typeface="Times New Roman" panose="02020603050405020304" pitchFamily="18" charset="0"/>
              </a:rPr>
              <a:t>ι</a:t>
            </a:r>
            <a:r>
              <a:rPr lang="el-GR" sz="1800" i="1" dirty="0">
                <a:effectLst/>
                <a:latin typeface="Times New Roman" panose="02020603050405020304" pitchFamily="18" charset="0"/>
                <a:ea typeface="Times New Roman" panose="02020603050405020304" pitchFamily="18" charset="0"/>
              </a:rPr>
              <a:t>ο</a:t>
            </a:r>
            <a:r>
              <a:rPr lang="el-GR" sz="1800" i="1" spc="10" dirty="0">
                <a:effectLst/>
                <a:latin typeface="Times New Roman" panose="02020603050405020304" pitchFamily="18" charset="0"/>
                <a:ea typeface="Times New Roman" panose="02020603050405020304" pitchFamily="18" charset="0"/>
              </a:rPr>
              <a:t> </a:t>
            </a:r>
            <a:r>
              <a:rPr lang="el-GR" sz="1800" i="1" spc="-15" dirty="0">
                <a:effectLst/>
                <a:latin typeface="Times New Roman" panose="02020603050405020304" pitchFamily="18" charset="0"/>
                <a:ea typeface="Times New Roman" panose="02020603050405020304" pitchFamily="18" charset="0"/>
              </a:rPr>
              <a:t>(</a:t>
            </a:r>
            <a:r>
              <a:rPr lang="el-GR" sz="1800" i="1" dirty="0">
                <a:effectLst/>
                <a:latin typeface="Times New Roman" panose="02020603050405020304" pitchFamily="18" charset="0"/>
                <a:ea typeface="Times New Roman" panose="02020603050405020304" pitchFamily="18" charset="0"/>
              </a:rPr>
              <a:t>Πη</a:t>
            </a:r>
            <a:r>
              <a:rPr lang="el-GR" sz="1800" i="1" spc="5" dirty="0">
                <a:effectLst/>
                <a:latin typeface="Times New Roman" panose="02020603050405020304" pitchFamily="18" charset="0"/>
                <a:ea typeface="Times New Roman" panose="02020603050405020304" pitchFamily="18" charset="0"/>
              </a:rPr>
              <a:t>γ</a:t>
            </a:r>
            <a:r>
              <a:rPr lang="el-GR" sz="1800" i="1" dirty="0">
                <a:effectLst/>
                <a:latin typeface="Times New Roman" panose="02020603050405020304" pitchFamily="18" charset="0"/>
                <a:ea typeface="Times New Roman" panose="02020603050405020304" pitchFamily="18" charset="0"/>
              </a:rPr>
              <a:t>ή</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χ</a:t>
            </a:r>
            <a:r>
              <a:rPr lang="el-GR" sz="1800" i="1" spc="-5" dirty="0">
                <a:effectLst/>
                <a:latin typeface="Times New Roman" panose="02020603050405020304" pitchFamily="18" charset="0"/>
                <a:ea typeface="Times New Roman" panose="02020603050405020304" pitchFamily="18" charset="0"/>
              </a:rPr>
              <a:t>ά</a:t>
            </a:r>
            <a:r>
              <a:rPr lang="el-GR" sz="1800" i="1" dirty="0">
                <a:effectLst/>
                <a:latin typeface="Times New Roman" panose="02020603050405020304" pitchFamily="18" charset="0"/>
                <a:ea typeface="Times New Roman" panose="02020603050405020304" pitchFamily="18" charset="0"/>
              </a:rPr>
              <a:t>ρ</a:t>
            </a:r>
            <a:r>
              <a:rPr lang="el-GR" sz="1800" i="1" spc="-20" dirty="0">
                <a:effectLst/>
                <a:latin typeface="Times New Roman" panose="02020603050405020304" pitchFamily="18" charset="0"/>
                <a:ea typeface="Times New Roman" panose="02020603050405020304" pitchFamily="18" charset="0"/>
              </a:rPr>
              <a:t>τ</a:t>
            </a:r>
            <a:r>
              <a:rPr lang="el-GR" sz="1800" i="1" dirty="0">
                <a:effectLst/>
                <a:latin typeface="Times New Roman" panose="02020603050405020304" pitchFamily="18" charset="0"/>
                <a:ea typeface="Times New Roman" panose="02020603050405020304" pitchFamily="18" charset="0"/>
              </a:rPr>
              <a:t>η</a:t>
            </a:r>
            <a:r>
              <a:rPr lang="el-GR" sz="1800" i="1" spc="25"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Uni</a:t>
            </a:r>
            <a:r>
              <a:rPr lang="en-US" sz="1800" i="1" spc="-5" dirty="0">
                <a:effectLst/>
                <a:latin typeface="Times New Roman" panose="02020603050405020304" pitchFamily="18" charset="0"/>
                <a:ea typeface="Times New Roman" panose="02020603050405020304" pitchFamily="18" charset="0"/>
              </a:rPr>
              <a:t>ve</a:t>
            </a:r>
            <a:r>
              <a:rPr lang="en-US" sz="1800" i="1" spc="-10" dirty="0">
                <a:effectLst/>
                <a:latin typeface="Times New Roman" panose="02020603050405020304" pitchFamily="18" charset="0"/>
                <a:ea typeface="Times New Roman" panose="02020603050405020304" pitchFamily="18" charset="0"/>
              </a:rPr>
              <a:t>rs</a:t>
            </a:r>
            <a:r>
              <a:rPr lang="en-US" sz="1800" i="1" dirty="0">
                <a:effectLst/>
                <a:latin typeface="Times New Roman" panose="02020603050405020304" pitchFamily="18" charset="0"/>
                <a:ea typeface="Times New Roman" panose="02020603050405020304" pitchFamily="18" charset="0"/>
              </a:rPr>
              <a:t>i</a:t>
            </a:r>
            <a:r>
              <a:rPr lang="en-US" sz="1800" i="1" spc="5" dirty="0">
                <a:effectLst/>
                <a:latin typeface="Times New Roman" panose="02020603050405020304" pitchFamily="18" charset="0"/>
                <a:ea typeface="Times New Roman" panose="02020603050405020304" pitchFamily="18" charset="0"/>
              </a:rPr>
              <a:t>t</a:t>
            </a:r>
            <a:r>
              <a:rPr lang="en-US" sz="1800" i="1" dirty="0">
                <a:effectLst/>
                <a:latin typeface="Times New Roman" panose="02020603050405020304" pitchFamily="18" charset="0"/>
                <a:ea typeface="Times New Roman" panose="02020603050405020304" pitchFamily="18" charset="0"/>
              </a:rPr>
              <a:t>y</a:t>
            </a:r>
            <a:r>
              <a:rPr lang="en-US" sz="1800" i="1" spc="10"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of</a:t>
            </a:r>
            <a:r>
              <a:rPr lang="en-US" sz="1800" i="1" spc="15" dirty="0">
                <a:effectLst/>
                <a:latin typeface="Times New Roman" panose="02020603050405020304" pitchFamily="18" charset="0"/>
                <a:ea typeface="Times New Roman" panose="02020603050405020304" pitchFamily="18" charset="0"/>
              </a:rPr>
              <a:t> </a:t>
            </a:r>
            <a:r>
              <a:rPr lang="en-US" sz="1800" i="1" spc="-15" dirty="0">
                <a:effectLst/>
                <a:latin typeface="Times New Roman" panose="02020603050405020304" pitchFamily="18" charset="0"/>
                <a:ea typeface="Times New Roman" panose="02020603050405020304" pitchFamily="18" charset="0"/>
              </a:rPr>
              <a:t>W</a:t>
            </a:r>
            <a:r>
              <a:rPr lang="en-US" sz="1800" i="1" spc="-5" dirty="0">
                <a:effectLst/>
                <a:latin typeface="Times New Roman" panose="02020603050405020304" pitchFamily="18" charset="0"/>
                <a:ea typeface="Times New Roman" panose="02020603050405020304" pitchFamily="18" charset="0"/>
              </a:rPr>
              <a:t>y</a:t>
            </a:r>
            <a:r>
              <a:rPr lang="en-US" sz="1800" i="1" dirty="0">
                <a:effectLst/>
                <a:latin typeface="Times New Roman" panose="02020603050405020304" pitchFamily="18" charset="0"/>
                <a:ea typeface="Times New Roman" panose="02020603050405020304" pitchFamily="18" charset="0"/>
              </a:rPr>
              <a:t>oming</a:t>
            </a:r>
            <a:r>
              <a:rPr lang="el-GR" sz="1800" i="1" spc="5" dirty="0">
                <a:effectLst/>
                <a:latin typeface="Times New Roman" panose="02020603050405020304" pitchFamily="18" charset="0"/>
                <a:ea typeface="Times New Roman" panose="02020603050405020304" pitchFamily="18" charset="0"/>
              </a:rPr>
              <a:t>).</a:t>
            </a:r>
            <a:endParaRPr lang="el-GR" dirty="0"/>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60</a:t>
            </a:fld>
            <a:endParaRPr lang="el-GR"/>
          </a:p>
        </p:txBody>
      </p:sp>
    </p:spTree>
    <p:extLst>
      <p:ext uri="{BB962C8B-B14F-4D97-AF65-F5344CB8AC3E}">
        <p14:creationId xmlns:p14="http://schemas.microsoft.com/office/powerpoint/2010/main" val="6773999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61</a:t>
            </a:fld>
            <a:endParaRPr lang="el-GR"/>
          </a:p>
        </p:txBody>
      </p:sp>
    </p:spTree>
    <p:extLst>
      <p:ext uri="{BB962C8B-B14F-4D97-AF65-F5344CB8AC3E}">
        <p14:creationId xmlns:p14="http://schemas.microsoft.com/office/powerpoint/2010/main" val="42321880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62</a:t>
            </a:fld>
            <a:endParaRPr lang="el-GR"/>
          </a:p>
        </p:txBody>
      </p:sp>
    </p:spTree>
    <p:extLst>
      <p:ext uri="{BB962C8B-B14F-4D97-AF65-F5344CB8AC3E}">
        <p14:creationId xmlns:p14="http://schemas.microsoft.com/office/powerpoint/2010/main" val="309578221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63</a:t>
            </a:fld>
            <a:endParaRPr lang="el-GR"/>
          </a:p>
        </p:txBody>
      </p:sp>
    </p:spTree>
    <p:extLst>
      <p:ext uri="{BB962C8B-B14F-4D97-AF65-F5344CB8AC3E}">
        <p14:creationId xmlns:p14="http://schemas.microsoft.com/office/powerpoint/2010/main" val="36747043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64</a:t>
            </a:fld>
            <a:endParaRPr lang="el-GR"/>
          </a:p>
        </p:txBody>
      </p:sp>
    </p:spTree>
    <p:extLst>
      <p:ext uri="{BB962C8B-B14F-4D97-AF65-F5344CB8AC3E}">
        <p14:creationId xmlns:p14="http://schemas.microsoft.com/office/powerpoint/2010/main" val="39467392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65</a:t>
            </a:fld>
            <a:endParaRPr lang="el-GR"/>
          </a:p>
        </p:txBody>
      </p:sp>
    </p:spTree>
    <p:extLst>
      <p:ext uri="{BB962C8B-B14F-4D97-AF65-F5344CB8AC3E}">
        <p14:creationId xmlns:p14="http://schemas.microsoft.com/office/powerpoint/2010/main" val="243095053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66</a:t>
            </a:fld>
            <a:endParaRPr lang="el-GR"/>
          </a:p>
        </p:txBody>
      </p:sp>
    </p:spTree>
    <p:extLst>
      <p:ext uri="{BB962C8B-B14F-4D97-AF65-F5344CB8AC3E}">
        <p14:creationId xmlns:p14="http://schemas.microsoft.com/office/powerpoint/2010/main" val="5555932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67</a:t>
            </a:fld>
            <a:endParaRPr lang="el-GR"/>
          </a:p>
        </p:txBody>
      </p:sp>
    </p:spTree>
    <p:extLst>
      <p:ext uri="{BB962C8B-B14F-4D97-AF65-F5344CB8AC3E}">
        <p14:creationId xmlns:p14="http://schemas.microsoft.com/office/powerpoint/2010/main" val="34724165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73</a:t>
            </a:fld>
            <a:endParaRPr lang="el-GR"/>
          </a:p>
        </p:txBody>
      </p:sp>
    </p:spTree>
    <p:extLst>
      <p:ext uri="{BB962C8B-B14F-4D97-AF65-F5344CB8AC3E}">
        <p14:creationId xmlns:p14="http://schemas.microsoft.com/office/powerpoint/2010/main" val="303977248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74</a:t>
            </a:fld>
            <a:endParaRPr lang="el-GR"/>
          </a:p>
        </p:txBody>
      </p:sp>
    </p:spTree>
    <p:extLst>
      <p:ext uri="{BB962C8B-B14F-4D97-AF65-F5344CB8AC3E}">
        <p14:creationId xmlns:p14="http://schemas.microsoft.com/office/powerpoint/2010/main" val="37813194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EB6254B3-AE9B-4D1F-B292-64560899B6F3}" type="slidenum">
              <a:rPr lang="el-GR" smtClean="0"/>
              <a:pPr/>
              <a:t>75</a:t>
            </a:fld>
            <a:endParaRPr lang="el-GR"/>
          </a:p>
        </p:txBody>
      </p:sp>
    </p:spTree>
    <p:extLst>
      <p:ext uri="{BB962C8B-B14F-4D97-AF65-F5344CB8AC3E}">
        <p14:creationId xmlns:p14="http://schemas.microsoft.com/office/powerpoint/2010/main" val="265872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a:t>Στυλ κύριου τίτλου</a:t>
            </a: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p>
        </p:txBody>
      </p:sp>
      <p:sp>
        <p:nvSpPr>
          <p:cNvPr id="4" name="Θέση ημερομηνίας 3"/>
          <p:cNvSpPr>
            <a:spLocks noGrp="1"/>
          </p:cNvSpPr>
          <p:nvPr>
            <p:ph type="dt" sz="half" idx="10"/>
          </p:nvPr>
        </p:nvSpPr>
        <p:spPr/>
        <p:txBody>
          <a:bodyPr/>
          <a:lstStyle/>
          <a:p>
            <a:fld id="{F958F4F0-AE52-41F5-85D6-75A12214728B}" type="datetime1">
              <a:rPr lang="el-GR" smtClean="0">
                <a:solidFill>
                  <a:prstClr val="black">
                    <a:tint val="75000"/>
                  </a:prstClr>
                </a:solidFill>
              </a:rPr>
              <a:pPr/>
              <a:t>19/11/25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117023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idx="1"/>
          </p:nvPr>
        </p:nvSpPr>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CEC2F04-2BED-40AC-9473-6DC88C2DF00D}" type="datetime1">
              <a:rPr lang="el-GR" smtClean="0">
                <a:solidFill>
                  <a:prstClr val="black">
                    <a:tint val="75000"/>
                  </a:prstClr>
                </a:solidFill>
              </a:rPr>
              <a:pPr/>
              <a:t>19/11/25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70226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fld id="{7E0EF498-3D7A-450C-8027-B29243A10D37}" type="datetime1">
              <a:rPr lang="el-GR" smtClean="0">
                <a:solidFill>
                  <a:prstClr val="black">
                    <a:tint val="75000"/>
                  </a:prstClr>
                </a:solidFill>
              </a:rPr>
              <a:pPr/>
              <a:t>19/11/25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278555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fld id="{DC658FA2-2122-4C6B-A832-754D3498E869}" type="datetime1">
              <a:rPr lang="el-GR" smtClean="0">
                <a:solidFill>
                  <a:prstClr val="black">
                    <a:tint val="75000"/>
                  </a:prstClr>
                </a:solidFill>
              </a:rPr>
              <a:pPr/>
              <a:t>19/11/25</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683802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fld id="{B1BFA06E-10BB-4695-A3B6-EFF3AE03D508}" type="datetime1">
              <a:rPr lang="el-GR" smtClean="0">
                <a:solidFill>
                  <a:prstClr val="black">
                    <a:tint val="75000"/>
                  </a:prstClr>
                </a:solidFill>
              </a:rPr>
              <a:pPr/>
              <a:t>19/11/25</a:t>
            </a:fld>
            <a:endParaRPr lang="el-GR" dirty="0">
              <a:solidFill>
                <a:prstClr val="black">
                  <a:tint val="75000"/>
                </a:prstClr>
              </a:solidFill>
            </a:endParaRPr>
          </a:p>
        </p:txBody>
      </p:sp>
      <p:sp>
        <p:nvSpPr>
          <p:cNvPr id="8" name="Θέση υποσέλιδου 7"/>
          <p:cNvSpPr>
            <a:spLocks noGrp="1"/>
          </p:cNvSpPr>
          <p:nvPr>
            <p:ph type="ftr" sz="quarter" idx="11"/>
          </p:nvPr>
        </p:nvSpPr>
        <p:spPr/>
        <p:txBody>
          <a:bodyPr/>
          <a:lstStyle/>
          <a:p>
            <a:r>
              <a:rPr lang="el-GR" dirty="0">
                <a:solidFill>
                  <a:prstClr val="black">
                    <a:tint val="75000"/>
                  </a:prstClr>
                </a:solidFill>
              </a:rPr>
              <a:t>ΤΕΙ ΧΑΛΚΙΔΑΣ</a:t>
            </a:r>
          </a:p>
        </p:txBody>
      </p:sp>
      <p:sp>
        <p:nvSpPr>
          <p:cNvPr id="9" name="Θέση αριθμού διαφάνειας 8"/>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365937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fld id="{7F014F7C-6AF6-41EF-8351-618DC0AD0890}" type="datetime1">
              <a:rPr lang="el-GR" smtClean="0">
                <a:solidFill>
                  <a:prstClr val="black">
                    <a:tint val="75000"/>
                  </a:prstClr>
                </a:solidFill>
              </a:rPr>
              <a:pPr/>
              <a:t>19/11/25</a:t>
            </a:fld>
            <a:endParaRPr lang="el-GR" dirty="0">
              <a:solidFill>
                <a:prstClr val="black">
                  <a:tint val="75000"/>
                </a:prstClr>
              </a:solidFill>
            </a:endParaRPr>
          </a:p>
        </p:txBody>
      </p:sp>
      <p:sp>
        <p:nvSpPr>
          <p:cNvPr id="4" name="Θέση υποσέλιδου 3"/>
          <p:cNvSpPr>
            <a:spLocks noGrp="1"/>
          </p:cNvSpPr>
          <p:nvPr>
            <p:ph type="ftr" sz="quarter" idx="11"/>
          </p:nvPr>
        </p:nvSpPr>
        <p:spPr/>
        <p:txBody>
          <a:bodyPr/>
          <a:lstStyle/>
          <a:p>
            <a:r>
              <a:rPr lang="el-GR" dirty="0">
                <a:solidFill>
                  <a:prstClr val="black">
                    <a:tint val="75000"/>
                  </a:prstClr>
                </a:solidFill>
              </a:rPr>
              <a:t>ΤΕΙ ΧΑΛΚΙΔΑΣ</a:t>
            </a:r>
          </a:p>
        </p:txBody>
      </p:sp>
      <p:sp>
        <p:nvSpPr>
          <p:cNvPr id="5" name="Θέση αριθμού διαφάνειας 4"/>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70021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4" name="Θέση αριθμού διαφάνειας 3"/>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pic>
        <p:nvPicPr>
          <p:cNvPr id="5" name="Εικόνα 4">
            <a:extLst>
              <a:ext uri="{FF2B5EF4-FFF2-40B4-BE49-F238E27FC236}">
                <a16:creationId xmlns:a16="http://schemas.microsoft.com/office/drawing/2014/main" id="{65483510-B06C-410C-ABD3-C4D8403C6BBA}"/>
              </a:ext>
            </a:extLst>
          </p:cNvPr>
          <p:cNvPicPr>
            <a:picLocks noChangeAspect="1"/>
          </p:cNvPicPr>
          <p:nvPr userDrawn="1"/>
        </p:nvPicPr>
        <p:blipFill>
          <a:blip r:embed="rId2" cstate="print"/>
          <a:stretch>
            <a:fillRect/>
          </a:stretch>
        </p:blipFill>
        <p:spPr>
          <a:xfrm>
            <a:off x="2803835" y="6355683"/>
            <a:ext cx="3749365" cy="365792"/>
          </a:xfrm>
          <a:prstGeom prst="rect">
            <a:avLst/>
          </a:prstGeom>
        </p:spPr>
      </p:pic>
    </p:spTree>
    <p:extLst>
      <p:ext uri="{BB962C8B-B14F-4D97-AF65-F5344CB8AC3E}">
        <p14:creationId xmlns:p14="http://schemas.microsoft.com/office/powerpoint/2010/main" val="1303590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a:t>Στυλ κύριου τίτλου</a:t>
            </a: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364CEA19-2F07-4EBB-9533-026C8B8476BA}" type="datetime1">
              <a:rPr lang="el-GR" smtClean="0">
                <a:solidFill>
                  <a:prstClr val="black">
                    <a:tint val="75000"/>
                  </a:prstClr>
                </a:solidFill>
              </a:rPr>
              <a:pPr/>
              <a:t>19/11/25</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47362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a:t>Στυλ κύριου τίτλου</a:t>
            </a: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fld id="{C4F6CD83-1F99-4CC0-B83D-31261909E75B}" type="datetime1">
              <a:rPr lang="el-GR" smtClean="0">
                <a:solidFill>
                  <a:prstClr val="black">
                    <a:tint val="75000"/>
                  </a:prstClr>
                </a:solidFill>
              </a:rPr>
              <a:pPr/>
              <a:t>19/11/25</a:t>
            </a:fld>
            <a:endParaRPr lang="el-GR" dirty="0">
              <a:solidFill>
                <a:prstClr val="black">
                  <a:tint val="75000"/>
                </a:prstClr>
              </a:solidFill>
            </a:endParaRPr>
          </a:p>
        </p:txBody>
      </p:sp>
      <p:sp>
        <p:nvSpPr>
          <p:cNvPr id="6" name="Θέση υποσέλιδου 5"/>
          <p:cNvSpPr>
            <a:spLocks noGrp="1"/>
          </p:cNvSpPr>
          <p:nvPr>
            <p:ph type="ftr" sz="quarter" idx="11"/>
          </p:nvPr>
        </p:nvSpPr>
        <p:spPr/>
        <p:txBody>
          <a:bodyPr/>
          <a:lstStyle/>
          <a:p>
            <a:r>
              <a:rPr lang="el-GR" dirty="0">
                <a:solidFill>
                  <a:prstClr val="black">
                    <a:tint val="75000"/>
                  </a:prstClr>
                </a:solidFill>
              </a:rPr>
              <a:t>ΤΕΙ ΧΑΛΚΙΔΑΣ</a:t>
            </a:r>
          </a:p>
        </p:txBody>
      </p:sp>
      <p:sp>
        <p:nvSpPr>
          <p:cNvPr id="7" name="Θέση αριθμού διαφάνειας 6"/>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1011574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3DAFEF07-D15C-4B50-AE0F-C2167779B508}" type="datetime1">
              <a:rPr lang="el-GR" smtClean="0">
                <a:solidFill>
                  <a:prstClr val="black">
                    <a:tint val="75000"/>
                  </a:prstClr>
                </a:solidFill>
              </a:rPr>
              <a:pPr/>
              <a:t>19/11/25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309370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fld id="{2D7E1333-1DFF-4B3C-A919-4EBB9115DC4B}" type="datetime1">
              <a:rPr lang="el-GR" smtClean="0">
                <a:solidFill>
                  <a:prstClr val="black">
                    <a:tint val="75000"/>
                  </a:prstClr>
                </a:solidFill>
              </a:rPr>
              <a:pPr/>
              <a:t>19/11/25</a:t>
            </a:fld>
            <a:endParaRPr lang="el-GR" dirty="0">
              <a:solidFill>
                <a:prstClr val="black">
                  <a:tint val="75000"/>
                </a:prstClr>
              </a:solidFill>
            </a:endParaRPr>
          </a:p>
        </p:txBody>
      </p:sp>
      <p:sp>
        <p:nvSpPr>
          <p:cNvPr id="5" name="Θέση υποσέλιδου 4"/>
          <p:cNvSpPr>
            <a:spLocks noGrp="1"/>
          </p:cNvSpPr>
          <p:nvPr>
            <p:ph type="ftr" sz="quarter" idx="11"/>
          </p:nvPr>
        </p:nvSpPr>
        <p:spPr/>
        <p:txBody>
          <a:body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12"/>
          </p:nvPr>
        </p:nvSpPr>
        <p:spPr/>
        <p:txBody>
          <a:body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831645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cSld name="Τίτλος, Γράφημα και 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1125415" y="457200"/>
            <a:ext cx="7795846" cy="533400"/>
          </a:xfrm>
        </p:spPr>
        <p:txBody>
          <a:bodyPr/>
          <a:lstStyle/>
          <a:p>
            <a:r>
              <a:rPr lang="el-GR"/>
              <a:t>Kλικ για επεξεργασία του τίτλου</a:t>
            </a:r>
          </a:p>
        </p:txBody>
      </p:sp>
      <p:sp>
        <p:nvSpPr>
          <p:cNvPr id="3" name="2 - Θέση γραφήματος"/>
          <p:cNvSpPr>
            <a:spLocks noGrp="1"/>
          </p:cNvSpPr>
          <p:nvPr>
            <p:ph type="chart" sz="half" idx="1"/>
          </p:nvPr>
        </p:nvSpPr>
        <p:spPr>
          <a:xfrm>
            <a:off x="457201" y="1600202"/>
            <a:ext cx="4044461" cy="4525963"/>
          </a:xfrm>
          <a:prstGeom prst="rect">
            <a:avLst/>
          </a:prstGeom>
        </p:spPr>
        <p:txBody>
          <a:bodyPr/>
          <a:lstStyle/>
          <a:p>
            <a:pPr lvl="0"/>
            <a:endParaRPr lang="el-GR" noProof="0"/>
          </a:p>
        </p:txBody>
      </p:sp>
      <p:sp>
        <p:nvSpPr>
          <p:cNvPr id="4" name="3 - Θέση κειμένου"/>
          <p:cNvSpPr>
            <a:spLocks noGrp="1"/>
          </p:cNvSpPr>
          <p:nvPr>
            <p:ph type="body" sz="half" idx="2"/>
          </p:nvPr>
        </p:nvSpPr>
        <p:spPr>
          <a:xfrm>
            <a:off x="4642338" y="1600202"/>
            <a:ext cx="4044461" cy="4525963"/>
          </a:xfrm>
          <a:prstGeom prst="rect">
            <a:avLst/>
          </a:prstGeo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a:xfrm>
            <a:off x="914253" y="6324600"/>
            <a:ext cx="1904695" cy="457200"/>
          </a:xfrm>
        </p:spPr>
        <p:txBody>
          <a:bodyPr/>
          <a:lstStyle>
            <a:lvl1pPr>
              <a:defRPr/>
            </a:lvl1pPr>
          </a:lstStyle>
          <a:p>
            <a:pPr>
              <a:defRPr/>
            </a:pPr>
            <a:fld id="{CA3E61B4-8C64-49F3-B24C-3F139E5977DA}" type="datetime1">
              <a:rPr lang="el-GR"/>
              <a:pPr>
                <a:defRPr/>
              </a:pPr>
              <a:t>19/11/25</a:t>
            </a:fld>
            <a:endParaRPr lang="el-GR"/>
          </a:p>
        </p:txBody>
      </p:sp>
      <p:sp>
        <p:nvSpPr>
          <p:cNvPr id="6" name="5 - Θέση υποσέλιδου"/>
          <p:cNvSpPr>
            <a:spLocks noGrp="1"/>
          </p:cNvSpPr>
          <p:nvPr>
            <p:ph type="ftr" sz="quarter" idx="11"/>
          </p:nvPr>
        </p:nvSpPr>
        <p:spPr>
          <a:xfrm>
            <a:off x="3352262" y="6324600"/>
            <a:ext cx="2896602" cy="457200"/>
          </a:xfr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6782178" y="6324600"/>
            <a:ext cx="1904695" cy="457200"/>
          </a:xfrm>
        </p:spPr>
        <p:txBody>
          <a:bodyPr/>
          <a:lstStyle>
            <a:lvl1pPr>
              <a:defRPr/>
            </a:lvl1pPr>
          </a:lstStyle>
          <a:p>
            <a:fld id="{278BB391-E572-48A2-B218-DFC426BF5F66}" type="slidenum">
              <a:rPr lang="el-GR" altLang="el-GR"/>
              <a:pPr/>
              <a:t>‹#›</a:t>
            </a:fld>
            <a:endParaRPr lang="el-GR" altLang="el-GR"/>
          </a:p>
        </p:txBody>
      </p:sp>
    </p:spTree>
    <p:extLst>
      <p:ext uri="{BB962C8B-B14F-4D97-AF65-F5344CB8AC3E}">
        <p14:creationId xmlns:p14="http://schemas.microsoft.com/office/powerpoint/2010/main" val="16508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9C22E4-B6EF-42D1-93B5-EA78C1CB024B}" type="datetime1">
              <a:rPr lang="el-GR" smtClean="0">
                <a:solidFill>
                  <a:prstClr val="black">
                    <a:tint val="75000"/>
                  </a:prstClr>
                </a:solidFill>
              </a:rPr>
              <a:pPr/>
              <a:t>19/11/25</a:t>
            </a:fld>
            <a:endParaRPr lang="el-GR" dirty="0">
              <a:solidFill>
                <a:prstClr val="black">
                  <a:tint val="75000"/>
                </a:prstClr>
              </a:solidFill>
            </a:endParaRP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dirty="0">
                <a:solidFill>
                  <a:prstClr val="black">
                    <a:tint val="75000"/>
                  </a:prstClr>
                </a:solidFill>
              </a:rPr>
              <a:t>ΤΕΙ ΧΑΛΚΙΔΑΣ</a:t>
            </a: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701D6A-1F9E-4684-A377-9209A26E902F}" type="slidenum">
              <a:rPr lang="el-GR" smtClean="0">
                <a:solidFill>
                  <a:prstClr val="black">
                    <a:tint val="75000"/>
                  </a:prstClr>
                </a:solidFill>
              </a:rPr>
              <a:pPr/>
              <a:t>‹#›</a:t>
            </a:fld>
            <a:endParaRPr lang="el-GR" dirty="0">
              <a:solidFill>
                <a:prstClr val="black">
                  <a:tint val="75000"/>
                </a:prstClr>
              </a:solidFill>
            </a:endParaRPr>
          </a:p>
        </p:txBody>
      </p:sp>
    </p:spTree>
    <p:extLst>
      <p:ext uri="{BB962C8B-B14F-4D97-AF65-F5344CB8AC3E}">
        <p14:creationId xmlns:p14="http://schemas.microsoft.com/office/powerpoint/2010/main" val="68637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el.wikipedia.org/wiki/%CE%99%CF%83%CE%BF%CE%B2%CE%B1%CF%81%CE%AE%CF%82_%CE%B3%CF%81%CE%B1%CE%BC%CE%BC%CE%AE"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hyperlink" Target="https://el.wikipedia.org/wiki/%CE%99%CF%83%CE%BF%CE%B2%CE%B1%CF%81%CE%AE%CF%82_%CE%B3%CF%81%CE%B1%CE%BC%CE%BC%CE%AE"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110.png"/><Relationship Id="rId4" Type="http://schemas.openxmlformats.org/officeDocument/2006/relationships/image" Target="../media/image107.png"/></Relationships>
</file>

<file path=ppt/slides/_rels/slide17.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40.png"/><Relationship Id="rId7" Type="http://schemas.openxmlformats.org/officeDocument/2006/relationships/oleObject" Target="../embeddings/oleObject2.bin"/><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6.wmf"/><Relationship Id="rId5" Type="http://schemas.openxmlformats.org/officeDocument/2006/relationships/oleObject" Target="../embeddings/oleObject1.bin"/><Relationship Id="rId4" Type="http://schemas.openxmlformats.org/officeDocument/2006/relationships/image" Target="../media/image15.png"/><Relationship Id="rId9"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7.w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image" Target="../media/image19.png"/><Relationship Id="rId7" Type="http://schemas.openxmlformats.org/officeDocument/2006/relationships/oleObject" Target="../embeddings/oleObject3.bin"/><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90.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image" Target="../media/image200.png"/><Relationship Id="rId7" Type="http://schemas.openxmlformats.org/officeDocument/2006/relationships/image" Target="../media/image22.emf"/><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oleObject" Target="../embeddings/oleObject3.bin"/><Relationship Id="rId5" Type="http://schemas.openxmlformats.org/officeDocument/2006/relationships/image" Target="../media/image21.png"/><Relationship Id="rId9" Type="http://schemas.openxmlformats.org/officeDocument/2006/relationships/image" Target="../media/image23.wmf"/></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40.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5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40.png"/><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6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380.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4.wmf"/><Relationship Id="rId5" Type="http://schemas.openxmlformats.org/officeDocument/2006/relationships/oleObject" Target="../embeddings/oleObject5.bin"/><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60.png"/></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5.wmf"/><Relationship Id="rId5" Type="http://schemas.openxmlformats.org/officeDocument/2006/relationships/oleObject" Target="../embeddings/oleObject6.bin"/><Relationship Id="rId4" Type="http://schemas.openxmlformats.org/officeDocument/2006/relationships/image" Target="../media/image44.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0.png"/><Relationship Id="rId4" Type="http://schemas.openxmlformats.org/officeDocument/2006/relationships/image" Target="../media/image490.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54.wmf"/><Relationship Id="rId5" Type="http://schemas.openxmlformats.org/officeDocument/2006/relationships/oleObject" Target="../embeddings/oleObject8.bin"/><Relationship Id="rId4" Type="http://schemas.openxmlformats.org/officeDocument/2006/relationships/image" Target="../media/image53.wmf"/></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9.emf"/><Relationship Id="rId4" Type="http://schemas.openxmlformats.org/officeDocument/2006/relationships/oleObject" Target="../embeddings/oleObject8.bin"/></Relationships>
</file>

<file path=ppt/slides/_rels/slide4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1.wmf"/><Relationship Id="rId5" Type="http://schemas.openxmlformats.org/officeDocument/2006/relationships/oleObject" Target="../embeddings/oleObject9.bin"/><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62.wmf"/></Relationships>
</file>

<file path=ppt/slides/_rels/slide50.x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64.wmf"/><Relationship Id="rId5" Type="http://schemas.openxmlformats.org/officeDocument/2006/relationships/oleObject" Target="../embeddings/oleObject12.bin"/><Relationship Id="rId4" Type="http://schemas.openxmlformats.org/officeDocument/2006/relationships/image" Target="../media/image63.wmf"/></Relationships>
</file>

<file path=ppt/slides/_rels/slide51.xml.rels><?xml version="1.0" encoding="UTF-8" standalone="yes"?>
<Relationships xmlns="http://schemas.openxmlformats.org/package/2006/relationships"><Relationship Id="rId8" Type="http://schemas.openxmlformats.org/officeDocument/2006/relationships/image" Target="../media/image67.wmf"/><Relationship Id="rId7" Type="http://schemas.openxmlformats.org/officeDocument/2006/relationships/oleObject" Target="../embeddings/oleObject15.bin"/><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66.wmf"/><Relationship Id="rId5" Type="http://schemas.openxmlformats.org/officeDocument/2006/relationships/oleObject" Target="../embeddings/oleObject14.bin"/><Relationship Id="rId10" Type="http://schemas.openxmlformats.org/officeDocument/2006/relationships/image" Target="../media/image68.wmf"/><Relationship Id="rId4" Type="http://schemas.openxmlformats.org/officeDocument/2006/relationships/image" Target="../media/image76.png"/><Relationship Id="rId9" Type="http://schemas.openxmlformats.org/officeDocument/2006/relationships/oleObject" Target="../embeddings/oleObject16.bin"/></Relationships>
</file>

<file path=ppt/slides/_rels/slide52.xml.rels><?xml version="1.0" encoding="UTF-8" standalone="yes"?>
<Relationships xmlns="http://schemas.openxmlformats.org/package/2006/relationships"><Relationship Id="rId8" Type="http://schemas.openxmlformats.org/officeDocument/2006/relationships/image" Target="../media/image70.wmf"/><Relationship Id="rId3" Type="http://schemas.openxmlformats.org/officeDocument/2006/relationships/image" Target="../media/image69.png"/><Relationship Id="rId7" Type="http://schemas.openxmlformats.org/officeDocument/2006/relationships/oleObject" Target="../embeddings/oleObject18.bin"/><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69.wmf"/><Relationship Id="rId5" Type="http://schemas.openxmlformats.org/officeDocument/2006/relationships/oleObject" Target="../embeddings/oleObject17.bin"/><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6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8" Type="http://schemas.openxmlformats.org/officeDocument/2006/relationships/image" Target="../media/image83.wmf"/><Relationship Id="rId7" Type="http://schemas.openxmlformats.org/officeDocument/2006/relationships/oleObject" Target="../embeddings/oleObject20.bin"/><Relationship Id="rId12" Type="http://schemas.openxmlformats.org/officeDocument/2006/relationships/image" Target="../media/image85.wmf"/><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82.wmf"/><Relationship Id="rId11" Type="http://schemas.openxmlformats.org/officeDocument/2006/relationships/oleObject" Target="../embeddings/oleObject22.bin"/><Relationship Id="rId5" Type="http://schemas.openxmlformats.org/officeDocument/2006/relationships/oleObject" Target="../embeddings/oleObject19.bin"/><Relationship Id="rId10" Type="http://schemas.openxmlformats.org/officeDocument/2006/relationships/image" Target="../media/image84.wmf"/><Relationship Id="rId4" Type="http://schemas.openxmlformats.org/officeDocument/2006/relationships/image" Target="../media/image97.png"/><Relationship Id="rId9" Type="http://schemas.openxmlformats.org/officeDocument/2006/relationships/oleObject" Target="../embeddings/oleObject21.bin"/></Relationships>
</file>

<file path=ppt/slides/_rels/slide67.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image" Target="../media/image86.png"/><Relationship Id="rId7" Type="http://schemas.openxmlformats.org/officeDocument/2006/relationships/oleObject" Target="../embeddings/oleObject24.bin"/><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88.wmf"/><Relationship Id="rId5" Type="http://schemas.openxmlformats.org/officeDocument/2006/relationships/oleObject" Target="../embeddings/oleObject23.bin"/><Relationship Id="rId10" Type="http://schemas.openxmlformats.org/officeDocument/2006/relationships/image" Target="../media/image90.wmf"/><Relationship Id="rId4" Type="http://schemas.openxmlformats.org/officeDocument/2006/relationships/image" Target="../media/image87.png"/><Relationship Id="rId9" Type="http://schemas.openxmlformats.org/officeDocument/2006/relationships/oleObject" Target="../embeddings/oleObject25.bin"/></Relationships>
</file>

<file path=ppt/slides/_rels/slide68.xml.rels><?xml version="1.0" encoding="UTF-8" standalone="yes"?>
<Relationships xmlns="http://schemas.openxmlformats.org/package/2006/relationships"><Relationship Id="rId8" Type="http://schemas.openxmlformats.org/officeDocument/2006/relationships/image" Target="../media/image94.wmf"/><Relationship Id="rId13" Type="http://schemas.openxmlformats.org/officeDocument/2006/relationships/image" Target="../media/image97.emf"/><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96.wmf"/><Relationship Id="rId2"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93.wmf"/><Relationship Id="rId11" Type="http://schemas.openxmlformats.org/officeDocument/2006/relationships/oleObject" Target="../embeddings/oleObject30.bin"/><Relationship Id="rId5" Type="http://schemas.openxmlformats.org/officeDocument/2006/relationships/oleObject" Target="../embeddings/oleObject27.bin"/><Relationship Id="rId10" Type="http://schemas.openxmlformats.org/officeDocument/2006/relationships/image" Target="../media/image95.wmf"/><Relationship Id="rId4" Type="http://schemas.openxmlformats.org/officeDocument/2006/relationships/image" Target="../media/image92.emf"/><Relationship Id="rId9" Type="http://schemas.openxmlformats.org/officeDocument/2006/relationships/oleObject" Target="../embeddings/oleObject29.bin"/></Relationships>
</file>

<file path=ppt/slides/_rels/slide69.xml.rels><?xml version="1.0" encoding="UTF-8" standalone="yes"?>
<Relationships xmlns="http://schemas.openxmlformats.org/package/2006/relationships"><Relationship Id="rId3" Type="http://schemas.openxmlformats.org/officeDocument/2006/relationships/image" Target="../media/image98.wmf"/><Relationship Id="rId2" Type="http://schemas.openxmlformats.org/officeDocument/2006/relationships/oleObject" Target="../embeddings/oleObject31.bin"/><Relationship Id="rId1" Type="http://schemas.openxmlformats.org/officeDocument/2006/relationships/slideLayout" Target="../slideLayouts/slideLayout7.xml"/><Relationship Id="rId5" Type="http://schemas.openxmlformats.org/officeDocument/2006/relationships/image" Target="../media/image99.wmf"/><Relationship Id="rId4" Type="http://schemas.openxmlformats.org/officeDocument/2006/relationships/oleObject" Target="../embeddings/oleObject32.bin"/></Relationships>
</file>

<file path=ppt/slides/_rels/slide7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105.svg"/></Relationships>
</file>

<file path=ppt/slides/_rels/slide7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 Id="rId5" Type="http://schemas.openxmlformats.org/officeDocument/2006/relationships/image" Target="../media/image120.png"/><Relationship Id="rId4" Type="http://schemas.openxmlformats.org/officeDocument/2006/relationships/image" Target="../media/image91.png"/></Relationships>
</file>

<file path=ppt/slides/_rels/slide84.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F395BDF-C525-485C-AD0E-904E5D3E3D1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4" name="Θέση αριθμού διαφάνειας 3">
            <a:extLst>
              <a:ext uri="{FF2B5EF4-FFF2-40B4-BE49-F238E27FC236}">
                <a16:creationId xmlns:a16="http://schemas.microsoft.com/office/drawing/2014/main" id="{C50C7707-87B6-4D2F-BA93-F8B4BFE10BF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a:t>
            </a:fld>
            <a:endParaRPr lang="el-GR" dirty="0">
              <a:solidFill>
                <a:prstClr val="black">
                  <a:tint val="75000"/>
                </a:prstClr>
              </a:solidFill>
            </a:endParaRPr>
          </a:p>
        </p:txBody>
      </p:sp>
      <p:sp>
        <p:nvSpPr>
          <p:cNvPr id="5" name="Rectangle 3">
            <a:extLst>
              <a:ext uri="{FF2B5EF4-FFF2-40B4-BE49-F238E27FC236}">
                <a16:creationId xmlns:a16="http://schemas.microsoft.com/office/drawing/2014/main" id="{86C0BC2C-EC17-4533-8B43-8DC3DC9A2A2C}"/>
              </a:ext>
            </a:extLst>
          </p:cNvPr>
          <p:cNvSpPr txBox="1">
            <a:spLocks noChangeArrowheads="1"/>
          </p:cNvSpPr>
          <p:nvPr/>
        </p:nvSpPr>
        <p:spPr>
          <a:xfrm>
            <a:off x="323528" y="2348880"/>
            <a:ext cx="7667947" cy="100806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l-GR" altLang="el-GR" sz="2800" dirty="0">
                <a:solidFill>
                  <a:schemeClr val="hlink"/>
                </a:solidFill>
                <a:latin typeface="Comic Sans MS" panose="030F0702030302020204" pitchFamily="66" charset="0"/>
              </a:rPr>
              <a:t>Φυσική Περιβάλλοντος :          </a:t>
            </a:r>
          </a:p>
          <a:p>
            <a:pPr marL="0" indent="0" algn="r">
              <a:buNone/>
            </a:pPr>
            <a:r>
              <a:rPr lang="en-US" sz="2600" i="1" dirty="0">
                <a:solidFill>
                  <a:srgbClr val="FF0000"/>
                </a:solidFill>
                <a:latin typeface="Arial" panose="020B0604020202020204" pitchFamily="34" charset="0"/>
              </a:rPr>
              <a:t>“</a:t>
            </a:r>
            <a:r>
              <a:rPr lang="el-GR" sz="2600" i="1" dirty="0" err="1">
                <a:solidFill>
                  <a:srgbClr val="FF0000"/>
                </a:solidFill>
                <a:latin typeface="Arial" panose="020B0604020202020204" pitchFamily="34" charset="0"/>
              </a:rPr>
              <a:t>κεφ</a:t>
            </a:r>
            <a:r>
              <a:rPr lang="el-GR" sz="2600" i="1" dirty="0">
                <a:solidFill>
                  <a:srgbClr val="FF0000"/>
                </a:solidFill>
                <a:latin typeface="Arial" panose="020B0604020202020204" pitchFamily="34" charset="0"/>
              </a:rPr>
              <a:t> 5: </a:t>
            </a:r>
            <a:r>
              <a:rPr lang="el-GR" altLang="el-GR" sz="2800" i="1" dirty="0">
                <a:solidFill>
                  <a:srgbClr val="FF0000"/>
                </a:solidFill>
                <a:latin typeface="Arial" panose="020B0604020202020204" pitchFamily="34" charset="0"/>
              </a:rPr>
              <a:t>κίνηση στο ατμοσφαιρικό ρευστό</a:t>
            </a:r>
            <a:r>
              <a:rPr lang="en-US" sz="2800" i="1" dirty="0">
                <a:solidFill>
                  <a:srgbClr val="FF0000"/>
                </a:solidFill>
                <a:latin typeface="Arial" panose="020B0604020202020204" pitchFamily="34" charset="0"/>
              </a:rPr>
              <a:t>“</a:t>
            </a:r>
          </a:p>
          <a:p>
            <a:pPr marL="0" indent="0" algn="ctr">
              <a:buNone/>
            </a:pPr>
            <a:r>
              <a:rPr lang="el-GR" altLang="el-GR" sz="2000" b="1" dirty="0">
                <a:latin typeface="Comic Sans MS" panose="030F0702030302020204" pitchFamily="66" charset="0"/>
              </a:rPr>
              <a:t> </a:t>
            </a:r>
            <a:endParaRPr lang="en-US" altLang="el-GR" sz="2000" b="1" dirty="0">
              <a:latin typeface="Comic Sans MS" panose="030F0702030302020204" pitchFamily="66" charset="0"/>
            </a:endParaRPr>
          </a:p>
          <a:p>
            <a:pPr marL="0" indent="0" algn="ctr">
              <a:buNone/>
            </a:pPr>
            <a:endParaRPr lang="en-US" altLang="el-GR" sz="2000" b="1" dirty="0">
              <a:solidFill>
                <a:srgbClr val="00279F"/>
              </a:solidFill>
            </a:endParaRPr>
          </a:p>
          <a:p>
            <a:pPr marL="0" indent="0" algn="ctr">
              <a:buNone/>
            </a:pPr>
            <a:endParaRPr lang="el-GR" sz="2800" i="1" dirty="0">
              <a:solidFill>
                <a:srgbClr val="FF0000"/>
              </a:solidFill>
              <a:latin typeface="Arial" panose="020B0604020202020204" pitchFamily="34" charset="0"/>
            </a:endParaRPr>
          </a:p>
          <a:p>
            <a:pPr marL="0" indent="0" algn="ctr">
              <a:buNone/>
            </a:pPr>
            <a:endParaRPr lang="el-GR" altLang="el-GR" sz="2800" b="1" dirty="0"/>
          </a:p>
          <a:p>
            <a:pPr marL="0" indent="0" algn="ctr">
              <a:buNone/>
            </a:pPr>
            <a:endParaRPr lang="el-GR" altLang="el-GR" sz="2600" i="1" dirty="0">
              <a:solidFill>
                <a:srgbClr val="FF0000"/>
              </a:solidFill>
              <a:latin typeface="Arial" panose="020B0604020202020204" pitchFamily="34" charset="0"/>
            </a:endParaRPr>
          </a:p>
          <a:p>
            <a:pPr marL="0" indent="0">
              <a:buFont typeface="Wingdings" pitchFamily="2" charset="2"/>
              <a:buNone/>
            </a:pPr>
            <a:endParaRPr lang="el-GR" altLang="el-GR" sz="2800" dirty="0">
              <a:solidFill>
                <a:schemeClr val="accent2"/>
              </a:solidFill>
            </a:endParaRPr>
          </a:p>
        </p:txBody>
      </p:sp>
      <p:grpSp>
        <p:nvGrpSpPr>
          <p:cNvPr id="6" name="Group 2">
            <a:extLst>
              <a:ext uri="{FF2B5EF4-FFF2-40B4-BE49-F238E27FC236}">
                <a16:creationId xmlns:a16="http://schemas.microsoft.com/office/drawing/2014/main" id="{621D6907-1D73-4298-9B31-4142D2657EAB}"/>
              </a:ext>
            </a:extLst>
          </p:cNvPr>
          <p:cNvGrpSpPr>
            <a:grpSpLocks/>
          </p:cNvGrpSpPr>
          <p:nvPr/>
        </p:nvGrpSpPr>
        <p:grpSpPr bwMode="auto">
          <a:xfrm>
            <a:off x="2771800" y="5106029"/>
            <a:ext cx="6022366" cy="1162751"/>
            <a:chOff x="1768" y="214"/>
            <a:chExt cx="3001" cy="905"/>
          </a:xfrm>
        </p:grpSpPr>
        <p:sp>
          <p:nvSpPr>
            <p:cNvPr id="7" name="Rectangle 4">
              <a:extLst>
                <a:ext uri="{FF2B5EF4-FFF2-40B4-BE49-F238E27FC236}">
                  <a16:creationId xmlns:a16="http://schemas.microsoft.com/office/drawing/2014/main" id="{F04F8513-F1E2-45BE-B6AE-1647D21C708F}"/>
                </a:ext>
              </a:extLst>
            </p:cNvPr>
            <p:cNvSpPr>
              <a:spLocks noChangeArrowheads="1"/>
            </p:cNvSpPr>
            <p:nvPr/>
          </p:nvSpPr>
          <p:spPr bwMode="auto">
            <a:xfrm>
              <a:off x="1768" y="214"/>
              <a:ext cx="2439" cy="467"/>
            </a:xfrm>
            <a:prstGeom prst="rect">
              <a:avLst/>
            </a:prstGeom>
            <a:noFill/>
            <a:ln w="9525">
              <a:noFill/>
              <a:miter lim="800000"/>
              <a:headEnd/>
              <a:tailEnd/>
            </a:ln>
            <a:effectLst/>
          </p:spPr>
          <p:txBody>
            <a:bodyPr anchor="ctr">
              <a:spAutoFit/>
            </a:bodyPr>
            <a:lstStyle/>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endParaRPr lang="el-GR" sz="1100" b="1" u="sng" dirty="0">
                <a:solidFill>
                  <a:schemeClr val="hlink"/>
                </a:solidFill>
                <a:effectLst>
                  <a:outerShdw blurRad="38100" dist="38100" dir="2700000" algn="tl">
                    <a:srgbClr val="C0C0C0"/>
                  </a:outerShdw>
                </a:effectLst>
                <a:latin typeface="Comic Sans MS" pitchFamily="66" charset="0"/>
                <a:cs typeface="Arial" pitchFamily="34" charset="0"/>
              </a:endParaRPr>
            </a:p>
            <a:p>
              <a:pPr>
                <a:defRPr/>
              </a:pPr>
              <a:r>
                <a:rPr lang="en-US" sz="1100" b="1" u="sng" dirty="0">
                  <a:solidFill>
                    <a:schemeClr val="hlink"/>
                  </a:solidFill>
                  <a:effectLst>
                    <a:outerShdw blurRad="38100" dist="38100" dir="2700000" algn="tl">
                      <a:srgbClr val="C0C0C0"/>
                    </a:outerShdw>
                  </a:effectLst>
                  <a:latin typeface="Comic Sans MS" pitchFamily="66" charset="0"/>
                  <a:cs typeface="Arial" pitchFamily="34" charset="0"/>
                </a:rPr>
                <a:t>Energy and Environmental Research Laboratory</a:t>
              </a:r>
              <a:r>
                <a:rPr lang="el-GR" sz="1100" b="1" u="sng" dirty="0">
                  <a:solidFill>
                    <a:schemeClr val="hlink"/>
                  </a:solidFill>
                  <a:latin typeface="Comic Sans MS" pitchFamily="66" charset="0"/>
                  <a:cs typeface="Arial" pitchFamily="34" charset="0"/>
                </a:rPr>
                <a:t> </a:t>
              </a:r>
            </a:p>
          </p:txBody>
        </p:sp>
        <p:pic>
          <p:nvPicPr>
            <p:cNvPr id="8" name="Picture 7">
              <a:extLst>
                <a:ext uri="{FF2B5EF4-FFF2-40B4-BE49-F238E27FC236}">
                  <a16:creationId xmlns:a16="http://schemas.microsoft.com/office/drawing/2014/main" id="{9DF27E3F-3F21-490B-97F9-FC685CC1DF37}"/>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71" y="569"/>
              <a:ext cx="598" cy="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Rectangle 4">
            <a:extLst>
              <a:ext uri="{FF2B5EF4-FFF2-40B4-BE49-F238E27FC236}">
                <a16:creationId xmlns:a16="http://schemas.microsoft.com/office/drawing/2014/main" id="{0BFE9FCD-2F27-4624-80CC-8E9ACF931F6F}"/>
              </a:ext>
            </a:extLst>
          </p:cNvPr>
          <p:cNvSpPr>
            <a:spLocks noChangeArrowheads="1"/>
          </p:cNvSpPr>
          <p:nvPr/>
        </p:nvSpPr>
        <p:spPr bwMode="auto">
          <a:xfrm>
            <a:off x="1115616" y="355714"/>
            <a:ext cx="2736428" cy="769441"/>
          </a:xfrm>
          <a:prstGeom prst="rect">
            <a:avLst/>
          </a:prstGeom>
          <a:noFill/>
          <a:ln w="9525">
            <a:noFill/>
            <a:miter lim="800000"/>
            <a:headEnd/>
            <a:tailEnd/>
          </a:ln>
          <a:effectLst/>
        </p:spPr>
        <p:txBody>
          <a:bodyPr wrap="square" anchor="ctr">
            <a:spAutoFit/>
          </a:bodyPr>
          <a:lstStyle/>
          <a:p>
            <a:pPr>
              <a:defRPr/>
            </a:pP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N.K.U.A. –</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Department</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of</a:t>
            </a:r>
            <a:r>
              <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Science</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r>
              <a:rPr lang="el-GR" sz="1100" b="1" u="sng" dirty="0">
                <a:solidFill>
                  <a:schemeClr val="hlink"/>
                </a:solidFill>
                <a:effectLst>
                  <a:outerShdw blurRad="38100" dist="38100" dir="2700000" algn="tl">
                    <a:srgbClr val="C0C0C0"/>
                  </a:outerShdw>
                </a:effectLst>
                <a:latin typeface="Comic Sans MS" pitchFamily="66" charset="0"/>
                <a:cs typeface="Arial" pitchFamily="34" charset="0"/>
              </a:rPr>
              <a:t> </a:t>
            </a:r>
          </a:p>
          <a:p>
            <a:pPr>
              <a:defRPr/>
            </a:pPr>
            <a:r>
              <a:rPr lang="en-US" sz="1100" b="1" u="sng" dirty="0" err="1">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Psachna</a:t>
            </a:r>
            <a:r>
              <a:rPr lang="en-US"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rPr>
              <a:t>, Euboea - Euripus Campus</a:t>
            </a: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a:p>
            <a:pPr>
              <a:defRPr/>
            </a:pPr>
            <a:endParaRPr lang="el-GR" sz="1100" b="1" u="sng" dirty="0">
              <a:solidFill>
                <a:schemeClr val="tx2">
                  <a:lumMod val="60000"/>
                  <a:lumOff val="40000"/>
                </a:schemeClr>
              </a:solidFill>
              <a:effectLst>
                <a:outerShdw blurRad="38100" dist="38100" dir="2700000" algn="tl">
                  <a:srgbClr val="C0C0C0"/>
                </a:outerShdw>
              </a:effectLst>
              <a:latin typeface="Comic Sans MS" pitchFamily="66" charset="0"/>
              <a:cs typeface="Arial" pitchFamily="34" charset="0"/>
            </a:endParaRPr>
          </a:p>
        </p:txBody>
      </p:sp>
      <p:pic>
        <p:nvPicPr>
          <p:cNvPr id="13" name="Εικόνα 12">
            <a:extLst>
              <a:ext uri="{FF2B5EF4-FFF2-40B4-BE49-F238E27FC236}">
                <a16:creationId xmlns:a16="http://schemas.microsoft.com/office/drawing/2014/main" id="{3920E234-C6AE-4964-A0A8-857F75A18A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2620" y="456137"/>
            <a:ext cx="386609" cy="600164"/>
          </a:xfrm>
          <a:prstGeom prst="rect">
            <a:avLst/>
          </a:prstGeom>
        </p:spPr>
      </p:pic>
      <p:sp>
        <p:nvSpPr>
          <p:cNvPr id="10" name="Rectangle 2">
            <a:extLst>
              <a:ext uri="{FF2B5EF4-FFF2-40B4-BE49-F238E27FC236}">
                <a16:creationId xmlns:a16="http://schemas.microsoft.com/office/drawing/2014/main" id="{7A18B57B-0B3A-4026-89B3-94C9B55C3119}"/>
              </a:ext>
            </a:extLst>
          </p:cNvPr>
          <p:cNvSpPr>
            <a:spLocks noChangeArrowheads="1"/>
          </p:cNvSpPr>
          <p:nvPr/>
        </p:nvSpPr>
        <p:spPr bwMode="auto">
          <a:xfrm>
            <a:off x="1619250" y="1557338"/>
            <a:ext cx="6372225" cy="652462"/>
          </a:xfrm>
          <a:prstGeom prst="rect">
            <a:avLst/>
          </a:prstGeom>
          <a:noFill/>
          <a:ln w="9525">
            <a:noFill/>
            <a:miter lim="800000"/>
            <a:headEnd/>
            <a:tailEnd/>
          </a:ln>
        </p:spPr>
        <p:txBody>
          <a:bodyPr anchor="b"/>
          <a:lstStyle/>
          <a:p>
            <a:pPr>
              <a:defRPr/>
            </a:pPr>
            <a:endParaRPr lang="el-GR" sz="2800" i="1" dirty="0">
              <a:solidFill>
                <a:srgbClr val="FF0000"/>
              </a:solidFill>
              <a:latin typeface="Arial" panose="020B0604020202020204" pitchFamily="34" charset="0"/>
            </a:endParaRPr>
          </a:p>
        </p:txBody>
      </p:sp>
      <p:sp>
        <p:nvSpPr>
          <p:cNvPr id="3" name="Ορθογώνιο 2">
            <a:extLst>
              <a:ext uri="{FF2B5EF4-FFF2-40B4-BE49-F238E27FC236}">
                <a16:creationId xmlns:a16="http://schemas.microsoft.com/office/drawing/2014/main" id="{7C5881A5-5459-4C6C-AFF3-2C153A9AACE0}"/>
              </a:ext>
            </a:extLst>
          </p:cNvPr>
          <p:cNvSpPr/>
          <p:nvPr/>
        </p:nvSpPr>
        <p:spPr>
          <a:xfrm>
            <a:off x="4114800" y="3958887"/>
            <a:ext cx="4572000" cy="701731"/>
          </a:xfrm>
          <a:prstGeom prst="rect">
            <a:avLst/>
          </a:prstGeom>
        </p:spPr>
        <p:txBody>
          <a:bodyPr>
            <a:spAutoFit/>
          </a:bodyPr>
          <a:lstStyle/>
          <a:p>
            <a:pPr algn="r">
              <a:spcBef>
                <a:spcPct val="20000"/>
              </a:spcBef>
              <a:buClr>
                <a:schemeClr val="folHlink"/>
              </a:buClr>
              <a:buSzPct val="60000"/>
              <a:buFont typeface="Wingdings" pitchFamily="2" charset="2"/>
              <a:buNone/>
              <a:defRPr/>
            </a:pPr>
            <a:r>
              <a:rPr lang="el-GR" b="1" i="1" kern="0" dirty="0" err="1">
                <a:solidFill>
                  <a:srgbClr val="0070C0"/>
                </a:solidFill>
                <a:latin typeface="Times New Roman" pitchFamily="18" charset="0"/>
                <a:cs typeface="Times New Roman" pitchFamily="18" charset="0"/>
              </a:rPr>
              <a:t>Καθ</a:t>
            </a:r>
            <a:r>
              <a:rPr lang="el-GR" b="1" i="1" kern="0" dirty="0">
                <a:solidFill>
                  <a:srgbClr val="0070C0"/>
                </a:solidFill>
                <a:latin typeface="Times New Roman" pitchFamily="18" charset="0"/>
                <a:cs typeface="Times New Roman" pitchFamily="18" charset="0"/>
              </a:rPr>
              <a:t>. Μιχάλης </a:t>
            </a:r>
            <a:r>
              <a:rPr lang="el-GR" b="1" i="1" kern="0" dirty="0" err="1">
                <a:solidFill>
                  <a:srgbClr val="0070C0"/>
                </a:solidFill>
                <a:latin typeface="Times New Roman" pitchFamily="18" charset="0"/>
                <a:cs typeface="Times New Roman" pitchFamily="18" charset="0"/>
              </a:rPr>
              <a:t>Γρ</a:t>
            </a:r>
            <a:r>
              <a:rPr lang="el-GR" b="1" i="1" kern="0" dirty="0">
                <a:solidFill>
                  <a:srgbClr val="0070C0"/>
                </a:solidFill>
                <a:latin typeface="Times New Roman" pitchFamily="18" charset="0"/>
                <a:cs typeface="Times New Roman" pitchFamily="18" charset="0"/>
              </a:rPr>
              <a:t> </a:t>
            </a:r>
            <a:r>
              <a:rPr lang="el-GR" b="1" i="1" kern="0" dirty="0" err="1">
                <a:solidFill>
                  <a:srgbClr val="0070C0"/>
                </a:solidFill>
                <a:latin typeface="Times New Roman" pitchFamily="18" charset="0"/>
                <a:cs typeface="Times New Roman" pitchFamily="18" charset="0"/>
              </a:rPr>
              <a:t>Βραχόπουλος</a:t>
            </a:r>
            <a:endParaRPr lang="en-US" b="1" i="1" kern="0" dirty="0">
              <a:solidFill>
                <a:srgbClr val="0070C0"/>
              </a:solidFill>
              <a:latin typeface="Times New Roman" pitchFamily="18" charset="0"/>
              <a:cs typeface="Times New Roman" pitchFamily="18" charset="0"/>
            </a:endParaRPr>
          </a:p>
          <a:p>
            <a:pPr algn="r">
              <a:spcBef>
                <a:spcPct val="20000"/>
              </a:spcBef>
              <a:buClr>
                <a:schemeClr val="folHlink"/>
              </a:buClr>
              <a:buSzPct val="60000"/>
              <a:buFont typeface="Wingdings" pitchFamily="2" charset="2"/>
              <a:buNone/>
              <a:defRPr/>
            </a:pPr>
            <a:r>
              <a:rPr lang="el-GR" b="1" i="1" kern="0" dirty="0" err="1">
                <a:solidFill>
                  <a:srgbClr val="0070C0"/>
                </a:solidFill>
                <a:latin typeface="Times New Roman" pitchFamily="18" charset="0"/>
                <a:cs typeface="Times New Roman" pitchFamily="18" charset="0"/>
              </a:rPr>
              <a:t>Επι</a:t>
            </a:r>
            <a:r>
              <a:rPr lang="el-GR" b="1" i="1" kern="0" dirty="0">
                <a:solidFill>
                  <a:srgbClr val="0070C0"/>
                </a:solidFill>
                <a:latin typeface="Times New Roman" pitchFamily="18" charset="0"/>
                <a:cs typeface="Times New Roman" pitchFamily="18" charset="0"/>
              </a:rPr>
              <a:t>. </a:t>
            </a:r>
            <a:r>
              <a:rPr lang="el-GR" b="1" i="1" kern="0" dirty="0" err="1">
                <a:solidFill>
                  <a:srgbClr val="0070C0"/>
                </a:solidFill>
                <a:latin typeface="Times New Roman" pitchFamily="18" charset="0"/>
                <a:cs typeface="Times New Roman" pitchFamily="18" charset="0"/>
              </a:rPr>
              <a:t>Καθ</a:t>
            </a:r>
            <a:r>
              <a:rPr lang="el-GR" b="1" i="1" kern="0" dirty="0">
                <a:solidFill>
                  <a:srgbClr val="0070C0"/>
                </a:solidFill>
                <a:latin typeface="Times New Roman" pitchFamily="18" charset="0"/>
                <a:cs typeface="Times New Roman" pitchFamily="18" charset="0"/>
              </a:rPr>
              <a:t>. Δημήτριος </a:t>
            </a:r>
            <a:r>
              <a:rPr lang="el-GR" b="1" i="1" kern="0" dirty="0" err="1">
                <a:solidFill>
                  <a:srgbClr val="0070C0"/>
                </a:solidFill>
                <a:latin typeface="Times New Roman" pitchFamily="18" charset="0"/>
                <a:cs typeface="Times New Roman" pitchFamily="18" charset="0"/>
              </a:rPr>
              <a:t>Λαδάκης</a:t>
            </a:r>
            <a:endParaRPr lang="el-GR" b="1" i="1" kern="0" dirty="0">
              <a:solidFill>
                <a:srgbClr val="0070C0"/>
              </a:solidFill>
              <a:latin typeface="Times New Roman" pitchFamily="18" charset="0"/>
              <a:cs typeface="Times New Roman" pitchFamily="18" charset="0"/>
            </a:endParaRPr>
          </a:p>
        </p:txBody>
      </p:sp>
    </p:spTree>
    <p:extLst>
      <p:ext uri="{BB962C8B-B14F-4D97-AF65-F5344CB8AC3E}">
        <p14:creationId xmlns:p14="http://schemas.microsoft.com/office/powerpoint/2010/main" val="52292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44A6959-E0C4-4C66-A432-2AED05D2AC3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9127F3A-0017-4A6E-BFF0-2AD620DBBC2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D087A0C8-2FEB-43AE-BFEF-D9A0AA4D166E}"/>
              </a:ext>
            </a:extLst>
          </p:cNvPr>
          <p:cNvSpPr txBox="1"/>
          <p:nvPr/>
        </p:nvSpPr>
        <p:spPr>
          <a:xfrm>
            <a:off x="1498744" y="0"/>
            <a:ext cx="5436096" cy="461665"/>
          </a:xfrm>
          <a:prstGeom prst="rect">
            <a:avLst/>
          </a:prstGeom>
          <a:noFill/>
        </p:spPr>
        <p:txBody>
          <a:bodyPr wrap="square">
            <a:spAutoFit/>
          </a:bodyPr>
          <a:lstStyle/>
          <a:p>
            <a:pPr marL="0" indent="0" algn="r">
              <a:buNone/>
            </a:pPr>
            <a:r>
              <a:rPr lang="en-US" sz="2400" i="1" dirty="0">
                <a:solidFill>
                  <a:srgbClr val="FF0000"/>
                </a:solidFill>
                <a:latin typeface="Arial" panose="020B0604020202020204" pitchFamily="34" charset="0"/>
              </a:rPr>
              <a:t>“</a:t>
            </a:r>
            <a:r>
              <a:rPr lang="el-GR" altLang="el-GR" sz="2400" i="1" dirty="0">
                <a:solidFill>
                  <a:srgbClr val="FF0000"/>
                </a:solidFill>
                <a:latin typeface="Arial" panose="020B0604020202020204" pitchFamily="34" charset="0"/>
              </a:rPr>
              <a:t>κίνηση στο ατμοσφαιρικό ρευστό</a:t>
            </a:r>
            <a:r>
              <a:rPr lang="en-US" sz="2400" i="1" dirty="0">
                <a:solidFill>
                  <a:srgbClr val="FF0000"/>
                </a:solidFill>
                <a:latin typeface="Arial" panose="020B0604020202020204" pitchFamily="34" charset="0"/>
              </a:rPr>
              <a:t>“</a:t>
            </a:r>
          </a:p>
        </p:txBody>
      </p:sp>
      <p:sp>
        <p:nvSpPr>
          <p:cNvPr id="6" name="Ορθογώνιο 5">
            <a:extLst>
              <a:ext uri="{FF2B5EF4-FFF2-40B4-BE49-F238E27FC236}">
                <a16:creationId xmlns:a16="http://schemas.microsoft.com/office/drawing/2014/main" id="{91AEC0A5-8E25-40CB-9A64-689BF41F877F}"/>
              </a:ext>
            </a:extLst>
          </p:cNvPr>
          <p:cNvSpPr/>
          <p:nvPr/>
        </p:nvSpPr>
        <p:spPr>
          <a:xfrm>
            <a:off x="220360" y="731351"/>
            <a:ext cx="8923640" cy="5355312"/>
          </a:xfrm>
          <a:prstGeom prst="rect">
            <a:avLst/>
          </a:prstGeom>
        </p:spPr>
        <p:txBody>
          <a:bodyPr wrap="square">
            <a:spAutoFit/>
          </a:bodyPr>
          <a:lstStyle/>
          <a:p>
            <a:pPr marL="457200" indent="-457200">
              <a:buFont typeface="+mj-lt"/>
              <a:buAutoNum type="arabicPeriod"/>
            </a:pPr>
            <a:r>
              <a:rPr lang="el-GR" dirty="0">
                <a:solidFill>
                  <a:srgbClr val="0000FF"/>
                </a:solidFill>
                <a:latin typeface="+mj-lt"/>
              </a:rPr>
              <a:t>Επίδραση της θερμότητας</a:t>
            </a:r>
            <a:r>
              <a:rPr lang="en-US" dirty="0">
                <a:solidFill>
                  <a:srgbClr val="0000FF"/>
                </a:solidFill>
                <a:latin typeface="+mj-lt"/>
              </a:rPr>
              <a:t>.</a:t>
            </a:r>
          </a:p>
          <a:p>
            <a:pPr marL="457200" indent="-457200">
              <a:buFont typeface="+mj-lt"/>
              <a:buAutoNum type="arabicPeriod"/>
            </a:pPr>
            <a:r>
              <a:rPr lang="el-GR" dirty="0">
                <a:latin typeface="+mj-lt"/>
              </a:rPr>
              <a:t>Μεταβολή της ατμοσφαιρικής πίεσης κατά τη διάρκεια μιας ημέρας</a:t>
            </a:r>
            <a:r>
              <a:rPr lang="en-US" dirty="0">
                <a:latin typeface="+mj-lt"/>
              </a:rPr>
              <a:t>.</a:t>
            </a:r>
          </a:p>
          <a:p>
            <a:pPr marL="457200" indent="-457200">
              <a:buFont typeface="+mj-lt"/>
              <a:buAutoNum type="arabicPeriod"/>
            </a:pPr>
            <a:r>
              <a:rPr lang="el-GR" dirty="0">
                <a:solidFill>
                  <a:srgbClr val="0000FF"/>
                </a:solidFill>
                <a:latin typeface="+mj-lt"/>
              </a:rPr>
              <a:t>Η δύναμη της </a:t>
            </a:r>
            <a:r>
              <a:rPr lang="el-GR" dirty="0" err="1">
                <a:solidFill>
                  <a:srgbClr val="0000FF"/>
                </a:solidFill>
                <a:latin typeface="+mj-lt"/>
              </a:rPr>
              <a:t>βαροβαθμίδας</a:t>
            </a:r>
            <a:r>
              <a:rPr lang="el-GR" dirty="0">
                <a:solidFill>
                  <a:srgbClr val="0000FF"/>
                </a:solidFill>
                <a:latin typeface="+mj-lt"/>
              </a:rPr>
              <a:t>, η δύναμη της βαρύτητας και η τριβή</a:t>
            </a:r>
            <a:r>
              <a:rPr lang="en-US" dirty="0">
                <a:solidFill>
                  <a:srgbClr val="0000FF"/>
                </a:solidFill>
                <a:latin typeface="+mj-lt"/>
              </a:rPr>
              <a:t>.</a:t>
            </a:r>
          </a:p>
          <a:p>
            <a:pPr marL="457200" indent="-457200">
              <a:buFont typeface="+mj-lt"/>
              <a:buAutoNum type="arabicPeriod"/>
            </a:pPr>
            <a:r>
              <a:rPr lang="el-GR" dirty="0">
                <a:latin typeface="+mj-lt"/>
              </a:rPr>
              <a:t>Δημιουργία ανέμου από περιοχή με υψηλές πιέσεις προς περιοχή με χαμηλές πιέσεις</a:t>
            </a:r>
            <a:r>
              <a:rPr lang="en-US" dirty="0">
                <a:solidFill>
                  <a:srgbClr val="0000FF"/>
                </a:solidFill>
                <a:latin typeface="+mj-lt"/>
              </a:rPr>
              <a:t>.</a:t>
            </a:r>
          </a:p>
          <a:p>
            <a:pPr marL="457200" indent="-457200">
              <a:buFont typeface="+mj-lt"/>
              <a:buAutoNum type="arabicPeriod"/>
            </a:pPr>
            <a:r>
              <a:rPr lang="el-GR" dirty="0">
                <a:solidFill>
                  <a:srgbClr val="0000FF"/>
                </a:solidFill>
                <a:latin typeface="+mj-lt"/>
              </a:rPr>
              <a:t>Δυνάμεις που ασκούνται στην αέρια μάζα</a:t>
            </a:r>
            <a:r>
              <a:rPr lang="en-US" dirty="0">
                <a:solidFill>
                  <a:srgbClr val="0000FF"/>
                </a:solidFill>
                <a:latin typeface="+mj-lt"/>
              </a:rPr>
              <a:t>.</a:t>
            </a:r>
          </a:p>
          <a:p>
            <a:pPr marL="457200" indent="-457200">
              <a:buFont typeface="+mj-lt"/>
              <a:buAutoNum type="arabicPeriod"/>
            </a:pPr>
            <a:r>
              <a:rPr lang="el-GR" dirty="0"/>
              <a:t>Υλική και τοπική παράγωγός</a:t>
            </a:r>
            <a:r>
              <a:rPr lang="en-US" dirty="0"/>
              <a:t>.</a:t>
            </a:r>
          </a:p>
          <a:p>
            <a:pPr marL="457200" indent="-457200">
              <a:buFont typeface="+mj-lt"/>
              <a:buAutoNum type="arabicPeriod"/>
            </a:pPr>
            <a:r>
              <a:rPr lang="el-GR" dirty="0">
                <a:solidFill>
                  <a:srgbClr val="0000FF"/>
                </a:solidFill>
                <a:latin typeface="+mj-lt"/>
              </a:rPr>
              <a:t>Δύναμη βαρύτητας</a:t>
            </a:r>
            <a:r>
              <a:rPr lang="en-US" dirty="0">
                <a:solidFill>
                  <a:srgbClr val="0000FF"/>
                </a:solidFill>
                <a:latin typeface="+mj-lt"/>
              </a:rPr>
              <a:t>.</a:t>
            </a:r>
          </a:p>
          <a:p>
            <a:pPr marL="457200" indent="-457200">
              <a:buFont typeface="+mj-lt"/>
              <a:buAutoNum type="arabicPeriod"/>
            </a:pPr>
            <a:r>
              <a:rPr lang="el-GR" dirty="0"/>
              <a:t>Δύναμη Τριβής</a:t>
            </a:r>
            <a:r>
              <a:rPr lang="en-US" dirty="0"/>
              <a:t>.</a:t>
            </a:r>
          </a:p>
          <a:p>
            <a:pPr marL="457200" indent="-457200">
              <a:buFont typeface="+mj-lt"/>
              <a:buAutoNum type="arabicPeriod"/>
            </a:pPr>
            <a:r>
              <a:rPr lang="el-GR" dirty="0">
                <a:solidFill>
                  <a:srgbClr val="0000FF"/>
                </a:solidFill>
                <a:latin typeface="+mj-lt"/>
              </a:rPr>
              <a:t>Κεντρομόλος &amp; Φυγόκεντρος Δύναμη</a:t>
            </a:r>
            <a:r>
              <a:rPr lang="en-US" dirty="0">
                <a:solidFill>
                  <a:srgbClr val="0000FF"/>
                </a:solidFill>
                <a:latin typeface="+mj-lt"/>
              </a:rPr>
              <a:t>.</a:t>
            </a:r>
          </a:p>
          <a:p>
            <a:pPr marL="457200" indent="-457200">
              <a:buFont typeface="+mj-lt"/>
              <a:buAutoNum type="arabicPeriod"/>
            </a:pPr>
            <a:r>
              <a:rPr lang="el-GR" dirty="0"/>
              <a:t>Δύναμη </a:t>
            </a:r>
            <a:r>
              <a:rPr lang="en-US" dirty="0"/>
              <a:t>Coriolis.</a:t>
            </a:r>
          </a:p>
          <a:p>
            <a:pPr marL="457200" indent="-457200">
              <a:buFont typeface="+mj-lt"/>
              <a:buAutoNum type="arabicPeriod"/>
            </a:pPr>
            <a:r>
              <a:rPr lang="el-GR" dirty="0">
                <a:solidFill>
                  <a:srgbClr val="0000FF"/>
                </a:solidFill>
                <a:latin typeface="+mj-lt"/>
              </a:rPr>
              <a:t>Διατήρηση της μάζας – εξίσωση της συνέχειας</a:t>
            </a:r>
            <a:r>
              <a:rPr lang="en-US" dirty="0">
                <a:solidFill>
                  <a:srgbClr val="0000FF"/>
                </a:solidFill>
                <a:latin typeface="+mj-lt"/>
              </a:rPr>
              <a:t>.</a:t>
            </a:r>
          </a:p>
          <a:p>
            <a:pPr marL="457200" indent="-457200">
              <a:buFont typeface="+mj-lt"/>
              <a:buAutoNum type="arabicPeriod"/>
            </a:pPr>
            <a:r>
              <a:rPr lang="el-GR" dirty="0"/>
              <a:t>Διατήρηση της ορμής – εξισώσεις κίνησης</a:t>
            </a:r>
            <a:r>
              <a:rPr lang="en-US" dirty="0"/>
              <a:t>.</a:t>
            </a:r>
          </a:p>
          <a:p>
            <a:pPr marL="457200" indent="-457200">
              <a:buFont typeface="+mj-lt"/>
              <a:buAutoNum type="arabicPeriod"/>
            </a:pPr>
            <a:r>
              <a:rPr lang="el-GR" dirty="0">
                <a:solidFill>
                  <a:srgbClr val="0000FF"/>
                </a:solidFill>
                <a:latin typeface="+mj-lt"/>
              </a:rPr>
              <a:t>Διατήρηση της ενέργειας</a:t>
            </a:r>
            <a:r>
              <a:rPr lang="en-US" dirty="0">
                <a:solidFill>
                  <a:srgbClr val="0000FF"/>
                </a:solidFill>
                <a:latin typeface="+mj-lt"/>
              </a:rPr>
              <a:t>.</a:t>
            </a:r>
          </a:p>
          <a:p>
            <a:pPr marL="457200" indent="-457200">
              <a:buFont typeface="+mj-lt"/>
              <a:buAutoNum type="arabicPeriod"/>
            </a:pPr>
            <a:r>
              <a:rPr lang="el-GR" dirty="0"/>
              <a:t>Διατήρηση του ατμοσφαιρικού ρύπου</a:t>
            </a:r>
            <a:r>
              <a:rPr lang="en-US" dirty="0"/>
              <a:t>.</a:t>
            </a:r>
            <a:endParaRPr lang="el-GR" dirty="0"/>
          </a:p>
          <a:p>
            <a:pPr marL="457200" indent="-457200">
              <a:buFont typeface="+mj-lt"/>
              <a:buAutoNum type="arabicPeriod"/>
            </a:pPr>
            <a:r>
              <a:rPr lang="el-GR" dirty="0" err="1">
                <a:solidFill>
                  <a:srgbClr val="0000FF"/>
                </a:solidFill>
                <a:latin typeface="+mj-lt"/>
              </a:rPr>
              <a:t>Γεωστροφικός</a:t>
            </a:r>
            <a:r>
              <a:rPr lang="el-GR" dirty="0">
                <a:solidFill>
                  <a:srgbClr val="0000FF"/>
                </a:solidFill>
                <a:latin typeface="+mj-lt"/>
              </a:rPr>
              <a:t> Άνεμος</a:t>
            </a:r>
            <a:r>
              <a:rPr lang="en-US" dirty="0">
                <a:solidFill>
                  <a:srgbClr val="0000FF"/>
                </a:solidFill>
                <a:latin typeface="+mj-lt"/>
              </a:rPr>
              <a:t>.</a:t>
            </a:r>
          </a:p>
          <a:p>
            <a:pPr marL="457200" indent="-457200">
              <a:buFont typeface="+mj-lt"/>
              <a:buAutoNum type="arabicPeriod"/>
            </a:pPr>
            <a:r>
              <a:rPr lang="el-GR" dirty="0"/>
              <a:t>Το γεωδυναμικό</a:t>
            </a:r>
            <a:r>
              <a:rPr lang="en-US" dirty="0"/>
              <a:t>.</a:t>
            </a:r>
          </a:p>
          <a:p>
            <a:pPr marL="457200" indent="-457200">
              <a:buFont typeface="+mj-lt"/>
              <a:buAutoNum type="arabicPeriod"/>
            </a:pPr>
            <a:r>
              <a:rPr lang="el-GR" dirty="0" err="1">
                <a:solidFill>
                  <a:srgbClr val="0000FF"/>
                </a:solidFill>
                <a:latin typeface="+mj-lt"/>
              </a:rPr>
              <a:t>Αγεωστροφικός</a:t>
            </a:r>
            <a:r>
              <a:rPr lang="el-GR" dirty="0">
                <a:solidFill>
                  <a:srgbClr val="0000FF"/>
                </a:solidFill>
                <a:latin typeface="+mj-lt"/>
              </a:rPr>
              <a:t> Άνεμος</a:t>
            </a:r>
            <a:r>
              <a:rPr lang="en-US" dirty="0">
                <a:solidFill>
                  <a:srgbClr val="0000FF"/>
                </a:solidFill>
                <a:latin typeface="+mj-lt"/>
              </a:rPr>
              <a:t>.</a:t>
            </a:r>
          </a:p>
          <a:p>
            <a:pPr marL="457200" indent="-457200">
              <a:buFont typeface="+mj-lt"/>
              <a:buAutoNum type="arabicPeriod"/>
            </a:pPr>
            <a:r>
              <a:rPr lang="el-GR" dirty="0"/>
              <a:t>Θερμικός Άνεμος</a:t>
            </a:r>
            <a:r>
              <a:rPr lang="en-US" dirty="0"/>
              <a:t>.</a:t>
            </a:r>
          </a:p>
          <a:p>
            <a:pPr marL="457200" indent="-457200">
              <a:buFont typeface="+mj-lt"/>
              <a:buAutoNum type="arabicPeriod"/>
            </a:pPr>
            <a:r>
              <a:rPr lang="el-GR" dirty="0" err="1">
                <a:solidFill>
                  <a:srgbClr val="0000FF"/>
                </a:solidFill>
                <a:latin typeface="+mj-lt"/>
              </a:rPr>
              <a:t>Ρευματοσυνάρτηση</a:t>
            </a:r>
            <a:r>
              <a:rPr lang="en-US" dirty="0">
                <a:solidFill>
                  <a:srgbClr val="0000FF"/>
                </a:solidFill>
                <a:latin typeface="+mj-lt"/>
              </a:rPr>
              <a:t>.</a:t>
            </a:r>
            <a:endParaRPr lang="el-GR" dirty="0">
              <a:solidFill>
                <a:srgbClr val="0000FF"/>
              </a:solidFill>
              <a:latin typeface="+mj-lt"/>
            </a:endParaRPr>
          </a:p>
        </p:txBody>
      </p:sp>
    </p:spTree>
    <p:extLst>
      <p:ext uri="{BB962C8B-B14F-4D97-AF65-F5344CB8AC3E}">
        <p14:creationId xmlns:p14="http://schemas.microsoft.com/office/powerpoint/2010/main" val="1320476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32CB3F2-CF00-43F9-82C9-FED5BCF96A1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8CF993-2F05-43CF-8E79-446966642C4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972EC8AA-3B21-4D69-AC70-D1C3A0D47CA4}"/>
              </a:ext>
            </a:extLst>
          </p:cNvPr>
          <p:cNvSpPr txBox="1"/>
          <p:nvPr/>
        </p:nvSpPr>
        <p:spPr>
          <a:xfrm>
            <a:off x="468496" y="46372"/>
            <a:ext cx="8423983" cy="432048"/>
          </a:xfrm>
          <a:prstGeom prst="rect">
            <a:avLst/>
          </a:prstGeom>
        </p:spPr>
        <p:txBody>
          <a:bodyPr wrap="square" lIns="0" tIns="0" rIns="0" bIns="0" rtlCol="0">
            <a:noAutofit/>
          </a:bodyPr>
          <a:lstStyle/>
          <a:p>
            <a:pPr marL="12700" algn="ctr">
              <a:lnSpc>
                <a:spcPts val="2555"/>
              </a:lnSpc>
              <a:spcBef>
                <a:spcPts val="127"/>
              </a:spcBef>
            </a:pPr>
            <a:r>
              <a:rPr lang="el-GR" sz="2400" dirty="0">
                <a:latin typeface="Arial Narrow" panose="020B0606020202030204" pitchFamily="34" charset="0"/>
              </a:rPr>
              <a:t>Κίνηση ατμοσφαιρικού ρευστού</a:t>
            </a:r>
          </a:p>
        </p:txBody>
      </p:sp>
      <p:sp>
        <p:nvSpPr>
          <p:cNvPr id="7" name="Ορθογώνιο 6">
            <a:extLst>
              <a:ext uri="{FF2B5EF4-FFF2-40B4-BE49-F238E27FC236}">
                <a16:creationId xmlns:a16="http://schemas.microsoft.com/office/drawing/2014/main" id="{30DE4D8F-0233-4143-9D15-2135748D4BA4}"/>
              </a:ext>
            </a:extLst>
          </p:cNvPr>
          <p:cNvSpPr/>
          <p:nvPr/>
        </p:nvSpPr>
        <p:spPr>
          <a:xfrm>
            <a:off x="386647" y="465278"/>
            <a:ext cx="8587680" cy="5555367"/>
          </a:xfrm>
          <a:prstGeom prst="rect">
            <a:avLst/>
          </a:prstGeom>
        </p:spPr>
        <p:txBody>
          <a:bodyPr wrap="square">
            <a:spAutoFit/>
          </a:bodyPr>
          <a:lstStyle/>
          <a:p>
            <a:pPr marL="12700" algn="just">
              <a:lnSpc>
                <a:spcPts val="2555"/>
              </a:lnSpc>
              <a:spcBef>
                <a:spcPts val="127"/>
              </a:spcBef>
            </a:pPr>
            <a:r>
              <a:rPr lang="el-GR" sz="2400" dirty="0">
                <a:solidFill>
                  <a:srgbClr val="0000FF"/>
                </a:solidFill>
              </a:rPr>
              <a:t>Το ατμοσφαιρικό ρευστό δεν είναι στάσιμο εντός της ατμόσφαιρας αλλά κινείται.</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C00000"/>
                </a:solidFill>
              </a:rPr>
              <a:t>Ένας θυλάκας αέρα μετακινείται κατακόρυφα στην ατμόσφαιρα….</a:t>
            </a:r>
          </a:p>
          <a:p>
            <a:pPr marL="12700" algn="r">
              <a:lnSpc>
                <a:spcPts val="2555"/>
              </a:lnSpc>
              <a:spcBef>
                <a:spcPts val="127"/>
              </a:spcBef>
            </a:pPr>
            <a:r>
              <a:rPr lang="el-GR" sz="2400" b="1" dirty="0">
                <a:solidFill>
                  <a:srgbClr val="C00000"/>
                </a:solidFill>
              </a:rPr>
              <a:t> </a:t>
            </a:r>
            <a:r>
              <a:rPr lang="el-GR" sz="2400" b="1" u="sng" dirty="0">
                <a:solidFill>
                  <a:srgbClr val="C00000"/>
                </a:solidFill>
              </a:rPr>
              <a:t>Λόγω θέρμανσης</a:t>
            </a:r>
          </a:p>
          <a:p>
            <a:pPr marL="12700" algn="just">
              <a:lnSpc>
                <a:spcPts val="2555"/>
              </a:lnSpc>
              <a:spcBef>
                <a:spcPts val="127"/>
              </a:spcBef>
            </a:pPr>
            <a:endParaRPr lang="el-GR" sz="2400" dirty="0">
              <a:solidFill>
                <a:srgbClr val="0000FF"/>
              </a:solidFill>
            </a:endParaRPr>
          </a:p>
          <a:p>
            <a:pPr marL="12700">
              <a:lnSpc>
                <a:spcPts val="2555"/>
              </a:lnSpc>
              <a:spcBef>
                <a:spcPts val="127"/>
              </a:spcBef>
            </a:pPr>
            <a:r>
              <a:rPr lang="el-GR" sz="2400" dirty="0">
                <a:solidFill>
                  <a:srgbClr val="0000FF"/>
                </a:solidFill>
              </a:rPr>
              <a:t>Βεβαίως: </a:t>
            </a:r>
          </a:p>
          <a:p>
            <a:pPr marL="12700" algn="ctr">
              <a:lnSpc>
                <a:spcPts val="2555"/>
              </a:lnSpc>
              <a:spcBef>
                <a:spcPts val="127"/>
              </a:spcBef>
            </a:pPr>
            <a:r>
              <a:rPr lang="el-GR" sz="2400" u="sng" dirty="0">
                <a:solidFill>
                  <a:srgbClr val="0000FF"/>
                </a:solidFill>
              </a:rPr>
              <a:t>Εκτός από την κατακόρυφη κίνηση στο ατμοσφαιρικό ρευστό λαμβάνουν χώρα και οριζόντιες κινήσεις</a:t>
            </a:r>
            <a:r>
              <a:rPr lang="el-GR" sz="2400" dirty="0">
                <a:solidFill>
                  <a:srgbClr val="0000FF"/>
                </a:solidFill>
              </a:rPr>
              <a:t>.</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t>Οι κινήσεις αυτές οφείλονται σε διαφορές πίεσης και εξαιτίας αυτών των διαφορών, αέρας μεταφέρεται από την περιοχή με αυξημένη πίεση προς την περιοχή με μειωμένη ώστε να επέλθει ισορροπία</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u="sng" dirty="0">
                <a:solidFill>
                  <a:srgbClr val="0000FF"/>
                </a:solidFill>
              </a:rPr>
              <a:t>Το ίδιο συμβαίνει και όταν υφίσταται διαφορά θερμοκρασίας.</a:t>
            </a:r>
          </a:p>
        </p:txBody>
      </p:sp>
    </p:spTree>
    <p:extLst>
      <p:ext uri="{BB962C8B-B14F-4D97-AF65-F5344CB8AC3E}">
        <p14:creationId xmlns:p14="http://schemas.microsoft.com/office/powerpoint/2010/main" val="2364527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A699049-6246-432A-8106-289C96E4FB9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E8B71A3-064D-4470-B4A1-79FA69E2C4C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600DF847-05DE-4FCE-A4C9-85F56EF3DED6}"/>
              </a:ext>
            </a:extLst>
          </p:cNvPr>
          <p:cNvSpPr/>
          <p:nvPr/>
        </p:nvSpPr>
        <p:spPr>
          <a:xfrm>
            <a:off x="323528" y="152545"/>
            <a:ext cx="8303604" cy="4183196"/>
          </a:xfrm>
          <a:prstGeom prst="rect">
            <a:avLst/>
          </a:prstGeom>
        </p:spPr>
        <p:txBody>
          <a:bodyPr wrap="square">
            <a:spAutoFit/>
          </a:bodyPr>
          <a:lstStyle/>
          <a:p>
            <a:pPr marL="12700" algn="just">
              <a:lnSpc>
                <a:spcPts val="2555"/>
              </a:lnSpc>
              <a:spcBef>
                <a:spcPts val="127"/>
              </a:spcBef>
            </a:pPr>
            <a:r>
              <a:rPr lang="el-GR" sz="2400" dirty="0">
                <a:solidFill>
                  <a:srgbClr val="C00000"/>
                </a:solidFill>
              </a:rPr>
              <a:t>Γιατί συμβαίνει αυτό?</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Σχεδόν η μοναδική πηγή ενέργειας για την ατμόσφαιρα της Γης είναι ο Ήλιος</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Η ηλιακή ακτινοβολία που φτάνει στην ατμόσφαιρα κατανέμεται ανομοιόμορφα, </a:t>
            </a:r>
            <a:r>
              <a:rPr lang="el-GR" sz="2400" u="sng" dirty="0">
                <a:solidFill>
                  <a:srgbClr val="0000FF"/>
                </a:solidFill>
              </a:rPr>
              <a:t>λόγω της κλίσης του άξονα της Γης </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Η Γη λοιπόν δεν θερμαίνεται ομοιόμορφα </a:t>
            </a:r>
            <a:r>
              <a:rPr lang="el-GR" sz="2400" u="sng" dirty="0">
                <a:solidFill>
                  <a:srgbClr val="0000FF"/>
                </a:solidFill>
              </a:rPr>
              <a:t>με αποτέλεσμα την δημιουργία κινήσεων μαζών</a:t>
            </a:r>
            <a:r>
              <a:rPr lang="el-GR" sz="2400" dirty="0">
                <a:solidFill>
                  <a:srgbClr val="0000FF"/>
                </a:solidFill>
              </a:rPr>
              <a:t> ώστε να αντισταθμιστούν οι διαφορές θερμοκρασίας </a:t>
            </a:r>
          </a:p>
          <a:p>
            <a:pPr marL="12700" algn="just">
              <a:lnSpc>
                <a:spcPts val="2555"/>
              </a:lnSpc>
              <a:spcBef>
                <a:spcPts val="127"/>
              </a:spcBef>
            </a:pPr>
            <a:endParaRPr lang="el-GR" sz="2400" dirty="0">
              <a:solidFill>
                <a:srgbClr val="0000FF"/>
              </a:solidFill>
            </a:endParaRPr>
          </a:p>
        </p:txBody>
      </p:sp>
      <p:sp>
        <p:nvSpPr>
          <p:cNvPr id="5" name="object 4">
            <a:extLst>
              <a:ext uri="{FF2B5EF4-FFF2-40B4-BE49-F238E27FC236}">
                <a16:creationId xmlns:a16="http://schemas.microsoft.com/office/drawing/2014/main" id="{B1556C73-A51C-4DD3-95BB-753DDECB0711}"/>
              </a:ext>
            </a:extLst>
          </p:cNvPr>
          <p:cNvSpPr/>
          <p:nvPr/>
        </p:nvSpPr>
        <p:spPr>
          <a:xfrm>
            <a:off x="3203848" y="3861048"/>
            <a:ext cx="5435132" cy="2495302"/>
          </a:xfrm>
          <a:prstGeom prst="rect">
            <a:avLst/>
          </a:prstGeom>
          <a:blipFill>
            <a:blip r:embed="rId3" cstate="print"/>
            <a:stretch>
              <a:fillRect/>
            </a:stretch>
          </a:blipFill>
        </p:spPr>
        <p:txBody>
          <a:bodyPr wrap="square" lIns="0" tIns="0" rIns="0" bIns="0" rtlCol="0">
            <a:noAutofit/>
          </a:bodyPr>
          <a:lstStyle/>
          <a:p>
            <a:endParaRPr/>
          </a:p>
        </p:txBody>
      </p:sp>
    </p:spTree>
    <p:extLst>
      <p:ext uri="{BB962C8B-B14F-4D97-AF65-F5344CB8AC3E}">
        <p14:creationId xmlns:p14="http://schemas.microsoft.com/office/powerpoint/2010/main" val="1796540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A699049-6246-432A-8106-289C96E4FB9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E8B71A3-064D-4470-B4A1-79FA69E2C4C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600DF847-05DE-4FCE-A4C9-85F56EF3DED6}"/>
              </a:ext>
            </a:extLst>
          </p:cNvPr>
          <p:cNvSpPr/>
          <p:nvPr/>
        </p:nvSpPr>
        <p:spPr>
          <a:xfrm>
            <a:off x="482882" y="332656"/>
            <a:ext cx="8424936" cy="4503797"/>
          </a:xfrm>
          <a:prstGeom prst="rect">
            <a:avLst/>
          </a:prstGeom>
        </p:spPr>
        <p:txBody>
          <a:bodyPr wrap="square">
            <a:spAutoFit/>
          </a:bodyPr>
          <a:lstStyle/>
          <a:p>
            <a:pPr marL="12700" algn="just">
              <a:lnSpc>
                <a:spcPts val="2555"/>
              </a:lnSpc>
              <a:spcBef>
                <a:spcPts val="127"/>
              </a:spcBef>
            </a:pPr>
            <a:r>
              <a:rPr lang="el-GR" sz="2400" dirty="0">
                <a:solidFill>
                  <a:srgbClr val="C00000"/>
                </a:solidFill>
              </a:rPr>
              <a:t>Γιατί συμβαίνει αυτό?</a:t>
            </a:r>
          </a:p>
          <a:p>
            <a:pPr marL="12700" algn="just">
              <a:lnSpc>
                <a:spcPts val="2555"/>
              </a:lnSpc>
              <a:spcBef>
                <a:spcPts val="127"/>
              </a:spcBef>
            </a:pPr>
            <a:r>
              <a:rPr lang="el-GR" sz="2400" dirty="0">
                <a:solidFill>
                  <a:srgbClr val="0000FF"/>
                </a:solidFill>
              </a:rPr>
              <a:t> </a:t>
            </a:r>
          </a:p>
          <a:p>
            <a:pPr marL="12700" algn="just">
              <a:lnSpc>
                <a:spcPts val="2555"/>
              </a:lnSpc>
              <a:spcBef>
                <a:spcPts val="127"/>
              </a:spcBef>
            </a:pPr>
            <a:r>
              <a:rPr lang="el-GR" sz="2400" dirty="0">
                <a:solidFill>
                  <a:srgbClr val="0000FF"/>
                </a:solidFill>
              </a:rPr>
              <a:t>Οι κινήσεις μπορεί να είναι </a:t>
            </a:r>
            <a:r>
              <a:rPr lang="el-GR" sz="2400" u="sng" dirty="0">
                <a:solidFill>
                  <a:srgbClr val="0000FF"/>
                </a:solidFill>
              </a:rPr>
              <a:t>τοπικές ή και πλανητικές</a:t>
            </a:r>
            <a:r>
              <a:rPr lang="el-GR" sz="2400" dirty="0">
                <a:solidFill>
                  <a:srgbClr val="0000FF"/>
                </a:solidFill>
              </a:rPr>
              <a:t> και είναι υπεύθυνες για καταστροφικά φαινόμενα όπως κυκλώνες, τυφώνες, οι σίφωνες κ.λπ.</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t>Οι κινήσεις του αέρα μέσω της </a:t>
            </a:r>
            <a:r>
              <a:rPr lang="el-GR" sz="2400" b="1" u="sng" dirty="0" err="1"/>
              <a:t>διεπιφάνειας</a:t>
            </a:r>
            <a:r>
              <a:rPr lang="el-GR" sz="2400" b="1" u="sng" dirty="0"/>
              <a:t> ατμόσφαιρας – ωκεανού</a:t>
            </a:r>
            <a:r>
              <a:rPr lang="el-GR" sz="2400" dirty="0"/>
              <a:t> επηρεάζουν και τα ωκεάνια ρεύματα.</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Επιπλέον η τριβή του ατμοσφαιρικού αέρα πάνω στην </a:t>
            </a:r>
            <a:r>
              <a:rPr lang="el-GR" sz="2400" u="sng" dirty="0">
                <a:solidFill>
                  <a:srgbClr val="0000FF"/>
                </a:solidFill>
              </a:rPr>
              <a:t>ανώμαλη επιφάνεια της Γης</a:t>
            </a:r>
            <a:r>
              <a:rPr lang="el-GR" sz="2400" dirty="0">
                <a:solidFill>
                  <a:srgbClr val="0000FF"/>
                </a:solidFill>
              </a:rPr>
              <a:t> και </a:t>
            </a:r>
            <a:r>
              <a:rPr lang="el-GR" sz="2400" u="sng" dirty="0">
                <a:solidFill>
                  <a:srgbClr val="0000FF"/>
                </a:solidFill>
              </a:rPr>
              <a:t>η διανομή ξηράς - θάλασσας</a:t>
            </a:r>
            <a:r>
              <a:rPr lang="el-GR" sz="2400" dirty="0">
                <a:solidFill>
                  <a:srgbClr val="0000FF"/>
                </a:solidFill>
              </a:rPr>
              <a:t>, παίζουν σημαντικό ρόλο στην διαμόρφωση των κινήσεων μέσα στο ατμοσφαιρικό ρευστό.</a:t>
            </a:r>
          </a:p>
        </p:txBody>
      </p:sp>
    </p:spTree>
    <p:extLst>
      <p:ext uri="{BB962C8B-B14F-4D97-AF65-F5344CB8AC3E}">
        <p14:creationId xmlns:p14="http://schemas.microsoft.com/office/powerpoint/2010/main" val="2537868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43A7526-84EA-4C56-9A22-04118EBD806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F71ECD0-A47F-4E02-8CD1-44846712988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7147ED85-C1A7-454E-8CD4-8BF02DA762A9}"/>
              </a:ext>
            </a:extLst>
          </p:cNvPr>
          <p:cNvSpPr/>
          <p:nvPr/>
        </p:nvSpPr>
        <p:spPr>
          <a:xfrm>
            <a:off x="457200" y="692696"/>
            <a:ext cx="8064896" cy="5221942"/>
          </a:xfrm>
          <a:prstGeom prst="rect">
            <a:avLst/>
          </a:prstGeom>
        </p:spPr>
        <p:txBody>
          <a:bodyPr wrap="square">
            <a:spAutoFit/>
          </a:bodyPr>
          <a:lstStyle/>
          <a:p>
            <a:pPr marL="12700" algn="just">
              <a:lnSpc>
                <a:spcPts val="2555"/>
              </a:lnSpc>
              <a:spcBef>
                <a:spcPts val="127"/>
              </a:spcBef>
            </a:pPr>
            <a:r>
              <a:rPr lang="el-GR" sz="2400" dirty="0">
                <a:solidFill>
                  <a:srgbClr val="0000FF"/>
                </a:solidFill>
              </a:rPr>
              <a:t>Η ροή σε ένα ρευστό … και στην ατμόσφαιρα, διακρίνεται σε δύο βασικές κατηγορίες…</a:t>
            </a:r>
          </a:p>
          <a:p>
            <a:pPr marL="12700" algn="just">
              <a:lnSpc>
                <a:spcPts val="2555"/>
              </a:lnSpc>
              <a:spcBef>
                <a:spcPts val="127"/>
              </a:spcBef>
            </a:pPr>
            <a:endParaRPr lang="en-US" sz="2400" dirty="0">
              <a:solidFill>
                <a:srgbClr val="0000FF"/>
              </a:solidFill>
            </a:endParaRPr>
          </a:p>
          <a:p>
            <a:pPr marL="12700" algn="just">
              <a:lnSpc>
                <a:spcPts val="2555"/>
              </a:lnSpc>
              <a:spcBef>
                <a:spcPts val="127"/>
              </a:spcBef>
            </a:pPr>
            <a:r>
              <a:rPr lang="el-GR" sz="2400" dirty="0">
                <a:solidFill>
                  <a:srgbClr val="0000FF"/>
                </a:solidFill>
              </a:rPr>
              <a:t>Την </a:t>
            </a:r>
            <a:r>
              <a:rPr lang="el-GR" sz="2400" b="1" dirty="0">
                <a:solidFill>
                  <a:srgbClr val="0000FF"/>
                </a:solidFill>
              </a:rPr>
              <a:t>στρωτή</a:t>
            </a:r>
            <a:r>
              <a:rPr lang="el-GR" sz="2400" dirty="0">
                <a:solidFill>
                  <a:srgbClr val="0000FF"/>
                </a:solidFill>
              </a:rPr>
              <a:t> και την </a:t>
            </a:r>
            <a:r>
              <a:rPr lang="el-GR" sz="2400" b="1" dirty="0">
                <a:solidFill>
                  <a:srgbClr val="0000FF"/>
                </a:solidFill>
              </a:rPr>
              <a:t>τυρβώδη</a:t>
            </a:r>
            <a:r>
              <a:rPr lang="el-GR" sz="2400" dirty="0">
                <a:solidFill>
                  <a:srgbClr val="0000FF"/>
                </a:solidFill>
              </a:rPr>
              <a:t> (στροβιλώδη) ροή</a:t>
            </a:r>
          </a:p>
          <a:p>
            <a:pPr marL="12700" algn="just">
              <a:lnSpc>
                <a:spcPts val="2555"/>
              </a:lnSpc>
              <a:spcBef>
                <a:spcPts val="127"/>
              </a:spcBef>
            </a:pPr>
            <a:endParaRPr lang="en-US" sz="2400" dirty="0">
              <a:solidFill>
                <a:srgbClr val="0000FF"/>
              </a:solidFill>
            </a:endParaRPr>
          </a:p>
          <a:p>
            <a:pPr marL="12700" algn="just">
              <a:lnSpc>
                <a:spcPts val="2555"/>
              </a:lnSpc>
              <a:spcBef>
                <a:spcPts val="127"/>
              </a:spcBef>
            </a:pPr>
            <a:r>
              <a:rPr lang="el-GR" sz="2400" dirty="0">
                <a:solidFill>
                  <a:srgbClr val="0000FF"/>
                </a:solidFill>
              </a:rPr>
              <a:t>Ως </a:t>
            </a:r>
            <a:r>
              <a:rPr lang="el-GR" sz="2400" b="1" dirty="0">
                <a:solidFill>
                  <a:srgbClr val="0000FF"/>
                </a:solidFill>
              </a:rPr>
              <a:t>στρωτή ροή </a:t>
            </a:r>
            <a:r>
              <a:rPr lang="el-GR" sz="2400" dirty="0">
                <a:solidFill>
                  <a:srgbClr val="0000FF"/>
                </a:solidFill>
              </a:rPr>
              <a:t>αποκαλείται αυτή που λαμβάνει χώρα σε παράλληλα στρώματα !!!</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 αλλά</a:t>
            </a:r>
          </a:p>
          <a:p>
            <a:pPr marL="12700" algn="just">
              <a:lnSpc>
                <a:spcPts val="2555"/>
              </a:lnSpc>
              <a:spcBef>
                <a:spcPts val="127"/>
              </a:spcBef>
            </a:pPr>
            <a:endParaRPr lang="en-US" sz="2400" dirty="0">
              <a:solidFill>
                <a:srgbClr val="0000FF"/>
              </a:solidFill>
            </a:endParaRPr>
          </a:p>
          <a:p>
            <a:pPr marL="12700" algn="just">
              <a:lnSpc>
                <a:spcPts val="2555"/>
              </a:lnSpc>
              <a:spcBef>
                <a:spcPts val="127"/>
              </a:spcBef>
            </a:pPr>
            <a:r>
              <a:rPr lang="el-GR" sz="2400" dirty="0">
                <a:solidFill>
                  <a:srgbClr val="0000FF"/>
                </a:solidFill>
              </a:rPr>
              <a:t>Η ροή εξαρτάται από το χρόνο και είναι δυνατό όταν διέρχεται από δεδομένο σημείο του πεδίου ροής σε διαφορετικές χρονικές στιγμές να </a:t>
            </a:r>
            <a:r>
              <a:rPr lang="el-GR" sz="2400" u="sng" dirty="0">
                <a:solidFill>
                  <a:srgbClr val="0000FF"/>
                </a:solidFill>
              </a:rPr>
              <a:t>σχηματίζει στροβίλους</a:t>
            </a:r>
            <a:r>
              <a:rPr lang="el-GR" sz="2400" dirty="0">
                <a:solidFill>
                  <a:srgbClr val="0000FF"/>
                </a:solidFill>
              </a:rPr>
              <a:t>….</a:t>
            </a:r>
          </a:p>
          <a:p>
            <a:pPr marL="12700" algn="just">
              <a:lnSpc>
                <a:spcPts val="2555"/>
              </a:lnSpc>
              <a:spcBef>
                <a:spcPts val="127"/>
              </a:spcBef>
            </a:pPr>
            <a:endParaRPr lang="en-US" sz="2400" dirty="0">
              <a:solidFill>
                <a:srgbClr val="0000FF"/>
              </a:solidFill>
            </a:endParaRPr>
          </a:p>
          <a:p>
            <a:pPr marL="12700" algn="r">
              <a:lnSpc>
                <a:spcPts val="2555"/>
              </a:lnSpc>
              <a:spcBef>
                <a:spcPts val="127"/>
              </a:spcBef>
            </a:pPr>
            <a:r>
              <a:rPr lang="el-GR" sz="2400" dirty="0">
                <a:solidFill>
                  <a:srgbClr val="0000FF"/>
                </a:solidFill>
              </a:rPr>
              <a:t>Τότε καλείται </a:t>
            </a:r>
            <a:r>
              <a:rPr lang="el-GR" sz="2400" b="1" dirty="0">
                <a:solidFill>
                  <a:srgbClr val="0000FF"/>
                </a:solidFill>
              </a:rPr>
              <a:t>τυρβώδης</a:t>
            </a:r>
          </a:p>
        </p:txBody>
      </p:sp>
    </p:spTree>
    <p:extLst>
      <p:ext uri="{BB962C8B-B14F-4D97-AF65-F5344CB8AC3E}">
        <p14:creationId xmlns:p14="http://schemas.microsoft.com/office/powerpoint/2010/main" val="1006929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C93D24C-6A12-490E-9B8F-A01BFAAE6B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BD6A8F4-D721-49EF-9D0E-39694234CD1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a:t>
            </a:fld>
            <a:endParaRPr lang="el-GR" dirty="0">
              <a:solidFill>
                <a:prstClr val="black">
                  <a:tint val="75000"/>
                </a:prstClr>
              </a:solidFill>
            </a:endParaRPr>
          </a:p>
        </p:txBody>
      </p:sp>
      <p:sp>
        <p:nvSpPr>
          <p:cNvPr id="4" name="object 23">
            <a:extLst>
              <a:ext uri="{FF2B5EF4-FFF2-40B4-BE49-F238E27FC236}">
                <a16:creationId xmlns:a16="http://schemas.microsoft.com/office/drawing/2014/main" id="{3DDDE9A3-2F07-466C-B4DE-8F4593C2D516}"/>
              </a:ext>
            </a:extLst>
          </p:cNvPr>
          <p:cNvSpPr txBox="1"/>
          <p:nvPr/>
        </p:nvSpPr>
        <p:spPr>
          <a:xfrm>
            <a:off x="354360" y="90301"/>
            <a:ext cx="8435280" cy="6266049"/>
          </a:xfrm>
          <a:prstGeom prst="rect">
            <a:avLst/>
          </a:prstGeom>
        </p:spPr>
        <p:txBody>
          <a:bodyPr wrap="square" lIns="0" tIns="0" rIns="0" bIns="0" rtlCol="0">
            <a:noAutofit/>
          </a:bodyPr>
          <a:lstStyle/>
          <a:p>
            <a:pPr marL="12700" marR="161220" algn="ctr">
              <a:lnSpc>
                <a:spcPts val="3765"/>
              </a:lnSpc>
              <a:spcBef>
                <a:spcPts val="188"/>
              </a:spcBef>
            </a:pPr>
            <a:r>
              <a:rPr sz="5400" spc="0" baseline="3034" dirty="0">
                <a:latin typeface="Calibri"/>
                <a:cs typeface="Calibri"/>
              </a:rPr>
              <a:t>Συνθή</a:t>
            </a:r>
            <a:r>
              <a:rPr sz="5400" spc="-50" baseline="3034" dirty="0">
                <a:latin typeface="Calibri"/>
                <a:cs typeface="Calibri"/>
              </a:rPr>
              <a:t>κ</a:t>
            </a:r>
            <a:r>
              <a:rPr sz="5400" spc="0" baseline="3034" dirty="0">
                <a:latin typeface="Calibri"/>
                <a:cs typeface="Calibri"/>
              </a:rPr>
              <a:t>ες ευ</a:t>
            </a:r>
            <a:r>
              <a:rPr sz="5400" spc="29" baseline="3034" dirty="0">
                <a:latin typeface="Calibri"/>
                <a:cs typeface="Calibri"/>
              </a:rPr>
              <a:t>σ</a:t>
            </a:r>
            <a:r>
              <a:rPr sz="5400" spc="-14" baseline="3034" dirty="0">
                <a:latin typeface="Calibri"/>
                <a:cs typeface="Calibri"/>
              </a:rPr>
              <a:t>τ</a:t>
            </a:r>
            <a:r>
              <a:rPr sz="5400" spc="0" baseline="3034" dirty="0">
                <a:latin typeface="Calibri"/>
                <a:cs typeface="Calibri"/>
              </a:rPr>
              <a:t>άθειας</a:t>
            </a:r>
            <a:r>
              <a:rPr sz="5400" spc="-29" baseline="3034" dirty="0">
                <a:latin typeface="Calibri"/>
                <a:cs typeface="Calibri"/>
              </a:rPr>
              <a:t> </a:t>
            </a:r>
            <a:r>
              <a:rPr sz="5400" spc="-125" baseline="3034" dirty="0">
                <a:latin typeface="Calibri"/>
                <a:cs typeface="Calibri"/>
              </a:rPr>
              <a:t>κ</a:t>
            </a:r>
            <a:r>
              <a:rPr sz="5400" spc="0" baseline="3034" dirty="0">
                <a:latin typeface="Calibri"/>
                <a:cs typeface="Calibri"/>
              </a:rPr>
              <a:t>αι</a:t>
            </a:r>
            <a:r>
              <a:rPr sz="5400" spc="9" baseline="3034" dirty="0">
                <a:latin typeface="Calibri"/>
                <a:cs typeface="Calibri"/>
              </a:rPr>
              <a:t> </a:t>
            </a:r>
            <a:r>
              <a:rPr sz="5400" spc="-34" baseline="3034" dirty="0">
                <a:latin typeface="Calibri"/>
                <a:cs typeface="Calibri"/>
              </a:rPr>
              <a:t>α</a:t>
            </a:r>
            <a:r>
              <a:rPr sz="5400" spc="34" baseline="3034" dirty="0">
                <a:latin typeface="Calibri"/>
                <a:cs typeface="Calibri"/>
              </a:rPr>
              <a:t>σ</a:t>
            </a:r>
            <a:r>
              <a:rPr sz="5400" spc="-14" baseline="3034" dirty="0">
                <a:latin typeface="Calibri"/>
                <a:cs typeface="Calibri"/>
              </a:rPr>
              <a:t>τ</a:t>
            </a:r>
            <a:r>
              <a:rPr sz="5400" spc="0" baseline="3034" dirty="0">
                <a:latin typeface="Calibri"/>
                <a:cs typeface="Calibri"/>
              </a:rPr>
              <a:t>άθειας</a:t>
            </a:r>
            <a:r>
              <a:rPr sz="5400" spc="-14" baseline="3034" dirty="0">
                <a:latin typeface="Calibri"/>
                <a:cs typeface="Calibri"/>
              </a:rPr>
              <a:t> </a:t>
            </a:r>
            <a:r>
              <a:rPr sz="5400" spc="34" baseline="3034" dirty="0">
                <a:latin typeface="Calibri"/>
                <a:cs typeface="Calibri"/>
              </a:rPr>
              <a:t>σ</a:t>
            </a:r>
            <a:r>
              <a:rPr sz="5400" spc="0" baseline="3034" dirty="0">
                <a:latin typeface="Calibri"/>
                <a:cs typeface="Calibri"/>
              </a:rPr>
              <a:t>τ</a:t>
            </a:r>
            <a:r>
              <a:rPr sz="5400" spc="-84" baseline="3034" dirty="0">
                <a:latin typeface="Calibri"/>
                <a:cs typeface="Calibri"/>
              </a:rPr>
              <a:t>η</a:t>
            </a:r>
            <a:r>
              <a:rPr sz="5400" spc="0" baseline="3034" dirty="0">
                <a:latin typeface="Calibri"/>
                <a:cs typeface="Calibri"/>
              </a:rPr>
              <a:t>ν</a:t>
            </a:r>
            <a:r>
              <a:rPr sz="5400" spc="14" baseline="3034" dirty="0">
                <a:latin typeface="Calibri"/>
                <a:cs typeface="Calibri"/>
              </a:rPr>
              <a:t> </a:t>
            </a:r>
            <a:r>
              <a:rPr sz="5400" spc="0" baseline="3034" dirty="0">
                <a:latin typeface="Calibri"/>
                <a:cs typeface="Calibri"/>
              </a:rPr>
              <a:t>ατ</a:t>
            </a:r>
            <a:r>
              <a:rPr sz="5400" spc="-25" baseline="3034" dirty="0">
                <a:latin typeface="Calibri"/>
                <a:cs typeface="Calibri"/>
              </a:rPr>
              <a:t>μ</a:t>
            </a:r>
            <a:r>
              <a:rPr sz="5400" spc="0" baseline="3034" dirty="0">
                <a:latin typeface="Calibri"/>
                <a:cs typeface="Calibri"/>
              </a:rPr>
              <a:t>όσφαιρα</a:t>
            </a:r>
            <a:endParaRPr sz="3600" dirty="0">
              <a:latin typeface="Calibri"/>
              <a:cs typeface="Calibri"/>
            </a:endParaRPr>
          </a:p>
          <a:p>
            <a:pPr marL="12700" algn="just">
              <a:lnSpc>
                <a:spcPts val="2880"/>
              </a:lnSpc>
              <a:spcBef>
                <a:spcPts val="2343"/>
              </a:spcBef>
            </a:pPr>
            <a:r>
              <a:rPr sz="2400" spc="-4" dirty="0" err="1">
                <a:solidFill>
                  <a:srgbClr val="0000FF"/>
                </a:solidFill>
                <a:latin typeface="Calibri"/>
                <a:cs typeface="Calibri"/>
              </a:rPr>
              <a:t>Ο</a:t>
            </a:r>
            <a:r>
              <a:rPr sz="2400" spc="0" dirty="0" err="1">
                <a:solidFill>
                  <a:srgbClr val="0000FF"/>
                </a:solidFill>
                <a:latin typeface="Calibri"/>
                <a:cs typeface="Calibri"/>
              </a:rPr>
              <a:t>ι</a:t>
            </a:r>
            <a:r>
              <a:rPr sz="2400" spc="277" dirty="0">
                <a:solidFill>
                  <a:srgbClr val="0000FF"/>
                </a:solidFill>
                <a:latin typeface="Calibri"/>
                <a:cs typeface="Calibri"/>
              </a:rPr>
              <a:t> </a:t>
            </a:r>
            <a:r>
              <a:rPr sz="2400" spc="-69" dirty="0">
                <a:solidFill>
                  <a:srgbClr val="0000FF"/>
                </a:solidFill>
                <a:latin typeface="Calibri"/>
                <a:cs typeface="Calibri"/>
              </a:rPr>
              <a:t>κ</a:t>
            </a:r>
            <a:r>
              <a:rPr sz="2400" spc="0" dirty="0">
                <a:solidFill>
                  <a:srgbClr val="0000FF"/>
                </a:solidFill>
                <a:latin typeface="Calibri"/>
                <a:cs typeface="Calibri"/>
              </a:rPr>
              <a:t>α</a:t>
            </a:r>
            <a:r>
              <a:rPr sz="2400" spc="-19" dirty="0">
                <a:solidFill>
                  <a:srgbClr val="0000FF"/>
                </a:solidFill>
                <a:latin typeface="Calibri"/>
                <a:cs typeface="Calibri"/>
              </a:rPr>
              <a:t>τ</a:t>
            </a:r>
            <a:r>
              <a:rPr sz="2400" spc="0" dirty="0">
                <a:solidFill>
                  <a:srgbClr val="0000FF"/>
                </a:solidFill>
                <a:latin typeface="Calibri"/>
                <a:cs typeface="Calibri"/>
              </a:rPr>
              <a:t>α</a:t>
            </a:r>
            <a:r>
              <a:rPr sz="2400" spc="-75" dirty="0" err="1">
                <a:solidFill>
                  <a:srgbClr val="0000FF"/>
                </a:solidFill>
                <a:latin typeface="Calibri"/>
                <a:cs typeface="Calibri"/>
              </a:rPr>
              <a:t>κ</a:t>
            </a:r>
            <a:r>
              <a:rPr sz="2400" spc="0" dirty="0" err="1">
                <a:solidFill>
                  <a:srgbClr val="0000FF"/>
                </a:solidFill>
                <a:latin typeface="Calibri"/>
                <a:cs typeface="Calibri"/>
              </a:rPr>
              <a:t>όρ</a:t>
            </a:r>
            <a:r>
              <a:rPr sz="2400" spc="-4" dirty="0" err="1">
                <a:solidFill>
                  <a:srgbClr val="0000FF"/>
                </a:solidFill>
                <a:latin typeface="Calibri"/>
                <a:cs typeface="Calibri"/>
              </a:rPr>
              <a:t>υ</a:t>
            </a:r>
            <a:r>
              <a:rPr sz="2400" spc="0" dirty="0" err="1">
                <a:solidFill>
                  <a:srgbClr val="0000FF"/>
                </a:solidFill>
                <a:latin typeface="Calibri"/>
                <a:cs typeface="Calibri"/>
              </a:rPr>
              <a:t>φες</a:t>
            </a:r>
            <a:r>
              <a:rPr sz="2400" spc="269" dirty="0">
                <a:solidFill>
                  <a:srgbClr val="0000FF"/>
                </a:solidFill>
                <a:latin typeface="Calibri"/>
                <a:cs typeface="Calibri"/>
              </a:rPr>
              <a:t> </a:t>
            </a:r>
            <a:r>
              <a:rPr sz="2400" spc="-25" dirty="0" err="1">
                <a:solidFill>
                  <a:srgbClr val="0000FF"/>
                </a:solidFill>
                <a:latin typeface="Calibri"/>
                <a:cs typeface="Calibri"/>
              </a:rPr>
              <a:t>κ</a:t>
            </a:r>
            <a:r>
              <a:rPr sz="2400" spc="-34" dirty="0" err="1">
                <a:solidFill>
                  <a:srgbClr val="0000FF"/>
                </a:solidFill>
                <a:latin typeface="Calibri"/>
                <a:cs typeface="Calibri"/>
              </a:rPr>
              <a:t>ι</a:t>
            </a:r>
            <a:r>
              <a:rPr sz="2400" spc="0" dirty="0" err="1">
                <a:solidFill>
                  <a:srgbClr val="0000FF"/>
                </a:solidFill>
                <a:latin typeface="Calibri"/>
                <a:cs typeface="Calibri"/>
              </a:rPr>
              <a:t>νή</a:t>
            </a:r>
            <a:r>
              <a:rPr sz="2400" spc="-4" dirty="0" err="1">
                <a:solidFill>
                  <a:srgbClr val="0000FF"/>
                </a:solidFill>
                <a:latin typeface="Calibri"/>
                <a:cs typeface="Calibri"/>
              </a:rPr>
              <a:t>σ</a:t>
            </a:r>
            <a:r>
              <a:rPr sz="2400" spc="0" dirty="0" err="1">
                <a:solidFill>
                  <a:srgbClr val="0000FF"/>
                </a:solidFill>
                <a:latin typeface="Calibri"/>
                <a:cs typeface="Calibri"/>
              </a:rPr>
              <a:t>εις</a:t>
            </a:r>
            <a:r>
              <a:rPr sz="2400" spc="272" dirty="0">
                <a:solidFill>
                  <a:srgbClr val="0000FF"/>
                </a:solidFill>
                <a:latin typeface="Calibri"/>
                <a:cs typeface="Calibri"/>
              </a:rPr>
              <a:t> </a:t>
            </a:r>
            <a:r>
              <a:rPr sz="2400" spc="0" dirty="0" err="1">
                <a:solidFill>
                  <a:srgbClr val="0000FF"/>
                </a:solidFill>
                <a:latin typeface="Calibri"/>
                <a:cs typeface="Calibri"/>
              </a:rPr>
              <a:t>τ</a:t>
            </a:r>
            <a:r>
              <a:rPr sz="2400" spc="-19" dirty="0" err="1">
                <a:solidFill>
                  <a:srgbClr val="0000FF"/>
                </a:solidFill>
                <a:latin typeface="Calibri"/>
                <a:cs typeface="Calibri"/>
              </a:rPr>
              <a:t>ω</a:t>
            </a:r>
            <a:r>
              <a:rPr sz="2400" spc="0" dirty="0" err="1">
                <a:solidFill>
                  <a:srgbClr val="0000FF"/>
                </a:solidFill>
                <a:latin typeface="Calibri"/>
                <a:cs typeface="Calibri"/>
              </a:rPr>
              <a:t>ν</a:t>
            </a:r>
            <a:r>
              <a:rPr sz="2400" spc="277" dirty="0">
                <a:solidFill>
                  <a:srgbClr val="0000FF"/>
                </a:solidFill>
                <a:latin typeface="Calibri"/>
                <a:cs typeface="Calibri"/>
              </a:rPr>
              <a:t> </a:t>
            </a:r>
            <a:r>
              <a:rPr sz="2400" spc="0" dirty="0">
                <a:solidFill>
                  <a:srgbClr val="0000FF"/>
                </a:solidFill>
                <a:latin typeface="Calibri"/>
                <a:cs typeface="Calibri"/>
              </a:rPr>
              <a:t>α</a:t>
            </a:r>
            <a:r>
              <a:rPr sz="2400" spc="-4" dirty="0" err="1">
                <a:solidFill>
                  <a:srgbClr val="0000FF"/>
                </a:solidFill>
                <a:latin typeface="Calibri"/>
                <a:cs typeface="Calibri"/>
              </a:rPr>
              <a:t>ε</a:t>
            </a:r>
            <a:r>
              <a:rPr sz="2400" spc="0" dirty="0" err="1">
                <a:solidFill>
                  <a:srgbClr val="0000FF"/>
                </a:solidFill>
                <a:latin typeface="Calibri"/>
                <a:cs typeface="Calibri"/>
              </a:rPr>
              <a:t>ρ</a:t>
            </a:r>
            <a:r>
              <a:rPr sz="2400" spc="14" dirty="0" err="1">
                <a:solidFill>
                  <a:srgbClr val="0000FF"/>
                </a:solidFill>
                <a:latin typeface="Calibri"/>
                <a:cs typeface="Calibri"/>
              </a:rPr>
              <a:t>ί</a:t>
            </a:r>
            <a:r>
              <a:rPr sz="2400" spc="-14" dirty="0" err="1">
                <a:solidFill>
                  <a:srgbClr val="0000FF"/>
                </a:solidFill>
                <a:latin typeface="Calibri"/>
                <a:cs typeface="Calibri"/>
              </a:rPr>
              <a:t>ω</a:t>
            </a:r>
            <a:r>
              <a:rPr sz="2400" spc="0" dirty="0" err="1">
                <a:solidFill>
                  <a:srgbClr val="0000FF"/>
                </a:solidFill>
                <a:latin typeface="Calibri"/>
                <a:cs typeface="Calibri"/>
              </a:rPr>
              <a:t>ν</a:t>
            </a:r>
            <a:r>
              <a:rPr sz="2400" spc="277" dirty="0">
                <a:solidFill>
                  <a:srgbClr val="0000FF"/>
                </a:solidFill>
                <a:latin typeface="Calibri"/>
                <a:cs typeface="Calibri"/>
              </a:rPr>
              <a:t> </a:t>
            </a:r>
            <a:r>
              <a:rPr sz="2400" spc="0" dirty="0">
                <a:solidFill>
                  <a:srgbClr val="0000FF"/>
                </a:solidFill>
                <a:latin typeface="Calibri"/>
                <a:cs typeface="Calibri"/>
              </a:rPr>
              <a:t>μα</a:t>
            </a:r>
            <a:r>
              <a:rPr sz="2400" spc="-84" dirty="0" err="1">
                <a:solidFill>
                  <a:srgbClr val="0000FF"/>
                </a:solidFill>
                <a:latin typeface="Calibri"/>
                <a:cs typeface="Calibri"/>
              </a:rPr>
              <a:t>ζ</a:t>
            </a:r>
            <a:r>
              <a:rPr sz="2400" spc="-14" dirty="0" err="1">
                <a:solidFill>
                  <a:srgbClr val="0000FF"/>
                </a:solidFill>
                <a:latin typeface="Calibri"/>
                <a:cs typeface="Calibri"/>
              </a:rPr>
              <a:t>ώ</a:t>
            </a:r>
            <a:r>
              <a:rPr sz="2400" spc="0" dirty="0" err="1">
                <a:solidFill>
                  <a:srgbClr val="0000FF"/>
                </a:solidFill>
                <a:latin typeface="Calibri"/>
                <a:cs typeface="Calibri"/>
              </a:rPr>
              <a:t>ν</a:t>
            </a:r>
            <a:r>
              <a:rPr sz="2400" spc="277" dirty="0">
                <a:solidFill>
                  <a:srgbClr val="0000FF"/>
                </a:solidFill>
                <a:latin typeface="Calibri"/>
                <a:cs typeface="Calibri"/>
              </a:rPr>
              <a:t> </a:t>
            </a:r>
            <a:r>
              <a:rPr sz="2400" spc="4" dirty="0">
                <a:solidFill>
                  <a:srgbClr val="0000FF"/>
                </a:solidFill>
                <a:latin typeface="Calibri"/>
                <a:cs typeface="Calibri"/>
              </a:rPr>
              <a:t>ε</a:t>
            </a:r>
            <a:r>
              <a:rPr sz="2400" spc="0" dirty="0">
                <a:solidFill>
                  <a:srgbClr val="0000FF"/>
                </a:solidFill>
                <a:latin typeface="Calibri"/>
                <a:cs typeface="Calibri"/>
              </a:rPr>
              <a:t>π</a:t>
            </a:r>
            <a:r>
              <a:rPr sz="2400" spc="0" dirty="0" err="1">
                <a:solidFill>
                  <a:srgbClr val="0000FF"/>
                </a:solidFill>
                <a:latin typeface="Calibri"/>
                <a:cs typeface="Calibri"/>
              </a:rPr>
              <a:t>ηρ</a:t>
            </a:r>
            <a:r>
              <a:rPr sz="2400" spc="-25" dirty="0" err="1">
                <a:solidFill>
                  <a:srgbClr val="0000FF"/>
                </a:solidFill>
                <a:latin typeface="Calibri"/>
                <a:cs typeface="Calibri"/>
              </a:rPr>
              <a:t>ε</a:t>
            </a:r>
            <a:r>
              <a:rPr sz="2400" spc="0" dirty="0" err="1">
                <a:solidFill>
                  <a:srgbClr val="0000FF"/>
                </a:solidFill>
                <a:latin typeface="Calibri"/>
                <a:cs typeface="Calibri"/>
              </a:rPr>
              <a:t>άζο</a:t>
            </a:r>
            <a:r>
              <a:rPr sz="2400" spc="-9" dirty="0" err="1">
                <a:solidFill>
                  <a:srgbClr val="0000FF"/>
                </a:solidFill>
                <a:latin typeface="Calibri"/>
                <a:cs typeface="Calibri"/>
              </a:rPr>
              <a:t>υ</a:t>
            </a:r>
            <a:r>
              <a:rPr sz="2400" spc="0" dirty="0" err="1">
                <a:solidFill>
                  <a:srgbClr val="0000FF"/>
                </a:solidFill>
                <a:latin typeface="Calibri"/>
                <a:cs typeface="Calibri"/>
              </a:rPr>
              <a:t>ν</a:t>
            </a:r>
            <a:r>
              <a:rPr sz="2400" spc="277" dirty="0">
                <a:solidFill>
                  <a:srgbClr val="0000FF"/>
                </a:solidFill>
                <a:latin typeface="Calibri"/>
                <a:cs typeface="Calibri"/>
              </a:rPr>
              <a:t> </a:t>
            </a:r>
            <a:r>
              <a:rPr sz="2400" spc="-29" dirty="0" err="1">
                <a:solidFill>
                  <a:srgbClr val="0000FF"/>
                </a:solidFill>
                <a:latin typeface="Calibri"/>
                <a:cs typeface="Calibri"/>
              </a:rPr>
              <a:t>τ</a:t>
            </a:r>
            <a:r>
              <a:rPr sz="2400" spc="0" dirty="0" err="1">
                <a:solidFill>
                  <a:srgbClr val="0000FF"/>
                </a:solidFill>
                <a:latin typeface="Calibri"/>
                <a:cs typeface="Calibri"/>
              </a:rPr>
              <a:t>ό</a:t>
            </a:r>
            <a:r>
              <a:rPr sz="2400" spc="-9" dirty="0" err="1">
                <a:solidFill>
                  <a:srgbClr val="0000FF"/>
                </a:solidFill>
                <a:latin typeface="Calibri"/>
                <a:cs typeface="Calibri"/>
              </a:rPr>
              <a:t>σ</a:t>
            </a:r>
            <a:r>
              <a:rPr sz="2400" spc="0" dirty="0" err="1">
                <a:solidFill>
                  <a:srgbClr val="0000FF"/>
                </a:solidFill>
                <a:latin typeface="Calibri"/>
                <a:cs typeface="Calibri"/>
              </a:rPr>
              <a:t>ο</a:t>
            </a:r>
            <a:r>
              <a:rPr sz="2400" spc="282" dirty="0">
                <a:solidFill>
                  <a:srgbClr val="0000FF"/>
                </a:solidFill>
                <a:latin typeface="Calibri"/>
                <a:cs typeface="Calibri"/>
              </a:rPr>
              <a:t> </a:t>
            </a:r>
            <a:r>
              <a:rPr sz="2400" spc="-29" dirty="0" err="1">
                <a:solidFill>
                  <a:srgbClr val="0000FF"/>
                </a:solidFill>
                <a:latin typeface="Calibri"/>
                <a:cs typeface="Calibri"/>
              </a:rPr>
              <a:t>τ</a:t>
            </a:r>
            <a:r>
              <a:rPr sz="2400" spc="0" dirty="0" err="1">
                <a:solidFill>
                  <a:srgbClr val="0000FF"/>
                </a:solidFill>
                <a:latin typeface="Calibri"/>
                <a:cs typeface="Calibri"/>
              </a:rPr>
              <a:t>ον</a:t>
            </a:r>
            <a:r>
              <a:rPr sz="2400" spc="269" dirty="0">
                <a:solidFill>
                  <a:srgbClr val="0000FF"/>
                </a:solidFill>
                <a:latin typeface="Calibri"/>
                <a:cs typeface="Calibri"/>
              </a:rPr>
              <a:t> </a:t>
            </a:r>
            <a:r>
              <a:rPr sz="2400" spc="-69" dirty="0">
                <a:solidFill>
                  <a:srgbClr val="0000FF"/>
                </a:solidFill>
                <a:latin typeface="Calibri"/>
                <a:cs typeface="Calibri"/>
              </a:rPr>
              <a:t>κ</a:t>
            </a:r>
            <a:r>
              <a:rPr sz="2400" spc="4" dirty="0">
                <a:solidFill>
                  <a:srgbClr val="0000FF"/>
                </a:solidFill>
                <a:latin typeface="Calibri"/>
                <a:cs typeface="Calibri"/>
              </a:rPr>
              <a:t>α</a:t>
            </a:r>
            <a:r>
              <a:rPr sz="2400" spc="0" dirty="0" err="1">
                <a:solidFill>
                  <a:srgbClr val="0000FF"/>
                </a:solidFill>
                <a:latin typeface="Calibri"/>
                <a:cs typeface="Calibri"/>
              </a:rPr>
              <a:t>ιρό</a:t>
            </a:r>
            <a:r>
              <a:rPr sz="2400" spc="277" dirty="0">
                <a:solidFill>
                  <a:srgbClr val="0000FF"/>
                </a:solidFill>
                <a:latin typeface="Calibri"/>
                <a:cs typeface="Calibri"/>
              </a:rPr>
              <a:t> </a:t>
            </a:r>
            <a:r>
              <a:rPr sz="2400" spc="-4" dirty="0" err="1">
                <a:solidFill>
                  <a:srgbClr val="0000FF"/>
                </a:solidFill>
                <a:latin typeface="Calibri"/>
                <a:cs typeface="Calibri"/>
              </a:rPr>
              <a:t>όσ</a:t>
            </a:r>
            <a:r>
              <a:rPr sz="2400" spc="0" dirty="0" err="1">
                <a:solidFill>
                  <a:srgbClr val="0000FF"/>
                </a:solidFill>
                <a:latin typeface="Calibri"/>
                <a:cs typeface="Calibri"/>
              </a:rPr>
              <a:t>ο</a:t>
            </a:r>
            <a:r>
              <a:rPr sz="2400" spc="282" dirty="0">
                <a:solidFill>
                  <a:srgbClr val="0000FF"/>
                </a:solidFill>
                <a:latin typeface="Calibri"/>
                <a:cs typeface="Calibri"/>
              </a:rPr>
              <a:t> </a:t>
            </a:r>
            <a:r>
              <a:rPr sz="2400" spc="-69" dirty="0">
                <a:solidFill>
                  <a:srgbClr val="0000FF"/>
                </a:solidFill>
                <a:latin typeface="Calibri"/>
                <a:cs typeface="Calibri"/>
              </a:rPr>
              <a:t>κ</a:t>
            </a:r>
            <a:r>
              <a:rPr sz="2400" spc="0" dirty="0">
                <a:solidFill>
                  <a:srgbClr val="0000FF"/>
                </a:solidFill>
                <a:latin typeface="Calibri"/>
                <a:cs typeface="Calibri"/>
              </a:rPr>
              <a:t>αι </a:t>
            </a:r>
            <a:r>
              <a:rPr sz="2400" spc="0" dirty="0" err="1">
                <a:solidFill>
                  <a:srgbClr val="0000FF"/>
                </a:solidFill>
                <a:latin typeface="Calibri"/>
                <a:cs typeface="Calibri"/>
              </a:rPr>
              <a:t>τις</a:t>
            </a:r>
            <a:r>
              <a:rPr sz="2400" spc="14" dirty="0">
                <a:solidFill>
                  <a:srgbClr val="0000FF"/>
                </a:solidFill>
                <a:latin typeface="Calibri"/>
                <a:cs typeface="Calibri"/>
              </a:rPr>
              <a:t> </a:t>
            </a:r>
            <a:r>
              <a:rPr sz="2400" spc="0" dirty="0" err="1">
                <a:solidFill>
                  <a:srgbClr val="0000FF"/>
                </a:solidFill>
                <a:latin typeface="Calibri"/>
                <a:cs typeface="Calibri"/>
              </a:rPr>
              <a:t>δι</a:t>
            </a:r>
            <a:r>
              <a:rPr sz="2400" spc="-19" dirty="0">
                <a:solidFill>
                  <a:srgbClr val="0000FF"/>
                </a:solidFill>
                <a:latin typeface="Calibri"/>
                <a:cs typeface="Calibri"/>
              </a:rPr>
              <a:t>α</a:t>
            </a:r>
            <a:r>
              <a:rPr sz="2400" spc="0" dirty="0">
                <a:solidFill>
                  <a:srgbClr val="0000FF"/>
                </a:solidFill>
                <a:latin typeface="Calibri"/>
                <a:cs typeface="Calibri"/>
              </a:rPr>
              <a:t>δι</a:t>
            </a:r>
            <a:r>
              <a:rPr sz="2400" spc="-64" dirty="0">
                <a:solidFill>
                  <a:srgbClr val="0000FF"/>
                </a:solidFill>
                <a:latin typeface="Calibri"/>
                <a:cs typeface="Calibri"/>
              </a:rPr>
              <a:t>κ</a:t>
            </a:r>
            <a:r>
              <a:rPr sz="2400" spc="-29" dirty="0">
                <a:solidFill>
                  <a:srgbClr val="0000FF"/>
                </a:solidFill>
                <a:latin typeface="Calibri"/>
                <a:cs typeface="Calibri"/>
              </a:rPr>
              <a:t>α</a:t>
            </a:r>
            <a:r>
              <a:rPr sz="2400" spc="0" dirty="0">
                <a:solidFill>
                  <a:srgbClr val="0000FF"/>
                </a:solidFill>
                <a:latin typeface="Calibri"/>
                <a:cs typeface="Calibri"/>
              </a:rPr>
              <a:t>σ</a:t>
            </a:r>
            <a:r>
              <a:rPr sz="2400" spc="4" dirty="0">
                <a:solidFill>
                  <a:srgbClr val="0000FF"/>
                </a:solidFill>
                <a:latin typeface="Calibri"/>
                <a:cs typeface="Calibri"/>
              </a:rPr>
              <a:t>ί</a:t>
            </a:r>
            <a:r>
              <a:rPr lang="el-GR" sz="2400" spc="0" dirty="0">
                <a:solidFill>
                  <a:srgbClr val="0000FF"/>
                </a:solidFill>
                <a:latin typeface="Calibri"/>
                <a:cs typeface="Calibri"/>
              </a:rPr>
              <a:t>ε</a:t>
            </a:r>
            <a:r>
              <a:rPr sz="2400" spc="0" dirty="0">
                <a:solidFill>
                  <a:srgbClr val="0000FF"/>
                </a:solidFill>
                <a:latin typeface="Calibri"/>
                <a:cs typeface="Calibri"/>
              </a:rPr>
              <a:t>ς</a:t>
            </a:r>
            <a:r>
              <a:rPr sz="2400" spc="20" dirty="0">
                <a:solidFill>
                  <a:srgbClr val="0000FF"/>
                </a:solidFill>
                <a:latin typeface="Calibri"/>
                <a:cs typeface="Calibri"/>
              </a:rPr>
              <a:t> </a:t>
            </a:r>
            <a:r>
              <a:rPr sz="2400" spc="0" dirty="0">
                <a:solidFill>
                  <a:srgbClr val="0000FF"/>
                </a:solidFill>
                <a:latin typeface="Calibri"/>
                <a:cs typeface="Calibri"/>
              </a:rPr>
              <a:t>ανάμειξης</a:t>
            </a:r>
            <a:r>
              <a:rPr sz="2400" spc="14" dirty="0">
                <a:solidFill>
                  <a:srgbClr val="0000FF"/>
                </a:solidFill>
                <a:latin typeface="Calibri"/>
                <a:cs typeface="Calibri"/>
              </a:rPr>
              <a:t> </a:t>
            </a:r>
            <a:r>
              <a:rPr sz="2400" spc="0" dirty="0">
                <a:solidFill>
                  <a:srgbClr val="0000FF"/>
                </a:solidFill>
                <a:latin typeface="Calibri"/>
                <a:cs typeface="Calibri"/>
              </a:rPr>
              <a:t>που</a:t>
            </a:r>
            <a:r>
              <a:rPr sz="2400" spc="14" dirty="0">
                <a:solidFill>
                  <a:srgbClr val="0000FF"/>
                </a:solidFill>
                <a:latin typeface="Calibri"/>
                <a:cs typeface="Calibri"/>
              </a:rPr>
              <a:t> </a:t>
            </a:r>
            <a:r>
              <a:rPr sz="2400" spc="0" dirty="0">
                <a:solidFill>
                  <a:srgbClr val="0000FF"/>
                </a:solidFill>
                <a:latin typeface="Calibri"/>
                <a:cs typeface="Calibri"/>
              </a:rPr>
              <a:t>ε</a:t>
            </a:r>
            <a:r>
              <a:rPr sz="2400" spc="-34" dirty="0">
                <a:solidFill>
                  <a:srgbClr val="0000FF"/>
                </a:solidFill>
                <a:latin typeface="Calibri"/>
                <a:cs typeface="Calibri"/>
              </a:rPr>
              <a:t>ί</a:t>
            </a:r>
            <a:r>
              <a:rPr sz="2400" spc="0" dirty="0">
                <a:solidFill>
                  <a:srgbClr val="0000FF"/>
                </a:solidFill>
                <a:latin typeface="Calibri"/>
                <a:cs typeface="Calibri"/>
              </a:rPr>
              <a:t>ναι</a:t>
            </a:r>
            <a:r>
              <a:rPr sz="2400" spc="20" dirty="0">
                <a:solidFill>
                  <a:srgbClr val="0000FF"/>
                </a:solidFill>
                <a:latin typeface="Calibri"/>
                <a:cs typeface="Calibri"/>
              </a:rPr>
              <a:t> </a:t>
            </a:r>
            <a:r>
              <a:rPr sz="2400" spc="-9" dirty="0">
                <a:solidFill>
                  <a:srgbClr val="0000FF"/>
                </a:solidFill>
                <a:latin typeface="Calibri"/>
                <a:cs typeface="Calibri"/>
              </a:rPr>
              <a:t>ι</a:t>
            </a:r>
            <a:r>
              <a:rPr sz="2400" spc="0" dirty="0">
                <a:solidFill>
                  <a:srgbClr val="0000FF"/>
                </a:solidFill>
                <a:latin typeface="Calibri"/>
                <a:cs typeface="Calibri"/>
              </a:rPr>
              <a:t>δια</a:t>
            </a:r>
            <a:r>
              <a:rPr sz="2400" spc="-29" dirty="0">
                <a:solidFill>
                  <a:srgbClr val="0000FF"/>
                </a:solidFill>
                <a:latin typeface="Calibri"/>
                <a:cs typeface="Calibri"/>
              </a:rPr>
              <a:t>ί</a:t>
            </a:r>
            <a:r>
              <a:rPr sz="2400" spc="0" dirty="0">
                <a:solidFill>
                  <a:srgbClr val="0000FF"/>
                </a:solidFill>
                <a:latin typeface="Calibri"/>
                <a:cs typeface="Calibri"/>
              </a:rPr>
              <a:t>τερα</a:t>
            </a:r>
            <a:r>
              <a:rPr sz="2400" spc="25" dirty="0">
                <a:solidFill>
                  <a:srgbClr val="0000FF"/>
                </a:solidFill>
                <a:latin typeface="Calibri"/>
                <a:cs typeface="Calibri"/>
              </a:rPr>
              <a:t> </a:t>
            </a:r>
            <a:r>
              <a:rPr sz="2400" spc="0" dirty="0">
                <a:solidFill>
                  <a:srgbClr val="0000FF"/>
                </a:solidFill>
                <a:latin typeface="Calibri"/>
                <a:cs typeface="Calibri"/>
              </a:rPr>
              <a:t>σ</a:t>
            </a:r>
            <a:r>
              <a:rPr sz="2400" spc="-9" dirty="0">
                <a:solidFill>
                  <a:srgbClr val="0000FF"/>
                </a:solidFill>
                <a:latin typeface="Calibri"/>
                <a:cs typeface="Calibri"/>
              </a:rPr>
              <a:t>η</a:t>
            </a:r>
            <a:r>
              <a:rPr sz="2400" spc="0" dirty="0">
                <a:solidFill>
                  <a:srgbClr val="0000FF"/>
                </a:solidFill>
                <a:latin typeface="Calibri"/>
                <a:cs typeface="Calibri"/>
              </a:rPr>
              <a:t>μα</a:t>
            </a:r>
            <a:r>
              <a:rPr sz="2400" spc="4" dirty="0">
                <a:solidFill>
                  <a:srgbClr val="0000FF"/>
                </a:solidFill>
                <a:latin typeface="Calibri"/>
                <a:cs typeface="Calibri"/>
              </a:rPr>
              <a:t>ν</a:t>
            </a:r>
            <a:r>
              <a:rPr sz="2400" spc="0" dirty="0">
                <a:solidFill>
                  <a:srgbClr val="0000FF"/>
                </a:solidFill>
                <a:latin typeface="Calibri"/>
                <a:cs typeface="Calibri"/>
              </a:rPr>
              <a:t>τι</a:t>
            </a:r>
            <a:r>
              <a:rPr sz="2400" spc="-39" dirty="0">
                <a:solidFill>
                  <a:srgbClr val="0000FF"/>
                </a:solidFill>
                <a:latin typeface="Calibri"/>
                <a:cs typeface="Calibri"/>
              </a:rPr>
              <a:t>κ</a:t>
            </a:r>
            <a:r>
              <a:rPr sz="2400" spc="0" dirty="0">
                <a:solidFill>
                  <a:srgbClr val="0000FF"/>
                </a:solidFill>
                <a:latin typeface="Calibri"/>
                <a:cs typeface="Calibri"/>
              </a:rPr>
              <a:t>ές</a:t>
            </a:r>
            <a:r>
              <a:rPr sz="2400" spc="14" dirty="0">
                <a:solidFill>
                  <a:srgbClr val="0000FF"/>
                </a:solidFill>
                <a:latin typeface="Calibri"/>
                <a:cs typeface="Calibri"/>
              </a:rPr>
              <a:t> </a:t>
            </a:r>
            <a:r>
              <a:rPr sz="2400" spc="19" dirty="0">
                <a:solidFill>
                  <a:srgbClr val="0000FF"/>
                </a:solidFill>
                <a:latin typeface="Calibri"/>
                <a:cs typeface="Calibri"/>
              </a:rPr>
              <a:t>σ</a:t>
            </a:r>
            <a:r>
              <a:rPr sz="2400" spc="0" dirty="0">
                <a:solidFill>
                  <a:srgbClr val="0000FF"/>
                </a:solidFill>
                <a:latin typeface="Calibri"/>
                <a:cs typeface="Calibri"/>
              </a:rPr>
              <a:t>τη</a:t>
            </a:r>
            <a:r>
              <a:rPr sz="2400" spc="9" dirty="0">
                <a:solidFill>
                  <a:srgbClr val="0000FF"/>
                </a:solidFill>
                <a:latin typeface="Calibri"/>
                <a:cs typeface="Calibri"/>
              </a:rPr>
              <a:t> </a:t>
            </a:r>
            <a:r>
              <a:rPr sz="2400" spc="0" dirty="0">
                <a:solidFill>
                  <a:srgbClr val="0000FF"/>
                </a:solidFill>
                <a:latin typeface="Calibri"/>
                <a:cs typeface="Calibri"/>
              </a:rPr>
              <a:t>μελέτη </a:t>
            </a:r>
            <a:r>
              <a:rPr sz="2400" spc="-4" dirty="0">
                <a:solidFill>
                  <a:srgbClr val="0000FF"/>
                </a:solidFill>
                <a:latin typeface="Calibri"/>
                <a:cs typeface="Calibri"/>
              </a:rPr>
              <a:t>τη</a:t>
            </a:r>
            <a:r>
              <a:rPr sz="2400" spc="0" dirty="0">
                <a:solidFill>
                  <a:srgbClr val="0000FF"/>
                </a:solidFill>
                <a:latin typeface="Calibri"/>
                <a:cs typeface="Calibri"/>
              </a:rPr>
              <a:t>ς</a:t>
            </a:r>
            <a:r>
              <a:rPr sz="2400" spc="14" dirty="0">
                <a:solidFill>
                  <a:srgbClr val="0000FF"/>
                </a:solidFill>
                <a:latin typeface="Calibri"/>
                <a:cs typeface="Calibri"/>
              </a:rPr>
              <a:t> </a:t>
            </a:r>
            <a:r>
              <a:rPr sz="2400" spc="0" dirty="0">
                <a:solidFill>
                  <a:srgbClr val="0000FF"/>
                </a:solidFill>
                <a:latin typeface="Calibri"/>
                <a:cs typeface="Calibri"/>
              </a:rPr>
              <a:t>α</a:t>
            </a:r>
            <a:r>
              <a:rPr sz="2400" spc="-4" dirty="0">
                <a:solidFill>
                  <a:srgbClr val="0000FF"/>
                </a:solidFill>
                <a:latin typeface="Calibri"/>
                <a:cs typeface="Calibri"/>
              </a:rPr>
              <a:t>έ</a:t>
            </a:r>
            <a:r>
              <a:rPr sz="2400" spc="0" dirty="0">
                <a:solidFill>
                  <a:srgbClr val="0000FF"/>
                </a:solidFill>
                <a:latin typeface="Calibri"/>
                <a:cs typeface="Calibri"/>
              </a:rPr>
              <a:t>ριας ρύ</a:t>
            </a:r>
            <a:r>
              <a:rPr sz="2400" spc="-19" dirty="0">
                <a:solidFill>
                  <a:srgbClr val="0000FF"/>
                </a:solidFill>
                <a:latin typeface="Calibri"/>
                <a:cs typeface="Calibri"/>
              </a:rPr>
              <a:t>π</a:t>
            </a:r>
            <a:r>
              <a:rPr sz="2400" spc="0" dirty="0">
                <a:solidFill>
                  <a:srgbClr val="0000FF"/>
                </a:solidFill>
                <a:latin typeface="Calibri"/>
                <a:cs typeface="Calibri"/>
              </a:rPr>
              <a:t>α</a:t>
            </a:r>
            <a:r>
              <a:rPr sz="2400" spc="-14" dirty="0">
                <a:solidFill>
                  <a:srgbClr val="0000FF"/>
                </a:solidFill>
                <a:latin typeface="Calibri"/>
                <a:cs typeface="Calibri"/>
              </a:rPr>
              <a:t>ν</a:t>
            </a:r>
            <a:r>
              <a:rPr sz="2400" spc="0" dirty="0">
                <a:solidFill>
                  <a:srgbClr val="0000FF"/>
                </a:solidFill>
                <a:latin typeface="Calibri"/>
                <a:cs typeface="Calibri"/>
              </a:rPr>
              <a:t>σ</a:t>
            </a:r>
            <a:r>
              <a:rPr sz="2400" spc="-9" dirty="0">
                <a:solidFill>
                  <a:srgbClr val="0000FF"/>
                </a:solidFill>
                <a:latin typeface="Calibri"/>
                <a:cs typeface="Calibri"/>
              </a:rPr>
              <a:t>η</a:t>
            </a:r>
            <a:r>
              <a:rPr sz="2400" spc="0" dirty="0">
                <a:solidFill>
                  <a:srgbClr val="0000FF"/>
                </a:solidFill>
                <a:latin typeface="Calibri"/>
                <a:cs typeface="Calibri"/>
              </a:rPr>
              <a:t>ς</a:t>
            </a:r>
            <a:r>
              <a:rPr sz="2400" spc="0" dirty="0">
                <a:latin typeface="Calibri"/>
                <a:cs typeface="Calibri"/>
              </a:rPr>
              <a:t>.</a:t>
            </a:r>
            <a:r>
              <a:rPr sz="2400" spc="50" dirty="0">
                <a:latin typeface="Calibri"/>
                <a:cs typeface="Calibri"/>
              </a:rPr>
              <a:t> </a:t>
            </a:r>
            <a:endParaRPr lang="el-GR" sz="2400" spc="50" dirty="0">
              <a:latin typeface="Calibri"/>
              <a:cs typeface="Calibri"/>
            </a:endParaRPr>
          </a:p>
          <a:p>
            <a:pPr marL="12700" algn="just">
              <a:lnSpc>
                <a:spcPts val="2880"/>
              </a:lnSpc>
              <a:spcBef>
                <a:spcPts val="2343"/>
              </a:spcBef>
            </a:pPr>
            <a:r>
              <a:rPr sz="2400" spc="0" dirty="0" err="1">
                <a:solidFill>
                  <a:srgbClr val="FF0000"/>
                </a:solidFill>
                <a:latin typeface="Calibri"/>
                <a:cs typeface="Calibri"/>
              </a:rPr>
              <a:t>Α</a:t>
            </a:r>
            <a:r>
              <a:rPr sz="2400" spc="-4" dirty="0" err="1">
                <a:solidFill>
                  <a:srgbClr val="FF0000"/>
                </a:solidFill>
                <a:latin typeface="Calibri"/>
                <a:cs typeface="Calibri"/>
              </a:rPr>
              <a:t>ν</a:t>
            </a:r>
            <a:r>
              <a:rPr sz="2400" spc="0" dirty="0" err="1">
                <a:solidFill>
                  <a:srgbClr val="FF0000"/>
                </a:solidFill>
                <a:latin typeface="Calibri"/>
                <a:cs typeface="Calibri"/>
              </a:rPr>
              <a:t>ε</a:t>
            </a:r>
            <a:r>
              <a:rPr sz="2400" spc="-9" dirty="0" err="1">
                <a:solidFill>
                  <a:srgbClr val="FF0000"/>
                </a:solidFill>
                <a:latin typeface="Calibri"/>
                <a:cs typeface="Calibri"/>
              </a:rPr>
              <a:t>ρ</a:t>
            </a:r>
            <a:r>
              <a:rPr sz="2400" spc="-25" dirty="0" err="1">
                <a:solidFill>
                  <a:srgbClr val="FF0000"/>
                </a:solidFill>
                <a:latin typeface="Calibri"/>
                <a:cs typeface="Calibri"/>
              </a:rPr>
              <a:t>χ</a:t>
            </a:r>
            <a:r>
              <a:rPr sz="2400" spc="0" dirty="0" err="1">
                <a:solidFill>
                  <a:srgbClr val="FF0000"/>
                </a:solidFill>
                <a:latin typeface="Calibri"/>
                <a:cs typeface="Calibri"/>
              </a:rPr>
              <a:t>όμεν</a:t>
            </a:r>
            <a:r>
              <a:rPr sz="2400" spc="-19" dirty="0" err="1">
                <a:solidFill>
                  <a:srgbClr val="FF0000"/>
                </a:solidFill>
                <a:latin typeface="Calibri"/>
                <a:cs typeface="Calibri"/>
              </a:rPr>
              <a:t>ε</a:t>
            </a:r>
            <a:r>
              <a:rPr sz="2400" spc="0" dirty="0" err="1">
                <a:solidFill>
                  <a:srgbClr val="FF0000"/>
                </a:solidFill>
                <a:latin typeface="Calibri"/>
                <a:cs typeface="Calibri"/>
              </a:rPr>
              <a:t>ς</a:t>
            </a:r>
            <a:r>
              <a:rPr sz="2400" spc="44" dirty="0">
                <a:solidFill>
                  <a:srgbClr val="FF0000"/>
                </a:solidFill>
                <a:latin typeface="Calibri"/>
                <a:cs typeface="Calibri"/>
              </a:rPr>
              <a:t> </a:t>
            </a:r>
            <a:r>
              <a:rPr sz="2400" spc="0" dirty="0">
                <a:solidFill>
                  <a:srgbClr val="FF0000"/>
                </a:solidFill>
                <a:latin typeface="Calibri"/>
                <a:cs typeface="Calibri"/>
              </a:rPr>
              <a:t>ή</a:t>
            </a:r>
            <a:r>
              <a:rPr sz="2400" spc="44" dirty="0">
                <a:solidFill>
                  <a:srgbClr val="FF0000"/>
                </a:solidFill>
                <a:latin typeface="Calibri"/>
                <a:cs typeface="Calibri"/>
              </a:rPr>
              <a:t> </a:t>
            </a:r>
            <a:r>
              <a:rPr sz="2400" spc="-69" dirty="0">
                <a:solidFill>
                  <a:srgbClr val="FF0000"/>
                </a:solidFill>
                <a:latin typeface="Calibri"/>
                <a:cs typeface="Calibri"/>
              </a:rPr>
              <a:t>κ</a:t>
            </a:r>
            <a:r>
              <a:rPr sz="2400" spc="0" dirty="0">
                <a:solidFill>
                  <a:srgbClr val="FF0000"/>
                </a:solidFill>
                <a:latin typeface="Calibri"/>
                <a:cs typeface="Calibri"/>
              </a:rPr>
              <a:t>α</a:t>
            </a:r>
            <a:r>
              <a:rPr sz="2400" spc="-9" dirty="0" err="1">
                <a:solidFill>
                  <a:srgbClr val="FF0000"/>
                </a:solidFill>
                <a:latin typeface="Calibri"/>
                <a:cs typeface="Calibri"/>
              </a:rPr>
              <a:t>τ</a:t>
            </a:r>
            <a:r>
              <a:rPr sz="2400" spc="0" dirty="0" err="1">
                <a:solidFill>
                  <a:srgbClr val="FF0000"/>
                </a:solidFill>
                <a:latin typeface="Calibri"/>
                <a:cs typeface="Calibri"/>
              </a:rPr>
              <a:t>ε</a:t>
            </a:r>
            <a:r>
              <a:rPr sz="2400" spc="-9" dirty="0" err="1">
                <a:solidFill>
                  <a:srgbClr val="FF0000"/>
                </a:solidFill>
                <a:latin typeface="Calibri"/>
                <a:cs typeface="Calibri"/>
              </a:rPr>
              <a:t>ρ</a:t>
            </a:r>
            <a:r>
              <a:rPr sz="2400" spc="-25" dirty="0" err="1">
                <a:solidFill>
                  <a:srgbClr val="FF0000"/>
                </a:solidFill>
                <a:latin typeface="Calibri"/>
                <a:cs typeface="Calibri"/>
              </a:rPr>
              <a:t>χ</a:t>
            </a:r>
            <a:r>
              <a:rPr sz="2400" spc="0" dirty="0" err="1">
                <a:solidFill>
                  <a:srgbClr val="FF0000"/>
                </a:solidFill>
                <a:latin typeface="Calibri"/>
                <a:cs typeface="Calibri"/>
              </a:rPr>
              <a:t>όμενες</a:t>
            </a:r>
            <a:r>
              <a:rPr sz="2400" spc="34" dirty="0">
                <a:solidFill>
                  <a:srgbClr val="FF0000"/>
                </a:solidFill>
                <a:latin typeface="Calibri"/>
                <a:cs typeface="Calibri"/>
              </a:rPr>
              <a:t> </a:t>
            </a:r>
            <a:r>
              <a:rPr sz="2400" spc="0" dirty="0">
                <a:solidFill>
                  <a:srgbClr val="FF0000"/>
                </a:solidFill>
                <a:latin typeface="Calibri"/>
                <a:cs typeface="Calibri"/>
              </a:rPr>
              <a:t>α</a:t>
            </a:r>
            <a:r>
              <a:rPr sz="2400" spc="-4" dirty="0" err="1">
                <a:solidFill>
                  <a:srgbClr val="FF0000"/>
                </a:solidFill>
                <a:latin typeface="Calibri"/>
                <a:cs typeface="Calibri"/>
              </a:rPr>
              <a:t>έ</a:t>
            </a:r>
            <a:r>
              <a:rPr sz="2400" spc="0" dirty="0" err="1">
                <a:solidFill>
                  <a:srgbClr val="FF0000"/>
                </a:solidFill>
                <a:latin typeface="Calibri"/>
                <a:cs typeface="Calibri"/>
              </a:rPr>
              <a:t>ρι</a:t>
            </a:r>
            <a:r>
              <a:rPr sz="2400" spc="-9" dirty="0" err="1">
                <a:solidFill>
                  <a:srgbClr val="FF0000"/>
                </a:solidFill>
                <a:latin typeface="Calibri"/>
                <a:cs typeface="Calibri"/>
              </a:rPr>
              <a:t>ε</a:t>
            </a:r>
            <a:r>
              <a:rPr sz="2400" spc="0" dirty="0" err="1">
                <a:solidFill>
                  <a:srgbClr val="FF0000"/>
                </a:solidFill>
                <a:latin typeface="Calibri"/>
                <a:cs typeface="Calibri"/>
              </a:rPr>
              <a:t>ς</a:t>
            </a:r>
            <a:r>
              <a:rPr sz="2400" spc="44" dirty="0">
                <a:solidFill>
                  <a:srgbClr val="FF0000"/>
                </a:solidFill>
                <a:latin typeface="Calibri"/>
                <a:cs typeface="Calibri"/>
              </a:rPr>
              <a:t> </a:t>
            </a:r>
            <a:r>
              <a:rPr sz="2400" spc="-9" dirty="0" err="1">
                <a:solidFill>
                  <a:srgbClr val="FF0000"/>
                </a:solidFill>
                <a:latin typeface="Calibri"/>
                <a:cs typeface="Calibri"/>
              </a:rPr>
              <a:t>μ</a:t>
            </a:r>
            <a:r>
              <a:rPr sz="2400" spc="0" dirty="0" err="1">
                <a:solidFill>
                  <a:srgbClr val="FF0000"/>
                </a:solidFill>
                <a:latin typeface="Calibri"/>
                <a:cs typeface="Calibri"/>
              </a:rPr>
              <a:t>ά</a:t>
            </a:r>
            <a:r>
              <a:rPr sz="2400" spc="-25" dirty="0" err="1">
                <a:solidFill>
                  <a:srgbClr val="FF0000"/>
                </a:solidFill>
                <a:latin typeface="Calibri"/>
                <a:cs typeface="Calibri"/>
              </a:rPr>
              <a:t>ζ</a:t>
            </a:r>
            <a:r>
              <a:rPr sz="2400" spc="0" dirty="0" err="1">
                <a:solidFill>
                  <a:srgbClr val="FF0000"/>
                </a:solidFill>
                <a:latin typeface="Calibri"/>
                <a:cs typeface="Calibri"/>
              </a:rPr>
              <a:t>ες</a:t>
            </a:r>
            <a:r>
              <a:rPr sz="2400" spc="54" dirty="0">
                <a:solidFill>
                  <a:srgbClr val="FF0000"/>
                </a:solidFill>
                <a:latin typeface="Calibri"/>
                <a:cs typeface="Calibri"/>
              </a:rPr>
              <a:t> </a:t>
            </a:r>
            <a:r>
              <a:rPr sz="2400" spc="0" dirty="0" err="1">
                <a:solidFill>
                  <a:srgbClr val="FF0000"/>
                </a:solidFill>
                <a:latin typeface="Calibri"/>
                <a:cs typeface="Calibri"/>
              </a:rPr>
              <a:t>δη</a:t>
            </a:r>
            <a:r>
              <a:rPr sz="2400" spc="9" dirty="0" err="1">
                <a:solidFill>
                  <a:srgbClr val="FF0000"/>
                </a:solidFill>
                <a:latin typeface="Calibri"/>
                <a:cs typeface="Calibri"/>
              </a:rPr>
              <a:t>μι</a:t>
            </a:r>
            <a:r>
              <a:rPr sz="2400" spc="0" dirty="0" err="1">
                <a:solidFill>
                  <a:srgbClr val="FF0000"/>
                </a:solidFill>
                <a:latin typeface="Calibri"/>
                <a:cs typeface="Calibri"/>
              </a:rPr>
              <a:t>ο</a:t>
            </a:r>
            <a:r>
              <a:rPr sz="2400" spc="-9" dirty="0" err="1">
                <a:solidFill>
                  <a:srgbClr val="FF0000"/>
                </a:solidFill>
                <a:latin typeface="Calibri"/>
                <a:cs typeface="Calibri"/>
              </a:rPr>
              <a:t>υρ</a:t>
            </a:r>
            <a:r>
              <a:rPr sz="2400" spc="0" dirty="0" err="1">
                <a:solidFill>
                  <a:srgbClr val="FF0000"/>
                </a:solidFill>
                <a:latin typeface="Calibri"/>
                <a:cs typeface="Calibri"/>
              </a:rPr>
              <a:t>γού</a:t>
            </a:r>
            <a:r>
              <a:rPr sz="2400" spc="9" dirty="0" err="1">
                <a:solidFill>
                  <a:srgbClr val="FF0000"/>
                </a:solidFill>
                <a:latin typeface="Calibri"/>
                <a:cs typeface="Calibri"/>
              </a:rPr>
              <a:t>ν</a:t>
            </a:r>
            <a:r>
              <a:rPr sz="2400" spc="-14" dirty="0" err="1">
                <a:solidFill>
                  <a:srgbClr val="FF0000"/>
                </a:solidFill>
                <a:latin typeface="Calibri"/>
                <a:cs typeface="Calibri"/>
              </a:rPr>
              <a:t>τ</a:t>
            </a:r>
            <a:r>
              <a:rPr sz="2400" spc="0" dirty="0">
                <a:solidFill>
                  <a:srgbClr val="FF0000"/>
                </a:solidFill>
                <a:latin typeface="Calibri"/>
                <a:cs typeface="Calibri"/>
              </a:rPr>
              <a:t>αι</a:t>
            </a:r>
            <a:r>
              <a:rPr sz="2400" spc="64" dirty="0">
                <a:solidFill>
                  <a:srgbClr val="FF0000"/>
                </a:solidFill>
                <a:latin typeface="Calibri"/>
                <a:cs typeface="Calibri"/>
              </a:rPr>
              <a:t> </a:t>
            </a:r>
            <a:r>
              <a:rPr sz="2400" spc="0" dirty="0">
                <a:solidFill>
                  <a:srgbClr val="FF0000"/>
                </a:solidFill>
                <a:latin typeface="Calibri"/>
                <a:cs typeface="Calibri"/>
              </a:rPr>
              <a:t>ε</a:t>
            </a:r>
            <a:r>
              <a:rPr sz="2400" spc="-29" dirty="0">
                <a:solidFill>
                  <a:srgbClr val="FF0000"/>
                </a:solidFill>
                <a:latin typeface="Calibri"/>
                <a:cs typeface="Calibri"/>
              </a:rPr>
              <a:t>ξ</a:t>
            </a:r>
            <a:r>
              <a:rPr sz="2400" spc="0" dirty="0">
                <a:solidFill>
                  <a:srgbClr val="FF0000"/>
                </a:solidFill>
                <a:latin typeface="Calibri"/>
                <a:cs typeface="Calibri"/>
              </a:rPr>
              <a:t>α</a:t>
            </a:r>
            <a:r>
              <a:rPr sz="2400" spc="-39" dirty="0">
                <a:solidFill>
                  <a:srgbClr val="FF0000"/>
                </a:solidFill>
                <a:latin typeface="Calibri"/>
                <a:cs typeface="Calibri"/>
              </a:rPr>
              <a:t>ι</a:t>
            </a:r>
            <a:r>
              <a:rPr sz="2400" spc="0" dirty="0">
                <a:solidFill>
                  <a:srgbClr val="FF0000"/>
                </a:solidFill>
                <a:latin typeface="Calibri"/>
                <a:cs typeface="Calibri"/>
              </a:rPr>
              <a:t>τί</a:t>
            </a:r>
            <a:r>
              <a:rPr sz="2400" spc="-4" dirty="0">
                <a:solidFill>
                  <a:srgbClr val="FF0000"/>
                </a:solidFill>
                <a:latin typeface="Calibri"/>
                <a:cs typeface="Calibri"/>
              </a:rPr>
              <a:t>α</a:t>
            </a:r>
            <a:r>
              <a:rPr sz="2400" spc="0" dirty="0">
                <a:solidFill>
                  <a:srgbClr val="FF0000"/>
                </a:solidFill>
                <a:latin typeface="Calibri"/>
                <a:cs typeface="Calibri"/>
              </a:rPr>
              <a:t>ς</a:t>
            </a:r>
            <a:r>
              <a:rPr sz="2400" spc="44" dirty="0">
                <a:solidFill>
                  <a:srgbClr val="FF0000"/>
                </a:solidFill>
                <a:latin typeface="Calibri"/>
                <a:cs typeface="Calibri"/>
              </a:rPr>
              <a:t> </a:t>
            </a:r>
            <a:r>
              <a:rPr sz="2400" spc="0" dirty="0">
                <a:solidFill>
                  <a:srgbClr val="FF0000"/>
                </a:solidFill>
                <a:latin typeface="Calibri"/>
                <a:cs typeface="Calibri"/>
              </a:rPr>
              <a:t>της</a:t>
            </a:r>
            <a:r>
              <a:rPr lang="el-GR" sz="2400" spc="0" dirty="0">
                <a:solidFill>
                  <a:srgbClr val="FF0000"/>
                </a:solidFill>
                <a:latin typeface="Calibri"/>
                <a:cs typeface="Calibri"/>
              </a:rPr>
              <a:t> μορφολογίας του εδάφους ή διαφόρων μετεωρολογικών συνθήκων (μέτωπα, βαρομετρικά συστήματα πίεσης) </a:t>
            </a:r>
          </a:p>
          <a:p>
            <a:pPr marL="12700" algn="just">
              <a:lnSpc>
                <a:spcPts val="2880"/>
              </a:lnSpc>
              <a:spcBef>
                <a:spcPts val="2343"/>
              </a:spcBef>
            </a:pPr>
            <a:r>
              <a:rPr lang="el-GR" sz="2400" dirty="0">
                <a:latin typeface="Calibri"/>
                <a:cs typeface="Calibri"/>
              </a:rPr>
              <a:t>Αυτό που έχει ιδιαίτερη σημασία είναι κατά πόσο η ατμόσφαιρα ευνοεί αυτές τις κινήσεις.</a:t>
            </a:r>
          </a:p>
          <a:p>
            <a:pPr marL="12700" algn="just">
              <a:lnSpc>
                <a:spcPts val="2880"/>
              </a:lnSpc>
              <a:spcBef>
                <a:spcPts val="2343"/>
              </a:spcBef>
            </a:pPr>
            <a:r>
              <a:rPr lang="el-GR" sz="2400" b="1" dirty="0">
                <a:latin typeface="Calibri"/>
                <a:cs typeface="Calibri"/>
              </a:rPr>
              <a:t>Όταν η ατμόσφαιρα </a:t>
            </a:r>
            <a:r>
              <a:rPr lang="el-GR" sz="2400" b="1" u="sng" dirty="0">
                <a:latin typeface="Calibri"/>
                <a:cs typeface="Calibri"/>
              </a:rPr>
              <a:t>εμποδίζει</a:t>
            </a:r>
            <a:r>
              <a:rPr lang="el-GR" sz="2400" b="1" dirty="0">
                <a:latin typeface="Calibri"/>
                <a:cs typeface="Calibri"/>
              </a:rPr>
              <a:t> τις κατακόρυφες κινήσεις </a:t>
            </a:r>
            <a:r>
              <a:rPr lang="el-GR" sz="2400" b="1" u="sng" dirty="0">
                <a:latin typeface="Calibri"/>
                <a:cs typeface="Calibri"/>
              </a:rPr>
              <a:t>δημιουργείται  ευστάθεια</a:t>
            </a:r>
            <a:r>
              <a:rPr lang="el-GR" sz="2400" b="1" dirty="0">
                <a:latin typeface="Calibri"/>
                <a:cs typeface="Calibri"/>
              </a:rPr>
              <a:t>, ενώ </a:t>
            </a:r>
            <a:r>
              <a:rPr lang="el-GR" sz="2400" b="1" u="sng" dirty="0">
                <a:latin typeface="Calibri"/>
                <a:cs typeface="Calibri"/>
              </a:rPr>
              <a:t>όταν ευνοούνται αστάθεια</a:t>
            </a:r>
            <a:r>
              <a:rPr lang="en-US" sz="2400" b="1" u="sng" dirty="0">
                <a:latin typeface="Calibri"/>
                <a:cs typeface="Calibri"/>
              </a:rPr>
              <a:t>.</a:t>
            </a:r>
            <a:r>
              <a:rPr lang="el-GR" sz="2400" b="1" dirty="0">
                <a:latin typeface="Calibri"/>
                <a:cs typeface="Calibri"/>
              </a:rPr>
              <a:t> </a:t>
            </a:r>
          </a:p>
          <a:p>
            <a:pPr marL="12700" algn="just">
              <a:lnSpc>
                <a:spcPts val="2880"/>
              </a:lnSpc>
              <a:spcBef>
                <a:spcPts val="2343"/>
              </a:spcBef>
            </a:pPr>
            <a:r>
              <a:rPr lang="el-GR" sz="2400" dirty="0">
                <a:latin typeface="Calibri"/>
                <a:cs typeface="Calibri"/>
              </a:rPr>
              <a:t> </a:t>
            </a:r>
            <a:r>
              <a:rPr lang="el-GR" sz="2400" spc="0" dirty="0">
                <a:latin typeface="Calibri"/>
                <a:cs typeface="Calibri"/>
              </a:rPr>
              <a:t> </a:t>
            </a:r>
            <a:endParaRPr sz="2400" dirty="0">
              <a:latin typeface="Calibri"/>
              <a:cs typeface="Calibri"/>
            </a:endParaRPr>
          </a:p>
        </p:txBody>
      </p:sp>
    </p:spTree>
    <p:extLst>
      <p:ext uri="{BB962C8B-B14F-4D97-AF65-F5344CB8AC3E}">
        <p14:creationId xmlns:p14="http://schemas.microsoft.com/office/powerpoint/2010/main" val="3134550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7302E57-ECB2-4B5C-A3EB-390838CE9C1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71837B2-506B-4624-BFF9-F90880BD4C2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a:t>
            </a:fld>
            <a:endParaRPr lang="el-GR" dirty="0">
              <a:solidFill>
                <a:prstClr val="black">
                  <a:tint val="75000"/>
                </a:prstClr>
              </a:solidFill>
            </a:endParaRPr>
          </a:p>
        </p:txBody>
      </p:sp>
      <p:pic>
        <p:nvPicPr>
          <p:cNvPr id="2050" name="Picture 2">
            <a:extLst>
              <a:ext uri="{FF2B5EF4-FFF2-40B4-BE49-F238E27FC236}">
                <a16:creationId xmlns:a16="http://schemas.microsoft.com/office/drawing/2014/main" id="{32C06B20-AA48-4871-9DC6-9C463B77D4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72" y="528493"/>
            <a:ext cx="9042877" cy="316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bject 4">
            <a:extLst>
              <a:ext uri="{FF2B5EF4-FFF2-40B4-BE49-F238E27FC236}">
                <a16:creationId xmlns:a16="http://schemas.microsoft.com/office/drawing/2014/main" id="{A6E443BF-DE4C-43D6-8C61-29F190E27242}"/>
              </a:ext>
            </a:extLst>
          </p:cNvPr>
          <p:cNvSpPr txBox="1"/>
          <p:nvPr/>
        </p:nvSpPr>
        <p:spPr>
          <a:xfrm>
            <a:off x="491271" y="120650"/>
            <a:ext cx="8423983" cy="432048"/>
          </a:xfrm>
          <a:prstGeom prst="rect">
            <a:avLst/>
          </a:prstGeom>
        </p:spPr>
        <p:txBody>
          <a:bodyPr wrap="square" lIns="0" tIns="0" rIns="0" bIns="0" rtlCol="0">
            <a:noAutofit/>
          </a:bodyPr>
          <a:lstStyle/>
          <a:p>
            <a:pPr marL="12700" algn="ctr">
              <a:lnSpc>
                <a:spcPts val="2555"/>
              </a:lnSpc>
              <a:spcBef>
                <a:spcPts val="127"/>
              </a:spcBef>
            </a:pPr>
            <a:r>
              <a:rPr lang="el-GR" sz="2400" dirty="0"/>
              <a:t>Δυνάμεις που ασκούνται στην αέρια μάζα</a:t>
            </a:r>
          </a:p>
        </p:txBody>
      </p:sp>
      <p:sp>
        <p:nvSpPr>
          <p:cNvPr id="4" name="Ορθογώνιο 3">
            <a:extLst>
              <a:ext uri="{FF2B5EF4-FFF2-40B4-BE49-F238E27FC236}">
                <a16:creationId xmlns:a16="http://schemas.microsoft.com/office/drawing/2014/main" id="{B60533B6-48DC-4458-BBE2-3978FF6DC61C}"/>
              </a:ext>
            </a:extLst>
          </p:cNvPr>
          <p:cNvSpPr/>
          <p:nvPr/>
        </p:nvSpPr>
        <p:spPr>
          <a:xfrm>
            <a:off x="77372" y="5085184"/>
            <a:ext cx="4339921" cy="1077218"/>
          </a:xfrm>
          <a:prstGeom prst="rect">
            <a:avLst/>
          </a:prstGeom>
        </p:spPr>
        <p:txBody>
          <a:bodyPr wrap="square">
            <a:spAutoFit/>
          </a:bodyPr>
          <a:lstStyle/>
          <a:p>
            <a:pPr algn="ctr"/>
            <a:r>
              <a:rPr lang="el-GR" sz="3200" dirty="0">
                <a:solidFill>
                  <a:srgbClr val="0000FF"/>
                </a:solidFill>
              </a:rPr>
              <a:t>Επίδραση και της θερμότητας</a:t>
            </a:r>
            <a:endParaRPr lang="el-GR" sz="3200" dirty="0"/>
          </a:p>
        </p:txBody>
      </p:sp>
      <p:pic>
        <p:nvPicPr>
          <p:cNvPr id="6" name="Εικόνα 5">
            <a:extLst>
              <a:ext uri="{FF2B5EF4-FFF2-40B4-BE49-F238E27FC236}">
                <a16:creationId xmlns:a16="http://schemas.microsoft.com/office/drawing/2014/main" id="{B4E73614-E60B-412F-A5FE-D5E10D466868}"/>
              </a:ext>
            </a:extLst>
          </p:cNvPr>
          <p:cNvPicPr>
            <a:picLocks noChangeAspect="1"/>
          </p:cNvPicPr>
          <p:nvPr/>
        </p:nvPicPr>
        <p:blipFill>
          <a:blip r:embed="rId4"/>
          <a:stretch>
            <a:fillRect/>
          </a:stretch>
        </p:blipFill>
        <p:spPr>
          <a:xfrm>
            <a:off x="4726708" y="3609310"/>
            <a:ext cx="4222427" cy="2400171"/>
          </a:xfrm>
          <a:prstGeom prst="rect">
            <a:avLst/>
          </a:prstGeom>
        </p:spPr>
      </p:pic>
      <p:pic>
        <p:nvPicPr>
          <p:cNvPr id="8" name="Εικόνα 7">
            <a:extLst>
              <a:ext uri="{FF2B5EF4-FFF2-40B4-BE49-F238E27FC236}">
                <a16:creationId xmlns:a16="http://schemas.microsoft.com/office/drawing/2014/main" id="{23E7B357-580A-FBE7-F7D4-62E818454F19}"/>
              </a:ext>
            </a:extLst>
          </p:cNvPr>
          <p:cNvPicPr>
            <a:picLocks noChangeAspect="1"/>
          </p:cNvPicPr>
          <p:nvPr/>
        </p:nvPicPr>
        <p:blipFill>
          <a:blip r:embed="rId5"/>
          <a:stretch>
            <a:fillRect/>
          </a:stretch>
        </p:blipFill>
        <p:spPr>
          <a:xfrm>
            <a:off x="23751" y="452366"/>
            <a:ext cx="9001125" cy="3190875"/>
          </a:xfrm>
          <a:prstGeom prst="rect">
            <a:avLst/>
          </a:prstGeom>
        </p:spPr>
      </p:pic>
    </p:spTree>
    <p:extLst>
      <p:ext uri="{BB962C8B-B14F-4D97-AF65-F5344CB8AC3E}">
        <p14:creationId xmlns:p14="http://schemas.microsoft.com/office/powerpoint/2010/main" val="1253167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7923348-F2F0-4844-A991-BA1B244849F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353A30E-21D6-4FA4-98D5-C165EE408BE6}"/>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9</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3882B3B1-F4B4-4D45-A951-ACD447611965}"/>
              </a:ext>
            </a:extLst>
          </p:cNvPr>
          <p:cNvPicPr>
            <a:picLocks noChangeAspect="1"/>
          </p:cNvPicPr>
          <p:nvPr/>
        </p:nvPicPr>
        <p:blipFill>
          <a:blip r:embed="rId3" cstate="print"/>
          <a:stretch>
            <a:fillRect/>
          </a:stretch>
        </p:blipFill>
        <p:spPr>
          <a:xfrm>
            <a:off x="683568" y="43122"/>
            <a:ext cx="5869632" cy="2934816"/>
          </a:xfrm>
          <a:prstGeom prst="rect">
            <a:avLst/>
          </a:prstGeom>
        </p:spPr>
      </p:pic>
      <p:sp>
        <p:nvSpPr>
          <p:cNvPr id="5" name="Ορθογώνιο 4">
            <a:extLst>
              <a:ext uri="{FF2B5EF4-FFF2-40B4-BE49-F238E27FC236}">
                <a16:creationId xmlns:a16="http://schemas.microsoft.com/office/drawing/2014/main" id="{5EF6994E-37E2-439E-97FA-55D85117B9CC}"/>
              </a:ext>
            </a:extLst>
          </p:cNvPr>
          <p:cNvSpPr/>
          <p:nvPr/>
        </p:nvSpPr>
        <p:spPr>
          <a:xfrm>
            <a:off x="163457" y="0"/>
            <a:ext cx="8980543" cy="369332"/>
          </a:xfrm>
          <a:prstGeom prst="rect">
            <a:avLst/>
          </a:prstGeom>
        </p:spPr>
        <p:txBody>
          <a:bodyPr wrap="square">
            <a:spAutoFit/>
          </a:bodyPr>
          <a:lstStyle/>
          <a:p>
            <a:r>
              <a:rPr lang="el-GR" b="1" spc="5" dirty="0">
                <a:latin typeface="Arial" panose="020B0604020202020204" pitchFamily="34" charset="0"/>
                <a:ea typeface="Arial" panose="020B0604020202020204" pitchFamily="34" charset="0"/>
              </a:rPr>
              <a:t>Μ</a:t>
            </a:r>
            <a:r>
              <a:rPr lang="el-GR" b="1" dirty="0">
                <a:latin typeface="Arial" panose="020B0604020202020204" pitchFamily="34" charset="0"/>
                <a:ea typeface="Arial" panose="020B0604020202020204" pitchFamily="34" charset="0"/>
              </a:rPr>
              <a:t>ε</a:t>
            </a:r>
            <a:r>
              <a:rPr lang="el-GR" b="1" spc="-35" dirty="0">
                <a:latin typeface="Arial" panose="020B0604020202020204" pitchFamily="34" charset="0"/>
                <a:ea typeface="Arial" panose="020B0604020202020204" pitchFamily="34" charset="0"/>
              </a:rPr>
              <a:t>τ</a:t>
            </a:r>
            <a:r>
              <a:rPr lang="el-GR" b="1" spc="5" dirty="0">
                <a:latin typeface="Arial" panose="020B0604020202020204" pitchFamily="34" charset="0"/>
                <a:ea typeface="Arial" panose="020B0604020202020204" pitchFamily="34" charset="0"/>
              </a:rPr>
              <a:t>α</a:t>
            </a:r>
            <a:r>
              <a:rPr lang="el-GR" b="1" dirty="0">
                <a:latin typeface="Arial" panose="020B0604020202020204" pitchFamily="34" charset="0"/>
                <a:ea typeface="Arial" panose="020B0604020202020204" pitchFamily="34" charset="0"/>
              </a:rPr>
              <a:t>β</a:t>
            </a:r>
            <a:r>
              <a:rPr lang="el-GR" b="1" spc="-15" dirty="0">
                <a:latin typeface="Arial" panose="020B0604020202020204" pitchFamily="34" charset="0"/>
                <a:ea typeface="Arial" panose="020B0604020202020204" pitchFamily="34" charset="0"/>
              </a:rPr>
              <a:t>ο</a:t>
            </a:r>
            <a:r>
              <a:rPr lang="el-GR" b="1" spc="10" dirty="0">
                <a:latin typeface="Arial" panose="020B0604020202020204" pitchFamily="34" charset="0"/>
                <a:ea typeface="Arial" panose="020B0604020202020204" pitchFamily="34" charset="0"/>
              </a:rPr>
              <a:t>λ</a:t>
            </a:r>
            <a:r>
              <a:rPr lang="el-GR" b="1" dirty="0">
                <a:latin typeface="Arial" panose="020B0604020202020204" pitchFamily="34" charset="0"/>
                <a:ea typeface="Arial" panose="020B0604020202020204" pitchFamily="34" charset="0"/>
              </a:rPr>
              <a:t>ή</a:t>
            </a:r>
            <a:r>
              <a:rPr lang="el-GR" b="1" spc="-10" dirty="0">
                <a:latin typeface="Arial" panose="020B0604020202020204" pitchFamily="34" charset="0"/>
                <a:ea typeface="Arial" panose="020B0604020202020204" pitchFamily="34" charset="0"/>
              </a:rPr>
              <a:t> τ</a:t>
            </a:r>
            <a:r>
              <a:rPr lang="el-GR" b="1" dirty="0">
                <a:latin typeface="Arial" panose="020B0604020202020204" pitchFamily="34" charset="0"/>
                <a:ea typeface="Arial" panose="020B0604020202020204" pitchFamily="34" charset="0"/>
              </a:rPr>
              <a:t>ης</a:t>
            </a:r>
            <a:r>
              <a:rPr lang="el-GR" b="1" spc="-5" dirty="0">
                <a:latin typeface="Arial" panose="020B0604020202020204" pitchFamily="34" charset="0"/>
                <a:ea typeface="Arial" panose="020B0604020202020204" pitchFamily="34" charset="0"/>
              </a:rPr>
              <a:t> </a:t>
            </a:r>
            <a:r>
              <a:rPr lang="el-GR" b="1" spc="5" dirty="0">
                <a:latin typeface="Arial" panose="020B0604020202020204" pitchFamily="34" charset="0"/>
                <a:ea typeface="Arial" panose="020B0604020202020204" pitchFamily="34" charset="0"/>
              </a:rPr>
              <a:t>α</a:t>
            </a:r>
            <a:r>
              <a:rPr lang="el-GR" b="1" dirty="0">
                <a:latin typeface="Arial" panose="020B0604020202020204" pitchFamily="34" charset="0"/>
                <a:ea typeface="Arial" panose="020B0604020202020204" pitchFamily="34" charset="0"/>
              </a:rPr>
              <a:t>τ</a:t>
            </a:r>
            <a:r>
              <a:rPr lang="el-GR" b="1" spc="-5" dirty="0">
                <a:latin typeface="Arial" panose="020B0604020202020204" pitchFamily="34" charset="0"/>
                <a:ea typeface="Arial" panose="020B0604020202020204" pitchFamily="34" charset="0"/>
              </a:rPr>
              <a:t>μ</a:t>
            </a:r>
            <a:r>
              <a:rPr lang="el-GR" b="1" dirty="0">
                <a:latin typeface="Arial" panose="020B0604020202020204" pitchFamily="34" charset="0"/>
                <a:ea typeface="Arial" panose="020B0604020202020204" pitchFamily="34" charset="0"/>
              </a:rPr>
              <a:t>οσ</a:t>
            </a:r>
            <a:r>
              <a:rPr lang="el-GR" b="1" spc="-10" dirty="0">
                <a:latin typeface="Arial" panose="020B0604020202020204" pitchFamily="34" charset="0"/>
                <a:ea typeface="Arial" panose="020B0604020202020204" pitchFamily="34" charset="0"/>
              </a:rPr>
              <a:t>φ</a:t>
            </a:r>
            <a:r>
              <a:rPr lang="el-GR" b="1" spc="5" dirty="0">
                <a:latin typeface="Arial" panose="020B0604020202020204" pitchFamily="34" charset="0"/>
                <a:ea typeface="Arial" panose="020B0604020202020204" pitchFamily="34" charset="0"/>
              </a:rPr>
              <a:t>α</a:t>
            </a:r>
            <a:r>
              <a:rPr lang="el-GR" b="1" spc="-5" dirty="0">
                <a:latin typeface="Arial" panose="020B0604020202020204" pitchFamily="34" charset="0"/>
                <a:ea typeface="Arial" panose="020B0604020202020204" pitchFamily="34" charset="0"/>
              </a:rPr>
              <a:t>ι</a:t>
            </a:r>
            <a:r>
              <a:rPr lang="el-GR" b="1" dirty="0">
                <a:latin typeface="Arial" panose="020B0604020202020204" pitchFamily="34" charset="0"/>
                <a:ea typeface="Arial" panose="020B0604020202020204" pitchFamily="34" charset="0"/>
              </a:rPr>
              <a:t>ρ</a:t>
            </a:r>
            <a:r>
              <a:rPr lang="el-GR" b="1" spc="5" dirty="0">
                <a:latin typeface="Arial" panose="020B0604020202020204" pitchFamily="34" charset="0"/>
                <a:ea typeface="Arial" panose="020B0604020202020204" pitchFamily="34" charset="0"/>
              </a:rPr>
              <a:t>ι</a:t>
            </a:r>
            <a:r>
              <a:rPr lang="el-GR" b="1" spc="-5" dirty="0">
                <a:latin typeface="Arial" panose="020B0604020202020204" pitchFamily="34" charset="0"/>
                <a:ea typeface="Arial" panose="020B0604020202020204" pitchFamily="34" charset="0"/>
              </a:rPr>
              <a:t>κ</a:t>
            </a:r>
            <a:r>
              <a:rPr lang="el-GR" b="1" dirty="0">
                <a:latin typeface="Arial" panose="020B0604020202020204" pitchFamily="34" charset="0"/>
                <a:ea typeface="Arial" panose="020B0604020202020204" pitchFamily="34" charset="0"/>
              </a:rPr>
              <a:t>ής</a:t>
            </a:r>
            <a:r>
              <a:rPr lang="el-GR" b="1" spc="-5" dirty="0">
                <a:latin typeface="Arial" panose="020B0604020202020204" pitchFamily="34" charset="0"/>
                <a:ea typeface="Arial" panose="020B0604020202020204" pitchFamily="34" charset="0"/>
              </a:rPr>
              <a:t> πί</a:t>
            </a:r>
            <a:r>
              <a:rPr lang="el-GR" b="1" dirty="0">
                <a:latin typeface="Arial" panose="020B0604020202020204" pitchFamily="34" charset="0"/>
                <a:ea typeface="Arial" panose="020B0604020202020204" pitchFamily="34" charset="0"/>
              </a:rPr>
              <a:t>ε</a:t>
            </a:r>
            <a:r>
              <a:rPr lang="el-GR" b="1" spc="-10" dirty="0">
                <a:latin typeface="Arial" panose="020B0604020202020204" pitchFamily="34" charset="0"/>
                <a:ea typeface="Arial" panose="020B0604020202020204" pitchFamily="34" charset="0"/>
              </a:rPr>
              <a:t>σ</a:t>
            </a:r>
            <a:r>
              <a:rPr lang="el-GR" b="1" dirty="0">
                <a:latin typeface="Arial" panose="020B0604020202020204" pitchFamily="34" charset="0"/>
                <a:ea typeface="Arial" panose="020B0604020202020204" pitchFamily="34" charset="0"/>
              </a:rPr>
              <a:t>ης</a:t>
            </a:r>
            <a:r>
              <a:rPr lang="el-GR" b="1" spc="5" dirty="0">
                <a:latin typeface="Arial" panose="020B0604020202020204" pitchFamily="34" charset="0"/>
                <a:ea typeface="Arial" panose="020B0604020202020204" pitchFamily="34" charset="0"/>
              </a:rPr>
              <a:t> </a:t>
            </a:r>
            <a:r>
              <a:rPr lang="el-GR" b="1" dirty="0">
                <a:latin typeface="Arial" panose="020B0604020202020204" pitchFamily="34" charset="0"/>
                <a:ea typeface="Arial" panose="020B0604020202020204" pitchFamily="34" charset="0"/>
              </a:rPr>
              <a:t>κατά τη</a:t>
            </a:r>
            <a:r>
              <a:rPr lang="el-GR" b="1" spc="-10" dirty="0">
                <a:latin typeface="Arial" panose="020B0604020202020204" pitchFamily="34" charset="0"/>
                <a:ea typeface="Arial" panose="020B0604020202020204" pitchFamily="34" charset="0"/>
              </a:rPr>
              <a:t> διάρκεια</a:t>
            </a:r>
            <a:r>
              <a:rPr lang="el-GR" b="1" dirty="0">
                <a:latin typeface="Arial" panose="020B0604020202020204" pitchFamily="34" charset="0"/>
                <a:ea typeface="Arial" panose="020B0604020202020204" pitchFamily="34" charset="0"/>
              </a:rPr>
              <a:t> </a:t>
            </a:r>
            <a:r>
              <a:rPr lang="el-GR" b="1" spc="-5" dirty="0">
                <a:latin typeface="Arial" panose="020B0604020202020204" pitchFamily="34" charset="0"/>
                <a:ea typeface="Arial" panose="020B0604020202020204" pitchFamily="34" charset="0"/>
              </a:rPr>
              <a:t>μι</a:t>
            </a:r>
            <a:r>
              <a:rPr lang="el-GR" b="1" spc="5" dirty="0">
                <a:latin typeface="Arial" panose="020B0604020202020204" pitchFamily="34" charset="0"/>
                <a:ea typeface="Arial" panose="020B0604020202020204" pitchFamily="34" charset="0"/>
              </a:rPr>
              <a:t>α</a:t>
            </a:r>
            <a:r>
              <a:rPr lang="el-GR" b="1" dirty="0">
                <a:latin typeface="Arial" panose="020B0604020202020204" pitchFamily="34" charset="0"/>
                <a:ea typeface="Arial" panose="020B0604020202020204" pitchFamily="34" charset="0"/>
              </a:rPr>
              <a:t>ς</a:t>
            </a:r>
            <a:r>
              <a:rPr lang="el-GR" b="1" spc="-5" dirty="0">
                <a:latin typeface="Arial" panose="020B0604020202020204" pitchFamily="34" charset="0"/>
                <a:ea typeface="Arial" panose="020B0604020202020204" pitchFamily="34" charset="0"/>
              </a:rPr>
              <a:t> </a:t>
            </a:r>
            <a:r>
              <a:rPr lang="el-GR" b="1" spc="-15" dirty="0">
                <a:latin typeface="Arial" panose="020B0604020202020204" pitchFamily="34" charset="0"/>
                <a:ea typeface="Arial" panose="020B0604020202020204" pitchFamily="34" charset="0"/>
              </a:rPr>
              <a:t>ημ</a:t>
            </a:r>
            <a:r>
              <a:rPr lang="el-GR" b="1" spc="15" dirty="0">
                <a:latin typeface="Arial" panose="020B0604020202020204" pitchFamily="34" charset="0"/>
                <a:ea typeface="Arial" panose="020B0604020202020204" pitchFamily="34" charset="0"/>
              </a:rPr>
              <a:t>έ</a:t>
            </a:r>
            <a:r>
              <a:rPr lang="el-GR" b="1" dirty="0">
                <a:latin typeface="Arial" panose="020B0604020202020204" pitchFamily="34" charset="0"/>
                <a:ea typeface="Arial" panose="020B0604020202020204" pitchFamily="34" charset="0"/>
              </a:rPr>
              <a:t>ρ</a:t>
            </a:r>
            <a:r>
              <a:rPr lang="el-GR" b="1" spc="-5" dirty="0">
                <a:latin typeface="Arial" panose="020B0604020202020204" pitchFamily="34" charset="0"/>
                <a:ea typeface="Arial" panose="020B0604020202020204" pitchFamily="34" charset="0"/>
              </a:rPr>
              <a:t>α</a:t>
            </a:r>
            <a:r>
              <a:rPr lang="el-GR" b="1" dirty="0">
                <a:latin typeface="Arial" panose="020B0604020202020204" pitchFamily="34" charset="0"/>
                <a:ea typeface="Arial" panose="020B0604020202020204" pitchFamily="34" charset="0"/>
              </a:rPr>
              <a:t>ς</a:t>
            </a:r>
            <a:r>
              <a:rPr lang="el-GR" b="1" spc="-5" dirty="0">
                <a:latin typeface="Arial" panose="020B0604020202020204" pitchFamily="34" charset="0"/>
                <a:ea typeface="Arial" panose="020B0604020202020204" pitchFamily="34" charset="0"/>
              </a:rPr>
              <a:t> </a:t>
            </a:r>
            <a:r>
              <a:rPr lang="el-GR" b="1" dirty="0">
                <a:latin typeface="Arial" panose="020B0604020202020204" pitchFamily="34" charset="0"/>
                <a:ea typeface="Arial" panose="020B0604020202020204" pitchFamily="34" charset="0"/>
              </a:rPr>
              <a:t>σε</a:t>
            </a:r>
            <a:r>
              <a:rPr lang="el-GR" b="1" spc="-10" dirty="0">
                <a:latin typeface="Arial" panose="020B0604020202020204" pitchFamily="34" charset="0"/>
                <a:ea typeface="Arial" panose="020B0604020202020204" pitchFamily="34" charset="0"/>
              </a:rPr>
              <a:t> </a:t>
            </a:r>
            <a:r>
              <a:rPr lang="el-GR" b="1" spc="30" dirty="0">
                <a:latin typeface="Arial" panose="020B0604020202020204" pitchFamily="34" charset="0"/>
                <a:ea typeface="Arial" panose="020B0604020202020204" pitchFamily="34" charset="0"/>
              </a:rPr>
              <a:t>έ</a:t>
            </a:r>
            <a:r>
              <a:rPr lang="el-GR" b="1" spc="-25" dirty="0">
                <a:latin typeface="Arial" panose="020B0604020202020204" pitchFamily="34" charset="0"/>
                <a:ea typeface="Arial" panose="020B0604020202020204" pitchFamily="34" charset="0"/>
              </a:rPr>
              <a:t>ν</a:t>
            </a:r>
            <a:r>
              <a:rPr lang="el-GR" b="1" spc="5" dirty="0">
                <a:latin typeface="Arial" panose="020B0604020202020204" pitchFamily="34" charset="0"/>
                <a:ea typeface="Arial" panose="020B0604020202020204" pitchFamily="34" charset="0"/>
              </a:rPr>
              <a:t>α</a:t>
            </a:r>
            <a:r>
              <a:rPr lang="el-GR" b="1" dirty="0">
                <a:latin typeface="Arial" panose="020B0604020202020204" pitchFamily="34" charset="0"/>
                <a:ea typeface="Arial" panose="020B0604020202020204" pitchFamily="34" charset="0"/>
              </a:rPr>
              <a:t>ν</a:t>
            </a:r>
            <a:r>
              <a:rPr lang="el-GR" b="1" spc="-10" dirty="0">
                <a:latin typeface="Arial" panose="020B0604020202020204" pitchFamily="34" charset="0"/>
                <a:ea typeface="Arial" panose="020B0604020202020204" pitchFamily="34" charset="0"/>
              </a:rPr>
              <a:t> </a:t>
            </a:r>
            <a:r>
              <a:rPr lang="el-GR" b="1" dirty="0">
                <a:latin typeface="Arial" panose="020B0604020202020204" pitchFamily="34" charset="0"/>
                <a:ea typeface="Arial" panose="020B0604020202020204" pitchFamily="34" charset="0"/>
              </a:rPr>
              <a:t>τ</a:t>
            </a:r>
            <a:r>
              <a:rPr lang="el-GR" b="1" spc="-40" dirty="0">
                <a:latin typeface="Arial" panose="020B0604020202020204" pitchFamily="34" charset="0"/>
                <a:ea typeface="Arial" panose="020B0604020202020204" pitchFamily="34" charset="0"/>
              </a:rPr>
              <a:t>όπ</a:t>
            </a:r>
            <a:r>
              <a:rPr lang="el-GR" b="1" dirty="0">
                <a:latin typeface="Arial" panose="020B0604020202020204" pitchFamily="34" charset="0"/>
                <a:ea typeface="Arial" panose="020B0604020202020204" pitchFamily="34" charset="0"/>
              </a:rPr>
              <a:t>ο</a:t>
            </a:r>
            <a:endParaRPr lang="el-GR" dirty="0"/>
          </a:p>
        </p:txBody>
      </p:sp>
      <p:sp>
        <p:nvSpPr>
          <p:cNvPr id="6" name="Ορθογώνιο 5">
            <a:extLst>
              <a:ext uri="{FF2B5EF4-FFF2-40B4-BE49-F238E27FC236}">
                <a16:creationId xmlns:a16="http://schemas.microsoft.com/office/drawing/2014/main" id="{679B5BDF-757A-4447-9AB2-24EA10EE888D}"/>
              </a:ext>
            </a:extLst>
          </p:cNvPr>
          <p:cNvSpPr/>
          <p:nvPr/>
        </p:nvSpPr>
        <p:spPr>
          <a:xfrm>
            <a:off x="1" y="2279130"/>
            <a:ext cx="9136862" cy="923330"/>
          </a:xfrm>
          <a:prstGeom prst="rect">
            <a:avLst/>
          </a:prstGeom>
        </p:spPr>
        <p:txBody>
          <a:bodyPr wrap="square">
            <a:spAutoFit/>
          </a:bodyPr>
          <a:lstStyle/>
          <a:p>
            <a:pPr marL="71755" marR="48895" indent="227330" algn="just">
              <a:spcAft>
                <a:spcPts val="0"/>
              </a:spcAft>
            </a:pPr>
            <a:r>
              <a:rPr lang="el-GR" b="1" u="sng" spc="5" dirty="0">
                <a:solidFill>
                  <a:srgbClr val="FF0000"/>
                </a:solidFill>
                <a:uFill>
                  <a:solidFill>
                    <a:srgbClr val="000000"/>
                  </a:solidFill>
                </a:uFill>
                <a:latin typeface="Arial" panose="020B0604020202020204" pitchFamily="34" charset="0"/>
                <a:ea typeface="Arial" panose="020B0604020202020204" pitchFamily="34" charset="0"/>
              </a:rPr>
              <a:t>Ι</a:t>
            </a:r>
            <a:r>
              <a:rPr lang="el-GR" b="1" u="sng" dirty="0">
                <a:solidFill>
                  <a:srgbClr val="FF0000"/>
                </a:solidFill>
                <a:uFill>
                  <a:solidFill>
                    <a:srgbClr val="000000"/>
                  </a:solidFill>
                </a:uFill>
                <a:latin typeface="Arial" panose="020B0604020202020204" pitchFamily="34" charset="0"/>
                <a:ea typeface="Arial" panose="020B0604020202020204" pitchFamily="34" charset="0"/>
              </a:rPr>
              <a:t>σοβα</a:t>
            </a:r>
            <a:r>
              <a:rPr lang="el-GR" b="1" u="sng" spc="-5" dirty="0">
                <a:solidFill>
                  <a:srgbClr val="FF0000"/>
                </a:solidFill>
                <a:uFill>
                  <a:solidFill>
                    <a:srgbClr val="000000"/>
                  </a:solidFill>
                </a:uFill>
                <a:latin typeface="Arial" panose="020B0604020202020204" pitchFamily="34" charset="0"/>
                <a:ea typeface="Arial" panose="020B0604020202020204" pitchFamily="34" charset="0"/>
              </a:rPr>
              <a:t>ρ</a:t>
            </a:r>
            <a:r>
              <a:rPr lang="el-GR" b="1" u="sng" dirty="0">
                <a:solidFill>
                  <a:srgbClr val="FF0000"/>
                </a:solidFill>
                <a:uFill>
                  <a:solidFill>
                    <a:srgbClr val="000000"/>
                  </a:solidFill>
                </a:uFill>
                <a:latin typeface="Arial" panose="020B0604020202020204" pitchFamily="34" charset="0"/>
                <a:ea typeface="Arial" panose="020B0604020202020204" pitchFamily="34" charset="0"/>
              </a:rPr>
              <a:t>ε</a:t>
            </a:r>
            <a:r>
              <a:rPr lang="el-GR" b="1" u="sng" spc="-5" dirty="0">
                <a:solidFill>
                  <a:srgbClr val="FF0000"/>
                </a:solidFill>
                <a:uFill>
                  <a:solidFill>
                    <a:srgbClr val="000000"/>
                  </a:solidFill>
                </a:uFill>
                <a:latin typeface="Arial" panose="020B0604020202020204" pitchFamily="34" charset="0"/>
                <a:ea typeface="Arial" panose="020B0604020202020204" pitchFamily="34" charset="0"/>
              </a:rPr>
              <a:t>ί</a:t>
            </a:r>
            <a:r>
              <a:rPr lang="el-GR" b="1" u="sng" dirty="0">
                <a:solidFill>
                  <a:srgbClr val="FF0000"/>
                </a:solidFill>
                <a:uFill>
                  <a:solidFill>
                    <a:srgbClr val="000000"/>
                  </a:solidFill>
                </a:uFill>
                <a:latin typeface="Arial" panose="020B0604020202020204" pitchFamily="34" charset="0"/>
                <a:ea typeface="Arial" panose="020B0604020202020204" pitchFamily="34" charset="0"/>
              </a:rPr>
              <a:t>ς</a:t>
            </a:r>
            <a:r>
              <a:rPr lang="el-GR" b="1" u="sng" spc="-25" dirty="0">
                <a:solidFill>
                  <a:srgbClr val="FF0000"/>
                </a:solidFill>
                <a:uFill>
                  <a:solidFill>
                    <a:srgbClr val="000000"/>
                  </a:solidFill>
                </a:uFill>
                <a:latin typeface="Arial" panose="020B0604020202020204" pitchFamily="34" charset="0"/>
                <a:ea typeface="Arial" panose="020B0604020202020204" pitchFamily="34" charset="0"/>
              </a:rPr>
              <a:t> </a:t>
            </a:r>
            <a:r>
              <a:rPr lang="el-GR" b="1" u="sng" spc="-10" dirty="0">
                <a:solidFill>
                  <a:srgbClr val="FF0000"/>
                </a:solidFill>
                <a:uFill>
                  <a:solidFill>
                    <a:srgbClr val="000000"/>
                  </a:solidFill>
                </a:uFill>
                <a:latin typeface="Arial" panose="020B0604020202020204" pitchFamily="34" charset="0"/>
                <a:ea typeface="Arial" panose="020B0604020202020204" pitchFamily="34" charset="0"/>
              </a:rPr>
              <a:t>κ</a:t>
            </a:r>
            <a:r>
              <a:rPr lang="el-GR" b="1" u="sng" dirty="0">
                <a:solidFill>
                  <a:srgbClr val="FF0000"/>
                </a:solidFill>
                <a:uFill>
                  <a:solidFill>
                    <a:srgbClr val="000000"/>
                  </a:solidFill>
                </a:uFill>
                <a:latin typeface="Arial" panose="020B0604020202020204" pitchFamily="34" charset="0"/>
                <a:ea typeface="Arial" panose="020B0604020202020204" pitchFamily="34" charset="0"/>
              </a:rPr>
              <a:t>αμ</a:t>
            </a:r>
            <a:r>
              <a:rPr lang="el-GR" b="1" u="sng" spc="-10" dirty="0">
                <a:solidFill>
                  <a:srgbClr val="FF0000"/>
                </a:solidFill>
                <a:uFill>
                  <a:solidFill>
                    <a:srgbClr val="000000"/>
                  </a:solidFill>
                </a:uFill>
                <a:latin typeface="Arial" panose="020B0604020202020204" pitchFamily="34" charset="0"/>
                <a:ea typeface="Arial" panose="020B0604020202020204" pitchFamily="34" charset="0"/>
              </a:rPr>
              <a:t>π</a:t>
            </a:r>
            <a:r>
              <a:rPr lang="el-GR" b="1" u="sng" spc="-5" dirty="0">
                <a:solidFill>
                  <a:srgbClr val="FF0000"/>
                </a:solidFill>
                <a:uFill>
                  <a:solidFill>
                    <a:srgbClr val="000000"/>
                  </a:solidFill>
                </a:uFill>
                <a:latin typeface="Arial" panose="020B0604020202020204" pitchFamily="34" charset="0"/>
                <a:ea typeface="Arial" panose="020B0604020202020204" pitchFamily="34" charset="0"/>
              </a:rPr>
              <a:t>ύ</a:t>
            </a:r>
            <a:r>
              <a:rPr lang="el-GR" b="1" u="sng" dirty="0">
                <a:solidFill>
                  <a:srgbClr val="FF0000"/>
                </a:solidFill>
                <a:uFill>
                  <a:solidFill>
                    <a:srgbClr val="000000"/>
                  </a:solidFill>
                </a:uFill>
                <a:latin typeface="Arial" panose="020B0604020202020204" pitchFamily="34" charset="0"/>
                <a:ea typeface="Arial" panose="020B0604020202020204" pitchFamily="34" charset="0"/>
              </a:rPr>
              <a:t>λε</a:t>
            </a:r>
            <a:r>
              <a:rPr lang="el-GR" b="1" u="sng" spc="-5" dirty="0">
                <a:solidFill>
                  <a:srgbClr val="FF0000"/>
                </a:solidFill>
                <a:uFill>
                  <a:solidFill>
                    <a:srgbClr val="000000"/>
                  </a:solidFill>
                </a:uFill>
                <a:latin typeface="Arial" panose="020B0604020202020204" pitchFamily="34" charset="0"/>
                <a:ea typeface="Arial" panose="020B0604020202020204" pitchFamily="34" charset="0"/>
              </a:rPr>
              <a:t>ς</a:t>
            </a:r>
            <a:r>
              <a:rPr lang="el-GR" b="1" u="sng" dirty="0">
                <a:solidFill>
                  <a:srgbClr val="FF0000"/>
                </a:solidFill>
                <a:uFill>
                  <a:solidFill>
                    <a:srgbClr val="000000"/>
                  </a:solidFill>
                </a:uFill>
                <a:latin typeface="Arial" panose="020B0604020202020204" pitchFamily="34" charset="0"/>
                <a:ea typeface="Arial" panose="020B0604020202020204" pitchFamily="34" charset="0"/>
              </a:rPr>
              <a:t>,</a:t>
            </a:r>
            <a:r>
              <a:rPr lang="el-GR" b="1" dirty="0">
                <a:solidFill>
                  <a:srgbClr val="FF0000"/>
                </a:solidFill>
                <a:latin typeface="Arial" panose="020B0604020202020204" pitchFamily="34" charset="0"/>
                <a:ea typeface="Arial" panose="020B0604020202020204" pitchFamily="34" charset="0"/>
              </a:rPr>
              <a:t> </a:t>
            </a:r>
            <a:r>
              <a:rPr lang="el-GR" b="1" spc="25"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ο</a:t>
            </a:r>
            <a:r>
              <a:rPr lang="el-GR" b="1" spc="-15" dirty="0">
                <a:solidFill>
                  <a:srgbClr val="FF0000"/>
                </a:solidFill>
                <a:latin typeface="Arial" panose="020B0604020202020204" pitchFamily="34" charset="0"/>
                <a:ea typeface="Arial" panose="020B0604020202020204" pitchFamily="34" charset="0"/>
              </a:rPr>
              <a:t>ν</a:t>
            </a:r>
            <a:r>
              <a:rPr lang="el-GR" b="1" dirty="0">
                <a:solidFill>
                  <a:srgbClr val="FF0000"/>
                </a:solidFill>
                <a:latin typeface="Arial" panose="020B0604020202020204" pitchFamily="34" charset="0"/>
                <a:ea typeface="Arial" panose="020B0604020202020204" pitchFamily="34" charset="0"/>
              </a:rPr>
              <a:t>ομ</a:t>
            </a:r>
            <a:r>
              <a:rPr lang="el-GR" b="1" spc="-5" dirty="0">
                <a:solidFill>
                  <a:srgbClr val="FF0000"/>
                </a:solidFill>
                <a:latin typeface="Arial" panose="020B0604020202020204" pitchFamily="34" charset="0"/>
                <a:ea typeface="Arial" panose="020B0604020202020204" pitchFamily="34" charset="0"/>
              </a:rPr>
              <a:t>ά</a:t>
            </a:r>
            <a:r>
              <a:rPr lang="el-GR" b="1" spc="-65" dirty="0">
                <a:solidFill>
                  <a:srgbClr val="FF0000"/>
                </a:solidFill>
                <a:latin typeface="Arial" panose="020B0604020202020204" pitchFamily="34" charset="0"/>
                <a:ea typeface="Arial" panose="020B0604020202020204" pitchFamily="34" charset="0"/>
              </a:rPr>
              <a:t>ζ</a:t>
            </a:r>
            <a:r>
              <a:rPr lang="el-GR" b="1" dirty="0">
                <a:solidFill>
                  <a:srgbClr val="FF0000"/>
                </a:solidFill>
                <a:latin typeface="Arial" panose="020B0604020202020204" pitchFamily="34" charset="0"/>
                <a:ea typeface="Arial" panose="020B0604020202020204" pitchFamily="34" charset="0"/>
              </a:rPr>
              <a:t>ο</a:t>
            </a:r>
            <a:r>
              <a:rPr lang="el-GR" b="1" spc="-15" dirty="0">
                <a:solidFill>
                  <a:srgbClr val="FF0000"/>
                </a:solidFill>
                <a:latin typeface="Arial" panose="020B0604020202020204" pitchFamily="34" charset="0"/>
                <a:ea typeface="Arial" panose="020B0604020202020204" pitchFamily="34" charset="0"/>
              </a:rPr>
              <a:t>ντ</a:t>
            </a:r>
            <a:r>
              <a:rPr lang="el-GR" b="1" dirty="0">
                <a:solidFill>
                  <a:srgbClr val="FF0000"/>
                </a:solidFill>
                <a:latin typeface="Arial" panose="020B0604020202020204" pitchFamily="34" charset="0"/>
                <a:ea typeface="Arial" panose="020B0604020202020204" pitchFamily="34" charset="0"/>
              </a:rPr>
              <a:t>αι </a:t>
            </a:r>
            <a:r>
              <a:rPr lang="el-GR" b="1" spc="20"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οι </a:t>
            </a:r>
            <a:r>
              <a:rPr lang="el-GR" b="1" spc="20"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γ</a:t>
            </a:r>
            <a:r>
              <a:rPr lang="el-GR" b="1" spc="-5" dirty="0">
                <a:solidFill>
                  <a:srgbClr val="FF0000"/>
                </a:solidFill>
                <a:latin typeface="Arial" panose="020B0604020202020204" pitchFamily="34" charset="0"/>
                <a:ea typeface="Arial" panose="020B0604020202020204" pitchFamily="34" charset="0"/>
              </a:rPr>
              <a:t>ρ</a:t>
            </a:r>
            <a:r>
              <a:rPr lang="el-GR" b="1" dirty="0">
                <a:solidFill>
                  <a:srgbClr val="FF0000"/>
                </a:solidFill>
                <a:latin typeface="Arial" panose="020B0604020202020204" pitchFamily="34" charset="0"/>
                <a:ea typeface="Arial" panose="020B0604020202020204" pitchFamily="34" charset="0"/>
              </a:rPr>
              <a:t>α</a:t>
            </a:r>
            <a:r>
              <a:rPr lang="el-GR" b="1" spc="-15" dirty="0">
                <a:solidFill>
                  <a:srgbClr val="FF0000"/>
                </a:solidFill>
                <a:latin typeface="Arial" panose="020B0604020202020204" pitchFamily="34" charset="0"/>
                <a:ea typeface="Arial" panose="020B0604020202020204" pitchFamily="34" charset="0"/>
              </a:rPr>
              <a:t>μ</a:t>
            </a:r>
            <a:r>
              <a:rPr lang="el-GR" b="1" dirty="0">
                <a:solidFill>
                  <a:srgbClr val="FF0000"/>
                </a:solidFill>
                <a:latin typeface="Arial" panose="020B0604020202020204" pitchFamily="34" charset="0"/>
                <a:ea typeface="Arial" panose="020B0604020202020204" pitchFamily="34" charset="0"/>
              </a:rPr>
              <a:t>μές </a:t>
            </a:r>
            <a:r>
              <a:rPr lang="el-GR" b="1" spc="10" dirty="0">
                <a:solidFill>
                  <a:srgbClr val="FF0000"/>
                </a:solidFill>
                <a:latin typeface="Arial" panose="020B0604020202020204" pitchFamily="34" charset="0"/>
                <a:ea typeface="Arial" panose="020B0604020202020204" pitchFamily="34" charset="0"/>
              </a:rPr>
              <a:t> </a:t>
            </a:r>
            <a:r>
              <a:rPr lang="el-GR" b="1" spc="-20" dirty="0">
                <a:solidFill>
                  <a:srgbClr val="FF0000"/>
                </a:solidFill>
                <a:latin typeface="Arial" panose="020B0604020202020204" pitchFamily="34" charset="0"/>
                <a:ea typeface="Arial" panose="020B0604020202020204" pitchFamily="34" charset="0"/>
              </a:rPr>
              <a:t>π</a:t>
            </a:r>
            <a:r>
              <a:rPr lang="el-GR" b="1" dirty="0">
                <a:solidFill>
                  <a:srgbClr val="FF0000"/>
                </a:solidFill>
                <a:latin typeface="Arial" panose="020B0604020202020204" pitchFamily="34" charset="0"/>
                <a:ea typeface="Arial" panose="020B0604020202020204" pitchFamily="34" charset="0"/>
              </a:rPr>
              <a:t>ου </a:t>
            </a:r>
            <a:r>
              <a:rPr lang="el-GR" b="1" spc="20"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ε</a:t>
            </a:r>
            <a:r>
              <a:rPr lang="el-GR" b="1" spc="-10" dirty="0">
                <a:solidFill>
                  <a:srgbClr val="FF0000"/>
                </a:solidFill>
                <a:latin typeface="Arial" panose="020B0604020202020204" pitchFamily="34" charset="0"/>
                <a:ea typeface="Arial" panose="020B0604020202020204" pitchFamily="34" charset="0"/>
              </a:rPr>
              <a:t>ν</a:t>
            </a:r>
            <a:r>
              <a:rPr lang="el-GR" b="1" dirty="0">
                <a:solidFill>
                  <a:srgbClr val="FF0000"/>
                </a:solidFill>
                <a:latin typeface="Arial" panose="020B0604020202020204" pitchFamily="34" charset="0"/>
                <a:ea typeface="Arial" panose="020B0604020202020204" pitchFamily="34" charset="0"/>
              </a:rPr>
              <a:t>ώ</a:t>
            </a:r>
            <a:r>
              <a:rPr lang="el-GR" b="1" spc="-10" dirty="0">
                <a:solidFill>
                  <a:srgbClr val="FF0000"/>
                </a:solidFill>
                <a:latin typeface="Arial" panose="020B0604020202020204" pitchFamily="34" charset="0"/>
                <a:ea typeface="Arial" panose="020B0604020202020204" pitchFamily="34" charset="0"/>
              </a:rPr>
              <a:t>ν</a:t>
            </a:r>
            <a:r>
              <a:rPr lang="el-GR" b="1" dirty="0">
                <a:solidFill>
                  <a:srgbClr val="FF0000"/>
                </a:solidFill>
                <a:latin typeface="Arial" panose="020B0604020202020204" pitchFamily="34" charset="0"/>
                <a:ea typeface="Arial" panose="020B0604020202020204" pitchFamily="34" charset="0"/>
              </a:rPr>
              <a:t>ο</a:t>
            </a:r>
            <a:r>
              <a:rPr lang="el-GR" b="1" spc="-5" dirty="0">
                <a:solidFill>
                  <a:srgbClr val="FF0000"/>
                </a:solidFill>
                <a:latin typeface="Arial" panose="020B0604020202020204" pitchFamily="34" charset="0"/>
                <a:ea typeface="Arial" panose="020B0604020202020204" pitchFamily="34" charset="0"/>
              </a:rPr>
              <a:t>υ</a:t>
            </a:r>
            <a:r>
              <a:rPr lang="el-GR" b="1" dirty="0">
                <a:solidFill>
                  <a:srgbClr val="FF0000"/>
                </a:solidFill>
                <a:latin typeface="Arial" panose="020B0604020202020204" pitchFamily="34" charset="0"/>
                <a:ea typeface="Arial" panose="020B0604020202020204" pitchFamily="34" charset="0"/>
              </a:rPr>
              <a:t>ν </a:t>
            </a:r>
            <a:r>
              <a:rPr lang="el-GR" b="1" spc="15" dirty="0">
                <a:solidFill>
                  <a:srgbClr val="FF0000"/>
                </a:solidFill>
                <a:latin typeface="Arial" panose="020B0604020202020204" pitchFamily="34" charset="0"/>
                <a:ea typeface="Arial" panose="020B0604020202020204" pitchFamily="34" charset="0"/>
              </a:rPr>
              <a:t> </a:t>
            </a:r>
            <a:r>
              <a:rPr lang="el-GR" b="1" spc="-15" dirty="0">
                <a:solidFill>
                  <a:srgbClr val="FF0000"/>
                </a:solidFill>
                <a:latin typeface="Arial" panose="020B0604020202020204" pitchFamily="34" charset="0"/>
                <a:ea typeface="Arial" panose="020B0604020202020204" pitchFamily="34" charset="0"/>
              </a:rPr>
              <a:t>τ</a:t>
            </a:r>
            <a:r>
              <a:rPr lang="el-GR" b="1" dirty="0">
                <a:solidFill>
                  <a:srgbClr val="FF0000"/>
                </a:solidFill>
                <a:latin typeface="Arial" panose="020B0604020202020204" pitchFamily="34" charset="0"/>
                <a:ea typeface="Arial" panose="020B0604020202020204" pitchFamily="34" charset="0"/>
              </a:rPr>
              <a:t>ο</a:t>
            </a:r>
            <a:r>
              <a:rPr lang="el-GR" b="1" spc="-5" dirty="0">
                <a:solidFill>
                  <a:srgbClr val="FF0000"/>
                </a:solidFill>
                <a:latin typeface="Arial" panose="020B0604020202020204" pitchFamily="34" charset="0"/>
                <a:ea typeface="Arial" panose="020B0604020202020204" pitchFamily="34" charset="0"/>
              </a:rPr>
              <a:t>υ</a:t>
            </a:r>
            <a:r>
              <a:rPr lang="el-GR" b="1" dirty="0">
                <a:solidFill>
                  <a:srgbClr val="FF0000"/>
                </a:solidFill>
                <a:latin typeface="Arial" panose="020B0604020202020204" pitchFamily="34" charset="0"/>
                <a:ea typeface="Arial" panose="020B0604020202020204" pitchFamily="34" charset="0"/>
              </a:rPr>
              <a:t>ς </a:t>
            </a:r>
            <a:r>
              <a:rPr lang="el-GR" b="1" spc="20" dirty="0">
                <a:solidFill>
                  <a:srgbClr val="FF0000"/>
                </a:solidFill>
                <a:latin typeface="Arial" panose="020B0604020202020204" pitchFamily="34" charset="0"/>
                <a:ea typeface="Arial" panose="020B0604020202020204" pitchFamily="34" charset="0"/>
              </a:rPr>
              <a:t> </a:t>
            </a:r>
            <a:r>
              <a:rPr lang="el-GR" b="1" spc="-5" dirty="0">
                <a:solidFill>
                  <a:srgbClr val="FF0000"/>
                </a:solidFill>
                <a:latin typeface="Arial" panose="020B0604020202020204" pitchFamily="34" charset="0"/>
                <a:ea typeface="Arial" panose="020B0604020202020204" pitchFamily="34" charset="0"/>
              </a:rPr>
              <a:t>τ</a:t>
            </a:r>
            <a:r>
              <a:rPr lang="el-GR" b="1" spc="-15" dirty="0">
                <a:solidFill>
                  <a:srgbClr val="FF0000"/>
                </a:solidFill>
                <a:latin typeface="Arial" panose="020B0604020202020204" pitchFamily="34" charset="0"/>
                <a:ea typeface="Arial" panose="020B0604020202020204" pitchFamily="34" charset="0"/>
              </a:rPr>
              <a:t>ό</a:t>
            </a:r>
            <a:r>
              <a:rPr lang="el-GR" b="1" spc="-20" dirty="0">
                <a:solidFill>
                  <a:srgbClr val="FF0000"/>
                </a:solidFill>
                <a:latin typeface="Arial" panose="020B0604020202020204" pitchFamily="34" charset="0"/>
                <a:ea typeface="Arial" panose="020B0604020202020204" pitchFamily="34" charset="0"/>
              </a:rPr>
              <a:t>π</a:t>
            </a:r>
            <a:r>
              <a:rPr lang="el-GR" b="1" dirty="0">
                <a:solidFill>
                  <a:srgbClr val="FF0000"/>
                </a:solidFill>
                <a:latin typeface="Arial" panose="020B0604020202020204" pitchFamily="34" charset="0"/>
                <a:ea typeface="Arial" panose="020B0604020202020204" pitchFamily="34" charset="0"/>
              </a:rPr>
              <a:t>ο</a:t>
            </a:r>
            <a:r>
              <a:rPr lang="el-GR" b="1" spc="-5" dirty="0">
                <a:solidFill>
                  <a:srgbClr val="FF0000"/>
                </a:solidFill>
                <a:latin typeface="Arial" panose="020B0604020202020204" pitchFamily="34" charset="0"/>
                <a:ea typeface="Arial" panose="020B0604020202020204" pitchFamily="34" charset="0"/>
              </a:rPr>
              <a:t>υ</a:t>
            </a:r>
            <a:r>
              <a:rPr lang="el-GR" b="1" dirty="0">
                <a:solidFill>
                  <a:srgbClr val="FF0000"/>
                </a:solidFill>
                <a:latin typeface="Arial" panose="020B0604020202020204" pitchFamily="34" charset="0"/>
                <a:ea typeface="Arial" panose="020B0604020202020204" pitchFamily="34" charset="0"/>
              </a:rPr>
              <a:t>ς </a:t>
            </a:r>
            <a:r>
              <a:rPr lang="el-GR" b="1" spc="20"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με </a:t>
            </a:r>
            <a:r>
              <a:rPr lang="el-GR" b="1" spc="15" dirty="0">
                <a:solidFill>
                  <a:srgbClr val="FF0000"/>
                </a:solidFill>
                <a:latin typeface="Arial" panose="020B0604020202020204" pitchFamily="34" charset="0"/>
                <a:ea typeface="Arial" panose="020B0604020202020204" pitchFamily="34" charset="0"/>
              </a:rPr>
              <a:t> </a:t>
            </a:r>
            <a:r>
              <a:rPr lang="el-GR" b="1" spc="-5" dirty="0">
                <a:solidFill>
                  <a:srgbClr val="FF0000"/>
                </a:solidFill>
                <a:latin typeface="Arial" panose="020B0604020202020204" pitchFamily="34" charset="0"/>
                <a:ea typeface="Arial" panose="020B0604020202020204" pitchFamily="34" charset="0"/>
              </a:rPr>
              <a:t>τ</a:t>
            </a:r>
            <a:r>
              <a:rPr lang="el-GR" b="1" dirty="0">
                <a:solidFill>
                  <a:srgbClr val="FF0000"/>
                </a:solidFill>
                <a:latin typeface="Arial" panose="020B0604020202020204" pitchFamily="34" charset="0"/>
                <a:ea typeface="Arial" panose="020B0604020202020204" pitchFamily="34" charset="0"/>
              </a:rPr>
              <a:t>ην </a:t>
            </a:r>
            <a:r>
              <a:rPr lang="el-GR" b="1" spc="10" dirty="0">
                <a:solidFill>
                  <a:srgbClr val="FF0000"/>
                </a:solidFill>
                <a:latin typeface="Arial" panose="020B0604020202020204" pitchFamily="34" charset="0"/>
                <a:ea typeface="Arial" panose="020B0604020202020204" pitchFamily="34" charset="0"/>
              </a:rPr>
              <a:t> </a:t>
            </a:r>
            <a:r>
              <a:rPr lang="el-GR" b="1" spc="-5" dirty="0">
                <a:solidFill>
                  <a:srgbClr val="FF0000"/>
                </a:solidFill>
                <a:latin typeface="Arial" panose="020B0604020202020204" pitchFamily="34" charset="0"/>
                <a:ea typeface="Arial" panose="020B0604020202020204" pitchFamily="34" charset="0"/>
              </a:rPr>
              <a:t>ί</a:t>
            </a:r>
            <a:r>
              <a:rPr lang="el-GR" b="1" dirty="0">
                <a:solidFill>
                  <a:srgbClr val="FF0000"/>
                </a:solidFill>
                <a:latin typeface="Arial" panose="020B0604020202020204" pitchFamily="34" charset="0"/>
                <a:ea typeface="Arial" panose="020B0604020202020204" pitchFamily="34" charset="0"/>
              </a:rPr>
              <a:t>δ</a:t>
            </a:r>
            <a:r>
              <a:rPr lang="el-GR" b="1" spc="-10" dirty="0">
                <a:solidFill>
                  <a:srgbClr val="FF0000"/>
                </a:solidFill>
                <a:latin typeface="Arial" panose="020B0604020202020204" pitchFamily="34" charset="0"/>
                <a:ea typeface="Arial" panose="020B0604020202020204" pitchFamily="34" charset="0"/>
              </a:rPr>
              <a:t>ι</a:t>
            </a:r>
            <a:r>
              <a:rPr lang="el-GR" b="1" dirty="0">
                <a:solidFill>
                  <a:srgbClr val="FF0000"/>
                </a:solidFill>
                <a:latin typeface="Arial" panose="020B0604020202020204" pitchFamily="34" charset="0"/>
                <a:ea typeface="Arial" panose="020B0604020202020204" pitchFamily="34" charset="0"/>
              </a:rPr>
              <a:t>α </a:t>
            </a:r>
            <a:r>
              <a:rPr lang="el-GR" b="1" spc="25" dirty="0">
                <a:solidFill>
                  <a:srgbClr val="FF0000"/>
                </a:solidFill>
                <a:latin typeface="Arial" panose="020B0604020202020204" pitchFamily="34" charset="0"/>
                <a:ea typeface="Arial" panose="020B0604020202020204" pitchFamily="34" charset="0"/>
              </a:rPr>
              <a:t> </a:t>
            </a:r>
            <a:r>
              <a:rPr lang="el-GR" b="1" spc="-5" dirty="0">
                <a:solidFill>
                  <a:srgbClr val="FF0000"/>
                </a:solidFill>
                <a:latin typeface="Arial" panose="020B0604020202020204" pitchFamily="34" charset="0"/>
                <a:ea typeface="Arial" panose="020B0604020202020204" pitchFamily="34" charset="0"/>
              </a:rPr>
              <a:t>τι</a:t>
            </a:r>
            <a:r>
              <a:rPr lang="el-GR" b="1" spc="-10" dirty="0">
                <a:solidFill>
                  <a:srgbClr val="FF0000"/>
                </a:solidFill>
                <a:latin typeface="Arial" panose="020B0604020202020204" pitchFamily="34" charset="0"/>
                <a:ea typeface="Arial" panose="020B0604020202020204" pitchFamily="34" charset="0"/>
              </a:rPr>
              <a:t>μ</a:t>
            </a:r>
            <a:r>
              <a:rPr lang="el-GR" b="1" dirty="0">
                <a:solidFill>
                  <a:srgbClr val="FF0000"/>
                </a:solidFill>
                <a:latin typeface="Arial" panose="020B0604020202020204" pitchFamily="34" charset="0"/>
                <a:ea typeface="Arial" panose="020B0604020202020204" pitchFamily="34" charset="0"/>
              </a:rPr>
              <a:t>ή ατμοσ</a:t>
            </a:r>
            <a:r>
              <a:rPr lang="el-GR" b="1" spc="5" dirty="0">
                <a:solidFill>
                  <a:srgbClr val="FF0000"/>
                </a:solidFill>
                <a:latin typeface="Arial" panose="020B0604020202020204" pitchFamily="34" charset="0"/>
                <a:ea typeface="Arial" panose="020B0604020202020204" pitchFamily="34" charset="0"/>
              </a:rPr>
              <a:t>φ</a:t>
            </a:r>
            <a:r>
              <a:rPr lang="el-GR" b="1" dirty="0">
                <a:solidFill>
                  <a:srgbClr val="FF0000"/>
                </a:solidFill>
                <a:latin typeface="Arial" panose="020B0604020202020204" pitchFamily="34" charset="0"/>
                <a:ea typeface="Arial" panose="020B0604020202020204" pitchFamily="34" charset="0"/>
              </a:rPr>
              <a:t>α</a:t>
            </a:r>
            <a:r>
              <a:rPr lang="el-GR" b="1" spc="-10" dirty="0">
                <a:solidFill>
                  <a:srgbClr val="FF0000"/>
                </a:solidFill>
                <a:latin typeface="Arial" panose="020B0604020202020204" pitchFamily="34" charset="0"/>
                <a:ea typeface="Arial" panose="020B0604020202020204" pitchFamily="34" charset="0"/>
              </a:rPr>
              <a:t>ι</a:t>
            </a:r>
            <a:r>
              <a:rPr lang="el-GR" b="1" spc="-5" dirty="0">
                <a:solidFill>
                  <a:srgbClr val="FF0000"/>
                </a:solidFill>
                <a:latin typeface="Arial" panose="020B0604020202020204" pitchFamily="34" charset="0"/>
                <a:ea typeface="Arial" panose="020B0604020202020204" pitchFamily="34" charset="0"/>
              </a:rPr>
              <a:t>ρι</a:t>
            </a:r>
            <a:r>
              <a:rPr lang="el-GR" b="1" dirty="0">
                <a:solidFill>
                  <a:srgbClr val="FF0000"/>
                </a:solidFill>
                <a:latin typeface="Arial" panose="020B0604020202020204" pitchFamily="34" charset="0"/>
                <a:ea typeface="Arial" panose="020B0604020202020204" pitchFamily="34" charset="0"/>
              </a:rPr>
              <a:t>κής</a:t>
            </a:r>
            <a:r>
              <a:rPr lang="el-GR" b="1" spc="120" dirty="0">
                <a:solidFill>
                  <a:srgbClr val="FF0000"/>
                </a:solidFill>
                <a:latin typeface="Arial" panose="020B0604020202020204" pitchFamily="34" charset="0"/>
                <a:ea typeface="Arial" panose="020B0604020202020204" pitchFamily="34" charset="0"/>
              </a:rPr>
              <a:t> </a:t>
            </a:r>
            <a:r>
              <a:rPr lang="el-GR" b="1" spc="-5" dirty="0">
                <a:solidFill>
                  <a:srgbClr val="FF0000"/>
                </a:solidFill>
                <a:latin typeface="Arial" panose="020B0604020202020204" pitchFamily="34" charset="0"/>
                <a:ea typeface="Arial" panose="020B0604020202020204" pitchFamily="34" charset="0"/>
              </a:rPr>
              <a:t>πί</a:t>
            </a:r>
            <a:r>
              <a:rPr lang="el-GR" b="1" dirty="0">
                <a:solidFill>
                  <a:srgbClr val="FF0000"/>
                </a:solidFill>
                <a:latin typeface="Arial" panose="020B0604020202020204" pitchFamily="34" charset="0"/>
                <a:ea typeface="Arial" panose="020B0604020202020204" pitchFamily="34" charset="0"/>
              </a:rPr>
              <a:t>εσης</a:t>
            </a:r>
            <a:r>
              <a:rPr lang="el-GR" b="1" spc="125" dirty="0">
                <a:solidFill>
                  <a:srgbClr val="FF0000"/>
                </a:solidFill>
                <a:latin typeface="Arial" panose="020B0604020202020204" pitchFamily="34" charset="0"/>
                <a:ea typeface="Arial" panose="020B0604020202020204" pitchFamily="34" charset="0"/>
              </a:rPr>
              <a:t> </a:t>
            </a:r>
            <a:r>
              <a:rPr lang="el-GR" b="1" spc="-10" dirty="0">
                <a:solidFill>
                  <a:srgbClr val="FF0000"/>
                </a:solidFill>
                <a:latin typeface="Arial" panose="020B0604020202020204" pitchFamily="34" charset="0"/>
                <a:ea typeface="Arial" panose="020B0604020202020204" pitchFamily="34" charset="0"/>
              </a:rPr>
              <a:t>σ</a:t>
            </a:r>
            <a:r>
              <a:rPr lang="el-GR" b="1" dirty="0">
                <a:solidFill>
                  <a:srgbClr val="FF0000"/>
                </a:solidFill>
                <a:latin typeface="Arial" panose="020B0604020202020204" pitchFamily="34" charset="0"/>
                <a:ea typeface="Arial" panose="020B0604020202020204" pitchFamily="34" charset="0"/>
              </a:rPr>
              <a:t>ε</a:t>
            </a:r>
            <a:r>
              <a:rPr lang="el-GR" b="1" spc="125"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έ</a:t>
            </a:r>
            <a:r>
              <a:rPr lang="el-GR" b="1" spc="-10" dirty="0">
                <a:solidFill>
                  <a:srgbClr val="FF0000"/>
                </a:solidFill>
                <a:latin typeface="Arial" panose="020B0604020202020204" pitchFamily="34" charset="0"/>
                <a:ea typeface="Arial" panose="020B0604020202020204" pitchFamily="34" charset="0"/>
              </a:rPr>
              <a:t>ν</a:t>
            </a:r>
            <a:r>
              <a:rPr lang="el-GR" b="1" dirty="0">
                <a:solidFill>
                  <a:srgbClr val="FF0000"/>
                </a:solidFill>
                <a:latin typeface="Arial" panose="020B0604020202020204" pitchFamily="34" charset="0"/>
                <a:ea typeface="Arial" panose="020B0604020202020204" pitchFamily="34" charset="0"/>
              </a:rPr>
              <a:t>αν</a:t>
            </a:r>
            <a:r>
              <a:rPr lang="el-GR" b="1" spc="110" dirty="0">
                <a:solidFill>
                  <a:srgbClr val="FF0000"/>
                </a:solidFill>
                <a:latin typeface="Arial" panose="020B0604020202020204" pitchFamily="34" charset="0"/>
                <a:ea typeface="Arial" panose="020B0604020202020204" pitchFamily="34" charset="0"/>
              </a:rPr>
              <a:t> </a:t>
            </a:r>
            <a:r>
              <a:rPr lang="el-GR" b="1" spc="-30" dirty="0">
                <a:solidFill>
                  <a:srgbClr val="FF0000"/>
                </a:solidFill>
                <a:latin typeface="Arial" panose="020B0604020202020204" pitchFamily="34" charset="0"/>
                <a:ea typeface="Arial" panose="020B0604020202020204" pitchFamily="34" charset="0"/>
              </a:rPr>
              <a:t>χ</a:t>
            </a:r>
            <a:r>
              <a:rPr lang="el-GR" b="1" dirty="0">
                <a:solidFill>
                  <a:srgbClr val="FF0000"/>
                </a:solidFill>
                <a:latin typeface="Arial" panose="020B0604020202020204" pitchFamily="34" charset="0"/>
                <a:ea typeface="Arial" panose="020B0604020202020204" pitchFamily="34" charset="0"/>
              </a:rPr>
              <a:t>ά</a:t>
            </a:r>
            <a:r>
              <a:rPr lang="el-GR" b="1" spc="-20" dirty="0">
                <a:solidFill>
                  <a:srgbClr val="FF0000"/>
                </a:solidFill>
                <a:latin typeface="Arial" panose="020B0604020202020204" pitchFamily="34" charset="0"/>
                <a:ea typeface="Arial" panose="020B0604020202020204" pitchFamily="34" charset="0"/>
              </a:rPr>
              <a:t>ρ</a:t>
            </a:r>
            <a:r>
              <a:rPr lang="el-GR" b="1" spc="-5" dirty="0">
                <a:solidFill>
                  <a:srgbClr val="FF0000"/>
                </a:solidFill>
                <a:latin typeface="Arial" panose="020B0604020202020204" pitchFamily="34" charset="0"/>
                <a:ea typeface="Arial" panose="020B0604020202020204" pitchFamily="34" charset="0"/>
              </a:rPr>
              <a:t>τ</a:t>
            </a:r>
            <a:r>
              <a:rPr lang="el-GR" b="1" dirty="0">
                <a:solidFill>
                  <a:srgbClr val="FF0000"/>
                </a:solidFill>
                <a:latin typeface="Arial" panose="020B0604020202020204" pitchFamily="34" charset="0"/>
                <a:ea typeface="Arial" panose="020B0604020202020204" pitchFamily="34" charset="0"/>
              </a:rPr>
              <a:t>η</a:t>
            </a:r>
            <a:r>
              <a:rPr lang="el-GR" b="1" spc="125"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ε</a:t>
            </a:r>
            <a:r>
              <a:rPr lang="el-GR" b="1" spc="-5" dirty="0">
                <a:solidFill>
                  <a:srgbClr val="FF0000"/>
                </a:solidFill>
                <a:latin typeface="Arial" panose="020B0604020202020204" pitchFamily="34" charset="0"/>
                <a:ea typeface="Arial" panose="020B0604020202020204" pitchFamily="34" charset="0"/>
              </a:rPr>
              <a:t>πι</a:t>
            </a:r>
            <a:r>
              <a:rPr lang="el-GR" b="1" spc="5" dirty="0">
                <a:solidFill>
                  <a:srgbClr val="FF0000"/>
                </a:solidFill>
                <a:latin typeface="Arial" panose="020B0604020202020204" pitchFamily="34" charset="0"/>
                <a:ea typeface="Arial" panose="020B0604020202020204" pitchFamily="34" charset="0"/>
              </a:rPr>
              <a:t>φ</a:t>
            </a:r>
            <a:r>
              <a:rPr lang="el-GR" b="1" dirty="0">
                <a:solidFill>
                  <a:srgbClr val="FF0000"/>
                </a:solidFill>
                <a:latin typeface="Arial" panose="020B0604020202020204" pitchFamily="34" charset="0"/>
                <a:ea typeface="Arial" panose="020B0604020202020204" pitchFamily="34" charset="0"/>
              </a:rPr>
              <a:t>α</a:t>
            </a:r>
            <a:r>
              <a:rPr lang="el-GR" b="1" spc="-15" dirty="0">
                <a:solidFill>
                  <a:srgbClr val="FF0000"/>
                </a:solidFill>
                <a:latin typeface="Arial" panose="020B0604020202020204" pitchFamily="34" charset="0"/>
                <a:ea typeface="Arial" panose="020B0604020202020204" pitchFamily="34" charset="0"/>
              </a:rPr>
              <a:t>ν</a:t>
            </a:r>
            <a:r>
              <a:rPr lang="el-GR" b="1" dirty="0">
                <a:solidFill>
                  <a:srgbClr val="FF0000"/>
                </a:solidFill>
                <a:latin typeface="Arial" panose="020B0604020202020204" pitchFamily="34" charset="0"/>
                <a:ea typeface="Arial" panose="020B0604020202020204" pitchFamily="34" charset="0"/>
              </a:rPr>
              <a:t>ε</a:t>
            </a:r>
            <a:r>
              <a:rPr lang="el-GR" b="1" spc="-5" dirty="0">
                <a:solidFill>
                  <a:srgbClr val="FF0000"/>
                </a:solidFill>
                <a:latin typeface="Arial" panose="020B0604020202020204" pitchFamily="34" charset="0"/>
                <a:ea typeface="Arial" panose="020B0604020202020204" pitchFamily="34" charset="0"/>
              </a:rPr>
              <a:t>ί</a:t>
            </a:r>
            <a:r>
              <a:rPr lang="el-GR" b="1" dirty="0">
                <a:solidFill>
                  <a:srgbClr val="FF0000"/>
                </a:solidFill>
                <a:latin typeface="Arial" panose="020B0604020202020204" pitchFamily="34" charset="0"/>
                <a:ea typeface="Arial" panose="020B0604020202020204" pitchFamily="34" charset="0"/>
              </a:rPr>
              <a:t>α</a:t>
            </a:r>
            <a:r>
              <a:rPr lang="el-GR" b="1" spc="5" dirty="0">
                <a:solidFill>
                  <a:srgbClr val="FF0000"/>
                </a:solidFill>
                <a:latin typeface="Arial" panose="020B0604020202020204" pitchFamily="34" charset="0"/>
                <a:ea typeface="Arial" panose="020B0604020202020204" pitchFamily="34" charset="0"/>
              </a:rPr>
              <a:t>ς</a:t>
            </a:r>
            <a:r>
              <a:rPr lang="el-GR" b="1" dirty="0">
                <a:solidFill>
                  <a:srgbClr val="FF0000"/>
                </a:solidFill>
                <a:latin typeface="Arial" panose="020B0604020202020204" pitchFamily="34" charset="0"/>
                <a:ea typeface="Arial" panose="020B0604020202020204" pitchFamily="34" charset="0"/>
              </a:rPr>
              <a:t>.</a:t>
            </a:r>
            <a:r>
              <a:rPr lang="el-GR" b="1" spc="130" dirty="0">
                <a:solidFill>
                  <a:srgbClr val="FF0000"/>
                </a:solidFill>
                <a:latin typeface="Arial" panose="020B0604020202020204" pitchFamily="34" charset="0"/>
                <a:ea typeface="Arial" panose="020B0604020202020204" pitchFamily="34" charset="0"/>
              </a:rPr>
              <a:t> </a:t>
            </a:r>
          </a:p>
          <a:p>
            <a:pPr marL="71755" marR="48895" indent="227330" algn="just">
              <a:spcAft>
                <a:spcPts val="0"/>
              </a:spcAft>
            </a:pPr>
            <a:r>
              <a:rPr lang="el-GR" b="1" dirty="0">
                <a:solidFill>
                  <a:srgbClr val="FF0000"/>
                </a:solidFill>
                <a:latin typeface="Arial" panose="020B0604020202020204" pitchFamily="34" charset="0"/>
                <a:ea typeface="Arial" panose="020B0604020202020204" pitchFamily="34" charset="0"/>
              </a:rPr>
              <a:t>Συ</a:t>
            </a:r>
            <a:r>
              <a:rPr lang="el-GR" b="1" spc="-15" dirty="0">
                <a:solidFill>
                  <a:srgbClr val="FF0000"/>
                </a:solidFill>
                <a:latin typeface="Arial" panose="020B0604020202020204" pitchFamily="34" charset="0"/>
                <a:ea typeface="Arial" panose="020B0604020202020204" pitchFamily="34" charset="0"/>
              </a:rPr>
              <a:t>ν</a:t>
            </a:r>
            <a:r>
              <a:rPr lang="el-GR" b="1" dirty="0">
                <a:solidFill>
                  <a:srgbClr val="FF0000"/>
                </a:solidFill>
                <a:latin typeface="Arial" panose="020B0604020202020204" pitchFamily="34" charset="0"/>
                <a:ea typeface="Arial" panose="020B0604020202020204" pitchFamily="34" charset="0"/>
              </a:rPr>
              <a:t>ή</a:t>
            </a:r>
            <a:r>
              <a:rPr lang="el-GR" b="1" spc="-5" dirty="0">
                <a:solidFill>
                  <a:srgbClr val="FF0000"/>
                </a:solidFill>
                <a:latin typeface="Arial" panose="020B0604020202020204" pitchFamily="34" charset="0"/>
                <a:ea typeface="Arial" panose="020B0604020202020204" pitchFamily="34" charset="0"/>
              </a:rPr>
              <a:t>θ</a:t>
            </a:r>
            <a:r>
              <a:rPr lang="el-GR" b="1" dirty="0">
                <a:solidFill>
                  <a:srgbClr val="FF0000"/>
                </a:solidFill>
                <a:latin typeface="Arial" panose="020B0604020202020204" pitchFamily="34" charset="0"/>
                <a:ea typeface="Arial" panose="020B0604020202020204" pitchFamily="34" charset="0"/>
              </a:rPr>
              <a:t>ως</a:t>
            </a:r>
            <a:r>
              <a:rPr lang="el-GR" b="1" spc="125"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ε</a:t>
            </a:r>
            <a:r>
              <a:rPr lang="el-GR" b="1" spc="-25" dirty="0">
                <a:solidFill>
                  <a:srgbClr val="FF0000"/>
                </a:solidFill>
                <a:latin typeface="Arial" panose="020B0604020202020204" pitchFamily="34" charset="0"/>
                <a:ea typeface="Arial" panose="020B0604020202020204" pitchFamily="34" charset="0"/>
              </a:rPr>
              <a:t>κ</a:t>
            </a:r>
            <a:r>
              <a:rPr lang="el-GR" b="1" spc="5" dirty="0">
                <a:solidFill>
                  <a:srgbClr val="FF0000"/>
                </a:solidFill>
                <a:latin typeface="Arial" panose="020B0604020202020204" pitchFamily="34" charset="0"/>
                <a:ea typeface="Arial" panose="020B0604020202020204" pitchFamily="34" charset="0"/>
              </a:rPr>
              <a:t>φ</a:t>
            </a:r>
            <a:r>
              <a:rPr lang="el-GR" b="1" spc="-5" dirty="0">
                <a:solidFill>
                  <a:srgbClr val="FF0000"/>
                </a:solidFill>
                <a:latin typeface="Arial" panose="020B0604020202020204" pitchFamily="34" charset="0"/>
                <a:ea typeface="Arial" panose="020B0604020202020204" pitchFamily="34" charset="0"/>
              </a:rPr>
              <a:t>ρ</a:t>
            </a:r>
            <a:r>
              <a:rPr lang="el-GR" b="1" spc="-15" dirty="0">
                <a:solidFill>
                  <a:srgbClr val="FF0000"/>
                </a:solidFill>
                <a:latin typeface="Arial" panose="020B0604020202020204" pitchFamily="34" charset="0"/>
                <a:ea typeface="Arial" panose="020B0604020202020204" pitchFamily="34" charset="0"/>
              </a:rPr>
              <a:t>ά</a:t>
            </a:r>
            <a:r>
              <a:rPr lang="el-GR" b="1" spc="-65" dirty="0">
                <a:solidFill>
                  <a:srgbClr val="FF0000"/>
                </a:solidFill>
                <a:latin typeface="Arial" panose="020B0604020202020204" pitchFamily="34" charset="0"/>
                <a:ea typeface="Arial" panose="020B0604020202020204" pitchFamily="34" charset="0"/>
              </a:rPr>
              <a:t>ζ</a:t>
            </a:r>
            <a:r>
              <a:rPr lang="el-GR" b="1" dirty="0">
                <a:solidFill>
                  <a:srgbClr val="FF0000"/>
                </a:solidFill>
                <a:latin typeface="Arial" panose="020B0604020202020204" pitchFamily="34" charset="0"/>
                <a:ea typeface="Arial" panose="020B0604020202020204" pitchFamily="34" charset="0"/>
              </a:rPr>
              <a:t>ο</a:t>
            </a:r>
            <a:r>
              <a:rPr lang="el-GR" b="1" spc="-15" dirty="0">
                <a:solidFill>
                  <a:srgbClr val="FF0000"/>
                </a:solidFill>
                <a:latin typeface="Arial" panose="020B0604020202020204" pitchFamily="34" charset="0"/>
                <a:ea typeface="Arial" panose="020B0604020202020204" pitchFamily="34" charset="0"/>
              </a:rPr>
              <a:t>ντ</a:t>
            </a:r>
            <a:r>
              <a:rPr lang="el-GR" b="1" dirty="0">
                <a:solidFill>
                  <a:srgbClr val="FF0000"/>
                </a:solidFill>
                <a:latin typeface="Arial" panose="020B0604020202020204" pitchFamily="34" charset="0"/>
                <a:ea typeface="Arial" panose="020B0604020202020204" pitchFamily="34" charset="0"/>
              </a:rPr>
              <a:t>αι</a:t>
            </a:r>
            <a:r>
              <a:rPr lang="el-GR" b="1" spc="120"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σε</a:t>
            </a:r>
            <a:r>
              <a:rPr lang="el-GR" b="1" spc="130" dirty="0">
                <a:solidFill>
                  <a:srgbClr val="FF0000"/>
                </a:solidFill>
                <a:latin typeface="Arial" panose="020B0604020202020204" pitchFamily="34" charset="0"/>
                <a:ea typeface="Arial" panose="020B0604020202020204" pitchFamily="34" charset="0"/>
              </a:rPr>
              <a:t> </a:t>
            </a:r>
            <a:r>
              <a:rPr lang="en-US" b="1" dirty="0" err="1">
                <a:solidFill>
                  <a:srgbClr val="FF0000"/>
                </a:solidFill>
                <a:latin typeface="Arial" panose="020B0604020202020204" pitchFamily="34" charset="0"/>
                <a:ea typeface="Arial" panose="020B0604020202020204" pitchFamily="34" charset="0"/>
              </a:rPr>
              <a:t>h</a:t>
            </a:r>
            <a:r>
              <a:rPr lang="en-US" b="1" spc="-5" dirty="0" err="1">
                <a:solidFill>
                  <a:srgbClr val="FF0000"/>
                </a:solidFill>
                <a:latin typeface="Arial" panose="020B0604020202020204" pitchFamily="34" charset="0"/>
                <a:ea typeface="Arial" panose="020B0604020202020204" pitchFamily="34" charset="0"/>
              </a:rPr>
              <a:t>P</a:t>
            </a:r>
            <a:r>
              <a:rPr lang="en-US" b="1" dirty="0" err="1">
                <a:solidFill>
                  <a:srgbClr val="FF0000"/>
                </a:solidFill>
                <a:latin typeface="Arial" panose="020B0604020202020204" pitchFamily="34" charset="0"/>
                <a:ea typeface="Arial" panose="020B0604020202020204" pitchFamily="34" charset="0"/>
              </a:rPr>
              <a:t>a</a:t>
            </a:r>
            <a:r>
              <a:rPr lang="en-US" b="1" spc="115" dirty="0">
                <a:solidFill>
                  <a:srgbClr val="FF0000"/>
                </a:solidFill>
                <a:latin typeface="Arial" panose="020B0604020202020204" pitchFamily="34" charset="0"/>
                <a:ea typeface="Arial" panose="020B0604020202020204" pitchFamily="34" charset="0"/>
              </a:rPr>
              <a:t> </a:t>
            </a:r>
            <a:r>
              <a:rPr lang="el-GR" b="1" spc="5" dirty="0">
                <a:solidFill>
                  <a:srgbClr val="FF0000"/>
                </a:solidFill>
                <a:latin typeface="Arial" panose="020B0604020202020204" pitchFamily="34" charset="0"/>
                <a:ea typeface="Arial" panose="020B0604020202020204" pitchFamily="34" charset="0"/>
              </a:rPr>
              <a:t>(</a:t>
            </a:r>
            <a:r>
              <a:rPr lang="en-US" b="1" dirty="0">
                <a:solidFill>
                  <a:srgbClr val="FF0000"/>
                </a:solidFill>
                <a:latin typeface="Arial" panose="020B0604020202020204" pitchFamily="34" charset="0"/>
                <a:ea typeface="Arial" panose="020B0604020202020204" pitchFamily="34" charset="0"/>
              </a:rPr>
              <a:t>h</a:t>
            </a:r>
            <a:r>
              <a:rPr lang="en-US" b="1" spc="-5" dirty="0">
                <a:solidFill>
                  <a:srgbClr val="FF0000"/>
                </a:solidFill>
                <a:latin typeface="Arial" panose="020B0604020202020204" pitchFamily="34" charset="0"/>
                <a:ea typeface="Arial" panose="020B0604020202020204" pitchFamily="34" charset="0"/>
              </a:rPr>
              <a:t>e</a:t>
            </a:r>
            <a:r>
              <a:rPr lang="en-US" b="1" dirty="0">
                <a:solidFill>
                  <a:srgbClr val="FF0000"/>
                </a:solidFill>
                <a:latin typeface="Arial" panose="020B0604020202020204" pitchFamily="34" charset="0"/>
                <a:ea typeface="Arial" panose="020B0604020202020204" pitchFamily="34" charset="0"/>
              </a:rPr>
              <a:t>c</a:t>
            </a:r>
            <a:r>
              <a:rPr lang="en-US" b="1" spc="5" dirty="0">
                <a:solidFill>
                  <a:srgbClr val="FF0000"/>
                </a:solidFill>
                <a:latin typeface="Arial" panose="020B0604020202020204" pitchFamily="34" charset="0"/>
                <a:ea typeface="Arial" panose="020B0604020202020204" pitchFamily="34" charset="0"/>
              </a:rPr>
              <a:t>t</a:t>
            </a:r>
            <a:r>
              <a:rPr lang="en-US" b="1" spc="-15" dirty="0">
                <a:solidFill>
                  <a:srgbClr val="FF0000"/>
                </a:solidFill>
                <a:latin typeface="Arial" panose="020B0604020202020204" pitchFamily="34" charset="0"/>
                <a:ea typeface="Arial" panose="020B0604020202020204" pitchFamily="34" charset="0"/>
              </a:rPr>
              <a:t>op</a:t>
            </a:r>
            <a:r>
              <a:rPr lang="en-US" b="1" dirty="0">
                <a:solidFill>
                  <a:srgbClr val="FF0000"/>
                </a:solidFill>
                <a:latin typeface="Arial" panose="020B0604020202020204" pitchFamily="34" charset="0"/>
                <a:ea typeface="Arial" panose="020B0604020202020204" pitchFamily="34" charset="0"/>
              </a:rPr>
              <a:t>asc</a:t>
            </a:r>
            <a:r>
              <a:rPr lang="en-US" b="1" spc="-5" dirty="0">
                <a:solidFill>
                  <a:srgbClr val="FF0000"/>
                </a:solidFill>
                <a:latin typeface="Arial" panose="020B0604020202020204" pitchFamily="34" charset="0"/>
                <a:ea typeface="Arial" panose="020B0604020202020204" pitchFamily="34" charset="0"/>
              </a:rPr>
              <a:t>al</a:t>
            </a:r>
            <a:r>
              <a:rPr lang="en-US" b="1" dirty="0">
                <a:solidFill>
                  <a:srgbClr val="FF0000"/>
                </a:solidFill>
                <a:latin typeface="Arial" panose="020B0604020202020204" pitchFamily="34" charset="0"/>
                <a:ea typeface="Arial" panose="020B0604020202020204" pitchFamily="34" charset="0"/>
              </a:rPr>
              <a:t>s</a:t>
            </a:r>
            <a:r>
              <a:rPr lang="el-GR" b="1" dirty="0">
                <a:solidFill>
                  <a:srgbClr val="FF0000"/>
                </a:solidFill>
                <a:latin typeface="Arial" panose="020B0604020202020204" pitchFamily="34" charset="0"/>
                <a:ea typeface="Arial" panose="020B0604020202020204" pitchFamily="34" charset="0"/>
              </a:rPr>
              <a:t>)</a:t>
            </a:r>
            <a:r>
              <a:rPr lang="el-GR" b="1" spc="120" dirty="0">
                <a:solidFill>
                  <a:srgbClr val="FF0000"/>
                </a:solidFill>
                <a:latin typeface="Arial" panose="020B0604020202020204" pitchFamily="34" charset="0"/>
                <a:ea typeface="Arial" panose="020B0604020202020204" pitchFamily="34" charset="0"/>
              </a:rPr>
              <a:t> </a:t>
            </a:r>
            <a:r>
              <a:rPr lang="el-GR" b="1" dirty="0">
                <a:solidFill>
                  <a:srgbClr val="FF0000"/>
                </a:solidFill>
                <a:latin typeface="Arial" panose="020B0604020202020204" pitchFamily="34" charset="0"/>
                <a:ea typeface="Arial" panose="020B0604020202020204" pitchFamily="34" charset="0"/>
              </a:rPr>
              <a:t>ή </a:t>
            </a:r>
            <a:r>
              <a:rPr lang="en-US" b="1" spc="5" dirty="0">
                <a:solidFill>
                  <a:srgbClr val="FF0000"/>
                </a:solidFill>
                <a:latin typeface="Arial" panose="020B0604020202020204" pitchFamily="34" charset="0"/>
                <a:ea typeface="Arial" panose="020B0604020202020204" pitchFamily="34" charset="0"/>
              </a:rPr>
              <a:t>m</a:t>
            </a:r>
            <a:r>
              <a:rPr lang="en-US" b="1" dirty="0">
                <a:solidFill>
                  <a:srgbClr val="FF0000"/>
                </a:solidFill>
                <a:latin typeface="Arial" panose="020B0604020202020204" pitchFamily="34" charset="0"/>
                <a:ea typeface="Arial" panose="020B0604020202020204" pitchFamily="34" charset="0"/>
              </a:rPr>
              <a:t>b</a:t>
            </a:r>
            <a:r>
              <a:rPr lang="en-US" b="1" spc="-5" dirty="0">
                <a:solidFill>
                  <a:srgbClr val="FF0000"/>
                </a:solidFill>
                <a:latin typeface="Arial" panose="020B0604020202020204" pitchFamily="34" charset="0"/>
                <a:ea typeface="Arial" panose="020B0604020202020204" pitchFamily="34" charset="0"/>
              </a:rPr>
              <a:t> </a:t>
            </a:r>
            <a:r>
              <a:rPr lang="el-GR" b="1" spc="5" dirty="0">
                <a:solidFill>
                  <a:srgbClr val="FF0000"/>
                </a:solidFill>
                <a:latin typeface="Arial" panose="020B0604020202020204" pitchFamily="34" charset="0"/>
                <a:ea typeface="Arial" panose="020B0604020202020204" pitchFamily="34" charset="0"/>
              </a:rPr>
              <a:t>(</a:t>
            </a:r>
            <a:r>
              <a:rPr lang="en-US" b="1" spc="5" dirty="0">
                <a:solidFill>
                  <a:srgbClr val="FF0000"/>
                </a:solidFill>
                <a:latin typeface="Arial" panose="020B0604020202020204" pitchFamily="34" charset="0"/>
                <a:ea typeface="Arial" panose="020B0604020202020204" pitchFamily="34" charset="0"/>
              </a:rPr>
              <a:t>m</a:t>
            </a:r>
            <a:r>
              <a:rPr lang="en-US" b="1" spc="-5" dirty="0">
                <a:solidFill>
                  <a:srgbClr val="FF0000"/>
                </a:solidFill>
                <a:latin typeface="Arial" panose="020B0604020202020204" pitchFamily="34" charset="0"/>
                <a:ea typeface="Arial" panose="020B0604020202020204" pitchFamily="34" charset="0"/>
              </a:rPr>
              <a:t>illi</a:t>
            </a:r>
            <a:r>
              <a:rPr lang="en-US" b="1" dirty="0">
                <a:solidFill>
                  <a:srgbClr val="FF0000"/>
                </a:solidFill>
                <a:latin typeface="Arial" panose="020B0604020202020204" pitchFamily="34" charset="0"/>
                <a:ea typeface="Arial" panose="020B0604020202020204" pitchFamily="34" charset="0"/>
              </a:rPr>
              <a:t>b</a:t>
            </a:r>
            <a:r>
              <a:rPr lang="en-US" b="1" spc="-5" dirty="0">
                <a:solidFill>
                  <a:srgbClr val="FF0000"/>
                </a:solidFill>
                <a:latin typeface="Arial" panose="020B0604020202020204" pitchFamily="34" charset="0"/>
                <a:ea typeface="Arial" panose="020B0604020202020204" pitchFamily="34" charset="0"/>
              </a:rPr>
              <a:t>a</a:t>
            </a:r>
            <a:r>
              <a:rPr lang="en-US" b="1" spc="5" dirty="0">
                <a:solidFill>
                  <a:srgbClr val="FF0000"/>
                </a:solidFill>
                <a:latin typeface="Arial" panose="020B0604020202020204" pitchFamily="34" charset="0"/>
                <a:ea typeface="Arial" panose="020B0604020202020204" pitchFamily="34" charset="0"/>
              </a:rPr>
              <a:t>r</a:t>
            </a:r>
            <a:r>
              <a:rPr lang="en-US" b="1" dirty="0">
                <a:solidFill>
                  <a:srgbClr val="FF0000"/>
                </a:solidFill>
                <a:latin typeface="Arial" panose="020B0604020202020204" pitchFamily="34" charset="0"/>
                <a:ea typeface="Arial" panose="020B0604020202020204" pitchFamily="34" charset="0"/>
              </a:rPr>
              <a:t>s</a:t>
            </a:r>
            <a:r>
              <a:rPr lang="el-GR" b="1" spc="5" dirty="0">
                <a:solidFill>
                  <a:srgbClr val="FF0000"/>
                </a:solidFill>
                <a:latin typeface="Arial" panose="020B0604020202020204" pitchFamily="34" charset="0"/>
                <a:ea typeface="Arial" panose="020B0604020202020204" pitchFamily="34" charset="0"/>
              </a:rPr>
              <a:t>)</a:t>
            </a:r>
            <a:r>
              <a:rPr lang="el-GR" b="1" dirty="0">
                <a:solidFill>
                  <a:srgbClr val="FF0000"/>
                </a:solidFill>
                <a:latin typeface="Arial" panose="020B0604020202020204" pitchFamily="34" charset="0"/>
                <a:ea typeface="Arial" panose="020B0604020202020204" pitchFamily="34" charset="0"/>
              </a:rPr>
              <a:t>.</a:t>
            </a:r>
            <a:endParaRPr lang="el-GR" sz="1400" b="1" dirty="0">
              <a:solidFill>
                <a:srgbClr val="FF0000"/>
              </a:solidFill>
              <a:effectLst/>
              <a:latin typeface="Times New Roman" panose="02020603050405020304" pitchFamily="18" charset="0"/>
              <a:ea typeface="Times New Roman" panose="02020603050405020304" pitchFamily="18" charset="0"/>
            </a:endParaRPr>
          </a:p>
        </p:txBody>
      </p:sp>
      <p:sp>
        <p:nvSpPr>
          <p:cNvPr id="7" name="Ορθογώνιο 6">
            <a:extLst>
              <a:ext uri="{FF2B5EF4-FFF2-40B4-BE49-F238E27FC236}">
                <a16:creationId xmlns:a16="http://schemas.microsoft.com/office/drawing/2014/main" id="{81E00999-4E34-4063-AC07-8F9840EAA326}"/>
              </a:ext>
            </a:extLst>
          </p:cNvPr>
          <p:cNvSpPr/>
          <p:nvPr/>
        </p:nvSpPr>
        <p:spPr>
          <a:xfrm>
            <a:off x="32641" y="3221286"/>
            <a:ext cx="9136862" cy="2975173"/>
          </a:xfrm>
          <a:prstGeom prst="rect">
            <a:avLst/>
          </a:prstGeom>
        </p:spPr>
        <p:txBody>
          <a:bodyPr wrap="square">
            <a:spAutoFit/>
          </a:bodyPr>
          <a:lstStyle/>
          <a:p>
            <a:pPr marR="2067560" algn="ctr" defTabSz="8337550">
              <a:spcAft>
                <a:spcPts val="0"/>
              </a:spcAft>
            </a:pPr>
            <a:r>
              <a:rPr lang="el-GR" b="1" spc="5" dirty="0">
                <a:latin typeface="Arial" panose="020B0604020202020204" pitchFamily="34" charset="0"/>
                <a:ea typeface="Arial" panose="020B0604020202020204" pitchFamily="34" charset="0"/>
              </a:rPr>
              <a:t>Ο</a:t>
            </a:r>
            <a:r>
              <a:rPr lang="el-GR" b="1" dirty="0">
                <a:latin typeface="Arial" panose="020B0604020202020204" pitchFamily="34" charset="0"/>
                <a:ea typeface="Arial" panose="020B0604020202020204" pitchFamily="34" charset="0"/>
              </a:rPr>
              <a:t>ι κ</a:t>
            </a:r>
            <a:r>
              <a:rPr lang="el-GR" b="1" spc="-5" dirty="0">
                <a:latin typeface="Arial" panose="020B0604020202020204" pitchFamily="34" charset="0"/>
                <a:ea typeface="Arial" panose="020B0604020202020204" pitchFamily="34" charset="0"/>
              </a:rPr>
              <a:t>ύρι</a:t>
            </a:r>
            <a:r>
              <a:rPr lang="el-GR" b="1" dirty="0">
                <a:latin typeface="Arial" panose="020B0604020202020204" pitchFamily="34" charset="0"/>
                <a:ea typeface="Arial" panose="020B0604020202020204" pitchFamily="34" charset="0"/>
              </a:rPr>
              <a:t>ες μο</a:t>
            </a:r>
            <a:r>
              <a:rPr lang="el-GR" b="1" spc="-5" dirty="0">
                <a:latin typeface="Arial" panose="020B0604020202020204" pitchFamily="34" charset="0"/>
                <a:ea typeface="Arial" panose="020B0604020202020204" pitchFamily="34" charset="0"/>
              </a:rPr>
              <a:t>ρ</a:t>
            </a:r>
            <a:r>
              <a:rPr lang="el-GR" b="1" spc="-10" dirty="0">
                <a:latin typeface="Arial" panose="020B0604020202020204" pitchFamily="34" charset="0"/>
                <a:ea typeface="Arial" panose="020B0604020202020204" pitchFamily="34" charset="0"/>
              </a:rPr>
              <a:t>φ</a:t>
            </a:r>
            <a:r>
              <a:rPr lang="el-GR" b="1" dirty="0">
                <a:latin typeface="Arial" panose="020B0604020202020204" pitchFamily="34" charset="0"/>
                <a:ea typeface="Arial" panose="020B0604020202020204" pitchFamily="34" charset="0"/>
              </a:rPr>
              <a:t>ές </a:t>
            </a:r>
            <a:r>
              <a:rPr lang="el-GR" b="1" spc="-5" dirty="0" err="1">
                <a:latin typeface="Arial" panose="020B0604020202020204" pitchFamily="34" charset="0"/>
                <a:ea typeface="Arial" panose="020B0604020202020204" pitchFamily="34" charset="0"/>
              </a:rPr>
              <a:t>ι</a:t>
            </a:r>
            <a:r>
              <a:rPr lang="el-GR" b="1" dirty="0" err="1">
                <a:latin typeface="Arial" panose="020B0604020202020204" pitchFamily="34" charset="0"/>
                <a:ea typeface="Arial" panose="020B0604020202020204" pitchFamily="34" charset="0"/>
              </a:rPr>
              <a:t>σοβα</a:t>
            </a:r>
            <a:r>
              <a:rPr lang="el-GR" b="1" spc="-15" dirty="0" err="1">
                <a:latin typeface="Arial" panose="020B0604020202020204" pitchFamily="34" charset="0"/>
                <a:ea typeface="Arial" panose="020B0604020202020204" pitchFamily="34" charset="0"/>
              </a:rPr>
              <a:t>ρ</a:t>
            </a:r>
            <a:r>
              <a:rPr lang="el-GR" b="1" spc="-5" dirty="0" err="1">
                <a:latin typeface="Arial" panose="020B0604020202020204" pitchFamily="34" charset="0"/>
                <a:ea typeface="Arial" panose="020B0604020202020204" pitchFamily="34" charset="0"/>
              </a:rPr>
              <a:t>ι</a:t>
            </a:r>
            <a:r>
              <a:rPr lang="el-GR" b="1" spc="-10" dirty="0" err="1">
                <a:latin typeface="Arial" panose="020B0604020202020204" pitchFamily="34" charset="0"/>
                <a:ea typeface="Arial" panose="020B0604020202020204" pitchFamily="34" charset="0"/>
              </a:rPr>
              <a:t>κ</a:t>
            </a:r>
            <a:r>
              <a:rPr lang="el-GR" b="1" dirty="0" err="1">
                <a:latin typeface="Arial" panose="020B0604020202020204" pitchFamily="34" charset="0"/>
                <a:ea typeface="Arial" panose="020B0604020202020204" pitchFamily="34" charset="0"/>
              </a:rPr>
              <a:t>ών</a:t>
            </a:r>
            <a:r>
              <a:rPr lang="el-GR" b="1" spc="-5" dirty="0">
                <a:latin typeface="Arial" panose="020B0604020202020204" pitchFamily="34" charset="0"/>
                <a:ea typeface="Arial" panose="020B0604020202020204" pitchFamily="34" charset="0"/>
              </a:rPr>
              <a:t> </a:t>
            </a:r>
            <a:r>
              <a:rPr lang="el-GR" b="1" dirty="0">
                <a:latin typeface="Arial" panose="020B0604020202020204" pitchFamily="34" charset="0"/>
                <a:ea typeface="Arial" panose="020B0604020202020204" pitchFamily="34" charset="0"/>
              </a:rPr>
              <a:t>σχημ</a:t>
            </a:r>
            <a:r>
              <a:rPr lang="el-GR" b="1" spc="-5" dirty="0">
                <a:latin typeface="Arial" panose="020B0604020202020204" pitchFamily="34" charset="0"/>
                <a:ea typeface="Arial" panose="020B0604020202020204" pitchFamily="34" charset="0"/>
              </a:rPr>
              <a:t>ατι</a:t>
            </a:r>
            <a:r>
              <a:rPr lang="el-GR" b="1" dirty="0">
                <a:latin typeface="Arial" panose="020B0604020202020204" pitchFamily="34" charset="0"/>
                <a:ea typeface="Arial" panose="020B0604020202020204" pitchFamily="34" charset="0"/>
              </a:rPr>
              <a:t>σμ</a:t>
            </a:r>
            <a:r>
              <a:rPr lang="el-GR" b="1" spc="5" dirty="0">
                <a:latin typeface="Arial" panose="020B0604020202020204" pitchFamily="34" charset="0"/>
                <a:ea typeface="Arial" panose="020B0604020202020204" pitchFamily="34" charset="0"/>
              </a:rPr>
              <a:t>ώ</a:t>
            </a:r>
            <a:r>
              <a:rPr lang="el-GR" b="1" dirty="0">
                <a:latin typeface="Arial" panose="020B0604020202020204" pitchFamily="34" charset="0"/>
                <a:ea typeface="Arial" panose="020B0604020202020204" pitchFamily="34" charset="0"/>
              </a:rPr>
              <a:t>ν</a:t>
            </a:r>
            <a:r>
              <a:rPr lang="el-GR" b="1" spc="-5" dirty="0">
                <a:latin typeface="Arial" panose="020B0604020202020204" pitchFamily="34" charset="0"/>
                <a:ea typeface="Arial" panose="020B0604020202020204" pitchFamily="34" charset="0"/>
              </a:rPr>
              <a:t> </a:t>
            </a:r>
            <a:r>
              <a:rPr lang="el-GR" b="1" dirty="0">
                <a:latin typeface="Arial" panose="020B0604020202020204" pitchFamily="34" charset="0"/>
                <a:ea typeface="Arial" panose="020B0604020202020204" pitchFamily="34" charset="0"/>
              </a:rPr>
              <a:t>ε</a:t>
            </a:r>
            <a:r>
              <a:rPr lang="el-GR" b="1" spc="-5" dirty="0">
                <a:latin typeface="Arial" panose="020B0604020202020204" pitchFamily="34" charset="0"/>
                <a:ea typeface="Arial" panose="020B0604020202020204" pitchFamily="34" charset="0"/>
              </a:rPr>
              <a:t>ί</a:t>
            </a:r>
            <a:r>
              <a:rPr lang="el-GR" b="1" spc="-10" dirty="0">
                <a:latin typeface="Arial" panose="020B0604020202020204" pitchFamily="34" charset="0"/>
                <a:ea typeface="Arial" panose="020B0604020202020204" pitchFamily="34" charset="0"/>
              </a:rPr>
              <a:t>ν</a:t>
            </a:r>
            <a:r>
              <a:rPr lang="el-GR" b="1" dirty="0">
                <a:latin typeface="Arial" panose="020B0604020202020204" pitchFamily="34" charset="0"/>
                <a:ea typeface="Arial" panose="020B0604020202020204" pitchFamily="34" charset="0"/>
              </a:rPr>
              <a:t>αι οι α</a:t>
            </a:r>
            <a:r>
              <a:rPr lang="el-GR" b="1" spc="-15" dirty="0">
                <a:latin typeface="Arial" panose="020B0604020202020204" pitchFamily="34" charset="0"/>
                <a:ea typeface="Arial" panose="020B0604020202020204" pitchFamily="34" charset="0"/>
              </a:rPr>
              <a:t>κ</a:t>
            </a:r>
            <a:r>
              <a:rPr lang="el-GR" b="1" spc="-25" dirty="0">
                <a:latin typeface="Arial" panose="020B0604020202020204" pitchFamily="34" charset="0"/>
                <a:ea typeface="Arial" panose="020B0604020202020204" pitchFamily="34" charset="0"/>
              </a:rPr>
              <a:t>ό</a:t>
            </a:r>
            <a:r>
              <a:rPr lang="el-GR" b="1" spc="-10" dirty="0">
                <a:latin typeface="Arial" panose="020B0604020202020204" pitchFamily="34" charset="0"/>
                <a:ea typeface="Arial" panose="020B0604020202020204" pitchFamily="34" charset="0"/>
              </a:rPr>
              <a:t>λ</a:t>
            </a:r>
            <a:r>
              <a:rPr lang="el-GR" b="1" dirty="0">
                <a:latin typeface="Arial" panose="020B0604020202020204" pitchFamily="34" charset="0"/>
                <a:ea typeface="Arial" panose="020B0604020202020204" pitchFamily="34" charset="0"/>
              </a:rPr>
              <a:t>ο</a:t>
            </a:r>
            <a:r>
              <a:rPr lang="el-GR" b="1" spc="-5" dirty="0">
                <a:latin typeface="Arial" panose="020B0604020202020204" pitchFamily="34" charset="0"/>
                <a:ea typeface="Arial" panose="020B0604020202020204" pitchFamily="34" charset="0"/>
              </a:rPr>
              <a:t>υ</a:t>
            </a:r>
            <a:r>
              <a:rPr lang="el-GR" b="1" dirty="0">
                <a:latin typeface="Arial" panose="020B0604020202020204" pitchFamily="34" charset="0"/>
                <a:ea typeface="Arial" panose="020B0604020202020204" pitchFamily="34" charset="0"/>
              </a:rPr>
              <a:t>θε</a:t>
            </a:r>
            <a:r>
              <a:rPr lang="el-GR" b="1" spc="-5" dirty="0">
                <a:latin typeface="Arial" panose="020B0604020202020204" pitchFamily="34" charset="0"/>
                <a:ea typeface="Arial" panose="020B0604020202020204" pitchFamily="34" charset="0"/>
              </a:rPr>
              <a:t>ς</a:t>
            </a:r>
            <a:r>
              <a:rPr lang="el-GR" dirty="0">
                <a:latin typeface="Arial" panose="020B0604020202020204" pitchFamily="34" charset="0"/>
                <a:ea typeface="Arial" panose="020B0604020202020204" pitchFamily="34" charset="0"/>
              </a:rPr>
              <a:t>:</a:t>
            </a:r>
            <a:endParaRPr lang="el-GR" sz="1400" dirty="0">
              <a:latin typeface="Times New Roman" panose="02020603050405020304" pitchFamily="18" charset="0"/>
              <a:ea typeface="Times New Roman" panose="02020603050405020304" pitchFamily="18" charset="0"/>
            </a:endParaRPr>
          </a:p>
          <a:p>
            <a:pPr>
              <a:lnSpc>
                <a:spcPts val="1200"/>
              </a:lnSpc>
              <a:spcBef>
                <a:spcPts val="65"/>
              </a:spcBef>
              <a:spcAft>
                <a:spcPts val="0"/>
              </a:spcAft>
            </a:pPr>
            <a:r>
              <a:rPr lang="el-GR" sz="2000" dirty="0">
                <a:latin typeface="Times New Roman" panose="02020603050405020304" pitchFamily="18" charset="0"/>
                <a:ea typeface="Times New Roman" panose="02020603050405020304" pitchFamily="18" charset="0"/>
              </a:rPr>
              <a:t> </a:t>
            </a:r>
            <a:endParaRPr lang="el-GR" sz="1400" dirty="0">
              <a:latin typeface="Times New Roman" panose="02020603050405020304" pitchFamily="18" charset="0"/>
              <a:ea typeface="Times New Roman" panose="02020603050405020304" pitchFamily="18" charset="0"/>
            </a:endParaRPr>
          </a:p>
          <a:p>
            <a:pPr marL="1043305" indent="-285750">
              <a:spcBef>
                <a:spcPts val="300"/>
              </a:spcBef>
              <a:spcAft>
                <a:spcPts val="300"/>
              </a:spcAft>
              <a:buFont typeface="Arial" panose="020B0604020202020204" pitchFamily="34" charset="0"/>
              <a:buChar char="•"/>
            </a:pPr>
            <a:r>
              <a:rPr lang="el-GR" spc="-5" dirty="0">
                <a:solidFill>
                  <a:srgbClr val="0000FF"/>
                </a:solidFill>
                <a:latin typeface="Arial" panose="020B0604020202020204" pitchFamily="34" charset="0"/>
                <a:ea typeface="Arial" panose="020B0604020202020204" pitchFamily="34" charset="0"/>
              </a:rPr>
              <a:t>Β</a:t>
            </a:r>
            <a:r>
              <a:rPr lang="el-GR" dirty="0">
                <a:solidFill>
                  <a:srgbClr val="0000FF"/>
                </a:solidFill>
                <a:latin typeface="Arial" panose="020B0604020202020204" pitchFamily="34" charset="0"/>
                <a:ea typeface="Arial" panose="020B0604020202020204" pitchFamily="34" charset="0"/>
              </a:rPr>
              <a:t>α</a:t>
            </a:r>
            <a:r>
              <a:rPr lang="el-GR" spc="-5" dirty="0">
                <a:solidFill>
                  <a:srgbClr val="0000FF"/>
                </a:solidFill>
                <a:latin typeface="Arial" panose="020B0604020202020204" pitchFamily="34" charset="0"/>
                <a:ea typeface="Arial" panose="020B0604020202020204" pitchFamily="34" charset="0"/>
              </a:rPr>
              <a:t>ρ</a:t>
            </a:r>
            <a:r>
              <a:rPr lang="el-GR" dirty="0">
                <a:solidFill>
                  <a:srgbClr val="0000FF"/>
                </a:solidFill>
                <a:latin typeface="Arial" panose="020B0604020202020204" pitchFamily="34" charset="0"/>
                <a:ea typeface="Arial" panose="020B0604020202020204" pitchFamily="34" charset="0"/>
              </a:rPr>
              <a:t>ομε</a:t>
            </a:r>
            <a:r>
              <a:rPr lang="el-GR" spc="-5" dirty="0">
                <a:solidFill>
                  <a:srgbClr val="0000FF"/>
                </a:solidFill>
                <a:latin typeface="Arial" panose="020B0604020202020204" pitchFamily="34" charset="0"/>
                <a:ea typeface="Arial" panose="020B0604020202020204" pitchFamily="34" charset="0"/>
              </a:rPr>
              <a:t>τρι</a:t>
            </a:r>
            <a:r>
              <a:rPr lang="el-GR" spc="-10" dirty="0">
                <a:solidFill>
                  <a:srgbClr val="0000FF"/>
                </a:solidFill>
                <a:latin typeface="Arial" panose="020B0604020202020204" pitchFamily="34" charset="0"/>
                <a:ea typeface="Arial" panose="020B0604020202020204" pitchFamily="34" charset="0"/>
              </a:rPr>
              <a:t>κ</a:t>
            </a:r>
            <a:r>
              <a:rPr lang="el-GR" dirty="0">
                <a:solidFill>
                  <a:srgbClr val="0000FF"/>
                </a:solidFill>
                <a:latin typeface="Arial" panose="020B0604020202020204" pitchFamily="34" charset="0"/>
                <a:ea typeface="Arial" panose="020B0604020202020204" pitchFamily="34" charset="0"/>
              </a:rPr>
              <a:t>ό </a:t>
            </a:r>
            <a:r>
              <a:rPr lang="el-GR" spc="-25" dirty="0">
                <a:solidFill>
                  <a:srgbClr val="0000FF"/>
                </a:solidFill>
                <a:latin typeface="Arial" panose="020B0604020202020204" pitchFamily="34" charset="0"/>
                <a:ea typeface="Arial" panose="020B0604020202020204" pitchFamily="34" charset="0"/>
              </a:rPr>
              <a:t>χ</a:t>
            </a:r>
            <a:r>
              <a:rPr lang="el-GR" dirty="0">
                <a:solidFill>
                  <a:srgbClr val="0000FF"/>
                </a:solidFill>
                <a:latin typeface="Arial" panose="020B0604020202020204" pitchFamily="34" charset="0"/>
                <a:ea typeface="Arial" panose="020B0604020202020204" pitchFamily="34" charset="0"/>
              </a:rPr>
              <a:t>αμ</a:t>
            </a:r>
            <a:r>
              <a:rPr lang="el-GR" spc="-5" dirty="0">
                <a:solidFill>
                  <a:srgbClr val="0000FF"/>
                </a:solidFill>
                <a:latin typeface="Arial" panose="020B0604020202020204" pitchFamily="34" charset="0"/>
                <a:ea typeface="Arial" panose="020B0604020202020204" pitchFamily="34" charset="0"/>
              </a:rPr>
              <a:t>η</a:t>
            </a:r>
            <a:r>
              <a:rPr lang="el-GR" spc="-10" dirty="0">
                <a:solidFill>
                  <a:srgbClr val="0000FF"/>
                </a:solidFill>
                <a:latin typeface="Arial" panose="020B0604020202020204" pitchFamily="34" charset="0"/>
                <a:ea typeface="Arial" panose="020B0604020202020204" pitchFamily="34" charset="0"/>
              </a:rPr>
              <a:t>λ</a:t>
            </a:r>
            <a:r>
              <a:rPr lang="el-GR" dirty="0">
                <a:solidFill>
                  <a:srgbClr val="0000FF"/>
                </a:solidFill>
                <a:latin typeface="Arial" panose="020B0604020202020204" pitchFamily="34" charset="0"/>
                <a:ea typeface="Arial" panose="020B0604020202020204" pitchFamily="34" charset="0"/>
              </a:rPr>
              <a:t>ό</a:t>
            </a:r>
            <a:r>
              <a:rPr lang="el-GR" spc="-10" dirty="0">
                <a:solidFill>
                  <a:srgbClr val="0000FF"/>
                </a:solidFill>
                <a:latin typeface="Arial" panose="020B0604020202020204" pitchFamily="34" charset="0"/>
                <a:ea typeface="Arial" panose="020B0604020202020204" pitchFamily="34" charset="0"/>
              </a:rPr>
              <a:t> </a:t>
            </a:r>
            <a:r>
              <a:rPr lang="el-GR" dirty="0">
                <a:solidFill>
                  <a:srgbClr val="0000FF"/>
                </a:solidFill>
                <a:latin typeface="Arial" panose="020B0604020202020204" pitchFamily="34" charset="0"/>
                <a:ea typeface="Arial" panose="020B0604020202020204" pitchFamily="34" charset="0"/>
              </a:rPr>
              <a:t>ή </a:t>
            </a:r>
            <a:r>
              <a:rPr lang="el-GR" spc="-10" dirty="0">
                <a:solidFill>
                  <a:srgbClr val="0000FF"/>
                </a:solidFill>
                <a:latin typeface="Arial" panose="020B0604020202020204" pitchFamily="34" charset="0"/>
                <a:ea typeface="Arial" panose="020B0604020202020204" pitchFamily="34" charset="0"/>
              </a:rPr>
              <a:t>ύ</a:t>
            </a:r>
            <a:r>
              <a:rPr lang="el-GR" spc="5" dirty="0">
                <a:solidFill>
                  <a:srgbClr val="0000FF"/>
                </a:solidFill>
                <a:latin typeface="Arial" panose="020B0604020202020204" pitchFamily="34" charset="0"/>
                <a:ea typeface="Arial" panose="020B0604020202020204" pitchFamily="34" charset="0"/>
              </a:rPr>
              <a:t>φ</a:t>
            </a:r>
            <a:r>
              <a:rPr lang="el-GR" dirty="0">
                <a:solidFill>
                  <a:srgbClr val="0000FF"/>
                </a:solidFill>
                <a:latin typeface="Arial" panose="020B0604020202020204" pitchFamily="34" charset="0"/>
                <a:ea typeface="Arial" panose="020B0604020202020204" pitchFamily="34" charset="0"/>
              </a:rPr>
              <a:t>εση</a:t>
            </a:r>
            <a:r>
              <a:rPr lang="el-GR" spc="-5" dirty="0">
                <a:solidFill>
                  <a:srgbClr val="0000FF"/>
                </a:solidFill>
                <a:latin typeface="Arial" panose="020B0604020202020204" pitchFamily="34" charset="0"/>
                <a:ea typeface="Arial" panose="020B0604020202020204" pitchFamily="34" charset="0"/>
              </a:rPr>
              <a:t> </a:t>
            </a:r>
            <a:r>
              <a:rPr lang="el-GR" dirty="0">
                <a:solidFill>
                  <a:srgbClr val="0000FF"/>
                </a:solidFill>
                <a:latin typeface="Arial" panose="020B0604020202020204" pitchFamily="34" charset="0"/>
                <a:ea typeface="Arial" panose="020B0604020202020204" pitchFamily="34" charset="0"/>
              </a:rPr>
              <a:t>(</a:t>
            </a:r>
            <a:r>
              <a:rPr lang="el-GR" spc="5" dirty="0">
                <a:solidFill>
                  <a:srgbClr val="0000FF"/>
                </a:solidFill>
                <a:latin typeface="Arial" panose="020B0604020202020204" pitchFamily="34" charset="0"/>
                <a:ea typeface="Arial" panose="020B0604020202020204" pitchFamily="34" charset="0"/>
              </a:rPr>
              <a:t> </a:t>
            </a:r>
            <a:r>
              <a:rPr lang="en-US" spc="-5" dirty="0">
                <a:solidFill>
                  <a:srgbClr val="0000FF"/>
                </a:solidFill>
                <a:latin typeface="Arial" panose="020B0604020202020204" pitchFamily="34" charset="0"/>
                <a:ea typeface="Arial" panose="020B0604020202020204" pitchFamily="34" charset="0"/>
              </a:rPr>
              <a:t>D</a:t>
            </a:r>
            <a:r>
              <a:rPr lang="en-US" dirty="0">
                <a:solidFill>
                  <a:srgbClr val="0000FF"/>
                </a:solidFill>
                <a:latin typeface="Arial" panose="020B0604020202020204" pitchFamily="34" charset="0"/>
                <a:ea typeface="Arial" panose="020B0604020202020204" pitchFamily="34" charset="0"/>
              </a:rPr>
              <a:t>e</a:t>
            </a:r>
            <a:r>
              <a:rPr lang="en-US" spc="-5" dirty="0">
                <a:solidFill>
                  <a:srgbClr val="0000FF"/>
                </a:solidFill>
                <a:latin typeface="Arial" panose="020B0604020202020204" pitchFamily="34" charset="0"/>
                <a:ea typeface="Arial" panose="020B0604020202020204" pitchFamily="34" charset="0"/>
              </a:rPr>
              <a:t>p</a:t>
            </a:r>
            <a:r>
              <a:rPr lang="en-US" spc="5" dirty="0">
                <a:solidFill>
                  <a:srgbClr val="0000FF"/>
                </a:solidFill>
                <a:latin typeface="Arial" panose="020B0604020202020204" pitchFamily="34" charset="0"/>
                <a:ea typeface="Arial" panose="020B0604020202020204" pitchFamily="34" charset="0"/>
              </a:rPr>
              <a:t>r</a:t>
            </a:r>
            <a:r>
              <a:rPr lang="en-US" dirty="0">
                <a:solidFill>
                  <a:srgbClr val="0000FF"/>
                </a:solidFill>
                <a:latin typeface="Arial" panose="020B0604020202020204" pitchFamily="34" charset="0"/>
                <a:ea typeface="Arial" panose="020B0604020202020204" pitchFamily="34" charset="0"/>
              </a:rPr>
              <a:t>ess</a:t>
            </a:r>
            <a:r>
              <a:rPr lang="en-US" spc="-5" dirty="0">
                <a:solidFill>
                  <a:srgbClr val="0000FF"/>
                </a:solidFill>
                <a:latin typeface="Arial" panose="020B0604020202020204" pitchFamily="34" charset="0"/>
                <a:ea typeface="Arial" panose="020B0604020202020204" pitchFamily="34" charset="0"/>
              </a:rPr>
              <a:t>i</a:t>
            </a:r>
            <a:r>
              <a:rPr lang="en-US" dirty="0">
                <a:solidFill>
                  <a:srgbClr val="0000FF"/>
                </a:solidFill>
                <a:latin typeface="Arial" panose="020B0604020202020204" pitchFamily="34" charset="0"/>
                <a:ea typeface="Arial" panose="020B0604020202020204" pitchFamily="34" charset="0"/>
              </a:rPr>
              <a:t>on</a:t>
            </a:r>
            <a:r>
              <a:rPr lang="en-US" spc="-5" dirty="0">
                <a:solidFill>
                  <a:srgbClr val="0000FF"/>
                </a:solidFill>
                <a:latin typeface="Arial" panose="020B0604020202020204" pitchFamily="34" charset="0"/>
                <a:ea typeface="Arial" panose="020B0604020202020204" pitchFamily="34" charset="0"/>
              </a:rPr>
              <a:t> </a:t>
            </a:r>
            <a:r>
              <a:rPr lang="el-GR" dirty="0">
                <a:solidFill>
                  <a:srgbClr val="0000FF"/>
                </a:solidFill>
                <a:latin typeface="Arial" panose="020B0604020202020204" pitchFamily="34" charset="0"/>
                <a:ea typeface="Arial" panose="020B0604020202020204" pitchFamily="34" charset="0"/>
              </a:rPr>
              <a:t>ή</a:t>
            </a:r>
            <a:r>
              <a:rPr lang="el-GR" spc="5" dirty="0">
                <a:solidFill>
                  <a:srgbClr val="0000FF"/>
                </a:solidFill>
                <a:latin typeface="Arial" panose="020B0604020202020204" pitchFamily="34" charset="0"/>
                <a:ea typeface="Arial" panose="020B0604020202020204" pitchFamily="34" charset="0"/>
              </a:rPr>
              <a:t> </a:t>
            </a:r>
            <a:r>
              <a:rPr lang="en-US" dirty="0">
                <a:solidFill>
                  <a:srgbClr val="0000FF"/>
                </a:solidFill>
                <a:latin typeface="Arial" panose="020B0604020202020204" pitchFamily="34" charset="0"/>
                <a:ea typeface="Arial" panose="020B0604020202020204" pitchFamily="34" charset="0"/>
              </a:rPr>
              <a:t>Lo</a:t>
            </a:r>
            <a:r>
              <a:rPr lang="en-US" spc="-15" dirty="0">
                <a:solidFill>
                  <a:srgbClr val="0000FF"/>
                </a:solidFill>
                <a:latin typeface="Arial" panose="020B0604020202020204" pitchFamily="34" charset="0"/>
                <a:ea typeface="Arial" panose="020B0604020202020204" pitchFamily="34" charset="0"/>
              </a:rPr>
              <a:t>w</a:t>
            </a:r>
            <a:r>
              <a:rPr lang="el-GR" dirty="0">
                <a:solidFill>
                  <a:srgbClr val="0000FF"/>
                </a:solidFill>
                <a:latin typeface="Arial" panose="020B0604020202020204" pitchFamily="34" charset="0"/>
                <a:ea typeface="Arial" panose="020B0604020202020204" pitchFamily="34" charset="0"/>
              </a:rPr>
              <a:t>)</a:t>
            </a:r>
            <a:endParaRPr lang="el-GR" sz="1400" dirty="0">
              <a:solidFill>
                <a:srgbClr val="0000FF"/>
              </a:solidFill>
              <a:latin typeface="Times New Roman" panose="02020603050405020304" pitchFamily="18" charset="0"/>
              <a:ea typeface="Times New Roman" panose="02020603050405020304" pitchFamily="18" charset="0"/>
            </a:endParaRPr>
          </a:p>
          <a:p>
            <a:pPr marL="1043305" indent="-285750">
              <a:spcBef>
                <a:spcPts val="300"/>
              </a:spcBef>
              <a:spcAft>
                <a:spcPts val="300"/>
              </a:spcAft>
              <a:buFont typeface="Arial" panose="020B0604020202020204" pitchFamily="34" charset="0"/>
              <a:buChar char="•"/>
            </a:pPr>
            <a:r>
              <a:rPr lang="el-GR" spc="-30" dirty="0">
                <a:solidFill>
                  <a:srgbClr val="0000FF"/>
                </a:solidFill>
                <a:latin typeface="Arial" panose="020B0604020202020204" pitchFamily="34" charset="0"/>
                <a:ea typeface="Arial" panose="020B0604020202020204" pitchFamily="34" charset="0"/>
              </a:rPr>
              <a:t>Α</a:t>
            </a:r>
            <a:r>
              <a:rPr lang="el-GR" dirty="0">
                <a:solidFill>
                  <a:srgbClr val="0000FF"/>
                </a:solidFill>
                <a:latin typeface="Arial" panose="020B0604020202020204" pitchFamily="34" charset="0"/>
                <a:ea typeface="Arial" panose="020B0604020202020204" pitchFamily="34" charset="0"/>
              </a:rPr>
              <a:t>ν</a:t>
            </a:r>
            <a:r>
              <a:rPr lang="el-GR" spc="-5" dirty="0">
                <a:solidFill>
                  <a:srgbClr val="0000FF"/>
                </a:solidFill>
                <a:latin typeface="Arial" panose="020B0604020202020204" pitchFamily="34" charset="0"/>
                <a:ea typeface="Arial" panose="020B0604020202020204" pitchFamily="34" charset="0"/>
              </a:rPr>
              <a:t>τι</a:t>
            </a:r>
            <a:r>
              <a:rPr lang="el-GR" dirty="0">
                <a:solidFill>
                  <a:srgbClr val="0000FF"/>
                </a:solidFill>
                <a:latin typeface="Arial" panose="020B0604020202020204" pitchFamily="34" charset="0"/>
                <a:ea typeface="Arial" panose="020B0604020202020204" pitchFamily="34" charset="0"/>
              </a:rPr>
              <a:t>κ</a:t>
            </a:r>
            <a:r>
              <a:rPr lang="el-GR" spc="-5" dirty="0">
                <a:solidFill>
                  <a:srgbClr val="0000FF"/>
                </a:solidFill>
                <a:latin typeface="Arial" panose="020B0604020202020204" pitchFamily="34" charset="0"/>
                <a:ea typeface="Arial" panose="020B0604020202020204" pitchFamily="34" charset="0"/>
              </a:rPr>
              <a:t>υ</a:t>
            </a:r>
            <a:r>
              <a:rPr lang="el-GR" dirty="0">
                <a:solidFill>
                  <a:srgbClr val="0000FF"/>
                </a:solidFill>
                <a:latin typeface="Arial" panose="020B0604020202020204" pitchFamily="34" charset="0"/>
                <a:ea typeface="Arial" panose="020B0604020202020204" pitchFamily="34" charset="0"/>
              </a:rPr>
              <a:t>κ</a:t>
            </a:r>
            <a:r>
              <a:rPr lang="el-GR" spc="-10" dirty="0">
                <a:solidFill>
                  <a:srgbClr val="0000FF"/>
                </a:solidFill>
                <a:latin typeface="Arial" panose="020B0604020202020204" pitchFamily="34" charset="0"/>
                <a:ea typeface="Arial" panose="020B0604020202020204" pitchFamily="34" charset="0"/>
              </a:rPr>
              <a:t>λ</a:t>
            </a:r>
            <a:r>
              <a:rPr lang="el-GR" dirty="0">
                <a:solidFill>
                  <a:srgbClr val="0000FF"/>
                </a:solidFill>
                <a:latin typeface="Arial" panose="020B0604020202020204" pitchFamily="34" charset="0"/>
                <a:ea typeface="Arial" panose="020B0604020202020204" pitchFamily="34" charset="0"/>
              </a:rPr>
              <a:t>ώ</a:t>
            </a:r>
            <a:r>
              <a:rPr lang="el-GR" spc="-10" dirty="0">
                <a:solidFill>
                  <a:srgbClr val="0000FF"/>
                </a:solidFill>
                <a:latin typeface="Arial" panose="020B0604020202020204" pitchFamily="34" charset="0"/>
                <a:ea typeface="Arial" panose="020B0604020202020204" pitchFamily="34" charset="0"/>
              </a:rPr>
              <a:t>ν</a:t>
            </a:r>
            <a:r>
              <a:rPr lang="el-GR" dirty="0">
                <a:solidFill>
                  <a:srgbClr val="0000FF"/>
                </a:solidFill>
                <a:latin typeface="Arial" panose="020B0604020202020204" pitchFamily="34" charset="0"/>
                <a:ea typeface="Arial" panose="020B0604020202020204" pitchFamily="34" charset="0"/>
              </a:rPr>
              <a:t>ας ή</a:t>
            </a:r>
            <a:r>
              <a:rPr lang="el-GR" spc="-20" dirty="0">
                <a:solidFill>
                  <a:srgbClr val="0000FF"/>
                </a:solidFill>
                <a:latin typeface="Arial" panose="020B0604020202020204" pitchFamily="34" charset="0"/>
                <a:ea typeface="Arial" panose="020B0604020202020204" pitchFamily="34" charset="0"/>
              </a:rPr>
              <a:t> </a:t>
            </a:r>
            <a:r>
              <a:rPr lang="el-GR" spc="-5" dirty="0">
                <a:solidFill>
                  <a:srgbClr val="0000FF"/>
                </a:solidFill>
                <a:latin typeface="Arial" panose="020B0604020202020204" pitchFamily="34" charset="0"/>
                <a:ea typeface="Arial" panose="020B0604020202020204" pitchFamily="34" charset="0"/>
              </a:rPr>
              <a:t>Υ</a:t>
            </a:r>
            <a:r>
              <a:rPr lang="el-GR" spc="5" dirty="0">
                <a:solidFill>
                  <a:srgbClr val="0000FF"/>
                </a:solidFill>
                <a:latin typeface="Arial" panose="020B0604020202020204" pitchFamily="34" charset="0"/>
                <a:ea typeface="Arial" panose="020B0604020202020204" pitchFamily="34" charset="0"/>
              </a:rPr>
              <a:t>ψ</a:t>
            </a:r>
            <a:r>
              <a:rPr lang="el-GR" dirty="0">
                <a:solidFill>
                  <a:srgbClr val="0000FF"/>
                </a:solidFill>
                <a:latin typeface="Arial" panose="020B0604020202020204" pitchFamily="34" charset="0"/>
                <a:ea typeface="Arial" panose="020B0604020202020204" pitchFamily="34" charset="0"/>
              </a:rPr>
              <a:t>η</a:t>
            </a:r>
            <a:r>
              <a:rPr lang="el-GR" spc="-15" dirty="0">
                <a:solidFill>
                  <a:srgbClr val="0000FF"/>
                </a:solidFill>
                <a:latin typeface="Arial" panose="020B0604020202020204" pitchFamily="34" charset="0"/>
                <a:ea typeface="Arial" panose="020B0604020202020204" pitchFamily="34" charset="0"/>
              </a:rPr>
              <a:t>λ</a:t>
            </a:r>
            <a:r>
              <a:rPr lang="el-GR" dirty="0">
                <a:solidFill>
                  <a:srgbClr val="0000FF"/>
                </a:solidFill>
                <a:latin typeface="Arial" panose="020B0604020202020204" pitchFamily="34" charset="0"/>
                <a:ea typeface="Arial" panose="020B0604020202020204" pitchFamily="34" charset="0"/>
              </a:rPr>
              <a:t>ό βαρομετρικό</a:t>
            </a:r>
            <a:r>
              <a:rPr lang="el-GR" spc="-10" dirty="0">
                <a:solidFill>
                  <a:srgbClr val="0000FF"/>
                </a:solidFill>
                <a:latin typeface="Arial" panose="020B0604020202020204" pitchFamily="34" charset="0"/>
                <a:ea typeface="Arial" panose="020B0604020202020204" pitchFamily="34" charset="0"/>
              </a:rPr>
              <a:t> </a:t>
            </a:r>
            <a:r>
              <a:rPr lang="el-GR" dirty="0">
                <a:solidFill>
                  <a:srgbClr val="0000FF"/>
                </a:solidFill>
                <a:latin typeface="Arial" panose="020B0604020202020204" pitchFamily="34" charset="0"/>
                <a:ea typeface="Arial" panose="020B0604020202020204" pitchFamily="34" charset="0"/>
              </a:rPr>
              <a:t>(</a:t>
            </a:r>
            <a:r>
              <a:rPr lang="en-US" spc="-5" dirty="0">
                <a:solidFill>
                  <a:srgbClr val="0000FF"/>
                </a:solidFill>
                <a:latin typeface="Arial" panose="020B0604020202020204" pitchFamily="34" charset="0"/>
                <a:ea typeface="Arial" panose="020B0604020202020204" pitchFamily="34" charset="0"/>
              </a:rPr>
              <a:t>A</a:t>
            </a:r>
            <a:r>
              <a:rPr lang="en-US" dirty="0">
                <a:solidFill>
                  <a:srgbClr val="0000FF"/>
                </a:solidFill>
                <a:latin typeface="Arial" panose="020B0604020202020204" pitchFamily="34" charset="0"/>
                <a:ea typeface="Arial" panose="020B0604020202020204" pitchFamily="34" charset="0"/>
              </a:rPr>
              <a:t>ntic</a:t>
            </a:r>
            <a:r>
              <a:rPr lang="en-US" spc="-15" dirty="0">
                <a:solidFill>
                  <a:srgbClr val="0000FF"/>
                </a:solidFill>
                <a:latin typeface="Arial" panose="020B0604020202020204" pitchFamily="34" charset="0"/>
                <a:ea typeface="Arial" panose="020B0604020202020204" pitchFamily="34" charset="0"/>
              </a:rPr>
              <a:t>y</a:t>
            </a:r>
            <a:r>
              <a:rPr lang="en-US" dirty="0">
                <a:solidFill>
                  <a:srgbClr val="0000FF"/>
                </a:solidFill>
                <a:latin typeface="Arial" panose="020B0604020202020204" pitchFamily="34" charset="0"/>
                <a:ea typeface="Arial" panose="020B0604020202020204" pitchFamily="34" charset="0"/>
              </a:rPr>
              <a:t>c</a:t>
            </a:r>
            <a:r>
              <a:rPr lang="en-US" spc="-5" dirty="0">
                <a:solidFill>
                  <a:srgbClr val="0000FF"/>
                </a:solidFill>
                <a:latin typeface="Arial" panose="020B0604020202020204" pitchFamily="34" charset="0"/>
                <a:ea typeface="Arial" panose="020B0604020202020204" pitchFamily="34" charset="0"/>
              </a:rPr>
              <a:t>l</a:t>
            </a:r>
            <a:r>
              <a:rPr lang="en-US" dirty="0">
                <a:solidFill>
                  <a:srgbClr val="0000FF"/>
                </a:solidFill>
                <a:latin typeface="Arial" panose="020B0604020202020204" pitchFamily="34" charset="0"/>
                <a:ea typeface="Arial" panose="020B0604020202020204" pitchFamily="34" charset="0"/>
              </a:rPr>
              <a:t>o</a:t>
            </a:r>
            <a:r>
              <a:rPr lang="en-US" spc="-5" dirty="0">
                <a:solidFill>
                  <a:srgbClr val="0000FF"/>
                </a:solidFill>
                <a:latin typeface="Arial" panose="020B0604020202020204" pitchFamily="34" charset="0"/>
                <a:ea typeface="Arial" panose="020B0604020202020204" pitchFamily="34" charset="0"/>
              </a:rPr>
              <a:t>n</a:t>
            </a:r>
            <a:r>
              <a:rPr lang="en-US" dirty="0">
                <a:solidFill>
                  <a:srgbClr val="0000FF"/>
                </a:solidFill>
                <a:latin typeface="Arial" panose="020B0604020202020204" pitchFamily="34" charset="0"/>
                <a:ea typeface="Arial" panose="020B0604020202020204" pitchFamily="34" charset="0"/>
              </a:rPr>
              <a:t>e </a:t>
            </a:r>
            <a:r>
              <a:rPr lang="en-US" spc="15" dirty="0">
                <a:solidFill>
                  <a:srgbClr val="0000FF"/>
                </a:solidFill>
                <a:latin typeface="Arial" panose="020B0604020202020204" pitchFamily="34" charset="0"/>
                <a:ea typeface="Arial" panose="020B0604020202020204" pitchFamily="34" charset="0"/>
              </a:rPr>
              <a:t> </a:t>
            </a:r>
            <a:r>
              <a:rPr lang="el-GR" dirty="0">
                <a:solidFill>
                  <a:srgbClr val="0000FF"/>
                </a:solidFill>
                <a:latin typeface="Arial" panose="020B0604020202020204" pitchFamily="34" charset="0"/>
                <a:ea typeface="Arial" panose="020B0604020202020204" pitchFamily="34" charset="0"/>
              </a:rPr>
              <a:t>ή</a:t>
            </a:r>
            <a:r>
              <a:rPr lang="el-GR" spc="5" dirty="0">
                <a:solidFill>
                  <a:srgbClr val="0000FF"/>
                </a:solidFill>
                <a:latin typeface="Arial" panose="020B0604020202020204" pitchFamily="34" charset="0"/>
                <a:ea typeface="Arial" panose="020B0604020202020204" pitchFamily="34" charset="0"/>
              </a:rPr>
              <a:t> </a:t>
            </a:r>
            <a:r>
              <a:rPr lang="en-US" spc="-5" dirty="0">
                <a:solidFill>
                  <a:srgbClr val="0000FF"/>
                </a:solidFill>
                <a:latin typeface="Arial" panose="020B0604020202020204" pitchFamily="34" charset="0"/>
                <a:ea typeface="Arial" panose="020B0604020202020204" pitchFamily="34" charset="0"/>
              </a:rPr>
              <a:t>Hi</a:t>
            </a:r>
            <a:r>
              <a:rPr lang="en-US" spc="10" dirty="0">
                <a:solidFill>
                  <a:srgbClr val="0000FF"/>
                </a:solidFill>
                <a:latin typeface="Arial" panose="020B0604020202020204" pitchFamily="34" charset="0"/>
                <a:ea typeface="Arial" panose="020B0604020202020204" pitchFamily="34" charset="0"/>
              </a:rPr>
              <a:t>g</a:t>
            </a:r>
            <a:r>
              <a:rPr lang="en-US" spc="-10" dirty="0">
                <a:solidFill>
                  <a:srgbClr val="0000FF"/>
                </a:solidFill>
                <a:latin typeface="Arial" panose="020B0604020202020204" pitchFamily="34" charset="0"/>
                <a:ea typeface="Arial" panose="020B0604020202020204" pitchFamily="34" charset="0"/>
              </a:rPr>
              <a:t>h</a:t>
            </a:r>
            <a:r>
              <a:rPr lang="el-GR" dirty="0">
                <a:solidFill>
                  <a:srgbClr val="0000FF"/>
                </a:solidFill>
                <a:latin typeface="Arial" panose="020B0604020202020204" pitchFamily="34" charset="0"/>
                <a:ea typeface="Arial" panose="020B0604020202020204" pitchFamily="34" charset="0"/>
              </a:rPr>
              <a:t>)</a:t>
            </a:r>
            <a:endParaRPr lang="el-GR" sz="1400" dirty="0">
              <a:solidFill>
                <a:srgbClr val="0000FF"/>
              </a:solidFill>
              <a:latin typeface="Times New Roman" panose="02020603050405020304" pitchFamily="18" charset="0"/>
              <a:ea typeface="Times New Roman" panose="02020603050405020304" pitchFamily="18" charset="0"/>
            </a:endParaRPr>
          </a:p>
          <a:p>
            <a:pPr marL="1043305" indent="-285750">
              <a:spcBef>
                <a:spcPts val="300"/>
              </a:spcBef>
              <a:spcAft>
                <a:spcPts val="300"/>
              </a:spcAft>
              <a:buFont typeface="Arial" panose="020B0604020202020204" pitchFamily="34" charset="0"/>
              <a:buChar char="•"/>
            </a:pPr>
            <a:r>
              <a:rPr lang="en-US" spc="-5" dirty="0" err="1">
                <a:solidFill>
                  <a:srgbClr val="0000FF"/>
                </a:solidFill>
                <a:latin typeface="Arial" panose="020B0604020202020204" pitchFamily="34" charset="0"/>
                <a:ea typeface="Arial" panose="020B0604020202020204" pitchFamily="34" charset="0"/>
              </a:rPr>
              <a:t>Δ</a:t>
            </a:r>
            <a:r>
              <a:rPr lang="en-US" dirty="0" err="1">
                <a:solidFill>
                  <a:srgbClr val="0000FF"/>
                </a:solidFill>
                <a:latin typeface="Arial" panose="020B0604020202020204" pitchFamily="34" charset="0"/>
                <a:ea typeface="Arial" panose="020B0604020202020204" pitchFamily="34" charset="0"/>
              </a:rPr>
              <a:t>ε</a:t>
            </a:r>
            <a:r>
              <a:rPr lang="en-US" spc="-5" dirty="0" err="1">
                <a:solidFill>
                  <a:srgbClr val="0000FF"/>
                </a:solidFill>
                <a:latin typeface="Arial" panose="020B0604020202020204" pitchFamily="34" charset="0"/>
                <a:ea typeface="Arial" panose="020B0604020202020204" pitchFamily="34" charset="0"/>
              </a:rPr>
              <a:t>υτ</a:t>
            </a:r>
            <a:r>
              <a:rPr lang="en-US" dirty="0" err="1">
                <a:solidFill>
                  <a:srgbClr val="0000FF"/>
                </a:solidFill>
                <a:latin typeface="Arial" panose="020B0604020202020204" pitchFamily="34" charset="0"/>
                <a:ea typeface="Arial" panose="020B0604020202020204" pitchFamily="34" charset="0"/>
              </a:rPr>
              <a:t>ε</a:t>
            </a:r>
            <a:r>
              <a:rPr lang="en-US" spc="-5" dirty="0" err="1">
                <a:solidFill>
                  <a:srgbClr val="0000FF"/>
                </a:solidFill>
                <a:latin typeface="Arial" panose="020B0604020202020204" pitchFamily="34" charset="0"/>
                <a:ea typeface="Arial" panose="020B0604020202020204" pitchFamily="34" charset="0"/>
              </a:rPr>
              <a:t>ρ</a:t>
            </a:r>
            <a:r>
              <a:rPr lang="en-US" dirty="0" err="1">
                <a:solidFill>
                  <a:srgbClr val="0000FF"/>
                </a:solidFill>
                <a:latin typeface="Arial" panose="020B0604020202020204" pitchFamily="34" charset="0"/>
                <a:ea typeface="Arial" panose="020B0604020202020204" pitchFamily="34" charset="0"/>
              </a:rPr>
              <a:t>ε</a:t>
            </a:r>
            <a:r>
              <a:rPr lang="en-US" spc="-5" dirty="0" err="1">
                <a:solidFill>
                  <a:srgbClr val="0000FF"/>
                </a:solidFill>
                <a:latin typeface="Arial" panose="020B0604020202020204" pitchFamily="34" charset="0"/>
                <a:ea typeface="Arial" panose="020B0604020202020204" pitchFamily="34" charset="0"/>
              </a:rPr>
              <a:t>ύ</a:t>
            </a:r>
            <a:r>
              <a:rPr lang="en-US" dirty="0" err="1">
                <a:solidFill>
                  <a:srgbClr val="0000FF"/>
                </a:solidFill>
                <a:latin typeface="Arial" panose="020B0604020202020204" pitchFamily="34" charset="0"/>
                <a:ea typeface="Arial" panose="020B0604020202020204" pitchFamily="34" charset="0"/>
              </a:rPr>
              <a:t>ο</a:t>
            </a:r>
            <a:r>
              <a:rPr lang="en-US" spc="-5" dirty="0" err="1">
                <a:solidFill>
                  <a:srgbClr val="0000FF"/>
                </a:solidFill>
                <a:latin typeface="Arial" panose="020B0604020202020204" pitchFamily="34" charset="0"/>
                <a:ea typeface="Arial" panose="020B0604020202020204" pitchFamily="34" charset="0"/>
              </a:rPr>
              <a:t>υ</a:t>
            </a:r>
            <a:r>
              <a:rPr lang="en-US" dirty="0" err="1">
                <a:solidFill>
                  <a:srgbClr val="0000FF"/>
                </a:solidFill>
                <a:latin typeface="Arial" panose="020B0604020202020204" pitchFamily="34" charset="0"/>
                <a:ea typeface="Arial" panose="020B0604020202020204" pitchFamily="34" charset="0"/>
              </a:rPr>
              <a:t>σ</a:t>
            </a:r>
            <a:r>
              <a:rPr lang="en-US" dirty="0">
                <a:solidFill>
                  <a:srgbClr val="0000FF"/>
                </a:solidFill>
                <a:latin typeface="Arial" panose="020B0604020202020204" pitchFamily="34" charset="0"/>
                <a:ea typeface="Arial" panose="020B0604020202020204" pitchFamily="34" charset="0"/>
              </a:rPr>
              <a:t>α</a:t>
            </a:r>
            <a:r>
              <a:rPr lang="en-US" spc="5" dirty="0">
                <a:solidFill>
                  <a:srgbClr val="0000FF"/>
                </a:solidFill>
                <a:latin typeface="Arial" panose="020B0604020202020204" pitchFamily="34" charset="0"/>
                <a:ea typeface="Arial" panose="020B0604020202020204" pitchFamily="34" charset="0"/>
              </a:rPr>
              <a:t> </a:t>
            </a:r>
            <a:r>
              <a:rPr lang="en-US" spc="-5" dirty="0">
                <a:solidFill>
                  <a:srgbClr val="0000FF"/>
                </a:solidFill>
                <a:latin typeface="Arial" panose="020B0604020202020204" pitchFamily="34" charset="0"/>
                <a:ea typeface="Arial" panose="020B0604020202020204" pitchFamily="34" charset="0"/>
              </a:rPr>
              <a:t>ύ</a:t>
            </a:r>
            <a:r>
              <a:rPr lang="en-US" spc="5" dirty="0">
                <a:solidFill>
                  <a:srgbClr val="0000FF"/>
                </a:solidFill>
                <a:latin typeface="Arial" panose="020B0604020202020204" pitchFamily="34" charset="0"/>
                <a:ea typeface="Arial" panose="020B0604020202020204" pitchFamily="34" charset="0"/>
              </a:rPr>
              <a:t>φ</a:t>
            </a:r>
            <a:r>
              <a:rPr lang="en-US" dirty="0">
                <a:solidFill>
                  <a:srgbClr val="0000FF"/>
                </a:solidFill>
                <a:latin typeface="Arial" panose="020B0604020202020204" pitchFamily="34" charset="0"/>
                <a:ea typeface="Arial" panose="020B0604020202020204" pitchFamily="34" charset="0"/>
              </a:rPr>
              <a:t>εση</a:t>
            </a:r>
            <a:r>
              <a:rPr lang="en-US" spc="-5" dirty="0">
                <a:solidFill>
                  <a:srgbClr val="0000FF"/>
                </a:solidFill>
                <a:latin typeface="Arial" panose="020B0604020202020204" pitchFamily="34" charset="0"/>
                <a:ea typeface="Arial" panose="020B0604020202020204" pitchFamily="34" charset="0"/>
              </a:rPr>
              <a:t> </a:t>
            </a:r>
            <a:r>
              <a:rPr lang="en-US" spc="10" dirty="0">
                <a:solidFill>
                  <a:srgbClr val="0000FF"/>
                </a:solidFill>
                <a:latin typeface="Arial" panose="020B0604020202020204" pitchFamily="34" charset="0"/>
                <a:ea typeface="Arial" panose="020B0604020202020204" pitchFamily="34" charset="0"/>
              </a:rPr>
              <a:t>(</a:t>
            </a:r>
            <a:r>
              <a:rPr lang="en-US" spc="-15" dirty="0">
                <a:solidFill>
                  <a:srgbClr val="0000FF"/>
                </a:solidFill>
                <a:latin typeface="Arial" panose="020B0604020202020204" pitchFamily="34" charset="0"/>
                <a:ea typeface="Arial" panose="020B0604020202020204" pitchFamily="34" charset="0"/>
              </a:rPr>
              <a:t>S</a:t>
            </a:r>
            <a:r>
              <a:rPr lang="en-US" dirty="0">
                <a:solidFill>
                  <a:srgbClr val="0000FF"/>
                </a:solidFill>
                <a:latin typeface="Arial" panose="020B0604020202020204" pitchFamily="34" charset="0"/>
                <a:ea typeface="Arial" panose="020B0604020202020204" pitchFamily="34" charset="0"/>
              </a:rPr>
              <a:t>ec</a:t>
            </a:r>
            <a:r>
              <a:rPr lang="en-US" spc="-5" dirty="0">
                <a:solidFill>
                  <a:srgbClr val="0000FF"/>
                </a:solidFill>
                <a:latin typeface="Arial" panose="020B0604020202020204" pitchFamily="34" charset="0"/>
                <a:ea typeface="Arial" panose="020B0604020202020204" pitchFamily="34" charset="0"/>
              </a:rPr>
              <a:t>o</a:t>
            </a:r>
            <a:r>
              <a:rPr lang="en-US" dirty="0">
                <a:solidFill>
                  <a:srgbClr val="0000FF"/>
                </a:solidFill>
                <a:latin typeface="Arial" panose="020B0604020202020204" pitchFamily="34" charset="0"/>
                <a:ea typeface="Arial" panose="020B0604020202020204" pitchFamily="34" charset="0"/>
              </a:rPr>
              <a:t>n</a:t>
            </a:r>
            <a:r>
              <a:rPr lang="en-US" spc="-5" dirty="0">
                <a:solidFill>
                  <a:srgbClr val="0000FF"/>
                </a:solidFill>
                <a:latin typeface="Arial" panose="020B0604020202020204" pitchFamily="34" charset="0"/>
                <a:ea typeface="Arial" panose="020B0604020202020204" pitchFamily="34" charset="0"/>
              </a:rPr>
              <a:t>d</a:t>
            </a:r>
            <a:r>
              <a:rPr lang="en-US" dirty="0">
                <a:solidFill>
                  <a:srgbClr val="0000FF"/>
                </a:solidFill>
                <a:latin typeface="Arial" panose="020B0604020202020204" pitchFamily="34" charset="0"/>
                <a:ea typeface="Arial" panose="020B0604020202020204" pitchFamily="34" charset="0"/>
              </a:rPr>
              <a:t>ary</a:t>
            </a:r>
            <a:r>
              <a:rPr lang="en-US" spc="-5" dirty="0">
                <a:solidFill>
                  <a:srgbClr val="0000FF"/>
                </a:solidFill>
                <a:latin typeface="Arial" panose="020B0604020202020204" pitchFamily="34" charset="0"/>
                <a:ea typeface="Arial" panose="020B0604020202020204" pitchFamily="34" charset="0"/>
              </a:rPr>
              <a:t> </a:t>
            </a:r>
            <a:r>
              <a:rPr lang="en-US" dirty="0">
                <a:solidFill>
                  <a:srgbClr val="0000FF"/>
                </a:solidFill>
                <a:latin typeface="Arial" panose="020B0604020202020204" pitchFamily="34" charset="0"/>
                <a:ea typeface="Arial" panose="020B0604020202020204" pitchFamily="34" charset="0"/>
              </a:rPr>
              <a:t>d</a:t>
            </a:r>
            <a:r>
              <a:rPr lang="en-US" spc="-5" dirty="0">
                <a:solidFill>
                  <a:srgbClr val="0000FF"/>
                </a:solidFill>
                <a:latin typeface="Arial" panose="020B0604020202020204" pitchFamily="34" charset="0"/>
                <a:ea typeface="Arial" panose="020B0604020202020204" pitchFamily="34" charset="0"/>
              </a:rPr>
              <a:t>e</a:t>
            </a:r>
            <a:r>
              <a:rPr lang="en-US" dirty="0">
                <a:solidFill>
                  <a:srgbClr val="0000FF"/>
                </a:solidFill>
                <a:latin typeface="Arial" panose="020B0604020202020204" pitchFamily="34" charset="0"/>
                <a:ea typeface="Arial" panose="020B0604020202020204" pitchFamily="34" charset="0"/>
              </a:rPr>
              <a:t>press</a:t>
            </a:r>
            <a:r>
              <a:rPr lang="en-US" spc="-5" dirty="0">
                <a:solidFill>
                  <a:srgbClr val="0000FF"/>
                </a:solidFill>
                <a:latin typeface="Arial" panose="020B0604020202020204" pitchFamily="34" charset="0"/>
                <a:ea typeface="Arial" panose="020B0604020202020204" pitchFamily="34" charset="0"/>
              </a:rPr>
              <a:t>i</a:t>
            </a:r>
            <a:r>
              <a:rPr lang="en-US" dirty="0">
                <a:solidFill>
                  <a:srgbClr val="0000FF"/>
                </a:solidFill>
                <a:latin typeface="Arial" panose="020B0604020202020204" pitchFamily="34" charset="0"/>
                <a:ea typeface="Arial" panose="020B0604020202020204" pitchFamily="34" charset="0"/>
              </a:rPr>
              <a:t>on</a:t>
            </a:r>
            <a:r>
              <a:rPr lang="en-US" spc="-10" dirty="0">
                <a:solidFill>
                  <a:srgbClr val="0000FF"/>
                </a:solidFill>
                <a:latin typeface="Arial" panose="020B0604020202020204" pitchFamily="34" charset="0"/>
                <a:ea typeface="Arial" panose="020B0604020202020204" pitchFamily="34" charset="0"/>
              </a:rPr>
              <a:t> </a:t>
            </a:r>
            <a:r>
              <a:rPr lang="en-US" dirty="0">
                <a:solidFill>
                  <a:srgbClr val="0000FF"/>
                </a:solidFill>
                <a:latin typeface="Arial" panose="020B0604020202020204" pitchFamily="34" charset="0"/>
                <a:ea typeface="Arial" panose="020B0604020202020204" pitchFamily="34" charset="0"/>
              </a:rPr>
              <a:t>)</a:t>
            </a:r>
            <a:endParaRPr lang="el-GR" sz="1400" dirty="0">
              <a:solidFill>
                <a:srgbClr val="0000FF"/>
              </a:solidFill>
              <a:latin typeface="Times New Roman" panose="02020603050405020304" pitchFamily="18" charset="0"/>
              <a:ea typeface="Times New Roman" panose="02020603050405020304" pitchFamily="18" charset="0"/>
            </a:endParaRPr>
          </a:p>
          <a:p>
            <a:pPr marL="1043305" indent="-285750">
              <a:spcBef>
                <a:spcPts val="300"/>
              </a:spcBef>
              <a:spcAft>
                <a:spcPts val="300"/>
              </a:spcAft>
              <a:buFont typeface="Arial" panose="020B0604020202020204" pitchFamily="34" charset="0"/>
              <a:buChar char="•"/>
            </a:pPr>
            <a:r>
              <a:rPr lang="en-US" spc="-5" dirty="0">
                <a:solidFill>
                  <a:srgbClr val="0000FF"/>
                </a:solidFill>
                <a:latin typeface="Arial" panose="020B0604020202020204" pitchFamily="34" charset="0"/>
              </a:rPr>
              <a:t>Βα</a:t>
            </a:r>
            <a:r>
              <a:rPr lang="en-US" spc="-5" dirty="0" err="1">
                <a:solidFill>
                  <a:srgbClr val="0000FF"/>
                </a:solidFill>
                <a:latin typeface="Arial" panose="020B0604020202020204" pitchFamily="34" charset="0"/>
              </a:rPr>
              <a:t>ρομετρικός</a:t>
            </a:r>
            <a:r>
              <a:rPr lang="en-US" spc="-5" dirty="0">
                <a:solidFill>
                  <a:srgbClr val="0000FF"/>
                </a:solidFill>
                <a:latin typeface="Arial" panose="020B0604020202020204" pitchFamily="34" charset="0"/>
              </a:rPr>
              <a:t> </a:t>
            </a:r>
            <a:r>
              <a:rPr lang="en-US" spc="-5" dirty="0" err="1">
                <a:solidFill>
                  <a:srgbClr val="0000FF"/>
                </a:solidFill>
                <a:latin typeface="Arial" panose="020B0604020202020204" pitchFamily="34" charset="0"/>
              </a:rPr>
              <a:t>θύλ</a:t>
            </a:r>
            <a:r>
              <a:rPr lang="en-US" spc="-5" dirty="0">
                <a:solidFill>
                  <a:srgbClr val="0000FF"/>
                </a:solidFill>
                <a:latin typeface="Arial" panose="020B0604020202020204" pitchFamily="34" charset="0"/>
              </a:rPr>
              <a:t>ακας (Trough of low pressure)</a:t>
            </a:r>
            <a:endParaRPr lang="el-GR" spc="-5" dirty="0">
              <a:solidFill>
                <a:srgbClr val="0000FF"/>
              </a:solidFill>
              <a:latin typeface="Arial" panose="020B0604020202020204" pitchFamily="34" charset="0"/>
            </a:endParaRPr>
          </a:p>
          <a:p>
            <a:pPr marL="1043305" indent="-285750">
              <a:spcBef>
                <a:spcPts val="300"/>
              </a:spcBef>
              <a:spcAft>
                <a:spcPts val="300"/>
              </a:spcAft>
              <a:buFont typeface="Arial" panose="020B0604020202020204" pitchFamily="34" charset="0"/>
              <a:buChar char="•"/>
            </a:pPr>
            <a:r>
              <a:rPr lang="en-US" spc="-5" dirty="0">
                <a:solidFill>
                  <a:srgbClr val="0000FF"/>
                </a:solidFill>
                <a:latin typeface="Arial" panose="020B0604020202020204" pitchFamily="34" charset="0"/>
              </a:rPr>
              <a:t>Βα</a:t>
            </a:r>
            <a:r>
              <a:rPr lang="en-US" spc="-5" dirty="0" err="1">
                <a:solidFill>
                  <a:srgbClr val="0000FF"/>
                </a:solidFill>
                <a:latin typeface="Arial" panose="020B0604020202020204" pitchFamily="34" charset="0"/>
              </a:rPr>
              <a:t>ρομετρική</a:t>
            </a:r>
            <a:r>
              <a:rPr lang="en-US" spc="-5" dirty="0">
                <a:solidFill>
                  <a:srgbClr val="0000FF"/>
                </a:solidFill>
                <a:latin typeface="Arial" panose="020B0604020202020204" pitchFamily="34" charset="0"/>
              </a:rPr>
              <a:t> </a:t>
            </a:r>
            <a:r>
              <a:rPr lang="en-US" spc="-5" dirty="0" err="1">
                <a:solidFill>
                  <a:srgbClr val="0000FF"/>
                </a:solidFill>
                <a:latin typeface="Arial" panose="020B0604020202020204" pitchFamily="34" charset="0"/>
              </a:rPr>
              <a:t>σφήν</a:t>
            </a:r>
            <a:r>
              <a:rPr lang="en-US" spc="-5" dirty="0">
                <a:solidFill>
                  <a:srgbClr val="0000FF"/>
                </a:solidFill>
                <a:latin typeface="Arial" panose="020B0604020202020204" pitchFamily="34" charset="0"/>
              </a:rPr>
              <a:t>α (Wedge ή Ridge of high pressure)</a:t>
            </a:r>
            <a:endParaRPr lang="el-GR" spc="-5" dirty="0">
              <a:solidFill>
                <a:srgbClr val="0000FF"/>
              </a:solidFill>
              <a:latin typeface="Arial" panose="020B0604020202020204" pitchFamily="34" charset="0"/>
            </a:endParaRPr>
          </a:p>
          <a:p>
            <a:pPr marL="1043305" indent="-285750">
              <a:spcBef>
                <a:spcPts val="300"/>
              </a:spcBef>
              <a:spcAft>
                <a:spcPts val="300"/>
              </a:spcAft>
              <a:buFont typeface="Arial" panose="020B0604020202020204" pitchFamily="34" charset="0"/>
              <a:buChar char="•"/>
            </a:pPr>
            <a:r>
              <a:rPr lang="en-US" spc="-5" dirty="0">
                <a:solidFill>
                  <a:srgbClr val="0000FF"/>
                </a:solidFill>
                <a:latin typeface="Arial" panose="020B0604020202020204" pitchFamily="34" charset="0"/>
              </a:rPr>
              <a:t>Βα</a:t>
            </a:r>
            <a:r>
              <a:rPr lang="en-US" spc="-5" dirty="0" err="1">
                <a:solidFill>
                  <a:srgbClr val="0000FF"/>
                </a:solidFill>
                <a:latin typeface="Arial" panose="020B0604020202020204" pitchFamily="34" charset="0"/>
              </a:rPr>
              <a:t>ρομετρικός</a:t>
            </a:r>
            <a:r>
              <a:rPr lang="en-US" spc="-5" dirty="0">
                <a:solidFill>
                  <a:srgbClr val="0000FF"/>
                </a:solidFill>
                <a:latin typeface="Arial" panose="020B0604020202020204" pitchFamily="34" charset="0"/>
              </a:rPr>
              <a:t> λα</a:t>
            </a:r>
            <a:r>
              <a:rPr lang="en-US" spc="-5" dirty="0" err="1">
                <a:solidFill>
                  <a:srgbClr val="0000FF"/>
                </a:solidFill>
                <a:latin typeface="Arial" panose="020B0604020202020204" pitchFamily="34" charset="0"/>
              </a:rPr>
              <a:t>ιμός</a:t>
            </a:r>
            <a:r>
              <a:rPr lang="en-US" spc="-5" dirty="0">
                <a:solidFill>
                  <a:srgbClr val="0000FF"/>
                </a:solidFill>
                <a:latin typeface="Arial" panose="020B0604020202020204" pitchFamily="34" charset="0"/>
              </a:rPr>
              <a:t> (Col)</a:t>
            </a:r>
            <a:endParaRPr lang="el-GR" spc="-5" dirty="0">
              <a:solidFill>
                <a:srgbClr val="0000FF"/>
              </a:solidFill>
              <a:latin typeface="Arial" panose="020B0604020202020204" pitchFamily="34" charset="0"/>
            </a:endParaRPr>
          </a:p>
          <a:p>
            <a:pPr marL="1043305" indent="-285750">
              <a:spcBef>
                <a:spcPts val="300"/>
              </a:spcBef>
              <a:spcAft>
                <a:spcPts val="300"/>
              </a:spcAft>
              <a:buFont typeface="Arial" panose="020B0604020202020204" pitchFamily="34" charset="0"/>
              <a:buChar char="•"/>
            </a:pPr>
            <a:r>
              <a:rPr lang="el-GR" spc="-5" dirty="0">
                <a:solidFill>
                  <a:srgbClr val="0000FF"/>
                </a:solidFill>
                <a:latin typeface="Arial" panose="020B0604020202020204" pitchFamily="34" charset="0"/>
              </a:rPr>
              <a:t>Ι</a:t>
            </a:r>
            <a:r>
              <a:rPr lang="en-US" spc="-5" dirty="0" err="1">
                <a:solidFill>
                  <a:srgbClr val="0000FF"/>
                </a:solidFill>
                <a:latin typeface="Arial" panose="020B0604020202020204" pitchFamily="34" charset="0"/>
              </a:rPr>
              <a:t>σο</a:t>
            </a:r>
            <a:r>
              <a:rPr lang="en-US" spc="-5" dirty="0">
                <a:solidFill>
                  <a:srgbClr val="0000FF"/>
                </a:solidFill>
                <a:latin typeface="Arial" panose="020B0604020202020204" pitchFamily="34" charset="0"/>
              </a:rPr>
              <a:t>βαρείς Ευθείες (Straight isobars)</a:t>
            </a:r>
            <a:endParaRPr lang="el-GR" spc="-5" dirty="0">
              <a:solidFill>
                <a:srgbClr val="0000FF"/>
              </a:solidFill>
              <a:latin typeface="Arial" panose="020B0604020202020204" pitchFamily="34" charset="0"/>
            </a:endParaRPr>
          </a:p>
        </p:txBody>
      </p:sp>
    </p:spTree>
    <p:extLst>
      <p:ext uri="{BB962C8B-B14F-4D97-AF65-F5344CB8AC3E}">
        <p14:creationId xmlns:p14="http://schemas.microsoft.com/office/powerpoint/2010/main" val="3031822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5770BF5-CC09-430E-9BC4-096BB2CC0E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603F6B-5B97-4EBE-8EFF-460C4279545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10</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4AC34EE2-1F78-43CE-9C5C-A2D81B8CBF25}"/>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u="sng" dirty="0"/>
              <a:t>Δυνάμεις που ασκούνται στην αέρια μάζα</a:t>
            </a:r>
          </a:p>
        </p:txBody>
      </p:sp>
      <p:sp>
        <p:nvSpPr>
          <p:cNvPr id="9" name="Ορθογώνιο 8">
            <a:extLst>
              <a:ext uri="{FF2B5EF4-FFF2-40B4-BE49-F238E27FC236}">
                <a16:creationId xmlns:a16="http://schemas.microsoft.com/office/drawing/2014/main" id="{A2DEB5BE-4185-4648-83FB-F1ED1C7DB37D}"/>
              </a:ext>
            </a:extLst>
          </p:cNvPr>
          <p:cNvSpPr/>
          <p:nvPr/>
        </p:nvSpPr>
        <p:spPr>
          <a:xfrm>
            <a:off x="304799" y="1350226"/>
            <a:ext cx="8587680" cy="4157548"/>
          </a:xfrm>
          <a:prstGeom prst="rect">
            <a:avLst/>
          </a:prstGeom>
        </p:spPr>
        <p:txBody>
          <a:bodyPr wrap="square">
            <a:spAutoFit/>
          </a:bodyPr>
          <a:lstStyle/>
          <a:p>
            <a:pPr marL="12700" algn="just">
              <a:lnSpc>
                <a:spcPts val="2555"/>
              </a:lnSpc>
              <a:spcBef>
                <a:spcPts val="127"/>
              </a:spcBef>
            </a:pPr>
            <a:r>
              <a:rPr lang="el-GR" sz="2400" dirty="0">
                <a:solidFill>
                  <a:srgbClr val="0000FF"/>
                </a:solidFill>
              </a:rPr>
              <a:t>Οι δυνάμεις που ασκούνται σε μια αέρια μάζα η οποία έχει διαφορετικά χαρακτηριστικά από τον αέρα είναι…</a:t>
            </a:r>
          </a:p>
          <a:p>
            <a:pPr marL="12700" algn="just">
              <a:lnSpc>
                <a:spcPts val="2555"/>
              </a:lnSpc>
              <a:spcBef>
                <a:spcPts val="127"/>
              </a:spcBef>
            </a:pPr>
            <a:endParaRPr lang="el-GR" sz="2400" dirty="0">
              <a:solidFill>
                <a:srgbClr val="0000FF"/>
              </a:solidFill>
            </a:endParaRPr>
          </a:p>
          <a:p>
            <a:pPr marL="355600" indent="-342900" algn="just">
              <a:lnSpc>
                <a:spcPts val="2555"/>
              </a:lnSpc>
              <a:spcBef>
                <a:spcPts val="127"/>
              </a:spcBef>
              <a:buFont typeface="Arial" panose="020B0604020202020204" pitchFamily="34" charset="0"/>
              <a:buChar char="•"/>
            </a:pPr>
            <a:r>
              <a:rPr lang="el-GR" sz="2400" dirty="0">
                <a:solidFill>
                  <a:srgbClr val="0000FF"/>
                </a:solidFill>
              </a:rPr>
              <a:t>Εάν η μάζα είναι στάσιμη ή κινείται με σταθερή ταχύτητα τότε ισχύει ο δεύτερος νόμος του Νεύτωνα (αδρανειακό σύστημα) δηλαδή οι δυνάμεις που ασκούνται είναι </a:t>
            </a:r>
            <a:r>
              <a:rPr lang="el-GR" sz="2400" b="1" dirty="0">
                <a:solidFill>
                  <a:srgbClr val="0000FF"/>
                </a:solidFill>
              </a:rPr>
              <a:t>η δύναμη της </a:t>
            </a:r>
            <a:r>
              <a:rPr lang="el-GR" sz="2400" b="1" dirty="0" err="1">
                <a:solidFill>
                  <a:srgbClr val="0000FF"/>
                </a:solidFill>
              </a:rPr>
              <a:t>βαροβαθμίδας</a:t>
            </a:r>
            <a:r>
              <a:rPr lang="el-GR" sz="2400" dirty="0">
                <a:solidFill>
                  <a:srgbClr val="0000FF"/>
                </a:solidFill>
              </a:rPr>
              <a:t>, </a:t>
            </a:r>
            <a:r>
              <a:rPr lang="el-GR" sz="2400" b="1" dirty="0">
                <a:solidFill>
                  <a:srgbClr val="0000FF"/>
                </a:solidFill>
              </a:rPr>
              <a:t>η δύναμη της βαρύτητας </a:t>
            </a:r>
            <a:r>
              <a:rPr lang="el-GR" sz="2400" dirty="0">
                <a:solidFill>
                  <a:srgbClr val="0000FF"/>
                </a:solidFill>
              </a:rPr>
              <a:t>και </a:t>
            </a:r>
            <a:r>
              <a:rPr lang="el-GR" sz="2400" b="1" dirty="0">
                <a:solidFill>
                  <a:srgbClr val="0000FF"/>
                </a:solidFill>
              </a:rPr>
              <a:t>η τριβή</a:t>
            </a:r>
            <a:r>
              <a:rPr lang="el-GR" sz="2400" dirty="0">
                <a:solidFill>
                  <a:srgbClr val="0000FF"/>
                </a:solidFill>
              </a:rPr>
              <a:t>.</a:t>
            </a:r>
          </a:p>
          <a:p>
            <a:pPr marL="355600" indent="-342900" algn="just">
              <a:lnSpc>
                <a:spcPts val="2555"/>
              </a:lnSpc>
              <a:spcBef>
                <a:spcPts val="127"/>
              </a:spcBef>
              <a:buFont typeface="Arial" panose="020B0604020202020204" pitchFamily="34" charset="0"/>
              <a:buChar char="•"/>
            </a:pPr>
            <a:endParaRPr lang="el-GR" sz="2400" dirty="0">
              <a:solidFill>
                <a:srgbClr val="0000FF"/>
              </a:solidFill>
            </a:endParaRPr>
          </a:p>
          <a:p>
            <a:pPr marL="355600" indent="-342900" algn="just">
              <a:lnSpc>
                <a:spcPts val="2555"/>
              </a:lnSpc>
              <a:spcBef>
                <a:spcPts val="127"/>
              </a:spcBef>
              <a:buFont typeface="Arial" panose="020B0604020202020204" pitchFamily="34" charset="0"/>
              <a:buChar char="•"/>
            </a:pPr>
            <a:r>
              <a:rPr lang="el-GR" sz="2400" dirty="0">
                <a:solidFill>
                  <a:srgbClr val="0000FF"/>
                </a:solidFill>
              </a:rPr>
              <a:t>Η δύναμη που οφείλεται </a:t>
            </a:r>
            <a:r>
              <a:rPr lang="el-GR" sz="2400" u="sng" dirty="0">
                <a:solidFill>
                  <a:srgbClr val="0000FF"/>
                </a:solidFill>
              </a:rPr>
              <a:t>στη μεταβολή της πίεσης</a:t>
            </a:r>
            <a:r>
              <a:rPr lang="el-GR" sz="2400" dirty="0">
                <a:solidFill>
                  <a:srgbClr val="0000FF"/>
                </a:solidFill>
              </a:rPr>
              <a:t> στο χώρο ονομάζεται </a:t>
            </a:r>
            <a:r>
              <a:rPr lang="el-GR" sz="2400" b="1" dirty="0">
                <a:solidFill>
                  <a:srgbClr val="0000FF"/>
                </a:solidFill>
              </a:rPr>
              <a:t>δύναμη </a:t>
            </a:r>
            <a:r>
              <a:rPr lang="el-GR" sz="2400" b="1" dirty="0" err="1">
                <a:solidFill>
                  <a:srgbClr val="0000FF"/>
                </a:solidFill>
              </a:rPr>
              <a:t>βαροβαθμίδας</a:t>
            </a:r>
            <a:r>
              <a:rPr lang="el-GR" sz="2400" dirty="0">
                <a:solidFill>
                  <a:srgbClr val="0000FF"/>
                </a:solidFill>
              </a:rPr>
              <a:t>, ο ρόλος της οποίας είναι θεμελιώδης στην ατμοσφαιρική  δυναμική.</a:t>
            </a:r>
          </a:p>
          <a:p>
            <a:pPr marL="12700" algn="just">
              <a:lnSpc>
                <a:spcPts val="2555"/>
              </a:lnSpc>
              <a:spcBef>
                <a:spcPts val="127"/>
              </a:spcBef>
            </a:pPr>
            <a:endParaRPr lang="el-GR" sz="2400" dirty="0">
              <a:solidFill>
                <a:srgbClr val="0000FF"/>
              </a:solidFill>
            </a:endParaRPr>
          </a:p>
        </p:txBody>
      </p:sp>
    </p:spTree>
    <p:extLst>
      <p:ext uri="{BB962C8B-B14F-4D97-AF65-F5344CB8AC3E}">
        <p14:creationId xmlns:p14="http://schemas.microsoft.com/office/powerpoint/2010/main" val="4096154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92F4060-B54E-4228-99E1-1079A35520D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99DB452-15D1-4CBC-A7F4-723D4C66BB3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11</a:t>
            </a:fld>
            <a:endParaRPr lang="el-GR" dirty="0">
              <a:solidFill>
                <a:prstClr val="black">
                  <a:tint val="75000"/>
                </a:prstClr>
              </a:solidFill>
            </a:endParaRPr>
          </a:p>
        </p:txBody>
      </p:sp>
      <p:pic>
        <p:nvPicPr>
          <p:cNvPr id="15362" name="Picture 2">
            <a:extLst>
              <a:ext uri="{FF2B5EF4-FFF2-40B4-BE49-F238E27FC236}">
                <a16:creationId xmlns:a16="http://schemas.microsoft.com/office/drawing/2014/main" id="{FA69B895-7AA0-4B03-B097-A1306DA2BB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43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669978FA-D6B3-4E12-991E-702BD466F783}"/>
              </a:ext>
            </a:extLst>
          </p:cNvPr>
          <p:cNvSpPr txBox="1"/>
          <p:nvPr/>
        </p:nvSpPr>
        <p:spPr>
          <a:xfrm>
            <a:off x="4860032" y="136525"/>
            <a:ext cx="4136608" cy="2092881"/>
          </a:xfrm>
          <a:prstGeom prst="rect">
            <a:avLst/>
          </a:prstGeom>
        </p:spPr>
        <p:txBody>
          <a:bodyPr wrap="square">
            <a:spAutoFit/>
          </a:bodyPr>
          <a:lstStyle>
            <a:defPPr>
              <a:defRPr lang="el-GR"/>
            </a:defPPr>
            <a:lvl1pPr marL="12700" algn="just">
              <a:lnSpc>
                <a:spcPts val="2555"/>
              </a:lnSpc>
              <a:spcBef>
                <a:spcPts val="127"/>
              </a:spcBef>
              <a:defRPr sz="2400">
                <a:solidFill>
                  <a:srgbClr val="0000FF"/>
                </a:solidFill>
              </a:defRPr>
            </a:lvl1pPr>
          </a:lstStyle>
          <a:p>
            <a:r>
              <a:rPr lang="el-GR" dirty="0"/>
              <a:t>Χάρτης ισοβαρών καμπυλών. Με κόκκινα βέλη συμβολίζεται η δύναμη </a:t>
            </a:r>
            <a:r>
              <a:rPr lang="el-GR" dirty="0" err="1"/>
              <a:t>βαροβαθμίδας</a:t>
            </a:r>
            <a:r>
              <a:rPr lang="el-GR" dirty="0"/>
              <a:t>, που έχει διεύθυνση κάθετη στις ισοβαρείς και φορά προς τις χαμηλότερες πιέσεις.</a:t>
            </a:r>
          </a:p>
        </p:txBody>
      </p:sp>
      <p:pic>
        <p:nvPicPr>
          <p:cNvPr id="15363" name="Picture 3">
            <a:extLst>
              <a:ext uri="{FF2B5EF4-FFF2-40B4-BE49-F238E27FC236}">
                <a16:creationId xmlns:a16="http://schemas.microsoft.com/office/drawing/2014/main" id="{9F8A9E84-FEA8-4ECA-871C-B7A827F59A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3068960"/>
            <a:ext cx="3572768" cy="3135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083329AD-E715-476D-B8D2-21E5D4D0C3E1}"/>
              </a:ext>
            </a:extLst>
          </p:cNvPr>
          <p:cNvSpPr txBox="1"/>
          <p:nvPr/>
        </p:nvSpPr>
        <p:spPr>
          <a:xfrm>
            <a:off x="1187624" y="5079989"/>
            <a:ext cx="4572000" cy="1200329"/>
          </a:xfrm>
          <a:prstGeom prst="rect">
            <a:avLst/>
          </a:prstGeom>
          <a:noFill/>
        </p:spPr>
        <p:txBody>
          <a:bodyPr wrap="square">
            <a:spAutoFit/>
          </a:bodyPr>
          <a:lstStyle/>
          <a:p>
            <a:pPr algn="r"/>
            <a:r>
              <a:rPr lang="el-GR" sz="1800" i="1" spc="-5" dirty="0">
                <a:effectLst/>
                <a:latin typeface="Times New Roman" panose="02020603050405020304" pitchFamily="18" charset="0"/>
                <a:ea typeface="Times New Roman" panose="02020603050405020304" pitchFamily="18" charset="0"/>
              </a:rPr>
              <a:t>Δ</a:t>
            </a:r>
            <a:r>
              <a:rPr lang="el-GR" sz="1800" i="1" spc="5" dirty="0">
                <a:effectLst/>
                <a:latin typeface="Times New Roman" panose="02020603050405020304" pitchFamily="18" charset="0"/>
                <a:ea typeface="Times New Roman" panose="02020603050405020304" pitchFamily="18" charset="0"/>
              </a:rPr>
              <a:t>η</a:t>
            </a:r>
            <a:r>
              <a:rPr lang="el-GR" sz="1800" i="1" dirty="0">
                <a:effectLst/>
                <a:latin typeface="Times New Roman" panose="02020603050405020304" pitchFamily="18" charset="0"/>
                <a:ea typeface="Times New Roman" panose="02020603050405020304" pitchFamily="18" charset="0"/>
              </a:rPr>
              <a:t>μιουρ</a:t>
            </a:r>
            <a:r>
              <a:rPr lang="el-GR" sz="1800" i="1" spc="5" dirty="0">
                <a:effectLst/>
                <a:latin typeface="Times New Roman" panose="02020603050405020304" pitchFamily="18" charset="0"/>
                <a:ea typeface="Times New Roman" panose="02020603050405020304" pitchFamily="18" charset="0"/>
              </a:rPr>
              <a:t>γ</a:t>
            </a:r>
            <a:r>
              <a:rPr lang="el-GR" sz="1800" i="1" dirty="0">
                <a:effectLst/>
                <a:latin typeface="Times New Roman" panose="02020603050405020304" pitchFamily="18" charset="0"/>
                <a:ea typeface="Times New Roman" panose="02020603050405020304" pitchFamily="18" charset="0"/>
              </a:rPr>
              <a:t>ία</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αν</a:t>
            </a:r>
            <a:r>
              <a:rPr lang="el-GR" sz="1800" i="1" spc="5" dirty="0">
                <a:effectLst/>
                <a:latin typeface="Times New Roman" panose="02020603050405020304" pitchFamily="18" charset="0"/>
                <a:ea typeface="Times New Roman" panose="02020603050405020304" pitchFamily="18" charset="0"/>
              </a:rPr>
              <a:t>έ</a:t>
            </a:r>
            <a:r>
              <a:rPr lang="el-GR" sz="1800" i="1" dirty="0">
                <a:effectLst/>
                <a:latin typeface="Times New Roman" panose="02020603050405020304" pitchFamily="18" charset="0"/>
                <a:ea typeface="Times New Roman" panose="02020603050405020304" pitchFamily="18" charset="0"/>
              </a:rPr>
              <a:t>μου</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πό</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a:t>
            </a:r>
            <a:r>
              <a:rPr lang="el-GR" sz="1800" i="1" spc="5" dirty="0">
                <a:effectLst/>
                <a:latin typeface="Times New Roman" panose="02020603050405020304" pitchFamily="18" charset="0"/>
                <a:ea typeface="Times New Roman" panose="02020603050405020304" pitchFamily="18" charset="0"/>
              </a:rPr>
              <a:t>ε</a:t>
            </a:r>
            <a:r>
              <a:rPr lang="el-GR" sz="1800" i="1" spc="-20" dirty="0">
                <a:effectLst/>
                <a:latin typeface="Times New Roman" panose="02020603050405020304" pitchFamily="18" charset="0"/>
                <a:ea typeface="Times New Roman" panose="02020603050405020304" pitchFamily="18" charset="0"/>
              </a:rPr>
              <a:t>ρ</a:t>
            </a:r>
            <a:r>
              <a:rPr lang="el-GR" sz="1800" i="1" dirty="0">
                <a:effectLst/>
                <a:latin typeface="Times New Roman" panose="02020603050405020304" pitchFamily="18" charset="0"/>
                <a:ea typeface="Times New Roman" panose="02020603050405020304" pitchFamily="18" charset="0"/>
              </a:rPr>
              <a:t>ιοχή</a:t>
            </a:r>
            <a:r>
              <a:rPr lang="el-GR" sz="1800" i="1" spc="1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με</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υ</a:t>
            </a:r>
            <a:r>
              <a:rPr lang="el-GR" sz="1800" i="1" spc="-20" dirty="0">
                <a:effectLst/>
                <a:latin typeface="Times New Roman" panose="02020603050405020304" pitchFamily="18" charset="0"/>
                <a:ea typeface="Times New Roman" panose="02020603050405020304" pitchFamily="18" charset="0"/>
              </a:rPr>
              <a:t>ψ</a:t>
            </a:r>
            <a:r>
              <a:rPr lang="el-GR" sz="1800" i="1" spc="5" dirty="0">
                <a:effectLst/>
                <a:latin typeface="Times New Roman" panose="02020603050405020304" pitchFamily="18" charset="0"/>
                <a:ea typeface="Times New Roman" panose="02020603050405020304" pitchFamily="18" charset="0"/>
              </a:rPr>
              <a:t>ηλέ</a:t>
            </a:r>
            <a:r>
              <a:rPr lang="el-GR" sz="1800" i="1" dirty="0">
                <a:effectLst/>
                <a:latin typeface="Times New Roman" panose="02020603050405020304" pitchFamily="18" charset="0"/>
                <a:ea typeface="Times New Roman" panose="02020603050405020304" pitchFamily="18" charset="0"/>
              </a:rPr>
              <a:t>ς</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πι</a:t>
            </a:r>
            <a:r>
              <a:rPr lang="el-GR" sz="1800" i="1" spc="-15" dirty="0">
                <a:effectLst/>
                <a:latin typeface="Times New Roman" panose="02020603050405020304" pitchFamily="18" charset="0"/>
                <a:ea typeface="Times New Roman" panose="02020603050405020304" pitchFamily="18" charset="0"/>
              </a:rPr>
              <a:t>έ</a:t>
            </a:r>
            <a:r>
              <a:rPr lang="el-GR" sz="1800" i="1" spc="5" dirty="0">
                <a:effectLst/>
                <a:latin typeface="Times New Roman" panose="02020603050405020304" pitchFamily="18" charset="0"/>
                <a:ea typeface="Times New Roman" panose="02020603050405020304" pitchFamily="18" charset="0"/>
              </a:rPr>
              <a:t>σε</a:t>
            </a:r>
            <a:r>
              <a:rPr lang="el-GR" sz="1800" i="1" dirty="0">
                <a:effectLst/>
                <a:latin typeface="Times New Roman" panose="02020603050405020304" pitchFamily="18" charset="0"/>
                <a:ea typeface="Times New Roman" panose="02020603050405020304" pitchFamily="18" charset="0"/>
              </a:rPr>
              <a:t>ις</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προς</a:t>
            </a:r>
            <a:r>
              <a:rPr lang="el-GR" sz="1800" i="1" spc="-2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ριοχή</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με</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χ</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μη</a:t>
            </a:r>
            <a:r>
              <a:rPr lang="el-GR" sz="1800" i="1" spc="-10" dirty="0">
                <a:effectLst/>
                <a:latin typeface="Times New Roman" panose="02020603050405020304" pitchFamily="18" charset="0"/>
                <a:ea typeface="Times New Roman" panose="02020603050405020304" pitchFamily="18" charset="0"/>
              </a:rPr>
              <a:t>λ</a:t>
            </a:r>
            <a:r>
              <a:rPr lang="el-GR" sz="1800" i="1" spc="5" dirty="0">
                <a:effectLst/>
                <a:latin typeface="Times New Roman" panose="02020603050405020304" pitchFamily="18" charset="0"/>
                <a:ea typeface="Times New Roman" panose="02020603050405020304" pitchFamily="18" charset="0"/>
              </a:rPr>
              <a:t>έ</a:t>
            </a:r>
            <a:r>
              <a:rPr lang="el-GR" sz="1800" i="1" dirty="0">
                <a:effectLst/>
                <a:latin typeface="Times New Roman" panose="02020603050405020304" pitchFamily="18" charset="0"/>
                <a:ea typeface="Times New Roman" panose="02020603050405020304" pitchFamily="18" charset="0"/>
              </a:rPr>
              <a:t>ς</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πι</a:t>
            </a:r>
            <a:r>
              <a:rPr lang="el-GR" sz="1800" i="1" spc="-15" dirty="0">
                <a:effectLst/>
                <a:latin typeface="Times New Roman" panose="02020603050405020304" pitchFamily="18" charset="0"/>
                <a:ea typeface="Times New Roman" panose="02020603050405020304" pitchFamily="18" charset="0"/>
              </a:rPr>
              <a:t>έ</a:t>
            </a:r>
            <a:r>
              <a:rPr lang="el-GR" sz="1800" i="1" spc="5" dirty="0">
                <a:effectLst/>
                <a:latin typeface="Times New Roman" panose="02020603050405020304" pitchFamily="18" charset="0"/>
                <a:ea typeface="Times New Roman" panose="02020603050405020304" pitchFamily="18" charset="0"/>
              </a:rPr>
              <a:t>σε</a:t>
            </a:r>
            <a:r>
              <a:rPr lang="el-GR" sz="1800" i="1" dirty="0">
                <a:effectLst/>
                <a:latin typeface="Times New Roman" panose="02020603050405020304" pitchFamily="18" charset="0"/>
                <a:ea typeface="Times New Roman" panose="02020603050405020304" pitchFamily="18" charset="0"/>
              </a:rPr>
              <a:t>ι</a:t>
            </a:r>
            <a:r>
              <a:rPr lang="el-GR" sz="1800" i="1" spc="-5" dirty="0">
                <a:effectLst/>
                <a:latin typeface="Times New Roman" panose="02020603050405020304" pitchFamily="18" charset="0"/>
                <a:ea typeface="Times New Roman" panose="02020603050405020304" pitchFamily="18" charset="0"/>
              </a:rPr>
              <a:t>ς</a:t>
            </a:r>
            <a:r>
              <a:rPr lang="el-GR" sz="1800" i="1" dirty="0">
                <a:effectLst/>
                <a:latin typeface="Times New Roman" panose="02020603050405020304" pitchFamily="18" charset="0"/>
                <a:ea typeface="Times New Roman" panose="02020603050405020304" pitchFamily="18" charset="0"/>
              </a:rPr>
              <a:t>. Η</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έ</a:t>
            </a:r>
            <a:r>
              <a:rPr lang="el-GR" sz="1800" i="1" spc="-5" dirty="0">
                <a:effectLst/>
                <a:latin typeface="Times New Roman" panose="02020603050405020304" pitchFamily="18" charset="0"/>
                <a:ea typeface="Times New Roman" panose="02020603050405020304" pitchFamily="18" charset="0"/>
              </a:rPr>
              <a:t>ν</a:t>
            </a:r>
            <a:r>
              <a:rPr lang="el-GR" sz="1800" i="1" dirty="0">
                <a:effectLst/>
                <a:latin typeface="Times New Roman" panose="02020603050405020304" pitchFamily="18" charset="0"/>
                <a:ea typeface="Times New Roman" panose="02020603050405020304" pitchFamily="18" charset="0"/>
              </a:rPr>
              <a:t>τα</a:t>
            </a:r>
            <a:r>
              <a:rPr lang="el-GR" sz="1800" i="1" spc="5"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ή</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του</a:t>
            </a:r>
            <a:r>
              <a:rPr lang="el-GR" sz="1800" i="1" spc="-10"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ίν</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ι ι</a:t>
            </a:r>
            <a:r>
              <a:rPr lang="el-GR" sz="1800" i="1" spc="10"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χυρότ</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ρη </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ί</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όπου</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υπ</a:t>
            </a:r>
            <a:r>
              <a:rPr lang="el-GR" sz="1800" i="1" spc="-5" dirty="0">
                <a:effectLst/>
                <a:latin typeface="Times New Roman" panose="02020603050405020304" pitchFamily="18" charset="0"/>
                <a:ea typeface="Times New Roman" panose="02020603050405020304" pitchFamily="18" charset="0"/>
              </a:rPr>
              <a:t>ά</a:t>
            </a:r>
            <a:r>
              <a:rPr lang="el-GR" sz="1800" i="1" dirty="0">
                <a:effectLst/>
                <a:latin typeface="Times New Roman" panose="02020603050405020304" pitchFamily="18" charset="0"/>
                <a:ea typeface="Times New Roman" panose="02020603050405020304" pitchFamily="18" charset="0"/>
              </a:rPr>
              <a:t>ρχ</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μ</a:t>
            </a:r>
            <a:r>
              <a:rPr lang="el-GR" sz="1800" i="1" spc="5" dirty="0">
                <a:effectLst/>
                <a:latin typeface="Times New Roman" panose="02020603050405020304" pitchFamily="18" charset="0"/>
                <a:ea typeface="Times New Roman" panose="02020603050405020304" pitchFamily="18" charset="0"/>
              </a:rPr>
              <a:t>εγ</a:t>
            </a:r>
            <a:r>
              <a:rPr lang="el-GR" sz="1800" i="1" spc="-25" dirty="0">
                <a:effectLst/>
                <a:latin typeface="Times New Roman" panose="02020603050405020304" pitchFamily="18" charset="0"/>
                <a:ea typeface="Times New Roman" panose="02020603050405020304" pitchFamily="18" charset="0"/>
              </a:rPr>
              <a:t>α</a:t>
            </a:r>
            <a:r>
              <a:rPr lang="el-GR" sz="1800" i="1" spc="5" dirty="0">
                <a:effectLst/>
                <a:latin typeface="Times New Roman" panose="02020603050405020304" pitchFamily="18" charset="0"/>
                <a:ea typeface="Times New Roman" panose="02020603050405020304" pitchFamily="18" charset="0"/>
              </a:rPr>
              <a:t>λ</a:t>
            </a:r>
            <a:r>
              <a:rPr lang="el-GR" sz="1800" i="1" dirty="0">
                <a:effectLst/>
                <a:latin typeface="Times New Roman" panose="02020603050405020304" pitchFamily="18" charset="0"/>
                <a:ea typeface="Times New Roman" panose="02020603050405020304" pitchFamily="18" charset="0"/>
              </a:rPr>
              <a:t>ύτ</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ρη</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πυκ</a:t>
            </a:r>
            <a:r>
              <a:rPr lang="el-GR" sz="1800" i="1" spc="-5" dirty="0">
                <a:effectLst/>
                <a:latin typeface="Times New Roman" panose="02020603050405020304" pitchFamily="18" charset="0"/>
                <a:ea typeface="Times New Roman" panose="02020603050405020304" pitchFamily="18" charset="0"/>
              </a:rPr>
              <a:t>ν</a:t>
            </a:r>
            <a:r>
              <a:rPr lang="el-GR" sz="1800" i="1" dirty="0">
                <a:effectLst/>
                <a:latin typeface="Times New Roman" panose="02020603050405020304" pitchFamily="18" charset="0"/>
                <a:ea typeface="Times New Roman" panose="02020603050405020304" pitchFamily="18" charset="0"/>
              </a:rPr>
              <a:t>ότ</a:t>
            </a:r>
            <a:r>
              <a:rPr lang="el-GR" sz="1800" i="1" spc="5" dirty="0">
                <a:effectLst/>
                <a:latin typeface="Times New Roman" panose="02020603050405020304" pitchFamily="18" charset="0"/>
                <a:ea typeface="Times New Roman" panose="02020603050405020304" pitchFamily="18" charset="0"/>
              </a:rPr>
              <a:t>η</a:t>
            </a:r>
            <a:r>
              <a:rPr lang="el-GR" sz="1800" i="1" spc="-20" dirty="0">
                <a:effectLst/>
                <a:latin typeface="Times New Roman" panose="02020603050405020304" pitchFamily="18" charset="0"/>
                <a:ea typeface="Times New Roman" panose="02020603050405020304" pitchFamily="18" charset="0"/>
              </a:rPr>
              <a:t>τ</a:t>
            </a:r>
            <a:r>
              <a:rPr lang="el-GR" sz="1800" i="1" dirty="0">
                <a:effectLst/>
                <a:latin typeface="Times New Roman" panose="02020603050405020304" pitchFamily="18" charset="0"/>
                <a:ea typeface="Times New Roman" panose="02020603050405020304" pitchFamily="18" charset="0"/>
              </a:rPr>
              <a:t>α</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ι</a:t>
            </a:r>
            <a:r>
              <a:rPr lang="el-GR" sz="1800" i="1" spc="10" dirty="0">
                <a:effectLst/>
                <a:latin typeface="Times New Roman" panose="02020603050405020304" pitchFamily="18" charset="0"/>
                <a:ea typeface="Times New Roman" panose="02020603050405020304" pitchFamily="18" charset="0"/>
              </a:rPr>
              <a:t>σ</a:t>
            </a:r>
            <a:r>
              <a:rPr lang="el-GR" sz="1800" i="1" dirty="0">
                <a:effectLst/>
                <a:latin typeface="Times New Roman" panose="02020603050405020304" pitchFamily="18" charset="0"/>
                <a:ea typeface="Times New Roman" panose="02020603050405020304" pitchFamily="18" charset="0"/>
              </a:rPr>
              <a:t>οβ</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ρών</a:t>
            </a:r>
            <a:r>
              <a:rPr lang="el-GR" sz="1800" i="1" spc="5" dirty="0">
                <a:effectLst/>
                <a:latin typeface="Times New Roman" panose="02020603050405020304" pitchFamily="18" charset="0"/>
                <a:ea typeface="Times New Roman" panose="02020603050405020304" pitchFamily="18" charset="0"/>
              </a:rPr>
              <a:t> </a:t>
            </a:r>
            <a:r>
              <a:rPr lang="el-GR" sz="1800" i="1" dirty="0">
                <a:effectLst/>
                <a:latin typeface="Times New Roman" panose="02020603050405020304" pitchFamily="18" charset="0"/>
                <a:ea typeface="Times New Roman" panose="02020603050405020304" pitchFamily="18" charset="0"/>
              </a:rPr>
              <a:t>κ</a:t>
            </a:r>
            <a:r>
              <a:rPr lang="el-GR" sz="1800" i="1" spc="-5"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a:t>
            </a:r>
            <a:r>
              <a:rPr lang="el-GR" sz="1800" i="1" spc="-5" dirty="0">
                <a:effectLst/>
                <a:latin typeface="Times New Roman" panose="02020603050405020304" pitchFamily="18" charset="0"/>
                <a:ea typeface="Times New Roman" panose="02020603050405020304" pitchFamily="18" charset="0"/>
              </a:rPr>
              <a:t>π</a:t>
            </a:r>
            <a:r>
              <a:rPr lang="el-GR" sz="1800" i="1" dirty="0">
                <a:effectLst/>
                <a:latin typeface="Times New Roman" panose="02020603050405020304" pitchFamily="18" charset="0"/>
                <a:ea typeface="Times New Roman" panose="02020603050405020304" pitchFamily="18" charset="0"/>
              </a:rPr>
              <a:t>ύ</a:t>
            </a:r>
            <a:r>
              <a:rPr lang="el-GR" sz="1800" i="1" spc="5" dirty="0">
                <a:effectLst/>
                <a:latin typeface="Times New Roman" panose="02020603050405020304" pitchFamily="18" charset="0"/>
                <a:ea typeface="Times New Roman" panose="02020603050405020304" pitchFamily="18" charset="0"/>
              </a:rPr>
              <a:t>λ</a:t>
            </a:r>
            <a:r>
              <a:rPr lang="el-GR" sz="1800" i="1" spc="-5" dirty="0">
                <a:effectLst/>
                <a:latin typeface="Times New Roman" panose="02020603050405020304" pitchFamily="18" charset="0"/>
                <a:ea typeface="Times New Roman" panose="02020603050405020304" pitchFamily="18" charset="0"/>
              </a:rPr>
              <a:t>ων</a:t>
            </a:r>
            <a:r>
              <a:rPr lang="el-GR" sz="1800" i="1" dirty="0">
                <a:effectLst/>
                <a:latin typeface="Times New Roman" panose="02020603050405020304" pitchFamily="18" charset="0"/>
                <a:ea typeface="Times New Roman" panose="02020603050405020304" pitchFamily="18" charset="0"/>
              </a:rPr>
              <a:t>.</a:t>
            </a:r>
            <a:endParaRPr lang="el-GR" dirty="0"/>
          </a:p>
        </p:txBody>
      </p:sp>
    </p:spTree>
    <p:extLst>
      <p:ext uri="{BB962C8B-B14F-4D97-AF65-F5344CB8AC3E}">
        <p14:creationId xmlns:p14="http://schemas.microsoft.com/office/powerpoint/2010/main" val="689523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6CA88-7DE8-1864-C1D0-A723820F5A23}"/>
            </a:ext>
          </a:extLst>
        </p:cNvPr>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762934C-4C16-C360-536C-CD947EAB44C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D655A32-3D23-B608-3EE3-E415241DA058}"/>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12</a:t>
            </a:fld>
            <a:endParaRPr lang="el-GR" dirty="0">
              <a:solidFill>
                <a:prstClr val="black">
                  <a:tint val="75000"/>
                </a:prstClr>
              </a:solidFill>
            </a:endParaRPr>
          </a:p>
        </p:txBody>
      </p:sp>
      <p:pic>
        <p:nvPicPr>
          <p:cNvPr id="6" name="Εικόνα 5">
            <a:extLst>
              <a:ext uri="{FF2B5EF4-FFF2-40B4-BE49-F238E27FC236}">
                <a16:creationId xmlns:a16="http://schemas.microsoft.com/office/drawing/2014/main" id="{198B417A-D26A-B26E-9D6F-A0BCF8ED4B3D}"/>
              </a:ext>
            </a:extLst>
          </p:cNvPr>
          <p:cNvPicPr>
            <a:picLocks noChangeAspect="1"/>
          </p:cNvPicPr>
          <p:nvPr/>
        </p:nvPicPr>
        <p:blipFill>
          <a:blip r:embed="rId2"/>
          <a:stretch>
            <a:fillRect/>
          </a:stretch>
        </p:blipFill>
        <p:spPr>
          <a:xfrm>
            <a:off x="407222" y="0"/>
            <a:ext cx="8329555" cy="6858000"/>
          </a:xfrm>
          <a:prstGeom prst="rect">
            <a:avLst/>
          </a:prstGeom>
        </p:spPr>
      </p:pic>
    </p:spTree>
    <p:extLst>
      <p:ext uri="{BB962C8B-B14F-4D97-AF65-F5344CB8AC3E}">
        <p14:creationId xmlns:p14="http://schemas.microsoft.com/office/powerpoint/2010/main" val="2490837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5770BF5-CC09-430E-9BC4-096BB2CC0E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603F6B-5B97-4EBE-8EFF-460C4279545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13</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4AC34EE2-1F78-43CE-9C5C-A2D81B8CBF25}"/>
              </a:ext>
            </a:extLst>
          </p:cNvPr>
          <p:cNvSpPr txBox="1"/>
          <p:nvPr/>
        </p:nvSpPr>
        <p:spPr>
          <a:xfrm>
            <a:off x="394506" y="104714"/>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dirty="0">
                <a:solidFill>
                  <a:srgbClr val="FF0000"/>
                </a:solidFill>
              </a:rPr>
              <a:t>Δυνάμεις που ασκούνται στην αέρια μάζα</a:t>
            </a:r>
          </a:p>
        </p:txBody>
      </p:sp>
      <p:sp>
        <p:nvSpPr>
          <p:cNvPr id="6" name="Ορθογώνιο 5">
            <a:extLst>
              <a:ext uri="{FF2B5EF4-FFF2-40B4-BE49-F238E27FC236}">
                <a16:creationId xmlns:a16="http://schemas.microsoft.com/office/drawing/2014/main" id="{36DE5B35-9ECC-4D83-AB80-66AB1158D2A0}"/>
              </a:ext>
            </a:extLst>
          </p:cNvPr>
          <p:cNvSpPr/>
          <p:nvPr/>
        </p:nvSpPr>
        <p:spPr>
          <a:xfrm>
            <a:off x="251520" y="844897"/>
            <a:ext cx="8640959" cy="3046988"/>
          </a:xfrm>
          <a:prstGeom prst="rect">
            <a:avLst/>
          </a:prstGeom>
        </p:spPr>
        <p:txBody>
          <a:bodyPr wrap="square">
            <a:spAutoFit/>
          </a:bodyPr>
          <a:lstStyle/>
          <a:p>
            <a:pPr algn="just"/>
            <a:r>
              <a:rPr lang="el-GR" sz="2400" b="1" dirty="0" err="1"/>
              <a:t>Βαροβαθμίδα</a:t>
            </a:r>
            <a:r>
              <a:rPr lang="el-GR" sz="2400" dirty="0"/>
              <a:t> ονομάζεται η μεταβολή της ατμοσφαιρικής πίεσης (καθέτου διεύθυνσης επί των </a:t>
            </a:r>
            <a:r>
              <a:rPr lang="el-GR" sz="2400" dirty="0">
                <a:hlinkClick r:id="rId3" tooltip="Ισοβαρής γραμμή"/>
              </a:rPr>
              <a:t>ισοβαρών</a:t>
            </a:r>
            <a:r>
              <a:rPr lang="el-GR" sz="2400" dirty="0"/>
              <a:t>) στη μονάδα της γεωγραφικής απόστασης, (</a:t>
            </a:r>
            <a:r>
              <a:rPr lang="el-GR" sz="2400" u="sng" dirty="0"/>
              <a:t>που είναι η μία μοίρα). </a:t>
            </a:r>
          </a:p>
          <a:p>
            <a:pPr algn="just"/>
            <a:endParaRPr lang="el-GR" sz="2400" dirty="0"/>
          </a:p>
          <a:p>
            <a:pPr algn="just"/>
            <a:r>
              <a:rPr lang="el-GR" sz="2400" dirty="0">
                <a:solidFill>
                  <a:srgbClr val="0000FF"/>
                </a:solidFill>
              </a:rPr>
              <a:t>Όταν η </a:t>
            </a:r>
            <a:r>
              <a:rPr lang="el-GR" sz="2400" b="1" dirty="0" err="1">
                <a:solidFill>
                  <a:srgbClr val="0000FF"/>
                </a:solidFill>
              </a:rPr>
              <a:t>βαροβαθμίδα</a:t>
            </a:r>
            <a:r>
              <a:rPr lang="el-GR" sz="2400" dirty="0">
                <a:solidFill>
                  <a:srgbClr val="0000FF"/>
                </a:solidFill>
              </a:rPr>
              <a:t> μεταξύ δύο παρακείμενων τόπων, </a:t>
            </a:r>
            <a:r>
              <a:rPr lang="el-GR" sz="2400" u="sng" dirty="0">
                <a:solidFill>
                  <a:srgbClr val="0000FF"/>
                </a:solidFill>
              </a:rPr>
              <a:t>έχει τιμή ίση προς το μηδέν, τότε μεταξύ των δύο αυτών τόπων επικρατεί άπνοια</a:t>
            </a:r>
            <a:r>
              <a:rPr lang="el-GR" sz="2400" dirty="0"/>
              <a:t>, δηλαδή ο αέρας παραμένει οριζόντια ακίνητος και άνεμοι δεν παρατηρούνται. </a:t>
            </a:r>
          </a:p>
        </p:txBody>
      </p:sp>
      <p:pic>
        <p:nvPicPr>
          <p:cNvPr id="1026" name="Picture 2">
            <a:extLst>
              <a:ext uri="{FF2B5EF4-FFF2-40B4-BE49-F238E27FC236}">
                <a16:creationId xmlns:a16="http://schemas.microsoft.com/office/drawing/2014/main" id="{3A799067-301A-4E4F-BC1A-5B7C5BC01F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41649" y="3478901"/>
            <a:ext cx="3384376" cy="2888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Ορθογώνιο 3">
            <a:extLst>
              <a:ext uri="{FF2B5EF4-FFF2-40B4-BE49-F238E27FC236}">
                <a16:creationId xmlns:a16="http://schemas.microsoft.com/office/drawing/2014/main" id="{02D7CCF0-99ED-480A-992D-48F836D73F36}"/>
              </a:ext>
            </a:extLst>
          </p:cNvPr>
          <p:cNvSpPr/>
          <p:nvPr/>
        </p:nvSpPr>
        <p:spPr>
          <a:xfrm>
            <a:off x="0" y="4336335"/>
            <a:ext cx="5212241" cy="1810752"/>
          </a:xfrm>
          <a:prstGeom prst="rect">
            <a:avLst/>
          </a:prstGeom>
        </p:spPr>
        <p:txBody>
          <a:bodyPr wrap="square">
            <a:spAutoFit/>
          </a:bodyPr>
          <a:lstStyle/>
          <a:p>
            <a:pPr marL="299085" algn="just">
              <a:spcBef>
                <a:spcPts val="160"/>
              </a:spcBef>
            </a:pPr>
            <a:r>
              <a:rPr lang="el-GR" sz="2400" dirty="0" err="1"/>
              <a:t>Βαροβαθμίδα</a:t>
            </a:r>
            <a:r>
              <a:rPr lang="el-GR" sz="2400" dirty="0"/>
              <a:t>,  ονομάζεται το  πηλίκο  της  μεταβολής  της  πίεσης  μεταξύ  δυο  ισοβαρών καμπυλών  προς  τη  μεταξύ  τους  απόσταση</a:t>
            </a:r>
          </a:p>
          <a:p>
            <a:pPr marL="299085">
              <a:spcBef>
                <a:spcPts val="160"/>
              </a:spcBef>
              <a:spcAft>
                <a:spcPts val="0"/>
              </a:spcAft>
            </a:pPr>
            <a:endParaRPr lang="el-GR" sz="1400" dirty="0">
              <a:effectLst/>
              <a:latin typeface="Times New Roman" panose="02020603050405020304" pitchFamily="18" charset="0"/>
              <a:ea typeface="Times New Roman" panose="02020603050405020304" pitchFamily="18" charset="0"/>
            </a:endParaRPr>
          </a:p>
        </p:txBody>
      </p:sp>
      <p:pic>
        <p:nvPicPr>
          <p:cNvPr id="11" name="Εικόνα 10">
            <a:extLst>
              <a:ext uri="{FF2B5EF4-FFF2-40B4-BE49-F238E27FC236}">
                <a16:creationId xmlns:a16="http://schemas.microsoft.com/office/drawing/2014/main" id="{6ED7319A-05E7-4863-B6BE-8B1A4F4599F6}"/>
              </a:ext>
            </a:extLst>
          </p:cNvPr>
          <p:cNvPicPr>
            <a:picLocks noChangeAspect="1"/>
          </p:cNvPicPr>
          <p:nvPr/>
        </p:nvPicPr>
        <p:blipFill>
          <a:blip r:embed="rId5" cstate="print"/>
          <a:stretch>
            <a:fillRect/>
          </a:stretch>
        </p:blipFill>
        <p:spPr>
          <a:xfrm>
            <a:off x="3995936" y="5475279"/>
            <a:ext cx="432048" cy="700216"/>
          </a:xfrm>
          <a:prstGeom prst="rect">
            <a:avLst/>
          </a:prstGeom>
        </p:spPr>
      </p:pic>
    </p:spTree>
    <p:extLst>
      <p:ext uri="{BB962C8B-B14F-4D97-AF65-F5344CB8AC3E}">
        <p14:creationId xmlns:p14="http://schemas.microsoft.com/office/powerpoint/2010/main" val="3380894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5770BF5-CC09-430E-9BC4-096BB2CC0E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603F6B-5B97-4EBE-8EFF-460C4279545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14</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4AC34EE2-1F78-43CE-9C5C-A2D81B8CBF25}"/>
              </a:ext>
            </a:extLst>
          </p:cNvPr>
          <p:cNvSpPr txBox="1"/>
          <p:nvPr/>
        </p:nvSpPr>
        <p:spPr>
          <a:xfrm>
            <a:off x="491271" y="120650"/>
            <a:ext cx="8423983" cy="432048"/>
          </a:xfrm>
          <a:prstGeom prst="rect">
            <a:avLst/>
          </a:prstGeom>
        </p:spPr>
        <p:txBody>
          <a:bodyPr wrap="square" lIns="0" tIns="0" rIns="0" bIns="0" rtlCol="0">
            <a:noAutofit/>
          </a:bodyPr>
          <a:lstStyle/>
          <a:p>
            <a:pPr marL="12700" algn="ctr">
              <a:lnSpc>
                <a:spcPts val="2555"/>
              </a:lnSpc>
              <a:spcBef>
                <a:spcPts val="127"/>
              </a:spcBef>
            </a:pPr>
            <a:r>
              <a:rPr lang="el-GR" sz="2400" dirty="0"/>
              <a:t>Δυνάμεις που ασκούνται στην αέρια μάζα</a:t>
            </a:r>
          </a:p>
        </p:txBody>
      </p:sp>
      <p:sp>
        <p:nvSpPr>
          <p:cNvPr id="6" name="Ορθογώνιο 5">
            <a:extLst>
              <a:ext uri="{FF2B5EF4-FFF2-40B4-BE49-F238E27FC236}">
                <a16:creationId xmlns:a16="http://schemas.microsoft.com/office/drawing/2014/main" id="{FD010138-7407-497B-AECB-A84B2FF2041E}"/>
              </a:ext>
            </a:extLst>
          </p:cNvPr>
          <p:cNvSpPr/>
          <p:nvPr/>
        </p:nvSpPr>
        <p:spPr>
          <a:xfrm>
            <a:off x="404384" y="1052736"/>
            <a:ext cx="8505832" cy="3785652"/>
          </a:xfrm>
          <a:prstGeom prst="rect">
            <a:avLst/>
          </a:prstGeom>
        </p:spPr>
        <p:txBody>
          <a:bodyPr wrap="square">
            <a:spAutoFit/>
          </a:bodyPr>
          <a:lstStyle/>
          <a:p>
            <a:pPr algn="just"/>
            <a:r>
              <a:rPr lang="el-GR" sz="2400" b="1" dirty="0">
                <a:solidFill>
                  <a:srgbClr val="0000FF"/>
                </a:solidFill>
              </a:rPr>
              <a:t>Δύναμη </a:t>
            </a:r>
            <a:r>
              <a:rPr lang="el-GR" sz="2400" b="1" dirty="0" err="1">
                <a:solidFill>
                  <a:srgbClr val="0000FF"/>
                </a:solidFill>
              </a:rPr>
              <a:t>βαροβαθμίδας</a:t>
            </a:r>
            <a:endParaRPr lang="el-GR" sz="2400" b="1" dirty="0">
              <a:solidFill>
                <a:srgbClr val="0000FF"/>
              </a:solidFill>
            </a:endParaRPr>
          </a:p>
          <a:p>
            <a:pPr algn="just"/>
            <a:endParaRPr lang="el-GR" sz="2400" b="1" dirty="0">
              <a:solidFill>
                <a:srgbClr val="0000FF"/>
              </a:solidFill>
            </a:endParaRPr>
          </a:p>
          <a:p>
            <a:pPr algn="just"/>
            <a:r>
              <a:rPr lang="el-GR" sz="2400" dirty="0">
                <a:solidFill>
                  <a:srgbClr val="0000FF"/>
                </a:solidFill>
              </a:rPr>
              <a:t>Η </a:t>
            </a:r>
            <a:r>
              <a:rPr lang="el-GR" sz="2400" dirty="0" err="1">
                <a:solidFill>
                  <a:srgbClr val="0000FF"/>
                </a:solidFill>
              </a:rPr>
              <a:t>βαροβαθμίδα</a:t>
            </a:r>
            <a:r>
              <a:rPr lang="el-GR" sz="2400" dirty="0">
                <a:solidFill>
                  <a:srgbClr val="0000FF"/>
                </a:solidFill>
              </a:rPr>
              <a:t> θεωρείται διάνυσμα με διεύθυνση κάθετη στις </a:t>
            </a:r>
            <a:r>
              <a:rPr lang="el-GR" sz="2400" dirty="0">
                <a:solidFill>
                  <a:srgbClr val="0000FF"/>
                </a:solidFill>
                <a:hlinkClick r:id="rId3" tooltip="Ισοβαρής γραμμή">
                  <a:extLst>
                    <a:ext uri="{A12FA001-AC4F-418D-AE19-62706E023703}">
                      <ahyp:hlinkClr xmlns:ahyp="http://schemas.microsoft.com/office/drawing/2018/hyperlinkcolor" val="tx"/>
                    </a:ext>
                  </a:extLst>
                </a:hlinkClick>
              </a:rPr>
              <a:t>ισοβαρείς καμπύλες</a:t>
            </a:r>
            <a:r>
              <a:rPr lang="el-GR" sz="2400" dirty="0">
                <a:solidFill>
                  <a:srgbClr val="0000FF"/>
                </a:solidFill>
              </a:rPr>
              <a:t> και φορά από τις υψηλότερες προς τις χαμηλότερες ατμοσφαιρικές πιέσεις. </a:t>
            </a:r>
          </a:p>
          <a:p>
            <a:pPr algn="just"/>
            <a:endParaRPr lang="el-GR" sz="2400" dirty="0">
              <a:solidFill>
                <a:srgbClr val="0000FF"/>
              </a:solidFill>
            </a:endParaRPr>
          </a:p>
          <a:p>
            <a:pPr algn="just"/>
            <a:endParaRPr lang="el-GR" sz="2400" dirty="0">
              <a:solidFill>
                <a:srgbClr val="0000FF"/>
              </a:solidFill>
            </a:endParaRPr>
          </a:p>
          <a:p>
            <a:pPr algn="just"/>
            <a:r>
              <a:rPr lang="el-GR" sz="2400" b="1" dirty="0" err="1">
                <a:solidFill>
                  <a:srgbClr val="0000FF"/>
                </a:solidFill>
              </a:rPr>
              <a:t>Βαροβαθμίδες</a:t>
            </a:r>
            <a:r>
              <a:rPr lang="el-GR" sz="2400" b="1" dirty="0">
                <a:solidFill>
                  <a:srgbClr val="0000FF"/>
                </a:solidFill>
              </a:rPr>
              <a:t> </a:t>
            </a:r>
          </a:p>
          <a:p>
            <a:pPr algn="just"/>
            <a:r>
              <a:rPr lang="el-GR" sz="2400" b="1" dirty="0">
                <a:solidFill>
                  <a:srgbClr val="0000FF"/>
                </a:solidFill>
              </a:rPr>
              <a:t>της τάξεως (τιμής) </a:t>
            </a:r>
            <a:r>
              <a:rPr lang="el-GR" sz="2400" b="1" u="sng" dirty="0">
                <a:solidFill>
                  <a:srgbClr val="0000FF"/>
                </a:solidFill>
              </a:rPr>
              <a:t>1mb/1°</a:t>
            </a:r>
            <a:r>
              <a:rPr lang="el-GR" sz="2400" b="1" dirty="0">
                <a:solidFill>
                  <a:srgbClr val="0000FF"/>
                </a:solidFill>
              </a:rPr>
              <a:t> προξενούν ασθενείς</a:t>
            </a:r>
            <a:r>
              <a:rPr lang="en-US" sz="2400" b="1" dirty="0">
                <a:solidFill>
                  <a:srgbClr val="0000FF"/>
                </a:solidFill>
              </a:rPr>
              <a:t> </a:t>
            </a:r>
            <a:r>
              <a:rPr lang="el-GR" sz="2400" b="1" dirty="0">
                <a:solidFill>
                  <a:srgbClr val="0000FF"/>
                </a:solidFill>
              </a:rPr>
              <a:t>ανέμους, ενώ </a:t>
            </a:r>
          </a:p>
          <a:p>
            <a:pPr algn="just"/>
            <a:r>
              <a:rPr lang="el-GR" sz="2400" b="1" dirty="0">
                <a:solidFill>
                  <a:srgbClr val="0000FF"/>
                </a:solidFill>
              </a:rPr>
              <a:t>της τάξεως </a:t>
            </a:r>
            <a:r>
              <a:rPr lang="el-GR" sz="2400" b="1" u="sng" dirty="0">
                <a:solidFill>
                  <a:srgbClr val="0000FF"/>
                </a:solidFill>
              </a:rPr>
              <a:t>4 έως 5mb/1°</a:t>
            </a:r>
            <a:r>
              <a:rPr lang="el-GR" sz="2400" b="1" dirty="0">
                <a:solidFill>
                  <a:srgbClr val="0000FF"/>
                </a:solidFill>
              </a:rPr>
              <a:t> προξενούν θυελλώδεις</a:t>
            </a:r>
            <a:r>
              <a:rPr lang="en-US" sz="2400" b="1" dirty="0">
                <a:solidFill>
                  <a:srgbClr val="0000FF"/>
                </a:solidFill>
              </a:rPr>
              <a:t> </a:t>
            </a:r>
            <a:r>
              <a:rPr lang="el-GR" sz="2400" b="1" dirty="0">
                <a:solidFill>
                  <a:srgbClr val="0000FF"/>
                </a:solidFill>
              </a:rPr>
              <a:t>ανέμους</a:t>
            </a:r>
            <a:r>
              <a:rPr lang="el-GR" sz="2400" dirty="0">
                <a:solidFill>
                  <a:srgbClr val="0000FF"/>
                </a:solidFill>
              </a:rPr>
              <a:t>. </a:t>
            </a:r>
          </a:p>
        </p:txBody>
      </p:sp>
    </p:spTree>
    <p:extLst>
      <p:ext uri="{BB962C8B-B14F-4D97-AF65-F5344CB8AC3E}">
        <p14:creationId xmlns:p14="http://schemas.microsoft.com/office/powerpoint/2010/main" val="1028534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5770BF5-CC09-430E-9BC4-096BB2CC0E1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B603F6B-5B97-4EBE-8EFF-460C4279545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15</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4AC34EE2-1F78-43CE-9C5C-A2D81B8CBF25}"/>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u="sng" dirty="0">
                <a:solidFill>
                  <a:srgbClr val="0000FF"/>
                </a:solidFill>
              </a:rPr>
              <a:t>Δυνάμεις που ασκούνται στην αέρια μάζα</a:t>
            </a:r>
          </a:p>
        </p:txBody>
      </p:sp>
      <p:sp>
        <p:nvSpPr>
          <p:cNvPr id="9" name="Ορθογώνιο 8">
            <a:extLst>
              <a:ext uri="{FF2B5EF4-FFF2-40B4-BE49-F238E27FC236}">
                <a16:creationId xmlns:a16="http://schemas.microsoft.com/office/drawing/2014/main" id="{A2DEB5BE-4185-4648-83FB-F1ED1C7DB37D}"/>
              </a:ext>
            </a:extLst>
          </p:cNvPr>
          <p:cNvSpPr/>
          <p:nvPr/>
        </p:nvSpPr>
        <p:spPr>
          <a:xfrm>
            <a:off x="262819" y="1268760"/>
            <a:ext cx="8423982" cy="3824124"/>
          </a:xfrm>
          <a:prstGeom prst="rect">
            <a:avLst/>
          </a:prstGeom>
        </p:spPr>
        <p:txBody>
          <a:bodyPr wrap="square">
            <a:spAutoFit/>
          </a:bodyPr>
          <a:lstStyle/>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t>Εάν το σύστημα επιταχύνεται, τότε δεν ισχύει η νευτώνεια μηχανική και πέραν των πραγματικών δυνάμεων που ασκούνται σε ένα κινούμενο σύστημα σε σχέση με το αδρανειακό σύστημα αναφοράς, </a:t>
            </a:r>
            <a:r>
              <a:rPr lang="el-GR" sz="2400" u="sng" dirty="0"/>
              <a:t>εφαρμόζονται και φαινόμενες</a:t>
            </a:r>
            <a:r>
              <a:rPr lang="el-GR" sz="2400" dirty="0"/>
              <a:t> δυνάμεις (μη αδρανειακό σύστημα).</a:t>
            </a:r>
          </a:p>
          <a:p>
            <a:pPr marL="12700" algn="just">
              <a:lnSpc>
                <a:spcPts val="2555"/>
              </a:lnSpc>
              <a:spcBef>
                <a:spcPts val="127"/>
              </a:spcBef>
            </a:pPr>
            <a:endParaRPr lang="el-GR" sz="2400" dirty="0"/>
          </a:p>
          <a:p>
            <a:pPr marL="12700" algn="just">
              <a:lnSpc>
                <a:spcPts val="2555"/>
              </a:lnSpc>
              <a:spcBef>
                <a:spcPts val="127"/>
              </a:spcBef>
            </a:pPr>
            <a:r>
              <a:rPr lang="en-US" sz="2400" b="1" dirty="0">
                <a:solidFill>
                  <a:srgbClr val="FF0000"/>
                </a:solidFill>
              </a:rPr>
              <a:t>O</a:t>
            </a:r>
            <a:r>
              <a:rPr lang="el-GR" sz="2400" b="1" dirty="0">
                <a:solidFill>
                  <a:srgbClr val="FF0000"/>
                </a:solidFill>
              </a:rPr>
              <a:t>ι δυνάμεις αυτές είναι η </a:t>
            </a:r>
            <a:r>
              <a:rPr lang="el-GR" sz="2400" b="1" u="sng" dirty="0">
                <a:solidFill>
                  <a:srgbClr val="FF0000"/>
                </a:solidFill>
              </a:rPr>
              <a:t>φυγόκεντρος</a:t>
            </a:r>
            <a:r>
              <a:rPr lang="el-GR" sz="2400" b="1" dirty="0">
                <a:solidFill>
                  <a:srgbClr val="FF0000"/>
                </a:solidFill>
              </a:rPr>
              <a:t> και η </a:t>
            </a:r>
            <a:r>
              <a:rPr lang="el-GR" sz="2400" b="1" u="sng" dirty="0">
                <a:solidFill>
                  <a:srgbClr val="FF0000"/>
                </a:solidFill>
              </a:rPr>
              <a:t>δύναμη </a:t>
            </a:r>
            <a:r>
              <a:rPr lang="en-US" sz="2400" b="1" u="sng" dirty="0">
                <a:solidFill>
                  <a:srgbClr val="FF0000"/>
                </a:solidFill>
              </a:rPr>
              <a:t>Coriolis</a:t>
            </a:r>
            <a:r>
              <a:rPr lang="en-US" sz="2400" b="1" dirty="0">
                <a:solidFill>
                  <a:srgbClr val="FF0000"/>
                </a:solidFill>
              </a:rPr>
              <a:t> </a:t>
            </a:r>
            <a:endParaRPr lang="el-GR" sz="2400" b="1" dirty="0">
              <a:solidFill>
                <a:srgbClr val="FF0000"/>
              </a:solidFill>
            </a:endParaRPr>
          </a:p>
          <a:p>
            <a:pPr marL="12700" algn="just">
              <a:lnSpc>
                <a:spcPts val="2555"/>
              </a:lnSpc>
              <a:spcBef>
                <a:spcPts val="127"/>
              </a:spcBef>
            </a:pPr>
            <a:endParaRPr lang="el-GR" sz="2400" b="1" dirty="0">
              <a:solidFill>
                <a:srgbClr val="FF0000"/>
              </a:solidFill>
            </a:endParaRPr>
          </a:p>
          <a:p>
            <a:pPr marL="12700" algn="just">
              <a:lnSpc>
                <a:spcPts val="2555"/>
              </a:lnSpc>
              <a:spcBef>
                <a:spcPts val="127"/>
              </a:spcBef>
            </a:pPr>
            <a:r>
              <a:rPr lang="el-GR" sz="2400" dirty="0"/>
              <a:t>(που εξαρτάται από τη σχετική ταχύτητα της αέριας μάζας στο επίπεδο που είναι κάθετο στον άξονα περιστροφής της Γης)</a:t>
            </a:r>
          </a:p>
        </p:txBody>
      </p:sp>
    </p:spTree>
    <p:extLst>
      <p:ext uri="{BB962C8B-B14F-4D97-AF65-F5344CB8AC3E}">
        <p14:creationId xmlns:p14="http://schemas.microsoft.com/office/powerpoint/2010/main" val="1439478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11B63D7-F9B2-4493-B266-27D4FC6D0E7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65BD755-B0A8-4471-AB38-5716D4AF746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16</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651C83A3-6A85-4AB9-92E3-75F560C4E837}"/>
              </a:ext>
            </a:extLst>
          </p:cNvPr>
          <p:cNvSpPr txBox="1"/>
          <p:nvPr/>
        </p:nvSpPr>
        <p:spPr>
          <a:xfrm>
            <a:off x="457200" y="82811"/>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t>Υλική και τοπική παράγωγός</a:t>
            </a:r>
          </a:p>
        </p:txBody>
      </p:sp>
      <p:sp>
        <p:nvSpPr>
          <p:cNvPr id="7" name="Ορθογώνιο 6">
            <a:extLst>
              <a:ext uri="{FF2B5EF4-FFF2-40B4-BE49-F238E27FC236}">
                <a16:creationId xmlns:a16="http://schemas.microsoft.com/office/drawing/2014/main" id="{F58534C2-B9CD-49E0-90BC-2960F90615E0}"/>
              </a:ext>
            </a:extLst>
          </p:cNvPr>
          <p:cNvSpPr/>
          <p:nvPr/>
        </p:nvSpPr>
        <p:spPr>
          <a:xfrm>
            <a:off x="295467" y="539865"/>
            <a:ext cx="8587680" cy="5558573"/>
          </a:xfrm>
          <a:prstGeom prst="rect">
            <a:avLst/>
          </a:prstGeom>
        </p:spPr>
        <p:txBody>
          <a:bodyPr wrap="square">
            <a:spAutoFit/>
          </a:bodyPr>
          <a:lstStyle/>
          <a:p>
            <a:pPr marL="12700" algn="just">
              <a:lnSpc>
                <a:spcPts val="2555"/>
              </a:lnSpc>
              <a:spcBef>
                <a:spcPts val="127"/>
              </a:spcBef>
            </a:pPr>
            <a:r>
              <a:rPr lang="el-GR" sz="2400" dirty="0">
                <a:solidFill>
                  <a:srgbClr val="0000FF"/>
                </a:solidFill>
              </a:rPr>
              <a:t>Με τη θεώρηση ότι μια ιδιότητα της ατμόσφαιρας – </a:t>
            </a:r>
            <a:r>
              <a:rPr lang="el-GR" sz="2400" u="sng" dirty="0">
                <a:solidFill>
                  <a:srgbClr val="0000FF"/>
                </a:solidFill>
              </a:rPr>
              <a:t>η</a:t>
            </a:r>
            <a:r>
              <a:rPr lang="en-US" sz="2400" u="sng" dirty="0">
                <a:solidFill>
                  <a:srgbClr val="0000FF"/>
                </a:solidFill>
              </a:rPr>
              <a:t> </a:t>
            </a:r>
            <a:r>
              <a:rPr lang="el-GR" sz="2400" u="sng" dirty="0">
                <a:solidFill>
                  <a:srgbClr val="0000FF"/>
                </a:solidFill>
              </a:rPr>
              <a:t>πίεση </a:t>
            </a:r>
            <a:r>
              <a:rPr lang="en-US" sz="2400" u="sng" dirty="0">
                <a:solidFill>
                  <a:srgbClr val="0000FF"/>
                </a:solidFill>
              </a:rPr>
              <a:t>P, </a:t>
            </a:r>
            <a:r>
              <a:rPr lang="el-GR" sz="2400" u="sng" dirty="0">
                <a:solidFill>
                  <a:srgbClr val="0000FF"/>
                </a:solidFill>
              </a:rPr>
              <a:t>η θερμοκρασία Τ, ο άνεμος, οι υδρατμοί, ένας ρύπος, η δυναμική θερμοκρασία κ.λπ. </a:t>
            </a:r>
            <a:r>
              <a:rPr lang="el-GR" sz="2400" dirty="0">
                <a:solidFill>
                  <a:srgbClr val="0000FF"/>
                </a:solidFill>
              </a:rPr>
              <a:t>–  είναι συνάρτηση του χώρου και του χρόνου.</a:t>
            </a:r>
          </a:p>
          <a:p>
            <a:pPr marL="12700" algn="just">
              <a:lnSpc>
                <a:spcPts val="2555"/>
              </a:lnSpc>
              <a:spcBef>
                <a:spcPts val="127"/>
              </a:spcBef>
            </a:pPr>
            <a:r>
              <a:rPr lang="el-GR" sz="2400" b="1" dirty="0">
                <a:solidFill>
                  <a:srgbClr val="0000FF"/>
                </a:solidFill>
              </a:rPr>
              <a:t>Για κάθε ιδιότητα </a:t>
            </a:r>
            <a:r>
              <a:rPr lang="el-GR" sz="2400" dirty="0">
                <a:solidFill>
                  <a:srgbClr val="0000FF"/>
                </a:solidFill>
              </a:rPr>
              <a:t>ισχύει:  </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b="1" dirty="0">
                <a:solidFill>
                  <a:srgbClr val="0000FF"/>
                </a:solidFill>
              </a:rPr>
              <a:t>Με διαίρεση στον χρόνο </a:t>
            </a:r>
            <a:r>
              <a:rPr lang="en-US" sz="2400" b="1" dirty="0">
                <a:solidFill>
                  <a:srgbClr val="0000FF"/>
                </a:solidFill>
              </a:rPr>
              <a:t>dt,</a:t>
            </a:r>
            <a:r>
              <a:rPr lang="el-GR" sz="2400" b="1" dirty="0">
                <a:solidFill>
                  <a:srgbClr val="0000FF"/>
                </a:solidFill>
              </a:rPr>
              <a:t> δημιουργείται η εξίσωση που παριστάνει την μεταβολή στο χρόνο</a:t>
            </a:r>
            <a:r>
              <a:rPr lang="el-GR" sz="2400" dirty="0">
                <a:solidFill>
                  <a:srgbClr val="0000FF"/>
                </a:solidFill>
              </a:rPr>
              <a:t>, δηλαδή</a:t>
            </a:r>
            <a:r>
              <a:rPr lang="en-US" sz="2400" dirty="0">
                <a:solidFill>
                  <a:srgbClr val="0000FF"/>
                </a:solidFill>
              </a:rPr>
              <a:t>:</a:t>
            </a: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Συνεπώς:</a:t>
            </a:r>
            <a:r>
              <a:rPr lang="en-US" sz="2400" dirty="0">
                <a:solidFill>
                  <a:srgbClr val="0000FF"/>
                </a:solidFill>
              </a:rPr>
              <a:t> </a:t>
            </a:r>
            <a:endParaRPr lang="el-GR" sz="2400" dirty="0">
              <a:solidFill>
                <a:srgbClr val="0000FF"/>
              </a:solidFill>
            </a:endParaRPr>
          </a:p>
          <a:p>
            <a:pPr marL="12700" algn="just">
              <a:lnSpc>
                <a:spcPts val="2555"/>
              </a:lnSpc>
              <a:spcBef>
                <a:spcPts val="127"/>
              </a:spcBef>
            </a:pPr>
            <a:endParaRPr lang="en-US" sz="2400" dirty="0">
              <a:solidFill>
                <a:srgbClr val="0000FF"/>
              </a:solidFill>
            </a:endParaRPr>
          </a:p>
          <a:p>
            <a:pPr marL="12700" algn="r">
              <a:lnSpc>
                <a:spcPts val="2555"/>
              </a:lnSpc>
              <a:spcBef>
                <a:spcPts val="127"/>
              </a:spcBef>
            </a:pPr>
            <a:endParaRPr lang="en-US" i="1" dirty="0">
              <a:solidFill>
                <a:srgbClr val="FF0000"/>
              </a:solidFill>
            </a:endParaRPr>
          </a:p>
          <a:p>
            <a:pPr marL="12700" algn="r">
              <a:lnSpc>
                <a:spcPts val="2555"/>
              </a:lnSpc>
              <a:spcBef>
                <a:spcPts val="127"/>
              </a:spcBef>
            </a:pPr>
            <a:r>
              <a:rPr lang="en-US" i="1" dirty="0" err="1">
                <a:solidFill>
                  <a:srgbClr val="FF0000"/>
                </a:solidFill>
              </a:rPr>
              <a:t>i,j,k</a:t>
            </a:r>
            <a:r>
              <a:rPr lang="en-US" dirty="0">
                <a:solidFill>
                  <a:srgbClr val="FF0000"/>
                </a:solidFill>
              </a:rPr>
              <a:t> </a:t>
            </a:r>
            <a:r>
              <a:rPr lang="el-GR" dirty="0">
                <a:solidFill>
                  <a:srgbClr val="FF0000"/>
                </a:solidFill>
              </a:rPr>
              <a:t>διανύσματα </a:t>
            </a:r>
          </a:p>
        </p:txBody>
      </p:sp>
      <mc:AlternateContent xmlns:mc="http://schemas.openxmlformats.org/markup-compatibility/2006" xmlns:a14="http://schemas.microsoft.com/office/drawing/2010/main">
        <mc:Choice Requires="a14">
          <p:sp>
            <p:nvSpPr>
              <p:cNvPr id="10" name="Object 4">
                <a:extLst>
                  <a:ext uri="{FF2B5EF4-FFF2-40B4-BE49-F238E27FC236}">
                    <a16:creationId xmlns:a16="http://schemas.microsoft.com/office/drawing/2014/main" id="{D63DC8AB-0236-411C-BCA0-B1A24A63C740}"/>
                  </a:ext>
                </a:extLst>
              </p:cNvPr>
              <p:cNvSpPr txBox="1"/>
              <p:nvPr/>
            </p:nvSpPr>
            <p:spPr bwMode="auto">
              <a:xfrm>
                <a:off x="3571131" y="1916832"/>
                <a:ext cx="5572869" cy="865188"/>
              </a:xfrm>
              <a:prstGeom prst="rect">
                <a:avLst/>
              </a:prstGeom>
              <a:noFill/>
              <a:ln>
                <a:noFill/>
              </a:ln>
              <a:effectLst/>
            </p:spPr>
            <p:txBody>
              <a:bodyPr>
                <a:normAutofit/>
              </a:bodyPr>
              <a:lstStyle/>
              <a:p>
                <a14:m>
                  <m:oMath xmlns:m="http://schemas.openxmlformats.org/officeDocument/2006/math">
                    <m:r>
                      <a:rPr lang="el-GR" sz="2400" i="1" smtClean="0">
                        <a:solidFill>
                          <a:srgbClr val="000000"/>
                        </a:solidFill>
                        <a:latin typeface="Cambria Math" panose="02040503050406030204" pitchFamily="18" charset="0"/>
                      </a:rPr>
                      <m:t>𝑑</m:t>
                    </m:r>
                    <m:r>
                      <a:rPr lang="en-US" sz="2400" b="0" i="1" smtClean="0">
                        <a:solidFill>
                          <a:srgbClr val="000000"/>
                        </a:solidFill>
                        <a:latin typeface="Cambria Math" panose="02040503050406030204" pitchFamily="18" charset="0"/>
                      </a:rPr>
                      <m:t>𝐴</m:t>
                    </m:r>
                    <m:r>
                      <a:rPr lang="el-GR" sz="2400" i="1">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𝑡</m:t>
                        </m:r>
                      </m:den>
                    </m:f>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𝑑𝑡</m:t>
                    </m:r>
                    <m:r>
                      <a:rPr lang="el-GR" sz="2400" i="1">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𝑥</m:t>
                        </m:r>
                      </m:den>
                    </m:f>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𝑑𝑥</m:t>
                    </m:r>
                  </m:oMath>
                </a14:m>
                <a:r>
                  <a:rPr lang="en-US" sz="2400" dirty="0"/>
                  <a:t>+</a:t>
                </a:r>
                <a:r>
                  <a:rPr lang="el-GR" sz="2400" dirty="0">
                    <a:solidFill>
                      <a:srgbClr val="000000"/>
                    </a:solidFill>
                  </a:rPr>
                  <a:t> </a:t>
                </a:r>
                <a14:m>
                  <m:oMath xmlns:m="http://schemas.openxmlformats.org/officeDocument/2006/math">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𝑦</m:t>
                        </m:r>
                      </m:den>
                    </m:f>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𝑑𝑦</m:t>
                    </m:r>
                    <m:r>
                      <a:rPr lang="en-US" sz="2400" b="0" i="1" smtClean="0">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𝑧</m:t>
                        </m:r>
                      </m:den>
                    </m:f>
                    <m:r>
                      <a:rPr lang="el-GR" sz="2400" i="1">
                        <a:solidFill>
                          <a:srgbClr val="000000"/>
                        </a:solidFill>
                        <a:latin typeface="Cambria Math" panose="02040503050406030204" pitchFamily="18" charset="0"/>
                      </a:rPr>
                      <m:t>⋅</m:t>
                    </m:r>
                    <m:r>
                      <a:rPr lang="el-GR" sz="2400" i="1">
                        <a:solidFill>
                          <a:srgbClr val="000000"/>
                        </a:solidFill>
                        <a:latin typeface="Cambria Math" panose="02040503050406030204" pitchFamily="18" charset="0"/>
                      </a:rPr>
                      <m:t>𝑑𝑧</m:t>
                    </m:r>
                  </m:oMath>
                </a14:m>
                <a:endParaRPr lang="el-GR" sz="2400" dirty="0"/>
              </a:p>
            </p:txBody>
          </p:sp>
        </mc:Choice>
        <mc:Fallback xmlns="">
          <p:sp>
            <p:nvSpPr>
              <p:cNvPr id="10" name="Object 4">
                <a:extLst>
                  <a:ext uri="{FF2B5EF4-FFF2-40B4-BE49-F238E27FC236}">
                    <a16:creationId xmlns:a16="http://schemas.microsoft.com/office/drawing/2014/main" xmlns="" xmlns:a14="http://schemas.microsoft.com/office/drawing/2010/main" id="{D63DC8AB-0236-411C-BCA0-B1A24A63C740}"/>
                  </a:ext>
                </a:extLst>
              </p:cNvPr>
              <p:cNvSpPr txBox="1">
                <a:spLocks noRot="1" noChangeAspect="1" noMove="1" noResize="1" noEditPoints="1" noAdjustHandles="1" noChangeArrowheads="1" noChangeShapeType="1" noTextEdit="1"/>
              </p:cNvSpPr>
              <p:nvPr/>
            </p:nvSpPr>
            <p:spPr bwMode="auto">
              <a:xfrm>
                <a:off x="3571131" y="1916832"/>
                <a:ext cx="5572869" cy="865188"/>
              </a:xfrm>
              <a:prstGeom prst="rect">
                <a:avLst/>
              </a:prstGeom>
              <a:blipFill>
                <a:blip r:embed="rId3" cstate="print"/>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4" name="Object 4">
                <a:extLst>
                  <a:ext uri="{FF2B5EF4-FFF2-40B4-BE49-F238E27FC236}">
                    <a16:creationId xmlns:a16="http://schemas.microsoft.com/office/drawing/2014/main" id="{7397E62B-8C0F-4ED3-BC71-06984EE7BA09}"/>
                  </a:ext>
                </a:extLst>
              </p:cNvPr>
              <p:cNvSpPr txBox="1"/>
              <p:nvPr/>
            </p:nvSpPr>
            <p:spPr bwMode="auto">
              <a:xfrm>
                <a:off x="3635896" y="3755575"/>
                <a:ext cx="4645496" cy="865188"/>
              </a:xfrm>
              <a:prstGeom prst="rect">
                <a:avLst/>
              </a:prstGeom>
              <a:noFill/>
              <a:ln>
                <a:noFill/>
              </a:ln>
              <a:effectLst/>
            </p:spPr>
            <p:txBody>
              <a:bodyPr>
                <a:normAutofit/>
              </a:bodyPr>
              <a:lstStyle/>
              <a:p>
                <a14:m>
                  <m:oMath xmlns:m="http://schemas.openxmlformats.org/officeDocument/2006/math">
                    <m:f>
                      <m:fPr>
                        <m:ctrlPr>
                          <a:rPr lang="el-GR" sz="240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rPr>
                          <m:t>𝐴</m:t>
                        </m:r>
                      </m:num>
                      <m:den>
                        <m:r>
                          <a:rPr lang="en-US" sz="2400" b="0" i="1" smtClean="0">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rPr>
                          <m:t>𝑡</m:t>
                        </m:r>
                      </m:den>
                    </m:f>
                    <m:r>
                      <a:rPr lang="el-GR" sz="2400" i="1">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𝑡</m:t>
                        </m:r>
                      </m:den>
                    </m:f>
                    <m:r>
                      <a:rPr lang="el-GR" sz="2400" i="1">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𝑥</m:t>
                        </m:r>
                      </m:den>
                    </m:f>
                    <m:r>
                      <a:rPr lang="el-GR" sz="2400" i="1">
                        <a:solidFill>
                          <a:srgbClr val="000000"/>
                        </a:solidFill>
                        <a:latin typeface="Cambria Math" panose="02040503050406030204" pitchFamily="18" charset="0"/>
                      </a:rPr>
                      <m:t>⋅</m:t>
                    </m:r>
                    <m:r>
                      <a:rPr lang="en-US" sz="2400" i="1" smtClean="0">
                        <a:solidFill>
                          <a:srgbClr val="000000"/>
                        </a:solidFill>
                        <a:latin typeface="Cambria Math" panose="02040503050406030204" pitchFamily="18" charset="0"/>
                      </a:rPr>
                      <m:t>𝑢</m:t>
                    </m:r>
                  </m:oMath>
                </a14:m>
                <a:r>
                  <a:rPr lang="en-US" sz="2400" dirty="0"/>
                  <a:t>+</a:t>
                </a:r>
                <a:r>
                  <a:rPr lang="el-GR" sz="2400" dirty="0">
                    <a:solidFill>
                      <a:srgbClr val="000000"/>
                    </a:solidFill>
                  </a:rPr>
                  <a:t> </a:t>
                </a:r>
                <a14:m>
                  <m:oMath xmlns:m="http://schemas.openxmlformats.org/officeDocument/2006/math">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𝑦</m:t>
                        </m:r>
                      </m:den>
                    </m:f>
                    <m:r>
                      <a:rPr lang="el-GR" sz="2400" i="1">
                        <a:solidFill>
                          <a:srgbClr val="000000"/>
                        </a:solidFill>
                        <a:latin typeface="Cambria Math" panose="02040503050406030204" pitchFamily="18" charset="0"/>
                      </a:rPr>
                      <m:t>⋅</m:t>
                    </m:r>
                    <m:r>
                      <a:rPr lang="en-US" sz="2400" i="1" smtClean="0">
                        <a:solidFill>
                          <a:srgbClr val="000000"/>
                        </a:solidFill>
                        <a:latin typeface="Cambria Math" panose="02040503050406030204" pitchFamily="18" charset="0"/>
                      </a:rPr>
                      <m:t>𝑣</m:t>
                    </m:r>
                    <m:r>
                      <a:rPr lang="en-US" sz="2400" b="0" i="1" smtClean="0">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𝑧</m:t>
                        </m:r>
                      </m:den>
                    </m:f>
                    <m:r>
                      <a:rPr lang="el-GR" sz="2400" i="1">
                        <a:solidFill>
                          <a:srgbClr val="000000"/>
                        </a:solidFill>
                        <a:latin typeface="Cambria Math" panose="02040503050406030204" pitchFamily="18" charset="0"/>
                      </a:rPr>
                      <m:t>⋅</m:t>
                    </m:r>
                    <m:r>
                      <a:rPr lang="en-US" sz="2400" i="1" smtClean="0">
                        <a:solidFill>
                          <a:srgbClr val="000000"/>
                        </a:solidFill>
                        <a:latin typeface="Cambria Math" panose="02040503050406030204" pitchFamily="18" charset="0"/>
                      </a:rPr>
                      <m:t>𝑤</m:t>
                    </m:r>
                  </m:oMath>
                </a14:m>
                <a:endParaRPr lang="el-GR" sz="2400" dirty="0"/>
              </a:p>
            </p:txBody>
          </p:sp>
        </mc:Choice>
        <mc:Fallback xmlns="">
          <p:sp>
            <p:nvSpPr>
              <p:cNvPr id="14" name="Object 4">
                <a:extLst>
                  <a:ext uri="{FF2B5EF4-FFF2-40B4-BE49-F238E27FC236}">
                    <a16:creationId xmlns:a16="http://schemas.microsoft.com/office/drawing/2014/main" xmlns="" xmlns:a14="http://schemas.microsoft.com/office/drawing/2010/main" id="{7397E62B-8C0F-4ED3-BC71-06984EE7BA09}"/>
                  </a:ext>
                </a:extLst>
              </p:cNvPr>
              <p:cNvSpPr txBox="1">
                <a:spLocks noRot="1" noChangeAspect="1" noMove="1" noResize="1" noEditPoints="1" noAdjustHandles="1" noChangeArrowheads="1" noChangeShapeType="1" noTextEdit="1"/>
              </p:cNvSpPr>
              <p:nvPr/>
            </p:nvSpPr>
            <p:spPr bwMode="auto">
              <a:xfrm>
                <a:off x="3635896" y="3755575"/>
                <a:ext cx="4645496" cy="865188"/>
              </a:xfrm>
              <a:prstGeom prst="rect">
                <a:avLst/>
              </a:prstGeom>
              <a:blipFill>
                <a:blip r:embed="rId4" cstate="print"/>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5" name="Object 4">
                <a:extLst>
                  <a:ext uri="{FF2B5EF4-FFF2-40B4-BE49-F238E27FC236}">
                    <a16:creationId xmlns:a16="http://schemas.microsoft.com/office/drawing/2014/main" id="{54B386A3-04E9-4467-9E7B-D845F9BA8E79}"/>
                  </a:ext>
                </a:extLst>
              </p:cNvPr>
              <p:cNvSpPr txBox="1"/>
              <p:nvPr/>
            </p:nvSpPr>
            <p:spPr bwMode="auto">
              <a:xfrm>
                <a:off x="2123728" y="4797152"/>
                <a:ext cx="6450868" cy="865188"/>
              </a:xfrm>
              <a:prstGeom prst="rect">
                <a:avLst/>
              </a:prstGeom>
              <a:noFill/>
              <a:ln>
                <a:noFill/>
              </a:ln>
              <a:effectLst/>
            </p:spPr>
            <p:txBody>
              <a:bodyPr>
                <a:normAutofit/>
              </a:bodyPr>
              <a:lstStyle/>
              <a:p>
                <a14:m>
                  <m:oMath xmlns:m="http://schemas.openxmlformats.org/officeDocument/2006/math">
                    <m:f>
                      <m:fPr>
                        <m:ctrlPr>
                          <a:rPr lang="el-GR" sz="240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rPr>
                          <m:t>𝐴</m:t>
                        </m:r>
                      </m:num>
                      <m:den>
                        <m:r>
                          <a:rPr lang="en-US" sz="2400" b="0" i="1" smtClean="0">
                            <a:solidFill>
                              <a:srgbClr val="000000"/>
                            </a:solidFill>
                            <a:latin typeface="Cambria Math" panose="02040503050406030204" pitchFamily="18" charset="0"/>
                          </a:rPr>
                          <m:t>𝑑</m:t>
                        </m:r>
                        <m:r>
                          <a:rPr lang="en-US" sz="2400" i="1">
                            <a:solidFill>
                              <a:srgbClr val="000000"/>
                            </a:solidFill>
                            <a:latin typeface="Cambria Math" panose="02040503050406030204" pitchFamily="18" charset="0"/>
                          </a:rPr>
                          <m:t>𝑡</m:t>
                        </m:r>
                      </m:den>
                    </m:f>
                    <m:r>
                      <a:rPr lang="el-GR" sz="2400" i="1">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𝑡</m:t>
                        </m:r>
                      </m:den>
                    </m:f>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𝑢</m:t>
                    </m:r>
                    <m:r>
                      <m:rPr>
                        <m:nor/>
                      </m:rPr>
                      <a:rPr lang="en-US" sz="2400" b="0" i="0" smtClean="0">
                        <a:solidFill>
                          <a:srgbClr val="000000"/>
                        </a:solidFill>
                        <a:latin typeface="Cambria Math" panose="02040503050406030204" pitchFamily="18" charset="0"/>
                      </a:rPr>
                      <m:t>i</m:t>
                    </m:r>
                    <m:r>
                      <m:rPr>
                        <m:nor/>
                      </m:rPr>
                      <a:rPr lang="en-US" sz="2400" dirty="0"/>
                      <m:t>+</m:t>
                    </m:r>
                    <m:r>
                      <m:rPr>
                        <m:nor/>
                      </m:rPr>
                      <a:rPr lang="el-GR" sz="2400" dirty="0">
                        <a:solidFill>
                          <a:srgbClr val="000000"/>
                        </a:solidFill>
                      </a:rPr>
                      <m:t> </m:t>
                    </m:r>
                    <m:r>
                      <a:rPr lang="en-US" sz="2400" i="1">
                        <a:solidFill>
                          <a:srgbClr val="000000"/>
                        </a:solidFill>
                        <a:latin typeface="Cambria Math" panose="02040503050406030204" pitchFamily="18" charset="0"/>
                      </a:rPr>
                      <m:t>𝑣</m:t>
                    </m:r>
                    <m:r>
                      <a:rPr lang="en-US" sz="2400" b="0" i="1" smtClean="0">
                        <a:solidFill>
                          <a:srgbClr val="000000"/>
                        </a:solidFill>
                        <a:latin typeface="Cambria Math" panose="02040503050406030204" pitchFamily="18" charset="0"/>
                      </a:rPr>
                      <m:t>𝑗</m:t>
                    </m:r>
                    <m:r>
                      <a:rPr lang="en-US"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𝑤𝑘</m:t>
                    </m:r>
                    <m:r>
                      <a:rPr lang="en-US" sz="2400" b="0" i="1" smtClean="0">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𝑥</m:t>
                        </m:r>
                      </m:den>
                    </m:f>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𝑖</m:t>
                    </m:r>
                  </m:oMath>
                </a14:m>
                <a:r>
                  <a:rPr lang="en-US" sz="2400" dirty="0"/>
                  <a:t>+</a:t>
                </a:r>
                <a:r>
                  <a:rPr lang="el-GR" sz="2400" dirty="0">
                    <a:solidFill>
                      <a:srgbClr val="000000"/>
                    </a:solidFill>
                  </a:rPr>
                  <a:t> </a:t>
                </a:r>
                <a14:m>
                  <m:oMath xmlns:m="http://schemas.openxmlformats.org/officeDocument/2006/math">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𝑦</m:t>
                        </m:r>
                      </m:den>
                    </m:f>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𝑗</m:t>
                    </m:r>
                    <m:r>
                      <a:rPr lang="en-US" sz="2400" b="0" i="1" smtClean="0">
                        <a:solidFill>
                          <a:srgbClr val="000000"/>
                        </a:solidFill>
                        <a:latin typeface="Cambria Math" panose="02040503050406030204" pitchFamily="18" charset="0"/>
                      </a:rPr>
                      <m:t>+</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𝐴</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𝑧</m:t>
                        </m:r>
                      </m:den>
                    </m:f>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𝑘</m:t>
                    </m:r>
                    <m:r>
                      <a:rPr lang="en-US" sz="2400" b="0" i="1" smtClean="0">
                        <a:solidFill>
                          <a:srgbClr val="000000"/>
                        </a:solidFill>
                        <a:latin typeface="Cambria Math" panose="02040503050406030204" pitchFamily="18" charset="0"/>
                      </a:rPr>
                      <m:t>)</m:t>
                    </m:r>
                  </m:oMath>
                </a14:m>
                <a:endParaRPr lang="el-GR" sz="2400" dirty="0"/>
              </a:p>
            </p:txBody>
          </p:sp>
        </mc:Choice>
        <mc:Fallback xmlns="">
          <p:sp>
            <p:nvSpPr>
              <p:cNvPr id="15" name="Object 4">
                <a:extLst>
                  <a:ext uri="{FF2B5EF4-FFF2-40B4-BE49-F238E27FC236}">
                    <a16:creationId xmlns:a16="http://schemas.microsoft.com/office/drawing/2014/main" xmlns="" xmlns:a14="http://schemas.microsoft.com/office/drawing/2010/main" id="{54B386A3-04E9-4467-9E7B-D845F9BA8E79}"/>
                  </a:ext>
                </a:extLst>
              </p:cNvPr>
              <p:cNvSpPr txBox="1">
                <a:spLocks noRot="1" noChangeAspect="1" noMove="1" noResize="1" noEditPoints="1" noAdjustHandles="1" noChangeArrowheads="1" noChangeShapeType="1" noTextEdit="1"/>
              </p:cNvSpPr>
              <p:nvPr/>
            </p:nvSpPr>
            <p:spPr bwMode="auto">
              <a:xfrm>
                <a:off x="2123728" y="4797152"/>
                <a:ext cx="6450868" cy="865188"/>
              </a:xfrm>
              <a:prstGeom prst="rect">
                <a:avLst/>
              </a:prstGeom>
              <a:blipFill>
                <a:blip r:embed="rId5" cstate="print"/>
                <a:stretch>
                  <a:fillRect/>
                </a:stretch>
              </a:blipFill>
              <a:ln>
                <a:noFill/>
              </a:ln>
              <a:effectLst/>
            </p:spPr>
            <p:txBody>
              <a:bodyPr/>
              <a:lstStyle/>
              <a:p>
                <a:r>
                  <a:rPr lang="el-GR">
                    <a:noFill/>
                  </a:rPr>
                  <a:t> </a:t>
                </a:r>
              </a:p>
            </p:txBody>
          </p:sp>
        </mc:Fallback>
      </mc:AlternateContent>
      <p:sp>
        <p:nvSpPr>
          <p:cNvPr id="4" name="Οβάλ 3">
            <a:extLst>
              <a:ext uri="{FF2B5EF4-FFF2-40B4-BE49-F238E27FC236}">
                <a16:creationId xmlns:a16="http://schemas.microsoft.com/office/drawing/2014/main" id="{D3F96869-A030-40DD-9121-0D6C3553E15A}"/>
              </a:ext>
            </a:extLst>
          </p:cNvPr>
          <p:cNvSpPr/>
          <p:nvPr/>
        </p:nvSpPr>
        <p:spPr>
          <a:xfrm>
            <a:off x="4291211" y="1771845"/>
            <a:ext cx="1008112" cy="101387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1" name="Picture 2">
            <a:extLst>
              <a:ext uri="{FF2B5EF4-FFF2-40B4-BE49-F238E27FC236}">
                <a16:creationId xmlns:a16="http://schemas.microsoft.com/office/drawing/2014/main" id="{866FBB9E-77D0-4386-942B-DA21F4F9160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5467" y="5067767"/>
            <a:ext cx="1358819" cy="115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Οβάλ 4">
            <a:extLst>
              <a:ext uri="{FF2B5EF4-FFF2-40B4-BE49-F238E27FC236}">
                <a16:creationId xmlns:a16="http://schemas.microsoft.com/office/drawing/2014/main" id="{E6FD2465-5D65-B091-5A69-6E1CD3FD6B20}"/>
              </a:ext>
            </a:extLst>
          </p:cNvPr>
          <p:cNvSpPr/>
          <p:nvPr/>
        </p:nvSpPr>
        <p:spPr>
          <a:xfrm>
            <a:off x="4788024" y="3553460"/>
            <a:ext cx="3096344" cy="10673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058239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1692A0AB-E8D9-492A-ABF0-D63301F9267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5D8BE22-3EA5-4386-BECD-FF48954BF726}"/>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17</a:t>
            </a:fld>
            <a:endParaRPr lang="el-GR" dirty="0">
              <a:solidFill>
                <a:prstClr val="black">
                  <a:tint val="75000"/>
                </a:prstClr>
              </a:solidFill>
            </a:endParaRPr>
          </a:p>
        </p:txBody>
      </p:sp>
      <mc:AlternateContent xmlns:mc="http://schemas.openxmlformats.org/markup-compatibility/2006" xmlns:a14="http://schemas.microsoft.com/office/drawing/2010/main">
        <mc:Choice Requires="a14">
          <p:sp>
            <p:nvSpPr>
              <p:cNvPr id="6" name="Ορθογώνιο 5">
                <a:extLst>
                  <a:ext uri="{FF2B5EF4-FFF2-40B4-BE49-F238E27FC236}">
                    <a16:creationId xmlns:a16="http://schemas.microsoft.com/office/drawing/2014/main" id="{522E2241-EFA2-4638-A3D9-02F46C03F832}"/>
                  </a:ext>
                </a:extLst>
              </p:cNvPr>
              <p:cNvSpPr/>
              <p:nvPr/>
            </p:nvSpPr>
            <p:spPr>
              <a:xfrm>
                <a:off x="435496" y="404664"/>
                <a:ext cx="7643192" cy="3251468"/>
              </a:xfrm>
              <a:prstGeom prst="rect">
                <a:avLst/>
              </a:prstGeom>
            </p:spPr>
            <p:txBody>
              <a:bodyPr wrap="square">
                <a:spAutoFit/>
              </a:bodyPr>
              <a:lstStyle/>
              <a:p>
                <a:pPr marL="12700" algn="just">
                  <a:lnSpc>
                    <a:spcPts val="2555"/>
                  </a:lnSpc>
                  <a:spcBef>
                    <a:spcPts val="127"/>
                  </a:spcBef>
                </a:pPr>
                <a:r>
                  <a:rPr lang="el-GR" sz="2000" dirty="0">
                    <a:solidFill>
                      <a:srgbClr val="0000FF"/>
                    </a:solidFill>
                    <a:latin typeface="Arial" panose="020B0604020202020204" pitchFamily="34" charset="0"/>
                    <a:cs typeface="Arial" panose="020B0604020202020204" pitchFamily="34" charset="0"/>
                  </a:rPr>
                  <a:t>Η παράγωγος κατά την κίνηση δίνεται από την εξίσωση:</a:t>
                </a: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spcBef>
                    <a:spcPts val="127"/>
                  </a:spcBef>
                </a:pPr>
                <a:r>
                  <a:rPr lang="el-GR" sz="2000" dirty="0">
                    <a:solidFill>
                      <a:srgbClr val="0000FF"/>
                    </a:solidFill>
                    <a:latin typeface="Arial" panose="020B0604020202020204" pitchFamily="34" charset="0"/>
                    <a:cs typeface="Arial" panose="020B0604020202020204" pitchFamily="34" charset="0"/>
                  </a:rPr>
                  <a:t>Η σχέση αυτή </a:t>
                </a:r>
                <a:r>
                  <a:rPr lang="el-GR" sz="2000" b="1" dirty="0">
                    <a:solidFill>
                      <a:srgbClr val="0000FF"/>
                    </a:solidFill>
                    <a:latin typeface="Arial" panose="020B0604020202020204" pitchFamily="34" charset="0"/>
                    <a:cs typeface="Arial" panose="020B0604020202020204" pitchFamily="34" charset="0"/>
                  </a:rPr>
                  <a:t>καλείται υλική παράγωγος ή παράγωγος κατά την κίνηση</a:t>
                </a:r>
                <a:r>
                  <a:rPr lang="el-GR" sz="2000" dirty="0">
                    <a:solidFill>
                      <a:srgbClr val="0000FF"/>
                    </a:solidFill>
                    <a:latin typeface="Arial" panose="020B0604020202020204" pitchFamily="34" charset="0"/>
                    <a:cs typeface="Arial" panose="020B0604020202020204" pitchFamily="34" charset="0"/>
                  </a:rPr>
                  <a:t>. </a:t>
                </a:r>
                <a:r>
                  <a:rPr lang="el-GR" sz="2000" u="sng" dirty="0">
                    <a:solidFill>
                      <a:srgbClr val="0000FF"/>
                    </a:solidFill>
                    <a:latin typeface="Arial" panose="020B0604020202020204" pitchFamily="34" charset="0"/>
                    <a:cs typeface="Arial" panose="020B0604020202020204" pitchFamily="34" charset="0"/>
                  </a:rPr>
                  <a:t>Ο όρος</a:t>
                </a:r>
                <a:r>
                  <a:rPr lang="el-GR" sz="2000" dirty="0">
                    <a:solidFill>
                      <a:srgbClr val="0000FF"/>
                    </a:solidFill>
                    <a:latin typeface="Arial" panose="020B0604020202020204" pitchFamily="34" charset="0"/>
                    <a:cs typeface="Arial" panose="020B0604020202020204" pitchFamily="34" charset="0"/>
                  </a:rPr>
                  <a:t> </a:t>
                </a:r>
                <a14:m>
                  <m:oMath xmlns:m="http://schemas.openxmlformats.org/officeDocument/2006/math">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num>
                      <m:den>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𝑡</m:t>
                        </m:r>
                      </m:den>
                    </m:f>
                  </m:oMath>
                </a14:m>
                <a:r>
                  <a:rPr lang="en-US" sz="2000" dirty="0">
                    <a:solidFill>
                      <a:srgbClr val="0000FF"/>
                    </a:solidFill>
                    <a:latin typeface="Arial" panose="020B0604020202020204" pitchFamily="34" charset="0"/>
                    <a:cs typeface="Arial" panose="020B0604020202020204" pitchFamily="34" charset="0"/>
                  </a:rPr>
                  <a:t> </a:t>
                </a:r>
                <a:r>
                  <a:rPr lang="el-GR" sz="2000" u="sng" dirty="0">
                    <a:solidFill>
                      <a:srgbClr val="0000FF"/>
                    </a:solidFill>
                    <a:latin typeface="Arial" panose="020B0604020202020204" pitchFamily="34" charset="0"/>
                    <a:cs typeface="Arial" panose="020B0604020202020204" pitchFamily="34" charset="0"/>
                  </a:rPr>
                  <a:t>είναι ο ρυθμός της μεταβολής της ιδιότητας στο χρόνο </a:t>
                </a:r>
                <a:r>
                  <a:rPr lang="el-GR" sz="2000" b="1" u="sng" dirty="0">
                    <a:solidFill>
                      <a:srgbClr val="0000FF"/>
                    </a:solidFill>
                    <a:latin typeface="Arial" panose="020B0604020202020204" pitchFamily="34" charset="0"/>
                    <a:cs typeface="Arial" panose="020B0604020202020204" pitchFamily="34" charset="0"/>
                  </a:rPr>
                  <a:t>αλλά</a:t>
                </a:r>
                <a:r>
                  <a:rPr lang="el-GR" sz="2000" u="sng" dirty="0">
                    <a:solidFill>
                      <a:srgbClr val="0000FF"/>
                    </a:solidFill>
                    <a:latin typeface="Arial" panose="020B0604020202020204" pitchFamily="34" charset="0"/>
                    <a:cs typeface="Arial" panose="020B0604020202020204" pitchFamily="34" charset="0"/>
                  </a:rPr>
                  <a:t> σε σταθερό σημείο </a:t>
                </a:r>
                <a:r>
                  <a:rPr lang="en-US" sz="2000" u="sng" dirty="0">
                    <a:solidFill>
                      <a:srgbClr val="0000FF"/>
                    </a:solidFill>
                    <a:latin typeface="Arial" panose="020B0604020202020204" pitchFamily="34" charset="0"/>
                    <a:cs typeface="Arial" panose="020B0604020202020204" pitchFamily="34" charset="0"/>
                  </a:rPr>
                  <a:t>r = (</a:t>
                </a:r>
                <a:r>
                  <a:rPr lang="en-US" sz="2000" u="sng" dirty="0" err="1">
                    <a:solidFill>
                      <a:srgbClr val="0000FF"/>
                    </a:solidFill>
                    <a:latin typeface="Arial" panose="020B0604020202020204" pitchFamily="34" charset="0"/>
                    <a:cs typeface="Arial" panose="020B0604020202020204" pitchFamily="34" charset="0"/>
                  </a:rPr>
                  <a:t>x,y,z</a:t>
                </a:r>
                <a:r>
                  <a:rPr lang="en-US" sz="2000" u="sng" dirty="0">
                    <a:solidFill>
                      <a:srgbClr val="0000FF"/>
                    </a:solidFill>
                    <a:latin typeface="Arial" panose="020B0604020202020204" pitchFamily="34" charset="0"/>
                    <a:cs typeface="Arial" panose="020B0604020202020204" pitchFamily="34" charset="0"/>
                  </a:rPr>
                  <a:t>) </a:t>
                </a:r>
                <a:r>
                  <a:rPr lang="el-GR" sz="2000" u="sng" dirty="0">
                    <a:solidFill>
                      <a:srgbClr val="0000FF"/>
                    </a:solidFill>
                    <a:latin typeface="Arial" panose="020B0604020202020204" pitchFamily="34" charset="0"/>
                    <a:cs typeface="Arial" panose="020B0604020202020204" pitchFamily="34" charset="0"/>
                  </a:rPr>
                  <a:t>και αναφέρεται σε ένα αδρανειακό σύστημα.</a:t>
                </a:r>
                <a:r>
                  <a:rPr lang="el-GR" sz="2000" dirty="0">
                    <a:solidFill>
                      <a:srgbClr val="0000FF"/>
                    </a:solidFill>
                    <a:latin typeface="Arial" panose="020B0604020202020204" pitchFamily="34" charset="0"/>
                    <a:cs typeface="Arial" panose="020B0604020202020204" pitchFamily="34" charset="0"/>
                  </a:rPr>
                  <a:t> </a:t>
                </a:r>
                <a:r>
                  <a:rPr lang="el-GR" sz="2000" b="1" dirty="0">
                    <a:solidFill>
                      <a:srgbClr val="0000FF"/>
                    </a:solidFill>
                    <a:latin typeface="Arial" panose="020B0604020202020204" pitchFamily="34" charset="0"/>
                    <a:cs typeface="Arial" panose="020B0604020202020204" pitchFamily="34" charset="0"/>
                  </a:rPr>
                  <a:t>Καλείται δε τοπική παράγωγος ή απεικόνιση της κίνησης κατά </a:t>
                </a:r>
                <a:r>
                  <a:rPr lang="en-US" sz="2000" b="1" dirty="0">
                    <a:solidFill>
                      <a:srgbClr val="0000FF"/>
                    </a:solidFill>
                    <a:latin typeface="Arial" panose="020B0604020202020204" pitchFamily="34" charset="0"/>
                    <a:cs typeface="Arial" panose="020B0604020202020204" pitchFamily="34" charset="0"/>
                  </a:rPr>
                  <a:t>Euler</a:t>
                </a:r>
                <a:endParaRPr lang="el-GR" sz="2000" b="1" dirty="0">
                  <a:solidFill>
                    <a:srgbClr val="0000FF"/>
                  </a:solidFill>
                  <a:latin typeface="Arial" panose="020B0604020202020204" pitchFamily="34" charset="0"/>
                  <a:cs typeface="Arial" panose="020B0604020202020204" pitchFamily="34" charset="0"/>
                </a:endParaRPr>
              </a:p>
            </p:txBody>
          </p:sp>
        </mc:Choice>
        <mc:Fallback xmlns="">
          <p:sp>
            <p:nvSpPr>
              <p:cNvPr id="6" name="Ορθογώνιο 5">
                <a:extLst>
                  <a:ext uri="{FF2B5EF4-FFF2-40B4-BE49-F238E27FC236}">
                    <a16:creationId xmlns:a16="http://schemas.microsoft.com/office/drawing/2014/main" id="{522E2241-EFA2-4638-A3D9-02F46C03F832}"/>
                  </a:ext>
                </a:extLst>
              </p:cNvPr>
              <p:cNvSpPr>
                <a:spLocks noRot="1" noChangeAspect="1" noMove="1" noResize="1" noEditPoints="1" noAdjustHandles="1" noChangeArrowheads="1" noChangeShapeType="1" noTextEdit="1"/>
              </p:cNvSpPr>
              <p:nvPr/>
            </p:nvSpPr>
            <p:spPr>
              <a:xfrm>
                <a:off x="435496" y="404664"/>
                <a:ext cx="7643192" cy="3251468"/>
              </a:xfrm>
              <a:prstGeom prst="rect">
                <a:avLst/>
              </a:prstGeom>
              <a:blipFill>
                <a:blip r:embed="rId3"/>
                <a:stretch>
                  <a:fillRect l="-638" t="-749" r="-877" b="-2434"/>
                </a:stretch>
              </a:blipFill>
            </p:spPr>
            <p:txBody>
              <a:bodyPr/>
              <a:lstStyle/>
              <a:p>
                <a:r>
                  <a:rPr lang="el-GR">
                    <a:noFill/>
                  </a:rPr>
                  <a:t> </a:t>
                </a:r>
              </a:p>
            </p:txBody>
          </p:sp>
        </mc:Fallback>
      </mc:AlternateContent>
      <p:pic>
        <p:nvPicPr>
          <p:cNvPr id="8" name="Εικόνα 7">
            <a:extLst>
              <a:ext uri="{FF2B5EF4-FFF2-40B4-BE49-F238E27FC236}">
                <a16:creationId xmlns:a16="http://schemas.microsoft.com/office/drawing/2014/main" id="{EE41D7C6-0D2F-4707-AD46-FBA0C6646D3D}"/>
              </a:ext>
            </a:extLst>
          </p:cNvPr>
          <p:cNvPicPr>
            <a:picLocks noChangeAspect="1"/>
          </p:cNvPicPr>
          <p:nvPr/>
        </p:nvPicPr>
        <p:blipFill rotWithShape="1">
          <a:blip r:embed="rId4" cstate="print"/>
          <a:srcRect l="24424" t="18885" r="21057" b="10348"/>
          <a:stretch/>
        </p:blipFill>
        <p:spPr>
          <a:xfrm>
            <a:off x="5089358" y="3656132"/>
            <a:ext cx="2927684" cy="2755467"/>
          </a:xfrm>
          <a:prstGeom prst="rect">
            <a:avLst/>
          </a:prstGeom>
        </p:spPr>
      </p:pic>
      <p:sp>
        <p:nvSpPr>
          <p:cNvPr id="10" name="Ορθογώνιο 9">
            <a:extLst>
              <a:ext uri="{FF2B5EF4-FFF2-40B4-BE49-F238E27FC236}">
                <a16:creationId xmlns:a16="http://schemas.microsoft.com/office/drawing/2014/main" id="{5972FE53-10E7-481E-86FC-6A4BC5E50D21}"/>
              </a:ext>
            </a:extLst>
          </p:cNvPr>
          <p:cNvSpPr/>
          <p:nvPr/>
        </p:nvSpPr>
        <p:spPr>
          <a:xfrm>
            <a:off x="1115616" y="4929726"/>
            <a:ext cx="4186808" cy="646331"/>
          </a:xfrm>
          <a:prstGeom prst="rect">
            <a:avLst/>
          </a:prstGeom>
        </p:spPr>
        <p:txBody>
          <a:bodyPr wrap="square">
            <a:spAutoFit/>
          </a:bodyPr>
          <a:lstStyle/>
          <a:p>
            <a:pPr algn="r"/>
            <a:r>
              <a:rPr lang="el-GR" dirty="0">
                <a:latin typeface="Arial" panose="020B0604020202020204" pitchFamily="34" charset="0"/>
                <a:cs typeface="Arial" panose="020B0604020202020204" pitchFamily="34" charset="0"/>
              </a:rPr>
              <a:t>Σχηματική παράσταση της τροχιάς ενός θύλακα αέρα στην ατμόσφαιρα</a:t>
            </a:r>
            <a:endParaRPr lang="el-GR" dirty="0"/>
          </a:p>
        </p:txBody>
      </p:sp>
      <p:sp>
        <p:nvSpPr>
          <p:cNvPr id="5" name="Ορθογώνιο 4">
            <a:extLst>
              <a:ext uri="{FF2B5EF4-FFF2-40B4-BE49-F238E27FC236}">
                <a16:creationId xmlns:a16="http://schemas.microsoft.com/office/drawing/2014/main" id="{78A275B6-6FC7-4B3F-87D1-3659B1816FF3}"/>
              </a:ext>
            </a:extLst>
          </p:cNvPr>
          <p:cNvSpPr/>
          <p:nvPr/>
        </p:nvSpPr>
        <p:spPr>
          <a:xfrm>
            <a:off x="699297" y="5869837"/>
            <a:ext cx="1286378" cy="403316"/>
          </a:xfrm>
          <a:prstGeom prst="rect">
            <a:avLst/>
          </a:prstGeom>
        </p:spPr>
        <p:txBody>
          <a:bodyPr wrap="none">
            <a:spAutoFit/>
          </a:bodyPr>
          <a:lstStyle/>
          <a:p>
            <a:pPr marL="12700" algn="r">
              <a:lnSpc>
                <a:spcPts val="2555"/>
              </a:lnSpc>
              <a:spcBef>
                <a:spcPts val="127"/>
              </a:spcBef>
            </a:pPr>
            <a:r>
              <a:rPr lang="en-US" i="1" dirty="0">
                <a:solidFill>
                  <a:srgbClr val="FF0000"/>
                </a:solidFill>
              </a:rPr>
              <a:t>, </a:t>
            </a:r>
            <a:r>
              <a:rPr lang="el-GR" dirty="0">
                <a:solidFill>
                  <a:srgbClr val="FF0000"/>
                </a:solidFill>
              </a:rPr>
              <a:t>διάνυσμα </a:t>
            </a:r>
          </a:p>
        </p:txBody>
      </p:sp>
      <p:graphicFrame>
        <p:nvGraphicFramePr>
          <p:cNvPr id="4" name="Αντικείμενο 3">
            <a:extLst>
              <a:ext uri="{FF2B5EF4-FFF2-40B4-BE49-F238E27FC236}">
                <a16:creationId xmlns:a16="http://schemas.microsoft.com/office/drawing/2014/main" id="{1AE20A72-7F7D-4758-A30A-30DC3FA31EC6}"/>
              </a:ext>
            </a:extLst>
          </p:cNvPr>
          <p:cNvGraphicFramePr>
            <a:graphicFrameLocks noChangeAspect="1"/>
          </p:cNvGraphicFramePr>
          <p:nvPr>
            <p:extLst>
              <p:ext uri="{D42A27DB-BD31-4B8C-83A1-F6EECF244321}">
                <p14:modId xmlns:p14="http://schemas.microsoft.com/office/powerpoint/2010/main" val="1957644320"/>
              </p:ext>
            </p:extLst>
          </p:nvPr>
        </p:nvGraphicFramePr>
        <p:xfrm>
          <a:off x="5813322" y="913834"/>
          <a:ext cx="2265366" cy="780293"/>
        </p:xfrm>
        <a:graphic>
          <a:graphicData uri="http://schemas.openxmlformats.org/presentationml/2006/ole">
            <mc:AlternateContent xmlns:mc="http://schemas.openxmlformats.org/markup-compatibility/2006">
              <mc:Choice xmlns:v="urn:schemas-microsoft-com:vml" Requires="v">
                <p:oleObj name="Equation" r:id="rId5" imgW="1143000" imgH="393480" progId="Equation.DSMT4">
                  <p:embed/>
                </p:oleObj>
              </mc:Choice>
              <mc:Fallback>
                <p:oleObj name="Equation" r:id="rId5" imgW="1143000" imgH="393480" progId="Equation.DSMT4">
                  <p:embed/>
                  <p:pic>
                    <p:nvPicPr>
                      <p:cNvPr id="0" name=""/>
                      <p:cNvPicPr/>
                      <p:nvPr/>
                    </p:nvPicPr>
                    <p:blipFill>
                      <a:blip r:embed="rId6"/>
                      <a:stretch>
                        <a:fillRect/>
                      </a:stretch>
                    </p:blipFill>
                    <p:spPr>
                      <a:xfrm>
                        <a:off x="5813322" y="913834"/>
                        <a:ext cx="2265366" cy="780293"/>
                      </a:xfrm>
                      <a:prstGeom prst="rect">
                        <a:avLst/>
                      </a:prstGeom>
                    </p:spPr>
                  </p:pic>
                </p:oleObj>
              </mc:Fallback>
            </mc:AlternateContent>
          </a:graphicData>
        </a:graphic>
      </p:graphicFrame>
      <p:graphicFrame>
        <p:nvGraphicFramePr>
          <p:cNvPr id="7" name="Αντικείμενο 6">
            <a:extLst>
              <a:ext uri="{FF2B5EF4-FFF2-40B4-BE49-F238E27FC236}">
                <a16:creationId xmlns:a16="http://schemas.microsoft.com/office/drawing/2014/main" id="{44603BD4-F9C4-4EA8-9E75-5023D5BC41EB}"/>
              </a:ext>
            </a:extLst>
          </p:cNvPr>
          <p:cNvGraphicFramePr>
            <a:graphicFrameLocks noChangeAspect="1"/>
          </p:cNvGraphicFramePr>
          <p:nvPr>
            <p:extLst>
              <p:ext uri="{D42A27DB-BD31-4B8C-83A1-F6EECF244321}">
                <p14:modId xmlns:p14="http://schemas.microsoft.com/office/powerpoint/2010/main" val="933881922"/>
              </p:ext>
            </p:extLst>
          </p:nvPr>
        </p:nvGraphicFramePr>
        <p:xfrm>
          <a:off x="540355" y="5776204"/>
          <a:ext cx="288031" cy="460827"/>
        </p:xfrm>
        <a:graphic>
          <a:graphicData uri="http://schemas.openxmlformats.org/presentationml/2006/ole">
            <mc:AlternateContent xmlns:mc="http://schemas.openxmlformats.org/markup-compatibility/2006">
              <mc:Choice xmlns:v="urn:schemas-microsoft-com:vml" Requires="v">
                <p:oleObj name="Equation" r:id="rId7" imgW="164880" imgH="203040" progId="Equation.DSMT4">
                  <p:embed/>
                </p:oleObj>
              </mc:Choice>
              <mc:Fallback>
                <p:oleObj name="Equation" r:id="rId7" imgW="164880" imgH="203040" progId="Equation.DSMT4">
                  <p:embed/>
                  <p:pic>
                    <p:nvPicPr>
                      <p:cNvPr id="0" name=""/>
                      <p:cNvPicPr/>
                      <p:nvPr/>
                    </p:nvPicPr>
                    <p:blipFill>
                      <a:blip r:embed="rId8"/>
                      <a:stretch>
                        <a:fillRect/>
                      </a:stretch>
                    </p:blipFill>
                    <p:spPr>
                      <a:xfrm>
                        <a:off x="540355" y="5776204"/>
                        <a:ext cx="288031" cy="460827"/>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9992321-FCD6-151E-B7E5-61E021B5CACF}"/>
                  </a:ext>
                </a:extLst>
              </p:cNvPr>
              <p:cNvSpPr txBox="1"/>
              <p:nvPr/>
            </p:nvSpPr>
            <p:spPr>
              <a:xfrm>
                <a:off x="1985675" y="5898272"/>
                <a:ext cx="2019393" cy="369332"/>
              </a:xfrm>
              <a:prstGeom prst="rect">
                <a:avLst/>
              </a:prstGeom>
              <a:noFill/>
            </p:spPr>
            <p:txBody>
              <a:bodyPr wrap="square">
                <a:spAutoFit/>
              </a:bodyPr>
              <a:lstStyle/>
              <a:p>
                <a:pPr/>
                <a14:m>
                  <m:oMathPara xmlns:m="http://schemas.openxmlformats.org/officeDocument/2006/math">
                    <m:oMathParaPr>
                      <m:jc m:val="left"/>
                    </m:oMathParaPr>
                    <m:oMath xmlns:m="http://schemas.openxmlformats.org/officeDocument/2006/math">
                      <m:r>
                        <a:rPr lang="en-US" sz="1800" b="0" i="1" smtClean="0">
                          <a:solidFill>
                            <a:srgbClr val="FF0000"/>
                          </a:solidFill>
                          <a:latin typeface="Cambria Math" panose="02040503050406030204" pitchFamily="18" charset="0"/>
                        </a:rPr>
                        <m:t>(</m:t>
                      </m:r>
                      <m:r>
                        <a:rPr lang="en-US" sz="1800" i="1">
                          <a:solidFill>
                            <a:srgbClr val="FF0000"/>
                          </a:solidFill>
                          <a:latin typeface="Cambria Math" panose="02040503050406030204" pitchFamily="18" charset="0"/>
                        </a:rPr>
                        <m:t>𝑢</m:t>
                      </m:r>
                      <m:r>
                        <m:rPr>
                          <m:nor/>
                        </m:rPr>
                        <a:rPr lang="en-US" sz="1800" b="0" i="0" smtClean="0">
                          <a:solidFill>
                            <a:srgbClr val="FF0000"/>
                          </a:solidFill>
                          <a:latin typeface="Cambria Math" panose="02040503050406030204" pitchFamily="18" charset="0"/>
                        </a:rPr>
                        <m:t>i</m:t>
                      </m:r>
                      <m:r>
                        <m:rPr>
                          <m:nor/>
                        </m:rPr>
                        <a:rPr lang="en-US" sz="1800" dirty="0">
                          <a:solidFill>
                            <a:srgbClr val="FF0000"/>
                          </a:solidFill>
                        </a:rPr>
                        <m:t>+</m:t>
                      </m:r>
                      <m:r>
                        <m:rPr>
                          <m:nor/>
                        </m:rPr>
                        <a:rPr lang="el-GR" sz="1800" dirty="0">
                          <a:solidFill>
                            <a:srgbClr val="FF0000"/>
                          </a:solidFill>
                        </a:rPr>
                        <m:t> </m:t>
                      </m:r>
                      <m:r>
                        <a:rPr lang="en-US" sz="1800" i="1">
                          <a:solidFill>
                            <a:srgbClr val="FF0000"/>
                          </a:solidFill>
                          <a:latin typeface="Cambria Math" panose="02040503050406030204" pitchFamily="18" charset="0"/>
                        </a:rPr>
                        <m:t>𝑣</m:t>
                      </m:r>
                      <m:r>
                        <a:rPr lang="en-US" sz="1800" b="0" i="1" smtClean="0">
                          <a:solidFill>
                            <a:srgbClr val="FF0000"/>
                          </a:solidFill>
                          <a:latin typeface="Cambria Math" panose="02040503050406030204" pitchFamily="18" charset="0"/>
                        </a:rPr>
                        <m:t>𝑗</m:t>
                      </m:r>
                      <m:r>
                        <a:rPr lang="en-US" sz="1800" i="1">
                          <a:solidFill>
                            <a:srgbClr val="FF0000"/>
                          </a:solidFill>
                          <a:latin typeface="Cambria Math" panose="02040503050406030204" pitchFamily="18" charset="0"/>
                        </a:rPr>
                        <m:t>+</m:t>
                      </m:r>
                      <m:r>
                        <a:rPr lang="en-US" sz="1800" i="1">
                          <a:solidFill>
                            <a:srgbClr val="FF0000"/>
                          </a:solidFill>
                          <a:latin typeface="Cambria Math" panose="02040503050406030204" pitchFamily="18" charset="0"/>
                        </a:rPr>
                        <m:t>𝑤𝑘</m:t>
                      </m:r>
                      <m:r>
                        <a:rPr lang="en-US" sz="1800" b="0" i="1" smtClean="0">
                          <a:solidFill>
                            <a:srgbClr val="FF0000"/>
                          </a:solidFill>
                          <a:latin typeface="Cambria Math" panose="02040503050406030204" pitchFamily="18" charset="0"/>
                        </a:rPr>
                        <m:t>)</m:t>
                      </m:r>
                    </m:oMath>
                  </m:oMathPara>
                </a14:m>
                <a:endParaRPr lang="el-GR" dirty="0">
                  <a:solidFill>
                    <a:srgbClr val="FF0000"/>
                  </a:solidFill>
                </a:endParaRPr>
              </a:p>
            </p:txBody>
          </p:sp>
        </mc:Choice>
        <mc:Fallback xmlns="">
          <p:sp>
            <p:nvSpPr>
              <p:cNvPr id="11" name="TextBox 10">
                <a:extLst>
                  <a:ext uri="{FF2B5EF4-FFF2-40B4-BE49-F238E27FC236}">
                    <a16:creationId xmlns:a16="http://schemas.microsoft.com/office/drawing/2014/main" id="{D9992321-FCD6-151E-B7E5-61E021B5CACF}"/>
                  </a:ext>
                </a:extLst>
              </p:cNvPr>
              <p:cNvSpPr txBox="1">
                <a:spLocks noRot="1" noChangeAspect="1" noMove="1" noResize="1" noEditPoints="1" noAdjustHandles="1" noChangeArrowheads="1" noChangeShapeType="1" noTextEdit="1"/>
              </p:cNvSpPr>
              <p:nvPr/>
            </p:nvSpPr>
            <p:spPr>
              <a:xfrm>
                <a:off x="1985675" y="5898272"/>
                <a:ext cx="2019393" cy="369332"/>
              </a:xfrm>
              <a:prstGeom prst="rect">
                <a:avLst/>
              </a:prstGeom>
              <a:blipFill>
                <a:blip r:embed="rId9"/>
                <a:stretch>
                  <a:fillRect l="-906" b="-13333"/>
                </a:stretch>
              </a:blipFill>
            </p:spPr>
            <p:txBody>
              <a:bodyPr/>
              <a:lstStyle/>
              <a:p>
                <a:r>
                  <a:rPr lang="el-GR">
                    <a:noFill/>
                  </a:rPr>
                  <a:t> </a:t>
                </a:r>
              </a:p>
            </p:txBody>
          </p:sp>
        </mc:Fallback>
      </mc:AlternateContent>
    </p:spTree>
    <p:extLst>
      <p:ext uri="{BB962C8B-B14F-4D97-AF65-F5344CB8AC3E}">
        <p14:creationId xmlns:p14="http://schemas.microsoft.com/office/powerpoint/2010/main" val="2819643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61428E8-E6A8-488E-91EA-2DBB49632E9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F40717F-2C8B-422C-A801-F64AB67DCDA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18</a:t>
            </a:fld>
            <a:endParaRPr lang="el-GR" dirty="0">
              <a:solidFill>
                <a:prstClr val="black">
                  <a:tint val="75000"/>
                </a:prstClr>
              </a:solidFill>
            </a:endParaRPr>
          </a:p>
        </p:txBody>
      </p:sp>
      <mc:AlternateContent xmlns:mc="http://schemas.openxmlformats.org/markup-compatibility/2006" xmlns:a14="http://schemas.microsoft.com/office/drawing/2010/main">
        <mc:Choice Requires="a14">
          <p:sp>
            <p:nvSpPr>
              <p:cNvPr id="8" name="Ορθογώνιο 7">
                <a:extLst>
                  <a:ext uri="{FF2B5EF4-FFF2-40B4-BE49-F238E27FC236}">
                    <a16:creationId xmlns:a16="http://schemas.microsoft.com/office/drawing/2014/main" id="{B0A694C8-3BAA-4593-8402-6035FCBEE15D}"/>
                  </a:ext>
                </a:extLst>
              </p:cNvPr>
              <p:cNvSpPr/>
              <p:nvPr/>
            </p:nvSpPr>
            <p:spPr>
              <a:xfrm>
                <a:off x="408788" y="593847"/>
                <a:ext cx="8229600" cy="1817036"/>
              </a:xfrm>
              <a:prstGeom prst="rect">
                <a:avLst/>
              </a:prstGeom>
            </p:spPr>
            <p:txBody>
              <a:bodyPr wrap="square">
                <a:spAutoFit/>
              </a:bodyPr>
              <a:lstStyle/>
              <a:p>
                <a:pPr algn="just"/>
                <a:r>
                  <a:rPr lang="el-GR" sz="2200" dirty="0">
                    <a:solidFill>
                      <a:srgbClr val="FF0000"/>
                    </a:solidFill>
                    <a:latin typeface="Arial" panose="020B0604020202020204" pitchFamily="34" charset="0"/>
                    <a:cs typeface="Arial" panose="020B0604020202020204" pitchFamily="34" charset="0"/>
                  </a:rPr>
                  <a:t>Η υλική παράγωγος περιγράφει μια ροή που ακολουθεί την κίνηση του θύλακα του ρευστού με ταχύτητα </a:t>
                </a:r>
                <a:r>
                  <a:rPr lang="en-US" sz="2200" dirty="0">
                    <a:solidFill>
                      <a:srgbClr val="FF0000"/>
                    </a:solidFill>
                    <a:latin typeface="Arial" panose="020B0604020202020204" pitchFamily="34" charset="0"/>
                    <a:cs typeface="Arial" panose="020B0604020202020204" pitchFamily="34" charset="0"/>
                  </a:rPr>
                  <a:t>    = (u,</a:t>
                </a:r>
                <a:r>
                  <a:rPr lang="el-GR" sz="2200" dirty="0">
                    <a:solidFill>
                      <a:srgbClr val="FF0000"/>
                    </a:solidFill>
                    <a:latin typeface="Arial" panose="020B0604020202020204" pitchFamily="34" charset="0"/>
                    <a:cs typeface="Arial" panose="020B0604020202020204" pitchFamily="34" charset="0"/>
                  </a:rPr>
                  <a:t>υ,</a:t>
                </a:r>
                <a:r>
                  <a:rPr lang="en-US" sz="2200" dirty="0">
                    <a:solidFill>
                      <a:srgbClr val="FF0000"/>
                    </a:solidFill>
                    <a:latin typeface="Arial" panose="020B0604020202020204" pitchFamily="34" charset="0"/>
                    <a:cs typeface="Arial" panose="020B0604020202020204" pitchFamily="34" charset="0"/>
                  </a:rPr>
                  <a:t>w) </a:t>
                </a:r>
                <a:r>
                  <a:rPr lang="el-GR" sz="2200" dirty="0">
                    <a:solidFill>
                      <a:srgbClr val="FF0000"/>
                    </a:solidFill>
                    <a:latin typeface="Arial" panose="020B0604020202020204" pitchFamily="34" charset="0"/>
                    <a:cs typeface="Arial" panose="020B0604020202020204" pitchFamily="34" charset="0"/>
                  </a:rPr>
                  <a:t>και καλείται απεικόνιση κατά </a:t>
                </a:r>
                <a:r>
                  <a:rPr lang="en-US" sz="2200" dirty="0">
                    <a:solidFill>
                      <a:srgbClr val="FF0000"/>
                    </a:solidFill>
                    <a:latin typeface="Arial" panose="020B0604020202020204" pitchFamily="34" charset="0"/>
                    <a:cs typeface="Arial" panose="020B0604020202020204" pitchFamily="34" charset="0"/>
                  </a:rPr>
                  <a:t>Lagrange</a:t>
                </a:r>
              </a:p>
              <a:p>
                <a:r>
                  <a:rPr lang="el-GR" sz="2200" dirty="0">
                    <a:solidFill>
                      <a:srgbClr val="FF0000"/>
                    </a:solidFill>
                    <a:latin typeface="Arial" panose="020B0604020202020204" pitchFamily="34" charset="0"/>
                    <a:cs typeface="Arial" panose="020B0604020202020204" pitchFamily="34" charset="0"/>
                  </a:rPr>
                  <a:t>Ο συμβολισμός </a:t>
                </a:r>
                <a14:m>
                  <m:oMath xmlns:m="http://schemas.openxmlformats.org/officeDocument/2006/math">
                    <m:f>
                      <m:fPr>
                        <m:ctrlPr>
                          <a:rPr lang="el-GR" sz="3200" b="1" i="1" smtClean="0">
                            <a:solidFill>
                              <a:srgbClr val="FF0000"/>
                            </a:solidFill>
                            <a:latin typeface="Cambria Math" panose="02040503050406030204" pitchFamily="18" charset="0"/>
                          </a:rPr>
                        </m:ctrlPr>
                      </m:fPr>
                      <m:num>
                        <m:r>
                          <a:rPr lang="en-US" sz="3200" b="1" i="1">
                            <a:solidFill>
                              <a:srgbClr val="FF0000"/>
                            </a:solidFill>
                            <a:latin typeface="Cambria Math" panose="02040503050406030204" pitchFamily="18" charset="0"/>
                          </a:rPr>
                          <m:t>𝑫</m:t>
                        </m:r>
                      </m:num>
                      <m:den>
                        <m:r>
                          <a:rPr lang="en-US" sz="3200" b="1" i="1">
                            <a:solidFill>
                              <a:srgbClr val="FF0000"/>
                            </a:solidFill>
                            <a:latin typeface="Cambria Math" panose="02040503050406030204" pitchFamily="18" charset="0"/>
                          </a:rPr>
                          <m:t>𝑫𝒕</m:t>
                        </m:r>
                      </m:den>
                    </m:f>
                    <m:r>
                      <a:rPr lang="en-US" sz="3200" i="1">
                        <a:solidFill>
                          <a:srgbClr val="000000"/>
                        </a:solidFill>
                        <a:latin typeface="Cambria Math" panose="02040503050406030204" pitchFamily="18" charset="0"/>
                      </a:rPr>
                      <m:t> </m:t>
                    </m:r>
                  </m:oMath>
                </a14:m>
                <a:r>
                  <a:rPr lang="el-GR" sz="2200" dirty="0">
                    <a:solidFill>
                      <a:srgbClr val="FF0000"/>
                    </a:solidFill>
                    <a:latin typeface="Arial" panose="020B0604020202020204" pitchFamily="34" charset="0"/>
                    <a:cs typeface="Arial" panose="020B0604020202020204" pitchFamily="34" charset="0"/>
                  </a:rPr>
                  <a:t>αναφέρεται επίσης ως υλική παράγωγος.</a:t>
                </a:r>
                <a:endParaRPr lang="el-GR" sz="2200" dirty="0">
                  <a:solidFill>
                    <a:srgbClr val="FF0000"/>
                  </a:solidFill>
                </a:endParaRPr>
              </a:p>
            </p:txBody>
          </p:sp>
        </mc:Choice>
        <mc:Fallback xmlns="">
          <p:sp>
            <p:nvSpPr>
              <p:cNvPr id="8" name="Ορθογώνιο 7">
                <a:extLst>
                  <a:ext uri="{FF2B5EF4-FFF2-40B4-BE49-F238E27FC236}">
                    <a16:creationId xmlns:a16="http://schemas.microsoft.com/office/drawing/2014/main" id="{B0A694C8-3BAA-4593-8402-6035FCBEE15D}"/>
                  </a:ext>
                </a:extLst>
              </p:cNvPr>
              <p:cNvSpPr>
                <a:spLocks noRot="1" noChangeAspect="1" noMove="1" noResize="1" noEditPoints="1" noAdjustHandles="1" noChangeArrowheads="1" noChangeShapeType="1" noTextEdit="1"/>
              </p:cNvSpPr>
              <p:nvPr/>
            </p:nvSpPr>
            <p:spPr>
              <a:xfrm>
                <a:off x="408788" y="593847"/>
                <a:ext cx="8229600" cy="1817036"/>
              </a:xfrm>
              <a:prstGeom prst="rect">
                <a:avLst/>
              </a:prstGeom>
              <a:blipFill>
                <a:blip r:embed="rId3"/>
                <a:stretch>
                  <a:fillRect l="-963" t="-1678" r="-963"/>
                </a:stretch>
              </a:blipFill>
            </p:spPr>
            <p:txBody>
              <a:bodyPr/>
              <a:lstStyle/>
              <a:p>
                <a:r>
                  <a:rPr lang="el-GR">
                    <a:noFill/>
                  </a:rPr>
                  <a:t> </a:t>
                </a:r>
              </a:p>
            </p:txBody>
          </p:sp>
        </mc:Fallback>
      </mc:AlternateContent>
      <p:sp>
        <p:nvSpPr>
          <p:cNvPr id="11" name="Ορθογώνιο 10">
            <a:extLst>
              <a:ext uri="{FF2B5EF4-FFF2-40B4-BE49-F238E27FC236}">
                <a16:creationId xmlns:a16="http://schemas.microsoft.com/office/drawing/2014/main" id="{586A84A1-9D37-403F-B12E-DDDDDCC1FFE1}"/>
              </a:ext>
            </a:extLst>
          </p:cNvPr>
          <p:cNvSpPr/>
          <p:nvPr/>
        </p:nvSpPr>
        <p:spPr>
          <a:xfrm>
            <a:off x="378412" y="2552063"/>
            <a:ext cx="8229600" cy="2786084"/>
          </a:xfrm>
          <a:prstGeom prst="rect">
            <a:avLst/>
          </a:prstGeom>
        </p:spPr>
        <p:txBody>
          <a:bodyPr wrap="square">
            <a:spAutoFit/>
          </a:bodyPr>
          <a:lstStyle/>
          <a:p>
            <a:pPr marL="12700" algn="just">
              <a:lnSpc>
                <a:spcPts val="2555"/>
              </a:lnSpc>
              <a:spcBef>
                <a:spcPts val="127"/>
              </a:spcBef>
            </a:pPr>
            <a:r>
              <a:rPr lang="el-GR" sz="2000" i="1" u="sng" dirty="0">
                <a:solidFill>
                  <a:srgbClr val="0000FF"/>
                </a:solidFill>
                <a:latin typeface="Arial" panose="020B0604020202020204" pitchFamily="34" charset="0"/>
                <a:cs typeface="Arial" panose="020B0604020202020204" pitchFamily="34" charset="0"/>
              </a:rPr>
              <a:t>Παράδειγμα:</a:t>
            </a: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r>
              <a:rPr lang="el-GR" sz="2000" dirty="0">
                <a:solidFill>
                  <a:srgbClr val="0000FF"/>
                </a:solidFill>
                <a:latin typeface="Arial" panose="020B0604020202020204" pitchFamily="34" charset="0"/>
                <a:cs typeface="Arial" panose="020B0604020202020204" pitchFamily="34" charset="0"/>
              </a:rPr>
              <a:t>Αέρια μάζα κινείται πάνω απ' την Ελλάδα με </a:t>
            </a:r>
            <a:r>
              <a:rPr lang="el-GR" sz="2000" u="sng" dirty="0">
                <a:solidFill>
                  <a:srgbClr val="0000FF"/>
                </a:solidFill>
                <a:latin typeface="Arial" panose="020B0604020202020204" pitchFamily="34" charset="0"/>
                <a:cs typeface="Arial" panose="020B0604020202020204" pitchFamily="34" charset="0"/>
              </a:rPr>
              <a:t>ταχύτητα 40</a:t>
            </a:r>
            <a:r>
              <a:rPr lang="en-US" sz="2000" u="sng" dirty="0">
                <a:solidFill>
                  <a:srgbClr val="0000FF"/>
                </a:solidFill>
                <a:latin typeface="Arial" panose="020B0604020202020204" pitchFamily="34" charset="0"/>
                <a:cs typeface="Arial" panose="020B0604020202020204" pitchFamily="34" charset="0"/>
              </a:rPr>
              <a:t>km/h</a:t>
            </a:r>
            <a:r>
              <a:rPr lang="el-GR" sz="2000" dirty="0">
                <a:solidFill>
                  <a:srgbClr val="0000FF"/>
                </a:solidFill>
                <a:latin typeface="Arial" panose="020B0604020202020204" pitchFamily="34" charset="0"/>
                <a:cs typeface="Arial" panose="020B0604020202020204" pitchFamily="34" charset="0"/>
              </a:rPr>
              <a:t>, ενώ παρατηρείται οριζόντια θερμοβαθμίδα </a:t>
            </a:r>
            <a:r>
              <a:rPr lang="el-GR" sz="2000" u="sng" dirty="0">
                <a:solidFill>
                  <a:srgbClr val="0000FF"/>
                </a:solidFill>
                <a:latin typeface="Arial" panose="020B0604020202020204" pitchFamily="34" charset="0"/>
                <a:cs typeface="Arial" panose="020B0604020202020204" pitchFamily="34" charset="0"/>
              </a:rPr>
              <a:t>10 (</a:t>
            </a:r>
            <a:r>
              <a:rPr lang="el-GR" sz="2000" u="sng" baseline="30000" dirty="0">
                <a:solidFill>
                  <a:srgbClr val="0000FF"/>
                </a:solidFill>
                <a:latin typeface="Arial" panose="020B0604020202020204" pitchFamily="34" charset="0"/>
                <a:cs typeface="Arial" panose="020B0604020202020204" pitchFamily="34" charset="0"/>
              </a:rPr>
              <a:t>ο</a:t>
            </a:r>
            <a:r>
              <a:rPr lang="en-US" sz="2000" u="sng" dirty="0">
                <a:solidFill>
                  <a:srgbClr val="0000FF"/>
                </a:solidFill>
                <a:latin typeface="Arial" panose="020B0604020202020204" pitchFamily="34" charset="0"/>
                <a:cs typeface="Arial" panose="020B0604020202020204" pitchFamily="34" charset="0"/>
              </a:rPr>
              <a:t>C) </a:t>
            </a:r>
            <a:r>
              <a:rPr lang="el-GR" sz="2000" u="sng" dirty="0">
                <a:solidFill>
                  <a:srgbClr val="0000FF"/>
                </a:solidFill>
                <a:latin typeface="Arial" panose="020B0604020202020204" pitchFamily="34" charset="0"/>
                <a:cs typeface="Arial" panose="020B0604020202020204" pitchFamily="34" charset="0"/>
              </a:rPr>
              <a:t>Κ/100</a:t>
            </a:r>
            <a:r>
              <a:rPr lang="en-US" sz="2000" u="sng" dirty="0">
                <a:solidFill>
                  <a:srgbClr val="0000FF"/>
                </a:solidFill>
                <a:latin typeface="Arial" panose="020B0604020202020204" pitchFamily="34" charset="0"/>
                <a:cs typeface="Arial" panose="020B0604020202020204" pitchFamily="34" charset="0"/>
              </a:rPr>
              <a:t>km</a:t>
            </a:r>
            <a:r>
              <a:rPr lang="en-US" sz="2000" dirty="0">
                <a:solidFill>
                  <a:srgbClr val="0000FF"/>
                </a:solidFill>
                <a:latin typeface="Arial" panose="020B0604020202020204" pitchFamily="34" charset="0"/>
                <a:cs typeface="Arial" panose="020B0604020202020204" pitchFamily="34" charset="0"/>
              </a:rPr>
              <a:t>. </a:t>
            </a: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r>
              <a:rPr lang="el-GR" sz="2000" dirty="0">
                <a:solidFill>
                  <a:srgbClr val="0000FF"/>
                </a:solidFill>
                <a:latin typeface="Arial" panose="020B0604020202020204" pitchFamily="34" charset="0"/>
                <a:cs typeface="Arial" panose="020B0604020202020204" pitchFamily="34" charset="0"/>
              </a:rPr>
              <a:t>Εάν στα Ιωάννινα ένας θερμογράφος δείχνει μεταβολή της θερμοκρασίας κατά </a:t>
            </a:r>
            <a:r>
              <a:rPr lang="en-US" sz="2000" dirty="0">
                <a:solidFill>
                  <a:srgbClr val="0000FF"/>
                </a:solidFill>
                <a:latin typeface="Arial" panose="020B0604020202020204" pitchFamily="34" charset="0"/>
                <a:cs typeface="Arial" panose="020B0604020202020204" pitchFamily="34" charset="0"/>
              </a:rPr>
              <a:t>  </a:t>
            </a:r>
            <a:r>
              <a:rPr lang="el-GR" sz="2000" u="sng" dirty="0">
                <a:solidFill>
                  <a:srgbClr val="0000FF"/>
                </a:solidFill>
                <a:latin typeface="Arial" panose="020B0604020202020204" pitchFamily="34" charset="0"/>
                <a:cs typeface="Arial" panose="020B0604020202020204" pitchFamily="34" charset="0"/>
              </a:rPr>
              <a:t>-5 (</a:t>
            </a:r>
            <a:r>
              <a:rPr lang="el-GR" sz="2000" u="sng" baseline="30000" dirty="0">
                <a:solidFill>
                  <a:srgbClr val="0000FF"/>
                </a:solidFill>
                <a:latin typeface="Arial" panose="020B0604020202020204" pitchFamily="34" charset="0"/>
                <a:cs typeface="Arial" panose="020B0604020202020204" pitchFamily="34" charset="0"/>
              </a:rPr>
              <a:t>ο</a:t>
            </a:r>
            <a:r>
              <a:rPr lang="en-US" sz="2000" u="sng" dirty="0">
                <a:solidFill>
                  <a:srgbClr val="0000FF"/>
                </a:solidFill>
                <a:latin typeface="Arial" panose="020B0604020202020204" pitchFamily="34" charset="0"/>
                <a:cs typeface="Arial" panose="020B0604020202020204" pitchFamily="34" charset="0"/>
              </a:rPr>
              <a:t>C) </a:t>
            </a:r>
            <a:r>
              <a:rPr lang="el-GR" sz="2000" u="sng" dirty="0">
                <a:solidFill>
                  <a:srgbClr val="0000FF"/>
                </a:solidFill>
                <a:latin typeface="Arial" panose="020B0604020202020204" pitchFamily="34" charset="0"/>
                <a:cs typeface="Arial" panose="020B0604020202020204" pitchFamily="34" charset="0"/>
              </a:rPr>
              <a:t>Κ/</a:t>
            </a:r>
            <a:r>
              <a:rPr lang="en-US" sz="2000" u="sng" dirty="0">
                <a:solidFill>
                  <a:srgbClr val="0000FF"/>
                </a:solidFill>
                <a:latin typeface="Arial" panose="020B0604020202020204" pitchFamily="34" charset="0"/>
                <a:cs typeface="Arial" panose="020B0604020202020204" pitchFamily="34" charset="0"/>
              </a:rPr>
              <a:t>h</a:t>
            </a:r>
            <a:r>
              <a:rPr lang="en-US" sz="2000" dirty="0">
                <a:solidFill>
                  <a:srgbClr val="0000FF"/>
                </a:solidFill>
                <a:latin typeface="Arial" panose="020B0604020202020204" pitchFamily="34" charset="0"/>
                <a:cs typeface="Arial" panose="020B0604020202020204" pitchFamily="34" charset="0"/>
              </a:rPr>
              <a:t> </a:t>
            </a:r>
            <a:r>
              <a:rPr lang="el-GR" sz="2000" dirty="0">
                <a:solidFill>
                  <a:srgbClr val="0000FF"/>
                </a:solidFill>
                <a:latin typeface="Arial" panose="020B0604020202020204" pitchFamily="34" charset="0"/>
                <a:cs typeface="Arial" panose="020B0604020202020204" pitchFamily="34" charset="0"/>
              </a:rPr>
              <a:t>να προσδιοριστεί η μεταβολή της θερμοκρασίας στης αέριας μάζας.</a:t>
            </a:r>
          </a:p>
        </p:txBody>
      </p:sp>
      <p:graphicFrame>
        <p:nvGraphicFramePr>
          <p:cNvPr id="7" name="Αντικείμενο 6">
            <a:extLst>
              <a:ext uri="{FF2B5EF4-FFF2-40B4-BE49-F238E27FC236}">
                <a16:creationId xmlns:a16="http://schemas.microsoft.com/office/drawing/2014/main" id="{CBDEBB5E-395F-4AAE-97BE-CDFF3BB3CEB2}"/>
              </a:ext>
            </a:extLst>
          </p:cNvPr>
          <p:cNvGraphicFramePr>
            <a:graphicFrameLocks noChangeAspect="1"/>
          </p:cNvGraphicFramePr>
          <p:nvPr>
            <p:extLst>
              <p:ext uri="{D42A27DB-BD31-4B8C-83A1-F6EECF244321}">
                <p14:modId xmlns:p14="http://schemas.microsoft.com/office/powerpoint/2010/main" val="1160860194"/>
              </p:ext>
            </p:extLst>
          </p:nvPr>
        </p:nvGraphicFramePr>
        <p:xfrm>
          <a:off x="6531504" y="924250"/>
          <a:ext cx="288031" cy="460827"/>
        </p:xfrm>
        <a:graphic>
          <a:graphicData uri="http://schemas.openxmlformats.org/presentationml/2006/ole">
            <mc:AlternateContent xmlns:mc="http://schemas.openxmlformats.org/markup-compatibility/2006">
              <mc:Choice xmlns:v="urn:schemas-microsoft-com:vml" Requires="v">
                <p:oleObj name="Equation" r:id="rId4" imgW="164880" imgH="203040" progId="Equation.DSMT4">
                  <p:embed/>
                </p:oleObj>
              </mc:Choice>
              <mc:Fallback>
                <p:oleObj name="Equation" r:id="rId4" imgW="164880" imgH="203040" progId="Equation.DSMT4">
                  <p:embed/>
                  <p:pic>
                    <p:nvPicPr>
                      <p:cNvPr id="7" name="Αντικείμενο 6">
                        <a:extLst>
                          <a:ext uri="{FF2B5EF4-FFF2-40B4-BE49-F238E27FC236}">
                            <a16:creationId xmlns:a16="http://schemas.microsoft.com/office/drawing/2014/main" id="{44603BD4-F9C4-4EA8-9E75-5023D5BC41EB}"/>
                          </a:ext>
                        </a:extLst>
                      </p:cNvPr>
                      <p:cNvPicPr/>
                      <p:nvPr/>
                    </p:nvPicPr>
                    <p:blipFill>
                      <a:blip r:embed="rId5"/>
                      <a:stretch>
                        <a:fillRect/>
                      </a:stretch>
                    </p:blipFill>
                    <p:spPr>
                      <a:xfrm>
                        <a:off x="6531504" y="924250"/>
                        <a:ext cx="288031" cy="460827"/>
                      </a:xfrm>
                      <a:prstGeom prst="rect">
                        <a:avLst/>
                      </a:prstGeom>
                    </p:spPr>
                  </p:pic>
                </p:oleObj>
              </mc:Fallback>
            </mc:AlternateContent>
          </a:graphicData>
        </a:graphic>
      </p:graphicFrame>
    </p:spTree>
    <p:extLst>
      <p:ext uri="{BB962C8B-B14F-4D97-AF65-F5344CB8AC3E}">
        <p14:creationId xmlns:p14="http://schemas.microsoft.com/office/powerpoint/2010/main" val="1563697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61428E8-E6A8-488E-91EA-2DBB49632E9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F40717F-2C8B-422C-A801-F64AB67DCDA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19</a:t>
            </a:fld>
            <a:endParaRPr lang="el-GR" dirty="0">
              <a:solidFill>
                <a:prstClr val="black">
                  <a:tint val="75000"/>
                </a:prstClr>
              </a:solidFill>
            </a:endParaRPr>
          </a:p>
        </p:txBody>
      </p:sp>
      <mc:AlternateContent xmlns:mc="http://schemas.openxmlformats.org/markup-compatibility/2006" xmlns:a14="http://schemas.microsoft.com/office/drawing/2010/main">
        <mc:Choice Requires="a14">
          <p:sp>
            <p:nvSpPr>
              <p:cNvPr id="11" name="Ορθογώνιο 10">
                <a:extLst>
                  <a:ext uri="{FF2B5EF4-FFF2-40B4-BE49-F238E27FC236}">
                    <a16:creationId xmlns:a16="http://schemas.microsoft.com/office/drawing/2014/main" id="{586A84A1-9D37-403F-B12E-DDDDDCC1FFE1}"/>
                  </a:ext>
                </a:extLst>
              </p:cNvPr>
              <p:cNvSpPr/>
              <p:nvPr/>
            </p:nvSpPr>
            <p:spPr>
              <a:xfrm>
                <a:off x="539552" y="489439"/>
                <a:ext cx="8229600" cy="4889224"/>
              </a:xfrm>
              <a:prstGeom prst="rect">
                <a:avLst/>
              </a:prstGeom>
            </p:spPr>
            <p:txBody>
              <a:bodyPr wrap="square">
                <a:spAutoFit/>
              </a:bodyPr>
              <a:lstStyle/>
              <a:p>
                <a:pPr marL="12700" algn="just">
                  <a:lnSpc>
                    <a:spcPts val="2555"/>
                  </a:lnSpc>
                  <a:spcBef>
                    <a:spcPts val="127"/>
                  </a:spcBef>
                </a:pPr>
                <a:r>
                  <a:rPr lang="el-GR" sz="2000" dirty="0">
                    <a:solidFill>
                      <a:srgbClr val="0000FF"/>
                    </a:solidFill>
                    <a:latin typeface="Arial" panose="020B0604020202020204" pitchFamily="34" charset="0"/>
                    <a:cs typeface="Arial" panose="020B0604020202020204" pitchFamily="34" charset="0"/>
                  </a:rPr>
                  <a:t>…. Ο θερμογράφος μετρά </a:t>
                </a:r>
                <a:r>
                  <a:rPr lang="el-GR" sz="2000" u="sng" dirty="0">
                    <a:solidFill>
                      <a:srgbClr val="0000FF"/>
                    </a:solidFill>
                    <a:latin typeface="Arial" panose="020B0604020202020204" pitchFamily="34" charset="0"/>
                    <a:cs typeface="Arial" panose="020B0604020202020204" pitchFamily="34" charset="0"/>
                  </a:rPr>
                  <a:t>με τοπική παράγωγο</a:t>
                </a:r>
                <a:r>
                  <a:rPr lang="en-US" sz="2000" dirty="0">
                    <a:solidFill>
                      <a:srgbClr val="0000FF"/>
                    </a:solidFill>
                    <a:latin typeface="Arial" panose="020B0604020202020204" pitchFamily="34" charset="0"/>
                    <a:cs typeface="Arial" panose="020B0604020202020204" pitchFamily="34" charset="0"/>
                  </a:rPr>
                  <a:t> </a:t>
                </a:r>
                <a14:m>
                  <m:oMath xmlns:m="http://schemas.openxmlformats.org/officeDocument/2006/math">
                    <m:f>
                      <m:fPr>
                        <m:ctrlPr>
                          <a:rPr lang="el-GR" sz="2400" i="1">
                            <a:solidFill>
                              <a:srgbClr val="0000FF"/>
                            </a:solidFill>
                            <a:latin typeface="Cambria Math" panose="02040503050406030204" pitchFamily="18" charset="0"/>
                          </a:rPr>
                        </m:ctrlPr>
                      </m:fPr>
                      <m:num>
                        <m:r>
                          <a:rPr lang="el-GR" sz="2400" i="1">
                            <a:solidFill>
                              <a:srgbClr val="0000FF"/>
                            </a:solidFill>
                            <a:latin typeface="Cambria Math" panose="02040503050406030204" pitchFamily="18" charset="0"/>
                          </a:rPr>
                          <m:t>𝜕</m:t>
                        </m:r>
                        <m:r>
                          <a:rPr lang="en-US" sz="2400" i="1">
                            <a:solidFill>
                              <a:srgbClr val="0000FF"/>
                            </a:solidFill>
                            <a:latin typeface="Cambria Math" panose="02040503050406030204" pitchFamily="18" charset="0"/>
                          </a:rPr>
                          <m:t>𝑇</m:t>
                        </m:r>
                      </m:num>
                      <m:den>
                        <m:r>
                          <a:rPr lang="el-GR" sz="2400" i="1">
                            <a:solidFill>
                              <a:srgbClr val="0000FF"/>
                            </a:solidFill>
                            <a:latin typeface="Cambria Math" panose="02040503050406030204" pitchFamily="18" charset="0"/>
                          </a:rPr>
                          <m:t>𝜕</m:t>
                        </m:r>
                        <m:r>
                          <a:rPr lang="en-US" sz="2400" i="1">
                            <a:solidFill>
                              <a:srgbClr val="0000FF"/>
                            </a:solidFill>
                            <a:latin typeface="Cambria Math" panose="02040503050406030204" pitchFamily="18" charset="0"/>
                          </a:rPr>
                          <m:t>𝑡</m:t>
                        </m:r>
                      </m:den>
                    </m:f>
                  </m:oMath>
                </a14:m>
                <a:r>
                  <a:rPr lang="en-US" sz="2000" dirty="0">
                    <a:solidFill>
                      <a:srgbClr val="0000FF"/>
                    </a:solidFill>
                    <a:latin typeface="Arial" panose="020B0604020202020204" pitchFamily="34" charset="0"/>
                    <a:cs typeface="Arial" panose="020B0604020202020204" pitchFamily="34" charset="0"/>
                  </a:rPr>
                  <a:t> =</a:t>
                </a:r>
                <a:r>
                  <a:rPr lang="el-GR" sz="2000" dirty="0">
                    <a:solidFill>
                      <a:srgbClr val="0000FF"/>
                    </a:solidFill>
                    <a:latin typeface="Arial" panose="020B0604020202020204" pitchFamily="34" charset="0"/>
                    <a:cs typeface="Arial" panose="020B0604020202020204" pitchFamily="34" charset="0"/>
                  </a:rPr>
                  <a:t> -5Κ/</a:t>
                </a:r>
                <a:r>
                  <a:rPr lang="en-US" sz="2000" dirty="0">
                    <a:solidFill>
                      <a:srgbClr val="0000FF"/>
                    </a:solidFill>
                    <a:latin typeface="Arial" panose="020B0604020202020204" pitchFamily="34" charset="0"/>
                    <a:cs typeface="Arial" panose="020B0604020202020204" pitchFamily="34" charset="0"/>
                  </a:rPr>
                  <a:t>h</a:t>
                </a: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r>
                  <a:rPr lang="el-GR" sz="2000" dirty="0">
                    <a:solidFill>
                      <a:srgbClr val="0000FF"/>
                    </a:solidFill>
                    <a:latin typeface="Arial" panose="020B0604020202020204" pitchFamily="34" charset="0"/>
                    <a:cs typeface="Arial" panose="020B0604020202020204" pitchFamily="34" charset="0"/>
                  </a:rPr>
                  <a:t>Η </a:t>
                </a:r>
                <a:r>
                  <a:rPr lang="el-GR" sz="2000" u="sng" dirty="0">
                    <a:solidFill>
                      <a:srgbClr val="0000FF"/>
                    </a:solidFill>
                    <a:latin typeface="Arial" panose="020B0604020202020204" pitchFamily="34" charset="0"/>
                    <a:cs typeface="Arial" panose="020B0604020202020204" pitchFamily="34" charset="0"/>
                  </a:rPr>
                  <a:t>υλική παράγωγος:</a:t>
                </a: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r>
                  <a:rPr lang="el-GR" sz="2000" dirty="0">
                    <a:solidFill>
                      <a:srgbClr val="0000FF"/>
                    </a:solidFill>
                    <a:latin typeface="Arial" panose="020B0604020202020204" pitchFamily="34" charset="0"/>
                    <a:cs typeface="Arial" panose="020B0604020202020204" pitchFamily="34" charset="0"/>
                  </a:rPr>
                  <a:t>Συνεπώς ….</a:t>
                </a: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r>
                  <a:rPr lang="el-GR" sz="2000" dirty="0">
                    <a:solidFill>
                      <a:srgbClr val="0000FF"/>
                    </a:solidFill>
                    <a:latin typeface="Arial" panose="020B0604020202020204" pitchFamily="34" charset="0"/>
                    <a:cs typeface="Arial" panose="020B0604020202020204" pitchFamily="34" charset="0"/>
                  </a:rPr>
                  <a:t>Ο δεύτερος όρος του δευτέρου μέλους της εξίσωσης είναι….</a:t>
                </a:r>
              </a:p>
              <a:p>
                <a:pPr marL="12700" algn="r">
                  <a:lnSpc>
                    <a:spcPts val="2555"/>
                  </a:lnSpc>
                  <a:spcBef>
                    <a:spcPts val="127"/>
                  </a:spcBef>
                </a:pPr>
                <a:r>
                  <a:rPr lang="el-GR" sz="2000" dirty="0">
                    <a:solidFill>
                      <a:srgbClr val="0000FF"/>
                    </a:solidFill>
                    <a:latin typeface="Arial" panose="020B0604020202020204" pitchFamily="34" charset="0"/>
                    <a:cs typeface="Arial" panose="020B0604020202020204" pitchFamily="34" charset="0"/>
                  </a:rPr>
                  <a:t> </a:t>
                </a:r>
                <a:r>
                  <a:rPr lang="el-GR" sz="2000" b="1" dirty="0">
                    <a:latin typeface="Arial" panose="020B0604020202020204" pitchFamily="34" charset="0"/>
                    <a:cs typeface="Arial" panose="020B0604020202020204" pitchFamily="34" charset="0"/>
                  </a:rPr>
                  <a:t>40</a:t>
                </a:r>
                <a:r>
                  <a:rPr lang="en-US" sz="2000" b="1" dirty="0">
                    <a:latin typeface="Arial" panose="020B0604020202020204" pitchFamily="34" charset="0"/>
                    <a:cs typeface="Arial" panose="020B0604020202020204" pitchFamily="34" charset="0"/>
                  </a:rPr>
                  <a:t>km/h*10K/100km=4K/h</a:t>
                </a:r>
                <a:r>
                  <a:rPr lang="en-US" sz="2000" dirty="0">
                    <a:solidFill>
                      <a:srgbClr val="0000FF"/>
                    </a:solidFill>
                    <a:latin typeface="Arial" panose="020B0604020202020204" pitchFamily="34" charset="0"/>
                    <a:cs typeface="Arial" panose="020B0604020202020204" pitchFamily="34" charset="0"/>
                  </a:rPr>
                  <a:t>. </a:t>
                </a:r>
                <a:endParaRPr lang="el-GR" sz="2000"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endParaRPr lang="el-GR" sz="2000" dirty="0">
                  <a:solidFill>
                    <a:srgbClr val="0000FF"/>
                  </a:solidFill>
                  <a:latin typeface="Arial" panose="020B0604020202020204" pitchFamily="34" charset="0"/>
                  <a:cs typeface="Arial" panose="020B0604020202020204" pitchFamily="34" charset="0"/>
                </a:endParaRPr>
              </a:p>
              <a:p>
                <a:pPr marL="12700" algn="ctr">
                  <a:lnSpc>
                    <a:spcPts val="2555"/>
                  </a:lnSpc>
                  <a:spcBef>
                    <a:spcPts val="127"/>
                  </a:spcBef>
                </a:pPr>
                <a:r>
                  <a:rPr lang="el-GR" sz="2000" b="1" u="sng" dirty="0">
                    <a:solidFill>
                      <a:srgbClr val="0000FF"/>
                    </a:solidFill>
                    <a:latin typeface="Arial" panose="020B0604020202020204" pitchFamily="34" charset="0"/>
                    <a:cs typeface="Arial" panose="020B0604020202020204" pitchFamily="34" charset="0"/>
                  </a:rPr>
                  <a:t>Επομένως η υλική παράγωγος λαμβάνει τη τιμή -1</a:t>
                </a:r>
                <a:r>
                  <a:rPr lang="en-US" sz="2000" b="1" u="sng" dirty="0">
                    <a:solidFill>
                      <a:srgbClr val="0000FF"/>
                    </a:solidFill>
                    <a:latin typeface="Arial" panose="020B0604020202020204" pitchFamily="34" charset="0"/>
                    <a:cs typeface="Arial" panose="020B0604020202020204" pitchFamily="34" charset="0"/>
                  </a:rPr>
                  <a:t>K/h</a:t>
                </a:r>
                <a:r>
                  <a:rPr lang="en-US" sz="2000" u="sng" dirty="0">
                    <a:solidFill>
                      <a:srgbClr val="0000FF"/>
                    </a:solidFill>
                    <a:latin typeface="Arial" panose="020B0604020202020204" pitchFamily="34" charset="0"/>
                    <a:cs typeface="Arial" panose="020B0604020202020204" pitchFamily="34" charset="0"/>
                  </a:rPr>
                  <a:t> </a:t>
                </a:r>
                <a:endParaRPr lang="el-GR" sz="2000" u="sng" dirty="0">
                  <a:solidFill>
                    <a:srgbClr val="0000FF"/>
                  </a:solidFill>
                  <a:latin typeface="Arial" panose="020B0604020202020204" pitchFamily="34" charset="0"/>
                  <a:cs typeface="Arial" panose="020B0604020202020204" pitchFamily="34" charset="0"/>
                </a:endParaRPr>
              </a:p>
            </p:txBody>
          </p:sp>
        </mc:Choice>
        <mc:Fallback xmlns="">
          <p:sp>
            <p:nvSpPr>
              <p:cNvPr id="11" name="Ορθογώνιο 10">
                <a:extLst>
                  <a:ext uri="{FF2B5EF4-FFF2-40B4-BE49-F238E27FC236}">
                    <a16:creationId xmlns:a16="http://schemas.microsoft.com/office/drawing/2014/main" id="{586A84A1-9D37-403F-B12E-DDDDDCC1FFE1}"/>
                  </a:ext>
                </a:extLst>
              </p:cNvPr>
              <p:cNvSpPr>
                <a:spLocks noRot="1" noChangeAspect="1" noMove="1" noResize="1" noEditPoints="1" noAdjustHandles="1" noChangeArrowheads="1" noChangeShapeType="1" noTextEdit="1"/>
              </p:cNvSpPr>
              <p:nvPr/>
            </p:nvSpPr>
            <p:spPr>
              <a:xfrm>
                <a:off x="539552" y="489439"/>
                <a:ext cx="8229600" cy="4889224"/>
              </a:xfrm>
              <a:prstGeom prst="rect">
                <a:avLst/>
              </a:prstGeom>
              <a:blipFill>
                <a:blip r:embed="rId3"/>
                <a:stretch>
                  <a:fillRect l="-667" t="-1372" r="-1481" b="-1621"/>
                </a:stretch>
              </a:blipFill>
            </p:spPr>
            <p:txBody>
              <a:bodyPr/>
              <a:lstStyle/>
              <a:p>
                <a:r>
                  <a:rPr lang="el-GR">
                    <a:noFill/>
                  </a:rPr>
                  <a:t> </a:t>
                </a:r>
              </a:p>
            </p:txBody>
          </p:sp>
        </mc:Fallback>
      </mc:AlternateContent>
      <p:pic>
        <p:nvPicPr>
          <p:cNvPr id="13" name="Εικόνα 12">
            <a:extLst>
              <a:ext uri="{FF2B5EF4-FFF2-40B4-BE49-F238E27FC236}">
                <a16:creationId xmlns:a16="http://schemas.microsoft.com/office/drawing/2014/main" id="{910251A3-B661-404B-994A-6738783E41BD}"/>
              </a:ext>
            </a:extLst>
          </p:cNvPr>
          <p:cNvPicPr>
            <a:picLocks noChangeAspect="1"/>
          </p:cNvPicPr>
          <p:nvPr/>
        </p:nvPicPr>
        <p:blipFill rotWithShape="1">
          <a:blip r:embed="rId4" cstate="print"/>
          <a:srcRect t="12035"/>
          <a:stretch/>
        </p:blipFill>
        <p:spPr>
          <a:xfrm>
            <a:off x="292949" y="6114969"/>
            <a:ext cx="3919011" cy="201993"/>
          </a:xfrm>
          <a:prstGeom prst="rect">
            <a:avLst/>
          </a:prstGeom>
        </p:spPr>
      </p:pic>
      <mc:AlternateContent xmlns:mc="http://schemas.openxmlformats.org/markup-compatibility/2006" xmlns:a14="http://schemas.microsoft.com/office/drawing/2010/main">
        <mc:Choice Requires="a14">
          <p:sp>
            <p:nvSpPr>
              <p:cNvPr id="15" name="Object 4">
                <a:extLst>
                  <a:ext uri="{FF2B5EF4-FFF2-40B4-BE49-F238E27FC236}">
                    <a16:creationId xmlns:a16="http://schemas.microsoft.com/office/drawing/2014/main" id="{EA5674A0-B633-41F7-9F5A-8B989354614C}"/>
                  </a:ext>
                </a:extLst>
              </p:cNvPr>
              <p:cNvSpPr txBox="1"/>
              <p:nvPr/>
            </p:nvSpPr>
            <p:spPr bwMode="auto">
              <a:xfrm>
                <a:off x="2308880" y="2934051"/>
                <a:ext cx="6804248" cy="865188"/>
              </a:xfrm>
              <a:prstGeom prst="rect">
                <a:avLst/>
              </a:prstGeom>
              <a:solidFill>
                <a:schemeClr val="bg1"/>
              </a:solidFill>
              <a:ln>
                <a:noFill/>
              </a:ln>
              <a:effectLst/>
            </p:spPr>
            <p:txBody>
              <a:bodyPr>
                <a:noAutofit/>
              </a:bodyPr>
              <a:lstStyle/>
              <a:p>
                <a:pPr/>
                <a14:m>
                  <m:oMathPara xmlns:m="http://schemas.openxmlformats.org/officeDocument/2006/math">
                    <m:oMathParaPr>
                      <m:jc m:val="left"/>
                    </m:oMathParaPr>
                    <m:oMath xmlns:m="http://schemas.openxmlformats.org/officeDocument/2006/math">
                      <m:f>
                        <m:fPr>
                          <m:ctrlPr>
                            <a:rPr lang="el-GR" sz="240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𝐷𝑇</m:t>
                          </m:r>
                        </m:num>
                        <m:den>
                          <m:r>
                            <a:rPr lang="en-US" sz="2400" b="0" i="1" smtClean="0">
                              <a:solidFill>
                                <a:schemeClr val="tx1"/>
                              </a:solidFill>
                              <a:latin typeface="Cambria Math" panose="02040503050406030204" pitchFamily="18" charset="0"/>
                            </a:rPr>
                            <m:t>𝐷</m:t>
                          </m:r>
                          <m:r>
                            <a:rPr lang="en-US" sz="2400" i="1">
                              <a:solidFill>
                                <a:schemeClr val="tx1"/>
                              </a:solidFill>
                              <a:latin typeface="Cambria Math" panose="02040503050406030204" pitchFamily="18" charset="0"/>
                            </a:rPr>
                            <m:t>𝑡</m:t>
                          </m:r>
                        </m:den>
                      </m:f>
                      <m:r>
                        <a:rPr lang="el-GR"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−5</m:t>
                      </m:r>
                      <m:r>
                        <a:rPr lang="en-US" sz="2400" b="0" i="1" baseline="30000" smtClean="0">
                          <a:solidFill>
                            <a:schemeClr val="tx1"/>
                          </a:solidFill>
                          <a:latin typeface="Cambria Math" panose="02040503050406030204" pitchFamily="18" charset="0"/>
                        </a:rPr>
                        <m:t>𝑜</m:t>
                      </m:r>
                      <m:r>
                        <a:rPr lang="en-US" sz="2400" b="0" i="1" smtClean="0">
                          <a:solidFill>
                            <a:schemeClr val="tx1"/>
                          </a:solidFill>
                          <a:latin typeface="Cambria Math" panose="02040503050406030204" pitchFamily="18" charset="0"/>
                        </a:rPr>
                        <m:t>𝐶</m:t>
                      </m:r>
                      <m:r>
                        <a:rPr lang="en-US" sz="2400" b="0" i="1" smtClean="0">
                          <a:solidFill>
                            <a:schemeClr val="tx1"/>
                          </a:solidFill>
                          <a:latin typeface="Cambria Math" panose="02040503050406030204" pitchFamily="18" charset="0"/>
                        </a:rPr>
                        <m:t>+</m:t>
                      </m:r>
                      <m:r>
                        <a:rPr lang="el-GR" sz="2400" b="0" i="1" smtClean="0">
                          <a:solidFill>
                            <a:schemeClr val="tx1"/>
                          </a:solidFill>
                          <a:latin typeface="Cambria Math" panose="02040503050406030204" pitchFamily="18" charset="0"/>
                        </a:rPr>
                        <m:t>𝜐</m:t>
                      </m:r>
                      <m:r>
                        <a:rPr lang="en-US" sz="2400" b="0" i="1" smtClean="0">
                          <a:solidFill>
                            <a:schemeClr val="tx1"/>
                          </a:solidFill>
                          <a:latin typeface="Cambria Math" panose="02040503050406030204" pitchFamily="18" charset="0"/>
                        </a:rPr>
                        <m:t>𝑖</m:t>
                      </m:r>
                      <m:d>
                        <m:dPr>
                          <m:ctrlPr>
                            <a:rPr lang="en-US" sz="2400" b="0" i="1" smtClean="0">
                              <a:solidFill>
                                <a:schemeClr val="tx1"/>
                              </a:solidFill>
                              <a:latin typeface="Cambria Math" panose="02040503050406030204" pitchFamily="18" charset="0"/>
                            </a:rPr>
                          </m:ctrlPr>
                        </m:dPr>
                        <m:e>
                          <m:f>
                            <m:fPr>
                              <m:ctrlPr>
                                <a:rPr lang="el-GR" sz="2400" i="1">
                                  <a:solidFill>
                                    <a:schemeClr val="tx1"/>
                                  </a:solidFill>
                                  <a:latin typeface="Cambria Math" panose="02040503050406030204" pitchFamily="18" charset="0"/>
                                </a:rPr>
                              </m:ctrlPr>
                            </m:fPr>
                            <m:num>
                              <m:r>
                                <a:rPr lang="el-GR"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𝑇</m:t>
                              </m:r>
                            </m:num>
                            <m:den>
                              <m:r>
                                <a:rPr lang="el-GR"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𝑥</m:t>
                              </m:r>
                            </m:den>
                          </m:f>
                          <m:r>
                            <a:rPr lang="en-US" sz="2400" b="0" i="1" smtClean="0">
                              <a:solidFill>
                                <a:schemeClr val="tx1"/>
                              </a:solidFill>
                              <a:latin typeface="Cambria Math" panose="02040503050406030204" pitchFamily="18" charset="0"/>
                            </a:rPr>
                            <m:t>𝑖</m:t>
                          </m:r>
                          <m:r>
                            <a:rPr lang="el-GR" sz="2400" i="1">
                              <a:solidFill>
                                <a:schemeClr val="tx1"/>
                              </a:solidFill>
                              <a:latin typeface="Cambria Math" panose="02040503050406030204" pitchFamily="18" charset="0"/>
                            </a:rPr>
                            <m:t>+</m:t>
                          </m:r>
                          <m:f>
                            <m:fPr>
                              <m:ctrlPr>
                                <a:rPr lang="el-GR" sz="2400" i="1">
                                  <a:solidFill>
                                    <a:schemeClr val="tx1"/>
                                  </a:solidFill>
                                  <a:latin typeface="Cambria Math" panose="02040503050406030204" pitchFamily="18" charset="0"/>
                                </a:rPr>
                              </m:ctrlPr>
                            </m:fPr>
                            <m:num>
                              <m:r>
                                <a:rPr lang="el-GR"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𝑇</m:t>
                              </m:r>
                            </m:num>
                            <m:den>
                              <m:r>
                                <a:rPr lang="el-GR"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𝑦</m:t>
                              </m:r>
                            </m:den>
                          </m:f>
                          <m:r>
                            <a:rPr lang="en-US" sz="2400" b="0" i="1" smtClean="0">
                              <a:solidFill>
                                <a:schemeClr val="tx1"/>
                              </a:solidFill>
                              <a:latin typeface="Cambria Math" panose="02040503050406030204" pitchFamily="18" charset="0"/>
                            </a:rPr>
                            <m:t>𝑗</m:t>
                          </m:r>
                        </m:e>
                      </m:d>
                      <m:r>
                        <a:rPr lang="en-US" sz="2400" b="0" i="1" smtClean="0">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−5</m:t>
                      </m:r>
                      <m:r>
                        <a:rPr lang="en-US" sz="2400" i="1" baseline="30000">
                          <a:solidFill>
                            <a:schemeClr val="tx1"/>
                          </a:solidFill>
                          <a:latin typeface="Cambria Math" panose="02040503050406030204" pitchFamily="18" charset="0"/>
                        </a:rPr>
                        <m:t>𝑜</m:t>
                      </m:r>
                      <m:r>
                        <a:rPr lang="en-US" sz="2400" i="1" smtClean="0">
                          <a:solidFill>
                            <a:schemeClr val="tx1"/>
                          </a:solidFill>
                          <a:latin typeface="Cambria Math" panose="02040503050406030204" pitchFamily="18" charset="0"/>
                        </a:rPr>
                        <m:t>𝐶</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h</m:t>
                      </m:r>
                      <m:r>
                        <a:rPr lang="el-GR" sz="2400" i="1">
                          <a:solidFill>
                            <a:schemeClr val="tx1"/>
                          </a:solidFill>
                          <a:latin typeface="Cambria Math" panose="02040503050406030204" pitchFamily="18" charset="0"/>
                        </a:rPr>
                        <m:t>+</m:t>
                      </m:r>
                      <m:r>
                        <a:rPr lang="el-GR" sz="2400" b="0" i="1" smtClean="0">
                          <a:solidFill>
                            <a:schemeClr val="tx1"/>
                          </a:solidFill>
                          <a:latin typeface="Cambria Math" panose="02040503050406030204" pitchFamily="18" charset="0"/>
                        </a:rPr>
                        <m:t>𝜐</m:t>
                      </m:r>
                      <m:r>
                        <a:rPr lang="el-GR" sz="2400" i="1">
                          <a:solidFill>
                            <a:schemeClr val="tx1"/>
                          </a:solidFill>
                          <a:latin typeface="Cambria Math" panose="02040503050406030204" pitchFamily="18" charset="0"/>
                        </a:rPr>
                        <m:t>⋅</m:t>
                      </m:r>
                      <m:f>
                        <m:fPr>
                          <m:ctrlPr>
                            <a:rPr lang="el-GR" sz="2400" i="1">
                              <a:solidFill>
                                <a:schemeClr val="tx1"/>
                              </a:solidFill>
                              <a:latin typeface="Cambria Math" panose="02040503050406030204" pitchFamily="18" charset="0"/>
                            </a:rPr>
                          </m:ctrlPr>
                        </m:fPr>
                        <m:num>
                          <m:r>
                            <a:rPr lang="el-GR"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𝑇</m:t>
                          </m:r>
                        </m:num>
                        <m:den>
                          <m:r>
                            <a:rPr lang="el-GR"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𝑥</m:t>
                          </m:r>
                        </m:den>
                      </m:f>
                    </m:oMath>
                  </m:oMathPara>
                </a14:m>
                <a:endParaRPr lang="el-GR" sz="2400" dirty="0">
                  <a:solidFill>
                    <a:schemeClr val="tx1"/>
                  </a:solidFill>
                </a:endParaRPr>
              </a:p>
            </p:txBody>
          </p:sp>
        </mc:Choice>
        <mc:Fallback xmlns="">
          <p:sp>
            <p:nvSpPr>
              <p:cNvPr id="15" name="Object 4">
                <a:extLst>
                  <a:ext uri="{FF2B5EF4-FFF2-40B4-BE49-F238E27FC236}">
                    <a16:creationId xmlns:a16="http://schemas.microsoft.com/office/drawing/2014/main" xmlns="" xmlns:a14="http://schemas.microsoft.com/office/drawing/2010/main" id="{EA5674A0-B633-41F7-9F5A-8B989354614C}"/>
                  </a:ext>
                </a:extLst>
              </p:cNvPr>
              <p:cNvSpPr txBox="1">
                <a:spLocks noRot="1" noChangeAspect="1" noMove="1" noResize="1" noEditPoints="1" noAdjustHandles="1" noChangeArrowheads="1" noChangeShapeType="1" noTextEdit="1"/>
              </p:cNvSpPr>
              <p:nvPr/>
            </p:nvSpPr>
            <p:spPr bwMode="auto">
              <a:xfrm>
                <a:off x="2308880" y="2934051"/>
                <a:ext cx="6804248" cy="865188"/>
              </a:xfrm>
              <a:prstGeom prst="rect">
                <a:avLst/>
              </a:prstGeom>
              <a:blipFill>
                <a:blip r:embed="rId6" cstate="print"/>
                <a:stretch>
                  <a:fillRect b="-704"/>
                </a:stretch>
              </a:blipFill>
              <a:ln>
                <a:noFill/>
              </a:ln>
              <a:effectLst/>
            </p:spPr>
            <p:txBody>
              <a:bodyPr/>
              <a:lstStyle/>
              <a:p>
                <a:r>
                  <a:rPr lang="el-GR">
                    <a:noFill/>
                  </a:rPr>
                  <a:t> </a:t>
                </a:r>
              </a:p>
            </p:txBody>
          </p:sp>
        </mc:Fallback>
      </mc:AlternateContent>
      <p:graphicFrame>
        <p:nvGraphicFramePr>
          <p:cNvPr id="4" name="Αντικείμενο 3">
            <a:extLst>
              <a:ext uri="{FF2B5EF4-FFF2-40B4-BE49-F238E27FC236}">
                <a16:creationId xmlns:a16="http://schemas.microsoft.com/office/drawing/2014/main" id="{ECDE711B-9E0C-4D5F-87A0-9C7C428C1E8C}"/>
              </a:ext>
            </a:extLst>
          </p:cNvPr>
          <p:cNvGraphicFramePr>
            <a:graphicFrameLocks noChangeAspect="1"/>
          </p:cNvGraphicFramePr>
          <p:nvPr>
            <p:extLst>
              <p:ext uri="{D42A27DB-BD31-4B8C-83A1-F6EECF244321}">
                <p14:modId xmlns:p14="http://schemas.microsoft.com/office/powerpoint/2010/main" val="1122176413"/>
              </p:ext>
            </p:extLst>
          </p:nvPr>
        </p:nvGraphicFramePr>
        <p:xfrm>
          <a:off x="3491880" y="1345077"/>
          <a:ext cx="2534355" cy="844785"/>
        </p:xfrm>
        <a:graphic>
          <a:graphicData uri="http://schemas.openxmlformats.org/presentationml/2006/ole">
            <mc:AlternateContent xmlns:mc="http://schemas.openxmlformats.org/markup-compatibility/2006">
              <mc:Choice xmlns:v="urn:schemas-microsoft-com:vml" Requires="v">
                <p:oleObj name="Equation" r:id="rId7" imgW="1180800" imgH="393480" progId="Equation.DSMT4">
                  <p:embed/>
                </p:oleObj>
              </mc:Choice>
              <mc:Fallback>
                <p:oleObj name="Equation" r:id="rId7" imgW="1180800" imgH="393480" progId="Equation.DSMT4">
                  <p:embed/>
                  <p:pic>
                    <p:nvPicPr>
                      <p:cNvPr id="0" name=""/>
                      <p:cNvPicPr/>
                      <p:nvPr/>
                    </p:nvPicPr>
                    <p:blipFill>
                      <a:blip r:embed="rId8"/>
                      <a:stretch>
                        <a:fillRect/>
                      </a:stretch>
                    </p:blipFill>
                    <p:spPr>
                      <a:xfrm>
                        <a:off x="3491880" y="1345077"/>
                        <a:ext cx="2534355" cy="844785"/>
                      </a:xfrm>
                      <a:prstGeom prst="rect">
                        <a:avLst/>
                      </a:prstGeom>
                    </p:spPr>
                  </p:pic>
                </p:oleObj>
              </mc:Fallback>
            </mc:AlternateContent>
          </a:graphicData>
        </a:graphic>
      </p:graphicFrame>
    </p:spTree>
    <p:extLst>
      <p:ext uri="{BB962C8B-B14F-4D97-AF65-F5344CB8AC3E}">
        <p14:creationId xmlns:p14="http://schemas.microsoft.com/office/powerpoint/2010/main" val="1739193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44353FD-7A3E-459F-BA3E-6B66D40BEF3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E8E8532-B45E-4017-9B60-146706481D1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20</a:t>
            </a:fld>
            <a:endParaRPr lang="el-GR" dirty="0">
              <a:solidFill>
                <a:prstClr val="black">
                  <a:tint val="75000"/>
                </a:prstClr>
              </a:solidFill>
            </a:endParaRPr>
          </a:p>
        </p:txBody>
      </p:sp>
      <mc:AlternateContent xmlns:mc="http://schemas.openxmlformats.org/markup-compatibility/2006" xmlns:a14="http://schemas.microsoft.com/office/drawing/2010/main">
        <mc:Choice Requires="a14">
          <p:sp>
            <p:nvSpPr>
              <p:cNvPr id="4" name="Ορθογώνιο 3">
                <a:extLst>
                  <a:ext uri="{FF2B5EF4-FFF2-40B4-BE49-F238E27FC236}">
                    <a16:creationId xmlns:a16="http://schemas.microsoft.com/office/drawing/2014/main" id="{5F556A18-ED32-43E4-A3B1-DB036799B8A1}"/>
                  </a:ext>
                </a:extLst>
              </p:cNvPr>
              <p:cNvSpPr/>
              <p:nvPr/>
            </p:nvSpPr>
            <p:spPr>
              <a:xfrm>
                <a:off x="457199" y="422839"/>
                <a:ext cx="8229600" cy="4202945"/>
              </a:xfrm>
              <a:prstGeom prst="rect">
                <a:avLst/>
              </a:prstGeom>
            </p:spPr>
            <p:txBody>
              <a:bodyPr wrap="square">
                <a:spAutoFit/>
              </a:bodyPr>
              <a:lstStyle/>
              <a:p>
                <a:pPr marL="12700" algn="just">
                  <a:lnSpc>
                    <a:spcPts val="2555"/>
                  </a:lnSpc>
                  <a:spcBef>
                    <a:spcPts val="127"/>
                  </a:spcBef>
                </a:pPr>
                <a:r>
                  <a:rPr lang="el-GR" sz="2200" dirty="0">
                    <a:solidFill>
                      <a:srgbClr val="0000FF"/>
                    </a:solidFill>
                    <a:latin typeface="Arial" panose="020B0604020202020204" pitchFamily="34" charset="0"/>
                    <a:cs typeface="Arial" panose="020B0604020202020204" pitchFamily="34" charset="0"/>
                  </a:rPr>
                  <a:t>Αεροπλάνο κινείται προς τα νότια. Όταν βρίσκεται πάνω από την Πάτρα, σημειώνεται μεταβολή της θερμοκρασίας </a:t>
                </a:r>
                <a:r>
                  <a:rPr lang="el-GR" sz="2200" u="sng" dirty="0">
                    <a:solidFill>
                      <a:srgbClr val="0000FF"/>
                    </a:solidFill>
                    <a:latin typeface="Arial" panose="020B0604020202020204" pitchFamily="34" charset="0"/>
                    <a:cs typeface="Arial" panose="020B0604020202020204" pitchFamily="34" charset="0"/>
                  </a:rPr>
                  <a:t>-3(</a:t>
                </a:r>
                <a:r>
                  <a:rPr lang="el-GR" sz="2200" u="sng" baseline="30000" dirty="0">
                    <a:solidFill>
                      <a:srgbClr val="0000FF"/>
                    </a:solidFill>
                    <a:latin typeface="Arial" panose="020B0604020202020204" pitchFamily="34" charset="0"/>
                    <a:cs typeface="Arial" panose="020B0604020202020204" pitchFamily="34" charset="0"/>
                  </a:rPr>
                  <a:t>ο</a:t>
                </a:r>
                <a:r>
                  <a:rPr lang="en-US" sz="2200" u="sng" dirty="0">
                    <a:solidFill>
                      <a:srgbClr val="0000FF"/>
                    </a:solidFill>
                    <a:latin typeface="Arial" panose="020B0604020202020204" pitchFamily="34" charset="0"/>
                    <a:cs typeface="Arial" panose="020B0604020202020204" pitchFamily="34" charset="0"/>
                  </a:rPr>
                  <a:t>C)</a:t>
                </a:r>
                <a:r>
                  <a:rPr lang="el-GR" sz="2200" u="sng" dirty="0">
                    <a:solidFill>
                      <a:srgbClr val="0000FF"/>
                    </a:solidFill>
                    <a:latin typeface="Arial" panose="020B0604020202020204" pitchFamily="34" charset="0"/>
                    <a:cs typeface="Arial" panose="020B0604020202020204" pitchFamily="34" charset="0"/>
                  </a:rPr>
                  <a:t>Κ/</a:t>
                </a:r>
                <a:r>
                  <a:rPr lang="en-US" sz="2200" u="sng" dirty="0">
                    <a:solidFill>
                      <a:srgbClr val="0000FF"/>
                    </a:solidFill>
                    <a:latin typeface="Arial" panose="020B0604020202020204" pitchFamily="34" charset="0"/>
                    <a:cs typeface="Arial" panose="020B0604020202020204" pitchFamily="34" charset="0"/>
                  </a:rPr>
                  <a:t>h</a:t>
                </a:r>
                <a:r>
                  <a:rPr lang="en-US" sz="2200" dirty="0">
                    <a:solidFill>
                      <a:srgbClr val="0000FF"/>
                    </a:solidFill>
                    <a:latin typeface="Arial" panose="020B0604020202020204" pitchFamily="34" charset="0"/>
                    <a:cs typeface="Arial" panose="020B0604020202020204" pitchFamily="34" charset="0"/>
                  </a:rPr>
                  <a:t>. </a:t>
                </a:r>
                <a:r>
                  <a:rPr lang="el-GR" sz="2200" dirty="0">
                    <a:solidFill>
                      <a:srgbClr val="0000FF"/>
                    </a:solidFill>
                    <a:latin typeface="Arial" panose="020B0604020202020204" pitchFamily="34" charset="0"/>
                    <a:cs typeface="Arial" panose="020B0604020202020204" pitchFamily="34" charset="0"/>
                  </a:rPr>
                  <a:t>Η ταχύτητα του αεροπλάνου είναι </a:t>
                </a:r>
                <a:r>
                  <a:rPr lang="el-GR" sz="2200" u="sng" dirty="0">
                    <a:solidFill>
                      <a:srgbClr val="0000FF"/>
                    </a:solidFill>
                    <a:latin typeface="Arial" panose="020B0604020202020204" pitchFamily="34" charset="0"/>
                    <a:cs typeface="Arial" panose="020B0604020202020204" pitchFamily="34" charset="0"/>
                  </a:rPr>
                  <a:t>300</a:t>
                </a:r>
                <a:r>
                  <a:rPr lang="en-US" sz="2200" u="sng" dirty="0">
                    <a:solidFill>
                      <a:srgbClr val="0000FF"/>
                    </a:solidFill>
                    <a:latin typeface="Arial" panose="020B0604020202020204" pitchFamily="34" charset="0"/>
                    <a:cs typeface="Arial" panose="020B0604020202020204" pitchFamily="34" charset="0"/>
                  </a:rPr>
                  <a:t>km/h</a:t>
                </a:r>
                <a:r>
                  <a:rPr lang="el-GR" sz="2200" dirty="0">
                    <a:solidFill>
                      <a:srgbClr val="0000FF"/>
                    </a:solidFill>
                    <a:latin typeface="Arial" panose="020B0604020202020204" pitchFamily="34" charset="0"/>
                    <a:cs typeface="Arial" panose="020B0604020202020204" pitchFamily="34" charset="0"/>
                  </a:rPr>
                  <a:t>. </a:t>
                </a:r>
              </a:p>
              <a:p>
                <a:pPr marL="12700" algn="just">
                  <a:lnSpc>
                    <a:spcPts val="2555"/>
                  </a:lnSpc>
                  <a:spcBef>
                    <a:spcPts val="127"/>
                  </a:spcBef>
                </a:pPr>
                <a:r>
                  <a:rPr lang="el-GR" sz="2200" dirty="0">
                    <a:solidFill>
                      <a:srgbClr val="0000FF"/>
                    </a:solidFill>
                    <a:latin typeface="Arial" panose="020B0604020202020204" pitchFamily="34" charset="0"/>
                    <a:cs typeface="Arial" panose="020B0604020202020204" pitchFamily="34" charset="0"/>
                  </a:rPr>
                  <a:t>Ένα πεδίο παραλλήλων </a:t>
                </a:r>
                <a:r>
                  <a:rPr lang="el-GR" sz="2200" dirty="0" err="1">
                    <a:solidFill>
                      <a:srgbClr val="0000FF"/>
                    </a:solidFill>
                    <a:latin typeface="Arial" panose="020B0604020202020204" pitchFamily="34" charset="0"/>
                    <a:cs typeface="Arial" panose="020B0604020202020204" pitchFamily="34" charset="0"/>
                  </a:rPr>
                  <a:t>ισοθέρμων</a:t>
                </a:r>
                <a:r>
                  <a:rPr lang="el-GR" sz="2200" dirty="0">
                    <a:solidFill>
                      <a:srgbClr val="0000FF"/>
                    </a:solidFill>
                    <a:latin typeface="Arial" panose="020B0604020202020204" pitchFamily="34" charset="0"/>
                    <a:cs typeface="Arial" panose="020B0604020202020204" pitchFamily="34" charset="0"/>
                  </a:rPr>
                  <a:t> με διεύθυνση από δυτικά προς ανατολικά, παρουσιάζει οριζόντια θερμοβαθμίδα </a:t>
                </a:r>
                <a:r>
                  <a:rPr lang="el-GR" sz="2200" u="sng" dirty="0">
                    <a:solidFill>
                      <a:srgbClr val="0000FF"/>
                    </a:solidFill>
                    <a:latin typeface="Arial" panose="020B0604020202020204" pitchFamily="34" charset="0"/>
                    <a:cs typeface="Arial" panose="020B0604020202020204" pitchFamily="34" charset="0"/>
                  </a:rPr>
                  <a:t>5Κ/100</a:t>
                </a:r>
                <a:r>
                  <a:rPr lang="en-US" sz="2200" u="sng" dirty="0">
                    <a:solidFill>
                      <a:srgbClr val="0000FF"/>
                    </a:solidFill>
                    <a:latin typeface="Arial" panose="020B0604020202020204" pitchFamily="34" charset="0"/>
                    <a:cs typeface="Arial" panose="020B0604020202020204" pitchFamily="34" charset="0"/>
                  </a:rPr>
                  <a:t>km</a:t>
                </a:r>
                <a:r>
                  <a:rPr lang="en-US" sz="2200" dirty="0">
                    <a:solidFill>
                      <a:srgbClr val="0000FF"/>
                    </a:solidFill>
                    <a:latin typeface="Arial" panose="020B0604020202020204" pitchFamily="34" charset="0"/>
                    <a:cs typeface="Arial" panose="020B0604020202020204" pitchFamily="34" charset="0"/>
                  </a:rPr>
                  <a:t>. </a:t>
                </a:r>
                <a:r>
                  <a:rPr lang="el-GR" sz="2200" dirty="0">
                    <a:solidFill>
                      <a:srgbClr val="0000FF"/>
                    </a:solidFill>
                    <a:latin typeface="Arial" panose="020B0604020202020204" pitchFamily="34" charset="0"/>
                    <a:cs typeface="Arial" panose="020B0604020202020204" pitchFamily="34" charset="0"/>
                  </a:rPr>
                  <a:t>Να υπολογιστεί η μεταβολή της θερμοκρασίας που σημειώνεται στην Πάτρα.</a:t>
                </a:r>
              </a:p>
              <a:p>
                <a:pPr marL="12700" algn="just">
                  <a:lnSpc>
                    <a:spcPts val="2555"/>
                  </a:lnSpc>
                  <a:spcBef>
                    <a:spcPts val="127"/>
                  </a:spcBef>
                </a:pPr>
                <a:endParaRPr lang="el-GR" sz="2200" dirty="0">
                  <a:solidFill>
                    <a:srgbClr val="0000FF"/>
                  </a:solidFill>
                  <a:latin typeface="Arial" panose="020B0604020202020204" pitchFamily="34" charset="0"/>
                  <a:cs typeface="Arial" panose="020B0604020202020204" pitchFamily="34" charset="0"/>
                </a:endParaRPr>
              </a:p>
              <a:p>
                <a:pPr marL="12700" algn="just">
                  <a:spcBef>
                    <a:spcPts val="127"/>
                  </a:spcBef>
                </a:pPr>
                <a:r>
                  <a:rPr lang="el-GR" sz="2200" dirty="0">
                    <a:solidFill>
                      <a:srgbClr val="0000FF"/>
                    </a:solidFill>
                    <a:latin typeface="Arial" panose="020B0604020202020204" pitchFamily="34" charset="0"/>
                    <a:cs typeface="Arial" panose="020B0604020202020204" pitchFamily="34" charset="0"/>
                  </a:rPr>
                  <a:t>…. Ζητείται η τοπική παράγωγος </a:t>
                </a:r>
                <a14:m>
                  <m:oMath xmlns:m="http://schemas.openxmlformats.org/officeDocument/2006/math">
                    <m:f>
                      <m:fPr>
                        <m:ctrlPr>
                          <a:rPr lang="el-GR" sz="2400" b="1" i="1" smtClean="0">
                            <a:solidFill>
                              <a:srgbClr val="0000FF"/>
                            </a:solidFill>
                            <a:latin typeface="Cambria Math" panose="02040503050406030204" pitchFamily="18" charset="0"/>
                          </a:rPr>
                        </m:ctrlPr>
                      </m:fPr>
                      <m:num>
                        <m:r>
                          <a:rPr lang="el-GR" sz="2400" b="1" i="1">
                            <a:solidFill>
                              <a:srgbClr val="0000FF"/>
                            </a:solidFill>
                            <a:latin typeface="Cambria Math" panose="02040503050406030204" pitchFamily="18" charset="0"/>
                          </a:rPr>
                          <m:t>𝝏</m:t>
                        </m:r>
                        <m:r>
                          <a:rPr lang="en-US" sz="2400" b="1" i="1">
                            <a:solidFill>
                              <a:srgbClr val="0000FF"/>
                            </a:solidFill>
                            <a:latin typeface="Cambria Math" panose="02040503050406030204" pitchFamily="18" charset="0"/>
                          </a:rPr>
                          <m:t>𝑻</m:t>
                        </m:r>
                      </m:num>
                      <m:den>
                        <m:r>
                          <a:rPr lang="el-GR" sz="2400" b="1" i="1">
                            <a:solidFill>
                              <a:srgbClr val="0000FF"/>
                            </a:solidFill>
                            <a:latin typeface="Cambria Math" panose="02040503050406030204" pitchFamily="18" charset="0"/>
                          </a:rPr>
                          <m:t>𝝏</m:t>
                        </m:r>
                        <m:r>
                          <a:rPr lang="en-US" sz="2400" b="1" i="1">
                            <a:solidFill>
                              <a:srgbClr val="0000FF"/>
                            </a:solidFill>
                            <a:latin typeface="Cambria Math" panose="02040503050406030204" pitchFamily="18" charset="0"/>
                          </a:rPr>
                          <m:t>𝒕</m:t>
                        </m:r>
                      </m:den>
                    </m:f>
                  </m:oMath>
                </a14:m>
                <a:r>
                  <a:rPr lang="el-GR" sz="2200" dirty="0">
                    <a:solidFill>
                      <a:srgbClr val="0000FF"/>
                    </a:solidFill>
                    <a:latin typeface="Arial" panose="020B0604020202020204" pitchFamily="34" charset="0"/>
                    <a:cs typeface="Arial" panose="020B0604020202020204" pitchFamily="34" charset="0"/>
                  </a:rPr>
                  <a:t>, ενώ δίνεται η υλική παράγωγός </a:t>
                </a:r>
                <a14:m>
                  <m:oMath xmlns:m="http://schemas.openxmlformats.org/officeDocument/2006/math">
                    <m:f>
                      <m:fPr>
                        <m:ctrlPr>
                          <a:rPr lang="el-GR" sz="2400" b="1" i="1" smtClean="0">
                            <a:solidFill>
                              <a:srgbClr val="0000FF"/>
                            </a:solidFill>
                            <a:latin typeface="Cambria Math" panose="02040503050406030204" pitchFamily="18" charset="0"/>
                          </a:rPr>
                        </m:ctrlPr>
                      </m:fPr>
                      <m:num>
                        <m:r>
                          <a:rPr lang="en-US" sz="2400" b="1" i="1">
                            <a:solidFill>
                              <a:srgbClr val="0000FF"/>
                            </a:solidFill>
                            <a:latin typeface="Cambria Math" panose="02040503050406030204" pitchFamily="18" charset="0"/>
                          </a:rPr>
                          <m:t>𝑫𝑻</m:t>
                        </m:r>
                      </m:num>
                      <m:den>
                        <m:r>
                          <a:rPr lang="en-US" sz="2400" b="1" i="1">
                            <a:solidFill>
                              <a:srgbClr val="0000FF"/>
                            </a:solidFill>
                            <a:latin typeface="Cambria Math" panose="02040503050406030204" pitchFamily="18" charset="0"/>
                          </a:rPr>
                          <m:t>𝑫𝒕</m:t>
                        </m:r>
                      </m:den>
                    </m:f>
                  </m:oMath>
                </a14:m>
                <a:endParaRPr lang="el-GR" sz="2400" b="1" dirty="0">
                  <a:solidFill>
                    <a:srgbClr val="0000FF"/>
                  </a:solidFill>
                  <a:latin typeface="Arial" panose="020B0604020202020204" pitchFamily="34" charset="0"/>
                  <a:cs typeface="Arial" panose="020B0604020202020204" pitchFamily="34" charset="0"/>
                </a:endParaRPr>
              </a:p>
              <a:p>
                <a:pPr marL="12700" algn="just">
                  <a:lnSpc>
                    <a:spcPts val="2555"/>
                  </a:lnSpc>
                  <a:spcBef>
                    <a:spcPts val="127"/>
                  </a:spcBef>
                </a:pPr>
                <a:r>
                  <a:rPr lang="el-GR" sz="2200" dirty="0">
                    <a:solidFill>
                      <a:srgbClr val="0000FF"/>
                    </a:solidFill>
                    <a:latin typeface="Arial" panose="020B0604020202020204" pitchFamily="34" charset="0"/>
                    <a:cs typeface="Arial" panose="020B0604020202020204" pitchFamily="34" charset="0"/>
                  </a:rPr>
                  <a:t>Συνεπώς:</a:t>
                </a:r>
              </a:p>
            </p:txBody>
          </p:sp>
        </mc:Choice>
        <mc:Fallback xmlns="">
          <p:sp>
            <p:nvSpPr>
              <p:cNvPr id="4" name="Ορθογώνιο 3">
                <a:extLst>
                  <a:ext uri="{FF2B5EF4-FFF2-40B4-BE49-F238E27FC236}">
                    <a16:creationId xmlns:a16="http://schemas.microsoft.com/office/drawing/2014/main" id="{5F556A18-ED32-43E4-A3B1-DB036799B8A1}"/>
                  </a:ext>
                </a:extLst>
              </p:cNvPr>
              <p:cNvSpPr>
                <a:spLocks noRot="1" noChangeAspect="1" noMove="1" noResize="1" noEditPoints="1" noAdjustHandles="1" noChangeArrowheads="1" noChangeShapeType="1" noTextEdit="1"/>
              </p:cNvSpPr>
              <p:nvPr/>
            </p:nvSpPr>
            <p:spPr>
              <a:xfrm>
                <a:off x="457199" y="422839"/>
                <a:ext cx="8229600" cy="4202945"/>
              </a:xfrm>
              <a:prstGeom prst="rect">
                <a:avLst/>
              </a:prstGeom>
              <a:blipFill>
                <a:blip r:embed="rId3"/>
                <a:stretch>
                  <a:fillRect l="-815" t="-870" r="-963" b="-2319"/>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0" name="Object 4">
                <a:extLst>
                  <a:ext uri="{FF2B5EF4-FFF2-40B4-BE49-F238E27FC236}">
                    <a16:creationId xmlns:a16="http://schemas.microsoft.com/office/drawing/2014/main" id="{6E1F9134-D052-4A85-B04C-A39E2795E014}"/>
                  </a:ext>
                </a:extLst>
              </p:cNvPr>
              <p:cNvSpPr txBox="1"/>
              <p:nvPr/>
            </p:nvSpPr>
            <p:spPr bwMode="auto">
              <a:xfrm>
                <a:off x="359830" y="5058473"/>
                <a:ext cx="8424339" cy="865188"/>
              </a:xfrm>
              <a:prstGeom prst="rect">
                <a:avLst/>
              </a:prstGeom>
              <a:noFill/>
              <a:ln>
                <a:noFill/>
              </a:ln>
              <a:effectLst/>
            </p:spPr>
            <p:txBody>
              <a:bodyPr>
                <a:noAutofit/>
              </a:bodyPr>
              <a:lstStyle/>
              <a:p>
                <a:r>
                  <a:rPr lang="en-US" sz="2800" b="0" dirty="0">
                    <a:solidFill>
                      <a:srgbClr val="C00000"/>
                    </a:solidFill>
                  </a:rPr>
                  <a:t>			</a:t>
                </a:r>
                <a14:m>
                  <m:oMath xmlns:m="http://schemas.openxmlformats.org/officeDocument/2006/math">
                    <m:r>
                      <a:rPr lang="el-GR" sz="2800" b="0" i="1" smtClean="0">
                        <a:solidFill>
                          <a:srgbClr val="C00000"/>
                        </a:solidFill>
                        <a:latin typeface="Cambria Math" panose="02040503050406030204" pitchFamily="18" charset="0"/>
                      </a:rPr>
                      <m:t>=</m:t>
                    </m:r>
                  </m:oMath>
                </a14:m>
                <a:r>
                  <a:rPr lang="el-GR" sz="2800" dirty="0">
                    <a:solidFill>
                      <a:srgbClr val="C00000"/>
                    </a:solidFill>
                  </a:rPr>
                  <a:t> </a:t>
                </a:r>
                <a14:m>
                  <m:oMath xmlns:m="http://schemas.openxmlformats.org/officeDocument/2006/math">
                    <m:r>
                      <a:rPr lang="el-GR" sz="2800" b="0" i="1" dirty="0" smtClean="0">
                        <a:latin typeface="Cambria Math" panose="02040503050406030204" pitchFamily="18" charset="0"/>
                      </a:rPr>
                      <m:t>+</m:t>
                    </m:r>
                    <m:f>
                      <m:fPr>
                        <m:ctrlPr>
                          <a:rPr lang="en-US" sz="2800" b="0" i="1" smtClean="0">
                            <a:latin typeface="Cambria Math" panose="02040503050406030204" pitchFamily="18" charset="0"/>
                          </a:rPr>
                        </m:ctrlPr>
                      </m:fPr>
                      <m:num>
                        <m:r>
                          <a:rPr lang="el-GR" sz="2800" b="0" i="1" smtClean="0">
                            <a:latin typeface="Cambria Math" panose="02040503050406030204" pitchFamily="18" charset="0"/>
                          </a:rPr>
                          <m:t>3</m:t>
                        </m:r>
                        <m:r>
                          <a:rPr lang="en-US" sz="2800" i="1" baseline="30000">
                            <a:latin typeface="Cambria Math" panose="02040503050406030204" pitchFamily="18" charset="0"/>
                          </a:rPr>
                          <m:t>𝑜</m:t>
                        </m:r>
                        <m:r>
                          <a:rPr lang="en-US" sz="2800" i="1">
                            <a:latin typeface="Cambria Math" panose="02040503050406030204" pitchFamily="18" charset="0"/>
                          </a:rPr>
                          <m:t>𝐶</m:t>
                        </m:r>
                      </m:num>
                      <m:den>
                        <m:r>
                          <a:rPr lang="en-US" sz="2800" i="1">
                            <a:latin typeface="Cambria Math" panose="02040503050406030204" pitchFamily="18" charset="0"/>
                          </a:rPr>
                          <m:t>h</m:t>
                        </m:r>
                      </m:den>
                    </m:f>
                    <m:r>
                      <a:rPr lang="el-GR" sz="2800" b="0" i="1" smtClean="0">
                        <a:latin typeface="Cambria Math" panose="02040503050406030204" pitchFamily="18" charset="0"/>
                      </a:rPr>
                      <m:t>−</m:t>
                    </m:r>
                    <m:f>
                      <m:fPr>
                        <m:ctrlPr>
                          <a:rPr lang="en-US" sz="2800" b="0" i="1" smtClean="0">
                            <a:latin typeface="Cambria Math" panose="02040503050406030204" pitchFamily="18" charset="0"/>
                          </a:rPr>
                        </m:ctrlPr>
                      </m:fPr>
                      <m:num>
                        <m:r>
                          <a:rPr lang="el-GR" sz="2800" b="0" i="1" smtClean="0">
                            <a:latin typeface="Cambria Math" panose="02040503050406030204" pitchFamily="18" charset="0"/>
                          </a:rPr>
                          <m:t>300</m:t>
                        </m:r>
                        <m:r>
                          <a:rPr lang="en-US" sz="2800" b="0" i="1" smtClean="0">
                            <a:latin typeface="Cambria Math" panose="02040503050406030204" pitchFamily="18" charset="0"/>
                          </a:rPr>
                          <m:t>𝑘𝑚</m:t>
                        </m:r>
                      </m:num>
                      <m:den>
                        <m:r>
                          <a:rPr lang="en-US" sz="2800" b="0" i="1" smtClean="0">
                            <a:latin typeface="Cambria Math" panose="02040503050406030204" pitchFamily="18" charset="0"/>
                          </a:rPr>
                          <m:t>h</m:t>
                        </m:r>
                      </m:den>
                    </m:f>
                    <m:r>
                      <a:rPr lang="en-US" sz="2800" b="0" i="1" smtClean="0">
                        <a:latin typeface="Cambria Math" panose="02040503050406030204" pitchFamily="18" charset="0"/>
                      </a:rPr>
                      <m:t>∗</m:t>
                    </m:r>
                    <m:f>
                      <m:fPr>
                        <m:ctrlPr>
                          <a:rPr lang="en-US" sz="2800" i="1">
                            <a:latin typeface="Cambria Math" panose="02040503050406030204" pitchFamily="18" charset="0"/>
                          </a:rPr>
                        </m:ctrlPr>
                      </m:fPr>
                      <m:num>
                        <m:r>
                          <a:rPr lang="en-US" sz="2800" b="0" i="1" smtClean="0">
                            <a:latin typeface="Cambria Math" panose="02040503050406030204" pitchFamily="18" charset="0"/>
                          </a:rPr>
                          <m:t>5</m:t>
                        </m:r>
                        <m:r>
                          <a:rPr lang="en-US" sz="2800" i="1" baseline="30000">
                            <a:latin typeface="Cambria Math" panose="02040503050406030204" pitchFamily="18" charset="0"/>
                          </a:rPr>
                          <m:t>𝑜</m:t>
                        </m:r>
                        <m:r>
                          <a:rPr lang="en-US" sz="2800" i="1">
                            <a:latin typeface="Cambria Math" panose="02040503050406030204" pitchFamily="18" charset="0"/>
                          </a:rPr>
                          <m:t>𝐶</m:t>
                        </m:r>
                      </m:num>
                      <m:den>
                        <m:r>
                          <a:rPr lang="en-US" sz="2800" b="0" i="1" smtClean="0">
                            <a:latin typeface="Cambria Math" panose="02040503050406030204" pitchFamily="18" charset="0"/>
                          </a:rPr>
                          <m:t>100</m:t>
                        </m:r>
                        <m:r>
                          <a:rPr lang="en-US" sz="2800" b="0" i="1" smtClean="0">
                            <a:latin typeface="Cambria Math" panose="02040503050406030204" pitchFamily="18" charset="0"/>
                          </a:rPr>
                          <m:t>𝑘𝑚</m:t>
                        </m:r>
                      </m:den>
                    </m:f>
                    <m:r>
                      <a:rPr lang="en-US" sz="2800" b="0" i="1" smtClean="0">
                        <a:latin typeface="Cambria Math" panose="02040503050406030204" pitchFamily="18" charset="0"/>
                      </a:rPr>
                      <m:t>=12</m:t>
                    </m:r>
                    <m:f>
                      <m:fPr>
                        <m:ctrlPr>
                          <a:rPr lang="en-US" sz="2800" i="1">
                            <a:latin typeface="Cambria Math" panose="02040503050406030204" pitchFamily="18" charset="0"/>
                          </a:rPr>
                        </m:ctrlPr>
                      </m:fPr>
                      <m:num>
                        <m:r>
                          <a:rPr lang="en-US" sz="2800" i="1" baseline="30000">
                            <a:latin typeface="Cambria Math" panose="02040503050406030204" pitchFamily="18" charset="0"/>
                          </a:rPr>
                          <m:t>𝑜</m:t>
                        </m:r>
                        <m:r>
                          <a:rPr lang="en-US" sz="2800" i="1">
                            <a:latin typeface="Cambria Math" panose="02040503050406030204" pitchFamily="18" charset="0"/>
                          </a:rPr>
                          <m:t>𝐶</m:t>
                        </m:r>
                      </m:num>
                      <m:den>
                        <m:r>
                          <a:rPr lang="en-US" sz="2800" i="1">
                            <a:latin typeface="Cambria Math" panose="02040503050406030204" pitchFamily="18" charset="0"/>
                          </a:rPr>
                          <m:t>h</m:t>
                        </m:r>
                      </m:den>
                    </m:f>
                  </m:oMath>
                </a14:m>
                <a:endParaRPr lang="el-GR" sz="2800" dirty="0">
                  <a:solidFill>
                    <a:srgbClr val="C00000"/>
                  </a:solidFill>
                </a:endParaRPr>
              </a:p>
            </p:txBody>
          </p:sp>
        </mc:Choice>
        <mc:Fallback xmlns="">
          <p:sp>
            <p:nvSpPr>
              <p:cNvPr id="10" name="Object 4">
                <a:extLst>
                  <a:ext uri="{FF2B5EF4-FFF2-40B4-BE49-F238E27FC236}">
                    <a16:creationId xmlns:a16="http://schemas.microsoft.com/office/drawing/2014/main" id="{6E1F9134-D052-4A85-B04C-A39E2795E014}"/>
                  </a:ext>
                </a:extLst>
              </p:cNvPr>
              <p:cNvSpPr txBox="1">
                <a:spLocks noRot="1" noChangeAspect="1" noMove="1" noResize="1" noEditPoints="1" noAdjustHandles="1" noChangeArrowheads="1" noChangeShapeType="1" noTextEdit="1"/>
              </p:cNvSpPr>
              <p:nvPr/>
            </p:nvSpPr>
            <p:spPr bwMode="auto">
              <a:xfrm>
                <a:off x="359830" y="5058473"/>
                <a:ext cx="8424339" cy="865188"/>
              </a:xfrm>
              <a:prstGeom prst="rect">
                <a:avLst/>
              </a:prstGeom>
              <a:blipFill>
                <a:blip r:embed="rId5"/>
                <a:stretch>
                  <a:fillRect/>
                </a:stretch>
              </a:blipFill>
              <a:ln>
                <a:noFill/>
              </a:ln>
              <a:effectLst/>
            </p:spPr>
            <p:txBody>
              <a:bodyPr/>
              <a:lstStyle/>
              <a:p>
                <a:r>
                  <a:rPr lang="el-GR">
                    <a:noFill/>
                  </a:rPr>
                  <a:t> </a:t>
                </a:r>
              </a:p>
            </p:txBody>
          </p:sp>
        </mc:Fallback>
      </mc:AlternateContent>
      <p:graphicFrame>
        <p:nvGraphicFramePr>
          <p:cNvPr id="5" name="Αντικείμενο 4">
            <a:extLst>
              <a:ext uri="{FF2B5EF4-FFF2-40B4-BE49-F238E27FC236}">
                <a16:creationId xmlns:a16="http://schemas.microsoft.com/office/drawing/2014/main" id="{9548EF5D-DA9D-44BD-971B-C42B32EFBD14}"/>
              </a:ext>
            </a:extLst>
          </p:cNvPr>
          <p:cNvGraphicFramePr>
            <a:graphicFrameLocks noChangeAspect="1"/>
          </p:cNvGraphicFramePr>
          <p:nvPr>
            <p:extLst>
              <p:ext uri="{D42A27DB-BD31-4B8C-83A1-F6EECF244321}">
                <p14:modId xmlns:p14="http://schemas.microsoft.com/office/powerpoint/2010/main" val="1751592277"/>
              </p:ext>
            </p:extLst>
          </p:nvPr>
        </p:nvGraphicFramePr>
        <p:xfrm>
          <a:off x="3851920" y="3797764"/>
          <a:ext cx="2535237" cy="844550"/>
        </p:xfrm>
        <a:graphic>
          <a:graphicData uri="http://schemas.openxmlformats.org/presentationml/2006/ole">
            <mc:AlternateContent xmlns:mc="http://schemas.openxmlformats.org/markup-compatibility/2006">
              <mc:Choice xmlns:v="urn:schemas-microsoft-com:vml" Requires="v">
                <p:oleObj name="Equation" r:id="rId6" imgW="2534589" imgH="844590" progId="Equation.DSMT4">
                  <p:embed/>
                </p:oleObj>
              </mc:Choice>
              <mc:Fallback>
                <p:oleObj name="Equation" r:id="rId6" imgW="2534589" imgH="844590" progId="Equation.DSMT4">
                  <p:embed/>
                  <p:pic>
                    <p:nvPicPr>
                      <p:cNvPr id="0" name=""/>
                      <p:cNvPicPr/>
                      <p:nvPr/>
                    </p:nvPicPr>
                    <p:blipFill>
                      <a:blip r:embed="rId7"/>
                      <a:stretch>
                        <a:fillRect/>
                      </a:stretch>
                    </p:blipFill>
                    <p:spPr>
                      <a:xfrm>
                        <a:off x="3851920" y="3797764"/>
                        <a:ext cx="2535237" cy="844550"/>
                      </a:xfrm>
                      <a:prstGeom prst="rect">
                        <a:avLst/>
                      </a:prstGeom>
                    </p:spPr>
                  </p:pic>
                </p:oleObj>
              </mc:Fallback>
            </mc:AlternateContent>
          </a:graphicData>
        </a:graphic>
      </p:graphicFrame>
      <p:graphicFrame>
        <p:nvGraphicFramePr>
          <p:cNvPr id="6" name="Αντικείμενο 5">
            <a:extLst>
              <a:ext uri="{FF2B5EF4-FFF2-40B4-BE49-F238E27FC236}">
                <a16:creationId xmlns:a16="http://schemas.microsoft.com/office/drawing/2014/main" id="{4779BAE5-21B8-4535-A6DE-0A9FEAA043C6}"/>
              </a:ext>
            </a:extLst>
          </p:cNvPr>
          <p:cNvGraphicFramePr>
            <a:graphicFrameLocks noChangeAspect="1"/>
          </p:cNvGraphicFramePr>
          <p:nvPr>
            <p:extLst>
              <p:ext uri="{D42A27DB-BD31-4B8C-83A1-F6EECF244321}">
                <p14:modId xmlns:p14="http://schemas.microsoft.com/office/powerpoint/2010/main" val="1684999772"/>
              </p:ext>
            </p:extLst>
          </p:nvPr>
        </p:nvGraphicFramePr>
        <p:xfrm>
          <a:off x="683568" y="5122618"/>
          <a:ext cx="2400858" cy="736897"/>
        </p:xfrm>
        <a:graphic>
          <a:graphicData uri="http://schemas.openxmlformats.org/presentationml/2006/ole">
            <mc:AlternateContent xmlns:mc="http://schemas.openxmlformats.org/markup-compatibility/2006">
              <mc:Choice xmlns:v="urn:schemas-microsoft-com:vml" Requires="v">
                <p:oleObj name="Equation" r:id="rId8" imgW="1282680" imgH="393480" progId="Equation.DSMT4">
                  <p:embed/>
                </p:oleObj>
              </mc:Choice>
              <mc:Fallback>
                <p:oleObj name="Equation" r:id="rId8" imgW="1282680" imgH="393480" progId="Equation.DSMT4">
                  <p:embed/>
                  <p:pic>
                    <p:nvPicPr>
                      <p:cNvPr id="0" name=""/>
                      <p:cNvPicPr/>
                      <p:nvPr/>
                    </p:nvPicPr>
                    <p:blipFill>
                      <a:blip r:embed="rId9"/>
                      <a:stretch>
                        <a:fillRect/>
                      </a:stretch>
                    </p:blipFill>
                    <p:spPr>
                      <a:xfrm>
                        <a:off x="683568" y="5122618"/>
                        <a:ext cx="2400858" cy="736897"/>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F0F15D4C-3B3B-3A78-5CED-20194893981B}"/>
              </a:ext>
            </a:extLst>
          </p:cNvPr>
          <p:cNvSpPr txBox="1"/>
          <p:nvPr/>
        </p:nvSpPr>
        <p:spPr>
          <a:xfrm>
            <a:off x="423866" y="27859"/>
            <a:ext cx="4572000" cy="394980"/>
          </a:xfrm>
          <a:prstGeom prst="rect">
            <a:avLst/>
          </a:prstGeom>
          <a:noFill/>
        </p:spPr>
        <p:txBody>
          <a:bodyPr wrap="square">
            <a:spAutoFit/>
          </a:bodyPr>
          <a:lstStyle/>
          <a:p>
            <a:pPr marL="12700" algn="just">
              <a:lnSpc>
                <a:spcPts val="2555"/>
              </a:lnSpc>
              <a:spcBef>
                <a:spcPts val="127"/>
              </a:spcBef>
            </a:pPr>
            <a:r>
              <a:rPr lang="el-GR" sz="1800" i="1" u="sng" dirty="0">
                <a:solidFill>
                  <a:srgbClr val="0000FF"/>
                </a:solidFill>
                <a:latin typeface="Arial" panose="020B0604020202020204" pitchFamily="34" charset="0"/>
                <a:cs typeface="Arial" panose="020B0604020202020204" pitchFamily="34" charset="0"/>
              </a:rPr>
              <a:t>Παράδειγμα:</a:t>
            </a:r>
          </a:p>
        </p:txBody>
      </p:sp>
    </p:spTree>
    <p:extLst>
      <p:ext uri="{BB962C8B-B14F-4D97-AF65-F5344CB8AC3E}">
        <p14:creationId xmlns:p14="http://schemas.microsoft.com/office/powerpoint/2010/main" val="2993953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F11E87F-5B30-409E-8468-2CE29FD7F7E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6BB18EA2-587C-493F-95B9-D3F251AC0D16}"/>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21</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3AC135E4-3A5A-403F-B4B0-E11E3191DF0D}"/>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latin typeface="Arial Narrow" panose="020B0606020202030204" pitchFamily="34" charset="0"/>
              </a:rPr>
              <a:t>Δύναμη </a:t>
            </a:r>
            <a:r>
              <a:rPr lang="el-GR" sz="2400" b="1" u="sng" dirty="0" err="1">
                <a:latin typeface="Arial Narrow" panose="020B0606020202030204" pitchFamily="34" charset="0"/>
              </a:rPr>
              <a:t>Βάροβαθμιδας</a:t>
            </a:r>
            <a:endParaRPr lang="el-GR" sz="2400" b="1" u="sng" dirty="0">
              <a:latin typeface="Arial Narrow" panose="020B0606020202030204" pitchFamily="34" charset="0"/>
            </a:endParaRPr>
          </a:p>
        </p:txBody>
      </p:sp>
      <p:sp>
        <p:nvSpPr>
          <p:cNvPr id="5" name="Ορθογώνιο 4">
            <a:extLst>
              <a:ext uri="{FF2B5EF4-FFF2-40B4-BE49-F238E27FC236}">
                <a16:creationId xmlns:a16="http://schemas.microsoft.com/office/drawing/2014/main" id="{F77D42DA-569F-462C-A930-412F0A6A841A}"/>
              </a:ext>
            </a:extLst>
          </p:cNvPr>
          <p:cNvSpPr/>
          <p:nvPr/>
        </p:nvSpPr>
        <p:spPr>
          <a:xfrm>
            <a:off x="358194" y="998034"/>
            <a:ext cx="8587680" cy="1810752"/>
          </a:xfrm>
          <a:prstGeom prst="rect">
            <a:avLst/>
          </a:prstGeom>
        </p:spPr>
        <p:txBody>
          <a:bodyPr wrap="square">
            <a:spAutoFit/>
          </a:bodyPr>
          <a:lstStyle/>
          <a:p>
            <a:pPr marL="12700" algn="just">
              <a:lnSpc>
                <a:spcPts val="2555"/>
              </a:lnSpc>
              <a:spcBef>
                <a:spcPts val="127"/>
              </a:spcBef>
            </a:pPr>
            <a:r>
              <a:rPr lang="el-GR" sz="2400" dirty="0">
                <a:solidFill>
                  <a:srgbClr val="0000FF"/>
                </a:solidFill>
              </a:rPr>
              <a:t>Ο κύβος διαστάσεων </a:t>
            </a:r>
            <a:r>
              <a:rPr lang="en-US" sz="2400" dirty="0">
                <a:solidFill>
                  <a:srgbClr val="0000FF"/>
                </a:solidFill>
              </a:rPr>
              <a:t>dx,</a:t>
            </a:r>
            <a:r>
              <a:rPr lang="el-GR" sz="2400" dirty="0">
                <a:solidFill>
                  <a:srgbClr val="0000FF"/>
                </a:solidFill>
              </a:rPr>
              <a:t> </a:t>
            </a:r>
            <a:r>
              <a:rPr lang="en-US" sz="2400" dirty="0" err="1">
                <a:solidFill>
                  <a:srgbClr val="0000FF"/>
                </a:solidFill>
              </a:rPr>
              <a:t>dy</a:t>
            </a:r>
            <a:r>
              <a:rPr lang="en-US" sz="2400" dirty="0">
                <a:solidFill>
                  <a:srgbClr val="0000FF"/>
                </a:solidFill>
              </a:rPr>
              <a:t>,</a:t>
            </a:r>
            <a:r>
              <a:rPr lang="el-GR" sz="2400" dirty="0">
                <a:solidFill>
                  <a:srgbClr val="0000FF"/>
                </a:solidFill>
              </a:rPr>
              <a:t> </a:t>
            </a:r>
            <a:r>
              <a:rPr lang="en-US" sz="2400" dirty="0" err="1">
                <a:solidFill>
                  <a:srgbClr val="0000FF"/>
                </a:solidFill>
              </a:rPr>
              <a:t>dz</a:t>
            </a:r>
            <a:r>
              <a:rPr lang="el-GR" sz="2400" dirty="0">
                <a:solidFill>
                  <a:srgbClr val="0000FF"/>
                </a:solidFill>
              </a:rPr>
              <a:t>.</a:t>
            </a:r>
          </a:p>
          <a:p>
            <a:pPr marL="12700" algn="just">
              <a:lnSpc>
                <a:spcPts val="2555"/>
              </a:lnSpc>
              <a:spcBef>
                <a:spcPts val="127"/>
              </a:spcBef>
            </a:pPr>
            <a:r>
              <a:rPr lang="el-GR" sz="2400" dirty="0">
                <a:solidFill>
                  <a:srgbClr val="0000FF"/>
                </a:solidFill>
              </a:rPr>
              <a:t>Η δύναμη </a:t>
            </a:r>
            <a:r>
              <a:rPr lang="el-GR" sz="2400" dirty="0" err="1">
                <a:solidFill>
                  <a:srgbClr val="0000FF"/>
                </a:solidFill>
              </a:rPr>
              <a:t>βαροβαθμίδας</a:t>
            </a:r>
            <a:r>
              <a:rPr lang="el-GR" sz="2400" dirty="0">
                <a:solidFill>
                  <a:srgbClr val="0000FF"/>
                </a:solidFill>
              </a:rPr>
              <a:t> ανά μονάδα μάζας δίδεται:</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p:txBody>
      </p:sp>
      <p:pic>
        <p:nvPicPr>
          <p:cNvPr id="6" name="Εικόνα 5">
            <a:extLst>
              <a:ext uri="{FF2B5EF4-FFF2-40B4-BE49-F238E27FC236}">
                <a16:creationId xmlns:a16="http://schemas.microsoft.com/office/drawing/2014/main" id="{C3FEBDD1-2F12-4B70-87DC-1067306CA6AC}"/>
              </a:ext>
            </a:extLst>
          </p:cNvPr>
          <p:cNvPicPr>
            <a:picLocks noChangeAspect="1"/>
          </p:cNvPicPr>
          <p:nvPr/>
        </p:nvPicPr>
        <p:blipFill rotWithShape="1">
          <a:blip r:embed="rId3" cstate="print"/>
          <a:srcRect l="18840" r="10327" b="13477"/>
          <a:stretch/>
        </p:blipFill>
        <p:spPr>
          <a:xfrm rot="164940">
            <a:off x="4467104" y="3333627"/>
            <a:ext cx="4628207" cy="3032134"/>
          </a:xfrm>
          <a:prstGeom prst="rect">
            <a:avLst/>
          </a:prstGeom>
        </p:spPr>
      </p:pic>
      <p:cxnSp>
        <p:nvCxnSpPr>
          <p:cNvPr id="8" name="Ευθεία γραμμή σύνδεσης 7">
            <a:extLst>
              <a:ext uri="{FF2B5EF4-FFF2-40B4-BE49-F238E27FC236}">
                <a16:creationId xmlns:a16="http://schemas.microsoft.com/office/drawing/2014/main" id="{D66309DB-7712-496C-AB1F-0D63743BFB4A}"/>
              </a:ext>
            </a:extLst>
          </p:cNvPr>
          <p:cNvCxnSpPr>
            <a:cxnSpLocks/>
          </p:cNvCxnSpPr>
          <p:nvPr/>
        </p:nvCxnSpPr>
        <p:spPr>
          <a:xfrm>
            <a:off x="468496" y="1903410"/>
            <a:ext cx="7919928"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Ορθογώνιο 9">
            <a:extLst>
              <a:ext uri="{FF2B5EF4-FFF2-40B4-BE49-F238E27FC236}">
                <a16:creationId xmlns:a16="http://schemas.microsoft.com/office/drawing/2014/main" id="{EEA8F40B-3C70-4A84-90AC-2013F93FFE79}"/>
              </a:ext>
            </a:extLst>
          </p:cNvPr>
          <p:cNvSpPr/>
          <p:nvPr/>
        </p:nvSpPr>
        <p:spPr>
          <a:xfrm>
            <a:off x="340116" y="4986668"/>
            <a:ext cx="3846324" cy="1070165"/>
          </a:xfrm>
          <a:prstGeom prst="rect">
            <a:avLst/>
          </a:prstGeom>
        </p:spPr>
        <p:txBody>
          <a:bodyPr wrap="square">
            <a:spAutoFit/>
          </a:bodyPr>
          <a:lstStyle/>
          <a:p>
            <a:pPr marL="12700" algn="just">
              <a:lnSpc>
                <a:spcPts val="2555"/>
              </a:lnSpc>
              <a:spcBef>
                <a:spcPts val="127"/>
              </a:spcBef>
            </a:pPr>
            <a:r>
              <a:rPr lang="el-GR" dirty="0">
                <a:solidFill>
                  <a:srgbClr val="0000FF"/>
                </a:solidFill>
              </a:rPr>
              <a:t>Όπου </a:t>
            </a:r>
            <a:r>
              <a:rPr lang="en-US" dirty="0" err="1">
                <a:solidFill>
                  <a:srgbClr val="0000FF"/>
                </a:solidFill>
              </a:rPr>
              <a:t>i,j,k</a:t>
            </a:r>
            <a:r>
              <a:rPr lang="en-US" dirty="0">
                <a:solidFill>
                  <a:srgbClr val="0000FF"/>
                </a:solidFill>
              </a:rPr>
              <a:t> </a:t>
            </a:r>
            <a:r>
              <a:rPr lang="el-GR" dirty="0">
                <a:solidFill>
                  <a:srgbClr val="0000FF"/>
                </a:solidFill>
              </a:rPr>
              <a:t>τα </a:t>
            </a:r>
            <a:r>
              <a:rPr lang="el-GR" dirty="0" err="1">
                <a:solidFill>
                  <a:srgbClr val="0000FF"/>
                </a:solidFill>
              </a:rPr>
              <a:t>μοναδιαία</a:t>
            </a:r>
            <a:r>
              <a:rPr lang="el-GR" dirty="0">
                <a:solidFill>
                  <a:srgbClr val="0000FF"/>
                </a:solidFill>
              </a:rPr>
              <a:t> ανύσματα στις τρεις διαστάσεις ενός καρτεσιανού συστήματος συντεταγμένων</a:t>
            </a:r>
          </a:p>
        </p:txBody>
      </p:sp>
      <mc:AlternateContent xmlns:mc="http://schemas.openxmlformats.org/markup-compatibility/2006" xmlns:a14="http://schemas.microsoft.com/office/drawing/2010/main">
        <mc:Choice Requires="a14">
          <p:sp>
            <p:nvSpPr>
              <p:cNvPr id="14" name="Object 4">
                <a:extLst>
                  <a:ext uri="{FF2B5EF4-FFF2-40B4-BE49-F238E27FC236}">
                    <a16:creationId xmlns:a16="http://schemas.microsoft.com/office/drawing/2014/main" id="{172977CD-59CC-488E-8451-418722A0098C}"/>
                  </a:ext>
                </a:extLst>
              </p:cNvPr>
              <p:cNvSpPr txBox="1"/>
              <p:nvPr/>
            </p:nvSpPr>
            <p:spPr bwMode="auto">
              <a:xfrm>
                <a:off x="1619672" y="2368279"/>
                <a:ext cx="6450868" cy="865188"/>
              </a:xfrm>
              <a:prstGeom prst="rect">
                <a:avLst/>
              </a:prstGeom>
              <a:noFill/>
              <a:ln>
                <a:noFill/>
              </a:ln>
              <a:effectLst/>
            </p:spPr>
            <p:txBody>
              <a:bodyPr>
                <a:normAutofit/>
              </a:bodyPr>
              <a:lstStyle/>
              <a:p>
                <a14:m>
                  <m:oMath xmlns:m="http://schemas.openxmlformats.org/officeDocument/2006/math">
                    <m:r>
                      <a:rPr lang="en-US" sz="2800" i="1" smtClean="0">
                        <a:solidFill>
                          <a:srgbClr val="000000"/>
                        </a:solidFill>
                        <a:latin typeface="Cambria Math" panose="02040503050406030204" pitchFamily="18" charset="0"/>
                      </a:rPr>
                      <m:t>𝐹</m:t>
                    </m:r>
                    <m:r>
                      <a:rPr lang="en-US" sz="2800" b="0" i="1" baseline="-25000" smtClean="0">
                        <a:solidFill>
                          <a:srgbClr val="000000"/>
                        </a:solidFill>
                        <a:latin typeface="Cambria Math" panose="02040503050406030204" pitchFamily="18" charset="0"/>
                      </a:rPr>
                      <m:t>𝑝</m:t>
                    </m:r>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m:t>
                    </m:r>
                    <m:f>
                      <m:fPr>
                        <m:ctrlPr>
                          <a:rPr lang="el-GR" sz="2800" i="1">
                            <a:solidFill>
                              <a:srgbClr val="000000"/>
                            </a:solidFill>
                            <a:latin typeface="Cambria Math" panose="02040503050406030204" pitchFamily="18" charset="0"/>
                          </a:rPr>
                        </m:ctrlPr>
                      </m:fPr>
                      <m:num>
                        <m:r>
                          <a:rPr lang="en-US" sz="2800" i="1" smtClean="0">
                            <a:solidFill>
                              <a:srgbClr val="000000"/>
                            </a:solidFill>
                            <a:latin typeface="Cambria Math" panose="02040503050406030204" pitchFamily="18" charset="0"/>
                          </a:rPr>
                          <m:t>1</m:t>
                        </m:r>
                      </m:num>
                      <m:den>
                        <m:r>
                          <a:rPr lang="el-GR" sz="2800" b="0" i="1" smtClean="0">
                            <a:solidFill>
                              <a:srgbClr val="000000"/>
                            </a:solidFill>
                            <a:latin typeface="Cambria Math" panose="02040503050406030204" pitchFamily="18" charset="0"/>
                          </a:rPr>
                          <m:t>𝜌</m:t>
                        </m:r>
                      </m:den>
                    </m:f>
                    <m:r>
                      <a:rPr lang="en-US" sz="2800" b="0" i="1" smtClean="0">
                        <a:solidFill>
                          <a:srgbClr val="000000"/>
                        </a:solidFill>
                        <a:latin typeface="Cambria Math" panose="02040503050406030204" pitchFamily="18" charset="0"/>
                      </a:rPr>
                      <m:t>(</m:t>
                    </m:r>
                    <m:f>
                      <m:fPr>
                        <m:ctrlPr>
                          <a:rPr lang="el-GR" sz="2800" i="1">
                            <a:solidFill>
                              <a:srgbClr val="000000"/>
                            </a:solidFill>
                            <a:latin typeface="Cambria Math" panose="02040503050406030204" pitchFamily="18" charset="0"/>
                          </a:rPr>
                        </m:ctrlPr>
                      </m:fPr>
                      <m:num>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𝑃</m:t>
                        </m:r>
                      </m:num>
                      <m:den>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𝑥</m:t>
                        </m:r>
                      </m:den>
                    </m:f>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𝑖</m:t>
                    </m:r>
                  </m:oMath>
                </a14:m>
                <a:r>
                  <a:rPr lang="en-US" sz="2800" dirty="0"/>
                  <a:t>+</a:t>
                </a:r>
                <a:r>
                  <a:rPr lang="el-GR" sz="2800" dirty="0">
                    <a:solidFill>
                      <a:srgbClr val="000000"/>
                    </a:solidFill>
                  </a:rPr>
                  <a:t> </a:t>
                </a:r>
                <a14:m>
                  <m:oMath xmlns:m="http://schemas.openxmlformats.org/officeDocument/2006/math">
                    <m:f>
                      <m:fPr>
                        <m:ctrlPr>
                          <a:rPr lang="el-GR" sz="2800" i="1">
                            <a:solidFill>
                              <a:srgbClr val="000000"/>
                            </a:solidFill>
                            <a:latin typeface="Cambria Math" panose="02040503050406030204" pitchFamily="18" charset="0"/>
                          </a:rPr>
                        </m:ctrlPr>
                      </m:fPr>
                      <m:num>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𝑃</m:t>
                        </m:r>
                      </m:num>
                      <m:den>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𝑦</m:t>
                        </m:r>
                      </m:den>
                    </m:f>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𝑗</m:t>
                    </m:r>
                    <m:r>
                      <a:rPr lang="en-US" sz="2800" b="0" i="1" smtClean="0">
                        <a:solidFill>
                          <a:srgbClr val="000000"/>
                        </a:solidFill>
                        <a:latin typeface="Cambria Math" panose="02040503050406030204" pitchFamily="18" charset="0"/>
                      </a:rPr>
                      <m:t>+</m:t>
                    </m:r>
                    <m:f>
                      <m:fPr>
                        <m:ctrlPr>
                          <a:rPr lang="el-GR" sz="2800" i="1">
                            <a:solidFill>
                              <a:srgbClr val="000000"/>
                            </a:solidFill>
                            <a:latin typeface="Cambria Math" panose="02040503050406030204" pitchFamily="18" charset="0"/>
                          </a:rPr>
                        </m:ctrlPr>
                      </m:fPr>
                      <m:num>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𝑃</m:t>
                        </m:r>
                      </m:num>
                      <m:den>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𝑧</m:t>
                        </m:r>
                      </m:den>
                    </m:f>
                    <m:r>
                      <a:rPr lang="el-GR" sz="2800" i="1">
                        <a:solidFill>
                          <a:srgbClr val="000000"/>
                        </a:solidFill>
                        <a:latin typeface="Cambria Math" panose="02040503050406030204" pitchFamily="18" charset="0"/>
                      </a:rPr>
                      <m:t>⋅</m:t>
                    </m:r>
                    <m:r>
                      <a:rPr lang="en-US" sz="2800" b="0" i="1" smtClean="0">
                        <a:solidFill>
                          <a:srgbClr val="000000"/>
                        </a:solidFill>
                        <a:latin typeface="Cambria Math" panose="02040503050406030204" pitchFamily="18" charset="0"/>
                      </a:rPr>
                      <m:t>𝑘</m:t>
                    </m:r>
                    <m:r>
                      <a:rPr lang="en-US" sz="2800" b="0" i="1" smtClean="0">
                        <a:solidFill>
                          <a:srgbClr val="000000"/>
                        </a:solidFill>
                        <a:latin typeface="Cambria Math" panose="02040503050406030204" pitchFamily="18" charset="0"/>
                      </a:rPr>
                      <m:t>)=−</m:t>
                    </m:r>
                    <m:f>
                      <m:fPr>
                        <m:ctrlPr>
                          <a:rPr lang="el-GR" sz="2800" i="1">
                            <a:solidFill>
                              <a:srgbClr val="000000"/>
                            </a:solidFill>
                            <a:latin typeface="Cambria Math" panose="02040503050406030204" pitchFamily="18" charset="0"/>
                          </a:rPr>
                        </m:ctrlPr>
                      </m:fPr>
                      <m:num>
                        <m:r>
                          <a:rPr lang="en-US" sz="2800" i="1">
                            <a:solidFill>
                              <a:srgbClr val="000000"/>
                            </a:solidFill>
                            <a:latin typeface="Cambria Math" panose="02040503050406030204" pitchFamily="18" charset="0"/>
                          </a:rPr>
                          <m:t>1</m:t>
                        </m:r>
                      </m:num>
                      <m:den>
                        <m:r>
                          <a:rPr lang="el-GR" sz="2800" i="1">
                            <a:solidFill>
                              <a:srgbClr val="000000"/>
                            </a:solidFill>
                            <a:latin typeface="Cambria Math" panose="02040503050406030204" pitchFamily="18" charset="0"/>
                          </a:rPr>
                          <m:t>𝜌</m:t>
                        </m:r>
                      </m:den>
                    </m:f>
                  </m:oMath>
                </a14:m>
                <a:r>
                  <a:rPr lang="el-GR" sz="2800" dirty="0"/>
                  <a:t>∇</a:t>
                </a:r>
                <a:r>
                  <a:rPr lang="en-US" sz="2800" dirty="0"/>
                  <a:t>p</a:t>
                </a:r>
                <a:endParaRPr lang="el-GR" sz="2800" dirty="0"/>
              </a:p>
            </p:txBody>
          </p:sp>
        </mc:Choice>
        <mc:Fallback xmlns="">
          <p:sp>
            <p:nvSpPr>
              <p:cNvPr id="14" name="Object 4">
                <a:extLst>
                  <a:ext uri="{FF2B5EF4-FFF2-40B4-BE49-F238E27FC236}">
                    <a16:creationId xmlns:a16="http://schemas.microsoft.com/office/drawing/2014/main" xmlns="" xmlns:a14="http://schemas.microsoft.com/office/drawing/2010/main" id="{172977CD-59CC-488E-8451-418722A0098C}"/>
                  </a:ext>
                </a:extLst>
              </p:cNvPr>
              <p:cNvSpPr txBox="1">
                <a:spLocks noRot="1" noChangeAspect="1" noMove="1" noResize="1" noEditPoints="1" noAdjustHandles="1" noChangeArrowheads="1" noChangeShapeType="1" noTextEdit="1"/>
              </p:cNvSpPr>
              <p:nvPr/>
            </p:nvSpPr>
            <p:spPr bwMode="auto">
              <a:xfrm>
                <a:off x="1619672" y="2368279"/>
                <a:ext cx="6450868" cy="865188"/>
              </a:xfrm>
              <a:prstGeom prst="rect">
                <a:avLst/>
              </a:prstGeom>
              <a:blipFill>
                <a:blip r:embed="rId4" cstate="print"/>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3628397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C2D5CF5-E092-48CC-8F57-5B91F01E06B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FA5F704-D012-4763-B77F-72773AD0D02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22</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DBDDBDF7-2FFF-45CA-9D3A-64614171E23A}"/>
              </a:ext>
            </a:extLst>
          </p:cNvPr>
          <p:cNvSpPr/>
          <p:nvPr/>
        </p:nvSpPr>
        <p:spPr>
          <a:xfrm>
            <a:off x="358194" y="998034"/>
            <a:ext cx="8587680" cy="2823850"/>
          </a:xfrm>
          <a:prstGeom prst="rect">
            <a:avLst/>
          </a:prstGeom>
        </p:spPr>
        <p:txBody>
          <a:bodyPr wrap="square">
            <a:spAutoFit/>
          </a:bodyPr>
          <a:lstStyle/>
          <a:p>
            <a:pPr marL="12700" algn="just">
              <a:lnSpc>
                <a:spcPts val="2555"/>
              </a:lnSpc>
              <a:spcBef>
                <a:spcPts val="127"/>
              </a:spcBef>
            </a:pPr>
            <a:r>
              <a:rPr lang="el-GR" sz="2400" u="sng" dirty="0">
                <a:solidFill>
                  <a:srgbClr val="0000FF"/>
                </a:solidFill>
              </a:rPr>
              <a:t>Η δύναμη της βαρύτητας δίδεται</a:t>
            </a:r>
            <a:r>
              <a:rPr lang="el-GR" sz="2400" dirty="0">
                <a:solidFill>
                  <a:srgbClr val="0000FF"/>
                </a:solidFill>
              </a:rPr>
              <a:t>:</a:t>
            </a:r>
          </a:p>
          <a:p>
            <a:pPr marL="12700" algn="just">
              <a:lnSpc>
                <a:spcPts val="2555"/>
              </a:lnSpc>
              <a:spcBef>
                <a:spcPts val="127"/>
              </a:spcBef>
            </a:pPr>
            <a:endParaRPr lang="en-US"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Όπου, </a:t>
            </a:r>
            <a:r>
              <a:rPr lang="en-US" sz="2400" b="1" dirty="0">
                <a:solidFill>
                  <a:srgbClr val="0000FF"/>
                </a:solidFill>
              </a:rPr>
              <a:t>ṝ=(</a:t>
            </a:r>
            <a:r>
              <a:rPr lang="en-US" sz="2400" b="1" dirty="0" err="1">
                <a:solidFill>
                  <a:srgbClr val="0000FF"/>
                </a:solidFill>
              </a:rPr>
              <a:t>x,y,z</a:t>
            </a:r>
            <a:r>
              <a:rPr lang="en-US" sz="2400" b="1" dirty="0">
                <a:solidFill>
                  <a:srgbClr val="0000FF"/>
                </a:solidFill>
              </a:rPr>
              <a:t>)</a:t>
            </a:r>
            <a:r>
              <a:rPr lang="en-US" sz="2400" dirty="0">
                <a:solidFill>
                  <a:srgbClr val="0000FF"/>
                </a:solidFill>
              </a:rPr>
              <a:t> </a:t>
            </a:r>
            <a:r>
              <a:rPr lang="el-GR" sz="2400" dirty="0">
                <a:solidFill>
                  <a:srgbClr val="0000FF"/>
                </a:solidFill>
              </a:rPr>
              <a:t>η διεύθυνση της δύναμης και </a:t>
            </a:r>
            <a:r>
              <a:rPr lang="en-US" sz="2400" b="1" dirty="0">
                <a:solidFill>
                  <a:srgbClr val="0000FF"/>
                </a:solidFill>
              </a:rPr>
              <a:t>r </a:t>
            </a:r>
            <a:r>
              <a:rPr lang="el-GR" sz="2400" dirty="0">
                <a:solidFill>
                  <a:srgbClr val="0000FF"/>
                </a:solidFill>
              </a:rPr>
              <a:t>η απόσταση από το κέντρο της γης, ακτίνας, </a:t>
            </a:r>
            <a:r>
              <a:rPr lang="en-US" sz="2400" b="1" dirty="0" err="1">
                <a:solidFill>
                  <a:srgbClr val="0000FF"/>
                </a:solidFill>
              </a:rPr>
              <a:t>r</a:t>
            </a:r>
            <a:r>
              <a:rPr lang="en-US" sz="2400" b="1" baseline="-25000" dirty="0" err="1">
                <a:solidFill>
                  <a:srgbClr val="0000FF"/>
                </a:solidFill>
              </a:rPr>
              <a:t>o</a:t>
            </a:r>
            <a:endParaRPr lang="el-GR" sz="2400" b="1" baseline="-25000" dirty="0">
              <a:solidFill>
                <a:srgbClr val="0000FF"/>
              </a:solidFill>
            </a:endParaRPr>
          </a:p>
          <a:p>
            <a:pPr marL="12700" algn="just">
              <a:lnSpc>
                <a:spcPts val="2555"/>
              </a:lnSpc>
              <a:spcBef>
                <a:spcPts val="127"/>
              </a:spcBef>
            </a:pPr>
            <a:r>
              <a:rPr lang="el-GR" sz="2400" dirty="0">
                <a:solidFill>
                  <a:srgbClr val="0000FF"/>
                </a:solidFill>
              </a:rPr>
              <a:t>Ορίζεται επίσης η </a:t>
            </a:r>
            <a:r>
              <a:rPr lang="el-GR" sz="2400" u="sng" dirty="0">
                <a:solidFill>
                  <a:srgbClr val="0000FF"/>
                </a:solidFill>
              </a:rPr>
              <a:t>δύναμη</a:t>
            </a:r>
            <a:r>
              <a:rPr lang="el-GR" sz="2400" dirty="0">
                <a:solidFill>
                  <a:srgbClr val="0000FF"/>
                </a:solidFill>
              </a:rPr>
              <a:t> βαρύτητας ανά μονάδα μάζας (ή η </a:t>
            </a:r>
            <a:r>
              <a:rPr lang="el-GR" sz="2400" u="sng" dirty="0">
                <a:solidFill>
                  <a:srgbClr val="0000FF"/>
                </a:solidFill>
              </a:rPr>
              <a:t>επιτάχυνση</a:t>
            </a:r>
            <a:r>
              <a:rPr lang="el-GR" sz="2400" dirty="0">
                <a:solidFill>
                  <a:srgbClr val="0000FF"/>
                </a:solidFill>
              </a:rPr>
              <a:t> της βαρύτητας) και η δύναμη μετασχηματίζεται:</a:t>
            </a:r>
          </a:p>
          <a:p>
            <a:pPr marL="12700" algn="just">
              <a:lnSpc>
                <a:spcPts val="2555"/>
              </a:lnSpc>
              <a:spcBef>
                <a:spcPts val="127"/>
              </a:spcBef>
            </a:pPr>
            <a:endParaRPr lang="el-GR" sz="2400" dirty="0">
              <a:solidFill>
                <a:srgbClr val="0000FF"/>
              </a:solidFill>
            </a:endParaRPr>
          </a:p>
        </p:txBody>
      </p:sp>
      <p:pic>
        <p:nvPicPr>
          <p:cNvPr id="8" name="Εικόνα 7">
            <a:extLst>
              <a:ext uri="{FF2B5EF4-FFF2-40B4-BE49-F238E27FC236}">
                <a16:creationId xmlns:a16="http://schemas.microsoft.com/office/drawing/2014/main" id="{918B703E-0F9C-47DD-B71F-13533ADB3618}"/>
              </a:ext>
            </a:extLst>
          </p:cNvPr>
          <p:cNvPicPr>
            <a:picLocks noChangeAspect="1"/>
          </p:cNvPicPr>
          <p:nvPr/>
        </p:nvPicPr>
        <p:blipFill rotWithShape="1">
          <a:blip r:embed="rId3" cstate="print"/>
          <a:srcRect l="36197" b="15153"/>
          <a:stretch/>
        </p:blipFill>
        <p:spPr>
          <a:xfrm>
            <a:off x="5124095" y="3429001"/>
            <a:ext cx="3931820" cy="2979108"/>
          </a:xfrm>
          <a:prstGeom prst="rect">
            <a:avLst/>
          </a:prstGeom>
        </p:spPr>
      </p:pic>
      <p:sp>
        <p:nvSpPr>
          <p:cNvPr id="11" name="Ορθογώνιο 10">
            <a:extLst>
              <a:ext uri="{FF2B5EF4-FFF2-40B4-BE49-F238E27FC236}">
                <a16:creationId xmlns:a16="http://schemas.microsoft.com/office/drawing/2014/main" id="{C6C46121-E3C1-4058-A3D4-423E581E0A38}"/>
              </a:ext>
            </a:extLst>
          </p:cNvPr>
          <p:cNvSpPr/>
          <p:nvPr/>
        </p:nvSpPr>
        <p:spPr>
          <a:xfrm>
            <a:off x="411889" y="5301208"/>
            <a:ext cx="4357822" cy="736740"/>
          </a:xfrm>
          <a:prstGeom prst="rect">
            <a:avLst/>
          </a:prstGeom>
        </p:spPr>
        <p:txBody>
          <a:bodyPr wrap="square">
            <a:spAutoFit/>
          </a:bodyPr>
          <a:lstStyle/>
          <a:p>
            <a:pPr marL="12700" algn="just">
              <a:lnSpc>
                <a:spcPts val="2555"/>
              </a:lnSpc>
              <a:spcBef>
                <a:spcPts val="127"/>
              </a:spcBef>
            </a:pPr>
            <a:r>
              <a:rPr lang="el-GR" b="1" dirty="0"/>
              <a:t>Η </a:t>
            </a:r>
            <a:r>
              <a:rPr lang="en-US" b="1" dirty="0" err="1"/>
              <a:t>g</a:t>
            </a:r>
            <a:r>
              <a:rPr lang="en-US" b="1" baseline="-25000" dirty="0" err="1"/>
              <a:t>gm</a:t>
            </a:r>
            <a:r>
              <a:rPr lang="en-US" b="1" dirty="0"/>
              <a:t> </a:t>
            </a:r>
            <a:r>
              <a:rPr lang="el-GR" b="1" dirty="0"/>
              <a:t>κατευθύνεται προς το κέντρο της Γης και είναι κάθετη στην επιφάνεια της</a:t>
            </a:r>
          </a:p>
        </p:txBody>
      </p:sp>
      <mc:AlternateContent xmlns:mc="http://schemas.openxmlformats.org/markup-compatibility/2006" xmlns:a14="http://schemas.microsoft.com/office/drawing/2010/main">
        <mc:Choice Requires="a14">
          <p:sp>
            <p:nvSpPr>
              <p:cNvPr id="12" name="Object 4">
                <a:extLst>
                  <a:ext uri="{FF2B5EF4-FFF2-40B4-BE49-F238E27FC236}">
                    <a16:creationId xmlns:a16="http://schemas.microsoft.com/office/drawing/2014/main" id="{9F4F6D81-7A0D-49B5-9D61-4341FE7538AC}"/>
                  </a:ext>
                </a:extLst>
              </p:cNvPr>
              <p:cNvSpPr txBox="1"/>
              <p:nvPr/>
            </p:nvSpPr>
            <p:spPr bwMode="auto">
              <a:xfrm>
                <a:off x="5571034" y="818719"/>
                <a:ext cx="3214772" cy="8651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400" i="1" smtClean="0">
                          <a:solidFill>
                            <a:srgbClr val="C00000"/>
                          </a:solidFill>
                          <a:latin typeface="Cambria Math" panose="02040503050406030204" pitchFamily="18" charset="0"/>
                        </a:rPr>
                        <m:t>𝐹</m:t>
                      </m:r>
                      <m:r>
                        <a:rPr lang="en-US" sz="2400" b="0" i="1" baseline="-25000" smtClean="0">
                          <a:solidFill>
                            <a:srgbClr val="C00000"/>
                          </a:solidFill>
                          <a:latin typeface="Cambria Math" panose="02040503050406030204" pitchFamily="18" charset="0"/>
                        </a:rPr>
                        <m:t>𝑔</m:t>
                      </m:r>
                      <m:r>
                        <a:rPr lang="el-GR" sz="2400" i="1">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m:t>
                      </m:r>
                      <m:r>
                        <a:rPr lang="en-US" sz="2400" i="1" smtClean="0">
                          <a:solidFill>
                            <a:srgbClr val="C00000"/>
                          </a:solidFill>
                          <a:latin typeface="Cambria Math" panose="02040503050406030204" pitchFamily="18" charset="0"/>
                        </a:rPr>
                        <m:t>𝐺</m:t>
                      </m:r>
                      <m:f>
                        <m:fPr>
                          <m:ctrlPr>
                            <a:rPr lang="el-GR" sz="2400" i="1">
                              <a:solidFill>
                                <a:srgbClr val="C00000"/>
                              </a:solidFill>
                              <a:latin typeface="Cambria Math" panose="02040503050406030204" pitchFamily="18" charset="0"/>
                            </a:rPr>
                          </m:ctrlPr>
                        </m:fPr>
                        <m:num>
                          <m:r>
                            <a:rPr lang="en-US" sz="2400" b="0" i="1" smtClean="0">
                              <a:solidFill>
                                <a:srgbClr val="C00000"/>
                              </a:solidFill>
                              <a:latin typeface="Cambria Math" panose="02040503050406030204" pitchFamily="18" charset="0"/>
                            </a:rPr>
                            <m:t>𝑀𝑚</m:t>
                          </m:r>
                        </m:num>
                        <m:den>
                          <m:r>
                            <a:rPr lang="en-US" sz="2400" b="0" i="1" smtClean="0">
                              <a:solidFill>
                                <a:srgbClr val="C00000"/>
                              </a:solidFill>
                              <a:latin typeface="Cambria Math" panose="02040503050406030204" pitchFamily="18" charset="0"/>
                            </a:rPr>
                            <m:t>𝑟</m:t>
                          </m:r>
                          <m:r>
                            <a:rPr lang="en-US" sz="2400" b="0" i="1" baseline="30000" smtClean="0">
                              <a:solidFill>
                                <a:srgbClr val="C00000"/>
                              </a:solidFill>
                              <a:latin typeface="Cambria Math" panose="02040503050406030204" pitchFamily="18" charset="0"/>
                            </a:rPr>
                            <m:t>2</m:t>
                          </m:r>
                        </m:den>
                      </m:f>
                      <m:r>
                        <a:rPr lang="en-US" sz="2400" b="0" i="1" smtClean="0">
                          <a:solidFill>
                            <a:srgbClr val="C00000"/>
                          </a:solidFill>
                          <a:latin typeface="Cambria Math" panose="02040503050406030204" pitchFamily="18" charset="0"/>
                        </a:rPr>
                        <m:t>(</m:t>
                      </m:r>
                      <m:f>
                        <m:fPr>
                          <m:ctrlPr>
                            <a:rPr lang="el-GR" sz="2400" i="1">
                              <a:solidFill>
                                <a:srgbClr val="C00000"/>
                              </a:solidFill>
                              <a:latin typeface="Cambria Math" panose="02040503050406030204" pitchFamily="18" charset="0"/>
                            </a:rPr>
                          </m:ctrlPr>
                        </m:fPr>
                        <m:num>
                          <m:r>
                            <a:rPr lang="en-US" sz="2400" i="1" smtClean="0">
                              <a:solidFill>
                                <a:srgbClr val="C00000"/>
                              </a:solidFill>
                              <a:latin typeface="Cambria Math" panose="02040503050406030204" pitchFamily="18" charset="0"/>
                            </a:rPr>
                            <m:t>ṝ</m:t>
                          </m:r>
                        </m:num>
                        <m:den>
                          <m:r>
                            <a:rPr lang="en-US" sz="2400" i="1" smtClean="0">
                              <a:solidFill>
                                <a:srgbClr val="C00000"/>
                              </a:solidFill>
                              <a:latin typeface="Cambria Math" panose="02040503050406030204" pitchFamily="18" charset="0"/>
                            </a:rPr>
                            <m:t>𝑟</m:t>
                          </m:r>
                        </m:den>
                      </m:f>
                      <m:r>
                        <a:rPr lang="en-US" sz="2400" b="0" i="1" smtClean="0">
                          <a:solidFill>
                            <a:srgbClr val="C00000"/>
                          </a:solidFill>
                          <a:latin typeface="Cambria Math" panose="02040503050406030204" pitchFamily="18" charset="0"/>
                        </a:rPr>
                        <m:t>)</m:t>
                      </m:r>
                    </m:oMath>
                  </m:oMathPara>
                </a14:m>
                <a:endParaRPr lang="el-GR" sz="2400" dirty="0">
                  <a:solidFill>
                    <a:srgbClr val="C00000"/>
                  </a:solidFill>
                </a:endParaRPr>
              </a:p>
            </p:txBody>
          </p:sp>
        </mc:Choice>
        <mc:Fallback xmlns="">
          <p:sp>
            <p:nvSpPr>
              <p:cNvPr id="12" name="Object 4">
                <a:extLst>
                  <a:ext uri="{FF2B5EF4-FFF2-40B4-BE49-F238E27FC236}">
                    <a16:creationId xmlns:a16="http://schemas.microsoft.com/office/drawing/2014/main" xmlns="" xmlns:a14="http://schemas.microsoft.com/office/drawing/2010/main" id="{9F4F6D81-7A0D-49B5-9D61-4341FE7538AC}"/>
                  </a:ext>
                </a:extLst>
              </p:cNvPr>
              <p:cNvSpPr txBox="1">
                <a:spLocks noRot="1" noChangeAspect="1" noMove="1" noResize="1" noEditPoints="1" noAdjustHandles="1" noChangeArrowheads="1" noChangeShapeType="1" noTextEdit="1"/>
              </p:cNvSpPr>
              <p:nvPr/>
            </p:nvSpPr>
            <p:spPr bwMode="auto">
              <a:xfrm>
                <a:off x="5571034" y="818719"/>
                <a:ext cx="3214772" cy="865188"/>
              </a:xfrm>
              <a:prstGeom prst="rect">
                <a:avLst/>
              </a:prstGeom>
              <a:blipFill>
                <a:blip r:embed="rId4" cstate="print"/>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3" name="Object 4">
                <a:extLst>
                  <a:ext uri="{FF2B5EF4-FFF2-40B4-BE49-F238E27FC236}">
                    <a16:creationId xmlns:a16="http://schemas.microsoft.com/office/drawing/2014/main" id="{00CF6339-F058-4B26-847C-FEF5425B8B88}"/>
                  </a:ext>
                </a:extLst>
              </p:cNvPr>
              <p:cNvSpPr txBox="1"/>
              <p:nvPr/>
            </p:nvSpPr>
            <p:spPr bwMode="auto">
              <a:xfrm>
                <a:off x="1357228" y="3756920"/>
                <a:ext cx="3214772" cy="8651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400" i="1" smtClean="0">
                          <a:solidFill>
                            <a:srgbClr val="C00000"/>
                          </a:solidFill>
                          <a:latin typeface="Cambria Math" panose="02040503050406030204" pitchFamily="18" charset="0"/>
                        </a:rPr>
                        <m:t>ḡ</m:t>
                      </m:r>
                      <m:r>
                        <a:rPr lang="en-US" sz="2400" b="0" i="1" baseline="-25000" smtClean="0">
                          <a:solidFill>
                            <a:srgbClr val="C00000"/>
                          </a:solidFill>
                          <a:latin typeface="Cambria Math" panose="02040503050406030204" pitchFamily="18" charset="0"/>
                        </a:rPr>
                        <m:t>𝑔𝑚</m:t>
                      </m:r>
                      <m:r>
                        <a:rPr lang="el-GR" sz="2400" i="1">
                          <a:solidFill>
                            <a:srgbClr val="C00000"/>
                          </a:solidFill>
                          <a:latin typeface="Cambria Math" panose="02040503050406030204" pitchFamily="18" charset="0"/>
                        </a:rPr>
                        <m:t>=</m:t>
                      </m:r>
                      <m:f>
                        <m:fPr>
                          <m:ctrlPr>
                            <a:rPr lang="el-GR"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𝐹</m:t>
                          </m:r>
                          <m:r>
                            <a:rPr lang="en-US" sz="2400" i="1" baseline="-25000">
                              <a:solidFill>
                                <a:srgbClr val="C00000"/>
                              </a:solidFill>
                              <a:latin typeface="Cambria Math" panose="02040503050406030204" pitchFamily="18" charset="0"/>
                            </a:rPr>
                            <m:t>𝑔</m:t>
                          </m:r>
                        </m:num>
                        <m:den>
                          <m:r>
                            <a:rPr lang="en-US" sz="2400" i="1">
                              <a:solidFill>
                                <a:srgbClr val="C00000"/>
                              </a:solidFill>
                              <a:latin typeface="Cambria Math" panose="02040503050406030204" pitchFamily="18" charset="0"/>
                            </a:rPr>
                            <m:t>𝑚</m:t>
                          </m:r>
                        </m:den>
                      </m:f>
                      <m:r>
                        <a:rPr lang="el-GR" sz="2400" i="1">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m:t>
                      </m:r>
                      <m:r>
                        <a:rPr lang="en-US" sz="2400" i="1" smtClean="0">
                          <a:solidFill>
                            <a:srgbClr val="C00000"/>
                          </a:solidFill>
                          <a:latin typeface="Cambria Math" panose="02040503050406030204" pitchFamily="18" charset="0"/>
                        </a:rPr>
                        <m:t>𝐺</m:t>
                      </m:r>
                      <m:f>
                        <m:fPr>
                          <m:ctrlPr>
                            <a:rPr lang="el-GR" sz="2400" i="1">
                              <a:solidFill>
                                <a:srgbClr val="C00000"/>
                              </a:solidFill>
                              <a:latin typeface="Cambria Math" panose="02040503050406030204" pitchFamily="18" charset="0"/>
                            </a:rPr>
                          </m:ctrlPr>
                        </m:fPr>
                        <m:num>
                          <m:r>
                            <a:rPr lang="en-US" sz="2400" b="0" i="1" smtClean="0">
                              <a:solidFill>
                                <a:srgbClr val="C00000"/>
                              </a:solidFill>
                              <a:latin typeface="Cambria Math" panose="02040503050406030204" pitchFamily="18" charset="0"/>
                            </a:rPr>
                            <m:t>𝑀</m:t>
                          </m:r>
                        </m:num>
                        <m:den>
                          <m:r>
                            <a:rPr lang="en-US" sz="2400" b="0" i="1" smtClean="0">
                              <a:solidFill>
                                <a:srgbClr val="C00000"/>
                              </a:solidFill>
                              <a:latin typeface="Cambria Math" panose="02040503050406030204" pitchFamily="18" charset="0"/>
                            </a:rPr>
                            <m:t>𝑟</m:t>
                          </m:r>
                          <m:r>
                            <a:rPr lang="en-US" sz="2400" b="0" i="1" baseline="30000" smtClean="0">
                              <a:solidFill>
                                <a:srgbClr val="C00000"/>
                              </a:solidFill>
                              <a:latin typeface="Cambria Math" panose="02040503050406030204" pitchFamily="18" charset="0"/>
                            </a:rPr>
                            <m:t>2</m:t>
                          </m:r>
                        </m:den>
                      </m:f>
                      <m:r>
                        <a:rPr lang="en-US" sz="2400" b="0" i="1" smtClean="0">
                          <a:solidFill>
                            <a:srgbClr val="C00000"/>
                          </a:solidFill>
                          <a:latin typeface="Cambria Math" panose="02040503050406030204" pitchFamily="18" charset="0"/>
                        </a:rPr>
                        <m:t>(</m:t>
                      </m:r>
                      <m:f>
                        <m:fPr>
                          <m:ctrlPr>
                            <a:rPr lang="el-GR" sz="2400" i="1">
                              <a:solidFill>
                                <a:srgbClr val="C00000"/>
                              </a:solidFill>
                              <a:latin typeface="Cambria Math" panose="02040503050406030204" pitchFamily="18" charset="0"/>
                            </a:rPr>
                          </m:ctrlPr>
                        </m:fPr>
                        <m:num>
                          <m:r>
                            <a:rPr lang="en-US" sz="2400" i="1" smtClean="0">
                              <a:solidFill>
                                <a:srgbClr val="C00000"/>
                              </a:solidFill>
                              <a:latin typeface="Cambria Math" panose="02040503050406030204" pitchFamily="18" charset="0"/>
                            </a:rPr>
                            <m:t>ṝ</m:t>
                          </m:r>
                        </m:num>
                        <m:den>
                          <m:r>
                            <a:rPr lang="en-US" sz="2400" i="1" smtClean="0">
                              <a:solidFill>
                                <a:srgbClr val="C00000"/>
                              </a:solidFill>
                              <a:latin typeface="Cambria Math" panose="02040503050406030204" pitchFamily="18" charset="0"/>
                            </a:rPr>
                            <m:t>𝑟</m:t>
                          </m:r>
                        </m:den>
                      </m:f>
                      <m:r>
                        <a:rPr lang="en-US" sz="2400" b="0" i="1" smtClean="0">
                          <a:solidFill>
                            <a:srgbClr val="C00000"/>
                          </a:solidFill>
                          <a:latin typeface="Cambria Math" panose="02040503050406030204" pitchFamily="18" charset="0"/>
                        </a:rPr>
                        <m:t>)</m:t>
                      </m:r>
                    </m:oMath>
                  </m:oMathPara>
                </a14:m>
                <a:endParaRPr lang="el-GR" sz="2400" dirty="0">
                  <a:solidFill>
                    <a:srgbClr val="C00000"/>
                  </a:solidFill>
                </a:endParaRPr>
              </a:p>
            </p:txBody>
          </p:sp>
        </mc:Choice>
        <mc:Fallback xmlns="">
          <p:sp>
            <p:nvSpPr>
              <p:cNvPr id="13" name="Object 4">
                <a:extLst>
                  <a:ext uri="{FF2B5EF4-FFF2-40B4-BE49-F238E27FC236}">
                    <a16:creationId xmlns:a16="http://schemas.microsoft.com/office/drawing/2014/main" id="{00CF6339-F058-4B26-847C-FEF5425B8B88}"/>
                  </a:ext>
                </a:extLst>
              </p:cNvPr>
              <p:cNvSpPr txBox="1">
                <a:spLocks noRot="1" noChangeAspect="1" noMove="1" noResize="1" noEditPoints="1" noAdjustHandles="1" noChangeArrowheads="1" noChangeShapeType="1" noTextEdit="1"/>
              </p:cNvSpPr>
              <p:nvPr/>
            </p:nvSpPr>
            <p:spPr bwMode="auto">
              <a:xfrm>
                <a:off x="1357228" y="3756920"/>
                <a:ext cx="3214772" cy="865188"/>
              </a:xfrm>
              <a:prstGeom prst="rect">
                <a:avLst/>
              </a:prstGeom>
              <a:blipFill>
                <a:blip r:embed="rId5"/>
                <a:stretch>
                  <a:fillRect/>
                </a:stretch>
              </a:blipFill>
              <a:ln>
                <a:noFill/>
              </a:ln>
              <a:effectLst/>
            </p:spPr>
            <p:txBody>
              <a:bodyPr/>
              <a:lstStyle/>
              <a:p>
                <a:r>
                  <a:rPr lang="el-GR">
                    <a:noFill/>
                  </a:rPr>
                  <a:t> </a:t>
                </a:r>
              </a:p>
            </p:txBody>
          </p:sp>
        </mc:Fallback>
      </mc:AlternateContent>
      <p:sp>
        <p:nvSpPr>
          <p:cNvPr id="10" name="Ορθογώνιο 9">
            <a:extLst>
              <a:ext uri="{FF2B5EF4-FFF2-40B4-BE49-F238E27FC236}">
                <a16:creationId xmlns:a16="http://schemas.microsoft.com/office/drawing/2014/main" id="{8B7CD0D5-3288-4D58-A3AF-74B106C55C14}"/>
              </a:ext>
            </a:extLst>
          </p:cNvPr>
          <p:cNvSpPr/>
          <p:nvPr/>
        </p:nvSpPr>
        <p:spPr>
          <a:xfrm>
            <a:off x="411889" y="1622245"/>
            <a:ext cx="7601272" cy="400110"/>
          </a:xfrm>
          <a:prstGeom prst="rect">
            <a:avLst/>
          </a:prstGeom>
        </p:spPr>
        <p:txBody>
          <a:bodyPr wrap="square">
            <a:spAutoFit/>
          </a:bodyPr>
          <a:lstStyle/>
          <a:p>
            <a:r>
              <a:rPr lang="el-GR" sz="2000" i="1" spc="5" dirty="0">
                <a:latin typeface="Arial Narrow" panose="020B0606020202030204" pitchFamily="34" charset="0"/>
                <a:ea typeface="Times New Roman" panose="02020603050405020304" pitchFamily="18" charset="0"/>
              </a:rPr>
              <a:t>Μ</a:t>
            </a:r>
            <a:r>
              <a:rPr lang="el-GR" sz="2000" baseline="-25000" dirty="0">
                <a:latin typeface="Arial Narrow" panose="020B0606020202030204" pitchFamily="34" charset="0"/>
                <a:ea typeface="Times New Roman" panose="02020603050405020304" pitchFamily="18" charset="0"/>
              </a:rPr>
              <a:t>Ε</a:t>
            </a:r>
            <a:r>
              <a:rPr lang="el-GR" sz="2000" dirty="0">
                <a:latin typeface="Arial Narrow" panose="020B0606020202030204" pitchFamily="34" charset="0"/>
                <a:ea typeface="Times New Roman" panose="02020603050405020304" pitchFamily="18" charset="0"/>
              </a:rPr>
              <a:t>  εί</a:t>
            </a:r>
            <a:r>
              <a:rPr lang="el-GR" sz="2000" spc="5" dirty="0">
                <a:latin typeface="Arial Narrow" panose="020B0606020202030204" pitchFamily="34" charset="0"/>
                <a:ea typeface="Times New Roman" panose="02020603050405020304" pitchFamily="18" charset="0"/>
              </a:rPr>
              <a:t>ν</a:t>
            </a:r>
            <a:r>
              <a:rPr lang="el-GR" sz="2000" dirty="0">
                <a:latin typeface="Arial Narrow" panose="020B0606020202030204" pitchFamily="34" charset="0"/>
                <a:ea typeface="Times New Roman" panose="02020603050405020304" pitchFamily="18" charset="0"/>
              </a:rPr>
              <a:t>αι</a:t>
            </a:r>
            <a:r>
              <a:rPr lang="el-GR" sz="2000" spc="70" dirty="0">
                <a:latin typeface="Arial Narrow" panose="020B0606020202030204" pitchFamily="34" charset="0"/>
                <a:ea typeface="Times New Roman" panose="02020603050405020304" pitchFamily="18" charset="0"/>
              </a:rPr>
              <a:t> </a:t>
            </a:r>
            <a:r>
              <a:rPr lang="el-GR" sz="2000" dirty="0">
                <a:latin typeface="Arial Narrow" panose="020B0606020202030204" pitchFamily="34" charset="0"/>
                <a:ea typeface="Times New Roman" panose="02020603050405020304" pitchFamily="18" charset="0"/>
              </a:rPr>
              <a:t>η</a:t>
            </a:r>
            <a:r>
              <a:rPr lang="el-GR" sz="2000" spc="85" dirty="0">
                <a:latin typeface="Arial Narrow" panose="020B0606020202030204" pitchFamily="34" charset="0"/>
                <a:ea typeface="Times New Roman" panose="02020603050405020304" pitchFamily="18" charset="0"/>
              </a:rPr>
              <a:t> </a:t>
            </a:r>
            <a:r>
              <a:rPr lang="el-GR" sz="2000" spc="-10" dirty="0">
                <a:latin typeface="Arial Narrow" panose="020B0606020202030204" pitchFamily="34" charset="0"/>
                <a:ea typeface="Times New Roman" panose="02020603050405020304" pitchFamily="18" charset="0"/>
              </a:rPr>
              <a:t>μ</a:t>
            </a:r>
            <a:r>
              <a:rPr lang="el-GR" sz="2000" dirty="0">
                <a:latin typeface="Arial Narrow" panose="020B0606020202030204" pitchFamily="34" charset="0"/>
                <a:ea typeface="Times New Roman" panose="02020603050405020304" pitchFamily="18" charset="0"/>
              </a:rPr>
              <a:t>ά</a:t>
            </a:r>
            <a:r>
              <a:rPr lang="el-GR" sz="2000" spc="-35" dirty="0">
                <a:latin typeface="Arial Narrow" panose="020B0606020202030204" pitchFamily="34" charset="0"/>
                <a:ea typeface="Times New Roman" panose="02020603050405020304" pitchFamily="18" charset="0"/>
              </a:rPr>
              <a:t>ζ</a:t>
            </a:r>
            <a:r>
              <a:rPr lang="el-GR" sz="2000" dirty="0">
                <a:latin typeface="Arial Narrow" panose="020B0606020202030204" pitchFamily="34" charset="0"/>
                <a:ea typeface="Times New Roman" panose="02020603050405020304" pitchFamily="18" charset="0"/>
              </a:rPr>
              <a:t>α</a:t>
            </a:r>
            <a:r>
              <a:rPr lang="el-GR" sz="2000" spc="65" dirty="0">
                <a:latin typeface="Arial Narrow" panose="020B0606020202030204" pitchFamily="34" charset="0"/>
                <a:ea typeface="Times New Roman" panose="02020603050405020304" pitchFamily="18" charset="0"/>
              </a:rPr>
              <a:t> </a:t>
            </a:r>
            <a:r>
              <a:rPr lang="el-GR" sz="2000" dirty="0">
                <a:latin typeface="Arial Narrow" panose="020B0606020202030204" pitchFamily="34" charset="0"/>
                <a:ea typeface="Times New Roman" panose="02020603050405020304" pitchFamily="18" charset="0"/>
              </a:rPr>
              <a:t>της</a:t>
            </a:r>
            <a:r>
              <a:rPr lang="el-GR" sz="2000" spc="70" dirty="0">
                <a:latin typeface="Arial Narrow" panose="020B0606020202030204" pitchFamily="34" charset="0"/>
                <a:ea typeface="Times New Roman" panose="02020603050405020304" pitchFamily="18" charset="0"/>
              </a:rPr>
              <a:t> </a:t>
            </a:r>
            <a:r>
              <a:rPr lang="el-GR" sz="2000" spc="-5" dirty="0">
                <a:latin typeface="Arial Narrow" panose="020B0606020202030204" pitchFamily="34" charset="0"/>
                <a:ea typeface="Times New Roman" panose="02020603050405020304" pitchFamily="18" charset="0"/>
              </a:rPr>
              <a:t>γ</a:t>
            </a:r>
            <a:r>
              <a:rPr lang="el-GR" sz="2000" spc="5" dirty="0">
                <a:latin typeface="Arial Narrow" panose="020B0606020202030204" pitchFamily="34" charset="0"/>
                <a:ea typeface="Times New Roman" panose="02020603050405020304" pitchFamily="18" charset="0"/>
              </a:rPr>
              <a:t>η</a:t>
            </a:r>
            <a:r>
              <a:rPr lang="el-GR" sz="2000" dirty="0">
                <a:latin typeface="Arial Narrow" panose="020B0606020202030204" pitchFamily="34" charset="0"/>
                <a:ea typeface="Times New Roman" panose="02020603050405020304" pitchFamily="18" charset="0"/>
              </a:rPr>
              <a:t>ς</a:t>
            </a:r>
            <a:r>
              <a:rPr lang="el-GR" sz="2000" spc="65" dirty="0">
                <a:latin typeface="Arial Narrow" panose="020B0606020202030204" pitchFamily="34" charset="0"/>
                <a:ea typeface="Times New Roman" panose="02020603050405020304" pitchFamily="18" charset="0"/>
              </a:rPr>
              <a:t> </a:t>
            </a:r>
            <a:r>
              <a:rPr lang="el-GR" sz="2000" spc="5" dirty="0">
                <a:latin typeface="Arial Narrow" panose="020B0606020202030204" pitchFamily="34" charset="0"/>
                <a:ea typeface="Times New Roman" panose="02020603050405020304" pitchFamily="18" charset="0"/>
              </a:rPr>
              <a:t>κ</a:t>
            </a:r>
            <a:r>
              <a:rPr lang="el-GR" sz="2000" dirty="0">
                <a:latin typeface="Arial Narrow" panose="020B0606020202030204" pitchFamily="34" charset="0"/>
                <a:ea typeface="Times New Roman" panose="02020603050405020304" pitchFamily="18" charset="0"/>
              </a:rPr>
              <a:t>αι</a:t>
            </a:r>
            <a:r>
              <a:rPr lang="el-GR" sz="2000" spc="90" dirty="0">
                <a:latin typeface="Arial Narrow" panose="020B0606020202030204" pitchFamily="34" charset="0"/>
                <a:ea typeface="Times New Roman" panose="02020603050405020304" pitchFamily="18" charset="0"/>
              </a:rPr>
              <a:t> </a:t>
            </a:r>
            <a:r>
              <a:rPr lang="en-US" sz="2000" b="1" i="1" u="sng" dirty="0">
                <a:latin typeface="Arial Narrow" panose="020B0606020202030204" pitchFamily="34" charset="0"/>
                <a:ea typeface="Times New Roman" panose="02020603050405020304" pitchFamily="18" charset="0"/>
              </a:rPr>
              <a:t>G</a:t>
            </a:r>
            <a:r>
              <a:rPr lang="en-US" sz="2000" b="1" i="1" u="sng" spc="70" dirty="0">
                <a:latin typeface="Arial Narrow" panose="020B0606020202030204" pitchFamily="34" charset="0"/>
                <a:ea typeface="Times New Roman" panose="02020603050405020304" pitchFamily="18" charset="0"/>
              </a:rPr>
              <a:t> </a:t>
            </a:r>
            <a:r>
              <a:rPr lang="el-GR" sz="2000" b="1" u="sng" dirty="0">
                <a:latin typeface="Arial Narrow" panose="020B0606020202030204" pitchFamily="34" charset="0"/>
                <a:ea typeface="Times New Roman" panose="02020603050405020304" pitchFamily="18" charset="0"/>
              </a:rPr>
              <a:t>η</a:t>
            </a:r>
            <a:r>
              <a:rPr lang="el-GR" sz="2000" b="1" u="sng" spc="85" dirty="0">
                <a:latin typeface="Arial Narrow" panose="020B0606020202030204" pitchFamily="34" charset="0"/>
                <a:ea typeface="Times New Roman" panose="02020603050405020304" pitchFamily="18" charset="0"/>
              </a:rPr>
              <a:t> </a:t>
            </a:r>
            <a:r>
              <a:rPr lang="el-GR" sz="2000" b="1" u="sng" spc="5" dirty="0">
                <a:latin typeface="Arial Narrow" panose="020B0606020202030204" pitchFamily="34" charset="0"/>
                <a:ea typeface="Times New Roman" panose="02020603050405020304" pitchFamily="18" charset="0"/>
              </a:rPr>
              <a:t>π</a:t>
            </a:r>
            <a:r>
              <a:rPr lang="el-GR" sz="2000" b="1" u="sng" dirty="0">
                <a:latin typeface="Arial Narrow" panose="020B0606020202030204" pitchFamily="34" charset="0"/>
                <a:ea typeface="Times New Roman" panose="02020603050405020304" pitchFamily="18" charset="0"/>
              </a:rPr>
              <a:t>α</a:t>
            </a:r>
            <a:r>
              <a:rPr lang="el-GR" sz="2000" b="1" u="sng" spc="-25" dirty="0">
                <a:latin typeface="Arial Narrow" panose="020B0606020202030204" pitchFamily="34" charset="0"/>
                <a:ea typeface="Times New Roman" panose="02020603050405020304" pitchFamily="18" charset="0"/>
              </a:rPr>
              <a:t>γ</a:t>
            </a:r>
            <a:r>
              <a:rPr lang="el-GR" sz="2000" b="1" u="sng" spc="-15" dirty="0">
                <a:latin typeface="Arial Narrow" panose="020B0606020202030204" pitchFamily="34" charset="0"/>
                <a:ea typeface="Times New Roman" panose="02020603050405020304" pitchFamily="18" charset="0"/>
              </a:rPr>
              <a:t>κ</a:t>
            </a:r>
            <a:r>
              <a:rPr lang="el-GR" sz="2000" b="1" u="sng" spc="-10" dirty="0">
                <a:latin typeface="Arial Narrow" panose="020B0606020202030204" pitchFamily="34" charset="0"/>
                <a:ea typeface="Times New Roman" panose="02020603050405020304" pitchFamily="18" charset="0"/>
              </a:rPr>
              <a:t>ό</a:t>
            </a:r>
            <a:r>
              <a:rPr lang="el-GR" sz="2000" b="1" u="sng" spc="5" dirty="0">
                <a:latin typeface="Arial Narrow" panose="020B0606020202030204" pitchFamily="34" charset="0"/>
                <a:ea typeface="Times New Roman" panose="02020603050405020304" pitchFamily="18" charset="0"/>
              </a:rPr>
              <a:t>σ</a:t>
            </a:r>
            <a:r>
              <a:rPr lang="el-GR" sz="2000" b="1" u="sng" spc="-10" dirty="0">
                <a:latin typeface="Arial Narrow" panose="020B0606020202030204" pitchFamily="34" charset="0"/>
                <a:ea typeface="Times New Roman" panose="02020603050405020304" pitchFamily="18" charset="0"/>
              </a:rPr>
              <a:t>μ</a:t>
            </a:r>
            <a:r>
              <a:rPr lang="el-GR" sz="2000" b="1" u="sng" spc="5" dirty="0">
                <a:latin typeface="Arial Narrow" panose="020B0606020202030204" pitchFamily="34" charset="0"/>
                <a:ea typeface="Times New Roman" panose="02020603050405020304" pitchFamily="18" charset="0"/>
              </a:rPr>
              <a:t>ι</a:t>
            </a:r>
            <a:r>
              <a:rPr lang="el-GR" sz="2000" b="1" u="sng" dirty="0">
                <a:latin typeface="Arial Narrow" panose="020B0606020202030204" pitchFamily="34" charset="0"/>
                <a:ea typeface="Times New Roman" panose="02020603050405020304" pitchFamily="18" charset="0"/>
              </a:rPr>
              <a:t>α</a:t>
            </a:r>
            <a:r>
              <a:rPr lang="el-GR" sz="2000" b="1" u="sng" spc="85" dirty="0">
                <a:latin typeface="Arial Narrow" panose="020B0606020202030204" pitchFamily="34" charset="0"/>
                <a:ea typeface="Times New Roman" panose="02020603050405020304" pitchFamily="18" charset="0"/>
              </a:rPr>
              <a:t> </a:t>
            </a:r>
            <a:r>
              <a:rPr lang="el-GR" sz="2000" b="1" u="sng" spc="5" dirty="0">
                <a:latin typeface="Arial Narrow" panose="020B0606020202030204" pitchFamily="34" charset="0"/>
                <a:ea typeface="Times New Roman" panose="02020603050405020304" pitchFamily="18" charset="0"/>
              </a:rPr>
              <a:t>σ</a:t>
            </a:r>
            <a:r>
              <a:rPr lang="el-GR" sz="2000" b="1" u="sng" dirty="0">
                <a:latin typeface="Arial Narrow" panose="020B0606020202030204" pitchFamily="34" charset="0"/>
                <a:ea typeface="Times New Roman" panose="02020603050405020304" pitchFamily="18" charset="0"/>
              </a:rPr>
              <a:t>τα</a:t>
            </a:r>
            <a:r>
              <a:rPr lang="el-GR" sz="2000" b="1" u="sng" spc="-5" dirty="0">
                <a:latin typeface="Arial Narrow" panose="020B0606020202030204" pitchFamily="34" charset="0"/>
                <a:ea typeface="Times New Roman" panose="02020603050405020304" pitchFamily="18" charset="0"/>
              </a:rPr>
              <a:t>θ</a:t>
            </a:r>
            <a:r>
              <a:rPr lang="el-GR" sz="2000" b="1" u="sng" dirty="0">
                <a:latin typeface="Arial Narrow" panose="020B0606020202030204" pitchFamily="34" charset="0"/>
                <a:ea typeface="Times New Roman" panose="02020603050405020304" pitchFamily="18" charset="0"/>
              </a:rPr>
              <a:t>ε</a:t>
            </a:r>
            <a:r>
              <a:rPr lang="el-GR" sz="2000" b="1" u="sng" spc="-10" dirty="0">
                <a:latin typeface="Arial Narrow" panose="020B0606020202030204" pitchFamily="34" charset="0"/>
                <a:ea typeface="Times New Roman" panose="02020603050405020304" pitchFamily="18" charset="0"/>
              </a:rPr>
              <a:t>ρ</a:t>
            </a:r>
            <a:r>
              <a:rPr lang="el-GR" sz="2000" b="1" u="sng" dirty="0">
                <a:latin typeface="Arial Narrow" panose="020B0606020202030204" pitchFamily="34" charset="0"/>
                <a:ea typeface="Times New Roman" panose="02020603050405020304" pitchFamily="18" charset="0"/>
              </a:rPr>
              <a:t>ά</a:t>
            </a:r>
            <a:r>
              <a:rPr lang="el-GR" sz="2000" b="1" u="sng" spc="85" dirty="0">
                <a:latin typeface="Arial Narrow" panose="020B0606020202030204" pitchFamily="34" charset="0"/>
                <a:ea typeface="Times New Roman" panose="02020603050405020304" pitchFamily="18" charset="0"/>
              </a:rPr>
              <a:t> </a:t>
            </a:r>
            <a:r>
              <a:rPr lang="el-GR" sz="2000" b="1" u="sng" dirty="0">
                <a:latin typeface="Arial Narrow" panose="020B0606020202030204" pitchFamily="34" charset="0"/>
                <a:ea typeface="Times New Roman" panose="02020603050405020304" pitchFamily="18" charset="0"/>
              </a:rPr>
              <a:t>βα</a:t>
            </a:r>
            <a:r>
              <a:rPr lang="el-GR" sz="2000" b="1" u="sng" spc="-10" dirty="0">
                <a:latin typeface="Arial Narrow" panose="020B0606020202030204" pitchFamily="34" charset="0"/>
                <a:ea typeface="Times New Roman" panose="02020603050405020304" pitchFamily="18" charset="0"/>
              </a:rPr>
              <a:t>ρ</a:t>
            </a:r>
            <a:r>
              <a:rPr lang="el-GR" sz="2000" b="1" u="sng" spc="-5" dirty="0">
                <a:latin typeface="Arial Narrow" panose="020B0606020202030204" pitchFamily="34" charset="0"/>
                <a:ea typeface="Times New Roman" panose="02020603050405020304" pitchFamily="18" charset="0"/>
              </a:rPr>
              <a:t>ύ</a:t>
            </a:r>
            <a:r>
              <a:rPr lang="el-GR" sz="2000" b="1" u="sng" dirty="0">
                <a:latin typeface="Arial Narrow" panose="020B0606020202030204" pitchFamily="34" charset="0"/>
                <a:ea typeface="Times New Roman" panose="02020603050405020304" pitchFamily="18" charset="0"/>
              </a:rPr>
              <a:t>τητ</a:t>
            </a:r>
            <a:r>
              <a:rPr lang="el-GR" sz="2000" b="1" u="sng" spc="5" dirty="0">
                <a:latin typeface="Arial Narrow" panose="020B0606020202030204" pitchFamily="34" charset="0"/>
                <a:ea typeface="Times New Roman" panose="02020603050405020304" pitchFamily="18" charset="0"/>
              </a:rPr>
              <a:t>ας</a:t>
            </a:r>
            <a:endParaRPr lang="el-GR" sz="2000" dirty="0">
              <a:latin typeface="Arial Narrow" panose="020B0606020202030204" pitchFamily="34" charset="0"/>
            </a:endParaRPr>
          </a:p>
        </p:txBody>
      </p:sp>
      <p:sp>
        <p:nvSpPr>
          <p:cNvPr id="14" name="object 4">
            <a:extLst>
              <a:ext uri="{FF2B5EF4-FFF2-40B4-BE49-F238E27FC236}">
                <a16:creationId xmlns:a16="http://schemas.microsoft.com/office/drawing/2014/main" id="{55FE2931-1BEC-4C0E-9981-28F2D0A51954}"/>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latin typeface="Arial Narrow" panose="020B0606020202030204" pitchFamily="34" charset="0"/>
              </a:rPr>
              <a:t>Δύναμη </a:t>
            </a:r>
            <a:r>
              <a:rPr lang="el-GR" sz="2400" b="1" u="sng" dirty="0" err="1">
                <a:latin typeface="Arial Narrow" panose="020B0606020202030204" pitchFamily="34" charset="0"/>
              </a:rPr>
              <a:t>Βάροβαθμιδας</a:t>
            </a:r>
            <a:endParaRPr lang="el-GR" sz="2400" b="1" u="sng" dirty="0">
              <a:latin typeface="Arial Narrow" panose="020B0606020202030204" pitchFamily="34" charset="0"/>
            </a:endParaRPr>
          </a:p>
        </p:txBody>
      </p:sp>
    </p:spTree>
    <p:extLst>
      <p:ext uri="{BB962C8B-B14F-4D97-AF65-F5344CB8AC3E}">
        <p14:creationId xmlns:p14="http://schemas.microsoft.com/office/powerpoint/2010/main" val="26097161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FFB3C0A-02E9-4A81-A6C9-4BB92395D5A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79E9FAC-4420-4B2B-AA4F-931F5BE0F05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23</a:t>
            </a:fld>
            <a:endParaRPr lang="el-GR" dirty="0">
              <a:solidFill>
                <a:prstClr val="black">
                  <a:tint val="75000"/>
                </a:prstClr>
              </a:solidFill>
            </a:endParaRPr>
          </a:p>
        </p:txBody>
      </p:sp>
      <p:sp>
        <p:nvSpPr>
          <p:cNvPr id="8" name="Ορθογώνιο 7">
            <a:extLst>
              <a:ext uri="{FF2B5EF4-FFF2-40B4-BE49-F238E27FC236}">
                <a16:creationId xmlns:a16="http://schemas.microsoft.com/office/drawing/2014/main" id="{A3E05112-D91A-406A-A65F-6DD2BE738CF2}"/>
              </a:ext>
            </a:extLst>
          </p:cNvPr>
          <p:cNvSpPr/>
          <p:nvPr/>
        </p:nvSpPr>
        <p:spPr>
          <a:xfrm>
            <a:off x="518502" y="574496"/>
            <a:ext cx="8106994" cy="4926990"/>
          </a:xfrm>
          <a:prstGeom prst="rect">
            <a:avLst/>
          </a:prstGeom>
        </p:spPr>
        <p:txBody>
          <a:bodyPr wrap="square">
            <a:spAutoFit/>
          </a:bodyPr>
          <a:lstStyle/>
          <a:p>
            <a:pPr marL="12700" algn="just">
              <a:lnSpc>
                <a:spcPts val="2555"/>
              </a:lnSpc>
              <a:spcBef>
                <a:spcPts val="127"/>
              </a:spcBef>
            </a:pPr>
            <a:r>
              <a:rPr lang="el-GR" sz="2400" dirty="0">
                <a:solidFill>
                  <a:srgbClr val="0000FF"/>
                </a:solidFill>
              </a:rPr>
              <a:t>Για την επιφάνεια της Γης:</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Όπου, </a:t>
            </a:r>
            <a:r>
              <a:rPr lang="en-US" sz="2400" b="1" dirty="0">
                <a:solidFill>
                  <a:srgbClr val="0000FF"/>
                </a:solidFill>
              </a:rPr>
              <a:t>z</a:t>
            </a:r>
            <a:r>
              <a:rPr lang="en-US" sz="2400" dirty="0">
                <a:solidFill>
                  <a:srgbClr val="0000FF"/>
                </a:solidFill>
              </a:rPr>
              <a:t> </a:t>
            </a:r>
            <a:r>
              <a:rPr lang="el-GR" sz="2400" dirty="0">
                <a:solidFill>
                  <a:srgbClr val="0000FF"/>
                </a:solidFill>
              </a:rPr>
              <a:t>η απόσταση </a:t>
            </a:r>
            <a:r>
              <a:rPr lang="el-GR" sz="2400" dirty="0" err="1">
                <a:solidFill>
                  <a:srgbClr val="0000FF"/>
                </a:solidFill>
              </a:rPr>
              <a:t>απ</a:t>
            </a:r>
            <a:r>
              <a:rPr lang="el-GR" sz="2400" dirty="0">
                <a:solidFill>
                  <a:srgbClr val="0000FF"/>
                </a:solidFill>
              </a:rPr>
              <a:t>΄ την επιφάνεια της Γης</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Με διαίρεση των πιο πάνω εξισώσεων:</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 </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Επομένως :</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Όμως </a:t>
            </a:r>
            <a:r>
              <a:rPr lang="en-US" sz="2400" dirty="0">
                <a:solidFill>
                  <a:srgbClr val="0000FF"/>
                </a:solidFill>
              </a:rPr>
              <a:t>z </a:t>
            </a:r>
            <a:r>
              <a:rPr lang="el-GR" sz="2400" dirty="0">
                <a:solidFill>
                  <a:srgbClr val="0000FF"/>
                </a:solidFill>
              </a:rPr>
              <a:t>&lt;&lt; </a:t>
            </a:r>
            <a:r>
              <a:rPr lang="en-US" sz="2400" dirty="0" err="1">
                <a:solidFill>
                  <a:srgbClr val="0000FF"/>
                </a:solidFill>
              </a:rPr>
              <a:t>r</a:t>
            </a:r>
            <a:r>
              <a:rPr lang="en-US" sz="2400" baseline="-25000" dirty="0" err="1">
                <a:solidFill>
                  <a:srgbClr val="0000FF"/>
                </a:solidFill>
              </a:rPr>
              <a:t>o</a:t>
            </a:r>
            <a:r>
              <a:rPr lang="el-GR" sz="2400" baseline="-25000" dirty="0">
                <a:solidFill>
                  <a:srgbClr val="0000FF"/>
                </a:solidFill>
              </a:rPr>
              <a:t> </a:t>
            </a:r>
            <a:r>
              <a:rPr lang="el-GR" sz="2400" dirty="0">
                <a:solidFill>
                  <a:srgbClr val="0000FF"/>
                </a:solidFill>
              </a:rPr>
              <a:t>και άρα  </a:t>
            </a:r>
            <a:endParaRPr lang="el-GR" sz="2400" baseline="-25000" dirty="0">
              <a:solidFill>
                <a:srgbClr val="0000FF"/>
              </a:solidFill>
            </a:endParaRPr>
          </a:p>
          <a:p>
            <a:pPr marL="12700" algn="just">
              <a:lnSpc>
                <a:spcPts val="2555"/>
              </a:lnSpc>
              <a:spcBef>
                <a:spcPts val="127"/>
              </a:spcBef>
            </a:pPr>
            <a:endParaRPr lang="el-GR" sz="2400" dirty="0">
              <a:solidFill>
                <a:srgbClr val="0000FF"/>
              </a:solidFill>
            </a:endParaRPr>
          </a:p>
        </p:txBody>
      </p:sp>
      <mc:AlternateContent xmlns:mc="http://schemas.openxmlformats.org/markup-compatibility/2006" xmlns:a14="http://schemas.microsoft.com/office/drawing/2010/main">
        <mc:Choice Requires="a14">
          <p:sp>
            <p:nvSpPr>
              <p:cNvPr id="12" name="Object 4">
                <a:extLst>
                  <a:ext uri="{FF2B5EF4-FFF2-40B4-BE49-F238E27FC236}">
                    <a16:creationId xmlns:a16="http://schemas.microsoft.com/office/drawing/2014/main" id="{81201F05-AE80-4906-B1C8-3694C7B99F49}"/>
                  </a:ext>
                </a:extLst>
              </p:cNvPr>
              <p:cNvSpPr txBox="1"/>
              <p:nvPr/>
            </p:nvSpPr>
            <p:spPr bwMode="auto">
              <a:xfrm>
                <a:off x="4067945" y="443785"/>
                <a:ext cx="5076056" cy="865188"/>
              </a:xfrm>
              <a:prstGeom prst="rect">
                <a:avLst/>
              </a:prstGeom>
              <a:noFill/>
              <a:ln>
                <a:noFill/>
              </a:ln>
              <a:effectLst/>
            </p:spPr>
            <p:txBody>
              <a:bodyPr>
                <a:normAutofit/>
              </a:bodyPr>
              <a:lstStyle/>
              <a:p>
                <a14:m>
                  <m:oMath xmlns:m="http://schemas.openxmlformats.org/officeDocument/2006/math">
                    <m:r>
                      <a:rPr lang="en-US" sz="2600" i="1" smtClean="0">
                        <a:solidFill>
                          <a:srgbClr val="C00000"/>
                        </a:solidFill>
                        <a:latin typeface="Cambria Math" panose="02040503050406030204" pitchFamily="18" charset="0"/>
                      </a:rPr>
                      <m:t>ḡ</m:t>
                    </m:r>
                    <m:r>
                      <a:rPr lang="en-US" sz="2600" b="0" i="1" baseline="-25000" smtClean="0">
                        <a:solidFill>
                          <a:srgbClr val="C00000"/>
                        </a:solidFill>
                        <a:latin typeface="Cambria Math" panose="02040503050406030204" pitchFamily="18" charset="0"/>
                      </a:rPr>
                      <m:t>𝑔𝑚𝑜</m:t>
                    </m:r>
                    <m:r>
                      <a:rPr lang="el-GR" sz="2600" i="1">
                        <a:solidFill>
                          <a:srgbClr val="C00000"/>
                        </a:solidFill>
                        <a:latin typeface="Cambria Math" panose="02040503050406030204" pitchFamily="18" charset="0"/>
                      </a:rPr>
                      <m:t>=</m:t>
                    </m:r>
                    <m:r>
                      <a:rPr lang="en-US" sz="2600" b="0" i="1" smtClean="0">
                        <a:solidFill>
                          <a:srgbClr val="C00000"/>
                        </a:solidFill>
                        <a:latin typeface="Cambria Math" panose="02040503050406030204" pitchFamily="18" charset="0"/>
                      </a:rPr>
                      <m:t>−</m:t>
                    </m:r>
                    <m:r>
                      <a:rPr lang="en-US" sz="2600" i="1" smtClean="0">
                        <a:solidFill>
                          <a:srgbClr val="C00000"/>
                        </a:solidFill>
                        <a:latin typeface="Cambria Math" panose="02040503050406030204" pitchFamily="18" charset="0"/>
                      </a:rPr>
                      <m:t>𝐺</m:t>
                    </m:r>
                    <m:f>
                      <m:fPr>
                        <m:ctrlPr>
                          <a:rPr lang="el-GR" sz="2600" i="1">
                            <a:solidFill>
                              <a:srgbClr val="C00000"/>
                            </a:solidFill>
                            <a:latin typeface="Cambria Math" panose="02040503050406030204" pitchFamily="18" charset="0"/>
                          </a:rPr>
                        </m:ctrlPr>
                      </m:fPr>
                      <m:num>
                        <m:r>
                          <a:rPr lang="en-US" sz="2600" b="0" i="1" smtClean="0">
                            <a:solidFill>
                              <a:srgbClr val="C00000"/>
                            </a:solidFill>
                            <a:latin typeface="Cambria Math" panose="02040503050406030204" pitchFamily="18" charset="0"/>
                          </a:rPr>
                          <m:t>𝑀</m:t>
                        </m:r>
                      </m:num>
                      <m:den>
                        <m:r>
                          <a:rPr lang="en-US" sz="2600" b="0" i="1" smtClean="0">
                            <a:solidFill>
                              <a:srgbClr val="C00000"/>
                            </a:solidFill>
                            <a:latin typeface="Cambria Math" panose="02040503050406030204" pitchFamily="18" charset="0"/>
                          </a:rPr>
                          <m:t>𝑟</m:t>
                        </m:r>
                        <m:r>
                          <a:rPr lang="en-US" sz="2600" b="0" i="1" baseline="-25000" smtClean="0">
                            <a:solidFill>
                              <a:srgbClr val="C00000"/>
                            </a:solidFill>
                            <a:latin typeface="Cambria Math" panose="02040503050406030204" pitchFamily="18" charset="0"/>
                          </a:rPr>
                          <m:t>𝑜</m:t>
                        </m:r>
                        <m:r>
                          <a:rPr lang="en-US" sz="2600" b="0" i="1" baseline="30000" smtClean="0">
                            <a:solidFill>
                              <a:srgbClr val="C00000"/>
                            </a:solidFill>
                            <a:latin typeface="Cambria Math" panose="02040503050406030204" pitchFamily="18" charset="0"/>
                          </a:rPr>
                          <m:t>2</m:t>
                        </m:r>
                      </m:den>
                    </m:f>
                    <m:r>
                      <a:rPr lang="en-US" sz="2600" b="0" i="1" smtClean="0">
                        <a:solidFill>
                          <a:srgbClr val="C00000"/>
                        </a:solidFill>
                        <a:latin typeface="Cambria Math" panose="02040503050406030204" pitchFamily="18" charset="0"/>
                      </a:rPr>
                      <m:t>(</m:t>
                    </m:r>
                    <m:f>
                      <m:fPr>
                        <m:ctrlPr>
                          <a:rPr lang="el-GR" sz="2600" i="1">
                            <a:solidFill>
                              <a:srgbClr val="C00000"/>
                            </a:solidFill>
                            <a:latin typeface="Cambria Math" panose="02040503050406030204" pitchFamily="18" charset="0"/>
                          </a:rPr>
                        </m:ctrlPr>
                      </m:fPr>
                      <m:num>
                        <m:r>
                          <a:rPr lang="en-US" sz="2600" i="1" smtClean="0">
                            <a:solidFill>
                              <a:srgbClr val="C00000"/>
                            </a:solidFill>
                            <a:latin typeface="Cambria Math" panose="02040503050406030204" pitchFamily="18" charset="0"/>
                          </a:rPr>
                          <m:t>ṝ</m:t>
                        </m:r>
                        <m:r>
                          <a:rPr lang="en-US" sz="2600" b="0" i="1" baseline="-25000" smtClean="0">
                            <a:solidFill>
                              <a:srgbClr val="C00000"/>
                            </a:solidFill>
                            <a:latin typeface="Cambria Math" panose="02040503050406030204" pitchFamily="18" charset="0"/>
                          </a:rPr>
                          <m:t>𝑜</m:t>
                        </m:r>
                      </m:num>
                      <m:den>
                        <m:r>
                          <a:rPr lang="en-US" sz="2600" i="1" smtClean="0">
                            <a:solidFill>
                              <a:srgbClr val="C00000"/>
                            </a:solidFill>
                            <a:latin typeface="Cambria Math" panose="02040503050406030204" pitchFamily="18" charset="0"/>
                          </a:rPr>
                          <m:t>𝑟</m:t>
                        </m:r>
                      </m:den>
                    </m:f>
                    <m:r>
                      <a:rPr lang="en-US" sz="2600" b="0" i="1" smtClean="0">
                        <a:solidFill>
                          <a:srgbClr val="C00000"/>
                        </a:solidFill>
                        <a:latin typeface="Cambria Math" panose="02040503050406030204" pitchFamily="18" charset="0"/>
                      </a:rPr>
                      <m:t>)</m:t>
                    </m:r>
                  </m:oMath>
                </a14:m>
                <a:r>
                  <a:rPr lang="el-GR" sz="2600" dirty="0">
                    <a:solidFill>
                      <a:srgbClr val="C00000"/>
                    </a:solidFill>
                  </a:rPr>
                  <a:t> </a:t>
                </a:r>
                <a14:m>
                  <m:oMath xmlns:m="http://schemas.openxmlformats.org/officeDocument/2006/math">
                    <m:r>
                      <a:rPr lang="el-GR" sz="2600" i="1">
                        <a:solidFill>
                          <a:srgbClr val="C00000"/>
                        </a:solidFill>
                        <a:latin typeface="Cambria Math" panose="02040503050406030204" pitchFamily="18" charset="0"/>
                      </a:rPr>
                      <m:t>=</m:t>
                    </m:r>
                    <m:r>
                      <a:rPr lang="en-US" sz="2600" i="1">
                        <a:solidFill>
                          <a:srgbClr val="C00000"/>
                        </a:solidFill>
                        <a:latin typeface="Cambria Math" panose="02040503050406030204" pitchFamily="18" charset="0"/>
                      </a:rPr>
                      <m:t>−</m:t>
                    </m:r>
                    <m:r>
                      <a:rPr lang="en-US" sz="2600" i="1">
                        <a:solidFill>
                          <a:srgbClr val="C00000"/>
                        </a:solidFill>
                        <a:latin typeface="Cambria Math" panose="02040503050406030204" pitchFamily="18" charset="0"/>
                      </a:rPr>
                      <m:t>𝐺</m:t>
                    </m:r>
                    <m:f>
                      <m:fPr>
                        <m:ctrlPr>
                          <a:rPr lang="el-GR" sz="2600" i="1">
                            <a:solidFill>
                              <a:srgbClr val="C00000"/>
                            </a:solidFill>
                            <a:latin typeface="Cambria Math" panose="02040503050406030204" pitchFamily="18" charset="0"/>
                          </a:rPr>
                        </m:ctrlPr>
                      </m:fPr>
                      <m:num>
                        <m:r>
                          <a:rPr lang="en-US" sz="2600" i="1">
                            <a:solidFill>
                              <a:srgbClr val="C00000"/>
                            </a:solidFill>
                            <a:latin typeface="Cambria Math" panose="02040503050406030204" pitchFamily="18" charset="0"/>
                          </a:rPr>
                          <m:t>𝑀</m:t>
                        </m:r>
                      </m:num>
                      <m:den>
                        <m:r>
                          <a:rPr lang="en-US" sz="2600" b="0" i="1" smtClean="0">
                            <a:solidFill>
                              <a:srgbClr val="C00000"/>
                            </a:solidFill>
                            <a:latin typeface="Cambria Math" panose="02040503050406030204" pitchFamily="18" charset="0"/>
                          </a:rPr>
                          <m:t>(</m:t>
                        </m:r>
                        <m:r>
                          <a:rPr lang="en-US" sz="2600" i="1">
                            <a:solidFill>
                              <a:srgbClr val="C00000"/>
                            </a:solidFill>
                            <a:latin typeface="Cambria Math" panose="02040503050406030204" pitchFamily="18" charset="0"/>
                          </a:rPr>
                          <m:t>𝑟</m:t>
                        </m:r>
                        <m:r>
                          <a:rPr lang="en-US" sz="2600" i="1" baseline="-25000">
                            <a:solidFill>
                              <a:srgbClr val="C00000"/>
                            </a:solidFill>
                            <a:latin typeface="Cambria Math" panose="02040503050406030204" pitchFamily="18" charset="0"/>
                          </a:rPr>
                          <m:t>𝑜</m:t>
                        </m:r>
                        <m:r>
                          <a:rPr lang="en-US" sz="2600" b="0" i="1" smtClean="0">
                            <a:solidFill>
                              <a:srgbClr val="C00000"/>
                            </a:solidFill>
                            <a:latin typeface="Cambria Math" panose="02040503050406030204" pitchFamily="18" charset="0"/>
                          </a:rPr>
                          <m:t>+</m:t>
                        </m:r>
                        <m:r>
                          <a:rPr lang="en-US" sz="2600" b="0" i="1" smtClean="0">
                            <a:solidFill>
                              <a:srgbClr val="C00000"/>
                            </a:solidFill>
                            <a:latin typeface="Cambria Math" panose="02040503050406030204" pitchFamily="18" charset="0"/>
                          </a:rPr>
                          <m:t>𝑧</m:t>
                        </m:r>
                        <m:r>
                          <a:rPr lang="en-US" sz="2600" b="0" i="1" smtClean="0">
                            <a:solidFill>
                              <a:srgbClr val="C00000"/>
                            </a:solidFill>
                            <a:latin typeface="Cambria Math" panose="02040503050406030204" pitchFamily="18" charset="0"/>
                          </a:rPr>
                          <m:t>)2</m:t>
                        </m:r>
                      </m:den>
                    </m:f>
                    <m:r>
                      <a:rPr lang="en-US" sz="2600" i="1">
                        <a:solidFill>
                          <a:srgbClr val="C00000"/>
                        </a:solidFill>
                        <a:latin typeface="Cambria Math" panose="02040503050406030204" pitchFamily="18" charset="0"/>
                      </a:rPr>
                      <m:t>(</m:t>
                    </m:r>
                    <m:f>
                      <m:fPr>
                        <m:ctrlPr>
                          <a:rPr lang="el-GR" sz="2600" i="1">
                            <a:solidFill>
                              <a:srgbClr val="C00000"/>
                            </a:solidFill>
                            <a:latin typeface="Cambria Math" panose="02040503050406030204" pitchFamily="18" charset="0"/>
                          </a:rPr>
                        </m:ctrlPr>
                      </m:fPr>
                      <m:num>
                        <m:r>
                          <a:rPr lang="en-US" sz="2600" i="1">
                            <a:solidFill>
                              <a:srgbClr val="C00000"/>
                            </a:solidFill>
                            <a:latin typeface="Cambria Math" panose="02040503050406030204" pitchFamily="18" charset="0"/>
                          </a:rPr>
                          <m:t>ṝ</m:t>
                        </m:r>
                        <m:r>
                          <a:rPr lang="en-US" sz="2600" i="1" baseline="-25000">
                            <a:solidFill>
                              <a:srgbClr val="C00000"/>
                            </a:solidFill>
                            <a:latin typeface="Cambria Math" panose="02040503050406030204" pitchFamily="18" charset="0"/>
                          </a:rPr>
                          <m:t>𝑜</m:t>
                        </m:r>
                      </m:num>
                      <m:den>
                        <m:r>
                          <a:rPr lang="en-US" sz="2600" i="1">
                            <a:solidFill>
                              <a:srgbClr val="C00000"/>
                            </a:solidFill>
                            <a:latin typeface="Cambria Math" panose="02040503050406030204" pitchFamily="18" charset="0"/>
                          </a:rPr>
                          <m:t>𝑟</m:t>
                        </m:r>
                      </m:den>
                    </m:f>
                    <m:r>
                      <a:rPr lang="en-US" sz="2600" i="1">
                        <a:solidFill>
                          <a:srgbClr val="C00000"/>
                        </a:solidFill>
                        <a:latin typeface="Cambria Math" panose="02040503050406030204" pitchFamily="18" charset="0"/>
                      </a:rPr>
                      <m:t>)</m:t>
                    </m:r>
                  </m:oMath>
                </a14:m>
                <a:endParaRPr lang="el-GR" sz="2600" dirty="0">
                  <a:solidFill>
                    <a:srgbClr val="C00000"/>
                  </a:solidFill>
                </a:endParaRPr>
              </a:p>
            </p:txBody>
          </p:sp>
        </mc:Choice>
        <mc:Fallback xmlns="">
          <p:sp>
            <p:nvSpPr>
              <p:cNvPr id="12" name="Object 4">
                <a:extLst>
                  <a:ext uri="{FF2B5EF4-FFF2-40B4-BE49-F238E27FC236}">
                    <a16:creationId xmlns:a16="http://schemas.microsoft.com/office/drawing/2014/main" id="{81201F05-AE80-4906-B1C8-3694C7B99F49}"/>
                  </a:ext>
                </a:extLst>
              </p:cNvPr>
              <p:cNvSpPr txBox="1">
                <a:spLocks noRot="1" noChangeAspect="1" noMove="1" noResize="1" noEditPoints="1" noAdjustHandles="1" noChangeArrowheads="1" noChangeShapeType="1" noTextEdit="1"/>
              </p:cNvSpPr>
              <p:nvPr/>
            </p:nvSpPr>
            <p:spPr bwMode="auto">
              <a:xfrm>
                <a:off x="4067945" y="443785"/>
                <a:ext cx="5076056" cy="865188"/>
              </a:xfrm>
              <a:prstGeom prst="rect">
                <a:avLst/>
              </a:prstGeom>
              <a:blipFill>
                <a:blip r:embed="rId3"/>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3" name="Object 4">
                <a:extLst>
                  <a:ext uri="{FF2B5EF4-FFF2-40B4-BE49-F238E27FC236}">
                    <a16:creationId xmlns:a16="http://schemas.microsoft.com/office/drawing/2014/main" id="{7E226340-BDFB-4CF9-A963-DCA8FF7441E7}"/>
                  </a:ext>
                </a:extLst>
              </p:cNvPr>
              <p:cNvSpPr txBox="1"/>
              <p:nvPr/>
            </p:nvSpPr>
            <p:spPr bwMode="auto">
              <a:xfrm>
                <a:off x="3221253" y="3051223"/>
                <a:ext cx="2701491" cy="133524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2800" i="1">
                          <a:solidFill>
                            <a:srgbClr val="C00000"/>
                          </a:solidFill>
                          <a:latin typeface="Cambria Math" panose="02040503050406030204" pitchFamily="18" charset="0"/>
                        </a:rPr>
                        <m:t>ḡ</m:t>
                      </m:r>
                      <m:r>
                        <a:rPr lang="en-US" sz="2800" i="1" baseline="-25000">
                          <a:solidFill>
                            <a:srgbClr val="C00000"/>
                          </a:solidFill>
                          <a:latin typeface="Cambria Math" panose="02040503050406030204" pitchFamily="18" charset="0"/>
                        </a:rPr>
                        <m:t>𝑔𝑚</m:t>
                      </m:r>
                      <m:r>
                        <a:rPr lang="el-GR" sz="2800" i="1">
                          <a:solidFill>
                            <a:srgbClr val="C00000"/>
                          </a:solidFill>
                          <a:latin typeface="Cambria Math" panose="02040503050406030204" pitchFamily="18" charset="0"/>
                        </a:rPr>
                        <m:t>=</m:t>
                      </m:r>
                      <m:f>
                        <m:fPr>
                          <m:ctrlPr>
                            <a:rPr lang="el-GR" sz="2800" i="1">
                              <a:solidFill>
                                <a:srgbClr val="C00000"/>
                              </a:solidFill>
                              <a:latin typeface="Cambria Math" panose="02040503050406030204" pitchFamily="18" charset="0"/>
                            </a:rPr>
                          </m:ctrlPr>
                        </m:fPr>
                        <m:num>
                          <m:r>
                            <a:rPr lang="en-US" sz="2800" i="1">
                              <a:solidFill>
                                <a:srgbClr val="C00000"/>
                              </a:solidFill>
                              <a:latin typeface="Cambria Math" panose="02040503050406030204" pitchFamily="18" charset="0"/>
                            </a:rPr>
                            <m:t>ḡ</m:t>
                          </m:r>
                          <m:r>
                            <a:rPr lang="en-US" sz="2800" i="1" baseline="-25000">
                              <a:solidFill>
                                <a:srgbClr val="C00000"/>
                              </a:solidFill>
                              <a:latin typeface="Cambria Math" panose="02040503050406030204" pitchFamily="18" charset="0"/>
                            </a:rPr>
                            <m:t>𝑔𝑚𝑜</m:t>
                          </m:r>
                        </m:num>
                        <m:den>
                          <m:r>
                            <a:rPr lang="en-US" sz="2800" i="1">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1+</m:t>
                          </m:r>
                          <m:f>
                            <m:fPr>
                              <m:ctrlPr>
                                <a:rPr lang="el-GR" sz="2800" i="1">
                                  <a:solidFill>
                                    <a:srgbClr val="C00000"/>
                                  </a:solidFill>
                                  <a:latin typeface="Cambria Math" panose="02040503050406030204" pitchFamily="18" charset="0"/>
                                </a:rPr>
                              </m:ctrlPr>
                            </m:fPr>
                            <m:num>
                              <m:r>
                                <a:rPr lang="en-US" sz="2800" i="1">
                                  <a:solidFill>
                                    <a:srgbClr val="C00000"/>
                                  </a:solidFill>
                                  <a:latin typeface="Cambria Math" panose="02040503050406030204" pitchFamily="18" charset="0"/>
                                </a:rPr>
                                <m:t>𝑧</m:t>
                              </m:r>
                            </m:num>
                            <m:den>
                              <m:r>
                                <a:rPr lang="en-US" sz="2800" i="1">
                                  <a:solidFill>
                                    <a:srgbClr val="C00000"/>
                                  </a:solidFill>
                                  <a:latin typeface="Cambria Math" panose="02040503050406030204" pitchFamily="18" charset="0"/>
                                </a:rPr>
                                <m:t>𝑟</m:t>
                              </m:r>
                              <m:r>
                                <a:rPr lang="en-US" sz="2800" i="1" baseline="-25000">
                                  <a:solidFill>
                                    <a:srgbClr val="C00000"/>
                                  </a:solidFill>
                                  <a:latin typeface="Cambria Math" panose="02040503050406030204" pitchFamily="18" charset="0"/>
                                </a:rPr>
                                <m:t>𝑜</m:t>
                              </m:r>
                              <m:r>
                                <a:rPr lang="en-US" sz="2800" i="1" baseline="30000">
                                  <a:solidFill>
                                    <a:srgbClr val="C00000"/>
                                  </a:solidFill>
                                  <a:latin typeface="Cambria Math" panose="02040503050406030204" pitchFamily="18" charset="0"/>
                                </a:rPr>
                                <m:t> </m:t>
                              </m:r>
                            </m:den>
                          </m:f>
                          <m:r>
                            <a:rPr lang="en-US" sz="2800" i="1">
                              <a:solidFill>
                                <a:srgbClr val="C00000"/>
                              </a:solidFill>
                              <a:latin typeface="Cambria Math" panose="02040503050406030204" pitchFamily="18" charset="0"/>
                            </a:rPr>
                            <m:t>)</m:t>
                          </m:r>
                          <m:r>
                            <m:rPr>
                              <m:nor/>
                            </m:rPr>
                            <a:rPr lang="en-US" sz="2800" baseline="30000" dirty="0">
                              <a:solidFill>
                                <a:srgbClr val="C00000"/>
                              </a:solidFill>
                            </a:rPr>
                            <m:t> </m:t>
                          </m:r>
                          <m:r>
                            <a:rPr lang="en-US" sz="2800" i="1" baseline="30000">
                              <a:solidFill>
                                <a:srgbClr val="C00000"/>
                              </a:solidFill>
                              <a:latin typeface="Cambria Math" panose="02040503050406030204" pitchFamily="18" charset="0"/>
                            </a:rPr>
                            <m:t>2</m:t>
                          </m:r>
                        </m:den>
                      </m:f>
                    </m:oMath>
                  </m:oMathPara>
                </a14:m>
                <a:endParaRPr lang="el-GR" sz="2800" dirty="0">
                  <a:solidFill>
                    <a:srgbClr val="C00000"/>
                  </a:solidFill>
                </a:endParaRPr>
              </a:p>
            </p:txBody>
          </p:sp>
        </mc:Choice>
        <mc:Fallback xmlns="">
          <p:sp>
            <p:nvSpPr>
              <p:cNvPr id="13" name="Object 4">
                <a:extLst>
                  <a:ext uri="{FF2B5EF4-FFF2-40B4-BE49-F238E27FC236}">
                    <a16:creationId xmlns:a16="http://schemas.microsoft.com/office/drawing/2014/main" id="{7E226340-BDFB-4CF9-A963-DCA8FF7441E7}"/>
                  </a:ext>
                </a:extLst>
              </p:cNvPr>
              <p:cNvSpPr txBox="1">
                <a:spLocks noRot="1" noChangeAspect="1" noMove="1" noResize="1" noEditPoints="1" noAdjustHandles="1" noChangeArrowheads="1" noChangeShapeType="1" noTextEdit="1"/>
              </p:cNvSpPr>
              <p:nvPr/>
            </p:nvSpPr>
            <p:spPr bwMode="auto">
              <a:xfrm>
                <a:off x="3221253" y="3051223"/>
                <a:ext cx="2701491" cy="1335240"/>
              </a:xfrm>
              <a:prstGeom prst="rect">
                <a:avLst/>
              </a:prstGeom>
              <a:blipFill>
                <a:blip r:embed="rId4"/>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4" name="Object 4">
                <a:extLst>
                  <a:ext uri="{FF2B5EF4-FFF2-40B4-BE49-F238E27FC236}">
                    <a16:creationId xmlns:a16="http://schemas.microsoft.com/office/drawing/2014/main" id="{62D2A311-3156-48CD-AA50-0C381262FF5D}"/>
                  </a:ext>
                </a:extLst>
              </p:cNvPr>
              <p:cNvSpPr txBox="1"/>
              <p:nvPr/>
            </p:nvSpPr>
            <p:spPr bwMode="auto">
              <a:xfrm>
                <a:off x="6012160" y="1851324"/>
                <a:ext cx="2701491" cy="865188"/>
              </a:xfrm>
              <a:prstGeom prst="rect">
                <a:avLst/>
              </a:prstGeom>
              <a:noFill/>
              <a:ln>
                <a:noFill/>
              </a:ln>
              <a:effectLst/>
            </p:spPr>
            <p:txBody>
              <a:bodyPr>
                <a:noAutofit/>
              </a:bodyPr>
              <a:lstStyle/>
              <a:p>
                <a14:m>
                  <m:oMath xmlns:m="http://schemas.openxmlformats.org/officeDocument/2006/math">
                    <m:f>
                      <m:fPr>
                        <m:ctrlPr>
                          <a:rPr lang="el-GR" sz="3200" i="1">
                            <a:solidFill>
                              <a:srgbClr val="C00000"/>
                            </a:solidFill>
                            <a:latin typeface="Cambria Math" panose="02040503050406030204" pitchFamily="18" charset="0"/>
                          </a:rPr>
                        </m:ctrlPr>
                      </m:fPr>
                      <m:num>
                        <m:r>
                          <a:rPr lang="en-US" sz="3200" i="1">
                            <a:solidFill>
                              <a:srgbClr val="C00000"/>
                            </a:solidFill>
                            <a:latin typeface="Cambria Math" panose="02040503050406030204" pitchFamily="18" charset="0"/>
                          </a:rPr>
                          <m:t>ḡ</m:t>
                        </m:r>
                        <m:r>
                          <a:rPr lang="en-US" sz="3200" i="1" baseline="-25000">
                            <a:solidFill>
                              <a:srgbClr val="C00000"/>
                            </a:solidFill>
                            <a:latin typeface="Cambria Math" panose="02040503050406030204" pitchFamily="18" charset="0"/>
                          </a:rPr>
                          <m:t>𝑔𝑚𝑜</m:t>
                        </m:r>
                      </m:num>
                      <m:den>
                        <m:r>
                          <a:rPr lang="en-US" sz="3200" i="1">
                            <a:solidFill>
                              <a:srgbClr val="C00000"/>
                            </a:solidFill>
                            <a:latin typeface="Cambria Math" panose="02040503050406030204" pitchFamily="18" charset="0"/>
                          </a:rPr>
                          <m:t>ḡ</m:t>
                        </m:r>
                        <m:r>
                          <a:rPr lang="en-US" sz="3200" i="1" baseline="-25000">
                            <a:solidFill>
                              <a:srgbClr val="C00000"/>
                            </a:solidFill>
                            <a:latin typeface="Cambria Math" panose="02040503050406030204" pitchFamily="18" charset="0"/>
                          </a:rPr>
                          <m:t>𝑔𝑚</m:t>
                        </m:r>
                      </m:den>
                    </m:f>
                    <m:r>
                      <a:rPr lang="el-GR" sz="3200" i="1">
                        <a:solidFill>
                          <a:srgbClr val="C00000"/>
                        </a:solidFill>
                        <a:latin typeface="Cambria Math" panose="02040503050406030204" pitchFamily="18" charset="0"/>
                      </a:rPr>
                      <m:t>=</m:t>
                    </m:r>
                    <m:r>
                      <a:rPr lang="en-US" sz="3200" i="1" smtClean="0">
                        <a:solidFill>
                          <a:srgbClr val="C00000"/>
                        </a:solidFill>
                        <a:latin typeface="Cambria Math" panose="02040503050406030204" pitchFamily="18" charset="0"/>
                      </a:rPr>
                      <m:t>(</m:t>
                    </m:r>
                    <m:f>
                      <m:fPr>
                        <m:ctrlPr>
                          <a:rPr lang="el-GR" sz="3200" i="1">
                            <a:solidFill>
                              <a:srgbClr val="C00000"/>
                            </a:solidFill>
                            <a:latin typeface="Cambria Math" panose="02040503050406030204" pitchFamily="18" charset="0"/>
                          </a:rPr>
                        </m:ctrlPr>
                      </m:fPr>
                      <m:num>
                        <m:r>
                          <a:rPr lang="en-US" sz="3200" i="1">
                            <a:solidFill>
                              <a:srgbClr val="C00000"/>
                            </a:solidFill>
                            <a:latin typeface="Cambria Math" panose="02040503050406030204" pitchFamily="18" charset="0"/>
                          </a:rPr>
                          <m:t>𝑟</m:t>
                        </m:r>
                        <m:r>
                          <a:rPr lang="en-US" sz="3200" i="1" baseline="-25000">
                            <a:solidFill>
                              <a:srgbClr val="C00000"/>
                            </a:solidFill>
                            <a:latin typeface="Cambria Math" panose="02040503050406030204" pitchFamily="18" charset="0"/>
                          </a:rPr>
                          <m:t>𝑜</m:t>
                        </m:r>
                        <m:r>
                          <a:rPr lang="en-US" sz="3200" i="1">
                            <a:solidFill>
                              <a:srgbClr val="C00000"/>
                            </a:solidFill>
                            <a:latin typeface="Cambria Math" panose="02040503050406030204" pitchFamily="18" charset="0"/>
                          </a:rPr>
                          <m:t>+</m:t>
                        </m:r>
                        <m:r>
                          <a:rPr lang="en-US" sz="3200" i="1">
                            <a:solidFill>
                              <a:srgbClr val="C00000"/>
                            </a:solidFill>
                            <a:latin typeface="Cambria Math" panose="02040503050406030204" pitchFamily="18" charset="0"/>
                          </a:rPr>
                          <m:t>𝑧</m:t>
                        </m:r>
                      </m:num>
                      <m:den>
                        <m:r>
                          <a:rPr lang="en-US" sz="3200" i="1">
                            <a:solidFill>
                              <a:srgbClr val="C00000"/>
                            </a:solidFill>
                            <a:latin typeface="Cambria Math" panose="02040503050406030204" pitchFamily="18" charset="0"/>
                          </a:rPr>
                          <m:t>𝑟</m:t>
                        </m:r>
                        <m:r>
                          <a:rPr lang="en-US" sz="3200" i="1" baseline="-25000">
                            <a:solidFill>
                              <a:srgbClr val="C00000"/>
                            </a:solidFill>
                            <a:latin typeface="Cambria Math" panose="02040503050406030204" pitchFamily="18" charset="0"/>
                          </a:rPr>
                          <m:t>𝑜</m:t>
                        </m:r>
                        <m:r>
                          <a:rPr lang="en-US" sz="3200" i="1" baseline="30000" smtClean="0">
                            <a:solidFill>
                              <a:srgbClr val="C00000"/>
                            </a:solidFill>
                            <a:latin typeface="Cambria Math" panose="02040503050406030204" pitchFamily="18" charset="0"/>
                          </a:rPr>
                          <m:t> </m:t>
                        </m:r>
                      </m:den>
                    </m:f>
                    <m:r>
                      <a:rPr lang="en-US" sz="3200" i="1">
                        <a:solidFill>
                          <a:srgbClr val="C00000"/>
                        </a:solidFill>
                        <a:latin typeface="Cambria Math" panose="02040503050406030204" pitchFamily="18" charset="0"/>
                      </a:rPr>
                      <m:t>)</m:t>
                    </m:r>
                  </m:oMath>
                </a14:m>
                <a:r>
                  <a:rPr lang="en-US" sz="3200" baseline="30000" dirty="0">
                    <a:solidFill>
                      <a:srgbClr val="C00000"/>
                    </a:solidFill>
                  </a:rPr>
                  <a:t> </a:t>
                </a:r>
                <a14:m>
                  <m:oMath xmlns:m="http://schemas.openxmlformats.org/officeDocument/2006/math">
                    <m:r>
                      <a:rPr lang="en-US" sz="3200" i="1" baseline="30000">
                        <a:solidFill>
                          <a:srgbClr val="C00000"/>
                        </a:solidFill>
                        <a:latin typeface="Cambria Math" panose="02040503050406030204" pitchFamily="18" charset="0"/>
                      </a:rPr>
                      <m:t>2</m:t>
                    </m:r>
                  </m:oMath>
                </a14:m>
                <a:endParaRPr lang="el-GR" sz="3200" baseline="30000" dirty="0">
                  <a:solidFill>
                    <a:srgbClr val="C00000"/>
                  </a:solidFill>
                </a:endParaRPr>
              </a:p>
            </p:txBody>
          </p:sp>
        </mc:Choice>
        <mc:Fallback xmlns="">
          <p:sp>
            <p:nvSpPr>
              <p:cNvPr id="14" name="Object 4">
                <a:extLst>
                  <a:ext uri="{FF2B5EF4-FFF2-40B4-BE49-F238E27FC236}">
                    <a16:creationId xmlns:a16="http://schemas.microsoft.com/office/drawing/2014/main" id="{62D2A311-3156-48CD-AA50-0C381262FF5D}"/>
                  </a:ext>
                </a:extLst>
              </p:cNvPr>
              <p:cNvSpPr txBox="1">
                <a:spLocks noRot="1" noChangeAspect="1" noMove="1" noResize="1" noEditPoints="1" noAdjustHandles="1" noChangeArrowheads="1" noChangeShapeType="1" noTextEdit="1"/>
              </p:cNvSpPr>
              <p:nvPr/>
            </p:nvSpPr>
            <p:spPr bwMode="auto">
              <a:xfrm>
                <a:off x="6012160" y="1851324"/>
                <a:ext cx="2701491" cy="865188"/>
              </a:xfrm>
              <a:prstGeom prst="rect">
                <a:avLst/>
              </a:prstGeom>
              <a:blipFill>
                <a:blip r:embed="rId5"/>
                <a:stretch>
                  <a:fillRect b="-1408"/>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5" name="Object 4">
                <a:extLst>
                  <a:ext uri="{FF2B5EF4-FFF2-40B4-BE49-F238E27FC236}">
                    <a16:creationId xmlns:a16="http://schemas.microsoft.com/office/drawing/2014/main" id="{E290E925-D86C-4511-9BCB-2339D620F312}"/>
                  </a:ext>
                </a:extLst>
              </p:cNvPr>
              <p:cNvSpPr txBox="1"/>
              <p:nvPr/>
            </p:nvSpPr>
            <p:spPr bwMode="auto">
              <a:xfrm>
                <a:off x="3855261" y="4822472"/>
                <a:ext cx="2701491" cy="98279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US" sz="3200" i="1" smtClean="0">
                          <a:solidFill>
                            <a:srgbClr val="C00000"/>
                          </a:solidFill>
                          <a:latin typeface="Cambria Math" panose="02040503050406030204" pitchFamily="18" charset="0"/>
                        </a:rPr>
                        <m:t>ḡ</m:t>
                      </m:r>
                      <m:r>
                        <a:rPr lang="en-US" sz="3200" i="1" baseline="-25000">
                          <a:solidFill>
                            <a:srgbClr val="C00000"/>
                          </a:solidFill>
                          <a:latin typeface="Cambria Math" panose="02040503050406030204" pitchFamily="18" charset="0"/>
                        </a:rPr>
                        <m:t>𝑔𝑚</m:t>
                      </m:r>
                      <m:r>
                        <a:rPr lang="en-US" sz="3200" b="0" i="1" smtClean="0">
                          <a:solidFill>
                            <a:srgbClr val="C00000"/>
                          </a:solidFill>
                          <a:latin typeface="Cambria Math" panose="02040503050406030204" pitchFamily="18" charset="0"/>
                        </a:rPr>
                        <m:t>~</m:t>
                      </m:r>
                      <m:r>
                        <a:rPr lang="en-US" sz="3200" i="1">
                          <a:solidFill>
                            <a:srgbClr val="C00000"/>
                          </a:solidFill>
                          <a:latin typeface="Cambria Math" panose="02040503050406030204" pitchFamily="18" charset="0"/>
                        </a:rPr>
                        <m:t>ḡ</m:t>
                      </m:r>
                      <m:r>
                        <a:rPr lang="en-US" sz="3200" i="1" baseline="-25000">
                          <a:solidFill>
                            <a:srgbClr val="C00000"/>
                          </a:solidFill>
                          <a:latin typeface="Cambria Math" panose="02040503050406030204" pitchFamily="18" charset="0"/>
                        </a:rPr>
                        <m:t>𝑔𝑚𝑜</m:t>
                      </m:r>
                    </m:oMath>
                  </m:oMathPara>
                </a14:m>
                <a:endParaRPr lang="el-GR" sz="3200" dirty="0">
                  <a:solidFill>
                    <a:srgbClr val="C00000"/>
                  </a:solidFill>
                </a:endParaRPr>
              </a:p>
            </p:txBody>
          </p:sp>
        </mc:Choice>
        <mc:Fallback xmlns="">
          <p:sp>
            <p:nvSpPr>
              <p:cNvPr id="15" name="Object 4">
                <a:extLst>
                  <a:ext uri="{FF2B5EF4-FFF2-40B4-BE49-F238E27FC236}">
                    <a16:creationId xmlns:a16="http://schemas.microsoft.com/office/drawing/2014/main" id="{E290E925-D86C-4511-9BCB-2339D620F312}"/>
                  </a:ext>
                </a:extLst>
              </p:cNvPr>
              <p:cNvSpPr txBox="1">
                <a:spLocks noRot="1" noChangeAspect="1" noMove="1" noResize="1" noEditPoints="1" noAdjustHandles="1" noChangeArrowheads="1" noChangeShapeType="1" noTextEdit="1"/>
              </p:cNvSpPr>
              <p:nvPr/>
            </p:nvSpPr>
            <p:spPr bwMode="auto">
              <a:xfrm>
                <a:off x="3855261" y="4822472"/>
                <a:ext cx="2701491" cy="982792"/>
              </a:xfrm>
              <a:prstGeom prst="rect">
                <a:avLst/>
              </a:prstGeom>
              <a:blipFill>
                <a:blip r:embed="rId6"/>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2975998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3D2C66B-B5E3-47BB-BDD7-14CA1A5B121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761BD9D-D378-4619-9F66-647AE35B1F8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24</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FA5B28DB-3FCA-4960-A8B9-AD36EF818816}"/>
              </a:ext>
            </a:extLst>
          </p:cNvPr>
          <p:cNvSpPr/>
          <p:nvPr/>
        </p:nvSpPr>
        <p:spPr>
          <a:xfrm>
            <a:off x="457200" y="1166842"/>
            <a:ext cx="8147248" cy="4154984"/>
          </a:xfrm>
          <a:prstGeom prst="rect">
            <a:avLst/>
          </a:prstGeom>
        </p:spPr>
        <p:txBody>
          <a:bodyPr wrap="square">
            <a:spAutoFit/>
          </a:bodyPr>
          <a:lstStyle/>
          <a:p>
            <a:pPr marL="63500" marR="52705" algn="just">
              <a:spcAft>
                <a:spcPts val="0"/>
              </a:spcAft>
            </a:pPr>
            <a:r>
              <a:rPr lang="el-GR" sz="2400" u="sng" spc="5" dirty="0">
                <a:latin typeface="+mj-lt"/>
                <a:ea typeface="Times New Roman" panose="02020603050405020304" pitchFamily="18" charset="0"/>
              </a:rPr>
              <a:t>Ό</a:t>
            </a:r>
            <a:r>
              <a:rPr lang="el-GR" sz="2400" u="sng" dirty="0">
                <a:latin typeface="+mj-lt"/>
                <a:ea typeface="Times New Roman" panose="02020603050405020304" pitchFamily="18" charset="0"/>
              </a:rPr>
              <a:t>ταν</a:t>
            </a:r>
            <a:r>
              <a:rPr lang="el-GR" sz="2400" u="sng" spc="25" dirty="0">
                <a:latin typeface="+mj-lt"/>
                <a:ea typeface="Times New Roman" panose="02020603050405020304" pitchFamily="18" charset="0"/>
              </a:rPr>
              <a:t> </a:t>
            </a:r>
            <a:r>
              <a:rPr lang="el-GR" sz="2400" u="sng" spc="-10" dirty="0">
                <a:latin typeface="+mj-lt"/>
                <a:ea typeface="Times New Roman" panose="02020603050405020304" pitchFamily="18" charset="0"/>
              </a:rPr>
              <a:t>η</a:t>
            </a:r>
            <a:r>
              <a:rPr lang="el-GR" sz="2400" u="sng" spc="5" dirty="0">
                <a:latin typeface="+mj-lt"/>
                <a:ea typeface="Times New Roman" panose="02020603050405020304" pitchFamily="18" charset="0"/>
              </a:rPr>
              <a:t> </a:t>
            </a:r>
            <a:r>
              <a:rPr lang="el-GR" sz="2400" u="sng" dirty="0">
                <a:latin typeface="+mj-lt"/>
                <a:ea typeface="Times New Roman" panose="02020603050405020304" pitchFamily="18" charset="0"/>
              </a:rPr>
              <a:t>αέ</a:t>
            </a:r>
            <a:r>
              <a:rPr lang="el-GR" sz="2400" u="sng" spc="-10" dirty="0">
                <a:latin typeface="+mj-lt"/>
                <a:ea typeface="Times New Roman" panose="02020603050405020304" pitchFamily="18" charset="0"/>
              </a:rPr>
              <a:t>ρ</a:t>
            </a:r>
            <a:r>
              <a:rPr lang="el-GR" sz="2400" u="sng" spc="5" dirty="0">
                <a:latin typeface="+mj-lt"/>
                <a:ea typeface="Times New Roman" panose="02020603050405020304" pitchFamily="18" charset="0"/>
              </a:rPr>
              <a:t>ι</a:t>
            </a:r>
            <a:r>
              <a:rPr lang="el-GR" sz="2400" u="sng" dirty="0">
                <a:latin typeface="+mj-lt"/>
                <a:ea typeface="Times New Roman" panose="02020603050405020304" pitchFamily="18" charset="0"/>
              </a:rPr>
              <a:t>α</a:t>
            </a:r>
            <a:r>
              <a:rPr lang="el-GR" sz="2400" u="sng" spc="5" dirty="0">
                <a:latin typeface="+mj-lt"/>
                <a:ea typeface="Times New Roman" panose="02020603050405020304" pitchFamily="18" charset="0"/>
              </a:rPr>
              <a:t> </a:t>
            </a:r>
            <a:r>
              <a:rPr lang="el-GR" sz="2400" u="sng" spc="-10" dirty="0">
                <a:latin typeface="+mj-lt"/>
                <a:ea typeface="Times New Roman" panose="02020603050405020304" pitchFamily="18" charset="0"/>
              </a:rPr>
              <a:t>μ</a:t>
            </a:r>
            <a:r>
              <a:rPr lang="el-GR" sz="2400" u="sng" dirty="0">
                <a:latin typeface="+mj-lt"/>
                <a:ea typeface="Times New Roman" panose="02020603050405020304" pitchFamily="18" charset="0"/>
              </a:rPr>
              <a:t>ά</a:t>
            </a:r>
            <a:r>
              <a:rPr lang="el-GR" sz="2400" u="sng" spc="-35" dirty="0">
                <a:latin typeface="+mj-lt"/>
                <a:ea typeface="Times New Roman" panose="02020603050405020304" pitchFamily="18" charset="0"/>
              </a:rPr>
              <a:t>ζ</a:t>
            </a:r>
            <a:r>
              <a:rPr lang="el-GR" sz="2400" u="sng" dirty="0">
                <a:latin typeface="+mj-lt"/>
                <a:ea typeface="Times New Roman" panose="02020603050405020304" pitchFamily="18" charset="0"/>
              </a:rPr>
              <a:t>α </a:t>
            </a:r>
            <a:r>
              <a:rPr lang="el-GR" sz="2400" u="sng" spc="5" dirty="0">
                <a:latin typeface="+mj-lt"/>
                <a:ea typeface="Times New Roman" panose="02020603050405020304" pitchFamily="18" charset="0"/>
              </a:rPr>
              <a:t>κι</a:t>
            </a:r>
            <a:r>
              <a:rPr lang="el-GR" sz="2400" u="sng" dirty="0">
                <a:latin typeface="+mj-lt"/>
                <a:ea typeface="Times New Roman" panose="02020603050405020304" pitchFamily="18" charset="0"/>
              </a:rPr>
              <a:t>νε</a:t>
            </a:r>
            <a:r>
              <a:rPr lang="el-GR" sz="2400" u="sng" spc="5" dirty="0">
                <a:latin typeface="+mj-lt"/>
                <a:ea typeface="Times New Roman" panose="02020603050405020304" pitchFamily="18" charset="0"/>
              </a:rPr>
              <a:t>ί</a:t>
            </a:r>
            <a:r>
              <a:rPr lang="el-GR" sz="2400" u="sng" dirty="0">
                <a:latin typeface="+mj-lt"/>
                <a:ea typeface="Times New Roman" panose="02020603050405020304" pitchFamily="18" charset="0"/>
              </a:rPr>
              <a:t>ται</a:t>
            </a:r>
            <a:r>
              <a:rPr lang="el-GR" sz="2400" u="sng" spc="5" dirty="0">
                <a:latin typeface="+mj-lt"/>
                <a:ea typeface="Times New Roman" panose="02020603050405020304" pitchFamily="18" charset="0"/>
              </a:rPr>
              <a:t> </a:t>
            </a:r>
            <a:r>
              <a:rPr lang="el-GR" sz="2400" u="sng" spc="-5" dirty="0">
                <a:latin typeface="+mj-lt"/>
                <a:ea typeface="Times New Roman" panose="02020603050405020304" pitchFamily="18" charset="0"/>
              </a:rPr>
              <a:t>ω</a:t>
            </a:r>
            <a:r>
              <a:rPr lang="el-GR" sz="2400" u="sng" dirty="0">
                <a:latin typeface="+mj-lt"/>
                <a:ea typeface="Times New Roman" panose="02020603050405020304" pitchFamily="18" charset="0"/>
              </a:rPr>
              <a:t>ς</a:t>
            </a:r>
            <a:r>
              <a:rPr lang="el-GR" sz="2400" u="sng" spc="5" dirty="0">
                <a:latin typeface="+mj-lt"/>
                <a:ea typeface="Times New Roman" panose="02020603050405020304" pitchFamily="18" charset="0"/>
              </a:rPr>
              <a:t> π</a:t>
            </a:r>
            <a:r>
              <a:rPr lang="el-GR" sz="2400" u="sng" spc="-10" dirty="0">
                <a:latin typeface="+mj-lt"/>
                <a:ea typeface="Times New Roman" panose="02020603050405020304" pitchFamily="18" charset="0"/>
              </a:rPr>
              <a:t>ρ</a:t>
            </a:r>
            <a:r>
              <a:rPr lang="el-GR" sz="2400" u="sng" spc="10" dirty="0">
                <a:latin typeface="+mj-lt"/>
                <a:ea typeface="Times New Roman" panose="02020603050405020304" pitchFamily="18" charset="0"/>
              </a:rPr>
              <a:t>ο</a:t>
            </a:r>
            <a:r>
              <a:rPr lang="el-GR" sz="2400" u="sng" dirty="0">
                <a:latin typeface="+mj-lt"/>
                <a:ea typeface="Times New Roman" panose="02020603050405020304" pitchFamily="18" charset="0"/>
              </a:rPr>
              <a:t>ς</a:t>
            </a:r>
            <a:r>
              <a:rPr lang="el-GR" sz="2400" u="sng" spc="5" dirty="0">
                <a:latin typeface="+mj-lt"/>
                <a:ea typeface="Times New Roman" panose="02020603050405020304" pitchFamily="18" charset="0"/>
              </a:rPr>
              <a:t> </a:t>
            </a:r>
            <a:r>
              <a:rPr lang="el-GR" sz="2400" u="sng" dirty="0">
                <a:latin typeface="+mj-lt"/>
                <a:ea typeface="Times New Roman" panose="02020603050405020304" pitchFamily="18" charset="0"/>
              </a:rPr>
              <a:t>το</a:t>
            </a:r>
            <a:r>
              <a:rPr lang="el-GR" sz="2400" u="sng" spc="10" dirty="0">
                <a:latin typeface="+mj-lt"/>
                <a:ea typeface="Times New Roman" panose="02020603050405020304" pitchFamily="18" charset="0"/>
              </a:rPr>
              <a:t> </a:t>
            </a:r>
            <a:r>
              <a:rPr lang="el-GR" sz="2400" u="sng" spc="5" dirty="0">
                <a:latin typeface="+mj-lt"/>
                <a:ea typeface="Times New Roman" panose="02020603050405020304" pitchFamily="18" charset="0"/>
              </a:rPr>
              <a:t>π</a:t>
            </a:r>
            <a:r>
              <a:rPr lang="el-GR" sz="2400" u="sng" dirty="0">
                <a:latin typeface="+mj-lt"/>
                <a:ea typeface="Times New Roman" panose="02020603050405020304" pitchFamily="18" charset="0"/>
              </a:rPr>
              <a:t>ε</a:t>
            </a:r>
            <a:r>
              <a:rPr lang="el-GR" sz="2400" u="sng" spc="-10" dirty="0">
                <a:latin typeface="+mj-lt"/>
                <a:ea typeface="Times New Roman" panose="02020603050405020304" pitchFamily="18" charset="0"/>
              </a:rPr>
              <a:t>ρ</a:t>
            </a:r>
            <a:r>
              <a:rPr lang="el-GR" sz="2400" u="sng" spc="5" dirty="0">
                <a:latin typeface="+mj-lt"/>
                <a:ea typeface="Times New Roman" panose="02020603050405020304" pitchFamily="18" charset="0"/>
              </a:rPr>
              <a:t>ι</a:t>
            </a:r>
            <a:r>
              <a:rPr lang="el-GR" sz="2400" u="sng" dirty="0">
                <a:latin typeface="+mj-lt"/>
                <a:ea typeface="Times New Roman" panose="02020603050405020304" pitchFamily="18" charset="0"/>
              </a:rPr>
              <a:t>βά</a:t>
            </a:r>
            <a:r>
              <a:rPr lang="el-GR" sz="2400" u="sng" spc="5" dirty="0">
                <a:latin typeface="+mj-lt"/>
                <a:ea typeface="Times New Roman" panose="02020603050405020304" pitchFamily="18" charset="0"/>
              </a:rPr>
              <a:t>λλ</a:t>
            </a:r>
            <a:r>
              <a:rPr lang="el-GR" sz="2400" u="sng" spc="10" dirty="0">
                <a:latin typeface="+mj-lt"/>
                <a:ea typeface="Times New Roman" panose="02020603050405020304" pitchFamily="18" charset="0"/>
              </a:rPr>
              <a:t>ο</a:t>
            </a:r>
            <a:r>
              <a:rPr lang="el-GR" sz="2400" u="sng" dirty="0">
                <a:latin typeface="+mj-lt"/>
                <a:ea typeface="Times New Roman" panose="02020603050405020304" pitchFamily="18" charset="0"/>
              </a:rPr>
              <a:t>ν τ</a:t>
            </a:r>
            <a:r>
              <a:rPr lang="el-GR" sz="2400" u="sng" spc="-20" dirty="0">
                <a:latin typeface="+mj-lt"/>
                <a:ea typeface="Times New Roman" panose="02020603050405020304" pitchFamily="18" charset="0"/>
              </a:rPr>
              <a:t>η</a:t>
            </a:r>
            <a:r>
              <a:rPr lang="el-GR" sz="2400" u="sng" spc="5" dirty="0">
                <a:latin typeface="+mj-lt"/>
                <a:ea typeface="Times New Roman" panose="02020603050405020304" pitchFamily="18" charset="0"/>
              </a:rPr>
              <a:t>ς</a:t>
            </a:r>
            <a:r>
              <a:rPr lang="el-GR" sz="2400" u="sng" dirty="0">
                <a:latin typeface="+mj-lt"/>
                <a:ea typeface="Times New Roman" panose="02020603050405020304" pitchFamily="18" charset="0"/>
              </a:rPr>
              <a:t>,</a:t>
            </a:r>
            <a:r>
              <a:rPr lang="el-GR" sz="2400" u="sng" spc="5" dirty="0">
                <a:latin typeface="+mj-lt"/>
                <a:ea typeface="Times New Roman" panose="02020603050405020304" pitchFamily="18" charset="0"/>
              </a:rPr>
              <a:t> λ</a:t>
            </a:r>
            <a:r>
              <a:rPr lang="el-GR" sz="2400" u="sng" dirty="0">
                <a:latin typeface="+mj-lt"/>
                <a:ea typeface="Times New Roman" panose="02020603050405020304" pitchFamily="18" charset="0"/>
              </a:rPr>
              <a:t>α</a:t>
            </a:r>
            <a:r>
              <a:rPr lang="el-GR" sz="2400" u="sng" spc="-10" dirty="0">
                <a:latin typeface="+mj-lt"/>
                <a:ea typeface="Times New Roman" panose="02020603050405020304" pitchFamily="18" charset="0"/>
              </a:rPr>
              <a:t>μ</a:t>
            </a:r>
            <a:r>
              <a:rPr lang="el-GR" sz="2400" u="sng" dirty="0">
                <a:latin typeface="+mj-lt"/>
                <a:ea typeface="Times New Roman" panose="02020603050405020304" pitchFamily="18" charset="0"/>
              </a:rPr>
              <a:t>βάνει</a:t>
            </a:r>
            <a:r>
              <a:rPr lang="el-GR" sz="2400" u="sng" spc="5" dirty="0">
                <a:latin typeface="+mj-lt"/>
                <a:ea typeface="Times New Roman" panose="02020603050405020304" pitchFamily="18" charset="0"/>
              </a:rPr>
              <a:t> </a:t>
            </a:r>
            <a:r>
              <a:rPr lang="el-GR" sz="2400" u="sng" spc="-30" dirty="0">
                <a:latin typeface="+mj-lt"/>
                <a:ea typeface="Times New Roman" panose="02020603050405020304" pitchFamily="18" charset="0"/>
              </a:rPr>
              <a:t>χ</a:t>
            </a:r>
            <a:r>
              <a:rPr lang="el-GR" sz="2400" u="sng" spc="-5" dirty="0">
                <a:latin typeface="+mj-lt"/>
                <a:ea typeface="Times New Roman" panose="02020603050405020304" pitchFamily="18" charset="0"/>
              </a:rPr>
              <a:t>ώ</a:t>
            </a:r>
            <a:r>
              <a:rPr lang="el-GR" sz="2400" u="sng" spc="-10" dirty="0">
                <a:latin typeface="+mj-lt"/>
                <a:ea typeface="Times New Roman" panose="02020603050405020304" pitchFamily="18" charset="0"/>
              </a:rPr>
              <a:t>ρ</a:t>
            </a:r>
            <a:r>
              <a:rPr lang="el-GR" sz="2400" u="sng" dirty="0">
                <a:latin typeface="+mj-lt"/>
                <a:ea typeface="Times New Roman" panose="02020603050405020304" pitchFamily="18" charset="0"/>
              </a:rPr>
              <a:t>α,</a:t>
            </a:r>
            <a:r>
              <a:rPr lang="el-GR" sz="2400" u="sng" spc="50" dirty="0">
                <a:latin typeface="+mj-lt"/>
                <a:ea typeface="Times New Roman" panose="02020603050405020304" pitchFamily="18" charset="0"/>
              </a:rPr>
              <a:t> </a:t>
            </a:r>
            <a:r>
              <a:rPr lang="el-GR" sz="2400" u="sng" spc="-15" dirty="0">
                <a:latin typeface="+mj-lt"/>
                <a:ea typeface="Times New Roman" panose="02020603050405020304" pitchFamily="18" charset="0"/>
              </a:rPr>
              <a:t>λ</a:t>
            </a:r>
            <a:r>
              <a:rPr lang="el-GR" sz="2400" u="sng" spc="10" dirty="0">
                <a:latin typeface="+mj-lt"/>
                <a:ea typeface="Times New Roman" panose="02020603050405020304" pitchFamily="18" charset="0"/>
              </a:rPr>
              <a:t>ό</a:t>
            </a:r>
            <a:r>
              <a:rPr lang="el-GR" sz="2400" u="sng" spc="-5" dirty="0">
                <a:latin typeface="+mj-lt"/>
                <a:ea typeface="Times New Roman" panose="02020603050405020304" pitchFamily="18" charset="0"/>
              </a:rPr>
              <a:t>γ</a:t>
            </a:r>
            <a:r>
              <a:rPr lang="el-GR" sz="2400" u="sng" dirty="0">
                <a:latin typeface="+mj-lt"/>
                <a:ea typeface="Times New Roman" panose="02020603050405020304" pitchFamily="18" charset="0"/>
              </a:rPr>
              <a:t>ω</a:t>
            </a:r>
            <a:r>
              <a:rPr lang="el-GR" sz="2400" u="sng" spc="15" dirty="0">
                <a:latin typeface="+mj-lt"/>
                <a:ea typeface="Times New Roman" panose="02020603050405020304" pitchFamily="18" charset="0"/>
              </a:rPr>
              <a:t> </a:t>
            </a:r>
            <a:r>
              <a:rPr lang="el-GR" sz="2400" u="sng" dirty="0">
                <a:latin typeface="+mj-lt"/>
                <a:ea typeface="Times New Roman" panose="02020603050405020304" pitchFamily="18" charset="0"/>
              </a:rPr>
              <a:t>τ</a:t>
            </a:r>
            <a:r>
              <a:rPr lang="el-GR" sz="2400" u="sng" spc="-20" dirty="0">
                <a:latin typeface="+mj-lt"/>
                <a:ea typeface="Times New Roman" panose="02020603050405020304" pitchFamily="18" charset="0"/>
              </a:rPr>
              <a:t>η</a:t>
            </a:r>
            <a:r>
              <a:rPr lang="el-GR" sz="2400" u="sng" dirty="0">
                <a:latin typeface="+mj-lt"/>
                <a:ea typeface="Times New Roman" panose="02020603050405020304" pitchFamily="18" charset="0"/>
              </a:rPr>
              <a:t>ς</a:t>
            </a:r>
            <a:r>
              <a:rPr lang="el-GR" sz="2400" u="sng" spc="25" dirty="0">
                <a:latin typeface="+mj-lt"/>
                <a:ea typeface="Times New Roman" panose="02020603050405020304" pitchFamily="18" charset="0"/>
              </a:rPr>
              <a:t> </a:t>
            </a:r>
            <a:r>
              <a:rPr lang="el-GR" sz="2400" u="sng" dirty="0">
                <a:latin typeface="+mj-lt"/>
                <a:ea typeface="Times New Roman" panose="02020603050405020304" pitchFamily="18" charset="0"/>
              </a:rPr>
              <a:t>τ</a:t>
            </a:r>
            <a:r>
              <a:rPr lang="el-GR" sz="2400" u="sng" spc="-5" dirty="0">
                <a:latin typeface="+mj-lt"/>
                <a:ea typeface="Times New Roman" panose="02020603050405020304" pitchFamily="18" charset="0"/>
              </a:rPr>
              <a:t>υ</a:t>
            </a:r>
            <a:r>
              <a:rPr lang="el-GR" sz="2400" u="sng" spc="-30" dirty="0">
                <a:latin typeface="+mj-lt"/>
                <a:ea typeface="Times New Roman" panose="02020603050405020304" pitchFamily="18" charset="0"/>
              </a:rPr>
              <a:t>χ</a:t>
            </a:r>
            <a:r>
              <a:rPr lang="el-GR" sz="2400" u="sng" dirty="0">
                <a:latin typeface="+mj-lt"/>
                <a:ea typeface="Times New Roman" panose="02020603050405020304" pitchFamily="18" charset="0"/>
              </a:rPr>
              <a:t>α</a:t>
            </a:r>
            <a:r>
              <a:rPr lang="el-GR" sz="2400" u="sng" spc="5" dirty="0">
                <a:latin typeface="+mj-lt"/>
                <a:ea typeface="Times New Roman" panose="02020603050405020304" pitchFamily="18" charset="0"/>
              </a:rPr>
              <a:t>ί</a:t>
            </a:r>
            <a:r>
              <a:rPr lang="el-GR" sz="2400" u="sng" spc="-15" dirty="0">
                <a:latin typeface="+mj-lt"/>
                <a:ea typeface="Times New Roman" panose="02020603050405020304" pitchFamily="18" charset="0"/>
              </a:rPr>
              <a:t>α</a:t>
            </a:r>
            <a:r>
              <a:rPr lang="el-GR" sz="2400" u="sng" dirty="0">
                <a:latin typeface="+mj-lt"/>
                <a:ea typeface="Times New Roman" panose="02020603050405020304" pitchFamily="18" charset="0"/>
              </a:rPr>
              <a:t>ς</a:t>
            </a:r>
            <a:r>
              <a:rPr lang="el-GR" sz="2400" u="sng" spc="5" dirty="0">
                <a:latin typeface="+mj-lt"/>
                <a:ea typeface="Times New Roman" panose="02020603050405020304" pitchFamily="18" charset="0"/>
              </a:rPr>
              <a:t> </a:t>
            </a:r>
            <a:r>
              <a:rPr lang="el-GR" sz="2400" u="sng" spc="-5" dirty="0">
                <a:latin typeface="+mj-lt"/>
                <a:ea typeface="Times New Roman" panose="02020603050405020304" pitchFamily="18" charset="0"/>
              </a:rPr>
              <a:t>θ</a:t>
            </a:r>
            <a:r>
              <a:rPr lang="el-GR" sz="2400" u="sng" dirty="0">
                <a:latin typeface="+mj-lt"/>
                <a:ea typeface="Times New Roman" panose="02020603050405020304" pitchFamily="18" charset="0"/>
              </a:rPr>
              <a:t>ε</a:t>
            </a:r>
            <a:r>
              <a:rPr lang="el-GR" sz="2400" u="sng" spc="-10" dirty="0">
                <a:latin typeface="+mj-lt"/>
                <a:ea typeface="Times New Roman" panose="02020603050405020304" pitchFamily="18" charset="0"/>
              </a:rPr>
              <a:t>ρμ</a:t>
            </a:r>
            <a:r>
              <a:rPr lang="el-GR" sz="2400" u="sng" spc="5" dirty="0">
                <a:latin typeface="+mj-lt"/>
                <a:ea typeface="Times New Roman" panose="02020603050405020304" pitchFamily="18" charset="0"/>
              </a:rPr>
              <a:t>ική</a:t>
            </a:r>
            <a:r>
              <a:rPr lang="el-GR" sz="2400" u="sng" dirty="0">
                <a:latin typeface="+mj-lt"/>
                <a:ea typeface="Times New Roman" panose="02020603050405020304" pitchFamily="18" charset="0"/>
              </a:rPr>
              <a:t>ς</a:t>
            </a:r>
            <a:r>
              <a:rPr lang="el-GR" sz="2400" u="sng" spc="25" dirty="0">
                <a:latin typeface="+mj-lt"/>
                <a:ea typeface="Times New Roman" panose="02020603050405020304" pitchFamily="18" charset="0"/>
              </a:rPr>
              <a:t> </a:t>
            </a:r>
            <a:r>
              <a:rPr lang="el-GR" sz="2400" u="sng" spc="-15" dirty="0">
                <a:latin typeface="+mj-lt"/>
                <a:ea typeface="Times New Roman" panose="02020603050405020304" pitchFamily="18" charset="0"/>
              </a:rPr>
              <a:t>κ</a:t>
            </a:r>
            <a:r>
              <a:rPr lang="el-GR" sz="2400" u="sng" spc="5" dirty="0">
                <a:latin typeface="+mj-lt"/>
                <a:ea typeface="Times New Roman" panose="02020603050405020304" pitchFamily="18" charset="0"/>
              </a:rPr>
              <a:t>ί</a:t>
            </a:r>
            <a:r>
              <a:rPr lang="el-GR" sz="2400" u="sng" dirty="0">
                <a:latin typeface="+mj-lt"/>
                <a:ea typeface="Times New Roman" panose="02020603050405020304" pitchFamily="18" charset="0"/>
              </a:rPr>
              <a:t>ν</a:t>
            </a:r>
            <a:r>
              <a:rPr lang="el-GR" sz="2400" u="sng" spc="5" dirty="0">
                <a:latin typeface="+mj-lt"/>
                <a:ea typeface="Times New Roman" panose="02020603050405020304" pitchFamily="18" charset="0"/>
              </a:rPr>
              <a:t>ησ</a:t>
            </a:r>
            <a:r>
              <a:rPr lang="el-GR" sz="2400" u="sng" spc="-15" dirty="0">
                <a:latin typeface="+mj-lt"/>
                <a:ea typeface="Times New Roman" panose="02020603050405020304" pitchFamily="18" charset="0"/>
              </a:rPr>
              <a:t>η</a:t>
            </a:r>
            <a:r>
              <a:rPr lang="el-GR" sz="2400" u="sng" dirty="0">
                <a:latin typeface="+mj-lt"/>
                <a:ea typeface="Times New Roman" panose="02020603050405020304" pitchFamily="18" charset="0"/>
              </a:rPr>
              <a:t>ς τ</a:t>
            </a:r>
            <a:r>
              <a:rPr lang="el-GR" sz="2400" u="sng" spc="-5" dirty="0">
                <a:latin typeface="+mj-lt"/>
                <a:ea typeface="Times New Roman" panose="02020603050405020304" pitchFamily="18" charset="0"/>
              </a:rPr>
              <a:t>ω</a:t>
            </a:r>
            <a:r>
              <a:rPr lang="el-GR" sz="2400" u="sng" dirty="0">
                <a:latin typeface="+mj-lt"/>
                <a:ea typeface="Times New Roman" panose="02020603050405020304" pitchFamily="18" charset="0"/>
              </a:rPr>
              <a:t>ν</a:t>
            </a:r>
            <a:r>
              <a:rPr lang="el-GR" sz="2400" u="sng" spc="30" dirty="0">
                <a:latin typeface="+mj-lt"/>
                <a:ea typeface="Times New Roman" panose="02020603050405020304" pitchFamily="18" charset="0"/>
              </a:rPr>
              <a:t> </a:t>
            </a:r>
            <a:r>
              <a:rPr lang="el-GR" sz="2400" u="sng" spc="-10" dirty="0">
                <a:latin typeface="+mj-lt"/>
                <a:ea typeface="Times New Roman" panose="02020603050405020304" pitchFamily="18" charset="0"/>
              </a:rPr>
              <a:t>μ</a:t>
            </a:r>
            <a:r>
              <a:rPr lang="el-GR" sz="2400" u="sng" spc="10" dirty="0">
                <a:latin typeface="+mj-lt"/>
                <a:ea typeface="Times New Roman" panose="02020603050405020304" pitchFamily="18" charset="0"/>
              </a:rPr>
              <a:t>ο</a:t>
            </a:r>
            <a:r>
              <a:rPr lang="el-GR" sz="2400" u="sng" spc="-10" dirty="0">
                <a:latin typeface="+mj-lt"/>
                <a:ea typeface="Times New Roman" panose="02020603050405020304" pitchFamily="18" charset="0"/>
              </a:rPr>
              <a:t>ρ</a:t>
            </a:r>
            <a:r>
              <a:rPr lang="el-GR" sz="2400" u="sng" spc="5" dirty="0">
                <a:latin typeface="+mj-lt"/>
                <a:ea typeface="Times New Roman" panose="02020603050405020304" pitchFamily="18" charset="0"/>
              </a:rPr>
              <a:t>ί</a:t>
            </a:r>
            <a:r>
              <a:rPr lang="el-GR" sz="2400" u="sng" spc="-5" dirty="0">
                <a:latin typeface="+mj-lt"/>
                <a:ea typeface="Times New Roman" panose="02020603050405020304" pitchFamily="18" charset="0"/>
              </a:rPr>
              <a:t>ω</a:t>
            </a:r>
            <a:r>
              <a:rPr lang="el-GR" sz="2400" u="sng" spc="5" dirty="0">
                <a:latin typeface="+mj-lt"/>
                <a:ea typeface="Times New Roman" panose="02020603050405020304" pitchFamily="18" charset="0"/>
              </a:rPr>
              <a:t>ν</a:t>
            </a:r>
            <a:r>
              <a:rPr lang="el-GR" sz="2400" u="sng" dirty="0">
                <a:latin typeface="+mj-lt"/>
                <a:ea typeface="Times New Roman" panose="02020603050405020304" pitchFamily="18" charset="0"/>
              </a:rPr>
              <a:t>,</a:t>
            </a:r>
            <a:r>
              <a:rPr lang="el-GR" sz="2400" u="sng" spc="35" dirty="0">
                <a:latin typeface="+mj-lt"/>
                <a:ea typeface="Times New Roman" panose="02020603050405020304" pitchFamily="18" charset="0"/>
              </a:rPr>
              <a:t> </a:t>
            </a:r>
            <a:r>
              <a:rPr lang="el-GR" sz="2400" u="sng" spc="5" dirty="0">
                <a:latin typeface="+mj-lt"/>
                <a:ea typeface="Times New Roman" panose="02020603050405020304" pitchFamily="18" charset="0"/>
              </a:rPr>
              <a:t>σ</a:t>
            </a:r>
            <a:r>
              <a:rPr lang="el-GR" sz="2400" u="sng" spc="-5" dirty="0">
                <a:latin typeface="+mj-lt"/>
                <a:ea typeface="Times New Roman" panose="02020603050405020304" pitchFamily="18" charset="0"/>
              </a:rPr>
              <a:t>υ</a:t>
            </a:r>
            <a:r>
              <a:rPr lang="el-GR" sz="2400" u="sng" dirty="0">
                <a:latin typeface="+mj-lt"/>
                <a:ea typeface="Times New Roman" panose="02020603050405020304" pitchFamily="18" charset="0"/>
              </a:rPr>
              <a:t>νε</a:t>
            </a:r>
            <a:r>
              <a:rPr lang="el-GR" sz="2400" u="sng" spc="-10" dirty="0">
                <a:latin typeface="+mj-lt"/>
                <a:ea typeface="Times New Roman" panose="02020603050405020304" pitchFamily="18" charset="0"/>
              </a:rPr>
              <a:t>χ</a:t>
            </a:r>
            <a:r>
              <a:rPr lang="el-GR" sz="2400" u="sng" spc="5" dirty="0">
                <a:latin typeface="+mj-lt"/>
                <a:ea typeface="Times New Roman" panose="02020603050405020304" pitchFamily="18" charset="0"/>
              </a:rPr>
              <a:t>ή</a:t>
            </a:r>
            <a:r>
              <a:rPr lang="el-GR" sz="2400" u="sng" dirty="0">
                <a:latin typeface="+mj-lt"/>
                <a:ea typeface="Times New Roman" panose="02020603050405020304" pitchFamily="18" charset="0"/>
              </a:rPr>
              <a:t>ς</a:t>
            </a:r>
            <a:r>
              <a:rPr lang="el-GR" sz="2400" u="sng" spc="30" dirty="0">
                <a:latin typeface="+mj-lt"/>
                <a:ea typeface="Times New Roman" panose="02020603050405020304" pitchFamily="18" charset="0"/>
              </a:rPr>
              <a:t> </a:t>
            </a:r>
            <a:r>
              <a:rPr lang="el-GR" sz="2400" u="sng" dirty="0">
                <a:latin typeface="+mj-lt"/>
                <a:ea typeface="Times New Roman" panose="02020603050405020304" pitchFamily="18" charset="0"/>
              </a:rPr>
              <a:t>α</a:t>
            </a:r>
            <a:r>
              <a:rPr lang="el-GR" sz="2400" u="sng" spc="-15" dirty="0">
                <a:latin typeface="+mj-lt"/>
                <a:ea typeface="Times New Roman" panose="02020603050405020304" pitchFamily="18" charset="0"/>
              </a:rPr>
              <a:t>λ</a:t>
            </a:r>
            <a:r>
              <a:rPr lang="el-GR" sz="2400" u="sng" spc="5" dirty="0">
                <a:latin typeface="+mj-lt"/>
                <a:ea typeface="Times New Roman" panose="02020603050405020304" pitchFamily="18" charset="0"/>
              </a:rPr>
              <a:t>λ</a:t>
            </a:r>
            <a:r>
              <a:rPr lang="el-GR" sz="2400" u="sng" spc="-15" dirty="0">
                <a:latin typeface="+mj-lt"/>
                <a:ea typeface="Times New Roman" panose="02020603050405020304" pitchFamily="18" charset="0"/>
              </a:rPr>
              <a:t>η</a:t>
            </a:r>
            <a:r>
              <a:rPr lang="el-GR" sz="2400" u="sng" spc="5" dirty="0">
                <a:latin typeface="+mj-lt"/>
                <a:ea typeface="Times New Roman" panose="02020603050405020304" pitchFamily="18" charset="0"/>
              </a:rPr>
              <a:t>λ</a:t>
            </a:r>
            <a:r>
              <a:rPr lang="el-GR" sz="2400" u="sng" dirty="0">
                <a:latin typeface="+mj-lt"/>
                <a:ea typeface="Times New Roman" panose="02020603050405020304" pitchFamily="18" charset="0"/>
              </a:rPr>
              <a:t>επ</a:t>
            </a:r>
            <a:r>
              <a:rPr lang="el-GR" sz="2400" u="sng" spc="5" dirty="0">
                <a:latin typeface="+mj-lt"/>
                <a:ea typeface="Times New Roman" panose="02020603050405020304" pitchFamily="18" charset="0"/>
              </a:rPr>
              <a:t>ί</a:t>
            </a:r>
            <a:r>
              <a:rPr lang="el-GR" sz="2400" u="sng" dirty="0">
                <a:latin typeface="+mj-lt"/>
                <a:ea typeface="Times New Roman" panose="02020603050405020304" pitchFamily="18" charset="0"/>
              </a:rPr>
              <a:t>δ</a:t>
            </a:r>
            <a:r>
              <a:rPr lang="el-GR" sz="2400" u="sng" spc="-5" dirty="0">
                <a:latin typeface="+mj-lt"/>
                <a:ea typeface="Times New Roman" panose="02020603050405020304" pitchFamily="18" charset="0"/>
              </a:rPr>
              <a:t>ρ</a:t>
            </a:r>
            <a:r>
              <a:rPr lang="el-GR" sz="2400" u="sng" dirty="0">
                <a:latin typeface="+mj-lt"/>
                <a:ea typeface="Times New Roman" panose="02020603050405020304" pitchFamily="18" charset="0"/>
              </a:rPr>
              <a:t>α</a:t>
            </a:r>
            <a:r>
              <a:rPr lang="el-GR" sz="2400" u="sng" spc="-15" dirty="0">
                <a:latin typeface="+mj-lt"/>
                <a:ea typeface="Times New Roman" panose="02020603050405020304" pitchFamily="18" charset="0"/>
              </a:rPr>
              <a:t>σ</a:t>
            </a:r>
            <a:r>
              <a:rPr lang="el-GR" sz="2400" u="sng" dirty="0">
                <a:latin typeface="+mj-lt"/>
                <a:ea typeface="Times New Roman" panose="02020603050405020304" pitchFamily="18" charset="0"/>
              </a:rPr>
              <a:t>η</a:t>
            </a:r>
            <a:r>
              <a:rPr lang="el-GR" sz="2400" u="sng" spc="55" dirty="0">
                <a:latin typeface="+mj-lt"/>
                <a:ea typeface="Times New Roman" panose="02020603050405020304" pitchFamily="18" charset="0"/>
              </a:rPr>
              <a:t> </a:t>
            </a:r>
            <a:r>
              <a:rPr lang="el-GR" sz="2400" u="sng" spc="-15" dirty="0">
                <a:latin typeface="+mj-lt"/>
                <a:ea typeface="Times New Roman" panose="02020603050405020304" pitchFamily="18" charset="0"/>
              </a:rPr>
              <a:t>π</a:t>
            </a:r>
            <a:r>
              <a:rPr lang="el-GR" sz="2400" u="sng" spc="10" dirty="0">
                <a:latin typeface="+mj-lt"/>
                <a:ea typeface="Times New Roman" panose="02020603050405020304" pitchFamily="18" charset="0"/>
              </a:rPr>
              <a:t>ο</a:t>
            </a:r>
            <a:r>
              <a:rPr lang="el-GR" sz="2400" u="sng" dirty="0">
                <a:latin typeface="+mj-lt"/>
                <a:ea typeface="Times New Roman" panose="02020603050405020304" pitchFamily="18" charset="0"/>
              </a:rPr>
              <a:t>υ</a:t>
            </a:r>
            <a:r>
              <a:rPr lang="el-GR" sz="2400" u="sng" spc="5" dirty="0">
                <a:latin typeface="+mj-lt"/>
                <a:ea typeface="Times New Roman" panose="02020603050405020304" pitchFamily="18" charset="0"/>
              </a:rPr>
              <a:t> σ</a:t>
            </a:r>
            <a:r>
              <a:rPr lang="el-GR" sz="2400" u="sng" spc="-5" dirty="0">
                <a:latin typeface="+mj-lt"/>
                <a:ea typeface="Times New Roman" panose="02020603050405020304" pitchFamily="18" charset="0"/>
              </a:rPr>
              <a:t>υ</a:t>
            </a:r>
            <a:r>
              <a:rPr lang="el-GR" sz="2400" u="sng" dirty="0">
                <a:latin typeface="+mj-lt"/>
                <a:ea typeface="Times New Roman" panose="02020603050405020304" pitchFamily="18" charset="0"/>
              </a:rPr>
              <a:t>νε</a:t>
            </a:r>
            <a:r>
              <a:rPr lang="el-GR" sz="2400" u="sng" spc="5" dirty="0">
                <a:latin typeface="+mj-lt"/>
                <a:ea typeface="Times New Roman" panose="02020603050405020304" pitchFamily="18" charset="0"/>
              </a:rPr>
              <a:t>π</a:t>
            </a:r>
            <a:r>
              <a:rPr lang="el-GR" sz="2400" u="sng" dirty="0">
                <a:latin typeface="+mj-lt"/>
                <a:ea typeface="Times New Roman" panose="02020603050405020304" pitchFamily="18" charset="0"/>
              </a:rPr>
              <a:t>ά</a:t>
            </a:r>
            <a:r>
              <a:rPr lang="el-GR" sz="2400" u="sng" spc="-25" dirty="0">
                <a:latin typeface="+mj-lt"/>
                <a:ea typeface="Times New Roman" panose="02020603050405020304" pitchFamily="18" charset="0"/>
              </a:rPr>
              <a:t>γ</a:t>
            </a:r>
            <a:r>
              <a:rPr lang="el-GR" sz="2400" u="sng" dirty="0">
                <a:latin typeface="+mj-lt"/>
                <a:ea typeface="Times New Roman" panose="02020603050405020304" pitchFamily="18" charset="0"/>
              </a:rPr>
              <a:t>ε</a:t>
            </a:r>
            <a:r>
              <a:rPr lang="el-GR" sz="2400" u="sng" spc="-5" dirty="0">
                <a:latin typeface="+mj-lt"/>
                <a:ea typeface="Times New Roman" panose="02020603050405020304" pitchFamily="18" charset="0"/>
              </a:rPr>
              <a:t>τ</a:t>
            </a:r>
            <a:r>
              <a:rPr lang="el-GR" sz="2400" u="sng" dirty="0">
                <a:latin typeface="+mj-lt"/>
                <a:ea typeface="Times New Roman" panose="02020603050405020304" pitchFamily="18" charset="0"/>
              </a:rPr>
              <a:t>αι</a:t>
            </a:r>
            <a:r>
              <a:rPr lang="el-GR" sz="2400" u="sng" spc="30" dirty="0">
                <a:latin typeface="+mj-lt"/>
                <a:ea typeface="Times New Roman" panose="02020603050405020304" pitchFamily="18" charset="0"/>
              </a:rPr>
              <a:t> </a:t>
            </a:r>
            <a:r>
              <a:rPr lang="el-GR" sz="2400" u="sng" dirty="0">
                <a:latin typeface="+mj-lt"/>
                <a:ea typeface="Times New Roman" panose="02020603050405020304" pitchFamily="18" charset="0"/>
              </a:rPr>
              <a:t>αντ</a:t>
            </a:r>
            <a:r>
              <a:rPr lang="el-GR" sz="2400" u="sng" spc="-15" dirty="0">
                <a:latin typeface="+mj-lt"/>
                <a:ea typeface="Times New Roman" panose="02020603050405020304" pitchFamily="18" charset="0"/>
              </a:rPr>
              <a:t>α</a:t>
            </a:r>
            <a:r>
              <a:rPr lang="el-GR" sz="2400" u="sng" spc="5" dirty="0">
                <a:latin typeface="+mj-lt"/>
                <a:ea typeface="Times New Roman" panose="02020603050405020304" pitchFamily="18" charset="0"/>
              </a:rPr>
              <a:t>λλ</a:t>
            </a:r>
            <a:r>
              <a:rPr lang="el-GR" sz="2400" u="sng" dirty="0">
                <a:latin typeface="+mj-lt"/>
                <a:ea typeface="Times New Roman" panose="02020603050405020304" pitchFamily="18" charset="0"/>
              </a:rPr>
              <a:t>α</a:t>
            </a:r>
            <a:r>
              <a:rPr lang="el-GR" sz="2400" u="sng" spc="-5" dirty="0">
                <a:latin typeface="+mj-lt"/>
                <a:ea typeface="Times New Roman" panose="02020603050405020304" pitchFamily="18" charset="0"/>
              </a:rPr>
              <a:t>γ</a:t>
            </a:r>
            <a:r>
              <a:rPr lang="el-GR" sz="2400" u="sng" dirty="0">
                <a:latin typeface="+mj-lt"/>
                <a:ea typeface="Times New Roman" panose="02020603050405020304" pitchFamily="18" charset="0"/>
              </a:rPr>
              <a:t>ή</a:t>
            </a:r>
            <a:r>
              <a:rPr lang="el-GR" sz="2400" u="sng" spc="20" dirty="0">
                <a:latin typeface="+mj-lt"/>
                <a:ea typeface="Times New Roman" panose="02020603050405020304" pitchFamily="18" charset="0"/>
              </a:rPr>
              <a:t> </a:t>
            </a:r>
            <a:r>
              <a:rPr lang="el-GR" sz="2400" u="sng" spc="10" dirty="0">
                <a:latin typeface="+mj-lt"/>
                <a:ea typeface="Times New Roman" panose="02020603050405020304" pitchFamily="18" charset="0"/>
              </a:rPr>
              <a:t>ο</a:t>
            </a:r>
            <a:r>
              <a:rPr lang="el-GR" sz="2400" u="sng" spc="-10" dirty="0">
                <a:latin typeface="+mj-lt"/>
                <a:ea typeface="Times New Roman" panose="02020603050405020304" pitchFamily="18" charset="0"/>
              </a:rPr>
              <a:t>ρμ</a:t>
            </a:r>
            <a:r>
              <a:rPr lang="el-GR" sz="2400" u="sng" spc="5" dirty="0">
                <a:latin typeface="+mj-lt"/>
                <a:ea typeface="Times New Roman" panose="02020603050405020304" pitchFamily="18" charset="0"/>
              </a:rPr>
              <a:t>ή</a:t>
            </a:r>
            <a:r>
              <a:rPr lang="el-GR" sz="2400" u="sng" dirty="0">
                <a:latin typeface="+mj-lt"/>
                <a:ea typeface="Times New Roman" panose="02020603050405020304" pitchFamily="18" charset="0"/>
              </a:rPr>
              <a:t>ς</a:t>
            </a:r>
            <a:r>
              <a:rPr lang="el-GR" sz="2400" u="sng" spc="35" dirty="0">
                <a:latin typeface="+mj-lt"/>
                <a:ea typeface="Times New Roman" panose="02020603050405020304" pitchFamily="18" charset="0"/>
              </a:rPr>
              <a:t> </a:t>
            </a:r>
            <a:r>
              <a:rPr lang="el-GR" sz="2400" u="sng" spc="5" dirty="0">
                <a:latin typeface="+mj-lt"/>
                <a:ea typeface="Times New Roman" panose="02020603050405020304" pitchFamily="18" charset="0"/>
              </a:rPr>
              <a:t>σ</a:t>
            </a:r>
            <a:r>
              <a:rPr lang="el-GR" sz="2400" u="sng" spc="-20" dirty="0">
                <a:latin typeface="+mj-lt"/>
                <a:ea typeface="Times New Roman" panose="02020603050405020304" pitchFamily="18" charset="0"/>
              </a:rPr>
              <a:t>τ</a:t>
            </a:r>
            <a:r>
              <a:rPr lang="el-GR" sz="2400" u="sng" dirty="0">
                <a:latin typeface="+mj-lt"/>
                <a:ea typeface="Times New Roman" panose="02020603050405020304" pitchFamily="18" charset="0"/>
              </a:rPr>
              <a:t>ο</a:t>
            </a:r>
            <a:r>
              <a:rPr lang="el-GR" sz="2400" u="sng" spc="20" dirty="0">
                <a:latin typeface="+mj-lt"/>
                <a:ea typeface="Times New Roman" panose="02020603050405020304" pitchFamily="18" charset="0"/>
              </a:rPr>
              <a:t> </a:t>
            </a:r>
            <a:r>
              <a:rPr lang="el-GR" sz="2400" u="sng" spc="10" dirty="0">
                <a:latin typeface="+mj-lt"/>
                <a:ea typeface="Times New Roman" panose="02020603050405020304" pitchFamily="18" charset="0"/>
              </a:rPr>
              <a:t>ό</a:t>
            </a:r>
            <a:r>
              <a:rPr lang="el-GR" sz="2400" u="sng" spc="-10" dirty="0">
                <a:latin typeface="+mj-lt"/>
                <a:ea typeface="Times New Roman" panose="02020603050405020304" pitchFamily="18" charset="0"/>
              </a:rPr>
              <a:t>ρ</a:t>
            </a:r>
            <a:r>
              <a:rPr lang="el-GR" sz="2400" u="sng" spc="5" dirty="0">
                <a:latin typeface="+mj-lt"/>
                <a:ea typeface="Times New Roman" panose="02020603050405020304" pitchFamily="18" charset="0"/>
              </a:rPr>
              <a:t>ι</a:t>
            </a:r>
            <a:r>
              <a:rPr lang="el-GR" sz="2400" u="sng" dirty="0">
                <a:latin typeface="+mj-lt"/>
                <a:ea typeface="Times New Roman" panose="02020603050405020304" pitchFamily="18" charset="0"/>
              </a:rPr>
              <a:t>ο </a:t>
            </a:r>
            <a:r>
              <a:rPr lang="el-GR" sz="2400" u="sng" spc="-10" dirty="0">
                <a:latin typeface="+mj-lt"/>
                <a:ea typeface="Times New Roman" panose="02020603050405020304" pitchFamily="18" charset="0"/>
              </a:rPr>
              <a:t>μ</a:t>
            </a:r>
            <a:r>
              <a:rPr lang="el-GR" sz="2400" u="sng" dirty="0">
                <a:latin typeface="+mj-lt"/>
                <a:ea typeface="Times New Roman" panose="02020603050405020304" pitchFamily="18" charset="0"/>
              </a:rPr>
              <a:t>ε</a:t>
            </a:r>
            <a:r>
              <a:rPr lang="el-GR" sz="2400" u="sng" spc="-5" dirty="0">
                <a:latin typeface="+mj-lt"/>
                <a:ea typeface="Times New Roman" panose="02020603050405020304" pitchFamily="18" charset="0"/>
              </a:rPr>
              <a:t>τ</a:t>
            </a:r>
            <a:r>
              <a:rPr lang="el-GR" sz="2400" u="sng" dirty="0">
                <a:latin typeface="+mj-lt"/>
                <a:ea typeface="Times New Roman" panose="02020603050405020304" pitchFamily="18" charset="0"/>
              </a:rPr>
              <a:t>α</a:t>
            </a:r>
            <a:r>
              <a:rPr lang="el-GR" sz="2400" u="sng" spc="10" dirty="0">
                <a:latin typeface="+mj-lt"/>
                <a:ea typeface="Times New Roman" panose="02020603050405020304" pitchFamily="18" charset="0"/>
              </a:rPr>
              <a:t>ξ</a:t>
            </a:r>
            <a:r>
              <a:rPr lang="el-GR" sz="2400" u="sng" dirty="0">
                <a:latin typeface="+mj-lt"/>
                <a:ea typeface="Times New Roman" panose="02020603050405020304" pitchFamily="18" charset="0"/>
              </a:rPr>
              <a:t>ύ</a:t>
            </a:r>
            <a:r>
              <a:rPr lang="el-GR" sz="2400" u="sng" spc="25" dirty="0">
                <a:latin typeface="+mj-lt"/>
                <a:ea typeface="Times New Roman" panose="02020603050405020304" pitchFamily="18" charset="0"/>
              </a:rPr>
              <a:t> </a:t>
            </a:r>
            <a:r>
              <a:rPr lang="el-GR" sz="2400" u="sng" dirty="0">
                <a:latin typeface="+mj-lt"/>
                <a:ea typeface="Times New Roman" panose="02020603050405020304" pitchFamily="18" charset="0"/>
              </a:rPr>
              <a:t>της</a:t>
            </a:r>
            <a:r>
              <a:rPr lang="el-GR" sz="2400" u="sng" spc="35" dirty="0">
                <a:latin typeface="+mj-lt"/>
                <a:ea typeface="Times New Roman" panose="02020603050405020304" pitchFamily="18" charset="0"/>
              </a:rPr>
              <a:t> </a:t>
            </a:r>
            <a:r>
              <a:rPr lang="el-GR" sz="2400" u="sng" spc="-10" dirty="0">
                <a:latin typeface="+mj-lt"/>
                <a:ea typeface="Times New Roman" panose="02020603050405020304" pitchFamily="18" charset="0"/>
              </a:rPr>
              <a:t>μ</a:t>
            </a:r>
            <a:r>
              <a:rPr lang="el-GR" sz="2400" u="sng" dirty="0">
                <a:latin typeface="+mj-lt"/>
                <a:ea typeface="Times New Roman" panose="02020603050405020304" pitchFamily="18" charset="0"/>
              </a:rPr>
              <a:t>ά</a:t>
            </a:r>
            <a:r>
              <a:rPr lang="el-GR" sz="2400" u="sng" spc="-35" dirty="0">
                <a:latin typeface="+mj-lt"/>
                <a:ea typeface="Times New Roman" panose="02020603050405020304" pitchFamily="18" charset="0"/>
              </a:rPr>
              <a:t>ζ</a:t>
            </a:r>
            <a:r>
              <a:rPr lang="el-GR" sz="2400" u="sng" dirty="0">
                <a:latin typeface="+mj-lt"/>
                <a:ea typeface="Times New Roman" panose="02020603050405020304" pitchFamily="18" charset="0"/>
              </a:rPr>
              <a:t>ας </a:t>
            </a:r>
            <a:r>
              <a:rPr lang="el-GR" sz="2400" u="sng" spc="5" dirty="0">
                <a:latin typeface="+mj-lt"/>
                <a:ea typeface="Times New Roman" panose="02020603050405020304" pitchFamily="18" charset="0"/>
              </a:rPr>
              <a:t>κ</a:t>
            </a:r>
            <a:r>
              <a:rPr lang="el-GR" sz="2400" u="sng" dirty="0">
                <a:latin typeface="+mj-lt"/>
                <a:ea typeface="Times New Roman" panose="02020603050405020304" pitchFamily="18" charset="0"/>
              </a:rPr>
              <a:t>αι</a:t>
            </a:r>
            <a:r>
              <a:rPr lang="el-GR" sz="2400" u="sng" spc="230" dirty="0">
                <a:latin typeface="+mj-lt"/>
                <a:ea typeface="Times New Roman" panose="02020603050405020304" pitchFamily="18" charset="0"/>
              </a:rPr>
              <a:t> </a:t>
            </a:r>
            <a:r>
              <a:rPr lang="el-GR" sz="2400" u="sng" spc="-20" dirty="0">
                <a:latin typeface="+mj-lt"/>
                <a:ea typeface="Times New Roman" panose="02020603050405020304" pitchFamily="18" charset="0"/>
              </a:rPr>
              <a:t>τ</a:t>
            </a:r>
            <a:r>
              <a:rPr lang="el-GR" sz="2400" u="sng" spc="10" dirty="0">
                <a:latin typeface="+mj-lt"/>
                <a:ea typeface="Times New Roman" panose="02020603050405020304" pitchFamily="18" charset="0"/>
              </a:rPr>
              <a:t>ο</a:t>
            </a:r>
            <a:r>
              <a:rPr lang="el-GR" sz="2400" u="sng" dirty="0">
                <a:latin typeface="+mj-lt"/>
                <a:ea typeface="Times New Roman" panose="02020603050405020304" pitchFamily="18" charset="0"/>
              </a:rPr>
              <a:t>υ</a:t>
            </a:r>
            <a:r>
              <a:rPr lang="el-GR" sz="2400" u="sng" spc="220" dirty="0">
                <a:latin typeface="+mj-lt"/>
                <a:ea typeface="Times New Roman" panose="02020603050405020304" pitchFamily="18" charset="0"/>
              </a:rPr>
              <a:t> </a:t>
            </a:r>
            <a:r>
              <a:rPr lang="el-GR" sz="2400" u="sng" spc="5" dirty="0">
                <a:latin typeface="+mj-lt"/>
                <a:ea typeface="Times New Roman" panose="02020603050405020304" pitchFamily="18" charset="0"/>
              </a:rPr>
              <a:t>π</a:t>
            </a:r>
            <a:r>
              <a:rPr lang="el-GR" sz="2400" u="sng" dirty="0">
                <a:latin typeface="+mj-lt"/>
                <a:ea typeface="Times New Roman" panose="02020603050405020304" pitchFamily="18" charset="0"/>
              </a:rPr>
              <a:t>ε</a:t>
            </a:r>
            <a:r>
              <a:rPr lang="el-GR" sz="2400" u="sng" spc="-10" dirty="0">
                <a:latin typeface="+mj-lt"/>
                <a:ea typeface="Times New Roman" panose="02020603050405020304" pitchFamily="18" charset="0"/>
              </a:rPr>
              <a:t>ρ</a:t>
            </a:r>
            <a:r>
              <a:rPr lang="el-GR" sz="2400" u="sng" spc="5" dirty="0">
                <a:latin typeface="+mj-lt"/>
                <a:ea typeface="Times New Roman" panose="02020603050405020304" pitchFamily="18" charset="0"/>
              </a:rPr>
              <a:t>ι</a:t>
            </a:r>
            <a:r>
              <a:rPr lang="el-GR" sz="2400" u="sng" dirty="0">
                <a:latin typeface="+mj-lt"/>
                <a:ea typeface="Times New Roman" panose="02020603050405020304" pitchFamily="18" charset="0"/>
              </a:rPr>
              <a:t>βά</a:t>
            </a:r>
            <a:r>
              <a:rPr lang="el-GR" sz="2400" u="sng" spc="-15" dirty="0">
                <a:latin typeface="+mj-lt"/>
                <a:ea typeface="Times New Roman" panose="02020603050405020304" pitchFamily="18" charset="0"/>
              </a:rPr>
              <a:t>λ</a:t>
            </a:r>
            <a:r>
              <a:rPr lang="el-GR" sz="2400" u="sng" spc="5" dirty="0">
                <a:latin typeface="+mj-lt"/>
                <a:ea typeface="Times New Roman" panose="02020603050405020304" pitchFamily="18" charset="0"/>
              </a:rPr>
              <a:t>λ</a:t>
            </a:r>
            <a:r>
              <a:rPr lang="el-GR" sz="2400" u="sng" spc="10" dirty="0">
                <a:latin typeface="+mj-lt"/>
                <a:ea typeface="Times New Roman" panose="02020603050405020304" pitchFamily="18" charset="0"/>
              </a:rPr>
              <a:t>ο</a:t>
            </a:r>
            <a:r>
              <a:rPr lang="el-GR" sz="2400" u="sng" dirty="0">
                <a:latin typeface="+mj-lt"/>
                <a:ea typeface="Times New Roman" panose="02020603050405020304" pitchFamily="18" charset="0"/>
              </a:rPr>
              <a:t>ν</a:t>
            </a:r>
            <a:r>
              <a:rPr lang="el-GR" sz="2400" u="sng" spc="-20" dirty="0">
                <a:latin typeface="+mj-lt"/>
                <a:ea typeface="Times New Roman" panose="02020603050405020304" pitchFamily="18" charset="0"/>
              </a:rPr>
              <a:t>τ</a:t>
            </a:r>
            <a:r>
              <a:rPr lang="el-GR" sz="2400" u="sng" spc="10" dirty="0">
                <a:latin typeface="+mj-lt"/>
                <a:ea typeface="Times New Roman" panose="02020603050405020304" pitchFamily="18" charset="0"/>
              </a:rPr>
              <a:t>ό</a:t>
            </a:r>
            <a:r>
              <a:rPr lang="el-GR" sz="2400" u="sng" dirty="0">
                <a:latin typeface="+mj-lt"/>
                <a:ea typeface="Times New Roman" panose="02020603050405020304" pitchFamily="18" charset="0"/>
              </a:rPr>
              <a:t>ς</a:t>
            </a:r>
            <a:r>
              <a:rPr lang="el-GR" sz="2400" u="sng" spc="230" dirty="0">
                <a:latin typeface="+mj-lt"/>
                <a:ea typeface="Times New Roman" panose="02020603050405020304" pitchFamily="18" charset="0"/>
              </a:rPr>
              <a:t> </a:t>
            </a:r>
            <a:r>
              <a:rPr lang="el-GR" sz="2400" u="sng" dirty="0">
                <a:latin typeface="+mj-lt"/>
                <a:ea typeface="Times New Roman" panose="02020603050405020304" pitchFamily="18" charset="0"/>
              </a:rPr>
              <a:t>τ</a:t>
            </a:r>
            <a:r>
              <a:rPr lang="el-GR" sz="2400" u="sng" spc="-20" dirty="0">
                <a:latin typeface="+mj-lt"/>
                <a:ea typeface="Times New Roman" panose="02020603050405020304" pitchFamily="18" charset="0"/>
              </a:rPr>
              <a:t>η</a:t>
            </a:r>
            <a:r>
              <a:rPr lang="el-GR" sz="2400" u="sng" spc="5" dirty="0">
                <a:latin typeface="+mj-lt"/>
                <a:ea typeface="Times New Roman" panose="02020603050405020304" pitchFamily="18" charset="0"/>
              </a:rPr>
              <a:t>ς</a:t>
            </a:r>
            <a:r>
              <a:rPr lang="el-GR" sz="2400" dirty="0">
                <a:latin typeface="+mj-lt"/>
                <a:ea typeface="Times New Roman" panose="02020603050405020304" pitchFamily="18" charset="0"/>
              </a:rPr>
              <a:t>.</a:t>
            </a:r>
            <a:r>
              <a:rPr lang="el-GR" sz="2400" spc="210" dirty="0">
                <a:latin typeface="+mj-lt"/>
                <a:ea typeface="Times New Roman" panose="02020603050405020304" pitchFamily="18" charset="0"/>
              </a:rPr>
              <a:t> </a:t>
            </a:r>
          </a:p>
          <a:p>
            <a:pPr marL="63500" marR="52705" algn="just">
              <a:spcAft>
                <a:spcPts val="0"/>
              </a:spcAft>
            </a:pPr>
            <a:endParaRPr lang="el-GR" sz="2400" spc="210" dirty="0">
              <a:latin typeface="+mj-lt"/>
              <a:ea typeface="Times New Roman" panose="02020603050405020304" pitchFamily="18" charset="0"/>
            </a:endParaRPr>
          </a:p>
          <a:p>
            <a:pPr marL="63500" marR="52705" algn="just">
              <a:spcAft>
                <a:spcPts val="0"/>
              </a:spcAft>
            </a:pPr>
            <a:r>
              <a:rPr lang="el-GR" sz="2400" dirty="0">
                <a:latin typeface="+mj-lt"/>
                <a:ea typeface="Times New Roman" panose="02020603050405020304" pitchFamily="18" charset="0"/>
              </a:rPr>
              <a:t>Η</a:t>
            </a:r>
            <a:r>
              <a:rPr lang="el-GR" sz="2400" spc="230" dirty="0">
                <a:latin typeface="+mj-lt"/>
                <a:ea typeface="Times New Roman" panose="02020603050405020304" pitchFamily="18" charset="0"/>
              </a:rPr>
              <a:t> </a:t>
            </a:r>
            <a:r>
              <a:rPr lang="el-GR" sz="2400" dirty="0">
                <a:latin typeface="+mj-lt"/>
                <a:ea typeface="Times New Roman" panose="02020603050405020304" pitchFamily="18" charset="0"/>
              </a:rPr>
              <a:t>δύνα</a:t>
            </a:r>
            <a:r>
              <a:rPr lang="el-GR" sz="2400" spc="-10" dirty="0">
                <a:latin typeface="+mj-lt"/>
                <a:ea typeface="Times New Roman" panose="02020603050405020304" pitchFamily="18" charset="0"/>
              </a:rPr>
              <a:t>μ</a:t>
            </a:r>
            <a:r>
              <a:rPr lang="el-GR" sz="2400" dirty="0">
                <a:latin typeface="+mj-lt"/>
                <a:ea typeface="Times New Roman" panose="02020603050405020304" pitchFamily="18" charset="0"/>
              </a:rPr>
              <a:t>η</a:t>
            </a:r>
            <a:r>
              <a:rPr lang="el-GR" sz="2400" spc="230" dirty="0">
                <a:latin typeface="+mj-lt"/>
                <a:ea typeface="Times New Roman" panose="02020603050405020304" pitchFamily="18" charset="0"/>
              </a:rPr>
              <a:t> </a:t>
            </a:r>
            <a:r>
              <a:rPr lang="el-GR" sz="2400" dirty="0">
                <a:latin typeface="+mj-lt"/>
                <a:ea typeface="Times New Roman" panose="02020603050405020304" pitchFamily="18" charset="0"/>
              </a:rPr>
              <a:t>τ</a:t>
            </a:r>
            <a:r>
              <a:rPr lang="el-GR" sz="2400" spc="-10" dirty="0">
                <a:latin typeface="+mj-lt"/>
                <a:ea typeface="Times New Roman" panose="02020603050405020304" pitchFamily="18" charset="0"/>
              </a:rPr>
              <a:t>ρ</a:t>
            </a:r>
            <a:r>
              <a:rPr lang="el-GR" sz="2400" spc="5" dirty="0">
                <a:latin typeface="+mj-lt"/>
                <a:ea typeface="Times New Roman" panose="02020603050405020304" pitchFamily="18" charset="0"/>
              </a:rPr>
              <a:t>ι</a:t>
            </a:r>
            <a:r>
              <a:rPr lang="el-GR" sz="2400" spc="-20" dirty="0">
                <a:latin typeface="+mj-lt"/>
                <a:ea typeface="Times New Roman" panose="02020603050405020304" pitchFamily="18" charset="0"/>
              </a:rPr>
              <a:t>β</a:t>
            </a:r>
            <a:r>
              <a:rPr lang="el-GR" sz="2400" spc="5" dirty="0">
                <a:latin typeface="+mj-lt"/>
                <a:ea typeface="Times New Roman" panose="02020603050405020304" pitchFamily="18" charset="0"/>
              </a:rPr>
              <a:t>ή</a:t>
            </a:r>
            <a:r>
              <a:rPr lang="el-GR" sz="2400" dirty="0">
                <a:latin typeface="+mj-lt"/>
                <a:ea typeface="Times New Roman" panose="02020603050405020304" pitchFamily="18" charset="0"/>
              </a:rPr>
              <a:t>ς</a:t>
            </a:r>
            <a:r>
              <a:rPr lang="el-GR" sz="2400" spc="230" dirty="0">
                <a:latin typeface="+mj-lt"/>
                <a:ea typeface="Times New Roman" panose="02020603050405020304" pitchFamily="18" charset="0"/>
              </a:rPr>
              <a:t> </a:t>
            </a:r>
            <a:r>
              <a:rPr lang="el-GR" sz="2400" dirty="0">
                <a:latin typeface="+mj-lt"/>
                <a:ea typeface="Times New Roman" panose="02020603050405020304" pitchFamily="18" charset="0"/>
              </a:rPr>
              <a:t>εί</a:t>
            </a:r>
            <a:r>
              <a:rPr lang="el-GR" sz="2400" spc="5" dirty="0">
                <a:latin typeface="+mj-lt"/>
                <a:ea typeface="Times New Roman" panose="02020603050405020304" pitchFamily="18" charset="0"/>
              </a:rPr>
              <a:t>ν</a:t>
            </a:r>
            <a:r>
              <a:rPr lang="el-GR" sz="2400" dirty="0">
                <a:latin typeface="+mj-lt"/>
                <a:ea typeface="Times New Roman" panose="02020603050405020304" pitchFamily="18" charset="0"/>
              </a:rPr>
              <a:t>αι</a:t>
            </a:r>
            <a:r>
              <a:rPr lang="el-GR" sz="2400" spc="210" dirty="0">
                <a:latin typeface="+mj-lt"/>
                <a:ea typeface="Times New Roman" panose="02020603050405020304" pitchFamily="18" charset="0"/>
              </a:rPr>
              <a:t> </a:t>
            </a:r>
            <a:r>
              <a:rPr lang="el-GR" sz="2400" dirty="0">
                <a:latin typeface="+mj-lt"/>
                <a:ea typeface="Times New Roman" panose="02020603050405020304" pitchFamily="18" charset="0"/>
              </a:rPr>
              <a:t>το</a:t>
            </a:r>
            <a:r>
              <a:rPr lang="el-GR" sz="2400" spc="230" dirty="0">
                <a:latin typeface="+mj-lt"/>
                <a:ea typeface="Times New Roman" panose="02020603050405020304" pitchFamily="18" charset="0"/>
              </a:rPr>
              <a:t> </a:t>
            </a:r>
            <a:r>
              <a:rPr lang="el-GR" sz="2400" spc="-10" dirty="0">
                <a:latin typeface="+mj-lt"/>
                <a:ea typeface="Times New Roman" panose="02020603050405020304" pitchFamily="18" charset="0"/>
              </a:rPr>
              <a:t>μ</a:t>
            </a:r>
            <a:r>
              <a:rPr lang="el-GR" sz="2400" dirty="0">
                <a:latin typeface="+mj-lt"/>
                <a:ea typeface="Times New Roman" panose="02020603050405020304" pitchFamily="18" charset="0"/>
              </a:rPr>
              <a:t>α</a:t>
            </a:r>
            <a:r>
              <a:rPr lang="el-GR" sz="2400" spc="5" dirty="0">
                <a:latin typeface="+mj-lt"/>
                <a:ea typeface="Times New Roman" panose="02020603050405020304" pitchFamily="18" charset="0"/>
              </a:rPr>
              <a:t>κ</a:t>
            </a:r>
            <a:r>
              <a:rPr lang="el-GR" sz="2400" spc="-30" dirty="0">
                <a:latin typeface="+mj-lt"/>
                <a:ea typeface="Times New Roman" panose="02020603050405020304" pitchFamily="18" charset="0"/>
              </a:rPr>
              <a:t>ρ</a:t>
            </a:r>
            <a:r>
              <a:rPr lang="el-GR" sz="2400" spc="10" dirty="0">
                <a:latin typeface="+mj-lt"/>
                <a:ea typeface="Times New Roman" panose="02020603050405020304" pitchFamily="18" charset="0"/>
              </a:rPr>
              <a:t>ο</a:t>
            </a:r>
            <a:r>
              <a:rPr lang="el-GR" sz="2400" spc="5" dirty="0">
                <a:latin typeface="+mj-lt"/>
                <a:ea typeface="Times New Roman" panose="02020603050405020304" pitchFamily="18" charset="0"/>
              </a:rPr>
              <a:t>σ</a:t>
            </a:r>
            <a:r>
              <a:rPr lang="el-GR" sz="2400" spc="-35" dirty="0">
                <a:latin typeface="+mj-lt"/>
                <a:ea typeface="Times New Roman" panose="02020603050405020304" pitchFamily="18" charset="0"/>
              </a:rPr>
              <a:t>κ</a:t>
            </a:r>
            <a:r>
              <a:rPr lang="el-GR" sz="2400" spc="10" dirty="0">
                <a:latin typeface="+mj-lt"/>
                <a:ea typeface="Times New Roman" panose="02020603050405020304" pitchFamily="18" charset="0"/>
              </a:rPr>
              <a:t>ο</a:t>
            </a:r>
            <a:r>
              <a:rPr lang="el-GR" sz="2400" spc="5" dirty="0">
                <a:latin typeface="+mj-lt"/>
                <a:ea typeface="Times New Roman" panose="02020603050405020304" pitchFamily="18" charset="0"/>
              </a:rPr>
              <a:t>π</a:t>
            </a:r>
            <a:r>
              <a:rPr lang="el-GR" sz="2400" spc="-15" dirty="0">
                <a:latin typeface="+mj-lt"/>
                <a:ea typeface="Times New Roman" panose="02020603050405020304" pitchFamily="18" charset="0"/>
              </a:rPr>
              <a:t>ικ</a:t>
            </a:r>
            <a:r>
              <a:rPr lang="el-GR" sz="2400" dirty="0">
                <a:latin typeface="+mj-lt"/>
                <a:ea typeface="Times New Roman" panose="02020603050405020304" pitchFamily="18" charset="0"/>
              </a:rPr>
              <a:t>ό</a:t>
            </a:r>
            <a:r>
              <a:rPr lang="el-GR" sz="2400" spc="215" dirty="0">
                <a:latin typeface="+mj-lt"/>
                <a:ea typeface="Times New Roman" panose="02020603050405020304" pitchFamily="18" charset="0"/>
              </a:rPr>
              <a:t> </a:t>
            </a:r>
            <a:r>
              <a:rPr lang="el-GR" sz="2400" dirty="0">
                <a:latin typeface="+mj-lt"/>
                <a:ea typeface="Times New Roman" panose="02020603050405020304" pitchFamily="18" charset="0"/>
              </a:rPr>
              <a:t>α</a:t>
            </a:r>
            <a:r>
              <a:rPr lang="el-GR" sz="2400" spc="-15" dirty="0">
                <a:latin typeface="+mj-lt"/>
                <a:ea typeface="Times New Roman" panose="02020603050405020304" pitchFamily="18" charset="0"/>
              </a:rPr>
              <a:t>π</a:t>
            </a:r>
            <a:r>
              <a:rPr lang="el-GR" sz="2400" spc="10" dirty="0">
                <a:latin typeface="+mj-lt"/>
                <a:ea typeface="Times New Roman" panose="02020603050405020304" pitchFamily="18" charset="0"/>
              </a:rPr>
              <a:t>ο</a:t>
            </a:r>
            <a:r>
              <a:rPr lang="el-GR" sz="2400" dirty="0">
                <a:latin typeface="+mj-lt"/>
                <a:ea typeface="Times New Roman" panose="02020603050405020304" pitchFamily="18" charset="0"/>
              </a:rPr>
              <a:t>τ</a:t>
            </a:r>
            <a:r>
              <a:rPr lang="el-GR" sz="2400" spc="-5" dirty="0">
                <a:latin typeface="+mj-lt"/>
                <a:ea typeface="Times New Roman" panose="02020603050405020304" pitchFamily="18" charset="0"/>
              </a:rPr>
              <a:t>έ</a:t>
            </a:r>
            <a:r>
              <a:rPr lang="el-GR" sz="2400" spc="5" dirty="0">
                <a:latin typeface="+mj-lt"/>
                <a:ea typeface="Times New Roman" panose="02020603050405020304" pitchFamily="18" charset="0"/>
              </a:rPr>
              <a:t>λ</a:t>
            </a:r>
            <a:r>
              <a:rPr lang="el-GR" sz="2400" dirty="0">
                <a:latin typeface="+mj-lt"/>
                <a:ea typeface="Times New Roman" panose="02020603050405020304" pitchFamily="18" charset="0"/>
              </a:rPr>
              <a:t>ε</a:t>
            </a:r>
            <a:r>
              <a:rPr lang="el-GR" sz="2400" spc="5" dirty="0">
                <a:latin typeface="+mj-lt"/>
                <a:ea typeface="Times New Roman" panose="02020603050405020304" pitchFamily="18" charset="0"/>
              </a:rPr>
              <a:t>σ</a:t>
            </a:r>
            <a:r>
              <a:rPr lang="el-GR" sz="2400" spc="-10" dirty="0">
                <a:latin typeface="+mj-lt"/>
                <a:ea typeface="Times New Roman" panose="02020603050405020304" pitchFamily="18" charset="0"/>
              </a:rPr>
              <a:t>μ</a:t>
            </a:r>
            <a:r>
              <a:rPr lang="el-GR" sz="2400" dirty="0">
                <a:latin typeface="+mj-lt"/>
                <a:ea typeface="Times New Roman" panose="02020603050405020304" pitchFamily="18" charset="0"/>
              </a:rPr>
              <a:t>α</a:t>
            </a:r>
            <a:r>
              <a:rPr lang="el-GR" sz="2400" spc="225" dirty="0">
                <a:latin typeface="+mj-lt"/>
                <a:ea typeface="Times New Roman" panose="02020603050405020304" pitchFamily="18" charset="0"/>
              </a:rPr>
              <a:t> </a:t>
            </a:r>
            <a:r>
              <a:rPr lang="el-GR" sz="2400" dirty="0">
                <a:latin typeface="+mj-lt"/>
                <a:ea typeface="Times New Roman" panose="02020603050405020304" pitchFamily="18" charset="0"/>
              </a:rPr>
              <a:t>α</a:t>
            </a:r>
            <a:r>
              <a:rPr lang="el-GR" sz="2400" spc="-5" dirty="0">
                <a:latin typeface="+mj-lt"/>
                <a:ea typeface="Times New Roman" panose="02020603050405020304" pitchFamily="18" charset="0"/>
              </a:rPr>
              <a:t>υ</a:t>
            </a:r>
            <a:r>
              <a:rPr lang="el-GR" sz="2400" spc="-20" dirty="0">
                <a:latin typeface="+mj-lt"/>
                <a:ea typeface="Times New Roman" panose="02020603050405020304" pitchFamily="18" charset="0"/>
              </a:rPr>
              <a:t>τ</a:t>
            </a:r>
            <a:r>
              <a:rPr lang="el-GR" sz="2400" spc="5" dirty="0">
                <a:latin typeface="+mj-lt"/>
                <a:ea typeface="Times New Roman" panose="02020603050405020304" pitchFamily="18" charset="0"/>
              </a:rPr>
              <a:t>ή</a:t>
            </a:r>
            <a:r>
              <a:rPr lang="el-GR" sz="2400" dirty="0">
                <a:latin typeface="+mj-lt"/>
                <a:ea typeface="Times New Roman" panose="02020603050405020304" pitchFamily="18" charset="0"/>
              </a:rPr>
              <a:t>ς</a:t>
            </a:r>
            <a:r>
              <a:rPr lang="el-GR" sz="2400" spc="230" dirty="0">
                <a:latin typeface="+mj-lt"/>
                <a:ea typeface="Times New Roman" panose="02020603050405020304" pitchFamily="18" charset="0"/>
              </a:rPr>
              <a:t> </a:t>
            </a:r>
            <a:r>
              <a:rPr lang="el-GR" sz="2400" dirty="0">
                <a:latin typeface="+mj-lt"/>
                <a:ea typeface="Times New Roman" panose="02020603050405020304" pitchFamily="18" charset="0"/>
              </a:rPr>
              <a:t>της</a:t>
            </a:r>
            <a:r>
              <a:rPr lang="el-GR" sz="2400" spc="210" dirty="0">
                <a:latin typeface="+mj-lt"/>
                <a:ea typeface="Times New Roman" panose="02020603050405020304" pitchFamily="18" charset="0"/>
              </a:rPr>
              <a:t> </a:t>
            </a:r>
            <a:r>
              <a:rPr lang="el-GR" sz="2400" dirty="0">
                <a:latin typeface="+mj-lt"/>
                <a:ea typeface="Times New Roman" panose="02020603050405020304" pitchFamily="18" charset="0"/>
              </a:rPr>
              <a:t>αντ</a:t>
            </a:r>
            <a:r>
              <a:rPr lang="el-GR" sz="2400" spc="5" dirty="0">
                <a:latin typeface="+mj-lt"/>
                <a:ea typeface="Times New Roman" panose="02020603050405020304" pitchFamily="18" charset="0"/>
              </a:rPr>
              <a:t>α</a:t>
            </a:r>
            <a:r>
              <a:rPr lang="el-GR" sz="2400" spc="-15" dirty="0">
                <a:latin typeface="+mj-lt"/>
                <a:ea typeface="Times New Roman" panose="02020603050405020304" pitchFamily="18" charset="0"/>
              </a:rPr>
              <a:t>λ</a:t>
            </a:r>
            <a:r>
              <a:rPr lang="el-GR" sz="2400" spc="5" dirty="0">
                <a:latin typeface="+mj-lt"/>
                <a:ea typeface="Times New Roman" panose="02020603050405020304" pitchFamily="18" charset="0"/>
              </a:rPr>
              <a:t>λ</a:t>
            </a:r>
            <a:r>
              <a:rPr lang="el-GR" sz="2400" dirty="0">
                <a:latin typeface="+mj-lt"/>
                <a:ea typeface="Times New Roman" panose="02020603050405020304" pitchFamily="18" charset="0"/>
              </a:rPr>
              <a:t>α</a:t>
            </a:r>
            <a:r>
              <a:rPr lang="el-GR" sz="2400" spc="-5" dirty="0">
                <a:latin typeface="+mj-lt"/>
                <a:ea typeface="Times New Roman" panose="02020603050405020304" pitchFamily="18" charset="0"/>
              </a:rPr>
              <a:t>γ</a:t>
            </a:r>
            <a:r>
              <a:rPr lang="el-GR" sz="2400" spc="5" dirty="0">
                <a:latin typeface="+mj-lt"/>
                <a:ea typeface="Times New Roman" panose="02020603050405020304" pitchFamily="18" charset="0"/>
              </a:rPr>
              <a:t>ή</a:t>
            </a:r>
            <a:r>
              <a:rPr lang="el-GR" sz="2400" dirty="0">
                <a:latin typeface="+mj-lt"/>
                <a:ea typeface="Times New Roman" panose="02020603050405020304" pitchFamily="18" charset="0"/>
              </a:rPr>
              <a:t>ς </a:t>
            </a:r>
            <a:r>
              <a:rPr lang="el-GR" sz="2400" spc="10" dirty="0">
                <a:latin typeface="+mj-lt"/>
                <a:ea typeface="Times New Roman" panose="02020603050405020304" pitchFamily="18" charset="0"/>
              </a:rPr>
              <a:t>ο</a:t>
            </a:r>
            <a:r>
              <a:rPr lang="el-GR" sz="2400" spc="-10" dirty="0">
                <a:latin typeface="+mj-lt"/>
                <a:ea typeface="Times New Roman" panose="02020603050405020304" pitchFamily="18" charset="0"/>
              </a:rPr>
              <a:t>ρμ</a:t>
            </a:r>
            <a:r>
              <a:rPr lang="el-GR" sz="2400" spc="5" dirty="0">
                <a:latin typeface="+mj-lt"/>
                <a:ea typeface="Times New Roman" panose="02020603050405020304" pitchFamily="18" charset="0"/>
              </a:rPr>
              <a:t>ή</a:t>
            </a:r>
            <a:r>
              <a:rPr lang="el-GR" sz="2400" dirty="0">
                <a:latin typeface="+mj-lt"/>
                <a:ea typeface="Times New Roman" panose="02020603050405020304" pitchFamily="18" charset="0"/>
              </a:rPr>
              <a:t>ς</a:t>
            </a:r>
            <a:r>
              <a:rPr lang="el-GR" sz="2400" spc="25" dirty="0">
                <a:latin typeface="+mj-lt"/>
                <a:ea typeface="Times New Roman" panose="02020603050405020304" pitchFamily="18" charset="0"/>
              </a:rPr>
              <a:t> </a:t>
            </a:r>
            <a:r>
              <a:rPr lang="el-GR" sz="2400" spc="5" dirty="0">
                <a:latin typeface="+mj-lt"/>
                <a:ea typeface="Times New Roman" panose="02020603050405020304" pitchFamily="18" charset="0"/>
              </a:rPr>
              <a:t>σ</a:t>
            </a:r>
            <a:r>
              <a:rPr lang="el-GR" sz="2400" dirty="0">
                <a:latin typeface="+mj-lt"/>
                <a:ea typeface="Times New Roman" panose="02020603050405020304" pitchFamily="18" charset="0"/>
              </a:rPr>
              <a:t>το</a:t>
            </a:r>
            <a:r>
              <a:rPr lang="el-GR" sz="2400" spc="10" dirty="0">
                <a:latin typeface="+mj-lt"/>
                <a:ea typeface="Times New Roman" panose="02020603050405020304" pitchFamily="18" charset="0"/>
              </a:rPr>
              <a:t> ο</a:t>
            </a:r>
            <a:r>
              <a:rPr lang="el-GR" sz="2400" spc="-10" dirty="0">
                <a:latin typeface="+mj-lt"/>
                <a:ea typeface="Times New Roman" panose="02020603050405020304" pitchFamily="18" charset="0"/>
              </a:rPr>
              <a:t>ρ</a:t>
            </a:r>
            <a:r>
              <a:rPr lang="el-GR" sz="2400" spc="5" dirty="0">
                <a:latin typeface="+mj-lt"/>
                <a:ea typeface="Times New Roman" panose="02020603050405020304" pitchFamily="18" charset="0"/>
              </a:rPr>
              <a:t>ι</a:t>
            </a:r>
            <a:r>
              <a:rPr lang="el-GR" sz="2400" spc="-15" dirty="0">
                <a:latin typeface="+mj-lt"/>
                <a:ea typeface="Times New Roman" panose="02020603050405020304" pitchFamily="18" charset="0"/>
              </a:rPr>
              <a:t>ακ</a:t>
            </a:r>
            <a:r>
              <a:rPr lang="el-GR" sz="2400" dirty="0">
                <a:latin typeface="+mj-lt"/>
                <a:ea typeface="Times New Roman" panose="02020603050405020304" pitchFamily="18" charset="0"/>
              </a:rPr>
              <a:t>ό</a:t>
            </a:r>
            <a:r>
              <a:rPr lang="el-GR" sz="2400" spc="15" dirty="0">
                <a:latin typeface="+mj-lt"/>
                <a:ea typeface="Times New Roman" panose="02020603050405020304" pitchFamily="18" charset="0"/>
              </a:rPr>
              <a:t> </a:t>
            </a:r>
            <a:r>
              <a:rPr lang="el-GR" sz="2400" spc="-10" dirty="0">
                <a:latin typeface="+mj-lt"/>
                <a:ea typeface="Times New Roman" panose="02020603050405020304" pitchFamily="18" charset="0"/>
              </a:rPr>
              <a:t>μ</a:t>
            </a:r>
            <a:r>
              <a:rPr lang="el-GR" sz="2400" spc="10" dirty="0">
                <a:latin typeface="+mj-lt"/>
                <a:ea typeface="Times New Roman" panose="02020603050405020304" pitchFamily="18" charset="0"/>
              </a:rPr>
              <a:t>ο</a:t>
            </a:r>
            <a:r>
              <a:rPr lang="el-GR" sz="2400" spc="-10" dirty="0">
                <a:latin typeface="+mj-lt"/>
                <a:ea typeface="Times New Roman" panose="02020603050405020304" pitchFamily="18" charset="0"/>
              </a:rPr>
              <a:t>ρ</a:t>
            </a:r>
            <a:r>
              <a:rPr lang="el-GR" sz="2400" spc="5" dirty="0">
                <a:latin typeface="+mj-lt"/>
                <a:ea typeface="Times New Roman" panose="02020603050405020304" pitchFamily="18" charset="0"/>
              </a:rPr>
              <a:t>ι</a:t>
            </a:r>
            <a:r>
              <a:rPr lang="el-GR" sz="2400" spc="20" dirty="0">
                <a:latin typeface="+mj-lt"/>
                <a:ea typeface="Times New Roman" panose="02020603050405020304" pitchFamily="18" charset="0"/>
              </a:rPr>
              <a:t>α</a:t>
            </a:r>
            <a:r>
              <a:rPr lang="el-GR" sz="2400" spc="-35" dirty="0">
                <a:latin typeface="+mj-lt"/>
                <a:ea typeface="Times New Roman" panose="02020603050405020304" pitchFamily="18" charset="0"/>
              </a:rPr>
              <a:t>κ</a:t>
            </a:r>
            <a:r>
              <a:rPr lang="el-GR" sz="2400" dirty="0">
                <a:latin typeface="+mj-lt"/>
                <a:ea typeface="Times New Roman" panose="02020603050405020304" pitchFamily="18" charset="0"/>
              </a:rPr>
              <a:t>ό</a:t>
            </a:r>
            <a:r>
              <a:rPr lang="el-GR" sz="2400" spc="35" dirty="0">
                <a:latin typeface="+mj-lt"/>
                <a:ea typeface="Times New Roman" panose="02020603050405020304" pitchFamily="18" charset="0"/>
              </a:rPr>
              <a:t> </a:t>
            </a:r>
            <a:r>
              <a:rPr lang="el-GR" sz="2400" spc="-20" dirty="0">
                <a:latin typeface="+mj-lt"/>
                <a:ea typeface="Times New Roman" panose="02020603050405020304" pitchFamily="18" charset="0"/>
              </a:rPr>
              <a:t>ε</a:t>
            </a:r>
            <a:r>
              <a:rPr lang="el-GR" sz="2400" spc="5" dirty="0">
                <a:latin typeface="+mj-lt"/>
                <a:ea typeface="Times New Roman" panose="02020603050405020304" pitchFamily="18" charset="0"/>
              </a:rPr>
              <a:t>πίπ</a:t>
            </a:r>
            <a:r>
              <a:rPr lang="el-GR" sz="2400" dirty="0">
                <a:latin typeface="+mj-lt"/>
                <a:ea typeface="Times New Roman" panose="02020603050405020304" pitchFamily="18" charset="0"/>
              </a:rPr>
              <a:t>ε</a:t>
            </a:r>
            <a:r>
              <a:rPr lang="el-GR" sz="2400" spc="-20" dirty="0">
                <a:latin typeface="+mj-lt"/>
                <a:ea typeface="Times New Roman" panose="02020603050405020304" pitchFamily="18" charset="0"/>
              </a:rPr>
              <a:t>δ</a:t>
            </a:r>
            <a:r>
              <a:rPr lang="el-GR" sz="2400" spc="15" dirty="0">
                <a:latin typeface="+mj-lt"/>
                <a:ea typeface="Times New Roman" panose="02020603050405020304" pitchFamily="18" charset="0"/>
              </a:rPr>
              <a:t>ο</a:t>
            </a:r>
            <a:r>
              <a:rPr lang="el-GR" sz="2400" dirty="0">
                <a:latin typeface="+mj-lt"/>
                <a:ea typeface="Times New Roman" panose="02020603050405020304" pitchFamily="18" charset="0"/>
              </a:rPr>
              <a:t>.</a:t>
            </a:r>
          </a:p>
          <a:p>
            <a:pPr marL="63500" marR="52705" algn="just">
              <a:spcAft>
                <a:spcPts val="0"/>
              </a:spcAft>
            </a:pPr>
            <a:endParaRPr lang="el-GR" sz="2400" dirty="0">
              <a:latin typeface="+mj-lt"/>
              <a:ea typeface="Times New Roman" panose="02020603050405020304" pitchFamily="18" charset="0"/>
            </a:endParaRPr>
          </a:p>
          <a:p>
            <a:pPr marL="63500" marR="52705" algn="just">
              <a:spcAft>
                <a:spcPts val="0"/>
              </a:spcAft>
            </a:pPr>
            <a:r>
              <a:rPr lang="el-GR" sz="2400" u="sng" dirty="0">
                <a:latin typeface="+mj-lt"/>
                <a:ea typeface="Times New Roman" panose="02020603050405020304" pitchFamily="18" charset="0"/>
              </a:rPr>
              <a:t>Με</a:t>
            </a:r>
            <a:r>
              <a:rPr lang="el-GR" sz="2400" u="sng" spc="5" dirty="0">
                <a:latin typeface="+mj-lt"/>
                <a:ea typeface="Times New Roman" panose="02020603050405020304" pitchFamily="18" charset="0"/>
              </a:rPr>
              <a:t> </a:t>
            </a:r>
            <a:r>
              <a:rPr lang="el-GR" sz="2400" u="sng" spc="-20" dirty="0">
                <a:latin typeface="+mj-lt"/>
                <a:ea typeface="Times New Roman" panose="02020603050405020304" pitchFamily="18" charset="0"/>
              </a:rPr>
              <a:t>τ</a:t>
            </a:r>
            <a:r>
              <a:rPr lang="el-GR" sz="2400" u="sng" spc="5" dirty="0">
                <a:latin typeface="+mj-lt"/>
                <a:ea typeface="Times New Roman" panose="02020603050405020304" pitchFamily="18" charset="0"/>
              </a:rPr>
              <a:t>η</a:t>
            </a:r>
            <a:r>
              <a:rPr lang="el-GR" sz="2400" u="sng" dirty="0">
                <a:latin typeface="+mj-lt"/>
                <a:ea typeface="Times New Roman" panose="02020603050405020304" pitchFamily="18" charset="0"/>
              </a:rPr>
              <a:t>ν</a:t>
            </a:r>
            <a:r>
              <a:rPr lang="el-GR" sz="2400" u="sng" spc="25" dirty="0">
                <a:latin typeface="+mj-lt"/>
                <a:ea typeface="Times New Roman" panose="02020603050405020304" pitchFamily="18" charset="0"/>
              </a:rPr>
              <a:t> </a:t>
            </a:r>
            <a:r>
              <a:rPr lang="el-GR" sz="2400" u="sng" spc="5" dirty="0">
                <a:latin typeface="+mj-lt"/>
                <a:ea typeface="Times New Roman" panose="02020603050405020304" pitchFamily="18" charset="0"/>
              </a:rPr>
              <a:t>ί</a:t>
            </a:r>
            <a:r>
              <a:rPr lang="el-GR" sz="2400" u="sng" dirty="0">
                <a:latin typeface="+mj-lt"/>
                <a:ea typeface="Times New Roman" panose="02020603050405020304" pitchFamily="18" charset="0"/>
              </a:rPr>
              <a:t>δ</a:t>
            </a:r>
            <a:r>
              <a:rPr lang="el-GR" sz="2400" u="sng" spc="-15" dirty="0">
                <a:latin typeface="+mj-lt"/>
                <a:ea typeface="Times New Roman" panose="02020603050405020304" pitchFamily="18" charset="0"/>
              </a:rPr>
              <a:t>ι</a:t>
            </a:r>
            <a:r>
              <a:rPr lang="el-GR" sz="2400" u="sng" dirty="0">
                <a:latin typeface="+mj-lt"/>
                <a:ea typeface="Times New Roman" panose="02020603050405020304" pitchFamily="18" charset="0"/>
              </a:rPr>
              <a:t>α</a:t>
            </a:r>
            <a:r>
              <a:rPr lang="el-GR" sz="2400" u="sng" spc="5" dirty="0">
                <a:latin typeface="+mj-lt"/>
                <a:ea typeface="Times New Roman" panose="02020603050405020304" pitchFamily="18" charset="0"/>
              </a:rPr>
              <a:t> λ</a:t>
            </a:r>
            <a:r>
              <a:rPr lang="el-GR" sz="2400" u="sng" spc="10" dirty="0">
                <a:latin typeface="+mj-lt"/>
                <a:ea typeface="Times New Roman" panose="02020603050405020304" pitchFamily="18" charset="0"/>
              </a:rPr>
              <a:t>ο</a:t>
            </a:r>
            <a:r>
              <a:rPr lang="el-GR" sz="2400" u="sng" spc="-5" dirty="0">
                <a:latin typeface="+mj-lt"/>
                <a:ea typeface="Times New Roman" panose="02020603050405020304" pitchFamily="18" charset="0"/>
              </a:rPr>
              <a:t>γ</a:t>
            </a:r>
            <a:r>
              <a:rPr lang="el-GR" sz="2400" u="sng" spc="5" dirty="0">
                <a:latin typeface="+mj-lt"/>
                <a:ea typeface="Times New Roman" panose="02020603050405020304" pitchFamily="18" charset="0"/>
              </a:rPr>
              <a:t>ικ</a:t>
            </a:r>
            <a:r>
              <a:rPr lang="el-GR" sz="2400" u="sng" spc="-15" dirty="0">
                <a:latin typeface="+mj-lt"/>
                <a:ea typeface="Times New Roman" panose="02020603050405020304" pitchFamily="18" charset="0"/>
              </a:rPr>
              <a:t>ή</a:t>
            </a:r>
            <a:r>
              <a:rPr lang="el-GR" sz="2400" u="sng" dirty="0">
                <a:latin typeface="+mj-lt"/>
                <a:ea typeface="Times New Roman" panose="02020603050405020304" pitchFamily="18" charset="0"/>
              </a:rPr>
              <a:t>,</a:t>
            </a:r>
            <a:r>
              <a:rPr lang="el-GR" sz="2400" u="sng" spc="30" dirty="0">
                <a:latin typeface="+mj-lt"/>
                <a:ea typeface="Times New Roman" panose="02020603050405020304" pitchFamily="18" charset="0"/>
              </a:rPr>
              <a:t> </a:t>
            </a:r>
            <a:r>
              <a:rPr lang="el-GR" sz="2400" u="sng" dirty="0">
                <a:latin typeface="+mj-lt"/>
                <a:ea typeface="Times New Roman" panose="02020603050405020304" pitchFamily="18" charset="0"/>
              </a:rPr>
              <a:t>δυνά</a:t>
            </a:r>
            <a:r>
              <a:rPr lang="el-GR" sz="2400" u="sng" spc="-10" dirty="0">
                <a:latin typeface="+mj-lt"/>
                <a:ea typeface="Times New Roman" panose="02020603050405020304" pitchFamily="18" charset="0"/>
              </a:rPr>
              <a:t>μ</a:t>
            </a:r>
            <a:r>
              <a:rPr lang="el-GR" sz="2400" u="sng" dirty="0">
                <a:latin typeface="+mj-lt"/>
                <a:ea typeface="Times New Roman" panose="02020603050405020304" pitchFamily="18" charset="0"/>
              </a:rPr>
              <a:t>εις</a:t>
            </a:r>
            <a:r>
              <a:rPr lang="el-GR" sz="2400" u="sng" spc="10" dirty="0">
                <a:latin typeface="+mj-lt"/>
                <a:ea typeface="Times New Roman" panose="02020603050405020304" pitchFamily="18" charset="0"/>
              </a:rPr>
              <a:t> </a:t>
            </a:r>
            <a:r>
              <a:rPr lang="el-GR" sz="2400" u="sng" dirty="0">
                <a:latin typeface="+mj-lt"/>
                <a:ea typeface="Times New Roman" panose="02020603050405020304" pitchFamily="18" charset="0"/>
              </a:rPr>
              <a:t>τ</a:t>
            </a:r>
            <a:r>
              <a:rPr lang="el-GR" sz="2400" u="sng" spc="-10" dirty="0">
                <a:latin typeface="+mj-lt"/>
                <a:ea typeface="Times New Roman" panose="02020603050405020304" pitchFamily="18" charset="0"/>
              </a:rPr>
              <a:t>ρ</a:t>
            </a:r>
            <a:r>
              <a:rPr lang="el-GR" sz="2400" u="sng" spc="5" dirty="0">
                <a:latin typeface="+mj-lt"/>
                <a:ea typeface="Times New Roman" panose="02020603050405020304" pitchFamily="18" charset="0"/>
              </a:rPr>
              <a:t>ι</a:t>
            </a:r>
            <a:r>
              <a:rPr lang="el-GR" sz="2400" u="sng" dirty="0">
                <a:latin typeface="+mj-lt"/>
                <a:ea typeface="Times New Roman" panose="02020603050405020304" pitchFamily="18" charset="0"/>
              </a:rPr>
              <a:t>β</a:t>
            </a:r>
            <a:r>
              <a:rPr lang="el-GR" sz="2400" u="sng" spc="5" dirty="0">
                <a:latin typeface="+mj-lt"/>
                <a:ea typeface="Times New Roman" panose="02020603050405020304" pitchFamily="18" charset="0"/>
              </a:rPr>
              <a:t>ή</a:t>
            </a:r>
            <a:r>
              <a:rPr lang="el-GR" sz="2400" u="sng" dirty="0">
                <a:latin typeface="+mj-lt"/>
                <a:ea typeface="Times New Roman" panose="02020603050405020304" pitchFamily="18" charset="0"/>
              </a:rPr>
              <a:t>ς</a:t>
            </a:r>
            <a:r>
              <a:rPr lang="el-GR" sz="2400" u="sng" spc="10" dirty="0">
                <a:latin typeface="+mj-lt"/>
                <a:ea typeface="Times New Roman" panose="02020603050405020304" pitchFamily="18" charset="0"/>
              </a:rPr>
              <a:t> </a:t>
            </a:r>
            <a:r>
              <a:rPr lang="el-GR" sz="2400" u="sng" dirty="0">
                <a:latin typeface="+mj-lt"/>
                <a:ea typeface="Times New Roman" panose="02020603050405020304" pitchFamily="18" charset="0"/>
              </a:rPr>
              <a:t>αν</a:t>
            </a:r>
            <a:r>
              <a:rPr lang="el-GR" sz="2400" u="sng" spc="5" dirty="0">
                <a:latin typeface="+mj-lt"/>
                <a:ea typeface="Times New Roman" panose="02020603050405020304" pitchFamily="18" charset="0"/>
              </a:rPr>
              <a:t>απ</a:t>
            </a:r>
            <a:r>
              <a:rPr lang="el-GR" sz="2400" u="sng" dirty="0">
                <a:latin typeface="+mj-lt"/>
                <a:ea typeface="Times New Roman" panose="02020603050405020304" pitchFamily="18" charset="0"/>
              </a:rPr>
              <a:t>τ</a:t>
            </a:r>
            <a:r>
              <a:rPr lang="el-GR" sz="2400" u="sng" spc="-5" dirty="0">
                <a:latin typeface="+mj-lt"/>
                <a:ea typeface="Times New Roman" panose="02020603050405020304" pitchFamily="18" charset="0"/>
              </a:rPr>
              <a:t>ύ</a:t>
            </a:r>
            <a:r>
              <a:rPr lang="el-GR" sz="2400" u="sng" spc="-15" dirty="0">
                <a:latin typeface="+mj-lt"/>
                <a:ea typeface="Times New Roman" panose="02020603050405020304" pitchFamily="18" charset="0"/>
              </a:rPr>
              <a:t>σσ</a:t>
            </a:r>
            <a:r>
              <a:rPr lang="el-GR" sz="2400" u="sng" spc="10" dirty="0">
                <a:latin typeface="+mj-lt"/>
                <a:ea typeface="Times New Roman" panose="02020603050405020304" pitchFamily="18" charset="0"/>
              </a:rPr>
              <a:t>ο</a:t>
            </a:r>
            <a:r>
              <a:rPr lang="el-GR" sz="2400" u="sng" dirty="0">
                <a:latin typeface="+mj-lt"/>
                <a:ea typeface="Times New Roman" panose="02020603050405020304" pitchFamily="18" charset="0"/>
              </a:rPr>
              <a:t>ντ</a:t>
            </a:r>
            <a:r>
              <a:rPr lang="el-GR" sz="2400" u="sng" spc="5" dirty="0">
                <a:latin typeface="+mj-lt"/>
                <a:ea typeface="Times New Roman" panose="02020603050405020304" pitchFamily="18" charset="0"/>
              </a:rPr>
              <a:t>α</a:t>
            </a:r>
            <a:r>
              <a:rPr lang="el-GR" sz="2400" u="sng" dirty="0">
                <a:latin typeface="+mj-lt"/>
                <a:ea typeface="Times New Roman" panose="02020603050405020304" pitchFamily="18" charset="0"/>
              </a:rPr>
              <a:t>ι</a:t>
            </a:r>
            <a:r>
              <a:rPr lang="el-GR" sz="2400" u="sng" spc="25" dirty="0">
                <a:latin typeface="+mj-lt"/>
                <a:ea typeface="Times New Roman" panose="02020603050405020304" pitchFamily="18" charset="0"/>
              </a:rPr>
              <a:t> </a:t>
            </a:r>
            <a:r>
              <a:rPr lang="el-GR" sz="2400" u="sng" spc="-10" dirty="0">
                <a:latin typeface="+mj-lt"/>
                <a:ea typeface="Times New Roman" panose="02020603050405020304" pitchFamily="18" charset="0"/>
              </a:rPr>
              <a:t>μ</a:t>
            </a:r>
            <a:r>
              <a:rPr lang="el-GR" sz="2400" u="sng" dirty="0">
                <a:latin typeface="+mj-lt"/>
                <a:ea typeface="Times New Roman" panose="02020603050405020304" pitchFamily="18" charset="0"/>
              </a:rPr>
              <a:t>ε</a:t>
            </a:r>
            <a:r>
              <a:rPr lang="el-GR" sz="2400" u="sng" spc="-5" dirty="0">
                <a:latin typeface="+mj-lt"/>
                <a:ea typeface="Times New Roman" panose="02020603050405020304" pitchFamily="18" charset="0"/>
              </a:rPr>
              <a:t>τ</a:t>
            </a:r>
            <a:r>
              <a:rPr lang="el-GR" sz="2400" u="sng" dirty="0">
                <a:latin typeface="+mj-lt"/>
                <a:ea typeface="Times New Roman" panose="02020603050405020304" pitchFamily="18" charset="0"/>
              </a:rPr>
              <a:t>α</a:t>
            </a:r>
            <a:r>
              <a:rPr lang="el-GR" sz="2400" u="sng" spc="10" dirty="0">
                <a:latin typeface="+mj-lt"/>
                <a:ea typeface="Times New Roman" panose="02020603050405020304" pitchFamily="18" charset="0"/>
              </a:rPr>
              <a:t>ξ</a:t>
            </a:r>
            <a:r>
              <a:rPr lang="el-GR" sz="2400" u="sng" dirty="0">
                <a:latin typeface="+mj-lt"/>
                <a:ea typeface="Times New Roman" panose="02020603050405020304" pitchFamily="18" charset="0"/>
              </a:rPr>
              <a:t>ύ </a:t>
            </a:r>
            <a:r>
              <a:rPr lang="el-GR" sz="2400" u="sng" spc="-10" dirty="0">
                <a:latin typeface="+mj-lt"/>
                <a:ea typeface="Times New Roman" panose="02020603050405020304" pitchFamily="18" charset="0"/>
              </a:rPr>
              <a:t>μ</a:t>
            </a:r>
            <a:r>
              <a:rPr lang="el-GR" sz="2400" u="sng" spc="5" dirty="0">
                <a:latin typeface="+mj-lt"/>
                <a:ea typeface="Times New Roman" panose="02020603050405020304" pitchFamily="18" charset="0"/>
              </a:rPr>
              <a:t>ι</a:t>
            </a:r>
            <a:r>
              <a:rPr lang="el-GR" sz="2400" u="sng" dirty="0">
                <a:latin typeface="+mj-lt"/>
                <a:ea typeface="Times New Roman" panose="02020603050405020304" pitchFamily="18" charset="0"/>
              </a:rPr>
              <a:t>ας </a:t>
            </a:r>
            <a:r>
              <a:rPr lang="el-GR" sz="2400" u="sng" spc="5" dirty="0">
                <a:latin typeface="+mj-lt"/>
                <a:ea typeface="Times New Roman" panose="02020603050405020304" pitchFamily="18" charset="0"/>
              </a:rPr>
              <a:t>κι</a:t>
            </a:r>
            <a:r>
              <a:rPr lang="el-GR" sz="2400" u="sng" dirty="0">
                <a:latin typeface="+mj-lt"/>
                <a:ea typeface="Times New Roman" panose="02020603050405020304" pitchFamily="18" charset="0"/>
              </a:rPr>
              <a:t>ν</a:t>
            </a:r>
            <a:r>
              <a:rPr lang="el-GR" sz="2400" u="sng" spc="10" dirty="0">
                <a:latin typeface="+mj-lt"/>
                <a:ea typeface="Times New Roman" panose="02020603050405020304" pitchFamily="18" charset="0"/>
              </a:rPr>
              <a:t>ο</a:t>
            </a:r>
            <a:r>
              <a:rPr lang="el-GR" sz="2400" u="sng" spc="-5" dirty="0">
                <a:latin typeface="+mj-lt"/>
                <a:ea typeface="Times New Roman" panose="02020603050405020304" pitchFamily="18" charset="0"/>
              </a:rPr>
              <a:t>ύ</a:t>
            </a:r>
            <a:r>
              <a:rPr lang="el-GR" sz="2400" u="sng" spc="-10" dirty="0">
                <a:latin typeface="+mj-lt"/>
                <a:ea typeface="Times New Roman" panose="02020603050405020304" pitchFamily="18" charset="0"/>
              </a:rPr>
              <a:t>μ</a:t>
            </a:r>
            <a:r>
              <a:rPr lang="el-GR" sz="2400" u="sng" dirty="0">
                <a:latin typeface="+mj-lt"/>
                <a:ea typeface="Times New Roman" panose="02020603050405020304" pitchFamily="18" charset="0"/>
              </a:rPr>
              <a:t>εν</a:t>
            </a:r>
            <a:r>
              <a:rPr lang="el-GR" sz="2400" u="sng" spc="5" dirty="0">
                <a:latin typeface="+mj-lt"/>
                <a:ea typeface="Times New Roman" panose="02020603050405020304" pitchFamily="18" charset="0"/>
              </a:rPr>
              <a:t>η</a:t>
            </a:r>
            <a:r>
              <a:rPr lang="el-GR" sz="2400" u="sng" dirty="0">
                <a:latin typeface="+mj-lt"/>
                <a:ea typeface="Times New Roman" panose="02020603050405020304" pitchFamily="18" charset="0"/>
              </a:rPr>
              <a:t>ς</a:t>
            </a:r>
            <a:r>
              <a:rPr lang="el-GR" sz="2400" u="sng" spc="10" dirty="0">
                <a:latin typeface="+mj-lt"/>
                <a:ea typeface="Times New Roman" panose="02020603050405020304" pitchFamily="18" charset="0"/>
              </a:rPr>
              <a:t> </a:t>
            </a:r>
            <a:r>
              <a:rPr lang="el-GR" sz="2400" u="sng" dirty="0">
                <a:latin typeface="+mj-lt"/>
                <a:ea typeface="Times New Roman" panose="02020603050405020304" pitchFamily="18" charset="0"/>
              </a:rPr>
              <a:t>αέ</a:t>
            </a:r>
            <a:r>
              <a:rPr lang="el-GR" sz="2400" u="sng" spc="-10" dirty="0">
                <a:latin typeface="+mj-lt"/>
                <a:ea typeface="Times New Roman" panose="02020603050405020304" pitchFamily="18" charset="0"/>
              </a:rPr>
              <a:t>ρ</a:t>
            </a:r>
            <a:r>
              <a:rPr lang="el-GR" sz="2400" u="sng" spc="5" dirty="0">
                <a:latin typeface="+mj-lt"/>
                <a:ea typeface="Times New Roman" panose="02020603050405020304" pitchFamily="18" charset="0"/>
              </a:rPr>
              <a:t>ι</a:t>
            </a:r>
            <a:r>
              <a:rPr lang="el-GR" sz="2400" u="sng" dirty="0">
                <a:latin typeface="+mj-lt"/>
                <a:ea typeface="Times New Roman" panose="02020603050405020304" pitchFamily="18" charset="0"/>
              </a:rPr>
              <a:t>ας</a:t>
            </a:r>
            <a:r>
              <a:rPr lang="el-GR" sz="2400" u="sng" spc="-10" dirty="0">
                <a:latin typeface="+mj-lt"/>
                <a:ea typeface="Times New Roman" panose="02020603050405020304" pitchFamily="18" charset="0"/>
              </a:rPr>
              <a:t> μάζας </a:t>
            </a:r>
            <a:r>
              <a:rPr lang="el-GR" sz="2400" u="sng" spc="5" dirty="0">
                <a:latin typeface="+mj-lt"/>
                <a:ea typeface="Times New Roman" panose="02020603050405020304" pitchFamily="18" charset="0"/>
              </a:rPr>
              <a:t>κ</a:t>
            </a:r>
            <a:r>
              <a:rPr lang="el-GR" sz="2400" u="sng" dirty="0">
                <a:latin typeface="+mj-lt"/>
                <a:ea typeface="Times New Roman" panose="02020603050405020304" pitchFamily="18" charset="0"/>
              </a:rPr>
              <a:t>αι</a:t>
            </a:r>
            <a:r>
              <a:rPr lang="el-GR" sz="2400" u="sng" spc="-10" dirty="0">
                <a:latin typeface="+mj-lt"/>
                <a:ea typeface="Times New Roman" panose="02020603050405020304" pitchFamily="18" charset="0"/>
              </a:rPr>
              <a:t> </a:t>
            </a:r>
            <a:r>
              <a:rPr lang="el-GR" sz="2400" u="sng" dirty="0">
                <a:latin typeface="+mj-lt"/>
                <a:ea typeface="Times New Roman" panose="02020603050405020304" pitchFamily="18" charset="0"/>
              </a:rPr>
              <a:t>τ</a:t>
            </a:r>
            <a:r>
              <a:rPr lang="el-GR" sz="2400" u="sng" spc="5" dirty="0">
                <a:latin typeface="+mj-lt"/>
                <a:ea typeface="Times New Roman" panose="02020603050405020304" pitchFamily="18" charset="0"/>
              </a:rPr>
              <a:t>ο</a:t>
            </a:r>
            <a:r>
              <a:rPr lang="el-GR" sz="2400" u="sng" dirty="0">
                <a:latin typeface="+mj-lt"/>
                <a:ea typeface="Times New Roman" panose="02020603050405020304" pitchFamily="18" charset="0"/>
              </a:rPr>
              <a:t>υ εδά</a:t>
            </a:r>
            <a:r>
              <a:rPr lang="el-GR" sz="2400" u="sng" spc="-15" dirty="0">
                <a:latin typeface="+mj-lt"/>
                <a:ea typeface="Times New Roman" panose="02020603050405020304" pitchFamily="18" charset="0"/>
              </a:rPr>
              <a:t>φ</a:t>
            </a:r>
            <a:r>
              <a:rPr lang="el-GR" sz="2400" u="sng" spc="10" dirty="0">
                <a:latin typeface="+mj-lt"/>
                <a:ea typeface="Times New Roman" panose="02020603050405020304" pitchFamily="18" charset="0"/>
              </a:rPr>
              <a:t>ο</a:t>
            </a:r>
            <a:r>
              <a:rPr lang="el-GR" sz="2400" u="sng" spc="-5" dirty="0">
                <a:latin typeface="+mj-lt"/>
                <a:ea typeface="Times New Roman" panose="02020603050405020304" pitchFamily="18" charset="0"/>
              </a:rPr>
              <a:t>υ</a:t>
            </a:r>
            <a:r>
              <a:rPr lang="el-GR" sz="2400" u="sng" spc="5" dirty="0">
                <a:latin typeface="+mj-lt"/>
                <a:ea typeface="Times New Roman" panose="02020603050405020304" pitchFamily="18" charset="0"/>
              </a:rPr>
              <a:t>ς</a:t>
            </a:r>
            <a:r>
              <a:rPr lang="el-GR" sz="2400" u="sng" dirty="0">
                <a:latin typeface="+mj-lt"/>
                <a:ea typeface="Times New Roman" panose="02020603050405020304" pitchFamily="18" charset="0"/>
              </a:rPr>
              <a:t>,</a:t>
            </a:r>
            <a:r>
              <a:rPr lang="el-GR" sz="2400" u="sng" spc="-10" dirty="0">
                <a:latin typeface="+mj-lt"/>
                <a:ea typeface="Times New Roman" panose="02020603050405020304" pitchFamily="18" charset="0"/>
              </a:rPr>
              <a:t> </a:t>
            </a:r>
            <a:r>
              <a:rPr lang="el-GR" sz="2400" u="sng" spc="10" dirty="0">
                <a:latin typeface="+mj-lt"/>
                <a:ea typeface="Times New Roman" panose="02020603050405020304" pitchFamily="18" charset="0"/>
              </a:rPr>
              <a:t>ο</a:t>
            </a:r>
            <a:r>
              <a:rPr lang="el-GR" sz="2400" u="sng" dirty="0">
                <a:latin typeface="+mj-lt"/>
                <a:ea typeface="Times New Roman" panose="02020603050405020304" pitchFamily="18" charset="0"/>
              </a:rPr>
              <a:t>ι</a:t>
            </a:r>
            <a:r>
              <a:rPr lang="el-GR" sz="2400" u="sng" spc="-10" dirty="0">
                <a:latin typeface="+mj-lt"/>
                <a:ea typeface="Times New Roman" panose="02020603050405020304" pitchFamily="18" charset="0"/>
              </a:rPr>
              <a:t> </a:t>
            </a:r>
            <a:r>
              <a:rPr lang="el-GR" sz="2400" u="sng" spc="10" dirty="0">
                <a:latin typeface="+mj-lt"/>
                <a:ea typeface="Times New Roman" panose="02020603050405020304" pitchFamily="18" charset="0"/>
              </a:rPr>
              <a:t>ο</a:t>
            </a:r>
            <a:r>
              <a:rPr lang="el-GR" sz="2400" u="sng" spc="5" dirty="0">
                <a:latin typeface="+mj-lt"/>
                <a:ea typeface="Times New Roman" panose="02020603050405020304" pitchFamily="18" charset="0"/>
              </a:rPr>
              <a:t>π</a:t>
            </a:r>
            <a:r>
              <a:rPr lang="el-GR" sz="2400" u="sng" spc="10" dirty="0">
                <a:latin typeface="+mj-lt"/>
                <a:ea typeface="Times New Roman" panose="02020603050405020304" pitchFamily="18" charset="0"/>
              </a:rPr>
              <a:t>ο</a:t>
            </a:r>
            <a:r>
              <a:rPr lang="el-GR" sz="2400" u="sng" spc="5" dirty="0">
                <a:latin typeface="+mj-lt"/>
                <a:ea typeface="Times New Roman" panose="02020603050405020304" pitchFamily="18" charset="0"/>
              </a:rPr>
              <a:t>ί</a:t>
            </a:r>
            <a:r>
              <a:rPr lang="el-GR" sz="2400" u="sng" spc="-20" dirty="0">
                <a:latin typeface="+mj-lt"/>
                <a:ea typeface="Times New Roman" panose="02020603050405020304" pitchFamily="18" charset="0"/>
              </a:rPr>
              <a:t>ε</a:t>
            </a:r>
            <a:r>
              <a:rPr lang="el-GR" sz="2400" u="sng" dirty="0">
                <a:latin typeface="+mj-lt"/>
                <a:ea typeface="Times New Roman" panose="02020603050405020304" pitchFamily="18" charset="0"/>
              </a:rPr>
              <a:t>ς</a:t>
            </a:r>
            <a:r>
              <a:rPr lang="el-GR" sz="2400" u="sng" spc="10" dirty="0">
                <a:latin typeface="+mj-lt"/>
                <a:ea typeface="Times New Roman" panose="02020603050405020304" pitchFamily="18" charset="0"/>
              </a:rPr>
              <a:t> </a:t>
            </a:r>
            <a:r>
              <a:rPr lang="el-GR" sz="2400" u="sng" dirty="0">
                <a:latin typeface="+mj-lt"/>
                <a:ea typeface="Times New Roman" panose="02020603050405020304" pitchFamily="18" charset="0"/>
              </a:rPr>
              <a:t>ε</a:t>
            </a:r>
            <a:r>
              <a:rPr lang="el-GR" sz="2400" u="sng" spc="-35" dirty="0">
                <a:latin typeface="+mj-lt"/>
                <a:ea typeface="Times New Roman" panose="02020603050405020304" pitchFamily="18" charset="0"/>
              </a:rPr>
              <a:t>ξ</a:t>
            </a:r>
            <a:r>
              <a:rPr lang="el-GR" sz="2400" u="sng" dirty="0">
                <a:latin typeface="+mj-lt"/>
                <a:ea typeface="Times New Roman" panose="02020603050405020304" pitchFamily="18" charset="0"/>
              </a:rPr>
              <a:t>α</a:t>
            </a:r>
            <a:r>
              <a:rPr lang="el-GR" sz="2400" u="sng" spc="-10" dirty="0">
                <a:latin typeface="+mj-lt"/>
                <a:ea typeface="Times New Roman" panose="02020603050405020304" pitchFamily="18" charset="0"/>
              </a:rPr>
              <a:t>ρ</a:t>
            </a:r>
            <a:r>
              <a:rPr lang="el-GR" sz="2400" u="sng" dirty="0">
                <a:latin typeface="+mj-lt"/>
                <a:ea typeface="Times New Roman" panose="02020603050405020304" pitchFamily="18" charset="0"/>
              </a:rPr>
              <a:t>τ</a:t>
            </a:r>
            <a:r>
              <a:rPr lang="el-GR" sz="2400" u="sng" spc="-5" dirty="0">
                <a:latin typeface="+mj-lt"/>
                <a:ea typeface="Times New Roman" panose="02020603050405020304" pitchFamily="18" charset="0"/>
              </a:rPr>
              <a:t>ώ</a:t>
            </a:r>
            <a:r>
              <a:rPr lang="el-GR" sz="2400" u="sng" dirty="0">
                <a:latin typeface="+mj-lt"/>
                <a:ea typeface="Times New Roman" panose="02020603050405020304" pitchFamily="18" charset="0"/>
              </a:rPr>
              <a:t>ντ</a:t>
            </a:r>
            <a:r>
              <a:rPr lang="el-GR" sz="2400" u="sng" spc="5" dirty="0">
                <a:latin typeface="+mj-lt"/>
                <a:ea typeface="Times New Roman" panose="02020603050405020304" pitchFamily="18" charset="0"/>
              </a:rPr>
              <a:t>α</a:t>
            </a:r>
            <a:r>
              <a:rPr lang="el-GR" sz="2400" u="sng" dirty="0">
                <a:latin typeface="+mj-lt"/>
                <a:ea typeface="Times New Roman" panose="02020603050405020304" pitchFamily="18" charset="0"/>
              </a:rPr>
              <a:t>ι</a:t>
            </a:r>
            <a:r>
              <a:rPr lang="el-GR" sz="2400" u="sng" spc="-10" dirty="0">
                <a:latin typeface="+mj-lt"/>
                <a:ea typeface="Times New Roman" panose="02020603050405020304" pitchFamily="18" charset="0"/>
              </a:rPr>
              <a:t> </a:t>
            </a:r>
            <a:r>
              <a:rPr lang="el-GR" sz="2400" u="sng" dirty="0">
                <a:latin typeface="+mj-lt"/>
                <a:ea typeface="Times New Roman" panose="02020603050405020304" pitchFamily="18" charset="0"/>
              </a:rPr>
              <a:t>α</a:t>
            </a:r>
            <a:r>
              <a:rPr lang="el-GR" sz="2400" u="sng" spc="5" dirty="0">
                <a:latin typeface="+mj-lt"/>
                <a:ea typeface="Times New Roman" panose="02020603050405020304" pitchFamily="18" charset="0"/>
              </a:rPr>
              <a:t>π</a:t>
            </a:r>
            <a:r>
              <a:rPr lang="el-GR" sz="2400" u="sng" dirty="0">
                <a:latin typeface="+mj-lt"/>
                <a:ea typeface="Times New Roman" panose="02020603050405020304" pitchFamily="18" charset="0"/>
              </a:rPr>
              <a:t>ό</a:t>
            </a:r>
            <a:r>
              <a:rPr lang="el-GR" sz="2400" u="sng" spc="-5" dirty="0">
                <a:latin typeface="+mj-lt"/>
                <a:ea typeface="Times New Roman" panose="02020603050405020304" pitchFamily="18" charset="0"/>
              </a:rPr>
              <a:t> </a:t>
            </a:r>
            <a:r>
              <a:rPr lang="el-GR" sz="2400" u="sng" dirty="0">
                <a:latin typeface="+mj-lt"/>
                <a:ea typeface="Times New Roman" panose="02020603050405020304" pitchFamily="18" charset="0"/>
              </a:rPr>
              <a:t>την</a:t>
            </a:r>
            <a:r>
              <a:rPr lang="el-GR" sz="2400" u="sng" spc="60" dirty="0">
                <a:latin typeface="+mj-lt"/>
                <a:ea typeface="Times New Roman" panose="02020603050405020304" pitchFamily="18" charset="0"/>
              </a:rPr>
              <a:t> </a:t>
            </a:r>
            <a:r>
              <a:rPr lang="el-GR" sz="2400" u="sng" dirty="0">
                <a:latin typeface="+mj-lt"/>
                <a:ea typeface="Times New Roman" panose="02020603050405020304" pitchFamily="18" charset="0"/>
              </a:rPr>
              <a:t>εδα</a:t>
            </a:r>
            <a:r>
              <a:rPr lang="el-GR" sz="2400" u="sng" spc="-15" dirty="0">
                <a:latin typeface="+mj-lt"/>
                <a:ea typeface="Times New Roman" panose="02020603050405020304" pitchFamily="18" charset="0"/>
              </a:rPr>
              <a:t>φ</a:t>
            </a:r>
            <a:r>
              <a:rPr lang="el-GR" sz="2400" u="sng" spc="5" dirty="0">
                <a:latin typeface="+mj-lt"/>
                <a:ea typeface="Times New Roman" panose="02020603050405020304" pitchFamily="18" charset="0"/>
              </a:rPr>
              <a:t>ικ</a:t>
            </a:r>
            <a:r>
              <a:rPr lang="el-GR" sz="2400" u="sng" dirty="0">
                <a:latin typeface="+mj-lt"/>
                <a:ea typeface="Times New Roman" panose="02020603050405020304" pitchFamily="18" charset="0"/>
              </a:rPr>
              <a:t>ή</a:t>
            </a:r>
            <a:r>
              <a:rPr lang="el-GR" sz="2400" u="sng" spc="15" dirty="0">
                <a:latin typeface="+mj-lt"/>
                <a:ea typeface="Times New Roman" panose="02020603050405020304" pitchFamily="18" charset="0"/>
              </a:rPr>
              <a:t> </a:t>
            </a:r>
            <a:r>
              <a:rPr lang="el-GR" sz="2400" u="sng" dirty="0">
                <a:latin typeface="+mj-lt"/>
                <a:ea typeface="Times New Roman" panose="02020603050405020304" pitchFamily="18" charset="0"/>
              </a:rPr>
              <a:t>τ</a:t>
            </a:r>
            <a:r>
              <a:rPr lang="el-GR" sz="2400" u="sng" spc="-10" dirty="0">
                <a:latin typeface="+mj-lt"/>
                <a:ea typeface="Times New Roman" panose="02020603050405020304" pitchFamily="18" charset="0"/>
              </a:rPr>
              <a:t>ρ</a:t>
            </a:r>
            <a:r>
              <a:rPr lang="el-GR" sz="2400" u="sng" dirty="0">
                <a:latin typeface="+mj-lt"/>
                <a:ea typeface="Times New Roman" panose="02020603050405020304" pitchFamily="18" charset="0"/>
              </a:rPr>
              <a:t>α</a:t>
            </a:r>
            <a:r>
              <a:rPr lang="el-GR" sz="2400" u="sng" spc="-10" dirty="0">
                <a:latin typeface="+mj-lt"/>
                <a:ea typeface="Times New Roman" panose="02020603050405020304" pitchFamily="18" charset="0"/>
              </a:rPr>
              <a:t>χ</a:t>
            </a:r>
            <a:r>
              <a:rPr lang="el-GR" sz="2400" u="sng" spc="-5" dirty="0">
                <a:latin typeface="+mj-lt"/>
                <a:ea typeface="Times New Roman" panose="02020603050405020304" pitchFamily="18" charset="0"/>
              </a:rPr>
              <a:t>ύ</a:t>
            </a:r>
            <a:r>
              <a:rPr lang="el-GR" sz="2400" u="sng" dirty="0">
                <a:latin typeface="+mj-lt"/>
                <a:ea typeface="Times New Roman" panose="02020603050405020304" pitchFamily="18" charset="0"/>
              </a:rPr>
              <a:t>τη</a:t>
            </a:r>
            <a:r>
              <a:rPr lang="el-GR" sz="2400" u="sng" spc="5" dirty="0">
                <a:latin typeface="+mj-lt"/>
                <a:ea typeface="Times New Roman" panose="02020603050405020304" pitchFamily="18" charset="0"/>
              </a:rPr>
              <a:t>τα.</a:t>
            </a:r>
            <a:endParaRPr lang="el-GR" sz="2400" u="sng" dirty="0">
              <a:effectLst/>
              <a:latin typeface="+mj-lt"/>
              <a:ea typeface="Times New Roman" panose="02020603050405020304" pitchFamily="18" charset="0"/>
            </a:endParaRPr>
          </a:p>
        </p:txBody>
      </p:sp>
      <p:sp>
        <p:nvSpPr>
          <p:cNvPr id="5" name="object 4">
            <a:extLst>
              <a:ext uri="{FF2B5EF4-FFF2-40B4-BE49-F238E27FC236}">
                <a16:creationId xmlns:a16="http://schemas.microsoft.com/office/drawing/2014/main" id="{7AEAF5B7-B362-4D3B-8B92-9AB859A8F9CC}"/>
              </a:ext>
            </a:extLst>
          </p:cNvPr>
          <p:cNvSpPr txBox="1"/>
          <p:nvPr/>
        </p:nvSpPr>
        <p:spPr>
          <a:xfrm>
            <a:off x="360008" y="302314"/>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solidFill>
                  <a:srgbClr val="FF0000"/>
                </a:solidFill>
              </a:rPr>
              <a:t>Δύναμη Τριβής</a:t>
            </a:r>
          </a:p>
        </p:txBody>
      </p:sp>
    </p:spTree>
    <p:extLst>
      <p:ext uri="{BB962C8B-B14F-4D97-AF65-F5344CB8AC3E}">
        <p14:creationId xmlns:p14="http://schemas.microsoft.com/office/powerpoint/2010/main" val="3290692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3D2C66B-B5E3-47BB-BDD7-14CA1A5B121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761BD9D-D378-4619-9F66-647AE35B1F8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25</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7AEAF5B7-B362-4D3B-8B92-9AB859A8F9CC}"/>
              </a:ext>
            </a:extLst>
          </p:cNvPr>
          <p:cNvSpPr txBox="1"/>
          <p:nvPr/>
        </p:nvSpPr>
        <p:spPr>
          <a:xfrm>
            <a:off x="360007" y="404664"/>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solidFill>
                  <a:srgbClr val="FF0000"/>
                </a:solidFill>
              </a:rPr>
              <a:t>Δύναμη Τριβής</a:t>
            </a:r>
          </a:p>
        </p:txBody>
      </p:sp>
      <p:sp>
        <p:nvSpPr>
          <p:cNvPr id="6" name="Ορθογώνιο 5">
            <a:extLst>
              <a:ext uri="{FF2B5EF4-FFF2-40B4-BE49-F238E27FC236}">
                <a16:creationId xmlns:a16="http://schemas.microsoft.com/office/drawing/2014/main" id="{44343B40-1532-4CD2-ABD3-7202499CF61F}"/>
              </a:ext>
            </a:extLst>
          </p:cNvPr>
          <p:cNvSpPr/>
          <p:nvPr/>
        </p:nvSpPr>
        <p:spPr>
          <a:xfrm>
            <a:off x="541563" y="1700808"/>
            <a:ext cx="8229599" cy="3046988"/>
          </a:xfrm>
          <a:prstGeom prst="rect">
            <a:avLst/>
          </a:prstGeom>
        </p:spPr>
        <p:txBody>
          <a:bodyPr wrap="square">
            <a:spAutoFit/>
          </a:bodyPr>
          <a:lstStyle/>
          <a:p>
            <a:pPr marL="63500" marR="52705" algn="just"/>
            <a:r>
              <a:rPr lang="el-GR" sz="2400" spc="5" dirty="0">
                <a:solidFill>
                  <a:srgbClr val="FF0000"/>
                </a:solidFill>
                <a:latin typeface="+mj-lt"/>
              </a:rPr>
              <a:t>Στην ελεύθερη ατμόσφαιρα οι δυνάμεις τριβής, μεταξύ της κινούμενης αέριας μάζας και του περιβάλλοντος αέρα είναι πολύ μικρές σε σχέση με τις δυνάμεις </a:t>
            </a:r>
            <a:r>
              <a:rPr lang="el-GR" sz="2400" spc="5" dirty="0" err="1">
                <a:solidFill>
                  <a:srgbClr val="FF0000"/>
                </a:solidFill>
                <a:latin typeface="+mj-lt"/>
              </a:rPr>
              <a:t>βαροβαθμίδας</a:t>
            </a:r>
            <a:r>
              <a:rPr lang="el-GR" sz="2400" spc="5" dirty="0">
                <a:solidFill>
                  <a:srgbClr val="FF0000"/>
                </a:solidFill>
                <a:latin typeface="+mj-lt"/>
              </a:rPr>
              <a:t>, έτσι σε πρώτη προσέγγιση μπορεί να αγνοηθούν. </a:t>
            </a:r>
          </a:p>
          <a:p>
            <a:pPr marL="63500" marR="52705" algn="just"/>
            <a:endParaRPr lang="el-GR" sz="2400" spc="5" dirty="0">
              <a:solidFill>
                <a:srgbClr val="FF0000"/>
              </a:solidFill>
              <a:latin typeface="+mj-lt"/>
            </a:endParaRPr>
          </a:p>
          <a:p>
            <a:pPr marL="63500" marR="52705" algn="just"/>
            <a:r>
              <a:rPr lang="el-GR" sz="2400" b="1" spc="5" dirty="0">
                <a:solidFill>
                  <a:srgbClr val="FF0000"/>
                </a:solidFill>
                <a:latin typeface="+mj-lt"/>
              </a:rPr>
              <a:t>Οι δυνάμεις τριβής γίνονται σημαντικές μόνο στο κατώτατο ατμοσφαιρικό στρώμα, </a:t>
            </a:r>
            <a:r>
              <a:rPr lang="el-GR" sz="2400" b="1" u="sng" spc="5" dirty="0">
                <a:solidFill>
                  <a:srgbClr val="FF0000"/>
                </a:solidFill>
                <a:latin typeface="+mj-lt"/>
              </a:rPr>
              <a:t>πάχους περίπου ενός χιλιομέτρου</a:t>
            </a:r>
            <a:r>
              <a:rPr lang="el-GR" sz="2400" b="1" spc="5" dirty="0">
                <a:solidFill>
                  <a:srgbClr val="FF0000"/>
                </a:solidFill>
                <a:latin typeface="+mj-lt"/>
              </a:rPr>
              <a:t>, το οποίο ονομάζεται πλανητικό οριακό στρώμα. </a:t>
            </a:r>
          </a:p>
        </p:txBody>
      </p:sp>
    </p:spTree>
    <p:extLst>
      <p:ext uri="{BB962C8B-B14F-4D97-AF65-F5344CB8AC3E}">
        <p14:creationId xmlns:p14="http://schemas.microsoft.com/office/powerpoint/2010/main" val="1786494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74C8DC0-3701-4505-82CA-17FB5CB5EC9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8042B92-5F86-4D13-BABF-8FB3709772C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26</a:t>
            </a:fld>
            <a:endParaRPr lang="el-GR" dirty="0">
              <a:solidFill>
                <a:prstClr val="black">
                  <a:tint val="75000"/>
                </a:prstClr>
              </a:solidFill>
            </a:endParaRPr>
          </a:p>
        </p:txBody>
      </p:sp>
      <p:sp>
        <p:nvSpPr>
          <p:cNvPr id="7" name="object 4">
            <a:extLst>
              <a:ext uri="{FF2B5EF4-FFF2-40B4-BE49-F238E27FC236}">
                <a16:creationId xmlns:a16="http://schemas.microsoft.com/office/drawing/2014/main" id="{EBF1C5F5-3808-4854-95B7-E52EDC93108F}"/>
              </a:ext>
            </a:extLst>
          </p:cNvPr>
          <p:cNvSpPr txBox="1"/>
          <p:nvPr/>
        </p:nvSpPr>
        <p:spPr>
          <a:xfrm>
            <a:off x="457200" y="190987"/>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t>Δύναμη Τριβής</a:t>
            </a:r>
          </a:p>
        </p:txBody>
      </p:sp>
      <p:sp>
        <p:nvSpPr>
          <p:cNvPr id="8" name="Ορθογώνιο 7">
            <a:extLst>
              <a:ext uri="{FF2B5EF4-FFF2-40B4-BE49-F238E27FC236}">
                <a16:creationId xmlns:a16="http://schemas.microsoft.com/office/drawing/2014/main" id="{0E19511C-8083-43E3-939C-0F8EB9B803C1}"/>
              </a:ext>
            </a:extLst>
          </p:cNvPr>
          <p:cNvSpPr/>
          <p:nvPr/>
        </p:nvSpPr>
        <p:spPr>
          <a:xfrm>
            <a:off x="375351" y="548680"/>
            <a:ext cx="8587680" cy="4208844"/>
          </a:xfrm>
          <a:prstGeom prst="rect">
            <a:avLst/>
          </a:prstGeom>
        </p:spPr>
        <p:txBody>
          <a:bodyPr wrap="square">
            <a:spAutoFit/>
          </a:bodyPr>
          <a:lstStyle/>
          <a:p>
            <a:pPr marL="12700" algn="just">
              <a:lnSpc>
                <a:spcPts val="2555"/>
              </a:lnSpc>
              <a:spcBef>
                <a:spcPts val="127"/>
              </a:spcBef>
            </a:pPr>
            <a:r>
              <a:rPr lang="el-GR" sz="2400" dirty="0">
                <a:solidFill>
                  <a:srgbClr val="C00000"/>
                </a:solidFill>
                <a:latin typeface="Arial Narrow" panose="020B0606020202030204" pitchFamily="34" charset="0"/>
              </a:rPr>
              <a:t>Οι τριβή συμπεριφέρεται όπως και η δύναμη της βαρύτητας. </a:t>
            </a: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endParaRPr lang="el-GR" sz="2400" dirty="0">
              <a:solidFill>
                <a:srgbClr val="0000FF"/>
              </a:solidFill>
              <a:latin typeface="Arial Narrow" panose="020B0606020202030204" pitchFamily="34" charset="0"/>
            </a:endParaRPr>
          </a:p>
          <a:p>
            <a:pPr marL="12700" algn="just">
              <a:lnSpc>
                <a:spcPts val="2555"/>
              </a:lnSpc>
              <a:spcBef>
                <a:spcPts val="127"/>
              </a:spcBef>
            </a:pPr>
            <a:r>
              <a:rPr lang="el-GR" sz="2400" dirty="0">
                <a:solidFill>
                  <a:srgbClr val="0000FF"/>
                </a:solidFill>
                <a:latin typeface="Arial Narrow" panose="020B0606020202030204" pitchFamily="34" charset="0"/>
              </a:rPr>
              <a:t>Στο σχήμα, θεωρείται ότι ο κύβος αποτελείται από παράλληλα λεπτά στρώματα που κατά την κίνησή τους προκαλούν τάσεις το ένα στο άλλο. </a:t>
            </a:r>
            <a:r>
              <a:rPr lang="el-GR" sz="2400" b="1" u="sng" dirty="0">
                <a:solidFill>
                  <a:srgbClr val="0000FF"/>
                </a:solidFill>
                <a:latin typeface="Arial Narrow" panose="020B0606020202030204" pitchFamily="34" charset="0"/>
              </a:rPr>
              <a:t>Αυτές καλούνται </a:t>
            </a:r>
            <a:r>
              <a:rPr lang="el-GR" sz="2400" b="1" u="sng" dirty="0" err="1">
                <a:solidFill>
                  <a:srgbClr val="0000FF"/>
                </a:solidFill>
                <a:latin typeface="Arial Narrow" panose="020B0606020202030204" pitchFamily="34" charset="0"/>
              </a:rPr>
              <a:t>διατμητικές</a:t>
            </a:r>
            <a:r>
              <a:rPr lang="el-GR" sz="2400" b="1" u="sng" dirty="0">
                <a:solidFill>
                  <a:srgbClr val="0000FF"/>
                </a:solidFill>
                <a:latin typeface="Arial Narrow" panose="020B0606020202030204" pitchFamily="34" charset="0"/>
              </a:rPr>
              <a:t> τάσεις</a:t>
            </a:r>
            <a:r>
              <a:rPr lang="el-GR" sz="2400" dirty="0">
                <a:solidFill>
                  <a:srgbClr val="0000FF"/>
                </a:solidFill>
                <a:latin typeface="Arial Narrow" panose="020B0606020202030204" pitchFamily="34" charset="0"/>
              </a:rPr>
              <a:t>. </a:t>
            </a:r>
          </a:p>
        </p:txBody>
      </p:sp>
      <p:pic>
        <p:nvPicPr>
          <p:cNvPr id="9" name="Εικόνα 8">
            <a:extLst>
              <a:ext uri="{FF2B5EF4-FFF2-40B4-BE49-F238E27FC236}">
                <a16:creationId xmlns:a16="http://schemas.microsoft.com/office/drawing/2014/main" id="{0F393EE5-79AB-40DD-85F1-5C10D464CF56}"/>
              </a:ext>
            </a:extLst>
          </p:cNvPr>
          <p:cNvPicPr>
            <a:picLocks noChangeAspect="1"/>
          </p:cNvPicPr>
          <p:nvPr/>
        </p:nvPicPr>
        <p:blipFill rotWithShape="1">
          <a:blip r:embed="rId3" cstate="print"/>
          <a:srcRect l="9965" t="6252" b="11186"/>
          <a:stretch/>
        </p:blipFill>
        <p:spPr>
          <a:xfrm>
            <a:off x="4414301" y="1128425"/>
            <a:ext cx="4508196" cy="2299105"/>
          </a:xfrm>
          <a:prstGeom prst="rect">
            <a:avLst/>
          </a:prstGeom>
        </p:spPr>
      </p:pic>
      <p:pic>
        <p:nvPicPr>
          <p:cNvPr id="3074" name="Picture 2">
            <a:extLst>
              <a:ext uri="{FF2B5EF4-FFF2-40B4-BE49-F238E27FC236}">
                <a16:creationId xmlns:a16="http://schemas.microsoft.com/office/drawing/2014/main" id="{112503A3-AB16-4B18-9519-AE30906C5D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63" y="1136421"/>
            <a:ext cx="4364038"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Ορθογώνιο 4">
            <a:extLst>
              <a:ext uri="{FF2B5EF4-FFF2-40B4-BE49-F238E27FC236}">
                <a16:creationId xmlns:a16="http://schemas.microsoft.com/office/drawing/2014/main" id="{3D9D41E3-8CBB-45BC-8093-F97E47B3786C}"/>
              </a:ext>
            </a:extLst>
          </p:cNvPr>
          <p:cNvSpPr/>
          <p:nvPr/>
        </p:nvSpPr>
        <p:spPr>
          <a:xfrm>
            <a:off x="19681" y="4959151"/>
            <a:ext cx="8667119" cy="646331"/>
          </a:xfrm>
          <a:prstGeom prst="rect">
            <a:avLst/>
          </a:prstGeom>
        </p:spPr>
        <p:txBody>
          <a:bodyPr wrap="square">
            <a:spAutoFit/>
          </a:bodyPr>
          <a:lstStyle/>
          <a:p>
            <a:pPr marL="12700" algn="just">
              <a:lnSpc>
                <a:spcPts val="2555"/>
              </a:lnSpc>
              <a:spcBef>
                <a:spcPts val="127"/>
              </a:spcBef>
            </a:pPr>
            <a:r>
              <a:rPr lang="el-GR" sz="2400" dirty="0">
                <a:solidFill>
                  <a:srgbClr val="C00000"/>
                </a:solidFill>
              </a:rPr>
              <a:t>Όταν η απόσταση μεταξύ των δύο πλακών τείνει στο μηδέν, η δύναμη τριβής ανά μονάδα επιφάνειας (</a:t>
            </a:r>
            <a:r>
              <a:rPr lang="en-US" sz="2400" dirty="0">
                <a:solidFill>
                  <a:srgbClr val="C00000"/>
                </a:solidFill>
              </a:rPr>
              <a:t>N</a:t>
            </a:r>
            <a:r>
              <a:rPr lang="el-GR" sz="2400" dirty="0">
                <a:solidFill>
                  <a:srgbClr val="C00000"/>
                </a:solidFill>
              </a:rPr>
              <a:t>/</a:t>
            </a:r>
            <a:r>
              <a:rPr lang="en-US" sz="2400" dirty="0">
                <a:solidFill>
                  <a:srgbClr val="C00000"/>
                </a:solidFill>
              </a:rPr>
              <a:t>m</a:t>
            </a:r>
            <a:r>
              <a:rPr lang="el-GR" sz="2400" baseline="30000" dirty="0">
                <a:solidFill>
                  <a:srgbClr val="C00000"/>
                </a:solidFill>
              </a:rPr>
              <a:t>2</a:t>
            </a:r>
            <a:r>
              <a:rPr lang="el-GR" sz="2400" dirty="0">
                <a:solidFill>
                  <a:srgbClr val="C00000"/>
                </a:solidFill>
              </a:rPr>
              <a:t>) είναι ανάλογη της </a:t>
            </a:r>
            <a:r>
              <a:rPr lang="el-GR" sz="2400" dirty="0" err="1">
                <a:solidFill>
                  <a:srgbClr val="C00000"/>
                </a:solidFill>
              </a:rPr>
              <a:t>διατμητικής</a:t>
            </a:r>
            <a:r>
              <a:rPr lang="el-GR" sz="2400" dirty="0">
                <a:solidFill>
                  <a:srgbClr val="C00000"/>
                </a:solidFill>
              </a:rPr>
              <a:t> τάσης της ταχύτητας ∂</a:t>
            </a:r>
            <a:r>
              <a:rPr lang="en-US" sz="2400" dirty="0">
                <a:solidFill>
                  <a:srgbClr val="C00000"/>
                </a:solidFill>
              </a:rPr>
              <a:t>V</a:t>
            </a:r>
            <a:r>
              <a:rPr lang="el-GR" sz="2400" dirty="0">
                <a:solidFill>
                  <a:srgbClr val="C00000"/>
                </a:solidFill>
              </a:rPr>
              <a:t>/∂</a:t>
            </a:r>
            <a:r>
              <a:rPr lang="en-US" sz="2400" dirty="0">
                <a:solidFill>
                  <a:srgbClr val="C00000"/>
                </a:solidFill>
              </a:rPr>
              <a:t>z</a:t>
            </a:r>
            <a:endParaRPr lang="el-GR" sz="2400" dirty="0">
              <a:solidFill>
                <a:srgbClr val="C00000"/>
              </a:solidFill>
            </a:endParaRPr>
          </a:p>
        </p:txBody>
      </p:sp>
    </p:spTree>
    <p:extLst>
      <p:ext uri="{BB962C8B-B14F-4D97-AF65-F5344CB8AC3E}">
        <p14:creationId xmlns:p14="http://schemas.microsoft.com/office/powerpoint/2010/main" val="1258512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74C8DC0-3701-4505-82CA-17FB5CB5EC9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8042B92-5F86-4D13-BABF-8FB3709772C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27</a:t>
            </a:fld>
            <a:endParaRPr lang="el-GR" dirty="0">
              <a:solidFill>
                <a:prstClr val="black">
                  <a:tint val="75000"/>
                </a:prstClr>
              </a:solidFill>
            </a:endParaRPr>
          </a:p>
        </p:txBody>
      </p:sp>
      <p:sp>
        <p:nvSpPr>
          <p:cNvPr id="7" name="object 4">
            <a:extLst>
              <a:ext uri="{FF2B5EF4-FFF2-40B4-BE49-F238E27FC236}">
                <a16:creationId xmlns:a16="http://schemas.microsoft.com/office/drawing/2014/main" id="{EBF1C5F5-3808-4854-95B7-E52EDC93108F}"/>
              </a:ext>
            </a:extLst>
          </p:cNvPr>
          <p:cNvSpPr txBox="1"/>
          <p:nvPr/>
        </p:nvSpPr>
        <p:spPr>
          <a:xfrm>
            <a:off x="469744" y="318561"/>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solidFill>
                  <a:srgbClr val="FF0000"/>
                </a:solidFill>
              </a:rPr>
              <a:t>Δύναμη Τριβής</a:t>
            </a:r>
          </a:p>
        </p:txBody>
      </p:sp>
      <p:sp>
        <p:nvSpPr>
          <p:cNvPr id="8" name="Ορθογώνιο 7">
            <a:extLst>
              <a:ext uri="{FF2B5EF4-FFF2-40B4-BE49-F238E27FC236}">
                <a16:creationId xmlns:a16="http://schemas.microsoft.com/office/drawing/2014/main" id="{0E19511C-8083-43E3-939C-0F8EB9B803C1}"/>
              </a:ext>
            </a:extLst>
          </p:cNvPr>
          <p:cNvSpPr/>
          <p:nvPr/>
        </p:nvSpPr>
        <p:spPr>
          <a:xfrm>
            <a:off x="278160" y="1237722"/>
            <a:ext cx="8587680" cy="1772280"/>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Εάν λ.χ. η πάνω πλάκα-στρώμα κινηθεί λόγω άσκησης δύναμης (με ταχύτητα </a:t>
            </a:r>
            <a:r>
              <a:rPr lang="en-US" sz="2400" dirty="0">
                <a:solidFill>
                  <a:srgbClr val="0000FF"/>
                </a:solidFill>
                <a:latin typeface="Arial Narrow" panose="020B0606020202030204" pitchFamily="34" charset="0"/>
              </a:rPr>
              <a:t>u</a:t>
            </a:r>
            <a:r>
              <a:rPr lang="en-US" sz="2400" baseline="-25000" dirty="0">
                <a:solidFill>
                  <a:srgbClr val="0000FF"/>
                </a:solidFill>
                <a:latin typeface="Arial Narrow" panose="020B0606020202030204" pitchFamily="34" charset="0"/>
              </a:rPr>
              <a:t>1</a:t>
            </a:r>
            <a:r>
              <a:rPr lang="en-US" sz="2400" dirty="0">
                <a:solidFill>
                  <a:srgbClr val="0000FF"/>
                </a:solidFill>
                <a:latin typeface="Arial Narrow" panose="020B0606020202030204" pitchFamily="34" charset="0"/>
              </a:rPr>
              <a:t>)</a:t>
            </a:r>
            <a:r>
              <a:rPr lang="el-GR" sz="2400" dirty="0">
                <a:solidFill>
                  <a:srgbClr val="0000FF"/>
                </a:solidFill>
                <a:latin typeface="Arial Narrow" panose="020B0606020202030204" pitchFamily="34" charset="0"/>
              </a:rPr>
              <a:t> τότε λόγω τριβής θα παρασυρθούν με τη σειρά τους όλες οι πλάκες, μέχρι μηδενισμού της ταχύτητας στην επιφάνεια της τελευταίας πλάκας κάτω (που είναι ακίνητη).</a:t>
            </a:r>
          </a:p>
          <a:p>
            <a:pPr marL="12700" algn="just">
              <a:lnSpc>
                <a:spcPts val="2555"/>
              </a:lnSpc>
              <a:spcBef>
                <a:spcPts val="127"/>
              </a:spcBef>
            </a:pPr>
            <a:endParaRPr lang="el-GR" sz="2400" dirty="0">
              <a:solidFill>
                <a:srgbClr val="0000FF"/>
              </a:solidFill>
              <a:latin typeface="Arial Narrow" panose="020B0606020202030204" pitchFamily="34" charset="0"/>
            </a:endParaRPr>
          </a:p>
        </p:txBody>
      </p:sp>
      <mc:AlternateContent xmlns:mc="http://schemas.openxmlformats.org/markup-compatibility/2006" xmlns:a14="http://schemas.microsoft.com/office/drawing/2010/main">
        <mc:Choice Requires="a14">
          <p:sp>
            <p:nvSpPr>
              <p:cNvPr id="10" name="Object 4">
                <a:extLst>
                  <a:ext uri="{FF2B5EF4-FFF2-40B4-BE49-F238E27FC236}">
                    <a16:creationId xmlns:a16="http://schemas.microsoft.com/office/drawing/2014/main" id="{D10A3F67-24FF-4490-8C2A-29E0B6890320}"/>
                  </a:ext>
                </a:extLst>
              </p:cNvPr>
              <p:cNvSpPr txBox="1"/>
              <p:nvPr/>
            </p:nvSpPr>
            <p:spPr bwMode="auto">
              <a:xfrm>
                <a:off x="3277579" y="3030130"/>
                <a:ext cx="2808312" cy="865188"/>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3200" b="0" i="1" smtClean="0">
                          <a:solidFill>
                            <a:srgbClr val="C00000"/>
                          </a:solidFill>
                          <a:latin typeface="Cambria Math" panose="02040503050406030204" pitchFamily="18" charset="0"/>
                        </a:rPr>
                        <m:t>𝐹</m:t>
                      </m:r>
                      <m:r>
                        <a:rPr lang="en-US" sz="3200" b="0" i="1" baseline="-25000" smtClean="0">
                          <a:solidFill>
                            <a:srgbClr val="C00000"/>
                          </a:solidFill>
                          <a:latin typeface="Cambria Math" panose="02040503050406030204" pitchFamily="18" charset="0"/>
                        </a:rPr>
                        <m:t>𝑣𝑖𝑠𝑐</m:t>
                      </m:r>
                      <m:r>
                        <a:rPr lang="el-GR" sz="3200" i="1">
                          <a:solidFill>
                            <a:srgbClr val="C00000"/>
                          </a:solidFill>
                          <a:latin typeface="Cambria Math" panose="02040503050406030204" pitchFamily="18" charset="0"/>
                        </a:rPr>
                        <m:t>=</m:t>
                      </m:r>
                      <m:r>
                        <a:rPr lang="el-GR" sz="3200" b="0" i="1" smtClean="0">
                          <a:solidFill>
                            <a:srgbClr val="C00000"/>
                          </a:solidFill>
                          <a:latin typeface="Cambria Math" panose="02040503050406030204" pitchFamily="18" charset="0"/>
                        </a:rPr>
                        <m:t>𝜇</m:t>
                      </m:r>
                      <m:f>
                        <m:fPr>
                          <m:ctrlPr>
                            <a:rPr lang="el-GR" sz="3200" i="1">
                              <a:solidFill>
                                <a:srgbClr val="C00000"/>
                              </a:solidFill>
                              <a:latin typeface="Cambria Math" panose="02040503050406030204" pitchFamily="18" charset="0"/>
                            </a:rPr>
                          </m:ctrlPr>
                        </m:fPr>
                        <m:num>
                          <m:r>
                            <a:rPr lang="en-US" sz="3200" b="0" i="1" smtClean="0">
                              <a:solidFill>
                                <a:srgbClr val="C00000"/>
                              </a:solidFill>
                              <a:latin typeface="Cambria Math" panose="02040503050406030204" pitchFamily="18" charset="0"/>
                            </a:rPr>
                            <m:t>𝑢𝑆</m:t>
                          </m:r>
                        </m:num>
                        <m:den>
                          <m:r>
                            <a:rPr lang="en-US" sz="3200" b="0" i="1" smtClean="0">
                              <a:solidFill>
                                <a:srgbClr val="C00000"/>
                              </a:solidFill>
                              <a:latin typeface="Cambria Math" panose="02040503050406030204" pitchFamily="18" charset="0"/>
                            </a:rPr>
                            <m:t>𝑙</m:t>
                          </m:r>
                        </m:den>
                      </m:f>
                    </m:oMath>
                  </m:oMathPara>
                </a14:m>
                <a:endParaRPr lang="el-GR" sz="3200" dirty="0">
                  <a:solidFill>
                    <a:srgbClr val="C00000"/>
                  </a:solidFill>
                </a:endParaRPr>
              </a:p>
            </p:txBody>
          </p:sp>
        </mc:Choice>
        <mc:Fallback xmlns="">
          <p:sp>
            <p:nvSpPr>
              <p:cNvPr id="10" name="Object 4">
                <a:extLst>
                  <a:ext uri="{FF2B5EF4-FFF2-40B4-BE49-F238E27FC236}">
                    <a16:creationId xmlns:a16="http://schemas.microsoft.com/office/drawing/2014/main" id="{D10A3F67-24FF-4490-8C2A-29E0B6890320}"/>
                  </a:ext>
                </a:extLst>
              </p:cNvPr>
              <p:cNvSpPr txBox="1">
                <a:spLocks noRot="1" noChangeAspect="1" noMove="1" noResize="1" noEditPoints="1" noAdjustHandles="1" noChangeArrowheads="1" noChangeShapeType="1" noTextEdit="1"/>
              </p:cNvSpPr>
              <p:nvPr/>
            </p:nvSpPr>
            <p:spPr bwMode="auto">
              <a:xfrm>
                <a:off x="3277579" y="3030130"/>
                <a:ext cx="2808312" cy="865188"/>
              </a:xfrm>
              <a:prstGeom prst="rect">
                <a:avLst/>
              </a:prstGeom>
              <a:blipFill>
                <a:blip r:embed="rId3"/>
                <a:stretch>
                  <a:fillRect b="-11972"/>
                </a:stretch>
              </a:blipFill>
              <a:ln>
                <a:noFill/>
              </a:ln>
              <a:effectLst/>
            </p:spPr>
            <p:txBody>
              <a:bodyPr/>
              <a:lstStyle/>
              <a:p>
                <a:r>
                  <a:rPr lang="el-GR">
                    <a:noFill/>
                  </a:rPr>
                  <a:t> </a:t>
                </a:r>
              </a:p>
            </p:txBody>
          </p:sp>
        </mc:Fallback>
      </mc:AlternateContent>
      <p:sp>
        <p:nvSpPr>
          <p:cNvPr id="4" name="Ορθογώνιο 3">
            <a:extLst>
              <a:ext uri="{FF2B5EF4-FFF2-40B4-BE49-F238E27FC236}">
                <a16:creationId xmlns:a16="http://schemas.microsoft.com/office/drawing/2014/main" id="{8EB9305A-74C4-475D-9AC6-D273933FC46D}"/>
              </a:ext>
            </a:extLst>
          </p:cNvPr>
          <p:cNvSpPr/>
          <p:nvPr/>
        </p:nvSpPr>
        <p:spPr>
          <a:xfrm>
            <a:off x="332211" y="4941168"/>
            <a:ext cx="4414285" cy="369332"/>
          </a:xfrm>
          <a:prstGeom prst="rect">
            <a:avLst/>
          </a:prstGeom>
        </p:spPr>
        <p:txBody>
          <a:bodyPr wrap="none">
            <a:spAutoFit/>
          </a:bodyPr>
          <a:lstStyle/>
          <a:p>
            <a:r>
              <a:rPr lang="el-GR" dirty="0">
                <a:solidFill>
                  <a:srgbClr val="0000FF"/>
                </a:solidFill>
              </a:rPr>
              <a:t>μ: ιξώδες, </a:t>
            </a:r>
            <a:r>
              <a:rPr lang="en-US" dirty="0">
                <a:solidFill>
                  <a:srgbClr val="0000FF"/>
                </a:solidFill>
              </a:rPr>
              <a:t>S</a:t>
            </a:r>
            <a:r>
              <a:rPr lang="el-GR" dirty="0">
                <a:solidFill>
                  <a:srgbClr val="0000FF"/>
                </a:solidFill>
              </a:rPr>
              <a:t>: επιφάνεια, </a:t>
            </a:r>
            <a:r>
              <a:rPr lang="en-US" dirty="0">
                <a:solidFill>
                  <a:srgbClr val="0000FF"/>
                </a:solidFill>
              </a:rPr>
              <a:t>l</a:t>
            </a:r>
            <a:r>
              <a:rPr lang="el-GR" dirty="0">
                <a:solidFill>
                  <a:srgbClr val="0000FF"/>
                </a:solidFill>
              </a:rPr>
              <a:t>:</a:t>
            </a:r>
            <a:r>
              <a:rPr lang="en-US" dirty="0">
                <a:solidFill>
                  <a:srgbClr val="0000FF"/>
                </a:solidFill>
              </a:rPr>
              <a:t> </a:t>
            </a:r>
            <a:r>
              <a:rPr lang="el-GR" dirty="0">
                <a:solidFill>
                  <a:srgbClr val="0000FF"/>
                </a:solidFill>
              </a:rPr>
              <a:t>ύψος, </a:t>
            </a:r>
            <a:r>
              <a:rPr lang="en-US" dirty="0">
                <a:solidFill>
                  <a:srgbClr val="0000FF"/>
                </a:solidFill>
              </a:rPr>
              <a:t>u</a:t>
            </a:r>
            <a:r>
              <a:rPr lang="el-GR" dirty="0">
                <a:solidFill>
                  <a:srgbClr val="0000FF"/>
                </a:solidFill>
              </a:rPr>
              <a:t>:</a:t>
            </a:r>
            <a:r>
              <a:rPr lang="en-US" dirty="0">
                <a:solidFill>
                  <a:srgbClr val="0000FF"/>
                </a:solidFill>
              </a:rPr>
              <a:t> </a:t>
            </a:r>
            <a:r>
              <a:rPr lang="el-GR" dirty="0">
                <a:solidFill>
                  <a:srgbClr val="0000FF"/>
                </a:solidFill>
              </a:rPr>
              <a:t>ταχύτητα</a:t>
            </a:r>
            <a:endParaRPr lang="el-GR"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918CB27-2B22-ADEB-5376-A8F418D190D4}"/>
                  </a:ext>
                </a:extLst>
              </p:cNvPr>
              <p:cNvSpPr txBox="1"/>
              <p:nvPr/>
            </p:nvSpPr>
            <p:spPr>
              <a:xfrm>
                <a:off x="6732240" y="3421587"/>
                <a:ext cx="1189112" cy="461665"/>
              </a:xfrm>
              <a:prstGeom prst="rect">
                <a:avLst/>
              </a:prstGeom>
              <a:noFill/>
            </p:spPr>
            <p:txBody>
              <a:bodyPr wrap="square">
                <a:spAutoFit/>
              </a:bodyPr>
              <a:lstStyle/>
              <a:p>
                <a:r>
                  <a:rPr lang="en-US" sz="2400" b="0" dirty="0">
                    <a:solidFill>
                      <a:srgbClr val="C00000"/>
                    </a:solidFill>
                  </a:rPr>
                  <a:t>(</a:t>
                </a:r>
                <a14:m>
                  <m:oMath xmlns:m="http://schemas.openxmlformats.org/officeDocument/2006/math">
                    <m:r>
                      <a:rPr lang="en-US" sz="2400" b="0" i="1" smtClean="0">
                        <a:solidFill>
                          <a:srgbClr val="C00000"/>
                        </a:solidFill>
                        <a:latin typeface="Cambria Math" panose="02040503050406030204" pitchFamily="18" charset="0"/>
                      </a:rPr>
                      <m:t>𝑁𝑡</m:t>
                    </m:r>
                    <m:r>
                      <a:rPr lang="en-US" sz="2400" b="0" i="1" smtClean="0">
                        <a:solidFill>
                          <a:srgbClr val="C00000"/>
                        </a:solidFill>
                        <a:latin typeface="Cambria Math" panose="02040503050406030204" pitchFamily="18" charset="0"/>
                      </a:rPr>
                      <m:t>)</m:t>
                    </m:r>
                  </m:oMath>
                </a14:m>
                <a:endParaRPr lang="el-GR" sz="2400" dirty="0"/>
              </a:p>
            </p:txBody>
          </p:sp>
        </mc:Choice>
        <mc:Fallback xmlns="">
          <p:sp>
            <p:nvSpPr>
              <p:cNvPr id="6" name="TextBox 5">
                <a:extLst>
                  <a:ext uri="{FF2B5EF4-FFF2-40B4-BE49-F238E27FC236}">
                    <a16:creationId xmlns:a16="http://schemas.microsoft.com/office/drawing/2014/main" id="{D918CB27-2B22-ADEB-5376-A8F418D190D4}"/>
                  </a:ext>
                </a:extLst>
              </p:cNvPr>
              <p:cNvSpPr txBox="1">
                <a:spLocks noRot="1" noChangeAspect="1" noMove="1" noResize="1" noEditPoints="1" noAdjustHandles="1" noChangeArrowheads="1" noChangeShapeType="1" noTextEdit="1"/>
              </p:cNvSpPr>
              <p:nvPr/>
            </p:nvSpPr>
            <p:spPr>
              <a:xfrm>
                <a:off x="6732240" y="3421587"/>
                <a:ext cx="1189112" cy="461665"/>
              </a:xfrm>
              <a:prstGeom prst="rect">
                <a:avLst/>
              </a:prstGeom>
              <a:blipFill>
                <a:blip r:embed="rId4"/>
                <a:stretch>
                  <a:fillRect l="-7692" t="-10526" b="-28947"/>
                </a:stretch>
              </a:blipFill>
            </p:spPr>
            <p:txBody>
              <a:bodyPr/>
              <a:lstStyle/>
              <a:p>
                <a:r>
                  <a:rPr lang="el-GR">
                    <a:noFill/>
                  </a:rPr>
                  <a:t> </a:t>
                </a:r>
              </a:p>
            </p:txBody>
          </p:sp>
        </mc:Fallback>
      </mc:AlternateContent>
    </p:spTree>
    <p:extLst>
      <p:ext uri="{BB962C8B-B14F-4D97-AF65-F5344CB8AC3E}">
        <p14:creationId xmlns:p14="http://schemas.microsoft.com/office/powerpoint/2010/main" val="1305356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2048B96-F9C3-478C-9708-C168D7E9432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F6D4B36-287E-491A-B900-476BD2B4468D}"/>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28</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1D5002AD-77E7-4360-854F-B09B8CDA5E9D}"/>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400" dirty="0"/>
              <a:t>Δύναμη Τριβής</a:t>
            </a:r>
          </a:p>
        </p:txBody>
      </p:sp>
      <mc:AlternateContent xmlns:mc="http://schemas.openxmlformats.org/markup-compatibility/2006" xmlns:a14="http://schemas.microsoft.com/office/drawing/2010/main">
        <mc:Choice Requires="a14">
          <p:sp>
            <p:nvSpPr>
              <p:cNvPr id="7" name="Ορθογώνιο 6">
                <a:extLst>
                  <a:ext uri="{FF2B5EF4-FFF2-40B4-BE49-F238E27FC236}">
                    <a16:creationId xmlns:a16="http://schemas.microsoft.com/office/drawing/2014/main" id="{F5091E9A-72E2-4DB1-9AD0-7B015A773B0C}"/>
                  </a:ext>
                </a:extLst>
              </p:cNvPr>
              <p:cNvSpPr/>
              <p:nvPr/>
            </p:nvSpPr>
            <p:spPr>
              <a:xfrm>
                <a:off x="358194" y="998034"/>
                <a:ext cx="8587680" cy="3516347"/>
              </a:xfrm>
              <a:prstGeom prst="rect">
                <a:avLst/>
              </a:prstGeom>
            </p:spPr>
            <p:txBody>
              <a:bodyPr wrap="square">
                <a:spAutoFit/>
              </a:bodyPr>
              <a:lstStyle/>
              <a:p>
                <a:pPr marL="12700" algn="just">
                  <a:lnSpc>
                    <a:spcPts val="2555"/>
                  </a:lnSpc>
                  <a:spcBef>
                    <a:spcPts val="127"/>
                  </a:spcBef>
                </a:pPr>
                <a:endParaRPr lang="en-US" sz="2400" dirty="0">
                  <a:solidFill>
                    <a:srgbClr val="0000FF"/>
                  </a:solidFill>
                </a:endParaRPr>
              </a:p>
              <a:p>
                <a:pPr marL="12700" algn="just">
                  <a:lnSpc>
                    <a:spcPts val="2555"/>
                  </a:lnSpc>
                  <a:spcBef>
                    <a:spcPts val="127"/>
                  </a:spcBef>
                </a:pPr>
                <a:r>
                  <a:rPr lang="el-GR" sz="2400" dirty="0">
                    <a:solidFill>
                      <a:srgbClr val="0000FF"/>
                    </a:solidFill>
                  </a:rPr>
                  <a:t> </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όπου </a:t>
                </a:r>
                <a14:m>
                  <m:oMath xmlns:m="http://schemas.openxmlformats.org/officeDocument/2006/math">
                    <m:f>
                      <m:fPr>
                        <m:ctrlPr>
                          <a:rPr lang="el-GR" sz="2400" i="1" smtClean="0">
                            <a:solidFill>
                              <a:srgbClr val="0000FF"/>
                            </a:solidFill>
                            <a:latin typeface="Cambria Math" panose="02040503050406030204" pitchFamily="18" charset="0"/>
                          </a:rPr>
                        </m:ctrlPr>
                      </m:fPr>
                      <m:num>
                        <m:r>
                          <a:rPr lang="en-US" sz="2400" i="1">
                            <a:solidFill>
                              <a:srgbClr val="0000FF"/>
                            </a:solidFill>
                            <a:latin typeface="Cambria Math" panose="02040503050406030204" pitchFamily="18" charset="0"/>
                          </a:rPr>
                          <m:t>𝐹</m:t>
                        </m:r>
                        <m:r>
                          <a:rPr lang="en-US" sz="2400" i="1" baseline="-25000">
                            <a:solidFill>
                              <a:srgbClr val="0000FF"/>
                            </a:solidFill>
                            <a:latin typeface="Cambria Math" panose="02040503050406030204" pitchFamily="18" charset="0"/>
                          </a:rPr>
                          <m:t>𝑣𝑖𝑠𝑐</m:t>
                        </m:r>
                      </m:num>
                      <m:den>
                        <m:r>
                          <a:rPr lang="en-US" sz="2400" i="1">
                            <a:solidFill>
                              <a:srgbClr val="0000FF"/>
                            </a:solidFill>
                            <a:latin typeface="Cambria Math" panose="02040503050406030204" pitchFamily="18" charset="0"/>
                          </a:rPr>
                          <m:t>𝑆</m:t>
                        </m:r>
                      </m:den>
                    </m:f>
                  </m:oMath>
                </a14:m>
                <a:r>
                  <a:rPr lang="el-GR" sz="2400" dirty="0">
                    <a:solidFill>
                      <a:srgbClr val="0000FF"/>
                    </a:solidFill>
                  </a:rPr>
                  <a:t> η τάση που εξασκείται παράλληλα προς την επιφάνεια και καλείται </a:t>
                </a:r>
                <a:r>
                  <a:rPr lang="el-GR" sz="2400" dirty="0" err="1">
                    <a:solidFill>
                      <a:srgbClr val="0000FF"/>
                    </a:solidFill>
                  </a:rPr>
                  <a:t>διατμητική</a:t>
                </a:r>
                <a:r>
                  <a:rPr lang="el-GR" sz="2400" dirty="0">
                    <a:solidFill>
                      <a:srgbClr val="0000FF"/>
                    </a:solidFill>
                  </a:rPr>
                  <a:t> τάση, συμβολίζεται δε:</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n-US" sz="2400" dirty="0">
                    <a:solidFill>
                      <a:srgbClr val="0000FF"/>
                    </a:solidFill>
                  </a:rPr>
                  <a:t>x, </a:t>
                </a:r>
                <a:r>
                  <a:rPr lang="el-GR" sz="2400" dirty="0">
                    <a:solidFill>
                      <a:srgbClr val="0000FF"/>
                    </a:solidFill>
                  </a:rPr>
                  <a:t>η διεύθυνση κίνησης, </a:t>
                </a:r>
                <a:r>
                  <a:rPr lang="en-US" sz="2400" dirty="0">
                    <a:solidFill>
                      <a:srgbClr val="0000FF"/>
                    </a:solidFill>
                  </a:rPr>
                  <a:t>z, </a:t>
                </a:r>
                <a:r>
                  <a:rPr lang="el-GR" sz="2400" dirty="0">
                    <a:solidFill>
                      <a:srgbClr val="0000FF"/>
                    </a:solidFill>
                  </a:rPr>
                  <a:t>η κάθετη προς τη διεύθυνση της κίνησης. Η </a:t>
                </a:r>
                <a:r>
                  <a:rPr lang="el-GR" sz="2400" dirty="0" err="1">
                    <a:solidFill>
                      <a:srgbClr val="0000FF"/>
                    </a:solidFill>
                  </a:rPr>
                  <a:t>διατμητική</a:t>
                </a:r>
                <a:r>
                  <a:rPr lang="el-GR" sz="2400" dirty="0">
                    <a:solidFill>
                      <a:srgbClr val="0000FF"/>
                    </a:solidFill>
                  </a:rPr>
                  <a:t> τάση είναι στο επίπεδο </a:t>
                </a:r>
                <a:r>
                  <a:rPr lang="en-US" sz="2400" dirty="0" err="1">
                    <a:solidFill>
                      <a:srgbClr val="0000FF"/>
                    </a:solidFill>
                  </a:rPr>
                  <a:t>zx</a:t>
                </a:r>
                <a:r>
                  <a:rPr lang="en-US" sz="2400" dirty="0">
                    <a:solidFill>
                      <a:srgbClr val="0000FF"/>
                    </a:solidFill>
                  </a:rPr>
                  <a:t>,</a:t>
                </a:r>
              </a:p>
              <a:p>
                <a:pPr marL="12700" algn="just">
                  <a:lnSpc>
                    <a:spcPts val="2555"/>
                  </a:lnSpc>
                  <a:spcBef>
                    <a:spcPts val="127"/>
                  </a:spcBef>
                </a:pPr>
                <a:r>
                  <a:rPr lang="el-GR" sz="2400" dirty="0">
                    <a:solidFill>
                      <a:srgbClr val="0000FF"/>
                    </a:solidFill>
                  </a:rPr>
                  <a:t>Ομοίως στο </a:t>
                </a:r>
                <a:r>
                  <a:rPr lang="en-US" sz="2400" dirty="0" err="1">
                    <a:solidFill>
                      <a:srgbClr val="0000FF"/>
                    </a:solidFill>
                  </a:rPr>
                  <a:t>zy</a:t>
                </a:r>
                <a:r>
                  <a:rPr lang="en-US" sz="2400" dirty="0">
                    <a:solidFill>
                      <a:srgbClr val="0000FF"/>
                    </a:solidFill>
                  </a:rPr>
                  <a:t> ….</a:t>
                </a:r>
              </a:p>
            </p:txBody>
          </p:sp>
        </mc:Choice>
        <mc:Fallback xmlns="">
          <p:sp>
            <p:nvSpPr>
              <p:cNvPr id="7" name="Ορθογώνιο 6">
                <a:extLst>
                  <a:ext uri="{FF2B5EF4-FFF2-40B4-BE49-F238E27FC236}">
                    <a16:creationId xmlns:a16="http://schemas.microsoft.com/office/drawing/2014/main" id="{F5091E9A-72E2-4DB1-9AD0-7B015A773B0C}"/>
                  </a:ext>
                </a:extLst>
              </p:cNvPr>
              <p:cNvSpPr>
                <a:spLocks noRot="1" noChangeAspect="1" noMove="1" noResize="1" noEditPoints="1" noAdjustHandles="1" noChangeArrowheads="1" noChangeShapeType="1" noTextEdit="1"/>
              </p:cNvSpPr>
              <p:nvPr/>
            </p:nvSpPr>
            <p:spPr>
              <a:xfrm>
                <a:off x="358194" y="998034"/>
                <a:ext cx="8587680" cy="3516347"/>
              </a:xfrm>
              <a:prstGeom prst="rect">
                <a:avLst/>
              </a:prstGeom>
              <a:blipFill>
                <a:blip r:embed="rId3"/>
                <a:stretch>
                  <a:fillRect l="-994" r="-1136" b="-2946"/>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1" name="Object 4">
                <a:extLst>
                  <a:ext uri="{FF2B5EF4-FFF2-40B4-BE49-F238E27FC236}">
                    <a16:creationId xmlns:a16="http://schemas.microsoft.com/office/drawing/2014/main" id="{49BDF2D5-F0A5-4973-9CBE-D33B7E761F6F}"/>
                  </a:ext>
                </a:extLst>
              </p:cNvPr>
              <p:cNvSpPr txBox="1"/>
              <p:nvPr/>
            </p:nvSpPr>
            <p:spPr bwMode="auto">
              <a:xfrm>
                <a:off x="5580112" y="927633"/>
                <a:ext cx="1690850" cy="8651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f>
                        <m:fPr>
                          <m:ctrlPr>
                            <a:rPr lang="el-GR" sz="2600" i="1">
                              <a:solidFill>
                                <a:srgbClr val="C00000"/>
                              </a:solidFill>
                              <a:latin typeface="Cambria Math" panose="02040503050406030204" pitchFamily="18" charset="0"/>
                            </a:rPr>
                          </m:ctrlPr>
                        </m:fPr>
                        <m:num>
                          <m:r>
                            <a:rPr lang="en-US" sz="2600" i="1">
                              <a:solidFill>
                                <a:srgbClr val="C00000"/>
                              </a:solidFill>
                              <a:latin typeface="Cambria Math" panose="02040503050406030204" pitchFamily="18" charset="0"/>
                            </a:rPr>
                            <m:t>𝐹</m:t>
                          </m:r>
                          <m:r>
                            <a:rPr lang="en-US" sz="2600" i="1" baseline="-25000">
                              <a:solidFill>
                                <a:srgbClr val="C00000"/>
                              </a:solidFill>
                              <a:latin typeface="Cambria Math" panose="02040503050406030204" pitchFamily="18" charset="0"/>
                            </a:rPr>
                            <m:t>𝑣𝑖𝑠𝑐</m:t>
                          </m:r>
                        </m:num>
                        <m:den>
                          <m:r>
                            <a:rPr lang="en-US" sz="2600" i="1">
                              <a:solidFill>
                                <a:srgbClr val="C00000"/>
                              </a:solidFill>
                              <a:latin typeface="Cambria Math" panose="02040503050406030204" pitchFamily="18" charset="0"/>
                            </a:rPr>
                            <m:t>𝑆</m:t>
                          </m:r>
                        </m:den>
                      </m:f>
                      <m:r>
                        <a:rPr lang="el-GR" sz="2600" i="1">
                          <a:solidFill>
                            <a:srgbClr val="C00000"/>
                          </a:solidFill>
                          <a:latin typeface="Cambria Math" panose="02040503050406030204" pitchFamily="18" charset="0"/>
                        </a:rPr>
                        <m:t>=</m:t>
                      </m:r>
                      <m:f>
                        <m:fPr>
                          <m:ctrlPr>
                            <a:rPr lang="el-GR" sz="2600" i="1">
                              <a:solidFill>
                                <a:srgbClr val="C00000"/>
                              </a:solidFill>
                              <a:latin typeface="Cambria Math" panose="02040503050406030204" pitchFamily="18" charset="0"/>
                            </a:rPr>
                          </m:ctrlPr>
                        </m:fPr>
                        <m:num>
                          <m:r>
                            <a:rPr lang="en-US" sz="2600" b="0" i="1" smtClean="0">
                              <a:solidFill>
                                <a:srgbClr val="C00000"/>
                              </a:solidFill>
                              <a:latin typeface="Cambria Math" panose="02040503050406030204" pitchFamily="18" charset="0"/>
                            </a:rPr>
                            <m:t>𝑢</m:t>
                          </m:r>
                          <m:r>
                            <a:rPr lang="el-GR" sz="2600" i="1">
                              <a:solidFill>
                                <a:srgbClr val="C00000"/>
                              </a:solidFill>
                              <a:latin typeface="Cambria Math" panose="02040503050406030204" pitchFamily="18" charset="0"/>
                            </a:rPr>
                            <m:t>𝜇</m:t>
                          </m:r>
                        </m:num>
                        <m:den>
                          <m:r>
                            <a:rPr lang="en-US" sz="2600" b="0" i="1" smtClean="0">
                              <a:solidFill>
                                <a:srgbClr val="C00000"/>
                              </a:solidFill>
                              <a:latin typeface="Cambria Math" panose="02040503050406030204" pitchFamily="18" charset="0"/>
                            </a:rPr>
                            <m:t>𝑙</m:t>
                          </m:r>
                        </m:den>
                      </m:f>
                    </m:oMath>
                  </m:oMathPara>
                </a14:m>
                <a:endParaRPr lang="el-GR" sz="2600" dirty="0">
                  <a:solidFill>
                    <a:srgbClr val="C00000"/>
                  </a:solidFill>
                </a:endParaRPr>
              </a:p>
            </p:txBody>
          </p:sp>
        </mc:Choice>
        <mc:Fallback xmlns="">
          <p:sp>
            <p:nvSpPr>
              <p:cNvPr id="11" name="Object 4">
                <a:extLst>
                  <a:ext uri="{FF2B5EF4-FFF2-40B4-BE49-F238E27FC236}">
                    <a16:creationId xmlns:a16="http://schemas.microsoft.com/office/drawing/2014/main" id="{49BDF2D5-F0A5-4973-9CBE-D33B7E761F6F}"/>
                  </a:ext>
                </a:extLst>
              </p:cNvPr>
              <p:cNvSpPr txBox="1">
                <a:spLocks noRot="1" noChangeAspect="1" noMove="1" noResize="1" noEditPoints="1" noAdjustHandles="1" noChangeArrowheads="1" noChangeShapeType="1" noTextEdit="1"/>
              </p:cNvSpPr>
              <p:nvPr/>
            </p:nvSpPr>
            <p:spPr bwMode="auto">
              <a:xfrm>
                <a:off x="5580112" y="927633"/>
                <a:ext cx="1690850" cy="865188"/>
              </a:xfrm>
              <a:prstGeom prst="rect">
                <a:avLst/>
              </a:prstGeom>
              <a:blipFill>
                <a:blip r:embed="rId4"/>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2" name="Object 4">
                <a:extLst>
                  <a:ext uri="{FF2B5EF4-FFF2-40B4-BE49-F238E27FC236}">
                    <a16:creationId xmlns:a16="http://schemas.microsoft.com/office/drawing/2014/main" id="{7DEDC427-D041-4E5F-9546-8946AD9D8CE2}"/>
                  </a:ext>
                </a:extLst>
              </p:cNvPr>
              <p:cNvSpPr txBox="1"/>
              <p:nvPr/>
            </p:nvSpPr>
            <p:spPr bwMode="auto">
              <a:xfrm>
                <a:off x="6722386" y="2406556"/>
                <a:ext cx="2808312" cy="865188"/>
              </a:xfrm>
              <a:prstGeom prst="rect">
                <a:avLst/>
              </a:prstGeom>
              <a:noFill/>
              <a:ln>
                <a:noFill/>
              </a:ln>
              <a:effectLst/>
            </p:spPr>
            <p:txBody>
              <a:bodyPr>
                <a:normAutofit/>
              </a:bodyPr>
              <a:lstStyle/>
              <a:p>
                <a14:m>
                  <m:oMath xmlns:m="http://schemas.openxmlformats.org/officeDocument/2006/math">
                    <m:r>
                      <a:rPr lang="el-GR" sz="2600" b="0" i="1" smtClean="0">
                        <a:solidFill>
                          <a:srgbClr val="C00000"/>
                        </a:solidFill>
                        <a:latin typeface="Cambria Math" panose="02040503050406030204" pitchFamily="18" charset="0"/>
                      </a:rPr>
                      <m:t>𝜏</m:t>
                    </m:r>
                    <m:r>
                      <a:rPr lang="en-US" sz="2600" b="0" i="1" baseline="-25000" smtClean="0">
                        <a:solidFill>
                          <a:srgbClr val="C00000"/>
                        </a:solidFill>
                        <a:latin typeface="Cambria Math" panose="02040503050406030204" pitchFamily="18" charset="0"/>
                      </a:rPr>
                      <m:t>𝑥𝑧</m:t>
                    </m:r>
                    <m:r>
                      <a:rPr lang="el-GR" sz="2600" i="1">
                        <a:solidFill>
                          <a:srgbClr val="C00000"/>
                        </a:solidFill>
                        <a:latin typeface="Cambria Math" panose="02040503050406030204" pitchFamily="18" charset="0"/>
                      </a:rPr>
                      <m:t>=</m:t>
                    </m:r>
                    <m:f>
                      <m:fPr>
                        <m:ctrlPr>
                          <a:rPr lang="el-GR" sz="2600" i="1">
                            <a:solidFill>
                              <a:srgbClr val="C00000"/>
                            </a:solidFill>
                            <a:latin typeface="Cambria Math" panose="02040503050406030204" pitchFamily="18" charset="0"/>
                          </a:rPr>
                        </m:ctrlPr>
                      </m:fPr>
                      <m:num>
                        <m:r>
                          <a:rPr lang="en-US" sz="2600" b="0" i="1" smtClean="0">
                            <a:solidFill>
                              <a:srgbClr val="C00000"/>
                            </a:solidFill>
                            <a:latin typeface="Cambria Math" panose="02040503050406030204" pitchFamily="18" charset="0"/>
                          </a:rPr>
                          <m:t>𝑢</m:t>
                        </m:r>
                        <m:r>
                          <a:rPr lang="el-GR" sz="2600" i="1">
                            <a:solidFill>
                              <a:srgbClr val="C00000"/>
                            </a:solidFill>
                            <a:latin typeface="Cambria Math" panose="02040503050406030204" pitchFamily="18" charset="0"/>
                          </a:rPr>
                          <m:t>𝜇</m:t>
                        </m:r>
                      </m:num>
                      <m:den>
                        <m:r>
                          <a:rPr lang="en-US" sz="2600" b="0" i="1" smtClean="0">
                            <a:solidFill>
                              <a:srgbClr val="C00000"/>
                            </a:solidFill>
                            <a:latin typeface="Cambria Math" panose="02040503050406030204" pitchFamily="18" charset="0"/>
                          </a:rPr>
                          <m:t>𝑧</m:t>
                        </m:r>
                      </m:den>
                    </m:f>
                  </m:oMath>
                </a14:m>
                <a:r>
                  <a:rPr lang="en-US" sz="2600" dirty="0">
                    <a:solidFill>
                      <a:srgbClr val="C00000"/>
                    </a:solidFill>
                  </a:rPr>
                  <a:t>=</a:t>
                </a:r>
                <a:r>
                  <a:rPr lang="el-GR" sz="2600" dirty="0">
                    <a:solidFill>
                      <a:srgbClr val="C00000"/>
                    </a:solidFill>
                  </a:rPr>
                  <a:t>μ</a:t>
                </a:r>
                <a:r>
                  <a:rPr lang="el-GR" sz="2800" dirty="0">
                    <a:solidFill>
                      <a:srgbClr val="C00000"/>
                    </a:solidFill>
                  </a:rPr>
                  <a:t> </a:t>
                </a:r>
                <a14:m>
                  <m:oMath xmlns:m="http://schemas.openxmlformats.org/officeDocument/2006/math">
                    <m:f>
                      <m:fPr>
                        <m:ctrlPr>
                          <a:rPr lang="el-GR" sz="2800" i="1">
                            <a:solidFill>
                              <a:srgbClr val="C00000"/>
                            </a:solidFill>
                            <a:latin typeface="Cambria Math" panose="02040503050406030204" pitchFamily="18" charset="0"/>
                          </a:rPr>
                        </m:ctrlPr>
                      </m:fPr>
                      <m:num>
                        <m:r>
                          <a:rPr lang="el-GR" sz="2800" i="1">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𝑢</m:t>
                        </m:r>
                      </m:num>
                      <m:den>
                        <m:r>
                          <a:rPr lang="el-GR" sz="2800" i="1">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𝑧</m:t>
                        </m:r>
                      </m:den>
                    </m:f>
                  </m:oMath>
                </a14:m>
                <a:endParaRPr lang="el-GR" sz="2600" dirty="0">
                  <a:solidFill>
                    <a:srgbClr val="C00000"/>
                  </a:solidFill>
                </a:endParaRPr>
              </a:p>
            </p:txBody>
          </p:sp>
        </mc:Choice>
        <mc:Fallback xmlns="">
          <p:sp>
            <p:nvSpPr>
              <p:cNvPr id="12" name="Object 4">
                <a:extLst>
                  <a:ext uri="{FF2B5EF4-FFF2-40B4-BE49-F238E27FC236}">
                    <a16:creationId xmlns:a16="http://schemas.microsoft.com/office/drawing/2014/main" xmlns="" xmlns:a14="http://schemas.microsoft.com/office/drawing/2010/main" id="{7DEDC427-D041-4E5F-9546-8946AD9D8CE2}"/>
                  </a:ext>
                </a:extLst>
              </p:cNvPr>
              <p:cNvSpPr txBox="1">
                <a:spLocks noRot="1" noChangeAspect="1" noMove="1" noResize="1" noEditPoints="1" noAdjustHandles="1" noChangeArrowheads="1" noChangeShapeType="1" noTextEdit="1"/>
              </p:cNvSpPr>
              <p:nvPr/>
            </p:nvSpPr>
            <p:spPr bwMode="auto">
              <a:xfrm>
                <a:off x="6722386" y="2406556"/>
                <a:ext cx="2808312" cy="865188"/>
              </a:xfrm>
              <a:prstGeom prst="rect">
                <a:avLst/>
              </a:prstGeom>
              <a:blipFill>
                <a:blip r:embed="rId5" cstate="print"/>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3" name="Object 4">
                <a:extLst>
                  <a:ext uri="{FF2B5EF4-FFF2-40B4-BE49-F238E27FC236}">
                    <a16:creationId xmlns:a16="http://schemas.microsoft.com/office/drawing/2014/main" id="{11DA43E2-C8B8-456E-8AA7-80144DC40E1E}"/>
                  </a:ext>
                </a:extLst>
              </p:cNvPr>
              <p:cNvSpPr txBox="1"/>
              <p:nvPr/>
            </p:nvSpPr>
            <p:spPr bwMode="auto">
              <a:xfrm>
                <a:off x="3957474" y="4499214"/>
                <a:ext cx="2808312" cy="865188"/>
              </a:xfrm>
              <a:prstGeom prst="rect">
                <a:avLst/>
              </a:prstGeom>
              <a:noFill/>
              <a:ln>
                <a:noFill/>
              </a:ln>
              <a:effectLst/>
            </p:spPr>
            <p:txBody>
              <a:bodyPr>
                <a:normAutofit/>
              </a:bodyPr>
              <a:lstStyle/>
              <a:p>
                <a14:m>
                  <m:oMath xmlns:m="http://schemas.openxmlformats.org/officeDocument/2006/math">
                    <m:r>
                      <a:rPr lang="el-GR" sz="3200" b="0" i="1" smtClean="0">
                        <a:solidFill>
                          <a:srgbClr val="C00000"/>
                        </a:solidFill>
                        <a:latin typeface="Cambria Math" panose="02040503050406030204" pitchFamily="18" charset="0"/>
                      </a:rPr>
                      <m:t>𝜏</m:t>
                    </m:r>
                    <m:r>
                      <a:rPr lang="en-US" sz="3200" b="0" i="1" baseline="-25000" smtClean="0">
                        <a:solidFill>
                          <a:srgbClr val="C00000"/>
                        </a:solidFill>
                        <a:latin typeface="Cambria Math" panose="02040503050406030204" pitchFamily="18" charset="0"/>
                      </a:rPr>
                      <m:t>𝑥𝑦</m:t>
                    </m:r>
                    <m:r>
                      <a:rPr lang="el-GR" sz="3200" i="1">
                        <a:solidFill>
                          <a:srgbClr val="C00000"/>
                        </a:solidFill>
                        <a:latin typeface="Cambria Math" panose="02040503050406030204" pitchFamily="18" charset="0"/>
                      </a:rPr>
                      <m:t>=</m:t>
                    </m:r>
                  </m:oMath>
                </a14:m>
                <a:r>
                  <a:rPr lang="el-GR" sz="3200" dirty="0">
                    <a:solidFill>
                      <a:srgbClr val="C00000"/>
                    </a:solidFill>
                  </a:rPr>
                  <a:t>μ </a:t>
                </a:r>
                <a14:m>
                  <m:oMath xmlns:m="http://schemas.openxmlformats.org/officeDocument/2006/math">
                    <m:f>
                      <m:fPr>
                        <m:ctrlPr>
                          <a:rPr lang="el-GR" sz="3200" i="1">
                            <a:solidFill>
                              <a:srgbClr val="C00000"/>
                            </a:solidFill>
                            <a:latin typeface="Cambria Math" panose="02040503050406030204" pitchFamily="18" charset="0"/>
                          </a:rPr>
                        </m:ctrlPr>
                      </m:fPr>
                      <m:num>
                        <m:r>
                          <a:rPr lang="el-GR" sz="3200" i="1">
                            <a:solidFill>
                              <a:srgbClr val="C00000"/>
                            </a:solidFill>
                            <a:latin typeface="Cambria Math" panose="02040503050406030204" pitchFamily="18" charset="0"/>
                          </a:rPr>
                          <m:t>𝜕</m:t>
                        </m:r>
                        <m:r>
                          <a:rPr lang="el-GR" sz="3200" b="0" i="1" smtClean="0">
                            <a:solidFill>
                              <a:srgbClr val="C00000"/>
                            </a:solidFill>
                            <a:latin typeface="Cambria Math" panose="02040503050406030204" pitchFamily="18" charset="0"/>
                          </a:rPr>
                          <m:t>𝜐</m:t>
                        </m:r>
                      </m:num>
                      <m:den>
                        <m:r>
                          <a:rPr lang="el-GR" sz="3200" i="1">
                            <a:solidFill>
                              <a:srgbClr val="C00000"/>
                            </a:solidFill>
                            <a:latin typeface="Cambria Math" panose="02040503050406030204" pitchFamily="18" charset="0"/>
                          </a:rPr>
                          <m:t>𝜕</m:t>
                        </m:r>
                        <m:r>
                          <a:rPr lang="en-US" sz="3200" b="0" i="1" smtClean="0">
                            <a:solidFill>
                              <a:srgbClr val="C00000"/>
                            </a:solidFill>
                            <a:latin typeface="Cambria Math" panose="02040503050406030204" pitchFamily="18" charset="0"/>
                          </a:rPr>
                          <m:t>𝑧</m:t>
                        </m:r>
                      </m:den>
                    </m:f>
                  </m:oMath>
                </a14:m>
                <a:endParaRPr lang="el-GR" sz="3200" dirty="0">
                  <a:solidFill>
                    <a:srgbClr val="C00000"/>
                  </a:solidFill>
                </a:endParaRPr>
              </a:p>
            </p:txBody>
          </p:sp>
        </mc:Choice>
        <mc:Fallback xmlns="">
          <p:sp>
            <p:nvSpPr>
              <p:cNvPr id="13" name="Object 4">
                <a:extLst>
                  <a:ext uri="{FF2B5EF4-FFF2-40B4-BE49-F238E27FC236}">
                    <a16:creationId xmlns:a16="http://schemas.microsoft.com/office/drawing/2014/main" id="{11DA43E2-C8B8-456E-8AA7-80144DC40E1E}"/>
                  </a:ext>
                </a:extLst>
              </p:cNvPr>
              <p:cNvSpPr txBox="1">
                <a:spLocks noRot="1" noChangeAspect="1" noMove="1" noResize="1" noEditPoints="1" noAdjustHandles="1" noChangeArrowheads="1" noChangeShapeType="1" noTextEdit="1"/>
              </p:cNvSpPr>
              <p:nvPr/>
            </p:nvSpPr>
            <p:spPr bwMode="auto">
              <a:xfrm>
                <a:off x="3957474" y="4499214"/>
                <a:ext cx="2808312" cy="865188"/>
              </a:xfrm>
              <a:prstGeom prst="rect">
                <a:avLst/>
              </a:prstGeom>
              <a:blipFill>
                <a:blip r:embed="rId6"/>
                <a:stretch>
                  <a:fillRect b="-5634"/>
                </a:stretch>
              </a:blipFill>
              <a:ln>
                <a:noFill/>
              </a:ln>
              <a:effectLst/>
            </p:spPr>
            <p:txBody>
              <a:bodyPr/>
              <a:lstStyle/>
              <a:p>
                <a:r>
                  <a:rPr lang="el-GR">
                    <a:noFill/>
                  </a:rPr>
                  <a:t> </a:t>
                </a:r>
              </a:p>
            </p:txBody>
          </p:sp>
        </mc:Fallback>
      </mc:AlternateContent>
      <p:sp>
        <p:nvSpPr>
          <p:cNvPr id="4" name="Ορθογώνιο 3">
            <a:extLst>
              <a:ext uri="{FF2B5EF4-FFF2-40B4-BE49-F238E27FC236}">
                <a16:creationId xmlns:a16="http://schemas.microsoft.com/office/drawing/2014/main" id="{01999B80-16BE-4E39-B272-FD2006F1A53C}"/>
              </a:ext>
            </a:extLst>
          </p:cNvPr>
          <p:cNvSpPr/>
          <p:nvPr/>
        </p:nvSpPr>
        <p:spPr>
          <a:xfrm>
            <a:off x="468496" y="1137460"/>
            <a:ext cx="4932761" cy="461665"/>
          </a:xfrm>
          <a:prstGeom prst="rect">
            <a:avLst/>
          </a:prstGeom>
        </p:spPr>
        <p:txBody>
          <a:bodyPr wrap="none">
            <a:spAutoFit/>
          </a:bodyPr>
          <a:lstStyle/>
          <a:p>
            <a:r>
              <a:rPr lang="el-GR" sz="2400" dirty="0">
                <a:solidFill>
                  <a:srgbClr val="FF0000"/>
                </a:solidFill>
              </a:rPr>
              <a:t>Ως </a:t>
            </a:r>
            <a:r>
              <a:rPr lang="el-GR" sz="2400" dirty="0" err="1">
                <a:solidFill>
                  <a:srgbClr val="FF0000"/>
                </a:solidFill>
              </a:rPr>
              <a:t>διατμητική</a:t>
            </a:r>
            <a:r>
              <a:rPr lang="el-GR" sz="2400" dirty="0">
                <a:solidFill>
                  <a:srgbClr val="FF0000"/>
                </a:solidFill>
              </a:rPr>
              <a:t> τάση ορίζεται  ο λόγος:</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6D34449-1394-1DC3-8467-C9B8387F7CB5}"/>
                  </a:ext>
                </a:extLst>
              </p:cNvPr>
              <p:cNvSpPr txBox="1"/>
              <p:nvPr/>
            </p:nvSpPr>
            <p:spPr>
              <a:xfrm>
                <a:off x="7668344" y="1108656"/>
                <a:ext cx="1387832" cy="461665"/>
              </a:xfrm>
              <a:prstGeom prst="rect">
                <a:avLst/>
              </a:prstGeom>
              <a:noFill/>
            </p:spPr>
            <p:txBody>
              <a:bodyPr wrap="square">
                <a:spAutoFit/>
              </a:bodyPr>
              <a:lstStyle/>
              <a:p>
                <a:r>
                  <a:rPr lang="en-US" sz="2400" b="0" dirty="0">
                    <a:solidFill>
                      <a:srgbClr val="C00000"/>
                    </a:solidFill>
                  </a:rPr>
                  <a:t>(</a:t>
                </a:r>
                <a14:m>
                  <m:oMath xmlns:m="http://schemas.openxmlformats.org/officeDocument/2006/math">
                    <m:r>
                      <a:rPr lang="en-US" sz="2400" b="0" i="1" smtClean="0">
                        <a:solidFill>
                          <a:srgbClr val="C00000"/>
                        </a:solidFill>
                        <a:latin typeface="Cambria Math" panose="02040503050406030204" pitchFamily="18" charset="0"/>
                      </a:rPr>
                      <m:t>𝑁𝑡</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𝑚</m:t>
                    </m:r>
                    <m:r>
                      <a:rPr lang="en-US" sz="2400" b="0" i="1" baseline="30000" smtClean="0">
                        <a:solidFill>
                          <a:srgbClr val="C00000"/>
                        </a:solidFill>
                        <a:latin typeface="Cambria Math" panose="02040503050406030204" pitchFamily="18" charset="0"/>
                      </a:rPr>
                      <m:t>2</m:t>
                    </m:r>
                    <m:r>
                      <a:rPr lang="en-US" sz="2400" b="0" i="1" smtClean="0">
                        <a:solidFill>
                          <a:srgbClr val="C00000"/>
                        </a:solidFill>
                        <a:latin typeface="Cambria Math" panose="02040503050406030204" pitchFamily="18" charset="0"/>
                      </a:rPr>
                      <m:t>)</m:t>
                    </m:r>
                  </m:oMath>
                </a14:m>
                <a:endParaRPr lang="el-GR" sz="2400" dirty="0"/>
              </a:p>
            </p:txBody>
          </p:sp>
        </mc:Choice>
        <mc:Fallback xmlns="">
          <p:sp>
            <p:nvSpPr>
              <p:cNvPr id="5" name="TextBox 4">
                <a:extLst>
                  <a:ext uri="{FF2B5EF4-FFF2-40B4-BE49-F238E27FC236}">
                    <a16:creationId xmlns:a16="http://schemas.microsoft.com/office/drawing/2014/main" id="{16D34449-1394-1DC3-8467-C9B8387F7CB5}"/>
                  </a:ext>
                </a:extLst>
              </p:cNvPr>
              <p:cNvSpPr txBox="1">
                <a:spLocks noRot="1" noChangeAspect="1" noMove="1" noResize="1" noEditPoints="1" noAdjustHandles="1" noChangeArrowheads="1" noChangeShapeType="1" noTextEdit="1"/>
              </p:cNvSpPr>
              <p:nvPr/>
            </p:nvSpPr>
            <p:spPr>
              <a:xfrm>
                <a:off x="7668344" y="1108656"/>
                <a:ext cx="1387832" cy="461665"/>
              </a:xfrm>
              <a:prstGeom prst="rect">
                <a:avLst/>
              </a:prstGeom>
              <a:blipFill>
                <a:blip r:embed="rId7"/>
                <a:stretch>
                  <a:fillRect l="-7018" t="-10526" b="-28947"/>
                </a:stretch>
              </a:blipFill>
            </p:spPr>
            <p:txBody>
              <a:bodyPr/>
              <a:lstStyle/>
              <a:p>
                <a:r>
                  <a:rPr lang="el-GR">
                    <a:noFill/>
                  </a:rPr>
                  <a:t> </a:t>
                </a:r>
              </a:p>
            </p:txBody>
          </p:sp>
        </mc:Fallback>
      </mc:AlternateContent>
    </p:spTree>
    <p:extLst>
      <p:ext uri="{BB962C8B-B14F-4D97-AF65-F5344CB8AC3E}">
        <p14:creationId xmlns:p14="http://schemas.microsoft.com/office/powerpoint/2010/main" val="3157365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43AFEB9-71D7-4F28-AA85-BDD9DED398B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7C76CF6-C3CE-4579-A526-24B31F33B17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29</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174A91B7-470F-468E-9A43-D9A714812BDA}"/>
              </a:ext>
            </a:extLst>
          </p:cNvPr>
          <p:cNvSpPr/>
          <p:nvPr/>
        </p:nvSpPr>
        <p:spPr>
          <a:xfrm>
            <a:off x="251520" y="3009631"/>
            <a:ext cx="8401692" cy="2144177"/>
          </a:xfrm>
          <a:prstGeom prst="rect">
            <a:avLst/>
          </a:prstGeom>
        </p:spPr>
        <p:txBody>
          <a:bodyPr wrap="square">
            <a:spAutoFit/>
          </a:bodyPr>
          <a:lstStyle/>
          <a:p>
            <a:pPr marL="12700" algn="just">
              <a:lnSpc>
                <a:spcPts val="2555"/>
              </a:lnSpc>
              <a:spcBef>
                <a:spcPts val="127"/>
              </a:spcBef>
            </a:pPr>
            <a:r>
              <a:rPr lang="el-GR" sz="2400" dirty="0">
                <a:solidFill>
                  <a:srgbClr val="0000FF"/>
                </a:solidFill>
              </a:rPr>
              <a:t>Όμοια ισχύει:</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u="sng" dirty="0">
                <a:solidFill>
                  <a:srgbClr val="0000FF"/>
                </a:solidFill>
              </a:rPr>
              <a:t>Συνολικά για την οριζόντια κίνηση η δύναμη τριβής ανά μονάδα μάζας </a:t>
            </a:r>
            <a:r>
              <a:rPr lang="el-GR" sz="2400" b="1" u="sng" dirty="0">
                <a:solidFill>
                  <a:srgbClr val="0000FF"/>
                </a:solidFill>
              </a:rPr>
              <a:t>στη στρωτή ροή </a:t>
            </a:r>
            <a:r>
              <a:rPr lang="el-GR" sz="2400" u="sng" dirty="0">
                <a:solidFill>
                  <a:srgbClr val="0000FF"/>
                </a:solidFill>
              </a:rPr>
              <a:t>είναι</a:t>
            </a:r>
            <a:r>
              <a:rPr lang="el-GR" sz="2400" dirty="0">
                <a:solidFill>
                  <a:srgbClr val="0000FF"/>
                </a:solidFill>
              </a:rPr>
              <a:t>:</a:t>
            </a:r>
          </a:p>
        </p:txBody>
      </p:sp>
      <p:sp>
        <p:nvSpPr>
          <p:cNvPr id="4" name="Ορθογώνιο 3">
            <a:extLst>
              <a:ext uri="{FF2B5EF4-FFF2-40B4-BE49-F238E27FC236}">
                <a16:creationId xmlns:a16="http://schemas.microsoft.com/office/drawing/2014/main" id="{D1C5BC06-6CB3-4A31-A273-BECBAB40BA86}"/>
              </a:ext>
            </a:extLst>
          </p:cNvPr>
          <p:cNvSpPr/>
          <p:nvPr/>
        </p:nvSpPr>
        <p:spPr>
          <a:xfrm>
            <a:off x="251520" y="221488"/>
            <a:ext cx="8568952" cy="2118529"/>
          </a:xfrm>
          <a:prstGeom prst="rect">
            <a:avLst/>
          </a:prstGeom>
        </p:spPr>
        <p:txBody>
          <a:bodyPr wrap="square">
            <a:spAutoFit/>
          </a:bodyPr>
          <a:lstStyle/>
          <a:p>
            <a:pPr marL="12700" algn="just">
              <a:lnSpc>
                <a:spcPts val="2555"/>
              </a:lnSpc>
              <a:spcBef>
                <a:spcPts val="127"/>
              </a:spcBef>
            </a:pPr>
            <a:r>
              <a:rPr lang="el-GR" sz="2400" dirty="0">
                <a:solidFill>
                  <a:srgbClr val="0000FF"/>
                </a:solidFill>
              </a:rPr>
              <a:t>Η κίνηση των διαφόρων διαδοχικών στρωμάτων του ρευστού μπορεί να προσομοιωθεί με τη κίνηση των λεπτών επιδερμικών  μορίων καθώς αυτά κινούνται σύμφωνα με την αρχή της </a:t>
            </a:r>
            <a:r>
              <a:rPr lang="el-GR" sz="2400" u="sng" dirty="0">
                <a:solidFill>
                  <a:srgbClr val="0000FF"/>
                </a:solidFill>
              </a:rPr>
              <a:t>δράσης – αντίδρασης</a:t>
            </a:r>
            <a:r>
              <a:rPr lang="el-GR" sz="2400" dirty="0">
                <a:solidFill>
                  <a:srgbClr val="0000FF"/>
                </a:solidFill>
              </a:rPr>
              <a:t> που αντιδρούν στην κίνηση</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Η δύναμη τριβής ανά μονάδα μάζας είναι:</a:t>
            </a:r>
          </a:p>
        </p:txBody>
      </p:sp>
      <mc:AlternateContent xmlns:mc="http://schemas.openxmlformats.org/markup-compatibility/2006" xmlns:a14="http://schemas.microsoft.com/office/drawing/2010/main">
        <mc:Choice Requires="a14">
          <p:sp>
            <p:nvSpPr>
              <p:cNvPr id="9" name="Object 4">
                <a:extLst>
                  <a:ext uri="{FF2B5EF4-FFF2-40B4-BE49-F238E27FC236}">
                    <a16:creationId xmlns:a16="http://schemas.microsoft.com/office/drawing/2014/main" id="{43B40983-FA78-4AD8-B9A2-42C485EFF3D5}"/>
                  </a:ext>
                </a:extLst>
              </p:cNvPr>
              <p:cNvSpPr txBox="1"/>
              <p:nvPr/>
            </p:nvSpPr>
            <p:spPr bwMode="auto">
              <a:xfrm>
                <a:off x="3566871" y="2255054"/>
                <a:ext cx="5127860" cy="865188"/>
              </a:xfrm>
              <a:prstGeom prst="rect">
                <a:avLst/>
              </a:prstGeom>
              <a:noFill/>
              <a:ln>
                <a:noFill/>
              </a:ln>
              <a:effectLst/>
            </p:spPr>
            <p:txBody>
              <a:bodyPr>
                <a:noAutofit/>
              </a:bodyPr>
              <a:lstStyle/>
              <a:p>
                <a14:m>
                  <m:oMath xmlns:m="http://schemas.openxmlformats.org/officeDocument/2006/math">
                    <m:r>
                      <a:rPr lang="en-US" sz="2800" i="1" smtClean="0">
                        <a:solidFill>
                          <a:srgbClr val="C00000"/>
                        </a:solidFill>
                        <a:latin typeface="Cambria Math" panose="02040503050406030204" pitchFamily="18" charset="0"/>
                      </a:rPr>
                      <m:t>𝐹</m:t>
                    </m:r>
                    <m:r>
                      <a:rPr lang="en-US" sz="2800" i="1" baseline="-25000" smtClean="0">
                        <a:solidFill>
                          <a:srgbClr val="C00000"/>
                        </a:solidFill>
                        <a:latin typeface="Cambria Math" panose="02040503050406030204" pitchFamily="18" charset="0"/>
                      </a:rPr>
                      <m:t>𝑣𝑖𝑠𝑐𝑚</m:t>
                    </m:r>
                    <m:r>
                      <a:rPr lang="en-US" sz="2800" b="1" i="1" baseline="-25000" smtClean="0">
                        <a:solidFill>
                          <a:schemeClr val="tx1"/>
                        </a:solidFill>
                        <a:latin typeface="Cambria Math" panose="02040503050406030204" pitchFamily="18" charset="0"/>
                      </a:rPr>
                      <m:t>𝒛𝒙</m:t>
                    </m:r>
                    <m:r>
                      <a:rPr lang="el-GR" sz="2800" i="1">
                        <a:solidFill>
                          <a:srgbClr val="C00000"/>
                        </a:solidFill>
                        <a:latin typeface="Cambria Math" panose="02040503050406030204" pitchFamily="18" charset="0"/>
                      </a:rPr>
                      <m:t>=</m:t>
                    </m:r>
                    <m:f>
                      <m:fPr>
                        <m:ctrlPr>
                          <a:rPr lang="el-GR" sz="2800" i="1">
                            <a:solidFill>
                              <a:srgbClr val="C00000"/>
                            </a:solidFill>
                            <a:latin typeface="Cambria Math" panose="02040503050406030204" pitchFamily="18" charset="0"/>
                          </a:rPr>
                        </m:ctrlPr>
                      </m:fPr>
                      <m:num>
                        <m:r>
                          <a:rPr lang="en-US" sz="2800" i="1">
                            <a:solidFill>
                              <a:srgbClr val="C00000"/>
                            </a:solidFill>
                            <a:latin typeface="Cambria Math" panose="02040503050406030204" pitchFamily="18" charset="0"/>
                          </a:rPr>
                          <m:t>1</m:t>
                        </m:r>
                      </m:num>
                      <m:den>
                        <m:r>
                          <a:rPr lang="el-GR" sz="2800" i="1">
                            <a:solidFill>
                              <a:srgbClr val="C00000"/>
                            </a:solidFill>
                            <a:latin typeface="Cambria Math" panose="02040503050406030204" pitchFamily="18" charset="0"/>
                          </a:rPr>
                          <m:t>𝜌</m:t>
                        </m:r>
                      </m:den>
                    </m:f>
                    <m:f>
                      <m:fPr>
                        <m:ctrlPr>
                          <a:rPr lang="el-GR" sz="2800" i="1">
                            <a:solidFill>
                              <a:srgbClr val="C00000"/>
                            </a:solidFill>
                            <a:latin typeface="Cambria Math" panose="02040503050406030204" pitchFamily="18" charset="0"/>
                          </a:rPr>
                        </m:ctrlPr>
                      </m:fPr>
                      <m:num>
                        <m:r>
                          <a:rPr lang="el-GR" sz="2800" i="1">
                            <a:solidFill>
                              <a:srgbClr val="C00000"/>
                            </a:solidFill>
                            <a:latin typeface="Cambria Math" panose="02040503050406030204" pitchFamily="18" charset="0"/>
                          </a:rPr>
                          <m:t>𝜕</m:t>
                        </m:r>
                      </m:num>
                      <m:den>
                        <m:r>
                          <a:rPr lang="el-GR" sz="2800" i="1">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𝑧</m:t>
                        </m:r>
                      </m:den>
                    </m:f>
                    <m:r>
                      <a:rPr lang="en-US" sz="2800" i="1">
                        <a:solidFill>
                          <a:srgbClr val="C00000"/>
                        </a:solidFill>
                        <a:latin typeface="Cambria Math" panose="02040503050406030204" pitchFamily="18" charset="0"/>
                      </a:rPr>
                      <m:t>(</m:t>
                    </m:r>
                    <m:r>
                      <a:rPr lang="el-GR" sz="2800" i="1">
                        <a:solidFill>
                          <a:srgbClr val="C00000"/>
                        </a:solidFill>
                        <a:latin typeface="Cambria Math" panose="02040503050406030204" pitchFamily="18" charset="0"/>
                      </a:rPr>
                      <m:t>𝜏</m:t>
                    </m:r>
                    <m:r>
                      <a:rPr lang="en-US" sz="2800" i="1" baseline="-25000">
                        <a:solidFill>
                          <a:srgbClr val="C00000"/>
                        </a:solidFill>
                        <a:latin typeface="Cambria Math" panose="02040503050406030204" pitchFamily="18" charset="0"/>
                      </a:rPr>
                      <m:t>𝑧𝑥</m:t>
                    </m:r>
                    <m:r>
                      <a:rPr lang="en-US" sz="2800" i="1">
                        <a:solidFill>
                          <a:srgbClr val="C00000"/>
                        </a:solidFill>
                        <a:latin typeface="Cambria Math" panose="02040503050406030204" pitchFamily="18" charset="0"/>
                      </a:rPr>
                      <m:t>)</m:t>
                    </m:r>
                  </m:oMath>
                </a14:m>
                <a:r>
                  <a:rPr lang="el-GR" sz="2800" dirty="0">
                    <a:solidFill>
                      <a:srgbClr val="C00000"/>
                    </a:solidFill>
                  </a:rPr>
                  <a:t> </a:t>
                </a:r>
                <a14:m>
                  <m:oMath xmlns:m="http://schemas.openxmlformats.org/officeDocument/2006/math">
                    <m:r>
                      <a:rPr lang="el-GR" sz="2800" i="1">
                        <a:solidFill>
                          <a:srgbClr val="C00000"/>
                        </a:solidFill>
                        <a:latin typeface="Cambria Math" panose="02040503050406030204" pitchFamily="18" charset="0"/>
                      </a:rPr>
                      <m:t>=</m:t>
                    </m:r>
                    <m:f>
                      <m:fPr>
                        <m:ctrlPr>
                          <a:rPr lang="el-GR" sz="2800" i="1">
                            <a:solidFill>
                              <a:srgbClr val="C00000"/>
                            </a:solidFill>
                            <a:latin typeface="Cambria Math" panose="02040503050406030204" pitchFamily="18" charset="0"/>
                          </a:rPr>
                        </m:ctrlPr>
                      </m:fPr>
                      <m:num>
                        <m:r>
                          <a:rPr lang="el-GR" sz="2800" b="0" i="1" smtClean="0">
                            <a:solidFill>
                              <a:srgbClr val="C00000"/>
                            </a:solidFill>
                            <a:latin typeface="Cambria Math" panose="02040503050406030204" pitchFamily="18" charset="0"/>
                          </a:rPr>
                          <m:t>𝜇</m:t>
                        </m:r>
                      </m:num>
                      <m:den>
                        <m:r>
                          <a:rPr lang="el-GR" sz="2800" i="1">
                            <a:solidFill>
                              <a:srgbClr val="C00000"/>
                            </a:solidFill>
                            <a:latin typeface="Cambria Math" panose="02040503050406030204" pitchFamily="18" charset="0"/>
                          </a:rPr>
                          <m:t>𝜌</m:t>
                        </m:r>
                      </m:den>
                    </m:f>
                    <m:f>
                      <m:fPr>
                        <m:ctrlPr>
                          <a:rPr lang="el-GR" sz="2800" i="1">
                            <a:solidFill>
                              <a:srgbClr val="C00000"/>
                            </a:solidFill>
                            <a:latin typeface="Cambria Math" panose="02040503050406030204" pitchFamily="18" charset="0"/>
                          </a:rPr>
                        </m:ctrlPr>
                      </m:fPr>
                      <m:num>
                        <m:r>
                          <a:rPr lang="el-GR" sz="2800" i="1">
                            <a:solidFill>
                              <a:srgbClr val="C00000"/>
                            </a:solidFill>
                            <a:latin typeface="Cambria Math" panose="02040503050406030204" pitchFamily="18" charset="0"/>
                          </a:rPr>
                          <m:t>𝜕</m:t>
                        </m:r>
                        <m:r>
                          <a:rPr lang="el-GR" sz="2800" b="0" i="1" baseline="30000" smtClean="0">
                            <a:solidFill>
                              <a:srgbClr val="C00000"/>
                            </a:solidFill>
                            <a:latin typeface="Cambria Math" panose="02040503050406030204" pitchFamily="18" charset="0"/>
                          </a:rPr>
                          <m:t>2</m:t>
                        </m:r>
                        <m:r>
                          <a:rPr lang="en-US" sz="2800" b="0" i="1" smtClean="0">
                            <a:solidFill>
                              <a:srgbClr val="C00000"/>
                            </a:solidFill>
                            <a:latin typeface="Cambria Math" panose="02040503050406030204" pitchFamily="18" charset="0"/>
                          </a:rPr>
                          <m:t>𝑢</m:t>
                        </m:r>
                      </m:num>
                      <m:den>
                        <m:r>
                          <a:rPr lang="el-GR" sz="2800" i="1">
                            <a:solidFill>
                              <a:srgbClr val="C00000"/>
                            </a:solidFill>
                            <a:latin typeface="Cambria Math" panose="02040503050406030204" pitchFamily="18" charset="0"/>
                          </a:rPr>
                          <m:t>𝜕</m:t>
                        </m:r>
                        <m:r>
                          <a:rPr lang="en-US" sz="2800" i="1">
                            <a:solidFill>
                              <a:srgbClr val="C00000"/>
                            </a:solidFill>
                            <a:latin typeface="Cambria Math" panose="02040503050406030204" pitchFamily="18" charset="0"/>
                          </a:rPr>
                          <m:t>𝑧</m:t>
                        </m:r>
                        <m:r>
                          <a:rPr lang="el-GR" sz="2800" i="1" baseline="30000">
                            <a:solidFill>
                              <a:srgbClr val="C00000"/>
                            </a:solidFill>
                            <a:latin typeface="Cambria Math" panose="02040503050406030204" pitchFamily="18" charset="0"/>
                          </a:rPr>
                          <m:t>2</m:t>
                        </m:r>
                      </m:den>
                    </m:f>
                  </m:oMath>
                </a14:m>
                <a:endParaRPr lang="el-GR" sz="2800" i="1" dirty="0">
                  <a:solidFill>
                    <a:srgbClr val="C00000"/>
                  </a:solidFill>
                  <a:latin typeface="Cambria Math" panose="02040503050406030204" pitchFamily="18" charset="0"/>
                </a:endParaRPr>
              </a:p>
            </p:txBody>
          </p:sp>
        </mc:Choice>
        <mc:Fallback xmlns="">
          <p:sp>
            <p:nvSpPr>
              <p:cNvPr id="9" name="Object 4">
                <a:extLst>
                  <a:ext uri="{FF2B5EF4-FFF2-40B4-BE49-F238E27FC236}">
                    <a16:creationId xmlns:a16="http://schemas.microsoft.com/office/drawing/2014/main" id="{43B40983-FA78-4AD8-B9A2-42C485EFF3D5}"/>
                  </a:ext>
                </a:extLst>
              </p:cNvPr>
              <p:cNvSpPr txBox="1">
                <a:spLocks noRot="1" noChangeAspect="1" noMove="1" noResize="1" noEditPoints="1" noAdjustHandles="1" noChangeArrowheads="1" noChangeShapeType="1" noTextEdit="1"/>
              </p:cNvSpPr>
              <p:nvPr/>
            </p:nvSpPr>
            <p:spPr bwMode="auto">
              <a:xfrm>
                <a:off x="3566871" y="2255054"/>
                <a:ext cx="5127860" cy="865188"/>
              </a:xfrm>
              <a:prstGeom prst="rect">
                <a:avLst/>
              </a:prstGeom>
              <a:blipFill>
                <a:blip r:embed="rId3"/>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0" name="Object 4">
                <a:extLst>
                  <a:ext uri="{FF2B5EF4-FFF2-40B4-BE49-F238E27FC236}">
                    <a16:creationId xmlns:a16="http://schemas.microsoft.com/office/drawing/2014/main" id="{4E111E10-8F1C-4407-B86F-F5D80FCD7D66}"/>
                  </a:ext>
                </a:extLst>
              </p:cNvPr>
              <p:cNvSpPr txBox="1"/>
              <p:nvPr/>
            </p:nvSpPr>
            <p:spPr bwMode="auto">
              <a:xfrm>
                <a:off x="3525352" y="3271837"/>
                <a:ext cx="5127860" cy="865188"/>
              </a:xfrm>
              <a:prstGeom prst="rect">
                <a:avLst/>
              </a:prstGeom>
              <a:noFill/>
              <a:ln>
                <a:noFill/>
              </a:ln>
              <a:effectLst/>
            </p:spPr>
            <p:txBody>
              <a:bodyPr>
                <a:noAutofit/>
              </a:bodyPr>
              <a:lstStyle/>
              <a:p>
                <a14:m>
                  <m:oMath xmlns:m="http://schemas.openxmlformats.org/officeDocument/2006/math">
                    <m:r>
                      <a:rPr lang="en-US" sz="2800" i="1" smtClean="0">
                        <a:solidFill>
                          <a:srgbClr val="C00000"/>
                        </a:solidFill>
                        <a:latin typeface="Cambria Math" panose="02040503050406030204" pitchFamily="18" charset="0"/>
                      </a:rPr>
                      <m:t>𝐹</m:t>
                    </m:r>
                    <m:r>
                      <a:rPr lang="en-US" sz="2800" i="1" baseline="-25000" smtClean="0">
                        <a:solidFill>
                          <a:srgbClr val="C00000"/>
                        </a:solidFill>
                        <a:latin typeface="Cambria Math" panose="02040503050406030204" pitchFamily="18" charset="0"/>
                      </a:rPr>
                      <m:t>𝑣𝑖𝑠𝑐𝑚</m:t>
                    </m:r>
                    <m:r>
                      <a:rPr lang="en-US" sz="2800" b="1" i="1" baseline="-25000" smtClean="0">
                        <a:solidFill>
                          <a:schemeClr val="tx1"/>
                        </a:solidFill>
                        <a:latin typeface="Cambria Math" panose="02040503050406030204" pitchFamily="18" charset="0"/>
                      </a:rPr>
                      <m:t>𝒛𝒚</m:t>
                    </m:r>
                    <m:r>
                      <a:rPr lang="el-GR" sz="2800" i="1">
                        <a:solidFill>
                          <a:srgbClr val="C00000"/>
                        </a:solidFill>
                        <a:latin typeface="Cambria Math" panose="02040503050406030204" pitchFamily="18" charset="0"/>
                      </a:rPr>
                      <m:t>=</m:t>
                    </m:r>
                    <m:f>
                      <m:fPr>
                        <m:ctrlPr>
                          <a:rPr lang="el-GR" sz="2800" i="1">
                            <a:solidFill>
                              <a:srgbClr val="C00000"/>
                            </a:solidFill>
                            <a:latin typeface="Cambria Math" panose="02040503050406030204" pitchFamily="18" charset="0"/>
                          </a:rPr>
                        </m:ctrlPr>
                      </m:fPr>
                      <m:num>
                        <m:r>
                          <a:rPr lang="en-US" sz="2800" i="1">
                            <a:solidFill>
                              <a:srgbClr val="C00000"/>
                            </a:solidFill>
                            <a:latin typeface="Cambria Math" panose="02040503050406030204" pitchFamily="18" charset="0"/>
                          </a:rPr>
                          <m:t>1</m:t>
                        </m:r>
                      </m:num>
                      <m:den>
                        <m:r>
                          <a:rPr lang="el-GR" sz="2800" i="1">
                            <a:solidFill>
                              <a:srgbClr val="C00000"/>
                            </a:solidFill>
                            <a:latin typeface="Cambria Math" panose="02040503050406030204" pitchFamily="18" charset="0"/>
                          </a:rPr>
                          <m:t>𝜌</m:t>
                        </m:r>
                      </m:den>
                    </m:f>
                    <m:f>
                      <m:fPr>
                        <m:ctrlPr>
                          <a:rPr lang="el-GR" sz="2800" i="1">
                            <a:solidFill>
                              <a:srgbClr val="C00000"/>
                            </a:solidFill>
                            <a:latin typeface="Cambria Math" panose="02040503050406030204" pitchFamily="18" charset="0"/>
                          </a:rPr>
                        </m:ctrlPr>
                      </m:fPr>
                      <m:num>
                        <m:r>
                          <a:rPr lang="el-GR" sz="2800" i="1">
                            <a:solidFill>
                              <a:srgbClr val="C00000"/>
                            </a:solidFill>
                            <a:latin typeface="Cambria Math" panose="02040503050406030204" pitchFamily="18" charset="0"/>
                          </a:rPr>
                          <m:t>𝜕</m:t>
                        </m:r>
                      </m:num>
                      <m:den>
                        <m:r>
                          <a:rPr lang="el-GR" sz="2800" i="1">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𝑧</m:t>
                        </m:r>
                      </m:den>
                    </m:f>
                    <m:r>
                      <a:rPr lang="en-US" sz="2800" i="1">
                        <a:solidFill>
                          <a:srgbClr val="C00000"/>
                        </a:solidFill>
                        <a:latin typeface="Cambria Math" panose="02040503050406030204" pitchFamily="18" charset="0"/>
                      </a:rPr>
                      <m:t>(</m:t>
                    </m:r>
                    <m:r>
                      <a:rPr lang="el-GR" sz="2800" i="1">
                        <a:solidFill>
                          <a:srgbClr val="C00000"/>
                        </a:solidFill>
                        <a:latin typeface="Cambria Math" panose="02040503050406030204" pitchFamily="18" charset="0"/>
                      </a:rPr>
                      <m:t>𝜏</m:t>
                    </m:r>
                    <m:r>
                      <a:rPr lang="en-US" sz="2800" i="1" baseline="-25000">
                        <a:solidFill>
                          <a:srgbClr val="C00000"/>
                        </a:solidFill>
                        <a:latin typeface="Cambria Math" panose="02040503050406030204" pitchFamily="18" charset="0"/>
                      </a:rPr>
                      <m:t>𝑧</m:t>
                    </m:r>
                    <m:r>
                      <a:rPr lang="en-US" sz="2800" b="0" i="1" baseline="-25000" smtClean="0">
                        <a:solidFill>
                          <a:srgbClr val="C00000"/>
                        </a:solidFill>
                        <a:latin typeface="Cambria Math" panose="02040503050406030204" pitchFamily="18" charset="0"/>
                      </a:rPr>
                      <m:t>𝑦</m:t>
                    </m:r>
                    <m:r>
                      <a:rPr lang="en-US" sz="2800" i="1">
                        <a:solidFill>
                          <a:srgbClr val="C00000"/>
                        </a:solidFill>
                        <a:latin typeface="Cambria Math" panose="02040503050406030204" pitchFamily="18" charset="0"/>
                      </a:rPr>
                      <m:t>)</m:t>
                    </m:r>
                  </m:oMath>
                </a14:m>
                <a:r>
                  <a:rPr lang="el-GR" sz="2800" dirty="0">
                    <a:solidFill>
                      <a:srgbClr val="C00000"/>
                    </a:solidFill>
                  </a:rPr>
                  <a:t> </a:t>
                </a:r>
                <a14:m>
                  <m:oMath xmlns:m="http://schemas.openxmlformats.org/officeDocument/2006/math">
                    <m:r>
                      <a:rPr lang="el-GR" sz="2800" i="1">
                        <a:solidFill>
                          <a:srgbClr val="C00000"/>
                        </a:solidFill>
                        <a:latin typeface="Cambria Math" panose="02040503050406030204" pitchFamily="18" charset="0"/>
                      </a:rPr>
                      <m:t>=</m:t>
                    </m:r>
                    <m:f>
                      <m:fPr>
                        <m:ctrlPr>
                          <a:rPr lang="el-GR" sz="2800" i="1">
                            <a:solidFill>
                              <a:srgbClr val="C00000"/>
                            </a:solidFill>
                            <a:latin typeface="Cambria Math" panose="02040503050406030204" pitchFamily="18" charset="0"/>
                          </a:rPr>
                        </m:ctrlPr>
                      </m:fPr>
                      <m:num>
                        <m:r>
                          <a:rPr lang="el-GR" sz="2800" b="0" i="1" smtClean="0">
                            <a:solidFill>
                              <a:srgbClr val="C00000"/>
                            </a:solidFill>
                            <a:latin typeface="Cambria Math" panose="02040503050406030204" pitchFamily="18" charset="0"/>
                          </a:rPr>
                          <m:t>𝜇</m:t>
                        </m:r>
                      </m:num>
                      <m:den>
                        <m:r>
                          <a:rPr lang="el-GR" sz="2800" i="1">
                            <a:solidFill>
                              <a:srgbClr val="C00000"/>
                            </a:solidFill>
                            <a:latin typeface="Cambria Math" panose="02040503050406030204" pitchFamily="18" charset="0"/>
                          </a:rPr>
                          <m:t>𝜌</m:t>
                        </m:r>
                      </m:den>
                    </m:f>
                    <m:f>
                      <m:fPr>
                        <m:ctrlPr>
                          <a:rPr lang="el-GR" sz="2800" i="1">
                            <a:solidFill>
                              <a:srgbClr val="C00000"/>
                            </a:solidFill>
                            <a:latin typeface="Cambria Math" panose="02040503050406030204" pitchFamily="18" charset="0"/>
                          </a:rPr>
                        </m:ctrlPr>
                      </m:fPr>
                      <m:num>
                        <m:r>
                          <a:rPr lang="el-GR" sz="2800" i="1">
                            <a:solidFill>
                              <a:srgbClr val="C00000"/>
                            </a:solidFill>
                            <a:latin typeface="Cambria Math" panose="02040503050406030204" pitchFamily="18" charset="0"/>
                          </a:rPr>
                          <m:t>𝜕</m:t>
                        </m:r>
                        <m:r>
                          <a:rPr lang="el-GR" sz="2800" b="0" i="1" baseline="30000" smtClean="0">
                            <a:solidFill>
                              <a:srgbClr val="C00000"/>
                            </a:solidFill>
                            <a:latin typeface="Cambria Math" panose="02040503050406030204" pitchFamily="18" charset="0"/>
                          </a:rPr>
                          <m:t>2</m:t>
                        </m:r>
                        <m:r>
                          <a:rPr lang="el-GR" sz="2800" b="0" i="1" smtClean="0">
                            <a:solidFill>
                              <a:srgbClr val="C00000"/>
                            </a:solidFill>
                            <a:latin typeface="Cambria Math" panose="02040503050406030204" pitchFamily="18" charset="0"/>
                          </a:rPr>
                          <m:t>𝜐</m:t>
                        </m:r>
                      </m:num>
                      <m:den>
                        <m:r>
                          <a:rPr lang="el-GR" sz="2800" i="1">
                            <a:solidFill>
                              <a:srgbClr val="C00000"/>
                            </a:solidFill>
                            <a:latin typeface="Cambria Math" panose="02040503050406030204" pitchFamily="18" charset="0"/>
                          </a:rPr>
                          <m:t>𝜕</m:t>
                        </m:r>
                        <m:r>
                          <a:rPr lang="en-US" sz="2800" i="1">
                            <a:solidFill>
                              <a:srgbClr val="C00000"/>
                            </a:solidFill>
                            <a:latin typeface="Cambria Math" panose="02040503050406030204" pitchFamily="18" charset="0"/>
                          </a:rPr>
                          <m:t>𝑧</m:t>
                        </m:r>
                        <m:r>
                          <a:rPr lang="el-GR" sz="2800" i="1" baseline="30000">
                            <a:solidFill>
                              <a:srgbClr val="C00000"/>
                            </a:solidFill>
                            <a:latin typeface="Cambria Math" panose="02040503050406030204" pitchFamily="18" charset="0"/>
                          </a:rPr>
                          <m:t>2</m:t>
                        </m:r>
                      </m:den>
                    </m:f>
                  </m:oMath>
                </a14:m>
                <a:endParaRPr lang="el-GR" sz="2800" i="1" dirty="0">
                  <a:solidFill>
                    <a:srgbClr val="C00000"/>
                  </a:solidFill>
                  <a:latin typeface="Cambria Math" panose="02040503050406030204" pitchFamily="18" charset="0"/>
                </a:endParaRPr>
              </a:p>
            </p:txBody>
          </p:sp>
        </mc:Choice>
        <mc:Fallback xmlns="">
          <p:sp>
            <p:nvSpPr>
              <p:cNvPr id="10" name="Object 4">
                <a:extLst>
                  <a:ext uri="{FF2B5EF4-FFF2-40B4-BE49-F238E27FC236}">
                    <a16:creationId xmlns:a16="http://schemas.microsoft.com/office/drawing/2014/main" id="{4E111E10-8F1C-4407-B86F-F5D80FCD7D66}"/>
                  </a:ext>
                </a:extLst>
              </p:cNvPr>
              <p:cNvSpPr txBox="1">
                <a:spLocks noRot="1" noChangeAspect="1" noMove="1" noResize="1" noEditPoints="1" noAdjustHandles="1" noChangeArrowheads="1" noChangeShapeType="1" noTextEdit="1"/>
              </p:cNvSpPr>
              <p:nvPr/>
            </p:nvSpPr>
            <p:spPr bwMode="auto">
              <a:xfrm>
                <a:off x="3525352" y="3271837"/>
                <a:ext cx="5127860" cy="865188"/>
              </a:xfrm>
              <a:prstGeom prst="rect">
                <a:avLst/>
              </a:prstGeom>
              <a:blipFill>
                <a:blip r:embed="rId4"/>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1" name="Object 4">
                <a:extLst>
                  <a:ext uri="{FF2B5EF4-FFF2-40B4-BE49-F238E27FC236}">
                    <a16:creationId xmlns:a16="http://schemas.microsoft.com/office/drawing/2014/main" id="{E30D80A5-CA9E-4A04-B069-03D991E22876}"/>
                  </a:ext>
                </a:extLst>
              </p:cNvPr>
              <p:cNvSpPr txBox="1"/>
              <p:nvPr/>
            </p:nvSpPr>
            <p:spPr bwMode="auto">
              <a:xfrm>
                <a:off x="4587784" y="4983420"/>
                <a:ext cx="3438157" cy="865188"/>
              </a:xfrm>
              <a:prstGeom prst="rect">
                <a:avLst/>
              </a:prstGeom>
              <a:noFill/>
              <a:ln>
                <a:noFill/>
              </a:ln>
              <a:effectLst/>
            </p:spPr>
            <p:txBody>
              <a:bodyPr>
                <a:noAutofit/>
              </a:bodyPr>
              <a:lstStyle/>
              <a:p>
                <a14:m>
                  <m:oMath xmlns:m="http://schemas.openxmlformats.org/officeDocument/2006/math">
                    <m:r>
                      <a:rPr lang="en-US" sz="2800" b="1" i="1" smtClean="0">
                        <a:solidFill>
                          <a:schemeClr val="tx1"/>
                        </a:solidFill>
                        <a:latin typeface="Cambria Math" panose="02040503050406030204" pitchFamily="18" charset="0"/>
                      </a:rPr>
                      <m:t>𝑭</m:t>
                    </m:r>
                    <m:r>
                      <a:rPr lang="en-US" sz="2800" b="1" i="1" baseline="-25000" smtClean="0">
                        <a:solidFill>
                          <a:schemeClr val="tx1"/>
                        </a:solidFill>
                        <a:latin typeface="Cambria Math" panose="02040503050406030204" pitchFamily="18" charset="0"/>
                      </a:rPr>
                      <m:t>𝒗𝒊𝒔𝒄𝒎</m:t>
                    </m:r>
                    <m:r>
                      <a:rPr lang="el-GR" sz="2800" b="1" i="1">
                        <a:solidFill>
                          <a:schemeClr val="tx1"/>
                        </a:solidFill>
                        <a:latin typeface="Cambria Math" panose="02040503050406030204" pitchFamily="18" charset="0"/>
                      </a:rPr>
                      <m:t>=</m:t>
                    </m:r>
                    <m:f>
                      <m:fPr>
                        <m:ctrlPr>
                          <a:rPr lang="el-GR" sz="2800" b="1" i="1">
                            <a:solidFill>
                              <a:schemeClr val="tx1"/>
                            </a:solidFill>
                            <a:latin typeface="Cambria Math" panose="02040503050406030204" pitchFamily="18" charset="0"/>
                          </a:rPr>
                        </m:ctrlPr>
                      </m:fPr>
                      <m:num>
                        <m:r>
                          <a:rPr lang="el-GR" sz="2800" b="1" i="1" smtClean="0">
                            <a:solidFill>
                              <a:schemeClr val="tx1"/>
                            </a:solidFill>
                            <a:latin typeface="Cambria Math" panose="02040503050406030204" pitchFamily="18" charset="0"/>
                          </a:rPr>
                          <m:t>𝝁</m:t>
                        </m:r>
                      </m:num>
                      <m:den>
                        <m:r>
                          <a:rPr lang="el-GR" sz="2800" b="1" i="1">
                            <a:solidFill>
                              <a:schemeClr val="tx1"/>
                            </a:solidFill>
                            <a:latin typeface="Cambria Math" panose="02040503050406030204" pitchFamily="18" charset="0"/>
                          </a:rPr>
                          <m:t>𝝆</m:t>
                        </m:r>
                      </m:den>
                    </m:f>
                    <m:r>
                      <a:rPr lang="el-GR" sz="2800" b="1" i="1" smtClean="0">
                        <a:solidFill>
                          <a:schemeClr val="tx1"/>
                        </a:solidFill>
                        <a:latin typeface="Cambria Math" panose="02040503050406030204" pitchFamily="18" charset="0"/>
                      </a:rPr>
                      <m:t>(</m:t>
                    </m:r>
                    <m:f>
                      <m:fPr>
                        <m:ctrlPr>
                          <a:rPr lang="el-GR" sz="2800" b="1" i="1">
                            <a:solidFill>
                              <a:schemeClr val="tx1"/>
                            </a:solidFill>
                            <a:latin typeface="Cambria Math" panose="02040503050406030204" pitchFamily="18" charset="0"/>
                          </a:rPr>
                        </m:ctrlPr>
                      </m:fPr>
                      <m:num>
                        <m:r>
                          <a:rPr lang="el-GR" sz="2800" b="1" i="1">
                            <a:solidFill>
                              <a:schemeClr val="tx1"/>
                            </a:solidFill>
                            <a:latin typeface="Cambria Math" panose="02040503050406030204" pitchFamily="18" charset="0"/>
                          </a:rPr>
                          <m:t>𝝏</m:t>
                        </m:r>
                        <m:r>
                          <a:rPr lang="el-GR" sz="2800" b="1" i="1" baseline="30000" smtClean="0">
                            <a:solidFill>
                              <a:schemeClr val="tx1"/>
                            </a:solidFill>
                            <a:latin typeface="Cambria Math" panose="02040503050406030204" pitchFamily="18" charset="0"/>
                          </a:rPr>
                          <m:t>𝟐</m:t>
                        </m:r>
                        <m:r>
                          <a:rPr lang="en-US" sz="2800" b="1" i="1" smtClean="0">
                            <a:solidFill>
                              <a:schemeClr val="tx1"/>
                            </a:solidFill>
                            <a:latin typeface="Cambria Math" panose="02040503050406030204" pitchFamily="18" charset="0"/>
                          </a:rPr>
                          <m:t>𝒖</m:t>
                        </m:r>
                      </m:num>
                      <m:den>
                        <m:r>
                          <a:rPr lang="el-GR" sz="2800" b="1" i="1">
                            <a:solidFill>
                              <a:schemeClr val="tx1"/>
                            </a:solidFill>
                            <a:latin typeface="Cambria Math" panose="02040503050406030204" pitchFamily="18" charset="0"/>
                          </a:rPr>
                          <m:t>𝝏</m:t>
                        </m:r>
                        <m:r>
                          <a:rPr lang="en-US" sz="2800" b="1" i="1">
                            <a:solidFill>
                              <a:schemeClr val="tx1"/>
                            </a:solidFill>
                            <a:latin typeface="Cambria Math" panose="02040503050406030204" pitchFamily="18" charset="0"/>
                          </a:rPr>
                          <m:t>𝒛</m:t>
                        </m:r>
                        <m:r>
                          <a:rPr lang="el-GR" sz="2800" b="1" i="1" baseline="30000">
                            <a:solidFill>
                              <a:schemeClr val="tx1"/>
                            </a:solidFill>
                            <a:latin typeface="Cambria Math" panose="02040503050406030204" pitchFamily="18" charset="0"/>
                          </a:rPr>
                          <m:t>𝟐</m:t>
                        </m:r>
                      </m:den>
                    </m:f>
                  </m:oMath>
                </a14:m>
                <a:r>
                  <a:rPr lang="el-GR" sz="2800" b="1" i="1" dirty="0">
                    <a:solidFill>
                      <a:schemeClr val="tx1"/>
                    </a:solidFill>
                    <a:latin typeface="Cambria Math" panose="02040503050406030204" pitchFamily="18" charset="0"/>
                  </a:rPr>
                  <a:t>+</a:t>
                </a:r>
                <a:r>
                  <a:rPr lang="el-GR" sz="2800" b="1" dirty="0">
                    <a:solidFill>
                      <a:schemeClr val="tx1"/>
                    </a:solidFill>
                  </a:rPr>
                  <a:t> </a:t>
                </a:r>
                <a14:m>
                  <m:oMath xmlns:m="http://schemas.openxmlformats.org/officeDocument/2006/math">
                    <m:f>
                      <m:fPr>
                        <m:ctrlPr>
                          <a:rPr lang="el-GR" sz="2800" b="1" i="1">
                            <a:solidFill>
                              <a:schemeClr val="tx1"/>
                            </a:solidFill>
                            <a:latin typeface="Cambria Math" panose="02040503050406030204" pitchFamily="18" charset="0"/>
                          </a:rPr>
                        </m:ctrlPr>
                      </m:fPr>
                      <m:num>
                        <m:r>
                          <a:rPr lang="el-GR" sz="2800" b="1" i="1">
                            <a:solidFill>
                              <a:schemeClr val="tx1"/>
                            </a:solidFill>
                            <a:latin typeface="Cambria Math" panose="02040503050406030204" pitchFamily="18" charset="0"/>
                          </a:rPr>
                          <m:t>𝝏</m:t>
                        </m:r>
                        <m:r>
                          <a:rPr lang="el-GR" sz="2800" b="1" i="1" baseline="30000">
                            <a:solidFill>
                              <a:schemeClr val="tx1"/>
                            </a:solidFill>
                            <a:latin typeface="Cambria Math" panose="02040503050406030204" pitchFamily="18" charset="0"/>
                          </a:rPr>
                          <m:t>𝟐</m:t>
                        </m:r>
                        <m:r>
                          <a:rPr lang="el-GR" sz="2800" b="1" i="1" smtClean="0">
                            <a:solidFill>
                              <a:schemeClr val="tx1"/>
                            </a:solidFill>
                            <a:latin typeface="Cambria Math" panose="02040503050406030204" pitchFamily="18" charset="0"/>
                          </a:rPr>
                          <m:t>𝝊</m:t>
                        </m:r>
                      </m:num>
                      <m:den>
                        <m:r>
                          <a:rPr lang="el-GR" sz="2800" b="1" i="1">
                            <a:solidFill>
                              <a:schemeClr val="tx1"/>
                            </a:solidFill>
                            <a:latin typeface="Cambria Math" panose="02040503050406030204" pitchFamily="18" charset="0"/>
                          </a:rPr>
                          <m:t>𝝏</m:t>
                        </m:r>
                        <m:r>
                          <a:rPr lang="en-US" sz="2800" b="1" i="1">
                            <a:solidFill>
                              <a:schemeClr val="tx1"/>
                            </a:solidFill>
                            <a:latin typeface="Cambria Math" panose="02040503050406030204" pitchFamily="18" charset="0"/>
                          </a:rPr>
                          <m:t>𝒛</m:t>
                        </m:r>
                        <m:r>
                          <a:rPr lang="el-GR" sz="2800" b="1" i="1" baseline="30000">
                            <a:solidFill>
                              <a:schemeClr val="tx1"/>
                            </a:solidFill>
                            <a:latin typeface="Cambria Math" panose="02040503050406030204" pitchFamily="18" charset="0"/>
                          </a:rPr>
                          <m:t>𝟐</m:t>
                        </m:r>
                      </m:den>
                    </m:f>
                  </m:oMath>
                </a14:m>
                <a:r>
                  <a:rPr lang="el-GR" sz="2800" b="1" i="1" dirty="0">
                    <a:solidFill>
                      <a:schemeClr val="tx1"/>
                    </a:solidFill>
                    <a:latin typeface="Cambria Math" panose="02040503050406030204" pitchFamily="18" charset="0"/>
                  </a:rPr>
                  <a:t>)</a:t>
                </a:r>
              </a:p>
            </p:txBody>
          </p:sp>
        </mc:Choice>
        <mc:Fallback xmlns="">
          <p:sp>
            <p:nvSpPr>
              <p:cNvPr id="11" name="Object 4">
                <a:extLst>
                  <a:ext uri="{FF2B5EF4-FFF2-40B4-BE49-F238E27FC236}">
                    <a16:creationId xmlns:a16="http://schemas.microsoft.com/office/drawing/2014/main" xmlns="" xmlns:a14="http://schemas.microsoft.com/office/drawing/2010/main" id="{E30D80A5-CA9E-4A04-B069-03D991E22876}"/>
                  </a:ext>
                </a:extLst>
              </p:cNvPr>
              <p:cNvSpPr txBox="1">
                <a:spLocks noRot="1" noChangeAspect="1" noMove="1" noResize="1" noEditPoints="1" noAdjustHandles="1" noChangeArrowheads="1" noChangeShapeType="1" noTextEdit="1"/>
              </p:cNvSpPr>
              <p:nvPr/>
            </p:nvSpPr>
            <p:spPr bwMode="auto">
              <a:xfrm>
                <a:off x="4587784" y="4983420"/>
                <a:ext cx="3438157" cy="865188"/>
              </a:xfrm>
              <a:prstGeom prst="rect">
                <a:avLst/>
              </a:prstGeom>
              <a:blipFill>
                <a:blip r:embed="rId5" cstate="print"/>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11291095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07E88AC-C92A-4ACD-9F32-60A97BCE626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CA2E0DA-585B-43D7-B5F2-542B91EF82C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30</a:t>
            </a:fld>
            <a:endParaRPr lang="el-GR" dirty="0">
              <a:solidFill>
                <a:prstClr val="black">
                  <a:tint val="75000"/>
                </a:prstClr>
              </a:solidFill>
            </a:endParaRPr>
          </a:p>
        </p:txBody>
      </p:sp>
      <mc:AlternateContent xmlns:mc="http://schemas.openxmlformats.org/markup-compatibility/2006" xmlns:a14="http://schemas.microsoft.com/office/drawing/2010/main">
        <mc:Choice Requires="a14">
          <p:sp>
            <p:nvSpPr>
              <p:cNvPr id="6" name="Ορθογώνιο 5">
                <a:extLst>
                  <a:ext uri="{FF2B5EF4-FFF2-40B4-BE49-F238E27FC236}">
                    <a16:creationId xmlns:a16="http://schemas.microsoft.com/office/drawing/2014/main" id="{17702383-E379-4AC8-A572-1EF715287678}"/>
                  </a:ext>
                </a:extLst>
              </p:cNvPr>
              <p:cNvSpPr/>
              <p:nvPr/>
            </p:nvSpPr>
            <p:spPr>
              <a:xfrm>
                <a:off x="323528" y="404664"/>
                <a:ext cx="8363272" cy="5888792"/>
              </a:xfrm>
              <a:prstGeom prst="rect">
                <a:avLst/>
              </a:prstGeom>
            </p:spPr>
            <p:txBody>
              <a:bodyPr wrap="square">
                <a:spAutoFit/>
              </a:bodyPr>
              <a:lstStyle/>
              <a:p>
                <a:pPr marL="12700" algn="just">
                  <a:lnSpc>
                    <a:spcPts val="2555"/>
                  </a:lnSpc>
                  <a:spcBef>
                    <a:spcPts val="127"/>
                  </a:spcBef>
                </a:pPr>
                <a:r>
                  <a:rPr lang="el-GR" sz="2400" dirty="0">
                    <a:solidFill>
                      <a:srgbClr val="0000FF"/>
                    </a:solidFill>
                  </a:rPr>
                  <a:t>Στην τυρβώδη ροή ο λόγος </a:t>
                </a:r>
                <a14:m>
                  <m:oMath xmlns:m="http://schemas.openxmlformats.org/officeDocument/2006/math">
                    <m:f>
                      <m:fPr>
                        <m:ctrlPr>
                          <a:rPr lang="el-GR" sz="3200" b="1" i="1">
                            <a:latin typeface="Cambria Math" panose="02040503050406030204" pitchFamily="18" charset="0"/>
                          </a:rPr>
                        </m:ctrlPr>
                      </m:fPr>
                      <m:num>
                        <m:r>
                          <a:rPr lang="el-GR" sz="3200" b="1" i="1">
                            <a:latin typeface="Cambria Math" panose="02040503050406030204" pitchFamily="18" charset="0"/>
                          </a:rPr>
                          <m:t>𝝁</m:t>
                        </m:r>
                      </m:num>
                      <m:den>
                        <m:r>
                          <a:rPr lang="el-GR" sz="3200" b="1" i="1">
                            <a:latin typeface="Cambria Math" panose="02040503050406030204" pitchFamily="18" charset="0"/>
                          </a:rPr>
                          <m:t>𝝆</m:t>
                        </m:r>
                      </m:den>
                    </m:f>
                  </m:oMath>
                </a14:m>
                <a:r>
                  <a:rPr lang="el-GR" sz="3200" dirty="0">
                    <a:solidFill>
                      <a:srgbClr val="0000FF"/>
                    </a:solidFill>
                  </a:rPr>
                  <a:t> </a:t>
                </a:r>
                <a:r>
                  <a:rPr lang="el-GR" sz="2400" dirty="0">
                    <a:solidFill>
                      <a:srgbClr val="0000FF"/>
                    </a:solidFill>
                  </a:rPr>
                  <a:t>είναι 1000 φορές μεγαλύτερος.</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Ο λόγος αυτός καλείται </a:t>
                </a:r>
                <a:r>
                  <a:rPr lang="el-GR" sz="2400" b="1" u="sng" dirty="0">
                    <a:solidFill>
                      <a:srgbClr val="0000FF"/>
                    </a:solidFill>
                  </a:rPr>
                  <a:t>κινηματικό ιξώδες </a:t>
                </a:r>
                <a:r>
                  <a:rPr lang="el-GR" sz="2400" dirty="0">
                    <a:solidFill>
                      <a:srgbClr val="0000FF"/>
                    </a:solidFill>
                  </a:rPr>
                  <a:t>και συμβολίζεται με </a:t>
                </a:r>
                <a:r>
                  <a:rPr lang="el-GR" sz="2400" b="1" u="sng" dirty="0">
                    <a:solidFill>
                      <a:srgbClr val="0000FF"/>
                    </a:solidFill>
                  </a:rPr>
                  <a:t>ν</a:t>
                </a:r>
                <a:r>
                  <a:rPr lang="el-GR" sz="2400" dirty="0">
                    <a:solidFill>
                      <a:srgbClr val="0000FF"/>
                    </a:solidFill>
                  </a:rPr>
                  <a:t>.</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u="sng" dirty="0">
                    <a:solidFill>
                      <a:srgbClr val="0000FF"/>
                    </a:solidFill>
                  </a:rPr>
                  <a:t>Η απλούστευση αυτή προέκυψε από την θεώρηση ότι δεν υπάρχει τυρβώδης ροή, το ρευστό είναι νευτώνειο</a:t>
                </a:r>
                <a:r>
                  <a:rPr lang="el-GR" sz="2400" dirty="0">
                    <a:solidFill>
                      <a:srgbClr val="0000FF"/>
                    </a:solidFill>
                  </a:rPr>
                  <a:t> (δηλαδή το ιξώδες του δεν είναι συνάρτηση της ταχύτητάς του), ομογενές και ισότροπο.</a:t>
                </a:r>
              </a:p>
              <a:p>
                <a:pPr marL="12700" algn="just">
                  <a:lnSpc>
                    <a:spcPts val="2555"/>
                  </a:lnSpc>
                  <a:spcBef>
                    <a:spcPts val="127"/>
                  </a:spcBef>
                </a:pPr>
                <a:r>
                  <a:rPr lang="el-GR" sz="2400" dirty="0"/>
                  <a:t>Εάν θεωρηθεί ότι η τριβή λαμβάνει χώρα στις τρεις διαστάσεις, η δύναμη τριβής γίνεται πιο πολύπλοκη και δίνεται από την εξίσωση:</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Ο πρώτος όρος αναφέρεται στις </a:t>
                </a:r>
                <a:r>
                  <a:rPr lang="el-GR" sz="2400" u="sng" dirty="0" err="1">
                    <a:solidFill>
                      <a:srgbClr val="0000FF"/>
                    </a:solidFill>
                  </a:rPr>
                  <a:t>διατμητικές</a:t>
                </a:r>
                <a:r>
                  <a:rPr lang="el-GR" sz="2400" u="sng" dirty="0">
                    <a:solidFill>
                      <a:srgbClr val="0000FF"/>
                    </a:solidFill>
                  </a:rPr>
                  <a:t> τάσεις</a:t>
                </a:r>
                <a:r>
                  <a:rPr lang="el-GR" sz="2400" dirty="0">
                    <a:solidFill>
                      <a:srgbClr val="0000FF"/>
                    </a:solidFill>
                  </a:rPr>
                  <a:t> και  ο δεύτερος στις </a:t>
                </a:r>
                <a:r>
                  <a:rPr lang="el-GR" sz="2400" u="sng" dirty="0">
                    <a:solidFill>
                      <a:srgbClr val="0000FF"/>
                    </a:solidFill>
                  </a:rPr>
                  <a:t>πιέσεις</a:t>
                </a:r>
              </a:p>
            </p:txBody>
          </p:sp>
        </mc:Choice>
        <mc:Fallback xmlns="">
          <p:sp>
            <p:nvSpPr>
              <p:cNvPr id="6" name="Ορθογώνιο 5">
                <a:extLst>
                  <a:ext uri="{FF2B5EF4-FFF2-40B4-BE49-F238E27FC236}">
                    <a16:creationId xmlns:a16="http://schemas.microsoft.com/office/drawing/2014/main" id="{17702383-E379-4AC8-A572-1EF715287678}"/>
                  </a:ext>
                </a:extLst>
              </p:cNvPr>
              <p:cNvSpPr>
                <a:spLocks noRot="1" noChangeAspect="1" noMove="1" noResize="1" noEditPoints="1" noAdjustHandles="1" noChangeArrowheads="1" noChangeShapeType="1" noTextEdit="1"/>
              </p:cNvSpPr>
              <p:nvPr/>
            </p:nvSpPr>
            <p:spPr>
              <a:xfrm>
                <a:off x="323528" y="404664"/>
                <a:ext cx="8363272" cy="5888792"/>
              </a:xfrm>
              <a:prstGeom prst="rect">
                <a:avLst/>
              </a:prstGeom>
              <a:blipFill>
                <a:blip r:embed="rId3"/>
                <a:stretch>
                  <a:fillRect l="-948" t="-3002" r="-1166" b="-1346"/>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7" name="Object 4">
                <a:extLst>
                  <a:ext uri="{FF2B5EF4-FFF2-40B4-BE49-F238E27FC236}">
                    <a16:creationId xmlns:a16="http://schemas.microsoft.com/office/drawing/2014/main" id="{2D5BFEB1-EE3A-441D-93AB-658F6316B2B3}"/>
                  </a:ext>
                </a:extLst>
              </p:cNvPr>
              <p:cNvSpPr txBox="1"/>
              <p:nvPr/>
            </p:nvSpPr>
            <p:spPr bwMode="auto">
              <a:xfrm>
                <a:off x="3707904" y="4345785"/>
                <a:ext cx="4392488" cy="865188"/>
              </a:xfrm>
              <a:prstGeom prst="rect">
                <a:avLst/>
              </a:prstGeom>
              <a:noFill/>
              <a:ln>
                <a:noFill/>
              </a:ln>
              <a:effectLst/>
            </p:spPr>
            <p:txBody>
              <a:bodyPr>
                <a:noAutofit/>
              </a:bodyPr>
              <a:lstStyle/>
              <a:p>
                <a14:m>
                  <m:oMath xmlns:m="http://schemas.openxmlformats.org/officeDocument/2006/math">
                    <m:r>
                      <a:rPr lang="en-US" sz="2800" b="1" i="1" smtClean="0">
                        <a:solidFill>
                          <a:srgbClr val="FF0000"/>
                        </a:solidFill>
                        <a:latin typeface="Cambria Math" panose="02040503050406030204" pitchFamily="18" charset="0"/>
                      </a:rPr>
                      <m:t>𝑭</m:t>
                    </m:r>
                    <m:r>
                      <a:rPr lang="en-US" sz="2800" b="1" i="1" baseline="-25000" smtClean="0">
                        <a:solidFill>
                          <a:srgbClr val="FF0000"/>
                        </a:solidFill>
                        <a:latin typeface="Cambria Math" panose="02040503050406030204" pitchFamily="18" charset="0"/>
                      </a:rPr>
                      <m:t>𝒗𝒊𝒔𝒄𝒎</m:t>
                    </m:r>
                    <m:r>
                      <a:rPr lang="el-GR" sz="2800" b="1" i="1">
                        <a:solidFill>
                          <a:srgbClr val="FF0000"/>
                        </a:solidFill>
                        <a:latin typeface="Cambria Math" panose="02040503050406030204" pitchFamily="18" charset="0"/>
                      </a:rPr>
                      <m:t>=</m:t>
                    </m:r>
                    <m:f>
                      <m:fPr>
                        <m:ctrlPr>
                          <a:rPr lang="el-GR" sz="2800" b="1" i="1">
                            <a:solidFill>
                              <a:srgbClr val="FF0000"/>
                            </a:solidFill>
                            <a:latin typeface="Cambria Math" panose="02040503050406030204" pitchFamily="18" charset="0"/>
                          </a:rPr>
                        </m:ctrlPr>
                      </m:fPr>
                      <m:num>
                        <m:r>
                          <a:rPr lang="el-GR" sz="2800" b="1" i="1" smtClean="0">
                            <a:solidFill>
                              <a:srgbClr val="FF0000"/>
                            </a:solidFill>
                            <a:latin typeface="Cambria Math" panose="02040503050406030204" pitchFamily="18" charset="0"/>
                          </a:rPr>
                          <m:t>𝝁</m:t>
                        </m:r>
                      </m:num>
                      <m:den>
                        <m:r>
                          <a:rPr lang="el-GR" sz="2800" b="1" i="1">
                            <a:solidFill>
                              <a:srgbClr val="FF0000"/>
                            </a:solidFill>
                            <a:latin typeface="Cambria Math" panose="02040503050406030204" pitchFamily="18" charset="0"/>
                          </a:rPr>
                          <m:t>𝝆</m:t>
                        </m:r>
                      </m:den>
                    </m:f>
                    <m:r>
                      <m:rPr>
                        <m:sty m:val="p"/>
                      </m:rPr>
                      <a:rPr lang="el-GR" sz="2800" b="1" i="1" smtClean="0">
                        <a:solidFill>
                          <a:srgbClr val="FF0000"/>
                        </a:solidFill>
                        <a:latin typeface="Cambria Math" panose="02040503050406030204" pitchFamily="18" charset="0"/>
                      </a:rPr>
                      <m:t>∇</m:t>
                    </m:r>
                    <m:r>
                      <a:rPr lang="el-GR" sz="2800" b="1" i="1" baseline="30000" smtClean="0">
                        <a:solidFill>
                          <a:srgbClr val="FF0000"/>
                        </a:solidFill>
                        <a:latin typeface="Cambria Math" panose="02040503050406030204" pitchFamily="18" charset="0"/>
                      </a:rPr>
                      <m:t>𝟐</m:t>
                    </m:r>
                    <m:r>
                      <a:rPr lang="en-US" sz="2800" b="1" i="1" smtClean="0">
                        <a:solidFill>
                          <a:srgbClr val="FF0000"/>
                        </a:solidFill>
                        <a:latin typeface="Cambria Math" panose="02040503050406030204" pitchFamily="18" charset="0"/>
                      </a:rPr>
                      <m:t>Ū</m:t>
                    </m:r>
                  </m:oMath>
                </a14:m>
                <a:r>
                  <a:rPr lang="el-GR" sz="2800" b="1" i="1" dirty="0">
                    <a:solidFill>
                      <a:srgbClr val="FF0000"/>
                    </a:solidFill>
                    <a:latin typeface="Cambria Math" panose="02040503050406030204" pitchFamily="18" charset="0"/>
                  </a:rPr>
                  <a:t>+</a:t>
                </a:r>
                <a:r>
                  <a:rPr lang="el-GR" sz="2800" b="1" dirty="0">
                    <a:solidFill>
                      <a:srgbClr val="FF0000"/>
                    </a:solidFill>
                  </a:rPr>
                  <a:t> </a:t>
                </a:r>
                <a14:m>
                  <m:oMath xmlns:m="http://schemas.openxmlformats.org/officeDocument/2006/math">
                    <m:f>
                      <m:fPr>
                        <m:ctrlPr>
                          <a:rPr lang="el-GR" sz="2800" b="1" i="1">
                            <a:solidFill>
                              <a:srgbClr val="FF0000"/>
                            </a:solidFill>
                            <a:latin typeface="Cambria Math" panose="02040503050406030204" pitchFamily="18" charset="0"/>
                          </a:rPr>
                        </m:ctrlPr>
                      </m:fPr>
                      <m:num>
                        <m:r>
                          <a:rPr lang="el-GR" sz="2800" b="1" i="1" smtClean="0">
                            <a:solidFill>
                              <a:srgbClr val="FF0000"/>
                            </a:solidFill>
                            <a:latin typeface="Cambria Math" panose="02040503050406030204" pitchFamily="18" charset="0"/>
                          </a:rPr>
                          <m:t>𝟏</m:t>
                        </m:r>
                      </m:num>
                      <m:den>
                        <m:r>
                          <a:rPr lang="el-GR" sz="2800" b="1" i="1" smtClean="0">
                            <a:solidFill>
                              <a:srgbClr val="FF0000"/>
                            </a:solidFill>
                            <a:latin typeface="Cambria Math" panose="02040503050406030204" pitchFamily="18" charset="0"/>
                          </a:rPr>
                          <m:t>𝟑</m:t>
                        </m:r>
                      </m:den>
                    </m:f>
                    <m:f>
                      <m:fPr>
                        <m:ctrlPr>
                          <a:rPr lang="el-GR" sz="2800" b="1" i="1">
                            <a:solidFill>
                              <a:srgbClr val="FF0000"/>
                            </a:solidFill>
                            <a:latin typeface="Cambria Math" panose="02040503050406030204" pitchFamily="18" charset="0"/>
                          </a:rPr>
                        </m:ctrlPr>
                      </m:fPr>
                      <m:num>
                        <m:r>
                          <a:rPr lang="el-GR" sz="2800" b="1" i="1">
                            <a:solidFill>
                              <a:srgbClr val="FF0000"/>
                            </a:solidFill>
                            <a:latin typeface="Cambria Math" panose="02040503050406030204" pitchFamily="18" charset="0"/>
                          </a:rPr>
                          <m:t>𝝁</m:t>
                        </m:r>
                      </m:num>
                      <m:den>
                        <m:r>
                          <a:rPr lang="el-GR" sz="2800" b="1" i="1">
                            <a:solidFill>
                              <a:srgbClr val="FF0000"/>
                            </a:solidFill>
                            <a:latin typeface="Cambria Math" panose="02040503050406030204" pitchFamily="18" charset="0"/>
                          </a:rPr>
                          <m:t>𝝆</m:t>
                        </m:r>
                      </m:den>
                    </m:f>
                    <m:r>
                      <m:rPr>
                        <m:sty m:val="p"/>
                      </m:rPr>
                      <a:rPr lang="el-GR" sz="2800" b="1" i="1">
                        <a:solidFill>
                          <a:srgbClr val="FF0000"/>
                        </a:solidFill>
                        <a:latin typeface="Cambria Math" panose="02040503050406030204" pitchFamily="18" charset="0"/>
                      </a:rPr>
                      <m:t>∇</m:t>
                    </m:r>
                    <m:r>
                      <a:rPr lang="en-US" sz="2800" b="1" i="1">
                        <a:solidFill>
                          <a:srgbClr val="FF0000"/>
                        </a:solidFill>
                        <a:latin typeface="Cambria Math" panose="02040503050406030204" pitchFamily="18" charset="0"/>
                      </a:rPr>
                      <m:t>Ū</m:t>
                    </m:r>
                  </m:oMath>
                </a14:m>
                <a:endParaRPr lang="el-GR" sz="2800" b="1" i="1" dirty="0">
                  <a:solidFill>
                    <a:srgbClr val="FF0000"/>
                  </a:solidFill>
                  <a:latin typeface="Cambria Math" panose="02040503050406030204" pitchFamily="18" charset="0"/>
                </a:endParaRPr>
              </a:p>
            </p:txBody>
          </p:sp>
        </mc:Choice>
        <mc:Fallback xmlns="">
          <p:sp>
            <p:nvSpPr>
              <p:cNvPr id="7" name="Object 4">
                <a:extLst>
                  <a:ext uri="{FF2B5EF4-FFF2-40B4-BE49-F238E27FC236}">
                    <a16:creationId xmlns:a16="http://schemas.microsoft.com/office/drawing/2014/main" id="{2D5BFEB1-EE3A-441D-93AB-658F6316B2B3}"/>
                  </a:ext>
                </a:extLst>
              </p:cNvPr>
              <p:cNvSpPr txBox="1">
                <a:spLocks noRot="1" noChangeAspect="1" noMove="1" noResize="1" noEditPoints="1" noAdjustHandles="1" noChangeArrowheads="1" noChangeShapeType="1" noTextEdit="1"/>
              </p:cNvSpPr>
              <p:nvPr/>
            </p:nvSpPr>
            <p:spPr bwMode="auto">
              <a:xfrm>
                <a:off x="3707904" y="4345785"/>
                <a:ext cx="4392488" cy="865188"/>
              </a:xfrm>
              <a:prstGeom prst="rect">
                <a:avLst/>
              </a:prstGeom>
              <a:blipFill>
                <a:blip r:embed="rId4"/>
                <a:stretch>
                  <a:fillRect/>
                </a:stretch>
              </a:blipFill>
              <a:ln>
                <a:noFill/>
              </a:ln>
              <a:effectLst/>
            </p:spPr>
            <p:txBody>
              <a:bodyPr/>
              <a:lstStyle/>
              <a:p>
                <a:r>
                  <a:rPr lang="el-GR">
                    <a:noFill/>
                  </a:rPr>
                  <a:t> </a:t>
                </a:r>
              </a:p>
            </p:txBody>
          </p:sp>
        </mc:Fallback>
      </mc:AlternateContent>
      <p:sp>
        <p:nvSpPr>
          <p:cNvPr id="10" name="Οβάλ 9">
            <a:extLst>
              <a:ext uri="{FF2B5EF4-FFF2-40B4-BE49-F238E27FC236}">
                <a16:creationId xmlns:a16="http://schemas.microsoft.com/office/drawing/2014/main" id="{7F855D75-E7C7-45C8-8220-B2719773B8B3}"/>
              </a:ext>
            </a:extLst>
          </p:cNvPr>
          <p:cNvSpPr/>
          <p:nvPr/>
        </p:nvSpPr>
        <p:spPr>
          <a:xfrm>
            <a:off x="5076056" y="4222538"/>
            <a:ext cx="1008112" cy="99845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662369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1BE4C20-2CA1-4036-ABF5-B96BBD5C8DE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051D600-BE30-41AC-A2CE-998D7E032DA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31</a:t>
            </a:fld>
            <a:endParaRPr lang="el-GR" dirty="0">
              <a:solidFill>
                <a:prstClr val="black">
                  <a:tint val="75000"/>
                </a:prstClr>
              </a:solidFill>
            </a:endParaRPr>
          </a:p>
        </p:txBody>
      </p:sp>
      <p:sp>
        <p:nvSpPr>
          <p:cNvPr id="8" name="object 4">
            <a:extLst>
              <a:ext uri="{FF2B5EF4-FFF2-40B4-BE49-F238E27FC236}">
                <a16:creationId xmlns:a16="http://schemas.microsoft.com/office/drawing/2014/main" id="{8E2E1B9F-90BE-415A-A813-64BC06C0D04F}"/>
              </a:ext>
            </a:extLst>
          </p:cNvPr>
          <p:cNvSpPr txBox="1"/>
          <p:nvPr/>
        </p:nvSpPr>
        <p:spPr>
          <a:xfrm>
            <a:off x="477309" y="0"/>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solidFill>
                  <a:srgbClr val="0000FF"/>
                </a:solidFill>
                <a:latin typeface="Arial Narrow" panose="020B0606020202030204" pitchFamily="34" charset="0"/>
              </a:rPr>
              <a:t>Φυγόκεντρος Δύναμη</a:t>
            </a:r>
          </a:p>
        </p:txBody>
      </p:sp>
      <p:sp>
        <p:nvSpPr>
          <p:cNvPr id="9" name="Ορθογώνιο 8">
            <a:extLst>
              <a:ext uri="{FF2B5EF4-FFF2-40B4-BE49-F238E27FC236}">
                <a16:creationId xmlns:a16="http://schemas.microsoft.com/office/drawing/2014/main" id="{3A70E9BE-CD81-4EF1-9782-933CB9B9173C}"/>
              </a:ext>
            </a:extLst>
          </p:cNvPr>
          <p:cNvSpPr/>
          <p:nvPr/>
        </p:nvSpPr>
        <p:spPr>
          <a:xfrm>
            <a:off x="242708" y="432048"/>
            <a:ext cx="8444092" cy="2785378"/>
          </a:xfrm>
          <a:prstGeom prst="rect">
            <a:avLst/>
          </a:prstGeom>
        </p:spPr>
        <p:txBody>
          <a:bodyPr wrap="square">
            <a:spAutoFit/>
          </a:bodyPr>
          <a:lstStyle/>
          <a:p>
            <a:pPr marL="12700" algn="just">
              <a:lnSpc>
                <a:spcPts val="2555"/>
              </a:lnSpc>
              <a:spcBef>
                <a:spcPts val="127"/>
              </a:spcBef>
            </a:pPr>
            <a:r>
              <a:rPr lang="el-GR" sz="2400" dirty="0">
                <a:solidFill>
                  <a:srgbClr val="FF0000"/>
                </a:solidFill>
              </a:rPr>
              <a:t>Σε μη αδρανειακό σύστημα αναφοράς, αν η ταχύτητα μετακίνησης (περιστροφής) του θεωρείται ως προς τη Γη, προστίθεται στις πραγματικές δυνάμεις μια φαινόμενη δύναμη που </a:t>
            </a:r>
            <a:r>
              <a:rPr lang="el-GR" sz="2400" u="sng" dirty="0">
                <a:solidFill>
                  <a:srgbClr val="FF0000"/>
                </a:solidFill>
              </a:rPr>
              <a:t>καλείται φυγόκεντρος </a:t>
            </a:r>
            <a:r>
              <a:rPr lang="el-GR" sz="2400" dirty="0">
                <a:solidFill>
                  <a:srgbClr val="FF0000"/>
                </a:solidFill>
              </a:rPr>
              <a:t>και είναι αντίθετη από την </a:t>
            </a:r>
            <a:r>
              <a:rPr lang="el-GR" sz="2400" u="sng" dirty="0">
                <a:solidFill>
                  <a:srgbClr val="FF0000"/>
                </a:solidFill>
              </a:rPr>
              <a:t>κεντρομόλο</a:t>
            </a:r>
            <a:r>
              <a:rPr lang="el-GR" sz="2400" dirty="0">
                <a:solidFill>
                  <a:srgbClr val="FF0000"/>
                </a:solidFill>
              </a:rPr>
              <a:t>.</a:t>
            </a:r>
            <a:endParaRPr lang="en-US" sz="2400" dirty="0">
              <a:solidFill>
                <a:srgbClr val="FF0000"/>
              </a:solidFill>
            </a:endParaRP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r>
              <a:rPr lang="el-GR" sz="2400" b="1" dirty="0"/>
              <a:t>Στο μη αδρανειακό σύστημα </a:t>
            </a:r>
            <a:r>
              <a:rPr lang="el-GR" sz="2400" b="1" u="sng" dirty="0"/>
              <a:t>η δύναμη βαρύτητας ανά μονάδα μάζας</a:t>
            </a:r>
            <a:r>
              <a:rPr lang="el-GR" sz="2400" b="1" dirty="0"/>
              <a:t> προκύπτει ως </a:t>
            </a:r>
            <a:r>
              <a:rPr lang="el-GR" sz="2400" b="1" u="sng" dirty="0"/>
              <a:t>συνισταμένη της </a:t>
            </a:r>
            <a:r>
              <a:rPr lang="en-US" sz="2400" b="1" u="sng" dirty="0" err="1"/>
              <a:t>g</a:t>
            </a:r>
            <a:r>
              <a:rPr lang="en-US" sz="2400" b="1" u="sng" baseline="-25000" dirty="0" err="1"/>
              <a:t>gm</a:t>
            </a:r>
            <a:r>
              <a:rPr lang="en-US" sz="2400" b="1" u="sng" dirty="0"/>
              <a:t> </a:t>
            </a:r>
            <a:r>
              <a:rPr lang="el-GR" sz="2400" b="1" u="sng" dirty="0"/>
              <a:t>επιτάχυνσης βαρύτητας και της φυγόκεντρης δύναμης </a:t>
            </a:r>
            <a:endParaRPr lang="en-US" sz="2400" b="1" u="sng" dirty="0"/>
          </a:p>
        </p:txBody>
      </p:sp>
      <p:pic>
        <p:nvPicPr>
          <p:cNvPr id="10" name="Εικόνα 9">
            <a:extLst>
              <a:ext uri="{FF2B5EF4-FFF2-40B4-BE49-F238E27FC236}">
                <a16:creationId xmlns:a16="http://schemas.microsoft.com/office/drawing/2014/main" id="{317B8077-CE61-42A7-9A9E-756ADE4BA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9300" y="3093533"/>
            <a:ext cx="3051052" cy="2901491"/>
          </a:xfrm>
          <a:prstGeom prst="rect">
            <a:avLst/>
          </a:prstGeom>
        </p:spPr>
      </p:pic>
    </p:spTree>
    <p:extLst>
      <p:ext uri="{BB962C8B-B14F-4D97-AF65-F5344CB8AC3E}">
        <p14:creationId xmlns:p14="http://schemas.microsoft.com/office/powerpoint/2010/main" val="23925427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1BE4C20-2CA1-4036-ABF5-B96BBD5C8DE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051D600-BE30-41AC-A2CE-998D7E032DA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32</a:t>
            </a:fld>
            <a:endParaRPr lang="el-GR" dirty="0">
              <a:solidFill>
                <a:prstClr val="black">
                  <a:tint val="75000"/>
                </a:prstClr>
              </a:solidFill>
            </a:endParaRPr>
          </a:p>
        </p:txBody>
      </p:sp>
      <p:pic>
        <p:nvPicPr>
          <p:cNvPr id="10" name="Εικόνα 9">
            <a:extLst>
              <a:ext uri="{FF2B5EF4-FFF2-40B4-BE49-F238E27FC236}">
                <a16:creationId xmlns:a16="http://schemas.microsoft.com/office/drawing/2014/main" id="{317B8077-CE61-42A7-9A9E-756ADE4BA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9300" y="3093533"/>
            <a:ext cx="3051052" cy="2901491"/>
          </a:xfrm>
          <a:prstGeom prst="rect">
            <a:avLst/>
          </a:prstGeom>
        </p:spPr>
      </p:pic>
      <p:sp>
        <p:nvSpPr>
          <p:cNvPr id="11" name="TextBox 10">
            <a:extLst>
              <a:ext uri="{FF2B5EF4-FFF2-40B4-BE49-F238E27FC236}">
                <a16:creationId xmlns:a16="http://schemas.microsoft.com/office/drawing/2014/main" id="{84DFC214-0FC5-49BA-B8BC-DF430F26EC4F}"/>
              </a:ext>
            </a:extLst>
          </p:cNvPr>
          <p:cNvSpPr txBox="1"/>
          <p:nvPr/>
        </p:nvSpPr>
        <p:spPr>
          <a:xfrm>
            <a:off x="107504" y="391210"/>
            <a:ext cx="9036496" cy="2092881"/>
          </a:xfrm>
          <a:prstGeom prst="rect">
            <a:avLst/>
          </a:prstGeom>
        </p:spPr>
        <p:txBody>
          <a:bodyPr wrap="square">
            <a:spAutoFit/>
          </a:bodyPr>
          <a:lstStyle>
            <a:defPPr>
              <a:defRPr lang="el-GR"/>
            </a:defPPr>
            <a:lvl1pPr marL="12700" algn="just">
              <a:lnSpc>
                <a:spcPts val="2555"/>
              </a:lnSpc>
              <a:spcBef>
                <a:spcPts val="127"/>
              </a:spcBef>
              <a:defRPr sz="2400">
                <a:solidFill>
                  <a:srgbClr val="FF0000"/>
                </a:solidFill>
              </a:defRPr>
            </a:lvl1pPr>
          </a:lstStyle>
          <a:p>
            <a:r>
              <a:rPr lang="el-GR" dirty="0">
                <a:solidFill>
                  <a:srgbClr val="0000FF"/>
                </a:solidFill>
              </a:rPr>
              <a:t>Η δύναμη ανά μονάδα μάζας που αναφέρεται </a:t>
            </a:r>
            <a:r>
              <a:rPr lang="el-GR" u="sng" dirty="0">
                <a:solidFill>
                  <a:srgbClr val="0000FF"/>
                </a:solidFill>
              </a:rPr>
              <a:t>ως βαρύτητα ή ενεργή βαρύτητα</a:t>
            </a:r>
            <a:r>
              <a:rPr lang="el-GR" dirty="0">
                <a:solidFill>
                  <a:srgbClr val="0000FF"/>
                </a:solidFill>
              </a:rPr>
              <a:t>. Αντιπροσωπεύει το διανυσματικό άθροισμα της πραγματικής </a:t>
            </a:r>
            <a:r>
              <a:rPr lang="el-GR" dirty="0" err="1">
                <a:solidFill>
                  <a:srgbClr val="0000FF"/>
                </a:solidFill>
              </a:rPr>
              <a:t>βαρυτικής</a:t>
            </a:r>
            <a:r>
              <a:rPr lang="el-GR" dirty="0">
                <a:solidFill>
                  <a:srgbClr val="0000FF"/>
                </a:solidFill>
              </a:rPr>
              <a:t> έλξης </a:t>
            </a:r>
            <a:r>
              <a:rPr lang="en-US" dirty="0">
                <a:solidFill>
                  <a:srgbClr val="0000FF"/>
                </a:solidFill>
              </a:rPr>
              <a:t>g</a:t>
            </a:r>
            <a:r>
              <a:rPr lang="el-GR" dirty="0">
                <a:solidFill>
                  <a:srgbClr val="0000FF"/>
                </a:solidFill>
              </a:rPr>
              <a:t>*, που έλκει όλα τα σώματα συγκεκριμένης μάζας προς το κέντρο της μάζας της Γης, και μίας φαινόμενης δύναμης, πολύ μικρότερου μεγέθους, που καλείται φυγόκεντρος δύναμη Ω</a:t>
            </a:r>
            <a:r>
              <a:rPr lang="el-GR" baseline="30000" dirty="0">
                <a:solidFill>
                  <a:srgbClr val="0000FF"/>
                </a:solidFill>
              </a:rPr>
              <a:t>2</a:t>
            </a:r>
            <a:r>
              <a:rPr lang="en-US" dirty="0">
                <a:solidFill>
                  <a:srgbClr val="0000FF"/>
                </a:solidFill>
              </a:rPr>
              <a:t>R</a:t>
            </a:r>
            <a:r>
              <a:rPr lang="en-US" baseline="-25000" dirty="0">
                <a:solidFill>
                  <a:srgbClr val="0000FF"/>
                </a:solidFill>
              </a:rPr>
              <a:t>A</a:t>
            </a:r>
            <a:r>
              <a:rPr lang="el-GR" dirty="0">
                <a:solidFill>
                  <a:srgbClr val="0000FF"/>
                </a:solidFill>
              </a:rPr>
              <a:t>. </a:t>
            </a:r>
          </a:p>
        </p:txBody>
      </p:sp>
      <p:sp>
        <p:nvSpPr>
          <p:cNvPr id="12" name="TextBox 11">
            <a:extLst>
              <a:ext uri="{FF2B5EF4-FFF2-40B4-BE49-F238E27FC236}">
                <a16:creationId xmlns:a16="http://schemas.microsoft.com/office/drawing/2014/main" id="{7F730977-613C-4C53-A7FF-F682107A8E70}"/>
              </a:ext>
            </a:extLst>
          </p:cNvPr>
          <p:cNvSpPr txBox="1"/>
          <p:nvPr/>
        </p:nvSpPr>
        <p:spPr>
          <a:xfrm>
            <a:off x="107504" y="4544278"/>
            <a:ext cx="4097955" cy="1426031"/>
          </a:xfrm>
          <a:prstGeom prst="rect">
            <a:avLst/>
          </a:prstGeom>
        </p:spPr>
        <p:txBody>
          <a:bodyPr wrap="square">
            <a:spAutoFit/>
          </a:bodyPr>
          <a:lstStyle>
            <a:defPPr>
              <a:defRPr lang="el-GR"/>
            </a:defPPr>
            <a:lvl1pPr marL="12700" algn="just">
              <a:lnSpc>
                <a:spcPts val="2555"/>
              </a:lnSpc>
              <a:spcBef>
                <a:spcPts val="127"/>
              </a:spcBef>
              <a:defRPr sz="2400">
                <a:solidFill>
                  <a:srgbClr val="0000FF"/>
                </a:solidFill>
              </a:defRPr>
            </a:lvl1pPr>
          </a:lstStyle>
          <a:p>
            <a:r>
              <a:rPr lang="el-GR" dirty="0">
                <a:solidFill>
                  <a:schemeClr val="tx1"/>
                </a:solidFill>
              </a:rPr>
              <a:t>Η φυγόκεντρος δύναμη τείνει να εκτρέψει όλα τα σώματα προς τα έξω από τον άξονα της πλανητικής περιστροφής. </a:t>
            </a:r>
          </a:p>
        </p:txBody>
      </p:sp>
      <p:sp>
        <p:nvSpPr>
          <p:cNvPr id="13" name="TextBox 12">
            <a:extLst>
              <a:ext uri="{FF2B5EF4-FFF2-40B4-BE49-F238E27FC236}">
                <a16:creationId xmlns:a16="http://schemas.microsoft.com/office/drawing/2014/main" id="{87830D60-67CD-4C8A-B457-EAB768EF08B6}"/>
              </a:ext>
            </a:extLst>
          </p:cNvPr>
          <p:cNvSpPr txBox="1"/>
          <p:nvPr/>
        </p:nvSpPr>
        <p:spPr>
          <a:xfrm>
            <a:off x="107504" y="2500304"/>
            <a:ext cx="4968552" cy="1938992"/>
          </a:xfrm>
          <a:prstGeom prst="rect">
            <a:avLst/>
          </a:prstGeom>
          <a:noFill/>
        </p:spPr>
        <p:txBody>
          <a:bodyPr wrap="square">
            <a:spAutoFit/>
          </a:bodyPr>
          <a:lstStyle/>
          <a:p>
            <a:r>
              <a:rPr lang="el-GR" sz="2400" dirty="0">
                <a:solidFill>
                  <a:srgbClr val="C00000"/>
                </a:solidFill>
                <a:latin typeface="Arial Narrow" panose="020B0606020202030204" pitchFamily="34" charset="0"/>
              </a:rPr>
              <a:t>Όπου: Ω είναι ο ρυθμός περιστροφής του συστήματος συντεταγμένων σε ακτίνια ανά δευτερόλεπτο (</a:t>
            </a:r>
            <a:r>
              <a:rPr lang="en-US" sz="2400" dirty="0">
                <a:solidFill>
                  <a:srgbClr val="C00000"/>
                </a:solidFill>
                <a:latin typeface="Arial Narrow" panose="020B0606020202030204" pitchFamily="34" charset="0"/>
              </a:rPr>
              <a:t>rad*s</a:t>
            </a:r>
            <a:r>
              <a:rPr lang="el-GR" sz="2400" baseline="30000" dirty="0">
                <a:solidFill>
                  <a:srgbClr val="C00000"/>
                </a:solidFill>
                <a:latin typeface="Arial Narrow" panose="020B0606020202030204" pitchFamily="34" charset="0"/>
              </a:rPr>
              <a:t>-1</a:t>
            </a:r>
            <a:r>
              <a:rPr lang="en-US" sz="2400" dirty="0">
                <a:solidFill>
                  <a:srgbClr val="C00000"/>
                </a:solidFill>
                <a:latin typeface="Arial Narrow" panose="020B0606020202030204" pitchFamily="34" charset="0"/>
              </a:rPr>
              <a:t> </a:t>
            </a:r>
            <a:r>
              <a:rPr lang="el-GR" sz="2400" dirty="0">
                <a:solidFill>
                  <a:srgbClr val="C00000"/>
                </a:solidFill>
                <a:latin typeface="Arial Narrow" panose="020B0606020202030204" pitchFamily="34" charset="0"/>
              </a:rPr>
              <a:t>ή </a:t>
            </a:r>
            <a:r>
              <a:rPr lang="en-US" sz="2400" dirty="0">
                <a:solidFill>
                  <a:srgbClr val="C00000"/>
                </a:solidFill>
                <a:latin typeface="Arial Narrow" panose="020B0606020202030204" pitchFamily="34" charset="0"/>
              </a:rPr>
              <a:t>s</a:t>
            </a:r>
            <a:r>
              <a:rPr lang="el-GR" sz="2400" baseline="30000" dirty="0">
                <a:solidFill>
                  <a:srgbClr val="C00000"/>
                </a:solidFill>
                <a:latin typeface="Arial Narrow" panose="020B0606020202030204" pitchFamily="34" charset="0"/>
              </a:rPr>
              <a:t>-1</a:t>
            </a:r>
            <a:r>
              <a:rPr lang="el-GR" sz="2400" dirty="0">
                <a:solidFill>
                  <a:srgbClr val="C00000"/>
                </a:solidFill>
                <a:latin typeface="Arial Narrow" panose="020B0606020202030204" pitchFamily="34" charset="0"/>
              </a:rPr>
              <a:t>) και </a:t>
            </a:r>
          </a:p>
          <a:p>
            <a:r>
              <a:rPr lang="en-US" sz="2400" dirty="0">
                <a:solidFill>
                  <a:srgbClr val="C00000"/>
                </a:solidFill>
                <a:latin typeface="Arial Narrow" panose="020B0606020202030204" pitchFamily="34" charset="0"/>
              </a:rPr>
              <a:t>R</a:t>
            </a:r>
            <a:r>
              <a:rPr lang="en-US" sz="2400" baseline="-25000" dirty="0">
                <a:solidFill>
                  <a:srgbClr val="C00000"/>
                </a:solidFill>
                <a:latin typeface="Arial Narrow" panose="020B0606020202030204" pitchFamily="34" charset="0"/>
              </a:rPr>
              <a:t>A</a:t>
            </a:r>
            <a:r>
              <a:rPr lang="en-US" sz="2400" dirty="0">
                <a:solidFill>
                  <a:srgbClr val="C00000"/>
                </a:solidFill>
                <a:latin typeface="Arial Narrow" panose="020B0606020202030204" pitchFamily="34" charset="0"/>
              </a:rPr>
              <a:t> </a:t>
            </a:r>
            <a:r>
              <a:rPr lang="el-GR" sz="2400" dirty="0">
                <a:solidFill>
                  <a:srgbClr val="C00000"/>
                </a:solidFill>
                <a:latin typeface="Arial Narrow" panose="020B0606020202030204" pitchFamily="34" charset="0"/>
              </a:rPr>
              <a:t>είναι η απόσταση από τον άξονα περιστροφής. </a:t>
            </a:r>
          </a:p>
        </p:txBody>
      </p:sp>
      <p:sp>
        <p:nvSpPr>
          <p:cNvPr id="9" name="object 4">
            <a:extLst>
              <a:ext uri="{FF2B5EF4-FFF2-40B4-BE49-F238E27FC236}">
                <a16:creationId xmlns:a16="http://schemas.microsoft.com/office/drawing/2014/main" id="{146A7641-E171-401B-BABD-EB105A7D481D}"/>
              </a:ext>
            </a:extLst>
          </p:cNvPr>
          <p:cNvSpPr txBox="1"/>
          <p:nvPr/>
        </p:nvSpPr>
        <p:spPr>
          <a:xfrm>
            <a:off x="477309" y="0"/>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u="sng" dirty="0">
                <a:latin typeface="Arial Narrow" panose="020B0606020202030204" pitchFamily="34" charset="0"/>
              </a:rPr>
              <a:t>Φυγόκεντρος Δύναμη</a:t>
            </a:r>
          </a:p>
        </p:txBody>
      </p:sp>
      <p:cxnSp>
        <p:nvCxnSpPr>
          <p:cNvPr id="5" name="Ευθύγραμμο βέλος σύνδεσης 4">
            <a:extLst>
              <a:ext uri="{FF2B5EF4-FFF2-40B4-BE49-F238E27FC236}">
                <a16:creationId xmlns:a16="http://schemas.microsoft.com/office/drawing/2014/main" id="{5143D024-2A70-8B31-B6B8-A8892A8A45EC}"/>
              </a:ext>
            </a:extLst>
          </p:cNvPr>
          <p:cNvCxnSpPr/>
          <p:nvPr/>
        </p:nvCxnSpPr>
        <p:spPr>
          <a:xfrm flipV="1">
            <a:off x="7164288" y="4653136"/>
            <a:ext cx="576064" cy="648072"/>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1291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1BE4C20-2CA1-4036-ABF5-B96BBD5C8DED}"/>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051D600-BE30-41AC-A2CE-998D7E032DA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33</a:t>
            </a:fld>
            <a:endParaRPr lang="el-GR" dirty="0">
              <a:solidFill>
                <a:prstClr val="black">
                  <a:tint val="75000"/>
                </a:prstClr>
              </a:solidFill>
            </a:endParaRPr>
          </a:p>
        </p:txBody>
      </p:sp>
      <p:sp>
        <p:nvSpPr>
          <p:cNvPr id="8" name="object 4">
            <a:extLst>
              <a:ext uri="{FF2B5EF4-FFF2-40B4-BE49-F238E27FC236}">
                <a16:creationId xmlns:a16="http://schemas.microsoft.com/office/drawing/2014/main" id="{8E2E1B9F-90BE-415A-A813-64BC06C0D04F}"/>
              </a:ext>
            </a:extLst>
          </p:cNvPr>
          <p:cNvSpPr txBox="1"/>
          <p:nvPr/>
        </p:nvSpPr>
        <p:spPr>
          <a:xfrm>
            <a:off x="426944" y="267055"/>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400" b="1" u="sng">
                <a:latin typeface="Arial Narrow" panose="020B0606020202030204" pitchFamily="34" charset="0"/>
              </a:defRPr>
            </a:lvl1pPr>
          </a:lstStyle>
          <a:p>
            <a:r>
              <a:rPr lang="el-GR" dirty="0"/>
              <a:t>Κεντρομόλος &amp; Φυγόκεντρος Δύναμη</a:t>
            </a:r>
          </a:p>
        </p:txBody>
      </p:sp>
      <p:sp>
        <p:nvSpPr>
          <p:cNvPr id="9" name="Ορθογώνιο 8">
            <a:extLst>
              <a:ext uri="{FF2B5EF4-FFF2-40B4-BE49-F238E27FC236}">
                <a16:creationId xmlns:a16="http://schemas.microsoft.com/office/drawing/2014/main" id="{3A70E9BE-CD81-4EF1-9782-933CB9B9173C}"/>
              </a:ext>
            </a:extLst>
          </p:cNvPr>
          <p:cNvSpPr/>
          <p:nvPr/>
        </p:nvSpPr>
        <p:spPr>
          <a:xfrm>
            <a:off x="183747" y="431805"/>
            <a:ext cx="8910378" cy="2477601"/>
          </a:xfrm>
          <a:prstGeom prst="rect">
            <a:avLst/>
          </a:prstGeom>
        </p:spPr>
        <p:txBody>
          <a:bodyPr wrap="square">
            <a:spAutoFit/>
          </a:bodyPr>
          <a:lstStyle/>
          <a:p>
            <a:pPr marL="12700" algn="just">
              <a:lnSpc>
                <a:spcPts val="2555"/>
              </a:lnSpc>
              <a:spcBef>
                <a:spcPts val="127"/>
              </a:spcBef>
            </a:pPr>
            <a:endParaRPr lang="en-US" sz="2400" dirty="0">
              <a:solidFill>
                <a:srgbClr val="FF0000"/>
              </a:solidFill>
            </a:endParaRPr>
          </a:p>
          <a:p>
            <a:pPr marL="12700" algn="just">
              <a:lnSpc>
                <a:spcPts val="2555"/>
              </a:lnSpc>
              <a:spcBef>
                <a:spcPts val="127"/>
              </a:spcBef>
            </a:pPr>
            <a:r>
              <a:rPr lang="el-GR" sz="2400" dirty="0">
                <a:solidFill>
                  <a:srgbClr val="0000FF"/>
                </a:solidFill>
              </a:rPr>
              <a:t>Επειδή η Γη περιστρέφεται και ένα σώμα είναι πάνω στη Γη, τότε στο σώμα αυτό ασκείται μια δύναμη που το υποχρεώνει να μένει στην επιφάνεια της Γης.</a:t>
            </a:r>
          </a:p>
          <a:p>
            <a:pPr marL="12700" algn="just">
              <a:lnSpc>
                <a:spcPts val="2555"/>
              </a:lnSpc>
              <a:spcBef>
                <a:spcPts val="127"/>
              </a:spcBef>
            </a:pPr>
            <a:endParaRPr lang="el-GR" sz="2400" dirty="0">
              <a:solidFill>
                <a:srgbClr val="0000FF"/>
              </a:solidFill>
            </a:endParaRPr>
          </a:p>
          <a:p>
            <a:pPr marL="12700" algn="just">
              <a:lnSpc>
                <a:spcPts val="2555"/>
              </a:lnSpc>
              <a:spcBef>
                <a:spcPts val="127"/>
              </a:spcBef>
            </a:pPr>
            <a:r>
              <a:rPr lang="el-GR" sz="2400" dirty="0">
                <a:solidFill>
                  <a:srgbClr val="0000FF"/>
                </a:solidFill>
              </a:rPr>
              <a:t>Αυτή η δύναμη είναι η κεντρομόλος και είναι ίση:</a:t>
            </a:r>
            <a:endParaRPr lang="en-US" sz="2400" dirty="0">
              <a:solidFill>
                <a:srgbClr val="0000FF"/>
              </a:solidFill>
            </a:endParaRPr>
          </a:p>
          <a:p>
            <a:pPr marL="12700" algn="just">
              <a:lnSpc>
                <a:spcPts val="2555"/>
              </a:lnSpc>
              <a:spcBef>
                <a:spcPts val="127"/>
              </a:spcBef>
            </a:pPr>
            <a:endParaRPr lang="el-GR" sz="2400" dirty="0">
              <a:solidFill>
                <a:srgbClr val="0000FF"/>
              </a:solidFill>
            </a:endParaRPr>
          </a:p>
        </p:txBody>
      </p:sp>
      <p:sp>
        <p:nvSpPr>
          <p:cNvPr id="12" name="Ορθογώνιο 11">
            <a:extLst>
              <a:ext uri="{FF2B5EF4-FFF2-40B4-BE49-F238E27FC236}">
                <a16:creationId xmlns:a16="http://schemas.microsoft.com/office/drawing/2014/main" id="{4C4B3451-865B-48B9-9F64-100BDB399733}"/>
              </a:ext>
            </a:extLst>
          </p:cNvPr>
          <p:cNvSpPr/>
          <p:nvPr/>
        </p:nvSpPr>
        <p:spPr>
          <a:xfrm>
            <a:off x="232590" y="2922322"/>
            <a:ext cx="8694389" cy="2131353"/>
          </a:xfrm>
          <a:prstGeom prst="rect">
            <a:avLst/>
          </a:prstGeom>
        </p:spPr>
        <p:txBody>
          <a:bodyPr wrap="square">
            <a:spAutoFit/>
          </a:bodyPr>
          <a:lstStyle/>
          <a:p>
            <a:pPr marL="12700" algn="just">
              <a:lnSpc>
                <a:spcPts val="2555"/>
              </a:lnSpc>
              <a:spcBef>
                <a:spcPts val="127"/>
              </a:spcBef>
            </a:pPr>
            <a:r>
              <a:rPr lang="el-GR" sz="2200" dirty="0"/>
              <a:t>Δύναμη ίδιου μέτρου αλλά αντίθετης διεύθυνσης είναι η φυγόκεντρη δύναμη που ασκείται στο ίδιο σώμα και τείνει να εκτρέψει όλα τα σώματά έξω από τη Γη. </a:t>
            </a:r>
          </a:p>
          <a:p>
            <a:pPr marL="12700" algn="just">
              <a:lnSpc>
                <a:spcPts val="2555"/>
              </a:lnSpc>
              <a:spcBef>
                <a:spcPts val="127"/>
              </a:spcBef>
            </a:pPr>
            <a:endParaRPr lang="el-GR" sz="2200" dirty="0"/>
          </a:p>
          <a:p>
            <a:pPr marL="12700" algn="just">
              <a:lnSpc>
                <a:spcPts val="2555"/>
              </a:lnSpc>
              <a:spcBef>
                <a:spcPts val="127"/>
              </a:spcBef>
            </a:pPr>
            <a:endParaRPr lang="en-US" sz="2200" dirty="0"/>
          </a:p>
          <a:p>
            <a:pPr marL="12700" algn="just">
              <a:lnSpc>
                <a:spcPts val="2555"/>
              </a:lnSpc>
              <a:spcBef>
                <a:spcPts val="127"/>
              </a:spcBef>
            </a:pPr>
            <a:r>
              <a:rPr lang="el-GR" sz="2200" b="1" u="sng" dirty="0"/>
              <a:t>Τότε το σώμα λόγω αδράνειας θα κινηθεί κατά μήκος της εφαπτομένης</a:t>
            </a:r>
            <a:endParaRPr lang="en-US" sz="2200" b="1" u="sng" dirty="0"/>
          </a:p>
        </p:txBody>
      </p:sp>
      <mc:AlternateContent xmlns:mc="http://schemas.openxmlformats.org/markup-compatibility/2006" xmlns:a14="http://schemas.microsoft.com/office/drawing/2010/main">
        <mc:Choice Requires="a14">
          <p:sp>
            <p:nvSpPr>
              <p:cNvPr id="11" name="Object 4">
                <a:extLst>
                  <a:ext uri="{FF2B5EF4-FFF2-40B4-BE49-F238E27FC236}">
                    <a16:creationId xmlns:a16="http://schemas.microsoft.com/office/drawing/2014/main" id="{2E2A7769-8ACA-4F26-A6A3-EDE3ADD774AF}"/>
                  </a:ext>
                </a:extLst>
              </p:cNvPr>
              <p:cNvSpPr txBox="1"/>
              <p:nvPr/>
            </p:nvSpPr>
            <p:spPr bwMode="auto">
              <a:xfrm>
                <a:off x="6857498" y="1823798"/>
                <a:ext cx="1989114" cy="865188"/>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2800" b="1" i="1" smtClean="0">
                          <a:solidFill>
                            <a:srgbClr val="FF0000"/>
                          </a:solidFill>
                          <a:latin typeface="Cambria Math" panose="02040503050406030204" pitchFamily="18" charset="0"/>
                        </a:rPr>
                        <m:t>𝑭</m:t>
                      </m:r>
                      <m:r>
                        <a:rPr lang="en-US" sz="2800" b="1" i="1" baseline="-25000" smtClean="0">
                          <a:solidFill>
                            <a:srgbClr val="FF0000"/>
                          </a:solidFill>
                          <a:latin typeface="Cambria Math" panose="02040503050406030204" pitchFamily="18" charset="0"/>
                        </a:rPr>
                        <m:t>𝒌</m:t>
                      </m:r>
                      <m:r>
                        <a:rPr lang="el-GR" sz="2800" b="1" i="1">
                          <a:solidFill>
                            <a:srgbClr val="FF0000"/>
                          </a:solidFill>
                          <a:latin typeface="Cambria Math" panose="02040503050406030204" pitchFamily="18" charset="0"/>
                        </a:rPr>
                        <m:t>=</m:t>
                      </m:r>
                      <m:r>
                        <a:rPr lang="en-US" sz="2800" b="1" i="1" smtClean="0">
                          <a:solidFill>
                            <a:srgbClr val="FF0000"/>
                          </a:solidFill>
                          <a:latin typeface="Cambria Math" panose="02040503050406030204" pitchFamily="18" charset="0"/>
                        </a:rPr>
                        <m:t>𝒎</m:t>
                      </m:r>
                      <m:f>
                        <m:fPr>
                          <m:ctrlPr>
                            <a:rPr lang="el-GR" sz="2800" b="1" i="1">
                              <a:solidFill>
                                <a:srgbClr val="FF0000"/>
                              </a:solidFill>
                              <a:latin typeface="Cambria Math" panose="02040503050406030204" pitchFamily="18" charset="0"/>
                            </a:rPr>
                          </m:ctrlPr>
                        </m:fPr>
                        <m:num>
                          <m:r>
                            <a:rPr lang="en-US" sz="2800" b="1" i="1">
                              <a:solidFill>
                                <a:srgbClr val="FF0000"/>
                              </a:solidFill>
                              <a:latin typeface="Cambria Math" panose="02040503050406030204" pitchFamily="18" charset="0"/>
                            </a:rPr>
                            <m:t>𝒖</m:t>
                          </m:r>
                          <m:r>
                            <a:rPr lang="el-GR" sz="2800" b="1" i="1" baseline="30000">
                              <a:solidFill>
                                <a:srgbClr val="FF0000"/>
                              </a:solidFill>
                              <a:latin typeface="Cambria Math" panose="02040503050406030204" pitchFamily="18" charset="0"/>
                            </a:rPr>
                            <m:t>𝟐</m:t>
                          </m:r>
                        </m:num>
                        <m:den>
                          <m:r>
                            <a:rPr lang="en-US" sz="2800" b="1" i="1">
                              <a:solidFill>
                                <a:srgbClr val="FF0000"/>
                              </a:solidFill>
                              <a:latin typeface="Cambria Math" panose="02040503050406030204" pitchFamily="18" charset="0"/>
                            </a:rPr>
                            <m:t>𝑹</m:t>
                          </m:r>
                        </m:den>
                      </m:f>
                    </m:oMath>
                  </m:oMathPara>
                </a14:m>
                <a:endParaRPr lang="el-GR" sz="2800" b="1" i="1" dirty="0">
                  <a:solidFill>
                    <a:srgbClr val="FF0000"/>
                  </a:solidFill>
                  <a:latin typeface="Cambria Math" panose="02040503050406030204" pitchFamily="18" charset="0"/>
                </a:endParaRPr>
              </a:p>
            </p:txBody>
          </p:sp>
        </mc:Choice>
        <mc:Fallback xmlns="">
          <p:sp>
            <p:nvSpPr>
              <p:cNvPr id="11" name="Object 4">
                <a:extLst>
                  <a:ext uri="{FF2B5EF4-FFF2-40B4-BE49-F238E27FC236}">
                    <a16:creationId xmlns:a16="http://schemas.microsoft.com/office/drawing/2014/main" xmlns="" xmlns:a14="http://schemas.microsoft.com/office/drawing/2010/main" id="{2E2A7769-8ACA-4F26-A6A3-EDE3ADD774AF}"/>
                  </a:ext>
                </a:extLst>
              </p:cNvPr>
              <p:cNvSpPr txBox="1">
                <a:spLocks noRot="1" noChangeAspect="1" noMove="1" noResize="1" noEditPoints="1" noAdjustHandles="1" noChangeArrowheads="1" noChangeShapeType="1" noTextEdit="1"/>
              </p:cNvSpPr>
              <p:nvPr/>
            </p:nvSpPr>
            <p:spPr bwMode="auto">
              <a:xfrm>
                <a:off x="6857498" y="1823798"/>
                <a:ext cx="1989114" cy="865188"/>
              </a:xfrm>
              <a:prstGeom prst="rect">
                <a:avLst/>
              </a:prstGeom>
              <a:blipFill>
                <a:blip r:embed="rId4" cstate="print"/>
                <a:stretch>
                  <a:fillRect/>
                </a:stretch>
              </a:blipFill>
              <a:ln>
                <a:noFill/>
              </a:ln>
              <a:effectLst/>
            </p:spPr>
            <p:txBody>
              <a:bodyPr/>
              <a:lstStyle/>
              <a:p>
                <a:r>
                  <a:rPr lang="el-GR">
                    <a:noFill/>
                  </a:rPr>
                  <a:t> </a:t>
                </a:r>
              </a:p>
            </p:txBody>
          </p:sp>
        </mc:Fallback>
      </mc:AlternateContent>
      <p:sp>
        <p:nvSpPr>
          <p:cNvPr id="6" name="Ορθογώνιο 5">
            <a:extLst>
              <a:ext uri="{FF2B5EF4-FFF2-40B4-BE49-F238E27FC236}">
                <a16:creationId xmlns:a16="http://schemas.microsoft.com/office/drawing/2014/main" id="{354C9FAA-EB45-4001-B1CA-2CFC9F28D5FC}"/>
              </a:ext>
            </a:extLst>
          </p:cNvPr>
          <p:cNvSpPr/>
          <p:nvPr/>
        </p:nvSpPr>
        <p:spPr>
          <a:xfrm>
            <a:off x="250783" y="5520346"/>
            <a:ext cx="7601272" cy="400110"/>
          </a:xfrm>
          <a:prstGeom prst="rect">
            <a:avLst/>
          </a:prstGeom>
        </p:spPr>
        <p:txBody>
          <a:bodyPr wrap="square">
            <a:spAutoFit/>
          </a:bodyPr>
          <a:lstStyle/>
          <a:p>
            <a:r>
              <a:rPr lang="el-GR" sz="2000" i="1" spc="5" dirty="0">
                <a:solidFill>
                  <a:srgbClr val="FF0000"/>
                </a:solidFill>
                <a:latin typeface="Arial Narrow" panose="020B0606020202030204" pitchFamily="34" charset="0"/>
                <a:ea typeface="Times New Roman" panose="02020603050405020304" pitchFamily="18" charset="0"/>
              </a:rPr>
              <a:t>Μ</a:t>
            </a:r>
            <a:r>
              <a:rPr lang="el-GR" sz="2000" baseline="-25000" dirty="0">
                <a:solidFill>
                  <a:srgbClr val="FF0000"/>
                </a:solidFill>
                <a:latin typeface="Arial Narrow" panose="020B0606020202030204" pitchFamily="34" charset="0"/>
                <a:ea typeface="Times New Roman" panose="02020603050405020304" pitchFamily="18" charset="0"/>
              </a:rPr>
              <a:t>Ε</a:t>
            </a:r>
            <a:r>
              <a:rPr lang="el-GR" sz="2000" dirty="0">
                <a:solidFill>
                  <a:srgbClr val="FF0000"/>
                </a:solidFill>
                <a:latin typeface="Arial Narrow" panose="020B0606020202030204" pitchFamily="34" charset="0"/>
                <a:ea typeface="Times New Roman" panose="02020603050405020304" pitchFamily="18" charset="0"/>
              </a:rPr>
              <a:t>  εί</a:t>
            </a:r>
            <a:r>
              <a:rPr lang="el-GR" sz="2000" spc="5" dirty="0">
                <a:solidFill>
                  <a:srgbClr val="FF0000"/>
                </a:solidFill>
                <a:latin typeface="Arial Narrow" panose="020B0606020202030204" pitchFamily="34" charset="0"/>
                <a:ea typeface="Times New Roman" panose="02020603050405020304" pitchFamily="18" charset="0"/>
              </a:rPr>
              <a:t>ν</a:t>
            </a:r>
            <a:r>
              <a:rPr lang="el-GR" sz="2000" dirty="0">
                <a:solidFill>
                  <a:srgbClr val="FF0000"/>
                </a:solidFill>
                <a:latin typeface="Arial Narrow" panose="020B0606020202030204" pitchFamily="34" charset="0"/>
                <a:ea typeface="Times New Roman" panose="02020603050405020304" pitchFamily="18" charset="0"/>
              </a:rPr>
              <a:t>αι</a:t>
            </a:r>
            <a:r>
              <a:rPr lang="el-GR" sz="2000" spc="70" dirty="0">
                <a:solidFill>
                  <a:srgbClr val="FF0000"/>
                </a:solidFill>
                <a:latin typeface="Arial Narrow" panose="020B0606020202030204" pitchFamily="34" charset="0"/>
                <a:ea typeface="Times New Roman" panose="02020603050405020304" pitchFamily="18" charset="0"/>
              </a:rPr>
              <a:t> </a:t>
            </a:r>
            <a:r>
              <a:rPr lang="el-GR" sz="2000" dirty="0">
                <a:solidFill>
                  <a:srgbClr val="FF0000"/>
                </a:solidFill>
                <a:latin typeface="Arial Narrow" panose="020B0606020202030204" pitchFamily="34" charset="0"/>
                <a:ea typeface="Times New Roman" panose="02020603050405020304" pitchFamily="18" charset="0"/>
              </a:rPr>
              <a:t>η</a:t>
            </a:r>
            <a:r>
              <a:rPr lang="el-GR" sz="2000" spc="85" dirty="0">
                <a:solidFill>
                  <a:srgbClr val="FF0000"/>
                </a:solidFill>
                <a:latin typeface="Arial Narrow" panose="020B0606020202030204" pitchFamily="34" charset="0"/>
                <a:ea typeface="Times New Roman" panose="02020603050405020304" pitchFamily="18" charset="0"/>
              </a:rPr>
              <a:t> </a:t>
            </a:r>
            <a:r>
              <a:rPr lang="el-GR" sz="2000" spc="-10" dirty="0">
                <a:solidFill>
                  <a:srgbClr val="FF0000"/>
                </a:solidFill>
                <a:latin typeface="Arial Narrow" panose="020B0606020202030204" pitchFamily="34" charset="0"/>
                <a:ea typeface="Times New Roman" panose="02020603050405020304" pitchFamily="18" charset="0"/>
              </a:rPr>
              <a:t>μ</a:t>
            </a:r>
            <a:r>
              <a:rPr lang="el-GR" sz="2000" dirty="0">
                <a:solidFill>
                  <a:srgbClr val="FF0000"/>
                </a:solidFill>
                <a:latin typeface="Arial Narrow" panose="020B0606020202030204" pitchFamily="34" charset="0"/>
                <a:ea typeface="Times New Roman" panose="02020603050405020304" pitchFamily="18" charset="0"/>
              </a:rPr>
              <a:t>ά</a:t>
            </a:r>
            <a:r>
              <a:rPr lang="el-GR" sz="2000" spc="-35" dirty="0">
                <a:solidFill>
                  <a:srgbClr val="FF0000"/>
                </a:solidFill>
                <a:latin typeface="Arial Narrow" panose="020B0606020202030204" pitchFamily="34" charset="0"/>
                <a:ea typeface="Times New Roman" panose="02020603050405020304" pitchFamily="18" charset="0"/>
              </a:rPr>
              <a:t>ζ</a:t>
            </a:r>
            <a:r>
              <a:rPr lang="el-GR" sz="2000" dirty="0">
                <a:solidFill>
                  <a:srgbClr val="FF0000"/>
                </a:solidFill>
                <a:latin typeface="Arial Narrow" panose="020B0606020202030204" pitchFamily="34" charset="0"/>
                <a:ea typeface="Times New Roman" panose="02020603050405020304" pitchFamily="18" charset="0"/>
              </a:rPr>
              <a:t>α</a:t>
            </a:r>
            <a:r>
              <a:rPr lang="el-GR" sz="2000" spc="65" dirty="0">
                <a:solidFill>
                  <a:srgbClr val="FF0000"/>
                </a:solidFill>
                <a:latin typeface="Arial Narrow" panose="020B0606020202030204" pitchFamily="34" charset="0"/>
                <a:ea typeface="Times New Roman" panose="02020603050405020304" pitchFamily="18" charset="0"/>
              </a:rPr>
              <a:t> </a:t>
            </a:r>
            <a:r>
              <a:rPr lang="el-GR" sz="2000" dirty="0">
                <a:solidFill>
                  <a:srgbClr val="FF0000"/>
                </a:solidFill>
                <a:latin typeface="Arial Narrow" panose="020B0606020202030204" pitchFamily="34" charset="0"/>
                <a:ea typeface="Times New Roman" panose="02020603050405020304" pitchFamily="18" charset="0"/>
              </a:rPr>
              <a:t>της</a:t>
            </a:r>
            <a:r>
              <a:rPr lang="el-GR" sz="2000" spc="70" dirty="0">
                <a:solidFill>
                  <a:srgbClr val="FF0000"/>
                </a:solidFill>
                <a:latin typeface="Arial Narrow" panose="020B0606020202030204" pitchFamily="34" charset="0"/>
                <a:ea typeface="Times New Roman" panose="02020603050405020304" pitchFamily="18" charset="0"/>
              </a:rPr>
              <a:t> </a:t>
            </a:r>
            <a:r>
              <a:rPr lang="el-GR" sz="2000" spc="-5" dirty="0">
                <a:solidFill>
                  <a:srgbClr val="FF0000"/>
                </a:solidFill>
                <a:latin typeface="Arial Narrow" panose="020B0606020202030204" pitchFamily="34" charset="0"/>
                <a:ea typeface="Times New Roman" panose="02020603050405020304" pitchFamily="18" charset="0"/>
              </a:rPr>
              <a:t>γ</a:t>
            </a:r>
            <a:r>
              <a:rPr lang="el-GR" sz="2000" spc="5" dirty="0">
                <a:solidFill>
                  <a:srgbClr val="FF0000"/>
                </a:solidFill>
                <a:latin typeface="Arial Narrow" panose="020B0606020202030204" pitchFamily="34" charset="0"/>
                <a:ea typeface="Times New Roman" panose="02020603050405020304" pitchFamily="18" charset="0"/>
              </a:rPr>
              <a:t>η</a:t>
            </a:r>
            <a:r>
              <a:rPr lang="el-GR" sz="2000" dirty="0">
                <a:solidFill>
                  <a:srgbClr val="FF0000"/>
                </a:solidFill>
                <a:latin typeface="Arial Narrow" panose="020B0606020202030204" pitchFamily="34" charset="0"/>
                <a:ea typeface="Times New Roman" panose="02020603050405020304" pitchFamily="18" charset="0"/>
              </a:rPr>
              <a:t>ς</a:t>
            </a:r>
            <a:r>
              <a:rPr lang="el-GR" sz="2000" spc="65" dirty="0">
                <a:solidFill>
                  <a:srgbClr val="FF0000"/>
                </a:solidFill>
                <a:latin typeface="Arial Narrow" panose="020B0606020202030204" pitchFamily="34" charset="0"/>
                <a:ea typeface="Times New Roman" panose="02020603050405020304" pitchFamily="18" charset="0"/>
              </a:rPr>
              <a:t> </a:t>
            </a:r>
            <a:r>
              <a:rPr lang="el-GR" sz="2000" spc="5" dirty="0">
                <a:solidFill>
                  <a:srgbClr val="FF0000"/>
                </a:solidFill>
                <a:latin typeface="Arial Narrow" panose="020B0606020202030204" pitchFamily="34" charset="0"/>
                <a:ea typeface="Times New Roman" panose="02020603050405020304" pitchFamily="18" charset="0"/>
              </a:rPr>
              <a:t>κ</a:t>
            </a:r>
            <a:r>
              <a:rPr lang="el-GR" sz="2000" dirty="0">
                <a:solidFill>
                  <a:srgbClr val="FF0000"/>
                </a:solidFill>
                <a:latin typeface="Arial Narrow" panose="020B0606020202030204" pitchFamily="34" charset="0"/>
                <a:ea typeface="Times New Roman" panose="02020603050405020304" pitchFamily="18" charset="0"/>
              </a:rPr>
              <a:t>αι</a:t>
            </a:r>
            <a:r>
              <a:rPr lang="el-GR" sz="2000" spc="90" dirty="0">
                <a:solidFill>
                  <a:srgbClr val="FF0000"/>
                </a:solidFill>
                <a:latin typeface="Arial Narrow" panose="020B0606020202030204" pitchFamily="34" charset="0"/>
                <a:ea typeface="Times New Roman" panose="02020603050405020304" pitchFamily="18" charset="0"/>
              </a:rPr>
              <a:t> </a:t>
            </a:r>
            <a:r>
              <a:rPr lang="en-US" sz="2000" b="1" i="1" u="sng" dirty="0">
                <a:solidFill>
                  <a:srgbClr val="FF0000"/>
                </a:solidFill>
                <a:latin typeface="Arial Narrow" panose="020B0606020202030204" pitchFamily="34" charset="0"/>
                <a:ea typeface="Times New Roman" panose="02020603050405020304" pitchFamily="18" charset="0"/>
              </a:rPr>
              <a:t>G</a:t>
            </a:r>
            <a:r>
              <a:rPr lang="en-US" sz="2000" b="1" i="1" u="sng" spc="70" dirty="0">
                <a:solidFill>
                  <a:srgbClr val="FF0000"/>
                </a:solidFill>
                <a:latin typeface="Arial Narrow" panose="020B0606020202030204" pitchFamily="34" charset="0"/>
                <a:ea typeface="Times New Roman" panose="02020603050405020304" pitchFamily="18" charset="0"/>
              </a:rPr>
              <a:t> </a:t>
            </a:r>
            <a:r>
              <a:rPr lang="el-GR" sz="2000" b="1" u="sng" dirty="0">
                <a:solidFill>
                  <a:srgbClr val="FF0000"/>
                </a:solidFill>
                <a:latin typeface="Arial Narrow" panose="020B0606020202030204" pitchFamily="34" charset="0"/>
                <a:ea typeface="Times New Roman" panose="02020603050405020304" pitchFamily="18" charset="0"/>
              </a:rPr>
              <a:t>η</a:t>
            </a:r>
            <a:r>
              <a:rPr lang="el-GR" sz="2000" b="1" u="sng" spc="85" dirty="0">
                <a:solidFill>
                  <a:srgbClr val="FF0000"/>
                </a:solidFill>
                <a:latin typeface="Arial Narrow" panose="020B0606020202030204" pitchFamily="34" charset="0"/>
                <a:ea typeface="Times New Roman" panose="02020603050405020304" pitchFamily="18" charset="0"/>
              </a:rPr>
              <a:t> </a:t>
            </a:r>
            <a:r>
              <a:rPr lang="el-GR" sz="2000" b="1" u="sng" spc="5" dirty="0">
                <a:solidFill>
                  <a:srgbClr val="FF0000"/>
                </a:solidFill>
                <a:latin typeface="Arial Narrow" panose="020B0606020202030204" pitchFamily="34" charset="0"/>
                <a:ea typeface="Times New Roman" panose="02020603050405020304" pitchFamily="18" charset="0"/>
              </a:rPr>
              <a:t>π</a:t>
            </a:r>
            <a:r>
              <a:rPr lang="el-GR" sz="2000" b="1" u="sng" dirty="0">
                <a:solidFill>
                  <a:srgbClr val="FF0000"/>
                </a:solidFill>
                <a:latin typeface="Arial Narrow" panose="020B0606020202030204" pitchFamily="34" charset="0"/>
                <a:ea typeface="Times New Roman" panose="02020603050405020304" pitchFamily="18" charset="0"/>
              </a:rPr>
              <a:t>α</a:t>
            </a:r>
            <a:r>
              <a:rPr lang="el-GR" sz="2000" b="1" u="sng" spc="-25" dirty="0">
                <a:solidFill>
                  <a:srgbClr val="FF0000"/>
                </a:solidFill>
                <a:latin typeface="Arial Narrow" panose="020B0606020202030204" pitchFamily="34" charset="0"/>
                <a:ea typeface="Times New Roman" panose="02020603050405020304" pitchFamily="18" charset="0"/>
              </a:rPr>
              <a:t>γ</a:t>
            </a:r>
            <a:r>
              <a:rPr lang="el-GR" sz="2000" b="1" u="sng" spc="-15" dirty="0">
                <a:solidFill>
                  <a:srgbClr val="FF0000"/>
                </a:solidFill>
                <a:latin typeface="Arial Narrow" panose="020B0606020202030204" pitchFamily="34" charset="0"/>
                <a:ea typeface="Times New Roman" panose="02020603050405020304" pitchFamily="18" charset="0"/>
              </a:rPr>
              <a:t>κ</a:t>
            </a:r>
            <a:r>
              <a:rPr lang="el-GR" sz="2000" b="1" u="sng" spc="-10" dirty="0">
                <a:solidFill>
                  <a:srgbClr val="FF0000"/>
                </a:solidFill>
                <a:latin typeface="Arial Narrow" panose="020B0606020202030204" pitchFamily="34" charset="0"/>
                <a:ea typeface="Times New Roman" panose="02020603050405020304" pitchFamily="18" charset="0"/>
              </a:rPr>
              <a:t>ό</a:t>
            </a:r>
            <a:r>
              <a:rPr lang="el-GR" sz="2000" b="1" u="sng" spc="5" dirty="0">
                <a:solidFill>
                  <a:srgbClr val="FF0000"/>
                </a:solidFill>
                <a:latin typeface="Arial Narrow" panose="020B0606020202030204" pitchFamily="34" charset="0"/>
                <a:ea typeface="Times New Roman" panose="02020603050405020304" pitchFamily="18" charset="0"/>
              </a:rPr>
              <a:t>σ</a:t>
            </a:r>
            <a:r>
              <a:rPr lang="el-GR" sz="2000" b="1" u="sng" spc="-10" dirty="0">
                <a:solidFill>
                  <a:srgbClr val="FF0000"/>
                </a:solidFill>
                <a:latin typeface="Arial Narrow" panose="020B0606020202030204" pitchFamily="34" charset="0"/>
                <a:ea typeface="Times New Roman" panose="02020603050405020304" pitchFamily="18" charset="0"/>
              </a:rPr>
              <a:t>μ</a:t>
            </a:r>
            <a:r>
              <a:rPr lang="el-GR" sz="2000" b="1" u="sng" spc="5" dirty="0">
                <a:solidFill>
                  <a:srgbClr val="FF0000"/>
                </a:solidFill>
                <a:latin typeface="Arial Narrow" panose="020B0606020202030204" pitchFamily="34" charset="0"/>
                <a:ea typeface="Times New Roman" panose="02020603050405020304" pitchFamily="18" charset="0"/>
              </a:rPr>
              <a:t>ι</a:t>
            </a:r>
            <a:r>
              <a:rPr lang="el-GR" sz="2000" b="1" u="sng" dirty="0">
                <a:solidFill>
                  <a:srgbClr val="FF0000"/>
                </a:solidFill>
                <a:latin typeface="Arial Narrow" panose="020B0606020202030204" pitchFamily="34" charset="0"/>
                <a:ea typeface="Times New Roman" panose="02020603050405020304" pitchFamily="18" charset="0"/>
              </a:rPr>
              <a:t>α</a:t>
            </a:r>
            <a:r>
              <a:rPr lang="el-GR" sz="2000" b="1" u="sng" spc="85" dirty="0">
                <a:solidFill>
                  <a:srgbClr val="FF0000"/>
                </a:solidFill>
                <a:latin typeface="Arial Narrow" panose="020B0606020202030204" pitchFamily="34" charset="0"/>
                <a:ea typeface="Times New Roman" panose="02020603050405020304" pitchFamily="18" charset="0"/>
              </a:rPr>
              <a:t> </a:t>
            </a:r>
            <a:r>
              <a:rPr lang="el-GR" sz="2000" b="1" u="sng" spc="5" dirty="0">
                <a:solidFill>
                  <a:srgbClr val="FF0000"/>
                </a:solidFill>
                <a:latin typeface="Arial Narrow" panose="020B0606020202030204" pitchFamily="34" charset="0"/>
                <a:ea typeface="Times New Roman" panose="02020603050405020304" pitchFamily="18" charset="0"/>
              </a:rPr>
              <a:t>σ</a:t>
            </a:r>
            <a:r>
              <a:rPr lang="el-GR" sz="2000" b="1" u="sng" dirty="0">
                <a:solidFill>
                  <a:srgbClr val="FF0000"/>
                </a:solidFill>
                <a:latin typeface="Arial Narrow" panose="020B0606020202030204" pitchFamily="34" charset="0"/>
                <a:ea typeface="Times New Roman" panose="02020603050405020304" pitchFamily="18" charset="0"/>
              </a:rPr>
              <a:t>τα</a:t>
            </a:r>
            <a:r>
              <a:rPr lang="el-GR" sz="2000" b="1" u="sng" spc="-5" dirty="0">
                <a:solidFill>
                  <a:srgbClr val="FF0000"/>
                </a:solidFill>
                <a:latin typeface="Arial Narrow" panose="020B0606020202030204" pitchFamily="34" charset="0"/>
                <a:ea typeface="Times New Roman" panose="02020603050405020304" pitchFamily="18" charset="0"/>
              </a:rPr>
              <a:t>θ</a:t>
            </a:r>
            <a:r>
              <a:rPr lang="el-GR" sz="2000" b="1" u="sng" dirty="0">
                <a:solidFill>
                  <a:srgbClr val="FF0000"/>
                </a:solidFill>
                <a:latin typeface="Arial Narrow" panose="020B0606020202030204" pitchFamily="34" charset="0"/>
                <a:ea typeface="Times New Roman" panose="02020603050405020304" pitchFamily="18" charset="0"/>
              </a:rPr>
              <a:t>ε</a:t>
            </a:r>
            <a:r>
              <a:rPr lang="el-GR" sz="2000" b="1" u="sng" spc="-10" dirty="0">
                <a:solidFill>
                  <a:srgbClr val="FF0000"/>
                </a:solidFill>
                <a:latin typeface="Arial Narrow" panose="020B0606020202030204" pitchFamily="34" charset="0"/>
                <a:ea typeface="Times New Roman" panose="02020603050405020304" pitchFamily="18" charset="0"/>
              </a:rPr>
              <a:t>ρ</a:t>
            </a:r>
            <a:r>
              <a:rPr lang="el-GR" sz="2000" b="1" u="sng" dirty="0">
                <a:solidFill>
                  <a:srgbClr val="FF0000"/>
                </a:solidFill>
                <a:latin typeface="Arial Narrow" panose="020B0606020202030204" pitchFamily="34" charset="0"/>
                <a:ea typeface="Times New Roman" panose="02020603050405020304" pitchFamily="18" charset="0"/>
              </a:rPr>
              <a:t>ά</a:t>
            </a:r>
            <a:r>
              <a:rPr lang="el-GR" sz="2000" b="1" u="sng" spc="85" dirty="0">
                <a:solidFill>
                  <a:srgbClr val="FF0000"/>
                </a:solidFill>
                <a:latin typeface="Arial Narrow" panose="020B0606020202030204" pitchFamily="34" charset="0"/>
                <a:ea typeface="Times New Roman" panose="02020603050405020304" pitchFamily="18" charset="0"/>
              </a:rPr>
              <a:t> </a:t>
            </a:r>
            <a:r>
              <a:rPr lang="el-GR" sz="2000" b="1" u="sng" dirty="0">
                <a:solidFill>
                  <a:srgbClr val="FF0000"/>
                </a:solidFill>
                <a:latin typeface="Arial Narrow" panose="020B0606020202030204" pitchFamily="34" charset="0"/>
                <a:ea typeface="Times New Roman" panose="02020603050405020304" pitchFamily="18" charset="0"/>
              </a:rPr>
              <a:t>βα</a:t>
            </a:r>
            <a:r>
              <a:rPr lang="el-GR" sz="2000" b="1" u="sng" spc="-10" dirty="0">
                <a:solidFill>
                  <a:srgbClr val="FF0000"/>
                </a:solidFill>
                <a:latin typeface="Arial Narrow" panose="020B0606020202030204" pitchFamily="34" charset="0"/>
                <a:ea typeface="Times New Roman" panose="02020603050405020304" pitchFamily="18" charset="0"/>
              </a:rPr>
              <a:t>ρ</a:t>
            </a:r>
            <a:r>
              <a:rPr lang="el-GR" sz="2000" b="1" u="sng" spc="-5" dirty="0">
                <a:solidFill>
                  <a:srgbClr val="FF0000"/>
                </a:solidFill>
                <a:latin typeface="Arial Narrow" panose="020B0606020202030204" pitchFamily="34" charset="0"/>
                <a:ea typeface="Times New Roman" panose="02020603050405020304" pitchFamily="18" charset="0"/>
              </a:rPr>
              <a:t>ύ</a:t>
            </a:r>
            <a:r>
              <a:rPr lang="el-GR" sz="2000" b="1" u="sng" dirty="0">
                <a:solidFill>
                  <a:srgbClr val="FF0000"/>
                </a:solidFill>
                <a:latin typeface="Arial Narrow" panose="020B0606020202030204" pitchFamily="34" charset="0"/>
                <a:ea typeface="Times New Roman" panose="02020603050405020304" pitchFamily="18" charset="0"/>
              </a:rPr>
              <a:t>τητ</a:t>
            </a:r>
            <a:r>
              <a:rPr lang="el-GR" sz="2000" b="1" u="sng" spc="5" dirty="0">
                <a:solidFill>
                  <a:srgbClr val="FF0000"/>
                </a:solidFill>
                <a:latin typeface="Arial Narrow" panose="020B0606020202030204" pitchFamily="34" charset="0"/>
                <a:ea typeface="Times New Roman" panose="02020603050405020304" pitchFamily="18" charset="0"/>
              </a:rPr>
              <a:t>ας</a:t>
            </a:r>
            <a:endParaRPr lang="el-GR" sz="2000" dirty="0">
              <a:solidFill>
                <a:srgbClr val="FF0000"/>
              </a:solidFill>
              <a:latin typeface="Arial Narrow" panose="020B0606020202030204" pitchFamily="34" charset="0"/>
            </a:endParaRPr>
          </a:p>
        </p:txBody>
      </p:sp>
      <p:graphicFrame>
        <p:nvGraphicFramePr>
          <p:cNvPr id="4" name="Αντικείμενο 3">
            <a:extLst>
              <a:ext uri="{FF2B5EF4-FFF2-40B4-BE49-F238E27FC236}">
                <a16:creationId xmlns:a16="http://schemas.microsoft.com/office/drawing/2014/main" id="{0138E354-95CF-4709-BED6-D9CAE75033A8}"/>
              </a:ext>
            </a:extLst>
          </p:cNvPr>
          <p:cNvGraphicFramePr>
            <a:graphicFrameLocks noChangeAspect="1"/>
          </p:cNvGraphicFramePr>
          <p:nvPr>
            <p:extLst>
              <p:ext uri="{D42A27DB-BD31-4B8C-83A1-F6EECF244321}">
                <p14:modId xmlns:p14="http://schemas.microsoft.com/office/powerpoint/2010/main" val="1563457045"/>
              </p:ext>
            </p:extLst>
          </p:nvPr>
        </p:nvGraphicFramePr>
        <p:xfrm>
          <a:off x="3666670" y="3645024"/>
          <a:ext cx="2876370" cy="1020043"/>
        </p:xfrm>
        <a:graphic>
          <a:graphicData uri="http://schemas.openxmlformats.org/presentationml/2006/ole">
            <mc:AlternateContent xmlns:mc="http://schemas.openxmlformats.org/markup-compatibility/2006">
              <mc:Choice xmlns:v="urn:schemas-microsoft-com:vml" Requires="v">
                <p:oleObj name="Equation" r:id="rId5" imgW="1218960" imgH="431640" progId="Equation.DSMT4">
                  <p:embed/>
                </p:oleObj>
              </mc:Choice>
              <mc:Fallback>
                <p:oleObj name="Equation" r:id="rId5" imgW="1218960" imgH="431640" progId="Equation.DSMT4">
                  <p:embed/>
                  <p:pic>
                    <p:nvPicPr>
                      <p:cNvPr id="0" name=""/>
                      <p:cNvPicPr/>
                      <p:nvPr/>
                    </p:nvPicPr>
                    <p:blipFill>
                      <a:blip r:embed="rId6"/>
                      <a:stretch>
                        <a:fillRect/>
                      </a:stretch>
                    </p:blipFill>
                    <p:spPr>
                      <a:xfrm>
                        <a:off x="3666670" y="3645024"/>
                        <a:ext cx="2876370" cy="1020043"/>
                      </a:xfrm>
                      <a:prstGeom prst="rect">
                        <a:avLst/>
                      </a:prstGeom>
                    </p:spPr>
                  </p:pic>
                </p:oleObj>
              </mc:Fallback>
            </mc:AlternateContent>
          </a:graphicData>
        </a:graphic>
      </p:graphicFrame>
    </p:spTree>
    <p:extLst>
      <p:ext uri="{BB962C8B-B14F-4D97-AF65-F5344CB8AC3E}">
        <p14:creationId xmlns:p14="http://schemas.microsoft.com/office/powerpoint/2010/main" val="1879309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A1317EB-7071-468A-B123-FCEE5803AD1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AC50B87-696B-4C10-89B2-9CECB8CC5DF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34</a:t>
            </a:fld>
            <a:endParaRPr lang="el-GR" dirty="0">
              <a:solidFill>
                <a:prstClr val="black">
                  <a:tint val="75000"/>
                </a:prstClr>
              </a:solidFill>
            </a:endParaRPr>
          </a:p>
        </p:txBody>
      </p:sp>
      <p:pic>
        <p:nvPicPr>
          <p:cNvPr id="7" name="Εικόνα 6">
            <a:extLst>
              <a:ext uri="{FF2B5EF4-FFF2-40B4-BE49-F238E27FC236}">
                <a16:creationId xmlns:a16="http://schemas.microsoft.com/office/drawing/2014/main" id="{F2888C7E-86DA-46F4-BF83-DAA55464C103}"/>
              </a:ext>
            </a:extLst>
          </p:cNvPr>
          <p:cNvPicPr>
            <a:picLocks noChangeAspect="1"/>
          </p:cNvPicPr>
          <p:nvPr/>
        </p:nvPicPr>
        <p:blipFill rotWithShape="1">
          <a:blip r:embed="rId3" cstate="print"/>
          <a:srcRect l="38427" r="3675" b="15825"/>
          <a:stretch/>
        </p:blipFill>
        <p:spPr>
          <a:xfrm>
            <a:off x="4572000" y="2370399"/>
            <a:ext cx="4248472" cy="3519326"/>
          </a:xfrm>
          <a:prstGeom prst="rect">
            <a:avLst/>
          </a:prstGeom>
        </p:spPr>
      </p:pic>
      <p:sp>
        <p:nvSpPr>
          <p:cNvPr id="4" name="Ορθογώνιο 3">
            <a:extLst>
              <a:ext uri="{FF2B5EF4-FFF2-40B4-BE49-F238E27FC236}">
                <a16:creationId xmlns:a16="http://schemas.microsoft.com/office/drawing/2014/main" id="{6B5F5717-A296-4E58-8256-D2E670517EF5}"/>
              </a:ext>
            </a:extLst>
          </p:cNvPr>
          <p:cNvSpPr/>
          <p:nvPr/>
        </p:nvSpPr>
        <p:spPr>
          <a:xfrm>
            <a:off x="6553200" y="5925484"/>
            <a:ext cx="2372957" cy="369332"/>
          </a:xfrm>
          <a:prstGeom prst="rect">
            <a:avLst/>
          </a:prstGeom>
        </p:spPr>
        <p:txBody>
          <a:bodyPr wrap="none">
            <a:spAutoFit/>
          </a:bodyPr>
          <a:lstStyle/>
          <a:p>
            <a:r>
              <a:rPr lang="en-US" u="sng" dirty="0" err="1">
                <a:solidFill>
                  <a:srgbClr val="0000FF"/>
                </a:solidFill>
              </a:rPr>
              <a:t>Fg</a:t>
            </a:r>
            <a:r>
              <a:rPr lang="en-US" u="sng" dirty="0">
                <a:solidFill>
                  <a:srgbClr val="0000FF"/>
                </a:solidFill>
              </a:rPr>
              <a:t>: </a:t>
            </a:r>
            <a:r>
              <a:rPr lang="el-GR" u="sng" dirty="0">
                <a:solidFill>
                  <a:srgbClr val="0000FF"/>
                </a:solidFill>
              </a:rPr>
              <a:t>δύναμη βαρύτητας </a:t>
            </a:r>
            <a:endParaRPr lang="el-GR" dirty="0">
              <a:solidFill>
                <a:srgbClr val="0000FF"/>
              </a:solidFill>
            </a:endParaRPr>
          </a:p>
        </p:txBody>
      </p:sp>
      <p:sp>
        <p:nvSpPr>
          <p:cNvPr id="11" name="Ορθογώνιο 10">
            <a:extLst>
              <a:ext uri="{FF2B5EF4-FFF2-40B4-BE49-F238E27FC236}">
                <a16:creationId xmlns:a16="http://schemas.microsoft.com/office/drawing/2014/main" id="{4344830D-F929-4E64-AA4D-ED13FFAAFD12}"/>
              </a:ext>
            </a:extLst>
          </p:cNvPr>
          <p:cNvSpPr/>
          <p:nvPr/>
        </p:nvSpPr>
        <p:spPr>
          <a:xfrm>
            <a:off x="357204" y="347949"/>
            <a:ext cx="8568953" cy="1426031"/>
          </a:xfrm>
          <a:prstGeom prst="rect">
            <a:avLst/>
          </a:prstGeom>
        </p:spPr>
        <p:txBody>
          <a:bodyPr wrap="square">
            <a:spAutoFit/>
          </a:bodyPr>
          <a:lstStyle/>
          <a:p>
            <a:pPr marL="12700" algn="just">
              <a:lnSpc>
                <a:spcPts val="2555"/>
              </a:lnSpc>
              <a:spcBef>
                <a:spcPts val="127"/>
              </a:spcBef>
            </a:pPr>
            <a:r>
              <a:rPr lang="el-GR" sz="2400" dirty="0"/>
              <a:t>Αν συνδυαστεί η φυγόκεντρη δύναμη και η δύναμη βαρύτητας, παρατηρείται ότι η φαινόμενη βαρύτητα ανά μονάδα μάζας προκύπτει ως συνισταμένη της </a:t>
            </a:r>
            <a:r>
              <a:rPr lang="el-GR" sz="2400" u="sng" dirty="0"/>
              <a:t>δύναμης βαρύτητας</a:t>
            </a:r>
            <a:r>
              <a:rPr lang="el-GR" sz="2400" dirty="0"/>
              <a:t> ανά μονάδα μάζας  </a:t>
            </a:r>
            <a:r>
              <a:rPr lang="el-GR" sz="2400" u="sng" dirty="0"/>
              <a:t>και της φυγοκέντρου</a:t>
            </a:r>
            <a:r>
              <a:rPr lang="el-GR" sz="2400" dirty="0"/>
              <a:t>, δίδεται δε:</a:t>
            </a:r>
            <a:endParaRPr lang="en-US" sz="2400" dirty="0"/>
          </a:p>
        </p:txBody>
      </p:sp>
      <mc:AlternateContent xmlns:mc="http://schemas.openxmlformats.org/markup-compatibility/2006" xmlns:a14="http://schemas.microsoft.com/office/drawing/2010/main">
        <mc:Choice Requires="a14">
          <p:sp>
            <p:nvSpPr>
              <p:cNvPr id="12" name="Object 4">
                <a:extLst>
                  <a:ext uri="{FF2B5EF4-FFF2-40B4-BE49-F238E27FC236}">
                    <a16:creationId xmlns:a16="http://schemas.microsoft.com/office/drawing/2014/main" id="{A5815ACB-0809-4193-8EEC-6F6219D6911F}"/>
                  </a:ext>
                </a:extLst>
              </p:cNvPr>
              <p:cNvSpPr txBox="1"/>
              <p:nvPr/>
            </p:nvSpPr>
            <p:spPr bwMode="auto">
              <a:xfrm>
                <a:off x="5819800" y="1574699"/>
                <a:ext cx="3000672" cy="865188"/>
              </a:xfrm>
              <a:prstGeom prst="rect">
                <a:avLst/>
              </a:prstGeom>
              <a:noFill/>
              <a:ln>
                <a:noFill/>
              </a:ln>
              <a:effectLst/>
            </p:spPr>
            <p:txBody>
              <a:bodyPr>
                <a:normAutofit/>
              </a:bodyPr>
              <a:lstStyle/>
              <a:p>
                <a14:m>
                  <m:oMath xmlns:m="http://schemas.openxmlformats.org/officeDocument/2006/math">
                    <m:r>
                      <a:rPr lang="en-US" sz="2600" i="1" smtClean="0">
                        <a:solidFill>
                          <a:srgbClr val="C00000"/>
                        </a:solidFill>
                        <a:latin typeface="Cambria Math" panose="02040503050406030204" pitchFamily="18" charset="0"/>
                      </a:rPr>
                      <m:t>ḡ</m:t>
                    </m:r>
                    <m:r>
                      <a:rPr lang="en-US" sz="2600" b="0" i="1" baseline="-25000" smtClean="0">
                        <a:solidFill>
                          <a:srgbClr val="C00000"/>
                        </a:solidFill>
                        <a:latin typeface="Cambria Math" panose="02040503050406030204" pitchFamily="18" charset="0"/>
                      </a:rPr>
                      <m:t>𝑔𝑚𝑣</m:t>
                    </m:r>
                    <m:r>
                      <a:rPr lang="el-GR" sz="2600" i="1">
                        <a:solidFill>
                          <a:srgbClr val="C00000"/>
                        </a:solidFill>
                        <a:latin typeface="Cambria Math" panose="02040503050406030204" pitchFamily="18" charset="0"/>
                      </a:rPr>
                      <m:t>=</m:t>
                    </m:r>
                    <m:r>
                      <a:rPr lang="en-US" sz="2600" b="0" i="1" smtClean="0">
                        <a:solidFill>
                          <a:srgbClr val="C00000"/>
                        </a:solidFill>
                        <a:latin typeface="Cambria Math" panose="02040503050406030204" pitchFamily="18" charset="0"/>
                      </a:rPr>
                      <m:t>−</m:t>
                    </m:r>
                    <m:r>
                      <a:rPr lang="en-US" sz="2600" i="1">
                        <a:solidFill>
                          <a:srgbClr val="C00000"/>
                        </a:solidFill>
                        <a:latin typeface="Cambria Math" panose="02040503050406030204" pitchFamily="18" charset="0"/>
                      </a:rPr>
                      <m:t>ḡ</m:t>
                    </m:r>
                    <m:r>
                      <a:rPr lang="en-US" sz="2600" i="1" baseline="-25000">
                        <a:solidFill>
                          <a:srgbClr val="C00000"/>
                        </a:solidFill>
                        <a:latin typeface="Cambria Math" panose="02040503050406030204" pitchFamily="18" charset="0"/>
                      </a:rPr>
                      <m:t>𝑔𝑚</m:t>
                    </m:r>
                  </m:oMath>
                </a14:m>
                <a:r>
                  <a:rPr lang="en-US" sz="2600" dirty="0">
                    <a:solidFill>
                      <a:srgbClr val="C00000"/>
                    </a:solidFill>
                  </a:rPr>
                  <a:t>+</a:t>
                </a:r>
                <a:r>
                  <a:rPr lang="el-GR" sz="2600" dirty="0">
                    <a:solidFill>
                      <a:srgbClr val="C00000"/>
                    </a:solidFill>
                  </a:rPr>
                  <a:t>Ω</a:t>
                </a:r>
                <a:r>
                  <a:rPr lang="el-GR" sz="2600" baseline="30000" dirty="0">
                    <a:solidFill>
                      <a:srgbClr val="C00000"/>
                    </a:solidFill>
                  </a:rPr>
                  <a:t>2</a:t>
                </a:r>
                <a:r>
                  <a:rPr lang="en-US" sz="2600" dirty="0">
                    <a:solidFill>
                      <a:srgbClr val="C00000"/>
                    </a:solidFill>
                  </a:rPr>
                  <a:t>R</a:t>
                </a:r>
                <a:endParaRPr lang="el-GR" sz="2600" dirty="0">
                  <a:solidFill>
                    <a:srgbClr val="C00000"/>
                  </a:solidFill>
                </a:endParaRPr>
              </a:p>
            </p:txBody>
          </p:sp>
        </mc:Choice>
        <mc:Fallback xmlns="">
          <p:sp>
            <p:nvSpPr>
              <p:cNvPr id="12" name="Object 4">
                <a:extLst>
                  <a:ext uri="{FF2B5EF4-FFF2-40B4-BE49-F238E27FC236}">
                    <a16:creationId xmlns:a16="http://schemas.microsoft.com/office/drawing/2014/main" id="{A5815ACB-0809-4193-8EEC-6F6219D6911F}"/>
                  </a:ext>
                </a:extLst>
              </p:cNvPr>
              <p:cNvSpPr txBox="1">
                <a:spLocks noRot="1" noChangeAspect="1" noMove="1" noResize="1" noEditPoints="1" noAdjustHandles="1" noChangeArrowheads="1" noChangeShapeType="1" noTextEdit="1"/>
              </p:cNvSpPr>
              <p:nvPr/>
            </p:nvSpPr>
            <p:spPr bwMode="auto">
              <a:xfrm>
                <a:off x="5819800" y="1574699"/>
                <a:ext cx="3000672" cy="865188"/>
              </a:xfrm>
              <a:prstGeom prst="rect">
                <a:avLst/>
              </a:prstGeom>
              <a:blipFill>
                <a:blip r:embed="rId4"/>
                <a:stretch>
                  <a:fillRect t="-5634"/>
                </a:stretch>
              </a:blipFill>
              <a:ln>
                <a:noFill/>
              </a:ln>
              <a:effectLst/>
            </p:spPr>
            <p:txBody>
              <a:bodyPr/>
              <a:lstStyle/>
              <a:p>
                <a:r>
                  <a:rPr lang="el-GR">
                    <a:noFill/>
                  </a:rPr>
                  <a:t> </a:t>
                </a:r>
              </a:p>
            </p:txBody>
          </p:sp>
        </mc:Fallback>
      </mc:AlternateContent>
      <p:pic>
        <p:nvPicPr>
          <p:cNvPr id="13" name="Εικόνα 12">
            <a:extLst>
              <a:ext uri="{FF2B5EF4-FFF2-40B4-BE49-F238E27FC236}">
                <a16:creationId xmlns:a16="http://schemas.microsoft.com/office/drawing/2014/main" id="{9A579990-6E74-485C-81EF-A0E2E8BF67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3568" y="2597489"/>
            <a:ext cx="2698293" cy="2566024"/>
          </a:xfrm>
          <a:prstGeom prst="rect">
            <a:avLst/>
          </a:prstGeom>
        </p:spPr>
      </p:pic>
      <p:cxnSp>
        <p:nvCxnSpPr>
          <p:cNvPr id="5" name="Ευθύγραμμο βέλος σύνδεσης 4">
            <a:extLst>
              <a:ext uri="{FF2B5EF4-FFF2-40B4-BE49-F238E27FC236}">
                <a16:creationId xmlns:a16="http://schemas.microsoft.com/office/drawing/2014/main" id="{0B6A5641-3A88-13E1-042C-1FCFEAF517E9}"/>
              </a:ext>
            </a:extLst>
          </p:cNvPr>
          <p:cNvCxnSpPr>
            <a:cxnSpLocks/>
          </p:cNvCxnSpPr>
          <p:nvPr/>
        </p:nvCxnSpPr>
        <p:spPr>
          <a:xfrm flipV="1">
            <a:off x="2771800" y="4153218"/>
            <a:ext cx="457117" cy="432048"/>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25886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22B8C55-6200-4FE0-A3C8-6D057F50772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37BA4C7-7333-436E-A19B-0AEDEF88259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35</a:t>
            </a:fld>
            <a:endParaRPr lang="el-GR" dirty="0">
              <a:solidFill>
                <a:prstClr val="black">
                  <a:tint val="75000"/>
                </a:prstClr>
              </a:solidFill>
            </a:endParaRPr>
          </a:p>
        </p:txBody>
      </p:sp>
      <p:sp>
        <p:nvSpPr>
          <p:cNvPr id="8" name="object 4">
            <a:extLst>
              <a:ext uri="{FF2B5EF4-FFF2-40B4-BE49-F238E27FC236}">
                <a16:creationId xmlns:a16="http://schemas.microsoft.com/office/drawing/2014/main" id="{B5B9EB81-F042-4E19-A9E9-5CBF02BA469E}"/>
              </a:ext>
            </a:extLst>
          </p:cNvPr>
          <p:cNvSpPr txBox="1"/>
          <p:nvPr/>
        </p:nvSpPr>
        <p:spPr>
          <a:xfrm>
            <a:off x="457200" y="0"/>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400" b="1" u="sng">
                <a:latin typeface="Arial Narrow" panose="020B0606020202030204" pitchFamily="34" charset="0"/>
              </a:defRPr>
            </a:lvl1pPr>
          </a:lstStyle>
          <a:p>
            <a:r>
              <a:rPr lang="el-GR" dirty="0"/>
              <a:t>Δύναμη </a:t>
            </a:r>
            <a:r>
              <a:rPr lang="en-US" dirty="0"/>
              <a:t>Coriolis</a:t>
            </a:r>
            <a:endParaRPr lang="el-GR" dirty="0"/>
          </a:p>
        </p:txBody>
      </p:sp>
      <p:sp>
        <p:nvSpPr>
          <p:cNvPr id="5" name="Ορθογώνιο 4">
            <a:extLst>
              <a:ext uri="{FF2B5EF4-FFF2-40B4-BE49-F238E27FC236}">
                <a16:creationId xmlns:a16="http://schemas.microsoft.com/office/drawing/2014/main" id="{46EBF8A4-749C-45A4-A4BD-EF85E57E2978}"/>
              </a:ext>
            </a:extLst>
          </p:cNvPr>
          <p:cNvSpPr/>
          <p:nvPr/>
        </p:nvSpPr>
        <p:spPr>
          <a:xfrm>
            <a:off x="244561" y="432048"/>
            <a:ext cx="8423983" cy="2105705"/>
          </a:xfrm>
          <a:prstGeom prst="rect">
            <a:avLst/>
          </a:prstGeom>
        </p:spPr>
        <p:txBody>
          <a:bodyPr wrap="square">
            <a:spAutoFit/>
          </a:bodyPr>
          <a:lstStyle/>
          <a:p>
            <a:pPr marL="12700" algn="just">
              <a:lnSpc>
                <a:spcPts val="2555"/>
              </a:lnSpc>
              <a:spcBef>
                <a:spcPts val="127"/>
              </a:spcBef>
            </a:pPr>
            <a:r>
              <a:rPr lang="el-GR" sz="2400" dirty="0">
                <a:solidFill>
                  <a:srgbClr val="FF0000"/>
                </a:solidFill>
              </a:rPr>
              <a:t>Όπως η φυγόκεντρος έτσι </a:t>
            </a:r>
            <a:r>
              <a:rPr lang="el-GR" sz="2400" b="1" u="sng" dirty="0">
                <a:solidFill>
                  <a:srgbClr val="FF0000"/>
                </a:solidFill>
              </a:rPr>
              <a:t>και η δύναμη </a:t>
            </a:r>
            <a:r>
              <a:rPr lang="en-US" sz="2400" b="1" u="sng" dirty="0">
                <a:solidFill>
                  <a:srgbClr val="FF0000"/>
                </a:solidFill>
              </a:rPr>
              <a:t>Coriolis</a:t>
            </a:r>
            <a:r>
              <a:rPr lang="en-US" sz="2400" b="1" dirty="0">
                <a:solidFill>
                  <a:srgbClr val="FF0000"/>
                </a:solidFill>
              </a:rPr>
              <a:t> </a:t>
            </a:r>
            <a:r>
              <a:rPr lang="el-GR" sz="2400" dirty="0">
                <a:solidFill>
                  <a:srgbClr val="FF0000"/>
                </a:solidFill>
              </a:rPr>
              <a:t>είναι μια αδρανειακή δύναμη που υπεισέρχεται στο 2</a:t>
            </a:r>
            <a:r>
              <a:rPr lang="el-GR" sz="2400" baseline="30000" dirty="0">
                <a:solidFill>
                  <a:srgbClr val="FF0000"/>
                </a:solidFill>
              </a:rPr>
              <a:t>ο</a:t>
            </a:r>
            <a:r>
              <a:rPr lang="el-GR" sz="2400" dirty="0">
                <a:solidFill>
                  <a:srgbClr val="FF0000"/>
                </a:solidFill>
              </a:rPr>
              <a:t> νόμο του </a:t>
            </a:r>
            <a:r>
              <a:rPr lang="en-US" sz="2400" dirty="0">
                <a:solidFill>
                  <a:srgbClr val="FF0000"/>
                </a:solidFill>
              </a:rPr>
              <a:t>Newton </a:t>
            </a:r>
            <a:r>
              <a:rPr lang="el-GR" sz="2400" u="sng" dirty="0">
                <a:solidFill>
                  <a:srgbClr val="FF0000"/>
                </a:solidFill>
              </a:rPr>
              <a:t>όταν η κίνηση σώματος μάζας </a:t>
            </a:r>
            <a:r>
              <a:rPr lang="en-US" sz="2400" u="sng" dirty="0">
                <a:solidFill>
                  <a:srgbClr val="FF0000"/>
                </a:solidFill>
              </a:rPr>
              <a:t>m </a:t>
            </a:r>
            <a:r>
              <a:rPr lang="el-GR" sz="2400" u="sng" dirty="0">
                <a:solidFill>
                  <a:srgbClr val="FF0000"/>
                </a:solidFill>
              </a:rPr>
              <a:t>με ταχύτητα </a:t>
            </a:r>
            <a:r>
              <a:rPr lang="en-US" sz="2400" u="sng" dirty="0">
                <a:solidFill>
                  <a:srgbClr val="FF0000"/>
                </a:solidFill>
              </a:rPr>
              <a:t>V </a:t>
            </a:r>
            <a:r>
              <a:rPr lang="el-GR" sz="2400" u="sng" dirty="0">
                <a:solidFill>
                  <a:srgbClr val="FF0000"/>
                </a:solidFill>
              </a:rPr>
              <a:t>εξετάζεται σε ένα περιστρεφόμενο σύστημα αναφοράς,  όπως  αυτό  της  γης</a:t>
            </a:r>
            <a:r>
              <a:rPr lang="el-GR" sz="2400" dirty="0">
                <a:solidFill>
                  <a:srgbClr val="FF0000"/>
                </a:solidFill>
              </a:rPr>
              <a:t>.  </a:t>
            </a:r>
          </a:p>
          <a:p>
            <a:pPr marL="12700" algn="just">
              <a:lnSpc>
                <a:spcPts val="2555"/>
              </a:lnSpc>
              <a:spcBef>
                <a:spcPts val="127"/>
              </a:spcBef>
            </a:pPr>
            <a:r>
              <a:rPr lang="el-GR" sz="2400" dirty="0"/>
              <a:t>Για  ένα  παρατηρητή  πάνω  στη  γη,  η  δύναμη  </a:t>
            </a:r>
            <a:r>
              <a:rPr lang="en-US" sz="2400" dirty="0"/>
              <a:t>Coriolis  C  </a:t>
            </a:r>
            <a:r>
              <a:rPr lang="el-GR" sz="2400" dirty="0"/>
              <a:t>είναι αποτρεπτική της κίνησης, γιατί ενεργεί κάθετα στην ταχύτητα </a:t>
            </a:r>
            <a:r>
              <a:rPr lang="en-US" sz="2400" dirty="0"/>
              <a:t>V</a:t>
            </a:r>
            <a:r>
              <a:rPr lang="el-GR" sz="2400" dirty="0"/>
              <a:t>. </a:t>
            </a:r>
          </a:p>
        </p:txBody>
      </p:sp>
      <p:pic>
        <p:nvPicPr>
          <p:cNvPr id="6" name="Εικόνα 5">
            <a:extLst>
              <a:ext uri="{FF2B5EF4-FFF2-40B4-BE49-F238E27FC236}">
                <a16:creationId xmlns:a16="http://schemas.microsoft.com/office/drawing/2014/main" id="{31024251-3DC5-4D7F-849D-35D6EC068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728124"/>
            <a:ext cx="3826768" cy="3192923"/>
          </a:xfrm>
          <a:prstGeom prst="rect">
            <a:avLst/>
          </a:prstGeom>
        </p:spPr>
      </p:pic>
      <p:pic>
        <p:nvPicPr>
          <p:cNvPr id="13" name="Εικόνα 12">
            <a:extLst>
              <a:ext uri="{FF2B5EF4-FFF2-40B4-BE49-F238E27FC236}">
                <a16:creationId xmlns:a16="http://schemas.microsoft.com/office/drawing/2014/main" id="{DB304E7E-5FB9-4375-B4DC-F11D728BD6DC}"/>
              </a:ext>
            </a:extLst>
          </p:cNvPr>
          <p:cNvPicPr>
            <a:picLocks noChangeAspect="1"/>
          </p:cNvPicPr>
          <p:nvPr/>
        </p:nvPicPr>
        <p:blipFill>
          <a:blip r:embed="rId4"/>
          <a:stretch>
            <a:fillRect/>
          </a:stretch>
        </p:blipFill>
        <p:spPr>
          <a:xfrm>
            <a:off x="4572001" y="2478411"/>
            <a:ext cx="3980040" cy="3963959"/>
          </a:xfrm>
          <a:prstGeom prst="rect">
            <a:avLst/>
          </a:prstGeom>
        </p:spPr>
      </p:pic>
    </p:spTree>
    <p:extLst>
      <p:ext uri="{BB962C8B-B14F-4D97-AF65-F5344CB8AC3E}">
        <p14:creationId xmlns:p14="http://schemas.microsoft.com/office/powerpoint/2010/main" val="9370707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22B8C55-6200-4FE0-A3C8-6D057F50772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37BA4C7-7333-436E-A19B-0AEDEF88259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36</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46EBF8A4-749C-45A4-A4BD-EF85E57E2978}"/>
              </a:ext>
            </a:extLst>
          </p:cNvPr>
          <p:cNvSpPr/>
          <p:nvPr/>
        </p:nvSpPr>
        <p:spPr>
          <a:xfrm>
            <a:off x="244561" y="432048"/>
            <a:ext cx="8423983" cy="425758"/>
          </a:xfrm>
          <a:prstGeom prst="rect">
            <a:avLst/>
          </a:prstGeom>
        </p:spPr>
        <p:txBody>
          <a:bodyPr wrap="square">
            <a:spAutoFit/>
          </a:bodyPr>
          <a:lstStyle/>
          <a:p>
            <a:pPr marL="12700" algn="r">
              <a:lnSpc>
                <a:spcPts val="2555"/>
              </a:lnSpc>
              <a:spcBef>
                <a:spcPts val="127"/>
              </a:spcBef>
            </a:pPr>
            <a:r>
              <a:rPr lang="el-GR" sz="2400" b="1" dirty="0"/>
              <a:t>Η δύναμη </a:t>
            </a:r>
            <a:r>
              <a:rPr lang="en-US" sz="2400" b="1" dirty="0"/>
              <a:t>Coriolis </a:t>
            </a:r>
            <a:r>
              <a:rPr lang="el-GR" sz="2400" b="1" dirty="0"/>
              <a:t>ορίζεται από τη σχέση:</a:t>
            </a:r>
          </a:p>
        </p:txBody>
      </p:sp>
      <p:pic>
        <p:nvPicPr>
          <p:cNvPr id="1026" name="Picture 2">
            <a:extLst>
              <a:ext uri="{FF2B5EF4-FFF2-40B4-BE49-F238E27FC236}">
                <a16:creationId xmlns:a16="http://schemas.microsoft.com/office/drawing/2014/main" id="{15130CF7-0107-4E9D-AF29-014664934A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9642" y="2708920"/>
            <a:ext cx="3317598" cy="3276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Εικόνα 3">
            <a:extLst>
              <a:ext uri="{FF2B5EF4-FFF2-40B4-BE49-F238E27FC236}">
                <a16:creationId xmlns:a16="http://schemas.microsoft.com/office/drawing/2014/main" id="{76CBE72F-8B52-4B41-9792-A1366A821566}"/>
              </a:ext>
            </a:extLst>
          </p:cNvPr>
          <p:cNvPicPr>
            <a:picLocks noChangeAspect="1"/>
          </p:cNvPicPr>
          <p:nvPr/>
        </p:nvPicPr>
        <p:blipFill>
          <a:blip r:embed="rId4"/>
          <a:stretch>
            <a:fillRect/>
          </a:stretch>
        </p:blipFill>
        <p:spPr>
          <a:xfrm>
            <a:off x="294473" y="1564192"/>
            <a:ext cx="4786082" cy="3509181"/>
          </a:xfrm>
          <a:prstGeom prst="rect">
            <a:avLst/>
          </a:prstGeom>
        </p:spPr>
      </p:pic>
      <p:graphicFrame>
        <p:nvGraphicFramePr>
          <p:cNvPr id="10" name="Αντικείμενο 9">
            <a:extLst>
              <a:ext uri="{FF2B5EF4-FFF2-40B4-BE49-F238E27FC236}">
                <a16:creationId xmlns:a16="http://schemas.microsoft.com/office/drawing/2014/main" id="{65A88829-53B8-4D55-B443-3FA715EAD67B}"/>
              </a:ext>
            </a:extLst>
          </p:cNvPr>
          <p:cNvGraphicFramePr>
            <a:graphicFrameLocks noChangeAspect="1"/>
          </p:cNvGraphicFramePr>
          <p:nvPr>
            <p:extLst>
              <p:ext uri="{D42A27DB-BD31-4B8C-83A1-F6EECF244321}">
                <p14:modId xmlns:p14="http://schemas.microsoft.com/office/powerpoint/2010/main" val="3518836222"/>
              </p:ext>
            </p:extLst>
          </p:nvPr>
        </p:nvGraphicFramePr>
        <p:xfrm>
          <a:off x="6228184" y="1339245"/>
          <a:ext cx="2157413" cy="419100"/>
        </p:xfrm>
        <a:graphic>
          <a:graphicData uri="http://schemas.openxmlformats.org/presentationml/2006/ole">
            <mc:AlternateContent xmlns:mc="http://schemas.openxmlformats.org/markup-compatibility/2006">
              <mc:Choice xmlns:v="urn:schemas-microsoft-com:vml" Requires="v">
                <p:oleObj name="Equation" r:id="rId5" imgW="914400" imgH="177480" progId="Equation.DSMT4">
                  <p:embed/>
                </p:oleObj>
              </mc:Choice>
              <mc:Fallback>
                <p:oleObj name="Equation" r:id="rId5" imgW="914400" imgH="177480" progId="Equation.DSMT4">
                  <p:embed/>
                  <p:pic>
                    <p:nvPicPr>
                      <p:cNvPr id="4" name="Αντικείμενο 3">
                        <a:extLst>
                          <a:ext uri="{FF2B5EF4-FFF2-40B4-BE49-F238E27FC236}">
                            <a16:creationId xmlns:a16="http://schemas.microsoft.com/office/drawing/2014/main" id="{0138E354-95CF-4709-BED6-D9CAE75033A8}"/>
                          </a:ext>
                        </a:extLst>
                      </p:cNvPr>
                      <p:cNvPicPr/>
                      <p:nvPr/>
                    </p:nvPicPr>
                    <p:blipFill>
                      <a:blip r:embed="rId6"/>
                      <a:stretch>
                        <a:fillRect/>
                      </a:stretch>
                    </p:blipFill>
                    <p:spPr>
                      <a:xfrm>
                        <a:off x="6228184" y="1339245"/>
                        <a:ext cx="2157413" cy="419100"/>
                      </a:xfrm>
                      <a:prstGeom prst="rect">
                        <a:avLst/>
                      </a:prstGeom>
                    </p:spPr>
                  </p:pic>
                </p:oleObj>
              </mc:Fallback>
            </mc:AlternateContent>
          </a:graphicData>
        </a:graphic>
      </p:graphicFrame>
    </p:spTree>
    <p:extLst>
      <p:ext uri="{BB962C8B-B14F-4D97-AF65-F5344CB8AC3E}">
        <p14:creationId xmlns:p14="http://schemas.microsoft.com/office/powerpoint/2010/main" val="22705903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22B8C55-6200-4FE0-A3C8-6D057F50772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37BA4C7-7333-436E-A19B-0AEDEF88259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37</a:t>
            </a:fld>
            <a:endParaRPr lang="el-GR" dirty="0">
              <a:solidFill>
                <a:prstClr val="black">
                  <a:tint val="75000"/>
                </a:prstClr>
              </a:solidFill>
            </a:endParaRPr>
          </a:p>
        </p:txBody>
      </p:sp>
      <p:sp>
        <p:nvSpPr>
          <p:cNvPr id="8" name="object 4">
            <a:extLst>
              <a:ext uri="{FF2B5EF4-FFF2-40B4-BE49-F238E27FC236}">
                <a16:creationId xmlns:a16="http://schemas.microsoft.com/office/drawing/2014/main" id="{B5B9EB81-F042-4E19-A9E9-5CBF02BA469E}"/>
              </a:ext>
            </a:extLst>
          </p:cNvPr>
          <p:cNvSpPr txBox="1"/>
          <p:nvPr/>
        </p:nvSpPr>
        <p:spPr>
          <a:xfrm>
            <a:off x="457200" y="144995"/>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400" b="1" u="sng">
                <a:latin typeface="Arial Narrow" panose="020B0606020202030204" pitchFamily="34" charset="0"/>
              </a:defRPr>
            </a:lvl1pPr>
          </a:lstStyle>
          <a:p>
            <a:r>
              <a:rPr lang="el-GR" dirty="0"/>
              <a:t>Δύναμη </a:t>
            </a:r>
            <a:r>
              <a:rPr lang="en-US" dirty="0"/>
              <a:t>Coriolis</a:t>
            </a:r>
            <a:endParaRPr lang="el-GR" dirty="0"/>
          </a:p>
        </p:txBody>
      </p:sp>
      <p:sp>
        <p:nvSpPr>
          <p:cNvPr id="9" name="Ορθογώνιο 8">
            <a:extLst>
              <a:ext uri="{FF2B5EF4-FFF2-40B4-BE49-F238E27FC236}">
                <a16:creationId xmlns:a16="http://schemas.microsoft.com/office/drawing/2014/main" id="{C7202311-5E2F-4D1D-87C8-4C7A4B913364}"/>
              </a:ext>
            </a:extLst>
          </p:cNvPr>
          <p:cNvSpPr/>
          <p:nvPr/>
        </p:nvSpPr>
        <p:spPr>
          <a:xfrm>
            <a:off x="375351" y="654987"/>
            <a:ext cx="8587680" cy="1092607"/>
          </a:xfrm>
          <a:prstGeom prst="rect">
            <a:avLst/>
          </a:prstGeom>
        </p:spPr>
        <p:txBody>
          <a:bodyPr wrap="square">
            <a:spAutoFit/>
          </a:bodyPr>
          <a:lstStyle/>
          <a:p>
            <a:pPr marL="12700" algn="just">
              <a:lnSpc>
                <a:spcPts val="2555"/>
              </a:lnSpc>
              <a:spcBef>
                <a:spcPts val="127"/>
              </a:spcBef>
            </a:pPr>
            <a:r>
              <a:rPr lang="el-GR" sz="2400" dirty="0">
                <a:solidFill>
                  <a:srgbClr val="FF0000"/>
                </a:solidFill>
              </a:rPr>
              <a:t>Σε μη αδρανειακό σύστημα αναφοράς, αν θεωρηθεί ένα σημείο το οποίο μετακινείται και δε μένει σταθερό ως προς τη Γη, εμφανίζεται μια ακόμα δύναμη που λέγεται δύναμη </a:t>
            </a:r>
            <a:r>
              <a:rPr lang="en-US" sz="2400" dirty="0">
                <a:solidFill>
                  <a:srgbClr val="FF0000"/>
                </a:solidFill>
              </a:rPr>
              <a:t>Coriolis</a:t>
            </a:r>
          </a:p>
        </p:txBody>
      </p:sp>
      <p:pic>
        <p:nvPicPr>
          <p:cNvPr id="6" name="Εικόνα 5">
            <a:extLst>
              <a:ext uri="{FF2B5EF4-FFF2-40B4-BE49-F238E27FC236}">
                <a16:creationId xmlns:a16="http://schemas.microsoft.com/office/drawing/2014/main" id="{B0F8316D-D169-451A-9307-BB9F68B796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9246" y="2041562"/>
            <a:ext cx="2924754" cy="2774876"/>
          </a:xfrm>
          <a:prstGeom prst="rect">
            <a:avLst/>
          </a:prstGeom>
        </p:spPr>
      </p:pic>
      <p:sp>
        <p:nvSpPr>
          <p:cNvPr id="4" name="Ορθογώνιο 3">
            <a:extLst>
              <a:ext uri="{FF2B5EF4-FFF2-40B4-BE49-F238E27FC236}">
                <a16:creationId xmlns:a16="http://schemas.microsoft.com/office/drawing/2014/main" id="{791D7326-8B84-4D99-B3AD-B9CDB701114A}"/>
              </a:ext>
            </a:extLst>
          </p:cNvPr>
          <p:cNvSpPr/>
          <p:nvPr/>
        </p:nvSpPr>
        <p:spPr>
          <a:xfrm>
            <a:off x="5342" y="1744332"/>
            <a:ext cx="6547858" cy="4785926"/>
          </a:xfrm>
          <a:prstGeom prst="rect">
            <a:avLst/>
          </a:prstGeom>
        </p:spPr>
        <p:txBody>
          <a:bodyPr wrap="square">
            <a:spAutoFit/>
          </a:bodyPr>
          <a:lstStyle/>
          <a:p>
            <a:pPr marL="12700" algn="just">
              <a:lnSpc>
                <a:spcPts val="2555"/>
              </a:lnSpc>
              <a:spcBef>
                <a:spcPts val="127"/>
              </a:spcBef>
            </a:pPr>
            <a:r>
              <a:rPr lang="el-GR" sz="2400" dirty="0">
                <a:solidFill>
                  <a:srgbClr val="0000FF"/>
                </a:solidFill>
                <a:latin typeface="Arial Narrow" panose="020B0606020202030204" pitchFamily="34" charset="0"/>
              </a:rPr>
              <a:t>Για την κατανόηση της δύναμης αυτής,</a:t>
            </a:r>
            <a:r>
              <a:rPr lang="en-US" sz="2400" dirty="0">
                <a:solidFill>
                  <a:srgbClr val="0000FF"/>
                </a:solidFill>
                <a:latin typeface="Arial Narrow" panose="020B0606020202030204" pitchFamily="34" charset="0"/>
              </a:rPr>
              <a:t> </a:t>
            </a:r>
            <a:r>
              <a:rPr lang="el-GR" sz="2400" dirty="0">
                <a:solidFill>
                  <a:srgbClr val="0000FF"/>
                </a:solidFill>
                <a:latin typeface="Arial Narrow" panose="020B0606020202030204" pitchFamily="34" charset="0"/>
              </a:rPr>
              <a:t>αν φανταστούμε ένα δίσκο που βρίσκεται στο βόρειο πόλο και περιστρέφεται όπως η Γη (κατά φορά αντίθετη των δεικτών του ρολογιού).</a:t>
            </a:r>
          </a:p>
          <a:p>
            <a:pPr marL="12700" algn="just">
              <a:lnSpc>
                <a:spcPts val="2555"/>
              </a:lnSpc>
              <a:spcBef>
                <a:spcPts val="127"/>
              </a:spcBef>
            </a:pPr>
            <a:r>
              <a:rPr lang="el-GR" sz="2400" dirty="0">
                <a:solidFill>
                  <a:srgbClr val="0000FF"/>
                </a:solidFill>
                <a:latin typeface="Arial Narrow" panose="020B0606020202030204" pitchFamily="34" charset="0"/>
              </a:rPr>
              <a:t>Αν ένας παρατηρητής βρίσκεται στο διάστημα, σε ένα μη επιταχυνόμενο (αδρανειακό) σύστημα συντεταγμένων, βλέπει ένα αντικείμενο που προβάλλεται κατά μήκος του γεωγραφικού πλάτους, ενώ εάν το σύστημα είναι επιταχυνόμενο βλέπει την προβολή μετατοπισμένη κατά μία γωνία προς τα δυτικά και να διατρέχει μια καμπύλη γραμμή.</a:t>
            </a:r>
          </a:p>
          <a:p>
            <a:pPr marL="12700" algn="just">
              <a:lnSpc>
                <a:spcPts val="2555"/>
              </a:lnSpc>
              <a:spcBef>
                <a:spcPts val="127"/>
              </a:spcBef>
            </a:pPr>
            <a:r>
              <a:rPr lang="el-GR" sz="2400" dirty="0">
                <a:solidFill>
                  <a:srgbClr val="FF0000"/>
                </a:solidFill>
                <a:latin typeface="Arial Narrow" panose="020B0606020202030204" pitchFamily="34" charset="0"/>
              </a:rPr>
              <a:t>Στο νότιο ημισφαίριο η μετατόπιση γίνεται προς τα ανατολικά, διότι εκεί η κίνηση γίνεται κατά τη διεύθυνση των δεικτών του ρολογιού</a:t>
            </a:r>
          </a:p>
        </p:txBody>
      </p:sp>
    </p:spTree>
    <p:extLst>
      <p:ext uri="{BB962C8B-B14F-4D97-AF65-F5344CB8AC3E}">
        <p14:creationId xmlns:p14="http://schemas.microsoft.com/office/powerpoint/2010/main" val="3361765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5F41DC7-46A2-4C4F-8A6B-B17911D11DB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FC5D322-16D2-4140-BB2F-717397623444}"/>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38</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84AEDFDC-D649-4E43-BD44-967E9E3523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46747"/>
            <a:ext cx="2308043" cy="2189768"/>
          </a:xfrm>
          <a:prstGeom prst="rect">
            <a:avLst/>
          </a:prstGeom>
        </p:spPr>
      </p:pic>
      <p:sp>
        <p:nvSpPr>
          <p:cNvPr id="5" name="Ορθογώνιο 4">
            <a:extLst>
              <a:ext uri="{FF2B5EF4-FFF2-40B4-BE49-F238E27FC236}">
                <a16:creationId xmlns:a16="http://schemas.microsoft.com/office/drawing/2014/main" id="{5799A124-6A45-430B-B8F3-808687C37C03}"/>
              </a:ext>
            </a:extLst>
          </p:cNvPr>
          <p:cNvSpPr/>
          <p:nvPr/>
        </p:nvSpPr>
        <p:spPr>
          <a:xfrm>
            <a:off x="217973" y="404664"/>
            <a:ext cx="5557409" cy="1446550"/>
          </a:xfrm>
          <a:prstGeom prst="rect">
            <a:avLst/>
          </a:prstGeom>
        </p:spPr>
        <p:txBody>
          <a:bodyPr wrap="square">
            <a:spAutoFit/>
          </a:bodyPr>
          <a:lstStyle/>
          <a:p>
            <a:pPr algn="just"/>
            <a:r>
              <a:rPr lang="el-GR" sz="2200" dirty="0">
                <a:solidFill>
                  <a:srgbClr val="0000FF"/>
                </a:solidFill>
              </a:rPr>
              <a:t>Στα σώματα που κινούνται σε σχέση με περιστρεφόμενα συστήματα αναφοράς, εκτός της φυγοκέντρου δύναμης, εμφανίζεται και η </a:t>
            </a:r>
            <a:r>
              <a:rPr lang="el-GR" sz="2200" b="1" dirty="0">
                <a:solidFill>
                  <a:srgbClr val="0000FF"/>
                </a:solidFill>
              </a:rPr>
              <a:t>δύναμη </a:t>
            </a:r>
            <a:r>
              <a:rPr lang="el-GR" sz="2200" b="1" dirty="0" err="1">
                <a:solidFill>
                  <a:srgbClr val="0000FF"/>
                </a:solidFill>
              </a:rPr>
              <a:t>Coriolis</a:t>
            </a:r>
            <a:r>
              <a:rPr lang="el-GR" sz="2200" dirty="0">
                <a:solidFill>
                  <a:srgbClr val="0000FF"/>
                </a:solidFill>
              </a:rPr>
              <a:t>. </a:t>
            </a:r>
          </a:p>
        </p:txBody>
      </p:sp>
      <p:sp>
        <p:nvSpPr>
          <p:cNvPr id="6" name="Ορθογώνιο 5">
            <a:extLst>
              <a:ext uri="{FF2B5EF4-FFF2-40B4-BE49-F238E27FC236}">
                <a16:creationId xmlns:a16="http://schemas.microsoft.com/office/drawing/2014/main" id="{4C6DB526-62AC-4E50-A3AD-BA383314C480}"/>
              </a:ext>
            </a:extLst>
          </p:cNvPr>
          <p:cNvSpPr/>
          <p:nvPr/>
        </p:nvSpPr>
        <p:spPr>
          <a:xfrm>
            <a:off x="196661" y="1980481"/>
            <a:ext cx="8684521" cy="4401205"/>
          </a:xfrm>
          <a:prstGeom prst="rect">
            <a:avLst/>
          </a:prstGeom>
        </p:spPr>
        <p:txBody>
          <a:bodyPr wrap="square">
            <a:spAutoFit/>
          </a:bodyPr>
          <a:lstStyle/>
          <a:p>
            <a:pPr algn="just"/>
            <a:r>
              <a:rPr lang="el-GR" sz="2000" dirty="0">
                <a:solidFill>
                  <a:srgbClr val="FF0000"/>
                </a:solidFill>
                <a:latin typeface="Arial Narrow" panose="020B0606020202030204" pitchFamily="34" charset="0"/>
              </a:rPr>
              <a:t>Παρατηρείται ότι το αντικείμενο δεν φθάνει στο σημείο Α – </a:t>
            </a:r>
            <a:r>
              <a:rPr lang="el-GR" sz="2000" u="sng" dirty="0">
                <a:solidFill>
                  <a:srgbClr val="FF0000"/>
                </a:solidFill>
                <a:latin typeface="Arial Narrow" panose="020B0606020202030204" pitchFamily="34" charset="0"/>
              </a:rPr>
              <a:t>στο σημείο που θα έφθανε αν το «τραπέζι» δεν περιστρεφόταν</a:t>
            </a:r>
            <a:r>
              <a:rPr lang="el-GR" sz="2000" dirty="0">
                <a:solidFill>
                  <a:srgbClr val="FF0000"/>
                </a:solidFill>
                <a:latin typeface="Arial Narrow" panose="020B0606020202030204" pitchFamily="34" charset="0"/>
              </a:rPr>
              <a:t> – αλλά σε ένα σημείο δεξιότερα.</a:t>
            </a:r>
            <a:endParaRPr lang="en-US" sz="2000" dirty="0">
              <a:solidFill>
                <a:srgbClr val="FF0000"/>
              </a:solidFill>
              <a:latin typeface="Arial Narrow" panose="020B0606020202030204" pitchFamily="34" charset="0"/>
            </a:endParaRPr>
          </a:p>
          <a:p>
            <a:pPr algn="just"/>
            <a:br>
              <a:rPr lang="el-GR" sz="2000" dirty="0">
                <a:solidFill>
                  <a:srgbClr val="FF0000"/>
                </a:solidFill>
                <a:latin typeface="Arial Narrow" panose="020B0606020202030204" pitchFamily="34" charset="0"/>
              </a:rPr>
            </a:br>
            <a:r>
              <a:rPr lang="el-GR" sz="2000" dirty="0">
                <a:solidFill>
                  <a:srgbClr val="FF0000"/>
                </a:solidFill>
                <a:latin typeface="Arial Narrow" panose="020B0606020202030204" pitchFamily="34" charset="0"/>
              </a:rPr>
              <a:t>Ένας εξωτερικός παρατηρητής βλέπει το αντικείμενο να κινείται ευθύγραμμα και ομαλά γιατί δεν ασκείται σ’ αυτό καμία δύναμη (θεωρήθηκε η επίδραση της βαρύτητας αμελητέα).</a:t>
            </a:r>
            <a:endParaRPr lang="en-US" sz="2000" dirty="0">
              <a:solidFill>
                <a:srgbClr val="FF0000"/>
              </a:solidFill>
              <a:latin typeface="Arial Narrow" panose="020B0606020202030204" pitchFamily="34" charset="0"/>
            </a:endParaRPr>
          </a:p>
          <a:p>
            <a:pPr algn="just"/>
            <a:endParaRPr lang="el-GR" sz="2000" dirty="0">
              <a:solidFill>
                <a:srgbClr val="FF0000"/>
              </a:solidFill>
              <a:latin typeface="Arial Narrow" panose="020B0606020202030204" pitchFamily="34" charset="0"/>
            </a:endParaRPr>
          </a:p>
          <a:p>
            <a:pPr algn="just"/>
            <a:r>
              <a:rPr lang="el-GR" sz="2000" dirty="0">
                <a:solidFill>
                  <a:srgbClr val="FF0000"/>
                </a:solidFill>
                <a:latin typeface="Arial Narrow" panose="020B0606020202030204" pitchFamily="34" charset="0"/>
              </a:rPr>
              <a:t>Το αντικείμενο δεν φθάνει στο σημείο Α εξαιτίας της περιστροφής του τραπεζιού.</a:t>
            </a:r>
            <a:br>
              <a:rPr lang="el-GR" sz="2000" dirty="0">
                <a:solidFill>
                  <a:srgbClr val="FF0000"/>
                </a:solidFill>
                <a:latin typeface="Arial Narrow" panose="020B0606020202030204" pitchFamily="34" charset="0"/>
              </a:rPr>
            </a:br>
            <a:r>
              <a:rPr lang="el-GR" sz="2000" dirty="0">
                <a:solidFill>
                  <a:srgbClr val="FF0000"/>
                </a:solidFill>
                <a:latin typeface="Arial Narrow" panose="020B0606020202030204" pitchFamily="34" charset="0"/>
              </a:rPr>
              <a:t>Όμως για έναν παρατηρητή που περιστρέφεται μαζί με το τραπέζι το αντικείμενο διαγράφει καμπύλη τροχιά, οπότε πρέπει να υποθέσει ότι ασκείται σ’ αυτό μια δύναμη κάθετη στην ταχύτητά του. Η δύναμη αυτή ονομάζεται </a:t>
            </a:r>
            <a:r>
              <a:rPr lang="el-GR" sz="2000" b="1" dirty="0">
                <a:solidFill>
                  <a:srgbClr val="FF0000"/>
                </a:solidFill>
                <a:latin typeface="Arial Narrow" panose="020B0606020202030204" pitchFamily="34" charset="0"/>
              </a:rPr>
              <a:t>δύναμη </a:t>
            </a:r>
            <a:r>
              <a:rPr lang="el-GR" sz="2000" b="1" dirty="0" err="1">
                <a:solidFill>
                  <a:srgbClr val="FF0000"/>
                </a:solidFill>
                <a:latin typeface="Arial Narrow" panose="020B0606020202030204" pitchFamily="34" charset="0"/>
              </a:rPr>
              <a:t>Coriolis</a:t>
            </a:r>
            <a:r>
              <a:rPr lang="el-GR" sz="2000" dirty="0">
                <a:solidFill>
                  <a:srgbClr val="FF0000"/>
                </a:solidFill>
                <a:latin typeface="Arial Narrow" panose="020B0606020202030204" pitchFamily="34" charset="0"/>
              </a:rPr>
              <a:t>.</a:t>
            </a:r>
            <a:endParaRPr lang="en-US" sz="2000" dirty="0">
              <a:solidFill>
                <a:srgbClr val="FF0000"/>
              </a:solidFill>
              <a:latin typeface="Arial Narrow" panose="020B0606020202030204" pitchFamily="34" charset="0"/>
            </a:endParaRPr>
          </a:p>
          <a:p>
            <a:pPr algn="just"/>
            <a:endParaRPr lang="el-GR" sz="2000" dirty="0">
              <a:solidFill>
                <a:srgbClr val="FF0000"/>
              </a:solidFill>
              <a:latin typeface="Arial Narrow" panose="020B0606020202030204" pitchFamily="34" charset="0"/>
            </a:endParaRPr>
          </a:p>
          <a:p>
            <a:pPr algn="just"/>
            <a:r>
              <a:rPr lang="el-GR" sz="2000" u="sng" dirty="0">
                <a:solidFill>
                  <a:srgbClr val="FF0000"/>
                </a:solidFill>
                <a:latin typeface="Arial Narrow" panose="020B0606020202030204" pitchFamily="34" charset="0"/>
              </a:rPr>
              <a:t>Στη δύναμη </a:t>
            </a:r>
            <a:r>
              <a:rPr lang="el-GR" sz="2000" u="sng" dirty="0" err="1">
                <a:solidFill>
                  <a:srgbClr val="FF0000"/>
                </a:solidFill>
                <a:latin typeface="Arial Narrow" panose="020B0606020202030204" pitchFamily="34" charset="0"/>
              </a:rPr>
              <a:t>Coriolis</a:t>
            </a:r>
            <a:r>
              <a:rPr lang="el-GR" sz="2000" u="sng" dirty="0">
                <a:solidFill>
                  <a:srgbClr val="FF0000"/>
                </a:solidFill>
                <a:latin typeface="Arial Narrow" panose="020B0606020202030204" pitchFamily="34" charset="0"/>
              </a:rPr>
              <a:t> οφείλονται μετεωρολογικά φαινόμενα, όπως ο σχηματισμός κυκλώνων</a:t>
            </a:r>
            <a:r>
              <a:rPr lang="el-GR" sz="2000" dirty="0">
                <a:solidFill>
                  <a:srgbClr val="FF0000"/>
                </a:solidFill>
                <a:latin typeface="Arial Narrow" panose="020B0606020202030204" pitchFamily="34" charset="0"/>
              </a:rPr>
              <a:t>. </a:t>
            </a:r>
            <a:r>
              <a:rPr lang="el-GR" sz="2000" b="1" dirty="0">
                <a:latin typeface="Arial Narrow" panose="020B0606020202030204" pitchFamily="34" charset="0"/>
              </a:rPr>
              <a:t>Στο φαινόμενο </a:t>
            </a:r>
            <a:r>
              <a:rPr lang="el-GR" sz="2000" b="1" dirty="0" err="1">
                <a:latin typeface="Arial Narrow" panose="020B0606020202030204" pitchFamily="34" charset="0"/>
              </a:rPr>
              <a:t>Coriolis</a:t>
            </a:r>
            <a:r>
              <a:rPr lang="el-GR" sz="2000" b="1" dirty="0">
                <a:latin typeface="Arial Narrow" panose="020B0606020202030204" pitchFamily="34" charset="0"/>
              </a:rPr>
              <a:t> βασίστηκε και ο </a:t>
            </a:r>
            <a:r>
              <a:rPr lang="el-GR" sz="2000" b="1" dirty="0" err="1">
                <a:latin typeface="Arial Narrow" panose="020B0606020202030204" pitchFamily="34" charset="0"/>
              </a:rPr>
              <a:t>Foucault</a:t>
            </a:r>
            <a:r>
              <a:rPr lang="el-GR" sz="2000" b="1" dirty="0">
                <a:latin typeface="Arial Narrow" panose="020B0606020202030204" pitchFamily="34" charset="0"/>
              </a:rPr>
              <a:t> για να αποδείξει την περιστροφή της γης γύρω από τον άξονά της, χρησιμοποιώντας το εκκρεμές του.</a:t>
            </a:r>
            <a:endParaRPr lang="el-GR" sz="2000" b="1" dirty="0">
              <a:solidFill>
                <a:srgbClr val="FF0000"/>
              </a:solidFill>
              <a:latin typeface="Arial Narrow" panose="020B0606020202030204" pitchFamily="34" charset="0"/>
            </a:endParaRPr>
          </a:p>
        </p:txBody>
      </p:sp>
      <p:sp>
        <p:nvSpPr>
          <p:cNvPr id="7" name="object 4">
            <a:extLst>
              <a:ext uri="{FF2B5EF4-FFF2-40B4-BE49-F238E27FC236}">
                <a16:creationId xmlns:a16="http://schemas.microsoft.com/office/drawing/2014/main" id="{E5BEFA4D-1898-4E80-8FDF-7EC8FC2B9F1E}"/>
              </a:ext>
            </a:extLst>
          </p:cNvPr>
          <p:cNvSpPr txBox="1"/>
          <p:nvPr/>
        </p:nvSpPr>
        <p:spPr>
          <a:xfrm>
            <a:off x="457200" y="0"/>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400" b="1" u="sng">
                <a:latin typeface="Arial Narrow" panose="020B0606020202030204" pitchFamily="34" charset="0"/>
              </a:defRPr>
            </a:lvl1pPr>
          </a:lstStyle>
          <a:p>
            <a:r>
              <a:rPr lang="el-GR" dirty="0"/>
              <a:t>Δύναμη </a:t>
            </a:r>
            <a:r>
              <a:rPr lang="en-US" dirty="0"/>
              <a:t>Coriolis</a:t>
            </a:r>
            <a:endParaRPr lang="el-GR" dirty="0"/>
          </a:p>
        </p:txBody>
      </p:sp>
      <p:sp>
        <p:nvSpPr>
          <p:cNvPr id="9" name="TextBox 8">
            <a:extLst>
              <a:ext uri="{FF2B5EF4-FFF2-40B4-BE49-F238E27FC236}">
                <a16:creationId xmlns:a16="http://schemas.microsoft.com/office/drawing/2014/main" id="{6F4B42DD-F48C-4C73-BC71-BA3E7404C848}"/>
              </a:ext>
            </a:extLst>
          </p:cNvPr>
          <p:cNvSpPr txBox="1"/>
          <p:nvPr/>
        </p:nvSpPr>
        <p:spPr>
          <a:xfrm>
            <a:off x="7511629" y="247382"/>
            <a:ext cx="701824" cy="369332"/>
          </a:xfrm>
          <a:prstGeom prst="rect">
            <a:avLst/>
          </a:prstGeom>
          <a:noFill/>
        </p:spPr>
        <p:txBody>
          <a:bodyPr wrap="square">
            <a:spAutoFit/>
          </a:bodyPr>
          <a:lstStyle/>
          <a:p>
            <a:r>
              <a:rPr lang="el-GR" dirty="0">
                <a:solidFill>
                  <a:srgbClr val="FF0000"/>
                </a:solidFill>
              </a:rPr>
              <a:t>Α’</a:t>
            </a:r>
            <a:endParaRPr lang="el-GR" dirty="0"/>
          </a:p>
        </p:txBody>
      </p:sp>
    </p:spTree>
    <p:extLst>
      <p:ext uri="{BB962C8B-B14F-4D97-AF65-F5344CB8AC3E}">
        <p14:creationId xmlns:p14="http://schemas.microsoft.com/office/powerpoint/2010/main" val="27880974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F1C356D-73E8-4C16-8152-A6C565F62212}"/>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AB7289B-4198-4E27-B795-518B25B05D6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39</a:t>
            </a:fld>
            <a:endParaRPr lang="el-GR" dirty="0">
              <a:solidFill>
                <a:prstClr val="black">
                  <a:tint val="75000"/>
                </a:prstClr>
              </a:solidFill>
            </a:endParaRPr>
          </a:p>
        </p:txBody>
      </p:sp>
      <p:sp>
        <p:nvSpPr>
          <p:cNvPr id="7" name="object 4">
            <a:extLst>
              <a:ext uri="{FF2B5EF4-FFF2-40B4-BE49-F238E27FC236}">
                <a16:creationId xmlns:a16="http://schemas.microsoft.com/office/drawing/2014/main" id="{B0B33035-3C73-4DF8-892D-BD3207672AC1}"/>
              </a:ext>
            </a:extLst>
          </p:cNvPr>
          <p:cNvSpPr txBox="1"/>
          <p:nvPr/>
        </p:nvSpPr>
        <p:spPr>
          <a:xfrm>
            <a:off x="468496" y="404665"/>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400" b="1" u="sng">
                <a:latin typeface="Arial Narrow" panose="020B0606020202030204" pitchFamily="34" charset="0"/>
              </a:defRPr>
            </a:lvl1pPr>
          </a:lstStyle>
          <a:p>
            <a:r>
              <a:rPr lang="el-GR" dirty="0"/>
              <a:t>Δύναμη </a:t>
            </a:r>
            <a:r>
              <a:rPr lang="en-US" dirty="0"/>
              <a:t>Coriolis</a:t>
            </a:r>
            <a:endParaRPr lang="el-GR" dirty="0"/>
          </a:p>
        </p:txBody>
      </p:sp>
      <p:sp>
        <p:nvSpPr>
          <p:cNvPr id="8" name="Ορθογώνιο 7">
            <a:extLst>
              <a:ext uri="{FF2B5EF4-FFF2-40B4-BE49-F238E27FC236}">
                <a16:creationId xmlns:a16="http://schemas.microsoft.com/office/drawing/2014/main" id="{45301656-80B1-4668-B920-6F102F1DCBB8}"/>
              </a:ext>
            </a:extLst>
          </p:cNvPr>
          <p:cNvSpPr/>
          <p:nvPr/>
        </p:nvSpPr>
        <p:spPr>
          <a:xfrm>
            <a:off x="358194" y="998034"/>
            <a:ext cx="8587680" cy="1785104"/>
          </a:xfrm>
          <a:prstGeom prst="rect">
            <a:avLst/>
          </a:prstGeom>
        </p:spPr>
        <p:txBody>
          <a:bodyPr wrap="square">
            <a:spAutoFit/>
          </a:bodyPr>
          <a:lstStyle/>
          <a:p>
            <a:pPr marL="12700" algn="just">
              <a:lnSpc>
                <a:spcPts val="2555"/>
              </a:lnSpc>
              <a:spcBef>
                <a:spcPts val="127"/>
              </a:spcBef>
            </a:pPr>
            <a:r>
              <a:rPr lang="el-GR" sz="2400" dirty="0">
                <a:solidFill>
                  <a:srgbClr val="FF0000"/>
                </a:solidFill>
              </a:rPr>
              <a:t>Για να περιγραφή η δύναμη </a:t>
            </a:r>
            <a:r>
              <a:rPr lang="en-US" sz="2400" dirty="0">
                <a:solidFill>
                  <a:srgbClr val="FF0000"/>
                </a:solidFill>
              </a:rPr>
              <a:t>Coriolis</a:t>
            </a:r>
            <a:r>
              <a:rPr lang="el-GR" sz="2400" dirty="0">
                <a:solidFill>
                  <a:srgbClr val="FF0000"/>
                </a:solidFill>
              </a:rPr>
              <a:t> σε μια εξίσωση, θεωρείται ότι  η ταχύτητα, όπως </a:t>
            </a:r>
            <a:r>
              <a:rPr lang="el-GR" sz="2400" dirty="0" err="1">
                <a:solidFill>
                  <a:srgbClr val="FF0000"/>
                </a:solidFill>
              </a:rPr>
              <a:t>μετράται</a:t>
            </a:r>
            <a:r>
              <a:rPr lang="el-GR" sz="2400" dirty="0">
                <a:solidFill>
                  <a:srgbClr val="FF0000"/>
                </a:solidFill>
              </a:rPr>
              <a:t> σε ένα επιταχυνόμενο αδρανειακό σύστημα </a:t>
            </a:r>
            <a:r>
              <a:rPr lang="en-US" sz="2400" dirty="0" err="1">
                <a:solidFill>
                  <a:srgbClr val="FF0000"/>
                </a:solidFill>
              </a:rPr>
              <a:t>V</a:t>
            </a:r>
            <a:r>
              <a:rPr lang="en-US" sz="2400" baseline="-25000" dirty="0" err="1">
                <a:solidFill>
                  <a:srgbClr val="FF0000"/>
                </a:solidFill>
              </a:rPr>
              <a:t>l</a:t>
            </a:r>
            <a:r>
              <a:rPr lang="en-US" sz="2400" dirty="0">
                <a:solidFill>
                  <a:srgbClr val="FF0000"/>
                </a:solidFill>
              </a:rPr>
              <a:t> </a:t>
            </a:r>
            <a:r>
              <a:rPr lang="el-GR" sz="2400" dirty="0">
                <a:solidFill>
                  <a:srgbClr val="FF0000"/>
                </a:solidFill>
              </a:rPr>
              <a:t>, είναι:</a:t>
            </a:r>
          </a:p>
          <a:p>
            <a:pPr marL="12700" algn="ctr">
              <a:lnSpc>
                <a:spcPts val="2555"/>
              </a:lnSpc>
              <a:spcBef>
                <a:spcPts val="127"/>
              </a:spcBef>
            </a:pPr>
            <a:r>
              <a:rPr lang="en-US" sz="2400" dirty="0" err="1">
                <a:solidFill>
                  <a:srgbClr val="FF0000"/>
                </a:solidFill>
              </a:rPr>
              <a:t>V</a:t>
            </a:r>
            <a:r>
              <a:rPr lang="en-US" sz="2400" baseline="-25000" dirty="0" err="1">
                <a:solidFill>
                  <a:srgbClr val="FF0000"/>
                </a:solidFill>
              </a:rPr>
              <a:t>l</a:t>
            </a:r>
            <a:r>
              <a:rPr lang="en-US" sz="2400" dirty="0">
                <a:solidFill>
                  <a:srgbClr val="FF0000"/>
                </a:solidFill>
              </a:rPr>
              <a:t>=V</a:t>
            </a:r>
            <a:r>
              <a:rPr lang="en-US" sz="2400" baseline="-25000" dirty="0">
                <a:solidFill>
                  <a:srgbClr val="FF0000"/>
                </a:solidFill>
              </a:rPr>
              <a:t>R</a:t>
            </a:r>
            <a:r>
              <a:rPr lang="el-GR" sz="2400" baseline="-25000" dirty="0">
                <a:solidFill>
                  <a:srgbClr val="FF0000"/>
                </a:solidFill>
              </a:rPr>
              <a:t> </a:t>
            </a:r>
            <a:r>
              <a:rPr lang="en-US" sz="2400" dirty="0">
                <a:solidFill>
                  <a:srgbClr val="FF0000"/>
                </a:solidFill>
              </a:rPr>
              <a:t>+</a:t>
            </a:r>
            <a:r>
              <a:rPr lang="el-GR" sz="2400" dirty="0">
                <a:solidFill>
                  <a:srgbClr val="FF0000"/>
                </a:solidFill>
              </a:rPr>
              <a:t> Ω </a:t>
            </a:r>
            <a:r>
              <a:rPr lang="en-US" sz="2400" dirty="0">
                <a:solidFill>
                  <a:srgbClr val="FF0000"/>
                </a:solidFill>
              </a:rPr>
              <a:t>x</a:t>
            </a:r>
            <a:r>
              <a:rPr lang="el-GR" sz="2400" dirty="0">
                <a:solidFill>
                  <a:srgbClr val="FF0000"/>
                </a:solidFill>
              </a:rPr>
              <a:t> </a:t>
            </a:r>
            <a:r>
              <a:rPr lang="en-US" sz="2400" dirty="0">
                <a:solidFill>
                  <a:srgbClr val="FF0000"/>
                </a:solidFill>
              </a:rPr>
              <a:t>r</a:t>
            </a:r>
            <a:r>
              <a:rPr lang="el-GR" sz="2400" dirty="0">
                <a:solidFill>
                  <a:srgbClr val="FF0000"/>
                </a:solidFill>
              </a:rPr>
              <a:t> </a:t>
            </a:r>
            <a:endParaRPr lang="en-US" sz="2400" dirty="0">
              <a:solidFill>
                <a:srgbClr val="FF0000"/>
              </a:solidFill>
            </a:endParaRPr>
          </a:p>
          <a:p>
            <a:pPr marL="12700" algn="just">
              <a:lnSpc>
                <a:spcPts val="2555"/>
              </a:lnSpc>
              <a:spcBef>
                <a:spcPts val="127"/>
              </a:spcBef>
            </a:pPr>
            <a:r>
              <a:rPr lang="el-GR" sz="2400" dirty="0">
                <a:solidFill>
                  <a:srgbClr val="FF0000"/>
                </a:solidFill>
              </a:rPr>
              <a:t> </a:t>
            </a:r>
            <a:endParaRPr lang="en-US" sz="2400" dirty="0">
              <a:solidFill>
                <a:srgbClr val="FF0000"/>
              </a:solidFill>
            </a:endParaRPr>
          </a:p>
        </p:txBody>
      </p:sp>
      <p:sp>
        <p:nvSpPr>
          <p:cNvPr id="11" name="Ορθογώνιο 10">
            <a:extLst>
              <a:ext uri="{FF2B5EF4-FFF2-40B4-BE49-F238E27FC236}">
                <a16:creationId xmlns:a16="http://schemas.microsoft.com/office/drawing/2014/main" id="{35BF6004-0DE7-43FF-9F3A-CFD4F7F6065F}"/>
              </a:ext>
            </a:extLst>
          </p:cNvPr>
          <p:cNvSpPr/>
          <p:nvPr/>
        </p:nvSpPr>
        <p:spPr>
          <a:xfrm>
            <a:off x="358194" y="2647263"/>
            <a:ext cx="8534285" cy="2115707"/>
          </a:xfrm>
          <a:prstGeom prst="rect">
            <a:avLst/>
          </a:prstGeom>
        </p:spPr>
        <p:txBody>
          <a:bodyPr wrap="square">
            <a:spAutoFit/>
          </a:bodyPr>
          <a:lstStyle/>
          <a:p>
            <a:pPr marL="12700" algn="just">
              <a:lnSpc>
                <a:spcPts val="2555"/>
              </a:lnSpc>
              <a:spcBef>
                <a:spcPts val="127"/>
              </a:spcBef>
            </a:pPr>
            <a:r>
              <a:rPr lang="en-US" sz="2000" u="sng" dirty="0">
                <a:solidFill>
                  <a:srgbClr val="0000FF"/>
                </a:solidFill>
              </a:rPr>
              <a:t>V</a:t>
            </a:r>
            <a:r>
              <a:rPr lang="en-US" sz="2000" u="sng" baseline="-25000" dirty="0">
                <a:solidFill>
                  <a:srgbClr val="0000FF"/>
                </a:solidFill>
              </a:rPr>
              <a:t>R</a:t>
            </a:r>
            <a:r>
              <a:rPr lang="el-GR" sz="2000" u="sng" dirty="0">
                <a:solidFill>
                  <a:srgbClr val="0000FF"/>
                </a:solidFill>
              </a:rPr>
              <a:t>:</a:t>
            </a:r>
            <a:r>
              <a:rPr lang="en-US" sz="2000" u="sng" dirty="0">
                <a:solidFill>
                  <a:srgbClr val="0000FF"/>
                </a:solidFill>
              </a:rPr>
              <a:t> </a:t>
            </a:r>
            <a:r>
              <a:rPr lang="el-GR" sz="2000" u="sng" dirty="0">
                <a:solidFill>
                  <a:srgbClr val="0000FF"/>
                </a:solidFill>
              </a:rPr>
              <a:t>η σχετική ταχύτητα</a:t>
            </a:r>
            <a:r>
              <a:rPr lang="el-GR" sz="2000" dirty="0">
                <a:solidFill>
                  <a:srgbClr val="0000FF"/>
                </a:solidFill>
              </a:rPr>
              <a:t>, </a:t>
            </a:r>
            <a:r>
              <a:rPr lang="el-GR" sz="2000" u="sng" dirty="0">
                <a:solidFill>
                  <a:srgbClr val="0000FF"/>
                </a:solidFill>
              </a:rPr>
              <a:t>Ω: η γωνιακή ταχύτητα περιστροφής της Γης</a:t>
            </a:r>
            <a:r>
              <a:rPr lang="el-GR" sz="2000" dirty="0">
                <a:solidFill>
                  <a:srgbClr val="0000FF"/>
                </a:solidFill>
              </a:rPr>
              <a:t> και </a:t>
            </a:r>
            <a:r>
              <a:rPr lang="en-US" sz="2000" u="sng" dirty="0">
                <a:solidFill>
                  <a:srgbClr val="0000FF"/>
                </a:solidFill>
              </a:rPr>
              <a:t>r</a:t>
            </a:r>
            <a:r>
              <a:rPr lang="el-GR" sz="2000" u="sng" dirty="0">
                <a:solidFill>
                  <a:srgbClr val="0000FF"/>
                </a:solidFill>
              </a:rPr>
              <a:t>:</a:t>
            </a:r>
            <a:r>
              <a:rPr lang="en-US" sz="2000" u="sng" dirty="0">
                <a:solidFill>
                  <a:srgbClr val="0000FF"/>
                </a:solidFill>
              </a:rPr>
              <a:t> </a:t>
            </a:r>
            <a:r>
              <a:rPr lang="el-GR" sz="2000" u="sng" dirty="0">
                <a:solidFill>
                  <a:srgbClr val="0000FF"/>
                </a:solidFill>
              </a:rPr>
              <a:t>το άνυσμα θέσης από το κέντρο της Γης.</a:t>
            </a:r>
          </a:p>
          <a:p>
            <a:pPr marL="12700" algn="just">
              <a:lnSpc>
                <a:spcPts val="2555"/>
              </a:lnSpc>
              <a:spcBef>
                <a:spcPts val="127"/>
              </a:spcBef>
            </a:pPr>
            <a:r>
              <a:rPr lang="el-GR" sz="2000" dirty="0">
                <a:solidFill>
                  <a:srgbClr val="0000FF"/>
                </a:solidFill>
              </a:rPr>
              <a:t>Ο όρος </a:t>
            </a:r>
            <a:r>
              <a:rPr lang="el-GR" sz="2000" u="sng" dirty="0">
                <a:solidFill>
                  <a:srgbClr val="0000FF"/>
                </a:solidFill>
              </a:rPr>
              <a:t>(Ω</a:t>
            </a:r>
            <a:r>
              <a:rPr lang="en-US" sz="2000" u="sng" dirty="0" err="1">
                <a:solidFill>
                  <a:srgbClr val="0000FF"/>
                </a:solidFill>
              </a:rPr>
              <a:t>xr</a:t>
            </a:r>
            <a:r>
              <a:rPr lang="el-GR" sz="2000" u="sng" dirty="0">
                <a:solidFill>
                  <a:srgbClr val="0000FF"/>
                </a:solidFill>
              </a:rPr>
              <a:t>)</a:t>
            </a:r>
            <a:r>
              <a:rPr lang="en-US" sz="2000" dirty="0">
                <a:solidFill>
                  <a:srgbClr val="0000FF"/>
                </a:solidFill>
              </a:rPr>
              <a:t> </a:t>
            </a:r>
            <a:r>
              <a:rPr lang="el-GR" sz="2000" dirty="0">
                <a:solidFill>
                  <a:srgbClr val="0000FF"/>
                </a:solidFill>
              </a:rPr>
              <a:t>παριστάνει τη γραμμική ταχύτητα σε ένα σημείο του περιστρεφόμενου συστήματος σε σχέση με το απόλυτο σύστημα αναφοράς,</a:t>
            </a:r>
          </a:p>
          <a:p>
            <a:pPr marL="12700" algn="just">
              <a:lnSpc>
                <a:spcPts val="2555"/>
              </a:lnSpc>
              <a:spcBef>
                <a:spcPts val="127"/>
              </a:spcBef>
            </a:pPr>
            <a:r>
              <a:rPr lang="el-GR" sz="2000" dirty="0">
                <a:solidFill>
                  <a:srgbClr val="0000FF"/>
                </a:solidFill>
              </a:rPr>
              <a:t> </a:t>
            </a:r>
          </a:p>
          <a:p>
            <a:pPr marL="12700" algn="just">
              <a:lnSpc>
                <a:spcPts val="2555"/>
              </a:lnSpc>
              <a:spcBef>
                <a:spcPts val="127"/>
              </a:spcBef>
            </a:pPr>
            <a:r>
              <a:rPr lang="el-GR" sz="2000" dirty="0">
                <a:solidFill>
                  <a:srgbClr val="0000FF"/>
                </a:solidFill>
              </a:rPr>
              <a:t>Η εξίσωση γράφεται:</a:t>
            </a:r>
          </a:p>
        </p:txBody>
      </p:sp>
      <mc:AlternateContent xmlns:mc="http://schemas.openxmlformats.org/markup-compatibility/2006" xmlns:a14="http://schemas.microsoft.com/office/drawing/2010/main">
        <mc:Choice Requires="a14">
          <p:sp>
            <p:nvSpPr>
              <p:cNvPr id="9" name="Object 4">
                <a:extLst>
                  <a:ext uri="{FF2B5EF4-FFF2-40B4-BE49-F238E27FC236}">
                    <a16:creationId xmlns:a16="http://schemas.microsoft.com/office/drawing/2014/main" id="{E31DD7A4-4B85-4E97-9FCF-FBF7CF915E2A}"/>
                  </a:ext>
                </a:extLst>
              </p:cNvPr>
              <p:cNvSpPr txBox="1"/>
              <p:nvPr/>
            </p:nvSpPr>
            <p:spPr bwMode="auto">
              <a:xfrm>
                <a:off x="3203848" y="4716304"/>
                <a:ext cx="5127860" cy="865188"/>
              </a:xfrm>
              <a:prstGeom prst="rect">
                <a:avLst/>
              </a:prstGeom>
              <a:noFill/>
              <a:ln>
                <a:noFill/>
              </a:ln>
              <a:effectLst/>
            </p:spPr>
            <p:txBody>
              <a:bodyPr>
                <a:noAutofit/>
              </a:bodyPr>
              <a:lstStyle/>
              <a:p>
                <a14:m>
                  <m:oMath xmlns:m="http://schemas.openxmlformats.org/officeDocument/2006/math">
                    <m:f>
                      <m:fPr>
                        <m:ctrlPr>
                          <a:rPr lang="el-GR" sz="2800" i="1" smtClean="0">
                            <a:solidFill>
                              <a:srgbClr val="C00000"/>
                            </a:solidFill>
                            <a:latin typeface="Cambria Math" panose="02040503050406030204" pitchFamily="18" charset="0"/>
                          </a:rPr>
                        </m:ctrlPr>
                      </m:fPr>
                      <m:num>
                        <m:r>
                          <a:rPr lang="en-US" sz="2800" b="0" i="1" smtClean="0">
                            <a:solidFill>
                              <a:srgbClr val="C00000"/>
                            </a:solidFill>
                            <a:latin typeface="Cambria Math" panose="02040503050406030204" pitchFamily="18" charset="0"/>
                          </a:rPr>
                          <m:t>𝑑</m:t>
                        </m:r>
                        <m:r>
                          <a:rPr lang="en-US" sz="2800" b="0" i="1" baseline="-25000" smtClean="0">
                            <a:solidFill>
                              <a:srgbClr val="C00000"/>
                            </a:solidFill>
                            <a:latin typeface="Cambria Math" panose="02040503050406030204" pitchFamily="18" charset="0"/>
                          </a:rPr>
                          <m:t>𝑙</m:t>
                        </m:r>
                        <m:r>
                          <a:rPr lang="en-US" sz="2800" b="0" i="1" smtClean="0">
                            <a:solidFill>
                              <a:srgbClr val="C00000"/>
                            </a:solidFill>
                            <a:latin typeface="Cambria Math" panose="02040503050406030204" pitchFamily="18" charset="0"/>
                          </a:rPr>
                          <m:t>𝑟</m:t>
                        </m:r>
                      </m:num>
                      <m:den>
                        <m:r>
                          <a:rPr lang="el-GR" sz="2800" i="1">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𝑡</m:t>
                        </m:r>
                      </m:den>
                    </m:f>
                  </m:oMath>
                </a14:m>
                <a:r>
                  <a:rPr lang="el-GR" sz="2800" dirty="0">
                    <a:solidFill>
                      <a:srgbClr val="C00000"/>
                    </a:solidFill>
                  </a:rPr>
                  <a:t> </a:t>
                </a:r>
                <a14:m>
                  <m:oMath xmlns:m="http://schemas.openxmlformats.org/officeDocument/2006/math">
                    <m:r>
                      <a:rPr lang="el-GR" sz="2800" i="1">
                        <a:solidFill>
                          <a:srgbClr val="C00000"/>
                        </a:solidFill>
                        <a:latin typeface="Cambria Math" panose="02040503050406030204" pitchFamily="18" charset="0"/>
                      </a:rPr>
                      <m:t>=</m:t>
                    </m:r>
                    <m:f>
                      <m:fPr>
                        <m:ctrlPr>
                          <a:rPr lang="el-GR" sz="2800" i="1">
                            <a:solidFill>
                              <a:srgbClr val="C00000"/>
                            </a:solidFill>
                            <a:latin typeface="Cambria Math" panose="02040503050406030204" pitchFamily="18" charset="0"/>
                          </a:rPr>
                        </m:ctrlPr>
                      </m:fPr>
                      <m:num>
                        <m:r>
                          <a:rPr lang="en-US" sz="2800" i="1">
                            <a:solidFill>
                              <a:srgbClr val="C00000"/>
                            </a:solidFill>
                            <a:latin typeface="Cambria Math" panose="02040503050406030204" pitchFamily="18" charset="0"/>
                          </a:rPr>
                          <m:t>𝑑</m:t>
                        </m:r>
                        <m:r>
                          <a:rPr lang="en-US" sz="2800" b="0" i="1" baseline="-25000" smtClean="0">
                            <a:solidFill>
                              <a:srgbClr val="C00000"/>
                            </a:solidFill>
                            <a:latin typeface="Cambria Math" panose="02040503050406030204" pitchFamily="18" charset="0"/>
                          </a:rPr>
                          <m:t>𝑅</m:t>
                        </m:r>
                        <m:r>
                          <a:rPr lang="en-US" sz="2800" i="1">
                            <a:solidFill>
                              <a:srgbClr val="C00000"/>
                            </a:solidFill>
                            <a:latin typeface="Cambria Math" panose="02040503050406030204" pitchFamily="18" charset="0"/>
                          </a:rPr>
                          <m:t>𝑟</m:t>
                        </m:r>
                      </m:num>
                      <m:den>
                        <m:r>
                          <a:rPr lang="el-GR" sz="2800" i="1">
                            <a:solidFill>
                              <a:srgbClr val="C00000"/>
                            </a:solidFill>
                            <a:latin typeface="Cambria Math" panose="02040503050406030204" pitchFamily="18" charset="0"/>
                          </a:rPr>
                          <m:t>𝜕</m:t>
                        </m:r>
                        <m:r>
                          <a:rPr lang="en-US" sz="2800" i="1">
                            <a:solidFill>
                              <a:srgbClr val="C00000"/>
                            </a:solidFill>
                            <a:latin typeface="Cambria Math" panose="02040503050406030204" pitchFamily="18" charset="0"/>
                          </a:rPr>
                          <m:t>𝑡</m:t>
                        </m:r>
                      </m:den>
                    </m:f>
                    <m:r>
                      <a:rPr lang="en-US" sz="2800" b="0" i="1" smtClean="0">
                        <a:solidFill>
                          <a:srgbClr val="C00000"/>
                        </a:solidFill>
                        <a:latin typeface="Cambria Math" panose="02040503050406030204" pitchFamily="18" charset="0"/>
                      </a:rPr>
                      <m:t>+</m:t>
                    </m:r>
                    <m:r>
                      <m:rPr>
                        <m:sty m:val="p"/>
                      </m:rPr>
                      <a:rPr lang="el-GR" sz="2800" b="0" i="0" smtClean="0">
                        <a:solidFill>
                          <a:srgbClr val="C00000"/>
                        </a:solidFill>
                        <a:latin typeface="Cambria Math" panose="02040503050406030204" pitchFamily="18" charset="0"/>
                      </a:rPr>
                      <m:t>Ω</m:t>
                    </m:r>
                    <m:r>
                      <m:rPr>
                        <m:sty m:val="p"/>
                      </m:rPr>
                      <a:rPr lang="en-US" sz="2800" b="0" i="0" smtClean="0">
                        <a:solidFill>
                          <a:srgbClr val="C00000"/>
                        </a:solidFill>
                        <a:latin typeface="Cambria Math" panose="02040503050406030204" pitchFamily="18" charset="0"/>
                      </a:rPr>
                      <m:t>xr</m:t>
                    </m:r>
                    <m:r>
                      <a:rPr lang="en-US" sz="2800" b="0" i="0" smtClean="0">
                        <a:solidFill>
                          <a:srgbClr val="C00000"/>
                        </a:solidFill>
                        <a:latin typeface="Cambria Math" panose="02040503050406030204" pitchFamily="18" charset="0"/>
                      </a:rPr>
                      <m:t>=(</m:t>
                    </m:r>
                    <m:f>
                      <m:fPr>
                        <m:ctrlPr>
                          <a:rPr lang="el-GR" sz="2800" i="1">
                            <a:solidFill>
                              <a:srgbClr val="C00000"/>
                            </a:solidFill>
                            <a:latin typeface="Cambria Math" panose="02040503050406030204" pitchFamily="18" charset="0"/>
                          </a:rPr>
                        </m:ctrlPr>
                      </m:fPr>
                      <m:num>
                        <m:r>
                          <a:rPr lang="en-US" sz="2800" i="1">
                            <a:solidFill>
                              <a:srgbClr val="C00000"/>
                            </a:solidFill>
                            <a:latin typeface="Cambria Math" panose="02040503050406030204" pitchFamily="18" charset="0"/>
                          </a:rPr>
                          <m:t>𝑑</m:t>
                        </m:r>
                        <m:r>
                          <a:rPr lang="en-US" sz="2800" i="1" baseline="-25000">
                            <a:solidFill>
                              <a:srgbClr val="C00000"/>
                            </a:solidFill>
                            <a:latin typeface="Cambria Math" panose="02040503050406030204" pitchFamily="18" charset="0"/>
                          </a:rPr>
                          <m:t>𝑅</m:t>
                        </m:r>
                      </m:num>
                      <m:den>
                        <m:r>
                          <a:rPr lang="el-GR" sz="2800" i="1">
                            <a:solidFill>
                              <a:srgbClr val="C00000"/>
                            </a:solidFill>
                            <a:latin typeface="Cambria Math" panose="02040503050406030204" pitchFamily="18" charset="0"/>
                          </a:rPr>
                          <m:t>𝜕</m:t>
                        </m:r>
                        <m:r>
                          <a:rPr lang="en-US" sz="2800" i="1">
                            <a:solidFill>
                              <a:srgbClr val="C00000"/>
                            </a:solidFill>
                            <a:latin typeface="Cambria Math" panose="02040503050406030204" pitchFamily="18" charset="0"/>
                          </a:rPr>
                          <m:t>𝑡</m:t>
                        </m:r>
                      </m:den>
                    </m:f>
                    <m:r>
                      <a:rPr lang="en-US" sz="2800" i="1">
                        <a:solidFill>
                          <a:srgbClr val="C00000"/>
                        </a:solidFill>
                        <a:latin typeface="Cambria Math" panose="02040503050406030204" pitchFamily="18" charset="0"/>
                      </a:rPr>
                      <m:t>+</m:t>
                    </m:r>
                    <m:r>
                      <m:rPr>
                        <m:sty m:val="p"/>
                      </m:rPr>
                      <a:rPr lang="el-GR" sz="2800">
                        <a:solidFill>
                          <a:srgbClr val="C00000"/>
                        </a:solidFill>
                        <a:latin typeface="Cambria Math" panose="02040503050406030204" pitchFamily="18" charset="0"/>
                      </a:rPr>
                      <m:t>Ω</m:t>
                    </m:r>
                    <m:r>
                      <m:rPr>
                        <m:sty m:val="p"/>
                      </m:rPr>
                      <a:rPr lang="en-US" sz="2800">
                        <a:solidFill>
                          <a:srgbClr val="C00000"/>
                        </a:solidFill>
                        <a:latin typeface="Cambria Math" panose="02040503050406030204" pitchFamily="18" charset="0"/>
                      </a:rPr>
                      <m:t>x</m:t>
                    </m:r>
                    <m:r>
                      <a:rPr lang="en-US" sz="2800" b="0" i="0" smtClean="0">
                        <a:solidFill>
                          <a:srgbClr val="C00000"/>
                        </a:solidFill>
                        <a:latin typeface="Cambria Math" panose="02040503050406030204" pitchFamily="18" charset="0"/>
                      </a:rPr>
                      <m:t> )</m:t>
                    </m:r>
                    <m:r>
                      <m:rPr>
                        <m:sty m:val="p"/>
                      </m:rPr>
                      <a:rPr lang="en-US" sz="2800" b="0" i="0" smtClean="0">
                        <a:solidFill>
                          <a:srgbClr val="C00000"/>
                        </a:solidFill>
                        <a:latin typeface="Cambria Math" panose="02040503050406030204" pitchFamily="18" charset="0"/>
                      </a:rPr>
                      <m:t>r</m:t>
                    </m:r>
                  </m:oMath>
                </a14:m>
                <a:endParaRPr lang="el-GR" sz="2800" i="1" dirty="0">
                  <a:solidFill>
                    <a:srgbClr val="C00000"/>
                  </a:solidFill>
                  <a:latin typeface="Cambria Math" panose="02040503050406030204" pitchFamily="18" charset="0"/>
                </a:endParaRPr>
              </a:p>
            </p:txBody>
          </p:sp>
        </mc:Choice>
        <mc:Fallback xmlns="">
          <p:sp>
            <p:nvSpPr>
              <p:cNvPr id="9" name="Object 4">
                <a:extLst>
                  <a:ext uri="{FF2B5EF4-FFF2-40B4-BE49-F238E27FC236}">
                    <a16:creationId xmlns:a16="http://schemas.microsoft.com/office/drawing/2014/main" id="{E31DD7A4-4B85-4E97-9FCF-FBF7CF915E2A}"/>
                  </a:ext>
                </a:extLst>
              </p:cNvPr>
              <p:cNvSpPr txBox="1">
                <a:spLocks noRot="1" noChangeAspect="1" noMove="1" noResize="1" noEditPoints="1" noAdjustHandles="1" noChangeArrowheads="1" noChangeShapeType="1" noTextEdit="1"/>
              </p:cNvSpPr>
              <p:nvPr/>
            </p:nvSpPr>
            <p:spPr bwMode="auto">
              <a:xfrm>
                <a:off x="3203848" y="4716304"/>
                <a:ext cx="5127860" cy="865188"/>
              </a:xfrm>
              <a:prstGeom prst="rect">
                <a:avLst/>
              </a:prstGeom>
              <a:blipFill>
                <a:blip r:embed="rId3"/>
                <a:stretch>
                  <a:fillRect/>
                </a:stretch>
              </a:blipFill>
              <a:ln>
                <a:noFill/>
              </a:ln>
              <a:effectLst/>
            </p:spPr>
            <p:txBody>
              <a:bodyPr/>
              <a:lstStyle/>
              <a:p>
                <a:r>
                  <a:rPr lang="el-GR">
                    <a:noFill/>
                  </a:rPr>
                  <a:t> </a:t>
                </a:r>
              </a:p>
            </p:txBody>
          </p:sp>
        </mc:Fallback>
      </mc:AlternateContent>
    </p:spTree>
    <p:extLst>
      <p:ext uri="{BB962C8B-B14F-4D97-AF65-F5344CB8AC3E}">
        <p14:creationId xmlns:p14="http://schemas.microsoft.com/office/powerpoint/2010/main" val="21141383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99EED1C-A5AE-479A-9965-5BC663B6448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C712C6B-ADFB-47EA-B6EF-5BBF13A4996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40</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6783DDE6-3254-47EA-BD2B-82E3031EDFFD}"/>
              </a:ext>
            </a:extLst>
          </p:cNvPr>
          <p:cNvSpPr/>
          <p:nvPr/>
        </p:nvSpPr>
        <p:spPr>
          <a:xfrm>
            <a:off x="278160" y="146845"/>
            <a:ext cx="8587680" cy="425758"/>
          </a:xfrm>
          <a:prstGeom prst="rect">
            <a:avLst/>
          </a:prstGeom>
        </p:spPr>
        <p:txBody>
          <a:bodyPr wrap="square">
            <a:spAutoFit/>
          </a:bodyPr>
          <a:lstStyle/>
          <a:p>
            <a:pPr marL="12700" algn="just">
              <a:lnSpc>
                <a:spcPts val="2555"/>
              </a:lnSpc>
              <a:spcBef>
                <a:spcPts val="127"/>
              </a:spcBef>
            </a:pPr>
            <a:r>
              <a:rPr lang="el-GR" sz="2400" u="sng" dirty="0">
                <a:solidFill>
                  <a:srgbClr val="FF0000"/>
                </a:solidFill>
              </a:rPr>
              <a:t>Η υλική παράγωγος ως προς το χρόνο</a:t>
            </a:r>
            <a:r>
              <a:rPr lang="el-GR" sz="2400" dirty="0">
                <a:solidFill>
                  <a:srgbClr val="FF0000"/>
                </a:solidFill>
              </a:rPr>
              <a:t>, δίνεται:</a:t>
            </a:r>
          </a:p>
        </p:txBody>
      </p:sp>
      <p:sp>
        <p:nvSpPr>
          <p:cNvPr id="9" name="Ορθογώνιο 8">
            <a:extLst>
              <a:ext uri="{FF2B5EF4-FFF2-40B4-BE49-F238E27FC236}">
                <a16:creationId xmlns:a16="http://schemas.microsoft.com/office/drawing/2014/main" id="{5F68374B-8D33-4DF6-8D35-0707AD92C43F}"/>
              </a:ext>
            </a:extLst>
          </p:cNvPr>
          <p:cNvSpPr/>
          <p:nvPr/>
        </p:nvSpPr>
        <p:spPr>
          <a:xfrm>
            <a:off x="4139952" y="4646043"/>
            <a:ext cx="4834150" cy="1416413"/>
          </a:xfrm>
          <a:prstGeom prst="rect">
            <a:avLst/>
          </a:prstGeom>
        </p:spPr>
        <p:txBody>
          <a:bodyPr wrap="square">
            <a:spAutoFit/>
          </a:bodyPr>
          <a:lstStyle/>
          <a:p>
            <a:pPr marL="12700" algn="just">
              <a:lnSpc>
                <a:spcPts val="2555"/>
              </a:lnSpc>
              <a:spcBef>
                <a:spcPts val="127"/>
              </a:spcBef>
            </a:pPr>
            <a:r>
              <a:rPr lang="el-GR" dirty="0"/>
              <a:t>Ο δεύτερος και ο τρίτος όρος της εξίσωσης αυτής παρουσιάζει….</a:t>
            </a:r>
          </a:p>
          <a:p>
            <a:pPr marL="12700" algn="just">
              <a:lnSpc>
                <a:spcPts val="2555"/>
              </a:lnSpc>
              <a:spcBef>
                <a:spcPts val="127"/>
              </a:spcBef>
            </a:pPr>
            <a:r>
              <a:rPr lang="el-GR" dirty="0"/>
              <a:t>την επιτάχυνση (δύναμη) </a:t>
            </a:r>
            <a:r>
              <a:rPr lang="en-US" dirty="0"/>
              <a:t>Coriolis </a:t>
            </a:r>
            <a:r>
              <a:rPr lang="el-GR" dirty="0"/>
              <a:t>και </a:t>
            </a:r>
          </a:p>
          <a:p>
            <a:pPr marL="12700" algn="just">
              <a:lnSpc>
                <a:spcPts val="2555"/>
              </a:lnSpc>
              <a:spcBef>
                <a:spcPts val="127"/>
              </a:spcBef>
            </a:pPr>
            <a:r>
              <a:rPr lang="el-GR" dirty="0"/>
              <a:t>τη φυγόκεντρο επιτάχυνση…</a:t>
            </a:r>
          </a:p>
        </p:txBody>
      </p:sp>
      <p:cxnSp>
        <p:nvCxnSpPr>
          <p:cNvPr id="5" name="Ευθεία γραμμή σύνδεσης 4">
            <a:extLst>
              <a:ext uri="{FF2B5EF4-FFF2-40B4-BE49-F238E27FC236}">
                <a16:creationId xmlns:a16="http://schemas.microsoft.com/office/drawing/2014/main" id="{802731DA-AF38-4970-92B5-588B69121015}"/>
              </a:ext>
            </a:extLst>
          </p:cNvPr>
          <p:cNvCxnSpPr/>
          <p:nvPr/>
        </p:nvCxnSpPr>
        <p:spPr>
          <a:xfrm>
            <a:off x="5617096" y="4297605"/>
            <a:ext cx="93610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12FBAAE0-BF03-4A41-B4BB-FEBA6E4DBD73}"/>
              </a:ext>
            </a:extLst>
          </p:cNvPr>
          <p:cNvCxnSpPr>
            <a:cxnSpLocks/>
          </p:cNvCxnSpPr>
          <p:nvPr/>
        </p:nvCxnSpPr>
        <p:spPr>
          <a:xfrm>
            <a:off x="6865664" y="4299734"/>
            <a:ext cx="122413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Object 4">
                <a:extLst>
                  <a:ext uri="{FF2B5EF4-FFF2-40B4-BE49-F238E27FC236}">
                    <a16:creationId xmlns:a16="http://schemas.microsoft.com/office/drawing/2014/main" id="{C7C5F9B3-0180-48C0-A253-D6CD0B3C46BE}"/>
                  </a:ext>
                </a:extLst>
              </p:cNvPr>
              <p:cNvSpPr txBox="1"/>
              <p:nvPr/>
            </p:nvSpPr>
            <p:spPr bwMode="auto">
              <a:xfrm>
                <a:off x="6553200" y="435896"/>
                <a:ext cx="2520055" cy="865188"/>
              </a:xfrm>
              <a:prstGeom prst="rect">
                <a:avLst/>
              </a:prstGeom>
              <a:noFill/>
              <a:ln>
                <a:noFill/>
              </a:ln>
              <a:effectLst/>
            </p:spPr>
            <p:txBody>
              <a:bodyPr>
                <a:noAutofit/>
              </a:bodyPr>
              <a:lstStyle/>
              <a:p>
                <a14:m>
                  <m:oMath xmlns:m="http://schemas.openxmlformats.org/officeDocument/2006/math">
                    <m:f>
                      <m:fPr>
                        <m:ctrlPr>
                          <a:rPr lang="el-GR" sz="2800" i="1" smtClean="0">
                            <a:solidFill>
                              <a:srgbClr val="0000FF"/>
                            </a:solidFill>
                            <a:latin typeface="Cambria Math" panose="02040503050406030204" pitchFamily="18" charset="0"/>
                          </a:rPr>
                        </m:ctrlPr>
                      </m:fPr>
                      <m:num>
                        <m:r>
                          <a:rPr lang="en-US" sz="2800" b="0" i="1" smtClean="0">
                            <a:solidFill>
                              <a:srgbClr val="0000FF"/>
                            </a:solidFill>
                            <a:latin typeface="Cambria Math" panose="02040503050406030204" pitchFamily="18" charset="0"/>
                          </a:rPr>
                          <m:t>𝑑</m:t>
                        </m:r>
                        <m:r>
                          <a:rPr lang="en-US" sz="2800" b="0" i="1" baseline="-25000" smtClean="0">
                            <a:solidFill>
                              <a:srgbClr val="0000FF"/>
                            </a:solidFill>
                            <a:latin typeface="Cambria Math" panose="02040503050406030204" pitchFamily="18" charset="0"/>
                          </a:rPr>
                          <m:t>𝑙</m:t>
                        </m:r>
                      </m:num>
                      <m:den>
                        <m:r>
                          <a:rPr lang="el-GR" sz="2800" i="1">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𝑡</m:t>
                        </m:r>
                      </m:den>
                    </m:f>
                  </m:oMath>
                </a14:m>
                <a:r>
                  <a:rPr lang="el-GR" sz="2800" dirty="0">
                    <a:solidFill>
                      <a:srgbClr val="0000FF"/>
                    </a:solidFill>
                  </a:rPr>
                  <a:t> </a:t>
                </a:r>
                <a14:m>
                  <m:oMath xmlns:m="http://schemas.openxmlformats.org/officeDocument/2006/math">
                    <m:r>
                      <a:rPr lang="el-GR" sz="2800" i="1">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m:t>
                    </m:r>
                    <m:f>
                      <m:fPr>
                        <m:ctrlPr>
                          <a:rPr lang="el-GR" sz="2800" i="1">
                            <a:solidFill>
                              <a:srgbClr val="0000FF"/>
                            </a:solidFill>
                            <a:latin typeface="Cambria Math" panose="02040503050406030204" pitchFamily="18" charset="0"/>
                          </a:rPr>
                        </m:ctrlPr>
                      </m:fPr>
                      <m:num>
                        <m:r>
                          <a:rPr lang="en-US" sz="2800" i="1">
                            <a:solidFill>
                              <a:srgbClr val="0000FF"/>
                            </a:solidFill>
                            <a:latin typeface="Cambria Math" panose="02040503050406030204" pitchFamily="18" charset="0"/>
                          </a:rPr>
                          <m:t>𝑑</m:t>
                        </m:r>
                        <m:r>
                          <a:rPr lang="en-US" sz="2800" i="1" baseline="-25000">
                            <a:solidFill>
                              <a:srgbClr val="0000FF"/>
                            </a:solidFill>
                            <a:latin typeface="Cambria Math" panose="02040503050406030204" pitchFamily="18" charset="0"/>
                          </a:rPr>
                          <m:t>𝑅</m:t>
                        </m:r>
                      </m:num>
                      <m:den>
                        <m:r>
                          <a:rPr lang="el-GR" sz="2800" i="1">
                            <a:solidFill>
                              <a:srgbClr val="0000FF"/>
                            </a:solidFill>
                            <a:latin typeface="Cambria Math" panose="02040503050406030204" pitchFamily="18" charset="0"/>
                          </a:rPr>
                          <m:t>𝜕</m:t>
                        </m:r>
                        <m:r>
                          <a:rPr lang="en-US" sz="2800" i="1">
                            <a:solidFill>
                              <a:srgbClr val="0000FF"/>
                            </a:solidFill>
                            <a:latin typeface="Cambria Math" panose="02040503050406030204" pitchFamily="18" charset="0"/>
                          </a:rPr>
                          <m:t>𝑡</m:t>
                        </m:r>
                      </m:den>
                    </m:f>
                    <m:r>
                      <a:rPr lang="en-US" sz="2800" i="1">
                        <a:solidFill>
                          <a:srgbClr val="0000FF"/>
                        </a:solidFill>
                        <a:latin typeface="Cambria Math" panose="02040503050406030204" pitchFamily="18" charset="0"/>
                      </a:rPr>
                      <m:t>+</m:t>
                    </m:r>
                    <m:r>
                      <m:rPr>
                        <m:sty m:val="p"/>
                      </m:rPr>
                      <a:rPr lang="el-GR" sz="2800">
                        <a:solidFill>
                          <a:srgbClr val="0000FF"/>
                        </a:solidFill>
                        <a:latin typeface="Cambria Math" panose="02040503050406030204" pitchFamily="18" charset="0"/>
                      </a:rPr>
                      <m:t>Ω</m:t>
                    </m:r>
                    <m:r>
                      <m:rPr>
                        <m:sty m:val="p"/>
                      </m:rPr>
                      <a:rPr lang="en-US" sz="2800">
                        <a:solidFill>
                          <a:srgbClr val="0000FF"/>
                        </a:solidFill>
                        <a:latin typeface="Cambria Math" panose="02040503050406030204" pitchFamily="18" charset="0"/>
                      </a:rPr>
                      <m:t>x</m:t>
                    </m:r>
                    <m:r>
                      <a:rPr lang="en-US" sz="2800" b="0" i="0" smtClean="0">
                        <a:solidFill>
                          <a:srgbClr val="0000FF"/>
                        </a:solidFill>
                        <a:latin typeface="Cambria Math" panose="02040503050406030204" pitchFamily="18" charset="0"/>
                      </a:rPr>
                      <m:t>)</m:t>
                    </m:r>
                  </m:oMath>
                </a14:m>
                <a:endParaRPr lang="el-GR" sz="2800" i="1" dirty="0">
                  <a:solidFill>
                    <a:srgbClr val="0000FF"/>
                  </a:solidFill>
                  <a:latin typeface="Cambria Math" panose="02040503050406030204" pitchFamily="18" charset="0"/>
                </a:endParaRPr>
              </a:p>
            </p:txBody>
          </p:sp>
        </mc:Choice>
        <mc:Fallback xmlns="">
          <p:sp>
            <p:nvSpPr>
              <p:cNvPr id="12" name="Object 4">
                <a:extLst>
                  <a:ext uri="{FF2B5EF4-FFF2-40B4-BE49-F238E27FC236}">
                    <a16:creationId xmlns:a16="http://schemas.microsoft.com/office/drawing/2014/main" xmlns="" xmlns:a14="http://schemas.microsoft.com/office/drawing/2010/main" id="{C7C5F9B3-0180-48C0-A253-D6CD0B3C46BE}"/>
                  </a:ext>
                </a:extLst>
              </p:cNvPr>
              <p:cNvSpPr txBox="1">
                <a:spLocks noRot="1" noChangeAspect="1" noMove="1" noResize="1" noEditPoints="1" noAdjustHandles="1" noChangeArrowheads="1" noChangeShapeType="1" noTextEdit="1"/>
              </p:cNvSpPr>
              <p:nvPr/>
            </p:nvSpPr>
            <p:spPr bwMode="auto">
              <a:xfrm>
                <a:off x="6553200" y="435896"/>
                <a:ext cx="2520055" cy="865188"/>
              </a:xfrm>
              <a:prstGeom prst="rect">
                <a:avLst/>
              </a:prstGeom>
              <a:blipFill>
                <a:blip r:embed="rId3" cstate="print"/>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3" name="Object 4">
                <a:extLst>
                  <a:ext uri="{FF2B5EF4-FFF2-40B4-BE49-F238E27FC236}">
                    <a16:creationId xmlns:a16="http://schemas.microsoft.com/office/drawing/2014/main" id="{737EB5B4-C3DB-4039-8617-C9FE23CE57DD}"/>
                  </a:ext>
                </a:extLst>
              </p:cNvPr>
              <p:cNvSpPr txBox="1"/>
              <p:nvPr/>
            </p:nvSpPr>
            <p:spPr bwMode="auto">
              <a:xfrm>
                <a:off x="2267744" y="1689634"/>
                <a:ext cx="5127860" cy="865188"/>
              </a:xfrm>
              <a:prstGeom prst="rect">
                <a:avLst/>
              </a:prstGeom>
              <a:noFill/>
              <a:ln>
                <a:noFill/>
              </a:ln>
              <a:effectLst/>
            </p:spPr>
            <p:txBody>
              <a:bodyPr>
                <a:noAutofit/>
              </a:bodyPr>
              <a:lstStyle/>
              <a:p>
                <a14:m>
                  <m:oMath xmlns:m="http://schemas.openxmlformats.org/officeDocument/2006/math">
                    <m:f>
                      <m:fPr>
                        <m:ctrlPr>
                          <a:rPr lang="el-GR" sz="2800" i="1" smtClean="0">
                            <a:solidFill>
                              <a:srgbClr val="C00000"/>
                            </a:solidFill>
                            <a:latin typeface="Cambria Math" panose="02040503050406030204" pitchFamily="18" charset="0"/>
                          </a:rPr>
                        </m:ctrlPr>
                      </m:fPr>
                      <m:num>
                        <m:r>
                          <a:rPr lang="en-US" sz="2800" b="0" i="1" smtClean="0">
                            <a:solidFill>
                              <a:srgbClr val="C00000"/>
                            </a:solidFill>
                            <a:latin typeface="Cambria Math" panose="02040503050406030204" pitchFamily="18" charset="0"/>
                          </a:rPr>
                          <m:t>𝑑</m:t>
                        </m:r>
                        <m:r>
                          <a:rPr lang="en-US" sz="2800" b="0" i="1" baseline="-25000" smtClean="0">
                            <a:solidFill>
                              <a:srgbClr val="C00000"/>
                            </a:solidFill>
                            <a:latin typeface="Cambria Math" panose="02040503050406030204" pitchFamily="18" charset="0"/>
                          </a:rPr>
                          <m:t>𝑙</m:t>
                        </m:r>
                        <m:r>
                          <a:rPr lang="en-US" sz="2800" b="0" i="1" smtClean="0">
                            <a:solidFill>
                              <a:srgbClr val="C00000"/>
                            </a:solidFill>
                            <a:latin typeface="Cambria Math" panose="02040503050406030204" pitchFamily="18" charset="0"/>
                          </a:rPr>
                          <m:t>𝑉</m:t>
                        </m:r>
                        <m:r>
                          <a:rPr lang="en-US" sz="2800" i="1" baseline="-25000">
                            <a:solidFill>
                              <a:srgbClr val="C00000"/>
                            </a:solidFill>
                            <a:latin typeface="Cambria Math" panose="02040503050406030204" pitchFamily="18" charset="0"/>
                          </a:rPr>
                          <m:t>𝑙</m:t>
                        </m:r>
                      </m:num>
                      <m:den>
                        <m:r>
                          <a:rPr lang="el-GR" sz="2800" i="1">
                            <a:solidFill>
                              <a:srgbClr val="C00000"/>
                            </a:solidFill>
                            <a:latin typeface="Cambria Math" panose="02040503050406030204" pitchFamily="18" charset="0"/>
                          </a:rPr>
                          <m:t>𝜕</m:t>
                        </m:r>
                        <m:r>
                          <a:rPr lang="en-US" sz="2800" b="0" i="1" smtClean="0">
                            <a:solidFill>
                              <a:srgbClr val="C00000"/>
                            </a:solidFill>
                            <a:latin typeface="Cambria Math" panose="02040503050406030204" pitchFamily="18" charset="0"/>
                          </a:rPr>
                          <m:t>𝑡</m:t>
                        </m:r>
                      </m:den>
                    </m:f>
                  </m:oMath>
                </a14:m>
                <a:r>
                  <a:rPr lang="el-GR" sz="2800" dirty="0">
                    <a:solidFill>
                      <a:srgbClr val="C00000"/>
                    </a:solidFill>
                  </a:rPr>
                  <a:t> </a:t>
                </a:r>
                <a14:m>
                  <m:oMath xmlns:m="http://schemas.openxmlformats.org/officeDocument/2006/math">
                    <m:r>
                      <a:rPr lang="en-US" sz="2800" b="0" i="0" smtClean="0">
                        <a:solidFill>
                          <a:srgbClr val="C00000"/>
                        </a:solidFill>
                        <a:latin typeface="Cambria Math" panose="02040503050406030204" pitchFamily="18" charset="0"/>
                      </a:rPr>
                      <m:t>=(</m:t>
                    </m:r>
                    <m:f>
                      <m:fPr>
                        <m:ctrlPr>
                          <a:rPr lang="el-GR" sz="2800" i="1">
                            <a:solidFill>
                              <a:srgbClr val="C00000"/>
                            </a:solidFill>
                            <a:latin typeface="Cambria Math" panose="02040503050406030204" pitchFamily="18" charset="0"/>
                          </a:rPr>
                        </m:ctrlPr>
                      </m:fPr>
                      <m:num>
                        <m:r>
                          <a:rPr lang="en-US" sz="2800" i="1">
                            <a:solidFill>
                              <a:srgbClr val="C00000"/>
                            </a:solidFill>
                            <a:latin typeface="Cambria Math" panose="02040503050406030204" pitchFamily="18" charset="0"/>
                          </a:rPr>
                          <m:t>𝑑</m:t>
                        </m:r>
                        <m:r>
                          <a:rPr lang="en-US" sz="2800" i="1" baseline="-25000">
                            <a:solidFill>
                              <a:srgbClr val="C00000"/>
                            </a:solidFill>
                            <a:latin typeface="Cambria Math" panose="02040503050406030204" pitchFamily="18" charset="0"/>
                          </a:rPr>
                          <m:t>𝑅</m:t>
                        </m:r>
                      </m:num>
                      <m:den>
                        <m:r>
                          <a:rPr lang="el-GR" sz="2800" i="1">
                            <a:solidFill>
                              <a:srgbClr val="C00000"/>
                            </a:solidFill>
                            <a:latin typeface="Cambria Math" panose="02040503050406030204" pitchFamily="18" charset="0"/>
                          </a:rPr>
                          <m:t>𝜕</m:t>
                        </m:r>
                        <m:r>
                          <a:rPr lang="en-US" sz="2800" i="1">
                            <a:solidFill>
                              <a:srgbClr val="C00000"/>
                            </a:solidFill>
                            <a:latin typeface="Cambria Math" panose="02040503050406030204" pitchFamily="18" charset="0"/>
                          </a:rPr>
                          <m:t>𝑡</m:t>
                        </m:r>
                      </m:den>
                    </m:f>
                    <m:r>
                      <a:rPr lang="en-US" sz="2800" i="1">
                        <a:solidFill>
                          <a:srgbClr val="C00000"/>
                        </a:solidFill>
                        <a:latin typeface="Cambria Math" panose="02040503050406030204" pitchFamily="18" charset="0"/>
                      </a:rPr>
                      <m:t>+</m:t>
                    </m:r>
                    <m:r>
                      <m:rPr>
                        <m:sty m:val="p"/>
                      </m:rPr>
                      <a:rPr lang="el-GR" sz="2800">
                        <a:solidFill>
                          <a:srgbClr val="C00000"/>
                        </a:solidFill>
                        <a:latin typeface="Cambria Math" panose="02040503050406030204" pitchFamily="18" charset="0"/>
                      </a:rPr>
                      <m:t>Ω</m:t>
                    </m:r>
                    <m:r>
                      <m:rPr>
                        <m:sty m:val="p"/>
                      </m:rPr>
                      <a:rPr lang="en-US" sz="2800">
                        <a:solidFill>
                          <a:srgbClr val="C00000"/>
                        </a:solidFill>
                        <a:latin typeface="Cambria Math" panose="02040503050406030204" pitchFamily="18" charset="0"/>
                      </a:rPr>
                      <m:t>x</m:t>
                    </m:r>
                    <m:r>
                      <a:rPr lang="en-US" sz="2800" b="0" i="0" smtClean="0">
                        <a:solidFill>
                          <a:srgbClr val="C00000"/>
                        </a:solidFill>
                        <a:latin typeface="Cambria Math" panose="02040503050406030204" pitchFamily="18" charset="0"/>
                      </a:rPr>
                      <m:t> )  (</m:t>
                    </m:r>
                    <m:r>
                      <m:rPr>
                        <m:sty m:val="p"/>
                      </m:rPr>
                      <a:rPr lang="en-US" sz="2800" b="0" i="0" smtClean="0">
                        <a:solidFill>
                          <a:srgbClr val="C00000"/>
                        </a:solidFill>
                        <a:latin typeface="Cambria Math" panose="02040503050406030204" pitchFamily="18" charset="0"/>
                      </a:rPr>
                      <m:t>VR</m:t>
                    </m:r>
                    <m:r>
                      <a:rPr lang="en-US" sz="2800" b="0" i="0" smtClean="0">
                        <a:solidFill>
                          <a:srgbClr val="C00000"/>
                        </a:solidFill>
                        <a:latin typeface="Cambria Math" panose="02040503050406030204" pitchFamily="18" charset="0"/>
                      </a:rPr>
                      <m:t>+</m:t>
                    </m:r>
                    <m:r>
                      <m:rPr>
                        <m:sty m:val="p"/>
                      </m:rPr>
                      <a:rPr lang="el-GR" sz="2800">
                        <a:solidFill>
                          <a:srgbClr val="C00000"/>
                        </a:solidFill>
                        <a:latin typeface="Cambria Math" panose="02040503050406030204" pitchFamily="18" charset="0"/>
                      </a:rPr>
                      <m:t>Ω</m:t>
                    </m:r>
                    <m:r>
                      <m:rPr>
                        <m:sty m:val="p"/>
                      </m:rPr>
                      <a:rPr lang="en-US" sz="2800">
                        <a:solidFill>
                          <a:srgbClr val="C00000"/>
                        </a:solidFill>
                        <a:latin typeface="Cambria Math" panose="02040503050406030204" pitchFamily="18" charset="0"/>
                      </a:rPr>
                      <m:t>x</m:t>
                    </m:r>
                    <m:r>
                      <m:rPr>
                        <m:sty m:val="p"/>
                      </m:rPr>
                      <a:rPr lang="en-US" sz="2800" b="0" i="0" smtClean="0">
                        <a:solidFill>
                          <a:srgbClr val="C00000"/>
                        </a:solidFill>
                        <a:latin typeface="Cambria Math" panose="02040503050406030204" pitchFamily="18" charset="0"/>
                      </a:rPr>
                      <m:t>r</m:t>
                    </m:r>
                    <m:r>
                      <a:rPr lang="en-US" sz="2800" b="0" i="0" smtClean="0">
                        <a:solidFill>
                          <a:srgbClr val="C00000"/>
                        </a:solidFill>
                        <a:latin typeface="Cambria Math" panose="02040503050406030204" pitchFamily="18" charset="0"/>
                      </a:rPr>
                      <m:t>)</m:t>
                    </m:r>
                  </m:oMath>
                </a14:m>
                <a:endParaRPr lang="el-GR" sz="2800" i="1" dirty="0">
                  <a:solidFill>
                    <a:srgbClr val="C00000"/>
                  </a:solidFill>
                  <a:latin typeface="Cambria Math" panose="02040503050406030204" pitchFamily="18" charset="0"/>
                </a:endParaRPr>
              </a:p>
            </p:txBody>
          </p:sp>
        </mc:Choice>
        <mc:Fallback xmlns="">
          <p:sp>
            <p:nvSpPr>
              <p:cNvPr id="13" name="Object 4">
                <a:extLst>
                  <a:ext uri="{FF2B5EF4-FFF2-40B4-BE49-F238E27FC236}">
                    <a16:creationId xmlns:a16="http://schemas.microsoft.com/office/drawing/2014/main" id="{737EB5B4-C3DB-4039-8617-C9FE23CE57DD}"/>
                  </a:ext>
                </a:extLst>
              </p:cNvPr>
              <p:cNvSpPr txBox="1">
                <a:spLocks noRot="1" noChangeAspect="1" noMove="1" noResize="1" noEditPoints="1" noAdjustHandles="1" noChangeArrowheads="1" noChangeShapeType="1" noTextEdit="1"/>
              </p:cNvSpPr>
              <p:nvPr/>
            </p:nvSpPr>
            <p:spPr bwMode="auto">
              <a:xfrm>
                <a:off x="2267744" y="1689634"/>
                <a:ext cx="5127860" cy="865188"/>
              </a:xfrm>
              <a:prstGeom prst="rect">
                <a:avLst/>
              </a:prstGeom>
              <a:blipFill>
                <a:blip r:embed="rId4"/>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4" name="Ορθογώνιο 3">
                <a:extLst>
                  <a:ext uri="{FF2B5EF4-FFF2-40B4-BE49-F238E27FC236}">
                    <a16:creationId xmlns:a16="http://schemas.microsoft.com/office/drawing/2014/main" id="{91EF5D4F-EC16-4059-B581-47E72FAD78F8}"/>
                  </a:ext>
                </a:extLst>
              </p:cNvPr>
              <p:cNvSpPr/>
              <p:nvPr/>
            </p:nvSpPr>
            <p:spPr>
              <a:xfrm>
                <a:off x="4204140" y="2563835"/>
                <a:ext cx="4904548" cy="7935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smtClean="0">
                          <a:solidFill>
                            <a:srgbClr val="C00000"/>
                          </a:solidFill>
                          <a:latin typeface="Cambria Math" panose="02040503050406030204" pitchFamily="18" charset="0"/>
                        </a:rPr>
                        <m:t>=</m:t>
                      </m:r>
                      <m:f>
                        <m:fPr>
                          <m:ctrlPr>
                            <a:rPr lang="el-GR"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r>
                            <a:rPr lang="en-US" sz="2400" i="1" baseline="-25000">
                              <a:solidFill>
                                <a:srgbClr val="C00000"/>
                              </a:solidFill>
                              <a:latin typeface="Cambria Math" panose="02040503050406030204" pitchFamily="18" charset="0"/>
                            </a:rPr>
                            <m:t>𝑅</m:t>
                          </m:r>
                          <m:r>
                            <m:rPr>
                              <m:sty m:val="p"/>
                            </m:rPr>
                            <a:rPr lang="en-US" sz="2400">
                              <a:solidFill>
                                <a:srgbClr val="C00000"/>
                              </a:solidFill>
                              <a:latin typeface="Cambria Math" panose="02040503050406030204" pitchFamily="18" charset="0"/>
                            </a:rPr>
                            <m:t>V</m:t>
                          </m:r>
                          <m:r>
                            <m:rPr>
                              <m:sty m:val="p"/>
                            </m:rPr>
                            <a:rPr lang="en-US" sz="2400" baseline="-25000">
                              <a:solidFill>
                                <a:srgbClr val="C00000"/>
                              </a:solidFill>
                              <a:latin typeface="Cambria Math" panose="02040503050406030204" pitchFamily="18" charset="0"/>
                            </a:rPr>
                            <m:t>R</m:t>
                          </m:r>
                        </m:num>
                        <m:den>
                          <m:r>
                            <a:rPr lang="el-GR"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𝑡</m:t>
                          </m:r>
                        </m:den>
                      </m:f>
                      <m:r>
                        <a:rPr lang="en-US" sz="2400" i="1">
                          <a:solidFill>
                            <a:srgbClr val="C00000"/>
                          </a:solidFill>
                          <a:latin typeface="Cambria Math" panose="02040503050406030204" pitchFamily="18" charset="0"/>
                        </a:rPr>
                        <m:t>+</m:t>
                      </m:r>
                      <m:r>
                        <m:rPr>
                          <m:sty m:val="p"/>
                        </m:rPr>
                        <a:rPr lang="el-GR" sz="2400">
                          <a:solidFill>
                            <a:srgbClr val="C00000"/>
                          </a:solidFill>
                          <a:latin typeface="Cambria Math" panose="02040503050406030204" pitchFamily="18" charset="0"/>
                        </a:rPr>
                        <m:t>Ω</m:t>
                      </m:r>
                      <m:r>
                        <m:rPr>
                          <m:sty m:val="p"/>
                        </m:rPr>
                        <a:rPr lang="en-US" sz="2400">
                          <a:solidFill>
                            <a:srgbClr val="C00000"/>
                          </a:solidFill>
                          <a:latin typeface="Cambria Math" panose="02040503050406030204" pitchFamily="18" charset="0"/>
                        </a:rPr>
                        <m:t>xV</m:t>
                      </m:r>
                      <m:r>
                        <m:rPr>
                          <m:sty m:val="p"/>
                        </m:rPr>
                        <a:rPr lang="en-US" sz="2400" baseline="-25000">
                          <a:solidFill>
                            <a:srgbClr val="C00000"/>
                          </a:solidFill>
                          <a:latin typeface="Cambria Math" panose="02040503050406030204" pitchFamily="18" charset="0"/>
                        </a:rPr>
                        <m:t>R</m:t>
                      </m:r>
                      <m:r>
                        <a:rPr lang="en-US" sz="2400">
                          <a:solidFill>
                            <a:srgbClr val="C00000"/>
                          </a:solidFill>
                          <a:latin typeface="Cambria Math" panose="02040503050406030204" pitchFamily="18" charset="0"/>
                        </a:rPr>
                        <m:t>+</m:t>
                      </m:r>
                      <m:r>
                        <m:rPr>
                          <m:sty m:val="p"/>
                        </m:rPr>
                        <a:rPr lang="el-GR" sz="2400">
                          <a:solidFill>
                            <a:srgbClr val="C00000"/>
                          </a:solidFill>
                          <a:latin typeface="Cambria Math" panose="02040503050406030204" pitchFamily="18" charset="0"/>
                        </a:rPr>
                        <m:t>Ω</m:t>
                      </m:r>
                      <m:r>
                        <m:rPr>
                          <m:sty m:val="p"/>
                        </m:rPr>
                        <a:rPr lang="en-US" sz="2400">
                          <a:solidFill>
                            <a:srgbClr val="C00000"/>
                          </a:solidFill>
                          <a:latin typeface="Cambria Math" panose="02040503050406030204" pitchFamily="18" charset="0"/>
                        </a:rPr>
                        <m:t>x</m:t>
                      </m:r>
                      <m:f>
                        <m:fPr>
                          <m:ctrlPr>
                            <a:rPr lang="el-GR"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r>
                            <a:rPr lang="en-US" sz="2400" i="1" baseline="-25000">
                              <a:solidFill>
                                <a:srgbClr val="C00000"/>
                              </a:solidFill>
                              <a:latin typeface="Cambria Math" panose="02040503050406030204" pitchFamily="18" charset="0"/>
                            </a:rPr>
                            <m:t>𝑅</m:t>
                          </m:r>
                          <m:r>
                            <m:rPr>
                              <m:sty m:val="p"/>
                            </m:rPr>
                            <a:rPr lang="en-US" sz="2400" b="0" i="0" smtClean="0">
                              <a:solidFill>
                                <a:srgbClr val="C00000"/>
                              </a:solidFill>
                              <a:latin typeface="Cambria Math" panose="02040503050406030204" pitchFamily="18" charset="0"/>
                            </a:rPr>
                            <m:t>r</m:t>
                          </m:r>
                        </m:num>
                        <m:den>
                          <m:r>
                            <a:rPr lang="el-GR"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𝑡</m:t>
                          </m:r>
                        </m:den>
                      </m:f>
                      <m:r>
                        <a:rPr lang="en-US" sz="2400" b="0" i="0" smtClean="0">
                          <a:solidFill>
                            <a:srgbClr val="C00000"/>
                          </a:solidFill>
                          <a:latin typeface="Cambria Math" panose="02040503050406030204" pitchFamily="18" charset="0"/>
                        </a:rPr>
                        <m:t>+</m:t>
                      </m:r>
                      <m:r>
                        <m:rPr>
                          <m:sty m:val="p"/>
                        </m:rPr>
                        <a:rPr lang="el-GR" sz="2400" b="0" i="0" smtClean="0">
                          <a:solidFill>
                            <a:srgbClr val="C00000"/>
                          </a:solidFill>
                          <a:latin typeface="Cambria Math" panose="02040503050406030204" pitchFamily="18" charset="0"/>
                        </a:rPr>
                        <m:t>Ω</m:t>
                      </m:r>
                      <m:r>
                        <m:rPr>
                          <m:sty m:val="p"/>
                        </m:rPr>
                        <a:rPr lang="en-US" sz="2400" b="0" i="0" smtClean="0">
                          <a:solidFill>
                            <a:srgbClr val="C00000"/>
                          </a:solidFill>
                          <a:latin typeface="Cambria Math" panose="02040503050406030204" pitchFamily="18" charset="0"/>
                        </a:rPr>
                        <m:t>x</m:t>
                      </m:r>
                      <m:r>
                        <a:rPr lang="en-US" sz="2400" b="0" i="0" smtClean="0">
                          <a:solidFill>
                            <a:srgbClr val="C00000"/>
                          </a:solidFill>
                          <a:latin typeface="Cambria Math" panose="02040503050406030204" pitchFamily="18" charset="0"/>
                        </a:rPr>
                        <m:t>(</m:t>
                      </m:r>
                      <m:r>
                        <m:rPr>
                          <m:sty m:val="p"/>
                        </m:rPr>
                        <a:rPr lang="el-GR" sz="2400" b="0" i="0" smtClean="0">
                          <a:solidFill>
                            <a:srgbClr val="C00000"/>
                          </a:solidFill>
                          <a:latin typeface="Cambria Math" panose="02040503050406030204" pitchFamily="18" charset="0"/>
                        </a:rPr>
                        <m:t>Ω</m:t>
                      </m:r>
                      <m:r>
                        <m:rPr>
                          <m:sty m:val="p"/>
                        </m:rPr>
                        <a:rPr lang="en-US" sz="2400" b="0" i="0" smtClean="0">
                          <a:solidFill>
                            <a:srgbClr val="C00000"/>
                          </a:solidFill>
                          <a:latin typeface="Cambria Math" panose="02040503050406030204" pitchFamily="18" charset="0"/>
                        </a:rPr>
                        <m:t>xr</m:t>
                      </m:r>
                      <m:r>
                        <a:rPr lang="en-US" sz="2400" b="0" i="0" smtClean="0">
                          <a:solidFill>
                            <a:srgbClr val="C00000"/>
                          </a:solidFill>
                          <a:latin typeface="Cambria Math" panose="02040503050406030204" pitchFamily="18" charset="0"/>
                        </a:rPr>
                        <m:t>)</m:t>
                      </m:r>
                    </m:oMath>
                  </m:oMathPara>
                </a14:m>
                <a:endParaRPr lang="el-GR" sz="2400" dirty="0"/>
              </a:p>
            </p:txBody>
          </p:sp>
        </mc:Choice>
        <mc:Fallback xmlns="">
          <p:sp>
            <p:nvSpPr>
              <p:cNvPr id="4" name="Ορθογώνιο 3">
                <a:extLst>
                  <a:ext uri="{FF2B5EF4-FFF2-40B4-BE49-F238E27FC236}">
                    <a16:creationId xmlns:a16="http://schemas.microsoft.com/office/drawing/2014/main" id="{91EF5D4F-EC16-4059-B581-47E72FAD78F8}"/>
                  </a:ext>
                </a:extLst>
              </p:cNvPr>
              <p:cNvSpPr>
                <a:spLocks noRot="1" noChangeAspect="1" noMove="1" noResize="1" noEditPoints="1" noAdjustHandles="1" noChangeArrowheads="1" noChangeShapeType="1" noTextEdit="1"/>
              </p:cNvSpPr>
              <p:nvPr/>
            </p:nvSpPr>
            <p:spPr>
              <a:xfrm>
                <a:off x="4204140" y="2563835"/>
                <a:ext cx="4904548" cy="793551"/>
              </a:xfrm>
              <a:prstGeom prst="rect">
                <a:avLst/>
              </a:prstGeom>
              <a:blipFill>
                <a:blip r:embed="rId5"/>
                <a:stretch>
                  <a:fillRect/>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4" name="Ορθογώνιο 13">
                <a:extLst>
                  <a:ext uri="{FF2B5EF4-FFF2-40B4-BE49-F238E27FC236}">
                    <a16:creationId xmlns:a16="http://schemas.microsoft.com/office/drawing/2014/main" id="{D3313D68-D526-4DCC-83CD-526C1DC1F0BB}"/>
                  </a:ext>
                </a:extLst>
              </p:cNvPr>
              <p:cNvSpPr/>
              <p:nvPr/>
            </p:nvSpPr>
            <p:spPr>
              <a:xfrm>
                <a:off x="4226178" y="3651280"/>
                <a:ext cx="3863622" cy="7935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smtClean="0">
                          <a:solidFill>
                            <a:srgbClr val="0000FF"/>
                          </a:solidFill>
                          <a:latin typeface="Cambria Math" panose="02040503050406030204" pitchFamily="18" charset="0"/>
                        </a:rPr>
                        <m:t>=</m:t>
                      </m:r>
                      <m:f>
                        <m:fPr>
                          <m:ctrlPr>
                            <a:rPr lang="el-GR" sz="2400" i="1">
                              <a:solidFill>
                                <a:srgbClr val="0000FF"/>
                              </a:solidFill>
                              <a:latin typeface="Cambria Math" panose="02040503050406030204" pitchFamily="18" charset="0"/>
                            </a:rPr>
                          </m:ctrlPr>
                        </m:fPr>
                        <m:num>
                          <m:r>
                            <a:rPr lang="en-US" sz="2400" i="1">
                              <a:solidFill>
                                <a:srgbClr val="0000FF"/>
                              </a:solidFill>
                              <a:latin typeface="Cambria Math" panose="02040503050406030204" pitchFamily="18" charset="0"/>
                            </a:rPr>
                            <m:t>𝑑</m:t>
                          </m:r>
                          <m:r>
                            <a:rPr lang="en-US" sz="2400" i="1" baseline="-25000">
                              <a:solidFill>
                                <a:srgbClr val="0000FF"/>
                              </a:solidFill>
                              <a:latin typeface="Cambria Math" panose="02040503050406030204" pitchFamily="18" charset="0"/>
                            </a:rPr>
                            <m:t>𝑅</m:t>
                          </m:r>
                          <m:r>
                            <m:rPr>
                              <m:sty m:val="p"/>
                            </m:rPr>
                            <a:rPr lang="en-US" sz="2400">
                              <a:solidFill>
                                <a:srgbClr val="0000FF"/>
                              </a:solidFill>
                              <a:latin typeface="Cambria Math" panose="02040503050406030204" pitchFamily="18" charset="0"/>
                            </a:rPr>
                            <m:t>V</m:t>
                          </m:r>
                          <m:r>
                            <m:rPr>
                              <m:sty m:val="p"/>
                            </m:rPr>
                            <a:rPr lang="en-US" sz="2400" baseline="-25000">
                              <a:solidFill>
                                <a:srgbClr val="0000FF"/>
                              </a:solidFill>
                              <a:latin typeface="Cambria Math" panose="02040503050406030204" pitchFamily="18" charset="0"/>
                            </a:rPr>
                            <m:t>R</m:t>
                          </m:r>
                        </m:num>
                        <m:den>
                          <m:r>
                            <a:rPr lang="el-GR" sz="2400" i="1">
                              <a:solidFill>
                                <a:srgbClr val="0000FF"/>
                              </a:solidFill>
                              <a:latin typeface="Cambria Math" panose="02040503050406030204" pitchFamily="18" charset="0"/>
                            </a:rPr>
                            <m:t>𝜕</m:t>
                          </m:r>
                          <m:r>
                            <a:rPr lang="en-US" sz="2400" i="1">
                              <a:solidFill>
                                <a:srgbClr val="0000FF"/>
                              </a:solidFill>
                              <a:latin typeface="Cambria Math" panose="02040503050406030204" pitchFamily="18" charset="0"/>
                            </a:rPr>
                            <m:t>𝑡</m:t>
                          </m:r>
                        </m:den>
                      </m:f>
                      <m:r>
                        <a:rPr lang="en-US" sz="2400" i="1">
                          <a:solidFill>
                            <a:srgbClr val="0000FF"/>
                          </a:solidFill>
                          <a:latin typeface="Cambria Math" panose="02040503050406030204" pitchFamily="18" charset="0"/>
                        </a:rPr>
                        <m:t>+</m:t>
                      </m:r>
                      <m:r>
                        <a:rPr lang="en-US" sz="2400" b="0" i="0" smtClean="0">
                          <a:solidFill>
                            <a:srgbClr val="0000FF"/>
                          </a:solidFill>
                          <a:latin typeface="Cambria Math" panose="02040503050406030204" pitchFamily="18" charset="0"/>
                        </a:rPr>
                        <m:t>2</m:t>
                      </m:r>
                      <m:r>
                        <m:rPr>
                          <m:sty m:val="p"/>
                        </m:rPr>
                        <a:rPr lang="el-GR" sz="2400">
                          <a:solidFill>
                            <a:srgbClr val="0000FF"/>
                          </a:solidFill>
                          <a:latin typeface="Cambria Math" panose="02040503050406030204" pitchFamily="18" charset="0"/>
                        </a:rPr>
                        <m:t>Ω</m:t>
                      </m:r>
                      <m:r>
                        <m:rPr>
                          <m:sty m:val="p"/>
                        </m:rPr>
                        <a:rPr lang="en-US" sz="2400">
                          <a:solidFill>
                            <a:srgbClr val="0000FF"/>
                          </a:solidFill>
                          <a:latin typeface="Cambria Math" panose="02040503050406030204" pitchFamily="18" charset="0"/>
                        </a:rPr>
                        <m:t>xV</m:t>
                      </m:r>
                      <m:r>
                        <m:rPr>
                          <m:sty m:val="p"/>
                        </m:rPr>
                        <a:rPr lang="en-US" sz="2400" baseline="-25000">
                          <a:solidFill>
                            <a:srgbClr val="0000FF"/>
                          </a:solidFill>
                          <a:latin typeface="Cambria Math" panose="02040503050406030204" pitchFamily="18" charset="0"/>
                        </a:rPr>
                        <m:t>R</m:t>
                      </m:r>
                      <m:r>
                        <a:rPr lang="en-US" sz="2400">
                          <a:solidFill>
                            <a:srgbClr val="0000FF"/>
                          </a:solidFill>
                          <a:latin typeface="Cambria Math" panose="02040503050406030204" pitchFamily="18" charset="0"/>
                        </a:rPr>
                        <m:t>+</m:t>
                      </m:r>
                      <m:r>
                        <m:rPr>
                          <m:sty m:val="p"/>
                        </m:rPr>
                        <a:rPr lang="el-GR" sz="2400" b="0" i="0" smtClean="0">
                          <a:solidFill>
                            <a:srgbClr val="0000FF"/>
                          </a:solidFill>
                          <a:latin typeface="Cambria Math" panose="02040503050406030204" pitchFamily="18" charset="0"/>
                        </a:rPr>
                        <m:t>Ω</m:t>
                      </m:r>
                      <m:r>
                        <m:rPr>
                          <m:sty m:val="p"/>
                        </m:rPr>
                        <a:rPr lang="en-US" sz="2400" b="0" i="0" smtClean="0">
                          <a:solidFill>
                            <a:srgbClr val="0000FF"/>
                          </a:solidFill>
                          <a:latin typeface="Cambria Math" panose="02040503050406030204" pitchFamily="18" charset="0"/>
                        </a:rPr>
                        <m:t>x</m:t>
                      </m:r>
                      <m:r>
                        <a:rPr lang="en-US" sz="2400" b="0" i="0" smtClean="0">
                          <a:solidFill>
                            <a:srgbClr val="0000FF"/>
                          </a:solidFill>
                          <a:latin typeface="Cambria Math" panose="02040503050406030204" pitchFamily="18" charset="0"/>
                        </a:rPr>
                        <m:t>(</m:t>
                      </m:r>
                      <m:r>
                        <m:rPr>
                          <m:sty m:val="p"/>
                        </m:rPr>
                        <a:rPr lang="el-GR" sz="2400" b="0" i="0" smtClean="0">
                          <a:solidFill>
                            <a:srgbClr val="0000FF"/>
                          </a:solidFill>
                          <a:latin typeface="Cambria Math" panose="02040503050406030204" pitchFamily="18" charset="0"/>
                        </a:rPr>
                        <m:t>Ω</m:t>
                      </m:r>
                      <m:r>
                        <m:rPr>
                          <m:sty m:val="p"/>
                        </m:rPr>
                        <a:rPr lang="en-US" sz="2400" b="0" i="0" smtClean="0">
                          <a:solidFill>
                            <a:srgbClr val="0000FF"/>
                          </a:solidFill>
                          <a:latin typeface="Cambria Math" panose="02040503050406030204" pitchFamily="18" charset="0"/>
                        </a:rPr>
                        <m:t>xr</m:t>
                      </m:r>
                      <m:r>
                        <a:rPr lang="en-US" sz="2400" b="0" i="0" smtClean="0">
                          <a:solidFill>
                            <a:srgbClr val="0000FF"/>
                          </a:solidFill>
                          <a:latin typeface="Cambria Math" panose="02040503050406030204" pitchFamily="18" charset="0"/>
                        </a:rPr>
                        <m:t>)</m:t>
                      </m:r>
                    </m:oMath>
                  </m:oMathPara>
                </a14:m>
                <a:endParaRPr lang="el-GR" sz="2400" dirty="0">
                  <a:solidFill>
                    <a:srgbClr val="0000FF"/>
                  </a:solidFill>
                </a:endParaRPr>
              </a:p>
            </p:txBody>
          </p:sp>
        </mc:Choice>
        <mc:Fallback xmlns="">
          <p:sp>
            <p:nvSpPr>
              <p:cNvPr id="14" name="Ορθογώνιο 13">
                <a:extLst>
                  <a:ext uri="{FF2B5EF4-FFF2-40B4-BE49-F238E27FC236}">
                    <a16:creationId xmlns:a16="http://schemas.microsoft.com/office/drawing/2014/main" id="{D3313D68-D526-4DCC-83CD-526C1DC1F0BB}"/>
                  </a:ext>
                </a:extLst>
              </p:cNvPr>
              <p:cNvSpPr>
                <a:spLocks noRot="1" noChangeAspect="1" noMove="1" noResize="1" noEditPoints="1" noAdjustHandles="1" noChangeArrowheads="1" noChangeShapeType="1" noTextEdit="1"/>
              </p:cNvSpPr>
              <p:nvPr/>
            </p:nvSpPr>
            <p:spPr>
              <a:xfrm>
                <a:off x="4226178" y="3651280"/>
                <a:ext cx="3863622" cy="793551"/>
              </a:xfrm>
              <a:prstGeom prst="rect">
                <a:avLst/>
              </a:prstGeom>
              <a:blipFill>
                <a:blip r:embed="rId6"/>
                <a:stretch>
                  <a:fillRect/>
                </a:stretch>
              </a:blipFill>
            </p:spPr>
            <p:txBody>
              <a:bodyPr/>
              <a:lstStyle/>
              <a:p>
                <a:r>
                  <a:rPr lang="el-GR">
                    <a:noFill/>
                  </a:rPr>
                  <a:t> </a:t>
                </a:r>
              </a:p>
            </p:txBody>
          </p:sp>
        </mc:Fallback>
      </mc:AlternateContent>
      <p:pic>
        <p:nvPicPr>
          <p:cNvPr id="16386" name="Picture 2">
            <a:extLst>
              <a:ext uri="{FF2B5EF4-FFF2-40B4-BE49-F238E27FC236}">
                <a16:creationId xmlns:a16="http://schemas.microsoft.com/office/drawing/2014/main" id="{6145C276-4BD2-4F5A-A400-6A9EDD7A7D2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522" y="2736167"/>
            <a:ext cx="3764049" cy="311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D6D34514-6152-496A-A6EA-2D4B03C45F14}"/>
              </a:ext>
            </a:extLst>
          </p:cNvPr>
          <p:cNvSpPr txBox="1"/>
          <p:nvPr/>
        </p:nvSpPr>
        <p:spPr>
          <a:xfrm>
            <a:off x="263952" y="5845888"/>
            <a:ext cx="4092024" cy="646331"/>
          </a:xfrm>
          <a:prstGeom prst="rect">
            <a:avLst/>
          </a:prstGeom>
          <a:noFill/>
        </p:spPr>
        <p:txBody>
          <a:bodyPr wrap="square">
            <a:spAutoFit/>
          </a:bodyPr>
          <a:lstStyle/>
          <a:p>
            <a:r>
              <a:rPr lang="el-GR" sz="1800" b="1" i="1" spc="-15" dirty="0">
                <a:solidFill>
                  <a:srgbClr val="C00000"/>
                </a:solidFill>
                <a:effectLst/>
                <a:latin typeface="Times New Roman" panose="02020603050405020304" pitchFamily="18" charset="0"/>
                <a:ea typeface="Times New Roman" panose="02020603050405020304" pitchFamily="18" charset="0"/>
              </a:rPr>
              <a:t>Μ</a:t>
            </a:r>
            <a:r>
              <a:rPr lang="el-GR" sz="1800" b="1" i="1" spc="5" dirty="0">
                <a:solidFill>
                  <a:srgbClr val="C00000"/>
                </a:solidFill>
                <a:effectLst/>
                <a:latin typeface="Times New Roman" panose="02020603050405020304" pitchFamily="18" charset="0"/>
                <a:ea typeface="Times New Roman" panose="02020603050405020304" pitchFamily="18" charset="0"/>
              </a:rPr>
              <a:t>ε</a:t>
            </a:r>
            <a:r>
              <a:rPr lang="el-GR" sz="1800" b="1" i="1" dirty="0">
                <a:solidFill>
                  <a:srgbClr val="C00000"/>
                </a:solidFill>
                <a:effectLst/>
                <a:latin typeface="Times New Roman" panose="02020603050405020304" pitchFamily="18" charset="0"/>
                <a:ea typeface="Times New Roman" panose="02020603050405020304" pitchFamily="18" charset="0"/>
              </a:rPr>
              <a:t>ταβο</a:t>
            </a:r>
            <a:r>
              <a:rPr lang="el-GR" sz="1800" b="1" i="1" spc="5" dirty="0">
                <a:solidFill>
                  <a:srgbClr val="C00000"/>
                </a:solidFill>
                <a:effectLst/>
                <a:latin typeface="Times New Roman" panose="02020603050405020304" pitchFamily="18" charset="0"/>
                <a:ea typeface="Times New Roman" panose="02020603050405020304" pitchFamily="18" charset="0"/>
              </a:rPr>
              <a:t>λ</a:t>
            </a:r>
            <a:r>
              <a:rPr lang="el-GR" sz="1800" b="1" i="1" dirty="0">
                <a:solidFill>
                  <a:srgbClr val="C00000"/>
                </a:solidFill>
                <a:effectLst/>
                <a:latin typeface="Times New Roman" panose="02020603050405020304" pitchFamily="18" charset="0"/>
                <a:ea typeface="Times New Roman" panose="02020603050405020304" pitchFamily="18" charset="0"/>
              </a:rPr>
              <a:t>ή</a:t>
            </a:r>
            <a:r>
              <a:rPr lang="el-GR" sz="1800" b="1" i="1" spc="-5" dirty="0">
                <a:solidFill>
                  <a:srgbClr val="C00000"/>
                </a:solidFill>
                <a:effectLst/>
                <a:latin typeface="Times New Roman" panose="02020603050405020304" pitchFamily="18" charset="0"/>
                <a:ea typeface="Times New Roman" panose="02020603050405020304" pitchFamily="18" charset="0"/>
              </a:rPr>
              <a:t> </a:t>
            </a:r>
            <a:r>
              <a:rPr lang="el-GR" sz="1800" b="1" i="1" dirty="0">
                <a:solidFill>
                  <a:srgbClr val="C00000"/>
                </a:solidFill>
                <a:effectLst/>
                <a:latin typeface="Times New Roman" panose="02020603050405020304" pitchFamily="18" charset="0"/>
                <a:ea typeface="Times New Roman" panose="02020603050405020304" pitchFamily="18" charset="0"/>
              </a:rPr>
              <a:t>τ</a:t>
            </a:r>
            <a:r>
              <a:rPr lang="el-GR" sz="1800" b="1" i="1" spc="5" dirty="0">
                <a:solidFill>
                  <a:srgbClr val="C00000"/>
                </a:solidFill>
                <a:effectLst/>
                <a:latin typeface="Times New Roman" panose="02020603050405020304" pitchFamily="18" charset="0"/>
                <a:ea typeface="Times New Roman" panose="02020603050405020304" pitchFamily="18" charset="0"/>
              </a:rPr>
              <a:t>η</a:t>
            </a:r>
            <a:r>
              <a:rPr lang="el-GR" sz="1800" b="1" i="1" dirty="0">
                <a:solidFill>
                  <a:srgbClr val="C00000"/>
                </a:solidFill>
                <a:effectLst/>
                <a:latin typeface="Times New Roman" panose="02020603050405020304" pitchFamily="18" charset="0"/>
                <a:ea typeface="Times New Roman" panose="02020603050405020304" pitchFamily="18" charset="0"/>
              </a:rPr>
              <a:t>ς</a:t>
            </a:r>
            <a:r>
              <a:rPr lang="el-GR" sz="1800" b="1" i="1" spc="5" dirty="0">
                <a:solidFill>
                  <a:srgbClr val="C00000"/>
                </a:solidFill>
                <a:effectLst/>
                <a:latin typeface="Times New Roman" panose="02020603050405020304" pitchFamily="18" charset="0"/>
                <a:ea typeface="Times New Roman" panose="02020603050405020304" pitchFamily="18" charset="0"/>
              </a:rPr>
              <a:t> </a:t>
            </a:r>
            <a:r>
              <a:rPr lang="el-GR" sz="1800" b="1" i="1" spc="-5" dirty="0">
                <a:solidFill>
                  <a:srgbClr val="C00000"/>
                </a:solidFill>
                <a:effectLst/>
                <a:latin typeface="Times New Roman" panose="02020603050405020304" pitchFamily="18" charset="0"/>
                <a:ea typeface="Times New Roman" panose="02020603050405020304" pitchFamily="18" charset="0"/>
              </a:rPr>
              <a:t>δ</a:t>
            </a:r>
            <a:r>
              <a:rPr lang="el-GR" sz="1800" b="1" i="1" dirty="0">
                <a:solidFill>
                  <a:srgbClr val="C00000"/>
                </a:solidFill>
                <a:effectLst/>
                <a:latin typeface="Times New Roman" panose="02020603050405020304" pitchFamily="18" charset="0"/>
                <a:ea typeface="Times New Roman" panose="02020603050405020304" pitchFamily="18" charset="0"/>
              </a:rPr>
              <a:t>ύν</a:t>
            </a:r>
            <a:r>
              <a:rPr lang="el-GR" sz="1800" b="1" i="1" spc="-10" dirty="0">
                <a:solidFill>
                  <a:srgbClr val="C00000"/>
                </a:solidFill>
                <a:effectLst/>
                <a:latin typeface="Times New Roman" panose="02020603050405020304" pitchFamily="18" charset="0"/>
                <a:ea typeface="Times New Roman" panose="02020603050405020304" pitchFamily="18" charset="0"/>
              </a:rPr>
              <a:t>α</a:t>
            </a:r>
            <a:r>
              <a:rPr lang="el-GR" sz="1800" b="1" i="1" dirty="0">
                <a:solidFill>
                  <a:srgbClr val="C00000"/>
                </a:solidFill>
                <a:effectLst/>
                <a:latin typeface="Times New Roman" panose="02020603050405020304" pitchFamily="18" charset="0"/>
                <a:ea typeface="Times New Roman" panose="02020603050405020304" pitchFamily="18" charset="0"/>
              </a:rPr>
              <a:t>μης</a:t>
            </a:r>
            <a:r>
              <a:rPr lang="el-GR" sz="1800" b="1" i="1" spc="15" dirty="0">
                <a:solidFill>
                  <a:srgbClr val="C00000"/>
                </a:solidFill>
                <a:effectLst/>
                <a:latin typeface="Times New Roman" panose="02020603050405020304" pitchFamily="18" charset="0"/>
                <a:ea typeface="Times New Roman" panose="02020603050405020304" pitchFamily="18" charset="0"/>
              </a:rPr>
              <a:t> </a:t>
            </a:r>
            <a:r>
              <a:rPr lang="en-US" sz="1800" b="1" i="1" spc="-5" dirty="0">
                <a:solidFill>
                  <a:srgbClr val="C00000"/>
                </a:solidFill>
                <a:effectLst/>
                <a:latin typeface="Times New Roman" panose="02020603050405020304" pitchFamily="18" charset="0"/>
                <a:ea typeface="Times New Roman" panose="02020603050405020304" pitchFamily="18" charset="0"/>
              </a:rPr>
              <a:t>C</a:t>
            </a:r>
            <a:r>
              <a:rPr lang="en-US" sz="1800" b="1" i="1" dirty="0">
                <a:solidFill>
                  <a:srgbClr val="C00000"/>
                </a:solidFill>
                <a:effectLst/>
                <a:latin typeface="Times New Roman" panose="02020603050405020304" pitchFamily="18" charset="0"/>
                <a:ea typeface="Times New Roman" panose="02020603050405020304" pitchFamily="18" charset="0"/>
              </a:rPr>
              <a:t>o</a:t>
            </a:r>
            <a:r>
              <a:rPr lang="en-US" sz="1800" b="1" i="1" spc="-10" dirty="0">
                <a:solidFill>
                  <a:srgbClr val="C00000"/>
                </a:solidFill>
                <a:effectLst/>
                <a:latin typeface="Times New Roman" panose="02020603050405020304" pitchFamily="18" charset="0"/>
                <a:ea typeface="Times New Roman" panose="02020603050405020304" pitchFamily="18" charset="0"/>
              </a:rPr>
              <a:t>r</a:t>
            </a:r>
            <a:r>
              <a:rPr lang="en-US" sz="1800" b="1" i="1" dirty="0">
                <a:solidFill>
                  <a:srgbClr val="C00000"/>
                </a:solidFill>
                <a:effectLst/>
                <a:latin typeface="Times New Roman" panose="02020603050405020304" pitchFamily="18" charset="0"/>
                <a:ea typeface="Times New Roman" panose="02020603050405020304" pitchFamily="18" charset="0"/>
              </a:rPr>
              <a:t>io</a:t>
            </a:r>
            <a:r>
              <a:rPr lang="en-US" sz="1800" b="1" i="1" spc="5" dirty="0">
                <a:solidFill>
                  <a:srgbClr val="C00000"/>
                </a:solidFill>
                <a:effectLst/>
                <a:latin typeface="Times New Roman" panose="02020603050405020304" pitchFamily="18" charset="0"/>
                <a:ea typeface="Times New Roman" panose="02020603050405020304" pitchFamily="18" charset="0"/>
              </a:rPr>
              <a:t>l</a:t>
            </a:r>
            <a:r>
              <a:rPr lang="en-US" sz="1800" b="1" i="1" dirty="0">
                <a:solidFill>
                  <a:srgbClr val="C00000"/>
                </a:solidFill>
                <a:effectLst/>
                <a:latin typeface="Times New Roman" panose="02020603050405020304" pitchFamily="18" charset="0"/>
                <a:ea typeface="Times New Roman" panose="02020603050405020304" pitchFamily="18" charset="0"/>
              </a:rPr>
              <a:t>is</a:t>
            </a:r>
            <a:r>
              <a:rPr lang="en-US" sz="1800" b="1" i="1" spc="5" dirty="0">
                <a:solidFill>
                  <a:srgbClr val="C00000"/>
                </a:solidFill>
                <a:effectLst/>
                <a:latin typeface="Times New Roman" panose="02020603050405020304" pitchFamily="18" charset="0"/>
                <a:ea typeface="Times New Roman" panose="02020603050405020304" pitchFamily="18" charset="0"/>
              </a:rPr>
              <a:t> </a:t>
            </a:r>
            <a:r>
              <a:rPr lang="el-GR" sz="1800" b="1" i="1" spc="-10" dirty="0">
                <a:solidFill>
                  <a:srgbClr val="C00000"/>
                </a:solidFill>
                <a:effectLst/>
                <a:latin typeface="Times New Roman" panose="02020603050405020304" pitchFamily="18" charset="0"/>
                <a:ea typeface="Times New Roman" panose="02020603050405020304" pitchFamily="18" charset="0"/>
              </a:rPr>
              <a:t>(</a:t>
            </a:r>
            <a:r>
              <a:rPr lang="en-US" sz="1800" b="1" i="1" dirty="0">
                <a:solidFill>
                  <a:srgbClr val="C00000"/>
                </a:solidFill>
                <a:effectLst/>
                <a:latin typeface="Times New Roman" panose="02020603050405020304" pitchFamily="18" charset="0"/>
                <a:ea typeface="Times New Roman" panose="02020603050405020304" pitchFamily="18" charset="0"/>
              </a:rPr>
              <a:t>m</a:t>
            </a:r>
            <a:r>
              <a:rPr lang="el-GR" sz="1800" b="1" i="1" dirty="0">
                <a:solidFill>
                  <a:srgbClr val="C00000"/>
                </a:solidFill>
                <a:effectLst/>
                <a:latin typeface="Times New Roman" panose="02020603050405020304" pitchFamily="18" charset="0"/>
                <a:ea typeface="Times New Roman" panose="02020603050405020304" pitchFamily="18" charset="0"/>
              </a:rPr>
              <a:t>/</a:t>
            </a:r>
            <a:r>
              <a:rPr lang="en-US" b="1" i="1" dirty="0">
                <a:solidFill>
                  <a:srgbClr val="C00000"/>
                </a:solidFill>
                <a:latin typeface="Times New Roman" panose="02020603050405020304" pitchFamily="18" charset="0"/>
              </a:rPr>
              <a:t>s</a:t>
            </a:r>
            <a:r>
              <a:rPr lang="el-GR" b="1" i="1" baseline="30000" dirty="0">
                <a:solidFill>
                  <a:srgbClr val="C00000"/>
                </a:solidFill>
                <a:latin typeface="Times New Roman" panose="02020603050405020304" pitchFamily="18" charset="0"/>
              </a:rPr>
              <a:t>2</a:t>
            </a:r>
            <a:r>
              <a:rPr lang="el-GR" b="1" i="1" dirty="0">
                <a:solidFill>
                  <a:srgbClr val="C00000"/>
                </a:solidFill>
                <a:latin typeface="Times New Roman" panose="02020603050405020304" pitchFamily="18" charset="0"/>
              </a:rPr>
              <a:t>) με το γεωγραφικό πλάτος</a:t>
            </a:r>
          </a:p>
        </p:txBody>
      </p:sp>
      <p:sp>
        <p:nvSpPr>
          <p:cNvPr id="16" name="TextBox 15">
            <a:extLst>
              <a:ext uri="{FF2B5EF4-FFF2-40B4-BE49-F238E27FC236}">
                <a16:creationId xmlns:a16="http://schemas.microsoft.com/office/drawing/2014/main" id="{7F70BB78-16E5-49E3-8F5E-C7C944863E1E}"/>
              </a:ext>
            </a:extLst>
          </p:cNvPr>
          <p:cNvSpPr txBox="1"/>
          <p:nvPr/>
        </p:nvSpPr>
        <p:spPr>
          <a:xfrm>
            <a:off x="299380" y="1288153"/>
            <a:ext cx="8587680" cy="759182"/>
          </a:xfrm>
          <a:prstGeom prst="rect">
            <a:avLst/>
          </a:prstGeom>
        </p:spPr>
        <p:txBody>
          <a:bodyPr wrap="square">
            <a:spAutoFit/>
          </a:bodyPr>
          <a:lstStyle>
            <a:defPPr>
              <a:defRPr lang="el-GR"/>
            </a:defPPr>
            <a:lvl1pPr marL="12700" algn="just">
              <a:lnSpc>
                <a:spcPts val="2555"/>
              </a:lnSpc>
              <a:spcBef>
                <a:spcPts val="127"/>
              </a:spcBef>
              <a:defRPr sz="2400" u="sng">
                <a:solidFill>
                  <a:srgbClr val="FF0000"/>
                </a:solidFill>
              </a:defRPr>
            </a:lvl1pPr>
          </a:lstStyle>
          <a:p>
            <a:r>
              <a:rPr lang="el-GR" sz="2200" u="none" dirty="0"/>
              <a:t>Επομένως με εφαρμογή της εξίσωσής στην απόλυτη ταχύτητα, προκύπτει:</a:t>
            </a:r>
          </a:p>
        </p:txBody>
      </p:sp>
      <p:cxnSp>
        <p:nvCxnSpPr>
          <p:cNvPr id="15" name="Ευθύγραμμο βέλος σύνδεσης 14">
            <a:extLst>
              <a:ext uri="{FF2B5EF4-FFF2-40B4-BE49-F238E27FC236}">
                <a16:creationId xmlns:a16="http://schemas.microsoft.com/office/drawing/2014/main" id="{A866F5BA-8C88-439C-BA02-5A5DC0CC8E19}"/>
              </a:ext>
            </a:extLst>
          </p:cNvPr>
          <p:cNvCxnSpPr>
            <a:cxnSpLocks/>
          </p:cNvCxnSpPr>
          <p:nvPr/>
        </p:nvCxnSpPr>
        <p:spPr>
          <a:xfrm flipH="1" flipV="1">
            <a:off x="6300192" y="4297605"/>
            <a:ext cx="1008112" cy="12722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9559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8B8CEA0-7BA4-4855-8007-9BF09F0C548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837A359-6C46-49C4-AA67-96E5051C906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41</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5EEB6BFB-C2A9-4FBE-9987-D7D632230E48}"/>
              </a:ext>
            </a:extLst>
          </p:cNvPr>
          <p:cNvSpPr txBox="1"/>
          <p:nvPr/>
        </p:nvSpPr>
        <p:spPr>
          <a:xfrm>
            <a:off x="468496" y="404665"/>
            <a:ext cx="8423983" cy="432048"/>
          </a:xfrm>
          <a:prstGeom prst="rect">
            <a:avLst/>
          </a:prstGeom>
        </p:spPr>
        <p:txBody>
          <a:bodyPr wrap="square" lIns="0" tIns="0" rIns="0" bIns="0" rtlCol="0">
            <a:noAutofit/>
          </a:bodyPr>
          <a:lstStyle/>
          <a:p>
            <a:pPr marL="12700" algn="ctr">
              <a:lnSpc>
                <a:spcPts val="2555"/>
              </a:lnSpc>
              <a:spcBef>
                <a:spcPts val="127"/>
              </a:spcBef>
            </a:pPr>
            <a:r>
              <a:rPr lang="el-GR" sz="2600" u="sng" dirty="0">
                <a:latin typeface="Segoe UI Symbol" panose="020B0502040204020203" pitchFamily="34" charset="0"/>
                <a:ea typeface="Segoe UI Symbol" panose="020B0502040204020203" pitchFamily="34" charset="0"/>
              </a:rPr>
              <a:t>Διατήρηση της μάζας – εξίσωση της συνέχειας</a:t>
            </a:r>
          </a:p>
        </p:txBody>
      </p:sp>
      <p:sp>
        <p:nvSpPr>
          <p:cNvPr id="5" name="Ορθογώνιο 4">
            <a:extLst>
              <a:ext uri="{FF2B5EF4-FFF2-40B4-BE49-F238E27FC236}">
                <a16:creationId xmlns:a16="http://schemas.microsoft.com/office/drawing/2014/main" id="{7381F751-1D22-4117-B696-67A94C22C36A}"/>
              </a:ext>
            </a:extLst>
          </p:cNvPr>
          <p:cNvSpPr/>
          <p:nvPr/>
        </p:nvSpPr>
        <p:spPr>
          <a:xfrm>
            <a:off x="179512" y="1183513"/>
            <a:ext cx="8712967" cy="2451953"/>
          </a:xfrm>
          <a:prstGeom prst="rect">
            <a:avLst/>
          </a:prstGeom>
        </p:spPr>
        <p:txBody>
          <a:bodyPr wrap="square">
            <a:spAutoFit/>
          </a:bodyPr>
          <a:lstStyle/>
          <a:p>
            <a:pPr marL="12700" algn="just">
              <a:lnSpc>
                <a:spcPts val="2555"/>
              </a:lnSpc>
              <a:spcBef>
                <a:spcPts val="127"/>
              </a:spcBef>
            </a:pPr>
            <a:r>
              <a:rPr lang="el-GR" sz="2400" dirty="0">
                <a:solidFill>
                  <a:srgbClr val="FF0000"/>
                </a:solidFill>
              </a:rPr>
              <a:t>Εάν θεωρηθεί ότι </a:t>
            </a:r>
            <a:r>
              <a:rPr lang="el-GR" sz="2400" u="sng" dirty="0">
                <a:solidFill>
                  <a:srgbClr val="FF0000"/>
                </a:solidFill>
              </a:rPr>
              <a:t>δεν υπάρχουν πηγές και καταβόθρες </a:t>
            </a:r>
            <a:r>
              <a:rPr lang="el-GR" sz="2400" dirty="0">
                <a:solidFill>
                  <a:srgbClr val="FF0000"/>
                </a:solidFill>
              </a:rPr>
              <a:t>ατμοσφαιρικού ρευστού και για </a:t>
            </a:r>
            <a:r>
              <a:rPr lang="el-GR" sz="2400" dirty="0" err="1">
                <a:solidFill>
                  <a:srgbClr val="FF0000"/>
                </a:solidFill>
              </a:rPr>
              <a:t>μοναδιαίο</a:t>
            </a:r>
            <a:r>
              <a:rPr lang="el-GR" sz="2400" dirty="0">
                <a:solidFill>
                  <a:srgbClr val="FF0000"/>
                </a:solidFill>
              </a:rPr>
              <a:t> όγκο στην ατμόσφαιρα, </a:t>
            </a:r>
            <a:r>
              <a:rPr lang="el-GR" sz="2400" b="1" dirty="0">
                <a:solidFill>
                  <a:srgbClr val="0000FF"/>
                </a:solidFill>
              </a:rPr>
              <a:t>η μάζα που εισέρχεται σε αυτόν είναι ίση με τη μάζα που εξέρχεται από αυτόν</a:t>
            </a:r>
            <a:r>
              <a:rPr lang="el-GR" sz="2400" dirty="0">
                <a:solidFill>
                  <a:srgbClr val="FF0000"/>
                </a:solidFill>
              </a:rPr>
              <a:t>, με αποτέλεσμα η μάζα του ρευστού εντός του </a:t>
            </a:r>
            <a:r>
              <a:rPr lang="el-GR" sz="2400" dirty="0" err="1">
                <a:solidFill>
                  <a:srgbClr val="FF0000"/>
                </a:solidFill>
              </a:rPr>
              <a:t>μοναδιαίου</a:t>
            </a:r>
            <a:r>
              <a:rPr lang="el-GR" sz="2400" dirty="0">
                <a:solidFill>
                  <a:srgbClr val="FF0000"/>
                </a:solidFill>
              </a:rPr>
              <a:t> όγκου να παραμένει σταθερή.</a:t>
            </a:r>
            <a:endParaRPr lang="en-US" sz="2400" dirty="0">
              <a:solidFill>
                <a:srgbClr val="FF0000"/>
              </a:solidFill>
            </a:endParaRP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r>
              <a:rPr lang="el-GR" sz="2400" dirty="0">
                <a:solidFill>
                  <a:srgbClr val="FF0000"/>
                </a:solidFill>
              </a:rPr>
              <a:t> </a:t>
            </a:r>
            <a:endParaRPr lang="en-US" sz="2400" dirty="0">
              <a:solidFill>
                <a:srgbClr val="FF0000"/>
              </a:solidFill>
            </a:endParaRPr>
          </a:p>
        </p:txBody>
      </p:sp>
      <p:pic>
        <p:nvPicPr>
          <p:cNvPr id="6" name="Picture 2">
            <a:extLst>
              <a:ext uri="{FF2B5EF4-FFF2-40B4-BE49-F238E27FC236}">
                <a16:creationId xmlns:a16="http://schemas.microsoft.com/office/drawing/2014/main" id="{2C235851-F95E-47EB-8293-128E8DE89AD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2331" y="2924944"/>
            <a:ext cx="3799645" cy="311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313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8B8CEA0-7BA4-4855-8007-9BF09F0C5486}"/>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837A359-6C46-49C4-AA67-96E5051C906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42</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5EEB6BFB-C2A9-4FBE-9987-D7D632230E48}"/>
              </a:ext>
            </a:extLst>
          </p:cNvPr>
          <p:cNvSpPr txBox="1"/>
          <p:nvPr/>
        </p:nvSpPr>
        <p:spPr>
          <a:xfrm>
            <a:off x="468496" y="404665"/>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u="sng">
                <a:latin typeface="Segoe UI Symbol" panose="020B0502040204020203" pitchFamily="34" charset="0"/>
                <a:ea typeface="Segoe UI Symbol" panose="020B0502040204020203" pitchFamily="34" charset="0"/>
              </a:defRPr>
            </a:lvl1pPr>
          </a:lstStyle>
          <a:p>
            <a:r>
              <a:rPr lang="el-GR" dirty="0"/>
              <a:t>Διατήρηση της μάζας – εξίσωση της συνέχειας</a:t>
            </a:r>
          </a:p>
        </p:txBody>
      </p:sp>
      <p:sp>
        <p:nvSpPr>
          <p:cNvPr id="5" name="Ορθογώνιο 4">
            <a:extLst>
              <a:ext uri="{FF2B5EF4-FFF2-40B4-BE49-F238E27FC236}">
                <a16:creationId xmlns:a16="http://schemas.microsoft.com/office/drawing/2014/main" id="{7381F751-1D22-4117-B696-67A94C22C36A}"/>
              </a:ext>
            </a:extLst>
          </p:cNvPr>
          <p:cNvSpPr/>
          <p:nvPr/>
        </p:nvSpPr>
        <p:spPr>
          <a:xfrm>
            <a:off x="395537" y="1412776"/>
            <a:ext cx="8136428" cy="4196020"/>
          </a:xfrm>
          <a:prstGeom prst="rect">
            <a:avLst/>
          </a:prstGeom>
        </p:spPr>
        <p:txBody>
          <a:bodyPr wrap="square">
            <a:spAutoFit/>
          </a:bodyPr>
          <a:lstStyle/>
          <a:p>
            <a:pPr marL="12700" algn="just">
              <a:lnSpc>
                <a:spcPts val="2555"/>
              </a:lnSpc>
              <a:spcBef>
                <a:spcPts val="127"/>
              </a:spcBef>
            </a:pPr>
            <a:endParaRPr lang="el-GR" sz="2400" dirty="0">
              <a:solidFill>
                <a:srgbClr val="FF0000"/>
              </a:solidFill>
            </a:endParaRPr>
          </a:p>
          <a:p>
            <a:pPr marL="12700" algn="just">
              <a:lnSpc>
                <a:spcPts val="2555"/>
              </a:lnSpc>
              <a:spcBef>
                <a:spcPts val="127"/>
              </a:spcBef>
            </a:pPr>
            <a:r>
              <a:rPr lang="el-GR" sz="2400" dirty="0">
                <a:solidFill>
                  <a:srgbClr val="FF0000"/>
                </a:solidFill>
              </a:rPr>
              <a:t>Ο άνεμος είναι ένα διανυσματικό μέγεθος και η ταχύτητα του έχει τρείς συνιστώσες κατά τις τρεις διευθύνσεις (</a:t>
            </a:r>
            <a:r>
              <a:rPr lang="en-US" sz="2400" dirty="0" err="1">
                <a:solidFill>
                  <a:srgbClr val="FF0000"/>
                </a:solidFill>
              </a:rPr>
              <a:t>x,y,z</a:t>
            </a:r>
            <a:r>
              <a:rPr lang="en-US" sz="2400" dirty="0">
                <a:solidFill>
                  <a:srgbClr val="FF0000"/>
                </a:solidFill>
              </a:rPr>
              <a:t>). </a:t>
            </a:r>
            <a:endParaRPr lang="el-GR" sz="2400" dirty="0">
              <a:solidFill>
                <a:srgbClr val="FF0000"/>
              </a:solidFill>
            </a:endParaRP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r>
              <a:rPr lang="el-GR" sz="2400" dirty="0">
                <a:solidFill>
                  <a:srgbClr val="FF0000"/>
                </a:solidFill>
              </a:rPr>
              <a:t>Οι τρεις συνιστώσες της ταχύτητας είναι </a:t>
            </a:r>
            <a:r>
              <a:rPr lang="en-US" sz="2400" dirty="0">
                <a:solidFill>
                  <a:srgbClr val="FF0000"/>
                </a:solidFill>
              </a:rPr>
              <a:t>(</a:t>
            </a:r>
            <a:r>
              <a:rPr lang="en-US" sz="2400" dirty="0" err="1">
                <a:solidFill>
                  <a:srgbClr val="FF0000"/>
                </a:solidFill>
              </a:rPr>
              <a:t>u,v,w</a:t>
            </a:r>
            <a:r>
              <a:rPr lang="en-US" sz="2400" dirty="0">
                <a:solidFill>
                  <a:srgbClr val="FF0000"/>
                </a:solidFill>
              </a:rPr>
              <a:t>)</a:t>
            </a:r>
            <a:r>
              <a:rPr lang="el-GR" sz="2400" dirty="0">
                <a:solidFill>
                  <a:srgbClr val="FF0000"/>
                </a:solidFill>
              </a:rPr>
              <a:t> αντίστοιχα. </a:t>
            </a:r>
            <a:endParaRPr lang="en-US" sz="2400" dirty="0">
              <a:solidFill>
                <a:srgbClr val="FF0000"/>
              </a:solidFill>
            </a:endParaRPr>
          </a:p>
          <a:p>
            <a:pPr marL="12700" algn="just">
              <a:lnSpc>
                <a:spcPts val="2555"/>
              </a:lnSpc>
              <a:spcBef>
                <a:spcPts val="127"/>
              </a:spcBef>
            </a:pPr>
            <a:r>
              <a:rPr lang="el-GR" sz="2400" dirty="0">
                <a:solidFill>
                  <a:srgbClr val="FF0000"/>
                </a:solidFill>
              </a:rPr>
              <a:t>Η πυκνότητα του αέρα είναι ρ.</a:t>
            </a: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r>
              <a:rPr lang="el-GR" sz="2400" dirty="0">
                <a:solidFill>
                  <a:srgbClr val="0000FF"/>
                </a:solidFill>
              </a:rPr>
              <a:t>Η εισροή μάζας στη διεύθυνση </a:t>
            </a:r>
            <a:r>
              <a:rPr lang="en-US" sz="2400" dirty="0">
                <a:solidFill>
                  <a:srgbClr val="0000FF"/>
                </a:solidFill>
              </a:rPr>
              <a:t>x </a:t>
            </a:r>
            <a:r>
              <a:rPr lang="el-GR" sz="2400" dirty="0">
                <a:solidFill>
                  <a:srgbClr val="0000FF"/>
                </a:solidFill>
              </a:rPr>
              <a:t>και στη μονάδα του χρόνου είναι η διαφορά μάζας που εισέρχεται στον στοιχειώδη όγκο αναφοράς … </a:t>
            </a:r>
          </a:p>
          <a:p>
            <a:pPr marL="12700" algn="just">
              <a:lnSpc>
                <a:spcPts val="2555"/>
              </a:lnSpc>
              <a:spcBef>
                <a:spcPts val="127"/>
              </a:spcBef>
            </a:pPr>
            <a:r>
              <a:rPr lang="el-GR" sz="2400" dirty="0">
                <a:solidFill>
                  <a:srgbClr val="FF0000"/>
                </a:solidFill>
              </a:rPr>
              <a:t> </a:t>
            </a:r>
            <a:endParaRPr lang="en-US" sz="2400" dirty="0">
              <a:solidFill>
                <a:srgbClr val="FF0000"/>
              </a:solidFill>
            </a:endParaRPr>
          </a:p>
        </p:txBody>
      </p:sp>
    </p:spTree>
    <p:extLst>
      <p:ext uri="{BB962C8B-B14F-4D97-AF65-F5344CB8AC3E}">
        <p14:creationId xmlns:p14="http://schemas.microsoft.com/office/powerpoint/2010/main" val="2506187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32042F78-5633-4097-8D6C-68CC6BF59CC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8D2FAC8-F866-474A-9F11-3023548BBA0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43</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8AFE14A1-551F-4215-BF85-0EA6933927BC}"/>
              </a:ext>
            </a:extLst>
          </p:cNvPr>
          <p:cNvSpPr txBox="1"/>
          <p:nvPr/>
        </p:nvSpPr>
        <p:spPr>
          <a:xfrm>
            <a:off x="360008" y="31550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u="sng">
                <a:latin typeface="Segoe UI Symbol" panose="020B0502040204020203" pitchFamily="34" charset="0"/>
                <a:ea typeface="Segoe UI Symbol" panose="020B0502040204020203" pitchFamily="34" charset="0"/>
              </a:defRPr>
            </a:lvl1pPr>
          </a:lstStyle>
          <a:p>
            <a:r>
              <a:rPr lang="el-GR" dirty="0"/>
              <a:t>Διατήρηση της μάζας – εξίσωση συνέχειας</a:t>
            </a:r>
          </a:p>
        </p:txBody>
      </p:sp>
      <p:sp>
        <p:nvSpPr>
          <p:cNvPr id="5" name="Ορθογώνιο 4">
            <a:extLst>
              <a:ext uri="{FF2B5EF4-FFF2-40B4-BE49-F238E27FC236}">
                <a16:creationId xmlns:a16="http://schemas.microsoft.com/office/drawing/2014/main" id="{79E7611C-F6A4-4C5B-982E-3BAE485AB7D6}"/>
              </a:ext>
            </a:extLst>
          </p:cNvPr>
          <p:cNvSpPr/>
          <p:nvPr/>
        </p:nvSpPr>
        <p:spPr>
          <a:xfrm>
            <a:off x="358194" y="998034"/>
            <a:ext cx="8587680" cy="759182"/>
          </a:xfrm>
          <a:prstGeom prst="rect">
            <a:avLst/>
          </a:prstGeom>
        </p:spPr>
        <p:txBody>
          <a:bodyPr wrap="square">
            <a:spAutoFit/>
          </a:bodyPr>
          <a:lstStyle/>
          <a:p>
            <a:pPr marL="12700" algn="just">
              <a:lnSpc>
                <a:spcPts val="2555"/>
              </a:lnSpc>
              <a:spcBef>
                <a:spcPts val="127"/>
              </a:spcBef>
            </a:pPr>
            <a:r>
              <a:rPr lang="el-GR" sz="2400" dirty="0">
                <a:solidFill>
                  <a:srgbClr val="FF0000"/>
                </a:solidFill>
              </a:rPr>
              <a:t>Στο στοιχειώδη όγκο αναφοράς η ροή εισέρχεται από αριστερά και εξέρχεται δεξιά: </a:t>
            </a:r>
            <a:endParaRPr lang="en-US" sz="2400" dirty="0">
              <a:solidFill>
                <a:srgbClr val="FF0000"/>
              </a:solidFill>
            </a:endParaRPr>
          </a:p>
        </p:txBody>
      </p:sp>
      <p:pic>
        <p:nvPicPr>
          <p:cNvPr id="6" name="Εικόνα 5">
            <a:extLst>
              <a:ext uri="{FF2B5EF4-FFF2-40B4-BE49-F238E27FC236}">
                <a16:creationId xmlns:a16="http://schemas.microsoft.com/office/drawing/2014/main" id="{1453BE0D-DEBF-4D82-BDE2-625E7C68169F}"/>
              </a:ext>
            </a:extLst>
          </p:cNvPr>
          <p:cNvPicPr>
            <a:picLocks noChangeAspect="1"/>
          </p:cNvPicPr>
          <p:nvPr/>
        </p:nvPicPr>
        <p:blipFill rotWithShape="1">
          <a:blip r:embed="rId3" cstate="print"/>
          <a:srcRect l="27636" r="24171" b="18270"/>
          <a:stretch/>
        </p:blipFill>
        <p:spPr>
          <a:xfrm>
            <a:off x="3635896" y="1605839"/>
            <a:ext cx="4368582" cy="2840188"/>
          </a:xfrm>
          <a:prstGeom prst="rect">
            <a:avLst/>
          </a:prstGeom>
        </p:spPr>
      </p:pic>
      <p:sp>
        <p:nvSpPr>
          <p:cNvPr id="10" name="Ορθογώνιο 9">
            <a:extLst>
              <a:ext uri="{FF2B5EF4-FFF2-40B4-BE49-F238E27FC236}">
                <a16:creationId xmlns:a16="http://schemas.microsoft.com/office/drawing/2014/main" id="{6658E7A7-3D7E-48AA-9AB8-CD6CFF4F9307}"/>
              </a:ext>
            </a:extLst>
          </p:cNvPr>
          <p:cNvSpPr/>
          <p:nvPr/>
        </p:nvSpPr>
        <p:spPr>
          <a:xfrm>
            <a:off x="611560" y="5650205"/>
            <a:ext cx="7805470" cy="369332"/>
          </a:xfrm>
          <a:prstGeom prst="rect">
            <a:avLst/>
          </a:prstGeom>
        </p:spPr>
        <p:txBody>
          <a:bodyPr wrap="square">
            <a:spAutoFit/>
          </a:bodyPr>
          <a:lstStyle/>
          <a:p>
            <a:r>
              <a:rPr lang="el-GR" dirty="0">
                <a:solidFill>
                  <a:srgbClr val="0000FF"/>
                </a:solidFill>
              </a:rPr>
              <a:t>Όπου:                                                     Ο στοιχειώδης όγκος αναφοράς </a:t>
            </a:r>
            <a:endParaRPr lang="el-GR" dirty="0"/>
          </a:p>
        </p:txBody>
      </p:sp>
      <mc:AlternateContent xmlns:mc="http://schemas.openxmlformats.org/markup-compatibility/2006" xmlns:a14="http://schemas.microsoft.com/office/drawing/2010/main">
        <mc:Choice Requires="a14">
          <p:sp>
            <p:nvSpPr>
              <p:cNvPr id="11" name="Ορθογώνιο 10">
                <a:extLst>
                  <a:ext uri="{FF2B5EF4-FFF2-40B4-BE49-F238E27FC236}">
                    <a16:creationId xmlns:a16="http://schemas.microsoft.com/office/drawing/2014/main" id="{BE7E6E21-1A3A-4241-AB62-7B0F08379794}"/>
                  </a:ext>
                </a:extLst>
              </p:cNvPr>
              <p:cNvSpPr/>
              <p:nvPr/>
            </p:nvSpPr>
            <p:spPr>
              <a:xfrm>
                <a:off x="172103" y="4385341"/>
                <a:ext cx="8943089" cy="635367"/>
              </a:xfrm>
              <a:prstGeom prst="rect">
                <a:avLst/>
              </a:prstGeom>
            </p:spPr>
            <p:txBody>
              <a:bodyPr wrap="none">
                <a:spAutoFit/>
              </a:bodyPr>
              <a:lstStyle/>
              <a:p>
                <a14:m>
                  <m:oMath xmlns:m="http://schemas.openxmlformats.org/officeDocument/2006/math">
                    <m:d>
                      <m:dPr>
                        <m:begChr m:val="["/>
                        <m:endChr m:val="]"/>
                        <m:ctrlPr>
                          <a:rPr lang="en-US" sz="2400" b="0" i="1" smtClean="0">
                            <a:solidFill>
                              <a:srgbClr val="0000FF"/>
                            </a:solidFill>
                            <a:latin typeface="Cambria Math" panose="02040503050406030204" pitchFamily="18" charset="0"/>
                          </a:rPr>
                        </m:ctrlPr>
                      </m:dPr>
                      <m:e>
                        <m:r>
                          <a:rPr lang="el-GR" sz="2400" b="0" i="1" smtClean="0">
                            <a:solidFill>
                              <a:srgbClr val="0000FF"/>
                            </a:solidFill>
                            <a:latin typeface="Cambria Math" panose="02040503050406030204" pitchFamily="18" charset="0"/>
                          </a:rPr>
                          <m:t>𝜌</m:t>
                        </m:r>
                        <m:d>
                          <m:dPr>
                            <m:ctrlPr>
                              <a:rPr lang="el-GR" sz="2400" b="0" i="1" smtClean="0">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𝑥</m:t>
                            </m:r>
                          </m:e>
                        </m:d>
                        <m:r>
                          <a:rPr lang="en-US" sz="2400" b="0" i="1" smtClean="0">
                            <a:solidFill>
                              <a:srgbClr val="0000FF"/>
                            </a:solidFill>
                            <a:latin typeface="Cambria Math" panose="02040503050406030204" pitchFamily="18" charset="0"/>
                          </a:rPr>
                          <m:t>𝑢</m:t>
                        </m:r>
                        <m:d>
                          <m:dPr>
                            <m:ctrlPr>
                              <a:rPr lang="en-US" sz="2400" b="0" i="1" smtClean="0">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𝑥</m:t>
                            </m:r>
                          </m:e>
                        </m:d>
                        <m:r>
                          <a:rPr lang="en-US" sz="2400" b="0" i="1" smtClean="0">
                            <a:solidFill>
                              <a:srgbClr val="0000FF"/>
                            </a:solidFill>
                            <a:latin typeface="Cambria Math" panose="02040503050406030204" pitchFamily="18" charset="0"/>
                          </a:rPr>
                          <m:t>−</m:t>
                        </m:r>
                        <m:r>
                          <a:rPr lang="el-GR" sz="2400" i="1">
                            <a:solidFill>
                              <a:srgbClr val="0000FF"/>
                            </a:solidFill>
                            <a:latin typeface="Cambria Math" panose="02040503050406030204" pitchFamily="18" charset="0"/>
                          </a:rPr>
                          <m:t>𝜌</m:t>
                        </m:r>
                        <m:d>
                          <m:dPr>
                            <m:ctrlPr>
                              <a:rPr lang="el-GR" sz="2400" i="1">
                                <a:solidFill>
                                  <a:srgbClr val="0000FF"/>
                                </a:solidFill>
                                <a:latin typeface="Cambria Math" panose="02040503050406030204" pitchFamily="18" charset="0"/>
                              </a:rPr>
                            </m:ctrlPr>
                          </m:dPr>
                          <m:e>
                            <m:r>
                              <a:rPr lang="en-US" sz="2400" i="1">
                                <a:solidFill>
                                  <a:srgbClr val="0000FF"/>
                                </a:solidFill>
                                <a:latin typeface="Cambria Math" panose="02040503050406030204" pitchFamily="18" charset="0"/>
                              </a:rPr>
                              <m:t>𝑥</m:t>
                            </m:r>
                            <m:r>
                              <a:rPr lang="en-US" sz="2400" i="1">
                                <a:solidFill>
                                  <a:srgbClr val="0000FF"/>
                                </a:solidFill>
                                <a:latin typeface="Cambria Math" panose="02040503050406030204" pitchFamily="18" charset="0"/>
                              </a:rPr>
                              <m:t>+</m:t>
                            </m:r>
                            <m:r>
                              <m:rPr>
                                <m:sty m:val="p"/>
                              </m:rPr>
                              <a:rPr lang="el-GR" sz="2400">
                                <a:solidFill>
                                  <a:srgbClr val="0000FF"/>
                                </a:solidFill>
                                <a:latin typeface="Cambria Math" panose="02040503050406030204" pitchFamily="18" charset="0"/>
                              </a:rPr>
                              <m:t>Δ</m:t>
                            </m:r>
                            <m:r>
                              <m:rPr>
                                <m:sty m:val="p"/>
                              </m:rPr>
                              <a:rPr lang="en-US" sz="2400">
                                <a:solidFill>
                                  <a:srgbClr val="0000FF"/>
                                </a:solidFill>
                                <a:latin typeface="Cambria Math" panose="02040503050406030204" pitchFamily="18" charset="0"/>
                              </a:rPr>
                              <m:t>x</m:t>
                            </m:r>
                          </m:e>
                        </m:d>
                        <m:r>
                          <a:rPr lang="en-US" sz="2400" i="1">
                            <a:solidFill>
                              <a:srgbClr val="0000FF"/>
                            </a:solidFill>
                            <a:latin typeface="Cambria Math" panose="02040503050406030204" pitchFamily="18" charset="0"/>
                          </a:rPr>
                          <m:t>𝑢</m:t>
                        </m:r>
                        <m:d>
                          <m:dPr>
                            <m:ctrlPr>
                              <a:rPr lang="en-US" sz="2400" i="1">
                                <a:solidFill>
                                  <a:srgbClr val="0000FF"/>
                                </a:solidFill>
                                <a:latin typeface="Cambria Math" panose="02040503050406030204" pitchFamily="18" charset="0"/>
                              </a:rPr>
                            </m:ctrlPr>
                          </m:dPr>
                          <m:e>
                            <m:r>
                              <a:rPr lang="en-US" sz="2400" i="1">
                                <a:solidFill>
                                  <a:srgbClr val="0000FF"/>
                                </a:solidFill>
                                <a:latin typeface="Cambria Math" panose="02040503050406030204" pitchFamily="18" charset="0"/>
                              </a:rPr>
                              <m:t>𝑥</m:t>
                            </m:r>
                            <m:r>
                              <a:rPr lang="en-US" sz="2400" i="1">
                                <a:solidFill>
                                  <a:srgbClr val="0000FF"/>
                                </a:solidFill>
                                <a:latin typeface="Cambria Math" panose="02040503050406030204" pitchFamily="18" charset="0"/>
                              </a:rPr>
                              <m:t>+</m:t>
                            </m:r>
                            <m:r>
                              <m:rPr>
                                <m:sty m:val="p"/>
                              </m:rPr>
                              <a:rPr lang="el-GR" sz="2400">
                                <a:solidFill>
                                  <a:srgbClr val="0000FF"/>
                                </a:solidFill>
                                <a:latin typeface="Cambria Math" panose="02040503050406030204" pitchFamily="18" charset="0"/>
                              </a:rPr>
                              <m:t>Δ</m:t>
                            </m:r>
                            <m:r>
                              <m:rPr>
                                <m:sty m:val="p"/>
                              </m:rPr>
                              <a:rPr lang="en-US" sz="2400">
                                <a:solidFill>
                                  <a:srgbClr val="0000FF"/>
                                </a:solidFill>
                                <a:latin typeface="Cambria Math" panose="02040503050406030204" pitchFamily="18" charset="0"/>
                              </a:rPr>
                              <m:t>x</m:t>
                            </m:r>
                          </m:e>
                        </m:d>
                      </m:e>
                    </m:d>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y</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z</m:t>
                    </m:r>
                    <m:r>
                      <a:rPr lang="en-US" sz="2400" b="0" i="0" smtClean="0">
                        <a:solidFill>
                          <a:srgbClr val="0000FF"/>
                        </a:solidFill>
                        <a:latin typeface="Cambria Math" panose="02040503050406030204" pitchFamily="18" charset="0"/>
                      </a:rPr>
                      <m:t>~</m:t>
                    </m:r>
                  </m:oMath>
                </a14:m>
                <a:r>
                  <a:rPr lang="el-GR" sz="2400" dirty="0">
                    <a:solidFill>
                      <a:srgbClr val="0000FF"/>
                    </a:solidFill>
                  </a:rPr>
                  <a:t> </a:t>
                </a:r>
                <a:r>
                  <a:rPr lang="en-US" sz="2400" dirty="0">
                    <a:solidFill>
                      <a:srgbClr val="0000FF"/>
                    </a:solidFill>
                  </a:rPr>
                  <a:t>-</a:t>
                </a:r>
                <a14:m>
                  <m:oMath xmlns:m="http://schemas.openxmlformats.org/officeDocument/2006/math">
                    <m:f>
                      <m:fPr>
                        <m:ctrlPr>
                          <a:rPr lang="el-GR" sz="2400" i="1">
                            <a:solidFill>
                              <a:srgbClr val="0000FF"/>
                            </a:solidFill>
                            <a:latin typeface="Cambria Math" panose="02040503050406030204" pitchFamily="18" charset="0"/>
                          </a:rPr>
                        </m:ctrlPr>
                      </m:fPr>
                      <m:num>
                        <m:r>
                          <a:rPr lang="el-GR" sz="2400" i="1">
                            <a:solidFill>
                              <a:srgbClr val="0000FF"/>
                            </a:solidFill>
                            <a:latin typeface="Cambria Math" panose="02040503050406030204" pitchFamily="18" charset="0"/>
                          </a:rPr>
                          <m:t>𝜕</m:t>
                        </m:r>
                      </m:num>
                      <m:den>
                        <m:r>
                          <a:rPr lang="el-GR" sz="2400" i="1">
                            <a:solidFill>
                              <a:srgbClr val="0000FF"/>
                            </a:solidFill>
                            <a:latin typeface="Cambria Math" panose="02040503050406030204" pitchFamily="18" charset="0"/>
                          </a:rPr>
                          <m:t>𝜕</m:t>
                        </m:r>
                        <m:r>
                          <a:rPr lang="en-US" sz="2400" b="0" i="1" smtClean="0">
                            <a:solidFill>
                              <a:srgbClr val="0000FF"/>
                            </a:solidFill>
                            <a:latin typeface="Cambria Math" panose="02040503050406030204" pitchFamily="18" charset="0"/>
                          </a:rPr>
                          <m:t>𝑥</m:t>
                        </m:r>
                      </m:den>
                    </m:f>
                  </m:oMath>
                </a14:m>
                <a:r>
                  <a:rPr lang="en-US" sz="2400" dirty="0">
                    <a:solidFill>
                      <a:srgbClr val="0000FF"/>
                    </a:solidFill>
                  </a:rPr>
                  <a:t>(</a:t>
                </a:r>
                <a:r>
                  <a:rPr lang="el-GR" sz="2400" dirty="0">
                    <a:solidFill>
                      <a:srgbClr val="0000FF"/>
                    </a:solidFill>
                  </a:rPr>
                  <a:t>ρ</a:t>
                </a:r>
                <a:r>
                  <a:rPr lang="en-US" sz="2400" dirty="0">
                    <a:solidFill>
                      <a:srgbClr val="0000FF"/>
                    </a:solidFill>
                  </a:rPr>
                  <a:t>u)</a:t>
                </a:r>
                <a14:m>
                  <m:oMath xmlns:m="http://schemas.openxmlformats.org/officeDocument/2006/math">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x</m:t>
                    </m:r>
                    <m:r>
                      <m:rPr>
                        <m:sty m:val="p"/>
                      </m:rPr>
                      <a:rPr lang="el-GR" sz="2400">
                        <a:solidFill>
                          <a:srgbClr val="0000FF"/>
                        </a:solidFill>
                        <a:latin typeface="Cambria Math" panose="02040503050406030204" pitchFamily="18" charset="0"/>
                      </a:rPr>
                      <m:t>Δ</m:t>
                    </m:r>
                    <m:r>
                      <m:rPr>
                        <m:sty m:val="p"/>
                      </m:rPr>
                      <a:rPr lang="en-US" sz="2400">
                        <a:solidFill>
                          <a:srgbClr val="0000FF"/>
                        </a:solidFill>
                        <a:latin typeface="Cambria Math" panose="02040503050406030204" pitchFamily="18" charset="0"/>
                      </a:rPr>
                      <m:t>y</m:t>
                    </m:r>
                    <m:r>
                      <m:rPr>
                        <m:sty m:val="p"/>
                      </m:rPr>
                      <a:rPr lang="el-GR" sz="2400">
                        <a:solidFill>
                          <a:srgbClr val="0000FF"/>
                        </a:solidFill>
                        <a:latin typeface="Cambria Math" panose="02040503050406030204" pitchFamily="18" charset="0"/>
                      </a:rPr>
                      <m:t>Δ</m:t>
                    </m:r>
                    <m:r>
                      <m:rPr>
                        <m:sty m:val="p"/>
                      </m:rPr>
                      <a:rPr lang="en-US" sz="2400">
                        <a:solidFill>
                          <a:srgbClr val="0000FF"/>
                        </a:solidFill>
                        <a:latin typeface="Cambria Math" panose="02040503050406030204" pitchFamily="18" charset="0"/>
                      </a:rPr>
                      <m:t>z</m:t>
                    </m:r>
                    <m:r>
                      <a:rPr lang="en-US" sz="2400" i="1">
                        <a:solidFill>
                          <a:srgbClr val="0000FF"/>
                        </a:solidFill>
                        <a:latin typeface="Cambria Math" panose="02040503050406030204" pitchFamily="18" charset="0"/>
                      </a:rPr>
                      <m:t> </m:t>
                    </m:r>
                  </m:oMath>
                </a14:m>
                <a:r>
                  <a:rPr lang="en-US" sz="2400" dirty="0">
                    <a:solidFill>
                      <a:srgbClr val="0000FF"/>
                    </a:solidFill>
                  </a:rPr>
                  <a:t>=-</a:t>
                </a:r>
                <a:r>
                  <a:rPr lang="el-GR" sz="2400" dirty="0">
                    <a:solidFill>
                      <a:srgbClr val="0000FF"/>
                    </a:solidFill>
                  </a:rPr>
                  <a:t> </a:t>
                </a:r>
                <a14:m>
                  <m:oMath xmlns:m="http://schemas.openxmlformats.org/officeDocument/2006/math">
                    <m:f>
                      <m:fPr>
                        <m:ctrlPr>
                          <a:rPr lang="el-GR" sz="2400" i="1">
                            <a:solidFill>
                              <a:srgbClr val="0000FF"/>
                            </a:solidFill>
                            <a:latin typeface="Cambria Math" panose="02040503050406030204" pitchFamily="18" charset="0"/>
                          </a:rPr>
                        </m:ctrlPr>
                      </m:fPr>
                      <m:num>
                        <m:r>
                          <a:rPr lang="el-GR" sz="2400" i="1">
                            <a:solidFill>
                              <a:srgbClr val="0000FF"/>
                            </a:solidFill>
                            <a:latin typeface="Cambria Math" panose="02040503050406030204" pitchFamily="18" charset="0"/>
                          </a:rPr>
                          <m:t>𝜕</m:t>
                        </m:r>
                      </m:num>
                      <m:den>
                        <m:r>
                          <a:rPr lang="el-GR" sz="2400" i="1">
                            <a:solidFill>
                              <a:srgbClr val="0000FF"/>
                            </a:solidFill>
                            <a:latin typeface="Cambria Math" panose="02040503050406030204" pitchFamily="18" charset="0"/>
                          </a:rPr>
                          <m:t>𝜕</m:t>
                        </m:r>
                        <m:r>
                          <a:rPr lang="en-US" sz="2400" b="0" i="1" smtClean="0">
                            <a:solidFill>
                              <a:srgbClr val="0000FF"/>
                            </a:solidFill>
                            <a:latin typeface="Cambria Math" panose="02040503050406030204" pitchFamily="18" charset="0"/>
                          </a:rPr>
                          <m:t>𝑥</m:t>
                        </m:r>
                      </m:den>
                    </m:f>
                    <m:r>
                      <m:rPr>
                        <m:nor/>
                      </m:rPr>
                      <a:rPr lang="en-US" sz="2400" dirty="0">
                        <a:solidFill>
                          <a:srgbClr val="0000FF"/>
                        </a:solidFill>
                      </a:rPr>
                      <m:t>(</m:t>
                    </m:r>
                    <m:r>
                      <m:rPr>
                        <m:nor/>
                      </m:rPr>
                      <a:rPr lang="el-GR" sz="2400" dirty="0">
                        <a:solidFill>
                          <a:srgbClr val="0000FF"/>
                        </a:solidFill>
                      </a:rPr>
                      <m:t>ρ</m:t>
                    </m:r>
                    <m:r>
                      <m:rPr>
                        <m:nor/>
                      </m:rPr>
                      <a:rPr lang="en-US" sz="2400" dirty="0">
                        <a:solidFill>
                          <a:srgbClr val="0000FF"/>
                        </a:solidFill>
                      </a:rPr>
                      <m:t>u</m:t>
                    </m:r>
                    <m:r>
                      <m:rPr>
                        <m:nor/>
                      </m:rPr>
                      <a:rPr lang="en-US" sz="2400" dirty="0">
                        <a:solidFill>
                          <a:srgbClr val="0000FF"/>
                        </a:solidFill>
                      </a:rPr>
                      <m:t>)</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V</m:t>
                    </m:r>
                  </m:oMath>
                </a14:m>
                <a:endParaRPr lang="el-GR" sz="2400" dirty="0">
                  <a:solidFill>
                    <a:srgbClr val="0000FF"/>
                  </a:solidFill>
                </a:endParaRPr>
              </a:p>
            </p:txBody>
          </p:sp>
        </mc:Choice>
        <mc:Fallback xmlns="">
          <p:sp>
            <p:nvSpPr>
              <p:cNvPr id="11" name="Ορθογώνιο 10">
                <a:extLst>
                  <a:ext uri="{FF2B5EF4-FFF2-40B4-BE49-F238E27FC236}">
                    <a16:creationId xmlns:a16="http://schemas.microsoft.com/office/drawing/2014/main" xmlns="" xmlns:a14="http://schemas.microsoft.com/office/drawing/2010/main" id="{BE7E6E21-1A3A-4241-AB62-7B0F08379794}"/>
                  </a:ext>
                </a:extLst>
              </p:cNvPr>
              <p:cNvSpPr>
                <a:spLocks noRot="1" noChangeAspect="1" noMove="1" noResize="1" noEditPoints="1" noAdjustHandles="1" noChangeArrowheads="1" noChangeShapeType="1" noTextEdit="1"/>
              </p:cNvSpPr>
              <p:nvPr/>
            </p:nvSpPr>
            <p:spPr>
              <a:xfrm>
                <a:off x="172103" y="4385341"/>
                <a:ext cx="8943089" cy="635367"/>
              </a:xfrm>
              <a:prstGeom prst="rect">
                <a:avLst/>
              </a:prstGeom>
              <a:blipFill>
                <a:blip r:embed="rId4" cstate="print"/>
                <a:stretch>
                  <a:fillRect b="-8571"/>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9" name="Ορθογώνιο 8">
                <a:extLst>
                  <a:ext uri="{FF2B5EF4-FFF2-40B4-BE49-F238E27FC236}">
                    <a16:creationId xmlns:a16="http://schemas.microsoft.com/office/drawing/2014/main" id="{2BF88E38-4960-4895-9319-0CDC4D79E76A}"/>
                  </a:ext>
                </a:extLst>
              </p:cNvPr>
              <p:cNvSpPr/>
              <p:nvPr/>
            </p:nvSpPr>
            <p:spPr>
              <a:xfrm>
                <a:off x="1907704" y="5601916"/>
                <a:ext cx="1834156" cy="461665"/>
              </a:xfrm>
              <a:prstGeom prst="rect">
                <a:avLst/>
              </a:prstGeom>
            </p:spPr>
            <p:txBody>
              <a:bodyPr wrap="none">
                <a:spAutoFit/>
              </a:bodyPr>
              <a:lstStyle/>
              <a:p>
                <a14:m>
                  <m:oMath xmlns:m="http://schemas.openxmlformats.org/officeDocument/2006/math">
                    <m:r>
                      <m:rPr>
                        <m:sty m:val="p"/>
                      </m:rPr>
                      <a:rPr lang="el-GR" sz="2400" smtClean="0">
                        <a:solidFill>
                          <a:srgbClr val="C00000"/>
                        </a:solidFill>
                        <a:latin typeface="Cambria Math" panose="02040503050406030204" pitchFamily="18" charset="0"/>
                      </a:rPr>
                      <m:t>Δ</m:t>
                    </m:r>
                    <m:r>
                      <m:rPr>
                        <m:sty m:val="p"/>
                      </m:rPr>
                      <a:rPr lang="en-US" sz="2400">
                        <a:solidFill>
                          <a:srgbClr val="C00000"/>
                        </a:solidFill>
                        <a:latin typeface="Cambria Math" panose="02040503050406030204" pitchFamily="18" charset="0"/>
                      </a:rPr>
                      <m:t>V</m:t>
                    </m:r>
                  </m:oMath>
                </a14:m>
                <a:r>
                  <a:rPr lang="en-US" sz="2400" dirty="0">
                    <a:solidFill>
                      <a:srgbClr val="C00000"/>
                    </a:solidFill>
                  </a:rPr>
                  <a:t>=</a:t>
                </a:r>
                <a14:m>
                  <m:oMath xmlns:m="http://schemas.openxmlformats.org/officeDocument/2006/math">
                    <m:r>
                      <a:rPr lang="en-US" sz="2400" b="0" i="0" smtClean="0">
                        <a:solidFill>
                          <a:srgbClr val="C00000"/>
                        </a:solidFill>
                        <a:latin typeface="Cambria Math" panose="02040503050406030204" pitchFamily="18" charset="0"/>
                      </a:rPr>
                      <m:t> </m:t>
                    </m:r>
                    <m:r>
                      <m:rPr>
                        <m:sty m:val="p"/>
                      </m:rPr>
                      <a:rPr lang="el-GR" sz="2400">
                        <a:solidFill>
                          <a:srgbClr val="C00000"/>
                        </a:solidFill>
                        <a:latin typeface="Cambria Math" panose="02040503050406030204" pitchFamily="18" charset="0"/>
                      </a:rPr>
                      <m:t>Δ</m:t>
                    </m:r>
                    <m:r>
                      <m:rPr>
                        <m:sty m:val="p"/>
                      </m:rPr>
                      <a:rPr lang="en-US" sz="2400">
                        <a:solidFill>
                          <a:srgbClr val="C00000"/>
                        </a:solidFill>
                        <a:latin typeface="Cambria Math" panose="02040503050406030204" pitchFamily="18" charset="0"/>
                      </a:rPr>
                      <m:t>x</m:t>
                    </m:r>
                    <m:r>
                      <m:rPr>
                        <m:sty m:val="p"/>
                      </m:rPr>
                      <a:rPr lang="el-GR" sz="2400">
                        <a:solidFill>
                          <a:srgbClr val="C00000"/>
                        </a:solidFill>
                        <a:latin typeface="Cambria Math" panose="02040503050406030204" pitchFamily="18" charset="0"/>
                      </a:rPr>
                      <m:t>Δ</m:t>
                    </m:r>
                    <m:r>
                      <m:rPr>
                        <m:sty m:val="p"/>
                      </m:rPr>
                      <a:rPr lang="en-US" sz="2400">
                        <a:solidFill>
                          <a:srgbClr val="C00000"/>
                        </a:solidFill>
                        <a:latin typeface="Cambria Math" panose="02040503050406030204" pitchFamily="18" charset="0"/>
                      </a:rPr>
                      <m:t>y</m:t>
                    </m:r>
                    <m:r>
                      <m:rPr>
                        <m:sty m:val="p"/>
                      </m:rPr>
                      <a:rPr lang="el-GR" sz="2400">
                        <a:solidFill>
                          <a:srgbClr val="C00000"/>
                        </a:solidFill>
                        <a:latin typeface="Cambria Math" panose="02040503050406030204" pitchFamily="18" charset="0"/>
                      </a:rPr>
                      <m:t>Δ</m:t>
                    </m:r>
                    <m:r>
                      <m:rPr>
                        <m:sty m:val="p"/>
                      </m:rPr>
                      <a:rPr lang="en-US" sz="2400">
                        <a:solidFill>
                          <a:srgbClr val="C00000"/>
                        </a:solidFill>
                        <a:latin typeface="Cambria Math" panose="02040503050406030204" pitchFamily="18" charset="0"/>
                      </a:rPr>
                      <m:t>z</m:t>
                    </m:r>
                    <m:r>
                      <a:rPr lang="en-US" sz="2400" i="1">
                        <a:solidFill>
                          <a:srgbClr val="C00000"/>
                        </a:solidFill>
                        <a:latin typeface="Cambria Math" panose="02040503050406030204" pitchFamily="18" charset="0"/>
                      </a:rPr>
                      <m:t> </m:t>
                    </m:r>
                  </m:oMath>
                </a14:m>
                <a:endParaRPr lang="el-GR" sz="2400" dirty="0">
                  <a:solidFill>
                    <a:srgbClr val="C00000"/>
                  </a:solidFill>
                </a:endParaRPr>
              </a:p>
            </p:txBody>
          </p:sp>
        </mc:Choice>
        <mc:Fallback xmlns="">
          <p:sp>
            <p:nvSpPr>
              <p:cNvPr id="9" name="Ορθογώνιο 8">
                <a:extLst>
                  <a:ext uri="{FF2B5EF4-FFF2-40B4-BE49-F238E27FC236}">
                    <a16:creationId xmlns:a16="http://schemas.microsoft.com/office/drawing/2014/main" id="{2BF88E38-4960-4895-9319-0CDC4D79E76A}"/>
                  </a:ext>
                </a:extLst>
              </p:cNvPr>
              <p:cNvSpPr>
                <a:spLocks noRot="1" noChangeAspect="1" noMove="1" noResize="1" noEditPoints="1" noAdjustHandles="1" noChangeArrowheads="1" noChangeShapeType="1" noTextEdit="1"/>
              </p:cNvSpPr>
              <p:nvPr/>
            </p:nvSpPr>
            <p:spPr>
              <a:xfrm>
                <a:off x="1907704" y="5601916"/>
                <a:ext cx="1834156" cy="461665"/>
              </a:xfrm>
              <a:prstGeom prst="rect">
                <a:avLst/>
              </a:prstGeom>
              <a:blipFill>
                <a:blip r:embed="rId5"/>
                <a:stretch>
                  <a:fillRect l="-997" t="-10526" b="-28947"/>
                </a:stretch>
              </a:blipFill>
            </p:spPr>
            <p:txBody>
              <a:bodyPr/>
              <a:lstStyle/>
              <a:p>
                <a:r>
                  <a:rPr lang="el-GR">
                    <a:noFill/>
                  </a:rPr>
                  <a:t> </a:t>
                </a:r>
              </a:p>
            </p:txBody>
          </p:sp>
        </mc:Fallback>
      </mc:AlternateContent>
    </p:spTree>
    <p:extLst>
      <p:ext uri="{BB962C8B-B14F-4D97-AF65-F5344CB8AC3E}">
        <p14:creationId xmlns:p14="http://schemas.microsoft.com/office/powerpoint/2010/main" val="40111185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B3642683-95C6-4EFA-954D-89DB0DCBF1D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1157ED3-5DD4-416F-ADFC-D80EB04AA69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44</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2A4C123C-1158-42D5-AD5D-7FB9A0B818AE}"/>
              </a:ext>
            </a:extLst>
          </p:cNvPr>
          <p:cNvSpPr txBox="1"/>
          <p:nvPr/>
        </p:nvSpPr>
        <p:spPr>
          <a:xfrm>
            <a:off x="360008" y="31550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u="sng">
                <a:latin typeface="Segoe UI Symbol" panose="020B0502040204020203" pitchFamily="34" charset="0"/>
                <a:ea typeface="Segoe UI Symbol" panose="020B0502040204020203" pitchFamily="34" charset="0"/>
              </a:defRPr>
            </a:lvl1pPr>
          </a:lstStyle>
          <a:p>
            <a:r>
              <a:rPr lang="el-GR" dirty="0"/>
              <a:t>Διατήρηση της μάζας – εξίσωση συνέχειας </a:t>
            </a:r>
          </a:p>
        </p:txBody>
      </p:sp>
      <p:sp>
        <p:nvSpPr>
          <p:cNvPr id="5" name="Ορθογώνιο 4">
            <a:extLst>
              <a:ext uri="{FF2B5EF4-FFF2-40B4-BE49-F238E27FC236}">
                <a16:creationId xmlns:a16="http://schemas.microsoft.com/office/drawing/2014/main" id="{695DBC9A-AB51-489A-B6D6-B36EE6838E89}"/>
              </a:ext>
            </a:extLst>
          </p:cNvPr>
          <p:cNvSpPr/>
          <p:nvPr/>
        </p:nvSpPr>
        <p:spPr>
          <a:xfrm>
            <a:off x="358194" y="998034"/>
            <a:ext cx="8587680" cy="759182"/>
          </a:xfrm>
          <a:prstGeom prst="rect">
            <a:avLst/>
          </a:prstGeom>
        </p:spPr>
        <p:txBody>
          <a:bodyPr wrap="square">
            <a:spAutoFit/>
          </a:bodyPr>
          <a:lstStyle/>
          <a:p>
            <a:pPr marL="12700" algn="just">
              <a:lnSpc>
                <a:spcPts val="2555"/>
              </a:lnSpc>
              <a:spcBef>
                <a:spcPts val="127"/>
              </a:spcBef>
            </a:pPr>
            <a:r>
              <a:rPr lang="el-GR" sz="2400" dirty="0">
                <a:solidFill>
                  <a:srgbClr val="FF0000"/>
                </a:solidFill>
              </a:rPr>
              <a:t>Αν ορισθούν επίσης οι εισροές – εκροές από τις άλλες δύο διαστάσεις: </a:t>
            </a:r>
            <a:endParaRPr lang="en-US" sz="2400" dirty="0">
              <a:solidFill>
                <a:srgbClr val="FF0000"/>
              </a:solidFill>
            </a:endParaRPr>
          </a:p>
        </p:txBody>
      </p:sp>
      <p:sp>
        <p:nvSpPr>
          <p:cNvPr id="8" name="Ορθογώνιο 7">
            <a:extLst>
              <a:ext uri="{FF2B5EF4-FFF2-40B4-BE49-F238E27FC236}">
                <a16:creationId xmlns:a16="http://schemas.microsoft.com/office/drawing/2014/main" id="{20C542B0-538F-4853-ABA8-3194F8A0475D}"/>
              </a:ext>
            </a:extLst>
          </p:cNvPr>
          <p:cNvSpPr/>
          <p:nvPr/>
        </p:nvSpPr>
        <p:spPr>
          <a:xfrm>
            <a:off x="196311" y="3557416"/>
            <a:ext cx="8587680" cy="425758"/>
          </a:xfrm>
          <a:prstGeom prst="rect">
            <a:avLst/>
          </a:prstGeom>
        </p:spPr>
        <p:txBody>
          <a:bodyPr wrap="square">
            <a:spAutoFit/>
          </a:bodyPr>
          <a:lstStyle/>
          <a:p>
            <a:pPr marL="12700" algn="just">
              <a:lnSpc>
                <a:spcPts val="2555"/>
              </a:lnSpc>
              <a:spcBef>
                <a:spcPts val="127"/>
              </a:spcBef>
            </a:pPr>
            <a:r>
              <a:rPr lang="el-GR" sz="2400" u="sng" dirty="0">
                <a:solidFill>
                  <a:srgbClr val="0000FF"/>
                </a:solidFill>
              </a:rPr>
              <a:t>Συνεπώς, στις τρεις διαστάσεις η καθαρή εισροή-εκροή, είναι: </a:t>
            </a:r>
            <a:endParaRPr lang="en-US" sz="2400" u="sng" dirty="0">
              <a:solidFill>
                <a:srgbClr val="0000FF"/>
              </a:solidFill>
            </a:endParaRPr>
          </a:p>
        </p:txBody>
      </p:sp>
      <p:sp>
        <p:nvSpPr>
          <p:cNvPr id="9" name="Ορθογώνιο 8">
            <a:extLst>
              <a:ext uri="{FF2B5EF4-FFF2-40B4-BE49-F238E27FC236}">
                <a16:creationId xmlns:a16="http://schemas.microsoft.com/office/drawing/2014/main" id="{733B66E6-C118-4AC3-8FDC-65CFDF77ED2A}"/>
              </a:ext>
            </a:extLst>
          </p:cNvPr>
          <p:cNvSpPr/>
          <p:nvPr/>
        </p:nvSpPr>
        <p:spPr>
          <a:xfrm>
            <a:off x="244398" y="5093334"/>
            <a:ext cx="8587680" cy="425758"/>
          </a:xfrm>
          <a:prstGeom prst="rect">
            <a:avLst/>
          </a:prstGeom>
        </p:spPr>
        <p:txBody>
          <a:bodyPr wrap="square">
            <a:spAutoFit/>
          </a:bodyPr>
          <a:lstStyle/>
          <a:p>
            <a:pPr marL="12700" algn="just">
              <a:lnSpc>
                <a:spcPts val="2555"/>
              </a:lnSpc>
              <a:spcBef>
                <a:spcPts val="127"/>
              </a:spcBef>
            </a:pPr>
            <a:r>
              <a:rPr lang="el-GR" sz="2400" u="sng" dirty="0">
                <a:solidFill>
                  <a:srgbClr val="0000FF"/>
                </a:solidFill>
              </a:rPr>
              <a:t>και ίση με το ρυθμό αύξησης της μάζας στο στοιχειώδη όγκο: </a:t>
            </a:r>
            <a:endParaRPr lang="en-US" sz="2400" u="sng" dirty="0">
              <a:solidFill>
                <a:srgbClr val="0000FF"/>
              </a:solidFill>
            </a:endParaRPr>
          </a:p>
        </p:txBody>
      </p:sp>
      <mc:AlternateContent xmlns:mc="http://schemas.openxmlformats.org/markup-compatibility/2006" xmlns:a14="http://schemas.microsoft.com/office/drawing/2010/main">
        <mc:Choice Requires="a14">
          <p:sp>
            <p:nvSpPr>
              <p:cNvPr id="12" name="Ορθογώνιο 11">
                <a:extLst>
                  <a:ext uri="{FF2B5EF4-FFF2-40B4-BE49-F238E27FC236}">
                    <a16:creationId xmlns:a16="http://schemas.microsoft.com/office/drawing/2014/main" id="{90B9956A-B4DB-4A57-8D96-A54FB359EF66}"/>
                  </a:ext>
                </a:extLst>
              </p:cNvPr>
              <p:cNvSpPr/>
              <p:nvPr/>
            </p:nvSpPr>
            <p:spPr>
              <a:xfrm>
                <a:off x="145896" y="1879453"/>
                <a:ext cx="9160969" cy="676595"/>
              </a:xfrm>
              <a:prstGeom prst="rect">
                <a:avLst/>
              </a:prstGeom>
            </p:spPr>
            <p:txBody>
              <a:bodyPr wrap="none">
                <a:spAutoFit/>
              </a:bodyPr>
              <a:lstStyle/>
              <a:p>
                <a14:m>
                  <m:oMath xmlns:m="http://schemas.openxmlformats.org/officeDocument/2006/math">
                    <m:d>
                      <m:dPr>
                        <m:begChr m:val="["/>
                        <m:endChr m:val="]"/>
                        <m:ctrlPr>
                          <a:rPr lang="en-US" sz="2400" b="0" i="1" smtClean="0">
                            <a:solidFill>
                              <a:srgbClr val="0000FF"/>
                            </a:solidFill>
                            <a:latin typeface="Cambria Math" panose="02040503050406030204" pitchFamily="18" charset="0"/>
                          </a:rPr>
                        </m:ctrlPr>
                      </m:dPr>
                      <m:e>
                        <m:r>
                          <a:rPr lang="el-GR" sz="2400" b="0" i="1" smtClean="0">
                            <a:solidFill>
                              <a:srgbClr val="0000FF"/>
                            </a:solidFill>
                            <a:latin typeface="Cambria Math" panose="02040503050406030204" pitchFamily="18" charset="0"/>
                          </a:rPr>
                          <m:t>𝜌</m:t>
                        </m:r>
                        <m:d>
                          <m:dPr>
                            <m:ctrlPr>
                              <a:rPr lang="el-GR" sz="2400" b="0" i="1" smtClean="0">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𝑦</m:t>
                            </m:r>
                          </m:e>
                        </m:d>
                        <m:r>
                          <a:rPr lang="el-GR" sz="2400" b="0" i="1" smtClean="0">
                            <a:solidFill>
                              <a:srgbClr val="0000FF"/>
                            </a:solidFill>
                            <a:latin typeface="Cambria Math" panose="02040503050406030204" pitchFamily="18" charset="0"/>
                          </a:rPr>
                          <m:t>𝜐</m:t>
                        </m:r>
                        <m:d>
                          <m:dPr>
                            <m:ctrlPr>
                              <a:rPr lang="en-US" sz="2400" b="0" i="1" smtClean="0">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𝑦</m:t>
                            </m:r>
                          </m:e>
                        </m:d>
                        <m:r>
                          <a:rPr lang="en-US" sz="2400" b="0" i="1" smtClean="0">
                            <a:solidFill>
                              <a:srgbClr val="0000FF"/>
                            </a:solidFill>
                            <a:latin typeface="Cambria Math" panose="02040503050406030204" pitchFamily="18" charset="0"/>
                          </a:rPr>
                          <m:t>−</m:t>
                        </m:r>
                        <m:r>
                          <a:rPr lang="el-GR" sz="2400" i="1">
                            <a:solidFill>
                              <a:srgbClr val="0000FF"/>
                            </a:solidFill>
                            <a:latin typeface="Cambria Math" panose="02040503050406030204" pitchFamily="18" charset="0"/>
                          </a:rPr>
                          <m:t>𝜌</m:t>
                        </m:r>
                        <m:d>
                          <m:dPr>
                            <m:ctrlPr>
                              <a:rPr lang="el-GR" sz="2400" i="1">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𝑦</m:t>
                            </m:r>
                            <m:r>
                              <a:rPr lang="en-US" sz="2400" i="1">
                                <a:solidFill>
                                  <a:srgbClr val="0000FF"/>
                                </a:solidFill>
                                <a:latin typeface="Cambria Math" panose="02040503050406030204" pitchFamily="18" charset="0"/>
                              </a:rPr>
                              <m:t>+</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y</m:t>
                            </m:r>
                          </m:e>
                        </m:d>
                        <m:r>
                          <a:rPr lang="el-GR" sz="2400" b="0" i="1" smtClean="0">
                            <a:solidFill>
                              <a:srgbClr val="0000FF"/>
                            </a:solidFill>
                            <a:latin typeface="Cambria Math" panose="02040503050406030204" pitchFamily="18" charset="0"/>
                          </a:rPr>
                          <m:t>𝜐</m:t>
                        </m:r>
                        <m:d>
                          <m:dPr>
                            <m:ctrlPr>
                              <a:rPr lang="en-US" sz="2400" i="1">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𝑦</m:t>
                            </m:r>
                            <m:r>
                              <a:rPr lang="en-US" sz="2400" i="1">
                                <a:solidFill>
                                  <a:srgbClr val="0000FF"/>
                                </a:solidFill>
                                <a:latin typeface="Cambria Math" panose="02040503050406030204" pitchFamily="18" charset="0"/>
                              </a:rPr>
                              <m:t>+</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y</m:t>
                            </m:r>
                          </m:e>
                        </m:d>
                      </m:e>
                    </m:d>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x</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z</m:t>
                    </m:r>
                    <m:r>
                      <a:rPr lang="en-US" sz="2400" b="0" i="0" smtClean="0">
                        <a:solidFill>
                          <a:srgbClr val="0000FF"/>
                        </a:solidFill>
                        <a:latin typeface="Cambria Math" panose="02040503050406030204" pitchFamily="18" charset="0"/>
                      </a:rPr>
                      <m:t>~</m:t>
                    </m:r>
                  </m:oMath>
                </a14:m>
                <a:r>
                  <a:rPr lang="el-GR" sz="2400" dirty="0">
                    <a:solidFill>
                      <a:srgbClr val="0000FF"/>
                    </a:solidFill>
                  </a:rPr>
                  <a:t> </a:t>
                </a:r>
                <a:r>
                  <a:rPr lang="en-US" sz="2400" dirty="0">
                    <a:solidFill>
                      <a:srgbClr val="0000FF"/>
                    </a:solidFill>
                  </a:rPr>
                  <a:t>-</a:t>
                </a:r>
                <a14:m>
                  <m:oMath xmlns:m="http://schemas.openxmlformats.org/officeDocument/2006/math">
                    <m:f>
                      <m:fPr>
                        <m:ctrlPr>
                          <a:rPr lang="el-GR" sz="2400" i="1">
                            <a:solidFill>
                              <a:srgbClr val="0000FF"/>
                            </a:solidFill>
                            <a:latin typeface="Cambria Math" panose="02040503050406030204" pitchFamily="18" charset="0"/>
                          </a:rPr>
                        </m:ctrlPr>
                      </m:fPr>
                      <m:num>
                        <m:r>
                          <a:rPr lang="el-GR" sz="2400" i="1">
                            <a:solidFill>
                              <a:srgbClr val="0000FF"/>
                            </a:solidFill>
                            <a:latin typeface="Cambria Math" panose="02040503050406030204" pitchFamily="18" charset="0"/>
                          </a:rPr>
                          <m:t>𝜕</m:t>
                        </m:r>
                      </m:num>
                      <m:den>
                        <m:r>
                          <a:rPr lang="el-GR" sz="2400" i="1">
                            <a:solidFill>
                              <a:srgbClr val="0000FF"/>
                            </a:solidFill>
                            <a:latin typeface="Cambria Math" panose="02040503050406030204" pitchFamily="18" charset="0"/>
                          </a:rPr>
                          <m:t>𝜕</m:t>
                        </m:r>
                        <m:r>
                          <a:rPr lang="en-US" sz="2400" b="0" i="1" smtClean="0">
                            <a:solidFill>
                              <a:srgbClr val="0000FF"/>
                            </a:solidFill>
                            <a:latin typeface="Cambria Math" panose="02040503050406030204" pitchFamily="18" charset="0"/>
                          </a:rPr>
                          <m:t>𝑦</m:t>
                        </m:r>
                      </m:den>
                    </m:f>
                  </m:oMath>
                </a14:m>
                <a:r>
                  <a:rPr lang="en-US" sz="2400" dirty="0">
                    <a:solidFill>
                      <a:srgbClr val="0000FF"/>
                    </a:solidFill>
                  </a:rPr>
                  <a:t>(</a:t>
                </a:r>
                <a:r>
                  <a:rPr lang="el-GR" sz="2400" dirty="0" err="1">
                    <a:solidFill>
                      <a:srgbClr val="0000FF"/>
                    </a:solidFill>
                  </a:rPr>
                  <a:t>ρυ</a:t>
                </a:r>
                <a:r>
                  <a:rPr lang="en-US" sz="2400" dirty="0">
                    <a:solidFill>
                      <a:srgbClr val="0000FF"/>
                    </a:solidFill>
                  </a:rPr>
                  <a:t>)</a:t>
                </a:r>
                <a14:m>
                  <m:oMath xmlns:m="http://schemas.openxmlformats.org/officeDocument/2006/math">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x</m:t>
                    </m:r>
                    <m:r>
                      <m:rPr>
                        <m:sty m:val="p"/>
                      </m:rPr>
                      <a:rPr lang="el-GR" sz="2400">
                        <a:solidFill>
                          <a:srgbClr val="0000FF"/>
                        </a:solidFill>
                        <a:latin typeface="Cambria Math" panose="02040503050406030204" pitchFamily="18" charset="0"/>
                      </a:rPr>
                      <m:t>Δ</m:t>
                    </m:r>
                    <m:r>
                      <m:rPr>
                        <m:sty m:val="p"/>
                      </m:rPr>
                      <a:rPr lang="en-US" sz="2400">
                        <a:solidFill>
                          <a:srgbClr val="0000FF"/>
                        </a:solidFill>
                        <a:latin typeface="Cambria Math" panose="02040503050406030204" pitchFamily="18" charset="0"/>
                      </a:rPr>
                      <m:t>y</m:t>
                    </m:r>
                    <m:r>
                      <m:rPr>
                        <m:sty m:val="p"/>
                      </m:rPr>
                      <a:rPr lang="el-GR" sz="2400">
                        <a:solidFill>
                          <a:srgbClr val="0000FF"/>
                        </a:solidFill>
                        <a:latin typeface="Cambria Math" panose="02040503050406030204" pitchFamily="18" charset="0"/>
                      </a:rPr>
                      <m:t>Δ</m:t>
                    </m:r>
                    <m:r>
                      <m:rPr>
                        <m:sty m:val="p"/>
                      </m:rPr>
                      <a:rPr lang="en-US" sz="2400">
                        <a:solidFill>
                          <a:srgbClr val="0000FF"/>
                        </a:solidFill>
                        <a:latin typeface="Cambria Math" panose="02040503050406030204" pitchFamily="18" charset="0"/>
                      </a:rPr>
                      <m:t>z</m:t>
                    </m:r>
                    <m:r>
                      <a:rPr lang="en-US" sz="2400" i="1">
                        <a:solidFill>
                          <a:srgbClr val="0000FF"/>
                        </a:solidFill>
                        <a:latin typeface="Cambria Math" panose="02040503050406030204" pitchFamily="18" charset="0"/>
                      </a:rPr>
                      <m:t> </m:t>
                    </m:r>
                  </m:oMath>
                </a14:m>
                <a:r>
                  <a:rPr lang="en-US" sz="2400" dirty="0">
                    <a:solidFill>
                      <a:srgbClr val="0000FF"/>
                    </a:solidFill>
                  </a:rPr>
                  <a:t>=-</a:t>
                </a:r>
                <a:r>
                  <a:rPr lang="el-GR" sz="2400" dirty="0">
                    <a:solidFill>
                      <a:srgbClr val="0000FF"/>
                    </a:solidFill>
                  </a:rPr>
                  <a:t> </a:t>
                </a:r>
                <a14:m>
                  <m:oMath xmlns:m="http://schemas.openxmlformats.org/officeDocument/2006/math">
                    <m:f>
                      <m:fPr>
                        <m:ctrlPr>
                          <a:rPr lang="el-GR" sz="2400" i="1">
                            <a:solidFill>
                              <a:srgbClr val="0000FF"/>
                            </a:solidFill>
                            <a:latin typeface="Cambria Math" panose="02040503050406030204" pitchFamily="18" charset="0"/>
                          </a:rPr>
                        </m:ctrlPr>
                      </m:fPr>
                      <m:num>
                        <m:r>
                          <a:rPr lang="el-GR" sz="2400" i="1">
                            <a:solidFill>
                              <a:srgbClr val="0000FF"/>
                            </a:solidFill>
                            <a:latin typeface="Cambria Math" panose="02040503050406030204" pitchFamily="18" charset="0"/>
                          </a:rPr>
                          <m:t>𝜕</m:t>
                        </m:r>
                      </m:num>
                      <m:den>
                        <m:r>
                          <a:rPr lang="el-GR" sz="2400" i="1">
                            <a:solidFill>
                              <a:srgbClr val="0000FF"/>
                            </a:solidFill>
                            <a:latin typeface="Cambria Math" panose="02040503050406030204" pitchFamily="18" charset="0"/>
                          </a:rPr>
                          <m:t>𝜕</m:t>
                        </m:r>
                        <m:r>
                          <a:rPr lang="en-US" sz="2400" b="0" i="1" smtClean="0">
                            <a:solidFill>
                              <a:srgbClr val="0000FF"/>
                            </a:solidFill>
                            <a:latin typeface="Cambria Math" panose="02040503050406030204" pitchFamily="18" charset="0"/>
                          </a:rPr>
                          <m:t>𝑦</m:t>
                        </m:r>
                      </m:den>
                    </m:f>
                    <m:r>
                      <m:rPr>
                        <m:nor/>
                      </m:rPr>
                      <a:rPr lang="en-US" sz="2400" dirty="0">
                        <a:solidFill>
                          <a:srgbClr val="0000FF"/>
                        </a:solidFill>
                      </a:rPr>
                      <m:t>(</m:t>
                    </m:r>
                    <m:r>
                      <m:rPr>
                        <m:nor/>
                      </m:rPr>
                      <a:rPr lang="el-GR" sz="2400" dirty="0">
                        <a:solidFill>
                          <a:srgbClr val="0000FF"/>
                        </a:solidFill>
                      </a:rPr>
                      <m:t>ρ</m:t>
                    </m:r>
                    <m:r>
                      <m:rPr>
                        <m:nor/>
                      </m:rPr>
                      <a:rPr lang="el-GR" sz="2400" b="0" i="0" dirty="0" smtClean="0">
                        <a:solidFill>
                          <a:srgbClr val="0000FF"/>
                        </a:solidFill>
                      </a:rPr>
                      <m:t>υ</m:t>
                    </m:r>
                    <m:r>
                      <m:rPr>
                        <m:nor/>
                      </m:rPr>
                      <a:rPr lang="en-US" sz="2400" dirty="0">
                        <a:solidFill>
                          <a:srgbClr val="0000FF"/>
                        </a:solidFill>
                      </a:rPr>
                      <m:t>)</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V</m:t>
                    </m:r>
                  </m:oMath>
                </a14:m>
                <a:endParaRPr lang="el-GR" sz="2400" dirty="0">
                  <a:solidFill>
                    <a:srgbClr val="0000FF"/>
                  </a:solidFill>
                </a:endParaRPr>
              </a:p>
            </p:txBody>
          </p:sp>
        </mc:Choice>
        <mc:Fallback xmlns="">
          <p:sp>
            <p:nvSpPr>
              <p:cNvPr id="12" name="Ορθογώνιο 11">
                <a:extLst>
                  <a:ext uri="{FF2B5EF4-FFF2-40B4-BE49-F238E27FC236}">
                    <a16:creationId xmlns:a16="http://schemas.microsoft.com/office/drawing/2014/main" id="{90B9956A-B4DB-4A57-8D96-A54FB359EF66}"/>
                  </a:ext>
                </a:extLst>
              </p:cNvPr>
              <p:cNvSpPr>
                <a:spLocks noRot="1" noChangeAspect="1" noMove="1" noResize="1" noEditPoints="1" noAdjustHandles="1" noChangeArrowheads="1" noChangeShapeType="1" noTextEdit="1"/>
              </p:cNvSpPr>
              <p:nvPr/>
            </p:nvSpPr>
            <p:spPr>
              <a:xfrm>
                <a:off x="145896" y="1879453"/>
                <a:ext cx="9160969" cy="676595"/>
              </a:xfrm>
              <a:prstGeom prst="rect">
                <a:avLst/>
              </a:prstGeom>
              <a:blipFill>
                <a:blip r:embed="rId3"/>
                <a:stretch>
                  <a:fillRect b="-2703"/>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3" name="Ορθογώνιο 12">
                <a:extLst>
                  <a:ext uri="{FF2B5EF4-FFF2-40B4-BE49-F238E27FC236}">
                    <a16:creationId xmlns:a16="http://schemas.microsoft.com/office/drawing/2014/main" id="{7D991917-5093-491F-A8D3-AD00525C939A}"/>
                  </a:ext>
                </a:extLst>
              </p:cNvPr>
              <p:cNvSpPr/>
              <p:nvPr/>
            </p:nvSpPr>
            <p:spPr>
              <a:xfrm>
                <a:off x="0" y="2619269"/>
                <a:ext cx="9343071" cy="635367"/>
              </a:xfrm>
              <a:prstGeom prst="rect">
                <a:avLst/>
              </a:prstGeom>
            </p:spPr>
            <p:txBody>
              <a:bodyPr wrap="none">
                <a:spAutoFit/>
              </a:bodyPr>
              <a:lstStyle/>
              <a:p>
                <a14:m>
                  <m:oMath xmlns:m="http://schemas.openxmlformats.org/officeDocument/2006/math">
                    <m:d>
                      <m:dPr>
                        <m:begChr m:val="["/>
                        <m:endChr m:val="]"/>
                        <m:ctrlPr>
                          <a:rPr lang="en-US" sz="2400" b="0" i="1" smtClean="0">
                            <a:solidFill>
                              <a:srgbClr val="0000FF"/>
                            </a:solidFill>
                            <a:latin typeface="Cambria Math" panose="02040503050406030204" pitchFamily="18" charset="0"/>
                          </a:rPr>
                        </m:ctrlPr>
                      </m:dPr>
                      <m:e>
                        <m:r>
                          <a:rPr lang="el-GR" sz="2400" b="0" i="1" smtClean="0">
                            <a:solidFill>
                              <a:srgbClr val="0000FF"/>
                            </a:solidFill>
                            <a:latin typeface="Cambria Math" panose="02040503050406030204" pitchFamily="18" charset="0"/>
                          </a:rPr>
                          <m:t>𝜌</m:t>
                        </m:r>
                        <m:d>
                          <m:dPr>
                            <m:ctrlPr>
                              <a:rPr lang="el-GR" sz="2400" b="0" i="1" smtClean="0">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𝑧</m:t>
                            </m:r>
                          </m:e>
                        </m:d>
                        <m:r>
                          <a:rPr lang="en-US" sz="2400" b="0" i="1" smtClean="0">
                            <a:solidFill>
                              <a:srgbClr val="0000FF"/>
                            </a:solidFill>
                            <a:latin typeface="Cambria Math" panose="02040503050406030204" pitchFamily="18" charset="0"/>
                          </a:rPr>
                          <m:t>𝑤</m:t>
                        </m:r>
                        <m:d>
                          <m:dPr>
                            <m:ctrlPr>
                              <a:rPr lang="en-US" sz="2400" b="0" i="1" smtClean="0">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𝑧</m:t>
                            </m:r>
                          </m:e>
                        </m:d>
                        <m:r>
                          <a:rPr lang="en-US" sz="2400" b="0" i="1" smtClean="0">
                            <a:solidFill>
                              <a:srgbClr val="0000FF"/>
                            </a:solidFill>
                            <a:latin typeface="Cambria Math" panose="02040503050406030204" pitchFamily="18" charset="0"/>
                          </a:rPr>
                          <m:t>−</m:t>
                        </m:r>
                        <m:r>
                          <a:rPr lang="el-GR" sz="2400" i="1">
                            <a:solidFill>
                              <a:srgbClr val="0000FF"/>
                            </a:solidFill>
                            <a:latin typeface="Cambria Math" panose="02040503050406030204" pitchFamily="18" charset="0"/>
                          </a:rPr>
                          <m:t>𝜌</m:t>
                        </m:r>
                        <m:d>
                          <m:dPr>
                            <m:ctrlPr>
                              <a:rPr lang="el-GR" sz="2400" i="1">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𝑧</m:t>
                            </m:r>
                            <m:r>
                              <a:rPr lang="en-US" sz="2400" i="1">
                                <a:solidFill>
                                  <a:srgbClr val="0000FF"/>
                                </a:solidFill>
                                <a:latin typeface="Cambria Math" panose="02040503050406030204" pitchFamily="18" charset="0"/>
                              </a:rPr>
                              <m:t>+</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z</m:t>
                            </m:r>
                          </m:e>
                        </m:d>
                        <m:r>
                          <a:rPr lang="en-US" sz="2400" b="0" i="1" smtClean="0">
                            <a:solidFill>
                              <a:srgbClr val="0000FF"/>
                            </a:solidFill>
                            <a:latin typeface="Cambria Math" panose="02040503050406030204" pitchFamily="18" charset="0"/>
                          </a:rPr>
                          <m:t>𝑤</m:t>
                        </m:r>
                        <m:d>
                          <m:dPr>
                            <m:ctrlPr>
                              <a:rPr lang="en-US" sz="2400" i="1">
                                <a:solidFill>
                                  <a:srgbClr val="0000FF"/>
                                </a:solidFill>
                                <a:latin typeface="Cambria Math" panose="02040503050406030204" pitchFamily="18" charset="0"/>
                              </a:rPr>
                            </m:ctrlPr>
                          </m:dPr>
                          <m:e>
                            <m:r>
                              <a:rPr lang="en-US" sz="2400" b="0" i="1" smtClean="0">
                                <a:solidFill>
                                  <a:srgbClr val="0000FF"/>
                                </a:solidFill>
                                <a:latin typeface="Cambria Math" panose="02040503050406030204" pitchFamily="18" charset="0"/>
                              </a:rPr>
                              <m:t>𝑧</m:t>
                            </m:r>
                            <m:r>
                              <a:rPr lang="en-US" sz="2400" i="1">
                                <a:solidFill>
                                  <a:srgbClr val="0000FF"/>
                                </a:solidFill>
                                <a:latin typeface="Cambria Math" panose="02040503050406030204" pitchFamily="18" charset="0"/>
                              </a:rPr>
                              <m:t>+</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z</m:t>
                            </m:r>
                          </m:e>
                        </m:d>
                      </m:e>
                    </m:d>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x</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y</m:t>
                    </m:r>
                    <m:r>
                      <a:rPr lang="en-US" sz="2400" b="0" i="0" smtClean="0">
                        <a:solidFill>
                          <a:srgbClr val="0000FF"/>
                        </a:solidFill>
                        <a:latin typeface="Cambria Math" panose="02040503050406030204" pitchFamily="18" charset="0"/>
                      </a:rPr>
                      <m:t>~</m:t>
                    </m:r>
                  </m:oMath>
                </a14:m>
                <a:r>
                  <a:rPr lang="el-GR" sz="2400" dirty="0">
                    <a:solidFill>
                      <a:srgbClr val="0000FF"/>
                    </a:solidFill>
                  </a:rPr>
                  <a:t> </a:t>
                </a:r>
                <a:r>
                  <a:rPr lang="en-US" sz="2400" dirty="0">
                    <a:solidFill>
                      <a:srgbClr val="0000FF"/>
                    </a:solidFill>
                  </a:rPr>
                  <a:t>-</a:t>
                </a:r>
                <a14:m>
                  <m:oMath xmlns:m="http://schemas.openxmlformats.org/officeDocument/2006/math">
                    <m:f>
                      <m:fPr>
                        <m:ctrlPr>
                          <a:rPr lang="el-GR" sz="2400" i="1">
                            <a:solidFill>
                              <a:srgbClr val="0000FF"/>
                            </a:solidFill>
                            <a:latin typeface="Cambria Math" panose="02040503050406030204" pitchFamily="18" charset="0"/>
                          </a:rPr>
                        </m:ctrlPr>
                      </m:fPr>
                      <m:num>
                        <m:r>
                          <a:rPr lang="el-GR" sz="2400" i="1">
                            <a:solidFill>
                              <a:srgbClr val="0000FF"/>
                            </a:solidFill>
                            <a:latin typeface="Cambria Math" panose="02040503050406030204" pitchFamily="18" charset="0"/>
                          </a:rPr>
                          <m:t>𝜕</m:t>
                        </m:r>
                      </m:num>
                      <m:den>
                        <m:r>
                          <a:rPr lang="el-GR" sz="2400" i="1">
                            <a:solidFill>
                              <a:srgbClr val="0000FF"/>
                            </a:solidFill>
                            <a:latin typeface="Cambria Math" panose="02040503050406030204" pitchFamily="18" charset="0"/>
                          </a:rPr>
                          <m:t>𝜕</m:t>
                        </m:r>
                        <m:r>
                          <a:rPr lang="en-US" sz="2400" b="0" i="1" smtClean="0">
                            <a:solidFill>
                              <a:srgbClr val="0000FF"/>
                            </a:solidFill>
                            <a:latin typeface="Cambria Math" panose="02040503050406030204" pitchFamily="18" charset="0"/>
                          </a:rPr>
                          <m:t>𝑧</m:t>
                        </m:r>
                      </m:den>
                    </m:f>
                  </m:oMath>
                </a14:m>
                <a:r>
                  <a:rPr lang="en-US" sz="2400" dirty="0">
                    <a:solidFill>
                      <a:srgbClr val="0000FF"/>
                    </a:solidFill>
                  </a:rPr>
                  <a:t>(</a:t>
                </a:r>
                <a:r>
                  <a:rPr lang="el-GR" sz="2400" dirty="0">
                    <a:solidFill>
                      <a:srgbClr val="0000FF"/>
                    </a:solidFill>
                  </a:rPr>
                  <a:t>ρ</a:t>
                </a:r>
                <a:r>
                  <a:rPr lang="en-US" sz="2400" dirty="0">
                    <a:solidFill>
                      <a:srgbClr val="0000FF"/>
                    </a:solidFill>
                  </a:rPr>
                  <a:t>w)</a:t>
                </a:r>
                <a14:m>
                  <m:oMath xmlns:m="http://schemas.openxmlformats.org/officeDocument/2006/math">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x</m:t>
                    </m:r>
                    <m:r>
                      <m:rPr>
                        <m:sty m:val="p"/>
                      </m:rPr>
                      <a:rPr lang="el-GR" sz="2400">
                        <a:solidFill>
                          <a:srgbClr val="0000FF"/>
                        </a:solidFill>
                        <a:latin typeface="Cambria Math" panose="02040503050406030204" pitchFamily="18" charset="0"/>
                      </a:rPr>
                      <m:t>Δ</m:t>
                    </m:r>
                    <m:r>
                      <m:rPr>
                        <m:sty m:val="p"/>
                      </m:rPr>
                      <a:rPr lang="en-US" sz="2400">
                        <a:solidFill>
                          <a:srgbClr val="0000FF"/>
                        </a:solidFill>
                        <a:latin typeface="Cambria Math" panose="02040503050406030204" pitchFamily="18" charset="0"/>
                      </a:rPr>
                      <m:t>y</m:t>
                    </m:r>
                    <m:r>
                      <m:rPr>
                        <m:sty m:val="p"/>
                      </m:rPr>
                      <a:rPr lang="el-GR" sz="2400">
                        <a:solidFill>
                          <a:srgbClr val="0000FF"/>
                        </a:solidFill>
                        <a:latin typeface="Cambria Math" panose="02040503050406030204" pitchFamily="18" charset="0"/>
                      </a:rPr>
                      <m:t>Δ</m:t>
                    </m:r>
                    <m:r>
                      <m:rPr>
                        <m:sty m:val="p"/>
                      </m:rPr>
                      <a:rPr lang="en-US" sz="2400">
                        <a:solidFill>
                          <a:srgbClr val="0000FF"/>
                        </a:solidFill>
                        <a:latin typeface="Cambria Math" panose="02040503050406030204" pitchFamily="18" charset="0"/>
                      </a:rPr>
                      <m:t>z</m:t>
                    </m:r>
                    <m:r>
                      <a:rPr lang="en-US" sz="2400" i="1">
                        <a:solidFill>
                          <a:srgbClr val="0000FF"/>
                        </a:solidFill>
                        <a:latin typeface="Cambria Math" panose="02040503050406030204" pitchFamily="18" charset="0"/>
                      </a:rPr>
                      <m:t> </m:t>
                    </m:r>
                  </m:oMath>
                </a14:m>
                <a:r>
                  <a:rPr lang="en-US" sz="2400" dirty="0">
                    <a:solidFill>
                      <a:srgbClr val="0000FF"/>
                    </a:solidFill>
                  </a:rPr>
                  <a:t>=-</a:t>
                </a:r>
                <a:r>
                  <a:rPr lang="el-GR" sz="2400" dirty="0">
                    <a:solidFill>
                      <a:srgbClr val="0000FF"/>
                    </a:solidFill>
                  </a:rPr>
                  <a:t> </a:t>
                </a:r>
                <a14:m>
                  <m:oMath xmlns:m="http://schemas.openxmlformats.org/officeDocument/2006/math">
                    <m:f>
                      <m:fPr>
                        <m:ctrlPr>
                          <a:rPr lang="el-GR" sz="2400" i="1">
                            <a:solidFill>
                              <a:srgbClr val="0000FF"/>
                            </a:solidFill>
                            <a:latin typeface="Cambria Math" panose="02040503050406030204" pitchFamily="18" charset="0"/>
                          </a:rPr>
                        </m:ctrlPr>
                      </m:fPr>
                      <m:num>
                        <m:r>
                          <a:rPr lang="el-GR" sz="2400" i="1">
                            <a:solidFill>
                              <a:srgbClr val="0000FF"/>
                            </a:solidFill>
                            <a:latin typeface="Cambria Math" panose="02040503050406030204" pitchFamily="18" charset="0"/>
                          </a:rPr>
                          <m:t>𝜕</m:t>
                        </m:r>
                      </m:num>
                      <m:den>
                        <m:r>
                          <a:rPr lang="el-GR" sz="2400" i="1">
                            <a:solidFill>
                              <a:srgbClr val="0000FF"/>
                            </a:solidFill>
                            <a:latin typeface="Cambria Math" panose="02040503050406030204" pitchFamily="18" charset="0"/>
                          </a:rPr>
                          <m:t>𝜕</m:t>
                        </m:r>
                        <m:r>
                          <a:rPr lang="en-US" sz="2400" b="0" i="1" smtClean="0">
                            <a:solidFill>
                              <a:srgbClr val="0000FF"/>
                            </a:solidFill>
                            <a:latin typeface="Cambria Math" panose="02040503050406030204" pitchFamily="18" charset="0"/>
                          </a:rPr>
                          <m:t>𝑧</m:t>
                        </m:r>
                      </m:den>
                    </m:f>
                    <m:r>
                      <m:rPr>
                        <m:nor/>
                      </m:rPr>
                      <a:rPr lang="en-US" sz="2400" dirty="0">
                        <a:solidFill>
                          <a:srgbClr val="0000FF"/>
                        </a:solidFill>
                      </a:rPr>
                      <m:t>(</m:t>
                    </m:r>
                    <m:r>
                      <m:rPr>
                        <m:nor/>
                      </m:rPr>
                      <a:rPr lang="el-GR" sz="2400" dirty="0">
                        <a:solidFill>
                          <a:srgbClr val="0000FF"/>
                        </a:solidFill>
                      </a:rPr>
                      <m:t>ρ</m:t>
                    </m:r>
                    <m:r>
                      <m:rPr>
                        <m:nor/>
                      </m:rPr>
                      <a:rPr lang="en-US" sz="2400" b="0" i="0" dirty="0" smtClean="0">
                        <a:solidFill>
                          <a:srgbClr val="0000FF"/>
                        </a:solidFill>
                      </a:rPr>
                      <m:t>w</m:t>
                    </m:r>
                    <m:r>
                      <m:rPr>
                        <m:nor/>
                      </m:rPr>
                      <a:rPr lang="en-US" sz="2400" dirty="0">
                        <a:solidFill>
                          <a:srgbClr val="0000FF"/>
                        </a:solidFill>
                      </a:rPr>
                      <m:t>)</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V</m:t>
                    </m:r>
                  </m:oMath>
                </a14:m>
                <a:endParaRPr lang="el-GR" sz="2400" dirty="0">
                  <a:solidFill>
                    <a:srgbClr val="0000FF"/>
                  </a:solidFill>
                </a:endParaRPr>
              </a:p>
            </p:txBody>
          </p:sp>
        </mc:Choice>
        <mc:Fallback xmlns="">
          <p:sp>
            <p:nvSpPr>
              <p:cNvPr id="13" name="Ορθογώνιο 12">
                <a:extLst>
                  <a:ext uri="{FF2B5EF4-FFF2-40B4-BE49-F238E27FC236}">
                    <a16:creationId xmlns:a16="http://schemas.microsoft.com/office/drawing/2014/main" id="{7D991917-5093-491F-A8D3-AD00525C939A}"/>
                  </a:ext>
                </a:extLst>
              </p:cNvPr>
              <p:cNvSpPr>
                <a:spLocks noRot="1" noChangeAspect="1" noMove="1" noResize="1" noEditPoints="1" noAdjustHandles="1" noChangeArrowheads="1" noChangeShapeType="1" noTextEdit="1"/>
              </p:cNvSpPr>
              <p:nvPr/>
            </p:nvSpPr>
            <p:spPr>
              <a:xfrm>
                <a:off x="0" y="2619269"/>
                <a:ext cx="9343071" cy="635367"/>
              </a:xfrm>
              <a:prstGeom prst="rect">
                <a:avLst/>
              </a:prstGeom>
              <a:blipFill>
                <a:blip r:embed="rId4"/>
                <a:stretch>
                  <a:fillRect b="-9615"/>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4" name="Ορθογώνιο 13">
                <a:extLst>
                  <a:ext uri="{FF2B5EF4-FFF2-40B4-BE49-F238E27FC236}">
                    <a16:creationId xmlns:a16="http://schemas.microsoft.com/office/drawing/2014/main" id="{914A3FCF-2FBA-4DDD-A1B8-28FBB0F429CB}"/>
                  </a:ext>
                </a:extLst>
              </p:cNvPr>
              <p:cNvSpPr/>
              <p:nvPr/>
            </p:nvSpPr>
            <p:spPr>
              <a:xfrm>
                <a:off x="6553200" y="4163913"/>
                <a:ext cx="157447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solidFill>
                            <a:srgbClr val="0000FF"/>
                          </a:solidFill>
                          <a:latin typeface="Cambria Math" panose="02040503050406030204" pitchFamily="18" charset="0"/>
                        </a:rPr>
                        <m:t>−</m:t>
                      </m:r>
                      <m:r>
                        <m:rPr>
                          <m:sty m:val="p"/>
                        </m:rPr>
                        <a:rPr lang="el-GR" sz="2400" i="1" smtClean="0">
                          <a:solidFill>
                            <a:srgbClr val="0000FF"/>
                          </a:solidFill>
                          <a:latin typeface="Cambria Math" panose="02040503050406030204" pitchFamily="18" charset="0"/>
                        </a:rPr>
                        <m:t>∇</m:t>
                      </m:r>
                      <m:r>
                        <m:rPr>
                          <m:nor/>
                        </m:rPr>
                        <a:rPr lang="en-US" sz="2400" dirty="0">
                          <a:solidFill>
                            <a:srgbClr val="0000FF"/>
                          </a:solidFill>
                        </a:rPr>
                        <m:t>(</m:t>
                      </m:r>
                      <m:r>
                        <m:rPr>
                          <m:nor/>
                        </m:rPr>
                        <a:rPr lang="el-GR" sz="2400" dirty="0">
                          <a:solidFill>
                            <a:srgbClr val="0000FF"/>
                          </a:solidFill>
                        </a:rPr>
                        <m:t>ρ</m:t>
                      </m:r>
                      <m:r>
                        <m:rPr>
                          <m:nor/>
                        </m:rPr>
                        <a:rPr lang="en-US" sz="2400" b="0" i="0" dirty="0" smtClean="0">
                          <a:solidFill>
                            <a:srgbClr val="0000FF"/>
                          </a:solidFill>
                        </a:rPr>
                        <m:t>U</m:t>
                      </m:r>
                      <m:r>
                        <m:rPr>
                          <m:nor/>
                        </m:rPr>
                        <a:rPr lang="en-US" sz="2400" dirty="0">
                          <a:solidFill>
                            <a:srgbClr val="0000FF"/>
                          </a:solidFill>
                        </a:rPr>
                        <m:t>)</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V</m:t>
                      </m:r>
                    </m:oMath>
                  </m:oMathPara>
                </a14:m>
                <a:endParaRPr lang="el-GR" sz="2400" dirty="0">
                  <a:solidFill>
                    <a:srgbClr val="0000FF"/>
                  </a:solidFill>
                </a:endParaRPr>
              </a:p>
            </p:txBody>
          </p:sp>
        </mc:Choice>
        <mc:Fallback xmlns="">
          <p:sp>
            <p:nvSpPr>
              <p:cNvPr id="14" name="Ορθογώνιο 13">
                <a:extLst>
                  <a:ext uri="{FF2B5EF4-FFF2-40B4-BE49-F238E27FC236}">
                    <a16:creationId xmlns:a16="http://schemas.microsoft.com/office/drawing/2014/main" xmlns="" xmlns:a14="http://schemas.microsoft.com/office/drawing/2010/main" id="{914A3FCF-2FBA-4DDD-A1B8-28FBB0F429CB}"/>
                  </a:ext>
                </a:extLst>
              </p:cNvPr>
              <p:cNvSpPr>
                <a:spLocks noRot="1" noChangeAspect="1" noMove="1" noResize="1" noEditPoints="1" noAdjustHandles="1" noChangeArrowheads="1" noChangeShapeType="1" noTextEdit="1"/>
              </p:cNvSpPr>
              <p:nvPr/>
            </p:nvSpPr>
            <p:spPr>
              <a:xfrm>
                <a:off x="6553200" y="4163913"/>
                <a:ext cx="1574470" cy="461665"/>
              </a:xfrm>
              <a:prstGeom prst="rect">
                <a:avLst/>
              </a:prstGeom>
              <a:blipFill>
                <a:blip r:embed="rId5" cstate="print"/>
                <a:stretch>
                  <a:fillRect b="-13158"/>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5" name="Ορθογώνιο 14">
                <a:extLst>
                  <a:ext uri="{FF2B5EF4-FFF2-40B4-BE49-F238E27FC236}">
                    <a16:creationId xmlns:a16="http://schemas.microsoft.com/office/drawing/2014/main" id="{44657FEF-A6C2-4F99-A6C7-0D1BC28A5047}"/>
                  </a:ext>
                </a:extLst>
              </p:cNvPr>
              <p:cNvSpPr/>
              <p:nvPr/>
            </p:nvSpPr>
            <p:spPr>
              <a:xfrm>
                <a:off x="6876256" y="5518556"/>
                <a:ext cx="1317476" cy="79457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l-GR" sz="2400" i="1" smtClean="0">
                              <a:solidFill>
                                <a:srgbClr val="0000FF"/>
                              </a:solidFill>
                              <a:latin typeface="Cambria Math" panose="02040503050406030204" pitchFamily="18" charset="0"/>
                            </a:rPr>
                          </m:ctrlPr>
                        </m:fPr>
                        <m:num>
                          <m:r>
                            <a:rPr lang="el-GR" sz="2400" i="1">
                              <a:solidFill>
                                <a:srgbClr val="0000FF"/>
                              </a:solidFill>
                              <a:latin typeface="Cambria Math" panose="02040503050406030204" pitchFamily="18" charset="0"/>
                            </a:rPr>
                            <m:t>𝜕</m:t>
                          </m:r>
                        </m:num>
                        <m:den>
                          <m:r>
                            <a:rPr lang="el-GR" sz="2400" i="1">
                              <a:solidFill>
                                <a:srgbClr val="0000FF"/>
                              </a:solidFill>
                              <a:latin typeface="Cambria Math" panose="02040503050406030204" pitchFamily="18" charset="0"/>
                            </a:rPr>
                            <m:t>𝜕</m:t>
                          </m:r>
                          <m:r>
                            <a:rPr lang="en-US" sz="2400" b="0" i="1" smtClean="0">
                              <a:solidFill>
                                <a:srgbClr val="0000FF"/>
                              </a:solidFill>
                              <a:latin typeface="Cambria Math" panose="02040503050406030204" pitchFamily="18" charset="0"/>
                            </a:rPr>
                            <m:t>𝑡</m:t>
                          </m:r>
                        </m:den>
                      </m:f>
                      <m:r>
                        <m:rPr>
                          <m:nor/>
                        </m:rPr>
                        <a:rPr lang="en-US" sz="2400" dirty="0">
                          <a:solidFill>
                            <a:srgbClr val="0000FF"/>
                          </a:solidFill>
                        </a:rPr>
                        <m:t>(</m:t>
                      </m:r>
                      <m:r>
                        <m:rPr>
                          <m:nor/>
                        </m:rPr>
                        <a:rPr lang="el-GR" sz="2400" dirty="0">
                          <a:solidFill>
                            <a:srgbClr val="0000FF"/>
                          </a:solidFill>
                        </a:rPr>
                        <m:t>ρ</m:t>
                      </m:r>
                      <m:r>
                        <m:rPr>
                          <m:sty m:val="p"/>
                        </m:rPr>
                        <a:rPr lang="el-GR" sz="2400">
                          <a:solidFill>
                            <a:srgbClr val="0000FF"/>
                          </a:solidFill>
                          <a:latin typeface="Cambria Math" panose="02040503050406030204" pitchFamily="18" charset="0"/>
                        </a:rPr>
                        <m:t>Δ</m:t>
                      </m:r>
                      <m:r>
                        <m:rPr>
                          <m:sty m:val="p"/>
                        </m:rPr>
                        <a:rPr lang="en-US" sz="2400" b="0" i="0" smtClean="0">
                          <a:solidFill>
                            <a:srgbClr val="0000FF"/>
                          </a:solidFill>
                          <a:latin typeface="Cambria Math" panose="02040503050406030204" pitchFamily="18" charset="0"/>
                        </a:rPr>
                        <m:t>V</m:t>
                      </m:r>
                      <m:r>
                        <m:rPr>
                          <m:nor/>
                        </m:rPr>
                        <a:rPr lang="en-US" sz="2400" dirty="0">
                          <a:solidFill>
                            <a:srgbClr val="0000FF"/>
                          </a:solidFill>
                        </a:rPr>
                        <m:t>)</m:t>
                      </m:r>
                    </m:oMath>
                  </m:oMathPara>
                </a14:m>
                <a:endParaRPr lang="el-GR" sz="2400" dirty="0">
                  <a:solidFill>
                    <a:srgbClr val="0000FF"/>
                  </a:solidFill>
                </a:endParaRPr>
              </a:p>
            </p:txBody>
          </p:sp>
        </mc:Choice>
        <mc:Fallback xmlns="">
          <p:sp>
            <p:nvSpPr>
              <p:cNvPr id="15" name="Ορθογώνιο 14">
                <a:extLst>
                  <a:ext uri="{FF2B5EF4-FFF2-40B4-BE49-F238E27FC236}">
                    <a16:creationId xmlns:a16="http://schemas.microsoft.com/office/drawing/2014/main" xmlns="" xmlns:a14="http://schemas.microsoft.com/office/drawing/2010/main" id="{44657FEF-A6C2-4F99-A6C7-0D1BC28A5047}"/>
                  </a:ext>
                </a:extLst>
              </p:cNvPr>
              <p:cNvSpPr>
                <a:spLocks noRot="1" noChangeAspect="1" noMove="1" noResize="1" noEditPoints="1" noAdjustHandles="1" noChangeArrowheads="1" noChangeShapeType="1" noTextEdit="1"/>
              </p:cNvSpPr>
              <p:nvPr/>
            </p:nvSpPr>
            <p:spPr>
              <a:xfrm>
                <a:off x="6876256" y="5518556"/>
                <a:ext cx="1317476" cy="794576"/>
              </a:xfrm>
              <a:prstGeom prst="rect">
                <a:avLst/>
              </a:prstGeom>
              <a:blipFill>
                <a:blip r:embed="rId6" cstate="print"/>
                <a:stretch>
                  <a:fillRect/>
                </a:stretch>
              </a:blipFill>
            </p:spPr>
            <p:txBody>
              <a:bodyPr/>
              <a:lstStyle/>
              <a:p>
                <a:r>
                  <a:rPr lang="el-GR">
                    <a:noFill/>
                  </a:rPr>
                  <a:t> </a:t>
                </a:r>
              </a:p>
            </p:txBody>
          </p:sp>
        </mc:Fallback>
      </mc:AlternateContent>
    </p:spTree>
    <p:extLst>
      <p:ext uri="{BB962C8B-B14F-4D97-AF65-F5344CB8AC3E}">
        <p14:creationId xmlns:p14="http://schemas.microsoft.com/office/powerpoint/2010/main" val="29673301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70FFA53-C8AE-4DAA-AA9F-497AF71264D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ACC7F775-42DB-4360-AC63-8B6EA295C25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45</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B6392CAD-AA65-4572-83A0-DA57C2CD6427}"/>
              </a:ext>
            </a:extLst>
          </p:cNvPr>
          <p:cNvSpPr/>
          <p:nvPr/>
        </p:nvSpPr>
        <p:spPr>
          <a:xfrm>
            <a:off x="278160" y="404664"/>
            <a:ext cx="8587680" cy="759182"/>
          </a:xfrm>
          <a:prstGeom prst="rect">
            <a:avLst/>
          </a:prstGeom>
        </p:spPr>
        <p:txBody>
          <a:bodyPr wrap="square">
            <a:spAutoFit/>
          </a:bodyPr>
          <a:lstStyle/>
          <a:p>
            <a:pPr marL="12700" algn="just">
              <a:lnSpc>
                <a:spcPts val="2555"/>
              </a:lnSpc>
              <a:spcBef>
                <a:spcPts val="127"/>
              </a:spcBef>
            </a:pPr>
            <a:r>
              <a:rPr lang="el-GR" sz="2400" dirty="0">
                <a:solidFill>
                  <a:srgbClr val="0000FF"/>
                </a:solidFill>
              </a:rPr>
              <a:t>Επειδή ο όγκος είναι σταθερός, απλοποιείται και προκύπτει η </a:t>
            </a:r>
            <a:r>
              <a:rPr lang="el-GR" sz="2400" b="1" u="sng" dirty="0">
                <a:solidFill>
                  <a:srgbClr val="0000FF"/>
                </a:solidFill>
              </a:rPr>
              <a:t>εξίσωση της συνέχειας</a:t>
            </a:r>
            <a:r>
              <a:rPr lang="el-GR" sz="2400" dirty="0">
                <a:solidFill>
                  <a:srgbClr val="0000FF"/>
                </a:solidFill>
              </a:rPr>
              <a:t> ή αλλιώς </a:t>
            </a:r>
            <a:r>
              <a:rPr lang="el-GR" sz="2400" b="1" u="sng" dirty="0">
                <a:solidFill>
                  <a:srgbClr val="0000FF"/>
                </a:solidFill>
              </a:rPr>
              <a:t>διατήρησης της μάζας</a:t>
            </a:r>
            <a:r>
              <a:rPr lang="el-GR" sz="2400" dirty="0">
                <a:solidFill>
                  <a:srgbClr val="0000FF"/>
                </a:solidFill>
              </a:rPr>
              <a:t>: </a:t>
            </a:r>
            <a:endParaRPr lang="en-US" sz="2400" dirty="0">
              <a:solidFill>
                <a:srgbClr val="0000FF"/>
              </a:solidFill>
            </a:endParaRPr>
          </a:p>
        </p:txBody>
      </p:sp>
      <p:sp>
        <p:nvSpPr>
          <p:cNvPr id="7" name="Ορθογώνιο 6">
            <a:extLst>
              <a:ext uri="{FF2B5EF4-FFF2-40B4-BE49-F238E27FC236}">
                <a16:creationId xmlns:a16="http://schemas.microsoft.com/office/drawing/2014/main" id="{D250FB12-06B1-4010-A2E7-84C370F9820F}"/>
              </a:ext>
            </a:extLst>
          </p:cNvPr>
          <p:cNvSpPr/>
          <p:nvPr/>
        </p:nvSpPr>
        <p:spPr>
          <a:xfrm>
            <a:off x="254433" y="3053622"/>
            <a:ext cx="8587680" cy="425758"/>
          </a:xfrm>
          <a:prstGeom prst="rect">
            <a:avLst/>
          </a:prstGeom>
        </p:spPr>
        <p:txBody>
          <a:bodyPr wrap="square">
            <a:spAutoFit/>
          </a:bodyPr>
          <a:lstStyle/>
          <a:p>
            <a:pPr marL="12700" algn="just">
              <a:lnSpc>
                <a:spcPts val="2555"/>
              </a:lnSpc>
              <a:spcBef>
                <a:spcPts val="127"/>
              </a:spcBef>
            </a:pPr>
            <a:r>
              <a:rPr lang="el-GR" sz="2400" dirty="0">
                <a:solidFill>
                  <a:srgbClr val="000099"/>
                </a:solidFill>
              </a:rPr>
              <a:t>Εάν λάβουμε υπόψη την παράγωγο κατά την κίνηση: </a:t>
            </a:r>
            <a:endParaRPr lang="en-US" sz="2400" dirty="0">
              <a:solidFill>
                <a:srgbClr val="000099"/>
              </a:solidFill>
            </a:endParaRPr>
          </a:p>
        </p:txBody>
      </p:sp>
      <p:sp>
        <p:nvSpPr>
          <p:cNvPr id="9" name="Ορθογώνιο 8">
            <a:extLst>
              <a:ext uri="{FF2B5EF4-FFF2-40B4-BE49-F238E27FC236}">
                <a16:creationId xmlns:a16="http://schemas.microsoft.com/office/drawing/2014/main" id="{37FD5449-58CB-4AA5-8B20-A80C0AEF2CA9}"/>
              </a:ext>
            </a:extLst>
          </p:cNvPr>
          <p:cNvSpPr/>
          <p:nvPr/>
        </p:nvSpPr>
        <p:spPr>
          <a:xfrm>
            <a:off x="271557" y="4531618"/>
            <a:ext cx="8587680" cy="1451679"/>
          </a:xfrm>
          <a:prstGeom prst="rect">
            <a:avLst/>
          </a:prstGeom>
        </p:spPr>
        <p:txBody>
          <a:bodyPr wrap="square">
            <a:spAutoFit/>
          </a:bodyPr>
          <a:lstStyle/>
          <a:p>
            <a:pPr marL="12700" algn="just">
              <a:lnSpc>
                <a:spcPts val="2555"/>
              </a:lnSpc>
              <a:spcBef>
                <a:spcPts val="127"/>
              </a:spcBef>
            </a:pPr>
            <a:r>
              <a:rPr lang="el-GR" sz="2400" dirty="0">
                <a:solidFill>
                  <a:srgbClr val="000099"/>
                </a:solidFill>
              </a:rPr>
              <a:t>Η εξίσωση της συνέχειας δείχνει τη σύγκλιση ή την απόκλιση μάζας προς τον θεωρούμενο στοιχειώδη όγκο. </a:t>
            </a:r>
            <a:endParaRPr lang="en-US" sz="2400" dirty="0">
              <a:solidFill>
                <a:srgbClr val="000099"/>
              </a:solidFill>
            </a:endParaRPr>
          </a:p>
          <a:p>
            <a:pPr marL="12700" algn="just">
              <a:lnSpc>
                <a:spcPts val="2555"/>
              </a:lnSpc>
              <a:spcBef>
                <a:spcPts val="127"/>
              </a:spcBef>
            </a:pPr>
            <a:endParaRPr lang="en-US" sz="2400" u="sng" dirty="0">
              <a:solidFill>
                <a:srgbClr val="000099"/>
              </a:solidFill>
            </a:endParaRPr>
          </a:p>
          <a:p>
            <a:pPr marL="12700" algn="just">
              <a:lnSpc>
                <a:spcPts val="2555"/>
              </a:lnSpc>
              <a:spcBef>
                <a:spcPts val="127"/>
              </a:spcBef>
            </a:pPr>
            <a:r>
              <a:rPr lang="el-GR" sz="2400" u="sng" dirty="0">
                <a:solidFill>
                  <a:srgbClr val="000099"/>
                </a:solidFill>
              </a:rPr>
              <a:t>Όταν ο όρος </a:t>
            </a:r>
            <a:r>
              <a:rPr lang="el-GR" sz="2400" u="sng" dirty="0"/>
              <a:t>∇</a:t>
            </a:r>
            <a:r>
              <a:rPr lang="en-US" sz="2400" u="sng" dirty="0"/>
              <a:t>U</a:t>
            </a:r>
            <a:r>
              <a:rPr lang="el-GR" sz="2400" u="sng" dirty="0">
                <a:solidFill>
                  <a:srgbClr val="000099"/>
                </a:solidFill>
              </a:rPr>
              <a:t> είναι μηδέν τότε το ρευστό καλείται ασυμπίεστο</a:t>
            </a:r>
            <a:endParaRPr lang="en-US" sz="2400" u="sng" dirty="0">
              <a:solidFill>
                <a:srgbClr val="000099"/>
              </a:solidFill>
            </a:endParaRPr>
          </a:p>
        </p:txBody>
      </p:sp>
      <mc:AlternateContent xmlns:mc="http://schemas.openxmlformats.org/markup-compatibility/2006" xmlns:a14="http://schemas.microsoft.com/office/drawing/2010/main">
        <mc:Choice Requires="a14">
          <p:sp>
            <p:nvSpPr>
              <p:cNvPr id="10" name="Ορθογώνιο 9">
                <a:extLst>
                  <a:ext uri="{FF2B5EF4-FFF2-40B4-BE49-F238E27FC236}">
                    <a16:creationId xmlns:a16="http://schemas.microsoft.com/office/drawing/2014/main" id="{F139A7B6-6C5B-4EEA-85BE-086942F6A966}"/>
                  </a:ext>
                </a:extLst>
              </p:cNvPr>
              <p:cNvSpPr/>
              <p:nvPr/>
            </p:nvSpPr>
            <p:spPr>
              <a:xfrm>
                <a:off x="1544397" y="1313770"/>
                <a:ext cx="4816511" cy="773866"/>
              </a:xfrm>
              <a:prstGeom prst="rect">
                <a:avLst/>
              </a:prstGeom>
            </p:spPr>
            <p:txBody>
              <a:bodyPr wrap="none">
                <a:spAutoFit/>
              </a:bodyPr>
              <a:lstStyle/>
              <a:p>
                <a:r>
                  <a:rPr lang="en-US" sz="2800" dirty="0">
                    <a:solidFill>
                      <a:srgbClr val="0000FF"/>
                    </a:solidFill>
                  </a:rPr>
                  <a:t>-[</a:t>
                </a:r>
                <a14:m>
                  <m:oMath xmlns:m="http://schemas.openxmlformats.org/officeDocument/2006/math">
                    <m:f>
                      <m:fPr>
                        <m:ctrlPr>
                          <a:rPr lang="el-GR" sz="2800" i="1">
                            <a:solidFill>
                              <a:srgbClr val="0000FF"/>
                            </a:solidFill>
                            <a:latin typeface="Cambria Math" panose="02040503050406030204" pitchFamily="18" charset="0"/>
                          </a:rPr>
                        </m:ctrlPr>
                      </m:fPr>
                      <m:num>
                        <m:r>
                          <a:rPr lang="el-GR" sz="2800" i="1">
                            <a:solidFill>
                              <a:srgbClr val="0000FF"/>
                            </a:solidFill>
                            <a:latin typeface="Cambria Math" panose="02040503050406030204" pitchFamily="18" charset="0"/>
                          </a:rPr>
                          <m:t>𝜕</m:t>
                        </m:r>
                      </m:num>
                      <m:den>
                        <m:r>
                          <a:rPr lang="el-GR" sz="2800" i="1">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𝑥</m:t>
                        </m:r>
                      </m:den>
                    </m:f>
                  </m:oMath>
                </a14:m>
                <a:r>
                  <a:rPr lang="en-US" sz="2800" dirty="0">
                    <a:solidFill>
                      <a:srgbClr val="0000FF"/>
                    </a:solidFill>
                  </a:rPr>
                  <a:t>(</a:t>
                </a:r>
                <a:r>
                  <a:rPr lang="el-GR" sz="2800" dirty="0" err="1">
                    <a:solidFill>
                      <a:srgbClr val="0000FF"/>
                    </a:solidFill>
                  </a:rPr>
                  <a:t>ρ</a:t>
                </a:r>
                <a:r>
                  <a:rPr lang="en-US" sz="2800" dirty="0">
                    <a:solidFill>
                      <a:srgbClr val="0000FF"/>
                    </a:solidFill>
                  </a:rPr>
                  <a:t>u)</a:t>
                </a:r>
                <a14:m>
                  <m:oMath xmlns:m="http://schemas.openxmlformats.org/officeDocument/2006/math">
                    <m:r>
                      <a:rPr lang="en-US" sz="2800" b="0" i="0" smtClean="0">
                        <a:solidFill>
                          <a:srgbClr val="0000FF"/>
                        </a:solidFill>
                        <a:latin typeface="Cambria Math" panose="02040503050406030204" pitchFamily="18" charset="0"/>
                      </a:rPr>
                      <m:t>+</m:t>
                    </m:r>
                    <m:f>
                      <m:fPr>
                        <m:ctrlPr>
                          <a:rPr lang="el-GR" sz="2800" i="1">
                            <a:solidFill>
                              <a:srgbClr val="0000FF"/>
                            </a:solidFill>
                            <a:latin typeface="Cambria Math" panose="02040503050406030204" pitchFamily="18" charset="0"/>
                          </a:rPr>
                        </m:ctrlPr>
                      </m:fPr>
                      <m:num>
                        <m:r>
                          <a:rPr lang="el-GR" sz="2800" i="1">
                            <a:solidFill>
                              <a:srgbClr val="0000FF"/>
                            </a:solidFill>
                            <a:latin typeface="Cambria Math" panose="02040503050406030204" pitchFamily="18" charset="0"/>
                          </a:rPr>
                          <m:t>𝜕</m:t>
                        </m:r>
                      </m:num>
                      <m:den>
                        <m:r>
                          <a:rPr lang="el-GR" sz="2800" i="1">
                            <a:solidFill>
                              <a:srgbClr val="0000FF"/>
                            </a:solidFill>
                            <a:latin typeface="Cambria Math" panose="02040503050406030204" pitchFamily="18" charset="0"/>
                          </a:rPr>
                          <m:t>𝜕</m:t>
                        </m:r>
                        <m:r>
                          <a:rPr lang="en-US" sz="2800" i="1">
                            <a:solidFill>
                              <a:srgbClr val="0000FF"/>
                            </a:solidFill>
                            <a:latin typeface="Cambria Math" panose="02040503050406030204" pitchFamily="18" charset="0"/>
                          </a:rPr>
                          <m:t>𝑦</m:t>
                        </m:r>
                      </m:den>
                    </m:f>
                    <m:r>
                      <m:rPr>
                        <m:nor/>
                      </m:rPr>
                      <a:rPr lang="en-US" sz="2800" dirty="0">
                        <a:solidFill>
                          <a:srgbClr val="0000FF"/>
                        </a:solidFill>
                      </a:rPr>
                      <m:t>(</m:t>
                    </m:r>
                    <m:r>
                      <m:rPr>
                        <m:nor/>
                      </m:rPr>
                      <a:rPr lang="el-GR" sz="2800" dirty="0" err="1">
                        <a:solidFill>
                          <a:srgbClr val="0000FF"/>
                        </a:solidFill>
                      </a:rPr>
                      <m:t>ρυ</m:t>
                    </m:r>
                    <m:r>
                      <m:rPr>
                        <m:nor/>
                      </m:rPr>
                      <a:rPr lang="en-US" sz="2800" dirty="0">
                        <a:solidFill>
                          <a:srgbClr val="0000FF"/>
                        </a:solidFill>
                      </a:rPr>
                      <m:t>)</m:t>
                    </m:r>
                    <m:r>
                      <a:rPr lang="en-US" sz="2800" b="0" i="0" dirty="0" smtClean="0">
                        <a:solidFill>
                          <a:srgbClr val="0000FF"/>
                        </a:solidFill>
                        <a:latin typeface="Cambria Math" panose="02040503050406030204" pitchFamily="18" charset="0"/>
                      </a:rPr>
                      <m:t>+</m:t>
                    </m:r>
                    <m:f>
                      <m:fPr>
                        <m:ctrlPr>
                          <a:rPr lang="el-GR" sz="2800" i="1">
                            <a:solidFill>
                              <a:srgbClr val="0000FF"/>
                            </a:solidFill>
                            <a:latin typeface="Cambria Math" panose="02040503050406030204" pitchFamily="18" charset="0"/>
                          </a:rPr>
                        </m:ctrlPr>
                      </m:fPr>
                      <m:num>
                        <m:r>
                          <a:rPr lang="el-GR" sz="2800" i="1">
                            <a:solidFill>
                              <a:srgbClr val="0000FF"/>
                            </a:solidFill>
                            <a:latin typeface="Cambria Math" panose="02040503050406030204" pitchFamily="18" charset="0"/>
                          </a:rPr>
                          <m:t>𝜕</m:t>
                        </m:r>
                      </m:num>
                      <m:den>
                        <m:r>
                          <a:rPr lang="el-GR" sz="2800" i="1">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𝑧</m:t>
                        </m:r>
                      </m:den>
                    </m:f>
                    <m:r>
                      <m:rPr>
                        <m:nor/>
                      </m:rPr>
                      <a:rPr lang="en-US" sz="2800" dirty="0">
                        <a:solidFill>
                          <a:srgbClr val="0000FF"/>
                        </a:solidFill>
                      </a:rPr>
                      <m:t>(</m:t>
                    </m:r>
                    <m:r>
                      <m:rPr>
                        <m:nor/>
                      </m:rPr>
                      <a:rPr lang="el-GR" sz="2800" dirty="0" err="1">
                        <a:solidFill>
                          <a:srgbClr val="0000FF"/>
                        </a:solidFill>
                      </a:rPr>
                      <m:t>ρ</m:t>
                    </m:r>
                    <m:r>
                      <m:rPr>
                        <m:nor/>
                      </m:rPr>
                      <a:rPr lang="en-US" sz="2800" b="0" i="0" dirty="0" smtClean="0">
                        <a:solidFill>
                          <a:srgbClr val="0000FF"/>
                        </a:solidFill>
                      </a:rPr>
                      <m:t>w</m:t>
                    </m:r>
                    <m:r>
                      <m:rPr>
                        <m:nor/>
                      </m:rPr>
                      <a:rPr lang="en-US" sz="2800" dirty="0">
                        <a:solidFill>
                          <a:srgbClr val="0000FF"/>
                        </a:solidFill>
                      </a:rPr>
                      <m:t>)</m:t>
                    </m:r>
                    <m:r>
                      <a:rPr lang="en-US" sz="2800" b="0" i="0" smtClean="0">
                        <a:solidFill>
                          <a:srgbClr val="0000FF"/>
                        </a:solidFill>
                        <a:latin typeface="Cambria Math" panose="02040503050406030204" pitchFamily="18" charset="0"/>
                      </a:rPr>
                      <m:t>]</m:t>
                    </m:r>
                    <m:r>
                      <a:rPr lang="en-US" sz="2800" i="1">
                        <a:solidFill>
                          <a:srgbClr val="0000FF"/>
                        </a:solidFill>
                        <a:latin typeface="Cambria Math" panose="02040503050406030204" pitchFamily="18" charset="0"/>
                      </a:rPr>
                      <m:t> </m:t>
                    </m:r>
                  </m:oMath>
                </a14:m>
                <a:r>
                  <a:rPr lang="en-US" sz="2800" dirty="0">
                    <a:solidFill>
                      <a:srgbClr val="0000FF"/>
                    </a:solidFill>
                  </a:rPr>
                  <a:t>=</a:t>
                </a:r>
                <a14:m>
                  <m:oMath xmlns:m="http://schemas.openxmlformats.org/officeDocument/2006/math">
                    <m:f>
                      <m:fPr>
                        <m:ctrlPr>
                          <a:rPr lang="el-GR" sz="2800" i="1">
                            <a:solidFill>
                              <a:srgbClr val="0000FF"/>
                            </a:solidFill>
                            <a:latin typeface="Cambria Math" panose="02040503050406030204" pitchFamily="18" charset="0"/>
                          </a:rPr>
                        </m:ctrlPr>
                      </m:fPr>
                      <m:num>
                        <m:r>
                          <a:rPr lang="el-GR" sz="2800" i="1">
                            <a:solidFill>
                              <a:srgbClr val="0000FF"/>
                            </a:solidFill>
                            <a:latin typeface="Cambria Math" panose="02040503050406030204" pitchFamily="18" charset="0"/>
                          </a:rPr>
                          <m:t>𝜕</m:t>
                        </m:r>
                        <m:r>
                          <m:rPr>
                            <m:nor/>
                          </m:rPr>
                          <a:rPr lang="el-GR" sz="2800" dirty="0">
                            <a:solidFill>
                              <a:srgbClr val="0000FF"/>
                            </a:solidFill>
                          </a:rPr>
                          <m:t>ρ</m:t>
                        </m:r>
                      </m:num>
                      <m:den>
                        <m:r>
                          <a:rPr lang="el-GR" sz="2800" i="1">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𝑡</m:t>
                        </m:r>
                      </m:den>
                    </m:f>
                  </m:oMath>
                </a14:m>
                <a:endParaRPr lang="el-GR" sz="2800" dirty="0">
                  <a:solidFill>
                    <a:srgbClr val="0000FF"/>
                  </a:solidFill>
                </a:endParaRPr>
              </a:p>
            </p:txBody>
          </p:sp>
        </mc:Choice>
        <mc:Fallback xmlns="">
          <p:sp>
            <p:nvSpPr>
              <p:cNvPr id="10" name="Ορθογώνιο 9">
                <a:extLst>
                  <a:ext uri="{FF2B5EF4-FFF2-40B4-BE49-F238E27FC236}">
                    <a16:creationId xmlns:a16="http://schemas.microsoft.com/office/drawing/2014/main" xmlns="" xmlns:a14="http://schemas.microsoft.com/office/drawing/2010/main" id="{F139A7B6-6C5B-4EEA-85BE-086942F6A966}"/>
                  </a:ext>
                </a:extLst>
              </p:cNvPr>
              <p:cNvSpPr>
                <a:spLocks noRot="1" noChangeAspect="1" noMove="1" noResize="1" noEditPoints="1" noAdjustHandles="1" noChangeArrowheads="1" noChangeShapeType="1" noTextEdit="1"/>
              </p:cNvSpPr>
              <p:nvPr/>
            </p:nvSpPr>
            <p:spPr>
              <a:xfrm>
                <a:off x="1544397" y="1313770"/>
                <a:ext cx="4816511" cy="773866"/>
              </a:xfrm>
              <a:prstGeom prst="rect">
                <a:avLst/>
              </a:prstGeom>
              <a:blipFill>
                <a:blip r:embed="rId3" cstate="print"/>
                <a:stretch>
                  <a:fillRect l="-2532" b="-4762"/>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8" name="Ορθογώνιο 7">
                <a:extLst>
                  <a:ext uri="{FF2B5EF4-FFF2-40B4-BE49-F238E27FC236}">
                    <a16:creationId xmlns:a16="http://schemas.microsoft.com/office/drawing/2014/main" id="{D425B2AC-D405-4FAB-ACAA-24BDF2591992}"/>
                  </a:ext>
                </a:extLst>
              </p:cNvPr>
              <p:cNvSpPr/>
              <p:nvPr/>
            </p:nvSpPr>
            <p:spPr>
              <a:xfrm>
                <a:off x="4097591" y="2216084"/>
                <a:ext cx="3477234" cy="1156663"/>
              </a:xfrm>
              <a:prstGeom prst="rect">
                <a:avLst/>
              </a:prstGeom>
            </p:spPr>
            <p:txBody>
              <a:bodyPr wrap="none">
                <a:spAutoFit/>
              </a:bodyPr>
              <a:lstStyle/>
              <a:p>
                <a:r>
                  <a:rPr lang="el-GR" sz="2800" dirty="0">
                    <a:solidFill>
                      <a:srgbClr val="0000FF"/>
                    </a:solidFill>
                  </a:rPr>
                  <a:t>ή          </a:t>
                </a:r>
                <a14:m>
                  <m:oMath xmlns:m="http://schemas.openxmlformats.org/officeDocument/2006/math">
                    <m:f>
                      <m:fPr>
                        <m:ctrlPr>
                          <a:rPr lang="el-GR" sz="2800" i="1" smtClean="0">
                            <a:solidFill>
                              <a:srgbClr val="0000FF"/>
                            </a:solidFill>
                            <a:latin typeface="Cambria Math" panose="02040503050406030204" pitchFamily="18" charset="0"/>
                          </a:rPr>
                        </m:ctrlPr>
                      </m:fPr>
                      <m:num>
                        <m:r>
                          <a:rPr lang="el-GR" sz="2800" i="1">
                            <a:solidFill>
                              <a:srgbClr val="0000FF"/>
                            </a:solidFill>
                            <a:latin typeface="Cambria Math" panose="02040503050406030204" pitchFamily="18" charset="0"/>
                          </a:rPr>
                          <m:t>𝜕</m:t>
                        </m:r>
                        <m:r>
                          <m:rPr>
                            <m:nor/>
                          </m:rPr>
                          <a:rPr lang="el-GR" sz="2800" dirty="0">
                            <a:solidFill>
                              <a:srgbClr val="0000FF"/>
                            </a:solidFill>
                          </a:rPr>
                          <m:t>ρ</m:t>
                        </m:r>
                      </m:num>
                      <m:den>
                        <m:r>
                          <a:rPr lang="el-GR" sz="2800" i="1">
                            <a:solidFill>
                              <a:srgbClr val="0000FF"/>
                            </a:solidFill>
                            <a:latin typeface="Cambria Math" panose="02040503050406030204" pitchFamily="18" charset="0"/>
                          </a:rPr>
                          <m:t>𝜕</m:t>
                        </m:r>
                        <m:r>
                          <a:rPr lang="en-US" sz="2800" i="1">
                            <a:solidFill>
                              <a:srgbClr val="0000FF"/>
                            </a:solidFill>
                            <a:latin typeface="Cambria Math" panose="02040503050406030204" pitchFamily="18" charset="0"/>
                          </a:rPr>
                          <m:t>𝑡</m:t>
                        </m:r>
                      </m:den>
                    </m:f>
                    <m:r>
                      <a:rPr lang="en-US" sz="2800" b="0" i="1" smtClean="0">
                        <a:solidFill>
                          <a:srgbClr val="0000FF"/>
                        </a:solidFill>
                        <a:latin typeface="Cambria Math" panose="02040503050406030204" pitchFamily="18" charset="0"/>
                      </a:rPr>
                      <m:t>+</m:t>
                    </m:r>
                    <m:r>
                      <m:rPr>
                        <m:sty m:val="p"/>
                      </m:rPr>
                      <a:rPr lang="el-GR" sz="2800" i="1">
                        <a:solidFill>
                          <a:srgbClr val="0000FF"/>
                        </a:solidFill>
                        <a:latin typeface="Cambria Math" panose="02040503050406030204" pitchFamily="18" charset="0"/>
                      </a:rPr>
                      <m:t>∇</m:t>
                    </m:r>
                    <m:r>
                      <m:rPr>
                        <m:nor/>
                      </m:rPr>
                      <a:rPr lang="en-US" sz="2800" dirty="0">
                        <a:solidFill>
                          <a:srgbClr val="0000FF"/>
                        </a:solidFill>
                      </a:rPr>
                      <m:t>(</m:t>
                    </m:r>
                    <m:r>
                      <m:rPr>
                        <m:nor/>
                      </m:rPr>
                      <a:rPr lang="el-GR" sz="2800" dirty="0">
                        <a:solidFill>
                          <a:srgbClr val="0000FF"/>
                        </a:solidFill>
                      </a:rPr>
                      <m:t>ρ</m:t>
                    </m:r>
                    <m:r>
                      <m:rPr>
                        <m:nor/>
                      </m:rPr>
                      <a:rPr lang="en-US" sz="2800" dirty="0">
                        <a:solidFill>
                          <a:srgbClr val="0000FF"/>
                        </a:solidFill>
                      </a:rPr>
                      <m:t>U</m:t>
                    </m:r>
                    <m:r>
                      <m:rPr>
                        <m:nor/>
                      </m:rPr>
                      <a:rPr lang="en-US" sz="2800" dirty="0">
                        <a:solidFill>
                          <a:srgbClr val="0000FF"/>
                        </a:solidFill>
                      </a:rPr>
                      <m:t>)</m:t>
                    </m:r>
                    <m:r>
                      <a:rPr lang="en-US" sz="2800" b="0" i="0" smtClean="0">
                        <a:solidFill>
                          <a:srgbClr val="0000FF"/>
                        </a:solidFill>
                        <a:latin typeface="Cambria Math" panose="02040503050406030204" pitchFamily="18" charset="0"/>
                      </a:rPr>
                      <m:t>=0</m:t>
                    </m:r>
                  </m:oMath>
                </a14:m>
                <a:endParaRPr lang="el-GR" sz="2800" dirty="0">
                  <a:solidFill>
                    <a:srgbClr val="0000FF"/>
                  </a:solidFill>
                </a:endParaRPr>
              </a:p>
              <a:p>
                <a:endParaRPr lang="el-GR" sz="2800" dirty="0"/>
              </a:p>
            </p:txBody>
          </p:sp>
        </mc:Choice>
        <mc:Fallback xmlns="">
          <p:sp>
            <p:nvSpPr>
              <p:cNvPr id="8" name="Ορθογώνιο 7">
                <a:extLst>
                  <a:ext uri="{FF2B5EF4-FFF2-40B4-BE49-F238E27FC236}">
                    <a16:creationId xmlns:a16="http://schemas.microsoft.com/office/drawing/2014/main" xmlns="" xmlns:a14="http://schemas.microsoft.com/office/drawing/2010/main" id="{D425B2AC-D405-4FAB-ACAA-24BDF2591992}"/>
                  </a:ext>
                </a:extLst>
              </p:cNvPr>
              <p:cNvSpPr>
                <a:spLocks noRot="1" noChangeAspect="1" noMove="1" noResize="1" noEditPoints="1" noAdjustHandles="1" noChangeArrowheads="1" noChangeShapeType="1" noTextEdit="1"/>
              </p:cNvSpPr>
              <p:nvPr/>
            </p:nvSpPr>
            <p:spPr>
              <a:xfrm>
                <a:off x="4097591" y="2216084"/>
                <a:ext cx="3477234" cy="1156663"/>
              </a:xfrm>
              <a:prstGeom prst="rect">
                <a:avLst/>
              </a:prstGeom>
              <a:blipFill>
                <a:blip r:embed="rId4" cstate="print"/>
                <a:stretch>
                  <a:fillRect l="-3503"/>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1" name="Ορθογώνιο 10">
                <a:extLst>
                  <a:ext uri="{FF2B5EF4-FFF2-40B4-BE49-F238E27FC236}">
                    <a16:creationId xmlns:a16="http://schemas.microsoft.com/office/drawing/2014/main" id="{FF220B71-2C8F-423C-BC7B-1BFC20BFF3C1}"/>
                  </a:ext>
                </a:extLst>
              </p:cNvPr>
              <p:cNvSpPr/>
              <p:nvPr/>
            </p:nvSpPr>
            <p:spPr>
              <a:xfrm>
                <a:off x="5377597" y="3613628"/>
                <a:ext cx="2273379" cy="78374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l-GR" sz="2400" i="1" smtClean="0">
                              <a:solidFill>
                                <a:srgbClr val="C00000"/>
                              </a:solidFill>
                              <a:latin typeface="Cambria Math" panose="02040503050406030204" pitchFamily="18" charset="0"/>
                            </a:rPr>
                          </m:ctrlPr>
                        </m:fPr>
                        <m:num>
                          <m:r>
                            <m:rPr>
                              <m:sty m:val="p"/>
                            </m:rPr>
                            <a:rPr lang="en-US" sz="2400" b="0" i="0" smtClean="0">
                              <a:solidFill>
                                <a:srgbClr val="C00000"/>
                              </a:solidFill>
                              <a:latin typeface="Cambria Math" panose="02040503050406030204" pitchFamily="18" charset="0"/>
                            </a:rPr>
                            <m:t>D</m:t>
                          </m:r>
                          <m:r>
                            <m:rPr>
                              <m:nor/>
                            </m:rPr>
                            <a:rPr lang="el-GR" sz="2400" dirty="0">
                              <a:solidFill>
                                <a:srgbClr val="C00000"/>
                              </a:solidFill>
                            </a:rPr>
                            <m:t>ρ</m:t>
                          </m:r>
                        </m:num>
                        <m:den>
                          <m:r>
                            <a:rPr lang="en-US" sz="2400" b="0" i="1" smtClean="0">
                              <a:solidFill>
                                <a:srgbClr val="C00000"/>
                              </a:solidFill>
                              <a:latin typeface="Cambria Math" panose="02040503050406030204" pitchFamily="18" charset="0"/>
                            </a:rPr>
                            <m:t>𝐷</m:t>
                          </m:r>
                          <m:r>
                            <a:rPr lang="en-US" sz="2400" i="1">
                              <a:solidFill>
                                <a:srgbClr val="C00000"/>
                              </a:solidFill>
                              <a:latin typeface="Cambria Math" panose="02040503050406030204" pitchFamily="18" charset="0"/>
                            </a:rPr>
                            <m:t>𝑡</m:t>
                          </m:r>
                        </m:den>
                      </m:f>
                      <m:r>
                        <a:rPr lang="en-US" sz="2400" i="1">
                          <a:solidFill>
                            <a:srgbClr val="C00000"/>
                          </a:solidFill>
                          <a:latin typeface="Cambria Math" panose="02040503050406030204" pitchFamily="18" charset="0"/>
                        </a:rPr>
                        <m:t>+</m:t>
                      </m:r>
                      <m:r>
                        <m:rPr>
                          <m:sty m:val="p"/>
                        </m:rPr>
                        <a:rPr lang="el-GR" sz="2400" i="1">
                          <a:solidFill>
                            <a:srgbClr val="C00000"/>
                          </a:solidFill>
                          <a:latin typeface="Cambria Math" panose="02040503050406030204" pitchFamily="18" charset="0"/>
                        </a:rPr>
                        <m:t>∇</m:t>
                      </m:r>
                      <m:r>
                        <m:rPr>
                          <m:nor/>
                        </m:rPr>
                        <a:rPr lang="en-US" sz="2400" dirty="0">
                          <a:solidFill>
                            <a:srgbClr val="C00000"/>
                          </a:solidFill>
                        </a:rPr>
                        <m:t>(</m:t>
                      </m:r>
                      <m:r>
                        <m:rPr>
                          <m:nor/>
                        </m:rPr>
                        <a:rPr lang="el-GR" sz="2400" dirty="0">
                          <a:solidFill>
                            <a:srgbClr val="C00000"/>
                          </a:solidFill>
                        </a:rPr>
                        <m:t>ρ</m:t>
                      </m:r>
                      <m:r>
                        <m:rPr>
                          <m:nor/>
                        </m:rPr>
                        <a:rPr lang="en-US" sz="2400" dirty="0">
                          <a:solidFill>
                            <a:srgbClr val="C00000"/>
                          </a:solidFill>
                        </a:rPr>
                        <m:t>U</m:t>
                      </m:r>
                      <m:r>
                        <m:rPr>
                          <m:nor/>
                        </m:rPr>
                        <a:rPr lang="en-US" sz="2400" dirty="0">
                          <a:solidFill>
                            <a:srgbClr val="C00000"/>
                          </a:solidFill>
                        </a:rPr>
                        <m:t>)</m:t>
                      </m:r>
                      <m:r>
                        <a:rPr lang="en-US" sz="2400">
                          <a:solidFill>
                            <a:srgbClr val="C00000"/>
                          </a:solidFill>
                          <a:latin typeface="Cambria Math" panose="02040503050406030204" pitchFamily="18" charset="0"/>
                        </a:rPr>
                        <m:t>=0</m:t>
                      </m:r>
                    </m:oMath>
                  </m:oMathPara>
                </a14:m>
                <a:endParaRPr lang="el-GR" sz="2400" dirty="0">
                  <a:solidFill>
                    <a:srgbClr val="C00000"/>
                  </a:solidFill>
                </a:endParaRPr>
              </a:p>
            </p:txBody>
          </p:sp>
        </mc:Choice>
        <mc:Fallback xmlns="">
          <p:sp>
            <p:nvSpPr>
              <p:cNvPr id="11" name="Ορθογώνιο 10">
                <a:extLst>
                  <a:ext uri="{FF2B5EF4-FFF2-40B4-BE49-F238E27FC236}">
                    <a16:creationId xmlns:a16="http://schemas.microsoft.com/office/drawing/2014/main" xmlns="" xmlns:a14="http://schemas.microsoft.com/office/drawing/2010/main" id="{FF220B71-2C8F-423C-BC7B-1BFC20BFF3C1}"/>
                  </a:ext>
                </a:extLst>
              </p:cNvPr>
              <p:cNvSpPr>
                <a:spLocks noRot="1" noChangeAspect="1" noMove="1" noResize="1" noEditPoints="1" noAdjustHandles="1" noChangeArrowheads="1" noChangeShapeType="1" noTextEdit="1"/>
              </p:cNvSpPr>
              <p:nvPr/>
            </p:nvSpPr>
            <p:spPr>
              <a:xfrm>
                <a:off x="5377597" y="3613628"/>
                <a:ext cx="2273379" cy="783741"/>
              </a:xfrm>
              <a:prstGeom prst="rect">
                <a:avLst/>
              </a:prstGeom>
              <a:blipFill>
                <a:blip r:embed="rId5" cstate="print"/>
                <a:stretch>
                  <a:fillRect/>
                </a:stretch>
              </a:blipFill>
            </p:spPr>
            <p:txBody>
              <a:bodyPr/>
              <a:lstStyle/>
              <a:p>
                <a:r>
                  <a:rPr lang="el-GR">
                    <a:noFill/>
                  </a:rPr>
                  <a:t> </a:t>
                </a:r>
              </a:p>
            </p:txBody>
          </p:sp>
        </mc:Fallback>
      </mc:AlternateContent>
      <p:sp>
        <p:nvSpPr>
          <p:cNvPr id="12" name="Ορθογώνιο 11">
            <a:extLst>
              <a:ext uri="{FF2B5EF4-FFF2-40B4-BE49-F238E27FC236}">
                <a16:creationId xmlns:a16="http://schemas.microsoft.com/office/drawing/2014/main" id="{46E1836D-73E5-4676-815A-1ABD9D34281B}"/>
              </a:ext>
            </a:extLst>
          </p:cNvPr>
          <p:cNvSpPr/>
          <p:nvPr/>
        </p:nvSpPr>
        <p:spPr>
          <a:xfrm>
            <a:off x="7585193" y="6117546"/>
            <a:ext cx="1113959" cy="276999"/>
          </a:xfrm>
          <a:prstGeom prst="rect">
            <a:avLst/>
          </a:prstGeom>
        </p:spPr>
        <p:txBody>
          <a:bodyPr wrap="none">
            <a:spAutoFit/>
          </a:bodyPr>
          <a:lstStyle/>
          <a:p>
            <a:r>
              <a:rPr lang="en-US" sz="1200" dirty="0"/>
              <a:t>U, </a:t>
            </a:r>
            <a:r>
              <a:rPr lang="el-GR" sz="1200" dirty="0"/>
              <a:t>διανύσματα</a:t>
            </a:r>
          </a:p>
        </p:txBody>
      </p:sp>
    </p:spTree>
    <p:extLst>
      <p:ext uri="{BB962C8B-B14F-4D97-AF65-F5344CB8AC3E}">
        <p14:creationId xmlns:p14="http://schemas.microsoft.com/office/powerpoint/2010/main" val="12081891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764ECD0-C3E5-478C-B355-C290A2F7462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D5A4C18A-CA94-4986-A6D2-C33D141F48D7}"/>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46</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EC18E662-D809-4056-9D1B-30E1BEB6775A}"/>
              </a:ext>
            </a:extLst>
          </p:cNvPr>
          <p:cNvSpPr txBox="1"/>
          <p:nvPr/>
        </p:nvSpPr>
        <p:spPr>
          <a:xfrm>
            <a:off x="360008" y="315506"/>
            <a:ext cx="8423983" cy="432048"/>
          </a:xfrm>
          <a:prstGeom prst="rect">
            <a:avLst/>
          </a:prstGeom>
        </p:spPr>
        <p:txBody>
          <a:bodyPr wrap="square" lIns="0" tIns="0" rIns="0" bIns="0" rtlCol="0">
            <a:noAutofit/>
          </a:bodyPr>
          <a:lstStyle/>
          <a:p>
            <a:pPr marL="12700" algn="ctr">
              <a:lnSpc>
                <a:spcPts val="2555"/>
              </a:lnSpc>
              <a:spcBef>
                <a:spcPts val="127"/>
              </a:spcBef>
            </a:pPr>
            <a:r>
              <a:rPr lang="el-GR" sz="2600" b="1" u="sng" dirty="0">
                <a:solidFill>
                  <a:srgbClr val="C00000"/>
                </a:solidFill>
                <a:latin typeface="Segoe UI Symbol" panose="020B0502040204020203" pitchFamily="34" charset="0"/>
                <a:ea typeface="Segoe UI Symbol" panose="020B0502040204020203" pitchFamily="34" charset="0"/>
              </a:rPr>
              <a:t>Διατήρηση της ορμής – εξισώσεις κίνησης</a:t>
            </a:r>
          </a:p>
        </p:txBody>
      </p:sp>
      <p:sp>
        <p:nvSpPr>
          <p:cNvPr id="8" name="Ορθογώνιο 7">
            <a:extLst>
              <a:ext uri="{FF2B5EF4-FFF2-40B4-BE49-F238E27FC236}">
                <a16:creationId xmlns:a16="http://schemas.microsoft.com/office/drawing/2014/main" id="{D80D4EC6-9EBE-4F4C-B7D0-35BF72D4ACF7}"/>
              </a:ext>
            </a:extLst>
          </p:cNvPr>
          <p:cNvSpPr/>
          <p:nvPr/>
        </p:nvSpPr>
        <p:spPr>
          <a:xfrm>
            <a:off x="278159" y="772454"/>
            <a:ext cx="8587680" cy="1092607"/>
          </a:xfrm>
          <a:prstGeom prst="rect">
            <a:avLst/>
          </a:prstGeom>
        </p:spPr>
        <p:txBody>
          <a:bodyPr wrap="square">
            <a:spAutoFit/>
          </a:bodyPr>
          <a:lstStyle/>
          <a:p>
            <a:pPr marL="12700" algn="just">
              <a:lnSpc>
                <a:spcPts val="2555"/>
              </a:lnSpc>
              <a:spcBef>
                <a:spcPts val="127"/>
              </a:spcBef>
            </a:pPr>
            <a:r>
              <a:rPr lang="el-GR" sz="2400" dirty="0">
                <a:solidFill>
                  <a:srgbClr val="0000FF"/>
                </a:solidFill>
              </a:rPr>
              <a:t>Αν οι μόνες δυνάμεις που ασκούνται στο θύλακα αέρα είναι η δύναμη θερμοβαθμίδας, η δύναμη βαρύτητας και η τριβή, από το δεύτερο νόμο του Νεύτωνα, προκύπτει: </a:t>
            </a:r>
            <a:endParaRPr lang="en-US" sz="2400" dirty="0">
              <a:solidFill>
                <a:srgbClr val="0000FF"/>
              </a:solidFill>
            </a:endParaRPr>
          </a:p>
        </p:txBody>
      </p:sp>
      <p:sp>
        <p:nvSpPr>
          <p:cNvPr id="13" name="Ορθογώνιο 12">
            <a:extLst>
              <a:ext uri="{FF2B5EF4-FFF2-40B4-BE49-F238E27FC236}">
                <a16:creationId xmlns:a16="http://schemas.microsoft.com/office/drawing/2014/main" id="{37E145D2-E135-47E8-A61D-F881B44084FF}"/>
              </a:ext>
            </a:extLst>
          </p:cNvPr>
          <p:cNvSpPr/>
          <p:nvPr/>
        </p:nvSpPr>
        <p:spPr>
          <a:xfrm>
            <a:off x="256092" y="2852827"/>
            <a:ext cx="8587680" cy="3503523"/>
          </a:xfrm>
          <a:prstGeom prst="rect">
            <a:avLst/>
          </a:prstGeom>
        </p:spPr>
        <p:txBody>
          <a:bodyPr wrap="square">
            <a:spAutoFit/>
          </a:bodyPr>
          <a:lstStyle/>
          <a:p>
            <a:pPr marL="12700" algn="just">
              <a:lnSpc>
                <a:spcPts val="2555"/>
              </a:lnSpc>
              <a:spcBef>
                <a:spcPts val="127"/>
              </a:spcBef>
            </a:pPr>
            <a:r>
              <a:rPr lang="el-GR" sz="2400" dirty="0">
                <a:solidFill>
                  <a:srgbClr val="FF0000"/>
                </a:solidFill>
              </a:rPr>
              <a:t>Η εξίσωση αυτή ονομάζεται εξίσωση των </a:t>
            </a:r>
            <a:r>
              <a:rPr lang="en-US" sz="2400" b="1" u="sng" dirty="0">
                <a:solidFill>
                  <a:srgbClr val="FF0000"/>
                </a:solidFill>
              </a:rPr>
              <a:t>Navier-Stokes</a:t>
            </a:r>
            <a:r>
              <a:rPr lang="en-US" sz="2400" dirty="0">
                <a:solidFill>
                  <a:srgbClr val="FF0000"/>
                </a:solidFill>
              </a:rPr>
              <a:t> </a:t>
            </a:r>
            <a:r>
              <a:rPr lang="el-GR" sz="2400" dirty="0">
                <a:solidFill>
                  <a:srgbClr val="FF0000"/>
                </a:solidFill>
              </a:rPr>
              <a:t>για ροή συμπιεστού ρευστού σε αδρανειακό σύστημα. </a:t>
            </a:r>
          </a:p>
          <a:p>
            <a:pPr marL="12700" algn="just">
              <a:lnSpc>
                <a:spcPts val="2555"/>
              </a:lnSpc>
              <a:spcBef>
                <a:spcPts val="127"/>
              </a:spcBef>
            </a:pPr>
            <a:r>
              <a:rPr lang="el-GR" sz="2400" dirty="0">
                <a:solidFill>
                  <a:srgbClr val="FF0000"/>
                </a:solidFill>
              </a:rPr>
              <a:t>Σε περιστρεφόμενο σύστημα αντικαθίσταται η επιτάχυνση του αδρανειακού συστήματος με την αντίστοιχη στο μη αδρανειακό, και:</a:t>
            </a: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endParaRPr lang="el-GR" sz="2400" dirty="0">
              <a:solidFill>
                <a:srgbClr val="FF0000"/>
              </a:solidFill>
            </a:endParaRPr>
          </a:p>
          <a:p>
            <a:pPr marL="12700" algn="r">
              <a:lnSpc>
                <a:spcPts val="2555"/>
              </a:lnSpc>
              <a:spcBef>
                <a:spcPts val="127"/>
              </a:spcBef>
            </a:pPr>
            <a:r>
              <a:rPr lang="el-GR" sz="2400" dirty="0">
                <a:solidFill>
                  <a:srgbClr val="FF0000"/>
                </a:solidFill>
              </a:rPr>
              <a:t>…………</a:t>
            </a:r>
            <a:endParaRPr lang="en-US" sz="2400" dirty="0">
              <a:solidFill>
                <a:srgbClr val="FF0000"/>
              </a:solidFill>
            </a:endParaRPr>
          </a:p>
        </p:txBody>
      </p:sp>
      <p:graphicFrame>
        <p:nvGraphicFramePr>
          <p:cNvPr id="4" name="Αντικείμενο 3">
            <a:extLst>
              <a:ext uri="{FF2B5EF4-FFF2-40B4-BE49-F238E27FC236}">
                <a16:creationId xmlns:a16="http://schemas.microsoft.com/office/drawing/2014/main" id="{52BCEEFE-21F7-4807-B296-2542114D4725}"/>
              </a:ext>
            </a:extLst>
          </p:cNvPr>
          <p:cNvGraphicFramePr>
            <a:graphicFrameLocks noChangeAspect="1"/>
          </p:cNvGraphicFramePr>
          <p:nvPr>
            <p:extLst>
              <p:ext uri="{D42A27DB-BD31-4B8C-83A1-F6EECF244321}">
                <p14:modId xmlns:p14="http://schemas.microsoft.com/office/powerpoint/2010/main" val="3212164532"/>
              </p:ext>
            </p:extLst>
          </p:nvPr>
        </p:nvGraphicFramePr>
        <p:xfrm>
          <a:off x="5460280" y="1763917"/>
          <a:ext cx="3226520" cy="843859"/>
        </p:xfrm>
        <a:graphic>
          <a:graphicData uri="http://schemas.openxmlformats.org/presentationml/2006/ole">
            <mc:AlternateContent xmlns:mc="http://schemas.openxmlformats.org/markup-compatibility/2006">
              <mc:Choice xmlns:v="urn:schemas-microsoft-com:vml" Requires="v">
                <p:oleObj name="Equation" r:id="rId3" imgW="1650960" imgH="431640" progId="Equation.DSMT4">
                  <p:embed/>
                </p:oleObj>
              </mc:Choice>
              <mc:Fallback>
                <p:oleObj name="Equation" r:id="rId3" imgW="1650960" imgH="431640" progId="Equation.DSMT4">
                  <p:embed/>
                  <p:pic>
                    <p:nvPicPr>
                      <p:cNvPr id="0" name=""/>
                      <p:cNvPicPr/>
                      <p:nvPr/>
                    </p:nvPicPr>
                    <p:blipFill>
                      <a:blip r:embed="rId4"/>
                      <a:stretch>
                        <a:fillRect/>
                      </a:stretch>
                    </p:blipFill>
                    <p:spPr>
                      <a:xfrm>
                        <a:off x="5460280" y="1763917"/>
                        <a:ext cx="3226520" cy="843859"/>
                      </a:xfrm>
                      <a:prstGeom prst="rect">
                        <a:avLst/>
                      </a:prstGeom>
                    </p:spPr>
                  </p:pic>
                </p:oleObj>
              </mc:Fallback>
            </mc:AlternateContent>
          </a:graphicData>
        </a:graphic>
      </p:graphicFrame>
      <p:graphicFrame>
        <p:nvGraphicFramePr>
          <p:cNvPr id="5" name="Αντικείμενο 4">
            <a:extLst>
              <a:ext uri="{FF2B5EF4-FFF2-40B4-BE49-F238E27FC236}">
                <a16:creationId xmlns:a16="http://schemas.microsoft.com/office/drawing/2014/main" id="{1548F51B-EC21-43D3-B866-2C92875886B2}"/>
              </a:ext>
            </a:extLst>
          </p:cNvPr>
          <p:cNvGraphicFramePr>
            <a:graphicFrameLocks noChangeAspect="1"/>
          </p:cNvGraphicFramePr>
          <p:nvPr>
            <p:extLst>
              <p:ext uri="{D42A27DB-BD31-4B8C-83A1-F6EECF244321}">
                <p14:modId xmlns:p14="http://schemas.microsoft.com/office/powerpoint/2010/main" val="430452695"/>
              </p:ext>
            </p:extLst>
          </p:nvPr>
        </p:nvGraphicFramePr>
        <p:xfrm>
          <a:off x="1259632" y="4509120"/>
          <a:ext cx="6961838" cy="990387"/>
        </p:xfrm>
        <a:graphic>
          <a:graphicData uri="http://schemas.openxmlformats.org/presentationml/2006/ole">
            <mc:AlternateContent xmlns:mc="http://schemas.openxmlformats.org/markup-compatibility/2006">
              <mc:Choice xmlns:v="urn:schemas-microsoft-com:vml" Requires="v">
                <p:oleObj name="Equation" r:id="rId5" imgW="3035160" imgH="431640" progId="Equation.DSMT4">
                  <p:embed/>
                </p:oleObj>
              </mc:Choice>
              <mc:Fallback>
                <p:oleObj name="Equation" r:id="rId5" imgW="3035160" imgH="431640" progId="Equation.DSMT4">
                  <p:embed/>
                  <p:pic>
                    <p:nvPicPr>
                      <p:cNvPr id="0" name=""/>
                      <p:cNvPicPr/>
                      <p:nvPr/>
                    </p:nvPicPr>
                    <p:blipFill>
                      <a:blip r:embed="rId6"/>
                      <a:stretch>
                        <a:fillRect/>
                      </a:stretch>
                    </p:blipFill>
                    <p:spPr>
                      <a:xfrm>
                        <a:off x="1259632" y="4509120"/>
                        <a:ext cx="6961838" cy="990387"/>
                      </a:xfrm>
                      <a:prstGeom prst="rect">
                        <a:avLst/>
                      </a:prstGeom>
                    </p:spPr>
                  </p:pic>
                </p:oleObj>
              </mc:Fallback>
            </mc:AlternateContent>
          </a:graphicData>
        </a:graphic>
      </p:graphicFrame>
      <p:sp>
        <p:nvSpPr>
          <p:cNvPr id="7" name="Οβάλ 6">
            <a:extLst>
              <a:ext uri="{FF2B5EF4-FFF2-40B4-BE49-F238E27FC236}">
                <a16:creationId xmlns:a16="http://schemas.microsoft.com/office/drawing/2014/main" id="{09380345-81BE-8CA9-57ED-442D56CD3F61}"/>
              </a:ext>
            </a:extLst>
          </p:cNvPr>
          <p:cNvSpPr/>
          <p:nvPr/>
        </p:nvSpPr>
        <p:spPr>
          <a:xfrm>
            <a:off x="7164288" y="1889961"/>
            <a:ext cx="720080" cy="597741"/>
          </a:xfrm>
          <a:prstGeom prst="ellipse">
            <a:avLst/>
          </a:prstGeom>
          <a:noFill/>
          <a:ln w="444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Οβάλ 8">
            <a:extLst>
              <a:ext uri="{FF2B5EF4-FFF2-40B4-BE49-F238E27FC236}">
                <a16:creationId xmlns:a16="http://schemas.microsoft.com/office/drawing/2014/main" id="{63281F9C-FB1F-08C1-CDAD-F29C52C06F15}"/>
              </a:ext>
            </a:extLst>
          </p:cNvPr>
          <p:cNvSpPr/>
          <p:nvPr/>
        </p:nvSpPr>
        <p:spPr>
          <a:xfrm>
            <a:off x="3295840" y="4414629"/>
            <a:ext cx="4012464" cy="1179368"/>
          </a:xfrm>
          <a:prstGeom prst="ellipse">
            <a:avLst/>
          </a:prstGeom>
          <a:noFill/>
          <a:ln w="444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8319195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AF066ECB-755C-4EFA-B6CB-68A55A6C9E87}"/>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602D090-0F28-47C7-A6C1-DC9E1925B7EB}"/>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47</a:t>
            </a:fld>
            <a:endParaRPr lang="el-GR" dirty="0">
              <a:solidFill>
                <a:prstClr val="black">
                  <a:tint val="75000"/>
                </a:prstClr>
              </a:solidFill>
            </a:endParaRPr>
          </a:p>
        </p:txBody>
      </p:sp>
      <p:sp>
        <p:nvSpPr>
          <p:cNvPr id="8" name="Ορθογώνιο 7">
            <a:extLst>
              <a:ext uri="{FF2B5EF4-FFF2-40B4-BE49-F238E27FC236}">
                <a16:creationId xmlns:a16="http://schemas.microsoft.com/office/drawing/2014/main" id="{898010F2-8C76-4A15-B3C3-E3F8C1838503}"/>
              </a:ext>
            </a:extLst>
          </p:cNvPr>
          <p:cNvSpPr/>
          <p:nvPr/>
        </p:nvSpPr>
        <p:spPr>
          <a:xfrm>
            <a:off x="278161" y="1242359"/>
            <a:ext cx="8587680" cy="2464777"/>
          </a:xfrm>
          <a:prstGeom prst="rect">
            <a:avLst/>
          </a:prstGeom>
        </p:spPr>
        <p:txBody>
          <a:bodyPr wrap="square">
            <a:spAutoFit/>
          </a:bodyPr>
          <a:lstStyle/>
          <a:p>
            <a:pPr marL="12700" algn="just">
              <a:lnSpc>
                <a:spcPts val="2555"/>
              </a:lnSpc>
              <a:spcBef>
                <a:spcPts val="127"/>
              </a:spcBef>
            </a:pPr>
            <a:r>
              <a:rPr lang="el-GR" sz="2400" dirty="0">
                <a:solidFill>
                  <a:srgbClr val="C00000"/>
                </a:solidFill>
              </a:rPr>
              <a:t>Το άνυσμα </a:t>
            </a:r>
            <a:r>
              <a:rPr lang="en-US" sz="2400" dirty="0">
                <a:solidFill>
                  <a:srgbClr val="C00000"/>
                </a:solidFill>
              </a:rPr>
              <a:t>V</a:t>
            </a:r>
            <a:r>
              <a:rPr lang="en-US" sz="2400" baseline="-25000" dirty="0">
                <a:solidFill>
                  <a:srgbClr val="C00000"/>
                </a:solidFill>
              </a:rPr>
              <a:t>R</a:t>
            </a:r>
            <a:r>
              <a:rPr lang="el-GR" sz="2400" dirty="0">
                <a:solidFill>
                  <a:srgbClr val="C00000"/>
                </a:solidFill>
              </a:rPr>
              <a:t>:</a:t>
            </a:r>
            <a:r>
              <a:rPr lang="en-US" sz="2400" dirty="0">
                <a:solidFill>
                  <a:srgbClr val="C00000"/>
                </a:solidFill>
              </a:rPr>
              <a:t> </a:t>
            </a:r>
            <a:r>
              <a:rPr lang="el-GR" sz="2400" dirty="0">
                <a:solidFill>
                  <a:srgbClr val="C00000"/>
                </a:solidFill>
              </a:rPr>
              <a:t>αναπαριστά την ταχύτητα στο περιστρεφόμενο σύστημα.</a:t>
            </a:r>
          </a:p>
          <a:p>
            <a:pPr marL="12700" algn="just">
              <a:lnSpc>
                <a:spcPts val="2555"/>
              </a:lnSpc>
              <a:spcBef>
                <a:spcPts val="127"/>
              </a:spcBef>
            </a:pPr>
            <a:r>
              <a:rPr lang="el-GR" sz="2400" dirty="0">
                <a:solidFill>
                  <a:srgbClr val="0000FF"/>
                </a:solidFill>
              </a:rPr>
              <a:t>Οι όροι, 2Ω</a:t>
            </a:r>
            <a:r>
              <a:rPr lang="en-US" sz="2400" dirty="0" err="1">
                <a:solidFill>
                  <a:srgbClr val="0000FF"/>
                </a:solidFill>
              </a:rPr>
              <a:t>xV</a:t>
            </a:r>
            <a:r>
              <a:rPr lang="en-US" sz="2400" baseline="-25000" dirty="0" err="1">
                <a:solidFill>
                  <a:srgbClr val="0000FF"/>
                </a:solidFill>
              </a:rPr>
              <a:t>R</a:t>
            </a:r>
            <a:r>
              <a:rPr lang="en-US" sz="2400" dirty="0">
                <a:solidFill>
                  <a:srgbClr val="0000FF"/>
                </a:solidFill>
              </a:rPr>
              <a:t> &amp; </a:t>
            </a:r>
            <a:r>
              <a:rPr lang="el-GR" sz="2400" dirty="0">
                <a:solidFill>
                  <a:srgbClr val="0000FF"/>
                </a:solidFill>
              </a:rPr>
              <a:t>Ω</a:t>
            </a:r>
            <a:r>
              <a:rPr lang="en-US" sz="2400" dirty="0">
                <a:solidFill>
                  <a:srgbClr val="0000FF"/>
                </a:solidFill>
              </a:rPr>
              <a:t>x(</a:t>
            </a:r>
            <a:r>
              <a:rPr lang="el-GR" sz="2400" dirty="0">
                <a:solidFill>
                  <a:srgbClr val="0000FF"/>
                </a:solidFill>
              </a:rPr>
              <a:t>Ω</a:t>
            </a:r>
            <a:r>
              <a:rPr lang="en-US" sz="2400" dirty="0" err="1">
                <a:solidFill>
                  <a:srgbClr val="0000FF"/>
                </a:solidFill>
              </a:rPr>
              <a:t>xr</a:t>
            </a:r>
            <a:r>
              <a:rPr lang="en-US" sz="2400" dirty="0">
                <a:solidFill>
                  <a:srgbClr val="0000FF"/>
                </a:solidFill>
              </a:rPr>
              <a:t>) </a:t>
            </a:r>
            <a:r>
              <a:rPr lang="el-GR" sz="2400" dirty="0">
                <a:solidFill>
                  <a:srgbClr val="0000FF"/>
                </a:solidFill>
              </a:rPr>
              <a:t>της επιτάχυνσης είναι αρνητικοί και θεωρούνται δυνάμεις τριβής στο δεύτερο νόμο Νεύτωνα και περιστρεφόμενο σύστημα.</a:t>
            </a:r>
          </a:p>
          <a:p>
            <a:pPr marL="12700" algn="just">
              <a:lnSpc>
                <a:spcPts val="2555"/>
              </a:lnSpc>
              <a:spcBef>
                <a:spcPts val="127"/>
              </a:spcBef>
            </a:pPr>
            <a:r>
              <a:rPr lang="el-GR" sz="2400" dirty="0">
                <a:solidFill>
                  <a:srgbClr val="C00000"/>
                </a:solidFill>
              </a:rPr>
              <a:t>Ο όρος, </a:t>
            </a:r>
            <a:r>
              <a:rPr lang="el-GR" sz="2400" b="1" dirty="0">
                <a:solidFill>
                  <a:srgbClr val="C00000"/>
                </a:solidFill>
              </a:rPr>
              <a:t>-2Ω</a:t>
            </a:r>
            <a:r>
              <a:rPr lang="en-US" sz="2400" b="1" dirty="0" err="1">
                <a:solidFill>
                  <a:srgbClr val="C00000"/>
                </a:solidFill>
              </a:rPr>
              <a:t>xV</a:t>
            </a:r>
            <a:r>
              <a:rPr lang="en-US" sz="2400" b="1" baseline="-25000" dirty="0" err="1">
                <a:solidFill>
                  <a:srgbClr val="C00000"/>
                </a:solidFill>
              </a:rPr>
              <a:t>R</a:t>
            </a:r>
            <a:r>
              <a:rPr lang="en-US" sz="2400" b="1" dirty="0">
                <a:solidFill>
                  <a:srgbClr val="C00000"/>
                </a:solidFill>
              </a:rPr>
              <a:t> </a:t>
            </a:r>
            <a:r>
              <a:rPr lang="el-GR" sz="2400" dirty="0">
                <a:solidFill>
                  <a:srgbClr val="C00000"/>
                </a:solidFill>
              </a:rPr>
              <a:t>είναι η δύναμη </a:t>
            </a:r>
            <a:r>
              <a:rPr lang="en-US" sz="2400" dirty="0">
                <a:solidFill>
                  <a:srgbClr val="C00000"/>
                </a:solidFill>
              </a:rPr>
              <a:t>Coriolis</a:t>
            </a:r>
          </a:p>
          <a:p>
            <a:pPr marL="12700" algn="just">
              <a:lnSpc>
                <a:spcPts val="2555"/>
              </a:lnSpc>
              <a:spcBef>
                <a:spcPts val="127"/>
              </a:spcBef>
            </a:pPr>
            <a:r>
              <a:rPr lang="el-GR" sz="2400" dirty="0">
                <a:solidFill>
                  <a:srgbClr val="0000FF"/>
                </a:solidFill>
              </a:rPr>
              <a:t>και </a:t>
            </a:r>
            <a:r>
              <a:rPr lang="el-GR" sz="2400" b="1" dirty="0">
                <a:solidFill>
                  <a:srgbClr val="0000FF"/>
                </a:solidFill>
              </a:rPr>
              <a:t>Ω</a:t>
            </a:r>
            <a:r>
              <a:rPr lang="en-US" sz="2400" b="1" dirty="0">
                <a:solidFill>
                  <a:srgbClr val="0000FF"/>
                </a:solidFill>
              </a:rPr>
              <a:t>x(</a:t>
            </a:r>
            <a:r>
              <a:rPr lang="el-GR" sz="2400" b="1" dirty="0">
                <a:solidFill>
                  <a:srgbClr val="0000FF"/>
                </a:solidFill>
              </a:rPr>
              <a:t>Ω</a:t>
            </a:r>
            <a:r>
              <a:rPr lang="en-US" sz="2400" b="1" dirty="0" err="1">
                <a:solidFill>
                  <a:srgbClr val="0000FF"/>
                </a:solidFill>
              </a:rPr>
              <a:t>xr</a:t>
            </a:r>
            <a:r>
              <a:rPr lang="en-US" sz="2400" b="1" dirty="0">
                <a:solidFill>
                  <a:srgbClr val="0000FF"/>
                </a:solidFill>
              </a:rPr>
              <a:t>) </a:t>
            </a:r>
            <a:r>
              <a:rPr lang="el-GR" sz="2400" dirty="0">
                <a:solidFill>
                  <a:srgbClr val="0000FF"/>
                </a:solidFill>
              </a:rPr>
              <a:t>η φυγόκεντρη δύναμη</a:t>
            </a:r>
            <a:endParaRPr lang="en-US" sz="2400" dirty="0">
              <a:solidFill>
                <a:srgbClr val="0000FF"/>
              </a:solidFill>
            </a:endParaRPr>
          </a:p>
        </p:txBody>
      </p:sp>
      <p:pic>
        <p:nvPicPr>
          <p:cNvPr id="10" name="Εικόνα 9">
            <a:extLst>
              <a:ext uri="{FF2B5EF4-FFF2-40B4-BE49-F238E27FC236}">
                <a16:creationId xmlns:a16="http://schemas.microsoft.com/office/drawing/2014/main" id="{53D9CF40-B695-42D3-B837-A5AE6FF7E6D9}"/>
              </a:ext>
            </a:extLst>
          </p:cNvPr>
          <p:cNvPicPr>
            <a:picLocks noChangeAspect="1"/>
          </p:cNvPicPr>
          <p:nvPr/>
        </p:nvPicPr>
        <p:blipFill rotWithShape="1">
          <a:blip r:embed="rId3" cstate="print"/>
          <a:srcRect l="29114" r="27214" b="19509"/>
          <a:stretch/>
        </p:blipFill>
        <p:spPr>
          <a:xfrm>
            <a:off x="5652118" y="2827398"/>
            <a:ext cx="3407473" cy="3497323"/>
          </a:xfrm>
          <a:prstGeom prst="rect">
            <a:avLst/>
          </a:prstGeom>
        </p:spPr>
      </p:pic>
      <p:sp>
        <p:nvSpPr>
          <p:cNvPr id="11" name="Ορθογώνιο 10">
            <a:extLst>
              <a:ext uri="{FF2B5EF4-FFF2-40B4-BE49-F238E27FC236}">
                <a16:creationId xmlns:a16="http://schemas.microsoft.com/office/drawing/2014/main" id="{A0068803-FC4B-4BC4-9805-D3C3CD8E077E}"/>
              </a:ext>
            </a:extLst>
          </p:cNvPr>
          <p:cNvSpPr/>
          <p:nvPr/>
        </p:nvSpPr>
        <p:spPr>
          <a:xfrm>
            <a:off x="278160" y="3885592"/>
            <a:ext cx="5373959" cy="2439129"/>
          </a:xfrm>
          <a:prstGeom prst="rect">
            <a:avLst/>
          </a:prstGeom>
        </p:spPr>
        <p:txBody>
          <a:bodyPr wrap="square">
            <a:spAutoFit/>
          </a:bodyPr>
          <a:lstStyle/>
          <a:p>
            <a:pPr marL="12700" algn="just">
              <a:lnSpc>
                <a:spcPts val="2555"/>
              </a:lnSpc>
              <a:spcBef>
                <a:spcPts val="127"/>
              </a:spcBef>
            </a:pPr>
            <a:r>
              <a:rPr lang="el-GR" sz="2400" dirty="0">
                <a:solidFill>
                  <a:srgbClr val="0000FF"/>
                </a:solidFill>
              </a:rPr>
              <a:t>Η φαινόμενη βαρύτητα </a:t>
            </a:r>
            <a:r>
              <a:rPr lang="en-US" sz="2400" dirty="0">
                <a:solidFill>
                  <a:srgbClr val="0000FF"/>
                </a:solidFill>
              </a:rPr>
              <a:t>g</a:t>
            </a:r>
            <a:r>
              <a:rPr lang="el-GR" sz="2400" baseline="-25000" dirty="0">
                <a:solidFill>
                  <a:srgbClr val="0000FF"/>
                </a:solidFill>
              </a:rPr>
              <a:t>γ </a:t>
            </a:r>
            <a:r>
              <a:rPr lang="el-GR" sz="2400" dirty="0">
                <a:solidFill>
                  <a:srgbClr val="0000FF"/>
                </a:solidFill>
              </a:rPr>
              <a:t>είναι </a:t>
            </a:r>
          </a:p>
          <a:p>
            <a:pPr marL="12700" algn="r">
              <a:lnSpc>
                <a:spcPts val="2555"/>
              </a:lnSpc>
              <a:spcBef>
                <a:spcPts val="127"/>
              </a:spcBef>
            </a:pPr>
            <a:r>
              <a:rPr lang="el-GR" sz="2400" b="1" dirty="0">
                <a:solidFill>
                  <a:srgbClr val="0000FF"/>
                </a:solidFill>
              </a:rPr>
              <a:t>- Ω</a:t>
            </a:r>
            <a:r>
              <a:rPr lang="en-US" sz="2400" b="1" dirty="0">
                <a:solidFill>
                  <a:srgbClr val="0000FF"/>
                </a:solidFill>
              </a:rPr>
              <a:t>x(</a:t>
            </a:r>
            <a:r>
              <a:rPr lang="el-GR" sz="2400" b="1" dirty="0">
                <a:solidFill>
                  <a:srgbClr val="0000FF"/>
                </a:solidFill>
              </a:rPr>
              <a:t>Ω</a:t>
            </a:r>
            <a:r>
              <a:rPr lang="en-US" sz="2400" b="1" dirty="0" err="1">
                <a:solidFill>
                  <a:srgbClr val="0000FF"/>
                </a:solidFill>
              </a:rPr>
              <a:t>xr</a:t>
            </a:r>
            <a:r>
              <a:rPr lang="en-US" sz="2400" b="1" dirty="0">
                <a:solidFill>
                  <a:srgbClr val="0000FF"/>
                </a:solidFill>
              </a:rPr>
              <a:t>) </a:t>
            </a:r>
            <a:r>
              <a:rPr lang="el-GR" sz="2400" b="1" dirty="0">
                <a:solidFill>
                  <a:srgbClr val="0000FF"/>
                </a:solidFill>
              </a:rPr>
              <a:t>-</a:t>
            </a:r>
            <a:r>
              <a:rPr lang="en-US" sz="2400" b="1" dirty="0" err="1">
                <a:solidFill>
                  <a:srgbClr val="0000FF"/>
                </a:solidFill>
              </a:rPr>
              <a:t>g</a:t>
            </a:r>
            <a:r>
              <a:rPr lang="en-US" sz="2400" b="1" baseline="-25000" dirty="0" err="1">
                <a:solidFill>
                  <a:srgbClr val="0000FF"/>
                </a:solidFill>
              </a:rPr>
              <a:t>k</a:t>
            </a:r>
            <a:r>
              <a:rPr lang="en-US" sz="2400" dirty="0" err="1">
                <a:solidFill>
                  <a:srgbClr val="0000FF"/>
                </a:solidFill>
              </a:rPr>
              <a:t>.</a:t>
            </a:r>
            <a:endParaRPr lang="en-US" sz="2400" dirty="0">
              <a:solidFill>
                <a:srgbClr val="0000FF"/>
              </a:solidFill>
            </a:endParaRPr>
          </a:p>
          <a:p>
            <a:pPr marL="12700" algn="just">
              <a:lnSpc>
                <a:spcPts val="2555"/>
              </a:lnSpc>
              <a:spcBef>
                <a:spcPts val="127"/>
              </a:spcBef>
            </a:pPr>
            <a:r>
              <a:rPr lang="el-GR" sz="2400" dirty="0">
                <a:solidFill>
                  <a:srgbClr val="0000FF"/>
                </a:solidFill>
              </a:rPr>
              <a:t>Το άνυσμα </a:t>
            </a:r>
            <a:r>
              <a:rPr lang="el-GR" sz="2400" u="sng" dirty="0">
                <a:solidFill>
                  <a:srgbClr val="0000FF"/>
                </a:solidFill>
              </a:rPr>
              <a:t>Ω</a:t>
            </a:r>
            <a:r>
              <a:rPr lang="en-US" sz="2400" u="sng" dirty="0" err="1">
                <a:solidFill>
                  <a:srgbClr val="0000FF"/>
                </a:solidFill>
              </a:rPr>
              <a:t>xr</a:t>
            </a:r>
            <a:r>
              <a:rPr lang="el-GR" sz="2400" dirty="0">
                <a:solidFill>
                  <a:srgbClr val="0000FF"/>
                </a:solidFill>
              </a:rPr>
              <a:t> είναι κάθετο </a:t>
            </a:r>
            <a:r>
              <a:rPr lang="el-GR" sz="2400" dirty="0">
                <a:solidFill>
                  <a:srgbClr val="FF0000"/>
                </a:solidFill>
              </a:rPr>
              <a:t>στο επίπεδο </a:t>
            </a:r>
            <a:r>
              <a:rPr lang="el-GR" sz="2400" dirty="0">
                <a:solidFill>
                  <a:srgbClr val="0000FF"/>
                </a:solidFill>
              </a:rPr>
              <a:t>και εφαπτόμενο του παράλληλου κύκλου προς το εσωτερικό, δηλαδή στη διεύθυνση της κίνησης από δυτικά σε ανατολικά.</a:t>
            </a:r>
          </a:p>
        </p:txBody>
      </p:sp>
      <p:graphicFrame>
        <p:nvGraphicFramePr>
          <p:cNvPr id="4" name="Αντικείμενο 3">
            <a:extLst>
              <a:ext uri="{FF2B5EF4-FFF2-40B4-BE49-F238E27FC236}">
                <a16:creationId xmlns:a16="http://schemas.microsoft.com/office/drawing/2014/main" id="{A7568AD1-61B6-4148-908D-026A4C68E1E0}"/>
              </a:ext>
            </a:extLst>
          </p:cNvPr>
          <p:cNvGraphicFramePr>
            <a:graphicFrameLocks noChangeAspect="1"/>
          </p:cNvGraphicFramePr>
          <p:nvPr>
            <p:extLst>
              <p:ext uri="{D42A27DB-BD31-4B8C-83A1-F6EECF244321}">
                <p14:modId xmlns:p14="http://schemas.microsoft.com/office/powerpoint/2010/main" val="1314181040"/>
              </p:ext>
            </p:extLst>
          </p:nvPr>
        </p:nvGraphicFramePr>
        <p:xfrm>
          <a:off x="1091406" y="162531"/>
          <a:ext cx="6961188" cy="990600"/>
        </p:xfrm>
        <a:graphic>
          <a:graphicData uri="http://schemas.openxmlformats.org/presentationml/2006/ole">
            <mc:AlternateContent xmlns:mc="http://schemas.openxmlformats.org/markup-compatibility/2006">
              <mc:Choice xmlns:v="urn:schemas-microsoft-com:vml" Requires="v">
                <p:oleObj name="Equation" r:id="rId4" imgW="6961839" imgH="990756" progId="Equation.DSMT4">
                  <p:embed/>
                </p:oleObj>
              </mc:Choice>
              <mc:Fallback>
                <p:oleObj name="Equation" r:id="rId4" imgW="6961839" imgH="990756" progId="Equation.DSMT4">
                  <p:embed/>
                  <p:pic>
                    <p:nvPicPr>
                      <p:cNvPr id="0" name=""/>
                      <p:cNvPicPr/>
                      <p:nvPr/>
                    </p:nvPicPr>
                    <p:blipFill>
                      <a:blip r:embed="rId5"/>
                      <a:stretch>
                        <a:fillRect/>
                      </a:stretch>
                    </p:blipFill>
                    <p:spPr>
                      <a:xfrm>
                        <a:off x="1091406" y="162531"/>
                        <a:ext cx="6961188" cy="990600"/>
                      </a:xfrm>
                      <a:prstGeom prst="rect">
                        <a:avLst/>
                      </a:prstGeom>
                    </p:spPr>
                  </p:pic>
                </p:oleObj>
              </mc:Fallback>
            </mc:AlternateContent>
          </a:graphicData>
        </a:graphic>
      </p:graphicFrame>
      <p:sp>
        <p:nvSpPr>
          <p:cNvPr id="5" name="Ορθογώνιο 4">
            <a:extLst>
              <a:ext uri="{FF2B5EF4-FFF2-40B4-BE49-F238E27FC236}">
                <a16:creationId xmlns:a16="http://schemas.microsoft.com/office/drawing/2014/main" id="{84A92DEB-D5FB-4E97-804D-F1F32B1EE30D}"/>
              </a:ext>
            </a:extLst>
          </p:cNvPr>
          <p:cNvSpPr/>
          <p:nvPr/>
        </p:nvSpPr>
        <p:spPr>
          <a:xfrm>
            <a:off x="278160" y="2924944"/>
            <a:ext cx="5013920" cy="81382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6781225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8089D82-1D76-4A56-826A-BE918FF1857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B3D3F5A-1DD7-4DBF-85E2-4F10D590957C}"/>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48</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74333733-E349-4639-BC7E-A736E6BE8ADE}"/>
              </a:ext>
            </a:extLst>
          </p:cNvPr>
          <p:cNvPicPr>
            <a:picLocks noChangeAspect="1"/>
          </p:cNvPicPr>
          <p:nvPr/>
        </p:nvPicPr>
        <p:blipFill rotWithShape="1">
          <a:blip r:embed="rId3" cstate="print"/>
          <a:srcRect l="28928" r="29577" b="18809"/>
          <a:stretch/>
        </p:blipFill>
        <p:spPr>
          <a:xfrm>
            <a:off x="1007705" y="404664"/>
            <a:ext cx="3024335" cy="3410459"/>
          </a:xfrm>
          <a:prstGeom prst="rect">
            <a:avLst/>
          </a:prstGeom>
        </p:spPr>
      </p:pic>
      <p:pic>
        <p:nvPicPr>
          <p:cNvPr id="5" name="Εικόνα 4">
            <a:extLst>
              <a:ext uri="{FF2B5EF4-FFF2-40B4-BE49-F238E27FC236}">
                <a16:creationId xmlns:a16="http://schemas.microsoft.com/office/drawing/2014/main" id="{C081D2A4-F0AD-4698-937F-88EE656442E3}"/>
              </a:ext>
            </a:extLst>
          </p:cNvPr>
          <p:cNvPicPr>
            <a:picLocks noChangeAspect="1"/>
          </p:cNvPicPr>
          <p:nvPr/>
        </p:nvPicPr>
        <p:blipFill rotWithShape="1">
          <a:blip r:embed="rId4" cstate="print"/>
          <a:srcRect l="29114" r="27214" b="19509"/>
          <a:stretch/>
        </p:blipFill>
        <p:spPr>
          <a:xfrm>
            <a:off x="4998030" y="136526"/>
            <a:ext cx="3654250" cy="3750606"/>
          </a:xfrm>
          <a:prstGeom prst="rect">
            <a:avLst/>
          </a:prstGeom>
        </p:spPr>
      </p:pic>
      <p:sp>
        <p:nvSpPr>
          <p:cNvPr id="7" name="Ορθογώνιο 6">
            <a:extLst>
              <a:ext uri="{FF2B5EF4-FFF2-40B4-BE49-F238E27FC236}">
                <a16:creationId xmlns:a16="http://schemas.microsoft.com/office/drawing/2014/main" id="{06FCCCC3-340D-49E9-AA09-5C83169AA724}"/>
              </a:ext>
            </a:extLst>
          </p:cNvPr>
          <p:cNvSpPr/>
          <p:nvPr/>
        </p:nvSpPr>
        <p:spPr>
          <a:xfrm>
            <a:off x="704190" y="4519655"/>
            <a:ext cx="7948090" cy="1118255"/>
          </a:xfrm>
          <a:prstGeom prst="rect">
            <a:avLst/>
          </a:prstGeom>
        </p:spPr>
        <p:txBody>
          <a:bodyPr wrap="square">
            <a:spAutoFit/>
          </a:bodyPr>
          <a:lstStyle/>
          <a:p>
            <a:pPr marL="12700" algn="just">
              <a:lnSpc>
                <a:spcPts val="2555"/>
              </a:lnSpc>
              <a:spcBef>
                <a:spcPts val="127"/>
              </a:spcBef>
            </a:pPr>
            <a:r>
              <a:rPr lang="el-GR" sz="2400" dirty="0">
                <a:solidFill>
                  <a:srgbClr val="0000FF"/>
                </a:solidFill>
              </a:rPr>
              <a:t>Το γινόμενο:</a:t>
            </a:r>
          </a:p>
          <a:p>
            <a:pPr marL="12700" algn="just">
              <a:lnSpc>
                <a:spcPts val="2555"/>
              </a:lnSpc>
              <a:spcBef>
                <a:spcPts val="127"/>
              </a:spcBef>
            </a:pPr>
            <a:endParaRPr lang="el-GR" sz="2400" dirty="0">
              <a:solidFill>
                <a:srgbClr val="0000FF"/>
              </a:solidFill>
            </a:endParaRPr>
          </a:p>
          <a:p>
            <a:pPr marL="12700" algn="r">
              <a:lnSpc>
                <a:spcPts val="2555"/>
              </a:lnSpc>
              <a:spcBef>
                <a:spcPts val="127"/>
              </a:spcBef>
            </a:pPr>
            <a:r>
              <a:rPr lang="el-GR" sz="2400" u="sng" dirty="0">
                <a:solidFill>
                  <a:srgbClr val="0000FF"/>
                </a:solidFill>
              </a:rPr>
              <a:t>Ονομάζεται παράμετρος </a:t>
            </a:r>
            <a:r>
              <a:rPr lang="en-US" sz="2400" u="sng" dirty="0">
                <a:solidFill>
                  <a:srgbClr val="0000FF"/>
                </a:solidFill>
              </a:rPr>
              <a:t>Coriolis</a:t>
            </a:r>
          </a:p>
        </p:txBody>
      </p:sp>
      <p:graphicFrame>
        <p:nvGraphicFramePr>
          <p:cNvPr id="8" name="Αντικείμενο 7">
            <a:extLst>
              <a:ext uri="{FF2B5EF4-FFF2-40B4-BE49-F238E27FC236}">
                <a16:creationId xmlns:a16="http://schemas.microsoft.com/office/drawing/2014/main" id="{48375FB3-90E7-4915-9FFC-B6F6AC018CB9}"/>
              </a:ext>
            </a:extLst>
          </p:cNvPr>
          <p:cNvGraphicFramePr>
            <a:graphicFrameLocks noChangeAspect="1"/>
          </p:cNvGraphicFramePr>
          <p:nvPr>
            <p:extLst>
              <p:ext uri="{D42A27DB-BD31-4B8C-83A1-F6EECF244321}">
                <p14:modId xmlns:p14="http://schemas.microsoft.com/office/powerpoint/2010/main" val="3972260337"/>
              </p:ext>
            </p:extLst>
          </p:nvPr>
        </p:nvGraphicFramePr>
        <p:xfrm>
          <a:off x="3059832" y="4519655"/>
          <a:ext cx="1810665" cy="438949"/>
        </p:xfrm>
        <a:graphic>
          <a:graphicData uri="http://schemas.openxmlformats.org/presentationml/2006/ole">
            <mc:AlternateContent xmlns:mc="http://schemas.openxmlformats.org/markup-compatibility/2006">
              <mc:Choice xmlns:v="urn:schemas-microsoft-com:vml" Requires="v">
                <p:oleObj name="Equation" r:id="rId5" imgW="838080" imgH="203040" progId="Equation.DSMT4">
                  <p:embed/>
                </p:oleObj>
              </mc:Choice>
              <mc:Fallback>
                <p:oleObj name="Equation" r:id="rId5" imgW="838080" imgH="203040" progId="Equation.DSMT4">
                  <p:embed/>
                  <p:pic>
                    <p:nvPicPr>
                      <p:cNvPr id="0" name=""/>
                      <p:cNvPicPr/>
                      <p:nvPr/>
                    </p:nvPicPr>
                    <p:blipFill>
                      <a:blip r:embed="rId6"/>
                      <a:stretch>
                        <a:fillRect/>
                      </a:stretch>
                    </p:blipFill>
                    <p:spPr>
                      <a:xfrm>
                        <a:off x="3059832" y="4519655"/>
                        <a:ext cx="1810665" cy="438949"/>
                      </a:xfrm>
                      <a:prstGeom prst="rect">
                        <a:avLst/>
                      </a:prstGeom>
                    </p:spPr>
                  </p:pic>
                </p:oleObj>
              </mc:Fallback>
            </mc:AlternateContent>
          </a:graphicData>
        </a:graphic>
      </p:graphicFrame>
      <p:cxnSp>
        <p:nvCxnSpPr>
          <p:cNvPr id="6" name="Ευθεία γραμμή σύνδεσης 5">
            <a:extLst>
              <a:ext uri="{FF2B5EF4-FFF2-40B4-BE49-F238E27FC236}">
                <a16:creationId xmlns:a16="http://schemas.microsoft.com/office/drawing/2014/main" id="{EB564326-D44F-384F-4DEF-9AED0CE91AF3}"/>
              </a:ext>
            </a:extLst>
          </p:cNvPr>
          <p:cNvCxnSpPr/>
          <p:nvPr/>
        </p:nvCxnSpPr>
        <p:spPr>
          <a:xfrm>
            <a:off x="1691680" y="5877272"/>
            <a:ext cx="54006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79538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72CC5C6-9DB2-4034-89A2-A699D68CF291}"/>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A22FFBB-0051-43C9-8ECF-BB7552C1D7A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49</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4656AEDC-9EF9-4B13-B7FA-6F0BF09CE353}"/>
              </a:ext>
            </a:extLst>
          </p:cNvPr>
          <p:cNvSpPr txBox="1"/>
          <p:nvPr/>
        </p:nvSpPr>
        <p:spPr>
          <a:xfrm>
            <a:off x="360008" y="31550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rgbClr val="C00000"/>
                </a:solidFill>
                <a:latin typeface="Segoe UI Symbol" panose="020B0502040204020203" pitchFamily="34" charset="0"/>
                <a:ea typeface="Segoe UI Symbol" panose="020B0502040204020203" pitchFamily="34" charset="0"/>
              </a:defRPr>
            </a:lvl1pPr>
          </a:lstStyle>
          <a:p>
            <a:r>
              <a:rPr lang="el-GR" dirty="0">
                <a:solidFill>
                  <a:srgbClr val="002060"/>
                </a:solidFill>
              </a:rPr>
              <a:t>Διατήρηση της ενέργειας</a:t>
            </a:r>
          </a:p>
        </p:txBody>
      </p:sp>
      <p:sp>
        <p:nvSpPr>
          <p:cNvPr id="5" name="Ορθογώνιο 4">
            <a:extLst>
              <a:ext uri="{FF2B5EF4-FFF2-40B4-BE49-F238E27FC236}">
                <a16:creationId xmlns:a16="http://schemas.microsoft.com/office/drawing/2014/main" id="{CD57B124-0DCC-4BF7-9515-D905283A8B6B}"/>
              </a:ext>
            </a:extLst>
          </p:cNvPr>
          <p:cNvSpPr/>
          <p:nvPr/>
        </p:nvSpPr>
        <p:spPr>
          <a:xfrm>
            <a:off x="611558" y="998034"/>
            <a:ext cx="8334315" cy="425758"/>
          </a:xfrm>
          <a:prstGeom prst="rect">
            <a:avLst/>
          </a:prstGeom>
        </p:spPr>
        <p:txBody>
          <a:bodyPr wrap="square">
            <a:spAutoFit/>
          </a:bodyPr>
          <a:lstStyle/>
          <a:p>
            <a:pPr marL="12700" algn="just">
              <a:lnSpc>
                <a:spcPts val="2555"/>
              </a:lnSpc>
              <a:spcBef>
                <a:spcPts val="127"/>
              </a:spcBef>
            </a:pPr>
            <a:r>
              <a:rPr lang="el-GR" sz="2400" dirty="0">
                <a:solidFill>
                  <a:srgbClr val="FF0000"/>
                </a:solidFill>
              </a:rPr>
              <a:t>Η εξίσωση κίνησης: </a:t>
            </a:r>
            <a:endParaRPr lang="en-US" sz="2400" dirty="0">
              <a:solidFill>
                <a:srgbClr val="FF0000"/>
              </a:solidFill>
            </a:endParaRPr>
          </a:p>
        </p:txBody>
      </p:sp>
      <p:sp>
        <p:nvSpPr>
          <p:cNvPr id="9" name="Ορθογώνιο 8">
            <a:extLst>
              <a:ext uri="{FF2B5EF4-FFF2-40B4-BE49-F238E27FC236}">
                <a16:creationId xmlns:a16="http://schemas.microsoft.com/office/drawing/2014/main" id="{E1B0A44C-C7D8-44CE-9469-3C41A9D98026}"/>
              </a:ext>
            </a:extLst>
          </p:cNvPr>
          <p:cNvSpPr/>
          <p:nvPr/>
        </p:nvSpPr>
        <p:spPr>
          <a:xfrm>
            <a:off x="611559" y="2445341"/>
            <a:ext cx="7920881" cy="3477875"/>
          </a:xfrm>
          <a:prstGeom prst="rect">
            <a:avLst/>
          </a:prstGeom>
        </p:spPr>
        <p:txBody>
          <a:bodyPr wrap="square">
            <a:spAutoFit/>
          </a:bodyPr>
          <a:lstStyle/>
          <a:p>
            <a:pPr marL="12700" algn="just">
              <a:lnSpc>
                <a:spcPts val="2555"/>
              </a:lnSpc>
              <a:spcBef>
                <a:spcPts val="127"/>
              </a:spcBef>
            </a:pPr>
            <a:r>
              <a:rPr lang="el-GR" sz="2200" dirty="0">
                <a:solidFill>
                  <a:srgbClr val="0000FF"/>
                </a:solidFill>
              </a:rPr>
              <a:t>Θα εκφραστεί </a:t>
            </a:r>
            <a:r>
              <a:rPr lang="el-GR" sz="2200" b="1" dirty="0">
                <a:solidFill>
                  <a:srgbClr val="0000FF"/>
                </a:solidFill>
              </a:rPr>
              <a:t>η κινητι</a:t>
            </a:r>
            <a:r>
              <a:rPr lang="el-GR" sz="2200" dirty="0">
                <a:solidFill>
                  <a:srgbClr val="0000FF"/>
                </a:solidFill>
              </a:rPr>
              <a:t>κ</a:t>
            </a:r>
            <a:r>
              <a:rPr lang="el-GR" sz="2200" b="1" dirty="0">
                <a:solidFill>
                  <a:srgbClr val="0000FF"/>
                </a:solidFill>
              </a:rPr>
              <a:t>ή</a:t>
            </a:r>
            <a:r>
              <a:rPr lang="el-GR" sz="2200" dirty="0">
                <a:solidFill>
                  <a:srgbClr val="0000FF"/>
                </a:solidFill>
              </a:rPr>
              <a:t>, </a:t>
            </a:r>
            <a:r>
              <a:rPr lang="el-GR" sz="2200" b="1" dirty="0">
                <a:solidFill>
                  <a:srgbClr val="0000FF"/>
                </a:solidFill>
              </a:rPr>
              <a:t>η δυναμική </a:t>
            </a:r>
            <a:r>
              <a:rPr lang="el-GR" sz="2200" dirty="0">
                <a:solidFill>
                  <a:srgbClr val="0000FF"/>
                </a:solidFill>
              </a:rPr>
              <a:t>και </a:t>
            </a:r>
            <a:r>
              <a:rPr lang="el-GR" sz="2200" b="1" dirty="0">
                <a:solidFill>
                  <a:srgbClr val="0000FF"/>
                </a:solidFill>
              </a:rPr>
              <a:t>η θερμική ενέργεια </a:t>
            </a:r>
            <a:r>
              <a:rPr lang="el-GR" sz="2200" dirty="0">
                <a:solidFill>
                  <a:srgbClr val="0000FF"/>
                </a:solidFill>
              </a:rPr>
              <a:t>στην εξίσωση κίνησης.</a:t>
            </a:r>
          </a:p>
          <a:p>
            <a:pPr marL="12700" algn="just">
              <a:lnSpc>
                <a:spcPts val="2555"/>
              </a:lnSpc>
              <a:spcBef>
                <a:spcPts val="127"/>
              </a:spcBef>
            </a:pPr>
            <a:endParaRPr lang="el-GR" sz="2200" dirty="0">
              <a:solidFill>
                <a:srgbClr val="0000FF"/>
              </a:solidFill>
            </a:endParaRPr>
          </a:p>
          <a:p>
            <a:pPr marL="12700" algn="just">
              <a:lnSpc>
                <a:spcPts val="2555"/>
              </a:lnSpc>
              <a:spcBef>
                <a:spcPts val="127"/>
              </a:spcBef>
            </a:pPr>
            <a:r>
              <a:rPr lang="el-GR" sz="2200" dirty="0">
                <a:solidFill>
                  <a:srgbClr val="002060"/>
                </a:solidFill>
              </a:rPr>
              <a:t>Ο Ήλιος, είναι ο πρωταρχικός παράγοντας ενεργειακών μετασχηματισμών στην ατμόσφαιρα. Προκαλεί διαστολή λόγω της θέρμανσης της ατμόσφαιρας και μετατοπίζει το κέντρο βάρους υψηλότερα.</a:t>
            </a:r>
          </a:p>
          <a:p>
            <a:pPr marL="12700" algn="just">
              <a:lnSpc>
                <a:spcPts val="2555"/>
              </a:lnSpc>
              <a:spcBef>
                <a:spcPts val="127"/>
              </a:spcBef>
            </a:pPr>
            <a:endParaRPr lang="el-GR" sz="2200" dirty="0">
              <a:solidFill>
                <a:srgbClr val="0000FF"/>
              </a:solidFill>
            </a:endParaRPr>
          </a:p>
          <a:p>
            <a:pPr marL="12700" algn="just">
              <a:lnSpc>
                <a:spcPts val="2555"/>
              </a:lnSpc>
              <a:spcBef>
                <a:spcPts val="127"/>
              </a:spcBef>
            </a:pPr>
            <a:r>
              <a:rPr lang="el-GR" sz="2200" dirty="0">
                <a:solidFill>
                  <a:srgbClr val="0000FF"/>
                </a:solidFill>
              </a:rPr>
              <a:t>Για να αποκατασταθεί το ενεργειακό ισοζύγιο γίνονται όλες οι κινήσεις σε αυτή…</a:t>
            </a:r>
            <a:endParaRPr lang="en-US" sz="2200" dirty="0">
              <a:solidFill>
                <a:srgbClr val="0000FF"/>
              </a:solidFill>
            </a:endParaRPr>
          </a:p>
        </p:txBody>
      </p:sp>
      <p:graphicFrame>
        <p:nvGraphicFramePr>
          <p:cNvPr id="7" name="Αντικείμενο 6">
            <a:extLst>
              <a:ext uri="{FF2B5EF4-FFF2-40B4-BE49-F238E27FC236}">
                <a16:creationId xmlns:a16="http://schemas.microsoft.com/office/drawing/2014/main" id="{7256A1A9-6235-40E6-909D-DCD9BAD83A25}"/>
              </a:ext>
            </a:extLst>
          </p:cNvPr>
          <p:cNvGraphicFramePr>
            <a:graphicFrameLocks noChangeAspect="1"/>
          </p:cNvGraphicFramePr>
          <p:nvPr>
            <p:extLst>
              <p:ext uri="{D42A27DB-BD31-4B8C-83A1-F6EECF244321}">
                <p14:modId xmlns:p14="http://schemas.microsoft.com/office/powerpoint/2010/main" val="2405763091"/>
              </p:ext>
            </p:extLst>
          </p:nvPr>
        </p:nvGraphicFramePr>
        <p:xfrm>
          <a:off x="3707904" y="1227996"/>
          <a:ext cx="4567761" cy="892551"/>
        </p:xfrm>
        <a:graphic>
          <a:graphicData uri="http://schemas.openxmlformats.org/presentationml/2006/ole">
            <mc:AlternateContent xmlns:mc="http://schemas.openxmlformats.org/markup-compatibility/2006">
              <mc:Choice xmlns:v="urn:schemas-microsoft-com:vml" Requires="v">
                <p:oleObj name="Equation" r:id="rId3" imgW="2209680" imgH="431640" progId="Equation.DSMT4">
                  <p:embed/>
                </p:oleObj>
              </mc:Choice>
              <mc:Fallback>
                <p:oleObj name="Equation" r:id="rId3" imgW="2209680" imgH="431640" progId="Equation.DSMT4">
                  <p:embed/>
                  <p:pic>
                    <p:nvPicPr>
                      <p:cNvPr id="0" name=""/>
                      <p:cNvPicPr/>
                      <p:nvPr/>
                    </p:nvPicPr>
                    <p:blipFill>
                      <a:blip r:embed="rId4"/>
                      <a:stretch>
                        <a:fillRect/>
                      </a:stretch>
                    </p:blipFill>
                    <p:spPr>
                      <a:xfrm>
                        <a:off x="3707904" y="1227996"/>
                        <a:ext cx="4567761" cy="892551"/>
                      </a:xfrm>
                      <a:prstGeom prst="rect">
                        <a:avLst/>
                      </a:prstGeom>
                    </p:spPr>
                  </p:pic>
                </p:oleObj>
              </mc:Fallback>
            </mc:AlternateContent>
          </a:graphicData>
        </a:graphic>
      </p:graphicFrame>
    </p:spTree>
    <p:extLst>
      <p:ext uri="{BB962C8B-B14F-4D97-AF65-F5344CB8AC3E}">
        <p14:creationId xmlns:p14="http://schemas.microsoft.com/office/powerpoint/2010/main" val="3246033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BBE6E51-964F-4CCD-8089-0A34ACE885D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0D374B4-5ADB-40C3-91AF-4BD87D079439}"/>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50</a:t>
            </a:fld>
            <a:endParaRPr lang="el-GR" dirty="0">
              <a:solidFill>
                <a:prstClr val="black">
                  <a:tint val="75000"/>
                </a:prstClr>
              </a:solidFill>
            </a:endParaRPr>
          </a:p>
        </p:txBody>
      </p:sp>
      <p:sp>
        <p:nvSpPr>
          <p:cNvPr id="7" name="object 4">
            <a:extLst>
              <a:ext uri="{FF2B5EF4-FFF2-40B4-BE49-F238E27FC236}">
                <a16:creationId xmlns:a16="http://schemas.microsoft.com/office/drawing/2014/main" id="{CFCF1CA8-1319-4A11-A032-300B0D2102C1}"/>
              </a:ext>
            </a:extLst>
          </p:cNvPr>
          <p:cNvSpPr txBox="1"/>
          <p:nvPr/>
        </p:nvSpPr>
        <p:spPr>
          <a:xfrm>
            <a:off x="360008" y="31550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rgbClr val="002060"/>
                </a:solidFill>
                <a:latin typeface="Segoe UI Symbol" panose="020B0502040204020203" pitchFamily="34" charset="0"/>
                <a:ea typeface="Segoe UI Symbol" panose="020B0502040204020203" pitchFamily="34" charset="0"/>
              </a:defRPr>
            </a:lvl1pPr>
          </a:lstStyle>
          <a:p>
            <a:r>
              <a:rPr lang="el-GR" dirty="0"/>
              <a:t>Διατήρηση της ενέργειας</a:t>
            </a:r>
          </a:p>
        </p:txBody>
      </p:sp>
      <p:sp>
        <p:nvSpPr>
          <p:cNvPr id="8" name="Ορθογώνιο 7">
            <a:extLst>
              <a:ext uri="{FF2B5EF4-FFF2-40B4-BE49-F238E27FC236}">
                <a16:creationId xmlns:a16="http://schemas.microsoft.com/office/drawing/2014/main" id="{021F3EFF-BEFE-4D8B-A880-255CBF5C72EE}"/>
              </a:ext>
            </a:extLst>
          </p:cNvPr>
          <p:cNvSpPr/>
          <p:nvPr/>
        </p:nvSpPr>
        <p:spPr>
          <a:xfrm>
            <a:off x="358194" y="998034"/>
            <a:ext cx="8587680" cy="425758"/>
          </a:xfrm>
          <a:prstGeom prst="rect">
            <a:avLst/>
          </a:prstGeom>
        </p:spPr>
        <p:txBody>
          <a:bodyPr wrap="square">
            <a:spAutoFit/>
          </a:bodyPr>
          <a:lstStyle/>
          <a:p>
            <a:pPr marL="12700" algn="just">
              <a:lnSpc>
                <a:spcPts val="2555"/>
              </a:lnSpc>
              <a:spcBef>
                <a:spcPts val="127"/>
              </a:spcBef>
            </a:pPr>
            <a:r>
              <a:rPr lang="el-GR" sz="2400" dirty="0">
                <a:solidFill>
                  <a:srgbClr val="FF0000"/>
                </a:solidFill>
              </a:rPr>
              <a:t>Με πολλαπλασιασμό επί </a:t>
            </a:r>
            <a:r>
              <a:rPr lang="en-US" sz="2400" dirty="0">
                <a:solidFill>
                  <a:srgbClr val="FF0000"/>
                </a:solidFill>
              </a:rPr>
              <a:t>U, </a:t>
            </a:r>
            <a:r>
              <a:rPr lang="el-GR" sz="2400" dirty="0">
                <a:solidFill>
                  <a:srgbClr val="FF0000"/>
                </a:solidFill>
              </a:rPr>
              <a:t>εσωτερικά (εσωτερικό γινόμενο)</a:t>
            </a:r>
            <a:r>
              <a:rPr lang="en-US" sz="2400" dirty="0">
                <a:solidFill>
                  <a:srgbClr val="FF0000"/>
                </a:solidFill>
              </a:rPr>
              <a:t>,</a:t>
            </a:r>
            <a:r>
              <a:rPr lang="el-GR" sz="2400" dirty="0">
                <a:solidFill>
                  <a:srgbClr val="FF0000"/>
                </a:solidFill>
              </a:rPr>
              <a:t> </a:t>
            </a:r>
            <a:endParaRPr lang="en-US" sz="2400" dirty="0">
              <a:solidFill>
                <a:srgbClr val="FF0000"/>
              </a:solidFill>
            </a:endParaRPr>
          </a:p>
        </p:txBody>
      </p:sp>
      <p:sp>
        <p:nvSpPr>
          <p:cNvPr id="11" name="Ορθογώνιο 10">
            <a:extLst>
              <a:ext uri="{FF2B5EF4-FFF2-40B4-BE49-F238E27FC236}">
                <a16:creationId xmlns:a16="http://schemas.microsoft.com/office/drawing/2014/main" id="{63B06466-88EC-42AD-8B12-C2B4661D0A3C}"/>
              </a:ext>
            </a:extLst>
          </p:cNvPr>
          <p:cNvSpPr/>
          <p:nvPr/>
        </p:nvSpPr>
        <p:spPr>
          <a:xfrm>
            <a:off x="379894" y="2413408"/>
            <a:ext cx="1632755" cy="369332"/>
          </a:xfrm>
          <a:prstGeom prst="rect">
            <a:avLst/>
          </a:prstGeom>
        </p:spPr>
        <p:txBody>
          <a:bodyPr wrap="none">
            <a:spAutoFit/>
          </a:bodyPr>
          <a:lstStyle/>
          <a:p>
            <a:r>
              <a:rPr lang="el-GR" dirty="0">
                <a:solidFill>
                  <a:srgbClr val="0000FF"/>
                </a:solidFill>
              </a:rPr>
              <a:t>Διαπιστώνεται:</a:t>
            </a:r>
            <a:endParaRPr lang="el-GR" dirty="0"/>
          </a:p>
        </p:txBody>
      </p:sp>
      <p:sp>
        <p:nvSpPr>
          <p:cNvPr id="14" name="Ορθογώνιο 13">
            <a:extLst>
              <a:ext uri="{FF2B5EF4-FFF2-40B4-BE49-F238E27FC236}">
                <a16:creationId xmlns:a16="http://schemas.microsoft.com/office/drawing/2014/main" id="{A480DDE5-E440-4191-935C-70D8CE883A97}"/>
              </a:ext>
            </a:extLst>
          </p:cNvPr>
          <p:cNvSpPr/>
          <p:nvPr/>
        </p:nvSpPr>
        <p:spPr>
          <a:xfrm>
            <a:off x="379886" y="3253445"/>
            <a:ext cx="8404106" cy="1785104"/>
          </a:xfrm>
          <a:prstGeom prst="rect">
            <a:avLst/>
          </a:prstGeom>
        </p:spPr>
        <p:txBody>
          <a:bodyPr wrap="square">
            <a:spAutoFit/>
          </a:bodyPr>
          <a:lstStyle/>
          <a:p>
            <a:r>
              <a:rPr lang="el-GR" sz="2200" dirty="0">
                <a:solidFill>
                  <a:srgbClr val="0000FF"/>
                </a:solidFill>
              </a:rPr>
              <a:t>και με αντικατάσταση του </a:t>
            </a:r>
            <a:r>
              <a:rPr lang="el-GR" sz="2200" u="sng" dirty="0">
                <a:solidFill>
                  <a:srgbClr val="0000FF"/>
                </a:solidFill>
              </a:rPr>
              <a:t>1/ρ</a:t>
            </a:r>
            <a:r>
              <a:rPr lang="el-GR" sz="2200" dirty="0">
                <a:solidFill>
                  <a:srgbClr val="0000FF"/>
                </a:solidFill>
              </a:rPr>
              <a:t> με τον ειδικό όγκο </a:t>
            </a:r>
            <a:r>
              <a:rPr lang="el-GR" sz="2200" u="sng" dirty="0">
                <a:solidFill>
                  <a:srgbClr val="0000FF"/>
                </a:solidFill>
              </a:rPr>
              <a:t>α</a:t>
            </a:r>
            <a:r>
              <a:rPr lang="el-GR" sz="2200" dirty="0">
                <a:solidFill>
                  <a:srgbClr val="0000FF"/>
                </a:solidFill>
              </a:rPr>
              <a:t> και με την γνώση ότι η δύναμη </a:t>
            </a:r>
            <a:r>
              <a:rPr lang="en-US" sz="2200" dirty="0">
                <a:solidFill>
                  <a:srgbClr val="0000FF"/>
                </a:solidFill>
              </a:rPr>
              <a:t>Coriolis </a:t>
            </a:r>
            <a:r>
              <a:rPr lang="el-GR" sz="2200" dirty="0">
                <a:solidFill>
                  <a:srgbClr val="0000FF"/>
                </a:solidFill>
              </a:rPr>
              <a:t>επειδή είναι υποθετική δύναμη (αδρανειακή), ο όρος 2</a:t>
            </a:r>
            <a:r>
              <a:rPr lang="en-US" sz="2200" dirty="0">
                <a:solidFill>
                  <a:srgbClr val="0000FF"/>
                </a:solidFill>
              </a:rPr>
              <a:t>Ū(</a:t>
            </a:r>
            <a:r>
              <a:rPr lang="el-GR" sz="2200" dirty="0">
                <a:solidFill>
                  <a:srgbClr val="0000FF"/>
                </a:solidFill>
              </a:rPr>
              <a:t>Ω</a:t>
            </a:r>
            <a:r>
              <a:rPr lang="en-US" sz="2200" dirty="0">
                <a:solidFill>
                  <a:srgbClr val="0000FF"/>
                </a:solidFill>
              </a:rPr>
              <a:t>x Ū) </a:t>
            </a:r>
            <a:r>
              <a:rPr lang="el-GR" sz="2200" dirty="0">
                <a:solidFill>
                  <a:srgbClr val="0000FF"/>
                </a:solidFill>
              </a:rPr>
              <a:t>δεν παράγει έργο και μηδενίζεται, </a:t>
            </a:r>
          </a:p>
          <a:p>
            <a:endParaRPr lang="el-GR" sz="2200" dirty="0">
              <a:solidFill>
                <a:srgbClr val="0000FF"/>
              </a:solidFill>
            </a:endParaRPr>
          </a:p>
          <a:p>
            <a:r>
              <a:rPr lang="el-GR" sz="2200" dirty="0">
                <a:solidFill>
                  <a:srgbClr val="0000FF"/>
                </a:solidFill>
              </a:rPr>
              <a:t>προκύπτει:</a:t>
            </a:r>
            <a:endParaRPr lang="el-GR" sz="2200" dirty="0"/>
          </a:p>
        </p:txBody>
      </p:sp>
      <p:graphicFrame>
        <p:nvGraphicFramePr>
          <p:cNvPr id="5" name="Αντικείμενο 4">
            <a:extLst>
              <a:ext uri="{FF2B5EF4-FFF2-40B4-BE49-F238E27FC236}">
                <a16:creationId xmlns:a16="http://schemas.microsoft.com/office/drawing/2014/main" id="{75D0B6BF-4979-4CAA-AA22-55BE01AF9761}"/>
              </a:ext>
            </a:extLst>
          </p:cNvPr>
          <p:cNvGraphicFramePr>
            <a:graphicFrameLocks noChangeAspect="1"/>
          </p:cNvGraphicFramePr>
          <p:nvPr>
            <p:extLst>
              <p:ext uri="{D42A27DB-BD31-4B8C-83A1-F6EECF244321}">
                <p14:modId xmlns:p14="http://schemas.microsoft.com/office/powerpoint/2010/main" val="430483042"/>
              </p:ext>
            </p:extLst>
          </p:nvPr>
        </p:nvGraphicFramePr>
        <p:xfrm>
          <a:off x="2267744" y="1456724"/>
          <a:ext cx="5856025" cy="888861"/>
        </p:xfrm>
        <a:graphic>
          <a:graphicData uri="http://schemas.openxmlformats.org/presentationml/2006/ole">
            <mc:AlternateContent xmlns:mc="http://schemas.openxmlformats.org/markup-compatibility/2006">
              <mc:Choice xmlns:v="urn:schemas-microsoft-com:vml" Requires="v">
                <p:oleObj name="Equation" r:id="rId3" imgW="2844720" imgH="431640" progId="Equation.DSMT4">
                  <p:embed/>
                </p:oleObj>
              </mc:Choice>
              <mc:Fallback>
                <p:oleObj name="Equation" r:id="rId3" imgW="2844720" imgH="431640" progId="Equation.DSMT4">
                  <p:embed/>
                  <p:pic>
                    <p:nvPicPr>
                      <p:cNvPr id="0" name=""/>
                      <p:cNvPicPr/>
                      <p:nvPr/>
                    </p:nvPicPr>
                    <p:blipFill>
                      <a:blip r:embed="rId4"/>
                      <a:stretch>
                        <a:fillRect/>
                      </a:stretch>
                    </p:blipFill>
                    <p:spPr>
                      <a:xfrm>
                        <a:off x="2267744" y="1456724"/>
                        <a:ext cx="5856025" cy="888861"/>
                      </a:xfrm>
                      <a:prstGeom prst="rect">
                        <a:avLst/>
                      </a:prstGeom>
                    </p:spPr>
                  </p:pic>
                </p:oleObj>
              </mc:Fallback>
            </mc:AlternateContent>
          </a:graphicData>
        </a:graphic>
      </p:graphicFrame>
      <p:graphicFrame>
        <p:nvGraphicFramePr>
          <p:cNvPr id="6" name="Αντικείμενο 5">
            <a:extLst>
              <a:ext uri="{FF2B5EF4-FFF2-40B4-BE49-F238E27FC236}">
                <a16:creationId xmlns:a16="http://schemas.microsoft.com/office/drawing/2014/main" id="{305BD4B4-E4FB-454C-AC89-E23C6A602451}"/>
              </a:ext>
            </a:extLst>
          </p:cNvPr>
          <p:cNvGraphicFramePr>
            <a:graphicFrameLocks noChangeAspect="1"/>
          </p:cNvGraphicFramePr>
          <p:nvPr>
            <p:extLst>
              <p:ext uri="{D42A27DB-BD31-4B8C-83A1-F6EECF244321}">
                <p14:modId xmlns:p14="http://schemas.microsoft.com/office/powerpoint/2010/main" val="1211387738"/>
              </p:ext>
            </p:extLst>
          </p:nvPr>
        </p:nvGraphicFramePr>
        <p:xfrm>
          <a:off x="3275856" y="2506440"/>
          <a:ext cx="4457023" cy="676238"/>
        </p:xfrm>
        <a:graphic>
          <a:graphicData uri="http://schemas.openxmlformats.org/presentationml/2006/ole">
            <mc:AlternateContent xmlns:mc="http://schemas.openxmlformats.org/markup-compatibility/2006">
              <mc:Choice xmlns:v="urn:schemas-microsoft-com:vml" Requires="v">
                <p:oleObj name="Equation" r:id="rId5" imgW="1841400" imgH="279360" progId="Equation.DSMT4">
                  <p:embed/>
                </p:oleObj>
              </mc:Choice>
              <mc:Fallback>
                <p:oleObj name="Equation" r:id="rId5" imgW="1841400" imgH="279360" progId="Equation.DSMT4">
                  <p:embed/>
                  <p:pic>
                    <p:nvPicPr>
                      <p:cNvPr id="0" name=""/>
                      <p:cNvPicPr/>
                      <p:nvPr/>
                    </p:nvPicPr>
                    <p:blipFill>
                      <a:blip r:embed="rId6"/>
                      <a:stretch>
                        <a:fillRect/>
                      </a:stretch>
                    </p:blipFill>
                    <p:spPr>
                      <a:xfrm>
                        <a:off x="3275856" y="2506440"/>
                        <a:ext cx="4457023" cy="676238"/>
                      </a:xfrm>
                      <a:prstGeom prst="rect">
                        <a:avLst/>
                      </a:prstGeom>
                    </p:spPr>
                  </p:pic>
                </p:oleObj>
              </mc:Fallback>
            </mc:AlternateContent>
          </a:graphicData>
        </a:graphic>
      </p:graphicFrame>
      <p:graphicFrame>
        <p:nvGraphicFramePr>
          <p:cNvPr id="12" name="Αντικείμενο 11">
            <a:extLst>
              <a:ext uri="{FF2B5EF4-FFF2-40B4-BE49-F238E27FC236}">
                <a16:creationId xmlns:a16="http://schemas.microsoft.com/office/drawing/2014/main" id="{DE6417F4-AACB-409F-9061-2FBD9A16614E}"/>
              </a:ext>
            </a:extLst>
          </p:cNvPr>
          <p:cNvGraphicFramePr>
            <a:graphicFrameLocks noChangeAspect="1"/>
          </p:cNvGraphicFramePr>
          <p:nvPr>
            <p:extLst>
              <p:ext uri="{D42A27DB-BD31-4B8C-83A1-F6EECF244321}">
                <p14:modId xmlns:p14="http://schemas.microsoft.com/office/powerpoint/2010/main" val="3565401837"/>
              </p:ext>
            </p:extLst>
          </p:nvPr>
        </p:nvGraphicFramePr>
        <p:xfrm>
          <a:off x="3244785" y="4680778"/>
          <a:ext cx="5368404" cy="1179187"/>
        </p:xfrm>
        <a:graphic>
          <a:graphicData uri="http://schemas.openxmlformats.org/presentationml/2006/ole">
            <mc:AlternateContent xmlns:mc="http://schemas.openxmlformats.org/markup-compatibility/2006">
              <mc:Choice xmlns:v="urn:schemas-microsoft-com:vml" Requires="v">
                <p:oleObj name="Equation" r:id="rId7" imgW="2197080" imgH="482400" progId="Equation.DSMT4">
                  <p:embed/>
                </p:oleObj>
              </mc:Choice>
              <mc:Fallback>
                <p:oleObj name="Equation" r:id="rId7" imgW="2197080" imgH="482400" progId="Equation.DSMT4">
                  <p:embed/>
                  <p:pic>
                    <p:nvPicPr>
                      <p:cNvPr id="0" name=""/>
                      <p:cNvPicPr/>
                      <p:nvPr/>
                    </p:nvPicPr>
                    <p:blipFill>
                      <a:blip r:embed="rId8"/>
                      <a:stretch>
                        <a:fillRect/>
                      </a:stretch>
                    </p:blipFill>
                    <p:spPr>
                      <a:xfrm>
                        <a:off x="3244785" y="4680778"/>
                        <a:ext cx="5368404" cy="1179187"/>
                      </a:xfrm>
                      <a:prstGeom prst="rect">
                        <a:avLst/>
                      </a:prstGeom>
                    </p:spPr>
                  </p:pic>
                </p:oleObj>
              </mc:Fallback>
            </mc:AlternateContent>
          </a:graphicData>
        </a:graphic>
      </p:graphicFrame>
    </p:spTree>
    <p:extLst>
      <p:ext uri="{BB962C8B-B14F-4D97-AF65-F5344CB8AC3E}">
        <p14:creationId xmlns:p14="http://schemas.microsoft.com/office/powerpoint/2010/main" val="450583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CB0DDAB-7E43-4B84-A031-F89CC499F34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9000D83-1C58-4D8F-BA4E-B01977DA526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51</a:t>
            </a:fld>
            <a:endParaRPr lang="el-GR" dirty="0">
              <a:solidFill>
                <a:prstClr val="black">
                  <a:tint val="75000"/>
                </a:prstClr>
              </a:solidFill>
            </a:endParaRPr>
          </a:p>
        </p:txBody>
      </p:sp>
      <mc:AlternateContent xmlns:mc="http://schemas.openxmlformats.org/markup-compatibility/2006" xmlns:a14="http://schemas.microsoft.com/office/drawing/2010/main">
        <mc:Choice Requires="a14">
          <p:sp>
            <p:nvSpPr>
              <p:cNvPr id="10" name="Ορθογώνιο 9">
                <a:extLst>
                  <a:ext uri="{FF2B5EF4-FFF2-40B4-BE49-F238E27FC236}">
                    <a16:creationId xmlns:a16="http://schemas.microsoft.com/office/drawing/2014/main" id="{1205036E-EE8D-47B7-8E15-874528E9B96E}"/>
                  </a:ext>
                </a:extLst>
              </p:cNvPr>
              <p:cNvSpPr/>
              <p:nvPr/>
            </p:nvSpPr>
            <p:spPr>
              <a:xfrm>
                <a:off x="369947" y="332656"/>
                <a:ext cx="8404106" cy="962828"/>
              </a:xfrm>
              <a:prstGeom prst="rect">
                <a:avLst/>
              </a:prstGeom>
            </p:spPr>
            <p:txBody>
              <a:bodyPr wrap="square">
                <a:spAutoFit/>
              </a:bodyPr>
              <a:lstStyle/>
              <a:p>
                <a:r>
                  <a:rPr lang="el-GR" sz="2200" dirty="0">
                    <a:solidFill>
                      <a:srgbClr val="0000FF"/>
                    </a:solidFill>
                  </a:rPr>
                  <a:t>Με αντικατάσταση της κατακόρυφης ταχύτητας με </a:t>
                </a:r>
                <a14:m>
                  <m:oMath xmlns:m="http://schemas.openxmlformats.org/officeDocument/2006/math">
                    <m:r>
                      <a:rPr lang="en-US" sz="2400" b="0" i="1" smtClean="0">
                        <a:solidFill>
                          <a:srgbClr val="002060"/>
                        </a:solidFill>
                        <a:latin typeface="Cambria Math" panose="02040503050406030204" pitchFamily="18" charset="0"/>
                      </a:rPr>
                      <m:t>𝑤</m:t>
                    </m:r>
                    <m:r>
                      <a:rPr lang="el-GR" sz="2400" i="1">
                        <a:solidFill>
                          <a:srgbClr val="002060"/>
                        </a:solidFill>
                        <a:latin typeface="Cambria Math" panose="02040503050406030204" pitchFamily="18" charset="0"/>
                      </a:rPr>
                      <m:t>=</m:t>
                    </m:r>
                    <m:f>
                      <m:fPr>
                        <m:ctrlPr>
                          <a:rPr lang="el-GR" sz="2400" i="1">
                            <a:solidFill>
                              <a:srgbClr val="002060"/>
                            </a:solidFill>
                            <a:latin typeface="Cambria Math" panose="02040503050406030204" pitchFamily="18" charset="0"/>
                          </a:rPr>
                        </m:ctrlPr>
                      </m:fPr>
                      <m:num>
                        <m:r>
                          <a:rPr lang="en-US" sz="2400" b="0" i="1" smtClean="0">
                            <a:solidFill>
                              <a:srgbClr val="002060"/>
                            </a:solidFill>
                            <a:latin typeface="Cambria Math" panose="02040503050406030204" pitchFamily="18" charset="0"/>
                          </a:rPr>
                          <m:t>𝑑𝑧</m:t>
                        </m:r>
                      </m:num>
                      <m:den>
                        <m:r>
                          <a:rPr lang="en-US" sz="2400" b="0" i="1" smtClean="0">
                            <a:solidFill>
                              <a:srgbClr val="002060"/>
                            </a:solidFill>
                            <a:latin typeface="Cambria Math" panose="02040503050406030204" pitchFamily="18" charset="0"/>
                          </a:rPr>
                          <m:t>𝑑</m:t>
                        </m:r>
                        <m:r>
                          <a:rPr lang="en-US" sz="2400" i="1">
                            <a:solidFill>
                              <a:srgbClr val="002060"/>
                            </a:solidFill>
                            <a:latin typeface="Cambria Math" panose="02040503050406030204" pitchFamily="18" charset="0"/>
                          </a:rPr>
                          <m:t>𝑡</m:t>
                        </m:r>
                      </m:den>
                    </m:f>
                  </m:oMath>
                </a14:m>
                <a:r>
                  <a:rPr lang="el-GR" sz="2200" dirty="0">
                    <a:solidFill>
                      <a:srgbClr val="0000FF"/>
                    </a:solidFill>
                  </a:rPr>
                  <a:t>      και μετατόπιση του όρου στο πρώτο μέλος:</a:t>
                </a:r>
              </a:p>
            </p:txBody>
          </p:sp>
        </mc:Choice>
        <mc:Fallback xmlns="">
          <p:sp>
            <p:nvSpPr>
              <p:cNvPr id="10" name="Ορθογώνιο 9">
                <a:extLst>
                  <a:ext uri="{FF2B5EF4-FFF2-40B4-BE49-F238E27FC236}">
                    <a16:creationId xmlns:a16="http://schemas.microsoft.com/office/drawing/2014/main" id="{1205036E-EE8D-47B7-8E15-874528E9B96E}"/>
                  </a:ext>
                </a:extLst>
              </p:cNvPr>
              <p:cNvSpPr>
                <a:spLocks noRot="1" noChangeAspect="1" noMove="1" noResize="1" noEditPoints="1" noAdjustHandles="1" noChangeArrowheads="1" noChangeShapeType="1" noTextEdit="1"/>
              </p:cNvSpPr>
              <p:nvPr/>
            </p:nvSpPr>
            <p:spPr>
              <a:xfrm>
                <a:off x="369947" y="332656"/>
                <a:ext cx="8404106" cy="962828"/>
              </a:xfrm>
              <a:prstGeom prst="rect">
                <a:avLst/>
              </a:prstGeom>
              <a:blipFill>
                <a:blip r:embed="rId4"/>
                <a:stretch>
                  <a:fillRect l="-943" b="-11392"/>
                </a:stretch>
              </a:blipFill>
            </p:spPr>
            <p:txBody>
              <a:bodyPr/>
              <a:lstStyle/>
              <a:p>
                <a:r>
                  <a:rPr lang="el-GR">
                    <a:noFill/>
                  </a:rPr>
                  <a:t> </a:t>
                </a:r>
              </a:p>
            </p:txBody>
          </p:sp>
        </mc:Fallback>
      </mc:AlternateContent>
      <p:sp>
        <p:nvSpPr>
          <p:cNvPr id="11" name="Ορθογώνιο 10">
            <a:extLst>
              <a:ext uri="{FF2B5EF4-FFF2-40B4-BE49-F238E27FC236}">
                <a16:creationId xmlns:a16="http://schemas.microsoft.com/office/drawing/2014/main" id="{0EA07268-E12C-4507-9D13-89FFB402E66F}"/>
              </a:ext>
            </a:extLst>
          </p:cNvPr>
          <p:cNvSpPr/>
          <p:nvPr/>
        </p:nvSpPr>
        <p:spPr>
          <a:xfrm>
            <a:off x="369947" y="2315297"/>
            <a:ext cx="8404106" cy="769441"/>
          </a:xfrm>
          <a:prstGeom prst="rect">
            <a:avLst/>
          </a:prstGeom>
        </p:spPr>
        <p:txBody>
          <a:bodyPr wrap="square">
            <a:spAutoFit/>
          </a:bodyPr>
          <a:lstStyle/>
          <a:p>
            <a:r>
              <a:rPr lang="el-GR" sz="2200" dirty="0">
                <a:solidFill>
                  <a:srgbClr val="0000FF"/>
                </a:solidFill>
              </a:rPr>
              <a:t>Η εξίσωση της μηχανικής ενέργειας στην ατμόσφαιρα …..</a:t>
            </a:r>
          </a:p>
          <a:p>
            <a:r>
              <a:rPr lang="el-GR" sz="2200" dirty="0"/>
              <a:t>Ο όρος </a:t>
            </a:r>
            <a:r>
              <a:rPr lang="en-US" sz="2200" b="1" u="sng" dirty="0"/>
              <a:t>U</a:t>
            </a:r>
            <a:r>
              <a:rPr lang="en-US" sz="2200" b="1" u="sng" baseline="30000" dirty="0"/>
              <a:t>2</a:t>
            </a:r>
            <a:r>
              <a:rPr lang="en-US" sz="2200" b="1" u="sng" dirty="0"/>
              <a:t>/2</a:t>
            </a:r>
            <a:r>
              <a:rPr lang="en-US" sz="2200" b="1" dirty="0"/>
              <a:t> </a:t>
            </a:r>
            <a:r>
              <a:rPr lang="el-GR" sz="2200" b="1" u="sng" dirty="0"/>
              <a:t>αναφέρεται στην κινητική </a:t>
            </a:r>
            <a:r>
              <a:rPr lang="el-GR" sz="2200" dirty="0"/>
              <a:t>ενέργεια και ο </a:t>
            </a:r>
            <a:r>
              <a:rPr lang="en-US" sz="2200" b="1" u="sng" dirty="0" err="1"/>
              <a:t>gz</a:t>
            </a:r>
            <a:r>
              <a:rPr lang="en-US" sz="2200" b="1" u="sng" dirty="0"/>
              <a:t> </a:t>
            </a:r>
            <a:r>
              <a:rPr lang="el-GR" sz="2200" b="1" u="sng" dirty="0"/>
              <a:t>στη δυναμική</a:t>
            </a:r>
          </a:p>
        </p:txBody>
      </p:sp>
      <p:sp>
        <p:nvSpPr>
          <p:cNvPr id="12" name="Ορθογώνιο 11">
            <a:extLst>
              <a:ext uri="{FF2B5EF4-FFF2-40B4-BE49-F238E27FC236}">
                <a16:creationId xmlns:a16="http://schemas.microsoft.com/office/drawing/2014/main" id="{1745F590-4B26-41AB-B926-95C2A88234FE}"/>
              </a:ext>
            </a:extLst>
          </p:cNvPr>
          <p:cNvSpPr/>
          <p:nvPr/>
        </p:nvSpPr>
        <p:spPr>
          <a:xfrm>
            <a:off x="349223" y="3212976"/>
            <a:ext cx="8404106" cy="2462213"/>
          </a:xfrm>
          <a:prstGeom prst="rect">
            <a:avLst/>
          </a:prstGeom>
        </p:spPr>
        <p:txBody>
          <a:bodyPr wrap="square">
            <a:spAutoFit/>
          </a:bodyPr>
          <a:lstStyle/>
          <a:p>
            <a:r>
              <a:rPr lang="el-GR" sz="2200" b="1" dirty="0">
                <a:solidFill>
                  <a:srgbClr val="C00000"/>
                </a:solidFill>
              </a:rPr>
              <a:t>Εκτός από μηχανική ενέργεια στην ατμόσφαιρα υπάρχει και θερμική:</a:t>
            </a:r>
          </a:p>
          <a:p>
            <a:endParaRPr lang="el-GR" sz="2200" b="1" dirty="0">
              <a:solidFill>
                <a:srgbClr val="C00000"/>
              </a:solidFill>
            </a:endParaRPr>
          </a:p>
          <a:p>
            <a:endParaRPr lang="el-GR" sz="2200" b="1" dirty="0">
              <a:solidFill>
                <a:srgbClr val="C00000"/>
              </a:solidFill>
            </a:endParaRPr>
          </a:p>
          <a:p>
            <a:endParaRPr lang="el-GR" sz="2200" b="1" dirty="0">
              <a:solidFill>
                <a:srgbClr val="C00000"/>
              </a:solidFill>
            </a:endParaRPr>
          </a:p>
          <a:p>
            <a:endParaRPr lang="el-GR" sz="2200" b="1" dirty="0">
              <a:solidFill>
                <a:srgbClr val="C00000"/>
              </a:solidFill>
            </a:endParaRPr>
          </a:p>
          <a:p>
            <a:endParaRPr lang="el-GR" sz="2200" b="1" dirty="0">
              <a:solidFill>
                <a:srgbClr val="C00000"/>
              </a:solidFill>
            </a:endParaRPr>
          </a:p>
          <a:p>
            <a:r>
              <a:rPr lang="el-GR" sz="2200" b="1" dirty="0">
                <a:solidFill>
                  <a:srgbClr val="C00000"/>
                </a:solidFill>
              </a:rPr>
              <a:t>Μέσω του 1</a:t>
            </a:r>
            <a:r>
              <a:rPr lang="el-GR" sz="2200" b="1" baseline="30000" dirty="0">
                <a:solidFill>
                  <a:srgbClr val="C00000"/>
                </a:solidFill>
              </a:rPr>
              <a:t>ου</a:t>
            </a:r>
            <a:r>
              <a:rPr lang="el-GR" sz="2200" b="1" dirty="0">
                <a:solidFill>
                  <a:srgbClr val="C00000"/>
                </a:solidFill>
              </a:rPr>
              <a:t> </a:t>
            </a:r>
            <a:r>
              <a:rPr lang="el-GR" sz="2200" b="1" dirty="0" err="1">
                <a:solidFill>
                  <a:srgbClr val="C00000"/>
                </a:solidFill>
              </a:rPr>
              <a:t>θερμοδυναμικού</a:t>
            </a:r>
            <a:r>
              <a:rPr lang="el-GR" sz="2200" b="1" dirty="0">
                <a:solidFill>
                  <a:srgbClr val="C00000"/>
                </a:solidFill>
              </a:rPr>
              <a:t> νόμου</a:t>
            </a:r>
          </a:p>
        </p:txBody>
      </p:sp>
      <p:graphicFrame>
        <p:nvGraphicFramePr>
          <p:cNvPr id="4" name="Αντικείμενο 3">
            <a:extLst>
              <a:ext uri="{FF2B5EF4-FFF2-40B4-BE49-F238E27FC236}">
                <a16:creationId xmlns:a16="http://schemas.microsoft.com/office/drawing/2014/main" id="{5AA57C30-CB3F-4468-9938-68E76724CA55}"/>
              </a:ext>
            </a:extLst>
          </p:cNvPr>
          <p:cNvGraphicFramePr>
            <a:graphicFrameLocks noChangeAspect="1"/>
          </p:cNvGraphicFramePr>
          <p:nvPr>
            <p:extLst>
              <p:ext uri="{D42A27DB-BD31-4B8C-83A1-F6EECF244321}">
                <p14:modId xmlns:p14="http://schemas.microsoft.com/office/powerpoint/2010/main" val="2840372855"/>
              </p:ext>
            </p:extLst>
          </p:nvPr>
        </p:nvGraphicFramePr>
        <p:xfrm>
          <a:off x="4870066" y="1318239"/>
          <a:ext cx="3909691" cy="868820"/>
        </p:xfrm>
        <a:graphic>
          <a:graphicData uri="http://schemas.openxmlformats.org/presentationml/2006/ole">
            <mc:AlternateContent xmlns:mc="http://schemas.openxmlformats.org/markup-compatibility/2006">
              <mc:Choice xmlns:v="urn:schemas-microsoft-com:vml" Requires="v">
                <p:oleObj name="Equation" r:id="rId5" imgW="2171520" imgH="482400" progId="Equation.DSMT4">
                  <p:embed/>
                </p:oleObj>
              </mc:Choice>
              <mc:Fallback>
                <p:oleObj name="Equation" r:id="rId5" imgW="2171520" imgH="482400" progId="Equation.DSMT4">
                  <p:embed/>
                  <p:pic>
                    <p:nvPicPr>
                      <p:cNvPr id="0" name=""/>
                      <p:cNvPicPr/>
                      <p:nvPr/>
                    </p:nvPicPr>
                    <p:blipFill>
                      <a:blip r:embed="rId6"/>
                      <a:stretch>
                        <a:fillRect/>
                      </a:stretch>
                    </p:blipFill>
                    <p:spPr>
                      <a:xfrm>
                        <a:off x="4870066" y="1318239"/>
                        <a:ext cx="3909691" cy="868820"/>
                      </a:xfrm>
                      <a:prstGeom prst="rect">
                        <a:avLst/>
                      </a:prstGeom>
                    </p:spPr>
                  </p:pic>
                </p:oleObj>
              </mc:Fallback>
            </mc:AlternateContent>
          </a:graphicData>
        </a:graphic>
      </p:graphicFrame>
      <p:graphicFrame>
        <p:nvGraphicFramePr>
          <p:cNvPr id="5" name="Αντικείμενο 4">
            <a:extLst>
              <a:ext uri="{FF2B5EF4-FFF2-40B4-BE49-F238E27FC236}">
                <a16:creationId xmlns:a16="http://schemas.microsoft.com/office/drawing/2014/main" id="{2C4FA5FA-BBF1-4664-A1AE-DEAEBF58D6F3}"/>
              </a:ext>
            </a:extLst>
          </p:cNvPr>
          <p:cNvGraphicFramePr>
            <a:graphicFrameLocks noChangeAspect="1"/>
          </p:cNvGraphicFramePr>
          <p:nvPr>
            <p:extLst>
              <p:ext uri="{D42A27DB-BD31-4B8C-83A1-F6EECF244321}">
                <p14:modId xmlns:p14="http://schemas.microsoft.com/office/powerpoint/2010/main" val="1806266567"/>
              </p:ext>
            </p:extLst>
          </p:nvPr>
        </p:nvGraphicFramePr>
        <p:xfrm>
          <a:off x="827584" y="4073757"/>
          <a:ext cx="2434130" cy="651387"/>
        </p:xfrm>
        <a:graphic>
          <a:graphicData uri="http://schemas.openxmlformats.org/presentationml/2006/ole">
            <mc:AlternateContent xmlns:mc="http://schemas.openxmlformats.org/markup-compatibility/2006">
              <mc:Choice xmlns:v="urn:schemas-microsoft-com:vml" Requires="v">
                <p:oleObj name="Equation" r:id="rId7" imgW="901440" imgH="241200" progId="Equation.DSMT4">
                  <p:embed/>
                </p:oleObj>
              </mc:Choice>
              <mc:Fallback>
                <p:oleObj name="Equation" r:id="rId7" imgW="901440" imgH="241200" progId="Equation.DSMT4">
                  <p:embed/>
                  <p:pic>
                    <p:nvPicPr>
                      <p:cNvPr id="0" name=""/>
                      <p:cNvPicPr/>
                      <p:nvPr/>
                    </p:nvPicPr>
                    <p:blipFill>
                      <a:blip r:embed="rId8"/>
                      <a:stretch>
                        <a:fillRect/>
                      </a:stretch>
                    </p:blipFill>
                    <p:spPr>
                      <a:xfrm>
                        <a:off x="827584" y="4073757"/>
                        <a:ext cx="2434130" cy="651387"/>
                      </a:xfrm>
                      <a:prstGeom prst="rect">
                        <a:avLst/>
                      </a:prstGeom>
                    </p:spPr>
                  </p:pic>
                </p:oleObj>
              </mc:Fallback>
            </mc:AlternateContent>
          </a:graphicData>
        </a:graphic>
      </p:graphicFrame>
      <p:graphicFrame>
        <p:nvGraphicFramePr>
          <p:cNvPr id="6" name="Αντικείμενο 5">
            <a:extLst>
              <a:ext uri="{FF2B5EF4-FFF2-40B4-BE49-F238E27FC236}">
                <a16:creationId xmlns:a16="http://schemas.microsoft.com/office/drawing/2014/main" id="{E040EF9C-0A78-4F8C-89B4-36F9C069BAB8}"/>
              </a:ext>
            </a:extLst>
          </p:cNvPr>
          <p:cNvGraphicFramePr>
            <a:graphicFrameLocks noChangeAspect="1"/>
          </p:cNvGraphicFramePr>
          <p:nvPr>
            <p:extLst>
              <p:ext uri="{D42A27DB-BD31-4B8C-83A1-F6EECF244321}">
                <p14:modId xmlns:p14="http://schemas.microsoft.com/office/powerpoint/2010/main" val="3170198683"/>
              </p:ext>
            </p:extLst>
          </p:nvPr>
        </p:nvGraphicFramePr>
        <p:xfrm>
          <a:off x="5145414" y="3975747"/>
          <a:ext cx="2815572" cy="847405"/>
        </p:xfrm>
        <a:graphic>
          <a:graphicData uri="http://schemas.openxmlformats.org/presentationml/2006/ole">
            <mc:AlternateContent xmlns:mc="http://schemas.openxmlformats.org/markup-compatibility/2006">
              <mc:Choice xmlns:v="urn:schemas-microsoft-com:vml" Requires="v">
                <p:oleObj name="Equation" r:id="rId9" imgW="1307880" imgH="393480" progId="Equation.DSMT4">
                  <p:embed/>
                </p:oleObj>
              </mc:Choice>
              <mc:Fallback>
                <p:oleObj name="Equation" r:id="rId9" imgW="1307880" imgH="393480" progId="Equation.DSMT4">
                  <p:embed/>
                  <p:pic>
                    <p:nvPicPr>
                      <p:cNvPr id="0" name=""/>
                      <p:cNvPicPr/>
                      <p:nvPr/>
                    </p:nvPicPr>
                    <p:blipFill>
                      <a:blip r:embed="rId10"/>
                      <a:stretch>
                        <a:fillRect/>
                      </a:stretch>
                    </p:blipFill>
                    <p:spPr>
                      <a:xfrm>
                        <a:off x="5145414" y="3975747"/>
                        <a:ext cx="2815572" cy="847405"/>
                      </a:xfrm>
                      <a:prstGeom prst="rect">
                        <a:avLst/>
                      </a:prstGeom>
                    </p:spPr>
                  </p:pic>
                </p:oleObj>
              </mc:Fallback>
            </mc:AlternateContent>
          </a:graphicData>
        </a:graphic>
      </p:graphicFrame>
    </p:spTree>
    <p:extLst>
      <p:ext uri="{BB962C8B-B14F-4D97-AF65-F5344CB8AC3E}">
        <p14:creationId xmlns:p14="http://schemas.microsoft.com/office/powerpoint/2010/main" val="27448154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5061BF4-30A6-4666-B4E9-866AECF1AE6E}"/>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9BB2CD84-5C59-4A88-8F53-969D8FF94CF8}"/>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52</a:t>
            </a:fld>
            <a:endParaRPr lang="el-GR" dirty="0">
              <a:solidFill>
                <a:prstClr val="black">
                  <a:tint val="75000"/>
                </a:prstClr>
              </a:solidFill>
            </a:endParaRPr>
          </a:p>
        </p:txBody>
      </p:sp>
      <p:sp>
        <p:nvSpPr>
          <p:cNvPr id="7" name="Ορθογώνιο 6">
            <a:extLst>
              <a:ext uri="{FF2B5EF4-FFF2-40B4-BE49-F238E27FC236}">
                <a16:creationId xmlns:a16="http://schemas.microsoft.com/office/drawing/2014/main" id="{6CE54A77-D1E6-4802-B41C-E4BC4767BC7A}"/>
              </a:ext>
            </a:extLst>
          </p:cNvPr>
          <p:cNvSpPr/>
          <p:nvPr/>
        </p:nvSpPr>
        <p:spPr>
          <a:xfrm>
            <a:off x="282694" y="476672"/>
            <a:ext cx="8404106" cy="430887"/>
          </a:xfrm>
          <a:prstGeom prst="rect">
            <a:avLst/>
          </a:prstGeom>
        </p:spPr>
        <p:txBody>
          <a:bodyPr wrap="square">
            <a:spAutoFit/>
          </a:bodyPr>
          <a:lstStyle/>
          <a:p>
            <a:r>
              <a:rPr lang="el-GR" sz="2200" dirty="0">
                <a:solidFill>
                  <a:srgbClr val="0000FF"/>
                </a:solidFill>
              </a:rPr>
              <a:t>Με επίλυση προκύπτει:</a:t>
            </a:r>
            <a:endParaRPr lang="el-GR" sz="2200" b="1" dirty="0"/>
          </a:p>
        </p:txBody>
      </p:sp>
      <mc:AlternateContent xmlns:mc="http://schemas.openxmlformats.org/markup-compatibility/2006" xmlns:a14="http://schemas.microsoft.com/office/drawing/2010/main">
        <mc:Choice Requires="a14">
          <p:sp>
            <p:nvSpPr>
              <p:cNvPr id="10" name="Ορθογώνιο 9">
                <a:extLst>
                  <a:ext uri="{FF2B5EF4-FFF2-40B4-BE49-F238E27FC236}">
                    <a16:creationId xmlns:a16="http://schemas.microsoft.com/office/drawing/2014/main" id="{9EEAD856-9791-48F5-8A1D-EBD761AB53BB}"/>
                  </a:ext>
                </a:extLst>
              </p:cNvPr>
              <p:cNvSpPr/>
              <p:nvPr/>
            </p:nvSpPr>
            <p:spPr>
              <a:xfrm>
                <a:off x="282694" y="1479236"/>
                <a:ext cx="8404106" cy="2559547"/>
              </a:xfrm>
              <a:prstGeom prst="rect">
                <a:avLst/>
              </a:prstGeom>
            </p:spPr>
            <p:txBody>
              <a:bodyPr wrap="square">
                <a:spAutoFit/>
              </a:bodyPr>
              <a:lstStyle/>
              <a:p>
                <a:pPr algn="just"/>
                <a:r>
                  <a:rPr lang="el-GR" sz="2400" u="sng" dirty="0">
                    <a:solidFill>
                      <a:srgbClr val="0000FF"/>
                    </a:solidFill>
                  </a:rPr>
                  <a:t>Η εξίσωση ενέργειας της ατμόσφαιρας</a:t>
                </a:r>
                <a:r>
                  <a:rPr lang="el-GR" sz="2400" dirty="0">
                    <a:solidFill>
                      <a:srgbClr val="0000FF"/>
                    </a:solidFill>
                  </a:rPr>
                  <a:t>. </a:t>
                </a:r>
              </a:p>
              <a:p>
                <a:pPr algn="just"/>
                <a:r>
                  <a:rPr lang="el-GR" sz="2400" dirty="0">
                    <a:solidFill>
                      <a:srgbClr val="0000FF"/>
                    </a:solidFill>
                  </a:rPr>
                  <a:t>Η μορφή της είναι πλήρης αφού περιλαμβάνει όρους που αναφέρονται στην κινητική, τη δυναμική και τη θερμική ενέργεια</a:t>
                </a:r>
              </a:p>
              <a:p>
                <a:pPr algn="just"/>
                <a:endParaRPr lang="el-GR" sz="2400" b="1" dirty="0">
                  <a:solidFill>
                    <a:srgbClr val="0000FF"/>
                  </a:solidFill>
                </a:endParaRPr>
              </a:p>
              <a:p>
                <a:pPr algn="just"/>
                <a:r>
                  <a:rPr lang="el-GR" sz="2400" b="1" dirty="0">
                    <a:solidFill>
                      <a:srgbClr val="0000FF"/>
                    </a:solidFill>
                  </a:rPr>
                  <a:t>Σε αυτούς οφείλονται οι ενεργειακές μεταβολές (στη μεταβολή της πίεσης) μέσω του όρου: </a:t>
                </a:r>
                <a14:m>
                  <m:oMath xmlns:m="http://schemas.openxmlformats.org/officeDocument/2006/math">
                    <m:r>
                      <a:rPr lang="el-GR" sz="2800" b="0" i="1" smtClean="0">
                        <a:solidFill>
                          <a:srgbClr val="000000"/>
                        </a:solidFill>
                        <a:latin typeface="Cambria Math" panose="02040503050406030204" pitchFamily="18" charset="0"/>
                      </a:rPr>
                      <m:t>𝛼</m:t>
                    </m:r>
                    <m:r>
                      <a:rPr lang="el-GR" sz="2800" i="1">
                        <a:solidFill>
                          <a:srgbClr val="000000"/>
                        </a:solidFill>
                        <a:latin typeface="Cambria Math" panose="02040503050406030204" pitchFamily="18" charset="0"/>
                      </a:rPr>
                      <m:t>=</m:t>
                    </m:r>
                    <m:f>
                      <m:fPr>
                        <m:ctrlPr>
                          <a:rPr lang="el-GR" sz="2800" i="1">
                            <a:solidFill>
                              <a:srgbClr val="000000"/>
                            </a:solidFill>
                            <a:latin typeface="Cambria Math" panose="02040503050406030204" pitchFamily="18" charset="0"/>
                          </a:rPr>
                        </m:ctrlPr>
                      </m:fPr>
                      <m:num>
                        <m:r>
                          <a:rPr lang="en-US" sz="2800" i="1">
                            <a:solidFill>
                              <a:srgbClr val="000000"/>
                            </a:solidFill>
                            <a:latin typeface="Cambria Math" panose="02040503050406030204" pitchFamily="18" charset="0"/>
                          </a:rPr>
                          <m:t>𝑑</m:t>
                        </m:r>
                        <m:r>
                          <a:rPr lang="en-US" sz="2800" b="0" i="1" smtClean="0">
                            <a:solidFill>
                              <a:srgbClr val="000000"/>
                            </a:solidFill>
                            <a:latin typeface="Cambria Math" panose="02040503050406030204" pitchFamily="18" charset="0"/>
                          </a:rPr>
                          <m:t>𝑝</m:t>
                        </m:r>
                      </m:num>
                      <m:den>
                        <m:r>
                          <a:rPr lang="en-US" sz="2800" i="1">
                            <a:solidFill>
                              <a:srgbClr val="000000"/>
                            </a:solidFill>
                            <a:latin typeface="Cambria Math" panose="02040503050406030204" pitchFamily="18" charset="0"/>
                          </a:rPr>
                          <m:t>𝑑𝑡</m:t>
                        </m:r>
                      </m:den>
                    </m:f>
                  </m:oMath>
                </a14:m>
                <a:endParaRPr lang="el-GR" sz="2800" b="1" dirty="0"/>
              </a:p>
            </p:txBody>
          </p:sp>
        </mc:Choice>
        <mc:Fallback xmlns="">
          <p:sp>
            <p:nvSpPr>
              <p:cNvPr id="10" name="Ορθογώνιο 9">
                <a:extLst>
                  <a:ext uri="{FF2B5EF4-FFF2-40B4-BE49-F238E27FC236}">
                    <a16:creationId xmlns:a16="http://schemas.microsoft.com/office/drawing/2014/main" id="{9EEAD856-9791-48F5-8A1D-EBD761AB53BB}"/>
                  </a:ext>
                </a:extLst>
              </p:cNvPr>
              <p:cNvSpPr>
                <a:spLocks noRot="1" noChangeAspect="1" noMove="1" noResize="1" noEditPoints="1" noAdjustHandles="1" noChangeArrowheads="1" noChangeShapeType="1" noTextEdit="1"/>
              </p:cNvSpPr>
              <p:nvPr/>
            </p:nvSpPr>
            <p:spPr>
              <a:xfrm>
                <a:off x="282694" y="1479236"/>
                <a:ext cx="8404106" cy="2559547"/>
              </a:xfrm>
              <a:prstGeom prst="rect">
                <a:avLst/>
              </a:prstGeom>
              <a:blipFill>
                <a:blip r:embed="rId3"/>
                <a:stretch>
                  <a:fillRect l="-1088" t="-1905" r="-1088" b="-476"/>
                </a:stretch>
              </a:blipFill>
            </p:spPr>
            <p:txBody>
              <a:bodyPr/>
              <a:lstStyle/>
              <a:p>
                <a:r>
                  <a:rPr lang="el-GR">
                    <a:noFill/>
                  </a:rPr>
                  <a:t> </a:t>
                </a:r>
              </a:p>
            </p:txBody>
          </p:sp>
        </mc:Fallback>
      </mc:AlternateContent>
      <p:sp>
        <p:nvSpPr>
          <p:cNvPr id="12" name="Ορθογώνιο 11">
            <a:extLst>
              <a:ext uri="{FF2B5EF4-FFF2-40B4-BE49-F238E27FC236}">
                <a16:creationId xmlns:a16="http://schemas.microsoft.com/office/drawing/2014/main" id="{33E4162A-09E7-40DC-98E7-BC5D617900D7}"/>
              </a:ext>
            </a:extLst>
          </p:cNvPr>
          <p:cNvSpPr/>
          <p:nvPr/>
        </p:nvSpPr>
        <p:spPr>
          <a:xfrm>
            <a:off x="457200" y="4319333"/>
            <a:ext cx="8404106" cy="461665"/>
          </a:xfrm>
          <a:prstGeom prst="rect">
            <a:avLst/>
          </a:prstGeom>
        </p:spPr>
        <p:txBody>
          <a:bodyPr wrap="square">
            <a:spAutoFit/>
          </a:bodyPr>
          <a:lstStyle/>
          <a:p>
            <a:r>
              <a:rPr lang="el-GR" sz="2400" b="1" dirty="0">
                <a:solidFill>
                  <a:srgbClr val="0000FF"/>
                </a:solidFill>
              </a:rPr>
              <a:t>Η τριβή μέσω του όρου :</a:t>
            </a:r>
            <a:endParaRPr lang="el-GR" sz="2400" b="1" baseline="-25000" dirty="0"/>
          </a:p>
        </p:txBody>
      </p:sp>
      <mc:AlternateContent xmlns:mc="http://schemas.openxmlformats.org/markup-compatibility/2006" xmlns:a14="http://schemas.microsoft.com/office/drawing/2010/main">
        <mc:Choice Requires="a14">
          <p:sp>
            <p:nvSpPr>
              <p:cNvPr id="13" name="Ορθογώνιο 12">
                <a:extLst>
                  <a:ext uri="{FF2B5EF4-FFF2-40B4-BE49-F238E27FC236}">
                    <a16:creationId xmlns:a16="http://schemas.microsoft.com/office/drawing/2014/main" id="{61E1C067-5F05-468B-AC66-7E74EC98D2F0}"/>
                  </a:ext>
                </a:extLst>
              </p:cNvPr>
              <p:cNvSpPr/>
              <p:nvPr/>
            </p:nvSpPr>
            <p:spPr>
              <a:xfrm>
                <a:off x="539552" y="5211332"/>
                <a:ext cx="8404106" cy="714683"/>
              </a:xfrm>
              <a:prstGeom prst="rect">
                <a:avLst/>
              </a:prstGeom>
            </p:spPr>
            <p:txBody>
              <a:bodyPr wrap="square">
                <a:spAutoFit/>
              </a:bodyPr>
              <a:lstStyle/>
              <a:p>
                <a:r>
                  <a:rPr lang="el-GR" sz="2400" b="1" dirty="0">
                    <a:solidFill>
                      <a:srgbClr val="0000FF"/>
                    </a:solidFill>
                  </a:rPr>
                  <a:t>Ο όρος πηγών: </a:t>
                </a:r>
                <a14:m>
                  <m:oMath xmlns:m="http://schemas.openxmlformats.org/officeDocument/2006/math">
                    <m:f>
                      <m:fPr>
                        <m:ctrlPr>
                          <a:rPr lang="el-GR" sz="2800" b="1" i="1">
                            <a:solidFill>
                              <a:srgbClr val="000000"/>
                            </a:solidFill>
                            <a:latin typeface="Cambria Math" panose="02040503050406030204" pitchFamily="18" charset="0"/>
                          </a:rPr>
                        </m:ctrlPr>
                      </m:fPr>
                      <m:num>
                        <m:r>
                          <a:rPr lang="en-US" sz="2800" b="1" i="1" smtClean="0">
                            <a:solidFill>
                              <a:srgbClr val="000000"/>
                            </a:solidFill>
                            <a:latin typeface="Cambria Math" panose="02040503050406030204" pitchFamily="18" charset="0"/>
                          </a:rPr>
                          <m:t>𝑫𝑸</m:t>
                        </m:r>
                      </m:num>
                      <m:den>
                        <m:r>
                          <a:rPr lang="en-US" sz="2800" b="1" i="1" smtClean="0">
                            <a:solidFill>
                              <a:srgbClr val="000000"/>
                            </a:solidFill>
                            <a:latin typeface="Cambria Math" panose="02040503050406030204" pitchFamily="18" charset="0"/>
                          </a:rPr>
                          <m:t>𝑫</m:t>
                        </m:r>
                        <m:r>
                          <a:rPr lang="en-US" sz="2800" b="1" i="1">
                            <a:solidFill>
                              <a:srgbClr val="000000"/>
                            </a:solidFill>
                            <a:latin typeface="Cambria Math" panose="02040503050406030204" pitchFamily="18" charset="0"/>
                          </a:rPr>
                          <m:t>𝒕</m:t>
                        </m:r>
                      </m:den>
                    </m:f>
                  </m:oMath>
                </a14:m>
                <a:endParaRPr lang="el-GR" sz="2800" b="1" baseline="-25000" dirty="0"/>
              </a:p>
            </p:txBody>
          </p:sp>
        </mc:Choice>
        <mc:Fallback xmlns="">
          <p:sp>
            <p:nvSpPr>
              <p:cNvPr id="13" name="Ορθογώνιο 12">
                <a:extLst>
                  <a:ext uri="{FF2B5EF4-FFF2-40B4-BE49-F238E27FC236}">
                    <a16:creationId xmlns:a16="http://schemas.microsoft.com/office/drawing/2014/main" id="{61E1C067-5F05-468B-AC66-7E74EC98D2F0}"/>
                  </a:ext>
                </a:extLst>
              </p:cNvPr>
              <p:cNvSpPr>
                <a:spLocks noRot="1" noChangeAspect="1" noMove="1" noResize="1" noEditPoints="1" noAdjustHandles="1" noChangeArrowheads="1" noChangeShapeType="1" noTextEdit="1"/>
              </p:cNvSpPr>
              <p:nvPr/>
            </p:nvSpPr>
            <p:spPr>
              <a:xfrm>
                <a:off x="539552" y="5211332"/>
                <a:ext cx="8404106" cy="714683"/>
              </a:xfrm>
              <a:prstGeom prst="rect">
                <a:avLst/>
              </a:prstGeom>
              <a:blipFill>
                <a:blip r:embed="rId4"/>
                <a:stretch>
                  <a:fillRect l="-1161" b="-4274"/>
                </a:stretch>
              </a:blipFill>
            </p:spPr>
            <p:txBody>
              <a:bodyPr/>
              <a:lstStyle/>
              <a:p>
                <a:r>
                  <a:rPr lang="el-GR">
                    <a:noFill/>
                  </a:rPr>
                  <a:t> </a:t>
                </a:r>
              </a:p>
            </p:txBody>
          </p:sp>
        </mc:Fallback>
      </mc:AlternateContent>
      <p:graphicFrame>
        <p:nvGraphicFramePr>
          <p:cNvPr id="6" name="Αντικείμενο 5">
            <a:extLst>
              <a:ext uri="{FF2B5EF4-FFF2-40B4-BE49-F238E27FC236}">
                <a16:creationId xmlns:a16="http://schemas.microsoft.com/office/drawing/2014/main" id="{37D66B3F-12A0-4076-A54F-CE9419AFDF41}"/>
              </a:ext>
            </a:extLst>
          </p:cNvPr>
          <p:cNvGraphicFramePr>
            <a:graphicFrameLocks noChangeAspect="1"/>
          </p:cNvGraphicFramePr>
          <p:nvPr>
            <p:extLst>
              <p:ext uri="{D42A27DB-BD31-4B8C-83A1-F6EECF244321}">
                <p14:modId xmlns:p14="http://schemas.microsoft.com/office/powerpoint/2010/main" val="1174811786"/>
              </p:ext>
            </p:extLst>
          </p:nvPr>
        </p:nvGraphicFramePr>
        <p:xfrm>
          <a:off x="3635896" y="260750"/>
          <a:ext cx="4821833" cy="868387"/>
        </p:xfrm>
        <a:graphic>
          <a:graphicData uri="http://schemas.openxmlformats.org/presentationml/2006/ole">
            <mc:AlternateContent xmlns:mc="http://schemas.openxmlformats.org/markup-compatibility/2006">
              <mc:Choice xmlns:v="urn:schemas-microsoft-com:vml" Requires="v">
                <p:oleObj name="Equation" r:id="rId5" imgW="2679480" imgH="482400" progId="Equation.DSMT4">
                  <p:embed/>
                </p:oleObj>
              </mc:Choice>
              <mc:Fallback>
                <p:oleObj name="Equation" r:id="rId5" imgW="2679480" imgH="482400" progId="Equation.DSMT4">
                  <p:embed/>
                  <p:pic>
                    <p:nvPicPr>
                      <p:cNvPr id="0" name=""/>
                      <p:cNvPicPr/>
                      <p:nvPr/>
                    </p:nvPicPr>
                    <p:blipFill>
                      <a:blip r:embed="rId6"/>
                      <a:stretch>
                        <a:fillRect/>
                      </a:stretch>
                    </p:blipFill>
                    <p:spPr>
                      <a:xfrm>
                        <a:off x="3635896" y="260750"/>
                        <a:ext cx="4821833" cy="868387"/>
                      </a:xfrm>
                      <a:prstGeom prst="rect">
                        <a:avLst/>
                      </a:prstGeom>
                    </p:spPr>
                  </p:pic>
                </p:oleObj>
              </mc:Fallback>
            </mc:AlternateContent>
          </a:graphicData>
        </a:graphic>
      </p:graphicFrame>
      <p:graphicFrame>
        <p:nvGraphicFramePr>
          <p:cNvPr id="9" name="Αντικείμενο 8">
            <a:extLst>
              <a:ext uri="{FF2B5EF4-FFF2-40B4-BE49-F238E27FC236}">
                <a16:creationId xmlns:a16="http://schemas.microsoft.com/office/drawing/2014/main" id="{B6147451-F2FF-4E24-BFFF-488E2BF2A7AD}"/>
              </a:ext>
            </a:extLst>
          </p:cNvPr>
          <p:cNvGraphicFramePr>
            <a:graphicFrameLocks noChangeAspect="1"/>
          </p:cNvGraphicFramePr>
          <p:nvPr>
            <p:extLst>
              <p:ext uri="{D42A27DB-BD31-4B8C-83A1-F6EECF244321}">
                <p14:modId xmlns:p14="http://schemas.microsoft.com/office/powerpoint/2010/main" val="3876715127"/>
              </p:ext>
            </p:extLst>
          </p:nvPr>
        </p:nvGraphicFramePr>
        <p:xfrm>
          <a:off x="3930282" y="4225855"/>
          <a:ext cx="1108929" cy="648619"/>
        </p:xfrm>
        <a:graphic>
          <a:graphicData uri="http://schemas.openxmlformats.org/presentationml/2006/ole">
            <mc:AlternateContent xmlns:mc="http://schemas.openxmlformats.org/markup-compatibility/2006">
              <mc:Choice xmlns:v="urn:schemas-microsoft-com:vml" Requires="v">
                <p:oleObj name="Equation" r:id="rId7" imgW="672840" imgH="393480" progId="Equation.DSMT4">
                  <p:embed/>
                </p:oleObj>
              </mc:Choice>
              <mc:Fallback>
                <p:oleObj name="Equation" r:id="rId7" imgW="672840" imgH="393480" progId="Equation.DSMT4">
                  <p:embed/>
                  <p:pic>
                    <p:nvPicPr>
                      <p:cNvPr id="0" name=""/>
                      <p:cNvPicPr/>
                      <p:nvPr/>
                    </p:nvPicPr>
                    <p:blipFill>
                      <a:blip r:embed="rId8"/>
                      <a:stretch>
                        <a:fillRect/>
                      </a:stretch>
                    </p:blipFill>
                    <p:spPr>
                      <a:xfrm>
                        <a:off x="3930282" y="4225855"/>
                        <a:ext cx="1108929" cy="648619"/>
                      </a:xfrm>
                      <a:prstGeom prst="rect">
                        <a:avLst/>
                      </a:prstGeom>
                    </p:spPr>
                  </p:pic>
                </p:oleObj>
              </mc:Fallback>
            </mc:AlternateContent>
          </a:graphicData>
        </a:graphic>
      </p:graphicFrame>
      <p:cxnSp>
        <p:nvCxnSpPr>
          <p:cNvPr id="4" name="Ευθεία γραμμή σύνδεσης 3">
            <a:extLst>
              <a:ext uri="{FF2B5EF4-FFF2-40B4-BE49-F238E27FC236}">
                <a16:creationId xmlns:a16="http://schemas.microsoft.com/office/drawing/2014/main" id="{1B819987-A38E-B209-1B35-F34BD5095365}"/>
              </a:ext>
            </a:extLst>
          </p:cNvPr>
          <p:cNvCxnSpPr/>
          <p:nvPr/>
        </p:nvCxnSpPr>
        <p:spPr>
          <a:xfrm>
            <a:off x="1763688" y="6165304"/>
            <a:ext cx="54006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9761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A3DEB2E-6B9D-420C-870A-911C617D0F6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C097023-E607-4007-B3CE-93ED2E38C3C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53</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6E5F48EB-4315-4436-9BF5-1B2AB46A39A5}"/>
              </a:ext>
            </a:extLst>
          </p:cNvPr>
          <p:cNvSpPr txBox="1"/>
          <p:nvPr/>
        </p:nvSpPr>
        <p:spPr>
          <a:xfrm>
            <a:off x="360008" y="31550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rgbClr val="002060"/>
                </a:solidFill>
                <a:latin typeface="Segoe UI Symbol" panose="020B0502040204020203" pitchFamily="34" charset="0"/>
                <a:ea typeface="Segoe UI Symbol" panose="020B0502040204020203" pitchFamily="34" charset="0"/>
              </a:defRPr>
            </a:lvl1pPr>
          </a:lstStyle>
          <a:p>
            <a:r>
              <a:rPr lang="el-GR" dirty="0">
                <a:solidFill>
                  <a:schemeClr val="accent6">
                    <a:lumMod val="50000"/>
                  </a:schemeClr>
                </a:solidFill>
              </a:rPr>
              <a:t>Νόμος τελειών αερίων</a:t>
            </a:r>
          </a:p>
        </p:txBody>
      </p:sp>
      <p:sp>
        <p:nvSpPr>
          <p:cNvPr id="5" name="Ορθογώνιο 4">
            <a:extLst>
              <a:ext uri="{FF2B5EF4-FFF2-40B4-BE49-F238E27FC236}">
                <a16:creationId xmlns:a16="http://schemas.microsoft.com/office/drawing/2014/main" id="{424E05D6-9427-407A-AAE9-01DCEDD051C6}"/>
              </a:ext>
            </a:extLst>
          </p:cNvPr>
          <p:cNvSpPr/>
          <p:nvPr/>
        </p:nvSpPr>
        <p:spPr>
          <a:xfrm>
            <a:off x="358194" y="998034"/>
            <a:ext cx="8587680" cy="759182"/>
          </a:xfrm>
          <a:prstGeom prst="rect">
            <a:avLst/>
          </a:prstGeom>
        </p:spPr>
        <p:txBody>
          <a:bodyPr wrap="square">
            <a:spAutoFit/>
          </a:bodyPr>
          <a:lstStyle/>
          <a:p>
            <a:pPr marL="12700" algn="just">
              <a:lnSpc>
                <a:spcPts val="2555"/>
              </a:lnSpc>
              <a:spcBef>
                <a:spcPts val="127"/>
              </a:spcBef>
            </a:pPr>
            <a:r>
              <a:rPr lang="el-GR" sz="2400" dirty="0">
                <a:solidFill>
                  <a:srgbClr val="FF0000"/>
                </a:solidFill>
              </a:rPr>
              <a:t>Το ατμοσφαιρικό ρευστό συμπεριφέρεται ως ιδανικό (τέλειο) αέριο και ισχύει:           </a:t>
            </a:r>
            <a:r>
              <a:rPr lang="en-US" sz="2400" dirty="0">
                <a:solidFill>
                  <a:srgbClr val="FF0000"/>
                </a:solidFill>
              </a:rPr>
              <a:t>	</a:t>
            </a:r>
            <a:endParaRPr lang="en-US" sz="2400" b="1" dirty="0"/>
          </a:p>
        </p:txBody>
      </p:sp>
      <p:sp>
        <p:nvSpPr>
          <p:cNvPr id="8" name="object 4">
            <a:extLst>
              <a:ext uri="{FF2B5EF4-FFF2-40B4-BE49-F238E27FC236}">
                <a16:creationId xmlns:a16="http://schemas.microsoft.com/office/drawing/2014/main" id="{91552E72-CB43-4F4A-8975-5D983F63438A}"/>
              </a:ext>
            </a:extLst>
          </p:cNvPr>
          <p:cNvSpPr txBox="1"/>
          <p:nvPr/>
        </p:nvSpPr>
        <p:spPr>
          <a:xfrm>
            <a:off x="449148" y="2996952"/>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chemeClr val="accent6">
                    <a:lumMod val="50000"/>
                  </a:schemeClr>
                </a:solidFill>
                <a:latin typeface="Segoe UI Symbol" panose="020B0502040204020203" pitchFamily="34" charset="0"/>
                <a:ea typeface="Segoe UI Symbol" panose="020B0502040204020203" pitchFamily="34" charset="0"/>
              </a:defRPr>
            </a:lvl1pPr>
          </a:lstStyle>
          <a:p>
            <a:r>
              <a:rPr lang="el-GR" dirty="0"/>
              <a:t>Διατήρηση των υδρατμών</a:t>
            </a:r>
          </a:p>
        </p:txBody>
      </p:sp>
      <p:sp>
        <p:nvSpPr>
          <p:cNvPr id="9" name="Ορθογώνιο 8">
            <a:extLst>
              <a:ext uri="{FF2B5EF4-FFF2-40B4-BE49-F238E27FC236}">
                <a16:creationId xmlns:a16="http://schemas.microsoft.com/office/drawing/2014/main" id="{1B3B6965-A394-476F-9150-387FCB74E7D7}"/>
              </a:ext>
            </a:extLst>
          </p:cNvPr>
          <p:cNvSpPr/>
          <p:nvPr/>
        </p:nvSpPr>
        <p:spPr>
          <a:xfrm>
            <a:off x="447334" y="3679480"/>
            <a:ext cx="8587680" cy="772006"/>
          </a:xfrm>
          <a:prstGeom prst="rect">
            <a:avLst/>
          </a:prstGeom>
        </p:spPr>
        <p:txBody>
          <a:bodyPr wrap="square">
            <a:spAutoFit/>
          </a:bodyPr>
          <a:lstStyle/>
          <a:p>
            <a:pPr marL="12700" algn="just">
              <a:lnSpc>
                <a:spcPts val="2555"/>
              </a:lnSpc>
              <a:spcBef>
                <a:spcPts val="127"/>
              </a:spcBef>
            </a:pPr>
            <a:r>
              <a:rPr lang="el-GR" sz="2400" dirty="0">
                <a:solidFill>
                  <a:srgbClr val="FF0000"/>
                </a:solidFill>
              </a:rPr>
              <a:t>Σημαντικό ρόλο στις ατμοσφαιρικές κινήσεις παίζουν οι υδρατμοί.</a:t>
            </a:r>
          </a:p>
          <a:p>
            <a:pPr marL="12700" algn="just">
              <a:lnSpc>
                <a:spcPts val="2555"/>
              </a:lnSpc>
              <a:spcBef>
                <a:spcPts val="127"/>
              </a:spcBef>
            </a:pPr>
            <a:r>
              <a:rPr lang="el-GR" sz="2400" b="1" u="sng" dirty="0">
                <a:solidFill>
                  <a:srgbClr val="FF0000"/>
                </a:solidFill>
              </a:rPr>
              <a:t>Η εξίσωση είναι:</a:t>
            </a:r>
            <a:r>
              <a:rPr lang="en-US" sz="2400" dirty="0">
                <a:solidFill>
                  <a:srgbClr val="FF0000"/>
                </a:solidFill>
              </a:rPr>
              <a:t>	</a:t>
            </a:r>
            <a:endParaRPr lang="en-US" sz="2400" b="1" dirty="0"/>
          </a:p>
        </p:txBody>
      </p:sp>
      <mc:AlternateContent xmlns:mc="http://schemas.openxmlformats.org/markup-compatibility/2006" xmlns:a14="http://schemas.microsoft.com/office/drawing/2010/main">
        <mc:Choice Requires="a14">
          <p:sp>
            <p:nvSpPr>
              <p:cNvPr id="10" name="Object 4">
                <a:extLst>
                  <a:ext uri="{FF2B5EF4-FFF2-40B4-BE49-F238E27FC236}">
                    <a16:creationId xmlns:a16="http://schemas.microsoft.com/office/drawing/2014/main" id="{C3E99881-16DE-4EBD-86B3-AFB791C1012D}"/>
                  </a:ext>
                </a:extLst>
              </p:cNvPr>
              <p:cNvSpPr txBox="1"/>
              <p:nvPr/>
            </p:nvSpPr>
            <p:spPr bwMode="auto">
              <a:xfrm>
                <a:off x="3120836" y="4112028"/>
                <a:ext cx="5572869" cy="865188"/>
              </a:xfrm>
              <a:prstGeom prst="rect">
                <a:avLst/>
              </a:prstGeom>
              <a:noFill/>
              <a:ln>
                <a:noFill/>
              </a:ln>
              <a:effectLst/>
            </p:spPr>
            <p:txBody>
              <a:bodyPr>
                <a:normAutofit/>
              </a:bodyPr>
              <a:lstStyle/>
              <a:p>
                <a:pPr/>
                <a14:m>
                  <m:oMathPara xmlns:m="http://schemas.openxmlformats.org/officeDocument/2006/math">
                    <m:oMathParaPr>
                      <m:jc m:val="centerGroup"/>
                    </m:oMathParaPr>
                    <m:oMath xmlns:m="http://schemas.openxmlformats.org/officeDocument/2006/math">
                      <m:f>
                        <m:fPr>
                          <m:ctrlPr>
                            <a:rPr lang="el-GR" sz="2400" i="1" smtClean="0">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𝑞</m:t>
                          </m:r>
                        </m:num>
                        <m:den>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𝑡</m:t>
                          </m:r>
                        </m:den>
                      </m:f>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𝑢</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𝑞</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𝑥</m:t>
                          </m:r>
                        </m:den>
                      </m:f>
                      <m:r>
                        <a:rPr lang="en-US" sz="2400" i="1">
                          <a:solidFill>
                            <a:srgbClr val="000000"/>
                          </a:solidFill>
                          <a:latin typeface="Cambria Math" panose="02040503050406030204" pitchFamily="18" charset="0"/>
                        </a:rPr>
                        <m:t>−</m:t>
                      </m:r>
                      <m:r>
                        <a:rPr lang="el-GR" sz="2400" b="0" i="1" smtClean="0">
                          <a:solidFill>
                            <a:srgbClr val="000000"/>
                          </a:solidFill>
                          <a:latin typeface="Cambria Math" panose="02040503050406030204" pitchFamily="18" charset="0"/>
                        </a:rPr>
                        <m:t>𝜐</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𝑞</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𝑦</m:t>
                          </m:r>
                        </m:den>
                      </m:f>
                      <m:r>
                        <a:rPr lang="en-US"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𝑤</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𝑞</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𝑧</m:t>
                          </m:r>
                        </m:den>
                      </m:f>
                      <m:r>
                        <a:rPr lang="en-US"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𝑆𝑞</m:t>
                      </m:r>
                    </m:oMath>
                  </m:oMathPara>
                </a14:m>
                <a:endParaRPr lang="el-GR" sz="2400" baseline="-25000" dirty="0"/>
              </a:p>
            </p:txBody>
          </p:sp>
        </mc:Choice>
        <mc:Fallback xmlns="">
          <p:sp>
            <p:nvSpPr>
              <p:cNvPr id="10" name="Object 4">
                <a:extLst>
                  <a:ext uri="{FF2B5EF4-FFF2-40B4-BE49-F238E27FC236}">
                    <a16:creationId xmlns:a16="http://schemas.microsoft.com/office/drawing/2014/main" id="{C3E99881-16DE-4EBD-86B3-AFB791C1012D}"/>
                  </a:ext>
                </a:extLst>
              </p:cNvPr>
              <p:cNvSpPr txBox="1">
                <a:spLocks noRot="1" noChangeAspect="1" noMove="1" noResize="1" noEditPoints="1" noAdjustHandles="1" noChangeArrowheads="1" noChangeShapeType="1" noTextEdit="1"/>
              </p:cNvSpPr>
              <p:nvPr/>
            </p:nvSpPr>
            <p:spPr bwMode="auto">
              <a:xfrm>
                <a:off x="3120836" y="4112028"/>
                <a:ext cx="5572869" cy="865188"/>
              </a:xfrm>
              <a:prstGeom prst="rect">
                <a:avLst/>
              </a:prstGeom>
              <a:blipFill>
                <a:blip r:embed="rId3"/>
                <a:stretch>
                  <a:fillRect/>
                </a:stretch>
              </a:blipFill>
              <a:ln>
                <a:noFill/>
              </a:ln>
              <a:effectLst/>
            </p:spPr>
            <p:txBody>
              <a:bodyPr/>
              <a:lstStyle/>
              <a:p>
                <a:r>
                  <a:rPr lang="el-GR">
                    <a:noFill/>
                  </a:rPr>
                  <a:t> </a:t>
                </a:r>
              </a:p>
            </p:txBody>
          </p:sp>
        </mc:Fallback>
      </mc:AlternateContent>
      <p:sp>
        <p:nvSpPr>
          <p:cNvPr id="11" name="Ορθογώνιο 10">
            <a:extLst>
              <a:ext uri="{FF2B5EF4-FFF2-40B4-BE49-F238E27FC236}">
                <a16:creationId xmlns:a16="http://schemas.microsoft.com/office/drawing/2014/main" id="{357D2ED3-236D-4308-9CC4-07781224DB48}"/>
              </a:ext>
            </a:extLst>
          </p:cNvPr>
          <p:cNvSpPr/>
          <p:nvPr/>
        </p:nvSpPr>
        <p:spPr>
          <a:xfrm>
            <a:off x="482137" y="5461288"/>
            <a:ext cx="8404106" cy="646331"/>
          </a:xfrm>
          <a:prstGeom prst="rect">
            <a:avLst/>
          </a:prstGeom>
        </p:spPr>
        <p:txBody>
          <a:bodyPr wrap="square">
            <a:spAutoFit/>
          </a:bodyPr>
          <a:lstStyle/>
          <a:p>
            <a:r>
              <a:rPr lang="en-US" dirty="0">
                <a:solidFill>
                  <a:srgbClr val="0000FF"/>
                </a:solidFill>
              </a:rPr>
              <a:t>q</a:t>
            </a:r>
            <a:r>
              <a:rPr lang="el-GR" dirty="0">
                <a:solidFill>
                  <a:srgbClr val="0000FF"/>
                </a:solidFill>
              </a:rPr>
              <a:t>:</a:t>
            </a:r>
            <a:r>
              <a:rPr lang="en-US" dirty="0">
                <a:solidFill>
                  <a:srgbClr val="0000FF"/>
                </a:solidFill>
              </a:rPr>
              <a:t> </a:t>
            </a:r>
            <a:r>
              <a:rPr lang="el-GR" dirty="0">
                <a:solidFill>
                  <a:srgbClr val="0000FF"/>
                </a:solidFill>
              </a:rPr>
              <a:t>η ποσότητα των υδρατμών στην ατμόσφαιρα, </a:t>
            </a:r>
            <a:endParaRPr lang="en-US" dirty="0">
              <a:solidFill>
                <a:srgbClr val="0000FF"/>
              </a:solidFill>
            </a:endParaRPr>
          </a:p>
          <a:p>
            <a:r>
              <a:rPr lang="en-US" dirty="0" err="1">
                <a:solidFill>
                  <a:srgbClr val="0000FF"/>
                </a:solidFill>
              </a:rPr>
              <a:t>S</a:t>
            </a:r>
            <a:r>
              <a:rPr lang="en-US" sz="2400" i="1" baseline="-25000" dirty="0" err="1">
                <a:solidFill>
                  <a:srgbClr val="0000FF"/>
                </a:solidFill>
                <a:latin typeface="Cambria Math" panose="02040503050406030204" pitchFamily="18" charset="0"/>
              </a:rPr>
              <a:t>q</a:t>
            </a:r>
            <a:r>
              <a:rPr lang="el-GR" dirty="0">
                <a:solidFill>
                  <a:srgbClr val="0000FF"/>
                </a:solidFill>
              </a:rPr>
              <a:t>: ο όρος πηγή</a:t>
            </a:r>
            <a:endParaRPr lang="el-GR" b="1" baseline="-25000" dirty="0"/>
          </a:p>
        </p:txBody>
      </p:sp>
      <p:sp>
        <p:nvSpPr>
          <p:cNvPr id="6" name="Ορθογώνιο 5">
            <a:extLst>
              <a:ext uri="{FF2B5EF4-FFF2-40B4-BE49-F238E27FC236}">
                <a16:creationId xmlns:a16="http://schemas.microsoft.com/office/drawing/2014/main" id="{4268193C-9DC2-4C87-8923-F6FE77796829}"/>
              </a:ext>
            </a:extLst>
          </p:cNvPr>
          <p:cNvSpPr/>
          <p:nvPr/>
        </p:nvSpPr>
        <p:spPr>
          <a:xfrm>
            <a:off x="3349241" y="1748290"/>
            <a:ext cx="4604530" cy="461665"/>
          </a:xfrm>
          <a:prstGeom prst="rect">
            <a:avLst/>
          </a:prstGeom>
        </p:spPr>
        <p:txBody>
          <a:bodyPr wrap="none">
            <a:spAutoFit/>
          </a:bodyPr>
          <a:lstStyle/>
          <a:p>
            <a:r>
              <a:rPr lang="en-US" sz="2400" b="1" dirty="0"/>
              <a:t>P=</a:t>
            </a:r>
            <a:r>
              <a:rPr lang="el-GR" sz="2400" b="1" dirty="0"/>
              <a:t>ρ</a:t>
            </a:r>
            <a:r>
              <a:rPr lang="en-US" sz="2400" b="1" dirty="0"/>
              <a:t>RT</a:t>
            </a:r>
            <a:r>
              <a:rPr lang="el-GR" sz="2400" b="1" dirty="0"/>
              <a:t>               …..                   </a:t>
            </a:r>
            <a:r>
              <a:rPr lang="en-US" sz="2400" b="1" dirty="0"/>
              <a:t>P</a:t>
            </a:r>
            <a:r>
              <a:rPr lang="el-GR" sz="2400" b="1" dirty="0"/>
              <a:t>α</a:t>
            </a:r>
            <a:r>
              <a:rPr lang="en-US" sz="2400" b="1" dirty="0"/>
              <a:t>=RT</a:t>
            </a:r>
            <a:r>
              <a:rPr lang="el-GR" sz="2400" b="1" dirty="0"/>
              <a:t> </a:t>
            </a:r>
            <a:endParaRPr lang="el-GR" sz="2400" dirty="0"/>
          </a:p>
        </p:txBody>
      </p:sp>
    </p:spTree>
    <p:extLst>
      <p:ext uri="{BB962C8B-B14F-4D97-AF65-F5344CB8AC3E}">
        <p14:creationId xmlns:p14="http://schemas.microsoft.com/office/powerpoint/2010/main" val="3227365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BCD219-3AC4-4344-875D-2ACAC5EC337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5CF0B4DC-B6E2-465C-9C06-4732F08DC4C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54</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707BA040-8A7C-411F-AFC0-C2DAF7B3E02C}"/>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chemeClr val="accent6">
                    <a:lumMod val="50000"/>
                  </a:schemeClr>
                </a:solidFill>
                <a:latin typeface="Segoe UI Symbol" panose="020B0502040204020203" pitchFamily="34" charset="0"/>
                <a:ea typeface="Segoe UI Symbol" panose="020B0502040204020203" pitchFamily="34" charset="0"/>
              </a:defRPr>
            </a:lvl1pPr>
          </a:lstStyle>
          <a:p>
            <a:r>
              <a:rPr lang="el-GR" dirty="0"/>
              <a:t>Διατήρηση του ατμοσφαιρικού ρύπου</a:t>
            </a:r>
          </a:p>
        </p:txBody>
      </p:sp>
      <p:sp>
        <p:nvSpPr>
          <p:cNvPr id="7" name="Ορθογώνιο 6">
            <a:extLst>
              <a:ext uri="{FF2B5EF4-FFF2-40B4-BE49-F238E27FC236}">
                <a16:creationId xmlns:a16="http://schemas.microsoft.com/office/drawing/2014/main" id="{F772F2EB-2A0E-424D-BF6F-8B6CFE502B8C}"/>
              </a:ext>
            </a:extLst>
          </p:cNvPr>
          <p:cNvSpPr/>
          <p:nvPr/>
        </p:nvSpPr>
        <p:spPr>
          <a:xfrm>
            <a:off x="464098" y="1015184"/>
            <a:ext cx="8587680" cy="1451679"/>
          </a:xfrm>
          <a:prstGeom prst="rect">
            <a:avLst/>
          </a:prstGeom>
        </p:spPr>
        <p:txBody>
          <a:bodyPr wrap="square">
            <a:spAutoFit/>
          </a:bodyPr>
          <a:lstStyle/>
          <a:p>
            <a:pPr marL="12700" algn="just">
              <a:lnSpc>
                <a:spcPts val="2555"/>
              </a:lnSpc>
              <a:spcBef>
                <a:spcPts val="127"/>
              </a:spcBef>
            </a:pPr>
            <a:r>
              <a:rPr lang="el-GR" sz="2400" dirty="0">
                <a:solidFill>
                  <a:srgbClr val="FF0000"/>
                </a:solidFill>
              </a:rPr>
              <a:t>Επίσης, σημαντικό ρόλο στις ατμοσφαιρικές κινήσεις παίζουν οι ρύποι (αέριοι και σωματιδιακοί).</a:t>
            </a:r>
          </a:p>
          <a:p>
            <a:pPr marL="12700" algn="just">
              <a:lnSpc>
                <a:spcPts val="2555"/>
              </a:lnSpc>
              <a:spcBef>
                <a:spcPts val="127"/>
              </a:spcBef>
            </a:pPr>
            <a:endParaRPr lang="el-GR" sz="2400" dirty="0">
              <a:solidFill>
                <a:srgbClr val="FF0000"/>
              </a:solidFill>
            </a:endParaRPr>
          </a:p>
          <a:p>
            <a:pPr marL="12700" algn="just">
              <a:lnSpc>
                <a:spcPts val="2555"/>
              </a:lnSpc>
              <a:spcBef>
                <a:spcPts val="127"/>
              </a:spcBef>
            </a:pPr>
            <a:r>
              <a:rPr lang="el-GR" sz="2400" b="1" u="sng" dirty="0">
                <a:solidFill>
                  <a:srgbClr val="FF0000"/>
                </a:solidFill>
              </a:rPr>
              <a:t>Η εξίσωση είναι:</a:t>
            </a:r>
            <a:r>
              <a:rPr lang="en-US" sz="2400" dirty="0">
                <a:solidFill>
                  <a:srgbClr val="FF0000"/>
                </a:solidFill>
              </a:rPr>
              <a:t>	</a:t>
            </a:r>
            <a:endParaRPr lang="en-US" sz="2400" b="1" dirty="0"/>
          </a:p>
        </p:txBody>
      </p:sp>
      <mc:AlternateContent xmlns:mc="http://schemas.openxmlformats.org/markup-compatibility/2006" xmlns:a14="http://schemas.microsoft.com/office/drawing/2010/main">
        <mc:Choice Requires="a14">
          <p:sp>
            <p:nvSpPr>
              <p:cNvPr id="8" name="Object 4">
                <a:extLst>
                  <a:ext uri="{FF2B5EF4-FFF2-40B4-BE49-F238E27FC236}">
                    <a16:creationId xmlns:a16="http://schemas.microsoft.com/office/drawing/2014/main" id="{3151BA42-5183-4BCC-9A82-1300AB43421E}"/>
                  </a:ext>
                </a:extLst>
              </p:cNvPr>
              <p:cNvSpPr txBox="1"/>
              <p:nvPr/>
            </p:nvSpPr>
            <p:spPr bwMode="auto">
              <a:xfrm>
                <a:off x="2699792" y="2946315"/>
                <a:ext cx="5572869" cy="865188"/>
              </a:xfrm>
              <a:prstGeom prst="rect">
                <a:avLst/>
              </a:prstGeom>
              <a:noFill/>
              <a:ln>
                <a:noFill/>
              </a:ln>
              <a:effectLst/>
            </p:spPr>
            <p:txBody>
              <a:bodyPr>
                <a:normAutofit/>
              </a:bodyPr>
              <a:lstStyle/>
              <a:p>
                <a:pPr/>
                <a14:m>
                  <m:oMathPara xmlns:m="http://schemas.openxmlformats.org/officeDocument/2006/math">
                    <m:oMathParaPr>
                      <m:jc m:val="centerGroup"/>
                    </m:oMathParaPr>
                    <m:oMath xmlns:m="http://schemas.openxmlformats.org/officeDocument/2006/math">
                      <m:f>
                        <m:fPr>
                          <m:ctrlPr>
                            <a:rPr lang="el-GR" sz="2400" i="1" smtClean="0">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𝑚</m:t>
                          </m:r>
                        </m:num>
                        <m:den>
                          <m:r>
                            <a:rPr lang="el-GR" sz="2400" i="1">
                              <a:solidFill>
                                <a:srgbClr val="000000"/>
                              </a:solidFill>
                              <a:latin typeface="Cambria Math" panose="02040503050406030204" pitchFamily="18" charset="0"/>
                            </a:rPr>
                            <m:t>𝜕</m:t>
                          </m:r>
                          <m:r>
                            <a:rPr lang="en-US" sz="2400" i="1">
                              <a:solidFill>
                                <a:srgbClr val="000000"/>
                              </a:solidFill>
                              <a:latin typeface="Cambria Math" panose="02040503050406030204" pitchFamily="18" charset="0"/>
                            </a:rPr>
                            <m:t>𝑡</m:t>
                          </m:r>
                        </m:den>
                      </m:f>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𝑢</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𝑚</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𝑥</m:t>
                          </m:r>
                        </m:den>
                      </m:f>
                      <m:r>
                        <a:rPr lang="en-US" sz="2400" i="1">
                          <a:solidFill>
                            <a:srgbClr val="000000"/>
                          </a:solidFill>
                          <a:latin typeface="Cambria Math" panose="02040503050406030204" pitchFamily="18" charset="0"/>
                        </a:rPr>
                        <m:t>−</m:t>
                      </m:r>
                      <m:r>
                        <a:rPr lang="el-GR" sz="2400" b="0" i="1" smtClean="0">
                          <a:solidFill>
                            <a:srgbClr val="000000"/>
                          </a:solidFill>
                          <a:latin typeface="Cambria Math" panose="02040503050406030204" pitchFamily="18" charset="0"/>
                        </a:rPr>
                        <m:t>𝜐</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𝑚</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𝑦</m:t>
                          </m:r>
                        </m:den>
                      </m:f>
                      <m:r>
                        <a:rPr lang="en-US"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𝑤</m:t>
                      </m:r>
                      <m:f>
                        <m:fPr>
                          <m:ctrlPr>
                            <a:rPr lang="el-GR" sz="2400" i="1">
                              <a:solidFill>
                                <a:srgbClr val="000000"/>
                              </a:solidFill>
                              <a:latin typeface="Cambria Math" panose="02040503050406030204" pitchFamily="18" charset="0"/>
                            </a:rPr>
                          </m:ctrlPr>
                        </m:fPr>
                        <m:num>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𝑚</m:t>
                          </m:r>
                        </m:num>
                        <m:den>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𝑧</m:t>
                          </m:r>
                        </m:den>
                      </m:f>
                      <m:r>
                        <a:rPr lang="en-US" sz="2400" b="0" i="1" smtClean="0">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𝑆𝑚</m:t>
                      </m:r>
                    </m:oMath>
                  </m:oMathPara>
                </a14:m>
                <a:endParaRPr lang="el-GR" sz="2400" baseline="-25000" dirty="0"/>
              </a:p>
            </p:txBody>
          </p:sp>
        </mc:Choice>
        <mc:Fallback xmlns="">
          <p:sp>
            <p:nvSpPr>
              <p:cNvPr id="8" name="Object 4">
                <a:extLst>
                  <a:ext uri="{FF2B5EF4-FFF2-40B4-BE49-F238E27FC236}">
                    <a16:creationId xmlns:a16="http://schemas.microsoft.com/office/drawing/2014/main" id="{3151BA42-5183-4BCC-9A82-1300AB43421E}"/>
                  </a:ext>
                </a:extLst>
              </p:cNvPr>
              <p:cNvSpPr txBox="1">
                <a:spLocks noRot="1" noChangeAspect="1" noMove="1" noResize="1" noEditPoints="1" noAdjustHandles="1" noChangeArrowheads="1" noChangeShapeType="1" noTextEdit="1"/>
              </p:cNvSpPr>
              <p:nvPr/>
            </p:nvSpPr>
            <p:spPr bwMode="auto">
              <a:xfrm>
                <a:off x="2699792" y="2946315"/>
                <a:ext cx="5572869" cy="865188"/>
              </a:xfrm>
              <a:prstGeom prst="rect">
                <a:avLst/>
              </a:prstGeom>
              <a:blipFill>
                <a:blip r:embed="rId3"/>
                <a:stretch>
                  <a:fillRect/>
                </a:stretch>
              </a:blipFill>
              <a:ln>
                <a:noFill/>
              </a:ln>
              <a:effectLst/>
            </p:spPr>
            <p:txBody>
              <a:bodyPr/>
              <a:lstStyle/>
              <a:p>
                <a:r>
                  <a:rPr lang="el-GR">
                    <a:noFill/>
                  </a:rPr>
                  <a:t> </a:t>
                </a:r>
              </a:p>
            </p:txBody>
          </p:sp>
        </mc:Fallback>
      </mc:AlternateContent>
      <p:sp>
        <p:nvSpPr>
          <p:cNvPr id="9" name="Ορθογώνιο 8">
            <a:extLst>
              <a:ext uri="{FF2B5EF4-FFF2-40B4-BE49-F238E27FC236}">
                <a16:creationId xmlns:a16="http://schemas.microsoft.com/office/drawing/2014/main" id="{0FB47058-C5A6-4945-9F6A-758ECC1EF734}"/>
              </a:ext>
            </a:extLst>
          </p:cNvPr>
          <p:cNvSpPr/>
          <p:nvPr/>
        </p:nvSpPr>
        <p:spPr>
          <a:xfrm>
            <a:off x="555885" y="4668543"/>
            <a:ext cx="8404106" cy="646331"/>
          </a:xfrm>
          <a:prstGeom prst="rect">
            <a:avLst/>
          </a:prstGeom>
        </p:spPr>
        <p:txBody>
          <a:bodyPr wrap="square">
            <a:spAutoFit/>
          </a:bodyPr>
          <a:lstStyle/>
          <a:p>
            <a:r>
              <a:rPr lang="en-US" dirty="0">
                <a:solidFill>
                  <a:srgbClr val="0000FF"/>
                </a:solidFill>
              </a:rPr>
              <a:t>m</a:t>
            </a:r>
            <a:r>
              <a:rPr lang="el-GR" dirty="0">
                <a:solidFill>
                  <a:srgbClr val="0000FF"/>
                </a:solidFill>
              </a:rPr>
              <a:t>:</a:t>
            </a:r>
            <a:r>
              <a:rPr lang="en-US" dirty="0">
                <a:solidFill>
                  <a:srgbClr val="0000FF"/>
                </a:solidFill>
              </a:rPr>
              <a:t> </a:t>
            </a:r>
            <a:r>
              <a:rPr lang="el-GR" dirty="0">
                <a:solidFill>
                  <a:srgbClr val="0000FF"/>
                </a:solidFill>
              </a:rPr>
              <a:t>η ποσότητα του ρυπαντή στην ατμόσφαιρα, </a:t>
            </a:r>
          </a:p>
          <a:p>
            <a:r>
              <a:rPr lang="en-US" dirty="0" err="1">
                <a:solidFill>
                  <a:srgbClr val="0000FF"/>
                </a:solidFill>
              </a:rPr>
              <a:t>S</a:t>
            </a:r>
            <a:r>
              <a:rPr lang="en-US" baseline="-25000" dirty="0" err="1">
                <a:solidFill>
                  <a:srgbClr val="0000FF"/>
                </a:solidFill>
              </a:rPr>
              <a:t>m</a:t>
            </a:r>
            <a:r>
              <a:rPr lang="el-GR" dirty="0">
                <a:solidFill>
                  <a:srgbClr val="0000FF"/>
                </a:solidFill>
              </a:rPr>
              <a:t>: ο όρος πηγή, στην περίπτωση αυτή πηγή ρύπου</a:t>
            </a:r>
            <a:endParaRPr lang="el-GR" b="1" baseline="-25000" dirty="0"/>
          </a:p>
        </p:txBody>
      </p:sp>
      <p:cxnSp>
        <p:nvCxnSpPr>
          <p:cNvPr id="5" name="Ευθεία γραμμή σύνδεσης 4">
            <a:extLst>
              <a:ext uri="{FF2B5EF4-FFF2-40B4-BE49-F238E27FC236}">
                <a16:creationId xmlns:a16="http://schemas.microsoft.com/office/drawing/2014/main" id="{FB7FED8D-99C8-3768-9B02-882E76204E65}"/>
              </a:ext>
            </a:extLst>
          </p:cNvPr>
          <p:cNvCxnSpPr/>
          <p:nvPr/>
        </p:nvCxnSpPr>
        <p:spPr>
          <a:xfrm>
            <a:off x="1691680" y="5877272"/>
            <a:ext cx="54006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60490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9556220-3B4C-472E-AACC-B528F940662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8DE7CE9-E972-4EF9-B2A0-64948D6ECE7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55</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036616BD-23B9-49BC-A38C-ABC716A02DC8}"/>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chemeClr val="accent6">
                    <a:lumMod val="50000"/>
                  </a:schemeClr>
                </a:solidFill>
                <a:latin typeface="Segoe UI Symbol" panose="020B0502040204020203" pitchFamily="34" charset="0"/>
                <a:ea typeface="Segoe UI Symbol" panose="020B0502040204020203" pitchFamily="34" charset="0"/>
              </a:defRPr>
            </a:lvl1pPr>
          </a:lstStyle>
          <a:p>
            <a:r>
              <a:rPr lang="el-GR" dirty="0" err="1">
                <a:solidFill>
                  <a:schemeClr val="tx1"/>
                </a:solidFill>
              </a:rPr>
              <a:t>Γεωστροφικός</a:t>
            </a:r>
            <a:r>
              <a:rPr lang="el-GR" dirty="0">
                <a:solidFill>
                  <a:schemeClr val="tx1"/>
                </a:solidFill>
              </a:rPr>
              <a:t> Άνεμος</a:t>
            </a:r>
          </a:p>
        </p:txBody>
      </p:sp>
      <p:sp>
        <p:nvSpPr>
          <p:cNvPr id="7" name="Ορθογώνιο 6">
            <a:extLst>
              <a:ext uri="{FF2B5EF4-FFF2-40B4-BE49-F238E27FC236}">
                <a16:creationId xmlns:a16="http://schemas.microsoft.com/office/drawing/2014/main" id="{75105073-A185-494C-881E-B19C9789E13A}"/>
              </a:ext>
            </a:extLst>
          </p:cNvPr>
          <p:cNvSpPr/>
          <p:nvPr/>
        </p:nvSpPr>
        <p:spPr>
          <a:xfrm>
            <a:off x="464098" y="1015184"/>
            <a:ext cx="8587680" cy="759182"/>
          </a:xfrm>
          <a:prstGeom prst="rect">
            <a:avLst/>
          </a:prstGeom>
        </p:spPr>
        <p:txBody>
          <a:bodyPr wrap="square">
            <a:spAutoFit/>
          </a:bodyPr>
          <a:lstStyle/>
          <a:p>
            <a:pPr marL="12700" algn="just">
              <a:lnSpc>
                <a:spcPts val="2555"/>
              </a:lnSpc>
              <a:spcBef>
                <a:spcPts val="127"/>
              </a:spcBef>
            </a:pPr>
            <a:r>
              <a:rPr lang="el-GR" sz="2400" dirty="0">
                <a:solidFill>
                  <a:srgbClr val="FF0000"/>
                </a:solidFill>
              </a:rPr>
              <a:t>Είναι ο θεωρητικός άνεμος που προκύπτει από την ισορροπία ανάμεσα στη δύναμη </a:t>
            </a:r>
            <a:r>
              <a:rPr lang="en-US" sz="2400" dirty="0">
                <a:solidFill>
                  <a:srgbClr val="FF0000"/>
                </a:solidFill>
              </a:rPr>
              <a:t>Coriolis </a:t>
            </a:r>
            <a:r>
              <a:rPr lang="el-GR" sz="2400" dirty="0">
                <a:solidFill>
                  <a:srgbClr val="FF0000"/>
                </a:solidFill>
              </a:rPr>
              <a:t>και στην δύναμη </a:t>
            </a:r>
            <a:r>
              <a:rPr lang="el-GR" sz="2400" dirty="0" err="1">
                <a:solidFill>
                  <a:srgbClr val="FF0000"/>
                </a:solidFill>
              </a:rPr>
              <a:t>βαροβαθμίδας</a:t>
            </a:r>
            <a:r>
              <a:rPr lang="el-GR" sz="2400" dirty="0">
                <a:solidFill>
                  <a:srgbClr val="FF0000"/>
                </a:solidFill>
              </a:rPr>
              <a:t>.</a:t>
            </a:r>
            <a:r>
              <a:rPr lang="en-US" sz="2400" dirty="0">
                <a:solidFill>
                  <a:srgbClr val="FF0000"/>
                </a:solidFill>
              </a:rPr>
              <a:t>	</a:t>
            </a:r>
            <a:endParaRPr lang="en-US" sz="2400" b="1" dirty="0"/>
          </a:p>
        </p:txBody>
      </p:sp>
      <mc:AlternateContent xmlns:mc="http://schemas.openxmlformats.org/markup-compatibility/2006" xmlns:a14="http://schemas.microsoft.com/office/drawing/2010/main">
        <mc:Choice Requires="a14">
          <p:sp>
            <p:nvSpPr>
              <p:cNvPr id="4" name="Ορθογώνιο 3">
                <a:extLst>
                  <a:ext uri="{FF2B5EF4-FFF2-40B4-BE49-F238E27FC236}">
                    <a16:creationId xmlns:a16="http://schemas.microsoft.com/office/drawing/2014/main" id="{54D42399-5D13-434E-8E64-CFB757E4D541}"/>
                  </a:ext>
                </a:extLst>
              </p:cNvPr>
              <p:cNvSpPr/>
              <p:nvPr/>
            </p:nvSpPr>
            <p:spPr>
              <a:xfrm>
                <a:off x="6925979" y="2150514"/>
                <a:ext cx="2194255" cy="85093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1" i="1" smtClean="0">
                          <a:solidFill>
                            <a:srgbClr val="C00000"/>
                          </a:solidFill>
                          <a:latin typeface="Cambria Math" panose="02040503050406030204" pitchFamily="18" charset="0"/>
                        </a:rPr>
                        <m:t>𝑽</m:t>
                      </m:r>
                      <m:r>
                        <a:rPr lang="en-US" sz="2400" b="1" i="1" baseline="-25000" smtClean="0">
                          <a:solidFill>
                            <a:srgbClr val="C00000"/>
                          </a:solidFill>
                          <a:latin typeface="Cambria Math" panose="02040503050406030204" pitchFamily="18" charset="0"/>
                        </a:rPr>
                        <m:t>𝒈</m:t>
                      </m:r>
                      <m:r>
                        <a:rPr lang="el-GR" sz="2400" b="1" i="1">
                          <a:solidFill>
                            <a:srgbClr val="C00000"/>
                          </a:solidFill>
                          <a:latin typeface="Cambria Math" panose="02040503050406030204" pitchFamily="18" charset="0"/>
                        </a:rPr>
                        <m:t>=</m:t>
                      </m:r>
                      <m:f>
                        <m:fPr>
                          <m:ctrlPr>
                            <a:rPr lang="el-GR" sz="2400" b="1" i="1">
                              <a:solidFill>
                                <a:srgbClr val="C00000"/>
                              </a:solidFill>
                              <a:latin typeface="Cambria Math" panose="02040503050406030204" pitchFamily="18" charset="0"/>
                            </a:rPr>
                          </m:ctrlPr>
                        </m:fPr>
                        <m:num>
                          <m:r>
                            <a:rPr lang="en-US" sz="2400" b="1" i="1" smtClean="0">
                              <a:solidFill>
                                <a:srgbClr val="C00000"/>
                              </a:solidFill>
                              <a:latin typeface="Cambria Math" panose="02040503050406030204" pitchFamily="18" charset="0"/>
                            </a:rPr>
                            <m:t>𝟏</m:t>
                          </m:r>
                        </m:num>
                        <m:den>
                          <m:r>
                            <a:rPr lang="en-US" sz="2400" b="1" i="1" smtClean="0">
                              <a:solidFill>
                                <a:srgbClr val="C00000"/>
                              </a:solidFill>
                              <a:latin typeface="Cambria Math" panose="02040503050406030204" pitchFamily="18" charset="0"/>
                            </a:rPr>
                            <m:t>𝒇𝒑</m:t>
                          </m:r>
                        </m:den>
                      </m:f>
                      <m:r>
                        <a:rPr lang="en-US" sz="2400" b="1" i="1" smtClean="0">
                          <a:solidFill>
                            <a:srgbClr val="C00000"/>
                          </a:solidFill>
                          <a:latin typeface="Cambria Math" panose="02040503050406030204" pitchFamily="18" charset="0"/>
                        </a:rPr>
                        <m:t>𝒌𝒙</m:t>
                      </m:r>
                      <m:r>
                        <a:rPr lang="en-US" sz="2400" b="1" i="1" smtClean="0">
                          <a:solidFill>
                            <a:srgbClr val="C00000"/>
                          </a:solidFill>
                          <a:latin typeface="Cambria Math" panose="02040503050406030204" pitchFamily="18" charset="0"/>
                        </a:rPr>
                        <m:t>𝜵</m:t>
                      </m:r>
                      <m:r>
                        <a:rPr lang="en-US" sz="2400" b="1" i="1" smtClean="0">
                          <a:solidFill>
                            <a:srgbClr val="C00000"/>
                          </a:solidFill>
                          <a:latin typeface="Cambria Math" panose="02040503050406030204" pitchFamily="18" charset="0"/>
                        </a:rPr>
                        <m:t>𝑷</m:t>
                      </m:r>
                    </m:oMath>
                  </m:oMathPara>
                </a14:m>
                <a:endParaRPr lang="el-GR" sz="2400" b="1" dirty="0">
                  <a:solidFill>
                    <a:srgbClr val="C00000"/>
                  </a:solidFill>
                </a:endParaRPr>
              </a:p>
            </p:txBody>
          </p:sp>
        </mc:Choice>
        <mc:Fallback xmlns="">
          <p:sp>
            <p:nvSpPr>
              <p:cNvPr id="4" name="Ορθογώνιο 3">
                <a:extLst>
                  <a:ext uri="{FF2B5EF4-FFF2-40B4-BE49-F238E27FC236}">
                    <a16:creationId xmlns:a16="http://schemas.microsoft.com/office/drawing/2014/main" xmlns="" xmlns:a14="http://schemas.microsoft.com/office/drawing/2010/main" id="{54D42399-5D13-434E-8E64-CFB757E4D541}"/>
                  </a:ext>
                </a:extLst>
              </p:cNvPr>
              <p:cNvSpPr>
                <a:spLocks noRot="1" noChangeAspect="1" noMove="1" noResize="1" noEditPoints="1" noAdjustHandles="1" noChangeArrowheads="1" noChangeShapeType="1" noTextEdit="1"/>
              </p:cNvSpPr>
              <p:nvPr/>
            </p:nvSpPr>
            <p:spPr>
              <a:xfrm>
                <a:off x="6925979" y="2150514"/>
                <a:ext cx="2194255" cy="850939"/>
              </a:xfrm>
              <a:prstGeom prst="rect">
                <a:avLst/>
              </a:prstGeom>
              <a:blipFill>
                <a:blip r:embed="rId3" cstate="print"/>
                <a:stretch>
                  <a:fillRect/>
                </a:stretch>
              </a:blipFill>
            </p:spPr>
            <p:txBody>
              <a:bodyPr/>
              <a:lstStyle/>
              <a:p>
                <a:r>
                  <a:rPr lang="el-GR">
                    <a:noFill/>
                  </a:rPr>
                  <a:t> </a:t>
                </a:r>
              </a:p>
            </p:txBody>
          </p:sp>
        </mc:Fallback>
      </mc:AlternateContent>
      <p:sp>
        <p:nvSpPr>
          <p:cNvPr id="5" name="Ορθογώνιο 4">
            <a:extLst>
              <a:ext uri="{FF2B5EF4-FFF2-40B4-BE49-F238E27FC236}">
                <a16:creationId xmlns:a16="http://schemas.microsoft.com/office/drawing/2014/main" id="{45480B28-5D33-4D56-9F35-268C412072AC}"/>
              </a:ext>
            </a:extLst>
          </p:cNvPr>
          <p:cNvSpPr/>
          <p:nvPr/>
        </p:nvSpPr>
        <p:spPr>
          <a:xfrm>
            <a:off x="8079693" y="3256429"/>
            <a:ext cx="942950" cy="276999"/>
          </a:xfrm>
          <a:prstGeom prst="rect">
            <a:avLst/>
          </a:prstGeom>
        </p:spPr>
        <p:txBody>
          <a:bodyPr wrap="none">
            <a:spAutoFit/>
          </a:bodyPr>
          <a:lstStyle/>
          <a:p>
            <a:r>
              <a:rPr lang="el-GR" sz="1200" dirty="0"/>
              <a:t>διανύσματα</a:t>
            </a:r>
          </a:p>
        </p:txBody>
      </p:sp>
      <p:pic>
        <p:nvPicPr>
          <p:cNvPr id="5122" name="Picture 2">
            <a:extLst>
              <a:ext uri="{FF2B5EF4-FFF2-40B4-BE49-F238E27FC236}">
                <a16:creationId xmlns:a16="http://schemas.microsoft.com/office/drawing/2014/main" id="{CAE0BB93-1ACE-48FF-9D57-49F14DE1777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238" y="3388196"/>
            <a:ext cx="5911182" cy="287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Ορθογώνιο 7">
            <a:extLst>
              <a:ext uri="{FF2B5EF4-FFF2-40B4-BE49-F238E27FC236}">
                <a16:creationId xmlns:a16="http://schemas.microsoft.com/office/drawing/2014/main" id="{F9DA6C2A-0A90-4F92-853F-6F7C29949EB0}"/>
              </a:ext>
            </a:extLst>
          </p:cNvPr>
          <p:cNvSpPr/>
          <p:nvPr/>
        </p:nvSpPr>
        <p:spPr>
          <a:xfrm>
            <a:off x="4403009" y="5865308"/>
            <a:ext cx="4677935" cy="369332"/>
          </a:xfrm>
          <a:prstGeom prst="rect">
            <a:avLst/>
          </a:prstGeom>
        </p:spPr>
        <p:txBody>
          <a:bodyPr wrap="square">
            <a:spAutoFit/>
          </a:bodyPr>
          <a:lstStyle/>
          <a:p>
            <a:r>
              <a:rPr lang="el-GR" dirty="0" err="1"/>
              <a:t>γεωστροφικός</a:t>
            </a:r>
            <a:r>
              <a:rPr lang="el-GR" dirty="0"/>
              <a:t> άνεμος στο βόρειο ημισφαίριο </a:t>
            </a:r>
          </a:p>
        </p:txBody>
      </p:sp>
      <p:sp>
        <p:nvSpPr>
          <p:cNvPr id="10" name="Ορθογώνιο 9">
            <a:extLst>
              <a:ext uri="{FF2B5EF4-FFF2-40B4-BE49-F238E27FC236}">
                <a16:creationId xmlns:a16="http://schemas.microsoft.com/office/drawing/2014/main" id="{7BFBFC74-AE0D-420B-BDE4-42B8A78A5A7F}"/>
              </a:ext>
            </a:extLst>
          </p:cNvPr>
          <p:cNvSpPr/>
          <p:nvPr/>
        </p:nvSpPr>
        <p:spPr>
          <a:xfrm>
            <a:off x="441403" y="3059668"/>
            <a:ext cx="7581703" cy="400110"/>
          </a:xfrm>
          <a:prstGeom prst="rect">
            <a:avLst/>
          </a:prstGeom>
        </p:spPr>
        <p:txBody>
          <a:bodyPr wrap="square">
            <a:spAutoFit/>
          </a:bodyPr>
          <a:lstStyle/>
          <a:p>
            <a:r>
              <a:rPr lang="el-GR" sz="2000" u="sng" dirty="0">
                <a:solidFill>
                  <a:srgbClr val="0000FF"/>
                </a:solidFill>
                <a:latin typeface="Arial Narrow" panose="020B0606020202030204" pitchFamily="34" charset="0"/>
              </a:rPr>
              <a:t>Ο </a:t>
            </a:r>
            <a:r>
              <a:rPr lang="el-GR" sz="2000" u="sng" dirty="0" err="1">
                <a:solidFill>
                  <a:srgbClr val="0000FF"/>
                </a:solidFill>
                <a:latin typeface="Arial Narrow" panose="020B0606020202030204" pitchFamily="34" charset="0"/>
              </a:rPr>
              <a:t>Γεωστροφικός</a:t>
            </a:r>
            <a:r>
              <a:rPr lang="el-GR" sz="2000" u="sng" dirty="0">
                <a:solidFill>
                  <a:srgbClr val="0000FF"/>
                </a:solidFill>
                <a:latin typeface="Arial Narrow" panose="020B0606020202030204" pitchFamily="34" charset="0"/>
              </a:rPr>
              <a:t> Άνεμος διευθύνεται παράλληλα προς τις ισοβαρείς</a:t>
            </a:r>
            <a:r>
              <a:rPr lang="el-GR" sz="2000" dirty="0">
                <a:solidFill>
                  <a:srgbClr val="0000FF"/>
                </a:solidFill>
                <a:latin typeface="Arial Narrow" panose="020B0606020202030204" pitchFamily="34" charset="0"/>
              </a:rPr>
              <a:t>.</a:t>
            </a:r>
          </a:p>
        </p:txBody>
      </p:sp>
      <p:sp>
        <p:nvSpPr>
          <p:cNvPr id="9" name="Οβάλ 8">
            <a:extLst>
              <a:ext uri="{FF2B5EF4-FFF2-40B4-BE49-F238E27FC236}">
                <a16:creationId xmlns:a16="http://schemas.microsoft.com/office/drawing/2014/main" id="{C97CB207-95C1-4277-AB40-CF69B9396B01}"/>
              </a:ext>
            </a:extLst>
          </p:cNvPr>
          <p:cNvSpPr/>
          <p:nvPr/>
        </p:nvSpPr>
        <p:spPr>
          <a:xfrm>
            <a:off x="2978713" y="4005064"/>
            <a:ext cx="873207" cy="70923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2" name="Ευθύγραμμο βέλος σύνδεσης 11">
            <a:extLst>
              <a:ext uri="{FF2B5EF4-FFF2-40B4-BE49-F238E27FC236}">
                <a16:creationId xmlns:a16="http://schemas.microsoft.com/office/drawing/2014/main" id="{C1C77197-FB60-663B-250F-4C6096598365}"/>
              </a:ext>
            </a:extLst>
          </p:cNvPr>
          <p:cNvCxnSpPr/>
          <p:nvPr/>
        </p:nvCxnSpPr>
        <p:spPr>
          <a:xfrm flipV="1">
            <a:off x="2771800" y="4467134"/>
            <a:ext cx="504056" cy="36004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1005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9556220-3B4C-472E-AACC-B528F940662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8DE7CE9-E972-4EF9-B2A0-64948D6ECE7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56</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036616BD-23B9-49BC-A38C-ABC716A02DC8}"/>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latin typeface="Segoe UI Symbol" panose="020B0502040204020203" pitchFamily="34" charset="0"/>
                <a:ea typeface="Segoe UI Symbol" panose="020B0502040204020203" pitchFamily="34" charset="0"/>
              </a:defRPr>
            </a:lvl1pPr>
          </a:lstStyle>
          <a:p>
            <a:r>
              <a:rPr lang="el-GR" dirty="0" err="1"/>
              <a:t>Γεωστροφικός</a:t>
            </a:r>
            <a:r>
              <a:rPr lang="el-GR" dirty="0"/>
              <a:t> Άνεμος</a:t>
            </a:r>
          </a:p>
        </p:txBody>
      </p:sp>
      <p:sp>
        <p:nvSpPr>
          <p:cNvPr id="9" name="Ορθογώνιο 8">
            <a:extLst>
              <a:ext uri="{FF2B5EF4-FFF2-40B4-BE49-F238E27FC236}">
                <a16:creationId xmlns:a16="http://schemas.microsoft.com/office/drawing/2014/main" id="{98678226-59A9-4116-A20D-61897888ED15}"/>
              </a:ext>
            </a:extLst>
          </p:cNvPr>
          <p:cNvSpPr/>
          <p:nvPr/>
        </p:nvSpPr>
        <p:spPr>
          <a:xfrm>
            <a:off x="485789" y="980728"/>
            <a:ext cx="8404106" cy="1785104"/>
          </a:xfrm>
          <a:prstGeom prst="rect">
            <a:avLst/>
          </a:prstGeom>
        </p:spPr>
        <p:txBody>
          <a:bodyPr wrap="square">
            <a:spAutoFit/>
          </a:bodyPr>
          <a:lstStyle/>
          <a:p>
            <a:pPr algn="just"/>
            <a:r>
              <a:rPr lang="el-GR" sz="2200" dirty="0">
                <a:solidFill>
                  <a:srgbClr val="0000FF"/>
                </a:solidFill>
              </a:rPr>
              <a:t>Ο πραγματικός άνεμος διαφέρει του </a:t>
            </a:r>
            <a:r>
              <a:rPr lang="el-GR" sz="2200" dirty="0" err="1">
                <a:solidFill>
                  <a:srgbClr val="0000FF"/>
                </a:solidFill>
              </a:rPr>
              <a:t>γεωστροφικού</a:t>
            </a:r>
            <a:r>
              <a:rPr lang="el-GR" sz="2200" dirty="0">
                <a:solidFill>
                  <a:srgbClr val="0000FF"/>
                </a:solidFill>
              </a:rPr>
              <a:t>, επειδή στο ρευστό ασκούνται και δυνάμεις τριβής από το έδαφος.</a:t>
            </a:r>
          </a:p>
          <a:p>
            <a:pPr algn="just"/>
            <a:endParaRPr lang="el-GR" sz="2200" dirty="0">
              <a:solidFill>
                <a:srgbClr val="0000FF"/>
              </a:solidFill>
            </a:endParaRPr>
          </a:p>
          <a:p>
            <a:pPr algn="just"/>
            <a:r>
              <a:rPr lang="el-GR" sz="2200" b="1" dirty="0">
                <a:solidFill>
                  <a:srgbClr val="0000FF"/>
                </a:solidFill>
              </a:rPr>
              <a:t>Ο </a:t>
            </a:r>
            <a:r>
              <a:rPr lang="el-GR" sz="2200" b="1" dirty="0" err="1">
                <a:solidFill>
                  <a:srgbClr val="0000FF"/>
                </a:solidFill>
              </a:rPr>
              <a:t>γεωστροφικός</a:t>
            </a:r>
            <a:r>
              <a:rPr lang="el-GR" sz="2200" b="1" dirty="0">
                <a:solidFill>
                  <a:srgbClr val="0000FF"/>
                </a:solidFill>
              </a:rPr>
              <a:t> άνεμος υπάρχει μόνο αν οι δυνάμεις τριβής είναι αμελητέες – κάτι που συμβαίνει εκτός οριακού στρώματος.</a:t>
            </a:r>
          </a:p>
        </p:txBody>
      </p:sp>
      <p:sp>
        <p:nvSpPr>
          <p:cNvPr id="14" name="Ορθογώνιο 13">
            <a:extLst>
              <a:ext uri="{FF2B5EF4-FFF2-40B4-BE49-F238E27FC236}">
                <a16:creationId xmlns:a16="http://schemas.microsoft.com/office/drawing/2014/main" id="{EA3B632C-C513-4D0C-B91E-E15CF2E5D419}"/>
              </a:ext>
            </a:extLst>
          </p:cNvPr>
          <p:cNvSpPr/>
          <p:nvPr/>
        </p:nvSpPr>
        <p:spPr>
          <a:xfrm>
            <a:off x="485789" y="3431907"/>
            <a:ext cx="8404106" cy="2308324"/>
          </a:xfrm>
          <a:prstGeom prst="rect">
            <a:avLst/>
          </a:prstGeom>
        </p:spPr>
        <p:txBody>
          <a:bodyPr wrap="square">
            <a:spAutoFit/>
          </a:bodyPr>
          <a:lstStyle/>
          <a:p>
            <a:pPr algn="just"/>
            <a:r>
              <a:rPr lang="el-GR" sz="2400" dirty="0">
                <a:solidFill>
                  <a:srgbClr val="C00000"/>
                </a:solidFill>
              </a:rPr>
              <a:t>Ο </a:t>
            </a:r>
            <a:r>
              <a:rPr lang="el-GR" sz="2400" dirty="0" err="1">
                <a:solidFill>
                  <a:srgbClr val="C00000"/>
                </a:solidFill>
              </a:rPr>
              <a:t>γεωστροφικός</a:t>
            </a:r>
            <a:r>
              <a:rPr lang="el-GR" sz="2400" dirty="0">
                <a:solidFill>
                  <a:srgbClr val="C00000"/>
                </a:solidFill>
              </a:rPr>
              <a:t> άνεμος εισάγεται επειδή με αυτόν εκτιμάται ο άνεμος στην επιφάνεια του εδάφους. </a:t>
            </a:r>
          </a:p>
          <a:p>
            <a:pPr algn="just"/>
            <a:r>
              <a:rPr lang="el-GR" sz="2400" dirty="0">
                <a:solidFill>
                  <a:srgbClr val="C00000"/>
                </a:solidFill>
              </a:rPr>
              <a:t>Στα μέσα γεωγραφικά πλάτη ό πραγματικός άνεμος είναι κατά 15% μικρότερος του </a:t>
            </a:r>
            <a:r>
              <a:rPr lang="el-GR" sz="2400" dirty="0" err="1">
                <a:solidFill>
                  <a:srgbClr val="C00000"/>
                </a:solidFill>
              </a:rPr>
              <a:t>γεωστροφικού</a:t>
            </a:r>
            <a:r>
              <a:rPr lang="el-GR" sz="2400" dirty="0">
                <a:solidFill>
                  <a:srgbClr val="C00000"/>
                </a:solidFill>
              </a:rPr>
              <a:t>.</a:t>
            </a:r>
          </a:p>
          <a:p>
            <a:pPr algn="just"/>
            <a:endParaRPr lang="el-GR" sz="2400" dirty="0">
              <a:solidFill>
                <a:srgbClr val="C00000"/>
              </a:solidFill>
            </a:endParaRPr>
          </a:p>
          <a:p>
            <a:pPr algn="just"/>
            <a:r>
              <a:rPr lang="el-GR" sz="2400" dirty="0">
                <a:solidFill>
                  <a:srgbClr val="C00000"/>
                </a:solidFill>
              </a:rPr>
              <a:t>Επίσης ορίζεται σε κάθε </a:t>
            </a:r>
            <a:r>
              <a:rPr lang="el-GR" sz="2400" dirty="0" err="1">
                <a:solidFill>
                  <a:srgbClr val="C00000"/>
                </a:solidFill>
              </a:rPr>
              <a:t>ισοβαρική</a:t>
            </a:r>
            <a:r>
              <a:rPr lang="el-GR" sz="2400" dirty="0">
                <a:solidFill>
                  <a:srgbClr val="C00000"/>
                </a:solidFill>
              </a:rPr>
              <a:t> επιφάνεια.</a:t>
            </a:r>
          </a:p>
        </p:txBody>
      </p:sp>
      <p:cxnSp>
        <p:nvCxnSpPr>
          <p:cNvPr id="4" name="Ευθεία γραμμή σύνδεσης 3">
            <a:extLst>
              <a:ext uri="{FF2B5EF4-FFF2-40B4-BE49-F238E27FC236}">
                <a16:creationId xmlns:a16="http://schemas.microsoft.com/office/drawing/2014/main" id="{EE5D6AE2-F3DD-06D1-3C09-1199522029E0}"/>
              </a:ext>
            </a:extLst>
          </p:cNvPr>
          <p:cNvCxnSpPr/>
          <p:nvPr/>
        </p:nvCxnSpPr>
        <p:spPr>
          <a:xfrm>
            <a:off x="1691680" y="5877272"/>
            <a:ext cx="54006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421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9556220-3B4C-472E-AACC-B528F940662A}"/>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88DE7CE9-E972-4EF9-B2A0-64948D6ECE7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57</a:t>
            </a:fld>
            <a:endParaRPr lang="el-GR" dirty="0">
              <a:solidFill>
                <a:prstClr val="black">
                  <a:tint val="75000"/>
                </a:prstClr>
              </a:solidFill>
            </a:endParaRPr>
          </a:p>
        </p:txBody>
      </p:sp>
      <p:sp>
        <p:nvSpPr>
          <p:cNvPr id="6" name="object 4">
            <a:extLst>
              <a:ext uri="{FF2B5EF4-FFF2-40B4-BE49-F238E27FC236}">
                <a16:creationId xmlns:a16="http://schemas.microsoft.com/office/drawing/2014/main" id="{036616BD-23B9-49BC-A38C-ABC716A02DC8}"/>
              </a:ext>
            </a:extLst>
          </p:cNvPr>
          <p:cNvSpPr txBox="1"/>
          <p:nvPr/>
        </p:nvSpPr>
        <p:spPr>
          <a:xfrm>
            <a:off x="457200" y="231617"/>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latin typeface="Segoe UI Symbol" panose="020B0502040204020203" pitchFamily="34" charset="0"/>
                <a:ea typeface="Segoe UI Symbol" panose="020B0502040204020203" pitchFamily="34" charset="0"/>
              </a:defRPr>
            </a:lvl1pPr>
          </a:lstStyle>
          <a:p>
            <a:r>
              <a:rPr lang="el-GR" dirty="0">
                <a:solidFill>
                  <a:schemeClr val="accent3">
                    <a:lumMod val="50000"/>
                  </a:schemeClr>
                </a:solidFill>
              </a:rPr>
              <a:t>Το γεωδυναμικό</a:t>
            </a:r>
          </a:p>
        </p:txBody>
      </p:sp>
      <p:sp>
        <p:nvSpPr>
          <p:cNvPr id="7" name="Ορθογώνιο 8">
            <a:extLst>
              <a:ext uri="{FF2B5EF4-FFF2-40B4-BE49-F238E27FC236}">
                <a16:creationId xmlns:a16="http://schemas.microsoft.com/office/drawing/2014/main" id="{98678226-59A9-4116-A20D-61897888ED15}"/>
              </a:ext>
            </a:extLst>
          </p:cNvPr>
          <p:cNvSpPr/>
          <p:nvPr/>
        </p:nvSpPr>
        <p:spPr>
          <a:xfrm>
            <a:off x="467544" y="764704"/>
            <a:ext cx="8404106" cy="3139321"/>
          </a:xfrm>
          <a:prstGeom prst="rect">
            <a:avLst/>
          </a:prstGeom>
        </p:spPr>
        <p:txBody>
          <a:bodyPr wrap="square">
            <a:spAutoFit/>
          </a:bodyPr>
          <a:lstStyle/>
          <a:p>
            <a:pPr algn="just"/>
            <a:r>
              <a:rPr lang="el-GR" sz="2200" dirty="0">
                <a:solidFill>
                  <a:srgbClr val="0000FF"/>
                </a:solidFill>
              </a:rPr>
              <a:t>Ας θεωρηθεί ένας θύλακας αέρα ο οποίος μετακινείται κατακόρυφα από ένα σημείο σε ένα άλλο, κατά στοιχειώδες ύψος </a:t>
            </a:r>
            <a:r>
              <a:rPr lang="en-US" sz="2200" b="1" i="1" u="sng" dirty="0">
                <a:solidFill>
                  <a:srgbClr val="0000FF"/>
                </a:solidFill>
              </a:rPr>
              <a:t>dz</a:t>
            </a:r>
            <a:r>
              <a:rPr lang="en-US" sz="2200" b="1" i="1" dirty="0">
                <a:solidFill>
                  <a:srgbClr val="0000FF"/>
                </a:solidFill>
              </a:rPr>
              <a:t>.</a:t>
            </a:r>
          </a:p>
          <a:p>
            <a:pPr algn="just"/>
            <a:r>
              <a:rPr lang="el-GR" sz="2200" u="sng" dirty="0">
                <a:solidFill>
                  <a:srgbClr val="0000FF"/>
                </a:solidFill>
              </a:rPr>
              <a:t>Το έργο το οποίο παράγεται κατά τη μετακίνηση αυτή είναι:</a:t>
            </a:r>
            <a:endParaRPr lang="en-US" sz="2200" u="sng" dirty="0">
              <a:solidFill>
                <a:srgbClr val="0000FF"/>
              </a:solidFill>
            </a:endParaRPr>
          </a:p>
          <a:p>
            <a:pPr algn="ctr"/>
            <a:endParaRPr lang="el-GR" sz="2200" dirty="0"/>
          </a:p>
          <a:p>
            <a:pPr algn="ctr"/>
            <a:r>
              <a:rPr lang="en-US" sz="2200" b="1" dirty="0"/>
              <a:t>d</a:t>
            </a:r>
            <a:r>
              <a:rPr lang="el-GR" sz="2200" b="1" dirty="0"/>
              <a:t>Φ = </a:t>
            </a:r>
            <a:r>
              <a:rPr lang="en-US" sz="2200" b="1" dirty="0" err="1"/>
              <a:t>gdz</a:t>
            </a:r>
            <a:br>
              <a:rPr lang="el-GR" sz="2200" b="1" dirty="0"/>
            </a:br>
            <a:endParaRPr lang="el-GR" sz="2200" b="1" dirty="0">
              <a:solidFill>
                <a:srgbClr val="0000FF"/>
              </a:solidFill>
            </a:endParaRPr>
          </a:p>
          <a:p>
            <a:pPr algn="just"/>
            <a:r>
              <a:rPr lang="el-GR" sz="2200" dirty="0">
                <a:solidFill>
                  <a:srgbClr val="0000FF"/>
                </a:solidFill>
              </a:rPr>
              <a:t>Αν αυτός ο θύλακας ανέβει από τη μέση στάθμη της θάλασσας σε κάποιο ύψος τότε το έργο που παράγεται θα είναι:</a:t>
            </a:r>
          </a:p>
          <a:p>
            <a:pPr algn="just"/>
            <a:r>
              <a:rPr lang="el-GR" sz="2200" dirty="0">
                <a:solidFill>
                  <a:srgbClr val="0000FF"/>
                </a:solidFill>
              </a:rPr>
              <a:t>	</a:t>
            </a:r>
          </a:p>
        </p:txBody>
      </p:sp>
      <p:pic>
        <p:nvPicPr>
          <p:cNvPr id="10" name="9 - Εικόνα" descr="math-20191113.png"/>
          <p:cNvPicPr>
            <a:picLocks noChangeAspect="1"/>
          </p:cNvPicPr>
          <p:nvPr/>
        </p:nvPicPr>
        <p:blipFill>
          <a:blip r:embed="rId3" cstate="print"/>
          <a:stretch>
            <a:fillRect/>
          </a:stretch>
        </p:blipFill>
        <p:spPr>
          <a:xfrm>
            <a:off x="692909" y="3536672"/>
            <a:ext cx="7953375" cy="914400"/>
          </a:xfrm>
          <a:prstGeom prst="rect">
            <a:avLst/>
          </a:prstGeom>
        </p:spPr>
      </p:pic>
      <p:sp>
        <p:nvSpPr>
          <p:cNvPr id="11" name="Ορθογώνιο 13">
            <a:extLst>
              <a:ext uri="{FF2B5EF4-FFF2-40B4-BE49-F238E27FC236}">
                <a16:creationId xmlns:a16="http://schemas.microsoft.com/office/drawing/2014/main" id="{EA3B632C-C513-4D0C-B91E-E15CF2E5D419}"/>
              </a:ext>
            </a:extLst>
          </p:cNvPr>
          <p:cNvSpPr/>
          <p:nvPr/>
        </p:nvSpPr>
        <p:spPr>
          <a:xfrm>
            <a:off x="467544" y="4437112"/>
            <a:ext cx="8404106" cy="1569660"/>
          </a:xfrm>
          <a:prstGeom prst="rect">
            <a:avLst/>
          </a:prstGeom>
        </p:spPr>
        <p:txBody>
          <a:bodyPr wrap="square">
            <a:spAutoFit/>
          </a:bodyPr>
          <a:lstStyle/>
          <a:p>
            <a:pPr algn="just"/>
            <a:r>
              <a:rPr lang="el-GR" sz="2400" dirty="0">
                <a:solidFill>
                  <a:srgbClr val="C00000"/>
                </a:solidFill>
              </a:rPr>
              <a:t>Το </a:t>
            </a:r>
            <a:r>
              <a:rPr lang="el-GR" sz="2400" u="sng" dirty="0">
                <a:solidFill>
                  <a:srgbClr val="C00000"/>
                </a:solidFill>
              </a:rPr>
              <a:t>Φ ονομάζεται γεωδυναμικό</a:t>
            </a:r>
            <a:r>
              <a:rPr lang="el-GR" sz="2400" dirty="0">
                <a:solidFill>
                  <a:srgbClr val="C00000"/>
                </a:solidFill>
              </a:rPr>
              <a:t>. Έχει διαστάσεις ενέργειας ανά μονάδα μάζας, </a:t>
            </a:r>
            <a:r>
              <a:rPr lang="el-GR" sz="2400" b="1" dirty="0">
                <a:solidFill>
                  <a:srgbClr val="C00000"/>
                </a:solidFill>
              </a:rPr>
              <a:t>ενώ</a:t>
            </a:r>
            <a:r>
              <a:rPr lang="el-GR" sz="2400" dirty="0">
                <a:solidFill>
                  <a:srgbClr val="C00000"/>
                </a:solidFill>
              </a:rPr>
              <a:t> κατά σύμβαση το γεωδυναμικό στη μέση στάθμη της θάλασσας λαμβάνεται ίσο με το μηδέν. </a:t>
            </a:r>
          </a:p>
          <a:p>
            <a:r>
              <a:rPr lang="el-GR" sz="2400" dirty="0">
                <a:solidFill>
                  <a:srgbClr val="C00000"/>
                </a:solidFill>
              </a:rPr>
              <a:t>Επομένως:</a:t>
            </a:r>
          </a:p>
        </p:txBody>
      </p:sp>
      <p:pic>
        <p:nvPicPr>
          <p:cNvPr id="13" name="12 - Εικόνα" descr="math-20191113 (1).png"/>
          <p:cNvPicPr>
            <a:picLocks noChangeAspect="1"/>
          </p:cNvPicPr>
          <p:nvPr/>
        </p:nvPicPr>
        <p:blipFill>
          <a:blip r:embed="rId4" cstate="print"/>
          <a:stretch>
            <a:fillRect/>
          </a:stretch>
        </p:blipFill>
        <p:spPr>
          <a:xfrm>
            <a:off x="3275856" y="5517232"/>
            <a:ext cx="2200275" cy="914400"/>
          </a:xfrm>
          <a:prstGeom prst="rect">
            <a:avLst/>
          </a:prstGeom>
        </p:spPr>
      </p:pic>
    </p:spTree>
    <p:extLst>
      <p:ext uri="{BB962C8B-B14F-4D97-AF65-F5344CB8AC3E}">
        <p14:creationId xmlns:p14="http://schemas.microsoft.com/office/powerpoint/2010/main" val="37673738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2 - Θέση αριθμού διαφάνειας"/>
          <p:cNvSpPr>
            <a:spLocks noGrp="1"/>
          </p:cNvSpPr>
          <p:nvPr>
            <p:ph type="sldNum" sz="quarter" idx="12"/>
          </p:nvPr>
        </p:nvSpPr>
        <p:spPr/>
        <p:txBody>
          <a:bodyPr/>
          <a:lstStyle/>
          <a:p>
            <a:fld id="{91701D6A-1F9E-4684-A377-9209A26E902F}" type="slidenum">
              <a:rPr lang="el-GR" smtClean="0">
                <a:solidFill>
                  <a:prstClr val="black">
                    <a:tint val="75000"/>
                  </a:prstClr>
                </a:solidFill>
              </a:rPr>
              <a:pPr/>
              <a:t>58</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036616BD-23B9-49BC-A38C-ABC716A02DC8}"/>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chemeClr val="accent3">
                    <a:lumMod val="50000"/>
                  </a:schemeClr>
                </a:solidFill>
                <a:latin typeface="Segoe UI Symbol" panose="020B0502040204020203" pitchFamily="34" charset="0"/>
                <a:ea typeface="Segoe UI Symbol" panose="020B0502040204020203" pitchFamily="34" charset="0"/>
              </a:defRPr>
            </a:lvl1pPr>
          </a:lstStyle>
          <a:p>
            <a:r>
              <a:rPr lang="el-GR" dirty="0"/>
              <a:t>Το γεωδυναμικό</a:t>
            </a:r>
          </a:p>
        </p:txBody>
      </p:sp>
      <p:sp>
        <p:nvSpPr>
          <p:cNvPr id="5" name="Ορθογώνιο 8">
            <a:extLst>
              <a:ext uri="{FF2B5EF4-FFF2-40B4-BE49-F238E27FC236}">
                <a16:creationId xmlns:a16="http://schemas.microsoft.com/office/drawing/2014/main" id="{98678226-59A9-4116-A20D-61897888ED15}"/>
              </a:ext>
            </a:extLst>
          </p:cNvPr>
          <p:cNvSpPr/>
          <p:nvPr/>
        </p:nvSpPr>
        <p:spPr>
          <a:xfrm>
            <a:off x="467544" y="764704"/>
            <a:ext cx="8404106" cy="1107996"/>
          </a:xfrm>
          <a:prstGeom prst="rect">
            <a:avLst/>
          </a:prstGeom>
        </p:spPr>
        <p:txBody>
          <a:bodyPr wrap="square">
            <a:spAutoFit/>
          </a:bodyPr>
          <a:lstStyle/>
          <a:p>
            <a:pPr algn="just"/>
            <a:r>
              <a:rPr lang="el-GR" sz="2200" dirty="0">
                <a:solidFill>
                  <a:srgbClr val="0000FF"/>
                </a:solidFill>
              </a:rPr>
              <a:t>Το γεωδυναμικό Φ εισάγεται επειδή είναι χρήσιμο στη μελέτη των διεργασιών της ατμόσφαιρας </a:t>
            </a:r>
            <a:r>
              <a:rPr lang="el-GR" sz="2200" u="sng" dirty="0">
                <a:solidFill>
                  <a:srgbClr val="0000FF"/>
                </a:solidFill>
              </a:rPr>
              <a:t>σε επιφάνειες σταθερής επιτάχυνσης της ατμόσφαιρας </a:t>
            </a:r>
            <a:r>
              <a:rPr lang="en-US" sz="2200" u="sng" dirty="0">
                <a:solidFill>
                  <a:srgbClr val="0000FF"/>
                </a:solidFill>
              </a:rPr>
              <a:t>g</a:t>
            </a:r>
            <a:r>
              <a:rPr lang="en-US" sz="2200" dirty="0">
                <a:solidFill>
                  <a:srgbClr val="0000FF"/>
                </a:solidFill>
              </a:rPr>
              <a:t>, </a:t>
            </a:r>
            <a:r>
              <a:rPr lang="el-GR" sz="2200" dirty="0">
                <a:solidFill>
                  <a:srgbClr val="0000FF"/>
                </a:solidFill>
              </a:rPr>
              <a:t>δηλαδή σε  ….  </a:t>
            </a:r>
            <a:r>
              <a:rPr lang="el-GR" sz="2200" dirty="0">
                <a:solidFill>
                  <a:srgbClr val="FF0000"/>
                </a:solidFill>
              </a:rPr>
              <a:t>γεωδυναμικές επιφάνειες.</a:t>
            </a:r>
            <a:r>
              <a:rPr lang="el-GR" sz="2200" dirty="0">
                <a:solidFill>
                  <a:srgbClr val="0000FF"/>
                </a:solidFill>
              </a:rPr>
              <a:t>	</a:t>
            </a:r>
          </a:p>
        </p:txBody>
      </p:sp>
      <p:sp>
        <p:nvSpPr>
          <p:cNvPr id="7" name="Ορθογώνιο 8">
            <a:extLst>
              <a:ext uri="{FF2B5EF4-FFF2-40B4-BE49-F238E27FC236}">
                <a16:creationId xmlns:a16="http://schemas.microsoft.com/office/drawing/2014/main" id="{98678226-59A9-4116-A20D-61897888ED15}"/>
              </a:ext>
            </a:extLst>
          </p:cNvPr>
          <p:cNvSpPr/>
          <p:nvPr/>
        </p:nvSpPr>
        <p:spPr>
          <a:xfrm>
            <a:off x="467544" y="2060848"/>
            <a:ext cx="8404106" cy="1446550"/>
          </a:xfrm>
          <a:prstGeom prst="rect">
            <a:avLst/>
          </a:prstGeom>
        </p:spPr>
        <p:txBody>
          <a:bodyPr wrap="square">
            <a:spAutoFit/>
          </a:bodyPr>
          <a:lstStyle/>
          <a:p>
            <a:pPr algn="just"/>
            <a:r>
              <a:rPr lang="el-GR" sz="2200" dirty="0">
                <a:solidFill>
                  <a:srgbClr val="0000FF"/>
                </a:solidFill>
              </a:rPr>
              <a:t>Οι επιφάνειες αυτές είναι σταθερής ενέργειας, διότι η ενέργεια με το ύψος δεν παραμένει σταθερή, αφού η επιτάχυνση της βαρύτητας </a:t>
            </a:r>
            <a:r>
              <a:rPr lang="en-US" sz="2200" b="1" u="sng" dirty="0">
                <a:solidFill>
                  <a:srgbClr val="0000FF"/>
                </a:solidFill>
              </a:rPr>
              <a:t>g</a:t>
            </a:r>
            <a:r>
              <a:rPr lang="en-US" sz="2200" dirty="0">
                <a:solidFill>
                  <a:srgbClr val="0000FF"/>
                </a:solidFill>
              </a:rPr>
              <a:t> </a:t>
            </a:r>
            <a:r>
              <a:rPr lang="el-GR" sz="2200" dirty="0">
                <a:solidFill>
                  <a:srgbClr val="0000FF"/>
                </a:solidFill>
              </a:rPr>
              <a:t>δεν παραμένει σταθερή. Λόγω αυτού άλλωστε οι </a:t>
            </a:r>
            <a:r>
              <a:rPr lang="el-GR" sz="2200" dirty="0" err="1">
                <a:solidFill>
                  <a:srgbClr val="0000FF"/>
                </a:solidFill>
              </a:rPr>
              <a:t>ισογεωδυναμικές</a:t>
            </a:r>
            <a:r>
              <a:rPr lang="el-GR" sz="2200" dirty="0">
                <a:solidFill>
                  <a:srgbClr val="0000FF"/>
                </a:solidFill>
              </a:rPr>
              <a:t> επιφάνειες δεν είναι παράλληλες προς την επιφάνεια της θάλασσας.</a:t>
            </a:r>
          </a:p>
        </p:txBody>
      </p:sp>
      <p:pic>
        <p:nvPicPr>
          <p:cNvPr id="8" name="7 - Εικόνα" descr="1222.png"/>
          <p:cNvPicPr>
            <a:picLocks noChangeAspect="1"/>
          </p:cNvPicPr>
          <p:nvPr/>
        </p:nvPicPr>
        <p:blipFill>
          <a:blip r:embed="rId3" cstate="print"/>
          <a:stretch>
            <a:fillRect/>
          </a:stretch>
        </p:blipFill>
        <p:spPr>
          <a:xfrm>
            <a:off x="2339752" y="3573016"/>
            <a:ext cx="3848637" cy="2848373"/>
          </a:xfrm>
          <a:prstGeom prst="rect">
            <a:avLst/>
          </a:prstGeom>
        </p:spPr>
      </p:pic>
      <p:sp>
        <p:nvSpPr>
          <p:cNvPr id="9" name="TextBox 8">
            <a:extLst>
              <a:ext uri="{FF2B5EF4-FFF2-40B4-BE49-F238E27FC236}">
                <a16:creationId xmlns:a16="http://schemas.microsoft.com/office/drawing/2014/main" id="{CEF53703-E44C-4CC4-B82A-E6CA26578AA6}"/>
              </a:ext>
            </a:extLst>
          </p:cNvPr>
          <p:cNvSpPr txBox="1"/>
          <p:nvPr/>
        </p:nvSpPr>
        <p:spPr>
          <a:xfrm>
            <a:off x="6589112" y="4064148"/>
            <a:ext cx="1664568" cy="369332"/>
          </a:xfrm>
          <a:prstGeom prst="rect">
            <a:avLst/>
          </a:prstGeom>
          <a:noFill/>
        </p:spPr>
        <p:txBody>
          <a:bodyPr wrap="square">
            <a:spAutoFit/>
          </a:bodyPr>
          <a:lstStyle/>
          <a:p>
            <a:r>
              <a:rPr lang="en-US" sz="1800" b="1" dirty="0"/>
              <a:t>g</a:t>
            </a:r>
            <a:r>
              <a:rPr lang="el-GR" sz="1800" b="1" baseline="-25000" dirty="0"/>
              <a:t>π</a:t>
            </a:r>
            <a:r>
              <a:rPr lang="el-GR" b="1" dirty="0"/>
              <a:t>&gt;</a:t>
            </a:r>
            <a:r>
              <a:rPr lang="en-US" sz="1800" b="1" dirty="0"/>
              <a:t>g</a:t>
            </a:r>
            <a:r>
              <a:rPr lang="el-GR" sz="1800" b="1" baseline="-25000" dirty="0" err="1"/>
              <a:t>ισ</a:t>
            </a:r>
            <a:endParaRPr lang="el-GR" dirty="0"/>
          </a:p>
        </p:txBody>
      </p:sp>
      <p:sp>
        <p:nvSpPr>
          <p:cNvPr id="11" name="TextBox 10">
            <a:extLst>
              <a:ext uri="{FF2B5EF4-FFF2-40B4-BE49-F238E27FC236}">
                <a16:creationId xmlns:a16="http://schemas.microsoft.com/office/drawing/2014/main" id="{8BB826D1-4E1F-44BD-BC71-D9DDE3667950}"/>
              </a:ext>
            </a:extLst>
          </p:cNvPr>
          <p:cNvSpPr txBox="1"/>
          <p:nvPr/>
        </p:nvSpPr>
        <p:spPr>
          <a:xfrm>
            <a:off x="6589112" y="4735882"/>
            <a:ext cx="2336695" cy="646331"/>
          </a:xfrm>
          <a:prstGeom prst="rect">
            <a:avLst/>
          </a:prstGeom>
          <a:noFill/>
        </p:spPr>
        <p:txBody>
          <a:bodyPr wrap="square">
            <a:spAutoFit/>
          </a:bodyPr>
          <a:lstStyle/>
          <a:p>
            <a:r>
              <a:rPr lang="el-GR" sz="1800" dirty="0">
                <a:solidFill>
                  <a:srgbClr val="0000FF"/>
                </a:solidFill>
              </a:rPr>
              <a:t>π: πόλος</a:t>
            </a:r>
          </a:p>
          <a:p>
            <a:r>
              <a:rPr lang="el-GR" dirty="0" err="1">
                <a:solidFill>
                  <a:srgbClr val="0000FF"/>
                </a:solidFill>
              </a:rPr>
              <a:t>ισ</a:t>
            </a:r>
            <a:r>
              <a:rPr lang="el-GR" dirty="0">
                <a:solidFill>
                  <a:srgbClr val="0000FF"/>
                </a:solidFill>
              </a:rPr>
              <a:t>: ισημερινός</a:t>
            </a:r>
            <a:endParaRPr lang="el-GR" dirty="0"/>
          </a:p>
        </p:txBody>
      </p:sp>
      <p:sp>
        <p:nvSpPr>
          <p:cNvPr id="13" name="TextBox 12">
            <a:extLst>
              <a:ext uri="{FF2B5EF4-FFF2-40B4-BE49-F238E27FC236}">
                <a16:creationId xmlns:a16="http://schemas.microsoft.com/office/drawing/2014/main" id="{9DE1405A-4B2F-4D61-988E-680E8C014BAF}"/>
              </a:ext>
            </a:extLst>
          </p:cNvPr>
          <p:cNvSpPr txBox="1"/>
          <p:nvPr/>
        </p:nvSpPr>
        <p:spPr>
          <a:xfrm>
            <a:off x="4669597" y="4433480"/>
            <a:ext cx="406459" cy="369332"/>
          </a:xfrm>
          <a:prstGeom prst="rect">
            <a:avLst/>
          </a:prstGeom>
          <a:noFill/>
        </p:spPr>
        <p:txBody>
          <a:bodyPr wrap="square">
            <a:spAutoFit/>
          </a:bodyPr>
          <a:lstStyle/>
          <a:p>
            <a:r>
              <a:rPr lang="en-US" sz="1800" dirty="0">
                <a:solidFill>
                  <a:schemeClr val="bg1"/>
                </a:solidFill>
              </a:rPr>
              <a:t>g</a:t>
            </a:r>
            <a:r>
              <a:rPr lang="en-US" sz="1800" baseline="-25000" dirty="0">
                <a:solidFill>
                  <a:schemeClr val="bg1"/>
                </a:solidFill>
              </a:rPr>
              <a:t>0</a:t>
            </a:r>
            <a:endParaRPr lang="el-GR" dirty="0">
              <a:solidFill>
                <a:schemeClr val="bg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2 - Θέση αριθμού διαφάνειας"/>
          <p:cNvSpPr>
            <a:spLocks noGrp="1"/>
          </p:cNvSpPr>
          <p:nvPr>
            <p:ph type="sldNum" sz="quarter" idx="12"/>
          </p:nvPr>
        </p:nvSpPr>
        <p:spPr/>
        <p:txBody>
          <a:bodyPr/>
          <a:lstStyle/>
          <a:p>
            <a:fld id="{91701D6A-1F9E-4684-A377-9209A26E902F}" type="slidenum">
              <a:rPr lang="el-GR" smtClean="0">
                <a:solidFill>
                  <a:prstClr val="black">
                    <a:tint val="75000"/>
                  </a:prstClr>
                </a:solidFill>
              </a:rPr>
              <a:pPr/>
              <a:t>59</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036616BD-23B9-49BC-A38C-ABC716A02DC8}"/>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chemeClr val="accent3">
                    <a:lumMod val="50000"/>
                  </a:schemeClr>
                </a:solidFill>
                <a:latin typeface="Segoe UI Symbol" panose="020B0502040204020203" pitchFamily="34" charset="0"/>
                <a:ea typeface="Segoe UI Symbol" panose="020B0502040204020203" pitchFamily="34" charset="0"/>
              </a:defRPr>
            </a:lvl1pPr>
          </a:lstStyle>
          <a:p>
            <a:r>
              <a:rPr lang="el-GR" dirty="0"/>
              <a:t>Το γεωδυναμικό</a:t>
            </a:r>
          </a:p>
        </p:txBody>
      </p:sp>
      <p:sp>
        <p:nvSpPr>
          <p:cNvPr id="5" name="Ορθογώνιο 8">
            <a:extLst>
              <a:ext uri="{FF2B5EF4-FFF2-40B4-BE49-F238E27FC236}">
                <a16:creationId xmlns:a16="http://schemas.microsoft.com/office/drawing/2014/main" id="{98678226-59A9-4116-A20D-61897888ED15}"/>
              </a:ext>
            </a:extLst>
          </p:cNvPr>
          <p:cNvSpPr/>
          <p:nvPr/>
        </p:nvSpPr>
        <p:spPr>
          <a:xfrm>
            <a:off x="467544" y="764704"/>
            <a:ext cx="8404106" cy="769441"/>
          </a:xfrm>
          <a:prstGeom prst="rect">
            <a:avLst/>
          </a:prstGeom>
        </p:spPr>
        <p:txBody>
          <a:bodyPr wrap="square">
            <a:spAutoFit/>
          </a:bodyPr>
          <a:lstStyle/>
          <a:p>
            <a:pPr algn="just"/>
            <a:r>
              <a:rPr lang="el-GR" sz="2200" dirty="0">
                <a:solidFill>
                  <a:srgbClr val="0000FF"/>
                </a:solidFill>
              </a:rPr>
              <a:t>Εφόσον χρησιμοποιούνται </a:t>
            </a:r>
            <a:r>
              <a:rPr lang="el-GR" sz="2200" u="sng" dirty="0" err="1">
                <a:solidFill>
                  <a:srgbClr val="0000FF"/>
                </a:solidFill>
              </a:rPr>
              <a:t>ισογεωδυναμικές</a:t>
            </a:r>
            <a:r>
              <a:rPr lang="el-GR" sz="2200" dirty="0">
                <a:solidFill>
                  <a:srgbClr val="0000FF"/>
                </a:solidFill>
              </a:rPr>
              <a:t> επιφάνειες, αντί για γεωμετρικό ύψος (</a:t>
            </a:r>
            <a:r>
              <a:rPr lang="en-US" sz="2200" dirty="0">
                <a:solidFill>
                  <a:srgbClr val="0000FF"/>
                </a:solidFill>
              </a:rPr>
              <a:t>z) </a:t>
            </a:r>
            <a:r>
              <a:rPr lang="el-GR" sz="2200" dirty="0">
                <a:solidFill>
                  <a:srgbClr val="0000FF"/>
                </a:solidFill>
              </a:rPr>
              <a:t>θα χρησιμοποιηθεί το </a:t>
            </a:r>
            <a:r>
              <a:rPr lang="el-GR" sz="2200" dirty="0">
                <a:solidFill>
                  <a:srgbClr val="FF0000"/>
                </a:solidFill>
              </a:rPr>
              <a:t>γεωδυναμικό ύψος </a:t>
            </a:r>
            <a:r>
              <a:rPr lang="en-US" sz="2200" b="1" dirty="0" err="1">
                <a:solidFill>
                  <a:srgbClr val="FF0000"/>
                </a:solidFill>
              </a:rPr>
              <a:t>z</a:t>
            </a:r>
            <a:r>
              <a:rPr lang="en-US" sz="2200" b="1" baseline="-25000" dirty="0" err="1">
                <a:solidFill>
                  <a:srgbClr val="FF0000"/>
                </a:solidFill>
              </a:rPr>
              <a:t>geop</a:t>
            </a:r>
            <a:r>
              <a:rPr lang="en-US" sz="2200" b="1" baseline="-25000" dirty="0">
                <a:solidFill>
                  <a:srgbClr val="FF0000"/>
                </a:solidFill>
              </a:rPr>
              <a:t>.</a:t>
            </a:r>
            <a:r>
              <a:rPr lang="el-GR" sz="2200" dirty="0">
                <a:solidFill>
                  <a:srgbClr val="0000FF"/>
                </a:solidFill>
              </a:rPr>
              <a:t> </a:t>
            </a:r>
          </a:p>
        </p:txBody>
      </p:sp>
      <p:pic>
        <p:nvPicPr>
          <p:cNvPr id="6" name="5 - Εικόνα" descr="math-20191113 (2).png"/>
          <p:cNvPicPr>
            <a:picLocks noChangeAspect="1"/>
          </p:cNvPicPr>
          <p:nvPr/>
        </p:nvPicPr>
        <p:blipFill>
          <a:blip r:embed="rId3" cstate="print"/>
          <a:stretch>
            <a:fillRect/>
          </a:stretch>
        </p:blipFill>
        <p:spPr>
          <a:xfrm>
            <a:off x="1763688" y="1651447"/>
            <a:ext cx="5860260" cy="1584176"/>
          </a:xfrm>
          <a:prstGeom prst="rect">
            <a:avLst/>
          </a:prstGeom>
        </p:spPr>
      </p:pic>
      <p:sp>
        <p:nvSpPr>
          <p:cNvPr id="7" name="Ορθογώνιο 8">
            <a:extLst>
              <a:ext uri="{FF2B5EF4-FFF2-40B4-BE49-F238E27FC236}">
                <a16:creationId xmlns:a16="http://schemas.microsoft.com/office/drawing/2014/main" id="{98678226-59A9-4116-A20D-61897888ED15}"/>
              </a:ext>
            </a:extLst>
          </p:cNvPr>
          <p:cNvSpPr/>
          <p:nvPr/>
        </p:nvSpPr>
        <p:spPr>
          <a:xfrm>
            <a:off x="395536" y="3573016"/>
            <a:ext cx="8404106" cy="1785104"/>
          </a:xfrm>
          <a:prstGeom prst="rect">
            <a:avLst/>
          </a:prstGeom>
        </p:spPr>
        <p:txBody>
          <a:bodyPr wrap="square">
            <a:spAutoFit/>
          </a:bodyPr>
          <a:lstStyle/>
          <a:p>
            <a:pPr algn="just"/>
            <a:r>
              <a:rPr lang="el-GR" sz="2200" dirty="0">
                <a:solidFill>
                  <a:srgbClr val="0000FF"/>
                </a:solidFill>
              </a:rPr>
              <a:t>Όπου </a:t>
            </a:r>
            <a:r>
              <a:rPr lang="en-US" sz="2200" dirty="0">
                <a:solidFill>
                  <a:srgbClr val="0000FF"/>
                </a:solidFill>
              </a:rPr>
              <a:t>g</a:t>
            </a:r>
            <a:r>
              <a:rPr lang="en-US" sz="2200" baseline="-25000" dirty="0">
                <a:solidFill>
                  <a:srgbClr val="0000FF"/>
                </a:solidFill>
              </a:rPr>
              <a:t>0</a:t>
            </a:r>
            <a:r>
              <a:rPr lang="en-US" sz="2200" dirty="0">
                <a:solidFill>
                  <a:srgbClr val="0000FF"/>
                </a:solidFill>
              </a:rPr>
              <a:t> </a:t>
            </a:r>
            <a:r>
              <a:rPr lang="el-GR" sz="2200" dirty="0">
                <a:solidFill>
                  <a:srgbClr val="0000FF"/>
                </a:solidFill>
              </a:rPr>
              <a:t>η επιτάχυνση της βαρύτητας στη μέση στάθμη της θάλασσας.</a:t>
            </a:r>
          </a:p>
          <a:p>
            <a:pPr algn="just"/>
            <a:endParaRPr lang="el-GR" sz="2200" dirty="0">
              <a:solidFill>
                <a:srgbClr val="0000FF"/>
              </a:solidFill>
            </a:endParaRPr>
          </a:p>
          <a:p>
            <a:pPr algn="just"/>
            <a:r>
              <a:rPr lang="el-GR" sz="2200" dirty="0">
                <a:solidFill>
                  <a:srgbClr val="0000FF"/>
                </a:solidFill>
              </a:rPr>
              <a:t>Ο αριθμητής του κλάσματος αναφέρεται στο γεωμετρικό ύψος, συνεπώς όσο η αέρια μάζα ανέρχεται, η διαφορά ανάμεσα στο γεωδυναμικό και το γεωμετρικό ύψος αυξάνεται.</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2 - Θέση αριθμού διαφάνειας"/>
          <p:cNvSpPr>
            <a:spLocks noGrp="1"/>
          </p:cNvSpPr>
          <p:nvPr>
            <p:ph type="sldNum" sz="quarter" idx="12"/>
          </p:nvPr>
        </p:nvSpPr>
        <p:spPr/>
        <p:txBody>
          <a:bodyPr/>
          <a:lstStyle/>
          <a:p>
            <a:fld id="{91701D6A-1F9E-4684-A377-9209A26E902F}" type="slidenum">
              <a:rPr lang="el-GR" smtClean="0">
                <a:solidFill>
                  <a:prstClr val="black">
                    <a:tint val="75000"/>
                  </a:prstClr>
                </a:solidFill>
              </a:rPr>
              <a:pPr/>
              <a:t>60</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036616BD-23B9-49BC-A38C-ABC716A02DC8}"/>
              </a:ext>
            </a:extLst>
          </p:cNvPr>
          <p:cNvSpPr txBox="1"/>
          <p:nvPr/>
        </p:nvSpPr>
        <p:spPr>
          <a:xfrm>
            <a:off x="465912" y="332656"/>
            <a:ext cx="8423983" cy="432048"/>
          </a:xfrm>
          <a:prstGeom prst="rect">
            <a:avLst/>
          </a:prstGeom>
        </p:spPr>
        <p:txBody>
          <a:bodyPr wrap="square" lIns="0" tIns="0" rIns="0" bIns="0" rtlCol="0">
            <a:noAutofit/>
          </a:bodyPr>
          <a:lstStyle/>
          <a:p>
            <a:pPr marL="12700" algn="ctr">
              <a:lnSpc>
                <a:spcPts val="2555"/>
              </a:lnSpc>
              <a:spcBef>
                <a:spcPts val="127"/>
              </a:spcBef>
            </a:pPr>
            <a:r>
              <a:rPr lang="el-GR" sz="2600" b="1" u="sng" dirty="0">
                <a:solidFill>
                  <a:schemeClr val="accent3">
                    <a:lumMod val="50000"/>
                  </a:schemeClr>
                </a:solidFill>
                <a:latin typeface="Segoe UI Symbol" panose="020B0502040204020203" pitchFamily="34" charset="0"/>
                <a:ea typeface="Segoe UI Symbol" panose="020B0502040204020203" pitchFamily="34" charset="0"/>
              </a:rPr>
              <a:t>Το γεωδυναμικό</a:t>
            </a:r>
          </a:p>
        </p:txBody>
      </p:sp>
      <p:sp>
        <p:nvSpPr>
          <p:cNvPr id="5" name="Ορθογώνιο 8">
            <a:extLst>
              <a:ext uri="{FF2B5EF4-FFF2-40B4-BE49-F238E27FC236}">
                <a16:creationId xmlns:a16="http://schemas.microsoft.com/office/drawing/2014/main" id="{98678226-59A9-4116-A20D-61897888ED15}"/>
              </a:ext>
            </a:extLst>
          </p:cNvPr>
          <p:cNvSpPr/>
          <p:nvPr/>
        </p:nvSpPr>
        <p:spPr>
          <a:xfrm>
            <a:off x="282694" y="811748"/>
            <a:ext cx="8404106" cy="1107996"/>
          </a:xfrm>
          <a:prstGeom prst="rect">
            <a:avLst/>
          </a:prstGeom>
        </p:spPr>
        <p:txBody>
          <a:bodyPr wrap="square">
            <a:spAutoFit/>
          </a:bodyPr>
          <a:lstStyle/>
          <a:p>
            <a:pPr algn="just"/>
            <a:r>
              <a:rPr lang="el-GR" sz="2200" dirty="0">
                <a:solidFill>
                  <a:srgbClr val="0000FF"/>
                </a:solidFill>
              </a:rPr>
              <a:t>Ουσιαστικά το </a:t>
            </a:r>
            <a:r>
              <a:rPr lang="el-GR" sz="2200" u="sng" dirty="0">
                <a:solidFill>
                  <a:srgbClr val="0000FF"/>
                </a:solidFill>
              </a:rPr>
              <a:t>γεωδυναμικό ύψος</a:t>
            </a:r>
            <a:r>
              <a:rPr lang="el-GR" sz="2200" dirty="0">
                <a:solidFill>
                  <a:srgbClr val="0000FF"/>
                </a:solidFill>
              </a:rPr>
              <a:t> εκφράζει το γεωμετρικό ύψος </a:t>
            </a:r>
            <a:r>
              <a:rPr lang="el-GR" sz="2200" dirty="0">
                <a:solidFill>
                  <a:srgbClr val="FF0000"/>
                </a:solidFill>
              </a:rPr>
              <a:t>διορθωμένο ως προς τις μεταβολές της βαρύτητας </a:t>
            </a:r>
            <a:r>
              <a:rPr lang="el-GR" sz="2200" dirty="0">
                <a:solidFill>
                  <a:srgbClr val="0000FF"/>
                </a:solidFill>
              </a:rPr>
              <a:t>με το ύψος και το γεωγραφικό πλάτος.</a:t>
            </a:r>
          </a:p>
        </p:txBody>
      </p:sp>
      <p:sp>
        <p:nvSpPr>
          <p:cNvPr id="7" name="Ορθογώνιο 8">
            <a:extLst>
              <a:ext uri="{FF2B5EF4-FFF2-40B4-BE49-F238E27FC236}">
                <a16:creationId xmlns:a16="http://schemas.microsoft.com/office/drawing/2014/main" id="{98678226-59A9-4116-A20D-61897888ED15}"/>
              </a:ext>
            </a:extLst>
          </p:cNvPr>
          <p:cNvSpPr/>
          <p:nvPr/>
        </p:nvSpPr>
        <p:spPr>
          <a:xfrm>
            <a:off x="5580112" y="2766987"/>
            <a:ext cx="3400058" cy="3139321"/>
          </a:xfrm>
          <a:prstGeom prst="rect">
            <a:avLst/>
          </a:prstGeom>
        </p:spPr>
        <p:txBody>
          <a:bodyPr wrap="square">
            <a:spAutoFit/>
          </a:bodyPr>
          <a:lstStyle/>
          <a:p>
            <a:r>
              <a:rPr lang="el-GR" sz="2200" dirty="0">
                <a:solidFill>
                  <a:srgbClr val="0000FF"/>
                </a:solidFill>
              </a:rPr>
              <a:t>Στους χάρτες καιρού ανώτερης ατμόσφαιρας οι ισοϋψείς καμπύλες εκφράζονται με το </a:t>
            </a:r>
            <a:r>
              <a:rPr lang="el-GR" sz="2200" dirty="0">
                <a:solidFill>
                  <a:srgbClr val="FF0000"/>
                </a:solidFill>
              </a:rPr>
              <a:t>γεωδυναμικό ύψος (</a:t>
            </a:r>
            <a:r>
              <a:rPr lang="en-US" sz="2200" dirty="0" err="1">
                <a:solidFill>
                  <a:srgbClr val="FF0000"/>
                </a:solidFill>
              </a:rPr>
              <a:t>g</a:t>
            </a:r>
            <a:r>
              <a:rPr lang="en-US" sz="2200" b="1" baseline="-25000" dirty="0" err="1">
                <a:solidFill>
                  <a:srgbClr val="FF0000"/>
                </a:solidFill>
              </a:rPr>
              <a:t>pm</a:t>
            </a:r>
            <a:r>
              <a:rPr lang="en-US" sz="2200" dirty="0">
                <a:solidFill>
                  <a:srgbClr val="FF0000"/>
                </a:solidFill>
              </a:rPr>
              <a:t>) </a:t>
            </a:r>
            <a:r>
              <a:rPr lang="el-GR" sz="2200" dirty="0">
                <a:solidFill>
                  <a:srgbClr val="0000FF"/>
                </a:solidFill>
              </a:rPr>
              <a:t>έτσι ώστε όλα τα σημεία τους να </a:t>
            </a:r>
            <a:r>
              <a:rPr lang="el-GR" sz="2200" dirty="0">
                <a:solidFill>
                  <a:srgbClr val="FF0000"/>
                </a:solidFill>
              </a:rPr>
              <a:t>ανήκουν στην ίδια </a:t>
            </a:r>
            <a:r>
              <a:rPr lang="el-GR" sz="2200" dirty="0" err="1">
                <a:solidFill>
                  <a:srgbClr val="FF0000"/>
                </a:solidFill>
              </a:rPr>
              <a:t>ισογεωδυναμική</a:t>
            </a:r>
            <a:r>
              <a:rPr lang="el-GR" sz="2200" dirty="0">
                <a:solidFill>
                  <a:srgbClr val="FF0000"/>
                </a:solidFill>
              </a:rPr>
              <a:t> επιφάνεια</a:t>
            </a:r>
            <a:r>
              <a:rPr lang="el-GR" sz="2200" dirty="0">
                <a:solidFill>
                  <a:srgbClr val="0000FF"/>
                </a:solidFill>
              </a:rPr>
              <a:t>.</a:t>
            </a:r>
          </a:p>
        </p:txBody>
      </p:sp>
      <p:pic>
        <p:nvPicPr>
          <p:cNvPr id="17410" name="Picture 2">
            <a:extLst>
              <a:ext uri="{FF2B5EF4-FFF2-40B4-BE49-F238E27FC236}">
                <a16:creationId xmlns:a16="http://schemas.microsoft.com/office/drawing/2014/main" id="{3C39A42E-4C48-4DE1-B67A-8DCB0CF9FB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2028"/>
            <a:ext cx="54864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Ευθύγραμμο βέλος σύνδεσης 7">
            <a:extLst>
              <a:ext uri="{FF2B5EF4-FFF2-40B4-BE49-F238E27FC236}">
                <a16:creationId xmlns:a16="http://schemas.microsoft.com/office/drawing/2014/main" id="{ADC8A790-9F9F-4D40-AB6D-61DD2014F3D9}"/>
              </a:ext>
            </a:extLst>
          </p:cNvPr>
          <p:cNvCxnSpPr>
            <a:cxnSpLocks/>
          </p:cNvCxnSpPr>
          <p:nvPr/>
        </p:nvCxnSpPr>
        <p:spPr>
          <a:xfrm flipH="1">
            <a:off x="3995936" y="1196752"/>
            <a:ext cx="648072" cy="157023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215B039-8B75-F404-0CD5-C7E3C2F5EA0A}"/>
              </a:ext>
            </a:extLst>
          </p:cNvPr>
          <p:cNvSpPr txBox="1"/>
          <p:nvPr/>
        </p:nvSpPr>
        <p:spPr>
          <a:xfrm>
            <a:off x="1835696" y="2120082"/>
            <a:ext cx="2160240" cy="369332"/>
          </a:xfrm>
          <a:prstGeom prst="rect">
            <a:avLst/>
          </a:prstGeom>
          <a:noFill/>
        </p:spPr>
        <p:txBody>
          <a:bodyPr wrap="square">
            <a:spAutoFit/>
          </a:bodyPr>
          <a:lstStyle/>
          <a:p>
            <a:r>
              <a:rPr lang="el-GR" sz="1800" i="1" spc="5" dirty="0" err="1">
                <a:effectLst/>
                <a:latin typeface="Times New Roman" panose="02020603050405020304" pitchFamily="18" charset="0"/>
                <a:ea typeface="Times New Roman" panose="02020603050405020304" pitchFamily="18" charset="0"/>
              </a:rPr>
              <a:t>γε</a:t>
            </a:r>
            <a:r>
              <a:rPr lang="el-GR" sz="1800" i="1" spc="-5" dirty="0" err="1">
                <a:effectLst/>
                <a:latin typeface="Times New Roman" panose="02020603050405020304" pitchFamily="18" charset="0"/>
                <a:ea typeface="Times New Roman" panose="02020603050405020304" pitchFamily="18" charset="0"/>
              </a:rPr>
              <a:t>ω</a:t>
            </a:r>
            <a:r>
              <a:rPr lang="el-GR" sz="1800" i="1" spc="5" dirty="0" err="1">
                <a:effectLst/>
                <a:latin typeface="Times New Roman" panose="02020603050405020304" pitchFamily="18" charset="0"/>
                <a:ea typeface="Times New Roman" panose="02020603050405020304" pitchFamily="18" charset="0"/>
              </a:rPr>
              <a:t>σ</a:t>
            </a:r>
            <a:r>
              <a:rPr lang="el-GR" sz="1800" i="1" dirty="0" err="1">
                <a:effectLst/>
                <a:latin typeface="Times New Roman" panose="02020603050405020304" pitchFamily="18" charset="0"/>
                <a:ea typeface="Times New Roman" panose="02020603050405020304" pitchFamily="18" charset="0"/>
              </a:rPr>
              <a:t>τρο</a:t>
            </a:r>
            <a:r>
              <a:rPr lang="el-GR" sz="1800" i="1" spc="10" dirty="0" err="1">
                <a:effectLst/>
                <a:latin typeface="Times New Roman" panose="02020603050405020304" pitchFamily="18" charset="0"/>
                <a:ea typeface="Times New Roman" panose="02020603050405020304" pitchFamily="18" charset="0"/>
              </a:rPr>
              <a:t>φ</a:t>
            </a:r>
            <a:r>
              <a:rPr lang="el-GR" sz="1800" i="1" dirty="0" err="1">
                <a:effectLst/>
                <a:latin typeface="Times New Roman" panose="02020603050405020304" pitchFamily="18" charset="0"/>
                <a:ea typeface="Times New Roman" panose="02020603050405020304" pitchFamily="18" charset="0"/>
              </a:rPr>
              <a:t>ικός</a:t>
            </a:r>
            <a:r>
              <a:rPr lang="el-GR" sz="1800" i="1" spc="-15" dirty="0">
                <a:effectLst/>
                <a:latin typeface="Times New Roman" panose="02020603050405020304" pitchFamily="18" charset="0"/>
                <a:ea typeface="Times New Roman" panose="02020603050405020304" pitchFamily="18" charset="0"/>
              </a:rPr>
              <a:t> </a:t>
            </a:r>
            <a:r>
              <a:rPr lang="el-GR" sz="1800" i="1" spc="-5" dirty="0">
                <a:effectLst/>
                <a:latin typeface="Times New Roman" panose="02020603050405020304" pitchFamily="18" charset="0"/>
                <a:ea typeface="Times New Roman" panose="02020603050405020304" pitchFamily="18" charset="0"/>
              </a:rPr>
              <a:t>άν</a:t>
            </a:r>
            <a:r>
              <a:rPr lang="el-GR" sz="1800" i="1" spc="5" dirty="0">
                <a:effectLst/>
                <a:latin typeface="Times New Roman" panose="02020603050405020304" pitchFamily="18" charset="0"/>
                <a:ea typeface="Times New Roman" panose="02020603050405020304" pitchFamily="18" charset="0"/>
              </a:rPr>
              <a:t>ε</a:t>
            </a:r>
            <a:r>
              <a:rPr lang="el-GR" sz="1800" i="1" dirty="0">
                <a:effectLst/>
                <a:latin typeface="Times New Roman" panose="02020603050405020304" pitchFamily="18" charset="0"/>
                <a:ea typeface="Times New Roman" panose="02020603050405020304" pitchFamily="18" charset="0"/>
              </a:rPr>
              <a:t>μο</a:t>
            </a:r>
            <a:r>
              <a:rPr lang="el-GR" sz="1800" i="1" spc="-10" dirty="0">
                <a:effectLst/>
                <a:latin typeface="Times New Roman" panose="02020603050405020304" pitchFamily="18" charset="0"/>
                <a:ea typeface="Times New Roman" panose="02020603050405020304" pitchFamily="18" charset="0"/>
              </a:rPr>
              <a:t>ς</a:t>
            </a:r>
            <a:endParaRPr lang="el-GR" dirty="0"/>
          </a:p>
        </p:txBody>
      </p:sp>
      <p:cxnSp>
        <p:nvCxnSpPr>
          <p:cNvPr id="11" name="Ευθύγραμμο βέλος σύνδεσης 10">
            <a:extLst>
              <a:ext uri="{FF2B5EF4-FFF2-40B4-BE49-F238E27FC236}">
                <a16:creationId xmlns:a16="http://schemas.microsoft.com/office/drawing/2014/main" id="{912260B5-12BF-9DCE-745C-FCFC04E3957B}"/>
              </a:ext>
            </a:extLst>
          </p:cNvPr>
          <p:cNvCxnSpPr/>
          <p:nvPr/>
        </p:nvCxnSpPr>
        <p:spPr>
          <a:xfrm flipH="1">
            <a:off x="2339752" y="2420888"/>
            <a:ext cx="1584176" cy="7920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Ευθύγραμμο βέλος σύνδεσης 12">
            <a:extLst>
              <a:ext uri="{FF2B5EF4-FFF2-40B4-BE49-F238E27FC236}">
                <a16:creationId xmlns:a16="http://schemas.microsoft.com/office/drawing/2014/main" id="{3694D1AE-9B2F-F9B9-CE65-8D720AF69BF7}"/>
              </a:ext>
            </a:extLst>
          </p:cNvPr>
          <p:cNvCxnSpPr/>
          <p:nvPr/>
        </p:nvCxnSpPr>
        <p:spPr>
          <a:xfrm>
            <a:off x="3902224" y="2420888"/>
            <a:ext cx="1173832"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886EC41-A839-6750-03EA-EEFE0A054784}"/>
              </a:ext>
            </a:extLst>
          </p:cNvPr>
          <p:cNvSpPr txBox="1"/>
          <p:nvPr/>
        </p:nvSpPr>
        <p:spPr>
          <a:xfrm>
            <a:off x="2590800" y="4388479"/>
            <a:ext cx="2989312" cy="369332"/>
          </a:xfrm>
          <a:prstGeom prst="rect">
            <a:avLst/>
          </a:prstGeom>
          <a:noFill/>
        </p:spPr>
        <p:txBody>
          <a:bodyPr wrap="square">
            <a:spAutoFit/>
          </a:bodyPr>
          <a:lstStyle/>
          <a:p>
            <a:r>
              <a:rPr lang="el-GR" sz="1800" i="1" spc="-5" dirty="0">
                <a:effectLst/>
                <a:latin typeface="Times New Roman" panose="02020603050405020304" pitchFamily="18" charset="0"/>
                <a:ea typeface="Times New Roman" panose="02020603050405020304" pitchFamily="18" charset="0"/>
              </a:rPr>
              <a:t>δ</a:t>
            </a:r>
            <a:r>
              <a:rPr lang="el-GR" sz="1800" i="1" dirty="0">
                <a:effectLst/>
                <a:latin typeface="Times New Roman" panose="02020603050405020304" pitchFamily="18" charset="0"/>
                <a:ea typeface="Times New Roman" panose="02020603050405020304" pitchFamily="18" charset="0"/>
              </a:rPr>
              <a:t>ύν</a:t>
            </a:r>
            <a:r>
              <a:rPr lang="el-GR" sz="1800" i="1" spc="-10"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μη</a:t>
            </a:r>
            <a:r>
              <a:rPr lang="el-GR" sz="1800" i="1" spc="10" dirty="0">
                <a:effectLst/>
                <a:latin typeface="Times New Roman" panose="02020603050405020304" pitchFamily="18" charset="0"/>
                <a:ea typeface="Times New Roman" panose="02020603050405020304" pitchFamily="18" charset="0"/>
              </a:rPr>
              <a:t> </a:t>
            </a:r>
            <a:r>
              <a:rPr lang="el-GR" sz="1800" i="1" dirty="0" err="1">
                <a:effectLst/>
                <a:latin typeface="Times New Roman" panose="02020603050405020304" pitchFamily="18" charset="0"/>
                <a:ea typeface="Times New Roman" panose="02020603050405020304" pitchFamily="18" charset="0"/>
              </a:rPr>
              <a:t>β</a:t>
            </a:r>
            <a:r>
              <a:rPr lang="el-GR" sz="1800" i="1" spc="-5" dirty="0" err="1">
                <a:effectLst/>
                <a:latin typeface="Times New Roman" panose="02020603050405020304" pitchFamily="18" charset="0"/>
                <a:ea typeface="Times New Roman" panose="02020603050405020304" pitchFamily="18" charset="0"/>
              </a:rPr>
              <a:t>α</a:t>
            </a:r>
            <a:r>
              <a:rPr lang="el-GR" sz="1800" i="1" dirty="0" err="1">
                <a:effectLst/>
                <a:latin typeface="Times New Roman" panose="02020603050405020304" pitchFamily="18" charset="0"/>
                <a:ea typeface="Times New Roman" panose="02020603050405020304" pitchFamily="18" charset="0"/>
              </a:rPr>
              <a:t>ροβ</a:t>
            </a:r>
            <a:r>
              <a:rPr lang="el-GR" sz="1800" i="1" spc="-5" dirty="0" err="1">
                <a:effectLst/>
                <a:latin typeface="Times New Roman" panose="02020603050405020304" pitchFamily="18" charset="0"/>
                <a:ea typeface="Times New Roman" panose="02020603050405020304" pitchFamily="18" charset="0"/>
              </a:rPr>
              <a:t>α</a:t>
            </a:r>
            <a:r>
              <a:rPr lang="el-GR" sz="1800" i="1" spc="10" dirty="0" err="1">
                <a:effectLst/>
                <a:latin typeface="Times New Roman" panose="02020603050405020304" pitchFamily="18" charset="0"/>
                <a:ea typeface="Times New Roman" panose="02020603050405020304" pitchFamily="18" charset="0"/>
              </a:rPr>
              <a:t>θ</a:t>
            </a:r>
            <a:r>
              <a:rPr lang="el-GR" sz="1800" i="1" dirty="0" err="1">
                <a:effectLst/>
                <a:latin typeface="Times New Roman" panose="02020603050405020304" pitchFamily="18" charset="0"/>
                <a:ea typeface="Times New Roman" panose="02020603050405020304" pitchFamily="18" charset="0"/>
              </a:rPr>
              <a:t>μί</a:t>
            </a:r>
            <a:r>
              <a:rPr lang="el-GR" sz="1800" i="1" spc="-5" dirty="0" err="1">
                <a:effectLst/>
                <a:latin typeface="Times New Roman" panose="02020603050405020304" pitchFamily="18" charset="0"/>
                <a:ea typeface="Times New Roman" panose="02020603050405020304" pitchFamily="18" charset="0"/>
              </a:rPr>
              <a:t>δα</a:t>
            </a:r>
            <a:r>
              <a:rPr lang="el-GR" sz="1800" i="1" dirty="0" err="1">
                <a:effectLst/>
                <a:latin typeface="Times New Roman" panose="02020603050405020304" pitchFamily="18" charset="0"/>
                <a:ea typeface="Times New Roman" panose="02020603050405020304" pitchFamily="18" charset="0"/>
              </a:rPr>
              <a:t>ς</a:t>
            </a:r>
            <a:r>
              <a:rPr lang="el-GR" sz="1800" i="1" dirty="0">
                <a:effectLst/>
                <a:latin typeface="Times New Roman" panose="02020603050405020304" pitchFamily="18" charset="0"/>
                <a:ea typeface="Times New Roman" panose="02020603050405020304" pitchFamily="18" charset="0"/>
              </a:rPr>
              <a:t> (</a:t>
            </a:r>
            <a:r>
              <a:rPr lang="en-US" sz="1800" i="1" dirty="0">
                <a:effectLst/>
                <a:latin typeface="Times New Roman" panose="02020603050405020304" pitchFamily="18" charset="0"/>
                <a:ea typeface="Times New Roman" panose="02020603050405020304" pitchFamily="18" charset="0"/>
              </a:rPr>
              <a:t>PGF)</a:t>
            </a:r>
            <a:r>
              <a:rPr lang="el-GR" sz="1800" i="1" spc="20" dirty="0">
                <a:effectLst/>
                <a:latin typeface="Times New Roman" panose="02020603050405020304" pitchFamily="18" charset="0"/>
                <a:ea typeface="Times New Roman" panose="02020603050405020304" pitchFamily="18" charset="0"/>
              </a:rPr>
              <a:t> </a:t>
            </a:r>
            <a:endParaRPr lang="el-GR" dirty="0"/>
          </a:p>
        </p:txBody>
      </p:sp>
      <p:cxnSp>
        <p:nvCxnSpPr>
          <p:cNvPr id="17" name="Ευθύγραμμο βέλος σύνδεσης 16">
            <a:extLst>
              <a:ext uri="{FF2B5EF4-FFF2-40B4-BE49-F238E27FC236}">
                <a16:creationId xmlns:a16="http://schemas.microsoft.com/office/drawing/2014/main" id="{1FBB9A21-7DAD-79A0-8773-87C4D2A6F5C8}"/>
              </a:ext>
            </a:extLst>
          </p:cNvPr>
          <p:cNvCxnSpPr>
            <a:cxnSpLocks/>
            <a:stCxn id="15" idx="1"/>
          </p:cNvCxnSpPr>
          <p:nvPr/>
        </p:nvCxnSpPr>
        <p:spPr>
          <a:xfrm flipV="1">
            <a:off x="2590800" y="2928274"/>
            <a:ext cx="2197224" cy="16448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569B9A6-7689-40D8-8C8F-64B67ECC919A}"/>
              </a:ext>
            </a:extLst>
          </p:cNvPr>
          <p:cNvSpPr txBox="1"/>
          <p:nvPr/>
        </p:nvSpPr>
        <p:spPr>
          <a:xfrm>
            <a:off x="5329181" y="1873120"/>
            <a:ext cx="1925960" cy="369332"/>
          </a:xfrm>
          <a:prstGeom prst="rect">
            <a:avLst/>
          </a:prstGeom>
          <a:noFill/>
        </p:spPr>
        <p:txBody>
          <a:bodyPr wrap="square">
            <a:spAutoFit/>
          </a:bodyPr>
          <a:lstStyle/>
          <a:p>
            <a:r>
              <a:rPr lang="el-GR" sz="1800" i="1" spc="-5" dirty="0">
                <a:effectLst/>
                <a:latin typeface="Times New Roman" panose="02020603050405020304" pitchFamily="18" charset="0"/>
                <a:ea typeface="Times New Roman" panose="02020603050405020304" pitchFamily="18" charset="0"/>
              </a:rPr>
              <a:t>δ</a:t>
            </a:r>
            <a:r>
              <a:rPr lang="el-GR" sz="1800" i="1" dirty="0">
                <a:effectLst/>
                <a:latin typeface="Times New Roman" panose="02020603050405020304" pitchFamily="18" charset="0"/>
                <a:ea typeface="Times New Roman" panose="02020603050405020304" pitchFamily="18" charset="0"/>
              </a:rPr>
              <a:t>ύν</a:t>
            </a:r>
            <a:r>
              <a:rPr lang="el-GR" sz="1800" i="1" spc="-10" dirty="0">
                <a:effectLst/>
                <a:latin typeface="Times New Roman" panose="02020603050405020304" pitchFamily="18" charset="0"/>
                <a:ea typeface="Times New Roman" panose="02020603050405020304" pitchFamily="18" charset="0"/>
              </a:rPr>
              <a:t>α</a:t>
            </a:r>
            <a:r>
              <a:rPr lang="el-GR" sz="1800" i="1" dirty="0">
                <a:effectLst/>
                <a:latin typeface="Times New Roman" panose="02020603050405020304" pitchFamily="18" charset="0"/>
                <a:ea typeface="Times New Roman" panose="02020603050405020304" pitchFamily="18" charset="0"/>
              </a:rPr>
              <a:t>μη</a:t>
            </a:r>
            <a:r>
              <a:rPr lang="el-GR" sz="1800" i="1" spc="10" dirty="0">
                <a:effectLst/>
                <a:latin typeface="Times New Roman" panose="02020603050405020304" pitchFamily="18" charset="0"/>
                <a:ea typeface="Times New Roman" panose="02020603050405020304" pitchFamily="18" charset="0"/>
              </a:rPr>
              <a:t> </a:t>
            </a:r>
            <a:r>
              <a:rPr lang="en-US" sz="1800" i="1" spc="-5" dirty="0">
                <a:effectLst/>
                <a:latin typeface="Times New Roman" panose="02020603050405020304" pitchFamily="18" charset="0"/>
                <a:ea typeface="Times New Roman" panose="02020603050405020304" pitchFamily="18" charset="0"/>
              </a:rPr>
              <a:t>C</a:t>
            </a:r>
            <a:r>
              <a:rPr lang="en-US" sz="1800" i="1" dirty="0">
                <a:effectLst/>
                <a:latin typeface="Times New Roman" panose="02020603050405020304" pitchFamily="18" charset="0"/>
                <a:ea typeface="Times New Roman" panose="02020603050405020304" pitchFamily="18" charset="0"/>
              </a:rPr>
              <a:t>o</a:t>
            </a:r>
            <a:r>
              <a:rPr lang="en-US" sz="1800" i="1" spc="-10" dirty="0">
                <a:effectLst/>
                <a:latin typeface="Times New Roman" panose="02020603050405020304" pitchFamily="18" charset="0"/>
                <a:ea typeface="Times New Roman" panose="02020603050405020304" pitchFamily="18" charset="0"/>
              </a:rPr>
              <a:t>r</a:t>
            </a:r>
            <a:r>
              <a:rPr lang="en-US" sz="1800" i="1" dirty="0">
                <a:effectLst/>
                <a:latin typeface="Times New Roman" panose="02020603050405020304" pitchFamily="18" charset="0"/>
                <a:ea typeface="Times New Roman" panose="02020603050405020304" pitchFamily="18" charset="0"/>
              </a:rPr>
              <a:t>io</a:t>
            </a:r>
            <a:r>
              <a:rPr lang="en-US" sz="1800" i="1" spc="5" dirty="0">
                <a:effectLst/>
                <a:latin typeface="Times New Roman" panose="02020603050405020304" pitchFamily="18" charset="0"/>
                <a:ea typeface="Times New Roman" panose="02020603050405020304" pitchFamily="18" charset="0"/>
              </a:rPr>
              <a:t>l</a:t>
            </a:r>
            <a:r>
              <a:rPr lang="en-US" sz="1800" i="1" dirty="0">
                <a:effectLst/>
                <a:latin typeface="Times New Roman" panose="02020603050405020304" pitchFamily="18" charset="0"/>
                <a:ea typeface="Times New Roman" panose="02020603050405020304" pitchFamily="18" charset="0"/>
              </a:rPr>
              <a:t>is</a:t>
            </a:r>
            <a:r>
              <a:rPr lang="en-US" sz="1800" i="1" spc="15" dirty="0">
                <a:effectLst/>
                <a:latin typeface="Times New Roman" panose="02020603050405020304" pitchFamily="18" charset="0"/>
                <a:ea typeface="Times New Roman" panose="02020603050405020304" pitchFamily="18" charset="0"/>
              </a:rPr>
              <a:t> </a:t>
            </a:r>
            <a:endParaRPr lang="el-GR" dirty="0"/>
          </a:p>
        </p:txBody>
      </p:sp>
      <p:cxnSp>
        <p:nvCxnSpPr>
          <p:cNvPr id="21" name="Ευθύγραμμο βέλος σύνδεσης 20">
            <a:extLst>
              <a:ext uri="{FF2B5EF4-FFF2-40B4-BE49-F238E27FC236}">
                <a16:creationId xmlns:a16="http://schemas.microsoft.com/office/drawing/2014/main" id="{40A14FB6-5C82-CA86-8206-2925C6C9EFF1}"/>
              </a:ext>
            </a:extLst>
          </p:cNvPr>
          <p:cNvCxnSpPr/>
          <p:nvPr/>
        </p:nvCxnSpPr>
        <p:spPr>
          <a:xfrm flipH="1">
            <a:off x="5102932" y="2158699"/>
            <a:ext cx="1053244" cy="7695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2 - Θέση αριθμού διαφάνειας"/>
          <p:cNvSpPr>
            <a:spLocks noGrp="1"/>
          </p:cNvSpPr>
          <p:nvPr>
            <p:ph type="sldNum" sz="quarter" idx="12"/>
          </p:nvPr>
        </p:nvSpPr>
        <p:spPr/>
        <p:txBody>
          <a:bodyPr/>
          <a:lstStyle/>
          <a:p>
            <a:fld id="{91701D6A-1F9E-4684-A377-9209A26E902F}" type="slidenum">
              <a:rPr lang="el-GR" smtClean="0">
                <a:solidFill>
                  <a:prstClr val="black">
                    <a:tint val="75000"/>
                  </a:prstClr>
                </a:solidFill>
              </a:rPr>
              <a:pPr/>
              <a:t>61</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036616BD-23B9-49BC-A38C-ABC716A02DC8}"/>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chemeClr val="accent3">
                    <a:lumMod val="50000"/>
                  </a:schemeClr>
                </a:solidFill>
                <a:latin typeface="Segoe UI Symbol" panose="020B0502040204020203" pitchFamily="34" charset="0"/>
                <a:ea typeface="Segoe UI Symbol" panose="020B0502040204020203" pitchFamily="34" charset="0"/>
              </a:defRPr>
            </a:lvl1pPr>
          </a:lstStyle>
          <a:p>
            <a:r>
              <a:rPr lang="el-GR" dirty="0"/>
              <a:t>Το γεωδυναμικό</a:t>
            </a:r>
          </a:p>
        </p:txBody>
      </p:sp>
      <p:sp>
        <p:nvSpPr>
          <p:cNvPr id="5" name="Ορθογώνιο 8">
            <a:extLst>
              <a:ext uri="{FF2B5EF4-FFF2-40B4-BE49-F238E27FC236}">
                <a16:creationId xmlns:a16="http://schemas.microsoft.com/office/drawing/2014/main" id="{98678226-59A9-4116-A20D-61897888ED15}"/>
              </a:ext>
            </a:extLst>
          </p:cNvPr>
          <p:cNvSpPr/>
          <p:nvPr/>
        </p:nvSpPr>
        <p:spPr>
          <a:xfrm>
            <a:off x="323528" y="980728"/>
            <a:ext cx="8404106" cy="4555093"/>
          </a:xfrm>
          <a:prstGeom prst="rect">
            <a:avLst/>
          </a:prstGeom>
        </p:spPr>
        <p:txBody>
          <a:bodyPr wrap="square">
            <a:spAutoFit/>
          </a:bodyPr>
          <a:lstStyle/>
          <a:p>
            <a:pPr algn="just"/>
            <a:r>
              <a:rPr lang="el-GR" sz="2400" dirty="0">
                <a:latin typeface="Arial Narrow" panose="020B0606020202030204" pitchFamily="34" charset="0"/>
              </a:rPr>
              <a:t>Το γεωδυναμικό ύψος επιτρέπει την μελέτη των κινήσεων στην ατμόσφαιρα σε επιφάνειες σταθερού ύψους.</a:t>
            </a:r>
          </a:p>
          <a:p>
            <a:pPr algn="just"/>
            <a:endParaRPr lang="el-GR" sz="2200" dirty="0">
              <a:solidFill>
                <a:srgbClr val="0000FF"/>
              </a:solidFill>
            </a:endParaRPr>
          </a:p>
          <a:p>
            <a:pPr algn="just"/>
            <a:r>
              <a:rPr lang="el-GR" sz="2200" dirty="0">
                <a:solidFill>
                  <a:srgbClr val="0000FF"/>
                </a:solidFill>
                <a:latin typeface="Arial Narrow" panose="020B0606020202030204" pitchFamily="34" charset="0"/>
              </a:rPr>
              <a:t>Έτσι, εάν απαλειφθεί από τον </a:t>
            </a:r>
            <a:r>
              <a:rPr lang="el-GR" sz="2200" dirty="0" err="1">
                <a:solidFill>
                  <a:srgbClr val="0000FF"/>
                </a:solidFill>
                <a:latin typeface="Arial Narrow" panose="020B0606020202030204" pitchFamily="34" charset="0"/>
              </a:rPr>
              <a:t>γεωστροφικό</a:t>
            </a:r>
            <a:r>
              <a:rPr lang="el-GR" sz="2200" dirty="0">
                <a:solidFill>
                  <a:srgbClr val="0000FF"/>
                </a:solidFill>
                <a:latin typeface="Arial Narrow" panose="020B0606020202030204" pitchFamily="34" charset="0"/>
              </a:rPr>
              <a:t> άνεμο η πυκνότητα, </a:t>
            </a:r>
            <a:r>
              <a:rPr lang="en-US" sz="2200" dirty="0">
                <a:solidFill>
                  <a:srgbClr val="0000FF"/>
                </a:solidFill>
                <a:latin typeface="Arial Narrow" panose="020B0606020202030204" pitchFamily="34" charset="0"/>
              </a:rPr>
              <a:t>(</a:t>
            </a:r>
            <a:r>
              <a:rPr lang="el-GR" sz="2200" dirty="0">
                <a:solidFill>
                  <a:srgbClr val="0000FF"/>
                </a:solidFill>
                <a:latin typeface="Arial Narrow" panose="020B0606020202030204" pitchFamily="34" charset="0"/>
              </a:rPr>
              <a:t>ούτε μετράται άμεσα ούτε μπορεί να βρεθεί εύκολα</a:t>
            </a:r>
            <a:r>
              <a:rPr lang="en-US" sz="2200" dirty="0">
                <a:solidFill>
                  <a:srgbClr val="0000FF"/>
                </a:solidFill>
                <a:latin typeface="Arial Narrow" panose="020B0606020202030204" pitchFamily="34" charset="0"/>
              </a:rPr>
              <a:t>)</a:t>
            </a:r>
            <a:r>
              <a:rPr lang="el-GR" sz="2200" dirty="0">
                <a:solidFill>
                  <a:srgbClr val="0000FF"/>
                </a:solidFill>
                <a:latin typeface="Arial Narrow" panose="020B0606020202030204" pitchFamily="34" charset="0"/>
              </a:rPr>
              <a:t>.</a:t>
            </a:r>
          </a:p>
          <a:p>
            <a:pPr algn="just"/>
            <a:endParaRPr lang="el-GR" sz="2200" dirty="0">
              <a:solidFill>
                <a:srgbClr val="0000FF"/>
              </a:solidFill>
              <a:latin typeface="Arial Narrow" panose="020B0606020202030204" pitchFamily="34" charset="0"/>
            </a:endParaRPr>
          </a:p>
          <a:p>
            <a:pPr algn="just"/>
            <a:r>
              <a:rPr lang="el-GR" sz="2200" dirty="0">
                <a:solidFill>
                  <a:srgbClr val="0000FF"/>
                </a:solidFill>
                <a:latin typeface="Arial Narrow" panose="020B0606020202030204" pitchFamily="34" charset="0"/>
              </a:rPr>
              <a:t>ο </a:t>
            </a:r>
            <a:r>
              <a:rPr lang="el-GR" sz="2200" dirty="0" err="1">
                <a:solidFill>
                  <a:srgbClr val="0000FF"/>
                </a:solidFill>
                <a:latin typeface="Arial Narrow" panose="020B0606020202030204" pitchFamily="34" charset="0"/>
              </a:rPr>
              <a:t>γεωστροφικός</a:t>
            </a:r>
            <a:r>
              <a:rPr lang="el-GR" sz="2200" dirty="0">
                <a:solidFill>
                  <a:srgbClr val="0000FF"/>
                </a:solidFill>
                <a:latin typeface="Arial Narrow" panose="020B0606020202030204" pitchFamily="34" charset="0"/>
              </a:rPr>
              <a:t> άνεμος μπορεί να λάβει τη μορφή:</a:t>
            </a:r>
          </a:p>
          <a:p>
            <a:pPr algn="just"/>
            <a:endParaRPr lang="el-GR" sz="2200" dirty="0">
              <a:solidFill>
                <a:srgbClr val="0000FF"/>
              </a:solidFill>
            </a:endParaRPr>
          </a:p>
          <a:p>
            <a:pPr algn="just"/>
            <a:endParaRPr lang="el-GR" sz="2200" dirty="0">
              <a:solidFill>
                <a:srgbClr val="0000FF"/>
              </a:solidFill>
            </a:endParaRPr>
          </a:p>
          <a:p>
            <a:pPr algn="just"/>
            <a:endParaRPr lang="el-GR" sz="2200" dirty="0">
              <a:solidFill>
                <a:srgbClr val="0000FF"/>
              </a:solidFill>
            </a:endParaRPr>
          </a:p>
          <a:p>
            <a:pPr algn="just"/>
            <a:endParaRPr lang="el-GR" sz="2200" dirty="0">
              <a:solidFill>
                <a:srgbClr val="0000FF"/>
              </a:solidFill>
            </a:endParaRPr>
          </a:p>
          <a:p>
            <a:pPr algn="ctr"/>
            <a:r>
              <a:rPr lang="el-GR" sz="2200" dirty="0">
                <a:solidFill>
                  <a:srgbClr val="0000FF"/>
                </a:solidFill>
              </a:rPr>
              <a:t>ή</a:t>
            </a:r>
          </a:p>
          <a:p>
            <a:pPr algn="just"/>
            <a:endParaRPr lang="el-GR" sz="2200" dirty="0">
              <a:solidFill>
                <a:srgbClr val="0000FF"/>
              </a:solidFill>
            </a:endParaRPr>
          </a:p>
        </p:txBody>
      </p:sp>
      <p:pic>
        <p:nvPicPr>
          <p:cNvPr id="6" name="5 - Εικόνα" descr="math-20191113 (3).png"/>
          <p:cNvPicPr>
            <a:picLocks noChangeAspect="1"/>
          </p:cNvPicPr>
          <p:nvPr/>
        </p:nvPicPr>
        <p:blipFill>
          <a:blip r:embed="rId3" cstate="print"/>
          <a:stretch>
            <a:fillRect/>
          </a:stretch>
        </p:blipFill>
        <p:spPr>
          <a:xfrm>
            <a:off x="3203848" y="3573016"/>
            <a:ext cx="2667000" cy="857250"/>
          </a:xfrm>
          <a:prstGeom prst="rect">
            <a:avLst/>
          </a:prstGeom>
        </p:spPr>
      </p:pic>
      <p:pic>
        <p:nvPicPr>
          <p:cNvPr id="7" name="6 - Εικόνα" descr="math-20191113 (4).png"/>
          <p:cNvPicPr>
            <a:picLocks noChangeAspect="1"/>
          </p:cNvPicPr>
          <p:nvPr/>
        </p:nvPicPr>
        <p:blipFill>
          <a:blip r:embed="rId4" cstate="print"/>
          <a:stretch>
            <a:fillRect/>
          </a:stretch>
        </p:blipFill>
        <p:spPr>
          <a:xfrm>
            <a:off x="3203848" y="5229200"/>
            <a:ext cx="2628900" cy="933450"/>
          </a:xfrm>
          <a:prstGeom prst="rect">
            <a:avLst/>
          </a:prstGeom>
        </p:spPr>
      </p:pic>
      <p:cxnSp>
        <p:nvCxnSpPr>
          <p:cNvPr id="8" name="Ευθεία γραμμή σύνδεσης 7">
            <a:extLst>
              <a:ext uri="{FF2B5EF4-FFF2-40B4-BE49-F238E27FC236}">
                <a16:creationId xmlns:a16="http://schemas.microsoft.com/office/drawing/2014/main" id="{B979D0D0-FDB8-3C05-79DB-0B6AA71503FF}"/>
              </a:ext>
            </a:extLst>
          </p:cNvPr>
          <p:cNvCxnSpPr/>
          <p:nvPr/>
        </p:nvCxnSpPr>
        <p:spPr>
          <a:xfrm>
            <a:off x="1691680" y="6356350"/>
            <a:ext cx="54006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2 - Θέση αριθμού διαφάνειας"/>
          <p:cNvSpPr>
            <a:spLocks noGrp="1"/>
          </p:cNvSpPr>
          <p:nvPr>
            <p:ph type="sldNum" sz="quarter" idx="12"/>
          </p:nvPr>
        </p:nvSpPr>
        <p:spPr/>
        <p:txBody>
          <a:bodyPr/>
          <a:lstStyle/>
          <a:p>
            <a:fld id="{91701D6A-1F9E-4684-A377-9209A26E902F}" type="slidenum">
              <a:rPr lang="el-GR" smtClean="0">
                <a:solidFill>
                  <a:prstClr val="black">
                    <a:tint val="75000"/>
                  </a:prstClr>
                </a:solidFill>
              </a:rPr>
              <a:pPr/>
              <a:t>62</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036616BD-23B9-49BC-A38C-ABC716A02DC8}"/>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chemeClr val="accent3">
                    <a:lumMod val="50000"/>
                  </a:schemeClr>
                </a:solidFill>
                <a:latin typeface="Segoe UI Symbol" panose="020B0502040204020203" pitchFamily="34" charset="0"/>
                <a:ea typeface="Segoe UI Symbol" panose="020B0502040204020203" pitchFamily="34" charset="0"/>
              </a:defRPr>
            </a:lvl1pPr>
          </a:lstStyle>
          <a:p>
            <a:r>
              <a:rPr lang="el-GR" dirty="0" err="1">
                <a:solidFill>
                  <a:srgbClr val="002060"/>
                </a:solidFill>
              </a:rPr>
              <a:t>Αγεωστροφικός</a:t>
            </a:r>
            <a:r>
              <a:rPr lang="el-GR" dirty="0">
                <a:solidFill>
                  <a:srgbClr val="002060"/>
                </a:solidFill>
              </a:rPr>
              <a:t> Άνεμος</a:t>
            </a:r>
          </a:p>
        </p:txBody>
      </p:sp>
      <p:sp>
        <p:nvSpPr>
          <p:cNvPr id="5" name="Ορθογώνιο 8">
            <a:extLst>
              <a:ext uri="{FF2B5EF4-FFF2-40B4-BE49-F238E27FC236}">
                <a16:creationId xmlns:a16="http://schemas.microsoft.com/office/drawing/2014/main" id="{98678226-59A9-4116-A20D-61897888ED15}"/>
              </a:ext>
            </a:extLst>
          </p:cNvPr>
          <p:cNvSpPr/>
          <p:nvPr/>
        </p:nvSpPr>
        <p:spPr>
          <a:xfrm>
            <a:off x="323528" y="1124744"/>
            <a:ext cx="8784976" cy="769441"/>
          </a:xfrm>
          <a:prstGeom prst="rect">
            <a:avLst/>
          </a:prstGeom>
        </p:spPr>
        <p:txBody>
          <a:bodyPr wrap="square">
            <a:spAutoFit/>
          </a:bodyPr>
          <a:lstStyle/>
          <a:p>
            <a:pPr algn="just"/>
            <a:r>
              <a:rPr lang="el-GR" sz="2200" dirty="0" err="1">
                <a:solidFill>
                  <a:srgbClr val="0000FF"/>
                </a:solidFill>
              </a:rPr>
              <a:t>Αγεωστροφικός</a:t>
            </a:r>
            <a:r>
              <a:rPr lang="el-GR" sz="2200" dirty="0">
                <a:solidFill>
                  <a:srgbClr val="0000FF"/>
                </a:solidFill>
              </a:rPr>
              <a:t> άνεμος</a:t>
            </a:r>
            <a:r>
              <a:rPr lang="en-US" sz="2200" dirty="0">
                <a:solidFill>
                  <a:srgbClr val="0000FF"/>
                </a:solidFill>
              </a:rPr>
              <a:t> (</a:t>
            </a:r>
            <a:r>
              <a:rPr lang="en-US" sz="2200" dirty="0" err="1">
                <a:solidFill>
                  <a:srgbClr val="0000FF"/>
                </a:solidFill>
              </a:rPr>
              <a:t>U</a:t>
            </a:r>
            <a:r>
              <a:rPr lang="en-US" sz="2200" baseline="-25000" dirty="0" err="1">
                <a:solidFill>
                  <a:srgbClr val="0000FF"/>
                </a:solidFill>
              </a:rPr>
              <a:t>ag</a:t>
            </a:r>
            <a:r>
              <a:rPr lang="en-US" sz="2200" dirty="0">
                <a:solidFill>
                  <a:srgbClr val="0000FF"/>
                </a:solidFill>
              </a:rPr>
              <a:t>)</a:t>
            </a:r>
            <a:r>
              <a:rPr lang="el-GR" sz="2200" dirty="0">
                <a:solidFill>
                  <a:srgbClr val="0000FF"/>
                </a:solidFill>
              </a:rPr>
              <a:t> είναι ο άνεμος που προκύπτει από τη διανυσματική διαφορά του πραγματικού (</a:t>
            </a:r>
            <a:r>
              <a:rPr lang="en-US" sz="2200" dirty="0">
                <a:solidFill>
                  <a:srgbClr val="0000FF"/>
                </a:solidFill>
              </a:rPr>
              <a:t>U</a:t>
            </a:r>
            <a:r>
              <a:rPr lang="en-US" sz="2200" baseline="-25000" dirty="0">
                <a:solidFill>
                  <a:srgbClr val="0000FF"/>
                </a:solidFill>
              </a:rPr>
              <a:t>H</a:t>
            </a:r>
            <a:r>
              <a:rPr lang="en-US" sz="2200" dirty="0">
                <a:solidFill>
                  <a:srgbClr val="0000FF"/>
                </a:solidFill>
              </a:rPr>
              <a:t>) </a:t>
            </a:r>
            <a:r>
              <a:rPr lang="el-GR" sz="2200" dirty="0">
                <a:solidFill>
                  <a:srgbClr val="0000FF"/>
                </a:solidFill>
              </a:rPr>
              <a:t>από τον </a:t>
            </a:r>
            <a:r>
              <a:rPr lang="el-GR" sz="2200" dirty="0" err="1">
                <a:solidFill>
                  <a:srgbClr val="0000FF"/>
                </a:solidFill>
              </a:rPr>
              <a:t>γεωστροφικό</a:t>
            </a:r>
            <a:r>
              <a:rPr lang="el-GR" sz="2200" dirty="0">
                <a:solidFill>
                  <a:srgbClr val="0000FF"/>
                </a:solidFill>
              </a:rPr>
              <a:t> (</a:t>
            </a:r>
            <a:r>
              <a:rPr lang="en-US" sz="2200" dirty="0">
                <a:solidFill>
                  <a:srgbClr val="0000FF"/>
                </a:solidFill>
              </a:rPr>
              <a:t>V</a:t>
            </a:r>
            <a:r>
              <a:rPr lang="en-US" sz="2200" baseline="-25000" dirty="0">
                <a:solidFill>
                  <a:srgbClr val="0000FF"/>
                </a:solidFill>
              </a:rPr>
              <a:t>g</a:t>
            </a:r>
            <a:r>
              <a:rPr lang="en-US" sz="2200" dirty="0">
                <a:solidFill>
                  <a:srgbClr val="0000FF"/>
                </a:solidFill>
              </a:rPr>
              <a:t>).</a:t>
            </a:r>
            <a:endParaRPr lang="el-GR" sz="2200" dirty="0">
              <a:solidFill>
                <a:srgbClr val="0000FF"/>
              </a:solidFill>
            </a:endParaRPr>
          </a:p>
        </p:txBody>
      </p:sp>
      <mc:AlternateContent xmlns:mc="http://schemas.openxmlformats.org/markup-compatibility/2006" xmlns:a14="http://schemas.microsoft.com/office/drawing/2010/main">
        <mc:Choice Requires="a14">
          <p:sp>
            <p:nvSpPr>
              <p:cNvPr id="7" name="Object 4">
                <a:extLst>
                  <a:ext uri="{FF2B5EF4-FFF2-40B4-BE49-F238E27FC236}">
                    <a16:creationId xmlns:a16="http://schemas.microsoft.com/office/drawing/2014/main" id="{6EB4CFBA-E029-4304-9FEF-856D021992C1}"/>
                  </a:ext>
                </a:extLst>
              </p:cNvPr>
              <p:cNvSpPr txBox="1"/>
              <p:nvPr/>
            </p:nvSpPr>
            <p:spPr bwMode="auto">
              <a:xfrm>
                <a:off x="1891468" y="3162032"/>
                <a:ext cx="5572869" cy="533935"/>
              </a:xfrm>
              <a:prstGeom prst="rect">
                <a:avLst/>
              </a:prstGeom>
              <a:noFill/>
              <a:ln>
                <a:noFill/>
              </a:ln>
              <a:effectLst/>
            </p:spPr>
            <p:txBody>
              <a:bodyPr>
                <a:normAutofit/>
              </a:bodyPr>
              <a:lstStyle/>
              <a:p>
                <a:pPr/>
                <a14:m>
                  <m:oMathPara xmlns:m="http://schemas.openxmlformats.org/officeDocument/2006/math">
                    <m:oMathParaPr>
                      <m:jc m:val="centerGroup"/>
                    </m:oMathParaPr>
                    <m:oMath xmlns:m="http://schemas.openxmlformats.org/officeDocument/2006/math">
                      <m:r>
                        <a:rPr lang="en-US" sz="2400" i="1" smtClean="0">
                          <a:solidFill>
                            <a:schemeClr val="tx1"/>
                          </a:solidFill>
                          <a:latin typeface="Cambria Math" panose="02040503050406030204" pitchFamily="18" charset="0"/>
                        </a:rPr>
                        <m:t>𝑈</m:t>
                      </m:r>
                      <m:r>
                        <a:rPr lang="en-US" sz="2400" b="0" i="1" baseline="-25000" smtClean="0">
                          <a:solidFill>
                            <a:schemeClr val="tx1"/>
                          </a:solidFill>
                          <a:latin typeface="Cambria Math" panose="02040503050406030204" pitchFamily="18" charset="0"/>
                        </a:rPr>
                        <m:t>𝑎𝑔</m:t>
                      </m:r>
                      <m:r>
                        <a:rPr lang="el-GR"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𝑈</m:t>
                      </m:r>
                      <m:r>
                        <a:rPr lang="en-US" sz="2400" b="0" i="1" baseline="-25000" smtClean="0">
                          <a:solidFill>
                            <a:schemeClr val="tx1"/>
                          </a:solidFill>
                          <a:latin typeface="Cambria Math" panose="02040503050406030204" pitchFamily="18" charset="0"/>
                        </a:rPr>
                        <m:t>𝐻</m:t>
                      </m:r>
                      <m:r>
                        <a:rPr lang="en-US" sz="2400" i="1">
                          <a:solidFill>
                            <a:schemeClr val="tx1"/>
                          </a:solidFill>
                          <a:latin typeface="Cambria Math" panose="02040503050406030204" pitchFamily="18" charset="0"/>
                        </a:rPr>
                        <m:t>−</m:t>
                      </m:r>
                      <m:r>
                        <m:rPr>
                          <m:nor/>
                        </m:rPr>
                        <a:rPr lang="en-US" sz="2400" dirty="0">
                          <a:solidFill>
                            <a:schemeClr val="tx1"/>
                          </a:solidFill>
                        </a:rPr>
                        <m:t>V</m:t>
                      </m:r>
                      <m:r>
                        <m:rPr>
                          <m:nor/>
                        </m:rPr>
                        <a:rPr lang="en-US" sz="2400" baseline="-25000" dirty="0">
                          <a:solidFill>
                            <a:schemeClr val="tx1"/>
                          </a:solidFill>
                        </a:rPr>
                        <m:t>g</m:t>
                      </m:r>
                    </m:oMath>
                  </m:oMathPara>
                </a14:m>
                <a:endParaRPr lang="el-GR" sz="2400" baseline="-25000" dirty="0">
                  <a:solidFill>
                    <a:schemeClr val="tx1"/>
                  </a:solidFill>
                </a:endParaRPr>
              </a:p>
            </p:txBody>
          </p:sp>
        </mc:Choice>
        <mc:Fallback xmlns="">
          <p:sp>
            <p:nvSpPr>
              <p:cNvPr id="7" name="Object 4">
                <a:extLst>
                  <a:ext uri="{FF2B5EF4-FFF2-40B4-BE49-F238E27FC236}">
                    <a16:creationId xmlns:a16="http://schemas.microsoft.com/office/drawing/2014/main" id="{6EB4CFBA-E029-4304-9FEF-856D021992C1}"/>
                  </a:ext>
                </a:extLst>
              </p:cNvPr>
              <p:cNvSpPr txBox="1">
                <a:spLocks noRot="1" noChangeAspect="1" noMove="1" noResize="1" noEditPoints="1" noAdjustHandles="1" noChangeArrowheads="1" noChangeShapeType="1" noTextEdit="1"/>
              </p:cNvSpPr>
              <p:nvPr/>
            </p:nvSpPr>
            <p:spPr bwMode="auto">
              <a:xfrm>
                <a:off x="1891468" y="3162032"/>
                <a:ext cx="5572869" cy="533935"/>
              </a:xfrm>
              <a:prstGeom prst="rect">
                <a:avLst/>
              </a:prstGeom>
              <a:blipFill>
                <a:blip r:embed="rId3"/>
                <a:stretch>
                  <a:fillRect/>
                </a:stretch>
              </a:blipFill>
              <a:ln>
                <a:noFill/>
              </a:ln>
              <a:effectLst/>
            </p:spPr>
            <p:txBody>
              <a:bodyPr/>
              <a:lstStyle/>
              <a:p>
                <a:r>
                  <a:rPr lang="el-GR">
                    <a:noFill/>
                  </a:rPr>
                  <a:t> </a:t>
                </a:r>
              </a:p>
            </p:txBody>
          </p:sp>
        </mc:Fallback>
      </mc:AlternateContent>
      <p:cxnSp>
        <p:nvCxnSpPr>
          <p:cNvPr id="6" name="Ευθεία γραμμή σύνδεσης 5">
            <a:extLst>
              <a:ext uri="{FF2B5EF4-FFF2-40B4-BE49-F238E27FC236}">
                <a16:creationId xmlns:a16="http://schemas.microsoft.com/office/drawing/2014/main" id="{522BEF84-0C1D-BFEF-C405-DD23595CCCCE}"/>
              </a:ext>
            </a:extLst>
          </p:cNvPr>
          <p:cNvCxnSpPr/>
          <p:nvPr/>
        </p:nvCxnSpPr>
        <p:spPr>
          <a:xfrm>
            <a:off x="1691680" y="5877272"/>
            <a:ext cx="54006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5EBD5C7-D44F-47C0-BD29-BA40043E153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2992A83-4E51-4D98-A743-569F8066305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63</a:t>
            </a:fld>
            <a:endParaRPr lang="el-GR" dirty="0">
              <a:solidFill>
                <a:prstClr val="black">
                  <a:tint val="75000"/>
                </a:prstClr>
              </a:solidFill>
            </a:endParaRPr>
          </a:p>
        </p:txBody>
      </p:sp>
      <p:sp>
        <p:nvSpPr>
          <p:cNvPr id="7" name="object 4">
            <a:extLst>
              <a:ext uri="{FF2B5EF4-FFF2-40B4-BE49-F238E27FC236}">
                <a16:creationId xmlns:a16="http://schemas.microsoft.com/office/drawing/2014/main" id="{F9FCB8EB-C412-4E33-B445-9ECC3BACCDA5}"/>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rgbClr val="002060"/>
                </a:solidFill>
                <a:latin typeface="Segoe UI Symbol" panose="020B0502040204020203" pitchFamily="34" charset="0"/>
                <a:ea typeface="Segoe UI Symbol" panose="020B0502040204020203" pitchFamily="34" charset="0"/>
              </a:defRPr>
            </a:lvl1pPr>
          </a:lstStyle>
          <a:p>
            <a:r>
              <a:rPr lang="el-GR" dirty="0">
                <a:solidFill>
                  <a:srgbClr val="FF0000"/>
                </a:solidFill>
              </a:rPr>
              <a:t>Θερμικός Άνεμος</a:t>
            </a:r>
          </a:p>
        </p:txBody>
      </p:sp>
      <p:sp>
        <p:nvSpPr>
          <p:cNvPr id="8" name="Ορθογώνιο 8">
            <a:extLst>
              <a:ext uri="{FF2B5EF4-FFF2-40B4-BE49-F238E27FC236}">
                <a16:creationId xmlns:a16="http://schemas.microsoft.com/office/drawing/2014/main" id="{E5DDD910-82BE-401D-A841-7E4300F8365B}"/>
              </a:ext>
            </a:extLst>
          </p:cNvPr>
          <p:cNvSpPr/>
          <p:nvPr/>
        </p:nvSpPr>
        <p:spPr>
          <a:xfrm>
            <a:off x="457200" y="821566"/>
            <a:ext cx="8404106" cy="1107996"/>
          </a:xfrm>
          <a:prstGeom prst="rect">
            <a:avLst/>
          </a:prstGeom>
        </p:spPr>
        <p:txBody>
          <a:bodyPr wrap="square">
            <a:spAutoFit/>
          </a:bodyPr>
          <a:lstStyle/>
          <a:p>
            <a:pPr algn="just"/>
            <a:r>
              <a:rPr lang="el-GR" sz="2200" dirty="0">
                <a:solidFill>
                  <a:srgbClr val="0000FF"/>
                </a:solidFill>
              </a:rPr>
              <a:t>Ορίζεται η μεταβολή του </a:t>
            </a:r>
            <a:r>
              <a:rPr lang="el-GR" sz="2200" dirty="0" err="1">
                <a:solidFill>
                  <a:srgbClr val="0000FF"/>
                </a:solidFill>
              </a:rPr>
              <a:t>γεωστροφικου</a:t>
            </a:r>
            <a:r>
              <a:rPr lang="el-GR" sz="2200" dirty="0">
                <a:solidFill>
                  <a:srgbClr val="0000FF"/>
                </a:solidFill>
              </a:rPr>
              <a:t> ανέμου με το ύψος.</a:t>
            </a:r>
          </a:p>
          <a:p>
            <a:pPr algn="just"/>
            <a:r>
              <a:rPr lang="el-GR" sz="2200" dirty="0">
                <a:solidFill>
                  <a:srgbClr val="0000FF"/>
                </a:solidFill>
              </a:rPr>
              <a:t>Είναι δε ίσος με την διανυσματική διαφορά του </a:t>
            </a:r>
            <a:r>
              <a:rPr lang="el-GR" sz="2200" dirty="0" err="1">
                <a:solidFill>
                  <a:srgbClr val="0000FF"/>
                </a:solidFill>
              </a:rPr>
              <a:t>γεωστροφικού</a:t>
            </a:r>
            <a:r>
              <a:rPr lang="el-GR" sz="2200" dirty="0">
                <a:solidFill>
                  <a:srgbClr val="0000FF"/>
                </a:solidFill>
              </a:rPr>
              <a:t> ανέμου σε δυο στάθμες.</a:t>
            </a:r>
          </a:p>
        </p:txBody>
      </p:sp>
      <p:pic>
        <p:nvPicPr>
          <p:cNvPr id="10" name="Εικόνα 9">
            <a:extLst>
              <a:ext uri="{FF2B5EF4-FFF2-40B4-BE49-F238E27FC236}">
                <a16:creationId xmlns:a16="http://schemas.microsoft.com/office/drawing/2014/main" id="{C0D2B255-47C7-42BD-B306-B3CA6ADE2C80}"/>
              </a:ext>
            </a:extLst>
          </p:cNvPr>
          <p:cNvPicPr>
            <a:picLocks noChangeAspect="1"/>
          </p:cNvPicPr>
          <p:nvPr/>
        </p:nvPicPr>
        <p:blipFill rotWithShape="1">
          <a:blip r:embed="rId3" cstate="print"/>
          <a:srcRect l="22727" b="9690"/>
          <a:stretch/>
        </p:blipFill>
        <p:spPr>
          <a:xfrm>
            <a:off x="457200" y="2328326"/>
            <a:ext cx="3952453" cy="2451572"/>
          </a:xfrm>
          <a:prstGeom prst="rect">
            <a:avLst/>
          </a:prstGeom>
        </p:spPr>
      </p:pic>
      <p:sp>
        <p:nvSpPr>
          <p:cNvPr id="11" name="Ορθογώνιο 10">
            <a:extLst>
              <a:ext uri="{FF2B5EF4-FFF2-40B4-BE49-F238E27FC236}">
                <a16:creationId xmlns:a16="http://schemas.microsoft.com/office/drawing/2014/main" id="{37AD83AC-3FE9-4245-970E-203D81EDC3FC}"/>
              </a:ext>
            </a:extLst>
          </p:cNvPr>
          <p:cNvSpPr/>
          <p:nvPr/>
        </p:nvSpPr>
        <p:spPr>
          <a:xfrm>
            <a:off x="3736505" y="4509120"/>
            <a:ext cx="4950295" cy="923330"/>
          </a:xfrm>
          <a:prstGeom prst="rect">
            <a:avLst/>
          </a:prstGeom>
        </p:spPr>
        <p:txBody>
          <a:bodyPr wrap="square">
            <a:spAutoFit/>
          </a:bodyPr>
          <a:lstStyle/>
          <a:p>
            <a:pPr algn="just"/>
            <a:r>
              <a:rPr lang="el-GR" dirty="0"/>
              <a:t>Ο θερμικός άνεμος σχετίζεται με την οριζόντια </a:t>
            </a:r>
            <a:r>
              <a:rPr lang="el-GR" dirty="0" err="1"/>
              <a:t>θερμοβαθμιδα</a:t>
            </a:r>
            <a:r>
              <a:rPr lang="el-GR" dirty="0"/>
              <a:t> των επιπέδων, ενώ η κατακόρυφη θερμοβαθμίδα διατηρείται σταθερή.</a:t>
            </a:r>
          </a:p>
        </p:txBody>
      </p:sp>
    </p:spTree>
    <p:extLst>
      <p:ext uri="{BB962C8B-B14F-4D97-AF65-F5344CB8AC3E}">
        <p14:creationId xmlns:p14="http://schemas.microsoft.com/office/powerpoint/2010/main" val="8940586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E2978DE-5645-4230-B317-CDE299D8F00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58EB9F5-CA59-4735-87D6-0B30071668D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64</a:t>
            </a:fld>
            <a:endParaRPr lang="el-GR" dirty="0">
              <a:solidFill>
                <a:prstClr val="black">
                  <a:tint val="75000"/>
                </a:prstClr>
              </a:solidFill>
            </a:endParaRPr>
          </a:p>
        </p:txBody>
      </p:sp>
      <p:sp>
        <p:nvSpPr>
          <p:cNvPr id="5" name="Ορθογώνιο 4">
            <a:extLst>
              <a:ext uri="{FF2B5EF4-FFF2-40B4-BE49-F238E27FC236}">
                <a16:creationId xmlns:a16="http://schemas.microsoft.com/office/drawing/2014/main" id="{7487BD41-DEF4-4B20-B0B6-C06F09029269}"/>
              </a:ext>
            </a:extLst>
          </p:cNvPr>
          <p:cNvSpPr/>
          <p:nvPr/>
        </p:nvSpPr>
        <p:spPr>
          <a:xfrm>
            <a:off x="539552" y="476672"/>
            <a:ext cx="8280920" cy="1569660"/>
          </a:xfrm>
          <a:prstGeom prst="rect">
            <a:avLst/>
          </a:prstGeom>
        </p:spPr>
        <p:txBody>
          <a:bodyPr wrap="square">
            <a:spAutoFit/>
          </a:bodyPr>
          <a:lstStyle/>
          <a:p>
            <a:pPr algn="just"/>
            <a:r>
              <a:rPr lang="el-GR" sz="2400" b="1" u="sng" dirty="0"/>
              <a:t>Θερμικός άνεμος </a:t>
            </a:r>
            <a:r>
              <a:rPr lang="el-GR" sz="2400" u="sng" dirty="0"/>
              <a:t>ή </a:t>
            </a:r>
            <a:r>
              <a:rPr lang="el-GR" sz="2400" b="1" u="sng" dirty="0"/>
              <a:t>θαλάσσια αύρα</a:t>
            </a:r>
            <a:r>
              <a:rPr lang="el-GR" sz="2400" dirty="0"/>
              <a:t> είναι ο άνεμος που φυσά τις θερινές ημέρες, τις θερμές ώρες (11:00-19:00), με πορεία από την θάλασσα προς την στεριά. Ο άνεμος αυτός δεν ξεπερνά συνήθως τα 3-4bf (περίπου τα 15-25 </a:t>
            </a:r>
            <a:r>
              <a:rPr lang="el-GR" sz="2400" dirty="0" err="1"/>
              <a:t>km</a:t>
            </a:r>
            <a:r>
              <a:rPr lang="el-GR" sz="2400" dirty="0"/>
              <a:t>/h).</a:t>
            </a:r>
          </a:p>
        </p:txBody>
      </p:sp>
      <p:sp>
        <p:nvSpPr>
          <p:cNvPr id="6" name="Ορθογώνιο 5">
            <a:extLst>
              <a:ext uri="{FF2B5EF4-FFF2-40B4-BE49-F238E27FC236}">
                <a16:creationId xmlns:a16="http://schemas.microsoft.com/office/drawing/2014/main" id="{A42EFD7D-9640-4E69-9A66-237D2C29EEBD}"/>
              </a:ext>
            </a:extLst>
          </p:cNvPr>
          <p:cNvSpPr/>
          <p:nvPr/>
        </p:nvSpPr>
        <p:spPr>
          <a:xfrm>
            <a:off x="539552" y="2204864"/>
            <a:ext cx="8280920" cy="3785652"/>
          </a:xfrm>
          <a:prstGeom prst="rect">
            <a:avLst/>
          </a:prstGeom>
        </p:spPr>
        <p:txBody>
          <a:bodyPr wrap="square">
            <a:spAutoFit/>
          </a:bodyPr>
          <a:lstStyle/>
          <a:p>
            <a:pPr algn="just"/>
            <a:r>
              <a:rPr lang="el-GR" sz="2400" u="sng" dirty="0">
                <a:solidFill>
                  <a:srgbClr val="0000FF"/>
                </a:solidFill>
              </a:rPr>
              <a:t>Είναι ένα τοπικό φαινόμενο</a:t>
            </a:r>
            <a:r>
              <a:rPr lang="el-GR" sz="2400" dirty="0">
                <a:solidFill>
                  <a:srgbClr val="0000FF"/>
                </a:solidFill>
              </a:rPr>
              <a:t> που για να συμβεί χρειάζεται η θάλασσα με την ξηρά να είναι σε εγγύτητα. </a:t>
            </a:r>
          </a:p>
          <a:p>
            <a:pPr algn="just"/>
            <a:r>
              <a:rPr lang="el-GR" sz="2400" b="1" dirty="0">
                <a:solidFill>
                  <a:srgbClr val="0000FF"/>
                </a:solidFill>
              </a:rPr>
              <a:t>Η αιτία που το προκαλεί είναι η θέρμανση της ξηράς που βρίσκεται πλησίον της θάλασσας εξαναγκάζοντας τον αέρα σε απότομη ανοδική κίνηση λόγω της θέρμανσης του. </a:t>
            </a:r>
          </a:p>
          <a:p>
            <a:pPr algn="just"/>
            <a:r>
              <a:rPr lang="el-GR" sz="2400" dirty="0">
                <a:solidFill>
                  <a:srgbClr val="0000FF"/>
                </a:solidFill>
              </a:rPr>
              <a:t>Στην ουσία δημιουργείται θερμικό (βαρομετρικό) χαμηλό στη ξηρά ενώ στην θάλασσα η βαρομετρική πίεση είναι υψηλότερη. Έτσι λοιπόν ο αέρας, όπως συμβαίνει σ’ αυτές τις περιπτώσεις, κινείται από την περιοχή των υψηλών πιέσεων προς την περιοχή των χαμηλών πιέσεων.</a:t>
            </a:r>
          </a:p>
        </p:txBody>
      </p:sp>
    </p:spTree>
    <p:extLst>
      <p:ext uri="{BB962C8B-B14F-4D97-AF65-F5344CB8AC3E}">
        <p14:creationId xmlns:p14="http://schemas.microsoft.com/office/powerpoint/2010/main" val="242945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8B6AC34-A9E4-4EBA-93A8-DDB96AA780B8}"/>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007A4BC-080E-4776-B2ED-BAA2621D853F}"/>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65</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9747178E-BADE-4345-A9A1-C40625706D2E}"/>
              </a:ext>
            </a:extLst>
          </p:cNvPr>
          <p:cNvSpPr/>
          <p:nvPr/>
        </p:nvSpPr>
        <p:spPr>
          <a:xfrm>
            <a:off x="326635" y="476672"/>
            <a:ext cx="8363272" cy="5262979"/>
          </a:xfrm>
          <a:prstGeom prst="rect">
            <a:avLst/>
          </a:prstGeom>
        </p:spPr>
        <p:txBody>
          <a:bodyPr wrap="square">
            <a:spAutoFit/>
          </a:bodyPr>
          <a:lstStyle/>
          <a:p>
            <a:pPr algn="just"/>
            <a:r>
              <a:rPr lang="el-GR" sz="2400" dirty="0"/>
              <a:t>Οι βασικές διαφορές μεταξύ θαλάσσιας αύρας (θερμικού ανέμου) και </a:t>
            </a:r>
            <a:r>
              <a:rPr lang="el-GR" sz="2400" b="1" u="sng" dirty="0"/>
              <a:t>μελτεμιού (</a:t>
            </a:r>
            <a:r>
              <a:rPr lang="el-GR" sz="2400" b="1" u="sng" dirty="0" err="1"/>
              <a:t>ετησίες</a:t>
            </a:r>
            <a:r>
              <a:rPr lang="el-GR" sz="2400" b="1" u="sng" dirty="0"/>
              <a:t>)</a:t>
            </a:r>
            <a:r>
              <a:rPr lang="el-GR" sz="2400" b="1" dirty="0"/>
              <a:t> </a:t>
            </a:r>
            <a:r>
              <a:rPr lang="el-GR" sz="2400" dirty="0"/>
              <a:t>είναι οι εξής:</a:t>
            </a:r>
          </a:p>
          <a:p>
            <a:pPr algn="just"/>
            <a:br>
              <a:rPr lang="el-GR" sz="2400" dirty="0"/>
            </a:br>
            <a:endParaRPr lang="el-GR" sz="2400" dirty="0"/>
          </a:p>
          <a:p>
            <a:pPr marL="457200" indent="-457200" algn="just">
              <a:buFont typeface="Arial" panose="020B0604020202020204" pitchFamily="34" charset="0"/>
              <a:buChar char="•"/>
            </a:pPr>
            <a:r>
              <a:rPr lang="el-GR" sz="2400" dirty="0"/>
              <a:t>Η έναρξη του θερμικού ανέμου τοποθετείται μετά τις 11:00 περίπου ενώ το μελτέμι εκδηλώνεται ήδη από τις πρωινές ώρες.</a:t>
            </a:r>
          </a:p>
          <a:p>
            <a:pPr marL="457200" indent="-457200" algn="just">
              <a:buFont typeface="Arial" panose="020B0604020202020204" pitchFamily="34" charset="0"/>
              <a:buChar char="•"/>
            </a:pPr>
            <a:r>
              <a:rPr lang="el-GR" sz="2400" dirty="0"/>
              <a:t>Το μελτέμι πνέει πάντα με σταθερή ένταση &gt;30km/h ενώ οι ριπές του θερμικού ανέμου δεν ξεπερνάνε τα 30-35 </a:t>
            </a:r>
            <a:r>
              <a:rPr lang="el-GR" sz="2400" dirty="0" err="1"/>
              <a:t>km</a:t>
            </a:r>
            <a:r>
              <a:rPr lang="el-GR" sz="2400" dirty="0"/>
              <a:t>/h.</a:t>
            </a:r>
          </a:p>
          <a:p>
            <a:pPr marL="457200" indent="-457200" algn="just">
              <a:buFont typeface="Arial" panose="020B0604020202020204" pitchFamily="34" charset="0"/>
              <a:buChar char="•"/>
            </a:pPr>
            <a:r>
              <a:rPr lang="el-GR" sz="2400" dirty="0"/>
              <a:t>Ο θερμικός άνεμος </a:t>
            </a:r>
            <a:r>
              <a:rPr lang="el-GR" sz="2400" u="sng" dirty="0"/>
              <a:t>χρειάζεται</a:t>
            </a:r>
            <a:r>
              <a:rPr lang="el-GR" sz="2400" dirty="0"/>
              <a:t> την βοήθεια της ηλιοφάνειας (όταν η ηλιοφάνεια περιορίζεται μειώνεται η ένταση του) για να εκδηλωθεί, </a:t>
            </a:r>
            <a:r>
              <a:rPr lang="el-GR" sz="2400" u="sng" dirty="0"/>
              <a:t>ενώ το μελτέμι τον συνδυασμό των βαρομετρικών πιέσεων των Βαλκανίων και της ανατολικής Μεσογείου</a:t>
            </a:r>
            <a:r>
              <a:rPr lang="el-GR" sz="2400" dirty="0"/>
              <a:t>.</a:t>
            </a:r>
          </a:p>
        </p:txBody>
      </p:sp>
      <p:cxnSp>
        <p:nvCxnSpPr>
          <p:cNvPr id="5" name="Ευθεία γραμμή σύνδεσης 4">
            <a:extLst>
              <a:ext uri="{FF2B5EF4-FFF2-40B4-BE49-F238E27FC236}">
                <a16:creationId xmlns:a16="http://schemas.microsoft.com/office/drawing/2014/main" id="{5EB6CD09-C0DC-C3E4-C0CF-DD5EFA634C09}"/>
              </a:ext>
            </a:extLst>
          </p:cNvPr>
          <p:cNvCxnSpPr/>
          <p:nvPr/>
        </p:nvCxnSpPr>
        <p:spPr>
          <a:xfrm>
            <a:off x="1691680" y="5877272"/>
            <a:ext cx="540060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4555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5EBD5C7-D44F-47C0-BD29-BA40043E1530}"/>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F2992A83-4E51-4D98-A743-569F8066305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66</a:t>
            </a:fld>
            <a:endParaRPr lang="el-GR" dirty="0">
              <a:solidFill>
                <a:prstClr val="black">
                  <a:tint val="75000"/>
                </a:prstClr>
              </a:solidFill>
            </a:endParaRPr>
          </a:p>
        </p:txBody>
      </p:sp>
      <p:sp>
        <p:nvSpPr>
          <p:cNvPr id="7" name="object 4">
            <a:extLst>
              <a:ext uri="{FF2B5EF4-FFF2-40B4-BE49-F238E27FC236}">
                <a16:creationId xmlns:a16="http://schemas.microsoft.com/office/drawing/2014/main" id="{F9FCB8EB-C412-4E33-B445-9ECC3BACCDA5}"/>
              </a:ext>
            </a:extLst>
          </p:cNvPr>
          <p:cNvSpPr txBox="1"/>
          <p:nvPr/>
        </p:nvSpPr>
        <p:spPr>
          <a:xfrm>
            <a:off x="465912" y="332656"/>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rgbClr val="FF0000"/>
                </a:solidFill>
                <a:latin typeface="Segoe UI Symbol" panose="020B0502040204020203" pitchFamily="34" charset="0"/>
                <a:ea typeface="Segoe UI Symbol" panose="020B0502040204020203" pitchFamily="34" charset="0"/>
              </a:defRPr>
            </a:lvl1pPr>
          </a:lstStyle>
          <a:p>
            <a:r>
              <a:rPr lang="el-GR" dirty="0" err="1">
                <a:solidFill>
                  <a:schemeClr val="bg2">
                    <a:lumMod val="10000"/>
                  </a:schemeClr>
                </a:solidFill>
              </a:rPr>
              <a:t>Ρευματοσυνάρτηση</a:t>
            </a:r>
            <a:endParaRPr lang="el-GR" dirty="0">
              <a:solidFill>
                <a:schemeClr val="bg2">
                  <a:lumMod val="10000"/>
                </a:schemeClr>
              </a:solidFill>
            </a:endParaRPr>
          </a:p>
        </p:txBody>
      </p:sp>
      <p:sp>
        <p:nvSpPr>
          <p:cNvPr id="8" name="Ορθογώνιο 8">
            <a:extLst>
              <a:ext uri="{FF2B5EF4-FFF2-40B4-BE49-F238E27FC236}">
                <a16:creationId xmlns:a16="http://schemas.microsoft.com/office/drawing/2014/main" id="{E5DDD910-82BE-401D-A841-7E4300F8365B}"/>
              </a:ext>
            </a:extLst>
          </p:cNvPr>
          <p:cNvSpPr/>
          <p:nvPr/>
        </p:nvSpPr>
        <p:spPr>
          <a:xfrm>
            <a:off x="457200" y="821566"/>
            <a:ext cx="8404106" cy="1446550"/>
          </a:xfrm>
          <a:prstGeom prst="rect">
            <a:avLst/>
          </a:prstGeom>
        </p:spPr>
        <p:txBody>
          <a:bodyPr wrap="square">
            <a:spAutoFit/>
          </a:bodyPr>
          <a:lstStyle/>
          <a:p>
            <a:pPr algn="just"/>
            <a:r>
              <a:rPr lang="el-GR" sz="2200" dirty="0">
                <a:solidFill>
                  <a:srgbClr val="0000FF"/>
                </a:solidFill>
              </a:rPr>
              <a:t>Ορίζεται για </a:t>
            </a:r>
            <a:r>
              <a:rPr lang="el-GR" sz="2200" dirty="0" err="1">
                <a:solidFill>
                  <a:srgbClr val="0000FF"/>
                </a:solidFill>
              </a:rPr>
              <a:t>διδίαστατες</a:t>
            </a:r>
            <a:r>
              <a:rPr lang="el-GR" sz="2200" dirty="0">
                <a:solidFill>
                  <a:srgbClr val="0000FF"/>
                </a:solidFill>
              </a:rPr>
              <a:t> ροές και χρησιμοποιείται για να σχεδιαστούν οι </a:t>
            </a:r>
            <a:r>
              <a:rPr lang="el-GR" sz="2200" dirty="0" err="1">
                <a:solidFill>
                  <a:srgbClr val="0000FF"/>
                </a:solidFill>
              </a:rPr>
              <a:t>ρευματογραμμές</a:t>
            </a:r>
            <a:r>
              <a:rPr lang="el-GR" sz="2200" dirty="0">
                <a:solidFill>
                  <a:srgbClr val="0000FF"/>
                </a:solidFill>
              </a:rPr>
              <a:t> που περιγράφουν τροχιές ατμοσφαιρικών σωματιδίων σε ροή της οποίας όλες οι ιδιότητες είναι σταθερές στο χρόνο.</a:t>
            </a:r>
          </a:p>
        </p:txBody>
      </p:sp>
      <p:sp>
        <p:nvSpPr>
          <p:cNvPr id="13" name="Ορθογώνιο 8">
            <a:extLst>
              <a:ext uri="{FF2B5EF4-FFF2-40B4-BE49-F238E27FC236}">
                <a16:creationId xmlns:a16="http://schemas.microsoft.com/office/drawing/2014/main" id="{43193AF0-6FE5-4E6F-B43C-C2590E1B4A76}"/>
              </a:ext>
            </a:extLst>
          </p:cNvPr>
          <p:cNvSpPr/>
          <p:nvPr/>
        </p:nvSpPr>
        <p:spPr>
          <a:xfrm>
            <a:off x="436781" y="2324978"/>
            <a:ext cx="8404106" cy="430887"/>
          </a:xfrm>
          <a:prstGeom prst="rect">
            <a:avLst/>
          </a:prstGeom>
        </p:spPr>
        <p:txBody>
          <a:bodyPr wrap="square">
            <a:spAutoFit/>
          </a:bodyPr>
          <a:lstStyle/>
          <a:p>
            <a:pPr algn="just"/>
            <a:r>
              <a:rPr lang="el-GR" sz="2200" dirty="0">
                <a:solidFill>
                  <a:srgbClr val="0000FF"/>
                </a:solidFill>
              </a:rPr>
              <a:t>Από την εξίσωση της συνέχειας:</a:t>
            </a:r>
          </a:p>
        </p:txBody>
      </p:sp>
      <p:sp>
        <p:nvSpPr>
          <p:cNvPr id="16" name="Ορθογώνιο 8">
            <a:extLst>
              <a:ext uri="{FF2B5EF4-FFF2-40B4-BE49-F238E27FC236}">
                <a16:creationId xmlns:a16="http://schemas.microsoft.com/office/drawing/2014/main" id="{6AD2728C-86B7-4E43-9559-EA2D85A1DB83}"/>
              </a:ext>
            </a:extLst>
          </p:cNvPr>
          <p:cNvSpPr/>
          <p:nvPr/>
        </p:nvSpPr>
        <p:spPr>
          <a:xfrm>
            <a:off x="446034" y="3545529"/>
            <a:ext cx="8404106" cy="430887"/>
          </a:xfrm>
          <a:prstGeom prst="rect">
            <a:avLst/>
          </a:prstGeom>
        </p:spPr>
        <p:txBody>
          <a:bodyPr wrap="square">
            <a:spAutoFit/>
          </a:bodyPr>
          <a:lstStyle/>
          <a:p>
            <a:pPr algn="just"/>
            <a:r>
              <a:rPr lang="el-GR" sz="2200" dirty="0">
                <a:solidFill>
                  <a:srgbClr val="0000FF"/>
                </a:solidFill>
              </a:rPr>
              <a:t>Εάν τεθεί:</a:t>
            </a:r>
            <a:r>
              <a:rPr lang="en-US" sz="2200" dirty="0">
                <a:solidFill>
                  <a:srgbClr val="0000FF"/>
                </a:solidFill>
              </a:rPr>
              <a:t>                          </a:t>
            </a:r>
            <a:r>
              <a:rPr lang="el-GR" sz="2200" dirty="0">
                <a:solidFill>
                  <a:srgbClr val="0000FF"/>
                </a:solidFill>
              </a:rPr>
              <a:t>τότε και </a:t>
            </a:r>
          </a:p>
        </p:txBody>
      </p:sp>
      <mc:AlternateContent xmlns:mc="http://schemas.openxmlformats.org/markup-compatibility/2006" xmlns:a14="http://schemas.microsoft.com/office/drawing/2010/main">
        <mc:Choice Requires="a14">
          <p:sp>
            <p:nvSpPr>
              <p:cNvPr id="17" name="Object 4">
                <a:extLst>
                  <a:ext uri="{FF2B5EF4-FFF2-40B4-BE49-F238E27FC236}">
                    <a16:creationId xmlns:a16="http://schemas.microsoft.com/office/drawing/2014/main" id="{16580B92-EE4C-46F1-B400-DC3530123098}"/>
                  </a:ext>
                </a:extLst>
              </p:cNvPr>
              <p:cNvSpPr txBox="1"/>
              <p:nvPr/>
            </p:nvSpPr>
            <p:spPr bwMode="auto">
              <a:xfrm>
                <a:off x="1820589" y="3364668"/>
                <a:ext cx="1540421" cy="865188"/>
              </a:xfrm>
              <a:prstGeom prst="rect">
                <a:avLst/>
              </a:prstGeom>
              <a:noFill/>
              <a:ln>
                <a:noFill/>
              </a:ln>
              <a:effectLst/>
            </p:spPr>
            <p:txBody>
              <a:bodyPr>
                <a:normAutofit/>
              </a:bodyPr>
              <a:lstStyle/>
              <a:p>
                <a:pPr/>
                <a14:m>
                  <m:oMathPara xmlns:m="http://schemas.openxmlformats.org/officeDocument/2006/math">
                    <m:oMathParaPr>
                      <m:jc m:val="centerGroup"/>
                    </m:oMathParaPr>
                    <m:oMath xmlns:m="http://schemas.openxmlformats.org/officeDocument/2006/math">
                      <m:f>
                        <m:fPr>
                          <m:ctrlPr>
                            <a:rPr lang="el-GR" sz="2400" i="1" smtClean="0">
                              <a:solidFill>
                                <a:srgbClr val="000000"/>
                              </a:solidFill>
                              <a:latin typeface="Cambria Math" panose="02040503050406030204" pitchFamily="18" charset="0"/>
                            </a:rPr>
                          </m:ctrlPr>
                        </m:fPr>
                        <m:num>
                          <m:r>
                            <a:rPr lang="en-US" sz="2400" b="0" i="1" smtClean="0">
                              <a:solidFill>
                                <a:srgbClr val="000000"/>
                              </a:solidFill>
                              <a:latin typeface="Cambria Math" panose="02040503050406030204" pitchFamily="18" charset="0"/>
                            </a:rPr>
                            <m:t>𝐷</m:t>
                          </m:r>
                          <m:r>
                            <a:rPr lang="el-GR" sz="2400" b="0" i="1" smtClean="0">
                              <a:solidFill>
                                <a:srgbClr val="000000"/>
                              </a:solidFill>
                              <a:latin typeface="Cambria Math" panose="02040503050406030204" pitchFamily="18" charset="0"/>
                            </a:rPr>
                            <m:t>𝜌</m:t>
                          </m:r>
                        </m:num>
                        <m:den>
                          <m:r>
                            <a:rPr lang="en-US" sz="2400" b="0" i="1" smtClean="0">
                              <a:solidFill>
                                <a:srgbClr val="000000"/>
                              </a:solidFill>
                              <a:latin typeface="Cambria Math" panose="02040503050406030204" pitchFamily="18" charset="0"/>
                            </a:rPr>
                            <m:t>𝐷</m:t>
                          </m:r>
                          <m:r>
                            <a:rPr lang="en-US" sz="2400" i="1">
                              <a:solidFill>
                                <a:srgbClr val="000000"/>
                              </a:solidFill>
                              <a:latin typeface="Cambria Math" panose="02040503050406030204" pitchFamily="18" charset="0"/>
                            </a:rPr>
                            <m:t>𝑡</m:t>
                          </m:r>
                        </m:den>
                      </m:f>
                      <m:r>
                        <a:rPr lang="el-GR" sz="2400" i="1">
                          <a:solidFill>
                            <a:srgbClr val="000000"/>
                          </a:solidFill>
                          <a:latin typeface="Cambria Math" panose="02040503050406030204" pitchFamily="18" charset="0"/>
                        </a:rPr>
                        <m:t>=</m:t>
                      </m:r>
                      <m:r>
                        <a:rPr lang="en-US" sz="2400" b="0" i="1" smtClean="0">
                          <a:solidFill>
                            <a:srgbClr val="000000"/>
                          </a:solidFill>
                          <a:latin typeface="Cambria Math" panose="02040503050406030204" pitchFamily="18" charset="0"/>
                        </a:rPr>
                        <m:t>0</m:t>
                      </m:r>
                    </m:oMath>
                  </m:oMathPara>
                </a14:m>
                <a:endParaRPr lang="el-GR" sz="2400" baseline="-25000" dirty="0"/>
              </a:p>
            </p:txBody>
          </p:sp>
        </mc:Choice>
        <mc:Fallback xmlns="">
          <p:sp>
            <p:nvSpPr>
              <p:cNvPr id="17" name="Object 4">
                <a:extLst>
                  <a:ext uri="{FF2B5EF4-FFF2-40B4-BE49-F238E27FC236}">
                    <a16:creationId xmlns:a16="http://schemas.microsoft.com/office/drawing/2014/main" id="{16580B92-EE4C-46F1-B400-DC3530123098}"/>
                  </a:ext>
                </a:extLst>
              </p:cNvPr>
              <p:cNvSpPr txBox="1">
                <a:spLocks noRot="1" noChangeAspect="1" noMove="1" noResize="1" noEditPoints="1" noAdjustHandles="1" noChangeArrowheads="1" noChangeShapeType="1" noTextEdit="1"/>
              </p:cNvSpPr>
              <p:nvPr/>
            </p:nvSpPr>
            <p:spPr bwMode="auto">
              <a:xfrm>
                <a:off x="1820589" y="3364668"/>
                <a:ext cx="1540421" cy="865188"/>
              </a:xfrm>
              <a:prstGeom prst="rect">
                <a:avLst/>
              </a:prstGeom>
              <a:blipFill>
                <a:blip r:embed="rId4"/>
                <a:stretch>
                  <a:fillRect/>
                </a:stretch>
              </a:blipFill>
              <a:ln>
                <a:noFill/>
              </a:ln>
              <a:effectLst/>
            </p:spPr>
            <p:txBody>
              <a:bodyPr/>
              <a:lstStyle/>
              <a:p>
                <a:r>
                  <a:rPr lang="el-GR">
                    <a:noFill/>
                  </a:rPr>
                  <a:t> </a:t>
                </a:r>
              </a:p>
            </p:txBody>
          </p:sp>
        </mc:Fallback>
      </mc:AlternateContent>
      <p:sp>
        <p:nvSpPr>
          <p:cNvPr id="19" name="Ορθογώνιο 8">
            <a:extLst>
              <a:ext uri="{FF2B5EF4-FFF2-40B4-BE49-F238E27FC236}">
                <a16:creationId xmlns:a16="http://schemas.microsoft.com/office/drawing/2014/main" id="{4B87211B-8028-4654-BC0D-E0D593824BB5}"/>
              </a:ext>
            </a:extLst>
          </p:cNvPr>
          <p:cNvSpPr/>
          <p:nvPr/>
        </p:nvSpPr>
        <p:spPr>
          <a:xfrm>
            <a:off x="485789" y="4194730"/>
            <a:ext cx="8404106" cy="430887"/>
          </a:xfrm>
          <a:prstGeom prst="rect">
            <a:avLst/>
          </a:prstGeom>
        </p:spPr>
        <p:txBody>
          <a:bodyPr wrap="square">
            <a:spAutoFit/>
          </a:bodyPr>
          <a:lstStyle/>
          <a:p>
            <a:pPr algn="just"/>
            <a:r>
              <a:rPr lang="el-GR" sz="2200" dirty="0">
                <a:solidFill>
                  <a:srgbClr val="0000FF"/>
                </a:solidFill>
              </a:rPr>
              <a:t>Μηδενική απόκλιση πεδίου, </a:t>
            </a:r>
            <a:r>
              <a:rPr lang="el-GR" sz="2200" u="sng" dirty="0">
                <a:solidFill>
                  <a:srgbClr val="0000FF"/>
                </a:solidFill>
              </a:rPr>
              <a:t>επιλέγεται συνάρτηση ψ</a:t>
            </a:r>
            <a:r>
              <a:rPr lang="el-GR" sz="2200" dirty="0">
                <a:solidFill>
                  <a:srgbClr val="0000FF"/>
                </a:solidFill>
              </a:rPr>
              <a:t> ώστε να ισχύει: </a:t>
            </a:r>
          </a:p>
        </p:txBody>
      </p:sp>
      <p:sp>
        <p:nvSpPr>
          <p:cNvPr id="22" name="Ορθογώνιο 8">
            <a:extLst>
              <a:ext uri="{FF2B5EF4-FFF2-40B4-BE49-F238E27FC236}">
                <a16:creationId xmlns:a16="http://schemas.microsoft.com/office/drawing/2014/main" id="{F49F171A-EB78-45C1-9113-45EF9F560005}"/>
              </a:ext>
            </a:extLst>
          </p:cNvPr>
          <p:cNvSpPr/>
          <p:nvPr/>
        </p:nvSpPr>
        <p:spPr>
          <a:xfrm>
            <a:off x="509460" y="5133186"/>
            <a:ext cx="8404106" cy="430887"/>
          </a:xfrm>
          <a:prstGeom prst="rect">
            <a:avLst/>
          </a:prstGeom>
        </p:spPr>
        <p:txBody>
          <a:bodyPr wrap="square">
            <a:spAutoFit/>
          </a:bodyPr>
          <a:lstStyle/>
          <a:p>
            <a:pPr algn="just"/>
            <a:r>
              <a:rPr lang="el-GR" sz="2200" dirty="0">
                <a:solidFill>
                  <a:srgbClr val="0000FF"/>
                </a:solidFill>
              </a:rPr>
              <a:t>Εάν υπάρχει απόκλιση σε οριζόντιο επίπεδο … </a:t>
            </a:r>
          </a:p>
        </p:txBody>
      </p:sp>
      <p:graphicFrame>
        <p:nvGraphicFramePr>
          <p:cNvPr id="4" name="Αντικείμενο 3">
            <a:extLst>
              <a:ext uri="{FF2B5EF4-FFF2-40B4-BE49-F238E27FC236}">
                <a16:creationId xmlns:a16="http://schemas.microsoft.com/office/drawing/2014/main" id="{3B46A224-40A5-4E4C-B97D-555780F36347}"/>
              </a:ext>
            </a:extLst>
          </p:cNvPr>
          <p:cNvGraphicFramePr>
            <a:graphicFrameLocks noChangeAspect="1"/>
          </p:cNvGraphicFramePr>
          <p:nvPr>
            <p:extLst>
              <p:ext uri="{D42A27DB-BD31-4B8C-83A1-F6EECF244321}">
                <p14:modId xmlns:p14="http://schemas.microsoft.com/office/powerpoint/2010/main" val="3180348162"/>
              </p:ext>
            </p:extLst>
          </p:nvPr>
        </p:nvGraphicFramePr>
        <p:xfrm>
          <a:off x="4788024" y="2251324"/>
          <a:ext cx="1991343" cy="693614"/>
        </p:xfrm>
        <a:graphic>
          <a:graphicData uri="http://schemas.openxmlformats.org/presentationml/2006/ole">
            <mc:AlternateContent xmlns:mc="http://schemas.openxmlformats.org/markup-compatibility/2006">
              <mc:Choice xmlns:v="urn:schemas-microsoft-com:vml" Requires="v">
                <p:oleObj name="Equation" r:id="rId5" imgW="1130040" imgH="393480" progId="Equation.DSMT4">
                  <p:embed/>
                </p:oleObj>
              </mc:Choice>
              <mc:Fallback>
                <p:oleObj name="Equation" r:id="rId5" imgW="1130040" imgH="393480" progId="Equation.DSMT4">
                  <p:embed/>
                  <p:pic>
                    <p:nvPicPr>
                      <p:cNvPr id="0" name=""/>
                      <p:cNvPicPr/>
                      <p:nvPr/>
                    </p:nvPicPr>
                    <p:blipFill>
                      <a:blip r:embed="rId6"/>
                      <a:stretch>
                        <a:fillRect/>
                      </a:stretch>
                    </p:blipFill>
                    <p:spPr>
                      <a:xfrm>
                        <a:off x="4788024" y="2251324"/>
                        <a:ext cx="1991343" cy="693614"/>
                      </a:xfrm>
                      <a:prstGeom prst="rect">
                        <a:avLst/>
                      </a:prstGeom>
                    </p:spPr>
                  </p:pic>
                </p:oleObj>
              </mc:Fallback>
            </mc:AlternateContent>
          </a:graphicData>
        </a:graphic>
      </p:graphicFrame>
      <p:graphicFrame>
        <p:nvGraphicFramePr>
          <p:cNvPr id="5" name="Αντικείμενο 4">
            <a:extLst>
              <a:ext uri="{FF2B5EF4-FFF2-40B4-BE49-F238E27FC236}">
                <a16:creationId xmlns:a16="http://schemas.microsoft.com/office/drawing/2014/main" id="{EF476217-077F-4D35-83B2-AE31BDB3E794}"/>
              </a:ext>
            </a:extLst>
          </p:cNvPr>
          <p:cNvGraphicFramePr>
            <a:graphicFrameLocks noChangeAspect="1"/>
          </p:cNvGraphicFramePr>
          <p:nvPr>
            <p:extLst>
              <p:ext uri="{D42A27DB-BD31-4B8C-83A1-F6EECF244321}">
                <p14:modId xmlns:p14="http://schemas.microsoft.com/office/powerpoint/2010/main" val="1398189431"/>
              </p:ext>
            </p:extLst>
          </p:nvPr>
        </p:nvGraphicFramePr>
        <p:xfrm>
          <a:off x="4659253" y="3470275"/>
          <a:ext cx="1571701" cy="506141"/>
        </p:xfrm>
        <a:graphic>
          <a:graphicData uri="http://schemas.openxmlformats.org/presentationml/2006/ole">
            <mc:AlternateContent xmlns:mc="http://schemas.openxmlformats.org/markup-compatibility/2006">
              <mc:Choice xmlns:v="urn:schemas-microsoft-com:vml" Requires="v">
                <p:oleObj name="Equation" r:id="rId7" imgW="749160" imgH="241200" progId="Equation.DSMT4">
                  <p:embed/>
                </p:oleObj>
              </mc:Choice>
              <mc:Fallback>
                <p:oleObj name="Equation" r:id="rId7" imgW="749160" imgH="241200" progId="Equation.DSMT4">
                  <p:embed/>
                  <p:pic>
                    <p:nvPicPr>
                      <p:cNvPr id="0" name=""/>
                      <p:cNvPicPr/>
                      <p:nvPr/>
                    </p:nvPicPr>
                    <p:blipFill>
                      <a:blip r:embed="rId8"/>
                      <a:stretch>
                        <a:fillRect/>
                      </a:stretch>
                    </p:blipFill>
                    <p:spPr>
                      <a:xfrm>
                        <a:off x="4659253" y="3470275"/>
                        <a:ext cx="1571701" cy="506141"/>
                      </a:xfrm>
                      <a:prstGeom prst="rect">
                        <a:avLst/>
                      </a:prstGeom>
                    </p:spPr>
                  </p:pic>
                </p:oleObj>
              </mc:Fallback>
            </mc:AlternateContent>
          </a:graphicData>
        </a:graphic>
      </p:graphicFrame>
      <p:graphicFrame>
        <p:nvGraphicFramePr>
          <p:cNvPr id="6" name="Αντικείμενο 5">
            <a:extLst>
              <a:ext uri="{FF2B5EF4-FFF2-40B4-BE49-F238E27FC236}">
                <a16:creationId xmlns:a16="http://schemas.microsoft.com/office/drawing/2014/main" id="{99720007-6199-41FD-80A6-4C9ED344462F}"/>
              </a:ext>
            </a:extLst>
          </p:cNvPr>
          <p:cNvGraphicFramePr>
            <a:graphicFrameLocks noChangeAspect="1"/>
          </p:cNvGraphicFramePr>
          <p:nvPr>
            <p:extLst>
              <p:ext uri="{D42A27DB-BD31-4B8C-83A1-F6EECF244321}">
                <p14:modId xmlns:p14="http://schemas.microsoft.com/office/powerpoint/2010/main" val="3586297578"/>
              </p:ext>
            </p:extLst>
          </p:nvPr>
        </p:nvGraphicFramePr>
        <p:xfrm>
          <a:off x="7344833" y="4540175"/>
          <a:ext cx="1545062" cy="506141"/>
        </p:xfrm>
        <a:graphic>
          <a:graphicData uri="http://schemas.openxmlformats.org/presentationml/2006/ole">
            <mc:AlternateContent xmlns:mc="http://schemas.openxmlformats.org/markup-compatibility/2006">
              <mc:Choice xmlns:v="urn:schemas-microsoft-com:vml" Requires="v">
                <p:oleObj name="Equation" r:id="rId9" imgW="736560" imgH="241200" progId="Equation.DSMT4">
                  <p:embed/>
                </p:oleObj>
              </mc:Choice>
              <mc:Fallback>
                <p:oleObj name="Equation" r:id="rId9" imgW="736560" imgH="241200" progId="Equation.DSMT4">
                  <p:embed/>
                  <p:pic>
                    <p:nvPicPr>
                      <p:cNvPr id="0" name=""/>
                      <p:cNvPicPr/>
                      <p:nvPr/>
                    </p:nvPicPr>
                    <p:blipFill>
                      <a:blip r:embed="rId10"/>
                      <a:stretch>
                        <a:fillRect/>
                      </a:stretch>
                    </p:blipFill>
                    <p:spPr>
                      <a:xfrm>
                        <a:off x="7344833" y="4540175"/>
                        <a:ext cx="1545062" cy="506141"/>
                      </a:xfrm>
                      <a:prstGeom prst="rect">
                        <a:avLst/>
                      </a:prstGeom>
                    </p:spPr>
                  </p:pic>
                </p:oleObj>
              </mc:Fallback>
            </mc:AlternateContent>
          </a:graphicData>
        </a:graphic>
      </p:graphicFrame>
      <p:graphicFrame>
        <p:nvGraphicFramePr>
          <p:cNvPr id="9" name="Αντικείμενο 8">
            <a:extLst>
              <a:ext uri="{FF2B5EF4-FFF2-40B4-BE49-F238E27FC236}">
                <a16:creationId xmlns:a16="http://schemas.microsoft.com/office/drawing/2014/main" id="{4D2BB215-CFDB-4A4F-B196-764F3B435FEC}"/>
              </a:ext>
            </a:extLst>
          </p:cNvPr>
          <p:cNvGraphicFramePr>
            <a:graphicFrameLocks noChangeAspect="1"/>
          </p:cNvGraphicFramePr>
          <p:nvPr>
            <p:extLst>
              <p:ext uri="{D42A27DB-BD31-4B8C-83A1-F6EECF244321}">
                <p14:modId xmlns:p14="http://schemas.microsoft.com/office/powerpoint/2010/main" val="1489460013"/>
              </p:ext>
            </p:extLst>
          </p:nvPr>
        </p:nvGraphicFramePr>
        <p:xfrm>
          <a:off x="6227763" y="5091113"/>
          <a:ext cx="1506537" cy="800100"/>
        </p:xfrm>
        <a:graphic>
          <a:graphicData uri="http://schemas.openxmlformats.org/presentationml/2006/ole">
            <mc:AlternateContent xmlns:mc="http://schemas.openxmlformats.org/markup-compatibility/2006">
              <mc:Choice xmlns:v="urn:schemas-microsoft-com:vml" Requires="v">
                <p:oleObj name="Equation" r:id="rId11" imgW="787320" imgH="419040" progId="Equation.DSMT4">
                  <p:embed/>
                </p:oleObj>
              </mc:Choice>
              <mc:Fallback>
                <p:oleObj name="Equation" r:id="rId11" imgW="787320" imgH="419040" progId="Equation.DSMT4">
                  <p:embed/>
                  <p:pic>
                    <p:nvPicPr>
                      <p:cNvPr id="0" name=""/>
                      <p:cNvPicPr/>
                      <p:nvPr/>
                    </p:nvPicPr>
                    <p:blipFill>
                      <a:blip r:embed="rId12"/>
                      <a:stretch>
                        <a:fillRect/>
                      </a:stretch>
                    </p:blipFill>
                    <p:spPr>
                      <a:xfrm>
                        <a:off x="6227763" y="5091113"/>
                        <a:ext cx="1506537" cy="800100"/>
                      </a:xfrm>
                      <a:prstGeom prst="rect">
                        <a:avLst/>
                      </a:prstGeom>
                    </p:spPr>
                  </p:pic>
                </p:oleObj>
              </mc:Fallback>
            </mc:AlternateContent>
          </a:graphicData>
        </a:graphic>
      </p:graphicFrame>
    </p:spTree>
    <p:extLst>
      <p:ext uri="{BB962C8B-B14F-4D97-AF65-F5344CB8AC3E}">
        <p14:creationId xmlns:p14="http://schemas.microsoft.com/office/powerpoint/2010/main" val="34880186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7EF0B53-162B-4140-9C37-8F372FAF6A9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2CF3E11-D5FB-451E-8DE9-B0213A7B13D8}"/>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67</a:t>
            </a:fld>
            <a:endParaRPr lang="el-GR" dirty="0">
              <a:solidFill>
                <a:prstClr val="black">
                  <a:tint val="75000"/>
                </a:prstClr>
              </a:solidFill>
            </a:endParaRPr>
          </a:p>
        </p:txBody>
      </p:sp>
      <p:sp>
        <p:nvSpPr>
          <p:cNvPr id="5" name="object 4">
            <a:extLst>
              <a:ext uri="{FF2B5EF4-FFF2-40B4-BE49-F238E27FC236}">
                <a16:creationId xmlns:a16="http://schemas.microsoft.com/office/drawing/2014/main" id="{974DE0C2-6953-4D73-B11D-AD2CAF45040E}"/>
              </a:ext>
            </a:extLst>
          </p:cNvPr>
          <p:cNvSpPr txBox="1"/>
          <p:nvPr/>
        </p:nvSpPr>
        <p:spPr>
          <a:xfrm>
            <a:off x="475744" y="105192"/>
            <a:ext cx="8423983" cy="432048"/>
          </a:xfrm>
          <a:prstGeom prst="rect">
            <a:avLst/>
          </a:prstGeom>
        </p:spPr>
        <p:txBody>
          <a:bodyPr wrap="square" lIns="0" tIns="0" rIns="0" bIns="0" rtlCol="0">
            <a:noAutofit/>
          </a:bodyPr>
          <a:lstStyle>
            <a:defPPr>
              <a:defRPr lang="el-GR"/>
            </a:defPPr>
            <a:lvl1pPr marL="12700" algn="ctr">
              <a:lnSpc>
                <a:spcPts val="2555"/>
              </a:lnSpc>
              <a:spcBef>
                <a:spcPts val="127"/>
              </a:spcBef>
              <a:defRPr sz="2600" b="1" u="sng">
                <a:solidFill>
                  <a:schemeClr val="bg2">
                    <a:lumMod val="10000"/>
                  </a:schemeClr>
                </a:solidFill>
                <a:latin typeface="Segoe UI Symbol" panose="020B0502040204020203" pitchFamily="34" charset="0"/>
                <a:ea typeface="Segoe UI Symbol" panose="020B0502040204020203" pitchFamily="34" charset="0"/>
              </a:defRPr>
            </a:lvl1pPr>
          </a:lstStyle>
          <a:p>
            <a:r>
              <a:rPr lang="el-GR" dirty="0" err="1"/>
              <a:t>Ρευματοσυνάρτηση</a:t>
            </a:r>
            <a:endParaRPr lang="el-GR" dirty="0"/>
          </a:p>
        </p:txBody>
      </p:sp>
      <p:sp>
        <p:nvSpPr>
          <p:cNvPr id="6" name="Ορθογώνιο 8">
            <a:extLst>
              <a:ext uri="{FF2B5EF4-FFF2-40B4-BE49-F238E27FC236}">
                <a16:creationId xmlns:a16="http://schemas.microsoft.com/office/drawing/2014/main" id="{3ABF1657-4DDE-4A4E-8D5B-D6582BA71AA7}"/>
              </a:ext>
            </a:extLst>
          </p:cNvPr>
          <p:cNvSpPr/>
          <p:nvPr/>
        </p:nvSpPr>
        <p:spPr>
          <a:xfrm>
            <a:off x="600888" y="2275639"/>
            <a:ext cx="8404106" cy="1107996"/>
          </a:xfrm>
          <a:prstGeom prst="rect">
            <a:avLst/>
          </a:prstGeom>
        </p:spPr>
        <p:txBody>
          <a:bodyPr wrap="square">
            <a:spAutoFit/>
          </a:bodyPr>
          <a:lstStyle/>
          <a:p>
            <a:pPr algn="just"/>
            <a:r>
              <a:rPr lang="el-GR" sz="2200" dirty="0">
                <a:solidFill>
                  <a:srgbClr val="0000FF"/>
                </a:solidFill>
              </a:rPr>
              <a:t>Εφόσον η ψ ικανοποιεί … περιγράφει το πεδίο</a:t>
            </a:r>
          </a:p>
          <a:p>
            <a:pPr algn="just"/>
            <a:r>
              <a:rPr lang="el-GR" sz="2200" dirty="0">
                <a:solidFill>
                  <a:srgbClr val="0000FF"/>
                </a:solidFill>
              </a:rPr>
              <a:t>Επειδή </a:t>
            </a:r>
            <a:r>
              <a:rPr lang="en-US" sz="2200" dirty="0">
                <a:solidFill>
                  <a:srgbClr val="0000FF"/>
                </a:solidFill>
              </a:rPr>
              <a:t>d</a:t>
            </a:r>
            <a:r>
              <a:rPr lang="el-GR" sz="2200" dirty="0">
                <a:solidFill>
                  <a:srgbClr val="0000FF"/>
                </a:solidFill>
              </a:rPr>
              <a:t>ψ=0, τότε η έκφραση χαρακτηρίζεται από την εξίσωση ευθείας:</a:t>
            </a:r>
          </a:p>
        </p:txBody>
      </p:sp>
      <p:pic>
        <p:nvPicPr>
          <p:cNvPr id="8" name="Εικόνα 7">
            <a:extLst>
              <a:ext uri="{FF2B5EF4-FFF2-40B4-BE49-F238E27FC236}">
                <a16:creationId xmlns:a16="http://schemas.microsoft.com/office/drawing/2014/main" id="{51BB6F3A-5F79-4036-B98E-037650145D09}"/>
              </a:ext>
            </a:extLst>
          </p:cNvPr>
          <p:cNvPicPr>
            <a:picLocks noChangeAspect="1"/>
          </p:cNvPicPr>
          <p:nvPr/>
        </p:nvPicPr>
        <p:blipFill rotWithShape="1">
          <a:blip r:embed="rId3" cstate="print"/>
          <a:srcRect l="25265" t="71212" r="24905"/>
          <a:stretch/>
        </p:blipFill>
        <p:spPr>
          <a:xfrm>
            <a:off x="3722862" y="1322011"/>
            <a:ext cx="4561172" cy="849630"/>
          </a:xfrm>
          <a:prstGeom prst="rect">
            <a:avLst/>
          </a:prstGeom>
        </p:spPr>
      </p:pic>
      <p:pic>
        <p:nvPicPr>
          <p:cNvPr id="10" name="Εικόνα 9">
            <a:extLst>
              <a:ext uri="{FF2B5EF4-FFF2-40B4-BE49-F238E27FC236}">
                <a16:creationId xmlns:a16="http://schemas.microsoft.com/office/drawing/2014/main" id="{DF4ED924-532D-4F5C-BDCB-CEB0B4896C24}"/>
              </a:ext>
            </a:extLst>
          </p:cNvPr>
          <p:cNvPicPr>
            <a:picLocks noChangeAspect="1"/>
          </p:cNvPicPr>
          <p:nvPr/>
        </p:nvPicPr>
        <p:blipFill rotWithShape="1">
          <a:blip r:embed="rId4" cstate="print"/>
          <a:srcRect l="26826" t="58343" r="28416"/>
          <a:stretch/>
        </p:blipFill>
        <p:spPr>
          <a:xfrm>
            <a:off x="2618120" y="3026674"/>
            <a:ext cx="4494265" cy="895384"/>
          </a:xfrm>
          <a:prstGeom prst="rect">
            <a:avLst/>
          </a:prstGeom>
        </p:spPr>
      </p:pic>
      <p:sp>
        <p:nvSpPr>
          <p:cNvPr id="12" name="Ορθογώνιο 8">
            <a:extLst>
              <a:ext uri="{FF2B5EF4-FFF2-40B4-BE49-F238E27FC236}">
                <a16:creationId xmlns:a16="http://schemas.microsoft.com/office/drawing/2014/main" id="{2938807A-1DF4-49A3-98C4-1F49ABA0A8FC}"/>
              </a:ext>
            </a:extLst>
          </p:cNvPr>
          <p:cNvSpPr/>
          <p:nvPr/>
        </p:nvSpPr>
        <p:spPr>
          <a:xfrm>
            <a:off x="600888" y="641310"/>
            <a:ext cx="8404106" cy="1446550"/>
          </a:xfrm>
          <a:prstGeom prst="rect">
            <a:avLst/>
          </a:prstGeom>
        </p:spPr>
        <p:txBody>
          <a:bodyPr wrap="square">
            <a:spAutoFit/>
          </a:bodyPr>
          <a:lstStyle/>
          <a:p>
            <a:pPr algn="just"/>
            <a:r>
              <a:rPr lang="el-GR" sz="2200" dirty="0">
                <a:solidFill>
                  <a:srgbClr val="0000FF"/>
                </a:solidFill>
              </a:rPr>
              <a:t>Η συνάρτηση που ικανοποιεί είναι:</a:t>
            </a:r>
          </a:p>
          <a:p>
            <a:pPr algn="just"/>
            <a:endParaRPr lang="el-GR" sz="2200" dirty="0">
              <a:solidFill>
                <a:srgbClr val="0000FF"/>
              </a:solidFill>
            </a:endParaRPr>
          </a:p>
          <a:p>
            <a:pPr algn="just"/>
            <a:endParaRPr lang="el-GR" sz="2200" dirty="0">
              <a:solidFill>
                <a:srgbClr val="0000FF"/>
              </a:solidFill>
            </a:endParaRPr>
          </a:p>
          <a:p>
            <a:pPr algn="just"/>
            <a:r>
              <a:rPr lang="el-GR" sz="2200" dirty="0">
                <a:solidFill>
                  <a:srgbClr val="0000FF"/>
                </a:solidFill>
              </a:rPr>
              <a:t>Και με αντικατάσταση …</a:t>
            </a:r>
          </a:p>
        </p:txBody>
      </p:sp>
      <p:sp>
        <p:nvSpPr>
          <p:cNvPr id="14" name="Ορθογώνιο 8">
            <a:extLst>
              <a:ext uri="{FF2B5EF4-FFF2-40B4-BE49-F238E27FC236}">
                <a16:creationId xmlns:a16="http://schemas.microsoft.com/office/drawing/2014/main" id="{ED7E66F0-5025-401D-8C3F-EC595CE24B77}"/>
              </a:ext>
            </a:extLst>
          </p:cNvPr>
          <p:cNvSpPr/>
          <p:nvPr/>
        </p:nvSpPr>
        <p:spPr>
          <a:xfrm>
            <a:off x="543503" y="3894793"/>
            <a:ext cx="8011625" cy="2123658"/>
          </a:xfrm>
          <a:prstGeom prst="rect">
            <a:avLst/>
          </a:prstGeom>
        </p:spPr>
        <p:txBody>
          <a:bodyPr wrap="square">
            <a:spAutoFit/>
          </a:bodyPr>
          <a:lstStyle/>
          <a:p>
            <a:pPr algn="just"/>
            <a:r>
              <a:rPr lang="el-GR" sz="2200" dirty="0">
                <a:solidFill>
                  <a:srgbClr val="0000FF"/>
                </a:solidFill>
              </a:rPr>
              <a:t>Η </a:t>
            </a:r>
            <a:r>
              <a:rPr lang="el-GR" sz="2200" dirty="0" err="1">
                <a:solidFill>
                  <a:srgbClr val="0000FF"/>
                </a:solidFill>
              </a:rPr>
              <a:t>ρευματοσυνάρτηση</a:t>
            </a:r>
            <a:r>
              <a:rPr lang="el-GR" sz="2200" dirty="0">
                <a:solidFill>
                  <a:srgbClr val="0000FF"/>
                </a:solidFill>
              </a:rPr>
              <a:t> χρησιμεύει στο ότι οι συνιστώσες της ταχύτητας  στις διευθύνσεις </a:t>
            </a:r>
            <a:r>
              <a:rPr lang="en-US" sz="2200" dirty="0" err="1">
                <a:solidFill>
                  <a:srgbClr val="0000FF"/>
                </a:solidFill>
              </a:rPr>
              <a:t>x,y</a:t>
            </a:r>
            <a:r>
              <a:rPr lang="en-US" sz="2200" dirty="0">
                <a:solidFill>
                  <a:srgbClr val="0000FF"/>
                </a:solidFill>
              </a:rPr>
              <a:t> </a:t>
            </a:r>
            <a:r>
              <a:rPr lang="el-GR" sz="2200" dirty="0">
                <a:solidFill>
                  <a:srgbClr val="0000FF"/>
                </a:solidFill>
              </a:rPr>
              <a:t>δίνονται από τις μερικές παραγώγους της στο σημείο αυτό.</a:t>
            </a:r>
          </a:p>
          <a:p>
            <a:pPr algn="just"/>
            <a:r>
              <a:rPr lang="el-GR" sz="2200" dirty="0">
                <a:solidFill>
                  <a:srgbClr val="0000FF"/>
                </a:solidFill>
              </a:rPr>
              <a:t>Οι </a:t>
            </a:r>
            <a:r>
              <a:rPr lang="el-GR" sz="2200" dirty="0" err="1">
                <a:solidFill>
                  <a:srgbClr val="0000FF"/>
                </a:solidFill>
              </a:rPr>
              <a:t>ρευματογραμμές</a:t>
            </a:r>
            <a:r>
              <a:rPr lang="el-GR" sz="2200" dirty="0">
                <a:solidFill>
                  <a:srgbClr val="0000FF"/>
                </a:solidFill>
              </a:rPr>
              <a:t>, είναι οικογένεια καμπυλών οι οποίες είναι στιγμιαία </a:t>
            </a:r>
            <a:r>
              <a:rPr lang="el-GR" sz="2200" dirty="0" err="1">
                <a:solidFill>
                  <a:srgbClr val="0000FF"/>
                </a:solidFill>
              </a:rPr>
              <a:t>εφαπτομενικές</a:t>
            </a:r>
            <a:r>
              <a:rPr lang="el-GR" sz="2200" dirty="0">
                <a:solidFill>
                  <a:srgbClr val="0000FF"/>
                </a:solidFill>
              </a:rPr>
              <a:t> στο διάνυσμα της ταχύτητας της ροής και δείχνουν τη διεύθυνση της … </a:t>
            </a:r>
          </a:p>
        </p:txBody>
      </p:sp>
      <p:graphicFrame>
        <p:nvGraphicFramePr>
          <p:cNvPr id="4" name="Αντικείμενο 3">
            <a:extLst>
              <a:ext uri="{FF2B5EF4-FFF2-40B4-BE49-F238E27FC236}">
                <a16:creationId xmlns:a16="http://schemas.microsoft.com/office/drawing/2014/main" id="{9E314F2F-9DF9-23BC-5CD5-D59181A824D7}"/>
              </a:ext>
            </a:extLst>
          </p:cNvPr>
          <p:cNvGraphicFramePr>
            <a:graphicFrameLocks noChangeAspect="1"/>
          </p:cNvGraphicFramePr>
          <p:nvPr>
            <p:extLst>
              <p:ext uri="{D42A27DB-BD31-4B8C-83A1-F6EECF244321}">
                <p14:modId xmlns:p14="http://schemas.microsoft.com/office/powerpoint/2010/main" val="1787514956"/>
              </p:ext>
            </p:extLst>
          </p:nvPr>
        </p:nvGraphicFramePr>
        <p:xfrm>
          <a:off x="4844881" y="596588"/>
          <a:ext cx="807239" cy="554977"/>
        </p:xfrm>
        <a:graphic>
          <a:graphicData uri="http://schemas.openxmlformats.org/presentationml/2006/ole">
            <mc:AlternateContent xmlns:mc="http://schemas.openxmlformats.org/markup-compatibility/2006">
              <mc:Choice xmlns:v="urn:schemas-microsoft-com:vml" Requires="v">
                <p:oleObj name="Equation" r:id="rId5" imgW="609480" imgH="419040" progId="Equation.DSMT4">
                  <p:embed/>
                </p:oleObj>
              </mc:Choice>
              <mc:Fallback>
                <p:oleObj name="Equation" r:id="rId5" imgW="609480" imgH="419040" progId="Equation.DSMT4">
                  <p:embed/>
                  <p:pic>
                    <p:nvPicPr>
                      <p:cNvPr id="0" name=""/>
                      <p:cNvPicPr/>
                      <p:nvPr/>
                    </p:nvPicPr>
                    <p:blipFill>
                      <a:blip r:embed="rId6"/>
                      <a:stretch>
                        <a:fillRect/>
                      </a:stretch>
                    </p:blipFill>
                    <p:spPr>
                      <a:xfrm>
                        <a:off x="4844881" y="596588"/>
                        <a:ext cx="807239" cy="554977"/>
                      </a:xfrm>
                      <a:prstGeom prst="rect">
                        <a:avLst/>
                      </a:prstGeom>
                    </p:spPr>
                  </p:pic>
                </p:oleObj>
              </mc:Fallback>
            </mc:AlternateContent>
          </a:graphicData>
        </a:graphic>
      </p:graphicFrame>
      <p:sp>
        <p:nvSpPr>
          <p:cNvPr id="11" name="TextBox 10">
            <a:extLst>
              <a:ext uri="{FF2B5EF4-FFF2-40B4-BE49-F238E27FC236}">
                <a16:creationId xmlns:a16="http://schemas.microsoft.com/office/drawing/2014/main" id="{6CFEBC26-BD54-A116-F344-18108C39EED3}"/>
              </a:ext>
            </a:extLst>
          </p:cNvPr>
          <p:cNvSpPr txBox="1"/>
          <p:nvPr/>
        </p:nvSpPr>
        <p:spPr>
          <a:xfrm>
            <a:off x="5868144" y="679066"/>
            <a:ext cx="576064" cy="369332"/>
          </a:xfrm>
          <a:prstGeom prst="rect">
            <a:avLst/>
          </a:prstGeom>
          <a:noFill/>
        </p:spPr>
        <p:txBody>
          <a:bodyPr wrap="square">
            <a:spAutoFit/>
          </a:bodyPr>
          <a:lstStyle/>
          <a:p>
            <a:r>
              <a:rPr lang="el-GR" sz="1800" dirty="0">
                <a:solidFill>
                  <a:srgbClr val="0000FF"/>
                </a:solidFill>
              </a:rPr>
              <a:t>και</a:t>
            </a:r>
            <a:endParaRPr lang="el-GR" dirty="0"/>
          </a:p>
        </p:txBody>
      </p:sp>
      <p:graphicFrame>
        <p:nvGraphicFramePr>
          <p:cNvPr id="13" name="Αντικείμενο 12">
            <a:extLst>
              <a:ext uri="{FF2B5EF4-FFF2-40B4-BE49-F238E27FC236}">
                <a16:creationId xmlns:a16="http://schemas.microsoft.com/office/drawing/2014/main" id="{34F496CD-E570-AE42-47ED-01A6C09933C7}"/>
              </a:ext>
            </a:extLst>
          </p:cNvPr>
          <p:cNvGraphicFramePr>
            <a:graphicFrameLocks noChangeAspect="1"/>
          </p:cNvGraphicFramePr>
          <p:nvPr>
            <p:extLst>
              <p:ext uri="{D42A27DB-BD31-4B8C-83A1-F6EECF244321}">
                <p14:modId xmlns:p14="http://schemas.microsoft.com/office/powerpoint/2010/main" val="1913464480"/>
              </p:ext>
            </p:extLst>
          </p:nvPr>
        </p:nvGraphicFramePr>
        <p:xfrm>
          <a:off x="6557963" y="557213"/>
          <a:ext cx="749300" cy="581025"/>
        </p:xfrm>
        <a:graphic>
          <a:graphicData uri="http://schemas.openxmlformats.org/presentationml/2006/ole">
            <mc:AlternateContent xmlns:mc="http://schemas.openxmlformats.org/markup-compatibility/2006">
              <mc:Choice xmlns:v="urn:schemas-microsoft-com:vml" Requires="v">
                <p:oleObj name="Equation" r:id="rId7" imgW="507960" imgH="393480" progId="Equation.DSMT4">
                  <p:embed/>
                </p:oleObj>
              </mc:Choice>
              <mc:Fallback>
                <p:oleObj name="Equation" r:id="rId7" imgW="507960" imgH="393480" progId="Equation.DSMT4">
                  <p:embed/>
                  <p:pic>
                    <p:nvPicPr>
                      <p:cNvPr id="0" name=""/>
                      <p:cNvPicPr/>
                      <p:nvPr/>
                    </p:nvPicPr>
                    <p:blipFill>
                      <a:blip r:embed="rId8"/>
                      <a:stretch>
                        <a:fillRect/>
                      </a:stretch>
                    </p:blipFill>
                    <p:spPr>
                      <a:xfrm>
                        <a:off x="6557963" y="557213"/>
                        <a:ext cx="749300" cy="581025"/>
                      </a:xfrm>
                      <a:prstGeom prst="rect">
                        <a:avLst/>
                      </a:prstGeom>
                    </p:spPr>
                  </p:pic>
                </p:oleObj>
              </mc:Fallback>
            </mc:AlternateContent>
          </a:graphicData>
        </a:graphic>
      </p:graphicFrame>
      <p:graphicFrame>
        <p:nvGraphicFramePr>
          <p:cNvPr id="16" name="Αντικείμενο 15">
            <a:extLst>
              <a:ext uri="{FF2B5EF4-FFF2-40B4-BE49-F238E27FC236}">
                <a16:creationId xmlns:a16="http://schemas.microsoft.com/office/drawing/2014/main" id="{48583C27-BC60-1204-751B-679FF40E9518}"/>
              </a:ext>
            </a:extLst>
          </p:cNvPr>
          <p:cNvGraphicFramePr>
            <a:graphicFrameLocks noChangeAspect="1"/>
          </p:cNvGraphicFramePr>
          <p:nvPr>
            <p:extLst>
              <p:ext uri="{D42A27DB-BD31-4B8C-83A1-F6EECF244321}">
                <p14:modId xmlns:p14="http://schemas.microsoft.com/office/powerpoint/2010/main" val="1805516056"/>
              </p:ext>
            </p:extLst>
          </p:nvPr>
        </p:nvGraphicFramePr>
        <p:xfrm>
          <a:off x="4882380" y="5655766"/>
          <a:ext cx="913756" cy="745432"/>
        </p:xfrm>
        <a:graphic>
          <a:graphicData uri="http://schemas.openxmlformats.org/presentationml/2006/ole">
            <mc:AlternateContent xmlns:mc="http://schemas.openxmlformats.org/markup-compatibility/2006">
              <mc:Choice xmlns:v="urn:schemas-microsoft-com:vml" Requires="v">
                <p:oleObj name="Equation" r:id="rId9" imgW="482400" imgH="393480" progId="Equation.DSMT4">
                  <p:embed/>
                </p:oleObj>
              </mc:Choice>
              <mc:Fallback>
                <p:oleObj name="Equation" r:id="rId9" imgW="482400" imgH="393480" progId="Equation.DSMT4">
                  <p:embed/>
                  <p:pic>
                    <p:nvPicPr>
                      <p:cNvPr id="0" name=""/>
                      <p:cNvPicPr/>
                      <p:nvPr/>
                    </p:nvPicPr>
                    <p:blipFill>
                      <a:blip r:embed="rId10"/>
                      <a:stretch>
                        <a:fillRect/>
                      </a:stretch>
                    </p:blipFill>
                    <p:spPr>
                      <a:xfrm>
                        <a:off x="4882380" y="5655766"/>
                        <a:ext cx="913756" cy="745432"/>
                      </a:xfrm>
                      <a:prstGeom prst="rect">
                        <a:avLst/>
                      </a:prstGeom>
                    </p:spPr>
                  </p:pic>
                </p:oleObj>
              </mc:Fallback>
            </mc:AlternateContent>
          </a:graphicData>
        </a:graphic>
      </p:graphicFrame>
    </p:spTree>
    <p:extLst>
      <p:ext uri="{BB962C8B-B14F-4D97-AF65-F5344CB8AC3E}">
        <p14:creationId xmlns:p14="http://schemas.microsoft.com/office/powerpoint/2010/main" val="533063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68</a:t>
            </a:fld>
            <a:endParaRPr lang="el-GR" dirty="0">
              <a:solidFill>
                <a:prstClr val="black">
                  <a:tint val="75000"/>
                </a:prstClr>
              </a:solidFill>
            </a:endParaRPr>
          </a:p>
        </p:txBody>
      </p:sp>
      <p:sp>
        <p:nvSpPr>
          <p:cNvPr id="13" name="TextBox 12">
            <a:extLst>
              <a:ext uri="{FF2B5EF4-FFF2-40B4-BE49-F238E27FC236}">
                <a16:creationId xmlns:a16="http://schemas.microsoft.com/office/drawing/2014/main" id="{F370EE69-1C2C-4AE5-AC6F-E78B20D7874F}"/>
              </a:ext>
            </a:extLst>
          </p:cNvPr>
          <p:cNvSpPr txBox="1"/>
          <p:nvPr/>
        </p:nvSpPr>
        <p:spPr>
          <a:xfrm>
            <a:off x="229723" y="2325849"/>
            <a:ext cx="8075240" cy="461665"/>
          </a:xfrm>
          <a:prstGeom prst="rect">
            <a:avLst/>
          </a:prstGeom>
          <a:noFill/>
        </p:spPr>
        <p:txBody>
          <a:bodyPr wrap="square">
            <a:spAutoFit/>
          </a:bodyPr>
          <a:lstStyle>
            <a:defPPr>
              <a:defRPr lang="el-GR"/>
            </a:defPPr>
            <a:lvl1pPr algn="just">
              <a:defRPr b="0" u="none"/>
            </a:lvl1pPr>
          </a:lstStyle>
          <a:p>
            <a:r>
              <a:rPr lang="el-GR" sz="2400" b="1" dirty="0">
                <a:solidFill>
                  <a:srgbClr val="0000FF"/>
                </a:solidFill>
                <a:latin typeface="Arial Narrow" panose="020B0606020202030204" pitchFamily="34" charset="0"/>
              </a:rPr>
              <a:t>Απάντηση/Λύση</a:t>
            </a:r>
          </a:p>
        </p:txBody>
      </p:sp>
      <p:sp>
        <p:nvSpPr>
          <p:cNvPr id="15" name="TextBox 14">
            <a:extLst>
              <a:ext uri="{FF2B5EF4-FFF2-40B4-BE49-F238E27FC236}">
                <a16:creationId xmlns:a16="http://schemas.microsoft.com/office/drawing/2014/main" id="{DF8A6A57-9931-4E85-988D-C070542EDA8A}"/>
              </a:ext>
            </a:extLst>
          </p:cNvPr>
          <p:cNvSpPr txBox="1"/>
          <p:nvPr/>
        </p:nvSpPr>
        <p:spPr>
          <a:xfrm>
            <a:off x="143000" y="450758"/>
            <a:ext cx="9001000" cy="1785104"/>
          </a:xfrm>
          <a:prstGeom prst="rect">
            <a:avLst/>
          </a:prstGeom>
          <a:noFill/>
        </p:spPr>
        <p:txBody>
          <a:bodyPr wrap="square">
            <a:spAutoFit/>
          </a:bodyPr>
          <a:lstStyle>
            <a:defPPr>
              <a:defRPr lang="el-GR"/>
            </a:defPPr>
            <a:lvl1pPr>
              <a:defRPr b="1" u="sng">
                <a:solidFill>
                  <a:srgbClr val="C00000"/>
                </a:solidFill>
              </a:defRPr>
            </a:lvl1pPr>
          </a:lstStyle>
          <a:p>
            <a:r>
              <a:rPr lang="el-GR" sz="2200" b="0" u="none" dirty="0"/>
              <a:t>Έστω ότι ο πραγματικός άνεμος πνέει (α=)30° δεξιότερα από τον </a:t>
            </a:r>
            <a:r>
              <a:rPr lang="el-GR" sz="2200" b="0" u="none" dirty="0" err="1"/>
              <a:t>γεωστροφικό</a:t>
            </a:r>
            <a:r>
              <a:rPr lang="el-GR" sz="2200" b="0" u="none" dirty="0"/>
              <a:t> άνεμο. </a:t>
            </a:r>
          </a:p>
          <a:p>
            <a:r>
              <a:rPr lang="el-GR" sz="2200" b="0" u="none" dirty="0"/>
              <a:t>Αν ο </a:t>
            </a:r>
            <a:r>
              <a:rPr lang="el-GR" sz="2200" b="0" u="none" dirty="0" err="1"/>
              <a:t>γεωστροφικός</a:t>
            </a:r>
            <a:r>
              <a:rPr lang="el-GR" sz="2200" b="0" u="none" dirty="0"/>
              <a:t> άνεμος έχει ένταση (      =) 20 </a:t>
            </a:r>
            <a:r>
              <a:rPr lang="en-US" sz="2200" b="0" u="none" dirty="0"/>
              <a:t>m/s, </a:t>
            </a:r>
            <a:r>
              <a:rPr lang="el-GR" sz="2200" b="0" dirty="0"/>
              <a:t>να βρεθεί ο ρυθμός μεταβολής του ανέμου</a:t>
            </a:r>
            <a:r>
              <a:rPr lang="el-GR" sz="2200" b="0" u="none" dirty="0"/>
              <a:t>. </a:t>
            </a:r>
          </a:p>
          <a:p>
            <a:r>
              <a:rPr lang="el-GR" sz="2200" b="0" u="none" dirty="0"/>
              <a:t>Δίνεται η παράμετρος </a:t>
            </a:r>
            <a:r>
              <a:rPr lang="en-US" sz="2200" b="0" u="none" dirty="0"/>
              <a:t>Coriolis f</a:t>
            </a:r>
            <a:r>
              <a:rPr lang="el-GR" sz="2200" b="0" u="none" dirty="0"/>
              <a:t>=10</a:t>
            </a:r>
            <a:r>
              <a:rPr lang="el-GR" sz="2200" b="0" u="none" baseline="30000" dirty="0"/>
              <a:t>-4</a:t>
            </a:r>
            <a:r>
              <a:rPr lang="el-GR" sz="2200" b="0" u="none" dirty="0"/>
              <a:t> </a:t>
            </a:r>
            <a:r>
              <a:rPr lang="en-US" sz="2200" b="0" u="none" dirty="0"/>
              <a:t>s</a:t>
            </a:r>
            <a:r>
              <a:rPr lang="el-GR" sz="2200" b="0" u="none" baseline="30000" dirty="0"/>
              <a:t>-1</a:t>
            </a:r>
            <a:r>
              <a:rPr lang="el-GR" sz="2200" b="0" u="none" dirty="0"/>
              <a:t>.</a:t>
            </a:r>
          </a:p>
        </p:txBody>
      </p:sp>
      <p:pic>
        <p:nvPicPr>
          <p:cNvPr id="14" name="Εικόνα 13">
            <a:extLst>
              <a:ext uri="{FF2B5EF4-FFF2-40B4-BE49-F238E27FC236}">
                <a16:creationId xmlns:a16="http://schemas.microsoft.com/office/drawing/2014/main" id="{FE5313E0-3D1F-4068-9D82-916739BA60A7}"/>
              </a:ext>
            </a:extLst>
          </p:cNvPr>
          <p:cNvPicPr>
            <a:picLocks noChangeAspect="1"/>
          </p:cNvPicPr>
          <p:nvPr/>
        </p:nvPicPr>
        <p:blipFill>
          <a:blip r:embed="rId2"/>
          <a:stretch>
            <a:fillRect/>
          </a:stretch>
        </p:blipFill>
        <p:spPr>
          <a:xfrm>
            <a:off x="22044" y="2874118"/>
            <a:ext cx="5730437" cy="831425"/>
          </a:xfrm>
          <a:prstGeom prst="rect">
            <a:avLst/>
          </a:prstGeom>
        </p:spPr>
      </p:pic>
      <p:sp>
        <p:nvSpPr>
          <p:cNvPr id="7" name="Δεξί άγκιστρο 6">
            <a:extLst>
              <a:ext uri="{FF2B5EF4-FFF2-40B4-BE49-F238E27FC236}">
                <a16:creationId xmlns:a16="http://schemas.microsoft.com/office/drawing/2014/main" id="{CE8D1BC8-56DF-4EF7-A7F0-49002C16CCB5}"/>
              </a:ext>
            </a:extLst>
          </p:cNvPr>
          <p:cNvSpPr/>
          <p:nvPr/>
        </p:nvSpPr>
        <p:spPr>
          <a:xfrm>
            <a:off x="6538171" y="4037867"/>
            <a:ext cx="504056" cy="237554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9" name="Βέλος: Δεξιό 8">
            <a:extLst>
              <a:ext uri="{FF2B5EF4-FFF2-40B4-BE49-F238E27FC236}">
                <a16:creationId xmlns:a16="http://schemas.microsoft.com/office/drawing/2014/main" id="{4681DFC3-23B2-462A-9FED-7019FEEC5036}"/>
              </a:ext>
            </a:extLst>
          </p:cNvPr>
          <p:cNvSpPr/>
          <p:nvPr/>
        </p:nvSpPr>
        <p:spPr>
          <a:xfrm>
            <a:off x="7382364" y="5072671"/>
            <a:ext cx="504056" cy="186347"/>
          </a:xfrm>
          <a:prstGeom prst="righ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object 4">
            <a:extLst>
              <a:ext uri="{FF2B5EF4-FFF2-40B4-BE49-F238E27FC236}">
                <a16:creationId xmlns:a16="http://schemas.microsoft.com/office/drawing/2014/main" id="{5D81E9E0-D1B8-4EAD-B32A-B3504CFF4B7F}"/>
              </a:ext>
            </a:extLst>
          </p:cNvPr>
          <p:cNvSpPr txBox="1"/>
          <p:nvPr/>
        </p:nvSpPr>
        <p:spPr>
          <a:xfrm>
            <a:off x="457200" y="73984"/>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dirty="0"/>
              <a:t>Παραδείγματα – ερωτήσεις - ασκήσεις</a:t>
            </a:r>
          </a:p>
        </p:txBody>
      </p:sp>
      <p:graphicFrame>
        <p:nvGraphicFramePr>
          <p:cNvPr id="11" name="Αντικείμενο 10">
            <a:extLst>
              <a:ext uri="{FF2B5EF4-FFF2-40B4-BE49-F238E27FC236}">
                <a16:creationId xmlns:a16="http://schemas.microsoft.com/office/drawing/2014/main" id="{5805F8FB-3BD8-47DA-BB69-00EBDA610B41}"/>
              </a:ext>
            </a:extLst>
          </p:cNvPr>
          <p:cNvGraphicFramePr>
            <a:graphicFrameLocks noChangeAspect="1"/>
          </p:cNvGraphicFramePr>
          <p:nvPr>
            <p:extLst>
              <p:ext uri="{D42A27DB-BD31-4B8C-83A1-F6EECF244321}">
                <p14:modId xmlns:p14="http://schemas.microsoft.com/office/powerpoint/2010/main" val="3664664746"/>
              </p:ext>
            </p:extLst>
          </p:nvPr>
        </p:nvGraphicFramePr>
        <p:xfrm>
          <a:off x="2578182" y="4117235"/>
          <a:ext cx="1747458" cy="776648"/>
        </p:xfrm>
        <a:graphic>
          <a:graphicData uri="http://schemas.openxmlformats.org/presentationml/2006/ole">
            <mc:AlternateContent xmlns:mc="http://schemas.openxmlformats.org/markup-compatibility/2006">
              <mc:Choice xmlns:v="urn:schemas-microsoft-com:vml" Requires="v">
                <p:oleObj name="Equation" r:id="rId3" imgW="1857739" imgH="826230" progId="Equation.DSMT4">
                  <p:embed/>
                </p:oleObj>
              </mc:Choice>
              <mc:Fallback>
                <p:oleObj name="Equation" r:id="rId3" imgW="1857739" imgH="826230" progId="Equation.DSMT4">
                  <p:embed/>
                  <p:pic>
                    <p:nvPicPr>
                      <p:cNvPr id="0" name=""/>
                      <p:cNvPicPr/>
                      <p:nvPr/>
                    </p:nvPicPr>
                    <p:blipFill>
                      <a:blip r:embed="rId4"/>
                      <a:stretch>
                        <a:fillRect/>
                      </a:stretch>
                    </p:blipFill>
                    <p:spPr>
                      <a:xfrm>
                        <a:off x="2578182" y="4117235"/>
                        <a:ext cx="1747458" cy="776648"/>
                      </a:xfrm>
                      <a:prstGeom prst="rect">
                        <a:avLst/>
                      </a:prstGeom>
                    </p:spPr>
                  </p:pic>
                </p:oleObj>
              </mc:Fallback>
            </mc:AlternateContent>
          </a:graphicData>
        </a:graphic>
      </p:graphicFrame>
      <p:graphicFrame>
        <p:nvGraphicFramePr>
          <p:cNvPr id="12" name="Αντικείμενο 11">
            <a:extLst>
              <a:ext uri="{FF2B5EF4-FFF2-40B4-BE49-F238E27FC236}">
                <a16:creationId xmlns:a16="http://schemas.microsoft.com/office/drawing/2014/main" id="{E13050BA-E125-4C94-A509-8100082A4B73}"/>
              </a:ext>
            </a:extLst>
          </p:cNvPr>
          <p:cNvGraphicFramePr>
            <a:graphicFrameLocks noChangeAspect="1"/>
          </p:cNvGraphicFramePr>
          <p:nvPr>
            <p:extLst>
              <p:ext uri="{D42A27DB-BD31-4B8C-83A1-F6EECF244321}">
                <p14:modId xmlns:p14="http://schemas.microsoft.com/office/powerpoint/2010/main" val="590906215"/>
              </p:ext>
            </p:extLst>
          </p:nvPr>
        </p:nvGraphicFramePr>
        <p:xfrm>
          <a:off x="2985850" y="4944940"/>
          <a:ext cx="2212394" cy="806135"/>
        </p:xfrm>
        <a:graphic>
          <a:graphicData uri="http://schemas.openxmlformats.org/presentationml/2006/ole">
            <mc:AlternateContent xmlns:mc="http://schemas.openxmlformats.org/markup-compatibility/2006">
              <mc:Choice xmlns:v="urn:schemas-microsoft-com:vml" Requires="v">
                <p:oleObj name="Equation" r:id="rId5" imgW="1079280" imgH="393480" progId="Equation.DSMT4">
                  <p:embed/>
                </p:oleObj>
              </mc:Choice>
              <mc:Fallback>
                <p:oleObj name="Equation" r:id="rId5" imgW="1079280" imgH="393480" progId="Equation.DSMT4">
                  <p:embed/>
                  <p:pic>
                    <p:nvPicPr>
                      <p:cNvPr id="0" name=""/>
                      <p:cNvPicPr/>
                      <p:nvPr/>
                    </p:nvPicPr>
                    <p:blipFill>
                      <a:blip r:embed="rId6"/>
                      <a:stretch>
                        <a:fillRect/>
                      </a:stretch>
                    </p:blipFill>
                    <p:spPr>
                      <a:xfrm>
                        <a:off x="2985850" y="4944940"/>
                        <a:ext cx="2212394" cy="806135"/>
                      </a:xfrm>
                      <a:prstGeom prst="rect">
                        <a:avLst/>
                      </a:prstGeom>
                    </p:spPr>
                  </p:pic>
                </p:oleObj>
              </mc:Fallback>
            </mc:AlternateContent>
          </a:graphicData>
        </a:graphic>
      </p:graphicFrame>
      <p:graphicFrame>
        <p:nvGraphicFramePr>
          <p:cNvPr id="17" name="Αντικείμενο 16">
            <a:extLst>
              <a:ext uri="{FF2B5EF4-FFF2-40B4-BE49-F238E27FC236}">
                <a16:creationId xmlns:a16="http://schemas.microsoft.com/office/drawing/2014/main" id="{B898A144-3ED1-43EE-B90C-6EABA8039FD3}"/>
              </a:ext>
            </a:extLst>
          </p:cNvPr>
          <p:cNvGraphicFramePr>
            <a:graphicFrameLocks noChangeAspect="1"/>
          </p:cNvGraphicFramePr>
          <p:nvPr>
            <p:extLst>
              <p:ext uri="{D42A27DB-BD31-4B8C-83A1-F6EECF244321}">
                <p14:modId xmlns:p14="http://schemas.microsoft.com/office/powerpoint/2010/main" val="2076267662"/>
              </p:ext>
            </p:extLst>
          </p:nvPr>
        </p:nvGraphicFramePr>
        <p:xfrm>
          <a:off x="3873048" y="5800956"/>
          <a:ext cx="2235012" cy="555394"/>
        </p:xfrm>
        <a:graphic>
          <a:graphicData uri="http://schemas.openxmlformats.org/presentationml/2006/ole">
            <mc:AlternateContent xmlns:mc="http://schemas.openxmlformats.org/markup-compatibility/2006">
              <mc:Choice xmlns:v="urn:schemas-microsoft-com:vml" Requires="v">
                <p:oleObj name="Equation" r:id="rId7" imgW="1028520" imgH="253800" progId="Equation.DSMT4">
                  <p:embed/>
                </p:oleObj>
              </mc:Choice>
              <mc:Fallback>
                <p:oleObj name="Equation" r:id="rId7" imgW="1028520" imgH="253800" progId="Equation.DSMT4">
                  <p:embed/>
                  <p:pic>
                    <p:nvPicPr>
                      <p:cNvPr id="0" name=""/>
                      <p:cNvPicPr/>
                      <p:nvPr/>
                    </p:nvPicPr>
                    <p:blipFill>
                      <a:blip r:embed="rId8"/>
                      <a:stretch>
                        <a:fillRect/>
                      </a:stretch>
                    </p:blipFill>
                    <p:spPr>
                      <a:xfrm>
                        <a:off x="3873048" y="5800956"/>
                        <a:ext cx="2235012" cy="555394"/>
                      </a:xfrm>
                      <a:prstGeom prst="rect">
                        <a:avLst/>
                      </a:prstGeom>
                    </p:spPr>
                  </p:pic>
                </p:oleObj>
              </mc:Fallback>
            </mc:AlternateContent>
          </a:graphicData>
        </a:graphic>
      </p:graphicFrame>
      <p:graphicFrame>
        <p:nvGraphicFramePr>
          <p:cNvPr id="19" name="Αντικείμενο 18">
            <a:extLst>
              <a:ext uri="{FF2B5EF4-FFF2-40B4-BE49-F238E27FC236}">
                <a16:creationId xmlns:a16="http://schemas.microsoft.com/office/drawing/2014/main" id="{BCF7D968-6683-46D6-9FAB-D592B5C9BFDA}"/>
              </a:ext>
            </a:extLst>
          </p:cNvPr>
          <p:cNvGraphicFramePr>
            <a:graphicFrameLocks noChangeAspect="1"/>
          </p:cNvGraphicFramePr>
          <p:nvPr>
            <p:extLst>
              <p:ext uri="{D42A27DB-BD31-4B8C-83A1-F6EECF244321}">
                <p14:modId xmlns:p14="http://schemas.microsoft.com/office/powerpoint/2010/main" val="1820348816"/>
              </p:ext>
            </p:extLst>
          </p:nvPr>
        </p:nvGraphicFramePr>
        <p:xfrm>
          <a:off x="5869792" y="3088321"/>
          <a:ext cx="323819" cy="259055"/>
        </p:xfrm>
        <a:graphic>
          <a:graphicData uri="http://schemas.openxmlformats.org/presentationml/2006/ole">
            <mc:AlternateContent xmlns:mc="http://schemas.openxmlformats.org/markup-compatibility/2006">
              <mc:Choice xmlns:v="urn:schemas-microsoft-com:vml" Requires="v">
                <p:oleObj name="Equation" r:id="rId9" imgW="190440" imgH="152280" progId="Equation.DSMT4">
                  <p:embed/>
                </p:oleObj>
              </mc:Choice>
              <mc:Fallback>
                <p:oleObj name="Equation" r:id="rId9" imgW="190440" imgH="152280" progId="Equation.DSMT4">
                  <p:embed/>
                  <p:pic>
                    <p:nvPicPr>
                      <p:cNvPr id="0" name=""/>
                      <p:cNvPicPr/>
                      <p:nvPr/>
                    </p:nvPicPr>
                    <p:blipFill>
                      <a:blip r:embed="rId10"/>
                      <a:stretch>
                        <a:fillRect/>
                      </a:stretch>
                    </p:blipFill>
                    <p:spPr>
                      <a:xfrm>
                        <a:off x="5869792" y="3088321"/>
                        <a:ext cx="323819" cy="259055"/>
                      </a:xfrm>
                      <a:prstGeom prst="rect">
                        <a:avLst/>
                      </a:prstGeom>
                    </p:spPr>
                  </p:pic>
                </p:oleObj>
              </mc:Fallback>
            </mc:AlternateContent>
          </a:graphicData>
        </a:graphic>
      </p:graphicFrame>
      <p:graphicFrame>
        <p:nvGraphicFramePr>
          <p:cNvPr id="20" name="Αντικείμενο 19">
            <a:extLst>
              <a:ext uri="{FF2B5EF4-FFF2-40B4-BE49-F238E27FC236}">
                <a16:creationId xmlns:a16="http://schemas.microsoft.com/office/drawing/2014/main" id="{EDB028D8-8D52-4C60-BB0D-3B9C2A028668}"/>
              </a:ext>
            </a:extLst>
          </p:cNvPr>
          <p:cNvGraphicFramePr>
            <a:graphicFrameLocks noChangeAspect="1"/>
          </p:cNvGraphicFramePr>
          <p:nvPr>
            <p:extLst>
              <p:ext uri="{D42A27DB-BD31-4B8C-83A1-F6EECF244321}">
                <p14:modId xmlns:p14="http://schemas.microsoft.com/office/powerpoint/2010/main" val="4265269510"/>
              </p:ext>
            </p:extLst>
          </p:nvPr>
        </p:nvGraphicFramePr>
        <p:xfrm>
          <a:off x="4860032" y="1154578"/>
          <a:ext cx="434082" cy="377463"/>
        </p:xfrm>
        <a:graphic>
          <a:graphicData uri="http://schemas.openxmlformats.org/presentationml/2006/ole">
            <mc:AlternateContent xmlns:mc="http://schemas.openxmlformats.org/markup-compatibility/2006">
              <mc:Choice xmlns:v="urn:schemas-microsoft-com:vml" Requires="v">
                <p:oleObj name="Equation" r:id="rId11" imgW="291960" imgH="253800" progId="Equation.DSMT4">
                  <p:embed/>
                </p:oleObj>
              </mc:Choice>
              <mc:Fallback>
                <p:oleObj name="Equation" r:id="rId11" imgW="291960" imgH="253800" progId="Equation.DSMT4">
                  <p:embed/>
                  <p:pic>
                    <p:nvPicPr>
                      <p:cNvPr id="0" name=""/>
                      <p:cNvPicPr/>
                      <p:nvPr/>
                    </p:nvPicPr>
                    <p:blipFill>
                      <a:blip r:embed="rId12"/>
                      <a:stretch>
                        <a:fillRect/>
                      </a:stretch>
                    </p:blipFill>
                    <p:spPr>
                      <a:xfrm>
                        <a:off x="4860032" y="1154578"/>
                        <a:ext cx="434082" cy="377463"/>
                      </a:xfrm>
                      <a:prstGeom prst="rect">
                        <a:avLst/>
                      </a:prstGeom>
                    </p:spPr>
                  </p:pic>
                </p:oleObj>
              </mc:Fallback>
            </mc:AlternateContent>
          </a:graphicData>
        </a:graphic>
      </p:graphicFrame>
      <p:cxnSp>
        <p:nvCxnSpPr>
          <p:cNvPr id="5" name="Ευθύγραμμο βέλος σύνδεσης 4">
            <a:extLst>
              <a:ext uri="{FF2B5EF4-FFF2-40B4-BE49-F238E27FC236}">
                <a16:creationId xmlns:a16="http://schemas.microsoft.com/office/drawing/2014/main" id="{C6F623B9-295E-4CAC-B63B-5B171001A617}"/>
              </a:ext>
            </a:extLst>
          </p:cNvPr>
          <p:cNvCxnSpPr/>
          <p:nvPr/>
        </p:nvCxnSpPr>
        <p:spPr>
          <a:xfrm>
            <a:off x="7225028" y="2755901"/>
            <a:ext cx="1595444" cy="36297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22" name="Ευθύγραμμο βέλος σύνδεσης 21">
            <a:extLst>
              <a:ext uri="{FF2B5EF4-FFF2-40B4-BE49-F238E27FC236}">
                <a16:creationId xmlns:a16="http://schemas.microsoft.com/office/drawing/2014/main" id="{225555A5-EA8A-4AF2-A433-375AC5D9AF66}"/>
              </a:ext>
            </a:extLst>
          </p:cNvPr>
          <p:cNvCxnSpPr>
            <a:cxnSpLocks/>
          </p:cNvCxnSpPr>
          <p:nvPr/>
        </p:nvCxnSpPr>
        <p:spPr>
          <a:xfrm>
            <a:off x="7210827" y="2750538"/>
            <a:ext cx="906261" cy="929258"/>
          </a:xfrm>
          <a:prstGeom prst="straightConnector1">
            <a:avLst/>
          </a:prstGeom>
          <a:ln w="349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Ελεύθερη σχεδίαση: Σχήμα 9">
            <a:extLst>
              <a:ext uri="{FF2B5EF4-FFF2-40B4-BE49-F238E27FC236}">
                <a16:creationId xmlns:a16="http://schemas.microsoft.com/office/drawing/2014/main" id="{B61B782F-B956-43FE-9C6B-A05969C8D162}"/>
              </a:ext>
            </a:extLst>
          </p:cNvPr>
          <p:cNvSpPr/>
          <p:nvPr/>
        </p:nvSpPr>
        <p:spPr>
          <a:xfrm>
            <a:off x="7605656" y="2883049"/>
            <a:ext cx="215935" cy="247426"/>
          </a:xfrm>
          <a:custGeom>
            <a:avLst/>
            <a:gdLst>
              <a:gd name="connsiteX0" fmla="*/ 215153 w 215935"/>
              <a:gd name="connsiteY0" fmla="*/ 0 h 247426"/>
              <a:gd name="connsiteX1" fmla="*/ 182880 w 215935"/>
              <a:gd name="connsiteY1" fmla="*/ 193638 h 247426"/>
              <a:gd name="connsiteX2" fmla="*/ 0 w 215935"/>
              <a:gd name="connsiteY2" fmla="*/ 247426 h 247426"/>
            </a:gdLst>
            <a:ahLst/>
            <a:cxnLst>
              <a:cxn ang="0">
                <a:pos x="connsiteX0" y="connsiteY0"/>
              </a:cxn>
              <a:cxn ang="0">
                <a:pos x="connsiteX1" y="connsiteY1"/>
              </a:cxn>
              <a:cxn ang="0">
                <a:pos x="connsiteX2" y="connsiteY2"/>
              </a:cxn>
            </a:cxnLst>
            <a:rect l="l" t="t" r="r" b="b"/>
            <a:pathLst>
              <a:path w="215935" h="247426">
                <a:moveTo>
                  <a:pt x="215153" y="0"/>
                </a:moveTo>
                <a:cubicBezTo>
                  <a:pt x="216946" y="76200"/>
                  <a:pt x="218739" y="152400"/>
                  <a:pt x="182880" y="193638"/>
                </a:cubicBezTo>
                <a:cubicBezTo>
                  <a:pt x="147021" y="234876"/>
                  <a:pt x="236668" y="234875"/>
                  <a:pt x="0" y="24742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TextBox 23">
            <a:extLst>
              <a:ext uri="{FF2B5EF4-FFF2-40B4-BE49-F238E27FC236}">
                <a16:creationId xmlns:a16="http://schemas.microsoft.com/office/drawing/2014/main" id="{AC2219CE-0C42-4044-A3BA-97019A432EF5}"/>
              </a:ext>
            </a:extLst>
          </p:cNvPr>
          <p:cNvSpPr txBox="1"/>
          <p:nvPr/>
        </p:nvSpPr>
        <p:spPr>
          <a:xfrm>
            <a:off x="7769269" y="3000229"/>
            <a:ext cx="906261" cy="369332"/>
          </a:xfrm>
          <a:prstGeom prst="rect">
            <a:avLst/>
          </a:prstGeom>
          <a:noFill/>
        </p:spPr>
        <p:txBody>
          <a:bodyPr wrap="square">
            <a:spAutoFit/>
          </a:bodyPr>
          <a:lstStyle/>
          <a:p>
            <a:r>
              <a:rPr lang="el-GR" sz="1800" b="0" u="none" dirty="0">
                <a:solidFill>
                  <a:srgbClr val="0000FF"/>
                </a:solidFill>
              </a:rPr>
              <a:t>α=30° </a:t>
            </a:r>
            <a:endParaRPr lang="el-GR" dirty="0">
              <a:solidFill>
                <a:srgbClr val="0000FF"/>
              </a:solidFill>
            </a:endParaRPr>
          </a:p>
        </p:txBody>
      </p:sp>
      <p:graphicFrame>
        <p:nvGraphicFramePr>
          <p:cNvPr id="8" name="Αντικείμενο 7">
            <a:extLst>
              <a:ext uri="{FF2B5EF4-FFF2-40B4-BE49-F238E27FC236}">
                <a16:creationId xmlns:a16="http://schemas.microsoft.com/office/drawing/2014/main" id="{F086AA14-76DF-E543-AE36-EBBA5704F2DD}"/>
              </a:ext>
            </a:extLst>
          </p:cNvPr>
          <p:cNvGraphicFramePr>
            <a:graphicFrameLocks noChangeAspect="1"/>
          </p:cNvGraphicFramePr>
          <p:nvPr>
            <p:extLst>
              <p:ext uri="{D42A27DB-BD31-4B8C-83A1-F6EECF244321}">
                <p14:modId xmlns:p14="http://schemas.microsoft.com/office/powerpoint/2010/main" val="3997047960"/>
              </p:ext>
            </p:extLst>
          </p:nvPr>
        </p:nvGraphicFramePr>
        <p:xfrm>
          <a:off x="2224388" y="4290291"/>
          <a:ext cx="323850" cy="258763"/>
        </p:xfrm>
        <a:graphic>
          <a:graphicData uri="http://schemas.openxmlformats.org/presentationml/2006/ole">
            <mc:AlternateContent xmlns:mc="http://schemas.openxmlformats.org/markup-compatibility/2006">
              <mc:Choice xmlns:v="urn:schemas-microsoft-com:vml" Requires="v">
                <p:oleObj name="Equation" r:id="rId9" imgW="323304" imgH="259209" progId="Equation.DSMT4">
                  <p:embed/>
                </p:oleObj>
              </mc:Choice>
              <mc:Fallback>
                <p:oleObj name="Equation" r:id="rId9" imgW="323304" imgH="259209" progId="Equation.DSMT4">
                  <p:embed/>
                  <p:pic>
                    <p:nvPicPr>
                      <p:cNvPr id="0" name=""/>
                      <p:cNvPicPr/>
                      <p:nvPr/>
                    </p:nvPicPr>
                    <p:blipFill>
                      <a:blip r:embed="rId13"/>
                      <a:stretch>
                        <a:fillRect/>
                      </a:stretch>
                    </p:blipFill>
                    <p:spPr>
                      <a:xfrm>
                        <a:off x="2224388" y="4290291"/>
                        <a:ext cx="323850" cy="258763"/>
                      </a:xfrm>
                      <a:prstGeom prst="rect">
                        <a:avLst/>
                      </a:prstGeom>
                    </p:spPr>
                  </p:pic>
                </p:oleObj>
              </mc:Fallback>
            </mc:AlternateContent>
          </a:graphicData>
        </a:graphic>
      </p:graphicFrame>
    </p:spTree>
    <p:extLst>
      <p:ext uri="{BB962C8B-B14F-4D97-AF65-F5344CB8AC3E}">
        <p14:creationId xmlns:p14="http://schemas.microsoft.com/office/powerpoint/2010/main" val="41949770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69</a:t>
            </a:fld>
            <a:endParaRPr lang="el-GR" dirty="0">
              <a:solidFill>
                <a:prstClr val="black">
                  <a:tint val="75000"/>
                </a:prstClr>
              </a:solidFill>
            </a:endParaRPr>
          </a:p>
        </p:txBody>
      </p:sp>
      <p:sp>
        <p:nvSpPr>
          <p:cNvPr id="13" name="TextBox 12">
            <a:extLst>
              <a:ext uri="{FF2B5EF4-FFF2-40B4-BE49-F238E27FC236}">
                <a16:creationId xmlns:a16="http://schemas.microsoft.com/office/drawing/2014/main" id="{F370EE69-1C2C-4AE5-AC6F-E78B20D7874F}"/>
              </a:ext>
            </a:extLst>
          </p:cNvPr>
          <p:cNvSpPr txBox="1"/>
          <p:nvPr/>
        </p:nvSpPr>
        <p:spPr>
          <a:xfrm>
            <a:off x="229724" y="798305"/>
            <a:ext cx="8075240" cy="461665"/>
          </a:xfrm>
          <a:prstGeom prst="rect">
            <a:avLst/>
          </a:prstGeom>
          <a:noFill/>
        </p:spPr>
        <p:txBody>
          <a:bodyPr wrap="square">
            <a:spAutoFit/>
          </a:bodyPr>
          <a:lstStyle>
            <a:defPPr>
              <a:defRPr lang="el-GR"/>
            </a:defPPr>
            <a:lvl1pPr algn="just">
              <a:defRPr b="0" u="none"/>
            </a:lvl1pPr>
          </a:lstStyle>
          <a:p>
            <a:r>
              <a:rPr lang="el-GR" sz="2400" b="1" dirty="0">
                <a:solidFill>
                  <a:srgbClr val="0000FF"/>
                </a:solidFill>
                <a:latin typeface="Arial Narrow" panose="020B0606020202030204" pitchFamily="34" charset="0"/>
              </a:rPr>
              <a:t>Απάντηση/Λύση ….</a:t>
            </a:r>
          </a:p>
        </p:txBody>
      </p:sp>
      <p:graphicFrame>
        <p:nvGraphicFramePr>
          <p:cNvPr id="18" name="Αντικείμενο 17">
            <a:extLst>
              <a:ext uri="{FF2B5EF4-FFF2-40B4-BE49-F238E27FC236}">
                <a16:creationId xmlns:a16="http://schemas.microsoft.com/office/drawing/2014/main" id="{55CC316B-1D00-4BAC-8A1F-789D17BDF018}"/>
              </a:ext>
            </a:extLst>
          </p:cNvPr>
          <p:cNvGraphicFramePr>
            <a:graphicFrameLocks noChangeAspect="1"/>
          </p:cNvGraphicFramePr>
          <p:nvPr>
            <p:extLst>
              <p:ext uri="{D42A27DB-BD31-4B8C-83A1-F6EECF244321}">
                <p14:modId xmlns:p14="http://schemas.microsoft.com/office/powerpoint/2010/main" val="345765134"/>
              </p:ext>
            </p:extLst>
          </p:nvPr>
        </p:nvGraphicFramePr>
        <p:xfrm>
          <a:off x="455951" y="1916832"/>
          <a:ext cx="6582243" cy="929258"/>
        </p:xfrm>
        <a:graphic>
          <a:graphicData uri="http://schemas.openxmlformats.org/presentationml/2006/ole">
            <mc:AlternateContent xmlns:mc="http://schemas.openxmlformats.org/markup-compatibility/2006">
              <mc:Choice xmlns:v="urn:schemas-microsoft-com:vml" Requires="v">
                <p:oleObj name="Equation" r:id="rId2" imgW="3238200" imgH="457200" progId="Equation.DSMT4">
                  <p:embed/>
                </p:oleObj>
              </mc:Choice>
              <mc:Fallback>
                <p:oleObj name="Equation" r:id="rId2" imgW="3238200" imgH="457200" progId="Equation.DSMT4">
                  <p:embed/>
                  <p:pic>
                    <p:nvPicPr>
                      <p:cNvPr id="18" name="Αντικείμενο 17">
                        <a:extLst>
                          <a:ext uri="{FF2B5EF4-FFF2-40B4-BE49-F238E27FC236}">
                            <a16:creationId xmlns:a16="http://schemas.microsoft.com/office/drawing/2014/main" id="{55CC316B-1D00-4BAC-8A1F-789D17BDF018}"/>
                          </a:ext>
                        </a:extLst>
                      </p:cNvPr>
                      <p:cNvPicPr/>
                      <p:nvPr/>
                    </p:nvPicPr>
                    <p:blipFill>
                      <a:blip r:embed="rId3"/>
                      <a:stretch>
                        <a:fillRect/>
                      </a:stretch>
                    </p:blipFill>
                    <p:spPr>
                      <a:xfrm>
                        <a:off x="455951" y="1916832"/>
                        <a:ext cx="6582243" cy="929258"/>
                      </a:xfrm>
                      <a:prstGeom prst="rect">
                        <a:avLst/>
                      </a:prstGeom>
                    </p:spPr>
                  </p:pic>
                </p:oleObj>
              </mc:Fallback>
            </mc:AlternateContent>
          </a:graphicData>
        </a:graphic>
      </p:graphicFrame>
      <p:graphicFrame>
        <p:nvGraphicFramePr>
          <p:cNvPr id="21" name="Αντικείμενο 20">
            <a:extLst>
              <a:ext uri="{FF2B5EF4-FFF2-40B4-BE49-F238E27FC236}">
                <a16:creationId xmlns:a16="http://schemas.microsoft.com/office/drawing/2014/main" id="{88B288D9-0330-46F2-9FD0-94A84166D248}"/>
              </a:ext>
            </a:extLst>
          </p:cNvPr>
          <p:cNvGraphicFramePr>
            <a:graphicFrameLocks noChangeAspect="1"/>
          </p:cNvGraphicFramePr>
          <p:nvPr>
            <p:extLst>
              <p:ext uri="{D42A27DB-BD31-4B8C-83A1-F6EECF244321}">
                <p14:modId xmlns:p14="http://schemas.microsoft.com/office/powerpoint/2010/main" val="2027796554"/>
              </p:ext>
            </p:extLst>
          </p:nvPr>
        </p:nvGraphicFramePr>
        <p:xfrm>
          <a:off x="455950" y="3861048"/>
          <a:ext cx="6411035" cy="720080"/>
        </p:xfrm>
        <a:graphic>
          <a:graphicData uri="http://schemas.openxmlformats.org/presentationml/2006/ole">
            <mc:AlternateContent xmlns:mc="http://schemas.openxmlformats.org/markup-compatibility/2006">
              <mc:Choice xmlns:v="urn:schemas-microsoft-com:vml" Requires="v">
                <p:oleObj name="Equation" r:id="rId4" imgW="3504960" imgH="393480" progId="Equation.DSMT4">
                  <p:embed/>
                </p:oleObj>
              </mc:Choice>
              <mc:Fallback>
                <p:oleObj name="Equation" r:id="rId4" imgW="3504960" imgH="393480" progId="Equation.DSMT4">
                  <p:embed/>
                  <p:pic>
                    <p:nvPicPr>
                      <p:cNvPr id="21" name="Αντικείμενο 20">
                        <a:extLst>
                          <a:ext uri="{FF2B5EF4-FFF2-40B4-BE49-F238E27FC236}">
                            <a16:creationId xmlns:a16="http://schemas.microsoft.com/office/drawing/2014/main" id="{88B288D9-0330-46F2-9FD0-94A84166D248}"/>
                          </a:ext>
                        </a:extLst>
                      </p:cNvPr>
                      <p:cNvPicPr/>
                      <p:nvPr/>
                    </p:nvPicPr>
                    <p:blipFill>
                      <a:blip r:embed="rId5"/>
                      <a:stretch>
                        <a:fillRect/>
                      </a:stretch>
                    </p:blipFill>
                    <p:spPr>
                      <a:xfrm>
                        <a:off x="455950" y="3861048"/>
                        <a:ext cx="6411035" cy="720080"/>
                      </a:xfrm>
                      <a:prstGeom prst="rect">
                        <a:avLst/>
                      </a:prstGeom>
                    </p:spPr>
                  </p:pic>
                </p:oleObj>
              </mc:Fallback>
            </mc:AlternateContent>
          </a:graphicData>
        </a:graphic>
      </p:graphicFrame>
      <p:cxnSp>
        <p:nvCxnSpPr>
          <p:cNvPr id="5" name="Ευθύγραμμο βέλος σύνδεσης 4">
            <a:extLst>
              <a:ext uri="{FF2B5EF4-FFF2-40B4-BE49-F238E27FC236}">
                <a16:creationId xmlns:a16="http://schemas.microsoft.com/office/drawing/2014/main" id="{C6F623B9-295E-4CAC-B63B-5B171001A617}"/>
              </a:ext>
            </a:extLst>
          </p:cNvPr>
          <p:cNvCxnSpPr/>
          <p:nvPr/>
        </p:nvCxnSpPr>
        <p:spPr>
          <a:xfrm>
            <a:off x="7225028" y="2755901"/>
            <a:ext cx="1595444" cy="36297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22" name="Ευθύγραμμο βέλος σύνδεσης 21">
            <a:extLst>
              <a:ext uri="{FF2B5EF4-FFF2-40B4-BE49-F238E27FC236}">
                <a16:creationId xmlns:a16="http://schemas.microsoft.com/office/drawing/2014/main" id="{225555A5-EA8A-4AF2-A433-375AC5D9AF66}"/>
              </a:ext>
            </a:extLst>
          </p:cNvPr>
          <p:cNvCxnSpPr>
            <a:cxnSpLocks/>
          </p:cNvCxnSpPr>
          <p:nvPr/>
        </p:nvCxnSpPr>
        <p:spPr>
          <a:xfrm>
            <a:off x="7210827" y="2750538"/>
            <a:ext cx="906261" cy="929258"/>
          </a:xfrm>
          <a:prstGeom prst="straightConnector1">
            <a:avLst/>
          </a:prstGeom>
          <a:ln w="349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Ελεύθερη σχεδίαση: Σχήμα 9">
            <a:extLst>
              <a:ext uri="{FF2B5EF4-FFF2-40B4-BE49-F238E27FC236}">
                <a16:creationId xmlns:a16="http://schemas.microsoft.com/office/drawing/2014/main" id="{B61B782F-B956-43FE-9C6B-A05969C8D162}"/>
              </a:ext>
            </a:extLst>
          </p:cNvPr>
          <p:cNvSpPr/>
          <p:nvPr/>
        </p:nvSpPr>
        <p:spPr>
          <a:xfrm>
            <a:off x="7605656" y="2883049"/>
            <a:ext cx="215935" cy="247426"/>
          </a:xfrm>
          <a:custGeom>
            <a:avLst/>
            <a:gdLst>
              <a:gd name="connsiteX0" fmla="*/ 215153 w 215935"/>
              <a:gd name="connsiteY0" fmla="*/ 0 h 247426"/>
              <a:gd name="connsiteX1" fmla="*/ 182880 w 215935"/>
              <a:gd name="connsiteY1" fmla="*/ 193638 h 247426"/>
              <a:gd name="connsiteX2" fmla="*/ 0 w 215935"/>
              <a:gd name="connsiteY2" fmla="*/ 247426 h 247426"/>
            </a:gdLst>
            <a:ahLst/>
            <a:cxnLst>
              <a:cxn ang="0">
                <a:pos x="connsiteX0" y="connsiteY0"/>
              </a:cxn>
              <a:cxn ang="0">
                <a:pos x="connsiteX1" y="connsiteY1"/>
              </a:cxn>
              <a:cxn ang="0">
                <a:pos x="connsiteX2" y="connsiteY2"/>
              </a:cxn>
            </a:cxnLst>
            <a:rect l="l" t="t" r="r" b="b"/>
            <a:pathLst>
              <a:path w="215935" h="247426">
                <a:moveTo>
                  <a:pt x="215153" y="0"/>
                </a:moveTo>
                <a:cubicBezTo>
                  <a:pt x="216946" y="76200"/>
                  <a:pt x="218739" y="152400"/>
                  <a:pt x="182880" y="193638"/>
                </a:cubicBezTo>
                <a:cubicBezTo>
                  <a:pt x="147021" y="234876"/>
                  <a:pt x="236668" y="234875"/>
                  <a:pt x="0" y="24742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TextBox 23">
            <a:extLst>
              <a:ext uri="{FF2B5EF4-FFF2-40B4-BE49-F238E27FC236}">
                <a16:creationId xmlns:a16="http://schemas.microsoft.com/office/drawing/2014/main" id="{AC2219CE-0C42-4044-A3BA-97019A432EF5}"/>
              </a:ext>
            </a:extLst>
          </p:cNvPr>
          <p:cNvSpPr txBox="1"/>
          <p:nvPr/>
        </p:nvSpPr>
        <p:spPr>
          <a:xfrm>
            <a:off x="7769269" y="3000229"/>
            <a:ext cx="906261" cy="369332"/>
          </a:xfrm>
          <a:prstGeom prst="rect">
            <a:avLst/>
          </a:prstGeom>
          <a:noFill/>
        </p:spPr>
        <p:txBody>
          <a:bodyPr wrap="square">
            <a:spAutoFit/>
          </a:bodyPr>
          <a:lstStyle/>
          <a:p>
            <a:r>
              <a:rPr lang="el-GR" sz="1800" b="0" u="none" dirty="0">
                <a:solidFill>
                  <a:srgbClr val="0000FF"/>
                </a:solidFill>
              </a:rPr>
              <a:t>α=30° </a:t>
            </a:r>
            <a:endParaRPr lang="el-GR" dirty="0">
              <a:solidFill>
                <a:srgbClr val="0000FF"/>
              </a:solidFill>
            </a:endParaRPr>
          </a:p>
        </p:txBody>
      </p:sp>
    </p:spTree>
    <p:extLst>
      <p:ext uri="{BB962C8B-B14F-4D97-AF65-F5344CB8AC3E}">
        <p14:creationId xmlns:p14="http://schemas.microsoft.com/office/powerpoint/2010/main" val="8925218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ED18234-EF8C-4C54-97B2-9DACCB4C8D7C}"/>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E90D27B0-D2CD-4205-86DB-85A92C52B5A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70</a:t>
            </a:fld>
            <a:endParaRPr lang="el-GR" dirty="0">
              <a:solidFill>
                <a:prstClr val="black">
                  <a:tint val="75000"/>
                </a:prstClr>
              </a:solidFill>
            </a:endParaRPr>
          </a:p>
        </p:txBody>
      </p:sp>
      <p:sp>
        <p:nvSpPr>
          <p:cNvPr id="19" name="Ορθογώνιο 18">
            <a:extLst>
              <a:ext uri="{FF2B5EF4-FFF2-40B4-BE49-F238E27FC236}">
                <a16:creationId xmlns:a16="http://schemas.microsoft.com/office/drawing/2014/main" id="{9CBA332B-8D5B-4765-BA82-93AB868072A4}"/>
              </a:ext>
            </a:extLst>
          </p:cNvPr>
          <p:cNvSpPr/>
          <p:nvPr/>
        </p:nvSpPr>
        <p:spPr>
          <a:xfrm>
            <a:off x="611560" y="889844"/>
            <a:ext cx="8352928" cy="3970318"/>
          </a:xfrm>
          <a:prstGeom prst="rect">
            <a:avLst/>
          </a:prstGeom>
        </p:spPr>
        <p:txBody>
          <a:bodyPr wrap="square">
            <a:spAutoFit/>
          </a:bodyPr>
          <a:lstStyle/>
          <a:p>
            <a:r>
              <a:rPr lang="el-GR" dirty="0"/>
              <a:t>1.   Βρείτε το μέσο ύψος των </a:t>
            </a:r>
            <a:r>
              <a:rPr lang="el-GR" dirty="0" err="1"/>
              <a:t>ισοβαρικών</a:t>
            </a:r>
            <a:r>
              <a:rPr lang="el-GR" dirty="0"/>
              <a:t> σταθμών, 1000, 925, 850, 700, 500hPa.</a:t>
            </a:r>
          </a:p>
          <a:p>
            <a:r>
              <a:rPr lang="el-GR" dirty="0"/>
              <a:t>Δίδεται:</a:t>
            </a:r>
            <a:endParaRPr lang="en-US" dirty="0"/>
          </a:p>
          <a:p>
            <a:endParaRPr lang="en-US" dirty="0"/>
          </a:p>
          <a:p>
            <a:endParaRPr lang="el-GR" dirty="0"/>
          </a:p>
          <a:p>
            <a:r>
              <a:rPr lang="el-GR" dirty="0"/>
              <a:t> </a:t>
            </a:r>
          </a:p>
          <a:p>
            <a:pPr marL="342900" indent="-342900">
              <a:buAutoNum type="arabicPeriod" startAt="2"/>
            </a:pPr>
            <a:r>
              <a:rPr lang="el-GR" dirty="0"/>
              <a:t>Εκφράστε τις εξισώσεις της κίνησης σε σφαιρικές συντεταγμένες, θεωρώντας ότι τα x, y, z αντικαθίστανται από τα r, φ, λ, όπου r η απόσταση από το κέντρο της Γης, φ το γεωγραφικό πλάτος και λ το γεωγραφικό μήκος.</a:t>
            </a:r>
            <a:endParaRPr lang="en-US" dirty="0"/>
          </a:p>
          <a:p>
            <a:pPr marL="342900" indent="-342900">
              <a:buAutoNum type="arabicPeriod" startAt="2"/>
            </a:pPr>
            <a:endParaRPr lang="el-GR" dirty="0"/>
          </a:p>
          <a:p>
            <a:pPr marL="342900" indent="-342900">
              <a:buAutoNum type="arabicPeriod" startAt="3"/>
            </a:pPr>
            <a:r>
              <a:rPr lang="el-GR" dirty="0"/>
              <a:t>Εκφράστε τις εξισώσεις της κίνησης σε </a:t>
            </a:r>
            <a:r>
              <a:rPr lang="el-GR" dirty="0" err="1"/>
              <a:t>ισοβαρικές</a:t>
            </a:r>
            <a:r>
              <a:rPr lang="el-GR" dirty="0"/>
              <a:t> συντεταγμένες, θεωρώντας ότι τα x, y, z αντικαθίστανται από τα r, y, p, όπου p η κατακόρυφη συνιστώσα.</a:t>
            </a:r>
            <a:endParaRPr lang="en-US" dirty="0"/>
          </a:p>
          <a:p>
            <a:pPr marL="342900" indent="-342900">
              <a:buAutoNum type="arabicPeriod" startAt="3"/>
            </a:pPr>
            <a:endParaRPr lang="el-GR" dirty="0"/>
          </a:p>
          <a:p>
            <a:r>
              <a:rPr lang="el-GR" dirty="0"/>
              <a:t>4.    Βρείτε ότι η εξίσωση της οριζόντιας κίνησης του αέρα είναι:</a:t>
            </a:r>
          </a:p>
          <a:p>
            <a:r>
              <a:rPr lang="el-GR" dirty="0"/>
              <a:t> </a:t>
            </a:r>
          </a:p>
        </p:txBody>
      </p:sp>
      <p:pic>
        <p:nvPicPr>
          <p:cNvPr id="32" name="Εικόνα 31">
            <a:extLst>
              <a:ext uri="{FF2B5EF4-FFF2-40B4-BE49-F238E27FC236}">
                <a16:creationId xmlns:a16="http://schemas.microsoft.com/office/drawing/2014/main" id="{E6057C45-146D-4076-98C7-29713088F03D}"/>
              </a:ext>
            </a:extLst>
          </p:cNvPr>
          <p:cNvPicPr/>
          <p:nvPr/>
        </p:nvPicPr>
        <p:blipFill rotWithShape="1">
          <a:blip r:embed="rId2" cstate="print"/>
          <a:srcRect l="41356" t="56787" r="40404"/>
          <a:stretch/>
        </p:blipFill>
        <p:spPr bwMode="auto">
          <a:xfrm>
            <a:off x="3563888" y="1277341"/>
            <a:ext cx="1728192" cy="1008112"/>
          </a:xfrm>
          <a:prstGeom prst="rect">
            <a:avLst/>
          </a:prstGeom>
          <a:ln>
            <a:noFill/>
          </a:ln>
          <a:extLst>
            <a:ext uri="{53640926-AAD7-44D8-BBD7-CCE9431645EC}">
              <a14:shadowObscured xmlns:a14="http://schemas.microsoft.com/office/drawing/2010/main"/>
            </a:ext>
          </a:extLst>
        </p:spPr>
      </p:pic>
      <p:pic>
        <p:nvPicPr>
          <p:cNvPr id="33" name="Εικόνα 32">
            <a:extLst>
              <a:ext uri="{FF2B5EF4-FFF2-40B4-BE49-F238E27FC236}">
                <a16:creationId xmlns:a16="http://schemas.microsoft.com/office/drawing/2014/main" id="{317FACCE-12C9-431D-9AB1-AE76352C703A}"/>
              </a:ext>
            </a:extLst>
          </p:cNvPr>
          <p:cNvPicPr/>
          <p:nvPr/>
        </p:nvPicPr>
        <p:blipFill rotWithShape="1">
          <a:blip r:embed="rId3" cstate="print"/>
          <a:srcRect l="33952" t="77643" r="34625"/>
          <a:stretch/>
        </p:blipFill>
        <p:spPr bwMode="auto">
          <a:xfrm>
            <a:off x="3445055" y="4725144"/>
            <a:ext cx="2448272" cy="1008112"/>
          </a:xfrm>
          <a:prstGeom prst="rect">
            <a:avLst/>
          </a:prstGeom>
          <a:ln>
            <a:noFill/>
          </a:ln>
          <a:extLst>
            <a:ext uri="{53640926-AAD7-44D8-BBD7-CCE9431645EC}">
              <a14:shadowObscured xmlns:a14="http://schemas.microsoft.com/office/drawing/2010/main"/>
            </a:ext>
          </a:extLst>
        </p:spPr>
      </p:pic>
      <p:sp>
        <p:nvSpPr>
          <p:cNvPr id="8" name="object 4">
            <a:extLst>
              <a:ext uri="{FF2B5EF4-FFF2-40B4-BE49-F238E27FC236}">
                <a16:creationId xmlns:a16="http://schemas.microsoft.com/office/drawing/2014/main" id="{EA6012B0-9CE3-4F63-BF54-5E922444DD9E}"/>
              </a:ext>
            </a:extLst>
          </p:cNvPr>
          <p:cNvSpPr txBox="1"/>
          <p:nvPr/>
        </p:nvSpPr>
        <p:spPr>
          <a:xfrm>
            <a:off x="484128" y="264048"/>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dirty="0"/>
              <a:t>Παραδείγματα – ερωτήσεις - ασκήσεις</a:t>
            </a:r>
          </a:p>
        </p:txBody>
      </p:sp>
    </p:spTree>
    <p:extLst>
      <p:ext uri="{BB962C8B-B14F-4D97-AF65-F5344CB8AC3E}">
        <p14:creationId xmlns:p14="http://schemas.microsoft.com/office/powerpoint/2010/main" val="21785877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DD78E91-C443-4FCA-BDD1-7C417DEBEC9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2098375A-0030-477D-91FB-E466E0AB931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71</a:t>
            </a:fld>
            <a:endParaRPr lang="el-GR" dirty="0">
              <a:solidFill>
                <a:prstClr val="black">
                  <a:tint val="75000"/>
                </a:prstClr>
              </a:solidFill>
            </a:endParaRPr>
          </a:p>
        </p:txBody>
      </p:sp>
      <p:sp>
        <p:nvSpPr>
          <p:cNvPr id="6" name="Ορθογώνιο 5">
            <a:extLst>
              <a:ext uri="{FF2B5EF4-FFF2-40B4-BE49-F238E27FC236}">
                <a16:creationId xmlns:a16="http://schemas.microsoft.com/office/drawing/2014/main" id="{E19B7DD1-B2F7-4C4C-A889-01931968AE8B}"/>
              </a:ext>
            </a:extLst>
          </p:cNvPr>
          <p:cNvSpPr/>
          <p:nvPr/>
        </p:nvSpPr>
        <p:spPr>
          <a:xfrm>
            <a:off x="457200" y="889844"/>
            <a:ext cx="8147248" cy="4247317"/>
          </a:xfrm>
          <a:prstGeom prst="rect">
            <a:avLst/>
          </a:prstGeom>
        </p:spPr>
        <p:txBody>
          <a:bodyPr wrap="square">
            <a:spAutoFit/>
          </a:bodyPr>
          <a:lstStyle/>
          <a:p>
            <a:pPr marL="342900" indent="-342900">
              <a:buAutoNum type="arabicPeriod" startAt="5"/>
            </a:pPr>
            <a:r>
              <a:rPr lang="el-GR" dirty="0"/>
              <a:t>Βρείτε ότι η εξίσωση της οριζόντιας κίνησης του αέρα όταν αυτός βρίσκεται σε υδροστατική ισορροπία.</a:t>
            </a:r>
          </a:p>
          <a:p>
            <a:pPr marL="342900" indent="-342900">
              <a:buAutoNum type="arabicPeriod" startAt="5"/>
            </a:pPr>
            <a:endParaRPr lang="el-GR" dirty="0"/>
          </a:p>
          <a:p>
            <a:pPr marL="342900" indent="-342900">
              <a:buAutoNum type="arabicPeriod" startAt="6"/>
            </a:pPr>
            <a:r>
              <a:rPr lang="el-GR" dirty="0"/>
              <a:t>Θεωρείται  ένα ατμοσφαιρικό σύστημα το οποίο έχει ζωή μισή ημέρα, έχει οριζόντια ταχύτητα 2m/s, οριζόντια έκταση 100x100km</a:t>
            </a:r>
            <a:r>
              <a:rPr lang="el-GR" baseline="30000" dirty="0"/>
              <a:t>2</a:t>
            </a:r>
            <a:r>
              <a:rPr lang="el-GR" dirty="0"/>
              <a:t> και κατακόρυφη έκταση 1km, εμφανίζεται σε ένα γεωγραφικό σημείο (γ. πλάτος 45</a:t>
            </a:r>
            <a:r>
              <a:rPr lang="el-GR" baseline="30000" dirty="0"/>
              <a:t>ο</a:t>
            </a:r>
            <a:r>
              <a:rPr lang="el-GR" dirty="0"/>
              <a:t> ) έχει πυκνότητα 1kg/m3 και κατακόρυφη διαφορά πίεσης 10hPa. (1hPa=10</a:t>
            </a:r>
            <a:r>
              <a:rPr lang="el-GR" baseline="30000" dirty="0"/>
              <a:t>2</a:t>
            </a:r>
            <a:r>
              <a:rPr lang="el-GR" dirty="0"/>
              <a:t>Nt/m</a:t>
            </a:r>
            <a:r>
              <a:rPr lang="el-GR" baseline="30000" dirty="0"/>
              <a:t>2</a:t>
            </a:r>
            <a:r>
              <a:rPr lang="el-GR" dirty="0"/>
              <a:t>). Γράψτε τις εξισώσεις κίνησης  και αναλύστε τις διαστάσεις κάθε όρου.</a:t>
            </a:r>
          </a:p>
          <a:p>
            <a:pPr marL="342900" indent="-342900">
              <a:buAutoNum type="arabicPeriod" startAt="6"/>
            </a:pPr>
            <a:endParaRPr lang="el-GR" dirty="0"/>
          </a:p>
          <a:p>
            <a:r>
              <a:rPr lang="el-GR" dirty="0"/>
              <a:t>7.	Αποδείξτε ότι ο </a:t>
            </a:r>
            <a:r>
              <a:rPr lang="el-GR" dirty="0" err="1"/>
              <a:t>γεωστροφικός</a:t>
            </a:r>
            <a:r>
              <a:rPr lang="el-GR" dirty="0"/>
              <a:t> άνεμος μπορεί να λάβει τη μορφή:</a:t>
            </a:r>
          </a:p>
          <a:p>
            <a:r>
              <a:rPr lang="el-GR" dirty="0"/>
              <a:t> </a:t>
            </a:r>
          </a:p>
          <a:p>
            <a:endParaRPr lang="el-GR" dirty="0"/>
          </a:p>
          <a:p>
            <a:endParaRPr lang="el-GR" dirty="0"/>
          </a:p>
          <a:p>
            <a:r>
              <a:rPr lang="el-GR" dirty="0"/>
              <a:t>ή τη μορφή: </a:t>
            </a:r>
          </a:p>
          <a:p>
            <a:r>
              <a:rPr lang="el-GR" dirty="0"/>
              <a:t> </a:t>
            </a:r>
          </a:p>
        </p:txBody>
      </p:sp>
      <p:pic>
        <p:nvPicPr>
          <p:cNvPr id="9" name="Εικόνα 8">
            <a:extLst>
              <a:ext uri="{FF2B5EF4-FFF2-40B4-BE49-F238E27FC236}">
                <a16:creationId xmlns:a16="http://schemas.microsoft.com/office/drawing/2014/main" id="{9D67DC9F-551A-46C1-979A-CA7D8D1E7575}"/>
              </a:ext>
            </a:extLst>
          </p:cNvPr>
          <p:cNvPicPr/>
          <p:nvPr/>
        </p:nvPicPr>
        <p:blipFill rotWithShape="1">
          <a:blip r:embed="rId2" cstate="print"/>
          <a:srcRect l="43342" t="17947" r="31736" b="46739"/>
          <a:stretch/>
        </p:blipFill>
        <p:spPr bwMode="auto">
          <a:xfrm>
            <a:off x="3707904" y="3645024"/>
            <a:ext cx="2016224" cy="1008112"/>
          </a:xfrm>
          <a:prstGeom prst="rect">
            <a:avLst/>
          </a:prstGeom>
          <a:ln>
            <a:noFill/>
          </a:ln>
          <a:extLst>
            <a:ext uri="{53640926-AAD7-44D8-BBD7-CCE9431645EC}">
              <a14:shadowObscured xmlns:a14="http://schemas.microsoft.com/office/drawing/2010/main"/>
            </a:ext>
          </a:extLst>
        </p:spPr>
      </p:pic>
      <p:pic>
        <p:nvPicPr>
          <p:cNvPr id="10" name="Εικόνα 9">
            <a:extLst>
              <a:ext uri="{FF2B5EF4-FFF2-40B4-BE49-F238E27FC236}">
                <a16:creationId xmlns:a16="http://schemas.microsoft.com/office/drawing/2014/main" id="{9D67DC9F-551A-46C1-979A-CA7D8D1E7575}"/>
              </a:ext>
            </a:extLst>
          </p:cNvPr>
          <p:cNvPicPr/>
          <p:nvPr/>
        </p:nvPicPr>
        <p:blipFill rotWithShape="1">
          <a:blip r:embed="rId2" cstate="print"/>
          <a:srcRect l="43342" t="66577" r="31736"/>
          <a:stretch/>
        </p:blipFill>
        <p:spPr bwMode="auto">
          <a:xfrm>
            <a:off x="3851920" y="4869160"/>
            <a:ext cx="1872208" cy="81136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250073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92CC2B59-B1D4-4C70-8468-050A67662DA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BC1611E2-40D1-4A65-8A6A-B9F3E0741580}"/>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72</a:t>
            </a:fld>
            <a:endParaRPr lang="el-GR" dirty="0">
              <a:solidFill>
                <a:prstClr val="black">
                  <a:tint val="75000"/>
                </a:prstClr>
              </a:solidFill>
            </a:endParaRPr>
          </a:p>
        </p:txBody>
      </p:sp>
      <p:sp>
        <p:nvSpPr>
          <p:cNvPr id="4" name="Ορθογώνιο 3">
            <a:extLst>
              <a:ext uri="{FF2B5EF4-FFF2-40B4-BE49-F238E27FC236}">
                <a16:creationId xmlns:a16="http://schemas.microsoft.com/office/drawing/2014/main" id="{F53FA2D9-4EA7-4BEA-97D4-668F88B30F93}"/>
              </a:ext>
            </a:extLst>
          </p:cNvPr>
          <p:cNvSpPr/>
          <p:nvPr/>
        </p:nvSpPr>
        <p:spPr>
          <a:xfrm>
            <a:off x="616834" y="836712"/>
            <a:ext cx="8075240" cy="3970318"/>
          </a:xfrm>
          <a:prstGeom prst="rect">
            <a:avLst/>
          </a:prstGeom>
        </p:spPr>
        <p:txBody>
          <a:bodyPr wrap="square">
            <a:spAutoFit/>
          </a:bodyPr>
          <a:lstStyle/>
          <a:p>
            <a:pPr marL="342900" indent="-342900">
              <a:buAutoNum type="arabicPeriod" startAt="8"/>
            </a:pPr>
            <a:r>
              <a:rPr lang="el-GR" dirty="0"/>
              <a:t>Ξεκινώντας από το  </a:t>
            </a:r>
            <a:r>
              <a:rPr lang="el-GR" dirty="0" err="1"/>
              <a:t>γεωστροφικό</a:t>
            </a:r>
            <a:r>
              <a:rPr lang="el-GR" dirty="0"/>
              <a:t> άνεμο, αποδείξτε ότι ο θερμικός άνεμος δίνεται από τη σχέση:</a:t>
            </a:r>
          </a:p>
          <a:p>
            <a:pPr marL="342900" indent="-342900">
              <a:buAutoNum type="arabicPeriod" startAt="8"/>
            </a:pPr>
            <a:endParaRPr lang="el-GR" dirty="0"/>
          </a:p>
          <a:p>
            <a:pPr marL="342900" indent="-342900">
              <a:buAutoNum type="arabicPeriod" startAt="8"/>
            </a:pPr>
            <a:endParaRPr lang="el-GR" dirty="0"/>
          </a:p>
          <a:p>
            <a:pPr marL="342900" indent="-342900">
              <a:buAutoNum type="arabicPeriod" startAt="8"/>
            </a:pPr>
            <a:endParaRPr lang="el-GR" dirty="0"/>
          </a:p>
          <a:p>
            <a:r>
              <a:rPr lang="el-GR" dirty="0"/>
              <a:t> </a:t>
            </a:r>
          </a:p>
          <a:p>
            <a:pPr marL="342900" indent="-342900">
              <a:buAutoNum type="arabicPeriod" startAt="9"/>
            </a:pPr>
            <a:r>
              <a:rPr lang="el-GR" dirty="0"/>
              <a:t>Ξεκινώντας από την εξίσωση συνέχειας σε μορφή </a:t>
            </a:r>
            <a:r>
              <a:rPr lang="el-GR" dirty="0" err="1"/>
              <a:t>Euler</a:t>
            </a:r>
            <a:r>
              <a:rPr lang="el-GR" dirty="0"/>
              <a:t>:</a:t>
            </a:r>
          </a:p>
          <a:p>
            <a:pPr marL="342900" indent="-342900">
              <a:buAutoNum type="arabicPeriod" startAt="9"/>
            </a:pPr>
            <a:endParaRPr lang="el-GR" dirty="0"/>
          </a:p>
          <a:p>
            <a:pPr marL="342900" indent="-342900">
              <a:buAutoNum type="arabicPeriod" startAt="9"/>
            </a:pPr>
            <a:endParaRPr lang="el-GR" dirty="0"/>
          </a:p>
          <a:p>
            <a:pPr marL="342900" indent="-342900">
              <a:buAutoNum type="arabicPeriod" startAt="9"/>
            </a:pPr>
            <a:endParaRPr lang="el-GR" dirty="0"/>
          </a:p>
          <a:p>
            <a:r>
              <a:rPr lang="el-GR" dirty="0"/>
              <a:t> </a:t>
            </a:r>
          </a:p>
          <a:p>
            <a:endParaRPr lang="el-GR" dirty="0"/>
          </a:p>
          <a:p>
            <a:r>
              <a:rPr lang="el-GR" dirty="0"/>
              <a:t>	Βρείτε την έκφρασή της σε μορφή </a:t>
            </a:r>
            <a:r>
              <a:rPr lang="el-GR" dirty="0" err="1"/>
              <a:t>Lagrange</a:t>
            </a:r>
            <a:r>
              <a:rPr lang="el-GR" dirty="0"/>
              <a:t>.</a:t>
            </a:r>
          </a:p>
          <a:p>
            <a:endParaRPr lang="el-GR" dirty="0"/>
          </a:p>
        </p:txBody>
      </p:sp>
      <p:pic>
        <p:nvPicPr>
          <p:cNvPr id="5" name="Εικόνα 4">
            <a:extLst>
              <a:ext uri="{FF2B5EF4-FFF2-40B4-BE49-F238E27FC236}">
                <a16:creationId xmlns:a16="http://schemas.microsoft.com/office/drawing/2014/main" id="{E1312931-8E41-4018-B776-4866CDC4913F}"/>
              </a:ext>
            </a:extLst>
          </p:cNvPr>
          <p:cNvPicPr/>
          <p:nvPr/>
        </p:nvPicPr>
        <p:blipFill rotWithShape="1">
          <a:blip r:embed="rId2" cstate="print"/>
          <a:srcRect l="36299" t="24793" r="39141" b="49850"/>
          <a:stretch/>
        </p:blipFill>
        <p:spPr bwMode="auto">
          <a:xfrm>
            <a:off x="3851920" y="1484784"/>
            <a:ext cx="1944216" cy="864096"/>
          </a:xfrm>
          <a:prstGeom prst="rect">
            <a:avLst/>
          </a:prstGeom>
          <a:ln>
            <a:noFill/>
          </a:ln>
          <a:extLst>
            <a:ext uri="{53640926-AAD7-44D8-BBD7-CCE9431645EC}">
              <a14:shadowObscured xmlns:a14="http://schemas.microsoft.com/office/drawing/2010/main"/>
            </a:ext>
          </a:extLst>
        </p:spPr>
      </p:pic>
      <p:pic>
        <p:nvPicPr>
          <p:cNvPr id="6" name="Εικόνα 5">
            <a:extLst>
              <a:ext uri="{FF2B5EF4-FFF2-40B4-BE49-F238E27FC236}">
                <a16:creationId xmlns:a16="http://schemas.microsoft.com/office/drawing/2014/main" id="{E1312931-8E41-4018-B776-4866CDC4913F}"/>
              </a:ext>
            </a:extLst>
          </p:cNvPr>
          <p:cNvPicPr/>
          <p:nvPr/>
        </p:nvPicPr>
        <p:blipFill rotWithShape="1">
          <a:blip r:embed="rId2" cstate="print"/>
          <a:srcRect l="36840" t="61420" r="40586" b="13223"/>
          <a:stretch/>
        </p:blipFill>
        <p:spPr bwMode="auto">
          <a:xfrm>
            <a:off x="3851920" y="2853791"/>
            <a:ext cx="1944216" cy="8640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199527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B8A1A81-7D35-47C5-9344-CCB29E3CBA73}"/>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31CC33F5-09A4-40B1-BE26-6A47D197E693}"/>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73</a:t>
            </a:fld>
            <a:endParaRPr lang="el-GR" dirty="0">
              <a:solidFill>
                <a:prstClr val="black">
                  <a:tint val="75000"/>
                </a:prstClr>
              </a:solidFill>
            </a:endParaRPr>
          </a:p>
        </p:txBody>
      </p:sp>
      <p:sp>
        <p:nvSpPr>
          <p:cNvPr id="4" name="WordArt 4">
            <a:extLst>
              <a:ext uri="{FF2B5EF4-FFF2-40B4-BE49-F238E27FC236}">
                <a16:creationId xmlns:a16="http://schemas.microsoft.com/office/drawing/2014/main" id="{E1365F81-99F5-473E-A8A3-290981EF420C}"/>
              </a:ext>
            </a:extLst>
          </p:cNvPr>
          <p:cNvSpPr>
            <a:spLocks noChangeArrowheads="1" noChangeShapeType="1" noTextEdit="1"/>
          </p:cNvSpPr>
          <p:nvPr/>
        </p:nvSpPr>
        <p:spPr bwMode="auto">
          <a:xfrm>
            <a:off x="2250781" y="2204864"/>
            <a:ext cx="5133975" cy="5794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2800" kern="10" dirty="0">
                <a:solidFill>
                  <a:schemeClr val="accent2"/>
                </a:solidFill>
                <a:effectLst>
                  <a:outerShdw dist="53882" dir="2700000" algn="ctr" rotWithShape="0">
                    <a:srgbClr val="C0C0C0">
                      <a:alpha val="79999"/>
                    </a:srgbClr>
                  </a:outerShdw>
                </a:effectLst>
                <a:latin typeface="Tahoma"/>
                <a:ea typeface="Tahoma"/>
                <a:cs typeface="Tahoma"/>
              </a:rPr>
              <a:t>Thanks for your attention</a:t>
            </a:r>
            <a:r>
              <a:rPr lang="el-GR" sz="2800" kern="10" dirty="0">
                <a:solidFill>
                  <a:schemeClr val="accent2"/>
                </a:solidFill>
                <a:effectLst>
                  <a:outerShdw dist="53882" dir="2700000" algn="ctr" rotWithShape="0">
                    <a:srgbClr val="C0C0C0">
                      <a:alpha val="79999"/>
                    </a:srgbClr>
                  </a:outerShdw>
                </a:effectLst>
                <a:latin typeface="Tahoma"/>
                <a:ea typeface="Tahoma"/>
                <a:cs typeface="Tahoma"/>
              </a:rPr>
              <a:t>!</a:t>
            </a:r>
          </a:p>
        </p:txBody>
      </p:sp>
      <p:pic>
        <p:nvPicPr>
          <p:cNvPr id="5" name="Γραφικό 4">
            <a:extLst>
              <a:ext uri="{FF2B5EF4-FFF2-40B4-BE49-F238E27FC236}">
                <a16:creationId xmlns:a16="http://schemas.microsoft.com/office/drawing/2014/main" id="{D96E9DAE-D346-4679-9374-8FE58A19B8DE}"/>
              </a:ext>
            </a:extLst>
          </p:cNvPr>
          <p:cNvPicPr>
            <a:picLocks noChangeAspect="1"/>
          </p:cNvPicPr>
          <p:nvPr/>
        </p:nvPicPr>
        <p:blipFill>
          <a:blip r:embed="rId3" cstate="print">
            <a:extLst>
              <a:ext uri="{96DAC541-7B7A-43D3-8B79-37D633B846F1}">
                <asvg:svgBlip xmlns:asvg="http://schemas.microsoft.com/office/drawing/2016/SVG/main" r:embed="rId4"/>
              </a:ext>
            </a:extLst>
          </a:blip>
          <a:stretch>
            <a:fillRect/>
          </a:stretch>
        </p:blipFill>
        <p:spPr>
          <a:xfrm>
            <a:off x="6030618" y="4941614"/>
            <a:ext cx="3095625" cy="752475"/>
          </a:xfrm>
          <a:prstGeom prst="rect">
            <a:avLst/>
          </a:prstGeom>
        </p:spPr>
      </p:pic>
      <p:sp>
        <p:nvSpPr>
          <p:cNvPr id="6" name="Ορθογώνιο 5">
            <a:extLst>
              <a:ext uri="{FF2B5EF4-FFF2-40B4-BE49-F238E27FC236}">
                <a16:creationId xmlns:a16="http://schemas.microsoft.com/office/drawing/2014/main" id="{B46B9432-EBE7-40ED-B5B8-C630AD082A5B}"/>
              </a:ext>
            </a:extLst>
          </p:cNvPr>
          <p:cNvSpPr/>
          <p:nvPr/>
        </p:nvSpPr>
        <p:spPr>
          <a:xfrm>
            <a:off x="5292430" y="4221534"/>
            <a:ext cx="3294261" cy="369332"/>
          </a:xfrm>
          <a:prstGeom prst="rect">
            <a:avLst/>
          </a:prstGeom>
        </p:spPr>
        <p:txBody>
          <a:bodyPr wrap="square">
            <a:spAutoFit/>
          </a:bodyPr>
          <a:lstStyle/>
          <a:p>
            <a:pPr>
              <a:defRPr/>
            </a:pPr>
            <a:r>
              <a:rPr lang="en-US" b="1" u="sng" dirty="0">
                <a:solidFill>
                  <a:schemeClr val="hlink"/>
                </a:solidFill>
                <a:effectLst>
                  <a:outerShdw blurRad="38100" dist="38100" dir="2700000" algn="tl">
                    <a:srgbClr val="C0C0C0"/>
                  </a:outerShdw>
                </a:effectLst>
                <a:latin typeface="Comic Sans MS" pitchFamily="66" charset="0"/>
                <a:cs typeface="Arial" pitchFamily="34" charset="0"/>
              </a:rPr>
              <a:t>Prof. </a:t>
            </a:r>
            <a:r>
              <a:rPr lang="en-US" b="1" u="sng" dirty="0" err="1">
                <a:solidFill>
                  <a:schemeClr val="hlink"/>
                </a:solidFill>
                <a:effectLst>
                  <a:outerShdw blurRad="38100" dist="38100" dir="2700000" algn="tl">
                    <a:srgbClr val="C0C0C0"/>
                  </a:outerShdw>
                </a:effectLst>
                <a:latin typeface="Comic Sans MS" pitchFamily="66" charset="0"/>
                <a:cs typeface="Arial" pitchFamily="34" charset="0"/>
              </a:rPr>
              <a:t>Mic.Gr.Vrachopoulos</a:t>
            </a:r>
            <a:endParaRPr lang="el-GR" b="1" u="sng" dirty="0">
              <a:solidFill>
                <a:schemeClr val="hlink"/>
              </a:solidFill>
              <a:latin typeface="Comic Sans MS" pitchFamily="66" charset="0"/>
              <a:cs typeface="Arial" pitchFamily="34" charset="0"/>
            </a:endParaRPr>
          </a:p>
        </p:txBody>
      </p:sp>
      <p:sp>
        <p:nvSpPr>
          <p:cNvPr id="7" name="Rectangle 7">
            <a:extLst>
              <a:ext uri="{FF2B5EF4-FFF2-40B4-BE49-F238E27FC236}">
                <a16:creationId xmlns:a16="http://schemas.microsoft.com/office/drawing/2014/main" id="{C48AD92B-3BA6-498C-8894-525E26B667A1}"/>
              </a:ext>
            </a:extLst>
          </p:cNvPr>
          <p:cNvSpPr>
            <a:spLocks noChangeArrowheads="1"/>
          </p:cNvSpPr>
          <p:nvPr/>
        </p:nvSpPr>
        <p:spPr bwMode="auto">
          <a:xfrm>
            <a:off x="233763" y="4941614"/>
            <a:ext cx="3713162" cy="612775"/>
          </a:xfrm>
          <a:prstGeom prst="rect">
            <a:avLst/>
          </a:prstGeom>
          <a:noFill/>
          <a:ln w="12700">
            <a:noFill/>
            <a:miter lim="800000"/>
            <a:headEnd/>
            <a:tailEnd/>
          </a:ln>
          <a:effectLst>
            <a:outerShdw dist="12700" dir="5400000" algn="ctr" rotWithShape="0">
              <a:schemeClr val="folHlink"/>
            </a:outerShdw>
          </a:effectLst>
        </p:spPr>
        <p:txBody>
          <a:bodyPr wrap="none" lIns="0" tIns="25400" rIns="0" bIns="25400">
            <a:spAutoFit/>
          </a:bodyPr>
          <a:lstStyle/>
          <a:p>
            <a:pPr>
              <a:defRPr/>
            </a:pPr>
            <a:r>
              <a:rPr lang="el-GR" sz="3600" b="1" dirty="0">
                <a:solidFill>
                  <a:srgbClr val="00279F"/>
                </a:solidFill>
                <a:latin typeface="Arial" charset="0"/>
              </a:rPr>
              <a:t>Τέλος κεφαλαίου</a:t>
            </a:r>
          </a:p>
        </p:txBody>
      </p:sp>
    </p:spTree>
    <p:extLst>
      <p:ext uri="{BB962C8B-B14F-4D97-AF65-F5344CB8AC3E}">
        <p14:creationId xmlns:p14="http://schemas.microsoft.com/office/powerpoint/2010/main" val="153380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25B5E55-457E-459F-8916-CDA9D781E11B}"/>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77C390CF-ED2D-4A45-B399-7179EDC9B00A}"/>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74</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41D6EC08-3F73-41E6-B218-73B4B0E181BD}"/>
              </a:ext>
            </a:extLst>
          </p:cNvPr>
          <p:cNvPicPr>
            <a:picLocks noChangeAspect="1"/>
          </p:cNvPicPr>
          <p:nvPr/>
        </p:nvPicPr>
        <p:blipFill>
          <a:blip r:embed="rId3" cstate="print"/>
          <a:stretch>
            <a:fillRect/>
          </a:stretch>
        </p:blipFill>
        <p:spPr>
          <a:xfrm>
            <a:off x="1519237" y="666750"/>
            <a:ext cx="6105525" cy="5524500"/>
          </a:xfrm>
          <a:prstGeom prst="rect">
            <a:avLst/>
          </a:prstGeom>
        </p:spPr>
      </p:pic>
    </p:spTree>
    <p:extLst>
      <p:ext uri="{BB962C8B-B14F-4D97-AF65-F5344CB8AC3E}">
        <p14:creationId xmlns:p14="http://schemas.microsoft.com/office/powerpoint/2010/main" val="41300495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938A448-99A7-4471-822A-1069131EE8BF}"/>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0844AB50-7414-450D-A3D0-172B9ED541A5}"/>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75</a:t>
            </a:fld>
            <a:endParaRPr lang="el-GR" dirty="0">
              <a:solidFill>
                <a:prstClr val="black">
                  <a:tint val="75000"/>
                </a:prstClr>
              </a:solidFill>
            </a:endParaRPr>
          </a:p>
        </p:txBody>
      </p:sp>
      <p:pic>
        <p:nvPicPr>
          <p:cNvPr id="4" name="Εικόνα 3">
            <a:extLst>
              <a:ext uri="{FF2B5EF4-FFF2-40B4-BE49-F238E27FC236}">
                <a16:creationId xmlns:a16="http://schemas.microsoft.com/office/drawing/2014/main" id="{097F2A62-3C40-4AEF-838F-7AE185D1E454}"/>
              </a:ext>
            </a:extLst>
          </p:cNvPr>
          <p:cNvPicPr>
            <a:picLocks noChangeAspect="1"/>
          </p:cNvPicPr>
          <p:nvPr/>
        </p:nvPicPr>
        <p:blipFill rotWithShape="1">
          <a:blip r:embed="rId3" cstate="print"/>
          <a:srcRect t="21052"/>
          <a:stretch/>
        </p:blipFill>
        <p:spPr>
          <a:xfrm>
            <a:off x="827584" y="476672"/>
            <a:ext cx="7077413" cy="3240360"/>
          </a:xfrm>
          <a:prstGeom prst="rect">
            <a:avLst/>
          </a:prstGeom>
        </p:spPr>
      </p:pic>
    </p:spTree>
    <p:extLst>
      <p:ext uri="{BB962C8B-B14F-4D97-AF65-F5344CB8AC3E}">
        <p14:creationId xmlns:p14="http://schemas.microsoft.com/office/powerpoint/2010/main" val="21044128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9C0B397-95D3-450B-A33A-3A3E03CF5634}"/>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C8FAD129-3066-43E1-B01A-ECE31709A8C2}"/>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76</a:t>
            </a:fld>
            <a:endParaRPr lang="el-GR" dirty="0">
              <a:solidFill>
                <a:prstClr val="black">
                  <a:tint val="75000"/>
                </a:prstClr>
              </a:solidFill>
            </a:endParaRPr>
          </a:p>
        </p:txBody>
      </p:sp>
      <p:sp>
        <p:nvSpPr>
          <p:cNvPr id="4" name="object 4">
            <a:extLst>
              <a:ext uri="{FF2B5EF4-FFF2-40B4-BE49-F238E27FC236}">
                <a16:creationId xmlns:a16="http://schemas.microsoft.com/office/drawing/2014/main" id="{E7B6BFD8-A03A-4F8E-B38A-D739FFD9C188}"/>
              </a:ext>
            </a:extLst>
          </p:cNvPr>
          <p:cNvSpPr txBox="1"/>
          <p:nvPr/>
        </p:nvSpPr>
        <p:spPr>
          <a:xfrm>
            <a:off x="465912" y="332656"/>
            <a:ext cx="8423983" cy="432048"/>
          </a:xfrm>
          <a:prstGeom prst="rect">
            <a:avLst/>
          </a:prstGeom>
        </p:spPr>
        <p:txBody>
          <a:bodyPr wrap="square" lIns="0" tIns="0" rIns="0" bIns="0" rtlCol="0">
            <a:noAutofit/>
          </a:bodyPr>
          <a:lstStyle/>
          <a:p>
            <a:pPr marL="12700" algn="ctr">
              <a:lnSpc>
                <a:spcPts val="2555"/>
              </a:lnSpc>
              <a:spcBef>
                <a:spcPts val="127"/>
              </a:spcBef>
            </a:pPr>
            <a:r>
              <a:rPr lang="el-GR" sz="2400" b="1" dirty="0"/>
              <a:t>Παραδείγματα – ερωτήσεις - ασκήσεις</a:t>
            </a:r>
          </a:p>
        </p:txBody>
      </p:sp>
      <p:sp>
        <p:nvSpPr>
          <p:cNvPr id="11" name="TextBox 10">
            <a:extLst>
              <a:ext uri="{FF2B5EF4-FFF2-40B4-BE49-F238E27FC236}">
                <a16:creationId xmlns:a16="http://schemas.microsoft.com/office/drawing/2014/main" id="{A570B292-FFBC-4EB9-91B0-DA70170B6207}"/>
              </a:ext>
            </a:extLst>
          </p:cNvPr>
          <p:cNvSpPr txBox="1"/>
          <p:nvPr/>
        </p:nvSpPr>
        <p:spPr>
          <a:xfrm>
            <a:off x="395536" y="751344"/>
            <a:ext cx="8494360" cy="3785652"/>
          </a:xfrm>
          <a:prstGeom prst="rect">
            <a:avLst/>
          </a:prstGeom>
          <a:noFill/>
        </p:spPr>
        <p:txBody>
          <a:bodyPr wrap="square">
            <a:spAutoFit/>
          </a:bodyPr>
          <a:lstStyle/>
          <a:p>
            <a:r>
              <a:rPr lang="el-GR" sz="2400" b="1" u="sng" dirty="0">
                <a:solidFill>
                  <a:srgbClr val="C00000"/>
                </a:solidFill>
              </a:rPr>
              <a:t>Τι ονομάζεται ενεργή βαρύτητα;</a:t>
            </a:r>
          </a:p>
          <a:p>
            <a:endParaRPr lang="el-GR" dirty="0"/>
          </a:p>
          <a:p>
            <a:r>
              <a:rPr lang="el-GR" u="sng" dirty="0">
                <a:solidFill>
                  <a:srgbClr val="0000FF"/>
                </a:solidFill>
              </a:rPr>
              <a:t>Απάντηση/Λύση</a:t>
            </a:r>
          </a:p>
          <a:p>
            <a:endParaRPr lang="el-GR" u="sng" dirty="0">
              <a:solidFill>
                <a:srgbClr val="0000FF"/>
              </a:solidFill>
            </a:endParaRPr>
          </a:p>
          <a:p>
            <a:r>
              <a:rPr lang="el-GR" dirty="0"/>
              <a:t>Η  δύναμη  ανά  μονάδα  μάζας  που  αναφέρεται  ως  βαρύτητα  ή  ενεργή  βαρύτητα  αντιπροσωπεύει  το διανυσματικό άθροισμα της πραγματικής </a:t>
            </a:r>
            <a:r>
              <a:rPr lang="el-GR" dirty="0" err="1"/>
              <a:t>βαρυτικής</a:t>
            </a:r>
            <a:r>
              <a:rPr lang="el-GR" dirty="0"/>
              <a:t> έλξης g*, που έλκει όλα τα σώματα συγκεκριμένης μάζας προς το κέντρο της μάζας της Γης, και μίας φαινόμενης δύναμης πολύ μικρότερου μεγέθους , που καλείται φυγόκεντρος δύναμη Ω</a:t>
            </a:r>
            <a:r>
              <a:rPr lang="el-GR" baseline="30000" dirty="0"/>
              <a:t>2</a:t>
            </a:r>
            <a:r>
              <a:rPr lang="el-GR" dirty="0"/>
              <a:t>R</a:t>
            </a:r>
            <a:r>
              <a:rPr lang="el-GR" baseline="-25000" dirty="0"/>
              <a:t>A</a:t>
            </a:r>
            <a:r>
              <a:rPr lang="el-GR" dirty="0"/>
              <a:t>, όπου Ω είναι ο ρυθμός περιστροφής του συστήματος συντεταγμένων σε ακτίνια ανά δευτερόλεπτο (s</a:t>
            </a:r>
            <a:r>
              <a:rPr lang="el-GR" baseline="30000" dirty="0"/>
              <a:t>-1</a:t>
            </a:r>
            <a:r>
              <a:rPr lang="el-GR" dirty="0"/>
              <a:t>) και RA είναι η απόσταση από τον άξονα περιστροφής. Η φυγόκεντρος δύναμη τείνει να εκτρέψει όλα τα σώματα προς τα έξω από τον άξονα της πλανητικής περιστροφής. </a:t>
            </a:r>
          </a:p>
          <a:p>
            <a:r>
              <a:rPr lang="el-GR" dirty="0"/>
              <a:t>Η μαθηματική έκφραση είναι:</a:t>
            </a:r>
          </a:p>
        </p:txBody>
      </p:sp>
      <p:pic>
        <p:nvPicPr>
          <p:cNvPr id="12" name="Εικόνα 11">
            <a:extLst>
              <a:ext uri="{FF2B5EF4-FFF2-40B4-BE49-F238E27FC236}">
                <a16:creationId xmlns:a16="http://schemas.microsoft.com/office/drawing/2014/main" id="{199CB298-A9D3-4927-98C0-3B11F27D69E9}"/>
              </a:ext>
            </a:extLst>
          </p:cNvPr>
          <p:cNvPicPr>
            <a:picLocks noChangeAspect="1"/>
          </p:cNvPicPr>
          <p:nvPr/>
        </p:nvPicPr>
        <p:blipFill>
          <a:blip r:embed="rId2"/>
          <a:stretch>
            <a:fillRect/>
          </a:stretch>
        </p:blipFill>
        <p:spPr>
          <a:xfrm>
            <a:off x="4427984" y="4481339"/>
            <a:ext cx="2304476" cy="626953"/>
          </a:xfrm>
          <a:prstGeom prst="rect">
            <a:avLst/>
          </a:prstGeom>
        </p:spPr>
      </p:pic>
    </p:spTree>
    <p:extLst>
      <p:ext uri="{BB962C8B-B14F-4D97-AF65-F5344CB8AC3E}">
        <p14:creationId xmlns:p14="http://schemas.microsoft.com/office/powerpoint/2010/main" val="88015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77</a:t>
            </a:fld>
            <a:endParaRPr lang="el-GR" dirty="0">
              <a:solidFill>
                <a:prstClr val="black">
                  <a:tint val="75000"/>
                </a:prstClr>
              </a:solidFill>
            </a:endParaRPr>
          </a:p>
        </p:txBody>
      </p:sp>
      <p:sp>
        <p:nvSpPr>
          <p:cNvPr id="5" name="TextBox 4">
            <a:extLst>
              <a:ext uri="{FF2B5EF4-FFF2-40B4-BE49-F238E27FC236}">
                <a16:creationId xmlns:a16="http://schemas.microsoft.com/office/drawing/2014/main" id="{14DA7244-4EF6-4EAC-9BAD-71E4DD3BE11D}"/>
              </a:ext>
            </a:extLst>
          </p:cNvPr>
          <p:cNvSpPr txBox="1"/>
          <p:nvPr/>
        </p:nvSpPr>
        <p:spPr>
          <a:xfrm>
            <a:off x="443488" y="819345"/>
            <a:ext cx="8003232" cy="1477328"/>
          </a:xfrm>
          <a:prstGeom prst="rect">
            <a:avLst/>
          </a:prstGeom>
          <a:noFill/>
        </p:spPr>
        <p:txBody>
          <a:bodyPr wrap="square">
            <a:spAutoFit/>
          </a:bodyPr>
          <a:lstStyle>
            <a:defPPr>
              <a:defRPr lang="el-GR"/>
            </a:defPPr>
            <a:lvl1pPr>
              <a:defRPr b="1" u="sng">
                <a:solidFill>
                  <a:srgbClr val="C00000"/>
                </a:solidFill>
              </a:defRPr>
            </a:lvl1pPr>
          </a:lstStyle>
          <a:p>
            <a:pPr algn="just"/>
            <a:r>
              <a:rPr lang="el-GR" b="0" dirty="0">
                <a:solidFill>
                  <a:srgbClr val="0000FF"/>
                </a:solidFill>
              </a:rPr>
              <a:t>Απάντηση/Λύση</a:t>
            </a:r>
          </a:p>
          <a:p>
            <a:pPr algn="just"/>
            <a:endParaRPr lang="el-GR" b="0" dirty="0">
              <a:solidFill>
                <a:srgbClr val="0000FF"/>
              </a:solidFill>
            </a:endParaRPr>
          </a:p>
          <a:p>
            <a:pPr algn="just"/>
            <a:r>
              <a:rPr lang="el-GR" b="0" u="none" dirty="0">
                <a:solidFill>
                  <a:schemeClr val="tx1"/>
                </a:solidFill>
              </a:rPr>
              <a:t>Ένα σώμα το οποίο κινείται με ταχύτητα </a:t>
            </a:r>
            <a:r>
              <a:rPr lang="en-US" b="0" u="none" dirty="0">
                <a:solidFill>
                  <a:schemeClr val="tx1"/>
                </a:solidFill>
              </a:rPr>
              <a:t>V </a:t>
            </a:r>
            <a:r>
              <a:rPr lang="el-GR" b="0" u="none" dirty="0">
                <a:solidFill>
                  <a:schemeClr val="tx1"/>
                </a:solidFill>
              </a:rPr>
              <a:t>σε επίπεδο κάθετο στον άξονα περιστροφής της Γης δέχεται μία επιπλέον φαινόμενη δύναμη, που καλείται δύναμη </a:t>
            </a:r>
            <a:r>
              <a:rPr lang="en-US" b="0" u="none" dirty="0">
                <a:solidFill>
                  <a:schemeClr val="tx1"/>
                </a:solidFill>
              </a:rPr>
              <a:t>Coriolis</a:t>
            </a:r>
            <a:r>
              <a:rPr lang="el-GR" b="0" u="none" dirty="0">
                <a:solidFill>
                  <a:schemeClr val="tx1"/>
                </a:solidFill>
              </a:rPr>
              <a:t>:</a:t>
            </a:r>
          </a:p>
        </p:txBody>
      </p:sp>
      <p:pic>
        <p:nvPicPr>
          <p:cNvPr id="6" name="Εικόνα 5">
            <a:extLst>
              <a:ext uri="{FF2B5EF4-FFF2-40B4-BE49-F238E27FC236}">
                <a16:creationId xmlns:a16="http://schemas.microsoft.com/office/drawing/2014/main" id="{CECD7763-B1CE-43A0-AD6F-B54BE815F4CD}"/>
              </a:ext>
            </a:extLst>
          </p:cNvPr>
          <p:cNvPicPr>
            <a:picLocks noChangeAspect="1"/>
          </p:cNvPicPr>
          <p:nvPr/>
        </p:nvPicPr>
        <p:blipFill>
          <a:blip r:embed="rId2"/>
          <a:stretch>
            <a:fillRect/>
          </a:stretch>
        </p:blipFill>
        <p:spPr>
          <a:xfrm>
            <a:off x="3131840" y="1997792"/>
            <a:ext cx="1772550" cy="603836"/>
          </a:xfrm>
          <a:prstGeom prst="rect">
            <a:avLst/>
          </a:prstGeom>
        </p:spPr>
      </p:pic>
      <p:sp>
        <p:nvSpPr>
          <p:cNvPr id="9" name="TextBox 8">
            <a:extLst>
              <a:ext uri="{FF2B5EF4-FFF2-40B4-BE49-F238E27FC236}">
                <a16:creationId xmlns:a16="http://schemas.microsoft.com/office/drawing/2014/main" id="{F4EFACD6-B679-4F55-A435-D94DEA0C288F}"/>
              </a:ext>
            </a:extLst>
          </p:cNvPr>
          <p:cNvSpPr txBox="1"/>
          <p:nvPr/>
        </p:nvSpPr>
        <p:spPr>
          <a:xfrm>
            <a:off x="457200" y="2675228"/>
            <a:ext cx="8003232" cy="2585323"/>
          </a:xfrm>
          <a:prstGeom prst="rect">
            <a:avLst/>
          </a:prstGeom>
          <a:noFill/>
        </p:spPr>
        <p:txBody>
          <a:bodyPr wrap="square">
            <a:spAutoFit/>
          </a:bodyPr>
          <a:lstStyle>
            <a:defPPr>
              <a:defRPr lang="el-GR"/>
            </a:defPPr>
            <a:lvl1pPr algn="just">
              <a:defRPr b="0" u="none"/>
            </a:lvl1pPr>
          </a:lstStyle>
          <a:p>
            <a:r>
              <a:rPr lang="el-GR" dirty="0"/>
              <a:t>Η συγκεκριμένη δύναμη έχει διεύθυνση κάθετη της κίνησης και φορά ανάλογα με τη φορά περιστροφής του συστήματος. </a:t>
            </a:r>
          </a:p>
          <a:p>
            <a:r>
              <a:rPr lang="el-GR" dirty="0"/>
              <a:t>Δηλαδή, εάν το σύστημα περιστρέφεται αντίθετα με τους δείκτες του ρολογιού (αριστερόστροφα), όπως η Γη, η δύναμη θα έχει φορά προς τα δεξιά της κίνησης του σώματος με ταχύτητα </a:t>
            </a:r>
            <a:r>
              <a:rPr lang="en-US" dirty="0"/>
              <a:t>V </a:t>
            </a:r>
            <a:r>
              <a:rPr lang="el-GR" dirty="0"/>
              <a:t>και αντίστροφα. </a:t>
            </a:r>
          </a:p>
          <a:p>
            <a:r>
              <a:rPr lang="el-GR" dirty="0"/>
              <a:t>Η δύναμη </a:t>
            </a:r>
            <a:r>
              <a:rPr lang="en-US" dirty="0"/>
              <a:t>Coriolis </a:t>
            </a:r>
            <a:r>
              <a:rPr lang="el-GR" dirty="0"/>
              <a:t>επιδρά μόνο στη διεύθυνση της κίνησης και οφείλεται στην περιστροφή της Γης. </a:t>
            </a:r>
          </a:p>
          <a:p>
            <a:r>
              <a:rPr lang="el-GR" dirty="0"/>
              <a:t>Ονομάστηκε προς τιμήν του </a:t>
            </a:r>
            <a:r>
              <a:rPr lang="en-US" dirty="0"/>
              <a:t>Gustav</a:t>
            </a:r>
            <a:r>
              <a:rPr lang="el-GR" dirty="0"/>
              <a:t>-</a:t>
            </a:r>
            <a:r>
              <a:rPr lang="en-US" dirty="0"/>
              <a:t>Gaspard Coriolis</a:t>
            </a:r>
            <a:r>
              <a:rPr lang="el-GR" dirty="0"/>
              <a:t>, ενός Γάλλου επιστήμονα, που το 1835 την περιέγραψε μαθηματικά.</a:t>
            </a:r>
          </a:p>
        </p:txBody>
      </p:sp>
      <p:sp>
        <p:nvSpPr>
          <p:cNvPr id="10" name="TextBox 9">
            <a:extLst>
              <a:ext uri="{FF2B5EF4-FFF2-40B4-BE49-F238E27FC236}">
                <a16:creationId xmlns:a16="http://schemas.microsoft.com/office/drawing/2014/main" id="{52E0AB10-E79C-4837-ADAA-041C3FB37360}"/>
              </a:ext>
            </a:extLst>
          </p:cNvPr>
          <p:cNvSpPr txBox="1"/>
          <p:nvPr/>
        </p:nvSpPr>
        <p:spPr>
          <a:xfrm>
            <a:off x="477416" y="-22759"/>
            <a:ext cx="8003232" cy="830997"/>
          </a:xfrm>
          <a:prstGeom prst="rect">
            <a:avLst/>
          </a:prstGeom>
          <a:noFill/>
        </p:spPr>
        <p:txBody>
          <a:bodyPr wrap="square">
            <a:spAutoFit/>
          </a:bodyPr>
          <a:lstStyle>
            <a:defPPr>
              <a:defRPr lang="el-GR"/>
            </a:defPPr>
            <a:lvl1pPr>
              <a:defRPr b="1" u="sng">
                <a:solidFill>
                  <a:srgbClr val="C00000"/>
                </a:solidFill>
              </a:defRPr>
            </a:lvl1pPr>
          </a:lstStyle>
          <a:p>
            <a:r>
              <a:rPr lang="el-GR" sz="2400" dirty="0"/>
              <a:t>Να περιγράφει η δύναμη </a:t>
            </a:r>
            <a:r>
              <a:rPr lang="en-US" sz="2400" dirty="0"/>
              <a:t>Coriolis</a:t>
            </a:r>
            <a:r>
              <a:rPr lang="el-GR" sz="2400" dirty="0"/>
              <a:t>. </a:t>
            </a:r>
          </a:p>
          <a:p>
            <a:r>
              <a:rPr lang="el-GR" sz="2400" dirty="0"/>
              <a:t>Τι είναι η παράμετρος </a:t>
            </a:r>
            <a:r>
              <a:rPr lang="en-US" sz="2400" dirty="0"/>
              <a:t>Coriolis</a:t>
            </a:r>
            <a:r>
              <a:rPr lang="el-GR" sz="2400" dirty="0"/>
              <a:t>;</a:t>
            </a:r>
          </a:p>
        </p:txBody>
      </p:sp>
      <p:sp>
        <p:nvSpPr>
          <p:cNvPr id="13" name="TextBox 12">
            <a:extLst>
              <a:ext uri="{FF2B5EF4-FFF2-40B4-BE49-F238E27FC236}">
                <a16:creationId xmlns:a16="http://schemas.microsoft.com/office/drawing/2014/main" id="{6DB2E7FB-EDD1-438A-81AA-DF0894B87F3D}"/>
              </a:ext>
            </a:extLst>
          </p:cNvPr>
          <p:cNvSpPr txBox="1"/>
          <p:nvPr/>
        </p:nvSpPr>
        <p:spPr>
          <a:xfrm>
            <a:off x="477416" y="5305591"/>
            <a:ext cx="7969304" cy="923330"/>
          </a:xfrm>
          <a:prstGeom prst="rect">
            <a:avLst/>
          </a:prstGeom>
          <a:noFill/>
        </p:spPr>
        <p:txBody>
          <a:bodyPr wrap="square">
            <a:spAutoFit/>
          </a:bodyPr>
          <a:lstStyle>
            <a:defPPr>
              <a:defRPr lang="el-GR"/>
            </a:defPPr>
            <a:lvl1pPr algn="just">
              <a:defRPr b="0" u="none"/>
            </a:lvl1pPr>
          </a:lstStyle>
          <a:p>
            <a:r>
              <a:rPr lang="el-GR" dirty="0"/>
              <a:t>Όταν οι δυνάμεις και οι κινήσεις αναπαρίστανται σε σφαιρικό σύστημα συντεταγμένων, η οριζόντια συνιστώσα της δύναμης </a:t>
            </a:r>
            <a:r>
              <a:rPr lang="en-US" dirty="0"/>
              <a:t>Coriolis </a:t>
            </a:r>
            <a:r>
              <a:rPr lang="el-GR" dirty="0"/>
              <a:t>προερχόμενη από οριζόντια κίνηση </a:t>
            </a:r>
            <a:r>
              <a:rPr lang="en-US" dirty="0"/>
              <a:t>V </a:t>
            </a:r>
            <a:r>
              <a:rPr lang="el-GR" dirty="0"/>
              <a:t>δίνεται σε διανυσματική μορφή:</a:t>
            </a:r>
          </a:p>
        </p:txBody>
      </p:sp>
    </p:spTree>
    <p:extLst>
      <p:ext uri="{BB962C8B-B14F-4D97-AF65-F5344CB8AC3E}">
        <p14:creationId xmlns:p14="http://schemas.microsoft.com/office/powerpoint/2010/main" val="30073662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78</a:t>
            </a:fld>
            <a:endParaRPr lang="el-GR" dirty="0">
              <a:solidFill>
                <a:prstClr val="black">
                  <a:tint val="75000"/>
                </a:prstClr>
              </a:solidFill>
            </a:endParaRPr>
          </a:p>
        </p:txBody>
      </p:sp>
      <p:sp>
        <p:nvSpPr>
          <p:cNvPr id="10" name="TextBox 9">
            <a:extLst>
              <a:ext uri="{FF2B5EF4-FFF2-40B4-BE49-F238E27FC236}">
                <a16:creationId xmlns:a16="http://schemas.microsoft.com/office/drawing/2014/main" id="{52E0AB10-E79C-4837-ADAA-041C3FB37360}"/>
              </a:ext>
            </a:extLst>
          </p:cNvPr>
          <p:cNvSpPr txBox="1"/>
          <p:nvPr/>
        </p:nvSpPr>
        <p:spPr>
          <a:xfrm>
            <a:off x="683856" y="230757"/>
            <a:ext cx="8003232" cy="461665"/>
          </a:xfrm>
          <a:prstGeom prst="rect">
            <a:avLst/>
          </a:prstGeom>
          <a:noFill/>
        </p:spPr>
        <p:txBody>
          <a:bodyPr wrap="square">
            <a:spAutoFit/>
          </a:bodyPr>
          <a:lstStyle>
            <a:defPPr>
              <a:defRPr lang="el-GR"/>
            </a:defPPr>
            <a:lvl1pPr>
              <a:defRPr sz="2400" b="1" u="sng">
                <a:solidFill>
                  <a:srgbClr val="C00000"/>
                </a:solidFill>
              </a:defRPr>
            </a:lvl1pPr>
          </a:lstStyle>
          <a:p>
            <a:r>
              <a:rPr lang="el-GR" dirty="0"/>
              <a:t>……….</a:t>
            </a:r>
          </a:p>
        </p:txBody>
      </p:sp>
      <p:sp>
        <p:nvSpPr>
          <p:cNvPr id="13" name="TextBox 12">
            <a:extLst>
              <a:ext uri="{FF2B5EF4-FFF2-40B4-BE49-F238E27FC236}">
                <a16:creationId xmlns:a16="http://schemas.microsoft.com/office/drawing/2014/main" id="{6DB2E7FB-EDD1-438A-81AA-DF0894B87F3D}"/>
              </a:ext>
            </a:extLst>
          </p:cNvPr>
          <p:cNvSpPr txBox="1"/>
          <p:nvPr/>
        </p:nvSpPr>
        <p:spPr>
          <a:xfrm>
            <a:off x="587348" y="980728"/>
            <a:ext cx="7969304" cy="923330"/>
          </a:xfrm>
          <a:prstGeom prst="rect">
            <a:avLst/>
          </a:prstGeom>
          <a:noFill/>
        </p:spPr>
        <p:txBody>
          <a:bodyPr wrap="square">
            <a:spAutoFit/>
          </a:bodyPr>
          <a:lstStyle>
            <a:defPPr>
              <a:defRPr lang="el-GR"/>
            </a:defPPr>
            <a:lvl1pPr algn="just">
              <a:defRPr b="0" u="none"/>
            </a:lvl1pPr>
          </a:lstStyle>
          <a:p>
            <a:r>
              <a:rPr lang="el-GR" dirty="0"/>
              <a:t>Όταν οι δυνάμεις και οι κινήσεις αναπαρίστανται σε σφαιρικό σύστημα συντεταγμένων, η οριζόντια συνιστώσα της δύναμης </a:t>
            </a:r>
            <a:r>
              <a:rPr lang="en-US" dirty="0"/>
              <a:t>Coriolis </a:t>
            </a:r>
            <a:r>
              <a:rPr lang="el-GR" dirty="0"/>
              <a:t>προερχόμενη από οριζόντια κίνηση </a:t>
            </a:r>
            <a:r>
              <a:rPr lang="en-US" dirty="0"/>
              <a:t>V </a:t>
            </a:r>
            <a:r>
              <a:rPr lang="el-GR" dirty="0"/>
              <a:t>δίνεται σε διανυσματική μορφή:</a:t>
            </a:r>
          </a:p>
        </p:txBody>
      </p:sp>
      <p:pic>
        <p:nvPicPr>
          <p:cNvPr id="4" name="Εικόνα 3">
            <a:extLst>
              <a:ext uri="{FF2B5EF4-FFF2-40B4-BE49-F238E27FC236}">
                <a16:creationId xmlns:a16="http://schemas.microsoft.com/office/drawing/2014/main" id="{099E9B3A-320E-40D4-9113-41F5EB65CD11}"/>
              </a:ext>
            </a:extLst>
          </p:cNvPr>
          <p:cNvPicPr>
            <a:picLocks noChangeAspect="1"/>
          </p:cNvPicPr>
          <p:nvPr/>
        </p:nvPicPr>
        <p:blipFill>
          <a:blip r:embed="rId2"/>
          <a:stretch>
            <a:fillRect/>
          </a:stretch>
        </p:blipFill>
        <p:spPr>
          <a:xfrm>
            <a:off x="1115616" y="2095760"/>
            <a:ext cx="1573516" cy="560065"/>
          </a:xfrm>
          <a:prstGeom prst="rect">
            <a:avLst/>
          </a:prstGeom>
        </p:spPr>
      </p:pic>
      <p:pic>
        <p:nvPicPr>
          <p:cNvPr id="7" name="Εικόνα 6">
            <a:extLst>
              <a:ext uri="{FF2B5EF4-FFF2-40B4-BE49-F238E27FC236}">
                <a16:creationId xmlns:a16="http://schemas.microsoft.com/office/drawing/2014/main" id="{1BD5C516-0320-4FD3-B94A-97FDDDBFAAF8}"/>
              </a:ext>
            </a:extLst>
          </p:cNvPr>
          <p:cNvPicPr>
            <a:picLocks noChangeAspect="1"/>
          </p:cNvPicPr>
          <p:nvPr/>
        </p:nvPicPr>
        <p:blipFill>
          <a:blip r:embed="rId3"/>
          <a:stretch>
            <a:fillRect/>
          </a:stretch>
        </p:blipFill>
        <p:spPr>
          <a:xfrm>
            <a:off x="5292080" y="2093032"/>
            <a:ext cx="1665384" cy="550540"/>
          </a:xfrm>
          <a:prstGeom prst="rect">
            <a:avLst/>
          </a:prstGeom>
        </p:spPr>
      </p:pic>
      <p:sp>
        <p:nvSpPr>
          <p:cNvPr id="14" name="TextBox 13">
            <a:extLst>
              <a:ext uri="{FF2B5EF4-FFF2-40B4-BE49-F238E27FC236}">
                <a16:creationId xmlns:a16="http://schemas.microsoft.com/office/drawing/2014/main" id="{21A7EE53-F18B-46EE-BC1B-6D661C268F4C}"/>
              </a:ext>
            </a:extLst>
          </p:cNvPr>
          <p:cNvSpPr txBox="1"/>
          <p:nvPr/>
        </p:nvSpPr>
        <p:spPr>
          <a:xfrm>
            <a:off x="3707904" y="2192364"/>
            <a:ext cx="1421904" cy="369332"/>
          </a:xfrm>
          <a:prstGeom prst="rect">
            <a:avLst/>
          </a:prstGeom>
          <a:noFill/>
        </p:spPr>
        <p:txBody>
          <a:bodyPr wrap="square">
            <a:spAutoFit/>
          </a:bodyPr>
          <a:lstStyle>
            <a:defPPr>
              <a:defRPr lang="el-GR"/>
            </a:defPPr>
            <a:lvl1pPr algn="just">
              <a:defRPr b="0" u="none"/>
            </a:lvl1pPr>
          </a:lstStyle>
          <a:p>
            <a:r>
              <a:rPr lang="el-GR" dirty="0"/>
              <a:t>Όπου:</a:t>
            </a:r>
          </a:p>
        </p:txBody>
      </p:sp>
      <p:sp>
        <p:nvSpPr>
          <p:cNvPr id="16" name="TextBox 15">
            <a:extLst>
              <a:ext uri="{FF2B5EF4-FFF2-40B4-BE49-F238E27FC236}">
                <a16:creationId xmlns:a16="http://schemas.microsoft.com/office/drawing/2014/main" id="{E1766819-BD39-4F45-B5CD-7FB41C42C7AC}"/>
              </a:ext>
            </a:extLst>
          </p:cNvPr>
          <p:cNvSpPr txBox="1"/>
          <p:nvPr/>
        </p:nvSpPr>
        <p:spPr>
          <a:xfrm>
            <a:off x="587348" y="2832546"/>
            <a:ext cx="7873084" cy="1754326"/>
          </a:xfrm>
          <a:prstGeom prst="rect">
            <a:avLst/>
          </a:prstGeom>
          <a:noFill/>
        </p:spPr>
        <p:txBody>
          <a:bodyPr wrap="square">
            <a:spAutoFit/>
          </a:bodyPr>
          <a:lstStyle>
            <a:defPPr>
              <a:defRPr lang="el-GR"/>
            </a:defPPr>
            <a:lvl1pPr algn="just">
              <a:defRPr b="0" u="none"/>
            </a:lvl1pPr>
          </a:lstStyle>
          <a:p>
            <a:r>
              <a:rPr lang="el-GR" dirty="0"/>
              <a:t>και αποτελεί την παράμετρο </a:t>
            </a:r>
            <a:r>
              <a:rPr lang="en-US" dirty="0"/>
              <a:t>Coriolis</a:t>
            </a:r>
            <a:r>
              <a:rPr lang="el-GR" dirty="0"/>
              <a:t>, ενώ </a:t>
            </a:r>
            <a:r>
              <a:rPr lang="en-US" dirty="0"/>
              <a:t>k </a:t>
            </a:r>
            <a:r>
              <a:rPr lang="el-GR" dirty="0"/>
              <a:t>είναι το </a:t>
            </a:r>
            <a:r>
              <a:rPr lang="el-GR" dirty="0" err="1"/>
              <a:t>μοναδιαίο</a:t>
            </a:r>
            <a:r>
              <a:rPr lang="el-GR" dirty="0"/>
              <a:t> διάνυσμα κάθετο στην οριζόντια επιφάνεια της κίνησης με θετικό πρόσημο προς τα πάνω. </a:t>
            </a:r>
          </a:p>
          <a:p>
            <a:r>
              <a:rPr lang="el-GR" dirty="0"/>
              <a:t>Το φ αντιστοιχεί στο γεωγραφικό πλάτος, ενώ το </a:t>
            </a:r>
            <a:r>
              <a:rPr lang="el-GR" dirty="0" err="1"/>
              <a:t>μοναδιαίο</a:t>
            </a:r>
            <a:r>
              <a:rPr lang="el-GR" dirty="0"/>
              <a:t> διάνυσμα </a:t>
            </a:r>
            <a:r>
              <a:rPr lang="en-US" dirty="0"/>
              <a:t>k</a:t>
            </a:r>
            <a:r>
              <a:rPr lang="el-GR" dirty="0"/>
              <a:t> είναι παράλληλο στον άξονα περιστροφής μόνο κοντά στους πόλους. </a:t>
            </a:r>
          </a:p>
          <a:p>
            <a:r>
              <a:rPr lang="el-GR" dirty="0"/>
              <a:t>Η δύναμη </a:t>
            </a:r>
            <a:r>
              <a:rPr lang="en-US" dirty="0"/>
              <a:t>Coriolis </a:t>
            </a:r>
            <a:r>
              <a:rPr lang="el-GR" dirty="0"/>
              <a:t>αυξάνει από τον Ισημερινό, όπου έχει τιμή μηδέν, προς τους πόλους, όπου και λαμβάνει τη μέγιστη τιμή 2Ω</a:t>
            </a:r>
            <a:r>
              <a:rPr lang="en-US" dirty="0"/>
              <a:t>V</a:t>
            </a:r>
            <a:r>
              <a:rPr lang="el-GR" dirty="0"/>
              <a:t>.</a:t>
            </a:r>
          </a:p>
        </p:txBody>
      </p:sp>
    </p:spTree>
    <p:extLst>
      <p:ext uri="{BB962C8B-B14F-4D97-AF65-F5344CB8AC3E}">
        <p14:creationId xmlns:p14="http://schemas.microsoft.com/office/powerpoint/2010/main" val="355518956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79</a:t>
            </a:fld>
            <a:endParaRPr lang="el-GR" dirty="0">
              <a:solidFill>
                <a:prstClr val="black">
                  <a:tint val="75000"/>
                </a:prstClr>
              </a:solidFill>
            </a:endParaRPr>
          </a:p>
        </p:txBody>
      </p:sp>
      <p:sp>
        <p:nvSpPr>
          <p:cNvPr id="12" name="TextBox 11">
            <a:extLst>
              <a:ext uri="{FF2B5EF4-FFF2-40B4-BE49-F238E27FC236}">
                <a16:creationId xmlns:a16="http://schemas.microsoft.com/office/drawing/2014/main" id="{ABCDECA1-D128-4370-B392-6BFDE24ABF9F}"/>
              </a:ext>
            </a:extLst>
          </p:cNvPr>
          <p:cNvSpPr txBox="1"/>
          <p:nvPr/>
        </p:nvSpPr>
        <p:spPr>
          <a:xfrm>
            <a:off x="323528" y="332656"/>
            <a:ext cx="8820472" cy="461665"/>
          </a:xfrm>
          <a:prstGeom prst="rect">
            <a:avLst/>
          </a:prstGeom>
          <a:noFill/>
        </p:spPr>
        <p:txBody>
          <a:bodyPr wrap="square">
            <a:spAutoFit/>
          </a:bodyPr>
          <a:lstStyle>
            <a:defPPr>
              <a:defRPr lang="el-GR"/>
            </a:defPPr>
            <a:lvl1pPr>
              <a:defRPr sz="2400" b="1" u="sng">
                <a:solidFill>
                  <a:srgbClr val="C00000"/>
                </a:solidFill>
              </a:defRPr>
            </a:lvl1pPr>
          </a:lstStyle>
          <a:p>
            <a:r>
              <a:rPr lang="el-GR" dirty="0"/>
              <a:t>Να δοθεί ο ορισμός της δύναμης </a:t>
            </a:r>
            <a:r>
              <a:rPr lang="el-GR" dirty="0" err="1"/>
              <a:t>βαροβαθμίδας</a:t>
            </a:r>
            <a:r>
              <a:rPr lang="el-GR" dirty="0"/>
              <a:t> στις 3 διαστάσεις.</a:t>
            </a:r>
          </a:p>
        </p:txBody>
      </p:sp>
      <p:sp>
        <p:nvSpPr>
          <p:cNvPr id="15" name="TextBox 14">
            <a:extLst>
              <a:ext uri="{FF2B5EF4-FFF2-40B4-BE49-F238E27FC236}">
                <a16:creationId xmlns:a16="http://schemas.microsoft.com/office/drawing/2014/main" id="{9AFFB587-047B-4860-AC83-9036F1DC5751}"/>
              </a:ext>
            </a:extLst>
          </p:cNvPr>
          <p:cNvSpPr txBox="1"/>
          <p:nvPr/>
        </p:nvSpPr>
        <p:spPr>
          <a:xfrm>
            <a:off x="600852" y="1158626"/>
            <a:ext cx="7969304" cy="923330"/>
          </a:xfrm>
          <a:prstGeom prst="rect">
            <a:avLst/>
          </a:prstGeom>
          <a:noFill/>
        </p:spPr>
        <p:txBody>
          <a:bodyPr wrap="square">
            <a:spAutoFit/>
          </a:bodyPr>
          <a:lstStyle>
            <a:defPPr>
              <a:defRPr lang="el-GR"/>
            </a:defPPr>
            <a:lvl1pPr algn="just">
              <a:defRPr b="0" u="none"/>
            </a:lvl1pPr>
          </a:lstStyle>
          <a:p>
            <a:r>
              <a:rPr lang="el-GR" u="sng" dirty="0">
                <a:solidFill>
                  <a:srgbClr val="0000FF"/>
                </a:solidFill>
              </a:rPr>
              <a:t>Απάντηση/Λύση</a:t>
            </a:r>
          </a:p>
          <a:p>
            <a:endParaRPr lang="el-GR" u="sng" dirty="0">
              <a:solidFill>
                <a:srgbClr val="0000FF"/>
              </a:solidFill>
            </a:endParaRPr>
          </a:p>
          <a:p>
            <a:r>
              <a:rPr lang="el-GR" dirty="0"/>
              <a:t>Για τις τρεις διαστάσεις προκύπτει η γενική μορφή της δύναμης </a:t>
            </a:r>
            <a:r>
              <a:rPr lang="el-GR" dirty="0" err="1"/>
              <a:t>βαροβαθμίδας</a:t>
            </a:r>
            <a:r>
              <a:rPr lang="el-GR" dirty="0"/>
              <a:t>:</a:t>
            </a:r>
          </a:p>
        </p:txBody>
      </p:sp>
      <p:pic>
        <p:nvPicPr>
          <p:cNvPr id="11" name="Εικόνα 10">
            <a:extLst>
              <a:ext uri="{FF2B5EF4-FFF2-40B4-BE49-F238E27FC236}">
                <a16:creationId xmlns:a16="http://schemas.microsoft.com/office/drawing/2014/main" id="{EB4B2FC1-6FBA-4A68-930F-4F6737C69176}"/>
              </a:ext>
            </a:extLst>
          </p:cNvPr>
          <p:cNvPicPr>
            <a:picLocks noChangeAspect="1"/>
          </p:cNvPicPr>
          <p:nvPr/>
        </p:nvPicPr>
        <p:blipFill>
          <a:blip r:embed="rId2"/>
          <a:stretch>
            <a:fillRect/>
          </a:stretch>
        </p:blipFill>
        <p:spPr>
          <a:xfrm>
            <a:off x="1835696" y="2181890"/>
            <a:ext cx="5144220" cy="743054"/>
          </a:xfrm>
          <a:prstGeom prst="rect">
            <a:avLst/>
          </a:prstGeom>
        </p:spPr>
      </p:pic>
      <p:sp>
        <p:nvSpPr>
          <p:cNvPr id="19" name="TextBox 18">
            <a:extLst>
              <a:ext uri="{FF2B5EF4-FFF2-40B4-BE49-F238E27FC236}">
                <a16:creationId xmlns:a16="http://schemas.microsoft.com/office/drawing/2014/main" id="{E975BE61-F7F9-4F66-8517-09D838F9286F}"/>
              </a:ext>
            </a:extLst>
          </p:cNvPr>
          <p:cNvSpPr txBox="1"/>
          <p:nvPr/>
        </p:nvSpPr>
        <p:spPr>
          <a:xfrm>
            <a:off x="571364" y="3055894"/>
            <a:ext cx="7673044" cy="1477328"/>
          </a:xfrm>
          <a:prstGeom prst="rect">
            <a:avLst/>
          </a:prstGeom>
          <a:noFill/>
        </p:spPr>
        <p:txBody>
          <a:bodyPr wrap="square">
            <a:spAutoFit/>
          </a:bodyPr>
          <a:lstStyle>
            <a:defPPr>
              <a:defRPr lang="el-GR"/>
            </a:defPPr>
            <a:lvl1pPr algn="just">
              <a:defRPr b="0" u="none"/>
            </a:lvl1pPr>
          </a:lstStyle>
          <a:p>
            <a:r>
              <a:rPr lang="el-GR" dirty="0"/>
              <a:t>Η δύναμη </a:t>
            </a:r>
            <a:r>
              <a:rPr lang="el-GR" dirty="0" err="1"/>
              <a:t>βαροβαθμίδας</a:t>
            </a:r>
            <a:r>
              <a:rPr lang="el-GR" dirty="0"/>
              <a:t> έχει φορά αντίθετη από το άνυσμα της βαθμίδας πίεσης (</a:t>
            </a:r>
            <a:r>
              <a:rPr lang="el-GR" dirty="0" err="1"/>
              <a:t>ανάδελτα</a:t>
            </a:r>
            <a:r>
              <a:rPr lang="el-GR" dirty="0"/>
              <a:t>), δηλαδή κατευθύνεται από τις υψηλότερες προς χαμηλότερες πιέσεις. </a:t>
            </a:r>
          </a:p>
          <a:p>
            <a:r>
              <a:rPr lang="el-GR" dirty="0"/>
              <a:t>Επίσης η ισχυρότερη βαθμίδα πίεσης δίνει και ισχυρότερη δύναμη </a:t>
            </a:r>
            <a:r>
              <a:rPr lang="el-GR" dirty="0" err="1"/>
              <a:t>βαροβαθμίδας</a:t>
            </a:r>
            <a:r>
              <a:rPr lang="el-GR" dirty="0"/>
              <a:t>.</a:t>
            </a:r>
          </a:p>
        </p:txBody>
      </p:sp>
    </p:spTree>
    <p:extLst>
      <p:ext uri="{BB962C8B-B14F-4D97-AF65-F5344CB8AC3E}">
        <p14:creationId xmlns:p14="http://schemas.microsoft.com/office/powerpoint/2010/main" val="144633518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80</a:t>
            </a:fld>
            <a:endParaRPr lang="el-GR" dirty="0">
              <a:solidFill>
                <a:prstClr val="black">
                  <a:tint val="75000"/>
                </a:prstClr>
              </a:solidFill>
            </a:endParaRPr>
          </a:p>
        </p:txBody>
      </p:sp>
      <p:sp>
        <p:nvSpPr>
          <p:cNvPr id="10" name="TextBox 9">
            <a:extLst>
              <a:ext uri="{FF2B5EF4-FFF2-40B4-BE49-F238E27FC236}">
                <a16:creationId xmlns:a16="http://schemas.microsoft.com/office/drawing/2014/main" id="{4B8B147E-3987-4EAD-8A30-BAA3DC86D9B5}"/>
              </a:ext>
            </a:extLst>
          </p:cNvPr>
          <p:cNvSpPr txBox="1"/>
          <p:nvPr/>
        </p:nvSpPr>
        <p:spPr>
          <a:xfrm>
            <a:off x="882021" y="83064"/>
            <a:ext cx="7379958" cy="830997"/>
          </a:xfrm>
          <a:prstGeom prst="rect">
            <a:avLst/>
          </a:prstGeom>
          <a:noFill/>
        </p:spPr>
        <p:txBody>
          <a:bodyPr wrap="square">
            <a:spAutoFit/>
          </a:bodyPr>
          <a:lstStyle>
            <a:defPPr>
              <a:defRPr lang="el-GR"/>
            </a:defPPr>
            <a:lvl1pPr>
              <a:defRPr sz="2400" b="1" u="sng">
                <a:solidFill>
                  <a:srgbClr val="C00000"/>
                </a:solidFill>
              </a:defRPr>
            </a:lvl1pPr>
          </a:lstStyle>
          <a:p>
            <a:r>
              <a:rPr lang="el-GR" dirty="0"/>
              <a:t>Πώς μπορεί να εκτιμηθεί η δύναμη </a:t>
            </a:r>
            <a:r>
              <a:rPr lang="el-GR" dirty="0" err="1"/>
              <a:t>βαροβαθμίδας</a:t>
            </a:r>
            <a:r>
              <a:rPr lang="el-GR" dirty="0"/>
              <a:t> από τους χάρτες ισοβαρών καμπυλών;</a:t>
            </a:r>
          </a:p>
        </p:txBody>
      </p:sp>
      <p:sp>
        <p:nvSpPr>
          <p:cNvPr id="13" name="TextBox 12">
            <a:extLst>
              <a:ext uri="{FF2B5EF4-FFF2-40B4-BE49-F238E27FC236}">
                <a16:creationId xmlns:a16="http://schemas.microsoft.com/office/drawing/2014/main" id="{EDCBF6C7-D194-46B1-9F76-855DE4735471}"/>
              </a:ext>
            </a:extLst>
          </p:cNvPr>
          <p:cNvSpPr txBox="1"/>
          <p:nvPr/>
        </p:nvSpPr>
        <p:spPr>
          <a:xfrm>
            <a:off x="599846" y="1196752"/>
            <a:ext cx="7872300" cy="1477328"/>
          </a:xfrm>
          <a:prstGeom prst="rect">
            <a:avLst/>
          </a:prstGeom>
          <a:noFill/>
        </p:spPr>
        <p:txBody>
          <a:bodyPr wrap="square">
            <a:spAutoFit/>
          </a:bodyPr>
          <a:lstStyle>
            <a:defPPr>
              <a:defRPr lang="el-GR"/>
            </a:defPPr>
            <a:lvl1pPr algn="just">
              <a:defRPr b="0" u="none"/>
            </a:lvl1pPr>
          </a:lstStyle>
          <a:p>
            <a:r>
              <a:rPr lang="el-GR" b="1" dirty="0">
                <a:solidFill>
                  <a:srgbClr val="0000FF"/>
                </a:solidFill>
              </a:rPr>
              <a:t>Απάντηση/Λύση</a:t>
            </a:r>
          </a:p>
          <a:p>
            <a:endParaRPr lang="el-GR" b="1" dirty="0">
              <a:solidFill>
                <a:srgbClr val="0000FF"/>
              </a:solidFill>
            </a:endParaRPr>
          </a:p>
          <a:p>
            <a:r>
              <a:rPr lang="el-GR" dirty="0"/>
              <a:t>Η δύναμη </a:t>
            </a:r>
            <a:r>
              <a:rPr lang="el-GR" dirty="0" err="1"/>
              <a:t>βαροβαθμίδας</a:t>
            </a:r>
            <a:r>
              <a:rPr lang="el-GR" dirty="0"/>
              <a:t> μπορεί να εκτιμηθεί από τους χάρτες ισοβαρών καμπυλών όταν είναι γνωστές οι αποστάσεις μεταξύ των ισοβαρών με βάση την παρακάτω προσεγγιστική σχέση:</a:t>
            </a:r>
          </a:p>
        </p:txBody>
      </p:sp>
      <p:pic>
        <p:nvPicPr>
          <p:cNvPr id="8" name="Εικόνα 7">
            <a:extLst>
              <a:ext uri="{FF2B5EF4-FFF2-40B4-BE49-F238E27FC236}">
                <a16:creationId xmlns:a16="http://schemas.microsoft.com/office/drawing/2014/main" id="{A6FEE730-C51F-4A3A-88E3-DBF9B1F6066C}"/>
              </a:ext>
            </a:extLst>
          </p:cNvPr>
          <p:cNvPicPr>
            <a:picLocks noChangeAspect="1"/>
          </p:cNvPicPr>
          <p:nvPr/>
        </p:nvPicPr>
        <p:blipFill>
          <a:blip r:embed="rId2"/>
          <a:stretch>
            <a:fillRect/>
          </a:stretch>
        </p:blipFill>
        <p:spPr>
          <a:xfrm>
            <a:off x="4716016" y="2482484"/>
            <a:ext cx="1300602" cy="802499"/>
          </a:xfrm>
          <a:prstGeom prst="rect">
            <a:avLst/>
          </a:prstGeom>
        </p:spPr>
      </p:pic>
      <p:sp>
        <p:nvSpPr>
          <p:cNvPr id="17" name="TextBox 16">
            <a:extLst>
              <a:ext uri="{FF2B5EF4-FFF2-40B4-BE49-F238E27FC236}">
                <a16:creationId xmlns:a16="http://schemas.microsoft.com/office/drawing/2014/main" id="{CA317E66-6A38-48E9-A44B-C44881537299}"/>
              </a:ext>
            </a:extLst>
          </p:cNvPr>
          <p:cNvSpPr txBox="1"/>
          <p:nvPr/>
        </p:nvSpPr>
        <p:spPr>
          <a:xfrm>
            <a:off x="528523" y="3404169"/>
            <a:ext cx="8014946" cy="646331"/>
          </a:xfrm>
          <a:prstGeom prst="rect">
            <a:avLst/>
          </a:prstGeom>
          <a:noFill/>
        </p:spPr>
        <p:txBody>
          <a:bodyPr wrap="square">
            <a:spAutoFit/>
          </a:bodyPr>
          <a:lstStyle>
            <a:defPPr>
              <a:defRPr lang="el-GR"/>
            </a:defPPr>
            <a:lvl1pPr algn="just">
              <a:defRPr b="0" u="none"/>
            </a:lvl1pPr>
          </a:lstStyle>
          <a:p>
            <a:r>
              <a:rPr lang="el-GR" dirty="0"/>
              <a:t>όπου Δ</a:t>
            </a:r>
            <a:r>
              <a:rPr lang="en-US" dirty="0"/>
              <a:t>p </a:t>
            </a:r>
            <a:r>
              <a:rPr lang="el-GR" dirty="0"/>
              <a:t>είναι η διαφορά μεταξύ δύο διαδοχικών ισοβαρών και Δ</a:t>
            </a:r>
            <a:r>
              <a:rPr lang="en-US" dirty="0"/>
              <a:t>n </a:t>
            </a:r>
            <a:r>
              <a:rPr lang="el-GR" dirty="0"/>
              <a:t>είναι η οριζόντια απόστασή τους.</a:t>
            </a:r>
          </a:p>
        </p:txBody>
      </p:sp>
    </p:spTree>
    <p:extLst>
      <p:ext uri="{BB962C8B-B14F-4D97-AF65-F5344CB8AC3E}">
        <p14:creationId xmlns:p14="http://schemas.microsoft.com/office/powerpoint/2010/main" val="32796061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81</a:t>
            </a:fld>
            <a:endParaRPr lang="el-GR" dirty="0">
              <a:solidFill>
                <a:prstClr val="black">
                  <a:tint val="75000"/>
                </a:prstClr>
              </a:solidFill>
            </a:endParaRPr>
          </a:p>
        </p:txBody>
      </p:sp>
      <p:sp>
        <p:nvSpPr>
          <p:cNvPr id="20" name="TextBox 19">
            <a:extLst>
              <a:ext uri="{FF2B5EF4-FFF2-40B4-BE49-F238E27FC236}">
                <a16:creationId xmlns:a16="http://schemas.microsoft.com/office/drawing/2014/main" id="{6BE9B77B-2332-4979-94AD-F0D2CEFB4CEA}"/>
              </a:ext>
            </a:extLst>
          </p:cNvPr>
          <p:cNvSpPr txBox="1"/>
          <p:nvPr/>
        </p:nvSpPr>
        <p:spPr>
          <a:xfrm>
            <a:off x="589190" y="42472"/>
            <a:ext cx="8280920" cy="1200329"/>
          </a:xfrm>
          <a:prstGeom prst="rect">
            <a:avLst/>
          </a:prstGeom>
          <a:noFill/>
        </p:spPr>
        <p:txBody>
          <a:bodyPr wrap="square">
            <a:spAutoFit/>
          </a:bodyPr>
          <a:lstStyle>
            <a:defPPr>
              <a:defRPr lang="el-GR"/>
            </a:defPPr>
            <a:lvl1pPr>
              <a:defRPr sz="2400" b="1" u="sng">
                <a:solidFill>
                  <a:srgbClr val="C00000"/>
                </a:solidFill>
              </a:defRPr>
            </a:lvl1pPr>
          </a:lstStyle>
          <a:p>
            <a:r>
              <a:rPr lang="el-GR" dirty="0"/>
              <a:t>Τι είναι η δύναμη τριβής; </a:t>
            </a:r>
          </a:p>
          <a:p>
            <a:r>
              <a:rPr lang="el-GR" dirty="0"/>
              <a:t>Μέχρι ποιο ύψος η δύναμη τριβής θεωρείται </a:t>
            </a:r>
            <a:r>
              <a:rPr lang="el-GR" dirty="0" err="1"/>
              <a:t>αναλόγου</a:t>
            </a:r>
            <a:r>
              <a:rPr lang="el-GR" dirty="0"/>
              <a:t> μεγέθους με τις άλλες δυνάμεις;</a:t>
            </a:r>
          </a:p>
        </p:txBody>
      </p:sp>
      <p:sp>
        <p:nvSpPr>
          <p:cNvPr id="11" name="TextBox 10">
            <a:extLst>
              <a:ext uri="{FF2B5EF4-FFF2-40B4-BE49-F238E27FC236}">
                <a16:creationId xmlns:a16="http://schemas.microsoft.com/office/drawing/2014/main" id="{04A8B2FA-2D0E-49E9-AA3D-3D7D94A35975}"/>
              </a:ext>
            </a:extLst>
          </p:cNvPr>
          <p:cNvSpPr txBox="1"/>
          <p:nvPr/>
        </p:nvSpPr>
        <p:spPr>
          <a:xfrm>
            <a:off x="578926" y="1242801"/>
            <a:ext cx="8086954" cy="1477328"/>
          </a:xfrm>
          <a:prstGeom prst="rect">
            <a:avLst/>
          </a:prstGeom>
          <a:noFill/>
        </p:spPr>
        <p:txBody>
          <a:bodyPr wrap="square">
            <a:spAutoFit/>
          </a:bodyPr>
          <a:lstStyle>
            <a:defPPr>
              <a:defRPr lang="el-GR"/>
            </a:defPPr>
            <a:lvl1pPr algn="just">
              <a:defRPr b="0" u="none"/>
            </a:lvl1pPr>
          </a:lstStyle>
          <a:p>
            <a:r>
              <a:rPr lang="el-GR" b="1" dirty="0">
                <a:solidFill>
                  <a:srgbClr val="0000FF"/>
                </a:solidFill>
              </a:rPr>
              <a:t>Απάντηση/Λύση</a:t>
            </a:r>
          </a:p>
          <a:p>
            <a:endParaRPr lang="el-GR" b="1" dirty="0">
              <a:solidFill>
                <a:srgbClr val="0000FF"/>
              </a:solidFill>
            </a:endParaRPr>
          </a:p>
          <a:p>
            <a:br>
              <a:rPr lang="el-GR" dirty="0"/>
            </a:br>
            <a:r>
              <a:rPr lang="el-GR" dirty="0"/>
              <a:t>Ανάλογα με τη δύναμη </a:t>
            </a:r>
            <a:r>
              <a:rPr lang="el-GR" dirty="0" err="1"/>
              <a:t>βαροβαθμίδας</a:t>
            </a:r>
            <a:r>
              <a:rPr lang="el-GR" dirty="0"/>
              <a:t> αποδεικνύεται πως η δύναμη τριβής που ασκείται στη μονάδα μάζας έχει τη μορφή:</a:t>
            </a:r>
          </a:p>
        </p:txBody>
      </p:sp>
      <p:pic>
        <p:nvPicPr>
          <p:cNvPr id="6" name="Εικόνα 5">
            <a:extLst>
              <a:ext uri="{FF2B5EF4-FFF2-40B4-BE49-F238E27FC236}">
                <a16:creationId xmlns:a16="http://schemas.microsoft.com/office/drawing/2014/main" id="{C8174BB4-6FF4-4BD6-B163-710A0B95FCC7}"/>
              </a:ext>
            </a:extLst>
          </p:cNvPr>
          <p:cNvPicPr>
            <a:picLocks noChangeAspect="1"/>
          </p:cNvPicPr>
          <p:nvPr/>
        </p:nvPicPr>
        <p:blipFill>
          <a:blip r:embed="rId2"/>
          <a:stretch>
            <a:fillRect/>
          </a:stretch>
        </p:blipFill>
        <p:spPr>
          <a:xfrm>
            <a:off x="5220072" y="2459403"/>
            <a:ext cx="1584176" cy="893638"/>
          </a:xfrm>
          <a:prstGeom prst="rect">
            <a:avLst/>
          </a:prstGeom>
        </p:spPr>
      </p:pic>
      <p:sp>
        <p:nvSpPr>
          <p:cNvPr id="15" name="TextBox 14">
            <a:extLst>
              <a:ext uri="{FF2B5EF4-FFF2-40B4-BE49-F238E27FC236}">
                <a16:creationId xmlns:a16="http://schemas.microsoft.com/office/drawing/2014/main" id="{9E79260F-0F9A-4F87-94D6-6AF208347B5F}"/>
              </a:ext>
            </a:extLst>
          </p:cNvPr>
          <p:cNvSpPr txBox="1"/>
          <p:nvPr/>
        </p:nvSpPr>
        <p:spPr>
          <a:xfrm>
            <a:off x="415027" y="3353041"/>
            <a:ext cx="8435280" cy="2862322"/>
          </a:xfrm>
          <a:prstGeom prst="rect">
            <a:avLst/>
          </a:prstGeom>
          <a:noFill/>
        </p:spPr>
        <p:txBody>
          <a:bodyPr wrap="square">
            <a:spAutoFit/>
          </a:bodyPr>
          <a:lstStyle>
            <a:defPPr>
              <a:defRPr lang="el-GR"/>
            </a:defPPr>
            <a:lvl1pPr algn="just">
              <a:defRPr b="0" u="none"/>
            </a:lvl1pPr>
          </a:lstStyle>
          <a:p>
            <a:r>
              <a:rPr lang="el-GR" dirty="0"/>
              <a:t>όπου τ αντιπροσωπεύει την κατακόρυφη συνιστώσα της </a:t>
            </a:r>
            <a:r>
              <a:rPr lang="el-GR" dirty="0" err="1"/>
              <a:t>διατμητικής</a:t>
            </a:r>
            <a:r>
              <a:rPr lang="el-GR" dirty="0"/>
              <a:t> τάσης, δηλαδή της βαθμίδας της κατακόρυφης μεταφοράς ορμής σε μονάδες </a:t>
            </a:r>
            <a:r>
              <a:rPr lang="en-US" dirty="0" err="1"/>
              <a:t>N×m</a:t>
            </a:r>
            <a:r>
              <a:rPr lang="el-GR" baseline="30000" dirty="0"/>
              <a:t>-2</a:t>
            </a:r>
            <a:r>
              <a:rPr lang="el-GR" dirty="0"/>
              <a:t>. </a:t>
            </a:r>
          </a:p>
          <a:p>
            <a:r>
              <a:rPr lang="el-GR" dirty="0"/>
              <a:t>Οι κατακόρυφες εναλλαγές ορμής δρουν για την εξομάλυνση  της  κατακόρυφης  κατατομής  της  ταχύτητας  </a:t>
            </a:r>
            <a:r>
              <a:rPr lang="en-US" dirty="0"/>
              <a:t>V  </a:t>
            </a:r>
            <a:r>
              <a:rPr lang="el-GR" dirty="0"/>
              <a:t>του  ανέμου.  </a:t>
            </a:r>
          </a:p>
          <a:p>
            <a:r>
              <a:rPr lang="el-GR" dirty="0"/>
              <a:t>Η  βαθμίδα  της  κατακόρυφης ανάμιξης σε συγκεκριμένο  ύψος και χρόνο εξαρτάται από  την ένταση της κατακόρυφης διάτμησης του ανέμου και από την ένταση της τυρβώδους ροής. Πάνω από το οριακό στρώμα της ατμόσφαιρας η δύναμη τριβής είναι πολύ μικρότερη από τις δυνάμεις </a:t>
            </a:r>
            <a:r>
              <a:rPr lang="el-GR" dirty="0" err="1"/>
              <a:t>βαροβαθμίδας</a:t>
            </a:r>
            <a:r>
              <a:rPr lang="el-GR" dirty="0"/>
              <a:t> και </a:t>
            </a:r>
            <a:r>
              <a:rPr lang="en-US" dirty="0"/>
              <a:t>Coriolis</a:t>
            </a:r>
            <a:r>
              <a:rPr lang="el-GR" dirty="0"/>
              <a:t>, ενώ μέσα στο οριακό στρώμα (περίπου στα πρώτα 1500 μέτρα από την επιφάνεια) η δύναμη τριβής είναι ανάλογου μεγέθους με τις άλλες δύο δυνάμεις.</a:t>
            </a:r>
          </a:p>
        </p:txBody>
      </p:sp>
    </p:spTree>
    <p:extLst>
      <p:ext uri="{BB962C8B-B14F-4D97-AF65-F5344CB8AC3E}">
        <p14:creationId xmlns:p14="http://schemas.microsoft.com/office/powerpoint/2010/main" val="42859399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82</a:t>
            </a:fld>
            <a:endParaRPr lang="el-GR" dirty="0">
              <a:solidFill>
                <a:prstClr val="black">
                  <a:tint val="75000"/>
                </a:prstClr>
              </a:solidFill>
            </a:endParaRPr>
          </a:p>
        </p:txBody>
      </p:sp>
      <p:sp>
        <p:nvSpPr>
          <p:cNvPr id="10" name="TextBox 9">
            <a:extLst>
              <a:ext uri="{FF2B5EF4-FFF2-40B4-BE49-F238E27FC236}">
                <a16:creationId xmlns:a16="http://schemas.microsoft.com/office/drawing/2014/main" id="{2679AEF7-78D0-444D-87F1-232F18E71172}"/>
              </a:ext>
            </a:extLst>
          </p:cNvPr>
          <p:cNvSpPr txBox="1"/>
          <p:nvPr/>
        </p:nvSpPr>
        <p:spPr>
          <a:xfrm>
            <a:off x="623392" y="136525"/>
            <a:ext cx="8197080" cy="461665"/>
          </a:xfrm>
          <a:prstGeom prst="rect">
            <a:avLst/>
          </a:prstGeom>
          <a:noFill/>
        </p:spPr>
        <p:txBody>
          <a:bodyPr wrap="square">
            <a:spAutoFit/>
          </a:bodyPr>
          <a:lstStyle>
            <a:defPPr>
              <a:defRPr lang="el-GR"/>
            </a:defPPr>
            <a:lvl1pPr>
              <a:defRPr sz="2400" b="1" u="sng">
                <a:solidFill>
                  <a:srgbClr val="C00000"/>
                </a:solidFill>
              </a:defRPr>
            </a:lvl1pPr>
          </a:lstStyle>
          <a:p>
            <a:r>
              <a:rPr lang="el-GR" dirty="0"/>
              <a:t>Πώς ορίζεται η </a:t>
            </a:r>
            <a:r>
              <a:rPr lang="el-GR" dirty="0" err="1"/>
              <a:t>διατμητική</a:t>
            </a:r>
            <a:r>
              <a:rPr lang="el-GR" dirty="0"/>
              <a:t> τάση κοντά στην επιφάνεια της Γης;</a:t>
            </a:r>
          </a:p>
        </p:txBody>
      </p:sp>
      <p:sp>
        <p:nvSpPr>
          <p:cNvPr id="13" name="TextBox 12">
            <a:extLst>
              <a:ext uri="{FF2B5EF4-FFF2-40B4-BE49-F238E27FC236}">
                <a16:creationId xmlns:a16="http://schemas.microsoft.com/office/drawing/2014/main" id="{F370EE69-1C2C-4AE5-AC6F-E78B20D7874F}"/>
              </a:ext>
            </a:extLst>
          </p:cNvPr>
          <p:cNvSpPr txBox="1"/>
          <p:nvPr/>
        </p:nvSpPr>
        <p:spPr>
          <a:xfrm>
            <a:off x="605632" y="780084"/>
            <a:ext cx="8075240" cy="1477328"/>
          </a:xfrm>
          <a:prstGeom prst="rect">
            <a:avLst/>
          </a:prstGeom>
          <a:noFill/>
        </p:spPr>
        <p:txBody>
          <a:bodyPr wrap="square">
            <a:spAutoFit/>
          </a:bodyPr>
          <a:lstStyle>
            <a:defPPr>
              <a:defRPr lang="el-GR"/>
            </a:defPPr>
            <a:lvl1pPr algn="just">
              <a:defRPr b="0" u="none"/>
            </a:lvl1pPr>
          </a:lstStyle>
          <a:p>
            <a:r>
              <a:rPr lang="el-GR" b="1" dirty="0">
                <a:solidFill>
                  <a:srgbClr val="0000FF"/>
                </a:solidFill>
              </a:rPr>
              <a:t>Απάντηση/Λύση</a:t>
            </a:r>
          </a:p>
          <a:p>
            <a:endParaRPr lang="el-GR" b="1" dirty="0">
              <a:solidFill>
                <a:srgbClr val="0000FF"/>
              </a:solidFill>
            </a:endParaRPr>
          </a:p>
          <a:p>
            <a:r>
              <a:rPr lang="el-GR" dirty="0"/>
              <a:t>Η </a:t>
            </a:r>
            <a:r>
              <a:rPr lang="el-GR" dirty="0" err="1"/>
              <a:t>διατμητική</a:t>
            </a:r>
            <a:r>
              <a:rPr lang="el-GR" dirty="0"/>
              <a:t> τάση τ</a:t>
            </a:r>
            <a:r>
              <a:rPr lang="en-US" dirty="0"/>
              <a:t>s</a:t>
            </a:r>
            <a:r>
              <a:rPr lang="el-GR" dirty="0"/>
              <a:t>  κοντά στην επιφάνεια της Γης έχει φορά αντίθετη με τη φορά του διανύσματος της ταχύτητας του ανέμου </a:t>
            </a:r>
            <a:r>
              <a:rPr lang="en-US" dirty="0"/>
              <a:t>Vs</a:t>
            </a:r>
            <a:r>
              <a:rPr lang="el-GR" dirty="0"/>
              <a:t>  και δρα αντισταθμιστικά στον επιφανειακό άνεμο. Προσεγγιστικά δίνεται από την εμπειρική σχέση:</a:t>
            </a:r>
          </a:p>
        </p:txBody>
      </p:sp>
      <p:pic>
        <p:nvPicPr>
          <p:cNvPr id="9" name="Εικόνα 8">
            <a:extLst>
              <a:ext uri="{FF2B5EF4-FFF2-40B4-BE49-F238E27FC236}">
                <a16:creationId xmlns:a16="http://schemas.microsoft.com/office/drawing/2014/main" id="{90AB73AA-0539-4B66-94AA-E7F173896ECB}"/>
              </a:ext>
            </a:extLst>
          </p:cNvPr>
          <p:cNvPicPr>
            <a:picLocks noChangeAspect="1"/>
          </p:cNvPicPr>
          <p:nvPr/>
        </p:nvPicPr>
        <p:blipFill>
          <a:blip r:embed="rId2"/>
          <a:stretch>
            <a:fillRect/>
          </a:stretch>
        </p:blipFill>
        <p:spPr>
          <a:xfrm>
            <a:off x="6372495" y="2425018"/>
            <a:ext cx="2279881" cy="704081"/>
          </a:xfrm>
          <a:prstGeom prst="rect">
            <a:avLst/>
          </a:prstGeom>
        </p:spPr>
      </p:pic>
      <p:sp>
        <p:nvSpPr>
          <p:cNvPr id="14" name="Rectangle 2">
            <a:extLst>
              <a:ext uri="{FF2B5EF4-FFF2-40B4-BE49-F238E27FC236}">
                <a16:creationId xmlns:a16="http://schemas.microsoft.com/office/drawing/2014/main" id="{3A152D64-3C12-4343-8466-6D36C68DF51E}"/>
              </a:ext>
            </a:extLst>
          </p:cNvPr>
          <p:cNvSpPr>
            <a:spLocks noChangeArrowheads="1"/>
          </p:cNvSpPr>
          <p:nvPr/>
        </p:nvSpPr>
        <p:spPr bwMode="auto">
          <a:xfrm>
            <a:off x="611560" y="3229044"/>
            <a:ext cx="8075240" cy="923330"/>
          </a:xfrm>
          <a:prstGeom prst="rect">
            <a:avLst/>
          </a:prstGeom>
          <a:noFill/>
        </p:spPr>
        <p:txBody>
          <a:bodyPr wrap="square">
            <a:spAutoFit/>
          </a:bodyPr>
          <a:lstStyle/>
          <a:p>
            <a:pPr algn="just"/>
            <a:r>
              <a:rPr lang="el-GR" altLang="el-GR" dirty="0"/>
              <a:t>όπου ρ η πυκνότητα του αέρα, </a:t>
            </a:r>
            <a:r>
              <a:rPr lang="en-US" altLang="el-GR" dirty="0"/>
              <a:t>C</a:t>
            </a:r>
            <a:r>
              <a:rPr lang="en-US" altLang="el-GR" baseline="-25000" dirty="0"/>
              <a:t>D</a:t>
            </a:r>
            <a:r>
              <a:rPr lang="en-US" altLang="el-GR" dirty="0"/>
              <a:t>  </a:t>
            </a:r>
            <a:r>
              <a:rPr lang="el-GR" altLang="el-GR" dirty="0"/>
              <a:t>ο </a:t>
            </a:r>
            <a:r>
              <a:rPr lang="el-GR" altLang="el-GR" dirty="0" err="1"/>
              <a:t>αδιάστατος</a:t>
            </a:r>
            <a:r>
              <a:rPr lang="el-GR" altLang="el-GR" dirty="0"/>
              <a:t> συντελεστής αντίστασης, ο οποίος εξαρτάται από την τραχύτητα του εδάφους και τη στατική ευστάθεια της ατμόσφαιρας,          ανέμου και </a:t>
            </a:r>
            <a:r>
              <a:rPr lang="en-US" altLang="el-GR" dirty="0"/>
              <a:t>V</a:t>
            </a:r>
            <a:r>
              <a:rPr lang="en-US" altLang="el-GR" baseline="-25000" dirty="0"/>
              <a:t>s</a:t>
            </a:r>
            <a:r>
              <a:rPr lang="en-US" altLang="el-GR" dirty="0"/>
              <a:t> </a:t>
            </a:r>
            <a:r>
              <a:rPr lang="el-GR" altLang="el-GR" dirty="0"/>
              <a:t>η ταχύτητα του επιφανειακού ανέμου.</a:t>
            </a:r>
          </a:p>
        </p:txBody>
      </p:sp>
      <p:pic>
        <p:nvPicPr>
          <p:cNvPr id="18" name="Εικόνα 17">
            <a:extLst>
              <a:ext uri="{FF2B5EF4-FFF2-40B4-BE49-F238E27FC236}">
                <a16:creationId xmlns:a16="http://schemas.microsoft.com/office/drawing/2014/main" id="{A34AA28D-A779-4653-A8EC-0584FB44FE9A}"/>
              </a:ext>
            </a:extLst>
          </p:cNvPr>
          <p:cNvPicPr>
            <a:picLocks noChangeAspect="1"/>
          </p:cNvPicPr>
          <p:nvPr/>
        </p:nvPicPr>
        <p:blipFill>
          <a:blip r:embed="rId3"/>
          <a:stretch>
            <a:fillRect/>
          </a:stretch>
        </p:blipFill>
        <p:spPr>
          <a:xfrm>
            <a:off x="2123728" y="3815108"/>
            <a:ext cx="288032" cy="360040"/>
          </a:xfrm>
          <a:prstGeom prst="rect">
            <a:avLst/>
          </a:prstGeom>
        </p:spPr>
      </p:pic>
    </p:spTree>
    <p:extLst>
      <p:ext uri="{BB962C8B-B14F-4D97-AF65-F5344CB8AC3E}">
        <p14:creationId xmlns:p14="http://schemas.microsoft.com/office/powerpoint/2010/main" val="2741810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83</a:t>
            </a:fld>
            <a:endParaRPr lang="el-GR" dirty="0">
              <a:solidFill>
                <a:prstClr val="black">
                  <a:tint val="75000"/>
                </a:prstClr>
              </a:solidFill>
            </a:endParaRPr>
          </a:p>
        </p:txBody>
      </p:sp>
      <p:sp>
        <p:nvSpPr>
          <p:cNvPr id="11" name="TextBox 10">
            <a:extLst>
              <a:ext uri="{FF2B5EF4-FFF2-40B4-BE49-F238E27FC236}">
                <a16:creationId xmlns:a16="http://schemas.microsoft.com/office/drawing/2014/main" id="{953C00D7-AC6F-4955-B441-E972D85D4450}"/>
              </a:ext>
            </a:extLst>
          </p:cNvPr>
          <p:cNvSpPr txBox="1"/>
          <p:nvPr/>
        </p:nvSpPr>
        <p:spPr>
          <a:xfrm>
            <a:off x="626252" y="273422"/>
            <a:ext cx="8317420" cy="461665"/>
          </a:xfrm>
          <a:prstGeom prst="rect">
            <a:avLst/>
          </a:prstGeom>
          <a:noFill/>
        </p:spPr>
        <p:txBody>
          <a:bodyPr wrap="square">
            <a:spAutoFit/>
          </a:bodyPr>
          <a:lstStyle>
            <a:defPPr>
              <a:defRPr lang="el-GR"/>
            </a:defPPr>
            <a:lvl1pPr>
              <a:defRPr sz="2400" b="1" u="sng">
                <a:solidFill>
                  <a:srgbClr val="C00000"/>
                </a:solidFill>
              </a:defRPr>
            </a:lvl1pPr>
          </a:lstStyle>
          <a:p>
            <a:r>
              <a:rPr lang="el-GR" dirty="0"/>
              <a:t>Να δοθεί η γενική μορφή της εξίσωσης της οριζόντιας κίνησης.</a:t>
            </a:r>
          </a:p>
        </p:txBody>
      </p:sp>
      <p:sp>
        <p:nvSpPr>
          <p:cNvPr id="15" name="TextBox 14">
            <a:extLst>
              <a:ext uri="{FF2B5EF4-FFF2-40B4-BE49-F238E27FC236}">
                <a16:creationId xmlns:a16="http://schemas.microsoft.com/office/drawing/2014/main" id="{319A496A-E65B-4A49-96DB-F1D14CCC9C8F}"/>
              </a:ext>
            </a:extLst>
          </p:cNvPr>
          <p:cNvSpPr txBox="1"/>
          <p:nvPr/>
        </p:nvSpPr>
        <p:spPr>
          <a:xfrm>
            <a:off x="647564" y="1196752"/>
            <a:ext cx="7848872" cy="1200329"/>
          </a:xfrm>
          <a:prstGeom prst="rect">
            <a:avLst/>
          </a:prstGeom>
          <a:noFill/>
        </p:spPr>
        <p:txBody>
          <a:bodyPr wrap="square">
            <a:spAutoFit/>
          </a:bodyPr>
          <a:lstStyle>
            <a:defPPr>
              <a:defRPr lang="el-GR"/>
            </a:defPPr>
            <a:lvl1pPr algn="just">
              <a:defRPr b="0" u="none"/>
            </a:lvl1pPr>
          </a:lstStyle>
          <a:p>
            <a:r>
              <a:rPr lang="el-GR" b="1" dirty="0">
                <a:solidFill>
                  <a:srgbClr val="0000FF"/>
                </a:solidFill>
              </a:rPr>
              <a:t>Απάντηση/Λύση</a:t>
            </a:r>
          </a:p>
          <a:p>
            <a:endParaRPr lang="el-GR" dirty="0"/>
          </a:p>
          <a:p>
            <a:r>
              <a:rPr lang="el-GR" dirty="0"/>
              <a:t>Η οριζόντια συνιστώσα της σχέσης σε διανυσματική μορφή και για τη μονάδα μάζας είναι:</a:t>
            </a:r>
          </a:p>
        </p:txBody>
      </p:sp>
      <p:pic>
        <p:nvPicPr>
          <p:cNvPr id="8" name="Εικόνα 7">
            <a:extLst>
              <a:ext uri="{FF2B5EF4-FFF2-40B4-BE49-F238E27FC236}">
                <a16:creationId xmlns:a16="http://schemas.microsoft.com/office/drawing/2014/main" id="{AADB72A0-40D0-4A43-B571-D7DEF9369A89}"/>
              </a:ext>
            </a:extLst>
          </p:cNvPr>
          <p:cNvPicPr>
            <a:picLocks noChangeAspect="1"/>
          </p:cNvPicPr>
          <p:nvPr/>
        </p:nvPicPr>
        <p:blipFill>
          <a:blip r:embed="rId2"/>
          <a:stretch>
            <a:fillRect/>
          </a:stretch>
        </p:blipFill>
        <p:spPr>
          <a:xfrm>
            <a:off x="3275856" y="2120082"/>
            <a:ext cx="2419801" cy="732854"/>
          </a:xfrm>
          <a:prstGeom prst="rect">
            <a:avLst/>
          </a:prstGeom>
        </p:spPr>
      </p:pic>
      <p:sp>
        <p:nvSpPr>
          <p:cNvPr id="19" name="TextBox 18">
            <a:extLst>
              <a:ext uri="{FF2B5EF4-FFF2-40B4-BE49-F238E27FC236}">
                <a16:creationId xmlns:a16="http://schemas.microsoft.com/office/drawing/2014/main" id="{E98FBD65-3E82-4A5D-8F90-EFDA2755391B}"/>
              </a:ext>
            </a:extLst>
          </p:cNvPr>
          <p:cNvSpPr txBox="1"/>
          <p:nvPr/>
        </p:nvSpPr>
        <p:spPr>
          <a:xfrm>
            <a:off x="755576" y="3251728"/>
            <a:ext cx="7848872" cy="1477328"/>
          </a:xfrm>
          <a:prstGeom prst="rect">
            <a:avLst/>
          </a:prstGeom>
          <a:noFill/>
        </p:spPr>
        <p:txBody>
          <a:bodyPr wrap="square">
            <a:spAutoFit/>
          </a:bodyPr>
          <a:lstStyle>
            <a:defPPr>
              <a:defRPr lang="el-GR"/>
            </a:defPPr>
            <a:lvl1pPr algn="just">
              <a:defRPr b="0" u="none"/>
            </a:lvl1pPr>
          </a:lstStyle>
          <a:p>
            <a:r>
              <a:rPr lang="el-GR" dirty="0"/>
              <a:t>Όπου </a:t>
            </a:r>
            <a:r>
              <a:rPr lang="en-US" dirty="0" err="1"/>
              <a:t>dV</a:t>
            </a:r>
            <a:r>
              <a:rPr lang="el-GR" dirty="0"/>
              <a:t>/</a:t>
            </a:r>
            <a:r>
              <a:rPr lang="en-US" dirty="0"/>
              <a:t>dt </a:t>
            </a:r>
            <a:r>
              <a:rPr lang="el-GR" dirty="0"/>
              <a:t>είναι η ολική παράγωγος ως προς το χρόνο της οριζόντιας συνιστώσας της ταχύτητας μίας </a:t>
            </a:r>
            <a:r>
              <a:rPr lang="el-GR" dirty="0" err="1"/>
              <a:t>μοναδιαίας</a:t>
            </a:r>
            <a:r>
              <a:rPr lang="el-GR" dirty="0"/>
              <a:t> αέριας μάζας καθώς κινείται μέσα στην ατμόσφαιρα. </a:t>
            </a:r>
          </a:p>
          <a:p>
            <a:r>
              <a:rPr lang="el-GR" dirty="0"/>
              <a:t>Αντικαθιστώντας την α</a:t>
            </a:r>
            <a:r>
              <a:rPr lang="en-US" baseline="-25000" dirty="0"/>
              <a:t>PGF</a:t>
            </a:r>
            <a:r>
              <a:rPr lang="en-US" dirty="0"/>
              <a:t> </a:t>
            </a:r>
            <a:r>
              <a:rPr lang="el-GR" dirty="0"/>
              <a:t>από την (α) και την </a:t>
            </a:r>
            <a:r>
              <a:rPr lang="en-US" dirty="0"/>
              <a:t>F</a:t>
            </a:r>
            <a:r>
              <a:rPr lang="en-US" baseline="-25000" dirty="0"/>
              <a:t>C</a:t>
            </a:r>
            <a:r>
              <a:rPr lang="en-US" dirty="0"/>
              <a:t> </a:t>
            </a:r>
            <a:r>
              <a:rPr lang="el-GR" dirty="0"/>
              <a:t>από την (β) προκύπτει η γενική μορφή της εξίσωσης της οριζόντιας κίνησης:</a:t>
            </a:r>
          </a:p>
        </p:txBody>
      </p:sp>
      <p:pic>
        <p:nvPicPr>
          <p:cNvPr id="17" name="Εικόνα 16">
            <a:extLst>
              <a:ext uri="{FF2B5EF4-FFF2-40B4-BE49-F238E27FC236}">
                <a16:creationId xmlns:a16="http://schemas.microsoft.com/office/drawing/2014/main" id="{328B6287-E27E-4FB8-954A-269431EBCB6D}"/>
              </a:ext>
            </a:extLst>
          </p:cNvPr>
          <p:cNvPicPr>
            <a:picLocks noChangeAspect="1"/>
          </p:cNvPicPr>
          <p:nvPr/>
        </p:nvPicPr>
        <p:blipFill>
          <a:blip r:embed="rId3"/>
          <a:stretch>
            <a:fillRect/>
          </a:stretch>
        </p:blipFill>
        <p:spPr>
          <a:xfrm>
            <a:off x="5548151" y="4994498"/>
            <a:ext cx="2883222" cy="866204"/>
          </a:xfrm>
          <a:prstGeom prst="rect">
            <a:avLst/>
          </a:prstGeom>
        </p:spPr>
      </p:pic>
      <p:pic>
        <p:nvPicPr>
          <p:cNvPr id="20" name="Εικόνα 19">
            <a:extLst>
              <a:ext uri="{FF2B5EF4-FFF2-40B4-BE49-F238E27FC236}">
                <a16:creationId xmlns:a16="http://schemas.microsoft.com/office/drawing/2014/main" id="{5A36BF94-2B69-4C46-9C3F-822F9CD12928}"/>
              </a:ext>
            </a:extLst>
          </p:cNvPr>
          <p:cNvPicPr>
            <a:picLocks noChangeAspect="1"/>
          </p:cNvPicPr>
          <p:nvPr/>
        </p:nvPicPr>
        <p:blipFill>
          <a:blip r:embed="rId4"/>
          <a:stretch>
            <a:fillRect/>
          </a:stretch>
        </p:blipFill>
        <p:spPr>
          <a:xfrm>
            <a:off x="647068" y="4923577"/>
            <a:ext cx="4267200" cy="619125"/>
          </a:xfrm>
          <a:prstGeom prst="rect">
            <a:avLst/>
          </a:prstGeom>
        </p:spPr>
      </p:pic>
      <p:sp>
        <p:nvSpPr>
          <p:cNvPr id="22" name="TextBox 21">
            <a:extLst>
              <a:ext uri="{FF2B5EF4-FFF2-40B4-BE49-F238E27FC236}">
                <a16:creationId xmlns:a16="http://schemas.microsoft.com/office/drawing/2014/main" id="{286659A2-5C8F-4C8E-83B8-3A6EDDE62B6A}"/>
              </a:ext>
            </a:extLst>
          </p:cNvPr>
          <p:cNvSpPr txBox="1"/>
          <p:nvPr/>
        </p:nvSpPr>
        <p:spPr>
          <a:xfrm>
            <a:off x="108012" y="4994498"/>
            <a:ext cx="4572000" cy="369332"/>
          </a:xfrm>
          <a:prstGeom prst="rect">
            <a:avLst/>
          </a:prstGeom>
          <a:noFill/>
        </p:spPr>
        <p:txBody>
          <a:bodyPr wrap="square">
            <a:spAutoFit/>
          </a:bodyPr>
          <a:lstStyle/>
          <a:p>
            <a:r>
              <a:rPr lang="el-GR" dirty="0"/>
              <a:t>(α)</a:t>
            </a:r>
          </a:p>
        </p:txBody>
      </p:sp>
      <p:pic>
        <p:nvPicPr>
          <p:cNvPr id="23" name="Εικόνα 22">
            <a:extLst>
              <a:ext uri="{FF2B5EF4-FFF2-40B4-BE49-F238E27FC236}">
                <a16:creationId xmlns:a16="http://schemas.microsoft.com/office/drawing/2014/main" id="{18970279-3F5C-453F-B7E9-43B5560E6AC6}"/>
              </a:ext>
            </a:extLst>
          </p:cNvPr>
          <p:cNvPicPr>
            <a:picLocks noChangeAspect="1"/>
          </p:cNvPicPr>
          <p:nvPr/>
        </p:nvPicPr>
        <p:blipFill>
          <a:blip r:embed="rId5"/>
          <a:stretch>
            <a:fillRect/>
          </a:stretch>
        </p:blipFill>
        <p:spPr>
          <a:xfrm>
            <a:off x="677548" y="5556248"/>
            <a:ext cx="1085850" cy="361950"/>
          </a:xfrm>
          <a:prstGeom prst="rect">
            <a:avLst/>
          </a:prstGeom>
        </p:spPr>
      </p:pic>
      <p:sp>
        <p:nvSpPr>
          <p:cNvPr id="25" name="TextBox 24">
            <a:extLst>
              <a:ext uri="{FF2B5EF4-FFF2-40B4-BE49-F238E27FC236}">
                <a16:creationId xmlns:a16="http://schemas.microsoft.com/office/drawing/2014/main" id="{F4774D46-831C-4F61-A036-71DC2A151D86}"/>
              </a:ext>
            </a:extLst>
          </p:cNvPr>
          <p:cNvSpPr txBox="1"/>
          <p:nvPr/>
        </p:nvSpPr>
        <p:spPr>
          <a:xfrm>
            <a:off x="108012" y="5541242"/>
            <a:ext cx="4572000" cy="369332"/>
          </a:xfrm>
          <a:prstGeom prst="rect">
            <a:avLst/>
          </a:prstGeom>
          <a:noFill/>
        </p:spPr>
        <p:txBody>
          <a:bodyPr wrap="square">
            <a:spAutoFit/>
          </a:bodyPr>
          <a:lstStyle/>
          <a:p>
            <a:r>
              <a:rPr lang="el-GR" dirty="0"/>
              <a:t>(β)</a:t>
            </a:r>
          </a:p>
        </p:txBody>
      </p:sp>
      <p:sp>
        <p:nvSpPr>
          <p:cNvPr id="26" name="Δεξί άγκιστρο 25">
            <a:extLst>
              <a:ext uri="{FF2B5EF4-FFF2-40B4-BE49-F238E27FC236}">
                <a16:creationId xmlns:a16="http://schemas.microsoft.com/office/drawing/2014/main" id="{BEC350C4-0A95-4C4A-9E2F-6FF3991F4A04}"/>
              </a:ext>
            </a:extLst>
          </p:cNvPr>
          <p:cNvSpPr/>
          <p:nvPr/>
        </p:nvSpPr>
        <p:spPr>
          <a:xfrm>
            <a:off x="5076056" y="4910031"/>
            <a:ext cx="237839" cy="100816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Tree>
    <p:extLst>
      <p:ext uri="{BB962C8B-B14F-4D97-AF65-F5344CB8AC3E}">
        <p14:creationId xmlns:p14="http://schemas.microsoft.com/office/powerpoint/2010/main" val="178541581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35F0CB7-F725-49FC-8897-1827AC38C455}"/>
              </a:ext>
            </a:extLst>
          </p:cNvPr>
          <p:cNvSpPr>
            <a:spLocks noGrp="1"/>
          </p:cNvSpPr>
          <p:nvPr>
            <p:ph type="dt" sz="half" idx="10"/>
          </p:nvPr>
        </p:nvSpPr>
        <p:spPr/>
        <p:txBody>
          <a:bodyPr/>
          <a:lstStyle/>
          <a:p>
            <a:fld id="{8C229384-9C30-493C-8C0A-6FE86ED1A732}" type="datetime1">
              <a:rPr lang="el-GR" smtClean="0">
                <a:solidFill>
                  <a:prstClr val="black">
                    <a:tint val="75000"/>
                  </a:prstClr>
                </a:solidFill>
              </a:rPr>
              <a:pPr/>
              <a:t>19/11/25</a:t>
            </a:fld>
            <a:endParaRPr lang="el-GR" dirty="0">
              <a:solidFill>
                <a:prstClr val="black">
                  <a:tint val="75000"/>
                </a:prstClr>
              </a:solidFill>
            </a:endParaRPr>
          </a:p>
        </p:txBody>
      </p:sp>
      <p:sp>
        <p:nvSpPr>
          <p:cNvPr id="3" name="Θέση αριθμού διαφάνειας 2">
            <a:extLst>
              <a:ext uri="{FF2B5EF4-FFF2-40B4-BE49-F238E27FC236}">
                <a16:creationId xmlns:a16="http://schemas.microsoft.com/office/drawing/2014/main" id="{1EA89D42-1DB8-4515-A2BD-9770557AF1CE}"/>
              </a:ext>
            </a:extLst>
          </p:cNvPr>
          <p:cNvSpPr>
            <a:spLocks noGrp="1"/>
          </p:cNvSpPr>
          <p:nvPr>
            <p:ph type="sldNum" sz="quarter" idx="12"/>
          </p:nvPr>
        </p:nvSpPr>
        <p:spPr/>
        <p:txBody>
          <a:bodyPr/>
          <a:lstStyle/>
          <a:p>
            <a:fld id="{91701D6A-1F9E-4684-A377-9209A26E902F}" type="slidenum">
              <a:rPr lang="el-GR" smtClean="0">
                <a:solidFill>
                  <a:prstClr val="black">
                    <a:tint val="75000"/>
                  </a:prstClr>
                </a:solidFill>
              </a:rPr>
              <a:pPr/>
              <a:t>84</a:t>
            </a:fld>
            <a:endParaRPr lang="el-GR" dirty="0">
              <a:solidFill>
                <a:prstClr val="black">
                  <a:tint val="75000"/>
                </a:prstClr>
              </a:solidFill>
            </a:endParaRPr>
          </a:p>
        </p:txBody>
      </p:sp>
      <p:sp>
        <p:nvSpPr>
          <p:cNvPr id="13" name="TextBox 12">
            <a:extLst>
              <a:ext uri="{FF2B5EF4-FFF2-40B4-BE49-F238E27FC236}">
                <a16:creationId xmlns:a16="http://schemas.microsoft.com/office/drawing/2014/main" id="{F370EE69-1C2C-4AE5-AC6F-E78B20D7874F}"/>
              </a:ext>
            </a:extLst>
          </p:cNvPr>
          <p:cNvSpPr txBox="1"/>
          <p:nvPr/>
        </p:nvSpPr>
        <p:spPr>
          <a:xfrm>
            <a:off x="611560" y="1124744"/>
            <a:ext cx="8075240" cy="369332"/>
          </a:xfrm>
          <a:prstGeom prst="rect">
            <a:avLst/>
          </a:prstGeom>
          <a:noFill/>
        </p:spPr>
        <p:txBody>
          <a:bodyPr wrap="square">
            <a:spAutoFit/>
          </a:bodyPr>
          <a:lstStyle>
            <a:defPPr>
              <a:defRPr lang="el-GR"/>
            </a:defPPr>
            <a:lvl1pPr algn="just">
              <a:defRPr b="0" u="none"/>
            </a:lvl1pPr>
          </a:lstStyle>
          <a:p>
            <a:r>
              <a:rPr lang="el-GR" b="1" dirty="0">
                <a:solidFill>
                  <a:srgbClr val="0000FF"/>
                </a:solidFill>
              </a:rPr>
              <a:t>Απάντηση/Λύση</a:t>
            </a:r>
          </a:p>
        </p:txBody>
      </p:sp>
      <p:sp>
        <p:nvSpPr>
          <p:cNvPr id="11" name="TextBox 10">
            <a:extLst>
              <a:ext uri="{FF2B5EF4-FFF2-40B4-BE49-F238E27FC236}">
                <a16:creationId xmlns:a16="http://schemas.microsoft.com/office/drawing/2014/main" id="{9C90046F-2C5B-498B-BA81-3A744007B0A1}"/>
              </a:ext>
            </a:extLst>
          </p:cNvPr>
          <p:cNvSpPr txBox="1"/>
          <p:nvPr/>
        </p:nvSpPr>
        <p:spPr>
          <a:xfrm>
            <a:off x="179512" y="260648"/>
            <a:ext cx="8964488" cy="830997"/>
          </a:xfrm>
          <a:prstGeom prst="rect">
            <a:avLst/>
          </a:prstGeom>
          <a:noFill/>
        </p:spPr>
        <p:txBody>
          <a:bodyPr wrap="square">
            <a:spAutoFit/>
          </a:bodyPr>
          <a:lstStyle>
            <a:defPPr>
              <a:defRPr lang="el-GR"/>
            </a:defPPr>
            <a:lvl1pPr>
              <a:defRPr sz="2400" b="1" u="sng">
                <a:solidFill>
                  <a:srgbClr val="C00000"/>
                </a:solidFill>
              </a:defRPr>
            </a:lvl1pPr>
          </a:lstStyle>
          <a:p>
            <a:r>
              <a:rPr lang="el-GR" dirty="0"/>
              <a:t>Να   δοθούν   οι   δύο   οριζόντιες   συνιστώσες   του   </a:t>
            </a:r>
            <a:r>
              <a:rPr lang="el-GR" dirty="0" err="1"/>
              <a:t>γεωστροφικού</a:t>
            </a:r>
            <a:r>
              <a:rPr lang="el-GR" dirty="0"/>
              <a:t>   ανέμου.   Ποια   τα   βασικά   τους χαρακτηριστικά;</a:t>
            </a:r>
          </a:p>
        </p:txBody>
      </p:sp>
      <p:sp>
        <p:nvSpPr>
          <p:cNvPr id="16" name="TextBox 15">
            <a:extLst>
              <a:ext uri="{FF2B5EF4-FFF2-40B4-BE49-F238E27FC236}">
                <a16:creationId xmlns:a16="http://schemas.microsoft.com/office/drawing/2014/main" id="{52A146B4-7D54-4561-9BAE-0B0F3DE7C1F1}"/>
              </a:ext>
            </a:extLst>
          </p:cNvPr>
          <p:cNvSpPr txBox="1"/>
          <p:nvPr/>
        </p:nvSpPr>
        <p:spPr>
          <a:xfrm>
            <a:off x="331479" y="2580241"/>
            <a:ext cx="8234534" cy="3170099"/>
          </a:xfrm>
          <a:prstGeom prst="rect">
            <a:avLst/>
          </a:prstGeom>
          <a:noFill/>
        </p:spPr>
        <p:txBody>
          <a:bodyPr wrap="square">
            <a:spAutoFit/>
          </a:bodyPr>
          <a:lstStyle>
            <a:defPPr>
              <a:defRPr lang="el-GR"/>
            </a:defPPr>
            <a:lvl1pPr algn="just">
              <a:defRPr b="0" u="none"/>
            </a:lvl1pPr>
          </a:lstStyle>
          <a:p>
            <a:r>
              <a:rPr lang="el-GR" sz="2000" dirty="0">
                <a:latin typeface="Arial Narrow" panose="020B0606020202030204" pitchFamily="34" charset="0"/>
              </a:rPr>
              <a:t>Για να υπάρξει ισορροπία μεταξύ της δύναμης </a:t>
            </a:r>
            <a:r>
              <a:rPr lang="el-GR" sz="2000" dirty="0" err="1">
                <a:latin typeface="Arial Narrow" panose="020B0606020202030204" pitchFamily="34" charset="0"/>
              </a:rPr>
              <a:t>βαροβαθμίδας</a:t>
            </a:r>
            <a:r>
              <a:rPr lang="el-GR" sz="2000" dirty="0">
                <a:latin typeface="Arial Narrow" panose="020B0606020202030204" pitchFamily="34" charset="0"/>
              </a:rPr>
              <a:t> και της δύναμης  </a:t>
            </a:r>
            <a:r>
              <a:rPr lang="en-US" sz="2000" dirty="0">
                <a:latin typeface="Arial Narrow" panose="020B0606020202030204" pitchFamily="34" charset="0"/>
              </a:rPr>
              <a:t>Coriolis </a:t>
            </a:r>
            <a:r>
              <a:rPr lang="el-GR" sz="2000" dirty="0">
                <a:latin typeface="Arial Narrow" panose="020B0606020202030204" pitchFamily="34" charset="0"/>
              </a:rPr>
              <a:t>ο </a:t>
            </a:r>
            <a:r>
              <a:rPr lang="el-GR" sz="2000" dirty="0" err="1">
                <a:latin typeface="Arial Narrow" panose="020B0606020202030204" pitchFamily="34" charset="0"/>
              </a:rPr>
              <a:t>γεωστροφικός</a:t>
            </a:r>
            <a:r>
              <a:rPr lang="el-GR" sz="2000" dirty="0">
                <a:latin typeface="Arial Narrow" panose="020B0606020202030204" pitchFamily="34" charset="0"/>
              </a:rPr>
              <a:t> άνεμος πρέπει να πνέει παράλληλα προς τις ισοβαρείς, έχοντας δεξιά του τις υψηλές πιέσεις στο Βόρειο Ημισφαίριο. Και στα δύο ημισφαίρια η κυκλοφορία του </a:t>
            </a:r>
            <a:r>
              <a:rPr lang="el-GR" sz="2000" dirty="0" err="1">
                <a:latin typeface="Arial Narrow" panose="020B0606020202030204" pitchFamily="34" charset="0"/>
              </a:rPr>
              <a:t>γεωστροφικού</a:t>
            </a:r>
            <a:r>
              <a:rPr lang="el-GR" sz="2000" dirty="0">
                <a:latin typeface="Arial Narrow" panose="020B0606020202030204" pitchFamily="34" charset="0"/>
              </a:rPr>
              <a:t> ανέμου είναι κυκλωνική (ροή αντίστροφη από την κίνηση των δεικτών του ρολογιού στο Βόρειο Ημισφαίριο) γύρω από το κέντρο χαμηλών πιέσεων και αντίστροφα, αποδεικνύοντας την ύπαρξη τοπικού ελαχίστου ατμοσφαιρικής πίεσης στο κέντρο των κυκλώνων και τοπικού μεγίστου στο κέντρο των αντικυκλώνων. Πυκνότερη κατανομή ισοβαρών ή ισοϋψών σημαίνει ανάπτυξη ισχυρότερης δύναμης </a:t>
            </a:r>
            <a:r>
              <a:rPr lang="en-US" sz="2000" dirty="0">
                <a:latin typeface="Arial Narrow" panose="020B0606020202030204" pitchFamily="34" charset="0"/>
              </a:rPr>
              <a:t>Coriolis </a:t>
            </a:r>
            <a:r>
              <a:rPr lang="el-GR" sz="2000" dirty="0">
                <a:latin typeface="Arial Narrow" panose="020B0606020202030204" pitchFamily="34" charset="0"/>
              </a:rPr>
              <a:t>για την εξισορρόπηση της δύναμης </a:t>
            </a:r>
            <a:r>
              <a:rPr lang="el-GR" sz="2000" dirty="0" err="1">
                <a:latin typeface="Arial Narrow" panose="020B0606020202030204" pitchFamily="34" charset="0"/>
              </a:rPr>
              <a:t>βαροβαθμίδας</a:t>
            </a:r>
            <a:r>
              <a:rPr lang="el-GR" sz="2000" dirty="0">
                <a:latin typeface="Arial Narrow" panose="020B0606020202030204" pitchFamily="34" charset="0"/>
              </a:rPr>
              <a:t> και συνεπώς μεγαλύτερη ένταση του </a:t>
            </a:r>
            <a:r>
              <a:rPr lang="el-GR" sz="2000" dirty="0" err="1">
                <a:latin typeface="Arial Narrow" panose="020B0606020202030204" pitchFamily="34" charset="0"/>
              </a:rPr>
              <a:t>γεωστροφικού</a:t>
            </a:r>
            <a:r>
              <a:rPr lang="el-GR" sz="2000" dirty="0">
                <a:latin typeface="Arial Narrow" panose="020B0606020202030204" pitchFamily="34" charset="0"/>
              </a:rPr>
              <a:t> ανέμου.</a:t>
            </a:r>
          </a:p>
        </p:txBody>
      </p:sp>
      <p:pic>
        <p:nvPicPr>
          <p:cNvPr id="12" name="Εικόνα 11">
            <a:extLst>
              <a:ext uri="{FF2B5EF4-FFF2-40B4-BE49-F238E27FC236}">
                <a16:creationId xmlns:a16="http://schemas.microsoft.com/office/drawing/2014/main" id="{485308A4-7A6C-482B-A4A2-A2CC1705E9D7}"/>
              </a:ext>
            </a:extLst>
          </p:cNvPr>
          <p:cNvPicPr>
            <a:picLocks noChangeAspect="1"/>
          </p:cNvPicPr>
          <p:nvPr/>
        </p:nvPicPr>
        <p:blipFill>
          <a:blip r:embed="rId2"/>
          <a:stretch>
            <a:fillRect/>
          </a:stretch>
        </p:blipFill>
        <p:spPr>
          <a:xfrm>
            <a:off x="2699752" y="1509230"/>
            <a:ext cx="1748994" cy="845825"/>
          </a:xfrm>
          <a:prstGeom prst="rect">
            <a:avLst/>
          </a:prstGeom>
        </p:spPr>
      </p:pic>
      <p:pic>
        <p:nvPicPr>
          <p:cNvPr id="17" name="Εικόνα 16">
            <a:extLst>
              <a:ext uri="{FF2B5EF4-FFF2-40B4-BE49-F238E27FC236}">
                <a16:creationId xmlns:a16="http://schemas.microsoft.com/office/drawing/2014/main" id="{1089AECA-1054-4FC0-8336-0B4916AEAB7C}"/>
              </a:ext>
            </a:extLst>
          </p:cNvPr>
          <p:cNvPicPr>
            <a:picLocks noChangeAspect="1"/>
          </p:cNvPicPr>
          <p:nvPr/>
        </p:nvPicPr>
        <p:blipFill>
          <a:blip r:embed="rId3"/>
          <a:stretch>
            <a:fillRect/>
          </a:stretch>
        </p:blipFill>
        <p:spPr>
          <a:xfrm>
            <a:off x="5963815" y="1345407"/>
            <a:ext cx="1895095" cy="1147489"/>
          </a:xfrm>
          <a:prstGeom prst="rect">
            <a:avLst/>
          </a:prstGeom>
        </p:spPr>
      </p:pic>
    </p:spTree>
    <p:extLst>
      <p:ext uri="{BB962C8B-B14F-4D97-AF65-F5344CB8AC3E}">
        <p14:creationId xmlns:p14="http://schemas.microsoft.com/office/powerpoint/2010/main" val="156666339"/>
      </p:ext>
    </p:extLst>
  </p:cSld>
  <p:clrMapOvr>
    <a:masterClrMapping/>
  </p:clrMapOvr>
</p:sld>
</file>

<file path=ppt/theme/theme1.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9825</TotalTime>
  <Words>6694</Words>
  <Application>Microsoft Macintosh PowerPoint</Application>
  <PresentationFormat>On-screen Show (4:3)</PresentationFormat>
  <Paragraphs>859</Paragraphs>
  <Slides>84</Slides>
  <Notes>67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84</vt:i4>
      </vt:variant>
    </vt:vector>
  </HeadingPairs>
  <TitlesOfParts>
    <vt:vector size="95" baseType="lpstr">
      <vt:lpstr>Arial</vt:lpstr>
      <vt:lpstr>Arial Narrow</vt:lpstr>
      <vt:lpstr>Calibri</vt:lpstr>
      <vt:lpstr>Cambria Math</vt:lpstr>
      <vt:lpstr>Comic Sans MS</vt:lpstr>
      <vt:lpstr>Segoe UI Symbol</vt:lpstr>
      <vt:lpstr>Tahoma</vt:lpstr>
      <vt:lpstr>Times New Roman</vt:lpstr>
      <vt:lpstr>Wingdings</vt:lpstr>
      <vt:lpstr>1_Θέμα του Office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Κανονισμός Ενεργειακής Απόδοσης Κτιρίων μέρος 1ο: Σκοπός-Πεδίο εφαρμογής-Ορισμοί</dc:title>
  <dc:creator>user</dc:creator>
  <cp:lastModifiedBy>Dimitrios Ladakis</cp:lastModifiedBy>
  <cp:revision>670</cp:revision>
  <dcterms:created xsi:type="dcterms:W3CDTF">2016-08-03T21:09:21Z</dcterms:created>
  <dcterms:modified xsi:type="dcterms:W3CDTF">2025-11-18T22:35:54Z</dcterms:modified>
</cp:coreProperties>
</file>